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4.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0.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393" r:id="rId3"/>
    <p:sldId id="412" r:id="rId4"/>
    <p:sldId id="413" r:id="rId5"/>
    <p:sldId id="411" r:id="rId6"/>
    <p:sldId id="380" r:id="rId7"/>
    <p:sldId id="377" r:id="rId8"/>
    <p:sldId id="382" r:id="rId9"/>
    <p:sldId id="381" r:id="rId10"/>
    <p:sldId id="322" r:id="rId11"/>
    <p:sldId id="378" r:id="rId12"/>
    <p:sldId id="394" r:id="rId13"/>
    <p:sldId id="323" r:id="rId14"/>
    <p:sldId id="359" r:id="rId15"/>
    <p:sldId id="327" r:id="rId16"/>
    <p:sldId id="408" r:id="rId17"/>
    <p:sldId id="400" r:id="rId18"/>
    <p:sldId id="409" r:id="rId19"/>
    <p:sldId id="335" r:id="rId20"/>
    <p:sldId id="401" r:id="rId21"/>
    <p:sldId id="373" r:id="rId22"/>
    <p:sldId id="340" r:id="rId23"/>
    <p:sldId id="402" r:id="rId24"/>
    <p:sldId id="342" r:id="rId25"/>
    <p:sldId id="385" r:id="rId26"/>
    <p:sldId id="386" r:id="rId27"/>
    <p:sldId id="387" r:id="rId28"/>
    <p:sldId id="362" r:id="rId29"/>
    <p:sldId id="388" r:id="rId30"/>
    <p:sldId id="389" r:id="rId31"/>
    <p:sldId id="403" r:id="rId32"/>
    <p:sldId id="363" r:id="rId33"/>
    <p:sldId id="374" r:id="rId34"/>
    <p:sldId id="404" r:id="rId35"/>
    <p:sldId id="392" r:id="rId36"/>
    <p:sldId id="395" r:id="rId37"/>
    <p:sldId id="405" r:id="rId38"/>
    <p:sldId id="376" r:id="rId39"/>
  </p:sldIdLst>
  <p:sldSz cx="12190413"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CDDE"/>
    <a:srgbClr val="C2E49C"/>
    <a:srgbClr val="D6D100"/>
    <a:srgbClr val="B8B400"/>
    <a:srgbClr val="EBE600"/>
    <a:srgbClr val="FFB9D0"/>
    <a:srgbClr val="4C71B2"/>
    <a:srgbClr val="C2C1BE"/>
    <a:srgbClr val="E0A9C9"/>
    <a:srgbClr val="8A7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3" autoAdjust="0"/>
    <p:restoredTop sz="96296"/>
  </p:normalViewPr>
  <p:slideViewPr>
    <p:cSldViewPr snapToObjects="1">
      <p:cViewPr>
        <p:scale>
          <a:sx n="80" d="100"/>
          <a:sy n="80" d="100"/>
        </p:scale>
        <p:origin x="787" y="168"/>
      </p:cViewPr>
      <p:guideLst>
        <p:guide orient="horz" pos="2159"/>
        <p:guide pos="3878"/>
      </p:guideLst>
    </p:cSldViewPr>
  </p:slideViewPr>
  <p:notesTextViewPr>
    <p:cViewPr>
      <p:scale>
        <a:sx n="100" d="100"/>
        <a:sy n="100" d="100"/>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FD433E-77F8-4BD4-9834-A16C862AE8C7}" type="datetimeFigureOut">
              <a:rPr lang="zh-CN" altLang="en-US" smtClean="0"/>
              <a:t>2021/9/26</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ACC033-F122-4FC4-813A-1E36305D1A90}" type="slidenum">
              <a:rPr lang="zh-CN" altLang="en-US" smtClean="0"/>
              <a:t>‹#›</a:t>
            </a:fld>
            <a:endParaRPr lang="zh-CN" altLang="en-US"/>
          </a:p>
        </p:txBody>
      </p:sp>
    </p:spTree>
    <p:extLst>
      <p:ext uri="{BB962C8B-B14F-4D97-AF65-F5344CB8AC3E}">
        <p14:creationId xmlns:p14="http://schemas.microsoft.com/office/powerpoint/2010/main" val="4186092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slide" Target="../slides/slide35.xml"/><Relationship Id="rId4"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ACC033-F122-4FC4-813A-1E36305D1A90}"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 0"/>
          <p:cNvSpPr>
            <a:spLocks noGrp="1" noRot="1" noChangeAspect="1"/>
          </p:cNvSpPr>
          <p:nvPr>
            <p:ph type="sldImg"/>
          </p:nvPr>
        </p:nvSpPr>
        <p:spPr>
          <a:xfrm>
            <a:off x="382588" y="685800"/>
            <a:ext cx="6094412" cy="3429000"/>
          </a:xfrm>
          <a:prstGeom prst="rect">
            <a:avLst/>
          </a:prstGeom>
          <a:noFill/>
          <a:ln w="12700" cap="flat" cmpd="sng">
            <a:solidFill>
              <a:srgbClr val="000000">
                <a:alpha val="100000"/>
              </a:srgbClr>
            </a:solidFill>
            <a:prstDash val="solid"/>
          </a:ln>
        </p:spPr>
        <p:txBody>
          <a:bodyPr vert="horz" wrap="square" lIns="0" tIns="0" rIns="0" bIns="0" anchor="t">
            <a:noAutofit/>
          </a:bodyPr>
          <a:lstStyle/>
          <a:p>
            <a:pPr marL="0" indent="0" defTabSz="508000">
              <a:lnSpc>
                <a:spcPct val="100000"/>
              </a:lnSpc>
              <a:spcBef>
                <a:spcPts val="0"/>
              </a:spcBef>
              <a:spcAft>
                <a:spcPts val="0"/>
              </a:spcAft>
              <a:buFontTx/>
              <a:buNone/>
            </a:pPr>
            <a:endParaRPr/>
          </a:p>
        </p:txBody>
      </p:sp>
      <p:sp>
        <p:nvSpPr>
          <p:cNvPr id="3" name="Rect 0"/>
          <p:cNvSpPr txBox="1">
            <a:spLocks noGrp="1"/>
          </p:cNvSpPr>
          <p:nvPr>
            <p:ph type="body" idx="1"/>
          </p:nvPr>
        </p:nvSpPr>
        <p:spPr>
          <a:xfrm>
            <a:off x="685800" y="4343400"/>
            <a:ext cx="5487035" cy="4115435"/>
          </a:xfrm>
          <a:prstGeom prst="rect">
            <a:avLst/>
          </a:prstGeom>
        </p:spPr>
        <p:txBody>
          <a:bodyPr vert="horz" wrap="square" lIns="91440" tIns="45720" rIns="91440" bIns="45720" numCol="1" anchor="t">
            <a:noAutofit/>
          </a:bodyPr>
          <a:lstStyle/>
          <a:p>
            <a:pPr marL="0" indent="0" defTabSz="508000">
              <a:lnSpc>
                <a:spcPct val="100000"/>
              </a:lnSpc>
              <a:spcBef>
                <a:spcPts val="0"/>
              </a:spcBef>
              <a:spcAft>
                <a:spcPts val="0"/>
              </a:spcAft>
              <a:buFontTx/>
              <a:buNone/>
            </a:pPr>
            <a:endParaRPr/>
          </a:p>
        </p:txBody>
      </p:sp>
      <p:sp>
        <p:nvSpPr>
          <p:cNvPr id="4" name="Rect 0"/>
          <p:cNvSpPr txBox="1">
            <a:spLocks noGrp="1"/>
          </p:cNvSpPr>
          <p:nvPr>
            <p:ph type="sldNum" idx="10"/>
          </p:nvPr>
        </p:nvSpPr>
        <p:spPr>
          <a:xfrm>
            <a:off x="3884930" y="8685530"/>
            <a:ext cx="2972435" cy="457835"/>
          </a:xfrm>
          <a:prstGeom prst="rect">
            <a:avLst/>
          </a:prstGeom>
        </p:spPr>
        <p:txBody>
          <a:bodyPr vert="horz" wrap="square" lIns="91440" tIns="45720" rIns="91440" bIns="45720" numCol="1" anchor="b">
            <a:noAutofit/>
          </a:bodyPr>
          <a:lstStyle/>
          <a:p>
            <a:pPr marL="0" indent="0" defTabSz="508000">
              <a:lnSpc>
                <a:spcPct val="100000"/>
              </a:lnSpc>
              <a:spcBef>
                <a:spcPts val="0"/>
              </a:spcBef>
              <a:spcAft>
                <a:spcPts val="0"/>
              </a:spcAft>
              <a:buFontTx/>
              <a:buNone/>
            </a:pPr>
            <a:fld id="{B9320F77-B9A0-41C5-862A-B4B631284C64}" type="slidenum">
              <a:rPr/>
              <a:t>21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22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24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A8E418F3-5FD4-4E94-AD1C-52D6375A76E7}" type="slidenum">
              <a:rPr lang="en-US" altLang="zh-CN">
                <a:solidFill>
                  <a:srgbClr val="000000"/>
                </a:solidFill>
              </a:rPr>
              <a:t>32</a:t>
            </a:fld>
            <a:endParaRPr lang="en-US" altLang="zh-CN">
              <a:solidFill>
                <a:srgbClr val="000000"/>
              </a:solidFill>
            </a:endParaRPr>
          </a:p>
        </p:txBody>
      </p:sp>
      <p:sp>
        <p:nvSpPr>
          <p:cNvPr id="430082" name="Rectangle 2"/>
          <p:cNvSpPr>
            <a:spLocks noGrp="1" noRot="1" noChangeAspect="1" noTextEdit="1"/>
          </p:cNvSpPr>
          <p:nvPr>
            <p:ph type="sldImg"/>
          </p:nvPr>
        </p:nvSpPr>
        <p:spPr>
          <a:extLst>
            <a:ext uri="{909E8E84-426E-40DD-AFC4-6F175D3DCCD1}">
              <a14:hiddenFill xmlns:a14="http://schemas.microsoft.com/office/drawing/2010/main">
                <a:noFill/>
              </a14:hiddenFill>
            </a:ext>
          </a:extLst>
        </p:spPr>
      </p:sp>
      <p:sp>
        <p:nvSpPr>
          <p:cNvPr id="430083" name="Rectangle 3"/>
          <p:cNvSpPr>
            <a:spLocks noGrp="1"/>
          </p:cNvSpPr>
          <p:nvPr>
            <p:ph type="body" idx="1"/>
          </p:nvPr>
        </p:nvSpPr>
        <p:spPr>
          <a:noFill/>
        </p:spPr>
        <p:txBody>
          <a:bodyPr/>
          <a:lstStyle/>
          <a:p>
            <a:r>
              <a:rPr lang="zh-CN" altLang="en-US"/>
              <a:t>英国的老人保障、女性就业、学生享受充分教育权利也是令全世界羡慕的。</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AD8D16-7B1D-4B80-BAA8-6A4CD89F6F74}" type="slidenum">
              <a:rPr lang="zh-CN" altLang="en-US" smtClean="0"/>
              <a:t>34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a:xfrm>
            <a:off x="382588" y="685800"/>
            <a:ext cx="6092825" cy="3429000"/>
          </a:xfrm>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8A036312-6A05-4643-B813-780AEBCA5446}" type="slidenum">
              <a:rPr lang="zh-CN" altLang="en-US" smtClean="0"/>
              <a:t>35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2AC421-2545-4F84-A527-1B9B71781843}" type="slidenum">
              <a:rPr lang="zh-CN" altLang="en-US" smtClean="0"/>
              <a:t>38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F3D5ECE6-943B-49D7-A8A9-CDF5665F1A48}" type="slidenum">
              <a:rPr lang="zh-CN" altLang="en-US" smtClean="0"/>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F3D5ECE6-943B-49D7-A8A9-CDF5665F1A48}"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13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15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36402" y="116632"/>
            <a:ext cx="10971372" cy="648072"/>
          </a:xfrm>
        </p:spPr>
        <p:txBody>
          <a:bodyPr>
            <a:normAutofit/>
          </a:bodyPr>
          <a:lstStyle>
            <a:lvl1pPr algn="l">
              <a:defRPr sz="2800" b="1">
                <a:ln>
                  <a:noFill/>
                </a:ln>
                <a:solidFill>
                  <a:srgbClr val="4C72B2"/>
                </a:solidFill>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6" name="矩形 5"/>
          <p:cNvSpPr/>
          <p:nvPr userDrawn="1"/>
        </p:nvSpPr>
        <p:spPr>
          <a:xfrm>
            <a:off x="0" y="944262"/>
            <a:ext cx="12190413" cy="601313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236402" y="764704"/>
            <a:ext cx="1176346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363"/>
            <a:ext cx="914281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363"/>
            <a:ext cx="914281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8" name="矩形 7"/>
          <p:cNvSpPr/>
          <p:nvPr userDrawn="1"/>
        </p:nvSpPr>
        <p:spPr>
          <a:xfrm>
            <a:off x="6599262" y="5805264"/>
            <a:ext cx="775136" cy="230832"/>
          </a:xfrm>
          <a:prstGeom prst="rect">
            <a:avLst/>
          </a:prstGeom>
        </p:spPr>
        <p:txBody>
          <a:bodyPr wrap="square">
            <a:spAutoFit/>
          </a:bodyPr>
          <a:lstStyle/>
          <a:p>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模板下载：</a:t>
            </a:r>
            <a:r>
              <a:rPr lang="en-US" altLang="zh-CN" sz="100" dirty="0">
                <a:solidFill>
                  <a:prstClr val="white"/>
                </a:solidFill>
                <a:ea typeface="宋体" panose="02010600030101010101" pitchFamily="2" charset="-122"/>
              </a:rPr>
              <a:t>www.1ppt.com/moban/          </a:t>
            </a:r>
            <a:r>
              <a:rPr lang="zh-CN" altLang="en-US" sz="100" dirty="0">
                <a:solidFill>
                  <a:prstClr val="white"/>
                </a:solidFill>
                <a:ea typeface="宋体" panose="02010600030101010101" pitchFamily="2" charset="-122"/>
              </a:rPr>
              <a:t>行业</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模板：</a:t>
            </a:r>
            <a:r>
              <a:rPr lang="en-US" altLang="zh-CN" sz="100" dirty="0">
                <a:solidFill>
                  <a:prstClr val="white"/>
                </a:solidFill>
                <a:ea typeface="宋体" panose="02010600030101010101" pitchFamily="2" charset="-122"/>
              </a:rPr>
              <a:t>www.1ppt.com/hangye/ </a:t>
            </a:r>
          </a:p>
          <a:p>
            <a:r>
              <a:rPr lang="zh-CN" altLang="en-US" sz="100" dirty="0">
                <a:solidFill>
                  <a:prstClr val="white"/>
                </a:solidFill>
                <a:ea typeface="宋体" panose="02010600030101010101" pitchFamily="2" charset="-122"/>
              </a:rPr>
              <a:t>节日</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模板：</a:t>
            </a:r>
            <a:r>
              <a:rPr lang="en-US" altLang="zh-CN" sz="100" dirty="0">
                <a:solidFill>
                  <a:prstClr val="white"/>
                </a:solidFill>
                <a:ea typeface="宋体" panose="02010600030101010101" pitchFamily="2" charset="-122"/>
              </a:rPr>
              <a:t>www.1ppt.com/jieri/          PPT</a:t>
            </a:r>
            <a:r>
              <a:rPr lang="zh-CN" altLang="en-US" sz="100" dirty="0">
                <a:solidFill>
                  <a:prstClr val="white"/>
                </a:solidFill>
                <a:ea typeface="宋体" panose="02010600030101010101" pitchFamily="2" charset="-122"/>
              </a:rPr>
              <a:t>素材：</a:t>
            </a:r>
            <a:r>
              <a:rPr lang="en-US" altLang="zh-CN" sz="100" dirty="0">
                <a:solidFill>
                  <a:prstClr val="white"/>
                </a:solidFill>
                <a:ea typeface="宋体" panose="02010600030101010101" pitchFamily="2" charset="-122"/>
              </a:rPr>
              <a:t>www.1ppt.com/sucai/</a:t>
            </a:r>
          </a:p>
          <a:p>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背景图片：</a:t>
            </a:r>
            <a:r>
              <a:rPr lang="en-US" altLang="zh-CN" sz="100" dirty="0">
                <a:solidFill>
                  <a:prstClr val="white"/>
                </a:solidFill>
                <a:ea typeface="宋体" panose="02010600030101010101" pitchFamily="2" charset="-122"/>
              </a:rPr>
              <a:t>www.1ppt.com/beijing/        PPT</a:t>
            </a:r>
            <a:r>
              <a:rPr lang="zh-CN" altLang="en-US" sz="100" dirty="0">
                <a:solidFill>
                  <a:prstClr val="white"/>
                </a:solidFill>
                <a:ea typeface="宋体" panose="02010600030101010101" pitchFamily="2" charset="-122"/>
              </a:rPr>
              <a:t>图表：</a:t>
            </a:r>
            <a:r>
              <a:rPr lang="en-US" altLang="zh-CN" sz="100" dirty="0">
                <a:solidFill>
                  <a:prstClr val="white"/>
                </a:solidFill>
                <a:ea typeface="宋体" panose="02010600030101010101" pitchFamily="2" charset="-122"/>
              </a:rPr>
              <a:t>www.1ppt.com/tubiao/      </a:t>
            </a:r>
          </a:p>
          <a:p>
            <a:r>
              <a:rPr lang="zh-CN" altLang="en-US" sz="100" dirty="0">
                <a:solidFill>
                  <a:prstClr val="white"/>
                </a:solidFill>
                <a:ea typeface="宋体" panose="02010600030101010101" pitchFamily="2" charset="-122"/>
              </a:rPr>
              <a:t>精美</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下载：</a:t>
            </a:r>
            <a:r>
              <a:rPr lang="en-US" altLang="zh-CN" sz="100" dirty="0">
                <a:solidFill>
                  <a:prstClr val="white"/>
                </a:solidFill>
                <a:ea typeface="宋体" panose="02010600030101010101" pitchFamily="2" charset="-122"/>
              </a:rPr>
              <a:t>www.1ppt.com/xiazai/         PPT</a:t>
            </a:r>
            <a:r>
              <a:rPr lang="zh-CN" altLang="en-US" sz="100" dirty="0">
                <a:solidFill>
                  <a:prstClr val="white"/>
                </a:solidFill>
                <a:ea typeface="宋体" panose="02010600030101010101" pitchFamily="2" charset="-122"/>
              </a:rPr>
              <a:t>教程： </a:t>
            </a:r>
            <a:r>
              <a:rPr lang="en-US" altLang="zh-CN" sz="100" dirty="0">
                <a:solidFill>
                  <a:prstClr val="white"/>
                </a:solidFill>
                <a:ea typeface="宋体" panose="02010600030101010101" pitchFamily="2" charset="-122"/>
              </a:rPr>
              <a:t>www.1ppt.com/powerpoint/      </a:t>
            </a:r>
          </a:p>
          <a:p>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课件：</a:t>
            </a:r>
            <a:r>
              <a:rPr lang="en-US" altLang="zh-CN" sz="100" dirty="0">
                <a:solidFill>
                  <a:prstClr val="white"/>
                </a:solidFill>
                <a:ea typeface="宋体" panose="02010600030101010101" pitchFamily="2" charset="-122"/>
              </a:rPr>
              <a:t>www.1ppt.com/kejian/             </a:t>
            </a:r>
            <a:r>
              <a:rPr lang="zh-CN" altLang="en-US" sz="100" dirty="0">
                <a:solidFill>
                  <a:prstClr val="white"/>
                </a:solidFill>
                <a:ea typeface="宋体" panose="02010600030101010101" pitchFamily="2" charset="-122"/>
              </a:rPr>
              <a:t>字体下载：</a:t>
            </a:r>
            <a:r>
              <a:rPr lang="en-US" altLang="zh-CN" sz="100" dirty="0">
                <a:solidFill>
                  <a:prstClr val="white"/>
                </a:solidFill>
                <a:ea typeface="宋体" panose="02010600030101010101" pitchFamily="2" charset="-122"/>
              </a:rPr>
              <a:t>www.1ppt.com/ziti/</a:t>
            </a:r>
          </a:p>
          <a:p>
            <a:r>
              <a:rPr lang="zh-CN" altLang="en-US" sz="100" dirty="0">
                <a:solidFill>
                  <a:prstClr val="white"/>
                </a:solidFill>
                <a:ea typeface="宋体" panose="02010600030101010101" pitchFamily="2" charset="-122"/>
              </a:rPr>
              <a:t>工作总结</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a:t>
            </a:r>
            <a:r>
              <a:rPr lang="en-US" altLang="zh-CN" sz="100" dirty="0">
                <a:solidFill>
                  <a:prstClr val="white"/>
                </a:solidFill>
                <a:ea typeface="宋体" panose="02010600030101010101" pitchFamily="2" charset="-122"/>
              </a:rPr>
              <a:t>www.1ppt.com/xiazai/zongjie/ </a:t>
            </a:r>
            <a:r>
              <a:rPr lang="zh-CN" altLang="en-US" sz="100" dirty="0">
                <a:solidFill>
                  <a:prstClr val="white"/>
                </a:solidFill>
                <a:ea typeface="宋体" panose="02010600030101010101" pitchFamily="2" charset="-122"/>
              </a:rPr>
              <a:t>工作计划：</a:t>
            </a:r>
            <a:r>
              <a:rPr lang="en-US" altLang="zh-CN" sz="100" dirty="0">
                <a:solidFill>
                  <a:prstClr val="white"/>
                </a:solidFill>
                <a:ea typeface="宋体" panose="02010600030101010101" pitchFamily="2" charset="-122"/>
              </a:rPr>
              <a:t>www.1ppt.com/xiazai/jihua/</a:t>
            </a:r>
          </a:p>
          <a:p>
            <a:r>
              <a:rPr lang="zh-CN" altLang="en-US" sz="100" dirty="0">
                <a:solidFill>
                  <a:prstClr val="white"/>
                </a:solidFill>
                <a:ea typeface="宋体" panose="02010600030101010101" pitchFamily="2" charset="-122"/>
              </a:rPr>
              <a:t>商务</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模板：</a:t>
            </a:r>
            <a:r>
              <a:rPr lang="en-US" altLang="zh-CN" sz="100" dirty="0">
                <a:solidFill>
                  <a:prstClr val="white"/>
                </a:solidFill>
                <a:ea typeface="宋体" panose="02010600030101010101" pitchFamily="2" charset="-122"/>
              </a:rPr>
              <a:t>www.1ppt.com/moban/shangwu/  </a:t>
            </a:r>
            <a:r>
              <a:rPr lang="zh-CN" altLang="en-US" sz="100" dirty="0">
                <a:solidFill>
                  <a:prstClr val="white"/>
                </a:solidFill>
                <a:ea typeface="宋体" panose="02010600030101010101" pitchFamily="2" charset="-122"/>
              </a:rPr>
              <a:t>个人简历</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a:t>
            </a:r>
            <a:r>
              <a:rPr lang="en-US" altLang="zh-CN" sz="100" dirty="0">
                <a:solidFill>
                  <a:prstClr val="white"/>
                </a:solidFill>
                <a:ea typeface="宋体" panose="02010600030101010101" pitchFamily="2" charset="-122"/>
              </a:rPr>
              <a:t>www.1ppt.com/xiazai/jianli/  </a:t>
            </a:r>
          </a:p>
          <a:p>
            <a:r>
              <a:rPr lang="zh-CN" altLang="en-US" sz="100" dirty="0">
                <a:solidFill>
                  <a:prstClr val="white"/>
                </a:solidFill>
                <a:ea typeface="宋体" panose="02010600030101010101" pitchFamily="2" charset="-122"/>
              </a:rPr>
              <a:t>毕业答辩</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a:t>
            </a:r>
            <a:r>
              <a:rPr lang="en-US" altLang="zh-CN" sz="100" dirty="0">
                <a:solidFill>
                  <a:prstClr val="white"/>
                </a:solidFill>
                <a:ea typeface="宋体" panose="02010600030101010101" pitchFamily="2" charset="-122"/>
              </a:rPr>
              <a:t>www.1ppt.com/xiazai/dabian/  </a:t>
            </a:r>
            <a:r>
              <a:rPr lang="zh-CN" altLang="en-US" sz="100" dirty="0">
                <a:solidFill>
                  <a:prstClr val="white"/>
                </a:solidFill>
                <a:ea typeface="宋体" panose="02010600030101010101" pitchFamily="2" charset="-122"/>
              </a:rPr>
              <a:t>工作汇报</a:t>
            </a:r>
            <a:r>
              <a:rPr lang="en-US" altLang="zh-CN" sz="100" dirty="0">
                <a:solidFill>
                  <a:prstClr val="white"/>
                </a:solidFill>
                <a:ea typeface="宋体" panose="02010600030101010101" pitchFamily="2" charset="-122"/>
              </a:rPr>
              <a:t>PPT</a:t>
            </a:r>
            <a:r>
              <a:rPr lang="zh-CN" altLang="en-US" sz="100" dirty="0">
                <a:solidFill>
                  <a:prstClr val="white"/>
                </a:solidFill>
                <a:ea typeface="宋体" panose="02010600030101010101" pitchFamily="2" charset="-122"/>
              </a:rPr>
              <a:t>：</a:t>
            </a:r>
            <a:r>
              <a:rPr lang="en-US" altLang="zh-CN" sz="100" dirty="0">
                <a:solidFill>
                  <a:prstClr val="white"/>
                </a:solidFill>
                <a:ea typeface="宋体" panose="02010600030101010101" pitchFamily="2" charset="-122"/>
              </a:rPr>
              <a:t>www.1ppt.com/xiazai/huibao/    </a:t>
            </a:r>
          </a:p>
          <a:p>
            <a:r>
              <a:rPr lang="en-US" altLang="zh-CN" sz="100" dirty="0">
                <a:solidFill>
                  <a:prstClr val="white"/>
                </a:solidFill>
                <a:ea typeface="宋体" panose="02010600030101010101" pitchFamily="2" charset="-122"/>
              </a:rPr>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2021/9/26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238916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
        <p:nvSpPr>
          <p:cNvPr id="5" name="矩形 4"/>
          <p:cNvSpPr/>
          <p:nvPr/>
        </p:nvSpPr>
        <p:spPr>
          <a:xfrm>
            <a:off x="2117" y="1930400"/>
            <a:ext cx="12190413" cy="248443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0" y="4524376"/>
            <a:ext cx="12190413" cy="5397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0" y="1779589"/>
            <a:ext cx="12190413" cy="5397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056" name="图片 7"/>
          <p:cNvPicPr>
            <a:picLocks noChangeAspect="1"/>
          </p:cNvPicPr>
          <p:nvPr/>
        </p:nvPicPr>
        <p:blipFill>
          <a:blip r:embed="rId2"/>
          <a:stretch>
            <a:fillRect/>
          </a:stretch>
        </p:blipFill>
        <p:spPr>
          <a:xfrm>
            <a:off x="334391" y="-26987"/>
            <a:ext cx="2112158" cy="1584325"/>
          </a:xfrm>
          <a:prstGeom prst="rect">
            <a:avLst/>
          </a:prstGeom>
          <a:noFill/>
          <a:ln w="9525">
            <a:noFill/>
          </a:ln>
        </p:spPr>
      </p:pic>
    </p:spTree>
    <p:extLst>
      <p:ext uri="{BB962C8B-B14F-4D97-AF65-F5344CB8AC3E}">
        <p14:creationId xmlns:p14="http://schemas.microsoft.com/office/powerpoint/2010/main" val="1566231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2021/9/26</a:t>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60.xml"/><Relationship Id="rId7" Type="http://schemas.openxmlformats.org/officeDocument/2006/relationships/image" Target="../media/image25.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61.xml"/><Relationship Id="rId9"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tags" Target="../tags/tag11.xml"/><Relationship Id="rId4" Type="http://schemas.openxmlformats.org/officeDocument/2006/relationships/tags" Target="../tags/tag10.xml"/></Relationships>
</file>

<file path=ppt/slides/_rels/slide8.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slideLayout" Target="../slideLayouts/slideLayout1.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 Type="http://schemas.openxmlformats.org/officeDocument/2006/relationships/tags" Target="../tags/tag13.xml"/><Relationship Id="rId16" Type="http://schemas.openxmlformats.org/officeDocument/2006/relationships/tags" Target="../tags/tag27.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tags" Target="../tags/tag26.xml"/><Relationship Id="rId10" Type="http://schemas.openxmlformats.org/officeDocument/2006/relationships/tags" Target="../tags/tag21.xml"/><Relationship Id="rId19" Type="http://schemas.openxmlformats.org/officeDocument/2006/relationships/notesSlide" Target="../notesSlides/notesSlide3.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文本框 31"/>
          <p:cNvSpPr txBox="1"/>
          <p:nvPr/>
        </p:nvSpPr>
        <p:spPr>
          <a:xfrm>
            <a:off x="5789550" y="2124726"/>
            <a:ext cx="6174232" cy="1569660"/>
          </a:xfrm>
          <a:prstGeom prst="rect">
            <a:avLst/>
          </a:prstGeom>
          <a:noFill/>
        </p:spPr>
        <p:txBody>
          <a:bodyPr wrap="square" rtlCol="0">
            <a:spAutoFit/>
          </a:bodyPr>
          <a:lstStyle/>
          <a:p>
            <a:r>
              <a:rPr lang="zh-CN" altLang="en-US" sz="4800" b="1" kern="0" spc="-10" dirty="0">
                <a:solidFill>
                  <a:srgbClr val="002060"/>
                </a:solidFill>
                <a:latin typeface="方正姚体" pitchFamily="2" charset="-122"/>
                <a:ea typeface="方正姚体" pitchFamily="2" charset="-122"/>
              </a:rPr>
              <a:t>       世界主要国家的</a:t>
            </a:r>
            <a:endParaRPr lang="en-US" altLang="zh-CN" sz="4800" b="1" kern="0" spc="-10" dirty="0">
              <a:solidFill>
                <a:srgbClr val="002060"/>
              </a:solidFill>
              <a:latin typeface="方正姚体" pitchFamily="2" charset="-122"/>
              <a:ea typeface="方正姚体" pitchFamily="2" charset="-122"/>
            </a:endParaRPr>
          </a:p>
          <a:p>
            <a:r>
              <a:rPr lang="zh-CN" altLang="en-US" sz="4800" b="1" kern="0" spc="-10" dirty="0">
                <a:solidFill>
                  <a:srgbClr val="002060"/>
                </a:solidFill>
                <a:latin typeface="方正姚体" pitchFamily="2" charset="-122"/>
                <a:ea typeface="方正姚体" pitchFamily="2" charset="-122"/>
              </a:rPr>
              <a:t>基层治理与社会保障</a:t>
            </a:r>
            <a:endParaRPr lang="zh-CN" altLang="en-US" sz="6000" b="1" kern="0" spc="-10" dirty="0">
              <a:solidFill>
                <a:srgbClr val="002060"/>
              </a:solidFill>
              <a:latin typeface="方正姚体" pitchFamily="2" charset="-122"/>
              <a:ea typeface="方正姚体" pitchFamily="2" charset="-122"/>
            </a:endParaRPr>
          </a:p>
        </p:txBody>
      </p:sp>
      <p:sp>
        <p:nvSpPr>
          <p:cNvPr id="97" name="文本框 96"/>
          <p:cNvSpPr txBox="1"/>
          <p:nvPr/>
        </p:nvSpPr>
        <p:spPr>
          <a:xfrm>
            <a:off x="122932" y="4869160"/>
            <a:ext cx="11845290" cy="1754326"/>
          </a:xfrm>
          <a:prstGeom prst="rect">
            <a:avLst/>
          </a:prstGeom>
          <a:noFill/>
        </p:spPr>
        <p:txBody>
          <a:bodyPr wrap="square" rtlCol="0">
            <a:spAutoFit/>
          </a:bodyPr>
          <a:lstStyle/>
          <a:p>
            <a:pPr>
              <a:lnSpc>
                <a:spcPct val="150000"/>
              </a:lnSpc>
            </a:pPr>
            <a:r>
              <a:rPr lang="zh-CN" altLang="zh-CN" sz="2400" b="1" kern="100" dirty="0">
                <a:solidFill>
                  <a:srgbClr val="FF0000"/>
                </a:solidFill>
                <a:latin typeface="宋体" pitchFamily="2" charset="-122"/>
                <a:ea typeface="宋体" pitchFamily="2" charset="-122"/>
                <a:cs typeface="Times New Roman" panose="02020603050405020304" pitchFamily="18" charset="0"/>
              </a:rPr>
              <a:t>【课标要求】</a:t>
            </a:r>
            <a:endParaRPr lang="en-US" altLang="zh-CN" sz="2400" b="1" kern="100" dirty="0">
              <a:solidFill>
                <a:srgbClr val="FF0000"/>
              </a:solidFill>
              <a:latin typeface="宋体" pitchFamily="2" charset="-122"/>
              <a:ea typeface="宋体" pitchFamily="2" charset="-122"/>
              <a:cs typeface="Times New Roman" panose="02020603050405020304" pitchFamily="18" charset="0"/>
            </a:endParaRPr>
          </a:p>
          <a:p>
            <a:pPr>
              <a:lnSpc>
                <a:spcPct val="150000"/>
              </a:lnSpc>
            </a:pPr>
            <a:r>
              <a:rPr lang="en-US" altLang="zh-CN" sz="2400" b="1" kern="100" dirty="0">
                <a:solidFill>
                  <a:srgbClr val="002060"/>
                </a:solidFill>
                <a:latin typeface="宋体" pitchFamily="2" charset="-122"/>
                <a:ea typeface="宋体" pitchFamily="2" charset="-122"/>
                <a:cs typeface="Times New Roman" panose="02020603050405020304" pitchFamily="18" charset="0"/>
              </a:rPr>
              <a:t>1.</a:t>
            </a:r>
            <a:r>
              <a:rPr lang="zh-CN" altLang="zh-CN" sz="2400" b="1" dirty="0">
                <a:solidFill>
                  <a:srgbClr val="002060"/>
                </a:solidFill>
                <a:latin typeface="宋体" pitchFamily="2" charset="-122"/>
                <a:ea typeface="宋体" pitchFamily="2" charset="-122"/>
              </a:rPr>
              <a:t>知道西方主要国家基层治理的特点及其由来</a:t>
            </a:r>
            <a:r>
              <a:rPr lang="zh-CN" altLang="en-US" sz="2400" b="1" dirty="0">
                <a:solidFill>
                  <a:srgbClr val="002060"/>
                </a:solidFill>
                <a:latin typeface="宋体" pitchFamily="2" charset="-122"/>
                <a:ea typeface="宋体" pitchFamily="2" charset="-122"/>
              </a:rPr>
              <a:t>；</a:t>
            </a:r>
            <a:endParaRPr lang="en-US" altLang="zh-CN" sz="2400" b="1" dirty="0">
              <a:solidFill>
                <a:srgbClr val="002060"/>
              </a:solidFill>
              <a:latin typeface="宋体" pitchFamily="2" charset="-122"/>
              <a:ea typeface="宋体" pitchFamily="2" charset="-122"/>
            </a:endParaRPr>
          </a:p>
          <a:p>
            <a:pPr>
              <a:lnSpc>
                <a:spcPct val="150000"/>
              </a:lnSpc>
            </a:pPr>
            <a:r>
              <a:rPr lang="en-US" altLang="zh-CN" sz="2400" b="1" dirty="0">
                <a:solidFill>
                  <a:srgbClr val="002060"/>
                </a:solidFill>
                <a:latin typeface="宋体" pitchFamily="2" charset="-122"/>
                <a:ea typeface="宋体" pitchFamily="2" charset="-122"/>
              </a:rPr>
              <a:t>2.</a:t>
            </a:r>
            <a:r>
              <a:rPr lang="zh-CN" altLang="zh-CN" sz="2400" b="1" dirty="0">
                <a:solidFill>
                  <a:srgbClr val="002060"/>
                </a:solidFill>
                <a:latin typeface="宋体" pitchFamily="2" charset="-122"/>
                <a:ea typeface="宋体" pitchFamily="2" charset="-122"/>
              </a:rPr>
              <a:t>了解现代社会保障制度的产生及实行情况</a:t>
            </a:r>
            <a:r>
              <a:rPr lang="zh-CN" altLang="en-US" sz="2400" b="1" dirty="0">
                <a:solidFill>
                  <a:srgbClr val="002060"/>
                </a:solidFill>
                <a:latin typeface="宋体" pitchFamily="2" charset="-122"/>
                <a:ea typeface="宋体" pitchFamily="2" charset="-122"/>
              </a:rPr>
              <a:t>。</a:t>
            </a:r>
            <a:endParaRPr lang="zh-CN" altLang="zh-CN" sz="2400" b="1" dirty="0">
              <a:solidFill>
                <a:srgbClr val="002060"/>
              </a:solidFill>
              <a:latin typeface="宋体" pitchFamily="2" charset="-122"/>
              <a:ea typeface="宋体" pitchFamily="2" charset="-122"/>
            </a:endParaRPr>
          </a:p>
        </p:txBody>
      </p:sp>
      <p:grpSp>
        <p:nvGrpSpPr>
          <p:cNvPr id="8" name="组合 7"/>
          <p:cNvGrpSpPr/>
          <p:nvPr/>
        </p:nvGrpSpPr>
        <p:grpSpPr>
          <a:xfrm>
            <a:off x="4815516" y="342083"/>
            <a:ext cx="1225671" cy="3565285"/>
            <a:chOff x="10929379" y="889904"/>
            <a:chExt cx="919480" cy="1992628"/>
          </a:xfrm>
        </p:grpSpPr>
        <p:pic>
          <p:nvPicPr>
            <p:cNvPr id="9" name="PA_图片 27"/>
            <p:cNvPicPr>
              <a:picLocks noChangeAspect="1"/>
            </p:cNvPicPr>
            <p:nvPr>
              <p:custDataLst>
                <p:tags r:id="rId1"/>
              </p:custDataLst>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0929379" y="889904"/>
              <a:ext cx="919480" cy="1892935"/>
            </a:xfrm>
            <a:prstGeom prst="rect">
              <a:avLst/>
            </a:prstGeom>
          </p:spPr>
        </p:pic>
        <p:sp>
          <p:nvSpPr>
            <p:cNvPr id="10" name="矩形 9"/>
            <p:cNvSpPr/>
            <p:nvPr/>
          </p:nvSpPr>
          <p:spPr>
            <a:xfrm>
              <a:off x="11073667" y="1272283"/>
              <a:ext cx="630905" cy="1610249"/>
            </a:xfrm>
            <a:prstGeom prst="rect">
              <a:avLst/>
            </a:prstGeom>
          </p:spPr>
          <p:txBody>
            <a:bodyPr vert="eaVert" wrap="square" anchor="ctr">
              <a:spAutoFit/>
            </a:bodyPr>
            <a:lstStyle/>
            <a:p>
              <a:r>
                <a:rPr lang="zh-CN" altLang="en-US" sz="4265" b="1" dirty="0">
                  <a:solidFill>
                    <a:schemeClr val="bg1"/>
                  </a:solidFill>
                  <a:latin typeface="方正姚体" pitchFamily="2" charset="-122"/>
                  <a:ea typeface="方正姚体" pitchFamily="2" charset="-122"/>
                </a:rPr>
                <a:t>第十八课</a:t>
              </a:r>
            </a:p>
          </p:txBody>
        </p:sp>
      </p:grpSp>
      <p:pic>
        <p:nvPicPr>
          <p:cNvPr id="1028" name="Picture 4" descr="https://p0.ssl.img.360kuai.com/t016fa128429af79d95.jpg?size=550x2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415" y="1117359"/>
            <a:ext cx="4554101" cy="33197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 name="TextBox 6"/>
          <p:cNvSpPr txBox="1">
            <a:spLocks noChangeArrowheads="1"/>
          </p:cNvSpPr>
          <p:nvPr/>
        </p:nvSpPr>
        <p:spPr bwMode="auto">
          <a:xfrm>
            <a:off x="148590" y="3555365"/>
            <a:ext cx="2933700" cy="400050"/>
          </a:xfrm>
          <a:prstGeom prst="rect">
            <a:avLst/>
          </a:prstGeom>
          <a:noFill/>
          <a:ln w="28575">
            <a:noFill/>
          </a:ln>
          <a:extLst>
            <a:ext uri="{909E8E84-426E-40DD-AFC4-6F175D3DCCD1}">
              <a14:hiddenFill xmlns:a14="http://schemas.microsoft.com/office/drawing/2010/main">
                <a:solidFill>
                  <a:srgbClr val="FFFFFF"/>
                </a:solidFill>
              </a14:hiddenFill>
            </a:ext>
          </a:extLst>
        </p:spPr>
        <p:style>
          <a:lnRef idx="3">
            <a:schemeClr val="lt1"/>
          </a:lnRef>
          <a:fillRef idx="1">
            <a:schemeClr val="dk1"/>
          </a:fillRef>
          <a:effectRef idx="1">
            <a:schemeClr val="dk1"/>
          </a:effectRef>
          <a:fontRef idx="minor">
            <a:schemeClr val="lt1"/>
          </a:fontRef>
        </p:style>
        <p:txBody>
          <a:bodyPr wrap="square">
            <a:spAutoFit/>
          </a:bodyPr>
          <a:lstStyle>
            <a:defPPr>
              <a:defRPr lang="en-US"/>
            </a:defPPr>
            <a:lvl1pPr>
              <a:defRPr sz="2000"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endParaRPr lang="en-US" altLang="zh-CN" b="0" spc="0" dirty="0">
              <a:ln>
                <a:noFill/>
              </a:ln>
              <a:solidFill>
                <a:prstClr val="black"/>
              </a:solidFill>
              <a:effectLst/>
              <a:latin typeface="Calibri" panose="020F0502020204030204"/>
              <a:ea typeface="微软雅黑" panose="020B0503020204020204" pitchFamily="34" charset="-122"/>
              <a:cs typeface="+mn-ea"/>
              <a:sym typeface="+mn-lt"/>
            </a:endParaRPr>
          </a:p>
        </p:txBody>
      </p:sp>
      <p:cxnSp>
        <p:nvCxnSpPr>
          <p:cNvPr id="32" name="直接连接符 95"/>
          <p:cNvCxnSpPr/>
          <p:nvPr/>
        </p:nvCxnSpPr>
        <p:spPr bwMode="auto">
          <a:xfrm>
            <a:off x="8675370" y="4077335"/>
            <a:ext cx="31115" cy="0"/>
          </a:xfrm>
          <a:prstGeom prst="line">
            <a:avLst/>
          </a:prstGeom>
          <a:ln w="28575">
            <a:solidFill>
              <a:schemeClr val="accent1">
                <a:alpha val="5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7" name="矩形 47"/>
          <p:cNvSpPr>
            <a:spLocks noChangeArrowheads="1"/>
          </p:cNvSpPr>
          <p:nvPr/>
        </p:nvSpPr>
        <p:spPr bwMode="auto">
          <a:xfrm>
            <a:off x="4785262" y="3279457"/>
            <a:ext cx="3731260" cy="101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spcBef>
                <a:spcPct val="0"/>
              </a:spcBef>
              <a:buNone/>
            </a:pPr>
            <a:r>
              <a:rPr lang="zh-CN" altLang="en-US" sz="2000" b="1" dirty="0">
                <a:solidFill>
                  <a:srgbClr val="FF0000"/>
                </a:solidFill>
                <a:latin typeface="宋体" pitchFamily="2" charset="-122"/>
                <a:ea typeface="宋体" pitchFamily="2" charset="-122"/>
                <a:sym typeface="微软雅黑" panose="020B0503020204020204" pitchFamily="34" charset="-122"/>
              </a:rPr>
              <a:t>传统：</a:t>
            </a:r>
            <a:r>
              <a:rPr lang="zh-CN" altLang="en-US" sz="2000" b="1" dirty="0">
                <a:solidFill>
                  <a:srgbClr val="002060"/>
                </a:solidFill>
                <a:latin typeface="宋体" pitchFamily="2" charset="-122"/>
                <a:ea typeface="宋体" pitchFamily="2" charset="-122"/>
                <a:sym typeface="微软雅黑" panose="020B0503020204020204" pitchFamily="34" charset="-122"/>
              </a:rPr>
              <a:t>建国后保持了地方自治的传统。</a:t>
            </a:r>
          </a:p>
        </p:txBody>
      </p:sp>
      <p:grpSp>
        <p:nvGrpSpPr>
          <p:cNvPr id="27" name="组合 26"/>
          <p:cNvGrpSpPr/>
          <p:nvPr/>
        </p:nvGrpSpPr>
        <p:grpSpPr>
          <a:xfrm>
            <a:off x="2466022" y="1421154"/>
            <a:ext cx="1232535" cy="1640840"/>
            <a:chOff x="2534920" y="899795"/>
            <a:chExt cx="1232535" cy="1640840"/>
          </a:xfrm>
        </p:grpSpPr>
        <p:sp>
          <p:nvSpPr>
            <p:cNvPr id="51" name="矩形 50"/>
            <p:cNvSpPr/>
            <p:nvPr/>
          </p:nvSpPr>
          <p:spPr>
            <a:xfrm rot="1516439">
              <a:off x="3460750" y="971550"/>
              <a:ext cx="99060" cy="594995"/>
            </a:xfrm>
            <a:prstGeom prst="rect">
              <a:avLst/>
            </a:prstGeom>
            <a:solidFill>
              <a:srgbClr val="002060"/>
            </a:solidFill>
            <a:ln w="25400" cap="flat" cmpd="sng" algn="ctr">
              <a:no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52" name="椭圆 51"/>
            <p:cNvSpPr/>
            <p:nvPr/>
          </p:nvSpPr>
          <p:spPr>
            <a:xfrm rot="1516439">
              <a:off x="3595370" y="899795"/>
              <a:ext cx="172085" cy="137160"/>
            </a:xfrm>
            <a:prstGeom prst="ellipse">
              <a:avLst/>
            </a:prstGeom>
            <a:solidFill>
              <a:srgbClr val="FFFFFF"/>
            </a:solidFill>
            <a:ln w="25400" cap="flat" cmpd="sng" algn="ctr">
              <a:solidFill>
                <a:schemeClr val="bg1">
                  <a:lumMod val="50000"/>
                </a:schemeClr>
              </a:solid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53" name="任意多边形 49"/>
            <p:cNvSpPr/>
            <p:nvPr/>
          </p:nvSpPr>
          <p:spPr bwMode="auto">
            <a:xfrm rot="1500000">
              <a:off x="2534920" y="1429385"/>
              <a:ext cx="1155700" cy="1111250"/>
            </a:xfrm>
            <a:custGeom>
              <a:avLst/>
              <a:gdLst>
                <a:gd name="connsiteX0" fmla="*/ 688641 w 1377282"/>
                <a:gd name="connsiteY0" fmla="*/ 429617 h 1662525"/>
                <a:gd name="connsiteX1" fmla="*/ 138711 w 1377282"/>
                <a:gd name="connsiteY1" fmla="*/ 979547 h 1662525"/>
                <a:gd name="connsiteX2" fmla="*/ 688641 w 1377282"/>
                <a:gd name="connsiteY2" fmla="*/ 1529477 h 1662525"/>
                <a:gd name="connsiteX3" fmla="*/ 1238571 w 1377282"/>
                <a:gd name="connsiteY3" fmla="*/ 979547 h 1662525"/>
                <a:gd name="connsiteX4" fmla="*/ 688641 w 1377282"/>
                <a:gd name="connsiteY4" fmla="*/ 429617 h 1662525"/>
                <a:gd name="connsiteX5" fmla="*/ 688641 w 1377282"/>
                <a:gd name="connsiteY5" fmla="*/ 0 h 1662525"/>
                <a:gd name="connsiteX6" fmla="*/ 1175584 w 1377282"/>
                <a:gd name="connsiteY6" fmla="*/ 486943 h 1662525"/>
                <a:gd name="connsiteX7" fmla="*/ 1175584 w 1377282"/>
                <a:gd name="connsiteY7" fmla="*/ 1460828 h 1662525"/>
                <a:gd name="connsiteX8" fmla="*/ 688641 w 1377282"/>
                <a:gd name="connsiteY8" fmla="*/ 1662525 h 1662525"/>
                <a:gd name="connsiteX9" fmla="*/ 201698 w 1377282"/>
                <a:gd name="connsiteY9" fmla="*/ 1460828 h 1662525"/>
                <a:gd name="connsiteX10" fmla="*/ 201698 w 1377282"/>
                <a:gd name="connsiteY10" fmla="*/ 486943 h 16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282" h="1662525">
                  <a:moveTo>
                    <a:pt x="688641" y="429617"/>
                  </a:moveTo>
                  <a:cubicBezTo>
                    <a:pt x="384923" y="429617"/>
                    <a:pt x="138711" y="675829"/>
                    <a:pt x="138711" y="979547"/>
                  </a:cubicBezTo>
                  <a:cubicBezTo>
                    <a:pt x="138711" y="1283265"/>
                    <a:pt x="384923" y="1529477"/>
                    <a:pt x="688641" y="1529477"/>
                  </a:cubicBezTo>
                  <a:cubicBezTo>
                    <a:pt x="992359" y="1529477"/>
                    <a:pt x="1238571" y="1283265"/>
                    <a:pt x="1238571" y="979547"/>
                  </a:cubicBezTo>
                  <a:cubicBezTo>
                    <a:pt x="1238571" y="675829"/>
                    <a:pt x="992359" y="429617"/>
                    <a:pt x="688641" y="429617"/>
                  </a:cubicBezTo>
                  <a:close/>
                  <a:moveTo>
                    <a:pt x="688641" y="0"/>
                  </a:moveTo>
                  <a:lnTo>
                    <a:pt x="1175584" y="486943"/>
                  </a:lnTo>
                  <a:cubicBezTo>
                    <a:pt x="1444515" y="755874"/>
                    <a:pt x="1444515" y="1191896"/>
                    <a:pt x="1175584" y="1460828"/>
                  </a:cubicBezTo>
                  <a:cubicBezTo>
                    <a:pt x="1041119" y="1595293"/>
                    <a:pt x="864879" y="1662527"/>
                    <a:pt x="688641" y="1662525"/>
                  </a:cubicBezTo>
                  <a:cubicBezTo>
                    <a:pt x="512403" y="1662527"/>
                    <a:pt x="336163" y="1595293"/>
                    <a:pt x="201698" y="1460828"/>
                  </a:cubicBezTo>
                  <a:cubicBezTo>
                    <a:pt x="-67233" y="1191896"/>
                    <a:pt x="-67233" y="755874"/>
                    <a:pt x="201698" y="486943"/>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216000" bIns="0" rtlCol="0" anchor="ctr">
              <a:noAutofit/>
            </a:bodyPr>
            <a:lstStyle/>
            <a:p>
              <a:pPr algn="ctr">
                <a:lnSpc>
                  <a:spcPct val="150000"/>
                </a:lnSpc>
              </a:pPr>
              <a:endParaRPr lang="zh-CN" altLang="en-US" sz="2700" b="1" dirty="0">
                <a:solidFill>
                  <a:schemeClr val="tx1"/>
                </a:solidFill>
                <a:latin typeface="+mn-ea"/>
              </a:endParaRPr>
            </a:p>
          </p:txBody>
        </p:sp>
        <p:sp>
          <p:nvSpPr>
            <p:cNvPr id="54" name="TextBox 50"/>
            <p:cNvSpPr txBox="1"/>
            <p:nvPr/>
          </p:nvSpPr>
          <p:spPr>
            <a:xfrm>
              <a:off x="2665095" y="1899285"/>
              <a:ext cx="995045" cy="460375"/>
            </a:xfrm>
            <a:prstGeom prst="rect">
              <a:avLst/>
            </a:prstGeom>
            <a:noFill/>
          </p:spPr>
          <p:txBody>
            <a:bodyPr wrap="square" rtlCol="0">
              <a:spAutoFit/>
            </a:bodyPr>
            <a:lstStyle/>
            <a:p>
              <a:r>
                <a:rPr lang="zh-CN" altLang="en-US" sz="2400" b="1" dirty="0">
                  <a:solidFill>
                    <a:srgbClr val="FF0000"/>
                  </a:solidFill>
                </a:rPr>
                <a:t>英国</a:t>
              </a:r>
            </a:p>
          </p:txBody>
        </p:sp>
      </p:grpSp>
      <p:grpSp>
        <p:nvGrpSpPr>
          <p:cNvPr id="60" name="组合 59"/>
          <p:cNvGrpSpPr/>
          <p:nvPr/>
        </p:nvGrpSpPr>
        <p:grpSpPr>
          <a:xfrm>
            <a:off x="9421566" y="1252331"/>
            <a:ext cx="1279525" cy="1640840"/>
            <a:chOff x="8329930" y="793750"/>
            <a:chExt cx="1279525" cy="1640840"/>
          </a:xfrm>
        </p:grpSpPr>
        <p:sp>
          <p:nvSpPr>
            <p:cNvPr id="61" name="矩形 60"/>
            <p:cNvSpPr/>
            <p:nvPr/>
          </p:nvSpPr>
          <p:spPr>
            <a:xfrm rot="1516439">
              <a:off x="9291320" y="865505"/>
              <a:ext cx="102870" cy="594995"/>
            </a:xfrm>
            <a:prstGeom prst="rect">
              <a:avLst/>
            </a:prstGeom>
            <a:solidFill>
              <a:srgbClr val="002060"/>
            </a:solidFill>
            <a:ln w="25400" cap="flat" cmpd="sng" algn="ctr">
              <a:noFill/>
              <a:prstDash val="solid"/>
            </a:ln>
            <a:effectLst/>
          </p:spPr>
          <p:txBody>
            <a:bodyPr rtlCol="0" anchor="ctr"/>
            <a:lstStyle/>
            <a:p>
              <a:pPr algn="ctr">
                <a:defRPr/>
              </a:pPr>
              <a:endParaRPr lang="zh-CN" altLang="en-US" sz="2800" kern="0">
                <a:solidFill>
                  <a:sysClr val="window" lastClr="FFFFFF"/>
                </a:solidFill>
                <a:latin typeface="Calibri" panose="020F0502020204030204"/>
                <a:ea typeface="宋体" panose="02010600030101010101" pitchFamily="2" charset="-122"/>
              </a:endParaRPr>
            </a:p>
          </p:txBody>
        </p:sp>
        <p:sp>
          <p:nvSpPr>
            <p:cNvPr id="62" name="椭圆 61"/>
            <p:cNvSpPr/>
            <p:nvPr/>
          </p:nvSpPr>
          <p:spPr>
            <a:xfrm rot="1516439">
              <a:off x="9430385" y="793750"/>
              <a:ext cx="179070" cy="137160"/>
            </a:xfrm>
            <a:prstGeom prst="ellipse">
              <a:avLst/>
            </a:prstGeom>
            <a:solidFill>
              <a:srgbClr val="FFFFFF"/>
            </a:solidFill>
            <a:ln w="25400" cap="flat" cmpd="sng" algn="ctr">
              <a:solidFill>
                <a:schemeClr val="bg1">
                  <a:lumMod val="50000"/>
                </a:schemeClr>
              </a:solidFill>
              <a:prstDash val="solid"/>
            </a:ln>
            <a:effectLst/>
          </p:spPr>
          <p:txBody>
            <a:bodyPr rtlCol="0" anchor="ctr"/>
            <a:lstStyle/>
            <a:p>
              <a:pPr algn="ctr">
                <a:defRPr/>
              </a:pPr>
              <a:endParaRPr lang="zh-CN" altLang="en-US" sz="2800" kern="0">
                <a:solidFill>
                  <a:sysClr val="window" lastClr="FFFFFF"/>
                </a:solidFill>
                <a:latin typeface="Calibri" panose="020F0502020204030204"/>
                <a:ea typeface="宋体" panose="02010600030101010101" pitchFamily="2" charset="-122"/>
              </a:endParaRPr>
            </a:p>
          </p:txBody>
        </p:sp>
        <p:sp>
          <p:nvSpPr>
            <p:cNvPr id="63" name="任意多边形 49"/>
            <p:cNvSpPr/>
            <p:nvPr/>
          </p:nvSpPr>
          <p:spPr bwMode="auto">
            <a:xfrm rot="1500000">
              <a:off x="8329930" y="1323340"/>
              <a:ext cx="1200150" cy="1111250"/>
            </a:xfrm>
            <a:custGeom>
              <a:avLst/>
              <a:gdLst>
                <a:gd name="connsiteX0" fmla="*/ 688641 w 1377282"/>
                <a:gd name="connsiteY0" fmla="*/ 429617 h 1662525"/>
                <a:gd name="connsiteX1" fmla="*/ 138711 w 1377282"/>
                <a:gd name="connsiteY1" fmla="*/ 979547 h 1662525"/>
                <a:gd name="connsiteX2" fmla="*/ 688641 w 1377282"/>
                <a:gd name="connsiteY2" fmla="*/ 1529477 h 1662525"/>
                <a:gd name="connsiteX3" fmla="*/ 1238571 w 1377282"/>
                <a:gd name="connsiteY3" fmla="*/ 979547 h 1662525"/>
                <a:gd name="connsiteX4" fmla="*/ 688641 w 1377282"/>
                <a:gd name="connsiteY4" fmla="*/ 429617 h 1662525"/>
                <a:gd name="connsiteX5" fmla="*/ 688641 w 1377282"/>
                <a:gd name="connsiteY5" fmla="*/ 0 h 1662525"/>
                <a:gd name="connsiteX6" fmla="*/ 1175584 w 1377282"/>
                <a:gd name="connsiteY6" fmla="*/ 486943 h 1662525"/>
                <a:gd name="connsiteX7" fmla="*/ 1175584 w 1377282"/>
                <a:gd name="connsiteY7" fmla="*/ 1460828 h 1662525"/>
                <a:gd name="connsiteX8" fmla="*/ 688641 w 1377282"/>
                <a:gd name="connsiteY8" fmla="*/ 1662525 h 1662525"/>
                <a:gd name="connsiteX9" fmla="*/ 201698 w 1377282"/>
                <a:gd name="connsiteY9" fmla="*/ 1460828 h 1662525"/>
                <a:gd name="connsiteX10" fmla="*/ 201698 w 1377282"/>
                <a:gd name="connsiteY10" fmla="*/ 486943 h 16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282" h="1662525">
                  <a:moveTo>
                    <a:pt x="688641" y="429617"/>
                  </a:moveTo>
                  <a:cubicBezTo>
                    <a:pt x="384923" y="429617"/>
                    <a:pt x="138711" y="675829"/>
                    <a:pt x="138711" y="979547"/>
                  </a:cubicBezTo>
                  <a:cubicBezTo>
                    <a:pt x="138711" y="1283265"/>
                    <a:pt x="384923" y="1529477"/>
                    <a:pt x="688641" y="1529477"/>
                  </a:cubicBezTo>
                  <a:cubicBezTo>
                    <a:pt x="992359" y="1529477"/>
                    <a:pt x="1238571" y="1283265"/>
                    <a:pt x="1238571" y="979547"/>
                  </a:cubicBezTo>
                  <a:cubicBezTo>
                    <a:pt x="1238571" y="675829"/>
                    <a:pt x="992359" y="429617"/>
                    <a:pt x="688641" y="429617"/>
                  </a:cubicBezTo>
                  <a:close/>
                  <a:moveTo>
                    <a:pt x="688641" y="0"/>
                  </a:moveTo>
                  <a:lnTo>
                    <a:pt x="1175584" y="486943"/>
                  </a:lnTo>
                  <a:cubicBezTo>
                    <a:pt x="1444515" y="755874"/>
                    <a:pt x="1444515" y="1191896"/>
                    <a:pt x="1175584" y="1460828"/>
                  </a:cubicBezTo>
                  <a:cubicBezTo>
                    <a:pt x="1041119" y="1595293"/>
                    <a:pt x="864879" y="1662527"/>
                    <a:pt x="688641" y="1662525"/>
                  </a:cubicBezTo>
                  <a:cubicBezTo>
                    <a:pt x="512403" y="1662527"/>
                    <a:pt x="336163" y="1595293"/>
                    <a:pt x="201698" y="1460828"/>
                  </a:cubicBezTo>
                  <a:cubicBezTo>
                    <a:pt x="-67233" y="1191896"/>
                    <a:pt x="-67233" y="755874"/>
                    <a:pt x="201698" y="486943"/>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216000" bIns="0" rtlCol="0" anchor="ctr">
              <a:noAutofit/>
            </a:bodyPr>
            <a:lstStyle/>
            <a:p>
              <a:pPr algn="ctr">
                <a:lnSpc>
                  <a:spcPct val="150000"/>
                </a:lnSpc>
              </a:pPr>
              <a:endParaRPr lang="zh-CN" altLang="en-US" sz="3600" b="1" dirty="0">
                <a:solidFill>
                  <a:schemeClr val="tx1"/>
                </a:solidFill>
                <a:latin typeface="+mn-ea"/>
              </a:endParaRPr>
            </a:p>
          </p:txBody>
        </p:sp>
        <p:sp>
          <p:nvSpPr>
            <p:cNvPr id="64" name="TextBox 50"/>
            <p:cNvSpPr txBox="1"/>
            <p:nvPr/>
          </p:nvSpPr>
          <p:spPr>
            <a:xfrm>
              <a:off x="8465185" y="1793240"/>
              <a:ext cx="1033145" cy="460375"/>
            </a:xfrm>
            <a:prstGeom prst="rect">
              <a:avLst/>
            </a:prstGeom>
            <a:noFill/>
          </p:spPr>
          <p:txBody>
            <a:bodyPr wrap="square" rtlCol="0">
              <a:spAutoFit/>
            </a:bodyPr>
            <a:lstStyle/>
            <a:p>
              <a:r>
                <a:rPr lang="zh-CN" altLang="en-US" sz="2400" b="1" dirty="0">
                  <a:solidFill>
                    <a:srgbClr val="FF0000"/>
                  </a:solidFill>
                </a:rPr>
                <a:t>法国</a:t>
              </a:r>
            </a:p>
          </p:txBody>
        </p:sp>
      </p:grpSp>
      <p:grpSp>
        <p:nvGrpSpPr>
          <p:cNvPr id="65" name="组合 64"/>
          <p:cNvGrpSpPr/>
          <p:nvPr/>
        </p:nvGrpSpPr>
        <p:grpSpPr>
          <a:xfrm>
            <a:off x="5912061" y="1431401"/>
            <a:ext cx="1182370" cy="1640840"/>
            <a:chOff x="5162550" y="774700"/>
            <a:chExt cx="1182370" cy="1640840"/>
          </a:xfrm>
        </p:grpSpPr>
        <p:sp>
          <p:nvSpPr>
            <p:cNvPr id="66" name="矩形 65"/>
            <p:cNvSpPr/>
            <p:nvPr/>
          </p:nvSpPr>
          <p:spPr>
            <a:xfrm rot="1516439">
              <a:off x="6050915" y="846455"/>
              <a:ext cx="95250" cy="594995"/>
            </a:xfrm>
            <a:prstGeom prst="rect">
              <a:avLst/>
            </a:prstGeom>
            <a:solidFill>
              <a:srgbClr val="002060"/>
            </a:solidFill>
            <a:ln w="25400" cap="flat" cmpd="sng" algn="ctr">
              <a:no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67" name="椭圆 66"/>
            <p:cNvSpPr/>
            <p:nvPr/>
          </p:nvSpPr>
          <p:spPr>
            <a:xfrm rot="1516439">
              <a:off x="6179820" y="774700"/>
              <a:ext cx="165100" cy="137160"/>
            </a:xfrm>
            <a:prstGeom prst="ellipse">
              <a:avLst/>
            </a:prstGeom>
            <a:solidFill>
              <a:srgbClr val="FFFFFF"/>
            </a:solidFill>
            <a:ln w="25400" cap="flat" cmpd="sng" algn="ctr">
              <a:solidFill>
                <a:schemeClr val="bg1">
                  <a:lumMod val="50000"/>
                </a:schemeClr>
              </a:solidFill>
              <a:prstDash val="solid"/>
            </a:ln>
            <a:effectLst/>
          </p:spPr>
          <p:txBody>
            <a:bodyPr rtlCol="0" anchor="ctr"/>
            <a:lstStyle/>
            <a:p>
              <a:pPr algn="ctr">
                <a:defRPr/>
              </a:pPr>
              <a:endParaRPr lang="zh-CN" altLang="en-US" sz="1800" kern="0">
                <a:solidFill>
                  <a:sysClr val="window" lastClr="FFFFFF"/>
                </a:solidFill>
                <a:latin typeface="Calibri" panose="020F0502020204030204"/>
                <a:ea typeface="宋体" panose="02010600030101010101" pitchFamily="2" charset="-122"/>
              </a:endParaRPr>
            </a:p>
          </p:txBody>
        </p:sp>
        <p:sp>
          <p:nvSpPr>
            <p:cNvPr id="71" name="任意多边形 49"/>
            <p:cNvSpPr/>
            <p:nvPr/>
          </p:nvSpPr>
          <p:spPr bwMode="auto">
            <a:xfrm rot="1500000">
              <a:off x="5162550" y="1304290"/>
              <a:ext cx="1108710" cy="1111250"/>
            </a:xfrm>
            <a:custGeom>
              <a:avLst/>
              <a:gdLst>
                <a:gd name="connsiteX0" fmla="*/ 688641 w 1377282"/>
                <a:gd name="connsiteY0" fmla="*/ 429617 h 1662525"/>
                <a:gd name="connsiteX1" fmla="*/ 138711 w 1377282"/>
                <a:gd name="connsiteY1" fmla="*/ 979547 h 1662525"/>
                <a:gd name="connsiteX2" fmla="*/ 688641 w 1377282"/>
                <a:gd name="connsiteY2" fmla="*/ 1529477 h 1662525"/>
                <a:gd name="connsiteX3" fmla="*/ 1238571 w 1377282"/>
                <a:gd name="connsiteY3" fmla="*/ 979547 h 1662525"/>
                <a:gd name="connsiteX4" fmla="*/ 688641 w 1377282"/>
                <a:gd name="connsiteY4" fmla="*/ 429617 h 1662525"/>
                <a:gd name="connsiteX5" fmla="*/ 688641 w 1377282"/>
                <a:gd name="connsiteY5" fmla="*/ 0 h 1662525"/>
                <a:gd name="connsiteX6" fmla="*/ 1175584 w 1377282"/>
                <a:gd name="connsiteY6" fmla="*/ 486943 h 1662525"/>
                <a:gd name="connsiteX7" fmla="*/ 1175584 w 1377282"/>
                <a:gd name="connsiteY7" fmla="*/ 1460828 h 1662525"/>
                <a:gd name="connsiteX8" fmla="*/ 688641 w 1377282"/>
                <a:gd name="connsiteY8" fmla="*/ 1662525 h 1662525"/>
                <a:gd name="connsiteX9" fmla="*/ 201698 w 1377282"/>
                <a:gd name="connsiteY9" fmla="*/ 1460828 h 1662525"/>
                <a:gd name="connsiteX10" fmla="*/ 201698 w 1377282"/>
                <a:gd name="connsiteY10" fmla="*/ 486943 h 16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282" h="1662525">
                  <a:moveTo>
                    <a:pt x="688641" y="429617"/>
                  </a:moveTo>
                  <a:cubicBezTo>
                    <a:pt x="384923" y="429617"/>
                    <a:pt x="138711" y="675829"/>
                    <a:pt x="138711" y="979547"/>
                  </a:cubicBezTo>
                  <a:cubicBezTo>
                    <a:pt x="138711" y="1283265"/>
                    <a:pt x="384923" y="1529477"/>
                    <a:pt x="688641" y="1529477"/>
                  </a:cubicBezTo>
                  <a:cubicBezTo>
                    <a:pt x="992359" y="1529477"/>
                    <a:pt x="1238571" y="1283265"/>
                    <a:pt x="1238571" y="979547"/>
                  </a:cubicBezTo>
                  <a:cubicBezTo>
                    <a:pt x="1238571" y="675829"/>
                    <a:pt x="992359" y="429617"/>
                    <a:pt x="688641" y="429617"/>
                  </a:cubicBezTo>
                  <a:close/>
                  <a:moveTo>
                    <a:pt x="688641" y="0"/>
                  </a:moveTo>
                  <a:lnTo>
                    <a:pt x="1175584" y="486943"/>
                  </a:lnTo>
                  <a:cubicBezTo>
                    <a:pt x="1444515" y="755874"/>
                    <a:pt x="1444515" y="1191896"/>
                    <a:pt x="1175584" y="1460828"/>
                  </a:cubicBezTo>
                  <a:cubicBezTo>
                    <a:pt x="1041119" y="1595293"/>
                    <a:pt x="864879" y="1662527"/>
                    <a:pt x="688641" y="1662525"/>
                  </a:cubicBezTo>
                  <a:cubicBezTo>
                    <a:pt x="512403" y="1662527"/>
                    <a:pt x="336163" y="1595293"/>
                    <a:pt x="201698" y="1460828"/>
                  </a:cubicBezTo>
                  <a:cubicBezTo>
                    <a:pt x="-67233" y="1191896"/>
                    <a:pt x="-67233" y="755874"/>
                    <a:pt x="201698" y="486943"/>
                  </a:cubicBezTo>
                  <a:close/>
                </a:path>
              </a:pathLst>
            </a:cu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216000" bIns="0" rtlCol="0" anchor="ctr">
              <a:noAutofit/>
            </a:bodyPr>
            <a:lstStyle/>
            <a:p>
              <a:pPr algn="ctr">
                <a:lnSpc>
                  <a:spcPct val="150000"/>
                </a:lnSpc>
              </a:pPr>
              <a:endParaRPr lang="zh-CN" altLang="en-US" sz="2700" b="1" dirty="0">
                <a:solidFill>
                  <a:schemeClr val="tx1"/>
                </a:solidFill>
                <a:latin typeface="+mn-ea"/>
              </a:endParaRPr>
            </a:p>
          </p:txBody>
        </p:sp>
        <p:sp>
          <p:nvSpPr>
            <p:cNvPr id="72" name="TextBox 50"/>
            <p:cNvSpPr txBox="1"/>
            <p:nvPr/>
          </p:nvSpPr>
          <p:spPr>
            <a:xfrm>
              <a:off x="5287645" y="1774190"/>
              <a:ext cx="955040" cy="460375"/>
            </a:xfrm>
            <a:prstGeom prst="rect">
              <a:avLst/>
            </a:prstGeom>
            <a:noFill/>
          </p:spPr>
          <p:txBody>
            <a:bodyPr wrap="square" rtlCol="0">
              <a:spAutoFit/>
            </a:bodyPr>
            <a:lstStyle/>
            <a:p>
              <a:r>
                <a:rPr lang="zh-CN" altLang="en-US" sz="2400" b="1" dirty="0">
                  <a:solidFill>
                    <a:srgbClr val="FF0000"/>
                  </a:solidFill>
                </a:rPr>
                <a:t>美国</a:t>
              </a:r>
            </a:p>
          </p:txBody>
        </p:sp>
      </p:grpSp>
      <p:sp>
        <p:nvSpPr>
          <p:cNvPr id="76" name="矩形 47"/>
          <p:cNvSpPr>
            <a:spLocks noChangeArrowheads="1"/>
          </p:cNvSpPr>
          <p:nvPr/>
        </p:nvSpPr>
        <p:spPr bwMode="auto">
          <a:xfrm>
            <a:off x="8699415" y="3284537"/>
            <a:ext cx="3324225" cy="232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spcBef>
                <a:spcPct val="0"/>
              </a:spcBef>
              <a:buNone/>
            </a:pPr>
            <a:r>
              <a:rPr lang="zh-CN" altLang="en-US" sz="2000" b="1" dirty="0">
                <a:solidFill>
                  <a:srgbClr val="FF0000"/>
                </a:solidFill>
                <a:latin typeface="宋体" pitchFamily="2" charset="-122"/>
                <a:ea typeface="宋体" pitchFamily="2" charset="-122"/>
                <a:cs typeface="+mn-ea"/>
                <a:sym typeface="+mn-lt"/>
              </a:rPr>
              <a:t>建立：</a:t>
            </a:r>
            <a:r>
              <a:rPr lang="zh-CN" altLang="en-US" sz="2000" b="1" dirty="0">
                <a:solidFill>
                  <a:srgbClr val="002060"/>
                </a:solidFill>
                <a:latin typeface="宋体" pitchFamily="2" charset="-122"/>
                <a:ea typeface="宋体" pitchFamily="2" charset="-122"/>
                <a:cs typeface="+mn-ea"/>
                <a:sym typeface="+mn-lt"/>
              </a:rPr>
              <a:t>法国大革命后形成</a:t>
            </a:r>
            <a:endParaRPr lang="en-US" altLang="zh-CN" sz="2000" b="1" dirty="0">
              <a:solidFill>
                <a:srgbClr val="002060"/>
              </a:solidFill>
              <a:latin typeface="宋体" pitchFamily="2" charset="-122"/>
              <a:ea typeface="宋体" pitchFamily="2" charset="-122"/>
              <a:cs typeface="+mn-ea"/>
              <a:sym typeface="+mn-lt"/>
            </a:endParaRPr>
          </a:p>
          <a:p>
            <a:pPr>
              <a:lnSpc>
                <a:spcPct val="150000"/>
              </a:lnSpc>
              <a:spcBef>
                <a:spcPct val="0"/>
              </a:spcBef>
              <a:buNone/>
            </a:pPr>
            <a:r>
              <a:rPr lang="zh-CN" altLang="en-US" sz="2000" b="1" dirty="0">
                <a:solidFill>
                  <a:srgbClr val="FF0000"/>
                </a:solidFill>
                <a:latin typeface="宋体" pitchFamily="2" charset="-122"/>
                <a:ea typeface="宋体" pitchFamily="2" charset="-122"/>
                <a:cs typeface="+mn-ea"/>
                <a:sym typeface="+mn-lt"/>
              </a:rPr>
              <a:t>基层单位：</a:t>
            </a:r>
            <a:r>
              <a:rPr lang="zh-CN" altLang="en-US" sz="2000" b="1" dirty="0">
                <a:solidFill>
                  <a:srgbClr val="002060"/>
                </a:solidFill>
                <a:latin typeface="宋体" pitchFamily="2" charset="-122"/>
                <a:ea typeface="宋体" pitchFamily="2" charset="-122"/>
                <a:cs typeface="+mn-ea"/>
                <a:sym typeface="+mn-lt"/>
              </a:rPr>
              <a:t>自治市镇</a:t>
            </a:r>
            <a:endParaRPr lang="en-US" altLang="zh-CN" sz="2000" b="1" dirty="0">
              <a:solidFill>
                <a:srgbClr val="002060"/>
              </a:solidFill>
              <a:latin typeface="宋体" pitchFamily="2" charset="-122"/>
              <a:ea typeface="宋体" pitchFamily="2" charset="-122"/>
              <a:cs typeface="+mn-ea"/>
              <a:sym typeface="+mn-lt"/>
            </a:endParaRPr>
          </a:p>
          <a:p>
            <a:pPr>
              <a:lnSpc>
                <a:spcPct val="150000"/>
              </a:lnSpc>
              <a:spcBef>
                <a:spcPct val="0"/>
              </a:spcBef>
              <a:buNone/>
            </a:pPr>
            <a:r>
              <a:rPr lang="zh-CN" altLang="en-US" sz="2000" b="1" dirty="0">
                <a:solidFill>
                  <a:srgbClr val="FF0000"/>
                </a:solidFill>
                <a:latin typeface="宋体" pitchFamily="2" charset="-122"/>
                <a:ea typeface="宋体" pitchFamily="2" charset="-122"/>
                <a:cs typeface="+mn-ea"/>
                <a:sym typeface="+mn-lt"/>
              </a:rPr>
              <a:t>自治权力：</a:t>
            </a:r>
            <a:r>
              <a:rPr lang="zh-CN" altLang="en-US" sz="2000" b="1" dirty="0">
                <a:solidFill>
                  <a:srgbClr val="002060"/>
                </a:solidFill>
                <a:latin typeface="宋体" pitchFamily="2" charset="-122"/>
                <a:ea typeface="宋体" pitchFamily="2" charset="-122"/>
                <a:cs typeface="+mn-ea"/>
                <a:sym typeface="+mn-lt"/>
              </a:rPr>
              <a:t>市长和市议会普选产生，市长同时对中央政府和本地选民负责。</a:t>
            </a:r>
          </a:p>
        </p:txBody>
      </p:sp>
      <p:sp>
        <p:nvSpPr>
          <p:cNvPr id="85" name="矩形 47"/>
          <p:cNvSpPr>
            <a:spLocks noChangeArrowheads="1"/>
          </p:cNvSpPr>
          <p:nvPr/>
        </p:nvSpPr>
        <p:spPr bwMode="auto">
          <a:xfrm>
            <a:off x="85090" y="4395459"/>
            <a:ext cx="3114040" cy="4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5000"/>
              </a:lnSpc>
              <a:spcBef>
                <a:spcPct val="0"/>
              </a:spcBef>
              <a:buNone/>
            </a:pPr>
            <a:r>
              <a:rPr lang="zh-CN" altLang="en-US" sz="2000" b="1" dirty="0">
                <a:solidFill>
                  <a:srgbClr val="FF0000"/>
                </a:solidFill>
                <a:latin typeface="宋体" pitchFamily="2" charset="-122"/>
                <a:ea typeface="宋体" pitchFamily="2" charset="-122"/>
                <a:cs typeface="+mn-ea"/>
                <a:sym typeface="+mn-lt"/>
              </a:rPr>
              <a:t>基层单位：</a:t>
            </a:r>
            <a:r>
              <a:rPr lang="zh-CN" altLang="en-US" sz="2000" b="1" dirty="0">
                <a:solidFill>
                  <a:srgbClr val="002060"/>
                </a:solidFill>
                <a:latin typeface="宋体" pitchFamily="2" charset="-122"/>
                <a:ea typeface="宋体" pitchFamily="2" charset="-122"/>
                <a:cs typeface="+mn-ea"/>
                <a:sym typeface="+mn-lt"/>
              </a:rPr>
              <a:t>自治市镇</a:t>
            </a:r>
            <a:endParaRPr lang="en-US" altLang="zh-CN" sz="2000" b="1" dirty="0">
              <a:solidFill>
                <a:srgbClr val="002060"/>
              </a:solidFill>
              <a:latin typeface="宋体" pitchFamily="2" charset="-122"/>
              <a:ea typeface="宋体" pitchFamily="2" charset="-122"/>
              <a:cs typeface="+mn-ea"/>
              <a:sym typeface="+mn-lt"/>
            </a:endParaRPr>
          </a:p>
        </p:txBody>
      </p:sp>
      <p:cxnSp>
        <p:nvCxnSpPr>
          <p:cNvPr id="10" name="直线连接符 9"/>
          <p:cNvCxnSpPr/>
          <p:nvPr/>
        </p:nvCxnSpPr>
        <p:spPr>
          <a:xfrm>
            <a:off x="4659630" y="2359660"/>
            <a:ext cx="0" cy="4074160"/>
          </a:xfrm>
          <a:prstGeom prst="line">
            <a:avLst/>
          </a:prstGeom>
          <a:ln w="25400"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直线连接符 89"/>
          <p:cNvCxnSpPr/>
          <p:nvPr/>
        </p:nvCxnSpPr>
        <p:spPr>
          <a:xfrm>
            <a:off x="8431530" y="2520950"/>
            <a:ext cx="0" cy="4074160"/>
          </a:xfrm>
          <a:prstGeom prst="line">
            <a:avLst/>
          </a:prstGeom>
          <a:ln w="25400"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文本框 6"/>
          <p:cNvSpPr txBox="1"/>
          <p:nvPr/>
        </p:nvSpPr>
        <p:spPr>
          <a:xfrm>
            <a:off x="85090" y="3098273"/>
            <a:ext cx="4743450" cy="1246495"/>
          </a:xfrm>
          <a:prstGeom prst="rect">
            <a:avLst/>
          </a:prstGeom>
          <a:noFill/>
        </p:spPr>
        <p:txBody>
          <a:bodyPr wrap="square" rtlCol="0" anchor="t">
            <a:spAutoFit/>
          </a:bodyPr>
          <a:lstStyle/>
          <a:p>
            <a:pPr>
              <a:lnSpc>
                <a:spcPct val="125000"/>
              </a:lnSpc>
              <a:spcBef>
                <a:spcPct val="0"/>
              </a:spcBef>
              <a:buNone/>
            </a:pPr>
            <a:r>
              <a:rPr lang="zh-CN" altLang="en-US" sz="2000" b="1" dirty="0">
                <a:solidFill>
                  <a:srgbClr val="FF0000"/>
                </a:solidFill>
                <a:latin typeface="宋体" pitchFamily="2" charset="-122"/>
                <a:ea typeface="宋体" pitchFamily="2" charset="-122"/>
              </a:rPr>
              <a:t>确立：</a:t>
            </a:r>
            <a:r>
              <a:rPr lang="zh-CN" altLang="en-US" sz="2000" b="1" dirty="0">
                <a:solidFill>
                  <a:srgbClr val="002060"/>
                </a:solidFill>
                <a:latin typeface="宋体" pitchFamily="2" charset="-122"/>
                <a:ea typeface="宋体" pitchFamily="2" charset="-122"/>
              </a:rPr>
              <a:t>继承地方自治传统基础上，</a:t>
            </a:r>
            <a:r>
              <a:rPr lang="en-US" altLang="zh-CN" sz="2000" b="1" dirty="0">
                <a:solidFill>
                  <a:srgbClr val="002060"/>
                </a:solidFill>
                <a:latin typeface="宋体" pitchFamily="2" charset="-122"/>
                <a:ea typeface="宋体" pitchFamily="2" charset="-122"/>
              </a:rPr>
              <a:t>1835</a:t>
            </a:r>
            <a:r>
              <a:rPr lang="zh-CN" altLang="en-US" sz="2000" b="1" dirty="0">
                <a:solidFill>
                  <a:srgbClr val="002060"/>
                </a:solidFill>
                <a:latin typeface="宋体" pitchFamily="2" charset="-122"/>
                <a:ea typeface="宋体" pitchFamily="2" charset="-122"/>
              </a:rPr>
              <a:t>年颁布</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市政法案</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，确立了英国近代</a:t>
            </a:r>
            <a:r>
              <a:rPr lang="zh-CN" altLang="en-US" sz="2000" b="1" dirty="0">
                <a:solidFill>
                  <a:srgbClr val="FF0000"/>
                </a:solidFill>
                <a:latin typeface="宋体" pitchFamily="2" charset="-122"/>
                <a:ea typeface="宋体" pitchFamily="2" charset="-122"/>
              </a:rPr>
              <a:t>自治市制度</a:t>
            </a:r>
            <a:r>
              <a:rPr lang="zh-CN" altLang="en-US" sz="2000" b="1" dirty="0">
                <a:solidFill>
                  <a:srgbClr val="002060"/>
                </a:solidFill>
                <a:latin typeface="宋体" pitchFamily="2" charset="-122"/>
                <a:ea typeface="宋体" pitchFamily="2" charset="-122"/>
              </a:rPr>
              <a:t>。</a:t>
            </a:r>
          </a:p>
        </p:txBody>
      </p:sp>
      <p:sp>
        <p:nvSpPr>
          <p:cNvPr id="8" name="文本框 7"/>
          <p:cNvSpPr txBox="1"/>
          <p:nvPr/>
        </p:nvSpPr>
        <p:spPr>
          <a:xfrm>
            <a:off x="85090" y="5021262"/>
            <a:ext cx="4190365" cy="1014730"/>
          </a:xfrm>
          <a:prstGeom prst="rect">
            <a:avLst/>
          </a:prstGeom>
          <a:noFill/>
        </p:spPr>
        <p:txBody>
          <a:bodyPr wrap="square" rtlCol="0" anchor="t">
            <a:spAutoFit/>
          </a:bodyPr>
          <a:lstStyle/>
          <a:p>
            <a:r>
              <a:rPr lang="zh-CN" altLang="en-US" sz="2000" b="1" dirty="0">
                <a:solidFill>
                  <a:srgbClr val="FF0000"/>
                </a:solidFill>
                <a:latin typeface="宋体" pitchFamily="2" charset="-122"/>
                <a:ea typeface="宋体" pitchFamily="2" charset="-122"/>
                <a:cs typeface="+mn-ea"/>
                <a:sym typeface="+mn-lt"/>
              </a:rPr>
              <a:t>自治权力：</a:t>
            </a:r>
            <a:r>
              <a:rPr lang="zh-CN" altLang="en-US" sz="2000" b="1" dirty="0">
                <a:solidFill>
                  <a:srgbClr val="002060"/>
                </a:solidFill>
                <a:latin typeface="宋体" pitchFamily="2" charset="-122"/>
                <a:ea typeface="宋体" pitchFamily="2" charset="-122"/>
                <a:cs typeface="+mn-ea"/>
                <a:sym typeface="+mn-lt"/>
              </a:rPr>
              <a:t>政府和议会由当地选民选举产生；地方征税自主开支；接受选民监督。</a:t>
            </a:r>
            <a:endParaRPr lang="zh-CN" altLang="en-US" sz="2000" b="1" dirty="0">
              <a:solidFill>
                <a:srgbClr val="002060"/>
              </a:solidFill>
              <a:latin typeface="宋体" pitchFamily="2" charset="-122"/>
              <a:ea typeface="宋体" pitchFamily="2" charset="-122"/>
            </a:endParaRPr>
          </a:p>
        </p:txBody>
      </p:sp>
      <p:sp>
        <p:nvSpPr>
          <p:cNvPr id="9" name="文本框 8"/>
          <p:cNvSpPr txBox="1"/>
          <p:nvPr/>
        </p:nvSpPr>
        <p:spPr>
          <a:xfrm rot="10800000" flipV="1">
            <a:off x="4785262" y="4262596"/>
            <a:ext cx="3689350" cy="1477328"/>
          </a:xfrm>
          <a:prstGeom prst="rect">
            <a:avLst/>
          </a:prstGeom>
          <a:noFill/>
        </p:spPr>
        <p:txBody>
          <a:bodyPr wrap="square" rtlCol="0" anchor="t">
            <a:spAutoFit/>
          </a:bodyPr>
          <a:lstStyle/>
          <a:p>
            <a:pPr>
              <a:lnSpc>
                <a:spcPct val="150000"/>
              </a:lnSpc>
              <a:spcBef>
                <a:spcPct val="0"/>
              </a:spcBef>
              <a:buNone/>
            </a:pPr>
            <a:r>
              <a:rPr lang="zh-CN" altLang="en-US" sz="2000" b="1" dirty="0">
                <a:solidFill>
                  <a:srgbClr val="FF0000"/>
                </a:solidFill>
                <a:latin typeface="宋体" pitchFamily="2" charset="-122"/>
                <a:ea typeface="宋体" pitchFamily="2" charset="-122"/>
                <a:sym typeface="微软雅黑" panose="020B0503020204020204" pitchFamily="34" charset="-122"/>
              </a:rPr>
              <a:t>基层单位：</a:t>
            </a:r>
            <a:r>
              <a:rPr lang="zh-CN" altLang="en-US" sz="2000" b="1" dirty="0">
                <a:solidFill>
                  <a:srgbClr val="002060"/>
                </a:solidFill>
                <a:latin typeface="宋体" pitchFamily="2" charset="-122"/>
                <a:ea typeface="宋体" pitchFamily="2" charset="-122"/>
                <a:sym typeface="微软雅黑" panose="020B0503020204020204" pitchFamily="34" charset="-122"/>
              </a:rPr>
              <a:t>乡镇</a:t>
            </a:r>
          </a:p>
          <a:p>
            <a:pPr>
              <a:lnSpc>
                <a:spcPct val="150000"/>
              </a:lnSpc>
              <a:spcBef>
                <a:spcPct val="0"/>
              </a:spcBef>
              <a:buNone/>
            </a:pPr>
            <a:r>
              <a:rPr lang="zh-CN" altLang="en-US" sz="2000" b="1" dirty="0">
                <a:solidFill>
                  <a:srgbClr val="FF0000"/>
                </a:solidFill>
                <a:latin typeface="宋体" pitchFamily="2" charset="-122"/>
                <a:ea typeface="宋体" pitchFamily="2" charset="-122"/>
                <a:sym typeface="微软雅黑" panose="020B0503020204020204" pitchFamily="34" charset="-122"/>
              </a:rPr>
              <a:t>自治权力：</a:t>
            </a:r>
            <a:r>
              <a:rPr lang="zh-CN" altLang="en-US" sz="2000" b="1" dirty="0">
                <a:solidFill>
                  <a:srgbClr val="002060"/>
                </a:solidFill>
                <a:latin typeface="宋体" pitchFamily="2" charset="-122"/>
                <a:ea typeface="宋体" pitchFamily="2" charset="-122"/>
                <a:sym typeface="微软雅黑" panose="020B0503020204020204" pitchFamily="34" charset="-122"/>
              </a:rPr>
              <a:t>除司法之外的所有公共服务功能。</a:t>
            </a:r>
          </a:p>
        </p:txBody>
      </p:sp>
      <p:sp>
        <p:nvSpPr>
          <p:cNvPr id="11" name="文本框 10"/>
          <p:cNvSpPr txBox="1"/>
          <p:nvPr/>
        </p:nvSpPr>
        <p:spPr>
          <a:xfrm>
            <a:off x="1373733" y="6134735"/>
            <a:ext cx="2131695" cy="460375"/>
          </a:xfrm>
          <a:prstGeom prst="rect">
            <a:avLst/>
          </a:prstGeom>
          <a:solidFill>
            <a:srgbClr val="C2E49C"/>
          </a:solidFill>
        </p:spPr>
        <p:txBody>
          <a:bodyPr wrap="square" rtlCol="0">
            <a:spAutoFit/>
          </a:bodyPr>
          <a:lstStyle/>
          <a:p>
            <a:r>
              <a:rPr lang="zh-CN" altLang="en-US" sz="2400" b="1" dirty="0">
                <a:solidFill>
                  <a:srgbClr val="002060"/>
                </a:solidFill>
                <a:latin typeface="宋体" pitchFamily="2" charset="-122"/>
                <a:ea typeface="宋体" pitchFamily="2" charset="-122"/>
              </a:rPr>
              <a:t>自治传统浓厚</a:t>
            </a:r>
          </a:p>
        </p:txBody>
      </p:sp>
      <p:sp>
        <p:nvSpPr>
          <p:cNvPr id="12" name="文本框 11"/>
          <p:cNvSpPr txBox="1"/>
          <p:nvPr/>
        </p:nvSpPr>
        <p:spPr>
          <a:xfrm>
            <a:off x="8765293" y="6035992"/>
            <a:ext cx="2512695" cy="460375"/>
          </a:xfrm>
          <a:prstGeom prst="rect">
            <a:avLst/>
          </a:prstGeom>
          <a:solidFill>
            <a:srgbClr val="D6D100"/>
          </a:solidFill>
        </p:spPr>
        <p:txBody>
          <a:bodyPr wrap="square" rtlCol="0">
            <a:spAutoFit/>
          </a:bodyPr>
          <a:lstStyle/>
          <a:p>
            <a:r>
              <a:rPr lang="zh-CN" altLang="en-US" sz="2400" b="1" dirty="0">
                <a:solidFill>
                  <a:srgbClr val="002060"/>
                </a:solidFill>
                <a:latin typeface="宋体" pitchFamily="2" charset="-122"/>
                <a:ea typeface="宋体" pitchFamily="2" charset="-122"/>
              </a:rPr>
              <a:t>中央集权影响大</a:t>
            </a:r>
          </a:p>
        </p:txBody>
      </p:sp>
      <p:sp>
        <p:nvSpPr>
          <p:cNvPr id="35" name="矩形 34"/>
          <p:cNvSpPr/>
          <p:nvPr/>
        </p:nvSpPr>
        <p:spPr>
          <a:xfrm>
            <a:off x="34290" y="188640"/>
            <a:ext cx="7571303" cy="584775"/>
          </a:xfrm>
          <a:prstGeom prst="rect">
            <a:avLst/>
          </a:prstGeom>
        </p:spPr>
        <p:txBody>
          <a:bodyPr wrap="none">
            <a:spAutoFit/>
          </a:bodyPr>
          <a:lstStyle/>
          <a:p>
            <a:r>
              <a:rPr lang="zh-CN" altLang="en-US" sz="3200" b="1" kern="0" spc="-100" dirty="0">
                <a:solidFill>
                  <a:srgbClr val="FF0000"/>
                </a:solidFill>
                <a:latin typeface="方正姚体" pitchFamily="2" charset="-122"/>
                <a:ea typeface="方正姚体" pitchFamily="2" charset="-122"/>
              </a:rPr>
              <a:t>一、西方主要国家基层治理的历史和特点</a:t>
            </a:r>
          </a:p>
        </p:txBody>
      </p:sp>
      <p:cxnSp>
        <p:nvCxnSpPr>
          <p:cNvPr id="36" name="直接连接符 35"/>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9" name="TextBox 15"/>
          <p:cNvSpPr txBox="1">
            <a:spLocks noChangeArrowheads="1"/>
          </p:cNvSpPr>
          <p:nvPr>
            <p:custDataLst>
              <p:tags r:id="rId1"/>
            </p:custDataLst>
          </p:nvPr>
        </p:nvSpPr>
        <p:spPr bwMode="auto">
          <a:xfrm>
            <a:off x="34290" y="873625"/>
            <a:ext cx="10494319" cy="6376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lnSpc>
                <a:spcPct val="150000"/>
              </a:lnSpc>
              <a:defRPr/>
            </a:pPr>
            <a:r>
              <a:rPr lang="en-US" altLang="zh-CN" sz="2800" b="1" kern="0" dirty="0">
                <a:solidFill>
                  <a:srgbClr val="FF0000"/>
                </a:solidFill>
                <a:latin typeface="宋体" pitchFamily="2" charset="-122"/>
                <a:ea typeface="宋体" pitchFamily="2" charset="-122"/>
              </a:rPr>
              <a:t>3</a:t>
            </a:r>
            <a:r>
              <a:rPr lang="zh-CN" altLang="en-US" sz="2800" b="1" kern="0" dirty="0">
                <a:solidFill>
                  <a:srgbClr val="FF0000"/>
                </a:solidFill>
                <a:latin typeface="宋体" pitchFamily="2" charset="-122"/>
                <a:ea typeface="宋体" pitchFamily="2" charset="-122"/>
              </a:rPr>
              <a:t>、近代西欧民族国家的基层治理</a:t>
            </a:r>
            <a:r>
              <a:rPr lang="en-US" altLang="zh-CN" sz="2800" b="1" kern="0" dirty="0">
                <a:solidFill>
                  <a:srgbClr val="FF0000"/>
                </a:solidFill>
                <a:latin typeface="宋体" pitchFamily="2" charset="-122"/>
                <a:ea typeface="宋体" pitchFamily="2" charset="-122"/>
              </a:rPr>
              <a:t>——</a:t>
            </a:r>
            <a:r>
              <a:rPr lang="zh-CN" altLang="en-US" sz="2800" b="1" kern="0" dirty="0">
                <a:solidFill>
                  <a:srgbClr val="002060"/>
                </a:solidFill>
                <a:latin typeface="宋体" pitchFamily="2" charset="-122"/>
                <a:ea typeface="宋体" pitchFamily="2" charset="-122"/>
              </a:rPr>
              <a:t>自治市镇或乡镇等</a:t>
            </a:r>
          </a:p>
        </p:txBody>
      </p:sp>
      <p:sp>
        <p:nvSpPr>
          <p:cNvPr id="41" name="文本框 10"/>
          <p:cNvSpPr txBox="1"/>
          <p:nvPr/>
        </p:nvSpPr>
        <p:spPr>
          <a:xfrm>
            <a:off x="5267316" y="6071869"/>
            <a:ext cx="2268050" cy="460375"/>
          </a:xfrm>
          <a:prstGeom prst="rect">
            <a:avLst/>
          </a:prstGeom>
          <a:solidFill>
            <a:srgbClr val="FFB9D0"/>
          </a:solidFill>
        </p:spPr>
        <p:txBody>
          <a:bodyPr wrap="square" rtlCol="0">
            <a:spAutoFit/>
          </a:bodyPr>
          <a:lstStyle/>
          <a:p>
            <a:r>
              <a:rPr lang="zh-CN" altLang="en-US" sz="2400" b="1" dirty="0">
                <a:solidFill>
                  <a:srgbClr val="002060"/>
                </a:solidFill>
                <a:latin typeface="宋体" pitchFamily="2" charset="-122"/>
                <a:ea typeface="宋体" pitchFamily="2" charset="-122"/>
              </a:rPr>
              <a:t>自治传统浓厚</a:t>
            </a:r>
          </a:p>
        </p:txBody>
      </p:sp>
      <p:sp>
        <p:nvSpPr>
          <p:cNvPr id="2" name="TextBox 1"/>
          <p:cNvSpPr txBox="1"/>
          <p:nvPr/>
        </p:nvSpPr>
        <p:spPr>
          <a:xfrm>
            <a:off x="794" y="1580376"/>
            <a:ext cx="3198336" cy="523220"/>
          </a:xfrm>
          <a:prstGeom prst="rect">
            <a:avLst/>
          </a:prstGeom>
          <a:noFill/>
        </p:spPr>
        <p:txBody>
          <a:bodyPr wrap="square" rtlCol="0">
            <a:spAutoFit/>
          </a:bodyPr>
          <a:lstStyle/>
          <a:p>
            <a:r>
              <a:rPr lang="zh-CN" altLang="en-US" sz="2800" b="1" dirty="0">
                <a:solidFill>
                  <a:srgbClr val="FF0000"/>
                </a:solidFill>
                <a:latin typeface="宋体" pitchFamily="2" charset="-122"/>
                <a:ea typeface="宋体" pitchFamily="2" charset="-122"/>
              </a:rPr>
              <a:t>（</a:t>
            </a:r>
            <a:r>
              <a:rPr lang="en-US" altLang="zh-CN" sz="2800" b="1" dirty="0">
                <a:solidFill>
                  <a:srgbClr val="FF0000"/>
                </a:solidFill>
                <a:latin typeface="宋体" pitchFamily="2" charset="-122"/>
                <a:ea typeface="宋体" pitchFamily="2" charset="-122"/>
              </a:rPr>
              <a:t>4</a:t>
            </a:r>
            <a:r>
              <a:rPr lang="zh-CN" altLang="en-US" sz="2800" b="1" dirty="0">
                <a:solidFill>
                  <a:srgbClr val="FF0000"/>
                </a:solidFill>
                <a:latin typeface="宋体" pitchFamily="2" charset="-122"/>
                <a:ea typeface="宋体" pitchFamily="2" charset="-122"/>
              </a:rPr>
              <a:t>）具体表现：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3"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blinds(horizontal)">
                                      <p:cBhvr>
                                        <p:cTn id="12" dur="5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4"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5"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blinds(horizontal)">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6"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7"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blinds(horizontal)">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8"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linds(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9"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5"/>
      <p:bldP spid="76" grpId="7"/>
      <p:bldP spid="85" grpId="3"/>
      <p:bldP spid="7" grpId="2"/>
      <p:bldP spid="8" grpId="4"/>
      <p:bldP spid="9" grpId="6"/>
      <p:bldP spid="11" grpId="8" animBg="1"/>
      <p:bldP spid="12" grpId="9"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4290" y="188640"/>
            <a:ext cx="7571303" cy="584775"/>
          </a:xfrm>
          <a:prstGeom prst="rect">
            <a:avLst/>
          </a:prstGeom>
        </p:spPr>
        <p:txBody>
          <a:bodyPr wrap="none">
            <a:spAutoFit/>
          </a:bodyPr>
          <a:lstStyle/>
          <a:p>
            <a:r>
              <a:rPr lang="zh-CN" altLang="en-US" sz="3200" b="1" kern="0" spc="-100" dirty="0">
                <a:solidFill>
                  <a:srgbClr val="FF0000"/>
                </a:solidFill>
                <a:latin typeface="方正姚体" pitchFamily="2" charset="-122"/>
                <a:ea typeface="方正姚体" pitchFamily="2" charset="-122"/>
              </a:rPr>
              <a:t>一、西方主要国家基层治理的历史和特点</a:t>
            </a:r>
          </a:p>
        </p:txBody>
      </p:sp>
      <p:cxnSp>
        <p:nvCxnSpPr>
          <p:cNvPr id="3" name="直接连接符 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矩形 5"/>
          <p:cNvSpPr/>
          <p:nvPr/>
        </p:nvSpPr>
        <p:spPr>
          <a:xfrm>
            <a:off x="408095" y="2295204"/>
            <a:ext cx="11413274" cy="1667764"/>
          </a:xfrm>
          <a:prstGeom prst="rect">
            <a:avLst/>
          </a:prstGeom>
        </p:spPr>
        <p:txBody>
          <a:bodyPr wrap="square">
            <a:spAutoFit/>
          </a:bodyPr>
          <a:lstStyle/>
          <a:p>
            <a:pPr algn="just">
              <a:lnSpc>
                <a:spcPct val="150000"/>
              </a:lnSpc>
              <a:spcAft>
                <a:spcPts val="0"/>
              </a:spcAft>
            </a:pPr>
            <a:r>
              <a:rPr lang="zh-CN" altLang="en-US" sz="2400" b="1" dirty="0">
                <a:solidFill>
                  <a:srgbClr val="002060"/>
                </a:solidFill>
                <a:latin typeface="宋体" pitchFamily="2" charset="-122"/>
                <a:ea typeface="宋体" pitchFamily="2" charset="-122"/>
              </a:rPr>
              <a:t>①</a:t>
            </a:r>
            <a:r>
              <a:rPr lang="zh-CN" altLang="zh-CN" sz="2400" b="1" dirty="0">
                <a:solidFill>
                  <a:srgbClr val="002060"/>
                </a:solidFill>
                <a:latin typeface="宋体" pitchFamily="2" charset="-122"/>
                <a:ea typeface="宋体" pitchFamily="2" charset="-122"/>
              </a:rPr>
              <a:t>工业革命的发展</a:t>
            </a:r>
            <a:r>
              <a:rPr lang="zh-CN" altLang="en-US" sz="2400" b="1" dirty="0">
                <a:solidFill>
                  <a:srgbClr val="002060"/>
                </a:solidFill>
                <a:latin typeface="宋体" pitchFamily="2" charset="-122"/>
                <a:ea typeface="宋体" pitchFamily="2" charset="-122"/>
              </a:rPr>
              <a:t>；</a:t>
            </a:r>
            <a:endParaRPr lang="en-US" altLang="zh-CN" sz="2400" b="1" dirty="0">
              <a:solidFill>
                <a:srgbClr val="002060"/>
              </a:solidFill>
              <a:latin typeface="宋体" pitchFamily="2" charset="-122"/>
              <a:ea typeface="宋体" pitchFamily="2" charset="-122"/>
            </a:endParaRPr>
          </a:p>
          <a:p>
            <a:pPr algn="just">
              <a:lnSpc>
                <a:spcPct val="150000"/>
              </a:lnSpc>
              <a:spcAft>
                <a:spcPts val="0"/>
              </a:spcAft>
            </a:pPr>
            <a:r>
              <a:rPr lang="zh-CN" altLang="en-US" sz="2400" b="1" dirty="0">
                <a:solidFill>
                  <a:srgbClr val="002060"/>
                </a:solidFill>
                <a:latin typeface="宋体" pitchFamily="2" charset="-122"/>
                <a:ea typeface="宋体" pitchFamily="2" charset="-122"/>
              </a:rPr>
              <a:t>②</a:t>
            </a:r>
            <a:r>
              <a:rPr lang="zh-CN" altLang="zh-CN" sz="2400" b="1" dirty="0">
                <a:solidFill>
                  <a:srgbClr val="002060"/>
                </a:solidFill>
                <a:latin typeface="宋体" pitchFamily="2" charset="-122"/>
                <a:ea typeface="宋体" pitchFamily="2" charset="-122"/>
              </a:rPr>
              <a:t>城市人口激增，失业、贫困等社会问题</a:t>
            </a:r>
            <a:r>
              <a:rPr lang="zh-CN" altLang="en-US" sz="2400" b="1" dirty="0">
                <a:solidFill>
                  <a:srgbClr val="002060"/>
                </a:solidFill>
                <a:latin typeface="宋体" pitchFamily="2" charset="-122"/>
                <a:ea typeface="宋体" pitchFamily="2" charset="-122"/>
              </a:rPr>
              <a:t>增多；</a:t>
            </a:r>
            <a:endParaRPr lang="en-US" altLang="zh-CN" sz="2400" b="1" dirty="0">
              <a:solidFill>
                <a:srgbClr val="002060"/>
              </a:solidFill>
              <a:latin typeface="宋体" pitchFamily="2" charset="-122"/>
              <a:ea typeface="宋体" pitchFamily="2" charset="-122"/>
            </a:endParaRPr>
          </a:p>
          <a:p>
            <a:pPr algn="just">
              <a:lnSpc>
                <a:spcPct val="150000"/>
              </a:lnSpc>
              <a:spcAft>
                <a:spcPts val="0"/>
              </a:spcAft>
            </a:pPr>
            <a:r>
              <a:rPr lang="zh-CN" altLang="en-US" sz="2400" b="1" dirty="0">
                <a:solidFill>
                  <a:srgbClr val="002060"/>
                </a:solidFill>
                <a:latin typeface="宋体" pitchFamily="2" charset="-122"/>
                <a:ea typeface="宋体" pitchFamily="2" charset="-122"/>
              </a:rPr>
              <a:t>③</a:t>
            </a:r>
            <a:r>
              <a:rPr lang="zh-CN" altLang="zh-CN" sz="2400" b="1" dirty="0">
                <a:solidFill>
                  <a:srgbClr val="002060"/>
                </a:solidFill>
                <a:latin typeface="宋体" pitchFamily="2" charset="-122"/>
                <a:ea typeface="宋体" pitchFamily="2" charset="-122"/>
              </a:rPr>
              <a:t>传统的社会救济方式遭遇瓶颈，</a:t>
            </a:r>
            <a:r>
              <a:rPr lang="zh-CN" altLang="en-US" sz="2400" b="1" dirty="0">
                <a:solidFill>
                  <a:srgbClr val="002060"/>
                </a:solidFill>
                <a:latin typeface="宋体" pitchFamily="2" charset="-122"/>
                <a:ea typeface="宋体" pitchFamily="2" charset="-122"/>
              </a:rPr>
              <a:t>促使</a:t>
            </a:r>
            <a:r>
              <a:rPr lang="zh-CN" altLang="zh-CN" sz="2400" b="1" dirty="0">
                <a:solidFill>
                  <a:srgbClr val="002060"/>
                </a:solidFill>
                <a:latin typeface="宋体" pitchFamily="2" charset="-122"/>
                <a:ea typeface="宋体" pitchFamily="2" charset="-122"/>
              </a:rPr>
              <a:t>各国不得不探索社会救济的新方法。</a:t>
            </a:r>
            <a:endParaRPr lang="zh-CN" altLang="zh-CN" sz="2400" b="1" dirty="0">
              <a:solidFill>
                <a:srgbClr val="002060"/>
              </a:solidFill>
              <a:effectLst/>
              <a:latin typeface="宋体" pitchFamily="2" charset="-122"/>
              <a:ea typeface="宋体" pitchFamily="2" charset="-122"/>
              <a:cs typeface="Times New Roman" panose="02020603050405020304" pitchFamily="18" charset="0"/>
            </a:endParaRPr>
          </a:p>
        </p:txBody>
      </p:sp>
      <p:sp>
        <p:nvSpPr>
          <p:cNvPr id="7" name="TextBox 6"/>
          <p:cNvSpPr txBox="1"/>
          <p:nvPr/>
        </p:nvSpPr>
        <p:spPr>
          <a:xfrm>
            <a:off x="250776" y="1731984"/>
            <a:ext cx="3492417" cy="523220"/>
          </a:xfrm>
          <a:prstGeom prst="rect">
            <a:avLst/>
          </a:prstGeom>
          <a:noFill/>
        </p:spPr>
        <p:txBody>
          <a:bodyPr wrap="square" rtlCol="0">
            <a:spAutoFit/>
          </a:bodyPr>
          <a:lstStyle/>
          <a:p>
            <a:r>
              <a:rPr lang="zh-CN" altLang="en-US" sz="2800" b="1" dirty="0">
                <a:solidFill>
                  <a:srgbClr val="FF0000"/>
                </a:solidFill>
                <a:latin typeface="宋体" pitchFamily="2" charset="-122"/>
                <a:ea typeface="宋体" pitchFamily="2" charset="-122"/>
              </a:rPr>
              <a:t>（</a:t>
            </a:r>
            <a:r>
              <a:rPr lang="en-US" altLang="zh-CN" sz="2800" b="1" dirty="0">
                <a:solidFill>
                  <a:srgbClr val="FF0000"/>
                </a:solidFill>
                <a:latin typeface="宋体" pitchFamily="2" charset="-122"/>
                <a:ea typeface="宋体" pitchFamily="2" charset="-122"/>
              </a:rPr>
              <a:t>1</a:t>
            </a:r>
            <a:r>
              <a:rPr lang="zh-CN" altLang="en-US" sz="2800" b="1" dirty="0">
                <a:solidFill>
                  <a:srgbClr val="FF0000"/>
                </a:solidFill>
                <a:latin typeface="宋体" pitchFamily="2" charset="-122"/>
                <a:ea typeface="宋体" pitchFamily="2" charset="-122"/>
              </a:rPr>
              <a:t>）形成的原因：</a:t>
            </a:r>
          </a:p>
        </p:txBody>
      </p:sp>
      <p:sp>
        <p:nvSpPr>
          <p:cNvPr id="8" name="文本框 1"/>
          <p:cNvSpPr txBox="1"/>
          <p:nvPr/>
        </p:nvSpPr>
        <p:spPr>
          <a:xfrm>
            <a:off x="408095" y="4869160"/>
            <a:ext cx="11540470" cy="1200329"/>
          </a:xfrm>
          <a:prstGeom prst="rect">
            <a:avLst/>
          </a:prstGeom>
          <a:noFill/>
        </p:spPr>
        <p:txBody>
          <a:bodyPr wrap="square" rtlCol="0" anchor="t">
            <a:spAutoFit/>
          </a:bodyPr>
          <a:lstStyle/>
          <a:p>
            <a:pPr>
              <a:lnSpc>
                <a:spcPct val="150000"/>
              </a:lnSpc>
            </a:pPr>
            <a:r>
              <a:rPr lang="en-US" altLang="zh-CN" sz="2400" b="1" dirty="0">
                <a:solidFill>
                  <a:srgbClr val="002060"/>
                </a:solidFill>
                <a:uFillTx/>
                <a:latin typeface="宋体" pitchFamily="2" charset="-122"/>
                <a:ea typeface="宋体" pitchFamily="2" charset="-122"/>
                <a:sym typeface="+mn-ea"/>
              </a:rPr>
              <a:t>    </a:t>
            </a:r>
            <a:r>
              <a:rPr lang="zh-CN" altLang="zh-CN" sz="2400" b="1" dirty="0">
                <a:solidFill>
                  <a:srgbClr val="002060"/>
                </a:solidFill>
                <a:uFillTx/>
                <a:latin typeface="宋体" pitchFamily="2" charset="-122"/>
                <a:ea typeface="宋体" pitchFamily="2" charset="-122"/>
                <a:sym typeface="+mn-ea"/>
              </a:rPr>
              <a:t>把城市分成</a:t>
            </a:r>
            <a:r>
              <a:rPr lang="zh-CN" altLang="zh-CN" sz="2400" b="1" dirty="0">
                <a:solidFill>
                  <a:srgbClr val="FF0000"/>
                </a:solidFill>
                <a:uFillTx/>
                <a:latin typeface="宋体" pitchFamily="2" charset="-122"/>
                <a:ea typeface="宋体" pitchFamily="2" charset="-122"/>
                <a:sym typeface="+mn-ea"/>
              </a:rPr>
              <a:t>若干小区</a:t>
            </a:r>
            <a:r>
              <a:rPr lang="zh-CN" altLang="zh-CN" sz="2400" b="1" dirty="0">
                <a:solidFill>
                  <a:srgbClr val="002060"/>
                </a:solidFill>
                <a:uFillTx/>
                <a:latin typeface="宋体" pitchFamily="2" charset="-122"/>
                <a:ea typeface="宋体" pitchFamily="2" charset="-122"/>
                <a:sym typeface="+mn-ea"/>
              </a:rPr>
              <a:t>，每个小区组织</a:t>
            </a:r>
            <a:r>
              <a:rPr lang="zh-CN" altLang="zh-CN" sz="2400" b="1" dirty="0">
                <a:solidFill>
                  <a:srgbClr val="FF0000"/>
                </a:solidFill>
                <a:uFillTx/>
                <a:latin typeface="宋体" pitchFamily="2" charset="-122"/>
                <a:ea typeface="宋体" pitchFamily="2" charset="-122"/>
                <a:sym typeface="+mn-ea"/>
              </a:rPr>
              <a:t>志愿者</a:t>
            </a:r>
            <a:r>
              <a:rPr lang="zh-CN" altLang="zh-CN" sz="2400" b="1" dirty="0">
                <a:solidFill>
                  <a:srgbClr val="002060"/>
                </a:solidFill>
                <a:uFillTx/>
                <a:latin typeface="宋体" pitchFamily="2" charset="-122"/>
                <a:ea typeface="宋体" pitchFamily="2" charset="-122"/>
                <a:sym typeface="+mn-ea"/>
              </a:rPr>
              <a:t>、负责救济的分配，并协调慈善团体和救济机构的工作，社区组织开始形成。</a:t>
            </a:r>
          </a:p>
        </p:txBody>
      </p:sp>
      <p:sp>
        <p:nvSpPr>
          <p:cNvPr id="9" name="TextBox 8"/>
          <p:cNvSpPr txBox="1"/>
          <p:nvPr/>
        </p:nvSpPr>
        <p:spPr>
          <a:xfrm>
            <a:off x="408095" y="4149080"/>
            <a:ext cx="5275303" cy="523220"/>
          </a:xfrm>
          <a:prstGeom prst="rect">
            <a:avLst/>
          </a:prstGeom>
          <a:noFill/>
        </p:spPr>
        <p:txBody>
          <a:bodyPr wrap="square" rtlCol="0">
            <a:spAutoFit/>
          </a:bodyPr>
          <a:lstStyle/>
          <a:p>
            <a:r>
              <a:rPr lang="zh-CN" altLang="en-US" sz="2800" b="1" dirty="0">
                <a:solidFill>
                  <a:srgbClr val="FF0000"/>
                </a:solidFill>
                <a:latin typeface="宋体" pitchFamily="2" charset="-122"/>
                <a:ea typeface="宋体" pitchFamily="2" charset="-122"/>
              </a:rPr>
              <a:t>（</a:t>
            </a:r>
            <a:r>
              <a:rPr lang="en-US" altLang="zh-CN" sz="2800" b="1" dirty="0">
                <a:solidFill>
                  <a:srgbClr val="FF0000"/>
                </a:solidFill>
                <a:latin typeface="宋体" pitchFamily="2" charset="-122"/>
                <a:ea typeface="宋体" pitchFamily="2" charset="-122"/>
              </a:rPr>
              <a:t>2</a:t>
            </a:r>
            <a:r>
              <a:rPr lang="zh-CN" altLang="en-US" sz="2800" b="1" dirty="0">
                <a:solidFill>
                  <a:srgbClr val="FF0000"/>
                </a:solidFill>
                <a:latin typeface="宋体" pitchFamily="2" charset="-122"/>
                <a:ea typeface="宋体" pitchFamily="2" charset="-122"/>
              </a:rPr>
              <a:t>）社区组织的形成：</a:t>
            </a:r>
          </a:p>
        </p:txBody>
      </p:sp>
      <p:sp>
        <p:nvSpPr>
          <p:cNvPr id="10" name="TextBox 15"/>
          <p:cNvSpPr txBox="1">
            <a:spLocks noChangeArrowheads="1"/>
          </p:cNvSpPr>
          <p:nvPr>
            <p:custDataLst>
              <p:tags r:id="rId1"/>
            </p:custDataLst>
          </p:nvPr>
        </p:nvSpPr>
        <p:spPr bwMode="auto">
          <a:xfrm>
            <a:off x="115550" y="908720"/>
            <a:ext cx="8104880" cy="7386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lnSpc>
                <a:spcPct val="150000"/>
              </a:lnSpc>
              <a:defRPr/>
            </a:pPr>
            <a:r>
              <a:rPr lang="en-US" altLang="zh-CN" sz="2800" b="1" kern="0" dirty="0">
                <a:solidFill>
                  <a:srgbClr val="FF0000"/>
                </a:solidFill>
                <a:latin typeface="宋体" pitchFamily="2" charset="-122"/>
                <a:ea typeface="宋体" pitchFamily="2" charset="-122"/>
              </a:rPr>
              <a:t>4</a:t>
            </a:r>
            <a:r>
              <a:rPr lang="zh-CN" altLang="en-US" sz="2800" b="1" kern="0" dirty="0">
                <a:solidFill>
                  <a:srgbClr val="FF0000"/>
                </a:solidFill>
                <a:latin typeface="宋体" pitchFamily="2" charset="-122"/>
                <a:ea typeface="宋体" pitchFamily="2" charset="-122"/>
              </a:rPr>
              <a:t>、近代工业革命时期的基层治理</a:t>
            </a:r>
            <a:r>
              <a:rPr lang="en-US" altLang="zh-CN" sz="2800" b="1" kern="0" dirty="0">
                <a:solidFill>
                  <a:srgbClr val="FF0000"/>
                </a:solidFill>
                <a:latin typeface="宋体" pitchFamily="2" charset="-122"/>
                <a:ea typeface="宋体" pitchFamily="2" charset="-122"/>
              </a:rPr>
              <a:t>——</a:t>
            </a:r>
            <a:r>
              <a:rPr lang="zh-CN" altLang="en-US" sz="2800" b="1" kern="0" dirty="0">
                <a:solidFill>
                  <a:srgbClr val="002060"/>
                </a:solidFill>
                <a:latin typeface="宋体" pitchFamily="2" charset="-122"/>
                <a:ea typeface="宋体" pitchFamily="2" charset="-122"/>
              </a:rPr>
              <a:t>社区组织</a:t>
            </a:r>
          </a:p>
        </p:txBody>
      </p:sp>
    </p:spTree>
    <p:extLst>
      <p:ext uri="{BB962C8B-B14F-4D97-AF65-F5344CB8AC3E}">
        <p14:creationId xmlns:p14="http://schemas.microsoft.com/office/powerpoint/2010/main" val="67825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直接连接符 6"/>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8" name="矩形 7"/>
          <p:cNvSpPr/>
          <p:nvPr/>
        </p:nvSpPr>
        <p:spPr>
          <a:xfrm>
            <a:off x="34290" y="188640"/>
            <a:ext cx="7571303" cy="584775"/>
          </a:xfrm>
          <a:prstGeom prst="rect">
            <a:avLst/>
          </a:prstGeom>
        </p:spPr>
        <p:txBody>
          <a:bodyPr wrap="none">
            <a:spAutoFit/>
          </a:bodyPr>
          <a:lstStyle/>
          <a:p>
            <a:r>
              <a:rPr lang="zh-CN" altLang="en-US" sz="3200" b="1" kern="0" spc="-100" dirty="0">
                <a:solidFill>
                  <a:srgbClr val="FF0000"/>
                </a:solidFill>
                <a:latin typeface="方正姚体" pitchFamily="2" charset="-122"/>
                <a:ea typeface="方正姚体" pitchFamily="2" charset="-122"/>
              </a:rPr>
              <a:t>一、西方主要国家基层治理的历史和特点</a:t>
            </a:r>
          </a:p>
        </p:txBody>
      </p:sp>
      <p:sp>
        <p:nvSpPr>
          <p:cNvPr id="10" name="TextBox 15"/>
          <p:cNvSpPr txBox="1">
            <a:spLocks noChangeArrowheads="1"/>
          </p:cNvSpPr>
          <p:nvPr>
            <p:custDataLst>
              <p:tags r:id="rId1"/>
            </p:custDataLst>
          </p:nvPr>
        </p:nvSpPr>
        <p:spPr bwMode="auto">
          <a:xfrm>
            <a:off x="34290" y="808390"/>
            <a:ext cx="11573439" cy="6376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lnSpc>
                <a:spcPct val="150000"/>
              </a:lnSpc>
              <a:defRPr/>
            </a:pPr>
            <a:r>
              <a:rPr lang="en-US" altLang="zh-CN" sz="2800" b="1" kern="0" dirty="0">
                <a:solidFill>
                  <a:srgbClr val="FF0000"/>
                </a:solidFill>
                <a:latin typeface="宋体" pitchFamily="2" charset="-122"/>
                <a:ea typeface="宋体" pitchFamily="2" charset="-122"/>
              </a:rPr>
              <a:t>5</a:t>
            </a:r>
            <a:r>
              <a:rPr lang="zh-CN" altLang="en-US" sz="2800" b="1" kern="0" dirty="0">
                <a:solidFill>
                  <a:srgbClr val="FF0000"/>
                </a:solidFill>
                <a:latin typeface="宋体" pitchFamily="2" charset="-122"/>
                <a:ea typeface="宋体" pitchFamily="2" charset="-122"/>
              </a:rPr>
              <a:t>、现代西方国家的基层治理</a:t>
            </a:r>
            <a:r>
              <a:rPr lang="en-US" altLang="zh-CN" sz="2800" b="1" kern="0" dirty="0">
                <a:solidFill>
                  <a:srgbClr val="FF0000"/>
                </a:solidFill>
                <a:latin typeface="宋体" pitchFamily="2" charset="-122"/>
                <a:ea typeface="宋体" pitchFamily="2" charset="-122"/>
              </a:rPr>
              <a:t>——</a:t>
            </a:r>
            <a:r>
              <a:rPr lang="zh-CN" altLang="en-US" sz="2400" b="1" kern="0" dirty="0">
                <a:solidFill>
                  <a:srgbClr val="002060"/>
                </a:solidFill>
                <a:latin typeface="宋体" pitchFamily="2" charset="-122"/>
                <a:ea typeface="宋体" pitchFamily="2" charset="-122"/>
              </a:rPr>
              <a:t>社区组织发展成为基层自治的主要方式</a:t>
            </a:r>
          </a:p>
        </p:txBody>
      </p:sp>
      <p:sp>
        <p:nvSpPr>
          <p:cNvPr id="6" name="矩形 5"/>
          <p:cNvSpPr/>
          <p:nvPr/>
        </p:nvSpPr>
        <p:spPr>
          <a:xfrm>
            <a:off x="306930" y="2199745"/>
            <a:ext cx="6148316" cy="1938992"/>
          </a:xfrm>
          <a:prstGeom prst="rect">
            <a:avLst/>
          </a:prstGeom>
        </p:spPr>
        <p:txBody>
          <a:bodyPr wrap="square">
            <a:spAutoFit/>
          </a:bodyPr>
          <a:lstStyle/>
          <a:p>
            <a:pPr>
              <a:lnSpc>
                <a:spcPct val="150000"/>
              </a:lnSpc>
              <a:spcBef>
                <a:spcPct val="0"/>
              </a:spcBef>
              <a:buNone/>
            </a:pPr>
            <a:r>
              <a:rPr lang="zh-CN" altLang="en-US" b="1" dirty="0">
                <a:solidFill>
                  <a:srgbClr val="4C71B2"/>
                </a:solidFill>
                <a:cs typeface="+mn-ea"/>
                <a:sym typeface="+mn-lt"/>
              </a:rPr>
              <a:t> </a:t>
            </a:r>
            <a:r>
              <a:rPr lang="en-US" altLang="zh-CN" sz="2000" b="1" dirty="0">
                <a:solidFill>
                  <a:srgbClr val="002060"/>
                </a:solidFill>
                <a:latin typeface="宋体" pitchFamily="2" charset="-122"/>
                <a:ea typeface="宋体" pitchFamily="2" charset="-122"/>
                <a:cs typeface="+mn-ea"/>
                <a:sym typeface="+mn-lt"/>
              </a:rPr>
              <a:t>①</a:t>
            </a:r>
            <a:r>
              <a:rPr lang="zh-CN" altLang="en-US" sz="2000" b="1" dirty="0">
                <a:solidFill>
                  <a:srgbClr val="002060"/>
                </a:solidFill>
                <a:latin typeface="宋体" pitchFamily="2" charset="-122"/>
                <a:ea typeface="宋体" pitchFamily="2" charset="-122"/>
                <a:cs typeface="+mn-ea"/>
                <a:sym typeface="+mn-lt"/>
              </a:rPr>
              <a:t>西方各国政府对基层治理的重视与治理方式变革；</a:t>
            </a:r>
            <a:endParaRPr lang="en-US" altLang="zh-CN" sz="2000" b="1" dirty="0">
              <a:solidFill>
                <a:srgbClr val="002060"/>
              </a:solidFill>
              <a:latin typeface="宋体" pitchFamily="2" charset="-122"/>
              <a:ea typeface="宋体" pitchFamily="2" charset="-122"/>
              <a:cs typeface="+mn-ea"/>
              <a:sym typeface="+mn-lt"/>
            </a:endParaRPr>
          </a:p>
          <a:p>
            <a:pPr>
              <a:lnSpc>
                <a:spcPct val="150000"/>
              </a:lnSpc>
              <a:spcBef>
                <a:spcPct val="0"/>
              </a:spcBef>
              <a:buNone/>
            </a:pPr>
            <a:r>
              <a:rPr lang="en-US" altLang="zh-CN" sz="2000" b="1" dirty="0">
                <a:solidFill>
                  <a:srgbClr val="002060"/>
                </a:solidFill>
                <a:latin typeface="宋体" pitchFamily="2" charset="-122"/>
                <a:ea typeface="宋体" pitchFamily="2" charset="-122"/>
                <a:cs typeface="+mn-ea"/>
                <a:sym typeface="+mn-lt"/>
              </a:rPr>
              <a:t>②</a:t>
            </a:r>
            <a:r>
              <a:rPr lang="zh-CN" altLang="en-US" sz="2000" b="1" dirty="0">
                <a:solidFill>
                  <a:srgbClr val="002060"/>
                </a:solidFill>
                <a:latin typeface="宋体" pitchFamily="2" charset="-122"/>
                <a:ea typeface="宋体" pitchFamily="2" charset="-122"/>
                <a:cs typeface="+mn-ea"/>
                <a:sym typeface="+mn-lt"/>
              </a:rPr>
              <a:t>民主政治的发展；</a:t>
            </a:r>
          </a:p>
          <a:p>
            <a:pPr>
              <a:lnSpc>
                <a:spcPct val="150000"/>
              </a:lnSpc>
              <a:spcBef>
                <a:spcPct val="0"/>
              </a:spcBef>
              <a:buNone/>
            </a:pPr>
            <a:r>
              <a:rPr lang="en-US" altLang="zh-CN" sz="2000" b="1" dirty="0">
                <a:solidFill>
                  <a:srgbClr val="002060"/>
                </a:solidFill>
                <a:latin typeface="宋体" pitchFamily="2" charset="-122"/>
                <a:ea typeface="宋体" pitchFamily="2" charset="-122"/>
                <a:cs typeface="+mn-ea"/>
                <a:sym typeface="+mn-lt"/>
              </a:rPr>
              <a:t>③</a:t>
            </a:r>
            <a:r>
              <a:rPr lang="zh-CN" altLang="en-US" sz="2000" b="1" dirty="0">
                <a:solidFill>
                  <a:srgbClr val="002060"/>
                </a:solidFill>
                <a:latin typeface="宋体" pitchFamily="2" charset="-122"/>
                <a:ea typeface="宋体" pitchFamily="2" charset="-122"/>
                <a:cs typeface="+mn-ea"/>
                <a:sym typeface="+mn-lt"/>
              </a:rPr>
              <a:t>随着经济社会发展，事务增多；</a:t>
            </a:r>
            <a:endParaRPr lang="en-US" altLang="zh-CN" sz="2000" b="1" dirty="0">
              <a:solidFill>
                <a:srgbClr val="002060"/>
              </a:solidFill>
              <a:latin typeface="宋体" pitchFamily="2" charset="-122"/>
              <a:ea typeface="宋体" pitchFamily="2" charset="-122"/>
              <a:cs typeface="+mn-ea"/>
              <a:sym typeface="+mn-lt"/>
            </a:endParaRPr>
          </a:p>
          <a:p>
            <a:pPr>
              <a:lnSpc>
                <a:spcPct val="150000"/>
              </a:lnSpc>
              <a:spcBef>
                <a:spcPct val="0"/>
              </a:spcBef>
              <a:buNone/>
            </a:pPr>
            <a:r>
              <a:rPr lang="en-US" altLang="zh-CN" sz="2000" b="1" dirty="0">
                <a:solidFill>
                  <a:srgbClr val="002060"/>
                </a:solidFill>
                <a:latin typeface="宋体" pitchFamily="2" charset="-122"/>
                <a:ea typeface="宋体" pitchFamily="2" charset="-122"/>
                <a:cs typeface="+mn-ea"/>
                <a:sym typeface="+mn-lt"/>
              </a:rPr>
              <a:t>④</a:t>
            </a:r>
            <a:r>
              <a:rPr lang="zh-CN" altLang="en-US" sz="2000" b="1" dirty="0">
                <a:solidFill>
                  <a:srgbClr val="002060"/>
                </a:solidFill>
                <a:latin typeface="宋体" pitchFamily="2" charset="-122"/>
                <a:ea typeface="宋体" pitchFamily="2" charset="-122"/>
                <a:cs typeface="+mn-ea"/>
                <a:sym typeface="+mn-lt"/>
              </a:rPr>
              <a:t>联合国对社区建设的推动；</a:t>
            </a:r>
          </a:p>
        </p:txBody>
      </p:sp>
      <p:sp>
        <p:nvSpPr>
          <p:cNvPr id="11" name="矩形 10"/>
          <p:cNvSpPr/>
          <p:nvPr/>
        </p:nvSpPr>
        <p:spPr>
          <a:xfrm>
            <a:off x="170160" y="1557266"/>
            <a:ext cx="8208247" cy="646331"/>
          </a:xfrm>
          <a:prstGeom prst="rect">
            <a:avLst/>
          </a:prstGeom>
        </p:spPr>
        <p:txBody>
          <a:bodyPr wrap="square">
            <a:spAutoFit/>
          </a:bodyPr>
          <a:lstStyle/>
          <a:p>
            <a:pPr lvl="0">
              <a:lnSpc>
                <a:spcPct val="150000"/>
              </a:lnSpc>
              <a:spcBef>
                <a:spcPct val="0"/>
              </a:spcBef>
            </a:pPr>
            <a:r>
              <a:rPr lang="zh-CN" altLang="en-US" sz="2400" b="1" dirty="0">
                <a:solidFill>
                  <a:srgbClr val="FF0000"/>
                </a:solidFill>
                <a:latin typeface="宋体" pitchFamily="2" charset="-122"/>
                <a:ea typeface="宋体" pitchFamily="2" charset="-122"/>
                <a:cs typeface="+mn-ea"/>
                <a:sym typeface="+mn-lt"/>
              </a:rPr>
              <a:t>（</a:t>
            </a:r>
            <a:r>
              <a:rPr lang="en-US" altLang="zh-CN" sz="2400" b="1" dirty="0">
                <a:solidFill>
                  <a:srgbClr val="FF0000"/>
                </a:solidFill>
                <a:latin typeface="宋体" pitchFamily="2" charset="-122"/>
                <a:ea typeface="宋体" pitchFamily="2" charset="-122"/>
                <a:cs typeface="+mn-ea"/>
                <a:sym typeface="+mn-lt"/>
              </a:rPr>
              <a:t>1</a:t>
            </a:r>
            <a:r>
              <a:rPr lang="zh-CN" altLang="en-US" sz="2400" b="1" dirty="0">
                <a:solidFill>
                  <a:srgbClr val="FF0000"/>
                </a:solidFill>
                <a:latin typeface="宋体" pitchFamily="2" charset="-122"/>
                <a:ea typeface="宋体" pitchFamily="2" charset="-122"/>
                <a:cs typeface="+mn-ea"/>
                <a:sym typeface="+mn-lt"/>
              </a:rPr>
              <a:t>）二战后，社区发展成为基层自治的原因：</a:t>
            </a:r>
          </a:p>
        </p:txBody>
      </p:sp>
      <p:sp>
        <p:nvSpPr>
          <p:cNvPr id="14" name="Rectangle 27"/>
          <p:cNvSpPr/>
          <p:nvPr/>
        </p:nvSpPr>
        <p:spPr>
          <a:xfrm>
            <a:off x="170161" y="4950792"/>
            <a:ext cx="7581229" cy="1938992"/>
          </a:xfrm>
          <a:prstGeom prst="rect">
            <a:avLst/>
          </a:prstGeom>
          <a:noFill/>
          <a:ln w="9525">
            <a:noFill/>
          </a:ln>
        </p:spPr>
        <p:txBody>
          <a:bodyPr wrap="square">
            <a:spAutoFit/>
          </a:bodyPr>
          <a:lstStyle/>
          <a:p>
            <a:pPr algn="l" fontAlgn="auto">
              <a:lnSpc>
                <a:spcPct val="150000"/>
              </a:lnSpc>
            </a:pPr>
            <a:r>
              <a:rPr lang="zh-CN" altLang="en-US" sz="2000" b="1" dirty="0">
                <a:solidFill>
                  <a:srgbClr val="002060"/>
                </a:solidFill>
                <a:effectLst/>
                <a:latin typeface="宋体" panose="02010600030101010101" pitchFamily="2" charset="-122"/>
                <a:ea typeface="宋体" panose="02010600030101010101" pitchFamily="2" charset="-122"/>
              </a:rPr>
              <a:t>①社区在</a:t>
            </a:r>
            <a:r>
              <a:rPr lang="zh-CN" altLang="en-US" sz="2000" b="1" dirty="0">
                <a:solidFill>
                  <a:srgbClr val="FF0000"/>
                </a:solidFill>
                <a:effectLst/>
                <a:latin typeface="宋体" panose="02010600030101010101" pitchFamily="2" charset="-122"/>
                <a:ea typeface="宋体" panose="02010600030101010101" pitchFamily="2" charset="-122"/>
              </a:rPr>
              <a:t>政府</a:t>
            </a:r>
            <a:r>
              <a:rPr lang="zh-CN" altLang="en-US" sz="2000" b="1" dirty="0">
                <a:solidFill>
                  <a:srgbClr val="002060"/>
                </a:solidFill>
                <a:effectLst/>
                <a:latin typeface="宋体" panose="02010600030101010101" pitchFamily="2" charset="-122"/>
                <a:ea typeface="宋体" panose="02010600030101010101" pitchFamily="2" charset="-122"/>
              </a:rPr>
              <a:t>不同程度的管理和组织下（</a:t>
            </a:r>
            <a:r>
              <a:rPr lang="zh-CN" altLang="en-US" sz="2000" b="1" dirty="0">
                <a:solidFill>
                  <a:srgbClr val="FF0000"/>
                </a:solidFill>
                <a:effectLst/>
                <a:latin typeface="宋体" panose="02010600030101010101" pitchFamily="2" charset="-122"/>
                <a:ea typeface="宋体" panose="02010600030101010101" pitchFamily="2" charset="-122"/>
              </a:rPr>
              <a:t>政府不再直接干涉社区事务</a:t>
            </a:r>
            <a:r>
              <a:rPr lang="zh-CN" altLang="en-US" sz="2000" b="1" dirty="0">
                <a:solidFill>
                  <a:srgbClr val="002060"/>
                </a:solidFill>
                <a:effectLst/>
                <a:latin typeface="宋体" panose="02010600030101010101" pitchFamily="2" charset="-122"/>
                <a:ea typeface="宋体" panose="02010600030101010101" pitchFamily="2" charset="-122"/>
              </a:rPr>
              <a:t>），实行居民自我管理；</a:t>
            </a:r>
            <a:endParaRPr lang="en-US" altLang="zh-CN" sz="2000" b="1" dirty="0">
              <a:solidFill>
                <a:srgbClr val="002060"/>
              </a:solidFill>
              <a:effectLst/>
              <a:latin typeface="宋体" panose="02010600030101010101" pitchFamily="2" charset="-122"/>
              <a:ea typeface="宋体" panose="02010600030101010101" pitchFamily="2" charset="-122"/>
            </a:endParaRPr>
          </a:p>
          <a:p>
            <a:pPr>
              <a:lnSpc>
                <a:spcPct val="150000"/>
              </a:lnSpc>
            </a:pPr>
            <a:r>
              <a:rPr lang="zh-CN" altLang="en-US" sz="2000" b="1" dirty="0">
                <a:solidFill>
                  <a:srgbClr val="002060"/>
                </a:solidFill>
                <a:latin typeface="宋体" panose="02010600030101010101" pitchFamily="2" charset="-122"/>
                <a:ea typeface="宋体" panose="02010600030101010101" pitchFamily="2" charset="-122"/>
              </a:rPr>
              <a:t>②提供</a:t>
            </a:r>
            <a:r>
              <a:rPr lang="zh-CN" altLang="en-US" sz="2000" b="1" dirty="0">
                <a:solidFill>
                  <a:srgbClr val="002060"/>
                </a:solidFill>
                <a:effectLst/>
                <a:latin typeface="宋体" panose="02010600030101010101" pitchFamily="2" charset="-122"/>
                <a:ea typeface="宋体" panose="02010600030101010101" pitchFamily="2" charset="-122"/>
              </a:rPr>
              <a:t>生活服务、教育、休闲娱乐、福利、卫生保健等；</a:t>
            </a:r>
            <a:endParaRPr lang="en-US" altLang="zh-CN" sz="2000" b="1" dirty="0">
              <a:solidFill>
                <a:srgbClr val="002060"/>
              </a:solidFill>
              <a:effectLst/>
              <a:latin typeface="宋体" panose="02010600030101010101" pitchFamily="2" charset="-122"/>
              <a:ea typeface="宋体" panose="02010600030101010101" pitchFamily="2" charset="-122"/>
            </a:endParaRPr>
          </a:p>
          <a:p>
            <a:pPr>
              <a:lnSpc>
                <a:spcPct val="150000"/>
              </a:lnSpc>
            </a:pPr>
            <a:r>
              <a:rPr lang="zh-CN" altLang="en-US" sz="2000" b="1" dirty="0">
                <a:solidFill>
                  <a:srgbClr val="002060"/>
                </a:solidFill>
                <a:latin typeface="宋体" panose="02010600030101010101" pitchFamily="2" charset="-122"/>
                <a:ea typeface="宋体" panose="02010600030101010101" pitchFamily="2" charset="-122"/>
              </a:rPr>
              <a:t>③参与</a:t>
            </a:r>
            <a:r>
              <a:rPr lang="zh-CN" altLang="en-US" sz="2000" b="1" dirty="0">
                <a:solidFill>
                  <a:srgbClr val="002060"/>
                </a:solidFill>
                <a:effectLst/>
                <a:latin typeface="宋体" panose="02010600030101010101" pitchFamily="2" charset="-122"/>
                <a:ea typeface="宋体" panose="02010600030101010101" pitchFamily="2" charset="-122"/>
              </a:rPr>
              <a:t>相关城市规划、土地政策等地方政府的决策。</a:t>
            </a:r>
          </a:p>
        </p:txBody>
      </p:sp>
      <p:sp>
        <p:nvSpPr>
          <p:cNvPr id="15" name="矩形 14"/>
          <p:cNvSpPr/>
          <p:nvPr/>
        </p:nvSpPr>
        <p:spPr>
          <a:xfrm>
            <a:off x="314148" y="4294837"/>
            <a:ext cx="3960136" cy="646331"/>
          </a:xfrm>
          <a:prstGeom prst="rect">
            <a:avLst/>
          </a:prstGeom>
        </p:spPr>
        <p:txBody>
          <a:bodyPr wrap="square">
            <a:spAutoFit/>
          </a:bodyPr>
          <a:lstStyle/>
          <a:p>
            <a:pPr lvl="0">
              <a:lnSpc>
                <a:spcPct val="150000"/>
              </a:lnSpc>
              <a:spcBef>
                <a:spcPct val="0"/>
              </a:spcBef>
            </a:pPr>
            <a:r>
              <a:rPr lang="zh-CN" altLang="en-US" sz="2400" b="1" dirty="0">
                <a:solidFill>
                  <a:srgbClr val="FF0000"/>
                </a:solidFill>
                <a:latin typeface="宋体" pitchFamily="2" charset="-122"/>
                <a:ea typeface="宋体" pitchFamily="2" charset="-122"/>
                <a:cs typeface="+mn-ea"/>
                <a:sym typeface="+mn-lt"/>
              </a:rPr>
              <a:t>（</a:t>
            </a:r>
            <a:r>
              <a:rPr lang="en-US" altLang="zh-CN" sz="2400" b="1" dirty="0">
                <a:solidFill>
                  <a:srgbClr val="FF0000"/>
                </a:solidFill>
                <a:latin typeface="宋体" pitchFamily="2" charset="-122"/>
                <a:ea typeface="宋体" pitchFamily="2" charset="-122"/>
                <a:cs typeface="+mn-ea"/>
                <a:sym typeface="+mn-lt"/>
              </a:rPr>
              <a:t>2</a:t>
            </a:r>
            <a:r>
              <a:rPr lang="zh-CN" altLang="en-US" sz="2400" b="1" dirty="0">
                <a:solidFill>
                  <a:srgbClr val="FF0000"/>
                </a:solidFill>
                <a:latin typeface="宋体" pitchFamily="2" charset="-122"/>
                <a:ea typeface="宋体" pitchFamily="2" charset="-122"/>
                <a:cs typeface="+mn-ea"/>
                <a:sym typeface="+mn-lt"/>
              </a:rPr>
              <a:t>）社区的社会功能：</a:t>
            </a:r>
          </a:p>
        </p:txBody>
      </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39" t="7512" r="43315" b="77107"/>
          <a:stretch>
            <a:fillRect/>
          </a:stretch>
        </p:blipFill>
        <p:spPr bwMode="auto">
          <a:xfrm>
            <a:off x="5015086" y="2852936"/>
            <a:ext cx="2211700" cy="1516236"/>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9"/>
          <p:cNvSpPr txBox="1"/>
          <p:nvPr/>
        </p:nvSpPr>
        <p:spPr>
          <a:xfrm>
            <a:off x="5325427" y="4382789"/>
            <a:ext cx="1578610" cy="369570"/>
          </a:xfrm>
          <a:prstGeom prst="rect">
            <a:avLst/>
          </a:prstGeom>
          <a:noFill/>
        </p:spPr>
        <p:txBody>
          <a:bodyPr wrap="square" rtlCol="0">
            <a:spAutoFit/>
          </a:bodyPr>
          <a:lstStyle/>
          <a:p>
            <a:pPr algn="ctr"/>
            <a:r>
              <a:rPr kumimoji="1" lang="zh-CN" altLang="en-US" b="1" dirty="0">
                <a:solidFill>
                  <a:srgbClr val="002060"/>
                </a:solidFill>
                <a:latin typeface="仿宋" pitchFamily="49" charset="-122"/>
                <a:ea typeface="仿宋" pitchFamily="49" charset="-122"/>
              </a:rPr>
              <a:t>社区活动</a:t>
            </a:r>
          </a:p>
        </p:txBody>
      </p:sp>
      <p:sp>
        <p:nvSpPr>
          <p:cNvPr id="18" name="文本框 56"/>
          <p:cNvSpPr txBox="1"/>
          <p:nvPr/>
        </p:nvSpPr>
        <p:spPr>
          <a:xfrm>
            <a:off x="5393144" y="3939277"/>
            <a:ext cx="1511935" cy="400050"/>
          </a:xfrm>
          <a:prstGeom prst="rect">
            <a:avLst/>
          </a:prstGeom>
          <a:solidFill>
            <a:schemeClr val="bg2">
              <a:lumMod val="60000"/>
              <a:lumOff val="40000"/>
            </a:schemeClr>
          </a:solidFill>
          <a:ln>
            <a:noFill/>
          </a:ln>
        </p:spPr>
        <p:txBody>
          <a:bodyPr wrap="square" rtlCol="0">
            <a:spAutoFit/>
          </a:bodyPr>
          <a:lstStyle/>
          <a:p>
            <a:pPr algn="ctr"/>
            <a:r>
              <a:rPr kumimoji="1" lang="zh-CN" altLang="en-US" sz="2000" b="1" dirty="0">
                <a:solidFill>
                  <a:srgbClr val="002060"/>
                </a:solidFill>
                <a:latin typeface="仿宋" pitchFamily="49" charset="-122"/>
                <a:ea typeface="仿宋" pitchFamily="49" charset="-122"/>
              </a:rPr>
              <a:t>生活服务</a:t>
            </a:r>
          </a:p>
        </p:txBody>
      </p:sp>
      <p:pic>
        <p:nvPicPr>
          <p:cNvPr id="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906" t="8038" r="9726" b="77131"/>
          <a:stretch>
            <a:fillRect/>
          </a:stretch>
        </p:blipFill>
        <p:spPr bwMode="auto">
          <a:xfrm>
            <a:off x="7380504" y="1880432"/>
            <a:ext cx="2171086" cy="1488834"/>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45"/>
          <p:cNvSpPr txBox="1"/>
          <p:nvPr/>
        </p:nvSpPr>
        <p:spPr>
          <a:xfrm>
            <a:off x="7613556" y="3426269"/>
            <a:ext cx="1578610" cy="369570"/>
          </a:xfrm>
          <a:prstGeom prst="rect">
            <a:avLst/>
          </a:prstGeom>
          <a:noFill/>
        </p:spPr>
        <p:txBody>
          <a:bodyPr wrap="square" rtlCol="0">
            <a:spAutoFit/>
          </a:bodyPr>
          <a:lstStyle/>
          <a:p>
            <a:r>
              <a:rPr kumimoji="1" lang="zh-CN" altLang="en-US" b="1" dirty="0">
                <a:solidFill>
                  <a:srgbClr val="002060"/>
                </a:solidFill>
                <a:latin typeface="仿宋" pitchFamily="49" charset="-122"/>
                <a:ea typeface="仿宋" pitchFamily="49" charset="-122"/>
              </a:rPr>
              <a:t>社区图书馆</a:t>
            </a:r>
          </a:p>
        </p:txBody>
      </p:sp>
      <p:sp>
        <p:nvSpPr>
          <p:cNvPr id="22" name="文本框 49"/>
          <p:cNvSpPr txBox="1"/>
          <p:nvPr/>
        </p:nvSpPr>
        <p:spPr>
          <a:xfrm>
            <a:off x="7923747" y="2969216"/>
            <a:ext cx="909320" cy="400050"/>
          </a:xfrm>
          <a:prstGeom prst="rect">
            <a:avLst/>
          </a:prstGeom>
          <a:solidFill>
            <a:schemeClr val="bg2">
              <a:lumMod val="60000"/>
              <a:lumOff val="40000"/>
            </a:schemeClr>
          </a:solidFill>
          <a:ln>
            <a:noFill/>
          </a:ln>
        </p:spPr>
        <p:txBody>
          <a:bodyPr wrap="square" rtlCol="0">
            <a:spAutoFit/>
          </a:bodyPr>
          <a:lstStyle/>
          <a:p>
            <a:pPr algn="ctr"/>
            <a:r>
              <a:rPr kumimoji="1" lang="zh-CN" altLang="en-US" sz="2000" b="1" dirty="0">
                <a:solidFill>
                  <a:srgbClr val="002060"/>
                </a:solidFill>
                <a:latin typeface="仿宋" pitchFamily="49" charset="-122"/>
                <a:ea typeface="仿宋" pitchFamily="49" charset="-122"/>
              </a:rPr>
              <a:t>教育</a:t>
            </a:r>
          </a:p>
        </p:txBody>
      </p:sp>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b="11151"/>
          <a:stretch>
            <a:fillRect/>
          </a:stretch>
        </p:blipFill>
        <p:spPr>
          <a:xfrm>
            <a:off x="9839622" y="1880431"/>
            <a:ext cx="2178050" cy="1496327"/>
          </a:xfrm>
          <a:prstGeom prst="rect">
            <a:avLst/>
          </a:prstGeom>
        </p:spPr>
      </p:pic>
      <p:sp>
        <p:nvSpPr>
          <p:cNvPr id="24" name="文本框 46"/>
          <p:cNvSpPr txBox="1"/>
          <p:nvPr/>
        </p:nvSpPr>
        <p:spPr>
          <a:xfrm>
            <a:off x="10172679" y="3465004"/>
            <a:ext cx="1511935" cy="369570"/>
          </a:xfrm>
          <a:prstGeom prst="rect">
            <a:avLst/>
          </a:prstGeom>
          <a:noFill/>
        </p:spPr>
        <p:txBody>
          <a:bodyPr wrap="square" rtlCol="0">
            <a:spAutoFit/>
          </a:bodyPr>
          <a:lstStyle/>
          <a:p>
            <a:r>
              <a:rPr kumimoji="1" lang="zh-CN" altLang="en-US" b="1" dirty="0">
                <a:solidFill>
                  <a:srgbClr val="002060"/>
                </a:solidFill>
                <a:latin typeface="仿宋" pitchFamily="49" charset="-122"/>
                <a:ea typeface="仿宋" pitchFamily="49" charset="-122"/>
              </a:rPr>
              <a:t>社区游乐园</a:t>
            </a:r>
          </a:p>
        </p:txBody>
      </p:sp>
      <p:sp>
        <p:nvSpPr>
          <p:cNvPr id="25" name="文本框 10"/>
          <p:cNvSpPr txBox="1"/>
          <p:nvPr/>
        </p:nvSpPr>
        <p:spPr>
          <a:xfrm>
            <a:off x="10172679" y="2969216"/>
            <a:ext cx="1511935" cy="400050"/>
          </a:xfrm>
          <a:prstGeom prst="rect">
            <a:avLst/>
          </a:prstGeom>
          <a:solidFill>
            <a:schemeClr val="bg2">
              <a:lumMod val="60000"/>
              <a:lumOff val="40000"/>
            </a:schemeClr>
          </a:solidFill>
          <a:ln>
            <a:noFill/>
          </a:ln>
        </p:spPr>
        <p:txBody>
          <a:bodyPr wrap="square" rtlCol="0">
            <a:spAutoFit/>
          </a:bodyPr>
          <a:lstStyle/>
          <a:p>
            <a:pPr algn="ctr"/>
            <a:r>
              <a:rPr kumimoji="1" lang="zh-CN" altLang="en-US" sz="2000" b="1" dirty="0">
                <a:solidFill>
                  <a:srgbClr val="002060"/>
                </a:solidFill>
                <a:latin typeface="仿宋" pitchFamily="49" charset="-122"/>
                <a:ea typeface="仿宋" pitchFamily="49" charset="-122"/>
              </a:rPr>
              <a:t>休闲娱乐</a:t>
            </a:r>
          </a:p>
        </p:txBody>
      </p:sp>
      <p:pic>
        <p:nvPicPr>
          <p:cNvPr id="26" name="图片 25"/>
          <p:cNvPicPr>
            <a:picLocks noChangeAspect="1"/>
          </p:cNvPicPr>
          <p:nvPr/>
        </p:nvPicPr>
        <p:blipFill rotWithShape="1">
          <a:blip r:embed="rId6">
            <a:extLst>
              <a:ext uri="{BEBA8EAE-BF5A-486C-A8C5-ECC9F3942E4B}">
                <a14:imgProps xmlns:a14="http://schemas.microsoft.com/office/drawing/2010/main">
                  <a14:imgLayer r:embed="rId7">
                    <a14:imgEffect>
                      <a14:backgroundRemoval t="0" b="99608" l="167" r="99333">
                        <a14:foregroundMark x1="1000" y1="4314" x2="7667" y2="5490"/>
                        <a14:foregroundMark x1="7667" y1="5490" x2="13000" y2="10980"/>
                        <a14:foregroundMark x1="13000" y1="10980" x2="17000" y2="55686"/>
                        <a14:foregroundMark x1="17000" y1="55686" x2="16333" y2="71373"/>
                        <a14:foregroundMark x1="16333" y1="71373" x2="12500" y2="81569"/>
                        <a14:foregroundMark x1="12500" y1="81569" x2="6833" y2="81961"/>
                        <a14:foregroundMark x1="6833" y1="81961" x2="6000" y2="58431"/>
                        <a14:foregroundMark x1="6000" y1="58431" x2="9833" y2="16863"/>
                        <a14:foregroundMark x1="9833" y1="16863" x2="9500" y2="8235"/>
                        <a14:foregroundMark x1="3667" y1="4314" x2="29333" y2="4706"/>
                        <a14:foregroundMark x1="29333" y1="4706" x2="43167" y2="1176"/>
                        <a14:foregroundMark x1="43167" y1="1176" x2="89500" y2="1176"/>
                        <a14:foregroundMark x1="89500" y1="1176" x2="94833" y2="6275"/>
                        <a14:foregroundMark x1="94833" y1="6275" x2="96333" y2="52157"/>
                        <a14:foregroundMark x1="96333" y1="52157" x2="89167" y2="74902"/>
                        <a14:foregroundMark x1="89167" y1="74902" x2="84930" y2="79574"/>
                        <a14:foregroundMark x1="79155" y1="80247" x2="77000" y2="80000"/>
                        <a14:foregroundMark x1="7000" y1="1176" x2="6333" y2="99608"/>
                        <a14:foregroundMark x1="9833" y1="6275" x2="50000" y2="20392"/>
                        <a14:foregroundMark x1="50000" y1="20392" x2="54000" y2="32157"/>
                        <a14:foregroundMark x1="54000" y1="32157" x2="54667" y2="75294"/>
                        <a14:foregroundMark x1="54667" y1="75294" x2="56333" y2="88235"/>
                        <a14:foregroundMark x1="56333" y1="88235" x2="61667" y2="91765"/>
                        <a14:foregroundMark x1="61667" y1="91765" x2="62667" y2="99216"/>
                        <a14:foregroundMark x1="16500" y1="9804" x2="8333" y2="70980"/>
                        <a14:foregroundMark x1="8333" y1="70980" x2="9667" y2="85882"/>
                        <a14:foregroundMark x1="9667" y1="85882" x2="14333" y2="95686"/>
                        <a14:foregroundMark x1="14333" y1="95686" x2="35500" y2="98824"/>
                        <a14:foregroundMark x1="35500" y1="98824" x2="44167" y2="96078"/>
                        <a14:foregroundMark x1="44167" y1="96078" x2="57167" y2="74510"/>
                        <a14:foregroundMark x1="57167" y1="74510" x2="58333" y2="58824"/>
                        <a14:foregroundMark x1="58333" y1="58824" x2="54333" y2="44706"/>
                        <a14:foregroundMark x1="54333" y1="44706" x2="31667" y2="17255"/>
                        <a14:foregroundMark x1="31667" y1="17255" x2="9500" y2="6275"/>
                        <a14:foregroundMark x1="9500" y1="6275" x2="6333" y2="9412"/>
                        <a14:foregroundMark x1="75667" y1="95294" x2="87033" y2="95676"/>
                        <a14:foregroundMark x1="87333" y1="95686" x2="87914" y2="95610"/>
                        <a14:foregroundMark x1="96564" y1="85490" x2="96833" y2="84706"/>
                        <a14:foregroundMark x1="96429" y1="85882" x2="96564" y2="85490"/>
                        <a14:foregroundMark x1="96294" y1="86275" x2="96429" y2="85882"/>
                        <a14:foregroundMark x1="96159" y1="86667" x2="96294" y2="86275"/>
                        <a14:foregroundMark x1="96024" y1="87059" x2="96159" y2="86667"/>
                        <a14:foregroundMark x1="95890" y1="87451" x2="96024" y2="87059"/>
                        <a14:foregroundMark x1="95755" y1="87843" x2="95890" y2="87451"/>
                        <a14:foregroundMark x1="96833" y1="84706" x2="85833" y2="31765"/>
                        <a14:foregroundMark x1="85833" y1="31765" x2="85167" y2="1569"/>
                        <a14:foregroundMark x1="85167" y1="1569" x2="93000" y2="0"/>
                        <a14:foregroundMark x1="93000" y1="0" x2="97000" y2="0"/>
                        <a14:foregroundMark x1="15000" y1="42745" x2="9667" y2="48235"/>
                        <a14:foregroundMark x1="9667" y1="48235" x2="9167" y2="66275"/>
                        <a14:foregroundMark x1="9167" y1="66275" x2="14667" y2="73725"/>
                        <a14:foregroundMark x1="14667" y1="73725" x2="25500" y2="74510"/>
                        <a14:foregroundMark x1="25500" y1="74510" x2="29833" y2="64706"/>
                        <a14:foregroundMark x1="29833" y1="64706" x2="28833" y2="51373"/>
                        <a14:foregroundMark x1="28833" y1="51373" x2="24500" y2="36863"/>
                        <a14:foregroundMark x1="24500" y1="36863" x2="19667" y2="29020"/>
                        <a14:foregroundMark x1="19667" y1="29020" x2="13667" y2="24706"/>
                        <a14:foregroundMark x1="13667" y1="24706" x2="11333" y2="24706"/>
                        <a14:foregroundMark x1="2667" y1="1176" x2="2667" y2="14902"/>
                        <a14:foregroundMark x1="2667" y1="14902" x2="5333" y2="27843"/>
                        <a14:foregroundMark x1="5333" y1="27843" x2="6833" y2="88627"/>
                        <a14:foregroundMark x1="6833" y1="88627" x2="1333" y2="94510"/>
                        <a14:foregroundMark x1="1333" y1="94510" x2="167" y2="1569"/>
                        <a14:foregroundMark x1="167" y1="1569" x2="667" y2="1176"/>
                        <a14:foregroundMark x1="22833" y1="81176" x2="27333" y2="71373"/>
                        <a14:foregroundMark x1="27333" y1="71373" x2="33000" y2="66667"/>
                        <a14:foregroundMark x1="33000" y1="66667" x2="41667" y2="67843"/>
                        <a14:foregroundMark x1="41667" y1="67843" x2="46500" y2="76471"/>
                        <a14:foregroundMark x1="46500" y1="76471" x2="49167" y2="92157"/>
                        <a14:foregroundMark x1="49167" y1="92157" x2="41333" y2="99608"/>
                        <a14:foregroundMark x1="41333" y1="99608" x2="29000" y2="99216"/>
                        <a14:foregroundMark x1="29000" y1="99216" x2="24167" y2="91765"/>
                        <a14:foregroundMark x1="24167" y1="91765" x2="23333" y2="80000"/>
                        <a14:foregroundMark x1="23333" y1="79608" x2="24500" y2="92941"/>
                        <a14:foregroundMark x1="24500" y1="92941" x2="30167" y2="98039"/>
                        <a14:foregroundMark x1="30167" y1="98039" x2="35000" y2="89020"/>
                        <a14:foregroundMark x1="35000" y1="89020" x2="33333" y2="74118"/>
                        <a14:foregroundMark x1="33333" y1="74118" x2="27667" y2="69804"/>
                        <a14:foregroundMark x1="27667" y1="69804" x2="21333" y2="70980"/>
                        <a14:foregroundMark x1="21333" y1="70980" x2="18333" y2="73725"/>
                        <a14:foregroundMark x1="48500" y1="81569" x2="63500" y2="86667"/>
                        <a14:foregroundMark x1="63500" y1="86667" x2="66167" y2="98431"/>
                        <a14:foregroundMark x1="66167" y1="98431" x2="24833" y2="92549"/>
                        <a14:foregroundMark x1="24833" y1="92549" x2="27000" y2="77255"/>
                        <a14:foregroundMark x1="27000" y1="77255" x2="34333" y2="73725"/>
                        <a14:foregroundMark x1="34333" y1="73725" x2="59333" y2="80000"/>
                        <a14:foregroundMark x1="54167" y1="88235" x2="53333" y2="87843"/>
                        <a14:foregroundMark x1="96137" y1="86667" x2="95932" y2="87059"/>
                        <a14:foregroundMark x1="96341" y1="86275" x2="96137" y2="86667"/>
                        <a14:foregroundMark x1="96546" y1="85882" x2="96341" y2="86275"/>
                        <a14:foregroundMark x1="96750" y1="85490" x2="96546" y2="85882"/>
                        <a14:foregroundMark x1="99000" y1="81176" x2="96750" y2="85490"/>
                        <a14:foregroundMark x1="96100" y1="85354" x2="96333" y2="84706"/>
                        <a14:foregroundMark x1="97833" y1="89412" x2="99333" y2="89412"/>
                        <a14:foregroundMark x1="84833" y1="94118" x2="96500" y2="90980"/>
                        <a14:foregroundMark x1="96500" y1="90980" x2="92333" y2="99608"/>
                        <a14:foregroundMark x1="92333" y1="99608" x2="86333" y2="98824"/>
                        <a14:foregroundMark x1="86333" y1="98824" x2="86167" y2="98431"/>
                        <a14:backgroundMark x1="80333" y1="89020" x2="80333" y2="89020"/>
                        <a14:backgroundMark x1="81000" y1="88235" x2="81000" y2="88235"/>
                        <a14:backgroundMark x1="81667" y1="87843" x2="81667" y2="87843"/>
                        <a14:backgroundMark x1="82500" y1="87843" x2="82500" y2="87843"/>
                        <a14:backgroundMark x1="83167" y1="87843" x2="83167" y2="87843"/>
                        <a14:backgroundMark x1="84167" y1="87843" x2="86167" y2="88235"/>
                        <a14:backgroundMark x1="86667" y1="87451" x2="88167" y2="87451"/>
                        <a14:backgroundMark x1="89000" y1="86667" x2="89000" y2="86667"/>
                        <a14:backgroundMark x1="89833" y1="86667" x2="90500" y2="87059"/>
                        <a14:backgroundMark x1="91167" y1="86667" x2="91167" y2="86667"/>
                        <a14:backgroundMark x1="92167" y1="86275" x2="92167" y2="86275"/>
                        <a14:backgroundMark x1="93500" y1="86275" x2="93500" y2="86275"/>
                        <a14:backgroundMark x1="95167" y1="85882" x2="95167" y2="85882"/>
                        <a14:backgroundMark x1="95167" y1="85882" x2="95167" y2="85882"/>
                        <a14:backgroundMark x1="95667" y1="85490" x2="95667" y2="85490"/>
                        <a14:backgroundMark x1="92819" y1="86624" x2="84000" y2="85098"/>
                        <a14:backgroundMark x1="84000" y1="85098" x2="86769" y2="88250"/>
                        <a14:backgroundMark x1="90968" y1="87122" x2="89333" y2="85490"/>
                        <a14:backgroundMark x1="89333" y1="85490" x2="80333" y2="84706"/>
                      </a14:backgroundRemoval>
                    </a14:imgEffect>
                  </a14:imgLayer>
                </a14:imgProps>
              </a:ext>
              <a:ext uri="{28A0092B-C50C-407E-A947-70E740481C1C}">
                <a14:useLocalDpi xmlns:a14="http://schemas.microsoft.com/office/drawing/2010/main" val="0"/>
              </a:ext>
            </a:extLst>
          </a:blip>
          <a:srcRect r="25661"/>
          <a:stretch>
            <a:fillRect/>
          </a:stretch>
        </p:blipFill>
        <p:spPr>
          <a:xfrm>
            <a:off x="9955807" y="4460015"/>
            <a:ext cx="2266950" cy="1296035"/>
          </a:xfrm>
          <a:prstGeom prst="rect">
            <a:avLst/>
          </a:prstGeom>
        </p:spPr>
      </p:pic>
      <p:sp>
        <p:nvSpPr>
          <p:cNvPr id="27" name="文本框 48"/>
          <p:cNvSpPr txBox="1"/>
          <p:nvPr/>
        </p:nvSpPr>
        <p:spPr>
          <a:xfrm>
            <a:off x="10183792" y="5816281"/>
            <a:ext cx="1578610" cy="369570"/>
          </a:xfrm>
          <a:prstGeom prst="rect">
            <a:avLst/>
          </a:prstGeom>
          <a:noFill/>
        </p:spPr>
        <p:txBody>
          <a:bodyPr wrap="square" rtlCol="0">
            <a:spAutoFit/>
          </a:bodyPr>
          <a:lstStyle/>
          <a:p>
            <a:pPr algn="ctr"/>
            <a:r>
              <a:rPr kumimoji="1" lang="zh-CN" altLang="en-US" b="1" dirty="0">
                <a:solidFill>
                  <a:srgbClr val="002060"/>
                </a:solidFill>
                <a:latin typeface="仿宋" pitchFamily="49" charset="-122"/>
                <a:ea typeface="仿宋" pitchFamily="49" charset="-122"/>
              </a:rPr>
              <a:t>社区医院</a:t>
            </a:r>
          </a:p>
        </p:txBody>
      </p:sp>
      <p:sp>
        <p:nvSpPr>
          <p:cNvPr id="28" name="文本框 55"/>
          <p:cNvSpPr txBox="1"/>
          <p:nvPr/>
        </p:nvSpPr>
        <p:spPr>
          <a:xfrm>
            <a:off x="10250467" y="5351202"/>
            <a:ext cx="1511935" cy="400050"/>
          </a:xfrm>
          <a:prstGeom prst="rect">
            <a:avLst/>
          </a:prstGeom>
          <a:solidFill>
            <a:schemeClr val="bg2">
              <a:lumMod val="60000"/>
              <a:lumOff val="40000"/>
            </a:schemeClr>
          </a:solidFill>
          <a:ln>
            <a:noFill/>
          </a:ln>
        </p:spPr>
        <p:txBody>
          <a:bodyPr wrap="square" rtlCol="0">
            <a:spAutoFit/>
          </a:bodyPr>
          <a:lstStyle/>
          <a:p>
            <a:pPr algn="ctr"/>
            <a:r>
              <a:rPr kumimoji="1" lang="zh-CN" altLang="en-US" sz="2000" b="1" dirty="0">
                <a:solidFill>
                  <a:srgbClr val="002060"/>
                </a:solidFill>
                <a:latin typeface="仿宋" pitchFamily="49" charset="-122"/>
                <a:ea typeface="仿宋" pitchFamily="49" charset="-122"/>
              </a:rPr>
              <a:t>卫生保健</a:t>
            </a:r>
          </a:p>
        </p:txBody>
      </p:sp>
      <p:pic>
        <p:nvPicPr>
          <p:cNvPr id="29" name="图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1011" y="4941168"/>
            <a:ext cx="2097737" cy="1494468"/>
          </a:xfrm>
          <a:prstGeom prst="rect">
            <a:avLst/>
          </a:prstGeom>
        </p:spPr>
      </p:pic>
      <p:sp>
        <p:nvSpPr>
          <p:cNvPr id="30" name="文本框 44"/>
          <p:cNvSpPr txBox="1"/>
          <p:nvPr/>
        </p:nvSpPr>
        <p:spPr>
          <a:xfrm>
            <a:off x="7613556" y="6435636"/>
            <a:ext cx="2079625" cy="368300"/>
          </a:xfrm>
          <a:prstGeom prst="rect">
            <a:avLst/>
          </a:prstGeom>
          <a:noFill/>
        </p:spPr>
        <p:txBody>
          <a:bodyPr wrap="square" rtlCol="0">
            <a:spAutoFit/>
          </a:bodyPr>
          <a:lstStyle/>
          <a:p>
            <a:r>
              <a:rPr kumimoji="1" lang="zh-CN" altLang="en-US" b="1" dirty="0">
                <a:solidFill>
                  <a:srgbClr val="002060"/>
                </a:solidFill>
                <a:latin typeface="仿宋" pitchFamily="49" charset="-122"/>
                <a:ea typeface="仿宋" pitchFamily="49" charset="-122"/>
              </a:rPr>
              <a:t>参与地方政府决策</a:t>
            </a:r>
          </a:p>
        </p:txBody>
      </p:sp>
      <p:sp>
        <p:nvSpPr>
          <p:cNvPr id="31" name="文本框 57"/>
          <p:cNvSpPr txBox="1"/>
          <p:nvPr/>
        </p:nvSpPr>
        <p:spPr>
          <a:xfrm>
            <a:off x="7873911" y="6035586"/>
            <a:ext cx="1511935" cy="400050"/>
          </a:xfrm>
          <a:prstGeom prst="rect">
            <a:avLst/>
          </a:prstGeom>
          <a:solidFill>
            <a:schemeClr val="bg2">
              <a:lumMod val="60000"/>
              <a:lumOff val="40000"/>
            </a:schemeClr>
          </a:solidFill>
          <a:ln>
            <a:noFill/>
          </a:ln>
        </p:spPr>
        <p:txBody>
          <a:bodyPr wrap="square" rtlCol="0">
            <a:spAutoFit/>
          </a:bodyPr>
          <a:lstStyle/>
          <a:p>
            <a:pPr algn="ctr"/>
            <a:r>
              <a:rPr kumimoji="1" lang="zh-CN" altLang="en-US" sz="2000" b="1" dirty="0">
                <a:solidFill>
                  <a:srgbClr val="002060"/>
                </a:solidFill>
                <a:latin typeface="仿宋" pitchFamily="49" charset="-122"/>
                <a:ea typeface="仿宋" pitchFamily="49" charset="-122"/>
              </a:rPr>
              <a:t>反映民意</a:t>
            </a:r>
          </a:p>
        </p:txBody>
      </p:sp>
    </p:spTree>
    <p:extLst>
      <p:ext uri="{BB962C8B-B14F-4D97-AF65-F5344CB8AC3E}">
        <p14:creationId xmlns:p14="http://schemas.microsoft.com/office/powerpoint/2010/main" val="89079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80">
                                          <p:stCondLst>
                                            <p:cond delay="0"/>
                                          </p:stCondLst>
                                        </p:cTn>
                                        <p:tgtEl>
                                          <p:spTgt spid="14"/>
                                        </p:tgtEl>
                                      </p:cBhvr>
                                    </p:animEffect>
                                    <p:anim calcmode="lin" valueType="num">
                                      <p:cBhvr>
                                        <p:cTn id="1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0" dur="26">
                                          <p:stCondLst>
                                            <p:cond delay="650"/>
                                          </p:stCondLst>
                                        </p:cTn>
                                        <p:tgtEl>
                                          <p:spTgt spid="14"/>
                                        </p:tgtEl>
                                      </p:cBhvr>
                                      <p:to x="100000" y="60000"/>
                                    </p:animScale>
                                    <p:animScale>
                                      <p:cBhvr>
                                        <p:cTn id="21" dur="166" decel="50000">
                                          <p:stCondLst>
                                            <p:cond delay="676"/>
                                          </p:stCondLst>
                                        </p:cTn>
                                        <p:tgtEl>
                                          <p:spTgt spid="14"/>
                                        </p:tgtEl>
                                      </p:cBhvr>
                                      <p:to x="100000" y="100000"/>
                                    </p:animScale>
                                    <p:animScale>
                                      <p:cBhvr>
                                        <p:cTn id="22" dur="26">
                                          <p:stCondLst>
                                            <p:cond delay="1312"/>
                                          </p:stCondLst>
                                        </p:cTn>
                                        <p:tgtEl>
                                          <p:spTgt spid="14"/>
                                        </p:tgtEl>
                                      </p:cBhvr>
                                      <p:to x="100000" y="80000"/>
                                    </p:animScale>
                                    <p:animScale>
                                      <p:cBhvr>
                                        <p:cTn id="23" dur="166" decel="50000">
                                          <p:stCondLst>
                                            <p:cond delay="1338"/>
                                          </p:stCondLst>
                                        </p:cTn>
                                        <p:tgtEl>
                                          <p:spTgt spid="14"/>
                                        </p:tgtEl>
                                      </p:cBhvr>
                                      <p:to x="100000" y="100000"/>
                                    </p:animScale>
                                    <p:animScale>
                                      <p:cBhvr>
                                        <p:cTn id="24" dur="26">
                                          <p:stCondLst>
                                            <p:cond delay="1642"/>
                                          </p:stCondLst>
                                        </p:cTn>
                                        <p:tgtEl>
                                          <p:spTgt spid="14"/>
                                        </p:tgtEl>
                                      </p:cBhvr>
                                      <p:to x="100000" y="90000"/>
                                    </p:animScale>
                                    <p:animScale>
                                      <p:cBhvr>
                                        <p:cTn id="25" dur="166" decel="50000">
                                          <p:stCondLst>
                                            <p:cond delay="1668"/>
                                          </p:stCondLst>
                                        </p:cTn>
                                        <p:tgtEl>
                                          <p:spTgt spid="14"/>
                                        </p:tgtEl>
                                      </p:cBhvr>
                                      <p:to x="100000" y="100000"/>
                                    </p:animScale>
                                    <p:animScale>
                                      <p:cBhvr>
                                        <p:cTn id="26" dur="26">
                                          <p:stCondLst>
                                            <p:cond delay="1808"/>
                                          </p:stCondLst>
                                        </p:cTn>
                                        <p:tgtEl>
                                          <p:spTgt spid="14"/>
                                        </p:tgtEl>
                                      </p:cBhvr>
                                      <p:to x="100000" y="95000"/>
                                    </p:animScale>
                                    <p:animScale>
                                      <p:cBhvr>
                                        <p:cTn id="27" dur="166" decel="50000">
                                          <p:stCondLst>
                                            <p:cond delay="1834"/>
                                          </p:stCondLst>
                                        </p:cTn>
                                        <p:tgtEl>
                                          <p:spTgt spid="1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p:tgtEl>
                                          <p:spTgt spid="16"/>
                                        </p:tgtEl>
                                        <p:attrNameLst>
                                          <p:attrName>ppt_y</p:attrName>
                                        </p:attrNameLst>
                                      </p:cBhvr>
                                      <p:tavLst>
                                        <p:tav tm="0">
                                          <p:val>
                                            <p:strVal val="#ppt_y+#ppt_h*1.125000"/>
                                          </p:val>
                                        </p:tav>
                                        <p:tav tm="100000">
                                          <p:val>
                                            <p:strVal val="#ppt_y"/>
                                          </p:val>
                                        </p:tav>
                                      </p:tavLst>
                                    </p:anim>
                                    <p:animEffect transition="in" filter="wipe(up)">
                                      <p:cBhvr>
                                        <p:cTn id="33" dur="500"/>
                                        <p:tgtEl>
                                          <p:spTgt spid="16"/>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p:tgtEl>
                                          <p:spTgt spid="17"/>
                                        </p:tgtEl>
                                        <p:attrNameLst>
                                          <p:attrName>ppt_y</p:attrName>
                                        </p:attrNameLst>
                                      </p:cBhvr>
                                      <p:tavLst>
                                        <p:tav tm="0">
                                          <p:val>
                                            <p:strVal val="#ppt_y+#ppt_h*1.125000"/>
                                          </p:val>
                                        </p:tav>
                                        <p:tav tm="100000">
                                          <p:val>
                                            <p:strVal val="#ppt_y"/>
                                          </p:val>
                                        </p:tav>
                                      </p:tavLst>
                                    </p:anim>
                                    <p:animEffect transition="in" filter="wipe(up)">
                                      <p:cBhvr>
                                        <p:cTn id="37" dur="500"/>
                                        <p:tgtEl>
                                          <p:spTgt spid="17"/>
                                        </p:tgtEl>
                                      </p:cBhvr>
                                    </p:animEffect>
                                  </p:childTnLst>
                                </p:cTn>
                              </p:par>
                            </p:childTnLst>
                          </p:cTn>
                        </p:par>
                        <p:par>
                          <p:cTn id="38" fill="hold">
                            <p:stCondLst>
                              <p:cond delay="500"/>
                            </p:stCondLst>
                            <p:childTnLst>
                              <p:par>
                                <p:cTn id="39" presetID="12" presetClass="entr" presetSubtype="4"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p:tgtEl>
                                          <p:spTgt spid="18"/>
                                        </p:tgtEl>
                                        <p:attrNameLst>
                                          <p:attrName>ppt_y</p:attrName>
                                        </p:attrNameLst>
                                      </p:cBhvr>
                                      <p:tavLst>
                                        <p:tav tm="0">
                                          <p:val>
                                            <p:strVal val="#ppt_y+#ppt_h*1.125000"/>
                                          </p:val>
                                        </p:tav>
                                        <p:tav tm="100000">
                                          <p:val>
                                            <p:strVal val="#ppt_y"/>
                                          </p:val>
                                        </p:tav>
                                      </p:tavLst>
                                    </p:anim>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p:tgtEl>
                                          <p:spTgt spid="19"/>
                                        </p:tgtEl>
                                        <p:attrNameLst>
                                          <p:attrName>ppt_y</p:attrName>
                                        </p:attrNameLst>
                                      </p:cBhvr>
                                      <p:tavLst>
                                        <p:tav tm="0">
                                          <p:val>
                                            <p:strVal val="#ppt_y+#ppt_h*1.125000"/>
                                          </p:val>
                                        </p:tav>
                                        <p:tav tm="100000">
                                          <p:val>
                                            <p:strVal val="#ppt_y"/>
                                          </p:val>
                                        </p:tav>
                                      </p:tavLst>
                                    </p:anim>
                                    <p:animEffect transition="in" filter="wipe(up)">
                                      <p:cBhvr>
                                        <p:cTn id="48" dur="500"/>
                                        <p:tgtEl>
                                          <p:spTgt spid="19"/>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p:tgtEl>
                                          <p:spTgt spid="20"/>
                                        </p:tgtEl>
                                        <p:attrNameLst>
                                          <p:attrName>ppt_y</p:attrName>
                                        </p:attrNameLst>
                                      </p:cBhvr>
                                      <p:tavLst>
                                        <p:tav tm="0">
                                          <p:val>
                                            <p:strVal val="#ppt_y+#ppt_h*1.125000"/>
                                          </p:val>
                                        </p:tav>
                                        <p:tav tm="100000">
                                          <p:val>
                                            <p:strVal val="#ppt_y"/>
                                          </p:val>
                                        </p:tav>
                                      </p:tavLst>
                                    </p:anim>
                                    <p:animEffect transition="in" filter="wipe(up)">
                                      <p:cBhvr>
                                        <p:cTn id="52" dur="500"/>
                                        <p:tgtEl>
                                          <p:spTgt spid="20"/>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p:tgtEl>
                                          <p:spTgt spid="23"/>
                                        </p:tgtEl>
                                        <p:attrNameLst>
                                          <p:attrName>ppt_y</p:attrName>
                                        </p:attrNameLst>
                                      </p:cBhvr>
                                      <p:tavLst>
                                        <p:tav tm="0">
                                          <p:val>
                                            <p:strVal val="#ppt_y+#ppt_h*1.125000"/>
                                          </p:val>
                                        </p:tav>
                                        <p:tav tm="100000">
                                          <p:val>
                                            <p:strVal val="#ppt_y"/>
                                          </p:val>
                                        </p:tav>
                                      </p:tavLst>
                                    </p:anim>
                                    <p:animEffect transition="in" filter="wipe(up)">
                                      <p:cBhvr>
                                        <p:cTn id="61" dur="500"/>
                                        <p:tgtEl>
                                          <p:spTgt spid="23"/>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p:tgtEl>
                                          <p:spTgt spid="26"/>
                                        </p:tgtEl>
                                        <p:attrNameLst>
                                          <p:attrName>ppt_y</p:attrName>
                                        </p:attrNameLst>
                                      </p:cBhvr>
                                      <p:tavLst>
                                        <p:tav tm="0">
                                          <p:val>
                                            <p:strVal val="#ppt_y+#ppt_h*1.125000"/>
                                          </p:val>
                                        </p:tav>
                                        <p:tav tm="100000">
                                          <p:val>
                                            <p:strVal val="#ppt_y"/>
                                          </p:val>
                                        </p:tav>
                                      </p:tavLst>
                                    </p:anim>
                                    <p:animEffect transition="in" filter="wipe(up)">
                                      <p:cBhvr>
                                        <p:cTn id="74" dur="500"/>
                                        <p:tgtEl>
                                          <p:spTgt spid="26"/>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p:tgtEl>
                                          <p:spTgt spid="27"/>
                                        </p:tgtEl>
                                        <p:attrNameLst>
                                          <p:attrName>ppt_y</p:attrName>
                                        </p:attrNameLst>
                                      </p:cBhvr>
                                      <p:tavLst>
                                        <p:tav tm="0">
                                          <p:val>
                                            <p:strVal val="#ppt_y+#ppt_h*1.125000"/>
                                          </p:val>
                                        </p:tav>
                                        <p:tav tm="100000">
                                          <p:val>
                                            <p:strVal val="#ppt_y"/>
                                          </p:val>
                                        </p:tav>
                                      </p:tavLst>
                                    </p:anim>
                                    <p:animEffect transition="in" filter="wipe(up)">
                                      <p:cBhvr>
                                        <p:cTn id="78" dur="500"/>
                                        <p:tgtEl>
                                          <p:spTgt spid="27"/>
                                        </p:tgtEl>
                                      </p:cBhvr>
                                    </p:animEffect>
                                  </p:childTnLst>
                                </p:cTn>
                              </p:par>
                            </p:childTnLst>
                          </p:cTn>
                        </p:par>
                        <p:par>
                          <p:cTn id="79" fill="hold">
                            <p:stCondLst>
                              <p:cond delay="500"/>
                            </p:stCondLst>
                            <p:childTnLst>
                              <p:par>
                                <p:cTn id="80" presetID="1"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additive="base">
                                        <p:cTn id="86" dur="500"/>
                                        <p:tgtEl>
                                          <p:spTgt spid="29"/>
                                        </p:tgtEl>
                                        <p:attrNameLst>
                                          <p:attrName>ppt_y</p:attrName>
                                        </p:attrNameLst>
                                      </p:cBhvr>
                                      <p:tavLst>
                                        <p:tav tm="0">
                                          <p:val>
                                            <p:strVal val="#ppt_y+#ppt_h*1.125000"/>
                                          </p:val>
                                        </p:tav>
                                        <p:tav tm="100000">
                                          <p:val>
                                            <p:strVal val="#ppt_y"/>
                                          </p:val>
                                        </p:tav>
                                      </p:tavLst>
                                    </p:anim>
                                    <p:animEffect transition="in" filter="wipe(up)">
                                      <p:cBhvr>
                                        <p:cTn id="87" dur="500"/>
                                        <p:tgtEl>
                                          <p:spTgt spid="29"/>
                                        </p:tgtEl>
                                      </p:cBhvr>
                                    </p:animEffect>
                                  </p:childTnLst>
                                </p:cTn>
                              </p:par>
                              <p:par>
                                <p:cTn id="88" presetID="12" presetClass="entr" presetSubtype="4"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p:tgtEl>
                                          <p:spTgt spid="30"/>
                                        </p:tgtEl>
                                        <p:attrNameLst>
                                          <p:attrName>ppt_y</p:attrName>
                                        </p:attrNameLst>
                                      </p:cBhvr>
                                      <p:tavLst>
                                        <p:tav tm="0">
                                          <p:val>
                                            <p:strVal val="#ppt_y+#ppt_h*1.125000"/>
                                          </p:val>
                                        </p:tav>
                                        <p:tav tm="100000">
                                          <p:val>
                                            <p:strVal val="#ppt_y"/>
                                          </p:val>
                                        </p:tav>
                                      </p:tavLst>
                                    </p:anim>
                                    <p:animEffect transition="in" filter="wipe(up)">
                                      <p:cBhvr>
                                        <p:cTn id="91" dur="500"/>
                                        <p:tgtEl>
                                          <p:spTgt spid="30"/>
                                        </p:tgtEl>
                                      </p:cBhvr>
                                    </p:animEffect>
                                  </p:childTnLst>
                                </p:cTn>
                              </p:par>
                            </p:childTnLst>
                          </p:cTn>
                        </p:par>
                        <p:par>
                          <p:cTn id="92" fill="hold">
                            <p:stCondLst>
                              <p:cond delay="500"/>
                            </p:stCondLst>
                            <p:childTnLst>
                              <p:par>
                                <p:cTn id="93" presetID="1" presetClass="entr" presetSubtype="0" fill="hold" grpId="0" nodeType="after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p:bldP spid="18" grpId="0" animBg="1"/>
      <p:bldP spid="20" grpId="0"/>
      <p:bldP spid="22" grpId="0" animBg="1"/>
      <p:bldP spid="24" grpId="0"/>
      <p:bldP spid="25" grpId="0" animBg="1"/>
      <p:bldP spid="27" grpId="0"/>
      <p:bldP spid="28" grpId="0" animBg="1"/>
      <p:bldP spid="30"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2" name="直接连接符 95"/>
          <p:cNvCxnSpPr/>
          <p:nvPr/>
        </p:nvCxnSpPr>
        <p:spPr bwMode="auto">
          <a:xfrm>
            <a:off x="8675370" y="4077335"/>
            <a:ext cx="31115" cy="0"/>
          </a:xfrm>
          <a:prstGeom prst="line">
            <a:avLst/>
          </a:prstGeom>
          <a:ln w="28575">
            <a:solidFill>
              <a:schemeClr val="accent1">
                <a:alpha val="5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1" name="矩形 20"/>
          <p:cNvSpPr/>
          <p:nvPr/>
        </p:nvSpPr>
        <p:spPr>
          <a:xfrm>
            <a:off x="34290" y="188640"/>
            <a:ext cx="7571303" cy="584775"/>
          </a:xfrm>
          <a:prstGeom prst="rect">
            <a:avLst/>
          </a:prstGeom>
        </p:spPr>
        <p:txBody>
          <a:bodyPr wrap="none">
            <a:spAutoFit/>
          </a:bodyPr>
          <a:lstStyle/>
          <a:p>
            <a:r>
              <a:rPr lang="zh-CN" altLang="en-US" sz="3200" b="1" kern="0" spc="-100" dirty="0">
                <a:solidFill>
                  <a:srgbClr val="FF0000"/>
                </a:solidFill>
                <a:latin typeface="方正姚体" pitchFamily="2" charset="-122"/>
                <a:ea typeface="方正姚体" pitchFamily="2" charset="-122"/>
              </a:rPr>
              <a:t>一、西方主要国家基层治理的历史和特点</a:t>
            </a:r>
          </a:p>
        </p:txBody>
      </p:sp>
      <p:cxnSp>
        <p:nvCxnSpPr>
          <p:cNvPr id="22" name="直接连接符 2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5" name="矩形 24"/>
          <p:cNvSpPr/>
          <p:nvPr/>
        </p:nvSpPr>
        <p:spPr>
          <a:xfrm>
            <a:off x="267699" y="2564904"/>
            <a:ext cx="11588147" cy="2862322"/>
          </a:xfrm>
          <a:prstGeom prst="rect">
            <a:avLst/>
          </a:prstGeom>
        </p:spPr>
        <p:txBody>
          <a:bodyPr wrap="square">
            <a:spAutoFit/>
          </a:bodyPr>
          <a:lstStyle/>
          <a:p>
            <a:pPr lvl="0">
              <a:lnSpc>
                <a:spcPct val="150000"/>
              </a:lnSpc>
              <a:spcBef>
                <a:spcPct val="0"/>
              </a:spcBef>
            </a:pPr>
            <a:r>
              <a:rPr lang="zh-CN" altLang="en-US" sz="2400" b="1" dirty="0">
                <a:solidFill>
                  <a:srgbClr val="002060"/>
                </a:solidFill>
                <a:latin typeface="宋体" pitchFamily="2" charset="-122"/>
                <a:ea typeface="宋体" pitchFamily="2" charset="-122"/>
                <a:cs typeface="+mn-ea"/>
                <a:sym typeface="+mn-lt"/>
              </a:rPr>
              <a:t>①社区成为</a:t>
            </a:r>
            <a:r>
              <a:rPr lang="zh-CN" altLang="en-US" sz="2400" b="1" dirty="0">
                <a:solidFill>
                  <a:srgbClr val="FF0000"/>
                </a:solidFill>
                <a:latin typeface="宋体" pitchFamily="2" charset="-122"/>
                <a:ea typeface="宋体" pitchFamily="2" charset="-122"/>
                <a:cs typeface="+mn-ea"/>
                <a:sym typeface="+mn-lt"/>
              </a:rPr>
              <a:t>反映民意</a:t>
            </a:r>
            <a:r>
              <a:rPr lang="zh-CN" altLang="en-US" sz="2400" b="1" dirty="0">
                <a:solidFill>
                  <a:srgbClr val="002060"/>
                </a:solidFill>
                <a:latin typeface="宋体" pitchFamily="2" charset="-122"/>
                <a:ea typeface="宋体" pitchFamily="2" charset="-122"/>
                <a:cs typeface="+mn-ea"/>
                <a:sym typeface="+mn-lt"/>
              </a:rPr>
              <a:t>的重要组织，</a:t>
            </a:r>
            <a:r>
              <a:rPr lang="zh-CN" altLang="en-US" sz="2400" b="1" dirty="0">
                <a:solidFill>
                  <a:srgbClr val="FF0000"/>
                </a:solidFill>
                <a:latin typeface="宋体" pitchFamily="2" charset="-122"/>
                <a:ea typeface="宋体" pitchFamily="2" charset="-122"/>
                <a:cs typeface="+mn-ea"/>
                <a:sym typeface="+mn-lt"/>
              </a:rPr>
              <a:t>缓和</a:t>
            </a:r>
            <a:r>
              <a:rPr lang="zh-CN" altLang="en-US" sz="2400" b="1" dirty="0">
                <a:solidFill>
                  <a:srgbClr val="002060"/>
                </a:solidFill>
                <a:latin typeface="宋体" pitchFamily="2" charset="-122"/>
                <a:ea typeface="宋体" pitchFamily="2" charset="-122"/>
                <a:cs typeface="+mn-ea"/>
                <a:sym typeface="+mn-lt"/>
              </a:rPr>
              <a:t>了社会矛盾，</a:t>
            </a:r>
            <a:r>
              <a:rPr lang="zh-CN" altLang="en-US" sz="2400" b="1" dirty="0">
                <a:solidFill>
                  <a:srgbClr val="FF0000"/>
                </a:solidFill>
                <a:latin typeface="宋体" pitchFamily="2" charset="-122"/>
                <a:ea typeface="宋体" pitchFamily="2" charset="-122"/>
                <a:cs typeface="+mn-ea"/>
                <a:sym typeface="+mn-lt"/>
              </a:rPr>
              <a:t>维护</a:t>
            </a:r>
            <a:r>
              <a:rPr lang="zh-CN" altLang="en-US" sz="2400" b="1" dirty="0">
                <a:solidFill>
                  <a:srgbClr val="002060"/>
                </a:solidFill>
                <a:latin typeface="宋体" pitchFamily="2" charset="-122"/>
                <a:ea typeface="宋体" pitchFamily="2" charset="-122"/>
                <a:cs typeface="+mn-ea"/>
                <a:sym typeface="+mn-lt"/>
              </a:rPr>
              <a:t>了社会秩序和政治稳定；</a:t>
            </a:r>
            <a:endParaRPr lang="en-US" altLang="zh-CN" sz="2400" b="1" dirty="0">
              <a:solidFill>
                <a:srgbClr val="002060"/>
              </a:solidFill>
              <a:latin typeface="宋体" pitchFamily="2" charset="-122"/>
              <a:ea typeface="宋体" pitchFamily="2" charset="-122"/>
              <a:cs typeface="+mn-ea"/>
              <a:sym typeface="+mn-lt"/>
            </a:endParaRPr>
          </a:p>
          <a:p>
            <a:pPr lvl="0">
              <a:lnSpc>
                <a:spcPct val="150000"/>
              </a:lnSpc>
              <a:spcBef>
                <a:spcPct val="0"/>
              </a:spcBef>
            </a:pPr>
            <a:r>
              <a:rPr lang="zh-CN" altLang="en-US" sz="2400" b="1" dirty="0">
                <a:solidFill>
                  <a:srgbClr val="002060"/>
                </a:solidFill>
                <a:latin typeface="宋体" pitchFamily="2" charset="-122"/>
                <a:ea typeface="宋体" pitchFamily="2" charset="-122"/>
                <a:cs typeface="+mn-ea"/>
                <a:sym typeface="+mn-lt"/>
              </a:rPr>
              <a:t>②</a:t>
            </a:r>
            <a:r>
              <a:rPr lang="en-US" altLang="zh-CN" sz="2400" b="1" dirty="0">
                <a:solidFill>
                  <a:srgbClr val="002060"/>
                </a:solidFill>
                <a:latin typeface="宋体" pitchFamily="2" charset="-122"/>
                <a:ea typeface="宋体" pitchFamily="2" charset="-122"/>
                <a:cs typeface="+mn-ea"/>
                <a:sym typeface="+mn-lt"/>
              </a:rPr>
              <a:t>20</a:t>
            </a:r>
            <a:r>
              <a:rPr lang="zh-CN" altLang="en-US" sz="2400" b="1" dirty="0">
                <a:solidFill>
                  <a:srgbClr val="002060"/>
                </a:solidFill>
                <a:latin typeface="宋体" pitchFamily="2" charset="-122"/>
                <a:ea typeface="宋体" pitchFamily="2" charset="-122"/>
                <a:cs typeface="+mn-ea"/>
                <a:sym typeface="+mn-lt"/>
              </a:rPr>
              <a:t>世纪</a:t>
            </a:r>
            <a:r>
              <a:rPr lang="en-US" altLang="zh-CN" sz="2400" b="1" dirty="0">
                <a:solidFill>
                  <a:srgbClr val="002060"/>
                </a:solidFill>
                <a:latin typeface="宋体" pitchFamily="2" charset="-122"/>
                <a:ea typeface="宋体" pitchFamily="2" charset="-122"/>
                <a:cs typeface="+mn-ea"/>
                <a:sym typeface="+mn-lt"/>
              </a:rPr>
              <a:t>80</a:t>
            </a:r>
            <a:r>
              <a:rPr lang="zh-CN" altLang="en-US" sz="2400" b="1" dirty="0">
                <a:solidFill>
                  <a:srgbClr val="002060"/>
                </a:solidFill>
                <a:latin typeface="宋体" pitchFamily="2" charset="-122"/>
                <a:ea typeface="宋体" pitchFamily="2" charset="-122"/>
                <a:cs typeface="+mn-ea"/>
                <a:sym typeface="+mn-lt"/>
              </a:rPr>
              <a:t>年代以后，西方国家的基层治理更加强调政府、社区和非政府组织的共同作用，社区</a:t>
            </a:r>
            <a:r>
              <a:rPr lang="zh-CN" altLang="en-US" sz="2400" b="1" dirty="0">
                <a:solidFill>
                  <a:srgbClr val="FF0000"/>
                </a:solidFill>
                <a:latin typeface="宋体" pitchFamily="2" charset="-122"/>
                <a:ea typeface="宋体" pitchFamily="2" charset="-122"/>
                <a:cs typeface="+mn-ea"/>
                <a:sym typeface="+mn-lt"/>
              </a:rPr>
              <a:t>承担更多政府功能</a:t>
            </a:r>
            <a:r>
              <a:rPr lang="zh-CN" altLang="en-US" sz="2400" b="1" dirty="0">
                <a:solidFill>
                  <a:srgbClr val="002060"/>
                </a:solidFill>
                <a:latin typeface="宋体" pitchFamily="2" charset="-122"/>
                <a:ea typeface="宋体" pitchFamily="2" charset="-122"/>
                <a:cs typeface="+mn-ea"/>
                <a:sym typeface="+mn-lt"/>
              </a:rPr>
              <a:t>；</a:t>
            </a:r>
            <a:endParaRPr lang="en-US" altLang="zh-CN" sz="2400" b="1" dirty="0">
              <a:solidFill>
                <a:srgbClr val="002060"/>
              </a:solidFill>
              <a:latin typeface="宋体" pitchFamily="2" charset="-122"/>
              <a:ea typeface="宋体" pitchFamily="2" charset="-122"/>
              <a:cs typeface="+mn-ea"/>
              <a:sym typeface="+mn-lt"/>
            </a:endParaRPr>
          </a:p>
          <a:p>
            <a:pPr lvl="0">
              <a:lnSpc>
                <a:spcPct val="150000"/>
              </a:lnSpc>
              <a:spcBef>
                <a:spcPct val="0"/>
              </a:spcBef>
            </a:pPr>
            <a:r>
              <a:rPr lang="zh-CN" altLang="en-US" sz="2400" b="1" dirty="0">
                <a:solidFill>
                  <a:srgbClr val="002060"/>
                </a:solidFill>
                <a:latin typeface="宋体" pitchFamily="2" charset="-122"/>
                <a:ea typeface="宋体" pitchFamily="2" charset="-122"/>
                <a:cs typeface="+mn-ea"/>
                <a:sym typeface="+mn-lt"/>
              </a:rPr>
              <a:t>③公众、志愿者和私人部门也越来越多地提供公共服务，地方治理的</a:t>
            </a:r>
            <a:r>
              <a:rPr lang="zh-CN" altLang="en-US" sz="2400" b="1" dirty="0">
                <a:solidFill>
                  <a:srgbClr val="FF0000"/>
                </a:solidFill>
                <a:latin typeface="宋体" pitchFamily="2" charset="-122"/>
                <a:ea typeface="宋体" pitchFamily="2" charset="-122"/>
                <a:cs typeface="+mn-ea"/>
                <a:sym typeface="+mn-lt"/>
              </a:rPr>
              <a:t>效率更高</a:t>
            </a:r>
            <a:r>
              <a:rPr lang="zh-CN" altLang="en-US" sz="2400" b="1" dirty="0">
                <a:solidFill>
                  <a:srgbClr val="002060"/>
                </a:solidFill>
                <a:latin typeface="宋体" pitchFamily="2" charset="-122"/>
                <a:ea typeface="宋体" pitchFamily="2" charset="-122"/>
                <a:cs typeface="+mn-ea"/>
                <a:sym typeface="+mn-lt"/>
              </a:rPr>
              <a:t>、</a:t>
            </a:r>
            <a:r>
              <a:rPr lang="zh-CN" altLang="en-US" sz="2400" b="1" dirty="0">
                <a:solidFill>
                  <a:srgbClr val="FF0000"/>
                </a:solidFill>
                <a:latin typeface="宋体" pitchFamily="2" charset="-122"/>
                <a:ea typeface="宋体" pitchFamily="2" charset="-122"/>
                <a:cs typeface="+mn-ea"/>
                <a:sym typeface="+mn-lt"/>
              </a:rPr>
              <a:t>成本更低</a:t>
            </a:r>
            <a:r>
              <a:rPr lang="zh-CN" altLang="en-US" sz="2400" b="1" dirty="0">
                <a:solidFill>
                  <a:srgbClr val="002060"/>
                </a:solidFill>
                <a:latin typeface="宋体" pitchFamily="2" charset="-122"/>
                <a:ea typeface="宋体" pitchFamily="2" charset="-122"/>
                <a:cs typeface="+mn-ea"/>
                <a:sym typeface="+mn-lt"/>
              </a:rPr>
              <a:t>。</a:t>
            </a:r>
            <a:endParaRPr lang="zh-CN" altLang="en-US" sz="2400" b="1" dirty="0">
              <a:solidFill>
                <a:srgbClr val="002060"/>
              </a:solidFill>
              <a:latin typeface="宋体" pitchFamily="2" charset="-122"/>
              <a:ea typeface="宋体" pitchFamily="2" charset="-122"/>
            </a:endParaRPr>
          </a:p>
        </p:txBody>
      </p:sp>
      <p:sp>
        <p:nvSpPr>
          <p:cNvPr id="26" name="TextBox 15"/>
          <p:cNvSpPr txBox="1">
            <a:spLocks noChangeArrowheads="1"/>
          </p:cNvSpPr>
          <p:nvPr>
            <p:custDataLst>
              <p:tags r:id="rId1"/>
            </p:custDataLst>
          </p:nvPr>
        </p:nvSpPr>
        <p:spPr bwMode="auto">
          <a:xfrm>
            <a:off x="61600" y="782243"/>
            <a:ext cx="11573439" cy="6376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lnSpc>
                <a:spcPct val="150000"/>
              </a:lnSpc>
              <a:defRPr/>
            </a:pPr>
            <a:r>
              <a:rPr lang="en-US" altLang="zh-CN" sz="2800" b="1" kern="0" dirty="0">
                <a:solidFill>
                  <a:srgbClr val="FF0000"/>
                </a:solidFill>
                <a:latin typeface="宋体" pitchFamily="2" charset="-122"/>
                <a:ea typeface="宋体" pitchFamily="2" charset="-122"/>
              </a:rPr>
              <a:t>5</a:t>
            </a:r>
            <a:r>
              <a:rPr lang="zh-CN" altLang="en-US" sz="2800" b="1" kern="0" dirty="0">
                <a:solidFill>
                  <a:srgbClr val="FF0000"/>
                </a:solidFill>
                <a:latin typeface="宋体" pitchFamily="2" charset="-122"/>
                <a:ea typeface="宋体" pitchFamily="2" charset="-122"/>
              </a:rPr>
              <a:t>、现代西方国家的基层治理</a:t>
            </a:r>
            <a:r>
              <a:rPr lang="en-US" altLang="zh-CN" sz="2800" b="1" kern="0" dirty="0">
                <a:solidFill>
                  <a:srgbClr val="FF0000"/>
                </a:solidFill>
                <a:latin typeface="宋体" pitchFamily="2" charset="-122"/>
                <a:ea typeface="宋体" pitchFamily="2" charset="-122"/>
              </a:rPr>
              <a:t>——</a:t>
            </a:r>
            <a:r>
              <a:rPr lang="zh-CN" altLang="en-US" sz="2400" b="1" kern="0" dirty="0">
                <a:solidFill>
                  <a:srgbClr val="002060"/>
                </a:solidFill>
                <a:latin typeface="宋体" pitchFamily="2" charset="-122"/>
                <a:ea typeface="宋体" pitchFamily="2" charset="-122"/>
              </a:rPr>
              <a:t>社区组织发展成为基层自治的主要方式</a:t>
            </a:r>
          </a:p>
        </p:txBody>
      </p:sp>
      <p:sp>
        <p:nvSpPr>
          <p:cNvPr id="27" name="矩形 26"/>
          <p:cNvSpPr/>
          <p:nvPr/>
        </p:nvSpPr>
        <p:spPr>
          <a:xfrm>
            <a:off x="92606" y="1628799"/>
            <a:ext cx="3960136" cy="646331"/>
          </a:xfrm>
          <a:prstGeom prst="rect">
            <a:avLst/>
          </a:prstGeom>
        </p:spPr>
        <p:txBody>
          <a:bodyPr wrap="square">
            <a:spAutoFit/>
          </a:bodyPr>
          <a:lstStyle/>
          <a:p>
            <a:pPr lvl="0">
              <a:lnSpc>
                <a:spcPct val="150000"/>
              </a:lnSpc>
              <a:spcBef>
                <a:spcPct val="0"/>
              </a:spcBef>
            </a:pPr>
            <a:r>
              <a:rPr lang="zh-CN" altLang="en-US" sz="2400" b="1" dirty="0">
                <a:solidFill>
                  <a:srgbClr val="FF0000"/>
                </a:solidFill>
                <a:latin typeface="宋体" pitchFamily="2" charset="-122"/>
                <a:ea typeface="宋体" pitchFamily="2" charset="-122"/>
                <a:cs typeface="+mn-ea"/>
                <a:sym typeface="+mn-lt"/>
              </a:rPr>
              <a:t>（</a:t>
            </a:r>
            <a:r>
              <a:rPr lang="en-US" altLang="zh-CN" sz="2400" b="1" dirty="0">
                <a:solidFill>
                  <a:srgbClr val="FF0000"/>
                </a:solidFill>
                <a:latin typeface="宋体" pitchFamily="2" charset="-122"/>
                <a:ea typeface="宋体" pitchFamily="2" charset="-122"/>
                <a:cs typeface="+mn-ea"/>
                <a:sym typeface="+mn-lt"/>
              </a:rPr>
              <a:t>3</a:t>
            </a:r>
            <a:r>
              <a:rPr lang="zh-CN" altLang="en-US" sz="2400" b="1" dirty="0">
                <a:solidFill>
                  <a:srgbClr val="FF0000"/>
                </a:solidFill>
                <a:latin typeface="宋体" pitchFamily="2" charset="-122"/>
                <a:ea typeface="宋体" pitchFamily="2" charset="-122"/>
                <a:cs typeface="+mn-ea"/>
                <a:sym typeface="+mn-lt"/>
              </a:rPr>
              <a:t>）社区的作用、影响：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2" name="直接连接符 95"/>
          <p:cNvCxnSpPr/>
          <p:nvPr/>
        </p:nvCxnSpPr>
        <p:spPr bwMode="auto">
          <a:xfrm>
            <a:off x="8675370" y="4077335"/>
            <a:ext cx="31115" cy="0"/>
          </a:xfrm>
          <a:prstGeom prst="line">
            <a:avLst/>
          </a:prstGeom>
          <a:ln w="28575">
            <a:solidFill>
              <a:schemeClr val="accent1">
                <a:alpha val="5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文本框 7"/>
          <p:cNvSpPr txBox="1"/>
          <p:nvPr/>
        </p:nvSpPr>
        <p:spPr>
          <a:xfrm>
            <a:off x="622598" y="5440000"/>
            <a:ext cx="8944847" cy="1015663"/>
          </a:xfrm>
          <a:prstGeom prst="rect">
            <a:avLst/>
          </a:prstGeom>
          <a:noFill/>
        </p:spPr>
        <p:txBody>
          <a:bodyPr wrap="square" rtlCol="0">
            <a:spAutoFit/>
          </a:bodyPr>
          <a:lstStyle/>
          <a:p>
            <a:pPr>
              <a:lnSpc>
                <a:spcPct val="150000"/>
              </a:lnSpc>
            </a:pPr>
            <a:r>
              <a:rPr lang="zh-CN" altLang="en-US" sz="2000" b="1" dirty="0">
                <a:solidFill>
                  <a:srgbClr val="FF0000"/>
                </a:solidFill>
                <a:latin typeface="宋体" pitchFamily="2" charset="-122"/>
                <a:ea typeface="宋体" pitchFamily="2" charset="-122"/>
              </a:rPr>
              <a:t>作用：①</a:t>
            </a:r>
            <a:r>
              <a:rPr lang="zh-CN" altLang="en-US" sz="2000" b="1" dirty="0">
                <a:solidFill>
                  <a:srgbClr val="002060"/>
                </a:solidFill>
                <a:latin typeface="宋体" pitchFamily="2" charset="-122"/>
                <a:ea typeface="宋体" pitchFamily="2" charset="-122"/>
              </a:rPr>
              <a:t>提高生活品质与质量；</a:t>
            </a:r>
            <a:r>
              <a:rPr lang="zh-CN" altLang="en-US" sz="2000" b="1" dirty="0">
                <a:solidFill>
                  <a:srgbClr val="FF0000"/>
                </a:solidFill>
                <a:latin typeface="宋体" pitchFamily="2" charset="-122"/>
                <a:ea typeface="宋体" pitchFamily="2" charset="-122"/>
              </a:rPr>
              <a:t>②</a:t>
            </a:r>
            <a:r>
              <a:rPr lang="zh-CN" altLang="en-US" sz="2000" b="1" dirty="0">
                <a:solidFill>
                  <a:srgbClr val="002060"/>
                </a:solidFill>
                <a:latin typeface="宋体" pitchFamily="2" charset="-122"/>
                <a:ea typeface="宋体" pitchFamily="2" charset="-122"/>
              </a:rPr>
              <a:t>提高社区治理的效率，降低治理成本；</a:t>
            </a:r>
            <a:endParaRPr lang="en-US" altLang="zh-CN" sz="2000" b="1" dirty="0">
              <a:solidFill>
                <a:srgbClr val="002060"/>
              </a:solidFill>
              <a:latin typeface="宋体" pitchFamily="2" charset="-122"/>
              <a:ea typeface="宋体" pitchFamily="2" charset="-122"/>
            </a:endParaRPr>
          </a:p>
          <a:p>
            <a:pPr>
              <a:lnSpc>
                <a:spcPct val="150000"/>
              </a:lnSpc>
            </a:pPr>
            <a:r>
              <a:rPr lang="en-US" altLang="zh-CN" sz="2000" b="1" dirty="0">
                <a:solidFill>
                  <a:srgbClr val="002060"/>
                </a:solidFill>
                <a:latin typeface="宋体" pitchFamily="2" charset="-122"/>
                <a:ea typeface="宋体" pitchFamily="2" charset="-122"/>
              </a:rPr>
              <a:t>      </a:t>
            </a:r>
            <a:r>
              <a:rPr lang="zh-CN" altLang="en-US" sz="2000" b="1" dirty="0">
                <a:solidFill>
                  <a:srgbClr val="FF0000"/>
                </a:solidFill>
                <a:latin typeface="宋体" pitchFamily="2" charset="-122"/>
                <a:ea typeface="宋体" pitchFamily="2" charset="-122"/>
              </a:rPr>
              <a:t>③</a:t>
            </a:r>
            <a:r>
              <a:rPr lang="zh-CN" altLang="en-US" sz="2000" b="1" dirty="0">
                <a:solidFill>
                  <a:srgbClr val="002060"/>
                </a:solidFill>
                <a:latin typeface="宋体" pitchFamily="2" charset="-122"/>
                <a:ea typeface="宋体" pitchFamily="2" charset="-122"/>
              </a:rPr>
              <a:t>缓和矛盾，维护了社会秩序与政治稳定。</a:t>
            </a:r>
          </a:p>
        </p:txBody>
      </p:sp>
      <p:sp>
        <p:nvSpPr>
          <p:cNvPr id="100" name="文本框 99"/>
          <p:cNvSpPr txBox="1"/>
          <p:nvPr/>
        </p:nvSpPr>
        <p:spPr>
          <a:xfrm>
            <a:off x="339829" y="1268760"/>
            <a:ext cx="11635055" cy="1477328"/>
          </a:xfrm>
          <a:prstGeom prst="rect">
            <a:avLst/>
          </a:prstGeom>
          <a:noFill/>
          <a:ln w="25400">
            <a:solidFill>
              <a:srgbClr val="00B050"/>
            </a:solidFill>
          </a:ln>
        </p:spPr>
        <p:txBody>
          <a:bodyPr wrap="square">
            <a:spAutoFit/>
          </a:bodyPr>
          <a:lstStyle/>
          <a:p>
            <a:pPr indent="229235">
              <a:lnSpc>
                <a:spcPct val="150000"/>
              </a:lnSpc>
            </a:pPr>
            <a:r>
              <a:rPr lang="zh-CN" sz="2000" b="1" dirty="0">
                <a:solidFill>
                  <a:srgbClr val="002060"/>
                </a:solidFill>
                <a:latin typeface="宋体" pitchFamily="2" charset="-122"/>
                <a:ea typeface="宋体" pitchFamily="2" charset="-122"/>
              </a:rPr>
              <a:t>材料：为了提高地方政府的管理效率，各国纷纷在社区管理中引入</a:t>
            </a:r>
            <a:r>
              <a:rPr lang="zh-CN" sz="2000" b="1" dirty="0">
                <a:solidFill>
                  <a:srgbClr val="FF0000"/>
                </a:solidFill>
                <a:latin typeface="宋体" pitchFamily="2" charset="-122"/>
                <a:ea typeface="宋体" pitchFamily="2" charset="-122"/>
              </a:rPr>
              <a:t>企业管理办法</a:t>
            </a:r>
            <a:r>
              <a:rPr lang="zh-CN" sz="2000" b="1" dirty="0">
                <a:solidFill>
                  <a:srgbClr val="002060"/>
                </a:solidFill>
                <a:latin typeface="宋体" pitchFamily="2" charset="-122"/>
                <a:ea typeface="宋体" pitchFamily="2" charset="-122"/>
              </a:rPr>
              <a:t>，还把原先由政府承担的很多事务交给市场和社会，通过市场竞争机制，实现社会的有效分工。例如，20世纪八九十年代，英国颁布法律，把医院管理、社区服务、社会治安和教育等都交给相关公司承担。</a:t>
            </a:r>
            <a:endParaRPr lang="zh-CN" altLang="en-US" sz="2000" b="1" dirty="0">
              <a:solidFill>
                <a:srgbClr val="002060"/>
              </a:solidFill>
              <a:latin typeface="宋体" pitchFamily="2" charset="-122"/>
              <a:ea typeface="宋体" pitchFamily="2" charset="-122"/>
            </a:endParaRPr>
          </a:p>
        </p:txBody>
      </p:sp>
      <p:sp>
        <p:nvSpPr>
          <p:cNvPr id="4" name="文本框 3"/>
          <p:cNvSpPr txBox="1"/>
          <p:nvPr/>
        </p:nvSpPr>
        <p:spPr>
          <a:xfrm>
            <a:off x="339829" y="2783359"/>
            <a:ext cx="8398778" cy="400110"/>
          </a:xfrm>
          <a:prstGeom prst="rect">
            <a:avLst/>
          </a:prstGeom>
          <a:noFill/>
          <a:ln w="9525">
            <a:noFill/>
          </a:ln>
        </p:spPr>
        <p:txBody>
          <a:bodyPr wrap="square">
            <a:spAutoFit/>
          </a:bodyPr>
          <a:lstStyle/>
          <a:p>
            <a:pPr indent="229235"/>
            <a:r>
              <a:rPr lang="zh-CN" sz="2000" b="1" dirty="0">
                <a:solidFill>
                  <a:srgbClr val="FF0000"/>
                </a:solidFill>
                <a:ea typeface="宋体" panose="02010600030101010101" pitchFamily="2" charset="-122"/>
              </a:rPr>
              <a:t>根据材料并结合所学，说明二战后社区治理的发展趋势及其作用。</a:t>
            </a:r>
            <a:endParaRPr lang="zh-CN" altLang="en-US" sz="2000" b="1" dirty="0">
              <a:solidFill>
                <a:srgbClr val="FF0000"/>
              </a:solidFill>
              <a:ea typeface="宋体" panose="02010600030101010101" pitchFamily="2" charset="-122"/>
            </a:endParaRPr>
          </a:p>
        </p:txBody>
      </p:sp>
      <p:sp>
        <p:nvSpPr>
          <p:cNvPr id="5" name="文本框 4"/>
          <p:cNvSpPr txBox="1"/>
          <p:nvPr/>
        </p:nvSpPr>
        <p:spPr>
          <a:xfrm>
            <a:off x="352677" y="3356992"/>
            <a:ext cx="9674050" cy="1938992"/>
          </a:xfrm>
          <a:prstGeom prst="rect">
            <a:avLst/>
          </a:prstGeom>
          <a:noFill/>
          <a:ln w="9525">
            <a:noFill/>
          </a:ln>
        </p:spPr>
        <p:txBody>
          <a:bodyPr wrap="square">
            <a:spAutoFit/>
          </a:bodyPr>
          <a:lstStyle/>
          <a:p>
            <a:pPr indent="229235">
              <a:lnSpc>
                <a:spcPct val="150000"/>
              </a:lnSpc>
            </a:pPr>
            <a:r>
              <a:rPr lang="zh-CN" sz="2000" b="1" dirty="0">
                <a:solidFill>
                  <a:srgbClr val="FF0000"/>
                </a:solidFill>
                <a:latin typeface="宋体" pitchFamily="2" charset="-122"/>
                <a:ea typeface="宋体" pitchFamily="2" charset="-122"/>
              </a:rPr>
              <a:t>趋势：</a:t>
            </a:r>
            <a:r>
              <a:rPr lang="en-US" sz="2000" b="1" dirty="0">
                <a:solidFill>
                  <a:srgbClr val="002060"/>
                </a:solidFill>
                <a:latin typeface="宋体" pitchFamily="2" charset="-122"/>
                <a:ea typeface="宋体" pitchFamily="2" charset="-122"/>
              </a:rPr>
              <a:t>①</a:t>
            </a:r>
            <a:r>
              <a:rPr lang="zh-CN" sz="2000" b="1" dirty="0">
                <a:solidFill>
                  <a:srgbClr val="002060"/>
                </a:solidFill>
                <a:latin typeface="宋体" pitchFamily="2" charset="-122"/>
                <a:ea typeface="宋体" pitchFamily="2" charset="-122"/>
              </a:rPr>
              <a:t>治理主体</a:t>
            </a:r>
            <a:r>
              <a:rPr lang="zh-CN" sz="2000" b="1" dirty="0">
                <a:solidFill>
                  <a:srgbClr val="FF0000"/>
                </a:solidFill>
                <a:latin typeface="宋体" pitchFamily="2" charset="-122"/>
                <a:ea typeface="宋体" pitchFamily="2" charset="-122"/>
              </a:rPr>
              <a:t>多元化</a:t>
            </a:r>
            <a:r>
              <a:rPr lang="zh-CN" sz="2000" b="1" dirty="0">
                <a:solidFill>
                  <a:srgbClr val="002060"/>
                </a:solidFill>
                <a:latin typeface="宋体" pitchFamily="2" charset="-122"/>
                <a:ea typeface="宋体" pitchFamily="2" charset="-122"/>
              </a:rPr>
              <a:t>（政府、企业、组织、公众、志愿者等）；</a:t>
            </a:r>
            <a:endParaRPr lang="en-US" altLang="zh-CN" sz="2000" b="1" dirty="0">
              <a:solidFill>
                <a:srgbClr val="002060"/>
              </a:solidFill>
              <a:latin typeface="宋体" pitchFamily="2" charset="-122"/>
              <a:ea typeface="宋体" pitchFamily="2" charset="-122"/>
            </a:endParaRPr>
          </a:p>
          <a:p>
            <a:pPr indent="229235">
              <a:lnSpc>
                <a:spcPct val="150000"/>
              </a:lnSpc>
            </a:pPr>
            <a:r>
              <a:rPr lang="en-US" sz="2000" b="1" dirty="0">
                <a:solidFill>
                  <a:srgbClr val="002060"/>
                </a:solidFill>
                <a:latin typeface="宋体" pitchFamily="2" charset="-122"/>
                <a:ea typeface="宋体" pitchFamily="2" charset="-122"/>
              </a:rPr>
              <a:t>②</a:t>
            </a:r>
            <a:r>
              <a:rPr lang="zh-CN" sz="2000" b="1" dirty="0">
                <a:solidFill>
                  <a:srgbClr val="FF0000"/>
                </a:solidFill>
                <a:latin typeface="宋体" pitchFamily="2" charset="-122"/>
                <a:ea typeface="宋体" pitchFamily="2" charset="-122"/>
              </a:rPr>
              <a:t>自治化</a:t>
            </a:r>
            <a:r>
              <a:rPr lang="zh-CN" sz="2000" b="1" dirty="0">
                <a:solidFill>
                  <a:srgbClr val="002060"/>
                </a:solidFill>
                <a:latin typeface="宋体" pitchFamily="2" charset="-122"/>
                <a:ea typeface="宋体" pitchFamily="2" charset="-122"/>
              </a:rPr>
              <a:t>（政府不再直接干预社区事务）；</a:t>
            </a:r>
            <a:endParaRPr lang="en-US" altLang="zh-CN" sz="2000" b="1" dirty="0">
              <a:solidFill>
                <a:srgbClr val="002060"/>
              </a:solidFill>
              <a:latin typeface="宋体" pitchFamily="2" charset="-122"/>
              <a:ea typeface="宋体" pitchFamily="2" charset="-122"/>
            </a:endParaRPr>
          </a:p>
          <a:p>
            <a:pPr indent="229235">
              <a:lnSpc>
                <a:spcPct val="150000"/>
              </a:lnSpc>
            </a:pPr>
            <a:r>
              <a:rPr lang="en-US" sz="2000" b="1" dirty="0">
                <a:solidFill>
                  <a:srgbClr val="002060"/>
                </a:solidFill>
                <a:latin typeface="宋体" pitchFamily="2" charset="-122"/>
                <a:ea typeface="宋体" pitchFamily="2" charset="-122"/>
              </a:rPr>
              <a:t>③</a:t>
            </a:r>
            <a:r>
              <a:rPr lang="zh-CN" sz="2000" b="1" dirty="0">
                <a:solidFill>
                  <a:srgbClr val="002060"/>
                </a:solidFill>
                <a:latin typeface="宋体" pitchFamily="2" charset="-122"/>
                <a:ea typeface="宋体" pitchFamily="2" charset="-122"/>
              </a:rPr>
              <a:t>社区</a:t>
            </a:r>
            <a:r>
              <a:rPr lang="zh-CN" sz="2000" b="1" dirty="0">
                <a:solidFill>
                  <a:srgbClr val="FF0000"/>
                </a:solidFill>
                <a:latin typeface="宋体" pitchFamily="2" charset="-122"/>
                <a:ea typeface="宋体" pitchFamily="2" charset="-122"/>
              </a:rPr>
              <a:t>职能扩大化</a:t>
            </a:r>
            <a:r>
              <a:rPr lang="zh-CN" sz="2000" b="1" dirty="0">
                <a:solidFill>
                  <a:srgbClr val="002060"/>
                </a:solidFill>
                <a:latin typeface="宋体" pitchFamily="2" charset="-122"/>
                <a:ea typeface="宋体" pitchFamily="2" charset="-122"/>
              </a:rPr>
              <a:t>（特别是20世纪80年代以来，社区承担了更多的政府功能）；</a:t>
            </a:r>
            <a:endParaRPr lang="en-US" altLang="zh-CN" sz="2000" b="1" dirty="0">
              <a:solidFill>
                <a:srgbClr val="002060"/>
              </a:solidFill>
              <a:latin typeface="宋体" pitchFamily="2" charset="-122"/>
              <a:ea typeface="宋体" pitchFamily="2" charset="-122"/>
            </a:endParaRPr>
          </a:p>
          <a:p>
            <a:pPr indent="229235">
              <a:lnSpc>
                <a:spcPct val="150000"/>
              </a:lnSpc>
            </a:pPr>
            <a:r>
              <a:rPr lang="en-US" sz="2000" b="1" dirty="0">
                <a:solidFill>
                  <a:srgbClr val="002060"/>
                </a:solidFill>
                <a:latin typeface="宋体" pitchFamily="2" charset="-122"/>
                <a:ea typeface="宋体" pitchFamily="2" charset="-122"/>
              </a:rPr>
              <a:t>④</a:t>
            </a:r>
            <a:r>
              <a:rPr lang="zh-CN" sz="2000" b="1" dirty="0">
                <a:solidFill>
                  <a:srgbClr val="002060"/>
                </a:solidFill>
                <a:latin typeface="宋体" pitchFamily="2" charset="-122"/>
                <a:ea typeface="宋体" pitchFamily="2" charset="-122"/>
              </a:rPr>
              <a:t>引进企业管理方法，逐步</a:t>
            </a:r>
            <a:r>
              <a:rPr lang="zh-CN" sz="2000" b="1" dirty="0">
                <a:solidFill>
                  <a:srgbClr val="FF0000"/>
                </a:solidFill>
                <a:latin typeface="宋体" pitchFamily="2" charset="-122"/>
                <a:ea typeface="宋体" pitchFamily="2" charset="-122"/>
              </a:rPr>
              <a:t>市场化</a:t>
            </a:r>
            <a:r>
              <a:rPr lang="zh-CN" sz="2000" b="1" dirty="0">
                <a:solidFill>
                  <a:srgbClr val="002060"/>
                </a:solidFill>
                <a:latin typeface="宋体" pitchFamily="2" charset="-122"/>
                <a:ea typeface="宋体" pitchFamily="2" charset="-122"/>
              </a:rPr>
              <a:t>；</a:t>
            </a:r>
            <a:r>
              <a:rPr lang="en-US" altLang="zh-CN" sz="2000" b="1" dirty="0">
                <a:solidFill>
                  <a:srgbClr val="002060"/>
                </a:solidFill>
                <a:latin typeface="宋体" pitchFamily="2" charset="-122"/>
                <a:ea typeface="宋体" pitchFamily="2" charset="-122"/>
              </a:rPr>
              <a:t>       </a:t>
            </a:r>
            <a:r>
              <a:rPr lang="en-US" sz="2000" b="1" dirty="0">
                <a:solidFill>
                  <a:srgbClr val="002060"/>
                </a:solidFill>
                <a:latin typeface="宋体" pitchFamily="2" charset="-122"/>
                <a:ea typeface="宋体" pitchFamily="2" charset="-122"/>
              </a:rPr>
              <a:t>⑤</a:t>
            </a:r>
            <a:r>
              <a:rPr lang="zh-CN" sz="2000" b="1" dirty="0">
                <a:solidFill>
                  <a:srgbClr val="FF0000"/>
                </a:solidFill>
                <a:latin typeface="宋体" pitchFamily="2" charset="-122"/>
                <a:ea typeface="宋体" pitchFamily="2" charset="-122"/>
              </a:rPr>
              <a:t>立法</a:t>
            </a:r>
            <a:r>
              <a:rPr lang="zh-CN" sz="2000" b="1" dirty="0">
                <a:solidFill>
                  <a:srgbClr val="002060"/>
                </a:solidFill>
                <a:latin typeface="宋体" pitchFamily="2" charset="-122"/>
                <a:ea typeface="宋体" pitchFamily="2" charset="-122"/>
              </a:rPr>
              <a:t>规范和保障基层自治。</a:t>
            </a:r>
            <a:endParaRPr lang="zh-CN" altLang="en-US" sz="2000" b="1" dirty="0">
              <a:solidFill>
                <a:srgbClr val="002060"/>
              </a:solidFill>
              <a:latin typeface="宋体" pitchFamily="2" charset="-122"/>
              <a:ea typeface="宋体" pitchFamily="2" charset="-122"/>
            </a:endParaRPr>
          </a:p>
        </p:txBody>
      </p:sp>
      <p:sp>
        <p:nvSpPr>
          <p:cNvPr id="9" name="矩形 8"/>
          <p:cNvSpPr/>
          <p:nvPr/>
        </p:nvSpPr>
        <p:spPr>
          <a:xfrm>
            <a:off x="34290" y="188640"/>
            <a:ext cx="7571303" cy="584775"/>
          </a:xfrm>
          <a:prstGeom prst="rect">
            <a:avLst/>
          </a:prstGeom>
        </p:spPr>
        <p:txBody>
          <a:bodyPr wrap="none">
            <a:spAutoFit/>
          </a:bodyPr>
          <a:lstStyle/>
          <a:p>
            <a:r>
              <a:rPr lang="zh-CN" altLang="en-US" sz="3200" b="1" kern="0" spc="-100" dirty="0">
                <a:solidFill>
                  <a:srgbClr val="FF0000"/>
                </a:solidFill>
                <a:latin typeface="方正姚体" pitchFamily="2" charset="-122"/>
                <a:ea typeface="方正姚体" pitchFamily="2" charset="-122"/>
              </a:rPr>
              <a:t>一、西方主要国家基层治理的历史和特点</a:t>
            </a:r>
          </a:p>
        </p:txBody>
      </p:sp>
      <p:cxnSp>
        <p:nvCxnSpPr>
          <p:cNvPr id="10" name="直接连接符 9"/>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2" name="直接连接符 95"/>
          <p:cNvCxnSpPr/>
          <p:nvPr/>
        </p:nvCxnSpPr>
        <p:spPr bwMode="auto">
          <a:xfrm>
            <a:off x="8675370" y="4077335"/>
            <a:ext cx="31115" cy="0"/>
          </a:xfrm>
          <a:prstGeom prst="line">
            <a:avLst/>
          </a:prstGeom>
          <a:ln w="28575">
            <a:solidFill>
              <a:schemeClr val="accent1">
                <a:alpha val="5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4" name="矩形 47"/>
          <p:cNvSpPr>
            <a:spLocks noChangeArrowheads="1"/>
          </p:cNvSpPr>
          <p:nvPr/>
        </p:nvSpPr>
        <p:spPr bwMode="auto">
          <a:xfrm>
            <a:off x="2925445" y="1059180"/>
            <a:ext cx="926338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5000"/>
              </a:lnSpc>
              <a:spcBef>
                <a:spcPct val="0"/>
              </a:spcBef>
              <a:buNone/>
            </a:pPr>
            <a:endParaRPr lang="zh-CN" altLang="en-US" sz="1600" dirty="0">
              <a:solidFill>
                <a:prstClr val="black"/>
              </a:solidFill>
              <a:cs typeface="+mn-ea"/>
              <a:sym typeface="+mn-lt"/>
            </a:endParaRPr>
          </a:p>
          <a:p>
            <a:pPr>
              <a:lnSpc>
                <a:spcPct val="125000"/>
              </a:lnSpc>
              <a:spcBef>
                <a:spcPct val="0"/>
              </a:spcBef>
              <a:buNone/>
            </a:pPr>
            <a:endParaRPr lang="en-US" altLang="zh-CN" sz="1600" dirty="0">
              <a:solidFill>
                <a:prstClr val="black"/>
              </a:solidFill>
              <a:cs typeface="+mn-ea"/>
              <a:sym typeface="+mn-lt"/>
            </a:endParaRPr>
          </a:p>
        </p:txBody>
      </p:sp>
      <p:sp>
        <p:nvSpPr>
          <p:cNvPr id="3" name="文本框 2"/>
          <p:cNvSpPr txBox="1"/>
          <p:nvPr/>
        </p:nvSpPr>
        <p:spPr>
          <a:xfrm>
            <a:off x="388392" y="1738233"/>
            <a:ext cx="11042650" cy="4247317"/>
          </a:xfrm>
          <a:prstGeom prst="rect">
            <a:avLst/>
          </a:prstGeom>
          <a:noFill/>
        </p:spPr>
        <p:txBody>
          <a:bodyPr vert="horz" wrap="square" lIns="91440" tIns="45720" rIns="91440" bIns="45720" numCol="1" anchor="t">
            <a:spAutoFit/>
          </a:bodyPr>
          <a:lstStyle/>
          <a:p>
            <a:pPr algn="l" defTabSz="914400" eaLnBrk="1" latinLnBrk="0" hangingPunct="1">
              <a:lnSpc>
                <a:spcPct val="150000"/>
              </a:lnSpc>
              <a:spcBef>
                <a:spcPts val="0"/>
              </a:spcBef>
              <a:spcAft>
                <a:spcPts val="0"/>
              </a:spcAft>
            </a:pPr>
            <a:r>
              <a:rPr lang="zh-CN" altLang="en-US" sz="2000" b="1" dirty="0">
                <a:solidFill>
                  <a:srgbClr val="FF0000"/>
                </a:solidFill>
                <a:latin typeface="宋体" pitchFamily="2" charset="-122"/>
                <a:ea typeface="宋体" pitchFamily="2" charset="-122"/>
              </a:rPr>
              <a:t>（</a:t>
            </a:r>
            <a:r>
              <a:rPr lang="en-US" altLang="zh-CN" sz="2000" b="1" dirty="0">
                <a:solidFill>
                  <a:srgbClr val="FF0000"/>
                </a:solidFill>
                <a:latin typeface="宋体" pitchFamily="2" charset="-122"/>
                <a:ea typeface="宋体" pitchFamily="2" charset="-122"/>
              </a:rPr>
              <a:t>1</a:t>
            </a:r>
            <a:r>
              <a:rPr lang="zh-CN" altLang="en-US" sz="2000" b="1" dirty="0">
                <a:solidFill>
                  <a:srgbClr val="FF0000"/>
                </a:solidFill>
                <a:latin typeface="宋体" pitchFamily="2" charset="-122"/>
                <a:ea typeface="宋体" pitchFamily="2" charset="-122"/>
              </a:rPr>
              <a:t>）背景：</a:t>
            </a:r>
            <a:r>
              <a:rPr lang="zh-CN" altLang="en-US" sz="2000" b="1" dirty="0">
                <a:solidFill>
                  <a:srgbClr val="002060"/>
                </a:solidFill>
                <a:latin typeface="宋体" pitchFamily="2" charset="-122"/>
                <a:ea typeface="宋体" pitchFamily="2" charset="-122"/>
              </a:rPr>
              <a:t>基层治理与历史文化传统有关；体现不同时期经济社会的发展状况。</a:t>
            </a:r>
            <a:endParaRPr lang="ko-KR" altLang="en-US" sz="2000" b="1" dirty="0">
              <a:solidFill>
                <a:srgbClr val="002060"/>
              </a:solidFill>
              <a:latin typeface="宋体" pitchFamily="2" charset="-122"/>
              <a:ea typeface="微软雅黑" panose="020B0503020204020204" pitchFamily="34" charset="-122"/>
            </a:endParaRPr>
          </a:p>
          <a:p>
            <a:pPr algn="l" defTabSz="914400" eaLnBrk="1" latinLnBrk="0" hangingPunct="1">
              <a:lnSpc>
                <a:spcPct val="150000"/>
              </a:lnSpc>
              <a:spcBef>
                <a:spcPts val="0"/>
              </a:spcBef>
              <a:spcAft>
                <a:spcPts val="0"/>
              </a:spcAft>
            </a:pPr>
            <a:r>
              <a:rPr lang="zh-CN" altLang="en-US" sz="2000" b="1" dirty="0">
                <a:solidFill>
                  <a:srgbClr val="FF0000"/>
                </a:solidFill>
                <a:latin typeface="宋体" pitchFamily="2" charset="-122"/>
                <a:ea typeface="宋体" pitchFamily="2" charset="-122"/>
              </a:rPr>
              <a:t>（</a:t>
            </a:r>
            <a:r>
              <a:rPr lang="en-US" altLang="zh-CN" sz="2000" b="1" dirty="0">
                <a:solidFill>
                  <a:srgbClr val="FF0000"/>
                </a:solidFill>
                <a:latin typeface="宋体" pitchFamily="2" charset="-122"/>
                <a:ea typeface="宋体" pitchFamily="2" charset="-122"/>
              </a:rPr>
              <a:t>2</a:t>
            </a:r>
            <a:r>
              <a:rPr lang="zh-CN" altLang="en-US" sz="2000" b="1" dirty="0">
                <a:solidFill>
                  <a:srgbClr val="FF0000"/>
                </a:solidFill>
                <a:latin typeface="宋体" pitchFamily="2" charset="-122"/>
                <a:ea typeface="宋体" pitchFamily="2" charset="-122"/>
              </a:rPr>
              <a:t>）推动因素：</a:t>
            </a:r>
            <a:r>
              <a:rPr lang="zh-CN" altLang="en-US" sz="2000" b="1" dirty="0">
                <a:solidFill>
                  <a:srgbClr val="002060"/>
                </a:solidFill>
                <a:latin typeface="宋体" pitchFamily="2" charset="-122"/>
                <a:ea typeface="宋体" pitchFamily="2" charset="-122"/>
              </a:rPr>
              <a:t>各国人民、</a:t>
            </a:r>
            <a:r>
              <a:rPr lang="en-US" altLang="zh-CN" sz="2000" b="1" dirty="0" err="1">
                <a:solidFill>
                  <a:srgbClr val="002060"/>
                </a:solidFill>
                <a:latin typeface="宋体" pitchFamily="2" charset="-122"/>
                <a:ea typeface="宋体" pitchFamily="2" charset="-122"/>
              </a:rPr>
              <a:t>政府和联合国</a:t>
            </a:r>
            <a:r>
              <a:rPr lang="zh-CN" altLang="en-US" sz="2000" b="1" dirty="0">
                <a:solidFill>
                  <a:srgbClr val="002060"/>
                </a:solidFill>
                <a:latin typeface="宋体" pitchFamily="2" charset="-122"/>
                <a:ea typeface="宋体" pitchFamily="2" charset="-122"/>
              </a:rPr>
              <a:t>（国际组织）</a:t>
            </a:r>
            <a:r>
              <a:rPr lang="en-US" altLang="zh-CN" sz="2000" b="1" dirty="0" err="1">
                <a:solidFill>
                  <a:srgbClr val="002060"/>
                </a:solidFill>
                <a:latin typeface="宋体" pitchFamily="2" charset="-122"/>
                <a:ea typeface="宋体" pitchFamily="2" charset="-122"/>
              </a:rPr>
              <a:t>在实现基层治理方面发挥积极推动作用</a:t>
            </a:r>
            <a:r>
              <a:rPr lang="zh-CN" altLang="en-US" sz="2000" b="1" dirty="0">
                <a:solidFill>
                  <a:srgbClr val="002060"/>
                </a:solidFill>
                <a:latin typeface="宋体" pitchFamily="2" charset="-122"/>
                <a:ea typeface="宋体" pitchFamily="2" charset="-122"/>
              </a:rPr>
              <a:t>；</a:t>
            </a:r>
            <a:endParaRPr lang="ko-KR" altLang="en-US" sz="2000" b="1" dirty="0">
              <a:solidFill>
                <a:srgbClr val="002060"/>
              </a:solidFill>
              <a:latin typeface="宋体" pitchFamily="2" charset="-122"/>
              <a:ea typeface="微软雅黑" panose="020B0503020204020204" pitchFamily="34" charset="-122"/>
            </a:endParaRPr>
          </a:p>
          <a:p>
            <a:pPr algn="l" defTabSz="914400" eaLnBrk="1" latinLnBrk="0" hangingPunct="1">
              <a:lnSpc>
                <a:spcPct val="150000"/>
              </a:lnSpc>
              <a:spcBef>
                <a:spcPts val="0"/>
              </a:spcBef>
              <a:spcAft>
                <a:spcPts val="0"/>
              </a:spcAft>
            </a:pPr>
            <a:r>
              <a:rPr lang="zh-CN" altLang="en-US" sz="2000" b="1" dirty="0">
                <a:solidFill>
                  <a:srgbClr val="FF0000"/>
                </a:solidFill>
                <a:latin typeface="宋体" pitchFamily="2" charset="-122"/>
                <a:ea typeface="宋体" pitchFamily="2" charset="-122"/>
              </a:rPr>
              <a:t>（</a:t>
            </a:r>
            <a:r>
              <a:rPr lang="en-US" altLang="zh-CN" sz="2000" b="1" dirty="0">
                <a:solidFill>
                  <a:srgbClr val="FF0000"/>
                </a:solidFill>
                <a:latin typeface="宋体" pitchFamily="2" charset="-122"/>
                <a:ea typeface="宋体" pitchFamily="2" charset="-122"/>
              </a:rPr>
              <a:t>3</a:t>
            </a:r>
            <a:r>
              <a:rPr lang="zh-CN" altLang="en-US" sz="2000" b="1" dirty="0">
                <a:solidFill>
                  <a:srgbClr val="FF0000"/>
                </a:solidFill>
                <a:latin typeface="宋体" pitchFamily="2" charset="-122"/>
                <a:ea typeface="宋体" pitchFamily="2" charset="-122"/>
              </a:rPr>
              <a:t>）历程：</a:t>
            </a:r>
            <a:r>
              <a:rPr lang="zh-CN" altLang="en-US" sz="2000" b="1" dirty="0">
                <a:solidFill>
                  <a:srgbClr val="002060"/>
                </a:solidFill>
                <a:latin typeface="宋体" pitchFamily="2" charset="-122"/>
                <a:ea typeface="宋体" pitchFamily="2" charset="-122"/>
              </a:rPr>
              <a:t>基层自治的建立、发展和完善是一个长期、渐进的过程；</a:t>
            </a:r>
            <a:endParaRPr lang="ko-KR" altLang="en-US" sz="2000" b="1" dirty="0">
              <a:solidFill>
                <a:srgbClr val="002060"/>
              </a:solidFill>
              <a:latin typeface="宋体" pitchFamily="2" charset="-122"/>
              <a:ea typeface="微软雅黑" panose="020B0503020204020204" pitchFamily="34" charset="-122"/>
            </a:endParaRPr>
          </a:p>
          <a:p>
            <a:pPr algn="l" defTabSz="914400" eaLnBrk="1" latinLnBrk="0" hangingPunct="1">
              <a:lnSpc>
                <a:spcPct val="150000"/>
              </a:lnSpc>
              <a:spcBef>
                <a:spcPts val="0"/>
              </a:spcBef>
              <a:spcAft>
                <a:spcPts val="0"/>
              </a:spcAft>
            </a:pPr>
            <a:endParaRPr lang="en-US" altLang="zh-CN" sz="2000" b="1" dirty="0">
              <a:solidFill>
                <a:srgbClr val="FF0000"/>
              </a:solidFill>
              <a:latin typeface="宋体" pitchFamily="2" charset="-122"/>
              <a:ea typeface="宋体" pitchFamily="2" charset="-122"/>
            </a:endParaRPr>
          </a:p>
          <a:p>
            <a:pPr algn="l" defTabSz="914400" eaLnBrk="1" latinLnBrk="0" hangingPunct="1">
              <a:lnSpc>
                <a:spcPct val="150000"/>
              </a:lnSpc>
              <a:spcBef>
                <a:spcPts val="0"/>
              </a:spcBef>
              <a:spcAft>
                <a:spcPts val="0"/>
              </a:spcAft>
            </a:pPr>
            <a:r>
              <a:rPr lang="zh-CN" altLang="en-US" sz="2000" b="1" dirty="0">
                <a:solidFill>
                  <a:srgbClr val="FF0000"/>
                </a:solidFill>
                <a:latin typeface="宋体" pitchFamily="2" charset="-122"/>
                <a:ea typeface="宋体" pitchFamily="2" charset="-122"/>
              </a:rPr>
              <a:t>（</a:t>
            </a:r>
            <a:r>
              <a:rPr lang="en-US" altLang="zh-CN" sz="2000" b="1" dirty="0">
                <a:solidFill>
                  <a:srgbClr val="FF0000"/>
                </a:solidFill>
                <a:latin typeface="宋体" pitchFamily="2" charset="-122"/>
                <a:ea typeface="宋体" pitchFamily="2" charset="-122"/>
              </a:rPr>
              <a:t>4</a:t>
            </a:r>
            <a:r>
              <a:rPr lang="zh-CN" altLang="en-US" sz="2000" b="1" dirty="0">
                <a:solidFill>
                  <a:srgbClr val="FF0000"/>
                </a:solidFill>
                <a:latin typeface="宋体" pitchFamily="2" charset="-122"/>
                <a:ea typeface="宋体" pitchFamily="2" charset="-122"/>
              </a:rPr>
              <a:t>）实质：</a:t>
            </a:r>
            <a:r>
              <a:rPr lang="zh-CN" altLang="en-US" sz="2000" b="1" dirty="0">
                <a:solidFill>
                  <a:srgbClr val="002060"/>
                </a:solidFill>
                <a:latin typeface="宋体" pitchFamily="2" charset="-122"/>
                <a:ea typeface="宋体" pitchFamily="2" charset="-122"/>
              </a:rPr>
              <a:t>基层治理以基层自治为主要特点，自主权逐渐扩大；</a:t>
            </a:r>
            <a:endParaRPr lang="ko-KR" altLang="en-US" sz="2000" b="1" dirty="0">
              <a:solidFill>
                <a:srgbClr val="002060"/>
              </a:solidFill>
              <a:latin typeface="宋体" pitchFamily="2" charset="-122"/>
              <a:ea typeface="微软雅黑" panose="020B0503020204020204" pitchFamily="34" charset="-122"/>
            </a:endParaRPr>
          </a:p>
          <a:p>
            <a:pPr algn="l" defTabSz="914400" eaLnBrk="1" latinLnBrk="0" hangingPunct="1">
              <a:lnSpc>
                <a:spcPct val="150000"/>
              </a:lnSpc>
              <a:spcBef>
                <a:spcPts val="0"/>
              </a:spcBef>
              <a:spcAft>
                <a:spcPts val="0"/>
              </a:spcAft>
            </a:pPr>
            <a:r>
              <a:rPr lang="zh-CN" altLang="en-US" sz="2000" b="1" dirty="0">
                <a:solidFill>
                  <a:srgbClr val="FF0000"/>
                </a:solidFill>
                <a:latin typeface="宋体" pitchFamily="2" charset="-122"/>
                <a:ea typeface="宋体" pitchFamily="2" charset="-122"/>
              </a:rPr>
              <a:t>（</a:t>
            </a:r>
            <a:r>
              <a:rPr lang="en-US" altLang="zh-CN" sz="2000" b="1" dirty="0">
                <a:solidFill>
                  <a:srgbClr val="FF0000"/>
                </a:solidFill>
                <a:latin typeface="宋体" pitchFamily="2" charset="-122"/>
                <a:ea typeface="宋体" pitchFamily="2" charset="-122"/>
              </a:rPr>
              <a:t>5</a:t>
            </a:r>
            <a:r>
              <a:rPr lang="zh-CN" altLang="en-US" sz="2000" b="1" dirty="0">
                <a:solidFill>
                  <a:srgbClr val="FF0000"/>
                </a:solidFill>
                <a:latin typeface="宋体" pitchFamily="2" charset="-122"/>
                <a:ea typeface="宋体" pitchFamily="2" charset="-122"/>
              </a:rPr>
              <a:t>）方式：</a:t>
            </a:r>
            <a:r>
              <a:rPr lang="en-US" altLang="zh-CN" sz="2000" b="1" dirty="0" err="1">
                <a:solidFill>
                  <a:srgbClr val="002060"/>
                </a:solidFill>
                <a:latin typeface="宋体" pitchFamily="2" charset="-122"/>
                <a:ea typeface="宋体" pitchFamily="2" charset="-122"/>
              </a:rPr>
              <a:t>各国基层治理的方式有所不同</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社区逐渐成为基层自治的主要方式；</a:t>
            </a:r>
            <a:endParaRPr lang="ko-KR" altLang="en-US" sz="2000" b="1" dirty="0">
              <a:solidFill>
                <a:srgbClr val="002060"/>
              </a:solidFill>
              <a:latin typeface="宋体" pitchFamily="2" charset="-122"/>
              <a:ea typeface="微软雅黑" panose="020B0503020204020204" pitchFamily="34" charset="-122"/>
            </a:endParaRPr>
          </a:p>
          <a:p>
            <a:pPr algn="l" defTabSz="914400" eaLnBrk="1" latinLnBrk="0" hangingPunct="1">
              <a:lnSpc>
                <a:spcPct val="150000"/>
              </a:lnSpc>
              <a:spcBef>
                <a:spcPts val="0"/>
              </a:spcBef>
              <a:spcAft>
                <a:spcPts val="0"/>
              </a:spcAft>
            </a:pPr>
            <a:endParaRPr lang="en-US" altLang="zh-CN" sz="2000" b="1" dirty="0">
              <a:solidFill>
                <a:srgbClr val="FF0000"/>
              </a:solidFill>
              <a:latin typeface="宋体" pitchFamily="2" charset="-122"/>
              <a:ea typeface="宋体" pitchFamily="2" charset="-122"/>
            </a:endParaRPr>
          </a:p>
          <a:p>
            <a:pPr algn="l" defTabSz="914400" eaLnBrk="1" latinLnBrk="0" hangingPunct="1">
              <a:lnSpc>
                <a:spcPct val="150000"/>
              </a:lnSpc>
              <a:spcBef>
                <a:spcPts val="0"/>
              </a:spcBef>
              <a:spcAft>
                <a:spcPts val="0"/>
              </a:spcAft>
            </a:pPr>
            <a:r>
              <a:rPr lang="zh-CN" altLang="en-US" sz="2000" b="1" dirty="0">
                <a:solidFill>
                  <a:srgbClr val="FF0000"/>
                </a:solidFill>
                <a:latin typeface="宋体" pitchFamily="2" charset="-122"/>
                <a:ea typeface="宋体" pitchFamily="2" charset="-122"/>
              </a:rPr>
              <a:t>（</a:t>
            </a:r>
            <a:r>
              <a:rPr lang="en-US" altLang="zh-CN" sz="2000" b="1" dirty="0">
                <a:solidFill>
                  <a:srgbClr val="FF0000"/>
                </a:solidFill>
                <a:latin typeface="宋体" pitchFamily="2" charset="-122"/>
                <a:ea typeface="宋体" pitchFamily="2" charset="-122"/>
              </a:rPr>
              <a:t>6</a:t>
            </a:r>
            <a:r>
              <a:rPr lang="zh-CN" altLang="en-US" sz="2000" b="1" dirty="0">
                <a:solidFill>
                  <a:srgbClr val="FF0000"/>
                </a:solidFill>
                <a:latin typeface="宋体" pitchFamily="2" charset="-122"/>
                <a:ea typeface="宋体" pitchFamily="2" charset="-122"/>
              </a:rPr>
              <a:t>）发展方向：</a:t>
            </a:r>
            <a:r>
              <a:rPr lang="zh-CN" altLang="en-US" sz="2000" b="1" dirty="0">
                <a:solidFill>
                  <a:srgbClr val="002060"/>
                </a:solidFill>
                <a:latin typeface="宋体" pitchFamily="2" charset="-122"/>
                <a:ea typeface="宋体" pitchFamily="2" charset="-122"/>
              </a:rPr>
              <a:t>基层治理向规范化、法治化、市场化等方向发展。</a:t>
            </a:r>
            <a:endParaRPr lang="ko-KR" altLang="en-US" sz="2000" b="1" dirty="0">
              <a:solidFill>
                <a:srgbClr val="002060"/>
              </a:solidFill>
              <a:latin typeface="宋体" pitchFamily="2" charset="-122"/>
              <a:ea typeface="微软雅黑" panose="020B0503020204020204" pitchFamily="34" charset="-122"/>
            </a:endParaRPr>
          </a:p>
          <a:p>
            <a:pPr algn="l" defTabSz="914400" eaLnBrk="1" latinLnBrk="0" hangingPunct="1">
              <a:lnSpc>
                <a:spcPct val="150000"/>
              </a:lnSpc>
              <a:spcBef>
                <a:spcPts val="0"/>
              </a:spcBef>
              <a:spcAft>
                <a:spcPts val="0"/>
              </a:spcAft>
            </a:pPr>
            <a:r>
              <a:rPr lang="zh-CN" altLang="en-US" sz="2000" b="1" dirty="0">
                <a:solidFill>
                  <a:srgbClr val="FF0000"/>
                </a:solidFill>
                <a:latin typeface="宋体" pitchFamily="2" charset="-122"/>
                <a:ea typeface="宋体" pitchFamily="2" charset="-122"/>
              </a:rPr>
              <a:t>（</a:t>
            </a:r>
            <a:r>
              <a:rPr lang="en-US" altLang="zh-CN" sz="2000" b="1" dirty="0">
                <a:solidFill>
                  <a:srgbClr val="FF0000"/>
                </a:solidFill>
                <a:latin typeface="宋体" pitchFamily="2" charset="-122"/>
                <a:ea typeface="宋体" pitchFamily="2" charset="-122"/>
              </a:rPr>
              <a:t>7</a:t>
            </a:r>
            <a:r>
              <a:rPr lang="zh-CN" altLang="en-US" sz="2000" b="1" dirty="0">
                <a:solidFill>
                  <a:srgbClr val="FF0000"/>
                </a:solidFill>
                <a:latin typeface="宋体" pitchFamily="2" charset="-122"/>
                <a:ea typeface="宋体" pitchFamily="2" charset="-122"/>
              </a:rPr>
              <a:t>）影响：</a:t>
            </a:r>
            <a:r>
              <a:rPr lang="zh-CN" altLang="en-US" sz="2000" b="1" dirty="0">
                <a:solidFill>
                  <a:srgbClr val="002060"/>
                </a:solidFill>
                <a:latin typeface="宋体" pitchFamily="2" charset="-122"/>
                <a:ea typeface="宋体" pitchFamily="2" charset="-122"/>
              </a:rPr>
              <a:t>维护社会秩序和政治稳定</a:t>
            </a:r>
            <a:endParaRPr lang="ko-KR" altLang="en-US" sz="2000" b="1" dirty="0">
              <a:solidFill>
                <a:srgbClr val="002060"/>
              </a:solidFill>
              <a:latin typeface="宋体" pitchFamily="2" charset="-122"/>
              <a:ea typeface="微软雅黑" panose="020B0503020204020204" pitchFamily="34" charset="-122"/>
            </a:endParaRPr>
          </a:p>
        </p:txBody>
      </p:sp>
      <p:sp>
        <p:nvSpPr>
          <p:cNvPr id="8" name="矩形 7"/>
          <p:cNvSpPr/>
          <p:nvPr/>
        </p:nvSpPr>
        <p:spPr>
          <a:xfrm>
            <a:off x="34290" y="188640"/>
            <a:ext cx="7571303" cy="584775"/>
          </a:xfrm>
          <a:prstGeom prst="rect">
            <a:avLst/>
          </a:prstGeom>
        </p:spPr>
        <p:txBody>
          <a:bodyPr wrap="none">
            <a:spAutoFit/>
          </a:bodyPr>
          <a:lstStyle/>
          <a:p>
            <a:r>
              <a:rPr lang="zh-CN" altLang="en-US" sz="3200" b="1" kern="0" spc="-100" dirty="0">
                <a:solidFill>
                  <a:srgbClr val="FF0000"/>
                </a:solidFill>
                <a:latin typeface="方正姚体" pitchFamily="2" charset="-122"/>
                <a:ea typeface="方正姚体" pitchFamily="2" charset="-122"/>
              </a:rPr>
              <a:t>一、西方主要国家基层治理的历史和特点</a:t>
            </a:r>
          </a:p>
        </p:txBody>
      </p:sp>
      <p:cxnSp>
        <p:nvCxnSpPr>
          <p:cNvPr id="10" name="直接连接符 9"/>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 name="矩形 1"/>
          <p:cNvSpPr/>
          <p:nvPr/>
        </p:nvSpPr>
        <p:spPr>
          <a:xfrm>
            <a:off x="57036" y="788670"/>
            <a:ext cx="6624736" cy="646331"/>
          </a:xfrm>
          <a:prstGeom prst="rect">
            <a:avLst/>
          </a:prstGeom>
        </p:spPr>
        <p:txBody>
          <a:bodyPr wrap="square">
            <a:spAutoFit/>
          </a:bodyPr>
          <a:lstStyle/>
          <a:p>
            <a:pPr lvl="0">
              <a:lnSpc>
                <a:spcPct val="150000"/>
              </a:lnSpc>
            </a:pPr>
            <a:r>
              <a:rPr kumimoji="1" lang="en-US" altLang="zh-CN" sz="2400" b="1" dirty="0">
                <a:solidFill>
                  <a:srgbClr val="FF0000"/>
                </a:solidFill>
                <a:latin typeface="宋体" pitchFamily="2" charset="-122"/>
                <a:ea typeface="宋体" pitchFamily="2" charset="-122"/>
              </a:rPr>
              <a:t>6</a:t>
            </a:r>
            <a:r>
              <a:rPr kumimoji="1" lang="zh-CN" altLang="en-US" sz="2400" b="1" dirty="0">
                <a:solidFill>
                  <a:srgbClr val="FF0000"/>
                </a:solidFill>
                <a:latin typeface="宋体" pitchFamily="2" charset="-122"/>
                <a:ea typeface="宋体" pitchFamily="2" charset="-122"/>
              </a:rPr>
              <a:t>、西方国家基层治理的主要特点</a:t>
            </a:r>
            <a:endParaRPr kumimoji="1" lang="zh-CN" altLang="en-US" sz="2800" b="1" dirty="0">
              <a:solidFill>
                <a:prstClr val="black"/>
              </a:solidFill>
              <a:latin typeface="微软雅黑"/>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4" name="TextBox 15"/>
          <p:cNvSpPr txBox="1">
            <a:spLocks noChangeArrowheads="1"/>
          </p:cNvSpPr>
          <p:nvPr/>
        </p:nvSpPr>
        <p:spPr bwMode="auto">
          <a:xfrm>
            <a:off x="140977" y="977870"/>
            <a:ext cx="7538405"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1</a:t>
            </a:r>
            <a:r>
              <a:rPr lang="zh-CN" altLang="en-US" sz="2800" b="1" kern="0" dirty="0">
                <a:solidFill>
                  <a:srgbClr val="FF0000"/>
                </a:solidFill>
                <a:latin typeface="宋体" pitchFamily="2" charset="-122"/>
                <a:ea typeface="宋体" pitchFamily="2" charset="-122"/>
                <a:cs typeface="黑体" panose="02010609060101010101" pitchFamily="2" charset="-122"/>
              </a:rPr>
              <a:t>、中世纪时期</a:t>
            </a:r>
            <a:r>
              <a:rPr lang="en-US" altLang="zh-CN" sz="2800" b="1" kern="0" dirty="0">
                <a:solidFill>
                  <a:srgbClr val="FF0000"/>
                </a:solidFill>
                <a:latin typeface="宋体" pitchFamily="2" charset="-122"/>
                <a:ea typeface="宋体" pitchFamily="2" charset="-122"/>
                <a:cs typeface="黑体" panose="02010609060101010101" pitchFamily="2" charset="-122"/>
              </a:rPr>
              <a:t>——</a:t>
            </a:r>
            <a:r>
              <a:rPr lang="zh-CN" altLang="en-US" sz="2800" b="1" kern="0" dirty="0">
                <a:solidFill>
                  <a:srgbClr val="FF0000"/>
                </a:solidFill>
                <a:latin typeface="宋体" pitchFamily="2" charset="-122"/>
                <a:ea typeface="宋体" pitchFamily="2" charset="-122"/>
                <a:cs typeface="黑体" panose="02010609060101010101" pitchFamily="2" charset="-122"/>
              </a:rPr>
              <a:t>西方社会救济保障的起源</a:t>
            </a:r>
          </a:p>
        </p:txBody>
      </p:sp>
      <p:sp>
        <p:nvSpPr>
          <p:cNvPr id="6" name="TextBox 5"/>
          <p:cNvSpPr txBox="1"/>
          <p:nvPr/>
        </p:nvSpPr>
        <p:spPr>
          <a:xfrm>
            <a:off x="140977" y="2564904"/>
            <a:ext cx="11869206" cy="3785652"/>
          </a:xfrm>
          <a:prstGeom prst="rect">
            <a:avLst/>
          </a:prstGeom>
          <a:noFill/>
          <a:ln w="25400">
            <a:solidFill>
              <a:srgbClr val="00B050"/>
            </a:solidFill>
          </a:ln>
        </p:spPr>
        <p:txBody>
          <a:bodyPr wrap="square" rtlCol="0">
            <a:spAutoFit/>
          </a:bodyPr>
          <a:lstStyle/>
          <a:p>
            <a:pPr>
              <a:lnSpc>
                <a:spcPct val="150000"/>
              </a:lnSpc>
            </a:pPr>
            <a:r>
              <a:rPr lang="zh-CN" altLang="en-US" sz="2000" b="1" dirty="0">
                <a:solidFill>
                  <a:srgbClr val="002060"/>
                </a:solidFill>
                <a:latin typeface="宋体" pitchFamily="2" charset="-122"/>
                <a:ea typeface="宋体" pitchFamily="2" charset="-122"/>
              </a:rPr>
              <a:t>材料</a:t>
            </a:r>
            <a:r>
              <a:rPr lang="en-US" altLang="zh-CN" sz="2000" b="1" dirty="0">
                <a:solidFill>
                  <a:srgbClr val="002060"/>
                </a:solidFill>
                <a:latin typeface="宋体" pitchFamily="2" charset="-122"/>
                <a:ea typeface="宋体" pitchFamily="2" charset="-122"/>
              </a:rPr>
              <a:t>1</a:t>
            </a:r>
            <a:r>
              <a:rPr lang="zh-CN" altLang="en-US" sz="2000" b="1" dirty="0">
                <a:solidFill>
                  <a:srgbClr val="002060"/>
                </a:solidFill>
                <a:latin typeface="宋体" pitchFamily="2" charset="-122"/>
                <a:ea typeface="宋体" pitchFamily="2" charset="-122"/>
              </a:rPr>
              <a:t>：据统计，宗教改革前至少有</a:t>
            </a:r>
            <a:r>
              <a:rPr lang="en-US" altLang="zh-CN" sz="2000" b="1" dirty="0">
                <a:solidFill>
                  <a:srgbClr val="002060"/>
                </a:solidFill>
                <a:latin typeface="宋体" pitchFamily="2" charset="-122"/>
                <a:ea typeface="宋体" pitchFamily="2" charset="-122"/>
              </a:rPr>
              <a:t>110</a:t>
            </a:r>
            <a:r>
              <a:rPr lang="zh-CN" altLang="en-US" sz="2000" b="1" dirty="0">
                <a:solidFill>
                  <a:srgbClr val="002060"/>
                </a:solidFill>
                <a:latin typeface="宋体" pitchFamily="2" charset="-122"/>
                <a:ea typeface="宋体" pitchFamily="2" charset="-122"/>
              </a:rPr>
              <a:t>座养育院和</a:t>
            </a:r>
            <a:r>
              <a:rPr lang="en-US" altLang="zh-CN" sz="2000" b="1" dirty="0">
                <a:solidFill>
                  <a:srgbClr val="002060"/>
                </a:solidFill>
                <a:latin typeface="宋体" pitchFamily="2" charset="-122"/>
                <a:ea typeface="宋体" pitchFamily="2" charset="-122"/>
              </a:rPr>
              <a:t>2000</a:t>
            </a:r>
            <a:r>
              <a:rPr lang="zh-CN" altLang="en-US" sz="2000" b="1" dirty="0">
                <a:solidFill>
                  <a:srgbClr val="002060"/>
                </a:solidFill>
                <a:latin typeface="宋体" pitchFamily="2" charset="-122"/>
                <a:ea typeface="宋体" pitchFamily="2" charset="-122"/>
              </a:rPr>
              <a:t>多家施物所归</a:t>
            </a:r>
            <a:r>
              <a:rPr lang="zh-CN" altLang="en-US" sz="2000" b="1" dirty="0">
                <a:solidFill>
                  <a:srgbClr val="FF0000"/>
                </a:solidFill>
                <a:latin typeface="宋体" pitchFamily="2" charset="-122"/>
                <a:ea typeface="宋体" pitchFamily="2" charset="-122"/>
              </a:rPr>
              <a:t>教会</a:t>
            </a:r>
            <a:r>
              <a:rPr lang="zh-CN" altLang="en-US" sz="2000" b="1" dirty="0">
                <a:solidFill>
                  <a:srgbClr val="002060"/>
                </a:solidFill>
                <a:latin typeface="宋体" pitchFamily="2" charset="-122"/>
                <a:ea typeface="宋体" pitchFamily="2" charset="-122"/>
              </a:rPr>
              <a:t>所有，</a:t>
            </a:r>
            <a:r>
              <a:rPr kumimoji="1" lang="zh-CN" altLang="en-US" sz="2000" b="1" dirty="0">
                <a:solidFill>
                  <a:srgbClr val="002060"/>
                </a:solidFill>
                <a:latin typeface="宋体" panose="02010600030101010101" pitchFamily="2" charset="-122"/>
                <a:ea typeface="宋体" pitchFamily="2" charset="-122"/>
                <a:cs typeface="宋体" panose="02010600030101010101" pitchFamily="2" charset="-122"/>
                <a:sym typeface="+mn-ea"/>
              </a:rPr>
              <a:t>在这些场所接受救济的贫民有近</a:t>
            </a:r>
            <a:r>
              <a:rPr kumimoji="1" lang="en-US" altLang="zh-CN" sz="2000" b="1" dirty="0">
                <a:solidFill>
                  <a:srgbClr val="002060"/>
                </a:solidFill>
                <a:latin typeface="宋体" panose="02010600030101010101" pitchFamily="2" charset="-122"/>
                <a:ea typeface="宋体" pitchFamily="2" charset="-122"/>
                <a:cs typeface="宋体" panose="02010600030101010101" pitchFamily="2" charset="-122"/>
                <a:sym typeface="+mn-ea"/>
              </a:rPr>
              <a:t>9</a:t>
            </a:r>
            <a:r>
              <a:rPr kumimoji="1" lang="zh-CN" altLang="en-US" sz="2000" b="1" dirty="0">
                <a:solidFill>
                  <a:srgbClr val="002060"/>
                </a:solidFill>
                <a:latin typeface="宋体" panose="02010600030101010101" pitchFamily="2" charset="-122"/>
                <a:ea typeface="宋体" pitchFamily="2" charset="-122"/>
                <a:cs typeface="宋体" panose="02010600030101010101" pitchFamily="2" charset="-122"/>
                <a:sym typeface="+mn-ea"/>
              </a:rPr>
              <a:t>万人，费用占教会收入的</a:t>
            </a:r>
            <a:r>
              <a:rPr kumimoji="1" lang="en-US" altLang="zh-CN" sz="2000" b="1" dirty="0">
                <a:solidFill>
                  <a:srgbClr val="002060"/>
                </a:solidFill>
                <a:latin typeface="宋体" panose="02010600030101010101" pitchFamily="2" charset="-122"/>
                <a:ea typeface="宋体" pitchFamily="2" charset="-122"/>
                <a:cs typeface="宋体" panose="02010600030101010101" pitchFamily="2" charset="-122"/>
                <a:sym typeface="+mn-ea"/>
              </a:rPr>
              <a:t>1/3</a:t>
            </a:r>
            <a:r>
              <a:rPr kumimoji="1" lang="zh-CN" altLang="en-US" sz="2000" b="1" dirty="0">
                <a:solidFill>
                  <a:srgbClr val="002060"/>
                </a:solidFill>
                <a:latin typeface="宋体" panose="02010600030101010101" pitchFamily="2" charset="-122"/>
                <a:ea typeface="宋体" pitchFamily="2" charset="-122"/>
                <a:cs typeface="宋体" panose="02010600030101010101" pitchFamily="2" charset="-122"/>
                <a:sym typeface="+mn-ea"/>
              </a:rPr>
              <a:t>。 </a:t>
            </a:r>
            <a:r>
              <a:rPr kumimoji="1" lang="en-US" altLang="zh-CN" sz="2000" b="1" dirty="0">
                <a:solidFill>
                  <a:srgbClr val="002060"/>
                </a:solidFill>
                <a:latin typeface="宋体" panose="02010600030101010101" pitchFamily="2" charset="-122"/>
                <a:ea typeface="宋体" pitchFamily="2" charset="-122"/>
                <a:cs typeface="宋体" panose="02010600030101010101" pitchFamily="2" charset="-122"/>
                <a:sym typeface="+mn-ea"/>
              </a:rPr>
              <a:t>              </a:t>
            </a:r>
            <a:r>
              <a:rPr kumimoji="1" lang="en-US" altLang="zh-CN" sz="2000" b="1" dirty="0">
                <a:solidFill>
                  <a:srgbClr val="002060"/>
                </a:solidFill>
                <a:latin typeface="宋体" panose="02010600030101010101" pitchFamily="2" charset="-122"/>
                <a:ea typeface="宋体" pitchFamily="2" charset="-122"/>
                <a:sym typeface="+mn-ea"/>
              </a:rPr>
              <a:t>——</a:t>
            </a:r>
            <a:r>
              <a:rPr kumimoji="1" lang="zh-CN" altLang="en-US" sz="2000" b="1" dirty="0">
                <a:solidFill>
                  <a:srgbClr val="002060"/>
                </a:solidFill>
                <a:latin typeface="宋体" panose="02010600030101010101" pitchFamily="2" charset="-122"/>
                <a:ea typeface="宋体" pitchFamily="2" charset="-122"/>
                <a:sym typeface="+mn-ea"/>
              </a:rPr>
              <a:t>彭迪先</a:t>
            </a:r>
            <a:r>
              <a:rPr kumimoji="1" lang="en-US" altLang="zh-CN" sz="2000" b="1" dirty="0">
                <a:solidFill>
                  <a:srgbClr val="002060"/>
                </a:solidFill>
                <a:latin typeface="宋体" panose="02010600030101010101" pitchFamily="2" charset="-122"/>
                <a:ea typeface="宋体" pitchFamily="2" charset="-122"/>
                <a:sym typeface="+mn-ea"/>
              </a:rPr>
              <a:t>《</a:t>
            </a:r>
            <a:r>
              <a:rPr kumimoji="1" lang="zh-CN" altLang="en-US" sz="2000" b="1" dirty="0">
                <a:solidFill>
                  <a:srgbClr val="002060"/>
                </a:solidFill>
                <a:latin typeface="宋体" panose="02010600030101010101" pitchFamily="2" charset="-122"/>
                <a:ea typeface="宋体" pitchFamily="2" charset="-122"/>
                <a:sym typeface="+mn-ea"/>
              </a:rPr>
              <a:t>世界经济史纲</a:t>
            </a:r>
            <a:r>
              <a:rPr kumimoji="1" lang="en-US" altLang="zh-CN" sz="2000" b="1" dirty="0">
                <a:solidFill>
                  <a:srgbClr val="002060"/>
                </a:solidFill>
                <a:latin typeface="宋体" panose="02010600030101010101" pitchFamily="2" charset="-122"/>
                <a:ea typeface="宋体" pitchFamily="2" charset="-122"/>
                <a:sym typeface="+mn-ea"/>
              </a:rPr>
              <a:t>》</a:t>
            </a:r>
          </a:p>
          <a:p>
            <a:pPr>
              <a:lnSpc>
                <a:spcPct val="150000"/>
              </a:lnSpc>
            </a:pPr>
            <a:r>
              <a:rPr kumimoji="1" lang="zh-CN" altLang="en-US" sz="2000" b="1" dirty="0">
                <a:solidFill>
                  <a:srgbClr val="002060"/>
                </a:solidFill>
                <a:latin typeface="宋体" pitchFamily="2" charset="-122"/>
                <a:ea typeface="宋体" pitchFamily="2" charset="-122"/>
                <a:sym typeface="+mn-ea"/>
              </a:rPr>
              <a:t>材料</a:t>
            </a:r>
            <a:r>
              <a:rPr kumimoji="1" lang="en-US" altLang="zh-CN" sz="2000" b="1" dirty="0">
                <a:solidFill>
                  <a:srgbClr val="002060"/>
                </a:solidFill>
                <a:latin typeface="宋体" pitchFamily="2" charset="-122"/>
                <a:ea typeface="宋体" pitchFamily="2" charset="-122"/>
                <a:sym typeface="+mn-ea"/>
              </a:rPr>
              <a:t>2</a:t>
            </a:r>
            <a:r>
              <a:rPr kumimoji="1" lang="zh-CN" altLang="en-US" sz="2000" b="1" dirty="0">
                <a:solidFill>
                  <a:srgbClr val="002060"/>
                </a:solidFill>
                <a:latin typeface="宋体" pitchFamily="2" charset="-122"/>
                <a:ea typeface="宋体" pitchFamily="2" charset="-122"/>
                <a:sym typeface="+mn-ea"/>
              </a:rPr>
              <a:t>：林里吉斯圣三一</a:t>
            </a:r>
            <a:r>
              <a:rPr kumimoji="1" lang="zh-CN" altLang="en-US" sz="2000" b="1" dirty="0">
                <a:solidFill>
                  <a:srgbClr val="FF0000"/>
                </a:solidFill>
                <a:latin typeface="宋体" pitchFamily="2" charset="-122"/>
                <a:ea typeface="宋体" pitchFamily="2" charset="-122"/>
                <a:sym typeface="+mn-ea"/>
              </a:rPr>
              <a:t>行会</a:t>
            </a:r>
            <a:r>
              <a:rPr kumimoji="1" lang="zh-CN" altLang="en-US" sz="2000" b="1" dirty="0">
                <a:solidFill>
                  <a:srgbClr val="002060"/>
                </a:solidFill>
                <a:latin typeface="宋体" pitchFamily="2" charset="-122"/>
                <a:ea typeface="宋体" pitchFamily="2" charset="-122"/>
                <a:sym typeface="+mn-ea"/>
              </a:rPr>
              <a:t>规定：当会员陷于贫困时，有权利从行会的收益中获取生活救济。获取的多少则要视情况而定。          </a:t>
            </a:r>
            <a:r>
              <a:rPr kumimoji="1" lang="en-US" altLang="zh-CN" sz="2000" b="1" dirty="0">
                <a:solidFill>
                  <a:srgbClr val="002060"/>
                </a:solidFill>
                <a:latin typeface="宋体" pitchFamily="2" charset="-122"/>
                <a:ea typeface="宋体" pitchFamily="2" charset="-122"/>
                <a:sym typeface="+mn-ea"/>
              </a:rPr>
              <a:t>                          ——</a:t>
            </a:r>
            <a:r>
              <a:rPr kumimoji="1" lang="zh-CN" altLang="en-US" sz="2000" b="1" dirty="0">
                <a:solidFill>
                  <a:srgbClr val="002060"/>
                </a:solidFill>
                <a:latin typeface="宋体" pitchFamily="2" charset="-122"/>
                <a:ea typeface="宋体" pitchFamily="2" charset="-122"/>
                <a:sym typeface="+mn-ea"/>
              </a:rPr>
              <a:t>金志霖</a:t>
            </a:r>
            <a:r>
              <a:rPr kumimoji="1" lang="en-US" altLang="zh-CN" sz="2000" b="1" dirty="0">
                <a:solidFill>
                  <a:srgbClr val="002060"/>
                </a:solidFill>
                <a:latin typeface="宋体" pitchFamily="2" charset="-122"/>
                <a:ea typeface="宋体" pitchFamily="2" charset="-122"/>
                <a:sym typeface="+mn-ea"/>
              </a:rPr>
              <a:t>《</a:t>
            </a:r>
            <a:r>
              <a:rPr kumimoji="1" lang="zh-CN" altLang="en-US" sz="2000" b="1" dirty="0">
                <a:solidFill>
                  <a:srgbClr val="002060"/>
                </a:solidFill>
                <a:latin typeface="宋体" pitchFamily="2" charset="-122"/>
                <a:ea typeface="宋体" pitchFamily="2" charset="-122"/>
                <a:sym typeface="+mn-ea"/>
              </a:rPr>
              <a:t>英国行会史</a:t>
            </a:r>
            <a:r>
              <a:rPr kumimoji="1" lang="en-US" altLang="zh-CN" sz="2000" b="1" dirty="0">
                <a:solidFill>
                  <a:srgbClr val="002060"/>
                </a:solidFill>
                <a:latin typeface="宋体" pitchFamily="2" charset="-122"/>
                <a:ea typeface="宋体" pitchFamily="2" charset="-122"/>
                <a:sym typeface="+mn-ea"/>
              </a:rPr>
              <a:t>》</a:t>
            </a:r>
          </a:p>
          <a:p>
            <a:pPr>
              <a:lnSpc>
                <a:spcPct val="150000"/>
              </a:lnSpc>
            </a:pPr>
            <a:r>
              <a:rPr kumimoji="1" lang="zh-CN" altLang="en-US" sz="2000" b="1" dirty="0">
                <a:solidFill>
                  <a:srgbClr val="002060"/>
                </a:solidFill>
                <a:latin typeface="宋体" pitchFamily="2" charset="-122"/>
                <a:ea typeface="宋体" pitchFamily="2" charset="-122"/>
                <a:sym typeface="+mn-ea"/>
              </a:rPr>
              <a:t>材料</a:t>
            </a:r>
            <a:r>
              <a:rPr kumimoji="1" lang="en-US" altLang="zh-CN" sz="2000" b="1" dirty="0">
                <a:solidFill>
                  <a:srgbClr val="002060"/>
                </a:solidFill>
                <a:latin typeface="宋体" pitchFamily="2" charset="-122"/>
                <a:ea typeface="宋体" pitchFamily="2" charset="-122"/>
                <a:sym typeface="+mn-ea"/>
              </a:rPr>
              <a:t>3</a:t>
            </a:r>
            <a:r>
              <a:rPr kumimoji="1" lang="zh-CN" altLang="en-US" sz="2000" b="1" dirty="0">
                <a:solidFill>
                  <a:srgbClr val="002060"/>
                </a:solidFill>
                <a:latin typeface="宋体" pitchFamily="2" charset="-122"/>
                <a:ea typeface="宋体" pitchFamily="2" charset="-122"/>
                <a:sym typeface="+mn-ea"/>
              </a:rPr>
              <a:t>：中世纪的</a:t>
            </a:r>
            <a:r>
              <a:rPr kumimoji="1" lang="zh-CN" altLang="en-US" sz="2000" b="1" dirty="0">
                <a:solidFill>
                  <a:srgbClr val="FF0000"/>
                </a:solidFill>
                <a:latin typeface="宋体" pitchFamily="2" charset="-122"/>
                <a:ea typeface="宋体" pitchFamily="2" charset="-122"/>
                <a:sym typeface="+mn-ea"/>
              </a:rPr>
              <a:t>庄园</a:t>
            </a:r>
            <a:r>
              <a:rPr kumimoji="1" lang="zh-CN" altLang="en-US" sz="2000" b="1" dirty="0">
                <a:solidFill>
                  <a:srgbClr val="002060"/>
                </a:solidFill>
                <a:latin typeface="宋体" pitchFamily="2" charset="-122"/>
                <a:ea typeface="宋体" pitchFamily="2" charset="-122"/>
                <a:sym typeface="+mn-ea"/>
              </a:rPr>
              <a:t>对贫困佃农的救济，包括为寡妇和幼子谋生，对孤儿提供监护和救助。另社会举办的慈善活动，其善款多用来修建医院，修缮道路和桥梁等公共设施，此外也会为穷人提供食物，帮助少女完婚或进入宗教，帮助儿童上学或学工。英国王室、贵族和富商也经常通过宴会、酒会的形式来资助贫民，帮助其维持生计。</a:t>
            </a:r>
            <a:r>
              <a:rPr lang="en-US" altLang="zh-CN" sz="2000" b="1" dirty="0">
                <a:solidFill>
                  <a:srgbClr val="002060"/>
                </a:solidFill>
                <a:latin typeface="宋体" pitchFamily="2" charset="-122"/>
                <a:ea typeface="宋体" pitchFamily="2" charset="-122"/>
                <a:sym typeface="+mn-ea"/>
              </a:rPr>
              <a:t>                                 ——《</a:t>
            </a:r>
            <a:r>
              <a:rPr lang="zh-CN" altLang="en-US" sz="2000" b="1" dirty="0">
                <a:solidFill>
                  <a:srgbClr val="002060"/>
                </a:solidFill>
                <a:latin typeface="宋体" pitchFamily="2" charset="-122"/>
                <a:ea typeface="宋体" pitchFamily="2" charset="-122"/>
                <a:sym typeface="+mn-ea"/>
              </a:rPr>
              <a:t>中世纪欧洲贵族的生活</a:t>
            </a:r>
            <a:r>
              <a:rPr lang="en-US" altLang="zh-CN" sz="2000" b="1" dirty="0">
                <a:solidFill>
                  <a:srgbClr val="002060"/>
                </a:solidFill>
                <a:latin typeface="宋体" pitchFamily="2" charset="-122"/>
                <a:ea typeface="宋体" pitchFamily="2" charset="-122"/>
                <a:sym typeface="+mn-ea"/>
              </a:rPr>
              <a:t>》</a:t>
            </a:r>
            <a:endParaRPr lang="zh-CN" altLang="en-US" sz="2000" b="1" dirty="0">
              <a:solidFill>
                <a:srgbClr val="002060"/>
              </a:solidFill>
              <a:latin typeface="宋体" pitchFamily="2" charset="-122"/>
              <a:ea typeface="宋体" pitchFamily="2" charset="-122"/>
            </a:endParaRPr>
          </a:p>
        </p:txBody>
      </p:sp>
      <p:sp>
        <p:nvSpPr>
          <p:cNvPr id="7" name="矩形 6"/>
          <p:cNvSpPr/>
          <p:nvPr/>
        </p:nvSpPr>
        <p:spPr>
          <a:xfrm>
            <a:off x="140977" y="1755992"/>
            <a:ext cx="10873208" cy="461665"/>
          </a:xfrm>
          <a:prstGeom prst="rect">
            <a:avLst/>
          </a:prstGeom>
        </p:spPr>
        <p:txBody>
          <a:bodyPr wrap="square">
            <a:spAutoFit/>
          </a:bodyPr>
          <a:lstStyle/>
          <a:p>
            <a:r>
              <a:rPr lang="zh-CN" altLang="en-US" sz="2400" b="1" dirty="0">
                <a:solidFill>
                  <a:srgbClr val="FF0000"/>
                </a:solidFill>
                <a:latin typeface="宋体" pitchFamily="2" charset="-122"/>
                <a:ea typeface="宋体" pitchFamily="2" charset="-122"/>
                <a:sym typeface="+mn-ea"/>
              </a:rPr>
              <a:t>（</a:t>
            </a:r>
            <a:r>
              <a:rPr lang="en-US" altLang="zh-CN" sz="2400" b="1" dirty="0">
                <a:solidFill>
                  <a:srgbClr val="FF0000"/>
                </a:solidFill>
                <a:latin typeface="宋体" pitchFamily="2" charset="-122"/>
                <a:ea typeface="宋体" pitchFamily="2" charset="-122"/>
                <a:sym typeface="+mn-ea"/>
              </a:rPr>
              <a:t>1</a:t>
            </a:r>
            <a:r>
              <a:rPr lang="zh-CN" altLang="en-US" sz="2400" b="1" dirty="0">
                <a:solidFill>
                  <a:srgbClr val="FF0000"/>
                </a:solidFill>
                <a:latin typeface="宋体" pitchFamily="2" charset="-122"/>
                <a:ea typeface="宋体" pitchFamily="2" charset="-122"/>
                <a:sym typeface="+mn-ea"/>
              </a:rPr>
              <a:t>）中世纪时期西方社会救助机构：</a:t>
            </a:r>
            <a:r>
              <a:rPr lang="zh-CN" altLang="zh-CN" sz="2400" b="1" kern="0" dirty="0">
                <a:solidFill>
                  <a:srgbClr val="002060"/>
                </a:solidFill>
                <a:latin typeface="宋体" pitchFamily="2" charset="-122"/>
                <a:ea typeface="宋体" pitchFamily="2" charset="-122"/>
                <a:cs typeface="黑体" panose="02010609060101010101" pitchFamily="2" charset="-122"/>
              </a:rPr>
              <a:t>教会救助、行会救助、封建庄园救助</a:t>
            </a:r>
            <a:r>
              <a:rPr lang="zh-CN" altLang="en-US" sz="2400" b="1" dirty="0">
                <a:solidFill>
                  <a:srgbClr val="002060"/>
                </a:solidFill>
                <a:latin typeface="宋体" pitchFamily="2" charset="-122"/>
                <a:ea typeface="宋体" pitchFamily="2" charset="-122"/>
                <a:sym typeface="+mn-ea"/>
              </a:rPr>
              <a:t>等。</a:t>
            </a:r>
            <a:endParaRPr lang="zh-CN" altLang="zh-CN" sz="2400" b="1" kern="0" dirty="0">
              <a:solidFill>
                <a:srgbClr val="002060"/>
              </a:solidFill>
              <a:latin typeface="宋体" pitchFamily="2" charset="-122"/>
              <a:ea typeface="宋体" pitchFamily="2" charset="-122"/>
              <a:cs typeface="黑体" panose="02010609060101010101" pitchFamily="2" charset="-122"/>
            </a:endParaRPr>
          </a:p>
        </p:txBody>
      </p:sp>
    </p:spTree>
    <p:extLst>
      <p:ext uri="{BB962C8B-B14F-4D97-AF65-F5344CB8AC3E}">
        <p14:creationId xmlns:p14="http://schemas.microsoft.com/office/powerpoint/2010/main" val="170918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本框 7"/>
          <p:cNvSpPr txBox="1"/>
          <p:nvPr/>
        </p:nvSpPr>
        <p:spPr>
          <a:xfrm>
            <a:off x="282156" y="2564904"/>
            <a:ext cx="11665151" cy="3416320"/>
          </a:xfrm>
          <a:prstGeom prst="rect">
            <a:avLst/>
          </a:prstGeom>
          <a:noFill/>
          <a:ln w="25400">
            <a:solidFill>
              <a:srgbClr val="00B050"/>
            </a:solidFill>
          </a:ln>
        </p:spPr>
        <p:txBody>
          <a:bodyPr wrap="square" rtlCol="0">
            <a:spAutoFit/>
          </a:bodyPr>
          <a:lstStyle/>
          <a:p>
            <a:pPr>
              <a:lnSpc>
                <a:spcPct val="150000"/>
              </a:lnSpc>
              <a:buFont typeface="Wingdings" panose="05000000000000000000" pitchFamily="2" charset="2"/>
            </a:pPr>
            <a:r>
              <a:rPr kumimoji="1" lang="zh-CN" altLang="en-US" sz="2400" b="1" dirty="0">
                <a:solidFill>
                  <a:srgbClr val="002060"/>
                </a:solidFill>
                <a:uFillTx/>
                <a:latin typeface="宋体" pitchFamily="2" charset="-122"/>
                <a:ea typeface="宋体" pitchFamily="2" charset="-122"/>
              </a:rPr>
              <a:t>材料： 无论是救济活动的双方，还是救济的形式和内容都具有很强的随意性。施救者可以是贵族领主也可以是平民百姓，救济方式既可以是给予实物也可以是给予钱财亦或是提供公共服务等。</a:t>
            </a:r>
            <a:endParaRPr kumimoji="1" lang="en-US" altLang="zh-CN" sz="2400" b="1" dirty="0">
              <a:solidFill>
                <a:srgbClr val="002060"/>
              </a:solidFill>
              <a:uFillTx/>
              <a:latin typeface="宋体" pitchFamily="2" charset="-122"/>
              <a:ea typeface="宋体" pitchFamily="2" charset="-122"/>
            </a:endParaRPr>
          </a:p>
          <a:p>
            <a:pPr>
              <a:lnSpc>
                <a:spcPct val="150000"/>
              </a:lnSpc>
            </a:pPr>
            <a:r>
              <a:rPr kumimoji="1" lang="zh-CN" altLang="en-US" sz="2400" b="1" dirty="0">
                <a:solidFill>
                  <a:srgbClr val="002060"/>
                </a:solidFill>
                <a:uFillTx/>
                <a:latin typeface="宋体" pitchFamily="2" charset="-122"/>
                <a:ea typeface="宋体" pitchFamily="2" charset="-122"/>
              </a:rPr>
              <a:t>     此时的社会救济性质是一种应急性的补救措施，而非预防性的社会保障。慈善活动的发起往往是针对某一具体灾害的产生，根据灾害的情况决定施救者和受助者以及救助的形式和内容。灾害一旦过去，慈善活动也就停止了。 </a:t>
            </a:r>
          </a:p>
        </p:txBody>
      </p:sp>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7"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9" name="TextBox 15"/>
          <p:cNvSpPr txBox="1">
            <a:spLocks noChangeArrowheads="1"/>
          </p:cNvSpPr>
          <p:nvPr/>
        </p:nvSpPr>
        <p:spPr bwMode="auto">
          <a:xfrm>
            <a:off x="140977" y="977870"/>
            <a:ext cx="7538405"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1</a:t>
            </a:r>
            <a:r>
              <a:rPr lang="zh-CN" altLang="en-US" sz="2800" b="1" kern="0" dirty="0">
                <a:solidFill>
                  <a:srgbClr val="FF0000"/>
                </a:solidFill>
                <a:latin typeface="宋体" pitchFamily="2" charset="-122"/>
                <a:ea typeface="宋体" pitchFamily="2" charset="-122"/>
                <a:cs typeface="黑体" panose="02010609060101010101" pitchFamily="2" charset="-122"/>
              </a:rPr>
              <a:t>、中世纪时期</a:t>
            </a:r>
            <a:r>
              <a:rPr lang="en-US" altLang="zh-CN" sz="2800" b="1" kern="0" dirty="0">
                <a:solidFill>
                  <a:srgbClr val="FF0000"/>
                </a:solidFill>
                <a:latin typeface="宋体" pitchFamily="2" charset="-122"/>
                <a:ea typeface="宋体" pitchFamily="2" charset="-122"/>
                <a:cs typeface="黑体" panose="02010609060101010101" pitchFamily="2" charset="-122"/>
              </a:rPr>
              <a:t>——</a:t>
            </a:r>
            <a:r>
              <a:rPr lang="zh-CN" altLang="en-US" sz="2800" b="1" kern="0" dirty="0">
                <a:solidFill>
                  <a:srgbClr val="FF0000"/>
                </a:solidFill>
                <a:latin typeface="宋体" pitchFamily="2" charset="-122"/>
                <a:ea typeface="宋体" pitchFamily="2" charset="-122"/>
                <a:cs typeface="黑体" panose="02010609060101010101" pitchFamily="2" charset="-122"/>
              </a:rPr>
              <a:t>西方社会救济保障的起源</a:t>
            </a:r>
          </a:p>
        </p:txBody>
      </p:sp>
      <p:sp>
        <p:nvSpPr>
          <p:cNvPr id="10" name="矩形 9"/>
          <p:cNvSpPr/>
          <p:nvPr/>
        </p:nvSpPr>
        <p:spPr>
          <a:xfrm>
            <a:off x="140977" y="1755992"/>
            <a:ext cx="10873208" cy="461665"/>
          </a:xfrm>
          <a:prstGeom prst="rect">
            <a:avLst/>
          </a:prstGeom>
        </p:spPr>
        <p:txBody>
          <a:bodyPr wrap="square">
            <a:spAutoFit/>
          </a:bodyPr>
          <a:lstStyle/>
          <a:p>
            <a:r>
              <a:rPr lang="zh-CN" altLang="en-US" sz="2400" b="1" dirty="0">
                <a:solidFill>
                  <a:srgbClr val="FF0000"/>
                </a:solidFill>
                <a:latin typeface="宋体" pitchFamily="2" charset="-122"/>
                <a:ea typeface="宋体" pitchFamily="2" charset="-122"/>
                <a:sym typeface="+mn-ea"/>
              </a:rPr>
              <a:t>（</a:t>
            </a:r>
            <a:r>
              <a:rPr lang="en-US" altLang="zh-CN" sz="2400" b="1" dirty="0">
                <a:solidFill>
                  <a:srgbClr val="FF0000"/>
                </a:solidFill>
                <a:latin typeface="宋体" pitchFamily="2" charset="-122"/>
                <a:ea typeface="宋体" pitchFamily="2" charset="-122"/>
                <a:sym typeface="+mn-ea"/>
              </a:rPr>
              <a:t>1</a:t>
            </a:r>
            <a:r>
              <a:rPr lang="zh-CN" altLang="en-US" sz="2400" b="1" dirty="0">
                <a:solidFill>
                  <a:srgbClr val="FF0000"/>
                </a:solidFill>
                <a:latin typeface="宋体" pitchFamily="2" charset="-122"/>
                <a:ea typeface="宋体" pitchFamily="2" charset="-122"/>
                <a:sym typeface="+mn-ea"/>
              </a:rPr>
              <a:t>）中世纪时期西方社会救助特点：</a:t>
            </a:r>
            <a:r>
              <a:rPr lang="zh-CN" altLang="en-US" sz="2400" b="1" dirty="0">
                <a:solidFill>
                  <a:srgbClr val="002060"/>
                </a:solidFill>
                <a:latin typeface="宋体" pitchFamily="2" charset="-122"/>
                <a:ea typeface="宋体" pitchFamily="2" charset="-122"/>
                <a:sym typeface="+mn-ea"/>
              </a:rPr>
              <a:t>救济的随意性</a:t>
            </a:r>
            <a:r>
              <a:rPr lang="zh-CN" altLang="zh-CN" sz="2400" b="1" kern="0" dirty="0">
                <a:solidFill>
                  <a:srgbClr val="002060"/>
                </a:solidFill>
                <a:latin typeface="宋体" pitchFamily="2" charset="-122"/>
                <a:ea typeface="宋体" pitchFamily="2" charset="-122"/>
                <a:cs typeface="黑体" panose="02010609060101010101" pitchFamily="2" charset="-122"/>
              </a:rPr>
              <a:t>、</a:t>
            </a:r>
            <a:r>
              <a:rPr lang="zh-CN" altLang="en-US" sz="2400" b="1" kern="0" dirty="0">
                <a:solidFill>
                  <a:srgbClr val="002060"/>
                </a:solidFill>
                <a:latin typeface="宋体" pitchFamily="2" charset="-122"/>
                <a:ea typeface="宋体" pitchFamily="2" charset="-122"/>
                <a:cs typeface="黑体" panose="02010609060101010101" pitchFamily="2" charset="-122"/>
              </a:rPr>
              <a:t>应急性的补救</a:t>
            </a:r>
            <a:r>
              <a:rPr lang="zh-CN" altLang="en-US" sz="2400" b="1" dirty="0">
                <a:solidFill>
                  <a:srgbClr val="002060"/>
                </a:solidFill>
                <a:latin typeface="宋体" pitchFamily="2" charset="-122"/>
                <a:ea typeface="宋体" pitchFamily="2" charset="-122"/>
                <a:sym typeface="+mn-ea"/>
              </a:rPr>
              <a:t>等。</a:t>
            </a:r>
            <a:endParaRPr lang="zh-CN" altLang="zh-CN" sz="2400" b="1" kern="0" dirty="0">
              <a:solidFill>
                <a:srgbClr val="002060"/>
              </a:solidFill>
              <a:latin typeface="宋体" pitchFamily="2" charset="-122"/>
              <a:ea typeface="宋体" pitchFamily="2" charset="-122"/>
              <a:cs typeface="黑体" panose="02010609060101010101" pitchFamily="2" charset="-122"/>
            </a:endParaRPr>
          </a:p>
        </p:txBody>
      </p:sp>
    </p:spTree>
    <p:extLst>
      <p:ext uri="{BB962C8B-B14F-4D97-AF65-F5344CB8AC3E}">
        <p14:creationId xmlns:p14="http://schemas.microsoft.com/office/powerpoint/2010/main" val="120836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4" name="TextBox 15"/>
          <p:cNvSpPr txBox="1">
            <a:spLocks noChangeArrowheads="1"/>
          </p:cNvSpPr>
          <p:nvPr/>
        </p:nvSpPr>
        <p:spPr bwMode="auto">
          <a:xfrm>
            <a:off x="140977" y="977870"/>
            <a:ext cx="7538405"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2</a:t>
            </a:r>
            <a:r>
              <a:rPr lang="zh-CN" altLang="en-US" sz="2800" b="1" kern="0" dirty="0">
                <a:solidFill>
                  <a:srgbClr val="FF0000"/>
                </a:solidFill>
                <a:latin typeface="宋体" pitchFamily="2" charset="-122"/>
                <a:ea typeface="宋体" pitchFamily="2" charset="-122"/>
                <a:cs typeface="黑体" panose="02010609060101010101" pitchFamily="2" charset="-122"/>
              </a:rPr>
              <a:t>、二战前西方国家社会保障制度的建立</a:t>
            </a:r>
          </a:p>
        </p:txBody>
      </p:sp>
      <p:sp>
        <p:nvSpPr>
          <p:cNvPr id="5" name="TextBox 15"/>
          <p:cNvSpPr txBox="1">
            <a:spLocks noChangeArrowheads="1"/>
          </p:cNvSpPr>
          <p:nvPr/>
        </p:nvSpPr>
        <p:spPr bwMode="auto">
          <a:xfrm>
            <a:off x="140977" y="1583214"/>
            <a:ext cx="4370053"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zh-CN" altLang="en-US" sz="2800" b="1" kern="0" dirty="0">
                <a:solidFill>
                  <a:srgbClr val="FF0000"/>
                </a:solidFill>
                <a:latin typeface="宋体" pitchFamily="2" charset="-122"/>
                <a:ea typeface="宋体" pitchFamily="2" charset="-122"/>
                <a:cs typeface="黑体" panose="02010609060101010101" pitchFamily="2" charset="-122"/>
              </a:rPr>
              <a:t>（</a:t>
            </a:r>
            <a:r>
              <a:rPr lang="en-US" altLang="zh-CN" sz="2800" b="1" kern="0" dirty="0">
                <a:solidFill>
                  <a:srgbClr val="FF0000"/>
                </a:solidFill>
                <a:latin typeface="宋体" pitchFamily="2" charset="-122"/>
                <a:ea typeface="宋体" pitchFamily="2" charset="-122"/>
                <a:cs typeface="黑体" panose="02010609060101010101" pitchFamily="2" charset="-122"/>
              </a:rPr>
              <a:t>1</a:t>
            </a:r>
            <a:r>
              <a:rPr lang="zh-CN" altLang="en-US" sz="2800" b="1" kern="0" dirty="0">
                <a:solidFill>
                  <a:srgbClr val="FF0000"/>
                </a:solidFill>
                <a:latin typeface="宋体" pitchFamily="2" charset="-122"/>
                <a:ea typeface="宋体" pitchFamily="2" charset="-122"/>
                <a:cs typeface="黑体" panose="02010609060101010101" pitchFamily="2" charset="-122"/>
              </a:rPr>
              <a:t>）建立的背景、原因：</a:t>
            </a:r>
          </a:p>
        </p:txBody>
      </p:sp>
      <p:sp>
        <p:nvSpPr>
          <p:cNvPr id="6" name="矩形 5"/>
          <p:cNvSpPr/>
          <p:nvPr/>
        </p:nvSpPr>
        <p:spPr>
          <a:xfrm>
            <a:off x="334566" y="2204864"/>
            <a:ext cx="11089231" cy="1089529"/>
          </a:xfrm>
          <a:prstGeom prst="rect">
            <a:avLst/>
          </a:prstGeom>
        </p:spPr>
        <p:txBody>
          <a:bodyPr wrap="square">
            <a:spAutoFit/>
          </a:bodyPr>
          <a:lstStyle/>
          <a:p>
            <a:pPr>
              <a:lnSpc>
                <a:spcPct val="150000"/>
              </a:lnSpc>
            </a:pPr>
            <a:r>
              <a:rPr kumimoji="1" lang="zh-CN" altLang="en-US" sz="2400" b="1" dirty="0">
                <a:solidFill>
                  <a:srgbClr val="002060"/>
                </a:solidFill>
                <a:latin typeface="宋体" pitchFamily="2" charset="-122"/>
                <a:ea typeface="宋体" pitchFamily="2" charset="-122"/>
              </a:rPr>
              <a:t>①随着工业革命的深入开展，</a:t>
            </a:r>
            <a:r>
              <a:rPr lang="zh-CN" altLang="en-US" sz="2400" b="1" dirty="0">
                <a:solidFill>
                  <a:srgbClr val="002060"/>
                </a:solidFill>
                <a:latin typeface="宋体" pitchFamily="2" charset="-122"/>
                <a:ea typeface="宋体" pitchFamily="2" charset="-122"/>
              </a:rPr>
              <a:t>劳工与资本家的矛盾逐渐显露。</a:t>
            </a:r>
            <a:endParaRPr lang="en-US" altLang="zh-CN" sz="2400" b="1" dirty="0">
              <a:solidFill>
                <a:srgbClr val="002060"/>
              </a:solidFill>
              <a:latin typeface="宋体" pitchFamily="2" charset="-122"/>
              <a:ea typeface="宋体" pitchFamily="2" charset="-122"/>
            </a:endParaRPr>
          </a:p>
          <a:p>
            <a:pPr>
              <a:lnSpc>
                <a:spcPct val="120000"/>
              </a:lnSpc>
            </a:pPr>
            <a:r>
              <a:rPr kumimoji="1" lang="zh-CN" altLang="en-US" sz="2400" b="1" dirty="0">
                <a:solidFill>
                  <a:srgbClr val="002060"/>
                </a:solidFill>
                <a:latin typeface="宋体" pitchFamily="2" charset="-122"/>
                <a:ea typeface="宋体" pitchFamily="2" charset="-122"/>
              </a:rPr>
              <a:t>②</a:t>
            </a:r>
            <a:r>
              <a:rPr lang="zh-CN" altLang="en-US" sz="2400" b="1" dirty="0">
                <a:solidFill>
                  <a:srgbClr val="002060"/>
                </a:solidFill>
                <a:latin typeface="宋体" pitchFamily="2" charset="-122"/>
                <a:ea typeface="宋体" pitchFamily="2" charset="-122"/>
              </a:rPr>
              <a:t>社会救济制度开始难以满足社会发展需要，取而代之的是社会保险制度。</a:t>
            </a:r>
          </a:p>
        </p:txBody>
      </p:sp>
      <p:sp>
        <p:nvSpPr>
          <p:cNvPr id="7" name="TextBox 15"/>
          <p:cNvSpPr txBox="1">
            <a:spLocks noChangeArrowheads="1"/>
          </p:cNvSpPr>
          <p:nvPr/>
        </p:nvSpPr>
        <p:spPr bwMode="auto">
          <a:xfrm>
            <a:off x="293377" y="3294393"/>
            <a:ext cx="3569581"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zh-CN" altLang="en-US" sz="2800" b="1" kern="0" dirty="0">
                <a:solidFill>
                  <a:srgbClr val="FF0000"/>
                </a:solidFill>
                <a:latin typeface="宋体" pitchFamily="2" charset="-122"/>
                <a:ea typeface="宋体" pitchFamily="2" charset="-122"/>
                <a:cs typeface="黑体" panose="02010609060101010101" pitchFamily="2" charset="-122"/>
              </a:rPr>
              <a:t>（</a:t>
            </a:r>
            <a:r>
              <a:rPr lang="en-US" altLang="zh-CN" sz="2800" b="1" kern="0" dirty="0">
                <a:solidFill>
                  <a:srgbClr val="FF0000"/>
                </a:solidFill>
                <a:latin typeface="宋体" pitchFamily="2" charset="-122"/>
                <a:ea typeface="宋体" pitchFamily="2" charset="-122"/>
                <a:cs typeface="黑体" panose="02010609060101010101" pitchFamily="2" charset="-122"/>
              </a:rPr>
              <a:t>2</a:t>
            </a:r>
            <a:r>
              <a:rPr lang="zh-CN" altLang="en-US" sz="2800" b="1" kern="0" dirty="0">
                <a:solidFill>
                  <a:srgbClr val="FF0000"/>
                </a:solidFill>
                <a:latin typeface="宋体" pitchFamily="2" charset="-122"/>
                <a:ea typeface="宋体" pitchFamily="2" charset="-122"/>
                <a:cs typeface="黑体" panose="02010609060101010101" pitchFamily="2" charset="-122"/>
              </a:rPr>
              <a:t>）建立的概况：</a:t>
            </a:r>
          </a:p>
        </p:txBody>
      </p:sp>
      <p:graphicFrame>
        <p:nvGraphicFramePr>
          <p:cNvPr id="8" name="表格 7"/>
          <p:cNvGraphicFramePr>
            <a:graphicFrameLocks noGrp="1"/>
          </p:cNvGraphicFramePr>
          <p:nvPr>
            <p:custDataLst>
              <p:tags r:id="rId1"/>
            </p:custDataLst>
            <p:extLst>
              <p:ext uri="{D42A27DB-BD31-4B8C-83A1-F6EECF244321}">
                <p14:modId xmlns:p14="http://schemas.microsoft.com/office/powerpoint/2010/main" val="781110482"/>
              </p:ext>
            </p:extLst>
          </p:nvPr>
        </p:nvGraphicFramePr>
        <p:xfrm>
          <a:off x="622598" y="3994497"/>
          <a:ext cx="11324324" cy="2725765"/>
        </p:xfrm>
        <a:graphic>
          <a:graphicData uri="http://schemas.openxmlformats.org/drawingml/2006/table">
            <a:tbl>
              <a:tblPr firstRow="1" bandRow="1">
                <a:tableStyleId>{F5AB1C69-6EDB-4FF4-983F-18BD219EF322}</a:tableStyleId>
              </a:tblPr>
              <a:tblGrid>
                <a:gridCol w="1406130">
                  <a:extLst>
                    <a:ext uri="{9D8B030D-6E8A-4147-A177-3AD203B41FA5}">
                      <a16:colId xmlns:a16="http://schemas.microsoft.com/office/drawing/2014/main" val="20000"/>
                    </a:ext>
                  </a:extLst>
                </a:gridCol>
                <a:gridCol w="2050254">
                  <a:extLst>
                    <a:ext uri="{9D8B030D-6E8A-4147-A177-3AD203B41FA5}">
                      <a16:colId xmlns:a16="http://schemas.microsoft.com/office/drawing/2014/main" val="20001"/>
                    </a:ext>
                  </a:extLst>
                </a:gridCol>
                <a:gridCol w="7867940">
                  <a:extLst>
                    <a:ext uri="{9D8B030D-6E8A-4147-A177-3AD203B41FA5}">
                      <a16:colId xmlns:a16="http://schemas.microsoft.com/office/drawing/2014/main" val="20002"/>
                    </a:ext>
                  </a:extLst>
                </a:gridCol>
              </a:tblGrid>
              <a:tr h="539750">
                <a:tc>
                  <a:txBody>
                    <a:bodyPr/>
                    <a:lstStyle/>
                    <a:p>
                      <a:pPr algn="ctr"/>
                      <a:r>
                        <a:rPr lang="zh-CN" altLang="en-US" sz="2000" b="1" dirty="0">
                          <a:solidFill>
                            <a:srgbClr val="FF0000"/>
                          </a:solidFill>
                          <a:uFillTx/>
                          <a:latin typeface="宋体" pitchFamily="2" charset="-122"/>
                          <a:ea typeface="宋体" pitchFamily="2" charset="-122"/>
                        </a:rPr>
                        <a:t>国家</a:t>
                      </a:r>
                    </a:p>
                  </a:txBody>
                  <a:tcPr marL="121904" marR="121904" anchor="ctr">
                    <a:solidFill>
                      <a:srgbClr val="C2E49C"/>
                    </a:solidFill>
                  </a:tcPr>
                </a:tc>
                <a:tc>
                  <a:txBody>
                    <a:bodyPr/>
                    <a:lstStyle/>
                    <a:p>
                      <a:pPr algn="ctr"/>
                      <a:r>
                        <a:rPr lang="zh-CN" altLang="en-US" sz="2000" b="1" dirty="0">
                          <a:solidFill>
                            <a:srgbClr val="FF0000"/>
                          </a:solidFill>
                          <a:uFillTx/>
                          <a:latin typeface="宋体" pitchFamily="2" charset="-122"/>
                          <a:ea typeface="宋体" pitchFamily="2" charset="-122"/>
                        </a:rPr>
                        <a:t>时期</a:t>
                      </a:r>
                    </a:p>
                  </a:txBody>
                  <a:tcPr marL="121904" marR="121904" anchor="ctr">
                    <a:solidFill>
                      <a:srgbClr val="ECCDDE"/>
                    </a:solidFill>
                  </a:tcPr>
                </a:tc>
                <a:tc>
                  <a:txBody>
                    <a:bodyPr/>
                    <a:lstStyle/>
                    <a:p>
                      <a:pPr algn="ctr"/>
                      <a:r>
                        <a:rPr lang="zh-CN" altLang="en-US" sz="2000" b="1" dirty="0">
                          <a:solidFill>
                            <a:srgbClr val="FF0000"/>
                          </a:solidFill>
                          <a:latin typeface="宋体" pitchFamily="2" charset="-122"/>
                          <a:ea typeface="宋体" pitchFamily="2" charset="-122"/>
                        </a:rPr>
                        <a:t>表现</a:t>
                      </a:r>
                    </a:p>
                  </a:txBody>
                  <a:tcPr marL="121904" marR="121904" anchor="ctr">
                    <a:solidFill>
                      <a:schemeClr val="accent5">
                        <a:lumMod val="20000"/>
                        <a:lumOff val="80000"/>
                      </a:schemeClr>
                    </a:solidFill>
                  </a:tcPr>
                </a:tc>
                <a:extLst>
                  <a:ext uri="{0D108BD9-81ED-4DB2-BD59-A6C34878D82A}">
                    <a16:rowId xmlns:a16="http://schemas.microsoft.com/office/drawing/2014/main" val="10000"/>
                  </a:ext>
                </a:extLst>
              </a:tr>
              <a:tr h="590383">
                <a:tc>
                  <a:txBody>
                    <a:bodyPr/>
                    <a:lstStyle/>
                    <a:p>
                      <a:pPr algn="ctr"/>
                      <a:r>
                        <a:rPr lang="zh-CN" altLang="en-US" sz="2000" b="1" dirty="0">
                          <a:solidFill>
                            <a:srgbClr val="FF0000"/>
                          </a:solidFill>
                          <a:uFillTx/>
                          <a:latin typeface="宋体" pitchFamily="2" charset="-122"/>
                          <a:ea typeface="宋体" pitchFamily="2" charset="-122"/>
                        </a:rPr>
                        <a:t>英国</a:t>
                      </a:r>
                    </a:p>
                  </a:txBody>
                  <a:tcPr marL="121904" marR="121904" anchor="ctr">
                    <a:solidFill>
                      <a:srgbClr val="C2E49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7030A0"/>
                          </a:solidFill>
                          <a:uFillTx/>
                          <a:latin typeface="宋体" pitchFamily="2" charset="-122"/>
                          <a:ea typeface="宋体" pitchFamily="2" charset="-122"/>
                          <a:sym typeface="+mn-ea"/>
                        </a:rPr>
                        <a:t>17</a:t>
                      </a:r>
                      <a:r>
                        <a:rPr lang="zh-CN" altLang="en-US" sz="2000" b="1" dirty="0">
                          <a:solidFill>
                            <a:srgbClr val="7030A0"/>
                          </a:solidFill>
                          <a:uFillTx/>
                          <a:latin typeface="宋体" pitchFamily="2" charset="-122"/>
                          <a:ea typeface="宋体" pitchFamily="2" charset="-122"/>
                          <a:sym typeface="+mn-ea"/>
                        </a:rPr>
                        <a:t>世纪初</a:t>
                      </a:r>
                    </a:p>
                    <a:p>
                      <a:pPr algn="ctr"/>
                      <a:endParaRPr lang="zh-CN" altLang="en-US" sz="2000" b="1" dirty="0">
                        <a:solidFill>
                          <a:srgbClr val="7030A0"/>
                        </a:solidFill>
                        <a:latin typeface="宋体" pitchFamily="2" charset="-122"/>
                        <a:ea typeface="宋体" pitchFamily="2" charset="-122"/>
                      </a:endParaRPr>
                    </a:p>
                  </a:txBody>
                  <a:tcPr marL="121904" marR="121904" anchor="ctr">
                    <a:solidFill>
                      <a:srgbClr val="ECCDDE"/>
                    </a:solidFill>
                  </a:tcPr>
                </a:tc>
                <a:tc>
                  <a:txBody>
                    <a:bodyPr/>
                    <a:lstStyle/>
                    <a:p>
                      <a:pPr algn="l"/>
                      <a:endParaRPr lang="zh-CN" altLang="zh-CN" sz="2000" b="1" dirty="0">
                        <a:solidFill>
                          <a:srgbClr val="FF0000"/>
                        </a:solidFill>
                        <a:effectLst/>
                        <a:latin typeface="宋体" pitchFamily="2" charset="-122"/>
                        <a:ea typeface="宋体" pitchFamily="2" charset="-122"/>
                        <a:cs typeface="+mn-cs"/>
                      </a:endParaRPr>
                    </a:p>
                  </a:txBody>
                  <a:tcPr marL="121904" marR="121904" anchor="ctr">
                    <a:solidFill>
                      <a:schemeClr val="accent5">
                        <a:lumMod val="20000"/>
                        <a:lumOff val="80000"/>
                      </a:schemeClr>
                    </a:solidFill>
                  </a:tcPr>
                </a:tc>
                <a:extLst>
                  <a:ext uri="{0D108BD9-81ED-4DB2-BD59-A6C34878D82A}">
                    <a16:rowId xmlns:a16="http://schemas.microsoft.com/office/drawing/2014/main" val="10001"/>
                  </a:ext>
                </a:extLst>
              </a:tr>
              <a:tr h="783935">
                <a:tc>
                  <a:txBody>
                    <a:bodyPr/>
                    <a:lstStyle/>
                    <a:p>
                      <a:pPr algn="ctr"/>
                      <a:r>
                        <a:rPr lang="zh-CN" altLang="en-US" sz="2000" b="1" dirty="0">
                          <a:solidFill>
                            <a:srgbClr val="FF0000"/>
                          </a:solidFill>
                          <a:uFillTx/>
                          <a:latin typeface="宋体" pitchFamily="2" charset="-122"/>
                          <a:ea typeface="宋体" pitchFamily="2" charset="-122"/>
                        </a:rPr>
                        <a:t>德国</a:t>
                      </a:r>
                    </a:p>
                  </a:txBody>
                  <a:tcPr marL="121904" marR="121904" anchor="ctr">
                    <a:solidFill>
                      <a:srgbClr val="C2E49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7030A0"/>
                          </a:solidFill>
                          <a:latin typeface="宋体" pitchFamily="2" charset="-122"/>
                          <a:ea typeface="宋体" pitchFamily="2" charset="-122"/>
                          <a:sym typeface="+mn-ea"/>
                        </a:rPr>
                        <a:t>19</a:t>
                      </a:r>
                      <a:r>
                        <a:rPr lang="zh-CN" altLang="en-US" sz="2000" b="1" dirty="0">
                          <a:solidFill>
                            <a:srgbClr val="7030A0"/>
                          </a:solidFill>
                          <a:latin typeface="宋体" pitchFamily="2" charset="-122"/>
                          <a:ea typeface="宋体" pitchFamily="2" charset="-122"/>
                          <a:sym typeface="+mn-ea"/>
                        </a:rPr>
                        <a:t>世纪</a:t>
                      </a:r>
                      <a:r>
                        <a:rPr lang="en-US" altLang="zh-CN" sz="2000" b="1" dirty="0">
                          <a:solidFill>
                            <a:srgbClr val="7030A0"/>
                          </a:solidFill>
                          <a:latin typeface="宋体" pitchFamily="2" charset="-122"/>
                          <a:ea typeface="宋体" pitchFamily="2" charset="-122"/>
                          <a:sym typeface="+mn-ea"/>
                        </a:rPr>
                        <a:t>80</a:t>
                      </a:r>
                      <a:r>
                        <a:rPr lang="zh-CN" altLang="en-US" sz="2000" b="1" dirty="0">
                          <a:solidFill>
                            <a:srgbClr val="7030A0"/>
                          </a:solidFill>
                          <a:latin typeface="宋体" pitchFamily="2" charset="-122"/>
                          <a:ea typeface="宋体" pitchFamily="2" charset="-122"/>
                          <a:sym typeface="+mn-ea"/>
                        </a:rPr>
                        <a:t>年代</a:t>
                      </a:r>
                      <a:endParaRPr lang="zh-CN" altLang="en-US" sz="2000" dirty="0">
                        <a:solidFill>
                          <a:srgbClr val="7030A0"/>
                        </a:solidFill>
                        <a:latin typeface="宋体" pitchFamily="2" charset="-122"/>
                        <a:ea typeface="宋体" pitchFamily="2" charset="-122"/>
                      </a:endParaRPr>
                    </a:p>
                    <a:p>
                      <a:pPr algn="ctr"/>
                      <a:endParaRPr lang="zh-CN" altLang="en-US" sz="2000" b="1" dirty="0">
                        <a:solidFill>
                          <a:srgbClr val="7030A0"/>
                        </a:solidFill>
                        <a:latin typeface="宋体" pitchFamily="2" charset="-122"/>
                        <a:ea typeface="宋体" pitchFamily="2" charset="-122"/>
                      </a:endParaRPr>
                    </a:p>
                  </a:txBody>
                  <a:tcPr marL="121904" marR="121904" anchor="ctr">
                    <a:solidFill>
                      <a:srgbClr val="ECCDDE"/>
                    </a:solidFill>
                  </a:tcPr>
                </a:tc>
                <a:tc>
                  <a:txBody>
                    <a:bodyPr/>
                    <a:lstStyle/>
                    <a:p>
                      <a:pPr algn="l">
                        <a:lnSpc>
                          <a:spcPct val="150000"/>
                        </a:lnSpc>
                      </a:pPr>
                      <a:endParaRPr lang="zh-CN" altLang="zh-CN" sz="2000" b="1" dirty="0">
                        <a:solidFill>
                          <a:srgbClr val="FF0000"/>
                        </a:solidFill>
                        <a:effectLst/>
                        <a:latin typeface="宋体" pitchFamily="2" charset="-122"/>
                        <a:ea typeface="宋体" pitchFamily="2" charset="-122"/>
                        <a:cs typeface="+mn-cs"/>
                      </a:endParaRPr>
                    </a:p>
                  </a:txBody>
                  <a:tcPr marL="121904" marR="121904" anchor="ctr">
                    <a:solidFill>
                      <a:schemeClr val="accent5">
                        <a:lumMod val="20000"/>
                        <a:lumOff val="80000"/>
                      </a:schemeClr>
                    </a:solidFill>
                  </a:tcPr>
                </a:tc>
                <a:extLst>
                  <a:ext uri="{0D108BD9-81ED-4DB2-BD59-A6C34878D82A}">
                    <a16:rowId xmlns:a16="http://schemas.microsoft.com/office/drawing/2014/main" val="10002"/>
                  </a:ext>
                </a:extLst>
              </a:tr>
              <a:tr h="543311">
                <a:tc>
                  <a:txBody>
                    <a:bodyPr/>
                    <a:lstStyle/>
                    <a:p>
                      <a:pPr algn="ctr"/>
                      <a:r>
                        <a:rPr lang="zh-CN" altLang="en-US" sz="2000" b="1" dirty="0">
                          <a:solidFill>
                            <a:srgbClr val="FF0000"/>
                          </a:solidFill>
                          <a:uFillTx/>
                          <a:latin typeface="宋体" pitchFamily="2" charset="-122"/>
                          <a:ea typeface="宋体" pitchFamily="2" charset="-122"/>
                        </a:rPr>
                        <a:t>美国</a:t>
                      </a:r>
                    </a:p>
                  </a:txBody>
                  <a:tcPr marL="121904" marR="121904" anchor="ctr">
                    <a:solidFill>
                      <a:srgbClr val="C2E49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7030A0"/>
                          </a:solidFill>
                          <a:latin typeface="宋体" pitchFamily="2" charset="-122"/>
                          <a:ea typeface="宋体" pitchFamily="2" charset="-122"/>
                          <a:sym typeface="+mn-ea"/>
                        </a:rPr>
                        <a:t>1935</a:t>
                      </a:r>
                      <a:r>
                        <a:rPr lang="zh-CN" altLang="en-US" sz="2000" b="1" dirty="0">
                          <a:solidFill>
                            <a:srgbClr val="7030A0"/>
                          </a:solidFill>
                          <a:latin typeface="宋体" pitchFamily="2" charset="-122"/>
                          <a:ea typeface="宋体" pitchFamily="2" charset="-122"/>
                          <a:sym typeface="+mn-ea"/>
                        </a:rPr>
                        <a:t>年</a:t>
                      </a:r>
                      <a:endParaRPr lang="zh-CN" altLang="en-US" sz="2000" dirty="0">
                        <a:solidFill>
                          <a:srgbClr val="7030A0"/>
                        </a:solidFill>
                        <a:latin typeface="宋体" pitchFamily="2" charset="-122"/>
                        <a:ea typeface="宋体" pitchFamily="2" charset="-122"/>
                      </a:endParaRPr>
                    </a:p>
                    <a:p>
                      <a:pPr algn="ctr"/>
                      <a:endParaRPr lang="zh-CN" altLang="en-US" sz="2000" b="1" dirty="0">
                        <a:solidFill>
                          <a:srgbClr val="7030A0"/>
                        </a:solidFill>
                        <a:latin typeface="宋体" pitchFamily="2" charset="-122"/>
                        <a:ea typeface="宋体" pitchFamily="2" charset="-122"/>
                      </a:endParaRPr>
                    </a:p>
                  </a:txBody>
                  <a:tcPr marL="121904" marR="121904" anchor="ctr">
                    <a:solidFill>
                      <a:srgbClr val="ECCDDE"/>
                    </a:solidFill>
                  </a:tcPr>
                </a:tc>
                <a:tc>
                  <a:txBody>
                    <a:bodyPr/>
                    <a:lstStyle/>
                    <a:p>
                      <a:pPr algn="l">
                        <a:lnSpc>
                          <a:spcPct val="150000"/>
                        </a:lnSpc>
                      </a:pPr>
                      <a:endParaRPr lang="zh-CN" altLang="zh-CN" sz="2000" b="1" dirty="0">
                        <a:solidFill>
                          <a:srgbClr val="FF0000"/>
                        </a:solidFill>
                        <a:effectLst/>
                        <a:latin typeface="宋体" pitchFamily="2" charset="-122"/>
                        <a:ea typeface="宋体" pitchFamily="2" charset="-122"/>
                        <a:cs typeface="+mn-cs"/>
                      </a:endParaRPr>
                    </a:p>
                  </a:txBody>
                  <a:tcPr marL="121904" marR="121904" anchor="c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9" name="文本框 11"/>
          <p:cNvSpPr txBox="1"/>
          <p:nvPr/>
        </p:nvSpPr>
        <p:spPr>
          <a:xfrm>
            <a:off x="4265345" y="4664482"/>
            <a:ext cx="7611389" cy="400110"/>
          </a:xfrm>
          <a:prstGeom prst="rect">
            <a:avLst/>
          </a:prstGeom>
          <a:noFill/>
        </p:spPr>
        <p:txBody>
          <a:bodyPr wrap="square" rtlCol="0" anchor="t">
            <a:spAutoFit/>
          </a:bodyPr>
          <a:lstStyle/>
          <a:p>
            <a:pPr algn="l"/>
            <a:r>
              <a:rPr lang="zh-CN" altLang="zh-CN" sz="2000" b="1" dirty="0">
                <a:solidFill>
                  <a:srgbClr val="002060"/>
                </a:solidFill>
                <a:effectLst/>
                <a:latin typeface="宋体" pitchFamily="2" charset="-122"/>
                <a:ea typeface="宋体" pitchFamily="2" charset="-122"/>
                <a:sym typeface="+mn-ea"/>
              </a:rPr>
              <a:t>颁布了</a:t>
            </a:r>
            <a:r>
              <a:rPr lang="zh-CN" altLang="zh-CN" sz="2000" b="1" dirty="0">
                <a:solidFill>
                  <a:srgbClr val="FF0000"/>
                </a:solidFill>
                <a:effectLst/>
                <a:latin typeface="宋体" pitchFamily="2" charset="-122"/>
                <a:ea typeface="宋体" pitchFamily="2" charset="-122"/>
                <a:sym typeface="+mn-ea"/>
              </a:rPr>
              <a:t>济贫法</a:t>
            </a:r>
            <a:r>
              <a:rPr lang="zh-CN" altLang="zh-CN" sz="2000" b="1" dirty="0">
                <a:solidFill>
                  <a:srgbClr val="002060"/>
                </a:solidFill>
                <a:effectLst/>
                <a:latin typeface="宋体" pitchFamily="2" charset="-122"/>
                <a:ea typeface="宋体" pitchFamily="2" charset="-122"/>
                <a:sym typeface="+mn-ea"/>
              </a:rPr>
              <a:t>。此后，欧洲各国纷纷建立了济贫制度</a:t>
            </a:r>
            <a:endParaRPr lang="zh-CN" altLang="en-US" sz="2000" b="1" dirty="0">
              <a:solidFill>
                <a:srgbClr val="002060"/>
              </a:solidFill>
              <a:uFillTx/>
              <a:latin typeface="宋体" pitchFamily="2" charset="-122"/>
              <a:ea typeface="宋体" pitchFamily="2" charset="-122"/>
              <a:sym typeface="+mn-ea"/>
            </a:endParaRPr>
          </a:p>
        </p:txBody>
      </p:sp>
      <p:sp>
        <p:nvSpPr>
          <p:cNvPr id="10" name="文本框 13"/>
          <p:cNvSpPr txBox="1"/>
          <p:nvPr/>
        </p:nvSpPr>
        <p:spPr>
          <a:xfrm>
            <a:off x="4308753" y="5266808"/>
            <a:ext cx="7610543" cy="400110"/>
          </a:xfrm>
          <a:prstGeom prst="rect">
            <a:avLst/>
          </a:prstGeom>
          <a:noFill/>
        </p:spPr>
        <p:txBody>
          <a:bodyPr wrap="square" rtlCol="0" anchor="t">
            <a:spAutoFit/>
          </a:bodyPr>
          <a:lstStyle/>
          <a:p>
            <a:pPr algn="l"/>
            <a:r>
              <a:rPr lang="zh-CN" altLang="zh-CN" sz="2000" b="1" dirty="0">
                <a:solidFill>
                  <a:srgbClr val="002060"/>
                </a:solidFill>
                <a:effectLst/>
                <a:latin typeface="宋体" pitchFamily="2" charset="-122"/>
                <a:ea typeface="宋体" pitchFamily="2" charset="-122"/>
                <a:sym typeface="+mn-ea"/>
              </a:rPr>
              <a:t>德国初步建立了</a:t>
            </a:r>
            <a:r>
              <a:rPr lang="zh-CN" altLang="zh-CN" sz="2000" b="1" dirty="0">
                <a:solidFill>
                  <a:srgbClr val="FF0000"/>
                </a:solidFill>
                <a:effectLst/>
                <a:latin typeface="宋体" pitchFamily="2" charset="-122"/>
                <a:ea typeface="宋体" pitchFamily="2" charset="-122"/>
                <a:sym typeface="+mn-ea"/>
              </a:rPr>
              <a:t>社会保险制度</a:t>
            </a:r>
            <a:r>
              <a:rPr lang="zh-CN" altLang="zh-CN" sz="2000" b="1" dirty="0">
                <a:solidFill>
                  <a:srgbClr val="002060"/>
                </a:solidFill>
                <a:effectLst/>
                <a:latin typeface="宋体" pitchFamily="2" charset="-122"/>
                <a:ea typeface="宋体" pitchFamily="2" charset="-122"/>
                <a:sym typeface="+mn-ea"/>
              </a:rPr>
              <a:t>，涉及疾病、工伤和养老等方面</a:t>
            </a:r>
            <a:endParaRPr lang="zh-CN" altLang="en-US" sz="2000" b="1" dirty="0">
              <a:solidFill>
                <a:srgbClr val="002060"/>
              </a:solidFill>
              <a:uFillTx/>
              <a:latin typeface="宋体" pitchFamily="2" charset="-122"/>
              <a:ea typeface="宋体" pitchFamily="2" charset="-122"/>
              <a:sym typeface="+mn-ea"/>
            </a:endParaRPr>
          </a:p>
        </p:txBody>
      </p:sp>
      <p:sp>
        <p:nvSpPr>
          <p:cNvPr id="11" name="文本框 15"/>
          <p:cNvSpPr txBox="1"/>
          <p:nvPr/>
        </p:nvSpPr>
        <p:spPr>
          <a:xfrm>
            <a:off x="4296599" y="6275417"/>
            <a:ext cx="7898576" cy="400110"/>
          </a:xfrm>
          <a:prstGeom prst="rect">
            <a:avLst/>
          </a:prstGeom>
          <a:noFill/>
        </p:spPr>
        <p:txBody>
          <a:bodyPr wrap="square" rtlCol="0" anchor="t">
            <a:spAutoFit/>
          </a:bodyPr>
          <a:lstStyle/>
          <a:p>
            <a:pPr algn="l"/>
            <a:r>
              <a:rPr lang="zh-CN" altLang="zh-CN" sz="2000" b="1" dirty="0">
                <a:solidFill>
                  <a:srgbClr val="002060"/>
                </a:solidFill>
                <a:effectLst/>
                <a:latin typeface="宋体" pitchFamily="2" charset="-122"/>
                <a:ea typeface="宋体" pitchFamily="2" charset="-122"/>
                <a:sym typeface="+mn-ea"/>
              </a:rPr>
              <a:t>颁布</a:t>
            </a:r>
            <a:r>
              <a:rPr lang="zh-CN" altLang="zh-CN" sz="2000" b="1" dirty="0">
                <a:solidFill>
                  <a:srgbClr val="FF0000"/>
                </a:solidFill>
                <a:effectLst/>
                <a:latin typeface="宋体" pitchFamily="2" charset="-122"/>
                <a:ea typeface="宋体" pitchFamily="2" charset="-122"/>
                <a:sym typeface="+mn-ea"/>
              </a:rPr>
              <a:t>《社会保障法》</a:t>
            </a:r>
            <a:r>
              <a:rPr lang="zh-CN" altLang="zh-CN" sz="2000" b="1" dirty="0">
                <a:solidFill>
                  <a:srgbClr val="002060"/>
                </a:solidFill>
                <a:effectLst/>
                <a:latin typeface="宋体" pitchFamily="2" charset="-122"/>
                <a:ea typeface="宋体" pitchFamily="2" charset="-122"/>
                <a:sym typeface="+mn-ea"/>
              </a:rPr>
              <a:t>，标志着美国现代社会保障制度的最终确立</a:t>
            </a:r>
            <a:endParaRPr lang="zh-CN" altLang="en-US" sz="2000" b="1" dirty="0">
              <a:solidFill>
                <a:srgbClr val="002060"/>
              </a:solidFill>
              <a:uFillTx/>
              <a:latin typeface="宋体" pitchFamily="2" charset="-122"/>
              <a:ea typeface="宋体" pitchFamily="2" charset="-122"/>
              <a:sym typeface="+mn-ea"/>
            </a:endParaRPr>
          </a:p>
        </p:txBody>
      </p:sp>
    </p:spTree>
    <p:extLst>
      <p:ext uri="{BB962C8B-B14F-4D97-AF65-F5344CB8AC3E}">
        <p14:creationId xmlns:p14="http://schemas.microsoft.com/office/powerpoint/2010/main" val="259205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2" name="直接连接符 95"/>
          <p:cNvCxnSpPr/>
          <p:nvPr/>
        </p:nvCxnSpPr>
        <p:spPr bwMode="auto">
          <a:xfrm>
            <a:off x="8675370" y="4077335"/>
            <a:ext cx="31115" cy="0"/>
          </a:xfrm>
          <a:prstGeom prst="line">
            <a:avLst/>
          </a:prstGeom>
          <a:ln w="28575">
            <a:solidFill>
              <a:schemeClr val="accent1">
                <a:alpha val="5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文本框 2"/>
          <p:cNvSpPr txBox="1"/>
          <p:nvPr/>
        </p:nvSpPr>
        <p:spPr>
          <a:xfrm>
            <a:off x="265747" y="1556792"/>
            <a:ext cx="11299190" cy="4247317"/>
          </a:xfrm>
          <a:prstGeom prst="rect">
            <a:avLst/>
          </a:prstGeom>
          <a:noFill/>
          <a:ln w="25400">
            <a:solidFill>
              <a:srgbClr val="00B050"/>
            </a:solidFill>
          </a:ln>
        </p:spPr>
        <p:txBody>
          <a:bodyPr vert="horz" wrap="square" lIns="91440" tIns="45720" rIns="91440" bIns="45720" numCol="1" anchor="t">
            <a:spAutoFit/>
          </a:bodyPr>
          <a:lstStyle/>
          <a:p>
            <a:pPr marL="0" indent="0" algn="l" defTabSz="914400" eaLnBrk="1" latinLnBrk="0" hangingPunct="1">
              <a:lnSpc>
                <a:spcPct val="150000"/>
              </a:lnSpc>
              <a:spcBef>
                <a:spcPts val="0"/>
              </a:spcBef>
              <a:spcAft>
                <a:spcPts val="0"/>
              </a:spcAft>
              <a:buFontTx/>
              <a:buNone/>
            </a:pPr>
            <a:r>
              <a:rPr sz="2000" dirty="0">
                <a:solidFill>
                  <a:srgbClr val="002060"/>
                </a:solidFill>
                <a:latin typeface="黑体" panose="02010609060101010101" pitchFamily="49" charset="-122"/>
                <a:ea typeface="黑体" panose="02010609060101010101" pitchFamily="49" charset="-122"/>
              </a:rPr>
              <a:t>  </a:t>
            </a:r>
            <a:r>
              <a:rPr sz="2000" b="1" dirty="0">
                <a:solidFill>
                  <a:srgbClr val="002060"/>
                </a:solidFill>
                <a:latin typeface="黑体" panose="02010609060101010101" pitchFamily="49" charset="-122"/>
                <a:ea typeface="黑体" panose="02010609060101010101" pitchFamily="49" charset="-122"/>
              </a:rPr>
              <a:t>   </a:t>
            </a:r>
            <a:r>
              <a:rPr sz="2000" b="1" dirty="0">
                <a:solidFill>
                  <a:srgbClr val="FF0000"/>
                </a:solidFill>
                <a:latin typeface="宋体" pitchFamily="2" charset="-122"/>
                <a:ea typeface="宋体" pitchFamily="2" charset="-122"/>
              </a:rPr>
              <a:t>圈地运动</a:t>
            </a:r>
            <a:r>
              <a:rPr sz="2000" b="1" dirty="0">
                <a:solidFill>
                  <a:srgbClr val="002060"/>
                </a:solidFill>
                <a:latin typeface="宋体" pitchFamily="2" charset="-122"/>
                <a:ea typeface="宋体" pitchFamily="2" charset="-122"/>
              </a:rPr>
              <a:t>的发展，大量农民被逐出土地，丧失生计，农民在丧失土地的同时也丧失了自身抵御风险的能力，大量农民流入城市，</a:t>
            </a:r>
            <a:r>
              <a:rPr sz="2000" b="1" dirty="0">
                <a:solidFill>
                  <a:srgbClr val="FF0000"/>
                </a:solidFill>
                <a:latin typeface="宋体" pitchFamily="2" charset="-122"/>
                <a:ea typeface="宋体" pitchFamily="2" charset="-122"/>
              </a:rPr>
              <a:t>社会不安定因素</a:t>
            </a:r>
            <a:r>
              <a:rPr sz="2000" b="1" dirty="0">
                <a:solidFill>
                  <a:srgbClr val="002060"/>
                </a:solidFill>
                <a:latin typeface="宋体" pitchFamily="2" charset="-122"/>
                <a:ea typeface="宋体" pitchFamily="2" charset="-122"/>
              </a:rPr>
              <a:t>增加。</a:t>
            </a:r>
            <a:endParaRPr lang="ko-KR" altLang="en-US" sz="2000" b="1" dirty="0">
              <a:solidFill>
                <a:srgbClr val="002060"/>
              </a:solidFill>
              <a:latin typeface="宋体" pitchFamily="2" charset="-122"/>
              <a:ea typeface="黑体" panose="02010609060101010101" pitchFamily="49" charset="-122"/>
            </a:endParaRPr>
          </a:p>
          <a:p>
            <a:pPr marL="0" indent="0" algn="l" defTabSz="914400" eaLnBrk="1" latinLnBrk="0" hangingPunct="1">
              <a:lnSpc>
                <a:spcPct val="150000"/>
              </a:lnSpc>
              <a:spcBef>
                <a:spcPts val="0"/>
              </a:spcBef>
              <a:spcAft>
                <a:spcPts val="0"/>
              </a:spcAft>
              <a:buFontTx/>
              <a:buNone/>
            </a:pPr>
            <a:r>
              <a:rPr sz="2000" b="1" dirty="0">
                <a:solidFill>
                  <a:srgbClr val="002060"/>
                </a:solidFill>
                <a:latin typeface="宋体" pitchFamily="2" charset="-122"/>
                <a:ea typeface="宋体" pitchFamily="2" charset="-122"/>
              </a:rPr>
              <a:t>    为了</a:t>
            </a:r>
            <a:r>
              <a:rPr sz="2000" b="1" dirty="0">
                <a:solidFill>
                  <a:srgbClr val="FF0000"/>
                </a:solidFill>
                <a:latin typeface="宋体" pitchFamily="2" charset="-122"/>
                <a:ea typeface="宋体" pitchFamily="2" charset="-122"/>
              </a:rPr>
              <a:t>缓和社会矛盾</a:t>
            </a:r>
            <a:r>
              <a:rPr sz="2000" b="1" dirty="0">
                <a:solidFill>
                  <a:srgbClr val="002060"/>
                </a:solidFill>
                <a:latin typeface="宋体" pitchFamily="2" charset="-122"/>
                <a:ea typeface="宋体" pitchFamily="2" charset="-122"/>
              </a:rPr>
              <a:t>，在1601年颁布了《伊丽莎白济贫法》，根据济贫法规定：</a:t>
            </a:r>
            <a:r>
              <a:rPr sz="2000" b="1" dirty="0">
                <a:solidFill>
                  <a:srgbClr val="FF0000"/>
                </a:solidFill>
                <a:latin typeface="宋体" pitchFamily="2" charset="-122"/>
                <a:ea typeface="宋体" pitchFamily="2" charset="-122"/>
              </a:rPr>
              <a:t>治安法官</a:t>
            </a:r>
            <a:r>
              <a:rPr sz="2000" b="1" dirty="0">
                <a:solidFill>
                  <a:srgbClr val="002060"/>
                </a:solidFill>
                <a:latin typeface="宋体" pitchFamily="2" charset="-122"/>
                <a:ea typeface="宋体" pitchFamily="2" charset="-122"/>
              </a:rPr>
              <a:t>有权以教区为单位管理济贫事宜、征收济贫税及核发济贫费。</a:t>
            </a:r>
            <a:r>
              <a:rPr sz="2000" b="1" dirty="0">
                <a:solidFill>
                  <a:srgbClr val="FF0000"/>
                </a:solidFill>
                <a:latin typeface="宋体" pitchFamily="2" charset="-122"/>
                <a:ea typeface="宋体" pitchFamily="2" charset="-122"/>
              </a:rPr>
              <a:t>救济办法</a:t>
            </a:r>
            <a:r>
              <a:rPr sz="2000" b="1" dirty="0">
                <a:solidFill>
                  <a:srgbClr val="002060"/>
                </a:solidFill>
                <a:latin typeface="宋体" pitchFamily="2" charset="-122"/>
                <a:ea typeface="宋体" pitchFamily="2" charset="-122"/>
              </a:rPr>
              <a:t>因人而异,凡年老及丧失劳动力的,在家接受救济；贫穷儿童则在指定的人家寄养，长到一定年龄时送去作学徒；流浪者被关进监狱或送入教养院。这一法律遵循的基本原则就是，让那些没有工作能力的人，如孤儿、无人赡养的老人和身体残疾的人，得到救济或赡养；给那些有劳动能力的人一份工作，让他们能够以此谋生。</a:t>
            </a:r>
            <a:endParaRPr lang="en-US" sz="2000" b="1" dirty="0">
              <a:solidFill>
                <a:srgbClr val="002060"/>
              </a:solidFill>
              <a:latin typeface="宋体" pitchFamily="2" charset="-122"/>
              <a:ea typeface="宋体" pitchFamily="2" charset="-122"/>
            </a:endParaRPr>
          </a:p>
          <a:p>
            <a:pPr marL="0" indent="0" algn="l" defTabSz="914400" eaLnBrk="1" latinLnBrk="0" hangingPunct="1">
              <a:lnSpc>
                <a:spcPct val="150000"/>
              </a:lnSpc>
              <a:spcBef>
                <a:spcPts val="0"/>
              </a:spcBef>
              <a:spcAft>
                <a:spcPts val="0"/>
              </a:spcAft>
              <a:buFontTx/>
              <a:buNone/>
            </a:pPr>
            <a:r>
              <a:rPr lang="en-US" sz="2000" b="1" dirty="0">
                <a:solidFill>
                  <a:srgbClr val="002060"/>
                </a:solidFill>
                <a:latin typeface="宋体" pitchFamily="2" charset="-122"/>
                <a:ea typeface="宋体" pitchFamily="2" charset="-122"/>
              </a:rPr>
              <a:t>    </a:t>
            </a:r>
            <a:r>
              <a:rPr sz="2000" b="1" dirty="0">
                <a:solidFill>
                  <a:srgbClr val="002060"/>
                </a:solidFill>
                <a:latin typeface="宋体" pitchFamily="2" charset="-122"/>
                <a:ea typeface="宋体" pitchFamily="2" charset="-122"/>
              </a:rPr>
              <a:t>作为英国</a:t>
            </a:r>
            <a:r>
              <a:rPr sz="2000" b="1" dirty="0">
                <a:solidFill>
                  <a:srgbClr val="FF0000"/>
                </a:solidFill>
                <a:latin typeface="宋体" pitchFamily="2" charset="-122"/>
                <a:ea typeface="宋体" pitchFamily="2" charset="-122"/>
              </a:rPr>
              <a:t>第一个重要的济贫法</a:t>
            </a:r>
            <a:r>
              <a:rPr sz="2000" b="1" dirty="0">
                <a:solidFill>
                  <a:srgbClr val="002060"/>
                </a:solidFill>
                <a:latin typeface="宋体" pitchFamily="2" charset="-122"/>
                <a:ea typeface="宋体" pitchFamily="2" charset="-122"/>
              </a:rPr>
              <a:t>，它不仅是这一法律制度的发端，而且为这一法律制度的发展确定了基本原则，因此也被称为世界上最早的社会保障法。</a:t>
            </a:r>
            <a:endParaRPr lang="ko-KR" altLang="en-US" sz="2000" b="1" dirty="0">
              <a:solidFill>
                <a:srgbClr val="002060"/>
              </a:solidFill>
              <a:latin typeface="宋体" pitchFamily="2" charset="-122"/>
              <a:ea typeface="黑体" panose="02010609060101010101" pitchFamily="49" charset="-122"/>
            </a:endParaRPr>
          </a:p>
        </p:txBody>
      </p:sp>
      <p:sp>
        <p:nvSpPr>
          <p:cNvPr id="74" name="文本框 73"/>
          <p:cNvSpPr txBox="1"/>
          <p:nvPr/>
        </p:nvSpPr>
        <p:spPr>
          <a:xfrm>
            <a:off x="265747" y="6038111"/>
            <a:ext cx="11697970" cy="462947"/>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00000"/>
              </a:lnSpc>
              <a:spcBef>
                <a:spcPts val="0"/>
              </a:spcBef>
              <a:spcAft>
                <a:spcPts val="0"/>
              </a:spcAft>
              <a:buFontTx/>
              <a:buNone/>
            </a:pPr>
            <a:r>
              <a:rPr sz="2400" b="1" dirty="0" err="1">
                <a:solidFill>
                  <a:srgbClr val="FF0000"/>
                </a:solidFill>
                <a:latin typeface="宋体" pitchFamily="2" charset="-122"/>
                <a:ea typeface="宋体" pitchFamily="2" charset="-122"/>
              </a:rPr>
              <a:t>结合材料指出英国颁布《伊丽莎白济贫法》的背景、济贫特点、影响</a:t>
            </a:r>
            <a:r>
              <a:rPr sz="2400" b="1" dirty="0">
                <a:solidFill>
                  <a:srgbClr val="FF0000"/>
                </a:solidFill>
                <a:latin typeface="宋体" pitchFamily="2" charset="-122"/>
                <a:ea typeface="宋体" pitchFamily="2" charset="-122"/>
              </a:rPr>
              <a:t>？</a:t>
            </a:r>
            <a:endParaRPr lang="ko-KR" altLang="en-US" sz="2400" b="1" dirty="0">
              <a:solidFill>
                <a:srgbClr val="FF0000"/>
              </a:solidFill>
              <a:latin typeface="宋体" pitchFamily="2" charset="-122"/>
              <a:ea typeface="黑体" panose="02010609060101010101" pitchFamily="49" charset="-122"/>
            </a:endParaRPr>
          </a:p>
        </p:txBody>
      </p:sp>
      <p:cxnSp>
        <p:nvCxnSpPr>
          <p:cNvPr id="11" name="直接连接符 10"/>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2"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13" name="TextBox 12"/>
          <p:cNvSpPr txBox="1"/>
          <p:nvPr/>
        </p:nvSpPr>
        <p:spPr bwMode="auto">
          <a:xfrm>
            <a:off x="60732" y="793522"/>
            <a:ext cx="5026362" cy="830997"/>
          </a:xfrm>
          <a:prstGeom prst="rect">
            <a:avLst/>
          </a:prstGeom>
          <a:noFill/>
          <a:ln w="0">
            <a:noFill/>
          </a:ln>
        </p:spPr>
        <p:style>
          <a:lnRef idx="3">
            <a:schemeClr val="lt1"/>
          </a:lnRef>
          <a:fillRef idx="1">
            <a:schemeClr val="dk1"/>
          </a:fillRef>
          <a:effectRef idx="1">
            <a:schemeClr val="dk1"/>
          </a:effectRef>
          <a:fontRef idx="minor">
            <a:schemeClr val="lt1"/>
          </a:fontRef>
        </p:style>
        <p:txBody>
          <a:bodyPr vert="horz" wrap="square" lIns="91440" tIns="45720" rIns="91440" bIns="45720" numCol="1" anchor="t">
            <a:spAutoFit/>
          </a:bodyPr>
          <a:lstStyle>
            <a:lvl1pPr marL="0" indent="0" defTabSz="508000">
              <a:lnSpc>
                <a:spcPct val="100000"/>
              </a:lnSpc>
              <a:spcBef>
                <a:spcPts val="0"/>
              </a:spcBef>
              <a:spcAft>
                <a:spcPts val="0"/>
              </a:spcAft>
              <a:buFontTx/>
              <a:buNone/>
              <a:defRPr lang="en-GB" altLang="en-US" sz="2000" b="1" spc="50">
                <a:ln w="13335" cap="flat" cmpd="sng">
                  <a:solidFill>
                    <a:schemeClr val="accent1">
                      <a:shade val="2500"/>
                      <a:alpha val="5882"/>
                    </a:schemeClr>
                  </a:solidFill>
                  <a:prstDash val="solid"/>
                </a:ln>
                <a:solidFill>
                  <a:schemeClr val="accent1">
                    <a:tint val="3000"/>
                    <a:alpha val="94985"/>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defRPr>
            </a:lvl1pPr>
            <a:lvl2pPr marL="0" indent="0" defTabSz="508000">
              <a:lnSpc>
                <a:spcPct val="100000"/>
              </a:lnSpc>
              <a:spcBef>
                <a:spcPts val="0"/>
              </a:spcBef>
              <a:spcAft>
                <a:spcPts val="0"/>
              </a:spcAft>
              <a:buFontTx/>
              <a:buNone/>
              <a:defRPr lang="en-GB" altLang="en-US" sz="1800">
                <a:solidFill>
                  <a:schemeClr val="lt1"/>
                </a:solidFill>
                <a:latin typeface="+mn-lt"/>
                <a:ea typeface="+mn-ea"/>
              </a:defRPr>
            </a:lvl2pPr>
            <a:lvl3pPr marL="0" indent="0" defTabSz="508000">
              <a:lnSpc>
                <a:spcPct val="100000"/>
              </a:lnSpc>
              <a:spcBef>
                <a:spcPts val="0"/>
              </a:spcBef>
              <a:spcAft>
                <a:spcPts val="0"/>
              </a:spcAft>
              <a:buFontTx/>
              <a:buNone/>
              <a:defRPr lang="en-GB" altLang="en-US" sz="1800">
                <a:solidFill>
                  <a:schemeClr val="lt1"/>
                </a:solidFill>
                <a:latin typeface="+mn-lt"/>
                <a:ea typeface="+mn-ea"/>
              </a:defRPr>
            </a:lvl3pPr>
            <a:lvl4pPr marL="0" indent="0" defTabSz="508000">
              <a:lnSpc>
                <a:spcPct val="100000"/>
              </a:lnSpc>
              <a:spcBef>
                <a:spcPts val="0"/>
              </a:spcBef>
              <a:spcAft>
                <a:spcPts val="0"/>
              </a:spcAft>
              <a:buFontTx/>
              <a:buNone/>
              <a:defRPr lang="en-GB" altLang="en-US" sz="1800">
                <a:solidFill>
                  <a:schemeClr val="lt1"/>
                </a:solidFill>
                <a:latin typeface="+mn-lt"/>
                <a:ea typeface="+mn-ea"/>
              </a:defRPr>
            </a:lvl4pPr>
            <a:lvl5pPr marL="0" indent="0" defTabSz="508000">
              <a:lnSpc>
                <a:spcPct val="100000"/>
              </a:lnSpc>
              <a:spcBef>
                <a:spcPts val="0"/>
              </a:spcBef>
              <a:spcAft>
                <a:spcPts val="0"/>
              </a:spcAft>
              <a:buFontTx/>
              <a:buNone/>
              <a:defRPr lang="en-GB" altLang="en-US" sz="1800">
                <a:solidFill>
                  <a:schemeClr val="lt1"/>
                </a:solidFill>
                <a:latin typeface="+mn-lt"/>
                <a:ea typeface="+mn-ea"/>
              </a:defRPr>
            </a:lvl5pPr>
            <a:lvl6pPr marL="0" indent="0" defTabSz="508000">
              <a:lnSpc>
                <a:spcPct val="100000"/>
              </a:lnSpc>
              <a:spcBef>
                <a:spcPts val="0"/>
              </a:spcBef>
              <a:spcAft>
                <a:spcPts val="0"/>
              </a:spcAft>
              <a:buFontTx/>
              <a:buNone/>
              <a:defRPr lang="en-GB" altLang="en-US" sz="1800">
                <a:solidFill>
                  <a:schemeClr val="lt1"/>
                </a:solidFill>
                <a:latin typeface="+mn-lt"/>
                <a:ea typeface="+mn-ea"/>
              </a:defRPr>
            </a:lvl6pPr>
            <a:lvl7pPr marL="0" indent="0" defTabSz="508000">
              <a:lnSpc>
                <a:spcPct val="100000"/>
              </a:lnSpc>
              <a:spcBef>
                <a:spcPts val="0"/>
              </a:spcBef>
              <a:spcAft>
                <a:spcPts val="0"/>
              </a:spcAft>
              <a:buFontTx/>
              <a:buNone/>
              <a:defRPr lang="en-GB" altLang="en-US" sz="1800">
                <a:solidFill>
                  <a:schemeClr val="lt1"/>
                </a:solidFill>
                <a:latin typeface="+mn-lt"/>
                <a:ea typeface="+mn-ea"/>
              </a:defRPr>
            </a:lvl7pPr>
            <a:lvl8pPr marL="0" indent="0" defTabSz="508000">
              <a:lnSpc>
                <a:spcPct val="100000"/>
              </a:lnSpc>
              <a:spcBef>
                <a:spcPts val="0"/>
              </a:spcBef>
              <a:spcAft>
                <a:spcPts val="0"/>
              </a:spcAft>
              <a:buFontTx/>
              <a:buNone/>
              <a:defRPr lang="en-GB" altLang="en-US" sz="1800">
                <a:solidFill>
                  <a:schemeClr val="lt1"/>
                </a:solidFill>
                <a:latin typeface="+mn-lt"/>
                <a:ea typeface="+mn-ea"/>
              </a:defRPr>
            </a:lvl8pPr>
            <a:lvl9pPr marL="0" indent="0" defTabSz="508000">
              <a:lnSpc>
                <a:spcPct val="100000"/>
              </a:lnSpc>
              <a:spcBef>
                <a:spcPts val="0"/>
              </a:spcBef>
              <a:spcAft>
                <a:spcPts val="0"/>
              </a:spcAft>
              <a:buFontTx/>
              <a:buNone/>
              <a:defRPr lang="en-GB" altLang="en-US" sz="1800">
                <a:solidFill>
                  <a:schemeClr val="lt1"/>
                </a:solidFill>
                <a:latin typeface="+mn-lt"/>
                <a:ea typeface="+mn-ea"/>
              </a:defRPr>
            </a:lvl9pPr>
          </a:lstStyle>
          <a:p>
            <a:pPr marL="457200" indent="-457200" algn="l" defTabSz="1219200" eaLnBrk="1" latinLnBrk="0" hangingPunct="1">
              <a:lnSpc>
                <a:spcPct val="150000"/>
              </a:lnSpc>
              <a:spcBef>
                <a:spcPts val="0"/>
              </a:spcBef>
              <a:spcAft>
                <a:spcPts val="0"/>
              </a:spcAft>
              <a:buClr>
                <a:srgbClr val="FF0000"/>
              </a:buClr>
              <a:buFont typeface="Wingdings" pitchFamily="2" charset="2"/>
              <a:buChar char="u"/>
              <a:defRPr sz="1800"/>
            </a:pPr>
            <a:r>
              <a:rPr lang="zh-CN" altLang="en-US" sz="3200" dirty="0">
                <a:solidFill>
                  <a:srgbClr val="FF0000">
                    <a:alpha val="94985"/>
                  </a:srgbClr>
                </a:solidFill>
                <a:latin typeface="方正姚体" pitchFamily="2" charset="-122"/>
                <a:ea typeface="方正姚体" pitchFamily="2" charset="-122"/>
              </a:rPr>
              <a:t>英国的社会救济</a:t>
            </a:r>
            <a:endParaRPr lang="ko-KR" altLang="en-US" sz="3200" dirty="0">
              <a:solidFill>
                <a:srgbClr val="FF0000">
                  <a:alpha val="94985"/>
                </a:srgbClr>
              </a:solidFill>
              <a:latin typeface="方正姚体" pitchFamily="2"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1000"/>
                                        <p:tgtEl>
                                          <p:spTgt spid="74"/>
                                        </p:tgtEl>
                                      </p:cBhvr>
                                    </p:animEffect>
                                    <p:anim calcmode="lin" valueType="num">
                                      <p:cBhvr>
                                        <p:cTn id="14" dur="1000" fill="hold"/>
                                        <p:tgtEl>
                                          <p:spTgt spid="74"/>
                                        </p:tgtEl>
                                        <p:attrNameLst>
                                          <p:attrName>ppt_x</p:attrName>
                                        </p:attrNameLst>
                                      </p:cBhvr>
                                      <p:tavLst>
                                        <p:tav tm="0">
                                          <p:val>
                                            <p:strVal val="#ppt_x"/>
                                          </p:val>
                                        </p:tav>
                                        <p:tav tm="100000">
                                          <p:val>
                                            <p:strVal val="#ppt_x"/>
                                          </p:val>
                                        </p:tav>
                                      </p:tavLst>
                                    </p:anim>
                                    <p:anim calcmode="lin" valueType="num">
                                      <p:cBhvr>
                                        <p:cTn id="15"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组合 14"/>
          <p:cNvGrpSpPr/>
          <p:nvPr/>
        </p:nvGrpSpPr>
        <p:grpSpPr>
          <a:xfrm>
            <a:off x="1505" y="492558"/>
            <a:ext cx="799798" cy="1851074"/>
            <a:chOff x="11571416" y="3959358"/>
            <a:chExt cx="620584" cy="1723139"/>
          </a:xfrm>
        </p:grpSpPr>
        <p:sp>
          <p:nvSpPr>
            <p:cNvPr id="13" name="矩形 12"/>
            <p:cNvSpPr/>
            <p:nvPr/>
          </p:nvSpPr>
          <p:spPr>
            <a:xfrm>
              <a:off x="11571416" y="3959358"/>
              <a:ext cx="620584" cy="1723137"/>
            </a:xfrm>
            <a:prstGeom prst="rect">
              <a:avLst/>
            </a:prstGeom>
            <a:solidFill>
              <a:srgbClr val="3E4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1571416" y="5115169"/>
              <a:ext cx="620584" cy="567328"/>
            </a:xfrm>
            <a:prstGeom prst="rect">
              <a:avLst/>
            </a:prstGeom>
            <a:solidFill>
              <a:srgbClr val="CF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2"/>
          <p:cNvSpPr txBox="1"/>
          <p:nvPr/>
        </p:nvSpPr>
        <p:spPr>
          <a:xfrm>
            <a:off x="1032435" y="449083"/>
            <a:ext cx="618734" cy="1938020"/>
          </a:xfrm>
          <a:prstGeom prst="rect">
            <a:avLst/>
          </a:prstGeom>
          <a:noFill/>
        </p:spPr>
        <p:txBody>
          <a:bodyPr wrap="square" lIns="91449" tIns="45724" rIns="91449" bIns="45724" rtlCol="0" anchor="ctr">
            <a:spAutoFit/>
          </a:bodyPr>
          <a:lstStyle>
            <a:defPPr>
              <a:defRPr lang="zh-CN"/>
            </a:defPPr>
            <a:lvl1pPr algn="ctr">
              <a:defRPr sz="6000" b="1">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Arial" panose="020B0604020202020204" pitchFamily="34" charset="0"/>
                <a:ea typeface="微软雅黑" panose="020B0503020204020204" charset="-122"/>
                <a:cs typeface="Arial" panose="020B0604020202020204" pitchFamily="34" charset="0"/>
              </a:defRPr>
            </a:lvl1pPr>
          </a:lstStyle>
          <a:p>
            <a:pPr algn="r"/>
            <a:r>
              <a:rPr lang="zh-CN" altLang="en-US" dirty="0">
                <a:solidFill>
                  <a:srgbClr val="002060"/>
                </a:solidFill>
              </a:rPr>
              <a:t>目录</a:t>
            </a:r>
          </a:p>
        </p:txBody>
      </p:sp>
      <p:grpSp>
        <p:nvGrpSpPr>
          <p:cNvPr id="6" name="组合 5"/>
          <p:cNvGrpSpPr/>
          <p:nvPr/>
        </p:nvGrpSpPr>
        <p:grpSpPr>
          <a:xfrm>
            <a:off x="2278782" y="2387103"/>
            <a:ext cx="9432967" cy="1002665"/>
            <a:chOff x="4779" y="1319"/>
            <a:chExt cx="14857" cy="1579"/>
          </a:xfrm>
        </p:grpSpPr>
        <p:sp>
          <p:nvSpPr>
            <p:cNvPr id="21" name="Oval 5"/>
            <p:cNvSpPr>
              <a:spLocks noChangeArrowheads="1"/>
            </p:cNvSpPr>
            <p:nvPr/>
          </p:nvSpPr>
          <p:spPr bwMode="auto">
            <a:xfrm>
              <a:off x="4779" y="1319"/>
              <a:ext cx="1396" cy="1401"/>
            </a:xfrm>
            <a:prstGeom prst="ellipse">
              <a:avLst/>
            </a:prstGeom>
            <a:solidFill>
              <a:srgbClr val="3E4150"/>
            </a:solidFill>
            <a:ln w="9525">
              <a:noFill/>
              <a:round/>
            </a:ln>
          </p:spPr>
          <p:txBody>
            <a:bodyPr vert="horz" wrap="square" lIns="91438" tIns="45719" rIns="91438" bIns="45719" numCol="1" anchor="t" anchorCtr="0" compatLnSpc="1"/>
            <a:lstStyle/>
            <a:p>
              <a:endParaRPr lang="zh-CN" altLang="en-US"/>
            </a:p>
          </p:txBody>
        </p:sp>
        <p:sp>
          <p:nvSpPr>
            <p:cNvPr id="31" name="标题 7"/>
            <p:cNvSpPr>
              <a:spLocks noGrp="1"/>
            </p:cNvSpPr>
            <p:nvPr/>
          </p:nvSpPr>
          <p:spPr>
            <a:xfrm>
              <a:off x="6474" y="1500"/>
              <a:ext cx="13162" cy="1398"/>
            </a:xfrm>
            <a:prstGeom prst="rect">
              <a:avLst/>
            </a:prstGeom>
          </p:spPr>
          <p:txBody>
            <a:bodyPr vert="horz" lIns="91417" tIns="45708" rIns="91417"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solidFill>
                    <a:srgbClr val="002060"/>
                  </a:solidFill>
                  <a:latin typeface="方正姚体" pitchFamily="2" charset="-122"/>
                  <a:ea typeface="方正姚体" pitchFamily="2" charset="-122"/>
                </a:rPr>
                <a:t>西方主要国家基层治理的历史与特点</a:t>
              </a:r>
            </a:p>
          </p:txBody>
        </p:sp>
        <p:sp>
          <p:nvSpPr>
            <p:cNvPr id="4" name="文本框 3"/>
            <p:cNvSpPr txBox="1"/>
            <p:nvPr/>
          </p:nvSpPr>
          <p:spPr>
            <a:xfrm>
              <a:off x="4824" y="1411"/>
              <a:ext cx="1195" cy="1178"/>
            </a:xfrm>
            <a:prstGeom prst="rect">
              <a:avLst/>
            </a:prstGeom>
            <a:noFill/>
          </p:spPr>
          <p:txBody>
            <a:bodyPr wrap="none" rtlCol="0">
              <a:spAutoFit/>
            </a:bodyPr>
            <a:lstStyle/>
            <a:p>
              <a:r>
                <a:rPr lang="en-US" altLang="zh-CN" sz="4265" b="1" dirty="0">
                  <a:solidFill>
                    <a:schemeClr val="bg1"/>
                  </a:solidFill>
                  <a:latin typeface="Kristen ITC" panose="03050502040202030202" pitchFamily="66" charset="0"/>
                </a:rPr>
                <a:t>01</a:t>
              </a:r>
              <a:endParaRPr lang="zh-CN" altLang="en-US" sz="4265" b="1" dirty="0">
                <a:solidFill>
                  <a:schemeClr val="bg1"/>
                </a:solidFill>
                <a:latin typeface="Kristen ITC" panose="03050502040202030202" pitchFamily="66" charset="0"/>
              </a:endParaRPr>
            </a:p>
          </p:txBody>
        </p:sp>
      </p:grpSp>
      <p:grpSp>
        <p:nvGrpSpPr>
          <p:cNvPr id="5" name="组合 4"/>
          <p:cNvGrpSpPr/>
          <p:nvPr/>
        </p:nvGrpSpPr>
        <p:grpSpPr>
          <a:xfrm>
            <a:off x="2307353" y="4420349"/>
            <a:ext cx="9116144" cy="890270"/>
            <a:chOff x="4780" y="3203"/>
            <a:chExt cx="14358" cy="1402"/>
          </a:xfrm>
        </p:grpSpPr>
        <p:sp>
          <p:nvSpPr>
            <p:cNvPr id="28" name="Oval 5"/>
            <p:cNvSpPr>
              <a:spLocks noChangeArrowheads="1"/>
            </p:cNvSpPr>
            <p:nvPr/>
          </p:nvSpPr>
          <p:spPr bwMode="auto">
            <a:xfrm>
              <a:off x="4780" y="3204"/>
              <a:ext cx="1396" cy="1401"/>
            </a:xfrm>
            <a:prstGeom prst="ellipse">
              <a:avLst/>
            </a:prstGeom>
            <a:solidFill>
              <a:srgbClr val="3E4150"/>
            </a:solidFill>
            <a:ln w="9525">
              <a:noFill/>
              <a:round/>
            </a:ln>
          </p:spPr>
          <p:txBody>
            <a:bodyPr vert="horz" wrap="square" lIns="91438" tIns="45719" rIns="91438" bIns="45719" numCol="1" anchor="t" anchorCtr="0" compatLnSpc="1"/>
            <a:lstStyle/>
            <a:p>
              <a:endParaRPr lang="zh-CN" altLang="en-US"/>
            </a:p>
          </p:txBody>
        </p:sp>
        <p:sp>
          <p:nvSpPr>
            <p:cNvPr id="33" name="标题 1"/>
            <p:cNvSpPr>
              <a:spLocks noGrp="1"/>
            </p:cNvSpPr>
            <p:nvPr/>
          </p:nvSpPr>
          <p:spPr>
            <a:xfrm>
              <a:off x="6197" y="3203"/>
              <a:ext cx="12941" cy="1178"/>
            </a:xfrm>
            <a:prstGeom prst="rect">
              <a:avLst/>
            </a:prstGeom>
          </p:spPr>
          <p:txBody>
            <a:bodyPr vert="horz" lIns="91417" tIns="45708" rIns="91417" bIns="45708" rtlCol="0" anchor="ctr">
              <a:noAutofit/>
            </a:bodyPr>
            <a:lstStyle>
              <a:lvl1pPr algn="ctr" defTabSz="964565" rtl="0" eaLnBrk="1" latinLnBrk="0" hangingPunct="1">
                <a:spcBef>
                  <a:spcPct val="0"/>
                </a:spcBef>
                <a:buNone/>
                <a:defRPr sz="4640" kern="1200">
                  <a:solidFill>
                    <a:sysClr val="windowText" lastClr="000000"/>
                  </a:solidFill>
                  <a:latin typeface="Calibri" panose="020F0502020204030204"/>
                  <a:ea typeface="+mn-ea"/>
                  <a:cs typeface="+mn-ea"/>
                </a:defRPr>
              </a:lvl1pPr>
            </a:lstStyle>
            <a:p>
              <a:pPr algn="l">
                <a:lnSpc>
                  <a:spcPct val="90000"/>
                </a:lnSpc>
              </a:pPr>
              <a:r>
                <a:rPr lang="zh-CN" altLang="en-US" sz="4000" b="1" dirty="0">
                  <a:solidFill>
                    <a:srgbClr val="002060"/>
                  </a:solidFill>
                  <a:latin typeface="方正姚体" pitchFamily="2" charset="-122"/>
                  <a:ea typeface="方正姚体" pitchFamily="2" charset="-122"/>
                  <a:cs typeface="+mj-cs"/>
                </a:rPr>
                <a:t>现代社会保障制度的建立与发展</a:t>
              </a:r>
            </a:p>
          </p:txBody>
        </p:sp>
        <p:sp>
          <p:nvSpPr>
            <p:cNvPr id="24" name="文本框 23"/>
            <p:cNvSpPr txBox="1"/>
            <p:nvPr/>
          </p:nvSpPr>
          <p:spPr>
            <a:xfrm>
              <a:off x="4814" y="3290"/>
              <a:ext cx="1229" cy="1178"/>
            </a:xfrm>
            <a:prstGeom prst="rect">
              <a:avLst/>
            </a:prstGeom>
            <a:noFill/>
          </p:spPr>
          <p:txBody>
            <a:bodyPr wrap="none" rtlCol="0">
              <a:spAutoFit/>
            </a:bodyPr>
            <a:lstStyle/>
            <a:p>
              <a:r>
                <a:rPr lang="en-US" altLang="zh-CN" sz="4265" b="1" dirty="0">
                  <a:solidFill>
                    <a:schemeClr val="bg1"/>
                  </a:solidFill>
                  <a:latin typeface="Kristen ITC" panose="03050502040202030202" pitchFamily="66" charset="0"/>
                </a:rPr>
                <a:t>02</a:t>
              </a:r>
              <a:endParaRPr lang="zh-CN" altLang="en-US" sz="4265" b="1" dirty="0">
                <a:solidFill>
                  <a:schemeClr val="bg1"/>
                </a:solidFill>
                <a:latin typeface="Kristen ITC" panose="03050502040202030202" pitchFamily="66" charset="0"/>
              </a:endParaRPr>
            </a:p>
          </p:txBody>
        </p:sp>
      </p:grpSp>
    </p:spTree>
    <p:extLst>
      <p:ext uri="{BB962C8B-B14F-4D97-AF65-F5344CB8AC3E}">
        <p14:creationId xmlns:p14="http://schemas.microsoft.com/office/powerpoint/2010/main" val="8939704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文本框 74"/>
          <p:cNvSpPr txBox="1"/>
          <p:nvPr/>
        </p:nvSpPr>
        <p:spPr>
          <a:xfrm>
            <a:off x="272232" y="1484784"/>
            <a:ext cx="11074400" cy="1940275"/>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50000"/>
              </a:lnSpc>
              <a:spcBef>
                <a:spcPts val="0"/>
              </a:spcBef>
              <a:spcAft>
                <a:spcPts val="0"/>
              </a:spcAft>
              <a:buFontTx/>
              <a:buNone/>
            </a:pPr>
            <a:r>
              <a:rPr sz="2000" b="1" dirty="0" err="1">
                <a:solidFill>
                  <a:srgbClr val="FF0000"/>
                </a:solidFill>
                <a:latin typeface="宋体" pitchFamily="2" charset="-122"/>
                <a:ea typeface="宋体" pitchFamily="2" charset="-122"/>
              </a:rPr>
              <a:t>背景</a:t>
            </a:r>
            <a:r>
              <a:rPr sz="2000" b="1" dirty="0">
                <a:solidFill>
                  <a:srgbClr val="FF0000"/>
                </a:solidFill>
                <a:latin typeface="宋体" pitchFamily="2" charset="-122"/>
                <a:ea typeface="宋体" pitchFamily="2" charset="-122"/>
              </a:rPr>
              <a:t>：</a:t>
            </a:r>
            <a:endParaRPr lang="en-US" sz="2000" b="1" dirty="0">
              <a:solidFill>
                <a:srgbClr val="FF0000"/>
              </a:solidFill>
              <a:latin typeface="宋体" pitchFamily="2" charset="-122"/>
              <a:ea typeface="宋体" pitchFamily="2" charset="-122"/>
            </a:endParaRPr>
          </a:p>
          <a:p>
            <a:pPr marL="0" indent="0" algn="l" defTabSz="914400" eaLnBrk="1" latinLnBrk="0" hangingPunct="1">
              <a:lnSpc>
                <a:spcPct val="150000"/>
              </a:lnSpc>
              <a:spcBef>
                <a:spcPts val="0"/>
              </a:spcBef>
              <a:spcAft>
                <a:spcPts val="0"/>
              </a:spcAft>
              <a:buFontTx/>
              <a:buNone/>
            </a:pPr>
            <a:r>
              <a:rPr sz="2000" b="1" dirty="0">
                <a:solidFill>
                  <a:srgbClr val="002060"/>
                </a:solidFill>
                <a:latin typeface="宋体" pitchFamily="2" charset="-122"/>
                <a:ea typeface="宋体" pitchFamily="2" charset="-122"/>
              </a:rPr>
              <a:t>①</a:t>
            </a:r>
            <a:r>
              <a:rPr lang="zh-CN" sz="2000" b="1" dirty="0">
                <a:solidFill>
                  <a:srgbClr val="002060"/>
                </a:solidFill>
                <a:latin typeface="宋体" pitchFamily="2" charset="-122"/>
                <a:ea typeface="宋体" pitchFamily="2" charset="-122"/>
              </a:rPr>
              <a:t>政治：</a:t>
            </a:r>
            <a:r>
              <a:rPr sz="2000" b="1" dirty="0" err="1">
                <a:solidFill>
                  <a:srgbClr val="002060"/>
                </a:solidFill>
                <a:latin typeface="宋体" pitchFamily="2" charset="-122"/>
                <a:ea typeface="宋体" pitchFamily="2" charset="-122"/>
              </a:rPr>
              <a:t>近代民族国家的形成，各国社会治理能力及范围扩大</a:t>
            </a:r>
            <a:r>
              <a:rPr sz="2000" b="1" dirty="0">
                <a:solidFill>
                  <a:srgbClr val="002060"/>
                </a:solidFill>
                <a:latin typeface="宋体" pitchFamily="2" charset="-122"/>
                <a:ea typeface="宋体" pitchFamily="2" charset="-122"/>
              </a:rPr>
              <a:t>；</a:t>
            </a:r>
            <a:endParaRPr lang="en-US" sz="2000" b="1" dirty="0">
              <a:solidFill>
                <a:srgbClr val="002060"/>
              </a:solidFill>
              <a:latin typeface="宋体" pitchFamily="2" charset="-122"/>
              <a:ea typeface="宋体" pitchFamily="2" charset="-122"/>
            </a:endParaRPr>
          </a:p>
          <a:p>
            <a:pPr marL="0" indent="0" algn="l" defTabSz="914400" eaLnBrk="1" latinLnBrk="0" hangingPunct="1">
              <a:lnSpc>
                <a:spcPct val="150000"/>
              </a:lnSpc>
              <a:spcBef>
                <a:spcPts val="0"/>
              </a:spcBef>
              <a:spcAft>
                <a:spcPts val="0"/>
              </a:spcAft>
              <a:buFontTx/>
              <a:buNone/>
            </a:pPr>
            <a:r>
              <a:rPr sz="2000" b="1" dirty="0">
                <a:solidFill>
                  <a:srgbClr val="002060"/>
                </a:solidFill>
                <a:latin typeface="宋体" pitchFamily="2" charset="-122"/>
                <a:ea typeface="宋体" pitchFamily="2" charset="-122"/>
              </a:rPr>
              <a:t>②</a:t>
            </a:r>
            <a:r>
              <a:rPr lang="zh-CN" sz="2000" b="1" dirty="0">
                <a:solidFill>
                  <a:srgbClr val="002060"/>
                </a:solidFill>
                <a:latin typeface="宋体" pitchFamily="2" charset="-122"/>
                <a:ea typeface="宋体" pitchFamily="2" charset="-122"/>
              </a:rPr>
              <a:t>经济社会：</a:t>
            </a:r>
            <a:r>
              <a:rPr sz="2000" b="1" dirty="0" err="1">
                <a:solidFill>
                  <a:srgbClr val="002060"/>
                </a:solidFill>
                <a:latin typeface="宋体" pitchFamily="2" charset="-122"/>
                <a:ea typeface="宋体" pitchFamily="2" charset="-122"/>
              </a:rPr>
              <a:t>圈地运动带来农民流入城市，增加不稳定因素</a:t>
            </a:r>
            <a:r>
              <a:rPr sz="2000" b="1" dirty="0">
                <a:solidFill>
                  <a:srgbClr val="002060"/>
                </a:solidFill>
                <a:latin typeface="宋体" pitchFamily="2" charset="-122"/>
                <a:ea typeface="宋体" pitchFamily="2" charset="-122"/>
              </a:rPr>
              <a:t>；</a:t>
            </a:r>
            <a:endParaRPr lang="en-US" sz="2000" b="1" dirty="0">
              <a:solidFill>
                <a:srgbClr val="002060"/>
              </a:solidFill>
              <a:latin typeface="宋体" pitchFamily="2" charset="-122"/>
              <a:ea typeface="宋体" pitchFamily="2" charset="-122"/>
            </a:endParaRPr>
          </a:p>
          <a:p>
            <a:pPr marL="0" indent="0" algn="l" defTabSz="914400" eaLnBrk="1" latinLnBrk="0" hangingPunct="1">
              <a:lnSpc>
                <a:spcPct val="150000"/>
              </a:lnSpc>
              <a:spcBef>
                <a:spcPts val="0"/>
              </a:spcBef>
              <a:spcAft>
                <a:spcPts val="0"/>
              </a:spcAft>
              <a:buFontTx/>
              <a:buNone/>
            </a:pPr>
            <a:r>
              <a:rPr sz="2000" b="1" dirty="0">
                <a:solidFill>
                  <a:srgbClr val="002060"/>
                </a:solidFill>
                <a:latin typeface="宋体" pitchFamily="2" charset="-122"/>
                <a:ea typeface="宋体" pitchFamily="2" charset="-122"/>
              </a:rPr>
              <a:t>③</a:t>
            </a:r>
            <a:r>
              <a:rPr lang="zh-CN" sz="2000" b="1" dirty="0">
                <a:solidFill>
                  <a:srgbClr val="002060"/>
                </a:solidFill>
                <a:latin typeface="宋体" pitchFamily="2" charset="-122"/>
                <a:ea typeface="宋体" pitchFamily="2" charset="-122"/>
              </a:rPr>
              <a:t>根本目的：</a:t>
            </a:r>
            <a:r>
              <a:rPr sz="2000" b="1" dirty="0" err="1">
                <a:solidFill>
                  <a:srgbClr val="002060"/>
                </a:solidFill>
                <a:latin typeface="宋体" pitchFamily="2" charset="-122"/>
                <a:ea typeface="宋体" pitchFamily="2" charset="-122"/>
              </a:rPr>
              <a:t>缓和矛盾，维护稳定统治需要</a:t>
            </a:r>
            <a:r>
              <a:rPr sz="2000" b="1" dirty="0">
                <a:solidFill>
                  <a:srgbClr val="002060"/>
                </a:solidFill>
                <a:latin typeface="宋体" pitchFamily="2" charset="-122"/>
                <a:ea typeface="宋体" pitchFamily="2" charset="-122"/>
              </a:rPr>
              <a:t>。</a:t>
            </a:r>
            <a:endParaRPr lang="ko-KR" altLang="en-US" sz="2000" b="1" dirty="0">
              <a:solidFill>
                <a:srgbClr val="002060"/>
              </a:solidFill>
              <a:latin typeface="宋体" pitchFamily="2" charset="-122"/>
              <a:ea typeface="宋体" panose="02010600030101010101" pitchFamily="2" charset="-122"/>
            </a:endParaRPr>
          </a:p>
        </p:txBody>
      </p:sp>
      <p:sp>
        <p:nvSpPr>
          <p:cNvPr id="20" name="文本框 75"/>
          <p:cNvSpPr txBox="1"/>
          <p:nvPr/>
        </p:nvSpPr>
        <p:spPr>
          <a:xfrm>
            <a:off x="283766" y="3455717"/>
            <a:ext cx="11074400" cy="1016945"/>
          </a:xfrm>
          <a:prstGeom prst="rect">
            <a:avLst/>
          </a:prstGeom>
          <a:noFill/>
          <a:ln w="0">
            <a:noFill/>
          </a:ln>
        </p:spPr>
        <p:txBody>
          <a:bodyPr vert="horz" wrap="square" lIns="89535" tIns="46355" rIns="89535" bIns="46355" anchor="t">
            <a:spAutoFit/>
          </a:bodyPr>
          <a:lstStyle/>
          <a:p>
            <a:pPr>
              <a:lnSpc>
                <a:spcPct val="150000"/>
              </a:lnSpc>
            </a:pPr>
            <a:r>
              <a:rPr sz="2000" b="1" dirty="0" err="1">
                <a:solidFill>
                  <a:srgbClr val="FF0000"/>
                </a:solidFill>
                <a:latin typeface="宋体" pitchFamily="2" charset="-122"/>
                <a:ea typeface="宋体" pitchFamily="2" charset="-122"/>
              </a:rPr>
              <a:t>特点</a:t>
            </a:r>
            <a:r>
              <a:rPr sz="2000" b="1" dirty="0">
                <a:solidFill>
                  <a:srgbClr val="FF0000"/>
                </a:solidFill>
                <a:latin typeface="宋体" pitchFamily="2" charset="-122"/>
                <a:ea typeface="宋体" pitchFamily="2" charset="-122"/>
              </a:rPr>
              <a:t>：</a:t>
            </a:r>
            <a:r>
              <a:rPr lang="zh-CN" altLang="en-US" sz="2000" b="1" dirty="0">
                <a:solidFill>
                  <a:srgbClr val="FF0000"/>
                </a:solidFill>
                <a:latin typeface="宋体" pitchFamily="2" charset="-122"/>
                <a:ea typeface="宋体" pitchFamily="2" charset="-122"/>
              </a:rPr>
              <a:t>①</a:t>
            </a:r>
            <a:r>
              <a:rPr sz="2000" b="1" dirty="0" err="1">
                <a:solidFill>
                  <a:srgbClr val="002060"/>
                </a:solidFill>
                <a:latin typeface="宋体" pitchFamily="2" charset="-122"/>
                <a:ea typeface="宋体" pitchFamily="2" charset="-122"/>
              </a:rPr>
              <a:t>地方政府是主要推动者</a:t>
            </a:r>
            <a:r>
              <a:rPr sz="2000" b="1" dirty="0">
                <a:solidFill>
                  <a:srgbClr val="002060"/>
                </a:solidFill>
                <a:latin typeface="宋体" pitchFamily="2" charset="-122"/>
                <a:ea typeface="宋体" pitchFamily="2" charset="-122"/>
              </a:rPr>
              <a:t>；</a:t>
            </a:r>
            <a:r>
              <a:rPr lang="zh-CN" altLang="en-US" sz="2000" b="1" dirty="0">
                <a:solidFill>
                  <a:srgbClr val="FF0000"/>
                </a:solidFill>
                <a:latin typeface="宋体" pitchFamily="2" charset="-122"/>
                <a:ea typeface="宋体" pitchFamily="2" charset="-122"/>
              </a:rPr>
              <a:t>②</a:t>
            </a:r>
            <a:r>
              <a:rPr sz="2000" b="1" dirty="0" err="1">
                <a:solidFill>
                  <a:srgbClr val="002060"/>
                </a:solidFill>
                <a:latin typeface="宋体" pitchFamily="2" charset="-122"/>
                <a:ea typeface="宋体" pitchFamily="2" charset="-122"/>
              </a:rPr>
              <a:t>以教区为济贫单位</a:t>
            </a:r>
            <a:r>
              <a:rPr sz="2000" b="1" dirty="0">
                <a:solidFill>
                  <a:srgbClr val="002060"/>
                </a:solidFill>
                <a:latin typeface="宋体" pitchFamily="2" charset="-122"/>
                <a:ea typeface="宋体" pitchFamily="2" charset="-122"/>
              </a:rPr>
              <a:t>；</a:t>
            </a:r>
            <a:r>
              <a:rPr lang="zh-CN" altLang="en-US" sz="2000" b="1" dirty="0">
                <a:solidFill>
                  <a:srgbClr val="FF0000"/>
                </a:solidFill>
                <a:latin typeface="宋体" pitchFamily="2" charset="-122"/>
                <a:ea typeface="宋体" pitchFamily="2" charset="-122"/>
              </a:rPr>
              <a:t>③</a:t>
            </a:r>
            <a:r>
              <a:rPr sz="2000" b="1" dirty="0" err="1">
                <a:solidFill>
                  <a:srgbClr val="002060"/>
                </a:solidFill>
                <a:latin typeface="宋体" pitchFamily="2" charset="-122"/>
                <a:ea typeface="宋体" pitchFamily="2" charset="-122"/>
              </a:rPr>
              <a:t>济贫办法因人而异，多样化</a:t>
            </a:r>
            <a:r>
              <a:rPr sz="2000" b="1" dirty="0">
                <a:solidFill>
                  <a:srgbClr val="002060"/>
                </a:solidFill>
                <a:latin typeface="宋体" pitchFamily="2" charset="-122"/>
                <a:ea typeface="宋体" pitchFamily="2" charset="-122"/>
              </a:rPr>
              <a:t>；</a:t>
            </a:r>
            <a:endParaRPr lang="en-US" sz="2000" b="1" dirty="0">
              <a:solidFill>
                <a:srgbClr val="002060"/>
              </a:solidFill>
              <a:latin typeface="宋体" pitchFamily="2" charset="-122"/>
              <a:ea typeface="宋体" pitchFamily="2" charset="-122"/>
            </a:endParaRPr>
          </a:p>
          <a:p>
            <a:pPr>
              <a:lnSpc>
                <a:spcPct val="150000"/>
              </a:lnSpc>
            </a:pPr>
            <a:r>
              <a:rPr lang="en-US" sz="2000" b="1" dirty="0">
                <a:solidFill>
                  <a:srgbClr val="002060"/>
                </a:solidFill>
                <a:latin typeface="宋体" pitchFamily="2" charset="-122"/>
                <a:ea typeface="宋体" pitchFamily="2" charset="-122"/>
              </a:rPr>
              <a:t>      </a:t>
            </a:r>
            <a:r>
              <a:rPr lang="zh-CN" altLang="en-US" sz="2000" b="1" dirty="0">
                <a:solidFill>
                  <a:srgbClr val="FF0000"/>
                </a:solidFill>
                <a:latin typeface="宋体" pitchFamily="2" charset="-122"/>
                <a:ea typeface="宋体" pitchFamily="2" charset="-122"/>
              </a:rPr>
              <a:t>④</a:t>
            </a:r>
            <a:r>
              <a:rPr sz="2000" b="1" dirty="0" err="1">
                <a:solidFill>
                  <a:srgbClr val="002060"/>
                </a:solidFill>
                <a:latin typeface="宋体" pitchFamily="2" charset="-122"/>
                <a:ea typeface="宋体" pitchFamily="2" charset="-122"/>
              </a:rPr>
              <a:t>带有强制及惩戒色彩</a:t>
            </a:r>
            <a:r>
              <a:rPr sz="2000" b="1" dirty="0">
                <a:solidFill>
                  <a:srgbClr val="002060"/>
                </a:solidFill>
                <a:latin typeface="宋体" pitchFamily="2" charset="-122"/>
                <a:ea typeface="宋体" pitchFamily="2" charset="-122"/>
              </a:rPr>
              <a:t>；</a:t>
            </a:r>
            <a:r>
              <a:rPr lang="en-US" sz="2000" b="1" dirty="0">
                <a:solidFill>
                  <a:srgbClr val="002060"/>
                </a:solidFill>
                <a:latin typeface="宋体" pitchFamily="2" charset="-122"/>
                <a:ea typeface="宋体" pitchFamily="2" charset="-122"/>
              </a:rPr>
              <a:t>  </a:t>
            </a:r>
            <a:r>
              <a:rPr lang="zh-CN" altLang="en-US" sz="2000" b="1" dirty="0">
                <a:solidFill>
                  <a:srgbClr val="FF0000"/>
                </a:solidFill>
                <a:latin typeface="宋体" pitchFamily="2" charset="-122"/>
                <a:ea typeface="宋体" pitchFamily="2" charset="-122"/>
              </a:rPr>
              <a:t>⑤</a:t>
            </a:r>
            <a:r>
              <a:rPr sz="2000" b="1" dirty="0" err="1">
                <a:solidFill>
                  <a:srgbClr val="002060"/>
                </a:solidFill>
                <a:latin typeface="宋体" pitchFamily="2" charset="-122"/>
                <a:ea typeface="宋体" pitchFamily="2" charset="-122"/>
              </a:rPr>
              <a:t>直接救济与间接救济相结合</a:t>
            </a:r>
            <a:r>
              <a:rPr sz="2000" b="1" dirty="0">
                <a:solidFill>
                  <a:srgbClr val="002060"/>
                </a:solidFill>
                <a:latin typeface="宋体" pitchFamily="2" charset="-122"/>
                <a:ea typeface="宋体" pitchFamily="2" charset="-122"/>
              </a:rPr>
              <a:t>。</a:t>
            </a:r>
            <a:endParaRPr lang="ko-KR" altLang="en-US" sz="2000" b="1" dirty="0">
              <a:solidFill>
                <a:srgbClr val="002060"/>
              </a:solidFill>
              <a:latin typeface="宋体" pitchFamily="2" charset="-122"/>
              <a:ea typeface="宋体" panose="02010600030101010101" pitchFamily="2" charset="-122"/>
            </a:endParaRPr>
          </a:p>
        </p:txBody>
      </p:sp>
      <p:sp>
        <p:nvSpPr>
          <p:cNvPr id="21" name="文本框 76"/>
          <p:cNvSpPr txBox="1"/>
          <p:nvPr/>
        </p:nvSpPr>
        <p:spPr>
          <a:xfrm>
            <a:off x="259656" y="4653136"/>
            <a:ext cx="11419224" cy="1940275"/>
          </a:xfrm>
          <a:prstGeom prst="rect">
            <a:avLst/>
          </a:prstGeom>
          <a:noFill/>
          <a:ln w="0">
            <a:noFill/>
          </a:ln>
        </p:spPr>
        <p:txBody>
          <a:bodyPr vert="horz" wrap="square" lIns="89535" tIns="46355" rIns="89535" bIns="46355" anchor="t">
            <a:spAutoFit/>
          </a:bodyPr>
          <a:lstStyle/>
          <a:p>
            <a:pPr>
              <a:lnSpc>
                <a:spcPct val="150000"/>
              </a:lnSpc>
            </a:pPr>
            <a:r>
              <a:rPr sz="2000" b="1" dirty="0" err="1">
                <a:solidFill>
                  <a:srgbClr val="FF0000"/>
                </a:solidFill>
                <a:latin typeface="宋体" pitchFamily="2" charset="-122"/>
                <a:ea typeface="宋体" pitchFamily="2" charset="-122"/>
              </a:rPr>
              <a:t>影响</a:t>
            </a:r>
            <a:r>
              <a:rPr sz="2000" b="1" dirty="0">
                <a:solidFill>
                  <a:srgbClr val="FF0000"/>
                </a:solidFill>
                <a:latin typeface="宋体" pitchFamily="2" charset="-122"/>
                <a:ea typeface="宋体" pitchFamily="2" charset="-122"/>
              </a:rPr>
              <a:t>：</a:t>
            </a:r>
            <a:endParaRPr lang="en-US" sz="2000" b="1" dirty="0">
              <a:solidFill>
                <a:srgbClr val="FF0000"/>
              </a:solidFill>
              <a:latin typeface="宋体" pitchFamily="2" charset="-122"/>
              <a:ea typeface="宋体" pitchFamily="2" charset="-122"/>
            </a:endParaRPr>
          </a:p>
          <a:p>
            <a:pPr>
              <a:lnSpc>
                <a:spcPct val="150000"/>
              </a:lnSpc>
            </a:pPr>
            <a:r>
              <a:rPr lang="zh-CN" altLang="en-US" sz="2000" b="1" dirty="0">
                <a:solidFill>
                  <a:srgbClr val="002060"/>
                </a:solidFill>
                <a:latin typeface="宋体" pitchFamily="2" charset="-122"/>
                <a:ea typeface="宋体" pitchFamily="2" charset="-122"/>
              </a:rPr>
              <a:t>①</a:t>
            </a:r>
            <a:r>
              <a:rPr sz="2000" b="1" dirty="0" err="1">
                <a:solidFill>
                  <a:srgbClr val="002060"/>
                </a:solidFill>
                <a:latin typeface="宋体" pitchFamily="2" charset="-122"/>
                <a:ea typeface="宋体" pitchFamily="2" charset="-122"/>
              </a:rPr>
              <a:t>一定程度上缓和贫民的生活困难，缓和社会矛盾</a:t>
            </a:r>
            <a:r>
              <a:rPr sz="2000" b="1" dirty="0">
                <a:solidFill>
                  <a:srgbClr val="002060"/>
                </a:solidFill>
                <a:latin typeface="宋体" pitchFamily="2" charset="-122"/>
                <a:ea typeface="宋体" pitchFamily="2" charset="-122"/>
              </a:rPr>
              <a:t>；</a:t>
            </a:r>
            <a:endParaRPr lang="en-US" sz="2000" b="1" dirty="0">
              <a:solidFill>
                <a:srgbClr val="002060"/>
              </a:solidFill>
              <a:latin typeface="宋体" pitchFamily="2" charset="-122"/>
              <a:ea typeface="宋体" pitchFamily="2" charset="-122"/>
            </a:endParaRPr>
          </a:p>
          <a:p>
            <a:pPr>
              <a:lnSpc>
                <a:spcPct val="150000"/>
              </a:lnSpc>
            </a:pPr>
            <a:r>
              <a:rPr lang="zh-CN" altLang="en-US" sz="2000" b="1" dirty="0">
                <a:solidFill>
                  <a:srgbClr val="002060"/>
                </a:solidFill>
                <a:latin typeface="宋体" pitchFamily="2" charset="-122"/>
                <a:ea typeface="宋体" pitchFamily="2" charset="-122"/>
              </a:rPr>
              <a:t>②</a:t>
            </a:r>
            <a:r>
              <a:rPr sz="2000" b="1" dirty="0" err="1">
                <a:solidFill>
                  <a:srgbClr val="002060"/>
                </a:solidFill>
                <a:latin typeface="宋体" pitchFamily="2" charset="-122"/>
                <a:ea typeface="宋体" pitchFamily="2" charset="-122"/>
              </a:rPr>
              <a:t>确立济贫法的基本原则，为后世提供借鉴</a:t>
            </a:r>
            <a:r>
              <a:rPr sz="2000" b="1" dirty="0">
                <a:solidFill>
                  <a:srgbClr val="002060"/>
                </a:solidFill>
                <a:latin typeface="宋体" pitchFamily="2" charset="-122"/>
                <a:ea typeface="宋体" pitchFamily="2" charset="-122"/>
              </a:rPr>
              <a:t>；</a:t>
            </a:r>
            <a:endParaRPr lang="en-US" sz="2000" b="1" dirty="0">
              <a:solidFill>
                <a:srgbClr val="002060"/>
              </a:solidFill>
              <a:latin typeface="宋体" pitchFamily="2" charset="-122"/>
              <a:ea typeface="宋体" pitchFamily="2" charset="-122"/>
            </a:endParaRPr>
          </a:p>
          <a:p>
            <a:pPr>
              <a:lnSpc>
                <a:spcPct val="150000"/>
              </a:lnSpc>
            </a:pPr>
            <a:r>
              <a:rPr lang="zh-CN" altLang="en-US" sz="2000" b="1" dirty="0">
                <a:solidFill>
                  <a:srgbClr val="002060"/>
                </a:solidFill>
                <a:latin typeface="宋体" pitchFamily="2" charset="-122"/>
                <a:ea typeface="宋体" pitchFamily="2" charset="-122"/>
              </a:rPr>
              <a:t>③</a:t>
            </a:r>
            <a:r>
              <a:rPr sz="2000" b="1" dirty="0" err="1">
                <a:solidFill>
                  <a:srgbClr val="002060"/>
                </a:solidFill>
                <a:latin typeface="宋体" pitchFamily="2" charset="-122"/>
                <a:ea typeface="宋体" pitchFamily="2" charset="-122"/>
              </a:rPr>
              <a:t>救济范围有限，无法从根本上解决社会矛盾</a:t>
            </a:r>
            <a:r>
              <a:rPr sz="2000" b="1" dirty="0">
                <a:solidFill>
                  <a:srgbClr val="002060"/>
                </a:solidFill>
                <a:latin typeface="宋体" pitchFamily="2" charset="-122"/>
                <a:ea typeface="宋体" pitchFamily="2" charset="-122"/>
              </a:rPr>
              <a:t>。</a:t>
            </a:r>
            <a:endParaRPr lang="ko-KR" altLang="en-US" sz="2000" b="1" dirty="0">
              <a:solidFill>
                <a:srgbClr val="002060"/>
              </a:solidFill>
              <a:latin typeface="宋体" pitchFamily="2" charset="-122"/>
              <a:ea typeface="宋体" panose="02010600030101010101" pitchFamily="2" charset="-122"/>
            </a:endParaRPr>
          </a:p>
        </p:txBody>
      </p:sp>
      <p:cxnSp>
        <p:nvCxnSpPr>
          <p:cNvPr id="22" name="直接连接符 2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3"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24" name="文本框 73"/>
          <p:cNvSpPr txBox="1"/>
          <p:nvPr/>
        </p:nvSpPr>
        <p:spPr>
          <a:xfrm>
            <a:off x="52705" y="901832"/>
            <a:ext cx="11697970" cy="462947"/>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00000"/>
              </a:lnSpc>
              <a:spcBef>
                <a:spcPts val="0"/>
              </a:spcBef>
              <a:spcAft>
                <a:spcPts val="0"/>
              </a:spcAft>
              <a:buFontTx/>
              <a:buNone/>
            </a:pPr>
            <a:r>
              <a:rPr sz="2400" b="1" dirty="0" err="1">
                <a:solidFill>
                  <a:srgbClr val="FF0000"/>
                </a:solidFill>
                <a:latin typeface="宋体" pitchFamily="2" charset="-122"/>
                <a:ea typeface="宋体" pitchFamily="2" charset="-122"/>
              </a:rPr>
              <a:t>结合材料指出英国颁布《伊丽莎白济贫法》的背景、济贫特点、影响</a:t>
            </a:r>
            <a:r>
              <a:rPr sz="2400" b="1" dirty="0">
                <a:solidFill>
                  <a:srgbClr val="FF0000"/>
                </a:solidFill>
                <a:latin typeface="宋体" pitchFamily="2" charset="-122"/>
                <a:ea typeface="宋体" pitchFamily="2" charset="-122"/>
              </a:rPr>
              <a:t>？</a:t>
            </a:r>
            <a:endParaRPr lang="ko-KR" altLang="en-US" sz="2400" b="1" dirty="0">
              <a:solidFill>
                <a:srgbClr val="FF0000"/>
              </a:solidFill>
              <a:latin typeface="宋体" pitchFamily="2" charset="-122"/>
              <a:ea typeface="黑体" panose="02010609060101010101" pitchFamily="49" charset="-122"/>
            </a:endParaRPr>
          </a:p>
        </p:txBody>
      </p:sp>
    </p:spTree>
    <p:extLst>
      <p:ext uri="{BB962C8B-B14F-4D97-AF65-F5344CB8AC3E}">
        <p14:creationId xmlns:p14="http://schemas.microsoft.com/office/powerpoint/2010/main" val="296683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2" name="直接连接符 31"/>
          <p:cNvCxnSpPr/>
          <p:nvPr/>
        </p:nvCxnSpPr>
        <p:spPr bwMode="auto">
          <a:xfrm>
            <a:off x="8675370" y="4077335"/>
            <a:ext cx="31750" cy="635"/>
          </a:xfrm>
          <a:prstGeom prst="line">
            <a:avLst/>
          </a:prstGeom>
          <a:ln w="28575" cap="flat" cmpd="sng">
            <a:solidFill>
              <a:schemeClr val="accent1">
                <a:alpha val="49803"/>
              </a:schemeClr>
            </a:solidFill>
            <a:prstDash val="solid"/>
          </a:ln>
        </p:spPr>
        <p:style>
          <a:lnRef idx="1">
            <a:schemeClr val="accent3"/>
          </a:lnRef>
          <a:fillRef idx="0">
            <a:schemeClr val="accent3"/>
          </a:fillRef>
          <a:effectRef idx="0">
            <a:schemeClr val="accent3"/>
          </a:effectRef>
          <a:fontRef idx="minor">
            <a:schemeClr val="tx1"/>
          </a:fontRef>
        </p:style>
      </p:cxnSp>
      <p:sp>
        <p:nvSpPr>
          <p:cNvPr id="14" name="文本框 13"/>
          <p:cNvSpPr txBox="1"/>
          <p:nvPr/>
        </p:nvSpPr>
        <p:spPr>
          <a:xfrm>
            <a:off x="329317" y="1556792"/>
            <a:ext cx="11536680" cy="2122805"/>
          </a:xfrm>
          <a:prstGeom prst="rect">
            <a:avLst/>
          </a:prstGeom>
          <a:noFill/>
          <a:ln w="25400">
            <a:solidFill>
              <a:srgbClr val="00B050"/>
            </a:solidFill>
          </a:ln>
        </p:spPr>
        <p:txBody>
          <a:bodyPr vert="horz" wrap="square" lIns="91440" tIns="45720" rIns="91440" bIns="45720" numCol="1" anchor="t">
            <a:spAutoFit/>
          </a:bodyPr>
          <a:lstStyle/>
          <a:p>
            <a:pPr marL="0" indent="0" algn="l" defTabSz="914400" eaLnBrk="1" latinLnBrk="0" hangingPunct="1">
              <a:lnSpc>
                <a:spcPct val="150000"/>
              </a:lnSpc>
              <a:spcBef>
                <a:spcPts val="0"/>
              </a:spcBef>
              <a:spcAft>
                <a:spcPts val="0"/>
              </a:spcAft>
              <a:buFontTx/>
              <a:buNone/>
            </a:pPr>
            <a:r>
              <a:rPr lang="zh-CN" altLang="en-US" sz="2200" b="1" dirty="0">
                <a:latin typeface="黑体" panose="02010609060101010101" pitchFamily="49" charset="-122"/>
                <a:ea typeface="黑体" panose="02010609060101010101" pitchFamily="49" charset="-122"/>
                <a:cs typeface="黑体" panose="02010609060101010101" pitchFamily="49" charset="-122"/>
              </a:rPr>
              <a:t>   </a:t>
            </a:r>
            <a:r>
              <a:rPr lang="en-US" altLang="zh-CN" sz="2200" b="1" dirty="0">
                <a:solidFill>
                  <a:srgbClr val="002060"/>
                </a:solidFill>
                <a:latin typeface="宋体" pitchFamily="2" charset="-122"/>
                <a:ea typeface="宋体" pitchFamily="2" charset="-122"/>
                <a:cs typeface="黑体" panose="02010609060101010101" pitchFamily="49" charset="-122"/>
              </a:rPr>
              <a:t>1883</a:t>
            </a:r>
            <a:r>
              <a:rPr lang="zh-CN" altLang="en-US" sz="2200" b="1" dirty="0">
                <a:solidFill>
                  <a:srgbClr val="002060"/>
                </a:solidFill>
                <a:latin typeface="宋体" pitchFamily="2" charset="-122"/>
                <a:ea typeface="宋体" pitchFamily="2" charset="-122"/>
                <a:cs typeface="黑体" panose="02010609060101010101" pitchFamily="49" charset="-122"/>
              </a:rPr>
              <a:t>年德国颁布的</a:t>
            </a:r>
            <a:r>
              <a:rPr lang="en-US" altLang="zh-CN" sz="2200" b="1" dirty="0">
                <a:solidFill>
                  <a:srgbClr val="002060"/>
                </a:solidFill>
                <a:latin typeface="宋体" pitchFamily="2" charset="-122"/>
                <a:ea typeface="宋体" pitchFamily="2" charset="-122"/>
                <a:cs typeface="黑体" panose="02010609060101010101" pitchFamily="49" charset="-122"/>
              </a:rPr>
              <a:t>《</a:t>
            </a:r>
            <a:r>
              <a:rPr lang="zh-CN" altLang="en-US" sz="2200" b="1" dirty="0">
                <a:solidFill>
                  <a:srgbClr val="002060"/>
                </a:solidFill>
                <a:latin typeface="宋体" pitchFamily="2" charset="-122"/>
                <a:ea typeface="宋体" pitchFamily="2" charset="-122"/>
                <a:cs typeface="黑体" panose="02010609060101010101" pitchFamily="49" charset="-122"/>
              </a:rPr>
              <a:t>疾病保险法</a:t>
            </a:r>
            <a:r>
              <a:rPr lang="en-US" altLang="zh-CN" sz="2200" b="1" dirty="0">
                <a:solidFill>
                  <a:srgbClr val="002060"/>
                </a:solidFill>
                <a:latin typeface="宋体" pitchFamily="2" charset="-122"/>
                <a:ea typeface="宋体" pitchFamily="2" charset="-122"/>
                <a:cs typeface="黑体" panose="02010609060101010101" pitchFamily="49" charset="-122"/>
              </a:rPr>
              <a:t>》</a:t>
            </a:r>
            <a:r>
              <a:rPr lang="en-US" altLang="zh-CN" sz="2200" b="1" dirty="0" err="1">
                <a:solidFill>
                  <a:srgbClr val="002060"/>
                </a:solidFill>
                <a:latin typeface="宋体" pitchFamily="2" charset="-122"/>
                <a:ea typeface="宋体" pitchFamily="2" charset="-122"/>
                <a:cs typeface="黑体" panose="02010609060101010101" pitchFamily="49" charset="-122"/>
              </a:rPr>
              <a:t>规定工人生病时，医疗费用有雇主和工人承担，比列为三分之一与三分之二</a:t>
            </a:r>
            <a:r>
              <a:rPr lang="en-US" altLang="zh-CN" sz="2200" b="1" dirty="0">
                <a:solidFill>
                  <a:srgbClr val="002060"/>
                </a:solidFill>
                <a:latin typeface="宋体" pitchFamily="2" charset="-122"/>
                <a:ea typeface="宋体" pitchFamily="2" charset="-122"/>
                <a:cs typeface="黑体" panose="02010609060101010101" pitchFamily="49" charset="-122"/>
              </a:rPr>
              <a:t>；</a:t>
            </a:r>
            <a:r>
              <a:rPr lang="zh-CN" altLang="en-US" sz="2200" b="1" dirty="0">
                <a:solidFill>
                  <a:srgbClr val="002060"/>
                </a:solidFill>
                <a:latin typeface="宋体" pitchFamily="2" charset="-122"/>
                <a:ea typeface="宋体" pitchFamily="2" charset="-122"/>
                <a:cs typeface="黑体" panose="02010609060101010101" pitchFamily="49" charset="-122"/>
              </a:rPr>
              <a:t>它用社会保险立法的形式</a:t>
            </a:r>
            <a:r>
              <a:rPr lang="en-US" altLang="zh-CN" sz="2200" b="1" dirty="0">
                <a:solidFill>
                  <a:srgbClr val="002060"/>
                </a:solidFill>
                <a:latin typeface="宋体" pitchFamily="2" charset="-122"/>
                <a:ea typeface="宋体" pitchFamily="2" charset="-122"/>
                <a:cs typeface="黑体" panose="02010609060101010101" pitchFamily="49" charset="-122"/>
              </a:rPr>
              <a:t>,</a:t>
            </a:r>
            <a:r>
              <a:rPr lang="zh-CN" altLang="en-US" sz="2200" b="1" dirty="0">
                <a:solidFill>
                  <a:srgbClr val="002060"/>
                </a:solidFill>
                <a:latin typeface="宋体" pitchFamily="2" charset="-122"/>
                <a:ea typeface="宋体" pitchFamily="2" charset="-122"/>
                <a:cs typeface="黑体" panose="02010609060101010101" pitchFamily="49" charset="-122"/>
              </a:rPr>
              <a:t>建立起强制性的由国家为劳动者提供生活风险保障的制度</a:t>
            </a:r>
            <a:r>
              <a:rPr lang="en-US" altLang="zh-CN" sz="2200" b="1" dirty="0">
                <a:solidFill>
                  <a:srgbClr val="002060"/>
                </a:solidFill>
                <a:latin typeface="宋体" pitchFamily="2" charset="-122"/>
                <a:ea typeface="宋体" pitchFamily="2" charset="-122"/>
                <a:cs typeface="黑体" panose="02010609060101010101" pitchFamily="49" charset="-122"/>
              </a:rPr>
              <a:t>,</a:t>
            </a:r>
            <a:r>
              <a:rPr lang="zh-CN" altLang="en-US" sz="2200" b="1" dirty="0">
                <a:solidFill>
                  <a:srgbClr val="002060"/>
                </a:solidFill>
                <a:latin typeface="宋体" pitchFamily="2" charset="-122"/>
                <a:ea typeface="宋体" pitchFamily="2" charset="-122"/>
                <a:cs typeface="黑体" panose="02010609060101010101" pitchFamily="49" charset="-122"/>
              </a:rPr>
              <a:t>并为其他国家起了示范作用，后颁布《意外伤害保险》、《伤残老年保险法》等。</a:t>
            </a:r>
            <a:endParaRPr lang="ko-KR" altLang="en-US" sz="2200" b="1" dirty="0">
              <a:solidFill>
                <a:srgbClr val="002060"/>
              </a:solidFill>
              <a:latin typeface="宋体" pitchFamily="2" charset="-122"/>
              <a:ea typeface="黑体" panose="02010609060101010101" pitchFamily="49" charset="-122"/>
              <a:cs typeface="黑体" panose="02010609060101010101" pitchFamily="49" charset="-122"/>
            </a:endParaRPr>
          </a:p>
        </p:txBody>
      </p:sp>
      <p:sp>
        <p:nvSpPr>
          <p:cNvPr id="6" name="标题 5"/>
          <p:cNvSpPr/>
          <p:nvPr/>
        </p:nvSpPr>
        <p:spPr>
          <a:xfrm>
            <a:off x="0" y="0"/>
            <a:ext cx="10972165" cy="648970"/>
          </a:xfrm>
          <a:prstGeom prst="rect">
            <a:avLst/>
          </a:prstGeom>
        </p:spPr>
        <p:txBody>
          <a:bodyPr vert="horz" wrap="square" lIns="91440" tIns="45720" rIns="91440" bIns="45720" numCol="1" anchor="ctr">
            <a:normAutofit/>
          </a:bodyPr>
          <a:lstStyle>
            <a:lvl1pPr marL="0" indent="0" algn="l" defTabSz="914400" eaLnBrk="1" latinLnBrk="0" hangingPunct="1">
              <a:lnSpc>
                <a:spcPct val="100000"/>
              </a:lnSpc>
              <a:spcBef>
                <a:spcPts val="0"/>
              </a:spcBef>
              <a:spcAft>
                <a:spcPts val="0"/>
              </a:spcAft>
              <a:buFontTx/>
              <a:buNone/>
              <a:defRPr lang="en-GB" altLang="en-US" sz="2800" b="1">
                <a:ln w="9525" cap="flat" cmpd="sng">
                  <a:noFill/>
                </a:ln>
                <a:solidFill>
                  <a:srgbClr val="4C72B2"/>
                </a:solidFill>
                <a:latin typeface="+mj-lt"/>
                <a:ea typeface="+mj-ea"/>
                <a:cs typeface="+mj-cs"/>
              </a:defRPr>
            </a:lvl1pPr>
          </a:lstStyle>
          <a:p>
            <a:pPr marL="0" indent="0" algn="l" defTabSz="914400" eaLnBrk="1" latinLnBrk="0" hangingPunct="1">
              <a:lnSpc>
                <a:spcPct val="100000"/>
              </a:lnSpc>
              <a:spcBef>
                <a:spcPts val="0"/>
              </a:spcBef>
              <a:spcAft>
                <a:spcPts val="0"/>
              </a:spcAft>
              <a:buFontTx/>
              <a:buNone/>
            </a:pPr>
            <a:r>
              <a:rPr lang="zh-CN" altLang="en-US" sz="2800">
                <a:latin typeface="Calibri" panose="020F0502020204030204" pitchFamily="34" charset="0"/>
                <a:ea typeface="微软雅黑" panose="020B0503020204020204" pitchFamily="34" charset="-122"/>
                <a:cs typeface="+mn-cs"/>
              </a:rPr>
              <a:t>二、现代社会保障制度的建立与发展</a:t>
            </a:r>
            <a:endParaRPr lang="ko-KR" altLang="en-US" sz="2800">
              <a:latin typeface="Calibri" panose="020F0502020204030204" pitchFamily="34" charset="0"/>
              <a:ea typeface="微软雅黑" panose="020B0503020204020204" pitchFamily="34" charset="-122"/>
              <a:cs typeface="+mn-cs"/>
            </a:endParaRPr>
          </a:p>
        </p:txBody>
      </p:sp>
      <p:sp>
        <p:nvSpPr>
          <p:cNvPr id="33" name="文本框 32"/>
          <p:cNvSpPr txBox="1"/>
          <p:nvPr/>
        </p:nvSpPr>
        <p:spPr>
          <a:xfrm>
            <a:off x="262558" y="3679845"/>
            <a:ext cx="8730922" cy="462947"/>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00000"/>
              </a:lnSpc>
              <a:spcBef>
                <a:spcPts val="0"/>
              </a:spcBef>
              <a:spcAft>
                <a:spcPts val="0"/>
              </a:spcAft>
              <a:buFontTx/>
              <a:buNone/>
            </a:pPr>
            <a:r>
              <a:rPr sz="2400" b="1" dirty="0" err="1">
                <a:solidFill>
                  <a:srgbClr val="FF0000"/>
                </a:solidFill>
                <a:latin typeface="宋体" pitchFamily="2" charset="-122"/>
                <a:ea typeface="宋体" pitchFamily="2" charset="-122"/>
              </a:rPr>
              <a:t>结合材料所学分析德国社会保险制度建立的背景、意义</a:t>
            </a:r>
            <a:r>
              <a:rPr sz="2400" b="1" dirty="0">
                <a:solidFill>
                  <a:srgbClr val="FF0000"/>
                </a:solidFill>
                <a:latin typeface="宋体" pitchFamily="2" charset="-122"/>
                <a:ea typeface="宋体" pitchFamily="2" charset="-122"/>
              </a:rPr>
              <a:t>？</a:t>
            </a:r>
            <a:endParaRPr lang="ko-KR" altLang="en-US" sz="2400" b="1" dirty="0">
              <a:solidFill>
                <a:srgbClr val="FF0000"/>
              </a:solidFill>
              <a:latin typeface="宋体" pitchFamily="2" charset="-122"/>
              <a:ea typeface="黑体" panose="02010609060101010101" pitchFamily="49" charset="-122"/>
            </a:endParaRPr>
          </a:p>
        </p:txBody>
      </p:sp>
      <p:sp>
        <p:nvSpPr>
          <p:cNvPr id="34" name="文本框 33"/>
          <p:cNvSpPr txBox="1"/>
          <p:nvPr/>
        </p:nvSpPr>
        <p:spPr>
          <a:xfrm>
            <a:off x="329317" y="4223908"/>
            <a:ext cx="11697970" cy="1016945"/>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00000"/>
              </a:lnSpc>
              <a:spcBef>
                <a:spcPts val="0"/>
              </a:spcBef>
              <a:spcAft>
                <a:spcPts val="0"/>
              </a:spcAft>
              <a:buFontTx/>
              <a:buNone/>
            </a:pPr>
            <a:r>
              <a:rPr sz="2000" b="1" dirty="0" err="1">
                <a:solidFill>
                  <a:srgbClr val="FF0000"/>
                </a:solidFill>
                <a:latin typeface="宋体" pitchFamily="2" charset="-122"/>
                <a:ea typeface="宋体" pitchFamily="2" charset="-122"/>
              </a:rPr>
              <a:t>背景</a:t>
            </a:r>
            <a:r>
              <a:rPr lang="zh-CN" altLang="en-US" sz="2000" b="1" dirty="0">
                <a:solidFill>
                  <a:srgbClr val="FF0000"/>
                </a:solidFill>
                <a:latin typeface="宋体" pitchFamily="2" charset="-122"/>
                <a:ea typeface="宋体" pitchFamily="2" charset="-122"/>
              </a:rPr>
              <a:t>：</a:t>
            </a:r>
            <a:r>
              <a:rPr lang="zh-CN" altLang="en-US" sz="2000" b="1" dirty="0">
                <a:solidFill>
                  <a:srgbClr val="FF0000"/>
                </a:solidFill>
                <a:latin typeface="宋体" pitchFamily="2" charset="-122"/>
                <a:ea typeface="宋体" pitchFamily="2" charset="-122"/>
                <a:sym typeface="Wingdings" pitchFamily="2" charset="2"/>
              </a:rPr>
              <a:t>（</a:t>
            </a:r>
            <a:r>
              <a:rPr lang="en-US" altLang="zh-CN" sz="2000" b="1" dirty="0">
                <a:solidFill>
                  <a:srgbClr val="FF0000"/>
                </a:solidFill>
                <a:latin typeface="宋体" pitchFamily="2" charset="-122"/>
                <a:ea typeface="宋体" pitchFamily="2" charset="-122"/>
                <a:sym typeface="Wingdings" pitchFamily="2" charset="2"/>
              </a:rPr>
              <a:t>1</a:t>
            </a:r>
            <a:r>
              <a:rPr lang="zh-CN" altLang="en-US" sz="2000" b="1" dirty="0">
                <a:solidFill>
                  <a:srgbClr val="FF0000"/>
                </a:solidFill>
                <a:latin typeface="宋体" pitchFamily="2" charset="-122"/>
                <a:ea typeface="宋体" pitchFamily="2" charset="-122"/>
              </a:rPr>
              <a:t>）</a:t>
            </a:r>
            <a:r>
              <a:rPr sz="2000" b="1" dirty="0" err="1">
                <a:solidFill>
                  <a:srgbClr val="002060"/>
                </a:solidFill>
                <a:latin typeface="宋体" pitchFamily="2" charset="-122"/>
                <a:ea typeface="宋体" pitchFamily="2" charset="-122"/>
              </a:rPr>
              <a:t>政治：德国统一，资产阶级民主制度的确立；工人运动蓬勃发展</a:t>
            </a:r>
            <a:r>
              <a:rPr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a:t>
            </a:r>
            <a:r>
              <a:rPr lang="en-US" altLang="zh-CN" sz="2000" b="1" dirty="0">
                <a:solidFill>
                  <a:srgbClr val="002060"/>
                </a:solidFill>
                <a:latin typeface="宋体" pitchFamily="2" charset="-122"/>
                <a:ea typeface="宋体" pitchFamily="2" charset="-122"/>
              </a:rPr>
              <a:t>2</a:t>
            </a:r>
            <a:r>
              <a:rPr lang="zh-CN" altLang="en-US" sz="2000" b="1" dirty="0">
                <a:solidFill>
                  <a:srgbClr val="002060"/>
                </a:solidFill>
                <a:latin typeface="宋体" pitchFamily="2" charset="-122"/>
                <a:ea typeface="宋体" pitchFamily="2" charset="-122"/>
              </a:rPr>
              <a:t>）</a:t>
            </a:r>
            <a:r>
              <a:rPr sz="2000" b="1" dirty="0" err="1">
                <a:solidFill>
                  <a:srgbClr val="002060"/>
                </a:solidFill>
                <a:latin typeface="宋体" pitchFamily="2" charset="-122"/>
                <a:ea typeface="宋体" pitchFamily="2" charset="-122"/>
              </a:rPr>
              <a:t>经济：工业革命，资本主义经济的发展</a:t>
            </a:r>
            <a:r>
              <a:rPr sz="2000" b="1" dirty="0">
                <a:solidFill>
                  <a:srgbClr val="002060"/>
                </a:solidFill>
                <a:latin typeface="宋体" pitchFamily="2" charset="-122"/>
                <a:ea typeface="宋体" pitchFamily="2" charset="-122"/>
              </a:rPr>
              <a:t>——</a:t>
            </a:r>
            <a:r>
              <a:rPr sz="2000" b="1" dirty="0" err="1">
                <a:solidFill>
                  <a:srgbClr val="002060"/>
                </a:solidFill>
                <a:latin typeface="宋体" pitchFamily="2" charset="-122"/>
                <a:ea typeface="宋体" pitchFamily="2" charset="-122"/>
              </a:rPr>
              <a:t>物质基础；工业革命导致贫富差距及社会不稳定因素增加</a:t>
            </a:r>
            <a:r>
              <a:rPr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a:t>
            </a:r>
            <a:r>
              <a:rPr lang="en-US" altLang="zh-CN" sz="2000" b="1" dirty="0">
                <a:solidFill>
                  <a:srgbClr val="002060"/>
                </a:solidFill>
                <a:latin typeface="宋体" pitchFamily="2" charset="-122"/>
                <a:ea typeface="宋体" pitchFamily="2" charset="-122"/>
              </a:rPr>
              <a:t>3</a:t>
            </a:r>
            <a:r>
              <a:rPr lang="zh-CN" altLang="en-US" sz="2000" b="1" dirty="0">
                <a:solidFill>
                  <a:srgbClr val="002060"/>
                </a:solidFill>
                <a:latin typeface="宋体" pitchFamily="2" charset="-122"/>
                <a:ea typeface="宋体" pitchFamily="2" charset="-122"/>
              </a:rPr>
              <a:t>）</a:t>
            </a:r>
            <a:r>
              <a:rPr sz="2000" b="1" dirty="0" err="1">
                <a:solidFill>
                  <a:srgbClr val="002060"/>
                </a:solidFill>
                <a:latin typeface="宋体" pitchFamily="2" charset="-122"/>
                <a:ea typeface="宋体" pitchFamily="2" charset="-122"/>
              </a:rPr>
              <a:t>思想：马克思主义广泛传播</a:t>
            </a:r>
            <a:r>
              <a:rPr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黑体" panose="02010609060101010101" pitchFamily="49" charset="-122"/>
              </a:rPr>
              <a:t>（</a:t>
            </a:r>
            <a:r>
              <a:rPr lang="en-US" altLang="zh-CN" sz="2000" b="1" dirty="0">
                <a:solidFill>
                  <a:srgbClr val="002060"/>
                </a:solidFill>
                <a:latin typeface="宋体" pitchFamily="2" charset="-122"/>
                <a:ea typeface="黑体" panose="02010609060101010101" pitchFamily="49" charset="-122"/>
              </a:rPr>
              <a:t>4</a:t>
            </a:r>
            <a:r>
              <a:rPr lang="zh-CN" altLang="en-US" sz="2000" b="1" dirty="0">
                <a:solidFill>
                  <a:srgbClr val="002060"/>
                </a:solidFill>
                <a:latin typeface="宋体" pitchFamily="2" charset="-122"/>
                <a:ea typeface="黑体" panose="02010609060101010101" pitchFamily="49" charset="-122"/>
              </a:rPr>
              <a:t>）</a:t>
            </a:r>
            <a:r>
              <a:rPr sz="2000" b="1" dirty="0" err="1">
                <a:solidFill>
                  <a:srgbClr val="002060"/>
                </a:solidFill>
                <a:latin typeface="宋体" pitchFamily="2" charset="-122"/>
                <a:ea typeface="宋体" pitchFamily="2" charset="-122"/>
              </a:rPr>
              <a:t>统治者认识转变：专门依靠武力难以解决问题</a:t>
            </a:r>
            <a:r>
              <a:rPr sz="2000" b="1" dirty="0">
                <a:solidFill>
                  <a:srgbClr val="002060"/>
                </a:solidFill>
                <a:latin typeface="宋体" pitchFamily="2" charset="-122"/>
                <a:ea typeface="宋体" pitchFamily="2" charset="-122"/>
              </a:rPr>
              <a:t>。</a:t>
            </a:r>
            <a:endParaRPr lang="ko-KR" altLang="en-US" sz="2000" b="1" dirty="0">
              <a:solidFill>
                <a:srgbClr val="002060"/>
              </a:solidFill>
              <a:latin typeface="宋体" pitchFamily="2" charset="-122"/>
              <a:ea typeface="黑体" panose="02010609060101010101" pitchFamily="49" charset="-122"/>
            </a:endParaRPr>
          </a:p>
        </p:txBody>
      </p:sp>
      <p:sp>
        <p:nvSpPr>
          <p:cNvPr id="35" name="文本框 34"/>
          <p:cNvSpPr txBox="1"/>
          <p:nvPr/>
        </p:nvSpPr>
        <p:spPr>
          <a:xfrm>
            <a:off x="309151" y="5373216"/>
            <a:ext cx="11697970" cy="708025"/>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00000"/>
              </a:lnSpc>
              <a:spcBef>
                <a:spcPts val="0"/>
              </a:spcBef>
              <a:spcAft>
                <a:spcPts val="0"/>
              </a:spcAft>
              <a:buFontTx/>
              <a:buNone/>
            </a:pPr>
            <a:r>
              <a:rPr sz="2000" b="1" dirty="0" err="1">
                <a:solidFill>
                  <a:srgbClr val="FF0000"/>
                </a:solidFill>
                <a:latin typeface="宋体" pitchFamily="2" charset="-122"/>
                <a:ea typeface="宋体" pitchFamily="2" charset="-122"/>
              </a:rPr>
              <a:t>意义</a:t>
            </a:r>
            <a:r>
              <a:rPr lang="zh-CN" altLang="en-US" sz="2000" b="1" dirty="0">
                <a:solidFill>
                  <a:srgbClr val="FF0000"/>
                </a:solidFill>
                <a:latin typeface="宋体" pitchFamily="2" charset="-122"/>
                <a:ea typeface="宋体" pitchFamily="2" charset="-122"/>
              </a:rPr>
              <a:t>：</a:t>
            </a:r>
            <a:r>
              <a:rPr lang="zh-CN" altLang="en-US" sz="2000" b="1" dirty="0">
                <a:solidFill>
                  <a:srgbClr val="00B050"/>
                </a:solidFill>
                <a:latin typeface="宋体" pitchFamily="2" charset="-122"/>
                <a:ea typeface="宋体" pitchFamily="2" charset="-122"/>
                <a:sym typeface="Wingdings" pitchFamily="2" charset="2"/>
              </a:rPr>
              <a:t>（</a:t>
            </a:r>
            <a:r>
              <a:rPr lang="en-US" altLang="zh-CN" sz="2000" b="1" dirty="0">
                <a:solidFill>
                  <a:srgbClr val="00B050"/>
                </a:solidFill>
                <a:latin typeface="宋体" pitchFamily="2" charset="-122"/>
                <a:ea typeface="宋体" pitchFamily="2" charset="-122"/>
                <a:sym typeface="Wingdings" pitchFamily="2" charset="2"/>
              </a:rPr>
              <a:t>1</a:t>
            </a:r>
            <a:r>
              <a:rPr lang="zh-CN" altLang="en-US" sz="2000" b="1" dirty="0">
                <a:solidFill>
                  <a:srgbClr val="00B050"/>
                </a:solidFill>
                <a:latin typeface="宋体" pitchFamily="2" charset="-122"/>
                <a:ea typeface="宋体" pitchFamily="2" charset="-122"/>
              </a:rPr>
              <a:t>）</a:t>
            </a:r>
            <a:r>
              <a:rPr sz="2000" b="1" dirty="0" err="1">
                <a:solidFill>
                  <a:srgbClr val="00B050"/>
                </a:solidFill>
                <a:latin typeface="宋体" pitchFamily="2" charset="-122"/>
                <a:ea typeface="宋体" pitchFamily="2" charset="-122"/>
              </a:rPr>
              <a:t>一定程度上缓和矛盾，稳定社会</a:t>
            </a:r>
            <a:r>
              <a:rPr sz="2000" b="1" dirty="0">
                <a:solidFill>
                  <a:srgbClr val="00B050"/>
                </a:solidFill>
                <a:latin typeface="宋体" pitchFamily="2" charset="-122"/>
                <a:ea typeface="宋体" pitchFamily="2" charset="-122"/>
              </a:rPr>
              <a:t>；</a:t>
            </a:r>
            <a:r>
              <a:rPr lang="zh-CN" altLang="en-US" sz="2000" b="1" dirty="0">
                <a:solidFill>
                  <a:srgbClr val="00B050"/>
                </a:solidFill>
                <a:latin typeface="宋体" pitchFamily="2" charset="-122"/>
                <a:ea typeface="宋体" pitchFamily="2" charset="-122"/>
              </a:rPr>
              <a:t>（</a:t>
            </a:r>
            <a:r>
              <a:rPr lang="en-US" altLang="zh-CN" sz="2000" b="1" dirty="0">
                <a:solidFill>
                  <a:srgbClr val="00B050"/>
                </a:solidFill>
                <a:latin typeface="宋体" pitchFamily="2" charset="-122"/>
                <a:ea typeface="宋体" pitchFamily="2" charset="-122"/>
              </a:rPr>
              <a:t>2</a:t>
            </a:r>
            <a:r>
              <a:rPr lang="zh-CN" altLang="en-US" sz="2000" b="1" dirty="0">
                <a:solidFill>
                  <a:srgbClr val="00B050"/>
                </a:solidFill>
                <a:latin typeface="宋体" pitchFamily="2" charset="-122"/>
                <a:ea typeface="宋体" pitchFamily="2" charset="-122"/>
              </a:rPr>
              <a:t>）</a:t>
            </a:r>
            <a:r>
              <a:rPr sz="2000" b="1" dirty="0" err="1">
                <a:solidFill>
                  <a:srgbClr val="00B050"/>
                </a:solidFill>
                <a:latin typeface="宋体" pitchFamily="2" charset="-122"/>
                <a:ea typeface="宋体" pitchFamily="2" charset="-122"/>
              </a:rPr>
              <a:t>促进资本主义经济的发展</a:t>
            </a:r>
            <a:r>
              <a:rPr sz="2000" b="1" dirty="0">
                <a:solidFill>
                  <a:srgbClr val="00B050"/>
                </a:solidFill>
                <a:latin typeface="宋体" pitchFamily="2" charset="-122"/>
                <a:ea typeface="宋体" pitchFamily="2" charset="-122"/>
              </a:rPr>
              <a:t>；</a:t>
            </a:r>
            <a:endParaRPr lang="en-US" sz="2000" b="1" dirty="0">
              <a:solidFill>
                <a:srgbClr val="00B050"/>
              </a:solidFill>
              <a:latin typeface="宋体" pitchFamily="2" charset="-122"/>
              <a:ea typeface="宋体" pitchFamily="2" charset="-122"/>
            </a:endParaRPr>
          </a:p>
          <a:p>
            <a:pPr marL="0" indent="0" algn="l" defTabSz="914400" eaLnBrk="1" latinLnBrk="0" hangingPunct="1">
              <a:lnSpc>
                <a:spcPct val="100000"/>
              </a:lnSpc>
              <a:spcBef>
                <a:spcPts val="0"/>
              </a:spcBef>
              <a:spcAft>
                <a:spcPts val="0"/>
              </a:spcAft>
              <a:buFontTx/>
              <a:buNone/>
            </a:pPr>
            <a:r>
              <a:rPr lang="en-US" sz="2000" b="1" dirty="0">
                <a:solidFill>
                  <a:srgbClr val="00B050"/>
                </a:solidFill>
                <a:latin typeface="宋体" pitchFamily="2" charset="-122"/>
                <a:ea typeface="宋体" pitchFamily="2" charset="-122"/>
              </a:rPr>
              <a:t>      </a:t>
            </a:r>
            <a:r>
              <a:rPr lang="zh-CN" altLang="en-US" sz="2000" b="1" dirty="0">
                <a:solidFill>
                  <a:srgbClr val="00B050"/>
                </a:solidFill>
                <a:latin typeface="宋体" pitchFamily="2" charset="-122"/>
                <a:ea typeface="宋体" pitchFamily="2" charset="-122"/>
              </a:rPr>
              <a:t>（</a:t>
            </a:r>
            <a:r>
              <a:rPr lang="en-US" altLang="zh-CN" sz="2000" b="1" dirty="0">
                <a:solidFill>
                  <a:srgbClr val="00B050"/>
                </a:solidFill>
                <a:latin typeface="宋体" pitchFamily="2" charset="-122"/>
                <a:ea typeface="宋体" pitchFamily="2" charset="-122"/>
              </a:rPr>
              <a:t>3</a:t>
            </a:r>
            <a:r>
              <a:rPr lang="zh-CN" altLang="en-US" sz="2000" b="1" dirty="0">
                <a:solidFill>
                  <a:srgbClr val="00B050"/>
                </a:solidFill>
                <a:latin typeface="宋体" pitchFamily="2" charset="-122"/>
                <a:ea typeface="宋体" pitchFamily="2" charset="-122"/>
              </a:rPr>
              <a:t>）</a:t>
            </a:r>
            <a:r>
              <a:rPr sz="2000" b="1" dirty="0" err="1">
                <a:solidFill>
                  <a:srgbClr val="00B050"/>
                </a:solidFill>
                <a:latin typeface="宋体" pitchFamily="2" charset="-122"/>
                <a:ea typeface="宋体" pitchFamily="2" charset="-122"/>
              </a:rPr>
              <a:t>建立的社会保障制度为其他国家提供示范</a:t>
            </a:r>
            <a:r>
              <a:rPr sz="2000" b="1" dirty="0">
                <a:solidFill>
                  <a:srgbClr val="00B050"/>
                </a:solidFill>
                <a:latin typeface="宋体" pitchFamily="2" charset="-122"/>
                <a:ea typeface="宋体" pitchFamily="2" charset="-122"/>
              </a:rPr>
              <a:t>。</a:t>
            </a:r>
            <a:endParaRPr lang="ko-KR" altLang="en-US" sz="2000" b="1" dirty="0">
              <a:solidFill>
                <a:srgbClr val="00B050"/>
              </a:solidFill>
              <a:latin typeface="宋体" pitchFamily="2" charset="-122"/>
              <a:ea typeface="黑体" panose="02010609060101010101" pitchFamily="49" charset="-122"/>
            </a:endParaRPr>
          </a:p>
        </p:txBody>
      </p:sp>
      <p:sp>
        <p:nvSpPr>
          <p:cNvPr id="36" name="文本框 35"/>
          <p:cNvSpPr txBox="1"/>
          <p:nvPr/>
        </p:nvSpPr>
        <p:spPr>
          <a:xfrm>
            <a:off x="265747" y="6256655"/>
            <a:ext cx="11697970" cy="400685"/>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00000"/>
              </a:lnSpc>
              <a:spcBef>
                <a:spcPts val="0"/>
              </a:spcBef>
              <a:spcAft>
                <a:spcPts val="0"/>
              </a:spcAft>
              <a:buFontTx/>
              <a:buNone/>
            </a:pPr>
            <a:r>
              <a:rPr sz="2000" b="1" dirty="0" err="1">
                <a:solidFill>
                  <a:srgbClr val="FF0000"/>
                </a:solidFill>
                <a:latin typeface="宋体" pitchFamily="2" charset="-122"/>
                <a:ea typeface="宋体" pitchFamily="2" charset="-122"/>
              </a:rPr>
              <a:t>主要问题</a:t>
            </a:r>
            <a:r>
              <a:rPr lang="zh-CN" altLang="en-US" sz="2000" b="1" dirty="0">
                <a:solidFill>
                  <a:srgbClr val="FF0000"/>
                </a:solidFill>
                <a:latin typeface="宋体" pitchFamily="2" charset="-122"/>
                <a:ea typeface="宋体" pitchFamily="2" charset="-122"/>
              </a:rPr>
              <a:t>：</a:t>
            </a:r>
            <a:r>
              <a:rPr lang="zh-CN" altLang="en-US" sz="2000" b="1" dirty="0">
                <a:solidFill>
                  <a:srgbClr val="7030A0"/>
                </a:solidFill>
                <a:latin typeface="宋体" pitchFamily="2" charset="-122"/>
                <a:ea typeface="宋体" pitchFamily="2" charset="-122"/>
                <a:sym typeface="Wingdings" pitchFamily="2" charset="2"/>
              </a:rPr>
              <a:t>（</a:t>
            </a:r>
            <a:r>
              <a:rPr lang="en-US" altLang="zh-CN" sz="2000" b="1" dirty="0">
                <a:solidFill>
                  <a:srgbClr val="7030A0"/>
                </a:solidFill>
                <a:latin typeface="宋体" pitchFamily="2" charset="-122"/>
                <a:ea typeface="宋体" pitchFamily="2" charset="-122"/>
                <a:sym typeface="Wingdings" pitchFamily="2" charset="2"/>
              </a:rPr>
              <a:t>1</a:t>
            </a:r>
            <a:r>
              <a:rPr lang="zh-CN" altLang="en-US" sz="2000" b="1" dirty="0">
                <a:solidFill>
                  <a:srgbClr val="7030A0"/>
                </a:solidFill>
                <a:latin typeface="宋体" pitchFamily="2" charset="-122"/>
                <a:ea typeface="宋体" pitchFamily="2" charset="-122"/>
              </a:rPr>
              <a:t>）</a:t>
            </a:r>
            <a:r>
              <a:rPr sz="2000" b="1" dirty="0" err="1">
                <a:solidFill>
                  <a:srgbClr val="7030A0"/>
                </a:solidFill>
                <a:latin typeface="宋体" pitchFamily="2" charset="-122"/>
                <a:ea typeface="宋体" pitchFamily="2" charset="-122"/>
              </a:rPr>
              <a:t>主要面向产业工人</a:t>
            </a:r>
            <a:r>
              <a:rPr sz="2000" b="1" dirty="0">
                <a:solidFill>
                  <a:srgbClr val="7030A0"/>
                </a:solidFill>
                <a:latin typeface="宋体" pitchFamily="2" charset="-122"/>
                <a:ea typeface="宋体" pitchFamily="2" charset="-122"/>
              </a:rPr>
              <a:t>；</a:t>
            </a:r>
            <a:r>
              <a:rPr lang="zh-CN" altLang="en-US" sz="2000" b="1" dirty="0">
                <a:solidFill>
                  <a:srgbClr val="7030A0"/>
                </a:solidFill>
                <a:latin typeface="宋体" pitchFamily="2" charset="-122"/>
                <a:ea typeface="宋体" pitchFamily="2" charset="-122"/>
              </a:rPr>
              <a:t>（</a:t>
            </a:r>
            <a:r>
              <a:rPr lang="en-US" altLang="zh-CN" sz="2000" b="1" dirty="0">
                <a:solidFill>
                  <a:srgbClr val="7030A0"/>
                </a:solidFill>
                <a:latin typeface="宋体" pitchFamily="2" charset="-122"/>
                <a:ea typeface="宋体" pitchFamily="2" charset="-122"/>
              </a:rPr>
              <a:t>2</a:t>
            </a:r>
            <a:r>
              <a:rPr lang="zh-CN" altLang="en-US" sz="2000" b="1" dirty="0">
                <a:solidFill>
                  <a:srgbClr val="7030A0"/>
                </a:solidFill>
                <a:latin typeface="宋体" pitchFamily="2" charset="-122"/>
                <a:ea typeface="宋体" pitchFamily="2" charset="-122"/>
              </a:rPr>
              <a:t>）</a:t>
            </a:r>
            <a:r>
              <a:rPr sz="2000" b="1" dirty="0" err="1">
                <a:solidFill>
                  <a:srgbClr val="7030A0"/>
                </a:solidFill>
                <a:latin typeface="宋体" pitchFamily="2" charset="-122"/>
                <a:ea typeface="宋体" pitchFamily="2" charset="-122"/>
              </a:rPr>
              <a:t>政府承担责任较小，筹集费用多</a:t>
            </a:r>
            <a:r>
              <a:rPr lang="zh-CN" altLang="en-US" sz="2000" b="1" dirty="0">
                <a:solidFill>
                  <a:srgbClr val="7030A0"/>
                </a:solidFill>
                <a:latin typeface="宋体" pitchFamily="2" charset="-122"/>
                <a:ea typeface="宋体" pitchFamily="2" charset="-122"/>
              </a:rPr>
              <a:t>由</a:t>
            </a:r>
            <a:r>
              <a:rPr sz="2000" b="1" dirty="0" err="1">
                <a:solidFill>
                  <a:srgbClr val="7030A0"/>
                </a:solidFill>
                <a:latin typeface="宋体" pitchFamily="2" charset="-122"/>
                <a:ea typeface="宋体" pitchFamily="2" charset="-122"/>
              </a:rPr>
              <a:t>社会和个人承担等</a:t>
            </a:r>
            <a:endParaRPr lang="ko-KR" altLang="en-US" sz="2000" b="1" dirty="0">
              <a:solidFill>
                <a:srgbClr val="7030A0"/>
              </a:solidFill>
              <a:latin typeface="宋体" pitchFamily="2" charset="-122"/>
              <a:ea typeface="黑体" panose="02010609060101010101" pitchFamily="49" charset="-122"/>
            </a:endParaRPr>
          </a:p>
        </p:txBody>
      </p:sp>
      <p:cxnSp>
        <p:nvCxnSpPr>
          <p:cNvPr id="11" name="直接连接符 10"/>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3" name="TextBox 12"/>
          <p:cNvSpPr txBox="1"/>
          <p:nvPr/>
        </p:nvSpPr>
        <p:spPr bwMode="auto">
          <a:xfrm>
            <a:off x="60732" y="793522"/>
            <a:ext cx="4738330" cy="830997"/>
          </a:xfrm>
          <a:prstGeom prst="rect">
            <a:avLst/>
          </a:prstGeom>
          <a:noFill/>
          <a:ln w="0">
            <a:noFill/>
          </a:ln>
        </p:spPr>
        <p:style>
          <a:lnRef idx="3">
            <a:schemeClr val="lt1"/>
          </a:lnRef>
          <a:fillRef idx="1">
            <a:schemeClr val="dk1"/>
          </a:fillRef>
          <a:effectRef idx="1">
            <a:schemeClr val="dk1"/>
          </a:effectRef>
          <a:fontRef idx="minor">
            <a:schemeClr val="lt1"/>
          </a:fontRef>
        </p:style>
        <p:txBody>
          <a:bodyPr vert="horz" wrap="square" lIns="91440" tIns="45720" rIns="91440" bIns="45720" numCol="1" anchor="t">
            <a:spAutoFit/>
          </a:bodyPr>
          <a:lstStyle>
            <a:lvl1pPr marL="0" indent="0" defTabSz="508000">
              <a:lnSpc>
                <a:spcPct val="100000"/>
              </a:lnSpc>
              <a:spcBef>
                <a:spcPts val="0"/>
              </a:spcBef>
              <a:spcAft>
                <a:spcPts val="0"/>
              </a:spcAft>
              <a:buFontTx/>
              <a:buNone/>
              <a:defRPr lang="en-GB" altLang="en-US" sz="2000" b="1" spc="50">
                <a:ln w="13335" cap="flat" cmpd="sng">
                  <a:solidFill>
                    <a:schemeClr val="accent1">
                      <a:shade val="2500"/>
                      <a:alpha val="5882"/>
                    </a:schemeClr>
                  </a:solidFill>
                  <a:prstDash val="solid"/>
                </a:ln>
                <a:solidFill>
                  <a:schemeClr val="accent1">
                    <a:tint val="3000"/>
                    <a:alpha val="94985"/>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defRPr>
            </a:lvl1pPr>
            <a:lvl2pPr marL="0" indent="0" defTabSz="508000">
              <a:lnSpc>
                <a:spcPct val="100000"/>
              </a:lnSpc>
              <a:spcBef>
                <a:spcPts val="0"/>
              </a:spcBef>
              <a:spcAft>
                <a:spcPts val="0"/>
              </a:spcAft>
              <a:buFontTx/>
              <a:buNone/>
              <a:defRPr lang="en-GB" altLang="en-US" sz="1800">
                <a:solidFill>
                  <a:schemeClr val="lt1"/>
                </a:solidFill>
                <a:latin typeface="+mn-lt"/>
                <a:ea typeface="+mn-ea"/>
              </a:defRPr>
            </a:lvl2pPr>
            <a:lvl3pPr marL="0" indent="0" defTabSz="508000">
              <a:lnSpc>
                <a:spcPct val="100000"/>
              </a:lnSpc>
              <a:spcBef>
                <a:spcPts val="0"/>
              </a:spcBef>
              <a:spcAft>
                <a:spcPts val="0"/>
              </a:spcAft>
              <a:buFontTx/>
              <a:buNone/>
              <a:defRPr lang="en-GB" altLang="en-US" sz="1800">
                <a:solidFill>
                  <a:schemeClr val="lt1"/>
                </a:solidFill>
                <a:latin typeface="+mn-lt"/>
                <a:ea typeface="+mn-ea"/>
              </a:defRPr>
            </a:lvl3pPr>
            <a:lvl4pPr marL="0" indent="0" defTabSz="508000">
              <a:lnSpc>
                <a:spcPct val="100000"/>
              </a:lnSpc>
              <a:spcBef>
                <a:spcPts val="0"/>
              </a:spcBef>
              <a:spcAft>
                <a:spcPts val="0"/>
              </a:spcAft>
              <a:buFontTx/>
              <a:buNone/>
              <a:defRPr lang="en-GB" altLang="en-US" sz="1800">
                <a:solidFill>
                  <a:schemeClr val="lt1"/>
                </a:solidFill>
                <a:latin typeface="+mn-lt"/>
                <a:ea typeface="+mn-ea"/>
              </a:defRPr>
            </a:lvl4pPr>
            <a:lvl5pPr marL="0" indent="0" defTabSz="508000">
              <a:lnSpc>
                <a:spcPct val="100000"/>
              </a:lnSpc>
              <a:spcBef>
                <a:spcPts val="0"/>
              </a:spcBef>
              <a:spcAft>
                <a:spcPts val="0"/>
              </a:spcAft>
              <a:buFontTx/>
              <a:buNone/>
              <a:defRPr lang="en-GB" altLang="en-US" sz="1800">
                <a:solidFill>
                  <a:schemeClr val="lt1"/>
                </a:solidFill>
                <a:latin typeface="+mn-lt"/>
                <a:ea typeface="+mn-ea"/>
              </a:defRPr>
            </a:lvl5pPr>
            <a:lvl6pPr marL="0" indent="0" defTabSz="508000">
              <a:lnSpc>
                <a:spcPct val="100000"/>
              </a:lnSpc>
              <a:spcBef>
                <a:spcPts val="0"/>
              </a:spcBef>
              <a:spcAft>
                <a:spcPts val="0"/>
              </a:spcAft>
              <a:buFontTx/>
              <a:buNone/>
              <a:defRPr lang="en-GB" altLang="en-US" sz="1800">
                <a:solidFill>
                  <a:schemeClr val="lt1"/>
                </a:solidFill>
                <a:latin typeface="+mn-lt"/>
                <a:ea typeface="+mn-ea"/>
              </a:defRPr>
            </a:lvl6pPr>
            <a:lvl7pPr marL="0" indent="0" defTabSz="508000">
              <a:lnSpc>
                <a:spcPct val="100000"/>
              </a:lnSpc>
              <a:spcBef>
                <a:spcPts val="0"/>
              </a:spcBef>
              <a:spcAft>
                <a:spcPts val="0"/>
              </a:spcAft>
              <a:buFontTx/>
              <a:buNone/>
              <a:defRPr lang="en-GB" altLang="en-US" sz="1800">
                <a:solidFill>
                  <a:schemeClr val="lt1"/>
                </a:solidFill>
                <a:latin typeface="+mn-lt"/>
                <a:ea typeface="+mn-ea"/>
              </a:defRPr>
            </a:lvl7pPr>
            <a:lvl8pPr marL="0" indent="0" defTabSz="508000">
              <a:lnSpc>
                <a:spcPct val="100000"/>
              </a:lnSpc>
              <a:spcBef>
                <a:spcPts val="0"/>
              </a:spcBef>
              <a:spcAft>
                <a:spcPts val="0"/>
              </a:spcAft>
              <a:buFontTx/>
              <a:buNone/>
              <a:defRPr lang="en-GB" altLang="en-US" sz="1800">
                <a:solidFill>
                  <a:schemeClr val="lt1"/>
                </a:solidFill>
                <a:latin typeface="+mn-lt"/>
                <a:ea typeface="+mn-ea"/>
              </a:defRPr>
            </a:lvl8pPr>
            <a:lvl9pPr marL="0" indent="0" defTabSz="508000">
              <a:lnSpc>
                <a:spcPct val="100000"/>
              </a:lnSpc>
              <a:spcBef>
                <a:spcPts val="0"/>
              </a:spcBef>
              <a:spcAft>
                <a:spcPts val="0"/>
              </a:spcAft>
              <a:buFontTx/>
              <a:buNone/>
              <a:defRPr lang="en-GB" altLang="en-US" sz="1800">
                <a:solidFill>
                  <a:schemeClr val="lt1"/>
                </a:solidFill>
                <a:latin typeface="+mn-lt"/>
                <a:ea typeface="+mn-ea"/>
              </a:defRPr>
            </a:lvl9pPr>
          </a:lstStyle>
          <a:p>
            <a:pPr marL="457200" indent="-457200" algn="l" defTabSz="1219200" eaLnBrk="1" latinLnBrk="0" hangingPunct="1">
              <a:lnSpc>
                <a:spcPct val="150000"/>
              </a:lnSpc>
              <a:spcBef>
                <a:spcPts val="0"/>
              </a:spcBef>
              <a:spcAft>
                <a:spcPts val="0"/>
              </a:spcAft>
              <a:buClr>
                <a:srgbClr val="FF0000"/>
              </a:buClr>
              <a:buFont typeface="Wingdings" pitchFamily="2" charset="2"/>
              <a:buChar char="u"/>
              <a:defRPr sz="1800"/>
            </a:pPr>
            <a:r>
              <a:rPr lang="zh-CN" altLang="en-US" sz="3200" dirty="0">
                <a:solidFill>
                  <a:srgbClr val="FF0000">
                    <a:alpha val="94985"/>
                  </a:srgbClr>
                </a:solidFill>
                <a:latin typeface="方正姚体" pitchFamily="2" charset="-122"/>
                <a:ea typeface="方正姚体" pitchFamily="2" charset="-122"/>
              </a:rPr>
              <a:t>德国的社会保险</a:t>
            </a:r>
            <a:endParaRPr lang="ko-KR" altLang="en-US" sz="3200" dirty="0">
              <a:solidFill>
                <a:srgbClr val="FF0000">
                  <a:alpha val="94985"/>
                </a:srgbClr>
              </a:solidFill>
              <a:latin typeface="方正姚体" pitchFamily="2"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1" nodeType="afterEffect">
                                  <p:stCondLst>
                                    <p:cond delay="0"/>
                                  </p:stCondLst>
                                  <p:childTnLst>
                                    <p:set>
                                      <p:cBhvr>
                                        <p:cTn id="12" dur="1" fill="hold">
                                          <p:stCondLst>
                                            <p:cond delay="999"/>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1"/>
      <p:bldP spid="34" grpId="0"/>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2" name="直接连接符 95"/>
          <p:cNvCxnSpPr/>
          <p:nvPr/>
        </p:nvCxnSpPr>
        <p:spPr bwMode="auto">
          <a:xfrm>
            <a:off x="8675370" y="4077335"/>
            <a:ext cx="31115" cy="0"/>
          </a:xfrm>
          <a:prstGeom prst="line">
            <a:avLst/>
          </a:prstGeom>
          <a:ln w="28575">
            <a:solidFill>
              <a:schemeClr val="accent1">
                <a:alpha val="5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6" name="标题 1"/>
          <p:cNvSpPr>
            <a:spLocks noGrp="1"/>
          </p:cNvSpPr>
          <p:nvPr/>
        </p:nvSpPr>
        <p:spPr>
          <a:xfrm>
            <a:off x="0" y="0"/>
            <a:ext cx="10971530" cy="64833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ln>
                  <a:noFill/>
                </a:ln>
                <a:solidFill>
                  <a:srgbClr val="4C72B2"/>
                </a:solidFill>
                <a:effectLst/>
                <a:latin typeface="+mj-lt"/>
                <a:ea typeface="+mj-ea"/>
                <a:cs typeface="+mj-cs"/>
              </a:defRPr>
            </a:lvl1pPr>
          </a:lstStyle>
          <a:p>
            <a:r>
              <a:rPr lang="zh-CN" altLang="en-US" dirty="0"/>
              <a:t>二、现代社会保障制度的建立与发展</a:t>
            </a:r>
          </a:p>
        </p:txBody>
      </p:sp>
      <p:sp>
        <p:nvSpPr>
          <p:cNvPr id="13" name="TextBox 6"/>
          <p:cNvSpPr txBox="1"/>
          <p:nvPr/>
        </p:nvSpPr>
        <p:spPr bwMode="auto">
          <a:xfrm>
            <a:off x="-28178" y="788974"/>
            <a:ext cx="5403304" cy="830997"/>
          </a:xfrm>
          <a:prstGeom prst="rect">
            <a:avLst/>
          </a:prstGeom>
          <a:noFill/>
          <a:ln w="0">
            <a:noFill/>
          </a:ln>
        </p:spPr>
        <p:style>
          <a:lnRef idx="3">
            <a:schemeClr val="lt1"/>
          </a:lnRef>
          <a:fillRef idx="1">
            <a:schemeClr val="dk1"/>
          </a:fillRef>
          <a:effectRef idx="1">
            <a:schemeClr val="dk1"/>
          </a:effectRef>
          <a:fontRef idx="minor">
            <a:schemeClr val="lt1"/>
          </a:fontRef>
        </p:style>
        <p:txBody>
          <a:bodyPr vert="horz" wrap="square" lIns="91440" tIns="45720" rIns="91440" bIns="45720" numCol="1" anchor="t">
            <a:spAutoFit/>
          </a:bodyPr>
          <a:lstStyle>
            <a:lvl1pPr marL="0" indent="0" defTabSz="508000">
              <a:lnSpc>
                <a:spcPct val="100000"/>
              </a:lnSpc>
              <a:spcBef>
                <a:spcPts val="0"/>
              </a:spcBef>
              <a:spcAft>
                <a:spcPts val="0"/>
              </a:spcAft>
              <a:buFontTx/>
              <a:buNone/>
              <a:defRPr lang="en-GB" altLang="en-US" sz="2000" b="1" spc="50">
                <a:ln w="13335" cap="flat" cmpd="sng">
                  <a:solidFill>
                    <a:schemeClr val="accent1">
                      <a:shade val="2500"/>
                      <a:alpha val="5882"/>
                    </a:schemeClr>
                  </a:solidFill>
                  <a:prstDash val="solid"/>
                </a:ln>
                <a:solidFill>
                  <a:schemeClr val="accent1">
                    <a:tint val="3000"/>
                    <a:alpha val="94985"/>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defRPr>
            </a:lvl1pPr>
            <a:lvl2pPr marL="0" indent="0" defTabSz="508000">
              <a:lnSpc>
                <a:spcPct val="100000"/>
              </a:lnSpc>
              <a:spcBef>
                <a:spcPts val="0"/>
              </a:spcBef>
              <a:spcAft>
                <a:spcPts val="0"/>
              </a:spcAft>
              <a:buFontTx/>
              <a:buNone/>
              <a:defRPr lang="en-GB" altLang="en-US" sz="1800">
                <a:solidFill>
                  <a:schemeClr val="lt1"/>
                </a:solidFill>
                <a:latin typeface="+mn-lt"/>
                <a:ea typeface="+mn-ea"/>
              </a:defRPr>
            </a:lvl2pPr>
            <a:lvl3pPr marL="0" indent="0" defTabSz="508000">
              <a:lnSpc>
                <a:spcPct val="100000"/>
              </a:lnSpc>
              <a:spcBef>
                <a:spcPts val="0"/>
              </a:spcBef>
              <a:spcAft>
                <a:spcPts val="0"/>
              </a:spcAft>
              <a:buFontTx/>
              <a:buNone/>
              <a:defRPr lang="en-GB" altLang="en-US" sz="1800">
                <a:solidFill>
                  <a:schemeClr val="lt1"/>
                </a:solidFill>
                <a:latin typeface="+mn-lt"/>
                <a:ea typeface="+mn-ea"/>
              </a:defRPr>
            </a:lvl3pPr>
            <a:lvl4pPr marL="0" indent="0" defTabSz="508000">
              <a:lnSpc>
                <a:spcPct val="100000"/>
              </a:lnSpc>
              <a:spcBef>
                <a:spcPts val="0"/>
              </a:spcBef>
              <a:spcAft>
                <a:spcPts val="0"/>
              </a:spcAft>
              <a:buFontTx/>
              <a:buNone/>
              <a:defRPr lang="en-GB" altLang="en-US" sz="1800">
                <a:solidFill>
                  <a:schemeClr val="lt1"/>
                </a:solidFill>
                <a:latin typeface="+mn-lt"/>
                <a:ea typeface="+mn-ea"/>
              </a:defRPr>
            </a:lvl4pPr>
            <a:lvl5pPr marL="0" indent="0" defTabSz="508000">
              <a:lnSpc>
                <a:spcPct val="100000"/>
              </a:lnSpc>
              <a:spcBef>
                <a:spcPts val="0"/>
              </a:spcBef>
              <a:spcAft>
                <a:spcPts val="0"/>
              </a:spcAft>
              <a:buFontTx/>
              <a:buNone/>
              <a:defRPr lang="en-GB" altLang="en-US" sz="1800">
                <a:solidFill>
                  <a:schemeClr val="lt1"/>
                </a:solidFill>
                <a:latin typeface="+mn-lt"/>
                <a:ea typeface="+mn-ea"/>
              </a:defRPr>
            </a:lvl5pPr>
            <a:lvl6pPr marL="0" indent="0" defTabSz="508000">
              <a:lnSpc>
                <a:spcPct val="100000"/>
              </a:lnSpc>
              <a:spcBef>
                <a:spcPts val="0"/>
              </a:spcBef>
              <a:spcAft>
                <a:spcPts val="0"/>
              </a:spcAft>
              <a:buFontTx/>
              <a:buNone/>
              <a:defRPr lang="en-GB" altLang="en-US" sz="1800">
                <a:solidFill>
                  <a:schemeClr val="lt1"/>
                </a:solidFill>
                <a:latin typeface="+mn-lt"/>
                <a:ea typeface="+mn-ea"/>
              </a:defRPr>
            </a:lvl6pPr>
            <a:lvl7pPr marL="0" indent="0" defTabSz="508000">
              <a:lnSpc>
                <a:spcPct val="100000"/>
              </a:lnSpc>
              <a:spcBef>
                <a:spcPts val="0"/>
              </a:spcBef>
              <a:spcAft>
                <a:spcPts val="0"/>
              </a:spcAft>
              <a:buFontTx/>
              <a:buNone/>
              <a:defRPr lang="en-GB" altLang="en-US" sz="1800">
                <a:solidFill>
                  <a:schemeClr val="lt1"/>
                </a:solidFill>
                <a:latin typeface="+mn-lt"/>
                <a:ea typeface="+mn-ea"/>
              </a:defRPr>
            </a:lvl7pPr>
            <a:lvl8pPr marL="0" indent="0" defTabSz="508000">
              <a:lnSpc>
                <a:spcPct val="100000"/>
              </a:lnSpc>
              <a:spcBef>
                <a:spcPts val="0"/>
              </a:spcBef>
              <a:spcAft>
                <a:spcPts val="0"/>
              </a:spcAft>
              <a:buFontTx/>
              <a:buNone/>
              <a:defRPr lang="en-GB" altLang="en-US" sz="1800">
                <a:solidFill>
                  <a:schemeClr val="lt1"/>
                </a:solidFill>
                <a:latin typeface="+mn-lt"/>
                <a:ea typeface="+mn-ea"/>
              </a:defRPr>
            </a:lvl8pPr>
            <a:lvl9pPr marL="0" indent="0" defTabSz="508000">
              <a:lnSpc>
                <a:spcPct val="100000"/>
              </a:lnSpc>
              <a:spcBef>
                <a:spcPts val="0"/>
              </a:spcBef>
              <a:spcAft>
                <a:spcPts val="0"/>
              </a:spcAft>
              <a:buFontTx/>
              <a:buNone/>
              <a:defRPr lang="en-GB" altLang="en-US" sz="1800">
                <a:solidFill>
                  <a:schemeClr val="lt1"/>
                </a:solidFill>
                <a:latin typeface="+mn-lt"/>
                <a:ea typeface="+mn-ea"/>
              </a:defRPr>
            </a:lvl9pPr>
          </a:lstStyle>
          <a:p>
            <a:pPr marL="571500" indent="-571500" algn="l" defTabSz="1219200" eaLnBrk="1" latinLnBrk="0" hangingPunct="1">
              <a:lnSpc>
                <a:spcPct val="150000"/>
              </a:lnSpc>
              <a:spcBef>
                <a:spcPts val="0"/>
              </a:spcBef>
              <a:spcAft>
                <a:spcPts val="0"/>
              </a:spcAft>
              <a:buClr>
                <a:srgbClr val="FF0000"/>
              </a:buClr>
              <a:buFont typeface="Wingdings" pitchFamily="2" charset="2"/>
              <a:buChar char="u"/>
              <a:defRPr sz="1800"/>
            </a:pPr>
            <a:r>
              <a:rPr lang="zh-CN" altLang="en-US" sz="3200" dirty="0">
                <a:solidFill>
                  <a:srgbClr val="FF0000">
                    <a:alpha val="94985"/>
                  </a:srgbClr>
                </a:solidFill>
                <a:latin typeface="方正姚体" pitchFamily="2" charset="-122"/>
                <a:ea typeface="方正姚体" pitchFamily="2" charset="-122"/>
              </a:rPr>
              <a:t>美国的社会保障</a:t>
            </a:r>
            <a:endParaRPr lang="ko-KR" altLang="en-US" sz="3200" dirty="0">
              <a:solidFill>
                <a:srgbClr val="FF0000">
                  <a:alpha val="94985"/>
                </a:srgbClr>
              </a:solidFill>
              <a:latin typeface="方正姚体" pitchFamily="2" charset="-122"/>
              <a:ea typeface="微软雅黑" panose="020B0503020204020204" pitchFamily="34" charset="-122"/>
            </a:endParaRPr>
          </a:p>
        </p:txBody>
      </p:sp>
      <p:sp>
        <p:nvSpPr>
          <p:cNvPr id="16" name="文本框 15"/>
          <p:cNvSpPr txBox="1"/>
          <p:nvPr/>
        </p:nvSpPr>
        <p:spPr>
          <a:xfrm>
            <a:off x="174129" y="1700808"/>
            <a:ext cx="11428095" cy="1107996"/>
          </a:xfrm>
          <a:prstGeom prst="rect">
            <a:avLst/>
          </a:prstGeom>
          <a:noFill/>
          <a:ln w="25400">
            <a:solidFill>
              <a:srgbClr val="00B050"/>
            </a:solidFill>
          </a:ln>
        </p:spPr>
        <p:txBody>
          <a:bodyPr vert="horz" wrap="square" lIns="91440" tIns="45720" rIns="91440" bIns="45720" numCol="1" anchor="t">
            <a:spAutoFit/>
          </a:bodyPr>
          <a:lstStyle/>
          <a:p>
            <a:pPr marL="0" indent="0" algn="l" defTabSz="914400" eaLnBrk="1" latinLnBrk="0" hangingPunct="1">
              <a:lnSpc>
                <a:spcPct val="150000"/>
              </a:lnSpc>
              <a:spcBef>
                <a:spcPts val="0"/>
              </a:spcBef>
              <a:spcAft>
                <a:spcPts val="0"/>
              </a:spcAft>
              <a:buFontTx/>
              <a:buNone/>
            </a:pPr>
            <a:r>
              <a:rPr sz="2200" dirty="0">
                <a:solidFill>
                  <a:srgbClr val="FF0000"/>
                </a:solidFill>
                <a:latin typeface="Arial" panose="020B0604020202020204" pitchFamily="34" charset="0"/>
                <a:ea typeface="微软雅黑" panose="020B0503020204020204" pitchFamily="34" charset="-122"/>
              </a:rPr>
              <a:t>       </a:t>
            </a:r>
            <a:r>
              <a:rPr sz="2200" b="1" dirty="0">
                <a:solidFill>
                  <a:srgbClr val="002060"/>
                </a:solidFill>
                <a:latin typeface="宋体" pitchFamily="2" charset="-122"/>
                <a:ea typeface="宋体" pitchFamily="2" charset="-122"/>
              </a:rPr>
              <a:t>1929年经济大危机席卷全球，罗斯福总统上台后，于1935年颁布了《社会保障法》，</a:t>
            </a:r>
            <a:r>
              <a:rPr sz="2200" b="1" dirty="0" err="1">
                <a:solidFill>
                  <a:srgbClr val="002060"/>
                </a:solidFill>
                <a:latin typeface="宋体" pitchFamily="2" charset="-122"/>
                <a:ea typeface="宋体" pitchFamily="2" charset="-122"/>
              </a:rPr>
              <a:t>实行老年保险和失业保险。标志着美国现代社会保障制度的最终确立</a:t>
            </a:r>
            <a:r>
              <a:rPr sz="2200" b="1" dirty="0">
                <a:solidFill>
                  <a:srgbClr val="002060"/>
                </a:solidFill>
                <a:latin typeface="宋体" pitchFamily="2" charset="-122"/>
                <a:ea typeface="宋体" pitchFamily="2" charset="-122"/>
              </a:rPr>
              <a:t>。</a:t>
            </a:r>
            <a:endParaRPr lang="ko-KR" altLang="en-US" sz="2200" b="1" dirty="0">
              <a:solidFill>
                <a:srgbClr val="002060"/>
              </a:solidFill>
              <a:latin typeface="宋体" pitchFamily="2" charset="-122"/>
              <a:ea typeface="微软雅黑" panose="020B0503020204020204" pitchFamily="34" charset="-122"/>
            </a:endParaRPr>
          </a:p>
        </p:txBody>
      </p:sp>
      <p:sp>
        <p:nvSpPr>
          <p:cNvPr id="33" name="文本框 32"/>
          <p:cNvSpPr txBox="1"/>
          <p:nvPr/>
        </p:nvSpPr>
        <p:spPr>
          <a:xfrm>
            <a:off x="110822" y="2861913"/>
            <a:ext cx="11697970" cy="462947"/>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00000"/>
              </a:lnSpc>
              <a:spcBef>
                <a:spcPts val="0"/>
              </a:spcBef>
              <a:spcAft>
                <a:spcPts val="0"/>
              </a:spcAft>
              <a:buFontTx/>
              <a:buNone/>
            </a:pPr>
            <a:r>
              <a:rPr sz="2400" b="1" dirty="0" err="1">
                <a:solidFill>
                  <a:srgbClr val="FF0000"/>
                </a:solidFill>
                <a:latin typeface="宋体" pitchFamily="2" charset="-122"/>
                <a:ea typeface="宋体" pitchFamily="2" charset="-122"/>
              </a:rPr>
              <a:t>结合材料所学分析美国社会保障制度建立的背景、特点、意义</a:t>
            </a:r>
            <a:r>
              <a:rPr sz="2400" b="1" dirty="0">
                <a:solidFill>
                  <a:srgbClr val="FF0000"/>
                </a:solidFill>
                <a:latin typeface="宋体" pitchFamily="2" charset="-122"/>
                <a:ea typeface="宋体" pitchFamily="2" charset="-122"/>
              </a:rPr>
              <a:t>？</a:t>
            </a:r>
            <a:endParaRPr lang="ko-KR" altLang="en-US" sz="2400" b="1" dirty="0">
              <a:solidFill>
                <a:srgbClr val="FF0000"/>
              </a:solidFill>
              <a:latin typeface="宋体" pitchFamily="2" charset="-122"/>
              <a:ea typeface="黑体" panose="02010609060101010101" pitchFamily="49" charset="-122"/>
            </a:endParaRPr>
          </a:p>
        </p:txBody>
      </p:sp>
      <p:sp>
        <p:nvSpPr>
          <p:cNvPr id="34" name="文本框 33"/>
          <p:cNvSpPr txBox="1"/>
          <p:nvPr/>
        </p:nvSpPr>
        <p:spPr>
          <a:xfrm>
            <a:off x="150267" y="3560480"/>
            <a:ext cx="11697970" cy="944810"/>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50000"/>
              </a:lnSpc>
              <a:spcBef>
                <a:spcPts val="0"/>
              </a:spcBef>
              <a:spcAft>
                <a:spcPts val="0"/>
              </a:spcAft>
              <a:buFontTx/>
              <a:buNone/>
            </a:pPr>
            <a:r>
              <a:rPr sz="2000" b="1" dirty="0">
                <a:solidFill>
                  <a:srgbClr val="002060"/>
                </a:solidFill>
                <a:latin typeface="宋体" pitchFamily="2" charset="-122"/>
                <a:ea typeface="宋体" pitchFamily="2" charset="-122"/>
              </a:rPr>
              <a:t>背景：1929——1933年经济危机的发生；经济危机涉及范围广，破环性强的特点使单纯依靠社会和个人的社会保障制度难以持续。缓和矛盾，恢复发展经济。</a:t>
            </a:r>
            <a:endParaRPr lang="ko-KR" altLang="en-US" sz="2000" b="1" dirty="0">
              <a:solidFill>
                <a:srgbClr val="002060"/>
              </a:solidFill>
              <a:latin typeface="宋体" pitchFamily="2" charset="-122"/>
              <a:ea typeface="黑体" panose="02010609060101010101" pitchFamily="49" charset="-122"/>
            </a:endParaRPr>
          </a:p>
        </p:txBody>
      </p:sp>
      <p:sp>
        <p:nvSpPr>
          <p:cNvPr id="35" name="文本框 34"/>
          <p:cNvSpPr txBox="1"/>
          <p:nvPr/>
        </p:nvSpPr>
        <p:spPr>
          <a:xfrm>
            <a:off x="174129" y="4745918"/>
            <a:ext cx="7271841" cy="401392"/>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00000"/>
              </a:lnSpc>
              <a:spcBef>
                <a:spcPts val="0"/>
              </a:spcBef>
              <a:spcAft>
                <a:spcPts val="0"/>
              </a:spcAft>
              <a:buFontTx/>
              <a:buNone/>
            </a:pPr>
            <a:r>
              <a:rPr sz="2000" b="1" dirty="0" err="1">
                <a:solidFill>
                  <a:srgbClr val="002060"/>
                </a:solidFill>
                <a:latin typeface="宋体" pitchFamily="2" charset="-122"/>
                <a:ea typeface="宋体" pitchFamily="2" charset="-122"/>
              </a:rPr>
              <a:t>特点：政府全面干预，涉及面广（全民普遍福利</a:t>
            </a:r>
            <a:r>
              <a:rPr sz="2000" b="1" dirty="0">
                <a:solidFill>
                  <a:srgbClr val="002060"/>
                </a:solidFill>
                <a:latin typeface="宋体" pitchFamily="2" charset="-122"/>
                <a:ea typeface="宋体" pitchFamily="2" charset="-122"/>
              </a:rPr>
              <a:t>）</a:t>
            </a:r>
            <a:endParaRPr lang="ko-KR" altLang="en-US" sz="2000" b="1" dirty="0">
              <a:solidFill>
                <a:srgbClr val="002060"/>
              </a:solidFill>
              <a:latin typeface="宋体" pitchFamily="2" charset="-122"/>
              <a:ea typeface="黑体" panose="02010609060101010101" pitchFamily="49" charset="-122"/>
            </a:endParaRPr>
          </a:p>
        </p:txBody>
      </p:sp>
      <p:sp>
        <p:nvSpPr>
          <p:cNvPr id="36" name="文本框 35"/>
          <p:cNvSpPr txBox="1"/>
          <p:nvPr/>
        </p:nvSpPr>
        <p:spPr>
          <a:xfrm>
            <a:off x="116304" y="5414739"/>
            <a:ext cx="11697970" cy="944810"/>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50000"/>
              </a:lnSpc>
              <a:spcBef>
                <a:spcPts val="0"/>
              </a:spcBef>
              <a:spcAft>
                <a:spcPts val="0"/>
              </a:spcAft>
              <a:buFontTx/>
              <a:buNone/>
            </a:pPr>
            <a:r>
              <a:rPr sz="2000" b="1" dirty="0">
                <a:solidFill>
                  <a:srgbClr val="002060"/>
                </a:solidFill>
                <a:latin typeface="宋体" pitchFamily="2" charset="-122"/>
                <a:ea typeface="宋体" pitchFamily="2" charset="-122"/>
              </a:rPr>
              <a:t>意义：缓和矛盾，社会稳定；缓解经济危机。进一步完善社会保障制度，标志美国现代社会保障制度的最终建立。促进世界范围内社会保障理念和制度的发展。</a:t>
            </a:r>
            <a:endParaRPr lang="ko-KR" altLang="en-US" sz="2000" b="1" dirty="0">
              <a:solidFill>
                <a:srgbClr val="002060"/>
              </a:solidFill>
              <a:latin typeface="宋体" pitchFamily="2" charset="-122"/>
              <a:ea typeface="黑体" panose="02010609060101010101" pitchFamily="49" charset="-122"/>
            </a:endParaRPr>
          </a:p>
        </p:txBody>
      </p:sp>
      <p:cxnSp>
        <p:nvCxnSpPr>
          <p:cNvPr id="11" name="直接连接符 10"/>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04" name="Text Box 8"/>
          <p:cNvSpPr txBox="1"/>
          <p:nvPr/>
        </p:nvSpPr>
        <p:spPr>
          <a:xfrm>
            <a:off x="8302603" y="4652963"/>
            <a:ext cx="4129078" cy="368300"/>
          </a:xfrm>
          <a:prstGeom prst="rect">
            <a:avLst/>
          </a:prstGeom>
          <a:noFill/>
          <a:ln w="9525">
            <a:noFill/>
          </a:ln>
        </p:spPr>
        <p:txBody>
          <a:bodyPr>
            <a:spAutoFit/>
          </a:bodyPr>
          <a:lstStyle/>
          <a:p>
            <a:pPr eaLnBrk="1" hangingPunct="1">
              <a:spcBef>
                <a:spcPct val="50000"/>
              </a:spcBef>
            </a:pPr>
            <a:endParaRPr lang="zh-CN" altLang="en-US" u="sng" dirty="0">
              <a:latin typeface="Arial" panose="020B0604020202020204" pitchFamily="34" charset="0"/>
            </a:endParaRPr>
          </a:p>
        </p:txBody>
      </p:sp>
      <p:sp>
        <p:nvSpPr>
          <p:cNvPr id="3" name="矩形 2"/>
          <p:cNvSpPr/>
          <p:nvPr/>
        </p:nvSpPr>
        <p:spPr>
          <a:xfrm>
            <a:off x="281421" y="2201614"/>
            <a:ext cx="11203572" cy="2862322"/>
          </a:xfrm>
          <a:prstGeom prst="rect">
            <a:avLst/>
          </a:prstGeom>
        </p:spPr>
        <p:txBody>
          <a:bodyPr wrap="square">
            <a:spAutoFit/>
          </a:bodyPr>
          <a:lstStyle/>
          <a:p>
            <a:pPr indent="266700" algn="just">
              <a:lnSpc>
                <a:spcPct val="150000"/>
              </a:lnSpc>
              <a:spcAft>
                <a:spcPts val="0"/>
              </a:spcAft>
            </a:pPr>
            <a:r>
              <a:rPr lang="en-US" altLang="zh-CN" sz="2400" kern="0" dirty="0">
                <a:latin typeface="Times New Roman" panose="02020603050405020304" pitchFamily="18" charset="0"/>
                <a:cs typeface="Times New Roman" panose="02020603050405020304" pitchFamily="18" charset="0"/>
              </a:rPr>
              <a:t>   </a:t>
            </a:r>
            <a:r>
              <a:rPr lang="zh-CN" altLang="zh-CN" sz="2400" b="1" kern="0" dirty="0">
                <a:solidFill>
                  <a:srgbClr val="002060"/>
                </a:solidFill>
                <a:latin typeface="宋体" pitchFamily="2" charset="-122"/>
                <a:ea typeface="宋体" pitchFamily="2" charset="-122"/>
                <a:cs typeface="Times New Roman" panose="02020603050405020304" pitchFamily="18" charset="0"/>
              </a:rPr>
              <a:t>第二次世界大战后，英国</a:t>
            </a:r>
            <a:r>
              <a:rPr lang="zh-CN" altLang="zh-CN" sz="2400" b="1" kern="0" dirty="0">
                <a:solidFill>
                  <a:srgbClr val="FF0000"/>
                </a:solidFill>
                <a:latin typeface="宋体" pitchFamily="2" charset="-122"/>
                <a:ea typeface="宋体" pitchFamily="2" charset="-122"/>
                <a:cs typeface="Times New Roman" panose="02020603050405020304" pitchFamily="18" charset="0"/>
              </a:rPr>
              <a:t>率先</a:t>
            </a:r>
            <a:r>
              <a:rPr lang="zh-CN" altLang="zh-CN" sz="2400" b="1" kern="0" dirty="0">
                <a:solidFill>
                  <a:srgbClr val="002060"/>
                </a:solidFill>
                <a:latin typeface="宋体" pitchFamily="2" charset="-122"/>
                <a:ea typeface="宋体" pitchFamily="2" charset="-122"/>
                <a:cs typeface="Times New Roman" panose="02020603050405020304" pitchFamily="18" charset="0"/>
              </a:rPr>
              <a:t>构建了包括家庭津贴、养老、疾病、失业、伤残和死亡等内容的</a:t>
            </a:r>
            <a:r>
              <a:rPr lang="zh-CN" altLang="zh-CN" sz="2400" b="1" kern="0" dirty="0">
                <a:solidFill>
                  <a:srgbClr val="FF0000"/>
                </a:solidFill>
                <a:latin typeface="宋体" pitchFamily="2" charset="-122"/>
                <a:ea typeface="宋体" pitchFamily="2" charset="-122"/>
                <a:cs typeface="Times New Roman" panose="02020603050405020304" pitchFamily="18" charset="0"/>
              </a:rPr>
              <a:t>社会保障体系</a:t>
            </a:r>
            <a:r>
              <a:rPr lang="zh-CN" altLang="zh-CN" sz="2400" b="1" kern="0" dirty="0">
                <a:solidFill>
                  <a:srgbClr val="002060"/>
                </a:solidFill>
                <a:latin typeface="宋体" pitchFamily="2" charset="-122"/>
                <a:ea typeface="宋体" pitchFamily="2" charset="-122"/>
                <a:cs typeface="Times New Roman" panose="02020603050405020304" pitchFamily="18" charset="0"/>
              </a:rPr>
              <a:t>，基本实现了全民覆盖，大大推动了社会保障制度的发展。</a:t>
            </a:r>
            <a:endParaRPr lang="en-US" altLang="zh-CN" sz="2400" b="1" kern="0" dirty="0">
              <a:solidFill>
                <a:srgbClr val="002060"/>
              </a:solidFill>
              <a:latin typeface="宋体" pitchFamily="2" charset="-122"/>
              <a:ea typeface="宋体" pitchFamily="2" charset="-122"/>
              <a:cs typeface="Times New Roman" panose="02020603050405020304" pitchFamily="18" charset="0"/>
            </a:endParaRPr>
          </a:p>
          <a:p>
            <a:pPr indent="266700" algn="just">
              <a:lnSpc>
                <a:spcPct val="150000"/>
              </a:lnSpc>
              <a:spcAft>
                <a:spcPts val="0"/>
              </a:spcAft>
            </a:pPr>
            <a:r>
              <a:rPr lang="zh-CN" altLang="zh-CN" sz="2400" b="1" kern="0" dirty="0">
                <a:solidFill>
                  <a:srgbClr val="002060"/>
                </a:solidFill>
                <a:latin typeface="宋体" pitchFamily="2" charset="-122"/>
                <a:ea typeface="宋体" pitchFamily="2" charset="-122"/>
                <a:cs typeface="Times New Roman" panose="02020603050405020304" pitchFamily="18" charset="0"/>
              </a:rPr>
              <a:t>此后，瑞典、挪威、芬兰、丹麦等北欧国家以及法国、德国、加拿大和澳大利亚等国都建成了</a:t>
            </a:r>
            <a:r>
              <a:rPr lang="zh-CN" altLang="zh-CN" sz="2400" b="1" kern="0" dirty="0">
                <a:solidFill>
                  <a:srgbClr val="FF0000"/>
                </a:solidFill>
                <a:latin typeface="宋体" pitchFamily="2" charset="-122"/>
                <a:ea typeface="宋体" pitchFamily="2" charset="-122"/>
                <a:cs typeface="Times New Roman" panose="02020603050405020304" pitchFamily="18" charset="0"/>
              </a:rPr>
              <a:t>福利国家</a:t>
            </a:r>
            <a:r>
              <a:rPr lang="zh-CN" altLang="zh-CN" sz="2400" b="1" kern="0" dirty="0">
                <a:solidFill>
                  <a:srgbClr val="002060"/>
                </a:solidFill>
                <a:latin typeface="宋体" pitchFamily="2" charset="-122"/>
                <a:ea typeface="宋体" pitchFamily="2" charset="-122"/>
                <a:cs typeface="Times New Roman" panose="02020603050405020304" pitchFamily="18" charset="0"/>
              </a:rPr>
              <a:t>，社会保障制度基本建立。</a:t>
            </a:r>
            <a:endParaRPr lang="zh-CN" altLang="zh-CN" sz="2400" b="1" kern="100" dirty="0">
              <a:solidFill>
                <a:srgbClr val="002060"/>
              </a:solidFill>
              <a:effectLst/>
              <a:latin typeface="宋体" pitchFamily="2" charset="-122"/>
              <a:ea typeface="宋体" pitchFamily="2" charset="-122"/>
              <a:cs typeface="Times New Roman" panose="02020603050405020304" pitchFamily="18" charset="0"/>
            </a:endParaRPr>
          </a:p>
        </p:txBody>
      </p:sp>
      <p:cxnSp>
        <p:nvCxnSpPr>
          <p:cNvPr id="6" name="直接连接符 5"/>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7"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8" name="TextBox 15"/>
          <p:cNvSpPr txBox="1">
            <a:spLocks noChangeArrowheads="1"/>
          </p:cNvSpPr>
          <p:nvPr/>
        </p:nvSpPr>
        <p:spPr bwMode="auto">
          <a:xfrm>
            <a:off x="140977" y="977870"/>
            <a:ext cx="9914669"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3</a:t>
            </a:r>
            <a:r>
              <a:rPr lang="zh-CN" altLang="en-US" sz="2800" b="1" kern="0" dirty="0">
                <a:solidFill>
                  <a:srgbClr val="FF0000"/>
                </a:solidFill>
                <a:latin typeface="宋体" pitchFamily="2" charset="-122"/>
                <a:ea typeface="宋体" pitchFamily="2" charset="-122"/>
                <a:cs typeface="黑体" panose="02010609060101010101" pitchFamily="2" charset="-122"/>
              </a:rPr>
              <a:t>、二战后西方资本主义国家社会保障制度的发展</a:t>
            </a:r>
          </a:p>
        </p:txBody>
      </p:sp>
      <p:sp>
        <p:nvSpPr>
          <p:cNvPr id="10" name="TextBox 15"/>
          <p:cNvSpPr txBox="1">
            <a:spLocks noChangeArrowheads="1"/>
          </p:cNvSpPr>
          <p:nvPr/>
        </p:nvSpPr>
        <p:spPr bwMode="auto">
          <a:xfrm>
            <a:off x="265199" y="1653490"/>
            <a:ext cx="3957799"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zh-CN" altLang="en-US" sz="2800" b="1" kern="0" dirty="0">
                <a:solidFill>
                  <a:srgbClr val="FF0000"/>
                </a:solidFill>
                <a:latin typeface="宋体" pitchFamily="2" charset="-122"/>
                <a:ea typeface="宋体" pitchFamily="2" charset="-122"/>
                <a:cs typeface="黑体" panose="02010609060101010101" pitchFamily="2" charset="-122"/>
              </a:rPr>
              <a:t>（</a:t>
            </a:r>
            <a:r>
              <a:rPr lang="en-US" altLang="zh-CN" sz="2800" b="1" kern="0" dirty="0">
                <a:solidFill>
                  <a:srgbClr val="FF0000"/>
                </a:solidFill>
                <a:latin typeface="宋体" pitchFamily="2" charset="-122"/>
                <a:ea typeface="宋体" pitchFamily="2" charset="-122"/>
                <a:cs typeface="黑体" panose="02010609060101010101" pitchFamily="2" charset="-122"/>
              </a:rPr>
              <a:t>1</a:t>
            </a:r>
            <a:r>
              <a:rPr lang="zh-CN" altLang="en-US" sz="2800" b="1" kern="0" dirty="0">
                <a:solidFill>
                  <a:srgbClr val="FF0000"/>
                </a:solidFill>
                <a:latin typeface="宋体" pitchFamily="2" charset="-122"/>
                <a:ea typeface="宋体" pitchFamily="2" charset="-122"/>
                <a:cs typeface="黑体" panose="02010609060101010101" pitchFamily="2" charset="-122"/>
              </a:rPr>
              <a:t>）发展的表现：</a:t>
            </a:r>
          </a:p>
        </p:txBody>
      </p:sp>
      <p:sp>
        <p:nvSpPr>
          <p:cNvPr id="2" name="矩形 1"/>
          <p:cNvSpPr/>
          <p:nvPr/>
        </p:nvSpPr>
        <p:spPr>
          <a:xfrm>
            <a:off x="265199" y="5157192"/>
            <a:ext cx="11446631" cy="1200329"/>
          </a:xfrm>
          <a:prstGeom prst="rect">
            <a:avLst/>
          </a:prstGeom>
        </p:spPr>
        <p:txBody>
          <a:bodyPr wrap="square">
            <a:spAutoFit/>
          </a:bodyPr>
          <a:lstStyle/>
          <a:p>
            <a:pPr>
              <a:lnSpc>
                <a:spcPct val="150000"/>
              </a:lnSpc>
            </a:pPr>
            <a:r>
              <a:rPr lang="zh-CN" altLang="en-US" sz="2400" b="1" dirty="0">
                <a:ln w="9525" cap="flat" cmpd="sng">
                  <a:noFill/>
                </a:ln>
                <a:solidFill>
                  <a:srgbClr val="FF0000"/>
                </a:solidFill>
                <a:latin typeface="宋体" pitchFamily="2" charset="-122"/>
                <a:ea typeface="宋体" pitchFamily="2" charset="-122"/>
                <a:cs typeface="+mn-ea"/>
              </a:rPr>
              <a:t>（</a:t>
            </a:r>
            <a:r>
              <a:rPr lang="en-US" altLang="zh-CN" sz="2400" b="1" dirty="0">
                <a:ln w="9525" cap="flat" cmpd="sng">
                  <a:noFill/>
                </a:ln>
                <a:solidFill>
                  <a:srgbClr val="FF0000"/>
                </a:solidFill>
                <a:latin typeface="宋体" pitchFamily="2" charset="-122"/>
                <a:ea typeface="宋体" pitchFamily="2" charset="-122"/>
                <a:cs typeface="+mn-ea"/>
              </a:rPr>
              <a:t>2</a:t>
            </a:r>
            <a:r>
              <a:rPr lang="zh-CN" altLang="en-US" sz="2400" b="1" dirty="0">
                <a:ln w="9525" cap="flat" cmpd="sng">
                  <a:noFill/>
                </a:ln>
                <a:solidFill>
                  <a:srgbClr val="FF0000"/>
                </a:solidFill>
                <a:latin typeface="宋体" pitchFamily="2" charset="-122"/>
                <a:ea typeface="宋体" pitchFamily="2" charset="-122"/>
                <a:cs typeface="+mn-ea"/>
              </a:rPr>
              <a:t>）社会保障的特点：</a:t>
            </a:r>
            <a:r>
              <a:rPr lang="zh-CN" altLang="en-US" sz="2400" b="1" dirty="0">
                <a:ln w="9525" cap="flat" cmpd="sng">
                  <a:noFill/>
                </a:ln>
                <a:solidFill>
                  <a:srgbClr val="002060"/>
                </a:solidFill>
                <a:latin typeface="宋体" pitchFamily="2" charset="-122"/>
                <a:ea typeface="宋体" pitchFamily="2" charset="-122"/>
                <a:cs typeface="+mn-ea"/>
              </a:rPr>
              <a:t>公民的社会权利；由立法与制度保障；福利种类多；覆盖面广，低收入阶层受惠多。</a:t>
            </a:r>
          </a:p>
        </p:txBody>
      </p:sp>
    </p:spTree>
    <p:extLst>
      <p:ext uri="{BB962C8B-B14F-4D97-AF65-F5344CB8AC3E}">
        <p14:creationId xmlns:p14="http://schemas.microsoft.com/office/powerpoint/2010/main" val="307442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2" name="直接连接符 95"/>
          <p:cNvCxnSpPr/>
          <p:nvPr/>
        </p:nvCxnSpPr>
        <p:spPr bwMode="auto">
          <a:xfrm>
            <a:off x="8675370" y="4077335"/>
            <a:ext cx="31115" cy="0"/>
          </a:xfrm>
          <a:prstGeom prst="line">
            <a:avLst/>
          </a:prstGeom>
          <a:ln w="28575">
            <a:solidFill>
              <a:schemeClr val="accent1">
                <a:alpha val="5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01" name="Freeform 781"/>
          <p:cNvSpPr/>
          <p:nvPr/>
        </p:nvSpPr>
        <p:spPr bwMode="auto">
          <a:xfrm>
            <a:off x="6319520" y="1090930"/>
            <a:ext cx="39370" cy="17780"/>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02" name="Freeform 403"/>
          <p:cNvSpPr/>
          <p:nvPr/>
        </p:nvSpPr>
        <p:spPr bwMode="auto">
          <a:xfrm>
            <a:off x="9538970" y="3743325"/>
            <a:ext cx="870585" cy="650875"/>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bg2">
              <a:lumMod val="50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03" name="Freeform 404"/>
          <p:cNvSpPr/>
          <p:nvPr/>
        </p:nvSpPr>
        <p:spPr bwMode="auto">
          <a:xfrm>
            <a:off x="7050405" y="2082800"/>
            <a:ext cx="170180" cy="25781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rgbClr val="0070C0"/>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04" name="Freeform 405"/>
          <p:cNvSpPr/>
          <p:nvPr/>
        </p:nvSpPr>
        <p:spPr bwMode="auto">
          <a:xfrm>
            <a:off x="6661785" y="1813560"/>
            <a:ext cx="229870" cy="112395"/>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05" name="Freeform 406"/>
          <p:cNvSpPr/>
          <p:nvPr/>
        </p:nvSpPr>
        <p:spPr bwMode="auto">
          <a:xfrm>
            <a:off x="8270875" y="1402715"/>
            <a:ext cx="384175" cy="264795"/>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06" name="Freeform 407"/>
          <p:cNvSpPr/>
          <p:nvPr/>
        </p:nvSpPr>
        <p:spPr bwMode="auto">
          <a:xfrm>
            <a:off x="9256395" y="1292225"/>
            <a:ext cx="137160" cy="68580"/>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07" name="Freeform 408"/>
          <p:cNvSpPr/>
          <p:nvPr/>
        </p:nvSpPr>
        <p:spPr bwMode="auto">
          <a:xfrm>
            <a:off x="9145905" y="1252855"/>
            <a:ext cx="128270" cy="68580"/>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08" name="Freeform 409"/>
          <p:cNvSpPr/>
          <p:nvPr/>
        </p:nvSpPr>
        <p:spPr bwMode="auto">
          <a:xfrm>
            <a:off x="9107805" y="1257300"/>
            <a:ext cx="64135" cy="21590"/>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09" name="Freeform 410"/>
          <p:cNvSpPr/>
          <p:nvPr/>
        </p:nvSpPr>
        <p:spPr bwMode="auto">
          <a:xfrm>
            <a:off x="9119870" y="1197610"/>
            <a:ext cx="107950" cy="68580"/>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10" name="Freeform 411"/>
          <p:cNvSpPr/>
          <p:nvPr/>
        </p:nvSpPr>
        <p:spPr bwMode="auto">
          <a:xfrm>
            <a:off x="10255250" y="1466850"/>
            <a:ext cx="107950" cy="34925"/>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11" name="Freeform 412"/>
          <p:cNvSpPr/>
          <p:nvPr/>
        </p:nvSpPr>
        <p:spPr bwMode="auto">
          <a:xfrm>
            <a:off x="10118725" y="1535430"/>
            <a:ext cx="90170" cy="34925"/>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12" name="Freeform 413"/>
          <p:cNvSpPr/>
          <p:nvPr/>
        </p:nvSpPr>
        <p:spPr bwMode="auto">
          <a:xfrm>
            <a:off x="10123170" y="1519555"/>
            <a:ext cx="34925" cy="20320"/>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13" name="Freeform 414"/>
          <p:cNvSpPr/>
          <p:nvPr/>
        </p:nvSpPr>
        <p:spPr bwMode="auto">
          <a:xfrm>
            <a:off x="10029825" y="1457960"/>
            <a:ext cx="13335" cy="21590"/>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14" name="Freeform 415"/>
          <p:cNvSpPr/>
          <p:nvPr/>
        </p:nvSpPr>
        <p:spPr bwMode="auto">
          <a:xfrm>
            <a:off x="10029825" y="1522095"/>
            <a:ext cx="17780" cy="21590"/>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15" name="Freeform 416"/>
          <p:cNvSpPr/>
          <p:nvPr/>
        </p:nvSpPr>
        <p:spPr bwMode="auto">
          <a:xfrm>
            <a:off x="10059035" y="1442085"/>
            <a:ext cx="180340" cy="68580"/>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16" name="Freeform 417"/>
          <p:cNvSpPr/>
          <p:nvPr/>
        </p:nvSpPr>
        <p:spPr bwMode="auto">
          <a:xfrm>
            <a:off x="10162540" y="1462405"/>
            <a:ext cx="33655" cy="34925"/>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17" name="Freeform 418"/>
          <p:cNvSpPr/>
          <p:nvPr/>
        </p:nvSpPr>
        <p:spPr bwMode="auto">
          <a:xfrm>
            <a:off x="10721340" y="1694180"/>
            <a:ext cx="46355" cy="26035"/>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18" name="Freeform 419"/>
          <p:cNvSpPr/>
          <p:nvPr/>
        </p:nvSpPr>
        <p:spPr bwMode="auto">
          <a:xfrm>
            <a:off x="10631170" y="2070100"/>
            <a:ext cx="26035" cy="21590"/>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19" name="Freeform 420"/>
          <p:cNvSpPr/>
          <p:nvPr/>
        </p:nvSpPr>
        <p:spPr bwMode="auto">
          <a:xfrm>
            <a:off x="10063480" y="2195195"/>
            <a:ext cx="21590" cy="11430"/>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20" name="Freeform 421"/>
          <p:cNvSpPr/>
          <p:nvPr/>
        </p:nvSpPr>
        <p:spPr bwMode="auto">
          <a:xfrm>
            <a:off x="10447655" y="2323465"/>
            <a:ext cx="21590" cy="20320"/>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21" name="Freeform 422"/>
          <p:cNvSpPr/>
          <p:nvPr/>
        </p:nvSpPr>
        <p:spPr bwMode="auto">
          <a:xfrm>
            <a:off x="10434320" y="2356485"/>
            <a:ext cx="8890" cy="444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22" name="Freeform 423"/>
          <p:cNvSpPr/>
          <p:nvPr/>
        </p:nvSpPr>
        <p:spPr bwMode="auto">
          <a:xfrm>
            <a:off x="10374630" y="2425065"/>
            <a:ext cx="13335" cy="444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23" name="Freeform 424"/>
          <p:cNvSpPr/>
          <p:nvPr/>
        </p:nvSpPr>
        <p:spPr bwMode="auto">
          <a:xfrm>
            <a:off x="10323830" y="2447290"/>
            <a:ext cx="30480" cy="17780"/>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24" name="Freeform 425"/>
          <p:cNvSpPr/>
          <p:nvPr/>
        </p:nvSpPr>
        <p:spPr bwMode="auto">
          <a:xfrm>
            <a:off x="10290175" y="2464435"/>
            <a:ext cx="24765" cy="15875"/>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25" name="Freeform 426"/>
          <p:cNvSpPr/>
          <p:nvPr/>
        </p:nvSpPr>
        <p:spPr bwMode="auto">
          <a:xfrm>
            <a:off x="10268585" y="2477770"/>
            <a:ext cx="21590" cy="20320"/>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26" name="Freeform 427"/>
          <p:cNvSpPr/>
          <p:nvPr/>
        </p:nvSpPr>
        <p:spPr bwMode="auto">
          <a:xfrm>
            <a:off x="10264140" y="2506980"/>
            <a:ext cx="4445" cy="444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27" name="Freeform 428"/>
          <p:cNvSpPr/>
          <p:nvPr/>
        </p:nvSpPr>
        <p:spPr bwMode="auto">
          <a:xfrm>
            <a:off x="10242550" y="2489200"/>
            <a:ext cx="21590" cy="17780"/>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28" name="Freeform 429"/>
          <p:cNvSpPr/>
          <p:nvPr/>
        </p:nvSpPr>
        <p:spPr bwMode="auto">
          <a:xfrm>
            <a:off x="10085070" y="2647950"/>
            <a:ext cx="8890" cy="13335"/>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grpSp>
        <p:nvGrpSpPr>
          <p:cNvPr id="529" name="Group 542"/>
          <p:cNvGrpSpPr/>
          <p:nvPr/>
        </p:nvGrpSpPr>
        <p:grpSpPr>
          <a:xfrm>
            <a:off x="9927590" y="2464435"/>
            <a:ext cx="318770" cy="302895"/>
            <a:chOff x="9927590" y="2464435"/>
            <a:chExt cx="318770" cy="302895"/>
          </a:xfrm>
          <a:solidFill>
            <a:schemeClr val="bg1">
              <a:lumMod val="75000"/>
            </a:schemeClr>
          </a:solidFill>
        </p:grpSpPr>
        <p:sp>
          <p:nvSpPr>
            <p:cNvPr id="894" name="Freeform 430"/>
            <p:cNvSpPr/>
            <p:nvPr/>
          </p:nvSpPr>
          <p:spPr bwMode="auto">
            <a:xfrm>
              <a:off x="10115550" y="2464435"/>
              <a:ext cx="130810" cy="110490"/>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95" name="Freeform 431"/>
            <p:cNvSpPr/>
            <p:nvPr/>
          </p:nvSpPr>
          <p:spPr bwMode="auto">
            <a:xfrm>
              <a:off x="9927590" y="2566670"/>
              <a:ext cx="238760" cy="201295"/>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grpSp>
      <p:sp>
        <p:nvSpPr>
          <p:cNvPr id="530" name="Freeform 432"/>
          <p:cNvSpPr/>
          <p:nvPr/>
        </p:nvSpPr>
        <p:spPr bwMode="auto">
          <a:xfrm>
            <a:off x="10007600" y="2742565"/>
            <a:ext cx="8890" cy="11430"/>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31" name="Freeform 433"/>
          <p:cNvSpPr/>
          <p:nvPr/>
        </p:nvSpPr>
        <p:spPr bwMode="auto">
          <a:xfrm>
            <a:off x="9956800" y="2742565"/>
            <a:ext cx="55245" cy="42545"/>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32" name="Freeform 434"/>
          <p:cNvSpPr/>
          <p:nvPr/>
        </p:nvSpPr>
        <p:spPr bwMode="auto">
          <a:xfrm>
            <a:off x="9901555" y="2759075"/>
            <a:ext cx="46355" cy="68580"/>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33" name="Freeform 435"/>
          <p:cNvSpPr/>
          <p:nvPr/>
        </p:nvSpPr>
        <p:spPr bwMode="auto">
          <a:xfrm>
            <a:off x="9855200" y="2926080"/>
            <a:ext cx="15875" cy="13335"/>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34" name="Freeform 436"/>
          <p:cNvSpPr/>
          <p:nvPr/>
        </p:nvSpPr>
        <p:spPr bwMode="auto">
          <a:xfrm>
            <a:off x="9892665" y="2884170"/>
            <a:ext cx="8890" cy="6985"/>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35" name="Freeform 437"/>
          <p:cNvSpPr/>
          <p:nvPr/>
        </p:nvSpPr>
        <p:spPr bwMode="auto">
          <a:xfrm>
            <a:off x="9777730" y="2973070"/>
            <a:ext cx="8890" cy="444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36" name="Freeform 438"/>
          <p:cNvSpPr/>
          <p:nvPr/>
        </p:nvSpPr>
        <p:spPr bwMode="auto">
          <a:xfrm>
            <a:off x="9696450" y="2956560"/>
            <a:ext cx="50800" cy="71120"/>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37" name="Freeform 439"/>
          <p:cNvSpPr/>
          <p:nvPr/>
        </p:nvSpPr>
        <p:spPr bwMode="auto">
          <a:xfrm>
            <a:off x="9444355" y="3076575"/>
            <a:ext cx="59690" cy="42545"/>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38" name="Freeform 440"/>
          <p:cNvSpPr/>
          <p:nvPr/>
        </p:nvSpPr>
        <p:spPr bwMode="auto">
          <a:xfrm>
            <a:off x="9687560" y="3105150"/>
            <a:ext cx="85725" cy="12065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39" name="Freeform 441"/>
          <p:cNvSpPr/>
          <p:nvPr/>
        </p:nvSpPr>
        <p:spPr bwMode="auto">
          <a:xfrm>
            <a:off x="9760585" y="3208655"/>
            <a:ext cx="26035" cy="33655"/>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40" name="Freeform 442"/>
          <p:cNvSpPr/>
          <p:nvPr/>
        </p:nvSpPr>
        <p:spPr bwMode="auto">
          <a:xfrm>
            <a:off x="9777730" y="3237865"/>
            <a:ext cx="42545" cy="56515"/>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41" name="Freeform 443"/>
          <p:cNvSpPr/>
          <p:nvPr/>
        </p:nvSpPr>
        <p:spPr bwMode="auto">
          <a:xfrm>
            <a:off x="9700895" y="3213100"/>
            <a:ext cx="26035" cy="33655"/>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42" name="Freeform 444"/>
          <p:cNvSpPr/>
          <p:nvPr/>
        </p:nvSpPr>
        <p:spPr bwMode="auto">
          <a:xfrm>
            <a:off x="9731375" y="3246755"/>
            <a:ext cx="38100" cy="43815"/>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43" name="Freeform 445"/>
          <p:cNvSpPr/>
          <p:nvPr/>
        </p:nvSpPr>
        <p:spPr bwMode="auto">
          <a:xfrm>
            <a:off x="9740265" y="3272790"/>
            <a:ext cx="29210" cy="46355"/>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44" name="Freeform 446"/>
          <p:cNvSpPr/>
          <p:nvPr/>
        </p:nvSpPr>
        <p:spPr bwMode="auto">
          <a:xfrm>
            <a:off x="9765030" y="3268345"/>
            <a:ext cx="17780" cy="33655"/>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45" name="Freeform 447"/>
          <p:cNvSpPr/>
          <p:nvPr/>
        </p:nvSpPr>
        <p:spPr bwMode="auto">
          <a:xfrm>
            <a:off x="9773285" y="3290570"/>
            <a:ext cx="26035" cy="15875"/>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46" name="Freeform 448"/>
          <p:cNvSpPr/>
          <p:nvPr/>
        </p:nvSpPr>
        <p:spPr bwMode="auto">
          <a:xfrm>
            <a:off x="9773285" y="3302000"/>
            <a:ext cx="59690" cy="90170"/>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47" name="Freeform 449"/>
          <p:cNvSpPr/>
          <p:nvPr/>
        </p:nvSpPr>
        <p:spPr bwMode="auto">
          <a:xfrm>
            <a:off x="9735820" y="3319780"/>
            <a:ext cx="50800" cy="43815"/>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48" name="Freeform 450"/>
          <p:cNvSpPr/>
          <p:nvPr/>
        </p:nvSpPr>
        <p:spPr bwMode="auto">
          <a:xfrm>
            <a:off x="9632315" y="3277235"/>
            <a:ext cx="50800" cy="50800"/>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49" name="Freeform 451"/>
          <p:cNvSpPr/>
          <p:nvPr/>
        </p:nvSpPr>
        <p:spPr bwMode="auto">
          <a:xfrm>
            <a:off x="9782175" y="3213100"/>
            <a:ext cx="8890" cy="444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50" name="Freeform 452"/>
          <p:cNvSpPr/>
          <p:nvPr/>
        </p:nvSpPr>
        <p:spPr bwMode="auto">
          <a:xfrm>
            <a:off x="9163050" y="3387725"/>
            <a:ext cx="238760" cy="248920"/>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51" name="Freeform 453"/>
          <p:cNvSpPr/>
          <p:nvPr/>
        </p:nvSpPr>
        <p:spPr bwMode="auto">
          <a:xfrm>
            <a:off x="9205595" y="3478530"/>
            <a:ext cx="21590" cy="2159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52" name="Freeform 454"/>
          <p:cNvSpPr/>
          <p:nvPr/>
        </p:nvSpPr>
        <p:spPr bwMode="auto">
          <a:xfrm>
            <a:off x="9236075" y="3529330"/>
            <a:ext cx="20320" cy="2159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53" name="Freeform 455"/>
          <p:cNvSpPr/>
          <p:nvPr/>
        </p:nvSpPr>
        <p:spPr bwMode="auto">
          <a:xfrm>
            <a:off x="9380220" y="3542665"/>
            <a:ext cx="30480" cy="30480"/>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54" name="Freeform 456"/>
          <p:cNvSpPr/>
          <p:nvPr/>
        </p:nvSpPr>
        <p:spPr bwMode="auto">
          <a:xfrm>
            <a:off x="9428480" y="3564255"/>
            <a:ext cx="15875" cy="15875"/>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55" name="Freeform 457"/>
          <p:cNvSpPr/>
          <p:nvPr/>
        </p:nvSpPr>
        <p:spPr bwMode="auto">
          <a:xfrm>
            <a:off x="9384665" y="3637280"/>
            <a:ext cx="196850" cy="64135"/>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56" name="Freeform 458"/>
          <p:cNvSpPr/>
          <p:nvPr/>
        </p:nvSpPr>
        <p:spPr bwMode="auto">
          <a:xfrm>
            <a:off x="9530080" y="3653155"/>
            <a:ext cx="33655" cy="13335"/>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57" name="Freeform 459"/>
          <p:cNvSpPr/>
          <p:nvPr/>
        </p:nvSpPr>
        <p:spPr bwMode="auto">
          <a:xfrm>
            <a:off x="9577070" y="3683635"/>
            <a:ext cx="26035" cy="17780"/>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58" name="Freeform 460"/>
          <p:cNvSpPr/>
          <p:nvPr/>
        </p:nvSpPr>
        <p:spPr bwMode="auto">
          <a:xfrm>
            <a:off x="9603105" y="3688080"/>
            <a:ext cx="20320" cy="13335"/>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59" name="Freeform 461"/>
          <p:cNvSpPr/>
          <p:nvPr/>
        </p:nvSpPr>
        <p:spPr bwMode="auto">
          <a:xfrm>
            <a:off x="9618980" y="3688080"/>
            <a:ext cx="30480" cy="17780"/>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60" name="Freeform 462"/>
          <p:cNvSpPr/>
          <p:nvPr/>
        </p:nvSpPr>
        <p:spPr bwMode="auto">
          <a:xfrm>
            <a:off x="9641205" y="3683635"/>
            <a:ext cx="34925" cy="21590"/>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61" name="Freeform 463"/>
          <p:cNvSpPr/>
          <p:nvPr/>
        </p:nvSpPr>
        <p:spPr bwMode="auto">
          <a:xfrm>
            <a:off x="9687560" y="3688080"/>
            <a:ext cx="52705" cy="17780"/>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62" name="Freeform 464"/>
          <p:cNvSpPr/>
          <p:nvPr/>
        </p:nvSpPr>
        <p:spPr bwMode="auto">
          <a:xfrm>
            <a:off x="9671685" y="3712845"/>
            <a:ext cx="46355" cy="26035"/>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63" name="Freeform 465"/>
          <p:cNvSpPr/>
          <p:nvPr/>
        </p:nvSpPr>
        <p:spPr bwMode="auto">
          <a:xfrm>
            <a:off x="9820275" y="3575685"/>
            <a:ext cx="26035" cy="17780"/>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64" name="Freeform 466"/>
          <p:cNvSpPr/>
          <p:nvPr/>
        </p:nvSpPr>
        <p:spPr bwMode="auto">
          <a:xfrm>
            <a:off x="9863455" y="3573145"/>
            <a:ext cx="64135" cy="20320"/>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65" name="Freeform 467"/>
          <p:cNvSpPr/>
          <p:nvPr/>
        </p:nvSpPr>
        <p:spPr bwMode="auto">
          <a:xfrm>
            <a:off x="9667240" y="3474085"/>
            <a:ext cx="137160" cy="154305"/>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66" name="Freeform 468"/>
          <p:cNvSpPr/>
          <p:nvPr/>
        </p:nvSpPr>
        <p:spPr bwMode="auto">
          <a:xfrm>
            <a:off x="9850755" y="3465195"/>
            <a:ext cx="33655" cy="64135"/>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67" name="Freeform 469"/>
          <p:cNvSpPr/>
          <p:nvPr/>
        </p:nvSpPr>
        <p:spPr bwMode="auto">
          <a:xfrm>
            <a:off x="9867900" y="3456305"/>
            <a:ext cx="11430" cy="8890"/>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68" name="Freeform 470"/>
          <p:cNvSpPr/>
          <p:nvPr/>
        </p:nvSpPr>
        <p:spPr bwMode="auto">
          <a:xfrm>
            <a:off x="9914890" y="3511550"/>
            <a:ext cx="20320" cy="8890"/>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69" name="Freeform 471"/>
          <p:cNvSpPr/>
          <p:nvPr/>
        </p:nvSpPr>
        <p:spPr bwMode="auto">
          <a:xfrm>
            <a:off x="9919335" y="3515995"/>
            <a:ext cx="80010" cy="48260"/>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70" name="Freeform 472"/>
          <p:cNvSpPr/>
          <p:nvPr/>
        </p:nvSpPr>
        <p:spPr bwMode="auto">
          <a:xfrm>
            <a:off x="10299065" y="3597910"/>
            <a:ext cx="88900" cy="50800"/>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71" name="Freeform 473"/>
          <p:cNvSpPr/>
          <p:nvPr/>
        </p:nvSpPr>
        <p:spPr bwMode="auto">
          <a:xfrm>
            <a:off x="10427335" y="3623945"/>
            <a:ext cx="38100" cy="46355"/>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72" name="Freeform 474"/>
          <p:cNvSpPr/>
          <p:nvPr/>
        </p:nvSpPr>
        <p:spPr bwMode="auto">
          <a:xfrm>
            <a:off x="10537825" y="3709670"/>
            <a:ext cx="24765" cy="24765"/>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73" name="Freeform 475"/>
          <p:cNvSpPr/>
          <p:nvPr/>
        </p:nvSpPr>
        <p:spPr bwMode="auto">
          <a:xfrm>
            <a:off x="10511790" y="3670300"/>
            <a:ext cx="39370" cy="26035"/>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74" name="Freeform 476"/>
          <p:cNvSpPr/>
          <p:nvPr/>
        </p:nvSpPr>
        <p:spPr bwMode="auto">
          <a:xfrm>
            <a:off x="10473690" y="3653155"/>
            <a:ext cx="17780" cy="21590"/>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75" name="Freeform 477"/>
          <p:cNvSpPr/>
          <p:nvPr/>
        </p:nvSpPr>
        <p:spPr bwMode="auto">
          <a:xfrm>
            <a:off x="10631170" y="3952875"/>
            <a:ext cx="68580" cy="50800"/>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76" name="Freeform 478"/>
          <p:cNvSpPr/>
          <p:nvPr/>
        </p:nvSpPr>
        <p:spPr bwMode="auto">
          <a:xfrm>
            <a:off x="10814685" y="4277995"/>
            <a:ext cx="48260" cy="59690"/>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77" name="Freeform 479"/>
          <p:cNvSpPr/>
          <p:nvPr/>
        </p:nvSpPr>
        <p:spPr bwMode="auto">
          <a:xfrm>
            <a:off x="10828020" y="4333240"/>
            <a:ext cx="110490" cy="129540"/>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78" name="Freeform 480"/>
          <p:cNvSpPr/>
          <p:nvPr/>
        </p:nvSpPr>
        <p:spPr bwMode="auto">
          <a:xfrm>
            <a:off x="10681970" y="4427855"/>
            <a:ext cx="167640" cy="163195"/>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79" name="Freeform 481"/>
          <p:cNvSpPr/>
          <p:nvPr/>
        </p:nvSpPr>
        <p:spPr bwMode="auto">
          <a:xfrm>
            <a:off x="10708005" y="4591050"/>
            <a:ext cx="8890" cy="8890"/>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80" name="Freeform 482"/>
          <p:cNvSpPr/>
          <p:nvPr/>
        </p:nvSpPr>
        <p:spPr bwMode="auto">
          <a:xfrm>
            <a:off x="10217785" y="4432300"/>
            <a:ext cx="81280" cy="77470"/>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81" name="Freeform 483"/>
          <p:cNvSpPr/>
          <p:nvPr/>
        </p:nvSpPr>
        <p:spPr bwMode="auto">
          <a:xfrm>
            <a:off x="10281920" y="4410710"/>
            <a:ext cx="13335" cy="21590"/>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82" name="Freeform 484"/>
          <p:cNvSpPr/>
          <p:nvPr/>
        </p:nvSpPr>
        <p:spPr bwMode="auto">
          <a:xfrm>
            <a:off x="10195560" y="4410710"/>
            <a:ext cx="8890" cy="8890"/>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83" name="Freeform 485"/>
          <p:cNvSpPr/>
          <p:nvPr/>
        </p:nvSpPr>
        <p:spPr bwMode="auto">
          <a:xfrm>
            <a:off x="8864600" y="3302000"/>
            <a:ext cx="46355" cy="77470"/>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84" name="Freeform 486"/>
          <p:cNvSpPr/>
          <p:nvPr/>
        </p:nvSpPr>
        <p:spPr bwMode="auto">
          <a:xfrm>
            <a:off x="8078470" y="3765550"/>
            <a:ext cx="154305" cy="298450"/>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85" name="Freeform 487"/>
          <p:cNvSpPr/>
          <p:nvPr/>
        </p:nvSpPr>
        <p:spPr bwMode="auto">
          <a:xfrm>
            <a:off x="8420735" y="1671955"/>
            <a:ext cx="46355" cy="34925"/>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86" name="Freeform 488"/>
          <p:cNvSpPr/>
          <p:nvPr/>
        </p:nvSpPr>
        <p:spPr bwMode="auto">
          <a:xfrm>
            <a:off x="8197850" y="1698625"/>
            <a:ext cx="46355" cy="42545"/>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87" name="Freeform 489"/>
          <p:cNvSpPr/>
          <p:nvPr/>
        </p:nvSpPr>
        <p:spPr bwMode="auto">
          <a:xfrm>
            <a:off x="8663940" y="1552575"/>
            <a:ext cx="38100" cy="21590"/>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88" name="Freeform 490"/>
          <p:cNvSpPr/>
          <p:nvPr/>
        </p:nvSpPr>
        <p:spPr bwMode="auto">
          <a:xfrm>
            <a:off x="9517380" y="1510665"/>
            <a:ext cx="42545" cy="20320"/>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89" name="Freeform 491"/>
          <p:cNvSpPr/>
          <p:nvPr/>
        </p:nvSpPr>
        <p:spPr bwMode="auto">
          <a:xfrm>
            <a:off x="9086215" y="1202055"/>
            <a:ext cx="26035" cy="8890"/>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90" name="Freeform 492"/>
          <p:cNvSpPr/>
          <p:nvPr/>
        </p:nvSpPr>
        <p:spPr bwMode="auto">
          <a:xfrm>
            <a:off x="8847455" y="1570355"/>
            <a:ext cx="24765" cy="17780"/>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91" name="Freeform 493"/>
          <p:cNvSpPr/>
          <p:nvPr/>
        </p:nvSpPr>
        <p:spPr bwMode="auto">
          <a:xfrm>
            <a:off x="7362190" y="2524125"/>
            <a:ext cx="24765" cy="4635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92" name="Freeform 494"/>
          <p:cNvSpPr/>
          <p:nvPr/>
        </p:nvSpPr>
        <p:spPr bwMode="auto">
          <a:xfrm>
            <a:off x="7353300" y="2566670"/>
            <a:ext cx="38100" cy="64135"/>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93" name="Freeform 495"/>
          <p:cNvSpPr/>
          <p:nvPr/>
        </p:nvSpPr>
        <p:spPr bwMode="auto">
          <a:xfrm>
            <a:off x="7442200" y="2643505"/>
            <a:ext cx="68580" cy="42545"/>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94" name="Freeform 496"/>
          <p:cNvSpPr/>
          <p:nvPr/>
        </p:nvSpPr>
        <p:spPr bwMode="auto">
          <a:xfrm>
            <a:off x="7848600" y="2703195"/>
            <a:ext cx="55245" cy="30480"/>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95" name="Freeform 497"/>
          <p:cNvSpPr/>
          <p:nvPr/>
        </p:nvSpPr>
        <p:spPr bwMode="auto">
          <a:xfrm>
            <a:off x="7665085" y="2707640"/>
            <a:ext cx="64135" cy="17780"/>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96" name="Freeform 498"/>
          <p:cNvSpPr/>
          <p:nvPr/>
        </p:nvSpPr>
        <p:spPr bwMode="auto">
          <a:xfrm>
            <a:off x="7634605" y="2078355"/>
            <a:ext cx="30480" cy="30480"/>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97" name="Freeform 499"/>
          <p:cNvSpPr/>
          <p:nvPr/>
        </p:nvSpPr>
        <p:spPr bwMode="auto">
          <a:xfrm>
            <a:off x="7639050" y="2066925"/>
            <a:ext cx="21590" cy="11430"/>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98" name="Freeform 500"/>
          <p:cNvSpPr/>
          <p:nvPr/>
        </p:nvSpPr>
        <p:spPr bwMode="auto">
          <a:xfrm>
            <a:off x="7550150" y="2096135"/>
            <a:ext cx="24765" cy="42545"/>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599" name="Freeform 501"/>
          <p:cNvSpPr/>
          <p:nvPr/>
        </p:nvSpPr>
        <p:spPr bwMode="auto">
          <a:xfrm>
            <a:off x="7587615" y="2023110"/>
            <a:ext cx="17780" cy="17780"/>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00" name="Freeform 502"/>
          <p:cNvSpPr/>
          <p:nvPr/>
        </p:nvSpPr>
        <p:spPr bwMode="auto">
          <a:xfrm>
            <a:off x="7417435" y="2155825"/>
            <a:ext cx="24765" cy="3937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01" name="Freeform 503"/>
          <p:cNvSpPr/>
          <p:nvPr/>
        </p:nvSpPr>
        <p:spPr bwMode="auto">
          <a:xfrm>
            <a:off x="7386955" y="2164715"/>
            <a:ext cx="34925" cy="34925"/>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02" name="Freeform 504"/>
          <p:cNvSpPr/>
          <p:nvPr/>
        </p:nvSpPr>
        <p:spPr bwMode="auto">
          <a:xfrm>
            <a:off x="7233920" y="2606040"/>
            <a:ext cx="20320" cy="15875"/>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03" name="Freeform 505"/>
          <p:cNvSpPr/>
          <p:nvPr/>
        </p:nvSpPr>
        <p:spPr bwMode="auto">
          <a:xfrm>
            <a:off x="7024370" y="2082800"/>
            <a:ext cx="26035" cy="26035"/>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rgbClr val="0070C0"/>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04" name="Freeform 506"/>
          <p:cNvSpPr/>
          <p:nvPr/>
        </p:nvSpPr>
        <p:spPr bwMode="auto">
          <a:xfrm>
            <a:off x="7037070" y="2113280"/>
            <a:ext cx="13335" cy="13335"/>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05" name="Freeform 507"/>
          <p:cNvSpPr/>
          <p:nvPr/>
        </p:nvSpPr>
        <p:spPr bwMode="auto">
          <a:xfrm>
            <a:off x="7050405" y="2126615"/>
            <a:ext cx="6985" cy="444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06" name="Freeform 508"/>
          <p:cNvSpPr/>
          <p:nvPr/>
        </p:nvSpPr>
        <p:spPr bwMode="auto">
          <a:xfrm>
            <a:off x="7050405" y="2138045"/>
            <a:ext cx="4445" cy="889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07" name="Freeform 509"/>
          <p:cNvSpPr/>
          <p:nvPr/>
        </p:nvSpPr>
        <p:spPr bwMode="auto">
          <a:xfrm>
            <a:off x="7050405" y="2146935"/>
            <a:ext cx="6985" cy="444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08" name="Freeform 510"/>
          <p:cNvSpPr/>
          <p:nvPr/>
        </p:nvSpPr>
        <p:spPr bwMode="auto">
          <a:xfrm>
            <a:off x="7084060" y="2211070"/>
            <a:ext cx="4445" cy="8890"/>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09" name="Freeform 511"/>
          <p:cNvSpPr/>
          <p:nvPr/>
        </p:nvSpPr>
        <p:spPr bwMode="auto">
          <a:xfrm>
            <a:off x="7148195" y="2018665"/>
            <a:ext cx="8890" cy="17780"/>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10" name="Freeform 512"/>
          <p:cNvSpPr/>
          <p:nvPr/>
        </p:nvSpPr>
        <p:spPr bwMode="auto">
          <a:xfrm>
            <a:off x="5607685" y="4744085"/>
            <a:ext cx="50800" cy="26035"/>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11" name="Freeform 513"/>
          <p:cNvSpPr/>
          <p:nvPr/>
        </p:nvSpPr>
        <p:spPr bwMode="auto">
          <a:xfrm>
            <a:off x="5603240" y="4770120"/>
            <a:ext cx="38100" cy="26035"/>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12" name="Freeform 514"/>
          <p:cNvSpPr/>
          <p:nvPr/>
        </p:nvSpPr>
        <p:spPr bwMode="auto">
          <a:xfrm>
            <a:off x="5598795" y="4736465"/>
            <a:ext cx="33655" cy="20320"/>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13" name="Freeform 515"/>
          <p:cNvSpPr/>
          <p:nvPr/>
        </p:nvSpPr>
        <p:spPr bwMode="auto">
          <a:xfrm>
            <a:off x="5581015" y="4752975"/>
            <a:ext cx="34925" cy="21590"/>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14" name="Freeform 516"/>
          <p:cNvSpPr/>
          <p:nvPr/>
        </p:nvSpPr>
        <p:spPr bwMode="auto">
          <a:xfrm>
            <a:off x="5572760" y="4723765"/>
            <a:ext cx="13335" cy="13335"/>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15" name="Freeform 517"/>
          <p:cNvSpPr/>
          <p:nvPr/>
        </p:nvSpPr>
        <p:spPr bwMode="auto">
          <a:xfrm>
            <a:off x="5572760" y="4688840"/>
            <a:ext cx="30480" cy="30480"/>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16" name="Freeform 518"/>
          <p:cNvSpPr/>
          <p:nvPr/>
        </p:nvSpPr>
        <p:spPr bwMode="auto">
          <a:xfrm>
            <a:off x="5568315" y="4633595"/>
            <a:ext cx="21590" cy="46355"/>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17" name="Freeform 519"/>
          <p:cNvSpPr/>
          <p:nvPr/>
        </p:nvSpPr>
        <p:spPr bwMode="auto">
          <a:xfrm>
            <a:off x="5563870" y="4671060"/>
            <a:ext cx="13335" cy="26035"/>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18" name="Freeform 520"/>
          <p:cNvSpPr/>
          <p:nvPr/>
        </p:nvSpPr>
        <p:spPr bwMode="auto">
          <a:xfrm>
            <a:off x="5563870" y="4615815"/>
            <a:ext cx="21590" cy="30480"/>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19" name="Freeform 521"/>
          <p:cNvSpPr/>
          <p:nvPr/>
        </p:nvSpPr>
        <p:spPr bwMode="auto">
          <a:xfrm>
            <a:off x="5585460" y="4531360"/>
            <a:ext cx="21590" cy="20320"/>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20" name="Freeform 522"/>
          <p:cNvSpPr/>
          <p:nvPr/>
        </p:nvSpPr>
        <p:spPr bwMode="auto">
          <a:xfrm>
            <a:off x="5589905" y="4453890"/>
            <a:ext cx="26035" cy="4635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21" name="Freeform 523"/>
          <p:cNvSpPr/>
          <p:nvPr/>
        </p:nvSpPr>
        <p:spPr bwMode="auto">
          <a:xfrm>
            <a:off x="5675630" y="3242310"/>
            <a:ext cx="20320" cy="17780"/>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22" name="Freeform 524"/>
          <p:cNvSpPr/>
          <p:nvPr/>
        </p:nvSpPr>
        <p:spPr bwMode="auto">
          <a:xfrm>
            <a:off x="5859145" y="3268345"/>
            <a:ext cx="24765" cy="33655"/>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23" name="Freeform 525"/>
          <p:cNvSpPr/>
          <p:nvPr/>
        </p:nvSpPr>
        <p:spPr bwMode="auto">
          <a:xfrm>
            <a:off x="6094095" y="3500120"/>
            <a:ext cx="59690" cy="55245"/>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24" name="Freeform 526"/>
          <p:cNvSpPr/>
          <p:nvPr/>
        </p:nvSpPr>
        <p:spPr bwMode="auto">
          <a:xfrm>
            <a:off x="5744210" y="3105150"/>
            <a:ext cx="42545" cy="17780"/>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25" name="Freeform 527"/>
          <p:cNvSpPr/>
          <p:nvPr/>
        </p:nvSpPr>
        <p:spPr bwMode="auto">
          <a:xfrm>
            <a:off x="5504180" y="3101340"/>
            <a:ext cx="48260" cy="21590"/>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26" name="Freeform 528"/>
          <p:cNvSpPr/>
          <p:nvPr/>
        </p:nvSpPr>
        <p:spPr bwMode="auto">
          <a:xfrm>
            <a:off x="5372735" y="3003550"/>
            <a:ext cx="221615" cy="77470"/>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27" name="Freeform 529"/>
          <p:cNvSpPr/>
          <p:nvPr/>
        </p:nvSpPr>
        <p:spPr bwMode="auto">
          <a:xfrm>
            <a:off x="5504180" y="2956560"/>
            <a:ext cx="17780" cy="15875"/>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28" name="Freeform 530"/>
          <p:cNvSpPr/>
          <p:nvPr/>
        </p:nvSpPr>
        <p:spPr bwMode="auto">
          <a:xfrm>
            <a:off x="5612130" y="3045460"/>
            <a:ext cx="8890" cy="8890"/>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29" name="Freeform 531"/>
          <p:cNvSpPr/>
          <p:nvPr/>
        </p:nvSpPr>
        <p:spPr bwMode="auto">
          <a:xfrm>
            <a:off x="5868035" y="2416810"/>
            <a:ext cx="24765" cy="43815"/>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30" name="Freeform 532"/>
          <p:cNvSpPr/>
          <p:nvPr/>
        </p:nvSpPr>
        <p:spPr bwMode="auto">
          <a:xfrm>
            <a:off x="5879465" y="2438400"/>
            <a:ext cx="30480" cy="17780"/>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31" name="Freeform 533"/>
          <p:cNvSpPr/>
          <p:nvPr/>
        </p:nvSpPr>
        <p:spPr bwMode="auto">
          <a:xfrm>
            <a:off x="5795010" y="2420620"/>
            <a:ext cx="64135" cy="30480"/>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32" name="Freeform 534"/>
          <p:cNvSpPr/>
          <p:nvPr/>
        </p:nvSpPr>
        <p:spPr bwMode="auto">
          <a:xfrm>
            <a:off x="5808345" y="2336165"/>
            <a:ext cx="66675" cy="33655"/>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33" name="Freeform 535"/>
          <p:cNvSpPr/>
          <p:nvPr/>
        </p:nvSpPr>
        <p:spPr bwMode="auto">
          <a:xfrm>
            <a:off x="5914390" y="2292985"/>
            <a:ext cx="137160" cy="132715"/>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34" name="Freeform 536"/>
          <p:cNvSpPr/>
          <p:nvPr/>
        </p:nvSpPr>
        <p:spPr bwMode="auto">
          <a:xfrm>
            <a:off x="6025515" y="2387600"/>
            <a:ext cx="34925" cy="42545"/>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35" name="Freeform 537"/>
          <p:cNvSpPr/>
          <p:nvPr/>
        </p:nvSpPr>
        <p:spPr bwMode="auto">
          <a:xfrm>
            <a:off x="5786755" y="1976755"/>
            <a:ext cx="13335" cy="24765"/>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36" name="Freeform 538"/>
          <p:cNvSpPr/>
          <p:nvPr/>
        </p:nvSpPr>
        <p:spPr bwMode="auto">
          <a:xfrm>
            <a:off x="5722620" y="2018665"/>
            <a:ext cx="13335" cy="13335"/>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37" name="Freeform 539"/>
          <p:cNvSpPr/>
          <p:nvPr/>
        </p:nvSpPr>
        <p:spPr bwMode="auto">
          <a:xfrm>
            <a:off x="5428615" y="2245995"/>
            <a:ext cx="29210" cy="17780"/>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38" name="Freeform 540"/>
          <p:cNvSpPr/>
          <p:nvPr/>
        </p:nvSpPr>
        <p:spPr bwMode="auto">
          <a:xfrm>
            <a:off x="5474970" y="2142490"/>
            <a:ext cx="26035" cy="26035"/>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39" name="Freeform 541"/>
          <p:cNvSpPr/>
          <p:nvPr/>
        </p:nvSpPr>
        <p:spPr bwMode="auto">
          <a:xfrm>
            <a:off x="5461635" y="1958975"/>
            <a:ext cx="26035" cy="30480"/>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40" name="Freeform 542"/>
          <p:cNvSpPr/>
          <p:nvPr/>
        </p:nvSpPr>
        <p:spPr bwMode="auto">
          <a:xfrm>
            <a:off x="5389245" y="1941830"/>
            <a:ext cx="50800" cy="26035"/>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41" name="Freeform 543"/>
          <p:cNvSpPr/>
          <p:nvPr/>
        </p:nvSpPr>
        <p:spPr bwMode="auto">
          <a:xfrm>
            <a:off x="5496560" y="1925955"/>
            <a:ext cx="29210" cy="11430"/>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42" name="Freeform 544"/>
          <p:cNvSpPr/>
          <p:nvPr/>
        </p:nvSpPr>
        <p:spPr bwMode="auto">
          <a:xfrm>
            <a:off x="5316220" y="1839595"/>
            <a:ext cx="145415" cy="10223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43" name="Freeform 545"/>
          <p:cNvSpPr/>
          <p:nvPr/>
        </p:nvSpPr>
        <p:spPr bwMode="auto">
          <a:xfrm>
            <a:off x="5372735" y="1830705"/>
            <a:ext cx="29210" cy="21590"/>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44" name="Freeform 546"/>
          <p:cNvSpPr/>
          <p:nvPr/>
        </p:nvSpPr>
        <p:spPr bwMode="auto">
          <a:xfrm>
            <a:off x="5364480" y="1835150"/>
            <a:ext cx="15875" cy="21590"/>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45" name="Freeform 547"/>
          <p:cNvSpPr/>
          <p:nvPr/>
        </p:nvSpPr>
        <p:spPr bwMode="auto">
          <a:xfrm>
            <a:off x="5325110" y="1753870"/>
            <a:ext cx="13335" cy="26035"/>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46" name="Freeform 548"/>
          <p:cNvSpPr/>
          <p:nvPr/>
        </p:nvSpPr>
        <p:spPr bwMode="auto">
          <a:xfrm>
            <a:off x="5260975" y="1530985"/>
            <a:ext cx="614680" cy="450215"/>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47" name="Freeform 549"/>
          <p:cNvSpPr/>
          <p:nvPr/>
        </p:nvSpPr>
        <p:spPr bwMode="auto">
          <a:xfrm>
            <a:off x="5658485" y="1950720"/>
            <a:ext cx="26035" cy="8890"/>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48" name="Freeform 550"/>
          <p:cNvSpPr/>
          <p:nvPr/>
        </p:nvSpPr>
        <p:spPr bwMode="auto">
          <a:xfrm>
            <a:off x="5581015" y="1762760"/>
            <a:ext cx="34925" cy="8890"/>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49" name="Freeform 551"/>
          <p:cNvSpPr/>
          <p:nvPr/>
        </p:nvSpPr>
        <p:spPr bwMode="auto">
          <a:xfrm>
            <a:off x="5530215" y="1753870"/>
            <a:ext cx="50800" cy="42545"/>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50" name="Freeform 552"/>
          <p:cNvSpPr/>
          <p:nvPr/>
        </p:nvSpPr>
        <p:spPr bwMode="auto">
          <a:xfrm>
            <a:off x="5483860" y="1715770"/>
            <a:ext cx="29210" cy="15875"/>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51" name="Freeform 553"/>
          <p:cNvSpPr/>
          <p:nvPr/>
        </p:nvSpPr>
        <p:spPr bwMode="auto">
          <a:xfrm>
            <a:off x="5525770" y="1711325"/>
            <a:ext cx="26035" cy="13335"/>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52" name="Freeform 554"/>
          <p:cNvSpPr/>
          <p:nvPr/>
        </p:nvSpPr>
        <p:spPr bwMode="auto">
          <a:xfrm>
            <a:off x="5501005" y="1703070"/>
            <a:ext cx="20320" cy="8890"/>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53" name="Freeform 555"/>
          <p:cNvSpPr/>
          <p:nvPr/>
        </p:nvSpPr>
        <p:spPr bwMode="auto">
          <a:xfrm>
            <a:off x="5448935" y="1539875"/>
            <a:ext cx="112395" cy="48260"/>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54" name="Freeform 556"/>
          <p:cNvSpPr/>
          <p:nvPr/>
        </p:nvSpPr>
        <p:spPr bwMode="auto">
          <a:xfrm>
            <a:off x="4441190" y="2314575"/>
            <a:ext cx="123825" cy="81280"/>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55" name="Freeform 557"/>
          <p:cNvSpPr/>
          <p:nvPr/>
        </p:nvSpPr>
        <p:spPr bwMode="auto">
          <a:xfrm>
            <a:off x="4343400" y="2219960"/>
            <a:ext cx="55245" cy="59690"/>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56" name="Freeform 558"/>
          <p:cNvSpPr/>
          <p:nvPr/>
        </p:nvSpPr>
        <p:spPr bwMode="auto">
          <a:xfrm>
            <a:off x="4347845" y="2151380"/>
            <a:ext cx="17780" cy="17780"/>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57" name="Freeform 559"/>
          <p:cNvSpPr/>
          <p:nvPr/>
        </p:nvSpPr>
        <p:spPr bwMode="auto">
          <a:xfrm>
            <a:off x="4326255" y="2131060"/>
            <a:ext cx="26035" cy="24765"/>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58" name="Freeform 560"/>
          <p:cNvSpPr/>
          <p:nvPr/>
        </p:nvSpPr>
        <p:spPr bwMode="auto">
          <a:xfrm>
            <a:off x="4314190" y="2138045"/>
            <a:ext cx="15875" cy="26035"/>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59" name="Freeform 561"/>
          <p:cNvSpPr/>
          <p:nvPr/>
        </p:nvSpPr>
        <p:spPr bwMode="auto">
          <a:xfrm>
            <a:off x="4288155" y="2113280"/>
            <a:ext cx="21590" cy="46355"/>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60" name="Freeform 562"/>
          <p:cNvSpPr/>
          <p:nvPr/>
        </p:nvSpPr>
        <p:spPr bwMode="auto">
          <a:xfrm>
            <a:off x="4271010" y="2096135"/>
            <a:ext cx="30480" cy="30480"/>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61" name="Freeform 563"/>
          <p:cNvSpPr/>
          <p:nvPr/>
        </p:nvSpPr>
        <p:spPr bwMode="auto">
          <a:xfrm>
            <a:off x="4301490" y="2096135"/>
            <a:ext cx="29210" cy="3937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62" name="Freeform 564"/>
          <p:cNvSpPr/>
          <p:nvPr/>
        </p:nvSpPr>
        <p:spPr bwMode="auto">
          <a:xfrm>
            <a:off x="4292600" y="2105025"/>
            <a:ext cx="13335" cy="4445"/>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63" name="Freeform 565"/>
          <p:cNvSpPr/>
          <p:nvPr/>
        </p:nvSpPr>
        <p:spPr bwMode="auto">
          <a:xfrm>
            <a:off x="3881755" y="2109470"/>
            <a:ext cx="56515" cy="29210"/>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64" name="Freeform 566"/>
          <p:cNvSpPr/>
          <p:nvPr/>
        </p:nvSpPr>
        <p:spPr bwMode="auto">
          <a:xfrm>
            <a:off x="3903980" y="2082800"/>
            <a:ext cx="34925" cy="30480"/>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65" name="Freeform 567"/>
          <p:cNvSpPr/>
          <p:nvPr/>
        </p:nvSpPr>
        <p:spPr bwMode="auto">
          <a:xfrm>
            <a:off x="3660775" y="2199640"/>
            <a:ext cx="42545" cy="15875"/>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66" name="Freeform 568"/>
          <p:cNvSpPr/>
          <p:nvPr/>
        </p:nvSpPr>
        <p:spPr bwMode="auto">
          <a:xfrm>
            <a:off x="3609340" y="2224405"/>
            <a:ext cx="24765" cy="21590"/>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67" name="Freeform 569"/>
          <p:cNvSpPr/>
          <p:nvPr/>
        </p:nvSpPr>
        <p:spPr bwMode="auto">
          <a:xfrm>
            <a:off x="5061585" y="1694180"/>
            <a:ext cx="88900" cy="55245"/>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68" name="Freeform 570"/>
          <p:cNvSpPr/>
          <p:nvPr/>
        </p:nvSpPr>
        <p:spPr bwMode="auto">
          <a:xfrm>
            <a:off x="5031105" y="1720215"/>
            <a:ext cx="21590" cy="15875"/>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69" name="Freeform 571"/>
          <p:cNvSpPr/>
          <p:nvPr/>
        </p:nvSpPr>
        <p:spPr bwMode="auto">
          <a:xfrm>
            <a:off x="5004435" y="1736090"/>
            <a:ext cx="8890" cy="8890"/>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70" name="Freeform 572"/>
          <p:cNvSpPr/>
          <p:nvPr/>
        </p:nvSpPr>
        <p:spPr bwMode="auto">
          <a:xfrm>
            <a:off x="4637405" y="1557020"/>
            <a:ext cx="393065" cy="192405"/>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71" name="Freeform 573"/>
          <p:cNvSpPr/>
          <p:nvPr/>
        </p:nvSpPr>
        <p:spPr bwMode="auto">
          <a:xfrm>
            <a:off x="4898390" y="1539875"/>
            <a:ext cx="59690" cy="3937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72" name="Freeform 574"/>
          <p:cNvSpPr/>
          <p:nvPr/>
        </p:nvSpPr>
        <p:spPr bwMode="auto">
          <a:xfrm>
            <a:off x="4993005" y="1522095"/>
            <a:ext cx="135255" cy="125095"/>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73" name="Freeform 575"/>
          <p:cNvSpPr/>
          <p:nvPr/>
        </p:nvSpPr>
        <p:spPr bwMode="auto">
          <a:xfrm>
            <a:off x="5137150" y="1522095"/>
            <a:ext cx="119380" cy="94615"/>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74" name="Freeform 576"/>
          <p:cNvSpPr/>
          <p:nvPr/>
        </p:nvSpPr>
        <p:spPr bwMode="auto">
          <a:xfrm>
            <a:off x="4497705" y="1510665"/>
            <a:ext cx="229870" cy="140970"/>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75" name="Freeform 577"/>
          <p:cNvSpPr/>
          <p:nvPr/>
        </p:nvSpPr>
        <p:spPr bwMode="auto">
          <a:xfrm>
            <a:off x="4944745" y="1471295"/>
            <a:ext cx="30480" cy="17780"/>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76" name="Freeform 578"/>
          <p:cNvSpPr/>
          <p:nvPr/>
        </p:nvSpPr>
        <p:spPr bwMode="auto">
          <a:xfrm>
            <a:off x="4681220" y="1393825"/>
            <a:ext cx="256540" cy="12065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77" name="Freeform 579"/>
          <p:cNvSpPr/>
          <p:nvPr/>
        </p:nvSpPr>
        <p:spPr bwMode="auto">
          <a:xfrm>
            <a:off x="4637405" y="1442085"/>
            <a:ext cx="43815" cy="29210"/>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78" name="Freeform 580"/>
          <p:cNvSpPr/>
          <p:nvPr/>
        </p:nvSpPr>
        <p:spPr bwMode="auto">
          <a:xfrm>
            <a:off x="4561840" y="1377950"/>
            <a:ext cx="157480" cy="73025"/>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79" name="Freeform 581"/>
          <p:cNvSpPr/>
          <p:nvPr/>
        </p:nvSpPr>
        <p:spPr bwMode="auto">
          <a:xfrm>
            <a:off x="4732020" y="1407160"/>
            <a:ext cx="33655" cy="8890"/>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80" name="Freeform 582"/>
          <p:cNvSpPr/>
          <p:nvPr/>
        </p:nvSpPr>
        <p:spPr bwMode="auto">
          <a:xfrm>
            <a:off x="4761230" y="1347470"/>
            <a:ext cx="90170" cy="42545"/>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81" name="Freeform 583"/>
          <p:cNvSpPr/>
          <p:nvPr/>
        </p:nvSpPr>
        <p:spPr bwMode="auto">
          <a:xfrm>
            <a:off x="4723765" y="1356360"/>
            <a:ext cx="33655" cy="17780"/>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82" name="Freeform 584"/>
          <p:cNvSpPr/>
          <p:nvPr/>
        </p:nvSpPr>
        <p:spPr bwMode="auto">
          <a:xfrm>
            <a:off x="4770120" y="1316990"/>
            <a:ext cx="90170" cy="30480"/>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83" name="Freeform 585"/>
          <p:cNvSpPr/>
          <p:nvPr/>
        </p:nvSpPr>
        <p:spPr bwMode="auto">
          <a:xfrm>
            <a:off x="4988560" y="1407160"/>
            <a:ext cx="119380" cy="81280"/>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84" name="Freeform 586"/>
          <p:cNvSpPr/>
          <p:nvPr/>
        </p:nvSpPr>
        <p:spPr bwMode="auto">
          <a:xfrm>
            <a:off x="4975225" y="1446530"/>
            <a:ext cx="38100" cy="11430"/>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85" name="Freeform 587"/>
          <p:cNvSpPr/>
          <p:nvPr/>
        </p:nvSpPr>
        <p:spPr bwMode="auto">
          <a:xfrm>
            <a:off x="4966970" y="1442085"/>
            <a:ext cx="34925" cy="8890"/>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86" name="Freeform 588"/>
          <p:cNvSpPr/>
          <p:nvPr/>
        </p:nvSpPr>
        <p:spPr bwMode="auto">
          <a:xfrm>
            <a:off x="4949190" y="1428750"/>
            <a:ext cx="43815" cy="21590"/>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87" name="Freeform 589"/>
          <p:cNvSpPr/>
          <p:nvPr/>
        </p:nvSpPr>
        <p:spPr bwMode="auto">
          <a:xfrm>
            <a:off x="4953635" y="1411605"/>
            <a:ext cx="30480" cy="21590"/>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88" name="Freeform 590"/>
          <p:cNvSpPr/>
          <p:nvPr/>
        </p:nvSpPr>
        <p:spPr bwMode="auto">
          <a:xfrm>
            <a:off x="4911725" y="1360805"/>
            <a:ext cx="50800" cy="38100"/>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89" name="Freeform 591"/>
          <p:cNvSpPr/>
          <p:nvPr/>
        </p:nvSpPr>
        <p:spPr bwMode="auto">
          <a:xfrm>
            <a:off x="4993005" y="1356360"/>
            <a:ext cx="38100" cy="13335"/>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90" name="Freeform 592"/>
          <p:cNvSpPr/>
          <p:nvPr/>
        </p:nvSpPr>
        <p:spPr bwMode="auto">
          <a:xfrm>
            <a:off x="4919980" y="1287780"/>
            <a:ext cx="153035" cy="81280"/>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91" name="Freeform 593"/>
          <p:cNvSpPr/>
          <p:nvPr/>
        </p:nvSpPr>
        <p:spPr bwMode="auto">
          <a:xfrm>
            <a:off x="5039360" y="1248410"/>
            <a:ext cx="46355" cy="21590"/>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92" name="Freeform 594"/>
          <p:cNvSpPr/>
          <p:nvPr/>
        </p:nvSpPr>
        <p:spPr bwMode="auto">
          <a:xfrm>
            <a:off x="5077460" y="1316990"/>
            <a:ext cx="85725" cy="48260"/>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93" name="Freeform 595"/>
          <p:cNvSpPr/>
          <p:nvPr/>
        </p:nvSpPr>
        <p:spPr bwMode="auto">
          <a:xfrm>
            <a:off x="5125720" y="1360805"/>
            <a:ext cx="75565" cy="21590"/>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94" name="Freeform 596"/>
          <p:cNvSpPr/>
          <p:nvPr/>
        </p:nvSpPr>
        <p:spPr bwMode="auto">
          <a:xfrm>
            <a:off x="5121275" y="1457960"/>
            <a:ext cx="71120" cy="48260"/>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95" name="Freeform 597"/>
          <p:cNvSpPr/>
          <p:nvPr/>
        </p:nvSpPr>
        <p:spPr bwMode="auto">
          <a:xfrm>
            <a:off x="5154295" y="1446530"/>
            <a:ext cx="17780" cy="11430"/>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96" name="Freeform 598"/>
          <p:cNvSpPr/>
          <p:nvPr/>
        </p:nvSpPr>
        <p:spPr bwMode="auto">
          <a:xfrm>
            <a:off x="5231765" y="1369060"/>
            <a:ext cx="38100" cy="24765"/>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97" name="Freeform 599"/>
          <p:cNvSpPr/>
          <p:nvPr/>
        </p:nvSpPr>
        <p:spPr bwMode="auto">
          <a:xfrm>
            <a:off x="5252085" y="1407160"/>
            <a:ext cx="13335" cy="17780"/>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98" name="Freeform 600"/>
          <p:cNvSpPr/>
          <p:nvPr/>
        </p:nvSpPr>
        <p:spPr bwMode="auto">
          <a:xfrm>
            <a:off x="5112385" y="1393825"/>
            <a:ext cx="380365" cy="11620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699" name="Freeform 601"/>
          <p:cNvSpPr/>
          <p:nvPr/>
        </p:nvSpPr>
        <p:spPr bwMode="auto">
          <a:xfrm>
            <a:off x="5121275" y="1193165"/>
            <a:ext cx="252095" cy="158750"/>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00" name="Freeform 602"/>
          <p:cNvSpPr/>
          <p:nvPr/>
        </p:nvSpPr>
        <p:spPr bwMode="auto">
          <a:xfrm>
            <a:off x="5222875" y="1095375"/>
            <a:ext cx="665480" cy="346710"/>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01" name="Freeform 604"/>
          <p:cNvSpPr/>
          <p:nvPr/>
        </p:nvSpPr>
        <p:spPr bwMode="auto">
          <a:xfrm>
            <a:off x="5534660" y="1287780"/>
            <a:ext cx="59690" cy="21590"/>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02" name="Freeform 605"/>
          <p:cNvSpPr/>
          <p:nvPr/>
        </p:nvSpPr>
        <p:spPr bwMode="auto">
          <a:xfrm>
            <a:off x="5368925" y="1304925"/>
            <a:ext cx="24765" cy="8890"/>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03" name="Freeform 606"/>
          <p:cNvSpPr/>
          <p:nvPr/>
        </p:nvSpPr>
        <p:spPr bwMode="auto">
          <a:xfrm>
            <a:off x="5479415" y="1437640"/>
            <a:ext cx="24765" cy="13335"/>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04" name="Freeform 607"/>
          <p:cNvSpPr/>
          <p:nvPr/>
        </p:nvSpPr>
        <p:spPr bwMode="auto">
          <a:xfrm>
            <a:off x="4027805" y="2032000"/>
            <a:ext cx="21590" cy="17780"/>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05" name="Freeform 608"/>
          <p:cNvSpPr/>
          <p:nvPr/>
        </p:nvSpPr>
        <p:spPr bwMode="auto">
          <a:xfrm>
            <a:off x="4058285" y="2027555"/>
            <a:ext cx="4445" cy="444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06" name="Freeform 609"/>
          <p:cNvSpPr/>
          <p:nvPr/>
        </p:nvSpPr>
        <p:spPr bwMode="auto">
          <a:xfrm>
            <a:off x="3622675" y="2032000"/>
            <a:ext cx="29210" cy="26035"/>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07" name="Freeform 610"/>
          <p:cNvSpPr/>
          <p:nvPr/>
        </p:nvSpPr>
        <p:spPr bwMode="auto">
          <a:xfrm>
            <a:off x="9906000" y="3550920"/>
            <a:ext cx="8890" cy="4445"/>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08" name="Freeform 611"/>
          <p:cNvSpPr/>
          <p:nvPr/>
        </p:nvSpPr>
        <p:spPr bwMode="auto">
          <a:xfrm>
            <a:off x="9850755" y="3542665"/>
            <a:ext cx="8890" cy="889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09" name="Freeform 612"/>
          <p:cNvSpPr/>
          <p:nvPr/>
        </p:nvSpPr>
        <p:spPr bwMode="auto">
          <a:xfrm>
            <a:off x="10043160" y="4304030"/>
            <a:ext cx="29210" cy="21590"/>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10" name="Rectangle 613"/>
          <p:cNvSpPr>
            <a:spLocks noChangeArrowheads="1"/>
          </p:cNvSpPr>
          <p:nvPr/>
        </p:nvSpPr>
        <p:spPr bwMode="auto">
          <a:xfrm>
            <a:off x="7523480" y="1749425"/>
            <a:ext cx="1270" cy="1270"/>
          </a:xfrm>
          <a:prstGeom prst="rect">
            <a:avLst/>
          </a:pr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11" name="Freeform 614"/>
          <p:cNvSpPr/>
          <p:nvPr/>
        </p:nvSpPr>
        <p:spPr bwMode="auto">
          <a:xfrm>
            <a:off x="6062980" y="4175760"/>
            <a:ext cx="43815" cy="38100"/>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12" name="Freeform 615"/>
          <p:cNvSpPr/>
          <p:nvPr/>
        </p:nvSpPr>
        <p:spPr bwMode="auto">
          <a:xfrm>
            <a:off x="5406390" y="2451735"/>
            <a:ext cx="30480" cy="13335"/>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13" name="Freeform 616"/>
          <p:cNvSpPr/>
          <p:nvPr/>
        </p:nvSpPr>
        <p:spPr bwMode="auto">
          <a:xfrm>
            <a:off x="5709285" y="4752975"/>
            <a:ext cx="77470" cy="68580"/>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14" name="Freeform 617"/>
          <p:cNvSpPr/>
          <p:nvPr/>
        </p:nvSpPr>
        <p:spPr bwMode="auto">
          <a:xfrm>
            <a:off x="5628005" y="4744085"/>
            <a:ext cx="128270" cy="99060"/>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15" name="Freeform 618"/>
          <p:cNvSpPr/>
          <p:nvPr/>
        </p:nvSpPr>
        <p:spPr bwMode="auto">
          <a:xfrm>
            <a:off x="5607685" y="3260090"/>
            <a:ext cx="324485" cy="236220"/>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16" name="Freeform 619"/>
          <p:cNvSpPr/>
          <p:nvPr/>
        </p:nvSpPr>
        <p:spPr bwMode="auto">
          <a:xfrm>
            <a:off x="5868035" y="3324225"/>
            <a:ext cx="110490" cy="163195"/>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17" name="Freeform 620"/>
          <p:cNvSpPr/>
          <p:nvPr/>
        </p:nvSpPr>
        <p:spPr bwMode="auto">
          <a:xfrm>
            <a:off x="5939155" y="3375025"/>
            <a:ext cx="94615" cy="99060"/>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18" name="Freeform 621"/>
          <p:cNvSpPr/>
          <p:nvPr/>
        </p:nvSpPr>
        <p:spPr bwMode="auto">
          <a:xfrm>
            <a:off x="6016625" y="3383915"/>
            <a:ext cx="68580" cy="77470"/>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19" name="Freeform 622"/>
          <p:cNvSpPr/>
          <p:nvPr/>
        </p:nvSpPr>
        <p:spPr bwMode="auto">
          <a:xfrm>
            <a:off x="5406390" y="3237865"/>
            <a:ext cx="344805" cy="360045"/>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20" name="Freeform 623"/>
          <p:cNvSpPr/>
          <p:nvPr/>
        </p:nvSpPr>
        <p:spPr bwMode="auto">
          <a:xfrm>
            <a:off x="5453380" y="3478530"/>
            <a:ext cx="119380" cy="14097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21" name="Freeform 624"/>
          <p:cNvSpPr/>
          <p:nvPr/>
        </p:nvSpPr>
        <p:spPr bwMode="auto">
          <a:xfrm>
            <a:off x="5440045" y="3504565"/>
            <a:ext cx="273685" cy="406400"/>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22" name="Freeform 625"/>
          <p:cNvSpPr/>
          <p:nvPr/>
        </p:nvSpPr>
        <p:spPr bwMode="auto">
          <a:xfrm>
            <a:off x="5560695" y="3884930"/>
            <a:ext cx="186690" cy="907415"/>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23" name="Freeform 626"/>
          <p:cNvSpPr/>
          <p:nvPr/>
        </p:nvSpPr>
        <p:spPr bwMode="auto">
          <a:xfrm>
            <a:off x="5687695" y="3709670"/>
            <a:ext cx="273685" cy="298450"/>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24" name="Freeform 627"/>
          <p:cNvSpPr/>
          <p:nvPr/>
        </p:nvSpPr>
        <p:spPr bwMode="auto">
          <a:xfrm>
            <a:off x="5842000" y="3922395"/>
            <a:ext cx="192405" cy="189230"/>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25" name="Freeform 628"/>
          <p:cNvSpPr>
            <a:spLocks noEditPoints="1"/>
          </p:cNvSpPr>
          <p:nvPr/>
        </p:nvSpPr>
        <p:spPr bwMode="auto">
          <a:xfrm>
            <a:off x="5598795" y="3396615"/>
            <a:ext cx="848995" cy="861060"/>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1">
              <a:lumMod val="75000"/>
            </a:schemeClr>
          </a:solidFill>
          <a:ln w="9525"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26" name="Freeform 629"/>
          <p:cNvSpPr/>
          <p:nvPr/>
        </p:nvSpPr>
        <p:spPr bwMode="auto">
          <a:xfrm>
            <a:off x="5927725" y="4167505"/>
            <a:ext cx="114935" cy="119380"/>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27" name="Freeform 630"/>
          <p:cNvSpPr/>
          <p:nvPr/>
        </p:nvSpPr>
        <p:spPr bwMode="auto">
          <a:xfrm>
            <a:off x="5598795" y="3979545"/>
            <a:ext cx="440055" cy="764540"/>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28" name="Freeform 631"/>
          <p:cNvSpPr/>
          <p:nvPr/>
        </p:nvSpPr>
        <p:spPr bwMode="auto">
          <a:xfrm>
            <a:off x="5313045" y="3173730"/>
            <a:ext cx="93345" cy="103505"/>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29" name="Freeform 632"/>
          <p:cNvSpPr/>
          <p:nvPr/>
        </p:nvSpPr>
        <p:spPr bwMode="auto">
          <a:xfrm>
            <a:off x="5342255" y="3268345"/>
            <a:ext cx="73025" cy="64135"/>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30" name="Freeform 633"/>
          <p:cNvSpPr/>
          <p:nvPr/>
        </p:nvSpPr>
        <p:spPr bwMode="auto">
          <a:xfrm>
            <a:off x="5260975" y="3195955"/>
            <a:ext cx="48260" cy="38100"/>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31" name="Freeform 634"/>
          <p:cNvSpPr/>
          <p:nvPr/>
        </p:nvSpPr>
        <p:spPr bwMode="auto">
          <a:xfrm>
            <a:off x="5210175" y="3118485"/>
            <a:ext cx="85725" cy="99060"/>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32" name="Freeform 635"/>
          <p:cNvSpPr/>
          <p:nvPr/>
        </p:nvSpPr>
        <p:spPr bwMode="auto">
          <a:xfrm>
            <a:off x="4690110" y="2780665"/>
            <a:ext cx="639445" cy="410845"/>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33" name="Freeform 636"/>
          <p:cNvSpPr/>
          <p:nvPr/>
        </p:nvSpPr>
        <p:spPr bwMode="auto">
          <a:xfrm>
            <a:off x="5273675" y="3162300"/>
            <a:ext cx="128270" cy="68580"/>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34" name="Freeform 637"/>
          <p:cNvSpPr/>
          <p:nvPr/>
        </p:nvSpPr>
        <p:spPr bwMode="auto">
          <a:xfrm>
            <a:off x="5273675" y="3105150"/>
            <a:ext cx="30480" cy="64135"/>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35" name="Freeform 638"/>
          <p:cNvSpPr/>
          <p:nvPr/>
        </p:nvSpPr>
        <p:spPr bwMode="auto">
          <a:xfrm>
            <a:off x="5594350" y="3067685"/>
            <a:ext cx="55245" cy="46355"/>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36" name="Freeform 639"/>
          <p:cNvSpPr/>
          <p:nvPr/>
        </p:nvSpPr>
        <p:spPr bwMode="auto">
          <a:xfrm>
            <a:off x="5645150" y="3067685"/>
            <a:ext cx="77470" cy="64135"/>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37" name="Freeform 640"/>
          <p:cNvSpPr/>
          <p:nvPr/>
        </p:nvSpPr>
        <p:spPr bwMode="auto">
          <a:xfrm>
            <a:off x="3587750" y="1643380"/>
            <a:ext cx="828675" cy="556260"/>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bg2">
              <a:lumMod val="50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38" name="Freeform 641"/>
          <p:cNvSpPr/>
          <p:nvPr/>
        </p:nvSpPr>
        <p:spPr bwMode="auto">
          <a:xfrm>
            <a:off x="4522470" y="2352675"/>
            <a:ext cx="1233170" cy="611505"/>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bg2">
              <a:lumMod val="50000"/>
            </a:schemeClr>
          </a:solidFill>
          <a:ln w="9525"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39" name="Freeform 642"/>
          <p:cNvSpPr>
            <a:spLocks noEditPoints="1"/>
          </p:cNvSpPr>
          <p:nvPr/>
        </p:nvSpPr>
        <p:spPr bwMode="auto">
          <a:xfrm>
            <a:off x="4177665" y="1616710"/>
            <a:ext cx="1821815" cy="936625"/>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bg2">
              <a:lumMod val="50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40" name="Freeform 643"/>
          <p:cNvSpPr/>
          <p:nvPr/>
        </p:nvSpPr>
        <p:spPr bwMode="auto">
          <a:xfrm>
            <a:off x="9760585" y="3701415"/>
            <a:ext cx="43815" cy="38100"/>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41" name="Freeform 644"/>
          <p:cNvSpPr/>
          <p:nvPr/>
        </p:nvSpPr>
        <p:spPr bwMode="auto">
          <a:xfrm>
            <a:off x="9795510" y="3692525"/>
            <a:ext cx="55245" cy="20320"/>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42" name="Freeform 645"/>
          <p:cNvSpPr/>
          <p:nvPr/>
        </p:nvSpPr>
        <p:spPr bwMode="auto">
          <a:xfrm>
            <a:off x="7442200" y="2305685"/>
            <a:ext cx="132715" cy="73025"/>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43" name="Freeform 646"/>
          <p:cNvSpPr/>
          <p:nvPr/>
        </p:nvSpPr>
        <p:spPr bwMode="auto">
          <a:xfrm>
            <a:off x="7382510" y="2365375"/>
            <a:ext cx="158750" cy="68580"/>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44" name="Freeform 647"/>
          <p:cNvSpPr/>
          <p:nvPr/>
        </p:nvSpPr>
        <p:spPr bwMode="auto">
          <a:xfrm>
            <a:off x="7327265" y="2416810"/>
            <a:ext cx="243205" cy="236220"/>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45" name="Freeform 648"/>
          <p:cNvSpPr/>
          <p:nvPr/>
        </p:nvSpPr>
        <p:spPr bwMode="auto">
          <a:xfrm>
            <a:off x="7468235" y="2429510"/>
            <a:ext cx="114935" cy="107950"/>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46" name="Freeform 649"/>
          <p:cNvSpPr/>
          <p:nvPr/>
        </p:nvSpPr>
        <p:spPr bwMode="auto">
          <a:xfrm>
            <a:off x="7075170" y="2305685"/>
            <a:ext cx="282575" cy="243205"/>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bg2">
              <a:lumMod val="50000"/>
            </a:schemeClr>
          </a:solidFill>
          <a:ln w="9525"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47" name="Freeform 650"/>
          <p:cNvSpPr/>
          <p:nvPr/>
        </p:nvSpPr>
        <p:spPr bwMode="auto">
          <a:xfrm>
            <a:off x="7309485" y="2400300"/>
            <a:ext cx="94615" cy="64135"/>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bg2">
              <a:lumMod val="50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48" name="Freeform 651"/>
          <p:cNvSpPr/>
          <p:nvPr/>
        </p:nvSpPr>
        <p:spPr bwMode="auto">
          <a:xfrm>
            <a:off x="7229475" y="2296795"/>
            <a:ext cx="88900" cy="55245"/>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bg2">
              <a:lumMod val="50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49" name="Freeform 652"/>
          <p:cNvSpPr/>
          <p:nvPr/>
        </p:nvSpPr>
        <p:spPr bwMode="auto">
          <a:xfrm>
            <a:off x="7302500" y="2336165"/>
            <a:ext cx="15875" cy="15875"/>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50" name="Freeform 653"/>
          <p:cNvSpPr/>
          <p:nvPr/>
        </p:nvSpPr>
        <p:spPr bwMode="auto">
          <a:xfrm>
            <a:off x="7249795" y="2237105"/>
            <a:ext cx="85725" cy="77470"/>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bg2">
              <a:lumMod val="50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51" name="Freeform 654"/>
          <p:cNvSpPr/>
          <p:nvPr/>
        </p:nvSpPr>
        <p:spPr bwMode="auto">
          <a:xfrm>
            <a:off x="7353300" y="2109470"/>
            <a:ext cx="64135" cy="94615"/>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bg2">
              <a:lumMod val="50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52" name="Freeform 655"/>
          <p:cNvSpPr/>
          <p:nvPr/>
        </p:nvSpPr>
        <p:spPr bwMode="auto">
          <a:xfrm>
            <a:off x="7306945" y="2195195"/>
            <a:ext cx="190500" cy="221615"/>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bg2">
              <a:lumMod val="50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53" name="Freeform 656"/>
          <p:cNvSpPr/>
          <p:nvPr/>
        </p:nvSpPr>
        <p:spPr bwMode="auto">
          <a:xfrm>
            <a:off x="7642860" y="2263775"/>
            <a:ext cx="380365" cy="226060"/>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54" name="Freeform 657"/>
          <p:cNvSpPr/>
          <p:nvPr/>
        </p:nvSpPr>
        <p:spPr bwMode="auto">
          <a:xfrm>
            <a:off x="7523480" y="2348230"/>
            <a:ext cx="128270" cy="52705"/>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55" name="Freeform 658"/>
          <p:cNvSpPr/>
          <p:nvPr/>
        </p:nvSpPr>
        <p:spPr bwMode="auto">
          <a:xfrm>
            <a:off x="7665085" y="2155825"/>
            <a:ext cx="200660" cy="149860"/>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56" name="Freeform 659"/>
          <p:cNvSpPr/>
          <p:nvPr/>
        </p:nvSpPr>
        <p:spPr bwMode="auto">
          <a:xfrm>
            <a:off x="7618095" y="2146935"/>
            <a:ext cx="123825" cy="81280"/>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57" name="Freeform 660"/>
          <p:cNvSpPr/>
          <p:nvPr/>
        </p:nvSpPr>
        <p:spPr bwMode="auto">
          <a:xfrm>
            <a:off x="7618095" y="2096135"/>
            <a:ext cx="153035" cy="77470"/>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58" name="Freeform 661"/>
          <p:cNvSpPr/>
          <p:nvPr/>
        </p:nvSpPr>
        <p:spPr bwMode="auto">
          <a:xfrm>
            <a:off x="7665085" y="2049145"/>
            <a:ext cx="102235" cy="64135"/>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59" name="Freeform 662"/>
          <p:cNvSpPr/>
          <p:nvPr/>
        </p:nvSpPr>
        <p:spPr bwMode="auto">
          <a:xfrm>
            <a:off x="7587615" y="2181860"/>
            <a:ext cx="68580" cy="33655"/>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60" name="Freeform 663"/>
          <p:cNvSpPr/>
          <p:nvPr/>
        </p:nvSpPr>
        <p:spPr bwMode="auto">
          <a:xfrm>
            <a:off x="7481570" y="2190750"/>
            <a:ext cx="203835" cy="179070"/>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61" name="Freeform 664"/>
          <p:cNvSpPr/>
          <p:nvPr/>
        </p:nvSpPr>
        <p:spPr bwMode="auto">
          <a:xfrm>
            <a:off x="7605395" y="2378710"/>
            <a:ext cx="196850" cy="128270"/>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62" name="Freeform 665"/>
          <p:cNvSpPr/>
          <p:nvPr/>
        </p:nvSpPr>
        <p:spPr bwMode="auto">
          <a:xfrm>
            <a:off x="7741920" y="2374265"/>
            <a:ext cx="71120" cy="85725"/>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63" name="Freeform 666"/>
          <p:cNvSpPr/>
          <p:nvPr/>
        </p:nvSpPr>
        <p:spPr bwMode="auto">
          <a:xfrm>
            <a:off x="7771130" y="2420620"/>
            <a:ext cx="42545" cy="43815"/>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64" name="Freeform 667"/>
          <p:cNvSpPr/>
          <p:nvPr/>
        </p:nvSpPr>
        <p:spPr bwMode="auto">
          <a:xfrm>
            <a:off x="7642860" y="2489200"/>
            <a:ext cx="137160" cy="81280"/>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65" name="Freeform 668"/>
          <p:cNvSpPr/>
          <p:nvPr/>
        </p:nvSpPr>
        <p:spPr bwMode="auto">
          <a:xfrm>
            <a:off x="7510780" y="2468880"/>
            <a:ext cx="77470" cy="64135"/>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66" name="Freeform 669"/>
          <p:cNvSpPr/>
          <p:nvPr/>
        </p:nvSpPr>
        <p:spPr bwMode="auto">
          <a:xfrm>
            <a:off x="7566025" y="2438400"/>
            <a:ext cx="94615" cy="114935"/>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67" name="Freeform 670"/>
          <p:cNvSpPr/>
          <p:nvPr/>
        </p:nvSpPr>
        <p:spPr bwMode="auto">
          <a:xfrm>
            <a:off x="7515225" y="2369820"/>
            <a:ext cx="149860" cy="81280"/>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68" name="Freeform 671"/>
          <p:cNvSpPr/>
          <p:nvPr/>
        </p:nvSpPr>
        <p:spPr bwMode="auto">
          <a:xfrm>
            <a:off x="7600950" y="2553335"/>
            <a:ext cx="132715" cy="13716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69" name="Freeform 672"/>
          <p:cNvSpPr/>
          <p:nvPr/>
        </p:nvSpPr>
        <p:spPr bwMode="auto">
          <a:xfrm>
            <a:off x="7720330" y="2546350"/>
            <a:ext cx="64135" cy="42545"/>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70" name="Freeform 673"/>
          <p:cNvSpPr/>
          <p:nvPr/>
        </p:nvSpPr>
        <p:spPr bwMode="auto">
          <a:xfrm>
            <a:off x="7583170" y="2533015"/>
            <a:ext cx="38100" cy="77470"/>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71" name="Freeform 674"/>
          <p:cNvSpPr/>
          <p:nvPr/>
        </p:nvSpPr>
        <p:spPr bwMode="auto">
          <a:xfrm>
            <a:off x="7605395" y="2541905"/>
            <a:ext cx="55245" cy="38100"/>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72" name="Freeform 675"/>
          <p:cNvSpPr/>
          <p:nvPr/>
        </p:nvSpPr>
        <p:spPr bwMode="auto">
          <a:xfrm>
            <a:off x="8074025" y="2566670"/>
            <a:ext cx="81280" cy="68580"/>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73" name="Freeform 676"/>
          <p:cNvSpPr/>
          <p:nvPr/>
        </p:nvSpPr>
        <p:spPr bwMode="auto">
          <a:xfrm>
            <a:off x="8104505" y="2601595"/>
            <a:ext cx="422275" cy="358140"/>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74" name="Freeform 677"/>
          <p:cNvSpPr/>
          <p:nvPr/>
        </p:nvSpPr>
        <p:spPr bwMode="auto">
          <a:xfrm>
            <a:off x="8113395" y="2606040"/>
            <a:ext cx="33655" cy="24765"/>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75" name="Freeform 678"/>
          <p:cNvSpPr/>
          <p:nvPr/>
        </p:nvSpPr>
        <p:spPr bwMode="auto">
          <a:xfrm>
            <a:off x="8014335" y="2502535"/>
            <a:ext cx="149860" cy="77470"/>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76" name="Freeform 679"/>
          <p:cNvSpPr/>
          <p:nvPr/>
        </p:nvSpPr>
        <p:spPr bwMode="auto">
          <a:xfrm>
            <a:off x="8117840" y="2553335"/>
            <a:ext cx="114935" cy="90170"/>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77" name="Freeform 680"/>
          <p:cNvSpPr/>
          <p:nvPr/>
        </p:nvSpPr>
        <p:spPr bwMode="auto">
          <a:xfrm>
            <a:off x="8155940" y="2835910"/>
            <a:ext cx="38100" cy="43815"/>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78" name="Freeform 681"/>
          <p:cNvSpPr/>
          <p:nvPr/>
        </p:nvSpPr>
        <p:spPr bwMode="auto">
          <a:xfrm>
            <a:off x="7917180" y="2674620"/>
            <a:ext cx="148590" cy="114935"/>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79" name="Freeform 682"/>
          <p:cNvSpPr/>
          <p:nvPr/>
        </p:nvSpPr>
        <p:spPr bwMode="auto">
          <a:xfrm>
            <a:off x="7985125" y="2665730"/>
            <a:ext cx="212725" cy="20129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80" name="Freeform 683"/>
          <p:cNvSpPr/>
          <p:nvPr/>
        </p:nvSpPr>
        <p:spPr bwMode="auto">
          <a:xfrm>
            <a:off x="7715885" y="2548890"/>
            <a:ext cx="404495" cy="154305"/>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bg1">
              <a:lumMod val="75000"/>
            </a:schemeClr>
          </a:solidFill>
          <a:ln w="9525"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81" name="Freeform 684"/>
          <p:cNvSpPr/>
          <p:nvPr/>
        </p:nvSpPr>
        <p:spPr bwMode="auto">
          <a:xfrm>
            <a:off x="7899400" y="2794000"/>
            <a:ext cx="448310" cy="360045"/>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82" name="Freeform 685"/>
          <p:cNvSpPr/>
          <p:nvPr/>
        </p:nvSpPr>
        <p:spPr bwMode="auto">
          <a:xfrm>
            <a:off x="7908290" y="2767330"/>
            <a:ext cx="88900" cy="94615"/>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83" name="Freeform 686"/>
          <p:cNvSpPr/>
          <p:nvPr/>
        </p:nvSpPr>
        <p:spPr bwMode="auto">
          <a:xfrm>
            <a:off x="7912735" y="2734310"/>
            <a:ext cx="33655" cy="38100"/>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84" name="Freeform 687"/>
          <p:cNvSpPr/>
          <p:nvPr/>
        </p:nvSpPr>
        <p:spPr bwMode="auto">
          <a:xfrm>
            <a:off x="7908290" y="2785110"/>
            <a:ext cx="13335" cy="30480"/>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85" name="Freeform 688"/>
          <p:cNvSpPr/>
          <p:nvPr/>
        </p:nvSpPr>
        <p:spPr bwMode="auto">
          <a:xfrm>
            <a:off x="7890510" y="2767330"/>
            <a:ext cx="34925" cy="112395"/>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86" name="Freeform 689"/>
          <p:cNvSpPr/>
          <p:nvPr/>
        </p:nvSpPr>
        <p:spPr bwMode="auto">
          <a:xfrm>
            <a:off x="8244205" y="2934970"/>
            <a:ext cx="21590" cy="33655"/>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87" name="Freeform 690"/>
          <p:cNvSpPr/>
          <p:nvPr/>
        </p:nvSpPr>
        <p:spPr bwMode="auto">
          <a:xfrm>
            <a:off x="8069580" y="3093720"/>
            <a:ext cx="227330" cy="144145"/>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88" name="Freeform 691"/>
          <p:cNvSpPr/>
          <p:nvPr/>
        </p:nvSpPr>
        <p:spPr bwMode="auto">
          <a:xfrm>
            <a:off x="8270875" y="2934970"/>
            <a:ext cx="174625" cy="209550"/>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89" name="Freeform 692"/>
          <p:cNvSpPr/>
          <p:nvPr/>
        </p:nvSpPr>
        <p:spPr bwMode="auto">
          <a:xfrm>
            <a:off x="8642350" y="2524125"/>
            <a:ext cx="234315" cy="102235"/>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90" name="Freeform 693"/>
          <p:cNvSpPr/>
          <p:nvPr/>
        </p:nvSpPr>
        <p:spPr bwMode="auto">
          <a:xfrm>
            <a:off x="8356600" y="2459990"/>
            <a:ext cx="380365" cy="222885"/>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91" name="Freeform 694"/>
          <p:cNvSpPr/>
          <p:nvPr/>
        </p:nvSpPr>
        <p:spPr bwMode="auto">
          <a:xfrm>
            <a:off x="8471535" y="2707640"/>
            <a:ext cx="0" cy="444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92" name="Freeform 695"/>
          <p:cNvSpPr/>
          <p:nvPr/>
        </p:nvSpPr>
        <p:spPr bwMode="auto">
          <a:xfrm>
            <a:off x="8275320" y="2537460"/>
            <a:ext cx="311785" cy="183515"/>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93" name="Freeform 696"/>
          <p:cNvSpPr/>
          <p:nvPr/>
        </p:nvSpPr>
        <p:spPr bwMode="auto">
          <a:xfrm>
            <a:off x="8604250" y="2579370"/>
            <a:ext cx="170180" cy="114935"/>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94" name="Freeform 697"/>
          <p:cNvSpPr/>
          <p:nvPr/>
        </p:nvSpPr>
        <p:spPr bwMode="auto">
          <a:xfrm>
            <a:off x="8467090" y="2678430"/>
            <a:ext cx="353695" cy="316230"/>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95" name="Freeform 698"/>
          <p:cNvSpPr/>
          <p:nvPr/>
        </p:nvSpPr>
        <p:spPr bwMode="auto">
          <a:xfrm>
            <a:off x="8449945" y="2639060"/>
            <a:ext cx="320040" cy="227330"/>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96" name="Freeform 699"/>
          <p:cNvSpPr/>
          <p:nvPr/>
        </p:nvSpPr>
        <p:spPr bwMode="auto">
          <a:xfrm>
            <a:off x="8420735" y="2455545"/>
            <a:ext cx="11430" cy="17780"/>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97" name="Freeform 700"/>
          <p:cNvSpPr>
            <a:spLocks noEditPoints="1"/>
          </p:cNvSpPr>
          <p:nvPr/>
        </p:nvSpPr>
        <p:spPr bwMode="auto">
          <a:xfrm>
            <a:off x="8151495" y="2186305"/>
            <a:ext cx="866140" cy="415290"/>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98" name="Freeform 701"/>
          <p:cNvSpPr/>
          <p:nvPr/>
        </p:nvSpPr>
        <p:spPr bwMode="auto">
          <a:xfrm>
            <a:off x="8620125" y="2703195"/>
            <a:ext cx="598170" cy="638175"/>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799" name="Freeform 702"/>
          <p:cNvSpPr/>
          <p:nvPr/>
        </p:nvSpPr>
        <p:spPr bwMode="auto">
          <a:xfrm>
            <a:off x="9112250" y="2879725"/>
            <a:ext cx="174625" cy="419735"/>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00" name="Freeform 703"/>
          <p:cNvSpPr/>
          <p:nvPr/>
        </p:nvSpPr>
        <p:spPr bwMode="auto">
          <a:xfrm>
            <a:off x="9030970" y="2930525"/>
            <a:ext cx="97790" cy="119380"/>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01" name="Freeform 704"/>
          <p:cNvSpPr/>
          <p:nvPr/>
        </p:nvSpPr>
        <p:spPr bwMode="auto">
          <a:xfrm>
            <a:off x="9214485" y="3063240"/>
            <a:ext cx="179070" cy="328930"/>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02" name="Freeform 705"/>
          <p:cNvSpPr/>
          <p:nvPr/>
        </p:nvSpPr>
        <p:spPr bwMode="auto">
          <a:xfrm>
            <a:off x="9311640" y="2994660"/>
            <a:ext cx="163195" cy="333375"/>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03" name="Freeform 706"/>
          <p:cNvSpPr/>
          <p:nvPr/>
        </p:nvSpPr>
        <p:spPr bwMode="auto">
          <a:xfrm>
            <a:off x="9274175" y="3020695"/>
            <a:ext cx="157480" cy="192405"/>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04" name="Freeform 707"/>
          <p:cNvSpPr/>
          <p:nvPr/>
        </p:nvSpPr>
        <p:spPr bwMode="auto">
          <a:xfrm>
            <a:off x="9947910" y="3542665"/>
            <a:ext cx="192405" cy="163195"/>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05" name="Freeform 708"/>
          <p:cNvSpPr/>
          <p:nvPr/>
        </p:nvSpPr>
        <p:spPr bwMode="auto">
          <a:xfrm>
            <a:off x="10135870" y="3568700"/>
            <a:ext cx="218440" cy="17462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06" name="Freeform 709"/>
          <p:cNvSpPr/>
          <p:nvPr/>
        </p:nvSpPr>
        <p:spPr bwMode="auto">
          <a:xfrm>
            <a:off x="9457690" y="3409950"/>
            <a:ext cx="218440" cy="192405"/>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07" name="Freeform 710"/>
          <p:cNvSpPr/>
          <p:nvPr/>
        </p:nvSpPr>
        <p:spPr bwMode="auto">
          <a:xfrm>
            <a:off x="9470390" y="3359150"/>
            <a:ext cx="209550" cy="137160"/>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08" name="Freeform 711"/>
          <p:cNvSpPr/>
          <p:nvPr/>
        </p:nvSpPr>
        <p:spPr bwMode="auto">
          <a:xfrm>
            <a:off x="9043670" y="2884170"/>
            <a:ext cx="73025" cy="42545"/>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09" name="Freeform 712"/>
          <p:cNvSpPr/>
          <p:nvPr/>
        </p:nvSpPr>
        <p:spPr bwMode="auto">
          <a:xfrm>
            <a:off x="8876665" y="2835910"/>
            <a:ext cx="158750" cy="99060"/>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10" name="Freeform 713"/>
          <p:cNvSpPr/>
          <p:nvPr/>
        </p:nvSpPr>
        <p:spPr bwMode="auto">
          <a:xfrm>
            <a:off x="9316085" y="3195955"/>
            <a:ext cx="119380" cy="99060"/>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11" name="Freeform 714"/>
          <p:cNvSpPr/>
          <p:nvPr/>
        </p:nvSpPr>
        <p:spPr bwMode="auto">
          <a:xfrm>
            <a:off x="9269730" y="3370580"/>
            <a:ext cx="94615" cy="112395"/>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12" name="Freeform 715"/>
          <p:cNvSpPr/>
          <p:nvPr/>
        </p:nvSpPr>
        <p:spPr bwMode="auto">
          <a:xfrm>
            <a:off x="8736965" y="2237105"/>
            <a:ext cx="1280160" cy="834390"/>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bg1">
              <a:lumMod val="75000"/>
            </a:schemeClr>
          </a:solidFill>
          <a:ln w="9525"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13" name="Freeform 716"/>
          <p:cNvSpPr/>
          <p:nvPr/>
        </p:nvSpPr>
        <p:spPr bwMode="auto">
          <a:xfrm>
            <a:off x="9030970" y="2279650"/>
            <a:ext cx="669925" cy="291465"/>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14" name="Freeform 717"/>
          <p:cNvSpPr/>
          <p:nvPr/>
        </p:nvSpPr>
        <p:spPr bwMode="auto">
          <a:xfrm>
            <a:off x="7417435" y="1720215"/>
            <a:ext cx="267970" cy="461645"/>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bg2">
              <a:lumMod val="50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15" name="Freeform 718"/>
          <p:cNvSpPr/>
          <p:nvPr/>
        </p:nvSpPr>
        <p:spPr bwMode="auto">
          <a:xfrm>
            <a:off x="7614285" y="1685290"/>
            <a:ext cx="229870" cy="360045"/>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bg2">
              <a:lumMod val="50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16" name="Freeform 719"/>
          <p:cNvSpPr/>
          <p:nvPr/>
        </p:nvSpPr>
        <p:spPr bwMode="auto">
          <a:xfrm>
            <a:off x="7284720" y="1643380"/>
            <a:ext cx="546100" cy="457200"/>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bg2">
              <a:lumMod val="50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17" name="Freeform 720"/>
          <p:cNvSpPr>
            <a:spLocks noEditPoints="1"/>
          </p:cNvSpPr>
          <p:nvPr/>
        </p:nvSpPr>
        <p:spPr bwMode="auto">
          <a:xfrm>
            <a:off x="7749540" y="1369060"/>
            <a:ext cx="3458210" cy="1205865"/>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18" name="Freeform 721"/>
          <p:cNvSpPr/>
          <p:nvPr/>
        </p:nvSpPr>
        <p:spPr bwMode="auto">
          <a:xfrm>
            <a:off x="10149205" y="2219960"/>
            <a:ext cx="64135" cy="13716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19" name="Freeform 722"/>
          <p:cNvSpPr/>
          <p:nvPr/>
        </p:nvSpPr>
        <p:spPr bwMode="auto">
          <a:xfrm>
            <a:off x="10162540" y="2352675"/>
            <a:ext cx="64135" cy="99060"/>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20" name="Freeform 723"/>
          <p:cNvSpPr/>
          <p:nvPr/>
        </p:nvSpPr>
        <p:spPr bwMode="auto">
          <a:xfrm>
            <a:off x="9824720" y="2643505"/>
            <a:ext cx="90170" cy="107950"/>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21" name="Freeform 724"/>
          <p:cNvSpPr/>
          <p:nvPr/>
        </p:nvSpPr>
        <p:spPr bwMode="auto">
          <a:xfrm>
            <a:off x="9786620" y="2528570"/>
            <a:ext cx="137160" cy="132715"/>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22" name="Freeform 725"/>
          <p:cNvSpPr/>
          <p:nvPr/>
        </p:nvSpPr>
        <p:spPr bwMode="auto">
          <a:xfrm>
            <a:off x="6955790" y="2190750"/>
            <a:ext cx="102235" cy="107950"/>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rgbClr val="0070C0"/>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23" name="Freeform 726"/>
          <p:cNvSpPr/>
          <p:nvPr/>
        </p:nvSpPr>
        <p:spPr bwMode="auto">
          <a:xfrm>
            <a:off x="7006590" y="2186305"/>
            <a:ext cx="68580" cy="42545"/>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rgbClr val="0070C0"/>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24" name="Freeform 727"/>
          <p:cNvSpPr/>
          <p:nvPr/>
        </p:nvSpPr>
        <p:spPr bwMode="auto">
          <a:xfrm>
            <a:off x="6981825" y="2506980"/>
            <a:ext cx="267970" cy="1968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25" name="Freeform 728"/>
          <p:cNvSpPr/>
          <p:nvPr/>
        </p:nvSpPr>
        <p:spPr bwMode="auto">
          <a:xfrm>
            <a:off x="6981825" y="2548890"/>
            <a:ext cx="68580" cy="129540"/>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26" name="Freeform 729"/>
          <p:cNvSpPr/>
          <p:nvPr/>
        </p:nvSpPr>
        <p:spPr bwMode="auto">
          <a:xfrm>
            <a:off x="7806055" y="3721735"/>
            <a:ext cx="225425" cy="377190"/>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27" name="Freeform 730"/>
          <p:cNvSpPr/>
          <p:nvPr/>
        </p:nvSpPr>
        <p:spPr bwMode="auto">
          <a:xfrm>
            <a:off x="7857490" y="3709670"/>
            <a:ext cx="68580" cy="161925"/>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28" name="Freeform 731"/>
          <p:cNvSpPr/>
          <p:nvPr/>
        </p:nvSpPr>
        <p:spPr bwMode="auto">
          <a:xfrm>
            <a:off x="7625715" y="3679190"/>
            <a:ext cx="256540" cy="213995"/>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29" name="Freeform 732"/>
          <p:cNvSpPr/>
          <p:nvPr/>
        </p:nvSpPr>
        <p:spPr bwMode="auto">
          <a:xfrm>
            <a:off x="7430770" y="3871595"/>
            <a:ext cx="272415" cy="269240"/>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30" name="Freeform 733"/>
          <p:cNvSpPr/>
          <p:nvPr/>
        </p:nvSpPr>
        <p:spPr bwMode="auto">
          <a:xfrm>
            <a:off x="7437755" y="3387725"/>
            <a:ext cx="388620" cy="406400"/>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31" name="Freeform 734"/>
          <p:cNvSpPr/>
          <p:nvPr/>
        </p:nvSpPr>
        <p:spPr bwMode="auto">
          <a:xfrm>
            <a:off x="7433310" y="3628390"/>
            <a:ext cx="240030" cy="269240"/>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32" name="Freeform 735"/>
          <p:cNvSpPr/>
          <p:nvPr/>
        </p:nvSpPr>
        <p:spPr bwMode="auto">
          <a:xfrm>
            <a:off x="7587615" y="3884930"/>
            <a:ext cx="196850" cy="205105"/>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33" name="Freeform 736"/>
          <p:cNvSpPr/>
          <p:nvPr/>
        </p:nvSpPr>
        <p:spPr bwMode="auto">
          <a:xfrm>
            <a:off x="7694295" y="3842385"/>
            <a:ext cx="167640" cy="148590"/>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34" name="Freeform 737"/>
          <p:cNvSpPr/>
          <p:nvPr/>
        </p:nvSpPr>
        <p:spPr bwMode="auto">
          <a:xfrm>
            <a:off x="7806055" y="4064000"/>
            <a:ext cx="42545" cy="48260"/>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35" name="Freeform 738"/>
          <p:cNvSpPr>
            <a:spLocks noEditPoints="1"/>
          </p:cNvSpPr>
          <p:nvPr/>
        </p:nvSpPr>
        <p:spPr bwMode="auto">
          <a:xfrm>
            <a:off x="7519670" y="3986530"/>
            <a:ext cx="337820" cy="295910"/>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bg1">
              <a:lumMod val="75000"/>
            </a:schemeClr>
          </a:solidFill>
          <a:ln w="9525"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36" name="Freeform 739"/>
          <p:cNvSpPr/>
          <p:nvPr/>
        </p:nvSpPr>
        <p:spPr bwMode="auto">
          <a:xfrm>
            <a:off x="7737475" y="4128135"/>
            <a:ext cx="55245" cy="56515"/>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37" name="Freeform 740"/>
          <p:cNvSpPr/>
          <p:nvPr/>
        </p:nvSpPr>
        <p:spPr bwMode="auto">
          <a:xfrm>
            <a:off x="7437755" y="3597910"/>
            <a:ext cx="21590" cy="34925"/>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38" name="Freeform 741"/>
          <p:cNvSpPr/>
          <p:nvPr/>
        </p:nvSpPr>
        <p:spPr bwMode="auto">
          <a:xfrm>
            <a:off x="7417435" y="3422650"/>
            <a:ext cx="148590" cy="192405"/>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39" name="Freeform 742"/>
          <p:cNvSpPr/>
          <p:nvPr/>
        </p:nvSpPr>
        <p:spPr bwMode="auto">
          <a:xfrm>
            <a:off x="7481570" y="3268345"/>
            <a:ext cx="272415" cy="192405"/>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40" name="Freeform 743"/>
          <p:cNvSpPr/>
          <p:nvPr/>
        </p:nvSpPr>
        <p:spPr bwMode="auto">
          <a:xfrm>
            <a:off x="7178675" y="2994660"/>
            <a:ext cx="499745" cy="351155"/>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41" name="Freeform 744"/>
          <p:cNvSpPr/>
          <p:nvPr/>
        </p:nvSpPr>
        <p:spPr bwMode="auto">
          <a:xfrm>
            <a:off x="7630160" y="3003550"/>
            <a:ext cx="351155" cy="432435"/>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42" name="Freeform 745"/>
          <p:cNvSpPr/>
          <p:nvPr/>
        </p:nvSpPr>
        <p:spPr bwMode="auto">
          <a:xfrm>
            <a:off x="7937500" y="3114040"/>
            <a:ext cx="137160" cy="123825"/>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43" name="Freeform 746"/>
          <p:cNvSpPr/>
          <p:nvPr/>
        </p:nvSpPr>
        <p:spPr bwMode="auto">
          <a:xfrm>
            <a:off x="7865745" y="3173730"/>
            <a:ext cx="316230" cy="262255"/>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44" name="Freeform 747"/>
          <p:cNvSpPr/>
          <p:nvPr/>
        </p:nvSpPr>
        <p:spPr bwMode="auto">
          <a:xfrm>
            <a:off x="7882255" y="3251200"/>
            <a:ext cx="371475" cy="355600"/>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45" name="Freeform 748"/>
          <p:cNvSpPr/>
          <p:nvPr/>
        </p:nvSpPr>
        <p:spPr bwMode="auto">
          <a:xfrm>
            <a:off x="8049260" y="3230880"/>
            <a:ext cx="38100" cy="46355"/>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46" name="Freeform 749"/>
          <p:cNvSpPr/>
          <p:nvPr/>
        </p:nvSpPr>
        <p:spPr bwMode="auto">
          <a:xfrm>
            <a:off x="7793355" y="3418840"/>
            <a:ext cx="110490" cy="119380"/>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47" name="Freeform 750"/>
          <p:cNvSpPr/>
          <p:nvPr/>
        </p:nvSpPr>
        <p:spPr bwMode="auto">
          <a:xfrm>
            <a:off x="7780020" y="3555365"/>
            <a:ext cx="42545" cy="42545"/>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48" name="Freeform 751"/>
          <p:cNvSpPr/>
          <p:nvPr/>
        </p:nvSpPr>
        <p:spPr bwMode="auto">
          <a:xfrm>
            <a:off x="7780020" y="3529330"/>
            <a:ext cx="46355" cy="3937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49" name="Freeform 752"/>
          <p:cNvSpPr/>
          <p:nvPr/>
        </p:nvSpPr>
        <p:spPr bwMode="auto">
          <a:xfrm>
            <a:off x="7788910" y="3515995"/>
            <a:ext cx="229870" cy="248920"/>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50" name="Freeform 753"/>
          <p:cNvSpPr/>
          <p:nvPr/>
        </p:nvSpPr>
        <p:spPr bwMode="auto">
          <a:xfrm>
            <a:off x="7371080" y="3456305"/>
            <a:ext cx="114935" cy="132715"/>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51" name="Freeform 754"/>
          <p:cNvSpPr/>
          <p:nvPr/>
        </p:nvSpPr>
        <p:spPr bwMode="auto">
          <a:xfrm>
            <a:off x="7378065" y="3456305"/>
            <a:ext cx="48260" cy="30480"/>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52" name="Freeform 755"/>
          <p:cNvSpPr/>
          <p:nvPr/>
        </p:nvSpPr>
        <p:spPr bwMode="auto">
          <a:xfrm>
            <a:off x="7362190" y="3226435"/>
            <a:ext cx="157480" cy="243205"/>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53" name="Freeform 756"/>
          <p:cNvSpPr/>
          <p:nvPr/>
        </p:nvSpPr>
        <p:spPr bwMode="auto">
          <a:xfrm>
            <a:off x="7194550" y="3237865"/>
            <a:ext cx="64135" cy="132715"/>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54" name="Freeform 757"/>
          <p:cNvSpPr/>
          <p:nvPr/>
        </p:nvSpPr>
        <p:spPr bwMode="auto">
          <a:xfrm>
            <a:off x="7238365" y="3204210"/>
            <a:ext cx="252095" cy="218440"/>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55" name="Freeform 758"/>
          <p:cNvSpPr/>
          <p:nvPr/>
        </p:nvSpPr>
        <p:spPr bwMode="auto">
          <a:xfrm>
            <a:off x="7058025" y="3178175"/>
            <a:ext cx="180340" cy="128270"/>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56" name="Freeform 759"/>
          <p:cNvSpPr/>
          <p:nvPr/>
        </p:nvSpPr>
        <p:spPr bwMode="auto">
          <a:xfrm>
            <a:off x="7178675" y="3272790"/>
            <a:ext cx="42545" cy="10223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57" name="Freeform 760"/>
          <p:cNvSpPr/>
          <p:nvPr/>
        </p:nvSpPr>
        <p:spPr bwMode="auto">
          <a:xfrm>
            <a:off x="6995160" y="3277235"/>
            <a:ext cx="135255" cy="132715"/>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58" name="Freeform 761"/>
          <p:cNvSpPr/>
          <p:nvPr/>
        </p:nvSpPr>
        <p:spPr bwMode="auto">
          <a:xfrm>
            <a:off x="7110095" y="3272790"/>
            <a:ext cx="97790" cy="128270"/>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59" name="Freeform 762"/>
          <p:cNvSpPr/>
          <p:nvPr/>
        </p:nvSpPr>
        <p:spPr bwMode="auto">
          <a:xfrm>
            <a:off x="6896100" y="3286125"/>
            <a:ext cx="64135" cy="77470"/>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60" name="Freeform 763"/>
          <p:cNvSpPr/>
          <p:nvPr/>
        </p:nvSpPr>
        <p:spPr bwMode="auto">
          <a:xfrm>
            <a:off x="6934200" y="3319780"/>
            <a:ext cx="94615" cy="90170"/>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61" name="Freeform 764"/>
          <p:cNvSpPr/>
          <p:nvPr/>
        </p:nvSpPr>
        <p:spPr bwMode="auto">
          <a:xfrm>
            <a:off x="6866890" y="3233420"/>
            <a:ext cx="148590" cy="125095"/>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62" name="Freeform 765"/>
          <p:cNvSpPr/>
          <p:nvPr/>
        </p:nvSpPr>
        <p:spPr bwMode="auto">
          <a:xfrm>
            <a:off x="6827520" y="3237865"/>
            <a:ext cx="68580" cy="30480"/>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63" name="Freeform 766"/>
          <p:cNvSpPr/>
          <p:nvPr/>
        </p:nvSpPr>
        <p:spPr bwMode="auto">
          <a:xfrm>
            <a:off x="6823075" y="3208655"/>
            <a:ext cx="64135" cy="17780"/>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64" name="Freeform 767"/>
          <p:cNvSpPr/>
          <p:nvPr/>
        </p:nvSpPr>
        <p:spPr bwMode="auto">
          <a:xfrm>
            <a:off x="6814820" y="2908935"/>
            <a:ext cx="256540" cy="291465"/>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65" name="Freeform 768"/>
          <p:cNvSpPr/>
          <p:nvPr/>
        </p:nvSpPr>
        <p:spPr bwMode="auto">
          <a:xfrm>
            <a:off x="6814820" y="3148965"/>
            <a:ext cx="123825" cy="97790"/>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66" name="Freeform 769"/>
          <p:cNvSpPr/>
          <p:nvPr/>
        </p:nvSpPr>
        <p:spPr bwMode="auto">
          <a:xfrm>
            <a:off x="6922135" y="2956560"/>
            <a:ext cx="358140" cy="333375"/>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67" name="Freeform 770"/>
          <p:cNvSpPr/>
          <p:nvPr/>
        </p:nvSpPr>
        <p:spPr bwMode="auto">
          <a:xfrm>
            <a:off x="7689850" y="2802255"/>
            <a:ext cx="235585" cy="229870"/>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68" name="Freeform 771"/>
          <p:cNvSpPr/>
          <p:nvPr/>
        </p:nvSpPr>
        <p:spPr bwMode="auto">
          <a:xfrm>
            <a:off x="7339965" y="2670175"/>
            <a:ext cx="85725" cy="165735"/>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69" name="Freeform 772"/>
          <p:cNvSpPr/>
          <p:nvPr/>
        </p:nvSpPr>
        <p:spPr bwMode="auto">
          <a:xfrm>
            <a:off x="7378065" y="2767330"/>
            <a:ext cx="324485" cy="31305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70" name="Freeform 773"/>
          <p:cNvSpPr/>
          <p:nvPr/>
        </p:nvSpPr>
        <p:spPr bwMode="auto">
          <a:xfrm>
            <a:off x="6819265" y="2900045"/>
            <a:ext cx="179070" cy="145415"/>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71" name="Freeform 774"/>
          <p:cNvSpPr/>
          <p:nvPr/>
        </p:nvSpPr>
        <p:spPr bwMode="auto">
          <a:xfrm>
            <a:off x="6904990" y="2694940"/>
            <a:ext cx="256540" cy="205105"/>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72" name="Freeform 775"/>
          <p:cNvSpPr/>
          <p:nvPr/>
        </p:nvSpPr>
        <p:spPr bwMode="auto">
          <a:xfrm>
            <a:off x="6995160" y="2674620"/>
            <a:ext cx="442595" cy="422275"/>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73" name="Freeform 776"/>
          <p:cNvSpPr/>
          <p:nvPr/>
        </p:nvSpPr>
        <p:spPr bwMode="auto">
          <a:xfrm>
            <a:off x="5623560" y="1073785"/>
            <a:ext cx="1303020" cy="97155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74" name="Freeform 777"/>
          <p:cNvSpPr/>
          <p:nvPr/>
        </p:nvSpPr>
        <p:spPr bwMode="auto">
          <a:xfrm>
            <a:off x="6007735" y="1676400"/>
            <a:ext cx="68580" cy="48260"/>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75" name="Freeform 778"/>
          <p:cNvSpPr/>
          <p:nvPr/>
        </p:nvSpPr>
        <p:spPr bwMode="auto">
          <a:xfrm>
            <a:off x="6029960" y="1643380"/>
            <a:ext cx="17780" cy="8890"/>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76" name="Freeform 779"/>
          <p:cNvSpPr/>
          <p:nvPr/>
        </p:nvSpPr>
        <p:spPr bwMode="auto">
          <a:xfrm>
            <a:off x="6042660" y="1137920"/>
            <a:ext cx="46355" cy="26035"/>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77" name="Freeform 780"/>
          <p:cNvSpPr/>
          <p:nvPr/>
        </p:nvSpPr>
        <p:spPr bwMode="auto">
          <a:xfrm>
            <a:off x="6186805" y="1099820"/>
            <a:ext cx="34925" cy="20320"/>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78" name="Freeform 782"/>
          <p:cNvSpPr/>
          <p:nvPr/>
        </p:nvSpPr>
        <p:spPr bwMode="auto">
          <a:xfrm>
            <a:off x="6738620" y="1155065"/>
            <a:ext cx="24765" cy="17780"/>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79" name="Freeform 783"/>
          <p:cNvSpPr/>
          <p:nvPr/>
        </p:nvSpPr>
        <p:spPr bwMode="auto">
          <a:xfrm>
            <a:off x="6772275" y="1172845"/>
            <a:ext cx="21590" cy="4445"/>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80" name="Freeform 784"/>
          <p:cNvSpPr/>
          <p:nvPr/>
        </p:nvSpPr>
        <p:spPr bwMode="auto">
          <a:xfrm>
            <a:off x="6772275" y="1416050"/>
            <a:ext cx="17780" cy="30480"/>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81" name="Freeform 785"/>
          <p:cNvSpPr/>
          <p:nvPr/>
        </p:nvSpPr>
        <p:spPr bwMode="auto">
          <a:xfrm>
            <a:off x="6781165" y="1471295"/>
            <a:ext cx="29210" cy="17780"/>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82" name="Freeform 786"/>
          <p:cNvSpPr/>
          <p:nvPr/>
        </p:nvSpPr>
        <p:spPr bwMode="auto">
          <a:xfrm>
            <a:off x="6661785" y="1565910"/>
            <a:ext cx="73025" cy="42545"/>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83" name="Freeform 787"/>
          <p:cNvSpPr/>
          <p:nvPr/>
        </p:nvSpPr>
        <p:spPr bwMode="auto">
          <a:xfrm>
            <a:off x="6648450" y="1557020"/>
            <a:ext cx="38100" cy="13335"/>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84" name="Freeform 788"/>
          <p:cNvSpPr/>
          <p:nvPr/>
        </p:nvSpPr>
        <p:spPr bwMode="auto">
          <a:xfrm>
            <a:off x="6588760" y="1647190"/>
            <a:ext cx="55245" cy="29210"/>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85" name="Freeform 789"/>
          <p:cNvSpPr/>
          <p:nvPr/>
        </p:nvSpPr>
        <p:spPr bwMode="auto">
          <a:xfrm>
            <a:off x="6085205" y="1689735"/>
            <a:ext cx="17780" cy="26035"/>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86" name="Freeform 790"/>
          <p:cNvSpPr/>
          <p:nvPr/>
        </p:nvSpPr>
        <p:spPr bwMode="auto">
          <a:xfrm>
            <a:off x="6047105" y="1634490"/>
            <a:ext cx="15875" cy="17780"/>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87" name="Freeform 791"/>
          <p:cNvSpPr/>
          <p:nvPr/>
        </p:nvSpPr>
        <p:spPr bwMode="auto">
          <a:xfrm>
            <a:off x="6798310" y="1360805"/>
            <a:ext cx="8890" cy="8890"/>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88" name="Freeform 792"/>
          <p:cNvSpPr/>
          <p:nvPr/>
        </p:nvSpPr>
        <p:spPr bwMode="auto">
          <a:xfrm>
            <a:off x="6763385" y="1313815"/>
            <a:ext cx="13335" cy="6985"/>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89" name="Freeform 793"/>
          <p:cNvSpPr/>
          <p:nvPr/>
        </p:nvSpPr>
        <p:spPr bwMode="auto">
          <a:xfrm>
            <a:off x="6798310" y="1296670"/>
            <a:ext cx="11430" cy="13335"/>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90" name="Freeform 794"/>
          <p:cNvSpPr/>
          <p:nvPr/>
        </p:nvSpPr>
        <p:spPr bwMode="auto">
          <a:xfrm>
            <a:off x="5632450" y="1382395"/>
            <a:ext cx="21590" cy="3175"/>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91" name="Freeform 795"/>
          <p:cNvSpPr/>
          <p:nvPr/>
        </p:nvSpPr>
        <p:spPr bwMode="auto">
          <a:xfrm>
            <a:off x="5658485" y="1382395"/>
            <a:ext cx="2603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92" name="Freeform 796"/>
          <p:cNvSpPr/>
          <p:nvPr/>
        </p:nvSpPr>
        <p:spPr bwMode="auto">
          <a:xfrm>
            <a:off x="6149340" y="1111250"/>
            <a:ext cx="17780" cy="8890"/>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sp>
        <p:nvSpPr>
          <p:cNvPr id="893" name="Freeform 797"/>
          <p:cNvSpPr/>
          <p:nvPr/>
        </p:nvSpPr>
        <p:spPr bwMode="auto">
          <a:xfrm>
            <a:off x="4330700" y="2155825"/>
            <a:ext cx="39370" cy="50800"/>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solidFill>
            <a:schemeClr val="bg1">
              <a:lumMod val="75000"/>
            </a:schemeClr>
          </a:solidFill>
          <a:ln w="4763" cap="flat">
            <a:solidFill>
              <a:schemeClr val="bg1"/>
            </a:solidFill>
            <a:prstDash val="solid"/>
            <a:round/>
          </a:ln>
        </p:spPr>
        <p:txBody>
          <a:bodyPr/>
          <a:lstStyle/>
          <a:p>
            <a:pPr defTabSz="914400" eaLnBrk="1" fontAlgn="auto" hangingPunct="1">
              <a:spcBef>
                <a:spcPts val="0"/>
              </a:spcBef>
              <a:spcAft>
                <a:spcPts val="0"/>
              </a:spcAft>
              <a:defRPr/>
            </a:pPr>
            <a:endParaRPr lang="id-ID" sz="900">
              <a:latin typeface="+mn-lt"/>
              <a:ea typeface="+mn-ea"/>
              <a:cs typeface="+mn-ea"/>
              <a:sym typeface="+mn-lt"/>
            </a:endParaRPr>
          </a:p>
        </p:txBody>
      </p:sp>
      <p:grpSp>
        <p:nvGrpSpPr>
          <p:cNvPr id="4" name="组合 3"/>
          <p:cNvGrpSpPr/>
          <p:nvPr/>
        </p:nvGrpSpPr>
        <p:grpSpPr>
          <a:xfrm>
            <a:off x="7762875" y="4440288"/>
            <a:ext cx="4062959" cy="2536400"/>
            <a:chOff x="3615552" y="4264341"/>
            <a:chExt cx="2630512" cy="3168889"/>
          </a:xfrm>
        </p:grpSpPr>
        <p:sp>
          <p:nvSpPr>
            <p:cNvPr id="3" name="矩形标注 2"/>
            <p:cNvSpPr/>
            <p:nvPr/>
          </p:nvSpPr>
          <p:spPr>
            <a:xfrm>
              <a:off x="3625419" y="4285708"/>
              <a:ext cx="2620645" cy="2649220"/>
            </a:xfrm>
            <a:prstGeom prst="wedgeRectCallout">
              <a:avLst>
                <a:gd name="adj1" fmla="val -54312"/>
                <a:gd name="adj2" fmla="val -17790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0" name="文本框 409"/>
            <p:cNvSpPr txBox="1"/>
            <p:nvPr/>
          </p:nvSpPr>
          <p:spPr>
            <a:xfrm>
              <a:off x="3615552" y="4264341"/>
              <a:ext cx="2604770" cy="3168889"/>
            </a:xfrm>
            <a:prstGeom prst="rect">
              <a:avLst/>
            </a:prstGeom>
            <a:noFill/>
          </p:spPr>
          <p:txBody>
            <a:bodyPr wrap="square" rtlCol="0">
              <a:spAutoFit/>
            </a:bodyPr>
            <a:lstStyle/>
            <a:p>
              <a:pPr algn="just">
                <a:lnSpc>
                  <a:spcPct val="150000"/>
                </a:lnSpc>
              </a:pPr>
              <a:endParaRPr lang="en-US" altLang="zh-CN" b="1" dirty="0">
                <a:solidFill>
                  <a:srgbClr val="002060"/>
                </a:solidFill>
                <a:latin typeface="宋体" pitchFamily="2" charset="-122"/>
                <a:ea typeface="宋体" pitchFamily="2" charset="-122"/>
                <a:cs typeface="+mn-ea"/>
                <a:sym typeface="+mn-lt"/>
              </a:endParaRPr>
            </a:p>
            <a:p>
              <a:pPr algn="just">
                <a:lnSpc>
                  <a:spcPct val="150000"/>
                </a:lnSpc>
              </a:pPr>
              <a:r>
                <a:rPr lang="zh-CN" altLang="en-US" b="1" dirty="0">
                  <a:solidFill>
                    <a:srgbClr val="002060"/>
                  </a:solidFill>
                  <a:latin typeface="宋体" pitchFamily="2" charset="-122"/>
                  <a:ea typeface="宋体" pitchFamily="2" charset="-122"/>
                  <a:cs typeface="+mn-ea"/>
                  <a:sym typeface="+mn-lt"/>
                </a:rPr>
                <a:t>此后，瑞典、挪威、芬兰、丹麦等北欧国家以及法国、德国、加拿大和澳大利亚等国都建成了福利国家，社会保障制度基本建立。</a:t>
              </a:r>
            </a:p>
            <a:p>
              <a:pPr algn="just">
                <a:lnSpc>
                  <a:spcPct val="150000"/>
                </a:lnSpc>
              </a:pPr>
              <a:endParaRPr lang="en-US" altLang="zh-CN" dirty="0">
                <a:solidFill>
                  <a:prstClr val="black"/>
                </a:solidFill>
                <a:latin typeface="+mn-ea"/>
                <a:cs typeface="+mn-ea"/>
                <a:sym typeface="+mn-lt"/>
              </a:endParaRPr>
            </a:p>
          </p:txBody>
        </p:sp>
      </p:grpSp>
      <p:grpSp>
        <p:nvGrpSpPr>
          <p:cNvPr id="6" name="组合 5"/>
          <p:cNvGrpSpPr/>
          <p:nvPr/>
        </p:nvGrpSpPr>
        <p:grpSpPr>
          <a:xfrm>
            <a:off x="982638" y="2263775"/>
            <a:ext cx="6041732" cy="3979777"/>
            <a:chOff x="6698615" y="2123350"/>
            <a:chExt cx="5869622" cy="4135585"/>
          </a:xfrm>
        </p:grpSpPr>
        <p:sp>
          <p:nvSpPr>
            <p:cNvPr id="5" name="矩形标注 4"/>
            <p:cNvSpPr/>
            <p:nvPr/>
          </p:nvSpPr>
          <p:spPr>
            <a:xfrm flipH="1">
              <a:off x="6698615" y="2123350"/>
              <a:ext cx="5869622" cy="4135585"/>
            </a:xfrm>
            <a:custGeom>
              <a:avLst/>
              <a:gdLst>
                <a:gd name="connsiteX0" fmla="*/ 0 w 5042367"/>
                <a:gd name="connsiteY0" fmla="*/ 0 h 2233892"/>
                <a:gd name="connsiteX1" fmla="*/ 840395 w 5042367"/>
                <a:gd name="connsiteY1" fmla="*/ 0 h 2233892"/>
                <a:gd name="connsiteX2" fmla="*/ -31011 w 5042367"/>
                <a:gd name="connsiteY2" fmla="*/ -2351305 h 2233892"/>
                <a:gd name="connsiteX3" fmla="*/ 2100986 w 5042367"/>
                <a:gd name="connsiteY3" fmla="*/ 0 h 2233892"/>
                <a:gd name="connsiteX4" fmla="*/ 5042367 w 5042367"/>
                <a:gd name="connsiteY4" fmla="*/ 0 h 2233892"/>
                <a:gd name="connsiteX5" fmla="*/ 5042367 w 5042367"/>
                <a:gd name="connsiteY5" fmla="*/ 372315 h 2233892"/>
                <a:gd name="connsiteX6" fmla="*/ 5042367 w 5042367"/>
                <a:gd name="connsiteY6" fmla="*/ 372315 h 2233892"/>
                <a:gd name="connsiteX7" fmla="*/ 5042367 w 5042367"/>
                <a:gd name="connsiteY7" fmla="*/ 930788 h 2233892"/>
                <a:gd name="connsiteX8" fmla="*/ 5042367 w 5042367"/>
                <a:gd name="connsiteY8" fmla="*/ 2233892 h 2233892"/>
                <a:gd name="connsiteX9" fmla="*/ 2100986 w 5042367"/>
                <a:gd name="connsiteY9" fmla="*/ 2233892 h 2233892"/>
                <a:gd name="connsiteX10" fmla="*/ 840395 w 5042367"/>
                <a:gd name="connsiteY10" fmla="*/ 2233892 h 2233892"/>
                <a:gd name="connsiteX11" fmla="*/ 840395 w 5042367"/>
                <a:gd name="connsiteY11" fmla="*/ 2233892 h 2233892"/>
                <a:gd name="connsiteX12" fmla="*/ 0 w 5042367"/>
                <a:gd name="connsiteY12" fmla="*/ 2233892 h 2233892"/>
                <a:gd name="connsiteX13" fmla="*/ 0 w 5042367"/>
                <a:gd name="connsiteY13" fmla="*/ 930788 h 2233892"/>
                <a:gd name="connsiteX14" fmla="*/ 0 w 5042367"/>
                <a:gd name="connsiteY14" fmla="*/ 372315 h 2233892"/>
                <a:gd name="connsiteX15" fmla="*/ 0 w 5042367"/>
                <a:gd name="connsiteY15" fmla="*/ 372315 h 2233892"/>
                <a:gd name="connsiteX16" fmla="*/ 0 w 5042367"/>
                <a:gd name="connsiteY16" fmla="*/ 0 h 2233892"/>
                <a:gd name="connsiteX0-1" fmla="*/ 31011 w 5073378"/>
                <a:gd name="connsiteY0-2" fmla="*/ 2351305 h 4585197"/>
                <a:gd name="connsiteX1-3" fmla="*/ 1754275 w 5073378"/>
                <a:gd name="connsiteY1-4" fmla="*/ 2335540 h 4585197"/>
                <a:gd name="connsiteX2-5" fmla="*/ 0 w 5073378"/>
                <a:gd name="connsiteY2-6" fmla="*/ 0 h 4585197"/>
                <a:gd name="connsiteX3-7" fmla="*/ 2131997 w 5073378"/>
                <a:gd name="connsiteY3-8" fmla="*/ 2351305 h 4585197"/>
                <a:gd name="connsiteX4-9" fmla="*/ 5073378 w 5073378"/>
                <a:gd name="connsiteY4-10" fmla="*/ 2351305 h 4585197"/>
                <a:gd name="connsiteX5-11" fmla="*/ 5073378 w 5073378"/>
                <a:gd name="connsiteY5-12" fmla="*/ 2723620 h 4585197"/>
                <a:gd name="connsiteX6-13" fmla="*/ 5073378 w 5073378"/>
                <a:gd name="connsiteY6-14" fmla="*/ 2723620 h 4585197"/>
                <a:gd name="connsiteX7-15" fmla="*/ 5073378 w 5073378"/>
                <a:gd name="connsiteY7-16" fmla="*/ 3282093 h 4585197"/>
                <a:gd name="connsiteX8-17" fmla="*/ 5073378 w 5073378"/>
                <a:gd name="connsiteY8-18" fmla="*/ 4585197 h 4585197"/>
                <a:gd name="connsiteX9-19" fmla="*/ 2131997 w 5073378"/>
                <a:gd name="connsiteY9-20" fmla="*/ 4585197 h 4585197"/>
                <a:gd name="connsiteX10-21" fmla="*/ 871406 w 5073378"/>
                <a:gd name="connsiteY10-22" fmla="*/ 4585197 h 4585197"/>
                <a:gd name="connsiteX11-23" fmla="*/ 871406 w 5073378"/>
                <a:gd name="connsiteY11-24" fmla="*/ 4585197 h 4585197"/>
                <a:gd name="connsiteX12-25" fmla="*/ 31011 w 5073378"/>
                <a:gd name="connsiteY12-26" fmla="*/ 4585197 h 4585197"/>
                <a:gd name="connsiteX13-27" fmla="*/ 31011 w 5073378"/>
                <a:gd name="connsiteY13-28" fmla="*/ 3282093 h 4585197"/>
                <a:gd name="connsiteX14-29" fmla="*/ 31011 w 5073378"/>
                <a:gd name="connsiteY14-30" fmla="*/ 2723620 h 4585197"/>
                <a:gd name="connsiteX15-31" fmla="*/ 31011 w 5073378"/>
                <a:gd name="connsiteY15-32" fmla="*/ 2723620 h 4585197"/>
                <a:gd name="connsiteX16-33" fmla="*/ 31011 w 5073378"/>
                <a:gd name="connsiteY16-34" fmla="*/ 2351305 h 45851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5073378" h="4585197">
                  <a:moveTo>
                    <a:pt x="31011" y="2351305"/>
                  </a:moveTo>
                  <a:lnTo>
                    <a:pt x="1754275" y="2335540"/>
                  </a:lnTo>
                  <a:lnTo>
                    <a:pt x="0" y="0"/>
                  </a:lnTo>
                  <a:lnTo>
                    <a:pt x="2131997" y="2351305"/>
                  </a:lnTo>
                  <a:lnTo>
                    <a:pt x="5073378" y="2351305"/>
                  </a:lnTo>
                  <a:lnTo>
                    <a:pt x="5073378" y="2723620"/>
                  </a:lnTo>
                  <a:lnTo>
                    <a:pt x="5073378" y="2723620"/>
                  </a:lnTo>
                  <a:lnTo>
                    <a:pt x="5073378" y="3282093"/>
                  </a:lnTo>
                  <a:lnTo>
                    <a:pt x="5073378" y="4585197"/>
                  </a:lnTo>
                  <a:lnTo>
                    <a:pt x="2131997" y="4585197"/>
                  </a:lnTo>
                  <a:lnTo>
                    <a:pt x="871406" y="4585197"/>
                  </a:lnTo>
                  <a:lnTo>
                    <a:pt x="871406" y="4585197"/>
                  </a:lnTo>
                  <a:lnTo>
                    <a:pt x="31011" y="4585197"/>
                  </a:lnTo>
                  <a:lnTo>
                    <a:pt x="31011" y="3282093"/>
                  </a:lnTo>
                  <a:lnTo>
                    <a:pt x="31011" y="2723620"/>
                  </a:lnTo>
                  <a:lnTo>
                    <a:pt x="31011" y="2723620"/>
                  </a:lnTo>
                  <a:lnTo>
                    <a:pt x="31011" y="2351305"/>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1" name="矩形 410"/>
            <p:cNvSpPr/>
            <p:nvPr/>
          </p:nvSpPr>
          <p:spPr>
            <a:xfrm>
              <a:off x="6711638" y="4297072"/>
              <a:ext cx="5726423" cy="1691474"/>
            </a:xfrm>
            <a:prstGeom prst="rect">
              <a:avLst/>
            </a:prstGeom>
          </p:spPr>
          <p:txBody>
            <a:bodyPr wrap="square">
              <a:spAutoFit/>
            </a:bodyPr>
            <a:lstStyle/>
            <a:p>
              <a:pPr algn="just">
                <a:lnSpc>
                  <a:spcPct val="150000"/>
                </a:lnSpc>
              </a:pPr>
              <a:r>
                <a:rPr lang="en-US" altLang="zh-CN" b="1" dirty="0">
                  <a:solidFill>
                    <a:srgbClr val="002060"/>
                  </a:solidFill>
                  <a:latin typeface="宋体" pitchFamily="2" charset="-122"/>
                  <a:ea typeface="宋体" pitchFamily="2" charset="-122"/>
                  <a:cs typeface="+mn-ea"/>
                  <a:sym typeface="+mn-lt"/>
                </a:rPr>
                <a:t>1945</a:t>
              </a:r>
              <a:r>
                <a:rPr lang="zh-CN" altLang="en-US" b="1" dirty="0">
                  <a:solidFill>
                    <a:srgbClr val="002060"/>
                  </a:solidFill>
                  <a:latin typeface="宋体" pitchFamily="2" charset="-122"/>
                  <a:ea typeface="宋体" pitchFamily="2" charset="-122"/>
                  <a:cs typeface="+mn-ea"/>
                  <a:sym typeface="+mn-lt"/>
                </a:rPr>
                <a:t>年，英国在</a:t>
              </a:r>
              <a:r>
                <a:rPr lang="en-US" altLang="zh-CN" b="1" dirty="0">
                  <a:solidFill>
                    <a:srgbClr val="002060"/>
                  </a:solidFill>
                  <a:latin typeface="宋体" pitchFamily="2" charset="-122"/>
                  <a:ea typeface="宋体" pitchFamily="2" charset="-122"/>
                  <a:cs typeface="+mn-ea"/>
                  <a:sym typeface="+mn-lt"/>
                </a:rPr>
                <a:t>《</a:t>
              </a:r>
              <a:r>
                <a:rPr lang="zh-CN" altLang="en-US" b="1" dirty="0">
                  <a:solidFill>
                    <a:srgbClr val="002060"/>
                  </a:solidFill>
                  <a:latin typeface="宋体" pitchFamily="2" charset="-122"/>
                  <a:ea typeface="宋体" pitchFamily="2" charset="-122"/>
                  <a:cs typeface="+mn-ea"/>
                  <a:sym typeface="+mn-lt"/>
                </a:rPr>
                <a:t>贝弗里奇报告</a:t>
              </a:r>
              <a:r>
                <a:rPr lang="en-US" altLang="zh-CN" b="1" dirty="0">
                  <a:solidFill>
                    <a:srgbClr val="002060"/>
                  </a:solidFill>
                  <a:latin typeface="宋体" pitchFamily="2" charset="-122"/>
                  <a:ea typeface="宋体" pitchFamily="2" charset="-122"/>
                  <a:cs typeface="+mn-ea"/>
                  <a:sym typeface="+mn-lt"/>
                </a:rPr>
                <a:t>》</a:t>
              </a:r>
              <a:r>
                <a:rPr lang="zh-CN" altLang="en-US" b="1" dirty="0">
                  <a:solidFill>
                    <a:srgbClr val="002060"/>
                  </a:solidFill>
                  <a:latin typeface="宋体" pitchFamily="2" charset="-122"/>
                  <a:ea typeface="宋体" pitchFamily="2" charset="-122"/>
                  <a:cs typeface="+mn-ea"/>
                  <a:sym typeface="+mn-lt"/>
                </a:rPr>
                <a:t>的基础上，率先构建了包括家庭津贴、养老、疾病、失业、伤残和死亡等内容的社会保障体系，基本实现了全民覆盖，率先建立了一套“从摇篮到坟墓”的社会保障制度。</a:t>
              </a:r>
              <a:endParaRPr lang="en-US" altLang="zh-CN" b="1" dirty="0">
                <a:solidFill>
                  <a:srgbClr val="002060"/>
                </a:solidFill>
                <a:latin typeface="宋体" pitchFamily="2" charset="-122"/>
                <a:ea typeface="宋体" pitchFamily="2" charset="-122"/>
                <a:cs typeface="+mn-ea"/>
                <a:sym typeface="+mn-lt"/>
              </a:endParaRPr>
            </a:p>
          </p:txBody>
        </p:sp>
      </p:grpSp>
      <p:cxnSp>
        <p:nvCxnSpPr>
          <p:cNvPr id="413" name="直接连接符 41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415396" y="1844824"/>
            <a:ext cx="11398671" cy="4061460"/>
          </a:xfrm>
          <a:prstGeom prst="rect">
            <a:avLst/>
          </a:prstGeom>
          <a:noFill/>
          <a:ln w="38100">
            <a:solidFill>
              <a:schemeClr val="tx1"/>
            </a:solidFill>
          </a:ln>
        </p:spPr>
        <p:txBody>
          <a:bodyPr wrap="square">
            <a:spAutoFit/>
          </a:bodyPr>
          <a:lstStyle/>
          <a:p>
            <a:pPr marL="0" marR="0" lvl="0" indent="0" algn="l" defTabSz="914400" rtl="0" fontAlgn="base">
              <a:lnSpc>
                <a:spcPct val="150000"/>
              </a:lnSpc>
              <a:spcBef>
                <a:spcPct val="0"/>
              </a:spcBef>
              <a:spcAft>
                <a:spcPct val="0"/>
              </a:spcAft>
              <a:buClrTx/>
              <a:buSzTx/>
              <a:buFontTx/>
              <a:buNone/>
              <a:tabLst>
                <a:tab pos="228600" algn="l"/>
              </a:tabLst>
              <a:defRPr/>
            </a:pPr>
            <a:r>
              <a:rPr kumimoji="1" lang="en-US" altLang="zh-CN" sz="2800" b="1" noProof="0" dirty="0">
                <a:ln>
                  <a:noFill/>
                </a:ln>
                <a:solidFill>
                  <a:schemeClr val="tx1"/>
                </a:solidFill>
                <a:effectLst/>
                <a:uLnTx/>
                <a:uFillTx/>
                <a:latin typeface="楷体" panose="02010609060101010101" charset="-122"/>
                <a:ea typeface="楷体" panose="02010609060101010101" charset="-122"/>
                <a:sym typeface="+mn-ea"/>
              </a:rPr>
              <a:t>  </a:t>
            </a:r>
            <a:r>
              <a:rPr kumimoji="1" lang="en-US" altLang="zh-CN" sz="2800" b="1"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1945-1948</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年，政府实施了</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社会保险制度改革</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，规定发给新生婴儿补助金和儿童教育补助金，对工伤事故和职业病者、孕妇、失业者发给补助金，对寡妇和老年人予以养老金和丧葬补助金，当时，按规定领取上述补助金的投保人数达</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2300</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多万人。在</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社会服务方面</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，政府提高了中学毕业年龄，对满</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11</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岁的儿童实施免费中等教育，</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并享受补助或免费午餐</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；增加了大学奖学金，并营造公寓住宅，以期改善居民居住条件。</a:t>
            </a:r>
            <a:endParaRPr kumimoji="1" lang="en-US" altLang="zh-CN" sz="28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0" marR="0" lvl="0" indent="0" algn="l" defTabSz="914400" rtl="0" fontAlgn="base">
              <a:lnSpc>
                <a:spcPct val="150000"/>
              </a:lnSpc>
              <a:spcBef>
                <a:spcPct val="0"/>
              </a:spcBef>
              <a:spcAft>
                <a:spcPct val="0"/>
              </a:spcAft>
              <a:buClrTx/>
              <a:buSzTx/>
              <a:buFontTx/>
              <a:buNone/>
              <a:tabLst>
                <a:tab pos="228600" algn="l"/>
              </a:tabLst>
              <a:defRPr/>
            </a:pPr>
            <a:r>
              <a:rPr kumimoji="1" lang="en-US" altLang="zh-CN" sz="20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kumimoji="1" lang="en-US" altLang="zh-CN"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a:t>
            </a:r>
            <a:r>
              <a:rPr kumimoji="1" lang="zh-CN" altLang="en-US"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吴于廑、齐世荣《世界史</a:t>
            </a:r>
            <a:r>
              <a:rPr kumimoji="1" lang="en-US" altLang="zh-CN"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a:t>
            </a:r>
            <a:r>
              <a:rPr kumimoji="1" lang="zh-CN" altLang="en-US"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现代史编》高等教育出版社</a:t>
            </a:r>
          </a:p>
        </p:txBody>
      </p:sp>
      <p:sp>
        <p:nvSpPr>
          <p:cNvPr id="7" name="Rectangle 27"/>
          <p:cNvSpPr/>
          <p:nvPr>
            <p:custDataLst>
              <p:tags r:id="rId2"/>
            </p:custDataLst>
          </p:nvPr>
        </p:nvSpPr>
        <p:spPr>
          <a:xfrm>
            <a:off x="175262" y="936944"/>
            <a:ext cx="4623468" cy="737235"/>
          </a:xfrm>
          <a:prstGeom prst="rect">
            <a:avLst/>
          </a:prstGeom>
          <a:noFill/>
          <a:ln w="9525">
            <a:noFill/>
          </a:ln>
        </p:spPr>
        <p:txBody>
          <a:bodyPr wrap="square">
            <a:spAutoFit/>
          </a:bodyPr>
          <a:lstStyle/>
          <a:p>
            <a:pPr indent="0" fontAlgn="auto">
              <a:lnSpc>
                <a:spcPct val="150000"/>
              </a:lnSpc>
              <a:buFont typeface="Wingdings" panose="05000000000000000000"/>
              <a:buNone/>
            </a:pPr>
            <a:r>
              <a:rPr lang="zh-CN" altLang="en-US" sz="2800" b="1" dirty="0">
                <a:solidFill>
                  <a:srgbClr val="00206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【英国社会福利制度的建设】</a:t>
            </a:r>
          </a:p>
        </p:txBody>
      </p:sp>
      <p:cxnSp>
        <p:nvCxnSpPr>
          <p:cNvPr id="4" name="直接连接符 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5"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Tree>
    <p:extLst>
      <p:ext uri="{BB962C8B-B14F-4D97-AF65-F5344CB8AC3E}">
        <p14:creationId xmlns:p14="http://schemas.microsoft.com/office/powerpoint/2010/main" val="262019510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355554" y="1980566"/>
            <a:ext cx="11520575" cy="4615815"/>
          </a:xfrm>
          <a:prstGeom prst="rect">
            <a:avLst/>
          </a:prstGeom>
          <a:noFill/>
          <a:ln w="38100">
            <a:solidFill>
              <a:schemeClr val="tx1"/>
            </a:solidFill>
          </a:ln>
        </p:spPr>
        <p:txBody>
          <a:bodyPr wrap="square">
            <a:spAutoFit/>
          </a:bodyPr>
          <a:lstStyle/>
          <a:p>
            <a:pPr marL="0" marR="0" lvl="0" indent="0" algn="l" defTabSz="914400" rtl="0" fontAlgn="base">
              <a:lnSpc>
                <a:spcPct val="150000"/>
              </a:lnSpc>
              <a:spcBef>
                <a:spcPct val="0"/>
              </a:spcBef>
              <a:spcAft>
                <a:spcPct val="0"/>
              </a:spcAft>
              <a:buClrTx/>
              <a:buSzTx/>
              <a:buFontTx/>
              <a:buNone/>
              <a:tabLst>
                <a:tab pos="228600" algn="l"/>
              </a:tabLst>
              <a:defRPr/>
            </a:pPr>
            <a:r>
              <a:rPr kumimoji="1" lang="en-US" altLang="zh-CN" sz="2800" b="1" noProof="0" dirty="0">
                <a:ln>
                  <a:noFill/>
                </a:ln>
                <a:solidFill>
                  <a:schemeClr val="tx1"/>
                </a:solidFill>
                <a:effectLst/>
                <a:uLnTx/>
                <a:uFillTx/>
                <a:latin typeface="楷体" panose="02010609060101010101" charset="-122"/>
                <a:ea typeface="楷体" panose="02010609060101010101" charset="-122"/>
                <a:sym typeface="+mn-ea"/>
              </a:rPr>
              <a:t>  </a:t>
            </a:r>
            <a:r>
              <a:rPr kumimoji="1" lang="en-US" altLang="zh-CN" sz="2800" b="1"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以</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福利国家</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为特征的社会改革在北欧五国内各具特色，其中瑞典最具代表性。</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1946</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年，瑞典议会通过</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基本退休金法案</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，规定凡</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67</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岁（后改为</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65</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岁）以上公民均可按月领取退休金，数额为退休前</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15</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个最高收入年份平均数的</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60%……</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全民医保开始于</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1955</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年，内容主要有医药保证和病休津贴、婴孩、病孩家长津贴等</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高等学校实行免费教育，并提供奖学金和学生贷款（无息）</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此外，国家还兴办养老院、提供家庭服务等各项社会服务。</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瑞典的福利国家政策比之其他资本主义国家，政策系统完备，福利水平高，受益面广，社会效果显著，被称之为</a:t>
            </a:r>
            <a:r>
              <a:rPr kumimoji="1" lang="en-US" altLang="zh-CN"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福利国家的橱窗</a:t>
            </a:r>
            <a:r>
              <a:rPr kumimoji="1" lang="en-US" altLang="zh-CN"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endParaRPr kumimoji="1" lang="en-US" altLang="zh-CN" sz="2400" b="1"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0" marR="0" lvl="0" indent="0" algn="l" defTabSz="914400" rtl="0" fontAlgn="base">
              <a:lnSpc>
                <a:spcPct val="150000"/>
              </a:lnSpc>
              <a:spcBef>
                <a:spcPct val="0"/>
              </a:spcBef>
              <a:spcAft>
                <a:spcPct val="0"/>
              </a:spcAft>
              <a:buClrTx/>
              <a:buSzTx/>
              <a:buFontTx/>
              <a:buNone/>
              <a:tabLst>
                <a:tab pos="228600" algn="l"/>
              </a:tabLst>
              <a:defRPr/>
            </a:pPr>
            <a:r>
              <a:rPr kumimoji="1" lang="en-US" altLang="zh-CN" sz="20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kumimoji="1" lang="en-US" altLang="zh-CN"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a:t>
            </a:r>
            <a:r>
              <a:rPr kumimoji="1" lang="zh-CN" altLang="en-US"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吴于廑、齐世荣《世界史</a:t>
            </a:r>
            <a:r>
              <a:rPr kumimoji="1" lang="en-US" altLang="zh-CN"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a:t>
            </a:r>
            <a:r>
              <a:rPr kumimoji="1" lang="zh-CN" altLang="en-US"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现代史编》高等教育出版社</a:t>
            </a:r>
          </a:p>
        </p:txBody>
      </p:sp>
      <p:sp>
        <p:nvSpPr>
          <p:cNvPr id="7" name="Rectangle 27"/>
          <p:cNvSpPr/>
          <p:nvPr>
            <p:custDataLst>
              <p:tags r:id="rId2"/>
            </p:custDataLst>
          </p:nvPr>
        </p:nvSpPr>
        <p:spPr>
          <a:xfrm>
            <a:off x="178412" y="980728"/>
            <a:ext cx="4990450" cy="737235"/>
          </a:xfrm>
          <a:prstGeom prst="rect">
            <a:avLst/>
          </a:prstGeom>
          <a:noFill/>
          <a:ln w="9525">
            <a:noFill/>
          </a:ln>
        </p:spPr>
        <p:txBody>
          <a:bodyPr wrap="square">
            <a:spAutoFit/>
          </a:bodyPr>
          <a:lstStyle/>
          <a:p>
            <a:pPr indent="0" fontAlgn="auto">
              <a:lnSpc>
                <a:spcPct val="150000"/>
              </a:lnSpc>
              <a:buFont typeface="Wingdings" panose="05000000000000000000"/>
              <a:buNone/>
            </a:pPr>
            <a:r>
              <a:rPr lang="zh-CN" altLang="en-US" sz="2800" b="1" dirty="0">
                <a:solidFill>
                  <a:srgbClr val="00206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【瑞典的社会福利制度建设】</a:t>
            </a:r>
          </a:p>
        </p:txBody>
      </p:sp>
      <p:cxnSp>
        <p:nvCxnSpPr>
          <p:cNvPr id="4" name="直接连接符 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5"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Tree>
    <p:extLst>
      <p:ext uri="{BB962C8B-B14F-4D97-AF65-F5344CB8AC3E}">
        <p14:creationId xmlns:p14="http://schemas.microsoft.com/office/powerpoint/2010/main" val="202161418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0" name="直接连接符 9"/>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1"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13" name="TextBox 15"/>
          <p:cNvSpPr txBox="1">
            <a:spLocks noChangeArrowheads="1"/>
          </p:cNvSpPr>
          <p:nvPr/>
        </p:nvSpPr>
        <p:spPr bwMode="auto">
          <a:xfrm>
            <a:off x="140977" y="977870"/>
            <a:ext cx="9914669"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3</a:t>
            </a:r>
            <a:r>
              <a:rPr lang="zh-CN" altLang="en-US" sz="2800" b="1" kern="0" dirty="0">
                <a:solidFill>
                  <a:srgbClr val="FF0000"/>
                </a:solidFill>
                <a:latin typeface="宋体" pitchFamily="2" charset="-122"/>
                <a:ea typeface="宋体" pitchFamily="2" charset="-122"/>
                <a:cs typeface="黑体" panose="02010609060101010101" pitchFamily="2" charset="-122"/>
              </a:rPr>
              <a:t>、二战后西方资本主义国家社会保障制度的发展</a:t>
            </a:r>
          </a:p>
        </p:txBody>
      </p:sp>
      <p:sp>
        <p:nvSpPr>
          <p:cNvPr id="14" name="TextBox 13"/>
          <p:cNvSpPr txBox="1"/>
          <p:nvPr/>
        </p:nvSpPr>
        <p:spPr>
          <a:xfrm>
            <a:off x="140976" y="1587599"/>
            <a:ext cx="8114469" cy="461665"/>
          </a:xfrm>
          <a:prstGeom prst="rect">
            <a:avLst/>
          </a:prstGeom>
          <a:noFill/>
        </p:spPr>
        <p:txBody>
          <a:bodyPr wrap="square" rtlCol="0">
            <a:spAutoFit/>
          </a:bodyPr>
          <a:lstStyle/>
          <a:p>
            <a:r>
              <a:rPr lang="zh-CN" altLang="en-US" sz="2400" b="1" dirty="0">
                <a:solidFill>
                  <a:srgbClr val="FF0000"/>
                </a:solidFill>
                <a:latin typeface="宋体" pitchFamily="2" charset="-122"/>
                <a:ea typeface="宋体" pitchFamily="2" charset="-122"/>
              </a:rPr>
              <a:t>（</a:t>
            </a:r>
            <a:r>
              <a:rPr lang="en-US" altLang="zh-CN" sz="2400" b="1" dirty="0">
                <a:solidFill>
                  <a:srgbClr val="FF0000"/>
                </a:solidFill>
                <a:latin typeface="宋体" pitchFamily="2" charset="-122"/>
                <a:ea typeface="宋体" pitchFamily="2" charset="-122"/>
              </a:rPr>
              <a:t>2</a:t>
            </a:r>
            <a:r>
              <a:rPr lang="zh-CN" altLang="en-US" sz="2400" b="1" dirty="0">
                <a:solidFill>
                  <a:srgbClr val="FF0000"/>
                </a:solidFill>
                <a:latin typeface="宋体" pitchFamily="2" charset="-122"/>
                <a:ea typeface="宋体" pitchFamily="2" charset="-122"/>
              </a:rPr>
              <a:t>）二战后西方资本主义国家“福利国家”建立的原因：</a:t>
            </a:r>
          </a:p>
        </p:txBody>
      </p:sp>
      <p:sp>
        <p:nvSpPr>
          <p:cNvPr id="15" name="文本框 99"/>
          <p:cNvSpPr txBox="1"/>
          <p:nvPr/>
        </p:nvSpPr>
        <p:spPr>
          <a:xfrm>
            <a:off x="140976" y="2204864"/>
            <a:ext cx="6669527" cy="4247317"/>
          </a:xfrm>
          <a:prstGeom prst="rect">
            <a:avLst/>
          </a:prstGeom>
          <a:noFill/>
          <a:ln w="9525">
            <a:noFill/>
          </a:ln>
        </p:spPr>
        <p:txBody>
          <a:bodyPr vert="horz" wrap="square" lIns="91440" tIns="45720" rIns="91440" bIns="45720" numCol="1" anchor="t">
            <a:spAutoFit/>
          </a:bodyPr>
          <a:lstStyle/>
          <a:p>
            <a:pPr marL="0" indent="0" algn="l" defTabSz="914400" eaLnBrk="1" latinLnBrk="0" hangingPunct="1">
              <a:lnSpc>
                <a:spcPct val="150000"/>
              </a:lnSpc>
              <a:spcBef>
                <a:spcPts val="0"/>
              </a:spcBef>
              <a:spcAft>
                <a:spcPts val="0"/>
              </a:spcAft>
              <a:buFontTx/>
              <a:buNone/>
            </a:pPr>
            <a:r>
              <a:rPr lang="en-US" sz="2000" b="1" dirty="0">
                <a:solidFill>
                  <a:srgbClr val="002060"/>
                </a:solidFill>
                <a:latin typeface="宋体" pitchFamily="2" charset="-122"/>
                <a:ea typeface="宋体" pitchFamily="2" charset="-122"/>
              </a:rPr>
              <a:t>①</a:t>
            </a:r>
            <a:r>
              <a:rPr lang="zh-CN" altLang="en-US" sz="2000" b="1" dirty="0">
                <a:solidFill>
                  <a:srgbClr val="002060"/>
                </a:solidFill>
                <a:latin typeface="宋体" pitchFamily="2" charset="-122"/>
                <a:ea typeface="宋体" pitchFamily="2" charset="-122"/>
              </a:rPr>
              <a:t>第三次科技革命促进</a:t>
            </a:r>
            <a:r>
              <a:rPr lang="zh-CN" sz="2000" b="1" dirty="0">
                <a:solidFill>
                  <a:srgbClr val="FF0000"/>
                </a:solidFill>
                <a:latin typeface="宋体" pitchFamily="2" charset="-122"/>
                <a:ea typeface="宋体" pitchFamily="2" charset="-122"/>
              </a:rPr>
              <a:t>资本主义经济的发展</a:t>
            </a:r>
            <a:r>
              <a:rPr lang="zh-CN" sz="2000" b="1" dirty="0">
                <a:solidFill>
                  <a:srgbClr val="002060"/>
                </a:solidFill>
                <a:latin typeface="宋体" pitchFamily="2" charset="-122"/>
                <a:ea typeface="宋体" pitchFamily="2" charset="-122"/>
              </a:rPr>
              <a:t>——物质基础</a:t>
            </a:r>
            <a:r>
              <a:rPr lang="en-US" sz="2000" b="1" dirty="0">
                <a:solidFill>
                  <a:srgbClr val="002060"/>
                </a:solidFill>
                <a:latin typeface="宋体" pitchFamily="2" charset="-122"/>
                <a:ea typeface="宋体" pitchFamily="2" charset="-122"/>
              </a:rPr>
              <a:t> </a:t>
            </a:r>
          </a:p>
          <a:p>
            <a:pPr marL="0" indent="0" algn="l" defTabSz="914400" eaLnBrk="1" latinLnBrk="0" hangingPunct="1">
              <a:lnSpc>
                <a:spcPct val="150000"/>
              </a:lnSpc>
              <a:spcBef>
                <a:spcPts val="0"/>
              </a:spcBef>
              <a:spcAft>
                <a:spcPts val="0"/>
              </a:spcAft>
              <a:buFontTx/>
              <a:buNone/>
            </a:pPr>
            <a:r>
              <a:rPr lang="en-US" sz="2000" b="1" dirty="0">
                <a:solidFill>
                  <a:srgbClr val="002060"/>
                </a:solidFill>
                <a:latin typeface="宋体" pitchFamily="2" charset="-122"/>
                <a:ea typeface="宋体" pitchFamily="2" charset="-122"/>
              </a:rPr>
              <a:t>②</a:t>
            </a:r>
            <a:r>
              <a:rPr lang="zh-CN" sz="2000" b="1" dirty="0">
                <a:solidFill>
                  <a:srgbClr val="FF0000"/>
                </a:solidFill>
                <a:latin typeface="宋体" pitchFamily="2" charset="-122"/>
                <a:ea typeface="宋体" pitchFamily="2" charset="-122"/>
              </a:rPr>
              <a:t>国家垄断资本主义的发展</a:t>
            </a:r>
            <a:r>
              <a:rPr lang="zh-CN" sz="2000" b="1" dirty="0">
                <a:solidFill>
                  <a:srgbClr val="002060"/>
                </a:solidFill>
                <a:latin typeface="宋体" pitchFamily="2" charset="-122"/>
                <a:ea typeface="宋体" pitchFamily="2" charset="-122"/>
              </a:rPr>
              <a:t>（提供体制保障）；</a:t>
            </a:r>
            <a:endParaRPr lang="en-US" altLang="zh-CN" sz="2000" b="1" dirty="0">
              <a:solidFill>
                <a:srgbClr val="002060"/>
              </a:solidFill>
              <a:latin typeface="宋体" pitchFamily="2" charset="-122"/>
              <a:ea typeface="宋体" pitchFamily="2" charset="-122"/>
            </a:endParaRPr>
          </a:p>
          <a:p>
            <a:pPr>
              <a:lnSpc>
                <a:spcPct val="150000"/>
              </a:lnSpc>
            </a:pPr>
            <a:r>
              <a:rPr lang="en-US" sz="2000" b="1" dirty="0">
                <a:solidFill>
                  <a:srgbClr val="002060"/>
                </a:solidFill>
                <a:latin typeface="宋体" pitchFamily="2" charset="-122"/>
                <a:ea typeface="宋体" pitchFamily="2" charset="-122"/>
              </a:rPr>
              <a:t>③</a:t>
            </a:r>
            <a:r>
              <a:rPr lang="zh-CN" sz="2000" b="1" dirty="0">
                <a:solidFill>
                  <a:srgbClr val="002060"/>
                </a:solidFill>
                <a:latin typeface="宋体" pitchFamily="2" charset="-122"/>
                <a:ea typeface="宋体" pitchFamily="2" charset="-122"/>
              </a:rPr>
              <a:t>吸取经济大萧条的教训和受罗斯福新政的影响</a:t>
            </a:r>
            <a:r>
              <a:rPr lang="zh-CN" altLang="en-US" sz="2000" b="1" dirty="0">
                <a:solidFill>
                  <a:srgbClr val="002060"/>
                </a:solidFill>
                <a:latin typeface="宋体" pitchFamily="2" charset="-122"/>
                <a:ea typeface="宋体" pitchFamily="2" charset="-122"/>
              </a:rPr>
              <a:t>，力图避免因贫困引发社会危机</a:t>
            </a:r>
            <a:r>
              <a:rPr lang="zh-CN" sz="2000" b="1" dirty="0">
                <a:solidFill>
                  <a:srgbClr val="002060"/>
                </a:solidFill>
                <a:latin typeface="宋体" pitchFamily="2" charset="-122"/>
                <a:ea typeface="宋体" pitchFamily="2" charset="-122"/>
              </a:rPr>
              <a:t>；</a:t>
            </a:r>
            <a:endParaRPr lang="en-US" altLang="zh-CN" sz="2000" b="1" dirty="0">
              <a:solidFill>
                <a:srgbClr val="002060"/>
              </a:solidFill>
              <a:latin typeface="宋体" pitchFamily="2" charset="-122"/>
              <a:ea typeface="宋体" pitchFamily="2" charset="-122"/>
            </a:endParaRPr>
          </a:p>
          <a:p>
            <a:pPr marL="0" indent="0" algn="l" defTabSz="914400" eaLnBrk="1" latinLnBrk="0" hangingPunct="1">
              <a:lnSpc>
                <a:spcPct val="150000"/>
              </a:lnSpc>
              <a:spcBef>
                <a:spcPts val="0"/>
              </a:spcBef>
              <a:spcAft>
                <a:spcPts val="0"/>
              </a:spcAft>
              <a:buFontTx/>
              <a:buNone/>
            </a:pPr>
            <a:r>
              <a:rPr lang="en-US" sz="2000" b="1" dirty="0">
                <a:solidFill>
                  <a:srgbClr val="002060"/>
                </a:solidFill>
                <a:latin typeface="宋体" pitchFamily="2" charset="-122"/>
                <a:ea typeface="宋体" pitchFamily="2" charset="-122"/>
              </a:rPr>
              <a:t>④</a:t>
            </a:r>
            <a:r>
              <a:rPr lang="zh-CN" sz="2000" b="1" dirty="0">
                <a:solidFill>
                  <a:srgbClr val="002060"/>
                </a:solidFill>
                <a:latin typeface="宋体" pitchFamily="2" charset="-122"/>
                <a:ea typeface="宋体" pitchFamily="2" charset="-122"/>
              </a:rPr>
              <a:t>社会分化加剧，社会矛盾尖锐</a:t>
            </a:r>
            <a:endParaRPr lang="en-US" altLang="zh-CN" sz="2000" b="1" dirty="0">
              <a:solidFill>
                <a:srgbClr val="002060"/>
              </a:solidFill>
              <a:latin typeface="宋体" pitchFamily="2" charset="-122"/>
              <a:ea typeface="宋体" pitchFamily="2" charset="-122"/>
            </a:endParaRPr>
          </a:p>
          <a:p>
            <a:pPr>
              <a:lnSpc>
                <a:spcPct val="150000"/>
              </a:lnSpc>
            </a:pPr>
            <a:r>
              <a:rPr lang="zh-CN" sz="2000" b="1" dirty="0">
                <a:solidFill>
                  <a:srgbClr val="002060"/>
                </a:solidFill>
                <a:latin typeface="宋体" pitchFamily="2" charset="-122"/>
                <a:ea typeface="宋体" pitchFamily="2" charset="-122"/>
              </a:rPr>
              <a:t>⑤</a:t>
            </a:r>
            <a:r>
              <a:rPr lang="zh-CN" altLang="en-US" sz="2000" b="1" dirty="0">
                <a:solidFill>
                  <a:srgbClr val="002060"/>
                </a:solidFill>
                <a:latin typeface="宋体" panose="02010600030101010101" pitchFamily="2" charset="-122"/>
                <a:ea typeface="宋体" panose="02010600030101010101" pitchFamily="2" charset="-122"/>
              </a:rPr>
              <a:t>人民长期斗争的结果。二战后的社会运动形成了人民民主斗争的高潮，迫使资本主义国家扩大公民的民主权利。</a:t>
            </a:r>
          </a:p>
          <a:p>
            <a:pPr marL="0" indent="0" algn="l" defTabSz="914400" eaLnBrk="1" latinLnBrk="0" hangingPunct="1">
              <a:lnSpc>
                <a:spcPct val="150000"/>
              </a:lnSpc>
              <a:spcBef>
                <a:spcPts val="0"/>
              </a:spcBef>
              <a:spcAft>
                <a:spcPts val="0"/>
              </a:spcAft>
              <a:buFontTx/>
              <a:buNone/>
            </a:pPr>
            <a:r>
              <a:rPr sz="2000" b="1" dirty="0">
                <a:solidFill>
                  <a:srgbClr val="002060"/>
                </a:solidFill>
                <a:latin typeface="宋体" pitchFamily="2" charset="-122"/>
                <a:ea typeface="宋体" pitchFamily="2" charset="-122"/>
              </a:rPr>
              <a:t>⑥</a:t>
            </a:r>
            <a:r>
              <a:rPr sz="2000" b="1" dirty="0" err="1">
                <a:solidFill>
                  <a:srgbClr val="002060"/>
                </a:solidFill>
                <a:latin typeface="宋体" pitchFamily="2" charset="-122"/>
                <a:ea typeface="宋体" pitchFamily="2" charset="-122"/>
              </a:rPr>
              <a:t>与苏联等社会主义国家的竞争和借鉴</a:t>
            </a:r>
            <a:r>
              <a:rPr sz="2000" b="1" dirty="0">
                <a:solidFill>
                  <a:srgbClr val="002060"/>
                </a:solidFill>
                <a:latin typeface="宋体" pitchFamily="2" charset="-122"/>
                <a:ea typeface="宋体" pitchFamily="2" charset="-122"/>
              </a:rPr>
              <a:t>。</a:t>
            </a:r>
            <a:endParaRPr lang="en-US" sz="2000" b="1" dirty="0">
              <a:solidFill>
                <a:srgbClr val="002060"/>
              </a:solidFill>
              <a:latin typeface="宋体" pitchFamily="2" charset="-122"/>
              <a:ea typeface="宋体" pitchFamily="2" charset="-122"/>
            </a:endParaRPr>
          </a:p>
          <a:p>
            <a:pPr marL="0" indent="0" algn="l" defTabSz="914400" eaLnBrk="1" latinLnBrk="0" hangingPunct="1">
              <a:lnSpc>
                <a:spcPct val="150000"/>
              </a:lnSpc>
              <a:spcBef>
                <a:spcPts val="0"/>
              </a:spcBef>
              <a:spcAft>
                <a:spcPts val="0"/>
              </a:spcAft>
              <a:buFontTx/>
              <a:buNone/>
            </a:pPr>
            <a:r>
              <a:rPr sz="2000" b="1" dirty="0">
                <a:solidFill>
                  <a:srgbClr val="002060"/>
                </a:solidFill>
                <a:latin typeface="宋体" pitchFamily="2" charset="-122"/>
                <a:ea typeface="宋体" pitchFamily="2" charset="-122"/>
              </a:rPr>
              <a:t>⑦</a:t>
            </a:r>
            <a:r>
              <a:rPr lang="zh-CN" sz="2000" b="1" dirty="0">
                <a:solidFill>
                  <a:srgbClr val="002060"/>
                </a:solidFill>
                <a:latin typeface="宋体" pitchFamily="2" charset="-122"/>
                <a:ea typeface="宋体" pitchFamily="2" charset="-122"/>
              </a:rPr>
              <a:t>维护资本主义制度，缓和社会矛盾的需要。</a:t>
            </a:r>
            <a:endParaRPr lang="ko-KR" altLang="en-US" sz="2000" b="1" dirty="0">
              <a:solidFill>
                <a:srgbClr val="002060"/>
              </a:solidFill>
              <a:latin typeface="宋体" pitchFamily="2" charset="-122"/>
              <a:ea typeface="楷体" panose="02010609060101010101" charset="-122"/>
            </a:endParaRPr>
          </a:p>
        </p:txBody>
      </p:sp>
      <p:sp>
        <p:nvSpPr>
          <p:cNvPr id="16" name="Rectangle 16"/>
          <p:cNvSpPr>
            <a:spLocks noChangeArrowheads="1"/>
          </p:cNvSpPr>
          <p:nvPr/>
        </p:nvSpPr>
        <p:spPr bwMode="auto">
          <a:xfrm>
            <a:off x="7031310" y="2348880"/>
            <a:ext cx="5029859" cy="3323987"/>
          </a:xfrm>
          <a:prstGeom prst="rect">
            <a:avLst/>
          </a:prstGeom>
          <a:noFill/>
          <a:ln w="19050">
            <a:solidFill>
              <a:srgbClr val="00B05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eaLnBrk="0" hangingPunct="0">
              <a:lnSpc>
                <a:spcPct val="150000"/>
              </a:lnSpc>
            </a:pPr>
            <a:r>
              <a:rPr lang="zh-CN" altLang="en-US" sz="2000" b="1" dirty="0">
                <a:solidFill>
                  <a:srgbClr val="002060"/>
                </a:solidFill>
                <a:latin typeface="宋体" pitchFamily="2" charset="-122"/>
                <a:ea typeface="宋体" pitchFamily="2" charset="-122"/>
              </a:rPr>
              <a:t>    如果自由社会不能帮助众多的穷人，就不能保全少数富人。</a:t>
            </a:r>
          </a:p>
          <a:p>
            <a:pPr eaLnBrk="0" hangingPunct="0">
              <a:lnSpc>
                <a:spcPct val="150000"/>
              </a:lnSpc>
            </a:pPr>
            <a:r>
              <a:rPr lang="en-US" altLang="zh-CN" sz="2000" b="1" dirty="0">
                <a:solidFill>
                  <a:srgbClr val="002060"/>
                </a:solidFill>
                <a:latin typeface="宋体" pitchFamily="2" charset="-122"/>
                <a:ea typeface="宋体" pitchFamily="2" charset="-122"/>
              </a:rPr>
              <a:t>          ——</a:t>
            </a:r>
            <a:r>
              <a:rPr lang="zh-CN" altLang="en-US" sz="2000" b="1" dirty="0">
                <a:solidFill>
                  <a:srgbClr val="002060"/>
                </a:solidFill>
                <a:latin typeface="宋体" pitchFamily="2" charset="-122"/>
                <a:ea typeface="宋体" pitchFamily="2" charset="-122"/>
              </a:rPr>
              <a:t>美国总统肯尼迪</a:t>
            </a:r>
            <a:endParaRPr lang="en-US" altLang="zh-CN" sz="2000" b="1" dirty="0">
              <a:solidFill>
                <a:srgbClr val="002060"/>
              </a:solidFill>
              <a:latin typeface="宋体" pitchFamily="2" charset="-122"/>
              <a:ea typeface="宋体" pitchFamily="2" charset="-122"/>
            </a:endParaRPr>
          </a:p>
          <a:p>
            <a:pPr>
              <a:lnSpc>
                <a:spcPct val="150000"/>
              </a:lnSpc>
            </a:pPr>
            <a:r>
              <a:rPr lang="en-US" altLang="zh-CN" sz="2000" b="1" dirty="0">
                <a:solidFill>
                  <a:srgbClr val="002060"/>
                </a:solidFill>
                <a:latin typeface="宋体" pitchFamily="2" charset="-122"/>
                <a:ea typeface="宋体" pitchFamily="2" charset="-122"/>
              </a:rPr>
              <a:t>   (</a:t>
            </a:r>
            <a:r>
              <a:rPr lang="zh-CN" altLang="en-US" sz="2000" b="1" dirty="0">
                <a:solidFill>
                  <a:srgbClr val="002060"/>
                </a:solidFill>
                <a:latin typeface="宋体" pitchFamily="2" charset="-122"/>
                <a:ea typeface="宋体" pitchFamily="2" charset="-122"/>
              </a:rPr>
              <a:t>我们的</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社会有一个梯子和一张安全网，梯子用来供人们自己努力改善生活，安全网则用来防止人们跌入深渊。</a:t>
            </a:r>
            <a:endParaRPr lang="en-US" altLang="zh-CN" sz="2000" b="1" dirty="0">
              <a:solidFill>
                <a:srgbClr val="002060"/>
              </a:solidFill>
              <a:latin typeface="宋体" pitchFamily="2" charset="-122"/>
              <a:ea typeface="宋体" pitchFamily="2" charset="-122"/>
            </a:endParaRPr>
          </a:p>
          <a:p>
            <a:pPr>
              <a:lnSpc>
                <a:spcPct val="150000"/>
              </a:lnSpc>
            </a:pPr>
            <a:r>
              <a:rPr lang="en-US" altLang="zh-CN" sz="2000" b="1" dirty="0">
                <a:solidFill>
                  <a:srgbClr val="002060"/>
                </a:solidFill>
                <a:latin typeface="宋体" pitchFamily="2" charset="-122"/>
                <a:ea typeface="宋体" pitchFamily="2" charset="-122"/>
              </a:rPr>
              <a:t>           ——</a:t>
            </a:r>
            <a:r>
              <a:rPr lang="zh-CN" altLang="en-US" sz="2000" b="1" dirty="0">
                <a:solidFill>
                  <a:srgbClr val="002060"/>
                </a:solidFill>
                <a:latin typeface="宋体" pitchFamily="2" charset="-122"/>
                <a:ea typeface="宋体" pitchFamily="2" charset="-122"/>
              </a:rPr>
              <a:t>英国首相撒切尔夫人</a:t>
            </a:r>
          </a:p>
        </p:txBody>
      </p:sp>
    </p:spTree>
    <p:extLst>
      <p:ext uri="{BB962C8B-B14F-4D97-AF65-F5344CB8AC3E}">
        <p14:creationId xmlns:p14="http://schemas.microsoft.com/office/powerpoint/2010/main" val="4071726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1" name="直接连接符 10"/>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3"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14" name="TextBox 15"/>
          <p:cNvSpPr txBox="1">
            <a:spLocks noChangeArrowheads="1"/>
          </p:cNvSpPr>
          <p:nvPr/>
        </p:nvSpPr>
        <p:spPr bwMode="auto">
          <a:xfrm>
            <a:off x="140977" y="977870"/>
            <a:ext cx="9914669"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3</a:t>
            </a:r>
            <a:r>
              <a:rPr lang="zh-CN" altLang="en-US" sz="2800" b="1" kern="0" dirty="0">
                <a:solidFill>
                  <a:srgbClr val="FF0000"/>
                </a:solidFill>
                <a:latin typeface="宋体" pitchFamily="2" charset="-122"/>
                <a:ea typeface="宋体" pitchFamily="2" charset="-122"/>
                <a:cs typeface="黑体" panose="02010609060101010101" pitchFamily="2" charset="-122"/>
              </a:rPr>
              <a:t>、二战后西方资本主义国家社会保障制度的发展</a:t>
            </a:r>
          </a:p>
        </p:txBody>
      </p:sp>
      <p:sp>
        <p:nvSpPr>
          <p:cNvPr id="15" name="TextBox 14"/>
          <p:cNvSpPr txBox="1"/>
          <p:nvPr/>
        </p:nvSpPr>
        <p:spPr>
          <a:xfrm>
            <a:off x="140976" y="1587599"/>
            <a:ext cx="10706757" cy="461665"/>
          </a:xfrm>
          <a:prstGeom prst="rect">
            <a:avLst/>
          </a:prstGeom>
          <a:noFill/>
        </p:spPr>
        <p:txBody>
          <a:bodyPr wrap="square" rtlCol="0">
            <a:spAutoFit/>
          </a:bodyPr>
          <a:lstStyle/>
          <a:p>
            <a:r>
              <a:rPr lang="zh-CN" altLang="en-US" sz="2400" b="1" dirty="0">
                <a:solidFill>
                  <a:srgbClr val="FF0000"/>
                </a:solidFill>
                <a:latin typeface="宋体" pitchFamily="2" charset="-122"/>
                <a:ea typeface="宋体" pitchFamily="2" charset="-122"/>
              </a:rPr>
              <a:t>（</a:t>
            </a:r>
            <a:r>
              <a:rPr lang="en-US" altLang="zh-CN" sz="2400" b="1" dirty="0">
                <a:solidFill>
                  <a:srgbClr val="FF0000"/>
                </a:solidFill>
                <a:latin typeface="宋体" pitchFamily="2" charset="-122"/>
                <a:ea typeface="宋体" pitchFamily="2" charset="-122"/>
              </a:rPr>
              <a:t>3</a:t>
            </a:r>
            <a:r>
              <a:rPr lang="zh-CN" altLang="en-US" sz="2400" b="1" dirty="0">
                <a:solidFill>
                  <a:srgbClr val="FF0000"/>
                </a:solidFill>
                <a:latin typeface="宋体" pitchFamily="2" charset="-122"/>
                <a:ea typeface="宋体" pitchFamily="2" charset="-122"/>
              </a:rPr>
              <a:t>）二战后西方“福利国家”的目的、实质：</a:t>
            </a:r>
          </a:p>
        </p:txBody>
      </p:sp>
      <p:sp>
        <p:nvSpPr>
          <p:cNvPr id="4" name="矩形 3"/>
          <p:cNvSpPr/>
          <p:nvPr/>
        </p:nvSpPr>
        <p:spPr>
          <a:xfrm>
            <a:off x="262558" y="2483892"/>
            <a:ext cx="10009112" cy="1200329"/>
          </a:xfrm>
          <a:prstGeom prst="rect">
            <a:avLst/>
          </a:prstGeom>
        </p:spPr>
        <p:txBody>
          <a:bodyPr wrap="square">
            <a:spAutoFit/>
          </a:bodyPr>
          <a:lstStyle/>
          <a:p>
            <a:pPr>
              <a:lnSpc>
                <a:spcPct val="150000"/>
              </a:lnSpc>
            </a:pPr>
            <a:r>
              <a:rPr lang="zh-CN" altLang="en-US" sz="2400" b="1" dirty="0">
                <a:solidFill>
                  <a:srgbClr val="FF0000"/>
                </a:solidFill>
                <a:latin typeface="Arial" panose="020B0604020202020204" pitchFamily="34" charset="0"/>
                <a:ea typeface="仿宋_GB2312" pitchFamily="49" charset="-122"/>
              </a:rPr>
              <a:t>①目的：</a:t>
            </a:r>
            <a:r>
              <a:rPr lang="zh-CN" altLang="en-US" sz="2400" b="1" dirty="0">
                <a:solidFill>
                  <a:srgbClr val="002060"/>
                </a:solidFill>
                <a:effectLst>
                  <a:outerShdw blurRad="38100" dist="38100" dir="2700000">
                    <a:srgbClr val="FFFFFF"/>
                  </a:outerShdw>
                </a:effectLst>
                <a:latin typeface="Arial" panose="020B0604020202020204" pitchFamily="34" charset="0"/>
                <a:ea typeface="仿宋_GB2312" pitchFamily="49" charset="-122"/>
              </a:rPr>
              <a:t>缩小贫富差距，减少社会矛盾；维护资本主义制度</a:t>
            </a:r>
          </a:p>
          <a:p>
            <a:pPr lvl="0">
              <a:lnSpc>
                <a:spcPct val="150000"/>
              </a:lnSpc>
            </a:pPr>
            <a:r>
              <a:rPr lang="zh-CN" altLang="en-US" sz="2400" b="1" dirty="0">
                <a:solidFill>
                  <a:srgbClr val="FF0000"/>
                </a:solidFill>
                <a:latin typeface="Arial" panose="020B0604020202020204" pitchFamily="34" charset="0"/>
                <a:ea typeface="仿宋_GB2312" pitchFamily="49" charset="-122"/>
              </a:rPr>
              <a:t>②实质：</a:t>
            </a:r>
            <a:r>
              <a:rPr lang="zh-CN" altLang="en-US" sz="2400" b="1" dirty="0">
                <a:solidFill>
                  <a:srgbClr val="002060"/>
                </a:solidFill>
                <a:latin typeface="Arial" panose="020B0604020202020204" pitchFamily="34" charset="0"/>
                <a:ea typeface="仿宋_GB2312" pitchFamily="49" charset="-122"/>
              </a:rPr>
              <a:t>国民收入再分配的一种形式，分配领域社会化的表现。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464125" y="2252980"/>
            <a:ext cx="11098990" cy="4061460"/>
          </a:xfrm>
          <a:prstGeom prst="rect">
            <a:avLst/>
          </a:prstGeom>
          <a:noFill/>
          <a:ln w="38100">
            <a:solidFill>
              <a:srgbClr val="00B050"/>
            </a:solidFill>
          </a:ln>
        </p:spPr>
        <p:txBody>
          <a:bodyPr wrap="square">
            <a:spAutoFit/>
          </a:bodyPr>
          <a:lstStyle/>
          <a:p>
            <a:pPr marL="0" marR="0" lvl="0" indent="0" algn="l" defTabSz="914400" rtl="0" fontAlgn="base">
              <a:lnSpc>
                <a:spcPct val="150000"/>
              </a:lnSpc>
              <a:spcBef>
                <a:spcPct val="0"/>
              </a:spcBef>
              <a:spcAft>
                <a:spcPct val="0"/>
              </a:spcAft>
              <a:buClrTx/>
              <a:buSzTx/>
              <a:buFontTx/>
              <a:buNone/>
              <a:tabLst>
                <a:tab pos="228600" algn="l"/>
              </a:tabLst>
              <a:defRPr/>
            </a:pPr>
            <a:r>
              <a:rPr kumimoji="1" lang="en-US" altLang="zh-CN" sz="2800" b="1" noProof="0" dirty="0">
                <a:ln>
                  <a:noFill/>
                </a:ln>
                <a:solidFill>
                  <a:schemeClr val="tx1"/>
                </a:solidFill>
                <a:effectLst/>
                <a:uLnTx/>
                <a:uFillTx/>
                <a:latin typeface="楷体" panose="02010609060101010101" charset="-122"/>
                <a:ea typeface="楷体" panose="02010609060101010101" charset="-122"/>
                <a:sym typeface="+mn-ea"/>
              </a:rPr>
              <a:t>  </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福利国家</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在消除社会不公，保障居民基本生存条件、促进社会民主与公正方面，确实发挥了重要影响与作用</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。同时，它</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也产生了缓和社会矛盾、促进政治安定、巩固资产阶级政治制度的重要影响和作用</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。另一方面，随着社会发展，</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福利国家</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越来越成为英国政府的沉重负担</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，它与经济发展的效率发生了矛盾，日子一久，又</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产生了新的社会问题</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，如人才外流、人才老龄化、中产阶级日渐削弱等。这个问题已经发展成为</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英国病</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的新病因。</a:t>
            </a:r>
            <a:endPar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0" marR="0" lvl="0" indent="0" algn="l" defTabSz="914400" rtl="0" fontAlgn="base">
              <a:lnSpc>
                <a:spcPct val="150000"/>
              </a:lnSpc>
              <a:spcBef>
                <a:spcPct val="0"/>
              </a:spcBef>
              <a:spcAft>
                <a:spcPct val="0"/>
              </a:spcAft>
              <a:buClrTx/>
              <a:buSzTx/>
              <a:buFontTx/>
              <a:buNone/>
              <a:tabLst>
                <a:tab pos="228600" algn="l"/>
              </a:tabLst>
              <a:defRPr/>
            </a:pPr>
            <a:r>
              <a:rPr kumimoji="1" lang="en-US" altLang="zh-CN" sz="20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kumimoji="1" lang="en-US" altLang="zh-CN"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a:t>
            </a:r>
            <a:r>
              <a:rPr kumimoji="1" lang="zh-CN" altLang="en-US"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吴于廑、齐世荣《世界史</a:t>
            </a:r>
            <a:r>
              <a:rPr kumimoji="1" lang="en-US" altLang="zh-CN"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a:t>
            </a:r>
            <a:r>
              <a:rPr kumimoji="1" lang="zh-CN" altLang="en-US"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现代史编》高等教育出版社</a:t>
            </a:r>
          </a:p>
        </p:txBody>
      </p:sp>
      <p:cxnSp>
        <p:nvCxnSpPr>
          <p:cNvPr id="7" name="直接连接符 6"/>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8"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10" name="TextBox 15"/>
          <p:cNvSpPr txBox="1">
            <a:spLocks noChangeArrowheads="1"/>
          </p:cNvSpPr>
          <p:nvPr/>
        </p:nvSpPr>
        <p:spPr bwMode="auto">
          <a:xfrm>
            <a:off x="140977" y="977870"/>
            <a:ext cx="9914669"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3</a:t>
            </a:r>
            <a:r>
              <a:rPr lang="zh-CN" altLang="en-US" sz="2800" b="1" kern="0" dirty="0">
                <a:solidFill>
                  <a:srgbClr val="FF0000"/>
                </a:solidFill>
                <a:latin typeface="宋体" pitchFamily="2" charset="-122"/>
                <a:ea typeface="宋体" pitchFamily="2" charset="-122"/>
                <a:cs typeface="黑体" panose="02010609060101010101" pitchFamily="2" charset="-122"/>
              </a:rPr>
              <a:t>、二战后西方资本主义国家社会保障制度的发展</a:t>
            </a:r>
          </a:p>
        </p:txBody>
      </p:sp>
      <p:sp>
        <p:nvSpPr>
          <p:cNvPr id="11" name="TextBox 10"/>
          <p:cNvSpPr txBox="1"/>
          <p:nvPr/>
        </p:nvSpPr>
        <p:spPr>
          <a:xfrm>
            <a:off x="140976" y="1587599"/>
            <a:ext cx="10706757" cy="461665"/>
          </a:xfrm>
          <a:prstGeom prst="rect">
            <a:avLst/>
          </a:prstGeom>
          <a:noFill/>
        </p:spPr>
        <p:txBody>
          <a:bodyPr wrap="square" rtlCol="0">
            <a:spAutoFit/>
          </a:bodyPr>
          <a:lstStyle/>
          <a:p>
            <a:r>
              <a:rPr lang="zh-CN" altLang="en-US" sz="2400" b="1" dirty="0">
                <a:solidFill>
                  <a:srgbClr val="FF0000"/>
                </a:solidFill>
                <a:latin typeface="宋体" pitchFamily="2" charset="-122"/>
                <a:ea typeface="宋体" pitchFamily="2" charset="-122"/>
              </a:rPr>
              <a:t>（</a:t>
            </a:r>
            <a:r>
              <a:rPr lang="en-US" altLang="zh-CN" sz="2400" b="1" dirty="0">
                <a:solidFill>
                  <a:srgbClr val="FF0000"/>
                </a:solidFill>
                <a:latin typeface="宋体" pitchFamily="2" charset="-122"/>
                <a:ea typeface="宋体" pitchFamily="2" charset="-122"/>
              </a:rPr>
              <a:t>4</a:t>
            </a:r>
            <a:r>
              <a:rPr lang="zh-CN" altLang="en-US" sz="2400" b="1" dirty="0">
                <a:solidFill>
                  <a:srgbClr val="FF0000"/>
                </a:solidFill>
                <a:latin typeface="宋体" pitchFamily="2" charset="-122"/>
                <a:ea typeface="宋体" pitchFamily="2" charset="-122"/>
              </a:rPr>
              <a:t>）二战后西方“福利国家”的评价：</a:t>
            </a:r>
          </a:p>
        </p:txBody>
      </p:sp>
    </p:spTree>
    <p:extLst>
      <p:ext uri="{BB962C8B-B14F-4D97-AF65-F5344CB8AC3E}">
        <p14:creationId xmlns:p14="http://schemas.microsoft.com/office/powerpoint/2010/main" val="4162892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235124" y="260857"/>
            <a:ext cx="10612504" cy="6364634"/>
            <a:chOff x="268" y="-860"/>
            <a:chExt cx="12176" cy="14837"/>
          </a:xfrm>
        </p:grpSpPr>
        <p:grpSp>
          <p:nvGrpSpPr>
            <p:cNvPr id="3" name="组合 2"/>
            <p:cNvGrpSpPr/>
            <p:nvPr/>
          </p:nvGrpSpPr>
          <p:grpSpPr>
            <a:xfrm>
              <a:off x="268" y="-860"/>
              <a:ext cx="12176" cy="13429"/>
              <a:chOff x="430" y="-229"/>
              <a:chExt cx="12366" cy="13429"/>
            </a:xfrm>
          </p:grpSpPr>
          <p:grpSp>
            <p:nvGrpSpPr>
              <p:cNvPr id="5" name="组合 4"/>
              <p:cNvGrpSpPr/>
              <p:nvPr/>
            </p:nvGrpSpPr>
            <p:grpSpPr>
              <a:xfrm>
                <a:off x="430" y="-229"/>
                <a:ext cx="12366" cy="6170"/>
                <a:chOff x="430" y="-229"/>
                <a:chExt cx="14275" cy="6170"/>
              </a:xfrm>
            </p:grpSpPr>
            <p:pic>
              <p:nvPicPr>
                <p:cNvPr id="9" name="图片 8" descr="C:/Users/富通31~1/AppData/Local/Temp/kaimatting_20201025144755/output_20201025144818..pngoutput_20201025144818."/>
                <p:cNvPicPr>
                  <a:picLocks noChangeAspect="1"/>
                </p:cNvPicPr>
                <p:nvPr/>
              </p:nvPicPr>
              <p:blipFill>
                <a:blip r:embed="rId2"/>
                <a:stretch>
                  <a:fillRect/>
                </a:stretch>
              </p:blipFill>
              <p:spPr>
                <a:xfrm>
                  <a:off x="430" y="-229"/>
                  <a:ext cx="7108" cy="5993"/>
                </a:xfrm>
                <a:prstGeom prst="rect">
                  <a:avLst/>
                </a:prstGeom>
              </p:spPr>
            </p:pic>
            <p:pic>
              <p:nvPicPr>
                <p:cNvPr id="10" name="图片 9"/>
                <p:cNvPicPr>
                  <a:picLocks noChangeAspect="1"/>
                </p:cNvPicPr>
                <p:nvPr/>
              </p:nvPicPr>
              <p:blipFill>
                <a:blip r:embed="rId3"/>
                <a:stretch>
                  <a:fillRect/>
                </a:stretch>
              </p:blipFill>
              <p:spPr>
                <a:xfrm>
                  <a:off x="8616" y="-229"/>
                  <a:ext cx="6089" cy="6170"/>
                </a:xfrm>
                <a:prstGeom prst="rect">
                  <a:avLst/>
                </a:prstGeom>
              </p:spPr>
            </p:pic>
          </p:grpSp>
          <p:pic>
            <p:nvPicPr>
              <p:cNvPr id="6" name="图片 5"/>
              <p:cNvPicPr>
                <a:picLocks noChangeAspect="1"/>
              </p:cNvPicPr>
              <p:nvPr/>
            </p:nvPicPr>
            <p:blipFill>
              <a:blip r:embed="rId4"/>
              <a:stretch>
                <a:fillRect/>
              </a:stretch>
            </p:blipFill>
            <p:spPr>
              <a:xfrm>
                <a:off x="430" y="6653"/>
                <a:ext cx="6157" cy="6547"/>
              </a:xfrm>
              <a:prstGeom prst="rect">
                <a:avLst/>
              </a:prstGeom>
            </p:spPr>
          </p:pic>
          <p:pic>
            <p:nvPicPr>
              <p:cNvPr id="7" name="图片 6"/>
              <p:cNvPicPr>
                <a:picLocks noChangeAspect="1"/>
              </p:cNvPicPr>
              <p:nvPr/>
            </p:nvPicPr>
            <p:blipFill>
              <a:blip r:embed="rId5"/>
              <a:stretch>
                <a:fillRect/>
              </a:stretch>
            </p:blipFill>
            <p:spPr>
              <a:xfrm>
                <a:off x="7522" y="6573"/>
                <a:ext cx="5274" cy="6627"/>
              </a:xfrm>
              <a:prstGeom prst="rect">
                <a:avLst/>
              </a:prstGeom>
            </p:spPr>
          </p:pic>
        </p:grpSp>
        <p:sp>
          <p:nvSpPr>
            <p:cNvPr id="4" name="文本框 17"/>
            <p:cNvSpPr txBox="1"/>
            <p:nvPr/>
          </p:nvSpPr>
          <p:spPr>
            <a:xfrm>
              <a:off x="2778" y="12904"/>
              <a:ext cx="8945" cy="1073"/>
            </a:xfrm>
            <a:prstGeom prst="rect">
              <a:avLst/>
            </a:prstGeom>
            <a:solidFill>
              <a:srgbClr val="FFFF00"/>
            </a:solidFill>
            <a:ln w="19050">
              <a:solidFill>
                <a:srgbClr val="FF0000"/>
              </a:solidFill>
            </a:ln>
          </p:spPr>
          <p:txBody>
            <a:bodyPr wrap="square" rtlCol="0">
              <a:spAutoFit/>
            </a:bodyPr>
            <a:lstStyle/>
            <a:p>
              <a:r>
                <a:rPr lang="en-US" altLang="zh-CN" dirty="0"/>
                <a:t>          </a:t>
              </a:r>
              <a:r>
                <a:rPr lang="zh-CN" altLang="en-US" sz="2400" b="1" dirty="0">
                  <a:solidFill>
                    <a:srgbClr val="002060"/>
                  </a:solidFill>
                  <a:latin typeface="仿宋" pitchFamily="49" charset="-122"/>
                  <a:ea typeface="仿宋" pitchFamily="49" charset="-122"/>
                  <a:cs typeface="黑体" panose="02010609060101010101" pitchFamily="2" charset="-122"/>
                </a:rPr>
                <a:t>新冠疫情下欧美基层民众抵制戴口罩</a:t>
              </a:r>
            </a:p>
          </p:txBody>
        </p:sp>
      </p:grpSp>
    </p:spTree>
    <p:extLst>
      <p:ext uri="{BB962C8B-B14F-4D97-AF65-F5344CB8AC3E}">
        <p14:creationId xmlns:p14="http://schemas.microsoft.com/office/powerpoint/2010/main" val="188740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xit" presetSubtype="8" fill="hold" nodeType="clickEffect">
                                  <p:stCondLst>
                                    <p:cond delay="0"/>
                                  </p:stCondLst>
                                  <p:childTnLst>
                                    <p:anim calcmode="lin" valueType="num">
                                      <p:cBhvr additive="base">
                                        <p:cTn id="12" dur="5000"/>
                                        <p:tgtEl>
                                          <p:spTgt spid="2"/>
                                        </p:tgtEl>
                                        <p:attrNameLst>
                                          <p:attrName>ppt_x</p:attrName>
                                        </p:attrNameLst>
                                      </p:cBhvr>
                                      <p:tavLst>
                                        <p:tav tm="0">
                                          <p:val>
                                            <p:strVal val="ppt_x"/>
                                          </p:val>
                                        </p:tav>
                                        <p:tav tm="100000">
                                          <p:val>
                                            <p:strVal val="0-ppt_w/2"/>
                                          </p:val>
                                        </p:tav>
                                      </p:tavLst>
                                    </p:anim>
                                    <p:anim calcmode="lin" valueType="num">
                                      <p:cBhvr additive="base">
                                        <p:cTn id="13" dur="5000"/>
                                        <p:tgtEl>
                                          <p:spTgt spid="2"/>
                                        </p:tgtEl>
                                        <p:attrNameLst>
                                          <p:attrName>ppt_y</p:attrName>
                                        </p:attrNameLst>
                                      </p:cBhvr>
                                      <p:tavLst>
                                        <p:tav tm="0">
                                          <p:val>
                                            <p:strVal val="ppt_y"/>
                                          </p:val>
                                        </p:tav>
                                        <p:tav tm="100000">
                                          <p:val>
                                            <p:strVal val="ppt_y"/>
                                          </p:val>
                                        </p:tav>
                                      </p:tavLst>
                                    </p:anim>
                                    <p:set>
                                      <p:cBhvr>
                                        <p:cTn id="14"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464125" y="2075816"/>
            <a:ext cx="11098990" cy="4615815"/>
          </a:xfrm>
          <a:prstGeom prst="rect">
            <a:avLst/>
          </a:prstGeom>
          <a:noFill/>
          <a:ln w="38100">
            <a:solidFill>
              <a:srgbClr val="00B050"/>
            </a:solidFill>
          </a:ln>
        </p:spPr>
        <p:txBody>
          <a:bodyPr wrap="square">
            <a:spAutoFit/>
          </a:bodyPr>
          <a:lstStyle/>
          <a:p>
            <a:pPr marL="0" marR="0" lvl="0" indent="0" algn="l" defTabSz="914400" rtl="0" fontAlgn="base">
              <a:lnSpc>
                <a:spcPct val="150000"/>
              </a:lnSpc>
              <a:spcBef>
                <a:spcPct val="0"/>
              </a:spcBef>
              <a:spcAft>
                <a:spcPct val="0"/>
              </a:spcAft>
              <a:buClrTx/>
              <a:buSzTx/>
              <a:buFontTx/>
              <a:buNone/>
              <a:tabLst>
                <a:tab pos="228600" algn="l"/>
              </a:tabLst>
              <a:defRPr/>
            </a:pPr>
            <a:r>
              <a:rPr kumimoji="1" lang="en-US" altLang="zh-CN" sz="2800" b="1" noProof="0" dirty="0">
                <a:ln>
                  <a:noFill/>
                </a:ln>
                <a:solidFill>
                  <a:schemeClr val="tx1"/>
                </a:solidFill>
                <a:effectLst/>
                <a:uLnTx/>
                <a:uFillTx/>
                <a:latin typeface="楷体" panose="02010609060101010101" charset="-122"/>
                <a:ea typeface="楷体" panose="02010609060101010101" charset="-122"/>
                <a:sym typeface="+mn-ea"/>
              </a:rPr>
              <a:t>  </a:t>
            </a:r>
            <a:r>
              <a:rPr kumimoji="1" lang="en-US" altLang="zh-CN" sz="2800" b="1"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随着福利国家政策的长期推行，瑞典国家经济出现了许多新问题，从</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70</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年代起不断困扰国家经济发展。首先是</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巨额公共开支加重了财政负担</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，引起巨额财政赤字，刺激了</a:t>
            </a:r>
            <a:r>
              <a:rPr kumimoji="1" lang="zh-CN" altLang="en-US" sz="2400" b="1" noProof="0" dirty="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通货膨胀不断加剧</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；其次是</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劳动积极性下降</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，生产增长率降低，导致产品竞争能力下降，出现经济结构危机，失业率上升；再则是</a:t>
            </a:r>
            <a:r>
              <a:rPr kumimoji="1" lang="zh-CN" altLang="en-US" sz="2400" b="1" noProof="0" dirty="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沉重的税务负担，企业、个人和社会都不堪担负</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，造成企业后劲不足，设备改造更新缓慢，经济效益下降等问题，</a:t>
            </a:r>
            <a:r>
              <a:rPr kumimoji="1" lang="zh-CN" altLang="en-US" sz="2400" b="1"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cs typeface="宋体" panose="02010600030101010101" pitchFamily="2" charset="-122"/>
                <a:sym typeface="+mn-ea"/>
              </a:rPr>
              <a:t>影响整个国家生产水平，也使国民收入增长滞缓</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。这些问题被成为</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瑞典病</a:t>
            </a:r>
            <a:r>
              <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kumimoji="1" lang="zh-CN" altLang="en-US"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，久治难愈。</a:t>
            </a:r>
            <a:endParaRPr kumimoji="1" lang="en-US" altLang="zh-CN" sz="24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0" marR="0" lvl="0" indent="0" algn="l" defTabSz="914400" rtl="0" fontAlgn="base">
              <a:lnSpc>
                <a:spcPct val="150000"/>
              </a:lnSpc>
              <a:spcBef>
                <a:spcPct val="0"/>
              </a:spcBef>
              <a:spcAft>
                <a:spcPct val="0"/>
              </a:spcAft>
              <a:buClrTx/>
              <a:buSzTx/>
              <a:buFontTx/>
              <a:buNone/>
              <a:tabLst>
                <a:tab pos="228600" algn="l"/>
              </a:tabLst>
              <a:defRPr/>
            </a:pPr>
            <a:r>
              <a:rPr kumimoji="1" lang="en-US" altLang="zh-CN" sz="2000" b="1"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kumimoji="1" lang="en-US" altLang="zh-CN"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a:t>
            </a:r>
            <a:r>
              <a:rPr kumimoji="1" lang="zh-CN" altLang="en-US"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吴于廑、齐世荣《世界史</a:t>
            </a:r>
            <a:r>
              <a:rPr kumimoji="1" lang="en-US" altLang="zh-CN"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a:t>
            </a:r>
            <a:r>
              <a:rPr kumimoji="1" lang="zh-CN" altLang="en-US" sz="2400" b="1" noProof="0" dirty="0">
                <a:ln>
                  <a:noFill/>
                </a:ln>
                <a:solidFill>
                  <a:srgbClr val="002060"/>
                </a:solidFill>
                <a:effectLst/>
                <a:uLnTx/>
                <a:uFillTx/>
                <a:latin typeface="楷体" panose="02010609060101010101" charset="-122"/>
                <a:ea typeface="楷体" panose="02010609060101010101" charset="-122"/>
                <a:cs typeface="楷体" panose="02010609060101010101" charset="-122"/>
                <a:sym typeface="+mn-ea"/>
              </a:rPr>
              <a:t>现代史编》高等教育出版社</a:t>
            </a:r>
          </a:p>
        </p:txBody>
      </p:sp>
      <p:cxnSp>
        <p:nvCxnSpPr>
          <p:cNvPr id="4" name="直接连接符 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7" name="TextBox 15"/>
          <p:cNvSpPr txBox="1">
            <a:spLocks noChangeArrowheads="1"/>
          </p:cNvSpPr>
          <p:nvPr/>
        </p:nvSpPr>
        <p:spPr bwMode="auto">
          <a:xfrm>
            <a:off x="140977" y="977870"/>
            <a:ext cx="9914669"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3</a:t>
            </a:r>
            <a:r>
              <a:rPr lang="zh-CN" altLang="en-US" sz="2800" b="1" kern="0" dirty="0">
                <a:solidFill>
                  <a:srgbClr val="FF0000"/>
                </a:solidFill>
                <a:latin typeface="宋体" pitchFamily="2" charset="-122"/>
                <a:ea typeface="宋体" pitchFamily="2" charset="-122"/>
                <a:cs typeface="黑体" panose="02010609060101010101" pitchFamily="2" charset="-122"/>
              </a:rPr>
              <a:t>、二战后西方资本主义国家社会保障制度的发展</a:t>
            </a:r>
          </a:p>
        </p:txBody>
      </p:sp>
      <p:sp>
        <p:nvSpPr>
          <p:cNvPr id="8" name="TextBox 7"/>
          <p:cNvSpPr txBox="1"/>
          <p:nvPr/>
        </p:nvSpPr>
        <p:spPr>
          <a:xfrm>
            <a:off x="140976" y="1587599"/>
            <a:ext cx="10706757" cy="461665"/>
          </a:xfrm>
          <a:prstGeom prst="rect">
            <a:avLst/>
          </a:prstGeom>
          <a:noFill/>
        </p:spPr>
        <p:txBody>
          <a:bodyPr wrap="square" rtlCol="0">
            <a:spAutoFit/>
          </a:bodyPr>
          <a:lstStyle/>
          <a:p>
            <a:r>
              <a:rPr lang="zh-CN" altLang="en-US" sz="2400" b="1" dirty="0">
                <a:solidFill>
                  <a:srgbClr val="FF0000"/>
                </a:solidFill>
                <a:latin typeface="宋体" pitchFamily="2" charset="-122"/>
                <a:ea typeface="宋体" pitchFamily="2" charset="-122"/>
              </a:rPr>
              <a:t>（</a:t>
            </a:r>
            <a:r>
              <a:rPr lang="en-US" altLang="zh-CN" sz="2400" b="1" dirty="0">
                <a:solidFill>
                  <a:srgbClr val="FF0000"/>
                </a:solidFill>
                <a:latin typeface="宋体" pitchFamily="2" charset="-122"/>
                <a:ea typeface="宋体" pitchFamily="2" charset="-122"/>
              </a:rPr>
              <a:t>4</a:t>
            </a:r>
            <a:r>
              <a:rPr lang="zh-CN" altLang="en-US" sz="2400" b="1" dirty="0">
                <a:solidFill>
                  <a:srgbClr val="FF0000"/>
                </a:solidFill>
                <a:latin typeface="宋体" pitchFamily="2" charset="-122"/>
                <a:ea typeface="宋体" pitchFamily="2" charset="-122"/>
              </a:rPr>
              <a:t>）二战后西方“福利国家”的评价：</a:t>
            </a:r>
          </a:p>
        </p:txBody>
      </p:sp>
      <p:sp>
        <p:nvSpPr>
          <p:cNvPr id="9"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Tree>
    <p:extLst>
      <p:ext uri="{BB962C8B-B14F-4D97-AF65-F5344CB8AC3E}">
        <p14:creationId xmlns:p14="http://schemas.microsoft.com/office/powerpoint/2010/main" val="2024030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10"/>
          <p:cNvSpPr/>
          <p:nvPr/>
        </p:nvSpPr>
        <p:spPr>
          <a:xfrm>
            <a:off x="126168" y="4893389"/>
            <a:ext cx="11290643" cy="1938992"/>
          </a:xfrm>
          <a:prstGeom prst="rect">
            <a:avLst/>
          </a:prstGeom>
        </p:spPr>
        <p:txBody>
          <a:bodyPr wrap="square">
            <a:spAutoFit/>
          </a:bodyPr>
          <a:lstStyle/>
          <a:p>
            <a:pPr algn="just">
              <a:lnSpc>
                <a:spcPct val="150000"/>
              </a:lnSpc>
            </a:pPr>
            <a:r>
              <a:rPr lang="zh-CN" altLang="en-US" sz="2000" b="1" kern="0" dirty="0">
                <a:solidFill>
                  <a:srgbClr val="FF0000"/>
                </a:solidFill>
                <a:latin typeface="宋体" pitchFamily="2" charset="-122"/>
                <a:ea typeface="宋体" pitchFamily="2" charset="-122"/>
                <a:cs typeface="Times New Roman" panose="02020603050405020304" pitchFamily="18" charset="0"/>
              </a:rPr>
              <a:t>消极影响：</a:t>
            </a:r>
            <a:endParaRPr lang="en-US" altLang="zh-CN" sz="2000" b="1" kern="0" dirty="0">
              <a:solidFill>
                <a:srgbClr val="FF0000"/>
              </a:solidFill>
              <a:latin typeface="宋体" pitchFamily="2" charset="-122"/>
              <a:ea typeface="宋体" pitchFamily="2" charset="-122"/>
              <a:cs typeface="Times New Roman" panose="02020603050405020304" pitchFamily="18" charset="0"/>
            </a:endParaRPr>
          </a:p>
          <a:p>
            <a:pPr algn="just">
              <a:lnSpc>
                <a:spcPct val="150000"/>
              </a:lnSpc>
            </a:pPr>
            <a:r>
              <a:rPr lang="zh-CN" altLang="en-US" sz="2000" b="1" kern="0" dirty="0">
                <a:solidFill>
                  <a:srgbClr val="002060"/>
                </a:solidFill>
                <a:latin typeface="宋体" pitchFamily="2" charset="-122"/>
                <a:ea typeface="宋体" pitchFamily="2" charset="-122"/>
                <a:cs typeface="Times New Roman" panose="02020603050405020304" pitchFamily="18" charset="0"/>
              </a:rPr>
              <a:t>①</a:t>
            </a:r>
            <a:r>
              <a:rPr lang="zh-CN" altLang="zh-CN" sz="2000" b="1" kern="0" dirty="0">
                <a:solidFill>
                  <a:srgbClr val="002060"/>
                </a:solidFill>
                <a:latin typeface="宋体" pitchFamily="2" charset="-122"/>
                <a:ea typeface="宋体" pitchFamily="2" charset="-122"/>
                <a:cs typeface="Times New Roman" panose="02020603050405020304" pitchFamily="18" charset="0"/>
              </a:rPr>
              <a:t>过度的社会保障</a:t>
            </a:r>
            <a:r>
              <a:rPr lang="zh-CN" altLang="en-US" sz="2000" b="1" kern="0" dirty="0">
                <a:solidFill>
                  <a:srgbClr val="002060"/>
                </a:solidFill>
                <a:latin typeface="宋体" pitchFamily="2" charset="-122"/>
                <a:ea typeface="宋体" pitchFamily="2" charset="-122"/>
                <a:cs typeface="Times New Roman" panose="02020603050405020304" pitchFamily="18" charset="0"/>
              </a:rPr>
              <a:t>，</a:t>
            </a:r>
            <a:r>
              <a:rPr lang="zh-CN" altLang="zh-CN" sz="2000" b="1" kern="0" dirty="0">
                <a:solidFill>
                  <a:srgbClr val="002060"/>
                </a:solidFill>
                <a:latin typeface="宋体" pitchFamily="2" charset="-122"/>
                <a:ea typeface="宋体" pitchFamily="2" charset="-122"/>
                <a:cs typeface="Times New Roman" panose="02020603050405020304" pitchFamily="18" charset="0"/>
              </a:rPr>
              <a:t>加重了国家</a:t>
            </a:r>
            <a:r>
              <a:rPr lang="zh-CN" altLang="zh-CN" sz="2000" b="1" kern="0" dirty="0">
                <a:solidFill>
                  <a:srgbClr val="FF0000"/>
                </a:solidFill>
                <a:latin typeface="宋体" pitchFamily="2" charset="-122"/>
                <a:ea typeface="宋体" pitchFamily="2" charset="-122"/>
                <a:cs typeface="Times New Roman" panose="02020603050405020304" pitchFamily="18" charset="0"/>
              </a:rPr>
              <a:t>财政负担</a:t>
            </a:r>
            <a:r>
              <a:rPr lang="zh-CN" altLang="en-US" sz="2000" b="1" kern="0" dirty="0">
                <a:solidFill>
                  <a:srgbClr val="002060"/>
                </a:solidFill>
                <a:latin typeface="宋体" pitchFamily="2" charset="-122"/>
                <a:ea typeface="宋体" pitchFamily="2" charset="-122"/>
                <a:cs typeface="Times New Roman" panose="02020603050405020304" pitchFamily="18" charset="0"/>
              </a:rPr>
              <a:t>；</a:t>
            </a:r>
            <a:endParaRPr lang="en-US" altLang="zh-CN" sz="2000" b="1" kern="0" dirty="0">
              <a:solidFill>
                <a:srgbClr val="002060"/>
              </a:solidFill>
              <a:latin typeface="宋体" pitchFamily="2" charset="-122"/>
              <a:ea typeface="宋体" pitchFamily="2" charset="-122"/>
              <a:cs typeface="Times New Roman" panose="02020603050405020304" pitchFamily="18" charset="0"/>
            </a:endParaRPr>
          </a:p>
          <a:p>
            <a:pPr algn="just">
              <a:lnSpc>
                <a:spcPct val="150000"/>
              </a:lnSpc>
            </a:pPr>
            <a:r>
              <a:rPr lang="zh-CN" altLang="en-US" sz="2000" b="1" kern="0" dirty="0">
                <a:solidFill>
                  <a:srgbClr val="002060"/>
                </a:solidFill>
                <a:latin typeface="宋体" pitchFamily="2" charset="-122"/>
                <a:ea typeface="宋体" pitchFamily="2" charset="-122"/>
                <a:cs typeface="Times New Roman" panose="02020603050405020304" pitchFamily="18" charset="0"/>
              </a:rPr>
              <a:t>②</a:t>
            </a:r>
            <a:r>
              <a:rPr lang="zh-CN" altLang="en-US" sz="2000" b="1" dirty="0">
                <a:solidFill>
                  <a:srgbClr val="002060"/>
                </a:solidFill>
                <a:latin typeface="宋体" panose="02010600030101010101" pitchFamily="2" charset="-122"/>
                <a:ea typeface="宋体" panose="02010600030101010101" pitchFamily="2" charset="-122"/>
              </a:rPr>
              <a:t>带来社会道德危机，容易助长</a:t>
            </a:r>
            <a:r>
              <a:rPr lang="zh-CN" altLang="zh-CN" sz="2000" b="1" kern="0" dirty="0">
                <a:solidFill>
                  <a:srgbClr val="002060"/>
                </a:solidFill>
                <a:latin typeface="宋体" pitchFamily="2" charset="-122"/>
                <a:ea typeface="宋体" pitchFamily="2" charset="-122"/>
                <a:cs typeface="Times New Roman" panose="02020603050405020304" pitchFamily="18" charset="0"/>
              </a:rPr>
              <a:t>懒惰行为</a:t>
            </a:r>
            <a:r>
              <a:rPr lang="zh-CN" altLang="en-US" sz="2000" b="1" dirty="0">
                <a:solidFill>
                  <a:srgbClr val="002060"/>
                </a:solidFill>
                <a:latin typeface="宋体" panose="02010600030101010101" pitchFamily="2" charset="-122"/>
                <a:ea typeface="宋体" panose="02010600030101010101" pitchFamily="2" charset="-122"/>
              </a:rPr>
              <a:t>，</a:t>
            </a:r>
            <a:r>
              <a:rPr lang="zh-CN" altLang="en-US" sz="2000" b="1" dirty="0">
                <a:solidFill>
                  <a:srgbClr val="FF0000"/>
                </a:solidFill>
                <a:latin typeface="宋体" panose="02010600030101010101" pitchFamily="2" charset="-122"/>
                <a:ea typeface="宋体" panose="02010600030101010101" pitchFamily="2" charset="-122"/>
              </a:rPr>
              <a:t>降低了人们的工作积极性</a:t>
            </a:r>
            <a:r>
              <a:rPr lang="zh-CN" altLang="en-US" sz="2000" b="1" dirty="0">
                <a:solidFill>
                  <a:srgbClr val="002060"/>
                </a:solidFill>
                <a:latin typeface="宋体" panose="02010600030101010101" pitchFamily="2" charset="-122"/>
                <a:ea typeface="宋体" panose="02010600030101010101" pitchFamily="2" charset="-122"/>
              </a:rPr>
              <a:t>，</a:t>
            </a:r>
            <a:r>
              <a:rPr lang="zh-CN" altLang="en-US" sz="2000" b="1" dirty="0">
                <a:solidFill>
                  <a:srgbClr val="002060"/>
                </a:solidFill>
                <a:latin typeface="宋体" panose="02010600030101010101" pitchFamily="2" charset="-122"/>
                <a:ea typeface="宋体" pitchFamily="2" charset="-122"/>
                <a:sym typeface="+mn-ea"/>
              </a:rPr>
              <a:t>造成整个社会缺乏工作动力、效率低下</a:t>
            </a:r>
            <a:r>
              <a:rPr lang="zh-CN" altLang="zh-CN" sz="2000" b="1" kern="0" dirty="0">
                <a:solidFill>
                  <a:srgbClr val="002060"/>
                </a:solidFill>
                <a:latin typeface="宋体" pitchFamily="2" charset="-122"/>
                <a:ea typeface="宋体" pitchFamily="2" charset="-122"/>
                <a:cs typeface="Times New Roman" panose="02020603050405020304" pitchFamily="18" charset="0"/>
              </a:rPr>
              <a:t>。</a:t>
            </a:r>
            <a:endParaRPr lang="zh-CN" altLang="zh-CN" sz="2400" b="1" kern="100" dirty="0">
              <a:solidFill>
                <a:srgbClr val="002060"/>
              </a:solidFill>
              <a:latin typeface="宋体" pitchFamily="2" charset="-122"/>
              <a:ea typeface="宋体" pitchFamily="2" charset="-122"/>
              <a:cs typeface="Times New Roman" panose="02020603050405020304" pitchFamily="18" charset="0"/>
            </a:endParaRPr>
          </a:p>
        </p:txBody>
      </p:sp>
      <p:cxnSp>
        <p:nvCxnSpPr>
          <p:cNvPr id="4" name="直接连接符 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5"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2" name="矩形 1"/>
          <p:cNvSpPr/>
          <p:nvPr/>
        </p:nvSpPr>
        <p:spPr>
          <a:xfrm>
            <a:off x="140977" y="1879005"/>
            <a:ext cx="11553212" cy="3016210"/>
          </a:xfrm>
          <a:prstGeom prst="rect">
            <a:avLst/>
          </a:prstGeom>
        </p:spPr>
        <p:txBody>
          <a:bodyPr wrap="square">
            <a:spAutoFit/>
          </a:bodyPr>
          <a:lstStyle/>
          <a:p>
            <a:pPr>
              <a:lnSpc>
                <a:spcPct val="150000"/>
              </a:lnSpc>
              <a:spcAft>
                <a:spcPts val="1200"/>
              </a:spcAft>
            </a:pPr>
            <a:r>
              <a:rPr lang="zh-CN" altLang="en-US" sz="2000" b="1" kern="0" dirty="0">
                <a:solidFill>
                  <a:srgbClr val="FF0000"/>
                </a:solidFill>
                <a:latin typeface="宋体" pitchFamily="2" charset="-122"/>
                <a:ea typeface="宋体" pitchFamily="2" charset="-122"/>
                <a:cs typeface="Times New Roman" panose="02020603050405020304" pitchFamily="18" charset="0"/>
              </a:rPr>
              <a:t>积极作用：</a:t>
            </a:r>
            <a:endParaRPr lang="en-US" altLang="zh-CN" sz="2000" b="1" kern="0" dirty="0">
              <a:solidFill>
                <a:srgbClr val="FF0000"/>
              </a:solidFill>
              <a:latin typeface="宋体" pitchFamily="2" charset="-122"/>
              <a:ea typeface="宋体" pitchFamily="2" charset="-122"/>
              <a:cs typeface="Times New Roman" panose="02020603050405020304" pitchFamily="18" charset="0"/>
            </a:endParaRPr>
          </a:p>
          <a:p>
            <a:pPr>
              <a:lnSpc>
                <a:spcPct val="150000"/>
              </a:lnSpc>
              <a:spcAft>
                <a:spcPts val="1200"/>
              </a:spcAft>
            </a:pPr>
            <a:r>
              <a:rPr lang="zh-CN" altLang="en-US" sz="2000" b="1" kern="0" dirty="0">
                <a:solidFill>
                  <a:srgbClr val="002060"/>
                </a:solidFill>
                <a:latin typeface="宋体" pitchFamily="2" charset="-122"/>
                <a:ea typeface="宋体" pitchFamily="2" charset="-122"/>
                <a:cs typeface="Times New Roman" panose="02020603050405020304" pitchFamily="18" charset="0"/>
              </a:rPr>
              <a:t>①</a:t>
            </a:r>
            <a:r>
              <a:rPr lang="zh-CN" altLang="zh-CN" sz="2000" b="1" kern="0" dirty="0">
                <a:solidFill>
                  <a:srgbClr val="002060"/>
                </a:solidFill>
                <a:latin typeface="宋体" pitchFamily="2" charset="-122"/>
                <a:ea typeface="宋体" pitchFamily="2" charset="-122"/>
                <a:cs typeface="Times New Roman" panose="02020603050405020304" pitchFamily="18" charset="0"/>
              </a:rPr>
              <a:t>资本主义国家的社会保障制度是资本主义社会生产力发展到一定阶段的产物</a:t>
            </a:r>
            <a:r>
              <a:rPr lang="zh-CN" altLang="en-US" sz="2000" b="1" kern="0" dirty="0">
                <a:solidFill>
                  <a:srgbClr val="002060"/>
                </a:solidFill>
                <a:latin typeface="宋体" pitchFamily="2" charset="-122"/>
                <a:ea typeface="宋体" pitchFamily="2" charset="-122"/>
                <a:cs typeface="Times New Roman" panose="02020603050405020304" pitchFamily="18" charset="0"/>
              </a:rPr>
              <a:t>；</a:t>
            </a:r>
            <a:endParaRPr lang="en-US" altLang="zh-CN" sz="2000" b="1" kern="0" dirty="0">
              <a:solidFill>
                <a:srgbClr val="002060"/>
              </a:solidFill>
              <a:latin typeface="宋体" pitchFamily="2" charset="-122"/>
              <a:ea typeface="宋体" pitchFamily="2" charset="-122"/>
              <a:cs typeface="Times New Roman" panose="02020603050405020304" pitchFamily="18" charset="0"/>
            </a:endParaRPr>
          </a:p>
          <a:p>
            <a:pPr>
              <a:lnSpc>
                <a:spcPct val="150000"/>
              </a:lnSpc>
              <a:spcAft>
                <a:spcPts val="1200"/>
              </a:spcAft>
            </a:pPr>
            <a:r>
              <a:rPr lang="zh-CN" altLang="en-US" sz="2000" b="1" kern="0" dirty="0">
                <a:solidFill>
                  <a:srgbClr val="002060"/>
                </a:solidFill>
                <a:latin typeface="宋体" pitchFamily="2" charset="-122"/>
                <a:ea typeface="宋体" pitchFamily="2" charset="-122"/>
                <a:cs typeface="Times New Roman" panose="02020603050405020304" pitchFamily="18" charset="0"/>
              </a:rPr>
              <a:t>②</a:t>
            </a:r>
            <a:r>
              <a:rPr lang="zh-CN" altLang="zh-CN" sz="2000" b="1" kern="0" dirty="0">
                <a:solidFill>
                  <a:srgbClr val="FF0000"/>
                </a:solidFill>
                <a:latin typeface="宋体" pitchFamily="2" charset="-122"/>
                <a:ea typeface="宋体" pitchFamily="2" charset="-122"/>
                <a:cs typeface="Times New Roman" panose="02020603050405020304" pitchFamily="18" charset="0"/>
              </a:rPr>
              <a:t>改善了广大人民群众的生活</a:t>
            </a:r>
            <a:r>
              <a:rPr lang="zh-CN" altLang="en-US" sz="2000" b="1" kern="0" dirty="0">
                <a:solidFill>
                  <a:srgbClr val="002060"/>
                </a:solidFill>
                <a:latin typeface="宋体" pitchFamily="2" charset="-122"/>
                <a:ea typeface="宋体" pitchFamily="2" charset="-122"/>
                <a:cs typeface="Times New Roman" panose="02020603050405020304" pitchFamily="18" charset="0"/>
              </a:rPr>
              <a:t>，</a:t>
            </a:r>
            <a:r>
              <a:rPr lang="zh-CN" altLang="en-US" sz="2000" b="1" dirty="0">
                <a:solidFill>
                  <a:srgbClr val="002060"/>
                </a:solidFill>
                <a:latin typeface="宋体" panose="02010600030101010101" pitchFamily="2" charset="-122"/>
                <a:ea typeface="宋体" panose="02010600030101010101" pitchFamily="2" charset="-122"/>
              </a:rPr>
              <a:t>杜绝因贫困引发的许多社会问题；</a:t>
            </a:r>
            <a:endParaRPr lang="en-US" altLang="zh-CN" sz="2000" b="1" dirty="0">
              <a:solidFill>
                <a:srgbClr val="002060"/>
              </a:solidFill>
              <a:latin typeface="宋体" panose="02010600030101010101" pitchFamily="2" charset="-122"/>
              <a:ea typeface="宋体" panose="02010600030101010101" pitchFamily="2" charset="-122"/>
            </a:endParaRPr>
          </a:p>
          <a:p>
            <a:pPr>
              <a:lnSpc>
                <a:spcPct val="150000"/>
              </a:lnSpc>
              <a:spcAft>
                <a:spcPts val="1200"/>
              </a:spcAft>
            </a:pPr>
            <a:r>
              <a:rPr lang="zh-CN" altLang="en-US" sz="2000" b="1" kern="0" dirty="0">
                <a:solidFill>
                  <a:srgbClr val="002060"/>
                </a:solidFill>
                <a:latin typeface="宋体" pitchFamily="2" charset="-122"/>
                <a:ea typeface="宋体" pitchFamily="2" charset="-122"/>
                <a:cs typeface="Times New Roman" panose="02020603050405020304" pitchFamily="18" charset="0"/>
              </a:rPr>
              <a:t>③</a:t>
            </a:r>
            <a:r>
              <a:rPr lang="zh-CN" altLang="en-US" sz="2000" b="1" dirty="0">
                <a:solidFill>
                  <a:srgbClr val="002060"/>
                </a:solidFill>
                <a:latin typeface="宋体" panose="02010600030101010101" pitchFamily="2" charset="-122"/>
                <a:ea typeface="宋体" pitchFamily="2" charset="-122"/>
                <a:sym typeface="+mn-ea"/>
              </a:rPr>
              <a:t>一定程度上促进了社会公平，</a:t>
            </a:r>
            <a:r>
              <a:rPr lang="zh-CN" altLang="en-US" sz="2000" b="1" dirty="0">
                <a:solidFill>
                  <a:srgbClr val="FF0000"/>
                </a:solidFill>
                <a:latin typeface="宋体" panose="02010600030101010101" pitchFamily="2" charset="-122"/>
                <a:ea typeface="宋体" pitchFamily="2" charset="-122"/>
                <a:sym typeface="+mn-ea"/>
              </a:rPr>
              <a:t>缓和了社会矛盾</a:t>
            </a:r>
            <a:r>
              <a:rPr lang="zh-CN" altLang="en-US" sz="2000" b="1" dirty="0">
                <a:solidFill>
                  <a:srgbClr val="002060"/>
                </a:solidFill>
                <a:latin typeface="宋体" panose="02010600030101010101" pitchFamily="2" charset="-122"/>
                <a:ea typeface="宋体" pitchFamily="2" charset="-122"/>
                <a:sym typeface="+mn-ea"/>
              </a:rPr>
              <a:t>，在</a:t>
            </a:r>
            <a:r>
              <a:rPr lang="zh-CN" altLang="zh-CN" sz="2000" b="1" dirty="0">
                <a:solidFill>
                  <a:srgbClr val="002060"/>
                </a:solidFill>
                <a:latin typeface="宋体" panose="02010600030101010101" pitchFamily="2" charset="-122"/>
                <a:ea typeface="宋体" panose="02010600030101010101" pitchFamily="2" charset="-122"/>
                <a:sym typeface="华文中宋" panose="02010600040101010101" charset="-122"/>
              </a:rPr>
              <a:t>保持社会稳定方面起到一定积极作用</a:t>
            </a:r>
            <a:r>
              <a:rPr lang="zh-CN" altLang="en-US" sz="2000" b="1" dirty="0">
                <a:solidFill>
                  <a:srgbClr val="002060"/>
                </a:solidFill>
                <a:latin typeface="宋体" panose="02010600030101010101" pitchFamily="2" charset="-122"/>
                <a:ea typeface="宋体" panose="02010600030101010101" pitchFamily="2" charset="-122"/>
                <a:sym typeface="华文中宋" panose="02010600040101010101" charset="-122"/>
              </a:rPr>
              <a:t>；</a:t>
            </a:r>
            <a:endParaRPr lang="en-US" altLang="zh-CN" sz="2000" b="1" dirty="0">
              <a:solidFill>
                <a:srgbClr val="002060"/>
              </a:solidFill>
              <a:latin typeface="宋体" panose="02010600030101010101" pitchFamily="2" charset="-122"/>
              <a:ea typeface="宋体" panose="02010600030101010101" pitchFamily="2" charset="-122"/>
              <a:sym typeface="华文中宋" panose="02010600040101010101" charset="-122"/>
            </a:endParaRPr>
          </a:p>
          <a:p>
            <a:pPr>
              <a:lnSpc>
                <a:spcPct val="150000"/>
              </a:lnSpc>
              <a:spcAft>
                <a:spcPts val="1200"/>
              </a:spcAft>
            </a:pPr>
            <a:r>
              <a:rPr lang="zh-CN" altLang="en-US" sz="2000" b="1" kern="0" dirty="0">
                <a:solidFill>
                  <a:srgbClr val="002060"/>
                </a:solidFill>
                <a:latin typeface="宋体" pitchFamily="2" charset="-122"/>
                <a:ea typeface="宋体" pitchFamily="2" charset="-122"/>
                <a:cs typeface="Times New Roman" panose="02020603050405020304" pitchFamily="18" charset="0"/>
              </a:rPr>
              <a:t>④</a:t>
            </a:r>
            <a:r>
              <a:rPr lang="zh-CN" altLang="en-US" sz="2000" b="1" dirty="0">
                <a:solidFill>
                  <a:srgbClr val="FF0000"/>
                </a:solidFill>
                <a:latin typeface="宋体" panose="02010600030101010101" pitchFamily="2" charset="-122"/>
                <a:ea typeface="宋体" panose="02010600030101010101" pitchFamily="2" charset="-122"/>
              </a:rPr>
              <a:t>扩大了社会消费</a:t>
            </a:r>
            <a:r>
              <a:rPr lang="zh-CN" altLang="en-US" sz="2000" b="1" dirty="0">
                <a:solidFill>
                  <a:srgbClr val="002060"/>
                </a:solidFill>
                <a:latin typeface="宋体" panose="02010600030101010101" pitchFamily="2" charset="-122"/>
                <a:ea typeface="宋体" panose="02010600030101010101" pitchFamily="2" charset="-122"/>
              </a:rPr>
              <a:t>，有利于社会经济的发展。</a:t>
            </a:r>
          </a:p>
        </p:txBody>
      </p:sp>
      <p:sp>
        <p:nvSpPr>
          <p:cNvPr id="7" name="TextBox 15"/>
          <p:cNvSpPr txBox="1">
            <a:spLocks noChangeArrowheads="1"/>
          </p:cNvSpPr>
          <p:nvPr/>
        </p:nvSpPr>
        <p:spPr bwMode="auto">
          <a:xfrm>
            <a:off x="137826" y="801340"/>
            <a:ext cx="9914669"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3</a:t>
            </a:r>
            <a:r>
              <a:rPr lang="zh-CN" altLang="en-US" sz="2800" b="1" kern="0" dirty="0">
                <a:solidFill>
                  <a:srgbClr val="FF0000"/>
                </a:solidFill>
                <a:latin typeface="宋体" pitchFamily="2" charset="-122"/>
                <a:ea typeface="宋体" pitchFamily="2" charset="-122"/>
                <a:cs typeface="黑体" panose="02010609060101010101" pitchFamily="2" charset="-122"/>
              </a:rPr>
              <a:t>、二战后西方资本主义国家社会保障制度的发展</a:t>
            </a:r>
          </a:p>
        </p:txBody>
      </p:sp>
      <p:sp>
        <p:nvSpPr>
          <p:cNvPr id="8" name="TextBox 7"/>
          <p:cNvSpPr txBox="1"/>
          <p:nvPr/>
        </p:nvSpPr>
        <p:spPr>
          <a:xfrm>
            <a:off x="137827" y="1412776"/>
            <a:ext cx="6317420" cy="461665"/>
          </a:xfrm>
          <a:prstGeom prst="rect">
            <a:avLst/>
          </a:prstGeom>
          <a:noFill/>
        </p:spPr>
        <p:txBody>
          <a:bodyPr wrap="square" rtlCol="0">
            <a:spAutoFit/>
          </a:bodyPr>
          <a:lstStyle/>
          <a:p>
            <a:r>
              <a:rPr lang="zh-CN" altLang="en-US" sz="2400" b="1" dirty="0">
                <a:solidFill>
                  <a:srgbClr val="FF0000"/>
                </a:solidFill>
                <a:latin typeface="宋体" pitchFamily="2" charset="-122"/>
                <a:ea typeface="宋体" pitchFamily="2" charset="-122"/>
              </a:rPr>
              <a:t>（</a:t>
            </a:r>
            <a:r>
              <a:rPr lang="en-US" altLang="zh-CN" sz="2400" b="1" dirty="0">
                <a:solidFill>
                  <a:srgbClr val="FF0000"/>
                </a:solidFill>
                <a:latin typeface="宋体" pitchFamily="2" charset="-122"/>
                <a:ea typeface="宋体" pitchFamily="2" charset="-122"/>
              </a:rPr>
              <a:t>4</a:t>
            </a:r>
            <a:r>
              <a:rPr lang="zh-CN" altLang="en-US" sz="2400" b="1" dirty="0">
                <a:solidFill>
                  <a:srgbClr val="FF0000"/>
                </a:solidFill>
                <a:latin typeface="宋体" pitchFamily="2" charset="-122"/>
                <a:ea typeface="宋体" pitchFamily="2" charset="-122"/>
              </a:rPr>
              <a:t>）二战后西方“福利国家”的评价：</a:t>
            </a:r>
          </a:p>
        </p:txBody>
      </p:sp>
    </p:spTree>
    <p:extLst>
      <p:ext uri="{BB962C8B-B14F-4D97-AF65-F5344CB8AC3E}">
        <p14:creationId xmlns:p14="http://schemas.microsoft.com/office/powerpoint/2010/main" val="1445813808"/>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ox(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 Box 2"/>
          <p:cNvSpPr txBox="1"/>
          <p:nvPr/>
        </p:nvSpPr>
        <p:spPr>
          <a:xfrm>
            <a:off x="7679382" y="2047280"/>
            <a:ext cx="4099312" cy="3939540"/>
          </a:xfrm>
          <a:prstGeom prst="rect">
            <a:avLst/>
          </a:prstGeom>
          <a:solidFill>
            <a:schemeClr val="accent3">
              <a:lumMod val="20000"/>
              <a:lumOff val="80000"/>
            </a:schemeClr>
          </a:solidFill>
          <a:ln w="25400" cap="flat" cmpd="thinThick">
            <a:solidFill>
              <a:srgbClr val="00B050"/>
            </a:solidFill>
            <a:prstDash val="solid"/>
            <a:miter/>
            <a:headEnd type="none" w="med" len="med"/>
            <a:tailEnd type="none" w="med" len="med"/>
          </a:ln>
        </p:spPr>
        <p:txBody>
          <a:bodyPr wrap="square">
            <a:spAutoFit/>
          </a:bodyPr>
          <a:lstStyle/>
          <a:p>
            <a:pPr lvl="0" eaLnBrk="1" hangingPunct="1">
              <a:lnSpc>
                <a:spcPct val="125000"/>
              </a:lnSpc>
            </a:pPr>
            <a:r>
              <a:rPr lang="zh-CN" altLang="en-US" sz="2000" b="1" dirty="0">
                <a:solidFill>
                  <a:srgbClr val="002060"/>
                </a:solidFill>
                <a:latin typeface="黑体" panose="02010609060101010101" pitchFamily="49" charset="-122"/>
                <a:ea typeface="黑体" panose="02010609060101010101" pitchFamily="49" charset="-122"/>
              </a:rPr>
              <a:t>英国最懒家族：</a:t>
            </a:r>
          </a:p>
          <a:p>
            <a:pPr lvl="0" eaLnBrk="1" hangingPunct="1">
              <a:lnSpc>
                <a:spcPct val="125000"/>
              </a:lnSpc>
            </a:pPr>
            <a:r>
              <a:rPr lang="zh-CN" altLang="en-US" sz="2000" b="1" dirty="0">
                <a:solidFill>
                  <a:srgbClr val="002060"/>
                </a:solidFill>
                <a:latin typeface="黑体" panose="02010609060101010101" pitchFamily="49" charset="-122"/>
                <a:ea typeface="黑体" panose="02010609060101010101" pitchFamily="49" charset="-122"/>
              </a:rPr>
              <a:t>     英格兰西北小城布来克朴的麦高雷一家一母五女，六人都不外出工作，她们和</a:t>
            </a:r>
            <a:r>
              <a:rPr lang="en-US" altLang="zh-CN" sz="2000" b="1" dirty="0">
                <a:solidFill>
                  <a:srgbClr val="002060"/>
                </a:solidFill>
                <a:latin typeface="黑体" panose="02010609060101010101" pitchFamily="49" charset="-122"/>
                <a:ea typeface="黑体" panose="02010609060101010101" pitchFamily="49" charset="-122"/>
              </a:rPr>
              <a:t>8</a:t>
            </a:r>
            <a:r>
              <a:rPr lang="zh-CN" altLang="en-US" sz="2000" b="1" dirty="0">
                <a:solidFill>
                  <a:srgbClr val="002060"/>
                </a:solidFill>
                <a:latin typeface="黑体" panose="02010609060101010101" pitchFamily="49" charset="-122"/>
                <a:ea typeface="黑体" panose="02010609060101010101" pitchFamily="49" charset="-122"/>
              </a:rPr>
              <a:t>条宠物狗住在一套政府提供的房子里，收入居然也近</a:t>
            </a:r>
            <a:r>
              <a:rPr lang="en-US" altLang="zh-CN" sz="2000" b="1" dirty="0">
                <a:solidFill>
                  <a:srgbClr val="002060"/>
                </a:solidFill>
                <a:latin typeface="黑体" panose="02010609060101010101" pitchFamily="49" charset="-122"/>
                <a:ea typeface="黑体" panose="02010609060101010101" pitchFamily="49" charset="-122"/>
              </a:rPr>
              <a:t>3</a:t>
            </a:r>
            <a:r>
              <a:rPr lang="zh-CN" altLang="en-US" sz="2000" b="1" dirty="0">
                <a:solidFill>
                  <a:srgbClr val="002060"/>
                </a:solidFill>
                <a:latin typeface="黑体" panose="02010609060101010101" pitchFamily="49" charset="-122"/>
                <a:ea typeface="黑体" panose="02010609060101010101" pitchFamily="49" charset="-122"/>
              </a:rPr>
              <a:t>万英镑，被称为英国最懒家族。虽然年入</a:t>
            </a:r>
            <a:r>
              <a:rPr lang="en-US" altLang="zh-CN" sz="2000" b="1" dirty="0">
                <a:solidFill>
                  <a:srgbClr val="002060"/>
                </a:solidFill>
                <a:latin typeface="黑体" panose="02010609060101010101" pitchFamily="49" charset="-122"/>
                <a:ea typeface="黑体" panose="02010609060101010101" pitchFamily="49" charset="-122"/>
              </a:rPr>
              <a:t>3</a:t>
            </a:r>
            <a:r>
              <a:rPr lang="zh-CN" altLang="en-US" sz="2000" b="1" dirty="0">
                <a:solidFill>
                  <a:srgbClr val="002060"/>
                </a:solidFill>
                <a:latin typeface="黑体" panose="02010609060101010101" pitchFamily="49" charset="-122"/>
                <a:ea typeface="黑体" panose="02010609060101010101" pitchFamily="49" charset="-122"/>
              </a:rPr>
              <a:t>万英镑现钞，她一家居然还不知足，抱怨住的太挤，正申请更宽敞的大福利房。        </a:t>
            </a:r>
            <a:endParaRPr lang="en-US" altLang="zh-CN" sz="2000" b="1" dirty="0">
              <a:solidFill>
                <a:srgbClr val="002060"/>
              </a:solidFill>
              <a:latin typeface="黑体" panose="02010609060101010101" pitchFamily="49" charset="-122"/>
              <a:ea typeface="黑体" panose="02010609060101010101" pitchFamily="49" charset="-122"/>
            </a:endParaRPr>
          </a:p>
          <a:p>
            <a:pPr lvl="0" eaLnBrk="1" hangingPunct="1">
              <a:lnSpc>
                <a:spcPct val="125000"/>
              </a:lnSpc>
            </a:pPr>
            <a:r>
              <a:rPr lang="en-US" altLang="zh-CN" sz="2000" b="1" dirty="0">
                <a:solidFill>
                  <a:srgbClr val="002060"/>
                </a:solidFill>
                <a:latin typeface="黑体" panose="02010609060101010101" pitchFamily="49" charset="-122"/>
                <a:ea typeface="黑体" panose="02010609060101010101" pitchFamily="49" charset="-122"/>
              </a:rPr>
              <a:t>           </a:t>
            </a:r>
            <a:r>
              <a:rPr lang="en-US" altLang="zh-CN" sz="2000" b="1" dirty="0">
                <a:solidFill>
                  <a:srgbClr val="002060"/>
                </a:solidFill>
                <a:latin typeface="Arial" panose="020B0604020202020204" pitchFamily="34" charset="0"/>
                <a:ea typeface="黑体" panose="02010609060101010101" pitchFamily="49" charset="-122"/>
              </a:rPr>
              <a:t>——</a:t>
            </a:r>
            <a:r>
              <a:rPr lang="en-US" altLang="zh-CN" sz="2000" b="1" dirty="0">
                <a:solidFill>
                  <a:srgbClr val="002060"/>
                </a:solidFill>
                <a:latin typeface="黑体" panose="02010609060101010101" pitchFamily="49" charset="-122"/>
                <a:ea typeface="黑体" panose="02010609060101010101" pitchFamily="49" charset="-122"/>
              </a:rPr>
              <a:t>《</a:t>
            </a:r>
            <a:r>
              <a:rPr lang="zh-CN" altLang="en-US" sz="2000" b="1" dirty="0">
                <a:solidFill>
                  <a:srgbClr val="002060"/>
                </a:solidFill>
                <a:latin typeface="黑体" panose="02010609060101010101" pitchFamily="49" charset="-122"/>
                <a:ea typeface="黑体" panose="02010609060101010101" pitchFamily="49" charset="-122"/>
              </a:rPr>
              <a:t>生活日报</a:t>
            </a:r>
            <a:r>
              <a:rPr lang="en-US" altLang="zh-CN" sz="2000" b="1" dirty="0">
                <a:solidFill>
                  <a:srgbClr val="002060"/>
                </a:solidFill>
                <a:latin typeface="黑体" panose="02010609060101010101" pitchFamily="49" charset="-122"/>
                <a:ea typeface="黑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grpSp>
        <p:nvGrpSpPr>
          <p:cNvPr id="20" name="组合 19"/>
          <p:cNvGrpSpPr/>
          <p:nvPr/>
        </p:nvGrpSpPr>
        <p:grpSpPr>
          <a:xfrm>
            <a:off x="236822" y="1988840"/>
            <a:ext cx="7001050" cy="4625449"/>
            <a:chOff x="2422798" y="1412776"/>
            <a:chExt cx="8104932" cy="5345529"/>
          </a:xfrm>
        </p:grpSpPr>
        <p:pic>
          <p:nvPicPr>
            <p:cNvPr id="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2798" y="1412776"/>
              <a:ext cx="4281244" cy="267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0766" y="1412776"/>
              <a:ext cx="3656964" cy="531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2798" y="4091940"/>
              <a:ext cx="4281244" cy="266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4" name="直接连接符 2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5"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26" name="TextBox 15"/>
          <p:cNvSpPr txBox="1">
            <a:spLocks noChangeArrowheads="1"/>
          </p:cNvSpPr>
          <p:nvPr/>
        </p:nvSpPr>
        <p:spPr bwMode="auto">
          <a:xfrm>
            <a:off x="137826" y="801340"/>
            <a:ext cx="9914669"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3</a:t>
            </a:r>
            <a:r>
              <a:rPr lang="zh-CN" altLang="en-US" sz="2800" b="1" kern="0" dirty="0">
                <a:solidFill>
                  <a:srgbClr val="FF0000"/>
                </a:solidFill>
                <a:latin typeface="宋体" pitchFamily="2" charset="-122"/>
                <a:ea typeface="宋体" pitchFamily="2" charset="-122"/>
                <a:cs typeface="黑体" panose="02010609060101010101" pitchFamily="2" charset="-122"/>
              </a:rPr>
              <a:t>、二战后西方资本主义国家社会保障制度的发展</a:t>
            </a:r>
          </a:p>
        </p:txBody>
      </p:sp>
      <p:sp>
        <p:nvSpPr>
          <p:cNvPr id="27" name="TextBox 26"/>
          <p:cNvSpPr txBox="1"/>
          <p:nvPr/>
        </p:nvSpPr>
        <p:spPr>
          <a:xfrm>
            <a:off x="137827" y="1412776"/>
            <a:ext cx="6317420" cy="461665"/>
          </a:xfrm>
          <a:prstGeom prst="rect">
            <a:avLst/>
          </a:prstGeom>
          <a:noFill/>
        </p:spPr>
        <p:txBody>
          <a:bodyPr wrap="square" rtlCol="0">
            <a:spAutoFit/>
          </a:bodyPr>
          <a:lstStyle/>
          <a:p>
            <a:r>
              <a:rPr lang="zh-CN" altLang="en-US" sz="2400" b="1" dirty="0">
                <a:solidFill>
                  <a:srgbClr val="FF0000"/>
                </a:solidFill>
                <a:latin typeface="宋体" pitchFamily="2" charset="-122"/>
                <a:ea typeface="宋体" pitchFamily="2" charset="-122"/>
              </a:rPr>
              <a:t>（</a:t>
            </a:r>
            <a:r>
              <a:rPr lang="en-US" altLang="zh-CN" sz="2400" b="1" dirty="0">
                <a:solidFill>
                  <a:srgbClr val="FF0000"/>
                </a:solidFill>
                <a:latin typeface="宋体" pitchFamily="2" charset="-122"/>
                <a:ea typeface="宋体" pitchFamily="2" charset="-122"/>
              </a:rPr>
              <a:t>4</a:t>
            </a:r>
            <a:r>
              <a:rPr lang="zh-CN" altLang="en-US" sz="2400" b="1" dirty="0">
                <a:solidFill>
                  <a:srgbClr val="FF0000"/>
                </a:solidFill>
                <a:latin typeface="宋体" pitchFamily="2" charset="-122"/>
                <a:ea typeface="宋体" pitchFamily="2" charset="-122"/>
              </a:rPr>
              <a:t>）二战后西方“福利国家”的评价：</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直接连接符 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0"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11" name="TextBox 15"/>
          <p:cNvSpPr txBox="1">
            <a:spLocks noChangeArrowheads="1"/>
          </p:cNvSpPr>
          <p:nvPr/>
        </p:nvSpPr>
        <p:spPr bwMode="auto">
          <a:xfrm>
            <a:off x="137826" y="801340"/>
            <a:ext cx="9914669"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4</a:t>
            </a:r>
            <a:r>
              <a:rPr lang="zh-CN" altLang="en-US" sz="2800" b="1" kern="0" dirty="0">
                <a:solidFill>
                  <a:srgbClr val="FF0000"/>
                </a:solidFill>
                <a:latin typeface="宋体" pitchFamily="2" charset="-122"/>
                <a:ea typeface="宋体" pitchFamily="2" charset="-122"/>
                <a:cs typeface="黑体" panose="02010609060101010101" pitchFamily="2" charset="-122"/>
              </a:rPr>
              <a:t>、社会主义国家社会保障制度的发展</a:t>
            </a:r>
          </a:p>
        </p:txBody>
      </p:sp>
      <p:sp>
        <p:nvSpPr>
          <p:cNvPr id="12" name="TextBox 11"/>
          <p:cNvSpPr txBox="1"/>
          <p:nvPr/>
        </p:nvSpPr>
        <p:spPr>
          <a:xfrm>
            <a:off x="137826" y="1412776"/>
            <a:ext cx="8189627" cy="523220"/>
          </a:xfrm>
          <a:prstGeom prst="rect">
            <a:avLst/>
          </a:prstGeom>
          <a:noFill/>
        </p:spPr>
        <p:txBody>
          <a:bodyPr wrap="square" rtlCol="0">
            <a:spAutoFit/>
          </a:bodyPr>
          <a:lstStyle/>
          <a:p>
            <a:r>
              <a:rPr lang="zh-CN" altLang="en-US" sz="2800" b="1" dirty="0">
                <a:solidFill>
                  <a:srgbClr val="FF0000"/>
                </a:solidFill>
                <a:latin typeface="宋体" pitchFamily="2" charset="-122"/>
                <a:ea typeface="宋体" pitchFamily="2" charset="-122"/>
              </a:rPr>
              <a:t>（</a:t>
            </a:r>
            <a:r>
              <a:rPr lang="en-US" altLang="zh-CN" sz="2800" b="1" dirty="0">
                <a:solidFill>
                  <a:srgbClr val="FF0000"/>
                </a:solidFill>
                <a:latin typeface="宋体" pitchFamily="2" charset="-122"/>
                <a:ea typeface="宋体" pitchFamily="2" charset="-122"/>
              </a:rPr>
              <a:t>1</a:t>
            </a:r>
            <a:r>
              <a:rPr lang="zh-CN" altLang="en-US" sz="2800" b="1" dirty="0">
                <a:solidFill>
                  <a:srgbClr val="FF0000"/>
                </a:solidFill>
                <a:latin typeface="宋体" pitchFamily="2" charset="-122"/>
                <a:ea typeface="宋体" pitchFamily="2" charset="-122"/>
              </a:rPr>
              <a:t>）苏联的社会保障制度</a:t>
            </a:r>
            <a:r>
              <a:rPr lang="en-US" altLang="zh-CN" sz="2800" b="1" dirty="0">
                <a:solidFill>
                  <a:srgbClr val="FF0000"/>
                </a:solidFill>
                <a:latin typeface="宋体" pitchFamily="2" charset="-122"/>
                <a:ea typeface="宋体" pitchFamily="2" charset="-122"/>
              </a:rPr>
              <a:t>——</a:t>
            </a:r>
            <a:r>
              <a:rPr lang="zh-CN" altLang="en-US" sz="2800" b="1" dirty="0">
                <a:solidFill>
                  <a:srgbClr val="FF0000"/>
                </a:solidFill>
                <a:latin typeface="宋体" pitchFamily="2" charset="-122"/>
                <a:ea typeface="宋体" pitchFamily="2" charset="-122"/>
              </a:rPr>
              <a:t>国家保险</a:t>
            </a:r>
          </a:p>
        </p:txBody>
      </p:sp>
      <p:sp>
        <p:nvSpPr>
          <p:cNvPr id="14" name="文本框 2"/>
          <p:cNvSpPr txBox="1"/>
          <p:nvPr/>
        </p:nvSpPr>
        <p:spPr>
          <a:xfrm>
            <a:off x="137827" y="2276872"/>
            <a:ext cx="10645775" cy="2862322"/>
          </a:xfrm>
          <a:prstGeom prst="rect">
            <a:avLst/>
          </a:prstGeom>
          <a:noFill/>
          <a:ln w="9525">
            <a:noFill/>
          </a:ln>
        </p:spPr>
        <p:txBody>
          <a:bodyPr wrap="square">
            <a:spAutoFit/>
          </a:bodyPr>
          <a:lstStyle/>
          <a:p>
            <a:pPr indent="0">
              <a:lnSpc>
                <a:spcPct val="150000"/>
              </a:lnSpc>
            </a:pPr>
            <a:r>
              <a:rPr lang="zh-CN" altLang="en-US" sz="2400" b="1" dirty="0">
                <a:solidFill>
                  <a:srgbClr val="002060"/>
                </a:solidFill>
                <a:latin typeface="宋体" pitchFamily="2" charset="-122"/>
                <a:ea typeface="宋体" pitchFamily="2" charset="-122"/>
              </a:rPr>
              <a:t>①根据</a:t>
            </a:r>
            <a:r>
              <a:rPr lang="en-US" altLang="zh-CN" sz="2400" b="1" dirty="0">
                <a:solidFill>
                  <a:srgbClr val="002060"/>
                </a:solidFill>
                <a:latin typeface="宋体" pitchFamily="2" charset="-122"/>
                <a:ea typeface="宋体" pitchFamily="2" charset="-122"/>
              </a:rPr>
              <a:t>1977</a:t>
            </a:r>
            <a:r>
              <a:rPr lang="zh-CN" altLang="en-US" sz="2400" b="1" dirty="0">
                <a:solidFill>
                  <a:srgbClr val="002060"/>
                </a:solidFill>
                <a:latin typeface="宋体" pitchFamily="2" charset="-122"/>
                <a:ea typeface="宋体" pitchFamily="2" charset="-122"/>
              </a:rPr>
              <a:t>年苏联颁布的宪法，苏联实行</a:t>
            </a:r>
            <a:r>
              <a:rPr lang="zh-CN" altLang="en-US" sz="2400" b="1" dirty="0">
                <a:solidFill>
                  <a:srgbClr val="FF0000"/>
                </a:solidFill>
                <a:latin typeface="宋体" pitchFamily="2" charset="-122"/>
                <a:ea typeface="宋体" pitchFamily="2" charset="-122"/>
              </a:rPr>
              <a:t>全民社会保险</a:t>
            </a:r>
            <a:r>
              <a:rPr lang="zh-CN" altLang="en-US" sz="2400" b="1" dirty="0">
                <a:solidFill>
                  <a:srgbClr val="002060"/>
                </a:solidFill>
                <a:latin typeface="宋体" pitchFamily="2" charset="-122"/>
                <a:ea typeface="宋体" pitchFamily="2" charset="-122"/>
              </a:rPr>
              <a:t>制度。</a:t>
            </a:r>
            <a:endParaRPr lang="en-US" altLang="zh-CN" sz="2400" b="1" dirty="0">
              <a:solidFill>
                <a:srgbClr val="002060"/>
              </a:solidFill>
              <a:latin typeface="宋体" pitchFamily="2" charset="-122"/>
              <a:ea typeface="宋体" pitchFamily="2" charset="-122"/>
            </a:endParaRPr>
          </a:p>
          <a:p>
            <a:pPr indent="0">
              <a:lnSpc>
                <a:spcPct val="150000"/>
              </a:lnSpc>
            </a:pPr>
            <a:endParaRPr lang="en-US" altLang="zh-CN" sz="2400" b="1" dirty="0">
              <a:solidFill>
                <a:srgbClr val="002060"/>
              </a:solidFill>
              <a:latin typeface="宋体" pitchFamily="2" charset="-122"/>
              <a:ea typeface="宋体" pitchFamily="2" charset="-122"/>
            </a:endParaRPr>
          </a:p>
          <a:p>
            <a:pPr indent="0">
              <a:lnSpc>
                <a:spcPct val="150000"/>
              </a:lnSpc>
            </a:pPr>
            <a:r>
              <a:rPr lang="zh-CN" altLang="en-US" sz="2400" b="1" dirty="0">
                <a:solidFill>
                  <a:srgbClr val="002060"/>
                </a:solidFill>
                <a:latin typeface="宋体" pitchFamily="2" charset="-122"/>
                <a:ea typeface="宋体" pitchFamily="2" charset="-122"/>
              </a:rPr>
              <a:t>②</a:t>
            </a:r>
            <a:r>
              <a:rPr lang="zh-CN" sz="2400" b="1" dirty="0">
                <a:solidFill>
                  <a:srgbClr val="002060"/>
                </a:solidFill>
                <a:latin typeface="宋体" pitchFamily="2" charset="-122"/>
                <a:ea typeface="宋体" pitchFamily="2" charset="-122"/>
              </a:rPr>
              <a:t>特点：</a:t>
            </a:r>
            <a:r>
              <a:rPr lang="zh-CN" altLang="en-US" sz="2400" b="1" dirty="0">
                <a:solidFill>
                  <a:srgbClr val="002060"/>
                </a:solidFill>
                <a:latin typeface="宋体" pitchFamily="2" charset="-122"/>
                <a:ea typeface="宋体" pitchFamily="2" charset="-122"/>
              </a:rPr>
              <a:t>国家支付社会保险金；</a:t>
            </a:r>
            <a:r>
              <a:rPr lang="zh-CN" sz="2400" b="1" dirty="0">
                <a:solidFill>
                  <a:srgbClr val="002060"/>
                </a:solidFill>
                <a:latin typeface="宋体" pitchFamily="2" charset="-122"/>
                <a:ea typeface="宋体" pitchFamily="2" charset="-122"/>
              </a:rPr>
              <a:t>个人受保</a:t>
            </a:r>
            <a:r>
              <a:rPr lang="zh-CN" altLang="en-US" sz="2400" b="1" dirty="0">
                <a:solidFill>
                  <a:srgbClr val="002060"/>
                </a:solidFill>
                <a:latin typeface="宋体" pitchFamily="2" charset="-122"/>
                <a:ea typeface="宋体" pitchFamily="2" charset="-122"/>
              </a:rPr>
              <a:t>情况</a:t>
            </a:r>
            <a:r>
              <a:rPr lang="zh-CN" sz="2400" b="1" dirty="0">
                <a:solidFill>
                  <a:srgbClr val="002060"/>
                </a:solidFill>
                <a:latin typeface="宋体" pitchFamily="2" charset="-122"/>
                <a:ea typeface="宋体" pitchFamily="2" charset="-122"/>
              </a:rPr>
              <a:t>与</a:t>
            </a:r>
            <a:r>
              <a:rPr lang="zh-CN" altLang="en-US" sz="2400" b="1" dirty="0">
                <a:solidFill>
                  <a:srgbClr val="002060"/>
                </a:solidFill>
                <a:latin typeface="宋体" pitchFamily="2" charset="-122"/>
                <a:ea typeface="宋体" pitchFamily="2" charset="-122"/>
              </a:rPr>
              <a:t>其</a:t>
            </a:r>
            <a:r>
              <a:rPr lang="zh-CN" sz="2400" b="1" dirty="0">
                <a:solidFill>
                  <a:srgbClr val="002060"/>
                </a:solidFill>
                <a:latin typeface="宋体" pitchFamily="2" charset="-122"/>
                <a:ea typeface="宋体" pitchFamily="2" charset="-122"/>
              </a:rPr>
              <a:t>贡献</a:t>
            </a:r>
            <a:r>
              <a:rPr lang="zh-CN" altLang="en-US" sz="2400" b="1" dirty="0">
                <a:solidFill>
                  <a:srgbClr val="002060"/>
                </a:solidFill>
                <a:latin typeface="宋体" pitchFamily="2" charset="-122"/>
                <a:ea typeface="宋体" pitchFamily="2" charset="-122"/>
              </a:rPr>
              <a:t>和</a:t>
            </a:r>
            <a:r>
              <a:rPr lang="zh-CN" sz="2400" b="1" dirty="0">
                <a:solidFill>
                  <a:srgbClr val="002060"/>
                </a:solidFill>
                <a:latin typeface="宋体" pitchFamily="2" charset="-122"/>
                <a:ea typeface="宋体" pitchFamily="2" charset="-122"/>
              </a:rPr>
              <a:t>地位</a:t>
            </a:r>
            <a:r>
              <a:rPr lang="zh-CN" altLang="en-US" sz="2400" b="1" dirty="0">
                <a:solidFill>
                  <a:srgbClr val="002060"/>
                </a:solidFill>
                <a:latin typeface="宋体" pitchFamily="2" charset="-122"/>
                <a:ea typeface="宋体" pitchFamily="2" charset="-122"/>
              </a:rPr>
              <a:t>相关联；</a:t>
            </a:r>
            <a:r>
              <a:rPr lang="zh-CN" altLang="zh-CN" sz="2400" b="1" dirty="0">
                <a:solidFill>
                  <a:srgbClr val="002060"/>
                </a:solidFill>
                <a:latin typeface="宋体" pitchFamily="2" charset="-122"/>
                <a:ea typeface="宋体" pitchFamily="2" charset="-122"/>
              </a:rPr>
              <a:t>苏联公民免费享受社保；</a:t>
            </a:r>
            <a:endParaRPr lang="en-US" altLang="zh-CN" sz="2400" b="1" dirty="0">
              <a:solidFill>
                <a:srgbClr val="002060"/>
              </a:solidFill>
              <a:latin typeface="宋体" pitchFamily="2" charset="-122"/>
              <a:ea typeface="宋体" pitchFamily="2" charset="-122"/>
            </a:endParaRPr>
          </a:p>
          <a:p>
            <a:pPr indent="0">
              <a:lnSpc>
                <a:spcPct val="150000"/>
              </a:lnSpc>
            </a:pPr>
            <a:r>
              <a:rPr lang="zh-CN" altLang="en-US" sz="2400" b="1" dirty="0">
                <a:solidFill>
                  <a:srgbClr val="002060"/>
                </a:solidFill>
                <a:latin typeface="宋体" pitchFamily="2" charset="-122"/>
                <a:ea typeface="宋体" pitchFamily="2" charset="-122"/>
              </a:rPr>
              <a:t>注：苏联解体后，</a:t>
            </a:r>
            <a:r>
              <a:rPr lang="zh-CN" altLang="en-US" sz="2400" b="1" dirty="0">
                <a:solidFill>
                  <a:srgbClr val="FF0000"/>
                </a:solidFill>
                <a:latin typeface="宋体" pitchFamily="2" charset="-122"/>
                <a:ea typeface="宋体" pitchFamily="2" charset="-122"/>
              </a:rPr>
              <a:t>俄罗斯</a:t>
            </a:r>
            <a:r>
              <a:rPr lang="zh-CN" altLang="en-US" sz="2400" b="1" dirty="0">
                <a:solidFill>
                  <a:srgbClr val="002060"/>
                </a:solidFill>
                <a:latin typeface="宋体" pitchFamily="2" charset="-122"/>
                <a:ea typeface="宋体" pitchFamily="2" charset="-122"/>
              </a:rPr>
              <a:t>大致继承了苏联的社会保障制度。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p:cNvGrpSpPr/>
          <p:nvPr/>
        </p:nvGrpSpPr>
        <p:grpSpPr>
          <a:xfrm rot="10800000">
            <a:off x="4871070" y="1603139"/>
            <a:ext cx="2157683" cy="3986100"/>
            <a:chOff x="5615806" y="2402417"/>
            <a:chExt cx="1185863" cy="2806701"/>
          </a:xfrm>
          <a:scene3d>
            <a:camera prst="orthographicFront">
              <a:rot lat="0" lon="0" rev="21299999"/>
            </a:camera>
            <a:lightRig rig="threePt" dir="t"/>
          </a:scene3d>
        </p:grpSpPr>
        <p:sp>
          <p:nvSpPr>
            <p:cNvPr id="5384" name="Freeform 986"/>
            <p:cNvSpPr/>
            <p:nvPr/>
          </p:nvSpPr>
          <p:spPr bwMode="auto">
            <a:xfrm>
              <a:off x="5855518" y="2668589"/>
              <a:ext cx="833438" cy="828675"/>
            </a:xfrm>
            <a:custGeom>
              <a:avLst/>
              <a:gdLst>
                <a:gd name="T0" fmla="*/ 219 w 222"/>
                <a:gd name="T1" fmla="*/ 221 h 221"/>
                <a:gd name="T2" fmla="*/ 217 w 222"/>
                <a:gd name="T3" fmla="*/ 220 h 221"/>
                <a:gd name="T4" fmla="*/ 2 w 222"/>
                <a:gd name="T5" fmla="*/ 5 h 221"/>
                <a:gd name="T6" fmla="*/ 2 w 222"/>
                <a:gd name="T7" fmla="*/ 1 h 221"/>
                <a:gd name="T8" fmla="*/ 6 w 222"/>
                <a:gd name="T9" fmla="*/ 1 h 221"/>
                <a:gd name="T10" fmla="*/ 221 w 222"/>
                <a:gd name="T11" fmla="*/ 216 h 221"/>
                <a:gd name="T12" fmla="*/ 221 w 222"/>
                <a:gd name="T13" fmla="*/ 220 h 221"/>
                <a:gd name="T14" fmla="*/ 219 w 222"/>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21">
                  <a:moveTo>
                    <a:pt x="219" y="221"/>
                  </a:moveTo>
                  <a:cubicBezTo>
                    <a:pt x="218" y="221"/>
                    <a:pt x="217" y="221"/>
                    <a:pt x="217" y="220"/>
                  </a:cubicBezTo>
                  <a:cubicBezTo>
                    <a:pt x="2" y="5"/>
                    <a:pt x="2" y="5"/>
                    <a:pt x="2" y="5"/>
                  </a:cubicBezTo>
                  <a:cubicBezTo>
                    <a:pt x="0" y="4"/>
                    <a:pt x="0" y="2"/>
                    <a:pt x="2" y="1"/>
                  </a:cubicBezTo>
                  <a:cubicBezTo>
                    <a:pt x="3" y="0"/>
                    <a:pt x="5" y="0"/>
                    <a:pt x="6" y="1"/>
                  </a:cubicBezTo>
                  <a:cubicBezTo>
                    <a:pt x="221" y="216"/>
                    <a:pt x="221" y="216"/>
                    <a:pt x="221" y="216"/>
                  </a:cubicBezTo>
                  <a:cubicBezTo>
                    <a:pt x="222" y="217"/>
                    <a:pt x="222" y="219"/>
                    <a:pt x="221" y="220"/>
                  </a:cubicBezTo>
                  <a:cubicBezTo>
                    <a:pt x="221" y="221"/>
                    <a:pt x="220" y="221"/>
                    <a:pt x="219" y="221"/>
                  </a:cubicBezTo>
                  <a:close/>
                </a:path>
              </a:pathLst>
            </a:custGeom>
            <a:solidFill>
              <a:srgbClr val="FF0000"/>
            </a:solidFill>
            <a:ln>
              <a:noFill/>
            </a:ln>
          </p:spPr>
          <p:txBody>
            <a:bodyPr vert="horz" wrap="square" lIns="68590" tIns="34295" rIns="68590" bIns="34295" numCol="1" anchor="t" anchorCtr="0" compatLnSpc="1"/>
            <a:lstStyle/>
            <a:p>
              <a:endParaRPr lang="zh-CN" altLang="en-US" sz="100">
                <a:cs typeface="+mn-ea"/>
                <a:sym typeface="+mn-lt"/>
              </a:endParaRPr>
            </a:p>
          </p:txBody>
        </p:sp>
        <p:sp>
          <p:nvSpPr>
            <p:cNvPr id="5385" name="Freeform 987"/>
            <p:cNvSpPr/>
            <p:nvPr/>
          </p:nvSpPr>
          <p:spPr bwMode="auto">
            <a:xfrm>
              <a:off x="5792018" y="3393017"/>
              <a:ext cx="833438" cy="833438"/>
            </a:xfrm>
            <a:custGeom>
              <a:avLst/>
              <a:gdLst>
                <a:gd name="T0" fmla="*/ 4 w 222"/>
                <a:gd name="T1" fmla="*/ 222 h 222"/>
                <a:gd name="T2" fmla="*/ 2 w 222"/>
                <a:gd name="T3" fmla="*/ 221 h 222"/>
                <a:gd name="T4" fmla="*/ 2 w 222"/>
                <a:gd name="T5" fmla="*/ 217 h 222"/>
                <a:gd name="T6" fmla="*/ 217 w 222"/>
                <a:gd name="T7" fmla="*/ 1 h 222"/>
                <a:gd name="T8" fmla="*/ 221 w 222"/>
                <a:gd name="T9" fmla="*/ 1 h 222"/>
                <a:gd name="T10" fmla="*/ 221 w 222"/>
                <a:gd name="T11" fmla="*/ 6 h 222"/>
                <a:gd name="T12" fmla="*/ 6 w 222"/>
                <a:gd name="T13" fmla="*/ 221 h 222"/>
                <a:gd name="T14" fmla="*/ 4 w 222"/>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22">
                  <a:moveTo>
                    <a:pt x="4" y="222"/>
                  </a:moveTo>
                  <a:cubicBezTo>
                    <a:pt x="3" y="222"/>
                    <a:pt x="2" y="222"/>
                    <a:pt x="2" y="221"/>
                  </a:cubicBezTo>
                  <a:cubicBezTo>
                    <a:pt x="0" y="220"/>
                    <a:pt x="0" y="218"/>
                    <a:pt x="2" y="217"/>
                  </a:cubicBezTo>
                  <a:cubicBezTo>
                    <a:pt x="217" y="1"/>
                    <a:pt x="217" y="1"/>
                    <a:pt x="217" y="1"/>
                  </a:cubicBezTo>
                  <a:cubicBezTo>
                    <a:pt x="218" y="0"/>
                    <a:pt x="220" y="0"/>
                    <a:pt x="221" y="1"/>
                  </a:cubicBezTo>
                  <a:cubicBezTo>
                    <a:pt x="222" y="3"/>
                    <a:pt x="222" y="5"/>
                    <a:pt x="221" y="6"/>
                  </a:cubicBezTo>
                  <a:cubicBezTo>
                    <a:pt x="6" y="221"/>
                    <a:pt x="6" y="221"/>
                    <a:pt x="6" y="221"/>
                  </a:cubicBezTo>
                  <a:cubicBezTo>
                    <a:pt x="5" y="222"/>
                    <a:pt x="4" y="222"/>
                    <a:pt x="4" y="222"/>
                  </a:cubicBezTo>
                  <a:close/>
                </a:path>
              </a:pathLst>
            </a:custGeom>
            <a:solidFill>
              <a:srgbClr val="FF0000"/>
            </a:solidFill>
            <a:ln>
              <a:noFill/>
            </a:ln>
          </p:spPr>
          <p:txBody>
            <a:bodyPr vert="horz" wrap="square" lIns="68590" tIns="34295" rIns="68590" bIns="34295" numCol="1" anchor="t" anchorCtr="0" compatLnSpc="1"/>
            <a:lstStyle/>
            <a:p>
              <a:endParaRPr lang="zh-CN" altLang="en-US" sz="100">
                <a:cs typeface="+mn-ea"/>
                <a:sym typeface="+mn-lt"/>
              </a:endParaRPr>
            </a:p>
          </p:txBody>
        </p:sp>
        <p:sp>
          <p:nvSpPr>
            <p:cNvPr id="5387" name="Freeform 989"/>
            <p:cNvSpPr>
              <a:spLocks noEditPoints="1"/>
            </p:cNvSpPr>
            <p:nvPr/>
          </p:nvSpPr>
          <p:spPr bwMode="auto">
            <a:xfrm>
              <a:off x="5615806" y="2402417"/>
              <a:ext cx="377825" cy="379413"/>
            </a:xfrm>
            <a:custGeom>
              <a:avLst/>
              <a:gdLst>
                <a:gd name="T0" fmla="*/ 89 w 101"/>
                <a:gd name="T1" fmla="*/ 25 h 101"/>
                <a:gd name="T2" fmla="*/ 89 w 101"/>
                <a:gd name="T3" fmla="*/ 18 h 101"/>
                <a:gd name="T4" fmla="*/ 84 w 101"/>
                <a:gd name="T5" fmla="*/ 12 h 101"/>
                <a:gd name="T6" fmla="*/ 77 w 101"/>
                <a:gd name="T7" fmla="*/ 12 h 101"/>
                <a:gd name="T8" fmla="*/ 74 w 101"/>
                <a:gd name="T9" fmla="*/ 15 h 101"/>
                <a:gd name="T10" fmla="*/ 67 w 101"/>
                <a:gd name="T11" fmla="*/ 16 h 101"/>
                <a:gd name="T12" fmla="*/ 60 w 101"/>
                <a:gd name="T13" fmla="*/ 9 h 101"/>
                <a:gd name="T14" fmla="*/ 60 w 101"/>
                <a:gd name="T15" fmla="*/ 5 h 101"/>
                <a:gd name="T16" fmla="*/ 54 w 101"/>
                <a:gd name="T17" fmla="*/ 0 h 101"/>
                <a:gd name="T18" fmla="*/ 47 w 101"/>
                <a:gd name="T19" fmla="*/ 0 h 101"/>
                <a:gd name="T20" fmla="*/ 42 w 101"/>
                <a:gd name="T21" fmla="*/ 5 h 101"/>
                <a:gd name="T22" fmla="*/ 42 w 101"/>
                <a:gd name="T23" fmla="*/ 9 h 101"/>
                <a:gd name="T24" fmla="*/ 38 w 101"/>
                <a:gd name="T25" fmla="*/ 15 h 101"/>
                <a:gd name="T26" fmla="*/ 27 w 101"/>
                <a:gd name="T27" fmla="*/ 15 h 101"/>
                <a:gd name="T28" fmla="*/ 25 w 101"/>
                <a:gd name="T29" fmla="*/ 12 h 101"/>
                <a:gd name="T30" fmla="*/ 17 w 101"/>
                <a:gd name="T31" fmla="*/ 12 h 101"/>
                <a:gd name="T32" fmla="*/ 12 w 101"/>
                <a:gd name="T33" fmla="*/ 18 h 101"/>
                <a:gd name="T34" fmla="*/ 12 w 101"/>
                <a:gd name="T35" fmla="*/ 25 h 101"/>
                <a:gd name="T36" fmla="*/ 15 w 101"/>
                <a:gd name="T37" fmla="*/ 27 h 101"/>
                <a:gd name="T38" fmla="*/ 16 w 101"/>
                <a:gd name="T39" fmla="*/ 34 h 101"/>
                <a:gd name="T40" fmla="*/ 9 w 101"/>
                <a:gd name="T41" fmla="*/ 42 h 101"/>
                <a:gd name="T42" fmla="*/ 5 w 101"/>
                <a:gd name="T43" fmla="*/ 42 h 101"/>
                <a:gd name="T44" fmla="*/ 0 w 101"/>
                <a:gd name="T45" fmla="*/ 47 h 101"/>
                <a:gd name="T46" fmla="*/ 0 w 101"/>
                <a:gd name="T47" fmla="*/ 55 h 101"/>
                <a:gd name="T48" fmla="*/ 5 w 101"/>
                <a:gd name="T49" fmla="*/ 60 h 101"/>
                <a:gd name="T50" fmla="*/ 9 w 101"/>
                <a:gd name="T51" fmla="*/ 60 h 101"/>
                <a:gd name="T52" fmla="*/ 15 w 101"/>
                <a:gd name="T53" fmla="*/ 63 h 101"/>
                <a:gd name="T54" fmla="*/ 15 w 101"/>
                <a:gd name="T55" fmla="*/ 74 h 101"/>
                <a:gd name="T56" fmla="*/ 12 w 101"/>
                <a:gd name="T57" fmla="*/ 77 h 101"/>
                <a:gd name="T58" fmla="*/ 12 w 101"/>
                <a:gd name="T59" fmla="*/ 84 h 101"/>
                <a:gd name="T60" fmla="*/ 17 w 101"/>
                <a:gd name="T61" fmla="*/ 89 h 101"/>
                <a:gd name="T62" fmla="*/ 25 w 101"/>
                <a:gd name="T63" fmla="*/ 89 h 101"/>
                <a:gd name="T64" fmla="*/ 27 w 101"/>
                <a:gd name="T65" fmla="*/ 87 h 101"/>
                <a:gd name="T66" fmla="*/ 34 w 101"/>
                <a:gd name="T67" fmla="*/ 85 h 101"/>
                <a:gd name="T68" fmla="*/ 42 w 101"/>
                <a:gd name="T69" fmla="*/ 93 h 101"/>
                <a:gd name="T70" fmla="*/ 42 w 101"/>
                <a:gd name="T71" fmla="*/ 96 h 101"/>
                <a:gd name="T72" fmla="*/ 47 w 101"/>
                <a:gd name="T73" fmla="*/ 101 h 101"/>
                <a:gd name="T74" fmla="*/ 54 w 101"/>
                <a:gd name="T75" fmla="*/ 101 h 101"/>
                <a:gd name="T76" fmla="*/ 60 w 101"/>
                <a:gd name="T77" fmla="*/ 96 h 101"/>
                <a:gd name="T78" fmla="*/ 60 w 101"/>
                <a:gd name="T79" fmla="*/ 93 h 101"/>
                <a:gd name="T80" fmla="*/ 63 w 101"/>
                <a:gd name="T81" fmla="*/ 87 h 101"/>
                <a:gd name="T82" fmla="*/ 74 w 101"/>
                <a:gd name="T83" fmla="*/ 87 h 101"/>
                <a:gd name="T84" fmla="*/ 77 w 101"/>
                <a:gd name="T85" fmla="*/ 89 h 101"/>
                <a:gd name="T86" fmla="*/ 84 w 101"/>
                <a:gd name="T87" fmla="*/ 89 h 101"/>
                <a:gd name="T88" fmla="*/ 89 w 101"/>
                <a:gd name="T89" fmla="*/ 84 h 101"/>
                <a:gd name="T90" fmla="*/ 89 w 101"/>
                <a:gd name="T91" fmla="*/ 77 h 101"/>
                <a:gd name="T92" fmla="*/ 87 w 101"/>
                <a:gd name="T93" fmla="*/ 74 h 101"/>
                <a:gd name="T94" fmla="*/ 85 w 101"/>
                <a:gd name="T95" fmla="*/ 67 h 101"/>
                <a:gd name="T96" fmla="*/ 93 w 101"/>
                <a:gd name="T97" fmla="*/ 60 h 101"/>
                <a:gd name="T98" fmla="*/ 96 w 101"/>
                <a:gd name="T99" fmla="*/ 60 h 101"/>
                <a:gd name="T100" fmla="*/ 101 w 101"/>
                <a:gd name="T101" fmla="*/ 55 h 101"/>
                <a:gd name="T102" fmla="*/ 101 w 101"/>
                <a:gd name="T103" fmla="*/ 47 h 101"/>
                <a:gd name="T104" fmla="*/ 96 w 101"/>
                <a:gd name="T105" fmla="*/ 42 h 101"/>
                <a:gd name="T106" fmla="*/ 93 w 101"/>
                <a:gd name="T107" fmla="*/ 42 h 101"/>
                <a:gd name="T108" fmla="*/ 86 w 101"/>
                <a:gd name="T109" fmla="*/ 38 h 101"/>
                <a:gd name="T110" fmla="*/ 87 w 101"/>
                <a:gd name="T111" fmla="*/ 27 h 101"/>
                <a:gd name="T112" fmla="*/ 89 w 101"/>
                <a:gd name="T113" fmla="*/ 25 h 101"/>
                <a:gd name="T114" fmla="*/ 69 w 101"/>
                <a:gd name="T115" fmla="*/ 69 h 101"/>
                <a:gd name="T116" fmla="*/ 33 w 101"/>
                <a:gd name="T117" fmla="*/ 69 h 101"/>
                <a:gd name="T118" fmla="*/ 33 w 101"/>
                <a:gd name="T119" fmla="*/ 33 h 101"/>
                <a:gd name="T120" fmla="*/ 69 w 101"/>
                <a:gd name="T121" fmla="*/ 33 h 101"/>
                <a:gd name="T122" fmla="*/ 69 w 101"/>
                <a:gd name="T123" fmla="*/ 6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 h="101">
                  <a:moveTo>
                    <a:pt x="89" y="25"/>
                  </a:moveTo>
                  <a:cubicBezTo>
                    <a:pt x="91" y="23"/>
                    <a:pt x="91" y="20"/>
                    <a:pt x="89" y="18"/>
                  </a:cubicBezTo>
                  <a:cubicBezTo>
                    <a:pt x="84" y="12"/>
                    <a:pt x="84" y="12"/>
                    <a:pt x="84" y="12"/>
                  </a:cubicBezTo>
                  <a:cubicBezTo>
                    <a:pt x="82" y="10"/>
                    <a:pt x="79" y="10"/>
                    <a:pt x="77" y="12"/>
                  </a:cubicBezTo>
                  <a:cubicBezTo>
                    <a:pt x="74" y="15"/>
                    <a:pt x="74" y="15"/>
                    <a:pt x="74" y="15"/>
                  </a:cubicBezTo>
                  <a:cubicBezTo>
                    <a:pt x="72" y="17"/>
                    <a:pt x="69" y="17"/>
                    <a:pt x="67" y="16"/>
                  </a:cubicBezTo>
                  <a:cubicBezTo>
                    <a:pt x="65" y="15"/>
                    <a:pt x="60" y="11"/>
                    <a:pt x="60" y="9"/>
                  </a:cubicBezTo>
                  <a:cubicBezTo>
                    <a:pt x="60" y="5"/>
                    <a:pt x="60" y="5"/>
                    <a:pt x="60" y="5"/>
                  </a:cubicBezTo>
                  <a:cubicBezTo>
                    <a:pt x="60" y="2"/>
                    <a:pt x="57" y="0"/>
                    <a:pt x="54" y="0"/>
                  </a:cubicBezTo>
                  <a:cubicBezTo>
                    <a:pt x="47" y="0"/>
                    <a:pt x="47" y="0"/>
                    <a:pt x="47" y="0"/>
                  </a:cubicBezTo>
                  <a:cubicBezTo>
                    <a:pt x="44" y="0"/>
                    <a:pt x="42" y="2"/>
                    <a:pt x="42" y="5"/>
                  </a:cubicBezTo>
                  <a:cubicBezTo>
                    <a:pt x="42" y="9"/>
                    <a:pt x="42" y="9"/>
                    <a:pt x="42" y="9"/>
                  </a:cubicBezTo>
                  <a:cubicBezTo>
                    <a:pt x="42" y="11"/>
                    <a:pt x="40" y="14"/>
                    <a:pt x="38" y="15"/>
                  </a:cubicBezTo>
                  <a:cubicBezTo>
                    <a:pt x="36" y="16"/>
                    <a:pt x="29" y="17"/>
                    <a:pt x="27" y="15"/>
                  </a:cubicBezTo>
                  <a:cubicBezTo>
                    <a:pt x="25" y="12"/>
                    <a:pt x="25" y="12"/>
                    <a:pt x="25" y="12"/>
                  </a:cubicBezTo>
                  <a:cubicBezTo>
                    <a:pt x="23" y="10"/>
                    <a:pt x="19" y="10"/>
                    <a:pt x="17" y="12"/>
                  </a:cubicBezTo>
                  <a:cubicBezTo>
                    <a:pt x="12" y="18"/>
                    <a:pt x="12" y="18"/>
                    <a:pt x="12" y="18"/>
                  </a:cubicBezTo>
                  <a:cubicBezTo>
                    <a:pt x="10" y="20"/>
                    <a:pt x="10" y="23"/>
                    <a:pt x="12" y="25"/>
                  </a:cubicBezTo>
                  <a:cubicBezTo>
                    <a:pt x="15" y="27"/>
                    <a:pt x="15" y="27"/>
                    <a:pt x="15" y="27"/>
                  </a:cubicBezTo>
                  <a:cubicBezTo>
                    <a:pt x="17" y="29"/>
                    <a:pt x="17" y="32"/>
                    <a:pt x="16" y="34"/>
                  </a:cubicBezTo>
                  <a:cubicBezTo>
                    <a:pt x="15" y="36"/>
                    <a:pt x="11" y="42"/>
                    <a:pt x="9" y="42"/>
                  </a:cubicBezTo>
                  <a:cubicBezTo>
                    <a:pt x="5" y="42"/>
                    <a:pt x="5" y="42"/>
                    <a:pt x="5" y="42"/>
                  </a:cubicBezTo>
                  <a:cubicBezTo>
                    <a:pt x="2" y="42"/>
                    <a:pt x="0" y="44"/>
                    <a:pt x="0" y="47"/>
                  </a:cubicBezTo>
                  <a:cubicBezTo>
                    <a:pt x="0" y="55"/>
                    <a:pt x="0" y="55"/>
                    <a:pt x="0" y="55"/>
                  </a:cubicBezTo>
                  <a:cubicBezTo>
                    <a:pt x="0" y="57"/>
                    <a:pt x="2" y="60"/>
                    <a:pt x="5" y="60"/>
                  </a:cubicBezTo>
                  <a:cubicBezTo>
                    <a:pt x="9" y="60"/>
                    <a:pt x="9" y="60"/>
                    <a:pt x="9" y="60"/>
                  </a:cubicBezTo>
                  <a:cubicBezTo>
                    <a:pt x="11" y="60"/>
                    <a:pt x="14" y="61"/>
                    <a:pt x="15" y="63"/>
                  </a:cubicBezTo>
                  <a:cubicBezTo>
                    <a:pt x="16" y="65"/>
                    <a:pt x="17" y="72"/>
                    <a:pt x="15" y="74"/>
                  </a:cubicBezTo>
                  <a:cubicBezTo>
                    <a:pt x="12" y="77"/>
                    <a:pt x="12" y="77"/>
                    <a:pt x="12" y="77"/>
                  </a:cubicBezTo>
                  <a:cubicBezTo>
                    <a:pt x="10" y="79"/>
                    <a:pt x="10" y="82"/>
                    <a:pt x="12" y="84"/>
                  </a:cubicBezTo>
                  <a:cubicBezTo>
                    <a:pt x="17" y="89"/>
                    <a:pt x="17" y="89"/>
                    <a:pt x="17" y="89"/>
                  </a:cubicBezTo>
                  <a:cubicBezTo>
                    <a:pt x="19" y="91"/>
                    <a:pt x="23" y="91"/>
                    <a:pt x="25" y="89"/>
                  </a:cubicBezTo>
                  <a:cubicBezTo>
                    <a:pt x="27" y="87"/>
                    <a:pt x="27" y="87"/>
                    <a:pt x="27" y="87"/>
                  </a:cubicBezTo>
                  <a:cubicBezTo>
                    <a:pt x="29" y="85"/>
                    <a:pt x="32" y="84"/>
                    <a:pt x="34" y="85"/>
                  </a:cubicBezTo>
                  <a:cubicBezTo>
                    <a:pt x="36" y="86"/>
                    <a:pt x="42" y="90"/>
                    <a:pt x="42" y="93"/>
                  </a:cubicBezTo>
                  <a:cubicBezTo>
                    <a:pt x="42" y="96"/>
                    <a:pt x="42" y="96"/>
                    <a:pt x="42" y="96"/>
                  </a:cubicBezTo>
                  <a:cubicBezTo>
                    <a:pt x="42" y="99"/>
                    <a:pt x="44" y="101"/>
                    <a:pt x="47" y="101"/>
                  </a:cubicBezTo>
                  <a:cubicBezTo>
                    <a:pt x="54" y="101"/>
                    <a:pt x="54" y="101"/>
                    <a:pt x="54" y="101"/>
                  </a:cubicBezTo>
                  <a:cubicBezTo>
                    <a:pt x="57" y="101"/>
                    <a:pt x="60" y="99"/>
                    <a:pt x="60" y="96"/>
                  </a:cubicBezTo>
                  <a:cubicBezTo>
                    <a:pt x="60" y="93"/>
                    <a:pt x="60" y="93"/>
                    <a:pt x="60" y="93"/>
                  </a:cubicBezTo>
                  <a:cubicBezTo>
                    <a:pt x="60" y="90"/>
                    <a:pt x="61" y="87"/>
                    <a:pt x="63" y="87"/>
                  </a:cubicBezTo>
                  <a:cubicBezTo>
                    <a:pt x="65" y="86"/>
                    <a:pt x="72" y="85"/>
                    <a:pt x="74" y="87"/>
                  </a:cubicBezTo>
                  <a:cubicBezTo>
                    <a:pt x="77" y="89"/>
                    <a:pt x="77" y="89"/>
                    <a:pt x="77" y="89"/>
                  </a:cubicBezTo>
                  <a:cubicBezTo>
                    <a:pt x="79" y="91"/>
                    <a:pt x="82" y="91"/>
                    <a:pt x="84" y="89"/>
                  </a:cubicBezTo>
                  <a:cubicBezTo>
                    <a:pt x="89" y="84"/>
                    <a:pt x="89" y="84"/>
                    <a:pt x="89" y="84"/>
                  </a:cubicBezTo>
                  <a:cubicBezTo>
                    <a:pt x="91" y="82"/>
                    <a:pt x="91" y="79"/>
                    <a:pt x="89" y="77"/>
                  </a:cubicBezTo>
                  <a:cubicBezTo>
                    <a:pt x="87" y="74"/>
                    <a:pt x="87" y="74"/>
                    <a:pt x="87" y="74"/>
                  </a:cubicBezTo>
                  <a:cubicBezTo>
                    <a:pt x="85" y="72"/>
                    <a:pt x="84" y="69"/>
                    <a:pt x="85" y="67"/>
                  </a:cubicBezTo>
                  <a:cubicBezTo>
                    <a:pt x="86" y="65"/>
                    <a:pt x="90" y="60"/>
                    <a:pt x="93" y="60"/>
                  </a:cubicBezTo>
                  <a:cubicBezTo>
                    <a:pt x="96" y="60"/>
                    <a:pt x="96" y="60"/>
                    <a:pt x="96" y="60"/>
                  </a:cubicBezTo>
                  <a:cubicBezTo>
                    <a:pt x="99" y="60"/>
                    <a:pt x="101" y="57"/>
                    <a:pt x="101" y="55"/>
                  </a:cubicBezTo>
                  <a:cubicBezTo>
                    <a:pt x="101" y="47"/>
                    <a:pt x="101" y="47"/>
                    <a:pt x="101" y="47"/>
                  </a:cubicBezTo>
                  <a:cubicBezTo>
                    <a:pt x="101" y="44"/>
                    <a:pt x="99" y="42"/>
                    <a:pt x="96" y="42"/>
                  </a:cubicBezTo>
                  <a:cubicBezTo>
                    <a:pt x="93" y="42"/>
                    <a:pt x="93" y="42"/>
                    <a:pt x="93" y="42"/>
                  </a:cubicBezTo>
                  <a:cubicBezTo>
                    <a:pt x="90" y="42"/>
                    <a:pt x="87" y="40"/>
                    <a:pt x="86" y="38"/>
                  </a:cubicBezTo>
                  <a:cubicBezTo>
                    <a:pt x="86" y="36"/>
                    <a:pt x="85" y="29"/>
                    <a:pt x="87" y="27"/>
                  </a:cubicBezTo>
                  <a:lnTo>
                    <a:pt x="89" y="25"/>
                  </a:lnTo>
                  <a:close/>
                  <a:moveTo>
                    <a:pt x="69" y="69"/>
                  </a:moveTo>
                  <a:cubicBezTo>
                    <a:pt x="59" y="79"/>
                    <a:pt x="43" y="79"/>
                    <a:pt x="33" y="69"/>
                  </a:cubicBezTo>
                  <a:cubicBezTo>
                    <a:pt x="23" y="59"/>
                    <a:pt x="23" y="43"/>
                    <a:pt x="33" y="33"/>
                  </a:cubicBezTo>
                  <a:cubicBezTo>
                    <a:pt x="43" y="23"/>
                    <a:pt x="59" y="23"/>
                    <a:pt x="69" y="33"/>
                  </a:cubicBezTo>
                  <a:cubicBezTo>
                    <a:pt x="79" y="43"/>
                    <a:pt x="79" y="59"/>
                    <a:pt x="69" y="69"/>
                  </a:cubicBezTo>
                  <a:close/>
                </a:path>
              </a:pathLst>
            </a:custGeom>
            <a:solidFill>
              <a:schemeClr val="accent1"/>
            </a:solidFill>
            <a:ln>
              <a:noFill/>
            </a:ln>
          </p:spPr>
          <p:txBody>
            <a:bodyPr vert="horz" wrap="square" lIns="68590" tIns="34295" rIns="68590" bIns="34295" numCol="1" anchor="t" anchorCtr="0" compatLnSpc="1"/>
            <a:lstStyle/>
            <a:p>
              <a:endParaRPr lang="zh-CN" altLang="en-US" sz="100">
                <a:cs typeface="+mn-ea"/>
                <a:sym typeface="+mn-lt"/>
              </a:endParaRPr>
            </a:p>
          </p:txBody>
        </p:sp>
        <p:sp>
          <p:nvSpPr>
            <p:cNvPr id="5388" name="Freeform 990"/>
            <p:cNvSpPr/>
            <p:nvPr/>
          </p:nvSpPr>
          <p:spPr bwMode="auto">
            <a:xfrm>
              <a:off x="5701531" y="2489730"/>
              <a:ext cx="209550" cy="209550"/>
            </a:xfrm>
            <a:custGeom>
              <a:avLst/>
              <a:gdLst>
                <a:gd name="T0" fmla="*/ 46 w 56"/>
                <a:gd name="T1" fmla="*/ 46 h 56"/>
                <a:gd name="T2" fmla="*/ 10 w 56"/>
                <a:gd name="T3" fmla="*/ 46 h 56"/>
                <a:gd name="T4" fmla="*/ 10 w 56"/>
                <a:gd name="T5" fmla="*/ 10 h 56"/>
                <a:gd name="T6" fmla="*/ 46 w 56"/>
                <a:gd name="T7" fmla="*/ 10 h 56"/>
                <a:gd name="T8" fmla="*/ 46 w 56"/>
                <a:gd name="T9" fmla="*/ 46 h 56"/>
              </a:gdLst>
              <a:ahLst/>
              <a:cxnLst>
                <a:cxn ang="0">
                  <a:pos x="T0" y="T1"/>
                </a:cxn>
                <a:cxn ang="0">
                  <a:pos x="T2" y="T3"/>
                </a:cxn>
                <a:cxn ang="0">
                  <a:pos x="T4" y="T5"/>
                </a:cxn>
                <a:cxn ang="0">
                  <a:pos x="T6" y="T7"/>
                </a:cxn>
                <a:cxn ang="0">
                  <a:pos x="T8" y="T9"/>
                </a:cxn>
              </a:cxnLst>
              <a:rect l="0" t="0" r="r" b="b"/>
              <a:pathLst>
                <a:path w="56" h="56">
                  <a:moveTo>
                    <a:pt x="46" y="46"/>
                  </a:moveTo>
                  <a:cubicBezTo>
                    <a:pt x="36" y="56"/>
                    <a:pt x="20" y="56"/>
                    <a:pt x="10" y="46"/>
                  </a:cubicBezTo>
                  <a:cubicBezTo>
                    <a:pt x="0" y="36"/>
                    <a:pt x="0" y="20"/>
                    <a:pt x="10" y="10"/>
                  </a:cubicBezTo>
                  <a:cubicBezTo>
                    <a:pt x="20" y="0"/>
                    <a:pt x="36" y="0"/>
                    <a:pt x="46" y="10"/>
                  </a:cubicBezTo>
                  <a:cubicBezTo>
                    <a:pt x="56" y="20"/>
                    <a:pt x="56" y="36"/>
                    <a:pt x="46" y="46"/>
                  </a:cubicBezTo>
                  <a:close/>
                </a:path>
              </a:pathLst>
            </a:custGeom>
            <a:solidFill>
              <a:srgbClr val="FFFF00"/>
            </a:solidFill>
            <a:ln>
              <a:solidFill>
                <a:srgbClr val="FF0000"/>
              </a:solidFill>
            </a:ln>
          </p:spPr>
          <p:txBody>
            <a:bodyPr vert="horz" wrap="square" lIns="68590" tIns="34295" rIns="68590" bIns="34295" numCol="1" anchor="t" anchorCtr="0" compatLnSpc="1"/>
            <a:lstStyle/>
            <a:p>
              <a:endParaRPr lang="zh-CN" altLang="en-US" sz="100">
                <a:cs typeface="+mn-ea"/>
                <a:sym typeface="+mn-lt"/>
              </a:endParaRPr>
            </a:p>
          </p:txBody>
        </p:sp>
        <p:sp>
          <p:nvSpPr>
            <p:cNvPr id="5391" name="Freeform 993"/>
            <p:cNvSpPr>
              <a:spLocks noEditPoints="1"/>
            </p:cNvSpPr>
            <p:nvPr/>
          </p:nvSpPr>
          <p:spPr bwMode="auto">
            <a:xfrm>
              <a:off x="5615806" y="4031192"/>
              <a:ext cx="377825" cy="382588"/>
            </a:xfrm>
            <a:custGeom>
              <a:avLst/>
              <a:gdLst>
                <a:gd name="T0" fmla="*/ 89 w 101"/>
                <a:gd name="T1" fmla="*/ 25 h 102"/>
                <a:gd name="T2" fmla="*/ 89 w 101"/>
                <a:gd name="T3" fmla="*/ 18 h 102"/>
                <a:gd name="T4" fmla="*/ 84 w 101"/>
                <a:gd name="T5" fmla="*/ 12 h 102"/>
                <a:gd name="T6" fmla="*/ 77 w 101"/>
                <a:gd name="T7" fmla="*/ 12 h 102"/>
                <a:gd name="T8" fmla="*/ 74 w 101"/>
                <a:gd name="T9" fmla="*/ 15 h 102"/>
                <a:gd name="T10" fmla="*/ 67 w 101"/>
                <a:gd name="T11" fmla="*/ 17 h 102"/>
                <a:gd name="T12" fmla="*/ 60 w 101"/>
                <a:gd name="T13" fmla="*/ 9 h 102"/>
                <a:gd name="T14" fmla="*/ 60 w 101"/>
                <a:gd name="T15" fmla="*/ 5 h 102"/>
                <a:gd name="T16" fmla="*/ 54 w 101"/>
                <a:gd name="T17" fmla="*/ 0 h 102"/>
                <a:gd name="T18" fmla="*/ 47 w 101"/>
                <a:gd name="T19" fmla="*/ 0 h 102"/>
                <a:gd name="T20" fmla="*/ 42 w 101"/>
                <a:gd name="T21" fmla="*/ 5 h 102"/>
                <a:gd name="T22" fmla="*/ 42 w 101"/>
                <a:gd name="T23" fmla="*/ 9 h 102"/>
                <a:gd name="T24" fmla="*/ 38 w 101"/>
                <a:gd name="T25" fmla="*/ 15 h 102"/>
                <a:gd name="T26" fmla="*/ 27 w 101"/>
                <a:gd name="T27" fmla="*/ 15 h 102"/>
                <a:gd name="T28" fmla="*/ 25 w 101"/>
                <a:gd name="T29" fmla="*/ 12 h 102"/>
                <a:gd name="T30" fmla="*/ 17 w 101"/>
                <a:gd name="T31" fmla="*/ 12 h 102"/>
                <a:gd name="T32" fmla="*/ 12 w 101"/>
                <a:gd name="T33" fmla="*/ 18 h 102"/>
                <a:gd name="T34" fmla="*/ 12 w 101"/>
                <a:gd name="T35" fmla="*/ 25 h 102"/>
                <a:gd name="T36" fmla="*/ 15 w 101"/>
                <a:gd name="T37" fmla="*/ 28 h 102"/>
                <a:gd name="T38" fmla="*/ 16 w 101"/>
                <a:gd name="T39" fmla="*/ 35 h 102"/>
                <a:gd name="T40" fmla="*/ 9 w 101"/>
                <a:gd name="T41" fmla="*/ 42 h 102"/>
                <a:gd name="T42" fmla="*/ 5 w 101"/>
                <a:gd name="T43" fmla="*/ 42 h 102"/>
                <a:gd name="T44" fmla="*/ 0 w 101"/>
                <a:gd name="T45" fmla="*/ 47 h 102"/>
                <a:gd name="T46" fmla="*/ 0 w 101"/>
                <a:gd name="T47" fmla="*/ 55 h 102"/>
                <a:gd name="T48" fmla="*/ 5 w 101"/>
                <a:gd name="T49" fmla="*/ 60 h 102"/>
                <a:gd name="T50" fmla="*/ 9 w 101"/>
                <a:gd name="T51" fmla="*/ 60 h 102"/>
                <a:gd name="T52" fmla="*/ 15 w 101"/>
                <a:gd name="T53" fmla="*/ 64 h 102"/>
                <a:gd name="T54" fmla="*/ 15 w 101"/>
                <a:gd name="T55" fmla="*/ 75 h 102"/>
                <a:gd name="T56" fmla="*/ 12 w 101"/>
                <a:gd name="T57" fmla="*/ 77 h 102"/>
                <a:gd name="T58" fmla="*/ 12 w 101"/>
                <a:gd name="T59" fmla="*/ 84 h 102"/>
                <a:gd name="T60" fmla="*/ 17 w 101"/>
                <a:gd name="T61" fmla="*/ 90 h 102"/>
                <a:gd name="T62" fmla="*/ 25 w 101"/>
                <a:gd name="T63" fmla="*/ 90 h 102"/>
                <a:gd name="T64" fmla="*/ 27 w 101"/>
                <a:gd name="T65" fmla="*/ 87 h 102"/>
                <a:gd name="T66" fmla="*/ 34 w 101"/>
                <a:gd name="T67" fmla="*/ 85 h 102"/>
                <a:gd name="T68" fmla="*/ 42 w 101"/>
                <a:gd name="T69" fmla="*/ 93 h 102"/>
                <a:gd name="T70" fmla="*/ 42 w 101"/>
                <a:gd name="T71" fmla="*/ 97 h 102"/>
                <a:gd name="T72" fmla="*/ 47 w 101"/>
                <a:gd name="T73" fmla="*/ 102 h 102"/>
                <a:gd name="T74" fmla="*/ 54 w 101"/>
                <a:gd name="T75" fmla="*/ 102 h 102"/>
                <a:gd name="T76" fmla="*/ 60 w 101"/>
                <a:gd name="T77" fmla="*/ 97 h 102"/>
                <a:gd name="T78" fmla="*/ 60 w 101"/>
                <a:gd name="T79" fmla="*/ 93 h 102"/>
                <a:gd name="T80" fmla="*/ 63 w 101"/>
                <a:gd name="T81" fmla="*/ 87 h 102"/>
                <a:gd name="T82" fmla="*/ 74 w 101"/>
                <a:gd name="T83" fmla="*/ 87 h 102"/>
                <a:gd name="T84" fmla="*/ 77 w 101"/>
                <a:gd name="T85" fmla="*/ 90 h 102"/>
                <a:gd name="T86" fmla="*/ 84 w 101"/>
                <a:gd name="T87" fmla="*/ 90 h 102"/>
                <a:gd name="T88" fmla="*/ 89 w 101"/>
                <a:gd name="T89" fmla="*/ 84 h 102"/>
                <a:gd name="T90" fmla="*/ 89 w 101"/>
                <a:gd name="T91" fmla="*/ 77 h 102"/>
                <a:gd name="T92" fmla="*/ 87 w 101"/>
                <a:gd name="T93" fmla="*/ 75 h 102"/>
                <a:gd name="T94" fmla="*/ 85 w 101"/>
                <a:gd name="T95" fmla="*/ 67 h 102"/>
                <a:gd name="T96" fmla="*/ 93 w 101"/>
                <a:gd name="T97" fmla="*/ 60 h 102"/>
                <a:gd name="T98" fmla="*/ 96 w 101"/>
                <a:gd name="T99" fmla="*/ 60 h 102"/>
                <a:gd name="T100" fmla="*/ 101 w 101"/>
                <a:gd name="T101" fmla="*/ 55 h 102"/>
                <a:gd name="T102" fmla="*/ 101 w 101"/>
                <a:gd name="T103" fmla="*/ 47 h 102"/>
                <a:gd name="T104" fmla="*/ 96 w 101"/>
                <a:gd name="T105" fmla="*/ 42 h 102"/>
                <a:gd name="T106" fmla="*/ 93 w 101"/>
                <a:gd name="T107" fmla="*/ 42 h 102"/>
                <a:gd name="T108" fmla="*/ 86 w 101"/>
                <a:gd name="T109" fmla="*/ 38 h 102"/>
                <a:gd name="T110" fmla="*/ 87 w 101"/>
                <a:gd name="T111" fmla="*/ 28 h 102"/>
                <a:gd name="T112" fmla="*/ 89 w 101"/>
                <a:gd name="T113" fmla="*/ 25 h 102"/>
                <a:gd name="T114" fmla="*/ 69 w 101"/>
                <a:gd name="T115" fmla="*/ 69 h 102"/>
                <a:gd name="T116" fmla="*/ 33 w 101"/>
                <a:gd name="T117" fmla="*/ 69 h 102"/>
                <a:gd name="T118" fmla="*/ 33 w 101"/>
                <a:gd name="T119" fmla="*/ 33 h 102"/>
                <a:gd name="T120" fmla="*/ 69 w 101"/>
                <a:gd name="T121" fmla="*/ 33 h 102"/>
                <a:gd name="T122" fmla="*/ 69 w 101"/>
                <a:gd name="T123" fmla="*/ 6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 h="102">
                  <a:moveTo>
                    <a:pt x="89" y="25"/>
                  </a:moveTo>
                  <a:cubicBezTo>
                    <a:pt x="91" y="23"/>
                    <a:pt x="91" y="20"/>
                    <a:pt x="89" y="18"/>
                  </a:cubicBezTo>
                  <a:cubicBezTo>
                    <a:pt x="84" y="12"/>
                    <a:pt x="84" y="12"/>
                    <a:pt x="84" y="12"/>
                  </a:cubicBezTo>
                  <a:cubicBezTo>
                    <a:pt x="82" y="10"/>
                    <a:pt x="79" y="10"/>
                    <a:pt x="77" y="12"/>
                  </a:cubicBezTo>
                  <a:cubicBezTo>
                    <a:pt x="74" y="15"/>
                    <a:pt x="74" y="15"/>
                    <a:pt x="74" y="15"/>
                  </a:cubicBezTo>
                  <a:cubicBezTo>
                    <a:pt x="72" y="17"/>
                    <a:pt x="69" y="18"/>
                    <a:pt x="67" y="17"/>
                  </a:cubicBezTo>
                  <a:cubicBezTo>
                    <a:pt x="65" y="16"/>
                    <a:pt x="60" y="12"/>
                    <a:pt x="60" y="9"/>
                  </a:cubicBezTo>
                  <a:cubicBezTo>
                    <a:pt x="60" y="5"/>
                    <a:pt x="60" y="5"/>
                    <a:pt x="60" y="5"/>
                  </a:cubicBezTo>
                  <a:cubicBezTo>
                    <a:pt x="60" y="3"/>
                    <a:pt x="57" y="0"/>
                    <a:pt x="54" y="0"/>
                  </a:cubicBezTo>
                  <a:cubicBezTo>
                    <a:pt x="47" y="0"/>
                    <a:pt x="47" y="0"/>
                    <a:pt x="47" y="0"/>
                  </a:cubicBezTo>
                  <a:cubicBezTo>
                    <a:pt x="44" y="0"/>
                    <a:pt x="42" y="3"/>
                    <a:pt x="42" y="5"/>
                  </a:cubicBezTo>
                  <a:cubicBezTo>
                    <a:pt x="42" y="9"/>
                    <a:pt x="42" y="9"/>
                    <a:pt x="42" y="9"/>
                  </a:cubicBezTo>
                  <a:cubicBezTo>
                    <a:pt x="42" y="12"/>
                    <a:pt x="40" y="15"/>
                    <a:pt x="38" y="15"/>
                  </a:cubicBezTo>
                  <a:cubicBezTo>
                    <a:pt x="36" y="16"/>
                    <a:pt x="29" y="17"/>
                    <a:pt x="27" y="15"/>
                  </a:cubicBezTo>
                  <a:cubicBezTo>
                    <a:pt x="25" y="12"/>
                    <a:pt x="25" y="12"/>
                    <a:pt x="25" y="12"/>
                  </a:cubicBezTo>
                  <a:cubicBezTo>
                    <a:pt x="23" y="10"/>
                    <a:pt x="19" y="10"/>
                    <a:pt x="17" y="12"/>
                  </a:cubicBezTo>
                  <a:cubicBezTo>
                    <a:pt x="12" y="18"/>
                    <a:pt x="12" y="18"/>
                    <a:pt x="12" y="18"/>
                  </a:cubicBezTo>
                  <a:cubicBezTo>
                    <a:pt x="10" y="20"/>
                    <a:pt x="10" y="23"/>
                    <a:pt x="12" y="25"/>
                  </a:cubicBezTo>
                  <a:cubicBezTo>
                    <a:pt x="15" y="28"/>
                    <a:pt x="15" y="28"/>
                    <a:pt x="15" y="28"/>
                  </a:cubicBezTo>
                  <a:cubicBezTo>
                    <a:pt x="17" y="30"/>
                    <a:pt x="17" y="33"/>
                    <a:pt x="16" y="35"/>
                  </a:cubicBezTo>
                  <a:cubicBezTo>
                    <a:pt x="15" y="37"/>
                    <a:pt x="11" y="42"/>
                    <a:pt x="9" y="42"/>
                  </a:cubicBezTo>
                  <a:cubicBezTo>
                    <a:pt x="5" y="42"/>
                    <a:pt x="5" y="42"/>
                    <a:pt x="5" y="42"/>
                  </a:cubicBezTo>
                  <a:cubicBezTo>
                    <a:pt x="2" y="42"/>
                    <a:pt x="0" y="44"/>
                    <a:pt x="0" y="47"/>
                  </a:cubicBezTo>
                  <a:cubicBezTo>
                    <a:pt x="0" y="55"/>
                    <a:pt x="0" y="55"/>
                    <a:pt x="0" y="55"/>
                  </a:cubicBezTo>
                  <a:cubicBezTo>
                    <a:pt x="0" y="58"/>
                    <a:pt x="2" y="60"/>
                    <a:pt x="5" y="60"/>
                  </a:cubicBezTo>
                  <a:cubicBezTo>
                    <a:pt x="9" y="60"/>
                    <a:pt x="9" y="60"/>
                    <a:pt x="9" y="60"/>
                  </a:cubicBezTo>
                  <a:cubicBezTo>
                    <a:pt x="11" y="60"/>
                    <a:pt x="14" y="62"/>
                    <a:pt x="15" y="64"/>
                  </a:cubicBezTo>
                  <a:cubicBezTo>
                    <a:pt x="16" y="66"/>
                    <a:pt x="17" y="73"/>
                    <a:pt x="15" y="75"/>
                  </a:cubicBezTo>
                  <a:cubicBezTo>
                    <a:pt x="12" y="77"/>
                    <a:pt x="12" y="77"/>
                    <a:pt x="12" y="77"/>
                  </a:cubicBezTo>
                  <a:cubicBezTo>
                    <a:pt x="10" y="79"/>
                    <a:pt x="10" y="82"/>
                    <a:pt x="12" y="84"/>
                  </a:cubicBezTo>
                  <a:cubicBezTo>
                    <a:pt x="17" y="90"/>
                    <a:pt x="17" y="90"/>
                    <a:pt x="17" y="90"/>
                  </a:cubicBezTo>
                  <a:cubicBezTo>
                    <a:pt x="19" y="92"/>
                    <a:pt x="23" y="92"/>
                    <a:pt x="25" y="90"/>
                  </a:cubicBezTo>
                  <a:cubicBezTo>
                    <a:pt x="27" y="87"/>
                    <a:pt x="27" y="87"/>
                    <a:pt x="27" y="87"/>
                  </a:cubicBezTo>
                  <a:cubicBezTo>
                    <a:pt x="29" y="85"/>
                    <a:pt x="32" y="84"/>
                    <a:pt x="34" y="85"/>
                  </a:cubicBezTo>
                  <a:cubicBezTo>
                    <a:pt x="36" y="86"/>
                    <a:pt x="42" y="90"/>
                    <a:pt x="42" y="93"/>
                  </a:cubicBezTo>
                  <a:cubicBezTo>
                    <a:pt x="42" y="97"/>
                    <a:pt x="42" y="97"/>
                    <a:pt x="42" y="97"/>
                  </a:cubicBezTo>
                  <a:cubicBezTo>
                    <a:pt x="42" y="100"/>
                    <a:pt x="44" y="102"/>
                    <a:pt x="47" y="102"/>
                  </a:cubicBezTo>
                  <a:cubicBezTo>
                    <a:pt x="54" y="102"/>
                    <a:pt x="54" y="102"/>
                    <a:pt x="54" y="102"/>
                  </a:cubicBezTo>
                  <a:cubicBezTo>
                    <a:pt x="57" y="102"/>
                    <a:pt x="60" y="100"/>
                    <a:pt x="60" y="97"/>
                  </a:cubicBezTo>
                  <a:cubicBezTo>
                    <a:pt x="60" y="93"/>
                    <a:pt x="60" y="93"/>
                    <a:pt x="60" y="93"/>
                  </a:cubicBezTo>
                  <a:cubicBezTo>
                    <a:pt x="60" y="90"/>
                    <a:pt x="61" y="88"/>
                    <a:pt x="63" y="87"/>
                  </a:cubicBezTo>
                  <a:cubicBezTo>
                    <a:pt x="65" y="86"/>
                    <a:pt x="72" y="85"/>
                    <a:pt x="74" y="87"/>
                  </a:cubicBezTo>
                  <a:cubicBezTo>
                    <a:pt x="77" y="90"/>
                    <a:pt x="77" y="90"/>
                    <a:pt x="77" y="90"/>
                  </a:cubicBezTo>
                  <a:cubicBezTo>
                    <a:pt x="79" y="92"/>
                    <a:pt x="82" y="92"/>
                    <a:pt x="84" y="90"/>
                  </a:cubicBezTo>
                  <a:cubicBezTo>
                    <a:pt x="89" y="84"/>
                    <a:pt x="89" y="84"/>
                    <a:pt x="89" y="84"/>
                  </a:cubicBezTo>
                  <a:cubicBezTo>
                    <a:pt x="91" y="82"/>
                    <a:pt x="91" y="79"/>
                    <a:pt x="89" y="77"/>
                  </a:cubicBezTo>
                  <a:cubicBezTo>
                    <a:pt x="87" y="75"/>
                    <a:pt x="87" y="75"/>
                    <a:pt x="87" y="75"/>
                  </a:cubicBezTo>
                  <a:cubicBezTo>
                    <a:pt x="85" y="73"/>
                    <a:pt x="84" y="69"/>
                    <a:pt x="85" y="67"/>
                  </a:cubicBezTo>
                  <a:cubicBezTo>
                    <a:pt x="86" y="65"/>
                    <a:pt x="90" y="60"/>
                    <a:pt x="93" y="60"/>
                  </a:cubicBezTo>
                  <a:cubicBezTo>
                    <a:pt x="96" y="60"/>
                    <a:pt x="96" y="60"/>
                    <a:pt x="96" y="60"/>
                  </a:cubicBezTo>
                  <a:cubicBezTo>
                    <a:pt x="99" y="60"/>
                    <a:pt x="101" y="58"/>
                    <a:pt x="101" y="55"/>
                  </a:cubicBezTo>
                  <a:cubicBezTo>
                    <a:pt x="101" y="47"/>
                    <a:pt x="101" y="47"/>
                    <a:pt x="101" y="47"/>
                  </a:cubicBezTo>
                  <a:cubicBezTo>
                    <a:pt x="101" y="44"/>
                    <a:pt x="99" y="42"/>
                    <a:pt x="96" y="42"/>
                  </a:cubicBezTo>
                  <a:cubicBezTo>
                    <a:pt x="93" y="42"/>
                    <a:pt x="93" y="42"/>
                    <a:pt x="93" y="42"/>
                  </a:cubicBezTo>
                  <a:cubicBezTo>
                    <a:pt x="90" y="42"/>
                    <a:pt x="87" y="40"/>
                    <a:pt x="86" y="38"/>
                  </a:cubicBezTo>
                  <a:cubicBezTo>
                    <a:pt x="86" y="36"/>
                    <a:pt x="85" y="30"/>
                    <a:pt x="87" y="28"/>
                  </a:cubicBezTo>
                  <a:lnTo>
                    <a:pt x="89" y="25"/>
                  </a:lnTo>
                  <a:close/>
                  <a:moveTo>
                    <a:pt x="69" y="69"/>
                  </a:moveTo>
                  <a:cubicBezTo>
                    <a:pt x="59" y="79"/>
                    <a:pt x="43" y="79"/>
                    <a:pt x="33" y="69"/>
                  </a:cubicBezTo>
                  <a:cubicBezTo>
                    <a:pt x="23" y="59"/>
                    <a:pt x="23" y="43"/>
                    <a:pt x="33" y="33"/>
                  </a:cubicBezTo>
                  <a:cubicBezTo>
                    <a:pt x="43" y="23"/>
                    <a:pt x="59" y="23"/>
                    <a:pt x="69" y="33"/>
                  </a:cubicBezTo>
                  <a:cubicBezTo>
                    <a:pt x="79" y="43"/>
                    <a:pt x="79" y="59"/>
                    <a:pt x="69" y="69"/>
                  </a:cubicBezTo>
                  <a:close/>
                </a:path>
              </a:pathLst>
            </a:custGeom>
            <a:solidFill>
              <a:schemeClr val="accent1"/>
            </a:solidFill>
            <a:ln>
              <a:noFill/>
            </a:ln>
          </p:spPr>
          <p:txBody>
            <a:bodyPr vert="horz" wrap="square" lIns="68590" tIns="34295" rIns="68590" bIns="34295" numCol="1" anchor="t" anchorCtr="0" compatLnSpc="1"/>
            <a:lstStyle/>
            <a:p>
              <a:endParaRPr lang="zh-CN" altLang="en-US" sz="100">
                <a:cs typeface="+mn-ea"/>
                <a:sym typeface="+mn-lt"/>
              </a:endParaRPr>
            </a:p>
          </p:txBody>
        </p:sp>
        <p:sp>
          <p:nvSpPr>
            <p:cNvPr id="5392" name="Freeform 994"/>
            <p:cNvSpPr/>
            <p:nvPr/>
          </p:nvSpPr>
          <p:spPr bwMode="auto">
            <a:xfrm>
              <a:off x="5701531" y="4116917"/>
              <a:ext cx="209550" cy="211138"/>
            </a:xfrm>
            <a:custGeom>
              <a:avLst/>
              <a:gdLst>
                <a:gd name="T0" fmla="*/ 46 w 56"/>
                <a:gd name="T1" fmla="*/ 46 h 56"/>
                <a:gd name="T2" fmla="*/ 10 w 56"/>
                <a:gd name="T3" fmla="*/ 46 h 56"/>
                <a:gd name="T4" fmla="*/ 10 w 56"/>
                <a:gd name="T5" fmla="*/ 10 h 56"/>
                <a:gd name="T6" fmla="*/ 46 w 56"/>
                <a:gd name="T7" fmla="*/ 10 h 56"/>
                <a:gd name="T8" fmla="*/ 46 w 56"/>
                <a:gd name="T9" fmla="*/ 46 h 56"/>
              </a:gdLst>
              <a:ahLst/>
              <a:cxnLst>
                <a:cxn ang="0">
                  <a:pos x="T0" y="T1"/>
                </a:cxn>
                <a:cxn ang="0">
                  <a:pos x="T2" y="T3"/>
                </a:cxn>
                <a:cxn ang="0">
                  <a:pos x="T4" y="T5"/>
                </a:cxn>
                <a:cxn ang="0">
                  <a:pos x="T6" y="T7"/>
                </a:cxn>
                <a:cxn ang="0">
                  <a:pos x="T8" y="T9"/>
                </a:cxn>
              </a:cxnLst>
              <a:rect l="0" t="0" r="r" b="b"/>
              <a:pathLst>
                <a:path w="56" h="56">
                  <a:moveTo>
                    <a:pt x="46" y="46"/>
                  </a:moveTo>
                  <a:cubicBezTo>
                    <a:pt x="36" y="56"/>
                    <a:pt x="20" y="56"/>
                    <a:pt x="10" y="46"/>
                  </a:cubicBezTo>
                  <a:cubicBezTo>
                    <a:pt x="0" y="36"/>
                    <a:pt x="0" y="20"/>
                    <a:pt x="10" y="10"/>
                  </a:cubicBezTo>
                  <a:cubicBezTo>
                    <a:pt x="20" y="0"/>
                    <a:pt x="36" y="0"/>
                    <a:pt x="46" y="10"/>
                  </a:cubicBezTo>
                  <a:cubicBezTo>
                    <a:pt x="56" y="20"/>
                    <a:pt x="56" y="36"/>
                    <a:pt x="46" y="46"/>
                  </a:cubicBezTo>
                  <a:close/>
                </a:path>
              </a:pathLst>
            </a:custGeom>
            <a:solidFill>
              <a:srgbClr val="FFFF00"/>
            </a:solidFill>
            <a:ln>
              <a:solidFill>
                <a:srgbClr val="FF0000"/>
              </a:solidFill>
            </a:ln>
          </p:spPr>
          <p:txBody>
            <a:bodyPr vert="horz" wrap="square" lIns="68590" tIns="34295" rIns="68590" bIns="34295" numCol="1" anchor="t" anchorCtr="0" compatLnSpc="1"/>
            <a:lstStyle/>
            <a:p>
              <a:endParaRPr lang="zh-CN" altLang="en-US" sz="100">
                <a:cs typeface="+mn-ea"/>
                <a:sym typeface="+mn-lt"/>
              </a:endParaRPr>
            </a:p>
          </p:txBody>
        </p:sp>
        <p:sp>
          <p:nvSpPr>
            <p:cNvPr id="5393" name="Freeform 995"/>
            <p:cNvSpPr>
              <a:spLocks noEditPoints="1"/>
            </p:cNvSpPr>
            <p:nvPr/>
          </p:nvSpPr>
          <p:spPr bwMode="auto">
            <a:xfrm>
              <a:off x="6419081" y="3227917"/>
              <a:ext cx="382588" cy="382588"/>
            </a:xfrm>
            <a:custGeom>
              <a:avLst/>
              <a:gdLst>
                <a:gd name="T0" fmla="*/ 89 w 102"/>
                <a:gd name="T1" fmla="*/ 25 h 102"/>
                <a:gd name="T2" fmla="*/ 89 w 102"/>
                <a:gd name="T3" fmla="*/ 18 h 102"/>
                <a:gd name="T4" fmla="*/ 84 w 102"/>
                <a:gd name="T5" fmla="*/ 12 h 102"/>
                <a:gd name="T6" fmla="*/ 77 w 102"/>
                <a:gd name="T7" fmla="*/ 12 h 102"/>
                <a:gd name="T8" fmla="*/ 74 w 102"/>
                <a:gd name="T9" fmla="*/ 15 h 102"/>
                <a:gd name="T10" fmla="*/ 67 w 102"/>
                <a:gd name="T11" fmla="*/ 17 h 102"/>
                <a:gd name="T12" fmla="*/ 60 w 102"/>
                <a:gd name="T13" fmla="*/ 9 h 102"/>
                <a:gd name="T14" fmla="*/ 60 w 102"/>
                <a:gd name="T15" fmla="*/ 5 h 102"/>
                <a:gd name="T16" fmla="*/ 55 w 102"/>
                <a:gd name="T17" fmla="*/ 0 h 102"/>
                <a:gd name="T18" fmla="*/ 47 w 102"/>
                <a:gd name="T19" fmla="*/ 0 h 102"/>
                <a:gd name="T20" fmla="*/ 42 w 102"/>
                <a:gd name="T21" fmla="*/ 5 h 102"/>
                <a:gd name="T22" fmla="*/ 42 w 102"/>
                <a:gd name="T23" fmla="*/ 9 h 102"/>
                <a:gd name="T24" fmla="*/ 38 w 102"/>
                <a:gd name="T25" fmla="*/ 15 h 102"/>
                <a:gd name="T26" fmla="*/ 27 w 102"/>
                <a:gd name="T27" fmla="*/ 15 h 102"/>
                <a:gd name="T28" fmla="*/ 25 w 102"/>
                <a:gd name="T29" fmla="*/ 12 h 102"/>
                <a:gd name="T30" fmla="*/ 18 w 102"/>
                <a:gd name="T31" fmla="*/ 12 h 102"/>
                <a:gd name="T32" fmla="*/ 12 w 102"/>
                <a:gd name="T33" fmla="*/ 18 h 102"/>
                <a:gd name="T34" fmla="*/ 12 w 102"/>
                <a:gd name="T35" fmla="*/ 25 h 102"/>
                <a:gd name="T36" fmla="*/ 15 w 102"/>
                <a:gd name="T37" fmla="*/ 27 h 102"/>
                <a:gd name="T38" fmla="*/ 17 w 102"/>
                <a:gd name="T39" fmla="*/ 34 h 102"/>
                <a:gd name="T40" fmla="*/ 9 w 102"/>
                <a:gd name="T41" fmla="*/ 42 h 102"/>
                <a:gd name="T42" fmla="*/ 5 w 102"/>
                <a:gd name="T43" fmla="*/ 42 h 102"/>
                <a:gd name="T44" fmla="*/ 0 w 102"/>
                <a:gd name="T45" fmla="*/ 47 h 102"/>
                <a:gd name="T46" fmla="*/ 0 w 102"/>
                <a:gd name="T47" fmla="*/ 55 h 102"/>
                <a:gd name="T48" fmla="*/ 5 w 102"/>
                <a:gd name="T49" fmla="*/ 60 h 102"/>
                <a:gd name="T50" fmla="*/ 9 w 102"/>
                <a:gd name="T51" fmla="*/ 60 h 102"/>
                <a:gd name="T52" fmla="*/ 15 w 102"/>
                <a:gd name="T53" fmla="*/ 63 h 102"/>
                <a:gd name="T54" fmla="*/ 15 w 102"/>
                <a:gd name="T55" fmla="*/ 74 h 102"/>
                <a:gd name="T56" fmla="*/ 12 w 102"/>
                <a:gd name="T57" fmla="*/ 77 h 102"/>
                <a:gd name="T58" fmla="*/ 12 w 102"/>
                <a:gd name="T59" fmla="*/ 84 h 102"/>
                <a:gd name="T60" fmla="*/ 18 w 102"/>
                <a:gd name="T61" fmla="*/ 89 h 102"/>
                <a:gd name="T62" fmla="*/ 25 w 102"/>
                <a:gd name="T63" fmla="*/ 89 h 102"/>
                <a:gd name="T64" fmla="*/ 27 w 102"/>
                <a:gd name="T65" fmla="*/ 87 h 102"/>
                <a:gd name="T66" fmla="*/ 35 w 102"/>
                <a:gd name="T67" fmla="*/ 85 h 102"/>
                <a:gd name="T68" fmla="*/ 42 w 102"/>
                <a:gd name="T69" fmla="*/ 93 h 102"/>
                <a:gd name="T70" fmla="*/ 42 w 102"/>
                <a:gd name="T71" fmla="*/ 96 h 102"/>
                <a:gd name="T72" fmla="*/ 47 w 102"/>
                <a:gd name="T73" fmla="*/ 102 h 102"/>
                <a:gd name="T74" fmla="*/ 55 w 102"/>
                <a:gd name="T75" fmla="*/ 102 h 102"/>
                <a:gd name="T76" fmla="*/ 60 w 102"/>
                <a:gd name="T77" fmla="*/ 96 h 102"/>
                <a:gd name="T78" fmla="*/ 60 w 102"/>
                <a:gd name="T79" fmla="*/ 93 h 102"/>
                <a:gd name="T80" fmla="*/ 64 w 102"/>
                <a:gd name="T81" fmla="*/ 87 h 102"/>
                <a:gd name="T82" fmla="*/ 74 w 102"/>
                <a:gd name="T83" fmla="*/ 87 h 102"/>
                <a:gd name="T84" fmla="*/ 77 w 102"/>
                <a:gd name="T85" fmla="*/ 89 h 102"/>
                <a:gd name="T86" fmla="*/ 84 w 102"/>
                <a:gd name="T87" fmla="*/ 89 h 102"/>
                <a:gd name="T88" fmla="*/ 89 w 102"/>
                <a:gd name="T89" fmla="*/ 84 h 102"/>
                <a:gd name="T90" fmla="*/ 89 w 102"/>
                <a:gd name="T91" fmla="*/ 77 h 102"/>
                <a:gd name="T92" fmla="*/ 87 w 102"/>
                <a:gd name="T93" fmla="*/ 74 h 102"/>
                <a:gd name="T94" fmla="*/ 85 w 102"/>
                <a:gd name="T95" fmla="*/ 67 h 102"/>
                <a:gd name="T96" fmla="*/ 93 w 102"/>
                <a:gd name="T97" fmla="*/ 60 h 102"/>
                <a:gd name="T98" fmla="*/ 97 w 102"/>
                <a:gd name="T99" fmla="*/ 60 h 102"/>
                <a:gd name="T100" fmla="*/ 102 w 102"/>
                <a:gd name="T101" fmla="*/ 55 h 102"/>
                <a:gd name="T102" fmla="*/ 102 w 102"/>
                <a:gd name="T103" fmla="*/ 47 h 102"/>
                <a:gd name="T104" fmla="*/ 97 w 102"/>
                <a:gd name="T105" fmla="*/ 42 h 102"/>
                <a:gd name="T106" fmla="*/ 93 w 102"/>
                <a:gd name="T107" fmla="*/ 42 h 102"/>
                <a:gd name="T108" fmla="*/ 87 w 102"/>
                <a:gd name="T109" fmla="*/ 38 h 102"/>
                <a:gd name="T110" fmla="*/ 87 w 102"/>
                <a:gd name="T111" fmla="*/ 27 h 102"/>
                <a:gd name="T112" fmla="*/ 89 w 102"/>
                <a:gd name="T113" fmla="*/ 25 h 102"/>
                <a:gd name="T114" fmla="*/ 69 w 102"/>
                <a:gd name="T115" fmla="*/ 69 h 102"/>
                <a:gd name="T116" fmla="*/ 33 w 102"/>
                <a:gd name="T117" fmla="*/ 69 h 102"/>
                <a:gd name="T118" fmla="*/ 33 w 102"/>
                <a:gd name="T119" fmla="*/ 33 h 102"/>
                <a:gd name="T120" fmla="*/ 69 w 102"/>
                <a:gd name="T121" fmla="*/ 33 h 102"/>
                <a:gd name="T122" fmla="*/ 69 w 102"/>
                <a:gd name="T123" fmla="*/ 6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 h="102">
                  <a:moveTo>
                    <a:pt x="89" y="25"/>
                  </a:moveTo>
                  <a:cubicBezTo>
                    <a:pt x="91" y="23"/>
                    <a:pt x="91" y="20"/>
                    <a:pt x="89" y="18"/>
                  </a:cubicBezTo>
                  <a:cubicBezTo>
                    <a:pt x="84" y="12"/>
                    <a:pt x="84" y="12"/>
                    <a:pt x="84" y="12"/>
                  </a:cubicBezTo>
                  <a:cubicBezTo>
                    <a:pt x="82" y="10"/>
                    <a:pt x="79" y="10"/>
                    <a:pt x="77" y="12"/>
                  </a:cubicBezTo>
                  <a:cubicBezTo>
                    <a:pt x="74" y="15"/>
                    <a:pt x="74" y="15"/>
                    <a:pt x="74" y="15"/>
                  </a:cubicBezTo>
                  <a:cubicBezTo>
                    <a:pt x="72" y="17"/>
                    <a:pt x="69" y="18"/>
                    <a:pt x="67" y="17"/>
                  </a:cubicBezTo>
                  <a:cubicBezTo>
                    <a:pt x="65" y="16"/>
                    <a:pt x="60" y="11"/>
                    <a:pt x="60" y="9"/>
                  </a:cubicBezTo>
                  <a:cubicBezTo>
                    <a:pt x="60" y="5"/>
                    <a:pt x="60" y="5"/>
                    <a:pt x="60" y="5"/>
                  </a:cubicBezTo>
                  <a:cubicBezTo>
                    <a:pt x="60" y="2"/>
                    <a:pt x="57" y="0"/>
                    <a:pt x="55" y="0"/>
                  </a:cubicBezTo>
                  <a:cubicBezTo>
                    <a:pt x="47" y="0"/>
                    <a:pt x="47" y="0"/>
                    <a:pt x="47" y="0"/>
                  </a:cubicBezTo>
                  <a:cubicBezTo>
                    <a:pt x="44" y="0"/>
                    <a:pt x="42" y="2"/>
                    <a:pt x="42" y="5"/>
                  </a:cubicBezTo>
                  <a:cubicBezTo>
                    <a:pt x="42" y="9"/>
                    <a:pt x="42" y="9"/>
                    <a:pt x="42" y="9"/>
                  </a:cubicBezTo>
                  <a:cubicBezTo>
                    <a:pt x="42" y="11"/>
                    <a:pt x="40" y="14"/>
                    <a:pt x="38" y="15"/>
                  </a:cubicBezTo>
                  <a:cubicBezTo>
                    <a:pt x="36" y="16"/>
                    <a:pt x="29" y="17"/>
                    <a:pt x="27" y="15"/>
                  </a:cubicBezTo>
                  <a:cubicBezTo>
                    <a:pt x="25" y="12"/>
                    <a:pt x="25" y="12"/>
                    <a:pt x="25" y="12"/>
                  </a:cubicBezTo>
                  <a:cubicBezTo>
                    <a:pt x="23" y="10"/>
                    <a:pt x="20" y="10"/>
                    <a:pt x="18" y="12"/>
                  </a:cubicBezTo>
                  <a:cubicBezTo>
                    <a:pt x="12" y="18"/>
                    <a:pt x="12" y="18"/>
                    <a:pt x="12" y="18"/>
                  </a:cubicBezTo>
                  <a:cubicBezTo>
                    <a:pt x="10" y="20"/>
                    <a:pt x="10" y="23"/>
                    <a:pt x="12" y="25"/>
                  </a:cubicBezTo>
                  <a:cubicBezTo>
                    <a:pt x="15" y="27"/>
                    <a:pt x="15" y="27"/>
                    <a:pt x="15" y="27"/>
                  </a:cubicBezTo>
                  <a:cubicBezTo>
                    <a:pt x="17" y="29"/>
                    <a:pt x="18" y="33"/>
                    <a:pt x="17" y="34"/>
                  </a:cubicBezTo>
                  <a:cubicBezTo>
                    <a:pt x="16" y="36"/>
                    <a:pt x="12" y="42"/>
                    <a:pt x="9" y="42"/>
                  </a:cubicBezTo>
                  <a:cubicBezTo>
                    <a:pt x="5" y="42"/>
                    <a:pt x="5" y="42"/>
                    <a:pt x="5" y="42"/>
                  </a:cubicBezTo>
                  <a:cubicBezTo>
                    <a:pt x="2" y="42"/>
                    <a:pt x="0" y="44"/>
                    <a:pt x="0" y="47"/>
                  </a:cubicBezTo>
                  <a:cubicBezTo>
                    <a:pt x="0" y="55"/>
                    <a:pt x="0" y="55"/>
                    <a:pt x="0" y="55"/>
                  </a:cubicBezTo>
                  <a:cubicBezTo>
                    <a:pt x="0" y="57"/>
                    <a:pt x="2" y="60"/>
                    <a:pt x="5" y="60"/>
                  </a:cubicBezTo>
                  <a:cubicBezTo>
                    <a:pt x="9" y="60"/>
                    <a:pt x="9" y="60"/>
                    <a:pt x="9" y="60"/>
                  </a:cubicBezTo>
                  <a:cubicBezTo>
                    <a:pt x="12" y="60"/>
                    <a:pt x="14" y="61"/>
                    <a:pt x="15" y="63"/>
                  </a:cubicBezTo>
                  <a:cubicBezTo>
                    <a:pt x="16" y="66"/>
                    <a:pt x="17" y="72"/>
                    <a:pt x="15" y="74"/>
                  </a:cubicBezTo>
                  <a:cubicBezTo>
                    <a:pt x="12" y="77"/>
                    <a:pt x="12" y="77"/>
                    <a:pt x="12" y="77"/>
                  </a:cubicBezTo>
                  <a:cubicBezTo>
                    <a:pt x="10" y="79"/>
                    <a:pt x="10" y="82"/>
                    <a:pt x="12" y="84"/>
                  </a:cubicBezTo>
                  <a:cubicBezTo>
                    <a:pt x="18" y="89"/>
                    <a:pt x="18" y="89"/>
                    <a:pt x="18" y="89"/>
                  </a:cubicBezTo>
                  <a:cubicBezTo>
                    <a:pt x="20" y="91"/>
                    <a:pt x="23" y="91"/>
                    <a:pt x="25" y="89"/>
                  </a:cubicBezTo>
                  <a:cubicBezTo>
                    <a:pt x="27" y="87"/>
                    <a:pt x="27" y="87"/>
                    <a:pt x="27" y="87"/>
                  </a:cubicBezTo>
                  <a:cubicBezTo>
                    <a:pt x="29" y="85"/>
                    <a:pt x="33" y="84"/>
                    <a:pt x="35" y="85"/>
                  </a:cubicBezTo>
                  <a:cubicBezTo>
                    <a:pt x="37" y="86"/>
                    <a:pt x="42" y="90"/>
                    <a:pt x="42" y="93"/>
                  </a:cubicBezTo>
                  <a:cubicBezTo>
                    <a:pt x="42" y="96"/>
                    <a:pt x="42" y="96"/>
                    <a:pt x="42" y="96"/>
                  </a:cubicBezTo>
                  <a:cubicBezTo>
                    <a:pt x="42" y="99"/>
                    <a:pt x="44" y="102"/>
                    <a:pt x="47" y="102"/>
                  </a:cubicBezTo>
                  <a:cubicBezTo>
                    <a:pt x="55" y="102"/>
                    <a:pt x="55" y="102"/>
                    <a:pt x="55" y="102"/>
                  </a:cubicBezTo>
                  <a:cubicBezTo>
                    <a:pt x="57" y="102"/>
                    <a:pt x="60" y="99"/>
                    <a:pt x="60" y="96"/>
                  </a:cubicBezTo>
                  <a:cubicBezTo>
                    <a:pt x="60" y="93"/>
                    <a:pt x="60" y="93"/>
                    <a:pt x="60" y="93"/>
                  </a:cubicBezTo>
                  <a:cubicBezTo>
                    <a:pt x="60" y="90"/>
                    <a:pt x="61" y="87"/>
                    <a:pt x="64" y="87"/>
                  </a:cubicBezTo>
                  <a:cubicBezTo>
                    <a:pt x="66" y="86"/>
                    <a:pt x="72" y="85"/>
                    <a:pt x="74" y="87"/>
                  </a:cubicBezTo>
                  <a:cubicBezTo>
                    <a:pt x="77" y="89"/>
                    <a:pt x="77" y="89"/>
                    <a:pt x="77" y="89"/>
                  </a:cubicBezTo>
                  <a:cubicBezTo>
                    <a:pt x="79" y="91"/>
                    <a:pt x="82" y="91"/>
                    <a:pt x="84" y="89"/>
                  </a:cubicBezTo>
                  <a:cubicBezTo>
                    <a:pt x="89" y="84"/>
                    <a:pt x="89" y="84"/>
                    <a:pt x="89" y="84"/>
                  </a:cubicBezTo>
                  <a:cubicBezTo>
                    <a:pt x="91" y="82"/>
                    <a:pt x="91" y="79"/>
                    <a:pt x="89" y="77"/>
                  </a:cubicBezTo>
                  <a:cubicBezTo>
                    <a:pt x="87" y="74"/>
                    <a:pt x="87" y="74"/>
                    <a:pt x="87" y="74"/>
                  </a:cubicBezTo>
                  <a:cubicBezTo>
                    <a:pt x="85" y="72"/>
                    <a:pt x="84" y="69"/>
                    <a:pt x="85" y="67"/>
                  </a:cubicBezTo>
                  <a:cubicBezTo>
                    <a:pt x="86" y="65"/>
                    <a:pt x="90" y="60"/>
                    <a:pt x="93" y="60"/>
                  </a:cubicBezTo>
                  <a:cubicBezTo>
                    <a:pt x="97" y="60"/>
                    <a:pt x="97" y="60"/>
                    <a:pt x="97" y="60"/>
                  </a:cubicBezTo>
                  <a:cubicBezTo>
                    <a:pt x="99" y="60"/>
                    <a:pt x="102" y="57"/>
                    <a:pt x="102" y="55"/>
                  </a:cubicBezTo>
                  <a:cubicBezTo>
                    <a:pt x="102" y="47"/>
                    <a:pt x="102" y="47"/>
                    <a:pt x="102" y="47"/>
                  </a:cubicBezTo>
                  <a:cubicBezTo>
                    <a:pt x="102" y="44"/>
                    <a:pt x="99" y="42"/>
                    <a:pt x="97" y="42"/>
                  </a:cubicBezTo>
                  <a:cubicBezTo>
                    <a:pt x="93" y="42"/>
                    <a:pt x="93" y="42"/>
                    <a:pt x="93" y="42"/>
                  </a:cubicBezTo>
                  <a:cubicBezTo>
                    <a:pt x="90" y="42"/>
                    <a:pt x="87" y="40"/>
                    <a:pt x="87" y="38"/>
                  </a:cubicBezTo>
                  <a:cubicBezTo>
                    <a:pt x="86" y="36"/>
                    <a:pt x="85" y="29"/>
                    <a:pt x="87" y="27"/>
                  </a:cubicBezTo>
                  <a:lnTo>
                    <a:pt x="89" y="25"/>
                  </a:lnTo>
                  <a:close/>
                  <a:moveTo>
                    <a:pt x="69" y="69"/>
                  </a:moveTo>
                  <a:cubicBezTo>
                    <a:pt x="59" y="79"/>
                    <a:pt x="43" y="79"/>
                    <a:pt x="33" y="69"/>
                  </a:cubicBezTo>
                  <a:cubicBezTo>
                    <a:pt x="23" y="59"/>
                    <a:pt x="23" y="43"/>
                    <a:pt x="33" y="33"/>
                  </a:cubicBezTo>
                  <a:cubicBezTo>
                    <a:pt x="43" y="23"/>
                    <a:pt x="59" y="23"/>
                    <a:pt x="69" y="33"/>
                  </a:cubicBezTo>
                  <a:cubicBezTo>
                    <a:pt x="79" y="43"/>
                    <a:pt x="79" y="59"/>
                    <a:pt x="69" y="69"/>
                  </a:cubicBezTo>
                  <a:close/>
                </a:path>
              </a:pathLst>
            </a:custGeom>
            <a:solidFill>
              <a:schemeClr val="accent1"/>
            </a:solidFill>
            <a:ln>
              <a:noFill/>
            </a:ln>
          </p:spPr>
          <p:txBody>
            <a:bodyPr vert="horz" wrap="square" lIns="68590" tIns="34295" rIns="68590" bIns="34295" numCol="1" anchor="t" anchorCtr="0" compatLnSpc="1"/>
            <a:lstStyle/>
            <a:p>
              <a:endParaRPr lang="zh-CN" altLang="en-US" sz="100">
                <a:cs typeface="+mn-ea"/>
                <a:sym typeface="+mn-lt"/>
              </a:endParaRPr>
            </a:p>
          </p:txBody>
        </p:sp>
        <p:sp>
          <p:nvSpPr>
            <p:cNvPr id="5394" name="Freeform 996"/>
            <p:cNvSpPr/>
            <p:nvPr/>
          </p:nvSpPr>
          <p:spPr bwMode="auto">
            <a:xfrm>
              <a:off x="6504806" y="3315230"/>
              <a:ext cx="211138" cy="209550"/>
            </a:xfrm>
            <a:custGeom>
              <a:avLst/>
              <a:gdLst>
                <a:gd name="T0" fmla="*/ 46 w 56"/>
                <a:gd name="T1" fmla="*/ 46 h 56"/>
                <a:gd name="T2" fmla="*/ 10 w 56"/>
                <a:gd name="T3" fmla="*/ 46 h 56"/>
                <a:gd name="T4" fmla="*/ 10 w 56"/>
                <a:gd name="T5" fmla="*/ 10 h 56"/>
                <a:gd name="T6" fmla="*/ 46 w 56"/>
                <a:gd name="T7" fmla="*/ 10 h 56"/>
                <a:gd name="T8" fmla="*/ 46 w 56"/>
                <a:gd name="T9" fmla="*/ 46 h 56"/>
              </a:gdLst>
              <a:ahLst/>
              <a:cxnLst>
                <a:cxn ang="0">
                  <a:pos x="T0" y="T1"/>
                </a:cxn>
                <a:cxn ang="0">
                  <a:pos x="T2" y="T3"/>
                </a:cxn>
                <a:cxn ang="0">
                  <a:pos x="T4" y="T5"/>
                </a:cxn>
                <a:cxn ang="0">
                  <a:pos x="T6" y="T7"/>
                </a:cxn>
                <a:cxn ang="0">
                  <a:pos x="T8" y="T9"/>
                </a:cxn>
              </a:cxnLst>
              <a:rect l="0" t="0" r="r" b="b"/>
              <a:pathLst>
                <a:path w="56" h="56">
                  <a:moveTo>
                    <a:pt x="46" y="46"/>
                  </a:moveTo>
                  <a:cubicBezTo>
                    <a:pt x="36" y="56"/>
                    <a:pt x="20" y="56"/>
                    <a:pt x="10" y="46"/>
                  </a:cubicBezTo>
                  <a:cubicBezTo>
                    <a:pt x="0" y="36"/>
                    <a:pt x="0" y="20"/>
                    <a:pt x="10" y="10"/>
                  </a:cubicBezTo>
                  <a:cubicBezTo>
                    <a:pt x="20" y="0"/>
                    <a:pt x="36" y="0"/>
                    <a:pt x="46" y="10"/>
                  </a:cubicBezTo>
                  <a:cubicBezTo>
                    <a:pt x="56" y="20"/>
                    <a:pt x="56" y="36"/>
                    <a:pt x="46" y="46"/>
                  </a:cubicBezTo>
                  <a:close/>
                </a:path>
              </a:pathLst>
            </a:custGeom>
            <a:solidFill>
              <a:srgbClr val="FFFF00"/>
            </a:solidFill>
            <a:ln>
              <a:solidFill>
                <a:srgbClr val="FF0000"/>
              </a:solidFill>
            </a:ln>
          </p:spPr>
          <p:txBody>
            <a:bodyPr vert="horz" wrap="square" lIns="68590" tIns="34295" rIns="68590" bIns="34295" numCol="1" anchor="t" anchorCtr="0" compatLnSpc="1"/>
            <a:lstStyle/>
            <a:p>
              <a:endParaRPr lang="zh-CN" altLang="en-US" sz="100">
                <a:cs typeface="+mn-ea"/>
                <a:sym typeface="+mn-lt"/>
              </a:endParaRPr>
            </a:p>
          </p:txBody>
        </p:sp>
        <p:sp>
          <p:nvSpPr>
            <p:cNvPr id="5397" name="Freeform 999"/>
            <p:cNvSpPr>
              <a:spLocks noEditPoints="1"/>
            </p:cNvSpPr>
            <p:nvPr/>
          </p:nvSpPr>
          <p:spPr bwMode="auto">
            <a:xfrm>
              <a:off x="6419081" y="4826530"/>
              <a:ext cx="382588" cy="382588"/>
            </a:xfrm>
            <a:custGeom>
              <a:avLst/>
              <a:gdLst>
                <a:gd name="T0" fmla="*/ 89 w 102"/>
                <a:gd name="T1" fmla="*/ 25 h 102"/>
                <a:gd name="T2" fmla="*/ 89 w 102"/>
                <a:gd name="T3" fmla="*/ 18 h 102"/>
                <a:gd name="T4" fmla="*/ 84 w 102"/>
                <a:gd name="T5" fmla="*/ 13 h 102"/>
                <a:gd name="T6" fmla="*/ 77 w 102"/>
                <a:gd name="T7" fmla="*/ 13 h 102"/>
                <a:gd name="T8" fmla="*/ 74 w 102"/>
                <a:gd name="T9" fmla="*/ 15 h 102"/>
                <a:gd name="T10" fmla="*/ 67 w 102"/>
                <a:gd name="T11" fmla="*/ 17 h 102"/>
                <a:gd name="T12" fmla="*/ 60 w 102"/>
                <a:gd name="T13" fmla="*/ 9 h 102"/>
                <a:gd name="T14" fmla="*/ 60 w 102"/>
                <a:gd name="T15" fmla="*/ 5 h 102"/>
                <a:gd name="T16" fmla="*/ 55 w 102"/>
                <a:gd name="T17" fmla="*/ 0 h 102"/>
                <a:gd name="T18" fmla="*/ 47 w 102"/>
                <a:gd name="T19" fmla="*/ 0 h 102"/>
                <a:gd name="T20" fmla="*/ 42 w 102"/>
                <a:gd name="T21" fmla="*/ 5 h 102"/>
                <a:gd name="T22" fmla="*/ 42 w 102"/>
                <a:gd name="T23" fmla="*/ 9 h 102"/>
                <a:gd name="T24" fmla="*/ 38 w 102"/>
                <a:gd name="T25" fmla="*/ 15 h 102"/>
                <a:gd name="T26" fmla="*/ 27 w 102"/>
                <a:gd name="T27" fmla="*/ 15 h 102"/>
                <a:gd name="T28" fmla="*/ 25 w 102"/>
                <a:gd name="T29" fmla="*/ 13 h 102"/>
                <a:gd name="T30" fmla="*/ 18 w 102"/>
                <a:gd name="T31" fmla="*/ 13 h 102"/>
                <a:gd name="T32" fmla="*/ 12 w 102"/>
                <a:gd name="T33" fmla="*/ 18 h 102"/>
                <a:gd name="T34" fmla="*/ 12 w 102"/>
                <a:gd name="T35" fmla="*/ 25 h 102"/>
                <a:gd name="T36" fmla="*/ 15 w 102"/>
                <a:gd name="T37" fmla="*/ 28 h 102"/>
                <a:gd name="T38" fmla="*/ 17 w 102"/>
                <a:gd name="T39" fmla="*/ 35 h 102"/>
                <a:gd name="T40" fmla="*/ 9 w 102"/>
                <a:gd name="T41" fmla="*/ 42 h 102"/>
                <a:gd name="T42" fmla="*/ 5 w 102"/>
                <a:gd name="T43" fmla="*/ 42 h 102"/>
                <a:gd name="T44" fmla="*/ 0 w 102"/>
                <a:gd name="T45" fmla="*/ 47 h 102"/>
                <a:gd name="T46" fmla="*/ 0 w 102"/>
                <a:gd name="T47" fmla="*/ 55 h 102"/>
                <a:gd name="T48" fmla="*/ 5 w 102"/>
                <a:gd name="T49" fmla="*/ 60 h 102"/>
                <a:gd name="T50" fmla="*/ 9 w 102"/>
                <a:gd name="T51" fmla="*/ 60 h 102"/>
                <a:gd name="T52" fmla="*/ 15 w 102"/>
                <a:gd name="T53" fmla="*/ 64 h 102"/>
                <a:gd name="T54" fmla="*/ 15 w 102"/>
                <a:gd name="T55" fmla="*/ 75 h 102"/>
                <a:gd name="T56" fmla="*/ 12 w 102"/>
                <a:gd name="T57" fmla="*/ 77 h 102"/>
                <a:gd name="T58" fmla="*/ 12 w 102"/>
                <a:gd name="T59" fmla="*/ 84 h 102"/>
                <a:gd name="T60" fmla="*/ 18 w 102"/>
                <a:gd name="T61" fmla="*/ 90 h 102"/>
                <a:gd name="T62" fmla="*/ 25 w 102"/>
                <a:gd name="T63" fmla="*/ 90 h 102"/>
                <a:gd name="T64" fmla="*/ 27 w 102"/>
                <a:gd name="T65" fmla="*/ 87 h 102"/>
                <a:gd name="T66" fmla="*/ 35 w 102"/>
                <a:gd name="T67" fmla="*/ 85 h 102"/>
                <a:gd name="T68" fmla="*/ 42 w 102"/>
                <a:gd name="T69" fmla="*/ 93 h 102"/>
                <a:gd name="T70" fmla="*/ 42 w 102"/>
                <a:gd name="T71" fmla="*/ 97 h 102"/>
                <a:gd name="T72" fmla="*/ 47 w 102"/>
                <a:gd name="T73" fmla="*/ 102 h 102"/>
                <a:gd name="T74" fmla="*/ 55 w 102"/>
                <a:gd name="T75" fmla="*/ 102 h 102"/>
                <a:gd name="T76" fmla="*/ 60 w 102"/>
                <a:gd name="T77" fmla="*/ 97 h 102"/>
                <a:gd name="T78" fmla="*/ 60 w 102"/>
                <a:gd name="T79" fmla="*/ 93 h 102"/>
                <a:gd name="T80" fmla="*/ 64 w 102"/>
                <a:gd name="T81" fmla="*/ 87 h 102"/>
                <a:gd name="T82" fmla="*/ 74 w 102"/>
                <a:gd name="T83" fmla="*/ 87 h 102"/>
                <a:gd name="T84" fmla="*/ 77 w 102"/>
                <a:gd name="T85" fmla="*/ 90 h 102"/>
                <a:gd name="T86" fmla="*/ 84 w 102"/>
                <a:gd name="T87" fmla="*/ 90 h 102"/>
                <a:gd name="T88" fmla="*/ 89 w 102"/>
                <a:gd name="T89" fmla="*/ 84 h 102"/>
                <a:gd name="T90" fmla="*/ 89 w 102"/>
                <a:gd name="T91" fmla="*/ 77 h 102"/>
                <a:gd name="T92" fmla="*/ 87 w 102"/>
                <a:gd name="T93" fmla="*/ 75 h 102"/>
                <a:gd name="T94" fmla="*/ 85 w 102"/>
                <a:gd name="T95" fmla="*/ 67 h 102"/>
                <a:gd name="T96" fmla="*/ 93 w 102"/>
                <a:gd name="T97" fmla="*/ 60 h 102"/>
                <a:gd name="T98" fmla="*/ 97 w 102"/>
                <a:gd name="T99" fmla="*/ 60 h 102"/>
                <a:gd name="T100" fmla="*/ 102 w 102"/>
                <a:gd name="T101" fmla="*/ 55 h 102"/>
                <a:gd name="T102" fmla="*/ 102 w 102"/>
                <a:gd name="T103" fmla="*/ 47 h 102"/>
                <a:gd name="T104" fmla="*/ 97 w 102"/>
                <a:gd name="T105" fmla="*/ 42 h 102"/>
                <a:gd name="T106" fmla="*/ 93 w 102"/>
                <a:gd name="T107" fmla="*/ 42 h 102"/>
                <a:gd name="T108" fmla="*/ 87 w 102"/>
                <a:gd name="T109" fmla="*/ 38 h 102"/>
                <a:gd name="T110" fmla="*/ 87 w 102"/>
                <a:gd name="T111" fmla="*/ 28 h 102"/>
                <a:gd name="T112" fmla="*/ 89 w 102"/>
                <a:gd name="T113" fmla="*/ 25 h 102"/>
                <a:gd name="T114" fmla="*/ 69 w 102"/>
                <a:gd name="T115" fmla="*/ 69 h 102"/>
                <a:gd name="T116" fmla="*/ 33 w 102"/>
                <a:gd name="T117" fmla="*/ 69 h 102"/>
                <a:gd name="T118" fmla="*/ 33 w 102"/>
                <a:gd name="T119" fmla="*/ 33 h 102"/>
                <a:gd name="T120" fmla="*/ 69 w 102"/>
                <a:gd name="T121" fmla="*/ 33 h 102"/>
                <a:gd name="T122" fmla="*/ 69 w 102"/>
                <a:gd name="T123" fmla="*/ 6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 h="102">
                  <a:moveTo>
                    <a:pt x="89" y="25"/>
                  </a:moveTo>
                  <a:cubicBezTo>
                    <a:pt x="91" y="23"/>
                    <a:pt x="91" y="20"/>
                    <a:pt x="89" y="18"/>
                  </a:cubicBezTo>
                  <a:cubicBezTo>
                    <a:pt x="84" y="13"/>
                    <a:pt x="84" y="13"/>
                    <a:pt x="84" y="13"/>
                  </a:cubicBezTo>
                  <a:cubicBezTo>
                    <a:pt x="82" y="11"/>
                    <a:pt x="79" y="11"/>
                    <a:pt x="77" y="13"/>
                  </a:cubicBezTo>
                  <a:cubicBezTo>
                    <a:pt x="74" y="15"/>
                    <a:pt x="74" y="15"/>
                    <a:pt x="74" y="15"/>
                  </a:cubicBezTo>
                  <a:cubicBezTo>
                    <a:pt x="72" y="17"/>
                    <a:pt x="69" y="18"/>
                    <a:pt x="67" y="17"/>
                  </a:cubicBezTo>
                  <a:cubicBezTo>
                    <a:pt x="65" y="16"/>
                    <a:pt x="60" y="12"/>
                    <a:pt x="60" y="9"/>
                  </a:cubicBezTo>
                  <a:cubicBezTo>
                    <a:pt x="60" y="5"/>
                    <a:pt x="60" y="5"/>
                    <a:pt x="60" y="5"/>
                  </a:cubicBezTo>
                  <a:cubicBezTo>
                    <a:pt x="60" y="3"/>
                    <a:pt x="57" y="0"/>
                    <a:pt x="55" y="0"/>
                  </a:cubicBezTo>
                  <a:cubicBezTo>
                    <a:pt x="47" y="0"/>
                    <a:pt x="47" y="0"/>
                    <a:pt x="47" y="0"/>
                  </a:cubicBezTo>
                  <a:cubicBezTo>
                    <a:pt x="44" y="0"/>
                    <a:pt x="42" y="3"/>
                    <a:pt x="42" y="5"/>
                  </a:cubicBezTo>
                  <a:cubicBezTo>
                    <a:pt x="42" y="9"/>
                    <a:pt x="42" y="9"/>
                    <a:pt x="42" y="9"/>
                  </a:cubicBezTo>
                  <a:cubicBezTo>
                    <a:pt x="42" y="12"/>
                    <a:pt x="40" y="15"/>
                    <a:pt x="38" y="15"/>
                  </a:cubicBezTo>
                  <a:cubicBezTo>
                    <a:pt x="36" y="16"/>
                    <a:pt x="29" y="17"/>
                    <a:pt x="27" y="15"/>
                  </a:cubicBezTo>
                  <a:cubicBezTo>
                    <a:pt x="25" y="13"/>
                    <a:pt x="25" y="13"/>
                    <a:pt x="25" y="13"/>
                  </a:cubicBezTo>
                  <a:cubicBezTo>
                    <a:pt x="23" y="11"/>
                    <a:pt x="20" y="11"/>
                    <a:pt x="18" y="13"/>
                  </a:cubicBezTo>
                  <a:cubicBezTo>
                    <a:pt x="12" y="18"/>
                    <a:pt x="12" y="18"/>
                    <a:pt x="12" y="18"/>
                  </a:cubicBezTo>
                  <a:cubicBezTo>
                    <a:pt x="10" y="20"/>
                    <a:pt x="10" y="23"/>
                    <a:pt x="12" y="25"/>
                  </a:cubicBezTo>
                  <a:cubicBezTo>
                    <a:pt x="15" y="28"/>
                    <a:pt x="15" y="28"/>
                    <a:pt x="15" y="28"/>
                  </a:cubicBezTo>
                  <a:cubicBezTo>
                    <a:pt x="17" y="30"/>
                    <a:pt x="18" y="33"/>
                    <a:pt x="17" y="35"/>
                  </a:cubicBezTo>
                  <a:cubicBezTo>
                    <a:pt x="16" y="37"/>
                    <a:pt x="12" y="42"/>
                    <a:pt x="9" y="42"/>
                  </a:cubicBezTo>
                  <a:cubicBezTo>
                    <a:pt x="5" y="42"/>
                    <a:pt x="5" y="42"/>
                    <a:pt x="5" y="42"/>
                  </a:cubicBezTo>
                  <a:cubicBezTo>
                    <a:pt x="2" y="42"/>
                    <a:pt x="0" y="45"/>
                    <a:pt x="0" y="47"/>
                  </a:cubicBezTo>
                  <a:cubicBezTo>
                    <a:pt x="0" y="55"/>
                    <a:pt x="0" y="55"/>
                    <a:pt x="0" y="55"/>
                  </a:cubicBezTo>
                  <a:cubicBezTo>
                    <a:pt x="0" y="58"/>
                    <a:pt x="2" y="60"/>
                    <a:pt x="5" y="60"/>
                  </a:cubicBezTo>
                  <a:cubicBezTo>
                    <a:pt x="9" y="60"/>
                    <a:pt x="9" y="60"/>
                    <a:pt x="9" y="60"/>
                  </a:cubicBezTo>
                  <a:cubicBezTo>
                    <a:pt x="12" y="60"/>
                    <a:pt x="14" y="62"/>
                    <a:pt x="15" y="64"/>
                  </a:cubicBezTo>
                  <a:cubicBezTo>
                    <a:pt x="16" y="66"/>
                    <a:pt x="17" y="73"/>
                    <a:pt x="15" y="75"/>
                  </a:cubicBezTo>
                  <a:cubicBezTo>
                    <a:pt x="12" y="77"/>
                    <a:pt x="12" y="77"/>
                    <a:pt x="12" y="77"/>
                  </a:cubicBezTo>
                  <a:cubicBezTo>
                    <a:pt x="10" y="79"/>
                    <a:pt x="10" y="82"/>
                    <a:pt x="12" y="84"/>
                  </a:cubicBezTo>
                  <a:cubicBezTo>
                    <a:pt x="18" y="90"/>
                    <a:pt x="18" y="90"/>
                    <a:pt x="18" y="90"/>
                  </a:cubicBezTo>
                  <a:cubicBezTo>
                    <a:pt x="20" y="92"/>
                    <a:pt x="23" y="92"/>
                    <a:pt x="25" y="90"/>
                  </a:cubicBezTo>
                  <a:cubicBezTo>
                    <a:pt x="27" y="87"/>
                    <a:pt x="27" y="87"/>
                    <a:pt x="27" y="87"/>
                  </a:cubicBezTo>
                  <a:cubicBezTo>
                    <a:pt x="29" y="85"/>
                    <a:pt x="33" y="84"/>
                    <a:pt x="35" y="85"/>
                  </a:cubicBezTo>
                  <a:cubicBezTo>
                    <a:pt x="37" y="86"/>
                    <a:pt x="42" y="90"/>
                    <a:pt x="42" y="93"/>
                  </a:cubicBezTo>
                  <a:cubicBezTo>
                    <a:pt x="42" y="97"/>
                    <a:pt x="42" y="97"/>
                    <a:pt x="42" y="97"/>
                  </a:cubicBezTo>
                  <a:cubicBezTo>
                    <a:pt x="42" y="100"/>
                    <a:pt x="44" y="102"/>
                    <a:pt x="47" y="102"/>
                  </a:cubicBezTo>
                  <a:cubicBezTo>
                    <a:pt x="55" y="102"/>
                    <a:pt x="55" y="102"/>
                    <a:pt x="55" y="102"/>
                  </a:cubicBezTo>
                  <a:cubicBezTo>
                    <a:pt x="57" y="102"/>
                    <a:pt x="60" y="100"/>
                    <a:pt x="60" y="97"/>
                  </a:cubicBezTo>
                  <a:cubicBezTo>
                    <a:pt x="60" y="93"/>
                    <a:pt x="60" y="93"/>
                    <a:pt x="60" y="93"/>
                  </a:cubicBezTo>
                  <a:cubicBezTo>
                    <a:pt x="60" y="90"/>
                    <a:pt x="61" y="88"/>
                    <a:pt x="64" y="87"/>
                  </a:cubicBezTo>
                  <a:cubicBezTo>
                    <a:pt x="66" y="86"/>
                    <a:pt x="72" y="85"/>
                    <a:pt x="74" y="87"/>
                  </a:cubicBezTo>
                  <a:cubicBezTo>
                    <a:pt x="77" y="90"/>
                    <a:pt x="77" y="90"/>
                    <a:pt x="77" y="90"/>
                  </a:cubicBezTo>
                  <a:cubicBezTo>
                    <a:pt x="79" y="92"/>
                    <a:pt x="82" y="92"/>
                    <a:pt x="84" y="90"/>
                  </a:cubicBezTo>
                  <a:cubicBezTo>
                    <a:pt x="89" y="84"/>
                    <a:pt x="89" y="84"/>
                    <a:pt x="89" y="84"/>
                  </a:cubicBezTo>
                  <a:cubicBezTo>
                    <a:pt x="91" y="82"/>
                    <a:pt x="91" y="79"/>
                    <a:pt x="89" y="77"/>
                  </a:cubicBezTo>
                  <a:cubicBezTo>
                    <a:pt x="87" y="75"/>
                    <a:pt x="87" y="75"/>
                    <a:pt x="87" y="75"/>
                  </a:cubicBezTo>
                  <a:cubicBezTo>
                    <a:pt x="85" y="73"/>
                    <a:pt x="84" y="69"/>
                    <a:pt x="85" y="67"/>
                  </a:cubicBezTo>
                  <a:cubicBezTo>
                    <a:pt x="86" y="65"/>
                    <a:pt x="90" y="60"/>
                    <a:pt x="93" y="60"/>
                  </a:cubicBezTo>
                  <a:cubicBezTo>
                    <a:pt x="97" y="60"/>
                    <a:pt x="97" y="60"/>
                    <a:pt x="97" y="60"/>
                  </a:cubicBezTo>
                  <a:cubicBezTo>
                    <a:pt x="99" y="60"/>
                    <a:pt x="102" y="58"/>
                    <a:pt x="102" y="55"/>
                  </a:cubicBezTo>
                  <a:cubicBezTo>
                    <a:pt x="102" y="47"/>
                    <a:pt x="102" y="47"/>
                    <a:pt x="102" y="47"/>
                  </a:cubicBezTo>
                  <a:cubicBezTo>
                    <a:pt x="102" y="45"/>
                    <a:pt x="99" y="42"/>
                    <a:pt x="97" y="42"/>
                  </a:cubicBezTo>
                  <a:cubicBezTo>
                    <a:pt x="93" y="42"/>
                    <a:pt x="93" y="42"/>
                    <a:pt x="93" y="42"/>
                  </a:cubicBezTo>
                  <a:cubicBezTo>
                    <a:pt x="90" y="42"/>
                    <a:pt x="87" y="41"/>
                    <a:pt x="87" y="38"/>
                  </a:cubicBezTo>
                  <a:cubicBezTo>
                    <a:pt x="86" y="36"/>
                    <a:pt x="85" y="30"/>
                    <a:pt x="87" y="28"/>
                  </a:cubicBezTo>
                  <a:lnTo>
                    <a:pt x="89" y="25"/>
                  </a:lnTo>
                  <a:close/>
                  <a:moveTo>
                    <a:pt x="69" y="69"/>
                  </a:moveTo>
                  <a:cubicBezTo>
                    <a:pt x="59" y="79"/>
                    <a:pt x="43" y="79"/>
                    <a:pt x="33" y="69"/>
                  </a:cubicBezTo>
                  <a:cubicBezTo>
                    <a:pt x="23" y="59"/>
                    <a:pt x="23" y="43"/>
                    <a:pt x="33" y="33"/>
                  </a:cubicBezTo>
                  <a:cubicBezTo>
                    <a:pt x="43" y="23"/>
                    <a:pt x="59" y="23"/>
                    <a:pt x="69" y="33"/>
                  </a:cubicBezTo>
                  <a:cubicBezTo>
                    <a:pt x="79" y="43"/>
                    <a:pt x="79" y="59"/>
                    <a:pt x="69" y="69"/>
                  </a:cubicBezTo>
                  <a:close/>
                </a:path>
              </a:pathLst>
            </a:custGeom>
            <a:solidFill>
              <a:schemeClr val="accent1"/>
            </a:solidFill>
            <a:ln>
              <a:noFill/>
            </a:ln>
          </p:spPr>
          <p:txBody>
            <a:bodyPr vert="horz" wrap="square" lIns="68590" tIns="34295" rIns="68590" bIns="34295" numCol="1" anchor="t" anchorCtr="0" compatLnSpc="1"/>
            <a:lstStyle/>
            <a:p>
              <a:endParaRPr lang="zh-CN" altLang="en-US" sz="100">
                <a:cs typeface="+mn-ea"/>
                <a:sym typeface="+mn-lt"/>
              </a:endParaRPr>
            </a:p>
          </p:txBody>
        </p:sp>
        <p:sp>
          <p:nvSpPr>
            <p:cNvPr id="5398" name="Freeform 1000"/>
            <p:cNvSpPr/>
            <p:nvPr/>
          </p:nvSpPr>
          <p:spPr bwMode="auto">
            <a:xfrm>
              <a:off x="6504806" y="4912702"/>
              <a:ext cx="211138" cy="209550"/>
            </a:xfrm>
            <a:custGeom>
              <a:avLst/>
              <a:gdLst>
                <a:gd name="T0" fmla="*/ 46 w 56"/>
                <a:gd name="T1" fmla="*/ 46 h 56"/>
                <a:gd name="T2" fmla="*/ 10 w 56"/>
                <a:gd name="T3" fmla="*/ 46 h 56"/>
                <a:gd name="T4" fmla="*/ 10 w 56"/>
                <a:gd name="T5" fmla="*/ 10 h 56"/>
                <a:gd name="T6" fmla="*/ 46 w 56"/>
                <a:gd name="T7" fmla="*/ 10 h 56"/>
                <a:gd name="T8" fmla="*/ 46 w 56"/>
                <a:gd name="T9" fmla="*/ 46 h 56"/>
              </a:gdLst>
              <a:ahLst/>
              <a:cxnLst>
                <a:cxn ang="0">
                  <a:pos x="T0" y="T1"/>
                </a:cxn>
                <a:cxn ang="0">
                  <a:pos x="T2" y="T3"/>
                </a:cxn>
                <a:cxn ang="0">
                  <a:pos x="T4" y="T5"/>
                </a:cxn>
                <a:cxn ang="0">
                  <a:pos x="T6" y="T7"/>
                </a:cxn>
                <a:cxn ang="0">
                  <a:pos x="T8" y="T9"/>
                </a:cxn>
              </a:cxnLst>
              <a:rect l="0" t="0" r="r" b="b"/>
              <a:pathLst>
                <a:path w="56" h="56">
                  <a:moveTo>
                    <a:pt x="46" y="46"/>
                  </a:moveTo>
                  <a:cubicBezTo>
                    <a:pt x="36" y="56"/>
                    <a:pt x="20" y="56"/>
                    <a:pt x="10" y="46"/>
                  </a:cubicBezTo>
                  <a:cubicBezTo>
                    <a:pt x="0" y="36"/>
                    <a:pt x="0" y="20"/>
                    <a:pt x="10" y="10"/>
                  </a:cubicBezTo>
                  <a:cubicBezTo>
                    <a:pt x="20" y="0"/>
                    <a:pt x="36" y="0"/>
                    <a:pt x="46" y="10"/>
                  </a:cubicBezTo>
                  <a:cubicBezTo>
                    <a:pt x="56" y="20"/>
                    <a:pt x="56" y="36"/>
                    <a:pt x="46" y="46"/>
                  </a:cubicBezTo>
                  <a:close/>
                </a:path>
              </a:pathLst>
            </a:custGeom>
            <a:solidFill>
              <a:srgbClr val="FFFF00"/>
            </a:solidFill>
            <a:ln>
              <a:solidFill>
                <a:srgbClr val="FF0000"/>
              </a:solidFill>
            </a:ln>
          </p:spPr>
          <p:txBody>
            <a:bodyPr vert="horz" wrap="square" lIns="68590" tIns="34295" rIns="68590" bIns="34295" numCol="1" anchor="t" anchorCtr="0" compatLnSpc="1"/>
            <a:lstStyle/>
            <a:p>
              <a:endParaRPr lang="zh-CN" altLang="en-US" sz="100">
                <a:cs typeface="+mn-ea"/>
                <a:sym typeface="+mn-lt"/>
              </a:endParaRPr>
            </a:p>
          </p:txBody>
        </p:sp>
        <p:sp>
          <p:nvSpPr>
            <p:cNvPr id="1061" name="Freeform 986"/>
            <p:cNvSpPr/>
            <p:nvPr/>
          </p:nvSpPr>
          <p:spPr bwMode="auto">
            <a:xfrm>
              <a:off x="5915103" y="4334933"/>
              <a:ext cx="593412" cy="590021"/>
            </a:xfrm>
            <a:custGeom>
              <a:avLst/>
              <a:gdLst>
                <a:gd name="T0" fmla="*/ 219 w 222"/>
                <a:gd name="T1" fmla="*/ 221 h 221"/>
                <a:gd name="T2" fmla="*/ 217 w 222"/>
                <a:gd name="T3" fmla="*/ 220 h 221"/>
                <a:gd name="T4" fmla="*/ 2 w 222"/>
                <a:gd name="T5" fmla="*/ 5 h 221"/>
                <a:gd name="T6" fmla="*/ 2 w 222"/>
                <a:gd name="T7" fmla="*/ 1 h 221"/>
                <a:gd name="T8" fmla="*/ 6 w 222"/>
                <a:gd name="T9" fmla="*/ 1 h 221"/>
                <a:gd name="T10" fmla="*/ 221 w 222"/>
                <a:gd name="T11" fmla="*/ 216 h 221"/>
                <a:gd name="T12" fmla="*/ 221 w 222"/>
                <a:gd name="T13" fmla="*/ 220 h 221"/>
                <a:gd name="T14" fmla="*/ 219 w 222"/>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21">
                  <a:moveTo>
                    <a:pt x="219" y="221"/>
                  </a:moveTo>
                  <a:cubicBezTo>
                    <a:pt x="218" y="221"/>
                    <a:pt x="217" y="221"/>
                    <a:pt x="217" y="220"/>
                  </a:cubicBezTo>
                  <a:cubicBezTo>
                    <a:pt x="2" y="5"/>
                    <a:pt x="2" y="5"/>
                    <a:pt x="2" y="5"/>
                  </a:cubicBezTo>
                  <a:cubicBezTo>
                    <a:pt x="0" y="4"/>
                    <a:pt x="0" y="2"/>
                    <a:pt x="2" y="1"/>
                  </a:cubicBezTo>
                  <a:cubicBezTo>
                    <a:pt x="3" y="0"/>
                    <a:pt x="5" y="0"/>
                    <a:pt x="6" y="1"/>
                  </a:cubicBezTo>
                  <a:cubicBezTo>
                    <a:pt x="221" y="216"/>
                    <a:pt x="221" y="216"/>
                    <a:pt x="221" y="216"/>
                  </a:cubicBezTo>
                  <a:cubicBezTo>
                    <a:pt x="222" y="217"/>
                    <a:pt x="222" y="219"/>
                    <a:pt x="221" y="220"/>
                  </a:cubicBezTo>
                  <a:cubicBezTo>
                    <a:pt x="221" y="221"/>
                    <a:pt x="220" y="221"/>
                    <a:pt x="219" y="221"/>
                  </a:cubicBezTo>
                  <a:close/>
                </a:path>
              </a:pathLst>
            </a:custGeom>
            <a:solidFill>
              <a:srgbClr val="FF0000"/>
            </a:solidFill>
            <a:ln>
              <a:noFill/>
            </a:ln>
          </p:spPr>
          <p:txBody>
            <a:bodyPr vert="horz" wrap="square" lIns="68590" tIns="34295" rIns="68590" bIns="34295" numCol="1" anchor="t" anchorCtr="0" compatLnSpc="1"/>
            <a:lstStyle/>
            <a:p>
              <a:endParaRPr lang="zh-CN" altLang="en-US" sz="100" dirty="0">
                <a:cs typeface="+mn-ea"/>
                <a:sym typeface="+mn-lt"/>
              </a:endParaRPr>
            </a:p>
          </p:txBody>
        </p:sp>
      </p:grpSp>
      <p:sp>
        <p:nvSpPr>
          <p:cNvPr id="1068" name="Rectangle 9"/>
          <p:cNvSpPr/>
          <p:nvPr/>
        </p:nvSpPr>
        <p:spPr>
          <a:xfrm>
            <a:off x="137503" y="1877108"/>
            <a:ext cx="5239338" cy="1938992"/>
          </a:xfrm>
          <a:prstGeom prst="rect">
            <a:avLst/>
          </a:prstGeom>
        </p:spPr>
        <p:txBody>
          <a:bodyPr wrap="square">
            <a:spAutoFit/>
          </a:bodyPr>
          <a:lstStyle/>
          <a:p>
            <a:pPr algn="just">
              <a:lnSpc>
                <a:spcPct val="150000"/>
              </a:lnSpc>
            </a:pPr>
            <a:r>
              <a:rPr lang="zh-CN" altLang="en-US" sz="2000" b="1" dirty="0">
                <a:solidFill>
                  <a:srgbClr val="00B050"/>
                </a:solidFill>
                <a:latin typeface="宋体" pitchFamily="2" charset="-122"/>
                <a:ea typeface="宋体" pitchFamily="2" charset="-122"/>
                <a:cs typeface="+mn-ea"/>
                <a:sym typeface="+mn-lt"/>
              </a:rPr>
              <a:t>（</a:t>
            </a:r>
            <a:r>
              <a:rPr lang="en-US" altLang="zh-CN" sz="2000" b="1" dirty="0">
                <a:solidFill>
                  <a:srgbClr val="00B050"/>
                </a:solidFill>
                <a:latin typeface="宋体" pitchFamily="2" charset="-122"/>
                <a:ea typeface="宋体" pitchFamily="2" charset="-122"/>
                <a:cs typeface="+mn-ea"/>
                <a:sym typeface="+mn-lt"/>
              </a:rPr>
              <a:t>1</a:t>
            </a:r>
            <a:r>
              <a:rPr lang="zh-CN" altLang="en-US" sz="2000" b="1" dirty="0">
                <a:solidFill>
                  <a:srgbClr val="00B050"/>
                </a:solidFill>
                <a:latin typeface="宋体" pitchFamily="2" charset="-122"/>
                <a:ea typeface="宋体" pitchFamily="2" charset="-122"/>
                <a:cs typeface="+mn-ea"/>
                <a:sym typeface="+mn-lt"/>
              </a:rPr>
              <a:t>）初形成，第一部社会保险法</a:t>
            </a:r>
            <a:endParaRPr lang="en-US" altLang="zh-CN" sz="2000" b="1" dirty="0">
              <a:solidFill>
                <a:srgbClr val="00B050"/>
              </a:solidFill>
              <a:latin typeface="宋体" pitchFamily="2" charset="-122"/>
              <a:ea typeface="宋体" pitchFamily="2" charset="-122"/>
              <a:cs typeface="+mn-ea"/>
              <a:sym typeface="+mn-lt"/>
            </a:endParaRPr>
          </a:p>
          <a:p>
            <a:pPr algn="just">
              <a:lnSpc>
                <a:spcPct val="150000"/>
              </a:lnSpc>
            </a:pPr>
            <a:r>
              <a:rPr lang="zh-CN" altLang="en-US" sz="2000" b="1" dirty="0">
                <a:solidFill>
                  <a:schemeClr val="tx1">
                    <a:lumMod val="65000"/>
                    <a:lumOff val="35000"/>
                  </a:schemeClr>
                </a:solidFill>
                <a:latin typeface="宋体" pitchFamily="2" charset="-122"/>
                <a:ea typeface="宋体" pitchFamily="2" charset="-122"/>
                <a:cs typeface="+mn-ea"/>
                <a:sym typeface="+mn-lt"/>
              </a:rPr>
              <a:t>   </a:t>
            </a:r>
            <a:r>
              <a:rPr lang="en-US" altLang="zh-CN" sz="2000" b="1" dirty="0">
                <a:solidFill>
                  <a:srgbClr val="002060"/>
                </a:solidFill>
                <a:latin typeface="宋体" pitchFamily="2" charset="-122"/>
                <a:ea typeface="宋体" pitchFamily="2" charset="-122"/>
                <a:cs typeface="+mn-ea"/>
                <a:sym typeface="+mn-lt"/>
              </a:rPr>
              <a:t>1951</a:t>
            </a:r>
            <a:r>
              <a:rPr lang="zh-CN" altLang="en-US" sz="2000" b="1" dirty="0">
                <a:solidFill>
                  <a:srgbClr val="002060"/>
                </a:solidFill>
                <a:latin typeface="宋体" pitchFamily="2" charset="-122"/>
                <a:ea typeface="宋体" pitchFamily="2" charset="-122"/>
                <a:cs typeface="+mn-ea"/>
                <a:sym typeface="+mn-lt"/>
              </a:rPr>
              <a:t>年</a:t>
            </a:r>
            <a:r>
              <a:rPr lang="en-US" altLang="zh-CN" sz="2000" b="1" dirty="0">
                <a:solidFill>
                  <a:srgbClr val="002060"/>
                </a:solidFill>
                <a:latin typeface="宋体" pitchFamily="2" charset="-122"/>
                <a:ea typeface="宋体" pitchFamily="2" charset="-122"/>
                <a:cs typeface="+mn-ea"/>
                <a:sym typeface="+mn-lt"/>
              </a:rPr>
              <a:t>2</a:t>
            </a:r>
            <a:r>
              <a:rPr lang="zh-CN" altLang="en-US" sz="2000" b="1" dirty="0">
                <a:solidFill>
                  <a:srgbClr val="002060"/>
                </a:solidFill>
                <a:latin typeface="宋体" pitchFamily="2" charset="-122"/>
                <a:ea typeface="宋体" pitchFamily="2" charset="-122"/>
                <a:cs typeface="+mn-ea"/>
                <a:sym typeface="+mn-lt"/>
              </a:rPr>
              <a:t>月政务院颁布了</a:t>
            </a:r>
            <a:r>
              <a:rPr lang="en-US" altLang="zh-CN" sz="2000" b="1" dirty="0">
                <a:solidFill>
                  <a:srgbClr val="002060"/>
                </a:solidFill>
                <a:latin typeface="宋体" pitchFamily="2" charset="-122"/>
                <a:ea typeface="宋体" pitchFamily="2" charset="-122"/>
                <a:cs typeface="+mn-ea"/>
                <a:sym typeface="+mn-lt"/>
              </a:rPr>
              <a:t>《</a:t>
            </a:r>
            <a:r>
              <a:rPr lang="zh-CN" altLang="en-US" sz="2000" b="1" dirty="0">
                <a:solidFill>
                  <a:srgbClr val="002060"/>
                </a:solidFill>
                <a:latin typeface="宋体" pitchFamily="2" charset="-122"/>
                <a:ea typeface="宋体" pitchFamily="2" charset="-122"/>
                <a:cs typeface="+mn-ea"/>
                <a:sym typeface="+mn-lt"/>
              </a:rPr>
              <a:t>中华人民共和国劳动保险条例</a:t>
            </a:r>
            <a:r>
              <a:rPr lang="en-US" altLang="zh-CN" sz="2000" b="1" dirty="0">
                <a:solidFill>
                  <a:srgbClr val="002060"/>
                </a:solidFill>
                <a:latin typeface="宋体" pitchFamily="2" charset="-122"/>
                <a:ea typeface="宋体" pitchFamily="2" charset="-122"/>
                <a:cs typeface="+mn-ea"/>
                <a:sym typeface="+mn-lt"/>
              </a:rPr>
              <a:t>》</a:t>
            </a:r>
            <a:r>
              <a:rPr lang="zh-CN" altLang="en-US" sz="2000" b="1" dirty="0">
                <a:solidFill>
                  <a:srgbClr val="002060"/>
                </a:solidFill>
                <a:latin typeface="宋体" pitchFamily="2" charset="-122"/>
                <a:ea typeface="宋体" pitchFamily="2" charset="-122"/>
                <a:cs typeface="+mn-ea"/>
                <a:sym typeface="+mn-lt"/>
              </a:rPr>
              <a:t>是新中国制定的第一部保险法规。</a:t>
            </a:r>
          </a:p>
        </p:txBody>
      </p:sp>
      <p:sp>
        <p:nvSpPr>
          <p:cNvPr id="1073" name="Rectangle 9"/>
          <p:cNvSpPr/>
          <p:nvPr/>
        </p:nvSpPr>
        <p:spPr>
          <a:xfrm>
            <a:off x="7028753" y="1654103"/>
            <a:ext cx="5038479" cy="2400657"/>
          </a:xfrm>
          <a:prstGeom prst="rect">
            <a:avLst/>
          </a:prstGeom>
        </p:spPr>
        <p:txBody>
          <a:bodyPr wrap="square">
            <a:spAutoFit/>
          </a:bodyPr>
          <a:lstStyle/>
          <a:p>
            <a:pPr algn="just">
              <a:lnSpc>
                <a:spcPct val="150000"/>
              </a:lnSpc>
            </a:pPr>
            <a:r>
              <a:rPr lang="zh-CN" altLang="en-US" sz="2000" b="1" dirty="0">
                <a:solidFill>
                  <a:srgbClr val="00B050"/>
                </a:solidFill>
                <a:latin typeface="宋体" pitchFamily="2" charset="-122"/>
                <a:ea typeface="宋体" pitchFamily="2" charset="-122"/>
                <a:cs typeface="+mn-ea"/>
                <a:sym typeface="+mn-lt"/>
              </a:rPr>
              <a:t>（</a:t>
            </a:r>
            <a:r>
              <a:rPr lang="en-US" altLang="zh-CN" sz="2000" b="1" dirty="0">
                <a:solidFill>
                  <a:srgbClr val="00B050"/>
                </a:solidFill>
                <a:latin typeface="宋体" pitchFamily="2" charset="-122"/>
                <a:ea typeface="宋体" pitchFamily="2" charset="-122"/>
                <a:cs typeface="+mn-ea"/>
                <a:sym typeface="+mn-lt"/>
              </a:rPr>
              <a:t>2</a:t>
            </a:r>
            <a:r>
              <a:rPr lang="zh-CN" altLang="en-US" sz="2000" b="1" dirty="0">
                <a:solidFill>
                  <a:srgbClr val="00B050"/>
                </a:solidFill>
                <a:latin typeface="宋体" pitchFamily="2" charset="-122"/>
                <a:ea typeface="宋体" pitchFamily="2" charset="-122"/>
                <a:cs typeface="+mn-ea"/>
                <a:sym typeface="+mn-lt"/>
              </a:rPr>
              <a:t>）渐成熟，保障水平稳步提高</a:t>
            </a:r>
            <a:endParaRPr lang="en-US" altLang="zh-CN" sz="2000" b="1" dirty="0">
              <a:solidFill>
                <a:srgbClr val="00B050"/>
              </a:solidFill>
              <a:latin typeface="宋体" pitchFamily="2" charset="-122"/>
              <a:ea typeface="宋体" pitchFamily="2" charset="-122"/>
              <a:cs typeface="+mn-ea"/>
              <a:sym typeface="+mn-lt"/>
            </a:endParaRPr>
          </a:p>
          <a:p>
            <a:pPr algn="just">
              <a:lnSpc>
                <a:spcPct val="150000"/>
              </a:lnSpc>
            </a:pPr>
            <a:r>
              <a:rPr lang="zh-CN" altLang="en-US" sz="2000" b="1" dirty="0">
                <a:solidFill>
                  <a:srgbClr val="002060"/>
                </a:solidFill>
                <a:latin typeface="宋体" pitchFamily="2" charset="-122"/>
                <a:ea typeface="宋体" pitchFamily="2" charset="-122"/>
                <a:cs typeface="+mn-ea"/>
                <a:sym typeface="+mn-lt"/>
              </a:rPr>
              <a:t>   随着改革开放的不断推进，我国的</a:t>
            </a:r>
            <a:r>
              <a:rPr lang="zh-CN" altLang="en-US" sz="2000" b="1" dirty="0">
                <a:solidFill>
                  <a:srgbClr val="FF0000"/>
                </a:solidFill>
                <a:latin typeface="宋体" pitchFamily="2" charset="-122"/>
                <a:ea typeface="宋体" pitchFamily="2" charset="-122"/>
                <a:cs typeface="+mn-ea"/>
                <a:sym typeface="+mn-lt"/>
              </a:rPr>
              <a:t>社会保障制度也日趋成熟</a:t>
            </a:r>
            <a:r>
              <a:rPr lang="zh-CN" altLang="en-US" sz="2000" b="1" dirty="0">
                <a:solidFill>
                  <a:srgbClr val="002060"/>
                </a:solidFill>
                <a:latin typeface="宋体" pitchFamily="2" charset="-122"/>
                <a:ea typeface="宋体" pitchFamily="2" charset="-122"/>
                <a:cs typeface="+mn-ea"/>
                <a:sym typeface="+mn-lt"/>
              </a:rPr>
              <a:t>，在满足人民的医疗、教育、就业、养老、住房需求等方面取得了重要进展，</a:t>
            </a:r>
            <a:r>
              <a:rPr lang="zh-CN" altLang="en-US" sz="2000" b="1" dirty="0">
                <a:solidFill>
                  <a:srgbClr val="FF0000"/>
                </a:solidFill>
                <a:latin typeface="宋体" pitchFamily="2" charset="-122"/>
                <a:ea typeface="宋体" pitchFamily="2" charset="-122"/>
                <a:cs typeface="+mn-ea"/>
                <a:sym typeface="+mn-lt"/>
              </a:rPr>
              <a:t>保障水平稳步提高</a:t>
            </a:r>
            <a:r>
              <a:rPr lang="zh-CN" altLang="en-US" sz="2000" b="1" dirty="0">
                <a:solidFill>
                  <a:srgbClr val="002060"/>
                </a:solidFill>
                <a:latin typeface="宋体" pitchFamily="2" charset="-122"/>
                <a:ea typeface="宋体" pitchFamily="2" charset="-122"/>
                <a:cs typeface="+mn-ea"/>
                <a:sym typeface="+mn-lt"/>
              </a:rPr>
              <a:t>。</a:t>
            </a:r>
          </a:p>
        </p:txBody>
      </p:sp>
      <p:sp>
        <p:nvSpPr>
          <p:cNvPr id="23" name="Rectangle 9"/>
          <p:cNvSpPr/>
          <p:nvPr/>
        </p:nvSpPr>
        <p:spPr>
          <a:xfrm>
            <a:off x="7012679" y="4622774"/>
            <a:ext cx="5023466" cy="1938992"/>
          </a:xfrm>
          <a:prstGeom prst="rect">
            <a:avLst/>
          </a:prstGeom>
        </p:spPr>
        <p:txBody>
          <a:bodyPr wrap="square">
            <a:spAutoFit/>
          </a:bodyPr>
          <a:lstStyle/>
          <a:p>
            <a:pPr algn="just">
              <a:lnSpc>
                <a:spcPct val="150000"/>
              </a:lnSpc>
            </a:pPr>
            <a:r>
              <a:rPr lang="zh-CN" altLang="en-US" sz="2000" b="1" dirty="0">
                <a:solidFill>
                  <a:srgbClr val="00B050"/>
                </a:solidFill>
                <a:latin typeface="宋体" pitchFamily="2" charset="-122"/>
                <a:ea typeface="宋体" pitchFamily="2" charset="-122"/>
                <a:cs typeface="+mn-ea"/>
                <a:sym typeface="+mn-lt"/>
              </a:rPr>
              <a:t>（</a:t>
            </a:r>
            <a:r>
              <a:rPr lang="en-US" altLang="zh-CN" sz="2000" b="1" dirty="0">
                <a:solidFill>
                  <a:srgbClr val="00B050"/>
                </a:solidFill>
                <a:latin typeface="宋体" pitchFamily="2" charset="-122"/>
                <a:ea typeface="宋体" pitchFamily="2" charset="-122"/>
                <a:cs typeface="+mn-ea"/>
                <a:sym typeface="+mn-lt"/>
              </a:rPr>
              <a:t>4</a:t>
            </a:r>
            <a:r>
              <a:rPr lang="zh-CN" altLang="en-US" sz="2000" b="1" dirty="0">
                <a:solidFill>
                  <a:srgbClr val="00B050"/>
                </a:solidFill>
                <a:latin typeface="宋体" pitchFamily="2" charset="-122"/>
                <a:ea typeface="宋体" pitchFamily="2" charset="-122"/>
                <a:cs typeface="+mn-ea"/>
                <a:sym typeface="+mn-lt"/>
              </a:rPr>
              <a:t>）全覆盖，让亿万人享有基本保障</a:t>
            </a:r>
            <a:endParaRPr lang="en-US" altLang="zh-CN" sz="2000" b="1" dirty="0">
              <a:solidFill>
                <a:srgbClr val="00B050"/>
              </a:solidFill>
              <a:latin typeface="宋体" pitchFamily="2" charset="-122"/>
              <a:ea typeface="宋体" pitchFamily="2" charset="-122"/>
              <a:cs typeface="+mn-ea"/>
              <a:sym typeface="+mn-lt"/>
            </a:endParaRPr>
          </a:p>
          <a:p>
            <a:pPr algn="just">
              <a:lnSpc>
                <a:spcPct val="150000"/>
              </a:lnSpc>
            </a:pPr>
            <a:r>
              <a:rPr lang="zh-CN" altLang="en-US" sz="2000" b="1" dirty="0">
                <a:solidFill>
                  <a:srgbClr val="002060"/>
                </a:solidFill>
                <a:latin typeface="宋体" pitchFamily="2" charset="-122"/>
                <a:ea typeface="宋体" pitchFamily="2" charset="-122"/>
                <a:cs typeface="+mn-ea"/>
                <a:sym typeface="+mn-lt"/>
              </a:rPr>
              <a:t>    党的十八大以来，社会保障覆盖范围越来越广。目前，基本医疗保险覆盖人数超过</a:t>
            </a:r>
            <a:r>
              <a:rPr lang="en-US" altLang="zh-CN" sz="2000" b="1" dirty="0">
                <a:solidFill>
                  <a:srgbClr val="002060"/>
                </a:solidFill>
                <a:latin typeface="宋体" pitchFamily="2" charset="-122"/>
                <a:ea typeface="宋体" pitchFamily="2" charset="-122"/>
                <a:cs typeface="+mn-ea"/>
                <a:sym typeface="+mn-lt"/>
              </a:rPr>
              <a:t>13</a:t>
            </a:r>
            <a:r>
              <a:rPr lang="zh-CN" altLang="en-US" sz="2000" b="1" dirty="0">
                <a:solidFill>
                  <a:srgbClr val="002060"/>
                </a:solidFill>
                <a:latin typeface="宋体" pitchFamily="2" charset="-122"/>
                <a:ea typeface="宋体" pitchFamily="2" charset="-122"/>
                <a:cs typeface="+mn-ea"/>
                <a:sym typeface="+mn-lt"/>
              </a:rPr>
              <a:t>亿人，全民医保基本实现。</a:t>
            </a:r>
          </a:p>
        </p:txBody>
      </p:sp>
      <p:sp>
        <p:nvSpPr>
          <p:cNvPr id="24" name="Rectangle 9"/>
          <p:cNvSpPr/>
          <p:nvPr/>
        </p:nvSpPr>
        <p:spPr>
          <a:xfrm>
            <a:off x="204845" y="4582022"/>
            <a:ext cx="5104653" cy="1938992"/>
          </a:xfrm>
          <a:prstGeom prst="rect">
            <a:avLst/>
          </a:prstGeom>
        </p:spPr>
        <p:txBody>
          <a:bodyPr wrap="square">
            <a:spAutoFit/>
          </a:bodyPr>
          <a:lstStyle/>
          <a:p>
            <a:pPr algn="just">
              <a:lnSpc>
                <a:spcPct val="150000"/>
              </a:lnSpc>
            </a:pPr>
            <a:r>
              <a:rPr lang="zh-CN" altLang="en-US" sz="2000" b="1" dirty="0">
                <a:solidFill>
                  <a:srgbClr val="00B050"/>
                </a:solidFill>
                <a:latin typeface="宋体" pitchFamily="2" charset="-122"/>
                <a:ea typeface="宋体" pitchFamily="2" charset="-122"/>
                <a:cs typeface="+mn-ea"/>
                <a:sym typeface="+mn-lt"/>
              </a:rPr>
              <a:t>（</a:t>
            </a:r>
            <a:r>
              <a:rPr lang="en-US" altLang="zh-CN" sz="2000" b="1" dirty="0">
                <a:solidFill>
                  <a:srgbClr val="00B050"/>
                </a:solidFill>
                <a:latin typeface="宋体" pitchFamily="2" charset="-122"/>
                <a:ea typeface="宋体" pitchFamily="2" charset="-122"/>
                <a:cs typeface="+mn-ea"/>
                <a:sym typeface="+mn-lt"/>
              </a:rPr>
              <a:t>3</a:t>
            </a:r>
            <a:r>
              <a:rPr lang="zh-CN" altLang="en-US" sz="2000" b="1" dirty="0">
                <a:solidFill>
                  <a:srgbClr val="00B050"/>
                </a:solidFill>
                <a:latin typeface="宋体" pitchFamily="2" charset="-122"/>
                <a:ea typeface="宋体" pitchFamily="2" charset="-122"/>
                <a:cs typeface="+mn-ea"/>
                <a:sym typeface="+mn-lt"/>
              </a:rPr>
              <a:t>）更公平，突破城乡分割的藩篱</a:t>
            </a:r>
            <a:endParaRPr lang="en-US" altLang="zh-CN" sz="2000" b="1" dirty="0">
              <a:solidFill>
                <a:srgbClr val="00B050"/>
              </a:solidFill>
              <a:latin typeface="宋体" pitchFamily="2" charset="-122"/>
              <a:ea typeface="宋体" pitchFamily="2" charset="-122"/>
              <a:cs typeface="+mn-ea"/>
              <a:sym typeface="+mn-lt"/>
            </a:endParaRPr>
          </a:p>
          <a:p>
            <a:pPr algn="just">
              <a:lnSpc>
                <a:spcPct val="150000"/>
              </a:lnSpc>
            </a:pPr>
            <a:r>
              <a:rPr lang="en-US" altLang="zh-CN" sz="2000" b="1" dirty="0">
                <a:solidFill>
                  <a:srgbClr val="002060"/>
                </a:solidFill>
                <a:latin typeface="宋体" pitchFamily="2" charset="-122"/>
                <a:ea typeface="宋体" pitchFamily="2" charset="-122"/>
                <a:cs typeface="+mn-ea"/>
                <a:sym typeface="+mn-lt"/>
              </a:rPr>
              <a:t>2014</a:t>
            </a:r>
            <a:r>
              <a:rPr lang="zh-CN" altLang="en-US" sz="2000" b="1" dirty="0">
                <a:solidFill>
                  <a:srgbClr val="002060"/>
                </a:solidFill>
                <a:latin typeface="宋体" pitchFamily="2" charset="-122"/>
                <a:ea typeface="宋体" pitchFamily="2" charset="-122"/>
                <a:cs typeface="+mn-ea"/>
                <a:sym typeface="+mn-lt"/>
              </a:rPr>
              <a:t>年</a:t>
            </a:r>
            <a:r>
              <a:rPr lang="en-US" altLang="zh-CN" sz="2000" b="1" dirty="0">
                <a:solidFill>
                  <a:srgbClr val="002060"/>
                </a:solidFill>
                <a:latin typeface="宋体" pitchFamily="2" charset="-122"/>
                <a:ea typeface="宋体" pitchFamily="2" charset="-122"/>
                <a:cs typeface="+mn-ea"/>
                <a:sym typeface="+mn-lt"/>
              </a:rPr>
              <a:t>2</a:t>
            </a:r>
            <a:r>
              <a:rPr lang="zh-CN" altLang="en-US" sz="2000" b="1" dirty="0">
                <a:solidFill>
                  <a:srgbClr val="002060"/>
                </a:solidFill>
                <a:latin typeface="宋体" pitchFamily="2" charset="-122"/>
                <a:ea typeface="宋体" pitchFamily="2" charset="-122"/>
                <a:cs typeface="+mn-ea"/>
                <a:sym typeface="+mn-lt"/>
              </a:rPr>
              <a:t>月，建立起了建立统一的城乡居民基本养老保险制度；</a:t>
            </a:r>
            <a:r>
              <a:rPr lang="en-US" altLang="zh-CN" sz="2000" b="1" dirty="0">
                <a:solidFill>
                  <a:srgbClr val="002060"/>
                </a:solidFill>
                <a:latin typeface="宋体" pitchFamily="2" charset="-122"/>
                <a:ea typeface="宋体" pitchFamily="2" charset="-122"/>
                <a:cs typeface="+mn-ea"/>
                <a:sym typeface="+mn-lt"/>
              </a:rPr>
              <a:t>2016</a:t>
            </a:r>
            <a:r>
              <a:rPr lang="zh-CN" altLang="en-US" sz="2000" b="1" dirty="0">
                <a:solidFill>
                  <a:srgbClr val="002060"/>
                </a:solidFill>
                <a:latin typeface="宋体" pitchFamily="2" charset="-122"/>
                <a:ea typeface="宋体" pitchFamily="2" charset="-122"/>
                <a:cs typeface="+mn-ea"/>
                <a:sym typeface="+mn-lt"/>
              </a:rPr>
              <a:t>年，整合城乡居民基本医疗保险制度。</a:t>
            </a:r>
          </a:p>
        </p:txBody>
      </p:sp>
      <p:cxnSp>
        <p:nvCxnSpPr>
          <p:cNvPr id="22" name="直接连接符 2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5"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26" name="矩形 25"/>
          <p:cNvSpPr/>
          <p:nvPr/>
        </p:nvSpPr>
        <p:spPr>
          <a:xfrm>
            <a:off x="134499" y="1233806"/>
            <a:ext cx="5432692" cy="637675"/>
          </a:xfrm>
          <a:prstGeom prst="rect">
            <a:avLst/>
          </a:prstGeom>
        </p:spPr>
        <p:txBody>
          <a:bodyPr wrap="square">
            <a:spAutoFit/>
          </a:bodyPr>
          <a:lstStyle/>
          <a:p>
            <a:pPr defTabSz="1219200">
              <a:lnSpc>
                <a:spcPct val="150000"/>
              </a:lnSpc>
              <a:defRPr/>
            </a:pPr>
            <a:r>
              <a:rPr lang="zh-CN" altLang="en-US" sz="2800" b="1" kern="0" dirty="0">
                <a:solidFill>
                  <a:srgbClr val="FF0000"/>
                </a:solidFill>
                <a:latin typeface="宋体" pitchFamily="2" charset="-122"/>
                <a:ea typeface="宋体" pitchFamily="2" charset="-122"/>
              </a:rPr>
              <a:t>（</a:t>
            </a:r>
            <a:r>
              <a:rPr lang="en-US" altLang="zh-CN" sz="2800" b="1" kern="0" dirty="0">
                <a:solidFill>
                  <a:srgbClr val="FF0000"/>
                </a:solidFill>
                <a:latin typeface="宋体" pitchFamily="2" charset="-122"/>
                <a:ea typeface="宋体" pitchFamily="2" charset="-122"/>
              </a:rPr>
              <a:t>2</a:t>
            </a:r>
            <a:r>
              <a:rPr lang="zh-CN" altLang="en-US" sz="2800" b="1" kern="0" dirty="0">
                <a:solidFill>
                  <a:srgbClr val="FF0000"/>
                </a:solidFill>
                <a:latin typeface="宋体" pitchFamily="2" charset="-122"/>
                <a:ea typeface="宋体" pitchFamily="2" charset="-122"/>
              </a:rPr>
              <a:t>）中国特色的社会保障制度</a:t>
            </a:r>
          </a:p>
        </p:txBody>
      </p:sp>
      <p:sp>
        <p:nvSpPr>
          <p:cNvPr id="27" name="TextBox 15"/>
          <p:cNvSpPr txBox="1">
            <a:spLocks noChangeArrowheads="1"/>
          </p:cNvSpPr>
          <p:nvPr/>
        </p:nvSpPr>
        <p:spPr bwMode="auto">
          <a:xfrm>
            <a:off x="137827" y="801340"/>
            <a:ext cx="6672678"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4</a:t>
            </a:r>
            <a:r>
              <a:rPr lang="zh-CN" altLang="en-US" sz="2800" b="1" kern="0" dirty="0">
                <a:solidFill>
                  <a:srgbClr val="FF0000"/>
                </a:solidFill>
                <a:latin typeface="宋体" pitchFamily="2" charset="-122"/>
                <a:ea typeface="宋体" pitchFamily="2" charset="-122"/>
                <a:cs typeface="黑体" panose="02010609060101010101" pitchFamily="2" charset="-122"/>
              </a:rPr>
              <a:t>、社会主义国家社会保障制度的发展</a:t>
            </a:r>
          </a:p>
        </p:txBody>
      </p:sp>
    </p:spTree>
    <p:extLst>
      <p:ext uri="{BB962C8B-B14F-4D97-AF65-F5344CB8AC3E}">
        <p14:creationId xmlns:p14="http://schemas.microsoft.com/office/powerpoint/2010/main" val="137540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8"/>
                                        </p:tgtEl>
                                        <p:attrNameLst>
                                          <p:attrName>style.visibility</p:attrName>
                                        </p:attrNameLst>
                                      </p:cBhvr>
                                      <p:to>
                                        <p:strVal val="visible"/>
                                      </p:to>
                                    </p:set>
                                    <p:animEffect transition="in" filter="fade">
                                      <p:cBhvr>
                                        <p:cTn id="7" dur="1000"/>
                                        <p:tgtEl>
                                          <p:spTgt spid="1068"/>
                                        </p:tgtEl>
                                      </p:cBhvr>
                                    </p:animEffect>
                                    <p:anim calcmode="lin" valueType="num">
                                      <p:cBhvr>
                                        <p:cTn id="8" dur="1000" fill="hold"/>
                                        <p:tgtEl>
                                          <p:spTgt spid="1068"/>
                                        </p:tgtEl>
                                        <p:attrNameLst>
                                          <p:attrName>ppt_x</p:attrName>
                                        </p:attrNameLst>
                                      </p:cBhvr>
                                      <p:tavLst>
                                        <p:tav tm="0">
                                          <p:val>
                                            <p:strVal val="#ppt_x"/>
                                          </p:val>
                                        </p:tav>
                                        <p:tav tm="100000">
                                          <p:val>
                                            <p:strVal val="#ppt_x"/>
                                          </p:val>
                                        </p:tav>
                                      </p:tavLst>
                                    </p:anim>
                                    <p:anim calcmode="lin" valueType="num">
                                      <p:cBhvr>
                                        <p:cTn id="9" dur="1000" fill="hold"/>
                                        <p:tgtEl>
                                          <p:spTgt spid="10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73"/>
                                        </p:tgtEl>
                                        <p:attrNameLst>
                                          <p:attrName>style.visibility</p:attrName>
                                        </p:attrNameLst>
                                      </p:cBhvr>
                                      <p:to>
                                        <p:strVal val="visible"/>
                                      </p:to>
                                    </p:set>
                                    <p:animEffect transition="in" filter="fade">
                                      <p:cBhvr>
                                        <p:cTn id="14" dur="1000"/>
                                        <p:tgtEl>
                                          <p:spTgt spid="1073"/>
                                        </p:tgtEl>
                                      </p:cBhvr>
                                    </p:animEffect>
                                    <p:anim calcmode="lin" valueType="num">
                                      <p:cBhvr>
                                        <p:cTn id="15" dur="1000" fill="hold"/>
                                        <p:tgtEl>
                                          <p:spTgt spid="1073"/>
                                        </p:tgtEl>
                                        <p:attrNameLst>
                                          <p:attrName>ppt_x</p:attrName>
                                        </p:attrNameLst>
                                      </p:cBhvr>
                                      <p:tavLst>
                                        <p:tav tm="0">
                                          <p:val>
                                            <p:strVal val="#ppt_x"/>
                                          </p:val>
                                        </p:tav>
                                        <p:tav tm="100000">
                                          <p:val>
                                            <p:strVal val="#ppt_x"/>
                                          </p:val>
                                        </p:tav>
                                      </p:tavLst>
                                    </p:anim>
                                    <p:anim calcmode="lin" valueType="num">
                                      <p:cBhvr>
                                        <p:cTn id="16" dur="1000" fill="hold"/>
                                        <p:tgtEl>
                                          <p:spTgt spid="107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 grpId="0"/>
      <p:bldP spid="1073"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矩形 41"/>
          <p:cNvSpPr>
            <a:spLocks noChangeArrowheads="1"/>
          </p:cNvSpPr>
          <p:nvPr>
            <p:custDataLst>
              <p:tags r:id="rId1"/>
            </p:custDataLst>
          </p:nvPr>
        </p:nvSpPr>
        <p:spPr bwMode="auto">
          <a:xfrm>
            <a:off x="262557" y="1916832"/>
            <a:ext cx="10585177" cy="1191608"/>
          </a:xfrm>
          <a:prstGeom prst="rect">
            <a:avLst/>
          </a:prstGeom>
          <a:noFill/>
          <a:ln w="9525">
            <a:noFill/>
            <a:miter lim="800000"/>
          </a:ln>
        </p:spPr>
        <p:txBody>
          <a:bodyPr wrap="square" lIns="82806" tIns="41402" rIns="82806" bIns="41402">
            <a:spAutoFit/>
          </a:bodyPr>
          <a:lstStyle/>
          <a:p>
            <a:pPr>
              <a:lnSpc>
                <a:spcPct val="150000"/>
              </a:lnSpc>
            </a:pPr>
            <a:r>
              <a:rPr lang="zh-CN" altLang="en-US" sz="2400" b="1" dirty="0">
                <a:solidFill>
                  <a:srgbClr val="002060"/>
                </a:solidFill>
                <a:latin typeface="宋体" pitchFamily="2" charset="-122"/>
                <a:ea typeface="宋体" pitchFamily="2" charset="-122"/>
              </a:rPr>
              <a:t>（</a:t>
            </a:r>
            <a:r>
              <a:rPr lang="en-US" altLang="zh-CN" sz="2400" b="1" dirty="0">
                <a:solidFill>
                  <a:srgbClr val="002060"/>
                </a:solidFill>
                <a:latin typeface="宋体" pitchFamily="2" charset="-122"/>
                <a:ea typeface="宋体" pitchFamily="2" charset="-122"/>
              </a:rPr>
              <a:t>5</a:t>
            </a:r>
            <a:r>
              <a:rPr lang="zh-CN" altLang="en-US" sz="2400" b="1" dirty="0">
                <a:solidFill>
                  <a:srgbClr val="002060"/>
                </a:solidFill>
                <a:latin typeface="宋体" pitchFamily="2" charset="-122"/>
                <a:ea typeface="宋体" pitchFamily="2" charset="-122"/>
              </a:rPr>
              <a:t>）作用：日趋健全的保障体系减轻了人们的后顾之忧，维护了社会的稳定，促进了国家社会经济的发展。</a:t>
            </a:r>
          </a:p>
        </p:txBody>
      </p:sp>
      <p:pic>
        <p:nvPicPr>
          <p:cNvPr id="14" name="图片 13"/>
          <p:cNvPicPr>
            <a:picLocks noChangeAspect="1"/>
          </p:cNvPicPr>
          <p:nvPr>
            <p:custDataLst>
              <p:tags r:id="rId2"/>
            </p:custDataLst>
          </p:nvPr>
        </p:nvPicPr>
        <p:blipFill>
          <a:blip r:embed="rId7"/>
          <a:stretch>
            <a:fillRect/>
          </a:stretch>
        </p:blipFill>
        <p:spPr>
          <a:xfrm>
            <a:off x="262557" y="3284984"/>
            <a:ext cx="3024337" cy="3389100"/>
          </a:xfrm>
          <a:prstGeom prst="rect">
            <a:avLst/>
          </a:prstGeom>
        </p:spPr>
      </p:pic>
      <p:pic>
        <p:nvPicPr>
          <p:cNvPr id="15" name="图片 14"/>
          <p:cNvPicPr>
            <a:picLocks noChangeAspect="1"/>
          </p:cNvPicPr>
          <p:nvPr>
            <p:custDataLst>
              <p:tags r:id="rId3"/>
            </p:custDataLst>
          </p:nvPr>
        </p:nvPicPr>
        <p:blipFill>
          <a:blip r:embed="rId8"/>
          <a:stretch>
            <a:fillRect/>
          </a:stretch>
        </p:blipFill>
        <p:spPr>
          <a:xfrm>
            <a:off x="7616853" y="3321109"/>
            <a:ext cx="4570558" cy="3383435"/>
          </a:xfrm>
          <a:prstGeom prst="rect">
            <a:avLst/>
          </a:prstGeom>
        </p:spPr>
      </p:pic>
      <p:pic>
        <p:nvPicPr>
          <p:cNvPr id="18" name="图片 17"/>
          <p:cNvPicPr>
            <a:picLocks noChangeAspect="1"/>
          </p:cNvPicPr>
          <p:nvPr>
            <p:custDataLst>
              <p:tags r:id="rId4"/>
            </p:custDataLst>
          </p:nvPr>
        </p:nvPicPr>
        <p:blipFill>
          <a:blip r:embed="rId9"/>
          <a:stretch>
            <a:fillRect/>
          </a:stretch>
        </p:blipFill>
        <p:spPr>
          <a:xfrm>
            <a:off x="3515239" y="3284984"/>
            <a:ext cx="3948119" cy="3383435"/>
          </a:xfrm>
          <a:prstGeom prst="rect">
            <a:avLst/>
          </a:prstGeom>
        </p:spPr>
      </p:pic>
      <p:cxnSp>
        <p:nvCxnSpPr>
          <p:cNvPr id="8" name="直接连接符 7"/>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9" name="文本框 3"/>
          <p:cNvSpPr txBox="1"/>
          <p:nvPr/>
        </p:nvSpPr>
        <p:spPr>
          <a:xfrm>
            <a:off x="34290" y="133349"/>
            <a:ext cx="6776214" cy="584775"/>
          </a:xfrm>
          <a:prstGeom prst="rect">
            <a:avLst/>
          </a:prstGeom>
          <a:noFill/>
          <a:ln w="19050">
            <a:noFill/>
          </a:ln>
        </p:spPr>
        <p:txBody>
          <a:bodyPr wrap="none" rtlCol="0" anchor="t">
            <a:spAutoFit/>
          </a:bodyPr>
          <a:lstStyle/>
          <a:p>
            <a:r>
              <a:rPr lang="zh-CN" altLang="en-US" sz="3200" b="1" dirty="0">
                <a:solidFill>
                  <a:srgbClr val="FF0000"/>
                </a:solidFill>
                <a:uFillTx/>
                <a:latin typeface="方正姚体" pitchFamily="2" charset="-122"/>
                <a:ea typeface="方正姚体" pitchFamily="2" charset="-122"/>
                <a:sym typeface="+mn-ea"/>
              </a:rPr>
              <a:t>二、现代社会保障制度的建立与发展</a:t>
            </a:r>
          </a:p>
        </p:txBody>
      </p:sp>
      <p:sp>
        <p:nvSpPr>
          <p:cNvPr id="10" name="TextBox 15"/>
          <p:cNvSpPr txBox="1">
            <a:spLocks noChangeArrowheads="1"/>
          </p:cNvSpPr>
          <p:nvPr/>
        </p:nvSpPr>
        <p:spPr bwMode="auto">
          <a:xfrm>
            <a:off x="137827" y="801340"/>
            <a:ext cx="6672678" cy="523220"/>
          </a:xfrm>
          <a:prstGeom prst="rect">
            <a:avLst/>
          </a:prstGeom>
          <a:noFill/>
          <a:ln w="15875">
            <a:noFill/>
          </a:ln>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defRPr/>
            </a:pPr>
            <a:r>
              <a:rPr lang="en-US" altLang="zh-CN" sz="2800" b="1" kern="0" dirty="0">
                <a:solidFill>
                  <a:srgbClr val="FF0000"/>
                </a:solidFill>
                <a:latin typeface="宋体" pitchFamily="2" charset="-122"/>
                <a:ea typeface="宋体" pitchFamily="2" charset="-122"/>
                <a:cs typeface="黑体" panose="02010609060101010101" pitchFamily="2" charset="-122"/>
              </a:rPr>
              <a:t>4</a:t>
            </a:r>
            <a:r>
              <a:rPr lang="zh-CN" altLang="en-US" sz="2800" b="1" kern="0" dirty="0">
                <a:solidFill>
                  <a:srgbClr val="FF0000"/>
                </a:solidFill>
                <a:latin typeface="宋体" pitchFamily="2" charset="-122"/>
                <a:ea typeface="宋体" pitchFamily="2" charset="-122"/>
                <a:cs typeface="黑体" panose="02010609060101010101" pitchFamily="2" charset="-122"/>
              </a:rPr>
              <a:t>、社会主义国家社会保障制度的发展</a:t>
            </a:r>
          </a:p>
        </p:txBody>
      </p:sp>
      <p:sp>
        <p:nvSpPr>
          <p:cNvPr id="11" name="矩形 10"/>
          <p:cNvSpPr/>
          <p:nvPr/>
        </p:nvSpPr>
        <p:spPr>
          <a:xfrm>
            <a:off x="134499" y="1233806"/>
            <a:ext cx="5432692" cy="637675"/>
          </a:xfrm>
          <a:prstGeom prst="rect">
            <a:avLst/>
          </a:prstGeom>
        </p:spPr>
        <p:txBody>
          <a:bodyPr wrap="square">
            <a:spAutoFit/>
          </a:bodyPr>
          <a:lstStyle/>
          <a:p>
            <a:pPr defTabSz="1219200">
              <a:lnSpc>
                <a:spcPct val="150000"/>
              </a:lnSpc>
              <a:defRPr/>
            </a:pPr>
            <a:r>
              <a:rPr lang="zh-CN" altLang="en-US" sz="2800" b="1" kern="0" dirty="0">
                <a:solidFill>
                  <a:srgbClr val="FF0000"/>
                </a:solidFill>
                <a:latin typeface="宋体" pitchFamily="2" charset="-122"/>
                <a:ea typeface="宋体" pitchFamily="2" charset="-122"/>
              </a:rPr>
              <a:t>（</a:t>
            </a:r>
            <a:r>
              <a:rPr lang="en-US" altLang="zh-CN" sz="2800" b="1" kern="0" dirty="0">
                <a:solidFill>
                  <a:srgbClr val="FF0000"/>
                </a:solidFill>
                <a:latin typeface="宋体" pitchFamily="2" charset="-122"/>
                <a:ea typeface="宋体" pitchFamily="2" charset="-122"/>
              </a:rPr>
              <a:t>2</a:t>
            </a:r>
            <a:r>
              <a:rPr lang="zh-CN" altLang="en-US" sz="2800" b="1" kern="0" dirty="0">
                <a:solidFill>
                  <a:srgbClr val="FF0000"/>
                </a:solidFill>
                <a:latin typeface="宋体" pitchFamily="2" charset="-122"/>
                <a:ea typeface="宋体" pitchFamily="2" charset="-122"/>
              </a:rPr>
              <a:t>）中国特色的社会保障制度</a:t>
            </a:r>
          </a:p>
        </p:txBody>
      </p:sp>
    </p:spTree>
    <p:extLst>
      <p:ext uri="{BB962C8B-B14F-4D97-AF65-F5344CB8AC3E}">
        <p14:creationId xmlns:p14="http://schemas.microsoft.com/office/powerpoint/2010/main" val="1849205676"/>
      </p:ext>
    </p:extLst>
  </p:cSld>
  <p:clrMapOvr>
    <a:masterClrMapping/>
  </p:clrMapOvr>
  <mc:AlternateContent xmlns:mc="http://schemas.openxmlformats.org/markup-compatibility/2006" xmlns:p14="http://schemas.microsoft.com/office/powerpoint/2010/main">
    <mc:Choice Requires="p14">
      <p:transition spd="med" p14:dur="700" advClick="0" advTm="3697">
        <p:fade/>
      </p:transition>
    </mc:Choice>
    <mc:Fallback xmlns="">
      <p:transition spd="med" advClick="0" advTm="36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80">
                                          <p:stCondLst>
                                            <p:cond delay="0"/>
                                          </p:stCondLst>
                                        </p:cTn>
                                        <p:tgtEl>
                                          <p:spTgt spid="42"/>
                                        </p:tgtEl>
                                      </p:cBhvr>
                                    </p:animEffect>
                                    <p:anim calcmode="lin" valueType="num">
                                      <p:cBhvr>
                                        <p:cTn id="27"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2" dur="26">
                                          <p:stCondLst>
                                            <p:cond delay="650"/>
                                          </p:stCondLst>
                                        </p:cTn>
                                        <p:tgtEl>
                                          <p:spTgt spid="42"/>
                                        </p:tgtEl>
                                      </p:cBhvr>
                                      <p:to x="100000" y="60000"/>
                                    </p:animScale>
                                    <p:animScale>
                                      <p:cBhvr>
                                        <p:cTn id="33" dur="166" decel="50000">
                                          <p:stCondLst>
                                            <p:cond delay="676"/>
                                          </p:stCondLst>
                                        </p:cTn>
                                        <p:tgtEl>
                                          <p:spTgt spid="42"/>
                                        </p:tgtEl>
                                      </p:cBhvr>
                                      <p:to x="100000" y="100000"/>
                                    </p:animScale>
                                    <p:animScale>
                                      <p:cBhvr>
                                        <p:cTn id="34" dur="26">
                                          <p:stCondLst>
                                            <p:cond delay="1312"/>
                                          </p:stCondLst>
                                        </p:cTn>
                                        <p:tgtEl>
                                          <p:spTgt spid="42"/>
                                        </p:tgtEl>
                                      </p:cBhvr>
                                      <p:to x="100000" y="80000"/>
                                    </p:animScale>
                                    <p:animScale>
                                      <p:cBhvr>
                                        <p:cTn id="35" dur="166" decel="50000">
                                          <p:stCondLst>
                                            <p:cond delay="1338"/>
                                          </p:stCondLst>
                                        </p:cTn>
                                        <p:tgtEl>
                                          <p:spTgt spid="42"/>
                                        </p:tgtEl>
                                      </p:cBhvr>
                                      <p:to x="100000" y="100000"/>
                                    </p:animScale>
                                    <p:animScale>
                                      <p:cBhvr>
                                        <p:cTn id="36" dur="26">
                                          <p:stCondLst>
                                            <p:cond delay="1642"/>
                                          </p:stCondLst>
                                        </p:cTn>
                                        <p:tgtEl>
                                          <p:spTgt spid="42"/>
                                        </p:tgtEl>
                                      </p:cBhvr>
                                      <p:to x="100000" y="90000"/>
                                    </p:animScale>
                                    <p:animScale>
                                      <p:cBhvr>
                                        <p:cTn id="37" dur="166" decel="50000">
                                          <p:stCondLst>
                                            <p:cond delay="1668"/>
                                          </p:stCondLst>
                                        </p:cTn>
                                        <p:tgtEl>
                                          <p:spTgt spid="42"/>
                                        </p:tgtEl>
                                      </p:cBhvr>
                                      <p:to x="100000" y="100000"/>
                                    </p:animScale>
                                    <p:animScale>
                                      <p:cBhvr>
                                        <p:cTn id="38" dur="26">
                                          <p:stCondLst>
                                            <p:cond delay="1808"/>
                                          </p:stCondLst>
                                        </p:cTn>
                                        <p:tgtEl>
                                          <p:spTgt spid="42"/>
                                        </p:tgtEl>
                                      </p:cBhvr>
                                      <p:to x="100000" y="95000"/>
                                    </p:animScale>
                                    <p:animScale>
                                      <p:cBhvr>
                                        <p:cTn id="39"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07" y="1196752"/>
            <a:ext cx="1094521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34290" y="116632"/>
            <a:ext cx="2388508" cy="646331"/>
          </a:xfrm>
          <a:prstGeom prst="rect">
            <a:avLst/>
          </a:prstGeom>
          <a:noFill/>
        </p:spPr>
        <p:txBody>
          <a:bodyPr wrap="square" rtlCol="0">
            <a:spAutoFit/>
          </a:bodyPr>
          <a:lstStyle/>
          <a:p>
            <a:r>
              <a:rPr lang="zh-CN" altLang="en-US" sz="3600" b="1" dirty="0">
                <a:solidFill>
                  <a:srgbClr val="FF0000"/>
                </a:solidFill>
                <a:latin typeface="方正姚体" pitchFamily="2" charset="-122"/>
                <a:ea typeface="方正姚体" pitchFamily="2" charset="-122"/>
              </a:rPr>
              <a:t>时空坐标</a:t>
            </a:r>
          </a:p>
        </p:txBody>
      </p:sp>
    </p:spTree>
    <p:extLst>
      <p:ext uri="{BB962C8B-B14F-4D97-AF65-F5344CB8AC3E}">
        <p14:creationId xmlns:p14="http://schemas.microsoft.com/office/powerpoint/2010/main" val="236370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Freeform 5"/>
          <p:cNvSpPr/>
          <p:nvPr/>
        </p:nvSpPr>
        <p:spPr bwMode="auto">
          <a:xfrm rot="10800000">
            <a:off x="5190028" y="2119631"/>
            <a:ext cx="3228766" cy="1999615"/>
          </a:xfrm>
          <a:custGeom>
            <a:avLst/>
            <a:gdLst>
              <a:gd name="T0" fmla="*/ 1076 w 3124"/>
              <a:gd name="T1" fmla="*/ 2 h 2268"/>
              <a:gd name="T2" fmla="*/ 906 w 3124"/>
              <a:gd name="T3" fmla="*/ 24 h 2268"/>
              <a:gd name="T4" fmla="*/ 744 w 3124"/>
              <a:gd name="T5" fmla="*/ 70 h 2268"/>
              <a:gd name="T6" fmla="*/ 594 w 3124"/>
              <a:gd name="T7" fmla="*/ 138 h 2268"/>
              <a:gd name="T8" fmla="*/ 456 w 3124"/>
              <a:gd name="T9" fmla="*/ 226 h 2268"/>
              <a:gd name="T10" fmla="*/ 334 w 3124"/>
              <a:gd name="T11" fmla="*/ 332 h 2268"/>
              <a:gd name="T12" fmla="*/ 226 w 3124"/>
              <a:gd name="T13" fmla="*/ 456 h 2268"/>
              <a:gd name="T14" fmla="*/ 138 w 3124"/>
              <a:gd name="T15" fmla="*/ 594 h 2268"/>
              <a:gd name="T16" fmla="*/ 70 w 3124"/>
              <a:gd name="T17" fmla="*/ 744 h 2268"/>
              <a:gd name="T18" fmla="*/ 24 w 3124"/>
              <a:gd name="T19" fmla="*/ 906 h 2268"/>
              <a:gd name="T20" fmla="*/ 2 w 3124"/>
              <a:gd name="T21" fmla="*/ 1076 h 2268"/>
              <a:gd name="T22" fmla="*/ 2 w 3124"/>
              <a:gd name="T23" fmla="*/ 1194 h 2268"/>
              <a:gd name="T24" fmla="*/ 24 w 3124"/>
              <a:gd name="T25" fmla="*/ 1364 h 2268"/>
              <a:gd name="T26" fmla="*/ 70 w 3124"/>
              <a:gd name="T27" fmla="*/ 1524 h 2268"/>
              <a:gd name="T28" fmla="*/ 138 w 3124"/>
              <a:gd name="T29" fmla="*/ 1676 h 2268"/>
              <a:gd name="T30" fmla="*/ 226 w 3124"/>
              <a:gd name="T31" fmla="*/ 1814 h 2268"/>
              <a:gd name="T32" fmla="*/ 334 w 3124"/>
              <a:gd name="T33" fmla="*/ 1936 h 2268"/>
              <a:gd name="T34" fmla="*/ 456 w 3124"/>
              <a:gd name="T35" fmla="*/ 2044 h 2268"/>
              <a:gd name="T36" fmla="*/ 594 w 3124"/>
              <a:gd name="T37" fmla="*/ 2132 h 2268"/>
              <a:gd name="T38" fmla="*/ 744 w 3124"/>
              <a:gd name="T39" fmla="*/ 2200 h 2268"/>
              <a:gd name="T40" fmla="*/ 906 w 3124"/>
              <a:gd name="T41" fmla="*/ 2246 h 2268"/>
              <a:gd name="T42" fmla="*/ 1076 w 3124"/>
              <a:gd name="T43" fmla="*/ 2268 h 2268"/>
              <a:gd name="T44" fmla="*/ 1210 w 3124"/>
              <a:gd name="T45" fmla="*/ 2266 h 2268"/>
              <a:gd name="T46" fmla="*/ 1434 w 3124"/>
              <a:gd name="T47" fmla="*/ 2242 h 2268"/>
              <a:gd name="T48" fmla="*/ 1652 w 3124"/>
              <a:gd name="T49" fmla="*/ 2190 h 2268"/>
              <a:gd name="T50" fmla="*/ 1862 w 3124"/>
              <a:gd name="T51" fmla="*/ 2118 h 2268"/>
              <a:gd name="T52" fmla="*/ 2066 w 3124"/>
              <a:gd name="T53" fmla="*/ 2026 h 2268"/>
              <a:gd name="T54" fmla="*/ 2258 w 3124"/>
              <a:gd name="T55" fmla="*/ 1922 h 2268"/>
              <a:gd name="T56" fmla="*/ 2438 w 3124"/>
              <a:gd name="T57" fmla="*/ 1810 h 2268"/>
              <a:gd name="T58" fmla="*/ 2708 w 3124"/>
              <a:gd name="T59" fmla="*/ 1616 h 2268"/>
              <a:gd name="T60" fmla="*/ 2968 w 3124"/>
              <a:gd name="T61" fmla="*/ 1398 h 2268"/>
              <a:gd name="T62" fmla="*/ 3058 w 3124"/>
              <a:gd name="T63" fmla="*/ 1312 h 2268"/>
              <a:gd name="T64" fmla="*/ 3102 w 3124"/>
              <a:gd name="T65" fmla="*/ 1240 h 2268"/>
              <a:gd name="T66" fmla="*/ 3122 w 3124"/>
              <a:gd name="T67" fmla="*/ 1162 h 2268"/>
              <a:gd name="T68" fmla="*/ 3118 w 3124"/>
              <a:gd name="T69" fmla="*/ 1080 h 2268"/>
              <a:gd name="T70" fmla="*/ 3090 w 3124"/>
              <a:gd name="T71" fmla="*/ 1004 h 2268"/>
              <a:gd name="T72" fmla="*/ 3038 w 3124"/>
              <a:gd name="T73" fmla="*/ 936 h 2268"/>
              <a:gd name="T74" fmla="*/ 2890 w 3124"/>
              <a:gd name="T75" fmla="*/ 802 h 2268"/>
              <a:gd name="T76" fmla="*/ 2606 w 3124"/>
              <a:gd name="T77" fmla="*/ 576 h 2268"/>
              <a:gd name="T78" fmla="*/ 2380 w 3124"/>
              <a:gd name="T79" fmla="*/ 420 h 2268"/>
              <a:gd name="T80" fmla="*/ 2196 w 3124"/>
              <a:gd name="T81" fmla="*/ 310 h 2268"/>
              <a:gd name="T82" fmla="*/ 1998 w 3124"/>
              <a:gd name="T83" fmla="*/ 212 h 2268"/>
              <a:gd name="T84" fmla="*/ 1792 w 3124"/>
              <a:gd name="T85" fmla="*/ 126 h 2268"/>
              <a:gd name="T86" fmla="*/ 1580 w 3124"/>
              <a:gd name="T87" fmla="*/ 60 h 2268"/>
              <a:gd name="T88" fmla="*/ 1360 w 3124"/>
              <a:gd name="T89" fmla="*/ 16 h 2268"/>
              <a:gd name="T90" fmla="*/ 1134 w 3124"/>
              <a:gd name="T91" fmla="*/ 0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24" h="2268">
                <a:moveTo>
                  <a:pt x="1134" y="0"/>
                </a:moveTo>
                <a:lnTo>
                  <a:pt x="1134" y="0"/>
                </a:lnTo>
                <a:lnTo>
                  <a:pt x="1076" y="2"/>
                </a:lnTo>
                <a:lnTo>
                  <a:pt x="1018" y="6"/>
                </a:lnTo>
                <a:lnTo>
                  <a:pt x="962" y="14"/>
                </a:lnTo>
                <a:lnTo>
                  <a:pt x="906" y="24"/>
                </a:lnTo>
                <a:lnTo>
                  <a:pt x="852" y="36"/>
                </a:lnTo>
                <a:lnTo>
                  <a:pt x="798" y="52"/>
                </a:lnTo>
                <a:lnTo>
                  <a:pt x="744" y="70"/>
                </a:lnTo>
                <a:lnTo>
                  <a:pt x="694" y="90"/>
                </a:lnTo>
                <a:lnTo>
                  <a:pt x="644" y="112"/>
                </a:lnTo>
                <a:lnTo>
                  <a:pt x="594" y="138"/>
                </a:lnTo>
                <a:lnTo>
                  <a:pt x="546" y="164"/>
                </a:lnTo>
                <a:lnTo>
                  <a:pt x="500" y="194"/>
                </a:lnTo>
                <a:lnTo>
                  <a:pt x="456" y="226"/>
                </a:lnTo>
                <a:lnTo>
                  <a:pt x="414" y="260"/>
                </a:lnTo>
                <a:lnTo>
                  <a:pt x="372" y="296"/>
                </a:lnTo>
                <a:lnTo>
                  <a:pt x="334" y="332"/>
                </a:lnTo>
                <a:lnTo>
                  <a:pt x="296" y="372"/>
                </a:lnTo>
                <a:lnTo>
                  <a:pt x="260" y="414"/>
                </a:lnTo>
                <a:lnTo>
                  <a:pt x="226" y="456"/>
                </a:lnTo>
                <a:lnTo>
                  <a:pt x="194" y="500"/>
                </a:lnTo>
                <a:lnTo>
                  <a:pt x="166" y="546"/>
                </a:lnTo>
                <a:lnTo>
                  <a:pt x="138" y="594"/>
                </a:lnTo>
                <a:lnTo>
                  <a:pt x="112" y="644"/>
                </a:lnTo>
                <a:lnTo>
                  <a:pt x="90" y="694"/>
                </a:lnTo>
                <a:lnTo>
                  <a:pt x="70" y="744"/>
                </a:lnTo>
                <a:lnTo>
                  <a:pt x="52" y="798"/>
                </a:lnTo>
                <a:lnTo>
                  <a:pt x="36" y="852"/>
                </a:lnTo>
                <a:lnTo>
                  <a:pt x="24" y="906"/>
                </a:lnTo>
                <a:lnTo>
                  <a:pt x="14" y="962"/>
                </a:lnTo>
                <a:lnTo>
                  <a:pt x="6" y="1018"/>
                </a:lnTo>
                <a:lnTo>
                  <a:pt x="2" y="1076"/>
                </a:lnTo>
                <a:lnTo>
                  <a:pt x="0" y="1134"/>
                </a:lnTo>
                <a:lnTo>
                  <a:pt x="0" y="1134"/>
                </a:lnTo>
                <a:lnTo>
                  <a:pt x="2" y="1194"/>
                </a:lnTo>
                <a:lnTo>
                  <a:pt x="6" y="1250"/>
                </a:lnTo>
                <a:lnTo>
                  <a:pt x="14" y="1308"/>
                </a:lnTo>
                <a:lnTo>
                  <a:pt x="24" y="1364"/>
                </a:lnTo>
                <a:lnTo>
                  <a:pt x="36" y="1418"/>
                </a:lnTo>
                <a:lnTo>
                  <a:pt x="52" y="1472"/>
                </a:lnTo>
                <a:lnTo>
                  <a:pt x="70" y="1524"/>
                </a:lnTo>
                <a:lnTo>
                  <a:pt x="90" y="1576"/>
                </a:lnTo>
                <a:lnTo>
                  <a:pt x="112" y="1626"/>
                </a:lnTo>
                <a:lnTo>
                  <a:pt x="138" y="1676"/>
                </a:lnTo>
                <a:lnTo>
                  <a:pt x="166" y="1722"/>
                </a:lnTo>
                <a:lnTo>
                  <a:pt x="194" y="1768"/>
                </a:lnTo>
                <a:lnTo>
                  <a:pt x="226" y="1814"/>
                </a:lnTo>
                <a:lnTo>
                  <a:pt x="260" y="1856"/>
                </a:lnTo>
                <a:lnTo>
                  <a:pt x="296" y="1898"/>
                </a:lnTo>
                <a:lnTo>
                  <a:pt x="334" y="1936"/>
                </a:lnTo>
                <a:lnTo>
                  <a:pt x="372" y="1974"/>
                </a:lnTo>
                <a:lnTo>
                  <a:pt x="414" y="2010"/>
                </a:lnTo>
                <a:lnTo>
                  <a:pt x="456" y="2044"/>
                </a:lnTo>
                <a:lnTo>
                  <a:pt x="500" y="2074"/>
                </a:lnTo>
                <a:lnTo>
                  <a:pt x="546" y="2104"/>
                </a:lnTo>
                <a:lnTo>
                  <a:pt x="594" y="2132"/>
                </a:lnTo>
                <a:lnTo>
                  <a:pt x="644" y="2156"/>
                </a:lnTo>
                <a:lnTo>
                  <a:pt x="694" y="2180"/>
                </a:lnTo>
                <a:lnTo>
                  <a:pt x="744" y="2200"/>
                </a:lnTo>
                <a:lnTo>
                  <a:pt x="798" y="2218"/>
                </a:lnTo>
                <a:lnTo>
                  <a:pt x="852" y="2232"/>
                </a:lnTo>
                <a:lnTo>
                  <a:pt x="906" y="2246"/>
                </a:lnTo>
                <a:lnTo>
                  <a:pt x="962" y="2256"/>
                </a:lnTo>
                <a:lnTo>
                  <a:pt x="1018" y="2262"/>
                </a:lnTo>
                <a:lnTo>
                  <a:pt x="1076" y="2268"/>
                </a:lnTo>
                <a:lnTo>
                  <a:pt x="1134" y="2268"/>
                </a:lnTo>
                <a:lnTo>
                  <a:pt x="1134" y="2268"/>
                </a:lnTo>
                <a:lnTo>
                  <a:pt x="1210" y="2266"/>
                </a:lnTo>
                <a:lnTo>
                  <a:pt x="1284" y="2262"/>
                </a:lnTo>
                <a:lnTo>
                  <a:pt x="1360" y="2254"/>
                </a:lnTo>
                <a:lnTo>
                  <a:pt x="1434" y="2242"/>
                </a:lnTo>
                <a:lnTo>
                  <a:pt x="1506" y="2228"/>
                </a:lnTo>
                <a:lnTo>
                  <a:pt x="1580" y="2210"/>
                </a:lnTo>
                <a:lnTo>
                  <a:pt x="1652" y="2190"/>
                </a:lnTo>
                <a:lnTo>
                  <a:pt x="1722" y="2168"/>
                </a:lnTo>
                <a:lnTo>
                  <a:pt x="1792" y="2144"/>
                </a:lnTo>
                <a:lnTo>
                  <a:pt x="1862" y="2118"/>
                </a:lnTo>
                <a:lnTo>
                  <a:pt x="1932" y="2088"/>
                </a:lnTo>
                <a:lnTo>
                  <a:pt x="1998" y="2058"/>
                </a:lnTo>
                <a:lnTo>
                  <a:pt x="2066" y="2026"/>
                </a:lnTo>
                <a:lnTo>
                  <a:pt x="2130" y="1994"/>
                </a:lnTo>
                <a:lnTo>
                  <a:pt x="2196" y="1958"/>
                </a:lnTo>
                <a:lnTo>
                  <a:pt x="2258" y="1922"/>
                </a:lnTo>
                <a:lnTo>
                  <a:pt x="2320" y="1886"/>
                </a:lnTo>
                <a:lnTo>
                  <a:pt x="2380" y="1848"/>
                </a:lnTo>
                <a:lnTo>
                  <a:pt x="2438" y="1810"/>
                </a:lnTo>
                <a:lnTo>
                  <a:pt x="2496" y="1772"/>
                </a:lnTo>
                <a:lnTo>
                  <a:pt x="2606" y="1694"/>
                </a:lnTo>
                <a:lnTo>
                  <a:pt x="2708" y="1616"/>
                </a:lnTo>
                <a:lnTo>
                  <a:pt x="2802" y="1540"/>
                </a:lnTo>
                <a:lnTo>
                  <a:pt x="2890" y="1466"/>
                </a:lnTo>
                <a:lnTo>
                  <a:pt x="2968" y="1398"/>
                </a:lnTo>
                <a:lnTo>
                  <a:pt x="3038" y="1334"/>
                </a:lnTo>
                <a:lnTo>
                  <a:pt x="3038" y="1334"/>
                </a:lnTo>
                <a:lnTo>
                  <a:pt x="3058" y="1312"/>
                </a:lnTo>
                <a:lnTo>
                  <a:pt x="3074" y="1290"/>
                </a:lnTo>
                <a:lnTo>
                  <a:pt x="3090" y="1266"/>
                </a:lnTo>
                <a:lnTo>
                  <a:pt x="3102" y="1240"/>
                </a:lnTo>
                <a:lnTo>
                  <a:pt x="3112" y="1216"/>
                </a:lnTo>
                <a:lnTo>
                  <a:pt x="3118" y="1188"/>
                </a:lnTo>
                <a:lnTo>
                  <a:pt x="3122" y="1162"/>
                </a:lnTo>
                <a:lnTo>
                  <a:pt x="3124" y="1134"/>
                </a:lnTo>
                <a:lnTo>
                  <a:pt x="3122" y="1108"/>
                </a:lnTo>
                <a:lnTo>
                  <a:pt x="3118" y="1080"/>
                </a:lnTo>
                <a:lnTo>
                  <a:pt x="3112" y="1054"/>
                </a:lnTo>
                <a:lnTo>
                  <a:pt x="3102" y="1028"/>
                </a:lnTo>
                <a:lnTo>
                  <a:pt x="3090" y="1004"/>
                </a:lnTo>
                <a:lnTo>
                  <a:pt x="3074" y="980"/>
                </a:lnTo>
                <a:lnTo>
                  <a:pt x="3058" y="958"/>
                </a:lnTo>
                <a:lnTo>
                  <a:pt x="3038" y="936"/>
                </a:lnTo>
                <a:lnTo>
                  <a:pt x="3038" y="936"/>
                </a:lnTo>
                <a:lnTo>
                  <a:pt x="2968" y="872"/>
                </a:lnTo>
                <a:lnTo>
                  <a:pt x="2890" y="802"/>
                </a:lnTo>
                <a:lnTo>
                  <a:pt x="2802" y="730"/>
                </a:lnTo>
                <a:lnTo>
                  <a:pt x="2708" y="652"/>
                </a:lnTo>
                <a:lnTo>
                  <a:pt x="2606" y="576"/>
                </a:lnTo>
                <a:lnTo>
                  <a:pt x="2496" y="498"/>
                </a:lnTo>
                <a:lnTo>
                  <a:pt x="2438" y="458"/>
                </a:lnTo>
                <a:lnTo>
                  <a:pt x="2380" y="420"/>
                </a:lnTo>
                <a:lnTo>
                  <a:pt x="2320" y="384"/>
                </a:lnTo>
                <a:lnTo>
                  <a:pt x="2258" y="346"/>
                </a:lnTo>
                <a:lnTo>
                  <a:pt x="2196" y="310"/>
                </a:lnTo>
                <a:lnTo>
                  <a:pt x="2130" y="276"/>
                </a:lnTo>
                <a:lnTo>
                  <a:pt x="2066" y="242"/>
                </a:lnTo>
                <a:lnTo>
                  <a:pt x="1998" y="212"/>
                </a:lnTo>
                <a:lnTo>
                  <a:pt x="1932" y="180"/>
                </a:lnTo>
                <a:lnTo>
                  <a:pt x="1862" y="152"/>
                </a:lnTo>
                <a:lnTo>
                  <a:pt x="1792" y="126"/>
                </a:lnTo>
                <a:lnTo>
                  <a:pt x="1722" y="102"/>
                </a:lnTo>
                <a:lnTo>
                  <a:pt x="1652" y="80"/>
                </a:lnTo>
                <a:lnTo>
                  <a:pt x="1580" y="60"/>
                </a:lnTo>
                <a:lnTo>
                  <a:pt x="1506" y="42"/>
                </a:lnTo>
                <a:lnTo>
                  <a:pt x="1434" y="28"/>
                </a:lnTo>
                <a:lnTo>
                  <a:pt x="1360" y="16"/>
                </a:lnTo>
                <a:lnTo>
                  <a:pt x="1284" y="8"/>
                </a:lnTo>
                <a:lnTo>
                  <a:pt x="1210" y="2"/>
                </a:lnTo>
                <a:lnTo>
                  <a:pt x="1134" y="0"/>
                </a:lnTo>
                <a:lnTo>
                  <a:pt x="1134" y="0"/>
                </a:lnTo>
                <a:close/>
              </a:path>
            </a:pathLst>
          </a:custGeom>
          <a:solidFill>
            <a:schemeClr val="accent3">
              <a:lumMod val="40000"/>
              <a:lumOff val="60000"/>
              <a:alpha val="50000"/>
            </a:schemeClr>
          </a:solidFill>
          <a:ln w="19050">
            <a:solidFill>
              <a:srgbClr val="FF0000"/>
            </a:solidFill>
          </a:ln>
        </p:spPr>
        <p:txBody>
          <a:bodyPr vert="horz" wrap="square" lIns="91445" tIns="45722" rIns="91445" bIns="45722" numCol="1" anchor="t" anchorCtr="0" compatLnSpc="1"/>
          <a:lstStyle/>
          <a:p>
            <a:endParaRPr lang="zh-CN" altLang="en-US" sz="100"/>
          </a:p>
        </p:txBody>
      </p:sp>
      <p:sp>
        <p:nvSpPr>
          <p:cNvPr id="51" name="Freeform 5"/>
          <p:cNvSpPr/>
          <p:nvPr/>
        </p:nvSpPr>
        <p:spPr bwMode="auto">
          <a:xfrm>
            <a:off x="3226228" y="2108201"/>
            <a:ext cx="3686753" cy="2011045"/>
          </a:xfrm>
          <a:custGeom>
            <a:avLst/>
            <a:gdLst>
              <a:gd name="T0" fmla="*/ 1076 w 3124"/>
              <a:gd name="T1" fmla="*/ 2 h 2268"/>
              <a:gd name="T2" fmla="*/ 906 w 3124"/>
              <a:gd name="T3" fmla="*/ 24 h 2268"/>
              <a:gd name="T4" fmla="*/ 744 w 3124"/>
              <a:gd name="T5" fmla="*/ 70 h 2268"/>
              <a:gd name="T6" fmla="*/ 594 w 3124"/>
              <a:gd name="T7" fmla="*/ 138 h 2268"/>
              <a:gd name="T8" fmla="*/ 456 w 3124"/>
              <a:gd name="T9" fmla="*/ 226 h 2268"/>
              <a:gd name="T10" fmla="*/ 334 w 3124"/>
              <a:gd name="T11" fmla="*/ 332 h 2268"/>
              <a:gd name="T12" fmla="*/ 226 w 3124"/>
              <a:gd name="T13" fmla="*/ 456 h 2268"/>
              <a:gd name="T14" fmla="*/ 138 w 3124"/>
              <a:gd name="T15" fmla="*/ 594 h 2268"/>
              <a:gd name="T16" fmla="*/ 70 w 3124"/>
              <a:gd name="T17" fmla="*/ 744 h 2268"/>
              <a:gd name="T18" fmla="*/ 24 w 3124"/>
              <a:gd name="T19" fmla="*/ 906 h 2268"/>
              <a:gd name="T20" fmla="*/ 2 w 3124"/>
              <a:gd name="T21" fmla="*/ 1076 h 2268"/>
              <a:gd name="T22" fmla="*/ 2 w 3124"/>
              <a:gd name="T23" fmla="*/ 1194 h 2268"/>
              <a:gd name="T24" fmla="*/ 24 w 3124"/>
              <a:gd name="T25" fmla="*/ 1364 h 2268"/>
              <a:gd name="T26" fmla="*/ 70 w 3124"/>
              <a:gd name="T27" fmla="*/ 1524 h 2268"/>
              <a:gd name="T28" fmla="*/ 138 w 3124"/>
              <a:gd name="T29" fmla="*/ 1676 h 2268"/>
              <a:gd name="T30" fmla="*/ 226 w 3124"/>
              <a:gd name="T31" fmla="*/ 1814 h 2268"/>
              <a:gd name="T32" fmla="*/ 334 w 3124"/>
              <a:gd name="T33" fmla="*/ 1936 h 2268"/>
              <a:gd name="T34" fmla="*/ 456 w 3124"/>
              <a:gd name="T35" fmla="*/ 2044 h 2268"/>
              <a:gd name="T36" fmla="*/ 594 w 3124"/>
              <a:gd name="T37" fmla="*/ 2132 h 2268"/>
              <a:gd name="T38" fmla="*/ 744 w 3124"/>
              <a:gd name="T39" fmla="*/ 2200 h 2268"/>
              <a:gd name="T40" fmla="*/ 906 w 3124"/>
              <a:gd name="T41" fmla="*/ 2246 h 2268"/>
              <a:gd name="T42" fmla="*/ 1076 w 3124"/>
              <a:gd name="T43" fmla="*/ 2268 h 2268"/>
              <a:gd name="T44" fmla="*/ 1210 w 3124"/>
              <a:gd name="T45" fmla="*/ 2266 h 2268"/>
              <a:gd name="T46" fmla="*/ 1434 w 3124"/>
              <a:gd name="T47" fmla="*/ 2242 h 2268"/>
              <a:gd name="T48" fmla="*/ 1652 w 3124"/>
              <a:gd name="T49" fmla="*/ 2190 h 2268"/>
              <a:gd name="T50" fmla="*/ 1862 w 3124"/>
              <a:gd name="T51" fmla="*/ 2118 h 2268"/>
              <a:gd name="T52" fmla="*/ 2066 w 3124"/>
              <a:gd name="T53" fmla="*/ 2026 h 2268"/>
              <a:gd name="T54" fmla="*/ 2258 w 3124"/>
              <a:gd name="T55" fmla="*/ 1922 h 2268"/>
              <a:gd name="T56" fmla="*/ 2438 w 3124"/>
              <a:gd name="T57" fmla="*/ 1810 h 2268"/>
              <a:gd name="T58" fmla="*/ 2708 w 3124"/>
              <a:gd name="T59" fmla="*/ 1616 h 2268"/>
              <a:gd name="T60" fmla="*/ 2968 w 3124"/>
              <a:gd name="T61" fmla="*/ 1398 h 2268"/>
              <a:gd name="T62" fmla="*/ 3058 w 3124"/>
              <a:gd name="T63" fmla="*/ 1312 h 2268"/>
              <a:gd name="T64" fmla="*/ 3102 w 3124"/>
              <a:gd name="T65" fmla="*/ 1240 h 2268"/>
              <a:gd name="T66" fmla="*/ 3122 w 3124"/>
              <a:gd name="T67" fmla="*/ 1162 h 2268"/>
              <a:gd name="T68" fmla="*/ 3118 w 3124"/>
              <a:gd name="T69" fmla="*/ 1080 h 2268"/>
              <a:gd name="T70" fmla="*/ 3090 w 3124"/>
              <a:gd name="T71" fmla="*/ 1004 h 2268"/>
              <a:gd name="T72" fmla="*/ 3038 w 3124"/>
              <a:gd name="T73" fmla="*/ 936 h 2268"/>
              <a:gd name="T74" fmla="*/ 2890 w 3124"/>
              <a:gd name="T75" fmla="*/ 802 h 2268"/>
              <a:gd name="T76" fmla="*/ 2606 w 3124"/>
              <a:gd name="T77" fmla="*/ 576 h 2268"/>
              <a:gd name="T78" fmla="*/ 2380 w 3124"/>
              <a:gd name="T79" fmla="*/ 420 h 2268"/>
              <a:gd name="T80" fmla="*/ 2196 w 3124"/>
              <a:gd name="T81" fmla="*/ 310 h 2268"/>
              <a:gd name="T82" fmla="*/ 1998 w 3124"/>
              <a:gd name="T83" fmla="*/ 212 h 2268"/>
              <a:gd name="T84" fmla="*/ 1792 w 3124"/>
              <a:gd name="T85" fmla="*/ 126 h 2268"/>
              <a:gd name="T86" fmla="*/ 1580 w 3124"/>
              <a:gd name="T87" fmla="*/ 60 h 2268"/>
              <a:gd name="T88" fmla="*/ 1360 w 3124"/>
              <a:gd name="T89" fmla="*/ 16 h 2268"/>
              <a:gd name="T90" fmla="*/ 1134 w 3124"/>
              <a:gd name="T91" fmla="*/ 0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24" h="2268">
                <a:moveTo>
                  <a:pt x="1134" y="0"/>
                </a:moveTo>
                <a:lnTo>
                  <a:pt x="1134" y="0"/>
                </a:lnTo>
                <a:lnTo>
                  <a:pt x="1076" y="2"/>
                </a:lnTo>
                <a:lnTo>
                  <a:pt x="1018" y="6"/>
                </a:lnTo>
                <a:lnTo>
                  <a:pt x="962" y="14"/>
                </a:lnTo>
                <a:lnTo>
                  <a:pt x="906" y="24"/>
                </a:lnTo>
                <a:lnTo>
                  <a:pt x="852" y="36"/>
                </a:lnTo>
                <a:lnTo>
                  <a:pt x="798" y="52"/>
                </a:lnTo>
                <a:lnTo>
                  <a:pt x="744" y="70"/>
                </a:lnTo>
                <a:lnTo>
                  <a:pt x="694" y="90"/>
                </a:lnTo>
                <a:lnTo>
                  <a:pt x="644" y="112"/>
                </a:lnTo>
                <a:lnTo>
                  <a:pt x="594" y="138"/>
                </a:lnTo>
                <a:lnTo>
                  <a:pt x="546" y="164"/>
                </a:lnTo>
                <a:lnTo>
                  <a:pt x="500" y="194"/>
                </a:lnTo>
                <a:lnTo>
                  <a:pt x="456" y="226"/>
                </a:lnTo>
                <a:lnTo>
                  <a:pt x="414" y="260"/>
                </a:lnTo>
                <a:lnTo>
                  <a:pt x="372" y="296"/>
                </a:lnTo>
                <a:lnTo>
                  <a:pt x="334" y="332"/>
                </a:lnTo>
                <a:lnTo>
                  <a:pt x="296" y="372"/>
                </a:lnTo>
                <a:lnTo>
                  <a:pt x="260" y="414"/>
                </a:lnTo>
                <a:lnTo>
                  <a:pt x="226" y="456"/>
                </a:lnTo>
                <a:lnTo>
                  <a:pt x="194" y="500"/>
                </a:lnTo>
                <a:lnTo>
                  <a:pt x="166" y="546"/>
                </a:lnTo>
                <a:lnTo>
                  <a:pt x="138" y="594"/>
                </a:lnTo>
                <a:lnTo>
                  <a:pt x="112" y="644"/>
                </a:lnTo>
                <a:lnTo>
                  <a:pt x="90" y="694"/>
                </a:lnTo>
                <a:lnTo>
                  <a:pt x="70" y="744"/>
                </a:lnTo>
                <a:lnTo>
                  <a:pt x="52" y="798"/>
                </a:lnTo>
                <a:lnTo>
                  <a:pt x="36" y="852"/>
                </a:lnTo>
                <a:lnTo>
                  <a:pt x="24" y="906"/>
                </a:lnTo>
                <a:lnTo>
                  <a:pt x="14" y="962"/>
                </a:lnTo>
                <a:lnTo>
                  <a:pt x="6" y="1018"/>
                </a:lnTo>
                <a:lnTo>
                  <a:pt x="2" y="1076"/>
                </a:lnTo>
                <a:lnTo>
                  <a:pt x="0" y="1134"/>
                </a:lnTo>
                <a:lnTo>
                  <a:pt x="0" y="1134"/>
                </a:lnTo>
                <a:lnTo>
                  <a:pt x="2" y="1194"/>
                </a:lnTo>
                <a:lnTo>
                  <a:pt x="6" y="1250"/>
                </a:lnTo>
                <a:lnTo>
                  <a:pt x="14" y="1308"/>
                </a:lnTo>
                <a:lnTo>
                  <a:pt x="24" y="1364"/>
                </a:lnTo>
                <a:lnTo>
                  <a:pt x="36" y="1418"/>
                </a:lnTo>
                <a:lnTo>
                  <a:pt x="52" y="1472"/>
                </a:lnTo>
                <a:lnTo>
                  <a:pt x="70" y="1524"/>
                </a:lnTo>
                <a:lnTo>
                  <a:pt x="90" y="1576"/>
                </a:lnTo>
                <a:lnTo>
                  <a:pt x="112" y="1626"/>
                </a:lnTo>
                <a:lnTo>
                  <a:pt x="138" y="1676"/>
                </a:lnTo>
                <a:lnTo>
                  <a:pt x="166" y="1722"/>
                </a:lnTo>
                <a:lnTo>
                  <a:pt x="194" y="1768"/>
                </a:lnTo>
                <a:lnTo>
                  <a:pt x="226" y="1814"/>
                </a:lnTo>
                <a:lnTo>
                  <a:pt x="260" y="1856"/>
                </a:lnTo>
                <a:lnTo>
                  <a:pt x="296" y="1898"/>
                </a:lnTo>
                <a:lnTo>
                  <a:pt x="334" y="1936"/>
                </a:lnTo>
                <a:lnTo>
                  <a:pt x="372" y="1974"/>
                </a:lnTo>
                <a:lnTo>
                  <a:pt x="414" y="2010"/>
                </a:lnTo>
                <a:lnTo>
                  <a:pt x="456" y="2044"/>
                </a:lnTo>
                <a:lnTo>
                  <a:pt x="500" y="2074"/>
                </a:lnTo>
                <a:lnTo>
                  <a:pt x="546" y="2104"/>
                </a:lnTo>
                <a:lnTo>
                  <a:pt x="594" y="2132"/>
                </a:lnTo>
                <a:lnTo>
                  <a:pt x="644" y="2156"/>
                </a:lnTo>
                <a:lnTo>
                  <a:pt x="694" y="2180"/>
                </a:lnTo>
                <a:lnTo>
                  <a:pt x="744" y="2200"/>
                </a:lnTo>
                <a:lnTo>
                  <a:pt x="798" y="2218"/>
                </a:lnTo>
                <a:lnTo>
                  <a:pt x="852" y="2232"/>
                </a:lnTo>
                <a:lnTo>
                  <a:pt x="906" y="2246"/>
                </a:lnTo>
                <a:lnTo>
                  <a:pt x="962" y="2256"/>
                </a:lnTo>
                <a:lnTo>
                  <a:pt x="1018" y="2262"/>
                </a:lnTo>
                <a:lnTo>
                  <a:pt x="1076" y="2268"/>
                </a:lnTo>
                <a:lnTo>
                  <a:pt x="1134" y="2268"/>
                </a:lnTo>
                <a:lnTo>
                  <a:pt x="1134" y="2268"/>
                </a:lnTo>
                <a:lnTo>
                  <a:pt x="1210" y="2266"/>
                </a:lnTo>
                <a:lnTo>
                  <a:pt x="1284" y="2262"/>
                </a:lnTo>
                <a:lnTo>
                  <a:pt x="1360" y="2254"/>
                </a:lnTo>
                <a:lnTo>
                  <a:pt x="1434" y="2242"/>
                </a:lnTo>
                <a:lnTo>
                  <a:pt x="1506" y="2228"/>
                </a:lnTo>
                <a:lnTo>
                  <a:pt x="1580" y="2210"/>
                </a:lnTo>
                <a:lnTo>
                  <a:pt x="1652" y="2190"/>
                </a:lnTo>
                <a:lnTo>
                  <a:pt x="1722" y="2168"/>
                </a:lnTo>
                <a:lnTo>
                  <a:pt x="1792" y="2144"/>
                </a:lnTo>
                <a:lnTo>
                  <a:pt x="1862" y="2118"/>
                </a:lnTo>
                <a:lnTo>
                  <a:pt x="1932" y="2088"/>
                </a:lnTo>
                <a:lnTo>
                  <a:pt x="1998" y="2058"/>
                </a:lnTo>
                <a:lnTo>
                  <a:pt x="2066" y="2026"/>
                </a:lnTo>
                <a:lnTo>
                  <a:pt x="2130" y="1994"/>
                </a:lnTo>
                <a:lnTo>
                  <a:pt x="2196" y="1958"/>
                </a:lnTo>
                <a:lnTo>
                  <a:pt x="2258" y="1922"/>
                </a:lnTo>
                <a:lnTo>
                  <a:pt x="2320" y="1886"/>
                </a:lnTo>
                <a:lnTo>
                  <a:pt x="2380" y="1848"/>
                </a:lnTo>
                <a:lnTo>
                  <a:pt x="2438" y="1810"/>
                </a:lnTo>
                <a:lnTo>
                  <a:pt x="2496" y="1772"/>
                </a:lnTo>
                <a:lnTo>
                  <a:pt x="2606" y="1694"/>
                </a:lnTo>
                <a:lnTo>
                  <a:pt x="2708" y="1616"/>
                </a:lnTo>
                <a:lnTo>
                  <a:pt x="2802" y="1540"/>
                </a:lnTo>
                <a:lnTo>
                  <a:pt x="2890" y="1466"/>
                </a:lnTo>
                <a:lnTo>
                  <a:pt x="2968" y="1398"/>
                </a:lnTo>
                <a:lnTo>
                  <a:pt x="3038" y="1334"/>
                </a:lnTo>
                <a:lnTo>
                  <a:pt x="3038" y="1334"/>
                </a:lnTo>
                <a:lnTo>
                  <a:pt x="3058" y="1312"/>
                </a:lnTo>
                <a:lnTo>
                  <a:pt x="3074" y="1290"/>
                </a:lnTo>
                <a:lnTo>
                  <a:pt x="3090" y="1266"/>
                </a:lnTo>
                <a:lnTo>
                  <a:pt x="3102" y="1240"/>
                </a:lnTo>
                <a:lnTo>
                  <a:pt x="3112" y="1216"/>
                </a:lnTo>
                <a:lnTo>
                  <a:pt x="3118" y="1188"/>
                </a:lnTo>
                <a:lnTo>
                  <a:pt x="3122" y="1162"/>
                </a:lnTo>
                <a:lnTo>
                  <a:pt x="3124" y="1134"/>
                </a:lnTo>
                <a:lnTo>
                  <a:pt x="3122" y="1108"/>
                </a:lnTo>
                <a:lnTo>
                  <a:pt x="3118" y="1080"/>
                </a:lnTo>
                <a:lnTo>
                  <a:pt x="3112" y="1054"/>
                </a:lnTo>
                <a:lnTo>
                  <a:pt x="3102" y="1028"/>
                </a:lnTo>
                <a:lnTo>
                  <a:pt x="3090" y="1004"/>
                </a:lnTo>
                <a:lnTo>
                  <a:pt x="3074" y="980"/>
                </a:lnTo>
                <a:lnTo>
                  <a:pt x="3058" y="958"/>
                </a:lnTo>
                <a:lnTo>
                  <a:pt x="3038" y="936"/>
                </a:lnTo>
                <a:lnTo>
                  <a:pt x="3038" y="936"/>
                </a:lnTo>
                <a:lnTo>
                  <a:pt x="2968" y="872"/>
                </a:lnTo>
                <a:lnTo>
                  <a:pt x="2890" y="802"/>
                </a:lnTo>
                <a:lnTo>
                  <a:pt x="2802" y="730"/>
                </a:lnTo>
                <a:lnTo>
                  <a:pt x="2708" y="652"/>
                </a:lnTo>
                <a:lnTo>
                  <a:pt x="2606" y="576"/>
                </a:lnTo>
                <a:lnTo>
                  <a:pt x="2496" y="498"/>
                </a:lnTo>
                <a:lnTo>
                  <a:pt x="2438" y="458"/>
                </a:lnTo>
                <a:lnTo>
                  <a:pt x="2380" y="420"/>
                </a:lnTo>
                <a:lnTo>
                  <a:pt x="2320" y="384"/>
                </a:lnTo>
                <a:lnTo>
                  <a:pt x="2258" y="346"/>
                </a:lnTo>
                <a:lnTo>
                  <a:pt x="2196" y="310"/>
                </a:lnTo>
                <a:lnTo>
                  <a:pt x="2130" y="276"/>
                </a:lnTo>
                <a:lnTo>
                  <a:pt x="2066" y="242"/>
                </a:lnTo>
                <a:lnTo>
                  <a:pt x="1998" y="212"/>
                </a:lnTo>
                <a:lnTo>
                  <a:pt x="1932" y="180"/>
                </a:lnTo>
                <a:lnTo>
                  <a:pt x="1862" y="152"/>
                </a:lnTo>
                <a:lnTo>
                  <a:pt x="1792" y="126"/>
                </a:lnTo>
                <a:lnTo>
                  <a:pt x="1722" y="102"/>
                </a:lnTo>
                <a:lnTo>
                  <a:pt x="1652" y="80"/>
                </a:lnTo>
                <a:lnTo>
                  <a:pt x="1580" y="60"/>
                </a:lnTo>
                <a:lnTo>
                  <a:pt x="1506" y="42"/>
                </a:lnTo>
                <a:lnTo>
                  <a:pt x="1434" y="28"/>
                </a:lnTo>
                <a:lnTo>
                  <a:pt x="1360" y="16"/>
                </a:lnTo>
                <a:lnTo>
                  <a:pt x="1284" y="8"/>
                </a:lnTo>
                <a:lnTo>
                  <a:pt x="1210" y="2"/>
                </a:lnTo>
                <a:lnTo>
                  <a:pt x="1134" y="0"/>
                </a:lnTo>
                <a:lnTo>
                  <a:pt x="1134" y="0"/>
                </a:lnTo>
                <a:close/>
              </a:path>
            </a:pathLst>
          </a:custGeom>
          <a:solidFill>
            <a:srgbClr val="FFFF00">
              <a:alpha val="50000"/>
            </a:srgbClr>
          </a:solidFill>
          <a:ln w="19050">
            <a:solidFill>
              <a:srgbClr val="FF0000"/>
            </a:solidFill>
          </a:ln>
        </p:spPr>
        <p:txBody>
          <a:bodyPr vert="horz" wrap="square" lIns="91445" tIns="45722" rIns="91445" bIns="45722" numCol="1" anchor="t" anchorCtr="0" compatLnSpc="1"/>
          <a:lstStyle/>
          <a:p>
            <a:endParaRPr lang="zh-CN" altLang="en-US" sz="100"/>
          </a:p>
        </p:txBody>
      </p:sp>
      <p:sp>
        <p:nvSpPr>
          <p:cNvPr id="55" name="矩形 54"/>
          <p:cNvSpPr/>
          <p:nvPr/>
        </p:nvSpPr>
        <p:spPr>
          <a:xfrm>
            <a:off x="5591150" y="2542920"/>
            <a:ext cx="800229" cy="1155192"/>
          </a:xfrm>
          <a:prstGeom prst="rect">
            <a:avLst/>
          </a:prstGeom>
        </p:spPr>
        <p:txBody>
          <a:bodyPr wrap="none" lIns="91445" tIns="45722" rIns="91445" bIns="45722">
            <a:spAutoFit/>
          </a:bodyPr>
          <a:lstStyle/>
          <a:p>
            <a:pPr algn="just">
              <a:lnSpc>
                <a:spcPct val="130000"/>
              </a:lnSpc>
              <a:spcBef>
                <a:spcPts val="800"/>
              </a:spcBef>
            </a:pPr>
            <a:r>
              <a:rPr lang="zh-CN" altLang="en-US" sz="2400" b="1" dirty="0">
                <a:solidFill>
                  <a:srgbClr val="002060"/>
                </a:solidFill>
                <a:latin typeface="微软雅黑" panose="020B0503020204020204" charset="-122"/>
                <a:ea typeface="微软雅黑" panose="020B0503020204020204" charset="-122"/>
              </a:rPr>
              <a:t>生命</a:t>
            </a:r>
            <a:endParaRPr lang="en-US" altLang="zh-CN" sz="2400" b="1" dirty="0">
              <a:solidFill>
                <a:srgbClr val="002060"/>
              </a:solidFill>
              <a:latin typeface="微软雅黑" panose="020B0503020204020204" charset="-122"/>
              <a:ea typeface="微软雅黑" panose="020B0503020204020204" charset="-122"/>
            </a:endParaRPr>
          </a:p>
          <a:p>
            <a:pPr algn="just">
              <a:lnSpc>
                <a:spcPct val="130000"/>
              </a:lnSpc>
              <a:spcBef>
                <a:spcPts val="800"/>
              </a:spcBef>
            </a:pPr>
            <a:r>
              <a:rPr lang="zh-CN" altLang="en-US" sz="2400" b="1" dirty="0">
                <a:solidFill>
                  <a:srgbClr val="002060"/>
                </a:solidFill>
                <a:latin typeface="微软雅黑" panose="020B0503020204020204" charset="-122"/>
                <a:ea typeface="微软雅黑" panose="020B0503020204020204" charset="-122"/>
              </a:rPr>
              <a:t>人权</a:t>
            </a:r>
            <a:endParaRPr lang="en-US" altLang="zh-CN" sz="2400" b="1" dirty="0">
              <a:solidFill>
                <a:srgbClr val="002060"/>
              </a:solidFill>
              <a:latin typeface="微软雅黑" panose="020B0503020204020204" charset="-122"/>
              <a:ea typeface="微软雅黑" panose="020B0503020204020204" charset="-122"/>
            </a:endParaRPr>
          </a:p>
        </p:txBody>
      </p:sp>
      <p:sp>
        <p:nvSpPr>
          <p:cNvPr id="57" name="矩形 56"/>
          <p:cNvSpPr/>
          <p:nvPr/>
        </p:nvSpPr>
        <p:spPr>
          <a:xfrm>
            <a:off x="6992441" y="2828231"/>
            <a:ext cx="1422194" cy="572468"/>
          </a:xfrm>
          <a:prstGeom prst="rect">
            <a:avLst/>
          </a:prstGeom>
        </p:spPr>
        <p:txBody>
          <a:bodyPr wrap="none" lIns="91445" tIns="45722" rIns="91445" bIns="45722">
            <a:spAutoFit/>
          </a:bodyPr>
          <a:lstStyle/>
          <a:p>
            <a:pPr algn="ctr">
              <a:lnSpc>
                <a:spcPct val="130000"/>
              </a:lnSpc>
            </a:pPr>
            <a:r>
              <a:rPr lang="zh-CN" altLang="en-US" sz="2400" b="1" dirty="0">
                <a:solidFill>
                  <a:srgbClr val="FF0000"/>
                </a:solidFill>
                <a:latin typeface="黑体" panose="02010609060101010101" pitchFamily="2" charset="-122"/>
                <a:ea typeface="黑体" panose="02010609060101010101" pitchFamily="2" charset="-122"/>
              </a:rPr>
              <a:t>社会保障</a:t>
            </a:r>
          </a:p>
        </p:txBody>
      </p:sp>
      <p:sp>
        <p:nvSpPr>
          <p:cNvPr id="56" name="矩形 55"/>
          <p:cNvSpPr/>
          <p:nvPr/>
        </p:nvSpPr>
        <p:spPr>
          <a:xfrm>
            <a:off x="3679927" y="2781241"/>
            <a:ext cx="1422194" cy="572468"/>
          </a:xfrm>
          <a:prstGeom prst="rect">
            <a:avLst/>
          </a:prstGeom>
        </p:spPr>
        <p:txBody>
          <a:bodyPr wrap="none" lIns="91445" tIns="45722" rIns="91445" bIns="45722">
            <a:spAutoFit/>
          </a:bodyPr>
          <a:lstStyle/>
          <a:p>
            <a:pPr algn="ctr">
              <a:lnSpc>
                <a:spcPct val="130000"/>
              </a:lnSpc>
            </a:pPr>
            <a:r>
              <a:rPr lang="zh-CN" altLang="en-US" sz="2400" b="1" dirty="0">
                <a:solidFill>
                  <a:srgbClr val="FF0000"/>
                </a:solidFill>
                <a:latin typeface="黑体" panose="02010609060101010101" pitchFamily="2" charset="-122"/>
                <a:ea typeface="黑体" panose="02010609060101010101" pitchFamily="2" charset="-122"/>
              </a:rPr>
              <a:t>基层治理</a:t>
            </a:r>
          </a:p>
        </p:txBody>
      </p:sp>
      <p:sp>
        <p:nvSpPr>
          <p:cNvPr id="2" name="文本框 1"/>
          <p:cNvSpPr txBox="1"/>
          <p:nvPr/>
        </p:nvSpPr>
        <p:spPr>
          <a:xfrm>
            <a:off x="267512" y="1286510"/>
            <a:ext cx="2993424" cy="491490"/>
          </a:xfrm>
          <a:prstGeom prst="rect">
            <a:avLst/>
          </a:prstGeom>
          <a:solidFill>
            <a:schemeClr val="accent3">
              <a:lumMod val="40000"/>
              <a:lumOff val="60000"/>
              <a:alpha val="50000"/>
            </a:schemeClr>
          </a:solidFill>
          <a:ln w="15875">
            <a:solidFill>
              <a:srgbClr val="FF0000"/>
            </a:solidFill>
          </a:ln>
        </p:spPr>
        <p:txBody>
          <a:bodyPr wrap="square" rtlCol="0">
            <a:spAutoFit/>
          </a:bodyPr>
          <a:lstStyle/>
          <a:p>
            <a:r>
              <a:rPr lang="zh-CN" altLang="en-US" sz="2600" b="1" dirty="0">
                <a:solidFill>
                  <a:srgbClr val="002060"/>
                </a:solidFill>
                <a:uFillTx/>
                <a:latin typeface="仿宋" pitchFamily="49" charset="-122"/>
                <a:ea typeface="仿宋" pitchFamily="49" charset="-122"/>
              </a:rPr>
              <a:t>古希腊：村社</a:t>
            </a:r>
          </a:p>
        </p:txBody>
      </p:sp>
      <p:sp>
        <p:nvSpPr>
          <p:cNvPr id="3" name="文本框 2"/>
          <p:cNvSpPr txBox="1"/>
          <p:nvPr/>
        </p:nvSpPr>
        <p:spPr>
          <a:xfrm>
            <a:off x="232803" y="2014855"/>
            <a:ext cx="2993424" cy="892552"/>
          </a:xfrm>
          <a:prstGeom prst="rect">
            <a:avLst/>
          </a:prstGeom>
          <a:solidFill>
            <a:schemeClr val="accent3">
              <a:lumMod val="40000"/>
              <a:lumOff val="60000"/>
              <a:alpha val="50000"/>
            </a:schemeClr>
          </a:solidFill>
          <a:ln w="15875">
            <a:solidFill>
              <a:srgbClr val="FF0000"/>
            </a:solidFill>
          </a:ln>
        </p:spPr>
        <p:txBody>
          <a:bodyPr wrap="square" rtlCol="0">
            <a:spAutoFit/>
          </a:bodyPr>
          <a:lstStyle/>
          <a:p>
            <a:r>
              <a:rPr lang="zh-CN" altLang="en-US" sz="2600" b="1" dirty="0">
                <a:solidFill>
                  <a:srgbClr val="002060"/>
                </a:solidFill>
                <a:latin typeface="仿宋" pitchFamily="49" charset="-122"/>
                <a:ea typeface="仿宋" pitchFamily="49" charset="-122"/>
                <a:cs typeface="黑体" panose="02010609060101010101" pitchFamily="2" charset="-122"/>
                <a:sym typeface="+mn-ea"/>
              </a:rPr>
              <a:t>中古西欧</a:t>
            </a:r>
            <a:r>
              <a:rPr lang="zh-CN" altLang="en-US" sz="2600" b="1" spc="-1000" dirty="0">
                <a:solidFill>
                  <a:srgbClr val="002060"/>
                </a:solidFill>
                <a:latin typeface="仿宋" pitchFamily="49" charset="-122"/>
                <a:ea typeface="仿宋" pitchFamily="49" charset="-122"/>
                <a:cs typeface="黑体" panose="02010609060101010101" pitchFamily="2" charset="-122"/>
                <a:sym typeface="+mn-ea"/>
              </a:rPr>
              <a:t>：</a:t>
            </a:r>
            <a:r>
              <a:rPr lang="zh-CN" altLang="en-US" sz="2600" b="1" dirty="0">
                <a:solidFill>
                  <a:srgbClr val="002060"/>
                </a:solidFill>
                <a:latin typeface="仿宋" pitchFamily="49" charset="-122"/>
                <a:ea typeface="仿宋" pitchFamily="49" charset="-122"/>
                <a:cs typeface="黑体" panose="02010609060101010101" pitchFamily="2" charset="-122"/>
                <a:sym typeface="+mn-ea"/>
              </a:rPr>
              <a:t>庄园</a:t>
            </a:r>
            <a:r>
              <a:rPr lang="en-US" altLang="zh-CN" sz="2600" b="1" dirty="0">
                <a:solidFill>
                  <a:srgbClr val="002060"/>
                </a:solidFill>
                <a:latin typeface="仿宋" pitchFamily="49" charset="-122"/>
                <a:ea typeface="仿宋" pitchFamily="49" charset="-122"/>
                <a:cs typeface="黑体" panose="02010609060101010101" pitchFamily="2" charset="-122"/>
                <a:sym typeface="+mn-ea"/>
              </a:rPr>
              <a:t>/</a:t>
            </a:r>
            <a:r>
              <a:rPr lang="zh-CN" altLang="en-US" sz="2600" b="1" dirty="0">
                <a:solidFill>
                  <a:srgbClr val="002060"/>
                </a:solidFill>
                <a:latin typeface="仿宋" pitchFamily="49" charset="-122"/>
                <a:ea typeface="仿宋" pitchFamily="49" charset="-122"/>
                <a:cs typeface="黑体" panose="02010609060101010101" pitchFamily="2" charset="-122"/>
                <a:sym typeface="+mn-ea"/>
              </a:rPr>
              <a:t>行会</a:t>
            </a:r>
            <a:r>
              <a:rPr lang="en-US" altLang="zh-CN" sz="2600" b="1" dirty="0">
                <a:solidFill>
                  <a:srgbClr val="002060"/>
                </a:solidFill>
                <a:latin typeface="仿宋" pitchFamily="49" charset="-122"/>
                <a:ea typeface="仿宋" pitchFamily="49" charset="-122"/>
                <a:cs typeface="黑体" panose="02010609060101010101" pitchFamily="2" charset="-122"/>
                <a:sym typeface="+mn-ea"/>
              </a:rPr>
              <a:t>/</a:t>
            </a:r>
            <a:endParaRPr lang="zh-CN" altLang="en-US" sz="2600" b="1" dirty="0">
              <a:solidFill>
                <a:srgbClr val="002060"/>
              </a:solidFill>
              <a:uFillTx/>
              <a:latin typeface="仿宋" pitchFamily="49" charset="-122"/>
              <a:ea typeface="仿宋" pitchFamily="49" charset="-122"/>
              <a:cs typeface="黑体" panose="02010609060101010101" pitchFamily="2" charset="-122"/>
            </a:endParaRPr>
          </a:p>
        </p:txBody>
      </p:sp>
      <p:sp>
        <p:nvSpPr>
          <p:cNvPr id="4" name="文本框 3"/>
          <p:cNvSpPr txBox="1"/>
          <p:nvPr/>
        </p:nvSpPr>
        <p:spPr>
          <a:xfrm>
            <a:off x="232803" y="3284220"/>
            <a:ext cx="2993424" cy="892552"/>
          </a:xfrm>
          <a:prstGeom prst="rect">
            <a:avLst/>
          </a:prstGeom>
          <a:solidFill>
            <a:schemeClr val="accent3">
              <a:lumMod val="40000"/>
              <a:lumOff val="60000"/>
              <a:alpha val="50000"/>
            </a:schemeClr>
          </a:solidFill>
          <a:ln w="15875">
            <a:solidFill>
              <a:srgbClr val="FF0000"/>
            </a:solidFill>
          </a:ln>
        </p:spPr>
        <p:txBody>
          <a:bodyPr wrap="square" rtlCol="0">
            <a:spAutoFit/>
          </a:bodyPr>
          <a:lstStyle/>
          <a:p>
            <a:r>
              <a:rPr lang="zh-CN" altLang="en-US" sz="2600" b="1" dirty="0">
                <a:solidFill>
                  <a:srgbClr val="002060"/>
                </a:solidFill>
                <a:latin typeface="仿宋" pitchFamily="49" charset="-122"/>
                <a:ea typeface="仿宋" pitchFamily="49" charset="-122"/>
                <a:sym typeface="+mn-ea"/>
              </a:rPr>
              <a:t>近代民族国家：地方自治市镇</a:t>
            </a:r>
            <a:endParaRPr lang="zh-CN" altLang="en-US" sz="2600" b="1" dirty="0">
              <a:solidFill>
                <a:srgbClr val="002060"/>
              </a:solidFill>
              <a:uFillTx/>
              <a:latin typeface="仿宋" pitchFamily="49" charset="-122"/>
              <a:ea typeface="仿宋" pitchFamily="49" charset="-122"/>
              <a:cs typeface="黑体" panose="02010609060101010101" pitchFamily="2" charset="-122"/>
            </a:endParaRPr>
          </a:p>
        </p:txBody>
      </p:sp>
      <p:sp>
        <p:nvSpPr>
          <p:cNvPr id="6" name="文本框 5"/>
          <p:cNvSpPr txBox="1"/>
          <p:nvPr/>
        </p:nvSpPr>
        <p:spPr>
          <a:xfrm>
            <a:off x="229033" y="4760953"/>
            <a:ext cx="2993424" cy="491490"/>
          </a:xfrm>
          <a:prstGeom prst="rect">
            <a:avLst/>
          </a:prstGeom>
          <a:solidFill>
            <a:schemeClr val="accent3">
              <a:lumMod val="40000"/>
              <a:lumOff val="60000"/>
              <a:alpha val="50000"/>
            </a:schemeClr>
          </a:solidFill>
          <a:ln w="15875">
            <a:solidFill>
              <a:srgbClr val="FF0000"/>
            </a:solidFill>
          </a:ln>
        </p:spPr>
        <p:txBody>
          <a:bodyPr wrap="square" rtlCol="0">
            <a:spAutoFit/>
          </a:bodyPr>
          <a:lstStyle/>
          <a:p>
            <a:r>
              <a:rPr lang="zh-CN" altLang="en-US" sz="2600" b="1" dirty="0">
                <a:solidFill>
                  <a:srgbClr val="002060"/>
                </a:solidFill>
                <a:latin typeface="仿宋" pitchFamily="49" charset="-122"/>
                <a:ea typeface="仿宋" pitchFamily="49" charset="-122"/>
                <a:sym typeface="+mn-ea"/>
              </a:rPr>
              <a:t>二战后：社区</a:t>
            </a:r>
            <a:endParaRPr lang="zh-CN" altLang="en-US" sz="2600" b="1" dirty="0">
              <a:solidFill>
                <a:srgbClr val="002060"/>
              </a:solidFill>
              <a:uFillTx/>
              <a:latin typeface="仿宋" pitchFamily="49" charset="-122"/>
              <a:ea typeface="仿宋" pitchFamily="49" charset="-122"/>
            </a:endParaRPr>
          </a:p>
        </p:txBody>
      </p:sp>
      <p:sp>
        <p:nvSpPr>
          <p:cNvPr id="7" name="文本框 6"/>
          <p:cNvSpPr txBox="1"/>
          <p:nvPr/>
        </p:nvSpPr>
        <p:spPr>
          <a:xfrm>
            <a:off x="8414635" y="1286510"/>
            <a:ext cx="3618319" cy="477054"/>
          </a:xfrm>
          <a:prstGeom prst="rect">
            <a:avLst/>
          </a:prstGeom>
          <a:solidFill>
            <a:schemeClr val="accent5">
              <a:lumMod val="40000"/>
              <a:lumOff val="60000"/>
              <a:alpha val="50000"/>
            </a:schemeClr>
          </a:solidFill>
          <a:ln w="15875">
            <a:solidFill>
              <a:srgbClr val="FF0000"/>
            </a:solidFill>
          </a:ln>
        </p:spPr>
        <p:txBody>
          <a:bodyPr wrap="square" rtlCol="0">
            <a:spAutoFit/>
          </a:bodyPr>
          <a:lstStyle/>
          <a:p>
            <a:r>
              <a:rPr lang="zh-CN" altLang="en-US" sz="2500" b="1" dirty="0">
                <a:solidFill>
                  <a:srgbClr val="002060"/>
                </a:solidFill>
                <a:uFillTx/>
                <a:latin typeface="仿宋" pitchFamily="49" charset="-122"/>
                <a:ea typeface="仿宋" pitchFamily="49" charset="-122"/>
                <a:sym typeface="+mn-ea"/>
              </a:rPr>
              <a:t>社会救济：英</a:t>
            </a:r>
            <a:r>
              <a:rPr lang="en-US" altLang="zh-CN" sz="2500" b="1" dirty="0">
                <a:solidFill>
                  <a:srgbClr val="002060"/>
                </a:solidFill>
                <a:uFillTx/>
                <a:latin typeface="仿宋" pitchFamily="49" charset="-122"/>
                <a:ea typeface="仿宋" pitchFamily="49" charset="-122"/>
                <a:sym typeface="+mn-ea"/>
              </a:rPr>
              <a:t>《</a:t>
            </a:r>
            <a:r>
              <a:rPr lang="zh-CN" altLang="en-US" sz="2500" b="1" dirty="0">
                <a:solidFill>
                  <a:srgbClr val="002060"/>
                </a:solidFill>
                <a:uFillTx/>
                <a:latin typeface="仿宋" pitchFamily="49" charset="-122"/>
                <a:ea typeface="仿宋" pitchFamily="49" charset="-122"/>
                <a:sym typeface="+mn-ea"/>
              </a:rPr>
              <a:t>济贫法</a:t>
            </a:r>
            <a:r>
              <a:rPr lang="en-US" altLang="zh-CN" sz="2500" b="1" dirty="0">
                <a:solidFill>
                  <a:srgbClr val="002060"/>
                </a:solidFill>
                <a:uFillTx/>
                <a:latin typeface="仿宋" pitchFamily="49" charset="-122"/>
                <a:ea typeface="仿宋" pitchFamily="49" charset="-122"/>
                <a:sym typeface="+mn-ea"/>
              </a:rPr>
              <a:t>》</a:t>
            </a:r>
          </a:p>
        </p:txBody>
      </p:sp>
      <p:sp>
        <p:nvSpPr>
          <p:cNvPr id="8" name="文本框 7"/>
          <p:cNvSpPr txBox="1"/>
          <p:nvPr/>
        </p:nvSpPr>
        <p:spPr>
          <a:xfrm>
            <a:off x="8414635" y="2213611"/>
            <a:ext cx="3618319" cy="860425"/>
          </a:xfrm>
          <a:prstGeom prst="rect">
            <a:avLst/>
          </a:prstGeom>
          <a:solidFill>
            <a:schemeClr val="accent5">
              <a:lumMod val="40000"/>
              <a:lumOff val="60000"/>
              <a:alpha val="50000"/>
            </a:schemeClr>
          </a:solidFill>
          <a:ln w="15875">
            <a:solidFill>
              <a:srgbClr val="FF0000"/>
            </a:solidFill>
          </a:ln>
        </p:spPr>
        <p:txBody>
          <a:bodyPr wrap="square" rtlCol="0">
            <a:spAutoFit/>
          </a:bodyPr>
          <a:lstStyle/>
          <a:p>
            <a:r>
              <a:rPr lang="zh-CN" altLang="en-US" sz="2500" b="1" dirty="0">
                <a:solidFill>
                  <a:srgbClr val="002060"/>
                </a:solidFill>
                <a:uFillTx/>
                <a:latin typeface="仿宋" pitchFamily="49" charset="-122"/>
                <a:ea typeface="仿宋" pitchFamily="49" charset="-122"/>
                <a:sym typeface="+mn-ea"/>
              </a:rPr>
              <a:t>社会保险：德</a:t>
            </a:r>
            <a:r>
              <a:rPr lang="en-US" altLang="zh-CN" sz="2500" b="1" dirty="0">
                <a:solidFill>
                  <a:srgbClr val="002060"/>
                </a:solidFill>
                <a:uFillTx/>
                <a:latin typeface="仿宋" pitchFamily="49" charset="-122"/>
                <a:ea typeface="仿宋" pitchFamily="49" charset="-122"/>
                <a:sym typeface="+mn-ea"/>
              </a:rPr>
              <a:t>《</a:t>
            </a:r>
            <a:r>
              <a:rPr lang="zh-CN" altLang="en-US" sz="2500" b="1" dirty="0">
                <a:solidFill>
                  <a:srgbClr val="002060"/>
                </a:solidFill>
                <a:uFillTx/>
                <a:latin typeface="仿宋" pitchFamily="49" charset="-122"/>
                <a:ea typeface="仿宋" pitchFamily="49" charset="-122"/>
                <a:sym typeface="+mn-ea"/>
              </a:rPr>
              <a:t>疾病保险法</a:t>
            </a:r>
            <a:r>
              <a:rPr lang="en-US" altLang="zh-CN" sz="2500" b="1" dirty="0">
                <a:solidFill>
                  <a:srgbClr val="002060"/>
                </a:solidFill>
                <a:uFillTx/>
                <a:latin typeface="仿宋" pitchFamily="49" charset="-122"/>
                <a:ea typeface="仿宋" pitchFamily="49" charset="-122"/>
                <a:sym typeface="+mn-ea"/>
              </a:rPr>
              <a:t>》</a:t>
            </a:r>
          </a:p>
        </p:txBody>
      </p:sp>
      <p:sp>
        <p:nvSpPr>
          <p:cNvPr id="9" name="文本框 8"/>
          <p:cNvSpPr txBox="1"/>
          <p:nvPr/>
        </p:nvSpPr>
        <p:spPr>
          <a:xfrm>
            <a:off x="8414635" y="3340736"/>
            <a:ext cx="3618319" cy="860425"/>
          </a:xfrm>
          <a:prstGeom prst="rect">
            <a:avLst/>
          </a:prstGeom>
          <a:solidFill>
            <a:schemeClr val="accent5">
              <a:lumMod val="40000"/>
              <a:lumOff val="60000"/>
              <a:alpha val="50000"/>
            </a:schemeClr>
          </a:solidFill>
          <a:ln w="15875">
            <a:solidFill>
              <a:srgbClr val="FF0000"/>
            </a:solidFill>
          </a:ln>
        </p:spPr>
        <p:txBody>
          <a:bodyPr wrap="square" rtlCol="0">
            <a:spAutoFit/>
          </a:bodyPr>
          <a:lstStyle/>
          <a:p>
            <a:r>
              <a:rPr lang="zh-CN" altLang="en-US" sz="2500" b="1" dirty="0">
                <a:solidFill>
                  <a:srgbClr val="002060"/>
                </a:solidFill>
                <a:latin typeface="仿宋" pitchFamily="49" charset="-122"/>
                <a:ea typeface="仿宋" pitchFamily="49" charset="-122"/>
                <a:sym typeface="+mn-ea"/>
              </a:rPr>
              <a:t>社会保障：美</a:t>
            </a:r>
            <a:r>
              <a:rPr lang="en-US" altLang="zh-CN" sz="2500" b="1" dirty="0">
                <a:solidFill>
                  <a:srgbClr val="002060"/>
                </a:solidFill>
                <a:latin typeface="仿宋" pitchFamily="49" charset="-122"/>
                <a:ea typeface="仿宋" pitchFamily="49" charset="-122"/>
                <a:sym typeface="+mn-ea"/>
              </a:rPr>
              <a:t>《</a:t>
            </a:r>
            <a:r>
              <a:rPr lang="zh-CN" altLang="en-US" sz="2500" b="1" dirty="0">
                <a:solidFill>
                  <a:srgbClr val="002060"/>
                </a:solidFill>
                <a:latin typeface="仿宋" pitchFamily="49" charset="-122"/>
                <a:ea typeface="仿宋" pitchFamily="49" charset="-122"/>
                <a:sym typeface="+mn-ea"/>
              </a:rPr>
              <a:t>社会保障法</a:t>
            </a:r>
            <a:r>
              <a:rPr lang="en-US" altLang="zh-CN" sz="2500" b="1" dirty="0">
                <a:solidFill>
                  <a:srgbClr val="002060"/>
                </a:solidFill>
                <a:latin typeface="仿宋" pitchFamily="49" charset="-122"/>
                <a:ea typeface="仿宋" pitchFamily="49" charset="-122"/>
                <a:sym typeface="+mn-ea"/>
              </a:rPr>
              <a:t>》</a:t>
            </a:r>
            <a:endParaRPr lang="en-US" altLang="zh-CN" sz="2500" b="1" dirty="0">
              <a:solidFill>
                <a:srgbClr val="002060"/>
              </a:solidFill>
              <a:uFillTx/>
              <a:latin typeface="仿宋" pitchFamily="49" charset="-122"/>
              <a:ea typeface="仿宋" pitchFamily="49" charset="-122"/>
              <a:sym typeface="+mn-ea"/>
            </a:endParaRPr>
          </a:p>
        </p:txBody>
      </p:sp>
      <p:sp>
        <p:nvSpPr>
          <p:cNvPr id="10" name="文本框 9"/>
          <p:cNvSpPr txBox="1"/>
          <p:nvPr/>
        </p:nvSpPr>
        <p:spPr>
          <a:xfrm>
            <a:off x="8518898" y="4575811"/>
            <a:ext cx="3340512" cy="861774"/>
          </a:xfrm>
          <a:prstGeom prst="rect">
            <a:avLst/>
          </a:prstGeom>
          <a:solidFill>
            <a:schemeClr val="accent5">
              <a:lumMod val="40000"/>
              <a:lumOff val="60000"/>
              <a:alpha val="50000"/>
            </a:schemeClr>
          </a:solidFill>
          <a:ln w="15875">
            <a:solidFill>
              <a:srgbClr val="FF0000"/>
            </a:solidFill>
          </a:ln>
        </p:spPr>
        <p:txBody>
          <a:bodyPr wrap="square" rtlCol="0">
            <a:spAutoFit/>
          </a:bodyPr>
          <a:lstStyle/>
          <a:p>
            <a:r>
              <a:rPr lang="zh-CN" altLang="en-US" sz="2500" b="1" dirty="0">
                <a:solidFill>
                  <a:srgbClr val="002060"/>
                </a:solidFill>
                <a:latin typeface="仿宋" pitchFamily="49" charset="-122"/>
                <a:ea typeface="仿宋" pitchFamily="49" charset="-122"/>
                <a:sym typeface="+mn-ea"/>
              </a:rPr>
              <a:t>福利国家：几乎所有西方发达国家</a:t>
            </a:r>
            <a:endParaRPr lang="en-US" altLang="zh-CN" sz="2500" b="1" dirty="0">
              <a:solidFill>
                <a:srgbClr val="002060"/>
              </a:solidFill>
              <a:uFillTx/>
              <a:latin typeface="仿宋" pitchFamily="49" charset="-122"/>
              <a:ea typeface="仿宋" pitchFamily="49" charset="-122"/>
              <a:sym typeface="+mn-ea"/>
            </a:endParaRPr>
          </a:p>
        </p:txBody>
      </p:sp>
      <p:cxnSp>
        <p:nvCxnSpPr>
          <p:cNvPr id="16" name="直接连接符 15"/>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34290" y="116632"/>
            <a:ext cx="2388508" cy="646331"/>
          </a:xfrm>
          <a:prstGeom prst="rect">
            <a:avLst/>
          </a:prstGeom>
          <a:noFill/>
        </p:spPr>
        <p:txBody>
          <a:bodyPr wrap="square" rtlCol="0">
            <a:spAutoFit/>
          </a:bodyPr>
          <a:lstStyle/>
          <a:p>
            <a:r>
              <a:rPr lang="zh-CN" altLang="en-US" sz="3600" b="1" dirty="0">
                <a:solidFill>
                  <a:srgbClr val="FF0000"/>
                </a:solidFill>
                <a:latin typeface="方正姚体" pitchFamily="2" charset="-122"/>
                <a:ea typeface="方正姚体" pitchFamily="2" charset="-122"/>
              </a:rPr>
              <a:t>课堂小结</a:t>
            </a:r>
          </a:p>
        </p:txBody>
      </p:sp>
    </p:spTree>
    <p:extLst>
      <p:ext uri="{BB962C8B-B14F-4D97-AF65-F5344CB8AC3E}">
        <p14:creationId xmlns:p14="http://schemas.microsoft.com/office/powerpoint/2010/main" val="287621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Effect transition="in" filter="fade">
                                      <p:cBhvr>
                                        <p:cTn id="14" dur="500"/>
                                        <p:tgtEl>
                                          <p:spTgt spid="5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500" fill="hold"/>
                                        <p:tgtEl>
                                          <p:spTgt spid="56"/>
                                        </p:tgtEl>
                                        <p:attrNameLst>
                                          <p:attrName>ppt_w</p:attrName>
                                        </p:attrNameLst>
                                      </p:cBhvr>
                                      <p:tavLst>
                                        <p:tav tm="0">
                                          <p:val>
                                            <p:fltVal val="0"/>
                                          </p:val>
                                        </p:tav>
                                        <p:tav tm="100000">
                                          <p:val>
                                            <p:strVal val="#ppt_w"/>
                                          </p:val>
                                        </p:tav>
                                      </p:tavLst>
                                    </p:anim>
                                    <p:anim calcmode="lin" valueType="num">
                                      <p:cBhvr>
                                        <p:cTn id="18" dur="500" fill="hold"/>
                                        <p:tgtEl>
                                          <p:spTgt spid="56"/>
                                        </p:tgtEl>
                                        <p:attrNameLst>
                                          <p:attrName>ppt_h</p:attrName>
                                        </p:attrNameLst>
                                      </p:cBhvr>
                                      <p:tavLst>
                                        <p:tav tm="0">
                                          <p:val>
                                            <p:fltVal val="0"/>
                                          </p:val>
                                        </p:tav>
                                        <p:tav tm="100000">
                                          <p:val>
                                            <p:strVal val="#ppt_h"/>
                                          </p:val>
                                        </p:tav>
                                      </p:tavLst>
                                    </p:anim>
                                    <p:animEffect transition="in" filter="fade">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fill="hold"/>
                                        <p:tgtEl>
                                          <p:spTgt spid="9"/>
                                        </p:tgtEl>
                                        <p:attrNameLst>
                                          <p:attrName>ppt_x</p:attrName>
                                        </p:attrNameLst>
                                      </p:cBhvr>
                                      <p:tavLst>
                                        <p:tav tm="0">
                                          <p:val>
                                            <p:strVal val="#ppt_x"/>
                                          </p:val>
                                        </p:tav>
                                        <p:tav tm="100000">
                                          <p:val>
                                            <p:strVal val="#ppt_x"/>
                                          </p:val>
                                        </p:tav>
                                      </p:tavLst>
                                    </p:anim>
                                    <p:anim calcmode="lin" valueType="num">
                                      <p:cBhvr additive="base">
                                        <p:cTn id="6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56" grpId="0"/>
      <p:bldP spid="2" grpId="0" animBg="1"/>
      <p:bldP spid="3" grpId="0" animBg="1"/>
      <p:bldP spid="4" grpId="0" animBg="1"/>
      <p:bldP spid="6" grpId="0" animBg="1"/>
      <p:bldP spid="7"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18"/>
          <p:cNvSpPr>
            <a:spLocks noChangeArrowheads="1"/>
          </p:cNvSpPr>
          <p:nvPr/>
        </p:nvSpPr>
        <p:spPr bwMode="auto">
          <a:xfrm>
            <a:off x="1134386" y="3594753"/>
            <a:ext cx="574516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defRPr/>
            </a:pPr>
            <a:r>
              <a:rPr lang="zh-CN" altLang="en-US" sz="6400" b="1" dirty="0">
                <a:solidFill>
                  <a:srgbClr val="002060"/>
                </a:solidFill>
                <a:effectLst/>
                <a:latin typeface="微软雅黑" panose="020B0503020204020204" charset="-122"/>
                <a:ea typeface="微软雅黑" panose="020B0503020204020204" charset="-122"/>
                <a:sym typeface="微软雅黑" panose="020B0503020204020204" charset="-122"/>
              </a:rPr>
              <a:t>感谢您的观看！</a:t>
            </a:r>
          </a:p>
        </p:txBody>
      </p:sp>
      <p:sp>
        <p:nvSpPr>
          <p:cNvPr id="11" name="Rectangle 18"/>
          <p:cNvSpPr>
            <a:spLocks noChangeArrowheads="1"/>
          </p:cNvSpPr>
          <p:nvPr/>
        </p:nvSpPr>
        <p:spPr bwMode="auto">
          <a:xfrm>
            <a:off x="1291398" y="1961655"/>
            <a:ext cx="2146021" cy="135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zh-CN" sz="8800" dirty="0">
                <a:solidFill>
                  <a:srgbClr val="002060"/>
                </a:solidFill>
                <a:latin typeface="Impact" panose="020B0806030902050204" pitchFamily="34" charset="0"/>
                <a:ea typeface="微软雅黑" panose="020B0503020204020204" charset="-122"/>
                <a:cs typeface="宋体" panose="02010600030101010101" pitchFamily="2" charset="-122"/>
              </a:rPr>
              <a:t>20</a:t>
            </a:r>
            <a:r>
              <a:rPr lang="en-US" altLang="zh-CN" sz="8800" dirty="0">
                <a:solidFill>
                  <a:srgbClr val="C00000"/>
                </a:solidFill>
                <a:latin typeface="Impact" panose="020B0806030902050204" pitchFamily="34" charset="0"/>
                <a:ea typeface="微软雅黑" panose="020B0503020204020204" charset="-122"/>
                <a:cs typeface="宋体" panose="02010600030101010101" pitchFamily="2" charset="-122"/>
              </a:rPr>
              <a:t>21</a:t>
            </a:r>
          </a:p>
        </p:txBody>
      </p:sp>
      <p:sp>
        <p:nvSpPr>
          <p:cNvPr id="3" name="文本框 2"/>
          <p:cNvSpPr txBox="1"/>
          <p:nvPr/>
        </p:nvSpPr>
        <p:spPr>
          <a:xfrm>
            <a:off x="1068686" y="4936523"/>
            <a:ext cx="5811021" cy="664845"/>
          </a:xfrm>
          <a:prstGeom prst="rect">
            <a:avLst/>
          </a:prstGeom>
          <a:noFill/>
        </p:spPr>
        <p:txBody>
          <a:bodyPr wrap="square" rtlCol="0">
            <a:spAutoFit/>
          </a:bodyPr>
          <a:lstStyle/>
          <a:p>
            <a:r>
              <a:rPr lang="en-US" altLang="zh-CN" sz="3730" dirty="0">
                <a:solidFill>
                  <a:srgbClr val="FF0000"/>
                </a:solidFill>
                <a:latin typeface="微软雅黑" panose="020B0503020204020204" charset="-122"/>
                <a:ea typeface="微软雅黑" panose="020B0503020204020204" charset="-122"/>
              </a:rPr>
              <a:t>Thank you for watching</a:t>
            </a:r>
          </a:p>
        </p:txBody>
      </p:sp>
    </p:spTree>
    <p:extLst>
      <p:ext uri="{BB962C8B-B14F-4D97-AF65-F5344CB8AC3E}">
        <p14:creationId xmlns:p14="http://schemas.microsoft.com/office/powerpoint/2010/main" val="33660206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169550" y="764704"/>
            <a:ext cx="11429480" cy="5893485"/>
            <a:chOff x="235" y="701"/>
            <a:chExt cx="12974" cy="12506"/>
          </a:xfrm>
        </p:grpSpPr>
        <p:pic>
          <p:nvPicPr>
            <p:cNvPr id="3" name="图片 2"/>
            <p:cNvPicPr>
              <a:picLocks noChangeAspect="1"/>
            </p:cNvPicPr>
            <p:nvPr/>
          </p:nvPicPr>
          <p:blipFill>
            <a:blip r:embed="rId2"/>
            <a:stretch>
              <a:fillRect/>
            </a:stretch>
          </p:blipFill>
          <p:spPr>
            <a:xfrm>
              <a:off x="235" y="701"/>
              <a:ext cx="6318" cy="5214"/>
            </a:xfrm>
            <a:prstGeom prst="rect">
              <a:avLst/>
            </a:prstGeom>
          </p:spPr>
        </p:pic>
        <p:pic>
          <p:nvPicPr>
            <p:cNvPr id="4" name="图片 3"/>
            <p:cNvPicPr>
              <a:picLocks noChangeAspect="1"/>
            </p:cNvPicPr>
            <p:nvPr/>
          </p:nvPicPr>
          <p:blipFill>
            <a:blip r:embed="rId3"/>
            <a:stretch>
              <a:fillRect/>
            </a:stretch>
          </p:blipFill>
          <p:spPr>
            <a:xfrm>
              <a:off x="7140" y="701"/>
              <a:ext cx="6069" cy="5214"/>
            </a:xfrm>
            <a:prstGeom prst="rect">
              <a:avLst/>
            </a:prstGeom>
          </p:spPr>
        </p:pic>
        <p:pic>
          <p:nvPicPr>
            <p:cNvPr id="5" name="图片 4"/>
            <p:cNvPicPr>
              <a:picLocks noChangeAspect="1"/>
            </p:cNvPicPr>
            <p:nvPr/>
          </p:nvPicPr>
          <p:blipFill>
            <a:blip r:embed="rId4"/>
            <a:stretch>
              <a:fillRect/>
            </a:stretch>
          </p:blipFill>
          <p:spPr>
            <a:xfrm>
              <a:off x="328" y="6263"/>
              <a:ext cx="6225" cy="5909"/>
            </a:xfrm>
            <a:prstGeom prst="rect">
              <a:avLst/>
            </a:prstGeom>
          </p:spPr>
        </p:pic>
        <p:pic>
          <p:nvPicPr>
            <p:cNvPr id="6" name="图片 5"/>
            <p:cNvPicPr>
              <a:picLocks noChangeAspect="1"/>
            </p:cNvPicPr>
            <p:nvPr/>
          </p:nvPicPr>
          <p:blipFill>
            <a:blip r:embed="rId5"/>
            <a:stretch>
              <a:fillRect/>
            </a:stretch>
          </p:blipFill>
          <p:spPr>
            <a:xfrm>
              <a:off x="7140" y="6263"/>
              <a:ext cx="6069" cy="5964"/>
            </a:xfrm>
            <a:prstGeom prst="rect">
              <a:avLst/>
            </a:prstGeom>
          </p:spPr>
        </p:pic>
        <p:sp>
          <p:nvSpPr>
            <p:cNvPr id="8" name="文本框 7"/>
            <p:cNvSpPr txBox="1"/>
            <p:nvPr/>
          </p:nvSpPr>
          <p:spPr>
            <a:xfrm>
              <a:off x="3262" y="12227"/>
              <a:ext cx="8250" cy="980"/>
            </a:xfrm>
            <a:prstGeom prst="rect">
              <a:avLst/>
            </a:prstGeom>
            <a:solidFill>
              <a:srgbClr val="FFFF00"/>
            </a:solidFill>
            <a:ln w="19050">
              <a:solidFill>
                <a:srgbClr val="FF0000"/>
              </a:solidFill>
            </a:ln>
          </p:spPr>
          <p:txBody>
            <a:bodyPr wrap="square" rtlCol="0">
              <a:spAutoFit/>
            </a:bodyPr>
            <a:lstStyle/>
            <a:p>
              <a:r>
                <a:rPr lang="en-US" altLang="zh-CN" dirty="0"/>
                <a:t>          </a:t>
              </a:r>
              <a:r>
                <a:rPr lang="zh-CN" altLang="en-US" sz="2400" b="1" dirty="0">
                  <a:solidFill>
                    <a:srgbClr val="002060"/>
                  </a:solidFill>
                  <a:latin typeface="仿宋" pitchFamily="49" charset="-122"/>
                  <a:ea typeface="仿宋" pitchFamily="49" charset="-122"/>
                  <a:cs typeface="黑体" panose="02010609060101010101" pitchFamily="2" charset="-122"/>
                </a:rPr>
                <a:t>新冠疫情下中国基层社区严密防护</a:t>
              </a:r>
            </a:p>
          </p:txBody>
        </p:sp>
      </p:grpSp>
    </p:spTree>
    <p:extLst>
      <p:ext uri="{BB962C8B-B14F-4D97-AF65-F5344CB8AC3E}">
        <p14:creationId xmlns:p14="http://schemas.microsoft.com/office/powerpoint/2010/main" val="149725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xit" presetSubtype="8" fill="hold" nodeType="clickEffect">
                                  <p:stCondLst>
                                    <p:cond delay="0"/>
                                  </p:stCondLst>
                                  <p:childTnLst>
                                    <p:anim calcmode="lin" valueType="num">
                                      <p:cBhvr additive="base">
                                        <p:cTn id="12" dur="5000"/>
                                        <p:tgtEl>
                                          <p:spTgt spid="2"/>
                                        </p:tgtEl>
                                        <p:attrNameLst>
                                          <p:attrName>ppt_x</p:attrName>
                                        </p:attrNameLst>
                                      </p:cBhvr>
                                      <p:tavLst>
                                        <p:tav tm="0">
                                          <p:val>
                                            <p:strVal val="ppt_x"/>
                                          </p:val>
                                        </p:tav>
                                        <p:tav tm="100000">
                                          <p:val>
                                            <p:strVal val="0-ppt_w/2"/>
                                          </p:val>
                                        </p:tav>
                                      </p:tavLst>
                                    </p:anim>
                                    <p:anim calcmode="lin" valueType="num">
                                      <p:cBhvr additive="base">
                                        <p:cTn id="13" dur="5000"/>
                                        <p:tgtEl>
                                          <p:spTgt spid="2"/>
                                        </p:tgtEl>
                                        <p:attrNameLst>
                                          <p:attrName>ppt_y</p:attrName>
                                        </p:attrNameLst>
                                      </p:cBhvr>
                                      <p:tavLst>
                                        <p:tav tm="0">
                                          <p:val>
                                            <p:strVal val="ppt_y"/>
                                          </p:val>
                                        </p:tav>
                                        <p:tav tm="100000">
                                          <p:val>
                                            <p:strVal val="ppt_y"/>
                                          </p:val>
                                        </p:tav>
                                      </p:tavLst>
                                    </p:anim>
                                    <p:set>
                                      <p:cBhvr>
                                        <p:cTn id="14"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34290" y="1485309"/>
            <a:ext cx="11430435" cy="4626730"/>
            <a:chOff x="571" y="1158"/>
            <a:chExt cx="12398" cy="8805"/>
          </a:xfrm>
        </p:grpSpPr>
        <p:sp>
          <p:nvSpPr>
            <p:cNvPr id="4" name="文本框 20"/>
            <p:cNvSpPr txBox="1"/>
            <p:nvPr/>
          </p:nvSpPr>
          <p:spPr>
            <a:xfrm>
              <a:off x="2889" y="8881"/>
              <a:ext cx="9380" cy="1082"/>
            </a:xfrm>
            <a:prstGeom prst="rect">
              <a:avLst/>
            </a:prstGeom>
            <a:solidFill>
              <a:srgbClr val="FFFF00"/>
            </a:solidFill>
            <a:ln w="22225">
              <a:solidFill>
                <a:srgbClr val="FF0000"/>
              </a:solidFill>
            </a:ln>
          </p:spPr>
          <p:txBody>
            <a:bodyPr wrap="square" rtlCol="0">
              <a:spAutoFit/>
            </a:bodyPr>
            <a:lstStyle/>
            <a:p>
              <a:r>
                <a:rPr kumimoji="1" lang="zh-CN" altLang="en-US" sz="3100" b="1" dirty="0">
                  <a:solidFill>
                    <a:srgbClr val="002060"/>
                  </a:solidFill>
                  <a:uFillTx/>
                  <a:latin typeface="方正姚体" pitchFamily="2" charset="-122"/>
                  <a:ea typeface="方正姚体" pitchFamily="2" charset="-122"/>
                </a:rPr>
                <a:t>同样是社区管理，为什么会有如此大的差异？</a:t>
              </a:r>
            </a:p>
          </p:txBody>
        </p:sp>
        <p:pic>
          <p:nvPicPr>
            <p:cNvPr id="5" name="图片 4"/>
            <p:cNvPicPr>
              <a:picLocks noChangeAspect="1"/>
            </p:cNvPicPr>
            <p:nvPr/>
          </p:nvPicPr>
          <p:blipFill>
            <a:blip r:embed="rId2"/>
            <a:stretch>
              <a:fillRect/>
            </a:stretch>
          </p:blipFill>
          <p:spPr>
            <a:xfrm>
              <a:off x="571" y="1158"/>
              <a:ext cx="6383" cy="6585"/>
            </a:xfrm>
            <a:prstGeom prst="rect">
              <a:avLst/>
            </a:prstGeom>
          </p:spPr>
        </p:pic>
        <p:pic>
          <p:nvPicPr>
            <p:cNvPr id="6" name="图片 5"/>
            <p:cNvPicPr>
              <a:picLocks noChangeAspect="1"/>
            </p:cNvPicPr>
            <p:nvPr/>
          </p:nvPicPr>
          <p:blipFill>
            <a:blip r:embed="rId3"/>
            <a:stretch>
              <a:fillRect/>
            </a:stretch>
          </p:blipFill>
          <p:spPr>
            <a:xfrm>
              <a:off x="7579" y="1159"/>
              <a:ext cx="5390" cy="6584"/>
            </a:xfrm>
            <a:prstGeom prst="rect">
              <a:avLst/>
            </a:prstGeom>
          </p:spPr>
        </p:pic>
      </p:grpSp>
    </p:spTree>
    <p:extLst>
      <p:ext uri="{BB962C8B-B14F-4D97-AF65-F5344CB8AC3E}">
        <p14:creationId xmlns:p14="http://schemas.microsoft.com/office/powerpoint/2010/main" val="345414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nvSpPr>
        <p:spPr>
          <a:xfrm>
            <a:off x="28151" y="1"/>
            <a:ext cx="2656496" cy="584775"/>
          </a:xfrm>
          <a:prstGeom prst="rect">
            <a:avLst/>
          </a:prstGeom>
        </p:spPr>
        <p:txBody>
          <a:bodyPr wrap="none">
            <a:spAutoFit/>
          </a:bodyPr>
          <a:lstStyle/>
          <a:p>
            <a:pPr algn="just">
              <a:spcAft>
                <a:spcPts val="0"/>
              </a:spcAft>
            </a:pPr>
            <a:r>
              <a:rPr lang="zh-CN" altLang="zh-CN" sz="3200" b="1" kern="100" dirty="0">
                <a:solidFill>
                  <a:srgbClr val="FF0000"/>
                </a:solidFill>
                <a:latin typeface="方正姚体" pitchFamily="2" charset="-122"/>
                <a:ea typeface="方正姚体" pitchFamily="2" charset="-122"/>
                <a:cs typeface="Times New Roman" panose="02020603050405020304" pitchFamily="18" charset="0"/>
              </a:rPr>
              <a:t>【</a:t>
            </a:r>
            <a:r>
              <a:rPr lang="zh-CN" altLang="en-US" sz="3200" b="1" kern="100" dirty="0">
                <a:solidFill>
                  <a:srgbClr val="FF0000"/>
                </a:solidFill>
                <a:latin typeface="方正姚体" pitchFamily="2" charset="-122"/>
                <a:ea typeface="方正姚体" pitchFamily="2" charset="-122"/>
                <a:cs typeface="Times New Roman" panose="02020603050405020304" pitchFamily="18" charset="0"/>
              </a:rPr>
              <a:t>引言分析</a:t>
            </a:r>
            <a:r>
              <a:rPr lang="zh-CN" altLang="zh-CN" sz="3200" b="1" kern="100" dirty="0">
                <a:solidFill>
                  <a:srgbClr val="FF0000"/>
                </a:solidFill>
                <a:latin typeface="方正姚体" pitchFamily="2" charset="-122"/>
                <a:ea typeface="方正姚体" pitchFamily="2" charset="-122"/>
                <a:cs typeface="Times New Roman" panose="02020603050405020304" pitchFamily="18" charset="0"/>
              </a:rPr>
              <a:t>】</a:t>
            </a:r>
            <a:endParaRPr lang="zh-CN" altLang="zh-CN" sz="2400" kern="100" dirty="0">
              <a:solidFill>
                <a:srgbClr val="FF0000"/>
              </a:solidFill>
              <a:effectLst/>
              <a:latin typeface="方正姚体" pitchFamily="2" charset="-122"/>
              <a:ea typeface="方正姚体" pitchFamily="2" charset="-122"/>
              <a:cs typeface="Times New Roman" panose="02020603050405020304" pitchFamily="18" charset="0"/>
            </a:endParaRPr>
          </a:p>
        </p:txBody>
      </p:sp>
      <p:sp>
        <p:nvSpPr>
          <p:cNvPr id="2" name="矩形 1"/>
          <p:cNvSpPr/>
          <p:nvPr/>
        </p:nvSpPr>
        <p:spPr>
          <a:xfrm>
            <a:off x="5303118" y="1014096"/>
            <a:ext cx="6773010" cy="4991751"/>
          </a:xfrm>
          <a:prstGeom prst="rect">
            <a:avLst/>
          </a:prstGeom>
          <a:ln w="25400">
            <a:solidFill>
              <a:srgbClr val="00B050"/>
            </a:solidFill>
          </a:ln>
        </p:spPr>
        <p:txBody>
          <a:bodyPr wrap="square">
            <a:spAutoFit/>
          </a:bodyPr>
          <a:lstStyle/>
          <a:p>
            <a:pPr>
              <a:lnSpc>
                <a:spcPct val="150000"/>
              </a:lnSpc>
            </a:pPr>
            <a:r>
              <a:rPr lang="zh-CN" altLang="en-US" sz="2400" b="1" dirty="0">
                <a:solidFill>
                  <a:srgbClr val="002060"/>
                </a:solidFill>
                <a:latin typeface="宋体" panose="02010600030101010101" pitchFamily="2" charset="-122"/>
                <a:ea typeface="宋体" panose="02010600030101010101" pitchFamily="2" charset="-122"/>
              </a:rPr>
              <a:t>    婚丧嫁娶是</a:t>
            </a:r>
            <a:r>
              <a:rPr lang="zh-CN" altLang="en-US" sz="2400" b="1" dirty="0">
                <a:solidFill>
                  <a:srgbClr val="FF0000"/>
                </a:solidFill>
                <a:latin typeface="宋体" panose="02010600030101010101" pitchFamily="2" charset="-122"/>
                <a:ea typeface="宋体" panose="02010600030101010101" pitchFamily="2" charset="-122"/>
              </a:rPr>
              <a:t>基层社会治理</a:t>
            </a:r>
            <a:r>
              <a:rPr lang="zh-CN" altLang="en-US" sz="2400" b="1" dirty="0">
                <a:solidFill>
                  <a:srgbClr val="002060"/>
                </a:solidFill>
                <a:latin typeface="宋体" panose="02010600030101010101" pitchFamily="2" charset="-122"/>
                <a:ea typeface="宋体" panose="02010600030101010101" pitchFamily="2" charset="-122"/>
              </a:rPr>
              <a:t>面对的主要问题之一。在中古时期的西欧，无论是结婚还是离婚，都必须</a:t>
            </a:r>
            <a:r>
              <a:rPr lang="zh-CN" altLang="en-US" sz="2400" b="1" dirty="0">
                <a:solidFill>
                  <a:srgbClr val="FF0000"/>
                </a:solidFill>
                <a:latin typeface="宋体" panose="02010600030101010101" pitchFamily="2" charset="-122"/>
                <a:ea typeface="宋体" panose="02010600030101010101" pitchFamily="2" charset="-122"/>
              </a:rPr>
              <a:t>获得教会的许可</a:t>
            </a:r>
            <a:r>
              <a:rPr lang="zh-CN" altLang="en-US" sz="2400" b="1" dirty="0">
                <a:solidFill>
                  <a:srgbClr val="002060"/>
                </a:solidFill>
                <a:latin typeface="宋体" panose="02010600030101010101" pitchFamily="2" charset="-122"/>
                <a:ea typeface="宋体" panose="02010600030101010101" pitchFamily="2" charset="-122"/>
              </a:rPr>
              <a:t>。图片出自</a:t>
            </a:r>
            <a:r>
              <a:rPr lang="en-US" altLang="zh-CN" sz="2400" b="1" dirty="0">
                <a:solidFill>
                  <a:srgbClr val="002060"/>
                </a:solidFill>
                <a:latin typeface="宋体" panose="02010600030101010101" pitchFamily="2" charset="-122"/>
                <a:ea typeface="宋体" panose="02010600030101010101" pitchFamily="2" charset="-122"/>
              </a:rPr>
              <a:t>1330</a:t>
            </a:r>
            <a:r>
              <a:rPr lang="zh-CN" altLang="en-US" sz="2400" b="1" dirty="0">
                <a:solidFill>
                  <a:srgbClr val="002060"/>
                </a:solidFill>
                <a:latin typeface="宋体" panose="02010600030101010101" pitchFamily="2" charset="-122"/>
                <a:ea typeface="宋体" panose="02010600030101010101" pitchFamily="2" charset="-122"/>
              </a:rPr>
              <a:t>年前后海德堡的一册手抄本，它反映了教士宣布解除婚姻，把丈夫、妻子和子女分离开的场面。</a:t>
            </a:r>
            <a:endParaRPr lang="en-US" altLang="zh-CN" sz="2400" b="1" dirty="0">
              <a:solidFill>
                <a:srgbClr val="002060"/>
              </a:solidFill>
              <a:latin typeface="宋体" panose="02010600030101010101" pitchFamily="2" charset="-122"/>
              <a:ea typeface="宋体" panose="02010600030101010101" pitchFamily="2" charset="-122"/>
            </a:endParaRPr>
          </a:p>
          <a:p>
            <a:pPr>
              <a:lnSpc>
                <a:spcPct val="150000"/>
              </a:lnSpc>
            </a:pPr>
            <a:r>
              <a:rPr lang="en-US" altLang="zh-CN" sz="2400" b="1" dirty="0">
                <a:solidFill>
                  <a:srgbClr val="002060"/>
                </a:solidFill>
                <a:latin typeface="宋体" panose="02010600030101010101" pitchFamily="2" charset="-122"/>
                <a:ea typeface="宋体" panose="02010600030101010101" pitchFamily="2" charset="-122"/>
              </a:rPr>
              <a:t>    </a:t>
            </a:r>
            <a:r>
              <a:rPr lang="zh-CN" altLang="en-US" sz="2400" b="1" dirty="0">
                <a:solidFill>
                  <a:srgbClr val="002060"/>
                </a:solidFill>
                <a:latin typeface="宋体" panose="02010600030101010101" pitchFamily="2" charset="-122"/>
                <a:ea typeface="宋体" panose="02010600030101010101" pitchFamily="2" charset="-122"/>
              </a:rPr>
              <a:t>西欧中世纪的基层治理</a:t>
            </a:r>
            <a:r>
              <a:rPr lang="zh-CN" altLang="en-US" sz="2400" b="1" dirty="0">
                <a:solidFill>
                  <a:srgbClr val="FF0000"/>
                </a:solidFill>
                <a:latin typeface="宋体" panose="02010600030101010101" pitchFamily="2" charset="-122"/>
                <a:ea typeface="宋体" panose="02010600030101010101" pitchFamily="2" charset="-122"/>
              </a:rPr>
              <a:t>以庄园和城市为中心</a:t>
            </a:r>
            <a:r>
              <a:rPr lang="en-US" altLang="zh-CN" sz="2400" b="1" dirty="0">
                <a:solidFill>
                  <a:srgbClr val="002060"/>
                </a:solidFill>
                <a:latin typeface="宋体" panose="02010600030101010101" pitchFamily="2" charset="-122"/>
                <a:ea typeface="宋体" panose="02010600030101010101" pitchFamily="2" charset="-122"/>
              </a:rPr>
              <a:t>,</a:t>
            </a:r>
            <a:r>
              <a:rPr lang="zh-CN" altLang="en-US" sz="2400" b="1" dirty="0">
                <a:solidFill>
                  <a:srgbClr val="002060"/>
                </a:solidFill>
                <a:latin typeface="宋体" panose="02010600030101010101" pitchFamily="2" charset="-122"/>
                <a:ea typeface="宋体" panose="02010600030101010101" pitchFamily="2" charset="-122"/>
              </a:rPr>
              <a:t> </a:t>
            </a:r>
            <a:r>
              <a:rPr lang="zh-CN" altLang="en-US" sz="2400" b="1" dirty="0">
                <a:solidFill>
                  <a:srgbClr val="FF0000"/>
                </a:solidFill>
                <a:latin typeface="宋体" panose="02010600030101010101" pitchFamily="2" charset="-122"/>
                <a:ea typeface="宋体" panose="02010600030101010101" pitchFamily="2" charset="-122"/>
              </a:rPr>
              <a:t>基层自治</a:t>
            </a:r>
            <a:r>
              <a:rPr lang="zh-CN" altLang="en-US" sz="2400" b="1" dirty="0">
                <a:solidFill>
                  <a:srgbClr val="002060"/>
                </a:solidFill>
                <a:latin typeface="宋体" panose="02010600030101010101" pitchFamily="2" charset="-122"/>
                <a:ea typeface="宋体" panose="02010600030101010101" pitchFamily="2" charset="-122"/>
              </a:rPr>
              <a:t>是西方国家基层治理的主要特点。现代发达国家基本构建起了</a:t>
            </a:r>
            <a:r>
              <a:rPr lang="zh-CN" altLang="en-US" sz="2400" b="1" dirty="0">
                <a:solidFill>
                  <a:srgbClr val="FF0000"/>
                </a:solidFill>
                <a:latin typeface="宋体" panose="02010600030101010101" pitchFamily="2" charset="-122"/>
                <a:ea typeface="宋体" panose="02010600030101010101" pitchFamily="2" charset="-122"/>
              </a:rPr>
              <a:t>完善的社会保障体系</a:t>
            </a:r>
            <a:r>
              <a:rPr lang="zh-CN" altLang="en-US" sz="2400" b="1" dirty="0">
                <a:solidFill>
                  <a:srgbClr val="002060"/>
                </a:solidFill>
                <a:latin typeface="宋体" panose="02010600030101010101" pitchFamily="2" charset="-122"/>
                <a:ea typeface="宋体" panose="02010600030101010101" pitchFamily="2" charset="-122"/>
              </a:rPr>
              <a:t>，保证了社会的稳定与发展。</a:t>
            </a:r>
            <a:endParaRPr lang="en-US" altLang="zh-CN" sz="2400" b="1" dirty="0">
              <a:solidFill>
                <a:srgbClr val="002060"/>
              </a:solidFill>
              <a:latin typeface="宋体" panose="02010600030101010101" pitchFamily="2" charset="-122"/>
              <a:ea typeface="宋体" panose="02010600030101010101" pitchFamily="2" charset="-122"/>
            </a:endParaRPr>
          </a:p>
        </p:txBody>
      </p:sp>
      <p:cxnSp>
        <p:nvCxnSpPr>
          <p:cNvPr id="5" name="直接连接符 4"/>
          <p:cNvCxnSpPr/>
          <p:nvPr/>
        </p:nvCxnSpPr>
        <p:spPr>
          <a:xfrm flipV="1">
            <a:off x="34286" y="756920"/>
            <a:ext cx="12159302"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375" y="1781572"/>
            <a:ext cx="4896544" cy="388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62204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矩形 2"/>
          <p:cNvSpPr/>
          <p:nvPr/>
        </p:nvSpPr>
        <p:spPr>
          <a:xfrm>
            <a:off x="34290" y="188640"/>
            <a:ext cx="7571303" cy="584775"/>
          </a:xfrm>
          <a:prstGeom prst="rect">
            <a:avLst/>
          </a:prstGeom>
        </p:spPr>
        <p:txBody>
          <a:bodyPr wrap="none">
            <a:spAutoFit/>
          </a:bodyPr>
          <a:lstStyle/>
          <a:p>
            <a:r>
              <a:rPr lang="zh-CN" altLang="en-US" sz="3200" b="1" kern="0" spc="-100" dirty="0">
                <a:solidFill>
                  <a:srgbClr val="FF0000"/>
                </a:solidFill>
                <a:latin typeface="方正姚体" pitchFamily="2" charset="-122"/>
                <a:ea typeface="方正姚体" pitchFamily="2" charset="-122"/>
              </a:rPr>
              <a:t>一、西方主要国家基层治理的历史和特点</a:t>
            </a:r>
          </a:p>
        </p:txBody>
      </p:sp>
      <p:sp>
        <p:nvSpPr>
          <p:cNvPr id="5" name="TextBox 15"/>
          <p:cNvSpPr txBox="1">
            <a:spLocks noChangeArrowheads="1"/>
          </p:cNvSpPr>
          <p:nvPr>
            <p:custDataLst>
              <p:tags r:id="rId1"/>
            </p:custDataLst>
          </p:nvPr>
        </p:nvSpPr>
        <p:spPr bwMode="auto">
          <a:xfrm>
            <a:off x="87979" y="962144"/>
            <a:ext cx="4250718" cy="7386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lnSpc>
                <a:spcPct val="150000"/>
              </a:lnSpc>
              <a:defRPr/>
            </a:pPr>
            <a:r>
              <a:rPr lang="en-US" altLang="zh-CN" sz="2800" b="1" kern="0" dirty="0">
                <a:solidFill>
                  <a:srgbClr val="FF0000"/>
                </a:solidFill>
                <a:latin typeface="宋体" pitchFamily="2" charset="-122"/>
                <a:ea typeface="宋体" pitchFamily="2" charset="-122"/>
              </a:rPr>
              <a:t>1</a:t>
            </a:r>
            <a:r>
              <a:rPr lang="zh-CN" altLang="en-US" sz="2800" b="1" kern="0" dirty="0">
                <a:solidFill>
                  <a:srgbClr val="FF0000"/>
                </a:solidFill>
                <a:latin typeface="宋体" pitchFamily="2" charset="-122"/>
                <a:ea typeface="宋体" pitchFamily="2" charset="-122"/>
              </a:rPr>
              <a:t>、</a:t>
            </a:r>
            <a:r>
              <a:rPr lang="zh-CN" altLang="id-ID" sz="2800" b="1" kern="0" dirty="0">
                <a:solidFill>
                  <a:srgbClr val="FF0000"/>
                </a:solidFill>
                <a:latin typeface="宋体" pitchFamily="2" charset="-122"/>
                <a:ea typeface="宋体" pitchFamily="2" charset="-122"/>
              </a:rPr>
              <a:t>古希腊</a:t>
            </a:r>
            <a:r>
              <a:rPr lang="zh-CN" altLang="en-US" sz="2800" b="1" kern="0" dirty="0">
                <a:solidFill>
                  <a:srgbClr val="FF0000"/>
                </a:solidFill>
                <a:latin typeface="宋体" pitchFamily="2" charset="-122"/>
                <a:ea typeface="宋体" pitchFamily="2" charset="-122"/>
              </a:rPr>
              <a:t>文明时期</a:t>
            </a:r>
          </a:p>
        </p:txBody>
      </p:sp>
      <p:sp>
        <p:nvSpPr>
          <p:cNvPr id="6" name="矩形 5"/>
          <p:cNvSpPr/>
          <p:nvPr/>
        </p:nvSpPr>
        <p:spPr>
          <a:xfrm>
            <a:off x="6114732" y="1422560"/>
            <a:ext cx="5751855" cy="2862322"/>
          </a:xfrm>
          <a:prstGeom prst="rect">
            <a:avLst/>
          </a:prstGeom>
          <a:ln w="25400">
            <a:solidFill>
              <a:srgbClr val="00B050"/>
            </a:solidFill>
          </a:ln>
        </p:spPr>
        <p:txBody>
          <a:bodyPr wrap="square">
            <a:spAutoFit/>
          </a:bodyPr>
          <a:lstStyle/>
          <a:p>
            <a:pPr>
              <a:lnSpc>
                <a:spcPct val="150000"/>
              </a:lnSpc>
            </a:pPr>
            <a:r>
              <a:rPr lang="zh-CN" altLang="zh-CN" sz="2000" b="1" dirty="0">
                <a:solidFill>
                  <a:srgbClr val="002060"/>
                </a:solidFill>
                <a:latin typeface="宋体" panose="02010600030101010101" pitchFamily="2" charset="-122"/>
                <a:ea typeface="宋体" pitchFamily="2" charset="-122"/>
                <a:cs typeface="宋体" panose="02010600030101010101" pitchFamily="2" charset="-122"/>
              </a:rPr>
              <a:t>材料：凡父母双方均为公民者有公民权，公民在十八岁时在他们</a:t>
            </a:r>
            <a:r>
              <a:rPr lang="zh-CN" altLang="zh-CN" sz="2000" b="1" dirty="0">
                <a:solidFill>
                  <a:srgbClr val="FF0000"/>
                </a:solidFill>
                <a:latin typeface="宋体" panose="02010600030101010101" pitchFamily="2" charset="-122"/>
                <a:ea typeface="宋体" pitchFamily="2" charset="-122"/>
                <a:cs typeface="宋体" panose="02010600030101010101" pitchFamily="2" charset="-122"/>
              </a:rPr>
              <a:t>村社</a:t>
            </a:r>
            <a:r>
              <a:rPr lang="zh-CN" altLang="zh-CN" sz="2000" b="1" dirty="0">
                <a:solidFill>
                  <a:srgbClr val="002060"/>
                </a:solidFill>
                <a:latin typeface="宋体" panose="02010600030101010101" pitchFamily="2" charset="-122"/>
                <a:ea typeface="宋体" pitchFamily="2" charset="-122"/>
                <a:cs typeface="宋体" panose="02010600030101010101" pitchFamily="2" charset="-122"/>
              </a:rPr>
              <a:t>的名簿中登记。当他们登记之时，</a:t>
            </a:r>
            <a:r>
              <a:rPr lang="zh-CN" altLang="zh-CN" sz="2000" b="1" dirty="0">
                <a:solidFill>
                  <a:srgbClr val="FF0000"/>
                </a:solidFill>
                <a:latin typeface="宋体" panose="02010600030101010101" pitchFamily="2" charset="-122"/>
                <a:ea typeface="宋体" pitchFamily="2" charset="-122"/>
                <a:cs typeface="宋体" panose="02010600030101010101" pitchFamily="2" charset="-122"/>
              </a:rPr>
              <a:t>村社</a:t>
            </a:r>
            <a:r>
              <a:rPr lang="zh-CN" altLang="en-US" sz="2000" b="1" dirty="0">
                <a:solidFill>
                  <a:srgbClr val="FF0000"/>
                </a:solidFill>
                <a:latin typeface="宋体" panose="02010600030101010101" pitchFamily="2" charset="-122"/>
                <a:ea typeface="宋体" pitchFamily="2" charset="-122"/>
                <a:cs typeface="宋体" panose="02010600030101010101" pitchFamily="2" charset="-122"/>
              </a:rPr>
              <a:t>大会</a:t>
            </a:r>
            <a:r>
              <a:rPr lang="zh-CN" altLang="en-US" sz="2000" b="1" dirty="0">
                <a:solidFill>
                  <a:srgbClr val="002060"/>
                </a:solidFill>
                <a:latin typeface="宋体" panose="02010600030101010101" pitchFamily="2" charset="-122"/>
                <a:ea typeface="宋体" pitchFamily="2" charset="-122"/>
                <a:cs typeface="宋体" panose="02010600030101010101" pitchFamily="2" charset="-122"/>
              </a:rPr>
              <a:t>的</a:t>
            </a:r>
            <a:r>
              <a:rPr lang="zh-CN" altLang="zh-CN" sz="2000" b="1" dirty="0">
                <a:solidFill>
                  <a:srgbClr val="002060"/>
                </a:solidFill>
                <a:latin typeface="宋体" panose="02010600030101010101" pitchFamily="2" charset="-122"/>
                <a:ea typeface="宋体" pitchFamily="2" charset="-122"/>
                <a:cs typeface="宋体" panose="02010600030101010101" pitchFamily="2" charset="-122"/>
              </a:rPr>
              <a:t>成员对他们宣誓投票，作出决定……如果投票结果认为他没有自由民身份，他得向陪审法庭申诉……</a:t>
            </a:r>
          </a:p>
          <a:p>
            <a:pPr algn="r">
              <a:lnSpc>
                <a:spcPct val="150000"/>
              </a:lnSpc>
            </a:pPr>
            <a:r>
              <a:rPr lang="zh-CN" altLang="zh-CN" sz="2000" b="1" dirty="0">
                <a:solidFill>
                  <a:srgbClr val="002060"/>
                </a:solidFill>
                <a:latin typeface="宋体" panose="02010600030101010101" pitchFamily="2" charset="-122"/>
                <a:ea typeface="宋体" pitchFamily="2" charset="-122"/>
                <a:cs typeface="宋体" panose="02010600030101010101" pitchFamily="2" charset="-122"/>
              </a:rPr>
              <a:t>——[古希腊]亚里士多德《雅典政制》</a:t>
            </a:r>
            <a:endParaRPr lang="en-US" altLang="zh-CN" sz="2000" b="1" dirty="0">
              <a:solidFill>
                <a:srgbClr val="002060"/>
              </a:solidFill>
              <a:latin typeface="宋体" panose="02010600030101010101" pitchFamily="2" charset="-122"/>
              <a:ea typeface="宋体" pitchFamily="2" charset="-122"/>
              <a:cs typeface="宋体" panose="02010600030101010101" pitchFamily="2" charset="-122"/>
            </a:endParaRPr>
          </a:p>
        </p:txBody>
      </p:sp>
      <p:sp>
        <p:nvSpPr>
          <p:cNvPr id="7" name="矩形 6"/>
          <p:cNvSpPr/>
          <p:nvPr/>
        </p:nvSpPr>
        <p:spPr>
          <a:xfrm>
            <a:off x="73926" y="1700808"/>
            <a:ext cx="5695493" cy="2862322"/>
          </a:xfrm>
          <a:prstGeom prst="rect">
            <a:avLst/>
          </a:prstGeom>
        </p:spPr>
        <p:txBody>
          <a:bodyPr wrap="square">
            <a:spAutoFit/>
          </a:bodyPr>
          <a:lstStyle/>
          <a:p>
            <a:pPr algn="just">
              <a:lnSpc>
                <a:spcPct val="150000"/>
              </a:lnSpc>
              <a:spcAft>
                <a:spcPts val="0"/>
              </a:spcAft>
            </a:pPr>
            <a:r>
              <a:rPr lang="zh-CN" altLang="zh-CN" sz="2400" b="1" dirty="0">
                <a:solidFill>
                  <a:srgbClr val="002060"/>
                </a:solidFill>
                <a:latin typeface="宋体" pitchFamily="2" charset="-122"/>
                <a:ea typeface="宋体" pitchFamily="2" charset="-122"/>
                <a:cs typeface="+mn-ea"/>
              </a:rPr>
              <a:t>（</a:t>
            </a:r>
            <a:r>
              <a:rPr lang="en-US" altLang="zh-CN" sz="2400" b="1" dirty="0">
                <a:solidFill>
                  <a:srgbClr val="002060"/>
                </a:solidFill>
                <a:latin typeface="宋体" pitchFamily="2" charset="-122"/>
                <a:ea typeface="宋体" pitchFamily="2" charset="-122"/>
                <a:cs typeface="+mn-ea"/>
              </a:rPr>
              <a:t>1</a:t>
            </a:r>
            <a:r>
              <a:rPr lang="zh-CN" altLang="en-US" sz="2400" b="1" dirty="0">
                <a:solidFill>
                  <a:srgbClr val="002060"/>
                </a:solidFill>
                <a:latin typeface="宋体" pitchFamily="2" charset="-122"/>
                <a:ea typeface="宋体" pitchFamily="2" charset="-122"/>
                <a:cs typeface="+mn-ea"/>
              </a:rPr>
              <a:t>）</a:t>
            </a:r>
            <a:r>
              <a:rPr lang="zh-CN" altLang="zh-CN" sz="2400" b="1" dirty="0">
                <a:solidFill>
                  <a:srgbClr val="002060"/>
                </a:solidFill>
                <a:latin typeface="宋体" pitchFamily="2" charset="-122"/>
                <a:ea typeface="宋体" pitchFamily="2" charset="-122"/>
                <a:cs typeface="+mn-ea"/>
              </a:rPr>
              <a:t>基层治理依靠</a:t>
            </a:r>
            <a:r>
              <a:rPr lang="zh-CN" altLang="zh-CN" sz="2400" b="1" dirty="0">
                <a:solidFill>
                  <a:srgbClr val="FF0000"/>
                </a:solidFill>
                <a:latin typeface="宋体" pitchFamily="2" charset="-122"/>
                <a:ea typeface="宋体" pitchFamily="2" charset="-122"/>
                <a:cs typeface="+mn-ea"/>
              </a:rPr>
              <a:t>村社</a:t>
            </a:r>
            <a:r>
              <a:rPr lang="zh-CN" altLang="zh-CN" sz="2400" b="1" dirty="0">
                <a:solidFill>
                  <a:srgbClr val="002060"/>
                </a:solidFill>
                <a:latin typeface="宋体" pitchFamily="2" charset="-122"/>
                <a:ea typeface="宋体" pitchFamily="2" charset="-122"/>
                <a:cs typeface="+mn-ea"/>
              </a:rPr>
              <a:t>进行</a:t>
            </a:r>
            <a:r>
              <a:rPr lang="zh-CN" altLang="en-US" sz="2400" b="1" dirty="0">
                <a:solidFill>
                  <a:srgbClr val="002060"/>
                </a:solidFill>
                <a:latin typeface="宋体" pitchFamily="2" charset="-122"/>
                <a:ea typeface="宋体" pitchFamily="2" charset="-122"/>
                <a:cs typeface="+mn-ea"/>
              </a:rPr>
              <a:t>；</a:t>
            </a:r>
            <a:endParaRPr lang="en-US" altLang="zh-CN" sz="2400" b="1" dirty="0">
              <a:solidFill>
                <a:srgbClr val="002060"/>
              </a:solidFill>
              <a:latin typeface="宋体" pitchFamily="2" charset="-122"/>
              <a:ea typeface="宋体" pitchFamily="2" charset="-122"/>
              <a:cs typeface="+mn-ea"/>
            </a:endParaRPr>
          </a:p>
          <a:p>
            <a:pPr algn="just">
              <a:lnSpc>
                <a:spcPct val="150000"/>
              </a:lnSpc>
              <a:spcAft>
                <a:spcPts val="0"/>
              </a:spcAft>
            </a:pPr>
            <a:r>
              <a:rPr lang="zh-CN" altLang="zh-CN" sz="2400" b="1" dirty="0">
                <a:solidFill>
                  <a:srgbClr val="002060"/>
                </a:solidFill>
                <a:latin typeface="宋体" pitchFamily="2" charset="-122"/>
                <a:ea typeface="宋体" pitchFamily="2" charset="-122"/>
                <a:cs typeface="+mn-ea"/>
              </a:rPr>
              <a:t>（</a:t>
            </a:r>
            <a:r>
              <a:rPr lang="en-US" altLang="zh-CN" sz="2400" b="1" dirty="0">
                <a:solidFill>
                  <a:srgbClr val="002060"/>
                </a:solidFill>
                <a:latin typeface="宋体" pitchFamily="2" charset="-122"/>
                <a:ea typeface="宋体" pitchFamily="2" charset="-122"/>
                <a:cs typeface="+mn-ea"/>
              </a:rPr>
              <a:t>2</a:t>
            </a:r>
            <a:r>
              <a:rPr lang="zh-CN" altLang="en-US" sz="2400" b="1" dirty="0">
                <a:solidFill>
                  <a:srgbClr val="002060"/>
                </a:solidFill>
                <a:latin typeface="宋体" pitchFamily="2" charset="-122"/>
                <a:ea typeface="宋体" pitchFamily="2" charset="-122"/>
                <a:cs typeface="+mn-ea"/>
              </a:rPr>
              <a:t>）</a:t>
            </a:r>
            <a:r>
              <a:rPr lang="zh-CN" altLang="zh-CN" sz="2400" b="1" dirty="0">
                <a:solidFill>
                  <a:srgbClr val="002060"/>
                </a:solidFill>
                <a:latin typeface="宋体" pitchFamily="2" charset="-122"/>
                <a:ea typeface="宋体" pitchFamily="2" charset="-122"/>
                <a:cs typeface="+mn-ea"/>
              </a:rPr>
              <a:t>村社实行自治，</a:t>
            </a:r>
            <a:r>
              <a:rPr lang="zh-CN" altLang="en-US" sz="2400" b="1" dirty="0">
                <a:solidFill>
                  <a:srgbClr val="002060"/>
                </a:solidFill>
                <a:latin typeface="宋体" pitchFamily="2" charset="-122"/>
                <a:ea typeface="宋体" pitchFamily="2" charset="-122"/>
                <a:cs typeface="+mn-ea"/>
              </a:rPr>
              <a:t>全体成年男性出席的</a:t>
            </a:r>
            <a:r>
              <a:rPr lang="zh-CN" altLang="zh-CN" sz="2400" b="1" dirty="0">
                <a:solidFill>
                  <a:srgbClr val="FF0000"/>
                </a:solidFill>
                <a:latin typeface="宋体" pitchFamily="2" charset="-122"/>
                <a:ea typeface="宋体" pitchFamily="2" charset="-122"/>
                <a:cs typeface="+mn-ea"/>
              </a:rPr>
              <a:t>村社大会</a:t>
            </a:r>
            <a:r>
              <a:rPr lang="zh-CN" altLang="zh-CN" sz="2400" b="1" dirty="0">
                <a:solidFill>
                  <a:srgbClr val="002060"/>
                </a:solidFill>
                <a:latin typeface="宋体" pitchFamily="2" charset="-122"/>
                <a:ea typeface="宋体" pitchFamily="2" charset="-122"/>
                <a:cs typeface="+mn-ea"/>
              </a:rPr>
              <a:t>是村社最高权力机关，处理与村社有关的事务</a:t>
            </a:r>
            <a:r>
              <a:rPr lang="zh-CN" altLang="en-US" sz="2400" b="1" dirty="0">
                <a:solidFill>
                  <a:srgbClr val="002060"/>
                </a:solidFill>
                <a:latin typeface="宋体" pitchFamily="2" charset="-122"/>
                <a:ea typeface="宋体" pitchFamily="2" charset="-122"/>
                <a:cs typeface="+mn-ea"/>
              </a:rPr>
              <a:t>，包括登记公民、抽签选举议事会成员等</a:t>
            </a:r>
            <a:r>
              <a:rPr lang="zh-CN" altLang="zh-CN" sz="2400" b="1" dirty="0">
                <a:solidFill>
                  <a:srgbClr val="002060"/>
                </a:solidFill>
                <a:latin typeface="宋体" pitchFamily="2" charset="-122"/>
                <a:ea typeface="宋体" pitchFamily="2" charset="-122"/>
                <a:cs typeface="+mn-ea"/>
              </a:rPr>
              <a:t>。</a:t>
            </a:r>
            <a:endParaRPr lang="zh-CN" altLang="zh-CN" b="1" kern="100" dirty="0">
              <a:solidFill>
                <a:srgbClr val="002060"/>
              </a:solidFill>
              <a:latin typeface="宋体" pitchFamily="2" charset="-122"/>
              <a:ea typeface="宋体" pitchFamily="2" charset="-122"/>
              <a:cs typeface="+mn-ea"/>
            </a:endParaRPr>
          </a:p>
        </p:txBody>
      </p:sp>
      <p:pic>
        <p:nvPicPr>
          <p:cNvPr id="8" name="图片 7"/>
          <p:cNvPicPr>
            <a:picLocks noChangeAspect="1"/>
          </p:cNvPicPr>
          <p:nvPr/>
        </p:nvPicPr>
        <p:blipFill>
          <a:blip r:embed="rId7"/>
          <a:stretch>
            <a:fillRect/>
          </a:stretch>
        </p:blipFill>
        <p:spPr>
          <a:xfrm>
            <a:off x="8833546" y="4369782"/>
            <a:ext cx="3009203" cy="2178134"/>
          </a:xfrm>
          <a:prstGeom prst="rect">
            <a:avLst/>
          </a:prstGeom>
        </p:spPr>
      </p:pic>
      <p:sp>
        <p:nvSpPr>
          <p:cNvPr id="9" name="文本框 42"/>
          <p:cNvSpPr txBox="1"/>
          <p:nvPr>
            <p:custDataLst>
              <p:tags r:id="rId2"/>
            </p:custDataLst>
          </p:nvPr>
        </p:nvSpPr>
        <p:spPr>
          <a:xfrm>
            <a:off x="4193214" y="4426643"/>
            <a:ext cx="3227920" cy="706755"/>
          </a:xfrm>
          <a:prstGeom prst="rect">
            <a:avLst/>
          </a:prstGeom>
          <a:solidFill>
            <a:schemeClr val="bg2">
              <a:lumMod val="60000"/>
              <a:lumOff val="40000"/>
            </a:schemeClr>
          </a:solidFill>
          <a:ln>
            <a:noFill/>
          </a:ln>
        </p:spPr>
        <p:txBody>
          <a:bodyPr wrap="square" rtlCol="0">
            <a:spAutoFit/>
          </a:bodyPr>
          <a:lstStyle/>
          <a:p>
            <a:pPr algn="ctr"/>
            <a:r>
              <a:rPr kumimoji="1" lang="zh-CN" altLang="en-US" sz="2000" b="1" dirty="0">
                <a:solidFill>
                  <a:srgbClr val="002060"/>
                </a:solidFill>
              </a:rPr>
              <a:t>村社大会</a:t>
            </a:r>
            <a:endParaRPr kumimoji="1" lang="en-US" altLang="zh-CN" sz="2000" b="1" dirty="0">
              <a:solidFill>
                <a:srgbClr val="002060"/>
              </a:solidFill>
            </a:endParaRPr>
          </a:p>
          <a:p>
            <a:pPr algn="ctr"/>
            <a:r>
              <a:rPr kumimoji="1" lang="zh-CN" altLang="en-US" sz="2000" b="1" dirty="0">
                <a:solidFill>
                  <a:srgbClr val="002060"/>
                </a:solidFill>
              </a:rPr>
              <a:t>（村社最高权力机关）</a:t>
            </a:r>
          </a:p>
        </p:txBody>
      </p:sp>
      <p:sp>
        <p:nvSpPr>
          <p:cNvPr id="10" name="文本框 40"/>
          <p:cNvSpPr txBox="1"/>
          <p:nvPr>
            <p:custDataLst>
              <p:tags r:id="rId3"/>
            </p:custDataLst>
          </p:nvPr>
        </p:nvSpPr>
        <p:spPr>
          <a:xfrm>
            <a:off x="3613985" y="5949280"/>
            <a:ext cx="1480627" cy="398780"/>
          </a:xfrm>
          <a:prstGeom prst="rect">
            <a:avLst/>
          </a:prstGeom>
          <a:solidFill>
            <a:schemeClr val="bg2">
              <a:lumMod val="60000"/>
              <a:lumOff val="40000"/>
            </a:schemeClr>
          </a:solidFill>
          <a:ln>
            <a:noFill/>
          </a:ln>
        </p:spPr>
        <p:txBody>
          <a:bodyPr wrap="square" rtlCol="0">
            <a:spAutoFit/>
          </a:bodyPr>
          <a:lstStyle/>
          <a:p>
            <a:r>
              <a:rPr kumimoji="1" lang="zh-CN" altLang="en-US" sz="2000" b="1" dirty="0">
                <a:solidFill>
                  <a:srgbClr val="002060"/>
                </a:solidFill>
              </a:rPr>
              <a:t>登记公民</a:t>
            </a:r>
          </a:p>
        </p:txBody>
      </p:sp>
      <p:sp>
        <p:nvSpPr>
          <p:cNvPr id="11" name="文本框 41"/>
          <p:cNvSpPr txBox="1"/>
          <p:nvPr>
            <p:custDataLst>
              <p:tags r:id="rId4"/>
            </p:custDataLst>
          </p:nvPr>
        </p:nvSpPr>
        <p:spPr>
          <a:xfrm>
            <a:off x="6114732" y="5949280"/>
            <a:ext cx="2605701" cy="398780"/>
          </a:xfrm>
          <a:prstGeom prst="rect">
            <a:avLst/>
          </a:prstGeom>
          <a:solidFill>
            <a:schemeClr val="bg2">
              <a:lumMod val="60000"/>
              <a:lumOff val="40000"/>
            </a:schemeClr>
          </a:solidFill>
          <a:ln>
            <a:noFill/>
          </a:ln>
        </p:spPr>
        <p:txBody>
          <a:bodyPr wrap="square" rtlCol="0">
            <a:spAutoFit/>
          </a:bodyPr>
          <a:lstStyle/>
          <a:p>
            <a:pPr algn="ctr"/>
            <a:r>
              <a:rPr kumimoji="1" lang="zh-CN" altLang="en-US" sz="2000" b="1" dirty="0">
                <a:solidFill>
                  <a:srgbClr val="002060"/>
                </a:solidFill>
              </a:rPr>
              <a:t>抽签选举议事会议员</a:t>
            </a:r>
          </a:p>
        </p:txBody>
      </p:sp>
      <p:cxnSp>
        <p:nvCxnSpPr>
          <p:cNvPr id="13" name="直接箭头连接符 12"/>
          <p:cNvCxnSpPr>
            <a:endCxn id="10" idx="0"/>
          </p:cNvCxnSpPr>
          <p:nvPr/>
        </p:nvCxnSpPr>
        <p:spPr>
          <a:xfrm flipH="1">
            <a:off x="4354299" y="5106510"/>
            <a:ext cx="588779" cy="842770"/>
          </a:xfrm>
          <a:prstGeom prst="straightConnector1">
            <a:avLst/>
          </a:prstGeom>
          <a:ln w="444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6599262" y="5133398"/>
            <a:ext cx="720080" cy="81588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文本框 20"/>
          <p:cNvSpPr txBox="1"/>
          <p:nvPr>
            <p:custDataLst>
              <p:tags r:id="rId5"/>
            </p:custDataLst>
          </p:nvPr>
        </p:nvSpPr>
        <p:spPr>
          <a:xfrm>
            <a:off x="87979" y="5381513"/>
            <a:ext cx="3415855" cy="966547"/>
          </a:xfrm>
          <a:prstGeom prst="rect">
            <a:avLst/>
          </a:prstGeom>
          <a:solidFill>
            <a:srgbClr val="ECCDDE"/>
          </a:solidFill>
        </p:spPr>
        <p:txBody>
          <a:bodyPr wrap="square" rtlCol="0">
            <a:spAutoFit/>
          </a:bodyPr>
          <a:lstStyle/>
          <a:p>
            <a:pPr algn="l">
              <a:lnSpc>
                <a:spcPct val="150000"/>
              </a:lnSpc>
            </a:pPr>
            <a:r>
              <a:rPr kumimoji="1" lang="zh-CN" altLang="en-US" sz="2000" b="1" dirty="0">
                <a:solidFill>
                  <a:srgbClr val="002060"/>
                </a:solidFill>
              </a:rPr>
              <a:t>这一举措实际上肯定了村社作为基层政治实体的地位！</a:t>
            </a:r>
          </a:p>
        </p:txBody>
      </p:sp>
    </p:spTree>
    <p:extLst>
      <p:ext uri="{BB962C8B-B14F-4D97-AF65-F5344CB8AC3E}">
        <p14:creationId xmlns:p14="http://schemas.microsoft.com/office/powerpoint/2010/main" val="46994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type="lt">
                                    <p:tmPct val="0"/>
                                  </p:iterate>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Rectangle 7"/>
          <p:cNvSpPr/>
          <p:nvPr>
            <p:custDataLst>
              <p:tags r:id="rId1"/>
            </p:custDataLst>
          </p:nvPr>
        </p:nvSpPr>
        <p:spPr>
          <a:xfrm>
            <a:off x="59366" y="648336"/>
            <a:ext cx="3022842" cy="6480810"/>
          </a:xfrm>
          <a:prstGeom prst="rect">
            <a:avLst/>
          </a:prstGeom>
          <a:noFill/>
          <a:ln w="6350" cap="flat" cmpd="sng" algn="ctr">
            <a:noFill/>
            <a:prstDash val="solid"/>
            <a:miter lim="800000"/>
          </a:ln>
          <a:effectLst/>
        </p:spPr>
        <p:txBody>
          <a:bodyPr anchor="ctr"/>
          <a:lstStyle/>
          <a:p>
            <a:pPr algn="ctr" defTabSz="1219200">
              <a:defRPr/>
            </a:pPr>
            <a:endParaRPr lang="id-ID" sz="2400" kern="0">
              <a:solidFill>
                <a:srgbClr val="FFFFFF"/>
              </a:solidFill>
              <a:latin typeface="Raleway Light" charset="0"/>
              <a:ea typeface="MS PGothic" panose="020B0600070205080204" pitchFamily="34" charset="-128"/>
            </a:endParaRPr>
          </a:p>
        </p:txBody>
      </p:sp>
      <p:sp>
        <p:nvSpPr>
          <p:cNvPr id="73" name="TextBox 6"/>
          <p:cNvSpPr txBox="1">
            <a:spLocks noChangeArrowheads="1"/>
          </p:cNvSpPr>
          <p:nvPr>
            <p:custDataLst>
              <p:tags r:id="rId2"/>
            </p:custDataLst>
          </p:nvPr>
        </p:nvSpPr>
        <p:spPr bwMode="auto">
          <a:xfrm>
            <a:off x="149524" y="3555365"/>
            <a:ext cx="2933318" cy="398780"/>
          </a:xfrm>
          <a:prstGeom prst="rect">
            <a:avLst/>
          </a:prstGeom>
          <a:noFill/>
          <a:ln w="28575">
            <a:noFill/>
          </a:ln>
          <a:extLst>
            <a:ext uri="{909E8E84-426E-40DD-AFC4-6F175D3DCCD1}">
              <a14:hiddenFill xmlns:a14="http://schemas.microsoft.com/office/drawing/2010/main">
                <a:solidFill>
                  <a:srgbClr val="FFFFFF"/>
                </a:solidFill>
              </a14:hiddenFill>
            </a:ext>
          </a:extLst>
        </p:spPr>
        <p:style>
          <a:lnRef idx="3">
            <a:schemeClr val="lt1"/>
          </a:lnRef>
          <a:fillRef idx="1">
            <a:schemeClr val="dk1"/>
          </a:fillRef>
          <a:effectRef idx="1">
            <a:schemeClr val="dk1"/>
          </a:effectRef>
          <a:fontRef idx="minor">
            <a:schemeClr val="lt1"/>
          </a:fontRef>
        </p:style>
        <p:txBody>
          <a:bodyPr wrap="square">
            <a:spAutoFit/>
          </a:bodyPr>
          <a:lstStyle>
            <a:defPPr>
              <a:defRPr lang="en-US"/>
            </a:defPPr>
            <a:lvl1pPr>
              <a:defRPr sz="2000"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endParaRPr lang="en-US" altLang="zh-CN" b="0" spc="0">
              <a:ln>
                <a:noFill/>
              </a:ln>
              <a:solidFill>
                <a:prstClr val="black"/>
              </a:solidFill>
              <a:effectLst/>
              <a:latin typeface="Calibri" panose="020F0502020204030204"/>
              <a:ea typeface="微软雅黑" panose="020B0503020204020204" charset="-122"/>
              <a:cs typeface="+mn-ea"/>
              <a:sym typeface="+mn-lt"/>
            </a:endParaRPr>
          </a:p>
        </p:txBody>
      </p:sp>
      <p:cxnSp>
        <p:nvCxnSpPr>
          <p:cNvPr id="32" name="直接连接符 95"/>
          <p:cNvCxnSpPr/>
          <p:nvPr>
            <p:custDataLst>
              <p:tags r:id="rId3"/>
            </p:custDataLst>
          </p:nvPr>
        </p:nvCxnSpPr>
        <p:spPr bwMode="auto">
          <a:xfrm>
            <a:off x="8675194" y="4077335"/>
            <a:ext cx="31111" cy="0"/>
          </a:xfrm>
          <a:prstGeom prst="line">
            <a:avLst/>
          </a:prstGeom>
          <a:ln w="28575">
            <a:solidFill>
              <a:schemeClr val="accent1">
                <a:alpha val="5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nvGrpSpPr>
          <p:cNvPr id="44" name="组合 43"/>
          <p:cNvGrpSpPr/>
          <p:nvPr>
            <p:custDataLst>
              <p:tags r:id="rId4"/>
            </p:custDataLst>
          </p:nvPr>
        </p:nvGrpSpPr>
        <p:grpSpPr>
          <a:xfrm>
            <a:off x="4253582" y="1770657"/>
            <a:ext cx="3283158" cy="685496"/>
            <a:chOff x="3647440" y="1576705"/>
            <a:chExt cx="3283585" cy="836930"/>
          </a:xfrm>
        </p:grpSpPr>
        <p:sp>
          <p:nvSpPr>
            <p:cNvPr id="45" name="任意多边形 13"/>
            <p:cNvSpPr/>
            <p:nvPr>
              <p:custDataLst>
                <p:tags r:id="rId16"/>
              </p:custDataLst>
            </p:nvPr>
          </p:nvSpPr>
          <p:spPr>
            <a:xfrm>
              <a:off x="3647440" y="1576705"/>
              <a:ext cx="3283585" cy="83693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charset="-122"/>
                <a:cs typeface="Arial" panose="020B0604020202020204" pitchFamily="34" charset="0"/>
              </a:endParaRPr>
            </a:p>
          </p:txBody>
        </p:sp>
        <p:sp>
          <p:nvSpPr>
            <p:cNvPr id="46" name="文本框 35"/>
            <p:cNvSpPr txBox="1"/>
            <p:nvPr>
              <p:custDataLst>
                <p:tags r:id="rId17"/>
              </p:custDataLst>
            </p:nvPr>
          </p:nvSpPr>
          <p:spPr>
            <a:xfrm>
              <a:off x="4115435" y="1723301"/>
              <a:ext cx="2777490" cy="543739"/>
            </a:xfrm>
            <a:prstGeom prst="rect">
              <a:avLst/>
            </a:prstGeom>
            <a:noFill/>
          </p:spPr>
          <p:txBody>
            <a:bodyPr wrap="square" rtlCol="0" anchor="ctr">
              <a:spAutoFit/>
            </a:bodyPr>
            <a:lstStyle/>
            <a:p>
              <a:pPr algn="ctr"/>
              <a:r>
                <a:rPr lang="zh-CN" altLang="en-US" sz="4400" b="1" baseline="-3000" dirty="0">
                  <a:solidFill>
                    <a:schemeClr val="bg1">
                      <a:lumMod val="95000"/>
                    </a:schemeClr>
                  </a:solidFill>
                  <a:latin typeface="Arial" panose="020B0604020202020204" pitchFamily="34" charset="0"/>
                  <a:ea typeface="微软雅黑" panose="020B0503020204020204" charset="-122"/>
                  <a:cs typeface="Arial" panose="020B0604020202020204" pitchFamily="34" charset="0"/>
                </a:rPr>
                <a:t>城 市</a:t>
              </a:r>
              <a:endParaRPr lang="zh-CN" altLang="en-US" sz="4800" b="1" baseline="-3000" dirty="0">
                <a:solidFill>
                  <a:schemeClr val="bg1">
                    <a:lumMod val="95000"/>
                  </a:schemeClr>
                </a:solidFill>
                <a:latin typeface="Arial" panose="020B0604020202020204" pitchFamily="34" charset="0"/>
                <a:ea typeface="微软雅黑" panose="020B0503020204020204" charset="-122"/>
                <a:cs typeface="Arial" panose="020B0604020202020204" pitchFamily="34" charset="0"/>
              </a:endParaRPr>
            </a:p>
          </p:txBody>
        </p:sp>
      </p:grpSp>
      <p:grpSp>
        <p:nvGrpSpPr>
          <p:cNvPr id="47" name="组合 46"/>
          <p:cNvGrpSpPr/>
          <p:nvPr>
            <p:custDataLst>
              <p:tags r:id="rId5"/>
            </p:custDataLst>
          </p:nvPr>
        </p:nvGrpSpPr>
        <p:grpSpPr>
          <a:xfrm>
            <a:off x="302057" y="1792920"/>
            <a:ext cx="3196174" cy="685496"/>
            <a:chOff x="266065" y="1576705"/>
            <a:chExt cx="3196590" cy="836930"/>
          </a:xfrm>
        </p:grpSpPr>
        <p:sp>
          <p:nvSpPr>
            <p:cNvPr id="55" name="任意多边形 16"/>
            <p:cNvSpPr/>
            <p:nvPr>
              <p:custDataLst>
                <p:tags r:id="rId14"/>
              </p:custDataLst>
            </p:nvPr>
          </p:nvSpPr>
          <p:spPr>
            <a:xfrm>
              <a:off x="266065" y="1576705"/>
              <a:ext cx="3196590" cy="83693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charset="-122"/>
                <a:cs typeface="Arial" panose="020B0604020202020204" pitchFamily="34" charset="0"/>
              </a:endParaRPr>
            </a:p>
          </p:txBody>
        </p:sp>
        <p:sp>
          <p:nvSpPr>
            <p:cNvPr id="68" name="文本框 43"/>
            <p:cNvSpPr txBox="1"/>
            <p:nvPr>
              <p:custDataLst>
                <p:tags r:id="rId15"/>
              </p:custDataLst>
            </p:nvPr>
          </p:nvSpPr>
          <p:spPr>
            <a:xfrm>
              <a:off x="372745" y="1670858"/>
              <a:ext cx="2781300" cy="634020"/>
            </a:xfrm>
            <a:prstGeom prst="rect">
              <a:avLst/>
            </a:prstGeom>
            <a:noFill/>
          </p:spPr>
          <p:txBody>
            <a:bodyPr wrap="square" rtlCol="0" anchor="ctr">
              <a:spAutoFit/>
            </a:bodyPr>
            <a:lstStyle/>
            <a:p>
              <a:pPr algn="ctr">
                <a:lnSpc>
                  <a:spcPct val="120000"/>
                </a:lnSpc>
              </a:pPr>
              <a:r>
                <a:rPr lang="zh-CN" altLang="en-US" sz="4400" b="1" baseline="-3000" dirty="0">
                  <a:solidFill>
                    <a:schemeClr val="bg1">
                      <a:lumMod val="95000"/>
                    </a:schemeClr>
                  </a:solidFill>
                  <a:latin typeface="Arial" panose="020B0604020202020204" pitchFamily="34" charset="0"/>
                  <a:ea typeface="微软雅黑" panose="020B0503020204020204" charset="-122"/>
                  <a:cs typeface="Arial" panose="020B0604020202020204" pitchFamily="34" charset="0"/>
                </a:rPr>
                <a:t>庄 园</a:t>
              </a:r>
            </a:p>
          </p:txBody>
        </p:sp>
      </p:grpSp>
      <p:grpSp>
        <p:nvGrpSpPr>
          <p:cNvPr id="69" name="组合 68"/>
          <p:cNvGrpSpPr/>
          <p:nvPr>
            <p:custDataLst>
              <p:tags r:id="rId6"/>
            </p:custDataLst>
          </p:nvPr>
        </p:nvGrpSpPr>
        <p:grpSpPr>
          <a:xfrm>
            <a:off x="8453496" y="1792920"/>
            <a:ext cx="3401887" cy="693882"/>
            <a:chOff x="7693660" y="1466850"/>
            <a:chExt cx="3402330" cy="754380"/>
          </a:xfrm>
        </p:grpSpPr>
        <p:sp>
          <p:nvSpPr>
            <p:cNvPr id="70" name="任意多边形 22"/>
            <p:cNvSpPr/>
            <p:nvPr>
              <p:custDataLst>
                <p:tags r:id="rId12"/>
              </p:custDataLst>
            </p:nvPr>
          </p:nvSpPr>
          <p:spPr>
            <a:xfrm>
              <a:off x="7693660" y="1466850"/>
              <a:ext cx="3402330" cy="75438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charset="-122"/>
                <a:cs typeface="Arial" panose="020B0604020202020204" pitchFamily="34" charset="0"/>
              </a:endParaRPr>
            </a:p>
          </p:txBody>
        </p:sp>
        <p:sp>
          <p:nvSpPr>
            <p:cNvPr id="74" name="文本框 49"/>
            <p:cNvSpPr txBox="1"/>
            <p:nvPr>
              <p:custDataLst>
                <p:tags r:id="rId13"/>
              </p:custDataLst>
            </p:nvPr>
          </p:nvSpPr>
          <p:spPr>
            <a:xfrm>
              <a:off x="8120380" y="1527348"/>
              <a:ext cx="2846070" cy="634020"/>
            </a:xfrm>
            <a:prstGeom prst="rect">
              <a:avLst/>
            </a:prstGeom>
            <a:noFill/>
          </p:spPr>
          <p:txBody>
            <a:bodyPr wrap="square" rtlCol="0" anchor="ctr">
              <a:spAutoFit/>
            </a:bodyPr>
            <a:lstStyle/>
            <a:p>
              <a:pPr algn="ctr">
                <a:lnSpc>
                  <a:spcPct val="120000"/>
                </a:lnSpc>
              </a:pPr>
              <a:r>
                <a:rPr lang="zh-CN" altLang="en-US" sz="4400" b="1" baseline="-3000" dirty="0">
                  <a:solidFill>
                    <a:schemeClr val="bg1">
                      <a:lumMod val="95000"/>
                    </a:schemeClr>
                  </a:solidFill>
                  <a:latin typeface="Arial" panose="020B0604020202020204" pitchFamily="34" charset="0"/>
                  <a:ea typeface="微软雅黑" panose="020B0503020204020204" charset="-122"/>
                  <a:cs typeface="Arial" panose="020B0604020202020204" pitchFamily="34" charset="0"/>
                </a:rPr>
                <a:t>教 会</a:t>
              </a:r>
            </a:p>
          </p:txBody>
        </p:sp>
      </p:grpSp>
      <p:sp>
        <p:nvSpPr>
          <p:cNvPr id="75" name="矩形 47"/>
          <p:cNvSpPr>
            <a:spLocks noChangeArrowheads="1"/>
          </p:cNvSpPr>
          <p:nvPr>
            <p:custDataLst>
              <p:tags r:id="rId7"/>
            </p:custDataLst>
          </p:nvPr>
        </p:nvSpPr>
        <p:spPr bwMode="auto">
          <a:xfrm>
            <a:off x="408723" y="2692265"/>
            <a:ext cx="2966334" cy="2523760"/>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9pPr>
          </a:lstStyle>
          <a:p>
            <a:pPr>
              <a:lnSpc>
                <a:spcPct val="150000"/>
              </a:lnSpc>
              <a:buNone/>
            </a:pPr>
            <a:r>
              <a:rPr lang="zh-CN" altLang="en-US" sz="2000" b="1" dirty="0">
                <a:solidFill>
                  <a:srgbClr val="FF0000"/>
                </a:solidFill>
                <a:latin typeface="宋体" pitchFamily="2" charset="-122"/>
                <a:ea typeface="宋体" pitchFamily="2" charset="-122"/>
                <a:cs typeface="+mn-ea"/>
                <a:sym typeface="+mn-lt"/>
              </a:rPr>
              <a:t>基层组织：</a:t>
            </a:r>
            <a:r>
              <a:rPr lang="zh-CN" altLang="en-US" sz="2000" b="1" dirty="0">
                <a:solidFill>
                  <a:srgbClr val="002060"/>
                </a:solidFill>
                <a:latin typeface="宋体" pitchFamily="2" charset="-122"/>
                <a:ea typeface="宋体" pitchFamily="2" charset="-122"/>
                <a:cs typeface="+mn-ea"/>
                <a:sym typeface="+mn-lt"/>
              </a:rPr>
              <a:t>庄园</a:t>
            </a:r>
            <a:endParaRPr lang="en-US" altLang="zh-CN" sz="2000" b="1" dirty="0">
              <a:solidFill>
                <a:srgbClr val="002060"/>
              </a:solidFill>
              <a:latin typeface="宋体" pitchFamily="2" charset="-122"/>
              <a:ea typeface="宋体" pitchFamily="2" charset="-122"/>
              <a:cs typeface="+mn-ea"/>
              <a:sym typeface="+mn-lt"/>
            </a:endParaRPr>
          </a:p>
          <a:p>
            <a:pPr>
              <a:lnSpc>
                <a:spcPct val="150000"/>
              </a:lnSpc>
              <a:buNone/>
            </a:pPr>
            <a:r>
              <a:rPr lang="zh-CN" altLang="en-US" sz="2000" b="1" dirty="0">
                <a:solidFill>
                  <a:srgbClr val="FF0000"/>
                </a:solidFill>
                <a:latin typeface="宋体" pitchFamily="2" charset="-122"/>
                <a:ea typeface="宋体" pitchFamily="2" charset="-122"/>
                <a:cs typeface="+mn-ea"/>
                <a:sym typeface="+mn-lt"/>
              </a:rPr>
              <a:t>管理者：</a:t>
            </a:r>
            <a:r>
              <a:rPr lang="zh-CN" altLang="en-US" sz="2000" b="1" dirty="0">
                <a:solidFill>
                  <a:srgbClr val="002060"/>
                </a:solidFill>
                <a:latin typeface="宋体" pitchFamily="2" charset="-122"/>
                <a:ea typeface="宋体" pitchFamily="2" charset="-122"/>
                <a:cs typeface="+mn-ea"/>
                <a:sym typeface="+mn-lt"/>
              </a:rPr>
              <a:t>庄园主或管家</a:t>
            </a:r>
            <a:endParaRPr lang="en-US" altLang="zh-CN" sz="2000" b="1" dirty="0">
              <a:solidFill>
                <a:srgbClr val="002060"/>
              </a:solidFill>
              <a:latin typeface="宋体" pitchFamily="2" charset="-122"/>
              <a:ea typeface="宋体" pitchFamily="2" charset="-122"/>
              <a:cs typeface="+mn-ea"/>
              <a:sym typeface="+mn-lt"/>
            </a:endParaRPr>
          </a:p>
          <a:p>
            <a:pPr>
              <a:lnSpc>
                <a:spcPct val="150000"/>
              </a:lnSpc>
              <a:buNone/>
            </a:pPr>
            <a:r>
              <a:rPr lang="zh-CN" altLang="en-US" sz="2000" b="1" dirty="0">
                <a:solidFill>
                  <a:srgbClr val="FF0000"/>
                </a:solidFill>
                <a:latin typeface="宋体" pitchFamily="2" charset="-122"/>
                <a:ea typeface="宋体" pitchFamily="2" charset="-122"/>
                <a:cs typeface="+mn-ea"/>
                <a:sym typeface="+mn-lt"/>
              </a:rPr>
              <a:t>管理职责：</a:t>
            </a:r>
            <a:r>
              <a:rPr lang="zh-CN" altLang="en-US" sz="2000" b="1" dirty="0">
                <a:solidFill>
                  <a:srgbClr val="002060"/>
                </a:solidFill>
                <a:latin typeface="宋体" pitchFamily="2" charset="-122"/>
                <a:ea typeface="宋体" pitchFamily="2" charset="-122"/>
                <a:cs typeface="+mn-ea"/>
                <a:sym typeface="+mn-lt"/>
              </a:rPr>
              <a:t>组织生产，征收地租，并主持庄园法庭审判，裁决纠纷。</a:t>
            </a:r>
            <a:endParaRPr lang="zh-CN" altLang="en-US" sz="1800" b="1" dirty="0">
              <a:solidFill>
                <a:srgbClr val="002060"/>
              </a:solidFill>
              <a:latin typeface="宋体" pitchFamily="2" charset="-122"/>
              <a:ea typeface="宋体" pitchFamily="2" charset="-122"/>
              <a:cs typeface="+mn-ea"/>
              <a:sym typeface="+mn-lt"/>
            </a:endParaRPr>
          </a:p>
        </p:txBody>
      </p:sp>
      <p:sp>
        <p:nvSpPr>
          <p:cNvPr id="76" name="矩形 47"/>
          <p:cNvSpPr>
            <a:spLocks noChangeArrowheads="1"/>
          </p:cNvSpPr>
          <p:nvPr>
            <p:custDataLst>
              <p:tags r:id="rId8"/>
            </p:custDataLst>
          </p:nvPr>
        </p:nvSpPr>
        <p:spPr bwMode="auto">
          <a:xfrm>
            <a:off x="3498231" y="2522988"/>
            <a:ext cx="4955265" cy="2862314"/>
          </a:xfrm>
          <a:prstGeom prst="rect">
            <a:avLst/>
          </a:prstGeom>
          <a:noFill/>
          <a:ln w="25400">
            <a:solidFill>
              <a:srgbClr val="7030A0"/>
            </a:solidFill>
            <a:miter lim="800000"/>
          </a:ln>
          <a:extLst>
            <a:ext uri="{909E8E84-426E-40DD-AFC4-6F175D3DCCD1}">
              <a14:hiddenFill xmlns:a14="http://schemas.microsoft.com/office/drawing/2010/main">
                <a:solidFill>
                  <a:srgbClr val="FFFFFF"/>
                </a:solidFill>
              </a14:hiddenFill>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9pPr>
          </a:lstStyle>
          <a:p>
            <a:pPr>
              <a:lnSpc>
                <a:spcPct val="150000"/>
              </a:lnSpc>
              <a:spcBef>
                <a:spcPct val="0"/>
              </a:spcBef>
              <a:buNone/>
            </a:pPr>
            <a:r>
              <a:rPr lang="zh-CN" altLang="en-US" sz="2000" b="1" dirty="0">
                <a:solidFill>
                  <a:srgbClr val="FF0000"/>
                </a:solidFill>
                <a:latin typeface="宋体" pitchFamily="2" charset="-122"/>
                <a:ea typeface="宋体" pitchFamily="2" charset="-122"/>
                <a:cs typeface="+mn-ea"/>
                <a:sym typeface="+mn-lt"/>
              </a:rPr>
              <a:t>背景：</a:t>
            </a:r>
            <a:r>
              <a:rPr lang="en-US" altLang="zh-CN" sz="2000" b="1" dirty="0">
                <a:solidFill>
                  <a:srgbClr val="002060"/>
                </a:solidFill>
                <a:latin typeface="宋体" pitchFamily="2" charset="-122"/>
                <a:ea typeface="宋体" pitchFamily="2" charset="-122"/>
                <a:cs typeface="+mn-ea"/>
                <a:sym typeface="+mn-lt"/>
              </a:rPr>
              <a:t>10—11</a:t>
            </a:r>
            <a:r>
              <a:rPr lang="zh-CN" altLang="en-US" sz="2000" b="1" dirty="0">
                <a:solidFill>
                  <a:srgbClr val="002060"/>
                </a:solidFill>
                <a:latin typeface="宋体" pitchFamily="2" charset="-122"/>
                <a:ea typeface="宋体" pitchFamily="2" charset="-122"/>
                <a:cs typeface="+mn-ea"/>
                <a:sym typeface="+mn-lt"/>
              </a:rPr>
              <a:t>世纪，西欧城市兴起。城市经过与国王、领主的斗争</a:t>
            </a:r>
            <a:r>
              <a:rPr lang="zh-CN" altLang="en-US" sz="2000" b="1" dirty="0">
                <a:solidFill>
                  <a:srgbClr val="FF0000"/>
                </a:solidFill>
                <a:latin typeface="宋体" pitchFamily="2" charset="-122"/>
                <a:ea typeface="宋体" pitchFamily="2" charset="-122"/>
                <a:cs typeface="+mn-ea"/>
                <a:sym typeface="+mn-lt"/>
              </a:rPr>
              <a:t>（谈判、金钱赎买、武装暴动）</a:t>
            </a:r>
            <a:r>
              <a:rPr lang="zh-CN" altLang="en-US" sz="2000" b="1" dirty="0">
                <a:solidFill>
                  <a:srgbClr val="002060"/>
                </a:solidFill>
                <a:latin typeface="宋体" pitchFamily="2" charset="-122"/>
                <a:ea typeface="宋体" pitchFamily="2" charset="-122"/>
                <a:cs typeface="+mn-ea"/>
                <a:sym typeface="+mn-lt"/>
              </a:rPr>
              <a:t>赢得一定的自治权。</a:t>
            </a:r>
            <a:endParaRPr lang="en-US" altLang="zh-CN" sz="2000" b="1" dirty="0">
              <a:solidFill>
                <a:srgbClr val="002060"/>
              </a:solidFill>
              <a:latin typeface="宋体" pitchFamily="2" charset="-122"/>
              <a:ea typeface="宋体" pitchFamily="2" charset="-122"/>
              <a:cs typeface="+mn-ea"/>
              <a:sym typeface="+mn-lt"/>
            </a:endParaRPr>
          </a:p>
          <a:p>
            <a:pPr>
              <a:lnSpc>
                <a:spcPct val="150000"/>
              </a:lnSpc>
              <a:spcBef>
                <a:spcPct val="0"/>
              </a:spcBef>
              <a:buNone/>
            </a:pPr>
            <a:r>
              <a:rPr lang="zh-CN" altLang="en-US" sz="2000" b="1" dirty="0">
                <a:solidFill>
                  <a:srgbClr val="FF0000"/>
                </a:solidFill>
                <a:latin typeface="宋体" pitchFamily="2" charset="-122"/>
                <a:ea typeface="宋体" pitchFamily="2" charset="-122"/>
                <a:cs typeface="+mn-ea"/>
                <a:sym typeface="+mn-lt"/>
              </a:rPr>
              <a:t>基层组织：</a:t>
            </a:r>
            <a:r>
              <a:rPr lang="zh-CN" altLang="en-US" sz="2000" b="1" dirty="0">
                <a:solidFill>
                  <a:srgbClr val="002060"/>
                </a:solidFill>
                <a:latin typeface="宋体" pitchFamily="2" charset="-122"/>
                <a:ea typeface="宋体" pitchFamily="2" charset="-122"/>
                <a:cs typeface="+mn-ea"/>
                <a:sym typeface="+mn-lt"/>
              </a:rPr>
              <a:t>行会与商会</a:t>
            </a:r>
            <a:endParaRPr lang="en-US" altLang="zh-CN" sz="2000" b="1" dirty="0">
              <a:solidFill>
                <a:srgbClr val="002060"/>
              </a:solidFill>
              <a:latin typeface="宋体" pitchFamily="2" charset="-122"/>
              <a:ea typeface="宋体" pitchFamily="2" charset="-122"/>
              <a:cs typeface="+mn-ea"/>
              <a:sym typeface="+mn-lt"/>
            </a:endParaRPr>
          </a:p>
          <a:p>
            <a:pPr>
              <a:lnSpc>
                <a:spcPct val="150000"/>
              </a:lnSpc>
              <a:spcBef>
                <a:spcPct val="0"/>
              </a:spcBef>
              <a:buNone/>
            </a:pPr>
            <a:r>
              <a:rPr lang="zh-CN" altLang="en-US" sz="2000" b="1" dirty="0">
                <a:solidFill>
                  <a:srgbClr val="FF0000"/>
                </a:solidFill>
                <a:latin typeface="宋体" pitchFamily="2" charset="-122"/>
                <a:ea typeface="宋体" pitchFamily="2" charset="-122"/>
                <a:cs typeface="+mn-ea"/>
                <a:sym typeface="+mn-lt"/>
              </a:rPr>
              <a:t>管理者：</a:t>
            </a:r>
            <a:r>
              <a:rPr lang="zh-CN" altLang="en-US" sz="2000" b="1" dirty="0">
                <a:solidFill>
                  <a:srgbClr val="002060"/>
                </a:solidFill>
                <a:latin typeface="宋体" pitchFamily="2" charset="-122"/>
                <a:ea typeface="宋体" pitchFamily="2" charset="-122"/>
                <a:cs typeface="+mn-ea"/>
                <a:sym typeface="+mn-lt"/>
              </a:rPr>
              <a:t>行会与商会的上层分子</a:t>
            </a:r>
          </a:p>
          <a:p>
            <a:pPr>
              <a:lnSpc>
                <a:spcPct val="150000"/>
              </a:lnSpc>
              <a:spcBef>
                <a:spcPct val="0"/>
              </a:spcBef>
              <a:buNone/>
            </a:pPr>
            <a:r>
              <a:rPr lang="zh-CN" altLang="en-US" sz="2000" b="1" dirty="0">
                <a:solidFill>
                  <a:srgbClr val="FF0000"/>
                </a:solidFill>
                <a:latin typeface="宋体" pitchFamily="2" charset="-122"/>
                <a:ea typeface="宋体" pitchFamily="2" charset="-122"/>
                <a:cs typeface="+mn-ea"/>
                <a:sym typeface="+mn-lt"/>
              </a:rPr>
              <a:t>管理职责：</a:t>
            </a:r>
            <a:r>
              <a:rPr lang="zh-CN" altLang="en-US" sz="2000" b="1" dirty="0">
                <a:solidFill>
                  <a:srgbClr val="002060"/>
                </a:solidFill>
                <a:latin typeface="宋体" pitchFamily="2" charset="-122"/>
                <a:ea typeface="宋体" pitchFamily="2" charset="-122"/>
                <a:cs typeface="+mn-ea"/>
                <a:sym typeface="+mn-lt"/>
              </a:rPr>
              <a:t>把持城市政权；行驶城市治理</a:t>
            </a:r>
          </a:p>
        </p:txBody>
      </p:sp>
      <p:sp>
        <p:nvSpPr>
          <p:cNvPr id="77" name="矩形 47"/>
          <p:cNvSpPr>
            <a:spLocks noChangeArrowheads="1"/>
          </p:cNvSpPr>
          <p:nvPr>
            <p:custDataLst>
              <p:tags r:id="rId9"/>
            </p:custDataLst>
          </p:nvPr>
        </p:nvSpPr>
        <p:spPr bwMode="auto">
          <a:xfrm>
            <a:off x="8635261" y="2548253"/>
            <a:ext cx="3289507" cy="3323979"/>
          </a:xfrm>
          <a:prstGeom prst="rect">
            <a:avLst/>
          </a:prstGeom>
          <a:noFill/>
          <a:ln w="25400">
            <a:solidFill>
              <a:srgbClr val="00B050"/>
            </a:solidFill>
            <a:miter lim="800000"/>
          </a:ln>
          <a:extLst>
            <a:ext uri="{909E8E84-426E-40DD-AFC4-6F175D3DCCD1}">
              <a14:hiddenFill xmlns:a14="http://schemas.microsoft.com/office/drawing/2010/main">
                <a:solidFill>
                  <a:srgbClr val="FFFFFF"/>
                </a:solidFill>
              </a14:hiddenFill>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a:defRPr>
            </a:lvl9pPr>
          </a:lstStyle>
          <a:p>
            <a:pPr>
              <a:lnSpc>
                <a:spcPct val="150000"/>
              </a:lnSpc>
              <a:spcBef>
                <a:spcPct val="0"/>
              </a:spcBef>
              <a:buNone/>
            </a:pPr>
            <a:r>
              <a:rPr lang="zh-CN" altLang="en-US" sz="2000" b="1" dirty="0">
                <a:solidFill>
                  <a:srgbClr val="002060"/>
                </a:solidFill>
                <a:latin typeface="宋体" pitchFamily="2" charset="-122"/>
                <a:ea typeface="宋体" pitchFamily="2" charset="-122"/>
                <a:sym typeface="微软雅黑" panose="020B0503020204020204" charset="-122"/>
              </a:rPr>
              <a:t>基督教会在基层治理中也发挥着重要作用，如：</a:t>
            </a:r>
            <a:endParaRPr lang="en-US" altLang="zh-CN" sz="2000" b="1" dirty="0">
              <a:solidFill>
                <a:srgbClr val="002060"/>
              </a:solidFill>
              <a:latin typeface="宋体" pitchFamily="2" charset="-122"/>
              <a:ea typeface="宋体" pitchFamily="2" charset="-122"/>
              <a:sym typeface="微软雅黑" panose="020B0503020204020204" charset="-122"/>
            </a:endParaRPr>
          </a:p>
          <a:p>
            <a:pPr>
              <a:lnSpc>
                <a:spcPct val="150000"/>
              </a:lnSpc>
              <a:spcBef>
                <a:spcPct val="0"/>
              </a:spcBef>
              <a:buNone/>
            </a:pPr>
            <a:r>
              <a:rPr lang="zh-CN" altLang="en-US" sz="2000" b="1" dirty="0">
                <a:solidFill>
                  <a:srgbClr val="002060"/>
                </a:solidFill>
                <a:latin typeface="宋体" pitchFamily="2" charset="-122"/>
                <a:ea typeface="宋体" pitchFamily="2" charset="-122"/>
                <a:sym typeface="微软雅黑" panose="020B0503020204020204" charset="-122"/>
              </a:rPr>
              <a:t>①基督教伦理教化；</a:t>
            </a:r>
          </a:p>
          <a:p>
            <a:pPr>
              <a:lnSpc>
                <a:spcPct val="150000"/>
              </a:lnSpc>
              <a:spcBef>
                <a:spcPct val="0"/>
              </a:spcBef>
              <a:buNone/>
            </a:pPr>
            <a:r>
              <a:rPr lang="zh-CN" altLang="en-US" sz="2000" b="1" dirty="0">
                <a:solidFill>
                  <a:srgbClr val="002060"/>
                </a:solidFill>
                <a:latin typeface="宋体" pitchFamily="2" charset="-122"/>
                <a:ea typeface="宋体" pitchFamily="2" charset="-122"/>
                <a:sym typeface="微软雅黑" panose="020B0503020204020204" charset="-122"/>
              </a:rPr>
              <a:t>②教区制度（地区教会）；</a:t>
            </a:r>
          </a:p>
          <a:p>
            <a:pPr>
              <a:lnSpc>
                <a:spcPct val="150000"/>
              </a:lnSpc>
              <a:spcBef>
                <a:spcPct val="0"/>
              </a:spcBef>
              <a:buNone/>
            </a:pPr>
            <a:r>
              <a:rPr lang="zh-CN" altLang="en-US" sz="2000" b="1" dirty="0">
                <a:solidFill>
                  <a:srgbClr val="002060"/>
                </a:solidFill>
                <a:latin typeface="宋体" pitchFamily="2" charset="-122"/>
                <a:ea typeface="宋体" pitchFamily="2" charset="-122"/>
                <a:sym typeface="微软雅黑" panose="020B0503020204020204" charset="-122"/>
              </a:rPr>
              <a:t>③主持婚丧嫁娶等生活仪式；</a:t>
            </a:r>
          </a:p>
          <a:p>
            <a:pPr>
              <a:lnSpc>
                <a:spcPct val="150000"/>
              </a:lnSpc>
              <a:spcBef>
                <a:spcPct val="0"/>
              </a:spcBef>
              <a:buNone/>
            </a:pPr>
            <a:r>
              <a:rPr lang="zh-CN" altLang="en-US" sz="2000" b="1" dirty="0">
                <a:solidFill>
                  <a:srgbClr val="002060"/>
                </a:solidFill>
                <a:latin typeface="宋体" pitchFamily="2" charset="-122"/>
                <a:ea typeface="宋体" pitchFamily="2" charset="-122"/>
                <a:sym typeface="微软雅黑" panose="020B0503020204020204" charset="-122"/>
              </a:rPr>
              <a:t>④兴办慈善机构及医院；</a:t>
            </a:r>
          </a:p>
          <a:p>
            <a:pPr>
              <a:lnSpc>
                <a:spcPct val="150000"/>
              </a:lnSpc>
              <a:spcBef>
                <a:spcPct val="0"/>
              </a:spcBef>
              <a:buNone/>
            </a:pPr>
            <a:r>
              <a:rPr lang="zh-CN" altLang="en-US" sz="2000" b="1" dirty="0">
                <a:solidFill>
                  <a:srgbClr val="002060"/>
                </a:solidFill>
                <a:latin typeface="宋体" pitchFamily="2" charset="-122"/>
                <a:ea typeface="宋体" pitchFamily="2" charset="-122"/>
                <a:sym typeface="微软雅黑" panose="020B0503020204020204" charset="-122"/>
              </a:rPr>
              <a:t>⑤兴办学校，保存文化。</a:t>
            </a:r>
          </a:p>
        </p:txBody>
      </p:sp>
      <p:sp>
        <p:nvSpPr>
          <p:cNvPr id="78" name="文本框 77"/>
          <p:cNvSpPr txBox="1"/>
          <p:nvPr>
            <p:custDataLst>
              <p:tags r:id="rId10"/>
            </p:custDataLst>
          </p:nvPr>
        </p:nvSpPr>
        <p:spPr>
          <a:xfrm>
            <a:off x="149524" y="5589240"/>
            <a:ext cx="8308828" cy="944810"/>
          </a:xfrm>
          <a:prstGeom prst="rect">
            <a:avLst/>
          </a:prstGeom>
          <a:solidFill>
            <a:schemeClr val="accent3">
              <a:lumMod val="20000"/>
              <a:lumOff val="80000"/>
            </a:schemeClr>
          </a:solidFill>
          <a:ln w="0">
            <a:noFill/>
          </a:ln>
        </p:spPr>
        <p:txBody>
          <a:bodyPr vert="horz" wrap="square" lIns="89535" tIns="46355" rIns="89535" bIns="46355" anchor="t">
            <a:spAutoFit/>
          </a:bodyPr>
          <a:lstStyle/>
          <a:p>
            <a:pPr marL="0" indent="0" algn="l" defTabSz="914400" eaLnBrk="1" latinLnBrk="0" hangingPunct="1">
              <a:lnSpc>
                <a:spcPct val="150000"/>
              </a:lnSpc>
              <a:spcBef>
                <a:spcPct val="0"/>
              </a:spcBef>
              <a:spcAft>
                <a:spcPct val="0"/>
              </a:spcAft>
              <a:buFontTx/>
              <a:buNone/>
            </a:pPr>
            <a:r>
              <a:rPr sz="2000" b="1" dirty="0" err="1">
                <a:solidFill>
                  <a:srgbClr val="FF0000"/>
                </a:solidFill>
                <a:latin typeface="宋体" pitchFamily="2" charset="-122"/>
                <a:ea typeface="宋体" pitchFamily="2" charset="-122"/>
              </a:rPr>
              <a:t>实质：</a:t>
            </a:r>
            <a:r>
              <a:rPr sz="2000" b="1" dirty="0" err="1">
                <a:solidFill>
                  <a:srgbClr val="002060"/>
                </a:solidFill>
                <a:latin typeface="宋体" pitchFamily="2" charset="-122"/>
                <a:ea typeface="宋体" pitchFamily="2" charset="-122"/>
              </a:rPr>
              <a:t>基层自治并不是基层居民平等参与，封建主、庄园主或城市上层人士是基层自治的主导者</a:t>
            </a:r>
            <a:r>
              <a:rPr sz="2000" b="1" dirty="0">
                <a:solidFill>
                  <a:srgbClr val="002060"/>
                </a:solidFill>
                <a:latin typeface="宋体" pitchFamily="2" charset="-122"/>
                <a:ea typeface="宋体" pitchFamily="2" charset="-122"/>
              </a:rPr>
              <a:t>。</a:t>
            </a:r>
            <a:endParaRPr lang="ko-KR" altLang="en-US" sz="2000" b="1" dirty="0">
              <a:solidFill>
                <a:srgbClr val="002060"/>
              </a:solidFill>
              <a:latin typeface="宋体" pitchFamily="2" charset="-122"/>
              <a:ea typeface="宋体" panose="02010600030101010101" pitchFamily="2" charset="-122"/>
            </a:endParaRPr>
          </a:p>
        </p:txBody>
      </p:sp>
      <p:sp>
        <p:nvSpPr>
          <p:cNvPr id="22" name="矩形 21"/>
          <p:cNvSpPr/>
          <p:nvPr/>
        </p:nvSpPr>
        <p:spPr>
          <a:xfrm>
            <a:off x="34290" y="188640"/>
            <a:ext cx="7571303" cy="584775"/>
          </a:xfrm>
          <a:prstGeom prst="rect">
            <a:avLst/>
          </a:prstGeom>
        </p:spPr>
        <p:txBody>
          <a:bodyPr wrap="none">
            <a:spAutoFit/>
          </a:bodyPr>
          <a:lstStyle/>
          <a:p>
            <a:r>
              <a:rPr lang="zh-CN" altLang="en-US" sz="3200" b="1" kern="0" spc="-100" dirty="0">
                <a:solidFill>
                  <a:srgbClr val="FF0000"/>
                </a:solidFill>
                <a:latin typeface="方正姚体" pitchFamily="2" charset="-122"/>
                <a:ea typeface="方正姚体" pitchFamily="2" charset="-122"/>
              </a:rPr>
              <a:t>一、西方主要国家基层治理的历史和特点</a:t>
            </a:r>
          </a:p>
        </p:txBody>
      </p:sp>
      <p:cxnSp>
        <p:nvCxnSpPr>
          <p:cNvPr id="23" name="直接连接符 2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5" name="TextBox 15"/>
          <p:cNvSpPr txBox="1">
            <a:spLocks noChangeArrowheads="1"/>
          </p:cNvSpPr>
          <p:nvPr>
            <p:custDataLst>
              <p:tags r:id="rId11"/>
            </p:custDataLst>
          </p:nvPr>
        </p:nvSpPr>
        <p:spPr bwMode="auto">
          <a:xfrm>
            <a:off x="87670" y="829598"/>
            <a:ext cx="5243752" cy="7386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lnSpc>
                <a:spcPct val="150000"/>
              </a:lnSpc>
              <a:defRPr/>
            </a:pPr>
            <a:r>
              <a:rPr lang="en-US" altLang="zh-CN" sz="2800" b="1" kern="0" dirty="0">
                <a:solidFill>
                  <a:srgbClr val="FF0000"/>
                </a:solidFill>
                <a:latin typeface="宋体" pitchFamily="2" charset="-122"/>
                <a:ea typeface="宋体" pitchFamily="2" charset="-122"/>
              </a:rPr>
              <a:t>2</a:t>
            </a:r>
            <a:r>
              <a:rPr lang="zh-CN" altLang="en-US" sz="2800" b="1" kern="0" dirty="0">
                <a:solidFill>
                  <a:srgbClr val="FF0000"/>
                </a:solidFill>
                <a:latin typeface="宋体" pitchFamily="2" charset="-122"/>
                <a:ea typeface="宋体" pitchFamily="2" charset="-122"/>
              </a:rPr>
              <a:t>、中世纪欧洲的基层治理</a:t>
            </a:r>
          </a:p>
        </p:txBody>
      </p:sp>
    </p:spTree>
    <p:extLst>
      <p:ext uri="{BB962C8B-B14F-4D97-AF65-F5344CB8AC3E}">
        <p14:creationId xmlns:p14="http://schemas.microsoft.com/office/powerpoint/2010/main" val="205841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400" fill="hold"/>
                                        <p:tgtEl>
                                          <p:spTgt spid="47"/>
                                        </p:tgtEl>
                                        <p:attrNameLst>
                                          <p:attrName>ppt_x</p:attrName>
                                        </p:attrNameLst>
                                      </p:cBhvr>
                                      <p:tavLst>
                                        <p:tav tm="0">
                                          <p:val>
                                            <p:strVal val="0-#ppt_w/2"/>
                                          </p:val>
                                        </p:tav>
                                        <p:tav tm="100000">
                                          <p:val>
                                            <p:strVal val="#ppt_x"/>
                                          </p:val>
                                        </p:tav>
                                      </p:tavLst>
                                    </p:anim>
                                    <p:anim calcmode="lin" valueType="num">
                                      <p:cBhvr additive="base">
                                        <p:cTn id="8" dur="400" fill="hold"/>
                                        <p:tgtEl>
                                          <p:spTgt spid="47"/>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50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400"/>
                                        <p:tgtEl>
                                          <p:spTgt spid="75"/>
                                        </p:tgtEl>
                                        <p:attrNameLst>
                                          <p:attrName>ppt_y</p:attrName>
                                        </p:attrNameLst>
                                      </p:cBhvr>
                                      <p:tavLst>
                                        <p:tav tm="0">
                                          <p:val>
                                            <p:strVal val="#ppt_y-#ppt_h*1.125000"/>
                                          </p:val>
                                        </p:tav>
                                        <p:tav tm="100000">
                                          <p:val>
                                            <p:strVal val="#ppt_y"/>
                                          </p:val>
                                        </p:tav>
                                      </p:tavLst>
                                    </p:anim>
                                    <p:animEffect transition="in" filter="wipe(down)">
                                      <p:cBhvr>
                                        <p:cTn id="12" dur="4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400"/>
                                        <p:tgtEl>
                                          <p:spTgt spid="44"/>
                                        </p:tgtEl>
                                        <p:attrNameLst>
                                          <p:attrName>ppt_x</p:attrName>
                                        </p:attrNameLst>
                                      </p:cBhvr>
                                      <p:tavLst>
                                        <p:tav tm="0">
                                          <p:val>
                                            <p:strVal val="#ppt_x-#ppt_w*1.125000"/>
                                          </p:val>
                                        </p:tav>
                                        <p:tav tm="100000">
                                          <p:val>
                                            <p:strVal val="#ppt_x"/>
                                          </p:val>
                                        </p:tav>
                                      </p:tavLst>
                                    </p:anim>
                                    <p:animEffect transition="in" filter="wipe(right)">
                                      <p:cBhvr>
                                        <p:cTn id="18" dur="400"/>
                                        <p:tgtEl>
                                          <p:spTgt spid="44"/>
                                        </p:tgtEl>
                                      </p:cBhvr>
                                    </p:animEffect>
                                  </p:childTnLst>
                                </p:cTn>
                              </p:par>
                              <p:par>
                                <p:cTn id="19" presetID="12" presetClass="entr" presetSubtype="1" fill="hold" grpId="0" nodeType="withEffect">
                                  <p:stCondLst>
                                    <p:cond delay="500"/>
                                  </p:stCondLst>
                                  <p:childTnLst>
                                    <p:set>
                                      <p:cBhvr>
                                        <p:cTn id="20" dur="1" fill="hold">
                                          <p:stCondLst>
                                            <p:cond delay="0"/>
                                          </p:stCondLst>
                                        </p:cTn>
                                        <p:tgtEl>
                                          <p:spTgt spid="76"/>
                                        </p:tgtEl>
                                        <p:attrNameLst>
                                          <p:attrName>style.visibility</p:attrName>
                                        </p:attrNameLst>
                                      </p:cBhvr>
                                      <p:to>
                                        <p:strVal val="visible"/>
                                      </p:to>
                                    </p:set>
                                    <p:anim calcmode="lin" valueType="num">
                                      <p:cBhvr additive="base">
                                        <p:cTn id="21" dur="400"/>
                                        <p:tgtEl>
                                          <p:spTgt spid="76"/>
                                        </p:tgtEl>
                                        <p:attrNameLst>
                                          <p:attrName>ppt_y</p:attrName>
                                        </p:attrNameLst>
                                      </p:cBhvr>
                                      <p:tavLst>
                                        <p:tav tm="0">
                                          <p:val>
                                            <p:strVal val="#ppt_y-#ppt_h*1.125000"/>
                                          </p:val>
                                        </p:tav>
                                        <p:tav tm="100000">
                                          <p:val>
                                            <p:strVal val="#ppt_y"/>
                                          </p:val>
                                        </p:tav>
                                      </p:tavLst>
                                    </p:anim>
                                    <p:animEffect transition="in" filter="wipe(down)">
                                      <p:cBhvr>
                                        <p:cTn id="22" dur="4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400"/>
                                        <p:tgtEl>
                                          <p:spTgt spid="69"/>
                                        </p:tgtEl>
                                        <p:attrNameLst>
                                          <p:attrName>ppt_x</p:attrName>
                                        </p:attrNameLst>
                                      </p:cBhvr>
                                      <p:tavLst>
                                        <p:tav tm="0">
                                          <p:val>
                                            <p:strVal val="#ppt_x-#ppt_w*1.125000"/>
                                          </p:val>
                                        </p:tav>
                                        <p:tav tm="100000">
                                          <p:val>
                                            <p:strVal val="#ppt_x"/>
                                          </p:val>
                                        </p:tav>
                                      </p:tavLst>
                                    </p:anim>
                                    <p:animEffect transition="in" filter="wipe(right)">
                                      <p:cBhvr>
                                        <p:cTn id="28" dur="400"/>
                                        <p:tgtEl>
                                          <p:spTgt spid="69"/>
                                        </p:tgtEl>
                                      </p:cBhvr>
                                    </p:animEffect>
                                  </p:childTnLst>
                                </p:cTn>
                              </p:par>
                              <p:par>
                                <p:cTn id="29" presetID="12" presetClass="entr" presetSubtype="1" fill="hold" grpId="0" nodeType="withEffect">
                                  <p:stCondLst>
                                    <p:cond delay="50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400"/>
                                        <p:tgtEl>
                                          <p:spTgt spid="77"/>
                                        </p:tgtEl>
                                        <p:attrNameLst>
                                          <p:attrName>ppt_y</p:attrName>
                                        </p:attrNameLst>
                                      </p:cBhvr>
                                      <p:tavLst>
                                        <p:tav tm="0">
                                          <p:val>
                                            <p:strVal val="#ppt_y-#ppt_h*1.125000"/>
                                          </p:val>
                                        </p:tav>
                                        <p:tav tm="100000">
                                          <p:val>
                                            <p:strVal val="#ppt_y"/>
                                          </p:val>
                                        </p:tav>
                                      </p:tavLst>
                                    </p:anim>
                                    <p:animEffect transition="in" filter="wipe(down)">
                                      <p:cBhvr>
                                        <p:cTn id="32" dur="4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1000"/>
                                        <p:tgtEl>
                                          <p:spTgt spid="78"/>
                                        </p:tgtEl>
                                      </p:cBhvr>
                                    </p:animEffect>
                                    <p:anim calcmode="lin" valueType="num">
                                      <p:cBhvr>
                                        <p:cTn id="38" dur="1000" fill="hold"/>
                                        <p:tgtEl>
                                          <p:spTgt spid="78"/>
                                        </p:tgtEl>
                                        <p:attrNameLst>
                                          <p:attrName>ppt_x</p:attrName>
                                        </p:attrNameLst>
                                      </p:cBhvr>
                                      <p:tavLst>
                                        <p:tav tm="0">
                                          <p:val>
                                            <p:strVal val="#ppt_x"/>
                                          </p:val>
                                        </p:tav>
                                        <p:tav tm="100000">
                                          <p:val>
                                            <p:strVal val="#ppt_x"/>
                                          </p:val>
                                        </p:tav>
                                      </p:tavLst>
                                    </p:anim>
                                    <p:anim calcmode="lin" valueType="num">
                                      <p:cBhvr>
                                        <p:cTn id="3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69" grpId="0"/>
      <p:bldP spid="75" grpId="0" animBg="1"/>
      <p:bldP spid="76" grpId="0" animBg="1"/>
      <p:bldP spid="77" grpId="0" animBg="1"/>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2" name="直接连接符 95"/>
          <p:cNvCxnSpPr/>
          <p:nvPr>
            <p:custDataLst>
              <p:tags r:id="rId1"/>
            </p:custDataLst>
          </p:nvPr>
        </p:nvCxnSpPr>
        <p:spPr bwMode="auto">
          <a:xfrm>
            <a:off x="8675194" y="4077335"/>
            <a:ext cx="31111" cy="0"/>
          </a:xfrm>
          <a:prstGeom prst="line">
            <a:avLst/>
          </a:prstGeom>
          <a:ln w="28575">
            <a:solidFill>
              <a:schemeClr val="accent1">
                <a:alpha val="5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3" name="直接连接符 2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5" name="矩形 24"/>
          <p:cNvSpPr/>
          <p:nvPr/>
        </p:nvSpPr>
        <p:spPr>
          <a:xfrm>
            <a:off x="34290" y="188640"/>
            <a:ext cx="7571303" cy="584775"/>
          </a:xfrm>
          <a:prstGeom prst="rect">
            <a:avLst/>
          </a:prstGeom>
        </p:spPr>
        <p:txBody>
          <a:bodyPr wrap="none">
            <a:spAutoFit/>
          </a:bodyPr>
          <a:lstStyle/>
          <a:p>
            <a:r>
              <a:rPr lang="zh-CN" altLang="en-US" sz="3200" b="1" kern="0" spc="-100" dirty="0">
                <a:solidFill>
                  <a:srgbClr val="FF0000"/>
                </a:solidFill>
                <a:latin typeface="方正姚体" pitchFamily="2" charset="-122"/>
                <a:ea typeface="方正姚体" pitchFamily="2" charset="-122"/>
              </a:rPr>
              <a:t>一、西方主要国家基层治理的历史和特点</a:t>
            </a:r>
          </a:p>
        </p:txBody>
      </p:sp>
      <p:sp>
        <p:nvSpPr>
          <p:cNvPr id="27" name="TextBox 15"/>
          <p:cNvSpPr txBox="1">
            <a:spLocks noChangeArrowheads="1"/>
          </p:cNvSpPr>
          <p:nvPr>
            <p:custDataLst>
              <p:tags r:id="rId2"/>
            </p:custDataLst>
          </p:nvPr>
        </p:nvSpPr>
        <p:spPr bwMode="auto">
          <a:xfrm>
            <a:off x="34290" y="908720"/>
            <a:ext cx="10978339" cy="6376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pitchFamily="34" charset="0"/>
                <a:ea typeface="MS PGothic" panose="020B0600070205080204" pitchFamily="34" charset="-128"/>
              </a:defRPr>
            </a:lvl1pPr>
            <a:lvl2pPr marL="742950" indent="-285750" eaLnBrk="0" hangingPunct="0">
              <a:defRPr sz="3600">
                <a:solidFill>
                  <a:schemeClr val="tx1"/>
                </a:solidFill>
                <a:latin typeface="Lato Light" pitchFamily="34" charset="0"/>
                <a:ea typeface="MS PGothic" panose="020B0600070205080204" pitchFamily="34" charset="-128"/>
              </a:defRPr>
            </a:lvl2pPr>
            <a:lvl3pPr marL="1143000" indent="-228600" eaLnBrk="0" hangingPunct="0">
              <a:defRPr sz="3600">
                <a:solidFill>
                  <a:schemeClr val="tx1"/>
                </a:solidFill>
                <a:latin typeface="Lato Light" pitchFamily="34" charset="0"/>
                <a:ea typeface="MS PGothic" panose="020B0600070205080204" pitchFamily="34" charset="-128"/>
              </a:defRPr>
            </a:lvl3pPr>
            <a:lvl4pPr marL="1600200" indent="-228600" eaLnBrk="0" hangingPunct="0">
              <a:defRPr sz="3600">
                <a:solidFill>
                  <a:schemeClr val="tx1"/>
                </a:solidFill>
                <a:latin typeface="Lato Light" pitchFamily="34" charset="0"/>
                <a:ea typeface="MS PGothic" panose="020B0600070205080204" pitchFamily="34" charset="-128"/>
              </a:defRPr>
            </a:lvl4pPr>
            <a:lvl5pPr marL="2057400" indent="-228600" eaLnBrk="0" hangingPunct="0">
              <a:defRPr sz="3600">
                <a:solidFill>
                  <a:schemeClr val="tx1"/>
                </a:solidFill>
                <a:latin typeface="Lato Light" pitchFamily="34" charset="0"/>
                <a:ea typeface="MS PGothic" panose="020B0600070205080204" pitchFamily="34" charset="-128"/>
              </a:defRPr>
            </a:lvl5pPr>
            <a:lvl6pPr marL="25146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6pPr>
            <a:lvl7pPr marL="29718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7pPr>
            <a:lvl8pPr marL="34290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8pPr>
            <a:lvl9pPr marL="3886200" indent="-228600" defTabSz="1827530" eaLnBrk="0" fontAlgn="base" hangingPunct="0">
              <a:spcBef>
                <a:spcPct val="0"/>
              </a:spcBef>
              <a:spcAft>
                <a:spcPct val="0"/>
              </a:spcAft>
              <a:defRPr sz="3600">
                <a:solidFill>
                  <a:schemeClr val="tx1"/>
                </a:solidFill>
                <a:latin typeface="Lato Light" pitchFamily="34" charset="0"/>
                <a:ea typeface="MS PGothic" panose="020B0600070205080204" pitchFamily="34" charset="-128"/>
              </a:defRPr>
            </a:lvl9pPr>
          </a:lstStyle>
          <a:p>
            <a:pPr defTabSz="1219200" eaLnBrk="1" hangingPunct="1">
              <a:lnSpc>
                <a:spcPct val="150000"/>
              </a:lnSpc>
              <a:defRPr/>
            </a:pPr>
            <a:r>
              <a:rPr lang="en-US" altLang="zh-CN" sz="2800" b="1" kern="0" dirty="0">
                <a:solidFill>
                  <a:srgbClr val="FF0000"/>
                </a:solidFill>
                <a:latin typeface="宋体" pitchFamily="2" charset="-122"/>
                <a:ea typeface="宋体" pitchFamily="2" charset="-122"/>
              </a:rPr>
              <a:t>3</a:t>
            </a:r>
            <a:r>
              <a:rPr lang="zh-CN" altLang="en-US" sz="2800" b="1" kern="0" dirty="0">
                <a:solidFill>
                  <a:srgbClr val="FF0000"/>
                </a:solidFill>
                <a:latin typeface="宋体" pitchFamily="2" charset="-122"/>
                <a:ea typeface="宋体" pitchFamily="2" charset="-122"/>
              </a:rPr>
              <a:t>、近代西欧民族国家的基层治理</a:t>
            </a:r>
            <a:r>
              <a:rPr lang="en-US" altLang="zh-CN" sz="2800" b="1" kern="0" dirty="0">
                <a:solidFill>
                  <a:srgbClr val="002060"/>
                </a:solidFill>
                <a:latin typeface="宋体" pitchFamily="2" charset="-122"/>
                <a:ea typeface="宋体" pitchFamily="2" charset="-122"/>
              </a:rPr>
              <a:t>——</a:t>
            </a:r>
            <a:r>
              <a:rPr lang="zh-CN" altLang="en-US" sz="2800" b="1" kern="0" dirty="0">
                <a:solidFill>
                  <a:srgbClr val="002060"/>
                </a:solidFill>
                <a:latin typeface="宋体" pitchFamily="2" charset="-122"/>
                <a:ea typeface="宋体" pitchFamily="2" charset="-122"/>
              </a:rPr>
              <a:t>自治市镇或乡镇等</a:t>
            </a:r>
          </a:p>
        </p:txBody>
      </p:sp>
      <p:sp>
        <p:nvSpPr>
          <p:cNvPr id="28" name="矩形 27"/>
          <p:cNvSpPr/>
          <p:nvPr/>
        </p:nvSpPr>
        <p:spPr>
          <a:xfrm>
            <a:off x="135593" y="4797152"/>
            <a:ext cx="11988086" cy="1200329"/>
          </a:xfrm>
          <a:prstGeom prst="rect">
            <a:avLst/>
          </a:prstGeom>
        </p:spPr>
        <p:txBody>
          <a:bodyPr wrap="square">
            <a:spAutoFit/>
          </a:bodyPr>
          <a:lstStyle/>
          <a:p>
            <a:pPr algn="just">
              <a:lnSpc>
                <a:spcPct val="150000"/>
              </a:lnSpc>
              <a:spcAft>
                <a:spcPts val="0"/>
              </a:spcAft>
            </a:pPr>
            <a:r>
              <a:rPr lang="zh-CN" altLang="zh-CN" sz="2400" b="1" kern="0" dirty="0">
                <a:solidFill>
                  <a:srgbClr val="FF0000"/>
                </a:solidFill>
                <a:uFillTx/>
                <a:latin typeface="宋体" pitchFamily="2" charset="-122"/>
                <a:ea typeface="宋体" pitchFamily="2" charset="-122"/>
                <a:cs typeface="Times New Roman" panose="02020603050405020304" pitchFamily="18" charset="0"/>
              </a:rPr>
              <a:t>（</a:t>
            </a:r>
            <a:r>
              <a:rPr lang="en-US" altLang="zh-CN" sz="2400" b="1" kern="0" dirty="0">
                <a:solidFill>
                  <a:srgbClr val="FF0000"/>
                </a:solidFill>
                <a:latin typeface="宋体" pitchFamily="2" charset="-122"/>
                <a:ea typeface="宋体" pitchFamily="2" charset="-122"/>
                <a:cs typeface="Times New Roman" panose="02020603050405020304" pitchFamily="18" charset="0"/>
              </a:rPr>
              <a:t>2</a:t>
            </a:r>
            <a:r>
              <a:rPr lang="zh-CN" altLang="en-US" sz="2400" b="1" kern="0" dirty="0">
                <a:solidFill>
                  <a:srgbClr val="FF0000"/>
                </a:solidFill>
                <a:uFillTx/>
                <a:latin typeface="宋体" pitchFamily="2" charset="-122"/>
                <a:ea typeface="宋体" pitchFamily="2" charset="-122"/>
                <a:cs typeface="Times New Roman" panose="02020603050405020304" pitchFamily="18" charset="0"/>
              </a:rPr>
              <a:t>）</a:t>
            </a:r>
            <a:r>
              <a:rPr lang="zh-CN" altLang="zh-CN" sz="2400" b="1" kern="0" dirty="0">
                <a:solidFill>
                  <a:srgbClr val="FF0000"/>
                </a:solidFill>
                <a:uFillTx/>
                <a:latin typeface="宋体" pitchFamily="2" charset="-122"/>
                <a:ea typeface="宋体" pitchFamily="2" charset="-122"/>
                <a:cs typeface="Times New Roman" panose="02020603050405020304" pitchFamily="18" charset="0"/>
              </a:rPr>
              <a:t>概况：</a:t>
            </a:r>
            <a:r>
              <a:rPr lang="zh-CN" altLang="zh-CN" sz="2400" b="1" kern="0" dirty="0">
                <a:solidFill>
                  <a:srgbClr val="002060"/>
                </a:solidFill>
                <a:uFillTx/>
                <a:latin typeface="宋体" pitchFamily="2" charset="-122"/>
                <a:ea typeface="宋体" pitchFamily="2" charset="-122"/>
              </a:rPr>
              <a:t>随着近代</a:t>
            </a:r>
            <a:r>
              <a:rPr lang="zh-CN" altLang="zh-CN" sz="2400" b="1" kern="0" dirty="0">
                <a:solidFill>
                  <a:srgbClr val="FF0000"/>
                </a:solidFill>
                <a:uFillTx/>
                <a:latin typeface="宋体" pitchFamily="2" charset="-122"/>
                <a:ea typeface="宋体" pitchFamily="2" charset="-122"/>
              </a:rPr>
              <a:t>西欧民族国家的产生</a:t>
            </a:r>
            <a:r>
              <a:rPr lang="zh-CN" altLang="zh-CN" sz="2400" b="1" kern="0" dirty="0">
                <a:solidFill>
                  <a:srgbClr val="002060"/>
                </a:solidFill>
                <a:uFillTx/>
                <a:latin typeface="宋体" pitchFamily="2" charset="-122"/>
                <a:ea typeface="宋体" pitchFamily="2" charset="-122"/>
              </a:rPr>
              <a:t>和</a:t>
            </a:r>
            <a:r>
              <a:rPr lang="zh-CN" altLang="zh-CN" sz="2400" b="1" kern="0" dirty="0">
                <a:solidFill>
                  <a:srgbClr val="FF0000"/>
                </a:solidFill>
                <a:uFillTx/>
                <a:latin typeface="宋体" pitchFamily="2" charset="-122"/>
                <a:ea typeface="宋体" pitchFamily="2" charset="-122"/>
              </a:rPr>
              <a:t>社会经济的发展</a:t>
            </a:r>
            <a:r>
              <a:rPr lang="zh-CN" altLang="zh-CN" sz="2400" b="1" kern="0" dirty="0">
                <a:solidFill>
                  <a:srgbClr val="002060"/>
                </a:solidFill>
                <a:uFillTx/>
                <a:latin typeface="宋体" pitchFamily="2" charset="-122"/>
                <a:ea typeface="宋体" pitchFamily="2" charset="-122"/>
              </a:rPr>
              <a:t>，各国在</a:t>
            </a:r>
            <a:r>
              <a:rPr lang="zh-CN" altLang="zh-CN" sz="2400" b="1" kern="0" dirty="0">
                <a:solidFill>
                  <a:srgbClr val="FF0000"/>
                </a:solidFill>
                <a:uFillTx/>
                <a:latin typeface="宋体" pitchFamily="2" charset="-122"/>
                <a:ea typeface="宋体" pitchFamily="2" charset="-122"/>
              </a:rPr>
              <a:t>继承地方自治传统</a:t>
            </a:r>
            <a:r>
              <a:rPr lang="zh-CN" altLang="zh-CN" sz="2400" b="1" kern="0" dirty="0">
                <a:solidFill>
                  <a:srgbClr val="002060"/>
                </a:solidFill>
                <a:uFillTx/>
                <a:latin typeface="宋体" pitchFamily="2" charset="-122"/>
                <a:ea typeface="宋体" pitchFamily="2" charset="-122"/>
              </a:rPr>
              <a:t>的基础上，加强了对基层治理的管理。</a:t>
            </a:r>
          </a:p>
        </p:txBody>
      </p:sp>
      <p:sp>
        <p:nvSpPr>
          <p:cNvPr id="29" name="文本框 90"/>
          <p:cNvSpPr txBox="1"/>
          <p:nvPr/>
        </p:nvSpPr>
        <p:spPr>
          <a:xfrm>
            <a:off x="117411" y="1700808"/>
            <a:ext cx="11017224" cy="2771271"/>
          </a:xfrm>
          <a:prstGeom prst="rect">
            <a:avLst/>
          </a:prstGeom>
          <a:noFill/>
          <a:ln w="0">
            <a:noFill/>
          </a:ln>
        </p:spPr>
        <p:txBody>
          <a:bodyPr vert="horz" wrap="square" lIns="89535" tIns="46355" rIns="89535" bIns="46355" anchor="t">
            <a:spAutoFit/>
          </a:bodyPr>
          <a:lstStyle/>
          <a:p>
            <a:pPr marL="0" indent="0" algn="l" defTabSz="914400" eaLnBrk="1" latinLnBrk="0" hangingPunct="1">
              <a:lnSpc>
                <a:spcPct val="100000"/>
              </a:lnSpc>
              <a:spcBef>
                <a:spcPts val="0"/>
              </a:spcBef>
              <a:spcAft>
                <a:spcPts val="0"/>
              </a:spcAft>
              <a:buFontTx/>
              <a:buNone/>
            </a:pPr>
            <a:r>
              <a:rPr lang="zh-CN" altLang="en-US" sz="2400" b="1" dirty="0">
                <a:solidFill>
                  <a:srgbClr val="FF0000"/>
                </a:solidFill>
                <a:latin typeface="宋体" pitchFamily="2" charset="-122"/>
                <a:ea typeface="宋体" pitchFamily="2" charset="-122"/>
              </a:rPr>
              <a:t>（</a:t>
            </a:r>
            <a:r>
              <a:rPr lang="en-US" altLang="zh-CN" sz="2400" b="1" dirty="0">
                <a:solidFill>
                  <a:srgbClr val="FF0000"/>
                </a:solidFill>
                <a:latin typeface="宋体" pitchFamily="2" charset="-122"/>
                <a:ea typeface="宋体" pitchFamily="2" charset="-122"/>
              </a:rPr>
              <a:t>1</a:t>
            </a:r>
            <a:r>
              <a:rPr lang="zh-CN" altLang="en-US" sz="2400" b="1" dirty="0">
                <a:solidFill>
                  <a:srgbClr val="FF0000"/>
                </a:solidFill>
                <a:latin typeface="宋体" pitchFamily="2" charset="-122"/>
                <a:ea typeface="宋体" pitchFamily="2" charset="-122"/>
              </a:rPr>
              <a:t>）</a:t>
            </a:r>
            <a:r>
              <a:rPr sz="2400" b="1" dirty="0" err="1">
                <a:solidFill>
                  <a:srgbClr val="FF0000"/>
                </a:solidFill>
                <a:latin typeface="宋体" pitchFamily="2" charset="-122"/>
                <a:ea typeface="宋体" pitchFamily="2" charset="-122"/>
              </a:rPr>
              <a:t>背景</a:t>
            </a:r>
            <a:r>
              <a:rPr sz="2400" b="1" dirty="0">
                <a:solidFill>
                  <a:srgbClr val="FF0000"/>
                </a:solidFill>
                <a:latin typeface="宋体" pitchFamily="2" charset="-122"/>
                <a:ea typeface="宋体" pitchFamily="2" charset="-122"/>
              </a:rPr>
              <a:t>：</a:t>
            </a:r>
            <a:endParaRPr lang="en-US" sz="2400" b="1" dirty="0">
              <a:solidFill>
                <a:srgbClr val="FF0000"/>
              </a:solidFill>
              <a:latin typeface="宋体" pitchFamily="2" charset="-122"/>
              <a:ea typeface="宋体" pitchFamily="2" charset="-122"/>
            </a:endParaRPr>
          </a:p>
          <a:p>
            <a:pPr marL="0" indent="0" algn="l" defTabSz="914400" eaLnBrk="1" latinLnBrk="0" hangingPunct="1">
              <a:lnSpc>
                <a:spcPct val="150000"/>
              </a:lnSpc>
              <a:spcBef>
                <a:spcPts val="0"/>
              </a:spcBef>
              <a:spcAft>
                <a:spcPts val="0"/>
              </a:spcAft>
              <a:buFontTx/>
              <a:buNone/>
            </a:pPr>
            <a:r>
              <a:rPr lang="zh-CN" altLang="en-US" sz="2000" b="1" dirty="0">
                <a:solidFill>
                  <a:srgbClr val="FF0000"/>
                </a:solidFill>
                <a:latin typeface="宋体" pitchFamily="2" charset="-122"/>
                <a:ea typeface="宋体" pitchFamily="2" charset="-122"/>
              </a:rPr>
              <a:t>①</a:t>
            </a:r>
            <a:r>
              <a:rPr sz="2000" b="1" dirty="0">
                <a:solidFill>
                  <a:srgbClr val="FF0000"/>
                </a:solidFill>
                <a:latin typeface="宋体" pitchFamily="2" charset="-122"/>
                <a:ea typeface="宋体" pitchFamily="2" charset="-122"/>
              </a:rPr>
              <a:t>政治：</a:t>
            </a:r>
            <a:r>
              <a:rPr sz="2000" b="1" dirty="0">
                <a:solidFill>
                  <a:srgbClr val="002060"/>
                </a:solidFill>
                <a:latin typeface="宋体" pitchFamily="2" charset="-122"/>
                <a:ea typeface="宋体" pitchFamily="2" charset="-122"/>
              </a:rPr>
              <a:t>随欧洲民族国家的出现，中央集权加强，教会的权力逐渐被排除在世俗社会治理之外，国家把基层治理纳入政府管理范围；资本主义制度及政治模式的逐渐建立</a:t>
            </a:r>
            <a:r>
              <a:rPr lang="zh-CN" altLang="en-US" sz="2000" b="1" dirty="0">
                <a:solidFill>
                  <a:srgbClr val="002060"/>
                </a:solidFill>
                <a:latin typeface="宋体" pitchFamily="2" charset="-122"/>
                <a:ea typeface="宋体" pitchFamily="2" charset="-122"/>
              </a:rPr>
              <a:t>；</a:t>
            </a:r>
            <a:endParaRPr lang="ko-KR" altLang="en-US" sz="2000" b="1" dirty="0">
              <a:solidFill>
                <a:srgbClr val="002060"/>
              </a:solidFill>
              <a:latin typeface="宋体" pitchFamily="2" charset="-122"/>
              <a:ea typeface="宋体" panose="02010600030101010101" pitchFamily="2" charset="-122"/>
            </a:endParaRPr>
          </a:p>
          <a:p>
            <a:pPr>
              <a:lnSpc>
                <a:spcPct val="150000"/>
              </a:lnSpc>
            </a:pPr>
            <a:r>
              <a:rPr lang="zh-CN" altLang="en-US" sz="2000" b="1" dirty="0">
                <a:solidFill>
                  <a:srgbClr val="FF0000"/>
                </a:solidFill>
                <a:latin typeface="宋体" pitchFamily="2" charset="-122"/>
                <a:ea typeface="宋体" pitchFamily="2" charset="-122"/>
              </a:rPr>
              <a:t>②</a:t>
            </a:r>
            <a:r>
              <a:rPr sz="2000" b="1" dirty="0" err="1">
                <a:solidFill>
                  <a:srgbClr val="FF0000"/>
                </a:solidFill>
                <a:latin typeface="宋体" pitchFamily="2" charset="-122"/>
                <a:ea typeface="宋体" pitchFamily="2" charset="-122"/>
              </a:rPr>
              <a:t>经济：</a:t>
            </a:r>
            <a:r>
              <a:rPr sz="2000" b="1" dirty="0" err="1">
                <a:solidFill>
                  <a:srgbClr val="002060"/>
                </a:solidFill>
                <a:latin typeface="宋体" pitchFamily="2" charset="-122"/>
                <a:ea typeface="宋体" pitchFamily="2" charset="-122"/>
              </a:rPr>
              <a:t>封建庄园逐渐解体，资本主义农业发展；城市新兴资产阶级打破行会治理模式；工业革命，工业城市的出现</a:t>
            </a:r>
            <a:r>
              <a:rPr lang="zh-CN" altLang="en-US" sz="2000" b="1" dirty="0">
                <a:solidFill>
                  <a:srgbClr val="002060"/>
                </a:solidFill>
                <a:latin typeface="宋体" pitchFamily="2" charset="-122"/>
                <a:ea typeface="宋体" pitchFamily="2" charset="-122"/>
              </a:rPr>
              <a:t>；</a:t>
            </a:r>
            <a:endParaRPr lang="ko-KR" altLang="en-US" sz="2000" b="1" dirty="0">
              <a:solidFill>
                <a:srgbClr val="002060"/>
              </a:solidFill>
              <a:latin typeface="宋体" pitchFamily="2" charset="-122"/>
              <a:ea typeface="宋体" panose="02010600030101010101" pitchFamily="2" charset="-122"/>
            </a:endParaRPr>
          </a:p>
          <a:p>
            <a:pPr>
              <a:lnSpc>
                <a:spcPct val="150000"/>
              </a:lnSpc>
            </a:pPr>
            <a:r>
              <a:rPr lang="zh-CN" altLang="en-US" sz="2000" b="1" dirty="0">
                <a:solidFill>
                  <a:srgbClr val="FF0000"/>
                </a:solidFill>
                <a:latin typeface="宋体" pitchFamily="2" charset="-122"/>
                <a:ea typeface="宋体" pitchFamily="2" charset="-122"/>
              </a:rPr>
              <a:t>③</a:t>
            </a:r>
            <a:r>
              <a:rPr sz="2000" b="1" dirty="0" err="1">
                <a:solidFill>
                  <a:srgbClr val="FF0000"/>
                </a:solidFill>
                <a:latin typeface="宋体" pitchFamily="2" charset="-122"/>
                <a:ea typeface="宋体" pitchFamily="2" charset="-122"/>
              </a:rPr>
              <a:t>历史因素：</a:t>
            </a:r>
            <a:r>
              <a:rPr sz="2000" b="1" dirty="0" err="1">
                <a:solidFill>
                  <a:srgbClr val="002060"/>
                </a:solidFill>
                <a:latin typeface="宋体" pitchFamily="2" charset="-122"/>
                <a:ea typeface="宋体" pitchFamily="2" charset="-122"/>
              </a:rPr>
              <a:t>基层自治的历史传统</a:t>
            </a:r>
            <a:r>
              <a:rPr sz="2000" b="1" dirty="0">
                <a:solidFill>
                  <a:srgbClr val="002060"/>
                </a:solidFill>
                <a:latin typeface="宋体" pitchFamily="2" charset="-122"/>
                <a:ea typeface="宋体" pitchFamily="2" charset="-122"/>
              </a:rPr>
              <a:t>。</a:t>
            </a:r>
            <a:endParaRPr lang="ko-KR" altLang="en-US" sz="2000" b="1" dirty="0">
              <a:solidFill>
                <a:srgbClr val="002060"/>
              </a:solidFill>
              <a:latin typeface="宋体" pitchFamily="2" charset="-122"/>
              <a:ea typeface="宋体" panose="02010600030101010101" pitchFamily="2" charset="-122"/>
            </a:endParaRPr>
          </a:p>
        </p:txBody>
      </p:sp>
    </p:spTree>
    <p:extLst>
      <p:ext uri="{BB962C8B-B14F-4D97-AF65-F5344CB8AC3E}">
        <p14:creationId xmlns:p14="http://schemas.microsoft.com/office/powerpoint/2010/main" val="158804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322"/>
</p:tagLst>
</file>

<file path=ppt/tags/tag10.xml><?xml version="1.0" encoding="utf-8"?>
<p:tagLst xmlns:a="http://schemas.openxmlformats.org/drawingml/2006/main" xmlns:r="http://schemas.openxmlformats.org/officeDocument/2006/relationships" xmlns:p="http://schemas.openxmlformats.org/presentationml/2006/main">
  <p:tag name="AS_UNIQUEID" val="346"/>
</p:tagLst>
</file>

<file path=ppt/tags/tag11.xml><?xml version="1.0" encoding="utf-8"?>
<p:tagLst xmlns:a="http://schemas.openxmlformats.org/drawingml/2006/main" xmlns:r="http://schemas.openxmlformats.org/officeDocument/2006/relationships" xmlns:p="http://schemas.openxmlformats.org/presentationml/2006/main">
  <p:tag name="AS_UNIQUEID" val="350"/>
</p:tagLst>
</file>

<file path=ppt/tags/tag12.xml><?xml version="1.0" encoding="utf-8"?>
<p:tagLst xmlns:a="http://schemas.openxmlformats.org/drawingml/2006/main" xmlns:r="http://schemas.openxmlformats.org/officeDocument/2006/relationships" xmlns:p="http://schemas.openxmlformats.org/presentationml/2006/main">
  <p:tag name="AS_UNIQUEID" val="362"/>
</p:tagLst>
</file>

<file path=ppt/tags/tag13.xml><?xml version="1.0" encoding="utf-8"?>
<p:tagLst xmlns:a="http://schemas.openxmlformats.org/drawingml/2006/main" xmlns:r="http://schemas.openxmlformats.org/officeDocument/2006/relationships" xmlns:p="http://schemas.openxmlformats.org/presentationml/2006/main">
  <p:tag name="AS_UNIQUEID" val="364"/>
</p:tagLst>
</file>

<file path=ppt/tags/tag14.xml><?xml version="1.0" encoding="utf-8"?>
<p:tagLst xmlns:a="http://schemas.openxmlformats.org/drawingml/2006/main" xmlns:r="http://schemas.openxmlformats.org/officeDocument/2006/relationships" xmlns:p="http://schemas.openxmlformats.org/presentationml/2006/main">
  <p:tag name="AS_UNIQUEID" val="365"/>
</p:tagLst>
</file>

<file path=ppt/tags/tag15.xml><?xml version="1.0" encoding="utf-8"?>
<p:tagLst xmlns:a="http://schemas.openxmlformats.org/drawingml/2006/main" xmlns:r="http://schemas.openxmlformats.org/officeDocument/2006/relationships" xmlns:p="http://schemas.openxmlformats.org/presentationml/2006/main">
  <p:tag name="AS_UNIQUEID" val="367"/>
</p:tagLst>
</file>

<file path=ppt/tags/tag16.xml><?xml version="1.0" encoding="utf-8"?>
<p:tagLst xmlns:a="http://schemas.openxmlformats.org/drawingml/2006/main" xmlns:r="http://schemas.openxmlformats.org/officeDocument/2006/relationships" xmlns:p="http://schemas.openxmlformats.org/presentationml/2006/main">
  <p:tag name="AS_UNIQUEID" val="370"/>
</p:tagLst>
</file>

<file path=ppt/tags/tag17.xml><?xml version="1.0" encoding="utf-8"?>
<p:tagLst xmlns:a="http://schemas.openxmlformats.org/drawingml/2006/main" xmlns:r="http://schemas.openxmlformats.org/officeDocument/2006/relationships" xmlns:p="http://schemas.openxmlformats.org/presentationml/2006/main">
  <p:tag name="AS_UNIQUEID" val="373"/>
</p:tagLst>
</file>

<file path=ppt/tags/tag18.xml><?xml version="1.0" encoding="utf-8"?>
<p:tagLst xmlns:a="http://schemas.openxmlformats.org/drawingml/2006/main" xmlns:r="http://schemas.openxmlformats.org/officeDocument/2006/relationships" xmlns:p="http://schemas.openxmlformats.org/presentationml/2006/main">
  <p:tag name="AS_UNIQUEID" val="376"/>
</p:tagLst>
</file>

<file path=ppt/tags/tag19.xml><?xml version="1.0" encoding="utf-8"?>
<p:tagLst xmlns:a="http://schemas.openxmlformats.org/drawingml/2006/main" xmlns:r="http://schemas.openxmlformats.org/officeDocument/2006/relationships" xmlns:p="http://schemas.openxmlformats.org/presentationml/2006/main">
  <p:tag name="AS_UNIQUEID" val="377"/>
</p:tagLst>
</file>

<file path=ppt/tags/tag2.xml><?xml version="1.0" encoding="utf-8"?>
<p:tagLst xmlns:a="http://schemas.openxmlformats.org/drawingml/2006/main" xmlns:r="http://schemas.openxmlformats.org/officeDocument/2006/relationships" xmlns:p="http://schemas.openxmlformats.org/presentationml/2006/main">
  <p:tag name="AS_UNIQUEID" val="1323"/>
</p:tagLst>
</file>

<file path=ppt/tags/tag20.xml><?xml version="1.0" encoding="utf-8"?>
<p:tagLst xmlns:a="http://schemas.openxmlformats.org/drawingml/2006/main" xmlns:r="http://schemas.openxmlformats.org/officeDocument/2006/relationships" xmlns:p="http://schemas.openxmlformats.org/presentationml/2006/main">
  <p:tag name="AS_UNIQUEID" val="378"/>
</p:tagLst>
</file>

<file path=ppt/tags/tag21.xml><?xml version="1.0" encoding="utf-8"?>
<p:tagLst xmlns:a="http://schemas.openxmlformats.org/drawingml/2006/main" xmlns:r="http://schemas.openxmlformats.org/officeDocument/2006/relationships" xmlns:p="http://schemas.openxmlformats.org/presentationml/2006/main">
  <p:tag name="AS_UNIQUEID" val="380"/>
</p:tagLst>
</file>

<file path=ppt/tags/tag22.xml><?xml version="1.0" encoding="utf-8"?>
<p:tagLst xmlns:a="http://schemas.openxmlformats.org/drawingml/2006/main" xmlns:r="http://schemas.openxmlformats.org/officeDocument/2006/relationships" xmlns:p="http://schemas.openxmlformats.org/presentationml/2006/main">
  <p:tag name="AS_UNIQUEID" val="353"/>
</p:tagLst>
</file>

<file path=ppt/tags/tag23.xml><?xml version="1.0" encoding="utf-8"?>
<p:tagLst xmlns:a="http://schemas.openxmlformats.org/drawingml/2006/main" xmlns:r="http://schemas.openxmlformats.org/officeDocument/2006/relationships" xmlns:p="http://schemas.openxmlformats.org/presentationml/2006/main">
  <p:tag name="AS_UNIQUEID" val="374"/>
</p:tagLst>
</file>

<file path=ppt/tags/tag24.xml><?xml version="1.0" encoding="utf-8"?>
<p:tagLst xmlns:a="http://schemas.openxmlformats.org/drawingml/2006/main" xmlns:r="http://schemas.openxmlformats.org/officeDocument/2006/relationships" xmlns:p="http://schemas.openxmlformats.org/presentationml/2006/main">
  <p:tag name="AS_UNIQUEID" val="375"/>
</p:tagLst>
</file>

<file path=ppt/tags/tag25.xml><?xml version="1.0" encoding="utf-8"?>
<p:tagLst xmlns:a="http://schemas.openxmlformats.org/drawingml/2006/main" xmlns:r="http://schemas.openxmlformats.org/officeDocument/2006/relationships" xmlns:p="http://schemas.openxmlformats.org/presentationml/2006/main">
  <p:tag name="AS_UNIQUEID" val="371"/>
</p:tagLst>
</file>

<file path=ppt/tags/tag26.xml><?xml version="1.0" encoding="utf-8"?>
<p:tagLst xmlns:a="http://schemas.openxmlformats.org/drawingml/2006/main" xmlns:r="http://schemas.openxmlformats.org/officeDocument/2006/relationships" xmlns:p="http://schemas.openxmlformats.org/presentationml/2006/main">
  <p:tag name="AS_UNIQUEID" val="372"/>
</p:tagLst>
</file>

<file path=ppt/tags/tag27.xml><?xml version="1.0" encoding="utf-8"?>
<p:tagLst xmlns:a="http://schemas.openxmlformats.org/drawingml/2006/main" xmlns:r="http://schemas.openxmlformats.org/officeDocument/2006/relationships" xmlns:p="http://schemas.openxmlformats.org/presentationml/2006/main">
  <p:tag name="AS_UNIQUEID" val="368"/>
</p:tagLst>
</file>

<file path=ppt/tags/tag28.xml><?xml version="1.0" encoding="utf-8"?>
<p:tagLst xmlns:a="http://schemas.openxmlformats.org/drawingml/2006/main" xmlns:r="http://schemas.openxmlformats.org/officeDocument/2006/relationships" xmlns:p="http://schemas.openxmlformats.org/presentationml/2006/main">
  <p:tag name="AS_UNIQUEID" val="369"/>
</p:tagLst>
</file>

<file path=ppt/tags/tag29.xml><?xml version="1.0" encoding="utf-8"?>
<p:tagLst xmlns:a="http://schemas.openxmlformats.org/drawingml/2006/main" xmlns:r="http://schemas.openxmlformats.org/officeDocument/2006/relationships" xmlns:p="http://schemas.openxmlformats.org/presentationml/2006/main">
  <p:tag name="AS_UNIQUEID" val="357"/>
</p:tagLst>
</file>

<file path=ppt/tags/tag3.xml><?xml version="1.0" encoding="utf-8"?>
<p:tagLst xmlns:a="http://schemas.openxmlformats.org/drawingml/2006/main" xmlns:r="http://schemas.openxmlformats.org/officeDocument/2006/relationships" xmlns:p="http://schemas.openxmlformats.org/presentationml/2006/main">
  <p:tag name="AS_UNIQUEID" val="1324"/>
</p:tagLst>
</file>

<file path=ppt/tags/tag30.xml><?xml version="1.0" encoding="utf-8"?>
<p:tagLst xmlns:a="http://schemas.openxmlformats.org/drawingml/2006/main" xmlns:r="http://schemas.openxmlformats.org/officeDocument/2006/relationships" xmlns:p="http://schemas.openxmlformats.org/presentationml/2006/main">
  <p:tag name="AS_UNIQUEID" val="358"/>
</p:tagLst>
</file>

<file path=ppt/tags/tag31.xml><?xml version="1.0" encoding="utf-8"?>
<p:tagLst xmlns:a="http://schemas.openxmlformats.org/drawingml/2006/main" xmlns:r="http://schemas.openxmlformats.org/officeDocument/2006/relationships" xmlns:p="http://schemas.openxmlformats.org/presentationml/2006/main">
  <p:tag name="AS_UNIQUEID" val="359"/>
</p:tagLst>
</file>

<file path=ppt/tags/tag32.xml><?xml version="1.0" encoding="utf-8"?>
<p:tagLst xmlns:a="http://schemas.openxmlformats.org/drawingml/2006/main" xmlns:r="http://schemas.openxmlformats.org/officeDocument/2006/relationships" xmlns:p="http://schemas.openxmlformats.org/presentationml/2006/main">
  <p:tag name="AS_UNIQUEID" val="341"/>
</p:tagLst>
</file>

<file path=ppt/tags/tag33.xml><?xml version="1.0" encoding="utf-8"?>
<p:tagLst xmlns:a="http://schemas.openxmlformats.org/drawingml/2006/main" xmlns:r="http://schemas.openxmlformats.org/officeDocument/2006/relationships" xmlns:p="http://schemas.openxmlformats.org/presentationml/2006/main">
  <p:tag name="AS_UNIQUEID" val="353"/>
</p:tagLst>
</file>

<file path=ppt/tags/tag34.xml><?xml version="1.0" encoding="utf-8"?>
<p:tagLst xmlns:a="http://schemas.openxmlformats.org/drawingml/2006/main" xmlns:r="http://schemas.openxmlformats.org/officeDocument/2006/relationships" xmlns:p="http://schemas.openxmlformats.org/presentationml/2006/main">
  <p:tag name="AS_UNIQUEID" val="331"/>
</p:tagLst>
</file>

<file path=ppt/tags/tag35.xml><?xml version="1.0" encoding="utf-8"?>
<p:tagLst xmlns:a="http://schemas.openxmlformats.org/drawingml/2006/main" xmlns:r="http://schemas.openxmlformats.org/officeDocument/2006/relationships" xmlns:p="http://schemas.openxmlformats.org/presentationml/2006/main">
  <p:tag name="AS_UNIQUEID" val="332"/>
</p:tagLst>
</file>

<file path=ppt/tags/tag36.xml><?xml version="1.0" encoding="utf-8"?>
<p:tagLst xmlns:a="http://schemas.openxmlformats.org/drawingml/2006/main" xmlns:r="http://schemas.openxmlformats.org/officeDocument/2006/relationships" xmlns:p="http://schemas.openxmlformats.org/presentationml/2006/main">
  <p:tag name="AS_UNIQUEID" val="333"/>
</p:tagLst>
</file>

<file path=ppt/tags/tag37.xml><?xml version="1.0" encoding="utf-8"?>
<p:tagLst xmlns:a="http://schemas.openxmlformats.org/drawingml/2006/main" xmlns:r="http://schemas.openxmlformats.org/officeDocument/2006/relationships" xmlns:p="http://schemas.openxmlformats.org/presentationml/2006/main">
  <p:tag name="AS_UNIQUEID" val="353"/>
</p:tagLst>
</file>

<file path=ppt/tags/tag38.xml><?xml version="1.0" encoding="utf-8"?>
<p:tagLst xmlns:a="http://schemas.openxmlformats.org/drawingml/2006/main" xmlns:r="http://schemas.openxmlformats.org/officeDocument/2006/relationships" xmlns:p="http://schemas.openxmlformats.org/presentationml/2006/main">
  <p:tag name="AS_UNIQUEID" val="353"/>
</p:tagLst>
</file>

<file path=ppt/tags/tag39.xml><?xml version="1.0" encoding="utf-8"?>
<p:tagLst xmlns:a="http://schemas.openxmlformats.org/drawingml/2006/main" xmlns:r="http://schemas.openxmlformats.org/officeDocument/2006/relationships" xmlns:p="http://schemas.openxmlformats.org/presentationml/2006/main">
  <p:tag name="AS_UNIQUEID" val="353"/>
</p:tagLst>
</file>

<file path=ppt/tags/tag4.xml><?xml version="1.0" encoding="utf-8"?>
<p:tagLst xmlns:a="http://schemas.openxmlformats.org/drawingml/2006/main" xmlns:r="http://schemas.openxmlformats.org/officeDocument/2006/relationships" xmlns:p="http://schemas.openxmlformats.org/presentationml/2006/main">
  <p:tag name="AS_UNIQUEID" val="1325"/>
</p:tagLst>
</file>

<file path=ppt/tags/tag40.xml><?xml version="1.0" encoding="utf-8"?>
<p:tagLst xmlns:a="http://schemas.openxmlformats.org/drawingml/2006/main" xmlns:r="http://schemas.openxmlformats.org/officeDocument/2006/relationships" xmlns:p="http://schemas.openxmlformats.org/presentationml/2006/main">
  <p:tag name="AS_UNIQUEID" val="353"/>
</p:tagLst>
</file>

<file path=ppt/tags/tag41.xml><?xml version="1.0" encoding="utf-8"?>
<p:tagLst xmlns:a="http://schemas.openxmlformats.org/drawingml/2006/main" xmlns:r="http://schemas.openxmlformats.org/officeDocument/2006/relationships" xmlns:p="http://schemas.openxmlformats.org/presentationml/2006/main">
  <p:tag name="KSO_WM_UNIT_TABLE_BEAUTIFY" val="smartTable{a0b8d609-9727-4f86-bbd6-f467b53791c5}"/>
</p:tagLst>
</file>

<file path=ppt/tags/tag42.xml><?xml version="1.0" encoding="utf-8"?>
<p:tagLst xmlns:a="http://schemas.openxmlformats.org/drawingml/2006/main" xmlns:r="http://schemas.openxmlformats.org/officeDocument/2006/relationships" xmlns:p="http://schemas.openxmlformats.org/presentationml/2006/main">
  <p:tag name="AS_UNIQUEID" val="493"/>
</p:tagLst>
</file>

<file path=ppt/tags/tag43.xml><?xml version="1.0" encoding="utf-8"?>
<p:tagLst xmlns:a="http://schemas.openxmlformats.org/drawingml/2006/main" xmlns:r="http://schemas.openxmlformats.org/officeDocument/2006/relationships" xmlns:p="http://schemas.openxmlformats.org/presentationml/2006/main">
  <p:tag name="AS_UNIQUEID" val="494"/>
</p:tagLst>
</file>

<file path=ppt/tags/tag44.xml><?xml version="1.0" encoding="utf-8"?>
<p:tagLst xmlns:a="http://schemas.openxmlformats.org/drawingml/2006/main" xmlns:r="http://schemas.openxmlformats.org/officeDocument/2006/relationships" xmlns:p="http://schemas.openxmlformats.org/presentationml/2006/main">
  <p:tag name="AS_UNIQUEID" val="490"/>
</p:tagLst>
</file>

<file path=ppt/tags/tag45.xml><?xml version="1.0" encoding="utf-8"?>
<p:tagLst xmlns:a="http://schemas.openxmlformats.org/drawingml/2006/main" xmlns:r="http://schemas.openxmlformats.org/officeDocument/2006/relationships" xmlns:p="http://schemas.openxmlformats.org/presentationml/2006/main">
  <p:tag name="AS_UNIQUEID" val="491"/>
</p:tagLst>
</file>

<file path=ppt/tags/tag46.xml><?xml version="1.0" encoding="utf-8"?>
<p:tagLst xmlns:a="http://schemas.openxmlformats.org/drawingml/2006/main" xmlns:r="http://schemas.openxmlformats.org/officeDocument/2006/relationships" xmlns:p="http://schemas.openxmlformats.org/presentationml/2006/main">
  <p:tag name="AS_UNIQUEID" val="499"/>
</p:tagLst>
</file>

<file path=ppt/tags/tag47.xml><?xml version="1.0" encoding="utf-8"?>
<p:tagLst xmlns:a="http://schemas.openxmlformats.org/drawingml/2006/main" xmlns:r="http://schemas.openxmlformats.org/officeDocument/2006/relationships" xmlns:p="http://schemas.openxmlformats.org/presentationml/2006/main">
  <p:tag name="AS_UNIQUEID" val="500"/>
</p:tagLst>
</file>

<file path=ppt/tags/tag48.xml><?xml version="1.0" encoding="utf-8"?>
<p:tagLst xmlns:a="http://schemas.openxmlformats.org/drawingml/2006/main" xmlns:r="http://schemas.openxmlformats.org/officeDocument/2006/relationships" xmlns:p="http://schemas.openxmlformats.org/presentationml/2006/main">
  <p:tag name="AS_UNIQUEID" val="496"/>
</p:tagLst>
</file>

<file path=ppt/tags/tag49.xml><?xml version="1.0" encoding="utf-8"?>
<p:tagLst xmlns:a="http://schemas.openxmlformats.org/drawingml/2006/main" xmlns:r="http://schemas.openxmlformats.org/officeDocument/2006/relationships" xmlns:p="http://schemas.openxmlformats.org/presentationml/2006/main">
  <p:tag name="AS_UNIQUEID" val="497"/>
</p:tagLst>
</file>

<file path=ppt/tags/tag5.xml><?xml version="1.0" encoding="utf-8"?>
<p:tagLst xmlns:a="http://schemas.openxmlformats.org/drawingml/2006/main" xmlns:r="http://schemas.openxmlformats.org/officeDocument/2006/relationships" xmlns:p="http://schemas.openxmlformats.org/presentationml/2006/main">
  <p:tag name="AS_UNIQUEID" val="1326"/>
</p:tagLst>
</file>

<file path=ppt/tags/tag50.xml><?xml version="1.0" encoding="utf-8"?>
<p:tagLst xmlns:a="http://schemas.openxmlformats.org/drawingml/2006/main" xmlns:r="http://schemas.openxmlformats.org/officeDocument/2006/relationships" xmlns:p="http://schemas.openxmlformats.org/presentationml/2006/main">
  <p:tag name="AS_UNIQUEID" val="502"/>
</p:tagLst>
</file>

<file path=ppt/tags/tag51.xml><?xml version="1.0" encoding="utf-8"?>
<p:tagLst xmlns:a="http://schemas.openxmlformats.org/drawingml/2006/main" xmlns:r="http://schemas.openxmlformats.org/officeDocument/2006/relationships" xmlns:p="http://schemas.openxmlformats.org/presentationml/2006/main">
  <p:tag name="AS_UNIQUEID" val="503"/>
</p:tagLst>
</file>

<file path=ppt/tags/tag52.xml><?xml version="1.0" encoding="utf-8"?>
<p:tagLst xmlns:a="http://schemas.openxmlformats.org/drawingml/2006/main" xmlns:r="http://schemas.openxmlformats.org/officeDocument/2006/relationships" xmlns:p="http://schemas.openxmlformats.org/presentationml/2006/main">
  <p:tag name="AS_UNIQUEID" val="516"/>
</p:tagLst>
</file>

<file path=ppt/tags/tag53.xml><?xml version="1.0" encoding="utf-8"?>
<p:tagLst xmlns:a="http://schemas.openxmlformats.org/drawingml/2006/main" xmlns:r="http://schemas.openxmlformats.org/officeDocument/2006/relationships" xmlns:p="http://schemas.openxmlformats.org/presentationml/2006/main">
  <p:tag name="AS_UNIQUEID" val="513"/>
</p:tagLst>
</file>

<file path=ppt/tags/tag54.xml><?xml version="1.0" encoding="utf-8"?>
<p:tagLst xmlns:a="http://schemas.openxmlformats.org/drawingml/2006/main" xmlns:r="http://schemas.openxmlformats.org/officeDocument/2006/relationships" xmlns:p="http://schemas.openxmlformats.org/presentationml/2006/main">
  <p:tag name="AS_UNIQUEID" val="514"/>
</p:tagLst>
</file>

<file path=ppt/tags/tag55.xml><?xml version="1.0" encoding="utf-8"?>
<p:tagLst xmlns:a="http://schemas.openxmlformats.org/drawingml/2006/main" xmlns:r="http://schemas.openxmlformats.org/officeDocument/2006/relationships" xmlns:p="http://schemas.openxmlformats.org/presentationml/2006/main">
  <p:tag name="AS_UNIQUEID" val="524"/>
</p:tagLst>
</file>

<file path=ppt/tags/tag56.xml><?xml version="1.0" encoding="utf-8"?>
<p:tagLst xmlns:a="http://schemas.openxmlformats.org/drawingml/2006/main" xmlns:r="http://schemas.openxmlformats.org/officeDocument/2006/relationships" xmlns:p="http://schemas.openxmlformats.org/presentationml/2006/main">
  <p:tag name="AS_UNIQUEID" val="521"/>
</p:tagLst>
</file>

<file path=ppt/tags/tag57.xml><?xml version="1.0" encoding="utf-8"?>
<p:tagLst xmlns:a="http://schemas.openxmlformats.org/drawingml/2006/main" xmlns:r="http://schemas.openxmlformats.org/officeDocument/2006/relationships" xmlns:p="http://schemas.openxmlformats.org/presentationml/2006/main">
  <p:tag name="AS_UNIQUEID" val="522"/>
</p:tagLst>
</file>

<file path=ppt/tags/tag58.xml><?xml version="1.0" encoding="utf-8"?>
<p:tagLst xmlns:a="http://schemas.openxmlformats.org/drawingml/2006/main" xmlns:r="http://schemas.openxmlformats.org/officeDocument/2006/relationships" xmlns:p="http://schemas.openxmlformats.org/presentationml/2006/main">
  <p:tag name="AS_UNIQUEID" val="233"/>
</p:tagLst>
</file>

<file path=ppt/tags/tag59.xml><?xml version="1.0" encoding="utf-8"?>
<p:tagLst xmlns:a="http://schemas.openxmlformats.org/drawingml/2006/main" xmlns:r="http://schemas.openxmlformats.org/officeDocument/2006/relationships" xmlns:p="http://schemas.openxmlformats.org/presentationml/2006/main">
  <p:tag name="AS_UNIQUEID" val="235"/>
</p:tagLst>
</file>

<file path=ppt/tags/tag6.xml><?xml version="1.0" encoding="utf-8"?>
<p:tagLst xmlns:a="http://schemas.openxmlformats.org/drawingml/2006/main" xmlns:r="http://schemas.openxmlformats.org/officeDocument/2006/relationships" xmlns:p="http://schemas.openxmlformats.org/presentationml/2006/main">
  <p:tag name="PA" val="v4.2.0"/>
</p:tagLst>
</file>

<file path=ppt/tags/tag60.xml><?xml version="1.0" encoding="utf-8"?>
<p:tagLst xmlns:a="http://schemas.openxmlformats.org/drawingml/2006/main" xmlns:r="http://schemas.openxmlformats.org/officeDocument/2006/relationships" xmlns:p="http://schemas.openxmlformats.org/presentationml/2006/main">
  <p:tag name="AS_UNIQUEID" val="236"/>
</p:tagLst>
</file>

<file path=ppt/tags/tag61.xml><?xml version="1.0" encoding="utf-8"?>
<p:tagLst xmlns:a="http://schemas.openxmlformats.org/drawingml/2006/main" xmlns:r="http://schemas.openxmlformats.org/officeDocument/2006/relationships" xmlns:p="http://schemas.openxmlformats.org/presentationml/2006/main">
  <p:tag name="AS_UNIQUEID" val="237"/>
</p:tagLst>
</file>

<file path=ppt/tags/tag62.xml><?xml version="1.0" encoding="utf-8"?>
<p:tagLst xmlns:a="http://schemas.openxmlformats.org/drawingml/2006/main" xmlns:r="http://schemas.openxmlformats.org/officeDocument/2006/relationships" xmlns:p="http://schemas.openxmlformats.org/presentationml/2006/main">
  <p:tag name="AS_UNIQUEID" val="226"/>
</p:tagLst>
</file>

<file path=ppt/tags/tag63.xml><?xml version="1.0" encoding="utf-8"?>
<p:tagLst xmlns:a="http://schemas.openxmlformats.org/drawingml/2006/main" xmlns:r="http://schemas.openxmlformats.org/officeDocument/2006/relationships" xmlns:p="http://schemas.openxmlformats.org/presentationml/2006/main">
  <p:tag name="AS_UNIQUEID" val="227"/>
</p:tagLst>
</file>

<file path=ppt/tags/tag64.xml><?xml version="1.0" encoding="utf-8"?>
<p:tagLst xmlns:a="http://schemas.openxmlformats.org/drawingml/2006/main" xmlns:r="http://schemas.openxmlformats.org/officeDocument/2006/relationships" xmlns:p="http://schemas.openxmlformats.org/presentationml/2006/main">
  <p:tag name="AS_UNIQUEID" val="228"/>
</p:tagLst>
</file>

<file path=ppt/tags/tag7.xml><?xml version="1.0" encoding="utf-8"?>
<p:tagLst xmlns:a="http://schemas.openxmlformats.org/drawingml/2006/main" xmlns:r="http://schemas.openxmlformats.org/officeDocument/2006/relationships" xmlns:p="http://schemas.openxmlformats.org/presentationml/2006/main">
  <p:tag name="AS_UNIQUEID" val="353"/>
</p:tagLst>
</file>

<file path=ppt/tags/tag8.xml><?xml version="1.0" encoding="utf-8"?>
<p:tagLst xmlns:a="http://schemas.openxmlformats.org/drawingml/2006/main" xmlns:r="http://schemas.openxmlformats.org/officeDocument/2006/relationships" xmlns:p="http://schemas.openxmlformats.org/presentationml/2006/main">
  <p:tag name="AS_UNIQUEID" val="347"/>
</p:tagLst>
</file>

<file path=ppt/tags/tag9.xml><?xml version="1.0" encoding="utf-8"?>
<p:tagLst xmlns:a="http://schemas.openxmlformats.org/drawingml/2006/main" xmlns:r="http://schemas.openxmlformats.org/officeDocument/2006/relationships" xmlns:p="http://schemas.openxmlformats.org/presentationml/2006/main">
  <p:tag name="AS_UNIQUEID" val="345"/>
</p:tagLst>
</file>

<file path=ppt/theme/theme1.xml><?xml version="1.0" encoding="utf-8"?>
<a:theme xmlns:a="http://schemas.openxmlformats.org/drawingml/2006/main" name="第一PPT，www.1ppt.com">
  <a:themeElements>
    <a:clrScheme name="自定义 2683">
      <a:dk1>
        <a:sysClr val="windowText" lastClr="000000"/>
      </a:dk1>
      <a:lt1>
        <a:sysClr val="window" lastClr="FFFFFF"/>
      </a:lt1>
      <a:dk2>
        <a:srgbClr val="8A7FB7"/>
      </a:dk2>
      <a:lt2>
        <a:srgbClr val="E0A9C9"/>
      </a:lt2>
      <a:accent1>
        <a:srgbClr val="E0A9C9"/>
      </a:accent1>
      <a:accent2>
        <a:srgbClr val="8A7FB7"/>
      </a:accent2>
      <a:accent3>
        <a:srgbClr val="E0A9C9"/>
      </a:accent3>
      <a:accent4>
        <a:srgbClr val="8A7FB7"/>
      </a:accent4>
      <a:accent5>
        <a:srgbClr val="E0A9C9"/>
      </a:accent5>
      <a:accent6>
        <a:srgbClr val="8A7FB7"/>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TotalTime>
  <Pages>22</Pages>
  <Words>4199</Words>
  <Application>Microsoft Office PowerPoint</Application>
  <PresentationFormat>自定义</PresentationFormat>
  <Paragraphs>308</Paragraphs>
  <Slides>38</Slides>
  <Notes>21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38</vt:i4>
      </vt:variant>
    </vt:vector>
  </HeadingPairs>
  <TitlesOfParts>
    <vt:vector size="52" baseType="lpstr">
      <vt:lpstr>方正姚体</vt:lpstr>
      <vt:lpstr>仿宋</vt:lpstr>
      <vt:lpstr>黑体</vt:lpstr>
      <vt:lpstr>楷体</vt:lpstr>
      <vt:lpstr>宋体</vt:lpstr>
      <vt:lpstr>微软雅黑</vt:lpstr>
      <vt:lpstr>Arial</vt:lpstr>
      <vt:lpstr>Calibri</vt:lpstr>
      <vt:lpstr>Impact</vt:lpstr>
      <vt:lpstr>Kristen ITC</vt:lpstr>
      <vt:lpstr>Raleway Light</vt:lpstr>
      <vt:lpstr>Times New Roman</vt:lpstr>
      <vt:lpstr>Wingdings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984144237@qq.com</cp:lastModifiedBy>
  <cp:revision>1</cp:revision>
  <dcterms:created xsi:type="dcterms:W3CDTF">2020-09-26T23:16:00Z</dcterms:created>
  <dcterms:modified xsi:type="dcterms:W3CDTF">2021-09-26T01:18:29Z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