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61" r:id="rId5"/>
    <p:sldId id="260" r:id="rId6"/>
    <p:sldId id="285" r:id="rId7"/>
    <p:sldId id="288" r:id="rId8"/>
    <p:sldId id="283" r:id="rId9"/>
    <p:sldId id="343" r:id="rId10"/>
    <p:sldId id="365" r:id="rId11"/>
    <p:sldId id="309" r:id="rId12"/>
    <p:sldId id="268" r:id="rId13"/>
    <p:sldId id="287" r:id="rId14"/>
    <p:sldId id="310" r:id="rId15"/>
    <p:sldId id="311" r:id="rId16"/>
    <p:sldId id="312" r:id="rId17"/>
    <p:sldId id="314" r:id="rId18"/>
    <p:sldId id="319" r:id="rId19"/>
    <p:sldId id="320" r:id="rId20"/>
    <p:sldId id="318" r:id="rId21"/>
    <p:sldId id="338" r:id="rId22"/>
    <p:sldId id="339" r:id="rId23"/>
    <p:sldId id="340" r:id="rId24"/>
    <p:sldId id="270" r:id="rId25"/>
    <p:sldId id="272" r:id="rId2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 cstate="print">
            <a:alphaModFix amt="37000"/>
          </a:blip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5363" name="文本框 2"/>
          <p:cNvSpPr txBox="1"/>
          <p:nvPr userDrawn="1"/>
        </p:nvSpPr>
        <p:spPr>
          <a:xfrm>
            <a:off x="7601585" y="190500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7" name="图片 6" descr="0"/>
          <p:cNvPicPr>
            <a:picLocks noChangeAspect="1"/>
          </p:cNvPicPr>
          <p:nvPr userDrawn="1"/>
        </p:nvPicPr>
        <p:blipFill>
          <a:blip r:embed="rId13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jpeg"/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自创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28" y="-27384"/>
            <a:ext cx="1223877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" name="Text Box 6"/>
          <p:cNvSpPr txBox="1"/>
          <p:nvPr/>
        </p:nvSpPr>
        <p:spPr>
          <a:xfrm>
            <a:off x="-2539" y="1672154"/>
            <a:ext cx="12177605" cy="31076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400" b="1" dirty="0" smtClean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       </a:t>
            </a:r>
            <a:r>
              <a:rPr lang="zh-CN" altLang="en-US" sz="6400" b="1" dirty="0" smtClean="0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    </a:t>
            </a:r>
            <a:r>
              <a:rPr lang="zh-CN" altLang="en-US" sz="4400" b="1" dirty="0" smtClean="0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单元一：中华文明的形成与发展</a:t>
            </a:r>
            <a:endParaRPr lang="zh-CN" altLang="en-US" sz="4400" b="1" dirty="0" smtClean="0">
              <a:solidFill>
                <a:srgbClr val="000000"/>
              </a:solidFill>
              <a:latin typeface="+mj-ea"/>
              <a:ea typeface="+mj-ea"/>
              <a:cs typeface="+mj-ea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4400" b="1" dirty="0" smtClean="0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              ——秦汉时期</a:t>
            </a:r>
            <a:r>
              <a:rPr lang="zh-CN" altLang="en-US" b="1" dirty="0" smtClean="0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（前221年——220年）</a:t>
            </a:r>
            <a:r>
              <a:rPr lang="zh-CN" altLang="en-US" sz="4400" b="1" dirty="0" smtClean="0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经济发展</a:t>
            </a:r>
            <a:endParaRPr lang="zh-CN" altLang="en-US" sz="4400" b="1" dirty="0" smtClean="0">
              <a:solidFill>
                <a:srgbClr val="000000"/>
              </a:solidFill>
              <a:latin typeface="+mj-ea"/>
              <a:ea typeface="+mj-ea"/>
              <a:cs typeface="+mj-ea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4400" b="1" kern="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                               </a:t>
            </a:r>
            <a:endParaRPr lang="zh-CN" altLang="en-US" sz="2400" b="1" dirty="0" smtClean="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</p:txBody>
      </p:sp>
      <p:pic>
        <p:nvPicPr>
          <p:cNvPr id="5123" name="Picture 3" descr="C:\Users\Administrator\Desktop\06b3b0c7ec63cf1b9a351d999472f0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" y="1614170"/>
            <a:ext cx="2618740" cy="201739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文本框 2"/>
          <p:cNvSpPr txBox="1"/>
          <p:nvPr/>
        </p:nvSpPr>
        <p:spPr>
          <a:xfrm>
            <a:off x="7601585" y="190500"/>
            <a:ext cx="6099175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4340"/>
              </a:lnSpc>
            </a:pPr>
            <a:r>
              <a:rPr lang="zh-CN" altLang="en-US" sz="2400" b="1">
                <a:solidFill>
                  <a:srgbClr val="060707"/>
                </a:solidFill>
                <a:latin typeface="楷体" panose="02010609060101010101" charset="-122"/>
                <a:ea typeface="楷体" panose="02010609060101010101" charset="-122"/>
              </a:rPr>
              <a:t>高考一轮通史复习资料</a:t>
            </a:r>
            <a:endParaRPr lang="zh-CN" altLang="en-US" sz="2400" b="1">
              <a:solidFill>
                <a:srgbClr val="060707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4" cstate="print"/>
          <a:srcRect l="1029" t="-430" r="-1029" b="430"/>
          <a:stretch>
            <a:fillRect/>
          </a:stretch>
        </p:blipFill>
        <p:spPr>
          <a:xfrm>
            <a:off x="11075035" y="10795"/>
            <a:ext cx="1106170" cy="110617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4097" grpId="0"/>
      <p:bldP spid="4097" grpId="1"/>
      <p:bldP spid="4097" grpId="2"/>
      <p:bldP spid="4097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54630" y="56261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知识梳理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2730" y="1084580"/>
            <a:ext cx="4908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二、秦汉时期的手工业发展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8155" y="1744345"/>
            <a:ext cx="11084560" cy="1845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（一）秦汉时期手工业组织形式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官营为主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——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   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主要经营采矿、炼铜、铜器制造、冶铁、铁器制造、煮盐业和酿酒业等</a:t>
            </a:r>
            <a:r>
              <a:rPr kumimoji="1" lang="en-US" altLang="zh-CN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.</a:t>
            </a:r>
            <a:endParaRPr kumimoji="1" lang="en-US" altLang="zh-CN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3195" y="3589655"/>
            <a:ext cx="11540490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知识链接：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结合欧洲资本主义产生与发展，反思官营手工业对商品经济发展的影响？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0190" y="4300220"/>
            <a:ext cx="11675110" cy="2353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                  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生产者</a:t>
            </a:r>
            <a:r>
              <a:rPr kumimoji="1" lang="en-US" altLang="zh-CN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——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欧洲资本家手工工场，中国集中在官营手工作坊中；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                  消费者</a:t>
            </a:r>
            <a:r>
              <a:rPr kumimoji="1" lang="en-US" altLang="zh-CN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——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欧洲资本家及其贵族，中国供应统治阶级，官府和皇宫；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                  购买力</a:t>
            </a:r>
            <a:r>
              <a:rPr kumimoji="1" lang="en-US" altLang="zh-CN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——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欧洲商业发展资金足，中国市场不流通，农业收入低。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0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结论：欧洲资本主义快速发展，中国商品交流阻碍，明中期后，民营占据主导，资本主义萌芽产生</a:t>
            </a:r>
            <a:r>
              <a:rPr kumimoji="1" lang="en-US" altLang="zh-CN" sz="20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.</a:t>
            </a:r>
            <a:endParaRPr kumimoji="1" lang="en-US" altLang="zh-CN" sz="20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52730" y="1084580"/>
            <a:ext cx="4908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二、秦汉时期的手工业发展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8155" y="1744345"/>
            <a:ext cx="1175893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（一）秦汉时期手工业组织形式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民营为辅</a:t>
            </a:r>
            <a:r>
              <a:rPr kumimoji="1" lang="en-US" altLang="zh-CN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——1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、家庭手工业与农业相结合，构成封建社会经济结构的重要内容。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               </a:t>
            </a:r>
            <a:r>
              <a:rPr kumimoji="1" lang="en-US" altLang="zh-CN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2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、 民间手工业 具有资本多、雇工多、产量多、利润多的特点，在汉武帝开始实行禁榷</a:t>
            </a:r>
            <a:r>
              <a:rPr kumimoji="1" lang="en-US" altLang="zh-CN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(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专卖）制度之前，快速发展。                   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54630" y="56261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知识梳理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8155" y="4213225"/>
            <a:ext cx="11084560" cy="1845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（二）秦汉时期手工业管理制度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  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盐铁官营制度   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    禁榷制度（专卖制度）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54630" y="56261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知识梳理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2730" y="1062990"/>
            <a:ext cx="4908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二、秦汉时期的手工业发展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945" y="1584960"/>
            <a:ext cx="12320905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（三）秦汉时期手工业发展表现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  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1.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设备方面：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       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高炉冶铁、             杜诗发明水排（鼓风装置）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  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2.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钢铁方面：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       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对铁矿石进行炼铁使用溶剂；炒钢法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</a:t>
            </a: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3.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丝织品方面：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表现：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国内市场扩大，广大人民衣着材料重要来源；对外贸易发达，出口大于进口，被称</a:t>
            </a:r>
            <a:r>
              <a:rPr kumimoji="1" lang="en-US" altLang="zh-CN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“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丝国</a:t>
            </a:r>
            <a:r>
              <a:rPr kumimoji="1" lang="en-US" altLang="zh-CN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”</a:t>
            </a:r>
            <a:endParaRPr kumimoji="1" lang="en-US" altLang="zh-CN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代表：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素纱织物；平纹的绢和纱；提花的罗和罗绮                 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33040" y="54102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知识梳理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2730" y="1062990"/>
            <a:ext cx="4908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二、秦汉时期的手工业发展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1615" y="28130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14730" y="2453005"/>
            <a:ext cx="11113770" cy="1799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4.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铸钱业发展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景帝之前民营铸钱业活跃；景帝后，铸钱业完全官营；武帝时期，造币权力收归中央，上林三宫（钟官  技巧  六厩）负责铸造钱币，统一铸造</a:t>
            </a:r>
            <a:r>
              <a:rPr kumimoji="1" lang="en-US" altLang="zh-CN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“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五铢钱</a:t>
            </a:r>
            <a:r>
              <a:rPr kumimoji="1" lang="en-US" altLang="zh-CN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”</a:t>
            </a:r>
            <a:endParaRPr kumimoji="1" lang="en-US" altLang="zh-CN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1650" y="1658620"/>
            <a:ext cx="4814570" cy="6915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（三）秦汉时期手工业发展表现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01725" y="3693795"/>
            <a:ext cx="11263630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</a:t>
            </a:r>
            <a:endParaRPr kumimoji="1" lang="en-US" altLang="zh-CN" sz="24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1725" y="4671695"/>
            <a:ext cx="11113770" cy="1153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5.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造纸业发展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东汉蔡伦改进造纸术（蔡侯纸）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14730" y="5824855"/>
            <a:ext cx="11113770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</a:t>
            </a:r>
            <a:r>
              <a:rPr kumimoji="1" lang="en-US" altLang="zh-CN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6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制瓷业发展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</a:t>
            </a:r>
            <a:r>
              <a:rPr kumimoji="1" lang="en-US" altLang="zh-CN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?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）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52730" y="1084580"/>
            <a:ext cx="4908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三、秦汉时期的商业发展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8155" y="1744345"/>
            <a:ext cx="11758930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（一）秦汉时期商业发展趋势及原因 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33040" y="54102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知识梳理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1615" y="28130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5165" y="2435860"/>
            <a:ext cx="1175893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1.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趋势：放任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——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打压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  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汉朝初期实行的</a:t>
            </a:r>
            <a:r>
              <a:rPr kumimoji="1" lang="en-US" altLang="zh-CN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“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放任政策</a:t>
            </a:r>
            <a:r>
              <a:rPr kumimoji="1" lang="en-US" altLang="zh-CN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”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，富商大贾，周流天下，交易之物莫不通，得其所欲；</a:t>
            </a:r>
            <a:r>
              <a:rPr kumimoji="1" lang="zh-CN" altLang="en-US" sz="22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武帝时，坚决抑商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，有目的有计划打击商人。</a:t>
            </a:r>
            <a:r>
              <a:rPr kumimoji="1" lang="en-US" altLang="zh-CN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</a:t>
            </a:r>
            <a:endParaRPr kumimoji="1" lang="en-US" altLang="zh-CN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5165" y="4189095"/>
            <a:ext cx="1148842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2.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原因：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    </a:t>
            </a:r>
            <a:r>
              <a:rPr kumimoji="1" sz="20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商贾大者积贮倍息，小者坐列贩卖，操其奇赢，日游都市，乘上之急，所卖必倍。故其男不耕耘，女不蚕织，衣必文采，食必粱肉；无农夫之苦，有阡陌之得。因其富厚，交通王侯，力过吏势，以利相倾；千里游遨，冠盖相望，乘坚策肥，履丝曳缟。此商人所以兼并农人，农人所以流亡者也。</a:t>
            </a:r>
            <a:endParaRPr kumimoji="1" sz="20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sz="20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                                                                                                    ——晁错《论贵粟疏</a:t>
            </a:r>
            <a:r>
              <a:rPr kumimoji="1" lang="zh-CN" altLang="en-US" sz="20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》</a:t>
            </a:r>
            <a:endParaRPr kumimoji="1" lang="zh-CN" altLang="en-US" sz="20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52730" y="1084580"/>
            <a:ext cx="4908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三、秦汉时期的商业发展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8155" y="1744345"/>
            <a:ext cx="11758930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（二）秦汉时期商业发展表现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33040" y="54102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知识梳理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1615" y="28130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9320" y="2435860"/>
            <a:ext cx="11758930" cy="4384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1.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汉武帝前期商业资本家大量出现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2.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商业都会的勃兴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</a:t>
            </a: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</a:t>
            </a: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代表：洛阳、临淄、邯郸、邺等</a:t>
            </a: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kumimoji="1" lang="en-US" altLang="zh-CN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3.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市场扩大化的组织与管理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</a:t>
            </a:r>
            <a:r>
              <a:rPr kumimoji="1" lang="zh-CN" altLang="en-US" sz="24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</a:t>
            </a: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表现：市籍（专门从事商业的商贩，需到市政官府登记，注册市籍）</a:t>
            </a: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algn="l" fontAlgn="auto">
              <a:lnSpc>
                <a:spcPct val="150000"/>
              </a:lnSpc>
            </a:pP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         固定的市场交易时间和场所（东西市）</a:t>
            </a: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52730" y="1084580"/>
            <a:ext cx="49085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三、秦汉时期的商业发展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1175" y="1606550"/>
            <a:ext cx="11758930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（二）秦汉时期商业发展表现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33040" y="54102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知识梳理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1615" y="28130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9320" y="2298065"/>
            <a:ext cx="11758930" cy="1706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4.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对外贸易发达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</a:t>
            </a: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张骞出使西域，和西域的交流</a:t>
            </a: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对海外诸国贸易（欧洲如罗马，南亚等区域）</a:t>
            </a: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9320" y="4004945"/>
            <a:ext cx="11758930" cy="1706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5.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与少数民族等边境地区贸易频繁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</a:t>
            </a: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对匈奴：经济互利，</a:t>
            </a: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对鲜卑、乌桓：与汉互市，文化交流</a:t>
            </a: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9320" y="5711825"/>
            <a:ext cx="117589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6.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货币制度的确立 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</a:t>
            </a: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五铢钱 </a:t>
            </a: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58800" y="1062990"/>
            <a:ext cx="62242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四、秦汉时期的土地政策和经济政策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8800" y="1584960"/>
            <a:ext cx="11301730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（一）秦汉时期的经济政策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6160" y="2276475"/>
            <a:ext cx="11301730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1. </a:t>
            </a: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重农政策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33040" y="54102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知识梳理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1615" y="28130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56335" y="2967990"/>
            <a:ext cx="11171555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</a:t>
            </a:r>
            <a:r>
              <a:rPr kumimoji="1" lang="en-US" altLang="zh-CN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1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）原因：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经济稳定有利于保障安定和国家太平；农业是主要生产部门决定社会关系和政治关系；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消弭社会动乱产生的土壤；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</a:t>
            </a:r>
            <a:r>
              <a:rPr kumimoji="1" lang="en-US" altLang="zh-CN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2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）方式：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颁发重农诏书，宣传农业；嘉奖农家，举孝悌力田者，免其徭役；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减轻田租，以示鼓励；强调粮食储备的重要性；贵粟法。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58800" y="1062990"/>
            <a:ext cx="62242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四、秦汉时期的土地政策和经济政策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8800" y="1584960"/>
            <a:ext cx="11301730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（二）秦汉时期的经济政策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6160" y="2276475"/>
            <a:ext cx="11301730" cy="6915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2.</a:t>
            </a: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抑商政策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33040" y="54102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知识梳理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1615" y="28130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56335" y="2967990"/>
            <a:ext cx="11171555" cy="3646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</a:t>
            </a:r>
            <a:r>
              <a:rPr kumimoji="1" lang="en-US" altLang="zh-CN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1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）措施：贬低社会地位，侮辱人身；  加重商人赋税负担；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              出告缗令，没收财产；不断改变币值，使其商人储存货币价值降低；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              禁榷制度；  严控奢侈。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</a:t>
            </a:r>
            <a:r>
              <a:rPr kumimoji="1" lang="en-US" altLang="zh-CN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2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）影响：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    滋长了小农意识和闭关自守的思想；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    延缓了资本主义萌芽的出现；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    导致了商业文化的滞后。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22195" y="57594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核心突破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3205" y="5397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3205" y="1209040"/>
            <a:ext cx="16986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土地兼并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96965" y="865505"/>
            <a:ext cx="5955030" cy="2461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080"/>
              </a:lnSpc>
            </a:pPr>
            <a:r>
              <a:rPr lang="en-US" altLang="zh-CN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1. 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原因：</a:t>
            </a:r>
            <a:endParaRPr lang="zh-CN" altLang="en-US" sz="24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fontAlgn="auto">
              <a:lnSpc>
                <a:spcPts val="3080"/>
              </a:lnSpc>
            </a:pP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（1）根本原因是封建土地私有制。</a:t>
            </a: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ts val="3080"/>
              </a:lnSpc>
            </a:pP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（2）小农经济的脆弱性。</a:t>
            </a: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ts val="3080"/>
              </a:lnSpc>
            </a:pP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（3）土地可以买卖。</a:t>
            </a: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ts val="3080"/>
              </a:lnSpc>
            </a:pP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（4）封建地主经济实力不断装大。</a:t>
            </a: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ts val="3080"/>
              </a:lnSpc>
            </a:pP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（5）商品经济的发展，商业资本流向土地</a:t>
            </a:r>
            <a:r>
              <a:rPr lang="zh-CN" altLang="en-US" sz="2200">
                <a:latin typeface="华文中宋" panose="02010600040101010101" charset="-122"/>
                <a:ea typeface="华文中宋" panose="02010600040101010101" charset="-122"/>
              </a:rPr>
              <a:t> 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</a:rPr>
              <a:t> 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5095" y="1731010"/>
            <a:ext cx="6006465" cy="4769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040"/>
              </a:lnSpc>
            </a:pPr>
            <a:r>
              <a:rPr lang="en-US" altLang="zh-CN" sz="2200">
                <a:latin typeface="华文中宋" panose="02010600040101010101" charset="-122"/>
                <a:ea typeface="华文中宋" panose="02010600040101010101" charset="-122"/>
              </a:rPr>
              <a:t>      </a:t>
            </a:r>
            <a:r>
              <a:rPr lang="zh-CN" altLang="en-US" sz="2200">
                <a:latin typeface="华文中宋" panose="02010600040101010101" charset="-122"/>
                <a:ea typeface="华文中宋" panose="02010600040101010101" charset="-122"/>
              </a:rPr>
              <a:t>至秦则不然，用商鞅之法，改帝王之制，除井田，民得卖买，富者田连阡陌，贫者无立锥之地，又颛川泽之利，管山林之饶，荒淫越制，逾侈以相高；邑有人君之尊，里有公侯之富，小民安得不困？又加月为更卒，已，复为正，一岁屯戍，一岁力役，三十倍于古；田租口赋，盐铁之利，二十倍于古。或耕豪民之田，见税什五。故贫民常衣牛马之衣，而食犬彘之食，重以贪暴之吏，刑戮妄加，民愁亡聊，亡逃山林，转为盗贼，赭衣半道，断狱岁以千万数，汉兴，循而未改。……”           </a:t>
            </a:r>
            <a:endParaRPr lang="zh-CN" altLang="en-US" sz="2200">
              <a:latin typeface="华文中宋" panose="02010600040101010101" charset="-122"/>
              <a:ea typeface="华文中宋" panose="02010600040101010101" charset="-122"/>
            </a:endParaRPr>
          </a:p>
          <a:p>
            <a:pPr fontAlgn="auto">
              <a:lnSpc>
                <a:spcPts val="3040"/>
              </a:lnSpc>
            </a:pPr>
            <a:r>
              <a:rPr lang="zh-CN" altLang="en-US" sz="2200">
                <a:latin typeface="华文中宋" panose="02010600040101010101" charset="-122"/>
                <a:ea typeface="华文中宋" panose="02010600040101010101" charset="-122"/>
              </a:rPr>
              <a:t>                       ——《汉书·食货志》</a:t>
            </a:r>
            <a:endParaRPr lang="zh-CN" altLang="en-US" sz="22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94755" y="3326765"/>
            <a:ext cx="5955030" cy="8813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ts val="3080"/>
              </a:lnSpc>
              <a:buNone/>
            </a:pPr>
            <a:r>
              <a:rPr kumimoji="1" lang="zh-CN" altLang="en-US" sz="22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2. 途径：</a:t>
            </a:r>
            <a:endParaRPr kumimoji="1" lang="zh-CN" altLang="en-US" sz="2200" b="1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ts val="3080"/>
              </a:lnSpc>
              <a:buNone/>
            </a:pP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（1）土地买卖（2）土地圈占（3）官府剥削。     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6273165" y="4208145"/>
            <a:ext cx="5802630" cy="2461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kumimoji="1" lang="zh-CN" altLang="en-US" sz="22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3. 影响：</a:t>
            </a:r>
            <a:endParaRPr kumimoji="1" lang="zh-CN" altLang="en-US" sz="2200" b="1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ts val="3080"/>
              </a:lnSpc>
            </a:pP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（1）影响封建国家的赋役征派和地租征收。</a:t>
            </a: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ts val="3080"/>
              </a:lnSpc>
            </a:pP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（2）加剧社会矛盾，影响社会稳定。</a:t>
            </a: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ts val="3080"/>
              </a:lnSpc>
            </a:pP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（3）不利于民生的改善。</a:t>
            </a: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ts val="3080"/>
              </a:lnSpc>
            </a:pP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（4）不利于商业资本的积累，影响资本主义萌芽的发展。</a:t>
            </a:r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51461" y="282997"/>
            <a:ext cx="4614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【研究纲领】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half" idx="1"/>
          </p:nvPr>
        </p:nvSpPr>
        <p:spPr>
          <a:xfrm>
            <a:off x="34290" y="805180"/>
            <a:ext cx="11909425" cy="1774190"/>
          </a:xfrm>
        </p:spPr>
        <p:txBody>
          <a:bodyPr/>
          <a:lstStyle/>
          <a:p>
            <a:pPr indent="0">
              <a:lnSpc>
                <a:spcPct val="125000"/>
              </a:lnSpc>
              <a:spcBef>
                <a:spcPts val="1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考纲要求  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25000"/>
              </a:lnSpc>
              <a:spcBef>
                <a:spcPts val="100"/>
              </a:spcBef>
              <a:buNone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秦汉时期农业主要耕作方式和土地制度；秦汉时期手工业的发展；秦汉时期商业的发展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241935" y="2640965"/>
            <a:ext cx="11939270" cy="4383405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考纲解读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 algn="just">
              <a:lnSpc>
                <a:spcPct val="125000"/>
              </a:lnSpc>
              <a:spcAft>
                <a:spcPts val="0"/>
              </a:spcAft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秦汉时期主要耕作方式和土地制度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algn="just">
              <a:lnSpc>
                <a:spcPct val="125000"/>
              </a:lnSpc>
              <a:spcAft>
                <a:spcPts val="0"/>
              </a:spcAft>
              <a:buNone/>
            </a:pP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</a:rPr>
              <a:t>    秦汉时期是封建社会的形成和初步发展的历史时期，也是当时社会政治从天下大乱到天下大治。社会经济上从停滞倒退状态到初步恢复发展的时期，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这一阶段铁农具大大超过前代，牛耕逐渐普及全国，小农经济快速发展，同时土地兼并问题逐渐严重，国家通过对不同项目收税来抑制土地兼并。</a:t>
            </a:r>
            <a:endParaRPr lang="zh-CN" altLang="en-US" sz="2000" b="1" dirty="0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 algn="just">
              <a:lnSpc>
                <a:spcPct val="125000"/>
              </a:lnSpc>
              <a:spcAft>
                <a:spcPts val="0"/>
              </a:spcAft>
              <a:buNone/>
            </a:pP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en-US" altLang="zh-CN" sz="2000" b="1" dirty="0" smtClean="0"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秦汉时期的手工业和商业</a:t>
            </a:r>
            <a:endParaRPr lang="zh-CN" altLang="en-US" sz="20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algn="just">
              <a:lnSpc>
                <a:spcPct val="125000"/>
              </a:lnSpc>
              <a:spcAft>
                <a:spcPts val="0"/>
              </a:spcAft>
              <a:buNone/>
            </a:pP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盐铁官营制度是</a:t>
            </a:r>
            <a:r>
              <a:rPr lang="zh-CN" altLang="en-US" sz="2000" b="1" dirty="0" smtClean="0">
                <a:latin typeface="楷体" panose="02010609060101010101" charset="-122"/>
                <a:ea typeface="楷体" panose="02010609060101010101" charset="-122"/>
              </a:rPr>
              <a:t>汉代时期最重要的手工业管理制度之一，这一阶段田庄手工业尤为特色，商业发展迅速，抑商政策多样，对外交往密切，陆上丝绸之路促进中外文明的交流。</a:t>
            </a:r>
            <a:endParaRPr lang="zh-CN" altLang="en-US" sz="20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22195" y="57594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学术视角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3205" y="5397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3205" y="1209040"/>
            <a:ext cx="25292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盐铁官营制度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8795" y="1877060"/>
            <a:ext cx="11500485" cy="33026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080"/>
              </a:lnSpc>
            </a:pP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1. 发展历程：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600">
                <a:latin typeface="华文中宋" panose="02010600040101010101" charset="-122"/>
                <a:ea typeface="华文中宋" panose="02010600040101010101" charset="-122"/>
              </a:rPr>
              <a:t>   </a:t>
            </a:r>
            <a:r>
              <a:rPr kumimoji="1" lang="zh-CN" altLang="en-US" sz="26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kumimoji="1" lang="zh-CN" altLang="en-US" sz="24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汉武帝时期盐铁官营制度化和系统化，作用巨大</a:t>
            </a:r>
            <a:r>
              <a:rPr kumimoji="1" lang="en-US" altLang="zh-CN" sz="24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.</a:t>
            </a:r>
            <a:r>
              <a:rPr kumimoji="1" lang="zh-CN" altLang="en-US" sz="24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到了昭帝时期，非难盐铁官营的议论甚嚣尘上，以霍光为后台的贤良文学之士，公开反对桑弘羊等人的主张和已执行多年的官营盐铁制度。于是, 在贤良文学与桑弘羊之间, 就形成了尖锐地对立与斗争, 这 便是历史上著名的“盐铁会议</a:t>
            </a:r>
            <a:r>
              <a:rPr kumimoji="1" lang="en-US" altLang="zh-CN" sz="24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kumimoji="1" lang="zh-CN" altLang="en-US" sz="24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。双方争论的情况与主要论点 , 后来由桓宽写成了《盐铁论》。</a:t>
            </a:r>
            <a:endParaRPr kumimoji="1" lang="zh-CN" altLang="en-US" sz="24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8160" y="5310505"/>
            <a:ext cx="2254250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en-US" altLang="zh-CN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 积极作用：</a:t>
            </a:r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22195" y="57594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学术视角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3205" y="5397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3205" y="1068705"/>
            <a:ext cx="25292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盐铁官营制度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8795" y="1732915"/>
            <a:ext cx="2254250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en-US" altLang="zh-CN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 积极作用：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78205" y="2116455"/>
            <a:ext cx="10435590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>
                <a:solidFill>
                  <a:schemeClr val="accent6"/>
                </a:solidFill>
                <a:latin typeface="华文中宋" panose="02010600040101010101" charset="-122"/>
                <a:ea typeface="华文中宋" panose="02010600040101010101" charset="-122"/>
              </a:rPr>
              <a:t> </a:t>
            </a: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（1）有利于增加官府的经济收入, 以解决封建国家的财政困难；</a:t>
            </a: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（2） 实行盐铁官营制度 , 使国家直接掌握了盐 、 铁等重要生产 、生活资料 , 有利于更好地为整个国家的经济服务；</a:t>
            </a: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（3）  实行</a:t>
            </a: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盐铁</a:t>
            </a: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官营制度 , 有利于封建国家统一利用与开发自然资源 , 可以避免私人控制盐 、铁等自然资源所造成的资源浪费和破坏性开采；</a:t>
            </a: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（4） 实行盐铁官营制度 , 打击了富商大贾, 削弱了他们的经济实力, 从而有利于新兴地主阶级的发展；</a:t>
            </a: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（5） 实行盐铁官营制度, 有利于巩固封建的中央集权制度；</a:t>
            </a: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（6） 实行盐铁官营制度, 有利于清除当时社会存在的奴隶制残余。</a:t>
            </a: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22195" y="57594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学术视角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3205" y="5397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【核心突破】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3205" y="1068705"/>
            <a:ext cx="25292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盐铁官营制度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8795" y="1732915"/>
            <a:ext cx="2254250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en-US" altLang="zh-CN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 消极作用：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78205" y="2116455"/>
            <a:ext cx="10706735" cy="4199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>
                <a:solidFill>
                  <a:schemeClr val="accent6"/>
                </a:solidFill>
                <a:latin typeface="华文中宋" panose="02010600040101010101" charset="-122"/>
                <a:ea typeface="华文中宋" panose="02010600040101010101" charset="-122"/>
              </a:rPr>
              <a:t> </a:t>
            </a: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（1）实行盐铁官营制度以后 , 由官府制作的铁器 , 往往呆重和规格一致, 难以适合不同地区的农民使用；</a:t>
            </a: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（2） 实行盐铁官营制度，盐铁生产的布点不太合适 , 以致造成运费昂贵和劳动力使用的浪费；</a:t>
            </a: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（3） 为了销售官府生产的盐、铁， 官府采用分配任务购买的办法 , 以致给贫者造成诸多困难；</a:t>
            </a: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（4） 销售盐铁的市场布点不合理 , 具体负责管理与销售的官吏不负责任, 以及 “卒徒 ”生产的铁器不合标准等都给百姓带来了困难 。 </a:t>
            </a: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8330" y="6452235"/>
            <a:ext cx="10854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参考资料：高凯</a:t>
            </a:r>
            <a:r>
              <a:rPr lang="en-US" altLang="zh-CN"/>
              <a:t>.略论汉代官营盐铁业的利和弊[J].</a:t>
            </a:r>
            <a:r>
              <a:rPr lang="zh-CN" altLang="en-US"/>
              <a:t>郑州大学学报，</a:t>
            </a:r>
            <a:r>
              <a:rPr lang="en-US" altLang="zh-CN"/>
              <a:t>1992</a:t>
            </a:r>
            <a:r>
              <a:rPr lang="zh-CN" altLang="en-US"/>
              <a:t>年第三期</a:t>
            </a:r>
            <a:r>
              <a:rPr lang="en-US" altLang="zh-CN"/>
              <a:t>.</a:t>
            </a:r>
            <a:endParaRPr lang="en-US" altLang="zh-CN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14425" y="594995"/>
            <a:ext cx="37452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中西文明横向对比关联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43205" y="73025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【学术链接】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46780" y="1198880"/>
            <a:ext cx="71240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</a:rPr>
              <a:t>罗马与秦汉时期的经济思想比较研究 </a:t>
            </a:r>
            <a:endParaRPr lang="zh-CN" altLang="en-US" sz="28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3" name="文本框 2"/>
          <p:cNvPicPr>
            <a:picLocks noChangeAspect="1"/>
          </p:cNvPicPr>
          <p:nvPr/>
        </p:nvPicPr>
        <p:blipFill>
          <a:blip r:embed="rId2" cstate="print"/>
          <a:srcRect l="4581" r="4782"/>
          <a:stretch>
            <a:fillRect/>
          </a:stretch>
        </p:blipFill>
        <p:spPr>
          <a:xfrm>
            <a:off x="120015" y="1909445"/>
            <a:ext cx="5163185" cy="3795395"/>
          </a:xfrm>
          <a:prstGeom prst="rect">
            <a:avLst/>
          </a:prstGeom>
          <a:noFill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9655" y="2171065"/>
            <a:ext cx="7327265" cy="27984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4515" y="5788660"/>
            <a:ext cx="1162240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原因探析：</a:t>
            </a:r>
            <a:r>
              <a:rPr lang="zh-CN" altLang="en-US" sz="2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</a:rPr>
              <a:t>经济环境及经济结构所引发的差异；经济差异所引发的社会治理模式的差异</a:t>
            </a:r>
            <a:r>
              <a:rPr lang="en-US" altLang="zh-CN" sz="2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</a:rPr>
              <a:t>.</a:t>
            </a:r>
            <a:r>
              <a:rPr lang="zh-CN" altLang="en-US" sz="2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</a:rPr>
              <a:t> </a:t>
            </a:r>
            <a:endParaRPr lang="zh-CN" altLang="en-US" sz="22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0210" y="6218555"/>
            <a:ext cx="116052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参考文献：张申、张亚光</a:t>
            </a:r>
            <a:r>
              <a:rPr lang="en-US" altLang="zh-CN"/>
              <a:t>.中西经济思想的首次 “大分流"——</a:t>
            </a:r>
            <a:r>
              <a:rPr lang="zh-CN" altLang="en-US"/>
              <a:t>基于罗马与秦汉时期的经济思想 比较研究</a:t>
            </a:r>
            <a:r>
              <a:rPr lang="en-US" altLang="zh-CN"/>
              <a:t>[J]</a:t>
            </a:r>
            <a:r>
              <a:rPr lang="zh-CN" altLang="en-US"/>
              <a:t>经济科学，</a:t>
            </a:r>
            <a:r>
              <a:rPr lang="en-US" altLang="zh-CN"/>
              <a:t>2017</a:t>
            </a:r>
            <a:r>
              <a:rPr lang="zh-CN" altLang="en-US"/>
              <a:t>年第</a:t>
            </a:r>
            <a:r>
              <a:rPr lang="en-US" altLang="zh-CN"/>
              <a:t>1</a:t>
            </a:r>
            <a:r>
              <a:rPr lang="zh-CN" altLang="en-US"/>
              <a:t>期</a:t>
            </a:r>
            <a:r>
              <a:rPr lang="en-US" altLang="zh-CN"/>
              <a:t>.</a:t>
            </a:r>
            <a:r>
              <a:rPr lang="zh-CN" altLang="en-US"/>
              <a:t>  </a:t>
            </a:r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43175" y="41021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本课小结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5905" y="1051560"/>
            <a:ext cx="11679555" cy="5400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3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</a:t>
            </a:r>
            <a:r>
              <a:rPr kumimoji="1" lang="zh-CN" altLang="en-US" sz="23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生产方式：</a:t>
            </a:r>
            <a:r>
              <a:rPr kumimoji="1" lang="zh-CN" altLang="en-US" sz="23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秦汉时期是中华文明形成阶段，铁犁牛耕技术不断改进，水利交通工程逐渐成熟，推动了精耕细作农业的发展，奠定了中国农耕文明的基础；</a:t>
            </a:r>
            <a:endParaRPr kumimoji="1" lang="zh-CN" altLang="en-US" sz="23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3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经济政策：</a:t>
            </a:r>
            <a:r>
              <a:rPr kumimoji="1" lang="zh-CN" altLang="en-US" sz="23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以汉武帝为界限，武帝前期，经济政策相对宽松，农业、手工业、商业快速发展；武帝时期，大力推行重农抑商政策，运用一系列措施打击富商大贾，在保证国家稳定的同时也阻碍了商品经济的发展；</a:t>
            </a:r>
            <a:endParaRPr kumimoji="1" lang="zh-CN" altLang="en-US" sz="23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3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土地问题：</a:t>
            </a:r>
            <a:r>
              <a:rPr kumimoji="1" lang="zh-CN" altLang="en-US" sz="23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土地私有的长期存在，使得两汉时期土地兼并问题严重，政府为了抑制兼并，通过限田，赋税等各种政策试图缓和土地矛盾，然而不能有效解决，</a:t>
            </a:r>
            <a:r>
              <a:rPr kumimoji="1" lang="zh-CN" altLang="en-US" sz="23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最终</a:t>
            </a:r>
            <a:r>
              <a:rPr kumimoji="1" lang="zh-CN" altLang="en-US" sz="23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激化农民起义。</a:t>
            </a:r>
            <a:endParaRPr kumimoji="1" lang="zh-CN" altLang="en-US" sz="23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3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历史反思：</a:t>
            </a:r>
            <a:r>
              <a:rPr kumimoji="1" lang="zh-CN" altLang="en-US" sz="23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汉代大帝国的形成与经济发展密切相关，关注民生，疏浚交通，对外交流，民族融合是体现国家强盛的主要形式。同时，不同的经济发展环境对不同民族性格，国家治理方式，文化价值观念都有深远影响。</a:t>
            </a:r>
            <a:endParaRPr kumimoji="1" lang="zh-CN" altLang="en-US" sz="23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82545" y="76200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课标解读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3841" y="357927"/>
            <a:ext cx="4614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【研究纲领】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6815" y="2852420"/>
            <a:ext cx="621474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400"/>
              </a:spcBef>
              <a:buFont typeface="Wingdings" panose="05000000000000000000" pitchFamily="2" charset="2"/>
              <a:buChar char="n"/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历史解释与史料实证</a:t>
            </a:r>
            <a:endParaRPr lang="zh-CN" altLang="en-US" sz="28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03630" y="3910965"/>
            <a:ext cx="6699885" cy="122809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 defTabSz="914400" fontAlgn="auto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400" b="1" kern="100" dirty="0">
                <a:latin typeface="Times New Roman" panose="02020603050405020304"/>
                <a:ea typeface="华文细黑" panose="02010600040101010101" charset="-122"/>
                <a:cs typeface="Times New Roman" panose="02020603050405020304"/>
              </a:rPr>
              <a:t>. 通过考古资料等理解秦汉经济发展趋势，深化史料实证的价值认识；</a:t>
            </a:r>
            <a:endParaRPr lang="zh-CN" altLang="zh-CN" sz="2400" b="1" kern="100" dirty="0">
              <a:latin typeface="Times New Roman" panose="02020603050405020304"/>
              <a:ea typeface="华文细黑" panose="02010600040101010101" charset="-122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14631" y="302682"/>
            <a:ext cx="4614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【明晰考向】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7235" y="1228725"/>
            <a:ext cx="4091940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600" b="1"/>
              <a:t>1.</a:t>
            </a:r>
            <a:r>
              <a:rPr lang="zh-CN" altLang="en-US" sz="2600" b="1"/>
              <a:t>秦汉经济发展的考查现状</a:t>
            </a:r>
            <a:endParaRPr lang="zh-CN" altLang="en-US" sz="2600" b="1"/>
          </a:p>
        </p:txBody>
      </p:sp>
      <p:sp>
        <p:nvSpPr>
          <p:cNvPr id="8" name="文本框 7"/>
          <p:cNvSpPr txBox="1"/>
          <p:nvPr/>
        </p:nvSpPr>
        <p:spPr>
          <a:xfrm>
            <a:off x="2553335" y="70675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考情分析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424815" y="2010410"/>
          <a:ext cx="11868785" cy="401955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927225"/>
                <a:gridCol w="5801360"/>
                <a:gridCol w="4140200"/>
              </a:tblGrid>
              <a:tr h="3987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最新考纲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全国卷</a:t>
                      </a:r>
                      <a:endParaRPr lang="zh-CN" altLang="en-US" sz="2000" dirty="0"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dirty="0"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地方卷</a:t>
                      </a:r>
                      <a:endParaRPr lang="zh-CN" altLang="en-US" sz="2000" dirty="0"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/>
                </a:tc>
              </a:tr>
              <a:tr h="23012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1600" b="1" dirty="0"/>
                        <a:t>秦汉时期的主要耕作方式和土地制度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just" defTabSz="914400" eaLnBrk="0" hangingPunc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600" b="1" dirty="0"/>
                        <a:t>2017·新课标全国Ⅲ卷高考·25</a:t>
                      </a:r>
                      <a:r>
                        <a:rPr lang="en-US" altLang="zh-CN" sz="1600" b="1" dirty="0"/>
                        <a:t>——</a:t>
                      </a:r>
                      <a:r>
                        <a:rPr lang="zh-CN" altLang="en-US" sz="1600" b="1" dirty="0"/>
                        <a:t>西汉前期经济的恢复和发展</a:t>
                      </a:r>
                      <a:endParaRPr lang="zh-CN" altLang="en-US" sz="1600" b="1" dirty="0"/>
                    </a:p>
                    <a:p>
                      <a:pPr marL="0" lvl="0" indent="0" algn="just" defTabSz="914400" eaLnBrk="0" hangingPunc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600" b="1" dirty="0"/>
                        <a:t>2016·新课标全国Ⅰ卷高考·25</a:t>
                      </a:r>
                      <a:r>
                        <a:rPr lang="en-US" altLang="zh-CN" sz="1600" b="1" dirty="0"/>
                        <a:t>——土地私有制（汉代庄园经济）</a:t>
                      </a:r>
                      <a:endParaRPr lang="en-US" altLang="zh-CN" sz="1600" b="1" dirty="0"/>
                    </a:p>
                    <a:p>
                      <a:pPr marL="0" lvl="0" indent="0" algn="just" defTabSz="914400" eaLnBrk="0" hangingPunc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600" b="1" dirty="0">
                          <a:sym typeface="+mn-ea"/>
                        </a:rPr>
                        <a:t>2012·全国课标卷·24</a:t>
                      </a:r>
                      <a:r>
                        <a:rPr lang="en-US" altLang="zh-CN" sz="1600" b="1" dirty="0">
                          <a:sym typeface="+mn-ea"/>
                        </a:rPr>
                        <a:t>——土地兼并</a:t>
                      </a:r>
                      <a:endParaRPr lang="en-US" altLang="zh-CN" sz="1600" b="1" dirty="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defTabSz="914400" eaLnBrk="0" hangingPunc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600" b="1" dirty="0"/>
                        <a:t>2015·天津高考·1</a:t>
                      </a:r>
                      <a:r>
                        <a:rPr lang="en-US" altLang="zh-CN" sz="1600" b="1" dirty="0"/>
                        <a:t>——生产工具变革（耧车）</a:t>
                      </a:r>
                      <a:endParaRPr lang="en-US" altLang="zh-CN" sz="1600" b="1" dirty="0"/>
                    </a:p>
                    <a:p>
                      <a:pPr marL="0" lvl="0" indent="0" algn="just" defTabSz="914400" eaLnBrk="0" hangingPunc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600" b="1" dirty="0"/>
                        <a:t>2015·海南高考·3——汉初经济发展</a:t>
                      </a:r>
                      <a:endParaRPr lang="en-US" altLang="zh-CN" sz="1600" b="1" dirty="0"/>
                    </a:p>
                    <a:p>
                      <a:pPr marL="0" lvl="0" indent="0" algn="just" defTabSz="914400" eaLnBrk="0" hangingPunc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600" b="1" dirty="0"/>
                        <a:t>2012·浙江高考·14——</a:t>
                      </a:r>
                      <a:r>
                        <a:rPr lang="zh-CN" altLang="en-US" sz="1600" b="1" dirty="0"/>
                        <a:t>东汉庄园经济</a:t>
                      </a:r>
                      <a:endParaRPr lang="zh-CN" altLang="en-US" sz="1600" b="1" dirty="0"/>
                    </a:p>
                    <a:p>
                      <a:pPr marL="0" lvl="0" indent="0" algn="just" defTabSz="914400" eaLnBrk="0" hangingPunc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600" b="1" dirty="0"/>
                        <a:t>2013·广东高考·13</a:t>
                      </a:r>
                      <a:r>
                        <a:rPr lang="en-US" altLang="zh-CN" sz="1600" b="1" dirty="0"/>
                        <a:t>——</a:t>
                      </a:r>
                      <a:r>
                        <a:rPr lang="zh-CN" altLang="en-US" sz="1600" b="1" dirty="0"/>
                        <a:t>重农抑商</a:t>
                      </a:r>
                      <a:endParaRPr lang="zh-CN" altLang="en-US" sz="1600" b="1" dirty="0"/>
                    </a:p>
                  </a:txBody>
                  <a:tcPr/>
                </a:tc>
              </a:tr>
              <a:tr h="131953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1600" b="1" dirty="0"/>
                        <a:t>秦汉时期的手工业和商业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altLang="zh-CN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zh-CN" altLang="en-US" sz="1600" b="1" dirty="0">
                          <a:sym typeface="+mn-ea"/>
                        </a:rPr>
                        <a:t>2017·北京高考·12</a:t>
                      </a:r>
                      <a:r>
                        <a:rPr lang="en-US" altLang="zh-CN" sz="1600" b="1" dirty="0">
                          <a:sym typeface="+mn-ea"/>
                        </a:rPr>
                        <a:t>——</a:t>
                      </a:r>
                      <a:r>
                        <a:rPr lang="zh-CN" altLang="en-US" sz="1600" b="1" dirty="0">
                          <a:sym typeface="+mn-ea"/>
                        </a:rPr>
                        <a:t>秦汉区域经济</a:t>
                      </a:r>
                      <a:endParaRPr lang="zh-CN" altLang="en-US" sz="1600" b="1" dirty="0">
                        <a:sym typeface="+mn-ea"/>
                      </a:endParaRPr>
                    </a:p>
                    <a:p>
                      <a:pPr algn="just">
                        <a:buNone/>
                      </a:pPr>
                      <a:r>
                        <a:rPr lang="zh-CN" altLang="en-US" sz="1600" b="1" dirty="0">
                          <a:sym typeface="+mn-ea"/>
                        </a:rPr>
                        <a:t>2017·江苏高考·2</a:t>
                      </a:r>
                      <a:r>
                        <a:rPr lang="en-US" altLang="zh-CN" sz="1600" b="1" dirty="0">
                          <a:sym typeface="+mn-ea"/>
                        </a:rPr>
                        <a:t>——汉武帝铸造五铢钱</a:t>
                      </a:r>
                      <a:endParaRPr lang="en-US" altLang="zh-CN" sz="1600" b="1" dirty="0">
                        <a:sym typeface="+mn-ea"/>
                      </a:endParaRPr>
                    </a:p>
                    <a:p>
                      <a:pPr algn="just">
                        <a:buNone/>
                      </a:pPr>
                      <a:r>
                        <a:rPr lang="en-US" altLang="zh-CN" sz="1600" b="1" dirty="0">
                          <a:sym typeface="+mn-ea"/>
                        </a:rPr>
                        <a:t>2015·浙江高考·16</a:t>
                      </a:r>
                      <a:r>
                        <a:rPr lang="zh-CN" altLang="en-US" sz="1600" b="1" dirty="0">
                          <a:sym typeface="+mn-ea"/>
                        </a:rPr>
                        <a:t>、</a:t>
                      </a:r>
                      <a:r>
                        <a:rPr lang="en-US" altLang="zh-CN" sz="1600" b="1" dirty="0">
                          <a:sym typeface="+mn-ea"/>
                        </a:rPr>
                        <a:t>2014·重庆高考·2——古代中国商业的发展——丝绸之路</a:t>
                      </a:r>
                      <a:endParaRPr lang="en-US" altLang="zh-CN" sz="1600" b="1" dirty="0">
                        <a:sym typeface="+mn-ea"/>
                      </a:endParaRPr>
                    </a:p>
                    <a:p>
                      <a:pPr algn="just">
                        <a:buNone/>
                      </a:pPr>
                      <a:r>
                        <a:rPr lang="en-US" altLang="zh-CN" sz="1600" b="1" dirty="0">
                          <a:sym typeface="+mn-ea"/>
                        </a:rPr>
                        <a:t>2016·江苏高考·21——</a:t>
                      </a:r>
                      <a:r>
                        <a:rPr lang="zh-CN" altLang="en-US" sz="1600" b="1" dirty="0">
                          <a:sym typeface="+mn-ea"/>
                        </a:rPr>
                        <a:t>西汉商业</a:t>
                      </a:r>
                      <a:endParaRPr lang="zh-CN" altLang="en-US" sz="1600" b="1" dirty="0"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4845" y="1987550"/>
            <a:ext cx="11543030" cy="1660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1.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秦汉农业发展条件：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 </a:t>
            </a:r>
            <a:r>
              <a:rPr kumimoji="1" lang="zh-CN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</a:t>
            </a:r>
            <a:r>
              <a:rPr kumimoji="1" lang="en-US" altLang="zh-CN" sz="22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1</a:t>
            </a:r>
            <a:r>
              <a:rPr kumimoji="1" lang="zh-CN" sz="22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）生产工具的进步和蓄力使用的推广</a:t>
            </a:r>
            <a:endParaRPr kumimoji="1" lang="zh-CN" sz="2200" b="1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      一是汉代公私冶铁技术发展，铁农具使用普遍，牛耕技术相对成熟；</a:t>
            </a:r>
            <a:endParaRPr kumimoji="1" lang="zh-CN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750" y="1352550"/>
            <a:ext cx="3503930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秦汉时代农业发展概况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54630" y="56261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知识梳理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3205" y="3648075"/>
            <a:ext cx="118148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考古链接：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  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考古出土大量汉代铁犁，并发现大量含有犁耕和牛耕的壁画，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2115" y="4941570"/>
            <a:ext cx="1085024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</a:t>
            </a:r>
            <a:r>
              <a:rPr kumimoji="1" lang="zh-CN" altLang="en-US" sz="22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分析：</a:t>
            </a:r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犁的制造技术更加精良（犁床、犁辕、犁箭、犁铧）；牛耕技术更加成熟（一牛挽犁、二牛挽犁、二牛三人）；统治者对经济的重视程度。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75640" y="1728470"/>
            <a:ext cx="11543030" cy="1153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1.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秦汉农业发展条件及表现：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 </a:t>
            </a:r>
            <a:r>
              <a:rPr kumimoji="1" lang="zh-CN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</a:t>
            </a:r>
            <a:r>
              <a:rPr kumimoji="1" lang="en-US" altLang="zh-CN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1</a:t>
            </a:r>
            <a:r>
              <a:rPr kumimoji="1" lang="zh-CN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）生产工具的进步和蓄力使用的推广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750" y="1179830"/>
            <a:ext cx="4483735" cy="4914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（二）秦汉时代农业发展概况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54630" y="562610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知识梳理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25220" y="3968115"/>
            <a:ext cx="9318625" cy="11068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</a:t>
            </a:r>
            <a:r>
              <a:rPr kumimoji="1" lang="en-US" altLang="zh-CN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2</a:t>
            </a: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）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水利资源开放和灌溉面积不断扩大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/>
              <a:t>        </a:t>
            </a:r>
            <a:r>
              <a:rPr lang="zh-CN" altLang="en-US" sz="2200"/>
              <a:t> </a:t>
            </a:r>
            <a:r>
              <a:rPr kumimoji="1" lang="zh-CN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六辅渠  白渠  关内大兴水利，边疆地区利用天然河流，沼泽，开渠道</a:t>
            </a:r>
            <a:endParaRPr kumimoji="1" lang="zh-CN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13815" y="2881630"/>
            <a:ext cx="1001077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zh-CN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一是汉代公私冶铁技术发展，铁农具使用普遍，牛耕技术相对成熟；</a:t>
            </a:r>
            <a:endParaRPr kumimoji="1" lang="zh-CN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kumimoji="1" lang="zh-CN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125220" y="5074920"/>
            <a:ext cx="10199370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</a:t>
            </a:r>
            <a:r>
              <a:rPr kumimoji="1" lang="en-US" altLang="zh-CN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3</a:t>
            </a: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）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农业生产方式的改革</a:t>
            </a: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（</a:t>
            </a:r>
            <a:r>
              <a:rPr kumimoji="1" lang="zh-CN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赵过——代田法）</a:t>
            </a:r>
            <a:endParaRPr kumimoji="1" lang="zh-CN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25220" y="5767705"/>
            <a:ext cx="931227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</a:t>
            </a:r>
            <a:r>
              <a:rPr kumimoji="1" lang="en-US" altLang="zh-CN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4</a:t>
            </a: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）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农书的指导性作用（汜胜之书）</a:t>
            </a: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/>
              <a:t>               </a:t>
            </a:r>
            <a:r>
              <a:rPr kumimoji="1" lang="zh-CN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农业为主导，园艺业和畜牧业等作为农副产业快速发展</a:t>
            </a:r>
            <a:endParaRPr kumimoji="1" lang="zh-CN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4845" y="1677035"/>
            <a:ext cx="11543030" cy="3184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1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）</a:t>
            </a:r>
            <a:r>
              <a:rPr kumimoji="1" lang="en-US" altLang="zh-CN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</a:t>
            </a:r>
            <a:r>
              <a:rPr kumimoji="1" lang="zh-CN" altLang="en-US" sz="24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交通线路</a:t>
            </a:r>
            <a:endParaRPr kumimoji="1" lang="zh-CN" altLang="en-US" sz="24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 一是以京师为中心，多条干线，四面辐射，遍及全国；</a:t>
            </a: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 二是陆路开发：秦朝驰道（天子专用御道）</a:t>
            </a: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    </a:t>
            </a:r>
            <a:r>
              <a:rPr kumimoji="1" lang="zh-CN" altLang="en-US" sz="22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汉朝自玉门和阳关有两道（南道和北道）路线通往西域</a:t>
            </a:r>
            <a:r>
              <a:rPr kumimoji="1" lang="zh-CN" altLang="en-US" sz="22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（丝绸之路）</a:t>
            </a:r>
            <a:r>
              <a:rPr kumimoji="1" lang="zh-CN" altLang="en-US" sz="22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。</a:t>
            </a: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</a:t>
            </a: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三是水路开发：秦朝人工运河、灵渠；汉朝漕运，海运发达（武帝设楼船将军和横海将军</a:t>
            </a:r>
            <a:r>
              <a:rPr kumimoji="1" lang="en-US" altLang="zh-CN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——</a:t>
            </a: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中国最早的海军）。</a:t>
            </a: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0535" y="1185545"/>
            <a:ext cx="798449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kumimoji="1" lang="en-US" altLang="zh-CN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2. </a:t>
            </a: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秦汉时代农业发展的命脉</a:t>
            </a:r>
            <a:r>
              <a:rPr kumimoji="1" lang="en-US" altLang="zh-CN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——</a:t>
            </a: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水利交通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55265" y="55181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知识梳理</a:t>
            </a:r>
            <a:endParaRPr kumimoji="1" lang="zh-CN" altLang="en-US" sz="28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3365" y="5870575"/>
            <a:ext cx="11769725" cy="598805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zh-CN" altLang="en-US" sz="2200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反映出秦汉时期水利交通管理与完善对国家经济发展，政权统一和民族融合的促进性和借鉴性。</a:t>
            </a:r>
            <a:endParaRPr kumimoji="1" lang="zh-CN" altLang="en-US" sz="2200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3205" y="302895"/>
            <a:ext cx="231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【研读教材】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253365" y="62230"/>
            <a:ext cx="252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【热点反思】 </a:t>
            </a:r>
            <a:endParaRPr kumimoji="1" lang="zh-CN" altLang="en-US" sz="2800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9725" y="732790"/>
            <a:ext cx="798449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kumimoji="1" lang="en-US" altLang="zh-CN" sz="2600" b="1" dirty="0" smtClean="0">
                <a:solidFill>
                  <a:srgbClr val="007A77">
                    <a:lumMod val="50000"/>
                  </a:srgbClr>
                </a:solidFill>
                <a:latin typeface="Arial" panose="020B0604020202020204" pitchFamily="34" charset="0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§</a:t>
            </a: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Arial" panose="020B0604020202020204" pitchFamily="34" charset="0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结合</a:t>
            </a:r>
            <a:r>
              <a:rPr kumimoji="1" lang="en-US" altLang="zh-CN" sz="2600" b="1" dirty="0" smtClean="0">
                <a:solidFill>
                  <a:srgbClr val="007A77">
                    <a:lumMod val="50000"/>
                  </a:srgbClr>
                </a:solidFill>
                <a:latin typeface="Arial" panose="020B0604020202020204" pitchFamily="34" charset="0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“</a:t>
            </a: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Arial" panose="020B0604020202020204" pitchFamily="34" charset="0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一带一路</a:t>
            </a:r>
            <a:r>
              <a:rPr kumimoji="1" lang="en-US" altLang="zh-CN" sz="2600" b="1" dirty="0" smtClean="0">
                <a:solidFill>
                  <a:srgbClr val="007A77">
                    <a:lumMod val="50000"/>
                  </a:srgbClr>
                </a:solidFill>
                <a:latin typeface="Arial" panose="020B0604020202020204" pitchFamily="34" charset="0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”</a:t>
            </a: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Arial" panose="020B0604020202020204" pitchFamily="34" charset="0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反思</a:t>
            </a:r>
            <a:r>
              <a:rPr kumimoji="1" lang="en-US" altLang="zh-CN" sz="2600" b="1" dirty="0" smtClean="0">
                <a:solidFill>
                  <a:srgbClr val="007A77">
                    <a:lumMod val="50000"/>
                  </a:srgbClr>
                </a:solidFill>
                <a:latin typeface="Arial" panose="020B0604020202020204" pitchFamily="34" charset="0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</a:t>
            </a:r>
            <a:r>
              <a:rPr kumimoji="1" lang="zh-CN" altLang="en-US" sz="26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西汉丝绸之路的价值意义</a:t>
            </a:r>
            <a:endParaRPr kumimoji="1" lang="zh-CN" altLang="en-US" sz="26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4630" y="1372870"/>
            <a:ext cx="1176210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2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</a:t>
            </a:r>
            <a:r>
              <a:rPr kumimoji="1" lang="zh-CN" altLang="en-US" sz="22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(1)政治意义：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张骞奉命出使西域，体现了西汉王朝“大一统”政治理想，加强了对匈奴等西域少数民族区域的管理与交流；“</a:t>
            </a:r>
            <a:r>
              <a:rPr kumimoji="1" lang="zh-CN" altLang="en-US" sz="22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丝绸之路经济带”有利于中国加强与沿线国家的交流，增强中外政治互信，提高国家战略安全，扩大中国国际影响。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(2)经济意义：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西汉开辟丝绸之路，加强了中原汉族与西域少数民族以及中国与中亚、西亚、欧洲等地区的经济交往，推动了西域少数民族地区经济的开发，并带动了沿线国家城镇的繁荣。</a:t>
            </a:r>
            <a:r>
              <a:rPr kumimoji="1" lang="zh-CN" altLang="en-US" sz="22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“丝绸之路经济带”有利于进一步加快中国西部的开发；有利于加强中国与沿线国家的经贸往来，实现互惠互利和共同繁荣；有利于中国产品拓宽国际市场和中国企业“走出去”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  <a:endParaRPr kumimoji="1" lang="zh-CN" altLang="en-US" sz="2200" b="1" dirty="0" smtClean="0">
              <a:solidFill>
                <a:srgbClr val="007A77">
                  <a:lumMod val="50000"/>
                </a:srgb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kumimoji="1" lang="zh-CN" altLang="en-US" sz="22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(3)文化交流意义：</a:t>
            </a:r>
            <a:r>
              <a:rPr kumimoji="1" lang="zh-CN" altLang="en-US" sz="2200" b="1" dirty="0" smtClean="0">
                <a:solidFill>
                  <a:srgbClr val="007A77">
                    <a:lumMod val="50000"/>
                  </a:srgb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丝绸之路的开辟，促进了中原汉族与西域少数民族以及东西方文化间交流与融合；</a:t>
            </a:r>
            <a:r>
              <a:rPr kumimoji="1" lang="zh-CN" altLang="en-US" sz="2200" b="1" dirty="0" smtClea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新时期“丝绸之路经济带”的构想有利于沿线地区文化的传承、交流、发展、重塑，并促进旅游事业的大发展。</a:t>
            </a:r>
            <a:endParaRPr kumimoji="1" lang="zh-CN" altLang="en-US" sz="2200" b="1" dirty="0" smtClean="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115695"/>
            <a:ext cx="11001375" cy="5061585"/>
          </a:xfrm>
        </p:spPr>
        <p:txBody>
          <a:bodyPr/>
          <a:p>
            <a:r>
              <a:rPr lang="zh-CN" altLang="en-US"/>
              <a:t>土地制度：土地买卖成为地主扩大地产在主要途径，</a:t>
            </a:r>
            <a:r>
              <a:rPr lang="zh-CN" altLang="en-US">
                <a:solidFill>
                  <a:srgbClr val="FF0000"/>
                </a:solidFill>
              </a:rPr>
              <a:t>租佃现象（战国时产生）汉代</a:t>
            </a:r>
            <a:r>
              <a:rPr lang="zh-CN" altLang="en-US"/>
              <a:t>比较普遍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地主田庄</a:t>
            </a:r>
            <a:r>
              <a:rPr lang="zh-CN" altLang="en-US"/>
              <a:t>：汉代，随着土地的集中，出现了新在农业生产形式</a:t>
            </a:r>
            <a:r>
              <a:rPr lang="en-US" altLang="zh-CN"/>
              <a:t>——</a:t>
            </a:r>
            <a:r>
              <a:rPr lang="zh-CN" altLang="en-US"/>
              <a:t>豪强地主控制下在田庄。（导与练</a:t>
            </a:r>
            <a:r>
              <a:rPr lang="en-US" altLang="zh-CN"/>
              <a:t>20------21</a:t>
            </a:r>
            <a:r>
              <a:rPr lang="zh-CN" altLang="en-US"/>
              <a:t>页）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5714</Words>
  <Application>WPS 演示</Application>
  <PresentationFormat>自定义</PresentationFormat>
  <Paragraphs>348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宋体</vt:lpstr>
      <vt:lpstr>Wingdings</vt:lpstr>
      <vt:lpstr>楷体</vt:lpstr>
      <vt:lpstr>华文行楷</vt:lpstr>
      <vt:lpstr>Times New Roman</vt:lpstr>
      <vt:lpstr>微软雅黑</vt:lpstr>
      <vt:lpstr>华文中宋</vt:lpstr>
      <vt:lpstr>Times New Roman</vt:lpstr>
      <vt:lpstr>华文细黑</vt:lpstr>
      <vt:lpstr>黑体</vt:lpstr>
      <vt:lpstr>Arial Unicode MS</vt:lpstr>
      <vt:lpstr>Calibri Light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tmg</dc:creator>
  <cp:lastModifiedBy>Administrator</cp:lastModifiedBy>
  <cp:revision>25</cp:revision>
  <dcterms:created xsi:type="dcterms:W3CDTF">2018-05-24T04:12:00Z</dcterms:created>
  <dcterms:modified xsi:type="dcterms:W3CDTF">2018-07-13T13:21:44Z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