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303" r:id="rId3"/>
    <p:sldId id="270" r:id="rId4"/>
    <p:sldId id="301" r:id="rId5"/>
    <p:sldId id="335" r:id="rId6"/>
    <p:sldId id="336" r:id="rId7"/>
    <p:sldId id="383" r:id="rId8"/>
    <p:sldId id="384" r:id="rId9"/>
    <p:sldId id="385" r:id="rId10"/>
    <p:sldId id="386" r:id="rId11"/>
    <p:sldId id="387" r:id="rId12"/>
    <p:sldId id="388" r:id="rId13"/>
    <p:sldId id="389" r:id="rId14"/>
    <p:sldId id="350" r:id="rId15"/>
    <p:sldId id="390" r:id="rId16"/>
    <p:sldId id="347" r:id="rId17"/>
    <p:sldId id="391" r:id="rId18"/>
    <p:sldId id="338" r:id="rId19"/>
    <p:sldId id="339" r:id="rId20"/>
    <p:sldId id="340" r:id="rId21"/>
    <p:sldId id="341" r:id="rId22"/>
    <p:sldId id="342" r:id="rId23"/>
    <p:sldId id="343" r:id="rId24"/>
    <p:sldId id="344" r:id="rId25"/>
    <p:sldId id="392" r:id="rId26"/>
    <p:sldId id="393" r:id="rId27"/>
    <p:sldId id="345" r:id="rId28"/>
    <p:sldId id="346" r:id="rId29"/>
    <p:sldId id="267" r:id="rId30"/>
    <p:sldId id="266" r:id="rId31"/>
    <p:sldId id="265" r:id="rId32"/>
    <p:sldId id="264" r:id="rId33"/>
    <p:sldId id="263" r:id="rId34"/>
    <p:sldId id="262" r:id="rId35"/>
    <p:sldId id="261" r:id="rId36"/>
    <p:sldId id="259" r:id="rId37"/>
    <p:sldId id="260" r:id="rId38"/>
    <p:sldId id="258" r:id="rId39"/>
    <p:sldId id="382" r:id="rId40"/>
    <p:sldId id="285" r:id="rId41"/>
    <p:sldId id="286" r:id="rId42"/>
    <p:sldId id="381" r:id="rId43"/>
    <p:sldId id="378" r:id="rId44"/>
    <p:sldId id="351" r:id="rId45"/>
    <p:sldId id="380" r:id="rId46"/>
    <p:sldId id="304" r:id="rId4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2018/6/25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2018/6/25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7" name="文本框 6"/>
          <p:cNvSpPr txBox="1"/>
          <p:nvPr/>
        </p:nvSpPr>
        <p:spPr>
          <a:xfrm>
            <a:off x="497840" y="1578610"/>
            <a:ext cx="11087100" cy="1106805"/>
          </a:xfrm>
          <a:prstGeom prst="rect">
            <a:avLst/>
          </a:prstGeom>
          <a:noFill/>
        </p:spPr>
        <p:txBody>
          <a:bodyPr wrap="square" rtlCol="0">
            <a:spAutoFit/>
          </a:bodyPr>
          <a:lstStyle/>
          <a:p>
            <a:pPr fontAlgn="auto">
              <a:lnSpc>
                <a:spcPct val="150000"/>
              </a:lnSpc>
            </a:pPr>
            <a:r>
              <a:rPr lang="en-US" altLang="zh-CN" sz="4000" b="1"/>
              <a:t> </a:t>
            </a:r>
            <a:r>
              <a:rPr lang="en-US" altLang="zh-CN" sz="4400" b="1"/>
              <a:t> </a:t>
            </a:r>
            <a:endParaRPr lang="zh-CN" altLang="en-US" sz="4400" b="1"/>
          </a:p>
        </p:txBody>
      </p:sp>
      <p:sp>
        <p:nvSpPr>
          <p:cNvPr id="2" name="Text Box 6"/>
          <p:cNvSpPr txBox="1"/>
          <p:nvPr/>
        </p:nvSpPr>
        <p:spPr>
          <a:xfrm>
            <a:off x="-47624" y="1875354"/>
            <a:ext cx="12177605" cy="3107690"/>
          </a:xfrm>
          <a:prstGeom prst="rect">
            <a:avLst/>
          </a:prstGeom>
          <a:noFill/>
          <a:ln w="9525">
            <a:noFill/>
          </a:ln>
        </p:spPr>
        <p:txBody>
          <a:bodyPr wrap="square" anchor="t">
            <a:spAutoFit/>
          </a:bodyPr>
          <a:lstStyle/>
          <a:p>
            <a:pPr>
              <a:spcBef>
                <a:spcPct val="50000"/>
              </a:spcBef>
            </a:pPr>
            <a:r>
              <a:rPr lang="zh-CN" altLang="en-US" sz="64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4400" b="1" dirty="0" smtClean="0">
                <a:solidFill>
                  <a:srgbClr val="000000"/>
                </a:solidFill>
                <a:latin typeface="+mj-ea"/>
                <a:ea typeface="+mj-ea"/>
                <a:cs typeface="+mj-ea"/>
                <a:sym typeface="+mn-ea"/>
              </a:rPr>
              <a:t>单元一：中华文明的起源与奠基</a:t>
            </a:r>
          </a:p>
          <a:p>
            <a:pPr>
              <a:spcBef>
                <a:spcPct val="50000"/>
              </a:spcBef>
            </a:pPr>
            <a:r>
              <a:rPr lang="zh-CN" altLang="en-US" sz="4400" b="1" dirty="0" smtClean="0">
                <a:solidFill>
                  <a:srgbClr val="000000"/>
                </a:solidFill>
                <a:latin typeface="+mj-ea"/>
                <a:ea typeface="+mj-ea"/>
                <a:cs typeface="+mj-ea"/>
                <a:sym typeface="+mn-ea"/>
              </a:rPr>
              <a:t>                      ——先秦时期经济</a:t>
            </a:r>
            <a:endParaRPr lang="zh-CN" altLang="en-US" sz="4400" b="1" dirty="0" smtClean="0">
              <a:solidFill>
                <a:srgbClr val="000000"/>
              </a:solidFill>
              <a:latin typeface="华文行楷" panose="02010800040101010101" pitchFamily="2" charset="-122"/>
              <a:ea typeface="华文行楷" panose="02010800040101010101" pitchFamily="2" charset="-122"/>
              <a:sym typeface="+mn-ea"/>
            </a:endParaRPr>
          </a:p>
          <a:p>
            <a:pPr>
              <a:spcBef>
                <a:spcPct val="50000"/>
              </a:spcBef>
            </a:pPr>
            <a:r>
              <a:rPr lang="zh-CN" altLang="en-US" sz="4400" b="1" kern="100" dirty="0" smtClean="0">
                <a:solidFill>
                  <a:schemeClr val="bg2">
                    <a:lumMod val="25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2400" b="1" dirty="0" smtClean="0">
              <a:solidFill>
                <a:srgbClr val="000000"/>
              </a:solidFill>
              <a:latin typeface="微软雅黑" panose="020B0503020204020204" charset="-122"/>
              <a:ea typeface="微软雅黑" panose="020B0503020204020204" charset="-122"/>
              <a:sym typeface="+mn-ea"/>
            </a:endParaRPr>
          </a:p>
        </p:txBody>
      </p:sp>
      <p:sp>
        <p:nvSpPr>
          <p:cNvPr id="15363" name="文本框 2"/>
          <p:cNvSpPr txBox="1"/>
          <p:nvPr/>
        </p:nvSpPr>
        <p:spPr>
          <a:xfrm>
            <a:off x="7027545" y="-13970"/>
            <a:ext cx="33305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r>
              <a:rPr lang="zh-CN" altLang="en-US" sz="3200" dirty="0" smtClean="0"/>
              <a:t>小农经济的发展历程：</a:t>
            </a:r>
            <a:endParaRPr lang="zh-CN" alt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990600"/>
            <a:ext cx="11517630" cy="3415030"/>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en-US" altLang="zh-CN" sz="3200" b="1">
                <a:solidFill>
                  <a:srgbClr val="FF0000"/>
                </a:solidFill>
                <a:latin typeface="微软雅黑" panose="020B0503020204020204" charset="-122"/>
                <a:ea typeface="微软雅黑" panose="020B0503020204020204" charset="-122"/>
              </a:rPr>
              <a:t>4. </a:t>
            </a:r>
            <a:r>
              <a:rPr lang="zh-CN" altLang="en-US" sz="3200" b="1">
                <a:solidFill>
                  <a:srgbClr val="FF0000"/>
                </a:solidFill>
                <a:latin typeface="微软雅黑" panose="020B0503020204020204" charset="-122"/>
                <a:ea typeface="微软雅黑" panose="020B0503020204020204" charset="-122"/>
              </a:rPr>
              <a:t>影响：</a:t>
            </a:r>
          </a:p>
          <a:p>
            <a:pPr fontAlgn="auto">
              <a:lnSpc>
                <a:spcPct val="150000"/>
              </a:lnSpc>
            </a:pPr>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）积极：</a:t>
            </a:r>
          </a:p>
          <a:p>
            <a:pPr fontAlgn="auto">
              <a:lnSpc>
                <a:spcPct val="150000"/>
              </a:lnSpc>
            </a:pPr>
            <a:r>
              <a:rPr lang="zh-CN" altLang="en-US"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sym typeface="Wingdings" panose="05000000000000000000" charset="0"/>
              </a:rPr>
              <a:t> 提高农业生产技术，促进精耕细作技术发展，繁荣封建经济；</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长期占据主导地位，稳固国家财政收入，维护封建政治稳定；</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奠定专制主义中央集权基础，保障中华文明的传承性和延续性；</a:t>
            </a: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2" name="文本框 1"/>
          <p:cNvSpPr txBox="1"/>
          <p:nvPr/>
        </p:nvSpPr>
        <p:spPr>
          <a:xfrm>
            <a:off x="661670" y="4313555"/>
            <a:ext cx="11517630" cy="2030095"/>
          </a:xfrm>
          <a:prstGeom prst="rect">
            <a:avLst/>
          </a:prstGeom>
          <a:noFill/>
        </p:spPr>
        <p:txBody>
          <a:bodyPr wrap="square" rtlCol="0">
            <a:spAutoFit/>
          </a:bodyPr>
          <a:lstStyle/>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a:t>
            </a:r>
            <a:r>
              <a:rPr lang="en-US" altLang="zh-CN" sz="2800">
                <a:latin typeface="微软雅黑" panose="020B0503020204020204" charset="-122"/>
                <a:ea typeface="微软雅黑" panose="020B0503020204020204" charset="-122"/>
                <a:sym typeface="Wingdings" panose="05000000000000000000" charset="0"/>
              </a:rPr>
              <a:t>2</a:t>
            </a:r>
            <a:r>
              <a:rPr lang="zh-CN" altLang="en-US" sz="2800">
                <a:latin typeface="微软雅黑" panose="020B0503020204020204" charset="-122"/>
                <a:ea typeface="微软雅黑" panose="020B0503020204020204" charset="-122"/>
                <a:sym typeface="Wingdings" panose="05000000000000000000" charset="0"/>
              </a:rPr>
              <a:t>）消极：</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分散性、封闭性和落后性，阻碍社会分工和商品经济发展；</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人口增加和土地兼并加剧，人地矛盾突出，造成生态环境恶化；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1213485"/>
            <a:ext cx="11517630" cy="623125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b="1">
                <a:solidFill>
                  <a:srgbClr val="FF0000"/>
                </a:solidFill>
                <a:latin typeface="微软雅黑" panose="020B0503020204020204" charset="-122"/>
                <a:ea typeface="微软雅黑" panose="020B0503020204020204" charset="-122"/>
              </a:rPr>
              <a:t>一、古代小农经济与政治、思想、科技之间的关系</a:t>
            </a:r>
          </a:p>
          <a:p>
            <a:pPr fontAlgn="auto">
              <a:lnSpc>
                <a:spcPct val="150000"/>
              </a:lnSpc>
            </a:pPr>
            <a:r>
              <a:rPr lang="zh-CN" altLang="en-US" sz="2800">
                <a:latin typeface="微软雅黑" panose="020B0503020204020204" charset="-122"/>
                <a:ea typeface="微软雅黑" panose="020B0503020204020204" charset="-122"/>
              </a:rPr>
              <a:t>  </a:t>
            </a:r>
            <a:r>
              <a:rPr lang="zh-CN" altLang="en-US" sz="2800" b="1">
                <a:solidFill>
                  <a:srgbClr val="0070C0"/>
                </a:solidFill>
                <a:latin typeface="微软雅黑" panose="020B0503020204020204" charset="-122"/>
                <a:ea typeface="微软雅黑" panose="020B0503020204020204" charset="-122"/>
              </a:rPr>
              <a:t>  </a:t>
            </a:r>
            <a:r>
              <a:rPr lang="zh-CN" altLang="en-US" sz="2600" b="1">
                <a:solidFill>
                  <a:srgbClr val="0070C0"/>
                </a:solidFill>
                <a:latin typeface="微软雅黑" panose="020B0503020204020204" charset="-122"/>
                <a:ea typeface="微软雅黑" panose="020B0503020204020204" charset="-122"/>
              </a:rPr>
              <a:t>（</a:t>
            </a:r>
            <a:r>
              <a:rPr lang="en-US" altLang="zh-CN" sz="2600" b="1">
                <a:solidFill>
                  <a:srgbClr val="0070C0"/>
                </a:solidFill>
                <a:latin typeface="微软雅黑" panose="020B0503020204020204" charset="-122"/>
                <a:ea typeface="微软雅黑" panose="020B0503020204020204" charset="-122"/>
              </a:rPr>
              <a:t>1</a:t>
            </a:r>
            <a:r>
              <a:rPr lang="zh-CN" altLang="en-US" sz="2600" b="1">
                <a:solidFill>
                  <a:srgbClr val="0070C0"/>
                </a:solidFill>
                <a:latin typeface="微软雅黑" panose="020B0503020204020204" charset="-122"/>
                <a:ea typeface="微软雅黑" panose="020B0503020204020204" charset="-122"/>
              </a:rPr>
              <a:t>）与政治：</a:t>
            </a:r>
            <a:r>
              <a:rPr lang="zh-CN" altLang="en-US" sz="2600">
                <a:latin typeface="微软雅黑" panose="020B0503020204020204" charset="-122"/>
                <a:ea typeface="微软雅黑" panose="020B0503020204020204" charset="-122"/>
              </a:rPr>
              <a:t>小农经济影响专制主义中央集权制度的形成。封建小农经济需要专制的制度维护国家统一和社会安定，保证小农经济生产和再生产；新兴地主阶级也需要中央集权巩固统治地位，保证土地所有制。</a:t>
            </a:r>
          </a:p>
          <a:p>
            <a:pPr fontAlgn="auto">
              <a:lnSpc>
                <a:spcPct val="150000"/>
              </a:lnSpc>
            </a:pPr>
            <a:r>
              <a:rPr lang="zh-CN" altLang="en-US" sz="2600">
                <a:latin typeface="微软雅黑" panose="020B0503020204020204" charset="-122"/>
                <a:ea typeface="微软雅黑" panose="020B0503020204020204" charset="-122"/>
              </a:rPr>
              <a:t>    </a:t>
            </a:r>
            <a:r>
              <a:rPr lang="zh-CN" altLang="en-US" sz="2600" b="1">
                <a:solidFill>
                  <a:srgbClr val="0070C0"/>
                </a:solidFill>
                <a:latin typeface="微软雅黑" panose="020B0503020204020204" charset="-122"/>
                <a:ea typeface="微软雅黑" panose="020B0503020204020204" charset="-122"/>
              </a:rPr>
              <a:t>（</a:t>
            </a:r>
            <a:r>
              <a:rPr lang="en-US" altLang="zh-CN" sz="2600" b="1">
                <a:solidFill>
                  <a:srgbClr val="0070C0"/>
                </a:solidFill>
                <a:latin typeface="微软雅黑" panose="020B0503020204020204" charset="-122"/>
                <a:ea typeface="微软雅黑" panose="020B0503020204020204" charset="-122"/>
              </a:rPr>
              <a:t>2</a:t>
            </a:r>
            <a:r>
              <a:rPr lang="zh-CN" altLang="en-US" sz="2600" b="1">
                <a:solidFill>
                  <a:srgbClr val="0070C0"/>
                </a:solidFill>
                <a:latin typeface="微软雅黑" panose="020B0503020204020204" charset="-122"/>
                <a:ea typeface="微软雅黑" panose="020B0503020204020204" charset="-122"/>
              </a:rPr>
              <a:t>）与思想：</a:t>
            </a:r>
            <a:r>
              <a:rPr lang="zh-CN" altLang="en-US" sz="2600">
                <a:latin typeface="微软雅黑" panose="020B0503020204020204" charset="-122"/>
                <a:ea typeface="微软雅黑" panose="020B0503020204020204" charset="-122"/>
              </a:rPr>
              <a:t>家庭为单位，男耕女织从而形成重视家庭、邻里和睦的伦理观念和</a:t>
            </a:r>
            <a:r>
              <a:rPr lang="en-US" altLang="zh-CN" sz="2600">
                <a:latin typeface="微软雅黑" panose="020B0503020204020204" charset="-122"/>
                <a:ea typeface="微软雅黑" panose="020B0503020204020204" charset="-122"/>
              </a:rPr>
              <a:t>‘</a:t>
            </a:r>
            <a:r>
              <a:rPr lang="zh-CN" altLang="en-US" sz="2600">
                <a:latin typeface="微软雅黑" panose="020B0503020204020204" charset="-122"/>
                <a:ea typeface="微软雅黑" panose="020B0503020204020204" charset="-122"/>
              </a:rPr>
              <a:t>重男轻女</a:t>
            </a:r>
            <a:r>
              <a:rPr lang="en-US" altLang="zh-CN" sz="2600">
                <a:latin typeface="微软雅黑" panose="020B0503020204020204" charset="-122"/>
                <a:ea typeface="微软雅黑" panose="020B0503020204020204" charset="-122"/>
              </a:rPr>
              <a:t>’</a:t>
            </a:r>
            <a:r>
              <a:rPr lang="zh-CN" altLang="en-US" sz="2600">
                <a:latin typeface="微软雅黑" panose="020B0503020204020204" charset="-122"/>
                <a:ea typeface="微软雅黑" panose="020B0503020204020204" charset="-122"/>
              </a:rPr>
              <a:t>的尊卑思想。</a:t>
            </a:r>
          </a:p>
          <a:p>
            <a:pPr fontAlgn="auto">
              <a:lnSpc>
                <a:spcPct val="150000"/>
              </a:lnSpc>
            </a:pPr>
            <a:r>
              <a:rPr lang="zh-CN" altLang="en-US" sz="2600">
                <a:latin typeface="微软雅黑" panose="020B0503020204020204" charset="-122"/>
                <a:ea typeface="微软雅黑" panose="020B0503020204020204" charset="-122"/>
              </a:rPr>
              <a:t>   </a:t>
            </a:r>
            <a:r>
              <a:rPr lang="zh-CN" altLang="en-US" sz="2600" b="1">
                <a:solidFill>
                  <a:srgbClr val="0070C0"/>
                </a:solidFill>
                <a:latin typeface="微软雅黑" panose="020B0503020204020204" charset="-122"/>
                <a:ea typeface="微软雅黑" panose="020B0503020204020204" charset="-122"/>
              </a:rPr>
              <a:t> （</a:t>
            </a:r>
            <a:r>
              <a:rPr lang="en-US" altLang="zh-CN" sz="2600" b="1">
                <a:solidFill>
                  <a:srgbClr val="0070C0"/>
                </a:solidFill>
                <a:latin typeface="微软雅黑" panose="020B0503020204020204" charset="-122"/>
                <a:ea typeface="微软雅黑" panose="020B0503020204020204" charset="-122"/>
              </a:rPr>
              <a:t>3</a:t>
            </a:r>
            <a:r>
              <a:rPr lang="zh-CN" altLang="en-US" sz="2600" b="1">
                <a:solidFill>
                  <a:srgbClr val="0070C0"/>
                </a:solidFill>
                <a:latin typeface="微软雅黑" panose="020B0503020204020204" charset="-122"/>
                <a:ea typeface="微软雅黑" panose="020B0503020204020204" charset="-122"/>
              </a:rPr>
              <a:t>）与科技：</a:t>
            </a:r>
            <a:r>
              <a:rPr lang="zh-CN" altLang="en-US" sz="2600">
                <a:latin typeface="微软雅黑" panose="020B0503020204020204" charset="-122"/>
                <a:ea typeface="微软雅黑" panose="020B0503020204020204" charset="-122"/>
              </a:rPr>
              <a:t>一方面，古代科技多集中在与农业生产相关的农学、天文历法，数学领域，具有实用性和实践性；另一方面，小农经济发展缓慢性决定古代科技难以转化为近代科技。</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a:t>
            </a:r>
          </a:p>
        </p:txBody>
      </p:sp>
      <p:sp>
        <p:nvSpPr>
          <p:cNvPr id="6" name="文本框 5"/>
          <p:cNvSpPr txBox="1"/>
          <p:nvPr/>
        </p:nvSpPr>
        <p:spPr>
          <a:xfrm>
            <a:off x="3624580" y="189865"/>
            <a:ext cx="4104640" cy="706755"/>
          </a:xfrm>
          <a:prstGeom prst="rect">
            <a:avLst/>
          </a:prstGeom>
          <a:noFill/>
        </p:spPr>
        <p:txBody>
          <a:bodyPr wrap="square" rtlCol="0">
            <a:spAutoFit/>
          </a:bodyPr>
          <a:lstStyle/>
          <a:p>
            <a:r>
              <a:rPr lang="en-US" altLang="zh-CN" sz="3600" b="1"/>
              <a:t> </a:t>
            </a:r>
            <a:r>
              <a:rPr lang="zh-CN" altLang="en-US" sz="3600" b="1"/>
              <a:t>【</a:t>
            </a:r>
            <a:r>
              <a:rPr lang="en-US" altLang="zh-CN" sz="4000" b="1"/>
              <a:t> </a:t>
            </a:r>
            <a:r>
              <a:rPr lang="zh-CN" altLang="en-US" sz="4000" b="1"/>
              <a:t>考点深化】</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小农经济与自然经济、商品经济的比较</a:t>
            </a:r>
            <a:r>
              <a:rPr lang="en-US" altLang="zh-CN" dirty="0" smtClean="0"/>
              <a:t>《</a:t>
            </a:r>
            <a:r>
              <a:rPr lang="zh-CN" altLang="en-US" dirty="0" smtClean="0"/>
              <a:t>导与练</a:t>
            </a:r>
            <a:r>
              <a:rPr lang="en-US" altLang="zh-CN" dirty="0" smtClean="0"/>
              <a:t>》7</a:t>
            </a:r>
            <a:r>
              <a:rPr lang="zh-CN" altLang="en-US" dirty="0" smtClean="0"/>
              <a:t>页</a:t>
            </a:r>
            <a:endParaRPr lang="zh-CN" altLang="en-US" dirty="0"/>
          </a:p>
        </p:txBody>
      </p:sp>
      <p:sp>
        <p:nvSpPr>
          <p:cNvPr id="3" name="内容占位符 2"/>
          <p:cNvSpPr>
            <a:spLocks noGrp="1"/>
          </p:cNvSpPr>
          <p:nvPr>
            <p:ph idx="1"/>
          </p:nvPr>
        </p:nvSpPr>
        <p:spPr/>
        <p:txBody>
          <a:bodyPr/>
          <a:lstStyle/>
          <a:p>
            <a:r>
              <a:rPr lang="zh-CN" altLang="en-US" dirty="0" smtClean="0"/>
              <a:t>自然经济：物质生产以满足自身生活需要为目的</a:t>
            </a:r>
            <a:endParaRPr lang="en-US" altLang="zh-CN" dirty="0" smtClean="0"/>
          </a:p>
          <a:p>
            <a:r>
              <a:rPr lang="zh-CN" altLang="en-US" dirty="0" smtClean="0"/>
              <a:t>商品经济：自然经济的对立物，商品经济是指直接以交换为目的的经济形式，包括商品生产与商品交换</a:t>
            </a:r>
            <a:endParaRPr lang="en-US" altLang="zh-CN" dirty="0" smtClean="0"/>
          </a:p>
          <a:p>
            <a:r>
              <a:rPr lang="zh-CN" altLang="en-US" dirty="0" smtClean="0"/>
              <a:t>小农经济：强调以家庭为生产、生活的基本单位，精耕细作。</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三、基础梳理</a:t>
            </a:r>
            <a:endParaRPr lang="en-US" altLang="zh-CN" sz="4000" b="1"/>
          </a:p>
        </p:txBody>
      </p:sp>
      <p:sp>
        <p:nvSpPr>
          <p:cNvPr id="5" name="文本框 4"/>
          <p:cNvSpPr txBox="1"/>
          <p:nvPr/>
        </p:nvSpPr>
        <p:spPr>
          <a:xfrm>
            <a:off x="713105" y="1214651"/>
            <a:ext cx="4339590" cy="584775"/>
          </a:xfrm>
          <a:prstGeom prst="rect">
            <a:avLst/>
          </a:prstGeom>
          <a:noFill/>
        </p:spPr>
        <p:txBody>
          <a:bodyPr wrap="square" rtlCol="0">
            <a:spAutoFit/>
          </a:bodyPr>
          <a:lstStyle/>
          <a:p>
            <a:r>
              <a:rPr lang="en-US" altLang="zh-CN" sz="3200" dirty="0">
                <a:latin typeface="微软雅黑" panose="020B0503020204020204" charset="-122"/>
                <a:ea typeface="微软雅黑" panose="020B0503020204020204" charset="-122"/>
              </a:rPr>
              <a:t> 3</a:t>
            </a:r>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土地制度和赋税制度</a:t>
            </a:r>
            <a:r>
              <a:rPr lang="en-US" altLang="zh-CN" sz="2800" dirty="0">
                <a:latin typeface="微软雅黑" panose="020B0503020204020204" charset="-122"/>
                <a:ea typeface="微软雅黑" panose="020B0503020204020204" charset="-122"/>
              </a:rPr>
              <a:t>：</a:t>
            </a:r>
          </a:p>
        </p:txBody>
      </p:sp>
      <p:sp>
        <p:nvSpPr>
          <p:cNvPr id="3" name="文本框 2"/>
          <p:cNvSpPr txBox="1"/>
          <p:nvPr/>
        </p:nvSpPr>
        <p:spPr>
          <a:xfrm>
            <a:off x="855980" y="1733266"/>
            <a:ext cx="8274050" cy="492443"/>
          </a:xfrm>
          <a:prstGeom prst="rect">
            <a:avLst/>
          </a:prstGeom>
          <a:noFill/>
        </p:spPr>
        <p:txBody>
          <a:bodyPr wrap="square" rtlCol="0">
            <a:spAutoFit/>
          </a:bodyPr>
          <a:lstStyle/>
          <a:p>
            <a:r>
              <a:rPr lang="en-US" altLang="zh-CN" sz="2600" dirty="0">
                <a:latin typeface="微软雅黑" panose="020B0503020204020204" charset="-122"/>
                <a:ea typeface="微软雅黑" panose="020B0503020204020204" charset="-122"/>
              </a:rPr>
              <a:t> </a:t>
            </a:r>
            <a:r>
              <a:rPr lang="zh-CN" altLang="en-US" sz="2600" dirty="0">
                <a:latin typeface="微软雅黑" panose="020B0503020204020204" charset="-122"/>
                <a:ea typeface="微软雅黑" panose="020B0503020204020204" charset="-122"/>
              </a:rPr>
              <a:t>（</a:t>
            </a:r>
            <a:r>
              <a:rPr lang="en-US" altLang="zh-CN" sz="2600" dirty="0">
                <a:latin typeface="微软雅黑" panose="020B0503020204020204" charset="-122"/>
                <a:ea typeface="微软雅黑" panose="020B0503020204020204" charset="-122"/>
              </a:rPr>
              <a:t>1</a:t>
            </a:r>
            <a:r>
              <a:rPr lang="zh-CN" altLang="en-US" sz="2600" dirty="0">
                <a:latin typeface="微软雅黑" panose="020B0503020204020204" charset="-122"/>
                <a:ea typeface="微软雅黑" panose="020B0503020204020204" charset="-122"/>
              </a:rPr>
              <a:t>）早期社会：村社共同体土地公有制；</a:t>
            </a:r>
          </a:p>
        </p:txBody>
      </p:sp>
      <p:sp>
        <p:nvSpPr>
          <p:cNvPr id="7" name="文本框 6"/>
          <p:cNvSpPr txBox="1"/>
          <p:nvPr/>
        </p:nvSpPr>
        <p:spPr>
          <a:xfrm>
            <a:off x="855980" y="2306472"/>
            <a:ext cx="9264650" cy="892552"/>
          </a:xfrm>
          <a:prstGeom prst="rect">
            <a:avLst/>
          </a:prstGeom>
          <a:noFill/>
        </p:spPr>
        <p:txBody>
          <a:bodyPr wrap="square" rtlCol="0">
            <a:spAutoFit/>
          </a:bodyPr>
          <a:lstStyle/>
          <a:p>
            <a:r>
              <a:rPr lang="en-US" altLang="zh-CN" sz="2600" dirty="0">
                <a:latin typeface="微软雅黑" panose="020B0503020204020204" charset="-122"/>
                <a:ea typeface="微软雅黑" panose="020B0503020204020204" charset="-122"/>
              </a:rPr>
              <a:t> </a:t>
            </a:r>
            <a:r>
              <a:rPr lang="zh-CN" altLang="en-US" sz="2600" dirty="0">
                <a:latin typeface="微软雅黑" panose="020B0503020204020204" charset="-122"/>
                <a:ea typeface="微软雅黑" panose="020B0503020204020204" charset="-122"/>
              </a:rPr>
              <a:t>（</a:t>
            </a:r>
            <a:r>
              <a:rPr lang="en-US" altLang="zh-CN" sz="2600" dirty="0">
                <a:latin typeface="微软雅黑" panose="020B0503020204020204" charset="-122"/>
                <a:ea typeface="微软雅黑" panose="020B0503020204020204" charset="-122"/>
              </a:rPr>
              <a:t>2</a:t>
            </a:r>
            <a:r>
              <a:rPr lang="zh-CN" altLang="en-US" sz="2600" dirty="0">
                <a:latin typeface="微软雅黑" panose="020B0503020204020204" charset="-122"/>
                <a:ea typeface="微软雅黑" panose="020B0503020204020204" charset="-122"/>
              </a:rPr>
              <a:t>）商至西周：奴隶制土地国有制（井田制</a:t>
            </a:r>
            <a:r>
              <a:rPr lang="zh-CN" altLang="en-US" sz="2600" dirty="0" smtClean="0">
                <a:latin typeface="微软雅黑" panose="020B0503020204020204" charset="-122"/>
                <a:ea typeface="微软雅黑" panose="020B0503020204020204" charset="-122"/>
              </a:rPr>
              <a:t>）；土地不能随便买卖，西周后期，贵族间的土地买卖，转让现象出现</a:t>
            </a:r>
            <a:endParaRPr lang="zh-CN" altLang="en-US" sz="2600" dirty="0">
              <a:latin typeface="微软雅黑" panose="020B0503020204020204" charset="-122"/>
              <a:ea typeface="微软雅黑" panose="020B0503020204020204" charset="-122"/>
            </a:endParaRPr>
          </a:p>
        </p:txBody>
      </p:sp>
      <p:sp>
        <p:nvSpPr>
          <p:cNvPr id="9" name="文本框 8"/>
          <p:cNvSpPr txBox="1"/>
          <p:nvPr/>
        </p:nvSpPr>
        <p:spPr>
          <a:xfrm>
            <a:off x="855980" y="3429000"/>
            <a:ext cx="10812780" cy="4293483"/>
          </a:xfrm>
          <a:prstGeom prst="rect">
            <a:avLst/>
          </a:prstGeom>
          <a:noFill/>
        </p:spPr>
        <p:txBody>
          <a:bodyPr wrap="square" rtlCol="0">
            <a:spAutoFit/>
          </a:bodyPr>
          <a:lstStyle/>
          <a:p>
            <a:pPr fontAlgn="auto">
              <a:lnSpc>
                <a:spcPct val="150000"/>
              </a:lnSpc>
            </a:pPr>
            <a:r>
              <a:rPr lang="en-US" altLang="zh-CN" sz="2600" dirty="0">
                <a:latin typeface="微软雅黑" panose="020B0503020204020204" charset="-122"/>
                <a:ea typeface="微软雅黑" panose="020B0503020204020204" charset="-122"/>
              </a:rPr>
              <a:t> </a:t>
            </a:r>
            <a:r>
              <a:rPr lang="zh-CN" altLang="en-US" sz="2600" dirty="0">
                <a:latin typeface="微软雅黑" panose="020B0503020204020204" charset="-122"/>
                <a:ea typeface="微软雅黑" panose="020B0503020204020204" charset="-122"/>
              </a:rPr>
              <a:t>（</a:t>
            </a:r>
            <a:r>
              <a:rPr lang="en-US" altLang="zh-CN" sz="2600" dirty="0">
                <a:latin typeface="微软雅黑" panose="020B0503020204020204" charset="-122"/>
                <a:ea typeface="微软雅黑" panose="020B0503020204020204" charset="-122"/>
              </a:rPr>
              <a:t>3</a:t>
            </a:r>
            <a:r>
              <a:rPr lang="zh-CN" altLang="en-US" sz="2600" dirty="0">
                <a:latin typeface="微软雅黑" panose="020B0503020204020204" charset="-122"/>
                <a:ea typeface="微软雅黑" panose="020B0503020204020204" charset="-122"/>
              </a:rPr>
              <a:t>）春秋战国：封建土地私有制逐步形</a:t>
            </a:r>
            <a:r>
              <a:rPr lang="zh-CN" altLang="en-US" sz="2600" dirty="0" smtClean="0">
                <a:latin typeface="微软雅黑" panose="020B0503020204020204" charset="-122"/>
                <a:ea typeface="微软雅黑" panose="020B0503020204020204" charset="-122"/>
              </a:rPr>
              <a:t>成</a:t>
            </a:r>
            <a:endParaRPr lang="en-US" altLang="zh-CN" sz="2600" dirty="0" smtClean="0">
              <a:latin typeface="微软雅黑" panose="020B0503020204020204" charset="-122"/>
              <a:ea typeface="微软雅黑" panose="020B0503020204020204" charset="-122"/>
            </a:endParaRPr>
          </a:p>
          <a:p>
            <a:pPr fontAlgn="auto">
              <a:lnSpc>
                <a:spcPct val="150000"/>
              </a:lnSpc>
            </a:pPr>
            <a:r>
              <a:rPr lang="en-US" altLang="zh-CN" sz="2600" dirty="0" smtClean="0">
                <a:latin typeface="微软雅黑" panose="020B0503020204020204" charset="-122"/>
                <a:ea typeface="微软雅黑" panose="020B0503020204020204" charset="-122"/>
              </a:rPr>
              <a:t>    </a:t>
            </a:r>
            <a:r>
              <a:rPr lang="zh-CN" altLang="en-US" sz="2600" dirty="0" smtClean="0">
                <a:latin typeface="微软雅黑" panose="020B0503020204020204" charset="-122"/>
                <a:ea typeface="微软雅黑" panose="020B0503020204020204" charset="-122"/>
              </a:rPr>
              <a:t>内容：封</a:t>
            </a:r>
            <a:r>
              <a:rPr lang="zh-CN" altLang="en-US" sz="2600" dirty="0">
                <a:latin typeface="微软雅黑" panose="020B0503020204020204" charset="-122"/>
                <a:ea typeface="微软雅黑" panose="020B0503020204020204" charset="-122"/>
              </a:rPr>
              <a:t>建国家土地所有制，封建地主土地所有制，自耕农土地所有</a:t>
            </a:r>
            <a:r>
              <a:rPr lang="zh-CN" altLang="en-US" sz="2600" dirty="0" smtClean="0">
                <a:latin typeface="微软雅黑" panose="020B0503020204020204" charset="-122"/>
                <a:ea typeface="微软雅黑" panose="020B0503020204020204" charset="-122"/>
              </a:rPr>
              <a:t>制）</a:t>
            </a:r>
            <a:endParaRPr lang="en-US" altLang="zh-CN" sz="2600" dirty="0" smtClean="0">
              <a:latin typeface="微软雅黑" panose="020B0503020204020204" charset="-122"/>
              <a:ea typeface="微软雅黑" panose="020B0503020204020204" charset="-122"/>
            </a:endParaRPr>
          </a:p>
          <a:p>
            <a:pPr fontAlgn="auto">
              <a:lnSpc>
                <a:spcPct val="150000"/>
              </a:lnSpc>
            </a:pPr>
            <a:r>
              <a:rPr lang="zh-CN" altLang="en-US" sz="2600" dirty="0" smtClean="0">
                <a:latin typeface="微软雅黑" panose="020B0503020204020204" charset="-122"/>
                <a:ea typeface="微软雅黑" panose="020B0503020204020204" charset="-122"/>
              </a:rPr>
              <a:t>       形成原因：</a:t>
            </a:r>
            <a:endParaRPr lang="en-US" altLang="zh-CN" sz="2600" dirty="0" smtClean="0">
              <a:latin typeface="微软雅黑" panose="020B0503020204020204" charset="-122"/>
              <a:ea typeface="微软雅黑" panose="020B0503020204020204" charset="-122"/>
            </a:endParaRPr>
          </a:p>
          <a:p>
            <a:pPr fontAlgn="auto">
              <a:lnSpc>
                <a:spcPct val="150000"/>
              </a:lnSpc>
            </a:pPr>
            <a:r>
              <a:rPr lang="en-US" altLang="zh-CN" sz="2600" dirty="0" smtClean="0">
                <a:latin typeface="微软雅黑" panose="020B0503020204020204" charset="-122"/>
                <a:ea typeface="微软雅黑" panose="020B0503020204020204" charset="-122"/>
              </a:rPr>
              <a:t>       </a:t>
            </a:r>
            <a:r>
              <a:rPr lang="zh-CN" altLang="en-US" sz="2600" dirty="0" smtClean="0">
                <a:latin typeface="微软雅黑" panose="020B0503020204020204" charset="-122"/>
                <a:ea typeface="微软雅黑" panose="020B0503020204020204" charset="-122"/>
              </a:rPr>
              <a:t>形成过程</a:t>
            </a:r>
            <a:endParaRPr lang="en-US" altLang="zh-CN" sz="2600" dirty="0" smtClean="0">
              <a:latin typeface="微软雅黑" panose="020B0503020204020204" charset="-122"/>
              <a:ea typeface="微软雅黑" panose="020B0503020204020204" charset="-122"/>
            </a:endParaRPr>
          </a:p>
          <a:p>
            <a:pPr fontAlgn="auto">
              <a:lnSpc>
                <a:spcPct val="150000"/>
              </a:lnSpc>
            </a:pPr>
            <a:r>
              <a:rPr lang="zh-CN" altLang="en-US" sz="2600" dirty="0" smtClean="0">
                <a:latin typeface="微软雅黑" panose="020B0503020204020204" charset="-122"/>
                <a:ea typeface="微软雅黑" panose="020B0503020204020204" charset="-122"/>
              </a:rPr>
              <a:t>封建土地私有制发展中最大特征：教材</a:t>
            </a:r>
            <a:r>
              <a:rPr lang="en-US" altLang="zh-CN" sz="2600" dirty="0" smtClean="0">
                <a:latin typeface="微软雅黑" panose="020B0503020204020204" charset="-122"/>
                <a:ea typeface="微软雅黑" panose="020B0503020204020204" charset="-122"/>
              </a:rPr>
              <a:t>16</a:t>
            </a:r>
            <a:r>
              <a:rPr lang="zh-CN" altLang="en-US" sz="2600" dirty="0" smtClean="0">
                <a:latin typeface="微软雅黑" panose="020B0503020204020204" charset="-122"/>
                <a:ea typeface="微软雅黑" panose="020B0503020204020204" charset="-122"/>
              </a:rPr>
              <a:t>页</a:t>
            </a:r>
            <a:endParaRPr lang="en-US" altLang="zh-CN" sz="2600" dirty="0" smtClean="0">
              <a:latin typeface="微软雅黑" panose="020B0503020204020204" charset="-122"/>
              <a:ea typeface="微软雅黑" panose="020B0503020204020204" charset="-122"/>
            </a:endParaRPr>
          </a:p>
          <a:p>
            <a:pPr fontAlgn="auto">
              <a:lnSpc>
                <a:spcPct val="150000"/>
              </a:lnSpc>
            </a:pPr>
            <a:endParaRPr lang="en-US" altLang="zh-CN" sz="2600" dirty="0" smtClean="0">
              <a:latin typeface="微软雅黑" panose="020B0503020204020204" charset="-122"/>
              <a:ea typeface="微软雅黑" panose="020B0503020204020204" charset="-122"/>
            </a:endParaRPr>
          </a:p>
          <a:p>
            <a:pPr fontAlgn="auto">
              <a:lnSpc>
                <a:spcPct val="150000"/>
              </a:lnSpc>
            </a:pPr>
            <a:endParaRPr lang="zh-CN" altLang="en-US" sz="2600" dirty="0">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内容占位符 4"/>
          <p:cNvSpPr>
            <a:spLocks noGrp="1"/>
          </p:cNvSpPr>
          <p:nvPr>
            <p:ph idx="1"/>
          </p:nvPr>
        </p:nvSpPr>
        <p:spPr/>
        <p:txBody>
          <a:bodyPr/>
          <a:lstStyle/>
          <a:p>
            <a:r>
              <a:rPr lang="zh-CN" altLang="en-US" sz="3600" dirty="0" smtClean="0"/>
              <a:t>赋税制度的发展：</a:t>
            </a:r>
            <a:endParaRPr lang="en-US" altLang="zh-CN" sz="3600" dirty="0" smtClean="0"/>
          </a:p>
          <a:p>
            <a:endParaRPr lang="en-US" altLang="zh-CN" dirty="0" smtClean="0"/>
          </a:p>
          <a:p>
            <a:endParaRPr lang="en-US" altLang="zh-CN" dirty="0" smtClean="0"/>
          </a:p>
          <a:p>
            <a:endParaRPr lang="en-US" altLang="zh-CN" dirty="0" smtClean="0"/>
          </a:p>
          <a:p>
            <a:r>
              <a:rPr lang="zh-CN" altLang="en-US" sz="3600" dirty="0" smtClean="0">
                <a:solidFill>
                  <a:srgbClr val="FF0000"/>
                </a:solidFill>
              </a:rPr>
              <a:t>租佃关系：战国时期，租佃关系产生。</a:t>
            </a:r>
            <a:endParaRPr lang="zh-CN" altLang="en-US" sz="36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5240"/>
            <a:ext cx="12207240" cy="6828155"/>
          </a:xfrm>
          <a:prstGeom prst="rect">
            <a:avLst/>
          </a:prstGeom>
        </p:spPr>
      </p:pic>
      <p:sp>
        <p:nvSpPr>
          <p:cNvPr id="5" name="文本框 4"/>
          <p:cNvSpPr txBox="1"/>
          <p:nvPr/>
        </p:nvSpPr>
        <p:spPr>
          <a:xfrm>
            <a:off x="233045" y="968992"/>
            <a:ext cx="5800090" cy="584775"/>
          </a:xfrm>
          <a:prstGeom prst="rect">
            <a:avLst/>
          </a:prstGeom>
          <a:noFill/>
        </p:spPr>
        <p:txBody>
          <a:bodyPr wrap="square" rtlCol="0">
            <a:spAutoFit/>
          </a:bodyPr>
          <a:lstStyle/>
          <a:p>
            <a:r>
              <a:rPr lang="zh-CN" altLang="en-US" sz="3200" dirty="0">
                <a:latin typeface="微软雅黑" panose="020B0503020204020204" charset="-122"/>
                <a:ea typeface="微软雅黑" panose="020B0503020204020204" charset="-122"/>
              </a:rPr>
              <a:t>（二）先秦时期先进的手工业</a:t>
            </a:r>
          </a:p>
        </p:txBody>
      </p:sp>
      <p:sp>
        <p:nvSpPr>
          <p:cNvPr id="8" name="文本框 7"/>
          <p:cNvSpPr txBox="1"/>
          <p:nvPr/>
        </p:nvSpPr>
        <p:spPr>
          <a:xfrm>
            <a:off x="3847465" y="384810"/>
            <a:ext cx="4104640" cy="706755"/>
          </a:xfrm>
          <a:prstGeom prst="rect">
            <a:avLst/>
          </a:prstGeom>
          <a:noFill/>
        </p:spPr>
        <p:txBody>
          <a:bodyPr wrap="square" rtlCol="0">
            <a:spAutoFit/>
          </a:bodyPr>
          <a:lstStyle/>
          <a:p>
            <a:r>
              <a:rPr lang="en-US" altLang="zh-CN" sz="3600" b="1" dirty="0"/>
              <a:t> </a:t>
            </a:r>
            <a:r>
              <a:rPr lang="en-US" altLang="zh-CN" sz="4000" b="1" dirty="0"/>
              <a:t> </a:t>
            </a:r>
            <a:r>
              <a:rPr lang="zh-CN" altLang="en-US" sz="4000" b="1" dirty="0"/>
              <a:t>三、基础梳理</a:t>
            </a:r>
            <a:endParaRPr lang="en-US" altLang="zh-CN" sz="4000" b="1" dirty="0"/>
          </a:p>
        </p:txBody>
      </p:sp>
      <p:sp>
        <p:nvSpPr>
          <p:cNvPr id="7" name="文本框 6"/>
          <p:cNvSpPr txBox="1"/>
          <p:nvPr/>
        </p:nvSpPr>
        <p:spPr>
          <a:xfrm>
            <a:off x="0" y="2497541"/>
            <a:ext cx="11953875" cy="4154984"/>
          </a:xfrm>
          <a:prstGeom prst="rect">
            <a:avLst/>
          </a:prstGeom>
          <a:noFill/>
        </p:spPr>
        <p:txBody>
          <a:bodyPr wrap="square" rtlCol="0">
            <a:spAutoFit/>
          </a:bodyPr>
          <a:lstStyle/>
          <a:p>
            <a:pPr fontAlgn="auto">
              <a:lnSpc>
                <a:spcPct val="150000"/>
              </a:lnSpc>
            </a:pPr>
            <a:r>
              <a:rPr lang="en-US" altLang="zh-CN" sz="2800" dirty="0">
                <a:latin typeface="微软雅黑" panose="020B0503020204020204" charset="-122"/>
                <a:ea typeface="微软雅黑" panose="020B0503020204020204" charset="-122"/>
              </a:rPr>
              <a:t>1. </a:t>
            </a:r>
            <a:r>
              <a:rPr lang="zh-CN" altLang="en-US" sz="2800" dirty="0">
                <a:latin typeface="微软雅黑" panose="020B0503020204020204" charset="-122"/>
                <a:ea typeface="微软雅黑" panose="020B0503020204020204" charset="-122"/>
              </a:rPr>
              <a:t>官营手工业：</a:t>
            </a:r>
          </a:p>
          <a:p>
            <a:pPr fontAlgn="auto">
              <a:lnSpc>
                <a:spcPct val="150000"/>
              </a:lnSpc>
            </a:pPr>
            <a:r>
              <a:rPr lang="zh-CN" altLang="en-US" sz="2800" dirty="0">
                <a:latin typeface="微软雅黑" panose="020B0503020204020204" charset="-122"/>
                <a:ea typeface="微软雅黑" panose="020B0503020204020204" charset="-122"/>
              </a:rPr>
              <a:t> </a:t>
            </a:r>
            <a:r>
              <a:rPr lang="zh-CN" altLang="en-US" sz="22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1</a:t>
            </a:r>
            <a:r>
              <a:rPr lang="zh-CN" altLang="en-US" sz="2400" dirty="0">
                <a:latin typeface="微软雅黑" panose="020B0503020204020204" charset="-122"/>
                <a:ea typeface="微软雅黑" panose="020B0503020204020204" charset="-122"/>
              </a:rPr>
              <a:t>）由官府经营，征调优秀工匠进行大作坊生产，不计成本，产品精</a:t>
            </a:r>
            <a:r>
              <a:rPr lang="zh-CN" altLang="en-US" sz="2400" dirty="0" smtClean="0">
                <a:latin typeface="微软雅黑" panose="020B0503020204020204" charset="-122"/>
                <a:ea typeface="微软雅黑" panose="020B0503020204020204" charset="-122"/>
              </a:rPr>
              <a:t>美</a:t>
            </a:r>
            <a:r>
              <a:rPr lang="en-US" altLang="zh-CN" sz="2400" dirty="0" smtClean="0">
                <a:latin typeface="微软雅黑" panose="020B0503020204020204" charset="-122"/>
                <a:ea typeface="微软雅黑" panose="020B0503020204020204" charset="-122"/>
              </a:rPr>
              <a:t>(</a:t>
            </a:r>
            <a:r>
              <a:rPr lang="zh-CN" altLang="en-US" sz="2400" dirty="0" smtClean="0">
                <a:latin typeface="微软雅黑" panose="020B0503020204020204" charset="-122"/>
                <a:ea typeface="微软雅黑" panose="020B0503020204020204" charset="-122"/>
              </a:rPr>
              <a:t>经</a:t>
            </a:r>
            <a:r>
              <a:rPr lang="zh-CN" altLang="en-US" sz="2400" dirty="0">
                <a:latin typeface="微软雅黑" panose="020B0503020204020204" charset="-122"/>
                <a:ea typeface="微软雅黑" panose="020B0503020204020204" charset="-122"/>
              </a:rPr>
              <a:t>营方式）</a:t>
            </a:r>
          </a:p>
          <a:p>
            <a:pPr fontAlgn="auto">
              <a:lnSpc>
                <a:spcPct val="150000"/>
              </a:lnSpc>
            </a:pPr>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）生产军需品及供官府、贵族消费的生活用品 ，与市场无关；（市场流向）</a:t>
            </a:r>
          </a:p>
          <a:p>
            <a:pPr fontAlgn="auto">
              <a:lnSpc>
                <a:spcPct val="150000"/>
              </a:lnSpc>
            </a:pPr>
            <a:r>
              <a:rPr lang="zh-CN" altLang="en-US" sz="2400" dirty="0">
                <a:latin typeface="微软雅黑" panose="020B0503020204020204" charset="-122"/>
                <a:ea typeface="微软雅黑" panose="020B0503020204020204" charset="-122"/>
              </a:rPr>
              <a:t>  （3）夏商周时期，形成“工商食官”制度，手工业由官府垄断；官营手工业长期占主导地位</a:t>
            </a:r>
            <a:r>
              <a:rPr lang="zh-CN" altLang="en-US" sz="2400" dirty="0" smtClean="0">
                <a:latin typeface="微软雅黑" panose="020B0503020204020204" charset="-122"/>
                <a:ea typeface="微软雅黑" panose="020B0503020204020204" charset="-122"/>
              </a:rPr>
              <a:t>，</a:t>
            </a:r>
            <a:endParaRPr lang="en-US" altLang="zh-CN" sz="2400" dirty="0" smtClean="0">
              <a:latin typeface="微软雅黑" panose="020B0503020204020204" charset="-122"/>
              <a:ea typeface="微软雅黑" panose="020B0503020204020204" charset="-122"/>
            </a:endParaRPr>
          </a:p>
          <a:p>
            <a:pPr fontAlgn="auto">
              <a:lnSpc>
                <a:spcPct val="150000"/>
              </a:lnSpc>
            </a:pPr>
            <a:r>
              <a:rPr lang="en-US" altLang="zh-CN" sz="2400" dirty="0" smtClean="0">
                <a:latin typeface="微软雅黑" panose="020B0503020204020204" charset="-122"/>
                <a:ea typeface="微软雅黑" panose="020B0503020204020204" charset="-122"/>
              </a:rPr>
              <a:t>4</a:t>
            </a:r>
            <a:r>
              <a:rPr lang="zh-CN" altLang="en-US" sz="2400" dirty="0" smtClean="0">
                <a:latin typeface="微软雅黑" panose="020B0503020204020204" charset="-122"/>
                <a:ea typeface="微软雅黑" panose="020B0503020204020204" charset="-122"/>
              </a:rPr>
              <a:t>、春秋战国时期民营手工业得到发展，</a:t>
            </a:r>
            <a:endParaRPr lang="en-US" altLang="zh-CN" sz="2400" dirty="0" smtClean="0">
              <a:latin typeface="微软雅黑" panose="020B0503020204020204" charset="-122"/>
              <a:ea typeface="微软雅黑" panose="020B0503020204020204" charset="-122"/>
            </a:endParaRPr>
          </a:p>
          <a:p>
            <a:pPr fontAlgn="auto">
              <a:lnSpc>
                <a:spcPct val="150000"/>
              </a:lnSpc>
            </a:pPr>
            <a:r>
              <a:rPr lang="en-US" altLang="zh-CN" sz="2400" dirty="0" smtClean="0">
                <a:latin typeface="微软雅黑" panose="020B0503020204020204" charset="-122"/>
                <a:ea typeface="微软雅黑" panose="020B0503020204020204" charset="-122"/>
              </a:rPr>
              <a:t>5</a:t>
            </a:r>
            <a:r>
              <a:rPr lang="zh-CN" altLang="en-US" sz="2400" dirty="0" smtClean="0">
                <a:latin typeface="微软雅黑" panose="020B0503020204020204" charset="-122"/>
                <a:ea typeface="微软雅黑" panose="020B0503020204020204" charset="-122"/>
              </a:rPr>
              <a:t>、明</a:t>
            </a:r>
            <a:r>
              <a:rPr lang="zh-CN" altLang="en-US" sz="2400" dirty="0">
                <a:latin typeface="微软雅黑" panose="020B0503020204020204" charset="-122"/>
                <a:ea typeface="微软雅黑" panose="020B0503020204020204" charset="-122"/>
              </a:rPr>
              <a:t>清时</a:t>
            </a:r>
            <a:r>
              <a:rPr lang="zh-CN" altLang="en-US" sz="2400" dirty="0" smtClean="0">
                <a:latin typeface="微软雅黑" panose="020B0503020204020204" charset="-122"/>
                <a:ea typeface="微软雅黑" panose="020B0503020204020204" charset="-122"/>
              </a:rPr>
              <a:t>期官营手工业的主</a:t>
            </a:r>
            <a:r>
              <a:rPr lang="zh-CN" altLang="en-US" sz="2400" dirty="0">
                <a:latin typeface="微软雅黑" panose="020B0503020204020204" charset="-122"/>
                <a:ea typeface="微软雅黑" panose="020B0503020204020204" charset="-122"/>
              </a:rPr>
              <a:t>导地位逐渐被私营手工业取代。 （发展概况）   </a:t>
            </a:r>
            <a:r>
              <a:rPr lang="zh-CN" altLang="en-US" sz="2200" dirty="0">
                <a:latin typeface="微软雅黑" panose="020B0503020204020204" charset="-122"/>
                <a:ea typeface="微软雅黑" panose="020B0503020204020204" charset="-122"/>
              </a:rPr>
              <a:t>      </a:t>
            </a:r>
            <a:endParaRPr lang="zh-CN" altLang="en-US" sz="2800" dirty="0">
              <a:latin typeface="微软雅黑" panose="020B0503020204020204" charset="-122"/>
              <a:ea typeface="微软雅黑" panose="020B0503020204020204" charset="-122"/>
            </a:endParaRPr>
          </a:p>
        </p:txBody>
      </p:sp>
      <p:sp>
        <p:nvSpPr>
          <p:cNvPr id="11" name="文本框 10"/>
          <p:cNvSpPr txBox="1"/>
          <p:nvPr/>
        </p:nvSpPr>
        <p:spPr>
          <a:xfrm>
            <a:off x="561340" y="1746914"/>
            <a:ext cx="10508615" cy="584775"/>
          </a:xfrm>
          <a:prstGeom prst="rect">
            <a:avLst/>
          </a:prstGeom>
          <a:solidFill>
            <a:srgbClr val="FFFF00"/>
          </a:solidFill>
        </p:spPr>
        <p:txBody>
          <a:bodyPr wrap="square" rtlCol="0">
            <a:spAutoFit/>
          </a:bodyPr>
          <a:lstStyle/>
          <a:p>
            <a:r>
              <a:rPr lang="en-US" altLang="zh-CN" sz="3200" dirty="0">
                <a:solidFill>
                  <a:srgbClr val="FF0000"/>
                </a:solidFill>
                <a:latin typeface="微软雅黑" panose="020B0503020204020204" charset="-122"/>
                <a:ea typeface="微软雅黑" panose="020B0503020204020204" charset="-122"/>
              </a:rPr>
              <a:t> </a:t>
            </a:r>
            <a:r>
              <a:rPr lang="en-US" altLang="zh-CN" sz="2800" dirty="0">
                <a:solidFill>
                  <a:srgbClr val="FF0000"/>
                </a:solidFill>
                <a:latin typeface="微软雅黑" panose="020B0503020204020204" charset="-122"/>
                <a:ea typeface="微软雅黑" panose="020B0503020204020204" charset="-122"/>
              </a:rPr>
              <a:t>   </a:t>
            </a:r>
            <a:r>
              <a:rPr lang="zh-CN" altLang="en-US" sz="2800" dirty="0">
                <a:solidFill>
                  <a:srgbClr val="FF0000"/>
                </a:solidFill>
                <a:latin typeface="微软雅黑" panose="020B0503020204020204" charset="-122"/>
                <a:ea typeface="微软雅黑" panose="020B0503020204020204" charset="-122"/>
              </a:rPr>
              <a:t>中国古代手工业分为官营、民营、家庭手工业三种类型，特点：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3600" dirty="0" smtClean="0">
                <a:solidFill>
                  <a:srgbClr val="C00000"/>
                </a:solidFill>
              </a:rPr>
              <a:t>工商食官</a:t>
            </a:r>
            <a:r>
              <a:rPr lang="en-US" altLang="zh-CN" sz="3600" dirty="0" smtClean="0"/>
              <a:t>:</a:t>
            </a:r>
            <a:r>
              <a:rPr lang="zh-CN" altLang="en-US" sz="3200" dirty="0" smtClean="0"/>
              <a:t>商周时期实行的商业制度，官府垄断手工业与商业，不得私人经营手工业，手工业者和商贾都是官府的奴仆，必须按官府要求从事生产和贸易</a:t>
            </a:r>
            <a:endParaRPr lang="en-US" altLang="zh-CN" sz="3200" dirty="0" smtClean="0"/>
          </a:p>
          <a:p>
            <a:r>
              <a:rPr lang="zh-CN" altLang="en-US" sz="3200" smtClean="0"/>
              <a:t>工官：周王朝设有工官管理手工业者和生产，生产以族为单位，具有专业化特征。</a:t>
            </a:r>
            <a:endParaRPr lang="zh-CN" alt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5240"/>
            <a:ext cx="12207240" cy="6828155"/>
          </a:xfrm>
          <a:prstGeom prst="rect">
            <a:avLst/>
          </a:prstGeom>
        </p:spPr>
      </p:pic>
      <p:sp>
        <p:nvSpPr>
          <p:cNvPr id="5" name="文本框 4"/>
          <p:cNvSpPr txBox="1"/>
          <p:nvPr/>
        </p:nvSpPr>
        <p:spPr>
          <a:xfrm>
            <a:off x="278765" y="1091565"/>
            <a:ext cx="5800090" cy="583565"/>
          </a:xfrm>
          <a:prstGeom prst="rect">
            <a:avLst/>
          </a:prstGeom>
          <a:noFill/>
        </p:spPr>
        <p:txBody>
          <a:bodyPr wrap="square" rtlCol="0">
            <a:spAutoFit/>
          </a:bodyPr>
          <a:lstStyle/>
          <a:p>
            <a:r>
              <a:rPr lang="zh-CN" altLang="en-US" sz="3200">
                <a:latin typeface="微软雅黑" panose="020B0503020204020204" charset="-122"/>
                <a:ea typeface="微软雅黑" panose="020B0503020204020204" charset="-122"/>
              </a:rPr>
              <a:t>（二）先秦时期先进的手工业</a:t>
            </a:r>
          </a:p>
        </p:txBody>
      </p:sp>
      <p:sp>
        <p:nvSpPr>
          <p:cNvPr id="8" name="文本框 7"/>
          <p:cNvSpPr txBox="1"/>
          <p:nvPr/>
        </p:nvSpPr>
        <p:spPr>
          <a:xfrm>
            <a:off x="3847465" y="38481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三、基础梳理</a:t>
            </a:r>
            <a:endParaRPr lang="en-US" altLang="zh-CN" sz="4000" b="1"/>
          </a:p>
        </p:txBody>
      </p:sp>
      <p:sp>
        <p:nvSpPr>
          <p:cNvPr id="7" name="文本框 6"/>
          <p:cNvSpPr txBox="1"/>
          <p:nvPr/>
        </p:nvSpPr>
        <p:spPr>
          <a:xfrm>
            <a:off x="491490" y="4449171"/>
            <a:ext cx="11392535" cy="2400657"/>
          </a:xfrm>
          <a:prstGeom prst="rect">
            <a:avLst/>
          </a:prstGeom>
          <a:noFill/>
        </p:spPr>
        <p:txBody>
          <a:bodyPr wrap="square" rtlCol="0">
            <a:spAutoFit/>
          </a:bodyPr>
          <a:lstStyle/>
          <a:p>
            <a:pPr fontAlgn="auto">
              <a:lnSpc>
                <a:spcPct val="150000"/>
              </a:lnSpc>
            </a:pPr>
            <a:r>
              <a:rPr lang="en-US" altLang="zh-CN" sz="2800" dirty="0">
                <a:latin typeface="微软雅黑" panose="020B0503020204020204" charset="-122"/>
                <a:ea typeface="微软雅黑" panose="020B0503020204020204" charset="-122"/>
              </a:rPr>
              <a:t>3. </a:t>
            </a:r>
            <a:r>
              <a:rPr lang="zh-CN" altLang="en-US" sz="2800" dirty="0">
                <a:latin typeface="微软雅黑" panose="020B0503020204020204" charset="-122"/>
                <a:ea typeface="微软雅黑" panose="020B0503020204020204" charset="-122"/>
              </a:rPr>
              <a:t>家庭手工业：</a:t>
            </a:r>
          </a:p>
          <a:p>
            <a:pPr fontAlgn="auto">
              <a:lnSpc>
                <a:spcPct val="150000"/>
              </a:lnSpc>
            </a:pPr>
            <a:r>
              <a:rPr lang="zh-CN" altLang="en-US" sz="2800" dirty="0">
                <a:latin typeface="微软雅黑" panose="020B0503020204020204" charset="-122"/>
                <a:ea typeface="微软雅黑" panose="020B0503020204020204" charset="-122"/>
              </a:rPr>
              <a:t> </a:t>
            </a:r>
            <a:r>
              <a:rPr lang="zh-CN" altLang="en-US" sz="2200" dirty="0">
                <a:latin typeface="微软雅黑" panose="020B0503020204020204" charset="-122"/>
                <a:ea typeface="微软雅黑" panose="020B0503020204020204" charset="-122"/>
              </a:rPr>
              <a:t> （</a:t>
            </a:r>
            <a:r>
              <a:rPr lang="en-US" altLang="zh-CN" sz="2200" dirty="0">
                <a:latin typeface="微软雅黑" panose="020B0503020204020204" charset="-122"/>
                <a:ea typeface="微软雅黑" panose="020B0503020204020204" charset="-122"/>
              </a:rPr>
              <a:t>1</a:t>
            </a:r>
            <a:r>
              <a:rPr lang="zh-CN" altLang="en-US" sz="2200" dirty="0">
                <a:latin typeface="微软雅黑" panose="020B0503020204020204" charset="-122"/>
                <a:ea typeface="微软雅黑" panose="020B0503020204020204" charset="-122"/>
              </a:rPr>
              <a:t>）由以纺织为主，为农户的家庭副业；（经营方式）</a:t>
            </a:r>
          </a:p>
          <a:p>
            <a:pPr fontAlgn="auto">
              <a:lnSpc>
                <a:spcPct val="150000"/>
              </a:lnSpc>
            </a:pPr>
            <a:r>
              <a:rPr lang="zh-CN" altLang="en-US" sz="2200" dirty="0">
                <a:latin typeface="微软雅黑" panose="020B0503020204020204" charset="-122"/>
                <a:ea typeface="微软雅黑" panose="020B0503020204020204" charset="-122"/>
              </a:rPr>
              <a:t>  （</a:t>
            </a:r>
            <a:r>
              <a:rPr lang="en-US" altLang="zh-CN" sz="2200" dirty="0">
                <a:latin typeface="微软雅黑" panose="020B0503020204020204" charset="-122"/>
                <a:ea typeface="微软雅黑" panose="020B0503020204020204" charset="-122"/>
              </a:rPr>
              <a:t>2</a:t>
            </a:r>
            <a:r>
              <a:rPr lang="zh-CN" altLang="en-US" sz="2200" dirty="0">
                <a:latin typeface="微软雅黑" panose="020B0503020204020204" charset="-122"/>
                <a:ea typeface="微软雅黑" panose="020B0503020204020204" charset="-122"/>
              </a:rPr>
              <a:t>）供自己消费和缴纳赋税的产品，剩余部分市场流通；（市场流向）</a:t>
            </a:r>
          </a:p>
          <a:p>
            <a:pPr fontAlgn="auto">
              <a:lnSpc>
                <a:spcPct val="150000"/>
              </a:lnSpc>
            </a:pPr>
            <a:r>
              <a:rPr lang="zh-CN" altLang="en-US" sz="2200" dirty="0">
                <a:latin typeface="微软雅黑" panose="020B0503020204020204" charset="-122"/>
                <a:ea typeface="微软雅黑" panose="020B0503020204020204" charset="-122"/>
              </a:rPr>
              <a:t>  </a:t>
            </a:r>
            <a:endParaRPr lang="zh-CN" altLang="en-US" sz="2800" dirty="0">
              <a:latin typeface="微软雅黑" panose="020B0503020204020204" charset="-122"/>
              <a:ea typeface="微软雅黑" panose="020B0503020204020204" charset="-122"/>
            </a:endParaRPr>
          </a:p>
        </p:txBody>
      </p:sp>
      <p:sp>
        <p:nvSpPr>
          <p:cNvPr id="10" name="文本框 9"/>
          <p:cNvSpPr txBox="1"/>
          <p:nvPr/>
        </p:nvSpPr>
        <p:spPr>
          <a:xfrm>
            <a:off x="577850" y="1642110"/>
            <a:ext cx="11730990" cy="2400657"/>
          </a:xfrm>
          <a:prstGeom prst="rect">
            <a:avLst/>
          </a:prstGeom>
          <a:noFill/>
        </p:spPr>
        <p:txBody>
          <a:bodyPr wrap="square" rtlCol="0">
            <a:spAutoFit/>
          </a:bodyPr>
          <a:lstStyle/>
          <a:p>
            <a:pPr fontAlgn="auto">
              <a:lnSpc>
                <a:spcPct val="150000"/>
              </a:lnSpc>
            </a:pPr>
            <a:r>
              <a:rPr lang="en-US" altLang="zh-CN" sz="2800" dirty="0">
                <a:latin typeface="微软雅黑" panose="020B0503020204020204" charset="-122"/>
                <a:ea typeface="微软雅黑" panose="020B0503020204020204" charset="-122"/>
              </a:rPr>
              <a:t>2. </a:t>
            </a:r>
            <a:r>
              <a:rPr lang="zh-CN" altLang="en-US" sz="2800" dirty="0">
                <a:latin typeface="微软雅黑" panose="020B0503020204020204" charset="-122"/>
                <a:ea typeface="微软雅黑" panose="020B0503020204020204" charset="-122"/>
              </a:rPr>
              <a:t>民营手工业</a:t>
            </a:r>
            <a:r>
              <a:rPr lang="zh-CN" altLang="en-US" sz="2000" dirty="0" smtClean="0">
                <a:latin typeface="微软雅黑" panose="020B0503020204020204" charset="-122"/>
                <a:ea typeface="微软雅黑" panose="020B0503020204020204" charset="-122"/>
              </a:rPr>
              <a:t>：</a:t>
            </a:r>
            <a:r>
              <a:rPr lang="en-US" altLang="zh-CN" sz="20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1</a:t>
            </a:r>
            <a:r>
              <a:rPr lang="zh-CN" altLang="en-US" sz="2000" dirty="0" smtClean="0">
                <a:latin typeface="微软雅黑" panose="020B0503020204020204" charset="-122"/>
                <a:ea typeface="微软雅黑" panose="020B0503020204020204" charset="-122"/>
              </a:rPr>
              <a:t>）</a:t>
            </a:r>
            <a:r>
              <a:rPr lang="zh-CN" altLang="en-US" sz="2000" dirty="0" smtClean="0">
                <a:solidFill>
                  <a:srgbClr val="FF0000"/>
                </a:solidFill>
                <a:latin typeface="微软雅黑" panose="020B0503020204020204" charset="-122"/>
                <a:ea typeface="微软雅黑" panose="020B0503020204020204" charset="-122"/>
              </a:rPr>
              <a:t>春秋战国时</a:t>
            </a:r>
            <a:r>
              <a:rPr lang="zh-CN" altLang="en-US" sz="2000" dirty="0" smtClean="0">
                <a:latin typeface="微软雅黑" panose="020B0503020204020204" charset="-122"/>
                <a:ea typeface="微软雅黑" panose="020B0503020204020204" charset="-122"/>
              </a:rPr>
              <a:t>，“工商食官”制度被打破，民营手工业出现，工、商开始与士、农并称为四民</a:t>
            </a:r>
            <a:r>
              <a:rPr lang="zh-CN" altLang="en-US" sz="2800" dirty="0" smtClean="0">
                <a:latin typeface="微软雅黑" panose="020B0503020204020204" charset="-122"/>
                <a:ea typeface="微软雅黑" panose="020B0503020204020204" charset="-122"/>
              </a:rPr>
              <a:t>；</a:t>
            </a:r>
            <a:r>
              <a:rPr lang="zh-CN" altLang="en-US" sz="2800" dirty="0">
                <a:latin typeface="微软雅黑" panose="020B0503020204020204" charset="-122"/>
                <a:ea typeface="微软雅黑" panose="020B0503020204020204" charset="-122"/>
              </a:rPr>
              <a:t> </a:t>
            </a:r>
            <a:r>
              <a:rPr lang="zh-CN" altLang="en-US" sz="2800" dirty="0" smtClean="0">
                <a:latin typeface="微软雅黑" panose="020B0503020204020204" charset="-122"/>
                <a:ea typeface="微软雅黑" panose="020B0503020204020204" charset="-122"/>
              </a:rPr>
              <a:t>    </a:t>
            </a:r>
            <a:r>
              <a:rPr lang="zh-CN" altLang="en-US" sz="2200" dirty="0" smtClean="0">
                <a:latin typeface="微软雅黑" panose="020B0503020204020204" charset="-122"/>
                <a:ea typeface="微软雅黑" panose="020B0503020204020204" charset="-122"/>
              </a:rPr>
              <a:t>（</a:t>
            </a:r>
            <a:r>
              <a:rPr lang="en-US" altLang="zh-CN" sz="2200" dirty="0">
                <a:latin typeface="微软雅黑" panose="020B0503020204020204" charset="-122"/>
                <a:ea typeface="微软雅黑" panose="020B0503020204020204" charset="-122"/>
              </a:rPr>
              <a:t>2</a:t>
            </a:r>
            <a:r>
              <a:rPr lang="zh-CN" altLang="en-US" sz="2200" dirty="0">
                <a:latin typeface="微软雅黑" panose="020B0503020204020204" charset="-122"/>
                <a:ea typeface="微软雅黑" panose="020B0503020204020204" charset="-122"/>
              </a:rPr>
              <a:t>）供民间消费的产品 ，市场流通（市场流向）</a:t>
            </a:r>
            <a:r>
              <a:rPr lang="zh-CN" altLang="en-US" sz="2200" dirty="0">
                <a:latin typeface="微软雅黑" panose="020B0503020204020204" charset="-122"/>
                <a:ea typeface="微软雅黑" panose="020B0503020204020204" charset="-122"/>
                <a:sym typeface="+mn-ea"/>
              </a:rPr>
              <a:t>；</a:t>
            </a:r>
            <a:endParaRPr lang="zh-CN" altLang="en-US" sz="2200" dirty="0">
              <a:latin typeface="微软雅黑" panose="020B0503020204020204" charset="-122"/>
              <a:ea typeface="微软雅黑" panose="020B0503020204020204" charset="-122"/>
            </a:endParaRPr>
          </a:p>
          <a:p>
            <a:pPr fontAlgn="auto">
              <a:lnSpc>
                <a:spcPct val="150000"/>
              </a:lnSpc>
            </a:pPr>
            <a:r>
              <a:rPr lang="en-US" altLang="zh-CN" sz="2200" dirty="0" smtClean="0">
                <a:latin typeface="微软雅黑" panose="020B0503020204020204" charset="-122"/>
                <a:ea typeface="微软雅黑" panose="020B0503020204020204" charset="-122"/>
              </a:rPr>
              <a:t>                                3</a:t>
            </a:r>
            <a:r>
              <a:rPr lang="zh-CN" altLang="en-US" sz="2200" dirty="0" smtClean="0">
                <a:latin typeface="微软雅黑" panose="020B0503020204020204" charset="-122"/>
                <a:ea typeface="微软雅黑" panose="020B0503020204020204" charset="-122"/>
              </a:rPr>
              <a:t>、明</a:t>
            </a:r>
            <a:r>
              <a:rPr lang="zh-CN" altLang="en-US" sz="2200" dirty="0">
                <a:latin typeface="微软雅黑" panose="020B0503020204020204" charset="-122"/>
                <a:ea typeface="微软雅黑" panose="020B0503020204020204" charset="-122"/>
              </a:rPr>
              <a:t>中叶后超过官营手工业占据主导地位；明朝中后期，江南一些手工业部门出现资本主义性质的生产关系（发展概况）。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5" name="文本框 4"/>
          <p:cNvSpPr txBox="1"/>
          <p:nvPr/>
        </p:nvSpPr>
        <p:spPr>
          <a:xfrm>
            <a:off x="294640" y="1209675"/>
            <a:ext cx="5800090" cy="583565"/>
          </a:xfrm>
          <a:prstGeom prst="rect">
            <a:avLst/>
          </a:prstGeom>
          <a:noFill/>
        </p:spPr>
        <p:txBody>
          <a:bodyPr wrap="square" rtlCol="0">
            <a:spAutoFit/>
          </a:bodyPr>
          <a:lstStyle/>
          <a:p>
            <a:r>
              <a:rPr lang="zh-CN" altLang="en-US" sz="3200">
                <a:latin typeface="微软雅黑" panose="020B0503020204020204" charset="-122"/>
                <a:ea typeface="微软雅黑" panose="020B0503020204020204" charset="-122"/>
              </a:rPr>
              <a:t>（二）先秦时期先进的手工业</a:t>
            </a:r>
          </a:p>
        </p:txBody>
      </p:sp>
      <p:sp>
        <p:nvSpPr>
          <p:cNvPr id="8" name="文本框 7"/>
          <p:cNvSpPr txBox="1"/>
          <p:nvPr/>
        </p:nvSpPr>
        <p:spPr>
          <a:xfrm>
            <a:off x="3847465" y="38481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三、基础梳理</a:t>
            </a:r>
            <a:endParaRPr lang="en-US" altLang="zh-CN" sz="4000" b="1"/>
          </a:p>
        </p:txBody>
      </p:sp>
      <p:sp>
        <p:nvSpPr>
          <p:cNvPr id="100" name="文本框 99"/>
          <p:cNvSpPr txBox="1"/>
          <p:nvPr/>
        </p:nvSpPr>
        <p:spPr>
          <a:xfrm>
            <a:off x="1014730" y="2066925"/>
            <a:ext cx="3215640" cy="521970"/>
          </a:xfrm>
          <a:prstGeom prst="rect">
            <a:avLst/>
          </a:prstGeom>
          <a:noFill/>
          <a:ln w="9525">
            <a:noFill/>
          </a:ln>
        </p:spPr>
        <p:txBody>
          <a:bodyPr wrap="square">
            <a:spAutoFit/>
          </a:bodyPr>
          <a:lstStyle/>
          <a:p>
            <a:pPr indent="0"/>
            <a:r>
              <a:rPr lang="en-US" altLang="zh-CN" sz="2800" b="0">
                <a:latin typeface="微软雅黑" panose="020B0503020204020204" charset="-122"/>
                <a:ea typeface="微软雅黑" panose="020B0503020204020204" charset="-122"/>
                <a:cs typeface="宋体" panose="02010600030101010101" pitchFamily="2" charset="-122"/>
              </a:rPr>
              <a:t>1. </a:t>
            </a:r>
            <a:r>
              <a:rPr lang="zh-CN" altLang="en-US" sz="2800" b="0">
                <a:latin typeface="微软雅黑" panose="020B0503020204020204" charset="-122"/>
                <a:ea typeface="微软雅黑" panose="020B0503020204020204" charset="-122"/>
                <a:cs typeface="宋体" panose="02010600030101010101" pitchFamily="2" charset="-122"/>
              </a:rPr>
              <a:t>矿冶业的发展：</a:t>
            </a:r>
          </a:p>
        </p:txBody>
      </p:sp>
      <p:sp>
        <p:nvSpPr>
          <p:cNvPr id="9" name="文本框 8"/>
          <p:cNvSpPr txBox="1"/>
          <p:nvPr/>
        </p:nvSpPr>
        <p:spPr>
          <a:xfrm>
            <a:off x="1014730" y="2708275"/>
            <a:ext cx="10806430" cy="3693319"/>
          </a:xfrm>
          <a:prstGeom prst="rect">
            <a:avLst/>
          </a:prstGeom>
          <a:noFill/>
          <a:ln w="9525">
            <a:noFill/>
          </a:ln>
        </p:spPr>
        <p:txBody>
          <a:bodyPr wrap="square">
            <a:spAutoFit/>
          </a:bodyPr>
          <a:lstStyle/>
          <a:p>
            <a:pPr indent="0" fontAlgn="auto">
              <a:lnSpc>
                <a:spcPct val="150000"/>
              </a:lnSpc>
            </a:pPr>
            <a:r>
              <a:rPr lang="zh-CN" altLang="en-US"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1</a:t>
            </a:r>
            <a:r>
              <a:rPr lang="zh-CN" altLang="en-US" sz="2600" b="0" dirty="0">
                <a:latin typeface="宋体" panose="02010600030101010101" pitchFamily="2" charset="-122"/>
                <a:ea typeface="宋体" panose="02010600030101010101" pitchFamily="2" charset="-122"/>
                <a:cs typeface="宋体" panose="02010600030101010101" pitchFamily="2" charset="-122"/>
              </a:rPr>
              <a:t>）夏商西周三代：夏商周三代被称为青铜时代。夏朝青铜器目前尚未发现，商周是青铜时代的繁盛时期。商朝青铜器由官府垄断，生产规模大，作坊集中在王都，产品供国王和贵族使用。西周青铜器产品趋向生活化，日用器具数量大</a:t>
            </a:r>
            <a:r>
              <a:rPr lang="en-US" altLang="zh-CN" sz="2600" b="0" dirty="0">
                <a:latin typeface="宋体" panose="02010600030101010101" pitchFamily="2" charset="-122"/>
                <a:ea typeface="宋体" panose="02010600030101010101" pitchFamily="2" charset="-122"/>
                <a:cs typeface="宋体" panose="02010600030101010101" pitchFamily="2" charset="-122"/>
              </a:rPr>
              <a:t>;</a:t>
            </a:r>
            <a:r>
              <a:rPr lang="zh-CN" altLang="en-US" sz="2600" b="0" dirty="0">
                <a:latin typeface="宋体" panose="02010600030101010101" pitchFamily="2" charset="-122"/>
                <a:ea typeface="宋体" panose="02010600030101010101" pitchFamily="2" charset="-122"/>
                <a:cs typeface="宋体" panose="02010600030101010101" pitchFamily="2" charset="-122"/>
              </a:rPr>
              <a:t> </a:t>
            </a:r>
          </a:p>
          <a:p>
            <a:pPr indent="0" fontAlgn="auto">
              <a:lnSpc>
                <a:spcPct val="150000"/>
              </a:lnSpc>
            </a:pPr>
            <a:r>
              <a:rPr lang="zh-CN" altLang="en-US"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2</a:t>
            </a:r>
            <a:r>
              <a:rPr lang="zh-CN" altLang="en-US" sz="2600" b="0" dirty="0">
                <a:latin typeface="宋体" panose="02010600030101010101" pitchFamily="2" charset="-122"/>
                <a:ea typeface="宋体" panose="02010600030101010101" pitchFamily="2" charset="-122"/>
                <a:cs typeface="宋体" panose="02010600030101010101" pitchFamily="2" charset="-122"/>
              </a:rPr>
              <a:t>）春</a:t>
            </a:r>
            <a:r>
              <a:rPr lang="zh-CN" altLang="en-US" sz="2600" b="0" dirty="0" smtClean="0">
                <a:latin typeface="宋体" panose="02010600030101010101" pitchFamily="2" charset="-122"/>
                <a:ea typeface="宋体" panose="02010600030101010101" pitchFamily="2" charset="-122"/>
                <a:cs typeface="宋体" panose="02010600030101010101" pitchFamily="2" charset="-122"/>
              </a:rPr>
              <a:t>秋</a:t>
            </a:r>
            <a:r>
              <a:rPr lang="zh-CN" altLang="en-US" sz="2600" dirty="0" smtClean="0">
                <a:latin typeface="宋体" panose="02010600030101010101" pitchFamily="2" charset="-122"/>
                <a:ea typeface="宋体" panose="02010600030101010101" pitchFamily="2" charset="-122"/>
                <a:cs typeface="宋体" panose="02010600030101010101" pitchFamily="2" charset="-122"/>
              </a:rPr>
              <a:t>时期</a:t>
            </a:r>
            <a:r>
              <a:rPr lang="zh-CN" altLang="en-US" sz="2600" b="0" dirty="0" smtClean="0">
                <a:latin typeface="宋体" panose="02010600030101010101" pitchFamily="2" charset="-122"/>
                <a:ea typeface="宋体" panose="02010600030101010101" pitchFamily="2" charset="-122"/>
                <a:cs typeface="宋体" panose="02010600030101010101" pitchFamily="2" charset="-122"/>
              </a:rPr>
              <a:t>：</a:t>
            </a:r>
            <a:r>
              <a:rPr lang="zh-CN" altLang="en-US" sz="2600" b="0" dirty="0">
                <a:latin typeface="宋体" panose="02010600030101010101" pitchFamily="2" charset="-122"/>
                <a:ea typeface="宋体" panose="02010600030101010101" pitchFamily="2" charset="-122"/>
                <a:cs typeface="宋体" panose="02010600030101010101" pitchFamily="2" charset="-122"/>
              </a:rPr>
              <a:t>铸铁柔化技术</a:t>
            </a:r>
            <a:r>
              <a:rPr lang="zh-CN" altLang="en-US" sz="2600" b="0" dirty="0" smtClean="0">
                <a:latin typeface="宋体" panose="02010600030101010101" pitchFamily="2" charset="-122"/>
                <a:ea typeface="宋体" panose="02010600030101010101" pitchFamily="2" charset="-122"/>
                <a:cs typeface="宋体" panose="02010600030101010101" pitchFamily="2" charset="-122"/>
              </a:rPr>
              <a:t>，发明了</a:t>
            </a:r>
            <a:r>
              <a:rPr lang="zh-CN" altLang="en-US" sz="2600" b="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冶炼生铁和钢的技术，</a:t>
            </a:r>
            <a:r>
              <a:rPr lang="zh-CN" altLang="en-US" sz="2600" b="0" dirty="0" smtClean="0">
                <a:latin typeface="宋体" panose="02010600030101010101" pitchFamily="2" charset="-122"/>
                <a:ea typeface="宋体" panose="02010600030101010101" pitchFamily="2" charset="-122"/>
                <a:cs typeface="宋体" panose="02010600030101010101" pitchFamily="2" charset="-122"/>
              </a:rPr>
              <a:t>是</a:t>
            </a:r>
            <a:r>
              <a:rPr lang="zh-CN" altLang="en-US" sz="2600" b="0" dirty="0">
                <a:latin typeface="宋体" panose="02010600030101010101" pitchFamily="2" charset="-122"/>
                <a:ea typeface="宋体" panose="02010600030101010101" pitchFamily="2" charset="-122"/>
                <a:cs typeface="宋体" panose="02010600030101010101" pitchFamily="2" charset="-122"/>
              </a:rPr>
              <a:t>世界冶铁史上的一大成就</a:t>
            </a:r>
            <a:r>
              <a:rPr lang="zh-CN" altLang="en-US" sz="2600" b="0"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600" b="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2" name="文本框 1"/>
          <p:cNvSpPr txBox="1"/>
          <p:nvPr/>
        </p:nvSpPr>
        <p:spPr>
          <a:xfrm>
            <a:off x="1573530" y="415290"/>
            <a:ext cx="7303135" cy="706755"/>
          </a:xfrm>
          <a:prstGeom prst="rect">
            <a:avLst/>
          </a:prstGeom>
          <a:noFill/>
        </p:spPr>
        <p:txBody>
          <a:bodyPr wrap="square" rtlCol="0">
            <a:spAutoFit/>
          </a:bodyPr>
          <a:lstStyle/>
          <a:p>
            <a:r>
              <a:rPr lang="en-US" altLang="zh-CN" sz="3600" b="1"/>
              <a:t>  </a:t>
            </a:r>
            <a:r>
              <a:rPr lang="en-US" altLang="zh-CN" sz="4000" b="1"/>
              <a:t> </a:t>
            </a:r>
            <a:r>
              <a:rPr lang="zh-CN" altLang="en-US" sz="4000" b="1"/>
              <a:t>【经济史研究应该注意问题】</a:t>
            </a:r>
          </a:p>
        </p:txBody>
      </p:sp>
      <p:sp>
        <p:nvSpPr>
          <p:cNvPr id="3" name="文本框 2"/>
          <p:cNvSpPr txBox="1"/>
          <p:nvPr/>
        </p:nvSpPr>
        <p:spPr>
          <a:xfrm>
            <a:off x="697865" y="1390650"/>
            <a:ext cx="1112710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1. </a:t>
            </a:r>
            <a:r>
              <a:rPr sz="2600">
                <a:latin typeface="微软雅黑" panose="020B0503020204020204" charset="-122"/>
                <a:ea typeface="微软雅黑" panose="020B0503020204020204" charset="-122"/>
              </a:rPr>
              <a:t>研究经济史</a:t>
            </a:r>
            <a:r>
              <a:rPr lang="zh-CN" sz="2600">
                <a:latin typeface="微软雅黑" panose="020B0503020204020204" charset="-122"/>
                <a:ea typeface="微软雅黑" panose="020B0503020204020204" charset="-122"/>
              </a:rPr>
              <a:t>，</a:t>
            </a:r>
            <a:r>
              <a:rPr sz="2600">
                <a:latin typeface="微软雅黑" panose="020B0503020204020204" charset="-122"/>
                <a:ea typeface="微软雅黑" panose="020B0503020204020204" charset="-122"/>
              </a:rPr>
              <a:t>不独要研究经济制度</a:t>
            </a:r>
            <a:r>
              <a:rPr lang="zh-CN" sz="2600">
                <a:latin typeface="微软雅黑" panose="020B0503020204020204" charset="-122"/>
                <a:ea typeface="微软雅黑" panose="020B0503020204020204" charset="-122"/>
              </a:rPr>
              <a:t>，</a:t>
            </a:r>
            <a:r>
              <a:rPr sz="2600">
                <a:latin typeface="微软雅黑" panose="020B0503020204020204" charset="-122"/>
                <a:ea typeface="微软雅黑" panose="020B0503020204020204" charset="-122"/>
              </a:rPr>
              <a:t>还要探索经济规律</a:t>
            </a:r>
            <a:r>
              <a:rPr lang="zh-CN" sz="2600">
                <a:latin typeface="微软雅黑" panose="020B0503020204020204" charset="-122"/>
                <a:ea typeface="微软雅黑" panose="020B0503020204020204" charset="-122"/>
              </a:rPr>
              <a:t>；</a:t>
            </a:r>
          </a:p>
        </p:txBody>
      </p:sp>
      <p:sp>
        <p:nvSpPr>
          <p:cNvPr id="5" name="文本框 4"/>
          <p:cNvSpPr txBox="1"/>
          <p:nvPr/>
        </p:nvSpPr>
        <p:spPr>
          <a:xfrm>
            <a:off x="697865" y="2466975"/>
            <a:ext cx="1112710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2. </a:t>
            </a:r>
            <a:r>
              <a:rPr sz="2600">
                <a:latin typeface="微软雅黑" panose="020B0503020204020204" charset="-122"/>
                <a:ea typeface="微软雅黑" panose="020B0503020204020204" charset="-122"/>
              </a:rPr>
              <a:t>研究经济史</a:t>
            </a:r>
            <a:r>
              <a:rPr lang="zh-CN" sz="2600">
                <a:latin typeface="微软雅黑" panose="020B0503020204020204" charset="-122"/>
                <a:ea typeface="微软雅黑" panose="020B0503020204020204" charset="-122"/>
              </a:rPr>
              <a:t>，</a:t>
            </a:r>
            <a:r>
              <a:rPr sz="2600">
                <a:latin typeface="微软雅黑" panose="020B0503020204020204" charset="-122"/>
                <a:ea typeface="微软雅黑" panose="020B0503020204020204" charset="-122"/>
              </a:rPr>
              <a:t>不独要</a:t>
            </a:r>
            <a:r>
              <a:rPr lang="zh-CN" sz="2600">
                <a:latin typeface="微软雅黑" panose="020B0503020204020204" charset="-122"/>
                <a:ea typeface="微软雅黑" panose="020B0503020204020204" charset="-122"/>
              </a:rPr>
              <a:t>注重历史知识，</a:t>
            </a:r>
            <a:r>
              <a:rPr sz="2600">
                <a:latin typeface="微软雅黑" panose="020B0503020204020204" charset="-122"/>
                <a:ea typeface="微软雅黑" panose="020B0503020204020204" charset="-122"/>
              </a:rPr>
              <a:t>还要</a:t>
            </a:r>
            <a:r>
              <a:rPr lang="zh-CN" sz="2600">
                <a:latin typeface="微软雅黑" panose="020B0503020204020204" charset="-122"/>
                <a:ea typeface="微软雅黑" panose="020B0503020204020204" charset="-122"/>
              </a:rPr>
              <a:t>具备经济知识；</a:t>
            </a:r>
          </a:p>
        </p:txBody>
      </p:sp>
      <p:sp>
        <p:nvSpPr>
          <p:cNvPr id="6" name="文本框 5"/>
          <p:cNvSpPr txBox="1"/>
          <p:nvPr/>
        </p:nvSpPr>
        <p:spPr>
          <a:xfrm>
            <a:off x="697865" y="3667760"/>
            <a:ext cx="11127105" cy="621773"/>
          </a:xfrm>
          <a:prstGeom prst="rect">
            <a:avLst/>
          </a:prstGeom>
          <a:noFill/>
        </p:spPr>
        <p:txBody>
          <a:bodyPr wrap="square" rtlCol="0">
            <a:spAutoFit/>
          </a:bodyPr>
          <a:lstStyle/>
          <a:p>
            <a:pPr fontAlgn="auto">
              <a:lnSpc>
                <a:spcPct val="150000"/>
              </a:lnSpc>
            </a:pPr>
            <a:r>
              <a:rPr lang="en-US" altLang="zh-CN" sz="2600" dirty="0">
                <a:latin typeface="微软雅黑" panose="020B0503020204020204" charset="-122"/>
                <a:ea typeface="微软雅黑" panose="020B0503020204020204" charset="-122"/>
              </a:rPr>
              <a:t>3. </a:t>
            </a:r>
            <a:r>
              <a:rPr sz="2600" dirty="0" err="1">
                <a:latin typeface="微软雅黑" panose="020B0503020204020204" charset="-122"/>
                <a:ea typeface="微软雅黑" panose="020B0503020204020204" charset="-122"/>
              </a:rPr>
              <a:t>研究经济史</a:t>
            </a:r>
            <a:r>
              <a:rPr lang="zh-CN" sz="2600" dirty="0">
                <a:latin typeface="微软雅黑" panose="020B0503020204020204" charset="-122"/>
                <a:ea typeface="微软雅黑" panose="020B0503020204020204" charset="-122"/>
              </a:rPr>
              <a:t>，</a:t>
            </a:r>
            <a:r>
              <a:rPr sz="2600" dirty="0" err="1">
                <a:latin typeface="微软雅黑" panose="020B0503020204020204" charset="-122"/>
                <a:ea typeface="微软雅黑" panose="020B0503020204020204" charset="-122"/>
              </a:rPr>
              <a:t>不独要</a:t>
            </a:r>
            <a:r>
              <a:rPr lang="zh-CN" sz="2600" dirty="0">
                <a:latin typeface="微软雅黑" panose="020B0503020204020204" charset="-122"/>
                <a:ea typeface="微软雅黑" panose="020B0503020204020204" charset="-122"/>
              </a:rPr>
              <a:t>研究生产关系，</a:t>
            </a:r>
            <a:r>
              <a:rPr sz="2600" dirty="0" err="1">
                <a:latin typeface="微软雅黑" panose="020B0503020204020204" charset="-122"/>
                <a:ea typeface="微软雅黑" panose="020B0503020204020204" charset="-122"/>
              </a:rPr>
              <a:t>还要</a:t>
            </a:r>
            <a:r>
              <a:rPr lang="zh-CN" sz="2600" dirty="0">
                <a:latin typeface="微软雅黑" panose="020B0503020204020204" charset="-122"/>
                <a:ea typeface="微软雅黑" panose="020B0503020204020204" charset="-122"/>
              </a:rPr>
              <a:t>研究生产力</a:t>
            </a:r>
            <a:r>
              <a:rPr lang="zh-CN" sz="2600" dirty="0" smtClean="0">
                <a:latin typeface="微软雅黑" panose="020B0503020204020204" charset="-122"/>
                <a:ea typeface="微软雅黑" panose="020B0503020204020204" charset="-122"/>
              </a:rPr>
              <a:t>；</a:t>
            </a:r>
            <a:endParaRPr lang="zh-CN" sz="2600" dirty="0">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5" name="文本框 4"/>
          <p:cNvSpPr txBox="1"/>
          <p:nvPr/>
        </p:nvSpPr>
        <p:spPr>
          <a:xfrm>
            <a:off x="294640" y="1209675"/>
            <a:ext cx="5800090" cy="583565"/>
          </a:xfrm>
          <a:prstGeom prst="rect">
            <a:avLst/>
          </a:prstGeom>
          <a:noFill/>
        </p:spPr>
        <p:txBody>
          <a:bodyPr wrap="square" rtlCol="0">
            <a:spAutoFit/>
          </a:bodyPr>
          <a:lstStyle/>
          <a:p>
            <a:r>
              <a:rPr lang="zh-CN" altLang="en-US" sz="3200">
                <a:latin typeface="微软雅黑" panose="020B0503020204020204" charset="-122"/>
                <a:ea typeface="微软雅黑" panose="020B0503020204020204" charset="-122"/>
              </a:rPr>
              <a:t>（二）先秦时期先进的手工业</a:t>
            </a:r>
          </a:p>
        </p:txBody>
      </p:sp>
      <p:sp>
        <p:nvSpPr>
          <p:cNvPr id="8" name="文本框 7"/>
          <p:cNvSpPr txBox="1"/>
          <p:nvPr/>
        </p:nvSpPr>
        <p:spPr>
          <a:xfrm>
            <a:off x="3847465" y="384810"/>
            <a:ext cx="4104640" cy="706755"/>
          </a:xfrm>
          <a:prstGeom prst="rect">
            <a:avLst/>
          </a:prstGeom>
          <a:noFill/>
        </p:spPr>
        <p:txBody>
          <a:bodyPr wrap="square" rtlCol="0">
            <a:spAutoFit/>
          </a:bodyPr>
          <a:lstStyle/>
          <a:p>
            <a:r>
              <a:rPr lang="en-US" altLang="zh-CN" sz="3600" b="1"/>
              <a:t> </a:t>
            </a:r>
            <a:r>
              <a:rPr lang="zh-CN" altLang="en-US" sz="3600" b="1"/>
              <a:t>三</a:t>
            </a:r>
            <a:r>
              <a:rPr lang="zh-CN" altLang="en-US" sz="4000" b="1"/>
              <a:t>、基础梳理</a:t>
            </a:r>
            <a:endParaRPr lang="en-US" altLang="zh-CN" sz="4000" b="1"/>
          </a:p>
        </p:txBody>
      </p:sp>
      <p:sp>
        <p:nvSpPr>
          <p:cNvPr id="100" name="文本框 99"/>
          <p:cNvSpPr txBox="1"/>
          <p:nvPr/>
        </p:nvSpPr>
        <p:spPr>
          <a:xfrm>
            <a:off x="1014730" y="2066925"/>
            <a:ext cx="3215640" cy="521970"/>
          </a:xfrm>
          <a:prstGeom prst="rect">
            <a:avLst/>
          </a:prstGeom>
          <a:noFill/>
          <a:ln w="9525">
            <a:noFill/>
          </a:ln>
        </p:spPr>
        <p:txBody>
          <a:bodyPr wrap="square">
            <a:spAutoFit/>
          </a:bodyPr>
          <a:lstStyle/>
          <a:p>
            <a:pPr indent="0"/>
            <a:r>
              <a:rPr lang="en-US" altLang="zh-CN" sz="2800" b="0">
                <a:latin typeface="微软雅黑" panose="020B0503020204020204" charset="-122"/>
                <a:ea typeface="微软雅黑" panose="020B0503020204020204" charset="-122"/>
                <a:cs typeface="宋体" panose="02010600030101010101" pitchFamily="2" charset="-122"/>
              </a:rPr>
              <a:t>2.  </a:t>
            </a:r>
            <a:r>
              <a:rPr lang="zh-CN" altLang="en-US" sz="2800" b="0">
                <a:latin typeface="微软雅黑" panose="020B0503020204020204" charset="-122"/>
                <a:ea typeface="微软雅黑" panose="020B0503020204020204" charset="-122"/>
                <a:cs typeface="宋体" panose="02010600030101010101" pitchFamily="2" charset="-122"/>
              </a:rPr>
              <a:t>纺织业发展：</a:t>
            </a:r>
          </a:p>
        </p:txBody>
      </p:sp>
      <p:sp>
        <p:nvSpPr>
          <p:cNvPr id="9" name="文本框 8"/>
          <p:cNvSpPr txBox="1"/>
          <p:nvPr/>
        </p:nvSpPr>
        <p:spPr>
          <a:xfrm>
            <a:off x="1014730" y="2708275"/>
            <a:ext cx="11042650" cy="1291590"/>
          </a:xfrm>
          <a:prstGeom prst="rect">
            <a:avLst/>
          </a:prstGeom>
          <a:noFill/>
          <a:ln w="9525">
            <a:noFill/>
          </a:ln>
        </p:spPr>
        <p:txBody>
          <a:bodyPr wrap="square">
            <a:spAutoFit/>
          </a:bodyPr>
          <a:lstStyle/>
          <a:p>
            <a:pPr indent="0" fontAlgn="auto">
              <a:lnSpc>
                <a:spcPct val="150000"/>
              </a:lnSpc>
            </a:pPr>
            <a:r>
              <a:rPr lang="zh-CN" altLang="en-US" sz="2600" b="0">
                <a:latin typeface="宋体" panose="02010600030101010101" pitchFamily="2" charset="-122"/>
                <a:ea typeface="宋体" panose="02010600030101010101" pitchFamily="2" charset="-122"/>
                <a:cs typeface="宋体" panose="02010600030101010101" pitchFamily="2" charset="-122"/>
              </a:rPr>
              <a:t>（1）先秦：西周时已出现斜纹提花织物和刺绣；</a:t>
            </a:r>
          </a:p>
          <a:p>
            <a:pPr indent="0" fontAlgn="auto">
              <a:lnSpc>
                <a:spcPct val="150000"/>
              </a:lnSpc>
            </a:pPr>
            <a:r>
              <a:rPr lang="zh-CN" altLang="en-US" sz="2600" b="0">
                <a:latin typeface="宋体" panose="02010600030101010101" pitchFamily="2" charset="-122"/>
                <a:ea typeface="宋体" panose="02010600030101010101" pitchFamily="2" charset="-122"/>
                <a:cs typeface="宋体" panose="02010600030101010101" pitchFamily="2" charset="-122"/>
              </a:rPr>
              <a:t>（</a:t>
            </a:r>
            <a:r>
              <a:rPr lang="en-US" altLang="zh-CN" sz="2600" b="0">
                <a:latin typeface="宋体" panose="02010600030101010101" pitchFamily="2" charset="-122"/>
                <a:ea typeface="宋体" panose="02010600030101010101" pitchFamily="2" charset="-122"/>
                <a:cs typeface="宋体" panose="02010600030101010101" pitchFamily="2" charset="-122"/>
              </a:rPr>
              <a:t>2</a:t>
            </a:r>
            <a:r>
              <a:rPr lang="zh-CN" altLang="en-US" sz="2600" b="0">
                <a:latin typeface="宋体" panose="02010600030101010101" pitchFamily="2" charset="-122"/>
                <a:ea typeface="宋体" panose="02010600030101010101" pitchFamily="2" charset="-122"/>
                <a:cs typeface="宋体" panose="02010600030101010101" pitchFamily="2" charset="-122"/>
              </a:rPr>
              <a:t>）春秋战国时，纺织品纤维相当细密，如长沙楚墓出土的战国麻布残片。</a:t>
            </a:r>
          </a:p>
        </p:txBody>
      </p:sp>
      <p:sp>
        <p:nvSpPr>
          <p:cNvPr id="2" name="文本框 1"/>
          <p:cNvSpPr txBox="1"/>
          <p:nvPr/>
        </p:nvSpPr>
        <p:spPr>
          <a:xfrm>
            <a:off x="1050925" y="4953000"/>
            <a:ext cx="10782935" cy="1291590"/>
          </a:xfrm>
          <a:prstGeom prst="rect">
            <a:avLst/>
          </a:prstGeom>
          <a:noFill/>
          <a:ln w="9525">
            <a:noFill/>
          </a:ln>
        </p:spPr>
        <p:txBody>
          <a:bodyPr wrap="square">
            <a:spAutoFit/>
          </a:bodyPr>
          <a:lstStyle/>
          <a:p>
            <a:pPr indent="0" fontAlgn="auto">
              <a:lnSpc>
                <a:spcPct val="150000"/>
              </a:lnSpc>
            </a:pPr>
            <a:r>
              <a:rPr lang="zh-CN" altLang="en-US" sz="2600" b="0">
                <a:latin typeface="宋体" panose="02010600030101010101" pitchFamily="2" charset="-122"/>
                <a:ea typeface="宋体" panose="02010600030101010101" pitchFamily="2" charset="-122"/>
                <a:cs typeface="宋体" panose="02010600030101010101" pitchFamily="2" charset="-122"/>
              </a:rPr>
              <a:t>（</a:t>
            </a:r>
            <a:r>
              <a:rPr lang="en-US" altLang="zh-CN" sz="2600" b="0">
                <a:latin typeface="宋体" panose="02010600030101010101" pitchFamily="2" charset="-122"/>
                <a:ea typeface="宋体" panose="02010600030101010101" pitchFamily="2" charset="-122"/>
                <a:cs typeface="宋体" panose="02010600030101010101" pitchFamily="2" charset="-122"/>
              </a:rPr>
              <a:t>1</a:t>
            </a:r>
            <a:r>
              <a:rPr lang="zh-CN" altLang="en-US" sz="2600" b="0">
                <a:latin typeface="宋体" panose="02010600030101010101" pitchFamily="2" charset="-122"/>
                <a:ea typeface="宋体" panose="02010600030101010101" pitchFamily="2" charset="-122"/>
                <a:cs typeface="宋体" panose="02010600030101010101" pitchFamily="2" charset="-122"/>
              </a:rPr>
              <a:t>）先秦：商和西周遗址里出现了原始瓷器，这是我国陶瓷发展史上一次飞跃。</a:t>
            </a:r>
          </a:p>
        </p:txBody>
      </p:sp>
      <p:sp>
        <p:nvSpPr>
          <p:cNvPr id="3" name="文本框 2"/>
          <p:cNvSpPr txBox="1"/>
          <p:nvPr/>
        </p:nvSpPr>
        <p:spPr>
          <a:xfrm>
            <a:off x="1014730" y="4154805"/>
            <a:ext cx="3215640" cy="521970"/>
          </a:xfrm>
          <a:prstGeom prst="rect">
            <a:avLst/>
          </a:prstGeom>
          <a:noFill/>
          <a:ln w="9525">
            <a:noFill/>
          </a:ln>
        </p:spPr>
        <p:txBody>
          <a:bodyPr wrap="square">
            <a:spAutoFit/>
          </a:bodyPr>
          <a:lstStyle/>
          <a:p>
            <a:pPr indent="0"/>
            <a:r>
              <a:rPr lang="en-US" altLang="zh-CN" sz="2800" b="0">
                <a:latin typeface="微软雅黑" panose="020B0503020204020204" charset="-122"/>
                <a:ea typeface="微软雅黑" panose="020B0503020204020204" charset="-122"/>
                <a:cs typeface="宋体" panose="02010600030101010101" pitchFamily="2" charset="-122"/>
              </a:rPr>
              <a:t>3.  </a:t>
            </a:r>
            <a:r>
              <a:rPr lang="zh-CN" altLang="en-US" sz="2800" b="0">
                <a:latin typeface="微软雅黑" panose="020B0503020204020204" charset="-122"/>
                <a:ea typeface="微软雅黑" panose="020B0503020204020204" charset="-122"/>
                <a:cs typeface="宋体" panose="02010600030101010101" pitchFamily="2" charset="-122"/>
              </a:rPr>
              <a:t>陶瓷业发展：</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5" name="文本框 4"/>
          <p:cNvSpPr txBox="1"/>
          <p:nvPr/>
        </p:nvSpPr>
        <p:spPr>
          <a:xfrm>
            <a:off x="294640" y="1209675"/>
            <a:ext cx="5800090" cy="583565"/>
          </a:xfrm>
          <a:prstGeom prst="rect">
            <a:avLst/>
          </a:prstGeom>
          <a:noFill/>
        </p:spPr>
        <p:txBody>
          <a:bodyPr wrap="square" rtlCol="0">
            <a:spAutoFit/>
          </a:bodyPr>
          <a:lstStyle/>
          <a:p>
            <a:r>
              <a:rPr lang="zh-CN" altLang="en-US" sz="3200">
                <a:latin typeface="微软雅黑" panose="020B0503020204020204" charset="-122"/>
                <a:ea typeface="微软雅黑" panose="020B0503020204020204" charset="-122"/>
              </a:rPr>
              <a:t>（二）先秦时期先进的手工业</a:t>
            </a:r>
          </a:p>
        </p:txBody>
      </p:sp>
      <p:sp>
        <p:nvSpPr>
          <p:cNvPr id="8" name="文本框 7"/>
          <p:cNvSpPr txBox="1"/>
          <p:nvPr/>
        </p:nvSpPr>
        <p:spPr>
          <a:xfrm>
            <a:off x="3875405" y="329565"/>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三、基础梳理</a:t>
            </a:r>
            <a:endParaRPr lang="en-US" altLang="zh-CN" sz="4000" b="1"/>
          </a:p>
        </p:txBody>
      </p:sp>
      <p:sp>
        <p:nvSpPr>
          <p:cNvPr id="100" name="文本框 99"/>
          <p:cNvSpPr txBox="1"/>
          <p:nvPr/>
        </p:nvSpPr>
        <p:spPr>
          <a:xfrm>
            <a:off x="1014730" y="2066925"/>
            <a:ext cx="3215640" cy="521970"/>
          </a:xfrm>
          <a:prstGeom prst="rect">
            <a:avLst/>
          </a:prstGeom>
          <a:noFill/>
          <a:ln w="9525">
            <a:noFill/>
          </a:ln>
        </p:spPr>
        <p:txBody>
          <a:bodyPr wrap="square">
            <a:spAutoFit/>
          </a:bodyPr>
          <a:lstStyle/>
          <a:p>
            <a:pPr indent="0"/>
            <a:r>
              <a:rPr lang="en-US" altLang="zh-CN" sz="2800" b="0">
                <a:latin typeface="微软雅黑" panose="020B0503020204020204" charset="-122"/>
                <a:ea typeface="微软雅黑" panose="020B0503020204020204" charset="-122"/>
                <a:cs typeface="宋体" panose="02010600030101010101" pitchFamily="2" charset="-122"/>
              </a:rPr>
              <a:t>6.  </a:t>
            </a:r>
            <a:r>
              <a:rPr lang="zh-CN" altLang="en-US" sz="2800" b="0">
                <a:latin typeface="微软雅黑" panose="020B0503020204020204" charset="-122"/>
                <a:ea typeface="微软雅黑" panose="020B0503020204020204" charset="-122"/>
                <a:cs typeface="宋体" panose="02010600030101010101" pitchFamily="2" charset="-122"/>
              </a:rPr>
              <a:t>手工工艺专著：</a:t>
            </a:r>
          </a:p>
        </p:txBody>
      </p:sp>
      <p:sp>
        <p:nvSpPr>
          <p:cNvPr id="9" name="文本框 8"/>
          <p:cNvSpPr txBox="1"/>
          <p:nvPr/>
        </p:nvSpPr>
        <p:spPr>
          <a:xfrm>
            <a:off x="1014730" y="2708275"/>
            <a:ext cx="10819765" cy="1891665"/>
          </a:xfrm>
          <a:prstGeom prst="rect">
            <a:avLst/>
          </a:prstGeom>
          <a:noFill/>
          <a:ln w="9525">
            <a:noFill/>
          </a:ln>
        </p:spPr>
        <p:txBody>
          <a:bodyPr wrap="square">
            <a:spAutoFit/>
          </a:bodyPr>
          <a:lstStyle/>
          <a:p>
            <a:pPr indent="0" fontAlgn="auto">
              <a:lnSpc>
                <a:spcPct val="150000"/>
              </a:lnSpc>
            </a:pPr>
            <a:r>
              <a:rPr lang="zh-CN" altLang="en-US" sz="2600" b="0">
                <a:latin typeface="宋体" panose="02010600030101010101" pitchFamily="2" charset="-122"/>
                <a:ea typeface="宋体" panose="02010600030101010101" pitchFamily="2" charset="-122"/>
                <a:cs typeface="宋体" panose="02010600030101010101" pitchFamily="2" charset="-122"/>
              </a:rPr>
              <a:t>（1）战国时期——《考工记》：这部著作记述了齐国官营手工业各个工种的设计规范和制造工艺，不但在我国工程技术发展史上有重要地位，在当时世界上也是独一无二的；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6" name="文本框 5"/>
          <p:cNvSpPr txBox="1"/>
          <p:nvPr/>
        </p:nvSpPr>
        <p:spPr>
          <a:xfrm>
            <a:off x="3833495" y="39878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【规律总结】</a:t>
            </a:r>
            <a:endParaRPr lang="en-US" altLang="zh-CN" sz="4000" b="1"/>
          </a:p>
        </p:txBody>
      </p:sp>
      <p:sp>
        <p:nvSpPr>
          <p:cNvPr id="2" name="文本框 1"/>
          <p:cNvSpPr txBox="1"/>
          <p:nvPr/>
        </p:nvSpPr>
        <p:spPr>
          <a:xfrm>
            <a:off x="725805" y="1292860"/>
            <a:ext cx="1112710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1. </a:t>
            </a:r>
            <a:r>
              <a:rPr sz="2600">
                <a:latin typeface="微软雅黑" panose="020B0503020204020204" charset="-122"/>
                <a:ea typeface="微软雅黑" panose="020B0503020204020204" charset="-122"/>
              </a:rPr>
              <a:t>中国古代手工业产生早、门类齐、技术先进、品种丰富</a:t>
            </a:r>
            <a:r>
              <a:rPr lang="zh-CN" sz="2600">
                <a:latin typeface="微软雅黑" panose="020B0503020204020204" charset="-122"/>
                <a:ea typeface="微软雅黑" panose="020B0503020204020204" charset="-122"/>
              </a:rPr>
              <a:t>；</a:t>
            </a:r>
          </a:p>
        </p:txBody>
      </p:sp>
      <p:sp>
        <p:nvSpPr>
          <p:cNvPr id="3" name="文本框 2"/>
          <p:cNvSpPr txBox="1"/>
          <p:nvPr/>
        </p:nvSpPr>
        <p:spPr>
          <a:xfrm>
            <a:off x="725805" y="3601720"/>
            <a:ext cx="11127105" cy="1291590"/>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3. </a:t>
            </a:r>
            <a:r>
              <a:rPr sz="2600">
                <a:latin typeface="微软雅黑" panose="020B0503020204020204" charset="-122"/>
                <a:ea typeface="微软雅黑" panose="020B0503020204020204" charset="-122"/>
              </a:rPr>
              <a:t>中国古代手工业和农业、商业一起，构成了中国古代经济的整体</a:t>
            </a:r>
            <a:r>
              <a:rPr lang="zh-CN" sz="2600">
                <a:latin typeface="微软雅黑" panose="020B0503020204020204" charset="-122"/>
                <a:ea typeface="微软雅黑" panose="020B0503020204020204" charset="-122"/>
              </a:rPr>
              <a:t>，</a:t>
            </a:r>
            <a:r>
              <a:rPr sz="2600">
                <a:latin typeface="微软雅黑" panose="020B0503020204020204" charset="-122"/>
                <a:ea typeface="微软雅黑" panose="020B0503020204020204" charset="-122"/>
              </a:rPr>
              <a:t>互相促进</a:t>
            </a:r>
            <a:r>
              <a:rPr lang="zh-CN" sz="2600">
                <a:latin typeface="微软雅黑" panose="020B0503020204020204" charset="-122"/>
                <a:ea typeface="微软雅黑" panose="020B0503020204020204" charset="-122"/>
              </a:rPr>
              <a:t>；</a:t>
            </a:r>
          </a:p>
        </p:txBody>
      </p:sp>
      <p:sp>
        <p:nvSpPr>
          <p:cNvPr id="7" name="文本框 6"/>
          <p:cNvSpPr txBox="1"/>
          <p:nvPr/>
        </p:nvSpPr>
        <p:spPr>
          <a:xfrm>
            <a:off x="725805" y="2310130"/>
            <a:ext cx="11127105" cy="1291590"/>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2. </a:t>
            </a:r>
            <a:r>
              <a:rPr sz="2600">
                <a:latin typeface="微软雅黑" panose="020B0503020204020204" charset="-122"/>
                <a:ea typeface="微软雅黑" panose="020B0503020204020204" charset="-122"/>
              </a:rPr>
              <a:t>中国古代手工业</a:t>
            </a:r>
            <a:r>
              <a:rPr lang="zh-CN" sz="2600">
                <a:latin typeface="微软雅黑" panose="020B0503020204020204" charset="-122"/>
                <a:ea typeface="微软雅黑" panose="020B0503020204020204" charset="-122"/>
              </a:rPr>
              <a:t>商周时期主要由政府主导经营，战国时期民营手工业逐步发展；</a:t>
            </a:r>
          </a:p>
        </p:txBody>
      </p:sp>
      <p:sp>
        <p:nvSpPr>
          <p:cNvPr id="10" name="文本框 9"/>
          <p:cNvSpPr txBox="1"/>
          <p:nvPr/>
        </p:nvSpPr>
        <p:spPr>
          <a:xfrm>
            <a:off x="725805" y="5008880"/>
            <a:ext cx="11127105" cy="1291590"/>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4. </a:t>
            </a:r>
            <a:r>
              <a:rPr sz="2600">
                <a:latin typeface="微软雅黑" panose="020B0503020204020204" charset="-122"/>
                <a:ea typeface="微软雅黑" panose="020B0503020204020204" charset="-122"/>
              </a:rPr>
              <a:t>中国古代手工业</a:t>
            </a:r>
            <a:r>
              <a:rPr lang="zh-CN" sz="2600">
                <a:latin typeface="微软雅黑" panose="020B0503020204020204" charset="-122"/>
                <a:ea typeface="微软雅黑" panose="020B0503020204020204" charset="-122"/>
              </a:rPr>
              <a:t>的发展推动了科技的进步，青铜礼器成为商周时期中国著名名牌。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6" name="文本框 5"/>
          <p:cNvSpPr txBox="1"/>
          <p:nvPr/>
        </p:nvSpPr>
        <p:spPr>
          <a:xfrm>
            <a:off x="3833495" y="177422"/>
            <a:ext cx="4104640" cy="707886"/>
          </a:xfrm>
          <a:prstGeom prst="rect">
            <a:avLst/>
          </a:prstGeom>
          <a:noFill/>
        </p:spPr>
        <p:txBody>
          <a:bodyPr wrap="square" rtlCol="0">
            <a:spAutoFit/>
          </a:bodyPr>
          <a:lstStyle/>
          <a:p>
            <a:r>
              <a:rPr lang="en-US" altLang="zh-CN" sz="3600" b="1" dirty="0"/>
              <a:t> </a:t>
            </a:r>
            <a:r>
              <a:rPr lang="en-US" altLang="zh-CN" sz="4000" b="1" dirty="0"/>
              <a:t> </a:t>
            </a:r>
            <a:r>
              <a:rPr lang="zh-CN" altLang="en-US" sz="4000" b="1" dirty="0"/>
              <a:t>三、基础梳理</a:t>
            </a:r>
            <a:endParaRPr lang="en-US" altLang="zh-CN" sz="4000" b="1" dirty="0"/>
          </a:p>
        </p:txBody>
      </p:sp>
      <p:sp>
        <p:nvSpPr>
          <p:cNvPr id="2" name="文本框 1"/>
          <p:cNvSpPr txBox="1"/>
          <p:nvPr/>
        </p:nvSpPr>
        <p:spPr>
          <a:xfrm>
            <a:off x="294640" y="859809"/>
            <a:ext cx="5800090" cy="584775"/>
          </a:xfrm>
          <a:prstGeom prst="rect">
            <a:avLst/>
          </a:prstGeom>
          <a:noFill/>
        </p:spPr>
        <p:txBody>
          <a:bodyPr wrap="square" rtlCol="0">
            <a:spAutoFit/>
          </a:bodyPr>
          <a:lstStyle/>
          <a:p>
            <a:r>
              <a:rPr lang="zh-CN" altLang="en-US" sz="3200" dirty="0">
                <a:latin typeface="微软雅黑" panose="020B0503020204020204" charset="-122"/>
                <a:ea typeface="微软雅黑" panose="020B0503020204020204" charset="-122"/>
              </a:rPr>
              <a:t>（一）先秦时期的商业</a:t>
            </a:r>
          </a:p>
        </p:txBody>
      </p:sp>
      <p:sp>
        <p:nvSpPr>
          <p:cNvPr id="5" name="文本框 4"/>
          <p:cNvSpPr txBox="1"/>
          <p:nvPr/>
        </p:nvSpPr>
        <p:spPr>
          <a:xfrm>
            <a:off x="713105" y="1487607"/>
            <a:ext cx="4339590" cy="584775"/>
          </a:xfrm>
          <a:prstGeom prst="rect">
            <a:avLst/>
          </a:prstGeom>
          <a:noFill/>
        </p:spPr>
        <p:txBody>
          <a:bodyPr wrap="square" rtlCol="0">
            <a:spAutoFit/>
          </a:bodyPr>
          <a:lstStyle/>
          <a:p>
            <a:r>
              <a:rPr lang="en-US" altLang="zh-CN" sz="3200" dirty="0">
                <a:latin typeface="微软雅黑" panose="020B0503020204020204" charset="-122"/>
                <a:ea typeface="微软雅黑" panose="020B0503020204020204" charset="-122"/>
              </a:rPr>
              <a:t>  1</a:t>
            </a:r>
            <a:r>
              <a:rPr lang="en-US" altLang="zh-CN" sz="28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先秦商品经济的发展</a:t>
            </a:r>
            <a:r>
              <a:rPr lang="en-US" altLang="zh-CN" sz="2800" dirty="0">
                <a:latin typeface="微软雅黑" panose="020B0503020204020204" charset="-122"/>
                <a:ea typeface="微软雅黑" panose="020B0503020204020204" charset="-122"/>
              </a:rPr>
              <a:t>：</a:t>
            </a:r>
          </a:p>
        </p:txBody>
      </p:sp>
      <p:sp>
        <p:nvSpPr>
          <p:cNvPr id="100" name="文本框 99"/>
          <p:cNvSpPr txBox="1"/>
          <p:nvPr/>
        </p:nvSpPr>
        <p:spPr>
          <a:xfrm>
            <a:off x="1184275" y="2006221"/>
            <a:ext cx="10435590" cy="5493812"/>
          </a:xfrm>
          <a:prstGeom prst="rect">
            <a:avLst/>
          </a:prstGeom>
          <a:noFill/>
          <a:ln w="9525">
            <a:noFill/>
          </a:ln>
        </p:spPr>
        <p:txBody>
          <a:bodyPr wrap="square">
            <a:spAutoFit/>
          </a:bodyPr>
          <a:lstStyle/>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1</a:t>
            </a:r>
            <a:r>
              <a:rPr lang="zh-CN" sz="2600" b="0" dirty="0">
                <a:latin typeface="宋体" panose="02010600030101010101" pitchFamily="2" charset="-122"/>
                <a:ea typeface="宋体" panose="02010600030101010101" pitchFamily="2" charset="-122"/>
                <a:cs typeface="宋体" panose="02010600030101010101" pitchFamily="2" charset="-122"/>
              </a:rPr>
              <a:t>）</a:t>
            </a:r>
            <a:r>
              <a:rPr sz="2600" b="0" dirty="0" err="1">
                <a:latin typeface="宋体" panose="02010600030101010101" pitchFamily="2" charset="-122"/>
                <a:ea typeface="宋体" panose="02010600030101010101" pitchFamily="2" charset="-122"/>
                <a:cs typeface="宋体" panose="02010600030101010101" pitchFamily="2" charset="-122"/>
              </a:rPr>
              <a:t>先秦：商民善于经商，后世将经商的人称为“商人</a:t>
            </a:r>
            <a:r>
              <a:rPr sz="2600" b="0" dirty="0">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2</a:t>
            </a:r>
            <a:r>
              <a:rPr lang="zh-CN" sz="2600" b="0" dirty="0">
                <a:latin typeface="宋体" panose="02010600030101010101" pitchFamily="2" charset="-122"/>
                <a:ea typeface="宋体" panose="02010600030101010101" pitchFamily="2" charset="-122"/>
                <a:cs typeface="宋体" panose="02010600030101010101" pitchFamily="2" charset="-122"/>
              </a:rPr>
              <a:t>）</a:t>
            </a:r>
            <a:r>
              <a:rPr sz="2600" b="0" dirty="0" err="1">
                <a:latin typeface="宋体" panose="02010600030101010101" pitchFamily="2" charset="-122"/>
                <a:ea typeface="宋体" panose="02010600030101010101" pitchFamily="2" charset="-122"/>
                <a:cs typeface="宋体" panose="02010600030101010101" pitchFamily="2" charset="-122"/>
              </a:rPr>
              <a:t>商朝以贝作为货币；商朝都城已成为繁华的商业都市</a:t>
            </a:r>
            <a:r>
              <a:rPr lang="zh-CN" sz="2600" b="0" dirty="0">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3</a:t>
            </a:r>
            <a:r>
              <a:rPr lang="zh-CN" sz="2600" b="0" dirty="0">
                <a:latin typeface="宋体" panose="02010600030101010101" pitchFamily="2" charset="-122"/>
                <a:ea typeface="宋体" panose="02010600030101010101" pitchFamily="2" charset="-122"/>
                <a:cs typeface="宋体" panose="02010600030101010101" pitchFamily="2" charset="-122"/>
              </a:rPr>
              <a:t>）</a:t>
            </a:r>
            <a:r>
              <a:rPr sz="2600" b="0" dirty="0">
                <a:latin typeface="宋体" panose="02010600030101010101" pitchFamily="2" charset="-122"/>
                <a:ea typeface="宋体" panose="02010600030101010101" pitchFamily="2" charset="-122"/>
                <a:cs typeface="宋体" panose="02010600030101010101" pitchFamily="2" charset="-122"/>
              </a:rPr>
              <a:t>春秋战国时期，商业发达，各地土特产品互相交流，在中原市场上可买到南方的象牙、北方的马、东方的鱼盐和西方的皮革；许多城市成为繁华的商业中心，如齐国临淄、赵国邯郸、楚国郢等</a:t>
            </a:r>
            <a:r>
              <a:rPr sz="2600" b="0" dirty="0" smtClean="0">
                <a:latin typeface="宋体" panose="02010600030101010101" pitchFamily="2" charset="-122"/>
                <a:ea typeface="宋体" panose="02010600030101010101" pitchFamily="2" charset="-122"/>
                <a:cs typeface="宋体" panose="02010600030101010101" pitchFamily="2" charset="-122"/>
              </a:rPr>
              <a:t>。</a:t>
            </a:r>
            <a:endParaRPr lang="en-US" sz="2600" b="0" dirty="0" smtClean="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endParaRPr lang="en-US" sz="2600" b="0" dirty="0" smtClean="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sz="2600" dirty="0" smtClean="0">
                <a:latin typeface="宋体" panose="02010600030101010101" pitchFamily="2" charset="-122"/>
                <a:ea typeface="宋体" panose="02010600030101010101" pitchFamily="2" charset="-122"/>
                <a:cs typeface="宋体" panose="02010600030101010101" pitchFamily="2" charset="-122"/>
              </a:rPr>
              <a:t>4</a:t>
            </a:r>
            <a:r>
              <a:rPr lang="zh-CN" altLang="en-US" sz="2600" dirty="0" smtClean="0">
                <a:latin typeface="宋体" panose="02010600030101010101" pitchFamily="2" charset="-122"/>
                <a:ea typeface="宋体" panose="02010600030101010101" pitchFamily="2" charset="-122"/>
                <a:cs typeface="宋体" panose="02010600030101010101" pitchFamily="2" charset="-122"/>
              </a:rPr>
              <a:t>、春秋战国时期，出现了有强大实力的商人，私商逐渐取代官商成为商人的主体</a:t>
            </a:r>
            <a:endParaRPr lang="en-US" sz="2600" b="0" dirty="0" smtClean="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endParaRPr lang="zh-CN" sz="2600" b="0"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255520" y="5172501"/>
            <a:ext cx="7816850" cy="523220"/>
          </a:xfrm>
          <a:prstGeom prst="rect">
            <a:avLst/>
          </a:prstGeom>
          <a:solidFill>
            <a:srgbClr val="FFFF00"/>
          </a:solidFill>
        </p:spPr>
        <p:txBody>
          <a:bodyPr wrap="square" rtlCol="0">
            <a:spAutoFit/>
          </a:bodyPr>
          <a:lstStyle/>
          <a:p>
            <a:r>
              <a:rPr lang="zh-CN" altLang="en-US" sz="2800" dirty="0">
                <a:solidFill>
                  <a:srgbClr val="FF0000"/>
                </a:solidFill>
                <a:latin typeface="微软雅黑" panose="020B0503020204020204" charset="-122"/>
                <a:ea typeface="微软雅黑" panose="020B0503020204020204" charset="-122"/>
              </a:rPr>
              <a:t>考点链接：</a:t>
            </a:r>
            <a:r>
              <a:rPr lang="zh-CN" altLang="en-US" sz="2800" dirty="0">
                <a:solidFill>
                  <a:srgbClr val="FF0000"/>
                </a:solidFill>
                <a:latin typeface="微软雅黑" panose="020B0503020204020204" charset="-122"/>
                <a:ea typeface="微软雅黑" panose="020B0503020204020204" charset="-122"/>
                <a:sym typeface="+mn-ea"/>
              </a:rPr>
              <a:t>区域</a:t>
            </a:r>
            <a:r>
              <a:rPr lang="zh-CN" altLang="en-US" sz="2800" dirty="0">
                <a:solidFill>
                  <a:srgbClr val="FF0000"/>
                </a:solidFill>
                <a:latin typeface="微软雅黑" panose="020B0503020204020204" charset="-122"/>
                <a:ea typeface="微软雅黑" panose="020B0503020204020204" charset="-122"/>
              </a:rPr>
              <a:t>经济交流反映政治统一趋势加强</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三、基础梳理</a:t>
            </a:r>
            <a:endParaRPr lang="en-US" altLang="zh-CN" sz="4000" b="1"/>
          </a:p>
        </p:txBody>
      </p:sp>
      <p:sp>
        <p:nvSpPr>
          <p:cNvPr id="2" name="文本框 1"/>
          <p:cNvSpPr txBox="1"/>
          <p:nvPr/>
        </p:nvSpPr>
        <p:spPr>
          <a:xfrm>
            <a:off x="294640" y="1209675"/>
            <a:ext cx="5800090" cy="583565"/>
          </a:xfrm>
          <a:prstGeom prst="rect">
            <a:avLst/>
          </a:prstGeom>
          <a:noFill/>
        </p:spPr>
        <p:txBody>
          <a:bodyPr wrap="square" rtlCol="0">
            <a:spAutoFit/>
          </a:bodyPr>
          <a:lstStyle/>
          <a:p>
            <a:r>
              <a:rPr lang="zh-CN" altLang="en-US" sz="3200">
                <a:latin typeface="微软雅黑" panose="020B0503020204020204" charset="-122"/>
                <a:ea typeface="微软雅黑" panose="020B0503020204020204" charset="-122"/>
              </a:rPr>
              <a:t>（一）先秦时期的商业</a:t>
            </a:r>
          </a:p>
        </p:txBody>
      </p:sp>
      <p:sp>
        <p:nvSpPr>
          <p:cNvPr id="5" name="文本框 4"/>
          <p:cNvSpPr txBox="1"/>
          <p:nvPr/>
        </p:nvSpPr>
        <p:spPr>
          <a:xfrm>
            <a:off x="713105" y="2041525"/>
            <a:ext cx="4339590" cy="583565"/>
          </a:xfrm>
          <a:prstGeom prst="rect">
            <a:avLst/>
          </a:prstGeom>
          <a:noFill/>
        </p:spPr>
        <p:txBody>
          <a:bodyPr wrap="square" rtlCol="0">
            <a:spAutoFit/>
          </a:bodyPr>
          <a:lstStyle/>
          <a:p>
            <a:r>
              <a:rPr lang="en-US" altLang="zh-CN" sz="3200">
                <a:latin typeface="微软雅黑" panose="020B0503020204020204" charset="-122"/>
                <a:ea typeface="微软雅黑" panose="020B0503020204020204" charset="-122"/>
              </a:rPr>
              <a:t>  2</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先秦货币的演变</a:t>
            </a:r>
            <a:endParaRPr lang="en-US" altLang="zh-CN" sz="2800">
              <a:latin typeface="微软雅黑" panose="020B0503020204020204" charset="-122"/>
              <a:ea typeface="微软雅黑" panose="020B0503020204020204" charset="-122"/>
            </a:endParaRPr>
          </a:p>
        </p:txBody>
      </p:sp>
      <p:sp>
        <p:nvSpPr>
          <p:cNvPr id="100" name="文本框 99"/>
          <p:cNvSpPr txBox="1"/>
          <p:nvPr/>
        </p:nvSpPr>
        <p:spPr>
          <a:xfrm>
            <a:off x="1184275" y="2625090"/>
            <a:ext cx="10435590" cy="1891665"/>
          </a:xfrm>
          <a:prstGeom prst="rect">
            <a:avLst/>
          </a:prstGeom>
          <a:noFill/>
          <a:ln w="9525">
            <a:noFill/>
          </a:ln>
        </p:spPr>
        <p:txBody>
          <a:bodyPr wrap="square">
            <a:spAutoFit/>
          </a:bodyPr>
          <a:lstStyle/>
          <a:p>
            <a:pPr indent="0" fontAlgn="auto">
              <a:lnSpc>
                <a:spcPct val="150000"/>
              </a:lnSpc>
            </a:pPr>
            <a:r>
              <a:rPr sz="2600" b="0">
                <a:latin typeface="宋体" panose="02010600030101010101" pitchFamily="2" charset="-122"/>
                <a:ea typeface="宋体" panose="02010600030101010101" pitchFamily="2" charset="-122"/>
                <a:cs typeface="宋体" panose="02010600030101010101" pitchFamily="2" charset="-122"/>
              </a:rPr>
              <a:t>（1）先秦：商朝人善于经商，以贝为币；</a:t>
            </a:r>
          </a:p>
          <a:p>
            <a:pPr indent="0" fontAlgn="auto">
              <a:lnSpc>
                <a:spcPct val="150000"/>
              </a:lnSpc>
            </a:pPr>
            <a:r>
              <a:rPr lang="zh-CN" sz="2600" b="0">
                <a:latin typeface="宋体" panose="02010600030101010101" pitchFamily="2" charset="-122"/>
                <a:ea typeface="宋体" panose="02010600030101010101" pitchFamily="2" charset="-122"/>
                <a:cs typeface="宋体" panose="02010600030101010101" pitchFamily="2" charset="-122"/>
              </a:rPr>
              <a:t>（</a:t>
            </a:r>
            <a:r>
              <a:rPr lang="en-US" altLang="zh-CN" sz="2600" b="0">
                <a:latin typeface="宋体" panose="02010600030101010101" pitchFamily="2" charset="-122"/>
                <a:ea typeface="宋体" panose="02010600030101010101" pitchFamily="2" charset="-122"/>
                <a:cs typeface="宋体" panose="02010600030101010101" pitchFamily="2" charset="-122"/>
              </a:rPr>
              <a:t>2</a:t>
            </a:r>
            <a:r>
              <a:rPr lang="zh-CN" sz="2600" b="0">
                <a:latin typeface="宋体" panose="02010600030101010101" pitchFamily="2" charset="-122"/>
                <a:ea typeface="宋体" panose="02010600030101010101" pitchFamily="2" charset="-122"/>
                <a:cs typeface="宋体" panose="02010600030101010101" pitchFamily="2" charset="-122"/>
              </a:rPr>
              <a:t>）</a:t>
            </a:r>
            <a:r>
              <a:rPr sz="2600" b="0">
                <a:latin typeface="宋体" panose="02010600030101010101" pitchFamily="2" charset="-122"/>
                <a:ea typeface="宋体" panose="02010600030101010101" pitchFamily="2" charset="-122"/>
                <a:cs typeface="宋体" panose="02010600030101010101" pitchFamily="2" charset="-122"/>
              </a:rPr>
              <a:t>战国时期，各国出现了铁钱，秦国使用圆形方孔钱，称半两钱（齐国使用刀形币，赵国使用铲形币，楚国使用蚁鼻形币）。</a:t>
            </a:r>
          </a:p>
        </p:txBody>
      </p:sp>
      <p:sp>
        <p:nvSpPr>
          <p:cNvPr id="7" name="文本框 6"/>
          <p:cNvSpPr txBox="1"/>
          <p:nvPr/>
        </p:nvSpPr>
        <p:spPr>
          <a:xfrm>
            <a:off x="713105" y="4757420"/>
            <a:ext cx="4154170" cy="583565"/>
          </a:xfrm>
          <a:prstGeom prst="rect">
            <a:avLst/>
          </a:prstGeom>
          <a:noFill/>
        </p:spPr>
        <p:txBody>
          <a:bodyPr wrap="square" rtlCol="0">
            <a:spAutoFit/>
          </a:bodyPr>
          <a:lstStyle/>
          <a:p>
            <a:r>
              <a:rPr lang="en-US" altLang="zh-CN" sz="3200">
                <a:latin typeface="微软雅黑" panose="020B0503020204020204" charset="-122"/>
                <a:ea typeface="微软雅黑" panose="020B0503020204020204" charset="-122"/>
              </a:rPr>
              <a:t>  3</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重农抑商思想形成</a:t>
            </a:r>
          </a:p>
        </p:txBody>
      </p:sp>
      <p:sp>
        <p:nvSpPr>
          <p:cNvPr id="8" name="文本框 7"/>
          <p:cNvSpPr txBox="1"/>
          <p:nvPr/>
        </p:nvSpPr>
        <p:spPr>
          <a:xfrm>
            <a:off x="1184275" y="5340985"/>
            <a:ext cx="10435590" cy="1292662"/>
          </a:xfrm>
          <a:prstGeom prst="rect">
            <a:avLst/>
          </a:prstGeom>
          <a:noFill/>
          <a:ln w="9525">
            <a:noFill/>
          </a:ln>
        </p:spPr>
        <p:txBody>
          <a:bodyPr wrap="square">
            <a:spAutoFit/>
          </a:bodyPr>
          <a:lstStyle/>
          <a:p>
            <a:pPr indent="0" fontAlgn="auto">
              <a:lnSpc>
                <a:spcPct val="150000"/>
              </a:lnSpc>
            </a:pPr>
            <a:r>
              <a:rPr sz="2600" b="0" dirty="0">
                <a:latin typeface="宋体" panose="02010600030101010101" pitchFamily="2" charset="-122"/>
                <a:ea typeface="宋体" panose="02010600030101010101" pitchFamily="2" charset="-122"/>
                <a:cs typeface="宋体" panose="02010600030101010101" pitchFamily="2" charset="-122"/>
              </a:rPr>
              <a:t>（1）先秦：</a:t>
            </a:r>
            <a:r>
              <a:rPr lang="en-US" sz="2600" b="0" dirty="0">
                <a:latin typeface="宋体" panose="02010600030101010101" pitchFamily="2" charset="-122"/>
                <a:ea typeface="宋体" panose="02010600030101010101" pitchFamily="2" charset="-122"/>
                <a:cs typeface="宋体" panose="02010600030101010101" pitchFamily="2" charset="-122"/>
              </a:rPr>
              <a:t>“</a:t>
            </a:r>
            <a:r>
              <a:rPr lang="zh-CN" altLang="en-US" sz="2600" b="0" dirty="0">
                <a:latin typeface="宋体" panose="02010600030101010101" pitchFamily="2" charset="-122"/>
                <a:ea typeface="宋体" panose="02010600030101010101" pitchFamily="2" charset="-122"/>
                <a:cs typeface="宋体" panose="02010600030101010101" pitchFamily="2" charset="-122"/>
              </a:rPr>
              <a:t>工商食官</a:t>
            </a:r>
            <a:r>
              <a:rPr lang="en-US" sz="2600" b="0" dirty="0">
                <a:latin typeface="宋体" panose="02010600030101010101" pitchFamily="2" charset="-122"/>
                <a:ea typeface="宋体" panose="02010600030101010101" pitchFamily="2" charset="-122"/>
                <a:cs typeface="宋体" panose="02010600030101010101" pitchFamily="2" charset="-122"/>
              </a:rPr>
              <a:t>”</a:t>
            </a:r>
            <a:r>
              <a:rPr lang="zh-CN" altLang="en-US" sz="2600" b="0" dirty="0">
                <a:latin typeface="宋体" panose="02010600030101010101" pitchFamily="2" charset="-122"/>
                <a:ea typeface="宋体" panose="02010600030101010101" pitchFamily="2" charset="-122"/>
                <a:cs typeface="宋体" panose="02010600030101010101" pitchFamily="2" charset="-122"/>
              </a:rPr>
              <a:t>制度下，商业发展缓慢</a:t>
            </a:r>
            <a:r>
              <a:rPr sz="2600" b="0" dirty="0">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pPr>
            <a:endParaRPr lang="zh-CN" altLang="en-US" sz="2600" b="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5189855" y="4788535"/>
            <a:ext cx="6135370" cy="521970"/>
          </a:xfrm>
          <a:prstGeom prst="rect">
            <a:avLst/>
          </a:prstGeom>
          <a:solidFill>
            <a:srgbClr val="FFFF00"/>
          </a:solidFill>
        </p:spPr>
        <p:txBody>
          <a:bodyPr wrap="square" rtlCol="0">
            <a:spAutoFit/>
          </a:bodyPr>
          <a:lstStyle/>
          <a:p>
            <a:r>
              <a:rPr lang="zh-CN" altLang="en-US" sz="2800">
                <a:solidFill>
                  <a:srgbClr val="FF0000"/>
                </a:solidFill>
                <a:latin typeface="微软雅黑" panose="020B0503020204020204" charset="-122"/>
                <a:ea typeface="微软雅黑" panose="020B0503020204020204" charset="-122"/>
              </a:rPr>
              <a:t>考点链接：各国变法与重农抑商政策</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460312" y="218364"/>
            <a:ext cx="10731688" cy="66396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重农抑商政策</a:t>
            </a:r>
            <a:endParaRPr lang="zh-CN" altLang="en-US" dirty="0"/>
          </a:p>
        </p:txBody>
      </p:sp>
      <p:sp>
        <p:nvSpPr>
          <p:cNvPr id="3" name="内容占位符 2"/>
          <p:cNvSpPr>
            <a:spLocks noGrp="1"/>
          </p:cNvSpPr>
          <p:nvPr>
            <p:ph idx="1"/>
          </p:nvPr>
        </p:nvSpPr>
        <p:spPr>
          <a:xfrm>
            <a:off x="838200" y="1228299"/>
            <a:ext cx="10515600" cy="4948664"/>
          </a:xfrm>
        </p:spPr>
        <p:txBody>
          <a:bodyPr>
            <a:normAutofit lnSpcReduction="10000"/>
          </a:bodyPr>
          <a:lstStyle/>
          <a:p>
            <a:r>
              <a:rPr lang="zh-CN" altLang="en-US" dirty="0" smtClean="0">
                <a:solidFill>
                  <a:srgbClr val="FF0000"/>
                </a:solidFill>
              </a:rPr>
              <a:t>重农抑商政策的背景：</a:t>
            </a:r>
            <a:r>
              <a:rPr lang="en-US" altLang="zh-CN" dirty="0" smtClean="0"/>
              <a:t>1</a:t>
            </a:r>
            <a:r>
              <a:rPr lang="zh-CN" altLang="en-US" dirty="0" smtClean="0"/>
              <a:t>、商业的不稳定性及商人流动性大；</a:t>
            </a:r>
            <a:r>
              <a:rPr lang="en-US" altLang="zh-CN" dirty="0" smtClean="0"/>
              <a:t>2</a:t>
            </a:r>
            <a:r>
              <a:rPr lang="zh-CN" altLang="en-US" dirty="0" smtClean="0"/>
              <a:t>、商业与农业争夺劳动力、影响农业生产与封建统治等问题</a:t>
            </a:r>
            <a:endParaRPr lang="en-US" altLang="zh-CN" dirty="0" smtClean="0"/>
          </a:p>
          <a:p>
            <a:r>
              <a:rPr lang="zh-CN" altLang="en-US" dirty="0" smtClean="0">
                <a:solidFill>
                  <a:srgbClr val="FF0000"/>
                </a:solidFill>
              </a:rPr>
              <a:t>重农抑商政策的目的：</a:t>
            </a:r>
            <a:r>
              <a:rPr lang="zh-CN" altLang="en-US" dirty="0" smtClean="0"/>
              <a:t>保护农业生产和小农经济，以确保赋役征派和地租征收，巩固封建统治</a:t>
            </a:r>
            <a:endParaRPr lang="en-US" altLang="zh-CN" dirty="0" smtClean="0"/>
          </a:p>
          <a:p>
            <a:r>
              <a:rPr lang="zh-CN" altLang="en-US" dirty="0" smtClean="0">
                <a:solidFill>
                  <a:srgbClr val="FF0000"/>
                </a:solidFill>
              </a:rPr>
              <a:t>重农抑</a:t>
            </a:r>
            <a:r>
              <a:rPr lang="zh-CN" altLang="en-US" dirty="0" smtClean="0">
                <a:solidFill>
                  <a:srgbClr val="FF0000"/>
                </a:solidFill>
              </a:rPr>
              <a:t>商政策的实质：</a:t>
            </a:r>
            <a:r>
              <a:rPr lang="zh-CN" altLang="en-US" dirty="0" smtClean="0"/>
              <a:t>封建国家利用政治手段保护小农经济不至于全面崩溃，从而维护封建生产关系，阻止和延缓资本主义生产关系的产生与发展</a:t>
            </a:r>
            <a:endParaRPr lang="en-US" altLang="zh-CN" dirty="0" smtClean="0"/>
          </a:p>
          <a:p>
            <a:r>
              <a:rPr lang="zh-CN" altLang="en-US" dirty="0" smtClean="0"/>
              <a:t>重农抑商政</a:t>
            </a:r>
            <a:r>
              <a:rPr lang="zh-CN" altLang="en-US" dirty="0" smtClean="0"/>
              <a:t>策的表现</a:t>
            </a:r>
            <a:endParaRPr lang="en-US" altLang="zh-CN" dirty="0" smtClean="0"/>
          </a:p>
          <a:p>
            <a:r>
              <a:rPr lang="zh-CN" altLang="en-US" dirty="0" smtClean="0">
                <a:solidFill>
                  <a:srgbClr val="FF0000"/>
                </a:solidFill>
              </a:rPr>
              <a:t>重</a:t>
            </a:r>
            <a:r>
              <a:rPr lang="zh-CN" altLang="en-US" dirty="0" smtClean="0">
                <a:solidFill>
                  <a:srgbClr val="FF0000"/>
                </a:solidFill>
              </a:rPr>
              <a:t>农：</a:t>
            </a:r>
            <a:r>
              <a:rPr lang="zh-CN" altLang="en-US" dirty="0" smtClean="0"/>
              <a:t>农本思想   对人身的控制（强化户籍管理，限制人口流动）</a:t>
            </a:r>
            <a:endParaRPr lang="en-US" altLang="zh-CN" dirty="0" smtClean="0"/>
          </a:p>
          <a:p>
            <a:r>
              <a:rPr lang="zh-CN" altLang="en-US" dirty="0" smtClean="0">
                <a:solidFill>
                  <a:srgbClr val="FF0000"/>
                </a:solidFill>
              </a:rPr>
              <a:t>抑商：</a:t>
            </a:r>
            <a:r>
              <a:rPr lang="zh-CN" altLang="en-US" dirty="0" smtClean="0"/>
              <a:t>商末思想；设置管卡，征收重税；实行专卖制度；组建庞大的官营手工业压制民营手工业；歧视商人、限制商人的社会地位。</a:t>
            </a:r>
            <a:endParaRPr lang="en-US" altLang="zh-CN" dirty="0" smtClean="0"/>
          </a:p>
          <a:p>
            <a:endParaRPr lang="en-US" altLang="zh-CN" dirty="0" smtClean="0"/>
          </a:p>
          <a:p>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7" name="文本框 6"/>
          <p:cNvSpPr txBox="1"/>
          <p:nvPr/>
        </p:nvSpPr>
        <p:spPr>
          <a:xfrm>
            <a:off x="3945255" y="259715"/>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【规律总结】</a:t>
            </a:r>
            <a:endParaRPr lang="en-US" altLang="zh-CN" sz="4000" b="1"/>
          </a:p>
        </p:txBody>
      </p:sp>
      <p:sp>
        <p:nvSpPr>
          <p:cNvPr id="8" name="文本框 7"/>
          <p:cNvSpPr txBox="1"/>
          <p:nvPr/>
        </p:nvSpPr>
        <p:spPr>
          <a:xfrm>
            <a:off x="725805" y="1292860"/>
            <a:ext cx="1112710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1.  </a:t>
            </a:r>
            <a:r>
              <a:rPr sz="2600">
                <a:latin typeface="微软雅黑" panose="020B0503020204020204" charset="-122"/>
                <a:ea typeface="微软雅黑" panose="020B0503020204020204" charset="-122"/>
              </a:rPr>
              <a:t>传统的政治性城市逐渐向商业化城市发展，表明商品经济日趋活跃</a:t>
            </a:r>
            <a:r>
              <a:rPr lang="zh-CN" sz="2600">
                <a:latin typeface="微软雅黑" panose="020B0503020204020204" charset="-122"/>
                <a:ea typeface="微软雅黑" panose="020B0503020204020204" charset="-122"/>
              </a:rPr>
              <a:t>；</a:t>
            </a:r>
          </a:p>
        </p:txBody>
      </p:sp>
      <p:sp>
        <p:nvSpPr>
          <p:cNvPr id="9" name="文本框 8"/>
          <p:cNvSpPr txBox="1"/>
          <p:nvPr/>
        </p:nvSpPr>
        <p:spPr>
          <a:xfrm>
            <a:off x="781685" y="2322195"/>
            <a:ext cx="11601450" cy="491490"/>
          </a:xfrm>
          <a:prstGeom prst="rect">
            <a:avLst/>
          </a:prstGeom>
          <a:noFill/>
        </p:spPr>
        <p:txBody>
          <a:bodyPr wrap="square" rtlCol="0">
            <a:spAutoFit/>
          </a:bodyPr>
          <a:lstStyle/>
          <a:p>
            <a:r>
              <a:rPr lang="en-US" sz="2600">
                <a:latin typeface="微软雅黑" panose="020B0503020204020204" charset="-122"/>
                <a:ea typeface="微软雅黑" panose="020B0503020204020204" charset="-122"/>
                <a:sym typeface="+mn-ea"/>
              </a:rPr>
              <a:t>2. </a:t>
            </a:r>
            <a:r>
              <a:rPr sz="2600">
                <a:latin typeface="微软雅黑" panose="020B0503020204020204" charset="-122"/>
                <a:ea typeface="微软雅黑" panose="020B0503020204020204" charset="-122"/>
                <a:sym typeface="+mn-ea"/>
              </a:rPr>
              <a:t> 农村人口不断走向城市，城市人口增多，城市规模扩大</a:t>
            </a:r>
            <a:r>
              <a:rPr lang="zh-CN" sz="2600">
                <a:latin typeface="微软雅黑" panose="020B0503020204020204" charset="-122"/>
                <a:ea typeface="微软雅黑" panose="020B0503020204020204" charset="-122"/>
                <a:sym typeface="+mn-ea"/>
              </a:rPr>
              <a:t>；</a:t>
            </a:r>
            <a:r>
              <a:rPr sz="2600">
                <a:latin typeface="微软雅黑" panose="020B0503020204020204" charset="-122"/>
                <a:ea typeface="微软雅黑" panose="020B0503020204020204" charset="-122"/>
                <a:sym typeface="+mn-ea"/>
              </a:rPr>
              <a:t> </a:t>
            </a:r>
            <a:endParaRPr lang="zh-CN" altLang="en-US" sz="2600"/>
          </a:p>
        </p:txBody>
      </p:sp>
      <p:sp>
        <p:nvSpPr>
          <p:cNvPr id="10" name="文本框 9"/>
          <p:cNvSpPr txBox="1"/>
          <p:nvPr/>
        </p:nvSpPr>
        <p:spPr>
          <a:xfrm>
            <a:off x="781685" y="3115310"/>
            <a:ext cx="10932795" cy="1291590"/>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3.  </a:t>
            </a:r>
            <a:r>
              <a:rPr lang="zh-CN" altLang="en-US" sz="2600">
                <a:latin typeface="微软雅黑" panose="020B0503020204020204" charset="-122"/>
                <a:ea typeface="微软雅黑" panose="020B0503020204020204" charset="-122"/>
              </a:rPr>
              <a:t>商品经济的发展一方面刺激了农业、手工业和城市的发展，另一方面又对自然经济起了破坏作用，同时也是对传统的“重农抑商”观念的挑战；</a:t>
            </a:r>
          </a:p>
        </p:txBody>
      </p:sp>
      <p:sp>
        <p:nvSpPr>
          <p:cNvPr id="11" name="文本框 10"/>
          <p:cNvSpPr txBox="1"/>
          <p:nvPr/>
        </p:nvSpPr>
        <p:spPr>
          <a:xfrm>
            <a:off x="781685" y="4505960"/>
            <a:ext cx="10697210"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4.  </a:t>
            </a:r>
            <a:r>
              <a:rPr lang="zh-CN" altLang="en-US" sz="2600">
                <a:latin typeface="微软雅黑" panose="020B0503020204020204" charset="-122"/>
                <a:ea typeface="微软雅黑" panose="020B0503020204020204" charset="-122"/>
              </a:rPr>
              <a:t>货币由自然货币向人工货币的演变，由杂乱形状向规范形状的演变。</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7" name="文本框 6"/>
          <p:cNvSpPr txBox="1"/>
          <p:nvPr/>
        </p:nvSpPr>
        <p:spPr>
          <a:xfrm>
            <a:off x="3611245" y="20701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【学术链接】</a:t>
            </a:r>
            <a:endParaRPr lang="en-US" altLang="zh-CN" sz="4000" b="1"/>
          </a:p>
        </p:txBody>
      </p:sp>
      <p:sp>
        <p:nvSpPr>
          <p:cNvPr id="8" name="文本框 7"/>
          <p:cNvSpPr txBox="1"/>
          <p:nvPr/>
        </p:nvSpPr>
        <p:spPr>
          <a:xfrm>
            <a:off x="725805" y="1146175"/>
            <a:ext cx="1112710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1. 春秋时期</a:t>
            </a:r>
            <a:r>
              <a:rPr lang="zh-CN" altLang="en-US" sz="2600">
                <a:latin typeface="微软雅黑" panose="020B0503020204020204" charset="-122"/>
                <a:ea typeface="微软雅黑" panose="020B0503020204020204" charset="-122"/>
              </a:rPr>
              <a:t>，</a:t>
            </a:r>
            <a:r>
              <a:rPr lang="en-US" altLang="zh-CN" sz="2600">
                <a:latin typeface="微软雅黑" panose="020B0503020204020204" charset="-122"/>
                <a:ea typeface="微软雅黑" panose="020B0503020204020204" charset="-122"/>
              </a:rPr>
              <a:t>周王室及诸侯国国内市场的</a:t>
            </a:r>
            <a:r>
              <a:rPr lang="zh-CN" sz="2600">
                <a:latin typeface="微软雅黑" panose="020B0503020204020204" charset="-122"/>
                <a:ea typeface="微软雅黑" panose="020B0503020204020204" charset="-122"/>
              </a:rPr>
              <a:t>分布已具有一定规则；</a:t>
            </a:r>
          </a:p>
        </p:txBody>
      </p:sp>
      <p:sp>
        <p:nvSpPr>
          <p:cNvPr id="9" name="文本框 8"/>
          <p:cNvSpPr txBox="1"/>
          <p:nvPr/>
        </p:nvSpPr>
        <p:spPr>
          <a:xfrm>
            <a:off x="725805" y="1943735"/>
            <a:ext cx="11601450" cy="491490"/>
          </a:xfrm>
          <a:prstGeom prst="rect">
            <a:avLst/>
          </a:prstGeom>
          <a:noFill/>
        </p:spPr>
        <p:txBody>
          <a:bodyPr wrap="square" rtlCol="0">
            <a:spAutoFit/>
          </a:bodyPr>
          <a:lstStyle/>
          <a:p>
            <a:r>
              <a:rPr lang="en-US" sz="2600">
                <a:latin typeface="微软雅黑" panose="020B0503020204020204" charset="-122"/>
                <a:ea typeface="微软雅黑" panose="020B0503020204020204" charset="-122"/>
                <a:sym typeface="+mn-ea"/>
              </a:rPr>
              <a:t>2. </a:t>
            </a:r>
            <a:r>
              <a:rPr sz="2600">
                <a:latin typeface="微软雅黑" panose="020B0503020204020204" charset="-122"/>
                <a:ea typeface="微软雅黑" panose="020B0503020204020204" charset="-122"/>
                <a:sym typeface="+mn-ea"/>
              </a:rPr>
              <a:t>各国对商业发展都很重视 ，相继制定了有利于本国工商业发展的政策</a:t>
            </a:r>
            <a:r>
              <a:rPr lang="zh-CN" sz="2600">
                <a:latin typeface="微软雅黑" panose="020B0503020204020204" charset="-122"/>
                <a:ea typeface="微软雅黑" panose="020B0503020204020204" charset="-122"/>
                <a:sym typeface="+mn-ea"/>
              </a:rPr>
              <a:t>；</a:t>
            </a:r>
            <a:r>
              <a:rPr sz="2600">
                <a:latin typeface="微软雅黑" panose="020B0503020204020204" charset="-122"/>
                <a:ea typeface="微软雅黑" panose="020B0503020204020204" charset="-122"/>
                <a:sym typeface="+mn-ea"/>
              </a:rPr>
              <a:t> </a:t>
            </a:r>
            <a:endParaRPr lang="zh-CN" altLang="en-US" sz="2600"/>
          </a:p>
        </p:txBody>
      </p:sp>
      <p:sp>
        <p:nvSpPr>
          <p:cNvPr id="10" name="文本框 9"/>
          <p:cNvSpPr txBox="1"/>
          <p:nvPr/>
        </p:nvSpPr>
        <p:spPr>
          <a:xfrm>
            <a:off x="725805" y="2494280"/>
            <a:ext cx="1093279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3.  跨国经商的大商人不断出现 ，诸侯会盟</a:t>
            </a:r>
            <a:r>
              <a:rPr lang="zh-CN" altLang="en-US" sz="2600">
                <a:latin typeface="微软雅黑" panose="020B0503020204020204" charset="-122"/>
                <a:ea typeface="微软雅黑" panose="020B0503020204020204" charset="-122"/>
              </a:rPr>
              <a:t>时屡次强调要保护商业交流；</a:t>
            </a:r>
          </a:p>
        </p:txBody>
      </p:sp>
      <p:sp>
        <p:nvSpPr>
          <p:cNvPr id="11" name="文本框 10"/>
          <p:cNvSpPr txBox="1"/>
          <p:nvPr/>
        </p:nvSpPr>
        <p:spPr>
          <a:xfrm>
            <a:off x="725805" y="3279775"/>
            <a:ext cx="10697210"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4. </a:t>
            </a:r>
            <a:r>
              <a:rPr lang="zh-CN" altLang="en-US" sz="2600">
                <a:latin typeface="微软雅黑" panose="020B0503020204020204" charset="-122"/>
                <a:ea typeface="微软雅黑" panose="020B0503020204020204" charset="-122"/>
              </a:rPr>
              <a:t>“工商食官”制度继续存在 ，私人商业逐渐得到发展；</a:t>
            </a:r>
          </a:p>
        </p:txBody>
      </p:sp>
      <p:sp>
        <p:nvSpPr>
          <p:cNvPr id="2" name="文本框 1"/>
          <p:cNvSpPr txBox="1"/>
          <p:nvPr/>
        </p:nvSpPr>
        <p:spPr>
          <a:xfrm>
            <a:off x="747395" y="4043680"/>
            <a:ext cx="10697210"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5.  </a:t>
            </a:r>
            <a:r>
              <a:rPr lang="zh-CN" altLang="en-US" sz="2600">
                <a:latin typeface="微软雅黑" panose="020B0503020204020204" charset="-122"/>
                <a:ea typeface="微软雅黑" panose="020B0503020204020204" charset="-122"/>
              </a:rPr>
              <a:t>借贷在春秋时期已经盛行 ，但以救济性借贷为主；</a:t>
            </a:r>
          </a:p>
        </p:txBody>
      </p:sp>
      <p:sp>
        <p:nvSpPr>
          <p:cNvPr id="3" name="文本框 2"/>
          <p:cNvSpPr txBox="1"/>
          <p:nvPr/>
        </p:nvSpPr>
        <p:spPr>
          <a:xfrm>
            <a:off x="747395" y="4793615"/>
            <a:ext cx="10697210" cy="1291590"/>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6.  </a:t>
            </a:r>
            <a:r>
              <a:rPr lang="zh-CN" altLang="en-US" sz="2600">
                <a:latin typeface="微软雅黑" panose="020B0503020204020204" charset="-122"/>
                <a:ea typeface="微软雅黑" panose="020B0503020204020204" charset="-122"/>
              </a:rPr>
              <a:t>春秋时期商人的身份和社会地位较高，不少商人与各国的统治阶级联系密切。</a:t>
            </a:r>
            <a:endParaRPr lang="en-US" altLang="zh-CN" sz="2600">
              <a:latin typeface="微软雅黑" panose="020B0503020204020204" charset="-122"/>
              <a:ea typeface="微软雅黑" panose="020B0503020204020204" charset="-122"/>
            </a:endParaRPr>
          </a:p>
        </p:txBody>
      </p:sp>
      <p:sp>
        <p:nvSpPr>
          <p:cNvPr id="6" name="文本框 5"/>
          <p:cNvSpPr txBox="1"/>
          <p:nvPr/>
        </p:nvSpPr>
        <p:spPr>
          <a:xfrm>
            <a:off x="6396355" y="777875"/>
            <a:ext cx="3797300" cy="460375"/>
          </a:xfrm>
          <a:prstGeom prst="rect">
            <a:avLst/>
          </a:prstGeom>
          <a:solidFill>
            <a:srgbClr val="FFFF00"/>
          </a:solidFill>
        </p:spPr>
        <p:txBody>
          <a:bodyPr wrap="square" rtlCol="0">
            <a:spAutoFit/>
          </a:bodyPr>
          <a:lstStyle/>
          <a:p>
            <a:r>
              <a:rPr lang="en-US" altLang="zh-CN" sz="2400" b="1">
                <a:solidFill>
                  <a:srgbClr val="FF0000"/>
                </a:solidFill>
                <a:latin typeface="微软雅黑" panose="020B0503020204020204" charset="-122"/>
                <a:ea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rPr>
              <a:t>春秋商业发展的特点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15240" y="29845"/>
            <a:ext cx="12207240" cy="6828155"/>
          </a:xfrm>
          <a:prstGeom prst="rect">
            <a:avLst/>
          </a:prstGeom>
        </p:spPr>
      </p:pic>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2" name="文本框 1"/>
          <p:cNvSpPr txBox="1"/>
          <p:nvPr/>
        </p:nvSpPr>
        <p:spPr>
          <a:xfrm>
            <a:off x="323850" y="1461135"/>
            <a:ext cx="10296525" cy="706755"/>
          </a:xfrm>
          <a:prstGeom prst="rect">
            <a:avLst/>
          </a:prstGeom>
          <a:noFill/>
        </p:spPr>
        <p:txBody>
          <a:bodyPr wrap="square" rtlCol="0">
            <a:spAutoFit/>
          </a:bodyPr>
          <a:lstStyle/>
          <a:p>
            <a:r>
              <a:rPr lang="en-US" altLang="zh-CN" sz="3600" b="1">
                <a:solidFill>
                  <a:srgbClr val="FF0000"/>
                </a:solidFill>
              </a:rPr>
              <a:t> </a:t>
            </a:r>
            <a:r>
              <a:rPr lang="en-US" altLang="zh-CN" sz="4000" b="1">
                <a:solidFill>
                  <a:srgbClr val="FF0000"/>
                </a:solidFill>
              </a:rPr>
              <a:t> </a:t>
            </a:r>
            <a:r>
              <a:rPr lang="zh-CN" altLang="en-US" sz="3600" b="1">
                <a:solidFill>
                  <a:srgbClr val="FF0000"/>
                </a:solidFill>
                <a:latin typeface="黑体" panose="02010609060101010101" charset="-122"/>
                <a:ea typeface="黑体" panose="02010609060101010101" charset="-122"/>
              </a:rPr>
              <a:t>工商食官：</a:t>
            </a:r>
          </a:p>
        </p:txBody>
      </p:sp>
      <p:sp>
        <p:nvSpPr>
          <p:cNvPr id="3" name="文本框 2"/>
          <p:cNvSpPr txBox="1"/>
          <p:nvPr/>
        </p:nvSpPr>
        <p:spPr>
          <a:xfrm>
            <a:off x="813435" y="2167890"/>
            <a:ext cx="10887710" cy="2959977"/>
          </a:xfrm>
          <a:prstGeom prst="rect">
            <a:avLst/>
          </a:prstGeom>
          <a:noFill/>
        </p:spPr>
        <p:txBody>
          <a:bodyPr wrap="square" rtlCol="0">
            <a:spAutoFit/>
          </a:bodyPr>
          <a:lstStyle/>
          <a:p>
            <a:pPr fontAlgn="auto">
              <a:lnSpc>
                <a:spcPct val="150000"/>
              </a:lnSpc>
            </a:pPr>
            <a:r>
              <a:rPr lang="en-US" sz="3200" dirty="0">
                <a:latin typeface="黑体" panose="02010609060101010101" charset="-122"/>
                <a:ea typeface="黑体" panose="02010609060101010101" charset="-122"/>
              </a:rPr>
              <a:t>    1.</a:t>
            </a:r>
            <a:r>
              <a:rPr lang="zh-CN" altLang="en-US" sz="3200" dirty="0">
                <a:latin typeface="黑体" panose="02010609060101010101" charset="-122"/>
                <a:ea typeface="黑体" panose="02010609060101010101" charset="-122"/>
              </a:rPr>
              <a:t>含义：</a:t>
            </a:r>
            <a:r>
              <a:rPr lang="zh-CN" altLang="en-US" sz="3200" dirty="0">
                <a:latin typeface="微软雅黑" panose="020B0503020204020204" charset="-122"/>
                <a:ea typeface="微软雅黑" panose="020B0503020204020204" charset="-122"/>
                <a:sym typeface="+mn-ea"/>
              </a:rPr>
              <a:t>商周时期农村公社制度存在的前提下工商业的一种发展模式，同时也是国家对工商业的一种管理制度。这一时期的商人按照村社组织的形式存在，以家族为单位，主要为奴隶制国家及各级奴隶主贵族服务</a:t>
            </a:r>
            <a:r>
              <a:rPr lang="zh-CN" altLang="en-US" sz="3200" dirty="0" smtClean="0">
                <a:latin typeface="微软雅黑" panose="020B0503020204020204" charset="-122"/>
                <a:ea typeface="微软雅黑" panose="020B0503020204020204" charset="-122"/>
                <a:sym typeface="+mn-ea"/>
              </a:rPr>
              <a:t>，</a:t>
            </a:r>
            <a:endParaRPr lang="zh-CN" altLang="en-US" sz="3200" dirty="0">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1905" y="14605"/>
            <a:ext cx="12207240" cy="6828155"/>
          </a:xfrm>
          <a:prstGeom prst="rect">
            <a:avLst/>
          </a:prstGeom>
        </p:spPr>
      </p:pic>
      <p:sp>
        <p:nvSpPr>
          <p:cNvPr id="3" name="文本框 2"/>
          <p:cNvSpPr txBox="1"/>
          <p:nvPr/>
        </p:nvSpPr>
        <p:spPr>
          <a:xfrm>
            <a:off x="-1905" y="1774209"/>
            <a:ext cx="5314950" cy="1938992"/>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◎唯物史观：</a:t>
            </a:r>
          </a:p>
          <a:p>
            <a:pPr fontAlgn="auto">
              <a:lnSpc>
                <a:spcPct val="150000"/>
              </a:lnSpc>
            </a:pPr>
            <a:r>
              <a:rPr lang="zh-CN" altLang="en-US" sz="24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1. </a:t>
            </a:r>
            <a:r>
              <a:rPr lang="zh-CN" altLang="en-US" sz="2000" dirty="0">
                <a:latin typeface="微软雅黑" panose="020B0503020204020204" charset="-122"/>
                <a:ea typeface="微软雅黑" panose="020B0503020204020204" charset="-122"/>
              </a:rPr>
              <a:t>春秋战国生产力进步对生产关系的影响</a:t>
            </a:r>
          </a:p>
          <a:p>
            <a:pPr fontAlgn="auto">
              <a:lnSpc>
                <a:spcPct val="15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2. </a:t>
            </a:r>
            <a:r>
              <a:rPr lang="zh-CN" altLang="en-US" sz="2000" dirty="0">
                <a:latin typeface="微软雅黑" panose="020B0503020204020204" charset="-122"/>
                <a:ea typeface="微软雅黑" panose="020B0503020204020204" charset="-122"/>
              </a:rPr>
              <a:t>人民群众在科技进步方面的贡献</a:t>
            </a:r>
          </a:p>
          <a:p>
            <a:pPr fontAlgn="auto">
              <a:lnSpc>
                <a:spcPct val="15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3. </a:t>
            </a:r>
            <a:r>
              <a:rPr lang="zh-CN" altLang="en-US" sz="2000" dirty="0">
                <a:latin typeface="微软雅黑" panose="020B0503020204020204" charset="-122"/>
                <a:ea typeface="微软雅黑" panose="020B0503020204020204" charset="-122"/>
              </a:rPr>
              <a:t>春秋战国经济基础变化对上层建筑的影响</a:t>
            </a:r>
          </a:p>
        </p:txBody>
      </p:sp>
      <p:sp>
        <p:nvSpPr>
          <p:cNvPr id="5" name="文本框 4"/>
          <p:cNvSpPr txBox="1"/>
          <p:nvPr/>
        </p:nvSpPr>
        <p:spPr>
          <a:xfrm>
            <a:off x="7383780" y="1801504"/>
            <a:ext cx="4730115" cy="1477328"/>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◎时空观念：</a:t>
            </a:r>
          </a:p>
          <a:p>
            <a:pPr fontAlgn="auto">
              <a:lnSpc>
                <a:spcPct val="150000"/>
              </a:lnSpc>
            </a:pPr>
            <a:r>
              <a:rPr lang="zh-CN" altLang="en-US" sz="24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夏商周农业、手工业和商业的演进</a:t>
            </a:r>
          </a:p>
          <a:p>
            <a:pPr fontAlgn="auto">
              <a:lnSpc>
                <a:spcPct val="15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2.</a:t>
            </a:r>
            <a:r>
              <a:rPr lang="zh-CN" altLang="en-US" sz="2000" dirty="0">
                <a:latin typeface="微软雅黑" panose="020B0503020204020204" charset="-122"/>
                <a:ea typeface="微软雅黑" panose="020B0503020204020204" charset="-122"/>
              </a:rPr>
              <a:t>春秋战国时期各区域经济发展概况</a:t>
            </a:r>
          </a:p>
        </p:txBody>
      </p:sp>
      <p:sp>
        <p:nvSpPr>
          <p:cNvPr id="6" name="文本框 5"/>
          <p:cNvSpPr txBox="1"/>
          <p:nvPr/>
        </p:nvSpPr>
        <p:spPr>
          <a:xfrm>
            <a:off x="-1905" y="4435523"/>
            <a:ext cx="5314315" cy="1477328"/>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◎史料实证：</a:t>
            </a:r>
          </a:p>
          <a:p>
            <a:pPr fontAlgn="auto">
              <a:lnSpc>
                <a:spcPct val="150000"/>
              </a:lnSpc>
            </a:pPr>
            <a:r>
              <a:rPr lang="zh-CN" altLang="en-US" sz="24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注重史料来源：如《礼记</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王制》《考工记》《青铜铭文》《殷商卜辞》等经济发展的记录</a:t>
            </a:r>
          </a:p>
        </p:txBody>
      </p:sp>
      <p:sp>
        <p:nvSpPr>
          <p:cNvPr id="7" name="文本框 6"/>
          <p:cNvSpPr txBox="1"/>
          <p:nvPr/>
        </p:nvSpPr>
        <p:spPr>
          <a:xfrm>
            <a:off x="7112635" y="4462819"/>
            <a:ext cx="5273040" cy="1477328"/>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◎家国情怀：</a:t>
            </a:r>
          </a:p>
          <a:p>
            <a:pPr fontAlgn="auto">
              <a:lnSpc>
                <a:spcPct val="150000"/>
              </a:lnSpc>
            </a:pPr>
            <a:r>
              <a:rPr lang="zh-CN" altLang="en-US" sz="24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1. </a:t>
            </a:r>
            <a:r>
              <a:rPr lang="zh-CN" altLang="en-US" sz="2000" dirty="0">
                <a:latin typeface="微软雅黑" panose="020B0503020204020204" charset="-122"/>
                <a:ea typeface="微软雅黑" panose="020B0503020204020204" charset="-122"/>
              </a:rPr>
              <a:t>国家对民生的关注及其政策调整</a:t>
            </a:r>
          </a:p>
          <a:p>
            <a:pPr fontAlgn="auto">
              <a:lnSpc>
                <a:spcPct val="15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2. </a:t>
            </a:r>
            <a:r>
              <a:rPr lang="zh-CN" altLang="en-US" sz="2000" dirty="0">
                <a:latin typeface="微软雅黑" panose="020B0503020204020204" charset="-122"/>
                <a:ea typeface="微软雅黑" panose="020B0503020204020204" charset="-122"/>
              </a:rPr>
              <a:t>生产力进步促进人类整体生活水平提升</a:t>
            </a:r>
          </a:p>
        </p:txBody>
      </p:sp>
      <p:sp>
        <p:nvSpPr>
          <p:cNvPr id="8" name="文本框 7"/>
          <p:cNvSpPr txBox="1"/>
          <p:nvPr/>
        </p:nvSpPr>
        <p:spPr>
          <a:xfrm>
            <a:off x="6083935" y="3630295"/>
            <a:ext cx="528955" cy="1814830"/>
          </a:xfrm>
          <a:prstGeom prst="rect">
            <a:avLst/>
          </a:prstGeom>
          <a:solidFill>
            <a:srgbClr val="92D050"/>
          </a:solidFill>
        </p:spPr>
        <p:txBody>
          <a:bodyPr wrap="square" rtlCol="0">
            <a:spAutoFit/>
          </a:bodyPr>
          <a:lstStyle/>
          <a:p>
            <a:r>
              <a:rPr lang="zh-CN" altLang="en-US" sz="2800" b="1">
                <a:solidFill>
                  <a:srgbClr val="FF0000"/>
                </a:solidFill>
                <a:latin typeface="黑体" panose="02010609060101010101" charset="-122"/>
                <a:ea typeface="黑体" panose="02010609060101010101" charset="-122"/>
              </a:rPr>
              <a:t>历史解释</a:t>
            </a:r>
          </a:p>
        </p:txBody>
      </p:sp>
      <p:sp>
        <p:nvSpPr>
          <p:cNvPr id="9" name="右箭头 8"/>
          <p:cNvSpPr/>
          <p:nvPr/>
        </p:nvSpPr>
        <p:spPr>
          <a:xfrm>
            <a:off x="6733540" y="3657600"/>
            <a:ext cx="974090" cy="3479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弧形箭头 9"/>
          <p:cNvSpPr/>
          <p:nvPr/>
        </p:nvSpPr>
        <p:spPr>
          <a:xfrm rot="16860000">
            <a:off x="6481445" y="5509895"/>
            <a:ext cx="830580" cy="830580"/>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直角双向箭头 10"/>
          <p:cNvSpPr/>
          <p:nvPr/>
        </p:nvSpPr>
        <p:spPr>
          <a:xfrm rot="10980000">
            <a:off x="4994910" y="4951730"/>
            <a:ext cx="876300" cy="779145"/>
          </a:xfrm>
          <a:prstGeom prst="lef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箭头 11"/>
          <p:cNvSpPr/>
          <p:nvPr/>
        </p:nvSpPr>
        <p:spPr>
          <a:xfrm>
            <a:off x="5236845" y="3379470"/>
            <a:ext cx="654050" cy="361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5" name="文本框 4"/>
          <p:cNvSpPr txBox="1"/>
          <p:nvPr/>
        </p:nvSpPr>
        <p:spPr>
          <a:xfrm>
            <a:off x="577215" y="1060450"/>
            <a:ext cx="2195195" cy="645160"/>
          </a:xfrm>
          <a:prstGeom prst="rect">
            <a:avLst/>
          </a:prstGeom>
          <a:noFill/>
        </p:spPr>
        <p:txBody>
          <a:bodyPr wrap="square" rtlCol="0">
            <a:spAutoFit/>
          </a:bodyPr>
          <a:lstStyle/>
          <a:p>
            <a:r>
              <a:rPr lang="en-US" sz="3600">
                <a:latin typeface="黑体" panose="02010609060101010101" charset="-122"/>
                <a:ea typeface="黑体" panose="02010609060101010101" charset="-122"/>
              </a:rPr>
              <a:t> 2. </a:t>
            </a:r>
            <a:r>
              <a:rPr lang="zh-CN" altLang="en-US" sz="3600">
                <a:latin typeface="黑体" panose="02010609060101010101" charset="-122"/>
                <a:ea typeface="黑体" panose="02010609060101010101" charset="-122"/>
              </a:rPr>
              <a:t>解析：</a:t>
            </a:r>
          </a:p>
        </p:txBody>
      </p:sp>
      <p:sp>
        <p:nvSpPr>
          <p:cNvPr id="7" name="文本框 6"/>
          <p:cNvSpPr txBox="1"/>
          <p:nvPr/>
        </p:nvSpPr>
        <p:spPr>
          <a:xfrm>
            <a:off x="574675" y="1673860"/>
            <a:ext cx="10848975" cy="138366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a:t>
            </a:r>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）存在时间：殷虚卜辞反映殷代官府手工业相对成熟，西周更加完善，并持续封建社会始终。</a:t>
            </a:r>
          </a:p>
        </p:txBody>
      </p:sp>
      <p:sp>
        <p:nvSpPr>
          <p:cNvPr id="8" name="文本框 7"/>
          <p:cNvSpPr txBox="1"/>
          <p:nvPr/>
        </p:nvSpPr>
        <p:spPr>
          <a:xfrm>
            <a:off x="574675" y="3261360"/>
            <a:ext cx="11307445" cy="304609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a:t>
            </a:r>
            <a:r>
              <a:rPr lang="en-US" altLang="zh-CN" sz="2800">
                <a:latin typeface="微软雅黑" panose="020B0503020204020204" charset="-122"/>
                <a:ea typeface="微软雅黑" panose="020B0503020204020204" charset="-122"/>
              </a:rPr>
              <a:t>2</a:t>
            </a:r>
            <a:r>
              <a:rPr lang="zh-CN" altLang="en-US" sz="2800">
                <a:latin typeface="微软雅黑" panose="020B0503020204020204" charset="-122"/>
                <a:ea typeface="微软雅黑" panose="020B0503020204020204" charset="-122"/>
              </a:rPr>
              <a:t>）主要特征：</a:t>
            </a:r>
            <a:r>
              <a:rPr lang="zh-CN" altLang="en-US" sz="2800">
                <a:latin typeface="微软雅黑" panose="020B0503020204020204" charset="-122"/>
                <a:ea typeface="微软雅黑" panose="020B0503020204020204" charset="-122"/>
                <a:sym typeface="Wingdings" panose="05000000000000000000" charset="0"/>
              </a:rPr>
              <a:t></a:t>
            </a:r>
            <a:r>
              <a:rPr lang="zh-CN" altLang="en-US" sz="2800">
                <a:latin typeface="微软雅黑" panose="020B0503020204020204" charset="-122"/>
                <a:ea typeface="微软雅黑" panose="020B0503020204020204" charset="-122"/>
              </a:rPr>
              <a:t>不垄断城市手工业，但在某些方面限制自由发展。</a:t>
            </a:r>
          </a:p>
          <a:p>
            <a:pPr fontAlgn="auto">
              <a:lnSpc>
                <a:spcPct val="150000"/>
              </a:lnSpc>
            </a:pPr>
            <a:r>
              <a:rPr lang="zh-CN" altLang="en-US" sz="2800">
                <a:latin typeface="微软雅黑" panose="020B0503020204020204" charset="-122"/>
                <a:ea typeface="微软雅黑" panose="020B0503020204020204" charset="-122"/>
              </a:rPr>
              <a:t>  </a:t>
            </a:r>
            <a:r>
              <a:rPr lang="zh-CN" altLang="en-US" sz="2800">
                <a:solidFill>
                  <a:srgbClr val="FF0000"/>
                </a:solidFill>
                <a:latin typeface="微软雅黑" panose="020B0503020204020204" charset="-122"/>
                <a:ea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rPr>
              <a:t>原因：生产力水平低下，商品经济不发达。官府运用政权的力量，通过加强对乡村的控制集中相当数量的农业生产所提供的剩余量作为保证，如采矿 、冶炼等需要集中相当多的劳动力、分工协作来进行生产的手工业作坊。因此限制手工业自由发展，但不限制其本身发展。</a:t>
            </a:r>
          </a:p>
        </p:txBody>
      </p:sp>
      <p:sp>
        <p:nvSpPr>
          <p:cNvPr id="6" name="文本框 5"/>
          <p:cNvSpPr txBox="1"/>
          <p:nvPr/>
        </p:nvSpPr>
        <p:spPr>
          <a:xfrm>
            <a:off x="3833495" y="399415"/>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671195" y="762635"/>
            <a:ext cx="10848975" cy="553910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p>
          <a:p>
            <a:pPr fontAlgn="auto">
              <a:lnSpc>
                <a:spcPct val="150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sym typeface="Wingdings" panose="05000000000000000000" charset="0"/>
              </a:rPr>
              <a:t>   规模宏大、管理优良、计划生产、规格统一、考核严格、技术先进、分工细密、服务贵族；</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某些手工业家族与政府联系密切；</a:t>
            </a:r>
          </a:p>
          <a:p>
            <a:pPr fontAlgn="auto">
              <a:lnSpc>
                <a:spcPct val="150000"/>
              </a:lnSpc>
            </a:pPr>
            <a:r>
              <a:rPr lang="zh-CN" altLang="en-US" sz="2800">
                <a:latin typeface="微软雅黑" panose="020B0503020204020204" charset="-122"/>
                <a:ea typeface="微软雅黑" panose="020B0503020204020204" charset="-122"/>
              </a:rPr>
              <a:t>  </a:t>
            </a:r>
            <a:r>
              <a:rPr lang="zh-CN" altLang="en-US" sz="2800">
                <a:solidFill>
                  <a:srgbClr val="FF0000"/>
                </a:solidFill>
                <a:latin typeface="微软雅黑" panose="020B0503020204020204" charset="-122"/>
                <a:ea typeface="微软雅黑" panose="020B0503020204020204" charset="-122"/>
              </a:rPr>
              <a:t>    解释</a:t>
            </a:r>
            <a:r>
              <a:rPr lang="zh-CN" altLang="en-US" sz="2400">
                <a:solidFill>
                  <a:srgbClr val="FF0000"/>
                </a:solidFill>
                <a:latin typeface="微软雅黑" panose="020B0503020204020204" charset="-122"/>
                <a:ea typeface="微软雅黑" panose="020B0503020204020204" charset="-122"/>
              </a:rPr>
              <a:t>：西周时期的官府手工业生产仍然是以族为单位进行组织的，在周初的分封中，那些原来从属予殷王室的从工之族没有被拆散，《礼记</a:t>
            </a:r>
            <a:r>
              <a:rPr lang="en-US" altLang="zh-CN" sz="2400">
                <a:solidFill>
                  <a:srgbClr val="FF0000"/>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王制》记载，官府手工业产品 “不粥于市”，但存在很多官府买进的现象。青铜铭文显示</a:t>
            </a:r>
            <a:r>
              <a:rPr lang="en-US" altLang="zh-CN" sz="2400">
                <a:solidFill>
                  <a:srgbClr val="FF0000"/>
                </a:solidFill>
                <a:latin typeface="微软雅黑" panose="020B0503020204020204" charset="-122"/>
                <a:ea typeface="微软雅黑" panose="020B0503020204020204" charset="-122"/>
              </a:rPr>
              <a:t>“礼器、兵器和生活奢侈品等都是通过上级对下级赏赐的方式转让到各级贵族手中”</a:t>
            </a:r>
            <a:r>
              <a:rPr lang="zh-CN" altLang="en-US" sz="2400">
                <a:solidFill>
                  <a:srgbClr val="FF0000"/>
                </a:solidFill>
                <a:latin typeface="微软雅黑" panose="020B0503020204020204" charset="-122"/>
                <a:ea typeface="微软雅黑" panose="020B0503020204020204" charset="-122"/>
              </a:rPr>
              <a:t>，体现出商品交换的现象。</a:t>
            </a:r>
            <a:endParaRPr lang="en-US" altLang="zh-CN" sz="240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27940" y="-13970"/>
            <a:ext cx="12207240" cy="6883400"/>
          </a:xfrm>
          <a:prstGeom prst="rect">
            <a:avLst/>
          </a:prstGeom>
        </p:spPr>
      </p:pic>
      <p:sp>
        <p:nvSpPr>
          <p:cNvPr id="3" name="文本框 2"/>
          <p:cNvSpPr txBox="1"/>
          <p:nvPr/>
        </p:nvSpPr>
        <p:spPr>
          <a:xfrm>
            <a:off x="476885" y="1298575"/>
            <a:ext cx="10848975" cy="3599815"/>
          </a:xfrm>
          <a:prstGeom prst="rect">
            <a:avLst/>
          </a:prstGeom>
          <a:noFill/>
        </p:spPr>
        <p:txBody>
          <a:bodyPr wrap="square" rtlCol="0">
            <a:spAutoFit/>
          </a:bodyPr>
          <a:lstStyle/>
          <a:p>
            <a:pPr algn="l" fontAlgn="auto">
              <a:lnSpc>
                <a:spcPct val="150000"/>
              </a:lnSpc>
            </a:pPr>
            <a:r>
              <a:rPr lang="en-US" altLang="zh-CN" sz="2800">
                <a:latin typeface="微软雅黑" panose="020B0503020204020204" charset="-122"/>
                <a:ea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sym typeface="+mn-ea"/>
              </a:rPr>
              <a:t>    </a:t>
            </a:r>
            <a:r>
              <a:rPr lang="zh-CN" altLang="en-US" sz="2800">
                <a:latin typeface="黑体" panose="02010609060101010101" charset="-122"/>
                <a:ea typeface="黑体" panose="02010609060101010101" charset="-122"/>
                <a:sym typeface="+mn-ea"/>
              </a:rPr>
              <a:t>④  春秋前期，官营手工业占很大比重；战国时期，民间个体手工业快速发展。</a:t>
            </a:r>
            <a:endParaRPr lang="zh-CN" altLang="en-US" sz="2800">
              <a:solidFill>
                <a:schemeClr val="tx1"/>
              </a:solidFill>
              <a:latin typeface="黑体" panose="02010609060101010101" charset="-122"/>
              <a:ea typeface="黑体" panose="02010609060101010101" charset="-122"/>
            </a:endParaRPr>
          </a:p>
          <a:p>
            <a:pPr fontAlgn="auto">
              <a:lnSpc>
                <a:spcPct val="150000"/>
              </a:lnSpc>
            </a:pPr>
            <a:r>
              <a:rPr lang="zh-CN" altLang="en-US" sz="2400">
                <a:solidFill>
                  <a:srgbClr val="FF0000"/>
                </a:solidFill>
                <a:latin typeface="微软雅黑" panose="020B0503020204020204" charset="-122"/>
                <a:ea typeface="微软雅黑" panose="020B0503020204020204" charset="-122"/>
              </a:rPr>
              <a:t>       解析：战国时期，政府设置</a:t>
            </a:r>
            <a:r>
              <a:rPr lang="en-US" altLang="zh-CN" sz="2400">
                <a:solidFill>
                  <a:srgbClr val="FF0000"/>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食官之商</a:t>
            </a:r>
            <a:r>
              <a:rPr lang="en-US" altLang="zh-CN" sz="2400">
                <a:solidFill>
                  <a:srgbClr val="FF0000"/>
                </a:solidFill>
                <a:latin typeface="微软雅黑" panose="020B0503020204020204" charset="-122"/>
                <a:ea typeface="微软雅黑" panose="020B0503020204020204" charset="-122"/>
              </a:rPr>
              <a:t>’</a:t>
            </a:r>
            <a:r>
              <a:rPr lang="zh-CN" altLang="en-US" sz="2400">
                <a:solidFill>
                  <a:srgbClr val="FF0000"/>
                </a:solidFill>
                <a:latin typeface="微软雅黑" panose="020B0503020204020204" charset="-122"/>
                <a:ea typeface="微软雅黑" panose="020B0503020204020204" charset="-122"/>
              </a:rPr>
              <a:t>，这些人的职守主要是为官府了解市场行情和购买货物，城市中商业活动有一定繁荣，但是贵族统治者对所需物品讲求质量和成色，故需要到市场进行购买，购买之物为民间手工业产品。这种经常性的商业交换促使商业活动逐渐繁荣。</a:t>
            </a:r>
            <a:endParaRPr lang="zh-CN" altLang="en-US" sz="2800">
              <a:solidFill>
                <a:schemeClr val="tx1"/>
              </a:solidFill>
              <a:latin typeface="黑体" panose="02010609060101010101" charset="-122"/>
              <a:ea typeface="黑体" panose="02010609060101010101" charset="-122"/>
            </a:endParaRP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2" name="文本框 1"/>
          <p:cNvSpPr txBox="1"/>
          <p:nvPr/>
        </p:nvSpPr>
        <p:spPr>
          <a:xfrm>
            <a:off x="476885" y="5104765"/>
            <a:ext cx="11448415" cy="1799590"/>
          </a:xfrm>
          <a:prstGeom prst="rect">
            <a:avLst/>
          </a:prstGeom>
          <a:noFill/>
        </p:spPr>
        <p:txBody>
          <a:bodyPr wrap="square" rtlCol="0">
            <a:spAutoFit/>
          </a:bodyPr>
          <a:lstStyle/>
          <a:p>
            <a:pPr fontAlgn="auto">
              <a:lnSpc>
                <a:spcPct val="150000"/>
              </a:lnSpc>
            </a:pPr>
            <a:r>
              <a:rPr lang="zh-CN" altLang="en-US" sz="2000">
                <a:latin typeface="黑体" panose="02010609060101010101" charset="-122"/>
                <a:ea typeface="黑体" panose="02010609060101010101" charset="-122"/>
              </a:rPr>
              <a:t>参考文献：</a:t>
            </a:r>
          </a:p>
          <a:p>
            <a:pPr fontAlgn="auto">
              <a:lnSpc>
                <a:spcPct val="150000"/>
              </a:lnSpc>
            </a:pPr>
            <a:r>
              <a:rPr lang="zh-CN" altLang="en-US"/>
              <a:t>  </a:t>
            </a:r>
            <a:r>
              <a:rPr lang="en-US" altLang="zh-CN">
                <a:latin typeface="黑体" panose="02010609060101010101" charset="-122"/>
                <a:ea typeface="黑体" panose="02010609060101010101" charset="-122"/>
              </a:rPr>
              <a:t>[1] </a:t>
            </a:r>
            <a:r>
              <a:rPr lang="zh-CN" altLang="en-US">
                <a:latin typeface="黑体" panose="02010609060101010101" charset="-122"/>
                <a:ea typeface="黑体" panose="02010609060101010101" charset="-122"/>
              </a:rPr>
              <a:t>曲英杰</a:t>
            </a:r>
            <a:r>
              <a:rPr lang="en-US" altLang="zh-CN">
                <a:latin typeface="黑体" panose="02010609060101010101" charset="-122"/>
                <a:ea typeface="黑体" panose="02010609060101010101" charset="-122"/>
              </a:rPr>
              <a:t>.</a:t>
            </a:r>
            <a:r>
              <a:rPr lang="zh-CN" altLang="en-US">
                <a:latin typeface="黑体" panose="02010609060101010101" charset="-122"/>
                <a:ea typeface="黑体" panose="02010609060101010101" charset="-122"/>
              </a:rPr>
              <a:t>‘工商食官’辨析</a:t>
            </a:r>
            <a:r>
              <a:rPr lang="en-US" altLang="zh-CN">
                <a:latin typeface="黑体" panose="02010609060101010101" charset="-122"/>
                <a:ea typeface="黑体" panose="02010609060101010101" charset="-122"/>
              </a:rPr>
              <a:t>[J].</a:t>
            </a:r>
            <a:r>
              <a:rPr lang="zh-CN" altLang="en-US">
                <a:latin typeface="黑体" panose="02010609060101010101" charset="-122"/>
                <a:ea typeface="黑体" panose="02010609060101010101" charset="-122"/>
              </a:rPr>
              <a:t>中国史研究，</a:t>
            </a:r>
            <a:r>
              <a:rPr lang="en-US" altLang="zh-CN">
                <a:latin typeface="黑体" panose="02010609060101010101" charset="-122"/>
                <a:ea typeface="黑体" panose="02010609060101010101" charset="-122"/>
              </a:rPr>
              <a:t>1985</a:t>
            </a:r>
            <a:r>
              <a:rPr lang="zh-CN" altLang="en-US">
                <a:latin typeface="黑体" panose="02010609060101010101" charset="-122"/>
                <a:ea typeface="黑体" panose="02010609060101010101" charset="-122"/>
              </a:rPr>
              <a:t>年第</a:t>
            </a:r>
            <a:r>
              <a:rPr lang="en-US" altLang="zh-CN">
                <a:latin typeface="黑体" panose="02010609060101010101" charset="-122"/>
                <a:ea typeface="黑体" panose="02010609060101010101" charset="-122"/>
              </a:rPr>
              <a:t>2</a:t>
            </a:r>
            <a:r>
              <a:rPr lang="zh-CN" altLang="en-US">
                <a:latin typeface="黑体" panose="02010609060101010101" charset="-122"/>
                <a:ea typeface="黑体" panose="02010609060101010101" charset="-122"/>
              </a:rPr>
              <a:t>期</a:t>
            </a:r>
            <a:r>
              <a:rPr lang="en-US" altLang="zh-CN">
                <a:latin typeface="黑体" panose="02010609060101010101" charset="-122"/>
                <a:ea typeface="黑体" panose="02010609060101010101" charset="-122"/>
              </a:rPr>
              <a:t>.</a:t>
            </a:r>
          </a:p>
          <a:p>
            <a:pPr fontAlgn="auto">
              <a:lnSpc>
                <a:spcPct val="150000"/>
              </a:lnSpc>
            </a:pPr>
            <a:r>
              <a:rPr lang="en-US" altLang="zh-CN">
                <a:latin typeface="黑体" panose="02010609060101010101" charset="-122"/>
                <a:ea typeface="黑体" panose="02010609060101010101" charset="-122"/>
              </a:rPr>
              <a:t> [2] </a:t>
            </a:r>
            <a:r>
              <a:rPr lang="zh-CN" altLang="en-US">
                <a:latin typeface="黑体" panose="02010609060101010101" charset="-122"/>
                <a:ea typeface="黑体" panose="02010609060101010101" charset="-122"/>
              </a:rPr>
              <a:t>朱红林</a:t>
            </a:r>
            <a:r>
              <a:rPr lang="en-US" altLang="zh-CN">
                <a:latin typeface="黑体" panose="02010609060101010101" charset="-122"/>
                <a:ea typeface="黑体" panose="02010609060101010101" charset="-122"/>
              </a:rPr>
              <a:t>.论春秋时期的商人——</a:t>
            </a:r>
            <a:r>
              <a:rPr lang="en-US" altLang="zh-CN">
                <a:latin typeface="黑体" panose="02010609060101010101" charset="-122"/>
                <a:ea typeface="黑体" panose="02010609060101010101" charset="-122"/>
                <a:sym typeface="+mn-ea"/>
              </a:rPr>
              <a:t>“工商食官”</a:t>
            </a:r>
            <a:r>
              <a:rPr lang="en-US" altLang="zh-CN">
                <a:latin typeface="黑体" panose="02010609060101010101" charset="-122"/>
                <a:ea typeface="黑体" panose="02010609060101010101" charset="-122"/>
              </a:rPr>
              <a:t>制度与先秦时期商人发展形态研究之二[J].</a:t>
            </a:r>
            <a:r>
              <a:rPr lang="zh-CN" altLang="en-US">
                <a:latin typeface="黑体" panose="02010609060101010101" charset="-122"/>
                <a:ea typeface="黑体" panose="02010609060101010101" charset="-122"/>
              </a:rPr>
              <a:t>吉林大学社会科学学报，</a:t>
            </a:r>
            <a:r>
              <a:rPr lang="en-US" altLang="zh-CN">
                <a:latin typeface="黑体" panose="02010609060101010101" charset="-122"/>
                <a:ea typeface="黑体" panose="02010609060101010101" charset="-122"/>
              </a:rPr>
              <a:t>2006</a:t>
            </a:r>
            <a:r>
              <a:rPr lang="zh-CN" altLang="en-US">
                <a:latin typeface="黑体" panose="02010609060101010101" charset="-122"/>
                <a:ea typeface="黑体" panose="02010609060101010101" charset="-122"/>
              </a:rPr>
              <a:t>年</a:t>
            </a:r>
            <a:r>
              <a:rPr lang="en-US" altLang="zh-CN">
                <a:latin typeface="黑体" panose="02010609060101010101" charset="-122"/>
                <a:ea typeface="黑体" panose="02010609060101010101" charset="-122"/>
              </a:rPr>
              <a:t>6</a:t>
            </a:r>
            <a:r>
              <a:rPr lang="zh-CN" altLang="en-US">
                <a:latin typeface="黑体" panose="02010609060101010101" charset="-122"/>
                <a:ea typeface="黑体" panose="02010609060101010101" charset="-122"/>
              </a:rPr>
              <a:t>月第</a:t>
            </a:r>
            <a:r>
              <a:rPr lang="en-US" altLang="zh-CN">
                <a:latin typeface="黑体" panose="02010609060101010101" charset="-122"/>
                <a:ea typeface="黑体" panose="02010609060101010101" charset="-122"/>
              </a:rPr>
              <a:t>46</a:t>
            </a:r>
            <a:r>
              <a:rPr lang="zh-CN" altLang="en-US">
                <a:latin typeface="黑体" panose="02010609060101010101" charset="-122"/>
                <a:ea typeface="黑体" panose="02010609060101010101" charset="-122"/>
              </a:rPr>
              <a:t>卷第</a:t>
            </a:r>
            <a:r>
              <a:rPr lang="en-US" altLang="zh-CN">
                <a:latin typeface="黑体" panose="02010609060101010101" charset="-122"/>
                <a:ea typeface="黑体" panose="02010609060101010101" charset="-122"/>
              </a:rPr>
              <a:t>1</a:t>
            </a:r>
            <a:r>
              <a:rPr lang="zh-CN" altLang="en-US">
                <a:latin typeface="黑体" panose="02010609060101010101" charset="-122"/>
                <a:ea typeface="黑体" panose="02010609060101010101" charset="-122"/>
              </a:rPr>
              <a:t>期</a:t>
            </a:r>
            <a:r>
              <a:rPr lang="en-US" altLang="zh-CN">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435610" y="2251075"/>
            <a:ext cx="11370310" cy="3415030"/>
          </a:xfrm>
          <a:prstGeom prst="rect">
            <a:avLst/>
          </a:prstGeom>
          <a:noFill/>
        </p:spPr>
        <p:txBody>
          <a:bodyPr wrap="square" rtlCol="0">
            <a:spAutoFit/>
          </a:bodyPr>
          <a:lstStyle/>
          <a:p>
            <a:pPr fontAlgn="auto">
              <a:lnSpc>
                <a:spcPct val="150000"/>
              </a:lnSpc>
            </a:pPr>
            <a:r>
              <a:rPr lang="en-US" altLang="zh-CN" sz="3200">
                <a:latin typeface="微软雅黑" panose="020B0503020204020204" charset="-122"/>
                <a:ea typeface="微软雅黑" panose="020B0503020204020204" charset="-122"/>
              </a:rPr>
              <a:t>       1. </a:t>
            </a:r>
            <a:r>
              <a:rPr lang="zh-CN" altLang="en-US" sz="3200">
                <a:latin typeface="微软雅黑" panose="020B0503020204020204" charset="-122"/>
                <a:ea typeface="微软雅黑" panose="020B0503020204020204" charset="-122"/>
              </a:rPr>
              <a:t>含义：</a:t>
            </a:r>
            <a:r>
              <a:rPr lang="zh-CN" altLang="en-US" sz="2800">
                <a:latin typeface="微软雅黑" panose="020B0503020204020204" charset="-122"/>
                <a:ea typeface="微软雅黑" panose="020B0503020204020204" charset="-122"/>
              </a:rPr>
              <a:t>我国上古时期基层土地占有与耕作的主要形式，它是由原始社会末期的农村公社或家庭公社的土地制度演化而来的一种土地制度。这种制度在夏商时代已经产生，发展到西周时期达到最完备的形态。井田制体现的是土地公有原则，一般分为私田与公田两种，私田指私人耕种，不是私人占有；公田指公社成员共同耕种的土地。</a:t>
            </a: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2" name="文本框 1"/>
          <p:cNvSpPr txBox="1"/>
          <p:nvPr/>
        </p:nvSpPr>
        <p:spPr>
          <a:xfrm>
            <a:off x="435610" y="1420495"/>
            <a:ext cx="2242820" cy="706755"/>
          </a:xfrm>
          <a:prstGeom prst="rect">
            <a:avLst/>
          </a:prstGeom>
          <a:noFill/>
        </p:spPr>
        <p:txBody>
          <a:bodyPr wrap="square" rtlCol="0">
            <a:spAutoFit/>
          </a:bodyPr>
          <a:lstStyle/>
          <a:p>
            <a:r>
              <a:rPr lang="en-US" altLang="zh-CN" sz="3600" b="1">
                <a:solidFill>
                  <a:srgbClr val="FF0000"/>
                </a:solidFill>
                <a:latin typeface="微软雅黑" panose="020B0503020204020204" charset="-122"/>
                <a:ea typeface="微软雅黑" panose="020B0503020204020204" charset="-122"/>
              </a:rPr>
              <a:t> </a:t>
            </a:r>
            <a:r>
              <a:rPr lang="en-US" altLang="zh-CN" sz="4000" b="1">
                <a:solidFill>
                  <a:srgbClr val="FF0000"/>
                </a:solidFill>
                <a:latin typeface="微软雅黑" panose="020B0503020204020204" charset="-122"/>
                <a:ea typeface="微软雅黑" panose="020B0503020204020204" charset="-122"/>
              </a:rPr>
              <a:t> </a:t>
            </a:r>
            <a:r>
              <a:rPr lang="zh-CN" altLang="en-US" sz="3600" b="1">
                <a:solidFill>
                  <a:srgbClr val="FF0000"/>
                </a:solidFill>
                <a:latin typeface="微软雅黑" panose="020B0503020204020204" charset="-122"/>
                <a:ea typeface="微软雅黑" panose="020B0503020204020204" charset="-122"/>
              </a:rPr>
              <a:t>井田制：</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0185" y="1068705"/>
            <a:ext cx="2676525" cy="73723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2. </a:t>
            </a:r>
            <a:r>
              <a:rPr lang="zh-CN" altLang="en-US" sz="2800">
                <a:latin typeface="微软雅黑" panose="020B0503020204020204" charset="-122"/>
                <a:ea typeface="微软雅黑" panose="020B0503020204020204" charset="-122"/>
              </a:rPr>
              <a:t>瓦解：</a:t>
            </a:r>
          </a:p>
        </p:txBody>
      </p:sp>
      <p:sp>
        <p:nvSpPr>
          <p:cNvPr id="2" name="文本框 1"/>
          <p:cNvSpPr txBox="1"/>
          <p:nvPr/>
        </p:nvSpPr>
        <p:spPr>
          <a:xfrm>
            <a:off x="532130" y="1805940"/>
            <a:ext cx="10577830" cy="645160"/>
          </a:xfrm>
          <a:prstGeom prst="rect">
            <a:avLst/>
          </a:prstGeom>
          <a:noFill/>
        </p:spPr>
        <p:txBody>
          <a:bodyPr wrap="square" rtlCol="0">
            <a:spAutoFit/>
          </a:bodyPr>
          <a:lstStyle/>
          <a:p>
            <a:pPr fontAlgn="auto">
              <a:lnSpc>
                <a:spcPct val="150000"/>
              </a:lnSpc>
            </a:pP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a:t>
            </a:r>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瓦解表现：不事私田，私田私有</a:t>
            </a:r>
          </a:p>
        </p:txBody>
      </p:sp>
      <p:sp>
        <p:nvSpPr>
          <p:cNvPr id="5" name="文本框 4"/>
          <p:cNvSpPr txBox="1"/>
          <p:nvPr/>
        </p:nvSpPr>
        <p:spPr>
          <a:xfrm>
            <a:off x="532130" y="2451100"/>
            <a:ext cx="11314430" cy="3969385"/>
          </a:xfrm>
          <a:prstGeom prst="rect">
            <a:avLst/>
          </a:prstGeom>
          <a:noFill/>
        </p:spPr>
        <p:txBody>
          <a:bodyPr wrap="square" rtlCol="0">
            <a:spAutoFit/>
          </a:bodyPr>
          <a:lstStyle/>
          <a:p>
            <a:pPr fontAlgn="auto">
              <a:lnSpc>
                <a:spcPct val="150000"/>
              </a:lnSpc>
            </a:pP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a:t>
            </a:r>
            <a:r>
              <a:rPr lang="en-US" altLang="zh-CN" sz="2400">
                <a:latin typeface="微软雅黑" panose="020B0503020204020204" charset="-122"/>
                <a:ea typeface="微软雅黑" panose="020B0503020204020204" charset="-122"/>
              </a:rPr>
              <a:t>2</a:t>
            </a:r>
            <a:r>
              <a:rPr lang="zh-CN" altLang="en-US" sz="2400">
                <a:latin typeface="微软雅黑" panose="020B0503020204020204" charset="-122"/>
                <a:ea typeface="微软雅黑" panose="020B0503020204020204" charset="-122"/>
              </a:rPr>
              <a:t>）</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瓦解进程：</a:t>
            </a:r>
          </a:p>
          <a:p>
            <a:pPr fontAlgn="auto">
              <a:lnSpc>
                <a:spcPct val="150000"/>
              </a:lnSpc>
            </a:pPr>
            <a:r>
              <a:rPr lang="zh-CN" altLang="en-US"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sym typeface="Wingdings" panose="05000000000000000000" charset="0"/>
              </a:rPr>
              <a:t>春秋时，公田被抛。如：</a:t>
            </a:r>
          </a:p>
          <a:p>
            <a:pPr fontAlgn="auto">
              <a:lnSpc>
                <a:spcPct val="150000"/>
              </a:lnSpc>
            </a:pPr>
            <a:r>
              <a:rPr lang="zh-CN" altLang="en-US" sz="2400">
                <a:latin typeface="微软雅黑" panose="020B0503020204020204" charset="-122"/>
                <a:ea typeface="微软雅黑" panose="020B0503020204020204" charset="-122"/>
                <a:sym typeface="Wingdings" panose="05000000000000000000" charset="0"/>
              </a:rPr>
              <a:t>    </a:t>
            </a:r>
            <a:r>
              <a:rPr lang="en-US" altLang="zh-CN" sz="2400">
                <a:latin typeface="微软雅黑" panose="020B0503020204020204" charset="-122"/>
                <a:ea typeface="微软雅黑" panose="020B0503020204020204" charset="-122"/>
                <a:sym typeface="Wingdings" panose="05000000000000000000" charset="0"/>
              </a:rPr>
              <a:t>BC685</a:t>
            </a:r>
            <a:r>
              <a:rPr lang="zh-CN" altLang="en-US" sz="2400">
                <a:latin typeface="微软雅黑" panose="020B0503020204020204" charset="-122"/>
                <a:ea typeface="微软雅黑" panose="020B0503020204020204" charset="-122"/>
                <a:sym typeface="Wingdings" panose="05000000000000000000" charset="0"/>
              </a:rPr>
              <a:t>齐国</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相地而衰征</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（根据土地产量的高低征收土地税，打破西周时期只收取公田产出的税收制度的开始）</a:t>
            </a:r>
          </a:p>
          <a:p>
            <a:pPr fontAlgn="auto">
              <a:lnSpc>
                <a:spcPct val="150000"/>
              </a:lnSpc>
            </a:pPr>
            <a:r>
              <a:rPr lang="en-US" altLang="zh-CN" sz="2400">
                <a:latin typeface="微软雅黑" panose="020B0503020204020204" charset="-122"/>
                <a:ea typeface="微软雅黑" panose="020B0503020204020204" charset="-122"/>
                <a:sym typeface="Wingdings" panose="05000000000000000000" charset="0"/>
              </a:rPr>
              <a:t>    BC645</a:t>
            </a:r>
            <a:r>
              <a:rPr lang="zh-CN" altLang="en-US" sz="2400">
                <a:latin typeface="微软雅黑" panose="020B0503020204020204" charset="-122"/>
                <a:ea typeface="微软雅黑" panose="020B0503020204020204" charset="-122"/>
                <a:sym typeface="Wingdings" panose="05000000000000000000" charset="0"/>
              </a:rPr>
              <a:t>晋国</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作爰田</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（废除私田的定期分配制度，使土地的使用权固定化）</a:t>
            </a:r>
          </a:p>
          <a:p>
            <a:pPr fontAlgn="auto">
              <a:lnSpc>
                <a:spcPct val="150000"/>
              </a:lnSpc>
            </a:pPr>
            <a:r>
              <a:rPr lang="zh-CN" altLang="en-US" sz="2400">
                <a:latin typeface="微软雅黑" panose="020B0503020204020204" charset="-122"/>
                <a:ea typeface="微软雅黑" panose="020B0503020204020204" charset="-122"/>
                <a:sym typeface="Wingdings" panose="05000000000000000000" charset="0"/>
              </a:rPr>
              <a:t>    </a:t>
            </a:r>
            <a:r>
              <a:rPr lang="en-US" altLang="zh-CN" sz="2400">
                <a:latin typeface="微软雅黑" panose="020B0503020204020204" charset="-122"/>
                <a:ea typeface="微软雅黑" panose="020B0503020204020204" charset="-122"/>
                <a:sym typeface="Wingdings" panose="05000000000000000000" charset="0"/>
              </a:rPr>
              <a:t>BC594</a:t>
            </a:r>
            <a:r>
              <a:rPr lang="zh-CN" altLang="en-US" sz="2400">
                <a:latin typeface="微软雅黑" panose="020B0503020204020204" charset="-122"/>
                <a:ea typeface="微软雅黑" panose="020B0503020204020204" charset="-122"/>
                <a:sym typeface="Wingdings" panose="05000000000000000000" charset="0"/>
              </a:rPr>
              <a:t>鲁国</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初税亩</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（首次以国家名义，无论是公田私田，一律按照田亩收税）</a:t>
            </a:r>
          </a:p>
          <a:p>
            <a:pPr fontAlgn="auto">
              <a:lnSpc>
                <a:spcPct val="150000"/>
              </a:lnSpc>
            </a:pPr>
            <a:r>
              <a:rPr lang="zh-CN" altLang="en-US" sz="2400">
                <a:latin typeface="微软雅黑" panose="020B0503020204020204" charset="-122"/>
                <a:ea typeface="微软雅黑" panose="020B0503020204020204" charset="-122"/>
                <a:sym typeface="Wingdings" panose="05000000000000000000" charset="0"/>
              </a:rPr>
              <a:t>    </a:t>
            </a:r>
            <a:r>
              <a:rPr lang="en-US" altLang="zh-CN" sz="2400">
                <a:latin typeface="微软雅黑" panose="020B0503020204020204" charset="-122"/>
                <a:ea typeface="微软雅黑" panose="020B0503020204020204" charset="-122"/>
                <a:sym typeface="Wingdings" panose="05000000000000000000" charset="0"/>
              </a:rPr>
              <a:t>BC543</a:t>
            </a:r>
            <a:r>
              <a:rPr lang="zh-CN" altLang="en-US" sz="2400">
                <a:latin typeface="微软雅黑" panose="020B0503020204020204" charset="-122"/>
                <a:ea typeface="微软雅黑" panose="020B0503020204020204" charset="-122"/>
                <a:sym typeface="Wingdings" panose="05000000000000000000" charset="0"/>
              </a:rPr>
              <a:t>郑国</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作丘赋</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（按百姓居住单位</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丘</a:t>
            </a:r>
            <a:r>
              <a:rPr lang="en-US" altLang="zh-CN" sz="2400">
                <a:latin typeface="微软雅黑" panose="020B0503020204020204" charset="-122"/>
                <a:ea typeface="微软雅黑" panose="020B0503020204020204" charset="-122"/>
                <a:sym typeface="Wingdings" panose="05000000000000000000" charset="0"/>
              </a:rPr>
              <a:t>”</a:t>
            </a:r>
            <a:r>
              <a:rPr lang="zh-CN" altLang="en-US" sz="2400">
                <a:latin typeface="微软雅黑" panose="020B0503020204020204" charset="-122"/>
                <a:ea typeface="微软雅黑" panose="020B0503020204020204" charset="-122"/>
                <a:sym typeface="Wingdings" panose="05000000000000000000" charset="0"/>
              </a:rPr>
              <a:t>来征收军赋）</a:t>
            </a:r>
          </a:p>
        </p:txBody>
      </p:sp>
      <p:sp>
        <p:nvSpPr>
          <p:cNvPr id="6" name="文本框 5"/>
          <p:cNvSpPr txBox="1"/>
          <p:nvPr/>
        </p:nvSpPr>
        <p:spPr>
          <a:xfrm>
            <a:off x="4531360" y="2628265"/>
            <a:ext cx="7536180" cy="521970"/>
          </a:xfrm>
          <a:prstGeom prst="rect">
            <a:avLst/>
          </a:prstGeom>
          <a:solidFill>
            <a:srgbClr val="FFFF00"/>
          </a:solidFill>
        </p:spPr>
        <p:txBody>
          <a:bodyPr wrap="square" rtlCol="0">
            <a:spAutoFit/>
          </a:bodyPr>
          <a:lstStyle/>
          <a:p>
            <a:r>
              <a:rPr lang="zh-CN" altLang="en-US" sz="2800">
                <a:solidFill>
                  <a:srgbClr val="FF0000"/>
                </a:solidFill>
                <a:latin typeface="微软雅黑" panose="020B0503020204020204" charset="-122"/>
                <a:ea typeface="微软雅黑" panose="020B0503020204020204" charset="-122"/>
              </a:rPr>
              <a:t>起因增加国家赋税，客观促进土地私有制发展</a:t>
            </a:r>
          </a:p>
        </p:txBody>
      </p:sp>
      <p:sp>
        <p:nvSpPr>
          <p:cNvPr id="7" name="文本框 6"/>
          <p:cNvSpPr txBox="1"/>
          <p:nvPr/>
        </p:nvSpPr>
        <p:spPr>
          <a:xfrm>
            <a:off x="3833495" y="412750"/>
            <a:ext cx="4104640" cy="706755"/>
          </a:xfrm>
          <a:prstGeom prst="rect">
            <a:avLst/>
          </a:prstGeom>
          <a:noFill/>
        </p:spPr>
        <p:txBody>
          <a:bodyPr wrap="square" rtlCol="0">
            <a:spAutoFit/>
          </a:bodyPr>
          <a:lstStyle/>
          <a:p>
            <a:r>
              <a:rPr lang="en-US" altLang="zh-CN" sz="3600" b="1"/>
              <a:t> </a:t>
            </a:r>
            <a:r>
              <a:rPr lang="zh-CN" altLang="en-US" sz="3600" b="1"/>
              <a:t>四</a:t>
            </a:r>
            <a:r>
              <a:rPr lang="zh-CN" altLang="en-US" sz="4000" b="1"/>
              <a:t>、概念突破</a:t>
            </a:r>
            <a:endParaRPr lang="en-US" altLang="zh-CN" sz="40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5" name="文本框 4"/>
          <p:cNvSpPr txBox="1"/>
          <p:nvPr/>
        </p:nvSpPr>
        <p:spPr>
          <a:xfrm>
            <a:off x="323215" y="1199515"/>
            <a:ext cx="11314430" cy="373824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a:t>
            </a:r>
            <a:r>
              <a:rPr lang="en-US" altLang="zh-CN" sz="2800">
                <a:latin typeface="微软雅黑" panose="020B0503020204020204" charset="-122"/>
                <a:ea typeface="微软雅黑" panose="020B0503020204020204" charset="-122"/>
              </a:rPr>
              <a:t>2</a:t>
            </a:r>
            <a:r>
              <a:rPr lang="zh-CN" altLang="en-US" sz="2800">
                <a:latin typeface="微软雅黑" panose="020B0503020204020204" charset="-122"/>
                <a:ea typeface="微软雅黑" panose="020B0503020204020204" charset="-122"/>
              </a:rPr>
              <a:t>）</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瓦解进程：</a:t>
            </a:r>
          </a:p>
          <a:p>
            <a:pPr fontAlgn="auto">
              <a:lnSpc>
                <a:spcPct val="150000"/>
              </a:lnSpc>
            </a:pPr>
            <a:r>
              <a:rPr lang="zh-CN" altLang="en-US" sz="2400">
                <a:latin typeface="微软雅黑" panose="020B0503020204020204" charset="-122"/>
                <a:ea typeface="微软雅黑" panose="020B0503020204020204" charset="-122"/>
              </a:rPr>
              <a:t>   </a:t>
            </a:r>
            <a:r>
              <a:rPr lang="zh-CN" altLang="en-US" sz="2600">
                <a:latin typeface="微软雅黑" panose="020B0503020204020204" charset="-122"/>
                <a:ea typeface="微软雅黑" panose="020B0503020204020204" charset="-122"/>
              </a:rPr>
              <a:t> </a:t>
            </a:r>
            <a:r>
              <a:rPr lang="zh-CN" altLang="en-US" sz="2600">
                <a:latin typeface="微软雅黑" panose="020B0503020204020204" charset="-122"/>
                <a:ea typeface="微软雅黑" panose="020B0503020204020204" charset="-122"/>
                <a:sym typeface="Wingdings" panose="05000000000000000000" charset="0"/>
              </a:rPr>
              <a:t>战国时，井田瓦解。如：</a:t>
            </a:r>
          </a:p>
          <a:p>
            <a:pPr fontAlgn="auto">
              <a:lnSpc>
                <a:spcPct val="150000"/>
              </a:lnSpc>
            </a:pPr>
            <a:r>
              <a:rPr lang="zh-CN" altLang="en-US" sz="2600">
                <a:latin typeface="微软雅黑" panose="020B0503020204020204" charset="-122"/>
                <a:ea typeface="微软雅黑" panose="020B0503020204020204" charset="-122"/>
                <a:sym typeface="Wingdings" panose="05000000000000000000" charset="0"/>
              </a:rPr>
              <a:t>    </a:t>
            </a:r>
            <a:r>
              <a:rPr lang="en-US" altLang="zh-CN" sz="2600">
                <a:latin typeface="微软雅黑" panose="020B0503020204020204" charset="-122"/>
                <a:ea typeface="微软雅黑" panose="020B0503020204020204" charset="-122"/>
                <a:sym typeface="Wingdings" panose="05000000000000000000" charset="0"/>
              </a:rPr>
              <a:t>BC445</a:t>
            </a:r>
            <a:r>
              <a:rPr lang="zh-CN" altLang="en-US" sz="2600">
                <a:latin typeface="微软雅黑" panose="020B0503020204020204" charset="-122"/>
                <a:ea typeface="微软雅黑" panose="020B0503020204020204" charset="-122"/>
                <a:sym typeface="Wingdings" panose="05000000000000000000" charset="0"/>
              </a:rPr>
              <a:t>年魏国李悝推行</a:t>
            </a:r>
            <a:r>
              <a:rPr lang="en-US" altLang="zh-CN" sz="2600">
                <a:latin typeface="微软雅黑" panose="020B0503020204020204" charset="-122"/>
                <a:ea typeface="微软雅黑" panose="020B0503020204020204" charset="-122"/>
                <a:sym typeface="Wingdings" panose="05000000000000000000" charset="0"/>
              </a:rPr>
              <a:t>“</a:t>
            </a:r>
            <a:r>
              <a:rPr lang="zh-CN" altLang="en-US" sz="2600">
                <a:latin typeface="微软雅黑" panose="020B0503020204020204" charset="-122"/>
                <a:ea typeface="微软雅黑" panose="020B0503020204020204" charset="-122"/>
                <a:sym typeface="Wingdings" panose="05000000000000000000" charset="0"/>
              </a:rPr>
              <a:t>尽地力之教</a:t>
            </a:r>
            <a:r>
              <a:rPr lang="en-US" altLang="zh-CN" sz="2600">
                <a:latin typeface="微软雅黑" panose="020B0503020204020204" charset="-122"/>
                <a:ea typeface="微软雅黑" panose="020B0503020204020204" charset="-122"/>
                <a:sym typeface="Wingdings" panose="05000000000000000000" charset="0"/>
              </a:rPr>
              <a:t>”</a:t>
            </a:r>
            <a:r>
              <a:rPr lang="zh-CN" altLang="en-US" sz="2600">
                <a:latin typeface="微软雅黑" panose="020B0503020204020204" charset="-122"/>
                <a:ea typeface="微软雅黑" panose="020B0503020204020204" charset="-122"/>
                <a:sym typeface="Wingdings" panose="05000000000000000000" charset="0"/>
              </a:rPr>
              <a:t>（发展农业按时令，及时耕耘，发展农副产业，不违农时与民休息的政策）；</a:t>
            </a:r>
          </a:p>
          <a:p>
            <a:pPr fontAlgn="auto">
              <a:lnSpc>
                <a:spcPct val="150000"/>
              </a:lnSpc>
            </a:pPr>
            <a:r>
              <a:rPr lang="zh-CN" altLang="en-US" sz="2600">
                <a:latin typeface="微软雅黑" panose="020B0503020204020204" charset="-122"/>
                <a:ea typeface="微软雅黑" panose="020B0503020204020204" charset="-122"/>
                <a:sym typeface="Wingdings" panose="05000000000000000000" charset="0"/>
              </a:rPr>
              <a:t>   </a:t>
            </a:r>
            <a:r>
              <a:rPr lang="en-US" altLang="zh-CN" sz="2600">
                <a:latin typeface="微软雅黑" panose="020B0503020204020204" charset="-122"/>
                <a:ea typeface="微软雅黑" panose="020B0503020204020204" charset="-122"/>
                <a:sym typeface="Wingdings" panose="05000000000000000000" charset="0"/>
              </a:rPr>
              <a:t>BC359</a:t>
            </a:r>
            <a:r>
              <a:rPr lang="zh-CN" altLang="en-US" sz="2600">
                <a:latin typeface="微软雅黑" panose="020B0503020204020204" charset="-122"/>
                <a:ea typeface="微软雅黑" panose="020B0503020204020204" charset="-122"/>
                <a:sym typeface="Wingdings" panose="05000000000000000000" charset="0"/>
              </a:rPr>
              <a:t>年秦国商鞅主张重农抑商，奖励耕织；</a:t>
            </a:r>
            <a:r>
              <a:rPr lang="en-US" altLang="zh-CN" sz="2600">
                <a:latin typeface="微软雅黑" panose="020B0503020204020204" charset="-122"/>
                <a:ea typeface="微软雅黑" panose="020B0503020204020204" charset="-122"/>
                <a:sym typeface="Wingdings" panose="05000000000000000000" charset="0"/>
              </a:rPr>
              <a:t>BC350</a:t>
            </a:r>
            <a:r>
              <a:rPr lang="zh-CN" altLang="en-US" sz="2600">
                <a:latin typeface="微软雅黑" panose="020B0503020204020204" charset="-122"/>
                <a:ea typeface="微软雅黑" panose="020B0503020204020204" charset="-122"/>
                <a:sym typeface="Wingdings" panose="05000000000000000000" charset="0"/>
              </a:rPr>
              <a:t>年颁布法令</a:t>
            </a:r>
            <a:r>
              <a:rPr lang="en-US" altLang="zh-CN" sz="2600">
                <a:latin typeface="微软雅黑" panose="020B0503020204020204" charset="-122"/>
                <a:ea typeface="微软雅黑" panose="020B0503020204020204" charset="-122"/>
                <a:sym typeface="Wingdings" panose="05000000000000000000" charset="0"/>
              </a:rPr>
              <a:t>“</a:t>
            </a:r>
            <a:r>
              <a:rPr lang="zh-CN" altLang="en-US" sz="2600">
                <a:latin typeface="微软雅黑" panose="020B0503020204020204" charset="-122"/>
                <a:ea typeface="微软雅黑" panose="020B0503020204020204" charset="-122"/>
                <a:sym typeface="Wingdings" panose="05000000000000000000" charset="0"/>
              </a:rPr>
              <a:t>废井田，开阡陌</a:t>
            </a:r>
            <a:r>
              <a:rPr lang="en-US" altLang="zh-CN" sz="2600">
                <a:latin typeface="微软雅黑" panose="020B0503020204020204" charset="-122"/>
                <a:ea typeface="微软雅黑" panose="020B0503020204020204" charset="-122"/>
                <a:sym typeface="Wingdings" panose="05000000000000000000" charset="0"/>
              </a:rPr>
              <a:t>”</a:t>
            </a:r>
            <a:r>
              <a:rPr lang="zh-CN" altLang="en-US" sz="2600">
                <a:latin typeface="微软雅黑" panose="020B0503020204020204" charset="-122"/>
                <a:ea typeface="微软雅黑" panose="020B0503020204020204" charset="-122"/>
                <a:sym typeface="Wingdings" panose="05000000000000000000" charset="0"/>
              </a:rPr>
              <a:t>。</a:t>
            </a:r>
          </a:p>
        </p:txBody>
      </p:sp>
      <p:sp>
        <p:nvSpPr>
          <p:cNvPr id="6" name="文本框 5"/>
          <p:cNvSpPr txBox="1"/>
          <p:nvPr/>
        </p:nvSpPr>
        <p:spPr>
          <a:xfrm>
            <a:off x="5066030" y="1199515"/>
            <a:ext cx="6836410" cy="1383665"/>
          </a:xfrm>
          <a:prstGeom prst="rect">
            <a:avLst/>
          </a:prstGeom>
          <a:solidFill>
            <a:srgbClr val="FFFF00"/>
          </a:solidFill>
        </p:spPr>
        <p:txBody>
          <a:bodyPr wrap="square" rtlCol="0">
            <a:spAutoFit/>
          </a:bodyPr>
          <a:lstStyle/>
          <a:p>
            <a:pPr fontAlgn="auto">
              <a:lnSpc>
                <a:spcPct val="150000"/>
              </a:lnSpc>
            </a:pPr>
            <a:r>
              <a:rPr lang="zh-CN" altLang="en-US" sz="2800">
                <a:solidFill>
                  <a:srgbClr val="FF0000"/>
                </a:solidFill>
                <a:latin typeface="微软雅黑" panose="020B0503020204020204" charset="-122"/>
                <a:ea typeface="微软雅黑" panose="020B0503020204020204" charset="-122"/>
              </a:rPr>
              <a:t>政府加大对农业的重视程度，从法律层面宣告土地私有合法化，允许百姓自由买卖。</a:t>
            </a:r>
          </a:p>
        </p:txBody>
      </p:sp>
      <p:sp>
        <p:nvSpPr>
          <p:cNvPr id="2" name="文本框 1"/>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100" name="文本框 99"/>
          <p:cNvSpPr txBox="1"/>
          <p:nvPr/>
        </p:nvSpPr>
        <p:spPr>
          <a:xfrm>
            <a:off x="217170" y="4855845"/>
            <a:ext cx="11672570" cy="1958340"/>
          </a:xfrm>
          <a:prstGeom prst="rect">
            <a:avLst/>
          </a:prstGeom>
          <a:solidFill>
            <a:schemeClr val="accent4">
              <a:lumMod val="75000"/>
            </a:schemeClr>
          </a:solidFill>
          <a:ln w="9525">
            <a:noFill/>
          </a:ln>
        </p:spPr>
        <p:txBody>
          <a:bodyPr wrap="square">
            <a:spAutoFit/>
          </a:bodyPr>
          <a:lstStyle/>
          <a:p>
            <a:pPr indent="267970" fontAlgn="auto">
              <a:lnSpc>
                <a:spcPts val="3640"/>
              </a:lnSpc>
            </a:pPr>
            <a:r>
              <a:rPr lang="en-US" altLang="zh-CN" sz="2200" b="1">
                <a:latin typeface="微软雅黑" panose="020B0503020204020204" charset="-122"/>
                <a:ea typeface="微软雅黑" panose="020B0503020204020204" charset="-122"/>
                <a:cs typeface="宋体" panose="02010600030101010101" pitchFamily="2" charset="-122"/>
              </a:rPr>
              <a:t>   </a:t>
            </a:r>
            <a:r>
              <a:rPr lang="zh-CN" altLang="en-US" sz="2200" b="1">
                <a:latin typeface="微软雅黑" panose="020B0503020204020204" charset="-122"/>
                <a:ea typeface="微软雅黑" panose="020B0503020204020204" charset="-122"/>
                <a:cs typeface="宋体" panose="02010600030101010101" pitchFamily="2" charset="-122"/>
              </a:rPr>
              <a:t>正月，令农始作，服于公田农耕，及雪释，始耕焉</a:t>
            </a:r>
            <a:r>
              <a:rPr lang="en-US" altLang="zh-CN" sz="2200" b="1">
                <a:latin typeface="微软雅黑" panose="020B0503020204020204" charset="-122"/>
                <a:ea typeface="微软雅黑" panose="020B0503020204020204" charset="-122"/>
                <a:cs typeface="楷体_GB2312" charset="0"/>
              </a:rPr>
              <a:t>……</a:t>
            </a:r>
            <a:r>
              <a:rPr lang="zh-CN" altLang="en-US" sz="2200" b="1">
                <a:latin typeface="微软雅黑" panose="020B0503020204020204" charset="-122"/>
                <a:ea typeface="微软雅黑" panose="020B0503020204020204" charset="-122"/>
                <a:cs typeface="宋体" panose="02010600030101010101" pitchFamily="2" charset="-122"/>
              </a:rPr>
              <a:t>均地分力，使民知时也。民乃知时日之早晏，日月之不足，饥寒之至于身也。是故夜寝早起，父子兄弟不忘其功，为而不倦，民不惮劳苦。故不均之为恶也，地利不可尽，民力不可惮；不告之以时，而民不知；不道之以事，而民不为。                                                                                        </a:t>
            </a:r>
            <a:r>
              <a:rPr lang="en-US" altLang="zh-CN" sz="2200" b="0">
                <a:latin typeface="微软雅黑" panose="020B0503020204020204" charset="-122"/>
                <a:ea typeface="微软雅黑" panose="020B0503020204020204" charset="-122"/>
                <a:cs typeface="楷体_GB2312" charset="0"/>
              </a:rPr>
              <a:t>──</a:t>
            </a:r>
            <a:r>
              <a:rPr lang="en-US" altLang="zh-CN" sz="2200" b="0">
                <a:latin typeface="微软雅黑" panose="020B0503020204020204" charset="-122"/>
                <a:ea typeface="微软雅黑" panose="020B0503020204020204" charset="-122"/>
                <a:cs typeface="宋体" panose="02010600030101010101" pitchFamily="2" charset="-122"/>
              </a:rPr>
              <a:t>《</a:t>
            </a:r>
            <a:r>
              <a:rPr lang="zh-CN" altLang="en-US" sz="2200" b="0">
                <a:latin typeface="微软雅黑" panose="020B0503020204020204" charset="-122"/>
                <a:ea typeface="微软雅黑" panose="020B0503020204020204" charset="-122"/>
                <a:cs typeface="宋体" panose="02010600030101010101" pitchFamily="2" charset="-122"/>
              </a:rPr>
              <a:t>管子</a:t>
            </a:r>
            <a:r>
              <a:rPr lang="en-US" altLang="zh-CN" sz="2200" b="0">
                <a:latin typeface="微软雅黑" panose="020B0503020204020204" charset="-122"/>
                <a:ea typeface="微软雅黑" panose="020B0503020204020204" charset="-122"/>
                <a:cs typeface="楷体_GB2312" charset="0"/>
              </a:rPr>
              <a:t>·</a:t>
            </a:r>
            <a:r>
              <a:rPr lang="zh-CN" altLang="en-US" sz="2200" b="0">
                <a:latin typeface="微软雅黑" panose="020B0503020204020204" charset="-122"/>
                <a:ea typeface="微软雅黑" panose="020B0503020204020204" charset="-122"/>
                <a:cs typeface="宋体" panose="02010600030101010101" pitchFamily="2" charset="-122"/>
              </a:rPr>
              <a:t>乘马</a:t>
            </a:r>
            <a:r>
              <a:rPr lang="en-US" altLang="zh-CN" sz="2200" b="0">
                <a:latin typeface="微软雅黑" panose="020B0503020204020204" charset="-122"/>
                <a:ea typeface="微软雅黑" panose="020B0503020204020204" charset="-122"/>
                <a:cs typeface="宋体" panose="02010600030101010101" pitchFamily="2" charset="-122"/>
              </a:rPr>
              <a:t>》</a:t>
            </a:r>
            <a:endParaRPr lang="zh-CN" altLang="en-US" sz="2200">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2" name="文本框 1"/>
          <p:cNvSpPr txBox="1"/>
          <p:nvPr/>
        </p:nvSpPr>
        <p:spPr>
          <a:xfrm>
            <a:off x="342264" y="1358265"/>
            <a:ext cx="8214882" cy="707886"/>
          </a:xfrm>
          <a:prstGeom prst="rect">
            <a:avLst/>
          </a:prstGeom>
          <a:noFill/>
        </p:spPr>
        <p:txBody>
          <a:bodyPr wrap="square" rtlCol="0">
            <a:spAutoFit/>
          </a:bodyPr>
          <a:lstStyle/>
          <a:p>
            <a:r>
              <a:rPr lang="en-US" altLang="zh-CN" sz="3600" b="1" dirty="0"/>
              <a:t> </a:t>
            </a:r>
            <a:r>
              <a:rPr lang="en-US" altLang="zh-CN" sz="4000" b="1" dirty="0"/>
              <a:t> </a:t>
            </a:r>
            <a:r>
              <a:rPr lang="zh-CN" altLang="en-US" sz="4000" b="1" dirty="0" smtClean="0"/>
              <a:t>个体农耕（小农经济）</a:t>
            </a:r>
            <a:r>
              <a:rPr lang="zh-CN" altLang="en-US" sz="3600" b="1" dirty="0" smtClean="0">
                <a:solidFill>
                  <a:srgbClr val="FF0000"/>
                </a:solidFill>
                <a:latin typeface="微软雅黑" panose="020B0503020204020204" charset="-122"/>
                <a:ea typeface="微软雅黑" panose="020B0503020204020204" charset="-122"/>
              </a:rPr>
              <a:t>：</a:t>
            </a:r>
            <a:endParaRPr lang="zh-CN" altLang="en-US" sz="3600" b="1" dirty="0">
              <a:solidFill>
                <a:srgbClr val="FF0000"/>
              </a:solidFill>
              <a:latin typeface="微软雅黑" panose="020B0503020204020204" charset="-122"/>
              <a:ea typeface="微软雅黑" panose="020B0503020204020204" charset="-122"/>
            </a:endParaRPr>
          </a:p>
        </p:txBody>
      </p:sp>
      <p:sp>
        <p:nvSpPr>
          <p:cNvPr id="3" name="文本框 2"/>
          <p:cNvSpPr txBox="1"/>
          <p:nvPr/>
        </p:nvSpPr>
        <p:spPr>
          <a:xfrm>
            <a:off x="761365" y="2210435"/>
            <a:ext cx="10419080" cy="2769989"/>
          </a:xfrm>
          <a:prstGeom prst="rect">
            <a:avLst/>
          </a:prstGeom>
          <a:noFill/>
        </p:spPr>
        <p:txBody>
          <a:bodyPr wrap="square" rtlCol="0">
            <a:spAutoFit/>
          </a:bodyPr>
          <a:lstStyle/>
          <a:p>
            <a:pPr fontAlgn="auto">
              <a:lnSpc>
                <a:spcPct val="150000"/>
              </a:lnSpc>
            </a:pPr>
            <a:r>
              <a:rPr lang="en-US" altLang="zh-CN" sz="3200" b="1" dirty="0">
                <a:solidFill>
                  <a:srgbClr val="FF0000"/>
                </a:solidFill>
                <a:latin typeface="微软雅黑" panose="020B0503020204020204" charset="-122"/>
                <a:ea typeface="微软雅黑" panose="020B0503020204020204" charset="-122"/>
              </a:rPr>
              <a:t> 1. </a:t>
            </a:r>
            <a:r>
              <a:rPr lang="zh-CN" altLang="en-US" sz="3200" b="1" dirty="0">
                <a:solidFill>
                  <a:srgbClr val="FF0000"/>
                </a:solidFill>
                <a:latin typeface="微软雅黑" panose="020B0503020204020204" charset="-122"/>
                <a:ea typeface="微软雅黑" panose="020B0503020204020204" charset="-122"/>
              </a:rPr>
              <a:t>含义：</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是以家庭或家族为组成单</a:t>
            </a:r>
            <a:r>
              <a:rPr lang="zh-CN" altLang="en-US" sz="2800" dirty="0" smtClean="0">
                <a:latin typeface="微软雅黑" panose="020B0503020204020204" charset="-122"/>
                <a:ea typeface="微软雅黑" panose="020B0503020204020204" charset="-122"/>
              </a:rPr>
              <a:t>位，通</a:t>
            </a:r>
            <a:r>
              <a:rPr lang="zh-CN" altLang="en-US" sz="2800" dirty="0">
                <a:latin typeface="微软雅黑" panose="020B0503020204020204" charset="-122"/>
                <a:ea typeface="微软雅黑" panose="020B0503020204020204" charset="-122"/>
              </a:rPr>
              <a:t>过男耕女织的生产方式，形成的一种自给自足的经济形态和特定的生产与生活格局。小农经济是经济发展一定程度的产物，也是封建社会的经济基础。</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1097280"/>
            <a:ext cx="11517630" cy="5354320"/>
          </a:xfrm>
          <a:prstGeom prst="rect">
            <a:avLst/>
          </a:prstGeom>
          <a:noFill/>
        </p:spPr>
        <p:txBody>
          <a:bodyPr wrap="square" rtlCol="0">
            <a:spAutoFit/>
          </a:bodyPr>
          <a:lstStyle/>
          <a:p>
            <a:pPr fontAlgn="auto">
              <a:lnSpc>
                <a:spcPct val="150000"/>
              </a:lnSpc>
            </a:pPr>
            <a:r>
              <a:rPr lang="en-US" altLang="zh-CN" sz="2800" dirty="0">
                <a:latin typeface="微软雅黑" panose="020B0503020204020204" charset="-122"/>
                <a:ea typeface="微软雅黑" panose="020B0503020204020204" charset="-122"/>
              </a:rPr>
              <a:t> </a:t>
            </a:r>
            <a:r>
              <a:rPr lang="en-US" altLang="zh-CN" sz="3200" dirty="0">
                <a:solidFill>
                  <a:srgbClr val="FF0000"/>
                </a:solidFill>
                <a:latin typeface="微软雅黑" panose="020B0503020204020204" charset="-122"/>
                <a:ea typeface="微软雅黑" panose="020B0503020204020204" charset="-122"/>
              </a:rPr>
              <a:t> </a:t>
            </a:r>
            <a:r>
              <a:rPr lang="en-US" altLang="zh-CN" sz="3200" b="1" dirty="0">
                <a:solidFill>
                  <a:srgbClr val="FF0000"/>
                </a:solidFill>
                <a:latin typeface="微软雅黑" panose="020B0503020204020204" charset="-122"/>
                <a:ea typeface="微软雅黑" panose="020B0503020204020204" charset="-122"/>
              </a:rPr>
              <a:t>  2. </a:t>
            </a:r>
            <a:r>
              <a:rPr lang="zh-CN" altLang="en-US" sz="3200" b="1" dirty="0">
                <a:solidFill>
                  <a:srgbClr val="FF0000"/>
                </a:solidFill>
                <a:latin typeface="微软雅黑" panose="020B0503020204020204" charset="-122"/>
                <a:ea typeface="微软雅黑" panose="020B0503020204020204" charset="-122"/>
              </a:rPr>
              <a:t>形成原因：</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）地理环境：黄河流域气候温和湿润，地形平坦；</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2</a:t>
            </a:r>
            <a:r>
              <a:rPr lang="zh-CN" altLang="en-US" sz="2800" dirty="0">
                <a:latin typeface="微软雅黑" panose="020B0503020204020204" charset="-122"/>
                <a:ea typeface="微软雅黑" panose="020B0503020204020204" charset="-122"/>
              </a:rPr>
              <a:t>）历史传统：民以食为天”“国以农为本</a:t>
            </a:r>
            <a:r>
              <a:rPr lang="en-US" altLang="zh-CN" sz="2800" dirty="0">
                <a:latin typeface="微软雅黑" panose="020B0503020204020204" charset="-122"/>
                <a:ea typeface="微软雅黑" panose="020B0503020204020204" charset="-122"/>
              </a:rPr>
              <a:t>“</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3</a:t>
            </a:r>
            <a:r>
              <a:rPr lang="zh-CN" altLang="en-US" sz="2800" dirty="0">
                <a:latin typeface="微软雅黑" panose="020B0503020204020204" charset="-122"/>
                <a:ea typeface="微软雅黑" panose="020B0503020204020204" charset="-122"/>
              </a:rPr>
              <a:t>）政府扶持：统治者对农业的重视；</a:t>
            </a:r>
            <a:r>
              <a:rPr lang="zh-CN" altLang="en-US" sz="2800" dirty="0">
                <a:latin typeface="微软雅黑" panose="020B0503020204020204" charset="-122"/>
                <a:ea typeface="微软雅黑" panose="020B0503020204020204" charset="-122"/>
                <a:sym typeface="+mn-ea"/>
              </a:rPr>
              <a:t>改革家的政策推行</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4</a:t>
            </a:r>
            <a:r>
              <a:rPr lang="zh-CN" altLang="en-US" sz="2800" dirty="0">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生产工</a:t>
            </a:r>
            <a:r>
              <a:rPr lang="zh-CN" altLang="en-US" sz="2800" dirty="0" smtClean="0">
                <a:solidFill>
                  <a:srgbClr val="FF0000"/>
                </a:solidFill>
                <a:latin typeface="微软雅黑" panose="020B0503020204020204" charset="-122"/>
                <a:ea typeface="微软雅黑" panose="020B0503020204020204" charset="-122"/>
              </a:rPr>
              <a:t>具（根本）：</a:t>
            </a:r>
            <a:r>
              <a:rPr lang="zh-CN" altLang="en-US" sz="2800" dirty="0">
                <a:solidFill>
                  <a:srgbClr val="FF0000"/>
                </a:solidFill>
                <a:latin typeface="微软雅黑" panose="020B0503020204020204" charset="-122"/>
                <a:ea typeface="微软雅黑" panose="020B0503020204020204" charset="-122"/>
              </a:rPr>
              <a:t>铁制农具和牛耕技术的应用发展</a:t>
            </a:r>
            <a:r>
              <a:rPr lang="zh-CN" altLang="en-US" sz="2800" dirty="0">
                <a:solidFill>
                  <a:srgbClr val="FF0000"/>
                </a:solidFill>
                <a:latin typeface="微软雅黑" panose="020B0503020204020204" charset="-122"/>
                <a:ea typeface="微软雅黑" panose="020B0503020204020204" charset="-122"/>
                <a:sym typeface="+mn-ea"/>
              </a:rPr>
              <a:t>；</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sym typeface="+mn-ea"/>
              </a:rPr>
              <a:t>     （</a:t>
            </a:r>
            <a:r>
              <a:rPr lang="en-US" altLang="zh-CN" sz="2800" dirty="0">
                <a:solidFill>
                  <a:srgbClr val="FF0000"/>
                </a:solidFill>
                <a:latin typeface="微软雅黑" panose="020B0503020204020204" charset="-122"/>
                <a:ea typeface="微软雅黑" panose="020B0503020204020204" charset="-122"/>
                <a:sym typeface="+mn-ea"/>
              </a:rPr>
              <a:t>5</a:t>
            </a:r>
            <a:r>
              <a:rPr lang="zh-CN" altLang="en-US" sz="2800" dirty="0">
                <a:solidFill>
                  <a:srgbClr val="FF0000"/>
                </a:solidFill>
                <a:latin typeface="微软雅黑" panose="020B0503020204020204" charset="-122"/>
                <a:ea typeface="微软雅黑" panose="020B0503020204020204" charset="-122"/>
                <a:sym typeface="+mn-ea"/>
              </a:rPr>
              <a:t>）生产关系：封建土地私有制的确立，</a:t>
            </a:r>
            <a:r>
              <a:rPr lang="zh-CN" altLang="en-US" sz="2800" dirty="0">
                <a:solidFill>
                  <a:srgbClr val="FF0000"/>
                </a:solidFill>
                <a:latin typeface="微软雅黑" panose="020B0503020204020204" charset="-122"/>
                <a:ea typeface="微软雅黑" panose="020B0503020204020204" charset="-122"/>
              </a:rPr>
              <a:t>新兴地主阶级的发展；</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rPr>
              <a:t>     （</a:t>
            </a:r>
            <a:r>
              <a:rPr lang="en-US" altLang="zh-CN" sz="2800" dirty="0">
                <a:solidFill>
                  <a:srgbClr val="FF0000"/>
                </a:solidFill>
                <a:latin typeface="微软雅黑" panose="020B0503020204020204" charset="-122"/>
                <a:ea typeface="微软雅黑" panose="020B0503020204020204" charset="-122"/>
              </a:rPr>
              <a:t>6</a:t>
            </a:r>
            <a:r>
              <a:rPr lang="zh-CN" altLang="en-US" sz="2800" dirty="0">
                <a:solidFill>
                  <a:srgbClr val="FF0000"/>
                </a:solidFill>
                <a:latin typeface="微软雅黑" panose="020B0503020204020204" charset="-122"/>
                <a:ea typeface="微软雅黑" panose="020B0503020204020204" charset="-122"/>
              </a:rPr>
              <a:t>）政治观念：宗法观念影响，以家族或家庭式经营为主；</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rPr>
              <a:t>     （</a:t>
            </a:r>
            <a:r>
              <a:rPr lang="en-US" altLang="zh-CN" sz="2800" dirty="0">
                <a:solidFill>
                  <a:srgbClr val="FF0000"/>
                </a:solidFill>
                <a:latin typeface="微软雅黑" panose="020B0503020204020204" charset="-122"/>
                <a:ea typeface="微软雅黑" panose="020B0503020204020204" charset="-122"/>
              </a:rPr>
              <a:t>7</a:t>
            </a:r>
            <a:r>
              <a:rPr lang="zh-CN" altLang="en-US" sz="2800" dirty="0">
                <a:solidFill>
                  <a:srgbClr val="FF0000"/>
                </a:solidFill>
                <a:latin typeface="微软雅黑" panose="020B0503020204020204" charset="-122"/>
                <a:ea typeface="微软雅黑" panose="020B0503020204020204" charset="-122"/>
              </a:rPr>
              <a:t>）农民自身：拥有一定生产资料，生产积极性提高。</a:t>
            </a: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990600"/>
            <a:ext cx="11517630" cy="5677535"/>
          </a:xfrm>
          <a:prstGeom prst="rect">
            <a:avLst/>
          </a:prstGeom>
          <a:noFill/>
        </p:spPr>
        <p:txBody>
          <a:bodyPr wrap="square" rtlCol="0">
            <a:spAutoFit/>
          </a:bodyPr>
          <a:lstStyle/>
          <a:p>
            <a:pPr fontAlgn="auto">
              <a:lnSpc>
                <a:spcPct val="150000"/>
              </a:lnSpc>
            </a:pPr>
            <a:r>
              <a:rPr lang="en-US" altLang="zh-CN" sz="2800" dirty="0">
                <a:latin typeface="微软雅黑" panose="020B0503020204020204" charset="-122"/>
                <a:ea typeface="微软雅黑" panose="020B0503020204020204" charset="-122"/>
              </a:rPr>
              <a:t> </a:t>
            </a:r>
            <a:r>
              <a:rPr lang="en-US" altLang="zh-CN" sz="3200" dirty="0">
                <a:latin typeface="微软雅黑" panose="020B0503020204020204" charset="-122"/>
                <a:ea typeface="微软雅黑" panose="020B0503020204020204" charset="-122"/>
              </a:rPr>
              <a:t>  </a:t>
            </a:r>
            <a:r>
              <a:rPr lang="en-US" altLang="zh-CN" sz="3200" b="1" dirty="0">
                <a:solidFill>
                  <a:srgbClr val="FF0000"/>
                </a:solidFill>
                <a:latin typeface="微软雅黑" panose="020B0503020204020204" charset="-122"/>
                <a:ea typeface="微软雅黑" panose="020B0503020204020204" charset="-122"/>
              </a:rPr>
              <a:t> 3. </a:t>
            </a:r>
            <a:r>
              <a:rPr lang="zh-CN" altLang="en-US" sz="3200" b="1" dirty="0">
                <a:solidFill>
                  <a:srgbClr val="FF0000"/>
                </a:solidFill>
                <a:latin typeface="微软雅黑" panose="020B0503020204020204" charset="-122"/>
                <a:ea typeface="微软雅黑" panose="020B0503020204020204" charset="-122"/>
              </a:rPr>
              <a:t>特点：</a:t>
            </a:r>
          </a:p>
          <a:p>
            <a:pPr fontAlgn="auto">
              <a:lnSpc>
                <a:spcPct val="150000"/>
              </a:lnSpc>
            </a:pPr>
            <a:r>
              <a:rPr lang="zh-CN" altLang="en-US" sz="2800" dirty="0">
                <a:latin typeface="微软雅黑" panose="020B0503020204020204" charset="-122"/>
                <a:ea typeface="微软雅黑" panose="020B0503020204020204" charset="-122"/>
              </a:rPr>
              <a:t>     </a:t>
            </a:r>
            <a:r>
              <a:rPr lang="zh-CN" altLang="en-US" sz="2600" dirty="0">
                <a:latin typeface="微软雅黑" panose="020B0503020204020204" charset="-122"/>
                <a:ea typeface="微软雅黑" panose="020B0503020204020204" charset="-122"/>
              </a:rPr>
              <a:t>（</a:t>
            </a:r>
            <a:r>
              <a:rPr lang="en-US" altLang="zh-CN" sz="2600" dirty="0">
                <a:latin typeface="微软雅黑" panose="020B0503020204020204" charset="-122"/>
                <a:ea typeface="微软雅黑" panose="020B0503020204020204" charset="-122"/>
              </a:rPr>
              <a:t>1</a:t>
            </a:r>
            <a:r>
              <a:rPr lang="zh-CN" altLang="en-US" sz="2600" dirty="0">
                <a:latin typeface="微软雅黑" panose="020B0503020204020204" charset="-122"/>
                <a:ea typeface="微软雅黑" panose="020B0503020204020204" charset="-122"/>
              </a:rPr>
              <a:t>）以家庭生产、生活为基本单位，精耕细作；</a:t>
            </a:r>
            <a:r>
              <a:rPr lang="en-US" altLang="zh-CN" sz="2600" dirty="0">
                <a:latin typeface="微软雅黑" panose="020B0503020204020204" charset="-122"/>
                <a:ea typeface="微软雅黑" panose="020B0503020204020204" charset="-122"/>
              </a:rPr>
              <a:t>——</a:t>
            </a:r>
            <a:r>
              <a:rPr lang="zh-CN" altLang="en-US" sz="2600" dirty="0">
                <a:latin typeface="微软雅黑" panose="020B0503020204020204" charset="-122"/>
                <a:ea typeface="微软雅黑" panose="020B0503020204020204" charset="-122"/>
              </a:rPr>
              <a:t>如何生产？</a:t>
            </a:r>
          </a:p>
          <a:p>
            <a:pPr fontAlgn="auto">
              <a:lnSpc>
                <a:spcPct val="150000"/>
              </a:lnSpc>
            </a:pPr>
            <a:r>
              <a:rPr lang="zh-CN" altLang="en-US" sz="2600" dirty="0">
                <a:latin typeface="微软雅黑" panose="020B0503020204020204" charset="-122"/>
                <a:ea typeface="微软雅黑" panose="020B0503020204020204" charset="-122"/>
              </a:rPr>
              <a:t>            （</a:t>
            </a:r>
            <a:r>
              <a:rPr lang="zh-CN" altLang="en-US" sz="2600" dirty="0">
                <a:solidFill>
                  <a:srgbClr val="FF0000"/>
                </a:solidFill>
                <a:latin typeface="微软雅黑" panose="020B0503020204020204" charset="-122"/>
                <a:ea typeface="微软雅黑" panose="020B0503020204020204" charset="-122"/>
              </a:rPr>
              <a:t>考点：生产工具不断改进，种类增多，精细化生产</a:t>
            </a:r>
            <a:r>
              <a:rPr lang="zh-CN" altLang="en-US" sz="2600" dirty="0">
                <a:latin typeface="微软雅黑" panose="020B0503020204020204" charset="-122"/>
                <a:ea typeface="微软雅黑" panose="020B0503020204020204" charset="-122"/>
              </a:rPr>
              <a:t>）</a:t>
            </a:r>
          </a:p>
          <a:p>
            <a:pPr fontAlgn="auto">
              <a:lnSpc>
                <a:spcPct val="150000"/>
              </a:lnSpc>
            </a:pPr>
            <a:r>
              <a:rPr lang="zh-CN" altLang="en-US" sz="2600" dirty="0">
                <a:latin typeface="微软雅黑" panose="020B0503020204020204" charset="-122"/>
                <a:ea typeface="微软雅黑" panose="020B0503020204020204" charset="-122"/>
              </a:rPr>
              <a:t>     （</a:t>
            </a:r>
            <a:r>
              <a:rPr lang="en-US" altLang="zh-CN" sz="2600" dirty="0">
                <a:latin typeface="微软雅黑" panose="020B0503020204020204" charset="-122"/>
                <a:ea typeface="微软雅黑" panose="020B0503020204020204" charset="-122"/>
              </a:rPr>
              <a:t>2</a:t>
            </a:r>
            <a:r>
              <a:rPr lang="zh-CN" altLang="en-US" sz="2600" dirty="0">
                <a:latin typeface="微软雅黑" panose="020B0503020204020204" charset="-122"/>
                <a:ea typeface="微软雅黑" panose="020B0503020204020204" charset="-122"/>
              </a:rPr>
              <a:t>）农业与手工业相结合，男耕女织；</a:t>
            </a:r>
            <a:r>
              <a:rPr lang="en-US" altLang="zh-CN" sz="2600" dirty="0">
                <a:latin typeface="微软雅黑" panose="020B0503020204020204" charset="-122"/>
                <a:ea typeface="微软雅黑" panose="020B0503020204020204" charset="-122"/>
              </a:rPr>
              <a:t>——</a:t>
            </a:r>
            <a:r>
              <a:rPr lang="zh-CN" altLang="en-US" sz="2600" dirty="0">
                <a:latin typeface="微软雅黑" panose="020B0503020204020204" charset="-122"/>
                <a:ea typeface="微软雅黑" panose="020B0503020204020204" charset="-122"/>
              </a:rPr>
              <a:t>怎么分工？</a:t>
            </a:r>
          </a:p>
          <a:p>
            <a:pPr fontAlgn="auto">
              <a:lnSpc>
                <a:spcPct val="150000"/>
              </a:lnSpc>
            </a:pPr>
            <a:r>
              <a:rPr lang="zh-CN" altLang="en-US" sz="2600" dirty="0">
                <a:latin typeface="微软雅黑" panose="020B0503020204020204" charset="-122"/>
                <a:ea typeface="微软雅黑" panose="020B0503020204020204" charset="-122"/>
              </a:rPr>
              <a:t>           （</a:t>
            </a:r>
            <a:r>
              <a:rPr lang="zh-CN" altLang="en-US" sz="2600" dirty="0">
                <a:solidFill>
                  <a:srgbClr val="FF0000"/>
                </a:solidFill>
                <a:latin typeface="微软雅黑" panose="020B0503020204020204" charset="-122"/>
                <a:ea typeface="微软雅黑" panose="020B0503020204020204" charset="-122"/>
              </a:rPr>
              <a:t>考点：农业与手工业的地</a:t>
            </a:r>
            <a:r>
              <a:rPr lang="zh-CN" altLang="en-US" sz="2600" dirty="0" smtClean="0">
                <a:solidFill>
                  <a:srgbClr val="FF0000"/>
                </a:solidFill>
                <a:latin typeface="微软雅黑" panose="020B0503020204020204" charset="-122"/>
                <a:ea typeface="微软雅黑" panose="020B0503020204020204" charset="-122"/>
              </a:rPr>
              <a:t>位</a:t>
            </a:r>
            <a:r>
              <a:rPr lang="zh-CN" altLang="en-US" sz="2600" dirty="0" smtClean="0">
                <a:latin typeface="微软雅黑" panose="020B0503020204020204" charset="-122"/>
                <a:ea typeface="微软雅黑" panose="020B0503020204020204" charset="-122"/>
              </a:rPr>
              <a:t>）</a:t>
            </a:r>
            <a:endParaRPr lang="zh-CN" altLang="en-US" sz="2600" dirty="0">
              <a:latin typeface="微软雅黑" panose="020B0503020204020204" charset="-122"/>
              <a:ea typeface="微软雅黑" panose="020B0503020204020204" charset="-122"/>
              <a:sym typeface="+mn-ea"/>
            </a:endParaRPr>
          </a:p>
          <a:p>
            <a:pPr fontAlgn="auto">
              <a:lnSpc>
                <a:spcPct val="150000"/>
              </a:lnSpc>
            </a:pPr>
            <a:r>
              <a:rPr lang="zh-CN" altLang="en-US" sz="2600" dirty="0">
                <a:latin typeface="微软雅黑" panose="020B0503020204020204" charset="-122"/>
                <a:ea typeface="微软雅黑" panose="020B0503020204020204" charset="-122"/>
              </a:rPr>
              <a:t>     （</a:t>
            </a:r>
            <a:r>
              <a:rPr lang="en-US" altLang="zh-CN" sz="2600" dirty="0">
                <a:latin typeface="微软雅黑" panose="020B0503020204020204" charset="-122"/>
                <a:ea typeface="微软雅黑" panose="020B0503020204020204" charset="-122"/>
              </a:rPr>
              <a:t>3</a:t>
            </a:r>
            <a:r>
              <a:rPr lang="zh-CN" altLang="en-US" sz="2600" dirty="0">
                <a:latin typeface="微软雅黑" panose="020B0503020204020204" charset="-122"/>
                <a:ea typeface="微软雅黑" panose="020B0503020204020204" charset="-122"/>
              </a:rPr>
              <a:t>）满足家庭基本生活需求和缴纳赋税，自给自足</a:t>
            </a:r>
            <a:r>
              <a:rPr lang="zh-CN" altLang="en-US" sz="2600" dirty="0">
                <a:latin typeface="微软雅黑" panose="020B0503020204020204" charset="-122"/>
                <a:ea typeface="微软雅黑" panose="020B0503020204020204" charset="-122"/>
                <a:sym typeface="+mn-ea"/>
              </a:rPr>
              <a:t>；</a:t>
            </a:r>
            <a:r>
              <a:rPr lang="en-US" altLang="zh-CN" sz="2600" dirty="0">
                <a:latin typeface="微软雅黑" panose="020B0503020204020204" charset="-122"/>
                <a:ea typeface="微软雅黑" panose="020B0503020204020204" charset="-122"/>
                <a:sym typeface="+mn-ea"/>
              </a:rPr>
              <a:t>——</a:t>
            </a:r>
            <a:r>
              <a:rPr lang="zh-CN" altLang="en-US" sz="2600" dirty="0">
                <a:latin typeface="微软雅黑" panose="020B0503020204020204" charset="-122"/>
                <a:ea typeface="微软雅黑" panose="020B0503020204020204" charset="-122"/>
                <a:sym typeface="+mn-ea"/>
              </a:rPr>
              <a:t>生产目的？</a:t>
            </a:r>
          </a:p>
          <a:p>
            <a:pPr fontAlgn="auto">
              <a:lnSpc>
                <a:spcPct val="150000"/>
              </a:lnSpc>
            </a:pPr>
            <a:r>
              <a:rPr lang="zh-CN" altLang="en-US" sz="2600" dirty="0">
                <a:latin typeface="微软雅黑" panose="020B0503020204020204" charset="-122"/>
                <a:ea typeface="微软雅黑" panose="020B0503020204020204" charset="-122"/>
                <a:sym typeface="+mn-ea"/>
              </a:rPr>
              <a:t>            （</a:t>
            </a:r>
            <a:r>
              <a:rPr lang="zh-CN" altLang="en-US" sz="2600" dirty="0">
                <a:solidFill>
                  <a:srgbClr val="FF0000"/>
                </a:solidFill>
                <a:latin typeface="微软雅黑" panose="020B0503020204020204" charset="-122"/>
                <a:ea typeface="微软雅黑" panose="020B0503020204020204" charset="-122"/>
                <a:sym typeface="+mn-ea"/>
              </a:rPr>
              <a:t>考点：土地制度、赋税制度和重农抑商政策的依据</a:t>
            </a:r>
            <a:r>
              <a:rPr lang="zh-CN" altLang="en-US" sz="2600" dirty="0">
                <a:latin typeface="微软雅黑" panose="020B0503020204020204" charset="-122"/>
                <a:ea typeface="微软雅黑" panose="020B0503020204020204" charset="-122"/>
                <a:sym typeface="+mn-ea"/>
              </a:rPr>
              <a:t>）</a:t>
            </a:r>
          </a:p>
          <a:p>
            <a:pPr fontAlgn="auto">
              <a:lnSpc>
                <a:spcPct val="150000"/>
              </a:lnSpc>
            </a:pPr>
            <a:r>
              <a:rPr lang="zh-CN" altLang="en-US" sz="2600" dirty="0">
                <a:latin typeface="微软雅黑" panose="020B0503020204020204" charset="-122"/>
                <a:ea typeface="微软雅黑" panose="020B0503020204020204" charset="-122"/>
                <a:sym typeface="+mn-ea"/>
              </a:rPr>
              <a:t>     （</a:t>
            </a:r>
            <a:r>
              <a:rPr lang="en-US" altLang="zh-CN" sz="2600" dirty="0">
                <a:latin typeface="微软雅黑" panose="020B0503020204020204" charset="-122"/>
                <a:ea typeface="微软雅黑" panose="020B0503020204020204" charset="-122"/>
                <a:sym typeface="+mn-ea"/>
              </a:rPr>
              <a:t>4</a:t>
            </a:r>
            <a:r>
              <a:rPr lang="zh-CN" altLang="en-US" sz="2600" dirty="0">
                <a:latin typeface="微软雅黑" panose="020B0503020204020204" charset="-122"/>
                <a:ea typeface="微软雅黑" panose="020B0503020204020204" charset="-122"/>
                <a:sym typeface="+mn-ea"/>
              </a:rPr>
              <a:t>）规模小，水平低，分散性</a:t>
            </a:r>
            <a:r>
              <a:rPr lang="zh-CN" altLang="en-US" sz="2600" dirty="0" smtClean="0">
                <a:latin typeface="微软雅黑" panose="020B0503020204020204" charset="-122"/>
                <a:ea typeface="微软雅黑" panose="020B0503020204020204" charset="-122"/>
                <a:sym typeface="+mn-ea"/>
              </a:rPr>
              <a:t>，</a:t>
            </a:r>
            <a:r>
              <a:rPr lang="zh-CN" altLang="en-US" sz="2600" dirty="0" smtClean="0">
                <a:solidFill>
                  <a:srgbClr val="FF0000"/>
                </a:solidFill>
                <a:latin typeface="微软雅黑" panose="020B0503020204020204" charset="-122"/>
                <a:ea typeface="微软雅黑" panose="020B0503020204020204" charset="-122"/>
                <a:sym typeface="+mn-ea"/>
              </a:rPr>
              <a:t>落后性</a:t>
            </a:r>
            <a:r>
              <a:rPr lang="zh-CN" altLang="en-US" sz="2600" dirty="0" smtClean="0">
                <a:latin typeface="微软雅黑" panose="020B0503020204020204" charset="-122"/>
                <a:ea typeface="微软雅黑" panose="020B0503020204020204" charset="-122"/>
                <a:sym typeface="+mn-ea"/>
              </a:rPr>
              <a:t>、保守性、脆</a:t>
            </a:r>
            <a:r>
              <a:rPr lang="zh-CN" altLang="en-US" sz="2600" dirty="0">
                <a:latin typeface="微软雅黑" panose="020B0503020204020204" charset="-122"/>
                <a:ea typeface="微软雅黑" panose="020B0503020204020204" charset="-122"/>
                <a:sym typeface="+mn-ea"/>
              </a:rPr>
              <a:t>弱性</a:t>
            </a:r>
            <a:r>
              <a:rPr lang="zh-CN" altLang="en-US" sz="2600" dirty="0">
                <a:latin typeface="微软雅黑" panose="020B0503020204020204" charset="-122"/>
                <a:ea typeface="微软雅黑" panose="020B0503020204020204" charset="-122"/>
              </a:rPr>
              <a:t>；</a:t>
            </a:r>
            <a:r>
              <a:rPr lang="en-US" altLang="zh-CN" sz="2600" dirty="0">
                <a:latin typeface="微软雅黑" panose="020B0503020204020204" charset="-122"/>
                <a:ea typeface="微软雅黑" panose="020B0503020204020204" charset="-122"/>
              </a:rPr>
              <a:t>——</a:t>
            </a:r>
            <a:r>
              <a:rPr lang="zh-CN" altLang="en-US" sz="2600" dirty="0">
                <a:latin typeface="微软雅黑" panose="020B0503020204020204" charset="-122"/>
                <a:ea typeface="微软雅黑" panose="020B0503020204020204" charset="-122"/>
              </a:rPr>
              <a:t>面临问题？</a:t>
            </a:r>
          </a:p>
          <a:p>
            <a:pPr fontAlgn="auto">
              <a:lnSpc>
                <a:spcPct val="150000"/>
              </a:lnSpc>
            </a:pPr>
            <a:r>
              <a:rPr lang="zh-CN" altLang="en-US" sz="2600" dirty="0">
                <a:latin typeface="微软雅黑" panose="020B0503020204020204" charset="-122"/>
                <a:ea typeface="微软雅黑" panose="020B0503020204020204" charset="-122"/>
              </a:rPr>
              <a:t>            （</a:t>
            </a:r>
            <a:r>
              <a:rPr lang="zh-CN" altLang="en-US" sz="2600" dirty="0">
                <a:solidFill>
                  <a:srgbClr val="FF0000"/>
                </a:solidFill>
                <a:latin typeface="微软雅黑" panose="020B0503020204020204" charset="-122"/>
                <a:ea typeface="微软雅黑" panose="020B0503020204020204" charset="-122"/>
              </a:rPr>
              <a:t>考点：农书，历法、传统节日、水利设施等</a:t>
            </a:r>
            <a:r>
              <a:rPr lang="zh-CN" altLang="en-US" sz="2600" dirty="0">
                <a:latin typeface="微软雅黑" panose="020B0503020204020204" charset="-122"/>
                <a:ea typeface="微软雅黑" panose="020B0503020204020204" charset="-122"/>
              </a:rPr>
              <a:t>）</a:t>
            </a: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r>
              <a:rPr lang="zh-CN" altLang="en-US" sz="3200" dirty="0" smtClean="0"/>
              <a:t>小农经济的发展历程：</a:t>
            </a:r>
            <a:endParaRPr lang="zh-CN" alt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5240"/>
            <a:ext cx="12207240" cy="6828155"/>
          </a:xfrm>
          <a:prstGeom prst="rect">
            <a:avLst/>
          </a:prstGeom>
        </p:spPr>
      </p:pic>
      <p:sp>
        <p:nvSpPr>
          <p:cNvPr id="7" name="文本框 6"/>
          <p:cNvSpPr txBox="1"/>
          <p:nvPr/>
        </p:nvSpPr>
        <p:spPr>
          <a:xfrm>
            <a:off x="3630295" y="18161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二、考情分析</a:t>
            </a:r>
          </a:p>
        </p:txBody>
      </p:sp>
      <p:sp>
        <p:nvSpPr>
          <p:cNvPr id="2" name="文本框 1"/>
          <p:cNvSpPr txBox="1"/>
          <p:nvPr/>
        </p:nvSpPr>
        <p:spPr>
          <a:xfrm>
            <a:off x="607060" y="1028065"/>
            <a:ext cx="4369435" cy="737235"/>
          </a:xfrm>
          <a:prstGeom prst="rect">
            <a:avLst/>
          </a:prstGeom>
          <a:noFill/>
        </p:spPr>
        <p:txBody>
          <a:bodyPr wrap="square" rtlCol="0">
            <a:spAutoFit/>
          </a:bodyPr>
          <a:lstStyle/>
          <a:p>
            <a:pPr fontAlgn="auto">
              <a:lnSpc>
                <a:spcPct val="150000"/>
              </a:lnSpc>
            </a:pPr>
            <a:r>
              <a:rPr lang="en-US" altLang="zh-CN" sz="2800" b="1">
                <a:latin typeface="微软雅黑" panose="020B0503020204020204" charset="-122"/>
                <a:ea typeface="微软雅黑" panose="020B0503020204020204" charset="-122"/>
              </a:rPr>
              <a:t>1. </a:t>
            </a:r>
            <a:r>
              <a:rPr lang="zh-CN" altLang="en-US" sz="2800" b="1">
                <a:latin typeface="微软雅黑" panose="020B0503020204020204" charset="-122"/>
                <a:ea typeface="微软雅黑" panose="020B0503020204020204" charset="-122"/>
              </a:rPr>
              <a:t>先秦经济史考察题例</a:t>
            </a:r>
          </a:p>
        </p:txBody>
      </p:sp>
      <p:sp>
        <p:nvSpPr>
          <p:cNvPr id="3" name="文本框 2"/>
          <p:cNvSpPr txBox="1"/>
          <p:nvPr/>
        </p:nvSpPr>
        <p:spPr>
          <a:xfrm>
            <a:off x="1438275" y="2059940"/>
            <a:ext cx="8855710" cy="1198880"/>
          </a:xfrm>
          <a:prstGeom prst="rect">
            <a:avLst/>
          </a:prstGeom>
          <a:noFill/>
        </p:spPr>
        <p:txBody>
          <a:bodyPr wrap="square" rtlCol="0">
            <a:spAutoFit/>
          </a:bodyPr>
          <a:lstStyle/>
          <a:p>
            <a:pPr fontAlgn="auto">
              <a:lnSpc>
                <a:spcPct val="150000"/>
              </a:lnSpc>
            </a:pPr>
            <a:r>
              <a:rPr lang="en-US" altLang="zh-CN" sz="2400">
                <a:latin typeface="黑体" panose="02010609060101010101" charset="-122"/>
                <a:ea typeface="黑体" panose="02010609060101010101" charset="-122"/>
              </a:rPr>
              <a:t>2017</a:t>
            </a:r>
            <a:r>
              <a:rPr lang="zh-CN" altLang="en-US" sz="2400">
                <a:latin typeface="黑体" panose="02010609060101010101" charset="-122"/>
                <a:ea typeface="黑体" panose="02010609060101010101" charset="-122"/>
              </a:rPr>
              <a:t>年全国Ⅱ卷</a:t>
            </a:r>
            <a:r>
              <a:rPr lang="en-US" altLang="zh-CN" sz="2400">
                <a:latin typeface="黑体" panose="02010609060101010101" charset="-122"/>
                <a:ea typeface="黑体" panose="02010609060101010101" charset="-122"/>
              </a:rPr>
              <a:t>·24</a:t>
            </a:r>
            <a:r>
              <a:rPr lang="zh-CN" altLang="en-US" sz="2400">
                <a:latin typeface="黑体" panose="02010609060101010101" charset="-122"/>
                <a:ea typeface="黑体" panose="02010609060101010101" charset="-122"/>
              </a:rPr>
              <a:t>题            </a:t>
            </a:r>
            <a:r>
              <a:rPr lang="en-US" altLang="zh-CN" sz="2400">
                <a:latin typeface="黑体" panose="02010609060101010101" charset="-122"/>
                <a:ea typeface="黑体" panose="02010609060101010101" charset="-122"/>
              </a:rPr>
              <a:t>2015</a:t>
            </a:r>
            <a:r>
              <a:rPr lang="zh-CN" altLang="en-US" sz="2400">
                <a:latin typeface="黑体" panose="02010609060101010101" charset="-122"/>
                <a:ea typeface="黑体" panose="02010609060101010101" charset="-122"/>
              </a:rPr>
              <a:t>年全国</a:t>
            </a:r>
            <a:r>
              <a:rPr lang="en-US" altLang="zh-CN" sz="2400">
                <a:latin typeface="黑体" panose="02010609060101010101" charset="-122"/>
                <a:ea typeface="黑体" panose="02010609060101010101" charset="-122"/>
              </a:rPr>
              <a:t>Ⅰ</a:t>
            </a:r>
            <a:r>
              <a:rPr lang="zh-CN" altLang="en-US" sz="2400">
                <a:latin typeface="黑体" panose="02010609060101010101" charset="-122"/>
                <a:ea typeface="黑体" panose="02010609060101010101" charset="-122"/>
              </a:rPr>
              <a:t>卷</a:t>
            </a:r>
            <a:r>
              <a:rPr lang="en-US" altLang="zh-CN" sz="2400">
                <a:latin typeface="黑体" panose="02010609060101010101" charset="-122"/>
                <a:ea typeface="黑体" panose="02010609060101010101" charset="-122"/>
                <a:sym typeface="+mn-ea"/>
              </a:rPr>
              <a:t>·</a:t>
            </a:r>
            <a:r>
              <a:rPr lang="en-US" altLang="zh-CN" sz="2400">
                <a:latin typeface="黑体" panose="02010609060101010101" charset="-122"/>
                <a:ea typeface="黑体" panose="02010609060101010101" charset="-122"/>
              </a:rPr>
              <a:t>24</a:t>
            </a:r>
            <a:r>
              <a:rPr lang="zh-CN" altLang="en-US" sz="2400">
                <a:latin typeface="黑体" panose="02010609060101010101" charset="-122"/>
                <a:ea typeface="黑体" panose="02010609060101010101" charset="-122"/>
              </a:rPr>
              <a:t>题</a:t>
            </a:r>
          </a:p>
          <a:p>
            <a:pPr fontAlgn="auto">
              <a:lnSpc>
                <a:spcPct val="150000"/>
              </a:lnSpc>
            </a:pPr>
            <a:r>
              <a:rPr lang="en-US" altLang="zh-CN" sz="2400">
                <a:latin typeface="黑体" panose="02010609060101010101" charset="-122"/>
                <a:ea typeface="黑体" panose="02010609060101010101" charset="-122"/>
              </a:rPr>
              <a:t>2013</a:t>
            </a:r>
            <a:r>
              <a:rPr lang="zh-CN" altLang="en-US" sz="2400">
                <a:latin typeface="黑体" panose="02010609060101010101" charset="-122"/>
                <a:ea typeface="黑体" panose="02010609060101010101" charset="-122"/>
              </a:rPr>
              <a:t>年江苏卷历史</a:t>
            </a:r>
            <a:r>
              <a:rPr lang="en-US" altLang="zh-CN" sz="2400">
                <a:latin typeface="黑体" panose="02010609060101010101" charset="-122"/>
                <a:ea typeface="黑体" panose="02010609060101010101" charset="-122"/>
              </a:rPr>
              <a:t>1</a:t>
            </a:r>
          </a:p>
        </p:txBody>
      </p:sp>
      <p:sp>
        <p:nvSpPr>
          <p:cNvPr id="5" name="文本框 4"/>
          <p:cNvSpPr txBox="1"/>
          <p:nvPr/>
        </p:nvSpPr>
        <p:spPr>
          <a:xfrm>
            <a:off x="607060" y="3452495"/>
            <a:ext cx="4369435" cy="737235"/>
          </a:xfrm>
          <a:prstGeom prst="rect">
            <a:avLst/>
          </a:prstGeom>
          <a:noFill/>
        </p:spPr>
        <p:txBody>
          <a:bodyPr wrap="square" rtlCol="0">
            <a:spAutoFit/>
          </a:bodyPr>
          <a:lstStyle/>
          <a:p>
            <a:pPr fontAlgn="auto">
              <a:lnSpc>
                <a:spcPct val="150000"/>
              </a:lnSpc>
            </a:pPr>
            <a:r>
              <a:rPr lang="en-US" altLang="zh-CN" sz="2800" b="1">
                <a:latin typeface="微软雅黑" panose="020B0503020204020204" charset="-122"/>
                <a:ea typeface="微软雅黑" panose="020B0503020204020204" charset="-122"/>
              </a:rPr>
              <a:t>2. </a:t>
            </a:r>
            <a:r>
              <a:rPr lang="zh-CN" altLang="en-US" sz="2800" b="1">
                <a:latin typeface="微软雅黑" panose="020B0503020204020204" charset="-122"/>
                <a:ea typeface="微软雅黑" panose="020B0503020204020204" charset="-122"/>
              </a:rPr>
              <a:t>先秦经济史考察角度</a:t>
            </a:r>
          </a:p>
        </p:txBody>
      </p:sp>
      <p:sp>
        <p:nvSpPr>
          <p:cNvPr id="6" name="文本框 5"/>
          <p:cNvSpPr txBox="1"/>
          <p:nvPr/>
        </p:nvSpPr>
        <p:spPr>
          <a:xfrm>
            <a:off x="1266825" y="4320540"/>
            <a:ext cx="10502265" cy="2306955"/>
          </a:xfrm>
          <a:prstGeom prst="rect">
            <a:avLst/>
          </a:prstGeom>
          <a:noFill/>
        </p:spPr>
        <p:txBody>
          <a:bodyPr wrap="square" rtlCol="0">
            <a:spAutoFit/>
          </a:bodyPr>
          <a:lstStyle/>
          <a:p>
            <a:pPr fontAlgn="auto">
              <a:lnSpc>
                <a:spcPct val="150000"/>
              </a:lnSpc>
            </a:pPr>
            <a:r>
              <a:rPr lang="zh-CN" altLang="en-US" sz="2400">
                <a:latin typeface="黑体" panose="02010609060101010101" charset="-122"/>
                <a:ea typeface="黑体" panose="02010609060101010101" charset="-122"/>
              </a:rPr>
              <a:t>（</a:t>
            </a:r>
            <a:r>
              <a:rPr lang="en-US" altLang="zh-CN" sz="2400">
                <a:latin typeface="黑体" panose="02010609060101010101" charset="-122"/>
                <a:ea typeface="黑体" panose="02010609060101010101" charset="-122"/>
              </a:rPr>
              <a:t>1</a:t>
            </a:r>
            <a:r>
              <a:rPr lang="zh-CN" altLang="en-US" sz="2400">
                <a:latin typeface="黑体" panose="02010609060101010101" charset="-122"/>
                <a:ea typeface="黑体" panose="02010609060101010101" charset="-122"/>
              </a:rPr>
              <a:t>）概念理解：小农经济的形成；耕作方式的演进；土地兼并的形式</a:t>
            </a:r>
          </a:p>
          <a:p>
            <a:pPr fontAlgn="auto">
              <a:lnSpc>
                <a:spcPct val="150000"/>
              </a:lnSpc>
            </a:pPr>
            <a:r>
              <a:rPr lang="zh-CN" altLang="en-US" sz="2400">
                <a:latin typeface="黑体" panose="02010609060101010101" charset="-122"/>
                <a:ea typeface="黑体" panose="02010609060101010101" charset="-122"/>
              </a:rPr>
              <a:t>（</a:t>
            </a:r>
            <a:r>
              <a:rPr lang="en-US" altLang="zh-CN" sz="2400">
                <a:latin typeface="黑体" panose="02010609060101010101" charset="-122"/>
                <a:ea typeface="黑体" panose="02010609060101010101" charset="-122"/>
              </a:rPr>
              <a:t>2</a:t>
            </a:r>
            <a:r>
              <a:rPr lang="zh-CN" altLang="en-US" sz="2400">
                <a:latin typeface="黑体" panose="02010609060101010101" charset="-122"/>
                <a:ea typeface="黑体" panose="02010609060101010101" charset="-122"/>
              </a:rPr>
              <a:t>）纵横联系：</a:t>
            </a:r>
          </a:p>
          <a:p>
            <a:pPr fontAlgn="auto">
              <a:lnSpc>
                <a:spcPct val="150000"/>
              </a:lnSpc>
            </a:pPr>
            <a:r>
              <a:rPr lang="zh-CN" altLang="en-US" sz="2400">
                <a:latin typeface="黑体" panose="02010609060101010101" charset="-122"/>
                <a:ea typeface="黑体" panose="02010609060101010101" charset="-122"/>
              </a:rPr>
              <a:t>     纵向：把握春秋战国经济大变革对专制主义中央集权制度的形成与影响</a:t>
            </a:r>
          </a:p>
          <a:p>
            <a:pPr fontAlgn="auto">
              <a:lnSpc>
                <a:spcPct val="150000"/>
              </a:lnSpc>
            </a:pPr>
            <a:r>
              <a:rPr lang="zh-CN" altLang="en-US" sz="2400">
                <a:latin typeface="黑体" panose="02010609060101010101" charset="-122"/>
                <a:ea typeface="黑体" panose="02010609060101010101" charset="-122"/>
              </a:rPr>
              <a:t>     横向：经济发展与同时期政治、思想、军事、人才选拔等的联系</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990600"/>
            <a:ext cx="11517630" cy="3415030"/>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en-US" altLang="zh-CN" sz="3200" b="1">
                <a:solidFill>
                  <a:srgbClr val="FF0000"/>
                </a:solidFill>
                <a:latin typeface="微软雅黑" panose="020B0503020204020204" charset="-122"/>
                <a:ea typeface="微软雅黑" panose="020B0503020204020204" charset="-122"/>
              </a:rPr>
              <a:t>4. </a:t>
            </a:r>
            <a:r>
              <a:rPr lang="zh-CN" altLang="en-US" sz="3200" b="1">
                <a:solidFill>
                  <a:srgbClr val="FF0000"/>
                </a:solidFill>
                <a:latin typeface="微软雅黑" panose="020B0503020204020204" charset="-122"/>
                <a:ea typeface="微软雅黑" panose="020B0503020204020204" charset="-122"/>
              </a:rPr>
              <a:t>影响：</a:t>
            </a:r>
          </a:p>
          <a:p>
            <a:pPr fontAlgn="auto">
              <a:lnSpc>
                <a:spcPct val="150000"/>
              </a:lnSpc>
            </a:pPr>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）积极：</a:t>
            </a:r>
          </a:p>
          <a:p>
            <a:pPr fontAlgn="auto">
              <a:lnSpc>
                <a:spcPct val="150000"/>
              </a:lnSpc>
            </a:pPr>
            <a:r>
              <a:rPr lang="zh-CN" altLang="en-US"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sym typeface="Wingdings" panose="05000000000000000000" charset="0"/>
              </a:rPr>
              <a:t> 提高农业生产技术，促进精耕细作技术发展，繁荣封建经济；</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长期占据主导地位，稳固国家财政收入，维护封建政治稳定；</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奠定专制主义中央集权基础，保障中华文明的传承性和延续性；</a:t>
            </a: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2" name="文本框 1"/>
          <p:cNvSpPr txBox="1"/>
          <p:nvPr/>
        </p:nvSpPr>
        <p:spPr>
          <a:xfrm>
            <a:off x="661670" y="4313555"/>
            <a:ext cx="11517630" cy="2030095"/>
          </a:xfrm>
          <a:prstGeom prst="rect">
            <a:avLst/>
          </a:prstGeom>
          <a:noFill/>
        </p:spPr>
        <p:txBody>
          <a:bodyPr wrap="square" rtlCol="0">
            <a:spAutoFit/>
          </a:bodyPr>
          <a:lstStyle/>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a:t>
            </a:r>
            <a:r>
              <a:rPr lang="en-US" altLang="zh-CN" sz="2800">
                <a:latin typeface="微软雅黑" panose="020B0503020204020204" charset="-122"/>
                <a:ea typeface="微软雅黑" panose="020B0503020204020204" charset="-122"/>
                <a:sym typeface="Wingdings" panose="05000000000000000000" charset="0"/>
              </a:rPr>
              <a:t>2</a:t>
            </a:r>
            <a:r>
              <a:rPr lang="zh-CN" altLang="en-US" sz="2800">
                <a:latin typeface="微软雅黑" panose="020B0503020204020204" charset="-122"/>
                <a:ea typeface="微软雅黑" panose="020B0503020204020204" charset="-122"/>
                <a:sym typeface="Wingdings" panose="05000000000000000000" charset="0"/>
              </a:rPr>
              <a:t>）消极：</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分散性、封闭性和落后性，阻碍社会分工和商品经济发展；</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 人口增加和土地兼并加剧，人地矛盾突出，造成生态环境恶化；</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1213485"/>
            <a:ext cx="11517630" cy="623125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b="1">
                <a:solidFill>
                  <a:srgbClr val="FF0000"/>
                </a:solidFill>
                <a:latin typeface="微软雅黑" panose="020B0503020204020204" charset="-122"/>
                <a:ea typeface="微软雅黑" panose="020B0503020204020204" charset="-122"/>
              </a:rPr>
              <a:t>一、古代小农经济与政治、思想、科技之间的关系</a:t>
            </a:r>
          </a:p>
          <a:p>
            <a:pPr fontAlgn="auto">
              <a:lnSpc>
                <a:spcPct val="150000"/>
              </a:lnSpc>
            </a:pPr>
            <a:r>
              <a:rPr lang="zh-CN" altLang="en-US" sz="2800">
                <a:latin typeface="微软雅黑" panose="020B0503020204020204" charset="-122"/>
                <a:ea typeface="微软雅黑" panose="020B0503020204020204" charset="-122"/>
              </a:rPr>
              <a:t>  </a:t>
            </a:r>
            <a:r>
              <a:rPr lang="zh-CN" altLang="en-US" sz="2800" b="1">
                <a:solidFill>
                  <a:srgbClr val="0070C0"/>
                </a:solidFill>
                <a:latin typeface="微软雅黑" panose="020B0503020204020204" charset="-122"/>
                <a:ea typeface="微软雅黑" panose="020B0503020204020204" charset="-122"/>
              </a:rPr>
              <a:t>  </a:t>
            </a:r>
            <a:r>
              <a:rPr lang="zh-CN" altLang="en-US" sz="2600" b="1">
                <a:solidFill>
                  <a:srgbClr val="0070C0"/>
                </a:solidFill>
                <a:latin typeface="微软雅黑" panose="020B0503020204020204" charset="-122"/>
                <a:ea typeface="微软雅黑" panose="020B0503020204020204" charset="-122"/>
              </a:rPr>
              <a:t>（</a:t>
            </a:r>
            <a:r>
              <a:rPr lang="en-US" altLang="zh-CN" sz="2600" b="1">
                <a:solidFill>
                  <a:srgbClr val="0070C0"/>
                </a:solidFill>
                <a:latin typeface="微软雅黑" panose="020B0503020204020204" charset="-122"/>
                <a:ea typeface="微软雅黑" panose="020B0503020204020204" charset="-122"/>
              </a:rPr>
              <a:t>1</a:t>
            </a:r>
            <a:r>
              <a:rPr lang="zh-CN" altLang="en-US" sz="2600" b="1">
                <a:solidFill>
                  <a:srgbClr val="0070C0"/>
                </a:solidFill>
                <a:latin typeface="微软雅黑" panose="020B0503020204020204" charset="-122"/>
                <a:ea typeface="微软雅黑" panose="020B0503020204020204" charset="-122"/>
              </a:rPr>
              <a:t>）与政治：</a:t>
            </a:r>
            <a:r>
              <a:rPr lang="zh-CN" altLang="en-US" sz="2600">
                <a:latin typeface="微软雅黑" panose="020B0503020204020204" charset="-122"/>
                <a:ea typeface="微软雅黑" panose="020B0503020204020204" charset="-122"/>
              </a:rPr>
              <a:t>小农经济影响专制主义中央集权制度的形成。封建小农经济需要专制的制度维护国家统一和社会安定，保证小农经济生产和再生产；新兴地主阶级也需要中央集权巩固统治地位，保证土地所有制。</a:t>
            </a:r>
          </a:p>
          <a:p>
            <a:pPr fontAlgn="auto">
              <a:lnSpc>
                <a:spcPct val="150000"/>
              </a:lnSpc>
            </a:pPr>
            <a:r>
              <a:rPr lang="zh-CN" altLang="en-US" sz="2600">
                <a:latin typeface="微软雅黑" panose="020B0503020204020204" charset="-122"/>
                <a:ea typeface="微软雅黑" panose="020B0503020204020204" charset="-122"/>
              </a:rPr>
              <a:t>    </a:t>
            </a:r>
            <a:r>
              <a:rPr lang="zh-CN" altLang="en-US" sz="2600" b="1">
                <a:solidFill>
                  <a:srgbClr val="0070C0"/>
                </a:solidFill>
                <a:latin typeface="微软雅黑" panose="020B0503020204020204" charset="-122"/>
                <a:ea typeface="微软雅黑" panose="020B0503020204020204" charset="-122"/>
              </a:rPr>
              <a:t>（</a:t>
            </a:r>
            <a:r>
              <a:rPr lang="en-US" altLang="zh-CN" sz="2600" b="1">
                <a:solidFill>
                  <a:srgbClr val="0070C0"/>
                </a:solidFill>
                <a:latin typeface="微软雅黑" panose="020B0503020204020204" charset="-122"/>
                <a:ea typeface="微软雅黑" panose="020B0503020204020204" charset="-122"/>
              </a:rPr>
              <a:t>2</a:t>
            </a:r>
            <a:r>
              <a:rPr lang="zh-CN" altLang="en-US" sz="2600" b="1">
                <a:solidFill>
                  <a:srgbClr val="0070C0"/>
                </a:solidFill>
                <a:latin typeface="微软雅黑" panose="020B0503020204020204" charset="-122"/>
                <a:ea typeface="微软雅黑" panose="020B0503020204020204" charset="-122"/>
              </a:rPr>
              <a:t>）与思想：</a:t>
            </a:r>
            <a:r>
              <a:rPr lang="zh-CN" altLang="en-US" sz="2600">
                <a:latin typeface="微软雅黑" panose="020B0503020204020204" charset="-122"/>
                <a:ea typeface="微软雅黑" panose="020B0503020204020204" charset="-122"/>
              </a:rPr>
              <a:t>家庭为单位，男耕女织从而形成重视家庭、邻里和睦的伦理观念和</a:t>
            </a:r>
            <a:r>
              <a:rPr lang="en-US" altLang="zh-CN" sz="2600">
                <a:latin typeface="微软雅黑" panose="020B0503020204020204" charset="-122"/>
                <a:ea typeface="微软雅黑" panose="020B0503020204020204" charset="-122"/>
              </a:rPr>
              <a:t>‘</a:t>
            </a:r>
            <a:r>
              <a:rPr lang="zh-CN" altLang="en-US" sz="2600">
                <a:latin typeface="微软雅黑" panose="020B0503020204020204" charset="-122"/>
                <a:ea typeface="微软雅黑" panose="020B0503020204020204" charset="-122"/>
              </a:rPr>
              <a:t>重男轻女</a:t>
            </a:r>
            <a:r>
              <a:rPr lang="en-US" altLang="zh-CN" sz="2600">
                <a:latin typeface="微软雅黑" panose="020B0503020204020204" charset="-122"/>
                <a:ea typeface="微软雅黑" panose="020B0503020204020204" charset="-122"/>
              </a:rPr>
              <a:t>’</a:t>
            </a:r>
            <a:r>
              <a:rPr lang="zh-CN" altLang="en-US" sz="2600">
                <a:latin typeface="微软雅黑" panose="020B0503020204020204" charset="-122"/>
                <a:ea typeface="微软雅黑" panose="020B0503020204020204" charset="-122"/>
              </a:rPr>
              <a:t>的尊卑思想。</a:t>
            </a:r>
          </a:p>
          <a:p>
            <a:pPr fontAlgn="auto">
              <a:lnSpc>
                <a:spcPct val="150000"/>
              </a:lnSpc>
            </a:pPr>
            <a:r>
              <a:rPr lang="zh-CN" altLang="en-US" sz="2600">
                <a:latin typeface="微软雅黑" panose="020B0503020204020204" charset="-122"/>
                <a:ea typeface="微软雅黑" panose="020B0503020204020204" charset="-122"/>
              </a:rPr>
              <a:t>   </a:t>
            </a:r>
            <a:r>
              <a:rPr lang="zh-CN" altLang="en-US" sz="2600" b="1">
                <a:solidFill>
                  <a:srgbClr val="0070C0"/>
                </a:solidFill>
                <a:latin typeface="微软雅黑" panose="020B0503020204020204" charset="-122"/>
                <a:ea typeface="微软雅黑" panose="020B0503020204020204" charset="-122"/>
              </a:rPr>
              <a:t> （</a:t>
            </a:r>
            <a:r>
              <a:rPr lang="en-US" altLang="zh-CN" sz="2600" b="1">
                <a:solidFill>
                  <a:srgbClr val="0070C0"/>
                </a:solidFill>
                <a:latin typeface="微软雅黑" panose="020B0503020204020204" charset="-122"/>
                <a:ea typeface="微软雅黑" panose="020B0503020204020204" charset="-122"/>
              </a:rPr>
              <a:t>3</a:t>
            </a:r>
            <a:r>
              <a:rPr lang="zh-CN" altLang="en-US" sz="2600" b="1">
                <a:solidFill>
                  <a:srgbClr val="0070C0"/>
                </a:solidFill>
                <a:latin typeface="微软雅黑" panose="020B0503020204020204" charset="-122"/>
                <a:ea typeface="微软雅黑" panose="020B0503020204020204" charset="-122"/>
              </a:rPr>
              <a:t>）与科技：</a:t>
            </a:r>
            <a:r>
              <a:rPr lang="zh-CN" altLang="en-US" sz="2600">
                <a:latin typeface="微软雅黑" panose="020B0503020204020204" charset="-122"/>
                <a:ea typeface="微软雅黑" panose="020B0503020204020204" charset="-122"/>
              </a:rPr>
              <a:t>一方面，古代科技多集中在与农业生产相关的农学、天文历法，数学领域，具有实用性和实践性；另一方面，小农经济发展缓慢性决定古代科技难以转化为近代科技。</a:t>
            </a:r>
          </a:p>
          <a:p>
            <a:pPr fontAlgn="auto">
              <a:lnSpc>
                <a:spcPct val="150000"/>
              </a:lnSpc>
            </a:pPr>
            <a:r>
              <a:rPr lang="zh-CN" altLang="en-US" sz="2800">
                <a:latin typeface="微软雅黑" panose="020B0503020204020204" charset="-122"/>
                <a:ea typeface="微软雅黑" panose="020B0503020204020204" charset="-122"/>
                <a:sym typeface="Wingdings" panose="05000000000000000000" charset="0"/>
              </a:rPr>
              <a:t>            </a:t>
            </a:r>
          </a:p>
        </p:txBody>
      </p:sp>
      <p:sp>
        <p:nvSpPr>
          <p:cNvPr id="6" name="文本框 5"/>
          <p:cNvSpPr txBox="1"/>
          <p:nvPr/>
        </p:nvSpPr>
        <p:spPr>
          <a:xfrm>
            <a:off x="3624580" y="189865"/>
            <a:ext cx="4104640" cy="706755"/>
          </a:xfrm>
          <a:prstGeom prst="rect">
            <a:avLst/>
          </a:prstGeom>
          <a:noFill/>
        </p:spPr>
        <p:txBody>
          <a:bodyPr wrap="square" rtlCol="0">
            <a:spAutoFit/>
          </a:bodyPr>
          <a:lstStyle/>
          <a:p>
            <a:r>
              <a:rPr lang="en-US" altLang="zh-CN" sz="3600" b="1"/>
              <a:t> </a:t>
            </a:r>
            <a:r>
              <a:rPr lang="zh-CN" altLang="en-US" sz="3600" b="1"/>
              <a:t>【</a:t>
            </a:r>
            <a:r>
              <a:rPr lang="en-US" altLang="zh-CN" sz="4000" b="1"/>
              <a:t> </a:t>
            </a:r>
            <a:r>
              <a:rPr lang="zh-CN" altLang="en-US" sz="4000" b="1"/>
              <a:t>考点深化】</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小农经济与自然经济、商品经济的比较</a:t>
            </a:r>
            <a:r>
              <a:rPr lang="en-US" altLang="zh-CN" dirty="0" smtClean="0"/>
              <a:t>《</a:t>
            </a:r>
            <a:r>
              <a:rPr lang="zh-CN" altLang="en-US" dirty="0" smtClean="0"/>
              <a:t>导与练</a:t>
            </a:r>
            <a:r>
              <a:rPr lang="en-US" altLang="zh-CN" dirty="0" smtClean="0"/>
              <a:t>》7</a:t>
            </a:r>
            <a:r>
              <a:rPr lang="zh-CN" altLang="en-US" dirty="0" smtClean="0"/>
              <a:t>页</a:t>
            </a:r>
            <a:endParaRPr lang="zh-CN" altLang="en-US" dirty="0"/>
          </a:p>
        </p:txBody>
      </p:sp>
      <p:sp>
        <p:nvSpPr>
          <p:cNvPr id="3" name="内容占位符 2"/>
          <p:cNvSpPr>
            <a:spLocks noGrp="1"/>
          </p:cNvSpPr>
          <p:nvPr>
            <p:ph idx="1"/>
          </p:nvPr>
        </p:nvSpPr>
        <p:spPr/>
        <p:txBody>
          <a:bodyPr/>
          <a:lstStyle/>
          <a:p>
            <a:r>
              <a:rPr lang="zh-CN" altLang="en-US" dirty="0" smtClean="0"/>
              <a:t>自然经济：物质生产以满足自身生活需要为目的</a:t>
            </a:r>
            <a:endParaRPr lang="en-US" altLang="zh-CN" dirty="0" smtClean="0"/>
          </a:p>
          <a:p>
            <a:r>
              <a:rPr lang="zh-CN" altLang="en-US" dirty="0" smtClean="0"/>
              <a:t>商品经济：自然经济的对立物，商品经济是指直接以交换为目的的经济形式，包括商品生产与商品交换</a:t>
            </a:r>
            <a:endParaRPr lang="en-US" altLang="zh-CN" dirty="0" smtClean="0"/>
          </a:p>
          <a:p>
            <a:r>
              <a:rPr lang="zh-CN" altLang="en-US" dirty="0" smtClean="0"/>
              <a:t>小农经济：强调以家庭为生产、生活的基本单位，精耕细作。</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179070" y="-15875"/>
            <a:ext cx="12207240" cy="6889750"/>
          </a:xfrm>
          <a:prstGeom prst="rect">
            <a:avLst/>
          </a:prstGeom>
        </p:spPr>
      </p:pic>
      <p:sp>
        <p:nvSpPr>
          <p:cNvPr id="3" name="文本框 2"/>
          <p:cNvSpPr txBox="1"/>
          <p:nvPr/>
        </p:nvSpPr>
        <p:spPr>
          <a:xfrm>
            <a:off x="421640" y="1213485"/>
            <a:ext cx="6076315" cy="73723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b="1">
                <a:solidFill>
                  <a:srgbClr val="FF0000"/>
                </a:solidFill>
                <a:latin typeface="微软雅黑" panose="020B0503020204020204" charset="-122"/>
                <a:ea typeface="微软雅黑" panose="020B0503020204020204" charset="-122"/>
              </a:rPr>
              <a:t>二、春秋大变革</a:t>
            </a:r>
            <a:r>
              <a:rPr lang="zh-CN" altLang="en-US" sz="2800" b="1">
                <a:solidFill>
                  <a:srgbClr val="FF0000"/>
                </a:solidFill>
                <a:latin typeface="微软雅黑" panose="020B0503020204020204" charset="-122"/>
                <a:ea typeface="微软雅黑" panose="020B0503020204020204" charset="-122"/>
                <a:sym typeface="Wingdings" panose="05000000000000000000" charset="0"/>
              </a:rPr>
              <a:t> </a:t>
            </a:r>
            <a:r>
              <a:rPr lang="zh-CN" altLang="en-US" sz="2800">
                <a:latin typeface="微软雅黑" panose="020B0503020204020204" charset="-122"/>
                <a:ea typeface="微软雅黑" panose="020B0503020204020204" charset="-122"/>
                <a:sym typeface="Wingdings" panose="05000000000000000000" charset="0"/>
              </a:rPr>
              <a:t> </a:t>
            </a:r>
            <a:r>
              <a:rPr lang="en-US" altLang="zh-CN" sz="2400" b="1">
                <a:latin typeface="微软雅黑" panose="020B0503020204020204" charset="-122"/>
                <a:ea typeface="微软雅黑" panose="020B0503020204020204" charset="-122"/>
                <a:sym typeface="Wingdings" panose="05000000000000000000" charset="0"/>
              </a:rPr>
              <a:t>[</a:t>
            </a:r>
            <a:r>
              <a:rPr lang="zh-CN" altLang="en-US" sz="2400" b="1">
                <a:latin typeface="微软雅黑" panose="020B0503020204020204" charset="-122"/>
                <a:ea typeface="微软雅黑" panose="020B0503020204020204" charset="-122"/>
                <a:sym typeface="Wingdings" panose="05000000000000000000" charset="0"/>
              </a:rPr>
              <a:t>融合选修</a:t>
            </a:r>
            <a:r>
              <a:rPr lang="en-US" altLang="zh-CN" sz="2400" b="1">
                <a:latin typeface="微软雅黑" panose="020B0503020204020204" charset="-122"/>
                <a:ea typeface="微软雅黑" panose="020B0503020204020204" charset="-122"/>
                <a:sym typeface="Wingdings" panose="05000000000000000000" charset="0"/>
              </a:rPr>
              <a:t>]</a:t>
            </a:r>
            <a:r>
              <a:rPr lang="zh-CN" altLang="en-US" sz="2400" b="1">
                <a:latin typeface="微软雅黑" panose="020B0503020204020204" charset="-122"/>
                <a:ea typeface="微软雅黑" panose="020B0503020204020204" charset="-122"/>
                <a:sym typeface="Wingdings" panose="05000000000000000000" charset="0"/>
              </a:rPr>
              <a:t> </a:t>
            </a:r>
            <a:r>
              <a:rPr lang="zh-CN" altLang="en-US" sz="2800">
                <a:latin typeface="微软雅黑" panose="020B0503020204020204" charset="-122"/>
                <a:ea typeface="微软雅黑" panose="020B0503020204020204" charset="-122"/>
                <a:sym typeface="Wingdings" panose="05000000000000000000" charset="0"/>
              </a:rPr>
              <a:t>         </a:t>
            </a:r>
          </a:p>
        </p:txBody>
      </p:sp>
      <p:sp>
        <p:nvSpPr>
          <p:cNvPr id="6" name="文本框 5"/>
          <p:cNvSpPr txBox="1"/>
          <p:nvPr/>
        </p:nvSpPr>
        <p:spPr>
          <a:xfrm>
            <a:off x="3872230" y="174625"/>
            <a:ext cx="4104640" cy="706755"/>
          </a:xfrm>
          <a:prstGeom prst="rect">
            <a:avLst/>
          </a:prstGeom>
          <a:noFill/>
        </p:spPr>
        <p:txBody>
          <a:bodyPr wrap="square" rtlCol="0">
            <a:spAutoFit/>
          </a:bodyPr>
          <a:lstStyle/>
          <a:p>
            <a:r>
              <a:rPr lang="en-US" altLang="zh-CN" sz="3600" b="1"/>
              <a:t> </a:t>
            </a:r>
            <a:r>
              <a:rPr lang="zh-CN" altLang="en-US" sz="3600" b="1"/>
              <a:t>【</a:t>
            </a:r>
            <a:r>
              <a:rPr lang="en-US" altLang="zh-CN" sz="4000" b="1"/>
              <a:t> </a:t>
            </a:r>
            <a:r>
              <a:rPr lang="zh-CN" altLang="en-US" sz="4000" b="1"/>
              <a:t>考点深化】</a:t>
            </a:r>
          </a:p>
        </p:txBody>
      </p:sp>
      <p:sp>
        <p:nvSpPr>
          <p:cNvPr id="2" name="文本框 1"/>
          <p:cNvSpPr txBox="1"/>
          <p:nvPr/>
        </p:nvSpPr>
        <p:spPr>
          <a:xfrm>
            <a:off x="839470" y="2052955"/>
            <a:ext cx="967549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  </a:t>
            </a:r>
            <a:r>
              <a:rPr lang="zh-CN" altLang="en-US" sz="2600" b="1">
                <a:solidFill>
                  <a:schemeClr val="accent1"/>
                </a:solidFill>
                <a:latin typeface="微软雅黑" panose="020B0503020204020204" charset="-122"/>
                <a:ea typeface="微软雅黑" panose="020B0503020204020204" charset="-122"/>
              </a:rPr>
              <a:t>（一）原因：</a:t>
            </a:r>
            <a:r>
              <a:rPr lang="zh-CN" altLang="en-US" sz="2600">
                <a:latin typeface="微软雅黑" panose="020B0503020204020204" charset="-122"/>
                <a:ea typeface="微软雅黑" panose="020B0503020204020204" charset="-122"/>
              </a:rPr>
              <a:t>生产力大幅度提高</a:t>
            </a:r>
            <a:endParaRPr lang="zh-CN" altLang="en-US" sz="2600">
              <a:latin typeface="微软雅黑" panose="020B0503020204020204" charset="-122"/>
              <a:ea typeface="微软雅黑" panose="020B0503020204020204" charset="-122"/>
              <a:sym typeface="Wingdings" panose="05000000000000000000" charset="0"/>
            </a:endParaRPr>
          </a:p>
        </p:txBody>
      </p:sp>
      <p:sp>
        <p:nvSpPr>
          <p:cNvPr id="5" name="文本框 4"/>
          <p:cNvSpPr txBox="1"/>
          <p:nvPr/>
        </p:nvSpPr>
        <p:spPr>
          <a:xfrm>
            <a:off x="808990" y="2876550"/>
            <a:ext cx="1057338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  </a:t>
            </a:r>
            <a:r>
              <a:rPr lang="zh-CN" altLang="en-US" sz="2600" b="1">
                <a:solidFill>
                  <a:schemeClr val="accent1"/>
                </a:solidFill>
                <a:latin typeface="微软雅黑" panose="020B0503020204020204" charset="-122"/>
                <a:ea typeface="微软雅黑" panose="020B0503020204020204" charset="-122"/>
              </a:rPr>
              <a:t>（二）特点：</a:t>
            </a:r>
            <a:r>
              <a:rPr lang="zh-CN" altLang="en-US" sz="2600">
                <a:latin typeface="微软雅黑" panose="020B0503020204020204" charset="-122"/>
                <a:ea typeface="微软雅黑" panose="020B0503020204020204" charset="-122"/>
              </a:rPr>
              <a:t>阶级关系和社会矛盾变化；</a:t>
            </a:r>
            <a:r>
              <a:rPr lang="zh-CN" altLang="en-US" sz="2600">
                <a:latin typeface="微软雅黑" panose="020B0503020204020204" charset="-122"/>
                <a:ea typeface="微软雅黑" panose="020B0503020204020204" charset="-122"/>
                <a:sym typeface="Wingdings" panose="05000000000000000000" charset="0"/>
              </a:rPr>
              <a:t> 战争频仍和改革运动推进；</a:t>
            </a:r>
          </a:p>
        </p:txBody>
      </p:sp>
      <p:sp>
        <p:nvSpPr>
          <p:cNvPr id="7" name="文本框 6"/>
          <p:cNvSpPr txBox="1"/>
          <p:nvPr/>
        </p:nvSpPr>
        <p:spPr>
          <a:xfrm>
            <a:off x="808990" y="3761740"/>
            <a:ext cx="9675495" cy="2491740"/>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  </a:t>
            </a:r>
            <a:r>
              <a:rPr lang="zh-CN" altLang="en-US" sz="2600" b="1">
                <a:solidFill>
                  <a:schemeClr val="accent1"/>
                </a:solidFill>
                <a:latin typeface="微软雅黑" panose="020B0503020204020204" charset="-122"/>
                <a:ea typeface="微软雅黑" panose="020B0503020204020204" charset="-122"/>
              </a:rPr>
              <a:t>（三）表现：</a:t>
            </a:r>
            <a:r>
              <a:rPr lang="zh-CN" altLang="en-US" sz="2600">
                <a:latin typeface="微软雅黑" panose="020B0503020204020204" charset="-122"/>
                <a:ea typeface="微软雅黑" panose="020B0503020204020204" charset="-122"/>
              </a:rPr>
              <a:t>各国都建立了以王为首的中央集权的官僚体制；</a:t>
            </a:r>
          </a:p>
          <a:p>
            <a:pPr fontAlgn="auto">
              <a:lnSpc>
                <a:spcPct val="150000"/>
              </a:lnSpc>
            </a:pPr>
            <a:r>
              <a:rPr lang="zh-CN" altLang="en-US" sz="2600">
                <a:latin typeface="微软雅黑" panose="020B0503020204020204" charset="-122"/>
                <a:ea typeface="微软雅黑" panose="020B0503020204020204" charset="-122"/>
                <a:sym typeface="Wingdings" panose="05000000000000000000" charset="0"/>
              </a:rPr>
              <a:t>                      各国都建立了以普遍兵役制为基础的军事体制；</a:t>
            </a:r>
          </a:p>
          <a:p>
            <a:pPr fontAlgn="auto">
              <a:lnSpc>
                <a:spcPct val="150000"/>
              </a:lnSpc>
            </a:pPr>
            <a:r>
              <a:rPr lang="zh-CN" altLang="en-US" sz="2600">
                <a:latin typeface="微软雅黑" panose="020B0503020204020204" charset="-122"/>
                <a:ea typeface="微软雅黑" panose="020B0503020204020204" charset="-122"/>
                <a:sym typeface="Wingdings" panose="05000000000000000000" charset="0"/>
              </a:rPr>
              <a:t>                      各国都颁行了以法律为依据的治国的成文法典；</a:t>
            </a:r>
          </a:p>
          <a:p>
            <a:pPr fontAlgn="auto">
              <a:lnSpc>
                <a:spcPct val="150000"/>
              </a:lnSpc>
            </a:pPr>
            <a:r>
              <a:rPr lang="zh-CN" altLang="en-US" sz="2600">
                <a:latin typeface="微软雅黑" panose="020B0503020204020204" charset="-122"/>
                <a:ea typeface="微软雅黑" panose="020B0503020204020204" charset="-122"/>
                <a:sym typeface="Wingdings" panose="05000000000000000000" charset="0"/>
              </a:rPr>
              <a:t>                      各国都建立了适应新社会政治生活的爵制制度。</a:t>
            </a:r>
            <a:endParaRPr lang="en-US" altLang="zh-CN" sz="2600">
              <a:latin typeface="微软雅黑" panose="020B0503020204020204" charset="-122"/>
              <a:ea typeface="微软雅黑" panose="020B0503020204020204" charset="-122"/>
              <a:sym typeface="Wingdings" panose="05000000000000000000" charset="0"/>
            </a:endParaRPr>
          </a:p>
        </p:txBody>
      </p:sp>
      <p:sp>
        <p:nvSpPr>
          <p:cNvPr id="9" name="文本框 8"/>
          <p:cNvSpPr txBox="1"/>
          <p:nvPr/>
        </p:nvSpPr>
        <p:spPr>
          <a:xfrm>
            <a:off x="637540" y="6182360"/>
            <a:ext cx="10573385" cy="691515"/>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参考文献：赵毅、赵轶峰</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中国古代史</a:t>
            </a:r>
            <a:r>
              <a:rPr lang="en-US" altLang="zh-CN" sz="2000">
                <a:latin typeface="微软雅黑" panose="020B0503020204020204" charset="-122"/>
                <a:ea typeface="微软雅黑" panose="020B0503020204020204" charset="-122"/>
              </a:rPr>
              <a:t>[M].</a:t>
            </a:r>
            <a:r>
              <a:rPr lang="zh-CN" altLang="en-US" sz="2000">
                <a:latin typeface="微软雅黑" panose="020B0503020204020204" charset="-122"/>
                <a:ea typeface="微软雅黑" panose="020B0503020204020204" charset="-122"/>
              </a:rPr>
              <a:t>高等教育出版社，</a:t>
            </a:r>
            <a:r>
              <a:rPr lang="en-US" altLang="zh-CN" sz="2000">
                <a:latin typeface="微软雅黑" panose="020B0503020204020204" charset="-122"/>
                <a:ea typeface="微软雅黑" panose="020B0503020204020204" charset="-122"/>
              </a:rPr>
              <a:t>2010</a:t>
            </a:r>
            <a:r>
              <a:rPr lang="zh-CN" altLang="en-US" sz="2000">
                <a:latin typeface="微软雅黑" panose="020B0503020204020204" charset="-122"/>
                <a:ea typeface="微软雅黑" panose="020B0503020204020204" charset="-122"/>
              </a:rPr>
              <a:t>年</a:t>
            </a:r>
            <a:r>
              <a:rPr lang="en-US" altLang="zh-CN" sz="2000">
                <a:latin typeface="微软雅黑" panose="020B0503020204020204" charset="-122"/>
                <a:ea typeface="微软雅黑" panose="020B0503020204020204" charset="-122"/>
              </a:rPr>
              <a:t>.</a:t>
            </a:r>
            <a:endParaRPr lang="en-US" altLang="zh-CN" sz="2000">
              <a:latin typeface="微软雅黑" panose="020B0503020204020204" charset="-122"/>
              <a:ea typeface="微软雅黑" panose="020B0503020204020204" charset="-122"/>
              <a:sym typeface="Wingdings" panose="05000000000000000000"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179070" y="-15875"/>
            <a:ext cx="12409805" cy="6889750"/>
          </a:xfrm>
          <a:prstGeom prst="rect">
            <a:avLst/>
          </a:prstGeom>
        </p:spPr>
      </p:pic>
      <p:sp>
        <p:nvSpPr>
          <p:cNvPr id="3" name="文本框 2"/>
          <p:cNvSpPr txBox="1"/>
          <p:nvPr/>
        </p:nvSpPr>
        <p:spPr>
          <a:xfrm>
            <a:off x="421640" y="1213485"/>
            <a:ext cx="6076315" cy="73723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sym typeface="Wingdings" panose="05000000000000000000" charset="0"/>
              </a:rPr>
              <a:t>  </a:t>
            </a:r>
          </a:p>
        </p:txBody>
      </p:sp>
      <p:sp>
        <p:nvSpPr>
          <p:cNvPr id="6" name="文本框 5"/>
          <p:cNvSpPr txBox="1"/>
          <p:nvPr/>
        </p:nvSpPr>
        <p:spPr>
          <a:xfrm>
            <a:off x="3872230" y="174625"/>
            <a:ext cx="4104640" cy="706755"/>
          </a:xfrm>
          <a:prstGeom prst="rect">
            <a:avLst/>
          </a:prstGeom>
          <a:noFill/>
        </p:spPr>
        <p:txBody>
          <a:bodyPr wrap="square" rtlCol="0">
            <a:spAutoFit/>
          </a:bodyPr>
          <a:lstStyle/>
          <a:p>
            <a:r>
              <a:rPr lang="en-US" altLang="zh-CN" sz="3600" b="1"/>
              <a:t> </a:t>
            </a:r>
            <a:r>
              <a:rPr lang="zh-CN" altLang="en-US" sz="3600" b="1"/>
              <a:t>【</a:t>
            </a:r>
            <a:r>
              <a:rPr lang="en-US" altLang="zh-CN" sz="4000" b="1"/>
              <a:t> </a:t>
            </a:r>
            <a:r>
              <a:rPr lang="zh-CN" altLang="en-US" sz="4000" b="1"/>
              <a:t>学术争鸣】</a:t>
            </a:r>
          </a:p>
        </p:txBody>
      </p:sp>
      <p:sp>
        <p:nvSpPr>
          <p:cNvPr id="10" name="文本框 9"/>
          <p:cNvSpPr txBox="1"/>
          <p:nvPr/>
        </p:nvSpPr>
        <p:spPr>
          <a:xfrm>
            <a:off x="114935" y="1144270"/>
            <a:ext cx="11618595" cy="3646170"/>
          </a:xfrm>
          <a:prstGeom prst="rect">
            <a:avLst/>
          </a:prstGeom>
          <a:noFill/>
        </p:spPr>
        <p:txBody>
          <a:bodyPr wrap="square" rtlCol="0">
            <a:spAutoFit/>
          </a:bodyPr>
          <a:lstStyle/>
          <a:p>
            <a:pPr fontAlgn="auto">
              <a:lnSpc>
                <a:spcPct val="150000"/>
              </a:lnSpc>
            </a:pPr>
            <a:r>
              <a:rPr lang="en-US" altLang="zh-CN" sz="2600">
                <a:latin typeface="微软雅黑" panose="020B0503020204020204" charset="-122"/>
                <a:ea typeface="微软雅黑" panose="020B0503020204020204" charset="-122"/>
              </a:rPr>
              <a:t>  </a:t>
            </a:r>
            <a:r>
              <a:rPr lang="zh-CN" altLang="en-US" sz="2600">
                <a:latin typeface="微软雅黑" panose="020B0503020204020204" charset="-122"/>
                <a:ea typeface="微软雅黑" panose="020B0503020204020204" charset="-122"/>
              </a:rPr>
              <a:t>井田制起源：</a:t>
            </a:r>
          </a:p>
          <a:p>
            <a:pPr fontAlgn="auto">
              <a:lnSpc>
                <a:spcPct val="150000"/>
              </a:lnSpc>
            </a:pPr>
            <a:r>
              <a:rPr lang="zh-CN" altLang="en-US" sz="2600">
                <a:latin typeface="微软雅黑" panose="020B0503020204020204" charset="-122"/>
                <a:ea typeface="微软雅黑" panose="020B0503020204020204" charset="-122"/>
                <a:sym typeface="Wingdings" panose="05000000000000000000" charset="0"/>
              </a:rPr>
              <a:t>   </a:t>
            </a:r>
            <a:r>
              <a:rPr lang="zh-CN" altLang="en-US" sz="2200">
                <a:latin typeface="微软雅黑" panose="020B0503020204020204" charset="-122"/>
                <a:ea typeface="微软雅黑" panose="020B0503020204020204" charset="-122"/>
                <a:sym typeface="Wingdings" panose="05000000000000000000" charset="0"/>
              </a:rPr>
              <a:t>赵俪生：</a:t>
            </a:r>
            <a:r>
              <a:rPr lang="zh-CN" altLang="en-US" sz="2200" b="1">
                <a:latin typeface="微软雅黑" panose="020B0503020204020204" charset="-122"/>
                <a:ea typeface="微软雅黑" panose="020B0503020204020204" charset="-122"/>
                <a:sym typeface="Wingdings" panose="05000000000000000000" charset="0"/>
              </a:rPr>
              <a:t>井田制谈不上土地国有制，其存在不限于奴隶制时代，很早就有，后期还有遗存。</a:t>
            </a:r>
            <a:endParaRPr lang="zh-CN" altLang="en-US" sz="2200">
              <a:latin typeface="微软雅黑" panose="020B0503020204020204" charset="-122"/>
              <a:ea typeface="微软雅黑" panose="020B0503020204020204" charset="-122"/>
              <a:sym typeface="Wingdings" panose="05000000000000000000" charset="0"/>
            </a:endParaRPr>
          </a:p>
          <a:p>
            <a:pPr fontAlgn="auto">
              <a:lnSpc>
                <a:spcPct val="150000"/>
              </a:lnSpc>
            </a:pPr>
            <a:r>
              <a:rPr lang="zh-CN" altLang="en-US" sz="2200">
                <a:latin typeface="微软雅黑" panose="020B0503020204020204" charset="-122"/>
                <a:ea typeface="微软雅黑" panose="020B0503020204020204" charset="-122"/>
                <a:sym typeface="Wingdings" panose="05000000000000000000" charset="0"/>
              </a:rPr>
              <a:t>      </a:t>
            </a:r>
            <a:r>
              <a:rPr lang="zh-CN" altLang="en-US" sz="2000">
                <a:latin typeface="微软雅黑" panose="020B0503020204020204" charset="-122"/>
                <a:ea typeface="微软雅黑" panose="020B0503020204020204" charset="-122"/>
                <a:sym typeface="Wingdings" panose="05000000000000000000" charset="0"/>
              </a:rPr>
              <a:t> </a:t>
            </a:r>
            <a:r>
              <a:rPr lang="zh-CN" altLang="en-US" sz="2000">
                <a:solidFill>
                  <a:srgbClr val="FF0000"/>
                </a:solidFill>
                <a:latin typeface="微软雅黑" panose="020B0503020204020204" charset="-122"/>
                <a:ea typeface="微软雅黑" panose="020B0503020204020204" charset="-122"/>
                <a:sym typeface="Wingdings" panose="05000000000000000000" charset="0"/>
              </a:rPr>
              <a:t>论据： 周天子分封伯禽康叔、唐叔于鲁于卫于晋，其分封类型第一是宝器、第二是管理人员、第三是以</a:t>
            </a:r>
            <a:r>
              <a:rPr lang="en-US" altLang="zh-CN" sz="2000">
                <a:solidFill>
                  <a:srgbClr val="FF0000"/>
                </a:solidFill>
                <a:latin typeface="微软雅黑" panose="020B0503020204020204" charset="-122"/>
                <a:ea typeface="微软雅黑" panose="020B0503020204020204" charset="-122"/>
                <a:sym typeface="Wingdings" panose="05000000000000000000" charset="0"/>
              </a:rPr>
              <a:t>‘</a:t>
            </a:r>
            <a:r>
              <a:rPr lang="zh-CN" altLang="en-US" sz="2000">
                <a:solidFill>
                  <a:srgbClr val="FF0000"/>
                </a:solidFill>
                <a:latin typeface="微软雅黑" panose="020B0503020204020204" charset="-122"/>
                <a:ea typeface="微软雅黑" panose="020B0503020204020204" charset="-122"/>
                <a:sym typeface="Wingdings" panose="05000000000000000000" charset="0"/>
              </a:rPr>
              <a:t>族</a:t>
            </a:r>
            <a:r>
              <a:rPr lang="en-US" altLang="zh-CN" sz="2000">
                <a:solidFill>
                  <a:srgbClr val="FF0000"/>
                </a:solidFill>
                <a:latin typeface="微软雅黑" panose="020B0503020204020204" charset="-122"/>
                <a:ea typeface="微软雅黑" panose="020B0503020204020204" charset="-122"/>
                <a:sym typeface="Wingdings" panose="05000000000000000000" charset="0"/>
              </a:rPr>
              <a:t>’</a:t>
            </a:r>
            <a:r>
              <a:rPr lang="zh-CN" altLang="en-US" sz="2000">
                <a:solidFill>
                  <a:srgbClr val="FF0000"/>
                </a:solidFill>
                <a:latin typeface="微软雅黑" panose="020B0503020204020204" charset="-122"/>
                <a:ea typeface="微软雅黑" panose="020B0503020204020204" charset="-122"/>
                <a:sym typeface="Wingdings" panose="05000000000000000000" charset="0"/>
              </a:rPr>
              <a:t>为主的劳动人口、第四是土地。（远远不是像后世那样按清楚不移的顷亩分授，而是极其粗略地按</a:t>
            </a:r>
            <a:r>
              <a:rPr lang="en-US" altLang="zh-CN" sz="2000">
                <a:solidFill>
                  <a:srgbClr val="FF0000"/>
                </a:solidFill>
                <a:latin typeface="微软雅黑" panose="020B0503020204020204" charset="-122"/>
                <a:ea typeface="微软雅黑" panose="020B0503020204020204" charset="-122"/>
                <a:sym typeface="Wingdings" panose="05000000000000000000" charset="0"/>
              </a:rPr>
              <a:t>“</a:t>
            </a:r>
            <a:r>
              <a:rPr lang="zh-CN" altLang="en-US" sz="2000">
                <a:solidFill>
                  <a:srgbClr val="FF0000"/>
                </a:solidFill>
                <a:latin typeface="微软雅黑" panose="020B0503020204020204" charset="-122"/>
                <a:ea typeface="微软雅黑" panose="020B0503020204020204" charset="-122"/>
                <a:sym typeface="Wingdings" panose="05000000000000000000" charset="0"/>
              </a:rPr>
              <a:t> 族 ”的居地划线等）                                             </a:t>
            </a:r>
            <a:r>
              <a:rPr lang="en-US" altLang="zh-CN" sz="2000">
                <a:solidFill>
                  <a:srgbClr val="FF0000"/>
                </a:solidFill>
                <a:latin typeface="微软雅黑" panose="020B0503020204020204" charset="-122"/>
                <a:ea typeface="微软雅黑" panose="020B0503020204020204" charset="-122"/>
                <a:sym typeface="Wingdings" panose="05000000000000000000" charset="0"/>
              </a:rPr>
              <a:t>——《 左传·定公四年》</a:t>
            </a:r>
          </a:p>
          <a:p>
            <a:pPr fontAlgn="auto">
              <a:lnSpc>
                <a:spcPct val="150000"/>
              </a:lnSpc>
            </a:pPr>
            <a:r>
              <a:rPr lang="en-US" altLang="zh-CN" sz="2000">
                <a:solidFill>
                  <a:srgbClr val="FF0000"/>
                </a:solidFill>
                <a:latin typeface="微软雅黑" panose="020B0503020204020204" charset="-122"/>
                <a:ea typeface="微软雅黑" panose="020B0503020204020204" charset="-122"/>
                <a:sym typeface="Wingdings" panose="05000000000000000000" charset="0"/>
              </a:rPr>
              <a:t>        五家为一井</a:t>
            </a:r>
            <a:r>
              <a:rPr lang="zh-CN" altLang="en-US" sz="2000">
                <a:solidFill>
                  <a:srgbClr val="FF0000"/>
                </a:solidFill>
                <a:latin typeface="微软雅黑" panose="020B0503020204020204" charset="-122"/>
                <a:ea typeface="微软雅黑" panose="020B0503020204020204" charset="-122"/>
                <a:sym typeface="Wingdings" panose="05000000000000000000" charset="0"/>
              </a:rPr>
              <a:t>，</a:t>
            </a:r>
            <a:r>
              <a:rPr lang="en-US" altLang="zh-CN" sz="2000">
                <a:solidFill>
                  <a:srgbClr val="FF0000"/>
                </a:solidFill>
                <a:latin typeface="微软雅黑" panose="020B0503020204020204" charset="-122"/>
                <a:ea typeface="微软雅黑" panose="020B0503020204020204" charset="-122"/>
                <a:sym typeface="Wingdings" panose="05000000000000000000" charset="0"/>
              </a:rPr>
              <a:t>家五口</a:t>
            </a:r>
            <a:r>
              <a:rPr lang="zh-CN" altLang="en-US" sz="2000">
                <a:solidFill>
                  <a:srgbClr val="FF0000"/>
                </a:solidFill>
                <a:latin typeface="微软雅黑" panose="020B0503020204020204" charset="-122"/>
                <a:ea typeface="微软雅黑" panose="020B0503020204020204" charset="-122"/>
                <a:sym typeface="Wingdings" panose="05000000000000000000" charset="0"/>
              </a:rPr>
              <a:t>，</a:t>
            </a:r>
            <a:r>
              <a:rPr lang="en-US" altLang="zh-CN" sz="2000">
                <a:solidFill>
                  <a:srgbClr val="FF0000"/>
                </a:solidFill>
                <a:latin typeface="微软雅黑" panose="020B0503020204020204" charset="-122"/>
                <a:ea typeface="微软雅黑" panose="020B0503020204020204" charset="-122"/>
                <a:sym typeface="Wingdings" panose="05000000000000000000" charset="0"/>
              </a:rPr>
              <a:t>授田五十亩</a:t>
            </a:r>
            <a:r>
              <a:rPr lang="zh-CN" altLang="en-US" sz="2000">
                <a:solidFill>
                  <a:srgbClr val="FF0000"/>
                </a:solidFill>
                <a:latin typeface="微软雅黑" panose="020B0503020204020204" charset="-122"/>
                <a:ea typeface="微软雅黑" panose="020B0503020204020204" charset="-122"/>
                <a:sym typeface="Wingdings" panose="05000000000000000000" charset="0"/>
              </a:rPr>
              <a:t>，</a:t>
            </a:r>
            <a:r>
              <a:rPr lang="en-US" altLang="zh-CN" sz="2000">
                <a:solidFill>
                  <a:srgbClr val="FF0000"/>
                </a:solidFill>
                <a:latin typeface="微软雅黑" panose="020B0503020204020204" charset="-122"/>
                <a:ea typeface="微软雅黑" panose="020B0503020204020204" charset="-122"/>
                <a:sym typeface="Wingdings" panose="05000000000000000000" charset="0"/>
              </a:rPr>
              <a:t>五家共二百五十亩</a:t>
            </a:r>
            <a:r>
              <a:rPr lang="zh-CN" altLang="en-US" sz="2000">
                <a:solidFill>
                  <a:srgbClr val="FF0000"/>
                </a:solidFill>
                <a:latin typeface="微软雅黑" panose="020B0503020204020204" charset="-122"/>
                <a:ea typeface="微软雅黑" panose="020B0503020204020204" charset="-122"/>
                <a:sym typeface="Wingdings" panose="05000000000000000000" charset="0"/>
              </a:rPr>
              <a:t>，</a:t>
            </a:r>
            <a:r>
              <a:rPr lang="en-US" altLang="zh-CN" sz="2000">
                <a:solidFill>
                  <a:srgbClr val="FF0000"/>
                </a:solidFill>
                <a:latin typeface="微软雅黑" panose="020B0503020204020204" charset="-122"/>
                <a:ea typeface="微软雅黑" panose="020B0503020204020204" charset="-122"/>
                <a:sym typeface="Wingdings" panose="05000000000000000000" charset="0"/>
              </a:rPr>
              <a:t>中为公田五十亩</a:t>
            </a:r>
            <a:r>
              <a:rPr lang="zh-CN" altLang="en-US" sz="2000">
                <a:solidFill>
                  <a:srgbClr val="FF0000"/>
                </a:solidFill>
                <a:latin typeface="微软雅黑" panose="020B0503020204020204" charset="-122"/>
                <a:ea typeface="微软雅黑" panose="020B0503020204020204" charset="-122"/>
                <a:sym typeface="Wingdings" panose="05000000000000000000" charset="0"/>
              </a:rPr>
              <a:t>，</a:t>
            </a:r>
            <a:r>
              <a:rPr lang="en-US" altLang="zh-CN" sz="2000">
                <a:solidFill>
                  <a:srgbClr val="FF0000"/>
                </a:solidFill>
                <a:latin typeface="微软雅黑" panose="020B0503020204020204" charset="-122"/>
                <a:ea typeface="微软雅黑" panose="020B0503020204020204" charset="-122"/>
                <a:sym typeface="Wingdings" panose="05000000000000000000" charset="0"/>
              </a:rPr>
              <a:t>五家通力共耕</a:t>
            </a:r>
            <a:r>
              <a:rPr lang="zh-CN" altLang="en-US" sz="2000">
                <a:solidFill>
                  <a:srgbClr val="FF0000"/>
                </a:solidFill>
                <a:latin typeface="微软雅黑" panose="020B0503020204020204" charset="-122"/>
                <a:ea typeface="微软雅黑" panose="020B0503020204020204" charset="-122"/>
                <a:sym typeface="Wingdings" panose="05000000000000000000" charset="0"/>
              </a:rPr>
              <a:t>。</a:t>
            </a:r>
          </a:p>
          <a:p>
            <a:pPr fontAlgn="auto">
              <a:lnSpc>
                <a:spcPct val="150000"/>
              </a:lnSpc>
            </a:pPr>
            <a:r>
              <a:rPr lang="zh-CN" altLang="en-US" sz="2000">
                <a:solidFill>
                  <a:srgbClr val="FF0000"/>
                </a:solidFill>
                <a:latin typeface="微软雅黑" panose="020B0503020204020204" charset="-122"/>
                <a:ea typeface="微软雅黑" panose="020B0503020204020204" charset="-122"/>
                <a:sym typeface="Wingdings" panose="05000000000000000000" charset="0"/>
              </a:rPr>
              <a:t>                                                                                              </a:t>
            </a:r>
            <a:r>
              <a:rPr lang="en-US" altLang="zh-CN" sz="2000">
                <a:solidFill>
                  <a:srgbClr val="FF0000"/>
                </a:solidFill>
                <a:latin typeface="微软雅黑" panose="020B0503020204020204" charset="-122"/>
                <a:ea typeface="微软雅黑" panose="020B0503020204020204" charset="-122"/>
                <a:sym typeface="Wingdings" panose="05000000000000000000" charset="0"/>
              </a:rPr>
              <a:t>——</a:t>
            </a:r>
            <a:r>
              <a:rPr lang="zh-CN" altLang="en-US" sz="2000">
                <a:solidFill>
                  <a:srgbClr val="FF0000"/>
                </a:solidFill>
                <a:latin typeface="微软雅黑" panose="020B0503020204020204" charset="-122"/>
                <a:ea typeface="微软雅黑" panose="020B0503020204020204" charset="-122"/>
                <a:sym typeface="Wingdings" panose="05000000000000000000" charset="0"/>
              </a:rPr>
              <a:t>《 天下郡国利病书》</a:t>
            </a:r>
          </a:p>
        </p:txBody>
      </p:sp>
      <p:sp>
        <p:nvSpPr>
          <p:cNvPr id="2" name="文本框 1"/>
          <p:cNvSpPr txBox="1"/>
          <p:nvPr/>
        </p:nvSpPr>
        <p:spPr>
          <a:xfrm>
            <a:off x="419100" y="6072505"/>
            <a:ext cx="11010265" cy="706755"/>
          </a:xfrm>
          <a:prstGeom prst="rect">
            <a:avLst/>
          </a:prstGeom>
          <a:noFill/>
        </p:spPr>
        <p:txBody>
          <a:bodyPr wrap="square" rtlCol="0">
            <a:spAutoFit/>
          </a:bodyPr>
          <a:lstStyle/>
          <a:p>
            <a:r>
              <a:rPr lang="zh-CN" altLang="en-US" sz="2000">
                <a:latin typeface="微软雅黑" panose="020B0503020204020204" charset="-122"/>
                <a:ea typeface="微软雅黑" panose="020B0503020204020204" charset="-122"/>
              </a:rPr>
              <a:t>参考资料：赵俪生</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有关井田制的一些辨析</a:t>
            </a:r>
            <a:r>
              <a:rPr lang="en-US" altLang="zh-CN" sz="2000">
                <a:latin typeface="微软雅黑" panose="020B0503020204020204" charset="-122"/>
                <a:ea typeface="微软雅黑" panose="020B0503020204020204" charset="-122"/>
              </a:rPr>
              <a:t>[J].</a:t>
            </a:r>
            <a:r>
              <a:rPr lang="zh-CN" altLang="en-US" sz="2000">
                <a:latin typeface="微软雅黑" panose="020B0503020204020204" charset="-122"/>
                <a:ea typeface="微软雅黑" panose="020B0503020204020204" charset="-122"/>
              </a:rPr>
              <a:t>历史研究，</a:t>
            </a:r>
            <a:r>
              <a:rPr lang="en-US" altLang="zh-CN" sz="2000">
                <a:latin typeface="微软雅黑" panose="020B0503020204020204" charset="-122"/>
                <a:ea typeface="微软雅黑" panose="020B0503020204020204" charset="-122"/>
              </a:rPr>
              <a:t>1980</a:t>
            </a:r>
            <a:r>
              <a:rPr lang="zh-CN" altLang="en-US" sz="2000">
                <a:latin typeface="微软雅黑" panose="020B0503020204020204" charset="-122"/>
                <a:ea typeface="微软雅黑" panose="020B0503020204020204" charset="-122"/>
              </a:rPr>
              <a:t>年第</a:t>
            </a:r>
            <a:r>
              <a:rPr lang="en-US" altLang="zh-CN" sz="2000">
                <a:latin typeface="微软雅黑" panose="020B0503020204020204" charset="-122"/>
                <a:ea typeface="微软雅黑" panose="020B0503020204020204" charset="-122"/>
              </a:rPr>
              <a:t>4</a:t>
            </a:r>
            <a:r>
              <a:rPr lang="zh-CN" altLang="en-US" sz="2000">
                <a:latin typeface="微软雅黑" panose="020B0503020204020204" charset="-122"/>
                <a:ea typeface="微软雅黑" panose="020B0503020204020204" charset="-122"/>
              </a:rPr>
              <a:t>期</a:t>
            </a:r>
            <a:r>
              <a:rPr lang="en-US" altLang="zh-CN" sz="2000">
                <a:latin typeface="微软雅黑" panose="020B0503020204020204" charset="-122"/>
                <a:ea typeface="微软雅黑" panose="020B0503020204020204" charset="-122"/>
              </a:rPr>
              <a:t>.</a:t>
            </a:r>
          </a:p>
          <a:p>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金景芳</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井田制的发生与发展</a:t>
            </a:r>
            <a:r>
              <a:rPr lang="en-US" altLang="zh-CN" sz="2000">
                <a:latin typeface="微软雅黑" panose="020B0503020204020204" charset="-122"/>
                <a:ea typeface="微软雅黑" panose="020B0503020204020204" charset="-122"/>
              </a:rPr>
              <a:t>[J].</a:t>
            </a:r>
            <a:r>
              <a:rPr lang="zh-CN" altLang="en-US" sz="2000">
                <a:latin typeface="微软雅黑" panose="020B0503020204020204" charset="-122"/>
                <a:ea typeface="微软雅黑" panose="020B0503020204020204" charset="-122"/>
              </a:rPr>
              <a:t>历史研究，</a:t>
            </a:r>
            <a:r>
              <a:rPr lang="en-US" altLang="zh-CN" sz="2000">
                <a:latin typeface="微软雅黑" panose="020B0503020204020204" charset="-122"/>
                <a:ea typeface="微软雅黑" panose="020B0503020204020204" charset="-122"/>
              </a:rPr>
              <a:t>1985</a:t>
            </a:r>
            <a:r>
              <a:rPr lang="zh-CN" altLang="en-US" sz="2000">
                <a:latin typeface="微软雅黑" panose="020B0503020204020204" charset="-122"/>
                <a:ea typeface="微软雅黑" panose="020B0503020204020204" charset="-122"/>
              </a:rPr>
              <a:t>年第</a:t>
            </a:r>
            <a:r>
              <a:rPr lang="en-US" altLang="zh-CN" sz="2000">
                <a:latin typeface="微软雅黑" panose="020B0503020204020204" charset="-122"/>
                <a:ea typeface="微软雅黑" panose="020B0503020204020204" charset="-122"/>
              </a:rPr>
              <a:t>4</a:t>
            </a:r>
            <a:r>
              <a:rPr lang="zh-CN" altLang="en-US" sz="2000">
                <a:latin typeface="微软雅黑" panose="020B0503020204020204" charset="-122"/>
                <a:ea typeface="微软雅黑" panose="020B0503020204020204" charset="-122"/>
              </a:rPr>
              <a:t>期</a:t>
            </a:r>
            <a:r>
              <a:rPr lang="en-US" altLang="zh-CN" sz="2000">
                <a:latin typeface="微软雅黑" panose="020B0503020204020204" charset="-122"/>
                <a:ea typeface="微软雅黑" panose="020B0503020204020204" charset="-122"/>
              </a:rPr>
              <a:t>.</a:t>
            </a:r>
          </a:p>
        </p:txBody>
      </p:sp>
      <p:sp>
        <p:nvSpPr>
          <p:cNvPr id="5" name="文本框 4"/>
          <p:cNvSpPr txBox="1"/>
          <p:nvPr/>
        </p:nvSpPr>
        <p:spPr>
          <a:xfrm>
            <a:off x="419100" y="4699000"/>
            <a:ext cx="11398250" cy="1106805"/>
          </a:xfrm>
          <a:prstGeom prst="rect">
            <a:avLst/>
          </a:prstGeom>
          <a:noFill/>
        </p:spPr>
        <p:txBody>
          <a:bodyPr wrap="square" rtlCol="0">
            <a:spAutoFit/>
          </a:bodyPr>
          <a:lstStyle/>
          <a:p>
            <a:pPr fontAlgn="auto">
              <a:lnSpc>
                <a:spcPct val="150000"/>
              </a:lnSpc>
            </a:pPr>
            <a:r>
              <a:rPr lang="zh-CN" altLang="en-US" sz="2200">
                <a:latin typeface="微软雅黑" panose="020B0503020204020204" charset="-122"/>
                <a:ea typeface="微软雅黑" panose="020B0503020204020204" charset="-122"/>
              </a:rPr>
              <a:t>金景芳：</a:t>
            </a:r>
            <a:r>
              <a:rPr lang="zh-CN" altLang="en-US" sz="2200" b="1">
                <a:latin typeface="微软雅黑" panose="020B0503020204020204" charset="-122"/>
                <a:ea typeface="微软雅黑" panose="020B0503020204020204" charset="-122"/>
              </a:rPr>
              <a:t> 井田制是中国奴隶社会土地制度的具体表现形式，尽管不够十分确切，还是符合实际情况，不算错误。</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179070" y="-15875"/>
            <a:ext cx="12409805" cy="6889750"/>
          </a:xfrm>
          <a:prstGeom prst="rect">
            <a:avLst/>
          </a:prstGeom>
        </p:spPr>
      </p:pic>
      <p:sp>
        <p:nvSpPr>
          <p:cNvPr id="3" name="文本框 2"/>
          <p:cNvSpPr txBox="1"/>
          <p:nvPr/>
        </p:nvSpPr>
        <p:spPr>
          <a:xfrm>
            <a:off x="421640" y="1213485"/>
            <a:ext cx="6076315" cy="737235"/>
          </a:xfrm>
          <a:prstGeom prst="rect">
            <a:avLst/>
          </a:prstGeom>
          <a:noFill/>
        </p:spPr>
        <p:txBody>
          <a:bodyPr wrap="square" rtlCol="0">
            <a:spAutoFit/>
          </a:bodyPr>
          <a:lstStyle/>
          <a:p>
            <a:pPr fontAlgn="auto">
              <a:lnSpc>
                <a:spcPct val="150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sym typeface="Wingdings" panose="05000000000000000000" charset="0"/>
              </a:rPr>
              <a:t>  </a:t>
            </a:r>
          </a:p>
        </p:txBody>
      </p:sp>
      <p:sp>
        <p:nvSpPr>
          <p:cNvPr id="6" name="文本框 5"/>
          <p:cNvSpPr txBox="1"/>
          <p:nvPr/>
        </p:nvSpPr>
        <p:spPr>
          <a:xfrm>
            <a:off x="3872230" y="174625"/>
            <a:ext cx="4104640" cy="706755"/>
          </a:xfrm>
          <a:prstGeom prst="rect">
            <a:avLst/>
          </a:prstGeom>
          <a:noFill/>
        </p:spPr>
        <p:txBody>
          <a:bodyPr wrap="square" rtlCol="0">
            <a:spAutoFit/>
          </a:bodyPr>
          <a:lstStyle/>
          <a:p>
            <a:r>
              <a:rPr lang="en-US" altLang="zh-CN" sz="3600" b="1"/>
              <a:t> </a:t>
            </a:r>
            <a:r>
              <a:rPr lang="zh-CN" altLang="en-US" sz="3600" b="1"/>
              <a:t>【</a:t>
            </a:r>
            <a:r>
              <a:rPr lang="en-US" altLang="zh-CN" sz="4000" b="1"/>
              <a:t> </a:t>
            </a:r>
            <a:r>
              <a:rPr lang="zh-CN" altLang="en-US" sz="4000" b="1"/>
              <a:t>学术争鸣】</a:t>
            </a:r>
          </a:p>
        </p:txBody>
      </p:sp>
      <p:sp>
        <p:nvSpPr>
          <p:cNvPr id="10" name="文本框 9"/>
          <p:cNvSpPr txBox="1"/>
          <p:nvPr/>
        </p:nvSpPr>
        <p:spPr>
          <a:xfrm>
            <a:off x="114935" y="885190"/>
            <a:ext cx="11618595" cy="737235"/>
          </a:xfrm>
          <a:prstGeom prst="rect">
            <a:avLst/>
          </a:prstGeom>
          <a:noFill/>
        </p:spPr>
        <p:txBody>
          <a:bodyPr wrap="square" rtlCol="0">
            <a:spAutoFit/>
          </a:bodyPr>
          <a:lstStyle/>
          <a:p>
            <a:pPr fontAlgn="auto">
              <a:lnSpc>
                <a:spcPct val="150000"/>
              </a:lnSpc>
            </a:pPr>
            <a:r>
              <a:rPr lang="en-US" altLang="zh-CN" sz="2800">
                <a:solidFill>
                  <a:srgbClr val="FF0000"/>
                </a:solidFill>
                <a:latin typeface="微软雅黑" panose="020B0503020204020204" charset="-122"/>
                <a:ea typeface="微软雅黑" panose="020B0503020204020204" charset="-122"/>
              </a:rPr>
              <a:t>  </a:t>
            </a:r>
            <a:r>
              <a:rPr lang="zh-CN" altLang="en-US" sz="2800">
                <a:solidFill>
                  <a:srgbClr val="FF0000"/>
                </a:solidFill>
                <a:latin typeface="微软雅黑" panose="020B0503020204020204" charset="-122"/>
                <a:ea typeface="微软雅黑" panose="020B0503020204020204" charset="-122"/>
              </a:rPr>
              <a:t>关于小农经济：</a:t>
            </a:r>
            <a:endParaRPr lang="zh-CN" altLang="en-US" sz="2800">
              <a:solidFill>
                <a:srgbClr val="FF0000"/>
              </a:solidFill>
              <a:latin typeface="微软雅黑" panose="020B0503020204020204" charset="-122"/>
              <a:ea typeface="微软雅黑" panose="020B0503020204020204" charset="-122"/>
              <a:sym typeface="Wingdings" panose="05000000000000000000" charset="0"/>
            </a:endParaRPr>
          </a:p>
        </p:txBody>
      </p:sp>
      <p:sp>
        <p:nvSpPr>
          <p:cNvPr id="2" name="文本框 1"/>
          <p:cNvSpPr txBox="1"/>
          <p:nvPr/>
        </p:nvSpPr>
        <p:spPr>
          <a:xfrm>
            <a:off x="3234690" y="1099820"/>
            <a:ext cx="4914265" cy="460375"/>
          </a:xfrm>
          <a:prstGeom prst="rect">
            <a:avLst/>
          </a:prstGeom>
          <a:noFill/>
        </p:spPr>
        <p:txBody>
          <a:bodyPr wrap="square" rtlCol="0">
            <a:spAutoFit/>
          </a:bodyPr>
          <a:lstStyle/>
          <a:p>
            <a:r>
              <a:rPr lang="zh-CN" altLang="en-US" sz="2400">
                <a:latin typeface="微软雅黑" panose="020B0503020204020204" charset="-122"/>
                <a:ea typeface="微软雅黑" panose="020B0503020204020204" charset="-122"/>
              </a:rPr>
              <a:t>中国小农经济为何能够长期存在？</a:t>
            </a:r>
          </a:p>
        </p:txBody>
      </p:sp>
      <p:sp>
        <p:nvSpPr>
          <p:cNvPr id="7" name="文本框 6"/>
          <p:cNvSpPr txBox="1"/>
          <p:nvPr/>
        </p:nvSpPr>
        <p:spPr>
          <a:xfrm>
            <a:off x="551815" y="1554480"/>
            <a:ext cx="10745470" cy="2122805"/>
          </a:xfrm>
          <a:prstGeom prst="rect">
            <a:avLst/>
          </a:prstGeom>
          <a:noFill/>
        </p:spPr>
        <p:txBody>
          <a:bodyPr wrap="square" rtlCol="0">
            <a:spAutoFit/>
          </a:bodyPr>
          <a:lstStyle/>
          <a:p>
            <a:pPr fontAlgn="auto">
              <a:lnSpc>
                <a:spcPct val="150000"/>
              </a:lnSpc>
            </a:pPr>
            <a:r>
              <a:rPr lang="zh-CN" altLang="en-US" sz="2400">
                <a:latin typeface="微软雅黑" panose="020B0503020204020204" charset="-122"/>
                <a:ea typeface="微软雅黑" panose="020B0503020204020204" charset="-122"/>
              </a:rPr>
              <a:t>一、小农经济与土地集散运动：</a:t>
            </a:r>
          </a:p>
          <a:p>
            <a:pPr fontAlgn="auto">
              <a:lnSpc>
                <a:spcPct val="150000"/>
              </a:lnSpc>
            </a:pPr>
            <a:r>
              <a:rPr lang="zh-CN" altLang="en-US" sz="24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与其说小农经济结构的稳定性作为中国封建社会长期延缓的终极原因，不如说是</a:t>
            </a:r>
            <a:r>
              <a:rPr lang="zh-CN" altLang="en-US" sz="2000" b="1">
                <a:solidFill>
                  <a:srgbClr val="FF0000"/>
                </a:solidFill>
                <a:latin typeface="微软雅黑" panose="020B0503020204020204" charset="-122"/>
                <a:ea typeface="微软雅黑" panose="020B0503020204020204" charset="-122"/>
              </a:rPr>
              <a:t>中国封建社会内部生产力的缓慢发展</a:t>
            </a:r>
            <a:r>
              <a:rPr lang="zh-CN" altLang="en-US" sz="2000">
                <a:latin typeface="微软雅黑" panose="020B0503020204020204" charset="-122"/>
                <a:ea typeface="微软雅黑" panose="020B0503020204020204" charset="-122"/>
              </a:rPr>
              <a:t>的结果，当生产力尚未达到使用近 代机器工业的发展水平，是不能指望小农经济结构提前退出历史舞台的。</a:t>
            </a:r>
          </a:p>
        </p:txBody>
      </p:sp>
      <p:sp>
        <p:nvSpPr>
          <p:cNvPr id="8" name="文本框 7"/>
          <p:cNvSpPr txBox="1"/>
          <p:nvPr/>
        </p:nvSpPr>
        <p:spPr>
          <a:xfrm>
            <a:off x="546100" y="3631565"/>
            <a:ext cx="10745470" cy="1660525"/>
          </a:xfrm>
          <a:prstGeom prst="rect">
            <a:avLst/>
          </a:prstGeom>
          <a:noFill/>
        </p:spPr>
        <p:txBody>
          <a:bodyPr wrap="square" rtlCol="0">
            <a:spAutoFit/>
          </a:bodyPr>
          <a:lstStyle/>
          <a:p>
            <a:pPr fontAlgn="auto">
              <a:lnSpc>
                <a:spcPct val="150000"/>
              </a:lnSpc>
            </a:pPr>
            <a:r>
              <a:rPr lang="zh-CN" altLang="en-US" sz="2400">
                <a:latin typeface="微软雅黑" panose="020B0503020204020204" charset="-122"/>
                <a:ea typeface="微软雅黑" panose="020B0503020204020204" charset="-122"/>
              </a:rPr>
              <a:t>二、小农经济与重农政策：</a:t>
            </a:r>
          </a:p>
          <a:p>
            <a:pPr fontAlgn="auto">
              <a:lnSpc>
                <a:spcPct val="150000"/>
              </a:lnSpc>
            </a:pPr>
            <a:r>
              <a:rPr lang="zh-CN" altLang="en-US" sz="24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 中国重农思想已久，</a:t>
            </a:r>
            <a:r>
              <a:rPr lang="zh-CN" altLang="en-US" sz="2000" b="1">
                <a:solidFill>
                  <a:srgbClr val="FF0000"/>
                </a:solidFill>
                <a:latin typeface="微软雅黑" panose="020B0503020204020204" charset="-122"/>
                <a:ea typeface="微软雅黑" panose="020B0503020204020204" charset="-122"/>
              </a:rPr>
              <a:t>道家静本论、法家垦荒论、儒家民本论互相渗透</a:t>
            </a:r>
            <a:r>
              <a:rPr lang="zh-CN" altLang="en-US" sz="2000">
                <a:latin typeface="微软雅黑" panose="020B0503020204020204" charset="-122"/>
                <a:ea typeface="微软雅黑" panose="020B0503020204020204" charset="-122"/>
              </a:rPr>
              <a:t>、异中有同，共同构成封建社会初期稳定的重要因素。</a:t>
            </a:r>
          </a:p>
        </p:txBody>
      </p:sp>
      <p:sp>
        <p:nvSpPr>
          <p:cNvPr id="9" name="文本框 8"/>
          <p:cNvSpPr txBox="1"/>
          <p:nvPr/>
        </p:nvSpPr>
        <p:spPr>
          <a:xfrm>
            <a:off x="551180" y="5221605"/>
            <a:ext cx="10745470" cy="1198880"/>
          </a:xfrm>
          <a:prstGeom prst="rect">
            <a:avLst/>
          </a:prstGeom>
          <a:noFill/>
        </p:spPr>
        <p:txBody>
          <a:bodyPr wrap="square" rtlCol="0">
            <a:spAutoFit/>
          </a:bodyPr>
          <a:lstStyle/>
          <a:p>
            <a:pPr fontAlgn="auto">
              <a:lnSpc>
                <a:spcPct val="150000"/>
              </a:lnSpc>
            </a:pPr>
            <a:r>
              <a:rPr lang="zh-CN" altLang="en-US" sz="2400">
                <a:latin typeface="微软雅黑" panose="020B0503020204020204" charset="-122"/>
                <a:ea typeface="微软雅黑" panose="020B0503020204020204" charset="-122"/>
              </a:rPr>
              <a:t>三、小农经济与赋役剥削：</a:t>
            </a:r>
          </a:p>
          <a:p>
            <a:pPr fontAlgn="auto">
              <a:lnSpc>
                <a:spcPct val="150000"/>
              </a:lnSpc>
            </a:pPr>
            <a:r>
              <a:rPr lang="zh-CN" altLang="en-US" sz="24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 赋税劳役是维系封建王朝统治重要的经济基础，历代王朝都在不断</a:t>
            </a:r>
            <a:r>
              <a:rPr lang="zh-CN" altLang="en-US" sz="2000" b="1">
                <a:solidFill>
                  <a:srgbClr val="FF0000"/>
                </a:solidFill>
                <a:latin typeface="微软雅黑" panose="020B0503020204020204" charset="-122"/>
                <a:ea typeface="微软雅黑" panose="020B0503020204020204" charset="-122"/>
              </a:rPr>
              <a:t>调整赋税制度巩固统治</a:t>
            </a:r>
            <a:r>
              <a:rPr lang="zh-CN" altLang="en-US" sz="2000">
                <a:latin typeface="微软雅黑" panose="020B0503020204020204" charset="-122"/>
                <a:ea typeface="微软雅黑" panose="020B0503020204020204" charset="-122"/>
              </a:rPr>
              <a:t>。</a:t>
            </a:r>
          </a:p>
        </p:txBody>
      </p:sp>
      <p:sp>
        <p:nvSpPr>
          <p:cNvPr id="11" name="文本框 10"/>
          <p:cNvSpPr txBox="1"/>
          <p:nvPr/>
        </p:nvSpPr>
        <p:spPr>
          <a:xfrm>
            <a:off x="421640" y="6475095"/>
            <a:ext cx="964120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参考文献：赵克尧</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小农经济散论</a:t>
            </a:r>
            <a:r>
              <a:rPr lang="en-US" altLang="zh-CN">
                <a:latin typeface="微软雅黑" panose="020B0503020204020204" charset="-122"/>
                <a:ea typeface="微软雅黑" panose="020B0503020204020204" charset="-122"/>
              </a:rPr>
              <a:t>[J].</a:t>
            </a:r>
            <a:r>
              <a:rPr lang="zh-CN" altLang="en-US">
                <a:latin typeface="微软雅黑" panose="020B0503020204020204" charset="-122"/>
                <a:ea typeface="微软雅黑" panose="020B0503020204020204" charset="-122"/>
              </a:rPr>
              <a:t>复旦学报（社学科学版），</a:t>
            </a:r>
            <a:r>
              <a:rPr lang="en-US" altLang="zh-CN">
                <a:latin typeface="微软雅黑" panose="020B0503020204020204" charset="-122"/>
                <a:ea typeface="微软雅黑" panose="020B0503020204020204" charset="-122"/>
              </a:rPr>
              <a:t>1986</a:t>
            </a:r>
            <a:r>
              <a:rPr lang="zh-CN" altLang="en-US">
                <a:latin typeface="微软雅黑" panose="020B0503020204020204" charset="-122"/>
                <a:ea typeface="微软雅黑" panose="020B0503020204020204" charset="-122"/>
              </a:rPr>
              <a:t>年第</a:t>
            </a:r>
            <a:r>
              <a:rPr lang="en-US" altLang="zh-CN">
                <a:latin typeface="微软雅黑" panose="020B0503020204020204" charset="-122"/>
                <a:ea typeface="微软雅黑" panose="020B0503020204020204" charset="-122"/>
              </a:rPr>
              <a:t>4</a:t>
            </a:r>
            <a:r>
              <a:rPr lang="zh-CN" altLang="en-US">
                <a:latin typeface="微软雅黑" panose="020B0503020204020204" charset="-122"/>
                <a:ea typeface="微软雅黑" panose="020B0503020204020204" charset="-122"/>
              </a:rPr>
              <a:t>期</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6350" y="15240"/>
            <a:ext cx="12207240" cy="6828155"/>
          </a:xfrm>
          <a:prstGeom prst="rect">
            <a:avLst/>
          </a:prstGeom>
        </p:spPr>
      </p:pic>
      <p:sp>
        <p:nvSpPr>
          <p:cNvPr id="7" name="文本框 6"/>
          <p:cNvSpPr txBox="1"/>
          <p:nvPr/>
        </p:nvSpPr>
        <p:spPr>
          <a:xfrm>
            <a:off x="4291330" y="176530"/>
            <a:ext cx="3609340" cy="706755"/>
          </a:xfrm>
          <a:prstGeom prst="rect">
            <a:avLst/>
          </a:prstGeom>
          <a:noFill/>
        </p:spPr>
        <p:txBody>
          <a:bodyPr wrap="square" rtlCol="0">
            <a:spAutoFit/>
          </a:bodyPr>
          <a:lstStyle/>
          <a:p>
            <a:r>
              <a:rPr lang="en-US" altLang="zh-CN" sz="3600" b="1"/>
              <a:t> </a:t>
            </a:r>
            <a:r>
              <a:rPr lang="en-US" altLang="zh-CN" sz="4000" b="1"/>
              <a:t> </a:t>
            </a:r>
            <a:r>
              <a:rPr lang="zh-CN" altLang="en-US" sz="4000" b="1"/>
              <a:t>【知识总结】</a:t>
            </a:r>
            <a:endParaRPr lang="en-US" altLang="zh-CN" sz="4000" b="1"/>
          </a:p>
        </p:txBody>
      </p:sp>
      <p:sp>
        <p:nvSpPr>
          <p:cNvPr id="2" name="文本框 1"/>
          <p:cNvSpPr txBox="1"/>
          <p:nvPr/>
        </p:nvSpPr>
        <p:spPr>
          <a:xfrm>
            <a:off x="707390" y="1254760"/>
            <a:ext cx="11203940" cy="1014730"/>
          </a:xfrm>
          <a:prstGeom prst="rect">
            <a:avLst/>
          </a:prstGeom>
          <a:noFill/>
        </p:spPr>
        <p:txBody>
          <a:bodyPr wrap="square" rtlCol="0">
            <a:spAutoFit/>
          </a:bodyPr>
          <a:lstStyle/>
          <a:p>
            <a:pPr algn="l" fontAlgn="auto">
              <a:lnSpc>
                <a:spcPct val="150000"/>
              </a:lnSpc>
            </a:pPr>
            <a:r>
              <a:rPr lang="zh-CN" altLang="en-US" sz="2000" b="1">
                <a:solidFill>
                  <a:srgbClr val="FF0000"/>
                </a:solidFill>
                <a:latin typeface="微软雅黑" panose="020B0503020204020204" charset="-122"/>
                <a:ea typeface="微软雅黑" panose="020B0503020204020204" charset="-122"/>
              </a:rPr>
              <a:t> （一）春秋战国时期，生产力水平和社会经济结构发展到全新阶段，铁农具使用具有划时代意义，各区域之间的经济联系加强，推动了统一局面的形成和民族关系的融合；</a:t>
            </a:r>
          </a:p>
        </p:txBody>
      </p:sp>
      <p:sp>
        <p:nvSpPr>
          <p:cNvPr id="3" name="文本框 2"/>
          <p:cNvSpPr txBox="1"/>
          <p:nvPr/>
        </p:nvSpPr>
        <p:spPr>
          <a:xfrm>
            <a:off x="742950" y="2331085"/>
            <a:ext cx="11203940" cy="1014730"/>
          </a:xfrm>
          <a:prstGeom prst="rect">
            <a:avLst/>
          </a:prstGeom>
          <a:noFill/>
        </p:spPr>
        <p:txBody>
          <a:bodyPr wrap="square" rtlCol="0">
            <a:spAutoFit/>
          </a:bodyPr>
          <a:lstStyle/>
          <a:p>
            <a:pPr algn="l" fontAlgn="auto">
              <a:lnSpc>
                <a:spcPct val="150000"/>
              </a:lnSpc>
            </a:pPr>
            <a:r>
              <a:rPr lang="zh-CN" altLang="en-US" sz="2000" b="1">
                <a:solidFill>
                  <a:srgbClr val="FF0000"/>
                </a:solidFill>
                <a:latin typeface="微软雅黑" panose="020B0503020204020204" charset="-122"/>
                <a:ea typeface="微软雅黑" panose="020B0503020204020204" charset="-122"/>
              </a:rPr>
              <a:t> （二）铁农具和牛耕的使用相辅相成，促进了生产力的极大飞跃，荒地不断开垦，私田不断扩大， 土地兼并随之而生，新兴地主阶级逐渐形成，成为影响中国封建社会发展的一个</a:t>
            </a:r>
            <a:r>
              <a:rPr lang="zh-CN" altLang="en-US" sz="2000" b="1">
                <a:solidFill>
                  <a:srgbClr val="FF0000"/>
                </a:solidFill>
                <a:latin typeface="微软雅黑" panose="020B0503020204020204" charset="-122"/>
                <a:ea typeface="微软雅黑" panose="020B0503020204020204" charset="-122"/>
                <a:sym typeface="+mn-ea"/>
              </a:rPr>
              <a:t>重要</a:t>
            </a:r>
            <a:r>
              <a:rPr lang="zh-CN" altLang="en-US" sz="2000" b="1">
                <a:solidFill>
                  <a:srgbClr val="FF0000"/>
                </a:solidFill>
                <a:latin typeface="微软雅黑" panose="020B0503020204020204" charset="-122"/>
                <a:ea typeface="微软雅黑" panose="020B0503020204020204" charset="-122"/>
              </a:rPr>
              <a:t>阶级；</a:t>
            </a:r>
          </a:p>
        </p:txBody>
      </p:sp>
      <p:sp>
        <p:nvSpPr>
          <p:cNvPr id="5" name="文本框 4"/>
          <p:cNvSpPr txBox="1"/>
          <p:nvPr/>
        </p:nvSpPr>
        <p:spPr>
          <a:xfrm>
            <a:off x="742950" y="3429000"/>
            <a:ext cx="11203940" cy="1476375"/>
          </a:xfrm>
          <a:prstGeom prst="rect">
            <a:avLst/>
          </a:prstGeom>
          <a:noFill/>
        </p:spPr>
        <p:txBody>
          <a:bodyPr wrap="square" rtlCol="0">
            <a:spAutoFit/>
          </a:bodyPr>
          <a:lstStyle/>
          <a:p>
            <a:pPr algn="l" fontAlgn="auto">
              <a:lnSpc>
                <a:spcPct val="150000"/>
              </a:lnSpc>
            </a:pPr>
            <a:r>
              <a:rPr lang="zh-CN" altLang="en-US" sz="2000" b="1">
                <a:solidFill>
                  <a:srgbClr val="FF0000"/>
                </a:solidFill>
                <a:latin typeface="微软雅黑" panose="020B0503020204020204" charset="-122"/>
                <a:ea typeface="微软雅黑" panose="020B0503020204020204" charset="-122"/>
              </a:rPr>
              <a:t> （三）各国重视农业生产，积极改革促使劳役地租向实物地租转变，加速井田制崩溃，</a:t>
            </a:r>
            <a:r>
              <a:rPr lang="zh-CN" altLang="en-US" sz="2000" b="1">
                <a:solidFill>
                  <a:srgbClr val="FF0000"/>
                </a:solidFill>
                <a:latin typeface="微软雅黑" panose="020B0503020204020204" charset="-122"/>
                <a:ea typeface="微软雅黑" panose="020B0503020204020204" charset="-122"/>
                <a:sym typeface="+mn-ea"/>
              </a:rPr>
              <a:t>土地买卖的出现打破</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田里不鬻</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原则，按军功获取土地逐渐取代贵族承袭，征税方式由</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贡</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助</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彻</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向</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履亩而税</a:t>
            </a:r>
            <a:r>
              <a:rPr lang="en-US" altLang="zh-CN" sz="2000" b="1">
                <a:solidFill>
                  <a:srgbClr val="FF0000"/>
                </a:solidFill>
                <a:latin typeface="微软雅黑" panose="020B0503020204020204" charset="-122"/>
                <a:ea typeface="微软雅黑" panose="020B0503020204020204" charset="-122"/>
                <a:sym typeface="+mn-ea"/>
              </a:rPr>
              <a:t>”</a:t>
            </a:r>
            <a:r>
              <a:rPr lang="zh-CN" altLang="en-US" sz="2000" b="1">
                <a:solidFill>
                  <a:srgbClr val="FF0000"/>
                </a:solidFill>
                <a:latin typeface="微软雅黑" panose="020B0503020204020204" charset="-122"/>
                <a:ea typeface="微软雅黑" panose="020B0503020204020204" charset="-122"/>
                <a:sym typeface="+mn-ea"/>
              </a:rPr>
              <a:t>转变，至此以地主和农民为基本阶级的经济形态逐步形成；</a:t>
            </a:r>
            <a:endParaRPr lang="zh-CN" altLang="en-US" sz="2000" b="1">
              <a:solidFill>
                <a:srgbClr val="FF0000"/>
              </a:solidFill>
              <a:latin typeface="微软雅黑" panose="020B0503020204020204" charset="-122"/>
              <a:ea typeface="微软雅黑" panose="020B0503020204020204" charset="-122"/>
            </a:endParaRPr>
          </a:p>
        </p:txBody>
      </p:sp>
      <p:sp>
        <p:nvSpPr>
          <p:cNvPr id="9" name="文本框 8"/>
          <p:cNvSpPr txBox="1"/>
          <p:nvPr/>
        </p:nvSpPr>
        <p:spPr>
          <a:xfrm>
            <a:off x="742950" y="4995545"/>
            <a:ext cx="11203940" cy="1476375"/>
          </a:xfrm>
          <a:prstGeom prst="rect">
            <a:avLst/>
          </a:prstGeom>
          <a:noFill/>
        </p:spPr>
        <p:txBody>
          <a:bodyPr wrap="square" rtlCol="0">
            <a:spAutoFit/>
          </a:bodyPr>
          <a:lstStyle/>
          <a:p>
            <a:pPr algn="l" fontAlgn="auto">
              <a:lnSpc>
                <a:spcPct val="150000"/>
              </a:lnSpc>
            </a:pPr>
            <a:r>
              <a:rPr lang="zh-CN" altLang="en-US" sz="2000" b="1">
                <a:solidFill>
                  <a:srgbClr val="FF0000"/>
                </a:solidFill>
                <a:latin typeface="微软雅黑" panose="020B0503020204020204" charset="-122"/>
                <a:ea typeface="微软雅黑" panose="020B0503020204020204" charset="-122"/>
              </a:rPr>
              <a:t> （四）中国古代农业发展历史悠久，农业、手工业和商业在先秦时期都有发展，春秋战国以后，农业长期占据主导地位，统治阶级始终奉行重农抑商的政策，并通过不同的形式限制工商业的发展，这也是中国古代经济实力长期领先世界又在明中叶后落后世界的重要原因。</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6" name="文本框 5"/>
          <p:cNvSpPr txBox="1"/>
          <p:nvPr/>
        </p:nvSpPr>
        <p:spPr>
          <a:xfrm>
            <a:off x="3833495" y="33274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三、基础梳理</a:t>
            </a:r>
            <a:endParaRPr lang="en-US" altLang="zh-CN" sz="4000" b="1"/>
          </a:p>
        </p:txBody>
      </p:sp>
      <p:sp>
        <p:nvSpPr>
          <p:cNvPr id="2" name="文本框 1"/>
          <p:cNvSpPr txBox="1"/>
          <p:nvPr/>
        </p:nvSpPr>
        <p:spPr>
          <a:xfrm>
            <a:off x="294640" y="1209675"/>
            <a:ext cx="5800090" cy="583565"/>
          </a:xfrm>
          <a:prstGeom prst="rect">
            <a:avLst/>
          </a:prstGeom>
          <a:noFill/>
        </p:spPr>
        <p:txBody>
          <a:bodyPr wrap="square" rtlCol="0">
            <a:spAutoFit/>
          </a:bodyPr>
          <a:lstStyle/>
          <a:p>
            <a:r>
              <a:rPr lang="zh-CN" altLang="en-US" sz="3200">
                <a:latin typeface="微软雅黑" panose="020B0503020204020204" charset="-122"/>
                <a:ea typeface="微软雅黑" panose="020B0503020204020204" charset="-122"/>
              </a:rPr>
              <a:t>（一）先秦时期发达的农业</a:t>
            </a:r>
          </a:p>
        </p:txBody>
      </p:sp>
      <p:sp>
        <p:nvSpPr>
          <p:cNvPr id="5" name="文本框 4"/>
          <p:cNvSpPr txBox="1"/>
          <p:nvPr/>
        </p:nvSpPr>
        <p:spPr>
          <a:xfrm>
            <a:off x="713105" y="2041525"/>
            <a:ext cx="5800090" cy="583565"/>
          </a:xfrm>
          <a:prstGeom prst="rect">
            <a:avLst/>
          </a:prstGeom>
          <a:noFill/>
        </p:spPr>
        <p:txBody>
          <a:bodyPr wrap="square" rtlCol="0">
            <a:spAutoFit/>
          </a:bodyPr>
          <a:lstStyle/>
          <a:p>
            <a:r>
              <a:rPr lang="en-US" altLang="zh-CN" sz="32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1. 早期农业生产的出现：</a:t>
            </a:r>
          </a:p>
        </p:txBody>
      </p:sp>
      <p:sp>
        <p:nvSpPr>
          <p:cNvPr id="100" name="文本框 99"/>
          <p:cNvSpPr txBox="1"/>
          <p:nvPr/>
        </p:nvSpPr>
        <p:spPr>
          <a:xfrm>
            <a:off x="1226185" y="2625090"/>
            <a:ext cx="10435590" cy="4292600"/>
          </a:xfrm>
          <a:prstGeom prst="rect">
            <a:avLst/>
          </a:prstGeom>
          <a:noFill/>
          <a:ln w="9525">
            <a:noFill/>
          </a:ln>
        </p:spPr>
        <p:txBody>
          <a:bodyPr wrap="square">
            <a:spAutoFit/>
          </a:bodyPr>
          <a:lstStyle/>
          <a:p>
            <a:pPr indent="0" fontAlgn="auto">
              <a:lnSpc>
                <a:spcPct val="150000"/>
              </a:lnSpc>
            </a:pPr>
            <a:r>
              <a:rPr lang="zh-CN" altLang="en-US"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1</a:t>
            </a:r>
            <a:r>
              <a:rPr lang="zh-CN" altLang="en-US" sz="2600" b="0" dirty="0">
                <a:latin typeface="宋体" panose="02010600030101010101" pitchFamily="2" charset="-122"/>
                <a:ea typeface="宋体" panose="02010600030101010101" pitchFamily="2" charset="-122"/>
                <a:cs typeface="宋体" panose="02010600030101010101" pitchFamily="2" charset="-122"/>
              </a:rPr>
              <a:t>）中国农业起源最早可追溯到距今一万年左右。中国世界上最早培植水稻和粟的国家。</a:t>
            </a:r>
            <a:r>
              <a:rPr lang="zh-CN" altLang="en-US" sz="2600" b="1" dirty="0">
                <a:solidFill>
                  <a:srgbClr val="FF0000"/>
                </a:solidFill>
                <a:latin typeface="宋体" panose="02010600030101010101" pitchFamily="2" charset="-122"/>
                <a:ea typeface="宋体" panose="02010600030101010101" pitchFamily="2" charset="-122"/>
                <a:cs typeface="宋体" panose="02010600030101010101" pitchFamily="2" charset="-122"/>
              </a:rPr>
              <a:t>原始农业的主要耕作方法是刀耕火种</a:t>
            </a:r>
            <a:r>
              <a:rPr lang="zh-CN" altLang="en-US" sz="2600" b="0" dirty="0">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pPr>
            <a:r>
              <a:rPr lang="zh-CN" altLang="en-US"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2</a:t>
            </a:r>
            <a:r>
              <a:rPr lang="zh-CN" altLang="en-US" sz="2600" b="0" dirty="0">
                <a:latin typeface="宋体" panose="02010600030101010101" pitchFamily="2" charset="-122"/>
                <a:ea typeface="宋体" panose="02010600030101010101" pitchFamily="2" charset="-122"/>
                <a:cs typeface="宋体" panose="02010600030101010101" pitchFamily="2" charset="-122"/>
              </a:rPr>
              <a:t>）商周时期，出现了少量青铜农具。人们已经懂得开沟排水、除草培土、用杂草沤制肥料、治虫灭害。</a:t>
            </a:r>
          </a:p>
          <a:p>
            <a:pPr indent="0" fontAlgn="auto">
              <a:lnSpc>
                <a:spcPct val="150000"/>
              </a:lnSpc>
            </a:pPr>
            <a:r>
              <a:rPr lang="zh-CN" altLang="en-US"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3</a:t>
            </a:r>
            <a:r>
              <a:rPr lang="zh-CN" altLang="en-US" sz="2600" b="0" dirty="0">
                <a:latin typeface="宋体" panose="02010600030101010101" pitchFamily="2" charset="-122"/>
                <a:ea typeface="宋体" panose="02010600030101010101" pitchFamily="2" charset="-122"/>
                <a:cs typeface="宋体" panose="02010600030101010101" pitchFamily="2" charset="-122"/>
              </a:rPr>
              <a:t>）西周时期，农作物有粟、稻、黍、稷、麦、桑、麻等，后世主要农作物多已具备。人们的生活已从频繁迁徙开始走向定居。中国农业独立发展，奠定了中国古代农业社会的基础。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7620" y="14605"/>
            <a:ext cx="12207240" cy="6828155"/>
          </a:xfrm>
          <a:prstGeom prst="rect">
            <a:avLst/>
          </a:prstGeom>
        </p:spPr>
      </p:pic>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三、基础梳理</a:t>
            </a:r>
            <a:endParaRPr lang="en-US" altLang="zh-CN" sz="4000" b="1"/>
          </a:p>
        </p:txBody>
      </p:sp>
      <p:sp>
        <p:nvSpPr>
          <p:cNvPr id="2" name="文本框 1"/>
          <p:cNvSpPr txBox="1"/>
          <p:nvPr/>
        </p:nvSpPr>
        <p:spPr>
          <a:xfrm>
            <a:off x="294640" y="1209675"/>
            <a:ext cx="5800090" cy="583565"/>
          </a:xfrm>
          <a:prstGeom prst="rect">
            <a:avLst/>
          </a:prstGeom>
          <a:noFill/>
        </p:spPr>
        <p:txBody>
          <a:bodyPr wrap="square" rtlCol="0">
            <a:spAutoFit/>
          </a:bodyPr>
          <a:lstStyle/>
          <a:p>
            <a:r>
              <a:rPr lang="zh-CN" altLang="en-US" sz="3200">
                <a:latin typeface="微软雅黑" panose="020B0503020204020204" charset="-122"/>
                <a:ea typeface="微软雅黑" panose="020B0503020204020204" charset="-122"/>
              </a:rPr>
              <a:t>（一）先秦时期发达的农业</a:t>
            </a:r>
          </a:p>
        </p:txBody>
      </p:sp>
      <p:sp>
        <p:nvSpPr>
          <p:cNvPr id="5" name="文本框 4"/>
          <p:cNvSpPr txBox="1"/>
          <p:nvPr/>
        </p:nvSpPr>
        <p:spPr>
          <a:xfrm>
            <a:off x="713105" y="2041525"/>
            <a:ext cx="4339590" cy="583565"/>
          </a:xfrm>
          <a:prstGeom prst="rect">
            <a:avLst/>
          </a:prstGeom>
          <a:noFill/>
        </p:spPr>
        <p:txBody>
          <a:bodyPr wrap="square" rtlCol="0">
            <a:spAutoFit/>
          </a:bodyPr>
          <a:lstStyle/>
          <a:p>
            <a:r>
              <a:rPr lang="en-US" altLang="zh-CN" sz="32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2. 精耕细作的传统农业：</a:t>
            </a:r>
          </a:p>
        </p:txBody>
      </p:sp>
      <p:sp>
        <p:nvSpPr>
          <p:cNvPr id="100" name="文本框 99"/>
          <p:cNvSpPr txBox="1"/>
          <p:nvPr/>
        </p:nvSpPr>
        <p:spPr>
          <a:xfrm>
            <a:off x="1184275" y="2736215"/>
            <a:ext cx="10435590" cy="3692525"/>
          </a:xfrm>
          <a:prstGeom prst="rect">
            <a:avLst/>
          </a:prstGeom>
          <a:noFill/>
          <a:ln w="9525">
            <a:noFill/>
          </a:ln>
        </p:spPr>
        <p:txBody>
          <a:bodyPr wrap="square">
            <a:spAutoFit/>
          </a:bodyPr>
          <a:lstStyle/>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1</a:t>
            </a:r>
            <a:r>
              <a:rPr lang="zh-CN" sz="2600" b="0" dirty="0">
                <a:latin typeface="宋体" panose="02010600030101010101" pitchFamily="2" charset="-122"/>
                <a:ea typeface="宋体" panose="02010600030101010101" pitchFamily="2" charset="-122"/>
                <a:cs typeface="宋体" panose="02010600030101010101" pitchFamily="2" charset="-122"/>
              </a:rPr>
              <a:t>）</a:t>
            </a:r>
            <a:r>
              <a:rPr sz="2600" b="0" dirty="0" err="1">
                <a:latin typeface="宋体" panose="02010600030101010101" pitchFamily="2" charset="-122"/>
                <a:ea typeface="宋体" panose="02010600030101010101" pitchFamily="2" charset="-122"/>
                <a:cs typeface="宋体" panose="02010600030101010101" pitchFamily="2" charset="-122"/>
              </a:rPr>
              <a:t>春秋战国时期，人们开始使用铁农具和牛耕并将其逐渐推广</a:t>
            </a:r>
            <a:r>
              <a:rPr lang="zh-CN" sz="2600" b="0" dirty="0">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2</a:t>
            </a:r>
            <a:r>
              <a:rPr lang="zh-CN" sz="2600" b="0" dirty="0">
                <a:latin typeface="宋体" panose="02010600030101010101" pitchFamily="2" charset="-122"/>
                <a:ea typeface="宋体" panose="02010600030101010101" pitchFamily="2" charset="-122"/>
                <a:cs typeface="宋体" panose="02010600030101010101" pitchFamily="2" charset="-122"/>
              </a:rPr>
              <a:t>）</a:t>
            </a:r>
            <a:r>
              <a:rPr sz="2600" b="0" dirty="0" err="1">
                <a:latin typeface="宋体" panose="02010600030101010101" pitchFamily="2" charset="-122"/>
                <a:ea typeface="宋体" panose="02010600030101010101" pitchFamily="2" charset="-122"/>
                <a:cs typeface="宋体" panose="02010600030101010101" pitchFamily="2" charset="-122"/>
              </a:rPr>
              <a:t>春秋战国时期，已经使用当时世界上先进的耕作方法垄作法</a:t>
            </a:r>
            <a:r>
              <a:rPr lang="zh-CN" sz="2600" b="0" dirty="0">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3</a:t>
            </a:r>
            <a:r>
              <a:rPr lang="zh-CN" altLang="en-US" sz="2600" b="0" dirty="0">
                <a:latin typeface="宋体" panose="02010600030101010101" pitchFamily="2" charset="-122"/>
                <a:ea typeface="宋体" panose="02010600030101010101" pitchFamily="2" charset="-122"/>
                <a:cs typeface="宋体" panose="02010600030101010101" pitchFamily="2" charset="-122"/>
              </a:rPr>
              <a:t>）</a:t>
            </a:r>
            <a:r>
              <a:rPr lang="zh-CN" sz="2600" b="0" dirty="0">
                <a:latin typeface="宋体" panose="02010600030101010101" pitchFamily="2" charset="-122"/>
                <a:ea typeface="宋体" panose="02010600030101010101" pitchFamily="2" charset="-122"/>
                <a:cs typeface="宋体" panose="02010600030101010101" pitchFamily="2" charset="-122"/>
              </a:rPr>
              <a:t>著名水利工程有春秋时期芍坡</a:t>
            </a: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（楚国）</a:t>
            </a:r>
            <a:r>
              <a:rPr lang="zh-CN" sz="2600" b="0" dirty="0">
                <a:latin typeface="宋体" panose="02010600030101010101" pitchFamily="2" charset="-122"/>
                <a:ea typeface="宋体" panose="02010600030101010101" pitchFamily="2" charset="-122"/>
                <a:cs typeface="宋体" panose="02010600030101010101" pitchFamily="2" charset="-122"/>
              </a:rPr>
              <a:t>，荷水邗沟</a:t>
            </a: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（吴国）</a:t>
            </a:r>
            <a:r>
              <a:rPr lang="zh-CN" sz="2600" b="0" dirty="0">
                <a:latin typeface="宋体" panose="02010600030101010101" pitchFamily="2" charset="-122"/>
                <a:ea typeface="宋体" panose="02010600030101010101" pitchFamily="2" charset="-122"/>
                <a:cs typeface="宋体" panose="02010600030101010101" pitchFamily="2" charset="-122"/>
              </a:rPr>
              <a:t>；战国初期引漳十二渠</a:t>
            </a: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（魏国）</a:t>
            </a:r>
            <a:r>
              <a:rPr lang="zh-CN" sz="2600" b="0" dirty="0">
                <a:latin typeface="宋体" panose="02010600030101010101" pitchFamily="2" charset="-122"/>
                <a:ea typeface="宋体" panose="02010600030101010101" pitchFamily="2" charset="-122"/>
                <a:cs typeface="宋体" panose="02010600030101010101" pitchFamily="2" charset="-122"/>
              </a:rPr>
              <a:t>、战国后期的都江堰和郑国渠</a:t>
            </a: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（秦国）</a:t>
            </a:r>
            <a:r>
              <a:rPr lang="zh-CN" sz="2600" b="0" dirty="0">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4</a:t>
            </a:r>
            <a:r>
              <a:rPr lang="zh-CN" sz="2600" b="0" dirty="0">
                <a:latin typeface="宋体" panose="02010600030101010101" pitchFamily="2" charset="-122"/>
                <a:ea typeface="宋体" panose="02010600030101010101" pitchFamily="2" charset="-122"/>
                <a:cs typeface="宋体" panose="02010600030101010101" pitchFamily="2" charset="-122"/>
              </a:rPr>
              <a:t>）</a:t>
            </a:r>
            <a:r>
              <a:rPr lang="zh-CN" sz="2600" b="0" dirty="0">
                <a:solidFill>
                  <a:srgbClr val="FF0000"/>
                </a:solidFill>
                <a:latin typeface="宋体" panose="02010600030101010101" pitchFamily="2" charset="-122"/>
                <a:ea typeface="宋体" panose="02010600030101010101" pitchFamily="2" charset="-122"/>
                <a:cs typeface="宋体" panose="02010600030101010101" pitchFamily="2" charset="-122"/>
              </a:rPr>
              <a:t>耕作组织方式</a:t>
            </a:r>
            <a:r>
              <a:rPr lang="zh-CN" sz="2600" b="0" dirty="0">
                <a:latin typeface="宋体" panose="02010600030101010101" pitchFamily="2" charset="-122"/>
                <a:ea typeface="宋体" panose="02010600030101010101" pitchFamily="2" charset="-122"/>
                <a:cs typeface="宋体" panose="02010600030101010101" pitchFamily="2" charset="-122"/>
              </a:rPr>
              <a:t>从集体劳作到个体农耕，男耕女织，分工协作； </a:t>
            </a:r>
          </a:p>
          <a:p>
            <a:pPr indent="0" fontAlgn="auto">
              <a:lnSpc>
                <a:spcPct val="150000"/>
              </a:lnSpc>
            </a:pPr>
            <a:r>
              <a:rPr lang="zh-CN" sz="2600" b="0" dirty="0">
                <a:latin typeface="宋体" panose="02010600030101010101" pitchFamily="2" charset="-122"/>
                <a:ea typeface="宋体" panose="02010600030101010101" pitchFamily="2" charset="-122"/>
                <a:cs typeface="宋体" panose="02010600030101010101" pitchFamily="2" charset="-122"/>
              </a:rPr>
              <a:t>（</a:t>
            </a:r>
            <a:r>
              <a:rPr lang="en-US" altLang="zh-CN" sz="2600" b="0" dirty="0">
                <a:latin typeface="宋体" panose="02010600030101010101" pitchFamily="2" charset="-122"/>
                <a:ea typeface="宋体" panose="02010600030101010101" pitchFamily="2" charset="-122"/>
                <a:cs typeface="宋体" panose="02010600030101010101" pitchFamily="2" charset="-122"/>
              </a:rPr>
              <a:t>5</a:t>
            </a:r>
            <a:r>
              <a:rPr lang="zh-CN" sz="2600" b="0" dirty="0">
                <a:latin typeface="宋体" panose="02010600030101010101" pitchFamily="2" charset="-122"/>
                <a:ea typeface="宋体" panose="02010600030101010101" pitchFamily="2" charset="-122"/>
                <a:cs typeface="宋体" panose="02010600030101010101" pitchFamily="2" charset="-122"/>
              </a:rPr>
              <a:t>）</a:t>
            </a:r>
            <a:r>
              <a:rPr lang="zh-CN" sz="2600" b="0" dirty="0">
                <a:solidFill>
                  <a:srgbClr val="FF0000"/>
                </a:solidFill>
                <a:latin typeface="宋体" panose="02010600030101010101" pitchFamily="2" charset="-122"/>
                <a:ea typeface="宋体" panose="02010600030101010101" pitchFamily="2" charset="-122"/>
                <a:cs typeface="宋体" panose="02010600030101010101" pitchFamily="2" charset="-122"/>
              </a:rPr>
              <a:t>耕作方式经</a:t>
            </a:r>
            <a:r>
              <a:rPr lang="zh-CN" sz="2600" b="0" dirty="0">
                <a:latin typeface="宋体" panose="02010600030101010101" pitchFamily="2" charset="-122"/>
                <a:ea typeface="宋体" panose="02010600030101010101" pitchFamily="2" charset="-122"/>
                <a:cs typeface="宋体" panose="02010600030101010101" pitchFamily="2" charset="-122"/>
              </a:rPr>
              <a:t>历刀耕火种</a:t>
            </a:r>
            <a:r>
              <a:rPr lang="en-US" altLang="zh-CN" sz="2600" b="0" dirty="0">
                <a:latin typeface="宋体" panose="02010600030101010101" pitchFamily="2" charset="-122"/>
                <a:ea typeface="宋体" panose="02010600030101010101" pitchFamily="2" charset="-122"/>
                <a:cs typeface="宋体" panose="02010600030101010101" pitchFamily="2" charset="-122"/>
              </a:rPr>
              <a:t>——</a:t>
            </a:r>
            <a:r>
              <a:rPr lang="zh-CN" sz="2600" b="0" dirty="0">
                <a:latin typeface="宋体" panose="02010600030101010101" pitchFamily="2" charset="-122"/>
                <a:ea typeface="宋体" panose="02010600030101010101" pitchFamily="2" charset="-122"/>
                <a:cs typeface="宋体" panose="02010600030101010101" pitchFamily="2" charset="-122"/>
              </a:rPr>
              <a:t>石器锄耕</a:t>
            </a:r>
            <a:r>
              <a:rPr lang="en-US" altLang="zh-CN" sz="2600" b="0" dirty="0">
                <a:latin typeface="宋体" panose="02010600030101010101" pitchFamily="2" charset="-122"/>
                <a:ea typeface="宋体" panose="02010600030101010101" pitchFamily="2" charset="-122"/>
                <a:cs typeface="宋体" panose="02010600030101010101" pitchFamily="2" charset="-122"/>
              </a:rPr>
              <a:t>——</a:t>
            </a:r>
            <a:r>
              <a:rPr lang="zh-CN" altLang="en-US" sz="2600" b="0" dirty="0">
                <a:latin typeface="宋体" panose="02010600030101010101" pitchFamily="2" charset="-122"/>
                <a:ea typeface="宋体" panose="02010600030101010101" pitchFamily="2" charset="-122"/>
                <a:cs typeface="宋体" panose="02010600030101010101" pitchFamily="2" charset="-122"/>
              </a:rPr>
              <a:t>铁犁牛耕的演变。</a:t>
            </a:r>
          </a:p>
        </p:txBody>
      </p:sp>
      <p:sp>
        <p:nvSpPr>
          <p:cNvPr id="8" name="文本框 7"/>
          <p:cNvSpPr txBox="1"/>
          <p:nvPr/>
        </p:nvSpPr>
        <p:spPr>
          <a:xfrm>
            <a:off x="5233035" y="2103120"/>
            <a:ext cx="4533900" cy="460375"/>
          </a:xfrm>
          <a:prstGeom prst="rect">
            <a:avLst/>
          </a:prstGeom>
          <a:solidFill>
            <a:srgbClr val="FFFF00"/>
          </a:solidFill>
        </p:spPr>
        <p:txBody>
          <a:bodyPr wrap="square" rtlCol="0">
            <a:spAutoFit/>
          </a:bodyPr>
          <a:lstStyle/>
          <a:p>
            <a:r>
              <a:rPr lang="zh-CN" altLang="en-US" sz="2400" b="1">
                <a:solidFill>
                  <a:srgbClr val="FF0000"/>
                </a:solidFill>
              </a:rPr>
              <a:t>生产方式、耕作方法和水利工程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
        <p:nvSpPr>
          <p:cNvPr id="2" name="文本框 1"/>
          <p:cNvSpPr txBox="1"/>
          <p:nvPr/>
        </p:nvSpPr>
        <p:spPr>
          <a:xfrm>
            <a:off x="342264" y="1358265"/>
            <a:ext cx="8214882" cy="707886"/>
          </a:xfrm>
          <a:prstGeom prst="rect">
            <a:avLst/>
          </a:prstGeom>
          <a:noFill/>
        </p:spPr>
        <p:txBody>
          <a:bodyPr wrap="square" rtlCol="0">
            <a:spAutoFit/>
          </a:bodyPr>
          <a:lstStyle/>
          <a:p>
            <a:r>
              <a:rPr lang="en-US" altLang="zh-CN" sz="3600" b="1" dirty="0"/>
              <a:t> </a:t>
            </a:r>
            <a:r>
              <a:rPr lang="en-US" altLang="zh-CN" sz="4000" b="1" dirty="0"/>
              <a:t> </a:t>
            </a:r>
            <a:r>
              <a:rPr lang="zh-CN" altLang="en-US" sz="4000" b="1" dirty="0" smtClean="0"/>
              <a:t>个体农耕（小农经济）</a:t>
            </a:r>
            <a:r>
              <a:rPr lang="zh-CN" altLang="en-US" sz="3600" b="1" dirty="0" smtClean="0">
                <a:solidFill>
                  <a:srgbClr val="FF0000"/>
                </a:solidFill>
                <a:latin typeface="微软雅黑" panose="020B0503020204020204" charset="-122"/>
                <a:ea typeface="微软雅黑" panose="020B0503020204020204" charset="-122"/>
              </a:rPr>
              <a:t>：</a:t>
            </a:r>
            <a:endParaRPr lang="zh-CN" altLang="en-US" sz="3600" b="1" dirty="0">
              <a:solidFill>
                <a:srgbClr val="FF0000"/>
              </a:solidFill>
              <a:latin typeface="微软雅黑" panose="020B0503020204020204" charset="-122"/>
              <a:ea typeface="微软雅黑" panose="020B0503020204020204" charset="-122"/>
            </a:endParaRPr>
          </a:p>
        </p:txBody>
      </p:sp>
      <p:sp>
        <p:nvSpPr>
          <p:cNvPr id="3" name="文本框 2"/>
          <p:cNvSpPr txBox="1"/>
          <p:nvPr/>
        </p:nvSpPr>
        <p:spPr>
          <a:xfrm>
            <a:off x="761365" y="2210435"/>
            <a:ext cx="10419080" cy="2769989"/>
          </a:xfrm>
          <a:prstGeom prst="rect">
            <a:avLst/>
          </a:prstGeom>
          <a:noFill/>
        </p:spPr>
        <p:txBody>
          <a:bodyPr wrap="square" rtlCol="0">
            <a:spAutoFit/>
          </a:bodyPr>
          <a:lstStyle/>
          <a:p>
            <a:pPr fontAlgn="auto">
              <a:lnSpc>
                <a:spcPct val="150000"/>
              </a:lnSpc>
            </a:pPr>
            <a:r>
              <a:rPr lang="en-US" altLang="zh-CN" sz="3200" b="1" dirty="0">
                <a:solidFill>
                  <a:srgbClr val="FF0000"/>
                </a:solidFill>
                <a:latin typeface="微软雅黑" panose="020B0503020204020204" charset="-122"/>
                <a:ea typeface="微软雅黑" panose="020B0503020204020204" charset="-122"/>
              </a:rPr>
              <a:t> 1. </a:t>
            </a:r>
            <a:r>
              <a:rPr lang="zh-CN" altLang="en-US" sz="3200" b="1" dirty="0">
                <a:solidFill>
                  <a:srgbClr val="FF0000"/>
                </a:solidFill>
                <a:latin typeface="微软雅黑" panose="020B0503020204020204" charset="-122"/>
                <a:ea typeface="微软雅黑" panose="020B0503020204020204" charset="-122"/>
              </a:rPr>
              <a:t>含义：</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是以家庭或家族为组成单</a:t>
            </a:r>
            <a:r>
              <a:rPr lang="zh-CN" altLang="en-US" sz="2800" dirty="0" smtClean="0">
                <a:latin typeface="微软雅黑" panose="020B0503020204020204" charset="-122"/>
                <a:ea typeface="微软雅黑" panose="020B0503020204020204" charset="-122"/>
              </a:rPr>
              <a:t>位，通</a:t>
            </a:r>
            <a:r>
              <a:rPr lang="zh-CN" altLang="en-US" sz="2800" dirty="0">
                <a:latin typeface="微软雅黑" panose="020B0503020204020204" charset="-122"/>
                <a:ea typeface="微软雅黑" panose="020B0503020204020204" charset="-122"/>
              </a:rPr>
              <a:t>过男耕女织的生产方式，形成的一种自给自足的经济形态和特定的生产与生活格局。小农经济是经济发展一定程度的产物，也是封建社会的经济基础。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1097280"/>
            <a:ext cx="11517630" cy="5354320"/>
          </a:xfrm>
          <a:prstGeom prst="rect">
            <a:avLst/>
          </a:prstGeom>
          <a:noFill/>
        </p:spPr>
        <p:txBody>
          <a:bodyPr wrap="square" rtlCol="0">
            <a:spAutoFit/>
          </a:bodyPr>
          <a:lstStyle/>
          <a:p>
            <a:pPr fontAlgn="auto">
              <a:lnSpc>
                <a:spcPct val="150000"/>
              </a:lnSpc>
            </a:pPr>
            <a:r>
              <a:rPr lang="en-US" altLang="zh-CN" sz="2800" dirty="0">
                <a:latin typeface="微软雅黑" panose="020B0503020204020204" charset="-122"/>
                <a:ea typeface="微软雅黑" panose="020B0503020204020204" charset="-122"/>
              </a:rPr>
              <a:t> </a:t>
            </a:r>
            <a:r>
              <a:rPr lang="en-US" altLang="zh-CN" sz="3200" dirty="0">
                <a:solidFill>
                  <a:srgbClr val="FF0000"/>
                </a:solidFill>
                <a:latin typeface="微软雅黑" panose="020B0503020204020204" charset="-122"/>
                <a:ea typeface="微软雅黑" panose="020B0503020204020204" charset="-122"/>
              </a:rPr>
              <a:t> </a:t>
            </a:r>
            <a:r>
              <a:rPr lang="en-US" altLang="zh-CN" sz="3200" b="1" dirty="0">
                <a:solidFill>
                  <a:srgbClr val="FF0000"/>
                </a:solidFill>
                <a:latin typeface="微软雅黑" panose="020B0503020204020204" charset="-122"/>
                <a:ea typeface="微软雅黑" panose="020B0503020204020204" charset="-122"/>
              </a:rPr>
              <a:t>  2. </a:t>
            </a:r>
            <a:r>
              <a:rPr lang="zh-CN" altLang="en-US" sz="3200" b="1" dirty="0">
                <a:solidFill>
                  <a:srgbClr val="FF0000"/>
                </a:solidFill>
                <a:latin typeface="微软雅黑" panose="020B0503020204020204" charset="-122"/>
                <a:ea typeface="微软雅黑" panose="020B0503020204020204" charset="-122"/>
              </a:rPr>
              <a:t>形成原因：</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）地理环境：黄河流域气候温和湿润，地形平坦；</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2</a:t>
            </a:r>
            <a:r>
              <a:rPr lang="zh-CN" altLang="en-US" sz="2800" dirty="0">
                <a:latin typeface="微软雅黑" panose="020B0503020204020204" charset="-122"/>
                <a:ea typeface="微软雅黑" panose="020B0503020204020204" charset="-122"/>
              </a:rPr>
              <a:t>）历史传统：民以食为天”“国以农为本</a:t>
            </a:r>
            <a:r>
              <a:rPr lang="en-US" altLang="zh-CN" sz="2800" dirty="0">
                <a:latin typeface="微软雅黑" panose="020B0503020204020204" charset="-122"/>
                <a:ea typeface="微软雅黑" panose="020B0503020204020204" charset="-122"/>
              </a:rPr>
              <a:t>“</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3</a:t>
            </a:r>
            <a:r>
              <a:rPr lang="zh-CN" altLang="en-US" sz="2800" dirty="0">
                <a:latin typeface="微软雅黑" panose="020B0503020204020204" charset="-122"/>
                <a:ea typeface="微软雅黑" panose="020B0503020204020204" charset="-122"/>
              </a:rPr>
              <a:t>）政府扶持：统治者对农业的重视；</a:t>
            </a:r>
            <a:r>
              <a:rPr lang="zh-CN" altLang="en-US" sz="2800" dirty="0">
                <a:latin typeface="微软雅黑" panose="020B0503020204020204" charset="-122"/>
                <a:ea typeface="微软雅黑" panose="020B0503020204020204" charset="-122"/>
                <a:sym typeface="+mn-ea"/>
              </a:rPr>
              <a:t>改革家的政策推行</a:t>
            </a:r>
          </a:p>
          <a:p>
            <a:pPr fontAlgn="auto">
              <a:lnSpc>
                <a:spcPct val="150000"/>
              </a:lnSpc>
            </a:pPr>
            <a:r>
              <a:rPr lang="zh-CN" altLang="en-US" sz="2800" dirty="0">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4</a:t>
            </a:r>
            <a:r>
              <a:rPr lang="zh-CN" altLang="en-US" sz="2800" dirty="0">
                <a:latin typeface="微软雅黑" panose="020B0503020204020204" charset="-122"/>
                <a:ea typeface="微软雅黑" panose="020B0503020204020204" charset="-122"/>
              </a:rPr>
              <a:t>）</a:t>
            </a:r>
            <a:r>
              <a:rPr lang="zh-CN" altLang="en-US" sz="2800" dirty="0">
                <a:solidFill>
                  <a:srgbClr val="FF0000"/>
                </a:solidFill>
                <a:latin typeface="微软雅黑" panose="020B0503020204020204" charset="-122"/>
                <a:ea typeface="微软雅黑" panose="020B0503020204020204" charset="-122"/>
              </a:rPr>
              <a:t>生产工</a:t>
            </a:r>
            <a:r>
              <a:rPr lang="zh-CN" altLang="en-US" sz="2800" dirty="0" smtClean="0">
                <a:solidFill>
                  <a:srgbClr val="FF0000"/>
                </a:solidFill>
                <a:latin typeface="微软雅黑" panose="020B0503020204020204" charset="-122"/>
                <a:ea typeface="微软雅黑" panose="020B0503020204020204" charset="-122"/>
              </a:rPr>
              <a:t>具（根本）：</a:t>
            </a:r>
            <a:r>
              <a:rPr lang="zh-CN" altLang="en-US" sz="2800" dirty="0">
                <a:solidFill>
                  <a:srgbClr val="FF0000"/>
                </a:solidFill>
                <a:latin typeface="微软雅黑" panose="020B0503020204020204" charset="-122"/>
                <a:ea typeface="微软雅黑" panose="020B0503020204020204" charset="-122"/>
              </a:rPr>
              <a:t>铁制农具和牛耕技术的应用发展</a:t>
            </a:r>
            <a:r>
              <a:rPr lang="zh-CN" altLang="en-US" sz="2800" dirty="0">
                <a:solidFill>
                  <a:srgbClr val="FF0000"/>
                </a:solidFill>
                <a:latin typeface="微软雅黑" panose="020B0503020204020204" charset="-122"/>
                <a:ea typeface="微软雅黑" panose="020B0503020204020204" charset="-122"/>
                <a:sym typeface="+mn-ea"/>
              </a:rPr>
              <a:t>；</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sym typeface="+mn-ea"/>
              </a:rPr>
              <a:t>     （</a:t>
            </a:r>
            <a:r>
              <a:rPr lang="en-US" altLang="zh-CN" sz="2800" dirty="0">
                <a:solidFill>
                  <a:srgbClr val="FF0000"/>
                </a:solidFill>
                <a:latin typeface="微软雅黑" panose="020B0503020204020204" charset="-122"/>
                <a:ea typeface="微软雅黑" panose="020B0503020204020204" charset="-122"/>
                <a:sym typeface="+mn-ea"/>
              </a:rPr>
              <a:t>5</a:t>
            </a:r>
            <a:r>
              <a:rPr lang="zh-CN" altLang="en-US" sz="2800" dirty="0">
                <a:solidFill>
                  <a:srgbClr val="FF0000"/>
                </a:solidFill>
                <a:latin typeface="微软雅黑" panose="020B0503020204020204" charset="-122"/>
                <a:ea typeface="微软雅黑" panose="020B0503020204020204" charset="-122"/>
                <a:sym typeface="+mn-ea"/>
              </a:rPr>
              <a:t>）生产关系：封建土地私有制的确立，</a:t>
            </a:r>
            <a:r>
              <a:rPr lang="zh-CN" altLang="en-US" sz="2800" dirty="0">
                <a:solidFill>
                  <a:srgbClr val="FF0000"/>
                </a:solidFill>
                <a:latin typeface="微软雅黑" panose="020B0503020204020204" charset="-122"/>
                <a:ea typeface="微软雅黑" panose="020B0503020204020204" charset="-122"/>
              </a:rPr>
              <a:t>新兴地主阶级的发展；</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rPr>
              <a:t>     （</a:t>
            </a:r>
            <a:r>
              <a:rPr lang="en-US" altLang="zh-CN" sz="2800" dirty="0">
                <a:solidFill>
                  <a:srgbClr val="FF0000"/>
                </a:solidFill>
                <a:latin typeface="微软雅黑" panose="020B0503020204020204" charset="-122"/>
                <a:ea typeface="微软雅黑" panose="020B0503020204020204" charset="-122"/>
              </a:rPr>
              <a:t>6</a:t>
            </a:r>
            <a:r>
              <a:rPr lang="zh-CN" altLang="en-US" sz="2800" dirty="0">
                <a:solidFill>
                  <a:srgbClr val="FF0000"/>
                </a:solidFill>
                <a:latin typeface="微软雅黑" panose="020B0503020204020204" charset="-122"/>
                <a:ea typeface="微软雅黑" panose="020B0503020204020204" charset="-122"/>
              </a:rPr>
              <a:t>）政治观念：宗法观念影响，以家族或家庭式经营为主；</a:t>
            </a:r>
          </a:p>
          <a:p>
            <a:pPr fontAlgn="auto">
              <a:lnSpc>
                <a:spcPct val="150000"/>
              </a:lnSpc>
            </a:pPr>
            <a:r>
              <a:rPr lang="zh-CN" altLang="en-US" sz="2800" dirty="0">
                <a:solidFill>
                  <a:srgbClr val="FF0000"/>
                </a:solidFill>
                <a:latin typeface="微软雅黑" panose="020B0503020204020204" charset="-122"/>
                <a:ea typeface="微软雅黑" panose="020B0503020204020204" charset="-122"/>
              </a:rPr>
              <a:t>     （</a:t>
            </a:r>
            <a:r>
              <a:rPr lang="en-US" altLang="zh-CN" sz="2800" dirty="0">
                <a:solidFill>
                  <a:srgbClr val="FF0000"/>
                </a:solidFill>
                <a:latin typeface="微软雅黑" panose="020B0503020204020204" charset="-122"/>
                <a:ea typeface="微软雅黑" panose="020B0503020204020204" charset="-122"/>
              </a:rPr>
              <a:t>7</a:t>
            </a:r>
            <a:r>
              <a:rPr lang="zh-CN" altLang="en-US" sz="2800" dirty="0">
                <a:solidFill>
                  <a:srgbClr val="FF0000"/>
                </a:solidFill>
                <a:latin typeface="微软雅黑" panose="020B0503020204020204" charset="-122"/>
                <a:ea typeface="微软雅黑" panose="020B0503020204020204" charset="-122"/>
              </a:rPr>
              <a:t>）农民自身：拥有一定生产资料，生产积极性提高。</a:t>
            </a: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27940" y="-13970"/>
            <a:ext cx="12207240" cy="6828155"/>
          </a:xfrm>
          <a:prstGeom prst="rect">
            <a:avLst/>
          </a:prstGeom>
        </p:spPr>
      </p:pic>
      <p:sp>
        <p:nvSpPr>
          <p:cNvPr id="3" name="文本框 2"/>
          <p:cNvSpPr txBox="1"/>
          <p:nvPr/>
        </p:nvSpPr>
        <p:spPr>
          <a:xfrm>
            <a:off x="219075" y="990600"/>
            <a:ext cx="11517630" cy="5677535"/>
          </a:xfrm>
          <a:prstGeom prst="rect">
            <a:avLst/>
          </a:prstGeom>
          <a:noFill/>
        </p:spPr>
        <p:txBody>
          <a:bodyPr wrap="square" rtlCol="0">
            <a:spAutoFit/>
          </a:bodyPr>
          <a:lstStyle/>
          <a:p>
            <a:pPr fontAlgn="auto">
              <a:lnSpc>
                <a:spcPct val="150000"/>
              </a:lnSpc>
            </a:pPr>
            <a:r>
              <a:rPr lang="en-US" altLang="zh-CN" sz="2800" dirty="0">
                <a:latin typeface="微软雅黑" panose="020B0503020204020204" charset="-122"/>
                <a:ea typeface="微软雅黑" panose="020B0503020204020204" charset="-122"/>
              </a:rPr>
              <a:t> </a:t>
            </a:r>
            <a:r>
              <a:rPr lang="en-US" altLang="zh-CN" sz="3200" dirty="0">
                <a:latin typeface="微软雅黑" panose="020B0503020204020204" charset="-122"/>
                <a:ea typeface="微软雅黑" panose="020B0503020204020204" charset="-122"/>
              </a:rPr>
              <a:t>  </a:t>
            </a:r>
            <a:r>
              <a:rPr lang="en-US" altLang="zh-CN" sz="3200" b="1" dirty="0">
                <a:solidFill>
                  <a:srgbClr val="FF0000"/>
                </a:solidFill>
                <a:latin typeface="微软雅黑" panose="020B0503020204020204" charset="-122"/>
                <a:ea typeface="微软雅黑" panose="020B0503020204020204" charset="-122"/>
              </a:rPr>
              <a:t> 3. </a:t>
            </a:r>
            <a:r>
              <a:rPr lang="zh-CN" altLang="en-US" sz="3200" b="1" dirty="0">
                <a:solidFill>
                  <a:srgbClr val="FF0000"/>
                </a:solidFill>
                <a:latin typeface="微软雅黑" panose="020B0503020204020204" charset="-122"/>
                <a:ea typeface="微软雅黑" panose="020B0503020204020204" charset="-122"/>
              </a:rPr>
              <a:t>特点：</a:t>
            </a:r>
          </a:p>
          <a:p>
            <a:pPr fontAlgn="auto">
              <a:lnSpc>
                <a:spcPct val="150000"/>
              </a:lnSpc>
            </a:pPr>
            <a:r>
              <a:rPr lang="zh-CN" altLang="en-US" sz="2800" dirty="0">
                <a:latin typeface="微软雅黑" panose="020B0503020204020204" charset="-122"/>
                <a:ea typeface="微软雅黑" panose="020B0503020204020204" charset="-122"/>
              </a:rPr>
              <a:t>     </a:t>
            </a:r>
            <a:r>
              <a:rPr lang="zh-CN" altLang="en-US" sz="2600" dirty="0">
                <a:latin typeface="微软雅黑" panose="020B0503020204020204" charset="-122"/>
                <a:ea typeface="微软雅黑" panose="020B0503020204020204" charset="-122"/>
              </a:rPr>
              <a:t>（</a:t>
            </a:r>
            <a:r>
              <a:rPr lang="en-US" altLang="zh-CN" sz="2600" dirty="0">
                <a:latin typeface="微软雅黑" panose="020B0503020204020204" charset="-122"/>
                <a:ea typeface="微软雅黑" panose="020B0503020204020204" charset="-122"/>
              </a:rPr>
              <a:t>1</a:t>
            </a:r>
            <a:r>
              <a:rPr lang="zh-CN" altLang="en-US" sz="2600" dirty="0">
                <a:latin typeface="微软雅黑" panose="020B0503020204020204" charset="-122"/>
                <a:ea typeface="微软雅黑" panose="020B0503020204020204" charset="-122"/>
              </a:rPr>
              <a:t>）以家庭生产、生活为基本单位，精耕细作；</a:t>
            </a:r>
            <a:r>
              <a:rPr lang="en-US" altLang="zh-CN" sz="2600" dirty="0">
                <a:latin typeface="微软雅黑" panose="020B0503020204020204" charset="-122"/>
                <a:ea typeface="微软雅黑" panose="020B0503020204020204" charset="-122"/>
              </a:rPr>
              <a:t>——</a:t>
            </a:r>
            <a:r>
              <a:rPr lang="zh-CN" altLang="en-US" sz="2600" dirty="0">
                <a:latin typeface="微软雅黑" panose="020B0503020204020204" charset="-122"/>
                <a:ea typeface="微软雅黑" panose="020B0503020204020204" charset="-122"/>
              </a:rPr>
              <a:t>如何生产？</a:t>
            </a:r>
          </a:p>
          <a:p>
            <a:pPr fontAlgn="auto">
              <a:lnSpc>
                <a:spcPct val="150000"/>
              </a:lnSpc>
            </a:pPr>
            <a:r>
              <a:rPr lang="zh-CN" altLang="en-US" sz="2600" dirty="0">
                <a:latin typeface="微软雅黑" panose="020B0503020204020204" charset="-122"/>
                <a:ea typeface="微软雅黑" panose="020B0503020204020204" charset="-122"/>
              </a:rPr>
              <a:t>            （</a:t>
            </a:r>
            <a:r>
              <a:rPr lang="zh-CN" altLang="en-US" sz="2600" dirty="0">
                <a:solidFill>
                  <a:srgbClr val="FF0000"/>
                </a:solidFill>
                <a:latin typeface="微软雅黑" panose="020B0503020204020204" charset="-122"/>
                <a:ea typeface="微软雅黑" panose="020B0503020204020204" charset="-122"/>
              </a:rPr>
              <a:t>考点：生产工具不断改进，种类增多，精细化生产</a:t>
            </a:r>
            <a:r>
              <a:rPr lang="zh-CN" altLang="en-US" sz="2600" dirty="0">
                <a:latin typeface="微软雅黑" panose="020B0503020204020204" charset="-122"/>
                <a:ea typeface="微软雅黑" panose="020B0503020204020204" charset="-122"/>
              </a:rPr>
              <a:t>）</a:t>
            </a:r>
          </a:p>
          <a:p>
            <a:pPr fontAlgn="auto">
              <a:lnSpc>
                <a:spcPct val="150000"/>
              </a:lnSpc>
            </a:pPr>
            <a:r>
              <a:rPr lang="zh-CN" altLang="en-US" sz="2600" dirty="0">
                <a:latin typeface="微软雅黑" panose="020B0503020204020204" charset="-122"/>
                <a:ea typeface="微软雅黑" panose="020B0503020204020204" charset="-122"/>
              </a:rPr>
              <a:t>     （</a:t>
            </a:r>
            <a:r>
              <a:rPr lang="en-US" altLang="zh-CN" sz="2600" dirty="0">
                <a:latin typeface="微软雅黑" panose="020B0503020204020204" charset="-122"/>
                <a:ea typeface="微软雅黑" panose="020B0503020204020204" charset="-122"/>
              </a:rPr>
              <a:t>2</a:t>
            </a:r>
            <a:r>
              <a:rPr lang="zh-CN" altLang="en-US" sz="2600" dirty="0">
                <a:latin typeface="微软雅黑" panose="020B0503020204020204" charset="-122"/>
                <a:ea typeface="微软雅黑" panose="020B0503020204020204" charset="-122"/>
              </a:rPr>
              <a:t>）农业与手工业相结合，男耕女织；</a:t>
            </a:r>
            <a:r>
              <a:rPr lang="en-US" altLang="zh-CN" sz="2600" dirty="0">
                <a:latin typeface="微软雅黑" panose="020B0503020204020204" charset="-122"/>
                <a:ea typeface="微软雅黑" panose="020B0503020204020204" charset="-122"/>
              </a:rPr>
              <a:t>——</a:t>
            </a:r>
            <a:r>
              <a:rPr lang="zh-CN" altLang="en-US" sz="2600" dirty="0">
                <a:latin typeface="微软雅黑" panose="020B0503020204020204" charset="-122"/>
                <a:ea typeface="微软雅黑" panose="020B0503020204020204" charset="-122"/>
              </a:rPr>
              <a:t>怎么分工？</a:t>
            </a:r>
          </a:p>
          <a:p>
            <a:pPr fontAlgn="auto">
              <a:lnSpc>
                <a:spcPct val="150000"/>
              </a:lnSpc>
            </a:pPr>
            <a:r>
              <a:rPr lang="zh-CN" altLang="en-US" sz="2600" dirty="0">
                <a:latin typeface="微软雅黑" panose="020B0503020204020204" charset="-122"/>
                <a:ea typeface="微软雅黑" panose="020B0503020204020204" charset="-122"/>
              </a:rPr>
              <a:t>           （</a:t>
            </a:r>
            <a:r>
              <a:rPr lang="zh-CN" altLang="en-US" sz="2600" dirty="0">
                <a:solidFill>
                  <a:srgbClr val="FF0000"/>
                </a:solidFill>
                <a:latin typeface="微软雅黑" panose="020B0503020204020204" charset="-122"/>
                <a:ea typeface="微软雅黑" panose="020B0503020204020204" charset="-122"/>
              </a:rPr>
              <a:t>考点：农业与手工业的地</a:t>
            </a:r>
            <a:r>
              <a:rPr lang="zh-CN" altLang="en-US" sz="2600" dirty="0" smtClean="0">
                <a:solidFill>
                  <a:srgbClr val="FF0000"/>
                </a:solidFill>
                <a:latin typeface="微软雅黑" panose="020B0503020204020204" charset="-122"/>
                <a:ea typeface="微软雅黑" panose="020B0503020204020204" charset="-122"/>
              </a:rPr>
              <a:t>位</a:t>
            </a:r>
            <a:r>
              <a:rPr lang="zh-CN" altLang="en-US" sz="2600" dirty="0" smtClean="0">
                <a:latin typeface="微软雅黑" panose="020B0503020204020204" charset="-122"/>
                <a:ea typeface="微软雅黑" panose="020B0503020204020204" charset="-122"/>
              </a:rPr>
              <a:t>）</a:t>
            </a:r>
            <a:endParaRPr lang="zh-CN" altLang="en-US" sz="2600" dirty="0">
              <a:latin typeface="微软雅黑" panose="020B0503020204020204" charset="-122"/>
              <a:ea typeface="微软雅黑" panose="020B0503020204020204" charset="-122"/>
              <a:sym typeface="+mn-ea"/>
            </a:endParaRPr>
          </a:p>
          <a:p>
            <a:pPr fontAlgn="auto">
              <a:lnSpc>
                <a:spcPct val="150000"/>
              </a:lnSpc>
            </a:pPr>
            <a:r>
              <a:rPr lang="zh-CN" altLang="en-US" sz="2600" dirty="0">
                <a:latin typeface="微软雅黑" panose="020B0503020204020204" charset="-122"/>
                <a:ea typeface="微软雅黑" panose="020B0503020204020204" charset="-122"/>
              </a:rPr>
              <a:t>     （</a:t>
            </a:r>
            <a:r>
              <a:rPr lang="en-US" altLang="zh-CN" sz="2600" dirty="0">
                <a:latin typeface="微软雅黑" panose="020B0503020204020204" charset="-122"/>
                <a:ea typeface="微软雅黑" panose="020B0503020204020204" charset="-122"/>
              </a:rPr>
              <a:t>3</a:t>
            </a:r>
            <a:r>
              <a:rPr lang="zh-CN" altLang="en-US" sz="2600" dirty="0">
                <a:latin typeface="微软雅黑" panose="020B0503020204020204" charset="-122"/>
                <a:ea typeface="微软雅黑" panose="020B0503020204020204" charset="-122"/>
              </a:rPr>
              <a:t>）满足家庭基本生活需求和缴纳赋税，自给自足</a:t>
            </a:r>
            <a:r>
              <a:rPr lang="zh-CN" altLang="en-US" sz="2600" dirty="0">
                <a:latin typeface="微软雅黑" panose="020B0503020204020204" charset="-122"/>
                <a:ea typeface="微软雅黑" panose="020B0503020204020204" charset="-122"/>
                <a:sym typeface="+mn-ea"/>
              </a:rPr>
              <a:t>；</a:t>
            </a:r>
            <a:r>
              <a:rPr lang="en-US" altLang="zh-CN" sz="2600" dirty="0">
                <a:latin typeface="微软雅黑" panose="020B0503020204020204" charset="-122"/>
                <a:ea typeface="微软雅黑" panose="020B0503020204020204" charset="-122"/>
                <a:sym typeface="+mn-ea"/>
              </a:rPr>
              <a:t>——</a:t>
            </a:r>
            <a:r>
              <a:rPr lang="zh-CN" altLang="en-US" sz="2600" dirty="0">
                <a:latin typeface="微软雅黑" panose="020B0503020204020204" charset="-122"/>
                <a:ea typeface="微软雅黑" panose="020B0503020204020204" charset="-122"/>
                <a:sym typeface="+mn-ea"/>
              </a:rPr>
              <a:t>生产目的？</a:t>
            </a:r>
          </a:p>
          <a:p>
            <a:pPr fontAlgn="auto">
              <a:lnSpc>
                <a:spcPct val="150000"/>
              </a:lnSpc>
            </a:pPr>
            <a:r>
              <a:rPr lang="zh-CN" altLang="en-US" sz="2600" dirty="0">
                <a:latin typeface="微软雅黑" panose="020B0503020204020204" charset="-122"/>
                <a:ea typeface="微软雅黑" panose="020B0503020204020204" charset="-122"/>
                <a:sym typeface="+mn-ea"/>
              </a:rPr>
              <a:t>            （</a:t>
            </a:r>
            <a:r>
              <a:rPr lang="zh-CN" altLang="en-US" sz="2600" dirty="0">
                <a:solidFill>
                  <a:srgbClr val="FF0000"/>
                </a:solidFill>
                <a:latin typeface="微软雅黑" panose="020B0503020204020204" charset="-122"/>
                <a:ea typeface="微软雅黑" panose="020B0503020204020204" charset="-122"/>
                <a:sym typeface="+mn-ea"/>
              </a:rPr>
              <a:t>考点：土地制度、赋税制度和重农抑商政策的依据</a:t>
            </a:r>
            <a:r>
              <a:rPr lang="zh-CN" altLang="en-US" sz="2600" dirty="0">
                <a:latin typeface="微软雅黑" panose="020B0503020204020204" charset="-122"/>
                <a:ea typeface="微软雅黑" panose="020B0503020204020204" charset="-122"/>
                <a:sym typeface="+mn-ea"/>
              </a:rPr>
              <a:t>）</a:t>
            </a:r>
          </a:p>
          <a:p>
            <a:pPr fontAlgn="auto">
              <a:lnSpc>
                <a:spcPct val="150000"/>
              </a:lnSpc>
            </a:pPr>
            <a:r>
              <a:rPr lang="zh-CN" altLang="en-US" sz="2600" dirty="0">
                <a:latin typeface="微软雅黑" panose="020B0503020204020204" charset="-122"/>
                <a:ea typeface="微软雅黑" panose="020B0503020204020204" charset="-122"/>
                <a:sym typeface="+mn-ea"/>
              </a:rPr>
              <a:t>     （</a:t>
            </a:r>
            <a:r>
              <a:rPr lang="en-US" altLang="zh-CN" sz="2600" dirty="0">
                <a:latin typeface="微软雅黑" panose="020B0503020204020204" charset="-122"/>
                <a:ea typeface="微软雅黑" panose="020B0503020204020204" charset="-122"/>
                <a:sym typeface="+mn-ea"/>
              </a:rPr>
              <a:t>4</a:t>
            </a:r>
            <a:r>
              <a:rPr lang="zh-CN" altLang="en-US" sz="2600" dirty="0">
                <a:latin typeface="微软雅黑" panose="020B0503020204020204" charset="-122"/>
                <a:ea typeface="微软雅黑" panose="020B0503020204020204" charset="-122"/>
                <a:sym typeface="+mn-ea"/>
              </a:rPr>
              <a:t>）规模小，水平低，分散性</a:t>
            </a:r>
            <a:r>
              <a:rPr lang="zh-CN" altLang="en-US" sz="2600" dirty="0" smtClean="0">
                <a:latin typeface="微软雅黑" panose="020B0503020204020204" charset="-122"/>
                <a:ea typeface="微软雅黑" panose="020B0503020204020204" charset="-122"/>
                <a:sym typeface="+mn-ea"/>
              </a:rPr>
              <a:t>，</a:t>
            </a:r>
            <a:r>
              <a:rPr lang="zh-CN" altLang="en-US" sz="2600" dirty="0" smtClean="0">
                <a:solidFill>
                  <a:srgbClr val="FF0000"/>
                </a:solidFill>
                <a:latin typeface="微软雅黑" panose="020B0503020204020204" charset="-122"/>
                <a:ea typeface="微软雅黑" panose="020B0503020204020204" charset="-122"/>
                <a:sym typeface="+mn-ea"/>
              </a:rPr>
              <a:t>落后性</a:t>
            </a:r>
            <a:r>
              <a:rPr lang="zh-CN" altLang="en-US" sz="2600" dirty="0" smtClean="0">
                <a:latin typeface="微软雅黑" panose="020B0503020204020204" charset="-122"/>
                <a:ea typeface="微软雅黑" panose="020B0503020204020204" charset="-122"/>
                <a:sym typeface="+mn-ea"/>
              </a:rPr>
              <a:t>、保守性、脆</a:t>
            </a:r>
            <a:r>
              <a:rPr lang="zh-CN" altLang="en-US" sz="2600" dirty="0">
                <a:latin typeface="微软雅黑" panose="020B0503020204020204" charset="-122"/>
                <a:ea typeface="微软雅黑" panose="020B0503020204020204" charset="-122"/>
                <a:sym typeface="+mn-ea"/>
              </a:rPr>
              <a:t>弱性</a:t>
            </a:r>
            <a:r>
              <a:rPr lang="zh-CN" altLang="en-US" sz="2600" dirty="0">
                <a:latin typeface="微软雅黑" panose="020B0503020204020204" charset="-122"/>
                <a:ea typeface="微软雅黑" panose="020B0503020204020204" charset="-122"/>
              </a:rPr>
              <a:t>；</a:t>
            </a:r>
            <a:r>
              <a:rPr lang="en-US" altLang="zh-CN" sz="2600" dirty="0">
                <a:latin typeface="微软雅黑" panose="020B0503020204020204" charset="-122"/>
                <a:ea typeface="微软雅黑" panose="020B0503020204020204" charset="-122"/>
              </a:rPr>
              <a:t>——</a:t>
            </a:r>
            <a:r>
              <a:rPr lang="zh-CN" altLang="en-US" sz="2600" dirty="0">
                <a:latin typeface="微软雅黑" panose="020B0503020204020204" charset="-122"/>
                <a:ea typeface="微软雅黑" panose="020B0503020204020204" charset="-122"/>
              </a:rPr>
              <a:t>面临问题？</a:t>
            </a:r>
          </a:p>
          <a:p>
            <a:pPr fontAlgn="auto">
              <a:lnSpc>
                <a:spcPct val="150000"/>
              </a:lnSpc>
            </a:pPr>
            <a:r>
              <a:rPr lang="zh-CN" altLang="en-US" sz="2600" dirty="0">
                <a:latin typeface="微软雅黑" panose="020B0503020204020204" charset="-122"/>
                <a:ea typeface="微软雅黑" panose="020B0503020204020204" charset="-122"/>
              </a:rPr>
              <a:t>            （</a:t>
            </a:r>
            <a:r>
              <a:rPr lang="zh-CN" altLang="en-US" sz="2600" dirty="0">
                <a:solidFill>
                  <a:srgbClr val="FF0000"/>
                </a:solidFill>
                <a:latin typeface="微软雅黑" panose="020B0503020204020204" charset="-122"/>
                <a:ea typeface="微软雅黑" panose="020B0503020204020204" charset="-122"/>
              </a:rPr>
              <a:t>考点：农书，历法、传统节日、水利设施等</a:t>
            </a:r>
            <a:r>
              <a:rPr lang="zh-CN" altLang="en-US" sz="2600" dirty="0">
                <a:latin typeface="微软雅黑" panose="020B0503020204020204" charset="-122"/>
                <a:ea typeface="微软雅黑" panose="020B0503020204020204" charset="-122"/>
              </a:rPr>
              <a:t>）</a:t>
            </a:r>
          </a:p>
        </p:txBody>
      </p:sp>
      <p:sp>
        <p:nvSpPr>
          <p:cNvPr id="6" name="文本框 5"/>
          <p:cNvSpPr txBox="1"/>
          <p:nvPr/>
        </p:nvSpPr>
        <p:spPr>
          <a:xfrm>
            <a:off x="3833495" y="412750"/>
            <a:ext cx="4104640" cy="706755"/>
          </a:xfrm>
          <a:prstGeom prst="rect">
            <a:avLst/>
          </a:prstGeom>
          <a:noFill/>
        </p:spPr>
        <p:txBody>
          <a:bodyPr wrap="square" rtlCol="0">
            <a:spAutoFit/>
          </a:bodyPr>
          <a:lstStyle/>
          <a:p>
            <a:r>
              <a:rPr lang="en-US" altLang="zh-CN" sz="3600" b="1"/>
              <a:t> </a:t>
            </a:r>
            <a:r>
              <a:rPr lang="en-US" altLang="zh-CN" sz="4000" b="1"/>
              <a:t> </a:t>
            </a:r>
            <a:r>
              <a:rPr lang="zh-CN" altLang="en-US" sz="4000" b="1"/>
              <a:t>四、概念突破</a:t>
            </a:r>
            <a:endParaRPr lang="en-US" altLang="zh-CN" sz="4000" b="1"/>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7556</Words>
  <Application>Microsoft Office PowerPoint</Application>
  <PresentationFormat>自定义</PresentationFormat>
  <Paragraphs>297</Paragraphs>
  <Slides>46</Slides>
  <Notes>1</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小农经济与自然经济、商品经济的比较《导与练》7页</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重农抑商政策</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小农经济与自然经济、商品经济的比较《导与练》7页</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acer</dc:creator>
  <cp:lastModifiedBy>Administrator</cp:lastModifiedBy>
  <cp:revision>54</cp:revision>
  <dcterms:created xsi:type="dcterms:W3CDTF">2018-05-18T01:25:00Z</dcterms:created>
  <dcterms:modified xsi:type="dcterms:W3CDTF">2018-06-25T08:59:44Z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