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60" r:id="rId3"/>
    <p:sldId id="269" r:id="rId4"/>
    <p:sldId id="799" r:id="rId5"/>
    <p:sldId id="549" r:id="rId6"/>
    <p:sldId id="552" r:id="rId7"/>
    <p:sldId id="751" r:id="rId8"/>
    <p:sldId id="752" r:id="rId9"/>
    <p:sldId id="753" r:id="rId10"/>
    <p:sldId id="754" r:id="rId11"/>
    <p:sldId id="845" r:id="rId12"/>
    <p:sldId id="755" r:id="rId13"/>
    <p:sldId id="756" r:id="rId14"/>
    <p:sldId id="757" r:id="rId15"/>
    <p:sldId id="758" r:id="rId16"/>
    <p:sldId id="759" r:id="rId17"/>
    <p:sldId id="760" r:id="rId18"/>
    <p:sldId id="800" r:id="rId19"/>
    <p:sldId id="762" r:id="rId20"/>
    <p:sldId id="567" r:id="rId21"/>
    <p:sldId id="685" r:id="rId22"/>
    <p:sldId id="689" r:id="rId23"/>
    <p:sldId id="761" r:id="rId24"/>
    <p:sldId id="687" r:id="rId25"/>
    <p:sldId id="749" r:id="rId26"/>
    <p:sldId id="691" r:id="rId27"/>
    <p:sldId id="746" r:id="rId28"/>
    <p:sldId id="747" r:id="rId29"/>
    <p:sldId id="733" r:id="rId30"/>
    <p:sldId id="744" r:id="rId32"/>
    <p:sldId id="734" r:id="rId33"/>
    <p:sldId id="745" r:id="rId34"/>
    <p:sldId id="798" r:id="rId35"/>
    <p:sldId id="750" r:id="rId36"/>
    <p:sldId id="696" r:id="rId37"/>
    <p:sldId id="431" r:id="rId38"/>
    <p:sldId id="433" r:id="rId39"/>
    <p:sldId id="301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5363" name="文本框 2"/>
          <p:cNvSpPr txBox="1"/>
          <p:nvPr userDrawn="1"/>
        </p:nvSpPr>
        <p:spPr>
          <a:xfrm>
            <a:off x="7601585" y="190500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图片 6" descr="0"/>
          <p:cNvPicPr>
            <a:picLocks noChangeAspect="1"/>
          </p:cNvPicPr>
          <p:nvPr userDrawn="1"/>
        </p:nvPicPr>
        <p:blipFill>
          <a:blip r:embed="rId13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jpeg"/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自创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28" y="-27384"/>
            <a:ext cx="1223877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" name="Text Box 6"/>
          <p:cNvSpPr txBox="1"/>
          <p:nvPr/>
        </p:nvSpPr>
        <p:spPr>
          <a:xfrm>
            <a:off x="-2539" y="1672154"/>
            <a:ext cx="1217760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400" b="1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      </a:t>
            </a:r>
            <a:r>
              <a:rPr lang="zh-CN" altLang="en-US" sz="64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lang="zh-CN" altLang="en-US" sz="44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单元一：中华文明的起源与奠基</a:t>
            </a:r>
            <a:endParaRPr lang="zh-CN" altLang="en-US" sz="4400" b="1" dirty="0" smtClean="0">
              <a:solidFill>
                <a:srgbClr val="000000"/>
              </a:solidFill>
              <a:latin typeface="+mj-ea"/>
              <a:ea typeface="+mj-ea"/>
              <a:cs typeface="+mj-ea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                    ——先秦时期思想文化</a:t>
            </a:r>
            <a:endParaRPr lang="zh-CN" altLang="en-US" sz="4400" b="1" dirty="0" smtClean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4400" b="1" kern="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                         </a:t>
            </a:r>
            <a:endParaRPr lang="zh-CN" altLang="en-US" sz="2400" b="1" dirty="0" smtClean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pic>
        <p:nvPicPr>
          <p:cNvPr id="5123" name="Picture 3" descr="C:\Users\Administrator\Desktop\06b3b0c7ec63cf1b9a351d999472f0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" y="1614170"/>
            <a:ext cx="2618740" cy="201739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文本框 2"/>
          <p:cNvSpPr txBox="1"/>
          <p:nvPr/>
        </p:nvSpPr>
        <p:spPr>
          <a:xfrm>
            <a:off x="7601585" y="190500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4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4097" grpId="0"/>
      <p:bldP spid="4097" grpId="1"/>
      <p:bldP spid="4097" grpId="2"/>
      <p:bldP spid="4097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7215" y="-78105"/>
            <a:ext cx="13117195" cy="98393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8" name="图片 143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6775" y="333375"/>
            <a:ext cx="7854950" cy="59372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243205" y="12954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3205" y="1130935"/>
            <a:ext cx="11725275" cy="6554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华文中宋" panose="02010600040101010101" charset="-122"/>
                <a:ea typeface="华文中宋" panose="02010600040101010101" charset="-122"/>
              </a:rPr>
              <a:t>A.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儒家孟子：</a:t>
            </a:r>
            <a:b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</a:br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   </a:t>
            </a:r>
            <a:r>
              <a:rPr lang="zh-CN" altLang="en-US" sz="2800" b="1" dirty="0" smtClean="0">
                <a:latin typeface="+mn-ea"/>
              </a:rPr>
              <a:t>①</a:t>
            </a:r>
            <a:r>
              <a:rPr lang="zh-CN" altLang="en-US" sz="2800" b="1" dirty="0">
                <a:latin typeface="+mn-ea"/>
              </a:rPr>
              <a:t>政治思想</a:t>
            </a:r>
            <a:r>
              <a:rPr lang="en-US" altLang="zh-CN" sz="2800" b="1" dirty="0">
                <a:latin typeface="+mn-ea"/>
              </a:rPr>
              <a:t>:</a:t>
            </a:r>
            <a:r>
              <a:rPr lang="zh-CN" altLang="en-US" sz="2800" b="1" dirty="0">
                <a:latin typeface="+mn-ea"/>
              </a:rPr>
              <a:t>核心是“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仁政</a:t>
            </a:r>
            <a:r>
              <a:rPr lang="zh-CN" altLang="en-US" sz="2800" b="1" dirty="0">
                <a:latin typeface="+mn-ea"/>
              </a:rPr>
              <a:t>”</a:t>
            </a:r>
            <a:r>
              <a:rPr lang="zh-CN" altLang="en-US" sz="2800" b="1" dirty="0" smtClean="0">
                <a:latin typeface="+mn-ea"/>
              </a:rPr>
              <a:t>学说（制民恒产、勿夺农时、省刑罚，薄税敛）；主</a:t>
            </a:r>
            <a:r>
              <a:rPr lang="zh-CN" altLang="en-US" sz="2800" b="1" dirty="0">
                <a:latin typeface="+mn-ea"/>
              </a:rPr>
              <a:t>张“民为贵，社稷次之，</a:t>
            </a:r>
            <a:r>
              <a:rPr lang="zh-CN" altLang="en-US" sz="2800" b="1" dirty="0" smtClean="0">
                <a:latin typeface="+mn-ea"/>
              </a:rPr>
              <a:t>君为</a:t>
            </a:r>
            <a:r>
              <a:rPr lang="zh-CN" altLang="en-US" sz="2800" b="1" dirty="0">
                <a:latin typeface="+mn-ea"/>
              </a:rPr>
              <a:t>轻”</a:t>
            </a:r>
            <a:br>
              <a:rPr lang="zh-CN" altLang="en-US" sz="2800" b="1" dirty="0">
                <a:latin typeface="+mn-ea"/>
              </a:rPr>
            </a:br>
            <a:r>
              <a:rPr lang="zh-CN" altLang="en-US" sz="2800" b="1" dirty="0" smtClean="0">
                <a:latin typeface="+mn-ea"/>
              </a:rPr>
              <a:t>  ②</a:t>
            </a:r>
            <a:r>
              <a:rPr lang="zh-CN" altLang="en-US" sz="2800" b="1" dirty="0">
                <a:latin typeface="+mn-ea"/>
              </a:rPr>
              <a:t>伦理思想</a:t>
            </a:r>
            <a:r>
              <a:rPr lang="en-US" altLang="zh-CN" sz="2800" b="1" dirty="0">
                <a:latin typeface="+mn-ea"/>
              </a:rPr>
              <a:t>:</a:t>
            </a:r>
            <a:r>
              <a:rPr lang="zh-CN" altLang="en-US" sz="2800" b="1" dirty="0">
                <a:latin typeface="+mn-ea"/>
              </a:rPr>
              <a:t>人性本善说</a:t>
            </a:r>
            <a:r>
              <a:rPr lang="zh-CN" altLang="en-US" sz="2800" b="1" dirty="0" smtClean="0">
                <a:latin typeface="+mn-ea"/>
              </a:rPr>
              <a:t>。倡导</a:t>
            </a:r>
            <a:r>
              <a:rPr lang="zh-CN" altLang="en-US" sz="2800" b="1" dirty="0">
                <a:latin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养浩然之气</a:t>
            </a:r>
            <a:r>
              <a:rPr lang="zh-CN" altLang="en-US" sz="2800" b="1" dirty="0" smtClean="0">
                <a:latin typeface="+mn-ea"/>
              </a:rPr>
              <a:t>”，强</a:t>
            </a:r>
            <a:r>
              <a:rPr lang="zh-CN" altLang="en-US" sz="2800" b="1" dirty="0">
                <a:latin typeface="+mn-ea"/>
              </a:rPr>
              <a:t>调先义</a:t>
            </a:r>
            <a:r>
              <a:rPr lang="zh-CN" altLang="en-US" sz="2800" b="1" dirty="0" smtClean="0">
                <a:latin typeface="+mn-ea"/>
              </a:rPr>
              <a:t>后利</a:t>
            </a:r>
            <a:r>
              <a:rPr lang="zh-CN" altLang="en-US" sz="2800" b="1" dirty="0">
                <a:latin typeface="+mn-ea"/>
              </a:rPr>
              <a:t>，舍生取</a:t>
            </a:r>
            <a:r>
              <a:rPr lang="zh-CN" altLang="en-US" sz="2800" b="1" dirty="0" smtClean="0">
                <a:latin typeface="+mn-ea"/>
              </a:rPr>
              <a:t>义</a:t>
            </a:r>
            <a:endParaRPr lang="en-US" altLang="zh-CN" sz="2800" b="1" dirty="0" smtClean="0">
              <a:latin typeface="+mn-ea"/>
            </a:endParaRPr>
          </a:p>
          <a:p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评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</a:rPr>
              <a:t>价：被后世尊为“亚圣”</a:t>
            </a:r>
            <a:b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</a:rPr>
            </a:br>
            <a:r>
              <a:rPr lang="en-US" altLang="zh-CN" sz="2800" b="1" dirty="0" smtClean="0">
                <a:latin typeface="华文中宋" panose="02010600040101010101" charset="-122"/>
                <a:ea typeface="华文中宋" panose="02010600040101010101" charset="-122"/>
              </a:rPr>
              <a:t>B</a:t>
            </a: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</a:rPr>
              <a:t>.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</a:rPr>
              <a:t>儒家荀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子：</a:t>
            </a:r>
            <a:b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</a:br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   </a:t>
            </a:r>
            <a:r>
              <a:rPr lang="zh-CN" altLang="en-US" sz="2800" b="1" dirty="0" smtClean="0">
                <a:latin typeface="+mn-ea"/>
              </a:rPr>
              <a:t>①</a:t>
            </a:r>
            <a:r>
              <a:rPr lang="zh-CN" altLang="en-US" sz="2800" b="1" dirty="0">
                <a:latin typeface="+mn-ea"/>
              </a:rPr>
              <a:t>哲学思想</a:t>
            </a:r>
            <a:r>
              <a:rPr lang="en-US" altLang="zh-CN" sz="2800" b="1" dirty="0">
                <a:latin typeface="+mn-ea"/>
              </a:rPr>
              <a:t>:</a:t>
            </a:r>
            <a:r>
              <a:rPr lang="zh-CN" altLang="en-US" sz="2800" b="1" dirty="0">
                <a:latin typeface="+mn-ea"/>
              </a:rPr>
              <a:t>提出“天行有常”</a:t>
            </a:r>
            <a:r>
              <a:rPr lang="zh-CN" altLang="en-US" sz="2800" b="1" dirty="0" smtClean="0">
                <a:latin typeface="+mn-ea"/>
              </a:rPr>
              <a:t>和“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制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天命而用之</a:t>
            </a:r>
            <a:r>
              <a:rPr lang="zh-CN" altLang="en-US" sz="2800" b="1" dirty="0">
                <a:latin typeface="+mn-ea"/>
              </a:rPr>
              <a:t>”的唯物论观点</a:t>
            </a:r>
            <a:br>
              <a:rPr lang="zh-CN" altLang="en-US" sz="2800" b="1" dirty="0">
                <a:latin typeface="+mn-ea"/>
              </a:rPr>
            </a:br>
            <a:r>
              <a:rPr lang="zh-CN" altLang="en-US" sz="2800" b="1" dirty="0" smtClean="0">
                <a:latin typeface="+mn-ea"/>
              </a:rPr>
              <a:t>  ②</a:t>
            </a:r>
            <a:r>
              <a:rPr lang="zh-CN" altLang="en-US" sz="2800" b="1" dirty="0">
                <a:latin typeface="+mn-ea"/>
              </a:rPr>
              <a:t>伦理思想</a:t>
            </a:r>
            <a:r>
              <a:rPr lang="en-US" altLang="zh-CN" sz="2800" b="1" dirty="0">
                <a:latin typeface="+mn-ea"/>
              </a:rPr>
              <a:t>:</a:t>
            </a:r>
            <a:r>
              <a:rPr lang="zh-CN" altLang="en-US" sz="2800" b="1" dirty="0">
                <a:latin typeface="+mn-ea"/>
              </a:rPr>
              <a:t>主</a:t>
            </a:r>
            <a:r>
              <a:rPr lang="zh-CN" altLang="en-US" sz="2800" b="1" dirty="0" smtClean="0">
                <a:latin typeface="+mn-ea"/>
              </a:rPr>
              <a:t>张“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性恶论</a:t>
            </a:r>
            <a:r>
              <a:rPr lang="zh-CN" altLang="en-US" sz="2800" b="1" dirty="0" smtClean="0">
                <a:latin typeface="+mn-ea"/>
              </a:rPr>
              <a:t>”</a:t>
            </a:r>
            <a:endParaRPr lang="en-US" altLang="zh-CN" sz="2800" b="1" dirty="0">
              <a:latin typeface="+mn-ea"/>
            </a:endParaRPr>
          </a:p>
          <a:p>
            <a:r>
              <a:rPr lang="zh-CN" altLang="en-US" sz="2800" b="1" dirty="0" smtClean="0">
                <a:latin typeface="+mn-ea"/>
              </a:rPr>
              <a:t>  ③</a:t>
            </a:r>
            <a:r>
              <a:rPr lang="zh-CN" altLang="en-US" sz="2800" b="1" dirty="0">
                <a:latin typeface="+mn-ea"/>
              </a:rPr>
              <a:t>政治思想</a:t>
            </a:r>
            <a:r>
              <a:rPr lang="en-US" altLang="zh-CN" sz="2800" b="1" dirty="0">
                <a:latin typeface="+mn-ea"/>
              </a:rPr>
              <a:t>:</a:t>
            </a:r>
            <a:r>
              <a:rPr lang="zh-CN" altLang="en-US" sz="2800" b="1" dirty="0">
                <a:latin typeface="+mn-ea"/>
              </a:rPr>
              <a:t>继承儒家思想提出仁义和王道，认为治国应以礼教为主，主张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礼法并施</a:t>
            </a:r>
            <a:b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</a:b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评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</a:rPr>
              <a:t>价：战国时期百家思想的集大成者，其哲学思想对中国哲学产生了深远影响。 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</a:endParaRPr>
          </a:p>
          <a:p>
            <a:b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</a:br>
            <a:endParaRPr lang="zh-CN" altLang="en-US" sz="28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3205" y="12954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3205" y="927279"/>
            <a:ext cx="11725275" cy="612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华文中宋" panose="02010600040101010101" charset="-122"/>
                <a:ea typeface="华文中宋" panose="02010600040101010101" charset="-122"/>
              </a:rPr>
              <a:t>C.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墨家墨子：</a:t>
            </a:r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兼爱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”、“非攻”、“尚力”、“节用”和“节葬”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评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</a:rPr>
              <a:t>价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：</a:t>
            </a:r>
            <a:r>
              <a:rPr lang="zh-CN" altLang="zh-CN" sz="2800" b="1" dirty="0">
                <a:latin typeface="华文中宋" panose="02010600040101010101" charset="-122"/>
                <a:ea typeface="华文中宋" panose="02010600040101010101" charset="-122"/>
              </a:rPr>
              <a:t>代表下层劳动群众的利益，其思想在战国以后不再受重视</a:t>
            </a:r>
            <a:b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</a:rPr>
            </a:br>
            <a:endParaRPr lang="en-US" altLang="zh-CN" sz="2800" b="1" dirty="0" smtClean="0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2800" b="1" dirty="0" smtClean="0">
                <a:latin typeface="华文中宋" panose="02010600040101010101" charset="-122"/>
                <a:ea typeface="华文中宋" panose="02010600040101010101" charset="-122"/>
              </a:rPr>
              <a:t>D.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道家庄子：</a:t>
            </a:r>
            <a:b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</a:br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   </a:t>
            </a:r>
            <a:r>
              <a:rPr lang="zh-CN" altLang="en-US" sz="2800" b="1" dirty="0">
                <a:latin typeface="+mn-ea"/>
              </a:rPr>
              <a:t>①“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齐物</a:t>
            </a:r>
            <a:r>
              <a:rPr lang="zh-CN" altLang="en-US" sz="2800" b="1" dirty="0">
                <a:latin typeface="+mn-ea"/>
              </a:rPr>
              <a:t>”的观点；</a:t>
            </a:r>
            <a:r>
              <a:rPr lang="en-US" altLang="zh-CN" sz="2800" b="1" dirty="0">
                <a:latin typeface="+mn-ea"/>
              </a:rPr>
              <a:t>(</a:t>
            </a:r>
            <a:r>
              <a:rPr lang="zh-CN" altLang="en-US" sz="2800" b="1" dirty="0">
                <a:latin typeface="+mn-ea"/>
              </a:rPr>
              <a:t>世界万物包括人的品行和感情看起来千差万别，归根结底却又是齐一的，“逍遥”的人生态度</a:t>
            </a:r>
            <a:endParaRPr lang="zh-CN" altLang="en-US" sz="2800" b="1" dirty="0">
              <a:latin typeface="+mn-ea"/>
            </a:endParaRPr>
          </a:p>
          <a:p>
            <a:r>
              <a:rPr lang="zh-CN" altLang="en-US" sz="2800" b="1" dirty="0" smtClean="0">
                <a:latin typeface="+mn-ea"/>
              </a:rPr>
              <a:t>  ②</a:t>
            </a:r>
            <a:r>
              <a:rPr lang="zh-CN" altLang="en-US" sz="2800" b="1" dirty="0">
                <a:latin typeface="+mn-ea"/>
              </a:rPr>
              <a:t>天与人“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不相胜</a:t>
            </a:r>
            <a:r>
              <a:rPr lang="zh-CN" altLang="en-US" sz="2800" b="1" dirty="0">
                <a:latin typeface="+mn-ea"/>
              </a:rPr>
              <a:t>”，人必须顺从自然</a:t>
            </a:r>
            <a:endParaRPr lang="zh-CN" altLang="en-US" sz="2800" b="1" dirty="0">
              <a:latin typeface="+mn-ea"/>
            </a:endParaRPr>
          </a:p>
          <a:p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评价：</a:t>
            </a:r>
            <a:r>
              <a:rPr lang="zh-CN" altLang="zh-CN" sz="2800" b="1" dirty="0"/>
              <a:t>在思想史上做出了重要贡献</a:t>
            </a:r>
            <a:endParaRPr lang="zh-CN" altLang="en-US" sz="2800" b="1" dirty="0" smtClean="0">
              <a:latin typeface="华文中宋" panose="02010600040101010101" charset="-122"/>
              <a:ea typeface="华文中宋" panose="02010600040101010101" charset="-122"/>
            </a:endParaRPr>
          </a:p>
          <a:p>
            <a:endParaRPr lang="en-US" altLang="zh-CN" sz="2800" dirty="0" smtClean="0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</a:rPr>
              <a:t>E.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</a:rPr>
              <a:t>法家韩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非：</a:t>
            </a:r>
            <a:endParaRPr lang="en-US" altLang="zh-CN" sz="2800" b="1" dirty="0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   ①法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、术、势相结合，建立一个君主专制的</a:t>
            </a:r>
            <a:r>
              <a:rPr lang="zh-CN" altLang="en-US" sz="28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中央集权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国家</a:t>
            </a:r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；</a:t>
            </a:r>
            <a:endParaRPr lang="en-US" altLang="zh-CN" sz="2800" dirty="0" smtClean="0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en-US" altLang="zh-CN" sz="2800" dirty="0" smtClean="0">
                <a:latin typeface="华文中宋" panose="02010600040101010101" charset="-122"/>
                <a:ea typeface="华文中宋" panose="02010600040101010101" charset="-122"/>
              </a:rPr>
              <a:t>  </a:t>
            </a:r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②认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为社会不断发展，</a:t>
            </a:r>
            <a:r>
              <a:rPr lang="zh-CN" altLang="en-US" sz="28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反对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儒家“</a:t>
            </a:r>
            <a:r>
              <a:rPr lang="zh-CN" altLang="en-US" sz="28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是古非今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”的历史</a:t>
            </a:r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观</a:t>
            </a:r>
            <a:endParaRPr lang="en-US" altLang="zh-CN" sz="2800" dirty="0" smtClean="0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</a:rPr>
              <a:t>评价：适应了建立统一的中央集权政治体制的需要。西汉以后，法儒结合，成为中国古代社会统治思想的理论基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础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6775" y="333375"/>
            <a:ext cx="7854950" cy="593725"/>
          </a:xfrm>
          <a:prstGeom prst="rect">
            <a:avLst/>
          </a:prstGeom>
          <a:noFill/>
          <a:ln w="19050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3205" y="12954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3205" y="1130935"/>
            <a:ext cx="1172527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800" b="1" dirty="0" smtClean="0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历史意义：</a:t>
            </a:r>
            <a:endParaRPr lang="en-US" altLang="zh-CN" sz="2800" b="1" dirty="0" smtClean="0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en-US" altLang="zh-CN" sz="2800" b="1" dirty="0" smtClean="0">
                <a:latin typeface="华文中宋" panose="02010600040101010101" charset="-122"/>
                <a:ea typeface="华文中宋" panose="02010600040101010101" charset="-122"/>
              </a:rPr>
              <a:t>   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是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</a:rPr>
              <a:t>中国学术文化、思想道德发展的重要阶段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奠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定了中国传统文化体系的基础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；（儒家思想养育政治理想和道德准则，法家学说变革精神为后代的改革奠定理论基础，道家构成了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2000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多年传统哲学继承）</a:t>
            </a:r>
            <a:endParaRPr lang="en-US" altLang="zh-CN" sz="2800" b="1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    是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</a:rPr>
              <a:t>中国历史上第一次思想解放运动，对当时和后来的社会发展具有深远的影响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</a:endParaRPr>
          </a:p>
          <a:p>
            <a:b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</a:br>
            <a:endParaRPr lang="zh-CN" altLang="en-US" sz="28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6775" y="333375"/>
            <a:ext cx="7854950" cy="593725"/>
          </a:xfrm>
          <a:prstGeom prst="rect">
            <a:avLst/>
          </a:prstGeom>
          <a:noFill/>
          <a:ln w="19050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40" name="图片 778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9490" y="2239963"/>
            <a:ext cx="7854950" cy="59372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243205" y="12954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46935" y="79756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3280" y="1414145"/>
            <a:ext cx="66179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二、先秦时期的科技、艺术、文字和文学</a:t>
            </a:r>
            <a:endParaRPr lang="en-US" altLang="zh-CN" sz="2800" b="1" kern="100" dirty="0" smtClean="0">
              <a:solidFill>
                <a:schemeClr val="tx1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3280" y="2834006"/>
            <a:ext cx="11348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dirty="0" smtClean="0"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）夏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商	</a:t>
            </a:r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        夏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朝时出现历法</a:t>
            </a: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</a:rPr>
              <a:t>《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夏小正</a:t>
            </a: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</a:rPr>
              <a:t>》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，商朝改进为“殷历”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dirty="0" smtClean="0"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）春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秋战国	使用硫黄和硝石，为火药的发明奠定了基础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dirty="0" smtClean="0"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）战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国	</a:t>
            </a:r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        出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现最早的指南仪器</a:t>
            </a:r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</a:rPr>
              <a:t>——“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司南”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 dirty="0" smtClean="0">
                <a:latin typeface="华文中宋" panose="02010600040101010101" charset="-122"/>
                <a:ea typeface="华文中宋" panose="02010600040101010101" charset="-122"/>
              </a:rPr>
              <a:t>4</a:t>
            </a:r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）战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国	</a:t>
            </a:r>
            <a:r>
              <a:rPr lang="zh-CN" altLang="en-US" sz="2800" dirty="0" smtClean="0">
                <a:latin typeface="华文中宋" panose="02010600040101010101" charset="-122"/>
                <a:ea typeface="华文中宋" panose="02010600040101010101" charset="-122"/>
              </a:rPr>
              <a:t>        天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</a:rPr>
              <a:t>文学家石申用赤道坐标记录了八百多颗恒星的位置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1" name="图片 788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5188" y="458788"/>
            <a:ext cx="7993062" cy="599440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78864" name="图片 788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781300"/>
            <a:ext cx="8001000" cy="355917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243205" y="12954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12800" y="1056392"/>
            <a:ext cx="10993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lnSpc>
                <a:spcPct val="1500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en-US" altLang="zh-CN" sz="2800" b="1" kern="100" dirty="0">
                <a:latin typeface="华文中宋" panose="02010600040101010101" charset="-122"/>
                <a:ea typeface="华文中宋" panose="02010600040101010101" charset="-122"/>
                <a:cs typeface="Courier New" panose="02070309020205020404" pitchFamily="49" charset="0"/>
              </a:rPr>
              <a:t>(1)</a:t>
            </a:r>
            <a:r>
              <a:rPr lang="zh-CN" altLang="zh-CN" sz="2800" b="1" kern="100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起源：刻画在早期陶器上的简单符号被认为是中国文字的起源。</a:t>
            </a:r>
            <a:endParaRPr lang="zh-CN" altLang="zh-CN" sz="2800" kern="100" dirty="0">
              <a:latin typeface="华文中宋" panose="02010600040101010101" charset="-122"/>
              <a:ea typeface="华文中宋" panose="02010600040101010101" charset="-122"/>
              <a:cs typeface="Courier New" panose="02070309020205020404" pitchFamily="49" charset="0"/>
            </a:endParaRPr>
          </a:p>
          <a:p>
            <a:pPr indent="267970" algn="just">
              <a:lnSpc>
                <a:spcPct val="1500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en-US" altLang="zh-CN" sz="2800" b="1" kern="100" dirty="0">
                <a:latin typeface="华文中宋" panose="02010600040101010101" charset="-122"/>
                <a:ea typeface="华文中宋" panose="02010600040101010101" charset="-122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成熟：商朝的甲骨文已是一种比较成熟的文字。</a:t>
            </a:r>
            <a:endParaRPr lang="zh-CN" altLang="zh-CN" sz="2800" kern="100" dirty="0">
              <a:latin typeface="华文中宋" panose="02010600040101010101" charset="-122"/>
              <a:ea typeface="华文中宋" panose="0201060004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0587" y="3175892"/>
            <a:ext cx="108375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lnSpc>
                <a:spcPct val="1500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en-US" altLang="zh-CN" sz="2800" b="1" kern="100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(1)</a:t>
            </a:r>
            <a:r>
              <a:rPr lang="zh-CN" altLang="zh-CN" sz="2800" b="1" kern="100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分类：以题材的不同，可以分为人物画、山水画、花鸟画三大画科；在表现技法上，分为工笔与写意。</a:t>
            </a:r>
            <a:endParaRPr lang="zh-CN" altLang="zh-CN" sz="2800" b="1" kern="100" dirty="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8374" y="4568002"/>
            <a:ext cx="109797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lnSpc>
                <a:spcPct val="1500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en-US" altLang="zh-CN" sz="2800" b="1" kern="100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(2)</a:t>
            </a:r>
            <a:r>
              <a:rPr lang="zh-CN" altLang="zh-CN" sz="2800" b="1" kern="100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成就：</a:t>
            </a:r>
            <a:endParaRPr lang="zh-CN" altLang="zh-CN" sz="2800" b="1" kern="100" dirty="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indent="267970" algn="just">
              <a:spcAft>
                <a:spcPts val="0"/>
              </a:spcAft>
              <a:tabLst>
                <a:tab pos="2400300" algn="l"/>
              </a:tabLst>
            </a:pPr>
            <a:r>
              <a:rPr lang="en-US" altLang="zh-CN" sz="2800" b="1" kern="100" dirty="0" smtClean="0">
                <a:latin typeface="+mn-ea"/>
                <a:cs typeface="Times New Roman" panose="02020603050405020304" pitchFamily="18" charset="0"/>
              </a:rPr>
              <a:t>  ①</a:t>
            </a:r>
            <a:r>
              <a:rPr lang="zh-CN" altLang="zh-CN" sz="2800" b="1" kern="100" dirty="0">
                <a:latin typeface="+mn-ea"/>
                <a:cs typeface="Times New Roman" panose="02020603050405020304" pitchFamily="18" charset="0"/>
              </a:rPr>
              <a:t>远古时代：彩陶画《鹳鱼石斧图》。</a:t>
            </a:r>
            <a:endParaRPr lang="zh-CN" altLang="zh-CN" sz="2800" b="1" kern="100" dirty="0">
              <a:latin typeface="+mn-ea"/>
              <a:cs typeface="Times New Roman" panose="02020603050405020304" pitchFamily="18" charset="0"/>
            </a:endParaRPr>
          </a:p>
          <a:p>
            <a:pPr indent="267970" algn="just">
              <a:spcAft>
                <a:spcPts val="0"/>
              </a:spcAft>
              <a:tabLst>
                <a:tab pos="2400300" algn="l"/>
              </a:tabLst>
            </a:pPr>
            <a:r>
              <a:rPr lang="en-US" altLang="zh-CN" sz="2800" b="1" kern="100" dirty="0" smtClean="0">
                <a:latin typeface="+mn-ea"/>
                <a:cs typeface="Times New Roman" panose="02020603050405020304" pitchFamily="18" charset="0"/>
              </a:rPr>
              <a:t>  ②</a:t>
            </a:r>
            <a:r>
              <a:rPr lang="zh-CN" altLang="zh-CN" sz="2800" b="1" kern="100" dirty="0">
                <a:latin typeface="+mn-ea"/>
                <a:cs typeface="Times New Roman" panose="02020603050405020304" pitchFamily="18" charset="0"/>
              </a:rPr>
              <a:t>战国时期：帛画《人物龙凤图》、《人物驭龙图》。</a:t>
            </a:r>
            <a:endParaRPr lang="zh-CN" altLang="zh-CN" sz="2800" b="1" kern="100" dirty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10" name="图片 80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675" y="404813"/>
            <a:ext cx="7854950" cy="59372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243205" y="12954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8545" y="99146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《诗经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》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：</a:t>
            </a:r>
            <a:endParaRPr lang="zh-CN" altLang="en-US" sz="28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60320" y="1073346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地位：中国第一部诗歌总集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1218247" y="1549908"/>
            <a:ext cx="10287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zh-CN" altLang="zh-CN" sz="2800" b="1" kern="100" dirty="0"/>
              <a:t>内容：收录了</a:t>
            </a:r>
            <a:r>
              <a:rPr lang="zh-CN" altLang="zh-CN" sz="2800" b="1" kern="100" dirty="0">
                <a:solidFill>
                  <a:srgbClr val="FF0000"/>
                </a:solidFill>
              </a:rPr>
              <a:t>西周至春秋中期</a:t>
            </a:r>
            <a:r>
              <a:rPr lang="zh-CN" altLang="zh-CN" sz="2800" b="1" kern="100" dirty="0"/>
              <a:t>的诗歌，分为风、雅、颂三个部分</a:t>
            </a:r>
            <a:endParaRPr lang="zh-CN" altLang="zh-CN" sz="280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18247" y="2143585"/>
            <a:ext cx="70375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zh-CN" altLang="zh-CN" sz="2800" b="1" kern="100" dirty="0"/>
              <a:t>特点：以</a:t>
            </a:r>
            <a:r>
              <a:rPr lang="zh-CN" altLang="zh-CN" sz="2800" b="1" kern="100" dirty="0">
                <a:solidFill>
                  <a:srgbClr val="FF0000"/>
                </a:solidFill>
              </a:rPr>
              <a:t>四言</a:t>
            </a:r>
            <a:r>
              <a:rPr lang="zh-CN" altLang="zh-CN" sz="2800" b="1" kern="100" dirty="0"/>
              <a:t>为主，多重章叠句，现实感强</a:t>
            </a:r>
            <a:endParaRPr lang="zh-CN" altLang="zh-CN" sz="2800" b="1" kern="100" dirty="0"/>
          </a:p>
        </p:txBody>
      </p:sp>
      <p:sp>
        <p:nvSpPr>
          <p:cNvPr id="13" name="矩形 12"/>
          <p:cNvSpPr/>
          <p:nvPr/>
        </p:nvSpPr>
        <p:spPr>
          <a:xfrm>
            <a:off x="1218246" y="2797778"/>
            <a:ext cx="10729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zh-CN" altLang="zh-CN" sz="2800" b="1" kern="100" dirty="0"/>
              <a:t>影响：奠定了中国古典文学</a:t>
            </a:r>
            <a:r>
              <a:rPr lang="zh-CN" altLang="zh-CN" sz="2800" b="1" kern="100" dirty="0">
                <a:solidFill>
                  <a:srgbClr val="FF0000"/>
                </a:solidFill>
              </a:rPr>
              <a:t>现实主义</a:t>
            </a:r>
            <a:r>
              <a:rPr lang="zh-CN" altLang="zh-CN" sz="2800" b="1" kern="100" dirty="0"/>
              <a:t>的基础，被后世奉为儒家经典</a:t>
            </a:r>
            <a:endParaRPr lang="zh-CN" altLang="zh-CN" sz="2800" b="1" kern="100" dirty="0"/>
          </a:p>
        </p:txBody>
      </p:sp>
      <p:sp>
        <p:nvSpPr>
          <p:cNvPr id="2" name="文本框 1"/>
          <p:cNvSpPr txBox="1"/>
          <p:nvPr/>
        </p:nvSpPr>
        <p:spPr>
          <a:xfrm>
            <a:off x="3810" y="3525520"/>
            <a:ext cx="1218501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kern="100" dirty="0">
                <a:solidFill>
                  <a:srgbClr val="00B0F0"/>
                </a:solidFill>
              </a:rPr>
              <a:t>【学术视角】</a:t>
            </a:r>
            <a:endParaRPr lang="zh-CN" altLang="en-US" sz="2400" b="1" kern="100" dirty="0">
              <a:solidFill>
                <a:srgbClr val="00B0F0"/>
              </a:solidFill>
            </a:endParaRPr>
          </a:p>
          <a:p>
            <a:r>
              <a:rPr lang="zh-CN" altLang="en-US" sz="2400" b="1" kern="100" dirty="0">
                <a:solidFill>
                  <a:srgbClr val="00B0F0"/>
                </a:solidFill>
              </a:rPr>
              <a:t>汉初《诗》成为“经”。鲁、齐、韩、毛四家传诗，反映汉学内部今文经学与古文经学的斗争。以毛诗为本，兼采三家的郑玄的《毛诗传笺》，实现今文、古文合流，是《诗经》研究的第一个里程碑。汉初传授《诗经》的共有四家，也就是四个学派：齐之辕固生，鲁之申培，燕之韩婴，赵之毛亨、毛苌，简称齐诗、鲁诗、韩诗、毛诗（前二者取国名，后二者取姓氏）。齐、鲁、韩三家诗在西汉被立为博士，成为官学。“毛诗”虽然晚出，西汉也未被立为官学，但在民间广泛传授，并最终压倒了三家诗，盛行于世。后来三家诗先后亡佚，现代看到的《诗经》就是“毛诗”一派传本。</a:t>
            </a:r>
            <a:endParaRPr lang="zh-CN" altLang="en-US" sz="2400" b="1" kern="100" dirty="0">
              <a:solidFill>
                <a:srgbClr val="00B0F0"/>
              </a:solidFill>
            </a:endParaRPr>
          </a:p>
          <a:p>
            <a:pPr algn="r"/>
            <a:r>
              <a:rPr lang="zh-CN" altLang="en-US" sz="2400" b="1" kern="100" dirty="0">
                <a:solidFill>
                  <a:srgbClr val="00B0F0"/>
                </a:solidFill>
              </a:rPr>
              <a:t>——《汉初《诗经》传播与四家诗的形成》</a:t>
            </a:r>
            <a:endParaRPr lang="zh-CN" altLang="en-US" sz="2400" b="1" kern="1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3205" y="1723390"/>
            <a:ext cx="11823065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latinLnBrk="1" hangingPunct="0">
              <a:lnSpc>
                <a:spcPct val="150000"/>
              </a:lnSpc>
            </a:pPr>
            <a:r>
              <a:rPr lang="zh-CN" altLang="en-US" kern="0" dirty="0" smtClean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据史料记载,我国最早的普通话“雅言”是以周朝的国都镐(今西安西北)地区的语言为基础的。孔子在鲁国讲学,他的三千弟子来自四面八方,孔子正是用“雅言”来讲学的。《论语·述而》中说:“子所雅言,《诗》《书》、执礼,皆雅言也。”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eaLnBrk="0" fontAlgn="auto" latinLnBrk="1" hangingPunc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中国最早的一部解释词义的书是《尔雅》,它是中国古代的词典。《尔雅》也是儒家的经典之一,被列入十三经之中。其中“尔”是近正的意思,“雅”是“雅言”,是某一时代官方规定的规范语言。“尔雅”就是使语言接近于官方规定的语言。《尔雅》是后代考证古代词语的一部重要著作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12954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87880" y="65151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断点补充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4370" y="1101725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kumimoji="1"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charset="-122"/>
                <a:sym typeface="+mn-ea"/>
              </a:rPr>
              <a:t>雅言</a:t>
            </a:r>
            <a:endParaRPr kumimoji="1" lang="zh-CN" altLang="en-US" sz="32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7512" y="3414231"/>
            <a:ext cx="111770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 smtClean="0">
                <a:solidFill>
                  <a:srgbClr val="00B0F0"/>
                </a:solidFill>
              </a:rPr>
              <a:t>【</a:t>
            </a:r>
            <a:r>
              <a:rPr lang="zh-CN" altLang="en-US" sz="2800" b="1" kern="100" dirty="0" smtClean="0">
                <a:solidFill>
                  <a:srgbClr val="00B0F0"/>
                </a:solidFill>
              </a:rPr>
              <a:t>学术视角</a:t>
            </a:r>
            <a:r>
              <a:rPr lang="en-US" altLang="zh-CN" sz="2800" b="1" kern="100" dirty="0" smtClean="0">
                <a:solidFill>
                  <a:srgbClr val="00B0F0"/>
                </a:solidFill>
              </a:rPr>
              <a:t>】</a:t>
            </a:r>
            <a:endParaRPr lang="en-US" altLang="zh-CN" sz="2800" b="1" kern="100" dirty="0" smtClean="0">
              <a:solidFill>
                <a:srgbClr val="00B0F0"/>
              </a:solidFill>
            </a:endParaRPr>
          </a:p>
          <a:p>
            <a:r>
              <a:rPr lang="zh-CN" altLang="en-US" sz="2800" b="1" kern="100" dirty="0" smtClean="0">
                <a:solidFill>
                  <a:srgbClr val="00B0F0"/>
                </a:solidFill>
              </a:rPr>
              <a:t>        楚</a:t>
            </a:r>
            <a:r>
              <a:rPr lang="zh-CN" altLang="en-US" sz="2800" b="1" kern="100" dirty="0">
                <a:solidFill>
                  <a:srgbClr val="00B0F0"/>
                </a:solidFill>
              </a:rPr>
              <a:t>辞的特征，宋代黄伯思在</a:t>
            </a:r>
            <a:r>
              <a:rPr lang="en-US" altLang="zh-CN" sz="2800" b="1" kern="100" dirty="0">
                <a:solidFill>
                  <a:srgbClr val="00B0F0"/>
                </a:solidFill>
              </a:rPr>
              <a:t>《</a:t>
            </a:r>
            <a:r>
              <a:rPr lang="zh-CN" altLang="en-US" sz="2800" b="1" kern="100" dirty="0">
                <a:solidFill>
                  <a:srgbClr val="00B0F0"/>
                </a:solidFill>
              </a:rPr>
              <a:t>校定楚辞序</a:t>
            </a:r>
            <a:r>
              <a:rPr lang="en-US" altLang="zh-CN" sz="2800" b="1" kern="100" dirty="0">
                <a:solidFill>
                  <a:srgbClr val="00B0F0"/>
                </a:solidFill>
              </a:rPr>
              <a:t>》</a:t>
            </a:r>
            <a:r>
              <a:rPr lang="zh-CN" altLang="en-US" sz="2800" b="1" kern="100" dirty="0">
                <a:solidFill>
                  <a:srgbClr val="00B0F0"/>
                </a:solidFill>
              </a:rPr>
              <a:t>中概括说</a:t>
            </a:r>
            <a:r>
              <a:rPr lang="en-US" altLang="zh-CN" sz="2800" b="1" kern="100" dirty="0">
                <a:solidFill>
                  <a:srgbClr val="00B0F0"/>
                </a:solidFill>
              </a:rPr>
              <a:t>:“</a:t>
            </a:r>
            <a:r>
              <a:rPr lang="zh-CN" altLang="en-US" sz="2800" b="1" kern="100" dirty="0">
                <a:solidFill>
                  <a:srgbClr val="00B0F0"/>
                </a:solidFill>
              </a:rPr>
              <a:t>盖屈宋诸骚，皆书楚语，作楚声，记楚地，名楚物，顾可谓之‘楚辞’。”这一说法是正确的。除此而外，</a:t>
            </a:r>
            <a:r>
              <a:rPr lang="en-US" altLang="zh-CN" sz="2800" b="1" kern="100" dirty="0">
                <a:solidFill>
                  <a:srgbClr val="00B0F0"/>
                </a:solidFill>
              </a:rPr>
              <a:t>《</a:t>
            </a:r>
            <a:r>
              <a:rPr lang="zh-CN" altLang="en-US" sz="2800" b="1" kern="100" dirty="0">
                <a:solidFill>
                  <a:srgbClr val="00B0F0"/>
                </a:solidFill>
              </a:rPr>
              <a:t>楚</a:t>
            </a:r>
            <a:r>
              <a:rPr lang="zh-CN" altLang="en-US" sz="2800" b="1" kern="100" dirty="0" smtClean="0">
                <a:solidFill>
                  <a:srgbClr val="00B0F0"/>
                </a:solidFill>
              </a:rPr>
              <a:t>辞</a:t>
            </a:r>
            <a:r>
              <a:rPr lang="en-US" altLang="zh-CN" sz="2800" b="1" kern="100" dirty="0">
                <a:solidFill>
                  <a:srgbClr val="00B0F0"/>
                </a:solidFill>
              </a:rPr>
              <a:t>》</a:t>
            </a:r>
            <a:r>
              <a:rPr lang="zh-CN" altLang="en-US" sz="2800" b="1" kern="100" dirty="0" smtClean="0">
                <a:solidFill>
                  <a:srgbClr val="00B0F0"/>
                </a:solidFill>
              </a:rPr>
              <a:t>中</a:t>
            </a:r>
            <a:r>
              <a:rPr lang="zh-CN" altLang="en-US" sz="2800" b="1" kern="100" dirty="0">
                <a:solidFill>
                  <a:srgbClr val="00B0F0"/>
                </a:solidFill>
              </a:rPr>
              <a:t>屈、宋作品所涉及的历史传说、神话故事、风俗习尚以及所使用的艺术手段、浓郁的抒情风格，无不带有鲜明楚文化色彩。这是楚辞的基本特征，它们是与中原文化交相辉映的楚文化的重要组成部分。</a:t>
            </a:r>
            <a:endParaRPr lang="zh-CN" altLang="en-US" sz="2800" b="1" kern="100" dirty="0">
              <a:solidFill>
                <a:srgbClr val="00B0F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2675" y="404813"/>
            <a:ext cx="7854950" cy="59372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5" name="矩形 4"/>
          <p:cNvSpPr/>
          <p:nvPr/>
        </p:nvSpPr>
        <p:spPr>
          <a:xfrm>
            <a:off x="346030" y="852750"/>
            <a:ext cx="1261884" cy="597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0">
              <a:lnSpc>
                <a:spcPct val="130000"/>
              </a:lnSpc>
              <a:tabLst>
                <a:tab pos="2400300" algn="l"/>
              </a:tabLst>
            </a:pPr>
            <a:r>
              <a:rPr lang="zh-CN" altLang="en-US" sz="2800" b="1" kern="1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楚辞：</a:t>
            </a:r>
            <a:endParaRPr lang="zh-CN" altLang="en-US" sz="2800" b="1" kern="100" dirty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5252" y="2358425"/>
            <a:ext cx="10681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地位：对</a:t>
            </a:r>
            <a:r>
              <a:rPr lang="zh-CN" altLang="en-US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</a:t>
            </a:r>
            <a:r>
              <a:rPr lang="zh-CN" altLang="en-US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世文学影响深远，不仅开启后来的赋体，而且影响历代散文创作，是我国积极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浪漫主义</a:t>
            </a:r>
            <a:r>
              <a:rPr lang="zh-CN" altLang="en-US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诗歌创作的源头。</a:t>
            </a:r>
            <a:endParaRPr lang="zh-CN" altLang="en-US" sz="28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4142" y="1822576"/>
            <a:ext cx="10997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 dirty="0"/>
              <a:t>特点：以南方民歌为基础，采用楚国方言，句式灵活，易于表达感情</a:t>
            </a:r>
            <a:endParaRPr lang="zh-CN" altLang="en-US" sz="2800" b="1" kern="100" dirty="0"/>
          </a:p>
        </p:txBody>
      </p:sp>
      <p:sp>
        <p:nvSpPr>
          <p:cNvPr id="8" name="矩形 7"/>
          <p:cNvSpPr/>
          <p:nvPr/>
        </p:nvSpPr>
        <p:spPr>
          <a:xfrm>
            <a:off x="4913089" y="999072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/>
              <a:t>代表作</a:t>
            </a:r>
            <a:r>
              <a:rPr lang="zh-CN" altLang="zh-CN" sz="2800" b="1" kern="100" dirty="0" smtClean="0"/>
              <a:t>：《</a:t>
            </a:r>
            <a:r>
              <a:rPr lang="zh-CN" altLang="zh-CN" sz="2800" b="1" kern="100" dirty="0"/>
              <a:t>离骚》</a:t>
            </a:r>
            <a:endParaRPr lang="zh-CN" altLang="en-US" sz="2800" b="1" kern="100" dirty="0"/>
          </a:p>
        </p:txBody>
      </p:sp>
      <p:sp>
        <p:nvSpPr>
          <p:cNvPr id="9" name="文本框 8"/>
          <p:cNvSpPr txBox="1"/>
          <p:nvPr/>
        </p:nvSpPr>
        <p:spPr>
          <a:xfrm>
            <a:off x="243205" y="12954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17420" y="998918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创始者：屈原</a:t>
            </a:r>
            <a:endParaRPr lang="zh-CN" altLang="en-US" sz="28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1960" y="2080895"/>
            <a:ext cx="1098740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周公，名旦，姬姓，亦称叔旦。周武王姬发的同母弟，因采邑在周， 称为周公。西周时期的政治家、军事家、思想家、教育家、儒学先驱，  被后世尊为“元圣”。相传他制礼作乐，建立典章制度，被尊为儒学奠基人，是孔子最崇敬的古代圣人。孔人以周公事业的继任者自居，终其一生都致力于恢复“周礼”，主张“克己复礼”。孔子自己讲:“周监于二代，郁郁乎文哉!吾从周。”(《论语八佾》)在他晚年，迭经坎坷，身心俱疲，伤感地说:“甚矣吾衰也!久矣吾不复梦见周公。”(《论语述而》)自春秋以来，周公被历代统治者和学者视为圣人，人们常以周孔并称。所以有“自汉至唐，儒学被奉为‘周(公)孔之道’”的说法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12954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87880" y="65151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断点补充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3770" y="1304925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中宋" panose="02010600040101010101" charset="-122"/>
                <a:sym typeface="+mn-ea"/>
              </a:rPr>
              <a:t>周孔之道</a:t>
            </a:r>
            <a:endParaRPr kumimoji="1" lang="zh-CN" altLang="en-US" sz="32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81910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课标解读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6" y="302682"/>
            <a:ext cx="461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【研究纲领】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4034" y="1321461"/>
            <a:ext cx="2178147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时空观念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8985" y="1923415"/>
            <a:ext cx="5278755" cy="76644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1</a:t>
            </a:r>
            <a:r>
              <a:rPr lang="zh-CN" altLang="zh-CN" sz="2800" b="1" kern="100" dirty="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.先秦儒家思想的发展历程；</a:t>
            </a:r>
            <a:endParaRPr lang="zh-CN" altLang="zh-CN" sz="2800" b="1" kern="100" dirty="0">
              <a:latin typeface="Times New Roman" panose="02020603050405020304"/>
              <a:ea typeface="华文细黑" panose="02010600040101010101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3860" y="3232150"/>
            <a:ext cx="431990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历史解释与史料实证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8828" y="3996055"/>
            <a:ext cx="4724400" cy="20300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None/>
              <a:tabLst>
                <a:tab pos="2070735" algn="l"/>
              </a:tabLst>
            </a:pPr>
            <a:r>
              <a:rPr lang="zh-CN" altLang="zh-CN" sz="2800" b="1" kern="100" dirty="0">
                <a:latin typeface="Times New Roman" panose="02020603050405020304"/>
                <a:ea typeface="华文细黑" panose="02010600040101010101" charset="-122"/>
                <a:cs typeface="Times New Roman" panose="02020603050405020304"/>
                <a:sym typeface="+mn-ea"/>
              </a:rPr>
              <a:t>1.百家争鸣局面的形成；</a:t>
            </a:r>
            <a:endParaRPr lang="zh-CN" altLang="zh-CN" sz="2800" b="1" kern="100" dirty="0">
              <a:latin typeface="Times New Roman" panose="02020603050405020304"/>
              <a:ea typeface="华文细黑" panose="02010600040101010101" charset="-122"/>
              <a:cs typeface="Times New Roman" panose="02020603050405020304"/>
              <a:sym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None/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/>
                <a:ea typeface="华文细黑" panose="02010600040101010101" charset="-122"/>
                <a:cs typeface="Times New Roman" panose="02020603050405020304"/>
                <a:sym typeface="+mn-ea"/>
              </a:rPr>
              <a:t>2.</a:t>
            </a:r>
            <a:r>
              <a:rPr lang="zh-CN" altLang="zh-CN" sz="2800" b="1" kern="100" dirty="0">
                <a:latin typeface="Times New Roman" panose="02020603050405020304"/>
                <a:ea typeface="华文细黑" panose="02010600040101010101" charset="-122"/>
                <a:cs typeface="Times New Roman" panose="02020603050405020304"/>
                <a:sym typeface="+mn-ea"/>
              </a:rPr>
              <a:t>孔孟之道的内涵；</a:t>
            </a:r>
            <a:endParaRPr lang="zh-CN" altLang="zh-CN" sz="2800" b="1" kern="100" dirty="0">
              <a:latin typeface="Times New Roman" panose="02020603050405020304"/>
              <a:ea typeface="华文细黑" panose="02010600040101010101" charset="-122"/>
              <a:cs typeface="Times New Roman" panose="02020603050405020304"/>
              <a:sym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None/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/>
                <a:ea typeface="华文细黑" panose="02010600040101010101" charset="-122"/>
                <a:cs typeface="Times New Roman" panose="02020603050405020304"/>
                <a:sym typeface="+mn-ea"/>
              </a:rPr>
              <a:t>3</a:t>
            </a:r>
            <a:r>
              <a:rPr lang="zh-CN" altLang="zh-CN" sz="2800" b="1" kern="100" dirty="0">
                <a:latin typeface="Times New Roman" panose="02020603050405020304"/>
                <a:ea typeface="华文细黑" panose="02010600040101010101" charset="-122"/>
                <a:cs typeface="Times New Roman" panose="02020603050405020304"/>
                <a:sym typeface="+mn-ea"/>
              </a:rPr>
              <a:t>.先秦诸子治国思想的异同；</a:t>
            </a:r>
            <a:endParaRPr lang="zh-CN" altLang="zh-CN" sz="2800" b="1" kern="100" dirty="0">
              <a:latin typeface="Times New Roman" panose="02020603050405020304"/>
              <a:ea typeface="华文细黑" panose="02010600040101010101" charset="-122"/>
              <a:cs typeface="Times New Roman" panose="02020603050405020304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4299" y="1283996"/>
            <a:ext cx="217814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唯物史观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31585" y="1983740"/>
            <a:ext cx="5278755" cy="1412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/>
                <a:ea typeface="华文细黑" panose="02010600040101010101" charset="-122"/>
                <a:cs typeface="Courier New" panose="02070309020205020404"/>
              </a:rPr>
              <a:t>1.</a:t>
            </a:r>
            <a:r>
              <a:rPr lang="zh-CN" altLang="en-US" sz="2800" b="1" kern="100" dirty="0">
                <a:latin typeface="Times New Roman" panose="02020603050405020304"/>
                <a:ea typeface="华文细黑" panose="02010600040101010101" charset="-122"/>
                <a:cs typeface="Courier New" panose="02070309020205020404"/>
              </a:rPr>
              <a:t>百家争鸣局面出现的原因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2.先秦科技、文学、艺术的背景；</a:t>
            </a:r>
            <a:endParaRPr lang="zh-CN" altLang="zh-CN" sz="2800" b="1" kern="100" dirty="0">
              <a:latin typeface="Times New Roman" panose="02020603050405020304"/>
              <a:ea typeface="华文细黑" panose="02010600040101010101" charset="-122"/>
              <a:cs typeface="Times New Roman" panose="020206030504050203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31759" y="3282341"/>
            <a:ext cx="2178147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家国情怀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39840" y="4019550"/>
            <a:ext cx="5278755" cy="1412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/>
                <a:ea typeface="华文细黑" panose="02010600040101010101" charset="-122"/>
                <a:cs typeface="Courier New" panose="02070309020205020404"/>
              </a:rPr>
              <a:t>1.</a:t>
            </a:r>
            <a:r>
              <a:rPr lang="zh-CN" altLang="en-US" sz="2800" b="1" kern="100" dirty="0">
                <a:latin typeface="Times New Roman" panose="02020603050405020304"/>
                <a:ea typeface="华文细黑" panose="02010600040101010101" charset="-122"/>
                <a:cs typeface="Courier New" panose="02070309020205020404"/>
              </a:rPr>
              <a:t>百家争鸣局面之于后世的意义</a:t>
            </a:r>
            <a:r>
              <a:rPr lang="zh-CN" altLang="zh-CN" sz="2800" b="1" kern="100" dirty="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；</a:t>
            </a:r>
            <a:endParaRPr lang="zh-CN" altLang="zh-CN" sz="2800" b="1" kern="100" dirty="0">
              <a:latin typeface="Times New Roman" panose="02020603050405020304"/>
              <a:ea typeface="华文细黑" panose="02010600040101010101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2.</a:t>
            </a:r>
            <a:r>
              <a:rPr lang="zh-CN" altLang="en-US" sz="2800" b="1" kern="100" dirty="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先秦科技、文学、艺术的影响</a:t>
            </a:r>
            <a:endParaRPr lang="zh-CN" altLang="en-US" sz="2800" b="1" kern="100" dirty="0">
              <a:latin typeface="Times New Roman" panose="02020603050405020304"/>
              <a:ea typeface="华文细黑" panose="02010600040101010101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3655" y="1348740"/>
            <a:ext cx="7094220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zh-CN" altLang="en-US" sz="2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材料一</a:t>
            </a: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春秋战国时期的文化辉煌，最根本的原因是由于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社会大变革时代</a:t>
            </a: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思想家们提供了历史舞台；同时,礼崩乐坏的社会大裂变，将原本属于贵族最底层的士阶层从沉重的宗法制羁继中解放出来，在社会身份上取得了独立的地位，而汲汲于争霸事业的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诸侯对人才的渴求</a:t>
            </a: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，更助长了士阶层的声势。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士的崛起</a:t>
            </a: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意味着一个以“劳心”为务，从事精神性创造的专业文化阶层形成。激烈的兼并战争打破了孤立、静态的生活格局，文化传播的规模日盛，多因素的冲突、交织与渗透，提供了文化重组的机会。学术环境的宽松活泼，使文化人有可能进行独立的、富于创造性的精神劳动，从而为道术“天下裂”提供了前提条件；随着周天子“共主”地位的丧失，世守专职的宫廷文化官员纷纷向下层或转移到列国，直接推动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私家学者</a:t>
            </a:r>
            <a:r>
              <a:rPr lang="zh-CN" altLang="en-US" sz="2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集团兴起。</a:t>
            </a:r>
            <a:endParaRPr lang="zh-CN" altLang="en-US" sz="2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r"/>
            <a:r>
              <a:rPr lang="zh-CN" altLang="en-US" sz="2200" b="1">
                <a:solidFill>
                  <a:srgbClr val="000000"/>
                </a:solidFill>
                <a:latin typeface="+mj-ea"/>
                <a:ea typeface="+mj-ea"/>
                <a:cs typeface="+mj-ea"/>
              </a:rPr>
              <a:t>——</a:t>
            </a:r>
            <a:r>
              <a:rPr lang="zh-CN" altLang="zh-CN" sz="2200" b="1" kern="100" dirty="0">
                <a:latin typeface="+mj-ea"/>
                <a:ea typeface="+mj-ea"/>
                <a:cs typeface="+mj-ea"/>
                <a:sym typeface="+mn-ea"/>
              </a:rPr>
              <a:t>张岱年、方克立主编</a:t>
            </a:r>
            <a:r>
              <a:rPr lang="zh-CN" altLang="en-US" sz="2200" b="1">
                <a:solidFill>
                  <a:srgbClr val="000000"/>
                </a:solidFill>
                <a:latin typeface="+mj-ea"/>
                <a:ea typeface="+mj-ea"/>
                <a:cs typeface="+mj-ea"/>
              </a:rPr>
              <a:t>《中国文化概论》</a:t>
            </a:r>
            <a:endParaRPr lang="zh-CN" altLang="en-US" sz="2200" b="1">
              <a:solidFill>
                <a:srgbClr val="00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655" y="611505"/>
            <a:ext cx="1216152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sz="2800" b="1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  <a:sym typeface="+mn-ea"/>
              </a:rPr>
              <a:t>（一）百家争鸣局面形成的背景</a:t>
            </a:r>
            <a:endParaRPr lang="zh-CN" sz="2800" b="1" kern="100" dirty="0" smtClean="0">
              <a:solidFill>
                <a:srgbClr val="FF0000"/>
              </a:solidFill>
              <a:latin typeface="Times New Roman" panose="02020603050405020304"/>
              <a:ea typeface="黑体" panose="02010609060101010101" pitchFamily="49" charset="-122"/>
              <a:cs typeface="Courier New" panose="02070309020205020404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45985" y="1647825"/>
            <a:ext cx="44164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【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问题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】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根据以上材料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概括春秋战国时期“百家争鸣”的背景。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41235" y="3031490"/>
            <a:ext cx="4321175" cy="3281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685800">
              <a:lnSpc>
                <a:spcPct val="108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背景</a:t>
            </a:r>
            <a:r>
              <a:rPr lang="en-US" altLang="zh-CN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:</a:t>
            </a:r>
            <a:endParaRPr lang="en-US" altLang="zh-CN" sz="24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just" defTabSz="685800">
              <a:lnSpc>
                <a:spcPct val="108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春秋战国时期生产力发展促使奴隶制向封建制的转型</a:t>
            </a:r>
            <a:r>
              <a:rPr lang="en-US" altLang="zh-CN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;</a:t>
            </a:r>
            <a:endParaRPr lang="en-US" altLang="zh-CN" sz="24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just" defTabSz="685800">
              <a:lnSpc>
                <a:spcPct val="108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诸侯国之间兼并战争不断</a:t>
            </a:r>
            <a:r>
              <a:rPr lang="en-US" altLang="zh-CN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需要人才</a:t>
            </a:r>
            <a:r>
              <a:rPr lang="en-US" altLang="zh-CN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;</a:t>
            </a:r>
            <a:endParaRPr lang="en-US" altLang="zh-CN" sz="24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just" defTabSz="685800">
              <a:lnSpc>
                <a:spcPct val="108000"/>
              </a:lnSpc>
            </a:pPr>
            <a:r>
              <a:rPr lang="en-US" altLang="zh-CN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学在官府”局面被打破</a:t>
            </a:r>
            <a:r>
              <a:rPr lang="en-US" altLang="zh-CN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,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私学兴盛</a:t>
            </a:r>
            <a:r>
              <a:rPr lang="en-US" altLang="zh-CN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;“</a:t>
            </a:r>
            <a:endParaRPr lang="en-US" altLang="zh-CN" sz="24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just" defTabSz="685800">
              <a:lnSpc>
                <a:spcPct val="108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士”</a:t>
            </a:r>
            <a:r>
              <a:rPr lang="en-US" altLang="zh-CN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知识分子</a:t>
            </a:r>
            <a:r>
              <a:rPr lang="en-US" altLang="zh-CN" sz="24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阶层的兴起。</a:t>
            </a:r>
            <a:endParaRPr lang="zh-CN" altLang="en-US" sz="2400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655" y="741045"/>
            <a:ext cx="1216152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sz="2800" b="1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  <a:sym typeface="+mn-ea"/>
              </a:rPr>
              <a:t>（一）百家争鸣局面形成的背景</a:t>
            </a:r>
            <a:endParaRPr lang="zh-CN" sz="2800" b="1" kern="100" dirty="0" smtClean="0">
              <a:solidFill>
                <a:srgbClr val="FF0000"/>
              </a:solidFill>
              <a:latin typeface="Times New Roman" panose="02020603050405020304"/>
              <a:ea typeface="黑体" panose="02010609060101010101" pitchFamily="49" charset="-122"/>
              <a:cs typeface="Courier New" panose="02070309020205020404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0475" y="2999105"/>
            <a:ext cx="5080000" cy="2491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7970"/>
            <a:r>
              <a:rPr lang="zh-CN" sz="2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原因：</a:t>
            </a:r>
            <a:endParaRPr lang="zh-CN" sz="26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267970"/>
            <a:r>
              <a:rPr lang="zh-CN" sz="2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王室衰微，诸侯争霸；当时君主好恶不同，百家为投其所好。</a:t>
            </a:r>
            <a:endParaRPr lang="zh-CN" sz="26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267970"/>
            <a:r>
              <a:rPr lang="zh-CN" sz="2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看待：诸子百家学说虽各有长短但却是相反相生的；应该取长补短以</a:t>
            </a:r>
            <a:r>
              <a:rPr lang="en-US" sz="2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</a:t>
            </a:r>
            <a:r>
              <a:rPr lang="zh-CN" sz="2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通万方之略</a:t>
            </a:r>
            <a:r>
              <a:rPr lang="en-US" sz="2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zh-CN" sz="26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lang="zh-CN" altLang="en-US" sz="26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4305" y="1707515"/>
            <a:ext cx="5863590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sz="2600" b="1">
                <a:ea typeface="黑体" panose="02010609060101010101" pitchFamily="49" charset="-122"/>
                <a:sym typeface="+mn-ea"/>
              </a:rPr>
              <a:t>史料二　</a:t>
            </a:r>
            <a:r>
              <a:rPr lang="zh-CN" sz="2600" b="1">
                <a:cs typeface="楷体_GB2312" charset="0"/>
                <a:sym typeface="+mn-ea"/>
              </a:rPr>
              <a:t>诸子十家，其可观者九家而已。皆起于王道既微，诸侯力征，时君世主，好恶殊方，是以九家之术蜂出并作，各引一端，崇其所善，以此驰说，取合诸侯。其言虽殊，辟犹水火，相灭亦相生也</a:t>
            </a:r>
            <a:r>
              <a:rPr lang="en-US" sz="26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sz="2600" b="1">
                <a:cs typeface="楷体_GB2312" charset="0"/>
                <a:sym typeface="+mn-ea"/>
              </a:rPr>
              <a:t>今异家者各推所长，穷知究虑，以明其指，虽有蔽短</a:t>
            </a:r>
            <a:r>
              <a:rPr lang="en-US" sz="26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sz="2600" b="1">
                <a:cs typeface="楷体_GB2312" charset="0"/>
                <a:sym typeface="+mn-ea"/>
              </a:rPr>
              <a:t>合短取长，则可以通万方之略矣。</a:t>
            </a:r>
            <a:endParaRPr lang="zh-CN" sz="2600" b="1">
              <a:cs typeface="楷体_GB2312" charset="0"/>
              <a:sym typeface="+mn-ea"/>
            </a:endParaRPr>
          </a:p>
          <a:p>
            <a:pPr algn="r"/>
            <a:r>
              <a:rPr lang="en-US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——</a:t>
            </a:r>
            <a:r>
              <a:rPr lang="zh-CN" sz="2600" b="1">
                <a:ea typeface="宋体" panose="02010600030101010101" pitchFamily="2" charset="-122"/>
                <a:sym typeface="+mn-ea"/>
              </a:rPr>
              <a:t>据班固《汉书</a:t>
            </a:r>
            <a:r>
              <a:rPr lang="en-US" sz="2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·</a:t>
            </a:r>
            <a:r>
              <a:rPr lang="zh-CN" sz="2600" b="1">
                <a:ea typeface="宋体" panose="02010600030101010101" pitchFamily="2" charset="-122"/>
                <a:sym typeface="+mn-ea"/>
              </a:rPr>
              <a:t>艺文志》</a:t>
            </a:r>
            <a:endParaRPr lang="zh-CN" altLang="en-US" sz="2600"/>
          </a:p>
        </p:txBody>
      </p:sp>
      <p:sp>
        <p:nvSpPr>
          <p:cNvPr id="8" name="文本框 7"/>
          <p:cNvSpPr txBox="1"/>
          <p:nvPr/>
        </p:nvSpPr>
        <p:spPr>
          <a:xfrm>
            <a:off x="6195695" y="1707515"/>
            <a:ext cx="5692775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sz="2600" b="1">
                <a:ea typeface="宋体" panose="02010600030101010101" pitchFamily="2" charset="-122"/>
                <a:sym typeface="+mn-ea"/>
              </a:rPr>
              <a:t>据史料二指出诸子百家发生</a:t>
            </a:r>
            <a:r>
              <a:rPr lang="en-US" sz="26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sz="2600" b="1">
                <a:ea typeface="宋体" panose="02010600030101010101" pitchFamily="2" charset="-122"/>
                <a:sym typeface="+mn-ea"/>
              </a:rPr>
              <a:t>争鸣</a:t>
            </a:r>
            <a:r>
              <a:rPr lang="en-US" sz="26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sz="2600" b="1">
                <a:ea typeface="宋体" panose="02010600030101010101" pitchFamily="2" charset="-122"/>
                <a:sym typeface="+mn-ea"/>
              </a:rPr>
              <a:t>的原因。班固认为应当怎样看待与处理学术思想上的争论？</a:t>
            </a:r>
            <a:endParaRPr lang="zh-CN" altLang="en-US" sz="2600"/>
          </a:p>
        </p:txBody>
      </p:sp>
    </p:spTree>
  </p:cSld>
  <p:clrMapOvr>
    <a:masterClrMapping/>
  </p:clrMapOvr>
  <p:transition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文本框 371713"/>
          <p:cNvSpPr txBox="1"/>
          <p:nvPr/>
        </p:nvSpPr>
        <p:spPr>
          <a:xfrm>
            <a:off x="805815" y="1230630"/>
            <a:ext cx="10227310" cy="50167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学术视角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en-US" altLang="zh-CN" sz="3200" dirty="0" smtClean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    春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秋战国时期，伴随着政治、经济方面激烈而深刻的变革，思想文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化领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域出现了百家争鸣的繁荣局面。所谓百家争鸣，指的是两种社会现象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: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一种是各个学派独立地阐述自己的学说思想，学派之间相互问难，进行辩论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;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另一种是诸子学以致用，以其所学去游说诸侯，这就不可避免地与诸侯及其官员发生争鸣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r">
              <a:lnSpc>
                <a:spcPct val="125000"/>
              </a:lnSpc>
            </a:pP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樊树志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国史概要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，复旦大学出版社。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charRg st="82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1714">
                                            <p:txEl>
                                              <p:charRg st="82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charRg st="101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1714">
                                            <p:txEl>
                                              <p:charRg st="101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charRg st="136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1714">
                                            <p:txEl>
                                              <p:charRg st="136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charRg st="136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1714">
                                            <p:txEl>
                                              <p:charRg st="136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文本框 371713"/>
          <p:cNvSpPr txBox="1"/>
          <p:nvPr/>
        </p:nvSpPr>
        <p:spPr>
          <a:xfrm>
            <a:off x="887095" y="1616710"/>
            <a:ext cx="10227310" cy="38119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685800">
              <a:lnSpc>
                <a:spcPct val="108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深化拓展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春秋战国时期的社会转型</a:t>
            </a:r>
            <a:endParaRPr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defTabSz="685800">
              <a:lnSpc>
                <a:spcPct val="108000"/>
              </a:lnSpc>
            </a:pP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1.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政治</a:t>
            </a: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: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诸侯争霸</a:t>
            </a: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实现局部统一</a:t>
            </a: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;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分封制逐渐瓦解</a:t>
            </a: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封建制度逐步建立。</a:t>
            </a:r>
            <a:endParaRPr lang="zh-CN" altLang="en-US" sz="3200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just" defTabSz="685800">
              <a:lnSpc>
                <a:spcPct val="108000"/>
              </a:lnSpc>
            </a:pP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2.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经济</a:t>
            </a: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: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铁器牛耕的使用</a:t>
            </a: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生产力提高</a:t>
            </a: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;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井田制逐步瓦解</a:t>
            </a: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封建土地所有制逐步建立。</a:t>
            </a:r>
            <a:endParaRPr lang="zh-CN" altLang="en-US" sz="3200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just" defTabSz="685800">
              <a:lnSpc>
                <a:spcPct val="108000"/>
              </a:lnSpc>
            </a:pP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3.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文化</a:t>
            </a: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: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思想流派纷呈</a:t>
            </a: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百家争鸣局面出现</a:t>
            </a: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;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文学艺术</a:t>
            </a: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百花争艳</a:t>
            </a: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;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传统科技</a:t>
            </a:r>
            <a:r>
              <a:rPr lang="en-US" altLang="zh-CN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世界领先。</a:t>
            </a:r>
            <a:endParaRPr lang="zh-CN" altLang="en-US" sz="3200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charRg st="82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1714">
                                            <p:txEl>
                                              <p:charRg st="82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charRg st="101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1714">
                                            <p:txEl>
                                              <p:charRg st="101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charRg st="136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1714">
                                            <p:txEl>
                                              <p:charRg st="136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>
                                            <p:txEl>
                                              <p:charRg st="136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1714">
                                            <p:txEl>
                                              <p:charRg st="136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178560" y="1458595"/>
            <a:ext cx="530987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孔子思想的特点</a:t>
            </a:r>
            <a:endParaRPr lang="zh-CN" altLang="zh-CN" sz="2800" b="1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9535" y="840105"/>
            <a:ext cx="121615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、孔子的思想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3380" y="2776220"/>
            <a:ext cx="823150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(1)天命观：建立儒学体系(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实践理性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)。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(2)爱人、德政、孝悌、仁义礼智信一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重视道德修养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(3)孝悌也者，其为仁之本欤?一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重视血亲人伦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(4)为政以德;节用而爱人，使民以时一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重视民本思想。</a:t>
            </a:r>
            <a:endParaRPr lang="zh-CN" altLang="en-US" sz="28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(5)克己复礼、正名、齐之以礼一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重视社会秩序。</a:t>
            </a:r>
            <a:endParaRPr lang="zh-CN" altLang="en-US" sz="28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845185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归纳总结</a:t>
            </a: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178560" y="1475740"/>
            <a:ext cx="477710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孔子的主要思想及相互关系</a:t>
            </a:r>
            <a:endParaRPr lang="zh-CN" altLang="zh-CN" sz="2800" b="1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</p:txBody>
      </p:sp>
      <p:pic>
        <p:nvPicPr>
          <p:cNvPr id="27650" name="Picture 2" descr="J3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190" y="2326005"/>
            <a:ext cx="734314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9535" y="840105"/>
            <a:ext cx="121615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、孔子的思想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5530" y="845185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归纳总结</a:t>
            </a: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文本框 365569"/>
          <p:cNvSpPr txBox="1"/>
          <p:nvPr/>
        </p:nvSpPr>
        <p:spPr>
          <a:xfrm>
            <a:off x="1449705" y="1482725"/>
            <a:ext cx="9293225" cy="4939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125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先秦儒家的“民本”思想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685800" fontAlgn="auto">
              <a:lnSpc>
                <a:spcPct val="125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(1)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表现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685800" fontAlgn="auto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①孔子的民本思想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:“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为政以德”“节用而爱人。”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defTabSz="685800" fontAlgn="auto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②孟子的民本思想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民贵君轻、痛恨暴政和战争。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defTabSz="685800" fontAlgn="auto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③荀子的民本思想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:“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君舟民水。”</a:t>
            </a:r>
            <a:endParaRPr lang="zh-CN" altLang="en-US" sz="28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defTabSz="685800" fontAlgn="auto">
              <a:lnSpc>
                <a:spcPct val="125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实质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defTabSz="685800" fontAlgn="auto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古代儒家思想中的“民本”思想是以维护“君”为中心的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并不是以维护人民利益为出发点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是一种维护统治的策略。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defTabSz="685800" fontAlgn="auto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与现代在民主思想比较？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12954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87880" y="72390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对比总结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charRg st="4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5570">
                                            <p:txEl>
                                              <p:charRg st="4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5570">
                                            <p:txEl>
                                              <p:charRg st="4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charRg st="6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5570">
                                            <p:txEl>
                                              <p:charRg st="6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5570">
                                            <p:txEl>
                                              <p:charRg st="67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charRg st="84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5570">
                                            <p:txEl>
                                              <p:charRg st="84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5570">
                                            <p:txEl>
                                              <p:charRg st="84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5570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5570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3205" y="12954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87880" y="72390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对比总结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44725" y="2029460"/>
            <a:ext cx="770255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85800" fontAlgn="auto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儒家“仁爱”与墨家“兼爱”的不同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 defTabSz="685800"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二者的范围不同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儒家的仁爱范围狭窄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且主张“克己复礼”为“仁”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仍然讲究阶级性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;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墨家的“兼爱”具有广泛性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不分等级贵贱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;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前者仍然代表了统治阶级的利益</a:t>
            </a:r>
            <a:r>
              <a:rPr lang="en-US" alt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后者代表了平民百姓的利益。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5040" y="1016000"/>
            <a:ext cx="1123696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归纳总结</a:t>
            </a: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百家争鸣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中的主要治国理念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儒家推崇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人治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即治国时偏重人的作用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强调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道德感化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实行仁政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带有民本思想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即所谓的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王道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法家提倡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法治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即强调法的作用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主张用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严刑峻法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来统一人们的思想和行为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建立君主专制的中央集权国家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即所谓的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霸道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道家主张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无为而治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强调不要把自己的意志强加给社会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要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顺应时势和民心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休养生息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以恢复和发展生产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即所谓的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帝道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1770" y="1539875"/>
            <a:ext cx="11807825" cy="4647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儒、道、法三家的思想特点</a:t>
            </a:r>
            <a:endParaRPr lang="zh-CN" altLang="en-US" sz="2800" b="1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indent="0" algn="just" eaLnBrk="0" fontAlgn="auto" latinLnBrk="1" hangingPunc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(1)儒家提出“仁政”“德治”“礼治”,强调道德感化。当国家趋于</a:t>
            </a:r>
            <a:b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稳定、步入正常轨道后,宜用儒家思想。</a:t>
            </a:r>
            <a:r>
              <a:rPr lang="zh-CN" altLang="en-US" sz="2600" b="1" kern="0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儒家思想孕育了我国传统文化</a:t>
            </a:r>
            <a:br>
              <a:rPr sz="26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zh-CN" altLang="en-US" sz="2600" b="1" kern="0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的政治理想和道德准则。</a:t>
            </a:r>
            <a:endParaRPr lang="zh-CN" altLang="en-US" sz="2600" b="1" kern="0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algn="just" eaLnBrk="0" fontAlgn="auto" latinLnBrk="1" hangingPunc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(2)法家主张实行严刑峻法(法治),建立君主专制的中央集权国家。在动</a:t>
            </a:r>
            <a:b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荡年代宜用法家思想,以实现国家大一统。</a:t>
            </a:r>
            <a:r>
              <a:rPr lang="zh-CN" altLang="en-US" sz="2600" b="1" kern="0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法家思想中的变革精神成为</a:t>
            </a:r>
            <a:br>
              <a:rPr sz="26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zh-CN" altLang="en-US" sz="2600" b="1" kern="0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历代进步思想家、政治家改革图治的理论武器。</a:t>
            </a:r>
            <a:endParaRPr lang="zh-CN" altLang="en-US" sz="2600" b="1" kern="0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algn="just" eaLnBrk="0" fontAlgn="auto" latinLnBrk="1" hangingPunc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(3)道家提倡顺应自然,“无为而治”。大动荡后,与民休息,恢复和发展</a:t>
            </a:r>
            <a:b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生产,以道家思想为宜。</a:t>
            </a:r>
            <a:r>
              <a:rPr lang="zh-CN" altLang="en-US" sz="2600" b="1" kern="0" dirty="0" smtClean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道家学说构成了传统思想的哲学基础。</a:t>
            </a:r>
            <a:endParaRPr lang="zh-CN" altLang="en-US" sz="2600" b="1" kern="0" dirty="0" smtClean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5530" y="845185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归纳总结</a:t>
            </a: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3206" y="302682"/>
            <a:ext cx="461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【明晰考向】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1715" y="1201420"/>
            <a:ext cx="408368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600" b="1"/>
              <a:t>1.</a:t>
            </a:r>
            <a:r>
              <a:rPr lang="zh-CN" altLang="en-US" sz="2600" b="1"/>
              <a:t>先秦思想文化的考查现状</a:t>
            </a:r>
            <a:endParaRPr lang="zh-CN" altLang="en-US" sz="2600" b="1"/>
          </a:p>
        </p:txBody>
      </p:sp>
      <p:sp>
        <p:nvSpPr>
          <p:cNvPr id="4" name="文本框 3"/>
          <p:cNvSpPr txBox="1"/>
          <p:nvPr/>
        </p:nvSpPr>
        <p:spPr>
          <a:xfrm>
            <a:off x="2581910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考情分析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452120" y="2028190"/>
          <a:ext cx="11287760" cy="34264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009718"/>
                <a:gridCol w="5173345"/>
                <a:gridCol w="1282519"/>
                <a:gridCol w="2822178"/>
              </a:tblGrid>
              <a:tr h="3276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最新考纲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全国卷</a:t>
                      </a:r>
                      <a:endParaRPr lang="zh-CN" altLang="en-US" sz="2000" dirty="0"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/>
                </a:tc>
              </a:tr>
              <a:tr h="1744980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1600" b="1" dirty="0"/>
                        <a:t>春秋战国时期的百家争鸣</a:t>
                      </a:r>
                      <a:endParaRPr lang="zh-CN" altLang="en-US" sz="1600" b="1" dirty="0"/>
                    </a:p>
                    <a:p>
                      <a:pPr algn="just">
                        <a:buNone/>
                      </a:pP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p>
                      <a:pPr marL="0" lvl="0" indent="0" algn="just" defTabSz="91440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/>
                        <a:t>2016·全国Ⅰ卷·24：儒学的思想渊源</a:t>
                      </a:r>
                      <a:endParaRPr lang="zh-CN" altLang="en-US" sz="2400" b="1" dirty="0"/>
                    </a:p>
                    <a:p>
                      <a:pPr marL="0" lvl="0" indent="0" algn="just" defTabSz="91440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/>
                        <a:t>2015·全国Ⅰ卷·40：孔孟儒学的核心主张</a:t>
                      </a:r>
                      <a:endParaRPr lang="zh-CN" altLang="en-US" sz="2400" b="1" dirty="0"/>
                    </a:p>
                    <a:p>
                      <a:pPr marL="0" lvl="0" indent="0" algn="just" defTabSz="91440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/>
                        <a:t>2015·全国Ⅱ卷·24：儒学理想化政治诉求的特点</a:t>
                      </a:r>
                      <a:endParaRPr lang="zh-CN" altLang="en-US" sz="2400" b="1" dirty="0"/>
                    </a:p>
                    <a:p>
                      <a:pPr marL="0" lvl="0" indent="0" algn="just" defTabSz="91440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/>
                        <a:t>2015·全国Ⅱ卷·40：孟子的法制观念及时代背景</a:t>
                      </a:r>
                      <a:endParaRPr lang="zh-CN" altLang="en-US" sz="2400" b="1" dirty="0"/>
                    </a:p>
                    <a:p>
                      <a:pPr marL="0" lvl="0" indent="0" algn="just" defTabSz="91440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/>
                        <a:t>2011·大纲卷·37；先秦儒家民本思想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p>
                      <a:pPr marL="0" lvl="0" indent="0" algn="just" defTabSz="914400" eaLnBrk="0" hangingPunct="0">
                        <a:spcBef>
                          <a:spcPct val="0"/>
                        </a:spcBef>
                        <a:buNone/>
                      </a:pP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p>
                      <a:pPr marL="0" lvl="0" indent="0" algn="just" defTabSz="914400" eaLnBrk="0" hangingPunct="0">
                        <a:spcBef>
                          <a:spcPct val="0"/>
                        </a:spcBef>
                        <a:buNone/>
                      </a:pPr>
                      <a:endParaRPr lang="zh-CN" altLang="en-US" sz="1600" b="1" dirty="0"/>
                    </a:p>
                  </a:txBody>
                  <a:tcPr/>
                </a:tc>
              </a:tr>
              <a:tr h="1285240"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2000" b="1" dirty="0"/>
                        <a:t>先秦时期的文字、艺术、科技、文学</a:t>
                      </a:r>
                      <a:endParaRPr lang="zh-CN" altLang="en-US" sz="2000" b="1" dirty="0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buNone/>
                      </a:pPr>
                      <a:r>
                        <a:rPr lang="zh-CN" altLang="en-US" sz="2400" b="1" dirty="0"/>
                        <a:t>2016新课标Ⅱ·24：先秦文字</a:t>
                      </a:r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buNone/>
                      </a:pP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p>
                      <a:pPr algn="just">
                        <a:buNone/>
                      </a:pPr>
                      <a:endParaRPr lang="zh-CN" alt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2605" y="1576070"/>
            <a:ext cx="10753725" cy="4147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latinLnBrk="1" hangingPunct="0">
              <a:lnSpc>
                <a:spcPct val="150000"/>
              </a:lnSpc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儒、道、法三家思想的联系</a:t>
            </a:r>
            <a:endParaRPr lang="zh-CN" altLang="en-US" sz="2600" b="1" dirty="0" smtClean="0"/>
          </a:p>
          <a:p>
            <a:pPr marL="0" algn="just" eaLnBrk="0" latinLnBrk="1" hangingPunc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(1)儒、法、道三家有互补性,在发展中表现出融合的趋势。战国时期</a:t>
            </a:r>
            <a:b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荀子综合了法家和道家思想中积极合理的成分,使儒家思想更能适应社</a:t>
            </a:r>
            <a:b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会的需要。西汉武帝时,董仲舒以儒学为基础,辅以法家思想,兼采道家</a:t>
            </a:r>
            <a:b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思想的合理成分,形成了新儒学体系,奠定了中国封建统治思想的基本</a:t>
            </a:r>
            <a:b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格局。</a:t>
            </a:r>
            <a:endParaRPr lang="zh-CN" altLang="en-US" sz="2600" b="1" kern="0" dirty="0" smtClean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algn="just" eaLnBrk="0" latinLnBrk="1" hangingPunct="0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(2)儒、法、道各家彼此吸收、融合,共同构筑了中华民族传统文化的</a:t>
            </a:r>
            <a:b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基本精神,而儒家思想是中国传统文化的主流思想。</a:t>
            </a:r>
            <a:endParaRPr lang="zh-CN" altLang="en-US" sz="2600" b="1" kern="0" dirty="0" smtClean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5530" y="845185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归纳总结</a:t>
            </a: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9585" y="1257300"/>
            <a:ext cx="11212830" cy="5431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25000"/>
              </a:lnSpc>
            </a:pPr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楷体" panose="02010600040101010101" charset="-122"/>
                <a:sym typeface="+mn-ea"/>
              </a:rPr>
              <a:t>诸子百家中相互对立的观点</a:t>
            </a:r>
            <a:endParaRPr lang="zh-CN" altLang="en-US" sz="2600" b="1" kern="0" dirty="0" smtClean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(1)在治国上，儒家主张“仁政”、“德治”，反对严刑峻法;法家主张法治，强调严刑峻法;道家主张“无为而治”</a:t>
            </a:r>
            <a:endParaRPr lang="zh-CN" altLang="en-US" sz="2600" b="1" kern="0" dirty="0" smtClean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(2)在人性上，孟子主张“性本善”，而荀子主张“性本恶”。(3)在处理人与自然的关系上，荀子主张“制天命”，人定胜天;  而庄子主张“顺其自然”</a:t>
            </a:r>
            <a:endParaRPr lang="zh-CN" altLang="en-US" sz="2600" b="1" kern="0" dirty="0" smtClean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(4)在人生态度上，儒家主张积极入世，强调社会责任;道家则主张“逍遥”的人生态度，主张避世，强调“超脱”</a:t>
            </a:r>
            <a:endParaRPr lang="zh-CN" altLang="en-US" sz="2600" b="1" kern="0" dirty="0" smtClean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600" b="1" kern="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(5)在看待社会成员的关系上，墨家主张“兼爱”、“非攻”儒家主张尊卑有序。</a:t>
            </a:r>
            <a:endParaRPr lang="zh-CN" altLang="en-US" sz="2600" b="1" kern="0" dirty="0" smtClean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5530" y="845185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归纳总结</a:t>
            </a:r>
            <a:endParaRPr lang="zh-CN" altLang="en-US" sz="2800" b="1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940435" y="1333500"/>
            <a:ext cx="515620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诸子百家的历史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/>
              </a:rPr>
              <a:t>地位</a:t>
            </a:r>
            <a:endParaRPr lang="zh-CN" altLang="zh-CN" sz="2800" b="1" kern="1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/>
            </a:endParaRPr>
          </a:p>
        </p:txBody>
      </p:sp>
      <p:pic>
        <p:nvPicPr>
          <p:cNvPr id="28674" name="Picture 2" descr="L3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40" y="2233295"/>
            <a:ext cx="7926070" cy="412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43205" y="101600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5530" y="873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/>
              <a:t>归纳总结</a:t>
            </a: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6515" y="403225"/>
            <a:ext cx="1212024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  <a:sym typeface="+mn-ea"/>
              </a:rPr>
              <a:t>（四）从家国情怀角度认知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  <a:sym typeface="+mn-ea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  <a:sym typeface="+mn-ea"/>
              </a:rPr>
              <a:t>中国传统文化的历史价值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  <a:sym typeface="+mn-ea"/>
              </a:rPr>
              <a:t>”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 panose="02020603050405020304"/>
              <a:ea typeface="黑体" panose="02010609060101010101" pitchFamily="49" charset="-122"/>
              <a:cs typeface="Courier New" panose="02070309020205020404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 rot="10800000" flipV="1">
            <a:off x="498475" y="1139825"/>
            <a:ext cx="11126470" cy="5446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中华优秀传统文化是中国走向世界大国的核心竞争力，是实现</a:t>
            </a:r>
            <a:r>
              <a:rPr lang="en-US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中国梦</a:t>
            </a:r>
            <a:r>
              <a:rPr lang="en-US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必不可少的内生驱动力，是形成以爱国主义为核心的民族精神的核心要素，蕴含着</a:t>
            </a:r>
            <a:r>
              <a:rPr lang="en-US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先天下之忧而忧，后天下之乐而乐</a:t>
            </a:r>
            <a:r>
              <a:rPr lang="en-US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的</a:t>
            </a:r>
            <a:r>
              <a:rPr lang="zh-CN" altLang="zh-CN" sz="2400" b="1" kern="1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政治抱负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r>
              <a:rPr lang="en-US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位卑未敢忘忧国</a:t>
            </a:r>
            <a:r>
              <a:rPr lang="en-US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、</a:t>
            </a:r>
            <a:r>
              <a:rPr lang="en-US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苟利国家生死以，岂因祸福避趋之</a:t>
            </a:r>
            <a:r>
              <a:rPr lang="en-US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的</a:t>
            </a:r>
            <a:r>
              <a:rPr lang="zh-CN" altLang="zh-CN" sz="2400" b="1" kern="1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报国情怀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r>
              <a:rPr lang="en-US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富贵不能淫，贫贱不能移，威武不能屈</a:t>
            </a:r>
            <a:r>
              <a:rPr lang="en-US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的</a:t>
            </a:r>
            <a:r>
              <a:rPr lang="zh-CN" altLang="zh-CN" sz="2400" b="1" kern="1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浩然正气，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和</a:t>
            </a:r>
            <a:r>
              <a:rPr lang="en-US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人生自古谁无死，留取丹心照汗青</a:t>
            </a:r>
            <a:r>
              <a:rPr lang="en-US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”“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鞠躬尽瘁，死而后已</a:t>
            </a:r>
            <a:r>
              <a:rPr lang="en-US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的</a:t>
            </a:r>
            <a:r>
              <a:rPr lang="zh-CN" altLang="zh-CN" sz="2400" b="1" kern="1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献身精神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r>
              <a:rPr lang="zh-CN" altLang="zh-CN" sz="28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这种</a:t>
            </a:r>
            <a:r>
              <a:rPr lang="en-US" altLang="zh-CN" sz="28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“</a:t>
            </a:r>
            <a:r>
              <a:rPr lang="zh-CN" altLang="zh-CN" sz="3600" b="1" kern="1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民族魂</a:t>
            </a:r>
            <a:r>
              <a:rPr lang="en-US" altLang="zh-CN" sz="36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</a:t>
            </a:r>
            <a:r>
              <a:rPr lang="zh-CN" altLang="zh-CN" sz="36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需要我们珍视和传承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；</a:t>
            </a:r>
            <a:r>
              <a:rPr lang="zh-CN" altLang="zh-CN" sz="2400" b="1" kern="1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中华优秀传统文化也是中国奉献给世界的文化瑰宝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，反映和体现了人类的共同利益和时代价值，是我们展示东方魅力，维护世界和平，促进世界繁荣，打造人类命运共同体的软实力，其中讲</a:t>
            </a:r>
            <a:r>
              <a:rPr lang="zh-CN" altLang="zh-CN" sz="3200" b="1" kern="10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仁爱、重民本、守诚信、崇正义、尚和合、求大同的文化精粹不仅属于中国，也是世界宝贵的精神财富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；中华优秀传统文化也是社会主义核心价值观的重要源泉。当今我们所培育社会主义核心价值观即是中国精神与世界精神、民族性与世界性的契合点，是用东方价值理性克服西方工具理性弊端的利器</a:t>
            </a:r>
            <a:r>
              <a:rPr lang="zh-CN" altLang="zh-CN" sz="2400" b="1" kern="1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  <a:endParaRPr lang="zh-CN" altLang="zh-CN" sz="2400" b="1" kern="100" dirty="0" smtClean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rot="10800000" flipV="1">
            <a:off x="567055" y="2026920"/>
            <a:ext cx="1105789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612140"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战国百家争鸣运动的核心特征是</a:t>
            </a:r>
            <a:r>
              <a:rPr lang="zh-CN" altLang="zh-CN" sz="2400" b="1" kern="1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自由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，自由著述、自由讲学、自由批评、自由流动。百家争鸣不可能出现在战国前，也不可能存在于战国后，百家争鸣式的自由是历史夹缝中的自由。</a:t>
            </a:r>
            <a:r>
              <a:rPr lang="zh-CN" altLang="zh-CN" sz="3200" b="1" kern="1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弘扬中国传统文化应重视复兴诸子时代的自由精神</a:t>
            </a:r>
            <a:r>
              <a:rPr lang="zh-CN" altLang="zh-CN" sz="2400" b="1" kern="1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并在思想创新的基础上，构建创新型社会，而不是修补束缚了中国两千多年的纲常伦理和等级秩序。</a:t>
            </a:r>
            <a:endParaRPr lang="zh-CN" altLang="zh-CN" sz="2400" kern="1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——</a:t>
            </a:r>
            <a:r>
              <a:rPr lang="zh-CN" altLang="zh-CN" sz="2400" b="1" kern="1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《弘扬传统文化，实现中国梦》</a:t>
            </a:r>
            <a:endParaRPr lang="zh-CN" altLang="zh-CN" sz="2400" b="1" kern="100" dirty="0" smtClean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40" y="989965"/>
            <a:ext cx="1216152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  <a:sym typeface="+mn-ea"/>
              </a:rPr>
              <a:t>（四）从家国情怀角度认知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  <a:sym typeface="+mn-ea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  <a:sym typeface="+mn-ea"/>
              </a:rPr>
              <a:t>中国传统文化的历史价值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  <a:sym typeface="+mn-ea"/>
              </a:rPr>
              <a:t>”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 panose="02020603050405020304"/>
              <a:ea typeface="黑体" panose="02010609060101010101" pitchFamily="49" charset="-122"/>
              <a:cs typeface="Courier New" panose="02070309020205020404"/>
              <a:sym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26537" y="1419537"/>
            <a:ext cx="11647294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400" b="1" kern="100" dirty="0">
                <a:solidFill>
                  <a:schemeClr val="tx1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素养解读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12140"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400" b="1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自古以来，</a:t>
            </a:r>
            <a:r>
              <a:rPr lang="zh-CN" altLang="zh-CN" sz="3200" b="1" kern="100" dirty="0">
                <a:solidFill>
                  <a:srgbClr val="FF0000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中国文人志士最推崇的</a:t>
            </a:r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“</a:t>
            </a:r>
            <a:r>
              <a:rPr lang="zh-CN" altLang="zh-CN" sz="3200" b="1" kern="100" dirty="0">
                <a:solidFill>
                  <a:srgbClr val="FF0000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修身、齐家、治国、平天下</a:t>
            </a:r>
            <a:r>
              <a:rPr lang="en-US" altLang="zh-CN" sz="32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sz="3200" b="1" kern="100" dirty="0">
                <a:solidFill>
                  <a:srgbClr val="FF0000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，就是一种典型的家国情怀。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治国平天下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的使命，是比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修身齐家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更大程度的价值实现。将个人的才华、学识贡献给国家、民族和人民，是中国知识分子的价值追求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sz="2800" b="1" kern="100" dirty="0" smtClean="0">
              <a:solidFill>
                <a:srgbClr val="FF0000"/>
              </a:solidFill>
              <a:latin typeface="Times New Roman" panose="02020603050405020304"/>
              <a:ea typeface="楷体_GB2312"/>
              <a:cs typeface="Times New Roman" panose="02020603050405020304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240" y="989965"/>
            <a:ext cx="1216152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  <a:sym typeface="+mn-ea"/>
              </a:rPr>
              <a:t>（四）从家国情怀角度认知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  <a:sym typeface="+mn-ea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  <a:sym typeface="+mn-ea"/>
              </a:rPr>
              <a:t>中国传统文化的历史价值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  <a:sym typeface="+mn-ea"/>
              </a:rPr>
              <a:t>”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 panose="02020603050405020304"/>
              <a:ea typeface="黑体" panose="02010609060101010101" pitchFamily="49" charset="-122"/>
              <a:cs typeface="Courier New" panose="020703090202050204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43047" y="1850880"/>
            <a:ext cx="11647294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400" b="1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命题趋向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12140"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400" b="1" kern="100" dirty="0">
                <a:latin typeface="Times New Roman" panose="02020603050405020304"/>
                <a:cs typeface="Times New Roman" panose="02020603050405020304"/>
              </a:rPr>
              <a:t>习近平同志指出：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“</a:t>
            </a:r>
            <a:r>
              <a:rPr lang="zh-CN" altLang="zh-CN" sz="2400" b="1" kern="100" dirty="0">
                <a:latin typeface="Times New Roman" panose="02020603050405020304"/>
                <a:cs typeface="Times New Roman" panose="02020603050405020304"/>
              </a:rPr>
              <a:t>要处理好继承和创造性发展的关系，重点做好创造性转化和创新性发展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sz="2400" b="1" kern="100" dirty="0">
                <a:latin typeface="Times New Roman" panose="02020603050405020304"/>
                <a:cs typeface="Times New Roman" panose="02020603050405020304"/>
              </a:rPr>
              <a:t>。中国建构现代文明秩序的过程，是东西方文化不断碰撞与交融的过程。一方面，中国要以开放的态度，通过批判地吸收西方的文明成果实现对中国传统文化的创造性转化；另一方面，中国还要对自身传统文化进行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“</a:t>
            </a:r>
            <a:r>
              <a:rPr lang="zh-CN" altLang="zh-CN" sz="2400" b="1" kern="100" dirty="0">
                <a:latin typeface="Times New Roman" panose="02020603050405020304"/>
                <a:cs typeface="Times New Roman" panose="02020603050405020304"/>
              </a:rPr>
              <a:t>提纯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sz="2400" b="1" kern="100" dirty="0">
                <a:latin typeface="Times New Roman" panose="02020603050405020304"/>
                <a:cs typeface="Times New Roman" panose="02020603050405020304"/>
              </a:rPr>
              <a:t>和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“</a:t>
            </a:r>
            <a:r>
              <a:rPr lang="zh-CN" altLang="zh-CN" sz="2400" b="1" kern="100" dirty="0">
                <a:latin typeface="Times New Roman" panose="02020603050405020304"/>
                <a:cs typeface="Times New Roman" panose="02020603050405020304"/>
              </a:rPr>
              <a:t>提炼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sz="2400" b="1" kern="100" dirty="0">
                <a:latin typeface="Times New Roman" panose="02020603050405020304"/>
                <a:cs typeface="Times New Roman" panose="02020603050405020304"/>
              </a:rPr>
              <a:t>，使之与当代中国国情相适应，实现自身的创新性发展。在这个过程中，我们既要反对狂热崇新，也要反对狂热迷古</a:t>
            </a:r>
            <a:r>
              <a:rPr lang="zh-CN" altLang="zh-CN" sz="2400" b="1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40" y="989965"/>
            <a:ext cx="1216152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  <a:sym typeface="+mn-ea"/>
              </a:rPr>
              <a:t>（四）从家国情怀角度认知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  <a:sym typeface="+mn-ea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  <a:sym typeface="+mn-ea"/>
              </a:rPr>
              <a:t>中国传统文化的历史价值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  <a:sym typeface="+mn-ea"/>
              </a:rPr>
              <a:t>”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 panose="02020603050405020304"/>
              <a:ea typeface="黑体" panose="02010609060101010101" pitchFamily="49" charset="-122"/>
              <a:cs typeface="Courier New" panose="020703090202050204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"/>
          <p:cNvPicPr>
            <a:picLocks noChangeAspect="1"/>
          </p:cNvPicPr>
          <p:nvPr/>
        </p:nvPicPr>
        <p:blipFill>
          <a:blip r:embed="rId2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【学术观点】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3205" y="1116965"/>
            <a:ext cx="11647805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天下观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念与华夷秩序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algn="just" fontAlgn="auto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古代中国的“华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夷”观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念至少在战国时代已经形成。中国人在经验与想象中构建出以自己为中心的“天下”：中心是王所在的京城，中心之外是华夏或者诸夏，诸夏之外是夷狄。地理空间越靠外缘，就越荒芜，住在那里的民族也就越野蛮，文明的等级也越低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algn="just" fontAlgn="auto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古代“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”常常是一个关于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文明的观念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，而不是一个有着明确国界的政治地理概念。凡是周围的国家，中国人就越相信他们的文明等级比我们低，有时候文明的高下的判断代替空间远近的认知。</a:t>
            </a:r>
            <a:endParaRPr lang="zh-CN" altLang="en-US" sz="28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711200" algn="just" fontAlgn="auto"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88565" y="59499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关联课标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3206" y="302682"/>
            <a:ext cx="461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【明晰考向】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160" y="1298575"/>
            <a:ext cx="43821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/>
              <a:t>2.</a:t>
            </a:r>
            <a:r>
              <a:rPr lang="zh-CN" altLang="en-US" sz="2800" b="1"/>
              <a:t>先秦思想文化的考查视角</a:t>
            </a:r>
            <a:endParaRPr lang="zh-CN" altLang="en-US" sz="2800" b="1"/>
          </a:p>
        </p:txBody>
      </p:sp>
      <p:sp>
        <p:nvSpPr>
          <p:cNvPr id="100" name="文本框 99"/>
          <p:cNvSpPr txBox="1"/>
          <p:nvPr/>
        </p:nvSpPr>
        <p:spPr>
          <a:xfrm>
            <a:off x="169545" y="1850390"/>
            <a:ext cx="11900535" cy="216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纵观历年先秦史思想文化的考查，内容上主要侧重于</a:t>
            </a:r>
            <a:r>
              <a:rPr 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先秦儒学</a:t>
            </a:r>
            <a:r>
              <a:rPr 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的考察，侧重对</a:t>
            </a:r>
            <a:r>
              <a:rPr 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著名思想家思想的理解</a:t>
            </a:r>
            <a:r>
              <a:rPr 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。同时</a:t>
            </a:r>
            <a:r>
              <a:rPr 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突破了教材本身，涉及到了</a:t>
            </a:r>
            <a:r>
              <a:rPr 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先秦儒学丰富的思想内涵</a:t>
            </a:r>
            <a:r>
              <a:rPr 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以及</a:t>
            </a:r>
            <a:r>
              <a:rPr lang="zh-CN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儒家的历史观</a:t>
            </a:r>
            <a:r>
              <a:rPr 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sz="20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新课标高考着重考查教材的主干知识，试题摒弃了大量晦涩的文言史料，注重考查考生获取信息的能力、综合运用已有知识解决问题的能力以及探究新问题的能力。考察方式上以新材料新情境性问题为主，要求学生</a:t>
            </a:r>
            <a:r>
              <a:rPr lang="zh-CN" sz="20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结合不同时期的政治，经济和社会状况，认识传统文化的时代特色。及对社会进步的影响。</a:t>
            </a:r>
            <a:endParaRPr lang="zh-CN" sz="20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81910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考情分析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545" y="4576445"/>
            <a:ext cx="1190117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(1)注意对诸子百家的思想进行比较,能够正确判断具体的言论属于哪家思想。</a:t>
            </a:r>
            <a:endParaRPr 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(2)结合时代背景理解诸子百家思想的具体主张,并能对其作简要评价。</a:t>
            </a:r>
            <a:endParaRPr 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(3)从先秦儒学及与后世儒学的比较出发,认识先秦儒学的地位及时代特点,并分析具有这些思想特色的社会根源。</a:t>
            </a:r>
            <a:endParaRPr lang="zh-CN" sz="24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5615" y="4054475"/>
            <a:ext cx="43821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/>
              <a:t>3.</a:t>
            </a:r>
            <a:r>
              <a:rPr lang="zh-CN" altLang="en-US" sz="2800" b="1"/>
              <a:t>先秦思想文化的备考策略</a:t>
            </a:r>
            <a:endParaRPr lang="zh-CN" altLang="en-US" sz="2800" b="1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2" name="图片 102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55" y="1951673"/>
            <a:ext cx="7854950" cy="593725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0273" name="图片 102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8" y="2545398"/>
            <a:ext cx="7854950" cy="59372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81910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3280" y="1329690"/>
            <a:ext cx="34004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800" b="1" kern="100" dirty="0" smtClean="0">
                <a:solidFill>
                  <a:schemeClr val="tx1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一、先秦时期的思想</a:t>
            </a:r>
            <a:endParaRPr lang="en-US" altLang="zh-CN" sz="2800" b="1" kern="100" dirty="0" smtClean="0">
              <a:solidFill>
                <a:schemeClr val="tx1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21790" y="3139440"/>
            <a:ext cx="97345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内容：学习六艺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——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礼、乐、射、御、书、数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特点：教师既行教事，又兼管国家的日常事务，形成了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官师合一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的局面；教学场所同时也是举行祭祀、飨射、治历、望气、布政等日常国事的场所；在知识的传授方面，则是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官守其业，而有官族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，贵族世代垄断着知识学问，秘不外传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03" name="图片 124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383" y="949325"/>
            <a:ext cx="7854950" cy="593725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2404" name="图片 124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1543050"/>
            <a:ext cx="8114030" cy="59372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2517" name="矩形 12516"/>
          <p:cNvSpPr/>
          <p:nvPr/>
        </p:nvSpPr>
        <p:spPr>
          <a:xfrm>
            <a:off x="2273299" y="5891212"/>
            <a:ext cx="9277033" cy="966788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algn="l" defTabSz="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②文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化上：是中国学术文化、思想道德发展史上的重要阶段，奠定了中国思想文化发展的基础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18" name="矩形 12517"/>
          <p:cNvSpPr/>
          <p:nvPr/>
        </p:nvSpPr>
        <p:spPr>
          <a:xfrm>
            <a:off x="2273300" y="5387342"/>
            <a:ext cx="6865938" cy="52863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algn="l" defTabSz="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①思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想上：是中国历史上第一次思想解放运动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19" name="矩形 12518"/>
          <p:cNvSpPr/>
          <p:nvPr/>
        </p:nvSpPr>
        <p:spPr>
          <a:xfrm>
            <a:off x="471806" y="5378771"/>
            <a:ext cx="1616074" cy="468628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defTabSz="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）影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响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20" name="矩形 12519"/>
          <p:cNvSpPr/>
          <p:nvPr/>
        </p:nvSpPr>
        <p:spPr>
          <a:xfrm>
            <a:off x="2309813" y="4789170"/>
            <a:ext cx="6865938" cy="528638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defTabSz="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学术自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由（互相诘难、批驳；彼此吸收、融合）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21" name="矩形 12520"/>
          <p:cNvSpPr/>
          <p:nvPr/>
        </p:nvSpPr>
        <p:spPr>
          <a:xfrm>
            <a:off x="492443" y="4789170"/>
            <a:ext cx="1817370" cy="528638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defTabSz="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）特点：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22" name="矩形 12521"/>
          <p:cNvSpPr/>
          <p:nvPr/>
        </p:nvSpPr>
        <p:spPr>
          <a:xfrm>
            <a:off x="2275523" y="4225766"/>
            <a:ext cx="6865938" cy="52863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algn="l" defTabSz="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主要有道家、法家、墨家、儒家等流派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23" name="矩形 12522"/>
          <p:cNvSpPr/>
          <p:nvPr/>
        </p:nvSpPr>
        <p:spPr>
          <a:xfrm>
            <a:off x="492443" y="4219099"/>
            <a:ext cx="1715770" cy="52863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defTabSz="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）流派：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24" name="矩形 12523"/>
          <p:cNvSpPr/>
          <p:nvPr/>
        </p:nvSpPr>
        <p:spPr>
          <a:xfrm>
            <a:off x="2208213" y="3662361"/>
            <a:ext cx="7712710" cy="528638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algn="l" defTabSz="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④思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想文化：出现私人讲学，形成了一些思想流派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25" name="矩形 12524"/>
          <p:cNvSpPr/>
          <p:nvPr/>
        </p:nvSpPr>
        <p:spPr>
          <a:xfrm>
            <a:off x="2208213" y="3133724"/>
            <a:ext cx="6865938" cy="52863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algn="l" defTabSz="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③阶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级关系：士阶层的活跃和受重用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26" name="矩形 12525"/>
          <p:cNvSpPr/>
          <p:nvPr/>
        </p:nvSpPr>
        <p:spPr>
          <a:xfrm>
            <a:off x="2208213" y="2605086"/>
            <a:ext cx="6865938" cy="528638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algn="l" defTabSz="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②政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治：周王室衰微，诸侯纷争，分封制瓦解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27" name="矩形 12526"/>
          <p:cNvSpPr/>
          <p:nvPr/>
        </p:nvSpPr>
        <p:spPr>
          <a:xfrm>
            <a:off x="2208213" y="2076449"/>
            <a:ext cx="6865938" cy="52863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algn="l" defTabSz="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①经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济：井田制崩溃，封建经济迅速发展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28" name="矩形 12527"/>
          <p:cNvSpPr/>
          <p:nvPr/>
        </p:nvSpPr>
        <p:spPr>
          <a:xfrm>
            <a:off x="434341" y="2073592"/>
            <a:ext cx="1773872" cy="593725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defTabSz="0">
              <a:lnSpc>
                <a:spcPct val="120000"/>
              </a:lnSpc>
              <a:tabLst>
                <a:tab pos="2400300" algn="l"/>
              </a:tabLst>
            </a:pP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）背景：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12954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87880" y="65151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知识梳理</a:t>
            </a:r>
            <a:endParaRPr kumimoji="1" lang="zh-CN" altLang="en-US" sz="2800" b="1" dirty="0" smtClean="0">
              <a:solidFill>
                <a:schemeClr val="tx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33" name="图片 384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0588" y="404813"/>
            <a:ext cx="7854950" cy="296703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84034" name="图片 3840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1" y="949167"/>
            <a:ext cx="7854950" cy="2373312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" name="矩形 1"/>
          <p:cNvSpPr/>
          <p:nvPr/>
        </p:nvSpPr>
        <p:spPr>
          <a:xfrm>
            <a:off x="1592580" y="3414395"/>
            <a:ext cx="856488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0">
              <a:lnSpc>
                <a:spcPct val="110000"/>
              </a:lnSpc>
              <a:spcBef>
                <a:spcPct val="0"/>
              </a:spcBef>
              <a:buSzPct val="100000"/>
              <a:tabLst>
                <a:tab pos="2400300" algn="l"/>
              </a:tabLst>
            </a:pP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思想核心：“</a:t>
            </a:r>
            <a:r>
              <a:rPr lang="en-US" altLang="zh-CN" sz="2400" b="1" dirty="0">
                <a:latin typeface="+mn-ea"/>
                <a:cs typeface="Times New Roman" panose="02020603050405020304" pitchFamily="18" charset="0"/>
              </a:rPr>
              <a:t>___</a:t>
            </a:r>
            <a:r>
              <a:rPr lang="zh-CN" altLang="zh-CN" sz="2400" b="1" dirty="0">
                <a:latin typeface="+mn-ea"/>
                <a:cs typeface="Times New Roman" panose="02020603050405020304" pitchFamily="18" charset="0"/>
              </a:rPr>
              <a:t>仁</a:t>
            </a:r>
            <a:r>
              <a:rPr lang="en-US" altLang="zh-CN" sz="2400" b="1" dirty="0">
                <a:latin typeface="+mn-ea"/>
                <a:cs typeface="Times New Roman" panose="02020603050405020304" pitchFamily="18" charset="0"/>
              </a:rPr>
              <a:t>”</a:t>
            </a: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和“</a:t>
            </a:r>
            <a:r>
              <a:rPr lang="en-US" altLang="zh-CN" sz="2400" b="1" dirty="0">
                <a:latin typeface="+mn-ea"/>
                <a:cs typeface="Times New Roman" panose="02020603050405020304" pitchFamily="18" charset="0"/>
              </a:rPr>
              <a:t>___”</a:t>
            </a: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是其思想体系的核心，</a:t>
            </a:r>
            <a:endParaRPr lang="en-US" altLang="zh-CN" sz="2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4204" y="4149648"/>
            <a:ext cx="10288270" cy="902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0">
              <a:lnSpc>
                <a:spcPct val="110000"/>
              </a:lnSpc>
              <a:spcBef>
                <a:spcPct val="0"/>
              </a:spcBef>
              <a:buSzPct val="100000"/>
              <a:tabLst>
                <a:tab pos="2400300" algn="l"/>
              </a:tabLst>
            </a:pP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政治主</a:t>
            </a: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张：孔</a:t>
            </a: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子提倡“</a:t>
            </a:r>
            <a:r>
              <a:rPr lang="en-US" altLang="zh-CN" sz="2400" b="1" dirty="0">
                <a:latin typeface="+mn-ea"/>
                <a:cs typeface="Times New Roman" panose="02020603050405020304" pitchFamily="18" charset="0"/>
              </a:rPr>
              <a:t>________”</a:t>
            </a: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，以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“礼”治国的同时？</a:t>
            </a: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，逐步改良政治</a:t>
            </a:r>
            <a:endParaRPr lang="zh-CN" altLang="en-US" sz="2400" b="1" dirty="0">
              <a:latin typeface="+mn-ea"/>
            </a:endParaRPr>
          </a:p>
          <a:p>
            <a:pPr lvl="0" algn="ctr" defTabSz="0">
              <a:lnSpc>
                <a:spcPct val="110000"/>
              </a:lnSpc>
              <a:spcBef>
                <a:spcPct val="0"/>
              </a:spcBef>
              <a:buSzPct val="100000"/>
              <a:tabLst>
                <a:tab pos="2400300" algn="l"/>
              </a:tabLst>
            </a:pPr>
            <a:endParaRPr lang="zh-CN" altLang="en-US" sz="2400" b="1" dirty="0">
              <a:latin typeface="+mn-ea"/>
            </a:endParaRPr>
          </a:p>
        </p:txBody>
      </p:sp>
      <p:pic>
        <p:nvPicPr>
          <p:cNvPr id="384110" name="图片 384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663" y="4149489"/>
            <a:ext cx="1760537" cy="38893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84111" name="图片 384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768" y="4931524"/>
            <a:ext cx="1760537" cy="38893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84112" name="图片 384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245" y="5765512"/>
            <a:ext cx="1760537" cy="38893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84113" name="图片 3841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7790" y="5753894"/>
            <a:ext cx="1760538" cy="38893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84118" name="图片 3841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2832" y="3523133"/>
            <a:ext cx="1760538" cy="388937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243205" y="12954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6100" y="4698365"/>
            <a:ext cx="8846820" cy="13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0">
              <a:lnSpc>
                <a:spcPct val="110000"/>
              </a:lnSpc>
              <a:spcBef>
                <a:spcPct val="0"/>
              </a:spcBef>
              <a:buSzPct val="100000"/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天命观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念主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张对鬼神                    把探讨和解决人世间的实际问题放在优先位置              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_________,</a:t>
            </a:r>
            <a:endParaRPr lang="en-US" altLang="zh-CN" sz="2400" dirty="0"/>
          </a:p>
          <a:p>
            <a:pPr lvl="0" algn="ctr" defTabSz="0">
              <a:lnSpc>
                <a:spcPct val="110000"/>
              </a:lnSpc>
              <a:spcBef>
                <a:spcPct val="0"/>
              </a:spcBef>
              <a:buSzPct val="100000"/>
              <a:tabLst>
                <a:tab pos="2400300" algn="l"/>
              </a:tabLst>
            </a:pP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655677" y="5753894"/>
            <a:ext cx="10535256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0">
              <a:lnSpc>
                <a:spcPct val="110000"/>
              </a:lnSpc>
              <a:spcBef>
                <a:spcPct val="0"/>
              </a:spcBef>
              <a:buSzPct val="100000"/>
              <a:tabLst>
                <a:tab pos="2400300" algn="l"/>
              </a:tabLst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教育思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想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主张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和启发诱导；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当仁不让于师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en-US" sz="2400" dirty="0"/>
          </a:p>
          <a:p>
            <a:pPr algn="ctr" defTabSz="0">
              <a:lnSpc>
                <a:spcPct val="110000"/>
              </a:lnSpc>
              <a:spcBef>
                <a:spcPct val="0"/>
              </a:spcBef>
              <a:buSzPct val="100000"/>
              <a:tabLst>
                <a:tab pos="2400300" algn="l"/>
              </a:tabLst>
            </a:pP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56089" y="1397054"/>
            <a:ext cx="1133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 algn="just">
              <a:tabLst>
                <a:tab pos="2400300" algn="l"/>
              </a:tabLst>
            </a:pPr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</a:rPr>
              <a:t>①</a:t>
            </a:r>
            <a:r>
              <a:rPr lang="zh-CN" altLang="zh-CN" sz="2800" b="1" dirty="0">
                <a:latin typeface="华文中宋" panose="02010600040101010101" charset="-122"/>
                <a:ea typeface="华文中宋" panose="02010600040101010101" charset="-122"/>
              </a:rPr>
              <a:t>历史地位</a:t>
            </a:r>
            <a:r>
              <a:rPr lang="zh-CN" altLang="zh-CN" sz="2800" b="1" dirty="0" smtClean="0">
                <a:latin typeface="华文中宋" panose="02010600040101010101" charset="-122"/>
                <a:ea typeface="华文中宋" panose="02010600040101010101" charset="-122"/>
              </a:rPr>
              <a:t>：</a:t>
            </a:r>
            <a:endParaRPr lang="en-US" altLang="zh-CN" sz="2800" b="1" dirty="0" smtClean="0">
              <a:latin typeface="华文中宋" panose="02010600040101010101" charset="-122"/>
              <a:ea typeface="华文中宋" panose="02010600040101010101" charset="-122"/>
            </a:endParaRPr>
          </a:p>
          <a:p>
            <a:pPr indent="267970" algn="just">
              <a:tabLst>
                <a:tab pos="2400300" algn="l"/>
              </a:tabLst>
            </a:pPr>
            <a:r>
              <a:rPr lang="zh-CN" altLang="zh-CN" sz="2800" b="1" dirty="0" smtClean="0">
                <a:latin typeface="华文中宋" panose="02010600040101010101" charset="-122"/>
                <a:ea typeface="华文中宋" panose="02010600040101010101" charset="-122"/>
              </a:rPr>
              <a:t>孔</a:t>
            </a:r>
            <a:r>
              <a:rPr lang="zh-CN" altLang="zh-CN" sz="2800" b="1" dirty="0">
                <a:latin typeface="华文中宋" panose="02010600040101010101" charset="-122"/>
                <a:ea typeface="华文中宋" panose="02010600040101010101" charset="-122"/>
              </a:rPr>
              <a:t>子是春秋时期的思想家、政治理论家和教育家，儒家学派</a:t>
            </a:r>
            <a:r>
              <a:rPr lang="zh-CN" altLang="zh-CN" sz="2800" b="1" dirty="0" smtClean="0">
                <a:latin typeface="华文中宋" panose="02010600040101010101" charset="-122"/>
                <a:ea typeface="华文中宋" panose="02010600040101010101" charset="-122"/>
              </a:rPr>
              <a:t>的创</a:t>
            </a:r>
            <a:r>
              <a:rPr lang="zh-CN" altLang="zh-CN" sz="2800" b="1" dirty="0">
                <a:latin typeface="华文中宋" panose="02010600040101010101" charset="-122"/>
                <a:ea typeface="华文中宋" panose="02010600040101010101" charset="-122"/>
              </a:rPr>
              <a:t>始人</a:t>
            </a:r>
            <a:r>
              <a:rPr lang="zh-CN" altLang="zh-CN" sz="2800" b="1" dirty="0" smtClean="0">
                <a:latin typeface="华文中宋" panose="02010600040101010101" charset="-122"/>
                <a:ea typeface="华文中宋" panose="02010600040101010101" charset="-122"/>
              </a:rPr>
              <a:t>。</a:t>
            </a:r>
            <a:endParaRPr lang="zh-CN" altLang="zh-CN" sz="28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5918" y="272112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华文中宋" panose="02010600040101010101" charset="-122"/>
                <a:ea typeface="华文中宋" panose="02010600040101010101" charset="-122"/>
              </a:rPr>
              <a:t>②</a:t>
            </a:r>
            <a:r>
              <a:rPr lang="zh-CN" altLang="zh-CN" sz="2800" b="1" dirty="0">
                <a:latin typeface="华文中宋" panose="02010600040101010101" charset="-122"/>
                <a:ea typeface="华文中宋" panose="02010600040101010101" charset="-122"/>
              </a:rPr>
              <a:t>主要思想：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823594" y="4464842"/>
            <a:ext cx="10038081" cy="228123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algn="just" defTabSz="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。</a:t>
            </a:r>
            <a:r>
              <a:rPr lang="en-US" altLang="zh-CN" sz="2800" b="1" u="sng" dirty="0" smtClean="0">
                <a:latin typeface="华文中宋" panose="02010600040101010101" charset="-122"/>
                <a:ea typeface="华文中宋" panose="02010600040101010101" charset="-122"/>
              </a:rPr>
              <a:t>     </a:t>
            </a:r>
            <a:endParaRPr lang="zh-CN" altLang="en-US" sz="2800" b="1" u="sng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3473" name="矩形 13472"/>
          <p:cNvSpPr/>
          <p:nvPr/>
        </p:nvSpPr>
        <p:spPr>
          <a:xfrm>
            <a:off x="2133600" y="2628900"/>
            <a:ext cx="9875520" cy="3098165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algn="just" defTabSz="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的思想带有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承认等级和阶级剥削、压制人民斗争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的消极性，以后的历代统治者都把它作为进行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阶级压迫的思想工具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defTabSz="0">
              <a:lnSpc>
                <a:spcPct val="150000"/>
              </a:lnSpc>
              <a:tabLst>
                <a:tab pos="2400300" algn="l"/>
              </a:tabLst>
            </a:pP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 defTabSz="0">
              <a:lnSpc>
                <a:spcPct val="150000"/>
              </a:lnSpc>
              <a:tabLst>
                <a:tab pos="2400300" algn="l"/>
              </a:tabLst>
            </a:pP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 defTabSz="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孔子讲克己复礼，要求人民的行为符合礼的准则（礼是西周时的等级名分制度），为了实现礼，孔子进一步提出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正名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的主张，正名：是按照周礼的制度把当时已经混淆的社会秩序矫正过来，到达名正言顺、贵贱有序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474" name="矩形 13473"/>
          <p:cNvSpPr/>
          <p:nvPr/>
        </p:nvSpPr>
        <p:spPr>
          <a:xfrm>
            <a:off x="426084" y="3218813"/>
            <a:ext cx="1951355" cy="373380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defTabSz="0">
              <a:lnSpc>
                <a:spcPct val="150000"/>
              </a:lnSpc>
              <a:tabLst>
                <a:tab pos="2400300" algn="l"/>
              </a:tabLst>
            </a:pP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en-US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保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守</a:t>
            </a:r>
            <a:r>
              <a:rPr lang="zh-CN" altLang="en-US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性：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475" name="矩形 13474"/>
          <p:cNvSpPr/>
          <p:nvPr/>
        </p:nvSpPr>
        <p:spPr>
          <a:xfrm>
            <a:off x="2133600" y="367030"/>
            <a:ext cx="9906000" cy="3632200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algn="just" defTabSz="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的思想，对于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缓和阶级矛盾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调整人际关系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稳定社会秩序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具有积极的作用，对现代所提倡的人本理念也具有借鉴作用，也体现了与时代同步的精神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defTabSz="0">
              <a:lnSpc>
                <a:spcPct val="150000"/>
              </a:lnSpc>
              <a:tabLst>
                <a:tab pos="2400300" algn="l"/>
              </a:tabLst>
            </a:pP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defTabSz="0">
              <a:lnSpc>
                <a:spcPct val="150000"/>
              </a:lnSpc>
              <a:tabLst>
                <a:tab pos="2400300" algn="l"/>
              </a:tabLst>
            </a:pP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defTabSz="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用，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defTabSz="0">
              <a:lnSpc>
                <a:spcPct val="150000"/>
              </a:lnSpc>
              <a:tabLst>
                <a:tab pos="2400300" algn="l"/>
              </a:tabLst>
            </a:pP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476" name="矩形 13475"/>
          <p:cNvSpPr/>
          <p:nvPr/>
        </p:nvSpPr>
        <p:spPr>
          <a:xfrm>
            <a:off x="426084" y="1125618"/>
            <a:ext cx="1951355" cy="78517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defTabSz="0">
              <a:lnSpc>
                <a:spcPct val="150000"/>
              </a:lnSpc>
              <a:tabLst>
                <a:tab pos="2400300" algn="l"/>
              </a:tabLst>
            </a:pP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积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</a:t>
            </a:r>
            <a:r>
              <a:rPr lang="zh-CN" altLang="en-US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性：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12954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3594" y="211294"/>
            <a:ext cx="10038081" cy="1329210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/>
          <a:p>
            <a:pPr algn="just" defTabSz="0">
              <a:lnSpc>
                <a:spcPct val="150000"/>
              </a:lnSpc>
              <a:tabLst>
                <a:tab pos="2400300" algn="l"/>
              </a:tabLst>
            </a:pP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</a:rPr>
              <a:t>③思想评价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473" grpId="0"/>
      <p:bldP spid="13474" grpId="0"/>
      <p:bldP spid="13475" grpId="0"/>
      <p:bldP spid="134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53" name="图片 3850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" y="651510"/>
            <a:ext cx="9782810" cy="617982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243205" y="129540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6400" y="1546682"/>
            <a:ext cx="11785600" cy="4923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①历史地位:春秋时期重要的思想家，道家学派的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创始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人</a:t>
            </a: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②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哲学思想:</a:t>
            </a:r>
            <a:r>
              <a:rPr lang="zh-CN" altLang="en-US" sz="2800" b="1" dirty="0" smtClean="0">
                <a:latin typeface="+mn-ea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+mn-ea"/>
                <a:cs typeface="Times New Roman" panose="02020603050405020304" pitchFamily="18" charset="0"/>
              </a:rPr>
              <a:t>. </a:t>
            </a:r>
            <a:r>
              <a:rPr lang="zh-CN" altLang="en-US" sz="2800" b="1" dirty="0" smtClean="0">
                <a:latin typeface="+mn-ea"/>
                <a:cs typeface="Times New Roman" panose="02020603050405020304" pitchFamily="18" charset="0"/>
              </a:rPr>
              <a:t>认</a:t>
            </a:r>
            <a:r>
              <a:rPr lang="zh-CN" altLang="en-US" sz="2800" b="1" dirty="0">
                <a:latin typeface="+mn-ea"/>
                <a:cs typeface="Times New Roman" panose="02020603050405020304" pitchFamily="18" charset="0"/>
              </a:rPr>
              <a:t>为“道”是世界万物的本原:还提出“天法道，道法自然”的思想。、，摒除了</a:t>
            </a:r>
            <a:r>
              <a:rPr lang="en-US" altLang="zh-CN" sz="2800" b="1" dirty="0"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en-US" sz="2800" b="1" dirty="0">
                <a:latin typeface="+mn-ea"/>
                <a:cs typeface="Times New Roman" panose="02020603050405020304" pitchFamily="18" charset="0"/>
              </a:rPr>
              <a:t>天命</a:t>
            </a:r>
            <a:r>
              <a:rPr lang="en-US" altLang="zh-CN" sz="2800" b="1" dirty="0">
                <a:latin typeface="+mn-ea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latin typeface="+mn-ea"/>
                <a:cs typeface="Times New Roman" panose="02020603050405020304" pitchFamily="18" charset="0"/>
              </a:rPr>
              <a:t>的绝对权威</a:t>
            </a:r>
            <a:endParaRPr lang="zh-CN" altLang="en-US" sz="2800" b="1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800" b="1" dirty="0">
                <a:latin typeface="+mn-ea"/>
                <a:cs typeface="Times New Roman" panose="02020603050405020304" pitchFamily="18" charset="0"/>
              </a:rPr>
              <a:t>  </a:t>
            </a:r>
            <a:r>
              <a:rPr lang="zh-CN" altLang="en-US" sz="2800" b="1" dirty="0" smtClean="0">
                <a:latin typeface="+mn-ea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+mn-ea"/>
                <a:cs typeface="Times New Roman" panose="02020603050405020304" pitchFamily="18" charset="0"/>
              </a:rPr>
              <a:t>.包含着丰富的辩证法思想。</a:t>
            </a:r>
            <a:endParaRPr lang="zh-CN" altLang="en-US" sz="2800" b="1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③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政治思想:倡导政治上“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无为而治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”，以“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无事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取天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下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”。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2800" b="1" dirty="0" smtClean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④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影响:道家思想对中国文化，包括哲学、伦理学以及中国人的思维方式、道德人格都产生了深远的影响。</a:t>
            </a:r>
            <a:endParaRPr lang="zh-CN" altLang="en-US" sz="2800" b="1" dirty="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7713</Words>
  <Application>WPS 演示</Application>
  <PresentationFormat>宽屏</PresentationFormat>
  <Paragraphs>409</Paragraphs>
  <Slides>37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62" baseType="lpstr">
      <vt:lpstr>Arial</vt:lpstr>
      <vt:lpstr>宋体</vt:lpstr>
      <vt:lpstr>Wingdings</vt:lpstr>
      <vt:lpstr>楷体</vt:lpstr>
      <vt:lpstr>华文行楷</vt:lpstr>
      <vt:lpstr>Times New Roman</vt:lpstr>
      <vt:lpstr>微软雅黑</vt:lpstr>
      <vt:lpstr>华文中宋</vt:lpstr>
      <vt:lpstr>Times New Roman</vt:lpstr>
      <vt:lpstr>华文细黑</vt:lpstr>
      <vt:lpstr>Courier New</vt:lpstr>
      <vt:lpstr>黑体</vt:lpstr>
      <vt:lpstr>Arial Unicode MS</vt:lpstr>
      <vt:lpstr>Calibri Light</vt:lpstr>
      <vt:lpstr>Calibri</vt:lpstr>
      <vt:lpstr>Courier New</vt:lpstr>
      <vt:lpstr>Times New Roman</vt:lpstr>
      <vt:lpstr>华文楷体</vt:lpstr>
      <vt:lpstr>楷体_GB2312</vt:lpstr>
      <vt:lpstr>NEU-BZ-S92</vt:lpstr>
      <vt:lpstr>方正书宋_GBK</vt:lpstr>
      <vt:lpstr>楷体_GB2312</vt:lpstr>
      <vt:lpstr>新宋体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109</cp:revision>
  <dcterms:created xsi:type="dcterms:W3CDTF">2018-05-13T07:25:00Z</dcterms:created>
  <dcterms:modified xsi:type="dcterms:W3CDTF">2018-07-11T00:37:45Z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