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handoutMasterIdLst>
    <p:handoutMasterId r:id="rId28"/>
  </p:handoutMasterIdLst>
  <p:sldIdLst>
    <p:sldId id="713" r:id="rId4"/>
    <p:sldId id="610" r:id="rId6"/>
    <p:sldId id="573" r:id="rId7"/>
    <p:sldId id="615" r:id="rId8"/>
    <p:sldId id="616" r:id="rId9"/>
    <p:sldId id="717" r:id="rId10"/>
    <p:sldId id="258" r:id="rId11"/>
    <p:sldId id="716" r:id="rId12"/>
    <p:sldId id="718" r:id="rId13"/>
    <p:sldId id="640" r:id="rId14"/>
    <p:sldId id="637" r:id="rId15"/>
    <p:sldId id="719" r:id="rId16"/>
    <p:sldId id="623" r:id="rId17"/>
    <p:sldId id="720" r:id="rId18"/>
    <p:sldId id="406" r:id="rId19"/>
    <p:sldId id="722" r:id="rId20"/>
    <p:sldId id="627" r:id="rId21"/>
    <p:sldId id="724" r:id="rId22"/>
    <p:sldId id="628" r:id="rId23"/>
    <p:sldId id="694" r:id="rId24"/>
    <p:sldId id="695" r:id="rId25"/>
    <p:sldId id="696" r:id="rId26"/>
    <p:sldId id="636" r:id="rId27"/>
  </p:sldIdLst>
  <p:sldSz cx="12192000" cy="6858000"/>
  <p:notesSz cx="6858000" cy="9144000"/>
  <p:custDataLst>
    <p:tags r:id="rId3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PTer_Tang" initials="" lastIdx="1" clrIdx="0"/>
  <p:cmAuthor id="1" name="QiQi" initials="Q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/>
    <p:restoredTop sz="93825"/>
  </p:normalViewPr>
  <p:slideViewPr>
    <p:cSldViewPr showGuides="1">
      <p:cViewPr varScale="1">
        <p:scale>
          <a:sx n="34" d="100"/>
          <a:sy n="34" d="100"/>
        </p:scale>
        <p:origin x="90" y="1182"/>
      </p:cViewPr>
      <p:guideLst>
        <p:guide orient="horz" pos="2161"/>
        <p:guide pos="28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3" Type="http://schemas.openxmlformats.org/officeDocument/2006/relationships/tags" Target="tags/tag38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 sz="1200">
              <a:latin typeface="微软雅黑" panose="020B0503020204020204" pitchFamily="34" charset="-122"/>
            </a:endParaRPr>
          </a:p>
        </p:txBody>
      </p:sp>
      <p:sp>
        <p:nvSpPr>
          <p:cNvPr id="56323" name="日期占位符 2"/>
          <p:cNvSpPr>
            <a:spLocks noGrp="1"/>
          </p:cNvSpPr>
          <p:nvPr>
            <p:ph type="dt" sz="quarter" idx="2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 anchorCtr="0"/>
          <a:lstStyle/>
          <a:p>
            <a:pPr lvl="0" algn="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</a:pPr>
            <a:fld id="{BB962C8B-B14F-4D97-AF65-F5344CB8AC3E}" type="datetime1">
              <a:rPr lang="zh-CN" altLang="en-US" sz="1200">
                <a:latin typeface="微软雅黑" panose="020B0503020204020204" pitchFamily="34" charset="-122"/>
              </a:rPr>
            </a:fld>
            <a:endParaRPr lang="zh-CN" altLang="en-US" sz="1200">
              <a:latin typeface="微软雅黑" panose="020B0503020204020204" pitchFamily="34" charset="-122"/>
            </a:endParaRPr>
          </a:p>
        </p:txBody>
      </p:sp>
      <p:sp>
        <p:nvSpPr>
          <p:cNvPr id="56324" name="页脚占位符 3"/>
          <p:cNvSpPr>
            <a:spLocks noGrp="1"/>
          </p:cNvSpPr>
          <p:nvPr>
            <p:ph type="ftr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 anchorCtr="0"/>
          <a:lstStyle/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 sz="1200">
              <a:latin typeface="微软雅黑" panose="020B0503020204020204" pitchFamily="34" charset="-122"/>
            </a:endParaRPr>
          </a:p>
        </p:txBody>
      </p:sp>
      <p:sp>
        <p:nvSpPr>
          <p:cNvPr id="5632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 anchorCtr="0"/>
          <a:lstStyle/>
          <a:p>
            <a:pPr lvl="0" algn="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</a:pPr>
            <a:fld id="{9A0DB2DC-4C9A-4742-B13C-FB6460FD3503}" type="slidenum">
              <a:rPr lang="zh-CN" altLang="en-US" sz="1200">
                <a:latin typeface="微软雅黑" panose="020B0503020204020204" pitchFamily="34" charset="-122"/>
              </a:rPr>
            </a:fld>
            <a:endParaRPr lang="zh-CN" altLang="en-US" sz="1200">
              <a:latin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 sz="1200">
              <a:latin typeface="微软雅黑" panose="020B0503020204020204" pitchFamily="34" charset="-122"/>
            </a:endParaRPr>
          </a:p>
        </p:txBody>
      </p:sp>
      <p:sp>
        <p:nvSpPr>
          <p:cNvPr id="55299" name="日期占位符 2"/>
          <p:cNvSpPr>
            <a:spLocks noGrp="1"/>
          </p:cNvSpPr>
          <p:nvPr>
            <p:ph type="dt" idx="2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lvl="0" algn="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</a:pPr>
            <a:fld id="{BB962C8B-B14F-4D97-AF65-F5344CB8AC3E}" type="datetime1">
              <a:rPr lang="zh-CN" altLang="en-US" sz="1200">
                <a:latin typeface="微软雅黑" panose="020B0503020204020204" pitchFamily="34" charset="-122"/>
              </a:rPr>
            </a:fld>
            <a:endParaRPr lang="zh-CN" altLang="en-US" sz="1200">
              <a:latin typeface="微软雅黑" panose="020B0503020204020204" pitchFamily="34" charset="-122"/>
            </a:endParaRPr>
          </a:p>
        </p:txBody>
      </p:sp>
      <p:sp>
        <p:nvSpPr>
          <p:cNvPr id="55300" name="幻灯片图像占位符 3"/>
          <p:cNvSpPr>
            <a:spLocks noGrp="1" noRot="1" noChangeAspect="1"/>
          </p:cNvSpPr>
          <p:nvPr>
            <p:ph type="sldImg" idx="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40" tIns="45720" rIns="91440" bIns="45720" anchor="ctr" anchorCtr="0"/>
          <a:lstStyle/>
          <a:p>
            <a:pPr marL="0" lv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zh-CN" altLang="en-US" sz="1600" u="none" baseline="0">
              <a:latin typeface="微软雅黑" panose="020B0503020204020204" pitchFamily="34" charset="-122"/>
            </a:endParaRPr>
          </a:p>
        </p:txBody>
      </p:sp>
      <p:sp>
        <p:nvSpPr>
          <p:cNvPr id="55301" name="备注占位符 4"/>
          <p:cNvSpPr>
            <a:spLocks noGrp="1"/>
          </p:cNvSpPr>
          <p:nvPr>
            <p:ph type="body" sz="quarter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5302" name="页脚占位符 5"/>
          <p:cNvSpPr>
            <a:spLocks noGrp="1"/>
          </p:cNvSpPr>
          <p:nvPr>
            <p:ph type="ftr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 anchorCtr="0"/>
          <a:lstStyle/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 sz="1200">
              <a:latin typeface="微软雅黑" panose="020B0503020204020204" pitchFamily="34" charset="-122"/>
            </a:endParaRPr>
          </a:p>
        </p:txBody>
      </p:sp>
      <p:sp>
        <p:nvSpPr>
          <p:cNvPr id="55303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 anchorCtr="0"/>
          <a:lstStyle/>
          <a:p>
            <a:pPr lvl="0" algn="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</a:pPr>
            <a:fld id="{9A0DB2DC-4C9A-4742-B13C-FB6460FD3503}" type="slidenum">
              <a:rPr lang="zh-CN" altLang="en-US" sz="1200">
                <a:latin typeface="微软雅黑" panose="020B0503020204020204" pitchFamily="34" charset="-122"/>
              </a:rPr>
            </a:fld>
            <a:endParaRPr lang="zh-CN" altLang="en-US" sz="1200">
              <a:latin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 Light" panose="02010600030101010101" charset="-122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 Light" panose="02010600030101010101" charset="-122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 Light" panose="02010600030101010101" charset="-122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 Light" panose="02010600030101010101" charset="-122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 Light" panose="02010600030101010101" charset="-122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 Light" panose="02010600030101010101" charset="-122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 Light" panose="02010600030101010101" charset="-122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 Light" panose="02010600030101010101" charset="-122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 Light" panose="02010600030101010101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幻灯片图像占位符 1"/>
          <p:cNvSpPr/>
          <p:nvPr>
            <p:ph type="sldImg" idx="4294967295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round/>
          </a:ln>
        </p:spPr>
      </p:sp>
      <p:sp>
        <p:nvSpPr>
          <p:cNvPr id="4099" name="文本占位符 2"/>
          <p:cNvSpPr/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zh-CN" altLang="en-US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zh-CN" altLang="en-US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微软雅黑" panose="020B0503020204020204" pitchFamily="34" charset="-122"/>
              </a:rPr>
            </a:fld>
            <a:endParaRPr lang="zh-CN" altLang="en-US" sz="120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文本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</a:pPr>
            <a:endParaRPr lang="zh-CN" altLang="en-US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/>
          <p:nvPr>
            <p:ph type="sldImg" idx="4294967295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round/>
          </a:ln>
        </p:spPr>
      </p:sp>
      <p:sp>
        <p:nvSpPr>
          <p:cNvPr id="11267" name="备注占位符 2"/>
          <p:cNvSpPr/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11268" name="灯片编号占位符 3"/>
          <p:cNvSpPr/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9pPr>
          </a:lstStyle>
          <a:p>
            <a:pPr marL="0" lvl="0" indent="0" algn="r" eaLnBrk="1" hangingPunct="1">
              <a:lnSpc>
                <a:spcPct val="100000"/>
              </a:lnSpc>
            </a:pPr>
            <a:fld id="{D616EF0A-7727-4869-B18C-8D31E7B1FB0E}" type="slidenum">
              <a:rPr lang="en-US" altLang="en-US" sz="1200" b="0"/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幻灯片图像占位符 1"/>
          <p:cNvSpPr/>
          <p:nvPr>
            <p:ph type="sldImg" idx="4294967295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round/>
          </a:ln>
        </p:spPr>
      </p:sp>
      <p:sp>
        <p:nvSpPr>
          <p:cNvPr id="14339" name="备注占位符 2"/>
          <p:cNvSpPr/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14340" name="灯片编号占位符 3"/>
          <p:cNvSpPr/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9pPr>
          </a:lstStyle>
          <a:p>
            <a:pPr marL="0" lvl="0" indent="0" algn="r" eaLnBrk="1" hangingPunct="1">
              <a:lnSpc>
                <a:spcPct val="100000"/>
              </a:lnSpc>
            </a:pPr>
            <a:fld id="{8EF6A851-B0F8-436F-BA58-F1B15AABE6B1}" type="slidenum">
              <a:rPr lang="en-US" altLang="en-US" sz="1200" b="0"/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7200">
              <a:defRPr/>
            </a:pPr>
            <a:fld id="{65B231FB-A57C-4A4B-BA09-D94CC07BA7FF}" type="slidenum">
              <a:rPr lang="zh-CN" altLang="en-US" smtClean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幻灯片图像占位符 1"/>
          <p:cNvSpPr/>
          <p:nvPr>
            <p:ph type="sldImg" idx="4294967295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round/>
          </a:ln>
        </p:spPr>
      </p:sp>
      <p:sp>
        <p:nvSpPr>
          <p:cNvPr id="16387" name="备注占位符 2"/>
          <p:cNvSpPr/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16388" name="灯片编号占位符 3"/>
          <p:cNvSpPr/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9pPr>
          </a:lstStyle>
          <a:p>
            <a:pPr marL="0" lvl="0" indent="0" algn="r" eaLnBrk="1" hangingPunct="1">
              <a:lnSpc>
                <a:spcPct val="100000"/>
              </a:lnSpc>
            </a:pPr>
            <a:fld id="{5DCB087C-9DE7-456F-BA8D-80C9799F1A50}" type="slidenum">
              <a:rPr lang="en-US" altLang="en-US" sz="1200" b="0"/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幻灯片图像占位符 1"/>
          <p:cNvSpPr/>
          <p:nvPr>
            <p:ph type="sldImg" idx="4294967295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round/>
          </a:ln>
        </p:spPr>
      </p:sp>
      <p:sp>
        <p:nvSpPr>
          <p:cNvPr id="19459" name="备注占位符 2"/>
          <p:cNvSpPr/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19460" name="灯片编号占位符 3"/>
          <p:cNvSpPr/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9pPr>
          </a:lstStyle>
          <a:p>
            <a:pPr marL="0" lvl="0" indent="0" algn="r" eaLnBrk="1" hangingPunct="1">
              <a:lnSpc>
                <a:spcPct val="100000"/>
              </a:lnSpc>
            </a:pPr>
            <a:fld id="{0E659807-9058-4A30-9DA2-CC8D21647CF7}" type="slidenum">
              <a:rPr lang="en-US" altLang="en-US" sz="1200" b="0"/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幻灯片图像占位符 1"/>
          <p:cNvSpPr/>
          <p:nvPr>
            <p:ph type="sldImg" idx="4294967295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round/>
          </a:ln>
        </p:spPr>
      </p:sp>
      <p:sp>
        <p:nvSpPr>
          <p:cNvPr id="23555" name="备注占位符 2"/>
          <p:cNvSpPr/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23556" name="灯片编号占位符 3"/>
          <p:cNvSpPr/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2600" b="1" i="0" u="none" kern="1200" baseline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+mn-cs"/>
              </a:defRPr>
            </a:lvl9pPr>
          </a:lstStyle>
          <a:p>
            <a:pPr marL="0" lvl="0" indent="0" algn="r" eaLnBrk="1" hangingPunct="1">
              <a:lnSpc>
                <a:spcPct val="100000"/>
              </a:lnSpc>
            </a:pPr>
            <a:fld id="{94B294B2-970A-43DB-A96E-5705013B6C17}" type="slidenum">
              <a:rPr lang="en-US" altLang="en-US" sz="1200" b="0"/>
            </a:fld>
            <a:endParaRPr lang="en-US" alt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spcAft>
                <a:spcPct val="0"/>
              </a:spcAft>
              <a:buClrTx/>
            </a:pPr>
            <a:fld id="{BB962C8B-B14F-4D97-AF65-F5344CB8AC3E}" type="datetime1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spcAft>
                <a:spcPct val="0"/>
              </a:spcAft>
              <a:buClrTx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spcAft>
                <a:spcPct val="0"/>
              </a:spcAft>
              <a:buClrTx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E2E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单击此处编辑母版文本样式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</a:endParaRPr>
          </a:p>
          <a:p>
            <a:pPr lvl="1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第二级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</a:endParaRPr>
          </a:p>
          <a:p>
            <a:pPr lvl="2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第三级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</a:endParaRPr>
          </a:p>
          <a:p>
            <a:pPr lvl="3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第四级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</a:endParaRPr>
          </a:p>
          <a:p>
            <a:pPr lvl="4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第五级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</a:endParaRPr>
          </a:p>
        </p:txBody>
      </p:sp>
      <p:sp>
        <p:nvSpPr>
          <p:cNvPr id="9219" name="灯片编号占位符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r">
              <a:spcBef>
                <a:spcPct val="0"/>
              </a:spcBef>
              <a:spcAft>
                <a:spcPct val="0"/>
              </a:spcAft>
              <a:buClrTx/>
              <a:buFontTx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9222" name="日期占位符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</a:pPr>
            <a:fld id="{BB962C8B-B14F-4D97-AF65-F5344CB8AC3E}" type="datetime1">
              <a:rPr lang="zh-CN" altLang="en-US"/>
            </a:fld>
            <a:endParaRPr lang="zh-CN" altLang="en-US"/>
          </a:p>
        </p:txBody>
      </p:sp>
      <p:sp>
        <p:nvSpPr>
          <p:cNvPr id="9223" name="页脚占位符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E2E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kumimoji="0" lang="zh-CN" altLang="en-US" sz="5400" b="0" i="0" u="none" strike="noStrike" kern="1200" cap="none" spc="600" normalizeH="0" baseline="0" noProof="1">
                <a:uLnTx/>
                <a:uFillTx/>
                <a:sym typeface="+mn-ea"/>
              </a:rPr>
              <a:t>单击此处编辑母版标题样式</a:t>
            </a:r>
            <a:endParaRPr kumimoji="0" lang="zh-CN" altLang="en-US" sz="5400" b="0" i="0" u="none" strike="noStrike" kern="1200" cap="none" spc="600" normalizeH="0" baseline="0" noProof="1">
              <a:uLnTx/>
              <a:uFillTx/>
              <a:sym typeface="+mn-ea"/>
            </a:endParaRPr>
          </a:p>
        </p:txBody>
      </p:sp>
      <p:sp>
        <p:nvSpPr>
          <p:cNvPr id="10243" name="灯片编号占位符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r">
              <a:spcBef>
                <a:spcPct val="0"/>
              </a:spcBef>
              <a:spcAft>
                <a:spcPct val="0"/>
              </a:spcAft>
              <a:buClrTx/>
              <a:buFontTx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10246" name="日期占位符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</a:pPr>
            <a:fld id="{BB962C8B-B14F-4D97-AF65-F5344CB8AC3E}" type="datetime1">
              <a:rPr lang="zh-CN" altLang="en-US"/>
            </a:fld>
            <a:endParaRPr lang="zh-CN" altLang="en-US"/>
          </a:p>
        </p:txBody>
      </p:sp>
      <p:sp>
        <p:nvSpPr>
          <p:cNvPr id="10247" name="页脚占位符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rgbClr val="E2E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31800"/>
            <a:ext cx="10852150" cy="647700"/>
          </a:xfrm>
        </p:spPr>
        <p:txBody>
          <a:bodyPr/>
          <a:lstStyle/>
          <a:p>
            <a:pPr fontAlgn="auto"/>
            <a:r>
              <a:rPr kumimoji="0" lang="zh-CN" altLang="en-US" sz="2800" b="1" i="0" u="none" strike="noStrike" kern="1200" cap="none" spc="200" normalizeH="0" baseline="0" noProof="1">
                <a:uLnTx/>
                <a:uFillTx/>
              </a:rPr>
              <a:t>单击此处编辑母版标题样式</a:t>
            </a:r>
            <a:endParaRPr kumimoji="0" lang="zh-CN" altLang="en-US" sz="2800" b="1" i="0" u="none" strike="noStrike" kern="1200" cap="none" spc="200" normalizeH="0" baseline="0" noProof="1">
              <a:uLnTx/>
              <a:uFillTx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295400"/>
            <a:ext cx="10852150" cy="5040313"/>
          </a:xfrm>
        </p:spPr>
        <p:txBody>
          <a:bodyPr/>
          <a:lstStyle/>
          <a:p>
            <a:pPr lvl="0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单击此处编辑母版文本样式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</a:endParaRPr>
          </a:p>
          <a:p>
            <a:pPr lvl="1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第二级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</a:endParaRPr>
          </a:p>
          <a:p>
            <a:pPr lvl="2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第三级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</a:endParaRPr>
          </a:p>
          <a:p>
            <a:pPr lvl="3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第四级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</a:endParaRPr>
          </a:p>
          <a:p>
            <a:pPr lvl="4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第五级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</a:endParaRPr>
          </a:p>
        </p:txBody>
      </p:sp>
      <p:sp>
        <p:nvSpPr>
          <p:cNvPr id="1126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r">
              <a:spcBef>
                <a:spcPct val="0"/>
              </a:spcBef>
              <a:spcAft>
                <a:spcPct val="0"/>
              </a:spcAft>
              <a:buClrTx/>
              <a:buFontTx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11270" name="日期占位符 3"/>
          <p:cNvSpPr>
            <a:spLocks noGrp="1"/>
          </p:cNvSpPr>
          <p:nvPr>
            <p:ph type="dt" sz="half" idx="2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</a:pPr>
            <a:fld id="{BB962C8B-B14F-4D97-AF65-F5344CB8AC3E}" type="datetime1">
              <a:rPr lang="zh-CN" altLang="en-US"/>
            </a:fld>
            <a:endParaRPr lang="zh-CN" altLang="en-US"/>
          </a:p>
        </p:txBody>
      </p:sp>
      <p:sp>
        <p:nvSpPr>
          <p:cNvPr id="11271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096000" y="-27517"/>
            <a:ext cx="6096000" cy="688551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/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192000" cy="6885384"/>
          </a:xfrm>
          <a:prstGeom prst="rect">
            <a:avLst/>
          </a:prstGeom>
          <a:gradFill flip="none" rotWithShape="1">
            <a:gsLst>
              <a:gs pos="100000">
                <a:srgbClr val="FFA500">
                  <a:alpha val="12000"/>
                </a:srgbClr>
              </a:gs>
              <a:gs pos="0">
                <a:srgbClr val="FFFF00">
                  <a:alpha val="1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日期占位符 3"/>
          <p:cNvSpPr>
            <a:spLocks noGrp="1"/>
          </p:cNvSpPr>
          <p:nvPr>
            <p:ph type="dt" sz="half" idx="10"/>
          </p:nvPr>
        </p:nvSpPr>
        <p:spPr>
          <a:xfrm>
            <a:off x="838331" y="6356761"/>
            <a:ext cx="2743629" cy="365057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655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505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505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5" indent="-230505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13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3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fld id="{33E1DE28-2740-487B-9016-985461DD460C}" type="datetime1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9231" y="6356761"/>
            <a:ext cx="4113855" cy="365057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655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505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505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5" indent="-230505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13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3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357" y="6356761"/>
            <a:ext cx="2743629" cy="365057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655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505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505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5" indent="-230505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13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3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BAE22684-B33E-4881-B783-AB61114E0FA8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spcAft>
                <a:spcPct val="0"/>
              </a:spcAft>
              <a:buClrTx/>
            </a:pPr>
            <a:fld id="{BB962C8B-B14F-4D97-AF65-F5344CB8AC3E}" type="datetime1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spcAft>
                <a:spcPct val="0"/>
              </a:spcAft>
              <a:buClrTx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spcAft>
                <a:spcPct val="0"/>
              </a:spcAft>
              <a:buClrTx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E2E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pPr fontAlgn="auto"/>
            <a:r>
              <a:rPr kumimoji="0" lang="zh-CN" altLang="en-US" sz="3600" b="0" i="0" u="none" strike="noStrike" kern="1200" cap="none" spc="300" normalizeH="0" baseline="0" noProof="1">
                <a:uLnTx/>
                <a:uFillTx/>
              </a:rPr>
              <a:t>单击此处编辑母版标题样式</a:t>
            </a:r>
            <a:endParaRPr kumimoji="0" lang="zh-CN" altLang="en-US" sz="3600" b="0" i="0" u="none" strike="noStrike" kern="1200" cap="none" spc="300" normalizeH="0" baseline="0" noProof="1">
              <a:uLnTx/>
              <a:uFillTx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单击此处编辑母版文本样式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</a:endParaRPr>
          </a:p>
        </p:txBody>
      </p:sp>
      <p:sp>
        <p:nvSpPr>
          <p:cNvPr id="3075" name="灯片编号占位符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r">
              <a:spcBef>
                <a:spcPct val="0"/>
              </a:spcBef>
              <a:spcAft>
                <a:spcPct val="0"/>
              </a:spcAft>
              <a:buClrTx/>
              <a:buFontTx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3078" name="日期占位符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</a:pPr>
            <a:fld id="{BB962C8B-B14F-4D97-AF65-F5344CB8AC3E}" type="datetime1">
              <a:rPr lang="zh-CN" altLang="en-US"/>
            </a:fld>
            <a:endParaRPr lang="zh-CN" altLang="en-US"/>
          </a:p>
        </p:txBody>
      </p:sp>
      <p:sp>
        <p:nvSpPr>
          <p:cNvPr id="3079" name="页脚占位符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E2E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kumimoji="0" lang="zh-CN" altLang="en-US" sz="2800" b="1" i="0" u="none" strike="noStrike" kern="1200" cap="none" spc="200" normalizeH="0" baseline="0" noProof="1">
                <a:uLnTx/>
                <a:uFillTx/>
                <a:sym typeface="+mn-ea"/>
              </a:rPr>
              <a:t>单击此处编辑母版标题样式</a:t>
            </a:r>
            <a:endParaRPr kumimoji="0" lang="zh-CN" altLang="en-US" sz="2800" b="1" i="0" u="none" strike="noStrike" kern="1200" cap="none" spc="200" normalizeH="0" baseline="0" noProof="1">
              <a:uLnTx/>
              <a:uFillTx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单击此处编辑母版文本样式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  <a:sym typeface="+mn-ea"/>
            </a:endParaRPr>
          </a:p>
          <a:p>
            <a:pPr lvl="1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第二级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  <a:sym typeface="+mn-ea"/>
            </a:endParaRPr>
          </a:p>
          <a:p>
            <a:pPr lvl="2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第三级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  <a:sym typeface="+mn-ea"/>
            </a:endParaRPr>
          </a:p>
          <a:p>
            <a:pPr lvl="3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第四级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  <a:sym typeface="+mn-ea"/>
            </a:endParaRPr>
          </a:p>
          <a:p>
            <a:pPr lvl="4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第五级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单击此处编辑母版文本样式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</a:endParaRPr>
          </a:p>
          <a:p>
            <a:pPr lvl="1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第二级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</a:endParaRPr>
          </a:p>
          <a:p>
            <a:pPr lvl="2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第三级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</a:endParaRPr>
          </a:p>
          <a:p>
            <a:pPr lvl="3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第四级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</a:endParaRPr>
          </a:p>
          <a:p>
            <a:pPr lvl="4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第五级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</a:endParaRPr>
          </a:p>
        </p:txBody>
      </p:sp>
      <p:sp>
        <p:nvSpPr>
          <p:cNvPr id="4099" name="灯片编号占位符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r">
              <a:spcBef>
                <a:spcPct val="0"/>
              </a:spcBef>
              <a:spcAft>
                <a:spcPct val="0"/>
              </a:spcAft>
              <a:buClrTx/>
              <a:buFontTx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4102" name="日期占位符 3"/>
          <p:cNvSpPr>
            <a:spLocks noGrp="1"/>
          </p:cNvSpPr>
          <p:nvPr>
            <p:ph type="dt" sz="half" idx="12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</a:pPr>
            <a:fld id="{BB962C8B-B14F-4D97-AF65-F5344CB8AC3E}" type="datetime1">
              <a:rPr lang="zh-CN" altLang="en-US"/>
            </a:fld>
            <a:endParaRPr lang="zh-CN" altLang="en-US"/>
          </a:p>
        </p:txBody>
      </p:sp>
      <p:sp>
        <p:nvSpPr>
          <p:cNvPr id="4103" name="页脚占位符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E2E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kumimoji="0" lang="zh-CN" altLang="en-US" sz="2800" b="1" i="0" u="none" strike="noStrike" kern="1200" cap="none" spc="200" normalizeH="0" baseline="0" noProof="1">
                <a:uLnTx/>
                <a:uFillTx/>
                <a:sym typeface="+mn-ea"/>
              </a:rPr>
              <a:t>单击此处编辑母版标题样式</a:t>
            </a:r>
            <a:endParaRPr kumimoji="0" lang="zh-CN" altLang="en-US" sz="2800" b="1" i="0" u="none" strike="noStrike" kern="1200" cap="none" spc="200" normalizeH="0" baseline="0" noProof="1">
              <a:uLnTx/>
              <a:uFillTx/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kumimoji="0" lang="zh-CN" altLang="en-US" sz="2000" b="1" i="0" u="none" strike="noStrike" kern="1200" cap="none" spc="200" normalizeH="0" baseline="0" noProof="1">
                <a:uLnTx/>
                <a:uFillTx/>
              </a:rPr>
              <a:t>单击此处编辑母版文本样式</a:t>
            </a:r>
            <a:endParaRPr kumimoji="0" lang="zh-CN" altLang="en-US" sz="2000" b="1" i="0" u="none" strike="noStrike" kern="1200" cap="none" spc="200" normalizeH="0" baseline="0" noProof="1">
              <a:uLnTx/>
              <a:uFillTx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单击此处编辑母版文本样式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  <a:sym typeface="+mn-ea"/>
            </a:endParaRPr>
          </a:p>
          <a:p>
            <a:pPr lvl="1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第二级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  <a:sym typeface="+mn-ea"/>
            </a:endParaRPr>
          </a:p>
          <a:p>
            <a:pPr lvl="2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第三级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  <a:sym typeface="+mn-ea"/>
            </a:endParaRPr>
          </a:p>
          <a:p>
            <a:pPr lvl="3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第四级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  <a:sym typeface="+mn-ea"/>
            </a:endParaRPr>
          </a:p>
          <a:p>
            <a:pPr lvl="4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第五级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kumimoji="0" lang="zh-CN" altLang="en-US" sz="2000" b="1" i="0" u="none" strike="noStrike" kern="1200" cap="none" spc="200" normalizeH="0" baseline="0" noProof="1">
                <a:uLnTx/>
                <a:uFillTx/>
                <a:sym typeface="+mn-ea"/>
              </a:rPr>
              <a:t>单击此处编辑母版文本样式</a:t>
            </a:r>
            <a:endParaRPr kumimoji="0" lang="zh-CN" altLang="en-US" sz="2000" b="1" i="0" u="none" strike="noStrike" kern="1200" cap="none" spc="200" normalizeH="0" baseline="0" noProof="1">
              <a:uLnTx/>
              <a:uFillTx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单击此处编辑母版文本样式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  <a:sym typeface="+mn-ea"/>
            </a:endParaRPr>
          </a:p>
          <a:p>
            <a:pPr lvl="1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第二级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  <a:sym typeface="+mn-ea"/>
            </a:endParaRPr>
          </a:p>
          <a:p>
            <a:pPr lvl="2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第三级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  <a:sym typeface="+mn-ea"/>
            </a:endParaRPr>
          </a:p>
          <a:p>
            <a:pPr lvl="3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第四级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  <a:sym typeface="+mn-ea"/>
            </a:endParaRPr>
          </a:p>
          <a:p>
            <a:pPr lvl="4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第五级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  <a:sym typeface="+mn-ea"/>
            </a:endParaRPr>
          </a:p>
        </p:txBody>
      </p:sp>
      <p:sp>
        <p:nvSpPr>
          <p:cNvPr id="5123" name="灯片编号占位符 5"/>
          <p:cNvSpPr>
            <a:spLocks noGrp="1"/>
          </p:cNvSpPr>
          <p:nvPr>
            <p:ph type="sldNum" sz="quarter" idx="14"/>
            <p:custDataLst>
              <p:tags r:id="rId2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r">
              <a:spcBef>
                <a:spcPct val="0"/>
              </a:spcBef>
              <a:spcAft>
                <a:spcPct val="0"/>
              </a:spcAft>
              <a:buClrTx/>
              <a:buFontTx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5126" name="日期占位符 3"/>
          <p:cNvSpPr>
            <a:spLocks noGrp="1"/>
          </p:cNvSpPr>
          <p:nvPr>
            <p:ph type="dt" sz="half" idx="12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</a:pPr>
            <a:fld id="{BB962C8B-B14F-4D97-AF65-F5344CB8AC3E}" type="datetime1">
              <a:rPr lang="zh-CN" altLang="en-US"/>
            </a:fld>
            <a:endParaRPr lang="zh-CN" altLang="en-US"/>
          </a:p>
        </p:txBody>
      </p:sp>
      <p:sp>
        <p:nvSpPr>
          <p:cNvPr id="5127" name="页脚占位符 4"/>
          <p:cNvSpPr>
            <a:spLocks noGrp="1"/>
          </p:cNvSpPr>
          <p:nvPr>
            <p:ph type="ftr" sz="quarter" idx="13"/>
            <p:custDataLst>
              <p:tags r:id="rId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E2E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31800"/>
            <a:ext cx="10852150" cy="6477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kumimoji="0" lang="zh-CN" altLang="en-US" sz="2800" b="1" i="0" u="none" strike="noStrike" kern="1200" cap="none" spc="200" normalizeH="0" baseline="0" noProof="1">
                <a:uLnTx/>
                <a:uFillTx/>
                <a:sym typeface="+mn-ea"/>
              </a:rPr>
              <a:t>单击此处编辑母版标题样式</a:t>
            </a:r>
            <a:endParaRPr kumimoji="0" lang="zh-CN" altLang="en-US" sz="2800" b="1" i="0" u="none" strike="noStrike" kern="1200" cap="none" spc="200" normalizeH="0" baseline="0" noProof="1">
              <a:uLnTx/>
              <a:uFillTx/>
              <a:sym typeface="+mn-ea"/>
            </a:endParaRPr>
          </a:p>
        </p:txBody>
      </p:sp>
      <p:sp>
        <p:nvSpPr>
          <p:cNvPr id="6147" name="灯片编号占位符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r">
              <a:spcBef>
                <a:spcPct val="0"/>
              </a:spcBef>
              <a:spcAft>
                <a:spcPct val="0"/>
              </a:spcAft>
              <a:buClrTx/>
              <a:buFontTx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6150" name="日期占位符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</a:pPr>
            <a:fld id="{BB962C8B-B14F-4D97-AF65-F5344CB8AC3E}" type="datetime1">
              <a:rPr lang="zh-CN" altLang="en-US"/>
            </a:fld>
            <a:endParaRPr lang="zh-CN" altLang="en-US"/>
          </a:p>
        </p:txBody>
      </p:sp>
      <p:sp>
        <p:nvSpPr>
          <p:cNvPr id="6151" name="页脚占位符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spcAft>
                <a:spcPct val="0"/>
              </a:spcAft>
              <a:buClrTx/>
            </a:pPr>
            <a:fld id="{BB962C8B-B14F-4D97-AF65-F5344CB8AC3E}" type="datetime1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spcAft>
                <a:spcPct val="0"/>
              </a:spcAft>
              <a:buClrTx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spcAft>
                <a:spcPct val="0"/>
              </a:spcAft>
              <a:buClrTx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E2E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15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  <a:sym typeface="+mn-ea"/>
              </a:rPr>
              <a:t>单击此处编辑母版文本样式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669925" y="431800"/>
            <a:ext cx="10852150" cy="647700"/>
          </a:xfrm>
        </p:spPr>
        <p:txBody>
          <a:bodyPr/>
          <a:lstStyle/>
          <a:p>
            <a:pPr fontAlgn="auto"/>
            <a:r>
              <a:rPr kumimoji="0" lang="zh-CN" altLang="en-US" sz="2800" b="1" i="0" u="none" strike="noStrike" kern="1200" cap="none" spc="200" normalizeH="0" baseline="0" noProof="1">
                <a:uLnTx/>
                <a:uFillTx/>
              </a:rPr>
              <a:t>单击此处编辑母版标题样式</a:t>
            </a:r>
            <a:endParaRPr kumimoji="0" lang="zh-CN" altLang="en-US" sz="2800" b="1" i="0" u="none" strike="noStrike" kern="1200" cap="none" spc="200" normalizeH="0" baseline="0" noProof="1">
              <a:uLnTx/>
              <a:uFillTx/>
            </a:endParaRPr>
          </a:p>
        </p:txBody>
      </p:sp>
      <p:sp>
        <p:nvSpPr>
          <p:cNvPr id="7171" name="灯片编号占位符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r">
              <a:spcBef>
                <a:spcPct val="0"/>
              </a:spcBef>
              <a:spcAft>
                <a:spcPct val="0"/>
              </a:spcAft>
              <a:buClrTx/>
              <a:buFontTx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7174" name="日期占位符 3"/>
          <p:cNvSpPr>
            <a:spLocks noGrp="1"/>
          </p:cNvSpPr>
          <p:nvPr>
            <p:ph type="dt" sz="half" idx="12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</a:pPr>
            <a:fld id="{BB962C8B-B14F-4D97-AF65-F5344CB8AC3E}" type="datetime1">
              <a:rPr lang="zh-CN" altLang="en-US"/>
            </a:fld>
            <a:endParaRPr lang="zh-CN" altLang="en-US"/>
          </a:p>
        </p:txBody>
      </p:sp>
      <p:sp>
        <p:nvSpPr>
          <p:cNvPr id="7175" name="页脚占位符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E2E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kumimoji="0" lang="zh-CN" altLang="en-US" sz="2400" b="1" i="0" u="none" strike="noStrike" kern="1200" cap="none" spc="200" normalizeH="0" baseline="0" noProof="1">
                <a:uLnTx/>
                <a:uFillTx/>
                <a:sym typeface="+mn-ea"/>
              </a:rPr>
              <a:t>单击此处编辑母版标题样式</a:t>
            </a:r>
            <a:endParaRPr kumimoji="0" lang="zh-CN" altLang="en-US" sz="2400" b="1" i="0" u="none" strike="noStrike" kern="1200" cap="none" spc="200" normalizeH="0" baseline="0" noProof="1">
              <a:uLnTx/>
              <a:uFillTx/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单击此处编辑母版文本样式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</a:endParaRPr>
          </a:p>
          <a:p>
            <a:pPr lvl="1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第二级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</a:endParaRPr>
          </a:p>
          <a:p>
            <a:pPr lvl="2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第三级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</a:endParaRPr>
          </a:p>
          <a:p>
            <a:pPr lvl="3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第四级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</a:endParaRPr>
          </a:p>
          <a:p>
            <a:pPr lvl="4" fontAlgn="auto"/>
            <a:r>
              <a:rPr kumimoji="0" lang="zh-CN" altLang="en-US" sz="1600" b="0" i="0" u="none" strike="noStrike" kern="1200" cap="none" spc="150" normalizeH="0" baseline="0" noProof="1">
                <a:uLnTx/>
                <a:uFillTx/>
              </a:rPr>
              <a:t>第五级</a:t>
            </a:r>
            <a:endParaRPr kumimoji="0" lang="zh-CN" altLang="en-US" sz="1600" b="0" i="0" u="none" strike="noStrike" kern="1200" cap="none" spc="150" normalizeH="0" baseline="0" noProof="1">
              <a:uLnTx/>
              <a:uFillTx/>
            </a:endParaRPr>
          </a:p>
        </p:txBody>
      </p:sp>
      <p:sp>
        <p:nvSpPr>
          <p:cNvPr id="8195" name="灯片编号占位符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r">
              <a:spcBef>
                <a:spcPct val="0"/>
              </a:spcBef>
              <a:spcAft>
                <a:spcPct val="0"/>
              </a:spcAft>
              <a:buClrTx/>
              <a:buFontTx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8198" name="日期占位符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FontTx/>
            </a:pPr>
            <a:fld id="{BB962C8B-B14F-4D97-AF65-F5344CB8AC3E}" type="datetime1">
              <a:rPr lang="zh-CN" altLang="en-US"/>
            </a:fld>
            <a:endParaRPr lang="zh-CN" altLang="en-US"/>
          </a:p>
        </p:txBody>
      </p:sp>
      <p:sp>
        <p:nvSpPr>
          <p:cNvPr id="8199" name="页脚占位符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30.xml"/><Relationship Id="rId17" Type="http://schemas.openxmlformats.org/officeDocument/2006/relationships/tags" Target="../tags/tag29.xml"/><Relationship Id="rId16" Type="http://schemas.openxmlformats.org/officeDocument/2006/relationships/tags" Target="../tags/tag28.xml"/><Relationship Id="rId15" Type="http://schemas.openxmlformats.org/officeDocument/2006/relationships/tags" Target="../tags/tag27.xml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925" y="431800"/>
            <a:ext cx="10852150" cy="647700"/>
          </a:xfrm>
          <a:prstGeom prst="rect">
            <a:avLst/>
          </a:prstGeom>
          <a:noFill/>
          <a:ln w="9525">
            <a:noFill/>
          </a:ln>
        </p:spPr>
        <p:txBody>
          <a:bodyPr lIns="101600" tIns="38100" rIns="76200" bIns="38100"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925" y="1295400"/>
            <a:ext cx="10852150" cy="5040313"/>
          </a:xfrm>
          <a:prstGeom prst="rect">
            <a:avLst/>
          </a:prstGeom>
          <a:noFill/>
          <a:ln w="9525">
            <a:noFill/>
          </a:ln>
        </p:spPr>
        <p:txBody>
          <a:bodyPr lIns="101600" tIns="0" rIns="82550" bIns="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>
            <a:lvl1pPr fontAlgn="base">
              <a:buFontTx/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spcBef>
                <a:spcPct val="0"/>
              </a:spcBef>
              <a:spcAft>
                <a:spcPct val="0"/>
              </a:spcAft>
              <a:buClrTx/>
            </a:pPr>
            <a:fld id="{BB962C8B-B14F-4D97-AF65-F5344CB8AC3E}" type="datetime1">
              <a:rPr lang="zh-CN" altLang="en-US"/>
            </a:fld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>
            <a:lvl1pPr algn="ctr" fontAlgn="base">
              <a:buFontTx/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spcBef>
                <a:spcPct val="0"/>
              </a:spcBef>
              <a:spcAft>
                <a:spcPct val="0"/>
              </a:spcAft>
              <a:buClrTx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lstStyle>
            <a:lvl1pPr algn="r" fontAlgn="base">
              <a:buFontTx/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spcBef>
                <a:spcPct val="0"/>
              </a:spcBef>
              <a:spcAft>
                <a:spcPct val="0"/>
              </a:spcAft>
              <a:buClrTx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1031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6F6F74"/>
          </a:solidFill>
          <a:ln w="26424" cap="flat" cmpd="sng">
            <a:solidFill>
              <a:srgbClr val="50505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ClrTx/>
        <a:buSzTx/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ClrTx/>
        <a:buSzTx/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ClrTx/>
        <a:buSzTx/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ClrTx/>
        <a:buSzTx/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ClrTx/>
        <a:buSzTx/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3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tags" Target="../tags/tag35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7.jpeg"/><Relationship Id="rId1" Type="http://schemas.openxmlformats.org/officeDocument/2006/relationships/tags" Target="../tags/tag36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37.jpeg"/><Relationship Id="rId1" Type="http://schemas.openxmlformats.org/officeDocument/2006/relationships/tags" Target="../tags/tag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tags" Target="../tags/tag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ext Box 2"/>
          <p:cNvSpPr txBox="1"/>
          <p:nvPr/>
        </p:nvSpPr>
        <p:spPr>
          <a:xfrm>
            <a:off x="252860" y="958672"/>
            <a:ext cx="11824685" cy="17214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marL="0" marR="0" lvl="0" indent="0"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400">
                <a:solidFill>
                  <a:srgbClr val="060B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第八单元  </a:t>
            </a:r>
            <a:r>
              <a:rPr lang="en-US" altLang="zh-CN" sz="4400">
                <a:solidFill>
                  <a:srgbClr val="060B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en-US" altLang="en-US" sz="4400">
                <a:solidFill>
                  <a:srgbClr val="060B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世纪下半叶世界的新变化</a:t>
            </a:r>
            <a:endParaRPr lang="en-US" altLang="en-US" sz="4400">
              <a:solidFill>
                <a:srgbClr val="060B1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</a:t>
            </a:r>
            <a:r>
              <a:rPr lang="en-US" altLang="en-US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　资本主义国家的新变化</a:t>
            </a:r>
            <a:endParaRPr lang="en-US" altLang="en-US" sz="36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5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4787507" y="2763326"/>
            <a:ext cx="2945854" cy="409499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3076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7733361" y="2758564"/>
            <a:ext cx="4456875" cy="409975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3077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2081" y="2758564"/>
            <a:ext cx="4866374" cy="409499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"/>
          <p:cNvSpPr/>
          <p:nvPr/>
        </p:nvSpPr>
        <p:spPr>
          <a:xfrm>
            <a:off x="327025" y="969963"/>
            <a:ext cx="10541000" cy="2278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133350">
              <a:spcAft>
                <a:spcPts val="1200"/>
              </a:spcAft>
              <a:buClrTx/>
              <a:buFontTx/>
            </a:pPr>
            <a:r>
              <a:rPr lang="zh-CN" altLang="zh-CN" sz="2800" b="1"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altLang="zh-CN" sz="2800" b="1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zh-CN" sz="2800" b="1">
                <a:latin typeface="华文中宋" pitchFamily="2" charset="-122"/>
                <a:ea typeface="华文中宋" pitchFamily="2" charset="-122"/>
              </a:rPr>
              <a:t>）组成：</a:t>
            </a:r>
            <a:endParaRPr lang="zh-CN" altLang="zh-CN" sz="2800" b="1">
              <a:latin typeface="华文中宋" pitchFamily="2" charset="-122"/>
              <a:ea typeface="华文中宋" pitchFamily="2" charset="-122"/>
            </a:endParaRPr>
          </a:p>
          <a:p>
            <a:pPr indent="133350">
              <a:spcAft>
                <a:spcPts val="1200"/>
              </a:spcAft>
              <a:buClrTx/>
              <a:buFontTx/>
            </a:pPr>
            <a:r>
              <a:rPr lang="zh-CN" altLang="en-US" sz="2800" b="1">
                <a:latin typeface="华文中宋" pitchFamily="2" charset="-122"/>
                <a:ea typeface="华文中宋" pitchFamily="2" charset="-122"/>
              </a:rPr>
              <a:t>① </a:t>
            </a:r>
            <a:r>
              <a:rPr lang="zh-CN" altLang="zh-CN" sz="2800" b="1">
                <a:latin typeface="华文中宋" pitchFamily="2" charset="-122"/>
                <a:ea typeface="华文中宋" pitchFamily="2" charset="-122"/>
              </a:rPr>
              <a:t>金融：国际货币基金组织</a:t>
            </a:r>
            <a:endParaRPr lang="zh-CN" altLang="zh-CN" sz="2800" b="1">
              <a:latin typeface="华文中宋" pitchFamily="2" charset="-122"/>
              <a:ea typeface="华文中宋" pitchFamily="2" charset="-122"/>
            </a:endParaRPr>
          </a:p>
          <a:p>
            <a:pPr indent="133350">
              <a:spcAft>
                <a:spcPts val="1200"/>
              </a:spcAft>
              <a:buClrTx/>
              <a:buFontTx/>
            </a:pPr>
            <a:r>
              <a:rPr lang="zh-CN" altLang="en-US" sz="2800" b="1">
                <a:latin typeface="华文中宋" pitchFamily="2" charset="-122"/>
                <a:ea typeface="华文中宋" pitchFamily="2" charset="-122"/>
              </a:rPr>
              <a:t>② </a:t>
            </a:r>
            <a:r>
              <a:rPr lang="zh-CN" altLang="zh-CN" sz="2800" b="1">
                <a:latin typeface="华文中宋" pitchFamily="2" charset="-122"/>
                <a:ea typeface="华文中宋" pitchFamily="2" charset="-122"/>
              </a:rPr>
              <a:t>投资：世界银行</a:t>
            </a:r>
            <a:endParaRPr lang="zh-CN" altLang="zh-CN" sz="2800" b="1">
              <a:latin typeface="华文中宋" pitchFamily="2" charset="-122"/>
              <a:ea typeface="华文中宋" pitchFamily="2" charset="-122"/>
            </a:endParaRPr>
          </a:p>
          <a:p>
            <a:pPr indent="133350">
              <a:spcAft>
                <a:spcPts val="1200"/>
              </a:spcAft>
              <a:buClrTx/>
              <a:buFontTx/>
            </a:pPr>
            <a:r>
              <a:rPr lang="zh-CN" altLang="en-US" sz="2800" b="1">
                <a:latin typeface="华文中宋" pitchFamily="2" charset="-122"/>
                <a:ea typeface="华文中宋" pitchFamily="2" charset="-122"/>
              </a:rPr>
              <a:t>③ </a:t>
            </a:r>
            <a:r>
              <a:rPr lang="zh-CN" altLang="zh-CN" sz="2800" b="1">
                <a:latin typeface="华文中宋" pitchFamily="2" charset="-122"/>
                <a:ea typeface="华文中宋" pitchFamily="2" charset="-122"/>
              </a:rPr>
              <a:t>贸易：关税与贸易总协定</a:t>
            </a:r>
            <a:r>
              <a:rPr lang="zh-CN" altLang="en-US" sz="2800" b="1"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altLang="zh-CN" sz="2800" b="1">
                <a:latin typeface="华文中宋" pitchFamily="2" charset="-122"/>
                <a:ea typeface="华文中宋" pitchFamily="2" charset="-122"/>
              </a:rPr>
              <a:t>1995</a:t>
            </a:r>
            <a:r>
              <a:rPr lang="zh-CN" altLang="en-US" sz="2800" b="1">
                <a:latin typeface="华文中宋" pitchFamily="2" charset="-122"/>
                <a:ea typeface="华文中宋" pitchFamily="2" charset="-122"/>
              </a:rPr>
              <a:t>年发展为世界贸易组织）</a:t>
            </a:r>
            <a:endParaRPr lang="zh-CN" altLang="zh-CN" sz="2800" b="1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7891" name="矩形 2"/>
          <p:cNvSpPr/>
          <p:nvPr/>
        </p:nvSpPr>
        <p:spPr>
          <a:xfrm>
            <a:off x="327025" y="184150"/>
            <a:ext cx="6216650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zh-CN" sz="2800" b="1">
                <a:latin typeface="华文中宋" pitchFamily="2" charset="-122"/>
                <a:ea typeface="华文中宋" pitchFamily="2" charset="-122"/>
              </a:rPr>
              <a:t>、国际</a:t>
            </a:r>
            <a:r>
              <a:rPr lang="zh-CN" altLang="en-US" sz="2800" b="1">
                <a:latin typeface="华文中宋" pitchFamily="2" charset="-122"/>
                <a:ea typeface="华文中宋" pitchFamily="2" charset="-122"/>
              </a:rPr>
              <a:t>：</a:t>
            </a:r>
            <a:r>
              <a:rPr lang="zh-CN" altLang="zh-CN" sz="2800" b="1">
                <a:latin typeface="华文中宋" pitchFamily="2" charset="-122"/>
                <a:ea typeface="华文中宋" pitchFamily="2" charset="-122"/>
              </a:rPr>
              <a:t>建立资本主义世界经济体系</a:t>
            </a:r>
            <a:endParaRPr lang="zh-CN" altLang="zh-CN" sz="2800" b="1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37892" name="Picture 6" descr="https://timgsa.baidu.com/timg?image&amp;quality=80&amp;size=b9999_10000&amp;sec=1584433873936&amp;di=a0a140686269cde106866d246991e602&amp;imgtype=0&amp;src=http%3A%2F%2Fe.hiphotos.baidu.com%2Fbaike%2Fs%3D220%2Fsign%3D8dc08d4d304e251fe6f7e3fa9787c9c2%2Fe7cd7b899e510fb3c3d058e0d933c895d0430cff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0113" y="3698875"/>
            <a:ext cx="2525712" cy="2425700"/>
          </a:xfrm>
          <a:prstGeom prst="rect">
            <a:avLst/>
          </a:prstGeom>
          <a:noFill/>
          <a:ln w="9525"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37893" name="Picture 2" descr="https://timgsa.baidu.com/timg?image&amp;quality=80&amp;size=b9999_10000&amp;sec=1584433741919&amp;di=c2f84ebf9291b3740c274f36c6032bb3&amp;imgtype=0&amp;src=http%3A%2F%2Fres.dyhjw.com%2Fueditor%2Fphp%2Fupload%2Fimage%2F20160413%2F14605132102034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3" y="3698875"/>
            <a:ext cx="2411412" cy="2425700"/>
          </a:xfrm>
          <a:prstGeom prst="rect">
            <a:avLst/>
          </a:prstGeom>
          <a:noFill/>
          <a:ln w="9525"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37894" name="Picture 4" descr="https://ss1.bdstatic.com/70cFuXSh_Q1YnxGkpoWK1HF6hhy/it/u=3614521788,437717411&amp;fm=15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113" y="3698875"/>
            <a:ext cx="2316162" cy="2425700"/>
          </a:xfrm>
          <a:prstGeom prst="rect">
            <a:avLst/>
          </a:prstGeom>
          <a:noFill/>
          <a:ln w="9525"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37895" name="矩形 6"/>
          <p:cNvSpPr/>
          <p:nvPr/>
        </p:nvSpPr>
        <p:spPr>
          <a:xfrm>
            <a:off x="6375400" y="204788"/>
            <a:ext cx="3057525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——</a:t>
            </a:r>
            <a:r>
              <a:rPr lang="zh-CN" altLang="en-US" sz="28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加强国际协调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37896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925" y="3698875"/>
            <a:ext cx="2525713" cy="2425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8910" y="548640"/>
            <a:ext cx="1758950" cy="1545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文本框 2"/>
          <p:cNvSpPr/>
          <p:nvPr/>
        </p:nvSpPr>
        <p:spPr>
          <a:xfrm>
            <a:off x="1674495" y="690880"/>
            <a:ext cx="10028555" cy="101473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国际货币基金组织（IMF）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1945年12月27日在华盛顿成立的。其宗旨是稳定国际汇兑；消除妨碍世界贸易的外汇管制；加强国际货币合作，通过提供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短期贷款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缓解成员国国际收支不平衡。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916" name="文本框 4"/>
          <p:cNvSpPr/>
          <p:nvPr/>
        </p:nvSpPr>
        <p:spPr>
          <a:xfrm>
            <a:off x="1590040" y="2197735"/>
            <a:ext cx="10113010" cy="101473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世界银行（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WB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又称国际复兴开发银行，其职责是向成员国提供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（长期）贷款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，以推动该国经济的恢复与发展，推动并促进国际贸易的发展。世界银行贷款对象最初是西欧国家，后来逐渐转向发展中国家。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8917" name="Picture 4" descr="https://ss1.bdstatic.com/70cFuXSh_Q1YnxGkpoWK1HF6hhy/it/u=3614521788,437717411&amp;fm=15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905" y="2237105"/>
            <a:ext cx="1678305" cy="1271905"/>
          </a:xfrm>
          <a:prstGeom prst="rect">
            <a:avLst/>
          </a:prstGeom>
          <a:noFill/>
          <a:ln w="9525"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38920" name="文本框 8"/>
          <p:cNvSpPr/>
          <p:nvPr/>
        </p:nvSpPr>
        <p:spPr>
          <a:xfrm>
            <a:off x="-6350" y="3644900"/>
            <a:ext cx="3130550" cy="522288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世界贸易体系</a:t>
            </a:r>
            <a:endParaRPr lang="en-US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38921" name="矩形 9"/>
          <p:cNvSpPr/>
          <p:nvPr/>
        </p:nvSpPr>
        <p:spPr>
          <a:xfrm>
            <a:off x="3130550" y="3649663"/>
            <a:ext cx="2449513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以美国为主导</a:t>
            </a:r>
            <a:endParaRPr lang="zh-CN" altLang="en-US" sz="2800" b="1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8922" name="文本框 11"/>
          <p:cNvSpPr/>
          <p:nvPr/>
        </p:nvSpPr>
        <p:spPr>
          <a:xfrm>
            <a:off x="1558925" y="4321175"/>
            <a:ext cx="10144125" cy="1016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关税及贸易总协定（GATT）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签订于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1947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日，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1948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年生效，是一个政府间缔结的有关关税和贸易规则的多边国际协定，简称关贸总协定。它的宗旨是通过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削减关税和其它贸易壁垒，促进国际贸易自由化，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以充分利用世界资源，扩大商品的生产与流通。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8923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4335463"/>
            <a:ext cx="1076325" cy="101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24" name="文本框 15"/>
          <p:cNvSpPr/>
          <p:nvPr/>
        </p:nvSpPr>
        <p:spPr>
          <a:xfrm>
            <a:off x="1558925" y="5446713"/>
            <a:ext cx="10144125" cy="1016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1995年1月1日，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世界贸易组织（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WTO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成立，这是一个独立于联合国的永久性国际组织，总部设在瑞士日内瓦，其基本原则是通过实施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市场开放、非歧视和公平贸易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等原则，来实现世界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贸易自由化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；有“经济联合国”之称。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8925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5432425"/>
            <a:ext cx="1076325" cy="10001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ldLvl="0" animBg="1"/>
      <p:bldP spid="38916" grpId="0" bldLvl="0" animBg="1"/>
      <p:bldP spid="38920" grpId="0" animBg="1"/>
      <p:bldP spid="38921" grpId="0" animBg="1"/>
      <p:bldP spid="38922" grpId="0" animBg="1"/>
      <p:bldP spid="389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9432776" y="806285"/>
            <a:ext cx="2226528" cy="4980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41" name="矩形 40"/>
          <p:cNvSpPr/>
          <p:nvPr/>
        </p:nvSpPr>
        <p:spPr>
          <a:xfrm>
            <a:off x="555306" y="806285"/>
            <a:ext cx="2486132" cy="5082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矩形: 圆角 1"/>
          <p:cNvSpPr/>
          <p:nvPr/>
        </p:nvSpPr>
        <p:spPr>
          <a:xfrm>
            <a:off x="3667262" y="2194319"/>
            <a:ext cx="5105593" cy="278588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4" name="矩形 3"/>
          <p:cNvSpPr/>
          <p:nvPr/>
        </p:nvSpPr>
        <p:spPr>
          <a:xfrm>
            <a:off x="2874" y="793"/>
            <a:ext cx="12188156" cy="6858319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rgbClr val="E3D1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23"/>
          <p:cNvSpPr txBox="1"/>
          <p:nvPr/>
        </p:nvSpPr>
        <p:spPr>
          <a:xfrm rot="16200000">
            <a:off x="10426930" y="-1088301"/>
            <a:ext cx="675005" cy="2853586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pPr algn="ctr" defTabSz="457200"/>
            <a:r>
              <a:rPr lang="zh-CN" altLang="en-US" sz="3200" b="1" dirty="0">
                <a:solidFill>
                  <a:srgbClr val="9F5D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秩序的重建</a:t>
            </a:r>
            <a:endParaRPr lang="en-US" sz="3200" b="1" dirty="0">
              <a:solidFill>
                <a:srgbClr val="9F5D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9505535" y="1104500"/>
            <a:ext cx="2065721" cy="1861330"/>
            <a:chOff x="9584960" y="790814"/>
            <a:chExt cx="2245479" cy="1626889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4960" y="790814"/>
              <a:ext cx="2245479" cy="1626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9610064" y="1903523"/>
              <a:ext cx="1597823" cy="932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00" dirty="0"/>
                <a:t>1947</a:t>
              </a:r>
              <a:r>
                <a:rPr lang="zh-CN" altLang="en-US" sz="100" dirty="0"/>
                <a:t>年</a:t>
              </a:r>
              <a:endParaRPr lang="zh-CN" altLang="en-US" sz="100" dirty="0"/>
            </a:p>
          </p:txBody>
        </p:sp>
      </p:grpSp>
      <p:sp>
        <p:nvSpPr>
          <p:cNvPr id="9" name="十字形 8"/>
          <p:cNvSpPr/>
          <p:nvPr/>
        </p:nvSpPr>
        <p:spPr>
          <a:xfrm>
            <a:off x="1581981" y="3138555"/>
            <a:ext cx="694074" cy="575957"/>
          </a:xfrm>
          <a:prstGeom prst="plus">
            <a:avLst>
              <a:gd name="adj" fmla="val 354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4" name="右箭头 13"/>
          <p:cNvSpPr/>
          <p:nvPr/>
        </p:nvSpPr>
        <p:spPr>
          <a:xfrm>
            <a:off x="3015496" y="3006137"/>
            <a:ext cx="693503" cy="94502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17" name="组合 16"/>
          <p:cNvGrpSpPr/>
          <p:nvPr/>
        </p:nvGrpSpPr>
        <p:grpSpPr>
          <a:xfrm>
            <a:off x="3667262" y="2442649"/>
            <a:ext cx="2225271" cy="2072002"/>
            <a:chOff x="3653499" y="2437529"/>
            <a:chExt cx="2592288" cy="2376264"/>
          </a:xfrm>
          <a:solidFill>
            <a:srgbClr val="FFC000"/>
          </a:solidFill>
        </p:grpSpPr>
        <p:sp>
          <p:nvSpPr>
            <p:cNvPr id="18" name="椭圆 17"/>
            <p:cNvSpPr/>
            <p:nvPr/>
          </p:nvSpPr>
          <p:spPr>
            <a:xfrm>
              <a:off x="3653499" y="2437529"/>
              <a:ext cx="2592288" cy="2376264"/>
            </a:xfrm>
            <a:prstGeom prst="ellipse">
              <a:avLst/>
            </a:prstGeom>
            <a:grpFill/>
            <a:ln w="12700" cap="flat" cmpd="sng" algn="ctr">
              <a:solidFill>
                <a:srgbClr val="F79646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88546" y="3236249"/>
              <a:ext cx="2317415" cy="7398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布雷顿森林体系</a:t>
              </a:r>
              <a:endPara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（世界金融体系）</a:t>
              </a:r>
              <a:endPara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518249" y="2502184"/>
            <a:ext cx="2225271" cy="2072002"/>
            <a:chOff x="3493408" y="2559292"/>
            <a:chExt cx="2592288" cy="2376264"/>
          </a:xfrm>
          <a:solidFill>
            <a:schemeClr val="bg2">
              <a:lumMod val="75000"/>
            </a:schemeClr>
          </a:solidFill>
        </p:grpSpPr>
        <p:sp>
          <p:nvSpPr>
            <p:cNvPr id="21" name="椭圆 20"/>
            <p:cNvSpPr/>
            <p:nvPr/>
          </p:nvSpPr>
          <p:spPr>
            <a:xfrm>
              <a:off x="3493408" y="2559292"/>
              <a:ext cx="2592288" cy="2376264"/>
            </a:xfrm>
            <a:prstGeom prst="ellipse">
              <a:avLst/>
            </a:prstGeom>
            <a:grpFill/>
            <a:ln w="12700" cap="flat" cmpd="sng" algn="ctr">
              <a:solidFill>
                <a:srgbClr val="F79646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42024" y="3409476"/>
              <a:ext cx="2495053" cy="4573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世界贸易体系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3" name="右箭头 22"/>
          <p:cNvSpPr/>
          <p:nvPr/>
        </p:nvSpPr>
        <p:spPr>
          <a:xfrm rot="10800000">
            <a:off x="8742024" y="3013990"/>
            <a:ext cx="693503" cy="9450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24" name="组合 23"/>
          <p:cNvGrpSpPr/>
          <p:nvPr/>
        </p:nvGrpSpPr>
        <p:grpSpPr>
          <a:xfrm>
            <a:off x="5141591" y="1957851"/>
            <a:ext cx="2103717" cy="618381"/>
            <a:chOff x="4518766" y="1952699"/>
            <a:chExt cx="2104107" cy="618496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4518766" y="1952699"/>
              <a:ext cx="936103" cy="544434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6" name="直接连接符 25"/>
            <p:cNvCxnSpPr/>
            <p:nvPr/>
          </p:nvCxnSpPr>
          <p:spPr>
            <a:xfrm>
              <a:off x="5821474" y="1952699"/>
              <a:ext cx="801399" cy="618496"/>
            </a:xfrm>
            <a:prstGeom prst="line">
              <a:avLst/>
            </a:prstGeom>
            <a:ln w="28575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4584270" y="981340"/>
            <a:ext cx="3335386" cy="1007925"/>
            <a:chOff x="4196331" y="1444991"/>
            <a:chExt cx="3269488" cy="1008112"/>
          </a:xfrm>
          <a:solidFill>
            <a:schemeClr val="tx2"/>
          </a:solidFill>
        </p:grpSpPr>
        <p:sp>
          <p:nvSpPr>
            <p:cNvPr id="33" name="圆角矩形 32"/>
            <p:cNvSpPr/>
            <p:nvPr/>
          </p:nvSpPr>
          <p:spPr>
            <a:xfrm>
              <a:off x="4196331" y="1444991"/>
              <a:ext cx="3240360" cy="1008112"/>
            </a:xfrm>
            <a:prstGeom prst="roundRect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25458" y="1622071"/>
              <a:ext cx="3240361" cy="5220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战后国际经济组织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552212" y="4850840"/>
            <a:ext cx="5124368" cy="935931"/>
            <a:chOff x="3574926" y="1701602"/>
            <a:chExt cx="3908623" cy="936104"/>
          </a:xfrm>
        </p:grpSpPr>
        <p:sp>
          <p:nvSpPr>
            <p:cNvPr id="38" name="TextBox 37"/>
            <p:cNvSpPr txBox="1"/>
            <p:nvPr/>
          </p:nvSpPr>
          <p:spPr>
            <a:xfrm>
              <a:off x="4033730" y="1993370"/>
              <a:ext cx="3449819" cy="4915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原则：以美元</a:t>
              </a:r>
              <a:r>
                <a:rPr lang="zh-CN" altLang="en-US" sz="2600" b="1" kern="0" dirty="0">
                  <a:solidFill>
                    <a:srgbClr val="FF0000"/>
                  </a:soli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和美国</a:t>
              </a:r>
              <a:r>
                <a:rPr kumimoji="0" lang="zh-CN" alt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为中心</a:t>
              </a:r>
              <a:endParaRPr kumimoji="0" lang="zh-CN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3574926" y="1701602"/>
              <a:ext cx="3312368" cy="93610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62035" y="1074577"/>
            <a:ext cx="1903865" cy="1709622"/>
            <a:chOff x="593934" y="1483233"/>
            <a:chExt cx="2134363" cy="170993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34" y="1483233"/>
              <a:ext cx="2134363" cy="1626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120186" y="3086472"/>
              <a:ext cx="1597823" cy="106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" dirty="0"/>
                <a:t>1945</a:t>
              </a:r>
              <a:r>
                <a:rPr lang="zh-CN" altLang="en-US" sz="100" dirty="0"/>
                <a:t>年</a:t>
              </a:r>
              <a:endParaRPr lang="zh-CN" altLang="en-US" sz="100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77077" y="3828955"/>
            <a:ext cx="1986562" cy="1704454"/>
            <a:chOff x="653129" y="4307677"/>
            <a:chExt cx="2194948" cy="170477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129" y="4307677"/>
              <a:ext cx="2194948" cy="1598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1209306" y="5905747"/>
              <a:ext cx="1597823" cy="106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" dirty="0"/>
                <a:t>1945</a:t>
              </a:r>
              <a:r>
                <a:rPr lang="zh-CN" altLang="en-US" sz="100" dirty="0"/>
                <a:t>年</a:t>
              </a:r>
              <a:endParaRPr lang="zh-CN" altLang="en-US" sz="100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505535" y="3696427"/>
            <a:ext cx="2065721" cy="1961091"/>
            <a:chOff x="9699361" y="4234831"/>
            <a:chExt cx="1986930" cy="1618872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9361" y="4262508"/>
              <a:ext cx="1986930" cy="1591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9715215" y="4234831"/>
              <a:ext cx="1597823" cy="880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00" dirty="0"/>
                <a:t>1995</a:t>
              </a:r>
              <a:r>
                <a:rPr lang="zh-CN" altLang="en-US" sz="100" dirty="0"/>
                <a:t>年</a:t>
              </a:r>
              <a:endParaRPr lang="zh-CN" altLang="en-US" sz="100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61207" y="6026231"/>
            <a:ext cx="11748201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思考：战后国际经济组织对世界经济的发展有什么影响？</a:t>
            </a:r>
            <a:endParaRPr lang="zh-CN" altLang="en-US" sz="3200" b="1" dirty="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10286414" y="3013991"/>
            <a:ext cx="503963" cy="726711"/>
          </a:xfrm>
          <a:prstGeom prst="downArrow">
            <a:avLst>
              <a:gd name="adj1" fmla="val 31234"/>
              <a:gd name="adj2" fmla="val 113686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cxnSp>
        <p:nvCxnSpPr>
          <p:cNvPr id="43" name="直接连接符 42"/>
          <p:cNvCxnSpPr/>
          <p:nvPr/>
        </p:nvCxnSpPr>
        <p:spPr>
          <a:xfrm>
            <a:off x="5016238" y="621367"/>
            <a:ext cx="68224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9" grpId="0" bldLvl="0" animBg="1"/>
      <p:bldP spid="14" grpId="0" bldLvl="0" animBg="1"/>
      <p:bldP spid="23" grpId="0" bldLvl="0" animBg="1"/>
      <p:bldP spid="40" grpId="0" bldLvl="0" animBg="1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表格 39937"/>
          <p:cNvGraphicFramePr/>
          <p:nvPr/>
        </p:nvGraphicFramePr>
        <p:xfrm>
          <a:off x="428625" y="3063875"/>
          <a:ext cx="6659563" cy="1058040"/>
        </p:xfrm>
        <a:graphic>
          <a:graphicData uri="http://schemas.openxmlformats.org/drawingml/2006/table">
            <a:tbl>
              <a:tblPr/>
              <a:tblGrid>
                <a:gridCol w="1189038"/>
                <a:gridCol w="1843087"/>
                <a:gridCol w="1784350"/>
                <a:gridCol w="1843088"/>
              </a:tblGrid>
              <a:tr h="6619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000">
                          <a:latin typeface="微软雅黑" panose="020B0503020204020204" pitchFamily="34" charset="-122"/>
                          <a:sym typeface="Calibri" panose="020F0502020204030204"/>
                        </a:rPr>
                        <a:t> </a:t>
                      </a:r>
                      <a:r>
                        <a:rPr lang="zh-CN" altLang="en-US" sz="2000">
                          <a:latin typeface="微软雅黑" panose="020B0503020204020204" pitchFamily="34" charset="-122"/>
                          <a:sym typeface="Calibri" panose="020F0502020204030204"/>
                        </a:rPr>
                        <a:t>时间</a:t>
                      </a:r>
                      <a:endParaRPr lang="zh-CN" altLang="en-US" sz="2000">
                        <a:solidFill>
                          <a:srgbClr val="3333FF"/>
                        </a:solidFill>
                        <a:latin typeface="微软雅黑" panose="020B0503020204020204" pitchFamily="34" charset="-122"/>
                        <a:sym typeface="Calibri" panose="020F0502020204030204"/>
                      </a:endParaRPr>
                    </a:p>
                  </a:txBody>
                  <a:tcPr marT="45626" marB="45626" anchor="ctr">
                    <a:lnL w="12700" cap="flat" cmpd="sng">
                      <a:solidFill>
                        <a:srgbClr val="A7B78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7B78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7B78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7B78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3E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000">
                          <a:latin typeface="微软雅黑" panose="020B0503020204020204" pitchFamily="34" charset="-122"/>
                          <a:sym typeface="Calibri" panose="020F0502020204030204"/>
                        </a:rPr>
                        <a:t>1948—1960</a:t>
                      </a:r>
                      <a:endParaRPr lang="en-US" altLang="zh-CN" sz="2000">
                        <a:solidFill>
                          <a:srgbClr val="3333FF"/>
                        </a:solidFill>
                        <a:latin typeface="微软雅黑" panose="020B0503020204020204" pitchFamily="34" charset="-122"/>
                        <a:sym typeface="Calibri" panose="020F0502020204030204"/>
                      </a:endParaRPr>
                    </a:p>
                  </a:txBody>
                  <a:tcPr marT="45626" marB="45626" anchor="ctr">
                    <a:lnL w="12700" cap="flat" cmpd="sng">
                      <a:solidFill>
                        <a:srgbClr val="A7B78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7B78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7B78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7B78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3E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000">
                          <a:latin typeface="微软雅黑" panose="020B0503020204020204" pitchFamily="34" charset="-122"/>
                          <a:sym typeface="Calibri" panose="020F0502020204030204"/>
                        </a:rPr>
                        <a:t>1960—1965</a:t>
                      </a:r>
                      <a:endParaRPr lang="en-US" altLang="zh-CN" sz="2000">
                        <a:solidFill>
                          <a:srgbClr val="3333FF"/>
                        </a:solidFill>
                        <a:latin typeface="微软雅黑" panose="020B0503020204020204" pitchFamily="34" charset="-122"/>
                        <a:sym typeface="Calibri" panose="020F0502020204030204"/>
                      </a:endParaRPr>
                    </a:p>
                  </a:txBody>
                  <a:tcPr marT="45626" marB="45626" anchor="ctr">
                    <a:lnL w="12700" cap="flat" cmpd="sng">
                      <a:solidFill>
                        <a:srgbClr val="A7B78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7B78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7B78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7B78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3E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000">
                          <a:latin typeface="微软雅黑" panose="020B0503020204020204" pitchFamily="34" charset="-122"/>
                          <a:sym typeface="Calibri" panose="020F0502020204030204"/>
                        </a:rPr>
                        <a:t>1965—1970</a:t>
                      </a:r>
                      <a:endParaRPr lang="en-US" altLang="zh-CN" sz="2000">
                        <a:solidFill>
                          <a:srgbClr val="3333FF"/>
                        </a:solidFill>
                        <a:latin typeface="微软雅黑" panose="020B0503020204020204" pitchFamily="34" charset="-122"/>
                        <a:sym typeface="Calibri" panose="020F0502020204030204"/>
                      </a:endParaRPr>
                    </a:p>
                  </a:txBody>
                  <a:tcPr marT="45626" marB="45626" anchor="ctr">
                    <a:lnL w="12700" cap="flat" cmpd="sng">
                      <a:solidFill>
                        <a:srgbClr val="A7B78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7B78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7B78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7B78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3ED"/>
                    </a:solidFill>
                  </a:tcPr>
                </a:tc>
              </a:tr>
              <a:tr h="3952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>
                          <a:latin typeface="微软雅黑" panose="020B0503020204020204" pitchFamily="34" charset="-122"/>
                          <a:sym typeface="Calibri" panose="020F0502020204030204"/>
                        </a:rPr>
                        <a:t>增长率</a:t>
                      </a:r>
                      <a:endParaRPr lang="zh-CN" altLang="en-US" sz="2000">
                        <a:solidFill>
                          <a:srgbClr val="3333FF"/>
                        </a:solidFill>
                        <a:latin typeface="微软雅黑" panose="020B0503020204020204" pitchFamily="34" charset="-122"/>
                        <a:sym typeface="Calibri" panose="020F0502020204030204"/>
                      </a:endParaRPr>
                    </a:p>
                  </a:txBody>
                  <a:tcPr marT="45626" marB="45626" anchor="ctr">
                    <a:lnL w="12700" cap="flat" cmpd="sng">
                      <a:solidFill>
                        <a:srgbClr val="A7B78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7B78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7B78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7B78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3E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000">
                          <a:latin typeface="微软雅黑" panose="020B0503020204020204" pitchFamily="34" charset="-122"/>
                          <a:sym typeface="Calibri" panose="020F0502020204030204"/>
                        </a:rPr>
                        <a:t>   6.8%</a:t>
                      </a:r>
                      <a:endParaRPr lang="en-US" altLang="zh-CN" sz="2000">
                        <a:solidFill>
                          <a:srgbClr val="3333FF"/>
                        </a:solidFill>
                        <a:latin typeface="微软雅黑" panose="020B0503020204020204" pitchFamily="34" charset="-122"/>
                        <a:sym typeface="Calibri" panose="020F0502020204030204"/>
                      </a:endParaRPr>
                    </a:p>
                  </a:txBody>
                  <a:tcPr marT="45626" marB="45626" anchor="ctr">
                    <a:lnL w="12700" cap="flat" cmpd="sng">
                      <a:solidFill>
                        <a:srgbClr val="A7B78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7B78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7B78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7B78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3E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000">
                          <a:latin typeface="微软雅黑" panose="020B0503020204020204" pitchFamily="34" charset="-122"/>
                          <a:sym typeface="Calibri" panose="020F0502020204030204"/>
                        </a:rPr>
                        <a:t>  7.9%</a:t>
                      </a:r>
                      <a:endParaRPr lang="en-US" altLang="zh-CN" sz="2000">
                        <a:solidFill>
                          <a:srgbClr val="3333FF"/>
                        </a:solidFill>
                        <a:latin typeface="微软雅黑" panose="020B0503020204020204" pitchFamily="34" charset="-122"/>
                        <a:sym typeface="Calibri" panose="020F0502020204030204"/>
                      </a:endParaRPr>
                    </a:p>
                  </a:txBody>
                  <a:tcPr marT="45626" marB="45626" anchor="ctr">
                    <a:lnL w="12700" cap="flat" cmpd="sng">
                      <a:solidFill>
                        <a:srgbClr val="A7B78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7B78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7B78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7B78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3E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zh-CN" sz="2000">
                          <a:latin typeface="微软雅黑" panose="020B0503020204020204" pitchFamily="34" charset="-122"/>
                          <a:sym typeface="Calibri" panose="020F0502020204030204"/>
                        </a:rPr>
                        <a:t>   11%</a:t>
                      </a:r>
                      <a:endParaRPr lang="en-US" altLang="zh-CN" sz="2000">
                        <a:solidFill>
                          <a:srgbClr val="3333FF"/>
                        </a:solidFill>
                        <a:latin typeface="微软雅黑" panose="020B0503020204020204" pitchFamily="34" charset="-122"/>
                        <a:sym typeface="Calibri" panose="020F0502020204030204"/>
                      </a:endParaRPr>
                    </a:p>
                  </a:txBody>
                  <a:tcPr marT="45626" marB="45626" anchor="ctr">
                    <a:lnL w="12700" cap="flat" cmpd="sng">
                      <a:solidFill>
                        <a:srgbClr val="A7B78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7B78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A7B78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A7B78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3ED"/>
                    </a:solidFill>
                  </a:tcPr>
                </a:tc>
              </a:tr>
            </a:tbl>
          </a:graphicData>
        </a:graphic>
      </p:graphicFrame>
      <p:sp>
        <p:nvSpPr>
          <p:cNvPr id="39955" name="Text Box 3"/>
          <p:cNvSpPr/>
          <p:nvPr/>
        </p:nvSpPr>
        <p:spPr>
          <a:xfrm>
            <a:off x="1581150" y="2540000"/>
            <a:ext cx="4354513" cy="4619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ClrTx/>
              <a:buFontTx/>
            </a:pPr>
            <a:r>
              <a:rPr lang="zh-CN" altLang="en-US" sz="2400" b="1">
                <a:solidFill>
                  <a:srgbClr val="0D0D0D"/>
                </a:solidFill>
                <a:latin typeface="微软雅黑" panose="020B0503020204020204" pitchFamily="34" charset="-122"/>
              </a:rPr>
              <a:t>世界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</a:rPr>
              <a:t>出口贸易总额</a:t>
            </a:r>
            <a:r>
              <a:rPr lang="zh-CN" altLang="en-US" sz="2400" b="1">
                <a:solidFill>
                  <a:srgbClr val="0D0D0D"/>
                </a:solidFill>
                <a:latin typeface="微软雅黑" panose="020B0503020204020204" pitchFamily="34" charset="-122"/>
              </a:rPr>
              <a:t>年均增长率</a:t>
            </a:r>
            <a:endParaRPr lang="zh-CN" altLang="en-US" sz="2400" b="1">
              <a:solidFill>
                <a:srgbClr val="0D0D0D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39956" name="Picture 4" descr="https://timgsa.baidu.com/timg?image&amp;quality=80&amp;size=b9999_10000&amp;sec=1584505026995&amp;di=cd57b8dee2dce0e6965fc1e5d1f12cd0&amp;imgtype=0&amp;src=http%3A%2F%2F03imgmini.eastday.com%2Fmobile%2F20190214%2F20190214173359_c7218357feb082cf0a62a97bc2aeb69e_1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3775" y="2135188"/>
            <a:ext cx="4273550" cy="2216150"/>
          </a:xfrm>
          <a:prstGeom prst="rect">
            <a:avLst/>
          </a:prstGeom>
          <a:noFill/>
          <a:ln w="9525"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39957" name="文本框 7"/>
          <p:cNvSpPr/>
          <p:nvPr/>
        </p:nvSpPr>
        <p:spPr>
          <a:xfrm>
            <a:off x="752475" y="1138238"/>
            <a:ext cx="10864850" cy="1200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华文中宋" pitchFamily="2" charset="-122"/>
                <a:ea typeface="华文中宋" pitchFamily="2" charset="-122"/>
                <a:sym typeface="微软雅黑" panose="020B0503020204020204" pitchFamily="34" charset="-122"/>
              </a:rPr>
              <a:t>① 有利于加强国际协调，维护经济秩序；世界经济向制度化、体系化方向发展，有利于经济的发展。</a:t>
            </a:r>
            <a:endParaRPr lang="zh-CN" altLang="en-US" sz="2400">
              <a:latin typeface="华文中宋" pitchFamily="2" charset="-122"/>
              <a:ea typeface="华文中宋" pitchFamily="2" charset="-122"/>
              <a:sym typeface="微软雅黑" panose="020B0503020204020204" pitchFamily="34" charset="-122"/>
            </a:endParaRPr>
          </a:p>
          <a:p>
            <a:r>
              <a:rPr lang="zh-CN" altLang="en-US" sz="2400">
                <a:latin typeface="华文中宋" pitchFamily="2" charset="-122"/>
                <a:ea typeface="华文中宋" pitchFamily="2" charset="-122"/>
                <a:sym typeface="微软雅黑" panose="020B0503020204020204" pitchFamily="34" charset="-122"/>
              </a:rPr>
              <a:t>②确立了美国的主导地位。</a:t>
            </a:r>
            <a:endParaRPr lang="zh-CN" altLang="en-US" sz="2400">
              <a:latin typeface="华文中宋" pitchFamily="2" charset="-122"/>
              <a:ea typeface="华文中宋" pitchFamily="2" charset="-122"/>
              <a:sym typeface="微软雅黑" panose="020B0503020204020204" pitchFamily="34" charset="-122"/>
            </a:endParaRPr>
          </a:p>
        </p:txBody>
      </p:sp>
      <p:sp>
        <p:nvSpPr>
          <p:cNvPr id="39958" name="Rectangle 3"/>
          <p:cNvSpPr/>
          <p:nvPr/>
        </p:nvSpPr>
        <p:spPr>
          <a:xfrm>
            <a:off x="428625" y="4459288"/>
            <a:ext cx="11512550" cy="831850"/>
          </a:xfrm>
          <a:prstGeom prst="rect">
            <a:avLst/>
          </a:prstGeom>
          <a:noFill/>
          <a:ln w="28575" cap="flat" cmpd="sng">
            <a:solidFill>
              <a:srgbClr val="92A9B9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它使战后资本主义世界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重建经济秩序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。正如法国哲学家伯克所说，“良好的秩序是一切美好事物的基础”。 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959" name="矩形 9"/>
          <p:cNvSpPr/>
          <p:nvPr/>
        </p:nvSpPr>
        <p:spPr>
          <a:xfrm>
            <a:off x="428625" y="5468938"/>
            <a:ext cx="11512550" cy="1200150"/>
          </a:xfrm>
          <a:prstGeom prst="rect">
            <a:avLst/>
          </a:prstGeom>
          <a:noFill/>
          <a:ln w="19050" cap="flat" cmpd="sng">
            <a:solidFill>
              <a:srgbClr val="8D6974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buClrTx/>
              <a:buFontTx/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1963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年，诺贝尔经济学奖得主耶鲁大学教授詹姆斯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托宾说：“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在自家的院子里有印钞机是一件愉快的事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，而黄金兑换标准给了我们这个特权，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十年来我们在收支平衡中能够允许亏空，是因为我们的债券普遍地被作为货币接受。”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960" name="矩形 10"/>
          <p:cNvSpPr/>
          <p:nvPr/>
        </p:nvSpPr>
        <p:spPr>
          <a:xfrm>
            <a:off x="327025" y="184150"/>
            <a:ext cx="6216650" cy="89154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zh-CN" sz="2800" b="1">
                <a:latin typeface="华文中宋" pitchFamily="2" charset="-122"/>
                <a:ea typeface="华文中宋" pitchFamily="2" charset="-122"/>
              </a:rPr>
              <a:t>、国际</a:t>
            </a:r>
            <a:r>
              <a:rPr lang="zh-CN" altLang="en-US" sz="2800" b="1">
                <a:latin typeface="华文中宋" pitchFamily="2" charset="-122"/>
                <a:ea typeface="华文中宋" pitchFamily="2" charset="-122"/>
              </a:rPr>
              <a:t>：</a:t>
            </a:r>
            <a:r>
              <a:rPr lang="zh-CN" altLang="zh-CN" sz="2800" b="1">
                <a:latin typeface="华文中宋" pitchFamily="2" charset="-122"/>
                <a:ea typeface="华文中宋" pitchFamily="2" charset="-122"/>
              </a:rPr>
              <a:t>建立资本主义世界经济体系</a:t>
            </a:r>
            <a:endParaRPr lang="en-US" altLang="zh-CN" sz="2800" b="1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2400" b="1"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altLang="zh-CN" sz="2400" b="1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sz="2400" b="1">
                <a:latin typeface="华文中宋" pitchFamily="2" charset="-122"/>
                <a:ea typeface="华文中宋" pitchFamily="2" charset="-122"/>
              </a:rPr>
              <a:t>）影响</a:t>
            </a:r>
            <a:endParaRPr lang="zh-CN" altLang="zh-CN" sz="2400" b="1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5" grpId="0" animBg="1"/>
      <p:bldP spid="39958" grpId="0" animBg="1"/>
      <p:bldP spid="399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3" name="文本框 1693697"/>
          <p:cNvSpPr/>
          <p:nvPr/>
        </p:nvSpPr>
        <p:spPr>
          <a:xfrm>
            <a:off x="286190" y="841219"/>
            <a:ext cx="8526471" cy="3692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>
                <a:solidFill>
                  <a:schemeClr val="tx1"/>
                </a:solidFill>
                <a:latin typeface="Comic Sans MS" panose="030F0702030302020204" pitchFamily="66" charset="0"/>
              </a:rPr>
              <a:t>1.背景</a:t>
            </a:r>
            <a:endParaRPr lang="zh-CN" altLang="en-US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lvl="0" indent="0" eaLnBrk="1" hangingPunct="1"/>
            <a:r>
              <a:rPr lang="zh-CN" altLang="en-US">
                <a:solidFill>
                  <a:schemeClr val="tx1"/>
                </a:solidFill>
                <a:latin typeface="Comic Sans MS" panose="030F0702030302020204" pitchFamily="66" charset="0"/>
              </a:rPr>
              <a:t>(1)科学理论的突破</a:t>
            </a:r>
            <a:endParaRPr lang="zh-CN" altLang="en-US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lvl="0" indent="0" eaLnBrk="1" hangingPunct="1"/>
            <a:r>
              <a:rPr lang="zh-CN" altLang="en-US">
                <a:solidFill>
                  <a:schemeClr val="tx1"/>
                </a:solidFill>
                <a:latin typeface="Comic Sans MS" panose="030F0702030302020204" pitchFamily="66" charset="0"/>
              </a:rPr>
              <a:t>①相对论的提出和量子力学的发展。</a:t>
            </a:r>
            <a:endParaRPr lang="zh-CN" altLang="en-US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lvl="0" indent="0" eaLnBrk="1" hangingPunct="1"/>
            <a:r>
              <a:rPr lang="zh-CN" altLang="en-US">
                <a:solidFill>
                  <a:schemeClr val="tx1"/>
                </a:solidFill>
                <a:latin typeface="Comic Sans MS" panose="030F0702030302020204" pitchFamily="66" charset="0"/>
              </a:rPr>
              <a:t>②系统论、信息论、控制论的问世，</a:t>
            </a:r>
            <a:endParaRPr lang="zh-CN" altLang="en-US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lvl="0" indent="0" eaLnBrk="1" hangingPunct="1"/>
            <a:r>
              <a:rPr lang="zh-CN" altLang="en-US">
                <a:solidFill>
                  <a:schemeClr val="tx1"/>
                </a:solidFill>
                <a:latin typeface="Comic Sans MS" panose="030F0702030302020204" pitchFamily="66" charset="0"/>
              </a:rPr>
              <a:t>为技术革命进一步提供了理论支持。</a:t>
            </a:r>
            <a:endParaRPr lang="zh-CN" altLang="en-US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lvl="0" indent="0" eaLnBrk="1" hangingPunct="1"/>
            <a:r>
              <a:rPr lang="zh-CN" altLang="en-US">
                <a:solidFill>
                  <a:schemeClr val="tx1"/>
                </a:solidFill>
                <a:latin typeface="Comic Sans MS" panose="030F0702030302020204" pitchFamily="66" charset="0"/>
              </a:rPr>
              <a:t>(2)两次世界大战期间，科学技术也获得了一定的发展。</a:t>
            </a:r>
            <a:r>
              <a:rPr lang="zh-CN" altLang="en-US">
                <a:solidFill>
                  <a:srgbClr val="0000FF"/>
                </a:solidFill>
                <a:latin typeface="Comic Sans MS" panose="030F0702030302020204" pitchFamily="66" charset="0"/>
              </a:rPr>
              <a:t>                          </a:t>
            </a:r>
            <a:endParaRPr lang="zh-CN" altLang="en-US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364" name="Picture 8" descr="7UBQBI77_2"/>
          <p:cNvPicPr/>
          <p:nvPr/>
        </p:nvPicPr>
        <p:blipFill>
          <a:blip r:embed="rId1"/>
          <a:stretch>
            <a:fillRect/>
          </a:stretch>
        </p:blipFill>
        <p:spPr>
          <a:xfrm>
            <a:off x="7015944" y="34124"/>
            <a:ext cx="2144315" cy="291411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5365" name="Picture 9" descr="01300000369368124158008116122"/>
          <p:cNvPicPr/>
          <p:nvPr/>
        </p:nvPicPr>
        <p:blipFill>
          <a:blip r:embed="rId2"/>
          <a:stretch>
            <a:fillRect/>
          </a:stretch>
        </p:blipFill>
        <p:spPr>
          <a:xfrm>
            <a:off x="9596742" y="-19841"/>
            <a:ext cx="2350653" cy="291728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5366" name="文本框 3"/>
          <p:cNvSpPr/>
          <p:nvPr/>
        </p:nvSpPr>
        <p:spPr>
          <a:xfrm>
            <a:off x="7098479" y="3094258"/>
            <a:ext cx="1714500" cy="70675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ct val="100000"/>
              </a:lnSpc>
            </a:pPr>
            <a:r>
              <a:rPr lang="zh-CN" altLang="en-US" sz="2000"/>
              <a:t>  爱因斯坦</a:t>
            </a:r>
            <a:endParaRPr lang="en-US" altLang="zh-CN" sz="2000"/>
          </a:p>
          <a:p>
            <a:pPr marL="0" lvl="0" indent="0" eaLnBrk="1" hangingPunct="1">
              <a:lnSpc>
                <a:spcPct val="100000"/>
              </a:lnSpc>
            </a:pPr>
            <a:r>
              <a:rPr lang="zh-CN" altLang="en-US" sz="2000"/>
              <a:t>相对论创立者</a:t>
            </a:r>
            <a:endParaRPr lang="zh-CN" altLang="en-US" sz="2000"/>
          </a:p>
        </p:txBody>
      </p:sp>
      <p:sp>
        <p:nvSpPr>
          <p:cNvPr id="15367" name="文本框 8"/>
          <p:cNvSpPr/>
          <p:nvPr/>
        </p:nvSpPr>
        <p:spPr>
          <a:xfrm>
            <a:off x="9782445" y="3094258"/>
            <a:ext cx="1969770" cy="70675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ct val="100000"/>
              </a:lnSpc>
            </a:pPr>
            <a:r>
              <a:rPr lang="zh-CN" altLang="en-US" sz="2000"/>
              <a:t>     普朗克</a:t>
            </a:r>
            <a:endParaRPr lang="en-US" altLang="zh-CN" sz="2000"/>
          </a:p>
          <a:p>
            <a:pPr marL="0" lvl="0" indent="0" eaLnBrk="1" hangingPunct="1">
              <a:lnSpc>
                <a:spcPct val="100000"/>
              </a:lnSpc>
            </a:pPr>
            <a:r>
              <a:rPr lang="zh-CN" altLang="en-US" sz="2000"/>
              <a:t>量子力学奠基人</a:t>
            </a:r>
            <a:endParaRPr lang="zh-CN" altLang="en-US" sz="2000"/>
          </a:p>
        </p:txBody>
      </p:sp>
      <p:pic>
        <p:nvPicPr>
          <p:cNvPr id="15368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597" y="4879994"/>
            <a:ext cx="2728407" cy="179513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5369" name="图片 11"/>
          <p:cNvPicPr/>
          <p:nvPr/>
        </p:nvPicPr>
        <p:blipFill>
          <a:blip r:embed="rId4"/>
          <a:stretch>
            <a:fillRect/>
          </a:stretch>
        </p:blipFill>
        <p:spPr>
          <a:xfrm>
            <a:off x="4800202" y="4889833"/>
            <a:ext cx="2444297" cy="177449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5370" name="图片 13"/>
          <p:cNvPicPr/>
          <p:nvPr/>
        </p:nvPicPr>
        <p:blipFill>
          <a:blip r:embed="rId5"/>
          <a:stretch>
            <a:fillRect/>
          </a:stretch>
        </p:blipFill>
        <p:spPr>
          <a:xfrm>
            <a:off x="8183590" y="4889833"/>
            <a:ext cx="2814117" cy="177449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40964" name="矩形 12"/>
          <p:cNvSpPr/>
          <p:nvPr/>
        </p:nvSpPr>
        <p:spPr>
          <a:xfrm>
            <a:off x="11113" y="11113"/>
            <a:ext cx="4679950" cy="584200"/>
          </a:xfrm>
          <a:prstGeom prst="rect">
            <a:avLst/>
          </a:prstGeom>
          <a:solidFill>
            <a:srgbClr val="46353A"/>
          </a:solidFill>
          <a:ln w="9525">
            <a:noFill/>
          </a:ln>
        </p:spPr>
        <p:txBody>
          <a:bodyPr wrap="square" anchor="t" anchorCtr="0">
            <a:spAutoFit/>
          </a:bodyPr>
          <a:p>
            <a:pPr>
              <a:buClrTx/>
              <a:buFontTx/>
            </a:pPr>
            <a:r>
              <a:rPr lang="zh-CN" altLang="zh-CN" sz="3200" b="1">
                <a:solidFill>
                  <a:srgbClr val="FFFFFF"/>
                </a:solidFill>
                <a:latin typeface="微软雅黑" panose="020B0503020204020204" pitchFamily="34" charset="-122"/>
              </a:rPr>
              <a:t>二、科学技术的新发展</a:t>
            </a:r>
            <a:endParaRPr lang="zh-CN" altLang="zh-CN" sz="320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文本框 2"/>
          <p:cNvSpPr/>
          <p:nvPr/>
        </p:nvSpPr>
        <p:spPr>
          <a:xfrm>
            <a:off x="839470" y="1557020"/>
            <a:ext cx="7724140" cy="15068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zh-CN" sz="2400">
                <a:latin typeface="华文中宋" pitchFamily="2" charset="-122"/>
                <a:ea typeface="华文中宋" pitchFamily="2" charset="-122"/>
                <a:sym typeface="微软雅黑" panose="020B0503020204020204" pitchFamily="34" charset="-122"/>
              </a:rPr>
              <a:t>（1）原子能的开发利用（2）电子计算机与互联网</a:t>
            </a:r>
            <a:endParaRPr lang="zh-CN" altLang="zh-CN" sz="2400">
              <a:latin typeface="华文中宋" pitchFamily="2" charset="-122"/>
              <a:ea typeface="华文中宋" pitchFamily="2" charset="-122"/>
              <a:sym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zh-CN" sz="2400">
                <a:latin typeface="华文中宋" pitchFamily="2" charset="-122"/>
                <a:ea typeface="华文中宋" pitchFamily="2" charset="-122"/>
                <a:sym typeface="微软雅黑" panose="020B0503020204020204" pitchFamily="34" charset="-122"/>
              </a:rPr>
              <a:t>（3）空间技术和海洋技术（4）新材料的出现</a:t>
            </a:r>
            <a:endParaRPr lang="zh-CN" altLang="zh-CN" sz="2400">
              <a:latin typeface="华文中宋" pitchFamily="2" charset="-122"/>
              <a:ea typeface="华文中宋" pitchFamily="2" charset="-122"/>
              <a:sym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zh-CN" sz="2400">
                <a:latin typeface="华文中宋" pitchFamily="2" charset="-122"/>
                <a:ea typeface="华文中宋" pitchFamily="2" charset="-122"/>
                <a:sym typeface="微软雅黑" panose="020B0503020204020204" pitchFamily="34" charset="-122"/>
              </a:rPr>
              <a:t>（5）生物工程技术</a:t>
            </a:r>
            <a:endParaRPr lang="zh-CN" altLang="zh-CN" sz="2400">
              <a:latin typeface="华文中宋" pitchFamily="2" charset="-122"/>
              <a:ea typeface="华文中宋" pitchFamily="2" charset="-122"/>
              <a:sym typeface="微软雅黑" panose="020B0503020204020204" pitchFamily="34" charset="-122"/>
            </a:endParaRPr>
          </a:p>
        </p:txBody>
      </p:sp>
      <p:sp>
        <p:nvSpPr>
          <p:cNvPr id="41988" name="矩形 3"/>
          <p:cNvSpPr/>
          <p:nvPr/>
        </p:nvSpPr>
        <p:spPr>
          <a:xfrm>
            <a:off x="767080" y="746760"/>
            <a:ext cx="18967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latin typeface="华文中宋" pitchFamily="2" charset="-122"/>
                <a:ea typeface="华文中宋" pitchFamily="2" charset="-122"/>
                <a:sym typeface="微软雅黑" panose="020B0503020204020204" pitchFamily="34" charset="-122"/>
              </a:rPr>
              <a:t>2</a:t>
            </a:r>
            <a:r>
              <a:rPr lang="zh-CN" altLang="en-US" sz="2800" b="1">
                <a:latin typeface="华文中宋" pitchFamily="2" charset="-122"/>
                <a:ea typeface="华文中宋" pitchFamily="2" charset="-122"/>
                <a:sym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华文中宋" pitchFamily="2" charset="-122"/>
                <a:ea typeface="华文中宋" pitchFamily="2" charset="-122"/>
                <a:sym typeface="微软雅黑" panose="020B0503020204020204" pitchFamily="34" charset="-122"/>
              </a:rPr>
              <a:t>内容</a:t>
            </a:r>
            <a:r>
              <a:rPr lang="zh-CN" altLang="en-US" sz="2800" b="1">
                <a:latin typeface="华文中宋" pitchFamily="2" charset="-122"/>
                <a:ea typeface="华文中宋" pitchFamily="2" charset="-122"/>
                <a:sym typeface="微软雅黑" panose="020B0503020204020204" pitchFamily="34" charset="-122"/>
              </a:rPr>
              <a:t>：</a:t>
            </a:r>
            <a:endParaRPr lang="zh-CN" altLang="en-US" sz="2800" b="1">
              <a:latin typeface="华文中宋" pitchFamily="2" charset="-122"/>
              <a:ea typeface="华文中宋" pitchFamily="2" charset="-122"/>
              <a:sym typeface="微软雅黑" panose="020B0503020204020204" pitchFamily="34" charset="-122"/>
            </a:endParaRPr>
          </a:p>
        </p:txBody>
      </p:sp>
      <p:grpSp>
        <p:nvGrpSpPr>
          <p:cNvPr id="41990" name="组合 8"/>
          <p:cNvGrpSpPr/>
          <p:nvPr/>
        </p:nvGrpSpPr>
        <p:grpSpPr>
          <a:xfrm>
            <a:off x="4941888" y="3535363"/>
            <a:ext cx="6992937" cy="2625725"/>
            <a:chOff x="4924380" y="4550253"/>
            <a:chExt cx="6940829" cy="2160000"/>
          </a:xfrm>
        </p:grpSpPr>
        <p:pic>
          <p:nvPicPr>
            <p:cNvPr id="41991" name="Picture 6" descr="http://www.chinadaily.com.cn/hqgj/images/attachement/jpg/site1/20090718/0021701405ba0bcb63e001.jpg"/>
            <p:cNvPicPr>
              <a:picLocks noChangeAspect="1"/>
            </p:cNvPicPr>
            <p:nvPr/>
          </p:nvPicPr>
          <p:blipFill>
            <a:blip r:embed="rId1"/>
            <a:srcRect r="-90"/>
            <a:stretch>
              <a:fillRect/>
            </a:stretch>
          </p:blipFill>
          <p:spPr>
            <a:xfrm>
              <a:off x="4924380" y="4550253"/>
              <a:ext cx="2273199" cy="2160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2" name="Picture 10" descr="http://p4.so.qhmsg.com/t016006ecd1840f9d8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56409" y="4550253"/>
              <a:ext cx="2008800" cy="2160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3" name="Picture 12" descr="http://n1.itc.cn/img8/wb/smccloud/fetch/2015/07/10/83020693534101110.JPEG"/>
            <p:cNvPicPr>
              <a:picLocks noChangeAspect="1"/>
            </p:cNvPicPr>
            <p:nvPr/>
          </p:nvPicPr>
          <p:blipFill>
            <a:blip r:embed="rId3"/>
            <a:srcRect r="-20"/>
            <a:stretch>
              <a:fillRect/>
            </a:stretch>
          </p:blipFill>
          <p:spPr>
            <a:xfrm>
              <a:off x="7197579" y="4550253"/>
              <a:ext cx="2658830" cy="21600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1994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363" y="3536950"/>
            <a:ext cx="2422525" cy="2624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5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5" y="3519488"/>
            <a:ext cx="2262188" cy="264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4" name="矩形 12"/>
          <p:cNvSpPr/>
          <p:nvPr/>
        </p:nvSpPr>
        <p:spPr>
          <a:xfrm>
            <a:off x="11113" y="11113"/>
            <a:ext cx="4679950" cy="584200"/>
          </a:xfrm>
          <a:prstGeom prst="rect">
            <a:avLst/>
          </a:prstGeom>
          <a:solidFill>
            <a:srgbClr val="46353A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ClrTx/>
              <a:buFontTx/>
            </a:pPr>
            <a:r>
              <a:rPr lang="zh-CN" altLang="zh-CN" sz="3200" b="1">
                <a:solidFill>
                  <a:srgbClr val="FFFFFF"/>
                </a:solidFill>
                <a:latin typeface="微软雅黑" panose="020B0503020204020204" pitchFamily="34" charset="-122"/>
              </a:rPr>
              <a:t>二、科学技术的新发展</a:t>
            </a:r>
            <a:endParaRPr lang="zh-CN" altLang="zh-CN" sz="3200">
              <a:latin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419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文本框 1693697"/>
          <p:cNvSpPr/>
          <p:nvPr/>
        </p:nvSpPr>
        <p:spPr>
          <a:xfrm>
            <a:off x="2081" y="752336"/>
            <a:ext cx="5475861" cy="3692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>
                <a:solidFill>
                  <a:srgbClr val="FF0000"/>
                </a:solidFill>
                <a:latin typeface="Comic Sans MS" panose="030F0702030302020204" pitchFamily="66" charset="0"/>
              </a:rPr>
              <a:t>1.原因：</a:t>
            </a:r>
            <a:r>
              <a:rPr lang="zh-CN" altLang="en-US">
                <a:latin typeface="Comic Sans MS" panose="030F0702030302020204" pitchFamily="66" charset="0"/>
              </a:rPr>
              <a:t>科学技术的新发展带来社会生产力的提高。</a:t>
            </a:r>
            <a:endParaRPr lang="zh-CN" altLang="en-US">
              <a:latin typeface="Comic Sans MS" panose="030F0702030302020204" pitchFamily="66" charset="0"/>
            </a:endParaRPr>
          </a:p>
          <a:p>
            <a:pPr marL="0" lvl="0" indent="0" eaLnBrk="1" hangingPunct="1"/>
            <a:r>
              <a:rPr lang="zh-CN" altLang="en-US">
                <a:solidFill>
                  <a:srgbClr val="FF0000"/>
                </a:solidFill>
                <a:latin typeface="Comic Sans MS" panose="030F0702030302020204" pitchFamily="66" charset="0"/>
              </a:rPr>
              <a:t>2.表现</a:t>
            </a:r>
            <a:endParaRPr lang="zh-CN" altLang="en-US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lvl="0" indent="0" eaLnBrk="1" hangingPunct="1"/>
            <a:r>
              <a:rPr lang="zh-CN" altLang="en-US">
                <a:latin typeface="Comic Sans MS" panose="030F0702030302020204" pitchFamily="66" charset="0"/>
              </a:rPr>
              <a:t>(1)就业结构变化：农业和工业的就业人口所占比重逐渐下降，从事服务业的人口所占比重增加。　             </a:t>
            </a:r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18435" name="文本框 1"/>
          <p:cNvSpPr/>
          <p:nvPr/>
        </p:nvSpPr>
        <p:spPr>
          <a:xfrm>
            <a:off x="119380" y="4940935"/>
            <a:ext cx="11168380" cy="129159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>
                <a:latin typeface="Comic Sans MS" panose="030F0702030302020204" pitchFamily="66" charset="0"/>
              </a:rPr>
              <a:t>(2)“中间阶层”人数增加：他们一般不拥有生产资料，但有较高的收入，有可观的生活资产。</a:t>
            </a:r>
            <a:endParaRPr lang="zh-CN" altLang="en-US"/>
          </a:p>
        </p:txBody>
      </p:sp>
      <p:pic>
        <p:nvPicPr>
          <p:cNvPr id="18436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5478145" y="1052830"/>
            <a:ext cx="6533515" cy="351091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44035" name="矩形 2"/>
          <p:cNvSpPr/>
          <p:nvPr/>
        </p:nvSpPr>
        <p:spPr>
          <a:xfrm>
            <a:off x="45085" y="37465"/>
            <a:ext cx="4634865" cy="583565"/>
          </a:xfrm>
          <a:prstGeom prst="rect">
            <a:avLst/>
          </a:prstGeom>
          <a:solidFill>
            <a:srgbClr val="46353A"/>
          </a:solidFill>
          <a:ln w="9525">
            <a:noFill/>
          </a:ln>
        </p:spPr>
        <p:txBody>
          <a:bodyPr wrap="square" anchor="t" anchorCtr="0">
            <a:spAutoFit/>
          </a:bodyPr>
          <a:p>
            <a:pPr>
              <a:buClrTx/>
              <a:buFontTx/>
            </a:pPr>
            <a:r>
              <a:rPr lang="zh-CN" altLang="zh-CN" sz="3200" b="1">
                <a:solidFill>
                  <a:srgbClr val="FFFFFF"/>
                </a:solidFill>
                <a:latin typeface="微软雅黑" panose="020B0503020204020204" pitchFamily="34" charset="-122"/>
              </a:rPr>
              <a:t>三、社会结构的新变化</a:t>
            </a:r>
            <a:endParaRPr lang="zh-CN" altLang="zh-CN" sz="320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矩形 2"/>
          <p:cNvSpPr/>
          <p:nvPr/>
        </p:nvSpPr>
        <p:spPr>
          <a:xfrm>
            <a:off x="88900" y="77788"/>
            <a:ext cx="4408488" cy="584200"/>
          </a:xfrm>
          <a:prstGeom prst="rect">
            <a:avLst/>
          </a:prstGeom>
          <a:solidFill>
            <a:srgbClr val="46353A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ClrTx/>
              <a:buFontTx/>
            </a:pPr>
            <a:r>
              <a:rPr lang="zh-CN" altLang="zh-CN" sz="3200" b="1">
                <a:solidFill>
                  <a:srgbClr val="FFFFFF"/>
                </a:solidFill>
                <a:latin typeface="微软雅黑" panose="020B0503020204020204" pitchFamily="34" charset="-122"/>
              </a:rPr>
              <a:t>四、</a:t>
            </a: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</a:rPr>
              <a:t>“</a:t>
            </a:r>
            <a:r>
              <a:rPr lang="zh-CN" altLang="en-US" sz="3200" b="1">
                <a:solidFill>
                  <a:srgbClr val="FFFFFF"/>
                </a:solidFill>
                <a:latin typeface="微软雅黑" panose="020B0503020204020204" pitchFamily="34" charset="-122"/>
              </a:rPr>
              <a:t>福利国家</a:t>
            </a: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</a:rPr>
              <a:t>”</a:t>
            </a:r>
            <a:r>
              <a:rPr lang="zh-CN" altLang="en-US" sz="3200" b="1">
                <a:solidFill>
                  <a:srgbClr val="FFFFFF"/>
                </a:solidFill>
                <a:latin typeface="微软雅黑" panose="020B0503020204020204" pitchFamily="34" charset="-122"/>
              </a:rPr>
              <a:t>制度</a:t>
            </a:r>
            <a:endParaRPr lang="zh-CN" altLang="en-US" sz="3200" b="1">
              <a:latin typeface="微软雅黑" panose="020B0503020204020204" pitchFamily="34" charset="-122"/>
            </a:endParaRPr>
          </a:p>
        </p:txBody>
      </p:sp>
      <p:sp>
        <p:nvSpPr>
          <p:cNvPr id="45061" name="矩形 12"/>
          <p:cNvSpPr/>
          <p:nvPr/>
        </p:nvSpPr>
        <p:spPr>
          <a:xfrm>
            <a:off x="162560" y="1145540"/>
            <a:ext cx="76682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zh-CN" sz="2400">
                <a:latin typeface="华文中宋" pitchFamily="2" charset="-122"/>
                <a:ea typeface="华文中宋" pitchFamily="2" charset="-122"/>
              </a:rPr>
              <a:t>、</a:t>
            </a:r>
            <a:r>
              <a:rPr lang="zh-CN" altLang="en-US" sz="2400">
                <a:latin typeface="华文中宋" pitchFamily="2" charset="-122"/>
                <a:ea typeface="华文中宋" pitchFamily="2" charset="-122"/>
              </a:rPr>
              <a:t>目的：缩小贫富差距，减少因贫困引发的社会问题。</a:t>
            </a:r>
            <a:endParaRPr lang="zh-CN" altLang="zh-CN" sz="240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5062" name="矩形 13"/>
          <p:cNvSpPr/>
          <p:nvPr/>
        </p:nvSpPr>
        <p:spPr>
          <a:xfrm>
            <a:off x="169863" y="1957388"/>
            <a:ext cx="5157787" cy="673100"/>
          </a:xfrm>
          <a:prstGeom prst="rect">
            <a:avLst/>
          </a:prstGeom>
          <a:noFill/>
          <a:ln w="26424">
            <a:noFill/>
          </a:ln>
        </p:spPr>
        <p:txBody>
          <a:bodyPr lIns="121867" tIns="60933" rIns="121867" bIns="60933" anchor="ctr" anchorCtr="0"/>
          <a:lstStyle/>
          <a:p>
            <a:pPr>
              <a:buClrTx/>
              <a:buFontTx/>
            </a:pPr>
            <a:r>
              <a:rPr lang="en-US" altLang="zh-CN" sz="2400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sz="2400">
                <a:latin typeface="华文中宋" pitchFamily="2" charset="-122"/>
                <a:ea typeface="华文中宋" pitchFamily="2" charset="-122"/>
              </a:rPr>
              <a:t>、实质：国家干预社会财富再分配</a:t>
            </a:r>
            <a:endParaRPr lang="zh-CN" altLang="en-US" sz="240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5063" name="矩形 14"/>
          <p:cNvSpPr/>
          <p:nvPr/>
        </p:nvSpPr>
        <p:spPr>
          <a:xfrm>
            <a:off x="93663" y="3107373"/>
            <a:ext cx="11114905" cy="240065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在欧洲社会保险投入度中，法国排在第一位，占了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GDP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32%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。福利包括：公民从出生到死亡可以享受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400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多个名目的福利保险。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岁之前的孩子上政府补贴的托儿所；失业者在失业两年间，可以领取每月最高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5000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欧元的失业金；失业的单亲妈妈政府每个月固定发“工资”、租房补贴，另外还有“家庭开支补贴”；产妇可以自己决定要休一年产假还是两年；员工生病请病假，按照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劳工法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工资全发等。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2" grpId="0" animBg="1"/>
      <p:bldP spid="4506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文本框 11"/>
          <p:cNvSpPr txBox="1"/>
          <p:nvPr/>
        </p:nvSpPr>
        <p:spPr>
          <a:xfrm>
            <a:off x="2081" y="382120"/>
            <a:ext cx="12129429" cy="5708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marL="0" marR="0" lvl="0" indent="0" eaLnBrk="1" hangingPunct="1">
              <a:lnSpc>
                <a:spcPct val="120000"/>
              </a:lnSpc>
            </a:pPr>
            <a:r>
              <a:rPr lang="en-US" altLang="en-US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【情境探究】根据材料和所学知识，谈谈改革福利制度的必要性。(历史解释）                                                  </a:t>
            </a:r>
            <a:endParaRPr lang="en-US" altLang="en-US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2531" name="文本框 5"/>
          <p:cNvSpPr/>
          <p:nvPr/>
        </p:nvSpPr>
        <p:spPr>
          <a:xfrm>
            <a:off x="212090" y="4271010"/>
            <a:ext cx="11978005" cy="22110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marL="0" lvl="0" indent="0" algn="just" eaLnBrk="1" hangingPunct="1">
              <a:lnSpc>
                <a:spcPct val="130000"/>
              </a:lnSpc>
            </a:pPr>
            <a:r>
              <a:rPr lang="en-US" altLang="zh-CN">
                <a:solidFill>
                  <a:srgbClr val="CC00CC"/>
                </a:solidFill>
              </a:rPr>
              <a:t>    </a:t>
            </a:r>
            <a:r>
              <a:rPr lang="zh-CN" altLang="zh-CN">
                <a:solidFill>
                  <a:srgbClr val="CC00CC"/>
                </a:solidFill>
              </a:rPr>
              <a:t>20世纪70年代，资本主义经济出现“滞胀”现象，需要削减社会福利开支以走出困境；</a:t>
            </a:r>
            <a:endParaRPr lang="zh-CN" altLang="zh-CN">
              <a:solidFill>
                <a:srgbClr val="CC00CC"/>
              </a:solidFill>
            </a:endParaRPr>
          </a:p>
          <a:p>
            <a:pPr marL="0" lvl="0" indent="0" algn="just" eaLnBrk="1" hangingPunct="1">
              <a:lnSpc>
                <a:spcPct val="130000"/>
              </a:lnSpc>
            </a:pPr>
            <a:r>
              <a:rPr lang="en-US" altLang="zh-CN">
                <a:solidFill>
                  <a:srgbClr val="CC00CC"/>
                </a:solidFill>
              </a:rPr>
              <a:t>    </a:t>
            </a:r>
            <a:r>
              <a:rPr lang="zh-CN" altLang="zh-CN">
                <a:solidFill>
                  <a:srgbClr val="CC00CC"/>
                </a:solidFill>
              </a:rPr>
              <a:t>福利制度本身存在弊端，过度的福利也降低了劳动者的积极性；</a:t>
            </a:r>
            <a:endParaRPr lang="zh-CN" altLang="zh-CN">
              <a:solidFill>
                <a:srgbClr val="CC00CC"/>
              </a:solidFill>
            </a:endParaRPr>
          </a:p>
          <a:p>
            <a:pPr marL="0" lvl="0" indent="0" algn="just" eaLnBrk="1" hangingPunct="1">
              <a:lnSpc>
                <a:spcPct val="130000"/>
              </a:lnSpc>
            </a:pPr>
            <a:r>
              <a:rPr lang="zh-CN" altLang="zh-CN">
                <a:solidFill>
                  <a:srgbClr val="CC00CC"/>
                </a:solidFill>
              </a:rPr>
              <a:t>过高的福利开支加重了政府的财政负担，是导致债务危机出现的主要原因。</a:t>
            </a:r>
            <a:r>
              <a:rPr lang="zh-CN" altLang="zh-CN" sz="2800"/>
              <a:t>                      </a:t>
            </a:r>
            <a:endParaRPr lang="zh-CN" altLang="zh-CN" sz="2800"/>
          </a:p>
        </p:txBody>
      </p:sp>
      <p:sp>
        <p:nvSpPr>
          <p:cNvPr id="22532" name="文本框 1"/>
          <p:cNvSpPr/>
          <p:nvPr/>
        </p:nvSpPr>
        <p:spPr>
          <a:xfrm>
            <a:off x="211592" y="1238946"/>
            <a:ext cx="11919918" cy="2889885"/>
          </a:xfrm>
          <a:prstGeom prst="rect">
            <a:avLst/>
          </a:prstGeom>
          <a:noFill/>
          <a:ln>
            <a:solidFill>
              <a:schemeClr val="tx1"/>
            </a:solidFill>
            <a:bevel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marL="0" lvl="0" indent="0" algn="just" eaLnBrk="1" hangingPunct="1">
              <a:lnSpc>
                <a:spcPct val="140000"/>
              </a:lnSpc>
            </a:pP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>
                <a:latin typeface="楷体" panose="02010609060101010101" pitchFamily="49" charset="-122"/>
                <a:ea typeface="楷体" panose="02010609060101010101" pitchFamily="49" charset="-122"/>
              </a:rPr>
              <a:t>在一些国家，如德国，失业工人享受的福利待遇甚至超过正常工作的低收入者，使得过多的公民宁愿领取社会福利金而不去工作。很多国家的社会福利支出是其财政总支出中的最大项目，一般在30%以上。如2010年2月份，希腊债务高达2 940亿欧元，人均负债2.67万欧元左右，债务危机空前严重。20世纪70年代起，改革福利制度的呼声逐渐高涨。</a:t>
            </a:r>
            <a:endParaRPr lang="zh-CN" alt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矩形 10"/>
          <p:cNvSpPr/>
          <p:nvPr/>
        </p:nvSpPr>
        <p:spPr>
          <a:xfrm>
            <a:off x="268288" y="254000"/>
            <a:ext cx="1606550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400">
                <a:latin typeface="华文中宋" pitchFamily="2" charset="-122"/>
                <a:ea typeface="华文中宋" pitchFamily="2" charset="-122"/>
              </a:rPr>
              <a:t>4</a:t>
            </a:r>
            <a:r>
              <a:rPr lang="zh-CN" altLang="zh-CN" sz="2400">
                <a:latin typeface="华文中宋" pitchFamily="2" charset="-122"/>
                <a:ea typeface="华文中宋" pitchFamily="2" charset="-122"/>
              </a:rPr>
              <a:t>、</a:t>
            </a:r>
            <a:r>
              <a:rPr lang="zh-CN" altLang="en-US" sz="2400">
                <a:latin typeface="华文中宋" pitchFamily="2" charset="-122"/>
                <a:ea typeface="华文中宋" pitchFamily="2" charset="-122"/>
              </a:rPr>
              <a:t>评价：</a:t>
            </a:r>
            <a:endParaRPr lang="zh-CN" altLang="zh-CN" sz="240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6083" name="矩形 6"/>
          <p:cNvSpPr/>
          <p:nvPr/>
        </p:nvSpPr>
        <p:spPr>
          <a:xfrm>
            <a:off x="414338" y="715963"/>
            <a:ext cx="11363325" cy="2400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zh-CN" sz="2400">
                <a:latin typeface="华文中宋" pitchFamily="2" charset="-122"/>
                <a:ea typeface="华文中宋" pitchFamily="2" charset="-122"/>
                <a:sym typeface="微软雅黑" panose="020B0503020204020204" pitchFamily="34" charset="-122"/>
              </a:rPr>
              <a:t>（</a:t>
            </a:r>
            <a:r>
              <a:rPr lang="en-US" altLang="zh-CN" sz="2400">
                <a:latin typeface="华文中宋" pitchFamily="2" charset="-122"/>
                <a:ea typeface="华文中宋" pitchFamily="2" charset="-122"/>
                <a:sym typeface="微软雅黑" panose="020B0503020204020204" pitchFamily="34" charset="-122"/>
              </a:rPr>
              <a:t>1</a:t>
            </a:r>
            <a:r>
              <a:rPr lang="zh-CN" altLang="zh-CN" sz="2400">
                <a:latin typeface="华文中宋" pitchFamily="2" charset="-122"/>
                <a:ea typeface="华文中宋" pitchFamily="2" charset="-122"/>
                <a:sym typeface="微软雅黑" panose="020B0503020204020204" pitchFamily="34" charset="-122"/>
              </a:rPr>
              <a:t>）在缓和收入分配不平等，保持社会稳定方面起到一定积极作用。</a:t>
            </a:r>
            <a:endParaRPr lang="zh-CN" altLang="zh-CN" sz="2400">
              <a:latin typeface="华文中宋" pitchFamily="2" charset="-122"/>
              <a:ea typeface="华文中宋" pitchFamily="2" charset="-122"/>
            </a:endParaRPr>
          </a:p>
          <a:p>
            <a:pPr>
              <a:spcAft>
                <a:spcPts val="1200"/>
              </a:spcAft>
            </a:pPr>
            <a:r>
              <a:rPr lang="zh-CN" altLang="zh-CN" sz="2400">
                <a:latin typeface="华文中宋" pitchFamily="2" charset="-122"/>
                <a:ea typeface="华文中宋" pitchFamily="2" charset="-122"/>
                <a:sym typeface="微软雅黑" panose="020B0503020204020204" pitchFamily="34" charset="-122"/>
              </a:rPr>
              <a:t>（</a:t>
            </a:r>
            <a:r>
              <a:rPr lang="en-US" altLang="zh-CN" sz="2400">
                <a:latin typeface="华文中宋" pitchFamily="2" charset="-122"/>
                <a:ea typeface="华文中宋" pitchFamily="2" charset="-122"/>
                <a:sym typeface="微软雅黑" panose="020B0503020204020204" pitchFamily="34" charset="-122"/>
              </a:rPr>
              <a:t>2</a:t>
            </a:r>
            <a:r>
              <a:rPr lang="zh-CN" altLang="zh-CN" sz="2400">
                <a:latin typeface="华文中宋" pitchFamily="2" charset="-122"/>
                <a:ea typeface="华文中宋" pitchFamily="2" charset="-122"/>
                <a:sym typeface="微软雅黑" panose="020B0503020204020204" pitchFamily="34" charset="-122"/>
              </a:rPr>
              <a:t>）增加了国家财政负担，当 </a:t>
            </a:r>
            <a:r>
              <a:rPr lang="en-US" altLang="zh-CN" sz="2400">
                <a:latin typeface="华文中宋" pitchFamily="2" charset="-122"/>
                <a:ea typeface="华文中宋" pitchFamily="2" charset="-122"/>
                <a:sym typeface="微软雅黑" panose="020B0503020204020204" pitchFamily="34" charset="-122"/>
              </a:rPr>
              <a:t>70 </a:t>
            </a:r>
            <a:r>
              <a:rPr lang="zh-CN" altLang="zh-CN" sz="2400">
                <a:latin typeface="华文中宋" pitchFamily="2" charset="-122"/>
                <a:ea typeface="华文中宋" pitchFamily="2" charset="-122"/>
                <a:sym typeface="微软雅黑" panose="020B0503020204020204" pitchFamily="34" charset="-122"/>
              </a:rPr>
              <a:t>年代发生“滞</a:t>
            </a:r>
            <a:r>
              <a:rPr lang="zh-CN" altLang="en-US" sz="2400">
                <a:latin typeface="华文中宋" pitchFamily="2" charset="-122"/>
                <a:ea typeface="华文中宋" pitchFamily="2" charset="-122"/>
                <a:sym typeface="微软雅黑" panose="020B0503020204020204" pitchFamily="34" charset="-122"/>
              </a:rPr>
              <a:t>胀</a:t>
            </a:r>
            <a:r>
              <a:rPr lang="zh-CN" altLang="zh-CN" sz="2400">
                <a:latin typeface="华文中宋" pitchFamily="2" charset="-122"/>
                <a:ea typeface="华文中宋" pitchFamily="2" charset="-122"/>
                <a:sym typeface="微软雅黑" panose="020B0503020204020204" pitchFamily="34" charset="-122"/>
              </a:rPr>
              <a:t>”后，西方国家减少社会福利。</a:t>
            </a:r>
            <a:endParaRPr lang="zh-CN" altLang="zh-CN" sz="2400">
              <a:latin typeface="华文中宋" pitchFamily="2" charset="-122"/>
              <a:ea typeface="华文中宋" pitchFamily="2" charset="-122"/>
            </a:endParaRPr>
          </a:p>
          <a:p>
            <a:pPr>
              <a:spcAft>
                <a:spcPts val="1200"/>
              </a:spcAft>
            </a:pPr>
            <a:r>
              <a:rPr lang="zh-CN" altLang="zh-CN" sz="2400">
                <a:latin typeface="华文中宋" pitchFamily="2" charset="-122"/>
                <a:ea typeface="华文中宋" pitchFamily="2" charset="-122"/>
                <a:sym typeface="微软雅黑" panose="020B0503020204020204" pitchFamily="34" charset="-122"/>
              </a:rPr>
              <a:t>（</a:t>
            </a:r>
            <a:r>
              <a:rPr lang="en-US" altLang="zh-CN" sz="2400">
                <a:latin typeface="华文中宋" pitchFamily="2" charset="-122"/>
                <a:ea typeface="华文中宋" pitchFamily="2" charset="-122"/>
                <a:sym typeface="微软雅黑" panose="020B0503020204020204" pitchFamily="34" charset="-122"/>
              </a:rPr>
              <a:t>3</a:t>
            </a:r>
            <a:r>
              <a:rPr lang="zh-CN" altLang="zh-CN" sz="2400">
                <a:latin typeface="华文中宋" pitchFamily="2" charset="-122"/>
                <a:ea typeface="华文中宋" pitchFamily="2" charset="-122"/>
                <a:sym typeface="微软雅黑" panose="020B0503020204020204" pitchFamily="34" charset="-122"/>
              </a:rPr>
              <a:t>）</a:t>
            </a:r>
            <a:r>
              <a:rPr lang="zh-CN" altLang="en-US" sz="2400">
                <a:latin typeface="华文中宋" pitchFamily="2" charset="-122"/>
                <a:ea typeface="华文中宋" pitchFamily="2" charset="-122"/>
                <a:sym typeface="微软雅黑" panose="020B0503020204020204" pitchFamily="34" charset="-122"/>
              </a:rPr>
              <a:t>一定程度上降低了人民的工作积极性。</a:t>
            </a:r>
            <a:endParaRPr lang="zh-CN" altLang="en-US" sz="2400">
              <a:latin typeface="华文中宋" pitchFamily="2" charset="-122"/>
              <a:ea typeface="华文中宋" pitchFamily="2" charset="-122"/>
              <a:sym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2400">
                <a:latin typeface="华文中宋" pitchFamily="2" charset="-122"/>
                <a:ea typeface="华文中宋" pitchFamily="2" charset="-122"/>
                <a:sym typeface="微软雅黑" panose="020B0503020204020204" pitchFamily="34" charset="-122"/>
              </a:rPr>
              <a:t>（</a:t>
            </a:r>
            <a:r>
              <a:rPr lang="en-US" altLang="zh-CN" sz="2400">
                <a:latin typeface="华文中宋" pitchFamily="2" charset="-122"/>
                <a:ea typeface="华文中宋" pitchFamily="2" charset="-122"/>
                <a:sym typeface="微软雅黑" panose="020B0503020204020204" pitchFamily="34" charset="-122"/>
              </a:rPr>
              <a:t>4</a:t>
            </a:r>
            <a:r>
              <a:rPr lang="zh-CN" altLang="en-US" sz="2400">
                <a:latin typeface="华文中宋" pitchFamily="2" charset="-122"/>
                <a:ea typeface="华文中宋" pitchFamily="2" charset="-122"/>
                <a:sym typeface="微软雅黑" panose="020B0503020204020204" pitchFamily="34" charset="-122"/>
              </a:rPr>
              <a:t>）没有从根本上触动资本主义生产资料的私有制，无法解决资本主义私有制的根本矛盾。</a:t>
            </a:r>
            <a:endParaRPr lang="zh-CN" altLang="en-US" sz="2400" b="1">
              <a:latin typeface="华文中宋" pitchFamily="2" charset="-122"/>
              <a:ea typeface="华文中宋" pitchFamily="2" charset="-122"/>
              <a:sym typeface="微软雅黑" panose="020B0503020204020204" pitchFamily="34" charset="-122"/>
            </a:endParaRPr>
          </a:p>
        </p:txBody>
      </p:sp>
      <p:sp>
        <p:nvSpPr>
          <p:cNvPr id="46084" name="Rectangle 16"/>
          <p:cNvSpPr/>
          <p:nvPr/>
        </p:nvSpPr>
        <p:spPr>
          <a:xfrm>
            <a:off x="268288" y="3162300"/>
            <a:ext cx="11509375" cy="830263"/>
          </a:xfrm>
          <a:prstGeom prst="rect">
            <a:avLst/>
          </a:prstGeom>
          <a:noFill/>
          <a:ln w="19050" cap="flat" cmpd="sng">
            <a:solidFill>
              <a:srgbClr val="8D6974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eaLnBrk="0" hangingPunct="0">
              <a:buClrTx/>
              <a:buFontTx/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(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我们的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)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社会有一个梯子和一张安全网，梯子用来供人们自己努力改善生活，安全网则用来防止人们跌入深渊。                       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——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英国首相撒切尔夫人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085" name="Rectangle 16"/>
          <p:cNvSpPr/>
          <p:nvPr/>
        </p:nvSpPr>
        <p:spPr>
          <a:xfrm>
            <a:off x="268288" y="5911850"/>
            <a:ext cx="11509375" cy="461963"/>
          </a:xfrm>
          <a:prstGeom prst="rect">
            <a:avLst/>
          </a:prstGeom>
          <a:noFill/>
          <a:ln w="19050" cap="flat" cmpd="sng">
            <a:solidFill>
              <a:srgbClr val="8D6974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eaLnBrk="0" hangingPunct="0">
              <a:buClrTx/>
              <a:buFontTx/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如果自由社会不能帮助众多的穷人，就不能保全少数富人。  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美国总统肯尼迪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086" name="矩形 1"/>
          <p:cNvSpPr/>
          <p:nvPr/>
        </p:nvSpPr>
        <p:spPr>
          <a:xfrm>
            <a:off x="268288" y="4167188"/>
            <a:ext cx="11509375" cy="1570037"/>
          </a:xfrm>
          <a:prstGeom prst="rect">
            <a:avLst/>
          </a:prstGeom>
          <a:noFill/>
          <a:ln w="19050" cap="flat" cmpd="sng">
            <a:solidFill>
              <a:srgbClr val="8D6974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indent="457200">
              <a:buClrTx/>
              <a:buFontTx/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英国社会福利计划的各项开支占到了公共支出总额的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50%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。瑞典主要靠借债和赤字预算来维持社会福利的各项开支。在各国社会福利开支仍在不断增加的同时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各国的经济增长速度大幅度下降。联邦德国从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1970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年到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80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年代中期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领取维持日常生活救济的人数增加了一倍。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70%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以上的美国人反对政府在福利救济方面花更多的钱。 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46085" grpId="0" animBg="1"/>
      <p:bldP spid="460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"/>
          <p:cNvSpPr/>
          <p:nvPr/>
        </p:nvSpPr>
        <p:spPr>
          <a:xfrm>
            <a:off x="11113" y="14288"/>
            <a:ext cx="4195762" cy="584200"/>
          </a:xfrm>
          <a:prstGeom prst="rect">
            <a:avLst/>
          </a:prstGeom>
          <a:solidFill>
            <a:srgbClr val="46353A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ClrTx/>
              <a:buFontTx/>
            </a:pPr>
            <a:r>
              <a:rPr lang="zh-CN" altLang="zh-CN" sz="3200" b="1">
                <a:solidFill>
                  <a:srgbClr val="FFFFFF"/>
                </a:solidFill>
                <a:latin typeface="微软雅黑" panose="020B0503020204020204" pitchFamily="34" charset="-122"/>
              </a:rPr>
              <a:t>一、国家的宏观调控</a:t>
            </a:r>
            <a:endParaRPr lang="zh-CN" altLang="zh-CN" sz="3200">
              <a:latin typeface="微软雅黑" panose="020B0503020204020204" pitchFamily="34" charset="-122"/>
            </a:endParaRPr>
          </a:p>
        </p:txBody>
      </p:sp>
      <p:sp>
        <p:nvSpPr>
          <p:cNvPr id="28675" name="矩形 4"/>
          <p:cNvSpPr/>
          <p:nvPr/>
        </p:nvSpPr>
        <p:spPr>
          <a:xfrm>
            <a:off x="1936750" y="752475"/>
            <a:ext cx="980757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zh-CN" sz="2400"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altLang="zh-CN" sz="2400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zh-CN" sz="2400">
                <a:latin typeface="华文中宋" pitchFamily="2" charset="-122"/>
                <a:ea typeface="华文中宋" pitchFamily="2" charset="-122"/>
              </a:rPr>
              <a:t>）</a:t>
            </a:r>
            <a:r>
              <a:rPr lang="en-US" altLang="zh-CN" sz="2400">
                <a:latin typeface="华文中宋" pitchFamily="2" charset="-122"/>
                <a:ea typeface="华文中宋" pitchFamily="2" charset="-122"/>
              </a:rPr>
              <a:t>1929</a:t>
            </a:r>
            <a:r>
              <a:rPr lang="zh-CN" altLang="zh-CN" sz="2400">
                <a:latin typeface="华文中宋" pitchFamily="2" charset="-122"/>
                <a:ea typeface="华文中宋" pitchFamily="2" charset="-122"/>
              </a:rPr>
              <a:t>——</a:t>
            </a:r>
            <a:r>
              <a:rPr lang="en-US" altLang="zh-CN" sz="2400">
                <a:latin typeface="华文中宋" pitchFamily="2" charset="-122"/>
                <a:ea typeface="华文中宋" pitchFamily="2" charset="-122"/>
              </a:rPr>
              <a:t>1933</a:t>
            </a:r>
            <a:r>
              <a:rPr lang="zh-CN" altLang="zh-CN" sz="2400">
                <a:latin typeface="华文中宋" pitchFamily="2" charset="-122"/>
                <a:ea typeface="华文中宋" pitchFamily="2" charset="-122"/>
              </a:rPr>
              <a:t>年的经济大危机，暴露了自由放任的弊病</a:t>
            </a:r>
            <a:r>
              <a:rPr lang="zh-CN" altLang="en-US" sz="2400">
                <a:latin typeface="华文中宋" pitchFamily="2" charset="-122"/>
                <a:ea typeface="华文中宋" pitchFamily="2" charset="-122"/>
              </a:rPr>
              <a:t>。</a:t>
            </a:r>
            <a:endParaRPr lang="zh-CN" altLang="zh-CN" sz="2400">
              <a:latin typeface="华文中宋" pitchFamily="2" charset="-122"/>
              <a:ea typeface="华文中宋" pitchFamily="2" charset="-122"/>
            </a:endParaRPr>
          </a:p>
        </p:txBody>
      </p:sp>
      <p:grpSp>
        <p:nvGrpSpPr>
          <p:cNvPr id="28676" name="组合 10"/>
          <p:cNvGrpSpPr/>
          <p:nvPr/>
        </p:nvGrpSpPr>
        <p:grpSpPr>
          <a:xfrm>
            <a:off x="1506538" y="1389063"/>
            <a:ext cx="8931275" cy="2286000"/>
            <a:chOff x="1175124" y="3176457"/>
            <a:chExt cx="10337679" cy="3193717"/>
          </a:xfrm>
        </p:grpSpPr>
        <p:pic>
          <p:nvPicPr>
            <p:cNvPr id="28677" name="Picture 4" descr="https://timgsa.baidu.com/timg?image&amp;quality=80&amp;size=b9999_10000&amp;sec=1584424839017&amp;di=b86f5fce1e1c2355a01776f07891270d&amp;imgtype=0&amp;src=http%3A%2F%2F5b0988e595225.cdn.sohucs.com%2Fq_70%2Cc_zoom%2Cw_640%2Fimages%2F20180416%2F8659add35ca9495cbeb4dbd0ecfa14bc.jpe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75124" y="3176457"/>
              <a:ext cx="4052367" cy="3173714"/>
            </a:xfrm>
            <a:prstGeom prst="rect">
              <a:avLst/>
            </a:prstGeom>
            <a:noFill/>
            <a:ln w="9525">
              <a:noFill/>
            </a:ln>
            <a:effectLst>
              <a:outerShdw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678" name="Picture 6" descr="https://timgsa.baidu.com/timg?image&amp;quality=80&amp;size=b9999_10000&amp;sec=1584424928274&amp;di=13c50a6565de9beab092add7cd0db885&amp;imgtype=0&amp;src=http%3A%2F%2Fd.hiphotos.baidu.com%2Fzhidao%2Fwh%3D450%2C600%2Fsign%3D9120af0362d0f703e6e79dd83dca7d0b%2F7a899e510fb30f2459941517c895d143ad4b039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39432" y="3176457"/>
              <a:ext cx="4773371" cy="3193717"/>
            </a:xfrm>
            <a:prstGeom prst="rect">
              <a:avLst/>
            </a:prstGeom>
            <a:noFill/>
            <a:ln w="9525">
              <a:noFill/>
            </a:ln>
            <a:effectLst>
              <a:outerShdw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8679" name="TextBox 3"/>
          <p:cNvSpPr/>
          <p:nvPr/>
        </p:nvSpPr>
        <p:spPr>
          <a:xfrm>
            <a:off x="1852613" y="3814763"/>
            <a:ext cx="2752725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400" b="1">
                <a:latin typeface="仿宋" panose="02010609060101010101" charset="-122"/>
                <a:ea typeface="仿宋" panose="02010609060101010101" charset="-122"/>
              </a:rPr>
              <a:t>牧场主倾倒牛奶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8680" name="TextBox 9"/>
          <p:cNvSpPr/>
          <p:nvPr/>
        </p:nvSpPr>
        <p:spPr>
          <a:xfrm>
            <a:off x="6902450" y="3814763"/>
            <a:ext cx="3098800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400" b="1">
                <a:latin typeface="仿宋" panose="02010609060101010101" charset="-122"/>
                <a:ea typeface="仿宋" panose="02010609060101010101" charset="-122"/>
              </a:rPr>
              <a:t>美国人排队领取救济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8681" name="矩形 17"/>
          <p:cNvSpPr/>
          <p:nvPr/>
        </p:nvSpPr>
        <p:spPr>
          <a:xfrm>
            <a:off x="357188" y="676275"/>
            <a:ext cx="1795462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zh-CN" sz="2800" b="1">
                <a:latin typeface="华文中宋" pitchFamily="2" charset="-122"/>
                <a:ea typeface="华文中宋" pitchFamily="2" charset="-122"/>
              </a:rPr>
              <a:t>、背景</a:t>
            </a:r>
            <a:r>
              <a:rPr lang="zh-CN" altLang="en-US" sz="2800" b="1">
                <a:latin typeface="华文中宋" pitchFamily="2" charset="-122"/>
                <a:ea typeface="华文中宋" pitchFamily="2" charset="-122"/>
              </a:rPr>
              <a:t>：</a:t>
            </a:r>
            <a:endParaRPr lang="zh-CN" altLang="zh-CN" sz="2800" b="1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8682" name="文本框 2"/>
          <p:cNvSpPr/>
          <p:nvPr/>
        </p:nvSpPr>
        <p:spPr>
          <a:xfrm>
            <a:off x="169863" y="5162550"/>
            <a:ext cx="1185227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683" name="文本框 11"/>
          <p:cNvSpPr/>
          <p:nvPr/>
        </p:nvSpPr>
        <p:spPr>
          <a:xfrm>
            <a:off x="190818" y="4868863"/>
            <a:ext cx="11852275" cy="1198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资本主义的经济危机根源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资本主义的基本矛盾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生产社会化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生产资料资本主义私人占有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之间的冲突）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82" grpId="0" animBg="1"/>
      <p:bldP spid="2868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 23"/>
          <p:cNvSpPr/>
          <p:nvPr/>
        </p:nvSpPr>
        <p:spPr>
          <a:xfrm rot="5400000" flipH="1">
            <a:off x="227330" y="5006975"/>
            <a:ext cx="1447165" cy="2254885"/>
          </a:xfrm>
          <a:custGeom>
            <a:avLst/>
            <a:gdLst>
              <a:gd name="connsiteX0" fmla="*/ 922904 w 3082904"/>
              <a:gd name="connsiteY0" fmla="*/ 0 h 4320000"/>
              <a:gd name="connsiteX1" fmla="*/ 3082904 w 3082904"/>
              <a:gd name="connsiteY1" fmla="*/ 2160000 h 4320000"/>
              <a:gd name="connsiteX2" fmla="*/ 922904 w 3082904"/>
              <a:gd name="connsiteY2" fmla="*/ 4320000 h 4320000"/>
              <a:gd name="connsiteX3" fmla="*/ 82135 w 3082904"/>
              <a:gd name="connsiteY3" fmla="*/ 4150256 h 4320000"/>
              <a:gd name="connsiteX4" fmla="*/ 0 w 3082904"/>
              <a:gd name="connsiteY4" fmla="*/ 4110690 h 4320000"/>
              <a:gd name="connsiteX5" fmla="*/ 0 w 3082904"/>
              <a:gd name="connsiteY5" fmla="*/ 209310 h 4320000"/>
              <a:gd name="connsiteX6" fmla="*/ 82135 w 3082904"/>
              <a:gd name="connsiteY6" fmla="*/ 169744 h 4320000"/>
              <a:gd name="connsiteX7" fmla="*/ 922904 w 3082904"/>
              <a:gd name="connsiteY7" fmla="*/ 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2904" h="4320000">
                <a:moveTo>
                  <a:pt x="922904" y="0"/>
                </a:moveTo>
                <a:cubicBezTo>
                  <a:pt x="2115839" y="0"/>
                  <a:pt x="3082904" y="967065"/>
                  <a:pt x="3082904" y="2160000"/>
                </a:cubicBezTo>
                <a:cubicBezTo>
                  <a:pt x="3082904" y="3352935"/>
                  <a:pt x="2115839" y="4320000"/>
                  <a:pt x="922904" y="4320000"/>
                </a:cubicBezTo>
                <a:cubicBezTo>
                  <a:pt x="624670" y="4320000"/>
                  <a:pt x="340553" y="4259559"/>
                  <a:pt x="82135" y="4150256"/>
                </a:cubicBezTo>
                <a:lnTo>
                  <a:pt x="0" y="4110690"/>
                </a:lnTo>
                <a:lnTo>
                  <a:pt x="0" y="209310"/>
                </a:lnTo>
                <a:lnTo>
                  <a:pt x="82135" y="169744"/>
                </a:lnTo>
                <a:cubicBezTo>
                  <a:pt x="340553" y="60442"/>
                  <a:pt x="624670" y="0"/>
                  <a:pt x="922904" y="0"/>
                </a:cubicBezTo>
                <a:close/>
              </a:path>
            </a:pathLst>
          </a:custGeom>
          <a:solidFill>
            <a:srgbClr val="D14337">
              <a:alpha val="53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6" name="handyman-tools_69886"/>
          <p:cNvSpPr>
            <a:spLocks noChangeAspect="1"/>
          </p:cNvSpPr>
          <p:nvPr/>
        </p:nvSpPr>
        <p:spPr bwMode="auto">
          <a:xfrm>
            <a:off x="3977916" y="5410031"/>
            <a:ext cx="609685" cy="600662"/>
          </a:xfrm>
          <a:custGeom>
            <a:avLst/>
            <a:gdLst>
              <a:gd name="connsiteX0" fmla="*/ 203383 w 577086"/>
              <a:gd name="connsiteY0" fmla="*/ 317788 h 568546"/>
              <a:gd name="connsiteX1" fmla="*/ 214906 w 577086"/>
              <a:gd name="connsiteY1" fmla="*/ 322734 h 568546"/>
              <a:gd name="connsiteX2" fmla="*/ 243154 w 577086"/>
              <a:gd name="connsiteY2" fmla="*/ 350782 h 568546"/>
              <a:gd name="connsiteX3" fmla="*/ 243913 w 577086"/>
              <a:gd name="connsiteY3" fmla="*/ 374131 h 568546"/>
              <a:gd name="connsiteX4" fmla="*/ 76857 w 577086"/>
              <a:gd name="connsiteY4" fmla="*/ 560161 h 568546"/>
              <a:gd name="connsiteX5" fmla="*/ 55140 w 577086"/>
              <a:gd name="connsiteY5" fmla="*/ 560919 h 568546"/>
              <a:gd name="connsiteX6" fmla="*/ 4416 w 577086"/>
              <a:gd name="connsiteY6" fmla="*/ 510280 h 568546"/>
              <a:gd name="connsiteX7" fmla="*/ 5175 w 577086"/>
              <a:gd name="connsiteY7" fmla="*/ 488599 h 568546"/>
              <a:gd name="connsiteX8" fmla="*/ 191518 w 577086"/>
              <a:gd name="connsiteY8" fmla="*/ 321824 h 568546"/>
              <a:gd name="connsiteX9" fmla="*/ 203383 w 577086"/>
              <a:gd name="connsiteY9" fmla="*/ 317788 h 568546"/>
              <a:gd name="connsiteX10" fmla="*/ 356692 w 577086"/>
              <a:gd name="connsiteY10" fmla="*/ 280921 h 568546"/>
              <a:gd name="connsiteX11" fmla="*/ 428814 w 577086"/>
              <a:gd name="connsiteY11" fmla="*/ 352941 h 568546"/>
              <a:gd name="connsiteX12" fmla="*/ 462824 w 577086"/>
              <a:gd name="connsiteY12" fmla="*/ 347634 h 568546"/>
              <a:gd name="connsiteX13" fmla="*/ 540867 w 577086"/>
              <a:gd name="connsiteY13" fmla="*/ 379929 h 568546"/>
              <a:gd name="connsiteX14" fmla="*/ 562428 w 577086"/>
              <a:gd name="connsiteY14" fmla="*/ 505623 h 568546"/>
              <a:gd name="connsiteX15" fmla="*/ 556810 w 577086"/>
              <a:gd name="connsiteY15" fmla="*/ 509869 h 568546"/>
              <a:gd name="connsiteX16" fmla="*/ 550129 w 577086"/>
              <a:gd name="connsiteY16" fmla="*/ 507746 h 568546"/>
              <a:gd name="connsiteX17" fmla="*/ 481500 w 577086"/>
              <a:gd name="connsiteY17" fmla="*/ 439213 h 568546"/>
              <a:gd name="connsiteX18" fmla="*/ 443693 w 577086"/>
              <a:gd name="connsiteY18" fmla="*/ 439213 h 568546"/>
              <a:gd name="connsiteX19" fmla="*/ 435798 w 577086"/>
              <a:gd name="connsiteY19" fmla="*/ 458166 h 568546"/>
              <a:gd name="connsiteX20" fmla="*/ 443693 w 577086"/>
              <a:gd name="connsiteY20" fmla="*/ 476967 h 568546"/>
              <a:gd name="connsiteX21" fmla="*/ 512323 w 577086"/>
              <a:gd name="connsiteY21" fmla="*/ 545500 h 568546"/>
              <a:gd name="connsiteX22" fmla="*/ 514448 w 577086"/>
              <a:gd name="connsiteY22" fmla="*/ 552171 h 568546"/>
              <a:gd name="connsiteX23" fmla="*/ 510197 w 577086"/>
              <a:gd name="connsiteY23" fmla="*/ 557781 h 568546"/>
              <a:gd name="connsiteX24" fmla="*/ 462369 w 577086"/>
              <a:gd name="connsiteY24" fmla="*/ 568546 h 568546"/>
              <a:gd name="connsiteX25" fmla="*/ 384326 w 577086"/>
              <a:gd name="connsiteY25" fmla="*/ 536251 h 568546"/>
              <a:gd name="connsiteX26" fmla="*/ 357299 w 577086"/>
              <a:gd name="connsiteY26" fmla="*/ 424354 h 568546"/>
              <a:gd name="connsiteX27" fmla="*/ 285178 w 577086"/>
              <a:gd name="connsiteY27" fmla="*/ 352334 h 568546"/>
              <a:gd name="connsiteX28" fmla="*/ 314464 w 577086"/>
              <a:gd name="connsiteY28" fmla="*/ 3107 h 568546"/>
              <a:gd name="connsiteX29" fmla="*/ 487614 w 577086"/>
              <a:gd name="connsiteY29" fmla="*/ 97642 h 568546"/>
              <a:gd name="connsiteX30" fmla="*/ 523904 w 577086"/>
              <a:gd name="connsiteY30" fmla="*/ 165868 h 568546"/>
              <a:gd name="connsiteX31" fmla="*/ 538481 w 577086"/>
              <a:gd name="connsiteY31" fmla="*/ 192855 h 568546"/>
              <a:gd name="connsiteX32" fmla="*/ 545769 w 577086"/>
              <a:gd name="connsiteY32" fmla="*/ 185577 h 568546"/>
              <a:gd name="connsiteX33" fmla="*/ 571734 w 577086"/>
              <a:gd name="connsiteY33" fmla="*/ 185577 h 568546"/>
              <a:gd name="connsiteX34" fmla="*/ 571734 w 577086"/>
              <a:gd name="connsiteY34" fmla="*/ 211503 h 568546"/>
              <a:gd name="connsiteX35" fmla="*/ 528459 w 577086"/>
              <a:gd name="connsiteY35" fmla="*/ 254712 h 568546"/>
              <a:gd name="connsiteX36" fmla="*/ 502494 w 577086"/>
              <a:gd name="connsiteY36" fmla="*/ 254712 h 568546"/>
              <a:gd name="connsiteX37" fmla="*/ 502494 w 577086"/>
              <a:gd name="connsiteY37" fmla="*/ 228787 h 568546"/>
              <a:gd name="connsiteX38" fmla="*/ 507961 w 577086"/>
              <a:gd name="connsiteY38" fmla="*/ 223329 h 568546"/>
              <a:gd name="connsiteX39" fmla="*/ 507657 w 577086"/>
              <a:gd name="connsiteY39" fmla="*/ 223177 h 568546"/>
              <a:gd name="connsiteX40" fmla="*/ 455271 w 577086"/>
              <a:gd name="connsiteY40" fmla="*/ 190732 h 568546"/>
              <a:gd name="connsiteX41" fmla="*/ 433406 w 577086"/>
              <a:gd name="connsiteY41" fmla="*/ 185274 h 568546"/>
              <a:gd name="connsiteX42" fmla="*/ 426877 w 577086"/>
              <a:gd name="connsiteY42" fmla="*/ 178603 h 568546"/>
              <a:gd name="connsiteX43" fmla="*/ 259243 w 577086"/>
              <a:gd name="connsiteY43" fmla="*/ 345983 h 568546"/>
              <a:gd name="connsiteX44" fmla="*/ 254384 w 577086"/>
              <a:gd name="connsiteY44" fmla="*/ 339615 h 568546"/>
              <a:gd name="connsiteX45" fmla="*/ 226141 w 577086"/>
              <a:gd name="connsiteY45" fmla="*/ 311415 h 568546"/>
              <a:gd name="connsiteX46" fmla="*/ 219764 w 577086"/>
              <a:gd name="connsiteY46" fmla="*/ 306564 h 568546"/>
              <a:gd name="connsiteX47" fmla="*/ 387398 w 577086"/>
              <a:gd name="connsiteY47" fmla="*/ 139184 h 568546"/>
              <a:gd name="connsiteX48" fmla="*/ 383906 w 577086"/>
              <a:gd name="connsiteY48" fmla="*/ 135697 h 568546"/>
              <a:gd name="connsiteX49" fmla="*/ 380869 w 577086"/>
              <a:gd name="connsiteY49" fmla="*/ 116442 h 568546"/>
              <a:gd name="connsiteX50" fmla="*/ 286119 w 577086"/>
              <a:gd name="connsiteY50" fmla="*/ 18197 h 568546"/>
              <a:gd name="connsiteX51" fmla="*/ 283234 w 577086"/>
              <a:gd name="connsiteY51" fmla="*/ 8342 h 568546"/>
              <a:gd name="connsiteX52" fmla="*/ 314464 w 577086"/>
              <a:gd name="connsiteY52" fmla="*/ 3107 h 568546"/>
              <a:gd name="connsiteX53" fmla="*/ 114691 w 577086"/>
              <a:gd name="connsiteY53" fmla="*/ 0 h 568546"/>
              <a:gd name="connsiteX54" fmla="*/ 192733 w 577086"/>
              <a:gd name="connsiteY54" fmla="*/ 32294 h 568546"/>
              <a:gd name="connsiteX55" fmla="*/ 219759 w 577086"/>
              <a:gd name="connsiteY55" fmla="*/ 144186 h 568546"/>
              <a:gd name="connsiteX56" fmla="*/ 284896 w 577086"/>
              <a:gd name="connsiteY56" fmla="*/ 209380 h 568546"/>
              <a:gd name="connsiteX57" fmla="*/ 213534 w 577086"/>
              <a:gd name="connsiteY57" fmla="*/ 280639 h 568546"/>
              <a:gd name="connsiteX58" fmla="*/ 148246 w 577086"/>
              <a:gd name="connsiteY58" fmla="*/ 215596 h 568546"/>
              <a:gd name="connsiteX59" fmla="*/ 114387 w 577086"/>
              <a:gd name="connsiteY59" fmla="*/ 220903 h 568546"/>
              <a:gd name="connsiteX60" fmla="*/ 36192 w 577086"/>
              <a:gd name="connsiteY60" fmla="*/ 188609 h 568546"/>
              <a:gd name="connsiteX61" fmla="*/ 14632 w 577086"/>
              <a:gd name="connsiteY61" fmla="*/ 62920 h 568546"/>
              <a:gd name="connsiteX62" fmla="*/ 20250 w 577086"/>
              <a:gd name="connsiteY62" fmla="*/ 58675 h 568546"/>
              <a:gd name="connsiteX63" fmla="*/ 26931 w 577086"/>
              <a:gd name="connsiteY63" fmla="*/ 60798 h 568546"/>
              <a:gd name="connsiteX64" fmla="*/ 95559 w 577086"/>
              <a:gd name="connsiteY64" fmla="*/ 129327 h 568546"/>
              <a:gd name="connsiteX65" fmla="*/ 133366 w 577086"/>
              <a:gd name="connsiteY65" fmla="*/ 129327 h 568546"/>
              <a:gd name="connsiteX66" fmla="*/ 141261 w 577086"/>
              <a:gd name="connsiteY66" fmla="*/ 110527 h 568546"/>
              <a:gd name="connsiteX67" fmla="*/ 133366 w 577086"/>
              <a:gd name="connsiteY67" fmla="*/ 91575 h 568546"/>
              <a:gd name="connsiteX68" fmla="*/ 64737 w 577086"/>
              <a:gd name="connsiteY68" fmla="*/ 23045 h 568546"/>
              <a:gd name="connsiteX69" fmla="*/ 62612 w 577086"/>
              <a:gd name="connsiteY69" fmla="*/ 16374 h 568546"/>
              <a:gd name="connsiteX70" fmla="*/ 66863 w 577086"/>
              <a:gd name="connsiteY70" fmla="*/ 10765 h 568546"/>
              <a:gd name="connsiteX71" fmla="*/ 114691 w 577086"/>
              <a:gd name="connsiteY71" fmla="*/ 0 h 56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77086" h="568546">
                <a:moveTo>
                  <a:pt x="203383" y="317788"/>
                </a:moveTo>
                <a:cubicBezTo>
                  <a:pt x="207616" y="317958"/>
                  <a:pt x="211793" y="319626"/>
                  <a:pt x="214906" y="322734"/>
                </a:cubicBezTo>
                <a:lnTo>
                  <a:pt x="243154" y="350782"/>
                </a:lnTo>
                <a:cubicBezTo>
                  <a:pt x="249380" y="356999"/>
                  <a:pt x="249684" y="367460"/>
                  <a:pt x="243913" y="374131"/>
                </a:cubicBezTo>
                <a:lnTo>
                  <a:pt x="76857" y="560161"/>
                </a:lnTo>
                <a:cubicBezTo>
                  <a:pt x="71086" y="566832"/>
                  <a:pt x="61367" y="567135"/>
                  <a:pt x="55140" y="560919"/>
                </a:cubicBezTo>
                <a:lnTo>
                  <a:pt x="4416" y="510280"/>
                </a:lnTo>
                <a:cubicBezTo>
                  <a:pt x="-1811" y="504064"/>
                  <a:pt x="-1355" y="494361"/>
                  <a:pt x="5175" y="488599"/>
                </a:cubicBezTo>
                <a:lnTo>
                  <a:pt x="191518" y="321824"/>
                </a:lnTo>
                <a:cubicBezTo>
                  <a:pt x="194859" y="318944"/>
                  <a:pt x="199150" y="317617"/>
                  <a:pt x="203383" y="317788"/>
                </a:cubicBezTo>
                <a:close/>
                <a:moveTo>
                  <a:pt x="356692" y="280921"/>
                </a:moveTo>
                <a:lnTo>
                  <a:pt x="428814" y="352941"/>
                </a:lnTo>
                <a:cubicBezTo>
                  <a:pt x="439746" y="349454"/>
                  <a:pt x="451133" y="347634"/>
                  <a:pt x="462824" y="347634"/>
                </a:cubicBezTo>
                <a:cubicBezTo>
                  <a:pt x="492280" y="347634"/>
                  <a:pt x="520066" y="359157"/>
                  <a:pt x="540867" y="379929"/>
                </a:cubicBezTo>
                <a:cubicBezTo>
                  <a:pt x="573967" y="412983"/>
                  <a:pt x="582470" y="463473"/>
                  <a:pt x="562428" y="505623"/>
                </a:cubicBezTo>
                <a:cubicBezTo>
                  <a:pt x="561365" y="507898"/>
                  <a:pt x="559239" y="509414"/>
                  <a:pt x="556810" y="509869"/>
                </a:cubicBezTo>
                <a:cubicBezTo>
                  <a:pt x="554381" y="510324"/>
                  <a:pt x="551951" y="509414"/>
                  <a:pt x="550129" y="507746"/>
                </a:cubicBezTo>
                <a:lnTo>
                  <a:pt x="481500" y="439213"/>
                </a:lnTo>
                <a:cubicBezTo>
                  <a:pt x="471479" y="429055"/>
                  <a:pt x="453866" y="429055"/>
                  <a:pt x="443693" y="439213"/>
                </a:cubicBezTo>
                <a:cubicBezTo>
                  <a:pt x="438683" y="444217"/>
                  <a:pt x="435798" y="450888"/>
                  <a:pt x="435798" y="458166"/>
                </a:cubicBezTo>
                <a:cubicBezTo>
                  <a:pt x="435798" y="465140"/>
                  <a:pt x="438683" y="471963"/>
                  <a:pt x="443693" y="476967"/>
                </a:cubicBezTo>
                <a:lnTo>
                  <a:pt x="512323" y="545500"/>
                </a:lnTo>
                <a:cubicBezTo>
                  <a:pt x="514145" y="547319"/>
                  <a:pt x="514904" y="549745"/>
                  <a:pt x="514448" y="552171"/>
                </a:cubicBezTo>
                <a:cubicBezTo>
                  <a:pt x="513993" y="554597"/>
                  <a:pt x="512474" y="556720"/>
                  <a:pt x="510197" y="557781"/>
                </a:cubicBezTo>
                <a:cubicBezTo>
                  <a:pt x="495469" y="564755"/>
                  <a:pt x="478919" y="568546"/>
                  <a:pt x="462369" y="568546"/>
                </a:cubicBezTo>
                <a:cubicBezTo>
                  <a:pt x="432913" y="568546"/>
                  <a:pt x="405279" y="557023"/>
                  <a:pt x="384326" y="536251"/>
                </a:cubicBezTo>
                <a:cubicBezTo>
                  <a:pt x="355022" y="506988"/>
                  <a:pt x="344849" y="463473"/>
                  <a:pt x="357299" y="424354"/>
                </a:cubicBezTo>
                <a:lnTo>
                  <a:pt x="285178" y="352334"/>
                </a:lnTo>
                <a:close/>
                <a:moveTo>
                  <a:pt x="314464" y="3107"/>
                </a:moveTo>
                <a:cubicBezTo>
                  <a:pt x="352408" y="2553"/>
                  <a:pt x="410402" y="20547"/>
                  <a:pt x="487614" y="97642"/>
                </a:cubicBezTo>
                <a:cubicBezTo>
                  <a:pt x="487614" y="97642"/>
                  <a:pt x="529219" y="145703"/>
                  <a:pt x="523904" y="165868"/>
                </a:cubicBezTo>
                <a:cubicBezTo>
                  <a:pt x="522538" y="170568"/>
                  <a:pt x="532559" y="184516"/>
                  <a:pt x="538481" y="192855"/>
                </a:cubicBezTo>
                <a:lnTo>
                  <a:pt x="545769" y="185577"/>
                </a:lnTo>
                <a:cubicBezTo>
                  <a:pt x="552906" y="178451"/>
                  <a:pt x="564598" y="178451"/>
                  <a:pt x="571734" y="185577"/>
                </a:cubicBezTo>
                <a:cubicBezTo>
                  <a:pt x="578871" y="192703"/>
                  <a:pt x="578871" y="204377"/>
                  <a:pt x="571734" y="211503"/>
                </a:cubicBezTo>
                <a:lnTo>
                  <a:pt x="528459" y="254712"/>
                </a:lnTo>
                <a:cubicBezTo>
                  <a:pt x="521171" y="261838"/>
                  <a:pt x="509631" y="261838"/>
                  <a:pt x="502494" y="254712"/>
                </a:cubicBezTo>
                <a:cubicBezTo>
                  <a:pt x="495206" y="247587"/>
                  <a:pt x="495206" y="235913"/>
                  <a:pt x="502494" y="228787"/>
                </a:cubicBezTo>
                <a:lnTo>
                  <a:pt x="507961" y="223329"/>
                </a:lnTo>
                <a:cubicBezTo>
                  <a:pt x="507809" y="223329"/>
                  <a:pt x="507657" y="223329"/>
                  <a:pt x="507657" y="223177"/>
                </a:cubicBezTo>
                <a:cubicBezTo>
                  <a:pt x="497635" y="216051"/>
                  <a:pt x="466356" y="185122"/>
                  <a:pt x="455271" y="190732"/>
                </a:cubicBezTo>
                <a:cubicBezTo>
                  <a:pt x="445402" y="195584"/>
                  <a:pt x="433406" y="185274"/>
                  <a:pt x="433406" y="185274"/>
                </a:cubicBezTo>
                <a:lnTo>
                  <a:pt x="426877" y="178603"/>
                </a:lnTo>
                <a:lnTo>
                  <a:pt x="259243" y="345983"/>
                </a:lnTo>
                <a:cubicBezTo>
                  <a:pt x="257876" y="343709"/>
                  <a:pt x="256358" y="341586"/>
                  <a:pt x="254384" y="339615"/>
                </a:cubicBezTo>
                <a:lnTo>
                  <a:pt x="226141" y="311415"/>
                </a:lnTo>
                <a:cubicBezTo>
                  <a:pt x="224319" y="309596"/>
                  <a:pt x="222042" y="307928"/>
                  <a:pt x="219764" y="306564"/>
                </a:cubicBezTo>
                <a:lnTo>
                  <a:pt x="387398" y="139184"/>
                </a:lnTo>
                <a:lnTo>
                  <a:pt x="383906" y="135697"/>
                </a:lnTo>
                <a:cubicBezTo>
                  <a:pt x="383906" y="135697"/>
                  <a:pt x="374491" y="125236"/>
                  <a:pt x="380869" y="116442"/>
                </a:cubicBezTo>
                <a:cubicBezTo>
                  <a:pt x="397723" y="94003"/>
                  <a:pt x="385424" y="35481"/>
                  <a:pt x="286119" y="18197"/>
                </a:cubicBezTo>
                <a:cubicBezTo>
                  <a:pt x="272453" y="15771"/>
                  <a:pt x="270024" y="12891"/>
                  <a:pt x="283234" y="8342"/>
                </a:cubicBezTo>
                <a:cubicBezTo>
                  <a:pt x="291396" y="5537"/>
                  <a:pt x="301816" y="3292"/>
                  <a:pt x="314464" y="3107"/>
                </a:cubicBezTo>
                <a:close/>
                <a:moveTo>
                  <a:pt x="114691" y="0"/>
                </a:moveTo>
                <a:cubicBezTo>
                  <a:pt x="144146" y="0"/>
                  <a:pt x="171780" y="11523"/>
                  <a:pt x="192733" y="32294"/>
                </a:cubicBezTo>
                <a:cubicBezTo>
                  <a:pt x="222037" y="61556"/>
                  <a:pt x="232362" y="105069"/>
                  <a:pt x="219759" y="144186"/>
                </a:cubicBezTo>
                <a:lnTo>
                  <a:pt x="284896" y="209380"/>
                </a:lnTo>
                <a:lnTo>
                  <a:pt x="213534" y="280639"/>
                </a:lnTo>
                <a:lnTo>
                  <a:pt x="148246" y="215596"/>
                </a:lnTo>
                <a:cubicBezTo>
                  <a:pt x="137314" y="219083"/>
                  <a:pt x="125926" y="220903"/>
                  <a:pt x="114387" y="220903"/>
                </a:cubicBezTo>
                <a:cubicBezTo>
                  <a:pt x="84779" y="220903"/>
                  <a:pt x="57146" y="209380"/>
                  <a:pt x="36192" y="188609"/>
                </a:cubicBezTo>
                <a:cubicBezTo>
                  <a:pt x="3093" y="155557"/>
                  <a:pt x="-5410" y="105069"/>
                  <a:pt x="14632" y="62920"/>
                </a:cubicBezTo>
                <a:cubicBezTo>
                  <a:pt x="15695" y="60646"/>
                  <a:pt x="17821" y="59130"/>
                  <a:pt x="20250" y="58675"/>
                </a:cubicBezTo>
                <a:cubicBezTo>
                  <a:pt x="22679" y="58220"/>
                  <a:pt x="25109" y="58978"/>
                  <a:pt x="26931" y="60798"/>
                </a:cubicBezTo>
                <a:lnTo>
                  <a:pt x="95559" y="129327"/>
                </a:lnTo>
                <a:cubicBezTo>
                  <a:pt x="105580" y="139486"/>
                  <a:pt x="123193" y="139486"/>
                  <a:pt x="133366" y="129327"/>
                </a:cubicBezTo>
                <a:cubicBezTo>
                  <a:pt x="138377" y="124324"/>
                  <a:pt x="141261" y="117653"/>
                  <a:pt x="141261" y="110527"/>
                </a:cubicBezTo>
                <a:cubicBezTo>
                  <a:pt x="141261" y="103401"/>
                  <a:pt x="138377" y="96579"/>
                  <a:pt x="133366" y="91575"/>
                </a:cubicBezTo>
                <a:lnTo>
                  <a:pt x="64737" y="23045"/>
                </a:lnTo>
                <a:cubicBezTo>
                  <a:pt x="63067" y="21226"/>
                  <a:pt x="62156" y="18800"/>
                  <a:pt x="62612" y="16374"/>
                </a:cubicBezTo>
                <a:cubicBezTo>
                  <a:pt x="63067" y="13949"/>
                  <a:pt x="64585" y="11826"/>
                  <a:pt x="66863" y="10765"/>
                </a:cubicBezTo>
                <a:cubicBezTo>
                  <a:pt x="81591" y="3790"/>
                  <a:pt x="98141" y="0"/>
                  <a:pt x="114691" y="0"/>
                </a:cubicBezTo>
                <a:close/>
              </a:path>
            </a:pathLst>
          </a:custGeom>
          <a:solidFill>
            <a:srgbClr val="DCDCDC"/>
          </a:solidFill>
          <a:ln>
            <a:noFill/>
          </a:ln>
        </p:spPr>
      </p:sp>
      <p:sp>
        <p:nvSpPr>
          <p:cNvPr id="27" name="矩形 26"/>
          <p:cNvSpPr/>
          <p:nvPr/>
        </p:nvSpPr>
        <p:spPr>
          <a:xfrm>
            <a:off x="4836077" y="446142"/>
            <a:ext cx="3087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DCDCDC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Add a title here</a:t>
            </a:r>
            <a:endParaRPr lang="en-US" altLang="zh-CN" sz="2800" dirty="0">
              <a:solidFill>
                <a:srgbClr val="DCDCDC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 flipH="1">
            <a:off x="10212705" y="4312920"/>
            <a:ext cx="1979295" cy="2794000"/>
          </a:xfrm>
          <a:custGeom>
            <a:avLst/>
            <a:gdLst>
              <a:gd name="connsiteX0" fmla="*/ 922904 w 3082904"/>
              <a:gd name="connsiteY0" fmla="*/ 0 h 4320000"/>
              <a:gd name="connsiteX1" fmla="*/ 3082904 w 3082904"/>
              <a:gd name="connsiteY1" fmla="*/ 2160000 h 4320000"/>
              <a:gd name="connsiteX2" fmla="*/ 922904 w 3082904"/>
              <a:gd name="connsiteY2" fmla="*/ 4320000 h 4320000"/>
              <a:gd name="connsiteX3" fmla="*/ 82135 w 3082904"/>
              <a:gd name="connsiteY3" fmla="*/ 4150256 h 4320000"/>
              <a:gd name="connsiteX4" fmla="*/ 0 w 3082904"/>
              <a:gd name="connsiteY4" fmla="*/ 4110690 h 4320000"/>
              <a:gd name="connsiteX5" fmla="*/ 0 w 3082904"/>
              <a:gd name="connsiteY5" fmla="*/ 209310 h 4320000"/>
              <a:gd name="connsiteX6" fmla="*/ 82135 w 3082904"/>
              <a:gd name="connsiteY6" fmla="*/ 169744 h 4320000"/>
              <a:gd name="connsiteX7" fmla="*/ 922904 w 3082904"/>
              <a:gd name="connsiteY7" fmla="*/ 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2904" h="4320000">
                <a:moveTo>
                  <a:pt x="922904" y="0"/>
                </a:moveTo>
                <a:cubicBezTo>
                  <a:pt x="2115839" y="0"/>
                  <a:pt x="3082904" y="967065"/>
                  <a:pt x="3082904" y="2160000"/>
                </a:cubicBezTo>
                <a:cubicBezTo>
                  <a:pt x="3082904" y="3352935"/>
                  <a:pt x="2115839" y="4320000"/>
                  <a:pt x="922904" y="4320000"/>
                </a:cubicBezTo>
                <a:cubicBezTo>
                  <a:pt x="624670" y="4320000"/>
                  <a:pt x="340553" y="4259559"/>
                  <a:pt x="82135" y="4150256"/>
                </a:cubicBezTo>
                <a:lnTo>
                  <a:pt x="0" y="4110690"/>
                </a:lnTo>
                <a:lnTo>
                  <a:pt x="0" y="209310"/>
                </a:lnTo>
                <a:lnTo>
                  <a:pt x="82135" y="169744"/>
                </a:lnTo>
                <a:cubicBezTo>
                  <a:pt x="340553" y="60442"/>
                  <a:pt x="624670" y="0"/>
                  <a:pt x="922904" y="0"/>
                </a:cubicBezTo>
                <a:close/>
              </a:path>
            </a:pathLst>
          </a:custGeom>
          <a:solidFill>
            <a:srgbClr val="262626">
              <a:alpha val="27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4836077" y="1983562"/>
            <a:ext cx="3087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DCDCDC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Add a title here</a:t>
            </a:r>
            <a:endParaRPr lang="en-US" altLang="zh-CN" sz="2800" dirty="0">
              <a:solidFill>
                <a:srgbClr val="DCDCDC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836077" y="2371946"/>
            <a:ext cx="57012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DCDCDC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Please modify the text description or style of this paragraph according to the content of the theme. </a:t>
            </a:r>
            <a:endParaRPr lang="zh-CN" altLang="en-US" sz="1400" dirty="0">
              <a:solidFill>
                <a:srgbClr val="DCDCDC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836077" y="3520982"/>
            <a:ext cx="3087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DCDCDC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Add a title here</a:t>
            </a:r>
            <a:endParaRPr lang="en-US" altLang="zh-CN" sz="2800" dirty="0">
              <a:solidFill>
                <a:srgbClr val="DCDCDC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1625" y="0"/>
            <a:ext cx="11040745" cy="1524635"/>
            <a:chOff x="-61" y="-13"/>
            <a:chExt cx="19261" cy="3049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48" name="平行四边形 47"/>
            <p:cNvSpPr/>
            <p:nvPr/>
          </p:nvSpPr>
          <p:spPr>
            <a:xfrm rot="10800000" flipV="1">
              <a:off x="3037" y="0"/>
              <a:ext cx="2543" cy="1619"/>
            </a:xfrm>
            <a:prstGeom prst="parallelogram">
              <a:avLst>
                <a:gd name="adj" fmla="val 74700"/>
              </a:avLst>
            </a:prstGeom>
            <a:solidFill>
              <a:srgbClr val="262626">
                <a:alpha val="48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平行四边形 45"/>
            <p:cNvSpPr/>
            <p:nvPr/>
          </p:nvSpPr>
          <p:spPr>
            <a:xfrm rot="10800000" flipV="1">
              <a:off x="793" y="2373"/>
              <a:ext cx="1745" cy="663"/>
            </a:xfrm>
            <a:prstGeom prst="parallelogram">
              <a:avLst>
                <a:gd name="adj" fmla="val 74700"/>
              </a:avLst>
            </a:prstGeom>
            <a:solidFill>
              <a:srgbClr val="2626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001"/>
            <a:stretch>
              <a:fillRect/>
            </a:stretch>
          </p:blipFill>
          <p:spPr>
            <a:xfrm>
              <a:off x="-61" y="727"/>
              <a:ext cx="8500" cy="1647"/>
            </a:xfrm>
            <a:prstGeom prst="rect">
              <a:avLst/>
            </a:prstGeom>
            <a:effectLst/>
          </p:spPr>
        </p:pic>
        <p:sp>
          <p:nvSpPr>
            <p:cNvPr id="44" name="平行四边形 43"/>
            <p:cNvSpPr/>
            <p:nvPr/>
          </p:nvSpPr>
          <p:spPr>
            <a:xfrm>
              <a:off x="1281" y="-13"/>
              <a:ext cx="3234" cy="3049"/>
            </a:xfrm>
            <a:prstGeom prst="parallelogram">
              <a:avLst>
                <a:gd name="adj" fmla="val 63806"/>
              </a:avLst>
            </a:prstGeom>
            <a:gradFill>
              <a:gsLst>
                <a:gs pos="0">
                  <a:srgbClr val="FE4444">
                    <a:alpha val="28000"/>
                    <a:lumMod val="72000"/>
                    <a:lumOff val="28000"/>
                  </a:srgbClr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 flipV="1">
              <a:off x="8439" y="727"/>
              <a:ext cx="10761" cy="1647"/>
            </a:xfrm>
            <a:prstGeom prst="rect">
              <a:avLst/>
            </a:prstGeom>
            <a:solidFill>
              <a:srgbClr val="0152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8975" y="907"/>
              <a:ext cx="9767" cy="12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3600" dirty="0">
                  <a:solidFill>
                    <a:srgbClr val="E6E6E6"/>
                  </a:solidFill>
                  <a:effectLst/>
                  <a:latin typeface="汉仪颜楷简" panose="00020600040101010101" charset="-122"/>
                  <a:ea typeface="汉仪颜楷简" panose="00020600040101010101" charset="-122"/>
                  <a:cs typeface="微软雅黑" panose="020B0503020204020204" pitchFamily="34" charset="-122"/>
                  <a:sym typeface="+mn-ea"/>
                </a:rPr>
                <a:t>五、社会运动</a:t>
              </a:r>
              <a:endParaRPr lang="zh-CN" altLang="en-US" sz="3600" dirty="0">
                <a:solidFill>
                  <a:srgbClr val="E6E6E6"/>
                </a:solidFill>
                <a:effectLst/>
                <a:latin typeface="汉仪颜楷简" panose="00020600040101010101" charset="-122"/>
                <a:ea typeface="汉仪颜楷简" panose="00020600040101010101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077720" y="1400175"/>
            <a:ext cx="9743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华文中宋" pitchFamily="2" charset="-122"/>
                <a:ea typeface="华文中宋" pitchFamily="2" charset="-122"/>
                <a:cs typeface="华文中宋" pitchFamily="2" charset="-122"/>
              </a:rPr>
              <a:t>1.</a:t>
            </a:r>
            <a:r>
              <a:rPr lang="zh-CN" altLang="en-US" sz="3200">
                <a:latin typeface="华文中宋" pitchFamily="2" charset="-122"/>
                <a:ea typeface="华文中宋" pitchFamily="2" charset="-122"/>
                <a:cs typeface="华文中宋" pitchFamily="2" charset="-122"/>
              </a:rPr>
              <a:t>美国黑人民权运动，反对种族隔离和歧视政策。</a:t>
            </a:r>
            <a:endParaRPr lang="zh-CN" altLang="en-US" sz="3200">
              <a:latin typeface="华文中宋" pitchFamily="2" charset="-122"/>
              <a:ea typeface="华文中宋" pitchFamily="2" charset="-122"/>
              <a:cs typeface="华文中宋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1625" y="2506980"/>
            <a:ext cx="6216015" cy="3784600"/>
          </a:xfrm>
          <a:prstGeom prst="rect">
            <a:avLst/>
          </a:prstGeom>
          <a:noFill/>
          <a:ln w="38100" cmpd="sng">
            <a:solidFill>
              <a:srgbClr val="255E73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2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我梦想有一天，这个国家会站立起来，真正实现其信条的真谛：“我们认为这些真理是不言而喻的：人人生而平等。”</a:t>
            </a:r>
            <a:endParaRPr lang="zh-CN" altLang="en-US" sz="24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我梦想有一天，在佐治亚的红山上，昔日奴隶的儿子将能够和昔日奴隶主的儿子坐在一起，共叙兄弟情谊。</a:t>
            </a:r>
            <a:endParaRPr lang="zh-CN" altLang="en-US" sz="24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......</a:t>
            </a:r>
            <a:endParaRPr lang="zh-CN" altLang="en-US" sz="24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2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我梦想有一天，我的四个孩子将在一个不是以他们肤色，而是以他们的品格优劣来评价他们的国度里生活。</a:t>
            </a:r>
            <a:endParaRPr lang="zh-CN" altLang="en-US" sz="24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345" y="2672715"/>
            <a:ext cx="5223510" cy="345313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 23"/>
          <p:cNvSpPr/>
          <p:nvPr/>
        </p:nvSpPr>
        <p:spPr>
          <a:xfrm rot="5400000" flipH="1">
            <a:off x="227330" y="5006975"/>
            <a:ext cx="1447165" cy="2254885"/>
          </a:xfrm>
          <a:custGeom>
            <a:avLst/>
            <a:gdLst>
              <a:gd name="connsiteX0" fmla="*/ 922904 w 3082904"/>
              <a:gd name="connsiteY0" fmla="*/ 0 h 4320000"/>
              <a:gd name="connsiteX1" fmla="*/ 3082904 w 3082904"/>
              <a:gd name="connsiteY1" fmla="*/ 2160000 h 4320000"/>
              <a:gd name="connsiteX2" fmla="*/ 922904 w 3082904"/>
              <a:gd name="connsiteY2" fmla="*/ 4320000 h 4320000"/>
              <a:gd name="connsiteX3" fmla="*/ 82135 w 3082904"/>
              <a:gd name="connsiteY3" fmla="*/ 4150256 h 4320000"/>
              <a:gd name="connsiteX4" fmla="*/ 0 w 3082904"/>
              <a:gd name="connsiteY4" fmla="*/ 4110690 h 4320000"/>
              <a:gd name="connsiteX5" fmla="*/ 0 w 3082904"/>
              <a:gd name="connsiteY5" fmla="*/ 209310 h 4320000"/>
              <a:gd name="connsiteX6" fmla="*/ 82135 w 3082904"/>
              <a:gd name="connsiteY6" fmla="*/ 169744 h 4320000"/>
              <a:gd name="connsiteX7" fmla="*/ 922904 w 3082904"/>
              <a:gd name="connsiteY7" fmla="*/ 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2904" h="4320000">
                <a:moveTo>
                  <a:pt x="922904" y="0"/>
                </a:moveTo>
                <a:cubicBezTo>
                  <a:pt x="2115839" y="0"/>
                  <a:pt x="3082904" y="967065"/>
                  <a:pt x="3082904" y="2160000"/>
                </a:cubicBezTo>
                <a:cubicBezTo>
                  <a:pt x="3082904" y="3352935"/>
                  <a:pt x="2115839" y="4320000"/>
                  <a:pt x="922904" y="4320000"/>
                </a:cubicBezTo>
                <a:cubicBezTo>
                  <a:pt x="624670" y="4320000"/>
                  <a:pt x="340553" y="4259559"/>
                  <a:pt x="82135" y="4150256"/>
                </a:cubicBezTo>
                <a:lnTo>
                  <a:pt x="0" y="4110690"/>
                </a:lnTo>
                <a:lnTo>
                  <a:pt x="0" y="209310"/>
                </a:lnTo>
                <a:lnTo>
                  <a:pt x="82135" y="169744"/>
                </a:lnTo>
                <a:cubicBezTo>
                  <a:pt x="340553" y="60442"/>
                  <a:pt x="624670" y="0"/>
                  <a:pt x="922904" y="0"/>
                </a:cubicBezTo>
                <a:close/>
              </a:path>
            </a:pathLst>
          </a:custGeom>
          <a:solidFill>
            <a:srgbClr val="D14337">
              <a:alpha val="53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6" name="handyman-tools_69886"/>
          <p:cNvSpPr>
            <a:spLocks noChangeAspect="1"/>
          </p:cNvSpPr>
          <p:nvPr/>
        </p:nvSpPr>
        <p:spPr bwMode="auto">
          <a:xfrm>
            <a:off x="3977916" y="5410031"/>
            <a:ext cx="609685" cy="600662"/>
          </a:xfrm>
          <a:custGeom>
            <a:avLst/>
            <a:gdLst>
              <a:gd name="connsiteX0" fmla="*/ 203383 w 577086"/>
              <a:gd name="connsiteY0" fmla="*/ 317788 h 568546"/>
              <a:gd name="connsiteX1" fmla="*/ 214906 w 577086"/>
              <a:gd name="connsiteY1" fmla="*/ 322734 h 568546"/>
              <a:gd name="connsiteX2" fmla="*/ 243154 w 577086"/>
              <a:gd name="connsiteY2" fmla="*/ 350782 h 568546"/>
              <a:gd name="connsiteX3" fmla="*/ 243913 w 577086"/>
              <a:gd name="connsiteY3" fmla="*/ 374131 h 568546"/>
              <a:gd name="connsiteX4" fmla="*/ 76857 w 577086"/>
              <a:gd name="connsiteY4" fmla="*/ 560161 h 568546"/>
              <a:gd name="connsiteX5" fmla="*/ 55140 w 577086"/>
              <a:gd name="connsiteY5" fmla="*/ 560919 h 568546"/>
              <a:gd name="connsiteX6" fmla="*/ 4416 w 577086"/>
              <a:gd name="connsiteY6" fmla="*/ 510280 h 568546"/>
              <a:gd name="connsiteX7" fmla="*/ 5175 w 577086"/>
              <a:gd name="connsiteY7" fmla="*/ 488599 h 568546"/>
              <a:gd name="connsiteX8" fmla="*/ 191518 w 577086"/>
              <a:gd name="connsiteY8" fmla="*/ 321824 h 568546"/>
              <a:gd name="connsiteX9" fmla="*/ 203383 w 577086"/>
              <a:gd name="connsiteY9" fmla="*/ 317788 h 568546"/>
              <a:gd name="connsiteX10" fmla="*/ 356692 w 577086"/>
              <a:gd name="connsiteY10" fmla="*/ 280921 h 568546"/>
              <a:gd name="connsiteX11" fmla="*/ 428814 w 577086"/>
              <a:gd name="connsiteY11" fmla="*/ 352941 h 568546"/>
              <a:gd name="connsiteX12" fmla="*/ 462824 w 577086"/>
              <a:gd name="connsiteY12" fmla="*/ 347634 h 568546"/>
              <a:gd name="connsiteX13" fmla="*/ 540867 w 577086"/>
              <a:gd name="connsiteY13" fmla="*/ 379929 h 568546"/>
              <a:gd name="connsiteX14" fmla="*/ 562428 w 577086"/>
              <a:gd name="connsiteY14" fmla="*/ 505623 h 568546"/>
              <a:gd name="connsiteX15" fmla="*/ 556810 w 577086"/>
              <a:gd name="connsiteY15" fmla="*/ 509869 h 568546"/>
              <a:gd name="connsiteX16" fmla="*/ 550129 w 577086"/>
              <a:gd name="connsiteY16" fmla="*/ 507746 h 568546"/>
              <a:gd name="connsiteX17" fmla="*/ 481500 w 577086"/>
              <a:gd name="connsiteY17" fmla="*/ 439213 h 568546"/>
              <a:gd name="connsiteX18" fmla="*/ 443693 w 577086"/>
              <a:gd name="connsiteY18" fmla="*/ 439213 h 568546"/>
              <a:gd name="connsiteX19" fmla="*/ 435798 w 577086"/>
              <a:gd name="connsiteY19" fmla="*/ 458166 h 568546"/>
              <a:gd name="connsiteX20" fmla="*/ 443693 w 577086"/>
              <a:gd name="connsiteY20" fmla="*/ 476967 h 568546"/>
              <a:gd name="connsiteX21" fmla="*/ 512323 w 577086"/>
              <a:gd name="connsiteY21" fmla="*/ 545500 h 568546"/>
              <a:gd name="connsiteX22" fmla="*/ 514448 w 577086"/>
              <a:gd name="connsiteY22" fmla="*/ 552171 h 568546"/>
              <a:gd name="connsiteX23" fmla="*/ 510197 w 577086"/>
              <a:gd name="connsiteY23" fmla="*/ 557781 h 568546"/>
              <a:gd name="connsiteX24" fmla="*/ 462369 w 577086"/>
              <a:gd name="connsiteY24" fmla="*/ 568546 h 568546"/>
              <a:gd name="connsiteX25" fmla="*/ 384326 w 577086"/>
              <a:gd name="connsiteY25" fmla="*/ 536251 h 568546"/>
              <a:gd name="connsiteX26" fmla="*/ 357299 w 577086"/>
              <a:gd name="connsiteY26" fmla="*/ 424354 h 568546"/>
              <a:gd name="connsiteX27" fmla="*/ 285178 w 577086"/>
              <a:gd name="connsiteY27" fmla="*/ 352334 h 568546"/>
              <a:gd name="connsiteX28" fmla="*/ 314464 w 577086"/>
              <a:gd name="connsiteY28" fmla="*/ 3107 h 568546"/>
              <a:gd name="connsiteX29" fmla="*/ 487614 w 577086"/>
              <a:gd name="connsiteY29" fmla="*/ 97642 h 568546"/>
              <a:gd name="connsiteX30" fmla="*/ 523904 w 577086"/>
              <a:gd name="connsiteY30" fmla="*/ 165868 h 568546"/>
              <a:gd name="connsiteX31" fmla="*/ 538481 w 577086"/>
              <a:gd name="connsiteY31" fmla="*/ 192855 h 568546"/>
              <a:gd name="connsiteX32" fmla="*/ 545769 w 577086"/>
              <a:gd name="connsiteY32" fmla="*/ 185577 h 568546"/>
              <a:gd name="connsiteX33" fmla="*/ 571734 w 577086"/>
              <a:gd name="connsiteY33" fmla="*/ 185577 h 568546"/>
              <a:gd name="connsiteX34" fmla="*/ 571734 w 577086"/>
              <a:gd name="connsiteY34" fmla="*/ 211503 h 568546"/>
              <a:gd name="connsiteX35" fmla="*/ 528459 w 577086"/>
              <a:gd name="connsiteY35" fmla="*/ 254712 h 568546"/>
              <a:gd name="connsiteX36" fmla="*/ 502494 w 577086"/>
              <a:gd name="connsiteY36" fmla="*/ 254712 h 568546"/>
              <a:gd name="connsiteX37" fmla="*/ 502494 w 577086"/>
              <a:gd name="connsiteY37" fmla="*/ 228787 h 568546"/>
              <a:gd name="connsiteX38" fmla="*/ 507961 w 577086"/>
              <a:gd name="connsiteY38" fmla="*/ 223329 h 568546"/>
              <a:gd name="connsiteX39" fmla="*/ 507657 w 577086"/>
              <a:gd name="connsiteY39" fmla="*/ 223177 h 568546"/>
              <a:gd name="connsiteX40" fmla="*/ 455271 w 577086"/>
              <a:gd name="connsiteY40" fmla="*/ 190732 h 568546"/>
              <a:gd name="connsiteX41" fmla="*/ 433406 w 577086"/>
              <a:gd name="connsiteY41" fmla="*/ 185274 h 568546"/>
              <a:gd name="connsiteX42" fmla="*/ 426877 w 577086"/>
              <a:gd name="connsiteY42" fmla="*/ 178603 h 568546"/>
              <a:gd name="connsiteX43" fmla="*/ 259243 w 577086"/>
              <a:gd name="connsiteY43" fmla="*/ 345983 h 568546"/>
              <a:gd name="connsiteX44" fmla="*/ 254384 w 577086"/>
              <a:gd name="connsiteY44" fmla="*/ 339615 h 568546"/>
              <a:gd name="connsiteX45" fmla="*/ 226141 w 577086"/>
              <a:gd name="connsiteY45" fmla="*/ 311415 h 568546"/>
              <a:gd name="connsiteX46" fmla="*/ 219764 w 577086"/>
              <a:gd name="connsiteY46" fmla="*/ 306564 h 568546"/>
              <a:gd name="connsiteX47" fmla="*/ 387398 w 577086"/>
              <a:gd name="connsiteY47" fmla="*/ 139184 h 568546"/>
              <a:gd name="connsiteX48" fmla="*/ 383906 w 577086"/>
              <a:gd name="connsiteY48" fmla="*/ 135697 h 568546"/>
              <a:gd name="connsiteX49" fmla="*/ 380869 w 577086"/>
              <a:gd name="connsiteY49" fmla="*/ 116442 h 568546"/>
              <a:gd name="connsiteX50" fmla="*/ 286119 w 577086"/>
              <a:gd name="connsiteY50" fmla="*/ 18197 h 568546"/>
              <a:gd name="connsiteX51" fmla="*/ 283234 w 577086"/>
              <a:gd name="connsiteY51" fmla="*/ 8342 h 568546"/>
              <a:gd name="connsiteX52" fmla="*/ 314464 w 577086"/>
              <a:gd name="connsiteY52" fmla="*/ 3107 h 568546"/>
              <a:gd name="connsiteX53" fmla="*/ 114691 w 577086"/>
              <a:gd name="connsiteY53" fmla="*/ 0 h 568546"/>
              <a:gd name="connsiteX54" fmla="*/ 192733 w 577086"/>
              <a:gd name="connsiteY54" fmla="*/ 32294 h 568546"/>
              <a:gd name="connsiteX55" fmla="*/ 219759 w 577086"/>
              <a:gd name="connsiteY55" fmla="*/ 144186 h 568546"/>
              <a:gd name="connsiteX56" fmla="*/ 284896 w 577086"/>
              <a:gd name="connsiteY56" fmla="*/ 209380 h 568546"/>
              <a:gd name="connsiteX57" fmla="*/ 213534 w 577086"/>
              <a:gd name="connsiteY57" fmla="*/ 280639 h 568546"/>
              <a:gd name="connsiteX58" fmla="*/ 148246 w 577086"/>
              <a:gd name="connsiteY58" fmla="*/ 215596 h 568546"/>
              <a:gd name="connsiteX59" fmla="*/ 114387 w 577086"/>
              <a:gd name="connsiteY59" fmla="*/ 220903 h 568546"/>
              <a:gd name="connsiteX60" fmla="*/ 36192 w 577086"/>
              <a:gd name="connsiteY60" fmla="*/ 188609 h 568546"/>
              <a:gd name="connsiteX61" fmla="*/ 14632 w 577086"/>
              <a:gd name="connsiteY61" fmla="*/ 62920 h 568546"/>
              <a:gd name="connsiteX62" fmla="*/ 20250 w 577086"/>
              <a:gd name="connsiteY62" fmla="*/ 58675 h 568546"/>
              <a:gd name="connsiteX63" fmla="*/ 26931 w 577086"/>
              <a:gd name="connsiteY63" fmla="*/ 60798 h 568546"/>
              <a:gd name="connsiteX64" fmla="*/ 95559 w 577086"/>
              <a:gd name="connsiteY64" fmla="*/ 129327 h 568546"/>
              <a:gd name="connsiteX65" fmla="*/ 133366 w 577086"/>
              <a:gd name="connsiteY65" fmla="*/ 129327 h 568546"/>
              <a:gd name="connsiteX66" fmla="*/ 141261 w 577086"/>
              <a:gd name="connsiteY66" fmla="*/ 110527 h 568546"/>
              <a:gd name="connsiteX67" fmla="*/ 133366 w 577086"/>
              <a:gd name="connsiteY67" fmla="*/ 91575 h 568546"/>
              <a:gd name="connsiteX68" fmla="*/ 64737 w 577086"/>
              <a:gd name="connsiteY68" fmla="*/ 23045 h 568546"/>
              <a:gd name="connsiteX69" fmla="*/ 62612 w 577086"/>
              <a:gd name="connsiteY69" fmla="*/ 16374 h 568546"/>
              <a:gd name="connsiteX70" fmla="*/ 66863 w 577086"/>
              <a:gd name="connsiteY70" fmla="*/ 10765 h 568546"/>
              <a:gd name="connsiteX71" fmla="*/ 114691 w 577086"/>
              <a:gd name="connsiteY71" fmla="*/ 0 h 56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77086" h="568546">
                <a:moveTo>
                  <a:pt x="203383" y="317788"/>
                </a:moveTo>
                <a:cubicBezTo>
                  <a:pt x="207616" y="317958"/>
                  <a:pt x="211793" y="319626"/>
                  <a:pt x="214906" y="322734"/>
                </a:cubicBezTo>
                <a:lnTo>
                  <a:pt x="243154" y="350782"/>
                </a:lnTo>
                <a:cubicBezTo>
                  <a:pt x="249380" y="356999"/>
                  <a:pt x="249684" y="367460"/>
                  <a:pt x="243913" y="374131"/>
                </a:cubicBezTo>
                <a:lnTo>
                  <a:pt x="76857" y="560161"/>
                </a:lnTo>
                <a:cubicBezTo>
                  <a:pt x="71086" y="566832"/>
                  <a:pt x="61367" y="567135"/>
                  <a:pt x="55140" y="560919"/>
                </a:cubicBezTo>
                <a:lnTo>
                  <a:pt x="4416" y="510280"/>
                </a:lnTo>
                <a:cubicBezTo>
                  <a:pt x="-1811" y="504064"/>
                  <a:pt x="-1355" y="494361"/>
                  <a:pt x="5175" y="488599"/>
                </a:cubicBezTo>
                <a:lnTo>
                  <a:pt x="191518" y="321824"/>
                </a:lnTo>
                <a:cubicBezTo>
                  <a:pt x="194859" y="318944"/>
                  <a:pt x="199150" y="317617"/>
                  <a:pt x="203383" y="317788"/>
                </a:cubicBezTo>
                <a:close/>
                <a:moveTo>
                  <a:pt x="356692" y="280921"/>
                </a:moveTo>
                <a:lnTo>
                  <a:pt x="428814" y="352941"/>
                </a:lnTo>
                <a:cubicBezTo>
                  <a:pt x="439746" y="349454"/>
                  <a:pt x="451133" y="347634"/>
                  <a:pt x="462824" y="347634"/>
                </a:cubicBezTo>
                <a:cubicBezTo>
                  <a:pt x="492280" y="347634"/>
                  <a:pt x="520066" y="359157"/>
                  <a:pt x="540867" y="379929"/>
                </a:cubicBezTo>
                <a:cubicBezTo>
                  <a:pt x="573967" y="412983"/>
                  <a:pt x="582470" y="463473"/>
                  <a:pt x="562428" y="505623"/>
                </a:cubicBezTo>
                <a:cubicBezTo>
                  <a:pt x="561365" y="507898"/>
                  <a:pt x="559239" y="509414"/>
                  <a:pt x="556810" y="509869"/>
                </a:cubicBezTo>
                <a:cubicBezTo>
                  <a:pt x="554381" y="510324"/>
                  <a:pt x="551951" y="509414"/>
                  <a:pt x="550129" y="507746"/>
                </a:cubicBezTo>
                <a:lnTo>
                  <a:pt x="481500" y="439213"/>
                </a:lnTo>
                <a:cubicBezTo>
                  <a:pt x="471479" y="429055"/>
                  <a:pt x="453866" y="429055"/>
                  <a:pt x="443693" y="439213"/>
                </a:cubicBezTo>
                <a:cubicBezTo>
                  <a:pt x="438683" y="444217"/>
                  <a:pt x="435798" y="450888"/>
                  <a:pt x="435798" y="458166"/>
                </a:cubicBezTo>
                <a:cubicBezTo>
                  <a:pt x="435798" y="465140"/>
                  <a:pt x="438683" y="471963"/>
                  <a:pt x="443693" y="476967"/>
                </a:cubicBezTo>
                <a:lnTo>
                  <a:pt x="512323" y="545500"/>
                </a:lnTo>
                <a:cubicBezTo>
                  <a:pt x="514145" y="547319"/>
                  <a:pt x="514904" y="549745"/>
                  <a:pt x="514448" y="552171"/>
                </a:cubicBezTo>
                <a:cubicBezTo>
                  <a:pt x="513993" y="554597"/>
                  <a:pt x="512474" y="556720"/>
                  <a:pt x="510197" y="557781"/>
                </a:cubicBezTo>
                <a:cubicBezTo>
                  <a:pt x="495469" y="564755"/>
                  <a:pt x="478919" y="568546"/>
                  <a:pt x="462369" y="568546"/>
                </a:cubicBezTo>
                <a:cubicBezTo>
                  <a:pt x="432913" y="568546"/>
                  <a:pt x="405279" y="557023"/>
                  <a:pt x="384326" y="536251"/>
                </a:cubicBezTo>
                <a:cubicBezTo>
                  <a:pt x="355022" y="506988"/>
                  <a:pt x="344849" y="463473"/>
                  <a:pt x="357299" y="424354"/>
                </a:cubicBezTo>
                <a:lnTo>
                  <a:pt x="285178" y="352334"/>
                </a:lnTo>
                <a:close/>
                <a:moveTo>
                  <a:pt x="314464" y="3107"/>
                </a:moveTo>
                <a:cubicBezTo>
                  <a:pt x="352408" y="2553"/>
                  <a:pt x="410402" y="20547"/>
                  <a:pt x="487614" y="97642"/>
                </a:cubicBezTo>
                <a:cubicBezTo>
                  <a:pt x="487614" y="97642"/>
                  <a:pt x="529219" y="145703"/>
                  <a:pt x="523904" y="165868"/>
                </a:cubicBezTo>
                <a:cubicBezTo>
                  <a:pt x="522538" y="170568"/>
                  <a:pt x="532559" y="184516"/>
                  <a:pt x="538481" y="192855"/>
                </a:cubicBezTo>
                <a:lnTo>
                  <a:pt x="545769" y="185577"/>
                </a:lnTo>
                <a:cubicBezTo>
                  <a:pt x="552906" y="178451"/>
                  <a:pt x="564598" y="178451"/>
                  <a:pt x="571734" y="185577"/>
                </a:cubicBezTo>
                <a:cubicBezTo>
                  <a:pt x="578871" y="192703"/>
                  <a:pt x="578871" y="204377"/>
                  <a:pt x="571734" y="211503"/>
                </a:cubicBezTo>
                <a:lnTo>
                  <a:pt x="528459" y="254712"/>
                </a:lnTo>
                <a:cubicBezTo>
                  <a:pt x="521171" y="261838"/>
                  <a:pt x="509631" y="261838"/>
                  <a:pt x="502494" y="254712"/>
                </a:cubicBezTo>
                <a:cubicBezTo>
                  <a:pt x="495206" y="247587"/>
                  <a:pt x="495206" y="235913"/>
                  <a:pt x="502494" y="228787"/>
                </a:cubicBezTo>
                <a:lnTo>
                  <a:pt x="507961" y="223329"/>
                </a:lnTo>
                <a:cubicBezTo>
                  <a:pt x="507809" y="223329"/>
                  <a:pt x="507657" y="223329"/>
                  <a:pt x="507657" y="223177"/>
                </a:cubicBezTo>
                <a:cubicBezTo>
                  <a:pt x="497635" y="216051"/>
                  <a:pt x="466356" y="185122"/>
                  <a:pt x="455271" y="190732"/>
                </a:cubicBezTo>
                <a:cubicBezTo>
                  <a:pt x="445402" y="195584"/>
                  <a:pt x="433406" y="185274"/>
                  <a:pt x="433406" y="185274"/>
                </a:cubicBezTo>
                <a:lnTo>
                  <a:pt x="426877" y="178603"/>
                </a:lnTo>
                <a:lnTo>
                  <a:pt x="259243" y="345983"/>
                </a:lnTo>
                <a:cubicBezTo>
                  <a:pt x="257876" y="343709"/>
                  <a:pt x="256358" y="341586"/>
                  <a:pt x="254384" y="339615"/>
                </a:cubicBezTo>
                <a:lnTo>
                  <a:pt x="226141" y="311415"/>
                </a:lnTo>
                <a:cubicBezTo>
                  <a:pt x="224319" y="309596"/>
                  <a:pt x="222042" y="307928"/>
                  <a:pt x="219764" y="306564"/>
                </a:cubicBezTo>
                <a:lnTo>
                  <a:pt x="387398" y="139184"/>
                </a:lnTo>
                <a:lnTo>
                  <a:pt x="383906" y="135697"/>
                </a:lnTo>
                <a:cubicBezTo>
                  <a:pt x="383906" y="135697"/>
                  <a:pt x="374491" y="125236"/>
                  <a:pt x="380869" y="116442"/>
                </a:cubicBezTo>
                <a:cubicBezTo>
                  <a:pt x="397723" y="94003"/>
                  <a:pt x="385424" y="35481"/>
                  <a:pt x="286119" y="18197"/>
                </a:cubicBezTo>
                <a:cubicBezTo>
                  <a:pt x="272453" y="15771"/>
                  <a:pt x="270024" y="12891"/>
                  <a:pt x="283234" y="8342"/>
                </a:cubicBezTo>
                <a:cubicBezTo>
                  <a:pt x="291396" y="5537"/>
                  <a:pt x="301816" y="3292"/>
                  <a:pt x="314464" y="3107"/>
                </a:cubicBezTo>
                <a:close/>
                <a:moveTo>
                  <a:pt x="114691" y="0"/>
                </a:moveTo>
                <a:cubicBezTo>
                  <a:pt x="144146" y="0"/>
                  <a:pt x="171780" y="11523"/>
                  <a:pt x="192733" y="32294"/>
                </a:cubicBezTo>
                <a:cubicBezTo>
                  <a:pt x="222037" y="61556"/>
                  <a:pt x="232362" y="105069"/>
                  <a:pt x="219759" y="144186"/>
                </a:cubicBezTo>
                <a:lnTo>
                  <a:pt x="284896" y="209380"/>
                </a:lnTo>
                <a:lnTo>
                  <a:pt x="213534" y="280639"/>
                </a:lnTo>
                <a:lnTo>
                  <a:pt x="148246" y="215596"/>
                </a:lnTo>
                <a:cubicBezTo>
                  <a:pt x="137314" y="219083"/>
                  <a:pt x="125926" y="220903"/>
                  <a:pt x="114387" y="220903"/>
                </a:cubicBezTo>
                <a:cubicBezTo>
                  <a:pt x="84779" y="220903"/>
                  <a:pt x="57146" y="209380"/>
                  <a:pt x="36192" y="188609"/>
                </a:cubicBezTo>
                <a:cubicBezTo>
                  <a:pt x="3093" y="155557"/>
                  <a:pt x="-5410" y="105069"/>
                  <a:pt x="14632" y="62920"/>
                </a:cubicBezTo>
                <a:cubicBezTo>
                  <a:pt x="15695" y="60646"/>
                  <a:pt x="17821" y="59130"/>
                  <a:pt x="20250" y="58675"/>
                </a:cubicBezTo>
                <a:cubicBezTo>
                  <a:pt x="22679" y="58220"/>
                  <a:pt x="25109" y="58978"/>
                  <a:pt x="26931" y="60798"/>
                </a:cubicBezTo>
                <a:lnTo>
                  <a:pt x="95559" y="129327"/>
                </a:lnTo>
                <a:cubicBezTo>
                  <a:pt x="105580" y="139486"/>
                  <a:pt x="123193" y="139486"/>
                  <a:pt x="133366" y="129327"/>
                </a:cubicBezTo>
                <a:cubicBezTo>
                  <a:pt x="138377" y="124324"/>
                  <a:pt x="141261" y="117653"/>
                  <a:pt x="141261" y="110527"/>
                </a:cubicBezTo>
                <a:cubicBezTo>
                  <a:pt x="141261" y="103401"/>
                  <a:pt x="138377" y="96579"/>
                  <a:pt x="133366" y="91575"/>
                </a:cubicBezTo>
                <a:lnTo>
                  <a:pt x="64737" y="23045"/>
                </a:lnTo>
                <a:cubicBezTo>
                  <a:pt x="63067" y="21226"/>
                  <a:pt x="62156" y="18800"/>
                  <a:pt x="62612" y="16374"/>
                </a:cubicBezTo>
                <a:cubicBezTo>
                  <a:pt x="63067" y="13949"/>
                  <a:pt x="64585" y="11826"/>
                  <a:pt x="66863" y="10765"/>
                </a:cubicBezTo>
                <a:cubicBezTo>
                  <a:pt x="81591" y="3790"/>
                  <a:pt x="98141" y="0"/>
                  <a:pt x="114691" y="0"/>
                </a:cubicBezTo>
                <a:close/>
              </a:path>
            </a:pathLst>
          </a:custGeom>
          <a:solidFill>
            <a:srgbClr val="DCDCDC"/>
          </a:solidFill>
          <a:ln>
            <a:noFill/>
          </a:ln>
        </p:spPr>
      </p:sp>
      <p:sp>
        <p:nvSpPr>
          <p:cNvPr id="27" name="矩形 26"/>
          <p:cNvSpPr/>
          <p:nvPr/>
        </p:nvSpPr>
        <p:spPr>
          <a:xfrm>
            <a:off x="4836077" y="446142"/>
            <a:ext cx="3087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DCDCDC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Add a title here</a:t>
            </a:r>
            <a:endParaRPr lang="en-US" altLang="zh-CN" sz="2800" dirty="0">
              <a:solidFill>
                <a:srgbClr val="DCDCDC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 flipH="1">
            <a:off x="10212705" y="4312920"/>
            <a:ext cx="1979295" cy="2794000"/>
          </a:xfrm>
          <a:custGeom>
            <a:avLst/>
            <a:gdLst>
              <a:gd name="connsiteX0" fmla="*/ 922904 w 3082904"/>
              <a:gd name="connsiteY0" fmla="*/ 0 h 4320000"/>
              <a:gd name="connsiteX1" fmla="*/ 3082904 w 3082904"/>
              <a:gd name="connsiteY1" fmla="*/ 2160000 h 4320000"/>
              <a:gd name="connsiteX2" fmla="*/ 922904 w 3082904"/>
              <a:gd name="connsiteY2" fmla="*/ 4320000 h 4320000"/>
              <a:gd name="connsiteX3" fmla="*/ 82135 w 3082904"/>
              <a:gd name="connsiteY3" fmla="*/ 4150256 h 4320000"/>
              <a:gd name="connsiteX4" fmla="*/ 0 w 3082904"/>
              <a:gd name="connsiteY4" fmla="*/ 4110690 h 4320000"/>
              <a:gd name="connsiteX5" fmla="*/ 0 w 3082904"/>
              <a:gd name="connsiteY5" fmla="*/ 209310 h 4320000"/>
              <a:gd name="connsiteX6" fmla="*/ 82135 w 3082904"/>
              <a:gd name="connsiteY6" fmla="*/ 169744 h 4320000"/>
              <a:gd name="connsiteX7" fmla="*/ 922904 w 3082904"/>
              <a:gd name="connsiteY7" fmla="*/ 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2904" h="4320000">
                <a:moveTo>
                  <a:pt x="922904" y="0"/>
                </a:moveTo>
                <a:cubicBezTo>
                  <a:pt x="2115839" y="0"/>
                  <a:pt x="3082904" y="967065"/>
                  <a:pt x="3082904" y="2160000"/>
                </a:cubicBezTo>
                <a:cubicBezTo>
                  <a:pt x="3082904" y="3352935"/>
                  <a:pt x="2115839" y="4320000"/>
                  <a:pt x="922904" y="4320000"/>
                </a:cubicBezTo>
                <a:cubicBezTo>
                  <a:pt x="624670" y="4320000"/>
                  <a:pt x="340553" y="4259559"/>
                  <a:pt x="82135" y="4150256"/>
                </a:cubicBezTo>
                <a:lnTo>
                  <a:pt x="0" y="4110690"/>
                </a:lnTo>
                <a:lnTo>
                  <a:pt x="0" y="209310"/>
                </a:lnTo>
                <a:lnTo>
                  <a:pt x="82135" y="169744"/>
                </a:lnTo>
                <a:cubicBezTo>
                  <a:pt x="340553" y="60442"/>
                  <a:pt x="624670" y="0"/>
                  <a:pt x="922904" y="0"/>
                </a:cubicBezTo>
                <a:close/>
              </a:path>
            </a:pathLst>
          </a:custGeom>
          <a:solidFill>
            <a:srgbClr val="262626">
              <a:alpha val="27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4836077" y="1983562"/>
            <a:ext cx="3087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DCDCDC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Add a title here</a:t>
            </a:r>
            <a:endParaRPr lang="en-US" altLang="zh-CN" sz="2800" dirty="0">
              <a:solidFill>
                <a:srgbClr val="DCDCDC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836077" y="2371946"/>
            <a:ext cx="57012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DCDCDC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Please modify the text description or style of this paragraph according to the content of the theme. </a:t>
            </a:r>
            <a:endParaRPr lang="zh-CN" altLang="en-US" sz="1400" dirty="0">
              <a:solidFill>
                <a:srgbClr val="DCDCDC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1625" y="0"/>
            <a:ext cx="11040745" cy="1524635"/>
            <a:chOff x="-61" y="-13"/>
            <a:chExt cx="19261" cy="3049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48" name="平行四边形 47"/>
            <p:cNvSpPr/>
            <p:nvPr/>
          </p:nvSpPr>
          <p:spPr>
            <a:xfrm rot="10800000" flipV="1">
              <a:off x="3037" y="0"/>
              <a:ext cx="2543" cy="1619"/>
            </a:xfrm>
            <a:prstGeom prst="parallelogram">
              <a:avLst>
                <a:gd name="adj" fmla="val 74700"/>
              </a:avLst>
            </a:prstGeom>
            <a:solidFill>
              <a:srgbClr val="262626">
                <a:alpha val="48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平行四边形 45"/>
            <p:cNvSpPr/>
            <p:nvPr/>
          </p:nvSpPr>
          <p:spPr>
            <a:xfrm rot="10800000" flipV="1">
              <a:off x="793" y="2373"/>
              <a:ext cx="1745" cy="663"/>
            </a:xfrm>
            <a:prstGeom prst="parallelogram">
              <a:avLst>
                <a:gd name="adj" fmla="val 74700"/>
              </a:avLst>
            </a:prstGeom>
            <a:solidFill>
              <a:srgbClr val="2626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001"/>
            <a:stretch>
              <a:fillRect/>
            </a:stretch>
          </p:blipFill>
          <p:spPr>
            <a:xfrm>
              <a:off x="-61" y="727"/>
              <a:ext cx="8500" cy="1647"/>
            </a:xfrm>
            <a:prstGeom prst="rect">
              <a:avLst/>
            </a:prstGeom>
            <a:effectLst/>
          </p:spPr>
        </p:pic>
        <p:sp>
          <p:nvSpPr>
            <p:cNvPr id="44" name="平行四边形 43"/>
            <p:cNvSpPr/>
            <p:nvPr/>
          </p:nvSpPr>
          <p:spPr>
            <a:xfrm>
              <a:off x="1281" y="-13"/>
              <a:ext cx="3234" cy="3049"/>
            </a:xfrm>
            <a:prstGeom prst="parallelogram">
              <a:avLst>
                <a:gd name="adj" fmla="val 63806"/>
              </a:avLst>
            </a:prstGeom>
            <a:gradFill>
              <a:gsLst>
                <a:gs pos="0">
                  <a:srgbClr val="FE4444">
                    <a:alpha val="28000"/>
                    <a:lumMod val="72000"/>
                    <a:lumOff val="28000"/>
                  </a:srgbClr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 flipV="1">
              <a:off x="8439" y="727"/>
              <a:ext cx="10761" cy="1647"/>
            </a:xfrm>
            <a:prstGeom prst="rect">
              <a:avLst/>
            </a:prstGeom>
            <a:solidFill>
              <a:srgbClr val="0152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8975" y="907"/>
              <a:ext cx="9767" cy="12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3600" dirty="0">
                  <a:solidFill>
                    <a:srgbClr val="E6E6E6"/>
                  </a:solidFill>
                  <a:effectLst/>
                  <a:latin typeface="汉仪颜楷简" panose="00020600040101010101" charset="-122"/>
                  <a:ea typeface="汉仪颜楷简" panose="00020600040101010101" charset="-122"/>
                  <a:cs typeface="微软雅黑" panose="020B0503020204020204" pitchFamily="34" charset="-122"/>
                  <a:sym typeface="+mn-ea"/>
                </a:rPr>
                <a:t>五、社会运动</a:t>
              </a:r>
              <a:endParaRPr lang="zh-CN" altLang="en-US" sz="3600" dirty="0">
                <a:solidFill>
                  <a:srgbClr val="E6E6E6"/>
                </a:solidFill>
                <a:effectLst/>
                <a:latin typeface="汉仪颜楷简" panose="00020600040101010101" charset="-122"/>
                <a:ea typeface="汉仪颜楷简" panose="00020600040101010101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077720" y="1400175"/>
            <a:ext cx="9743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华文中宋" pitchFamily="2" charset="-122"/>
                <a:ea typeface="华文中宋" pitchFamily="2" charset="-122"/>
                <a:cs typeface="华文中宋" pitchFamily="2" charset="-122"/>
              </a:rPr>
              <a:t>2.</a:t>
            </a:r>
            <a:r>
              <a:rPr lang="zh-CN" altLang="en-US" sz="3200">
                <a:latin typeface="华文中宋" pitchFamily="2" charset="-122"/>
                <a:ea typeface="华文中宋" pitchFamily="2" charset="-122"/>
                <a:cs typeface="华文中宋" pitchFamily="2" charset="-122"/>
              </a:rPr>
              <a:t>妇女运动，争取妇女与男子平等的权利。</a:t>
            </a:r>
            <a:endParaRPr lang="zh-CN" altLang="en-US" sz="3200">
              <a:latin typeface="华文中宋" pitchFamily="2" charset="-122"/>
              <a:ea typeface="华文中宋" pitchFamily="2" charset="-122"/>
              <a:cs typeface="华文中宋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635" y="2727960"/>
            <a:ext cx="5597525" cy="34397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05" y="2714625"/>
            <a:ext cx="5144135" cy="34296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 23"/>
          <p:cNvSpPr/>
          <p:nvPr/>
        </p:nvSpPr>
        <p:spPr>
          <a:xfrm rot="5400000" flipH="1">
            <a:off x="227330" y="5006975"/>
            <a:ext cx="1447165" cy="2254885"/>
          </a:xfrm>
          <a:custGeom>
            <a:avLst/>
            <a:gdLst>
              <a:gd name="connsiteX0" fmla="*/ 922904 w 3082904"/>
              <a:gd name="connsiteY0" fmla="*/ 0 h 4320000"/>
              <a:gd name="connsiteX1" fmla="*/ 3082904 w 3082904"/>
              <a:gd name="connsiteY1" fmla="*/ 2160000 h 4320000"/>
              <a:gd name="connsiteX2" fmla="*/ 922904 w 3082904"/>
              <a:gd name="connsiteY2" fmla="*/ 4320000 h 4320000"/>
              <a:gd name="connsiteX3" fmla="*/ 82135 w 3082904"/>
              <a:gd name="connsiteY3" fmla="*/ 4150256 h 4320000"/>
              <a:gd name="connsiteX4" fmla="*/ 0 w 3082904"/>
              <a:gd name="connsiteY4" fmla="*/ 4110690 h 4320000"/>
              <a:gd name="connsiteX5" fmla="*/ 0 w 3082904"/>
              <a:gd name="connsiteY5" fmla="*/ 209310 h 4320000"/>
              <a:gd name="connsiteX6" fmla="*/ 82135 w 3082904"/>
              <a:gd name="connsiteY6" fmla="*/ 169744 h 4320000"/>
              <a:gd name="connsiteX7" fmla="*/ 922904 w 3082904"/>
              <a:gd name="connsiteY7" fmla="*/ 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2904" h="4320000">
                <a:moveTo>
                  <a:pt x="922904" y="0"/>
                </a:moveTo>
                <a:cubicBezTo>
                  <a:pt x="2115839" y="0"/>
                  <a:pt x="3082904" y="967065"/>
                  <a:pt x="3082904" y="2160000"/>
                </a:cubicBezTo>
                <a:cubicBezTo>
                  <a:pt x="3082904" y="3352935"/>
                  <a:pt x="2115839" y="4320000"/>
                  <a:pt x="922904" y="4320000"/>
                </a:cubicBezTo>
                <a:cubicBezTo>
                  <a:pt x="624670" y="4320000"/>
                  <a:pt x="340553" y="4259559"/>
                  <a:pt x="82135" y="4150256"/>
                </a:cubicBezTo>
                <a:lnTo>
                  <a:pt x="0" y="4110690"/>
                </a:lnTo>
                <a:lnTo>
                  <a:pt x="0" y="209310"/>
                </a:lnTo>
                <a:lnTo>
                  <a:pt x="82135" y="169744"/>
                </a:lnTo>
                <a:cubicBezTo>
                  <a:pt x="340553" y="60442"/>
                  <a:pt x="624670" y="0"/>
                  <a:pt x="922904" y="0"/>
                </a:cubicBezTo>
                <a:close/>
              </a:path>
            </a:pathLst>
          </a:custGeom>
          <a:solidFill>
            <a:srgbClr val="D14337">
              <a:alpha val="53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6" name="handyman-tools_69886"/>
          <p:cNvSpPr>
            <a:spLocks noChangeAspect="1"/>
          </p:cNvSpPr>
          <p:nvPr/>
        </p:nvSpPr>
        <p:spPr bwMode="auto">
          <a:xfrm>
            <a:off x="3977916" y="5410031"/>
            <a:ext cx="609685" cy="600662"/>
          </a:xfrm>
          <a:custGeom>
            <a:avLst/>
            <a:gdLst>
              <a:gd name="connsiteX0" fmla="*/ 203383 w 577086"/>
              <a:gd name="connsiteY0" fmla="*/ 317788 h 568546"/>
              <a:gd name="connsiteX1" fmla="*/ 214906 w 577086"/>
              <a:gd name="connsiteY1" fmla="*/ 322734 h 568546"/>
              <a:gd name="connsiteX2" fmla="*/ 243154 w 577086"/>
              <a:gd name="connsiteY2" fmla="*/ 350782 h 568546"/>
              <a:gd name="connsiteX3" fmla="*/ 243913 w 577086"/>
              <a:gd name="connsiteY3" fmla="*/ 374131 h 568546"/>
              <a:gd name="connsiteX4" fmla="*/ 76857 w 577086"/>
              <a:gd name="connsiteY4" fmla="*/ 560161 h 568546"/>
              <a:gd name="connsiteX5" fmla="*/ 55140 w 577086"/>
              <a:gd name="connsiteY5" fmla="*/ 560919 h 568546"/>
              <a:gd name="connsiteX6" fmla="*/ 4416 w 577086"/>
              <a:gd name="connsiteY6" fmla="*/ 510280 h 568546"/>
              <a:gd name="connsiteX7" fmla="*/ 5175 w 577086"/>
              <a:gd name="connsiteY7" fmla="*/ 488599 h 568546"/>
              <a:gd name="connsiteX8" fmla="*/ 191518 w 577086"/>
              <a:gd name="connsiteY8" fmla="*/ 321824 h 568546"/>
              <a:gd name="connsiteX9" fmla="*/ 203383 w 577086"/>
              <a:gd name="connsiteY9" fmla="*/ 317788 h 568546"/>
              <a:gd name="connsiteX10" fmla="*/ 356692 w 577086"/>
              <a:gd name="connsiteY10" fmla="*/ 280921 h 568546"/>
              <a:gd name="connsiteX11" fmla="*/ 428814 w 577086"/>
              <a:gd name="connsiteY11" fmla="*/ 352941 h 568546"/>
              <a:gd name="connsiteX12" fmla="*/ 462824 w 577086"/>
              <a:gd name="connsiteY12" fmla="*/ 347634 h 568546"/>
              <a:gd name="connsiteX13" fmla="*/ 540867 w 577086"/>
              <a:gd name="connsiteY13" fmla="*/ 379929 h 568546"/>
              <a:gd name="connsiteX14" fmla="*/ 562428 w 577086"/>
              <a:gd name="connsiteY14" fmla="*/ 505623 h 568546"/>
              <a:gd name="connsiteX15" fmla="*/ 556810 w 577086"/>
              <a:gd name="connsiteY15" fmla="*/ 509869 h 568546"/>
              <a:gd name="connsiteX16" fmla="*/ 550129 w 577086"/>
              <a:gd name="connsiteY16" fmla="*/ 507746 h 568546"/>
              <a:gd name="connsiteX17" fmla="*/ 481500 w 577086"/>
              <a:gd name="connsiteY17" fmla="*/ 439213 h 568546"/>
              <a:gd name="connsiteX18" fmla="*/ 443693 w 577086"/>
              <a:gd name="connsiteY18" fmla="*/ 439213 h 568546"/>
              <a:gd name="connsiteX19" fmla="*/ 435798 w 577086"/>
              <a:gd name="connsiteY19" fmla="*/ 458166 h 568546"/>
              <a:gd name="connsiteX20" fmla="*/ 443693 w 577086"/>
              <a:gd name="connsiteY20" fmla="*/ 476967 h 568546"/>
              <a:gd name="connsiteX21" fmla="*/ 512323 w 577086"/>
              <a:gd name="connsiteY21" fmla="*/ 545500 h 568546"/>
              <a:gd name="connsiteX22" fmla="*/ 514448 w 577086"/>
              <a:gd name="connsiteY22" fmla="*/ 552171 h 568546"/>
              <a:gd name="connsiteX23" fmla="*/ 510197 w 577086"/>
              <a:gd name="connsiteY23" fmla="*/ 557781 h 568546"/>
              <a:gd name="connsiteX24" fmla="*/ 462369 w 577086"/>
              <a:gd name="connsiteY24" fmla="*/ 568546 h 568546"/>
              <a:gd name="connsiteX25" fmla="*/ 384326 w 577086"/>
              <a:gd name="connsiteY25" fmla="*/ 536251 h 568546"/>
              <a:gd name="connsiteX26" fmla="*/ 357299 w 577086"/>
              <a:gd name="connsiteY26" fmla="*/ 424354 h 568546"/>
              <a:gd name="connsiteX27" fmla="*/ 285178 w 577086"/>
              <a:gd name="connsiteY27" fmla="*/ 352334 h 568546"/>
              <a:gd name="connsiteX28" fmla="*/ 314464 w 577086"/>
              <a:gd name="connsiteY28" fmla="*/ 3107 h 568546"/>
              <a:gd name="connsiteX29" fmla="*/ 487614 w 577086"/>
              <a:gd name="connsiteY29" fmla="*/ 97642 h 568546"/>
              <a:gd name="connsiteX30" fmla="*/ 523904 w 577086"/>
              <a:gd name="connsiteY30" fmla="*/ 165868 h 568546"/>
              <a:gd name="connsiteX31" fmla="*/ 538481 w 577086"/>
              <a:gd name="connsiteY31" fmla="*/ 192855 h 568546"/>
              <a:gd name="connsiteX32" fmla="*/ 545769 w 577086"/>
              <a:gd name="connsiteY32" fmla="*/ 185577 h 568546"/>
              <a:gd name="connsiteX33" fmla="*/ 571734 w 577086"/>
              <a:gd name="connsiteY33" fmla="*/ 185577 h 568546"/>
              <a:gd name="connsiteX34" fmla="*/ 571734 w 577086"/>
              <a:gd name="connsiteY34" fmla="*/ 211503 h 568546"/>
              <a:gd name="connsiteX35" fmla="*/ 528459 w 577086"/>
              <a:gd name="connsiteY35" fmla="*/ 254712 h 568546"/>
              <a:gd name="connsiteX36" fmla="*/ 502494 w 577086"/>
              <a:gd name="connsiteY36" fmla="*/ 254712 h 568546"/>
              <a:gd name="connsiteX37" fmla="*/ 502494 w 577086"/>
              <a:gd name="connsiteY37" fmla="*/ 228787 h 568546"/>
              <a:gd name="connsiteX38" fmla="*/ 507961 w 577086"/>
              <a:gd name="connsiteY38" fmla="*/ 223329 h 568546"/>
              <a:gd name="connsiteX39" fmla="*/ 507657 w 577086"/>
              <a:gd name="connsiteY39" fmla="*/ 223177 h 568546"/>
              <a:gd name="connsiteX40" fmla="*/ 455271 w 577086"/>
              <a:gd name="connsiteY40" fmla="*/ 190732 h 568546"/>
              <a:gd name="connsiteX41" fmla="*/ 433406 w 577086"/>
              <a:gd name="connsiteY41" fmla="*/ 185274 h 568546"/>
              <a:gd name="connsiteX42" fmla="*/ 426877 w 577086"/>
              <a:gd name="connsiteY42" fmla="*/ 178603 h 568546"/>
              <a:gd name="connsiteX43" fmla="*/ 259243 w 577086"/>
              <a:gd name="connsiteY43" fmla="*/ 345983 h 568546"/>
              <a:gd name="connsiteX44" fmla="*/ 254384 w 577086"/>
              <a:gd name="connsiteY44" fmla="*/ 339615 h 568546"/>
              <a:gd name="connsiteX45" fmla="*/ 226141 w 577086"/>
              <a:gd name="connsiteY45" fmla="*/ 311415 h 568546"/>
              <a:gd name="connsiteX46" fmla="*/ 219764 w 577086"/>
              <a:gd name="connsiteY46" fmla="*/ 306564 h 568546"/>
              <a:gd name="connsiteX47" fmla="*/ 387398 w 577086"/>
              <a:gd name="connsiteY47" fmla="*/ 139184 h 568546"/>
              <a:gd name="connsiteX48" fmla="*/ 383906 w 577086"/>
              <a:gd name="connsiteY48" fmla="*/ 135697 h 568546"/>
              <a:gd name="connsiteX49" fmla="*/ 380869 w 577086"/>
              <a:gd name="connsiteY49" fmla="*/ 116442 h 568546"/>
              <a:gd name="connsiteX50" fmla="*/ 286119 w 577086"/>
              <a:gd name="connsiteY50" fmla="*/ 18197 h 568546"/>
              <a:gd name="connsiteX51" fmla="*/ 283234 w 577086"/>
              <a:gd name="connsiteY51" fmla="*/ 8342 h 568546"/>
              <a:gd name="connsiteX52" fmla="*/ 314464 w 577086"/>
              <a:gd name="connsiteY52" fmla="*/ 3107 h 568546"/>
              <a:gd name="connsiteX53" fmla="*/ 114691 w 577086"/>
              <a:gd name="connsiteY53" fmla="*/ 0 h 568546"/>
              <a:gd name="connsiteX54" fmla="*/ 192733 w 577086"/>
              <a:gd name="connsiteY54" fmla="*/ 32294 h 568546"/>
              <a:gd name="connsiteX55" fmla="*/ 219759 w 577086"/>
              <a:gd name="connsiteY55" fmla="*/ 144186 h 568546"/>
              <a:gd name="connsiteX56" fmla="*/ 284896 w 577086"/>
              <a:gd name="connsiteY56" fmla="*/ 209380 h 568546"/>
              <a:gd name="connsiteX57" fmla="*/ 213534 w 577086"/>
              <a:gd name="connsiteY57" fmla="*/ 280639 h 568546"/>
              <a:gd name="connsiteX58" fmla="*/ 148246 w 577086"/>
              <a:gd name="connsiteY58" fmla="*/ 215596 h 568546"/>
              <a:gd name="connsiteX59" fmla="*/ 114387 w 577086"/>
              <a:gd name="connsiteY59" fmla="*/ 220903 h 568546"/>
              <a:gd name="connsiteX60" fmla="*/ 36192 w 577086"/>
              <a:gd name="connsiteY60" fmla="*/ 188609 h 568546"/>
              <a:gd name="connsiteX61" fmla="*/ 14632 w 577086"/>
              <a:gd name="connsiteY61" fmla="*/ 62920 h 568546"/>
              <a:gd name="connsiteX62" fmla="*/ 20250 w 577086"/>
              <a:gd name="connsiteY62" fmla="*/ 58675 h 568546"/>
              <a:gd name="connsiteX63" fmla="*/ 26931 w 577086"/>
              <a:gd name="connsiteY63" fmla="*/ 60798 h 568546"/>
              <a:gd name="connsiteX64" fmla="*/ 95559 w 577086"/>
              <a:gd name="connsiteY64" fmla="*/ 129327 h 568546"/>
              <a:gd name="connsiteX65" fmla="*/ 133366 w 577086"/>
              <a:gd name="connsiteY65" fmla="*/ 129327 h 568546"/>
              <a:gd name="connsiteX66" fmla="*/ 141261 w 577086"/>
              <a:gd name="connsiteY66" fmla="*/ 110527 h 568546"/>
              <a:gd name="connsiteX67" fmla="*/ 133366 w 577086"/>
              <a:gd name="connsiteY67" fmla="*/ 91575 h 568546"/>
              <a:gd name="connsiteX68" fmla="*/ 64737 w 577086"/>
              <a:gd name="connsiteY68" fmla="*/ 23045 h 568546"/>
              <a:gd name="connsiteX69" fmla="*/ 62612 w 577086"/>
              <a:gd name="connsiteY69" fmla="*/ 16374 h 568546"/>
              <a:gd name="connsiteX70" fmla="*/ 66863 w 577086"/>
              <a:gd name="connsiteY70" fmla="*/ 10765 h 568546"/>
              <a:gd name="connsiteX71" fmla="*/ 114691 w 577086"/>
              <a:gd name="connsiteY71" fmla="*/ 0 h 56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77086" h="568546">
                <a:moveTo>
                  <a:pt x="203383" y="317788"/>
                </a:moveTo>
                <a:cubicBezTo>
                  <a:pt x="207616" y="317958"/>
                  <a:pt x="211793" y="319626"/>
                  <a:pt x="214906" y="322734"/>
                </a:cubicBezTo>
                <a:lnTo>
                  <a:pt x="243154" y="350782"/>
                </a:lnTo>
                <a:cubicBezTo>
                  <a:pt x="249380" y="356999"/>
                  <a:pt x="249684" y="367460"/>
                  <a:pt x="243913" y="374131"/>
                </a:cubicBezTo>
                <a:lnTo>
                  <a:pt x="76857" y="560161"/>
                </a:lnTo>
                <a:cubicBezTo>
                  <a:pt x="71086" y="566832"/>
                  <a:pt x="61367" y="567135"/>
                  <a:pt x="55140" y="560919"/>
                </a:cubicBezTo>
                <a:lnTo>
                  <a:pt x="4416" y="510280"/>
                </a:lnTo>
                <a:cubicBezTo>
                  <a:pt x="-1811" y="504064"/>
                  <a:pt x="-1355" y="494361"/>
                  <a:pt x="5175" y="488599"/>
                </a:cubicBezTo>
                <a:lnTo>
                  <a:pt x="191518" y="321824"/>
                </a:lnTo>
                <a:cubicBezTo>
                  <a:pt x="194859" y="318944"/>
                  <a:pt x="199150" y="317617"/>
                  <a:pt x="203383" y="317788"/>
                </a:cubicBezTo>
                <a:close/>
                <a:moveTo>
                  <a:pt x="356692" y="280921"/>
                </a:moveTo>
                <a:lnTo>
                  <a:pt x="428814" y="352941"/>
                </a:lnTo>
                <a:cubicBezTo>
                  <a:pt x="439746" y="349454"/>
                  <a:pt x="451133" y="347634"/>
                  <a:pt x="462824" y="347634"/>
                </a:cubicBezTo>
                <a:cubicBezTo>
                  <a:pt x="492280" y="347634"/>
                  <a:pt x="520066" y="359157"/>
                  <a:pt x="540867" y="379929"/>
                </a:cubicBezTo>
                <a:cubicBezTo>
                  <a:pt x="573967" y="412983"/>
                  <a:pt x="582470" y="463473"/>
                  <a:pt x="562428" y="505623"/>
                </a:cubicBezTo>
                <a:cubicBezTo>
                  <a:pt x="561365" y="507898"/>
                  <a:pt x="559239" y="509414"/>
                  <a:pt x="556810" y="509869"/>
                </a:cubicBezTo>
                <a:cubicBezTo>
                  <a:pt x="554381" y="510324"/>
                  <a:pt x="551951" y="509414"/>
                  <a:pt x="550129" y="507746"/>
                </a:cubicBezTo>
                <a:lnTo>
                  <a:pt x="481500" y="439213"/>
                </a:lnTo>
                <a:cubicBezTo>
                  <a:pt x="471479" y="429055"/>
                  <a:pt x="453866" y="429055"/>
                  <a:pt x="443693" y="439213"/>
                </a:cubicBezTo>
                <a:cubicBezTo>
                  <a:pt x="438683" y="444217"/>
                  <a:pt x="435798" y="450888"/>
                  <a:pt x="435798" y="458166"/>
                </a:cubicBezTo>
                <a:cubicBezTo>
                  <a:pt x="435798" y="465140"/>
                  <a:pt x="438683" y="471963"/>
                  <a:pt x="443693" y="476967"/>
                </a:cubicBezTo>
                <a:lnTo>
                  <a:pt x="512323" y="545500"/>
                </a:lnTo>
                <a:cubicBezTo>
                  <a:pt x="514145" y="547319"/>
                  <a:pt x="514904" y="549745"/>
                  <a:pt x="514448" y="552171"/>
                </a:cubicBezTo>
                <a:cubicBezTo>
                  <a:pt x="513993" y="554597"/>
                  <a:pt x="512474" y="556720"/>
                  <a:pt x="510197" y="557781"/>
                </a:cubicBezTo>
                <a:cubicBezTo>
                  <a:pt x="495469" y="564755"/>
                  <a:pt x="478919" y="568546"/>
                  <a:pt x="462369" y="568546"/>
                </a:cubicBezTo>
                <a:cubicBezTo>
                  <a:pt x="432913" y="568546"/>
                  <a:pt x="405279" y="557023"/>
                  <a:pt x="384326" y="536251"/>
                </a:cubicBezTo>
                <a:cubicBezTo>
                  <a:pt x="355022" y="506988"/>
                  <a:pt x="344849" y="463473"/>
                  <a:pt x="357299" y="424354"/>
                </a:cubicBezTo>
                <a:lnTo>
                  <a:pt x="285178" y="352334"/>
                </a:lnTo>
                <a:close/>
                <a:moveTo>
                  <a:pt x="314464" y="3107"/>
                </a:moveTo>
                <a:cubicBezTo>
                  <a:pt x="352408" y="2553"/>
                  <a:pt x="410402" y="20547"/>
                  <a:pt x="487614" y="97642"/>
                </a:cubicBezTo>
                <a:cubicBezTo>
                  <a:pt x="487614" y="97642"/>
                  <a:pt x="529219" y="145703"/>
                  <a:pt x="523904" y="165868"/>
                </a:cubicBezTo>
                <a:cubicBezTo>
                  <a:pt x="522538" y="170568"/>
                  <a:pt x="532559" y="184516"/>
                  <a:pt x="538481" y="192855"/>
                </a:cubicBezTo>
                <a:lnTo>
                  <a:pt x="545769" y="185577"/>
                </a:lnTo>
                <a:cubicBezTo>
                  <a:pt x="552906" y="178451"/>
                  <a:pt x="564598" y="178451"/>
                  <a:pt x="571734" y="185577"/>
                </a:cubicBezTo>
                <a:cubicBezTo>
                  <a:pt x="578871" y="192703"/>
                  <a:pt x="578871" y="204377"/>
                  <a:pt x="571734" y="211503"/>
                </a:cubicBezTo>
                <a:lnTo>
                  <a:pt x="528459" y="254712"/>
                </a:lnTo>
                <a:cubicBezTo>
                  <a:pt x="521171" y="261838"/>
                  <a:pt x="509631" y="261838"/>
                  <a:pt x="502494" y="254712"/>
                </a:cubicBezTo>
                <a:cubicBezTo>
                  <a:pt x="495206" y="247587"/>
                  <a:pt x="495206" y="235913"/>
                  <a:pt x="502494" y="228787"/>
                </a:cubicBezTo>
                <a:lnTo>
                  <a:pt x="507961" y="223329"/>
                </a:lnTo>
                <a:cubicBezTo>
                  <a:pt x="507809" y="223329"/>
                  <a:pt x="507657" y="223329"/>
                  <a:pt x="507657" y="223177"/>
                </a:cubicBezTo>
                <a:cubicBezTo>
                  <a:pt x="497635" y="216051"/>
                  <a:pt x="466356" y="185122"/>
                  <a:pt x="455271" y="190732"/>
                </a:cubicBezTo>
                <a:cubicBezTo>
                  <a:pt x="445402" y="195584"/>
                  <a:pt x="433406" y="185274"/>
                  <a:pt x="433406" y="185274"/>
                </a:cubicBezTo>
                <a:lnTo>
                  <a:pt x="426877" y="178603"/>
                </a:lnTo>
                <a:lnTo>
                  <a:pt x="259243" y="345983"/>
                </a:lnTo>
                <a:cubicBezTo>
                  <a:pt x="257876" y="343709"/>
                  <a:pt x="256358" y="341586"/>
                  <a:pt x="254384" y="339615"/>
                </a:cubicBezTo>
                <a:lnTo>
                  <a:pt x="226141" y="311415"/>
                </a:lnTo>
                <a:cubicBezTo>
                  <a:pt x="224319" y="309596"/>
                  <a:pt x="222042" y="307928"/>
                  <a:pt x="219764" y="306564"/>
                </a:cubicBezTo>
                <a:lnTo>
                  <a:pt x="387398" y="139184"/>
                </a:lnTo>
                <a:lnTo>
                  <a:pt x="383906" y="135697"/>
                </a:lnTo>
                <a:cubicBezTo>
                  <a:pt x="383906" y="135697"/>
                  <a:pt x="374491" y="125236"/>
                  <a:pt x="380869" y="116442"/>
                </a:cubicBezTo>
                <a:cubicBezTo>
                  <a:pt x="397723" y="94003"/>
                  <a:pt x="385424" y="35481"/>
                  <a:pt x="286119" y="18197"/>
                </a:cubicBezTo>
                <a:cubicBezTo>
                  <a:pt x="272453" y="15771"/>
                  <a:pt x="270024" y="12891"/>
                  <a:pt x="283234" y="8342"/>
                </a:cubicBezTo>
                <a:cubicBezTo>
                  <a:pt x="291396" y="5537"/>
                  <a:pt x="301816" y="3292"/>
                  <a:pt x="314464" y="3107"/>
                </a:cubicBezTo>
                <a:close/>
                <a:moveTo>
                  <a:pt x="114691" y="0"/>
                </a:moveTo>
                <a:cubicBezTo>
                  <a:pt x="144146" y="0"/>
                  <a:pt x="171780" y="11523"/>
                  <a:pt x="192733" y="32294"/>
                </a:cubicBezTo>
                <a:cubicBezTo>
                  <a:pt x="222037" y="61556"/>
                  <a:pt x="232362" y="105069"/>
                  <a:pt x="219759" y="144186"/>
                </a:cubicBezTo>
                <a:lnTo>
                  <a:pt x="284896" y="209380"/>
                </a:lnTo>
                <a:lnTo>
                  <a:pt x="213534" y="280639"/>
                </a:lnTo>
                <a:lnTo>
                  <a:pt x="148246" y="215596"/>
                </a:lnTo>
                <a:cubicBezTo>
                  <a:pt x="137314" y="219083"/>
                  <a:pt x="125926" y="220903"/>
                  <a:pt x="114387" y="220903"/>
                </a:cubicBezTo>
                <a:cubicBezTo>
                  <a:pt x="84779" y="220903"/>
                  <a:pt x="57146" y="209380"/>
                  <a:pt x="36192" y="188609"/>
                </a:cubicBezTo>
                <a:cubicBezTo>
                  <a:pt x="3093" y="155557"/>
                  <a:pt x="-5410" y="105069"/>
                  <a:pt x="14632" y="62920"/>
                </a:cubicBezTo>
                <a:cubicBezTo>
                  <a:pt x="15695" y="60646"/>
                  <a:pt x="17821" y="59130"/>
                  <a:pt x="20250" y="58675"/>
                </a:cubicBezTo>
                <a:cubicBezTo>
                  <a:pt x="22679" y="58220"/>
                  <a:pt x="25109" y="58978"/>
                  <a:pt x="26931" y="60798"/>
                </a:cubicBezTo>
                <a:lnTo>
                  <a:pt x="95559" y="129327"/>
                </a:lnTo>
                <a:cubicBezTo>
                  <a:pt x="105580" y="139486"/>
                  <a:pt x="123193" y="139486"/>
                  <a:pt x="133366" y="129327"/>
                </a:cubicBezTo>
                <a:cubicBezTo>
                  <a:pt x="138377" y="124324"/>
                  <a:pt x="141261" y="117653"/>
                  <a:pt x="141261" y="110527"/>
                </a:cubicBezTo>
                <a:cubicBezTo>
                  <a:pt x="141261" y="103401"/>
                  <a:pt x="138377" y="96579"/>
                  <a:pt x="133366" y="91575"/>
                </a:cubicBezTo>
                <a:lnTo>
                  <a:pt x="64737" y="23045"/>
                </a:lnTo>
                <a:cubicBezTo>
                  <a:pt x="63067" y="21226"/>
                  <a:pt x="62156" y="18800"/>
                  <a:pt x="62612" y="16374"/>
                </a:cubicBezTo>
                <a:cubicBezTo>
                  <a:pt x="63067" y="13949"/>
                  <a:pt x="64585" y="11826"/>
                  <a:pt x="66863" y="10765"/>
                </a:cubicBezTo>
                <a:cubicBezTo>
                  <a:pt x="81591" y="3790"/>
                  <a:pt x="98141" y="0"/>
                  <a:pt x="114691" y="0"/>
                </a:cubicBezTo>
                <a:close/>
              </a:path>
            </a:pathLst>
          </a:custGeom>
          <a:solidFill>
            <a:srgbClr val="DCDCDC"/>
          </a:solidFill>
          <a:ln>
            <a:noFill/>
          </a:ln>
        </p:spPr>
      </p:sp>
      <p:sp>
        <p:nvSpPr>
          <p:cNvPr id="27" name="矩形 26"/>
          <p:cNvSpPr/>
          <p:nvPr/>
        </p:nvSpPr>
        <p:spPr>
          <a:xfrm>
            <a:off x="4836077" y="446142"/>
            <a:ext cx="3087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DCDCDC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Add a title here</a:t>
            </a:r>
            <a:endParaRPr lang="en-US" altLang="zh-CN" sz="2800" dirty="0">
              <a:solidFill>
                <a:srgbClr val="DCDCDC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 flipH="1">
            <a:off x="10212705" y="4312920"/>
            <a:ext cx="1979295" cy="2794000"/>
          </a:xfrm>
          <a:custGeom>
            <a:avLst/>
            <a:gdLst>
              <a:gd name="connsiteX0" fmla="*/ 922904 w 3082904"/>
              <a:gd name="connsiteY0" fmla="*/ 0 h 4320000"/>
              <a:gd name="connsiteX1" fmla="*/ 3082904 w 3082904"/>
              <a:gd name="connsiteY1" fmla="*/ 2160000 h 4320000"/>
              <a:gd name="connsiteX2" fmla="*/ 922904 w 3082904"/>
              <a:gd name="connsiteY2" fmla="*/ 4320000 h 4320000"/>
              <a:gd name="connsiteX3" fmla="*/ 82135 w 3082904"/>
              <a:gd name="connsiteY3" fmla="*/ 4150256 h 4320000"/>
              <a:gd name="connsiteX4" fmla="*/ 0 w 3082904"/>
              <a:gd name="connsiteY4" fmla="*/ 4110690 h 4320000"/>
              <a:gd name="connsiteX5" fmla="*/ 0 w 3082904"/>
              <a:gd name="connsiteY5" fmla="*/ 209310 h 4320000"/>
              <a:gd name="connsiteX6" fmla="*/ 82135 w 3082904"/>
              <a:gd name="connsiteY6" fmla="*/ 169744 h 4320000"/>
              <a:gd name="connsiteX7" fmla="*/ 922904 w 3082904"/>
              <a:gd name="connsiteY7" fmla="*/ 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2904" h="4320000">
                <a:moveTo>
                  <a:pt x="922904" y="0"/>
                </a:moveTo>
                <a:cubicBezTo>
                  <a:pt x="2115839" y="0"/>
                  <a:pt x="3082904" y="967065"/>
                  <a:pt x="3082904" y="2160000"/>
                </a:cubicBezTo>
                <a:cubicBezTo>
                  <a:pt x="3082904" y="3352935"/>
                  <a:pt x="2115839" y="4320000"/>
                  <a:pt x="922904" y="4320000"/>
                </a:cubicBezTo>
                <a:cubicBezTo>
                  <a:pt x="624670" y="4320000"/>
                  <a:pt x="340553" y="4259559"/>
                  <a:pt x="82135" y="4150256"/>
                </a:cubicBezTo>
                <a:lnTo>
                  <a:pt x="0" y="4110690"/>
                </a:lnTo>
                <a:lnTo>
                  <a:pt x="0" y="209310"/>
                </a:lnTo>
                <a:lnTo>
                  <a:pt x="82135" y="169744"/>
                </a:lnTo>
                <a:cubicBezTo>
                  <a:pt x="340553" y="60442"/>
                  <a:pt x="624670" y="0"/>
                  <a:pt x="922904" y="0"/>
                </a:cubicBezTo>
                <a:close/>
              </a:path>
            </a:pathLst>
          </a:custGeom>
          <a:solidFill>
            <a:srgbClr val="262626">
              <a:alpha val="27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4836077" y="1983562"/>
            <a:ext cx="3087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DCDCDC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Add a title here</a:t>
            </a:r>
            <a:endParaRPr lang="en-US" altLang="zh-CN" sz="2800" dirty="0">
              <a:solidFill>
                <a:srgbClr val="DCDCDC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836077" y="2371946"/>
            <a:ext cx="57012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DCDCDC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Please modify the text description or style of this paragraph according to the content of the theme. </a:t>
            </a:r>
            <a:endParaRPr lang="zh-CN" altLang="en-US" sz="1400" dirty="0">
              <a:solidFill>
                <a:srgbClr val="DCDCDC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1625" y="0"/>
            <a:ext cx="11040745" cy="1524635"/>
            <a:chOff x="-61" y="-13"/>
            <a:chExt cx="19261" cy="3049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48" name="平行四边形 47"/>
            <p:cNvSpPr/>
            <p:nvPr/>
          </p:nvSpPr>
          <p:spPr>
            <a:xfrm rot="10800000" flipV="1">
              <a:off x="3037" y="0"/>
              <a:ext cx="2543" cy="1619"/>
            </a:xfrm>
            <a:prstGeom prst="parallelogram">
              <a:avLst>
                <a:gd name="adj" fmla="val 74700"/>
              </a:avLst>
            </a:prstGeom>
            <a:solidFill>
              <a:srgbClr val="262626">
                <a:alpha val="48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平行四边形 45"/>
            <p:cNvSpPr/>
            <p:nvPr/>
          </p:nvSpPr>
          <p:spPr>
            <a:xfrm rot="10800000" flipV="1">
              <a:off x="793" y="2373"/>
              <a:ext cx="1745" cy="663"/>
            </a:xfrm>
            <a:prstGeom prst="parallelogram">
              <a:avLst>
                <a:gd name="adj" fmla="val 74700"/>
              </a:avLst>
            </a:prstGeom>
            <a:solidFill>
              <a:srgbClr val="26262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001"/>
            <a:stretch>
              <a:fillRect/>
            </a:stretch>
          </p:blipFill>
          <p:spPr>
            <a:xfrm>
              <a:off x="-61" y="727"/>
              <a:ext cx="8500" cy="1647"/>
            </a:xfrm>
            <a:prstGeom prst="rect">
              <a:avLst/>
            </a:prstGeom>
            <a:effectLst/>
          </p:spPr>
        </p:pic>
        <p:sp>
          <p:nvSpPr>
            <p:cNvPr id="44" name="平行四边形 43"/>
            <p:cNvSpPr/>
            <p:nvPr/>
          </p:nvSpPr>
          <p:spPr>
            <a:xfrm>
              <a:off x="1281" y="-13"/>
              <a:ext cx="3234" cy="3049"/>
            </a:xfrm>
            <a:prstGeom prst="parallelogram">
              <a:avLst>
                <a:gd name="adj" fmla="val 63806"/>
              </a:avLst>
            </a:prstGeom>
            <a:gradFill>
              <a:gsLst>
                <a:gs pos="0">
                  <a:srgbClr val="FE4444">
                    <a:alpha val="28000"/>
                    <a:lumMod val="72000"/>
                    <a:lumOff val="28000"/>
                  </a:srgbClr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 flipV="1">
              <a:off x="8439" y="727"/>
              <a:ext cx="10761" cy="1647"/>
            </a:xfrm>
            <a:prstGeom prst="rect">
              <a:avLst/>
            </a:prstGeom>
            <a:solidFill>
              <a:srgbClr val="0152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8975" y="907"/>
              <a:ext cx="9767" cy="12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3600" dirty="0">
                  <a:solidFill>
                    <a:srgbClr val="E6E6E6"/>
                  </a:solidFill>
                  <a:effectLst/>
                  <a:latin typeface="汉仪颜楷简" panose="00020600040101010101" charset="-122"/>
                  <a:ea typeface="汉仪颜楷简" panose="00020600040101010101" charset="-122"/>
                  <a:cs typeface="微软雅黑" panose="020B0503020204020204" pitchFamily="34" charset="-122"/>
                  <a:sym typeface="+mn-ea"/>
                </a:rPr>
                <a:t>五、社会运动</a:t>
              </a:r>
              <a:endParaRPr lang="zh-CN" altLang="en-US" sz="3600" dirty="0">
                <a:solidFill>
                  <a:srgbClr val="E6E6E6"/>
                </a:solidFill>
                <a:effectLst/>
                <a:latin typeface="汉仪颜楷简" panose="00020600040101010101" charset="-122"/>
                <a:ea typeface="汉仪颜楷简" panose="00020600040101010101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077720" y="1400175"/>
            <a:ext cx="9743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华文中宋" pitchFamily="2" charset="-122"/>
                <a:ea typeface="华文中宋" pitchFamily="2" charset="-122"/>
                <a:cs typeface="华文中宋" pitchFamily="2" charset="-122"/>
              </a:rPr>
              <a:t>3.</a:t>
            </a:r>
            <a:r>
              <a:rPr lang="zh-CN" altLang="en-US" sz="3200">
                <a:latin typeface="华文中宋" pitchFamily="2" charset="-122"/>
                <a:ea typeface="华文中宋" pitchFamily="2" charset="-122"/>
                <a:cs typeface="华文中宋" pitchFamily="2" charset="-122"/>
              </a:rPr>
              <a:t>学生运动，反对越南战争。</a:t>
            </a:r>
            <a:endParaRPr lang="zh-CN" altLang="en-US" sz="3200">
              <a:latin typeface="华文中宋" pitchFamily="2" charset="-122"/>
              <a:ea typeface="华文中宋" pitchFamily="2" charset="-122"/>
              <a:cs typeface="华文中宋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0" y="2703195"/>
            <a:ext cx="6033135" cy="31280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55" y="2703195"/>
            <a:ext cx="4682490" cy="31203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矩形 7"/>
          <p:cNvSpPr/>
          <p:nvPr/>
        </p:nvSpPr>
        <p:spPr>
          <a:xfrm>
            <a:off x="103188" y="136525"/>
            <a:ext cx="1762125" cy="503238"/>
          </a:xfrm>
          <a:prstGeom prst="rect">
            <a:avLst/>
          </a:prstGeom>
          <a:solidFill>
            <a:srgbClr val="F79646">
              <a:lumMod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buClrTx/>
              <a:buFontTx/>
            </a:pPr>
            <a:r>
              <a:rPr lang="zh-CN" altLang="zh-CN" sz="2600">
                <a:solidFill>
                  <a:srgbClr val="FFFFFF"/>
                </a:solidFill>
                <a:latin typeface="华文中宋" pitchFamily="2" charset="-122"/>
                <a:ea typeface="华文中宋" pitchFamily="2" charset="-122"/>
              </a:rPr>
              <a:t>探究思考</a:t>
            </a:r>
            <a:endParaRPr lang="zh-CN" altLang="zh-CN" sz="2600">
              <a:solidFill>
                <a:srgbClr val="FFFFFF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1203" name="文本框 8"/>
          <p:cNvSpPr/>
          <p:nvPr/>
        </p:nvSpPr>
        <p:spPr>
          <a:xfrm>
            <a:off x="428625" y="2260600"/>
            <a:ext cx="11333163" cy="120015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无论哪一个社会形态，在它所能容纳的全部生产力发挥出来以前，是 </a:t>
            </a:r>
            <a:r>
              <a:rPr lang="zh-CN" altLang="en-US" sz="24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决不会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灭亡的；而新的更高的生产关系，在它的物质存在条件在旧社会的胞胎里成熟以前，是</a:t>
            </a:r>
            <a:r>
              <a:rPr lang="zh-CN" altLang="en-US" sz="24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决不会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出现的。                                                   </a:t>
            </a:r>
            <a:r>
              <a:rPr lang="en-US" altLang="zh-CN" sz="2400">
                <a:latin typeface="华文楷体" panose="02010600040101010101" pitchFamily="2" charset="-122"/>
                <a:ea typeface="华文楷体" panose="02010600040101010101" pitchFamily="2" charset="-122"/>
              </a:rPr>
              <a:t>——《 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马克思恩格斯文集</a:t>
            </a:r>
            <a:r>
              <a:rPr lang="en-US" altLang="zh-CN" sz="240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第二卷</a:t>
            </a: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1204" name="TextBox 4"/>
          <p:cNvSpPr/>
          <p:nvPr/>
        </p:nvSpPr>
        <p:spPr>
          <a:xfrm>
            <a:off x="1684338" y="744538"/>
            <a:ext cx="9383712" cy="5032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Aft>
                <a:spcPts val="1600"/>
              </a:spcAft>
              <a:buClrTx/>
              <a:buFontTx/>
            </a:pPr>
            <a:r>
              <a:rPr lang="zh-CN" altLang="en-US" sz="2600">
                <a:latin typeface="华文中宋" pitchFamily="2" charset="-122"/>
                <a:ea typeface="华文中宋" pitchFamily="2" charset="-122"/>
              </a:rPr>
              <a:t>如何用马克思主义的唯物史观去解释二战后资本主义的发展？</a:t>
            </a:r>
            <a:endParaRPr lang="zh-CN" altLang="en-US" sz="260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1205" name="TextBox 4"/>
          <p:cNvSpPr/>
          <p:nvPr/>
        </p:nvSpPr>
        <p:spPr>
          <a:xfrm>
            <a:off x="831850" y="5233988"/>
            <a:ext cx="10236200" cy="501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Aft>
                <a:spcPts val="1600"/>
              </a:spcAft>
              <a:buClrTx/>
              <a:buFontTx/>
            </a:pPr>
            <a:r>
              <a:rPr lang="en-US" altLang="zh-CN" sz="2600">
                <a:latin typeface="华文中宋" pitchFamily="2" charset="-122"/>
                <a:ea typeface="华文中宋" pitchFamily="2" charset="-122"/>
              </a:rPr>
              <a:t>1.</a:t>
            </a:r>
            <a:r>
              <a:rPr lang="zh-CN" altLang="en-US" sz="2600">
                <a:latin typeface="华文中宋" pitchFamily="2" charset="-122"/>
                <a:ea typeface="华文中宋" pitchFamily="2" charset="-122"/>
              </a:rPr>
              <a:t>资本主义在自我调节机制下，仍然有很大活力和发展空间</a:t>
            </a:r>
            <a:endParaRPr lang="zh-CN" altLang="en-US" sz="260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1206" name="TextBox 4"/>
          <p:cNvSpPr/>
          <p:nvPr/>
        </p:nvSpPr>
        <p:spPr>
          <a:xfrm>
            <a:off x="831850" y="5829300"/>
            <a:ext cx="10526713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Aft>
                <a:spcPts val="1600"/>
              </a:spcAft>
              <a:buClrTx/>
              <a:buFontTx/>
            </a:pPr>
            <a:r>
              <a:rPr lang="en-US" altLang="zh-CN" sz="2600">
                <a:latin typeface="华文中宋" pitchFamily="2" charset="-122"/>
                <a:ea typeface="华文中宋" pitchFamily="2" charset="-122"/>
              </a:rPr>
              <a:t>2</a:t>
            </a:r>
            <a:r>
              <a:rPr lang="en-US" altLang="zh-CN" sz="2600">
                <a:latin typeface="华文中宋" pitchFamily="2" charset="-122"/>
                <a:ea typeface="华文中宋" pitchFamily="2" charset="-122"/>
                <a:sym typeface="微软雅黑" panose="020B0503020204020204" pitchFamily="34" charset="-122"/>
              </a:rPr>
              <a:t>.</a:t>
            </a:r>
            <a:r>
              <a:rPr lang="zh-CN" altLang="en-US" sz="2600">
                <a:latin typeface="华文中宋" pitchFamily="2" charset="-122"/>
                <a:ea typeface="华文中宋" pitchFamily="2" charset="-122"/>
                <a:sym typeface="微软雅黑" panose="020B0503020204020204" pitchFamily="34" charset="-122"/>
              </a:rPr>
              <a:t>调节不是万能的，并没有改变资本主义的本质，资本主义制度的基本矛盾依然存在</a:t>
            </a:r>
            <a:endParaRPr lang="zh-CN" altLang="en-US" sz="2600">
              <a:latin typeface="华文中宋" pitchFamily="2" charset="-122"/>
              <a:ea typeface="华文中宋" pitchFamily="2" charset="-122"/>
              <a:sym typeface="微软雅黑" panose="020B0503020204020204" pitchFamily="34" charset="-122"/>
            </a:endParaRPr>
          </a:p>
        </p:txBody>
      </p:sp>
      <p:sp>
        <p:nvSpPr>
          <p:cNvPr id="51207" name="矩形 13"/>
          <p:cNvSpPr/>
          <p:nvPr/>
        </p:nvSpPr>
        <p:spPr>
          <a:xfrm>
            <a:off x="428625" y="3592513"/>
            <a:ext cx="11333163" cy="151923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21867" tIns="60933" rIns="121867" bIns="60933" anchor="t" anchorCtr="0">
            <a:spAutoFit/>
          </a:bodyPr>
          <a:lstStyle/>
          <a:p>
            <a:pPr>
              <a:buClrTx/>
              <a:buFontTx/>
            </a:pPr>
            <a:r>
              <a:rPr lang="en-US" altLang="zh-CN" sz="4200" b="1">
                <a:latin typeface="等线" panose="02010600030101010101" pitchFamily="2" charset="-122"/>
                <a:ea typeface="迷你简菱心" pitchFamily="49" charset="-122"/>
              </a:rPr>
              <a:t>    </a:t>
            </a:r>
            <a:r>
              <a:rPr lang="zh-CN" altLang="zh-CN" sz="2400">
                <a:latin typeface="华文楷体" panose="02010600040101010101" pitchFamily="2" charset="-122"/>
                <a:ea typeface="华文楷体" panose="02010600040101010101" pitchFamily="2" charset="-122"/>
              </a:rPr>
              <a:t>今天回头来看美国走过的百年中</a:t>
            </a:r>
            <a:r>
              <a:rPr lang="en-US" altLang="zh-CN" sz="2400"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r>
              <a:rPr lang="zh-CN" altLang="zh-CN" sz="2400">
                <a:latin typeface="华文楷体" panose="02010600040101010101" pitchFamily="2" charset="-122"/>
                <a:ea typeface="华文楷体" panose="02010600040101010101" pitchFamily="2" charset="-122"/>
              </a:rPr>
              <a:t>基本上在</a:t>
            </a:r>
            <a:r>
              <a:rPr lang="zh-CN" altLang="zh-CN" sz="24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原有的思想和政体的框架内</a:t>
            </a:r>
            <a:r>
              <a:rPr lang="zh-CN" altLang="zh-CN" sz="2400">
                <a:latin typeface="华文楷体" panose="02010600040101010101" pitchFamily="2" charset="-122"/>
                <a:ea typeface="华文楷体" panose="02010600040101010101" pitchFamily="2" charset="-122"/>
              </a:rPr>
              <a:t>不断更新、变化</a:t>
            </a:r>
            <a:r>
              <a:rPr lang="en-US" altLang="zh-CN" sz="2400"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r>
              <a:rPr lang="zh-CN" altLang="zh-CN" sz="2400">
                <a:latin typeface="华文楷体" panose="02010600040101010101" pitchFamily="2" charset="-122"/>
                <a:ea typeface="华文楷体" panose="02010600040101010101" pitchFamily="2" charset="-122"/>
              </a:rPr>
              <a:t>一个世纪独领风骚，其秘诀在于</a:t>
            </a:r>
            <a:r>
              <a:rPr lang="zh-CN" altLang="zh-CN" sz="24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渐进主义的改良</a:t>
            </a:r>
            <a:r>
              <a:rPr lang="zh-CN" altLang="zh-CN" sz="240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r">
              <a:buClrTx/>
              <a:buFontTx/>
            </a:pPr>
            <a:r>
              <a:rPr lang="en-US" altLang="zh-CN" sz="240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zh-CN" sz="2400">
                <a:latin typeface="华文楷体" panose="02010600040101010101" pitchFamily="2" charset="-122"/>
                <a:ea typeface="华文楷体" panose="02010600040101010101" pitchFamily="2" charset="-122"/>
              </a:rPr>
              <a:t>资中筠《二十世纪的美国》</a:t>
            </a:r>
            <a:endParaRPr lang="zh-CN" altLang="zh-CN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1208" name="文本框 9"/>
          <p:cNvSpPr/>
          <p:nvPr/>
        </p:nvSpPr>
        <p:spPr>
          <a:xfrm>
            <a:off x="428625" y="1501775"/>
            <a:ext cx="11333163" cy="46037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      资本主义</a:t>
            </a:r>
            <a:r>
              <a:rPr lang="zh-CN" altLang="en-US" sz="24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必然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灭亡，社会主义</a:t>
            </a:r>
            <a:r>
              <a:rPr lang="zh-CN" altLang="en-US" sz="24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必然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胜利。   ——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《 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马克思恩格斯文集》第一卷</a:t>
            </a:r>
            <a:endParaRPr lang="en-US" altLang="zh-CN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  <p:bldP spid="51205" grpId="0" animBg="1"/>
      <p:bldP spid="51206" grpId="0" animBg="1"/>
      <p:bldP spid="512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6"/>
          <p:cNvSpPr/>
          <p:nvPr/>
        </p:nvSpPr>
        <p:spPr>
          <a:xfrm>
            <a:off x="11113" y="14288"/>
            <a:ext cx="4195762" cy="584200"/>
          </a:xfrm>
          <a:prstGeom prst="rect">
            <a:avLst/>
          </a:prstGeom>
          <a:solidFill>
            <a:srgbClr val="46353A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ClrTx/>
              <a:buFontTx/>
            </a:pPr>
            <a:r>
              <a:rPr lang="zh-CN" altLang="zh-CN" sz="3200" b="1">
                <a:solidFill>
                  <a:srgbClr val="FFFFFF"/>
                </a:solidFill>
                <a:latin typeface="微软雅黑" panose="020B0503020204020204" pitchFamily="34" charset="-122"/>
              </a:rPr>
              <a:t>一、国家的宏观调控</a:t>
            </a:r>
            <a:endParaRPr lang="zh-CN" altLang="zh-CN" sz="3200">
              <a:latin typeface="微软雅黑" panose="020B0503020204020204" pitchFamily="34" charset="-122"/>
            </a:endParaRPr>
          </a:p>
        </p:txBody>
      </p:sp>
      <p:sp>
        <p:nvSpPr>
          <p:cNvPr id="29699" name="矩形 8"/>
          <p:cNvSpPr/>
          <p:nvPr/>
        </p:nvSpPr>
        <p:spPr>
          <a:xfrm>
            <a:off x="257175" y="623888"/>
            <a:ext cx="3559175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zh-CN" sz="2800" b="1">
                <a:latin typeface="华文中宋" pitchFamily="2" charset="-122"/>
                <a:ea typeface="华文中宋" pitchFamily="2" charset="-122"/>
              </a:rPr>
              <a:t>、背景</a:t>
            </a:r>
            <a:r>
              <a:rPr lang="zh-CN" altLang="en-US" sz="2800" b="1">
                <a:latin typeface="华文中宋" pitchFamily="2" charset="-122"/>
                <a:ea typeface="华文中宋" pitchFamily="2" charset="-122"/>
              </a:rPr>
              <a:t>：</a:t>
            </a:r>
            <a:endParaRPr lang="zh-CN" altLang="zh-CN" sz="2800" b="1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29700" name="Picture 8" descr="01300000305952122743287687212"/>
          <p:cNvPicPr/>
          <p:nvPr/>
        </p:nvPicPr>
        <p:blipFill>
          <a:blip r:embed="rId1"/>
          <a:stretch>
            <a:fillRect/>
          </a:stretch>
        </p:blipFill>
        <p:spPr>
          <a:xfrm>
            <a:off x="1936750" y="1789113"/>
            <a:ext cx="2587625" cy="2551112"/>
          </a:xfrm>
          <a:prstGeom prst="rect">
            <a:avLst/>
          </a:prstGeom>
          <a:noFill/>
          <a:ln w="28575" cap="flat" cmpd="sng">
            <a:solidFill>
              <a:srgbClr val="0000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9701" name="Picture 23" descr="20055211263626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663" y="1703388"/>
            <a:ext cx="2690812" cy="2636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2" name="文本框 2"/>
          <p:cNvSpPr/>
          <p:nvPr/>
        </p:nvSpPr>
        <p:spPr>
          <a:xfrm>
            <a:off x="514350" y="1147763"/>
            <a:ext cx="867092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altLang="zh-CN" sz="2400">
                <a:latin typeface="华文中宋" pitchFamily="2" charset="-122"/>
                <a:ea typeface="华文中宋" pitchFamily="2" charset="-122"/>
                <a:sym typeface="微软雅黑" panose="020B0503020204020204" pitchFamily="34" charset="-122"/>
              </a:rPr>
              <a:t>2</a:t>
            </a:r>
            <a:r>
              <a:rPr lang="zh-CN" altLang="en-US" sz="2400">
                <a:latin typeface="华文中宋" pitchFamily="2" charset="-122"/>
                <a:ea typeface="华文中宋" pitchFamily="2" charset="-122"/>
                <a:sym typeface="微软雅黑" panose="020B0503020204020204" pitchFamily="34" charset="-122"/>
              </a:rPr>
              <a:t>）</a:t>
            </a:r>
            <a:r>
              <a:rPr lang="zh-CN" altLang="zh-CN" sz="2400">
                <a:latin typeface="华文中宋" pitchFamily="2" charset="-122"/>
                <a:ea typeface="华文中宋" pitchFamily="2" charset="-122"/>
              </a:rPr>
              <a:t>罗斯福新政的成功经验和凯恩斯主义的理论影响</a:t>
            </a:r>
            <a:r>
              <a:rPr lang="zh-CN" altLang="en-US" sz="2400">
                <a:latin typeface="华文中宋" pitchFamily="2" charset="-122"/>
                <a:ea typeface="华文中宋" pitchFamily="2" charset="-122"/>
              </a:rPr>
              <a:t>。</a:t>
            </a:r>
            <a:endParaRPr lang="zh-CN" altLang="en-US" sz="240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9703" name="文本框 19"/>
          <p:cNvSpPr/>
          <p:nvPr/>
        </p:nvSpPr>
        <p:spPr>
          <a:xfrm>
            <a:off x="1489710" y="4709160"/>
            <a:ext cx="38347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    罗斯福新政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29704" name="文本框 20"/>
          <p:cNvSpPr/>
          <p:nvPr/>
        </p:nvSpPr>
        <p:spPr>
          <a:xfrm>
            <a:off x="6096000" y="4735513"/>
            <a:ext cx="5143500" cy="1568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   英国经济学家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凯恩斯在《就业、利息和货币通论》中，主张国家采用扩张性的经济政策。即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扩大政府开支，实行赤字财政，刺激经济，维持繁荣。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"/>
          <p:cNvSpPr/>
          <p:nvPr/>
        </p:nvSpPr>
        <p:spPr>
          <a:xfrm>
            <a:off x="11113" y="14288"/>
            <a:ext cx="4195762" cy="584200"/>
          </a:xfrm>
          <a:prstGeom prst="rect">
            <a:avLst/>
          </a:prstGeom>
          <a:solidFill>
            <a:srgbClr val="46353A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ClrTx/>
              <a:buFontTx/>
            </a:pPr>
            <a:r>
              <a:rPr lang="zh-CN" altLang="zh-CN" sz="3200" b="1">
                <a:solidFill>
                  <a:srgbClr val="FFFFFF"/>
                </a:solidFill>
                <a:latin typeface="微软雅黑" panose="020B0503020204020204" pitchFamily="34" charset="-122"/>
              </a:rPr>
              <a:t>一、国家的宏观调控</a:t>
            </a:r>
            <a:endParaRPr lang="zh-CN" altLang="zh-CN" sz="3200">
              <a:latin typeface="微软雅黑" panose="020B0503020204020204" pitchFamily="34" charset="-122"/>
            </a:endParaRPr>
          </a:p>
        </p:txBody>
      </p:sp>
      <p:sp>
        <p:nvSpPr>
          <p:cNvPr id="30723" name="矩形 11"/>
          <p:cNvSpPr/>
          <p:nvPr/>
        </p:nvSpPr>
        <p:spPr>
          <a:xfrm>
            <a:off x="328613" y="1144588"/>
            <a:ext cx="11501437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zh-CN" sz="2400"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altLang="zh-CN" sz="2400"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zh-CN" sz="2400">
                <a:latin typeface="华文中宋" pitchFamily="2" charset="-122"/>
                <a:ea typeface="华文中宋" pitchFamily="2" charset="-122"/>
              </a:rPr>
              <a:t>）</a:t>
            </a:r>
            <a:r>
              <a:rPr lang="zh-CN" altLang="en-US" sz="2400">
                <a:latin typeface="华文中宋" pitchFamily="2" charset="-122"/>
                <a:ea typeface="华文中宋" pitchFamily="2" charset="-122"/>
              </a:rPr>
              <a:t>苏联社会主义对资本主义的冲击与影响。</a:t>
            </a:r>
            <a:endParaRPr lang="zh-CN" altLang="zh-CN" sz="2400">
              <a:latin typeface="华文中宋" pitchFamily="2" charset="-122"/>
              <a:ea typeface="华文中宋" pitchFamily="2" charset="-122"/>
            </a:endParaRPr>
          </a:p>
        </p:txBody>
      </p:sp>
      <p:grpSp>
        <p:nvGrpSpPr>
          <p:cNvPr id="30724" name="组合 12"/>
          <p:cNvGrpSpPr/>
          <p:nvPr/>
        </p:nvGrpSpPr>
        <p:grpSpPr>
          <a:xfrm>
            <a:off x="855663" y="1684338"/>
            <a:ext cx="4516437" cy="4597400"/>
            <a:chOff x="535650" y="2373942"/>
            <a:chExt cx="4855702" cy="7414275"/>
          </a:xfrm>
        </p:grpSpPr>
        <p:pic>
          <p:nvPicPr>
            <p:cNvPr id="30725" name="Picture 2" descr="https://timgsa.baidu.com/timg?image&amp;quality=80&amp;size=b9999_10000&amp;sec=1584425134783&amp;di=1c73af10a9861185185246858f8318a2&amp;imgtype=0&amp;src=http%3A%2F%2Fn.sinaimg.cn%2Fsinacn10%2F142%2Fw565h377%2F20180830%2F0cc9-hikcahf8466654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5650" y="2373942"/>
              <a:ext cx="4855702" cy="3240000"/>
            </a:xfrm>
            <a:prstGeom prst="rect">
              <a:avLst/>
            </a:prstGeom>
            <a:noFill/>
            <a:ln w="9525">
              <a:noFill/>
            </a:ln>
            <a:effectLst>
              <a:outerShdw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726" name="Picture 4" descr="https://timgsa.baidu.com/timg?image&amp;quality=80&amp;size=b9999_10000&amp;sec=1584425461545&amp;di=db3005811c4831a3f3e32ce54a6e1c03&amp;imgtype=0&amp;src=http%3A%2F%2Fwww.qulishi.com%2FUploadFile%2F2014122516541757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5650" y="6548217"/>
              <a:ext cx="4855702" cy="3240000"/>
            </a:xfrm>
            <a:prstGeom prst="rect">
              <a:avLst/>
            </a:prstGeom>
            <a:noFill/>
            <a:ln w="9525">
              <a:noFill/>
            </a:ln>
            <a:effectLst>
              <a:outerShdw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0727" name="TextBox 15"/>
          <p:cNvSpPr/>
          <p:nvPr/>
        </p:nvSpPr>
        <p:spPr>
          <a:xfrm>
            <a:off x="1427163" y="3771900"/>
            <a:ext cx="3556000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400" b="1">
                <a:latin typeface="仿宋" panose="02010609060101010101" charset="-122"/>
                <a:ea typeface="仿宋" panose="02010609060101010101" charset="-122"/>
              </a:rPr>
              <a:t>轰炸后的断壁残垣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0728" name="TextBox 16"/>
          <p:cNvSpPr/>
          <p:nvPr/>
        </p:nvSpPr>
        <p:spPr>
          <a:xfrm>
            <a:off x="1427163" y="6281738"/>
            <a:ext cx="3556000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400" b="1">
                <a:latin typeface="仿宋" panose="02010609060101010101" charset="-122"/>
                <a:ea typeface="仿宋" panose="02010609060101010101" charset="-122"/>
              </a:rPr>
              <a:t>战场上的血腥杀戮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0729" name="矩形 17"/>
          <p:cNvSpPr/>
          <p:nvPr/>
        </p:nvSpPr>
        <p:spPr>
          <a:xfrm>
            <a:off x="328613" y="609600"/>
            <a:ext cx="1881187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zh-CN" sz="2800" b="1">
                <a:latin typeface="华文中宋" pitchFamily="2" charset="-122"/>
                <a:ea typeface="华文中宋" pitchFamily="2" charset="-122"/>
              </a:rPr>
              <a:t>、背景</a:t>
            </a:r>
            <a:r>
              <a:rPr lang="zh-CN" altLang="en-US" sz="2800" b="1">
                <a:latin typeface="华文中宋" pitchFamily="2" charset="-122"/>
                <a:ea typeface="华文中宋" pitchFamily="2" charset="-122"/>
              </a:rPr>
              <a:t>：</a:t>
            </a:r>
            <a:endParaRPr lang="zh-CN" altLang="zh-CN" sz="2800" b="1">
              <a:latin typeface="华文中宋" pitchFamily="2" charset="-122"/>
              <a:ea typeface="华文中宋" pitchFamily="2" charset="-122"/>
            </a:endParaRPr>
          </a:p>
        </p:txBody>
      </p:sp>
      <p:grpSp>
        <p:nvGrpSpPr>
          <p:cNvPr id="30730" name="组合 22"/>
          <p:cNvGrpSpPr/>
          <p:nvPr/>
        </p:nvGrpSpPr>
        <p:grpSpPr>
          <a:xfrm>
            <a:off x="6910388" y="1730375"/>
            <a:ext cx="4214812" cy="4551363"/>
            <a:chOff x="1648840" y="2238085"/>
            <a:chExt cx="5876760" cy="8725830"/>
          </a:xfrm>
        </p:grpSpPr>
        <p:pic>
          <p:nvPicPr>
            <p:cNvPr id="30731" name="Picture 2" descr="https://timgsa.baidu.com/timg?image&amp;quality=80&amp;size=b9999_10000&amp;sec=1584425888899&amp;di=bb57cd8333ec0383022ef24da5d44449&amp;imgtype=0&amp;src=http%3A%2F%2Fn.sinaimg.cn%2Fsinacn20109%2F265%2Fw600h465%2F20181218%2F4907-hqhtqsp7638157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8840" y="2238085"/>
              <a:ext cx="5876759" cy="3726563"/>
            </a:xfrm>
            <a:prstGeom prst="rect">
              <a:avLst/>
            </a:prstGeom>
            <a:noFill/>
            <a:ln w="9525">
              <a:noFill/>
            </a:ln>
            <a:effectLst>
              <a:outerShdw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732" name="Picture 6" descr="https://timgsa.baidu.com/timg?image&amp;quality=80&amp;size=b9999_10000&amp;sec=1584426085232&amp;di=0ac773b50bb960a6e57a45804f3d0b4d&amp;imgtype=0&amp;src=http%3A%2F%2Fpic.rmb.bdstatic.com%2F6fa41bc8c2a32668fbac5ffc95db388d.png%40wm_2%2Ct_55m%2B5a625Y%2B3L%2Badn%2Be8iuWuteihjOWNgemHjOW8ug%3D%3D%2Cfc_ffffff%2Cff_U2ltSGVp%2Csz_15%2Cx_10%2Cy_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8840" y="7112556"/>
              <a:ext cx="5876760" cy="3851359"/>
            </a:xfrm>
            <a:prstGeom prst="rect">
              <a:avLst/>
            </a:prstGeom>
            <a:noFill/>
            <a:ln w="9525">
              <a:noFill/>
            </a:ln>
            <a:effectLst>
              <a:outerShdw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0733" name="TextBox 4"/>
          <p:cNvSpPr/>
          <p:nvPr/>
        </p:nvSpPr>
        <p:spPr>
          <a:xfrm>
            <a:off x="7208838" y="3714750"/>
            <a:ext cx="3556000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400" b="1">
                <a:latin typeface="仿宋" panose="02010609060101010101" charset="-122"/>
                <a:ea typeface="仿宋" panose="02010609060101010101" charset="-122"/>
              </a:rPr>
              <a:t>苏联的工业化成就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0734" name="TextBox 5"/>
          <p:cNvSpPr/>
          <p:nvPr/>
        </p:nvSpPr>
        <p:spPr>
          <a:xfrm>
            <a:off x="7378700" y="6281738"/>
            <a:ext cx="3556000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400" b="1">
                <a:latin typeface="仿宋" panose="02010609060101010101" charset="-122"/>
                <a:ea typeface="仿宋" panose="02010609060101010101" charset="-122"/>
              </a:rPr>
              <a:t>二战后苏军的钢铁洪流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"/>
          <p:cNvSpPr/>
          <p:nvPr/>
        </p:nvSpPr>
        <p:spPr>
          <a:xfrm>
            <a:off x="11113" y="1133475"/>
            <a:ext cx="11483975" cy="2030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133350">
              <a:spcAft>
                <a:spcPts val="1200"/>
              </a:spcAft>
              <a:buClrTx/>
              <a:buFontTx/>
            </a:pPr>
            <a:r>
              <a:rPr lang="zh-CN" altLang="zh-CN" sz="2400" b="1"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altLang="zh-CN" sz="2400" b="1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zh-CN" sz="2400" b="1">
                <a:latin typeface="华文中宋" pitchFamily="2" charset="-122"/>
                <a:ea typeface="华文中宋" pitchFamily="2" charset="-122"/>
              </a:rPr>
              <a:t>）措施</a:t>
            </a:r>
            <a:endParaRPr lang="zh-CN" altLang="zh-CN" sz="2400">
              <a:latin typeface="华文中宋" pitchFamily="2" charset="-122"/>
              <a:ea typeface="华文中宋" pitchFamily="2" charset="-122"/>
            </a:endParaRPr>
          </a:p>
          <a:p>
            <a:pPr indent="133350">
              <a:spcAft>
                <a:spcPts val="1200"/>
              </a:spcAft>
              <a:buClrTx/>
              <a:buFontTx/>
            </a:pPr>
            <a:r>
              <a:rPr lang="zh-CN" altLang="en-US" sz="2400" b="1">
                <a:latin typeface="华文中宋" pitchFamily="2" charset="-122"/>
                <a:ea typeface="华文中宋" pitchFamily="2" charset="-122"/>
              </a:rPr>
              <a:t>①</a:t>
            </a:r>
            <a:r>
              <a:rPr lang="zh-CN" altLang="en-US" sz="24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加大政府在公共事业领域的开支</a:t>
            </a:r>
            <a:r>
              <a:rPr lang="zh-CN" altLang="en-US" sz="2400" b="1">
                <a:latin typeface="华文中宋" pitchFamily="2" charset="-122"/>
                <a:ea typeface="华文中宋" pitchFamily="2" charset="-122"/>
              </a:rPr>
              <a:t>，增加就业机会、刺激消费需求；</a:t>
            </a:r>
            <a:endParaRPr lang="zh-CN" altLang="en-US" sz="2400" b="1">
              <a:latin typeface="华文中宋" pitchFamily="2" charset="-122"/>
              <a:ea typeface="华文中宋" pitchFamily="2" charset="-122"/>
            </a:endParaRPr>
          </a:p>
          <a:p>
            <a:pPr indent="133350">
              <a:spcAft>
                <a:spcPts val="1200"/>
              </a:spcAft>
              <a:buClrTx/>
              <a:buFontTx/>
            </a:pPr>
            <a:r>
              <a:rPr lang="zh-CN" altLang="en-US" sz="2400" b="1">
                <a:latin typeface="华文中宋" pitchFamily="2" charset="-122"/>
                <a:ea typeface="华文中宋" pitchFamily="2" charset="-122"/>
              </a:rPr>
              <a:t>②制定</a:t>
            </a:r>
            <a:r>
              <a:rPr lang="zh-CN" altLang="en-US" sz="24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经济计划</a:t>
            </a:r>
            <a:r>
              <a:rPr lang="zh-CN" altLang="en-US" sz="2400" b="1">
                <a:latin typeface="华文中宋" pitchFamily="2" charset="-122"/>
                <a:ea typeface="华文中宋" pitchFamily="2" charset="-122"/>
              </a:rPr>
              <a:t>，促进经济协调发展；</a:t>
            </a:r>
            <a:endParaRPr lang="zh-CN" altLang="en-US" sz="2400" b="1">
              <a:latin typeface="华文中宋" pitchFamily="2" charset="-122"/>
              <a:ea typeface="华文中宋" pitchFamily="2" charset="-122"/>
            </a:endParaRPr>
          </a:p>
          <a:p>
            <a:pPr indent="133350">
              <a:spcAft>
                <a:spcPts val="1200"/>
              </a:spcAft>
              <a:buClrTx/>
              <a:buFontTx/>
            </a:pPr>
            <a:r>
              <a:rPr lang="zh-CN" altLang="en-US" sz="2400" b="1">
                <a:latin typeface="华文中宋" pitchFamily="2" charset="-122"/>
                <a:ea typeface="华文中宋" pitchFamily="2" charset="-122"/>
              </a:rPr>
              <a:t>③利用信贷、利率、税收等经济杠杆实施</a:t>
            </a:r>
            <a:r>
              <a:rPr lang="zh-CN" altLang="en-US" sz="24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宏观调控</a:t>
            </a:r>
            <a:r>
              <a:rPr lang="zh-CN" altLang="en-US" sz="2400" b="1">
                <a:latin typeface="华文中宋" pitchFamily="2" charset="-122"/>
                <a:ea typeface="华文中宋" pitchFamily="2" charset="-122"/>
              </a:rPr>
              <a:t>；</a:t>
            </a:r>
            <a:endParaRPr lang="zh-CN" altLang="en-US" sz="2400" b="1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3795" name="矩形 2"/>
          <p:cNvSpPr/>
          <p:nvPr/>
        </p:nvSpPr>
        <p:spPr>
          <a:xfrm>
            <a:off x="200025" y="673100"/>
            <a:ext cx="2201863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zh-CN" sz="2800" b="1">
                <a:latin typeface="华文中宋" pitchFamily="2" charset="-122"/>
                <a:ea typeface="华文中宋" pitchFamily="2" charset="-122"/>
              </a:rPr>
              <a:t>、国内</a:t>
            </a:r>
            <a:r>
              <a:rPr lang="zh-CN" altLang="en-US" sz="2800" b="1">
                <a:latin typeface="华文中宋" pitchFamily="2" charset="-122"/>
                <a:ea typeface="华文中宋" pitchFamily="2" charset="-122"/>
              </a:rPr>
              <a:t>调控</a:t>
            </a:r>
            <a:endParaRPr lang="zh-CN" altLang="zh-CN" sz="2800" b="1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3796" name="矩形 3"/>
          <p:cNvSpPr/>
          <p:nvPr/>
        </p:nvSpPr>
        <p:spPr>
          <a:xfrm>
            <a:off x="200025" y="4854575"/>
            <a:ext cx="9264650" cy="708025"/>
          </a:xfrm>
          <a:prstGeom prst="rect">
            <a:avLst/>
          </a:prstGeom>
          <a:noFill/>
          <a:ln w="19050" cap="flat" cmpd="sng">
            <a:solidFill>
              <a:srgbClr val="8D6974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buClrTx/>
              <a:buFontTx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英国于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1945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1951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年和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1974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1975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年，两度出现“国有化”高潮，除把英格兰银行收归国有外，还把濒于破产的铁路、煤矿、内河航运等许多部门实行国有化。　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797" name="矩形 6"/>
          <p:cNvSpPr/>
          <p:nvPr/>
        </p:nvSpPr>
        <p:spPr>
          <a:xfrm>
            <a:off x="200025" y="5673725"/>
            <a:ext cx="9264650" cy="1016000"/>
          </a:xfrm>
          <a:prstGeom prst="rect">
            <a:avLst/>
          </a:prstGeom>
          <a:noFill/>
          <a:ln w="19050" cap="flat" cmpd="sng">
            <a:solidFill>
              <a:srgbClr val="8D6974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  <a:buClrTx/>
              <a:buFontTx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为了引导经济发展，日本政府积极制定了一系列经济计划，如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1955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年的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经济自立五年计划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1957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年的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新长期经济计划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1960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年的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国民收入倍增计划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等，引导全社会集中力量进行经济建设，有效的推动了日本经济的高速发展。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798" name="矩形 7"/>
          <p:cNvSpPr/>
          <p:nvPr/>
        </p:nvSpPr>
        <p:spPr>
          <a:xfrm>
            <a:off x="11113" y="14288"/>
            <a:ext cx="4195762" cy="584200"/>
          </a:xfrm>
          <a:prstGeom prst="rect">
            <a:avLst/>
          </a:prstGeom>
          <a:solidFill>
            <a:srgbClr val="46353A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ClrTx/>
              <a:buFontTx/>
            </a:pPr>
            <a:r>
              <a:rPr lang="zh-CN" altLang="zh-CN" sz="3200" b="1">
                <a:solidFill>
                  <a:srgbClr val="FFFFFF"/>
                </a:solidFill>
                <a:latin typeface="微软雅黑" panose="020B0503020204020204" pitchFamily="34" charset="-122"/>
              </a:rPr>
              <a:t>一、国家的宏观调控</a:t>
            </a:r>
            <a:endParaRPr lang="zh-CN" altLang="zh-CN" sz="3200">
              <a:latin typeface="微软雅黑" panose="020B0503020204020204" pitchFamily="34" charset="-122"/>
            </a:endParaRPr>
          </a:p>
        </p:txBody>
      </p:sp>
      <p:sp>
        <p:nvSpPr>
          <p:cNvPr id="33799" name="矩形 4"/>
          <p:cNvSpPr/>
          <p:nvPr/>
        </p:nvSpPr>
        <p:spPr>
          <a:xfrm>
            <a:off x="2327275" y="649288"/>
            <a:ext cx="6661150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——</a:t>
            </a:r>
            <a:r>
              <a:rPr lang="zh-CN" altLang="en-US" sz="28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国家干预经济（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国家垄断资本主义</a:t>
            </a:r>
            <a:r>
              <a:rPr lang="zh-CN" altLang="en-US" sz="28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）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33800" name="矩形 8"/>
          <p:cNvSpPr/>
          <p:nvPr/>
        </p:nvSpPr>
        <p:spPr>
          <a:xfrm>
            <a:off x="200025" y="3729038"/>
            <a:ext cx="9264650" cy="1016000"/>
          </a:xfrm>
          <a:prstGeom prst="rect">
            <a:avLst/>
          </a:prstGeom>
          <a:noFill/>
          <a:ln w="19050" cap="flat" cmpd="sng">
            <a:solidFill>
              <a:srgbClr val="8D6974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buClrTx/>
              <a:buFontTx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美国联邦政府在战后对许多新兴的工业部门、重大科研项目、进行大量的投资。比如美国政府对发展原子能工业的投资，从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1945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年至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1970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年共计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175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亿美元；对宇航工业的投资，从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年代末起每年投入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多亿美元。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801" name="文本框 9"/>
          <p:cNvSpPr/>
          <p:nvPr/>
        </p:nvSpPr>
        <p:spPr>
          <a:xfrm>
            <a:off x="-80962" y="3194050"/>
            <a:ext cx="1235392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二战后美、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英、日国家宏观调控各有何特点？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802" name="文本框 5"/>
          <p:cNvSpPr/>
          <p:nvPr/>
        </p:nvSpPr>
        <p:spPr>
          <a:xfrm>
            <a:off x="9572625" y="3971925"/>
            <a:ext cx="2019300" cy="461963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/>
              <a:t>政府投资采购</a:t>
            </a:r>
            <a:endParaRPr lang="zh-CN" altLang="en-US" sz="2400"/>
          </a:p>
        </p:txBody>
      </p:sp>
      <p:sp>
        <p:nvSpPr>
          <p:cNvPr id="33803" name="文本框 11"/>
          <p:cNvSpPr/>
          <p:nvPr/>
        </p:nvSpPr>
        <p:spPr>
          <a:xfrm>
            <a:off x="9572625" y="4978400"/>
            <a:ext cx="1752600" cy="461963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/>
              <a:t>实行国有化</a:t>
            </a:r>
            <a:endParaRPr lang="zh-CN" altLang="en-US" sz="2400"/>
          </a:p>
        </p:txBody>
      </p:sp>
      <p:sp>
        <p:nvSpPr>
          <p:cNvPr id="33804" name="文本框 12"/>
          <p:cNvSpPr/>
          <p:nvPr/>
        </p:nvSpPr>
        <p:spPr>
          <a:xfrm>
            <a:off x="9572625" y="5797550"/>
            <a:ext cx="2019300" cy="461963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/>
              <a:t>制定经济计划</a:t>
            </a:r>
            <a:endParaRPr lang="zh-CN" altLang="en-US" sz="2400"/>
          </a:p>
        </p:txBody>
      </p:sp>
      <p:cxnSp>
        <p:nvCxnSpPr>
          <p:cNvPr id="33807" name="直接连接符 15"/>
          <p:cNvCxnSpPr/>
          <p:nvPr/>
        </p:nvCxnSpPr>
        <p:spPr>
          <a:xfrm>
            <a:off x="771525" y="4114800"/>
            <a:ext cx="10287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08" name="直接连接符 16"/>
          <p:cNvCxnSpPr/>
          <p:nvPr/>
        </p:nvCxnSpPr>
        <p:spPr>
          <a:xfrm>
            <a:off x="7715250" y="4114800"/>
            <a:ext cx="126047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09" name="直接连接符 18"/>
          <p:cNvCxnSpPr/>
          <p:nvPr/>
        </p:nvCxnSpPr>
        <p:spPr>
          <a:xfrm>
            <a:off x="5781675" y="5248275"/>
            <a:ext cx="10668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10" name="直接连接符 20"/>
          <p:cNvCxnSpPr/>
          <p:nvPr/>
        </p:nvCxnSpPr>
        <p:spPr>
          <a:xfrm>
            <a:off x="4206875" y="6029325"/>
            <a:ext cx="24892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6" grpId="0" animBg="1"/>
      <p:bldP spid="33797" grpId="0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YR63H]T~}XR1%3LD$[@{8Q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1180" y="188595"/>
            <a:ext cx="11059795" cy="50996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349" y="5589399"/>
            <a:ext cx="1092559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1973</a:t>
            </a:r>
            <a:r>
              <a:rPr lang="zh-CN" altLang="en-US" sz="2400" dirty="0"/>
              <a:t>年，“黄金时代”结束，发达国家出现经济“滞胀”现象。</a:t>
            </a: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/>
              <a:t>各国减少国家对经济的干预，出售部分国有企业，削减社会福利开支。</a:t>
            </a:r>
            <a:endParaRPr lang="zh-CN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"/>
          <p:cNvSpPr/>
          <p:nvPr/>
        </p:nvSpPr>
        <p:spPr>
          <a:xfrm>
            <a:off x="460375" y="271780"/>
            <a:ext cx="5483225" cy="16300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133350">
              <a:buClrTx/>
              <a:buFontTx/>
            </a:pPr>
            <a:r>
              <a:rPr lang="zh-CN" altLang="zh-CN" sz="2800" b="1"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altLang="zh-CN" sz="2800" b="1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zh-CN" sz="2800" b="1">
                <a:latin typeface="华文中宋" pitchFamily="2" charset="-122"/>
                <a:ea typeface="华文中宋" pitchFamily="2" charset="-122"/>
              </a:rPr>
              <a:t>）影响：</a:t>
            </a:r>
            <a:endParaRPr lang="en-US" altLang="zh-CN" sz="2800" b="1">
              <a:latin typeface="华文中宋" pitchFamily="2" charset="-122"/>
              <a:ea typeface="华文中宋" pitchFamily="2" charset="-122"/>
            </a:endParaRPr>
          </a:p>
          <a:p>
            <a:pPr indent="133350">
              <a:buClrTx/>
              <a:buFontTx/>
            </a:pPr>
            <a:r>
              <a:rPr lang="zh-CN" altLang="en-US" sz="2400" b="1">
                <a:latin typeface="华文中宋" pitchFamily="2" charset="-122"/>
                <a:ea typeface="华文中宋" pitchFamily="2" charset="-122"/>
              </a:rPr>
              <a:t>① </a:t>
            </a:r>
            <a:r>
              <a:rPr lang="zh-CN" altLang="zh-CN" sz="2400" b="1">
                <a:latin typeface="华文中宋" pitchFamily="2" charset="-122"/>
                <a:ea typeface="华文中宋" pitchFamily="2" charset="-122"/>
              </a:rPr>
              <a:t>积极：</a:t>
            </a:r>
            <a:r>
              <a:rPr lang="en-US" altLang="zh-CN" sz="2400" b="1">
                <a:latin typeface="华文中宋" pitchFamily="2" charset="-122"/>
                <a:ea typeface="华文中宋" pitchFamily="2" charset="-122"/>
              </a:rPr>
              <a:t>20</a:t>
            </a:r>
            <a:r>
              <a:rPr lang="zh-CN" altLang="en-US" sz="2400" b="1">
                <a:latin typeface="华文中宋" pitchFamily="2" charset="-122"/>
                <a:ea typeface="华文中宋" pitchFamily="2" charset="-122"/>
              </a:rPr>
              <a:t>世纪</a:t>
            </a:r>
            <a:r>
              <a:rPr lang="en-US" altLang="zh-CN" sz="2400" b="1">
                <a:latin typeface="华文中宋" pitchFamily="2" charset="-122"/>
                <a:ea typeface="华文中宋" pitchFamily="2" charset="-122"/>
              </a:rPr>
              <a:t>50</a:t>
            </a:r>
            <a:r>
              <a:rPr lang="zh-CN" altLang="zh-CN" sz="2400" b="1">
                <a:latin typeface="华文中宋" pitchFamily="2" charset="-122"/>
                <a:ea typeface="华文中宋" pitchFamily="2" charset="-122"/>
              </a:rPr>
              <a:t>年代—</a:t>
            </a:r>
            <a:r>
              <a:rPr lang="en-US" altLang="zh-CN" sz="2400" b="1">
                <a:latin typeface="华文中宋" pitchFamily="2" charset="-122"/>
                <a:ea typeface="华文中宋" pitchFamily="2" charset="-122"/>
              </a:rPr>
              <a:t>70</a:t>
            </a:r>
            <a:r>
              <a:rPr lang="zh-CN" altLang="zh-CN" sz="2400" b="1">
                <a:latin typeface="华文中宋" pitchFamily="2" charset="-122"/>
                <a:ea typeface="华文中宋" pitchFamily="2" charset="-122"/>
              </a:rPr>
              <a:t>年代初，</a:t>
            </a:r>
            <a:r>
              <a:rPr lang="zh-CN" altLang="en-US" sz="2400" b="1">
                <a:latin typeface="华文中宋" pitchFamily="2" charset="-122"/>
                <a:ea typeface="华文中宋" pitchFamily="2" charset="-122"/>
              </a:rPr>
              <a:t>经济增长较快，战后资本主义发展的</a:t>
            </a:r>
            <a:r>
              <a:rPr lang="zh-CN" altLang="zh-CN" sz="24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“黄金时期”</a:t>
            </a:r>
            <a:r>
              <a:rPr lang="zh-CN" altLang="zh-CN" sz="2400" b="1">
                <a:latin typeface="华文中宋" pitchFamily="2" charset="-122"/>
                <a:ea typeface="华文中宋" pitchFamily="2" charset="-122"/>
              </a:rPr>
              <a:t>。 </a:t>
            </a:r>
            <a:endParaRPr lang="zh-CN" altLang="zh-CN" sz="2400" b="1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34819" name="Picture 2" descr="https://timgsa.baidu.com/timg?image&amp;quality=80&amp;size=b9999_10000&amp;sec=1584428270195&amp;di=88c058215747cc43e5869ae5757ea485&amp;imgtype=0&amp;src=http%3A%2F%2Folbpic.ol-img.com%2Falbum%2F201309%2F30%2F142120t11z96yh9heeywxo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6045" y="765175"/>
            <a:ext cx="5144770" cy="2595245"/>
          </a:xfrm>
          <a:prstGeom prst="rect">
            <a:avLst/>
          </a:prstGeom>
          <a:noFill/>
          <a:ln w="9525"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34820" name="AutoShape 2" descr="http://img4.imgtn.bdimg.com/it/u=2387087154,1666738097&amp;fm=214&amp;gp=0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zh-CN" altLang="en-US"/>
          </a:p>
        </p:txBody>
      </p:sp>
      <p:sp>
        <p:nvSpPr>
          <p:cNvPr id="34821" name="矩形 7"/>
          <p:cNvSpPr/>
          <p:nvPr/>
        </p:nvSpPr>
        <p:spPr>
          <a:xfrm>
            <a:off x="490855" y="2965450"/>
            <a:ext cx="57600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133350"/>
            <a:r>
              <a:rPr lang="zh-CN" altLang="en-US" sz="2400" b="1">
                <a:latin typeface="华文中宋" pitchFamily="2" charset="-122"/>
                <a:ea typeface="华文中宋" pitchFamily="2" charset="-122"/>
              </a:rPr>
              <a:t>② </a:t>
            </a:r>
            <a:r>
              <a:rPr lang="zh-CN" altLang="zh-CN" sz="2400" b="1">
                <a:latin typeface="华文中宋" pitchFamily="2" charset="-122"/>
                <a:ea typeface="华文中宋" pitchFamily="2" charset="-122"/>
              </a:rPr>
              <a:t>消极：</a:t>
            </a:r>
            <a:r>
              <a:rPr lang="en-US" altLang="zh-CN" sz="2400" b="1">
                <a:latin typeface="华文中宋" pitchFamily="2" charset="-122"/>
                <a:ea typeface="华文中宋" pitchFamily="2" charset="-122"/>
              </a:rPr>
              <a:t>70 </a:t>
            </a:r>
            <a:r>
              <a:rPr lang="zh-CN" altLang="zh-CN" sz="2400" b="1">
                <a:latin typeface="华文中宋" pitchFamily="2" charset="-122"/>
                <a:ea typeface="华文中宋" pitchFamily="2" charset="-122"/>
              </a:rPr>
              <a:t>年代，出现</a:t>
            </a:r>
            <a:r>
              <a:rPr lang="zh-CN" altLang="zh-CN" sz="24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“滞胀”</a:t>
            </a:r>
            <a:r>
              <a:rPr lang="zh-CN" altLang="zh-CN" sz="2400" b="1">
                <a:latin typeface="华文中宋" pitchFamily="2" charset="-122"/>
                <a:ea typeface="华文中宋" pitchFamily="2" charset="-122"/>
              </a:rPr>
              <a:t>现象（</a:t>
            </a:r>
            <a:r>
              <a:rPr lang="zh-CN" altLang="zh-CN" sz="24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经济停滞</a:t>
            </a:r>
            <a:r>
              <a:rPr lang="en-US" altLang="zh-CN" sz="2400" b="1">
                <a:latin typeface="华文中宋" pitchFamily="2" charset="-122"/>
                <a:ea typeface="华文中宋" pitchFamily="2" charset="-122"/>
              </a:rPr>
              <a:t>+</a:t>
            </a:r>
            <a:r>
              <a:rPr lang="zh-CN" altLang="zh-CN" sz="24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通货膨胀</a:t>
            </a:r>
            <a:r>
              <a:rPr lang="zh-CN" altLang="zh-CN" sz="2400" b="1">
                <a:latin typeface="华文中宋" pitchFamily="2" charset="-122"/>
                <a:ea typeface="华文中宋" pitchFamily="2" charset="-122"/>
              </a:rPr>
              <a:t>）。</a:t>
            </a:r>
            <a:endParaRPr lang="zh-CN" altLang="zh-CN" sz="2400" b="1">
              <a:latin typeface="华文中宋" pitchFamily="2" charset="-122"/>
              <a:ea typeface="华文中宋" pitchFamily="2" charset="-122"/>
            </a:endParaRPr>
          </a:p>
        </p:txBody>
      </p:sp>
      <p:graphicFrame>
        <p:nvGraphicFramePr>
          <p:cNvPr id="34823" name="表格 34822"/>
          <p:cNvGraphicFramePr/>
          <p:nvPr>
            <p:custDataLst>
              <p:tags r:id="rId2"/>
            </p:custDataLst>
          </p:nvPr>
        </p:nvGraphicFramePr>
        <p:xfrm>
          <a:off x="6456045" y="3789045"/>
          <a:ext cx="5233035" cy="2276475"/>
        </p:xfrm>
        <a:graphic>
          <a:graphicData uri="http://schemas.openxmlformats.org/drawingml/2006/table">
            <a:tbl>
              <a:tblPr/>
              <a:tblGrid>
                <a:gridCol w="2697480"/>
                <a:gridCol w="1290320"/>
                <a:gridCol w="1245235"/>
              </a:tblGrid>
              <a:tr h="9239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rgbClr val="E3DCCF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b="1">
                          <a:solidFill>
                            <a:srgbClr val="171703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主要资本主义国家经济发展</a:t>
                      </a:r>
                      <a:endParaRPr lang="zh-CN" altLang="zh-CN" sz="2400" b="1">
                        <a:solidFill>
                          <a:srgbClr val="171703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9825" marR="89825" marT="44913" marB="449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rgbClr val="E3DCCF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b="1">
                          <a:solidFill>
                            <a:srgbClr val="171703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1950-1973</a:t>
                      </a:r>
                      <a:endParaRPr lang="en-US" altLang="zh-CN" sz="2400" b="1">
                        <a:solidFill>
                          <a:srgbClr val="171703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9825" marR="89825" marT="44913" marB="449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rgbClr val="E3DCCF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b="1">
                          <a:solidFill>
                            <a:srgbClr val="171703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1974-1982</a:t>
                      </a:r>
                      <a:endParaRPr lang="en-US" altLang="zh-CN" sz="2400" b="1">
                        <a:solidFill>
                          <a:srgbClr val="171703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9825" marR="89825" marT="44913" marB="449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87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rgbClr val="E3DCCF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>
                          <a:solidFill>
                            <a:srgbClr val="17170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国民生产总值年均增长率</a:t>
                      </a:r>
                      <a:endParaRPr lang="zh-CN" altLang="en-US" sz="2000" b="1">
                        <a:solidFill>
                          <a:srgbClr val="17170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825" marR="89825" marT="44913" marB="449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rgbClr val="E3DCCF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6%</a:t>
                      </a:r>
                      <a:endParaRPr lang="en-US" altLang="zh-CN" sz="24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9825" marR="89825" marT="44913" marB="449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rgbClr val="E3DCCF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2.4%</a:t>
                      </a:r>
                      <a:endParaRPr lang="en-US" altLang="zh-CN" sz="24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9825" marR="89825" marT="44913" marB="449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651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rgbClr val="E3DCCF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>
                          <a:solidFill>
                            <a:srgbClr val="171703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通货膨胀率</a:t>
                      </a:r>
                      <a:endParaRPr lang="zh-CN" altLang="en-US" sz="2000" b="1">
                        <a:solidFill>
                          <a:srgbClr val="171703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825" marR="89825" marT="44913" marB="449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rgbClr val="E3DCCF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b="1">
                          <a:solidFill>
                            <a:srgbClr val="171703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3.4%</a:t>
                      </a:r>
                      <a:endParaRPr lang="en-US" altLang="zh-CN" sz="2400" b="1">
                        <a:solidFill>
                          <a:srgbClr val="171703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9825" marR="89825" marT="44913" marB="449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rgbClr val="E3DCCF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b="1">
                          <a:solidFill>
                            <a:srgbClr val="171703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9.9%</a:t>
                      </a:r>
                      <a:endParaRPr lang="en-US" altLang="zh-CN" sz="2400" b="1">
                        <a:solidFill>
                          <a:srgbClr val="171703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9825" marR="89825" marT="44913" marB="44913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4841" name="文本框 18"/>
          <p:cNvSpPr/>
          <p:nvPr/>
        </p:nvSpPr>
        <p:spPr>
          <a:xfrm>
            <a:off x="2393315" y="5057775"/>
            <a:ext cx="44551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减少干预</a:t>
            </a:r>
            <a:endParaRPr lang="zh-CN" altLang="en-US" sz="2800" b="1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4842" name="矩形 10"/>
          <p:cNvSpPr/>
          <p:nvPr/>
        </p:nvSpPr>
        <p:spPr>
          <a:xfrm>
            <a:off x="366713" y="5064125"/>
            <a:ext cx="10477500" cy="1260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133350">
              <a:buClrTx/>
              <a:buFontTx/>
            </a:pPr>
            <a:r>
              <a:rPr lang="zh-CN" altLang="zh-CN" sz="2800" b="1"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altLang="zh-CN" sz="2800" b="1"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zh-CN" sz="2800" b="1">
                <a:latin typeface="华文中宋" pitchFamily="2" charset="-122"/>
                <a:ea typeface="华文中宋" pitchFamily="2" charset="-122"/>
              </a:rPr>
              <a:t>）</a:t>
            </a:r>
            <a:r>
              <a:rPr lang="zh-CN" altLang="en-US" sz="2800" b="1">
                <a:latin typeface="华文中宋" pitchFamily="2" charset="-122"/>
                <a:ea typeface="华文中宋" pitchFamily="2" charset="-122"/>
              </a:rPr>
              <a:t>调整</a:t>
            </a:r>
            <a:endParaRPr lang="en-US" altLang="zh-CN" sz="2800" b="1">
              <a:latin typeface="华文中宋" pitchFamily="2" charset="-122"/>
              <a:ea typeface="华文中宋" pitchFamily="2" charset="-122"/>
            </a:endParaRPr>
          </a:p>
          <a:p>
            <a:pPr indent="133350">
              <a:buClrTx/>
              <a:buFontTx/>
            </a:pPr>
            <a:endParaRPr lang="zh-CN" altLang="en-US" sz="2400" b="1">
              <a:latin typeface="华文中宋" pitchFamily="2" charset="-122"/>
              <a:ea typeface="华文中宋" pitchFamily="2" charset="-122"/>
            </a:endParaRPr>
          </a:p>
          <a:p>
            <a:pPr indent="133350">
              <a:buClrTx/>
              <a:buFontTx/>
            </a:pPr>
            <a:endParaRPr lang="zh-CN" altLang="zh-CN" sz="2400" b="1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48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文本框 11"/>
          <p:cNvSpPr txBox="1"/>
          <p:nvPr/>
        </p:nvSpPr>
        <p:spPr>
          <a:xfrm>
            <a:off x="191272" y="476710"/>
            <a:ext cx="11978645" cy="112458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marL="0" marR="0" lvl="0" indent="0" eaLnBrk="1" hangingPunct="1">
              <a:lnSpc>
                <a:spcPct val="120000"/>
              </a:lnSpc>
            </a:pPr>
            <a:r>
              <a:rPr lang="en-US" altLang="en-US" sz="280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</a:t>
            </a:r>
            <a:r>
              <a:rPr lang="en-US" altLang="en-US"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【情境探究】归纳概括第二次世界大战后国家垄断资本主义的主要形式。有何积极作用？  </a:t>
            </a:r>
            <a:r>
              <a:rPr lang="en-US" altLang="zh-CN"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(</a:t>
            </a:r>
            <a:r>
              <a:rPr lang="en-US" altLang="en-US" sz="28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史料实证、历史解释）</a:t>
            </a:r>
            <a:r>
              <a:rPr lang="en-US" altLang="en-US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        </a:t>
            </a:r>
            <a:r>
              <a:rPr lang="en-US" altLang="en-US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   </a:t>
            </a:r>
            <a:endParaRPr lang="en-US" altLang="en-US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243" name="文本框 4"/>
          <p:cNvSpPr/>
          <p:nvPr/>
        </p:nvSpPr>
        <p:spPr>
          <a:xfrm>
            <a:off x="309880" y="2272665"/>
            <a:ext cx="11786235" cy="269113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marL="0" lvl="0" indent="0" algn="just" eaLnBrk="1" hangingPunct="1">
              <a:lnSpc>
                <a:spcPct val="13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>
                <a:solidFill>
                  <a:srgbClr val="002AA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第二次世界大战后，英国……先后实施了8个国有化法案，把英格兰银行、煤炭工业等国有化……企业国有化的改革实施后，一般生产都有所发展。</a:t>
            </a:r>
            <a:endParaRPr lang="zh-CN" altLang="zh-CN">
              <a:solidFill>
                <a:srgbClr val="002AA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r" eaLnBrk="1" hangingPunct="1">
              <a:lnSpc>
                <a:spcPct val="130000"/>
              </a:lnSpc>
            </a:pPr>
            <a:r>
              <a:rPr lang="zh-CN" altLang="zh-CN">
                <a:solidFill>
                  <a:srgbClr val="002AA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——《世界当代史》</a:t>
            </a:r>
            <a:endParaRPr lang="zh-CN" altLang="zh-CN">
              <a:solidFill>
                <a:srgbClr val="002AA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just" eaLnBrk="1" hangingPunct="1">
              <a:lnSpc>
                <a:spcPct val="130000"/>
              </a:lnSpc>
            </a:pPr>
            <a:r>
              <a:rPr lang="zh-CN" altLang="zh-CN">
                <a:solidFill>
                  <a:srgbClr val="002AA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计划能补偿自由的缺点，而同时又不使它失去优点。</a:t>
            </a:r>
            <a:endParaRPr lang="zh-CN" altLang="zh-CN">
              <a:solidFill>
                <a:srgbClr val="002AA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r" eaLnBrk="1" hangingPunct="1">
              <a:lnSpc>
                <a:spcPct val="130000"/>
              </a:lnSpc>
            </a:pPr>
            <a:r>
              <a:rPr lang="zh-CN" altLang="zh-CN">
                <a:solidFill>
                  <a:srgbClr val="002AA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——戴高乐</a:t>
            </a:r>
            <a:endParaRPr lang="zh-CN" altLang="zh-CN">
              <a:solidFill>
                <a:srgbClr val="002AA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44" name="文本框 5"/>
          <p:cNvSpPr/>
          <p:nvPr/>
        </p:nvSpPr>
        <p:spPr>
          <a:xfrm>
            <a:off x="1055370" y="4963160"/>
            <a:ext cx="9043670" cy="18135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marL="0" lvl="0" indent="0" algn="just" eaLnBrk="1" hangingPunct="1">
              <a:lnSpc>
                <a:spcPct val="140000"/>
              </a:lnSpc>
            </a:pPr>
            <a:r>
              <a:rPr lang="zh-CN" altLang="en-US">
                <a:solidFill>
                  <a:srgbClr val="CC00CC"/>
                </a:solidFill>
              </a:rPr>
              <a:t>形式：部分实行国有化；制定经济计划。</a:t>
            </a:r>
            <a:endParaRPr lang="zh-CN" altLang="en-US">
              <a:solidFill>
                <a:srgbClr val="CC00CC"/>
              </a:solidFill>
            </a:endParaRPr>
          </a:p>
          <a:p>
            <a:pPr marL="0" lvl="0" indent="0" algn="just" eaLnBrk="1" hangingPunct="1">
              <a:lnSpc>
                <a:spcPct val="140000"/>
              </a:lnSpc>
            </a:pPr>
            <a:r>
              <a:rPr lang="zh-CN" altLang="en-US">
                <a:solidFill>
                  <a:srgbClr val="CC00CC"/>
                </a:solidFill>
              </a:rPr>
              <a:t>积极作用：在一定程度上避免私人资本主义生产的盲目性，保证生产的社会性。</a:t>
            </a:r>
            <a:r>
              <a:rPr lang="zh-CN" altLang="zh-CN" sz="2800"/>
              <a:t>                             </a:t>
            </a:r>
            <a:endParaRPr lang="zh-CN" altLang="zh-CN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矩形 37"/>
          <p:cNvSpPr/>
          <p:nvPr/>
        </p:nvSpPr>
        <p:spPr>
          <a:xfrm>
            <a:off x="3157447" y="4309264"/>
            <a:ext cx="1625299" cy="43751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请在此输入标题</a:t>
            </a:r>
            <a:endParaRPr lang="en-US" altLang="zh-CN" sz="15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5" name="文本框 9"/>
          <p:cNvSpPr/>
          <p:nvPr/>
        </p:nvSpPr>
        <p:spPr>
          <a:xfrm>
            <a:off x="1694043" y="777731"/>
            <a:ext cx="9705765" cy="6299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marL="0" lvl="0" indent="0" algn="just" eaLnBrk="1" hangingPunct="1">
              <a:lnSpc>
                <a:spcPct val="125000"/>
              </a:lnSpc>
            </a:pP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【拓展提升】</a:t>
            </a: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 20世纪七十年代后新自由主义的兴盛</a:t>
            </a:r>
            <a:endParaRPr lang="zh-CN" altLang="zh-CN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16" name="文本框 3"/>
          <p:cNvSpPr/>
          <p:nvPr/>
        </p:nvSpPr>
        <p:spPr>
          <a:xfrm>
            <a:off x="554429" y="1407851"/>
            <a:ext cx="11032669" cy="25019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ct val="140000"/>
              </a:lnSpc>
            </a:pPr>
            <a:r>
              <a:rPr lang="zh-CN" altLang="en-US" sz="280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(1)背景：70年代初，资本主义经济进入“滞胀”时期。</a:t>
            </a:r>
            <a:endParaRPr lang="zh-CN" altLang="en-US" sz="280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eaLnBrk="1" hangingPunct="1">
              <a:lnSpc>
                <a:spcPct val="140000"/>
              </a:lnSpc>
            </a:pPr>
            <a:r>
              <a:rPr lang="zh-CN" altLang="en-US" sz="280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(2)核心思想：反对国家干预经济，强调经济的自由化、私有化、市场化、全球一体化。</a:t>
            </a:r>
            <a:endParaRPr lang="zh-CN" altLang="en-US" sz="280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eaLnBrk="1" hangingPunct="1">
              <a:lnSpc>
                <a:spcPct val="140000"/>
              </a:lnSpc>
            </a:pPr>
            <a:endParaRPr lang="zh-CN" altLang="en-US" sz="2800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31.xml><?xml version="1.0" encoding="utf-8"?>
<p:tagLst xmlns:p="http://schemas.openxmlformats.org/presentationml/2006/main">
  <p:tag name="KSO_WM_UNIT_PLACING_PICTURE_USER_VIEWPORT" val="{&quot;height&quot;:5865,&quot;width&quot;:12720}"/>
</p:tagLst>
</file>

<file path=ppt/tags/tag32.xml><?xml version="1.0" encoding="utf-8"?>
<p:tagLst xmlns:p="http://schemas.openxmlformats.org/presentationml/2006/main">
  <p:tag name="KSO_WM_UNIT_TABLE_BEAUTIFY" val="smartTable{305f889a-3200-487f-8ca8-94be74cce7f7}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5.xml><?xml version="1.0" encoding="utf-8"?>
<p:tagLst xmlns:p="http://schemas.openxmlformats.org/presentationml/2006/main">
  <p:tag name="KSO_WM_UNIT_PLACING_PICTURE_USER_VIEWPORT" val="{&quot;height&quot;:1296.9652345031159,&quot;width&quot;:7672.992056487203}"/>
</p:tagLst>
</file>

<file path=ppt/tags/tag36.xml><?xml version="1.0" encoding="utf-8"?>
<p:tagLst xmlns:p="http://schemas.openxmlformats.org/presentationml/2006/main">
  <p:tag name="KSO_WM_UNIT_PLACING_PICTURE_USER_VIEWPORT" val="{&quot;height&quot;:1296.9652345031159,&quot;width&quot;:7672.992056487203}"/>
</p:tagLst>
</file>

<file path=ppt/tags/tag37.xml><?xml version="1.0" encoding="utf-8"?>
<p:tagLst xmlns:p="http://schemas.openxmlformats.org/presentationml/2006/main">
  <p:tag name="KSO_WM_UNIT_PLACING_PICTURE_USER_VIEWPORT" val="{&quot;height&quot;:1296.9652345031159,&quot;width&quot;:7672.992056487203}"/>
</p:tagLst>
</file>

<file path=ppt/tags/tag38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noFill/>
        <a:noFill/>
        <a:noFill/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4646</Words>
  <Application>WPS 演示</Application>
  <PresentationFormat>宽屏</PresentationFormat>
  <Paragraphs>296</Paragraphs>
  <Slides>23</Slides>
  <Notes>6</Notes>
  <HiddenSlides>2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54" baseType="lpstr">
      <vt:lpstr>Arial</vt:lpstr>
      <vt:lpstr>宋体</vt:lpstr>
      <vt:lpstr>Wingdings</vt:lpstr>
      <vt:lpstr>微软雅黑</vt:lpstr>
      <vt:lpstr>Franklin Gothic Book</vt:lpstr>
      <vt:lpstr>黑体</vt:lpstr>
      <vt:lpstr>Franklin Gothic Medium</vt:lpstr>
      <vt:lpstr>Wingdings 2</vt:lpstr>
      <vt:lpstr>Wingdings</vt:lpstr>
      <vt:lpstr>Arial</vt:lpstr>
      <vt:lpstr>等线 Light</vt:lpstr>
      <vt:lpstr>Calibri</vt:lpstr>
      <vt:lpstr>华文细黑</vt:lpstr>
      <vt:lpstr>MS PGothic</vt:lpstr>
      <vt:lpstr>华文中宋</vt:lpstr>
      <vt:lpstr>仿宋</vt:lpstr>
      <vt:lpstr>楷体</vt:lpstr>
      <vt:lpstr>等线</vt:lpstr>
      <vt:lpstr>Arial Unicode MS</vt:lpstr>
      <vt:lpstr>迷你简菱心</vt:lpstr>
      <vt:lpstr>Times New Roman</vt:lpstr>
      <vt:lpstr>Calibri</vt:lpstr>
      <vt:lpstr>方正粗黑宋简体</vt:lpstr>
      <vt:lpstr>Comic Sans MS</vt:lpstr>
      <vt:lpstr>汉仪颜楷简</vt:lpstr>
      <vt:lpstr>华文楷体</vt:lpstr>
      <vt:lpstr>华文行楷</vt:lpstr>
      <vt:lpstr>Open Sans Light</vt:lpstr>
      <vt:lpstr>Segoe Print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春雨</cp:lastModifiedBy>
  <cp:revision>28</cp:revision>
  <cp:lastPrinted>2021-04-06T05:37:00Z</cp:lastPrinted>
  <dcterms:created xsi:type="dcterms:W3CDTF">2021-04-06T05:37:00Z</dcterms:created>
  <dcterms:modified xsi:type="dcterms:W3CDTF">2021-04-22T01:17:20Z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677AD1D7A01346E5BCE666AB3EE089F8</vt:lpwstr>
  </property>
  <property fmtid="{D5CDD505-2E9C-101B-9397-08002B2CF9AE}" pid="7" name="KSOProductBuildVer">
    <vt:lpwstr>2052-11.1.0.10463</vt:lpwstr>
  </property>
  <property fmtid="{D5CDD505-2E9C-101B-9397-08002B2CF9AE}" pid="8" name="KSOSaveFontToCloudKey">
    <vt:lpwstr>222081125_btnclosed</vt:lpwstr>
  </property>
</Properties>
</file>