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342" r:id="rId3"/>
    <p:sldId id="343" r:id="rId4"/>
    <p:sldId id="258" r:id="rId5"/>
    <p:sldId id="265" r:id="rId6"/>
    <p:sldId id="317" r:id="rId7"/>
    <p:sldId id="318" r:id="rId8"/>
    <p:sldId id="319" r:id="rId9"/>
    <p:sldId id="260" r:id="rId10"/>
    <p:sldId id="320" r:id="rId11"/>
    <p:sldId id="268" r:id="rId12"/>
    <p:sldId id="321" r:id="rId13"/>
    <p:sldId id="344" r:id="rId14"/>
    <p:sldId id="345" r:id="rId15"/>
    <p:sldId id="261" r:id="rId16"/>
    <p:sldId id="322" r:id="rId17"/>
    <p:sldId id="323" r:id="rId18"/>
    <p:sldId id="324" r:id="rId19"/>
    <p:sldId id="262" r:id="rId20"/>
    <p:sldId id="346" r:id="rId21"/>
    <p:sldId id="347" r:id="rId22"/>
    <p:sldId id="348" r:id="rId23"/>
    <p:sldId id="349" r:id="rId24"/>
    <p:sldId id="350" r:id="rId25"/>
    <p:sldId id="351" r:id="rId26"/>
    <p:sldId id="352" r:id="rId27"/>
    <p:sldId id="325" r:id="rId28"/>
    <p:sldId id="32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762"/>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1D6C0-1C97-46CA-9BB2-4A28AB36F263}" type="datetimeFigureOut">
              <a:rPr lang="zh-CN" altLang="en-US" smtClean="0"/>
              <a:t>2021/3/27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BD0F3-3D26-4378-AF47-558B34F4D54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C179FA90-D01C-4C56-BD10-9364D3145637}"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 版</a:t>
            </a:r>
          </a:p>
        </p:txBody>
      </p:sp>
      <p:sp>
        <p:nvSpPr>
          <p:cNvPr id="4" name="灯片编号占位符 3"/>
          <p:cNvSpPr>
            <a:spLocks noGrp="1"/>
          </p:cNvSpPr>
          <p:nvPr>
            <p:ph type="sldNum" sz="quarter" idx="10"/>
          </p:nvPr>
        </p:nvSpPr>
        <p:spPr/>
        <p:txBody>
          <a:bodyPr/>
          <a:lstStyle/>
          <a:p>
            <a:fld id="{C179FA90-D01C-4C56-BD10-9364D3145637}" type="slidenum">
              <a:rPr lang="zh-CN" altLang="en-US" smtClean="0"/>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 版</a:t>
            </a:r>
          </a:p>
        </p:txBody>
      </p:sp>
      <p:sp>
        <p:nvSpPr>
          <p:cNvPr id="4" name="灯片编号占位符 3"/>
          <p:cNvSpPr>
            <a:spLocks noGrp="1"/>
          </p:cNvSpPr>
          <p:nvPr>
            <p:ph type="sldNum" sz="quarter" idx="10"/>
          </p:nvPr>
        </p:nvSpPr>
        <p:spPr/>
        <p:txBody>
          <a:bodyPr/>
          <a:lstStyle/>
          <a:p>
            <a:fld id="{C179FA90-D01C-4C56-BD10-9364D3145637}" type="slidenum">
              <a:rPr lang="zh-CN" altLang="en-US" smtClean="0"/>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 版</a:t>
            </a:r>
          </a:p>
        </p:txBody>
      </p:sp>
      <p:sp>
        <p:nvSpPr>
          <p:cNvPr id="4" name="灯片编号占位符 3"/>
          <p:cNvSpPr>
            <a:spLocks noGrp="1"/>
          </p:cNvSpPr>
          <p:nvPr>
            <p:ph type="sldNum" sz="quarter" idx="10"/>
          </p:nvPr>
        </p:nvSpPr>
        <p:spPr/>
        <p:txBody>
          <a:bodyPr/>
          <a:lstStyle/>
          <a:p>
            <a:fld id="{C179FA90-D01C-4C56-BD10-9364D3145637}" type="slidenum">
              <a:rPr lang="zh-CN" altLang="en-US" smtClean="0"/>
              <a:t>14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D0385-4779-4FB0-A36D-649251C88A0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D0385-4779-4FB0-A36D-649251C88A0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D0385-4779-4FB0-A36D-649251C88A0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D0385-4779-4FB0-A36D-649251C88A0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6D0385-4779-4FB0-A36D-649251C88A0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6D0385-4779-4FB0-A36D-649251C88A0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76D0385-4779-4FB0-A36D-649251C88A0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76D0385-4779-4FB0-A36D-649251C88A0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76D0385-4779-4FB0-A36D-649251C88A08}" type="slidenum">
              <a:rPr lang="zh-CN" altLang="en-US" smtClean="0"/>
              <a:t>‹#›</a:t>
            </a:fld>
            <a:endParaRPr lang="zh-CN" altLang="en-US"/>
          </a:p>
        </p:txBody>
      </p:sp>
      <p:grpSp>
        <p:nvGrpSpPr>
          <p:cNvPr id="9" name="组合 8"/>
          <p:cNvGrpSpPr/>
          <p:nvPr userDrawn="1"/>
        </p:nvGrpSpPr>
        <p:grpSpPr>
          <a:xfrm>
            <a:off x="0" y="0"/>
            <a:ext cx="12192000" cy="1247266"/>
            <a:chOff x="-9375870" y="977295"/>
            <a:chExt cx="17537595" cy="1794132"/>
          </a:xfrm>
        </p:grpSpPr>
        <p:sp>
          <p:nvSpPr>
            <p:cNvPr id="10" name="弧形 9"/>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p:cNvGrpSpPr/>
            <p:nvPr/>
          </p:nvGrpSpPr>
          <p:grpSpPr>
            <a:xfrm>
              <a:off x="-9375870" y="2268060"/>
              <a:ext cx="17537595" cy="5240"/>
              <a:chOff x="-9375870" y="2268060"/>
              <a:chExt cx="17537595" cy="5240"/>
            </a:xfrm>
          </p:grpSpPr>
          <p:cxnSp>
            <p:nvCxnSpPr>
              <p:cNvPr id="12" name="直接连接符 11"/>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56500" t="39024" r="32326" b="39024"/>
          <a:stretch>
            <a:fillRect/>
          </a:stretch>
        </p:blipFill>
        <p:spPr>
          <a:xfrm>
            <a:off x="333746" y="31532"/>
            <a:ext cx="829817" cy="916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grpSp>
        <p:nvGrpSpPr>
          <p:cNvPr id="12" name="组合 11"/>
          <p:cNvGrpSpPr/>
          <p:nvPr userDrawn="1"/>
        </p:nvGrpSpPr>
        <p:grpSpPr>
          <a:xfrm>
            <a:off x="0" y="0"/>
            <a:ext cx="12192000" cy="1247266"/>
            <a:chOff x="-9375870" y="977295"/>
            <a:chExt cx="17537595" cy="1794132"/>
          </a:xfrm>
        </p:grpSpPr>
        <p:sp>
          <p:nvSpPr>
            <p:cNvPr id="13" name="弧形 12"/>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4" name="组合 13"/>
            <p:cNvGrpSpPr/>
            <p:nvPr/>
          </p:nvGrpSpPr>
          <p:grpSpPr>
            <a:xfrm>
              <a:off x="-9375870" y="2268060"/>
              <a:ext cx="17537595" cy="5240"/>
              <a:chOff x="-9375870" y="2268060"/>
              <a:chExt cx="17537595" cy="5240"/>
            </a:xfrm>
          </p:grpSpPr>
          <p:cxnSp>
            <p:nvCxnSpPr>
              <p:cNvPr id="15" name="直接连接符 14"/>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56500" t="39024" r="32326" b="39024"/>
          <a:stretch>
            <a:fillRect/>
          </a:stretch>
        </p:blipFill>
        <p:spPr>
          <a:xfrm>
            <a:off x="333746" y="55027"/>
            <a:ext cx="829817" cy="916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78EE6C3-8EB8-4A2B-9FF0-BA167BFCA0FA}" type="datetimeFigureOut">
              <a:rPr lang="zh-CN" altLang="en-US" smtClean="0"/>
              <a:t>2021/3/27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76D0385-4779-4FB0-A36D-649251C88A0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EE6C3-8EB8-4A2B-9FF0-BA167BFCA0FA}" type="datetimeFigureOut">
              <a:rPr lang="zh-CN" altLang="en-US" smtClean="0"/>
              <a:t>2021/3/27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D0385-4779-4FB0-A36D-649251C88A08}" type="slidenum">
              <a:rPr lang="zh-CN" altLang="en-US" smtClean="0"/>
              <a:t>‹#›</a:t>
            </a:fld>
            <a:endParaRPr lang="zh-CN" altLang="en-US"/>
          </a:p>
        </p:txBody>
      </p:sp>
      <p:sp>
        <p:nvSpPr>
          <p:cNvPr id="7" name="矩形 6"/>
          <p:cNvSpPr/>
          <p:nvPr userDrawn="1"/>
        </p:nvSpPr>
        <p:spPr>
          <a:xfrm>
            <a:off x="-2" y="-1"/>
            <a:ext cx="12191998" cy="68579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 y="977295"/>
            <a:ext cx="12191996" cy="1794132"/>
            <a:chOff x="4" y="977295"/>
            <a:chExt cx="12191996" cy="1794132"/>
          </a:xfrm>
        </p:grpSpPr>
        <p:sp>
          <p:nvSpPr>
            <p:cNvPr id="8" name="弧形 7"/>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 name="组合 1"/>
            <p:cNvGrpSpPr/>
            <p:nvPr/>
          </p:nvGrpSpPr>
          <p:grpSpPr>
            <a:xfrm>
              <a:off x="4" y="2268060"/>
              <a:ext cx="12191996" cy="5240"/>
              <a:chOff x="4" y="2268060"/>
              <a:chExt cx="12191996" cy="5240"/>
            </a:xfrm>
          </p:grpSpPr>
          <p:cxnSp>
            <p:nvCxnSpPr>
              <p:cNvPr id="10" name="直接连接符 9"/>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6" name="副标题 5"/>
          <p:cNvSpPr>
            <a:spLocks noGrp="1"/>
          </p:cNvSpPr>
          <p:nvPr>
            <p:ph type="subTitle" idx="1"/>
          </p:nvPr>
        </p:nvSpPr>
        <p:spPr>
          <a:xfrm>
            <a:off x="1524000" y="3943350"/>
            <a:ext cx="9144000" cy="755015"/>
          </a:xfrm>
        </p:spPr>
        <p:txBody>
          <a:bodyPr/>
          <a:lstStyle/>
          <a:p>
            <a:r>
              <a:rPr lang="zh-CN" altLang="en-US" sz="4000" b="1">
                <a:latin typeface="楷体" panose="02010609060101010101" charset="-122"/>
                <a:ea typeface="楷体" panose="02010609060101010101" charset="-122"/>
                <a:cs typeface="楷体" panose="02010609060101010101" charset="-122"/>
              </a:rPr>
              <a:t>第</a:t>
            </a:r>
            <a:r>
              <a:rPr lang="en-US" altLang="zh-CN" sz="4000" b="1">
                <a:latin typeface="楷体" panose="02010609060101010101" charset="-122"/>
                <a:ea typeface="楷体" panose="02010609060101010101" charset="-122"/>
                <a:cs typeface="楷体" panose="02010609060101010101" charset="-122"/>
              </a:rPr>
              <a:t>12</a:t>
            </a:r>
            <a:r>
              <a:rPr lang="zh-CN" altLang="en-US" sz="4000" b="1">
                <a:latin typeface="楷体" panose="02010609060101010101" charset="-122"/>
                <a:ea typeface="楷体" panose="02010609060101010101" charset="-122"/>
                <a:cs typeface="楷体" panose="02010609060101010101" charset="-122"/>
              </a:rPr>
              <a:t>课  资本主义世界殖民体系的形成</a:t>
            </a:r>
          </a:p>
        </p:txBody>
      </p:sp>
      <p:sp>
        <p:nvSpPr>
          <p:cNvPr id="7" name="标题 6"/>
          <p:cNvSpPr>
            <a:spLocks noGrp="1"/>
          </p:cNvSpPr>
          <p:nvPr>
            <p:ph type="ctrTitle"/>
          </p:nvPr>
        </p:nvSpPr>
        <p:spPr>
          <a:xfrm>
            <a:off x="1524000" y="2871470"/>
            <a:ext cx="9144000" cy="474345"/>
          </a:xfrm>
        </p:spPr>
        <p:txBody>
          <a:bodyPr/>
          <a:lstStyle/>
          <a:p>
            <a:r>
              <a:rPr lang="zh-CN" altLang="zh-CN" sz="2000">
                <a:latin typeface="微软雅黑" panose="020B0503020204020204" pitchFamily="34" charset="-122"/>
                <a:ea typeface="微软雅黑" panose="020B0503020204020204" pitchFamily="34" charset="-122"/>
                <a:cs typeface="微软雅黑" panose="020B0503020204020204" pitchFamily="34" charset="-122"/>
              </a:rPr>
              <a:t>第六单元  世界殖民体系与亚非拉民族独立运动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nvSpPr>
        <p:spPr>
          <a:xfrm>
            <a:off x="1175385" y="189865"/>
            <a:ext cx="9537700" cy="6997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亚洲沦为殖民地半殖民地</a:t>
            </a:r>
            <a:r>
              <a:rPr lang="en-US" altLang="zh-CN" sz="2400" b="1">
                <a:latin typeface="+mn-ea"/>
                <a:ea typeface="+mn-ea"/>
                <a:cs typeface="+mn-ea"/>
              </a:rPr>
              <a:t>——15</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a:latin typeface="+mn-ea"/>
                <a:ea typeface="+mn-ea"/>
                <a:cs typeface="+mn-ea"/>
              </a:rPr>
              <a:t>16</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世纪西、葡的早期殖民活动</a:t>
            </a:r>
          </a:p>
        </p:txBody>
      </p:sp>
      <p:pic>
        <p:nvPicPr>
          <p:cNvPr id="11" name="图片 10"/>
          <p:cNvPicPr>
            <a:picLocks noChangeAspect="1"/>
          </p:cNvPicPr>
          <p:nvPr/>
        </p:nvPicPr>
        <p:blipFill>
          <a:blip r:embed="rId3"/>
          <a:stretch>
            <a:fillRect/>
          </a:stretch>
        </p:blipFill>
        <p:spPr>
          <a:xfrm>
            <a:off x="361315" y="1268095"/>
            <a:ext cx="5295900" cy="3312160"/>
          </a:xfrm>
          <a:prstGeom prst="roundRect">
            <a:avLst/>
          </a:prstGeom>
        </p:spPr>
      </p:pic>
      <p:pic>
        <p:nvPicPr>
          <p:cNvPr id="10" name="图片 9"/>
          <p:cNvPicPr>
            <a:picLocks noChangeAspect="1"/>
          </p:cNvPicPr>
          <p:nvPr/>
        </p:nvPicPr>
        <p:blipFill>
          <a:blip r:embed="rId4"/>
          <a:stretch>
            <a:fillRect/>
          </a:stretch>
        </p:blipFill>
        <p:spPr>
          <a:xfrm>
            <a:off x="6757035" y="1268730"/>
            <a:ext cx="4950460" cy="3311525"/>
          </a:xfrm>
          <a:prstGeom prst="roundRect">
            <a:avLst/>
          </a:prstGeom>
        </p:spPr>
      </p:pic>
      <p:sp>
        <p:nvSpPr>
          <p:cNvPr id="5" name="文本框 4"/>
          <p:cNvSpPr txBox="1"/>
          <p:nvPr/>
        </p:nvSpPr>
        <p:spPr>
          <a:xfrm>
            <a:off x="2051685" y="4580890"/>
            <a:ext cx="1915160" cy="368300"/>
          </a:xfrm>
          <a:prstGeom prst="rect">
            <a:avLst/>
          </a:prstGeom>
          <a:noFill/>
        </p:spPr>
        <p:txBody>
          <a:bodyPr wrap="square" rtlCol="0">
            <a:spAutoFit/>
          </a:bodyPr>
          <a:lstStyle/>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rPr>
              <a:t>新航路的开辟</a:t>
            </a:r>
          </a:p>
        </p:txBody>
      </p:sp>
      <p:sp>
        <p:nvSpPr>
          <p:cNvPr id="13" name="文本框 12"/>
          <p:cNvSpPr txBox="1"/>
          <p:nvPr/>
        </p:nvSpPr>
        <p:spPr>
          <a:xfrm>
            <a:off x="7915910" y="4580255"/>
            <a:ext cx="2632710" cy="368300"/>
          </a:xfrm>
          <a:prstGeom prst="rect">
            <a:avLst/>
          </a:prstGeom>
          <a:noFill/>
        </p:spPr>
        <p:txBody>
          <a:bodyPr wrap="square" rtlCol="0">
            <a:spAutoFit/>
          </a:bodyPr>
          <a:lstStyle/>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rPr>
              <a:t>西、葡早期殖民活动</a:t>
            </a:r>
          </a:p>
        </p:txBody>
      </p:sp>
      <p:graphicFrame>
        <p:nvGraphicFramePr>
          <p:cNvPr id="6" name="表格 5"/>
          <p:cNvGraphicFramePr/>
          <p:nvPr>
            <p:custDataLst>
              <p:tags r:id="rId1"/>
            </p:custDataLst>
          </p:nvPr>
        </p:nvGraphicFramePr>
        <p:xfrm>
          <a:off x="336550" y="4948775"/>
          <a:ext cx="11518900" cy="1852930"/>
        </p:xfrm>
        <a:graphic>
          <a:graphicData uri="http://schemas.openxmlformats.org/drawingml/2006/table">
            <a:tbl>
              <a:tblPr firstRow="1" bandRow="1">
                <a:effectLst/>
                <a:tableStyleId>{5940675A-B579-460E-94D1-54222C63F5DA}</a:tableStyleId>
              </a:tblPr>
              <a:tblGrid>
                <a:gridCol w="1199515">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46530">
                  <a:extLst>
                    <a:ext uri="{9D8B030D-6E8A-4147-A177-3AD203B41FA5}">
                      <a16:colId xmlns:a16="http://schemas.microsoft.com/office/drawing/2014/main" val="20002"/>
                    </a:ext>
                  </a:extLst>
                </a:gridCol>
                <a:gridCol w="5072380">
                  <a:extLst>
                    <a:ext uri="{9D8B030D-6E8A-4147-A177-3AD203B41FA5}">
                      <a16:colId xmlns:a16="http://schemas.microsoft.com/office/drawing/2014/main" val="20003"/>
                    </a:ext>
                  </a:extLst>
                </a:gridCol>
                <a:gridCol w="2369185">
                  <a:extLst>
                    <a:ext uri="{9D8B030D-6E8A-4147-A177-3AD203B41FA5}">
                      <a16:colId xmlns:a16="http://schemas.microsoft.com/office/drawing/2014/main" val="20004"/>
                    </a:ext>
                  </a:extLst>
                </a:gridCol>
              </a:tblGrid>
              <a:tr h="544830">
                <a:tc>
                  <a:txBody>
                    <a:bodyPr/>
                    <a:lstStyle/>
                    <a:p>
                      <a:pPr indent="0" algn="ctr">
                        <a:lnSpc>
                          <a:spcPct val="120000"/>
                        </a:lnSpc>
                        <a:spcBef>
                          <a:spcPts val="0"/>
                        </a:spcBef>
                        <a:spcAft>
                          <a:spcPts val="0"/>
                        </a:spcAft>
                        <a:buNone/>
                      </a:pPr>
                      <a:r>
                        <a:rPr lang="zh-CN" altLang="en-US" sz="1800" b="1" spc="130">
                          <a:solidFill>
                            <a:srgbClr val="646464"/>
                          </a:solidFill>
                          <a:latin typeface="微软雅黑" panose="020B0503020204020204" pitchFamily="34" charset="-122"/>
                          <a:ea typeface="微软雅黑" panose="020B0503020204020204" pitchFamily="34" charset="-122"/>
                        </a:rPr>
                        <a:t>背景</a:t>
                      </a: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800" b="1" spc="130">
                          <a:solidFill>
                            <a:srgbClr val="646464"/>
                          </a:solidFill>
                          <a:latin typeface="微软雅黑" panose="020B0503020204020204" pitchFamily="34" charset="-122"/>
                          <a:ea typeface="微软雅黑" panose="020B0503020204020204" pitchFamily="34" charset="-122"/>
                        </a:rPr>
                        <a:t>时间</a:t>
                      </a: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800" b="1" spc="130">
                          <a:solidFill>
                            <a:srgbClr val="646464"/>
                          </a:solidFill>
                          <a:latin typeface="微软雅黑" panose="020B0503020204020204" pitchFamily="34" charset="-122"/>
                          <a:ea typeface="微软雅黑" panose="020B0503020204020204" pitchFamily="34" charset="-122"/>
                        </a:rPr>
                        <a:t>殖民国家</a:t>
                      </a: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800" b="1" spc="130">
                          <a:solidFill>
                            <a:srgbClr val="646464"/>
                          </a:solidFill>
                          <a:latin typeface="微软雅黑" panose="020B0503020204020204" pitchFamily="34" charset="-122"/>
                          <a:ea typeface="微软雅黑" panose="020B0503020204020204" pitchFamily="34" charset="-122"/>
                        </a:rPr>
                        <a:t>殖民地</a:t>
                      </a: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800" b="1" spc="130">
                          <a:solidFill>
                            <a:srgbClr val="646464"/>
                          </a:solidFill>
                          <a:latin typeface="微软雅黑" panose="020B0503020204020204" pitchFamily="34" charset="-122"/>
                          <a:ea typeface="微软雅黑" panose="020B0503020204020204" pitchFamily="34" charset="-122"/>
                        </a:rPr>
                        <a:t>殖民扩张的方式</a:t>
                      </a: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0"/>
                  </a:ext>
                </a:extLst>
              </a:tr>
              <a:tr h="800100">
                <a:tc rowSpan="2">
                  <a:txBody>
                    <a:bodyPr/>
                    <a:lstStyle/>
                    <a:p>
                      <a:pPr indent="0" algn="ctr">
                        <a:lnSpc>
                          <a:spcPct val="120000"/>
                        </a:lnSpc>
                        <a:spcBef>
                          <a:spcPts val="0"/>
                        </a:spcBef>
                        <a:spcAft>
                          <a:spcPts val="0"/>
                        </a:spcAft>
                        <a:buNone/>
                      </a:pPr>
                      <a:endParaRPr lang="zh-CN" altLang="en-US" sz="1600" b="0" spc="120">
                        <a:solidFill>
                          <a:srgbClr val="646464"/>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rowSpan="2">
                  <a:txBody>
                    <a:bodyPr/>
                    <a:lstStyle/>
                    <a:p>
                      <a:pPr indent="0" algn="l">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15——16世纪中叶</a:t>
                      </a: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rPr>
                        <a:t>葡萄牙</a:t>
                      </a: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在亚洲建立包括</a:t>
                      </a:r>
                      <a:r>
                        <a:rPr lang="zh-CN" altLang="en-US" sz="1600" b="0" u="sng"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在内的几十个商站</a:t>
                      </a: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endParaRPr lang="zh-CN" altLang="en-US" sz="1600" b="0" spc="120">
                        <a:solidFill>
                          <a:srgbClr val="404040"/>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107950" marB="1079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extLst>
                  <a:ext uri="{0D108BD9-81ED-4DB2-BD59-A6C34878D82A}">
                    <a16:rowId xmlns:a16="http://schemas.microsoft.com/office/drawing/2014/main" val="10001"/>
                  </a:ext>
                </a:extLst>
              </a:tr>
              <a:tr h="508000">
                <a:tc vMerge="1">
                  <a:txBody>
                    <a:bodyPr/>
                    <a:lstStyle/>
                    <a:p>
                      <a:endParaRPr lang="zh-CN"/>
                    </a:p>
                  </a:txBody>
                  <a:tcPr>
                    <a:lnL w="9525">
                      <a:solidFill>
                        <a:srgbClr val="646464"/>
                      </a:solidFill>
                      <a:prstDash val="sysDash"/>
                    </a:lnL>
                    <a:lnR w="9525">
                      <a:solidFill>
                        <a:srgbClr val="646464"/>
                      </a:solidFill>
                      <a:prstDash val="sysDash"/>
                    </a:lnR>
                    <a:lnB w="28575">
                      <a:solidFill>
                        <a:srgbClr val="646464"/>
                      </a:solidFill>
                      <a:prstDash val="solid"/>
                    </a:lnB>
                  </a:tcPr>
                </a:tc>
                <a:tc vMerge="1">
                  <a:txBody>
                    <a:bodyPr/>
                    <a:lstStyle/>
                    <a:p>
                      <a:endParaRPr lang="zh-CN"/>
                    </a:p>
                  </a:txBody>
                  <a:tcPr>
                    <a:lnL w="9525">
                      <a:solidFill>
                        <a:srgbClr val="646464"/>
                      </a:solidFill>
                      <a:prstDash val="sysDash"/>
                    </a:lnL>
                    <a:lnR w="9525">
                      <a:solidFill>
                        <a:srgbClr val="646464"/>
                      </a:solidFill>
                      <a:prstDash val="sysDash"/>
                    </a:lnR>
                    <a:lnB w="28575">
                      <a:solidFill>
                        <a:srgbClr val="646464"/>
                      </a:solidFill>
                      <a:prstDash val="solid"/>
                    </a:lnB>
                  </a:tcPr>
                </a:tc>
                <a:tc>
                  <a:txBody>
                    <a:bodyPr/>
                    <a:lstStyle/>
                    <a:p>
                      <a:pPr indent="0" algn="ctr">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rPr>
                        <a:t>西班牙</a:t>
                      </a: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rPr>
                        <a:t>菲律宾</a:t>
                      </a: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rPr>
                        <a:t>直接统治，掠夺财富</a:t>
                      </a:r>
                    </a:p>
                  </a:txBody>
                  <a:tcPr marL="177800" marR="177800" marT="107950" marB="1079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extLst>
                  <a:ext uri="{0D108BD9-81ED-4DB2-BD59-A6C34878D82A}">
                    <a16:rowId xmlns:a16="http://schemas.microsoft.com/office/drawing/2014/main" val="10002"/>
                  </a:ext>
                </a:extLst>
              </a:tr>
            </a:tbl>
          </a:graphicData>
        </a:graphic>
      </p:graphicFrame>
      <p:sp>
        <p:nvSpPr>
          <p:cNvPr id="7" name="文本框 6"/>
          <p:cNvSpPr txBox="1"/>
          <p:nvPr/>
        </p:nvSpPr>
        <p:spPr>
          <a:xfrm>
            <a:off x="487045" y="5796280"/>
            <a:ext cx="946785" cy="706755"/>
          </a:xfrm>
          <a:prstGeom prst="rect">
            <a:avLst/>
          </a:prstGeom>
          <a:noFill/>
        </p:spPr>
        <p:txBody>
          <a:bodyPr wrap="square" rtlCol="0" anchor="t">
            <a:spAutoFit/>
          </a:bodyPr>
          <a:lstStyle/>
          <a:p>
            <a:pPr algn="l"/>
            <a:r>
              <a:rPr lang="zh-CN" altLang="en-US" sz="20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新航路的开辟</a:t>
            </a:r>
          </a:p>
        </p:txBody>
      </p:sp>
      <p:sp>
        <p:nvSpPr>
          <p:cNvPr id="8" name="文本框 7"/>
          <p:cNvSpPr txBox="1"/>
          <p:nvPr/>
        </p:nvSpPr>
        <p:spPr>
          <a:xfrm>
            <a:off x="6203315" y="5570855"/>
            <a:ext cx="1245235" cy="398780"/>
          </a:xfrm>
          <a:prstGeom prst="rect">
            <a:avLst/>
          </a:prstGeom>
          <a:noFill/>
        </p:spPr>
        <p:txBody>
          <a:bodyPr wrap="square" rtlCol="0" anchor="t">
            <a:spAutoFit/>
          </a:bodyPr>
          <a:lstStyle/>
          <a:p>
            <a:pPr algn="l"/>
            <a:r>
              <a:rPr lang="zh-CN" altLang="en-US" sz="2000">
                <a:latin typeface="微软雅黑" panose="020B0503020204020204" pitchFamily="34" charset="-122"/>
                <a:ea typeface="微软雅黑" panose="020B0503020204020204" pitchFamily="34" charset="-122"/>
              </a:rPr>
              <a:t>中国澳门</a:t>
            </a:r>
          </a:p>
        </p:txBody>
      </p:sp>
      <p:sp>
        <p:nvSpPr>
          <p:cNvPr id="9" name="文本框 8"/>
          <p:cNvSpPr txBox="1"/>
          <p:nvPr/>
        </p:nvSpPr>
        <p:spPr>
          <a:xfrm>
            <a:off x="9867900" y="5521325"/>
            <a:ext cx="1310640" cy="706755"/>
          </a:xfrm>
          <a:prstGeom prst="rect">
            <a:avLst/>
          </a:prstGeom>
          <a:noFill/>
        </p:spPr>
        <p:txBody>
          <a:bodyPr wrap="square" rtlCol="0" anchor="t">
            <a:spAutoFit/>
          </a:bodyPr>
          <a:lstStyle/>
          <a:p>
            <a:r>
              <a:rPr lang="zh-CN" altLang="en-US" sz="20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建立商站控制商路</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nvSpPr>
        <p:spPr>
          <a:xfrm>
            <a:off x="1129665" y="165735"/>
            <a:ext cx="9867265" cy="7581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亚洲沦为殖民地半殖民地</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——17</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世纪英、荷的殖民扩张</a:t>
            </a:r>
          </a:p>
        </p:txBody>
      </p:sp>
      <p:pic>
        <p:nvPicPr>
          <p:cNvPr id="2" name="图片 1"/>
          <p:cNvPicPr>
            <a:picLocks noChangeAspect="1"/>
          </p:cNvPicPr>
          <p:nvPr/>
        </p:nvPicPr>
        <p:blipFill>
          <a:blip r:embed="rId4"/>
          <a:srcRect l="10279" t="1555" r="1274" b="-1555"/>
          <a:stretch>
            <a:fillRect/>
          </a:stretch>
        </p:blipFill>
        <p:spPr>
          <a:xfrm>
            <a:off x="0" y="1379220"/>
            <a:ext cx="2754630" cy="2000885"/>
          </a:xfrm>
          <a:prstGeom prst="ellipse">
            <a:avLst/>
          </a:prstGeom>
        </p:spPr>
      </p:pic>
      <p:sp>
        <p:nvSpPr>
          <p:cNvPr id="3" name="文本框 2"/>
          <p:cNvSpPr txBox="1"/>
          <p:nvPr/>
        </p:nvSpPr>
        <p:spPr>
          <a:xfrm>
            <a:off x="-42545" y="3547745"/>
            <a:ext cx="2839720" cy="645160"/>
          </a:xfrm>
          <a:prstGeom prst="rect">
            <a:avLst/>
          </a:prstGeom>
          <a:noFill/>
        </p:spPr>
        <p:txBody>
          <a:bodyPr wrap="square" rtlCol="0">
            <a:spAutoFit/>
          </a:bodyPr>
          <a:lstStyle/>
          <a:p>
            <a:pPr marL="285750" indent="-285750" algn="just">
              <a:buFont typeface="Wingdings" panose="05000000000000000000" charset="0"/>
              <a:buChar char="Ø"/>
            </a:pPr>
            <a:r>
              <a:rPr lang="zh-CN" altLang="en-US">
                <a:latin typeface="微软雅黑" panose="020B0503020204020204" pitchFamily="34" charset="-122"/>
                <a:ea typeface="微软雅黑" panose="020B0503020204020204" pitchFamily="34" charset="-122"/>
              </a:rPr>
              <a:t>普拉西战役：为英国征服印度奠定基础</a:t>
            </a:r>
          </a:p>
        </p:txBody>
      </p:sp>
      <p:pic>
        <p:nvPicPr>
          <p:cNvPr id="11" name="图片 10"/>
          <p:cNvPicPr>
            <a:picLocks noChangeAspect="1"/>
          </p:cNvPicPr>
          <p:nvPr/>
        </p:nvPicPr>
        <p:blipFill>
          <a:blip r:embed="rId5"/>
          <a:stretch>
            <a:fillRect/>
          </a:stretch>
        </p:blipFill>
        <p:spPr>
          <a:xfrm>
            <a:off x="3154045" y="1379855"/>
            <a:ext cx="2766695" cy="2000250"/>
          </a:xfrm>
          <a:prstGeom prst="ellipse">
            <a:avLst/>
          </a:prstGeom>
          <a:ln>
            <a:noFill/>
          </a:ln>
          <a:effectLst>
            <a:outerShdw blurRad="190500" algn="tl" rotWithShape="0">
              <a:srgbClr val="000000">
                <a:alpha val="70000"/>
              </a:srgbClr>
            </a:outerShdw>
          </a:effectLst>
        </p:spPr>
      </p:pic>
      <p:sp>
        <p:nvSpPr>
          <p:cNvPr id="8" name="文本框 7"/>
          <p:cNvSpPr txBox="1"/>
          <p:nvPr/>
        </p:nvSpPr>
        <p:spPr>
          <a:xfrm>
            <a:off x="3042285" y="3547745"/>
            <a:ext cx="3277235" cy="368300"/>
          </a:xfrm>
          <a:prstGeom prst="rect">
            <a:avLst/>
          </a:prstGeom>
          <a:noFill/>
        </p:spPr>
        <p:txBody>
          <a:bodyPr wrap="square" rtlCol="0">
            <a:spAutoFit/>
          </a:bodyPr>
          <a:lstStyle/>
          <a:p>
            <a:pPr marL="285750" indent="-285750" algn="just">
              <a:buFont typeface="Wingdings" panose="05000000000000000000" charset="0"/>
              <a:buChar char="Ø"/>
            </a:pPr>
            <a:r>
              <a:rPr lang="zh-CN" altLang="en-US">
                <a:latin typeface="微软雅黑" panose="020B0503020204020204" pitchFamily="34" charset="-122"/>
                <a:ea typeface="微软雅黑" panose="020B0503020204020204" pitchFamily="34" charset="-122"/>
              </a:rPr>
              <a:t>英国军队镇压印度人民起义</a:t>
            </a:r>
          </a:p>
        </p:txBody>
      </p:sp>
      <p:pic>
        <p:nvPicPr>
          <p:cNvPr id="6" name="图片 5"/>
          <p:cNvPicPr>
            <a:picLocks noChangeAspect="1"/>
          </p:cNvPicPr>
          <p:nvPr/>
        </p:nvPicPr>
        <p:blipFill>
          <a:blip r:embed="rId6"/>
          <a:stretch>
            <a:fillRect/>
          </a:stretch>
        </p:blipFill>
        <p:spPr>
          <a:xfrm>
            <a:off x="6319520" y="1379220"/>
            <a:ext cx="2766695" cy="2000250"/>
          </a:xfrm>
          <a:prstGeom prst="ellipse">
            <a:avLst/>
          </a:prstGeom>
        </p:spPr>
      </p:pic>
      <p:sp>
        <p:nvSpPr>
          <p:cNvPr id="9" name="文本框 8"/>
          <p:cNvSpPr txBox="1"/>
          <p:nvPr/>
        </p:nvSpPr>
        <p:spPr>
          <a:xfrm>
            <a:off x="7549515" y="3547745"/>
            <a:ext cx="3447415" cy="368300"/>
          </a:xfrm>
          <a:prstGeom prst="rect">
            <a:avLst/>
          </a:prstGeom>
          <a:noFill/>
        </p:spPr>
        <p:txBody>
          <a:bodyPr wrap="square" rtlCol="0">
            <a:spAutoFit/>
          </a:bodyPr>
          <a:lstStyle/>
          <a:p>
            <a:pPr marL="285750" indent="-285750" algn="just">
              <a:buFont typeface="Wingdings" panose="05000000000000000000" charset="0"/>
              <a:buChar char="Ø"/>
            </a:pPr>
            <a:r>
              <a:rPr lang="zh-CN" altLang="en-US">
                <a:latin typeface="微软雅黑" panose="020B0503020204020204" pitchFamily="34" charset="-122"/>
                <a:ea typeface="微软雅黑" panose="020B0503020204020204" pitchFamily="34" charset="-122"/>
              </a:rPr>
              <a:t>英属东印度公司及其鸦片仓库</a:t>
            </a:r>
          </a:p>
        </p:txBody>
      </p:sp>
      <p:pic>
        <p:nvPicPr>
          <p:cNvPr id="7" name="图片 6"/>
          <p:cNvPicPr>
            <a:picLocks noChangeAspect="1"/>
          </p:cNvPicPr>
          <p:nvPr/>
        </p:nvPicPr>
        <p:blipFill>
          <a:blip r:embed="rId7"/>
          <a:stretch>
            <a:fillRect/>
          </a:stretch>
        </p:blipFill>
        <p:spPr>
          <a:xfrm>
            <a:off x="9425305" y="1379855"/>
            <a:ext cx="2766695" cy="2000250"/>
          </a:xfrm>
          <a:prstGeom prst="ellipse">
            <a:avLst/>
          </a:prstGeom>
        </p:spPr>
      </p:pic>
      <p:graphicFrame>
        <p:nvGraphicFramePr>
          <p:cNvPr id="5" name="表格 4"/>
          <p:cNvGraphicFramePr/>
          <p:nvPr>
            <p:custDataLst>
              <p:tags r:id="rId1"/>
            </p:custDataLst>
          </p:nvPr>
        </p:nvGraphicFramePr>
        <p:xfrm>
          <a:off x="511175" y="4510405"/>
          <a:ext cx="11476990" cy="1256030"/>
        </p:xfrm>
        <a:graphic>
          <a:graphicData uri="http://schemas.openxmlformats.org/drawingml/2006/table">
            <a:tbl>
              <a:tblPr firstRow="1" bandRow="1">
                <a:effectLst/>
                <a:tableStyleId>{5940675A-B579-460E-94D1-54222C63F5DA}</a:tableStyleId>
              </a:tblPr>
              <a:tblGrid>
                <a:gridCol w="1404620">
                  <a:extLst>
                    <a:ext uri="{9D8B030D-6E8A-4147-A177-3AD203B41FA5}">
                      <a16:colId xmlns:a16="http://schemas.microsoft.com/office/drawing/2014/main" val="20000"/>
                    </a:ext>
                  </a:extLst>
                </a:gridCol>
                <a:gridCol w="1120140">
                  <a:extLst>
                    <a:ext uri="{9D8B030D-6E8A-4147-A177-3AD203B41FA5}">
                      <a16:colId xmlns:a16="http://schemas.microsoft.com/office/drawing/2014/main" val="20001"/>
                    </a:ext>
                  </a:extLst>
                </a:gridCol>
                <a:gridCol w="1443355">
                  <a:extLst>
                    <a:ext uri="{9D8B030D-6E8A-4147-A177-3AD203B41FA5}">
                      <a16:colId xmlns:a16="http://schemas.microsoft.com/office/drawing/2014/main" val="20002"/>
                    </a:ext>
                  </a:extLst>
                </a:gridCol>
                <a:gridCol w="1544955">
                  <a:extLst>
                    <a:ext uri="{9D8B030D-6E8A-4147-A177-3AD203B41FA5}">
                      <a16:colId xmlns:a16="http://schemas.microsoft.com/office/drawing/2014/main" val="20003"/>
                    </a:ext>
                  </a:extLst>
                </a:gridCol>
                <a:gridCol w="5963920">
                  <a:extLst>
                    <a:ext uri="{9D8B030D-6E8A-4147-A177-3AD203B41FA5}">
                      <a16:colId xmlns:a16="http://schemas.microsoft.com/office/drawing/2014/main" val="20004"/>
                    </a:ext>
                  </a:extLst>
                </a:gridCol>
              </a:tblGrid>
              <a:tr h="443230">
                <a:tc>
                  <a:txBody>
                    <a:bodyPr/>
                    <a:lstStyle/>
                    <a:p>
                      <a:pPr indent="0" algn="ctr">
                        <a:lnSpc>
                          <a:spcPct val="120000"/>
                        </a:lnSpc>
                        <a:spcBef>
                          <a:spcPts val="0"/>
                        </a:spcBef>
                        <a:spcAft>
                          <a:spcPts val="0"/>
                        </a:spcAft>
                        <a:buNone/>
                      </a:pPr>
                      <a:r>
                        <a:rPr lang="zh-CN" altLang="en-US" sz="1800" b="1" spc="120">
                          <a:solidFill>
                            <a:srgbClr val="646464"/>
                          </a:solidFill>
                          <a:latin typeface="微软雅黑" panose="020B0503020204020204" pitchFamily="34" charset="-122"/>
                          <a:ea typeface="微软雅黑" panose="020B0503020204020204" pitchFamily="34" charset="-122"/>
                        </a:rPr>
                        <a:t>背景</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800" b="1" spc="120">
                          <a:solidFill>
                            <a:srgbClr val="646464"/>
                          </a:solidFill>
                          <a:latin typeface="微软雅黑" panose="020B0503020204020204" pitchFamily="34" charset="-122"/>
                          <a:ea typeface="微软雅黑" panose="020B0503020204020204" pitchFamily="34" charset="-122"/>
                        </a:rPr>
                        <a:t>时间</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800" b="1" spc="120">
                          <a:solidFill>
                            <a:srgbClr val="646464"/>
                          </a:solidFill>
                          <a:latin typeface="微软雅黑" panose="020B0503020204020204" pitchFamily="34" charset="-122"/>
                          <a:ea typeface="微软雅黑" panose="020B0503020204020204" pitchFamily="34" charset="-122"/>
                        </a:rPr>
                        <a:t>殖民国家</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800" b="1" spc="120">
                          <a:solidFill>
                            <a:srgbClr val="646464"/>
                          </a:solidFill>
                          <a:latin typeface="微软雅黑" panose="020B0503020204020204" pitchFamily="34" charset="-122"/>
                          <a:ea typeface="微软雅黑" panose="020B0503020204020204" pitchFamily="34" charset="-122"/>
                        </a:rPr>
                        <a:t>殖民地</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800" b="1" spc="120">
                          <a:solidFill>
                            <a:srgbClr val="646464"/>
                          </a:solidFill>
                          <a:latin typeface="微软雅黑" panose="020B0503020204020204" pitchFamily="34" charset="-122"/>
                          <a:ea typeface="微软雅黑" panose="020B0503020204020204" pitchFamily="34" charset="-122"/>
                        </a:rPr>
                        <a:t>殖民扩张的方式</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0"/>
                  </a:ext>
                </a:extLst>
              </a:tr>
              <a:tr h="406400">
                <a:tc rowSpan="2">
                  <a:txBody>
                    <a:bodyPr/>
                    <a:lstStyle/>
                    <a:p>
                      <a:pPr indent="0" algn="ctr">
                        <a:lnSpc>
                          <a:spcPct val="120000"/>
                        </a:lnSpc>
                        <a:spcBef>
                          <a:spcPts val="0"/>
                        </a:spcBef>
                        <a:spcAft>
                          <a:spcPts val="0"/>
                        </a:spcAft>
                        <a:buNone/>
                      </a:pPr>
                      <a:r>
                        <a:rPr lang="zh-CN" altLang="en-US" sz="1600" b="0" spc="120">
                          <a:solidFill>
                            <a:srgbClr val="646464"/>
                          </a:solidFill>
                          <a:latin typeface="微软雅黑" panose="020B0503020204020204" pitchFamily="34" charset="-122"/>
                          <a:ea typeface="微软雅黑" panose="020B0503020204020204" pitchFamily="34" charset="-122"/>
                        </a:rPr>
                        <a:t>新航路的开辟</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rowSpan="2">
                  <a:txBody>
                    <a:bodyPr/>
                    <a:lstStyle/>
                    <a:p>
                      <a:pPr indent="0" algn="ctr">
                        <a:lnSpc>
                          <a:spcPct val="120000"/>
                        </a:lnSpc>
                        <a:spcBef>
                          <a:spcPts val="0"/>
                        </a:spcBef>
                        <a:spcAft>
                          <a:spcPts val="0"/>
                        </a:spcAft>
                        <a:buNone/>
                      </a:pPr>
                      <a:r>
                        <a:rPr lang="en-US" altLang="zh-CN" sz="16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17世纪</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rPr>
                        <a:t>荷兰</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rPr>
                        <a:t>印度尼西亚</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rPr>
                        <a:t>组建贸易公司</a:t>
                      </a:r>
                    </a:p>
                  </a:txBody>
                  <a:tcPr marL="177800" marR="177800" marT="57150" marB="571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extLst>
                  <a:ext uri="{0D108BD9-81ED-4DB2-BD59-A6C34878D82A}">
                    <a16:rowId xmlns:a16="http://schemas.microsoft.com/office/drawing/2014/main" val="10001"/>
                  </a:ext>
                </a:extLst>
              </a:tr>
              <a:tr h="370205">
                <a:tc vMerge="1">
                  <a:txBody>
                    <a:bodyPr/>
                    <a:lstStyle/>
                    <a:p>
                      <a:endParaRPr lang="zh-CN"/>
                    </a:p>
                  </a:txBody>
                  <a:tcPr>
                    <a:lnL w="9525">
                      <a:solidFill>
                        <a:srgbClr val="646464"/>
                      </a:solidFill>
                      <a:prstDash val="sysDash"/>
                    </a:lnL>
                    <a:lnR w="9525">
                      <a:solidFill>
                        <a:srgbClr val="646464"/>
                      </a:solidFill>
                      <a:prstDash val="sysDash"/>
                    </a:lnR>
                    <a:lnB w="28575">
                      <a:solidFill>
                        <a:srgbClr val="646464"/>
                      </a:solidFill>
                      <a:prstDash val="solid"/>
                    </a:lnB>
                  </a:tcPr>
                </a:tc>
                <a:tc vMerge="1">
                  <a:txBody>
                    <a:bodyPr/>
                    <a:lstStyle/>
                    <a:p>
                      <a:endParaRPr lang="zh-CN"/>
                    </a:p>
                  </a:txBody>
                  <a:tcPr>
                    <a:lnL w="9525">
                      <a:solidFill>
                        <a:srgbClr val="646464"/>
                      </a:solidFill>
                      <a:prstDash val="sysDash"/>
                    </a:lnL>
                    <a:lnR w="9525">
                      <a:solidFill>
                        <a:srgbClr val="646464"/>
                      </a:solidFill>
                      <a:prstDash val="sysDash"/>
                    </a:lnR>
                    <a:lnB w="28575">
                      <a:solidFill>
                        <a:srgbClr val="646464"/>
                      </a:solidFill>
                      <a:prstDash val="solid"/>
                    </a:lnB>
                  </a:tcPr>
                </a:tc>
                <a:tc>
                  <a:txBody>
                    <a:bodyPr/>
                    <a:lstStyle/>
                    <a:p>
                      <a:pPr indent="0" algn="ctr">
                        <a:lnSpc>
                          <a:spcPct val="120000"/>
                        </a:lnSpc>
                        <a:spcBef>
                          <a:spcPts val="0"/>
                        </a:spcBef>
                        <a:spcAft>
                          <a:spcPts val="0"/>
                        </a:spcAft>
                        <a:buNone/>
                      </a:pPr>
                      <a:r>
                        <a:rPr lang="zh-CN" altLang="en-US" sz="1600" b="0" spc="120">
                          <a:solidFill>
                            <a:srgbClr val="404040"/>
                          </a:solidFill>
                          <a:latin typeface="微软雅黑" panose="020B0503020204020204" pitchFamily="34" charset="-122"/>
                          <a:ea typeface="微软雅黑" panose="020B0503020204020204" pitchFamily="34" charset="-122"/>
                        </a:rPr>
                        <a:t>英国</a:t>
                      </a: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endParaRPr lang="zh-CN" altLang="en-US" sz="1600" b="0" spc="120">
                        <a:solidFill>
                          <a:srgbClr val="404040"/>
                        </a:solidFill>
                        <a:latin typeface="微软雅黑" panose="020B0503020204020204" pitchFamily="34" charset="-122"/>
                        <a:ea typeface="微软雅黑" panose="020B0503020204020204" pitchFamily="34" charset="-122"/>
                      </a:endParaRPr>
                    </a:p>
                  </a:txBody>
                  <a:tcPr marL="177800" marR="177800" marT="57150" marB="571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extLst>
                  <a:ext uri="{0D108BD9-81ED-4DB2-BD59-A6C34878D82A}">
                    <a16:rowId xmlns:a16="http://schemas.microsoft.com/office/drawing/2014/main" val="10002"/>
                  </a:ext>
                </a:extLst>
              </a:tr>
            </a:tbl>
          </a:graphicData>
        </a:graphic>
      </p:graphicFrame>
      <p:sp>
        <p:nvSpPr>
          <p:cNvPr id="12" name="文本框 11"/>
          <p:cNvSpPr txBox="1"/>
          <p:nvPr/>
        </p:nvSpPr>
        <p:spPr>
          <a:xfrm>
            <a:off x="6125845" y="5429250"/>
            <a:ext cx="5862320" cy="337185"/>
          </a:xfrm>
          <a:prstGeom prst="rect">
            <a:avLst/>
          </a:prstGeom>
          <a:noFill/>
        </p:spPr>
        <p:txBody>
          <a:bodyPr wrap="none" rtlCol="0" anchor="t">
            <a:spAutoFit/>
          </a:bodyPr>
          <a:lstStyle/>
          <a:p>
            <a:r>
              <a:rPr lang="zh-CN" altLang="en-US" sz="1600" spc="12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组建贸易公司，侵占土地、强征土地税、种植和走私鸦片。</a:t>
            </a:r>
          </a:p>
        </p:txBody>
      </p:sp>
      <p:sp>
        <p:nvSpPr>
          <p:cNvPr id="13" name="文本框 12"/>
          <p:cNvSpPr txBox="1"/>
          <p:nvPr/>
        </p:nvSpPr>
        <p:spPr>
          <a:xfrm>
            <a:off x="4898390" y="5429250"/>
            <a:ext cx="619760" cy="337185"/>
          </a:xfrm>
          <a:prstGeom prst="rect">
            <a:avLst/>
          </a:prstGeom>
          <a:noFill/>
        </p:spPr>
        <p:txBody>
          <a:bodyPr wrap="none" rtlCol="0" anchor="t">
            <a:spAutoFit/>
          </a:bodyPr>
          <a:lstStyle/>
          <a:p>
            <a:r>
              <a:rPr lang="zh-CN" altLang="en-US" sz="1600" spc="12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印度</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3" presetClass="entr" presetSubtype="1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linds(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nvSpPr>
        <p:spPr>
          <a:xfrm>
            <a:off x="1035685" y="173355"/>
            <a:ext cx="9867265" cy="7581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亚洲沦为殖民地半殖民地</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世纪初的殖民扩张</a:t>
            </a:r>
          </a:p>
        </p:txBody>
      </p:sp>
      <p:pic>
        <p:nvPicPr>
          <p:cNvPr id="17" name="图片 16"/>
          <p:cNvPicPr>
            <a:picLocks noChangeAspect="1"/>
          </p:cNvPicPr>
          <p:nvPr/>
        </p:nvPicPr>
        <p:blipFill>
          <a:blip r:embed="rId4"/>
          <a:stretch>
            <a:fillRect/>
          </a:stretch>
        </p:blipFill>
        <p:spPr>
          <a:xfrm>
            <a:off x="844550" y="1332865"/>
            <a:ext cx="4381500" cy="2269490"/>
          </a:xfrm>
          <a:prstGeom prst="roundRect">
            <a:avLst/>
          </a:prstGeom>
        </p:spPr>
      </p:pic>
      <p:pic>
        <p:nvPicPr>
          <p:cNvPr id="13" name="图片 12"/>
          <p:cNvPicPr>
            <a:picLocks noChangeAspect="1"/>
          </p:cNvPicPr>
          <p:nvPr/>
        </p:nvPicPr>
        <p:blipFill>
          <a:blip r:embed="rId5"/>
          <a:stretch>
            <a:fillRect/>
          </a:stretch>
        </p:blipFill>
        <p:spPr>
          <a:xfrm>
            <a:off x="6892290" y="1332865"/>
            <a:ext cx="4402455" cy="2281555"/>
          </a:xfrm>
          <a:prstGeom prst="roundRect">
            <a:avLst/>
          </a:prstGeom>
        </p:spPr>
      </p:pic>
      <p:sp>
        <p:nvSpPr>
          <p:cNvPr id="14" name="文本框 13"/>
          <p:cNvSpPr txBox="1"/>
          <p:nvPr/>
        </p:nvSpPr>
        <p:spPr>
          <a:xfrm>
            <a:off x="1170940" y="3602355"/>
            <a:ext cx="3729355" cy="368300"/>
          </a:xfrm>
          <a:prstGeom prst="rect">
            <a:avLst/>
          </a:prstGeom>
          <a:noFill/>
        </p:spPr>
        <p:txBody>
          <a:bodyPr wrap="square" rtlCol="0">
            <a:spAutoFit/>
          </a:bodyPr>
          <a:lstStyle/>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rPr>
              <a:t>列强在奥斯曼帝国划分势力范围</a:t>
            </a:r>
          </a:p>
        </p:txBody>
      </p:sp>
      <p:sp>
        <p:nvSpPr>
          <p:cNvPr id="15" name="文本框 14"/>
          <p:cNvSpPr txBox="1"/>
          <p:nvPr/>
        </p:nvSpPr>
        <p:spPr>
          <a:xfrm>
            <a:off x="6695440" y="3614420"/>
            <a:ext cx="4796790" cy="368300"/>
          </a:xfrm>
          <a:prstGeom prst="rect">
            <a:avLst/>
          </a:prstGeom>
          <a:noFill/>
        </p:spPr>
        <p:txBody>
          <a:bodyPr wrap="square" rtlCol="0">
            <a:spAutoFit/>
          </a:bodyPr>
          <a:lstStyle/>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rPr>
              <a:t>中日甲午战后，列强掀起瓜分中国的狂潮</a:t>
            </a:r>
          </a:p>
        </p:txBody>
      </p:sp>
      <p:graphicFrame>
        <p:nvGraphicFramePr>
          <p:cNvPr id="10" name="表格 9"/>
          <p:cNvGraphicFramePr/>
          <p:nvPr>
            <p:custDataLst>
              <p:tags r:id="rId1"/>
            </p:custDataLst>
          </p:nvPr>
        </p:nvGraphicFramePr>
        <p:xfrm>
          <a:off x="448310" y="4157345"/>
          <a:ext cx="11484610" cy="2573020"/>
        </p:xfrm>
        <a:graphic>
          <a:graphicData uri="http://schemas.openxmlformats.org/drawingml/2006/table">
            <a:tbl>
              <a:tblPr firstRow="1" bandRow="1">
                <a:effectLst/>
                <a:tableStyleId>{5940675A-B579-460E-94D1-54222C63F5DA}</a:tableStyleId>
              </a:tblPr>
              <a:tblGrid>
                <a:gridCol w="1882775">
                  <a:extLst>
                    <a:ext uri="{9D8B030D-6E8A-4147-A177-3AD203B41FA5}">
                      <a16:colId xmlns:a16="http://schemas.microsoft.com/office/drawing/2014/main" val="20000"/>
                    </a:ext>
                  </a:extLst>
                </a:gridCol>
                <a:gridCol w="2195830">
                  <a:extLst>
                    <a:ext uri="{9D8B030D-6E8A-4147-A177-3AD203B41FA5}">
                      <a16:colId xmlns:a16="http://schemas.microsoft.com/office/drawing/2014/main" val="20001"/>
                    </a:ext>
                  </a:extLst>
                </a:gridCol>
                <a:gridCol w="1355090">
                  <a:extLst>
                    <a:ext uri="{9D8B030D-6E8A-4147-A177-3AD203B41FA5}">
                      <a16:colId xmlns:a16="http://schemas.microsoft.com/office/drawing/2014/main" val="20002"/>
                    </a:ext>
                  </a:extLst>
                </a:gridCol>
                <a:gridCol w="4437380">
                  <a:extLst>
                    <a:ext uri="{9D8B030D-6E8A-4147-A177-3AD203B41FA5}">
                      <a16:colId xmlns:a16="http://schemas.microsoft.com/office/drawing/2014/main" val="20003"/>
                    </a:ext>
                  </a:extLst>
                </a:gridCol>
                <a:gridCol w="1613535">
                  <a:extLst>
                    <a:ext uri="{9D8B030D-6E8A-4147-A177-3AD203B41FA5}">
                      <a16:colId xmlns:a16="http://schemas.microsoft.com/office/drawing/2014/main" val="20004"/>
                    </a:ext>
                  </a:extLst>
                </a:gridCol>
              </a:tblGrid>
              <a:tr h="630555">
                <a:tc>
                  <a:txBody>
                    <a:bodyPr/>
                    <a:lstStyle/>
                    <a:p>
                      <a:pPr indent="0" algn="ctr">
                        <a:lnSpc>
                          <a:spcPct val="120000"/>
                        </a:lnSpc>
                        <a:spcBef>
                          <a:spcPts val="0"/>
                        </a:spcBef>
                        <a:spcAft>
                          <a:spcPts val="0"/>
                        </a:spcAft>
                        <a:buNone/>
                      </a:pPr>
                      <a:r>
                        <a:rPr lang="zh-CN" altLang="en-US" sz="1600" b="1" spc="120">
                          <a:solidFill>
                            <a:srgbClr val="646464"/>
                          </a:solidFill>
                          <a:latin typeface="微软雅黑" panose="020B0503020204020204" pitchFamily="34" charset="-122"/>
                          <a:ea typeface="微软雅黑" panose="020B0503020204020204" pitchFamily="34" charset="-122"/>
                        </a:rPr>
                        <a:t>背景</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600" b="1" spc="120">
                          <a:solidFill>
                            <a:srgbClr val="646464"/>
                          </a:solidFill>
                          <a:latin typeface="微软雅黑" panose="020B0503020204020204" pitchFamily="34" charset="-122"/>
                          <a:ea typeface="微软雅黑" panose="020B0503020204020204" pitchFamily="34" charset="-122"/>
                        </a:rPr>
                        <a:t>时间</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600" b="1" spc="120">
                          <a:solidFill>
                            <a:srgbClr val="646464"/>
                          </a:solidFill>
                          <a:latin typeface="微软雅黑" panose="020B0503020204020204" pitchFamily="34" charset="-122"/>
                          <a:ea typeface="微软雅黑" panose="020B0503020204020204" pitchFamily="34" charset="-122"/>
                        </a:rPr>
                        <a:t>殖民国家</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600" b="1" spc="120">
                          <a:solidFill>
                            <a:srgbClr val="646464"/>
                          </a:solidFill>
                          <a:latin typeface="微软雅黑" panose="020B0503020204020204" pitchFamily="34" charset="-122"/>
                          <a:ea typeface="微软雅黑" panose="020B0503020204020204" pitchFamily="34" charset="-122"/>
                        </a:rPr>
                        <a:t>殖民地</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600" b="1" spc="120">
                          <a:solidFill>
                            <a:srgbClr val="646464"/>
                          </a:solidFill>
                          <a:latin typeface="微软雅黑" panose="020B0503020204020204" pitchFamily="34" charset="-122"/>
                          <a:ea typeface="微软雅黑" panose="020B0503020204020204" pitchFamily="34" charset="-122"/>
                        </a:rPr>
                        <a:t>殖民扩张方式</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0"/>
                  </a:ext>
                </a:extLst>
              </a:tr>
              <a:tr h="283845">
                <a:tc rowSpan="2">
                  <a:txBody>
                    <a:bodyPr/>
                    <a:lstStyle/>
                    <a:p>
                      <a:pPr indent="0" algn="ctr">
                        <a:lnSpc>
                          <a:spcPct val="120000"/>
                        </a:lnSpc>
                        <a:spcBef>
                          <a:spcPts val="0"/>
                        </a:spcBef>
                        <a:spcAft>
                          <a:spcPts val="0"/>
                        </a:spcAft>
                        <a:buNone/>
                      </a:pPr>
                      <a:endParaRPr lang="zh-CN" altLang="en-US" sz="1400" b="0" spc="120">
                        <a:solidFill>
                          <a:srgbClr val="646464"/>
                        </a:solidFill>
                        <a:latin typeface="微软雅黑" panose="020B0503020204020204" pitchFamily="34" charset="-122"/>
                        <a:ea typeface="微软雅黑" panose="020B0503020204020204" pitchFamily="3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rowSpan="2">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19世纪</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zh-CN" altLang="en-US" sz="1400" b="0" spc="120">
                          <a:solidFill>
                            <a:srgbClr val="404040"/>
                          </a:solidFill>
                          <a:latin typeface="微软雅黑" panose="020B0503020204020204" pitchFamily="34" charset="-122"/>
                          <a:ea typeface="微软雅黑" panose="020B0503020204020204" pitchFamily="34" charset="-122"/>
                        </a:rPr>
                        <a:t>英国</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rowSpan="6">
                  <a:txBody>
                    <a:bodyPr/>
                    <a:lstStyle/>
                    <a:p>
                      <a:pPr indent="0" algn="ctr">
                        <a:lnSpc>
                          <a:spcPct val="120000"/>
                        </a:lnSpc>
                        <a:spcBef>
                          <a:spcPts val="0"/>
                        </a:spcBef>
                        <a:spcAft>
                          <a:spcPts val="0"/>
                        </a:spcAft>
                        <a:buNone/>
                      </a:pP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1"/>
                  </a:ext>
                </a:extLst>
              </a:tr>
              <a:tr h="331470">
                <a:tc vMerge="1">
                  <a:txBody>
                    <a:bodyPr/>
                    <a:lstStyle/>
                    <a:p>
                      <a:endParaRPr lang="zh-CN"/>
                    </a:p>
                  </a:txBody>
                  <a:tcPr>
                    <a:lnL w="9525">
                      <a:solidFill>
                        <a:srgbClr val="646464"/>
                      </a:solidFill>
                      <a:prstDash val="sysDash"/>
                    </a:lnL>
                    <a:lnR w="9525">
                      <a:solidFill>
                        <a:srgbClr val="646464"/>
                      </a:solidFill>
                      <a:prstDash val="sysDash"/>
                    </a:lnR>
                    <a:lnB w="9525">
                      <a:solidFill>
                        <a:srgbClr val="646464"/>
                      </a:solidFill>
                      <a:prstDash val="sysDash"/>
                    </a:lnB>
                  </a:tcPr>
                </a:tc>
                <a:tc vMerge="1">
                  <a:txBody>
                    <a:bodyPr/>
                    <a:lstStyle/>
                    <a:p>
                      <a:endParaRPr lang="zh-CN"/>
                    </a:p>
                  </a:txBody>
                  <a:tcPr>
                    <a:lnL w="9525">
                      <a:solidFill>
                        <a:srgbClr val="646464"/>
                      </a:solidFill>
                      <a:prstDash val="sysDash"/>
                    </a:lnL>
                    <a:lnR w="9525">
                      <a:solidFill>
                        <a:srgbClr val="646464"/>
                      </a:solidFill>
                      <a:prstDash val="sysDash"/>
                    </a:lnR>
                    <a:lnB w="9525">
                      <a:solidFill>
                        <a:srgbClr val="646464"/>
                      </a:solidFill>
                      <a:prstDash val="sysDash"/>
                    </a:lnB>
                  </a:tcPr>
                </a:tc>
                <a:tc>
                  <a:txBody>
                    <a:bodyPr/>
                    <a:lstStyle/>
                    <a:p>
                      <a:pPr indent="0" algn="ctr">
                        <a:lnSpc>
                          <a:spcPct val="120000"/>
                        </a:lnSpc>
                        <a:spcBef>
                          <a:spcPts val="0"/>
                        </a:spcBef>
                        <a:spcAft>
                          <a:spcPts val="0"/>
                        </a:spcAft>
                        <a:buNone/>
                      </a:pPr>
                      <a:r>
                        <a:rPr lang="zh-CN" altLang="en-US" sz="1400" b="0" spc="120">
                          <a:solidFill>
                            <a:srgbClr val="404040"/>
                          </a:solidFill>
                          <a:latin typeface="微软雅黑" panose="020B0503020204020204" pitchFamily="34" charset="-122"/>
                          <a:ea typeface="微软雅黑" panose="020B0503020204020204" pitchFamily="34" charset="-122"/>
                        </a:rPr>
                        <a:t>英法俄</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xBody>
                    <a:bodyPr/>
                    <a:lstStyle/>
                    <a:p>
                      <a:endParaRPr lang="zh-CN"/>
                    </a:p>
                  </a:txBody>
                  <a:tcPr>
                    <a:lnL w="9525">
                      <a:solidFill>
                        <a:srgbClr val="646464"/>
                      </a:solidFill>
                      <a:prstDash val="sysDash"/>
                    </a:lnL>
                    <a:lnR w="9525">
                      <a:solidFill>
                        <a:srgbClr val="646464"/>
                      </a:solidFill>
                      <a:prstDash val="sysDash"/>
                    </a:lnR>
                    <a:solidFill>
                      <a:srgbClr val="5B9BD5">
                        <a:lumMod val="20000"/>
                        <a:lumOff val="80000"/>
                      </a:srgbClr>
                    </a:solidFill>
                  </a:tcPr>
                </a:tc>
                <a:extLst>
                  <a:ext uri="{0D108BD9-81ED-4DB2-BD59-A6C34878D82A}">
                    <a16:rowId xmlns:a16="http://schemas.microsoft.com/office/drawing/2014/main" val="10002"/>
                  </a:ext>
                </a:extLst>
              </a:tr>
              <a:tr h="316230">
                <a:tc rowSpan="4">
                  <a:txBody>
                    <a:bodyPr/>
                    <a:lstStyle/>
                    <a:p>
                      <a:pPr indent="0" algn="ctr">
                        <a:lnSpc>
                          <a:spcPct val="120000"/>
                        </a:lnSpc>
                        <a:spcBef>
                          <a:spcPts val="0"/>
                        </a:spcBef>
                        <a:spcAft>
                          <a:spcPts val="0"/>
                        </a:spcAft>
                        <a:buNone/>
                      </a:pPr>
                      <a:endParaRPr lang="zh-CN" altLang="en-US" sz="1400" b="0" spc="120">
                        <a:solidFill>
                          <a:srgbClr val="646464"/>
                        </a:solidFill>
                        <a:latin typeface="微软雅黑" panose="020B0503020204020204" pitchFamily="34" charset="-122"/>
                        <a:ea typeface="微软雅黑" panose="020B0503020204020204" pitchFamily="3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rowSpan="4">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19世纪末20世纪初</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400" b="0" spc="120">
                          <a:solidFill>
                            <a:srgbClr val="404040"/>
                          </a:solidFill>
                          <a:latin typeface="微软雅黑" panose="020B0503020204020204" pitchFamily="34" charset="-122"/>
                          <a:ea typeface="微软雅黑" panose="020B0503020204020204" pitchFamily="34" charset="-122"/>
                        </a:rPr>
                        <a:t>美国</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   </a:t>
                      </a: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xBody>
                    <a:bodyPr/>
                    <a:lstStyle/>
                    <a:p>
                      <a:endParaRPr lang="zh-CN"/>
                    </a:p>
                  </a:txBody>
                  <a:tcPr>
                    <a:lnL w="9525">
                      <a:solidFill>
                        <a:srgbClr val="646464"/>
                      </a:solidFill>
                      <a:prstDash val="sysDash"/>
                    </a:lnL>
                    <a:lnR w="9525">
                      <a:solidFill>
                        <a:srgbClr val="646464"/>
                      </a:solidFill>
                      <a:prstDash val="sysDash"/>
                    </a:lnR>
                    <a:solidFill>
                      <a:srgbClr val="5B9BD5">
                        <a:lumMod val="20000"/>
                        <a:lumOff val="80000"/>
                      </a:srgbClr>
                    </a:solidFill>
                  </a:tcPr>
                </a:tc>
                <a:extLst>
                  <a:ext uri="{0D108BD9-81ED-4DB2-BD59-A6C34878D82A}">
                    <a16:rowId xmlns:a16="http://schemas.microsoft.com/office/drawing/2014/main" val="10003"/>
                  </a:ext>
                </a:extLst>
              </a:tr>
              <a:tr h="363220">
                <a:tc vMerge="1">
                  <a:txBody>
                    <a:bodyPr/>
                    <a:lstStyle/>
                    <a:p>
                      <a:endParaRPr lang="zh-CN"/>
                    </a:p>
                  </a:txBody>
                  <a:tcPr>
                    <a:lnL w="9525">
                      <a:solidFill>
                        <a:srgbClr val="646464"/>
                      </a:solidFill>
                      <a:prstDash val="sysDash"/>
                    </a:lnL>
                    <a:lnR w="9525">
                      <a:solidFill>
                        <a:srgbClr val="646464"/>
                      </a:solidFill>
                      <a:prstDash val="sysDash"/>
                    </a:lnR>
                  </a:tcPr>
                </a:tc>
                <a:tc vMerge="1">
                  <a:txBody>
                    <a:bodyPr/>
                    <a:lstStyle/>
                    <a:p>
                      <a:endParaRPr lang="zh-CN"/>
                    </a:p>
                  </a:txBody>
                  <a:tcPr>
                    <a:lnL w="9525">
                      <a:solidFill>
                        <a:srgbClr val="646464"/>
                      </a:solidFill>
                      <a:prstDash val="sysDash"/>
                    </a:lnL>
                    <a:lnR w="9525">
                      <a:solidFill>
                        <a:srgbClr val="646464"/>
                      </a:solidFill>
                      <a:prstDash val="sysDash"/>
                    </a:lnR>
                  </a:tcPr>
                </a:tc>
                <a:tc>
                  <a:txBody>
                    <a:bodyPr/>
                    <a:lstStyle/>
                    <a:p>
                      <a:pPr indent="0" algn="ctr">
                        <a:lnSpc>
                          <a:spcPct val="120000"/>
                        </a:lnSpc>
                        <a:spcBef>
                          <a:spcPts val="0"/>
                        </a:spcBef>
                        <a:spcAft>
                          <a:spcPts val="0"/>
                        </a:spcAft>
                        <a:buNone/>
                      </a:pPr>
                      <a:r>
                        <a:rPr lang="zh-CN" altLang="en-US" sz="1400" b="0" spc="120">
                          <a:solidFill>
                            <a:srgbClr val="404040"/>
                          </a:solidFill>
                          <a:latin typeface="微软雅黑" panose="020B0503020204020204" pitchFamily="34" charset="-122"/>
                          <a:ea typeface="微软雅黑" panose="020B0503020204020204" pitchFamily="34" charset="-122"/>
                        </a:rPr>
                        <a:t>法国</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   </a:t>
                      </a: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xBody>
                    <a:bodyPr/>
                    <a:lstStyle/>
                    <a:p>
                      <a:endParaRPr lang="zh-CN"/>
                    </a:p>
                  </a:txBody>
                  <a:tcPr>
                    <a:lnL w="9525">
                      <a:solidFill>
                        <a:srgbClr val="646464"/>
                      </a:solidFill>
                      <a:prstDash val="sysDash"/>
                    </a:lnL>
                    <a:lnR w="9525">
                      <a:solidFill>
                        <a:srgbClr val="646464"/>
                      </a:solidFill>
                      <a:prstDash val="sysDash"/>
                    </a:lnR>
                    <a:solidFill>
                      <a:srgbClr val="5B9BD5">
                        <a:lumMod val="20000"/>
                        <a:lumOff val="80000"/>
                      </a:srgbClr>
                    </a:solidFill>
                  </a:tcPr>
                </a:tc>
                <a:extLst>
                  <a:ext uri="{0D108BD9-81ED-4DB2-BD59-A6C34878D82A}">
                    <a16:rowId xmlns:a16="http://schemas.microsoft.com/office/drawing/2014/main" val="10004"/>
                  </a:ext>
                </a:extLst>
              </a:tr>
              <a:tr h="316230">
                <a:tc vMerge="1">
                  <a:txBody>
                    <a:bodyPr/>
                    <a:lstStyle/>
                    <a:p>
                      <a:endParaRPr lang="zh-CN"/>
                    </a:p>
                  </a:txBody>
                  <a:tcPr>
                    <a:lnL w="9525">
                      <a:solidFill>
                        <a:srgbClr val="646464"/>
                      </a:solidFill>
                      <a:prstDash val="sysDash"/>
                    </a:lnL>
                    <a:lnR w="9525">
                      <a:solidFill>
                        <a:srgbClr val="646464"/>
                      </a:solidFill>
                      <a:prstDash val="sysDash"/>
                    </a:lnR>
                  </a:tcPr>
                </a:tc>
                <a:tc vMerge="1">
                  <a:txBody>
                    <a:bodyPr/>
                    <a:lstStyle/>
                    <a:p>
                      <a:endParaRPr lang="zh-CN"/>
                    </a:p>
                  </a:txBody>
                  <a:tcPr>
                    <a:lnL w="9525">
                      <a:solidFill>
                        <a:srgbClr val="646464"/>
                      </a:solidFill>
                      <a:prstDash val="sysDash"/>
                    </a:lnL>
                    <a:lnR w="9525">
                      <a:solidFill>
                        <a:srgbClr val="646464"/>
                      </a:solidFill>
                      <a:prstDash val="sysDash"/>
                    </a:lnR>
                  </a:tcPr>
                </a:tc>
                <a:tc>
                  <a:txBody>
                    <a:bodyPr/>
                    <a:lstStyle/>
                    <a:p>
                      <a:pPr indent="0" algn="ctr">
                        <a:lnSpc>
                          <a:spcPct val="120000"/>
                        </a:lnSpc>
                        <a:spcBef>
                          <a:spcPts val="0"/>
                        </a:spcBef>
                        <a:spcAft>
                          <a:spcPts val="0"/>
                        </a:spcAft>
                        <a:buNone/>
                      </a:pPr>
                      <a:r>
                        <a:rPr lang="zh-CN" altLang="en-US" sz="1400" b="0" spc="120">
                          <a:solidFill>
                            <a:srgbClr val="404040"/>
                          </a:solidFill>
                          <a:latin typeface="微软雅黑" panose="020B0503020204020204" pitchFamily="34" charset="-122"/>
                          <a:ea typeface="微软雅黑" panose="020B0503020204020204" pitchFamily="34" charset="-122"/>
                        </a:rPr>
                        <a:t>英国</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vMerge="1">
                  <a:txBody>
                    <a:bodyPr/>
                    <a:lstStyle/>
                    <a:p>
                      <a:endParaRPr lang="zh-CN"/>
                    </a:p>
                  </a:txBody>
                  <a:tcPr>
                    <a:lnL w="9525">
                      <a:solidFill>
                        <a:srgbClr val="646464"/>
                      </a:solidFill>
                      <a:prstDash val="sysDash"/>
                    </a:lnL>
                    <a:lnR w="9525">
                      <a:solidFill>
                        <a:srgbClr val="646464"/>
                      </a:solidFill>
                      <a:prstDash val="sysDash"/>
                    </a:lnR>
                    <a:solidFill>
                      <a:srgbClr val="5B9BD5">
                        <a:lumMod val="20000"/>
                        <a:lumOff val="80000"/>
                      </a:srgbClr>
                    </a:solidFill>
                  </a:tcPr>
                </a:tc>
                <a:extLst>
                  <a:ext uri="{0D108BD9-81ED-4DB2-BD59-A6C34878D82A}">
                    <a16:rowId xmlns:a16="http://schemas.microsoft.com/office/drawing/2014/main" val="10005"/>
                  </a:ext>
                </a:extLst>
              </a:tr>
              <a:tr h="331470">
                <a:tc vMerge="1">
                  <a:txBody>
                    <a:bodyPr/>
                    <a:lstStyle/>
                    <a:p>
                      <a:endParaRPr lang="zh-CN"/>
                    </a:p>
                  </a:txBody>
                  <a:tcPr>
                    <a:lnL w="9525">
                      <a:solidFill>
                        <a:srgbClr val="646464"/>
                      </a:solidFill>
                      <a:prstDash val="sysDash"/>
                    </a:lnL>
                    <a:lnR w="9525">
                      <a:solidFill>
                        <a:srgbClr val="646464"/>
                      </a:solidFill>
                      <a:prstDash val="sysDash"/>
                    </a:lnR>
                    <a:lnB w="28575">
                      <a:solidFill>
                        <a:srgbClr val="646464"/>
                      </a:solidFill>
                      <a:prstDash val="solid"/>
                    </a:lnB>
                  </a:tcPr>
                </a:tc>
                <a:tc vMerge="1">
                  <a:txBody>
                    <a:bodyPr/>
                    <a:lstStyle/>
                    <a:p>
                      <a:endParaRPr lang="zh-CN"/>
                    </a:p>
                  </a:txBody>
                  <a:tcPr>
                    <a:lnL w="9525">
                      <a:solidFill>
                        <a:srgbClr val="646464"/>
                      </a:solidFill>
                      <a:prstDash val="sysDash"/>
                    </a:lnL>
                    <a:lnR w="9525">
                      <a:solidFill>
                        <a:srgbClr val="646464"/>
                      </a:solidFill>
                      <a:prstDash val="sysDash"/>
                    </a:lnR>
                    <a:lnB w="28575">
                      <a:solidFill>
                        <a:srgbClr val="646464"/>
                      </a:solidFill>
                      <a:prstDash val="solid"/>
                    </a:lnB>
                  </a:tcPr>
                </a:tc>
                <a:tc>
                  <a:txBody>
                    <a:bodyPr/>
                    <a:lstStyle/>
                    <a:p>
                      <a:pPr indent="0" algn="ctr">
                        <a:lnSpc>
                          <a:spcPct val="120000"/>
                        </a:lnSpc>
                        <a:spcBef>
                          <a:spcPts val="0"/>
                        </a:spcBef>
                        <a:spcAft>
                          <a:spcPts val="0"/>
                        </a:spcAft>
                        <a:buNone/>
                      </a:pPr>
                      <a:r>
                        <a:rPr lang="zh-CN" altLang="en-US" sz="1400" b="0" spc="120">
                          <a:solidFill>
                            <a:srgbClr val="404040"/>
                          </a:solidFill>
                          <a:latin typeface="微软雅黑" panose="020B0503020204020204" pitchFamily="34" charset="-122"/>
                          <a:ea typeface="微软雅黑" panose="020B0503020204020204" pitchFamily="34" charset="-122"/>
                        </a:rPr>
                        <a:t>日本</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endParaRPr lang="zh-CN" altLang="en-US" sz="1400" b="0" spc="120">
                        <a:solidFill>
                          <a:srgbClr val="404040"/>
                        </a:solidFill>
                        <a:latin typeface="微软雅黑" panose="020B0503020204020204" pitchFamily="34" charset="-122"/>
                        <a:ea typeface="微软雅黑" panose="020B0503020204020204" pitchFamily="34" charset="-122"/>
                      </a:endParaRP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vMerge="1">
                  <a:txBody>
                    <a:bodyPr/>
                    <a:lstStyle/>
                    <a:p>
                      <a:endParaRPr lang="zh-CN"/>
                    </a:p>
                  </a:txBody>
                  <a:tcPr>
                    <a:lnL w="9525">
                      <a:solidFill>
                        <a:srgbClr val="646464"/>
                      </a:solidFill>
                      <a:prstDash val="sysDash"/>
                    </a:lnL>
                    <a:lnR w="9525">
                      <a:solidFill>
                        <a:srgbClr val="646464"/>
                      </a:solidFill>
                      <a:prstDash val="sysDash"/>
                    </a:lnR>
                    <a:lnB w="28575">
                      <a:solidFill>
                        <a:srgbClr val="646464"/>
                      </a:solidFill>
                      <a:prstDash val="solid"/>
                    </a:lnB>
                    <a:solidFill>
                      <a:srgbClr val="5B9BD5">
                        <a:lumMod val="20000"/>
                        <a:lumOff val="80000"/>
                      </a:srgbClr>
                    </a:solidFill>
                  </a:tcPr>
                </a:tc>
                <a:extLst>
                  <a:ext uri="{0D108BD9-81ED-4DB2-BD59-A6C34878D82A}">
                    <a16:rowId xmlns:a16="http://schemas.microsoft.com/office/drawing/2014/main" val="10006"/>
                  </a:ext>
                </a:extLst>
              </a:tr>
            </a:tbl>
          </a:graphicData>
        </a:graphic>
      </p:graphicFrame>
      <p:sp>
        <p:nvSpPr>
          <p:cNvPr id="3" name="文本框 2"/>
          <p:cNvSpPr txBox="1"/>
          <p:nvPr/>
        </p:nvSpPr>
        <p:spPr>
          <a:xfrm>
            <a:off x="963295" y="4917440"/>
            <a:ext cx="955040" cy="349250"/>
          </a:xfrm>
          <a:prstGeom prst="rect">
            <a:avLst/>
          </a:prstGeom>
          <a:noFill/>
        </p:spPr>
        <p:txBody>
          <a:bodyPr wrap="none" rtlCol="0" anchor="t">
            <a:spAutoFit/>
          </a:bodyPr>
          <a:lstStyle/>
          <a:p>
            <a:pPr algn="ctr">
              <a:lnSpc>
                <a:spcPct val="120000"/>
              </a:lnSpc>
              <a:spcBef>
                <a:spcPts val="0"/>
              </a:spcBef>
              <a:spcAft>
                <a:spcPts val="0"/>
              </a:spcAft>
            </a:pPr>
            <a:r>
              <a:rPr lang="zh-CN" altLang="en-US" sz="1400" spc="120">
                <a:solidFill>
                  <a:srgbClr val="646464"/>
                </a:solidFill>
                <a:latin typeface="微软雅黑" panose="020B0503020204020204" pitchFamily="34" charset="-122"/>
                <a:ea typeface="微软雅黑" panose="020B0503020204020204" pitchFamily="34" charset="-122"/>
                <a:sym typeface="微软雅黑" panose="020B0503020204020204" pitchFamily="34" charset="-122"/>
              </a:rPr>
              <a:t>工业革命</a:t>
            </a:r>
            <a:endParaRPr lang="zh-CN" altLang="en-US"/>
          </a:p>
        </p:txBody>
      </p:sp>
      <p:sp>
        <p:nvSpPr>
          <p:cNvPr id="2" name="文本框 1"/>
          <p:cNvSpPr txBox="1"/>
          <p:nvPr/>
        </p:nvSpPr>
        <p:spPr>
          <a:xfrm>
            <a:off x="673735" y="5899785"/>
            <a:ext cx="1534160" cy="349250"/>
          </a:xfrm>
          <a:prstGeom prst="rect">
            <a:avLst/>
          </a:prstGeom>
          <a:noFill/>
        </p:spPr>
        <p:txBody>
          <a:bodyPr wrap="none" rtlCol="0" anchor="t">
            <a:spAutoFit/>
          </a:bodyPr>
          <a:lstStyle/>
          <a:p>
            <a:pPr algn="ctr">
              <a:lnSpc>
                <a:spcPct val="120000"/>
              </a:lnSpc>
              <a:spcBef>
                <a:spcPts val="0"/>
              </a:spcBef>
              <a:spcAft>
                <a:spcPts val="0"/>
              </a:spcAft>
            </a:pPr>
            <a:r>
              <a:rPr lang="zh-CN" altLang="en-US" sz="1400" spc="120">
                <a:solidFill>
                  <a:srgbClr val="646464"/>
                </a:solidFill>
                <a:latin typeface="微软雅黑" panose="020B0503020204020204" pitchFamily="34" charset="-122"/>
                <a:ea typeface="微软雅黑" panose="020B0503020204020204" pitchFamily="34" charset="-122"/>
                <a:sym typeface="+mn-ea"/>
              </a:rPr>
              <a:t>第二次工业革命</a:t>
            </a:r>
            <a:endParaRPr lang="zh-CN" altLang="en-US"/>
          </a:p>
        </p:txBody>
      </p:sp>
      <p:sp>
        <p:nvSpPr>
          <p:cNvPr id="5" name="文本框 4"/>
          <p:cNvSpPr txBox="1"/>
          <p:nvPr/>
        </p:nvSpPr>
        <p:spPr>
          <a:xfrm>
            <a:off x="6196965" y="4758055"/>
            <a:ext cx="1920240" cy="349250"/>
          </a:xfrm>
          <a:prstGeom prst="rect">
            <a:avLst/>
          </a:prstGeom>
          <a:noFill/>
        </p:spPr>
        <p:txBody>
          <a:bodyPr wrap="none" rtlCol="0" anchor="t">
            <a:spAutoFit/>
          </a:bodyPr>
          <a:lstStyle/>
          <a:p>
            <a:pPr algn="l">
              <a:lnSpc>
                <a:spcPct val="120000"/>
              </a:lnSpc>
              <a:spcBef>
                <a:spcPts val="0"/>
              </a:spcBef>
              <a:spcAft>
                <a:spcPts val="0"/>
              </a:spcAft>
            </a:pPr>
            <a:r>
              <a:rPr lang="zh-CN" altLang="en-US" sz="1400" spc="12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几乎控制了印度全境</a:t>
            </a:r>
            <a:endParaRPr lang="zh-CN" altLang="en-US"/>
          </a:p>
        </p:txBody>
      </p:sp>
      <p:sp>
        <p:nvSpPr>
          <p:cNvPr id="6" name="文本框 5"/>
          <p:cNvSpPr txBox="1"/>
          <p:nvPr/>
        </p:nvSpPr>
        <p:spPr>
          <a:xfrm>
            <a:off x="6196965" y="5107305"/>
            <a:ext cx="3850640" cy="306705"/>
          </a:xfrm>
          <a:prstGeom prst="rect">
            <a:avLst/>
          </a:prstGeom>
          <a:noFill/>
        </p:spPr>
        <p:txBody>
          <a:bodyPr wrap="none" rtlCol="0" anchor="t">
            <a:spAutoFit/>
          </a:bodyPr>
          <a:lstStyle/>
          <a:p>
            <a:r>
              <a:rPr lang="zh-CN" altLang="en-US" sz="1400" spc="12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分割奥斯曼帝国领土；在伊朗划分势力范围</a:t>
            </a:r>
            <a:endParaRPr lang="zh-CN" altLang="en-US"/>
          </a:p>
        </p:txBody>
      </p:sp>
      <p:sp>
        <p:nvSpPr>
          <p:cNvPr id="12" name="文本框 11"/>
          <p:cNvSpPr txBox="1"/>
          <p:nvPr/>
        </p:nvSpPr>
        <p:spPr>
          <a:xfrm>
            <a:off x="6196965" y="5423535"/>
            <a:ext cx="2306320" cy="349250"/>
          </a:xfrm>
          <a:prstGeom prst="rect">
            <a:avLst/>
          </a:prstGeom>
          <a:noFill/>
        </p:spPr>
        <p:txBody>
          <a:bodyPr wrap="none" rtlCol="0" anchor="t">
            <a:spAutoFit/>
          </a:bodyPr>
          <a:lstStyle/>
          <a:p>
            <a:pPr algn="l">
              <a:lnSpc>
                <a:spcPct val="120000"/>
              </a:lnSpc>
              <a:spcBef>
                <a:spcPts val="0"/>
              </a:spcBef>
              <a:spcAft>
                <a:spcPts val="0"/>
              </a:spcAft>
            </a:pPr>
            <a:r>
              <a:rPr lang="zh-CN" altLang="en-US" sz="1400" spc="12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从西班牙手中夺取菲律宾</a:t>
            </a:r>
            <a:endParaRPr lang="zh-CN" altLang="en-US"/>
          </a:p>
        </p:txBody>
      </p:sp>
      <p:sp>
        <p:nvSpPr>
          <p:cNvPr id="18" name="文本框 17"/>
          <p:cNvSpPr txBox="1"/>
          <p:nvPr/>
        </p:nvSpPr>
        <p:spPr>
          <a:xfrm>
            <a:off x="6196965" y="5771515"/>
            <a:ext cx="2306320" cy="349250"/>
          </a:xfrm>
          <a:prstGeom prst="rect">
            <a:avLst/>
          </a:prstGeom>
          <a:noFill/>
        </p:spPr>
        <p:txBody>
          <a:bodyPr wrap="none" rtlCol="0" anchor="t">
            <a:spAutoFit/>
          </a:bodyPr>
          <a:lstStyle/>
          <a:p>
            <a:pPr algn="l">
              <a:lnSpc>
                <a:spcPct val="120000"/>
              </a:lnSpc>
              <a:spcBef>
                <a:spcPts val="0"/>
              </a:spcBef>
              <a:spcAft>
                <a:spcPts val="0"/>
              </a:spcAft>
            </a:pPr>
            <a:r>
              <a:rPr lang="zh-CN" altLang="en-US" sz="1400" spc="12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侵占越南、柬埔寨、老挝</a:t>
            </a:r>
            <a:endParaRPr lang="zh-CN" altLang="en-US"/>
          </a:p>
        </p:txBody>
      </p:sp>
      <p:sp>
        <p:nvSpPr>
          <p:cNvPr id="8" name="文本框 7"/>
          <p:cNvSpPr txBox="1"/>
          <p:nvPr/>
        </p:nvSpPr>
        <p:spPr>
          <a:xfrm>
            <a:off x="6196965" y="6122035"/>
            <a:ext cx="3271520" cy="306705"/>
          </a:xfrm>
          <a:prstGeom prst="rect">
            <a:avLst/>
          </a:prstGeom>
          <a:noFill/>
        </p:spPr>
        <p:txBody>
          <a:bodyPr wrap="none" rtlCol="0" anchor="t">
            <a:spAutoFit/>
          </a:bodyPr>
          <a:lstStyle/>
          <a:p>
            <a:r>
              <a:rPr lang="zh-CN" altLang="en-US" sz="1400" spc="12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将缅甸和马来半岛的大部分变为殖民</a:t>
            </a:r>
            <a:endParaRPr lang="zh-CN" altLang="en-US"/>
          </a:p>
        </p:txBody>
      </p:sp>
      <p:sp>
        <p:nvSpPr>
          <p:cNvPr id="9" name="文本框 8"/>
          <p:cNvSpPr txBox="1"/>
          <p:nvPr/>
        </p:nvSpPr>
        <p:spPr>
          <a:xfrm>
            <a:off x="6196965" y="6428740"/>
            <a:ext cx="1341120" cy="349250"/>
          </a:xfrm>
          <a:prstGeom prst="rect">
            <a:avLst/>
          </a:prstGeom>
          <a:noFill/>
        </p:spPr>
        <p:txBody>
          <a:bodyPr wrap="none" rtlCol="0" anchor="t">
            <a:spAutoFit/>
          </a:bodyPr>
          <a:lstStyle/>
          <a:p>
            <a:pPr algn="l">
              <a:lnSpc>
                <a:spcPct val="120000"/>
              </a:lnSpc>
              <a:spcBef>
                <a:spcPts val="0"/>
              </a:spcBef>
              <a:spcAft>
                <a:spcPts val="0"/>
              </a:spcAft>
            </a:pPr>
            <a:r>
              <a:rPr lang="zh-CN" altLang="en-US" sz="1400" spc="12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吞并朝鲜半岛</a:t>
            </a:r>
            <a:endParaRPr lang="zh-CN" altLang="en-US"/>
          </a:p>
        </p:txBody>
      </p:sp>
      <p:sp>
        <p:nvSpPr>
          <p:cNvPr id="16" name="文本框 15"/>
          <p:cNvSpPr txBox="1"/>
          <p:nvPr/>
        </p:nvSpPr>
        <p:spPr>
          <a:xfrm>
            <a:off x="10293985" y="5107305"/>
            <a:ext cx="2009140" cy="1014730"/>
          </a:xfrm>
          <a:prstGeom prst="rect">
            <a:avLst/>
          </a:prstGeom>
          <a:noFill/>
        </p:spPr>
        <p:txBody>
          <a:bodyPr wrap="square" rtlCol="0" anchor="t">
            <a:spAutoFit/>
          </a:bodyPr>
          <a:lstStyle/>
          <a:p>
            <a:pPr algn="l"/>
            <a:r>
              <a:rPr lang="zh-CN" altLang="en-US" sz="20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武力侵略</a:t>
            </a:r>
            <a:endParaRPr lang="zh-CN" altLang="en-US" sz="2000">
              <a:latin typeface="微软雅黑" panose="020B0503020204020204" pitchFamily="34" charset="-122"/>
              <a:ea typeface="微软雅黑" panose="020B0503020204020204" pitchFamily="34" charset="-122"/>
            </a:endParaRPr>
          </a:p>
          <a:p>
            <a:pPr algn="l"/>
            <a:r>
              <a:rPr lang="zh-CN" altLang="en-US" sz="20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不平等条约</a:t>
            </a:r>
            <a:endParaRPr lang="zh-CN" altLang="en-US" sz="2000">
              <a:latin typeface="微软雅黑" panose="020B0503020204020204" pitchFamily="34" charset="-122"/>
              <a:ea typeface="微软雅黑" panose="020B0503020204020204" pitchFamily="34" charset="-122"/>
            </a:endParaRPr>
          </a:p>
          <a:p>
            <a:pPr algn="l"/>
            <a:r>
              <a:rPr lang="zh-CN" altLang="en-US" sz="20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划分势力范围</a:t>
            </a: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horizont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linds(horizont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blinds(horizontal)">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linds(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linds(horizontal)">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linds(horizontal)">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linds(horizontal)">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 grpId="0"/>
      <p:bldP spid="2" grpId="0"/>
      <p:bldP spid="5" grpId="0"/>
      <p:bldP spid="6" grpId="0"/>
      <p:bldP spid="12" grpId="0"/>
      <p:bldP spid="18" grpId="0"/>
      <p:bldP spid="8" grpId="0"/>
      <p:bldP spid="9"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nvSpPr>
        <p:spPr>
          <a:xfrm>
            <a:off x="1077595" y="173355"/>
            <a:ext cx="9867265" cy="7581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2400" b="1">
                <a:latin typeface="微软雅黑" panose="020B0503020204020204" pitchFamily="34" charset="-122"/>
                <a:ea typeface="微软雅黑" panose="020B0503020204020204" pitchFamily="34" charset="-122"/>
              </a:rPr>
              <a:t>亚洲沦为殖民地半殖民地</a:t>
            </a:r>
          </a:p>
        </p:txBody>
      </p:sp>
      <p:sp>
        <p:nvSpPr>
          <p:cNvPr id="7" name="文本框 6"/>
          <p:cNvSpPr txBox="1"/>
          <p:nvPr/>
        </p:nvSpPr>
        <p:spPr>
          <a:xfrm>
            <a:off x="601345" y="1412875"/>
            <a:ext cx="2563495" cy="52197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【思考探究一】</a:t>
            </a:r>
          </a:p>
        </p:txBody>
      </p:sp>
      <p:sp>
        <p:nvSpPr>
          <p:cNvPr id="11" name="文本框 10"/>
          <p:cNvSpPr txBox="1"/>
          <p:nvPr/>
        </p:nvSpPr>
        <p:spPr>
          <a:xfrm>
            <a:off x="3004185" y="1412875"/>
            <a:ext cx="8755380" cy="829945"/>
          </a:xfrm>
          <a:prstGeom prst="rect">
            <a:avLst/>
          </a:prstGeom>
          <a:noFill/>
        </p:spPr>
        <p:txBody>
          <a:bodyPr wrap="square" rtlCol="0">
            <a:spAutoFit/>
          </a:bodyPr>
          <a:lstStyle/>
          <a:p>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结合所学知识，分析与</a:t>
            </a:r>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15—17</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世纪的殖民扩张相比，</a:t>
            </a:r>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世纪以后的殖民扩张有什么特点？</a:t>
            </a:r>
          </a:p>
        </p:txBody>
      </p:sp>
      <p:sp>
        <p:nvSpPr>
          <p:cNvPr id="19" name="文本框 18"/>
          <p:cNvSpPr txBox="1"/>
          <p:nvPr/>
        </p:nvSpPr>
        <p:spPr>
          <a:xfrm>
            <a:off x="1757680" y="2465705"/>
            <a:ext cx="8676640" cy="1198880"/>
          </a:xfrm>
          <a:prstGeom prst="rect">
            <a:avLst/>
          </a:prstGeom>
          <a:noFill/>
          <a:ln>
            <a:solidFill>
              <a:sysClr val="windowText" lastClr="000000"/>
            </a:solidFill>
          </a:ln>
        </p:spPr>
        <p:txBody>
          <a:bodyPr wrap="square" rtlCol="0">
            <a:spAutoFit/>
          </a:bodyPr>
          <a:lstStyle/>
          <a:p>
            <a:pPr algn="just"/>
            <a:r>
              <a:rPr lang="en-US" altLang="zh-CN" sz="2400">
                <a:latin typeface="微软雅黑" panose="020B0503020204020204" pitchFamily="34" charset="-122"/>
                <a:ea typeface="微软雅黑" panose="020B0503020204020204" pitchFamily="34" charset="-122"/>
                <a:cs typeface="微软雅黑" panose="020B0503020204020204" pitchFamily="34" charset="-122"/>
              </a:rPr>
              <a:t>15——17</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世纪是重商主义时期，西方列强的实力有限，没有能力占领广阔的殖民地，所有一般都是在交通要道建立殖民据点，控制航线，攫取商业利润。</a:t>
            </a:r>
          </a:p>
        </p:txBody>
      </p:sp>
      <p:sp>
        <p:nvSpPr>
          <p:cNvPr id="20" name="文本框 19"/>
          <p:cNvSpPr txBox="1"/>
          <p:nvPr/>
        </p:nvSpPr>
        <p:spPr>
          <a:xfrm>
            <a:off x="1757680" y="3935730"/>
            <a:ext cx="8676640" cy="1568450"/>
          </a:xfrm>
          <a:prstGeom prst="rect">
            <a:avLst/>
          </a:prstGeom>
          <a:noFill/>
          <a:ln>
            <a:solidFill>
              <a:sysClr val="windowText" lastClr="000000"/>
            </a:solidFill>
          </a:ln>
        </p:spPr>
        <p:txBody>
          <a:bodyPr wrap="square" rtlCol="0">
            <a:spAutoFit/>
          </a:bodyPr>
          <a:lstStyle/>
          <a:p>
            <a:pPr algn="just"/>
            <a:r>
              <a:rPr lang="zh-CN" altLang="en-US" sz="2400">
                <a:latin typeface="微软雅黑" panose="020B0503020204020204" pitchFamily="34" charset="-122"/>
                <a:ea typeface="微软雅黑" panose="020B0503020204020204" pitchFamily="34" charset="-122"/>
                <a:cs typeface="微软雅黑" panose="020B0503020204020204" pitchFamily="34" charset="-122"/>
              </a:rPr>
              <a:t>而</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世纪以后，随着工业革命的开展，西方资本主义列强实力大增，它们对市场和原材料的需求驱使它们进一步扩大殖民地，到</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世纪中期以后，殖民的能力与欲望进一步扩大，中国等亚洲封建国家都变成了殖民地和半殖民地。</a:t>
            </a:r>
          </a:p>
        </p:txBody>
      </p:sp>
      <p:sp>
        <p:nvSpPr>
          <p:cNvPr id="21" name="文本框 20"/>
          <p:cNvSpPr txBox="1"/>
          <p:nvPr/>
        </p:nvSpPr>
        <p:spPr>
          <a:xfrm>
            <a:off x="1077595" y="5930265"/>
            <a:ext cx="10354945" cy="521970"/>
          </a:xfrm>
          <a:prstGeom prst="rect">
            <a:avLst/>
          </a:prstGeom>
          <a:noFill/>
        </p:spPr>
        <p:txBody>
          <a:bodyPr wrap="square" rtlCol="0">
            <a:spAutoFit/>
          </a:bodyPr>
          <a:lstStyle/>
          <a:p>
            <a:pPr algn="ctr"/>
            <a:r>
              <a:rPr lang="zh-CN" altLang="en-US" sz="2800" b="1">
                <a:latin typeface="微软雅黑" panose="020B0503020204020204" pitchFamily="34" charset="-122"/>
                <a:ea typeface="微软雅黑" panose="020B0503020204020204" pitchFamily="34" charset="-122"/>
              </a:rPr>
              <a:t>这种特点，与西方殖民国家的政治经济发展程度密切相关。</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bldLvl="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nvSpPr>
        <p:spPr>
          <a:xfrm>
            <a:off x="1077595" y="173355"/>
            <a:ext cx="9867265" cy="75819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2400" b="1">
                <a:latin typeface="微软雅黑" panose="020B0503020204020204" pitchFamily="34" charset="-122"/>
                <a:ea typeface="微软雅黑" panose="020B0503020204020204" pitchFamily="34" charset="-122"/>
              </a:rPr>
              <a:t>亚洲沦为殖民地半殖民地</a:t>
            </a:r>
          </a:p>
        </p:txBody>
      </p:sp>
      <p:sp>
        <p:nvSpPr>
          <p:cNvPr id="2" name="文本框 1"/>
          <p:cNvSpPr txBox="1"/>
          <p:nvPr/>
        </p:nvSpPr>
        <p:spPr>
          <a:xfrm>
            <a:off x="553720" y="1311275"/>
            <a:ext cx="2563495" cy="52197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【思考探究二】</a:t>
            </a:r>
          </a:p>
        </p:txBody>
      </p:sp>
      <p:sp>
        <p:nvSpPr>
          <p:cNvPr id="3" name="文本框 2"/>
          <p:cNvSpPr txBox="1"/>
          <p:nvPr/>
        </p:nvSpPr>
        <p:spPr>
          <a:xfrm>
            <a:off x="3117215" y="1341755"/>
            <a:ext cx="8422640" cy="460375"/>
          </a:xfrm>
          <a:prstGeom prst="rect">
            <a:avLst/>
          </a:prstGeom>
          <a:noFill/>
        </p:spPr>
        <p:txBody>
          <a:bodyPr wrap="square" rtlCol="0">
            <a:spAutoFit/>
          </a:bodyPr>
          <a:lstStyle/>
          <a:p>
            <a:r>
              <a:rPr lang="zh-CN" altLang="en-US" sz="2400">
                <a:solidFill>
                  <a:sysClr val="windowText" lastClr="000000"/>
                </a:solidFill>
                <a:latin typeface="微软雅黑" panose="020B0503020204020204" pitchFamily="34" charset="-122"/>
                <a:ea typeface="微软雅黑" panose="020B0503020204020204" pitchFamily="34" charset="-122"/>
              </a:rPr>
              <a:t>以亚洲为例，西方国家殖民扩张的方式有何变化？</a:t>
            </a:r>
          </a:p>
        </p:txBody>
      </p:sp>
      <p:sp>
        <p:nvSpPr>
          <p:cNvPr id="8" name="矩形 7"/>
          <p:cNvSpPr/>
          <p:nvPr/>
        </p:nvSpPr>
        <p:spPr>
          <a:xfrm>
            <a:off x="335281" y="2012345"/>
            <a:ext cx="11521438" cy="1322070"/>
          </a:xfrm>
          <a:prstGeom prst="rect">
            <a:avLst/>
          </a:prstGeom>
          <a:ln w="12700" cmpd="sng">
            <a:solidFill>
              <a:schemeClr val="tx1"/>
            </a:solidFill>
            <a:prstDash val="solid"/>
          </a:ln>
        </p:spPr>
        <p:txBody>
          <a:bodyPr wrap="square">
            <a:spAutoFit/>
          </a:bodyPr>
          <a:lstStyle/>
          <a:p>
            <a:pPr algn="just" fontAlgn="auto">
              <a:spcBef>
                <a:spcPts val="600"/>
              </a:spcBef>
            </a:pPr>
            <a:r>
              <a:rPr lang="zh-CN" altLang="en-US" sz="2000" kern="100" dirty="0">
                <a:solidFill>
                  <a:srgbClr val="221E1F"/>
                </a:solidFill>
                <a:latin typeface="微软雅黑" panose="020B0503020204020204" pitchFamily="34" charset="-122"/>
                <a:ea typeface="微软雅黑" panose="020B0503020204020204" pitchFamily="34" charset="-122"/>
                <a:cs typeface="微软雅黑" panose="020B0503020204020204" pitchFamily="34" charset="-122"/>
              </a:rPr>
              <a:t>材料一：</a:t>
            </a:r>
            <a:r>
              <a:rPr lang="ru-RU" altLang="zh-CN" sz="2000" kern="100" dirty="0">
                <a:latin typeface="微软雅黑" panose="020B0503020204020204" pitchFamily="34" charset="-122"/>
                <a:ea typeface="微软雅黑" panose="020B0503020204020204" pitchFamily="34" charset="-122"/>
                <a:cs typeface="微软雅黑" panose="020B0503020204020204" pitchFamily="34" charset="-122"/>
              </a:rPr>
              <a:t>18</a:t>
            </a:r>
            <a:r>
              <a:rPr lang="zh-CN" altLang="zh-CN" sz="2000" kern="100" dirty="0">
                <a:latin typeface="微软雅黑" panose="020B0503020204020204" pitchFamily="34" charset="-122"/>
                <a:ea typeface="微软雅黑" panose="020B0503020204020204" pitchFamily="34" charset="-122"/>
                <a:cs typeface="微软雅黑" panose="020B0503020204020204" pitchFamily="34" charset="-122"/>
              </a:rPr>
              <a:t>世纪中后期，英国</a:t>
            </a:r>
            <a:r>
              <a:rPr lang="zh-CN" altLang="en-US" sz="2000" kern="100" dirty="0">
                <a:latin typeface="微软雅黑" panose="020B0503020204020204" pitchFamily="34" charset="-122"/>
                <a:ea typeface="微软雅黑" panose="020B0503020204020204" pitchFamily="34" charset="-122"/>
                <a:cs typeface="微软雅黑" panose="020B0503020204020204" pitchFamily="34" charset="-122"/>
              </a:rPr>
              <a:t>加紧了对印度的侵略，蚕食土地，</a:t>
            </a:r>
            <a:r>
              <a:rPr lang="zh-CN" altLang="en-US"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抢掠财富，扩大殖民地</a:t>
            </a:r>
            <a:r>
              <a:rPr lang="en-US" altLang="zh-CN"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......1757</a:t>
            </a:r>
            <a:r>
              <a:rPr lang="zh-CN" altLang="en-US"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年，克莱武指挥英国殖民军队侵占了孟加拉，放手让部下抢劫，他自己一人就从当地土王的金库中抢夺了价值</a:t>
            </a:r>
            <a:r>
              <a:rPr lang="en-US" altLang="zh-CN"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万英镑的金银财宝。</a:t>
            </a:r>
            <a:r>
              <a:rPr lang="en-US" altLang="zh-CN"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英国议会因克莱武“对国家作出巨大的贡献”对他予以表彰。据统计，</a:t>
            </a:r>
            <a:r>
              <a:rPr lang="en-US" altLang="zh-CN"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1757—1815</a:t>
            </a:r>
            <a:r>
              <a:rPr lang="zh-CN" altLang="en-US"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年间，英国从印度攫取的财富不下</a:t>
            </a:r>
            <a:r>
              <a:rPr lang="en-US" altLang="zh-CN"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亿英镑。</a:t>
            </a:r>
            <a:r>
              <a:rPr lang="en-US" altLang="zh-CN"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kern="1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kern="100" dirty="0">
                <a:latin typeface="微软雅黑" panose="020B0503020204020204" pitchFamily="34" charset="-122"/>
                <a:ea typeface="微软雅黑" panose="020B0503020204020204" pitchFamily="34" charset="-122"/>
                <a:cs typeface="微软雅黑" panose="020B0503020204020204" pitchFamily="34" charset="-122"/>
              </a:rPr>
              <a:t>中外历史纲要（下）》第</a:t>
            </a:r>
            <a:r>
              <a:rPr lang="en-US" altLang="zh-CN" sz="2000" kern="100" dirty="0">
                <a:latin typeface="微软雅黑" panose="020B0503020204020204" pitchFamily="34" charset="-122"/>
                <a:ea typeface="微软雅黑" panose="020B0503020204020204" pitchFamily="34" charset="-122"/>
                <a:cs typeface="微软雅黑" panose="020B0503020204020204" pitchFamily="34" charset="-122"/>
              </a:rPr>
              <a:t>71</a:t>
            </a:r>
            <a:r>
              <a:rPr lang="zh-CN" altLang="en-US" sz="2000" kern="100" dirty="0">
                <a:latin typeface="微软雅黑" panose="020B0503020204020204" pitchFamily="34" charset="-122"/>
                <a:ea typeface="微软雅黑" panose="020B0503020204020204" pitchFamily="34" charset="-122"/>
                <a:cs typeface="微软雅黑" panose="020B0503020204020204" pitchFamily="34" charset="-122"/>
              </a:rPr>
              <a:t>页</a:t>
            </a:r>
          </a:p>
        </p:txBody>
      </p:sp>
      <p:sp>
        <p:nvSpPr>
          <p:cNvPr id="17" name="矩形 16"/>
          <p:cNvSpPr/>
          <p:nvPr/>
        </p:nvSpPr>
        <p:spPr>
          <a:xfrm>
            <a:off x="335281" y="3486693"/>
            <a:ext cx="11521438" cy="1076325"/>
          </a:xfrm>
          <a:prstGeom prst="rect">
            <a:avLst/>
          </a:prstGeom>
          <a:ln>
            <a:solidFill>
              <a:sysClr val="windowText" lastClr="000000"/>
            </a:solidFill>
          </a:ln>
        </p:spPr>
        <p:txBody>
          <a:bodyPr wrap="square">
            <a:spAutoFit/>
          </a:bodyPr>
          <a:lstStyle/>
          <a:p>
            <a:pPr algn="just"/>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材料二：</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农村村社赖以存在的基础</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农业和手工业</a:t>
            </a:r>
            <a:r>
              <a:rPr lang="en-US" altLang="zh-CN"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两大支柱被摧毁</a:t>
            </a:r>
            <a:r>
              <a:rPr lang="en-US" altLang="zh-CN"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到</a:t>
            </a:r>
            <a:r>
              <a:rPr lang="en-US" altLang="zh-CN"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世纪中叶农村村社基本上瓦解了，英国价格低廉的工业产品很快占领了印度市场，传统的手工业部门被冲垮，印度也由棉纺织品的输出国变为输入国。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马克思《不列颠在印度的统治》</a:t>
            </a:r>
            <a:r>
              <a:rPr lang="en-US" altLang="zh-CN"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p:txBody>
      </p:sp>
      <p:sp>
        <p:nvSpPr>
          <p:cNvPr id="6" name="矩形 5"/>
          <p:cNvSpPr/>
          <p:nvPr/>
        </p:nvSpPr>
        <p:spPr>
          <a:xfrm>
            <a:off x="335281" y="4716053"/>
            <a:ext cx="11521438" cy="768350"/>
          </a:xfrm>
          <a:prstGeom prst="rect">
            <a:avLst/>
          </a:prstGeom>
          <a:ln>
            <a:solidFill>
              <a:sysClr val="windowText" lastClr="000000"/>
            </a:solidFill>
          </a:ln>
        </p:spPr>
        <p:txBody>
          <a:bodyPr wrap="square">
            <a:spAutoFit/>
          </a:bodyPr>
          <a:lstStyle/>
          <a:p>
            <a:pPr algn="just"/>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材料三：</a:t>
            </a:r>
            <a:r>
              <a:rPr lang="en-US" sz="2000" dirty="0">
                <a:latin typeface="微软雅黑" panose="020B0503020204020204" pitchFamily="34" charset="-122"/>
                <a:ea typeface="微软雅黑" panose="020B0503020204020204" pitchFamily="34" charset="-122"/>
                <a:cs typeface="微软雅黑" panose="020B0503020204020204" pitchFamily="34" charset="-122"/>
              </a:rPr>
              <a:t>1894</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年估计约有</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亿多美元，到</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1914</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年时已增至</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9.6</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亿多美元</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庚子赔款</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有一部分就转化为</a:t>
            </a:r>
            <a:r>
              <a:rPr lang="zh-CN" altLang="en-US"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帝国主义在中国的企业投资。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陈争平《中国近代经济史教材》</a:t>
            </a:r>
            <a:r>
              <a:rPr lang="en-US" altLang="zh-CN"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p:txBody>
      </p:sp>
      <p:sp>
        <p:nvSpPr>
          <p:cNvPr id="5" name="文本框 4"/>
          <p:cNvSpPr txBox="1"/>
          <p:nvPr/>
        </p:nvSpPr>
        <p:spPr>
          <a:xfrm>
            <a:off x="1752600" y="5746750"/>
            <a:ext cx="2202815" cy="46037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直接掠夺财富</a:t>
            </a:r>
          </a:p>
        </p:txBody>
      </p:sp>
      <p:sp>
        <p:nvSpPr>
          <p:cNvPr id="12" name="右箭头 11"/>
          <p:cNvSpPr/>
          <p:nvPr/>
        </p:nvSpPr>
        <p:spPr>
          <a:xfrm>
            <a:off x="4197350" y="5791835"/>
            <a:ext cx="803910" cy="370205"/>
          </a:xfrm>
          <a:prstGeom prst="rightArrow">
            <a:avLst/>
          </a:prstGeom>
          <a:noFill/>
          <a:ln>
            <a:solidFill>
              <a:sysClr val="windowText" lastClr="000000"/>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10" name="文本框 9"/>
          <p:cNvSpPr txBox="1"/>
          <p:nvPr/>
        </p:nvSpPr>
        <p:spPr>
          <a:xfrm>
            <a:off x="5243830" y="5746750"/>
            <a:ext cx="2202815" cy="46037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商品输出为主</a:t>
            </a:r>
          </a:p>
        </p:txBody>
      </p:sp>
      <p:sp>
        <p:nvSpPr>
          <p:cNvPr id="13" name="右箭头 12"/>
          <p:cNvSpPr/>
          <p:nvPr/>
        </p:nvSpPr>
        <p:spPr>
          <a:xfrm>
            <a:off x="7688580" y="5791835"/>
            <a:ext cx="803910" cy="370205"/>
          </a:xfrm>
          <a:prstGeom prst="rightArrow">
            <a:avLst/>
          </a:prstGeom>
          <a:noFill/>
          <a:ln>
            <a:solidFill>
              <a:sysClr val="windowText" lastClr="000000"/>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a:p>
        </p:txBody>
      </p:sp>
      <p:sp>
        <p:nvSpPr>
          <p:cNvPr id="9" name="文本框 8"/>
          <p:cNvSpPr txBox="1"/>
          <p:nvPr/>
        </p:nvSpPr>
        <p:spPr>
          <a:xfrm>
            <a:off x="8734425" y="5746750"/>
            <a:ext cx="2129155" cy="46037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资本输出为主</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bldLvl="0" animBg="1"/>
      <p:bldP spid="10" grpId="0"/>
      <p:bldP spid="13" grpId="0" bldLvl="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 y="969100"/>
            <a:ext cx="12191996" cy="1794132"/>
            <a:chOff x="4" y="977295"/>
            <a:chExt cx="12191996" cy="1794132"/>
          </a:xfrm>
        </p:grpSpPr>
        <p:sp>
          <p:nvSpPr>
            <p:cNvPr id="24" name="弧形 23"/>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5" name="组合 24"/>
            <p:cNvGrpSpPr/>
            <p:nvPr/>
          </p:nvGrpSpPr>
          <p:grpSpPr>
            <a:xfrm>
              <a:off x="4" y="2268060"/>
              <a:ext cx="12191996" cy="5240"/>
              <a:chOff x="4" y="2268060"/>
              <a:chExt cx="12191996" cy="5240"/>
            </a:xfrm>
          </p:grpSpPr>
          <p:cxnSp>
            <p:nvCxnSpPr>
              <p:cNvPr id="26" name="直接连接符 25"/>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nvSpPr>
        <p:spPr>
          <a:xfrm>
            <a:off x="838200" y="3314065"/>
            <a:ext cx="10515600" cy="1325563"/>
          </a:xfrm>
          <a:prstGeom prst="rect">
            <a:avLst/>
          </a:prstGeom>
        </p:spPr>
        <p:txBody>
          <a:bodyPr vert="horz" lIns="91440" tIns="45720" rIns="91440" bIns="45720" rtlCol="0" anchor="ctr">
            <a:norm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ctr"/>
            <a:r>
              <a:rPr lang="zh-CN" altLang="en-US" sz="4400">
                <a:latin typeface="微软雅黑" panose="020B0503020204020204" pitchFamily="34" charset="-122"/>
                <a:ea typeface="微软雅黑" panose="020B0503020204020204" pitchFamily="34" charset="-122"/>
              </a:rPr>
              <a:t>西方列强瓜分非洲</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stretch>
            <a:fillRect/>
          </a:stretch>
        </p:blipFill>
        <p:spPr>
          <a:xfrm>
            <a:off x="1404620" y="1379855"/>
            <a:ext cx="3810635" cy="2535555"/>
          </a:xfrm>
          <a:prstGeom prst="roundRect">
            <a:avLst/>
          </a:prstGeom>
        </p:spPr>
      </p:pic>
      <p:pic>
        <p:nvPicPr>
          <p:cNvPr id="30" name="图片 29"/>
          <p:cNvPicPr>
            <a:picLocks noChangeAspect="1"/>
          </p:cNvPicPr>
          <p:nvPr/>
        </p:nvPicPr>
        <p:blipFill>
          <a:blip r:embed="rId4"/>
          <a:stretch>
            <a:fillRect/>
          </a:stretch>
        </p:blipFill>
        <p:spPr>
          <a:xfrm>
            <a:off x="6916420" y="1379855"/>
            <a:ext cx="4085590" cy="2534920"/>
          </a:xfrm>
          <a:prstGeom prst="roundRect">
            <a:avLst/>
          </a:prstGeom>
        </p:spPr>
      </p:pic>
      <p:sp>
        <p:nvSpPr>
          <p:cNvPr id="31" name="文本框 30"/>
          <p:cNvSpPr txBox="1"/>
          <p:nvPr/>
        </p:nvSpPr>
        <p:spPr>
          <a:xfrm>
            <a:off x="2352675" y="3915410"/>
            <a:ext cx="1915160" cy="368300"/>
          </a:xfrm>
          <a:prstGeom prst="rect">
            <a:avLst/>
          </a:prstGeom>
          <a:noFill/>
        </p:spPr>
        <p:txBody>
          <a:bodyPr wrap="square" rtlCol="0">
            <a:spAutoFit/>
          </a:bodyPr>
          <a:lstStyle/>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rPr>
              <a:t>新航路的开辟</a:t>
            </a:r>
          </a:p>
        </p:txBody>
      </p:sp>
      <p:sp>
        <p:nvSpPr>
          <p:cNvPr id="32" name="文本框 31"/>
          <p:cNvSpPr txBox="1"/>
          <p:nvPr/>
        </p:nvSpPr>
        <p:spPr>
          <a:xfrm>
            <a:off x="7642860" y="3914775"/>
            <a:ext cx="2632710" cy="368300"/>
          </a:xfrm>
          <a:prstGeom prst="rect">
            <a:avLst/>
          </a:prstGeom>
          <a:noFill/>
        </p:spPr>
        <p:txBody>
          <a:bodyPr wrap="square" rtlCol="0">
            <a:spAutoFit/>
          </a:bodyPr>
          <a:lstStyle/>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rPr>
              <a:t>西、葡早期殖民活动</a:t>
            </a:r>
          </a:p>
        </p:txBody>
      </p:sp>
      <p:graphicFrame>
        <p:nvGraphicFramePr>
          <p:cNvPr id="33" name="表格 32"/>
          <p:cNvGraphicFramePr/>
          <p:nvPr>
            <p:custDataLst>
              <p:tags r:id="rId1"/>
            </p:custDataLst>
          </p:nvPr>
        </p:nvGraphicFramePr>
        <p:xfrm>
          <a:off x="457200" y="4378228"/>
          <a:ext cx="10772140" cy="2216150"/>
        </p:xfrm>
        <a:graphic>
          <a:graphicData uri="http://schemas.openxmlformats.org/drawingml/2006/table">
            <a:tbl>
              <a:tblPr firstRow="1" bandRow="1">
                <a:effectLst/>
                <a:tableStyleId>{5940675A-B579-460E-94D1-54222C63F5DA}</a:tableStyleId>
              </a:tblPr>
              <a:tblGrid>
                <a:gridCol w="1657350">
                  <a:extLst>
                    <a:ext uri="{9D8B030D-6E8A-4147-A177-3AD203B41FA5}">
                      <a16:colId xmlns:a16="http://schemas.microsoft.com/office/drawing/2014/main" val="20000"/>
                    </a:ext>
                  </a:extLst>
                </a:gridCol>
                <a:gridCol w="2042795">
                  <a:extLst>
                    <a:ext uri="{9D8B030D-6E8A-4147-A177-3AD203B41FA5}">
                      <a16:colId xmlns:a16="http://schemas.microsoft.com/office/drawing/2014/main" val="20001"/>
                    </a:ext>
                  </a:extLst>
                </a:gridCol>
                <a:gridCol w="5219065">
                  <a:extLst>
                    <a:ext uri="{9D8B030D-6E8A-4147-A177-3AD203B41FA5}">
                      <a16:colId xmlns:a16="http://schemas.microsoft.com/office/drawing/2014/main" val="20002"/>
                    </a:ext>
                  </a:extLst>
                </a:gridCol>
                <a:gridCol w="1852930">
                  <a:extLst>
                    <a:ext uri="{9D8B030D-6E8A-4147-A177-3AD203B41FA5}">
                      <a16:colId xmlns:a16="http://schemas.microsoft.com/office/drawing/2014/main" val="20003"/>
                    </a:ext>
                  </a:extLst>
                </a:gridCol>
              </a:tblGrid>
              <a:tr h="797560">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背景</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时间</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侵略活动</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特点</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0"/>
                  </a:ext>
                </a:extLst>
              </a:tr>
              <a:tr h="1418590">
                <a:tc>
                  <a:txBody>
                    <a:bodyPr/>
                    <a:lstStyle/>
                    <a:p>
                      <a:pPr indent="0" algn="l">
                        <a:lnSpc>
                          <a:spcPct val="120000"/>
                        </a:lnSpc>
                        <a:spcBef>
                          <a:spcPts val="0"/>
                        </a:spcBef>
                        <a:spcAft>
                          <a:spcPts val="0"/>
                        </a:spcAft>
                        <a:buNone/>
                      </a:pPr>
                      <a:endParaRPr lang="zh-CN" altLang="en-US" sz="1800" b="0" spc="130">
                        <a:solidFill>
                          <a:srgbClr val="646464"/>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r>
                        <a:rPr lang="en-US" altLang="zh-CN" sz="18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15—19世纪中叶</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endParaRPr lang="zh-CN" altLang="en-US" sz="18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endParaRPr lang="zh-CN" altLang="en-US" sz="18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1"/>
                  </a:ext>
                </a:extLst>
              </a:tr>
            </a:tbl>
          </a:graphicData>
        </a:graphic>
      </p:graphicFrame>
      <p:sp>
        <p:nvSpPr>
          <p:cNvPr id="34" name="文本框 33"/>
          <p:cNvSpPr txBox="1"/>
          <p:nvPr/>
        </p:nvSpPr>
        <p:spPr>
          <a:xfrm>
            <a:off x="594360" y="5622290"/>
            <a:ext cx="1408430" cy="423545"/>
          </a:xfrm>
          <a:prstGeom prst="rect">
            <a:avLst/>
          </a:prstGeom>
          <a:noFill/>
        </p:spPr>
        <p:txBody>
          <a:bodyPr wrap="none" rtlCol="0" anchor="t">
            <a:spAutoFit/>
          </a:bodyPr>
          <a:lstStyle/>
          <a:p>
            <a:pPr algn="l">
              <a:lnSpc>
                <a:spcPct val="120000"/>
              </a:lnSpc>
              <a:spcBef>
                <a:spcPts val="0"/>
              </a:spcBef>
              <a:spcAft>
                <a:spcPts val="0"/>
              </a:spcAft>
            </a:pPr>
            <a:r>
              <a:rPr lang="zh-CN" altLang="en-US" spc="130">
                <a:solidFill>
                  <a:srgbClr val="646464"/>
                </a:solidFill>
                <a:latin typeface="微软雅黑" panose="020B0503020204020204" pitchFamily="34" charset="-122"/>
                <a:ea typeface="微软雅黑" panose="020B0503020204020204" pitchFamily="34" charset="-122"/>
                <a:sym typeface="微软雅黑" panose="020B0503020204020204" pitchFamily="34" charset="-122"/>
              </a:rPr>
              <a:t>新航路开辟</a:t>
            </a:r>
            <a:endParaRPr lang="zh-CN" altLang="en-US"/>
          </a:p>
        </p:txBody>
      </p:sp>
      <p:sp>
        <p:nvSpPr>
          <p:cNvPr id="35" name="文本框 34"/>
          <p:cNvSpPr txBox="1"/>
          <p:nvPr/>
        </p:nvSpPr>
        <p:spPr>
          <a:xfrm>
            <a:off x="4267835" y="5455920"/>
            <a:ext cx="5233035" cy="755650"/>
          </a:xfrm>
          <a:prstGeom prst="rect">
            <a:avLst/>
          </a:prstGeom>
          <a:noFill/>
        </p:spPr>
        <p:txBody>
          <a:bodyPr wrap="square" rtlCol="0" anchor="t">
            <a:spAutoFit/>
          </a:bodyPr>
          <a:lstStyle/>
          <a:p>
            <a:pPr algn="l">
              <a:lnSpc>
                <a:spcPct val="120000"/>
              </a:lnSpc>
              <a:spcBef>
                <a:spcPts val="0"/>
              </a:spcBef>
              <a:spcAft>
                <a:spcPts val="0"/>
              </a:spcAft>
            </a:pPr>
            <a:r>
              <a:rPr lang="zh-CN" altLang="en-US" spc="13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殖民活动大多局限在沿海地区，在西非、中非和南非占领重要港口和城镇，进行奴隶贸易</a:t>
            </a:r>
            <a:endParaRPr lang="zh-CN" altLang="en-US"/>
          </a:p>
        </p:txBody>
      </p:sp>
      <p:sp>
        <p:nvSpPr>
          <p:cNvPr id="36" name="文本框 35"/>
          <p:cNvSpPr txBox="1"/>
          <p:nvPr/>
        </p:nvSpPr>
        <p:spPr>
          <a:xfrm>
            <a:off x="9500870" y="5456555"/>
            <a:ext cx="2540000" cy="755650"/>
          </a:xfrm>
          <a:prstGeom prst="rect">
            <a:avLst/>
          </a:prstGeom>
          <a:noFill/>
        </p:spPr>
        <p:txBody>
          <a:bodyPr wrap="square" rtlCol="0" anchor="t">
            <a:spAutoFit/>
          </a:bodyPr>
          <a:lstStyle/>
          <a:p>
            <a:pPr algn="l">
              <a:lnSpc>
                <a:spcPct val="120000"/>
              </a:lnSpc>
              <a:spcBef>
                <a:spcPts val="0"/>
              </a:spcBef>
              <a:spcAft>
                <a:spcPts val="0"/>
              </a:spcAft>
            </a:pPr>
            <a:r>
              <a:rPr lang="zh-CN" altLang="en-US" spc="13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集中在沿海</a:t>
            </a:r>
            <a:endParaRPr lang="zh-CN" altLang="en-US" sz="1800" b="0" spc="130">
              <a:solidFill>
                <a:srgbClr val="404040"/>
              </a:solidFill>
              <a:latin typeface="微软雅黑" panose="020B0503020204020204" pitchFamily="34" charset="-122"/>
              <a:ea typeface="微软雅黑" panose="020B0503020204020204" pitchFamily="34" charset="-122"/>
            </a:endParaRPr>
          </a:p>
          <a:p>
            <a:pPr algn="l">
              <a:lnSpc>
                <a:spcPct val="120000"/>
              </a:lnSpc>
              <a:spcBef>
                <a:spcPts val="0"/>
              </a:spcBef>
              <a:spcAft>
                <a:spcPts val="0"/>
              </a:spcAft>
            </a:pPr>
            <a:r>
              <a:rPr lang="zh-CN" altLang="en-US" spc="13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进行奴隶贸易</a:t>
            </a:r>
            <a:endParaRPr lang="zh-CN" altLang="en-US"/>
          </a:p>
        </p:txBody>
      </p:sp>
      <p:sp>
        <p:nvSpPr>
          <p:cNvPr id="37" name="标题 3"/>
          <p:cNvSpPr>
            <a:spLocks noGrp="1"/>
          </p:cNvSpPr>
          <p:nvPr/>
        </p:nvSpPr>
        <p:spPr>
          <a:xfrm>
            <a:off x="1168400" y="142240"/>
            <a:ext cx="7254875" cy="78803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西方列强瓜分非洲</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rPr>
              <a:t>至</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rPr>
              <a:t>世纪中叶</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linds(horizont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linds(horizont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linds(horizont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blinds(horizontal)">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nvSpPr>
        <p:spPr>
          <a:xfrm>
            <a:off x="1102360" y="158115"/>
            <a:ext cx="7254875" cy="788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西方列强瓜分非洲</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a:t>
            </a:r>
            <a:r>
              <a:rPr lang="en-US" sz="3200" b="1">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世纪中后期</a:t>
            </a:r>
          </a:p>
        </p:txBody>
      </p:sp>
      <p:pic>
        <p:nvPicPr>
          <p:cNvPr id="5" name="图片 4"/>
          <p:cNvPicPr>
            <a:picLocks noChangeAspect="1"/>
          </p:cNvPicPr>
          <p:nvPr/>
        </p:nvPicPr>
        <p:blipFill>
          <a:blip r:embed="rId3"/>
          <a:stretch>
            <a:fillRect/>
          </a:stretch>
        </p:blipFill>
        <p:spPr>
          <a:xfrm>
            <a:off x="1821180" y="1020445"/>
            <a:ext cx="3453130" cy="2214245"/>
          </a:xfrm>
          <a:prstGeom prst="rect">
            <a:avLst/>
          </a:prstGeom>
        </p:spPr>
      </p:pic>
      <p:pic>
        <p:nvPicPr>
          <p:cNvPr id="19" name="图片 18"/>
          <p:cNvPicPr>
            <a:picLocks noChangeAspect="1"/>
          </p:cNvPicPr>
          <p:nvPr/>
        </p:nvPicPr>
        <p:blipFill>
          <a:blip r:embed="rId4"/>
          <a:stretch>
            <a:fillRect/>
          </a:stretch>
        </p:blipFill>
        <p:spPr>
          <a:xfrm>
            <a:off x="6824345" y="1020445"/>
            <a:ext cx="3221355" cy="2214245"/>
          </a:xfrm>
          <a:prstGeom prst="rect">
            <a:avLst/>
          </a:prstGeom>
        </p:spPr>
      </p:pic>
      <p:sp>
        <p:nvSpPr>
          <p:cNvPr id="6" name="文本框 5"/>
          <p:cNvSpPr txBox="1"/>
          <p:nvPr/>
        </p:nvSpPr>
        <p:spPr>
          <a:xfrm>
            <a:off x="1821180" y="3234690"/>
            <a:ext cx="3453130" cy="922020"/>
          </a:xfrm>
          <a:prstGeom prst="rect">
            <a:avLst/>
          </a:prstGeom>
          <a:noFill/>
        </p:spPr>
        <p:txBody>
          <a:bodyPr wrap="square" rtlCol="0">
            <a:spAutoFit/>
          </a:bodyPr>
          <a:lstStyle/>
          <a:p>
            <a:pPr marL="285750" indent="-285750" algn="just">
              <a:buFont typeface="Wingdings" panose="05000000000000000000" charset="0"/>
              <a:buChar char="Ø"/>
            </a:pPr>
            <a:r>
              <a:rPr lang="zh-CN" altLang="en-US">
                <a:latin typeface="微软雅黑" panose="020B0503020204020204" pitchFamily="34" charset="-122"/>
                <a:ea typeface="微软雅黑" panose="020B0503020204020204" pitchFamily="34" charset="-122"/>
              </a:rPr>
              <a:t>漫画反映了英国在非洲的殖民头子罗得斯的侵略野心：建立从开罗到开普敦的殖民帝国。</a:t>
            </a:r>
          </a:p>
        </p:txBody>
      </p:sp>
      <p:sp>
        <p:nvSpPr>
          <p:cNvPr id="20" name="文本框 19"/>
          <p:cNvSpPr txBox="1"/>
          <p:nvPr/>
        </p:nvSpPr>
        <p:spPr>
          <a:xfrm>
            <a:off x="6592570" y="3308985"/>
            <a:ext cx="3453130" cy="645160"/>
          </a:xfrm>
          <a:prstGeom prst="rect">
            <a:avLst/>
          </a:prstGeom>
          <a:noFill/>
        </p:spPr>
        <p:txBody>
          <a:bodyPr wrap="square" rtlCol="0">
            <a:spAutoFit/>
          </a:bodyPr>
          <a:lstStyle/>
          <a:p>
            <a:pPr marL="285750" indent="-285750" algn="just">
              <a:buFont typeface="Wingdings" panose="05000000000000000000" charset="0"/>
              <a:buChar char="Ø"/>
            </a:pPr>
            <a:r>
              <a:rPr lang="zh-CN" altLang="en-US">
                <a:latin typeface="微软雅黑" panose="020B0503020204020204" pitchFamily="34" charset="-122"/>
                <a:ea typeface="微软雅黑" panose="020B0503020204020204" pitchFamily="34" charset="-122"/>
              </a:rPr>
              <a:t>漫画反映了比利时国王利奥波德二世对刚果的血腥殖民统治。</a:t>
            </a:r>
          </a:p>
        </p:txBody>
      </p:sp>
      <p:graphicFrame>
        <p:nvGraphicFramePr>
          <p:cNvPr id="7" name="表格 6"/>
          <p:cNvGraphicFramePr/>
          <p:nvPr>
            <p:custDataLst>
              <p:tags r:id="rId1"/>
            </p:custDataLst>
          </p:nvPr>
        </p:nvGraphicFramePr>
        <p:xfrm>
          <a:off x="815340" y="4231005"/>
          <a:ext cx="10560685" cy="2567940"/>
        </p:xfrm>
        <a:graphic>
          <a:graphicData uri="http://schemas.openxmlformats.org/drawingml/2006/table">
            <a:tbl>
              <a:tblPr firstRow="1" bandRow="1">
                <a:effectLst/>
                <a:tableStyleId>{5940675A-B579-460E-94D1-54222C63F5DA}</a:tableStyleId>
              </a:tblPr>
              <a:tblGrid>
                <a:gridCol w="2023745">
                  <a:extLst>
                    <a:ext uri="{9D8B030D-6E8A-4147-A177-3AD203B41FA5}">
                      <a16:colId xmlns:a16="http://schemas.microsoft.com/office/drawing/2014/main" val="20000"/>
                    </a:ext>
                  </a:extLst>
                </a:gridCol>
                <a:gridCol w="2136775">
                  <a:extLst>
                    <a:ext uri="{9D8B030D-6E8A-4147-A177-3AD203B41FA5}">
                      <a16:colId xmlns:a16="http://schemas.microsoft.com/office/drawing/2014/main" val="20001"/>
                    </a:ext>
                  </a:extLst>
                </a:gridCol>
                <a:gridCol w="4406265">
                  <a:extLst>
                    <a:ext uri="{9D8B030D-6E8A-4147-A177-3AD203B41FA5}">
                      <a16:colId xmlns:a16="http://schemas.microsoft.com/office/drawing/2014/main" val="20002"/>
                    </a:ext>
                  </a:extLst>
                </a:gridCol>
                <a:gridCol w="1993900">
                  <a:extLst>
                    <a:ext uri="{9D8B030D-6E8A-4147-A177-3AD203B41FA5}">
                      <a16:colId xmlns:a16="http://schemas.microsoft.com/office/drawing/2014/main" val="20003"/>
                    </a:ext>
                  </a:extLst>
                </a:gridCol>
              </a:tblGrid>
              <a:tr h="723900">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背景</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时间</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侵略活动</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特点</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0"/>
                  </a:ext>
                </a:extLst>
              </a:tr>
              <a:tr h="1770380">
                <a:tc>
                  <a:txBody>
                    <a:bodyPr/>
                    <a:lstStyle/>
                    <a:p>
                      <a:pPr indent="0" algn="ctr">
                        <a:lnSpc>
                          <a:spcPct val="120000"/>
                        </a:lnSpc>
                        <a:spcBef>
                          <a:spcPts val="0"/>
                        </a:spcBef>
                        <a:spcAft>
                          <a:spcPts val="0"/>
                        </a:spcAft>
                        <a:buNone/>
                      </a:pPr>
                      <a:endParaRPr lang="zh-CN" altLang="en-US" sz="1800" b="0" spc="130">
                        <a:solidFill>
                          <a:srgbClr val="646464"/>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endParaRPr lang="zh-CN" altLang="en-US" sz="1800" b="0" spc="130">
                        <a:solidFill>
                          <a:srgbClr val="646464"/>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en-US" altLang="zh-CN" sz="18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19世纪中后期</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endParaRPr lang="zh-CN" altLang="en-US" sz="1800" b="0" spc="130">
                        <a:solidFill>
                          <a:srgbClr val="404040"/>
                        </a:solidFill>
                        <a:latin typeface="微软雅黑" panose="020B0503020204020204" pitchFamily="34" charset="-122"/>
                        <a:ea typeface="微软雅黑" panose="020B0503020204020204" pitchFamily="34" charset="-122"/>
                      </a:endParaRPr>
                    </a:p>
                    <a:p>
                      <a:pPr indent="0" algn="ctr">
                        <a:lnSpc>
                          <a:spcPct val="120000"/>
                        </a:lnSpc>
                        <a:spcBef>
                          <a:spcPts val="0"/>
                        </a:spcBef>
                        <a:spcAft>
                          <a:spcPts val="0"/>
                        </a:spcAft>
                        <a:buNone/>
                      </a:pPr>
                      <a:endParaRPr lang="zh-CN" altLang="en-US" sz="18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endParaRPr lang="zh-CN" altLang="en-US" sz="18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1"/>
                  </a:ext>
                </a:extLst>
              </a:tr>
            </a:tbl>
          </a:graphicData>
        </a:graphic>
      </p:graphicFrame>
      <p:sp>
        <p:nvSpPr>
          <p:cNvPr id="8" name="文本框 7"/>
          <p:cNvSpPr txBox="1"/>
          <p:nvPr/>
        </p:nvSpPr>
        <p:spPr>
          <a:xfrm>
            <a:off x="895985" y="5520055"/>
            <a:ext cx="1934845" cy="922020"/>
          </a:xfrm>
          <a:prstGeom prst="rect">
            <a:avLst/>
          </a:prstGeom>
          <a:noFill/>
        </p:spPr>
        <p:txBody>
          <a:bodyPr wrap="square" rtlCol="0" anchor="t">
            <a:spAutoFit/>
          </a:bodyPr>
          <a:lstStyle/>
          <a:p>
            <a:pPr algn="just"/>
            <a:r>
              <a:rPr lang="zh-CN" altLang="en-US">
                <a:latin typeface="微软雅黑" panose="020B0503020204020204" pitchFamily="34" charset="-122"/>
                <a:ea typeface="微软雅黑" panose="020B0503020204020204" pitchFamily="34" charset="-122"/>
                <a:sym typeface="微软雅黑" panose="020B0503020204020204" pitchFamily="34" charset="-122"/>
              </a:rPr>
              <a:t>工业革命后，进行全面的殖民入侵</a:t>
            </a:r>
          </a:p>
        </p:txBody>
      </p:sp>
      <p:sp>
        <p:nvSpPr>
          <p:cNvPr id="9" name="文本框 8"/>
          <p:cNvSpPr txBox="1"/>
          <p:nvPr/>
        </p:nvSpPr>
        <p:spPr>
          <a:xfrm>
            <a:off x="5019040" y="4966970"/>
            <a:ext cx="3192145" cy="368300"/>
          </a:xfrm>
          <a:prstGeom prst="rect">
            <a:avLst/>
          </a:prstGeom>
          <a:noFill/>
        </p:spPr>
        <p:txBody>
          <a:bodyPr wrap="square" rtlCol="0" anchor="t">
            <a:spAutoFit/>
          </a:bodyPr>
          <a:lstStyle/>
          <a:p>
            <a:pPr algn="just"/>
            <a:r>
              <a:rPr lang="zh-CN" altLang="en-US">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英国使埃及变为其殖民地；</a:t>
            </a:r>
          </a:p>
        </p:txBody>
      </p:sp>
      <p:sp>
        <p:nvSpPr>
          <p:cNvPr id="15" name="文本框 14"/>
          <p:cNvSpPr txBox="1"/>
          <p:nvPr/>
        </p:nvSpPr>
        <p:spPr>
          <a:xfrm>
            <a:off x="5019040" y="5335270"/>
            <a:ext cx="2468880" cy="368300"/>
          </a:xfrm>
          <a:prstGeom prst="rect">
            <a:avLst/>
          </a:prstGeom>
          <a:noFill/>
        </p:spPr>
        <p:txBody>
          <a:bodyPr wrap="none" rtlCol="0" anchor="t">
            <a:spAutoFit/>
          </a:bodyPr>
          <a:lstStyle/>
          <a:p>
            <a:r>
              <a:rPr lang="zh-CN" altLang="en-US">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英法控制苏伊士运动；</a:t>
            </a:r>
          </a:p>
        </p:txBody>
      </p:sp>
      <p:sp>
        <p:nvSpPr>
          <p:cNvPr id="16" name="文本框 15"/>
          <p:cNvSpPr txBox="1"/>
          <p:nvPr/>
        </p:nvSpPr>
        <p:spPr>
          <a:xfrm>
            <a:off x="5019040" y="5703570"/>
            <a:ext cx="2697480" cy="368300"/>
          </a:xfrm>
          <a:prstGeom prst="rect">
            <a:avLst/>
          </a:prstGeom>
          <a:noFill/>
        </p:spPr>
        <p:txBody>
          <a:bodyPr wrap="none" rtlCol="0" anchor="t">
            <a:spAutoFit/>
          </a:bodyPr>
          <a:lstStyle/>
          <a:p>
            <a:pPr algn="just"/>
            <a:r>
              <a:rPr lang="zh-CN" altLang="en-US">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英国苏丹进行武力扩张；</a:t>
            </a:r>
          </a:p>
        </p:txBody>
      </p:sp>
      <p:sp>
        <p:nvSpPr>
          <p:cNvPr id="17" name="文本框 16"/>
          <p:cNvSpPr txBox="1"/>
          <p:nvPr/>
        </p:nvSpPr>
        <p:spPr>
          <a:xfrm>
            <a:off x="5019040" y="6080125"/>
            <a:ext cx="4048760" cy="645160"/>
          </a:xfrm>
          <a:prstGeom prst="rect">
            <a:avLst/>
          </a:prstGeom>
          <a:noFill/>
        </p:spPr>
        <p:txBody>
          <a:bodyPr wrap="square" rtlCol="0" anchor="t">
            <a:spAutoFit/>
          </a:bodyPr>
          <a:lstStyle/>
          <a:p>
            <a:pPr algn="just"/>
            <a:r>
              <a:rPr lang="zh-CN" altLang="en-US">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欧洲探险者深入非洲腹地，为进一步 侵略做准备。</a:t>
            </a:r>
          </a:p>
        </p:txBody>
      </p:sp>
      <p:sp>
        <p:nvSpPr>
          <p:cNvPr id="18" name="文本框 17"/>
          <p:cNvSpPr txBox="1"/>
          <p:nvPr/>
        </p:nvSpPr>
        <p:spPr>
          <a:xfrm>
            <a:off x="9536430" y="5335270"/>
            <a:ext cx="1732915" cy="1014730"/>
          </a:xfrm>
          <a:prstGeom prst="rect">
            <a:avLst/>
          </a:prstGeom>
          <a:noFill/>
        </p:spPr>
        <p:txBody>
          <a:bodyPr wrap="square" rtlCol="0" anchor="t">
            <a:spAutoFit/>
          </a:bodyPr>
          <a:lstStyle/>
          <a:p>
            <a:pPr algn="l"/>
            <a:r>
              <a:rPr lang="zh-CN" altLang="en-US" sz="200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发动侵略战争，准备向腹地进军。</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linds(horizont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8" grpId="0"/>
      <p:bldP spid="9" grpId="0"/>
      <p:bldP spid="15" grpId="0"/>
      <p:bldP spid="16" grpId="0"/>
      <p:bldP spid="17"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3"/>
          <p:cNvSpPr>
            <a:spLocks noGrp="1"/>
          </p:cNvSpPr>
          <p:nvPr/>
        </p:nvSpPr>
        <p:spPr>
          <a:xfrm>
            <a:off x="1096645" y="126365"/>
            <a:ext cx="7254875" cy="788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西方列强瓜分非洲</a:t>
            </a:r>
            <a:r>
              <a:rPr lang="en-US" altLang="zh-CN" sz="3200" b="1">
                <a:latin typeface="微软雅黑" panose="020B0503020204020204" pitchFamily="34" charset="-122"/>
                <a:ea typeface="微软雅黑" panose="020B0503020204020204" pitchFamily="34" charset="-122"/>
                <a:cs typeface="微软雅黑" panose="020B0503020204020204" pitchFamily="34" charset="-122"/>
              </a:rPr>
              <a:t>——</a:t>
            </a:r>
            <a:r>
              <a:rPr lang="en-US" sz="3200" b="1">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世纪中后期</a:t>
            </a:r>
          </a:p>
        </p:txBody>
      </p:sp>
      <p:pic>
        <p:nvPicPr>
          <p:cNvPr id="10" name="图片 9"/>
          <p:cNvPicPr>
            <a:picLocks noChangeAspect="1"/>
          </p:cNvPicPr>
          <p:nvPr/>
        </p:nvPicPr>
        <p:blipFill>
          <a:blip r:embed="rId3"/>
          <a:stretch>
            <a:fillRect/>
          </a:stretch>
        </p:blipFill>
        <p:spPr>
          <a:xfrm>
            <a:off x="1096645" y="1187450"/>
            <a:ext cx="4500880" cy="2647950"/>
          </a:xfrm>
          <a:prstGeom prst="rect">
            <a:avLst/>
          </a:prstGeom>
        </p:spPr>
      </p:pic>
      <p:pic>
        <p:nvPicPr>
          <p:cNvPr id="13" name="Picture 11"/>
          <p:cNvPicPr>
            <a:picLocks noChangeAspect="1" noChangeArrowheads="1"/>
          </p:cNvPicPr>
          <p:nvPr/>
        </p:nvPicPr>
        <p:blipFill>
          <a:blip r:embed="rId4"/>
          <a:srcRect/>
          <a:stretch>
            <a:fillRect/>
          </a:stretch>
        </p:blipFill>
        <p:spPr bwMode="auto">
          <a:xfrm>
            <a:off x="6656070" y="1187450"/>
            <a:ext cx="3432175" cy="264795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pic>
      <p:sp>
        <p:nvSpPr>
          <p:cNvPr id="11" name="文本框 10"/>
          <p:cNvSpPr txBox="1"/>
          <p:nvPr/>
        </p:nvSpPr>
        <p:spPr>
          <a:xfrm>
            <a:off x="1096645" y="3835400"/>
            <a:ext cx="4500245" cy="645160"/>
          </a:xfrm>
          <a:prstGeom prst="rect">
            <a:avLst/>
          </a:prstGeom>
          <a:noFill/>
        </p:spPr>
        <p:txBody>
          <a:bodyPr wrap="square" rtlCol="0">
            <a:spAutoFit/>
          </a:bodyPr>
          <a:lstStyle/>
          <a:p>
            <a:pPr marL="285750" indent="-285750">
              <a:buFont typeface="Wingdings" panose="05000000000000000000" charset="0"/>
              <a:buChar char="Ø"/>
            </a:pPr>
            <a:r>
              <a:rPr lang="en-US" altLang="zh-CN">
                <a:latin typeface="微软雅黑" panose="020B0503020204020204" pitchFamily="34" charset="-122"/>
                <a:ea typeface="微软雅黑" panose="020B0503020204020204" pitchFamily="34" charset="-122"/>
                <a:cs typeface="微软雅黑" panose="020B0503020204020204" pitchFamily="34" charset="-122"/>
              </a:rPr>
              <a:t>1884</a:t>
            </a:r>
            <a:r>
              <a:rPr lang="zh-CN" altLang="en-US">
                <a:latin typeface="微软雅黑" panose="020B0503020204020204" pitchFamily="34" charset="-122"/>
                <a:ea typeface="微软雅黑" panose="020B0503020204020204" pitchFamily="34" charset="-122"/>
                <a:cs typeface="微软雅黑" panose="020B0503020204020204" pitchFamily="34" charset="-122"/>
              </a:rPr>
              <a:t>年，德意志帝国宰相俾斯麦主持召开瓜分非洲的柏林会议</a:t>
            </a:r>
          </a:p>
        </p:txBody>
      </p:sp>
      <p:sp>
        <p:nvSpPr>
          <p:cNvPr id="12" name="文本框 11"/>
          <p:cNvSpPr txBox="1"/>
          <p:nvPr/>
        </p:nvSpPr>
        <p:spPr>
          <a:xfrm>
            <a:off x="6656070" y="3835400"/>
            <a:ext cx="3431540" cy="645160"/>
          </a:xfrm>
          <a:prstGeom prst="rect">
            <a:avLst/>
          </a:prstGeom>
          <a:noFill/>
        </p:spPr>
        <p:txBody>
          <a:bodyPr wrap="square" rtlCol="0">
            <a:spAutoFit/>
          </a:bodyPr>
          <a:lstStyle/>
          <a:p>
            <a:pPr marL="285750" indent="-285750">
              <a:buFont typeface="Wingdings" panose="05000000000000000000" charset="0"/>
              <a:buChar char="Ø"/>
            </a:pPr>
            <a:r>
              <a:rPr lang="zh-CN" altLang="en-US">
                <a:latin typeface="微软雅黑" panose="020B0503020204020204" pitchFamily="34" charset="-122"/>
                <a:ea typeface="微软雅黑" panose="020B0503020204020204" pitchFamily="34" charset="-122"/>
              </a:rPr>
              <a:t>柏林会议后，列强几乎侵占整个非洲</a:t>
            </a:r>
          </a:p>
        </p:txBody>
      </p:sp>
      <p:graphicFrame>
        <p:nvGraphicFramePr>
          <p:cNvPr id="7" name="表格 6"/>
          <p:cNvGraphicFramePr/>
          <p:nvPr>
            <p:custDataLst>
              <p:tags r:id="rId1"/>
            </p:custDataLst>
          </p:nvPr>
        </p:nvGraphicFramePr>
        <p:xfrm>
          <a:off x="377825" y="4713508"/>
          <a:ext cx="11277600" cy="1812290"/>
        </p:xfrm>
        <a:graphic>
          <a:graphicData uri="http://schemas.openxmlformats.org/drawingml/2006/table">
            <a:tbl>
              <a:tblPr firstRow="1" bandRow="1">
                <a:effectLst/>
                <a:tableStyleId>{5940675A-B579-460E-94D1-54222C63F5DA}</a:tableStyleId>
              </a:tblPr>
              <a:tblGrid>
                <a:gridCol w="1501775">
                  <a:extLst>
                    <a:ext uri="{9D8B030D-6E8A-4147-A177-3AD203B41FA5}">
                      <a16:colId xmlns:a16="http://schemas.microsoft.com/office/drawing/2014/main" val="20000"/>
                    </a:ext>
                  </a:extLst>
                </a:gridCol>
                <a:gridCol w="6214745">
                  <a:extLst>
                    <a:ext uri="{9D8B030D-6E8A-4147-A177-3AD203B41FA5}">
                      <a16:colId xmlns:a16="http://schemas.microsoft.com/office/drawing/2014/main" val="20001"/>
                    </a:ext>
                  </a:extLst>
                </a:gridCol>
                <a:gridCol w="3561080">
                  <a:extLst>
                    <a:ext uri="{9D8B030D-6E8A-4147-A177-3AD203B41FA5}">
                      <a16:colId xmlns:a16="http://schemas.microsoft.com/office/drawing/2014/main" val="20002"/>
                    </a:ext>
                  </a:extLst>
                </a:gridCol>
              </a:tblGrid>
              <a:tr h="614045">
                <a:tc>
                  <a:txBody>
                    <a:bodyPr/>
                    <a:lstStyle/>
                    <a:p>
                      <a:pPr indent="0" algn="ctr">
                        <a:lnSpc>
                          <a:spcPct val="120000"/>
                        </a:lnSpc>
                        <a:spcBef>
                          <a:spcPts val="0"/>
                        </a:spcBef>
                        <a:spcAft>
                          <a:spcPts val="0"/>
                        </a:spcAft>
                        <a:buNone/>
                      </a:pPr>
                      <a:r>
                        <a:rPr lang="zh-CN" altLang="en-US" sz="1900" b="1" spc="130">
                          <a:solidFill>
                            <a:srgbClr val="646464"/>
                          </a:solidFill>
                          <a:latin typeface="微软雅黑" panose="020B0503020204020204" pitchFamily="34" charset="-122"/>
                          <a:ea typeface="微软雅黑" panose="020B0503020204020204" pitchFamily="34" charset="-122"/>
                        </a:rPr>
                        <a:t>时间</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900" b="1" spc="130">
                          <a:solidFill>
                            <a:srgbClr val="646464"/>
                          </a:solidFill>
                          <a:latin typeface="微软雅黑" panose="020B0503020204020204" pitchFamily="34" charset="-122"/>
                          <a:ea typeface="微软雅黑" panose="020B0503020204020204" pitchFamily="34" charset="-122"/>
                        </a:rPr>
                        <a:t>侵略活动</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900" b="1" spc="130">
                          <a:solidFill>
                            <a:srgbClr val="646464"/>
                          </a:solidFill>
                          <a:latin typeface="微软雅黑" panose="020B0503020204020204" pitchFamily="34" charset="-122"/>
                          <a:ea typeface="微软雅黑" panose="020B0503020204020204" pitchFamily="34" charset="-122"/>
                        </a:rPr>
                        <a:t>特点</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0"/>
                  </a:ext>
                </a:extLst>
              </a:tr>
              <a:tr h="1198245">
                <a:tc>
                  <a:txBody>
                    <a:bodyPr/>
                    <a:lstStyle/>
                    <a:p>
                      <a:pPr indent="0" algn="l">
                        <a:lnSpc>
                          <a:spcPct val="120000"/>
                        </a:lnSpc>
                        <a:spcBef>
                          <a:spcPts val="0"/>
                        </a:spcBef>
                        <a:spcAft>
                          <a:spcPts val="0"/>
                        </a:spcAft>
                        <a:buNone/>
                      </a:pPr>
                      <a:r>
                        <a:rPr lang="en-US" altLang="zh-CN" sz="1700" b="0" spc="13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19世纪中后期</a:t>
                      </a: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endParaRPr lang="zh-CN" altLang="en-US" sz="17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900" marR="215900" marT="133350" marB="133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1"/>
                  </a:ext>
                </a:extLst>
              </a:tr>
            </a:tbl>
          </a:graphicData>
        </a:graphic>
      </p:graphicFrame>
      <p:sp>
        <p:nvSpPr>
          <p:cNvPr id="8" name="文本框 7"/>
          <p:cNvSpPr txBox="1"/>
          <p:nvPr/>
        </p:nvSpPr>
        <p:spPr>
          <a:xfrm>
            <a:off x="2139950" y="5443855"/>
            <a:ext cx="2739390" cy="352425"/>
          </a:xfrm>
          <a:prstGeom prst="rect">
            <a:avLst/>
          </a:prstGeom>
          <a:noFill/>
        </p:spPr>
        <p:txBody>
          <a:bodyPr wrap="none" rtlCol="0" anchor="t">
            <a:spAutoFit/>
          </a:bodyPr>
          <a:lstStyle/>
          <a:p>
            <a:r>
              <a:rPr lang="zh-CN" altLang="en-US" sz="17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列强各自制定侵略计划；</a:t>
            </a:r>
            <a:endParaRPr lang="zh-CN" altLang="en-US"/>
          </a:p>
        </p:txBody>
      </p:sp>
      <p:sp>
        <p:nvSpPr>
          <p:cNvPr id="9" name="文本框 8"/>
          <p:cNvSpPr txBox="1"/>
          <p:nvPr/>
        </p:nvSpPr>
        <p:spPr>
          <a:xfrm>
            <a:off x="2139950" y="5807710"/>
            <a:ext cx="5966460" cy="718185"/>
          </a:xfrm>
          <a:prstGeom prst="rect">
            <a:avLst/>
          </a:prstGeom>
          <a:noFill/>
        </p:spPr>
        <p:txBody>
          <a:bodyPr wrap="square" rtlCol="0" anchor="t">
            <a:spAutoFit/>
          </a:bodyPr>
          <a:lstStyle/>
          <a:p>
            <a:pPr algn="l">
              <a:lnSpc>
                <a:spcPct val="120000"/>
              </a:lnSpc>
              <a:spcBef>
                <a:spcPts val="0"/>
              </a:spcBef>
              <a:spcAft>
                <a:spcPts val="0"/>
              </a:spcAft>
            </a:pPr>
            <a:r>
              <a:rPr lang="zh-CN" altLang="en-US" sz="17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1884年，英、法、德等国召开</a:t>
            </a:r>
            <a:r>
              <a:rPr lang="zh-CN" altLang="en-US" sz="1700" b="1"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柏林会议</a:t>
            </a:r>
            <a:r>
              <a:rPr lang="zh-CN" altLang="en-US" sz="17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，达成“有效占领”原则。这也是一次在“地图上作业”的会议。</a:t>
            </a:r>
            <a:endParaRPr lang="zh-CN" altLang="en-US"/>
          </a:p>
        </p:txBody>
      </p:sp>
      <p:sp>
        <p:nvSpPr>
          <p:cNvPr id="14" name="文本框 13"/>
          <p:cNvSpPr txBox="1"/>
          <p:nvPr/>
        </p:nvSpPr>
        <p:spPr>
          <a:xfrm>
            <a:off x="8458835" y="5443855"/>
            <a:ext cx="2739390" cy="352425"/>
          </a:xfrm>
          <a:prstGeom prst="rect">
            <a:avLst/>
          </a:prstGeom>
          <a:noFill/>
        </p:spPr>
        <p:txBody>
          <a:bodyPr wrap="none" rtlCol="0" anchor="t">
            <a:spAutoFit/>
          </a:bodyPr>
          <a:lstStyle/>
          <a:p>
            <a:r>
              <a:rPr lang="zh-CN" altLang="en-US" sz="17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列强之间达成侵略协议；</a:t>
            </a:r>
            <a:endParaRPr lang="zh-CN" altLang="en-US"/>
          </a:p>
        </p:txBody>
      </p:sp>
      <p:sp>
        <p:nvSpPr>
          <p:cNvPr id="15" name="文本框 14"/>
          <p:cNvSpPr txBox="1"/>
          <p:nvPr/>
        </p:nvSpPr>
        <p:spPr>
          <a:xfrm>
            <a:off x="8458835" y="5796280"/>
            <a:ext cx="3138805" cy="718185"/>
          </a:xfrm>
          <a:prstGeom prst="rect">
            <a:avLst/>
          </a:prstGeom>
          <a:noFill/>
        </p:spPr>
        <p:txBody>
          <a:bodyPr wrap="square" rtlCol="0" anchor="t">
            <a:spAutoFit/>
          </a:bodyPr>
          <a:lstStyle/>
          <a:p>
            <a:pPr algn="l">
              <a:lnSpc>
                <a:spcPct val="120000"/>
              </a:lnSpc>
              <a:spcBef>
                <a:spcPts val="0"/>
              </a:spcBef>
              <a:spcAft>
                <a:spcPts val="0"/>
              </a:spcAft>
            </a:pPr>
            <a:r>
              <a:rPr lang="zh-CN" altLang="en-US" sz="170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19世纪末20世纪初，非洲几乎被瓜分完毕。</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P spid="9"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 y="969100"/>
            <a:ext cx="12191996" cy="1794132"/>
            <a:chOff x="4" y="977295"/>
            <a:chExt cx="12191996" cy="1794132"/>
          </a:xfrm>
        </p:grpSpPr>
        <p:sp>
          <p:nvSpPr>
            <p:cNvPr id="24" name="弧形 23"/>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5" name="组合 24"/>
            <p:cNvGrpSpPr/>
            <p:nvPr/>
          </p:nvGrpSpPr>
          <p:grpSpPr>
            <a:xfrm>
              <a:off x="4" y="2268060"/>
              <a:ext cx="12191996" cy="5240"/>
              <a:chOff x="4" y="2268060"/>
              <a:chExt cx="12191996" cy="5240"/>
            </a:xfrm>
          </p:grpSpPr>
          <p:cxnSp>
            <p:nvCxnSpPr>
              <p:cNvPr id="26" name="直接连接符 25"/>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3" name="标题 2"/>
          <p:cNvSpPr>
            <a:spLocks noGrp="1"/>
          </p:cNvSpPr>
          <p:nvPr/>
        </p:nvSpPr>
        <p:spPr>
          <a:xfrm>
            <a:off x="838200" y="3072765"/>
            <a:ext cx="10515600" cy="1325563"/>
          </a:xfrm>
          <a:prstGeom prst="rect">
            <a:avLst/>
          </a:prstGeom>
        </p:spPr>
        <p:txBody>
          <a:bodyPr vert="horz" lIns="91440" tIns="45720" rIns="91440" bIns="45720" rtlCol="0" anchor="ctr">
            <a:norm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ctr"/>
            <a:r>
              <a:rPr lang="zh-CN" altLang="en-US" sz="4400">
                <a:latin typeface="微软雅黑" panose="020B0503020204020204" pitchFamily="34" charset="-122"/>
                <a:ea typeface="微软雅黑" panose="020B0503020204020204" pitchFamily="34" charset="-122"/>
              </a:rPr>
              <a:t>世界殖民体系的形成</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251325" y="186055"/>
            <a:ext cx="3689350" cy="768350"/>
          </a:xfrm>
          <a:prstGeom prst="rect">
            <a:avLst/>
          </a:prstGeom>
          <a:noFill/>
        </p:spPr>
        <p:txBody>
          <a:bodyPr wrap="square" rtlCol="0">
            <a:spAutoFit/>
          </a:bodyPr>
          <a:lstStyle/>
          <a:p>
            <a:pPr algn="ctr"/>
            <a:r>
              <a:rPr lang="zh-CN" altLang="en-US" sz="4400">
                <a:latin typeface="微软雅黑" panose="020B0503020204020204" pitchFamily="34" charset="-122"/>
                <a:ea typeface="微软雅黑" panose="020B0503020204020204" pitchFamily="34" charset="-122"/>
              </a:rPr>
              <a:t>概念解析</a:t>
            </a:r>
          </a:p>
        </p:txBody>
      </p:sp>
      <p:sp>
        <p:nvSpPr>
          <p:cNvPr id="6" name="文本框 5"/>
          <p:cNvSpPr txBox="1"/>
          <p:nvPr/>
        </p:nvSpPr>
        <p:spPr>
          <a:xfrm>
            <a:off x="115570" y="1337945"/>
            <a:ext cx="5773420" cy="5262245"/>
          </a:xfrm>
          <a:prstGeom prst="rect">
            <a:avLst/>
          </a:prstGeom>
          <a:noFill/>
          <a:ln>
            <a:solidFill>
              <a:schemeClr val="tx1"/>
            </a:solidFill>
          </a:ln>
        </p:spPr>
        <p:txBody>
          <a:bodyPr wrap="square" rtlCol="0">
            <a:spAutoFit/>
          </a:bodyPr>
          <a:lstStyle/>
          <a:p>
            <a:pPr algn="just"/>
            <a:r>
              <a:rPr lang="zh-CN" altLang="en-US" sz="28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资本主义世界殖民体系：</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是指被资本主义压迫、奴役、的所有殖民地、本殖民地和附庸国。从</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世纪新航路开辟起，世界资本主义经历了几百年的扩张，到</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世纪，拉丁美洲已经完成处于欧洲列强的殖民统治之下；</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世纪晚期，非洲瓜分完毕；</a:t>
            </a:r>
            <a:r>
              <a:rPr lang="en-US" altLang="zh-CN" sz="280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800">
                <a:latin typeface="微软雅黑" panose="020B0503020204020204" pitchFamily="34" charset="-122"/>
                <a:ea typeface="微软雅黑" panose="020B0503020204020204" pitchFamily="34" charset="-122"/>
                <a:cs typeface="微软雅黑" panose="020B0503020204020204" pitchFamily="34" charset="-122"/>
              </a:rPr>
              <a:t>世纪初，亚洲被瓜分完毕，资本主义世界殖民体系形成。形成了人类历史上由少数资本主义国家奴役和控制世界上绝大多数国家和地区的状态。</a:t>
            </a:r>
          </a:p>
        </p:txBody>
      </p:sp>
      <p:pic>
        <p:nvPicPr>
          <p:cNvPr id="7" name="图片 6"/>
          <p:cNvPicPr>
            <a:picLocks noChangeAspect="1"/>
          </p:cNvPicPr>
          <p:nvPr/>
        </p:nvPicPr>
        <p:blipFill>
          <a:blip r:embed="rId2"/>
          <a:stretch>
            <a:fillRect/>
          </a:stretch>
        </p:blipFill>
        <p:spPr>
          <a:xfrm>
            <a:off x="6343650" y="1353820"/>
            <a:ext cx="5727700" cy="5262245"/>
          </a:xfrm>
          <a:prstGeom prst="rect">
            <a:avLst/>
          </a:prstGeom>
        </p:spPr>
      </p:pic>
      <p:grpSp>
        <p:nvGrpSpPr>
          <p:cNvPr id="9" name="组合 8"/>
          <p:cNvGrpSpPr/>
          <p:nvPr userDrawn="1"/>
        </p:nvGrpSpPr>
        <p:grpSpPr>
          <a:xfrm>
            <a:off x="0" y="0"/>
            <a:ext cx="12192000" cy="1247266"/>
            <a:chOff x="-9375870" y="977295"/>
            <a:chExt cx="17537595" cy="1794132"/>
          </a:xfrm>
        </p:grpSpPr>
        <p:sp>
          <p:nvSpPr>
            <p:cNvPr id="10" name="弧形 9"/>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p:cNvGrpSpPr/>
            <p:nvPr/>
          </p:nvGrpSpPr>
          <p:grpSpPr>
            <a:xfrm>
              <a:off x="-9375870" y="2268060"/>
              <a:ext cx="17537595" cy="5240"/>
              <a:chOff x="-9375870" y="2268060"/>
              <a:chExt cx="17537595" cy="5240"/>
            </a:xfrm>
          </p:grpSpPr>
          <p:cxnSp>
            <p:nvCxnSpPr>
              <p:cNvPr id="12" name="直接连接符 11"/>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56500" t="39024" r="32326" b="39024"/>
          <a:stretch>
            <a:fillRect/>
          </a:stretch>
        </p:blipFill>
        <p:spPr>
          <a:xfrm>
            <a:off x="333746" y="31532"/>
            <a:ext cx="829817" cy="916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nvSpPr>
        <p:spPr>
          <a:xfrm>
            <a:off x="1168400" y="331470"/>
            <a:ext cx="11133455" cy="5359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ysClr val="windowText" lastClr="000000"/>
                </a:solidFill>
                <a:latin typeface="Calibri Light" panose="020F0302020204030204" charset="0"/>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世界殖民体系的形成</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标志与原因</a:t>
            </a:r>
          </a:p>
        </p:txBody>
      </p:sp>
      <p:pic>
        <p:nvPicPr>
          <p:cNvPr id="3" name="图片 2"/>
          <p:cNvPicPr>
            <a:picLocks noChangeAspect="1"/>
          </p:cNvPicPr>
          <p:nvPr/>
        </p:nvPicPr>
        <p:blipFill>
          <a:blip r:embed="rId2"/>
          <a:srcRect t="21864"/>
          <a:stretch>
            <a:fillRect/>
          </a:stretch>
        </p:blipFill>
        <p:spPr>
          <a:xfrm>
            <a:off x="481263" y="1586295"/>
            <a:ext cx="6320590" cy="3675961"/>
          </a:xfrm>
          <a:prstGeom prst="rect">
            <a:avLst/>
          </a:prstGeom>
        </p:spPr>
      </p:pic>
      <p:pic>
        <p:nvPicPr>
          <p:cNvPr id="4" name="图片 3"/>
          <p:cNvPicPr>
            <a:picLocks noChangeAspect="1"/>
          </p:cNvPicPr>
          <p:nvPr/>
        </p:nvPicPr>
        <p:blipFill>
          <a:blip r:embed="rId3"/>
          <a:srcRect t="22082"/>
          <a:stretch>
            <a:fillRect/>
          </a:stretch>
        </p:blipFill>
        <p:spPr>
          <a:xfrm>
            <a:off x="481263" y="1596456"/>
            <a:ext cx="6320590" cy="3665716"/>
          </a:xfrm>
          <a:prstGeom prst="rect">
            <a:avLst/>
          </a:prstGeom>
        </p:spPr>
      </p:pic>
      <p:pic>
        <p:nvPicPr>
          <p:cNvPr id="5" name="图片 4"/>
          <p:cNvPicPr>
            <a:picLocks noChangeAspect="1"/>
          </p:cNvPicPr>
          <p:nvPr/>
        </p:nvPicPr>
        <p:blipFill>
          <a:blip r:embed="rId4"/>
          <a:srcRect t="21864"/>
          <a:stretch>
            <a:fillRect/>
          </a:stretch>
        </p:blipFill>
        <p:spPr>
          <a:xfrm>
            <a:off x="481263" y="1596455"/>
            <a:ext cx="6320590" cy="3675961"/>
          </a:xfrm>
          <a:prstGeom prst="rect">
            <a:avLst/>
          </a:prstGeom>
        </p:spPr>
      </p:pic>
      <p:pic>
        <p:nvPicPr>
          <p:cNvPr id="16" name="图片 15"/>
          <p:cNvPicPr>
            <a:picLocks noChangeAspect="1"/>
          </p:cNvPicPr>
          <p:nvPr/>
        </p:nvPicPr>
        <p:blipFill>
          <a:blip r:embed="rId5"/>
          <a:srcRect t="21864"/>
          <a:stretch>
            <a:fillRect/>
          </a:stretch>
        </p:blipFill>
        <p:spPr>
          <a:xfrm>
            <a:off x="481263" y="1596455"/>
            <a:ext cx="6320590" cy="3675961"/>
          </a:xfrm>
          <a:prstGeom prst="rect">
            <a:avLst/>
          </a:prstGeom>
        </p:spPr>
      </p:pic>
      <p:sp>
        <p:nvSpPr>
          <p:cNvPr id="18" name="文本框 17"/>
          <p:cNvSpPr txBox="1"/>
          <p:nvPr/>
        </p:nvSpPr>
        <p:spPr>
          <a:xfrm>
            <a:off x="6913880" y="1388745"/>
            <a:ext cx="4829175" cy="2306955"/>
          </a:xfrm>
          <a:prstGeom prst="rect">
            <a:avLst/>
          </a:prstGeom>
          <a:noFill/>
        </p:spPr>
        <p:txBody>
          <a:bodyPr wrap="square" rtlCol="0">
            <a:spAutoFit/>
          </a:bodyPr>
          <a:lstStyle/>
          <a:p>
            <a:pPr marL="342900" indent="-342900" algn="just">
              <a:buFont typeface="Wingdings" panose="05000000000000000000" charset="0"/>
              <a:buChar char="Ø"/>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形成标志：</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19</a:t>
            </a:r>
            <a:r>
              <a:rPr lang="zh-CN" altLang="zh-CN" sz="2400">
                <a:latin typeface="微软雅黑" panose="020B0503020204020204" pitchFamily="34" charset="-122"/>
                <a:ea typeface="微软雅黑" panose="020B0503020204020204" pitchFamily="34" charset="-122"/>
                <a:cs typeface="微软雅黑" panose="020B0503020204020204" pitchFamily="34" charset="-122"/>
              </a:rPr>
              <a:t>世纪末</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20</a:t>
            </a:r>
            <a:r>
              <a:rPr lang="zh-CN" altLang="zh-CN" sz="2400">
                <a:latin typeface="微软雅黑" panose="020B0503020204020204" pitchFamily="34" charset="-122"/>
                <a:ea typeface="微软雅黑" panose="020B0503020204020204" pitchFamily="34" charset="-122"/>
                <a:cs typeface="微软雅黑" panose="020B0503020204020204" pitchFamily="34" charset="-122"/>
              </a:rPr>
              <a:t>世纪初，</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亚洲绝大多数地区沦为殖民地或半殖民地，非洲绝大部分成为殖民地，独立的拉丁美洲国家实际也成为依附于欧美国家的半殖民地。</a:t>
            </a:r>
          </a:p>
        </p:txBody>
      </p:sp>
      <p:sp>
        <p:nvSpPr>
          <p:cNvPr id="19" name="文本框 18"/>
          <p:cNvSpPr txBox="1"/>
          <p:nvPr/>
        </p:nvSpPr>
        <p:spPr>
          <a:xfrm>
            <a:off x="6913880" y="3971290"/>
            <a:ext cx="4829175" cy="1938020"/>
          </a:xfrm>
          <a:prstGeom prst="rect">
            <a:avLst/>
          </a:prstGeom>
          <a:noFill/>
        </p:spPr>
        <p:txBody>
          <a:bodyPr wrap="square" rtlCol="0">
            <a:spAutoFit/>
          </a:bodyPr>
          <a:lstStyle/>
          <a:p>
            <a:pPr marL="342900" indent="-342900" algn="just">
              <a:buFont typeface="Wingdings" panose="05000000000000000000" charset="0"/>
              <a:buChar char="Ø"/>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形成原因：</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在向垄断资本主义的过渡中，资本主义各国越来越要求独占更大的商品市场、原料产地和投资场所。因此，更大规模的瓜分世界。</a:t>
            </a:r>
          </a:p>
        </p:txBody>
      </p:sp>
      <p:sp>
        <p:nvSpPr>
          <p:cNvPr id="20" name="文本框 19"/>
          <p:cNvSpPr txBox="1"/>
          <p:nvPr/>
        </p:nvSpPr>
        <p:spPr>
          <a:xfrm>
            <a:off x="902301" y="5262011"/>
            <a:ext cx="5131435" cy="398780"/>
          </a:xfrm>
          <a:prstGeom prst="rect">
            <a:avLst/>
          </a:prstGeom>
          <a:noFill/>
          <a:ln>
            <a:noFill/>
          </a:ln>
        </p:spPr>
        <p:txBody>
          <a:bodyPr wrap="none" rtlCol="0" anchor="t">
            <a:spAutoFit/>
          </a:bodyPr>
          <a:lstStyle/>
          <a:p>
            <a:pPr marL="342900" indent="-342900" algn="l">
              <a:buFont typeface="Wingdings" panose="05000000000000000000" charset="0"/>
              <a:buChar char="Ø"/>
            </a:pP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西方国家殖民世界进程图（</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1492-1914</a:t>
            </a:r>
            <a:r>
              <a:rPr lang="zh-CN" sz="20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17" name="图片 16"/>
          <p:cNvPicPr>
            <a:picLocks noChangeAspect="1"/>
          </p:cNvPicPr>
          <p:nvPr/>
        </p:nvPicPr>
        <p:blipFill>
          <a:blip r:embed="rId6"/>
          <a:srcRect t="21443"/>
          <a:stretch>
            <a:fillRect/>
          </a:stretch>
        </p:blipFill>
        <p:spPr>
          <a:xfrm>
            <a:off x="481263" y="1566611"/>
            <a:ext cx="6320590" cy="36957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down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strips(down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nvSpPr>
        <p:spPr>
          <a:xfrm>
            <a:off x="1168400" y="331470"/>
            <a:ext cx="11133455" cy="5359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ysClr val="windowText" lastClr="000000"/>
                </a:solidFill>
                <a:latin typeface="Calibri Light" panose="020F0302020204030204" charset="0"/>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世界殖民体系的形成</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影响</a:t>
            </a:r>
          </a:p>
        </p:txBody>
      </p:sp>
      <p:sp>
        <p:nvSpPr>
          <p:cNvPr id="6" name="文本框 5"/>
          <p:cNvSpPr txBox="1"/>
          <p:nvPr/>
        </p:nvSpPr>
        <p:spPr>
          <a:xfrm>
            <a:off x="3460115" y="1044575"/>
            <a:ext cx="5271770" cy="368300"/>
          </a:xfrm>
          <a:prstGeom prst="rect">
            <a:avLst/>
          </a:prstGeom>
          <a:noFill/>
        </p:spPr>
        <p:txBody>
          <a:bodyPr wrap="square" rtlCol="0">
            <a:spAutoFit/>
          </a:bodyPr>
          <a:lstStyle/>
          <a:p>
            <a:r>
              <a:rPr lang="zh-CN" altLang="en-US" b="1"/>
              <a:t>材料一：</a:t>
            </a:r>
            <a:r>
              <a:rPr lang="en-US" altLang="zh-CN" b="1"/>
              <a:t>1914</a:t>
            </a:r>
            <a:r>
              <a:rPr lang="zh-CN" altLang="en-US" b="1"/>
              <a:t>年欧洲部分列强占有的殖民地统计表</a:t>
            </a:r>
          </a:p>
        </p:txBody>
      </p:sp>
      <p:graphicFrame>
        <p:nvGraphicFramePr>
          <p:cNvPr id="10" name="表格 9"/>
          <p:cNvGraphicFramePr/>
          <p:nvPr>
            <p:custDataLst>
              <p:tags r:id="rId1"/>
            </p:custDataLst>
          </p:nvPr>
        </p:nvGraphicFramePr>
        <p:xfrm>
          <a:off x="2403792" y="1412638"/>
          <a:ext cx="7384415" cy="2854960"/>
        </p:xfrm>
        <a:graphic>
          <a:graphicData uri="http://schemas.openxmlformats.org/drawingml/2006/table">
            <a:tbl>
              <a:tblPr firstRow="1" bandRow="1">
                <a:effectLst/>
                <a:tableStyleId>{5940675A-B579-460E-94D1-54222C63F5DA}</a:tableStyleId>
              </a:tblPr>
              <a:tblGrid>
                <a:gridCol w="1976755">
                  <a:extLst>
                    <a:ext uri="{9D8B030D-6E8A-4147-A177-3AD203B41FA5}">
                      <a16:colId xmlns:a16="http://schemas.microsoft.com/office/drawing/2014/main" val="20000"/>
                    </a:ext>
                  </a:extLst>
                </a:gridCol>
                <a:gridCol w="2936240">
                  <a:extLst>
                    <a:ext uri="{9D8B030D-6E8A-4147-A177-3AD203B41FA5}">
                      <a16:colId xmlns:a16="http://schemas.microsoft.com/office/drawing/2014/main" val="20001"/>
                    </a:ext>
                  </a:extLst>
                </a:gridCol>
                <a:gridCol w="2471420">
                  <a:extLst>
                    <a:ext uri="{9D8B030D-6E8A-4147-A177-3AD203B41FA5}">
                      <a16:colId xmlns:a16="http://schemas.microsoft.com/office/drawing/2014/main" val="20002"/>
                    </a:ext>
                  </a:extLst>
                </a:gridCol>
              </a:tblGrid>
              <a:tr h="687705">
                <a:tc>
                  <a:txBody>
                    <a:bodyPr/>
                    <a:lstStyle/>
                    <a:p>
                      <a:pPr indent="0" algn="ctr">
                        <a:lnSpc>
                          <a:spcPct val="120000"/>
                        </a:lnSpc>
                        <a:spcBef>
                          <a:spcPts val="0"/>
                        </a:spcBef>
                        <a:spcAft>
                          <a:spcPts val="0"/>
                        </a:spcAft>
                        <a:buNone/>
                      </a:pPr>
                      <a:r>
                        <a:rPr lang="zh-CN" altLang="en-US" sz="1600" b="1" spc="120">
                          <a:solidFill>
                            <a:srgbClr val="646464"/>
                          </a:solidFill>
                          <a:latin typeface="微软雅黑" panose="020B0503020204020204" pitchFamily="34" charset="-122"/>
                          <a:ea typeface="微软雅黑" panose="020B0503020204020204" pitchFamily="34" charset="-122"/>
                        </a:rPr>
                        <a:t>国家</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600" b="1"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占有的殖民地数/个</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1600" b="1" spc="12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殖民地人口/人</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0"/>
                  </a:ext>
                </a:extLst>
              </a:tr>
              <a:tr h="309880">
                <a:tc>
                  <a:txBody>
                    <a:bodyPr/>
                    <a:lstStyle/>
                    <a:p>
                      <a:pPr indent="0" algn="ctr">
                        <a:lnSpc>
                          <a:spcPct val="120000"/>
                        </a:lnSpc>
                        <a:spcBef>
                          <a:spcPts val="0"/>
                        </a:spcBef>
                        <a:spcAft>
                          <a:spcPts val="0"/>
                        </a:spcAft>
                        <a:buNone/>
                      </a:pPr>
                      <a:r>
                        <a:rPr lang="zh-CN" altLang="en-US" sz="1400" b="0" spc="120">
                          <a:solidFill>
                            <a:srgbClr val="646464"/>
                          </a:solidFill>
                          <a:latin typeface="微软雅黑" panose="020B0503020204020204" pitchFamily="34" charset="-122"/>
                          <a:ea typeface="微软雅黑" panose="020B0503020204020204" pitchFamily="34" charset="-122"/>
                        </a:rPr>
                        <a:t>英国</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55</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3.9亿</a:t>
                      </a:r>
                    </a:p>
                  </a:txBody>
                  <a:tcPr marL="177800" marR="177800" marT="6350" marB="635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extLst>
                  <a:ext uri="{0D108BD9-81ED-4DB2-BD59-A6C34878D82A}">
                    <a16:rowId xmlns:a16="http://schemas.microsoft.com/office/drawing/2014/main" val="10001"/>
                  </a:ext>
                </a:extLst>
              </a:tr>
              <a:tr h="309245">
                <a:tc>
                  <a:txBody>
                    <a:bodyPr/>
                    <a:lstStyle/>
                    <a:p>
                      <a:pPr indent="0" algn="ctr">
                        <a:lnSpc>
                          <a:spcPct val="120000"/>
                        </a:lnSpc>
                        <a:spcBef>
                          <a:spcPts val="0"/>
                        </a:spcBef>
                        <a:spcAft>
                          <a:spcPts val="0"/>
                        </a:spcAft>
                        <a:buNone/>
                      </a:pPr>
                      <a:r>
                        <a:rPr lang="zh-CN" altLang="en-US" sz="1400" b="0" spc="120">
                          <a:solidFill>
                            <a:srgbClr val="646464"/>
                          </a:solidFill>
                          <a:latin typeface="微软雅黑" panose="020B0503020204020204" pitchFamily="34" charset="-122"/>
                          <a:ea typeface="微软雅黑" panose="020B0503020204020204" pitchFamily="34" charset="-122"/>
                        </a:rPr>
                        <a:t>法国</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29</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6235万</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extLst>
                  <a:ext uri="{0D108BD9-81ED-4DB2-BD59-A6C34878D82A}">
                    <a16:rowId xmlns:a16="http://schemas.microsoft.com/office/drawing/2014/main" val="10002"/>
                  </a:ext>
                </a:extLst>
              </a:tr>
              <a:tr h="309880">
                <a:tc>
                  <a:txBody>
                    <a:bodyPr/>
                    <a:lstStyle/>
                    <a:p>
                      <a:pPr indent="0" algn="ctr">
                        <a:lnSpc>
                          <a:spcPct val="120000"/>
                        </a:lnSpc>
                        <a:spcBef>
                          <a:spcPts val="0"/>
                        </a:spcBef>
                        <a:spcAft>
                          <a:spcPts val="0"/>
                        </a:spcAft>
                        <a:buNone/>
                      </a:pPr>
                      <a:r>
                        <a:rPr lang="zh-CN" altLang="en-US" sz="1400" b="0" spc="120">
                          <a:solidFill>
                            <a:srgbClr val="646464"/>
                          </a:solidFill>
                          <a:latin typeface="微软雅黑" panose="020B0503020204020204" pitchFamily="34" charset="-122"/>
                          <a:ea typeface="微软雅黑" panose="020B0503020204020204" pitchFamily="34" charset="-122"/>
                        </a:rPr>
                        <a:t>德国</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10</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1307万</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extLst>
                  <a:ext uri="{0D108BD9-81ED-4DB2-BD59-A6C34878D82A}">
                    <a16:rowId xmlns:a16="http://schemas.microsoft.com/office/drawing/2014/main" val="10003"/>
                  </a:ext>
                </a:extLst>
              </a:tr>
              <a:tr h="309245">
                <a:tc>
                  <a:txBody>
                    <a:bodyPr/>
                    <a:lstStyle/>
                    <a:p>
                      <a:pPr indent="0" algn="ctr">
                        <a:lnSpc>
                          <a:spcPct val="120000"/>
                        </a:lnSpc>
                        <a:spcBef>
                          <a:spcPts val="0"/>
                        </a:spcBef>
                        <a:spcAft>
                          <a:spcPts val="0"/>
                        </a:spcAft>
                        <a:buNone/>
                      </a:pPr>
                      <a:r>
                        <a:rPr lang="zh-CN" altLang="zh-CN" sz="1400" b="0" spc="120">
                          <a:solidFill>
                            <a:srgbClr val="646464"/>
                          </a:solidFill>
                          <a:latin typeface="微软雅黑" panose="020B0503020204020204" pitchFamily="34" charset="-122"/>
                          <a:ea typeface="微软雅黑" panose="020B0503020204020204" pitchFamily="34" charset="-122"/>
                        </a:rPr>
                        <a:t>比利时</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1</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1500万</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extLst>
                  <a:ext uri="{0D108BD9-81ED-4DB2-BD59-A6C34878D82A}">
                    <a16:rowId xmlns:a16="http://schemas.microsoft.com/office/drawing/2014/main" val="10004"/>
                  </a:ext>
                </a:extLst>
              </a:tr>
              <a:tr h="309880">
                <a:tc>
                  <a:txBody>
                    <a:bodyPr/>
                    <a:lstStyle/>
                    <a:p>
                      <a:pPr indent="0" algn="ctr">
                        <a:lnSpc>
                          <a:spcPct val="120000"/>
                        </a:lnSpc>
                        <a:spcBef>
                          <a:spcPts val="0"/>
                        </a:spcBef>
                        <a:spcAft>
                          <a:spcPts val="0"/>
                        </a:spcAft>
                        <a:buNone/>
                      </a:pPr>
                      <a:r>
                        <a:rPr lang="zh-CN" altLang="en-US" sz="1400" b="0" spc="120">
                          <a:solidFill>
                            <a:srgbClr val="646464"/>
                          </a:solidFill>
                          <a:latin typeface="微软雅黑" panose="020B0503020204020204" pitchFamily="34" charset="-122"/>
                          <a:ea typeface="微软雅黑" panose="020B0503020204020204" pitchFamily="34" charset="-122"/>
                        </a:rPr>
                        <a:t>葡萄牙</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8</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968万</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extLst>
                  <a:ext uri="{0D108BD9-81ED-4DB2-BD59-A6C34878D82A}">
                    <a16:rowId xmlns:a16="http://schemas.microsoft.com/office/drawing/2014/main" val="10005"/>
                  </a:ext>
                </a:extLst>
              </a:tr>
              <a:tr h="309245">
                <a:tc>
                  <a:txBody>
                    <a:bodyPr/>
                    <a:lstStyle/>
                    <a:p>
                      <a:pPr indent="0" algn="ctr">
                        <a:lnSpc>
                          <a:spcPct val="120000"/>
                        </a:lnSpc>
                        <a:spcBef>
                          <a:spcPts val="0"/>
                        </a:spcBef>
                        <a:spcAft>
                          <a:spcPts val="0"/>
                        </a:spcAft>
                        <a:buNone/>
                      </a:pPr>
                      <a:r>
                        <a:rPr lang="zh-CN" altLang="en-US" sz="1400" b="0" spc="120">
                          <a:solidFill>
                            <a:srgbClr val="646464"/>
                          </a:solidFill>
                          <a:latin typeface="微软雅黑" panose="020B0503020204020204" pitchFamily="34" charset="-122"/>
                          <a:ea typeface="微软雅黑" panose="020B0503020204020204" pitchFamily="34" charset="-122"/>
                        </a:rPr>
                        <a:t>荷兰</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8</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3741万</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extLst>
                  <a:ext uri="{0D108BD9-81ED-4DB2-BD59-A6C34878D82A}">
                    <a16:rowId xmlns:a16="http://schemas.microsoft.com/office/drawing/2014/main" val="10006"/>
                  </a:ext>
                </a:extLst>
              </a:tr>
              <a:tr h="309880">
                <a:tc>
                  <a:txBody>
                    <a:bodyPr/>
                    <a:lstStyle/>
                    <a:p>
                      <a:pPr indent="0" algn="ctr">
                        <a:lnSpc>
                          <a:spcPct val="120000"/>
                        </a:lnSpc>
                        <a:spcBef>
                          <a:spcPts val="0"/>
                        </a:spcBef>
                        <a:spcAft>
                          <a:spcPts val="0"/>
                        </a:spcAft>
                        <a:buNone/>
                      </a:pPr>
                      <a:r>
                        <a:rPr lang="zh-CN" altLang="en-US" sz="1400" b="0" spc="120">
                          <a:solidFill>
                            <a:srgbClr val="646464"/>
                          </a:solidFill>
                          <a:latin typeface="微软雅黑" panose="020B0503020204020204" pitchFamily="34" charset="-122"/>
                          <a:ea typeface="微软雅黑" panose="020B0503020204020204" pitchFamily="34" charset="-122"/>
                        </a:rPr>
                        <a:t>意大利</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4</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en-US" altLang="zh-CN" sz="1400" b="0" spc="120">
                          <a:solidFill>
                            <a:srgbClr val="404040"/>
                          </a:solidFill>
                          <a:latin typeface="微软雅黑" panose="020B0503020204020204" pitchFamily="34" charset="-122"/>
                          <a:ea typeface="微软雅黑" panose="020B0503020204020204" pitchFamily="34" charset="-122"/>
                        </a:rPr>
                        <a:t>139</a:t>
                      </a:r>
                      <a:r>
                        <a:rPr lang="zh-CN" altLang="en-US" sz="1400" b="0" spc="120">
                          <a:solidFill>
                            <a:srgbClr val="404040"/>
                          </a:solidFill>
                          <a:latin typeface="微软雅黑" panose="020B0503020204020204" pitchFamily="34" charset="-122"/>
                          <a:ea typeface="微软雅黑" panose="020B0503020204020204" pitchFamily="34" charset="-122"/>
                        </a:rPr>
                        <a:t>万</a:t>
                      </a:r>
                    </a:p>
                  </a:txBody>
                  <a:tcPr marL="177800" marR="177800" marT="6350" marB="635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extLst>
                  <a:ext uri="{0D108BD9-81ED-4DB2-BD59-A6C34878D82A}">
                    <a16:rowId xmlns:a16="http://schemas.microsoft.com/office/drawing/2014/main" val="10007"/>
                  </a:ext>
                </a:extLst>
              </a:tr>
            </a:tbl>
          </a:graphicData>
        </a:graphic>
      </p:graphicFrame>
      <p:sp>
        <p:nvSpPr>
          <p:cNvPr id="11" name="矩形 10"/>
          <p:cNvSpPr>
            <a:spLocks noChangeArrowheads="1"/>
          </p:cNvSpPr>
          <p:nvPr/>
        </p:nvSpPr>
        <p:spPr bwMode="auto">
          <a:xfrm>
            <a:off x="799833" y="4462941"/>
            <a:ext cx="10590213" cy="1076325"/>
          </a:xfrm>
          <a:prstGeom prst="rect">
            <a:avLst/>
          </a:prstGeom>
          <a:noFill/>
          <a:ln w="9525">
            <a:solidFill>
              <a:sysClr val="windowText" lastClr="000000"/>
            </a:solidFill>
            <a:miter lim="800000"/>
          </a:ln>
        </p:spPr>
        <p:txBody>
          <a:bodyPr>
            <a:spAutoFit/>
          </a:bodyPr>
          <a:lstStyle/>
          <a:p>
            <a:r>
              <a:rPr lang="zh-CN" altLang="en-US" sz="2400" dirty="0">
                <a:solidFill>
                  <a:sysClr val="window" lastClr="FFFFFF"/>
                </a:solidFill>
                <a:latin typeface="楷体" panose="02010609060101010101" charset="-122"/>
                <a:ea typeface="楷体" panose="02010609060101010101" charset="-122"/>
              </a:rPr>
              <a:t>  </a:t>
            </a:r>
            <a:r>
              <a:rPr lang="zh-CN" altLang="en-US" sz="2400" dirty="0">
                <a:solidFill>
                  <a:sysClr val="window" lastClr="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 材料二：</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让别的国家分割大陆和海洋，而我们德国满足于蓝色的天空的时代已经过去，我们也要要求阳光下的地盘。</a:t>
            </a:r>
            <a:endParaRPr lang="en-US" altLang="zh-CN" sz="2000" dirty="0">
              <a:latin typeface="楷体" panose="02010609060101010101" charset="-122"/>
              <a:ea typeface="楷体" panose="02010609060101010101" charset="-122"/>
            </a:endParaRPr>
          </a:p>
          <a:p>
            <a:pPr algn="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德国外交大臣皮洛夫</a:t>
            </a:r>
          </a:p>
        </p:txBody>
      </p:sp>
      <p:sp>
        <p:nvSpPr>
          <p:cNvPr id="12" name="文本框 11"/>
          <p:cNvSpPr txBox="1"/>
          <p:nvPr/>
        </p:nvSpPr>
        <p:spPr>
          <a:xfrm>
            <a:off x="799465" y="5701665"/>
            <a:ext cx="10591800" cy="829945"/>
          </a:xfrm>
          <a:prstGeom prst="rect">
            <a:avLst/>
          </a:prstGeom>
          <a:noFill/>
        </p:spPr>
        <p:txBody>
          <a:bodyPr wrap="square" rtlCol="0" anchor="t">
            <a:spAutoFit/>
          </a:bodyPr>
          <a:lstStyle/>
          <a:p>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资本主义国家间政治经济发展的不平衡导致对殖民地的扩张与争夺加剧，孕育着新的更大的冲突。</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nvSpPr>
        <p:spPr>
          <a:xfrm>
            <a:off x="1168400" y="331470"/>
            <a:ext cx="11133455" cy="5359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ysClr val="windowText" lastClr="000000"/>
                </a:solidFill>
                <a:latin typeface="Calibri Light" panose="020F0302020204030204" charset="0"/>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世界殖民体系的形成</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影响</a:t>
            </a:r>
          </a:p>
        </p:txBody>
      </p:sp>
      <p:sp>
        <p:nvSpPr>
          <p:cNvPr id="3" name="文本框 2"/>
          <p:cNvSpPr txBox="1"/>
          <p:nvPr/>
        </p:nvSpPr>
        <p:spPr>
          <a:xfrm>
            <a:off x="407035" y="1269365"/>
            <a:ext cx="11456670" cy="1938020"/>
          </a:xfrm>
          <a:prstGeom prst="rect">
            <a:avLst/>
          </a:prstGeom>
          <a:noFill/>
          <a:ln>
            <a:solidFill>
              <a:sysClr val="windowText" lastClr="000000"/>
            </a:solidFill>
          </a:ln>
        </p:spPr>
        <p:txBody>
          <a:bodyPr wrap="square" rtlCol="0" anchor="t">
            <a:spAutoFit/>
          </a:bodyPr>
          <a:lstStyle/>
          <a:p>
            <a:pPr indent="457200" algn="just">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材料一：到</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世纪末</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世纪初，除了日本，几乎所有的亚洲国家都成为欧美列强的殖民地或半殖民地，非洲大陆领土基本上被瓜分完毕，赢得政治独立的拉丁美洲，在经济上又重新受制于列强。欧美列强利用坚船利炮，把全球卷进了世界市场。以欧美工业国为主导的世界市场最终形成了。</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岳麓版历史必修二</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经济成长历程</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4" name="文本框 3"/>
          <p:cNvSpPr txBox="1"/>
          <p:nvPr/>
        </p:nvSpPr>
        <p:spPr>
          <a:xfrm>
            <a:off x="407035" y="3302000"/>
            <a:ext cx="11457305" cy="1198880"/>
          </a:xfrm>
          <a:prstGeom prst="rect">
            <a:avLst/>
          </a:prstGeom>
          <a:noFill/>
          <a:ln>
            <a:solidFill>
              <a:sysClr val="windowText" lastClr="000000"/>
            </a:solidFill>
          </a:ln>
        </p:spPr>
        <p:txBody>
          <a:bodyPr wrap="square" rtlCol="0" anchor="t">
            <a:spAutoFit/>
          </a:bodyPr>
          <a:lstStyle/>
          <a:p>
            <a:pPr indent="457200" algn="just">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材料二：随着殖民扩张急剧加强，越来越多的国家沦为殖民地、半殖民地，世界逐渐形成一个不可分割的整体。            </a:t>
            </a:r>
          </a:p>
          <a:p>
            <a:pPr indent="457200" algn="just">
              <a:spcBef>
                <a:spcPts val="0"/>
              </a:spcBef>
              <a:spcAft>
                <a:spcPts val="0"/>
              </a:spcAft>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《从全球化的角度看三次科技革命》</a:t>
            </a:r>
          </a:p>
        </p:txBody>
      </p:sp>
      <p:sp>
        <p:nvSpPr>
          <p:cNvPr id="5" name="文本框 4"/>
          <p:cNvSpPr txBox="1"/>
          <p:nvPr/>
        </p:nvSpPr>
        <p:spPr>
          <a:xfrm>
            <a:off x="407035" y="4615180"/>
            <a:ext cx="11456670" cy="1198880"/>
          </a:xfrm>
          <a:prstGeom prst="rect">
            <a:avLst/>
          </a:prstGeom>
          <a:noFill/>
          <a:ln>
            <a:solidFill>
              <a:sysClr val="windowText" lastClr="000000"/>
            </a:solidFill>
          </a:ln>
        </p:spPr>
        <p:txBody>
          <a:bodyPr wrap="square" rtlCol="0" anchor="t">
            <a:spAutoFit/>
          </a:bodyPr>
          <a:lstStyle/>
          <a:p>
            <a:pPr indent="457200" algn="just">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材料三：</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其次，在这个时期，西欧资本主义势力入侵亚洲、非洲及拉丁美洲诸国，把这些国家纳入资本主义轨道，把他们变为西方资本主义国家的经济附庸。</a:t>
            </a:r>
          </a:p>
          <a:p>
            <a:pPr indent="457200" algn="just">
              <a:spcBef>
                <a:spcPts val="0"/>
              </a:spcBef>
              <a:spcAft>
                <a:spcPts val="0"/>
              </a:spcAft>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吴于瑾、齐世荣《世界史</a:t>
            </a:r>
            <a:r>
              <a:rPr lang="zh-CN" altLang="en-US" sz="2400" dirty="0">
                <a:latin typeface="宋体" panose="02010600030101010101" pitchFamily="2" charset="-122"/>
                <a:ea typeface="宋体" panose="02010600030101010101" pitchFamily="2" charset="-122"/>
                <a:cs typeface="微软雅黑" panose="020B0503020204020204" pitchFamily="34" charset="-122"/>
                <a:sym typeface="宋体" panose="02010600030101010101" pitchFamily="2" charset="-122"/>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近代史》</a:t>
            </a:r>
          </a:p>
        </p:txBody>
      </p:sp>
      <p:sp>
        <p:nvSpPr>
          <p:cNvPr id="8" name="文本框 7"/>
          <p:cNvSpPr txBox="1"/>
          <p:nvPr/>
        </p:nvSpPr>
        <p:spPr>
          <a:xfrm>
            <a:off x="407035" y="5939155"/>
            <a:ext cx="11456035" cy="829945"/>
          </a:xfrm>
          <a:prstGeom prst="rect">
            <a:avLst/>
          </a:prstGeom>
          <a:noFill/>
        </p:spPr>
        <p:txBody>
          <a:bodyPr wrap="square" rtlCol="0" anchor="t">
            <a:spAutoFit/>
          </a:bodyPr>
          <a:lstStyle/>
          <a:p>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世界上几乎所有国家和地区都被卷入资本主义世界市场中，世界越来越紧密地连为一体。</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nvSpPr>
        <p:spPr>
          <a:xfrm>
            <a:off x="1168400" y="331470"/>
            <a:ext cx="11133455" cy="5359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ysClr val="windowText" lastClr="000000"/>
                </a:solidFill>
                <a:latin typeface="Calibri Light" panose="020F0302020204030204" charset="0"/>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世界殖民体系的形成</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影响</a:t>
            </a:r>
          </a:p>
        </p:txBody>
      </p:sp>
      <p:sp>
        <p:nvSpPr>
          <p:cNvPr id="6" name="文本框 5"/>
          <p:cNvSpPr txBox="1"/>
          <p:nvPr/>
        </p:nvSpPr>
        <p:spPr>
          <a:xfrm>
            <a:off x="445135" y="1395730"/>
            <a:ext cx="11523980" cy="1568450"/>
          </a:xfrm>
          <a:prstGeom prst="rect">
            <a:avLst/>
          </a:prstGeom>
          <a:noFill/>
          <a:ln>
            <a:solidFill>
              <a:sysClr val="windowText" lastClr="000000"/>
            </a:solidFill>
          </a:ln>
        </p:spPr>
        <p:txBody>
          <a:bodyPr wrap="square" rtlCol="0" anchor="t">
            <a:spAutoFit/>
          </a:bodyPr>
          <a:lstStyle/>
          <a:p>
            <a:pPr algn="just"/>
            <a:r>
              <a:rPr lang="en-US" altLang="zh-CN" sz="24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材料一：殖民制度大大促进了贸易和航运的发展，垄断公司是资本集聚的强有力手段，殖民地位迅速生产的工厂手工业保证了销售市场，保证了通过对市场的垄断而加速的积累，在欧洲以外直接靠掠夺、奴役和杀人越货夺得的财宝，源源不断流入宗主国，在这里转化为资本。                                                                  </a:t>
            </a:r>
            <a:r>
              <a:rPr lang="en-US" altLang="zh-CN" sz="24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马克思</a:t>
            </a:r>
          </a:p>
        </p:txBody>
      </p:sp>
      <p:sp>
        <p:nvSpPr>
          <p:cNvPr id="7" name="文本框 6"/>
          <p:cNvSpPr txBox="1"/>
          <p:nvPr/>
        </p:nvSpPr>
        <p:spPr>
          <a:xfrm>
            <a:off x="445135" y="3107055"/>
            <a:ext cx="11523980" cy="1938020"/>
          </a:xfrm>
          <a:prstGeom prst="rect">
            <a:avLst/>
          </a:prstGeom>
          <a:noFill/>
          <a:ln>
            <a:solidFill>
              <a:sysClr val="windowText" lastClr="000000"/>
            </a:solidFill>
          </a:ln>
        </p:spPr>
        <p:txBody>
          <a:bodyPr wrap="square" rtlCol="0" anchor="t">
            <a:spAutoFit/>
          </a:bodyPr>
          <a:lstStyle/>
          <a:p>
            <a:pPr algn="just"/>
            <a:r>
              <a:rPr lang="en-US" altLang="zh-CN" sz="24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材料二：1880年时，我们所面对的不完全是一个单一的世界，而是一个由两部分所合成的全球体系：一部分是已开发的、具有主宰性的、富有的；另一部分是落后的、依赖的、贫穷的……19世纪80年代，欧洲不仅是支配和改变世界的资本主义发展核心，同时也是世界经济和资本主义社会最重要的组成部分。</a:t>
            </a:r>
            <a:endParaRPr lang="zh-CN" altLang="en-US" sz="24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2400" dirty="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——[英]霍布斯鲍姆著，贾士蘅译，《帝国的年代：1875-1914》</a:t>
            </a:r>
          </a:p>
        </p:txBody>
      </p:sp>
      <p:sp>
        <p:nvSpPr>
          <p:cNvPr id="9" name="文本框 8"/>
          <p:cNvSpPr txBox="1">
            <a:spLocks noChangeArrowheads="1"/>
          </p:cNvSpPr>
          <p:nvPr/>
        </p:nvSpPr>
        <p:spPr bwMode="auto">
          <a:xfrm>
            <a:off x="445135" y="5577840"/>
            <a:ext cx="11523980" cy="829945"/>
          </a:xfrm>
          <a:prstGeom prst="rect">
            <a:avLst/>
          </a:prstGeom>
          <a:noFill/>
          <a:ln w="9525">
            <a:noFill/>
            <a:miter lim="800000"/>
          </a:ln>
        </p:spPr>
        <p:txBody>
          <a:bodyPr wrap="square">
            <a:spAutoFit/>
          </a:bodyPr>
          <a:lstStyle/>
          <a:p>
            <a:pPr algn="just"/>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 促进西方资本主义国家的发展，使其长期在世界范围内占统治地位，东方从属于西方。</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nvSpPr>
        <p:spPr>
          <a:xfrm>
            <a:off x="1168400" y="331470"/>
            <a:ext cx="11133455" cy="5359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ysClr val="windowText" lastClr="000000"/>
                </a:solidFill>
                <a:latin typeface="Calibri Light" panose="020F0302020204030204" charset="0"/>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世界殖民体系的形成</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影响</a:t>
            </a:r>
          </a:p>
        </p:txBody>
      </p:sp>
      <p:sp>
        <p:nvSpPr>
          <p:cNvPr id="5" name="文本框 4"/>
          <p:cNvSpPr txBox="1"/>
          <p:nvPr/>
        </p:nvSpPr>
        <p:spPr>
          <a:xfrm>
            <a:off x="334010" y="1323975"/>
            <a:ext cx="11523980" cy="1198880"/>
          </a:xfrm>
          <a:prstGeom prst="rect">
            <a:avLst/>
          </a:prstGeom>
          <a:noFill/>
          <a:ln>
            <a:solidFill>
              <a:sysClr val="windowText" lastClr="000000"/>
            </a:solidFill>
          </a:ln>
        </p:spPr>
        <p:txBody>
          <a:bodyPr wrap="square" rtlCol="0" anchor="t">
            <a:spAutoFit/>
          </a:bodyPr>
          <a:lstStyle/>
          <a:p>
            <a:pPr indent="0" algn="just" fontAlgn="auto">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材料一：就</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19</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世纪早期来说，英国东印度公司已经统治了印度的大部分地区。印度货物出口到英国和中国的数量相当可观，但是英国东印度公司却将大部分利润带回了伦敦，以至于印度的经济水平没有获得相应的提高。</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《极简海洋文明史》</a:t>
            </a:r>
          </a:p>
        </p:txBody>
      </p:sp>
      <p:sp>
        <p:nvSpPr>
          <p:cNvPr id="3" name="文本框 2"/>
          <p:cNvSpPr txBox="1"/>
          <p:nvPr/>
        </p:nvSpPr>
        <p:spPr>
          <a:xfrm>
            <a:off x="334010" y="2644775"/>
            <a:ext cx="11523980" cy="1568450"/>
          </a:xfrm>
          <a:prstGeom prst="rect">
            <a:avLst/>
          </a:prstGeom>
          <a:noFill/>
          <a:ln>
            <a:solidFill>
              <a:sysClr val="windowText" lastClr="000000"/>
            </a:solidFill>
          </a:ln>
        </p:spPr>
        <p:txBody>
          <a:bodyPr wrap="square" rtlCol="0" anchor="t">
            <a:spAutoFit/>
          </a:bodyPr>
          <a:lstStyle/>
          <a:p>
            <a:pPr indent="0" fontAlgn="auto">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材料二：到</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1840</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年前后</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英国的工业品不仅摧毁了印度的城市手工业，还打击了农村手工业，破坏了印度的社会经济结构，从而使印度自给自足的村寨变成生产棉花和其他原材料用以换取英国货物的农村</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这种演变过程在其他落后国家相继发生。</a:t>
            </a:r>
          </a:p>
          <a:p>
            <a:pPr indent="0" fontAlgn="auto">
              <a:spcBef>
                <a:spcPts val="0"/>
              </a:spcBef>
              <a:spcAft>
                <a:spcPts val="0"/>
              </a:spcAft>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摘编自《世纪经济史》</a:t>
            </a:r>
          </a:p>
        </p:txBody>
      </p:sp>
      <p:sp>
        <p:nvSpPr>
          <p:cNvPr id="4" name="文本框 3"/>
          <p:cNvSpPr txBox="1"/>
          <p:nvPr/>
        </p:nvSpPr>
        <p:spPr>
          <a:xfrm>
            <a:off x="334010" y="4339590"/>
            <a:ext cx="11523980" cy="1198880"/>
          </a:xfrm>
          <a:prstGeom prst="rect">
            <a:avLst/>
          </a:prstGeom>
          <a:noFill/>
          <a:ln>
            <a:solidFill>
              <a:sysClr val="windowText" lastClr="000000"/>
            </a:solidFill>
          </a:ln>
        </p:spPr>
        <p:txBody>
          <a:bodyPr wrap="square" rtlCol="0" anchor="t">
            <a:spAutoFit/>
          </a:bodyPr>
          <a:lstStyle/>
          <a:p>
            <a:pPr indent="0" fontAlgn="auto">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材料三：英国在印度，要完成双重的使命。一个是破坏的使命。即消灭旧的亚洲式社会。另一个是重建的使命。即在亚洲为西方式的社会奠定物质基础。</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a:p>
            <a:pPr indent="457200" algn="r">
              <a:spcBef>
                <a:spcPts val="0"/>
              </a:spcBef>
              <a:spcAft>
                <a:spcPts val="0"/>
              </a:spcAft>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                              </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马克思 《不列颠在印度统治的未来结果》</a:t>
            </a:r>
          </a:p>
        </p:txBody>
      </p:sp>
      <p:sp>
        <p:nvSpPr>
          <p:cNvPr id="8" name="文本框 7"/>
          <p:cNvSpPr txBox="1"/>
          <p:nvPr/>
        </p:nvSpPr>
        <p:spPr>
          <a:xfrm>
            <a:off x="334010" y="5633720"/>
            <a:ext cx="11523980" cy="1198880"/>
          </a:xfrm>
          <a:prstGeom prst="rect">
            <a:avLst/>
          </a:prstGeom>
          <a:noFill/>
        </p:spPr>
        <p:txBody>
          <a:bodyPr wrap="square" rtlCol="0" anchor="t">
            <a:spAutoFit/>
          </a:bodyPr>
          <a:lstStyle/>
          <a:p>
            <a:r>
              <a:rPr lang="en-US" altLang="zh-CN" sz="2400" b="1">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en-US" altLang="zh-CN" sz="2400" b="1">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2400" b="1">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亚非拉地区沦为西方列强的商品市场、原料产地、资本输出场所，带来灾难与落后；但在客观上打破了原有经济发展模式， 传播了先进生产方式、科技、思想，推动了亚非拉地区的近代化进程。</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4"/>
          <p:cNvSpPr/>
          <p:nvPr/>
        </p:nvSpPr>
        <p:spPr>
          <a:xfrm>
            <a:off x="3468277" y="1513164"/>
            <a:ext cx="518034" cy="518032"/>
          </a:xfrm>
          <a:prstGeom prst="ellipse">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cs typeface="+mn-ea"/>
                <a:sym typeface="+mn-lt"/>
              </a:rPr>
              <a:t>01</a:t>
            </a:r>
          </a:p>
        </p:txBody>
      </p:sp>
      <p:sp>
        <p:nvSpPr>
          <p:cNvPr id="11" name="Oval 34"/>
          <p:cNvSpPr/>
          <p:nvPr/>
        </p:nvSpPr>
        <p:spPr>
          <a:xfrm>
            <a:off x="3468277" y="2425659"/>
            <a:ext cx="518034" cy="518032"/>
          </a:xfrm>
          <a:prstGeom prst="ellipse">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cs typeface="+mn-ea"/>
                <a:sym typeface="+mn-lt"/>
              </a:rPr>
              <a:t>02</a:t>
            </a:r>
          </a:p>
        </p:txBody>
      </p:sp>
      <p:sp>
        <p:nvSpPr>
          <p:cNvPr id="15" name="Oval 34"/>
          <p:cNvSpPr/>
          <p:nvPr/>
        </p:nvSpPr>
        <p:spPr>
          <a:xfrm>
            <a:off x="3468277" y="3654384"/>
            <a:ext cx="518034" cy="518032"/>
          </a:xfrm>
          <a:prstGeom prst="ellipse">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cs typeface="+mn-ea"/>
                <a:sym typeface="+mn-lt"/>
              </a:rPr>
              <a:t>03</a:t>
            </a:r>
          </a:p>
        </p:txBody>
      </p:sp>
      <p:sp>
        <p:nvSpPr>
          <p:cNvPr id="19" name="Oval 34"/>
          <p:cNvSpPr/>
          <p:nvPr/>
        </p:nvSpPr>
        <p:spPr>
          <a:xfrm>
            <a:off x="3468277" y="4810084"/>
            <a:ext cx="518034" cy="518032"/>
          </a:xfrm>
          <a:prstGeom prst="ellipse">
            <a:avLst/>
          </a:prstGeom>
          <a:solidFill>
            <a:srgbClr val="1F37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cs typeface="+mn-ea"/>
                <a:sym typeface="+mn-lt"/>
              </a:rPr>
              <a:t>04</a:t>
            </a:r>
          </a:p>
        </p:txBody>
      </p:sp>
      <p:sp>
        <p:nvSpPr>
          <p:cNvPr id="31" name="Oval 34"/>
          <p:cNvSpPr/>
          <p:nvPr/>
        </p:nvSpPr>
        <p:spPr>
          <a:xfrm>
            <a:off x="365444" y="2683878"/>
            <a:ext cx="1487500" cy="1487494"/>
          </a:xfrm>
          <a:prstGeom prst="ellipse">
            <a:avLst/>
          </a:prstGeom>
          <a:solidFill>
            <a:srgbClr val="1F376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600" dirty="0">
              <a:cs typeface="+mn-ea"/>
              <a:sym typeface="+mn-lt"/>
            </a:endParaRPr>
          </a:p>
        </p:txBody>
      </p:sp>
      <p:sp>
        <p:nvSpPr>
          <p:cNvPr id="32" name="Freeform 12"/>
          <p:cNvSpPr/>
          <p:nvPr/>
        </p:nvSpPr>
        <p:spPr bwMode="auto">
          <a:xfrm>
            <a:off x="747678" y="3191103"/>
            <a:ext cx="724302" cy="476854"/>
          </a:xfrm>
          <a:custGeom>
            <a:avLst/>
            <a:gdLst>
              <a:gd name="T0" fmla="*/ 64 w 148"/>
              <a:gd name="T1" fmla="*/ 121 h 128"/>
              <a:gd name="T2" fmla="*/ 64 w 148"/>
              <a:gd name="T3" fmla="*/ 123 h 128"/>
              <a:gd name="T4" fmla="*/ 74 w 148"/>
              <a:gd name="T5" fmla="*/ 128 h 128"/>
              <a:gd name="T6" fmla="*/ 83 w 148"/>
              <a:gd name="T7" fmla="*/ 123 h 128"/>
              <a:gd name="T8" fmla="*/ 83 w 148"/>
              <a:gd name="T9" fmla="*/ 121 h 128"/>
              <a:gd name="T10" fmla="*/ 93 w 148"/>
              <a:gd name="T11" fmla="*/ 118 h 128"/>
              <a:gd name="T12" fmla="*/ 148 w 148"/>
              <a:gd name="T13" fmla="*/ 123 h 128"/>
              <a:gd name="T14" fmla="*/ 148 w 148"/>
              <a:gd name="T15" fmla="*/ 24 h 128"/>
              <a:gd name="T16" fmla="*/ 139 w 148"/>
              <a:gd name="T17" fmla="*/ 23 h 128"/>
              <a:gd name="T18" fmla="*/ 139 w 148"/>
              <a:gd name="T19" fmla="*/ 109 h 128"/>
              <a:gd name="T20" fmla="*/ 94 w 148"/>
              <a:gd name="T21" fmla="*/ 104 h 128"/>
              <a:gd name="T22" fmla="*/ 77 w 148"/>
              <a:gd name="T23" fmla="*/ 119 h 128"/>
              <a:gd name="T24" fmla="*/ 75 w 148"/>
              <a:gd name="T25" fmla="*/ 118 h 128"/>
              <a:gd name="T26" fmla="*/ 89 w 148"/>
              <a:gd name="T27" fmla="*/ 99 h 128"/>
              <a:gd name="T28" fmla="*/ 131 w 148"/>
              <a:gd name="T29" fmla="*/ 96 h 128"/>
              <a:gd name="T30" fmla="*/ 131 w 148"/>
              <a:gd name="T31" fmla="*/ 0 h 128"/>
              <a:gd name="T32" fmla="*/ 111 w 148"/>
              <a:gd name="T33" fmla="*/ 5 h 128"/>
              <a:gd name="T34" fmla="*/ 111 w 148"/>
              <a:gd name="T35" fmla="*/ 76 h 128"/>
              <a:gd name="T36" fmla="*/ 100 w 148"/>
              <a:gd name="T37" fmla="*/ 70 h 128"/>
              <a:gd name="T38" fmla="*/ 90 w 148"/>
              <a:gd name="T39" fmla="*/ 83 h 128"/>
              <a:gd name="T40" fmla="*/ 90 w 148"/>
              <a:gd name="T41" fmla="*/ 11 h 128"/>
              <a:gd name="T42" fmla="*/ 90 w 148"/>
              <a:gd name="T43" fmla="*/ 12 h 128"/>
              <a:gd name="T44" fmla="*/ 74 w 148"/>
              <a:gd name="T45" fmla="*/ 26 h 128"/>
              <a:gd name="T46" fmla="*/ 57 w 148"/>
              <a:gd name="T47" fmla="*/ 12 h 128"/>
              <a:gd name="T48" fmla="*/ 16 w 148"/>
              <a:gd name="T49" fmla="*/ 0 h 128"/>
              <a:gd name="T50" fmla="*/ 16 w 148"/>
              <a:gd name="T51" fmla="*/ 96 h 128"/>
              <a:gd name="T52" fmla="*/ 57 w 148"/>
              <a:gd name="T53" fmla="*/ 99 h 128"/>
              <a:gd name="T54" fmla="*/ 72 w 148"/>
              <a:gd name="T55" fmla="*/ 118 h 128"/>
              <a:gd name="T56" fmla="*/ 70 w 148"/>
              <a:gd name="T57" fmla="*/ 119 h 128"/>
              <a:gd name="T58" fmla="*/ 53 w 148"/>
              <a:gd name="T59" fmla="*/ 104 h 128"/>
              <a:gd name="T60" fmla="*/ 8 w 148"/>
              <a:gd name="T61" fmla="*/ 109 h 128"/>
              <a:gd name="T62" fmla="*/ 8 w 148"/>
              <a:gd name="T63" fmla="*/ 23 h 128"/>
              <a:gd name="T64" fmla="*/ 0 w 148"/>
              <a:gd name="T65" fmla="*/ 24 h 128"/>
              <a:gd name="T66" fmla="*/ 0 w 148"/>
              <a:gd name="T67" fmla="*/ 123 h 128"/>
              <a:gd name="T68" fmla="*/ 54 w 148"/>
              <a:gd name="T69" fmla="*/ 118 h 128"/>
              <a:gd name="T70" fmla="*/ 64 w 148"/>
              <a:gd name="T71"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128">
                <a:moveTo>
                  <a:pt x="64" y="121"/>
                </a:moveTo>
                <a:cubicBezTo>
                  <a:pt x="64" y="122"/>
                  <a:pt x="64" y="122"/>
                  <a:pt x="64" y="123"/>
                </a:cubicBezTo>
                <a:cubicBezTo>
                  <a:pt x="64" y="126"/>
                  <a:pt x="68" y="128"/>
                  <a:pt x="74" y="128"/>
                </a:cubicBezTo>
                <a:cubicBezTo>
                  <a:pt x="79" y="128"/>
                  <a:pt x="83" y="126"/>
                  <a:pt x="83" y="123"/>
                </a:cubicBezTo>
                <a:cubicBezTo>
                  <a:pt x="83" y="122"/>
                  <a:pt x="83" y="122"/>
                  <a:pt x="83" y="121"/>
                </a:cubicBezTo>
                <a:cubicBezTo>
                  <a:pt x="86" y="120"/>
                  <a:pt x="89" y="118"/>
                  <a:pt x="93" y="118"/>
                </a:cubicBezTo>
                <a:cubicBezTo>
                  <a:pt x="115" y="118"/>
                  <a:pt x="148" y="123"/>
                  <a:pt x="148" y="123"/>
                </a:cubicBezTo>
                <a:cubicBezTo>
                  <a:pt x="148" y="24"/>
                  <a:pt x="148" y="24"/>
                  <a:pt x="148" y="24"/>
                </a:cubicBezTo>
                <a:cubicBezTo>
                  <a:pt x="148" y="24"/>
                  <a:pt x="144" y="23"/>
                  <a:pt x="139" y="23"/>
                </a:cubicBezTo>
                <a:cubicBezTo>
                  <a:pt x="139" y="109"/>
                  <a:pt x="139" y="109"/>
                  <a:pt x="139" y="109"/>
                </a:cubicBezTo>
                <a:cubicBezTo>
                  <a:pt x="139" y="109"/>
                  <a:pt x="113" y="98"/>
                  <a:pt x="94" y="104"/>
                </a:cubicBezTo>
                <a:cubicBezTo>
                  <a:pt x="87" y="106"/>
                  <a:pt x="81" y="114"/>
                  <a:pt x="77" y="119"/>
                </a:cubicBezTo>
                <a:cubicBezTo>
                  <a:pt x="76" y="118"/>
                  <a:pt x="76" y="118"/>
                  <a:pt x="75" y="118"/>
                </a:cubicBezTo>
                <a:cubicBezTo>
                  <a:pt x="78" y="113"/>
                  <a:pt x="83" y="103"/>
                  <a:pt x="89" y="99"/>
                </a:cubicBezTo>
                <a:cubicBezTo>
                  <a:pt x="107" y="91"/>
                  <a:pt x="131" y="96"/>
                  <a:pt x="131" y="96"/>
                </a:cubicBezTo>
                <a:cubicBezTo>
                  <a:pt x="131" y="0"/>
                  <a:pt x="131" y="0"/>
                  <a:pt x="131" y="0"/>
                </a:cubicBezTo>
                <a:cubicBezTo>
                  <a:pt x="131" y="0"/>
                  <a:pt x="122" y="2"/>
                  <a:pt x="111" y="5"/>
                </a:cubicBezTo>
                <a:cubicBezTo>
                  <a:pt x="111" y="76"/>
                  <a:pt x="111" y="76"/>
                  <a:pt x="111" y="76"/>
                </a:cubicBezTo>
                <a:cubicBezTo>
                  <a:pt x="100" y="70"/>
                  <a:pt x="100" y="70"/>
                  <a:pt x="100" y="70"/>
                </a:cubicBezTo>
                <a:cubicBezTo>
                  <a:pt x="90" y="83"/>
                  <a:pt x="90" y="83"/>
                  <a:pt x="90" y="83"/>
                </a:cubicBezTo>
                <a:cubicBezTo>
                  <a:pt x="90" y="11"/>
                  <a:pt x="90" y="11"/>
                  <a:pt x="90" y="11"/>
                </a:cubicBezTo>
                <a:cubicBezTo>
                  <a:pt x="90" y="11"/>
                  <a:pt x="90" y="11"/>
                  <a:pt x="90" y="12"/>
                </a:cubicBezTo>
                <a:cubicBezTo>
                  <a:pt x="81" y="15"/>
                  <a:pt x="74" y="26"/>
                  <a:pt x="74" y="26"/>
                </a:cubicBezTo>
                <a:cubicBezTo>
                  <a:pt x="74" y="26"/>
                  <a:pt x="66" y="15"/>
                  <a:pt x="57" y="12"/>
                </a:cubicBezTo>
                <a:cubicBezTo>
                  <a:pt x="40" y="5"/>
                  <a:pt x="16" y="0"/>
                  <a:pt x="16" y="0"/>
                </a:cubicBezTo>
                <a:cubicBezTo>
                  <a:pt x="16" y="96"/>
                  <a:pt x="16" y="96"/>
                  <a:pt x="16" y="96"/>
                </a:cubicBezTo>
                <a:cubicBezTo>
                  <a:pt x="16" y="96"/>
                  <a:pt x="40" y="91"/>
                  <a:pt x="57" y="99"/>
                </a:cubicBezTo>
                <a:cubicBezTo>
                  <a:pt x="64" y="103"/>
                  <a:pt x="69" y="113"/>
                  <a:pt x="72" y="118"/>
                </a:cubicBezTo>
                <a:cubicBezTo>
                  <a:pt x="71" y="118"/>
                  <a:pt x="71" y="118"/>
                  <a:pt x="70" y="119"/>
                </a:cubicBezTo>
                <a:cubicBezTo>
                  <a:pt x="67" y="114"/>
                  <a:pt x="60" y="106"/>
                  <a:pt x="53" y="104"/>
                </a:cubicBezTo>
                <a:cubicBezTo>
                  <a:pt x="34" y="98"/>
                  <a:pt x="8" y="109"/>
                  <a:pt x="8" y="109"/>
                </a:cubicBezTo>
                <a:cubicBezTo>
                  <a:pt x="8" y="23"/>
                  <a:pt x="8" y="23"/>
                  <a:pt x="8" y="23"/>
                </a:cubicBezTo>
                <a:cubicBezTo>
                  <a:pt x="3" y="23"/>
                  <a:pt x="0" y="24"/>
                  <a:pt x="0" y="24"/>
                </a:cubicBezTo>
                <a:cubicBezTo>
                  <a:pt x="0" y="123"/>
                  <a:pt x="0" y="123"/>
                  <a:pt x="0" y="123"/>
                </a:cubicBezTo>
                <a:cubicBezTo>
                  <a:pt x="0" y="123"/>
                  <a:pt x="32" y="118"/>
                  <a:pt x="54" y="118"/>
                </a:cubicBezTo>
                <a:cubicBezTo>
                  <a:pt x="58" y="118"/>
                  <a:pt x="61" y="120"/>
                  <a:pt x="64" y="12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cxnSp>
        <p:nvCxnSpPr>
          <p:cNvPr id="33" name="直接连接符 32"/>
          <p:cNvCxnSpPr/>
          <p:nvPr/>
        </p:nvCxnSpPr>
        <p:spPr>
          <a:xfrm>
            <a:off x="2530976" y="1772180"/>
            <a:ext cx="540000" cy="0"/>
          </a:xfrm>
          <a:prstGeom prst="line">
            <a:avLst/>
          </a:prstGeom>
          <a:ln w="12700">
            <a:solidFill>
              <a:schemeClr val="bg2">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530976" y="2684675"/>
            <a:ext cx="540000" cy="0"/>
          </a:xfrm>
          <a:prstGeom prst="line">
            <a:avLst/>
          </a:prstGeom>
          <a:ln w="12700">
            <a:solidFill>
              <a:srgbClr val="1F376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530976" y="3934990"/>
            <a:ext cx="540000" cy="0"/>
          </a:xfrm>
          <a:prstGeom prst="line">
            <a:avLst/>
          </a:prstGeom>
          <a:ln w="12700">
            <a:solidFill>
              <a:schemeClr val="bg2">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530976" y="5069100"/>
            <a:ext cx="540000" cy="0"/>
          </a:xfrm>
          <a:prstGeom prst="line">
            <a:avLst/>
          </a:prstGeom>
          <a:ln w="12700">
            <a:solidFill>
              <a:srgbClr val="1F3762"/>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2530976" y="1772180"/>
            <a:ext cx="0" cy="3314700"/>
          </a:xfrm>
          <a:prstGeom prst="line">
            <a:avLst/>
          </a:prstGeom>
          <a:ln w="12700">
            <a:solidFill>
              <a:schemeClr val="bg2">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053604" y="3428260"/>
            <a:ext cx="477372" cy="0"/>
          </a:xfrm>
          <a:prstGeom prst="line">
            <a:avLst/>
          </a:prstGeom>
          <a:ln w="12700">
            <a:solidFill>
              <a:schemeClr val="bg2">
                <a:lumMod val="7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314825" y="1513205"/>
            <a:ext cx="7481570" cy="706755"/>
          </a:xfrm>
          <a:prstGeom prst="rect">
            <a:avLst/>
          </a:prstGeom>
          <a:noFill/>
        </p:spPr>
        <p:txBody>
          <a:bodyPr wrap="square" rtlCol="0" anchor="t">
            <a:spAutoFit/>
          </a:bodyPr>
          <a:lstStyle/>
          <a:p>
            <a:pPr algn="just"/>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资本主义国家间政治经济发展的不平衡导致对殖民地的扩张与争夺加剧，孕育着新的更大的冲突。</a:t>
            </a:r>
          </a:p>
        </p:txBody>
      </p:sp>
      <p:sp>
        <p:nvSpPr>
          <p:cNvPr id="2" name="文本框 1"/>
          <p:cNvSpPr txBox="1"/>
          <p:nvPr/>
        </p:nvSpPr>
        <p:spPr>
          <a:xfrm>
            <a:off x="4315460" y="2425700"/>
            <a:ext cx="7480935" cy="706755"/>
          </a:xfrm>
          <a:prstGeom prst="rect">
            <a:avLst/>
          </a:prstGeom>
          <a:noFill/>
        </p:spPr>
        <p:txBody>
          <a:bodyPr wrap="square" rtlCol="0" anchor="t">
            <a:spAutoFit/>
          </a:bodyPr>
          <a:lstStyle/>
          <a:p>
            <a:pPr algn="just"/>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世界上几乎所有国家和地区都被卷入资本主义世界市场中，世界越来越紧密地连为一体。</a:t>
            </a:r>
          </a:p>
        </p:txBody>
      </p:sp>
      <p:sp>
        <p:nvSpPr>
          <p:cNvPr id="41" name="文本框 40"/>
          <p:cNvSpPr txBox="1">
            <a:spLocks noChangeArrowheads="1"/>
          </p:cNvSpPr>
          <p:nvPr/>
        </p:nvSpPr>
        <p:spPr bwMode="auto">
          <a:xfrm>
            <a:off x="4314825" y="3654425"/>
            <a:ext cx="7481570" cy="706755"/>
          </a:xfrm>
          <a:prstGeom prst="rect">
            <a:avLst/>
          </a:prstGeom>
          <a:noFill/>
          <a:ln w="9525">
            <a:noFill/>
            <a:miter lim="800000"/>
          </a:ln>
        </p:spPr>
        <p:txBody>
          <a:bodyPr wrap="square">
            <a:spAutoFit/>
          </a:bodyPr>
          <a:lstStyle/>
          <a:p>
            <a:pPr algn="just"/>
            <a:r>
              <a:rPr lang="zh-CN" altLang="en-US" sz="2000">
                <a:latin typeface="微软雅黑" panose="020B0503020204020204" pitchFamily="34" charset="-122"/>
                <a:ea typeface="微软雅黑" panose="020B0503020204020204" pitchFamily="34" charset="-122"/>
                <a:cs typeface="微软雅黑" panose="020B0503020204020204" pitchFamily="34" charset="-122"/>
              </a:rPr>
              <a:t>促进西方资本主义国家的发展，使其长期在世界范围内占统治地位，东方从属于西方。</a:t>
            </a:r>
          </a:p>
        </p:txBody>
      </p:sp>
      <p:sp>
        <p:nvSpPr>
          <p:cNvPr id="42" name="文本框 41"/>
          <p:cNvSpPr txBox="1"/>
          <p:nvPr/>
        </p:nvSpPr>
        <p:spPr>
          <a:xfrm>
            <a:off x="4315460" y="4810125"/>
            <a:ext cx="7480935" cy="1014730"/>
          </a:xfrm>
          <a:prstGeom prst="rect">
            <a:avLst/>
          </a:prstGeom>
          <a:noFill/>
        </p:spPr>
        <p:txBody>
          <a:bodyPr wrap="square" rtlCol="0" anchor="t">
            <a:spAutoFit/>
          </a:bodyPr>
          <a:lstStyle/>
          <a:p>
            <a:pPr algn="just"/>
            <a:r>
              <a:rPr lang="zh-CN" altLang="en-US" sz="2000">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亚非拉地区沦为西方列强的商品市场、原料产地、资本输出场所，带来灾难与落后；但在客观上打破了原有经济发展模式， 传播了先进生产方式、科技、思想，推动了亚非拉地区的近代化进程。</a:t>
            </a:r>
            <a:endParaRPr lang="zh-CN" altLang="en-US"/>
          </a:p>
        </p:txBody>
      </p:sp>
      <p:sp>
        <p:nvSpPr>
          <p:cNvPr id="43" name="标题 3"/>
          <p:cNvSpPr>
            <a:spLocks noGrp="1"/>
          </p:cNvSpPr>
          <p:nvPr/>
        </p:nvSpPr>
        <p:spPr>
          <a:xfrm>
            <a:off x="1153160" y="173355"/>
            <a:ext cx="11133455" cy="788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Light" panose="020F0302020204030204" charset="0"/>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世界殖民体系的形成</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影响</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left)">
                                      <p:cBhvr>
                                        <p:cTn id="18" dur="650"/>
                                        <p:tgtEl>
                                          <p:spTgt spid="40"/>
                                        </p:tgtEl>
                                      </p:cBhvr>
                                    </p:animEffect>
                                  </p:childTnLst>
                                </p:cTn>
                              </p:par>
                            </p:childTnLst>
                          </p:cTn>
                        </p:par>
                        <p:par>
                          <p:cTn id="19" fill="hold">
                            <p:stCondLst>
                              <p:cond delay="1500"/>
                            </p:stCondLst>
                            <p:childTnLst>
                              <p:par>
                                <p:cTn id="20" presetID="16" presetClass="entr" presetSubtype="42"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barn(outHorizontal)">
                                      <p:cBhvr>
                                        <p:cTn id="22" dur="500"/>
                                        <p:tgtEl>
                                          <p:spTgt spid="39"/>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65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650"/>
                                        <p:tgtEl>
                                          <p:spTgt spid="34"/>
                                        </p:tgtEl>
                                      </p:cBhvr>
                                    </p:animEffect>
                                  </p:childTnLst>
                                </p:cTn>
                              </p:par>
                              <p:par>
                                <p:cTn id="30" presetID="22" presetClass="entr" presetSubtype="8"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650"/>
                                        <p:tgtEl>
                                          <p:spTgt spid="35"/>
                                        </p:tgtEl>
                                      </p:cBhvr>
                                    </p:animEffect>
                                  </p:childTnLst>
                                </p:cTn>
                              </p:par>
                              <p:par>
                                <p:cTn id="33" presetID="22" presetClass="entr" presetSubtype="8"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650"/>
                                        <p:tgtEl>
                                          <p:spTgt spid="3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350" fill="hold"/>
                                        <p:tgtEl>
                                          <p:spTgt spid="7"/>
                                        </p:tgtEl>
                                        <p:attrNameLst>
                                          <p:attrName>ppt_w</p:attrName>
                                        </p:attrNameLst>
                                      </p:cBhvr>
                                      <p:tavLst>
                                        <p:tav tm="0">
                                          <p:val>
                                            <p:fltVal val="0"/>
                                          </p:val>
                                        </p:tav>
                                        <p:tav tm="100000">
                                          <p:val>
                                            <p:strVal val="#ppt_w"/>
                                          </p:val>
                                        </p:tav>
                                      </p:tavLst>
                                    </p:anim>
                                    <p:anim calcmode="lin" valueType="num">
                                      <p:cBhvr>
                                        <p:cTn id="40" dur="350" fill="hold"/>
                                        <p:tgtEl>
                                          <p:spTgt spid="7"/>
                                        </p:tgtEl>
                                        <p:attrNameLst>
                                          <p:attrName>ppt_h</p:attrName>
                                        </p:attrNameLst>
                                      </p:cBhvr>
                                      <p:tavLst>
                                        <p:tav tm="0">
                                          <p:val>
                                            <p:fltVal val="0"/>
                                          </p:val>
                                        </p:tav>
                                        <p:tav tm="100000">
                                          <p:val>
                                            <p:strVal val="#ppt_h"/>
                                          </p:val>
                                        </p:tav>
                                      </p:tavLst>
                                    </p:anim>
                                    <p:animEffect transition="in" filter="fade">
                                      <p:cBhvr>
                                        <p:cTn id="41" dur="350"/>
                                        <p:tgtEl>
                                          <p:spTgt spid="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50" fill="hold"/>
                                        <p:tgtEl>
                                          <p:spTgt spid="11"/>
                                        </p:tgtEl>
                                        <p:attrNameLst>
                                          <p:attrName>ppt_w</p:attrName>
                                        </p:attrNameLst>
                                      </p:cBhvr>
                                      <p:tavLst>
                                        <p:tav tm="0">
                                          <p:val>
                                            <p:fltVal val="0"/>
                                          </p:val>
                                        </p:tav>
                                        <p:tav tm="100000">
                                          <p:val>
                                            <p:strVal val="#ppt_w"/>
                                          </p:val>
                                        </p:tav>
                                      </p:tavLst>
                                    </p:anim>
                                    <p:anim calcmode="lin" valueType="num">
                                      <p:cBhvr>
                                        <p:cTn id="46" dur="350" fill="hold"/>
                                        <p:tgtEl>
                                          <p:spTgt spid="11"/>
                                        </p:tgtEl>
                                        <p:attrNameLst>
                                          <p:attrName>ppt_h</p:attrName>
                                        </p:attrNameLst>
                                      </p:cBhvr>
                                      <p:tavLst>
                                        <p:tav tm="0">
                                          <p:val>
                                            <p:fltVal val="0"/>
                                          </p:val>
                                        </p:tav>
                                        <p:tav tm="100000">
                                          <p:val>
                                            <p:strVal val="#ppt_h"/>
                                          </p:val>
                                        </p:tav>
                                      </p:tavLst>
                                    </p:anim>
                                    <p:animEffect transition="in" filter="fade">
                                      <p:cBhvr>
                                        <p:cTn id="47" dur="350"/>
                                        <p:tgtEl>
                                          <p:spTgt spid="11"/>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350" fill="hold"/>
                                        <p:tgtEl>
                                          <p:spTgt spid="15"/>
                                        </p:tgtEl>
                                        <p:attrNameLst>
                                          <p:attrName>ppt_w</p:attrName>
                                        </p:attrNameLst>
                                      </p:cBhvr>
                                      <p:tavLst>
                                        <p:tav tm="0">
                                          <p:val>
                                            <p:fltVal val="0"/>
                                          </p:val>
                                        </p:tav>
                                        <p:tav tm="100000">
                                          <p:val>
                                            <p:strVal val="#ppt_w"/>
                                          </p:val>
                                        </p:tav>
                                      </p:tavLst>
                                    </p:anim>
                                    <p:anim calcmode="lin" valueType="num">
                                      <p:cBhvr>
                                        <p:cTn id="52" dur="350" fill="hold"/>
                                        <p:tgtEl>
                                          <p:spTgt spid="15"/>
                                        </p:tgtEl>
                                        <p:attrNameLst>
                                          <p:attrName>ppt_h</p:attrName>
                                        </p:attrNameLst>
                                      </p:cBhvr>
                                      <p:tavLst>
                                        <p:tav tm="0">
                                          <p:val>
                                            <p:fltVal val="0"/>
                                          </p:val>
                                        </p:tav>
                                        <p:tav tm="100000">
                                          <p:val>
                                            <p:strVal val="#ppt_h"/>
                                          </p:val>
                                        </p:tav>
                                      </p:tavLst>
                                    </p:anim>
                                    <p:animEffect transition="in" filter="fade">
                                      <p:cBhvr>
                                        <p:cTn id="53" dur="350"/>
                                        <p:tgtEl>
                                          <p:spTgt spid="15"/>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350" fill="hold"/>
                                        <p:tgtEl>
                                          <p:spTgt spid="19"/>
                                        </p:tgtEl>
                                        <p:attrNameLst>
                                          <p:attrName>ppt_w</p:attrName>
                                        </p:attrNameLst>
                                      </p:cBhvr>
                                      <p:tavLst>
                                        <p:tav tm="0">
                                          <p:val>
                                            <p:fltVal val="0"/>
                                          </p:val>
                                        </p:tav>
                                        <p:tav tm="100000">
                                          <p:val>
                                            <p:strVal val="#ppt_w"/>
                                          </p:val>
                                        </p:tav>
                                      </p:tavLst>
                                    </p:anim>
                                    <p:anim calcmode="lin" valueType="num">
                                      <p:cBhvr>
                                        <p:cTn id="58" dur="350" fill="hold"/>
                                        <p:tgtEl>
                                          <p:spTgt spid="19"/>
                                        </p:tgtEl>
                                        <p:attrNameLst>
                                          <p:attrName>ppt_h</p:attrName>
                                        </p:attrNameLst>
                                      </p:cBhvr>
                                      <p:tavLst>
                                        <p:tav tm="0">
                                          <p:val>
                                            <p:fltVal val="0"/>
                                          </p:val>
                                        </p:tav>
                                        <p:tav tm="100000">
                                          <p:val>
                                            <p:strVal val="#ppt_h"/>
                                          </p:val>
                                        </p:tav>
                                      </p:tavLst>
                                    </p:anim>
                                    <p:animEffect transition="in" filter="fade">
                                      <p:cBhvr>
                                        <p:cTn id="59" dur="35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linds(horizontal)">
                                      <p:cBhvr>
                                        <p:cTn id="64" dur="500"/>
                                        <p:tgtEl>
                                          <p:spTgt spid="3"/>
                                        </p:tgtEl>
                                      </p:cBhvr>
                                    </p:animEffect>
                                  </p:childTnLst>
                                </p:cTn>
                              </p:par>
                            </p:childTnLst>
                          </p:cTn>
                        </p:par>
                        <p:par>
                          <p:cTn id="65" fill="hold">
                            <p:stCondLst>
                              <p:cond delay="500"/>
                            </p:stCondLst>
                            <p:childTnLst>
                              <p:par>
                                <p:cTn id="66" presetID="3" presetClass="entr" presetSubtype="10" fill="hold" grpId="0"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blinds(horizontal)">
                                      <p:cBhvr>
                                        <p:cTn id="68" dur="500"/>
                                        <p:tgtEl>
                                          <p:spTgt spid="2"/>
                                        </p:tgtEl>
                                      </p:cBhvr>
                                    </p:animEffect>
                                  </p:childTnLst>
                                </p:cTn>
                              </p:par>
                            </p:childTnLst>
                          </p:cTn>
                        </p:par>
                        <p:par>
                          <p:cTn id="69" fill="hold">
                            <p:stCondLst>
                              <p:cond delay="1000"/>
                            </p:stCondLst>
                            <p:childTnLst>
                              <p:par>
                                <p:cTn id="70" presetID="3" presetClass="entr" presetSubtype="10"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blinds(horizontal)">
                                      <p:cBhvr>
                                        <p:cTn id="72" dur="500"/>
                                        <p:tgtEl>
                                          <p:spTgt spid="41"/>
                                        </p:tgtEl>
                                      </p:cBhvr>
                                    </p:animEffect>
                                  </p:childTnLst>
                                </p:cTn>
                              </p:par>
                            </p:childTnLst>
                          </p:cTn>
                        </p:par>
                        <p:par>
                          <p:cTn id="73" fill="hold">
                            <p:stCondLst>
                              <p:cond delay="1500"/>
                            </p:stCondLst>
                            <p:childTnLst>
                              <p:par>
                                <p:cTn id="74" presetID="3" presetClass="entr" presetSubtype="1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blinds(horizontal)">
                                      <p:cBhvr>
                                        <p:cTn id="7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5" grpId="0" bldLvl="0" animBg="1"/>
      <p:bldP spid="19" grpId="0" bldLvl="0" animBg="1"/>
      <p:bldP spid="31" grpId="0" bldLvl="0" animBg="1"/>
      <p:bldP spid="32" grpId="0" bldLvl="0" animBg="1"/>
      <p:bldP spid="3" grpId="0"/>
      <p:bldP spid="2" grpId="0"/>
      <p:bldP spid="41" grpId="0"/>
      <p:bldP spid="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nvSpPr>
        <p:spPr>
          <a:xfrm>
            <a:off x="1168400" y="331470"/>
            <a:ext cx="11133455" cy="53594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ysClr val="windowText" lastClr="000000"/>
                </a:solidFill>
                <a:latin typeface="Calibri Light" panose="020F0302020204030204" charset="0"/>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世界殖民体系的形成</a:t>
            </a:r>
          </a:p>
        </p:txBody>
      </p:sp>
      <p:sp>
        <p:nvSpPr>
          <p:cNvPr id="6" name="文本框 5"/>
          <p:cNvSpPr txBox="1"/>
          <p:nvPr/>
        </p:nvSpPr>
        <p:spPr>
          <a:xfrm>
            <a:off x="664210" y="1301750"/>
            <a:ext cx="2563495" cy="521970"/>
          </a:xfrm>
          <a:prstGeom prst="rect">
            <a:avLst/>
          </a:prstGeom>
          <a:noFill/>
        </p:spPr>
        <p:txBody>
          <a:bodyPr wrap="square" rtlCol="0">
            <a:spAutoFit/>
          </a:bodyPr>
          <a:lstStyle/>
          <a:p>
            <a:r>
              <a:rPr lang="zh-CN" altLang="en-US" sz="2800"/>
              <a:t>【</a:t>
            </a:r>
            <a:r>
              <a:rPr lang="zh-CN" altLang="en-US" sz="2800">
                <a:latin typeface="微软雅黑" panose="020B0503020204020204" pitchFamily="34" charset="-122"/>
                <a:ea typeface="微软雅黑" panose="020B0503020204020204" pitchFamily="34" charset="-122"/>
              </a:rPr>
              <a:t>思考探究三</a:t>
            </a:r>
            <a:r>
              <a:rPr lang="zh-CN" altLang="en-US" sz="2800"/>
              <a:t>】</a:t>
            </a:r>
          </a:p>
        </p:txBody>
      </p:sp>
      <p:sp>
        <p:nvSpPr>
          <p:cNvPr id="11" name="文本框 10"/>
          <p:cNvSpPr txBox="1"/>
          <p:nvPr/>
        </p:nvSpPr>
        <p:spPr>
          <a:xfrm>
            <a:off x="3118485" y="1332230"/>
            <a:ext cx="8422640" cy="460375"/>
          </a:xfrm>
          <a:prstGeom prst="rect">
            <a:avLst/>
          </a:prstGeom>
          <a:noFill/>
        </p:spPr>
        <p:txBody>
          <a:bodyPr wrap="square" rtlCol="0">
            <a:spAutoFit/>
          </a:bodyPr>
          <a:lstStyle/>
          <a:p>
            <a:r>
              <a:rPr lang="zh-CN" altLang="en-US" sz="2400">
                <a:solidFill>
                  <a:sysClr val="windowText" lastClr="000000"/>
                </a:solidFill>
                <a:latin typeface="微软雅黑" panose="020B0503020204020204" pitchFamily="34" charset="-122"/>
                <a:ea typeface="微软雅黑" panose="020B0503020204020204" pitchFamily="34" charset="-122"/>
              </a:rPr>
              <a:t>世界殖民体系形成的过程及阶段特征</a:t>
            </a:r>
          </a:p>
        </p:txBody>
      </p:sp>
      <p:sp>
        <p:nvSpPr>
          <p:cNvPr id="7" name="文本框 6"/>
          <p:cNvSpPr txBox="1"/>
          <p:nvPr/>
        </p:nvSpPr>
        <p:spPr>
          <a:xfrm>
            <a:off x="664210" y="1933575"/>
            <a:ext cx="10756265" cy="1568450"/>
          </a:xfrm>
          <a:prstGeom prst="rect">
            <a:avLst/>
          </a:prstGeom>
          <a:noFill/>
        </p:spPr>
        <p:txBody>
          <a:bodyPr wrap="square" rtlCol="0">
            <a:spAutoFit/>
          </a:bodyPr>
          <a:lstStyle/>
          <a:p>
            <a:pPr algn="just"/>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资本原始积累时期：（早期殖民扩张）</a:t>
            </a:r>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世纪末</a:t>
            </a:r>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世纪晚期，殖民扩张的目的掠夺金银财富，以进行资本的原始积累为主。扩张方式是暴力方式进行掠夺；后果是开辟和加强了新旧大陆之间、亚欧大陆之间的经济文化联系，为后来世界市场的形成打下了坚实基础。</a:t>
            </a:r>
          </a:p>
        </p:txBody>
      </p:sp>
      <p:sp>
        <p:nvSpPr>
          <p:cNvPr id="9" name="文本框 8"/>
          <p:cNvSpPr txBox="1"/>
          <p:nvPr/>
        </p:nvSpPr>
        <p:spPr>
          <a:xfrm>
            <a:off x="664210" y="3502025"/>
            <a:ext cx="10756265" cy="1568450"/>
          </a:xfrm>
          <a:prstGeom prst="rect">
            <a:avLst/>
          </a:prstGeom>
          <a:noFill/>
        </p:spPr>
        <p:txBody>
          <a:bodyPr wrap="square" rtlCol="0">
            <a:spAutoFit/>
          </a:bodyPr>
          <a:lstStyle/>
          <a:p>
            <a:pPr algn="just"/>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自由资本主义时期：（第一次工业革命）</a:t>
            </a:r>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18</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世纪末</a:t>
            </a:r>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世纪中后期，殖民扩张的目的是拓展商品销售市场和原料产地，以适应本国工业资本主义的发展需要。扩张方式为发动侵略战争和输出廉价的商品；重要影响是亚洲各国被卷入资本主义世界市场，东方从属于西方的国际关系形成。</a:t>
            </a:r>
          </a:p>
        </p:txBody>
      </p:sp>
      <p:sp>
        <p:nvSpPr>
          <p:cNvPr id="12" name="文本框 11"/>
          <p:cNvSpPr txBox="1"/>
          <p:nvPr/>
        </p:nvSpPr>
        <p:spPr>
          <a:xfrm>
            <a:off x="664845" y="5181600"/>
            <a:ext cx="10876280" cy="1198880"/>
          </a:xfrm>
          <a:prstGeom prst="rect">
            <a:avLst/>
          </a:prstGeom>
          <a:noFill/>
        </p:spPr>
        <p:txBody>
          <a:bodyPr wrap="square" rtlCol="0">
            <a:spAutoFit/>
          </a:bodyPr>
          <a:lstStyle/>
          <a:p>
            <a:pPr algn="just"/>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垄断资本主义时期：（第二次工业革命）</a:t>
            </a:r>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世纪末</a:t>
            </a:r>
            <a:r>
              <a:rPr lang="en-US" altLang="zh-CN"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世纪初，殖民扩张的目的和方式，以资本输出为主，掀起瓜分狂潮和进行帝国主义战争；结果，帝国主义殖民体系最终形成，世界成为一个不可分割的整体。</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7" grpId="0"/>
      <p:bldP spid="9"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3"/>
          <p:cNvSpPr>
            <a:spLocks noGrp="1"/>
          </p:cNvSpPr>
          <p:nvPr/>
        </p:nvSpPr>
        <p:spPr>
          <a:xfrm>
            <a:off x="5071745" y="225425"/>
            <a:ext cx="2247900" cy="788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等线 Light" panose="02010600030101010101" charset="-122"/>
                <a:ea typeface="+mn-ea"/>
                <a:cs typeface="+mn-ea"/>
              </a:defRPr>
            </a:lvl1pPr>
          </a:lstStyle>
          <a:p>
            <a:pPr algn="ctr"/>
            <a:r>
              <a:rPr lang="zh-CN" altLang="en-US" sz="3200" b="1">
                <a:latin typeface="微软雅黑" panose="020B0503020204020204" pitchFamily="34" charset="-122"/>
                <a:ea typeface="微软雅黑" panose="020B0503020204020204" pitchFamily="34" charset="-122"/>
              </a:rPr>
              <a:t>本课小结</a:t>
            </a:r>
          </a:p>
        </p:txBody>
      </p:sp>
      <p:grpSp>
        <p:nvGrpSpPr>
          <p:cNvPr id="44" name="组合 43"/>
          <p:cNvGrpSpPr/>
          <p:nvPr/>
        </p:nvGrpSpPr>
        <p:grpSpPr>
          <a:xfrm>
            <a:off x="0" y="1013460"/>
            <a:ext cx="11993880" cy="5402580"/>
            <a:chOff x="-112" y="1322"/>
            <a:chExt cx="18888" cy="8508"/>
          </a:xfrm>
        </p:grpSpPr>
        <p:cxnSp>
          <p:nvCxnSpPr>
            <p:cNvPr id="45" name="直接箭头连接符 44"/>
            <p:cNvCxnSpPr/>
            <p:nvPr/>
          </p:nvCxnSpPr>
          <p:spPr>
            <a:xfrm>
              <a:off x="424" y="3712"/>
              <a:ext cx="1835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a:off x="1864" y="2800"/>
              <a:ext cx="20" cy="1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1708" y="2712"/>
              <a:ext cx="0" cy="1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6620" y="2712"/>
              <a:ext cx="0" cy="1488"/>
            </a:xfrm>
            <a:prstGeom prst="line">
              <a:avLst/>
            </a:prstGeom>
          </p:spPr>
          <p:style>
            <a:lnRef idx="1">
              <a:schemeClr val="accent1"/>
            </a:lnRef>
            <a:fillRef idx="0">
              <a:schemeClr val="accent1"/>
            </a:fillRef>
            <a:effectRef idx="0">
              <a:schemeClr val="accent1"/>
            </a:effectRef>
            <a:fontRef idx="minor">
              <a:schemeClr val="tx1"/>
            </a:fontRef>
          </p:style>
        </p:cxnSp>
        <p:sp>
          <p:nvSpPr>
            <p:cNvPr id="49" name="左大括号 48"/>
            <p:cNvSpPr/>
            <p:nvPr/>
          </p:nvSpPr>
          <p:spPr>
            <a:xfrm rot="5400000">
              <a:off x="4042" y="-96"/>
              <a:ext cx="548" cy="4864"/>
            </a:xfrm>
            <a:prstGeom prst="leftBrace">
              <a:avLst>
                <a:gd name="adj1" fmla="val 8333"/>
                <a:gd name="adj2" fmla="val 486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0" name="左大括号 49"/>
            <p:cNvSpPr/>
            <p:nvPr/>
          </p:nvSpPr>
          <p:spPr>
            <a:xfrm rot="5400000">
              <a:off x="8970" y="-111"/>
              <a:ext cx="548" cy="4864"/>
            </a:xfrm>
            <a:prstGeom prst="leftBrace">
              <a:avLst>
                <a:gd name="adj1" fmla="val 8333"/>
                <a:gd name="adj2" fmla="val 486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b="1"/>
            </a:p>
          </p:txBody>
        </p:sp>
        <p:sp>
          <p:nvSpPr>
            <p:cNvPr id="51" name="文本框 50"/>
            <p:cNvSpPr txBox="1"/>
            <p:nvPr/>
          </p:nvSpPr>
          <p:spPr>
            <a:xfrm>
              <a:off x="-112" y="4106"/>
              <a:ext cx="2544" cy="1695"/>
            </a:xfrm>
            <a:prstGeom prst="rect">
              <a:avLst/>
            </a:prstGeom>
            <a:noFill/>
          </p:spPr>
          <p:txBody>
            <a:bodyPr wrap="square" rtlCol="0">
              <a:spAutoFit/>
            </a:bodyPr>
            <a:lstStyle/>
            <a:p>
              <a:pPr algn="ct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开始：</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15</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世纪</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新航路开辟</a:t>
              </a:r>
            </a:p>
          </p:txBody>
        </p:sp>
        <p:sp>
          <p:nvSpPr>
            <p:cNvPr id="52" name="文本框 51"/>
            <p:cNvSpPr txBox="1"/>
            <p:nvPr/>
          </p:nvSpPr>
          <p:spPr>
            <a:xfrm>
              <a:off x="2891" y="1337"/>
              <a:ext cx="3288" cy="725"/>
            </a:xfrm>
            <a:prstGeom prst="rect">
              <a:avLst/>
            </a:prstGeom>
            <a:noFill/>
          </p:spPr>
          <p:txBody>
            <a:bodyPr wrap="square" rtlCol="0">
              <a:spAutoFit/>
            </a:bodyPr>
            <a:lstStyle/>
            <a:p>
              <a:r>
                <a:rPr lang="zh-CN" altLang="en-US" sz="2400" b="1" dirty="0">
                  <a:solidFill>
                    <a:schemeClr val="tx1"/>
                  </a:solidFill>
                  <a:latin typeface="微软雅黑" panose="020B0503020204020204" pitchFamily="34" charset="-122"/>
                  <a:ea typeface="微软雅黑" panose="020B0503020204020204" pitchFamily="34" charset="-122"/>
                </a:rPr>
                <a:t>早期殖民扩张</a:t>
              </a:r>
            </a:p>
          </p:txBody>
        </p:sp>
        <p:sp>
          <p:nvSpPr>
            <p:cNvPr id="53" name="文本框 52"/>
            <p:cNvSpPr txBox="1"/>
            <p:nvPr/>
          </p:nvSpPr>
          <p:spPr>
            <a:xfrm>
              <a:off x="3089" y="3069"/>
              <a:ext cx="2892" cy="1307"/>
            </a:xfrm>
            <a:prstGeom prst="rect">
              <a:avLst/>
            </a:prstGeom>
            <a:noFill/>
          </p:spPr>
          <p:txBody>
            <a:bodyPr wrap="square" rtlCol="0">
              <a:spAutoFit/>
            </a:bodyPr>
            <a:lstStyle/>
            <a:p>
              <a:r>
                <a:rPr lang="zh-CN" altLang="en-US" sz="2400" b="1" dirty="0">
                  <a:solidFill>
                    <a:schemeClr val="tx2">
                      <a:lumMod val="75000"/>
                    </a:schemeClr>
                  </a:solidFill>
                  <a:latin typeface="微软雅黑" panose="020B0503020204020204" pitchFamily="34" charset="-122"/>
                  <a:ea typeface="微软雅黑" panose="020B0503020204020204" pitchFamily="34" charset="-122"/>
                </a:rPr>
                <a:t>暴力掠夺</a:t>
              </a:r>
              <a:endParaRPr lang="en-US" altLang="zh-CN" sz="2400" b="1" dirty="0">
                <a:solidFill>
                  <a:schemeClr val="tx2">
                    <a:lumMod val="75000"/>
                  </a:schemeClr>
                </a:solidFill>
                <a:latin typeface="微软雅黑" panose="020B0503020204020204" pitchFamily="34" charset="-122"/>
                <a:ea typeface="微软雅黑" panose="020B0503020204020204" pitchFamily="34" charset="-122"/>
              </a:endParaRPr>
            </a:p>
            <a:p>
              <a:r>
                <a:rPr lang="zh-CN" altLang="en-US" sz="2400" b="1" dirty="0">
                  <a:solidFill>
                    <a:schemeClr val="tx2">
                      <a:lumMod val="75000"/>
                    </a:schemeClr>
                  </a:solidFill>
                  <a:latin typeface="微软雅黑" panose="020B0503020204020204" pitchFamily="34" charset="-122"/>
                  <a:ea typeface="微软雅黑" panose="020B0503020204020204" pitchFamily="34" charset="-122"/>
                </a:rPr>
                <a:t>原始积累</a:t>
              </a:r>
            </a:p>
          </p:txBody>
        </p:sp>
        <p:sp>
          <p:nvSpPr>
            <p:cNvPr id="54" name="文本框 53"/>
            <p:cNvSpPr txBox="1"/>
            <p:nvPr/>
          </p:nvSpPr>
          <p:spPr>
            <a:xfrm>
              <a:off x="8199" y="3036"/>
              <a:ext cx="2892" cy="1307"/>
            </a:xfrm>
            <a:prstGeom prst="rect">
              <a:avLst/>
            </a:prstGeom>
            <a:noFill/>
          </p:spPr>
          <p:txBody>
            <a:bodyPr wrap="square" rtlCol="0">
              <a:spAutoFit/>
            </a:bodyPr>
            <a:lstStyle/>
            <a:p>
              <a:pPr lvl="0" algn="l">
                <a:buClrTx/>
                <a:buSzTx/>
                <a:buFontTx/>
              </a:pPr>
              <a:r>
                <a:rPr lang="zh-CN" altLang="en-US" sz="2400" b="1" dirty="0">
                  <a:solidFill>
                    <a:schemeClr val="tx2">
                      <a:lumMod val="75000"/>
                    </a:schemeClr>
                  </a:solidFill>
                  <a:latin typeface="微软雅黑" panose="020B0503020204020204" pitchFamily="34" charset="-122"/>
                  <a:ea typeface="微软雅黑" panose="020B0503020204020204" pitchFamily="34" charset="-122"/>
                  <a:sym typeface="+mn-ea"/>
                </a:rPr>
                <a:t>武力侵略</a:t>
              </a:r>
            </a:p>
            <a:p>
              <a:pPr lvl="0" algn="l">
                <a:buClrTx/>
                <a:buSzTx/>
                <a:buFontTx/>
              </a:pPr>
              <a:r>
                <a:rPr lang="zh-CN" altLang="en-US" sz="2400" b="1" dirty="0">
                  <a:solidFill>
                    <a:schemeClr val="tx2">
                      <a:lumMod val="75000"/>
                    </a:schemeClr>
                  </a:solidFill>
                  <a:latin typeface="微软雅黑" panose="020B0503020204020204" pitchFamily="34" charset="-122"/>
                  <a:ea typeface="微软雅黑" panose="020B0503020204020204" pitchFamily="34" charset="-122"/>
                  <a:sym typeface="+mn-ea"/>
                </a:rPr>
                <a:t>商品输出</a:t>
              </a:r>
            </a:p>
          </p:txBody>
        </p:sp>
        <p:sp>
          <p:nvSpPr>
            <p:cNvPr id="55" name="文本框 54"/>
            <p:cNvSpPr txBox="1"/>
            <p:nvPr/>
          </p:nvSpPr>
          <p:spPr>
            <a:xfrm>
              <a:off x="13309" y="3058"/>
              <a:ext cx="2310" cy="1307"/>
            </a:xfrm>
            <a:prstGeom prst="rect">
              <a:avLst/>
            </a:prstGeom>
            <a:noFill/>
          </p:spPr>
          <p:txBody>
            <a:bodyPr wrap="square" rtlCol="0">
              <a:spAutoFit/>
            </a:bodyPr>
            <a:lstStyle/>
            <a:p>
              <a:pPr lvl="0" algn="l">
                <a:buClrTx/>
                <a:buSzTx/>
                <a:buFontTx/>
              </a:pPr>
              <a:r>
                <a:rPr lang="zh-CN" altLang="en-US" sz="2400" b="1" dirty="0">
                  <a:solidFill>
                    <a:schemeClr val="tx2">
                      <a:lumMod val="75000"/>
                    </a:schemeClr>
                  </a:solidFill>
                  <a:latin typeface="微软雅黑" panose="020B0503020204020204" pitchFamily="34" charset="-122"/>
                  <a:ea typeface="微软雅黑" panose="020B0503020204020204" pitchFamily="34" charset="-122"/>
                  <a:sym typeface="+mn-ea"/>
                </a:rPr>
                <a:t>瓜分世界资本输出</a:t>
              </a:r>
            </a:p>
          </p:txBody>
        </p:sp>
        <p:sp>
          <p:nvSpPr>
            <p:cNvPr id="56" name="文本框 55"/>
            <p:cNvSpPr txBox="1"/>
            <p:nvPr/>
          </p:nvSpPr>
          <p:spPr>
            <a:xfrm>
              <a:off x="7136" y="1337"/>
              <a:ext cx="4216" cy="725"/>
            </a:xfrm>
            <a:prstGeom prst="rect">
              <a:avLst/>
            </a:prstGeom>
            <a:noFill/>
          </p:spPr>
          <p:txBody>
            <a:bodyPr wrap="square" rtlCol="0">
              <a:spAutoFit/>
            </a:bodyPr>
            <a:lstStyle/>
            <a:p>
              <a:r>
                <a:rPr lang="zh-CN" altLang="en-US" sz="2400" b="1" dirty="0">
                  <a:solidFill>
                    <a:schemeClr val="tx1"/>
                  </a:solidFill>
                  <a:latin typeface="微软雅黑" panose="020B0503020204020204" pitchFamily="34" charset="-122"/>
                  <a:ea typeface="微软雅黑" panose="020B0503020204020204" pitchFamily="34" charset="-122"/>
                </a:rPr>
                <a:t>自由资本主义时代</a:t>
              </a:r>
            </a:p>
          </p:txBody>
        </p:sp>
        <p:sp>
          <p:nvSpPr>
            <p:cNvPr id="57" name="文本框 56"/>
            <p:cNvSpPr txBox="1"/>
            <p:nvPr/>
          </p:nvSpPr>
          <p:spPr>
            <a:xfrm>
              <a:off x="12300" y="1322"/>
              <a:ext cx="4216" cy="725"/>
            </a:xfrm>
            <a:prstGeom prst="rect">
              <a:avLst/>
            </a:prstGeom>
            <a:noFill/>
          </p:spPr>
          <p:txBody>
            <a:bodyPr wrap="square" rtlCol="0">
              <a:spAutoFit/>
            </a:bodyPr>
            <a:lstStyle/>
            <a:p>
              <a:r>
                <a:rPr lang="zh-CN" altLang="en-US" sz="2400" b="1" dirty="0">
                  <a:solidFill>
                    <a:schemeClr val="tx1"/>
                  </a:solidFill>
                  <a:latin typeface="微软雅黑" panose="020B0503020204020204" pitchFamily="34" charset="-122"/>
                  <a:ea typeface="微软雅黑" panose="020B0503020204020204" pitchFamily="34" charset="-122"/>
                </a:rPr>
                <a:t>垄断资本主义时代</a:t>
              </a:r>
            </a:p>
          </p:txBody>
        </p:sp>
        <p:sp>
          <p:nvSpPr>
            <p:cNvPr id="58" name="文本框 57"/>
            <p:cNvSpPr txBox="1"/>
            <p:nvPr/>
          </p:nvSpPr>
          <p:spPr>
            <a:xfrm>
              <a:off x="9795" y="4106"/>
              <a:ext cx="4090" cy="1695"/>
            </a:xfrm>
            <a:prstGeom prst="rect">
              <a:avLst/>
            </a:prstGeom>
            <a:noFill/>
          </p:spPr>
          <p:txBody>
            <a:bodyPr wrap="square" rtlCol="0">
              <a:spAutoFit/>
            </a:bodyPr>
            <a:lstStyle/>
            <a:p>
              <a:pPr algn="ct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初步形成：</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19</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世纪中期</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第一次工业革命完成</a:t>
              </a:r>
            </a:p>
          </p:txBody>
        </p:sp>
        <p:sp>
          <p:nvSpPr>
            <p:cNvPr id="59" name="文本框 58"/>
            <p:cNvSpPr txBox="1"/>
            <p:nvPr/>
          </p:nvSpPr>
          <p:spPr>
            <a:xfrm>
              <a:off x="14656" y="4146"/>
              <a:ext cx="3928" cy="1695"/>
            </a:xfrm>
            <a:prstGeom prst="rect">
              <a:avLst/>
            </a:prstGeom>
            <a:noFill/>
          </p:spPr>
          <p:txBody>
            <a:bodyPr wrap="square" rtlCol="0">
              <a:spAutoFit/>
            </a:bodyPr>
            <a:lstStyle/>
            <a:p>
              <a:pPr algn="ct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最终形成：</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en-US" altLang="zh-CN" sz="2000" b="1" dirty="0">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世纪初</a:t>
              </a:r>
              <a:endParaRPr lang="en-US" altLang="zh-CN" sz="2000" b="1" dirty="0">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第二次工业革命完成</a:t>
              </a:r>
            </a:p>
          </p:txBody>
        </p:sp>
        <p:sp>
          <p:nvSpPr>
            <p:cNvPr id="60" name="左大括号 59"/>
            <p:cNvSpPr/>
            <p:nvPr/>
          </p:nvSpPr>
          <p:spPr>
            <a:xfrm rot="5400000">
              <a:off x="13914" y="-96"/>
              <a:ext cx="548" cy="4864"/>
            </a:xfrm>
            <a:prstGeom prst="leftBrace">
              <a:avLst>
                <a:gd name="adj1" fmla="val 8333"/>
                <a:gd name="adj2" fmla="val 486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nvGrpSpPr>
            <p:cNvPr id="61" name="组合 60"/>
            <p:cNvGrpSpPr/>
            <p:nvPr/>
          </p:nvGrpSpPr>
          <p:grpSpPr>
            <a:xfrm>
              <a:off x="722" y="6113"/>
              <a:ext cx="16170" cy="3717"/>
              <a:chOff x="722" y="6113"/>
              <a:chExt cx="16170" cy="3717"/>
            </a:xfrm>
          </p:grpSpPr>
          <p:sp>
            <p:nvSpPr>
              <p:cNvPr id="62" name="文本框 61"/>
              <p:cNvSpPr txBox="1"/>
              <p:nvPr/>
            </p:nvSpPr>
            <p:spPr>
              <a:xfrm>
                <a:off x="722" y="6323"/>
                <a:ext cx="723" cy="3197"/>
              </a:xfrm>
              <a:prstGeom prst="rect">
                <a:avLst/>
              </a:prstGeom>
              <a:noFill/>
              <a:ln>
                <a:solidFill>
                  <a:schemeClr val="tx1"/>
                </a:solidFill>
              </a:ln>
            </p:spPr>
            <p:txBody>
              <a:bodyPr wrap="square" rtlCol="0">
                <a:spAutoFit/>
              </a:bodyPr>
              <a:lstStyle/>
              <a:p>
                <a:r>
                  <a:rPr lang="zh-CN" altLang="en-US" b="1">
                    <a:latin typeface="微软雅黑" panose="020B0503020204020204" pitchFamily="34" charset="-122"/>
                    <a:ea typeface="微软雅黑" panose="020B0503020204020204" pitchFamily="34" charset="-122"/>
                  </a:rPr>
                  <a:t>殖民体系的形成</a:t>
                </a:r>
              </a:p>
            </p:txBody>
          </p:sp>
          <p:sp>
            <p:nvSpPr>
              <p:cNvPr id="63" name="左大括号 62"/>
              <p:cNvSpPr/>
              <p:nvPr/>
            </p:nvSpPr>
            <p:spPr>
              <a:xfrm>
                <a:off x="1600" y="6113"/>
                <a:ext cx="548" cy="3717"/>
              </a:xfrm>
              <a:prstGeom prst="leftBrace">
                <a:avLst>
                  <a:gd name="adj1" fmla="val 8333"/>
                  <a:gd name="adj2" fmla="val 4802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4" name="文本框 63"/>
              <p:cNvSpPr txBox="1"/>
              <p:nvPr/>
            </p:nvSpPr>
            <p:spPr>
              <a:xfrm>
                <a:off x="2432" y="6113"/>
                <a:ext cx="7124" cy="580"/>
              </a:xfrm>
              <a:prstGeom prst="rect">
                <a:avLst/>
              </a:prstGeom>
              <a:noFill/>
              <a:ln>
                <a:solidFill>
                  <a:schemeClr val="tx1"/>
                </a:solidFill>
              </a:ln>
            </p:spPr>
            <p:txBody>
              <a:bodyPr wrap="square" rtlCol="0">
                <a:spAutoFit/>
              </a:bodyPr>
              <a:lstStyle/>
              <a:p>
                <a:r>
                  <a:rPr lang="en-US" altLang="zh-CN" b="1">
                    <a:latin typeface="微软雅黑" panose="020B0503020204020204" pitchFamily="34" charset="-122"/>
                    <a:ea typeface="微软雅黑" panose="020B0503020204020204" pitchFamily="34" charset="-122"/>
                  </a:rPr>
                  <a:t>15</a:t>
                </a:r>
                <a:r>
                  <a:rPr lang="zh-CN" altLang="en-US" b="1">
                    <a:latin typeface="微软雅黑" panose="020B0503020204020204" pitchFamily="34" charset="-122"/>
                    <a:ea typeface="微软雅黑" panose="020B0503020204020204" pitchFamily="34" charset="-122"/>
                  </a:rPr>
                  <a:t>世纪</a:t>
                </a:r>
                <a:r>
                  <a:rPr lang="en-US" altLang="zh-CN" b="1">
                    <a:latin typeface="微软雅黑" panose="020B0503020204020204" pitchFamily="34" charset="-122"/>
                    <a:ea typeface="微软雅黑" panose="020B0503020204020204" pitchFamily="34" charset="-122"/>
                  </a:rPr>
                  <a:t>——18</a:t>
                </a:r>
                <a:r>
                  <a:rPr lang="zh-CN" altLang="en-US" b="1">
                    <a:latin typeface="微软雅黑" panose="020B0503020204020204" pitchFamily="34" charset="-122"/>
                    <a:ea typeface="微软雅黑" panose="020B0503020204020204" pitchFamily="34" charset="-122"/>
                  </a:rPr>
                  <a:t>世纪拉丁美洲的殖民地化</a:t>
                </a:r>
              </a:p>
            </p:txBody>
          </p:sp>
          <p:sp>
            <p:nvSpPr>
              <p:cNvPr id="65" name="文本框 64"/>
              <p:cNvSpPr txBox="1"/>
              <p:nvPr/>
            </p:nvSpPr>
            <p:spPr>
              <a:xfrm>
                <a:off x="2432" y="7413"/>
                <a:ext cx="7125" cy="1016"/>
              </a:xfrm>
              <a:prstGeom prst="rect">
                <a:avLst/>
              </a:prstGeom>
              <a:noFill/>
              <a:ln>
                <a:solidFill>
                  <a:schemeClr val="tx1"/>
                </a:solidFill>
              </a:ln>
            </p:spPr>
            <p:txBody>
              <a:bodyPr wrap="square" rtlCol="0">
                <a:spAutoFit/>
              </a:bodyPr>
              <a:lstStyle/>
              <a:p>
                <a:r>
                  <a:rPr lang="en-US" b="1">
                    <a:latin typeface="微软雅黑" panose="020B0503020204020204" pitchFamily="34" charset="-122"/>
                    <a:ea typeface="微软雅黑" panose="020B0503020204020204" pitchFamily="34" charset="-122"/>
                  </a:rPr>
                  <a:t>15</a:t>
                </a:r>
                <a:r>
                  <a:rPr lang="zh-CN" altLang="en-US" b="1">
                    <a:latin typeface="微软雅黑" panose="020B0503020204020204" pitchFamily="34" charset="-122"/>
                    <a:ea typeface="微软雅黑" panose="020B0503020204020204" pitchFamily="34" charset="-122"/>
                  </a:rPr>
                  <a:t>世纪</a:t>
                </a:r>
                <a:r>
                  <a:rPr lang="en-US" altLang="zh-CN" b="1">
                    <a:latin typeface="微软雅黑" panose="020B0503020204020204" pitchFamily="34" charset="-122"/>
                    <a:ea typeface="微软雅黑" panose="020B0503020204020204" pitchFamily="34" charset="-122"/>
                  </a:rPr>
                  <a:t>——20</a:t>
                </a:r>
                <a:r>
                  <a:rPr lang="zh-CN" altLang="en-US" b="1">
                    <a:latin typeface="微软雅黑" panose="020B0503020204020204" pitchFamily="34" charset="-122"/>
                    <a:ea typeface="微软雅黑" panose="020B0503020204020204" pitchFamily="34" charset="-122"/>
                  </a:rPr>
                  <a:t>世纪初亚洲沦为殖民地半殖民地</a:t>
                </a:r>
              </a:p>
            </p:txBody>
          </p:sp>
          <p:sp>
            <p:nvSpPr>
              <p:cNvPr id="66" name="文本框 65"/>
              <p:cNvSpPr txBox="1"/>
              <p:nvPr/>
            </p:nvSpPr>
            <p:spPr>
              <a:xfrm>
                <a:off x="2432" y="9250"/>
                <a:ext cx="7125" cy="580"/>
              </a:xfrm>
              <a:prstGeom prst="rect">
                <a:avLst/>
              </a:prstGeom>
              <a:noFill/>
              <a:ln>
                <a:solidFill>
                  <a:schemeClr val="tx1"/>
                </a:solidFill>
              </a:ln>
            </p:spPr>
            <p:txBody>
              <a:bodyPr wrap="square" rtlCol="0">
                <a:spAutoFit/>
              </a:bodyPr>
              <a:lstStyle/>
              <a:p>
                <a:r>
                  <a:rPr lang="en-US" b="1">
                    <a:latin typeface="微软雅黑" panose="020B0503020204020204" pitchFamily="34" charset="-122"/>
                    <a:ea typeface="微软雅黑" panose="020B0503020204020204" pitchFamily="34" charset="-122"/>
                  </a:rPr>
                  <a:t>15</a:t>
                </a:r>
                <a:r>
                  <a:rPr lang="zh-CN" altLang="en-US" b="1">
                    <a:latin typeface="微软雅黑" panose="020B0503020204020204" pitchFamily="34" charset="-122"/>
                    <a:ea typeface="微软雅黑" panose="020B0503020204020204" pitchFamily="34" charset="-122"/>
                  </a:rPr>
                  <a:t>世纪</a:t>
                </a:r>
                <a:r>
                  <a:rPr lang="en-US" altLang="zh-CN" b="1">
                    <a:latin typeface="微软雅黑" panose="020B0503020204020204" pitchFamily="34" charset="-122"/>
                    <a:ea typeface="微软雅黑" panose="020B0503020204020204" pitchFamily="34" charset="-122"/>
                  </a:rPr>
                  <a:t>——20</a:t>
                </a:r>
                <a:r>
                  <a:rPr lang="zh-CN" altLang="en-US" b="1">
                    <a:latin typeface="微软雅黑" panose="020B0503020204020204" pitchFamily="34" charset="-122"/>
                    <a:ea typeface="微软雅黑" panose="020B0503020204020204" pitchFamily="34" charset="-122"/>
                  </a:rPr>
                  <a:t>世纪初西方列强瓜分非洲</a:t>
                </a:r>
              </a:p>
            </p:txBody>
          </p:sp>
          <p:sp>
            <p:nvSpPr>
              <p:cNvPr id="67" name="左大括号 66"/>
              <p:cNvSpPr/>
              <p:nvPr/>
            </p:nvSpPr>
            <p:spPr>
              <a:xfrm rot="10800000">
                <a:off x="9795" y="6113"/>
                <a:ext cx="548" cy="3717"/>
              </a:xfrm>
              <a:prstGeom prst="leftBrace">
                <a:avLst>
                  <a:gd name="adj1" fmla="val 8333"/>
                  <a:gd name="adj2" fmla="val 4802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8" name="文本框 67"/>
              <p:cNvSpPr txBox="1"/>
              <p:nvPr/>
            </p:nvSpPr>
            <p:spPr>
              <a:xfrm>
                <a:off x="10638" y="7682"/>
                <a:ext cx="6254" cy="580"/>
              </a:xfrm>
              <a:prstGeom prst="rect">
                <a:avLst/>
              </a:prstGeom>
              <a:noFill/>
              <a:ln>
                <a:solidFill>
                  <a:schemeClr val="tx1"/>
                </a:solidFill>
              </a:ln>
            </p:spPr>
            <p:txBody>
              <a:bodyPr wrap="square" rtlCol="0">
                <a:spAutoFit/>
              </a:bodyPr>
              <a:lstStyle/>
              <a:p>
                <a:pPr algn="just"/>
                <a:r>
                  <a:rPr lang="en-US" altLang="zh-CN" b="1">
                    <a:latin typeface="微软雅黑" panose="020B0503020204020204" pitchFamily="34" charset="-122"/>
                    <a:ea typeface="微软雅黑" panose="020B0503020204020204" pitchFamily="34" charset="-122"/>
                    <a:cs typeface="微软雅黑" panose="020B0503020204020204" pitchFamily="34" charset="-122"/>
                  </a:rPr>
                  <a:t>19</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世界末</a:t>
                </a:r>
                <a:r>
                  <a:rPr lang="en-US" altLang="zh-CN" b="1">
                    <a:latin typeface="微软雅黑" panose="020B0503020204020204" pitchFamily="34" charset="-122"/>
                    <a:ea typeface="微软雅黑" panose="020B0503020204020204" pitchFamily="34" charset="-122"/>
                    <a:cs typeface="微软雅黑" panose="020B0503020204020204" pitchFamily="34" charset="-122"/>
                  </a:rPr>
                  <a:t>20</a:t>
                </a:r>
                <a:r>
                  <a:rPr lang="zh-CN" altLang="en-US" b="1">
                    <a:latin typeface="微软雅黑" panose="020B0503020204020204" pitchFamily="34" charset="-122"/>
                    <a:ea typeface="微软雅黑" panose="020B0503020204020204" pitchFamily="34" charset="-122"/>
                    <a:cs typeface="微软雅黑" panose="020B0503020204020204" pitchFamily="34" charset="-122"/>
                  </a:rPr>
                  <a:t>世纪初殖民体系最终形成</a:t>
                </a:r>
              </a:p>
            </p:txBody>
          </p:sp>
        </p:grpSp>
      </p:gr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3"/>
          <p:cNvSpPr>
            <a:spLocks noGrp="1"/>
          </p:cNvSpPr>
          <p:nvPr/>
        </p:nvSpPr>
        <p:spPr>
          <a:xfrm>
            <a:off x="4554220" y="121920"/>
            <a:ext cx="3083560" cy="788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等线 Light" panose="02010600030101010101" charset="-122"/>
                <a:ea typeface="+mn-ea"/>
                <a:cs typeface="+mn-ea"/>
              </a:defRPr>
            </a:lvl1pPr>
          </a:lstStyle>
          <a:p>
            <a:pPr algn="ctr"/>
            <a:r>
              <a:rPr lang="zh-CN" altLang="en-US" sz="3200" b="1">
                <a:latin typeface="微软雅黑" panose="020B0503020204020204" pitchFamily="34" charset="-122"/>
                <a:ea typeface="微软雅黑" panose="020B0503020204020204" pitchFamily="34" charset="-122"/>
              </a:rPr>
              <a:t>当历史照进现实</a:t>
            </a:r>
          </a:p>
        </p:txBody>
      </p:sp>
      <p:grpSp>
        <p:nvGrpSpPr>
          <p:cNvPr id="24" name="组合 23"/>
          <p:cNvGrpSpPr/>
          <p:nvPr/>
        </p:nvGrpSpPr>
        <p:grpSpPr>
          <a:xfrm>
            <a:off x="187960" y="1718310"/>
            <a:ext cx="11777345" cy="4081145"/>
            <a:chOff x="405" y="1812"/>
            <a:chExt cx="18547" cy="6427"/>
          </a:xfrm>
        </p:grpSpPr>
        <p:pic>
          <p:nvPicPr>
            <p:cNvPr id="25" name="图片 24"/>
            <p:cNvPicPr>
              <a:picLocks noChangeAspect="1"/>
            </p:cNvPicPr>
            <p:nvPr>
              <p:custDataLst>
                <p:tags r:id="rId1"/>
              </p:custDataLst>
            </p:nvPr>
          </p:nvPicPr>
          <p:blipFill>
            <a:blip r:embed="rId3"/>
            <a:stretch>
              <a:fillRect/>
            </a:stretch>
          </p:blipFill>
          <p:spPr>
            <a:xfrm>
              <a:off x="405" y="1812"/>
              <a:ext cx="9328" cy="5498"/>
            </a:xfrm>
            <a:prstGeom prst="roundRect">
              <a:avLst/>
            </a:prstGeom>
          </p:spPr>
        </p:pic>
        <p:sp>
          <p:nvSpPr>
            <p:cNvPr id="26" name="文本框 25"/>
            <p:cNvSpPr txBox="1"/>
            <p:nvPr/>
          </p:nvSpPr>
          <p:spPr>
            <a:xfrm>
              <a:off x="1536" y="7659"/>
              <a:ext cx="6383" cy="580"/>
            </a:xfrm>
            <a:prstGeom prst="rect">
              <a:avLst/>
            </a:prstGeom>
            <a:noFill/>
          </p:spPr>
          <p:txBody>
            <a:bodyPr wrap="square" rtlCol="0">
              <a:spAutoFit/>
            </a:bodyPr>
            <a:lstStyle/>
            <a:p>
              <a:pPr marL="285750" indent="-285750" algn="ctr">
                <a:buFont typeface="Wingdings" panose="05000000000000000000" charset="0"/>
                <a:buChar char="Ø"/>
              </a:pPr>
              <a:r>
                <a:rPr lang="en-US" altLang="zh-CN" b="1">
                  <a:latin typeface="微软雅黑" panose="020B0503020204020204" pitchFamily="34" charset="-122"/>
                  <a:ea typeface="微软雅黑" panose="020B0503020204020204" pitchFamily="34" charset="-122"/>
                  <a:cs typeface="微软雅黑" panose="020B0503020204020204" pitchFamily="34" charset="-122"/>
                </a:rPr>
                <a:t>2014</a:t>
              </a:r>
              <a:r>
                <a:rPr lang="zh-CN" altLang="en-US" b="1">
                  <a:latin typeface="微软雅黑" panose="020B0503020204020204" pitchFamily="34" charset="-122"/>
                  <a:ea typeface="微软雅黑" panose="020B0503020204020204" pitchFamily="34" charset="-122"/>
                  <a:cs typeface="微软雅黑" panose="020B0503020204020204" pitchFamily="34" charset="-122"/>
                </a:rPr>
                <a:t>年全球人类发展指数</a:t>
              </a:r>
            </a:p>
          </p:txBody>
        </p:sp>
        <p:sp>
          <p:nvSpPr>
            <p:cNvPr id="27" name="文本框 26"/>
            <p:cNvSpPr txBox="1"/>
            <p:nvPr/>
          </p:nvSpPr>
          <p:spPr>
            <a:xfrm>
              <a:off x="11484" y="7659"/>
              <a:ext cx="6230" cy="580"/>
            </a:xfrm>
            <a:prstGeom prst="rect">
              <a:avLst/>
            </a:prstGeom>
            <a:noFill/>
          </p:spPr>
          <p:txBody>
            <a:bodyPr wrap="square" rtlCol="0">
              <a:spAutoFit/>
            </a:bodyPr>
            <a:lstStyle/>
            <a:p>
              <a:pPr marL="285750" indent="-285750" algn="ctr">
                <a:buFont typeface="Wingdings" panose="05000000000000000000" charset="0"/>
                <a:buChar char="Ø"/>
              </a:pPr>
              <a:r>
                <a:rPr lang="zh-CN" altLang="en-US" b="1">
                  <a:latin typeface="微软雅黑" panose="020B0503020204020204" pitchFamily="34" charset="-122"/>
                  <a:ea typeface="微软雅黑" panose="020B0503020204020204" pitchFamily="34" charset="-122"/>
                  <a:cs typeface="微软雅黑" panose="020B0503020204020204" pitchFamily="34" charset="-122"/>
                </a:rPr>
                <a:t>全球</a:t>
              </a:r>
              <a:r>
                <a:rPr lang="en-US" altLang="zh-CN" b="1">
                  <a:latin typeface="微软雅黑" panose="020B0503020204020204" pitchFamily="34" charset="-122"/>
                  <a:ea typeface="微软雅黑" panose="020B0503020204020204" pitchFamily="34" charset="-122"/>
                  <a:cs typeface="微软雅黑" panose="020B0503020204020204" pitchFamily="34" charset="-122"/>
                </a:rPr>
                <a:t>steam</a:t>
              </a:r>
              <a:r>
                <a:rPr lang="zh-CN" altLang="en-US" b="1">
                  <a:latin typeface="微软雅黑" panose="020B0503020204020204" pitchFamily="34" charset="-122"/>
                  <a:ea typeface="微软雅黑" panose="020B0503020204020204" pitchFamily="34" charset="-122"/>
                  <a:cs typeface="微软雅黑" panose="020B0503020204020204" pitchFamily="34" charset="-122"/>
                </a:rPr>
                <a:t>玩家分布图</a:t>
              </a:r>
            </a:p>
          </p:txBody>
        </p:sp>
        <p:pic>
          <p:nvPicPr>
            <p:cNvPr id="28" name="图片 27"/>
            <p:cNvPicPr>
              <a:picLocks noChangeAspect="1"/>
            </p:cNvPicPr>
            <p:nvPr/>
          </p:nvPicPr>
          <p:blipFill>
            <a:blip r:embed="rId4"/>
            <a:stretch>
              <a:fillRect/>
            </a:stretch>
          </p:blipFill>
          <p:spPr>
            <a:xfrm>
              <a:off x="9997" y="1833"/>
              <a:ext cx="8955" cy="5477"/>
            </a:xfrm>
            <a:prstGeom prst="roundRect">
              <a:avLst/>
            </a:prstGeom>
          </p:spPr>
        </p:pic>
      </p:gr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userDrawn="1"/>
        </p:nvGrpSpPr>
        <p:grpSpPr>
          <a:xfrm>
            <a:off x="0" y="0"/>
            <a:ext cx="12192000" cy="1247266"/>
            <a:chOff x="-9375870" y="977295"/>
            <a:chExt cx="17537595" cy="1794132"/>
          </a:xfrm>
        </p:grpSpPr>
        <p:sp>
          <p:nvSpPr>
            <p:cNvPr id="10" name="弧形 9"/>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 name="组合 10"/>
            <p:cNvGrpSpPr/>
            <p:nvPr/>
          </p:nvGrpSpPr>
          <p:grpSpPr>
            <a:xfrm>
              <a:off x="-9375870" y="2268060"/>
              <a:ext cx="17537595" cy="5240"/>
              <a:chOff x="-9375870" y="2268060"/>
              <a:chExt cx="17537595" cy="5240"/>
            </a:xfrm>
          </p:grpSpPr>
          <p:cxnSp>
            <p:nvCxnSpPr>
              <p:cNvPr id="12" name="直接连接符 11"/>
              <p:cNvCxnSpPr/>
              <p:nvPr/>
            </p:nvCxnSpPr>
            <p:spPr>
              <a:xfrm flipH="1">
                <a:off x="-9375870" y="2273300"/>
                <a:ext cx="14671771"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88480" y="2268060"/>
                <a:ext cx="1273245"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56500" t="39024" r="32326" b="39024"/>
          <a:stretch>
            <a:fillRect/>
          </a:stretch>
        </p:blipFill>
        <p:spPr>
          <a:xfrm>
            <a:off x="333746" y="31532"/>
            <a:ext cx="829817" cy="916936"/>
          </a:xfrm>
          <a:prstGeom prst="rect">
            <a:avLst/>
          </a:prstGeom>
        </p:spPr>
      </p:pic>
      <p:sp>
        <p:nvSpPr>
          <p:cNvPr id="4" name="文本框 3"/>
          <p:cNvSpPr txBox="1"/>
          <p:nvPr/>
        </p:nvSpPr>
        <p:spPr>
          <a:xfrm>
            <a:off x="4750435" y="132080"/>
            <a:ext cx="2690495" cy="768350"/>
          </a:xfrm>
          <a:prstGeom prst="rect">
            <a:avLst/>
          </a:prstGeom>
          <a:noFill/>
        </p:spPr>
        <p:txBody>
          <a:bodyPr wrap="square" rtlCol="0">
            <a:spAutoFit/>
          </a:bodyPr>
          <a:lstStyle/>
          <a:p>
            <a:pPr algn="ctr"/>
            <a:r>
              <a:rPr lang="zh-CN" altLang="en-US" sz="4400">
                <a:latin typeface="微软雅黑" panose="020B0503020204020204" pitchFamily="34" charset="-122"/>
                <a:ea typeface="微软雅黑" panose="020B0503020204020204" pitchFamily="34" charset="-122"/>
              </a:rPr>
              <a:t>新课导入</a:t>
            </a:r>
          </a:p>
        </p:txBody>
      </p:sp>
      <p:pic>
        <p:nvPicPr>
          <p:cNvPr id="2" name="图片 1"/>
          <p:cNvPicPr>
            <a:picLocks noChangeAspect="1"/>
          </p:cNvPicPr>
          <p:nvPr/>
        </p:nvPicPr>
        <p:blipFill>
          <a:blip r:embed="rId3"/>
          <a:srcRect l="23820" t="-1157" r="-13" b="1157"/>
          <a:stretch>
            <a:fillRect/>
          </a:stretch>
        </p:blipFill>
        <p:spPr>
          <a:xfrm>
            <a:off x="0" y="1374140"/>
            <a:ext cx="3885565" cy="2743200"/>
          </a:xfrm>
          <a:prstGeom prst="ellipse">
            <a:avLst/>
          </a:prstGeom>
        </p:spPr>
      </p:pic>
      <p:pic>
        <p:nvPicPr>
          <p:cNvPr id="8" name="图片 7" descr="u=3109825716,120651944&amp;fm=26&amp;gp=0"/>
          <p:cNvPicPr>
            <a:picLocks noChangeAspect="1"/>
          </p:cNvPicPr>
          <p:nvPr/>
        </p:nvPicPr>
        <p:blipFill>
          <a:blip r:embed="rId4"/>
          <a:stretch>
            <a:fillRect/>
          </a:stretch>
        </p:blipFill>
        <p:spPr>
          <a:xfrm>
            <a:off x="4153535" y="1374775"/>
            <a:ext cx="3886200" cy="2742565"/>
          </a:xfrm>
          <a:prstGeom prst="ellipse">
            <a:avLst/>
          </a:prstGeom>
        </p:spPr>
      </p:pic>
      <p:pic>
        <p:nvPicPr>
          <p:cNvPr id="3" name="图片 2" descr="u=1637924674,1073659739&amp;fm=26&amp;gp=0"/>
          <p:cNvPicPr>
            <a:picLocks noChangeAspect="1"/>
          </p:cNvPicPr>
          <p:nvPr/>
        </p:nvPicPr>
        <p:blipFill>
          <a:blip r:embed="rId5"/>
          <a:stretch>
            <a:fillRect/>
          </a:stretch>
        </p:blipFill>
        <p:spPr>
          <a:xfrm>
            <a:off x="8306435" y="1374775"/>
            <a:ext cx="3885565" cy="2742565"/>
          </a:xfrm>
          <a:prstGeom prst="ellipse">
            <a:avLst/>
          </a:prstGeom>
        </p:spPr>
      </p:pic>
      <p:sp>
        <p:nvSpPr>
          <p:cNvPr id="15" name="文本框 14"/>
          <p:cNvSpPr txBox="1"/>
          <p:nvPr/>
        </p:nvSpPr>
        <p:spPr>
          <a:xfrm>
            <a:off x="635" y="4732020"/>
            <a:ext cx="12191365" cy="1568450"/>
          </a:xfrm>
          <a:prstGeom prst="rect">
            <a:avLst/>
          </a:prstGeom>
          <a:noFill/>
        </p:spPr>
        <p:txBody>
          <a:bodyPr wrap="square" rtlCol="0">
            <a:spAutoFit/>
          </a:bodyPr>
          <a:lstStyle/>
          <a:p>
            <a:pPr algn="just"/>
            <a:r>
              <a:rPr lang="en-US" altLang="zh-CN" sz="200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圣多明各，意为</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神圣的星期日</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，拉丁美洲国家多米尼加共和国首都。</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1496</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年，哥伦布的弟弟巴塞多缪·哥伦布来到此地，发现这里地理位置显要，便兴建了一座市镇，因为动工兴建城市的那天恰巧是星期日，因此得名。</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是西方殖民者</a:t>
            </a:r>
            <a:r>
              <a:rPr lang="zh-CN" altLang="en-US" sz="2400">
                <a:latin typeface="微软雅黑" panose="020B0503020204020204" pitchFamily="34" charset="-122"/>
                <a:ea typeface="微软雅黑" panose="020B0503020204020204" pitchFamily="34" charset="-122"/>
                <a:sym typeface="微软雅黑" panose="020B0503020204020204" pitchFamily="34" charset="-122"/>
              </a:rPr>
              <a:t>建立的第一个永久性殖民地，</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之后成为</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新大陆</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上西班牙殖民地的总督辖区所在地。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 y="969100"/>
            <a:ext cx="12191996" cy="1794132"/>
            <a:chOff x="4" y="977295"/>
            <a:chExt cx="12191996" cy="1794132"/>
          </a:xfrm>
        </p:grpSpPr>
        <p:sp>
          <p:nvSpPr>
            <p:cNvPr id="24" name="弧形 23"/>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5" name="组合 24"/>
            <p:cNvGrpSpPr/>
            <p:nvPr/>
          </p:nvGrpSpPr>
          <p:grpSpPr>
            <a:xfrm>
              <a:off x="4" y="2268060"/>
              <a:ext cx="12191996" cy="5240"/>
              <a:chOff x="4" y="2268060"/>
              <a:chExt cx="12191996" cy="5240"/>
            </a:xfrm>
          </p:grpSpPr>
          <p:cxnSp>
            <p:nvCxnSpPr>
              <p:cNvPr id="26" name="直接连接符 25"/>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nvPr>
        </p:nvSpPr>
        <p:spPr>
          <a:xfrm>
            <a:off x="828675" y="3361690"/>
            <a:ext cx="10515600" cy="1325563"/>
          </a:xfrm>
        </p:spPr>
        <p:txBody>
          <a:bodyPr/>
          <a:lstStyle/>
          <a:p>
            <a:pPr algn="ctr"/>
            <a:r>
              <a:rPr lang="zh-CN" altLang="en-US">
                <a:latin typeface="微软雅黑" panose="020B0503020204020204" pitchFamily="34" charset="-122"/>
                <a:ea typeface="微软雅黑" panose="020B0503020204020204" pitchFamily="34" charset="-122"/>
              </a:rPr>
              <a:t>拉丁美洲的殖民地化</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nvSpPr>
        <p:spPr>
          <a:xfrm>
            <a:off x="1294765" y="205740"/>
            <a:ext cx="6289040" cy="708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拉丁美洲的殖民地化</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过程</a:t>
            </a:r>
          </a:p>
        </p:txBody>
      </p:sp>
      <p:pic>
        <p:nvPicPr>
          <p:cNvPr id="6" name="图片 5"/>
          <p:cNvPicPr>
            <a:picLocks noChangeAspect="1"/>
          </p:cNvPicPr>
          <p:nvPr/>
        </p:nvPicPr>
        <p:blipFill>
          <a:blip r:embed="rId3"/>
          <a:srcRect b="7931"/>
          <a:stretch>
            <a:fillRect/>
          </a:stretch>
        </p:blipFill>
        <p:spPr>
          <a:xfrm>
            <a:off x="108585" y="1288415"/>
            <a:ext cx="3850640" cy="4356100"/>
          </a:xfrm>
          <a:prstGeom prst="rect">
            <a:avLst/>
          </a:prstGeom>
        </p:spPr>
      </p:pic>
      <p:sp>
        <p:nvSpPr>
          <p:cNvPr id="9" name="文本框 8"/>
          <p:cNvSpPr txBox="1"/>
          <p:nvPr/>
        </p:nvSpPr>
        <p:spPr>
          <a:xfrm>
            <a:off x="521970" y="5644515"/>
            <a:ext cx="3023235" cy="368300"/>
          </a:xfrm>
          <a:prstGeom prst="rect">
            <a:avLst/>
          </a:prstGeom>
          <a:noFill/>
        </p:spPr>
        <p:txBody>
          <a:bodyPr wrap="square" rtlCol="0">
            <a:spAutoFit/>
          </a:bodyPr>
          <a:lstStyle/>
          <a:p>
            <a:pPr marL="285750" indent="-285750" algn="ctr">
              <a:buFont typeface="Wingdings" panose="05000000000000000000" charset="0"/>
              <a:buChar char="Ø"/>
            </a:pPr>
            <a:r>
              <a:rPr lang="zh-CN" altLang="en-US">
                <a:latin typeface="微软雅黑" panose="020B0503020204020204" pitchFamily="34" charset="-122"/>
                <a:ea typeface="微软雅黑" panose="020B0503020204020204" pitchFamily="34" charset="-122"/>
              </a:rPr>
              <a:t>列强在拉丁美洲的殖民地</a:t>
            </a:r>
          </a:p>
        </p:txBody>
      </p:sp>
      <p:graphicFrame>
        <p:nvGraphicFramePr>
          <p:cNvPr id="10" name="表格 9"/>
          <p:cNvGraphicFramePr/>
          <p:nvPr>
            <p:custDataLst>
              <p:tags r:id="rId1"/>
            </p:custDataLst>
          </p:nvPr>
        </p:nvGraphicFramePr>
        <p:xfrm>
          <a:off x="3823237" y="1288317"/>
          <a:ext cx="8265160" cy="4724400"/>
        </p:xfrm>
        <a:graphic>
          <a:graphicData uri="http://schemas.openxmlformats.org/drawingml/2006/table">
            <a:tbl>
              <a:tblPr firstRow="1" bandRow="1">
                <a:tableStyleId>{5C22544A-7EE6-4342-B048-85BDC9FD1C3A}</a:tableStyleId>
              </a:tblPr>
              <a:tblGrid>
                <a:gridCol w="1684020">
                  <a:extLst>
                    <a:ext uri="{9D8B030D-6E8A-4147-A177-3AD203B41FA5}">
                      <a16:colId xmlns:a16="http://schemas.microsoft.com/office/drawing/2014/main" val="20000"/>
                    </a:ext>
                  </a:extLst>
                </a:gridCol>
                <a:gridCol w="178054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797560">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时间</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殖民国家</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tc>
                  <a:txBody>
                    <a:bodyPr/>
                    <a:lstStyle/>
                    <a:p>
                      <a:pPr indent="0" algn="ctr">
                        <a:lnSpc>
                          <a:spcPct val="120000"/>
                        </a:lnSpc>
                        <a:spcBef>
                          <a:spcPts val="0"/>
                        </a:spcBef>
                        <a:spcAft>
                          <a:spcPts val="0"/>
                        </a:spcAft>
                        <a:buNone/>
                      </a:pPr>
                      <a:r>
                        <a:rPr lang="zh-CN" altLang="en-US" sz="2000" b="1" spc="130">
                          <a:solidFill>
                            <a:srgbClr val="646464"/>
                          </a:solidFill>
                          <a:latin typeface="微软雅黑" panose="020B0503020204020204" pitchFamily="34" charset="-122"/>
                          <a:ea typeface="微软雅黑" panose="020B0503020204020204" pitchFamily="34" charset="-122"/>
                        </a:rPr>
                        <a:t>拉丁美洲的殖民地范围</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28575">
                      <a:solidFill>
                        <a:srgbClr val="646464"/>
                      </a:solidFill>
                      <a:prstDash val="solid"/>
                    </a:lnB>
                    <a:solidFill>
                      <a:srgbClr val="FFFFFF"/>
                    </a:solidFill>
                  </a:tcPr>
                </a:tc>
                <a:extLst>
                  <a:ext uri="{0D108BD9-81ED-4DB2-BD59-A6C34878D82A}">
                    <a16:rowId xmlns:a16="http://schemas.microsoft.com/office/drawing/2014/main" val="10000"/>
                  </a:ext>
                </a:extLst>
              </a:tr>
              <a:tr h="2076450">
                <a:tc>
                  <a:txBody>
                    <a:bodyPr/>
                    <a:lstStyle/>
                    <a:p>
                      <a:pPr indent="0" algn="l">
                        <a:lnSpc>
                          <a:spcPct val="120000"/>
                        </a:lnSpc>
                        <a:spcBef>
                          <a:spcPts val="0"/>
                        </a:spcBef>
                        <a:spcAft>
                          <a:spcPts val="0"/>
                        </a:spcAft>
                        <a:buNone/>
                      </a:pPr>
                      <a:r>
                        <a:rPr lang="en-US" altLang="zh-CN" sz="1800" b="0" spc="13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15世纪—16世纪中叶</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r>
                        <a:rPr lang="zh-CN" altLang="en-US" sz="1800" b="0" spc="130">
                          <a:solidFill>
                            <a:srgbClr val="404040"/>
                          </a:solidFill>
                          <a:latin typeface="微软雅黑" panose="020B0503020204020204" pitchFamily="34" charset="-122"/>
                          <a:ea typeface="微软雅黑" panose="020B0503020204020204" pitchFamily="34" charset="-122"/>
                        </a:rPr>
                        <a:t>西班牙</a:t>
                      </a: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endParaRPr lang="en-US" altLang="zh-CN" sz="18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20000"/>
                        </a:lnSpc>
                        <a:spcBef>
                          <a:spcPts val="0"/>
                        </a:spcBef>
                        <a:spcAft>
                          <a:spcPts val="0"/>
                        </a:spcAft>
                        <a:buNone/>
                      </a:pPr>
                      <a:endParaRPr lang="en-US" altLang="zh-CN" sz="18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28575">
                      <a:solidFill>
                        <a:srgbClr val="646464"/>
                      </a:solidFill>
                      <a:prstDash val="solid"/>
                    </a:lnT>
                    <a:lnB w="9525">
                      <a:solidFill>
                        <a:srgbClr val="646464"/>
                      </a:solidFill>
                      <a:prstDash val="sysDash"/>
                    </a:lnB>
                    <a:solidFill>
                      <a:srgbClr val="FFFFFF"/>
                    </a:solidFill>
                  </a:tcPr>
                </a:tc>
                <a:extLst>
                  <a:ext uri="{0D108BD9-81ED-4DB2-BD59-A6C34878D82A}">
                    <a16:rowId xmlns:a16="http://schemas.microsoft.com/office/drawing/2014/main" val="10001"/>
                  </a:ext>
                </a:extLst>
              </a:tr>
              <a:tr h="760730">
                <a:tc>
                  <a:txBody>
                    <a:bodyPr/>
                    <a:lstStyle/>
                    <a:p>
                      <a:pPr indent="0" algn="l">
                        <a:lnSpc>
                          <a:spcPct val="120000"/>
                        </a:lnSpc>
                        <a:spcBef>
                          <a:spcPts val="0"/>
                        </a:spcBef>
                        <a:spcAft>
                          <a:spcPts val="0"/>
                        </a:spcAft>
                        <a:buNone/>
                      </a:pPr>
                      <a:r>
                        <a:rPr lang="en-US" altLang="zh-CN" sz="1800" b="0" spc="13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16世纪</a:t>
                      </a: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r>
                        <a:rPr lang="zh-CN" altLang="en-US" sz="1800" b="0" spc="130">
                          <a:solidFill>
                            <a:srgbClr val="404040"/>
                          </a:solidFill>
                          <a:latin typeface="微软雅黑" panose="020B0503020204020204" pitchFamily="34" charset="-122"/>
                          <a:ea typeface="微软雅黑" panose="020B0503020204020204" pitchFamily="34" charset="-122"/>
                        </a:rPr>
                        <a:t>葡萄牙</a:t>
                      </a: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tc>
                  <a:txBody>
                    <a:bodyPr/>
                    <a:lstStyle/>
                    <a:p>
                      <a:pPr indent="0" algn="l">
                        <a:lnSpc>
                          <a:spcPct val="120000"/>
                        </a:lnSpc>
                        <a:spcBef>
                          <a:spcPts val="0"/>
                        </a:spcBef>
                        <a:spcAft>
                          <a:spcPts val="0"/>
                        </a:spcAft>
                        <a:buNone/>
                      </a:pPr>
                      <a:endParaRPr lang="zh-CN" altLang="en-US" sz="1800" b="0" spc="130">
                        <a:solidFill>
                          <a:srgbClr val="404040"/>
                        </a:solidFill>
                        <a:latin typeface="微软雅黑" panose="020B0503020204020204" pitchFamily="34" charset="-122"/>
                        <a:ea typeface="微软雅黑" panose="020B0503020204020204" pitchFamily="34" charset="-122"/>
                      </a:endParaRP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9525">
                      <a:solidFill>
                        <a:srgbClr val="646464"/>
                      </a:solidFill>
                      <a:prstDash val="sysDash"/>
                    </a:lnB>
                    <a:solidFill>
                      <a:srgbClr val="FFFFFF"/>
                    </a:solidFill>
                  </a:tcPr>
                </a:tc>
                <a:extLst>
                  <a:ext uri="{0D108BD9-81ED-4DB2-BD59-A6C34878D82A}">
                    <a16:rowId xmlns:a16="http://schemas.microsoft.com/office/drawing/2014/main" val="10002"/>
                  </a:ext>
                </a:extLst>
              </a:tr>
              <a:tr h="1089660">
                <a:tc>
                  <a:txBody>
                    <a:bodyPr/>
                    <a:lstStyle/>
                    <a:p>
                      <a:pPr indent="0" algn="l">
                        <a:lnSpc>
                          <a:spcPct val="120000"/>
                        </a:lnSpc>
                        <a:spcBef>
                          <a:spcPts val="0"/>
                        </a:spcBef>
                        <a:spcAft>
                          <a:spcPts val="0"/>
                        </a:spcAft>
                        <a:buNone/>
                      </a:pPr>
                      <a:r>
                        <a:rPr lang="en-US" altLang="zh-CN" sz="1800" b="0" spc="130">
                          <a:solidFill>
                            <a:srgbClr val="646464"/>
                          </a:solidFill>
                          <a:latin typeface="微软雅黑" panose="020B0503020204020204" pitchFamily="34" charset="-122"/>
                          <a:ea typeface="微软雅黑" panose="020B0503020204020204" pitchFamily="34" charset="-122"/>
                          <a:cs typeface="微软雅黑" panose="020B0503020204020204" pitchFamily="34" charset="-122"/>
                        </a:rPr>
                        <a:t>17、18世纪</a:t>
                      </a: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r>
                        <a:rPr lang="zh-CN" altLang="en-US" sz="1800" b="0" spc="130">
                          <a:solidFill>
                            <a:srgbClr val="404040"/>
                          </a:solidFill>
                          <a:latin typeface="微软雅黑" panose="020B0503020204020204" pitchFamily="34" charset="-122"/>
                          <a:ea typeface="微软雅黑" panose="020B0503020204020204" pitchFamily="34" charset="-122"/>
                        </a:rPr>
                        <a:t>荷兰、英国、法国</a:t>
                      </a: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tc>
                  <a:txBody>
                    <a:bodyPr/>
                    <a:lstStyle/>
                    <a:p>
                      <a:pPr indent="0" algn="l">
                        <a:lnSpc>
                          <a:spcPct val="120000"/>
                        </a:lnSpc>
                        <a:spcBef>
                          <a:spcPts val="0"/>
                        </a:spcBef>
                        <a:spcAft>
                          <a:spcPts val="0"/>
                        </a:spcAft>
                        <a:buNone/>
                      </a:pPr>
                      <a:r>
                        <a:rPr lang="zh-CN" altLang="en-US" sz="1800" b="0" spc="130">
                          <a:solidFill>
                            <a:srgbClr val="404040"/>
                          </a:solidFill>
                          <a:latin typeface="微软雅黑" panose="020B0503020204020204" pitchFamily="34" charset="-122"/>
                          <a:ea typeface="微软雅黑" panose="020B0503020204020204" pitchFamily="34" charset="-122"/>
                        </a:rPr>
                        <a:t>拉丁美洲除西班牙和葡萄牙的殖民地以外的地区。</a:t>
                      </a:r>
                    </a:p>
                  </a:txBody>
                  <a:tcPr marL="317500" marR="317500" marT="215900" marB="215900" anchor="ctr">
                    <a:lnL w="9525">
                      <a:solidFill>
                        <a:srgbClr val="646464"/>
                      </a:solidFill>
                      <a:prstDash val="sysDash"/>
                    </a:lnL>
                    <a:lnR w="9525">
                      <a:solidFill>
                        <a:srgbClr val="646464"/>
                      </a:solidFill>
                      <a:prstDash val="sysDash"/>
                    </a:lnR>
                    <a:lnT w="9525">
                      <a:solidFill>
                        <a:srgbClr val="646464"/>
                      </a:solidFill>
                      <a:prstDash val="sysDash"/>
                    </a:lnT>
                    <a:lnB w="28575">
                      <a:solidFill>
                        <a:srgbClr val="646464"/>
                      </a:solidFill>
                      <a:prstDash val="solid"/>
                    </a:lnB>
                    <a:solidFill>
                      <a:srgbClr val="FFFFFF"/>
                    </a:solidFill>
                  </a:tcPr>
                </a:tc>
                <a:extLst>
                  <a:ext uri="{0D108BD9-81ED-4DB2-BD59-A6C34878D82A}">
                    <a16:rowId xmlns:a16="http://schemas.microsoft.com/office/drawing/2014/main" val="10003"/>
                  </a:ext>
                </a:extLst>
              </a:tr>
            </a:tbl>
          </a:graphicData>
        </a:graphic>
      </p:graphicFrame>
      <p:sp>
        <p:nvSpPr>
          <p:cNvPr id="5" name="文本框 4"/>
          <p:cNvSpPr txBox="1"/>
          <p:nvPr/>
        </p:nvSpPr>
        <p:spPr>
          <a:xfrm>
            <a:off x="7458710" y="2263140"/>
            <a:ext cx="4319905" cy="645160"/>
          </a:xfrm>
          <a:prstGeom prst="rect">
            <a:avLst/>
          </a:prstGeom>
          <a:noFill/>
        </p:spPr>
        <p:txBody>
          <a:bodyPr wrap="square" rtlCol="0" anchor="t">
            <a:spAutoFit/>
          </a:bodyPr>
          <a:lstStyle/>
          <a:p>
            <a:r>
              <a:rPr lang="en-US" altLang="zh-CN"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1496年，建立第一个永久性殖民地圣多明各。</a:t>
            </a:r>
            <a:endParaRPr lang="zh-CN" altLang="en-US"/>
          </a:p>
        </p:txBody>
      </p:sp>
      <p:sp>
        <p:nvSpPr>
          <p:cNvPr id="3" name="文本框 2"/>
          <p:cNvSpPr txBox="1"/>
          <p:nvPr/>
        </p:nvSpPr>
        <p:spPr>
          <a:xfrm>
            <a:off x="7458710" y="2922905"/>
            <a:ext cx="4320540" cy="1087755"/>
          </a:xfrm>
          <a:prstGeom prst="rect">
            <a:avLst/>
          </a:prstGeom>
          <a:noFill/>
        </p:spPr>
        <p:txBody>
          <a:bodyPr wrap="square" rtlCol="0" anchor="t">
            <a:spAutoFit/>
          </a:bodyPr>
          <a:lstStyle/>
          <a:p>
            <a:pPr indent="0" algn="l">
              <a:lnSpc>
                <a:spcPct val="120000"/>
              </a:lnSpc>
              <a:spcBef>
                <a:spcPts val="0"/>
              </a:spcBef>
              <a:spcAft>
                <a:spcPts val="0"/>
              </a:spcAft>
              <a:buNone/>
            </a:pPr>
            <a:r>
              <a:rPr lang="en-US" altLang="zh-CN"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到16世纪中叶，殖民地包括除巴西以外的大部分南美洲、整个中美洲和部分北美洲。</a:t>
            </a:r>
            <a:endParaRPr lang="zh-CN" altLang="en-US"/>
          </a:p>
        </p:txBody>
      </p:sp>
      <p:sp>
        <p:nvSpPr>
          <p:cNvPr id="2" name="文本框 1"/>
          <p:cNvSpPr txBox="1"/>
          <p:nvPr/>
        </p:nvSpPr>
        <p:spPr>
          <a:xfrm>
            <a:off x="7458710" y="4310380"/>
            <a:ext cx="2388870" cy="423545"/>
          </a:xfrm>
          <a:prstGeom prst="rect">
            <a:avLst/>
          </a:prstGeom>
          <a:noFill/>
        </p:spPr>
        <p:txBody>
          <a:bodyPr wrap="none" rtlCol="0" anchor="t">
            <a:spAutoFit/>
          </a:bodyPr>
          <a:lstStyle/>
          <a:p>
            <a:pPr algn="l">
              <a:lnSpc>
                <a:spcPct val="120000"/>
              </a:lnSpc>
              <a:spcBef>
                <a:spcPts val="0"/>
              </a:spcBef>
              <a:spcAft>
                <a:spcPts val="0"/>
              </a:spcAft>
            </a:pPr>
            <a:r>
              <a:rPr lang="zh-CN" altLang="en-US" spc="130">
                <a:solidFill>
                  <a:srgbClr val="404040"/>
                </a:solidFill>
                <a:latin typeface="微软雅黑" panose="020B0503020204020204" pitchFamily="34" charset="-122"/>
                <a:ea typeface="微软雅黑" panose="020B0503020204020204" pitchFamily="34" charset="-122"/>
                <a:sym typeface="+mn-ea"/>
              </a:rPr>
              <a:t>建立了巴西殖民地。</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nvSpPr>
        <p:spPr>
          <a:xfrm>
            <a:off x="1279525" y="110490"/>
            <a:ext cx="6574155" cy="819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拉丁美洲的殖民地化</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殖民统治</a:t>
            </a:r>
          </a:p>
        </p:txBody>
      </p:sp>
      <p:sp>
        <p:nvSpPr>
          <p:cNvPr id="5" name="文本框 4"/>
          <p:cNvSpPr txBox="1"/>
          <p:nvPr/>
        </p:nvSpPr>
        <p:spPr>
          <a:xfrm>
            <a:off x="934720" y="1210945"/>
            <a:ext cx="1487805" cy="521970"/>
          </a:xfrm>
          <a:prstGeom prst="rect">
            <a:avLst/>
          </a:prstGeom>
          <a:noFill/>
          <a:ln>
            <a:noFill/>
          </a:ln>
        </p:spPr>
        <p:txBody>
          <a:bodyPr wrap="square" rtlCol="0">
            <a:spAutoFit/>
          </a:bodyPr>
          <a:lstStyle/>
          <a:p>
            <a:r>
              <a:rPr lang="zh-CN" altLang="en-US" sz="2800" b="1">
                <a:latin typeface="微软雅黑" panose="020B0503020204020204" pitchFamily="34" charset="-122"/>
                <a:ea typeface="微软雅黑" panose="020B0503020204020204" pitchFamily="34" charset="-122"/>
              </a:rPr>
              <a:t>政治上</a:t>
            </a:r>
            <a:r>
              <a:rPr lang="zh-CN" altLang="en-US" sz="2800" b="1"/>
              <a:t>：</a:t>
            </a:r>
          </a:p>
        </p:txBody>
      </p:sp>
      <p:sp>
        <p:nvSpPr>
          <p:cNvPr id="6" name="文本框 5"/>
          <p:cNvSpPr txBox="1"/>
          <p:nvPr/>
        </p:nvSpPr>
        <p:spPr>
          <a:xfrm>
            <a:off x="2605405" y="1210945"/>
            <a:ext cx="8582025" cy="521970"/>
          </a:xfrm>
          <a:prstGeom prst="rect">
            <a:avLst/>
          </a:prstGeom>
          <a:noFill/>
        </p:spPr>
        <p:txBody>
          <a:bodyPr wrap="square" rtlCol="0">
            <a:spAutoFit/>
          </a:bodyPr>
          <a:lstStyle/>
          <a:p>
            <a:r>
              <a:rPr lang="zh-CN" altLang="en-US" sz="2800">
                <a:latin typeface="微软雅黑" panose="020B0503020204020204" pitchFamily="34" charset="-122"/>
                <a:ea typeface="微软雅黑" panose="020B0503020204020204" pitchFamily="34" charset="-122"/>
              </a:rPr>
              <a:t>实行专制统治，建立总督辖区治理殖民地。</a:t>
            </a:r>
          </a:p>
        </p:txBody>
      </p:sp>
      <p:pic>
        <p:nvPicPr>
          <p:cNvPr id="14" name="图片 13"/>
          <p:cNvPicPr>
            <a:picLocks noChangeAspect="1"/>
          </p:cNvPicPr>
          <p:nvPr/>
        </p:nvPicPr>
        <p:blipFill>
          <a:blip r:embed="rId2"/>
          <a:stretch>
            <a:fillRect/>
          </a:stretch>
        </p:blipFill>
        <p:spPr>
          <a:xfrm>
            <a:off x="934720" y="2277745"/>
            <a:ext cx="4737100" cy="3415030"/>
          </a:xfrm>
          <a:prstGeom prst="rect">
            <a:avLst/>
          </a:prstGeom>
        </p:spPr>
      </p:pic>
      <p:sp>
        <p:nvSpPr>
          <p:cNvPr id="7" name="文本框 6"/>
          <p:cNvSpPr txBox="1"/>
          <p:nvPr/>
        </p:nvSpPr>
        <p:spPr>
          <a:xfrm>
            <a:off x="6450965" y="2277745"/>
            <a:ext cx="4736465" cy="3415030"/>
          </a:xfrm>
          <a:prstGeom prst="rect">
            <a:avLst/>
          </a:prstGeom>
          <a:noFill/>
          <a:ln>
            <a:solidFill>
              <a:sysClr val="windowText" lastClr="000000"/>
            </a:solidFill>
          </a:ln>
        </p:spPr>
        <p:txBody>
          <a:bodyPr wrap="square" rtlCol="0">
            <a:spAutoFit/>
          </a:bodyPr>
          <a:lstStyle/>
          <a:p>
            <a:pPr algn="just"/>
            <a:r>
              <a:rPr lang="en-US" altLang="zh-CN" sz="2400">
                <a:latin typeface="微软雅黑" panose="020B0503020204020204" pitchFamily="34" charset="-122"/>
                <a:ea typeface="微软雅黑" panose="020B0503020204020204" pitchFamily="34" charset="-122"/>
                <a:cs typeface="微软雅黑" panose="020B0503020204020204" pitchFamily="34" charset="-122"/>
              </a:rPr>
              <a:t>17</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世纪以后，英国在北美洲建立殖民地，分为公司特许殖民地、业主殖民地、英王直辖殖民地与自治殖民地，一定程度上移植英国的资本主义制度，英国对殖民地基本采取</a:t>
            </a:r>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相对放任的政策。</a:t>
            </a:r>
          </a:p>
          <a:p>
            <a:pPr algn="just"/>
            <a:r>
              <a:rPr lang="zh-CN" altLang="en-US" sz="2400">
                <a:solidFill>
                  <a:sysClr val="windowText" lastClr="000000"/>
                </a:solidFill>
                <a:latin typeface="微软雅黑" panose="020B0503020204020204" pitchFamily="34" charset="-122"/>
                <a:ea typeface="微软雅黑" panose="020B0503020204020204" pitchFamily="34" charset="-122"/>
                <a:cs typeface="微软雅黑" panose="020B0503020204020204" pitchFamily="34" charset="-122"/>
              </a:rPr>
              <a:t>而此时西班牙和葡萄牙的资本主义发展相对落后，均是封建专制国家。</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nvSpPr>
        <p:spPr>
          <a:xfrm>
            <a:off x="1216025" y="110490"/>
            <a:ext cx="6574155" cy="819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拉丁美洲的殖民地化</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殖民统治</a:t>
            </a:r>
          </a:p>
        </p:txBody>
      </p:sp>
      <p:sp>
        <p:nvSpPr>
          <p:cNvPr id="3" name="文本框 2"/>
          <p:cNvSpPr txBox="1"/>
          <p:nvPr/>
        </p:nvSpPr>
        <p:spPr>
          <a:xfrm>
            <a:off x="862330" y="1210945"/>
            <a:ext cx="1487805" cy="521970"/>
          </a:xfrm>
          <a:prstGeom prst="rect">
            <a:avLst/>
          </a:prstGeom>
          <a:noFill/>
          <a:ln>
            <a:noFill/>
          </a:ln>
        </p:spPr>
        <p:txBody>
          <a:bodyPr wrap="square" rtlCol="0">
            <a:spAutoFit/>
          </a:bodyPr>
          <a:lstStyle/>
          <a:p>
            <a:r>
              <a:rPr lang="zh-CN" altLang="en-US" sz="2800" b="1">
                <a:latin typeface="微软雅黑" panose="020B0503020204020204" pitchFamily="34" charset="-122"/>
                <a:ea typeface="微软雅黑" panose="020B0503020204020204" pitchFamily="34" charset="-122"/>
              </a:rPr>
              <a:t>政治上：</a:t>
            </a:r>
          </a:p>
        </p:txBody>
      </p:sp>
      <p:sp>
        <p:nvSpPr>
          <p:cNvPr id="9" name="文本框 8"/>
          <p:cNvSpPr txBox="1"/>
          <p:nvPr/>
        </p:nvSpPr>
        <p:spPr>
          <a:xfrm>
            <a:off x="3309620" y="1210945"/>
            <a:ext cx="8582025" cy="460375"/>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实行专制统治，建立总督辖区治理殖民地。</a:t>
            </a:r>
          </a:p>
        </p:txBody>
      </p:sp>
      <p:sp>
        <p:nvSpPr>
          <p:cNvPr id="10" name="文本框 9"/>
          <p:cNvSpPr txBox="1"/>
          <p:nvPr/>
        </p:nvSpPr>
        <p:spPr>
          <a:xfrm>
            <a:off x="862330" y="2130425"/>
            <a:ext cx="1487805" cy="521970"/>
          </a:xfrm>
          <a:prstGeom prst="rect">
            <a:avLst/>
          </a:prstGeom>
          <a:noFill/>
          <a:ln>
            <a:noFill/>
          </a:ln>
        </p:spPr>
        <p:txBody>
          <a:bodyPr wrap="square" rtlCol="0">
            <a:spAutoFit/>
          </a:bodyPr>
          <a:lstStyle/>
          <a:p>
            <a:r>
              <a:rPr lang="zh-CN" altLang="en-US" sz="2800" b="1">
                <a:latin typeface="微软雅黑" panose="020B0503020204020204" pitchFamily="34" charset="-122"/>
                <a:ea typeface="微软雅黑" panose="020B0503020204020204" pitchFamily="34" charset="-122"/>
              </a:rPr>
              <a:t>经济上：</a:t>
            </a:r>
          </a:p>
        </p:txBody>
      </p:sp>
      <p:sp>
        <p:nvSpPr>
          <p:cNvPr id="11" name="文本框 10"/>
          <p:cNvSpPr txBox="1"/>
          <p:nvPr/>
        </p:nvSpPr>
        <p:spPr>
          <a:xfrm>
            <a:off x="3309620" y="2130425"/>
            <a:ext cx="8582025" cy="1568450"/>
          </a:xfrm>
          <a:prstGeom prst="rect">
            <a:avLst/>
          </a:prstGeom>
          <a:noFill/>
        </p:spPr>
        <p:txBody>
          <a:bodyPr wrap="square" rtlCol="0">
            <a:spAutoFit/>
          </a:bodyPr>
          <a:lstStyle/>
          <a:p>
            <a:r>
              <a:rPr lang="zh-CN" altLang="en-US" sz="2400">
                <a:latin typeface="微软雅黑" panose="020B0503020204020204" pitchFamily="34" charset="-122"/>
                <a:ea typeface="微软雅黑" panose="020B0503020204020204" pitchFamily="34" charset="-122"/>
              </a:rPr>
              <a:t>①推行农奴制，发展种植园经济；</a:t>
            </a:r>
          </a:p>
          <a:p>
            <a:r>
              <a:rPr lang="zh-CN" altLang="en-US" sz="2400">
                <a:latin typeface="微软雅黑" panose="020B0503020204020204" pitchFamily="34" charset="-122"/>
                <a:ea typeface="微软雅黑" panose="020B0503020204020204" pitchFamily="34" charset="-122"/>
              </a:rPr>
              <a:t>②开采金银矿，掠夺了巨额财富；</a:t>
            </a:r>
          </a:p>
          <a:p>
            <a:r>
              <a:rPr lang="zh-CN" altLang="en-US" sz="2400">
                <a:latin typeface="微软雅黑" panose="020B0503020204020204" pitchFamily="34" charset="-122"/>
                <a:ea typeface="微软雅黑" panose="020B0503020204020204" pitchFamily="34" charset="-122"/>
              </a:rPr>
              <a:t>③发起罪恶的黑奴贸易；</a:t>
            </a:r>
          </a:p>
          <a:p>
            <a:r>
              <a:rPr lang="zh-CN" altLang="en-US" sz="2400">
                <a:latin typeface="微软雅黑" panose="020B0503020204020204" pitchFamily="34" charset="-122"/>
                <a:ea typeface="微软雅黑" panose="020B0503020204020204" pitchFamily="34" charset="-122"/>
              </a:rPr>
              <a:t>④禁止殖民地与其他国家进行贸易。</a:t>
            </a:r>
          </a:p>
        </p:txBody>
      </p:sp>
      <p:pic>
        <p:nvPicPr>
          <p:cNvPr id="4" name="图片 3"/>
          <p:cNvPicPr>
            <a:picLocks noChangeAspect="1"/>
          </p:cNvPicPr>
          <p:nvPr/>
        </p:nvPicPr>
        <p:blipFill>
          <a:blip r:embed="rId2"/>
          <a:stretch>
            <a:fillRect/>
          </a:stretch>
        </p:blipFill>
        <p:spPr>
          <a:xfrm>
            <a:off x="4432935" y="3920490"/>
            <a:ext cx="3324860" cy="2152650"/>
          </a:xfrm>
          <a:prstGeom prst="roundRect">
            <a:avLst/>
          </a:prstGeom>
        </p:spPr>
      </p:pic>
      <p:pic>
        <p:nvPicPr>
          <p:cNvPr id="5" name="图片 4"/>
          <p:cNvPicPr>
            <a:picLocks noChangeAspect="1"/>
          </p:cNvPicPr>
          <p:nvPr/>
        </p:nvPicPr>
        <p:blipFill>
          <a:blip r:embed="rId3"/>
          <a:stretch>
            <a:fillRect/>
          </a:stretch>
        </p:blipFill>
        <p:spPr>
          <a:xfrm>
            <a:off x="292735" y="3920490"/>
            <a:ext cx="3711575" cy="2152015"/>
          </a:xfrm>
          <a:prstGeom prst="roundRect">
            <a:avLst/>
          </a:prstGeom>
        </p:spPr>
      </p:pic>
      <p:pic>
        <p:nvPicPr>
          <p:cNvPr id="6" name="图片 5"/>
          <p:cNvPicPr>
            <a:picLocks noChangeAspect="1"/>
          </p:cNvPicPr>
          <p:nvPr/>
        </p:nvPicPr>
        <p:blipFill>
          <a:blip r:embed="rId4"/>
          <a:stretch>
            <a:fillRect/>
          </a:stretch>
        </p:blipFill>
        <p:spPr>
          <a:xfrm>
            <a:off x="8180070" y="3920490"/>
            <a:ext cx="3711575" cy="2152015"/>
          </a:xfrm>
          <a:prstGeom prst="roundRect">
            <a:avLst/>
          </a:prstGeom>
        </p:spPr>
      </p:pic>
      <p:sp>
        <p:nvSpPr>
          <p:cNvPr id="7" name="文本框 6"/>
          <p:cNvSpPr txBox="1"/>
          <p:nvPr/>
        </p:nvSpPr>
        <p:spPr>
          <a:xfrm>
            <a:off x="723900" y="6278245"/>
            <a:ext cx="2849880" cy="368300"/>
          </a:xfrm>
          <a:prstGeom prst="rect">
            <a:avLst/>
          </a:prstGeom>
          <a:noFill/>
        </p:spPr>
        <p:txBody>
          <a:bodyPr wrap="square" rtlCol="0">
            <a:spAutoFit/>
          </a:bodyPr>
          <a:lstStyle/>
          <a:p>
            <a:pPr marL="285750" indent="-285750" algn="ctr">
              <a:buFont typeface="Wingdings" panose="05000000000000000000" charset="0"/>
              <a:buChar char="Ø"/>
            </a:pPr>
            <a:r>
              <a:rPr lang="zh-CN" altLang="zh-CN">
                <a:latin typeface="微软雅黑" panose="020B0503020204020204" pitchFamily="34" charset="-122"/>
                <a:ea typeface="微软雅黑" panose="020B0503020204020204" pitchFamily="34" charset="-122"/>
              </a:rPr>
              <a:t>黑奴贸易</a:t>
            </a:r>
          </a:p>
        </p:txBody>
      </p:sp>
      <p:sp>
        <p:nvSpPr>
          <p:cNvPr id="8" name="文本框 7"/>
          <p:cNvSpPr txBox="1"/>
          <p:nvPr/>
        </p:nvSpPr>
        <p:spPr>
          <a:xfrm>
            <a:off x="4671060" y="6278245"/>
            <a:ext cx="2849880" cy="368300"/>
          </a:xfrm>
          <a:prstGeom prst="rect">
            <a:avLst/>
          </a:prstGeom>
          <a:noFill/>
        </p:spPr>
        <p:txBody>
          <a:bodyPr wrap="square" rtlCol="0">
            <a:spAutoFit/>
          </a:bodyPr>
          <a:lstStyle/>
          <a:p>
            <a:pPr marL="285750" indent="-285750" algn="ctr">
              <a:buFont typeface="Wingdings" panose="05000000000000000000" charset="0"/>
              <a:buChar char="Ø"/>
            </a:pPr>
            <a:r>
              <a:rPr lang="zh-CN" altLang="zh-CN">
                <a:latin typeface="微软雅黑" panose="020B0503020204020204" pitchFamily="34" charset="-122"/>
                <a:ea typeface="微软雅黑" panose="020B0503020204020204" pitchFamily="34" charset="-122"/>
              </a:rPr>
              <a:t>美洲的银矿</a:t>
            </a:r>
          </a:p>
        </p:txBody>
      </p:sp>
      <p:sp>
        <p:nvSpPr>
          <p:cNvPr id="15" name="文本框 14"/>
          <p:cNvSpPr txBox="1"/>
          <p:nvPr/>
        </p:nvSpPr>
        <p:spPr>
          <a:xfrm>
            <a:off x="8610600" y="6278245"/>
            <a:ext cx="2849880" cy="368300"/>
          </a:xfrm>
          <a:prstGeom prst="rect">
            <a:avLst/>
          </a:prstGeom>
          <a:noFill/>
        </p:spPr>
        <p:txBody>
          <a:bodyPr wrap="square" rtlCol="0">
            <a:spAutoFit/>
          </a:bodyPr>
          <a:lstStyle/>
          <a:p>
            <a:pPr marL="285750" indent="-285750" algn="ctr">
              <a:buFont typeface="Wingdings" panose="05000000000000000000" charset="0"/>
              <a:buChar char="Ø"/>
            </a:pPr>
            <a:r>
              <a:rPr lang="zh-CN" altLang="zh-CN">
                <a:latin typeface="微软雅黑" panose="020B0503020204020204" pitchFamily="34" charset="-122"/>
                <a:ea typeface="微软雅黑" panose="020B0503020204020204" pitchFamily="34" charset="-122"/>
              </a:rPr>
              <a:t>美洲的种植园</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7" grpId="0"/>
      <p:bldP spid="8"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3"/>
          <p:cNvSpPr>
            <a:spLocks noGrp="1"/>
          </p:cNvSpPr>
          <p:nvPr/>
        </p:nvSpPr>
        <p:spPr>
          <a:xfrm>
            <a:off x="1216025" y="110490"/>
            <a:ext cx="6574155" cy="819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algn="l"/>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拉丁美洲的殖民地化</a:t>
            </a:r>
            <a:r>
              <a:rPr lang="en-US" altLang="zh-CN" sz="28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rPr>
              <a:t>影响</a:t>
            </a:r>
          </a:p>
        </p:txBody>
      </p:sp>
      <p:sp>
        <p:nvSpPr>
          <p:cNvPr id="34" name="文本框 9"/>
          <p:cNvSpPr txBox="1"/>
          <p:nvPr/>
        </p:nvSpPr>
        <p:spPr>
          <a:xfrm>
            <a:off x="518160" y="1451610"/>
            <a:ext cx="11155680" cy="1568450"/>
          </a:xfrm>
          <a:prstGeom prst="rect">
            <a:avLst/>
          </a:prstGeom>
          <a:noFill/>
          <a:ln>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材料一：殖民者从拉丁美洲殖民地掠夺了巨额财富。据统计，</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16</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17</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世纪时，西班牙在殖民地开采的黄金白银超过当时世界总产量的</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2/3</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1500——1650</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年间，西班牙从美洲掠夺的黄金多达</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180</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吨，白银多达</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16000</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吨。</a:t>
            </a:r>
          </a:p>
          <a:p>
            <a:pPr indent="457200" algn="just">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rPr>
              <a:t>《中外历史纲要（下）》</a:t>
            </a:r>
          </a:p>
        </p:txBody>
      </p:sp>
      <p:sp>
        <p:nvSpPr>
          <p:cNvPr id="3" name="文本框 9"/>
          <p:cNvSpPr txBox="1"/>
          <p:nvPr/>
        </p:nvSpPr>
        <p:spPr>
          <a:xfrm>
            <a:off x="517525" y="3173730"/>
            <a:ext cx="11155045" cy="1568450"/>
          </a:xfrm>
          <a:prstGeom prst="rect">
            <a:avLst/>
          </a:prstGeom>
          <a:noFill/>
          <a:ln>
            <a:solidFill>
              <a:schemeClr val="tx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lgn="just">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欧洲列强海外殖民扩张的过程，也是殖民主义者疯狂的掠夺、榨取殖民地人民的过程，他们通过掠夺和榨取，加速了欧洲国家的原始积累的过程，肥了西欧的资本主义，从而加速了工业革命的到来。</a:t>
            </a:r>
          </a:p>
          <a:p>
            <a:pPr indent="457200">
              <a:spcBef>
                <a:spcPts val="0"/>
              </a:spcBef>
              <a:spcAft>
                <a:spcPts val="0"/>
              </a:spcAft>
            </a:pP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刘祚昌、王觉非</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世界史</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近代史编</a:t>
            </a:r>
            <a:r>
              <a:rPr lang="en-US" altLang="zh-CN" sz="24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文本框 35"/>
          <p:cNvSpPr txBox="1"/>
          <p:nvPr/>
        </p:nvSpPr>
        <p:spPr>
          <a:xfrm>
            <a:off x="407670" y="4742180"/>
            <a:ext cx="2184400" cy="460375"/>
          </a:xfrm>
          <a:prstGeom prst="rect">
            <a:avLst/>
          </a:prstGeom>
          <a:noFill/>
        </p:spPr>
        <p:txBody>
          <a:bodyPr wrap="square" rtlCol="0">
            <a:spAutoFit/>
          </a:bodyPr>
          <a:lstStyle/>
          <a:p>
            <a:pPr marL="285750" indent="-285750">
              <a:buFont typeface="Wingdings" panose="05000000000000000000" charset="0"/>
              <a:buChar char="u"/>
            </a:pPr>
            <a:r>
              <a:rPr lang="zh-CN" altLang="en-US" sz="2400" b="1">
                <a:latin typeface="微软雅黑" panose="020B0503020204020204" pitchFamily="34" charset="-122"/>
                <a:ea typeface="微软雅黑" panose="020B0503020204020204" pitchFamily="34" charset="-122"/>
              </a:rPr>
              <a:t>对美洲而言：</a:t>
            </a:r>
          </a:p>
        </p:txBody>
      </p:sp>
      <p:sp>
        <p:nvSpPr>
          <p:cNvPr id="37" name="文本框 36"/>
          <p:cNvSpPr txBox="1">
            <a:spLocks noChangeArrowheads="1"/>
          </p:cNvSpPr>
          <p:nvPr/>
        </p:nvSpPr>
        <p:spPr bwMode="auto">
          <a:xfrm>
            <a:off x="2702560" y="4742180"/>
            <a:ext cx="8970010" cy="829945"/>
          </a:xfrm>
          <a:prstGeom prst="rect">
            <a:avLst/>
          </a:prstGeom>
          <a:noFill/>
          <a:ln w="9525">
            <a:noFill/>
            <a:miter lim="800000"/>
          </a:ln>
          <a:extLst>
            <a:ext uri="{909E8E84-426E-40DD-AFC4-6F175D3DCCD1}">
              <a14:hiddenFill xmlns:a14="http://schemas.microsoft.com/office/drawing/2010/main">
                <a:solidFill>
                  <a:srgbClr val="FFFF00"/>
                </a:solidFill>
              </a14:hiddenFill>
            </a:ext>
          </a:extLst>
        </p:spPr>
        <p:txBody>
          <a:bodyPr wrap="square">
            <a:spAutoFit/>
          </a:bodyPr>
          <a:lstStyle/>
          <a:p>
            <a:pPr algn="just"/>
            <a:r>
              <a:rPr lang="zh-CN" altLang="en-US" sz="2400">
                <a:latin typeface="微软雅黑" panose="020B0503020204020204" pitchFamily="34" charset="-122"/>
                <a:ea typeface="微软雅黑" panose="020B0503020204020204" pitchFamily="34" charset="-122"/>
              </a:rPr>
              <a:t>拉丁美洲被迫卷入资本主义世界市场，加剧了拉丁美洲的贫困，影响了拉美社会经济的发展。</a:t>
            </a:r>
          </a:p>
        </p:txBody>
      </p:sp>
      <p:sp>
        <p:nvSpPr>
          <p:cNvPr id="38" name="文本框 37"/>
          <p:cNvSpPr txBox="1"/>
          <p:nvPr/>
        </p:nvSpPr>
        <p:spPr>
          <a:xfrm>
            <a:off x="407670" y="5572125"/>
            <a:ext cx="2184400" cy="460375"/>
          </a:xfrm>
          <a:prstGeom prst="rect">
            <a:avLst/>
          </a:prstGeom>
          <a:noFill/>
        </p:spPr>
        <p:txBody>
          <a:bodyPr wrap="square" rtlCol="0">
            <a:spAutoFit/>
          </a:bodyPr>
          <a:lstStyle/>
          <a:p>
            <a:pPr marL="285750" indent="-285750">
              <a:buFont typeface="Wingdings" panose="05000000000000000000" charset="0"/>
              <a:buChar char="u"/>
            </a:pPr>
            <a:r>
              <a:rPr lang="zh-CN" altLang="en-US" sz="2400" b="1">
                <a:latin typeface="微软雅黑" panose="020B0503020204020204" pitchFamily="34" charset="-122"/>
                <a:ea typeface="微软雅黑" panose="020B0503020204020204" pitchFamily="34" charset="-122"/>
              </a:rPr>
              <a:t>对欧洲而言：</a:t>
            </a:r>
          </a:p>
        </p:txBody>
      </p:sp>
      <p:sp>
        <p:nvSpPr>
          <p:cNvPr id="39" name="文本框 38"/>
          <p:cNvSpPr txBox="1">
            <a:spLocks noChangeArrowheads="1"/>
          </p:cNvSpPr>
          <p:nvPr/>
        </p:nvSpPr>
        <p:spPr bwMode="auto">
          <a:xfrm>
            <a:off x="2702560" y="5659120"/>
            <a:ext cx="8806815" cy="1198880"/>
          </a:xfrm>
          <a:prstGeom prst="rect">
            <a:avLst/>
          </a:prstGeom>
          <a:noFill/>
          <a:ln w="9525">
            <a:noFill/>
            <a:miter lim="800000"/>
          </a:ln>
          <a:extLst>
            <a:ext uri="{909E8E84-426E-40DD-AFC4-6F175D3DCCD1}">
              <a14:hiddenFill xmlns:a14="http://schemas.microsoft.com/office/drawing/2010/main">
                <a:solidFill>
                  <a:srgbClr val="FFFF00"/>
                </a:solidFill>
              </a14:hiddenFill>
            </a:ext>
          </a:extLst>
        </p:spPr>
        <p:txBody>
          <a:bodyPr wrap="square">
            <a:spAutoFit/>
          </a:bodyPr>
          <a:lstStyle/>
          <a:p>
            <a:pPr algn="just"/>
            <a:r>
              <a:rPr lang="zh-CN" altLang="en-US" sz="2400">
                <a:latin typeface="微软雅黑" panose="020B0503020204020204" pitchFamily="34" charset="-122"/>
                <a:ea typeface="微软雅黑" panose="020B0503020204020204" pitchFamily="34" charset="-122"/>
              </a:rPr>
              <a:t>一方面，加速了欧洲的资本原始积累，</a:t>
            </a:r>
            <a:r>
              <a:rPr lang="zh-CN" altLang="zh-CN" sz="2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促进了从封建社会向资本主义社会转型的过程，促进了工业革命的发生。另一方面，引起</a:t>
            </a:r>
            <a:r>
              <a:rPr lang="en-US" altLang="zh-CN" sz="2400" dirty="0">
                <a:solidFill>
                  <a:sysClr val="windowText" lastClr="000000"/>
                </a:solidFill>
                <a:latin typeface="微软雅黑" panose="020B0503020204020204" pitchFamily="34" charset="-122"/>
                <a:ea typeface="微软雅黑" panose="020B0503020204020204" pitchFamily="34" charset="-122"/>
                <a:sym typeface="+mn-ea"/>
              </a:rPr>
              <a:t>“</a:t>
            </a:r>
            <a:r>
              <a:rPr lang="zh-CN" altLang="en-US" sz="2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价格革命</a:t>
            </a:r>
            <a:r>
              <a:rPr lang="en-US" altLang="zh-CN" sz="2400" dirty="0">
                <a:solidFill>
                  <a:sysClr val="windowText" lastClr="000000"/>
                </a:solidFill>
                <a:latin typeface="微软雅黑" panose="020B0503020204020204" pitchFamily="34" charset="-122"/>
                <a:ea typeface="微软雅黑" panose="020B0503020204020204" pitchFamily="34" charset="-122"/>
                <a:sym typeface="+mn-ea"/>
              </a:rPr>
              <a:t>”</a:t>
            </a:r>
            <a:r>
              <a:rPr lang="zh-CN" altLang="en-US" sz="2400" dirty="0">
                <a:solidFill>
                  <a:sysClr val="windowText" lastClr="000000"/>
                </a:solidFill>
                <a:latin typeface="微软雅黑" panose="020B0503020204020204" pitchFamily="34" charset="-122"/>
                <a:ea typeface="微软雅黑" panose="020B0503020204020204" pitchFamily="34" charset="-122"/>
                <a:sym typeface="微软雅黑" panose="020B0503020204020204" pitchFamily="34" charset="-122"/>
              </a:rPr>
              <a:t>，造成社会结构的巨大冲击。</a:t>
            </a:r>
          </a:p>
        </p:txBody>
      </p:sp>
    </p:spTree>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linds(horizontal)">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bldLvl="0" animBg="1"/>
      <p:bldP spid="38" grpId="0"/>
      <p:bldP spid="3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 y="969100"/>
            <a:ext cx="12191996" cy="1794132"/>
            <a:chOff x="4" y="977295"/>
            <a:chExt cx="12191996" cy="1794132"/>
          </a:xfrm>
        </p:grpSpPr>
        <p:sp>
          <p:nvSpPr>
            <p:cNvPr id="24" name="弧形 23"/>
            <p:cNvSpPr/>
            <p:nvPr/>
          </p:nvSpPr>
          <p:spPr>
            <a:xfrm rot="9181264">
              <a:off x="5198934" y="977295"/>
              <a:ext cx="1794130" cy="1794132"/>
            </a:xfrm>
            <a:prstGeom prst="arc">
              <a:avLst>
                <a:gd name="adj1" fmla="val 13988904"/>
                <a:gd name="adj2" fmla="val 76966"/>
              </a:avLst>
            </a:prstGeom>
            <a:noFill/>
            <a:ln w="38100">
              <a:solidFill>
                <a:srgbClr val="1F376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5" name="组合 24"/>
            <p:cNvGrpSpPr/>
            <p:nvPr/>
          </p:nvGrpSpPr>
          <p:grpSpPr>
            <a:xfrm>
              <a:off x="4" y="2268060"/>
              <a:ext cx="12191996" cy="5240"/>
              <a:chOff x="4" y="2268060"/>
              <a:chExt cx="12191996" cy="5240"/>
            </a:xfrm>
          </p:grpSpPr>
          <p:cxnSp>
            <p:nvCxnSpPr>
              <p:cNvPr id="26" name="直接连接符 25"/>
              <p:cNvCxnSpPr/>
              <p:nvPr/>
            </p:nvCxnSpPr>
            <p:spPr>
              <a:xfrm flipH="1">
                <a:off x="4" y="2273300"/>
                <a:ext cx="5295896"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888480" y="2268060"/>
                <a:ext cx="5303520" cy="0"/>
              </a:xfrm>
              <a:prstGeom prst="line">
                <a:avLst/>
              </a:prstGeom>
              <a:ln w="38100">
                <a:solidFill>
                  <a:srgbClr val="1F3762"/>
                </a:soli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nvSpPr>
        <p:spPr>
          <a:xfrm>
            <a:off x="838200" y="3282950"/>
            <a:ext cx="10515600" cy="1325563"/>
          </a:xfrm>
          <a:prstGeom prst="rect">
            <a:avLst/>
          </a:prstGeom>
        </p:spPr>
        <p:txBody>
          <a:bodyPr vert="horz" lIns="91440" tIns="45720" rIns="91440" bIns="45720" rtlCol="0" anchor="ctr">
            <a:normAutofit/>
          </a:bodyPr>
          <a:lstStyle>
            <a:lvl1pPr algn="ctr" defTabSz="964565" rtl="0" eaLnBrk="1" latinLnBrk="0" hangingPunct="1">
              <a:spcBef>
                <a:spcPct val="0"/>
              </a:spcBef>
              <a:buNone/>
              <a:defRPr sz="4640" kern="1200">
                <a:solidFill>
                  <a:sysClr val="windowText" lastClr="000000"/>
                </a:solidFill>
                <a:latin typeface="Calibri" panose="020F0502020204030204"/>
                <a:ea typeface="+mn-ea"/>
                <a:cs typeface="+mn-ea"/>
              </a:defRPr>
            </a:lvl1pPr>
          </a:lstStyle>
          <a:p>
            <a:pPr algn="ctr"/>
            <a:r>
              <a:rPr lang="zh-CN" altLang="en-US" sz="4400">
                <a:latin typeface="微软雅黑" panose="020B0503020204020204" pitchFamily="34" charset="-122"/>
                <a:ea typeface="微软雅黑" panose="020B0503020204020204" pitchFamily="34" charset="-122"/>
              </a:rPr>
              <a:t>亚洲沦为殖民地半殖民地</a:t>
            </a:r>
          </a:p>
        </p:txBody>
      </p:sp>
    </p:spTree>
  </p:cSld>
  <p:clrMapOvr>
    <a:masterClrMapping/>
  </p:clrMapOvr>
  <mc:AlternateContent xmlns:mc="http://schemas.openxmlformats.org/markup-compatibility/2006" xmlns:p14="http://schemas.microsoft.com/office/powerpoint/2010/main">
    <mc:Choice Requires="p14">
      <p:transition spd="slow" p14:dur="16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96f15c74-a9ff-4fc9-847b-2979f19aedff}"/>
  <p:tag name="TABLE_RECT" val="273.192*95.2923*650.8*372"/>
  <p:tag name="TABLE_EMPHASIZE_COLOR" val="6579300"/>
  <p:tag name="TABLE_ONEKEY_SKIN_IDX" val="0"/>
  <p:tag name="TABLE_SKINIDX" val="-1"/>
  <p:tag name="TABLE_COLORIDX" val="l"/>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05c478bf-5366-4327-83bb-c500be0ac2cf}"/>
  <p:tag name="TABLE_RECT" val="36*357.267*888*145.9"/>
  <p:tag name="TABLE_EMPHASIZE_COLOR" val="6579300"/>
  <p:tag name="TABLE_ONEKEY_SKIN_IDX" val="0"/>
  <p:tag name="TABLE_SKINIDX" val="-1"/>
  <p:tag name="TABLE_COLORIDX" val="l"/>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05c478bf-5366-4327-83bb-c500be0ac2cf}"/>
  <p:tag name="TABLE_RECT" val="69.8*413.067*820.4*90.3"/>
  <p:tag name="TABLE_EMPHASIZE_COLOR" val="6579300"/>
  <p:tag name="TABLE_ONEKEY_SKIN_IDX" val="0"/>
  <p:tag name="TABLE_SKINIDX" val="-1"/>
  <p:tag name="TABLE_COLORIDX" val="l"/>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05c478bf-5366-4327-83bb-c500be0ac2cf}"/>
  <p:tag name="TABLE_RECT" val="61.9*317.242*836.2*182.45"/>
  <p:tag name="TABLE_EMPHASIZE_COLOR" val="6579300"/>
  <p:tag name="TABLE_ONEKEY_SKIN_IDX" val="0"/>
  <p:tag name="TABLE_SKINIDX" val="-1"/>
  <p:tag name="TABLE_COLORIDX" val="l"/>
</p:tagLst>
</file>

<file path=ppt/tags/tag5.xml><?xml version="1.0" encoding="utf-8"?>
<p:tagLst xmlns:a="http://schemas.openxmlformats.org/drawingml/2006/main" xmlns:r="http://schemas.openxmlformats.org/officeDocument/2006/relationships" xmlns:p="http://schemas.openxmlformats.org/presentationml/2006/main">
  <p:tag name="KSO_WM_UNIT_TABLE_BEAUTIFY" val="smartTable{62c71a13-c0d5-4567-bac9-e2656685b0bd}"/>
  <p:tag name="TABLE_RECT" val="36*313.642*888*174.5"/>
  <p:tag name="TABLE_EMPHASIZE_COLOR" val="6579300"/>
  <p:tag name="TABLE_ONEKEY_SKIN_IDX" val="0"/>
  <p:tag name="TABLE_SKINIDX" val="-1"/>
  <p:tag name="TABLE_COLORIDX" val="l"/>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29174a5f-920c-4285-8197-73b2a7c15bcb}"/>
  <p:tag name="TABLE_RECT" val="234.7*322.567*490.6*148.6"/>
  <p:tag name="TABLE_EMPHASIZE_COLOR" val="6579300"/>
  <p:tag name="TABLE_ONEKEY_SKIN_IDX" val="0"/>
  <p:tag name="TABLE_SKINIDX" val="-1"/>
  <p:tag name="TABLE_COLORIDX" val="l"/>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29174a5f-920c-4285-8197-73b2a7c15bcb}"/>
  <p:tag name="TABLE_RECT" val="36*340.292*888*142.7"/>
  <p:tag name="TABLE_EMPHASIZE_COLOR" val="6579300"/>
  <p:tag name="TABLE_ONEKEY_SKIN_IDX" val="0"/>
  <p:tag name="TABLE_SKINIDX" val="-1"/>
  <p:tag name="TABLE_COLORIDX" val="l"/>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c500336e-a978-4eaa-8766-7e7955fd691c}"/>
  <p:tag name="TABLE_RECT" val="189.275*112.781*581.45*224.8"/>
  <p:tag name="TABLE_EMPHASIZE_COLOR" val="6579300"/>
  <p:tag name="TABLE_ONEKEY_SKIN_IDX" val="0"/>
  <p:tag name="TABLE_SKINIDX" val="-1"/>
  <p:tag name="TABLE_COLORIDX" val="l"/>
</p:tagLst>
</file>

<file path=ppt/tags/tag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5922,&quot;width&quot;:1024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jwk5emk">
      <a:majorFont>
        <a:latin typeface="字体视界-NWE粗楷体"/>
        <a:ea typeface="字体视界-NWE粗楷体"/>
        <a:cs typeface=""/>
      </a:majorFont>
      <a:minorFont>
        <a:latin typeface="字体视界-NWE粗楷体"/>
        <a:ea typeface="字体视界-NWE粗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2799</Words>
  <Application>Microsoft Office PowerPoint</Application>
  <PresentationFormat>宽屏</PresentationFormat>
  <Paragraphs>267</Paragraphs>
  <Slides>28</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等线</vt:lpstr>
      <vt:lpstr>楷体</vt:lpstr>
      <vt:lpstr>宋体</vt:lpstr>
      <vt:lpstr>微软雅黑</vt:lpstr>
      <vt:lpstr>字体视界-NWE粗楷体</vt:lpstr>
      <vt:lpstr>Arial</vt:lpstr>
      <vt:lpstr>Wingdings</vt:lpstr>
      <vt:lpstr>Office 主题​​</vt:lpstr>
      <vt:lpstr>第六单元  世界殖民体系与亚非拉民族独立运动</vt:lpstr>
      <vt:lpstr>PowerPoint 演示文稿</vt:lpstr>
      <vt:lpstr>PowerPoint 演示文稿</vt:lpstr>
      <vt:lpstr>拉丁美洲的殖民地化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MLOONG</dc:creator>
  <cp:lastModifiedBy>984144237@qq.com</cp:lastModifiedBy>
  <cp:revision>136</cp:revision>
  <dcterms:created xsi:type="dcterms:W3CDTF">2019-04-03T06:29:00Z</dcterms:created>
  <dcterms:modified xsi:type="dcterms:W3CDTF">2021-03-26T23:55:23Z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