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97" r:id="rId3"/>
    <p:sldId id="290" r:id="rId4"/>
    <p:sldId id="260" r:id="rId5"/>
    <p:sldId id="262" r:id="rId6"/>
    <p:sldId id="263" r:id="rId7"/>
    <p:sldId id="265" r:id="rId8"/>
    <p:sldId id="269" r:id="rId9"/>
    <p:sldId id="267" r:id="rId10"/>
    <p:sldId id="268" r:id="rId11"/>
    <p:sldId id="294" r:id="rId12"/>
    <p:sldId id="270" r:id="rId13"/>
    <p:sldId id="271" r:id="rId14"/>
    <p:sldId id="274" r:id="rId15"/>
    <p:sldId id="272" r:id="rId16"/>
    <p:sldId id="292" r:id="rId17"/>
    <p:sldId id="280" r:id="rId18"/>
    <p:sldId id="298" r:id="rId19"/>
    <p:sldId id="291" r:id="rId20"/>
    <p:sldId id="276" r:id="rId21"/>
    <p:sldId id="275" r:id="rId22"/>
    <p:sldId id="277" r:id="rId23"/>
    <p:sldId id="278" r:id="rId24"/>
    <p:sldId id="281" r:id="rId25"/>
    <p:sldId id="282" r:id="rId26"/>
    <p:sldId id="283" r:id="rId27"/>
    <p:sldId id="284" r:id="rId28"/>
    <p:sldId id="285" r:id="rId29"/>
    <p:sldId id="287" r:id="rId30"/>
    <p:sldId id="286" r:id="rId31"/>
    <p:sldId id="288" r:id="rId32"/>
    <p:sldId id="289" r:id="rId33"/>
    <p:sldId id="295" r:id="rId34"/>
    <p:sldId id="296" r:id="rId3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7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EFECF0EA-CBA6-411C-AD64-789CDDD36EA4}" type="datetimeFigureOut">
              <a:rPr lang="zh-CN" altLang="en-US"/>
              <a:pPr>
                <a:defRPr/>
              </a:pPr>
              <a:t>2017-11-08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8C47C2F-FD19-45BD-9BEB-72CDB7FDF90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72C750D-1BB0-421D-9A69-693997C736B6}" type="datetimeFigureOut">
              <a:rPr lang="zh-CN" altLang="en-US"/>
              <a:pPr>
                <a:defRPr/>
              </a:pPr>
              <a:t>2017-11-08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A42CAEE-93AE-4888-B934-75C2445B5171}"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31AC75ED-BA7C-49F4-9EE0-AD5F40D2021F}" type="datetimeFigureOut">
              <a:rPr lang="zh-CN" altLang="en-US"/>
              <a:pPr>
                <a:defRPr/>
              </a:pPr>
              <a:t>2017-11-08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14BAEEF-3F83-440D-BD37-143F412A46A0}"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A233B7D9-6AEA-4E32-A6CE-B34411FB9A2C}" type="datetimeFigureOut">
              <a:rPr lang="zh-CN" altLang="en-US"/>
              <a:pPr>
                <a:defRPr/>
              </a:pPr>
              <a:t>2017-11-08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AF225C-6240-4C22-820C-D13FAC0F97E9}"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D867AD08-E726-45AF-9101-E733E28A6F1B}" type="datetimeFigureOut">
              <a:rPr lang="zh-CN" altLang="en-US"/>
              <a:pPr>
                <a:defRPr/>
              </a:pPr>
              <a:t>2017-11-08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DA25778-0648-49C5-9E2A-A63102964C2B}"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23555093-1B15-4CAD-B94E-3EB433029141}" type="datetimeFigureOut">
              <a:rPr lang="zh-CN" altLang="en-US"/>
              <a:pPr>
                <a:defRPr/>
              </a:pPr>
              <a:t>2017-11-08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D4E7217-C687-4438-A6C1-850234D6F1D4}"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A8D52973-4B4C-4A8A-A0BC-B53B35D15A26}" type="datetimeFigureOut">
              <a:rPr lang="zh-CN" altLang="en-US"/>
              <a:pPr>
                <a:defRPr/>
              </a:pPr>
              <a:t>2017-11-08</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FABA0A85-ED9A-438C-884E-B91F176C798E}"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B13575D0-7796-4A28-AF51-1F03A802EEC6}" type="datetimeFigureOut">
              <a:rPr lang="zh-CN" altLang="en-US"/>
              <a:pPr>
                <a:defRPr/>
              </a:pPr>
              <a:t>2017-11-08</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64F74DAA-C9CD-4185-B6A3-2B8F8C735252}"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4A62F04A-42D3-4620-8325-7D84B6E1EC97}" type="datetimeFigureOut">
              <a:rPr lang="zh-CN" altLang="en-US"/>
              <a:pPr>
                <a:defRPr/>
              </a:pPr>
              <a:t>2017-11-08</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E55177CA-4128-46C8-8A89-6FF97EA6AD4B}"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C39167B1-ACC4-40EF-B4DF-6EFBB7CE56D4}" type="datetimeFigureOut">
              <a:rPr lang="zh-CN" altLang="en-US"/>
              <a:pPr>
                <a:defRPr/>
              </a:pPr>
              <a:t>2017-11-08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3957E139-5AA0-405A-A7DD-9541B6190FE1}"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506184D-ECFC-4751-BB22-A420C8D358FD}" type="datetimeFigureOut">
              <a:rPr lang="zh-CN" altLang="en-US"/>
              <a:pPr>
                <a:defRPr/>
              </a:pPr>
              <a:t>2017-11-08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18E7586-6B3F-4060-A870-460221A63CB6}"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4E3522B5-57EE-45A2-B131-7F5C8B4E41DD}" type="datetimeFigureOut">
              <a:rPr lang="zh-CN" altLang="en-US"/>
              <a:pPr>
                <a:defRPr/>
              </a:pPr>
              <a:t>2017-11-08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8FE0809-5133-479F-9F1A-206A9546E98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slide" Target="slide4.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slide" Target="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slide" Target="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chyi.edu.sh.cn/Article/ShowArticle.asp?ArticleID=1027"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news.xinhuanet.com/ziliao/2003-01/20/xinsimple_0620902121021890124573.htm" TargetMode="External"/><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cpc.people.com.cn/media/200211/09/NewsMedia_220602.jpg" TargetMode="External"/><Relationship Id="rId2" Type="http://schemas.openxmlformats.org/officeDocument/2006/relationships/slide" Target="slide9.xml"/><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3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ideo" Target="file:///\\07&#23626;01\&#23398;&#26657;&#20449;&#24687;\&#37011;&#23567;&#24179;\&#20013;&#20849;&#21313;&#19968;&#23626;&#19977;&#20013;&#20840;&#20250;.M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1"/>
          <p:cNvSpPr>
            <a:spLocks noGrp="1"/>
          </p:cNvSpPr>
          <p:nvPr>
            <p:ph type="title"/>
          </p:nvPr>
        </p:nvSpPr>
        <p:spPr/>
        <p:txBody>
          <a:bodyPr/>
          <a:lstStyle/>
          <a:p>
            <a:pPr eaLnBrk="1" hangingPunct="1"/>
            <a:endParaRPr lang="zh-CN" altLang="en-US" smtClean="0"/>
          </a:p>
        </p:txBody>
      </p:sp>
      <p:sp>
        <p:nvSpPr>
          <p:cNvPr id="3" name="内容占位符 2"/>
          <p:cNvSpPr>
            <a:spLocks noGrp="1"/>
          </p:cNvSpPr>
          <p:nvPr>
            <p:ph idx="1"/>
          </p:nvPr>
        </p:nvSpPr>
        <p:spPr>
          <a:xfrm>
            <a:off x="457200" y="1628775"/>
            <a:ext cx="8229600" cy="4525963"/>
          </a:xfrm>
        </p:spPr>
        <p:txBody>
          <a:bodyPr/>
          <a:lstStyle/>
          <a:p>
            <a:pPr eaLnBrk="1" hangingPunct="1">
              <a:buFont typeface="Arial" charset="0"/>
              <a:buNone/>
            </a:pPr>
            <a:r>
              <a:rPr lang="en-US" altLang="zh-CN" b="1" smtClean="0"/>
              <a:t>《</a:t>
            </a:r>
            <a:r>
              <a:rPr lang="zh-CN" altLang="en-US" b="1" smtClean="0"/>
              <a:t>共产党宣言</a:t>
            </a:r>
            <a:r>
              <a:rPr lang="en-US" altLang="zh-CN" b="1" smtClean="0"/>
              <a:t>》</a:t>
            </a:r>
            <a:r>
              <a:rPr lang="zh-CN" altLang="en-US" b="1" smtClean="0"/>
              <a:t>：社会主义首先发生在生产力</a:t>
            </a:r>
            <a:r>
              <a:rPr lang="zh-CN" altLang="en-US" b="1" smtClean="0">
                <a:solidFill>
                  <a:srgbClr val="FF7C80"/>
                </a:solidFill>
              </a:rPr>
              <a:t>发达</a:t>
            </a:r>
            <a:r>
              <a:rPr lang="zh-CN" altLang="en-US" b="1" smtClean="0"/>
              <a:t>的资本主义国家，社会主义实行</a:t>
            </a:r>
            <a:r>
              <a:rPr lang="zh-CN" altLang="en-US" b="1" smtClean="0">
                <a:solidFill>
                  <a:srgbClr val="FF7C80"/>
                </a:solidFill>
              </a:rPr>
              <a:t>公有制、计划经济和按劳分配，没有商品生产和货币</a:t>
            </a:r>
          </a:p>
          <a:p>
            <a:pPr eaLnBrk="1" hangingPunct="1">
              <a:buFont typeface="Arial" charset="0"/>
              <a:buNone/>
            </a:pPr>
            <a:r>
              <a:rPr lang="zh-CN" altLang="en-US" b="1" smtClean="0">
                <a:solidFill>
                  <a:srgbClr val="FF7C80"/>
                </a:solidFill>
              </a:rPr>
              <a:t>：</a:t>
            </a:r>
            <a:endParaRPr lang="zh-CN" altLang="en-US"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5" descr="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22530" name="Picture 7" descr="NO_3716"/>
          <p:cNvPicPr>
            <a:picLocks noChangeAspect="1" noChangeArrowheads="1"/>
          </p:cNvPicPr>
          <p:nvPr/>
        </p:nvPicPr>
        <p:blipFill>
          <a:blip r:embed="rId3"/>
          <a:srcRect/>
          <a:stretch>
            <a:fillRect/>
          </a:stretch>
        </p:blipFill>
        <p:spPr bwMode="auto">
          <a:xfrm>
            <a:off x="1187450" y="-777875"/>
            <a:ext cx="7315200" cy="4206875"/>
          </a:xfrm>
          <a:prstGeom prst="rect">
            <a:avLst/>
          </a:prstGeom>
          <a:noFill/>
          <a:ln w="9525">
            <a:noFill/>
            <a:miter lim="800000"/>
            <a:headEnd/>
            <a:tailEnd/>
          </a:ln>
        </p:spPr>
      </p:pic>
      <p:sp>
        <p:nvSpPr>
          <p:cNvPr id="23555" name="Rectangle 8"/>
          <p:cNvSpPr>
            <a:spLocks noChangeArrowheads="1"/>
          </p:cNvSpPr>
          <p:nvPr/>
        </p:nvSpPr>
        <p:spPr bwMode="auto">
          <a:xfrm>
            <a:off x="2679700" y="3789363"/>
            <a:ext cx="1968500" cy="604837"/>
          </a:xfrm>
          <a:prstGeom prst="rect">
            <a:avLst/>
          </a:prstGeom>
          <a:noFill/>
          <a:ln w="9525">
            <a:noFill/>
            <a:miter lim="800000"/>
            <a:headEnd/>
            <a:tailEnd/>
          </a:ln>
        </p:spPr>
        <p:txBody>
          <a:bodyPr>
            <a:spAutoFit/>
          </a:bodyPr>
          <a:lstStyle/>
          <a:p>
            <a:pPr>
              <a:lnSpc>
                <a:spcPct val="120000"/>
              </a:lnSpc>
            </a:pPr>
            <a:r>
              <a:rPr lang="en-US" altLang="zh-CN" sz="2800" b="1">
                <a:solidFill>
                  <a:srgbClr val="3333FF"/>
                </a:solidFill>
                <a:latin typeface="Calibri" pitchFamily="34" charset="0"/>
              </a:rPr>
              <a:t>“</a:t>
            </a:r>
            <a:r>
              <a:rPr lang="zh-CN" altLang="en-US" sz="2800" b="1">
                <a:solidFill>
                  <a:srgbClr val="3333FF"/>
                </a:solidFill>
                <a:latin typeface="Calibri" pitchFamily="34" charset="0"/>
              </a:rPr>
              <a:t>阶级斗争”</a:t>
            </a:r>
          </a:p>
        </p:txBody>
      </p:sp>
      <p:sp>
        <p:nvSpPr>
          <p:cNvPr id="22532" name="Text Box 12"/>
          <p:cNvSpPr txBox="1">
            <a:spLocks noChangeArrowheads="1"/>
          </p:cNvSpPr>
          <p:nvPr/>
        </p:nvSpPr>
        <p:spPr bwMode="auto">
          <a:xfrm>
            <a:off x="365125" y="3716338"/>
            <a:ext cx="2422525" cy="519112"/>
          </a:xfrm>
          <a:prstGeom prst="rect">
            <a:avLst/>
          </a:prstGeom>
          <a:noFill/>
          <a:ln w="9525">
            <a:noFill/>
            <a:miter lim="800000"/>
            <a:headEnd/>
            <a:tailEnd/>
          </a:ln>
        </p:spPr>
        <p:txBody>
          <a:bodyPr>
            <a:spAutoFit/>
          </a:bodyPr>
          <a:lstStyle/>
          <a:p>
            <a:r>
              <a:rPr lang="zh-CN" altLang="en-US" sz="2800" b="1">
                <a:solidFill>
                  <a:srgbClr val="FF0000"/>
                </a:solidFill>
                <a:latin typeface="Calibri" pitchFamily="34" charset="0"/>
              </a:rPr>
              <a:t>重心转移 </a:t>
            </a:r>
            <a:r>
              <a:rPr lang="en-US" altLang="zh-CN" sz="2800" b="1">
                <a:solidFill>
                  <a:srgbClr val="FF0000"/>
                </a:solidFill>
                <a:latin typeface="Calibri" pitchFamily="34" charset="0"/>
              </a:rPr>
              <a:t>——</a:t>
            </a:r>
          </a:p>
        </p:txBody>
      </p:sp>
      <p:sp>
        <p:nvSpPr>
          <p:cNvPr id="22533" name="Text Box 13"/>
          <p:cNvSpPr txBox="1">
            <a:spLocks noChangeArrowheads="1"/>
          </p:cNvSpPr>
          <p:nvPr/>
        </p:nvSpPr>
        <p:spPr bwMode="auto">
          <a:xfrm>
            <a:off x="381000" y="4292600"/>
            <a:ext cx="1966913" cy="519113"/>
          </a:xfrm>
          <a:prstGeom prst="rect">
            <a:avLst/>
          </a:prstGeom>
          <a:noFill/>
          <a:ln w="9525">
            <a:noFill/>
            <a:miter lim="800000"/>
            <a:headEnd/>
            <a:tailEnd/>
          </a:ln>
        </p:spPr>
        <p:txBody>
          <a:bodyPr>
            <a:spAutoFit/>
          </a:bodyPr>
          <a:lstStyle/>
          <a:p>
            <a:r>
              <a:rPr lang="zh-CN" altLang="en-US" sz="2800" b="1">
                <a:solidFill>
                  <a:srgbClr val="FF0000"/>
                </a:solidFill>
                <a:latin typeface="Calibri" pitchFamily="34" charset="0"/>
              </a:rPr>
              <a:t>作出了</a:t>
            </a:r>
            <a:r>
              <a:rPr lang="en-US" altLang="zh-CN" sz="2800" b="1">
                <a:solidFill>
                  <a:srgbClr val="FF0000"/>
                </a:solidFill>
                <a:latin typeface="Calibri" pitchFamily="34" charset="0"/>
              </a:rPr>
              <a:t>——</a:t>
            </a:r>
          </a:p>
        </p:txBody>
      </p:sp>
      <p:sp>
        <p:nvSpPr>
          <p:cNvPr id="22534" name="Text Box 14"/>
          <p:cNvSpPr txBox="1">
            <a:spLocks noChangeArrowheads="1"/>
          </p:cNvSpPr>
          <p:nvPr/>
        </p:nvSpPr>
        <p:spPr bwMode="auto">
          <a:xfrm>
            <a:off x="457200" y="5157788"/>
            <a:ext cx="1966913" cy="519112"/>
          </a:xfrm>
          <a:prstGeom prst="rect">
            <a:avLst/>
          </a:prstGeom>
          <a:noFill/>
          <a:ln w="9525">
            <a:noFill/>
            <a:miter lim="800000"/>
            <a:headEnd/>
            <a:tailEnd/>
          </a:ln>
        </p:spPr>
        <p:txBody>
          <a:bodyPr>
            <a:spAutoFit/>
          </a:bodyPr>
          <a:lstStyle/>
          <a:p>
            <a:r>
              <a:rPr lang="zh-CN" altLang="en-US" sz="2800" b="1">
                <a:solidFill>
                  <a:srgbClr val="FF0000"/>
                </a:solidFill>
                <a:latin typeface="Calibri" pitchFamily="34" charset="0"/>
              </a:rPr>
              <a:t>思想上</a:t>
            </a:r>
          </a:p>
        </p:txBody>
      </p:sp>
      <p:grpSp>
        <p:nvGrpSpPr>
          <p:cNvPr id="2" name="Group 21"/>
          <p:cNvGrpSpPr>
            <a:grpSpLocks/>
          </p:cNvGrpSpPr>
          <p:nvPr/>
        </p:nvGrpSpPr>
        <p:grpSpPr bwMode="auto">
          <a:xfrm>
            <a:off x="4427538" y="3860800"/>
            <a:ext cx="3932237" cy="519113"/>
            <a:chOff x="2976" y="2784"/>
            <a:chExt cx="2477" cy="1069"/>
          </a:xfrm>
        </p:grpSpPr>
        <p:sp>
          <p:nvSpPr>
            <p:cNvPr id="22539" name="Line 16"/>
            <p:cNvSpPr>
              <a:spLocks noChangeShapeType="1"/>
            </p:cNvSpPr>
            <p:nvPr/>
          </p:nvSpPr>
          <p:spPr bwMode="auto">
            <a:xfrm>
              <a:off x="2976" y="2976"/>
              <a:ext cx="336" cy="0"/>
            </a:xfrm>
            <a:prstGeom prst="line">
              <a:avLst/>
            </a:prstGeom>
            <a:noFill/>
            <a:ln w="9525">
              <a:solidFill>
                <a:schemeClr val="tx1"/>
              </a:solidFill>
              <a:round/>
              <a:headEnd/>
              <a:tailEnd type="triangle" w="med" len="med"/>
            </a:ln>
          </p:spPr>
          <p:txBody>
            <a:bodyPr/>
            <a:lstStyle/>
            <a:p>
              <a:endParaRPr lang="zh-CN" altLang="en-US"/>
            </a:p>
          </p:txBody>
        </p:sp>
        <p:sp>
          <p:nvSpPr>
            <p:cNvPr id="22540" name="Text Box 17"/>
            <p:cNvSpPr txBox="1">
              <a:spLocks noChangeArrowheads="1"/>
            </p:cNvSpPr>
            <p:nvPr/>
          </p:nvSpPr>
          <p:spPr bwMode="auto">
            <a:xfrm>
              <a:off x="3312" y="2784"/>
              <a:ext cx="2141" cy="1069"/>
            </a:xfrm>
            <a:prstGeom prst="rect">
              <a:avLst/>
            </a:prstGeom>
            <a:noFill/>
            <a:ln w="9525">
              <a:noFill/>
              <a:miter lim="800000"/>
              <a:headEnd/>
              <a:tailEnd/>
            </a:ln>
          </p:spPr>
          <p:txBody>
            <a:bodyPr>
              <a:spAutoFit/>
            </a:bodyPr>
            <a:lstStyle/>
            <a:p>
              <a:r>
                <a:rPr lang="zh-CN" altLang="en-US" sz="2800" b="1">
                  <a:solidFill>
                    <a:srgbClr val="3333FF"/>
                  </a:solidFill>
                  <a:latin typeface="Calibri" pitchFamily="34" charset="0"/>
                </a:rPr>
                <a:t>社会主义现代化建设</a:t>
              </a:r>
            </a:p>
          </p:txBody>
        </p:sp>
      </p:grpSp>
      <p:sp>
        <p:nvSpPr>
          <p:cNvPr id="23560" name="Text Box 18"/>
          <p:cNvSpPr txBox="1">
            <a:spLocks noChangeArrowheads="1"/>
          </p:cNvSpPr>
          <p:nvPr/>
        </p:nvSpPr>
        <p:spPr bwMode="auto">
          <a:xfrm>
            <a:off x="2438400" y="4508500"/>
            <a:ext cx="3398838" cy="519113"/>
          </a:xfrm>
          <a:prstGeom prst="rect">
            <a:avLst/>
          </a:prstGeom>
          <a:noFill/>
          <a:ln w="9525">
            <a:noFill/>
            <a:miter lim="800000"/>
            <a:headEnd/>
            <a:tailEnd/>
          </a:ln>
        </p:spPr>
        <p:txBody>
          <a:bodyPr>
            <a:spAutoFit/>
          </a:bodyPr>
          <a:lstStyle/>
          <a:p>
            <a:r>
              <a:rPr lang="zh-CN" altLang="en-US" sz="2800" b="1">
                <a:solidFill>
                  <a:srgbClr val="3333FF"/>
                </a:solidFill>
                <a:latin typeface="Calibri" pitchFamily="34" charset="0"/>
              </a:rPr>
              <a:t>改革开放的战略决策</a:t>
            </a:r>
          </a:p>
        </p:txBody>
      </p:sp>
      <p:sp>
        <p:nvSpPr>
          <p:cNvPr id="23561" name="Text Box 19"/>
          <p:cNvSpPr txBox="1">
            <a:spLocks noChangeArrowheads="1"/>
          </p:cNvSpPr>
          <p:nvPr/>
        </p:nvSpPr>
        <p:spPr bwMode="auto">
          <a:xfrm>
            <a:off x="2195513" y="5229225"/>
            <a:ext cx="6769100" cy="1800225"/>
          </a:xfrm>
          <a:prstGeom prst="rect">
            <a:avLst/>
          </a:prstGeom>
          <a:noFill/>
          <a:ln w="9525">
            <a:noFill/>
            <a:miter lim="800000"/>
            <a:headEnd/>
            <a:tailEnd/>
          </a:ln>
        </p:spPr>
        <p:txBody>
          <a:bodyPr>
            <a:spAutoFit/>
          </a:bodyPr>
          <a:lstStyle/>
          <a:p>
            <a:r>
              <a:rPr lang="zh-CN" altLang="en-US" sz="2800" b="1">
                <a:solidFill>
                  <a:srgbClr val="3333FF"/>
                </a:solidFill>
                <a:latin typeface="Calibri" pitchFamily="34" charset="0"/>
              </a:rPr>
              <a:t>确定了实事求是思想路线</a:t>
            </a:r>
            <a:br>
              <a:rPr lang="zh-CN" altLang="en-US" sz="2800" b="1">
                <a:solidFill>
                  <a:srgbClr val="3333FF"/>
                </a:solidFill>
                <a:latin typeface="Calibri" pitchFamily="34" charset="0"/>
              </a:rPr>
            </a:br>
            <a:r>
              <a:rPr lang="zh-CN" altLang="en-US" sz="2800" b="1">
                <a:solidFill>
                  <a:srgbClr val="3333FF"/>
                </a:solidFill>
                <a:latin typeface="Calibri" pitchFamily="34" charset="0"/>
              </a:rPr>
              <a:t>从此中国进入社会主义现代化建设的新时期</a:t>
            </a:r>
          </a:p>
          <a:p>
            <a:endParaRPr lang="zh-CN" altLang="en-US" sz="2800" b="1">
              <a:solidFill>
                <a:srgbClr val="3333FF"/>
              </a:solidFill>
              <a:latin typeface="Calibri" pitchFamily="34" charset="0"/>
            </a:endParaRPr>
          </a:p>
        </p:txBody>
      </p:sp>
      <p:pic>
        <p:nvPicPr>
          <p:cNvPr id="22538" name="Picture 20" descr="c4">
            <a:hlinkClick r:id="rId4" action="ppaction://hlinksldjump"/>
          </p:cNvPr>
          <p:cNvPicPr>
            <a:picLocks noChangeAspect="1" noChangeArrowheads="1"/>
          </p:cNvPicPr>
          <p:nvPr/>
        </p:nvPicPr>
        <p:blipFill>
          <a:blip r:embed="rId5"/>
          <a:srcRect/>
          <a:stretch>
            <a:fillRect/>
          </a:stretch>
        </p:blipFill>
        <p:spPr bwMode="auto">
          <a:xfrm>
            <a:off x="8612188" y="6108700"/>
            <a:ext cx="531812" cy="7493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555"/>
                                        </p:tgtEl>
                                        <p:attrNameLst>
                                          <p:attrName>style.visibility</p:attrName>
                                        </p:attrNameLst>
                                      </p:cBhvr>
                                      <p:to>
                                        <p:strVal val="visible"/>
                                      </p:to>
                                    </p:set>
                                    <p:animEffect transition="in" filter="slide(fromBottom)">
                                      <p:cBhvr>
                                        <p:cTn id="7" dur="500"/>
                                        <p:tgtEl>
                                          <p:spTgt spid="2355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Bottom)">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3560"/>
                                        </p:tgtEl>
                                        <p:attrNameLst>
                                          <p:attrName>style.visibility</p:attrName>
                                        </p:attrNameLst>
                                      </p:cBhvr>
                                      <p:to>
                                        <p:strVal val="visible"/>
                                      </p:to>
                                    </p:set>
                                    <p:animEffect transition="in" filter="slide(fromBottom)">
                                      <p:cBhvr>
                                        <p:cTn id="17" dur="500"/>
                                        <p:tgtEl>
                                          <p:spTgt spid="23560"/>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3561"/>
                                        </p:tgtEl>
                                        <p:attrNameLst>
                                          <p:attrName>style.visibility</p:attrName>
                                        </p:attrNameLst>
                                      </p:cBhvr>
                                      <p:to>
                                        <p:strVal val="visible"/>
                                      </p:to>
                                    </p:set>
                                    <p:animEffect transition="in" filter="slide(fromBottom)">
                                      <p:cBhvr>
                                        <p:cTn id="22" dur="500"/>
                                        <p:tgtEl>
                                          <p:spTgt spid="23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p:bldP spid="23560" grpId="0"/>
      <p:bldP spid="2356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endParaRPr lang="zh-CN" altLang="en-US" smtClean="0"/>
          </a:p>
        </p:txBody>
      </p:sp>
      <p:sp>
        <p:nvSpPr>
          <p:cNvPr id="23554" name="Rectangle 3"/>
          <p:cNvSpPr>
            <a:spLocks noGrp="1"/>
          </p:cNvSpPr>
          <p:nvPr>
            <p:ph type="body" idx="1"/>
          </p:nvPr>
        </p:nvSpPr>
        <p:spPr/>
        <p:txBody>
          <a:bodyPr/>
          <a:lstStyle/>
          <a:p>
            <a:endParaRPr lang="zh-CN" altLang="en-US" smtClean="0"/>
          </a:p>
        </p:txBody>
      </p:sp>
      <p:grpSp>
        <p:nvGrpSpPr>
          <p:cNvPr id="23555" name="Group 16"/>
          <p:cNvGrpSpPr>
            <a:grpSpLocks/>
          </p:cNvGrpSpPr>
          <p:nvPr/>
        </p:nvGrpSpPr>
        <p:grpSpPr bwMode="auto">
          <a:xfrm>
            <a:off x="0" y="0"/>
            <a:ext cx="9144000" cy="3581400"/>
            <a:chOff x="0" y="0"/>
            <a:chExt cx="5760" cy="2256"/>
          </a:xfrm>
        </p:grpSpPr>
        <p:pic>
          <p:nvPicPr>
            <p:cNvPr id="23556" name="Picture 10" descr="deng7"/>
            <p:cNvPicPr>
              <a:picLocks noChangeAspect="1" noChangeArrowheads="1"/>
            </p:cNvPicPr>
            <p:nvPr/>
          </p:nvPicPr>
          <p:blipFill>
            <a:blip r:embed="rId2"/>
            <a:srcRect/>
            <a:stretch>
              <a:fillRect/>
            </a:stretch>
          </p:blipFill>
          <p:spPr bwMode="auto">
            <a:xfrm>
              <a:off x="0" y="0"/>
              <a:ext cx="5760" cy="2256"/>
            </a:xfrm>
            <a:prstGeom prst="rect">
              <a:avLst/>
            </a:prstGeom>
            <a:noFill/>
            <a:ln w="9525">
              <a:noFill/>
              <a:miter lim="800000"/>
              <a:headEnd/>
              <a:tailEnd/>
            </a:ln>
          </p:spPr>
        </p:pic>
        <p:pic>
          <p:nvPicPr>
            <p:cNvPr id="23557" name="Picture 12" descr="1978年邓小平同志在十一届三中全会上发表讲话"/>
            <p:cNvPicPr>
              <a:picLocks noChangeAspect="1" noChangeArrowheads="1"/>
            </p:cNvPicPr>
            <p:nvPr/>
          </p:nvPicPr>
          <p:blipFill>
            <a:blip r:embed="rId3"/>
            <a:srcRect/>
            <a:stretch>
              <a:fillRect/>
            </a:stretch>
          </p:blipFill>
          <p:spPr bwMode="auto">
            <a:xfrm>
              <a:off x="0" y="96"/>
              <a:ext cx="1783" cy="2064"/>
            </a:xfrm>
            <a:prstGeom prst="rect">
              <a:avLst/>
            </a:prstGeom>
            <a:noFill/>
            <a:ln w="9525">
              <a:noFill/>
              <a:miter lim="800000"/>
              <a:headEnd/>
              <a:tailEnd/>
            </a:ln>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title"/>
          </p:nvPr>
        </p:nvSpPr>
        <p:spPr/>
        <p:txBody>
          <a:bodyPr/>
          <a:lstStyle/>
          <a:p>
            <a:pPr eaLnBrk="1" hangingPunct="1"/>
            <a:r>
              <a:rPr lang="zh-CN" altLang="en-US" smtClean="0"/>
              <a:t>邓小平理论的形成过程</a:t>
            </a:r>
          </a:p>
        </p:txBody>
      </p:sp>
      <p:sp>
        <p:nvSpPr>
          <p:cNvPr id="24578" name="内容占位符 2"/>
          <p:cNvSpPr>
            <a:spLocks noGrp="1"/>
          </p:cNvSpPr>
          <p:nvPr>
            <p:ph idx="1"/>
          </p:nvPr>
        </p:nvSpPr>
        <p:spPr/>
        <p:txBody>
          <a:bodyPr/>
          <a:lstStyle/>
          <a:p>
            <a:pPr eaLnBrk="1" hangingPunct="1"/>
            <a:r>
              <a:rPr lang="en-US" altLang="zh-CN" smtClean="0"/>
              <a:t>1</a:t>
            </a:r>
            <a:r>
              <a:rPr lang="zh-CN" altLang="en-US" smtClean="0"/>
              <a:t>、中国特色社会主义：</a:t>
            </a:r>
            <a:r>
              <a:rPr lang="zh-CN" altLang="en-US" b="1" smtClean="0">
                <a:solidFill>
                  <a:srgbClr val="CC6600"/>
                </a:solidFill>
              </a:rPr>
              <a:t>中共十二大（</a:t>
            </a:r>
            <a:r>
              <a:rPr lang="en-US" altLang="zh-CN" b="1" smtClean="0">
                <a:solidFill>
                  <a:srgbClr val="CC6600"/>
                </a:solidFill>
              </a:rPr>
              <a:t>1982</a:t>
            </a:r>
            <a:r>
              <a:rPr lang="zh-CN" altLang="en-US" b="1" smtClean="0">
                <a:solidFill>
                  <a:srgbClr val="CC6600"/>
                </a:solidFill>
              </a:rPr>
              <a:t>）</a:t>
            </a:r>
            <a:endParaRPr lang="zh-CN"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6" descr="2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5602" name="Rectangle 5"/>
          <p:cNvSpPr>
            <a:spLocks noChangeArrowheads="1"/>
          </p:cNvSpPr>
          <p:nvPr/>
        </p:nvSpPr>
        <p:spPr bwMode="auto">
          <a:xfrm>
            <a:off x="2133600" y="381000"/>
            <a:ext cx="4562475" cy="366713"/>
          </a:xfrm>
          <a:prstGeom prst="rect">
            <a:avLst/>
          </a:prstGeom>
          <a:noFill/>
          <a:ln w="9525">
            <a:noFill/>
            <a:miter lim="800000"/>
            <a:headEnd/>
            <a:tailEnd/>
          </a:ln>
        </p:spPr>
        <p:txBody>
          <a:bodyPr>
            <a:spAutoFit/>
          </a:bodyPr>
          <a:lstStyle/>
          <a:p>
            <a:pPr>
              <a:spcBef>
                <a:spcPct val="50000"/>
              </a:spcBef>
            </a:pPr>
            <a:endParaRPr lang="zh-CN" altLang="zh-CN">
              <a:latin typeface="Calibri" pitchFamily="34" charset="0"/>
            </a:endParaRPr>
          </a:p>
        </p:txBody>
      </p:sp>
      <p:pic>
        <p:nvPicPr>
          <p:cNvPr id="25603" name="Picture 8" descr="十二大"/>
          <p:cNvPicPr>
            <a:picLocks noChangeAspect="1" noChangeArrowheads="1"/>
          </p:cNvPicPr>
          <p:nvPr/>
        </p:nvPicPr>
        <p:blipFill>
          <a:blip r:embed="rId3"/>
          <a:srcRect/>
          <a:stretch>
            <a:fillRect/>
          </a:stretch>
        </p:blipFill>
        <p:spPr bwMode="auto">
          <a:xfrm>
            <a:off x="223838" y="692150"/>
            <a:ext cx="8694737" cy="3656013"/>
          </a:xfrm>
          <a:prstGeom prst="rect">
            <a:avLst/>
          </a:prstGeom>
          <a:solidFill>
            <a:srgbClr val="800000"/>
          </a:solidFill>
          <a:ln w="9525">
            <a:noFill/>
            <a:miter lim="800000"/>
            <a:headEnd/>
            <a:tailEnd/>
          </a:ln>
        </p:spPr>
      </p:pic>
      <p:sp>
        <p:nvSpPr>
          <p:cNvPr id="13324" name="Rectangle 12"/>
          <p:cNvSpPr>
            <a:spLocks noChangeArrowheads="1"/>
          </p:cNvSpPr>
          <p:nvPr/>
        </p:nvSpPr>
        <p:spPr bwMode="auto">
          <a:xfrm>
            <a:off x="827088" y="4941888"/>
            <a:ext cx="6584950" cy="733425"/>
          </a:xfrm>
          <a:prstGeom prst="rect">
            <a:avLst/>
          </a:prstGeom>
          <a:noFill/>
          <a:ln w="9525">
            <a:noFill/>
            <a:miter lim="800000"/>
            <a:headEnd/>
            <a:tailEnd/>
          </a:ln>
        </p:spPr>
        <p:txBody>
          <a:bodyPr wrap="none">
            <a:spAutoFit/>
          </a:bodyPr>
          <a:lstStyle/>
          <a:p>
            <a:pPr>
              <a:lnSpc>
                <a:spcPct val="150000"/>
              </a:lnSpc>
            </a:pPr>
            <a:r>
              <a:rPr lang="zh-CN" altLang="en-US" sz="2800">
                <a:latin typeface="Calibri" pitchFamily="34" charset="0"/>
                <a:ea typeface="楷体_GB2312"/>
                <a:cs typeface="楷体_GB2312"/>
              </a:rPr>
              <a:t>走自己的路，</a:t>
            </a:r>
            <a:r>
              <a:rPr lang="zh-CN" altLang="en-US" sz="2800" b="1">
                <a:latin typeface="Calibri" pitchFamily="34" charset="0"/>
                <a:ea typeface="楷体_GB2312"/>
                <a:cs typeface="楷体_GB2312"/>
              </a:rPr>
              <a:t>建设有中国特色的社会主义</a:t>
            </a:r>
            <a:endParaRPr lang="zh-CN" altLang="en-US" sz="2800">
              <a:latin typeface="Calibri" pitchFamily="34" charset="0"/>
              <a:ea typeface="楷体_GB2312"/>
              <a:cs typeface="楷体_GB2312"/>
            </a:endParaRPr>
          </a:p>
        </p:txBody>
      </p:sp>
      <p:sp>
        <p:nvSpPr>
          <p:cNvPr id="13323" name="Text Box 11"/>
          <p:cNvSpPr txBox="1">
            <a:spLocks noChangeArrowheads="1"/>
          </p:cNvSpPr>
          <p:nvPr/>
        </p:nvSpPr>
        <p:spPr bwMode="auto">
          <a:xfrm>
            <a:off x="215900" y="4495800"/>
            <a:ext cx="1970088" cy="519113"/>
          </a:xfrm>
          <a:prstGeom prst="rect">
            <a:avLst/>
          </a:prstGeom>
          <a:noFill/>
          <a:ln w="9525">
            <a:noFill/>
            <a:miter lim="800000"/>
            <a:headEnd/>
            <a:tailEnd/>
          </a:ln>
        </p:spPr>
        <p:txBody>
          <a:bodyPr wrap="none">
            <a:spAutoFit/>
          </a:bodyPr>
          <a:lstStyle/>
          <a:p>
            <a:r>
              <a:rPr lang="zh-CN" altLang="en-US" sz="2800" b="1">
                <a:solidFill>
                  <a:srgbClr val="FF0000"/>
                </a:solidFill>
                <a:latin typeface="Calibri" pitchFamily="34" charset="0"/>
              </a:rPr>
              <a:t>重要内容：</a:t>
            </a:r>
          </a:p>
        </p:txBody>
      </p:sp>
      <p:pic>
        <p:nvPicPr>
          <p:cNvPr id="25606" name="Picture 16">
            <a:hlinkClick r:id="rId4" action="ppaction://hlinksldjump"/>
          </p:cNvPr>
          <p:cNvPicPr>
            <a:picLocks noChangeAspect="1" noChangeArrowheads="1"/>
          </p:cNvPicPr>
          <p:nvPr/>
        </p:nvPicPr>
        <p:blipFill>
          <a:blip r:embed="rId5"/>
          <a:srcRect/>
          <a:stretch>
            <a:fillRect/>
          </a:stretch>
        </p:blipFill>
        <p:spPr bwMode="auto">
          <a:xfrm>
            <a:off x="8610600" y="6105525"/>
            <a:ext cx="533400" cy="7524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323"/>
                                        </p:tgtEl>
                                        <p:attrNameLst>
                                          <p:attrName>style.visibility</p:attrName>
                                        </p:attrNameLst>
                                      </p:cBhvr>
                                      <p:to>
                                        <p:strVal val="visible"/>
                                      </p:to>
                                    </p:set>
                                    <p:animEffect transition="in" filter="slide(fromBottom)">
                                      <p:cBhvr>
                                        <p:cTn id="7" dur="500"/>
                                        <p:tgtEl>
                                          <p:spTgt spid="1332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3324"/>
                                        </p:tgtEl>
                                        <p:attrNameLst>
                                          <p:attrName>style.visibility</p:attrName>
                                        </p:attrNameLst>
                                      </p:cBhvr>
                                      <p:to>
                                        <p:strVal val="visible"/>
                                      </p:to>
                                    </p:set>
                                    <p:animEffect transition="in" filter="slide(fromBottom)">
                                      <p:cBhvr>
                                        <p:cTn id="12" dur="500"/>
                                        <p:tgtEl>
                                          <p:spTgt spid="13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4" grpId="0"/>
      <p:bldP spid="133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1"/>
          <p:cNvSpPr>
            <a:spLocks noGrp="1"/>
          </p:cNvSpPr>
          <p:nvPr>
            <p:ph type="title"/>
          </p:nvPr>
        </p:nvSpPr>
        <p:spPr/>
        <p:txBody>
          <a:bodyPr/>
          <a:lstStyle/>
          <a:p>
            <a:pPr eaLnBrk="1" hangingPunct="1"/>
            <a:endParaRPr lang="zh-CN" altLang="en-US" smtClean="0"/>
          </a:p>
        </p:txBody>
      </p:sp>
      <p:sp>
        <p:nvSpPr>
          <p:cNvPr id="26626" name="内容占位符 2"/>
          <p:cNvSpPr>
            <a:spLocks noGrp="1"/>
          </p:cNvSpPr>
          <p:nvPr>
            <p:ph idx="1"/>
          </p:nvPr>
        </p:nvSpPr>
        <p:spPr/>
        <p:txBody>
          <a:bodyPr/>
          <a:lstStyle/>
          <a:p>
            <a:pPr eaLnBrk="1" hangingPunct="1"/>
            <a:r>
              <a:rPr lang="en-US" altLang="zh-CN" smtClean="0"/>
              <a:t>2</a:t>
            </a:r>
            <a:r>
              <a:rPr lang="zh-CN" altLang="en-US" smtClean="0"/>
              <a:t>、社会主义初级阶段：</a:t>
            </a:r>
            <a:r>
              <a:rPr lang="zh-CN" altLang="en-US" b="1" smtClean="0">
                <a:solidFill>
                  <a:srgbClr val="CC6600"/>
                </a:solidFill>
              </a:rPr>
              <a:t>中共十三大（</a:t>
            </a:r>
            <a:r>
              <a:rPr lang="en-US" altLang="zh-CN" b="1" smtClean="0">
                <a:solidFill>
                  <a:srgbClr val="CC6600"/>
                </a:solidFill>
              </a:rPr>
              <a:t>1987</a:t>
            </a:r>
            <a:r>
              <a:rPr lang="zh-CN" altLang="en-US" b="1" smtClean="0">
                <a:solidFill>
                  <a:srgbClr val="CC6600"/>
                </a:solidFill>
              </a:rPr>
              <a:t>）</a:t>
            </a:r>
            <a:endParaRPr lang="zh-CN"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4" descr="21"/>
          <p:cNvPicPr>
            <a:picLocks noChangeAspect="1" noChangeArrowheads="1"/>
          </p:cNvPicPr>
          <p:nvPr/>
        </p:nvPicPr>
        <p:blipFill>
          <a:blip r:embed="rId2"/>
          <a:srcRect/>
          <a:stretch>
            <a:fillRect/>
          </a:stretch>
        </p:blipFill>
        <p:spPr bwMode="auto">
          <a:xfrm>
            <a:off x="0" y="0"/>
            <a:ext cx="8915400" cy="6858000"/>
          </a:xfrm>
          <a:prstGeom prst="rect">
            <a:avLst/>
          </a:prstGeom>
          <a:noFill/>
          <a:ln w="9525">
            <a:noFill/>
            <a:miter lim="800000"/>
            <a:headEnd/>
            <a:tailEnd/>
          </a:ln>
        </p:spPr>
      </p:pic>
      <p:pic>
        <p:nvPicPr>
          <p:cNvPr id="27650" name="Picture 5" descr="中共十三大2"/>
          <p:cNvPicPr>
            <a:picLocks noChangeAspect="1" noChangeArrowheads="1"/>
          </p:cNvPicPr>
          <p:nvPr/>
        </p:nvPicPr>
        <p:blipFill>
          <a:blip r:embed="rId3"/>
          <a:srcRect b="22194"/>
          <a:stretch>
            <a:fillRect/>
          </a:stretch>
        </p:blipFill>
        <p:spPr bwMode="auto">
          <a:xfrm>
            <a:off x="76200" y="609600"/>
            <a:ext cx="8991600" cy="3124200"/>
          </a:xfrm>
          <a:prstGeom prst="rect">
            <a:avLst/>
          </a:prstGeom>
          <a:noFill/>
          <a:ln w="9525">
            <a:noFill/>
            <a:miter lim="800000"/>
            <a:headEnd/>
            <a:tailEnd/>
          </a:ln>
        </p:spPr>
      </p:pic>
      <p:sp>
        <p:nvSpPr>
          <p:cNvPr id="14342" name="Rectangle 6"/>
          <p:cNvSpPr>
            <a:spLocks noChangeArrowheads="1"/>
          </p:cNvSpPr>
          <p:nvPr/>
        </p:nvSpPr>
        <p:spPr bwMode="auto">
          <a:xfrm>
            <a:off x="304800" y="5105400"/>
            <a:ext cx="7685088" cy="1373188"/>
          </a:xfrm>
          <a:prstGeom prst="rect">
            <a:avLst/>
          </a:prstGeom>
          <a:noFill/>
          <a:ln w="9525">
            <a:noFill/>
            <a:miter lim="800000"/>
            <a:headEnd/>
            <a:tailEnd/>
          </a:ln>
        </p:spPr>
        <p:txBody>
          <a:bodyPr>
            <a:spAutoFit/>
          </a:bodyPr>
          <a:lstStyle/>
          <a:p>
            <a:r>
              <a:rPr lang="zh-CN" altLang="en-US" sz="2800" b="1">
                <a:solidFill>
                  <a:srgbClr val="FF0000"/>
                </a:solidFill>
                <a:latin typeface="Calibri" pitchFamily="34" charset="0"/>
              </a:rPr>
              <a:t>第一次</a:t>
            </a:r>
            <a:r>
              <a:rPr lang="zh-CN" altLang="en-US" sz="2800" b="1">
                <a:latin typeface="Calibri" pitchFamily="34" charset="0"/>
              </a:rPr>
              <a:t>对坚持中国特色社会主义理论的主要内容</a:t>
            </a:r>
          </a:p>
          <a:p>
            <a:r>
              <a:rPr lang="zh-CN" altLang="en-US" sz="2800" b="1">
                <a:latin typeface="Calibri" pitchFamily="34" charset="0"/>
              </a:rPr>
              <a:t>作了系统的概括，正式提出“</a:t>
            </a:r>
            <a:r>
              <a:rPr lang="zh-CN" altLang="en-US" sz="2800" b="1">
                <a:solidFill>
                  <a:srgbClr val="FF0000"/>
                </a:solidFill>
                <a:latin typeface="Calibri" pitchFamily="34" charset="0"/>
              </a:rPr>
              <a:t>邓小平理论</a:t>
            </a:r>
            <a:r>
              <a:rPr lang="zh-CN" altLang="en-US" sz="2800" b="1">
                <a:latin typeface="Calibri" pitchFamily="34" charset="0"/>
              </a:rPr>
              <a:t>”的概念</a:t>
            </a:r>
          </a:p>
          <a:p>
            <a:endParaRPr lang="en-US" altLang="zh-CN" sz="2800" b="1">
              <a:latin typeface="Calibri" pitchFamily="34" charset="0"/>
            </a:endParaRPr>
          </a:p>
        </p:txBody>
      </p:sp>
      <p:sp>
        <p:nvSpPr>
          <p:cNvPr id="14343" name="Rectangle 7"/>
          <p:cNvSpPr>
            <a:spLocks noChangeArrowheads="1"/>
          </p:cNvSpPr>
          <p:nvPr/>
        </p:nvSpPr>
        <p:spPr bwMode="auto">
          <a:xfrm>
            <a:off x="1828800" y="3962400"/>
            <a:ext cx="5168900" cy="1079500"/>
          </a:xfrm>
          <a:prstGeom prst="rect">
            <a:avLst/>
          </a:prstGeom>
          <a:noFill/>
          <a:ln w="9525">
            <a:noFill/>
            <a:miter lim="800000"/>
            <a:headEnd/>
            <a:tailEnd/>
          </a:ln>
        </p:spPr>
        <p:txBody>
          <a:bodyPr wrap="none">
            <a:spAutoFit/>
          </a:bodyPr>
          <a:lstStyle/>
          <a:p>
            <a:pPr>
              <a:lnSpc>
                <a:spcPct val="135000"/>
              </a:lnSpc>
            </a:pPr>
            <a:r>
              <a:rPr lang="zh-CN" altLang="en-US" sz="2400" b="1">
                <a:latin typeface="Calibri" pitchFamily="34" charset="0"/>
              </a:rPr>
              <a:t>社会主义初级阶段的理论</a:t>
            </a:r>
          </a:p>
          <a:p>
            <a:pPr>
              <a:lnSpc>
                <a:spcPct val="135000"/>
              </a:lnSpc>
            </a:pPr>
            <a:r>
              <a:rPr lang="zh-CN" altLang="en-US" sz="2400" b="1">
                <a:solidFill>
                  <a:srgbClr val="FF0000"/>
                </a:solidFill>
                <a:latin typeface="Calibri" pitchFamily="34" charset="0"/>
              </a:rPr>
              <a:t>“一个中心、两个基本点”</a:t>
            </a:r>
            <a:r>
              <a:rPr lang="zh-CN" altLang="en-US" sz="2400" b="1">
                <a:latin typeface="Calibri" pitchFamily="34" charset="0"/>
              </a:rPr>
              <a:t> 的基本路线</a:t>
            </a:r>
          </a:p>
        </p:txBody>
      </p:sp>
      <p:grpSp>
        <p:nvGrpSpPr>
          <p:cNvPr id="2" name="Group 12"/>
          <p:cNvGrpSpPr>
            <a:grpSpLocks/>
          </p:cNvGrpSpPr>
          <p:nvPr/>
        </p:nvGrpSpPr>
        <p:grpSpPr bwMode="auto">
          <a:xfrm>
            <a:off x="0" y="4038600"/>
            <a:ext cx="1828800" cy="914400"/>
            <a:chOff x="0" y="2880"/>
            <a:chExt cx="1152" cy="576"/>
          </a:xfrm>
        </p:grpSpPr>
        <p:sp>
          <p:nvSpPr>
            <p:cNvPr id="27655" name="Text Box 8"/>
            <p:cNvSpPr txBox="1">
              <a:spLocks noChangeArrowheads="1"/>
            </p:cNvSpPr>
            <p:nvPr/>
          </p:nvSpPr>
          <p:spPr bwMode="auto">
            <a:xfrm>
              <a:off x="0" y="3024"/>
              <a:ext cx="1016" cy="327"/>
            </a:xfrm>
            <a:prstGeom prst="rect">
              <a:avLst/>
            </a:prstGeom>
            <a:noFill/>
            <a:ln w="9525">
              <a:noFill/>
              <a:miter lim="800000"/>
              <a:headEnd/>
              <a:tailEnd/>
            </a:ln>
          </p:spPr>
          <p:txBody>
            <a:bodyPr wrap="none">
              <a:spAutoFit/>
            </a:bodyPr>
            <a:lstStyle/>
            <a:p>
              <a:r>
                <a:rPr lang="zh-CN" altLang="en-US" sz="2800" b="1">
                  <a:solidFill>
                    <a:srgbClr val="FF0000"/>
                  </a:solidFill>
                  <a:latin typeface="Calibri" pitchFamily="34" charset="0"/>
                </a:rPr>
                <a:t>主要内容</a:t>
              </a:r>
            </a:p>
          </p:txBody>
        </p:sp>
        <p:sp>
          <p:nvSpPr>
            <p:cNvPr id="27656" name="AutoShape 9"/>
            <p:cNvSpPr>
              <a:spLocks/>
            </p:cNvSpPr>
            <p:nvPr/>
          </p:nvSpPr>
          <p:spPr bwMode="auto">
            <a:xfrm>
              <a:off x="960" y="2880"/>
              <a:ext cx="192" cy="576"/>
            </a:xfrm>
            <a:prstGeom prst="leftBrace">
              <a:avLst>
                <a:gd name="adj1" fmla="val 25000"/>
                <a:gd name="adj2" fmla="val 50000"/>
              </a:avLst>
            </a:prstGeom>
            <a:noFill/>
            <a:ln w="9525">
              <a:solidFill>
                <a:schemeClr val="tx1"/>
              </a:solidFill>
              <a:round/>
              <a:headEnd/>
              <a:tailEnd/>
            </a:ln>
          </p:spPr>
          <p:txBody>
            <a:bodyPr wrap="none" anchor="ctr"/>
            <a:lstStyle/>
            <a:p>
              <a:endParaRPr lang="zh-CN" altLang="en-US">
                <a:latin typeface="Calibri" pitchFamily="34" charset="0"/>
              </a:endParaRPr>
            </a:p>
          </p:txBody>
        </p:sp>
      </p:grpSp>
      <p:pic>
        <p:nvPicPr>
          <p:cNvPr id="27654" name="Picture 11" descr="c4">
            <a:hlinkClick r:id="rId4" action="ppaction://hlinksldjump"/>
          </p:cNvPr>
          <p:cNvPicPr>
            <a:picLocks noChangeAspect="1" noChangeArrowheads="1"/>
          </p:cNvPicPr>
          <p:nvPr/>
        </p:nvPicPr>
        <p:blipFill>
          <a:blip r:embed="rId5"/>
          <a:srcRect/>
          <a:stretch>
            <a:fillRect/>
          </a:stretch>
        </p:blipFill>
        <p:spPr bwMode="auto">
          <a:xfrm>
            <a:off x="8548688" y="6019800"/>
            <a:ext cx="595312" cy="8382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343"/>
                                        </p:tgtEl>
                                        <p:attrNameLst>
                                          <p:attrName>style.visibility</p:attrName>
                                        </p:attrNameLst>
                                      </p:cBhvr>
                                      <p:to>
                                        <p:strVal val="visible"/>
                                      </p:to>
                                    </p:set>
                                    <p:animEffect transition="in" filter="slide(fromBottom)">
                                      <p:cBhvr>
                                        <p:cTn id="12" dur="500"/>
                                        <p:tgtEl>
                                          <p:spTgt spid="1434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342"/>
                                        </p:tgtEl>
                                        <p:attrNameLst>
                                          <p:attrName>style.visibility</p:attrName>
                                        </p:attrNameLst>
                                      </p:cBhvr>
                                      <p:to>
                                        <p:strVal val="visible"/>
                                      </p:to>
                                    </p:set>
                                    <p:animEffect transition="in" filter="slide(fromBottom)">
                                      <p:cBhvr>
                                        <p:cTn id="17" dur="500"/>
                                        <p:tgtEl>
                                          <p:spTgt spid="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p:bldP spid="1434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lstStyle/>
          <a:p>
            <a:endParaRPr lang="zh-CN" altLang="en-US" smtClean="0"/>
          </a:p>
        </p:txBody>
      </p:sp>
      <p:sp>
        <p:nvSpPr>
          <p:cNvPr id="28674" name="Rectangle 3"/>
          <p:cNvSpPr>
            <a:spLocks noGrp="1"/>
          </p:cNvSpPr>
          <p:nvPr>
            <p:ph type="body" idx="1"/>
          </p:nvPr>
        </p:nvSpPr>
        <p:spPr/>
        <p:txBody>
          <a:bodyPr/>
          <a:lstStyle/>
          <a:p>
            <a:pPr eaLnBrk="1" hangingPunct="1">
              <a:lnSpc>
                <a:spcPct val="135000"/>
              </a:lnSpc>
              <a:spcBef>
                <a:spcPct val="0"/>
              </a:spcBef>
              <a:buFontTx/>
              <a:buNone/>
            </a:pPr>
            <a:r>
              <a:rPr lang="en-US" altLang="zh-CN" b="1" smtClean="0"/>
              <a:t>1987</a:t>
            </a:r>
            <a:r>
              <a:rPr lang="zh-CN" altLang="en-US" b="1" smtClean="0"/>
              <a:t>年党的十三大</a:t>
            </a:r>
          </a:p>
          <a:p>
            <a:pPr eaLnBrk="1" hangingPunct="1">
              <a:lnSpc>
                <a:spcPct val="135000"/>
              </a:lnSpc>
              <a:spcBef>
                <a:spcPct val="0"/>
              </a:spcBef>
              <a:buFontTx/>
              <a:buNone/>
            </a:pPr>
            <a:r>
              <a:rPr lang="zh-CN" altLang="en-US" b="1" smtClean="0">
                <a:solidFill>
                  <a:srgbClr val="FF7C80"/>
                </a:solidFill>
              </a:rPr>
              <a:t>提出社会主义初级阶段的理论</a:t>
            </a:r>
            <a:r>
              <a:rPr lang="zh-CN" altLang="en-US" b="1" smtClean="0"/>
              <a:t>：是对科学社会主义的新发展，有利于防止超越社会主义的左倾和背离社会主义的右倾错误</a:t>
            </a:r>
          </a:p>
          <a:p>
            <a:endParaRPr lang="zh-CN"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a:xfrm>
            <a:off x="6553200" y="6356350"/>
            <a:ext cx="2133600" cy="365125"/>
          </a:xfrm>
        </p:spPr>
        <p:txBody>
          <a:bodyPr/>
          <a:lstStyle/>
          <a:p>
            <a:pPr algn="r">
              <a:defRPr/>
            </a:pPr>
            <a:r>
              <a:rPr lang="zh-CN" altLang="en-US"/>
              <a:t>江南高级中学 王东进</a:t>
            </a:r>
          </a:p>
        </p:txBody>
      </p:sp>
      <p:pic>
        <p:nvPicPr>
          <p:cNvPr id="29698" name="Picture 5" descr="20050505001440711">
            <a:hlinkClick r:id="rId2"/>
          </p:cNvPr>
          <p:cNvPicPr>
            <a:picLocks noChangeAspect="1" noChangeArrowheads="1"/>
          </p:cNvPicPr>
          <p:nvPr/>
        </p:nvPicPr>
        <p:blipFill>
          <a:blip r:embed="rId3"/>
          <a:srcRect/>
          <a:stretch>
            <a:fillRect/>
          </a:stretch>
        </p:blipFill>
        <p:spPr bwMode="auto">
          <a:xfrm>
            <a:off x="0" y="-166688"/>
            <a:ext cx="9144000" cy="7024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p:txBody>
          <a:bodyPr/>
          <a:lstStyle/>
          <a:p>
            <a:endParaRPr lang="zh-CN" altLang="en-US" smtClean="0"/>
          </a:p>
        </p:txBody>
      </p:sp>
      <p:sp>
        <p:nvSpPr>
          <p:cNvPr id="30722" name="Rectangle 3"/>
          <p:cNvSpPr>
            <a:spLocks noGrp="1"/>
          </p:cNvSpPr>
          <p:nvPr>
            <p:ph type="body" idx="1"/>
          </p:nvPr>
        </p:nvSpPr>
        <p:spPr/>
        <p:txBody>
          <a:bodyPr/>
          <a:lstStyle/>
          <a:p>
            <a:r>
              <a:rPr lang="zh-CN" altLang="en-US" smtClean="0"/>
              <a:t>有一种舆论来势很猛：政治上的自由化来自经济上的自由化，经济上的自由化来自农村的包产到户，乡镇企业就是不正之风的温床，三资企业就是和平演变。</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p:cNvSpPr>
          <p:nvPr>
            <p:ph type="body" idx="1"/>
          </p:nvPr>
        </p:nvSpPr>
        <p:spPr>
          <a:xfrm>
            <a:off x="457200" y="765175"/>
            <a:ext cx="8229600" cy="5360988"/>
          </a:xfrm>
        </p:spPr>
        <p:txBody>
          <a:bodyPr/>
          <a:lstStyle/>
          <a:p>
            <a:pPr>
              <a:lnSpc>
                <a:spcPct val="90000"/>
              </a:lnSpc>
            </a:pPr>
            <a:r>
              <a:rPr lang="zh-CN" altLang="en-US" smtClean="0"/>
              <a:t>邓小平的南方谈话：</a:t>
            </a:r>
          </a:p>
          <a:p>
            <a:pPr>
              <a:lnSpc>
                <a:spcPct val="90000"/>
              </a:lnSpc>
            </a:pPr>
            <a:r>
              <a:rPr lang="zh-CN" altLang="en-US" smtClean="0">
                <a:solidFill>
                  <a:srgbClr val="FF7C80"/>
                </a:solidFill>
              </a:rPr>
              <a:t>背景</a:t>
            </a:r>
            <a:r>
              <a:rPr lang="zh-CN" altLang="en-US" smtClean="0"/>
              <a:t>：国际：国际共产主义运动出现挫折</a:t>
            </a:r>
          </a:p>
          <a:p>
            <a:pPr>
              <a:lnSpc>
                <a:spcPct val="90000"/>
              </a:lnSpc>
            </a:pPr>
            <a:r>
              <a:rPr lang="zh-CN" altLang="en-US" smtClean="0"/>
              <a:t>             国内：政治不稳定，经济改革不深入，思想混乱</a:t>
            </a:r>
          </a:p>
          <a:p>
            <a:pPr>
              <a:lnSpc>
                <a:spcPct val="90000"/>
              </a:lnSpc>
            </a:pPr>
            <a:r>
              <a:rPr lang="zh-CN" altLang="en-US" smtClean="0"/>
              <a:t>内容：中心：</a:t>
            </a:r>
          </a:p>
          <a:p>
            <a:pPr>
              <a:lnSpc>
                <a:spcPct val="90000"/>
              </a:lnSpc>
            </a:pPr>
            <a:r>
              <a:rPr lang="en-US" altLang="zh-CN" smtClean="0"/>
              <a:t>1</a:t>
            </a:r>
            <a:r>
              <a:rPr lang="zh-CN" altLang="en-US" smtClean="0"/>
              <a:t>、社会主义的本质：</a:t>
            </a:r>
          </a:p>
          <a:p>
            <a:pPr>
              <a:lnSpc>
                <a:spcPct val="90000"/>
              </a:lnSpc>
            </a:pPr>
            <a:r>
              <a:rPr lang="en-US" altLang="zh-CN" smtClean="0"/>
              <a:t>2</a:t>
            </a:r>
            <a:r>
              <a:rPr lang="zh-CN" altLang="en-US" smtClean="0"/>
              <a:t>、判断工作的是非标准“三个有利于”</a:t>
            </a:r>
          </a:p>
          <a:p>
            <a:pPr>
              <a:lnSpc>
                <a:spcPct val="90000"/>
              </a:lnSpc>
            </a:pPr>
            <a:r>
              <a:rPr lang="en-US" altLang="zh-CN" smtClean="0"/>
              <a:t>3</a:t>
            </a:r>
            <a:r>
              <a:rPr lang="zh-CN" altLang="en-US" smtClean="0"/>
              <a:t>、改革也是发展生产力</a:t>
            </a:r>
          </a:p>
          <a:p>
            <a:pPr>
              <a:lnSpc>
                <a:spcPct val="90000"/>
              </a:lnSpc>
            </a:pPr>
            <a:r>
              <a:rPr lang="en-US" altLang="zh-CN" smtClean="0"/>
              <a:t>4</a:t>
            </a:r>
            <a:r>
              <a:rPr lang="zh-CN" altLang="en-US" smtClean="0"/>
              <a:t>、计划和市场只是经济手段，不是社会主义和资本主义的本质区别</a:t>
            </a:r>
          </a:p>
          <a:p>
            <a:pPr>
              <a:lnSpc>
                <a:spcPct val="90000"/>
              </a:lnSpc>
            </a:pPr>
            <a:endParaRPr lang="zh-CN"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p:nvPr>
        </p:nvSpPr>
        <p:spPr/>
        <p:txBody>
          <a:bodyPr/>
          <a:lstStyle/>
          <a:p>
            <a:endParaRPr lang="zh-CN" altLang="en-US" smtClean="0"/>
          </a:p>
        </p:txBody>
      </p:sp>
      <p:sp>
        <p:nvSpPr>
          <p:cNvPr id="14338" name="Rectangle 3"/>
          <p:cNvSpPr>
            <a:spLocks noGrp="1"/>
          </p:cNvSpPr>
          <p:nvPr>
            <p:ph type="body" idx="1"/>
          </p:nvPr>
        </p:nvSpPr>
        <p:spPr/>
        <p:txBody>
          <a:bodyPr/>
          <a:lstStyle/>
          <a:p>
            <a:pPr eaLnBrk="1" hangingPunct="1">
              <a:buFont typeface="Arial" charset="0"/>
              <a:buNone/>
            </a:pPr>
            <a:r>
              <a:rPr lang="zh-CN" altLang="en-US" b="1" smtClean="0"/>
              <a:t>社会主义的实践</a:t>
            </a:r>
            <a:r>
              <a:rPr lang="zh-CN" altLang="en-US" b="1" smtClean="0">
                <a:solidFill>
                  <a:srgbClr val="FF7C80"/>
                </a:solidFill>
              </a:rPr>
              <a:t>：</a:t>
            </a:r>
          </a:p>
          <a:p>
            <a:pPr eaLnBrk="1" hangingPunct="1">
              <a:buFont typeface="Arial" charset="0"/>
              <a:buNone/>
            </a:pPr>
            <a:r>
              <a:rPr lang="zh-CN" altLang="en-US" b="1" smtClean="0"/>
              <a:t>俄国十月社会主义革命怎样发展马克思主义？</a:t>
            </a:r>
          </a:p>
          <a:p>
            <a:endParaRPr lang="zh-CN" altLang="en-US" smtClean="0"/>
          </a:p>
        </p:txBody>
      </p:sp>
      <p:sp>
        <p:nvSpPr>
          <p:cNvPr id="14339" name="Rectangle 4"/>
          <p:cNvSpPr>
            <a:spLocks noChangeArrowheads="1"/>
          </p:cNvSpPr>
          <p:nvPr/>
        </p:nvSpPr>
        <p:spPr bwMode="auto">
          <a:xfrm>
            <a:off x="611188" y="3244850"/>
            <a:ext cx="8137525" cy="641350"/>
          </a:xfrm>
          <a:prstGeom prst="rect">
            <a:avLst/>
          </a:prstGeom>
          <a:noFill/>
          <a:ln w="9525">
            <a:noFill/>
            <a:miter lim="800000"/>
            <a:headEnd/>
            <a:tailEnd/>
          </a:ln>
        </p:spPr>
        <p:txBody>
          <a:bodyPr>
            <a:spAutoFit/>
          </a:bodyPr>
          <a:lstStyle/>
          <a:p>
            <a:pPr>
              <a:spcBef>
                <a:spcPct val="20000"/>
              </a:spcBef>
              <a:buFont typeface="Arial" charset="0"/>
              <a:buNone/>
            </a:pPr>
            <a:r>
              <a:rPr lang="zh-CN" altLang="en-US" sz="3600" b="1"/>
              <a:t>中国的社会主义建设道路又是怎样</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内容占位符 2"/>
          <p:cNvSpPr>
            <a:spLocks noGrp="1"/>
          </p:cNvSpPr>
          <p:nvPr>
            <p:ph idx="1"/>
          </p:nvPr>
        </p:nvSpPr>
        <p:spPr/>
        <p:txBody>
          <a:bodyPr/>
          <a:lstStyle/>
          <a:p>
            <a:pPr eaLnBrk="1" hangingPunct="1"/>
            <a:r>
              <a:rPr lang="zh-CN" altLang="en-US" b="1" smtClean="0">
                <a:solidFill>
                  <a:schemeClr val="tx2"/>
                </a:solidFill>
                <a:latin typeface="黑体" pitchFamily="49" charset="-122"/>
                <a:ea typeface="黑体" pitchFamily="49" charset="-122"/>
              </a:rPr>
              <a:t>材料：计划多一点还是市场多一点，不是社会主义与资本主义的本质区别，计划经济不等于社会主义，资本主义也有计划经济；市场经济不等于资本主义，社会主义也有市场，计划和市场都是经济手段。</a:t>
            </a:r>
            <a:endParaRPr lang="en-US" altLang="zh-CN" b="1" smtClean="0">
              <a:solidFill>
                <a:schemeClr val="tx2"/>
              </a:solidFill>
              <a:latin typeface="黑体" pitchFamily="49" charset="-122"/>
              <a:ea typeface="黑体" pitchFamily="49" charset="-122"/>
            </a:endParaRPr>
          </a:p>
          <a:p>
            <a:pPr eaLnBrk="1" hangingPunct="1"/>
            <a:r>
              <a:rPr lang="en-US" altLang="zh-CN" b="1" smtClean="0">
                <a:latin typeface="Arial" charset="0"/>
                <a:ea typeface="黑体" pitchFamily="49" charset="-122"/>
              </a:rPr>
              <a:t>——</a:t>
            </a:r>
            <a:r>
              <a:rPr lang="zh-CN" altLang="en-US" b="1" smtClean="0">
                <a:ea typeface="黑体" pitchFamily="49" charset="-122"/>
              </a:rPr>
              <a:t>邓小平</a:t>
            </a:r>
            <a:r>
              <a:rPr lang="en-US" altLang="zh-CN" b="1" smtClean="0">
                <a:ea typeface="黑体" pitchFamily="49" charset="-122"/>
              </a:rPr>
              <a:t>《</a:t>
            </a:r>
            <a:r>
              <a:rPr lang="zh-CN" altLang="en-US" b="1" smtClean="0">
                <a:ea typeface="黑体" pitchFamily="49" charset="-122"/>
              </a:rPr>
              <a:t>在武昌、深圳、珠海、上海等地的谈话要点</a:t>
            </a:r>
            <a:r>
              <a:rPr lang="en-US" altLang="zh-CN" b="1" smtClean="0">
                <a:ea typeface="黑体" pitchFamily="49" charset="-122"/>
              </a:rPr>
              <a:t>》</a:t>
            </a:r>
            <a:endParaRPr lang="zh-CN"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p:cNvSpPr>
          <p:nvPr>
            <p:ph type="title"/>
          </p:nvPr>
        </p:nvSpPr>
        <p:spPr/>
        <p:txBody>
          <a:bodyPr/>
          <a:lstStyle/>
          <a:p>
            <a:pPr eaLnBrk="1" hangingPunct="1"/>
            <a:endParaRPr lang="zh-CN" altLang="en-US" smtClean="0"/>
          </a:p>
        </p:txBody>
      </p:sp>
      <p:sp>
        <p:nvSpPr>
          <p:cNvPr id="29698" name="内容占位符 2"/>
          <p:cNvSpPr>
            <a:spLocks noGrp="1"/>
          </p:cNvSpPr>
          <p:nvPr>
            <p:ph idx="1"/>
          </p:nvPr>
        </p:nvSpPr>
        <p:spPr>
          <a:xfrm>
            <a:off x="457200" y="1628775"/>
            <a:ext cx="8229600" cy="4525963"/>
          </a:xfrm>
        </p:spPr>
        <p:txBody>
          <a:bodyPr/>
          <a:lstStyle/>
          <a:p>
            <a:pPr eaLnBrk="1" hangingPunct="1"/>
            <a:r>
              <a:rPr lang="zh-CN" altLang="en-US" smtClean="0"/>
              <a:t>邓小平的南方谈话冲破了计划经济对人们的束缚，开始向市场经济迈进</a:t>
            </a:r>
          </a:p>
          <a:p>
            <a:pPr eaLnBrk="1" hangingPunct="1"/>
            <a:r>
              <a:rPr lang="zh-CN" altLang="en-US" smtClean="0"/>
              <a:t>标志着邓小平理论的成熟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blinds(horizontal)">
                                      <p:cBhvr>
                                        <p:cTn id="7" dur="500"/>
                                        <p:tgtEl>
                                          <p:spTgt spid="296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9698">
                                            <p:txEl>
                                              <p:pRg st="1" end="1"/>
                                            </p:txEl>
                                          </p:spTgt>
                                        </p:tgtEl>
                                        <p:attrNameLst>
                                          <p:attrName>style.visibility</p:attrName>
                                        </p:attrNameLst>
                                      </p:cBhvr>
                                      <p:to>
                                        <p:strVal val="visible"/>
                                      </p:to>
                                    </p:set>
                                    <p:animEffect transition="in" filter="blinds(horizontal)">
                                      <p:cBhvr>
                                        <p:cTn id="12" dur="500"/>
                                        <p:tgtEl>
                                          <p:spTgt spid="296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3"/>
          <p:cNvSpPr>
            <a:spLocks noGrp="1"/>
          </p:cNvSpPr>
          <p:nvPr>
            <p:ph type="ftr" sz="quarter" idx="11"/>
          </p:nvPr>
        </p:nvSpPr>
        <p:spPr>
          <a:xfrm>
            <a:off x="6553200" y="6356350"/>
            <a:ext cx="2133600" cy="365125"/>
          </a:xfrm>
        </p:spPr>
        <p:txBody>
          <a:bodyPr/>
          <a:lstStyle/>
          <a:p>
            <a:pPr algn="r">
              <a:defRPr/>
            </a:pPr>
            <a:r>
              <a:rPr lang="zh-CN" altLang="en-US"/>
              <a:t>江南高级中学 王东进</a:t>
            </a:r>
          </a:p>
        </p:txBody>
      </p:sp>
      <p:sp>
        <p:nvSpPr>
          <p:cNvPr id="34818" name="Rectangle 4"/>
          <p:cNvSpPr>
            <a:spLocks noChangeArrowheads="1"/>
          </p:cNvSpPr>
          <p:nvPr/>
        </p:nvSpPr>
        <p:spPr bwMode="auto">
          <a:xfrm>
            <a:off x="179388" y="1125538"/>
            <a:ext cx="4572000" cy="2554287"/>
          </a:xfrm>
          <a:prstGeom prst="rect">
            <a:avLst/>
          </a:prstGeom>
          <a:noFill/>
          <a:ln w="9525">
            <a:noFill/>
            <a:miter lim="800000"/>
            <a:headEnd/>
            <a:tailEnd/>
          </a:ln>
        </p:spPr>
        <p:txBody>
          <a:bodyPr>
            <a:spAutoFit/>
          </a:bodyPr>
          <a:lstStyle/>
          <a:p>
            <a:r>
              <a:rPr lang="zh-CN" altLang="en-US" sz="3200">
                <a:latin typeface="黑体" pitchFamily="49" charset="-122"/>
                <a:ea typeface="黑体" pitchFamily="49" charset="-122"/>
              </a:rPr>
              <a:t>中共十四大的召开</a:t>
            </a:r>
          </a:p>
          <a:p>
            <a:r>
              <a:rPr lang="zh-CN" altLang="en-US" sz="3200">
                <a:latin typeface="黑体" pitchFamily="49" charset="-122"/>
                <a:ea typeface="黑体" pitchFamily="49" charset="-122"/>
              </a:rPr>
              <a:t> </a:t>
            </a:r>
            <a:r>
              <a:rPr lang="en-US" altLang="zh-CN" sz="3200">
                <a:latin typeface="黑体" pitchFamily="49" charset="-122"/>
                <a:ea typeface="黑体" pitchFamily="49" charset="-122"/>
              </a:rPr>
              <a:t>A.</a:t>
            </a:r>
            <a:r>
              <a:rPr lang="zh-CN" altLang="en-US" sz="3200">
                <a:latin typeface="黑体" pitchFamily="49" charset="-122"/>
                <a:ea typeface="黑体" pitchFamily="49" charset="-122"/>
              </a:rPr>
              <a:t>时间：</a:t>
            </a:r>
          </a:p>
          <a:p>
            <a:endParaRPr lang="zh-CN" altLang="en-US" sz="3200" b="1">
              <a:solidFill>
                <a:srgbClr val="FFFF00"/>
              </a:solidFill>
              <a:latin typeface="黑体" pitchFamily="49" charset="-122"/>
              <a:ea typeface="黑体" pitchFamily="49" charset="-122"/>
            </a:endParaRPr>
          </a:p>
          <a:p>
            <a:endParaRPr lang="zh-CN" altLang="en-US" sz="3200" b="1">
              <a:solidFill>
                <a:srgbClr val="FFFF00"/>
              </a:solidFill>
              <a:latin typeface="黑体" pitchFamily="49" charset="-122"/>
              <a:ea typeface="黑体" pitchFamily="49" charset="-122"/>
            </a:endParaRPr>
          </a:p>
          <a:p>
            <a:r>
              <a:rPr lang="zh-CN" altLang="en-US" sz="3200" b="1">
                <a:latin typeface="黑体" pitchFamily="49" charset="-122"/>
                <a:ea typeface="黑体" pitchFamily="49" charset="-122"/>
              </a:rPr>
              <a:t> </a:t>
            </a:r>
            <a:r>
              <a:rPr lang="en-US" altLang="zh-CN" sz="3200" b="1">
                <a:latin typeface="黑体" pitchFamily="49" charset="-122"/>
                <a:ea typeface="黑体" pitchFamily="49" charset="-122"/>
              </a:rPr>
              <a:t>B.</a:t>
            </a:r>
            <a:r>
              <a:rPr lang="zh-CN" altLang="en-US" sz="3200" b="1">
                <a:latin typeface="黑体" pitchFamily="49" charset="-122"/>
                <a:ea typeface="黑体" pitchFamily="49" charset="-122"/>
              </a:rPr>
              <a:t>内容：</a:t>
            </a:r>
          </a:p>
        </p:txBody>
      </p:sp>
      <p:sp>
        <p:nvSpPr>
          <p:cNvPr id="165893" name="Text Box 5"/>
          <p:cNvSpPr txBox="1">
            <a:spLocks noChangeArrowheads="1"/>
          </p:cNvSpPr>
          <p:nvPr/>
        </p:nvSpPr>
        <p:spPr bwMode="auto">
          <a:xfrm>
            <a:off x="827088" y="2349500"/>
            <a:ext cx="2736850" cy="519113"/>
          </a:xfrm>
          <a:prstGeom prst="rect">
            <a:avLst/>
          </a:prstGeom>
          <a:noFill/>
          <a:ln w="9525">
            <a:noFill/>
            <a:miter lim="800000"/>
            <a:headEnd/>
            <a:tailEnd/>
          </a:ln>
        </p:spPr>
        <p:txBody>
          <a:bodyPr>
            <a:spAutoFit/>
          </a:bodyPr>
          <a:lstStyle/>
          <a:p>
            <a:pPr>
              <a:spcBef>
                <a:spcPct val="50000"/>
              </a:spcBef>
            </a:pPr>
            <a:r>
              <a:rPr lang="en-US" altLang="zh-CN" sz="2800" b="1">
                <a:solidFill>
                  <a:schemeClr val="tx2"/>
                </a:solidFill>
                <a:latin typeface="华文新魏"/>
                <a:ea typeface="华文新魏"/>
                <a:cs typeface="华文新魏"/>
              </a:rPr>
              <a:t>1992</a:t>
            </a:r>
            <a:r>
              <a:rPr lang="zh-CN" altLang="en-US" sz="2800" b="1">
                <a:solidFill>
                  <a:schemeClr val="tx2"/>
                </a:solidFill>
                <a:latin typeface="华文新魏"/>
                <a:ea typeface="华文新魏"/>
                <a:cs typeface="华文新魏"/>
              </a:rPr>
              <a:t>年秋。</a:t>
            </a:r>
          </a:p>
        </p:txBody>
      </p:sp>
      <p:sp>
        <p:nvSpPr>
          <p:cNvPr id="165894" name="Text Box 6"/>
          <p:cNvSpPr txBox="1">
            <a:spLocks noChangeArrowheads="1"/>
          </p:cNvSpPr>
          <p:nvPr/>
        </p:nvSpPr>
        <p:spPr bwMode="auto">
          <a:xfrm>
            <a:off x="900113" y="3933825"/>
            <a:ext cx="6192837" cy="2740025"/>
          </a:xfrm>
          <a:prstGeom prst="rect">
            <a:avLst/>
          </a:prstGeom>
          <a:noFill/>
          <a:ln w="9525">
            <a:noFill/>
            <a:miter lim="800000"/>
            <a:headEnd/>
            <a:tailEnd/>
          </a:ln>
        </p:spPr>
        <p:txBody>
          <a:bodyPr>
            <a:spAutoFit/>
          </a:bodyPr>
          <a:lstStyle/>
          <a:p>
            <a:pPr>
              <a:spcBef>
                <a:spcPct val="20000"/>
              </a:spcBef>
            </a:pPr>
            <a:r>
              <a:rPr lang="zh-CN" altLang="en-US" sz="2800" b="1">
                <a:solidFill>
                  <a:schemeClr val="tx2"/>
                </a:solidFill>
                <a:latin typeface="Verdana" pitchFamily="34" charset="0"/>
                <a:ea typeface="华文新魏"/>
                <a:cs typeface="华文新魏"/>
              </a:rPr>
              <a:t>提出必须用邓小平建设有中国特色的社会主义理论武装全党，明确改革的下一步目标是建立</a:t>
            </a:r>
            <a:r>
              <a:rPr lang="zh-CN" altLang="en-US" sz="2800" b="1">
                <a:latin typeface="Verdana" pitchFamily="34" charset="0"/>
                <a:ea typeface="华文新魏"/>
                <a:cs typeface="华文新魏"/>
              </a:rPr>
              <a:t>社会主义市场经济体制</a:t>
            </a:r>
          </a:p>
          <a:p>
            <a:pPr>
              <a:spcBef>
                <a:spcPct val="20000"/>
              </a:spcBef>
            </a:pPr>
            <a:r>
              <a:rPr lang="en-US" altLang="zh-CN" sz="2800" b="1">
                <a:latin typeface="Verdana" pitchFamily="34" charset="0"/>
                <a:ea typeface="华文新魏"/>
                <a:cs typeface="华文新魏"/>
              </a:rPr>
              <a:t>-----</a:t>
            </a:r>
            <a:r>
              <a:rPr lang="zh-CN" altLang="en-US" sz="2800" b="1">
                <a:latin typeface="Verdana" pitchFamily="34" charset="0"/>
                <a:ea typeface="华文新魏"/>
                <a:cs typeface="华文新魏"/>
              </a:rPr>
              <a:t>社会主义进入新发展阶段，党的第三代领导集体形成</a:t>
            </a:r>
          </a:p>
        </p:txBody>
      </p:sp>
      <p:sp>
        <p:nvSpPr>
          <p:cNvPr id="34821" name="AutoShape 7">
            <a:hlinkClick r:id="rId2" action="ppaction://hlinksldjump" highlightClick="1"/>
          </p:cNvPr>
          <p:cNvSpPr>
            <a:spLocks noChangeArrowheads="1"/>
          </p:cNvSpPr>
          <p:nvPr/>
        </p:nvSpPr>
        <p:spPr bwMode="auto">
          <a:xfrm>
            <a:off x="7956550" y="6453188"/>
            <a:ext cx="863600" cy="404812"/>
          </a:xfrm>
          <a:prstGeom prst="actionButtonBackPrevious">
            <a:avLst/>
          </a:prstGeom>
          <a:solidFill>
            <a:schemeClr val="accent1"/>
          </a:solidFill>
          <a:ln w="9525">
            <a:noFill/>
            <a:miter lim="800000"/>
            <a:headEnd/>
            <a:tailEnd/>
          </a:ln>
        </p:spPr>
        <p:txBody>
          <a:bodyPr wrap="none" anchor="ctr"/>
          <a:lstStyle/>
          <a:p>
            <a:endParaRPr lang="zh-CN" altLang="en-US">
              <a:latin typeface="Calibri" pitchFamily="34" charset="0"/>
            </a:endParaRPr>
          </a:p>
        </p:txBody>
      </p:sp>
      <p:pic>
        <p:nvPicPr>
          <p:cNvPr id="34822" name="Picture 9" descr="NewsMedia_215590"/>
          <p:cNvPicPr>
            <a:picLocks noChangeAspect="1" noChangeArrowheads="1"/>
          </p:cNvPicPr>
          <p:nvPr/>
        </p:nvPicPr>
        <p:blipFill>
          <a:blip r:embed="rId3"/>
          <a:srcRect/>
          <a:stretch>
            <a:fillRect/>
          </a:stretch>
        </p:blipFill>
        <p:spPr bwMode="auto">
          <a:xfrm>
            <a:off x="3924300" y="0"/>
            <a:ext cx="5219700" cy="32527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5893"/>
                                        </p:tgtEl>
                                        <p:attrNameLst>
                                          <p:attrName>style.visibility</p:attrName>
                                        </p:attrNameLst>
                                      </p:cBhvr>
                                      <p:to>
                                        <p:strVal val="visible"/>
                                      </p:to>
                                    </p:set>
                                    <p:animEffect transition="in" filter="blinds(horizontal)">
                                      <p:cBhvr>
                                        <p:cTn id="7" dur="500"/>
                                        <p:tgtEl>
                                          <p:spTgt spid="16589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5894"/>
                                        </p:tgtEl>
                                        <p:attrNameLst>
                                          <p:attrName>style.visibility</p:attrName>
                                        </p:attrNameLst>
                                      </p:cBhvr>
                                      <p:to>
                                        <p:strVal val="visible"/>
                                      </p:to>
                                    </p:set>
                                    <p:animEffect transition="in" filter="blinds(horizontal)">
                                      <p:cBhvr>
                                        <p:cTn id="12" dur="500"/>
                                        <p:tgtEl>
                                          <p:spTgt spid="165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3" grpId="0"/>
      <p:bldP spid="16589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3"/>
          <p:cNvSpPr>
            <a:spLocks noGrp="1"/>
          </p:cNvSpPr>
          <p:nvPr>
            <p:ph type="ftr" sz="quarter" idx="11"/>
          </p:nvPr>
        </p:nvSpPr>
        <p:spPr>
          <a:xfrm>
            <a:off x="6553200" y="6356350"/>
            <a:ext cx="2133600" cy="365125"/>
          </a:xfrm>
        </p:spPr>
        <p:txBody>
          <a:bodyPr/>
          <a:lstStyle/>
          <a:p>
            <a:pPr algn="r">
              <a:defRPr/>
            </a:pPr>
            <a:r>
              <a:rPr lang="zh-CN" altLang="en-US"/>
              <a:t>江南高级中学 王东进</a:t>
            </a:r>
          </a:p>
        </p:txBody>
      </p:sp>
      <p:sp>
        <p:nvSpPr>
          <p:cNvPr id="35842" name="Rectangle 4"/>
          <p:cNvSpPr>
            <a:spLocks noChangeArrowheads="1"/>
          </p:cNvSpPr>
          <p:nvPr/>
        </p:nvSpPr>
        <p:spPr bwMode="auto">
          <a:xfrm>
            <a:off x="395288" y="1268413"/>
            <a:ext cx="4572000" cy="2554287"/>
          </a:xfrm>
          <a:prstGeom prst="rect">
            <a:avLst/>
          </a:prstGeom>
          <a:noFill/>
          <a:ln w="9525">
            <a:noFill/>
            <a:miter lim="800000"/>
            <a:headEnd/>
            <a:tailEnd/>
          </a:ln>
        </p:spPr>
        <p:txBody>
          <a:bodyPr>
            <a:spAutoFit/>
          </a:bodyPr>
          <a:lstStyle/>
          <a:p>
            <a:r>
              <a:rPr lang="zh-CN" altLang="en-US" sz="3200" b="1">
                <a:latin typeface="黑体" pitchFamily="49" charset="-122"/>
                <a:ea typeface="黑体" pitchFamily="49" charset="-122"/>
              </a:rPr>
              <a:t>中共十五大的召开</a:t>
            </a:r>
          </a:p>
          <a:p>
            <a:r>
              <a:rPr lang="zh-CN" altLang="en-US" sz="3200" b="1">
                <a:latin typeface="黑体" pitchFamily="49" charset="-122"/>
                <a:ea typeface="黑体" pitchFamily="49" charset="-122"/>
              </a:rPr>
              <a:t> </a:t>
            </a:r>
            <a:r>
              <a:rPr lang="en-US" altLang="zh-CN" sz="3200" b="1">
                <a:latin typeface="黑体" pitchFamily="49" charset="-122"/>
                <a:ea typeface="黑体" pitchFamily="49" charset="-122"/>
              </a:rPr>
              <a:t>A.</a:t>
            </a:r>
            <a:r>
              <a:rPr lang="zh-CN" altLang="en-US" sz="3200" b="1">
                <a:latin typeface="黑体" pitchFamily="49" charset="-122"/>
                <a:ea typeface="黑体" pitchFamily="49" charset="-122"/>
              </a:rPr>
              <a:t>时间：</a:t>
            </a:r>
          </a:p>
          <a:p>
            <a:endParaRPr lang="zh-CN" altLang="en-US" sz="3200" b="1">
              <a:solidFill>
                <a:srgbClr val="FFFF00"/>
              </a:solidFill>
              <a:latin typeface="黑体" pitchFamily="49" charset="-122"/>
              <a:ea typeface="黑体" pitchFamily="49" charset="-122"/>
            </a:endParaRPr>
          </a:p>
          <a:p>
            <a:endParaRPr lang="zh-CN" altLang="en-US" sz="3200" b="1">
              <a:solidFill>
                <a:srgbClr val="FFFF00"/>
              </a:solidFill>
              <a:latin typeface="黑体" pitchFamily="49" charset="-122"/>
              <a:ea typeface="黑体" pitchFamily="49" charset="-122"/>
            </a:endParaRPr>
          </a:p>
          <a:p>
            <a:r>
              <a:rPr lang="zh-CN" altLang="en-US" sz="3200" b="1">
                <a:latin typeface="黑体" pitchFamily="49" charset="-122"/>
                <a:ea typeface="黑体" pitchFamily="49" charset="-122"/>
              </a:rPr>
              <a:t> </a:t>
            </a:r>
            <a:r>
              <a:rPr lang="en-US" altLang="zh-CN" sz="3200" b="1">
                <a:latin typeface="黑体" pitchFamily="49" charset="-122"/>
                <a:ea typeface="黑体" pitchFamily="49" charset="-122"/>
              </a:rPr>
              <a:t>B.</a:t>
            </a:r>
            <a:r>
              <a:rPr lang="zh-CN" altLang="en-US" sz="3200" b="1">
                <a:latin typeface="黑体" pitchFamily="49" charset="-122"/>
                <a:ea typeface="黑体" pitchFamily="49" charset="-122"/>
              </a:rPr>
              <a:t>内容：</a:t>
            </a:r>
          </a:p>
        </p:txBody>
      </p:sp>
      <p:sp>
        <p:nvSpPr>
          <p:cNvPr id="166917" name="Text Box 5"/>
          <p:cNvSpPr txBox="1">
            <a:spLocks noChangeArrowheads="1"/>
          </p:cNvSpPr>
          <p:nvPr/>
        </p:nvSpPr>
        <p:spPr bwMode="auto">
          <a:xfrm>
            <a:off x="1042988" y="2492375"/>
            <a:ext cx="5976937" cy="519113"/>
          </a:xfrm>
          <a:prstGeom prst="rect">
            <a:avLst/>
          </a:prstGeom>
          <a:noFill/>
          <a:ln w="9525">
            <a:noFill/>
            <a:miter lim="800000"/>
            <a:headEnd/>
            <a:tailEnd/>
          </a:ln>
        </p:spPr>
        <p:txBody>
          <a:bodyPr>
            <a:spAutoFit/>
          </a:bodyPr>
          <a:lstStyle/>
          <a:p>
            <a:pPr>
              <a:spcBef>
                <a:spcPct val="50000"/>
              </a:spcBef>
            </a:pPr>
            <a:r>
              <a:rPr lang="en-US" altLang="zh-CN" sz="2800" b="1">
                <a:solidFill>
                  <a:schemeClr val="tx2"/>
                </a:solidFill>
                <a:latin typeface="华文新魏"/>
                <a:ea typeface="华文新魏"/>
                <a:cs typeface="华文新魏"/>
              </a:rPr>
              <a:t>1997</a:t>
            </a:r>
            <a:r>
              <a:rPr lang="zh-CN" altLang="en-US" sz="2800" b="1">
                <a:solidFill>
                  <a:schemeClr val="tx2"/>
                </a:solidFill>
                <a:latin typeface="华文新魏"/>
                <a:ea typeface="华文新魏"/>
                <a:cs typeface="华文新魏"/>
              </a:rPr>
              <a:t>年。</a:t>
            </a:r>
          </a:p>
        </p:txBody>
      </p:sp>
      <p:sp>
        <p:nvSpPr>
          <p:cNvPr id="166918" name="Text Box 6"/>
          <p:cNvSpPr txBox="1">
            <a:spLocks noChangeArrowheads="1"/>
          </p:cNvSpPr>
          <p:nvPr/>
        </p:nvSpPr>
        <p:spPr bwMode="auto">
          <a:xfrm>
            <a:off x="1079500" y="3933825"/>
            <a:ext cx="6985000" cy="946150"/>
          </a:xfrm>
          <a:prstGeom prst="rect">
            <a:avLst/>
          </a:prstGeom>
          <a:noFill/>
          <a:ln w="9525">
            <a:noFill/>
            <a:miter lim="800000"/>
            <a:headEnd/>
            <a:tailEnd/>
          </a:ln>
        </p:spPr>
        <p:txBody>
          <a:bodyPr>
            <a:spAutoFit/>
          </a:bodyPr>
          <a:lstStyle/>
          <a:p>
            <a:pPr>
              <a:spcBef>
                <a:spcPct val="50000"/>
              </a:spcBef>
            </a:pPr>
            <a:r>
              <a:rPr lang="zh-CN" altLang="en-US" sz="2800" b="1">
                <a:solidFill>
                  <a:schemeClr val="tx2"/>
                </a:solidFill>
                <a:latin typeface="Verdana" pitchFamily="34" charset="0"/>
                <a:ea typeface="华文新魏"/>
                <a:cs typeface="华文新魏"/>
              </a:rPr>
              <a:t>决定把邓小平理论作为党的指导思想写入</a:t>
            </a:r>
            <a:r>
              <a:rPr lang="en-US" altLang="zh-CN" sz="2800" b="1">
                <a:solidFill>
                  <a:schemeClr val="tx2"/>
                </a:solidFill>
                <a:latin typeface="Verdana" pitchFamily="34" charset="0"/>
                <a:ea typeface="华文新魏"/>
                <a:cs typeface="华文新魏"/>
              </a:rPr>
              <a:t>《</a:t>
            </a:r>
            <a:r>
              <a:rPr lang="zh-CN" altLang="en-US" sz="2800" b="1">
                <a:solidFill>
                  <a:schemeClr val="tx2"/>
                </a:solidFill>
                <a:latin typeface="Verdana" pitchFamily="34" charset="0"/>
                <a:ea typeface="华文新魏"/>
                <a:cs typeface="华文新魏"/>
              </a:rPr>
              <a:t>中国共产党章程</a:t>
            </a:r>
            <a:r>
              <a:rPr lang="en-US" altLang="zh-CN" sz="2800" b="1">
                <a:solidFill>
                  <a:schemeClr val="tx2"/>
                </a:solidFill>
                <a:latin typeface="Verdana" pitchFamily="34" charset="0"/>
                <a:ea typeface="华文新魏"/>
                <a:cs typeface="华文新魏"/>
              </a:rPr>
              <a:t>》</a:t>
            </a:r>
          </a:p>
        </p:txBody>
      </p:sp>
      <p:sp>
        <p:nvSpPr>
          <p:cNvPr id="35845" name="AutoShape 7">
            <a:hlinkClick r:id="rId2" action="ppaction://hlinksldjump" highlightClick="1"/>
          </p:cNvPr>
          <p:cNvSpPr>
            <a:spLocks noChangeArrowheads="1"/>
          </p:cNvSpPr>
          <p:nvPr/>
        </p:nvSpPr>
        <p:spPr bwMode="auto">
          <a:xfrm>
            <a:off x="8027988" y="6381750"/>
            <a:ext cx="647700" cy="215900"/>
          </a:xfrm>
          <a:prstGeom prst="actionButtonBackPrevious">
            <a:avLst/>
          </a:prstGeom>
          <a:solidFill>
            <a:schemeClr val="accent1"/>
          </a:solidFill>
          <a:ln w="9525">
            <a:noFill/>
            <a:miter lim="800000"/>
            <a:headEnd/>
            <a:tailEnd/>
          </a:ln>
        </p:spPr>
        <p:txBody>
          <a:bodyPr wrap="none" anchor="ctr"/>
          <a:lstStyle/>
          <a:p>
            <a:endParaRPr lang="zh-CN" altLang="en-US">
              <a:latin typeface="Calibri" pitchFamily="34" charset="0"/>
            </a:endParaRPr>
          </a:p>
        </p:txBody>
      </p:sp>
      <p:pic>
        <p:nvPicPr>
          <p:cNvPr id="35846" name="Picture 9" descr="xinsimple_0620902121021890124573">
            <a:hlinkClick r:id="rId3"/>
          </p:cNvPr>
          <p:cNvPicPr>
            <a:picLocks noChangeAspect="1" noChangeArrowheads="1"/>
          </p:cNvPicPr>
          <p:nvPr/>
        </p:nvPicPr>
        <p:blipFill>
          <a:blip r:embed="rId4"/>
          <a:srcRect/>
          <a:stretch>
            <a:fillRect/>
          </a:stretch>
        </p:blipFill>
        <p:spPr bwMode="auto">
          <a:xfrm>
            <a:off x="3851275" y="0"/>
            <a:ext cx="5292725" cy="3514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6917"/>
                                        </p:tgtEl>
                                        <p:attrNameLst>
                                          <p:attrName>style.visibility</p:attrName>
                                        </p:attrNameLst>
                                      </p:cBhvr>
                                      <p:to>
                                        <p:strVal val="visible"/>
                                      </p:to>
                                    </p:set>
                                    <p:animEffect transition="in" filter="blinds(horizontal)">
                                      <p:cBhvr>
                                        <p:cTn id="7" dur="500"/>
                                        <p:tgtEl>
                                          <p:spTgt spid="1669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6918"/>
                                        </p:tgtEl>
                                        <p:attrNameLst>
                                          <p:attrName>style.visibility</p:attrName>
                                        </p:attrNameLst>
                                      </p:cBhvr>
                                      <p:to>
                                        <p:strVal val="visible"/>
                                      </p:to>
                                    </p:set>
                                    <p:animEffect transition="in" filter="blinds(horizontal)">
                                      <p:cBhvr>
                                        <p:cTn id="12" dur="500"/>
                                        <p:tgtEl>
                                          <p:spTgt spid="1669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7" grpId="0"/>
      <p:bldP spid="16691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页脚占位符 3"/>
          <p:cNvSpPr>
            <a:spLocks noGrp="1"/>
          </p:cNvSpPr>
          <p:nvPr>
            <p:ph type="ftr" sz="quarter" idx="11"/>
          </p:nvPr>
        </p:nvSpPr>
        <p:spPr>
          <a:xfrm>
            <a:off x="6553200" y="6356350"/>
            <a:ext cx="2133600" cy="365125"/>
          </a:xfrm>
        </p:spPr>
        <p:txBody>
          <a:bodyPr/>
          <a:lstStyle/>
          <a:p>
            <a:pPr algn="r">
              <a:defRPr/>
            </a:pPr>
            <a:r>
              <a:rPr lang="zh-CN" altLang="en-US"/>
              <a:t>江南高级中学 王东进</a:t>
            </a:r>
          </a:p>
        </p:txBody>
      </p:sp>
      <p:sp>
        <p:nvSpPr>
          <p:cNvPr id="167940" name="Rectangle 4"/>
          <p:cNvSpPr>
            <a:spLocks noChangeArrowheads="1"/>
          </p:cNvSpPr>
          <p:nvPr/>
        </p:nvSpPr>
        <p:spPr bwMode="auto">
          <a:xfrm>
            <a:off x="250825" y="909638"/>
            <a:ext cx="8281988" cy="4967287"/>
          </a:xfrm>
          <a:prstGeom prst="rect">
            <a:avLst/>
          </a:prstGeom>
          <a:noFill/>
          <a:ln w="9525">
            <a:noFill/>
            <a:miter lim="800000"/>
            <a:headEnd/>
            <a:tailEnd/>
          </a:ln>
          <a:effectLst/>
        </p:spPr>
        <p:txBody>
          <a:bodyPr/>
          <a:lstStyle/>
          <a:p>
            <a:pPr marL="342900" indent="-342900" fontAlgn="auto">
              <a:spcBef>
                <a:spcPct val="20000"/>
              </a:spcBef>
              <a:spcAft>
                <a:spcPts val="0"/>
              </a:spcAft>
              <a:buClr>
                <a:schemeClr val="hlink"/>
              </a:buClr>
              <a:buSzPct val="70000"/>
              <a:buFont typeface="Wingdings" pitchFamily="2" charset="2"/>
              <a:buNone/>
              <a:defRPr/>
            </a:pPr>
            <a:r>
              <a:rPr lang="zh-CN" altLang="en-US" sz="2800" b="1" dirty="0">
                <a:solidFill>
                  <a:srgbClr val="FFFF00"/>
                </a:solidFill>
                <a:effectLst>
                  <a:outerShdw blurRad="38100" dist="38100" dir="2700000" algn="tl">
                    <a:srgbClr val="000000"/>
                  </a:outerShdw>
                </a:effectLst>
                <a:latin typeface="黑体" pitchFamily="2" charset="-122"/>
                <a:ea typeface="黑体" pitchFamily="2" charset="-122"/>
              </a:rPr>
              <a:t>一</a:t>
            </a:r>
            <a:r>
              <a:rPr lang="zh-CN" altLang="en-US" sz="2800" b="1" dirty="0">
                <a:effectLst>
                  <a:outerShdw blurRad="38100" dist="38100" dir="2700000" algn="tl">
                    <a:srgbClr val="000000"/>
                  </a:outerShdw>
                </a:effectLst>
                <a:latin typeface="黑体" pitchFamily="2" charset="-122"/>
                <a:ea typeface="黑体" pitchFamily="2" charset="-122"/>
              </a:rPr>
              <a:t>、社会主义建设的问题上</a:t>
            </a:r>
            <a:r>
              <a:rPr lang="zh-CN" altLang="en-US" sz="2800" b="1" dirty="0">
                <a:solidFill>
                  <a:srgbClr val="FFFF00"/>
                </a:solidFill>
                <a:effectLst>
                  <a:outerShdw blurRad="38100" dist="38100" dir="2700000" algn="tl">
                    <a:srgbClr val="000000"/>
                  </a:outerShdw>
                </a:effectLst>
                <a:latin typeface="黑体" pitchFamily="2" charset="-122"/>
                <a:ea typeface="黑体" pitchFamily="2" charset="-122"/>
              </a:rPr>
              <a:t>：</a:t>
            </a:r>
          </a:p>
          <a:p>
            <a:pPr marL="342900" indent="-342900" fontAlgn="auto">
              <a:spcBef>
                <a:spcPct val="20000"/>
              </a:spcBef>
              <a:spcAft>
                <a:spcPts val="0"/>
              </a:spcAft>
              <a:buClr>
                <a:schemeClr val="hlink"/>
              </a:buClr>
              <a:buSzPct val="70000"/>
              <a:buFont typeface="Wingdings" pitchFamily="2" charset="2"/>
              <a:buNone/>
              <a:defRPr/>
            </a:pPr>
            <a:r>
              <a:rPr lang="en-US" altLang="zh-CN" sz="2400" b="1" dirty="0">
                <a:effectLst>
                  <a:outerShdw blurRad="38100" dist="38100" dir="2700000" algn="tl">
                    <a:srgbClr val="000000"/>
                  </a:outerShdw>
                </a:effectLst>
                <a:latin typeface="黑体" pitchFamily="2" charset="-122"/>
                <a:ea typeface="黑体" pitchFamily="2" charset="-122"/>
              </a:rPr>
              <a:t>1</a:t>
            </a:r>
            <a:r>
              <a:rPr lang="zh-CN" altLang="en-US" sz="2400" b="1" dirty="0">
                <a:effectLst>
                  <a:outerShdw blurRad="38100" dist="38100" dir="2700000" algn="tl">
                    <a:srgbClr val="000000"/>
                  </a:outerShdw>
                </a:effectLst>
                <a:latin typeface="黑体" pitchFamily="2" charset="-122"/>
                <a:ea typeface="黑体" pitchFamily="2" charset="-122"/>
              </a:rPr>
              <a:t>、指导思想：</a:t>
            </a:r>
          </a:p>
          <a:p>
            <a:pPr marL="342900" indent="-342900" fontAlgn="auto">
              <a:spcBef>
                <a:spcPct val="20000"/>
              </a:spcBef>
              <a:spcAft>
                <a:spcPts val="0"/>
              </a:spcAft>
              <a:buClr>
                <a:schemeClr val="hlink"/>
              </a:buClr>
              <a:buSzPct val="70000"/>
              <a:buFont typeface="Wingdings" pitchFamily="2" charset="2"/>
              <a:buNone/>
              <a:defRPr/>
            </a:pPr>
            <a:r>
              <a:rPr lang="en-US" altLang="zh-CN" sz="2400" b="1" dirty="0">
                <a:effectLst>
                  <a:outerShdw blurRad="38100" dist="38100" dir="2700000" algn="tl">
                    <a:srgbClr val="000000"/>
                  </a:outerShdw>
                </a:effectLst>
                <a:latin typeface="黑体" pitchFamily="2" charset="-122"/>
                <a:ea typeface="黑体" pitchFamily="2" charset="-122"/>
              </a:rPr>
              <a:t>2</a:t>
            </a:r>
            <a:r>
              <a:rPr lang="zh-CN" altLang="en-US" sz="2400" b="1" dirty="0">
                <a:effectLst>
                  <a:outerShdw blurRad="38100" dist="38100" dir="2700000" algn="tl">
                    <a:srgbClr val="000000"/>
                  </a:outerShdw>
                </a:effectLst>
                <a:latin typeface="黑体" pitchFamily="2" charset="-122"/>
                <a:ea typeface="黑体" pitchFamily="2" charset="-122"/>
              </a:rPr>
              <a:t>、建设道路：</a:t>
            </a:r>
          </a:p>
          <a:p>
            <a:pPr marL="342900" indent="-342900" fontAlgn="auto">
              <a:spcBef>
                <a:spcPct val="20000"/>
              </a:spcBef>
              <a:spcAft>
                <a:spcPts val="0"/>
              </a:spcAft>
              <a:buClr>
                <a:schemeClr val="hlink"/>
              </a:buClr>
              <a:buSzPct val="70000"/>
              <a:buFont typeface="Wingdings" pitchFamily="2" charset="2"/>
              <a:buNone/>
              <a:defRPr/>
            </a:pPr>
            <a:r>
              <a:rPr lang="en-US" altLang="zh-CN" sz="2400" b="1" dirty="0">
                <a:effectLst>
                  <a:outerShdw blurRad="38100" dist="38100" dir="2700000" algn="tl">
                    <a:srgbClr val="000000"/>
                  </a:outerShdw>
                </a:effectLst>
                <a:latin typeface="黑体" pitchFamily="2" charset="-122"/>
                <a:ea typeface="黑体" pitchFamily="2" charset="-122"/>
              </a:rPr>
              <a:t>3</a:t>
            </a:r>
            <a:r>
              <a:rPr lang="zh-CN" altLang="en-US" sz="2400" b="1" dirty="0">
                <a:effectLst>
                  <a:outerShdw blurRad="38100" dist="38100" dir="2700000" algn="tl">
                    <a:srgbClr val="000000"/>
                  </a:outerShdw>
                </a:effectLst>
                <a:latin typeface="黑体" pitchFamily="2" charset="-122"/>
                <a:ea typeface="黑体" pitchFamily="2" charset="-122"/>
              </a:rPr>
              <a:t>、社会发展阶段：</a:t>
            </a:r>
          </a:p>
          <a:p>
            <a:pPr marL="342900" indent="-342900" fontAlgn="auto">
              <a:spcBef>
                <a:spcPct val="20000"/>
              </a:spcBef>
              <a:spcAft>
                <a:spcPts val="0"/>
              </a:spcAft>
              <a:buClr>
                <a:schemeClr val="hlink"/>
              </a:buClr>
              <a:buSzPct val="70000"/>
              <a:buFont typeface="Wingdings" pitchFamily="2" charset="2"/>
              <a:buNone/>
              <a:defRPr/>
            </a:pPr>
            <a:r>
              <a:rPr lang="en-US" altLang="zh-CN" sz="2400" b="1" dirty="0">
                <a:effectLst>
                  <a:outerShdw blurRad="38100" dist="38100" dir="2700000" algn="tl">
                    <a:srgbClr val="000000"/>
                  </a:outerShdw>
                </a:effectLst>
                <a:latin typeface="黑体" pitchFamily="2" charset="-122"/>
                <a:ea typeface="黑体" pitchFamily="2" charset="-122"/>
              </a:rPr>
              <a:t>4</a:t>
            </a:r>
            <a:r>
              <a:rPr lang="zh-CN" altLang="en-US" sz="2400" b="1" dirty="0">
                <a:effectLst>
                  <a:outerShdw blurRad="38100" dist="38100" dir="2700000" algn="tl">
                    <a:srgbClr val="000000"/>
                  </a:outerShdw>
                </a:effectLst>
                <a:latin typeface="黑体" pitchFamily="2" charset="-122"/>
                <a:ea typeface="黑体" pitchFamily="2" charset="-122"/>
              </a:rPr>
              <a:t>、基本路线：</a:t>
            </a:r>
          </a:p>
          <a:p>
            <a:pPr marL="342900" indent="-342900" fontAlgn="auto">
              <a:spcBef>
                <a:spcPct val="20000"/>
              </a:spcBef>
              <a:spcAft>
                <a:spcPts val="0"/>
              </a:spcAft>
              <a:buClr>
                <a:schemeClr val="hlink"/>
              </a:buClr>
              <a:buSzPct val="70000"/>
              <a:buFont typeface="Wingdings" pitchFamily="2" charset="2"/>
              <a:buNone/>
              <a:defRPr/>
            </a:pPr>
            <a:r>
              <a:rPr lang="en-US" altLang="zh-CN" sz="2400" b="1" dirty="0">
                <a:effectLst>
                  <a:outerShdw blurRad="38100" dist="38100" dir="2700000" algn="tl">
                    <a:srgbClr val="000000"/>
                  </a:outerShdw>
                </a:effectLst>
                <a:latin typeface="黑体" pitchFamily="2" charset="-122"/>
                <a:ea typeface="黑体" pitchFamily="2" charset="-122"/>
              </a:rPr>
              <a:t>5</a:t>
            </a:r>
            <a:r>
              <a:rPr lang="zh-CN" altLang="en-US" sz="2400" b="1" dirty="0">
                <a:effectLst>
                  <a:outerShdw blurRad="38100" dist="38100" dir="2700000" algn="tl">
                    <a:srgbClr val="000000"/>
                  </a:outerShdw>
                </a:effectLst>
                <a:latin typeface="黑体" pitchFamily="2" charset="-122"/>
                <a:ea typeface="黑体" pitchFamily="2" charset="-122"/>
              </a:rPr>
              <a:t>、社会主义的本质：</a:t>
            </a:r>
          </a:p>
          <a:p>
            <a:pPr marL="342900" indent="-342900" fontAlgn="auto">
              <a:spcBef>
                <a:spcPct val="20000"/>
              </a:spcBef>
              <a:spcAft>
                <a:spcPts val="0"/>
              </a:spcAft>
              <a:buClr>
                <a:schemeClr val="hlink"/>
              </a:buClr>
              <a:buSzPct val="70000"/>
              <a:buFont typeface="Wingdings" pitchFamily="2" charset="2"/>
              <a:buNone/>
              <a:defRPr/>
            </a:pPr>
            <a:r>
              <a:rPr lang="en-US" altLang="zh-CN" sz="2400" b="1" dirty="0">
                <a:effectLst>
                  <a:outerShdw blurRad="38100" dist="38100" dir="2700000" algn="tl">
                    <a:srgbClr val="000000"/>
                  </a:outerShdw>
                </a:effectLst>
                <a:latin typeface="黑体" pitchFamily="2" charset="-122"/>
                <a:ea typeface="黑体" pitchFamily="2" charset="-122"/>
              </a:rPr>
              <a:t>6</a:t>
            </a:r>
            <a:r>
              <a:rPr lang="zh-CN" altLang="en-US" sz="2400" b="1" dirty="0">
                <a:effectLst>
                  <a:outerShdw blurRad="38100" dist="38100" dir="2700000" algn="tl">
                    <a:srgbClr val="000000"/>
                  </a:outerShdw>
                </a:effectLst>
                <a:latin typeface="黑体" pitchFamily="2" charset="-122"/>
                <a:ea typeface="黑体" pitchFamily="2" charset="-122"/>
              </a:rPr>
              <a:t>、判断工作是非的标准：</a:t>
            </a:r>
          </a:p>
          <a:p>
            <a:pPr marL="342900" indent="-342900" fontAlgn="auto">
              <a:spcBef>
                <a:spcPct val="20000"/>
              </a:spcBef>
              <a:spcAft>
                <a:spcPts val="0"/>
              </a:spcAft>
              <a:buClr>
                <a:schemeClr val="hlink"/>
              </a:buClr>
              <a:buSzPct val="70000"/>
              <a:buFont typeface="Wingdings" pitchFamily="2" charset="2"/>
              <a:buNone/>
              <a:defRPr/>
            </a:pPr>
            <a:r>
              <a:rPr lang="en-US" altLang="zh-CN" sz="2400" b="1" dirty="0">
                <a:effectLst>
                  <a:outerShdw blurRad="38100" dist="38100" dir="2700000" algn="tl">
                    <a:srgbClr val="000000"/>
                  </a:outerShdw>
                </a:effectLst>
                <a:latin typeface="黑体" pitchFamily="2" charset="-122"/>
                <a:ea typeface="黑体" pitchFamily="2" charset="-122"/>
              </a:rPr>
              <a:t>7</a:t>
            </a:r>
            <a:r>
              <a:rPr lang="zh-CN" altLang="en-US" sz="2400" b="1" dirty="0">
                <a:effectLst>
                  <a:outerShdw blurRad="38100" dist="38100" dir="2700000" algn="tl">
                    <a:srgbClr val="000000"/>
                  </a:outerShdw>
                </a:effectLst>
                <a:latin typeface="黑体" pitchFamily="2" charset="-122"/>
                <a:ea typeface="黑体" pitchFamily="2" charset="-122"/>
              </a:rPr>
              <a:t>、经济体制：</a:t>
            </a:r>
          </a:p>
          <a:p>
            <a:pPr marL="342900" indent="-342900" fontAlgn="auto">
              <a:spcBef>
                <a:spcPct val="20000"/>
              </a:spcBef>
              <a:spcAft>
                <a:spcPts val="0"/>
              </a:spcAft>
              <a:buClr>
                <a:schemeClr val="hlink"/>
              </a:buClr>
              <a:buSzPct val="70000"/>
              <a:buFont typeface="Wingdings" pitchFamily="2" charset="2"/>
              <a:buNone/>
              <a:defRPr/>
            </a:pPr>
            <a:r>
              <a:rPr lang="zh-CN" altLang="en-US" sz="2800" b="1" dirty="0">
                <a:effectLst>
                  <a:outerShdw blurRad="38100" dist="38100" dir="2700000" algn="tl">
                    <a:srgbClr val="000000"/>
                  </a:outerShdw>
                </a:effectLst>
                <a:latin typeface="黑体" pitchFamily="2" charset="-122"/>
                <a:ea typeface="黑体" pitchFamily="2" charset="-122"/>
              </a:rPr>
              <a:t>二、在社会主义建设的外部条件问题上：</a:t>
            </a:r>
          </a:p>
          <a:p>
            <a:pPr marL="342900" indent="-342900" fontAlgn="auto">
              <a:spcBef>
                <a:spcPct val="20000"/>
              </a:spcBef>
              <a:spcAft>
                <a:spcPts val="0"/>
              </a:spcAft>
              <a:buClr>
                <a:schemeClr val="hlink"/>
              </a:buClr>
              <a:buSzPct val="70000"/>
              <a:buFont typeface="Wingdings" pitchFamily="2" charset="2"/>
              <a:buNone/>
              <a:defRPr/>
            </a:pPr>
            <a:endParaRPr lang="zh-CN" altLang="en-US" sz="2400" b="1" dirty="0">
              <a:solidFill>
                <a:schemeClr val="tx2"/>
              </a:solidFill>
              <a:effectLst>
                <a:outerShdw blurRad="38100" dist="38100" dir="2700000" algn="tl">
                  <a:srgbClr val="000000"/>
                </a:outerShdw>
              </a:effectLst>
              <a:latin typeface="黑体" pitchFamily="2" charset="-122"/>
              <a:ea typeface="黑体" pitchFamily="2" charset="-122"/>
            </a:endParaRPr>
          </a:p>
          <a:p>
            <a:pPr marL="342900" indent="-342900" fontAlgn="auto">
              <a:spcBef>
                <a:spcPct val="20000"/>
              </a:spcBef>
              <a:spcAft>
                <a:spcPts val="0"/>
              </a:spcAft>
              <a:buClr>
                <a:schemeClr val="hlink"/>
              </a:buClr>
              <a:buSzPct val="70000"/>
              <a:buFont typeface="Wingdings" pitchFamily="2" charset="2"/>
              <a:buNone/>
              <a:defRPr/>
            </a:pPr>
            <a:r>
              <a:rPr lang="zh-CN" altLang="en-US" sz="2800" b="1" dirty="0">
                <a:effectLst>
                  <a:outerShdw blurRad="38100" dist="38100" dir="2700000" algn="tl">
                    <a:srgbClr val="000000"/>
                  </a:outerShdw>
                </a:effectLst>
                <a:latin typeface="黑体" pitchFamily="2" charset="-122"/>
                <a:ea typeface="黑体" pitchFamily="2" charset="-122"/>
              </a:rPr>
              <a:t>三、在祖国统一问题上：</a:t>
            </a:r>
          </a:p>
          <a:p>
            <a:pPr marL="342900" indent="-342900" fontAlgn="auto">
              <a:spcBef>
                <a:spcPct val="20000"/>
              </a:spcBef>
              <a:spcAft>
                <a:spcPts val="0"/>
              </a:spcAft>
              <a:buClr>
                <a:schemeClr val="hlink"/>
              </a:buClr>
              <a:buSzPct val="70000"/>
              <a:buFont typeface="Wingdings" pitchFamily="2" charset="2"/>
              <a:buNone/>
              <a:defRPr/>
            </a:pPr>
            <a:r>
              <a:rPr lang="zh-CN" altLang="en-US" sz="2400" b="1" dirty="0">
                <a:solidFill>
                  <a:schemeClr val="tx2"/>
                </a:solidFill>
                <a:effectLst>
                  <a:outerShdw blurRad="38100" dist="38100" dir="2700000" algn="tl">
                    <a:srgbClr val="000000"/>
                  </a:outerShdw>
                </a:effectLst>
                <a:latin typeface="黑体" pitchFamily="2" charset="-122"/>
                <a:ea typeface="黑体" pitchFamily="2" charset="-122"/>
              </a:rPr>
              <a:t>    </a:t>
            </a:r>
          </a:p>
          <a:p>
            <a:pPr marL="342900" indent="-342900" fontAlgn="auto">
              <a:spcBef>
                <a:spcPct val="20000"/>
              </a:spcBef>
              <a:spcAft>
                <a:spcPts val="0"/>
              </a:spcAft>
              <a:buClr>
                <a:schemeClr val="hlink"/>
              </a:buClr>
              <a:buSzPct val="70000"/>
              <a:buFont typeface="Wingdings" pitchFamily="2" charset="2"/>
              <a:buNone/>
              <a:defRPr/>
            </a:pPr>
            <a:endParaRPr lang="zh-CN" altLang="en-US" sz="2400" b="1" dirty="0">
              <a:solidFill>
                <a:schemeClr val="tx2"/>
              </a:solidFill>
              <a:effectLst>
                <a:outerShdw blurRad="38100" dist="38100" dir="2700000" algn="tl">
                  <a:srgbClr val="000000"/>
                </a:outerShdw>
              </a:effectLst>
              <a:latin typeface="黑体" pitchFamily="2" charset="-122"/>
              <a:ea typeface="黑体" pitchFamily="2" charset="-122"/>
            </a:endParaRPr>
          </a:p>
          <a:p>
            <a:pPr marL="342900" indent="-342900" fontAlgn="auto">
              <a:spcBef>
                <a:spcPct val="20000"/>
              </a:spcBef>
              <a:spcAft>
                <a:spcPts val="0"/>
              </a:spcAft>
              <a:buClr>
                <a:schemeClr val="hlink"/>
              </a:buClr>
              <a:buSzPct val="70000"/>
              <a:buFont typeface="Wingdings" pitchFamily="2" charset="2"/>
              <a:buNone/>
              <a:defRPr/>
            </a:pPr>
            <a:endParaRPr lang="en-US" altLang="zh-CN" sz="2400" b="1" dirty="0">
              <a:solidFill>
                <a:schemeClr val="tx2"/>
              </a:solidFill>
              <a:effectLst>
                <a:outerShdw blurRad="38100" dist="38100" dir="2700000" algn="tl">
                  <a:srgbClr val="000000"/>
                </a:outerShdw>
              </a:effectLst>
              <a:latin typeface="黑体" pitchFamily="2" charset="-122"/>
              <a:ea typeface="黑体" pitchFamily="2" charset="-122"/>
            </a:endParaRPr>
          </a:p>
        </p:txBody>
      </p:sp>
      <p:sp>
        <p:nvSpPr>
          <p:cNvPr id="167941" name="Text Box 5"/>
          <p:cNvSpPr txBox="1">
            <a:spLocks noChangeArrowheads="1"/>
          </p:cNvSpPr>
          <p:nvPr/>
        </p:nvSpPr>
        <p:spPr bwMode="auto">
          <a:xfrm>
            <a:off x="0" y="-131763"/>
            <a:ext cx="5795963" cy="914401"/>
          </a:xfrm>
          <a:prstGeom prst="rect">
            <a:avLst/>
          </a:prstGeom>
          <a:noFill/>
          <a:ln w="9525">
            <a:noFill/>
            <a:miter lim="800000"/>
            <a:headEnd/>
            <a:tailEnd/>
          </a:ln>
        </p:spPr>
        <p:txBody>
          <a:bodyPr>
            <a:spAutoFit/>
          </a:bodyPr>
          <a:lstStyle/>
          <a:p>
            <a:pPr>
              <a:spcBef>
                <a:spcPct val="50000"/>
              </a:spcBef>
            </a:pPr>
            <a:r>
              <a:rPr lang="zh-CN" altLang="en-US" sz="5400" b="1">
                <a:latin typeface="Arial Black" pitchFamily="34" charset="0"/>
                <a:ea typeface="隶书"/>
                <a:cs typeface="隶书"/>
              </a:rPr>
              <a:t>邓小平理论的内容</a:t>
            </a:r>
          </a:p>
        </p:txBody>
      </p:sp>
      <p:sp>
        <p:nvSpPr>
          <p:cNvPr id="167942" name="Text Box 6"/>
          <p:cNvSpPr txBox="1">
            <a:spLocks noChangeArrowheads="1"/>
          </p:cNvSpPr>
          <p:nvPr/>
        </p:nvSpPr>
        <p:spPr bwMode="auto">
          <a:xfrm>
            <a:off x="539750" y="5059363"/>
            <a:ext cx="5184775" cy="457200"/>
          </a:xfrm>
          <a:prstGeom prst="rect">
            <a:avLst/>
          </a:prstGeom>
          <a:noFill/>
          <a:ln w="9525">
            <a:noFill/>
            <a:miter lim="800000"/>
            <a:headEnd/>
            <a:tailEnd/>
          </a:ln>
        </p:spPr>
        <p:txBody>
          <a:bodyPr>
            <a:spAutoFit/>
          </a:bodyPr>
          <a:lstStyle/>
          <a:p>
            <a:pPr>
              <a:spcBef>
                <a:spcPct val="20000"/>
              </a:spcBef>
            </a:pPr>
            <a:r>
              <a:rPr lang="zh-CN" altLang="en-US" sz="2400" b="1">
                <a:solidFill>
                  <a:schemeClr val="tx2"/>
                </a:solidFill>
                <a:latin typeface="黑体" pitchFamily="49" charset="-122"/>
                <a:ea typeface="黑体" pitchFamily="49" charset="-122"/>
              </a:rPr>
              <a:t>和平与发展是当代世界的两大主题</a:t>
            </a:r>
          </a:p>
        </p:txBody>
      </p:sp>
      <p:sp>
        <p:nvSpPr>
          <p:cNvPr id="167943" name="Text Box 7"/>
          <p:cNvSpPr txBox="1">
            <a:spLocks noChangeArrowheads="1"/>
          </p:cNvSpPr>
          <p:nvPr/>
        </p:nvSpPr>
        <p:spPr bwMode="auto">
          <a:xfrm>
            <a:off x="539750" y="5924550"/>
            <a:ext cx="6192838" cy="457200"/>
          </a:xfrm>
          <a:prstGeom prst="rect">
            <a:avLst/>
          </a:prstGeom>
          <a:noFill/>
          <a:ln w="9525">
            <a:noFill/>
            <a:miter lim="800000"/>
            <a:headEnd/>
            <a:tailEnd/>
          </a:ln>
        </p:spPr>
        <p:txBody>
          <a:bodyPr>
            <a:spAutoFit/>
          </a:bodyPr>
          <a:lstStyle/>
          <a:p>
            <a:pPr>
              <a:spcBef>
                <a:spcPct val="50000"/>
              </a:spcBef>
            </a:pPr>
            <a:r>
              <a:rPr lang="en-US" altLang="zh-CN" sz="2400" b="1">
                <a:solidFill>
                  <a:schemeClr val="tx2"/>
                </a:solidFill>
                <a:ea typeface="黑体" pitchFamily="49" charset="-122"/>
              </a:rPr>
              <a:t>“</a:t>
            </a:r>
            <a:r>
              <a:rPr lang="zh-CN" altLang="en-US" sz="2400" b="1">
                <a:solidFill>
                  <a:schemeClr val="tx2"/>
                </a:solidFill>
                <a:latin typeface="Verdana" pitchFamily="34" charset="0"/>
                <a:ea typeface="黑体" pitchFamily="49" charset="-122"/>
              </a:rPr>
              <a:t>一国两制</a:t>
            </a:r>
            <a:r>
              <a:rPr lang="zh-CN" altLang="en-US" sz="2400" b="1">
                <a:solidFill>
                  <a:schemeClr val="tx2"/>
                </a:solidFill>
                <a:ea typeface="黑体" pitchFamily="49" charset="-122"/>
              </a:rPr>
              <a:t>”</a:t>
            </a:r>
            <a:r>
              <a:rPr lang="zh-CN" altLang="en-US" sz="2400" b="1">
                <a:solidFill>
                  <a:schemeClr val="tx2"/>
                </a:solidFill>
                <a:latin typeface="Verdana" pitchFamily="34" charset="0"/>
                <a:ea typeface="黑体" pitchFamily="49" charset="-122"/>
              </a:rPr>
              <a:t>的伟大构想</a:t>
            </a:r>
          </a:p>
        </p:txBody>
      </p:sp>
      <p:sp>
        <p:nvSpPr>
          <p:cNvPr id="167944" name="Text Box 8"/>
          <p:cNvSpPr txBox="1">
            <a:spLocks noChangeArrowheads="1"/>
          </p:cNvSpPr>
          <p:nvPr/>
        </p:nvSpPr>
        <p:spPr bwMode="auto">
          <a:xfrm>
            <a:off x="2627313" y="1341438"/>
            <a:ext cx="5184775" cy="457200"/>
          </a:xfrm>
          <a:prstGeom prst="rect">
            <a:avLst/>
          </a:prstGeom>
          <a:noFill/>
          <a:ln w="9525">
            <a:noFill/>
            <a:miter lim="800000"/>
            <a:headEnd/>
            <a:tailEnd/>
          </a:ln>
        </p:spPr>
        <p:txBody>
          <a:bodyPr>
            <a:spAutoFit/>
          </a:bodyPr>
          <a:lstStyle/>
          <a:p>
            <a:pPr>
              <a:spcBef>
                <a:spcPct val="20000"/>
              </a:spcBef>
            </a:pPr>
            <a:r>
              <a:rPr lang="zh-CN" altLang="en-US" sz="2400" b="1">
                <a:solidFill>
                  <a:schemeClr val="tx2"/>
                </a:solidFill>
                <a:latin typeface="黑体" pitchFamily="49" charset="-122"/>
                <a:ea typeface="黑体" pitchFamily="49" charset="-122"/>
              </a:rPr>
              <a:t>解放思想、实事求是</a:t>
            </a:r>
          </a:p>
        </p:txBody>
      </p:sp>
      <p:sp>
        <p:nvSpPr>
          <p:cNvPr id="167945" name="Text Box 9"/>
          <p:cNvSpPr txBox="1">
            <a:spLocks noChangeArrowheads="1"/>
          </p:cNvSpPr>
          <p:nvPr/>
        </p:nvSpPr>
        <p:spPr bwMode="auto">
          <a:xfrm>
            <a:off x="2627313" y="1773238"/>
            <a:ext cx="5184775" cy="457200"/>
          </a:xfrm>
          <a:prstGeom prst="rect">
            <a:avLst/>
          </a:prstGeom>
          <a:noFill/>
          <a:ln w="9525">
            <a:noFill/>
            <a:miter lim="800000"/>
            <a:headEnd/>
            <a:tailEnd/>
          </a:ln>
        </p:spPr>
        <p:txBody>
          <a:bodyPr>
            <a:spAutoFit/>
          </a:bodyPr>
          <a:lstStyle/>
          <a:p>
            <a:pPr>
              <a:spcBef>
                <a:spcPct val="20000"/>
              </a:spcBef>
            </a:pPr>
            <a:r>
              <a:rPr lang="zh-CN" altLang="en-US" sz="2400" b="1">
                <a:solidFill>
                  <a:schemeClr val="tx2"/>
                </a:solidFill>
                <a:latin typeface="黑体" pitchFamily="49" charset="-122"/>
                <a:ea typeface="黑体" pitchFamily="49" charset="-122"/>
              </a:rPr>
              <a:t>走建设中国特色的社会主义道路</a:t>
            </a:r>
          </a:p>
        </p:txBody>
      </p:sp>
      <p:sp>
        <p:nvSpPr>
          <p:cNvPr id="167946" name="Text Box 10"/>
          <p:cNvSpPr txBox="1">
            <a:spLocks noChangeArrowheads="1"/>
          </p:cNvSpPr>
          <p:nvPr/>
        </p:nvSpPr>
        <p:spPr bwMode="auto">
          <a:xfrm>
            <a:off x="3059113" y="2205038"/>
            <a:ext cx="5184775" cy="457200"/>
          </a:xfrm>
          <a:prstGeom prst="rect">
            <a:avLst/>
          </a:prstGeom>
          <a:noFill/>
          <a:ln w="9525">
            <a:noFill/>
            <a:miter lim="800000"/>
            <a:headEnd/>
            <a:tailEnd/>
          </a:ln>
        </p:spPr>
        <p:txBody>
          <a:bodyPr>
            <a:spAutoFit/>
          </a:bodyPr>
          <a:lstStyle/>
          <a:p>
            <a:pPr>
              <a:spcBef>
                <a:spcPct val="20000"/>
              </a:spcBef>
            </a:pPr>
            <a:r>
              <a:rPr lang="zh-CN" altLang="en-US" sz="2400" b="1">
                <a:solidFill>
                  <a:schemeClr val="tx2"/>
                </a:solidFill>
                <a:latin typeface="黑体" pitchFamily="49" charset="-122"/>
                <a:ea typeface="黑体" pitchFamily="49" charset="-122"/>
              </a:rPr>
              <a:t>社会主义初级阶段</a:t>
            </a:r>
          </a:p>
        </p:txBody>
      </p:sp>
      <p:sp>
        <p:nvSpPr>
          <p:cNvPr id="167947" name="Text Box 11"/>
          <p:cNvSpPr txBox="1">
            <a:spLocks noChangeArrowheads="1"/>
          </p:cNvSpPr>
          <p:nvPr/>
        </p:nvSpPr>
        <p:spPr bwMode="auto">
          <a:xfrm>
            <a:off x="2555875" y="2708275"/>
            <a:ext cx="5184775" cy="457200"/>
          </a:xfrm>
          <a:prstGeom prst="rect">
            <a:avLst/>
          </a:prstGeom>
          <a:noFill/>
          <a:ln w="9525">
            <a:noFill/>
            <a:miter lim="800000"/>
            <a:headEnd/>
            <a:tailEnd/>
          </a:ln>
        </p:spPr>
        <p:txBody>
          <a:bodyPr>
            <a:spAutoFit/>
          </a:bodyPr>
          <a:lstStyle/>
          <a:p>
            <a:pPr>
              <a:spcBef>
                <a:spcPct val="20000"/>
              </a:spcBef>
            </a:pPr>
            <a:r>
              <a:rPr lang="zh-CN" altLang="en-US" sz="2400" b="1">
                <a:solidFill>
                  <a:schemeClr val="tx2"/>
                </a:solidFill>
                <a:latin typeface="黑体" pitchFamily="49" charset="-122"/>
                <a:ea typeface="黑体" pitchFamily="49" charset="-122"/>
              </a:rPr>
              <a:t>一个中心、两个基本点</a:t>
            </a:r>
          </a:p>
        </p:txBody>
      </p:sp>
      <p:sp>
        <p:nvSpPr>
          <p:cNvPr id="167948" name="Text Box 12"/>
          <p:cNvSpPr txBox="1">
            <a:spLocks noChangeArrowheads="1"/>
          </p:cNvSpPr>
          <p:nvPr/>
        </p:nvSpPr>
        <p:spPr bwMode="auto">
          <a:xfrm>
            <a:off x="3419475" y="3141663"/>
            <a:ext cx="5184775" cy="457200"/>
          </a:xfrm>
          <a:prstGeom prst="rect">
            <a:avLst/>
          </a:prstGeom>
          <a:noFill/>
          <a:ln w="9525">
            <a:noFill/>
            <a:miter lim="800000"/>
            <a:headEnd/>
            <a:tailEnd/>
          </a:ln>
        </p:spPr>
        <p:txBody>
          <a:bodyPr>
            <a:spAutoFit/>
          </a:bodyPr>
          <a:lstStyle/>
          <a:p>
            <a:pPr>
              <a:spcBef>
                <a:spcPct val="20000"/>
              </a:spcBef>
            </a:pPr>
            <a:r>
              <a:rPr lang="zh-CN" altLang="en-US" sz="2400" b="1">
                <a:solidFill>
                  <a:schemeClr val="tx2"/>
                </a:solidFill>
                <a:latin typeface="黑体" pitchFamily="49" charset="-122"/>
                <a:ea typeface="黑体" pitchFamily="49" charset="-122"/>
              </a:rPr>
              <a:t>解放生产力、发展生产力，共同富裕</a:t>
            </a:r>
          </a:p>
        </p:txBody>
      </p:sp>
      <p:sp>
        <p:nvSpPr>
          <p:cNvPr id="167949" name="Text Box 13"/>
          <p:cNvSpPr txBox="1">
            <a:spLocks noChangeArrowheads="1"/>
          </p:cNvSpPr>
          <p:nvPr/>
        </p:nvSpPr>
        <p:spPr bwMode="auto">
          <a:xfrm>
            <a:off x="3959225" y="3573463"/>
            <a:ext cx="5184775" cy="457200"/>
          </a:xfrm>
          <a:prstGeom prst="rect">
            <a:avLst/>
          </a:prstGeom>
          <a:noFill/>
          <a:ln w="9525">
            <a:noFill/>
            <a:miter lim="800000"/>
            <a:headEnd/>
            <a:tailEnd/>
          </a:ln>
        </p:spPr>
        <p:txBody>
          <a:bodyPr>
            <a:spAutoFit/>
          </a:bodyPr>
          <a:lstStyle/>
          <a:p>
            <a:pPr>
              <a:spcBef>
                <a:spcPct val="20000"/>
              </a:spcBef>
            </a:pPr>
            <a:r>
              <a:rPr lang="zh-CN" altLang="en-US" sz="2400" b="1">
                <a:solidFill>
                  <a:schemeClr val="tx2"/>
                </a:solidFill>
                <a:latin typeface="黑体" pitchFamily="49" charset="-122"/>
                <a:ea typeface="黑体" pitchFamily="49" charset="-122"/>
              </a:rPr>
              <a:t>三个有利于</a:t>
            </a:r>
          </a:p>
        </p:txBody>
      </p:sp>
      <p:sp>
        <p:nvSpPr>
          <p:cNvPr id="167950" name="Text Box 14"/>
          <p:cNvSpPr txBox="1">
            <a:spLocks noChangeArrowheads="1"/>
          </p:cNvSpPr>
          <p:nvPr/>
        </p:nvSpPr>
        <p:spPr bwMode="auto">
          <a:xfrm>
            <a:off x="2627313" y="4005263"/>
            <a:ext cx="5184775" cy="457200"/>
          </a:xfrm>
          <a:prstGeom prst="rect">
            <a:avLst/>
          </a:prstGeom>
          <a:noFill/>
          <a:ln w="9525">
            <a:noFill/>
            <a:miter lim="800000"/>
            <a:headEnd/>
            <a:tailEnd/>
          </a:ln>
        </p:spPr>
        <p:txBody>
          <a:bodyPr>
            <a:spAutoFit/>
          </a:bodyPr>
          <a:lstStyle/>
          <a:p>
            <a:pPr>
              <a:spcBef>
                <a:spcPct val="20000"/>
              </a:spcBef>
            </a:pPr>
            <a:r>
              <a:rPr lang="zh-CN" altLang="en-US" sz="2400" b="1">
                <a:solidFill>
                  <a:schemeClr val="tx2"/>
                </a:solidFill>
                <a:latin typeface="黑体" pitchFamily="49" charset="-122"/>
                <a:ea typeface="黑体" pitchFamily="49" charset="-122"/>
              </a:rPr>
              <a:t>社会主义市场经济体制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7941"/>
                                        </p:tgtEl>
                                        <p:attrNameLst>
                                          <p:attrName>style.visibility</p:attrName>
                                        </p:attrNameLst>
                                      </p:cBhvr>
                                      <p:to>
                                        <p:strVal val="visible"/>
                                      </p:to>
                                    </p:set>
                                    <p:anim calcmode="lin" valueType="num">
                                      <p:cBhvr additive="base">
                                        <p:cTn id="7" dur="500" fill="hold"/>
                                        <p:tgtEl>
                                          <p:spTgt spid="167941"/>
                                        </p:tgtEl>
                                        <p:attrNameLst>
                                          <p:attrName>ppt_x</p:attrName>
                                        </p:attrNameLst>
                                      </p:cBhvr>
                                      <p:tavLst>
                                        <p:tav tm="0">
                                          <p:val>
                                            <p:strVal val="0-#ppt_w/2"/>
                                          </p:val>
                                        </p:tav>
                                        <p:tav tm="100000">
                                          <p:val>
                                            <p:strVal val="#ppt_x"/>
                                          </p:val>
                                        </p:tav>
                                      </p:tavLst>
                                    </p:anim>
                                    <p:anim calcmode="lin" valueType="num">
                                      <p:cBhvr additive="base">
                                        <p:cTn id="8" dur="500" fill="hold"/>
                                        <p:tgtEl>
                                          <p:spTgt spid="16794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7940"/>
                                        </p:tgtEl>
                                        <p:attrNameLst>
                                          <p:attrName>style.visibility</p:attrName>
                                        </p:attrNameLst>
                                      </p:cBhvr>
                                      <p:to>
                                        <p:strVal val="visible"/>
                                      </p:to>
                                    </p:set>
                                    <p:anim calcmode="lin" valueType="num">
                                      <p:cBhvr additive="base">
                                        <p:cTn id="13" dur="500" fill="hold"/>
                                        <p:tgtEl>
                                          <p:spTgt spid="167940"/>
                                        </p:tgtEl>
                                        <p:attrNameLst>
                                          <p:attrName>ppt_x</p:attrName>
                                        </p:attrNameLst>
                                      </p:cBhvr>
                                      <p:tavLst>
                                        <p:tav tm="0">
                                          <p:val>
                                            <p:strVal val="#ppt_x"/>
                                          </p:val>
                                        </p:tav>
                                        <p:tav tm="100000">
                                          <p:val>
                                            <p:strVal val="#ppt_x"/>
                                          </p:val>
                                        </p:tav>
                                      </p:tavLst>
                                    </p:anim>
                                    <p:anim calcmode="lin" valueType="num">
                                      <p:cBhvr additive="base">
                                        <p:cTn id="14" dur="500" fill="hold"/>
                                        <p:tgtEl>
                                          <p:spTgt spid="1679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67944"/>
                                        </p:tgtEl>
                                        <p:attrNameLst>
                                          <p:attrName>style.visibility</p:attrName>
                                        </p:attrNameLst>
                                      </p:cBhvr>
                                      <p:to>
                                        <p:strVal val="visible"/>
                                      </p:to>
                                    </p:set>
                                    <p:animEffect transition="in" filter="blinds(horizontal)">
                                      <p:cBhvr>
                                        <p:cTn id="19" dur="500"/>
                                        <p:tgtEl>
                                          <p:spTgt spid="167944"/>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67945"/>
                                        </p:tgtEl>
                                        <p:attrNameLst>
                                          <p:attrName>style.visibility</p:attrName>
                                        </p:attrNameLst>
                                      </p:cBhvr>
                                      <p:to>
                                        <p:strVal val="visible"/>
                                      </p:to>
                                    </p:set>
                                    <p:animEffect transition="in" filter="blinds(horizontal)">
                                      <p:cBhvr>
                                        <p:cTn id="24" dur="500"/>
                                        <p:tgtEl>
                                          <p:spTgt spid="167945"/>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67946"/>
                                        </p:tgtEl>
                                        <p:attrNameLst>
                                          <p:attrName>style.visibility</p:attrName>
                                        </p:attrNameLst>
                                      </p:cBhvr>
                                      <p:to>
                                        <p:strVal val="visible"/>
                                      </p:to>
                                    </p:set>
                                    <p:animEffect transition="in" filter="blinds(horizontal)">
                                      <p:cBhvr>
                                        <p:cTn id="29" dur="500"/>
                                        <p:tgtEl>
                                          <p:spTgt spid="167946"/>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67947"/>
                                        </p:tgtEl>
                                        <p:attrNameLst>
                                          <p:attrName>style.visibility</p:attrName>
                                        </p:attrNameLst>
                                      </p:cBhvr>
                                      <p:to>
                                        <p:strVal val="visible"/>
                                      </p:to>
                                    </p:set>
                                    <p:animEffect transition="in" filter="blinds(horizontal)">
                                      <p:cBhvr>
                                        <p:cTn id="34" dur="500"/>
                                        <p:tgtEl>
                                          <p:spTgt spid="167947"/>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67948"/>
                                        </p:tgtEl>
                                        <p:attrNameLst>
                                          <p:attrName>style.visibility</p:attrName>
                                        </p:attrNameLst>
                                      </p:cBhvr>
                                      <p:to>
                                        <p:strVal val="visible"/>
                                      </p:to>
                                    </p:set>
                                    <p:animEffect transition="in" filter="blinds(horizontal)">
                                      <p:cBhvr>
                                        <p:cTn id="39" dur="500"/>
                                        <p:tgtEl>
                                          <p:spTgt spid="167948"/>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67949"/>
                                        </p:tgtEl>
                                        <p:attrNameLst>
                                          <p:attrName>style.visibility</p:attrName>
                                        </p:attrNameLst>
                                      </p:cBhvr>
                                      <p:to>
                                        <p:strVal val="visible"/>
                                      </p:to>
                                    </p:set>
                                    <p:animEffect transition="in" filter="blinds(horizontal)">
                                      <p:cBhvr>
                                        <p:cTn id="44" dur="500"/>
                                        <p:tgtEl>
                                          <p:spTgt spid="167949"/>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67950"/>
                                        </p:tgtEl>
                                        <p:attrNameLst>
                                          <p:attrName>style.visibility</p:attrName>
                                        </p:attrNameLst>
                                      </p:cBhvr>
                                      <p:to>
                                        <p:strVal val="visible"/>
                                      </p:to>
                                    </p:set>
                                    <p:animEffect transition="in" filter="blinds(horizontal)">
                                      <p:cBhvr>
                                        <p:cTn id="49" dur="500"/>
                                        <p:tgtEl>
                                          <p:spTgt spid="167950"/>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67942"/>
                                        </p:tgtEl>
                                        <p:attrNameLst>
                                          <p:attrName>style.visibility</p:attrName>
                                        </p:attrNameLst>
                                      </p:cBhvr>
                                      <p:to>
                                        <p:strVal val="visible"/>
                                      </p:to>
                                    </p:set>
                                    <p:animEffect transition="in" filter="blinds(horizontal)">
                                      <p:cBhvr>
                                        <p:cTn id="54" dur="500"/>
                                        <p:tgtEl>
                                          <p:spTgt spid="167942"/>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167943"/>
                                        </p:tgtEl>
                                        <p:attrNameLst>
                                          <p:attrName>style.visibility</p:attrName>
                                        </p:attrNameLst>
                                      </p:cBhvr>
                                      <p:to>
                                        <p:strVal val="visible"/>
                                      </p:to>
                                    </p:set>
                                    <p:animEffect transition="in" filter="blinds(horizontal)">
                                      <p:cBhvr>
                                        <p:cTn id="59" dur="500"/>
                                        <p:tgtEl>
                                          <p:spTgt spid="167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0" grpId="0"/>
      <p:bldP spid="167941" grpId="0"/>
      <p:bldP spid="167942" grpId="0"/>
      <p:bldP spid="167943" grpId="0"/>
      <p:bldP spid="167944" grpId="0"/>
      <p:bldP spid="167945" grpId="0"/>
      <p:bldP spid="167946" grpId="0"/>
      <p:bldP spid="167947" grpId="0"/>
      <p:bldP spid="167948" grpId="0"/>
      <p:bldP spid="167949" grpId="0"/>
      <p:bldP spid="16795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Rectangle 4"/>
          <p:cNvSpPr>
            <a:spLocks noChangeArrowheads="1"/>
          </p:cNvSpPr>
          <p:nvPr/>
        </p:nvSpPr>
        <p:spPr bwMode="auto">
          <a:xfrm>
            <a:off x="1042988" y="1268413"/>
            <a:ext cx="7416800" cy="1098550"/>
          </a:xfrm>
          <a:prstGeom prst="rect">
            <a:avLst/>
          </a:prstGeom>
          <a:noFill/>
          <a:ln w="9525">
            <a:noFill/>
            <a:miter lim="800000"/>
            <a:headEnd/>
            <a:tailEnd/>
          </a:ln>
        </p:spPr>
        <p:txBody>
          <a:bodyPr>
            <a:spAutoFit/>
          </a:bodyPr>
          <a:lstStyle/>
          <a:p>
            <a:r>
              <a:rPr lang="zh-CN" altLang="en-US" sz="6600" b="1">
                <a:latin typeface="Arial Black" pitchFamily="34" charset="0"/>
                <a:ea typeface="隶书"/>
                <a:cs typeface="隶书"/>
              </a:rPr>
              <a:t>邓小平理论的精髓</a:t>
            </a:r>
          </a:p>
        </p:txBody>
      </p:sp>
      <p:sp>
        <p:nvSpPr>
          <p:cNvPr id="168965" name="Text Box 5"/>
          <p:cNvSpPr txBox="1">
            <a:spLocks noChangeArrowheads="1"/>
          </p:cNvSpPr>
          <p:nvPr/>
        </p:nvSpPr>
        <p:spPr bwMode="auto">
          <a:xfrm>
            <a:off x="395288" y="3429000"/>
            <a:ext cx="8459787" cy="1189038"/>
          </a:xfrm>
          <a:prstGeom prst="rect">
            <a:avLst/>
          </a:prstGeom>
          <a:noFill/>
          <a:ln w="9525">
            <a:noFill/>
            <a:miter lim="800000"/>
            <a:headEnd/>
            <a:tailEnd/>
          </a:ln>
        </p:spPr>
        <p:txBody>
          <a:bodyPr>
            <a:spAutoFit/>
          </a:bodyPr>
          <a:lstStyle/>
          <a:p>
            <a:pPr>
              <a:spcBef>
                <a:spcPct val="50000"/>
              </a:spcBef>
            </a:pPr>
            <a:r>
              <a:rPr lang="zh-CN" altLang="en-US" sz="7200" b="1">
                <a:solidFill>
                  <a:schemeClr val="tx2"/>
                </a:solidFill>
                <a:latin typeface="黑体" pitchFamily="49" charset="-122"/>
                <a:ea typeface="黑体" pitchFamily="49" charset="-122"/>
              </a:rPr>
              <a:t>解放思想、实事求是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 calcmode="lin" valueType="num">
                                      <p:cBhvr additive="base">
                                        <p:cTn id="7" dur="500" fill="hold"/>
                                        <p:tgtEl>
                                          <p:spTgt spid="168964"/>
                                        </p:tgtEl>
                                        <p:attrNameLst>
                                          <p:attrName>ppt_x</p:attrName>
                                        </p:attrNameLst>
                                      </p:cBhvr>
                                      <p:tavLst>
                                        <p:tav tm="0">
                                          <p:val>
                                            <p:strVal val="0-#ppt_w/2"/>
                                          </p:val>
                                        </p:tav>
                                        <p:tav tm="100000">
                                          <p:val>
                                            <p:strVal val="#ppt_x"/>
                                          </p:val>
                                        </p:tav>
                                      </p:tavLst>
                                    </p:anim>
                                    <p:anim calcmode="lin" valueType="num">
                                      <p:cBhvr additive="base">
                                        <p:cTn id="8" dur="500" fill="hold"/>
                                        <p:tgtEl>
                                          <p:spTgt spid="16896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grpId="0" nodeType="clickEffect">
                                  <p:stCondLst>
                                    <p:cond delay="0"/>
                                  </p:stCondLst>
                                  <p:childTnLst>
                                    <p:set>
                                      <p:cBhvr>
                                        <p:cTn id="12" dur="1" fill="hold">
                                          <p:stCondLst>
                                            <p:cond delay="0"/>
                                          </p:stCondLst>
                                        </p:cTn>
                                        <p:tgtEl>
                                          <p:spTgt spid="168965"/>
                                        </p:tgtEl>
                                        <p:attrNameLst>
                                          <p:attrName>style.visibility</p:attrName>
                                        </p:attrNameLst>
                                      </p:cBhvr>
                                      <p:to>
                                        <p:strVal val="visible"/>
                                      </p:to>
                                    </p:set>
                                    <p:anim calcmode="lin" valueType="num">
                                      <p:cBhvr>
                                        <p:cTn id="13" dur="1000" fill="hold"/>
                                        <p:tgtEl>
                                          <p:spTgt spid="168965"/>
                                        </p:tgtEl>
                                        <p:attrNameLst>
                                          <p:attrName>ppt_x</p:attrName>
                                        </p:attrNameLst>
                                      </p:cBhvr>
                                      <p:tavLst>
                                        <p:tav tm="0">
                                          <p:val>
                                            <p:strVal val="#ppt_x-.2"/>
                                          </p:val>
                                        </p:tav>
                                        <p:tav tm="100000">
                                          <p:val>
                                            <p:strVal val="#ppt_x"/>
                                          </p:val>
                                        </p:tav>
                                      </p:tavLst>
                                    </p:anim>
                                    <p:anim calcmode="lin" valueType="num">
                                      <p:cBhvr>
                                        <p:cTn id="14" dur="1000" fill="hold"/>
                                        <p:tgtEl>
                                          <p:spTgt spid="168965"/>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68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p:bldP spid="16896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1"/>
          </p:nvPr>
        </p:nvSpPr>
        <p:spPr>
          <a:xfrm>
            <a:off x="6553200" y="6356350"/>
            <a:ext cx="2133600" cy="365125"/>
          </a:xfrm>
        </p:spPr>
        <p:txBody>
          <a:bodyPr/>
          <a:lstStyle/>
          <a:p>
            <a:pPr algn="r">
              <a:defRPr/>
            </a:pPr>
            <a:r>
              <a:rPr lang="zh-CN" altLang="en-US"/>
              <a:t>江南高级中学 王东进</a:t>
            </a:r>
          </a:p>
        </p:txBody>
      </p:sp>
      <p:sp>
        <p:nvSpPr>
          <p:cNvPr id="38914" name="Rectangle 2"/>
          <p:cNvSpPr>
            <a:spLocks noGrp="1" noRot="1" noChangeArrowheads="1"/>
          </p:cNvSpPr>
          <p:nvPr>
            <p:ph type="title"/>
          </p:nvPr>
        </p:nvSpPr>
        <p:spPr>
          <a:xfrm>
            <a:off x="685800" y="-171450"/>
            <a:ext cx="7772400" cy="1462088"/>
          </a:xfrm>
        </p:spPr>
        <p:txBody>
          <a:bodyPr/>
          <a:lstStyle/>
          <a:p>
            <a:pPr eaLnBrk="1" hangingPunct="1"/>
            <a:r>
              <a:rPr lang="zh-CN" altLang="en-US" sz="5400" smtClean="0">
                <a:ea typeface="隶书"/>
                <a:cs typeface="隶书"/>
              </a:rPr>
              <a:t>邓小平理论的历史地位</a:t>
            </a:r>
          </a:p>
        </p:txBody>
      </p:sp>
      <p:sp>
        <p:nvSpPr>
          <p:cNvPr id="169987" name="Rectangle 3"/>
          <p:cNvSpPr>
            <a:spLocks noGrp="1" noChangeArrowheads="1"/>
          </p:cNvSpPr>
          <p:nvPr>
            <p:ph type="body" idx="1"/>
          </p:nvPr>
        </p:nvSpPr>
        <p:spPr>
          <a:xfrm>
            <a:off x="685800" y="1484313"/>
            <a:ext cx="8458200" cy="4114800"/>
          </a:xfrm>
        </p:spPr>
        <p:txBody>
          <a:bodyPr/>
          <a:lstStyle/>
          <a:p>
            <a:pPr eaLnBrk="1" hangingPunct="1">
              <a:lnSpc>
                <a:spcPct val="90000"/>
              </a:lnSpc>
            </a:pPr>
            <a:r>
              <a:rPr lang="zh-CN" altLang="en-US" sz="2800" b="1" smtClean="0">
                <a:solidFill>
                  <a:schemeClr val="tx2"/>
                </a:solidFill>
                <a:ea typeface="黑体" pitchFamily="49" charset="-122"/>
              </a:rPr>
              <a:t>在社会主义现代化建设新时期，以邓小平为代表的中国共产党人，总结建国以来正反两方面经验，借鉴其他国家社会主义国家建设的经验和教训，</a:t>
            </a:r>
            <a:r>
              <a:rPr lang="zh-CN" altLang="en-US" sz="2800" b="1" smtClean="0">
                <a:ea typeface="黑体" pitchFamily="49" charset="-122"/>
              </a:rPr>
              <a:t>集中全党全国人民的智慧</a:t>
            </a:r>
            <a:r>
              <a:rPr lang="zh-CN" altLang="en-US" sz="2800" b="1" smtClean="0">
                <a:solidFill>
                  <a:schemeClr val="tx2"/>
                </a:solidFill>
                <a:ea typeface="黑体" pitchFamily="49" charset="-122"/>
              </a:rPr>
              <a:t>，创立了邓小平理论。</a:t>
            </a:r>
          </a:p>
          <a:p>
            <a:pPr eaLnBrk="1" hangingPunct="1">
              <a:lnSpc>
                <a:spcPct val="90000"/>
              </a:lnSpc>
            </a:pPr>
            <a:r>
              <a:rPr lang="zh-CN" altLang="en-US" sz="2800" b="1" smtClean="0">
                <a:solidFill>
                  <a:schemeClr val="tx2"/>
                </a:solidFill>
                <a:ea typeface="黑体" pitchFamily="49" charset="-122"/>
              </a:rPr>
              <a:t>邓小平理论把马克思主义基本原理同中国的具体实际结合，继承和发展了毛泽东思想。是马列主义与中国实际相结合的</a:t>
            </a:r>
            <a:r>
              <a:rPr lang="zh-CN" altLang="en-US" sz="2800" b="1" smtClean="0">
                <a:ea typeface="黑体" pitchFamily="49" charset="-122"/>
              </a:rPr>
              <a:t>第二次历史性飞跃</a:t>
            </a:r>
            <a:r>
              <a:rPr lang="zh-CN" altLang="en-US" sz="2800" b="1" smtClean="0">
                <a:solidFill>
                  <a:schemeClr val="tx2"/>
                </a:solidFill>
                <a:ea typeface="黑体" pitchFamily="49" charset="-122"/>
              </a:rPr>
              <a:t>。</a:t>
            </a:r>
          </a:p>
          <a:p>
            <a:pPr eaLnBrk="1" hangingPunct="1">
              <a:lnSpc>
                <a:spcPct val="90000"/>
              </a:lnSpc>
            </a:pPr>
            <a:r>
              <a:rPr lang="zh-CN" altLang="en-US" sz="3600" b="1" smtClean="0">
                <a:solidFill>
                  <a:srgbClr val="FF7C80"/>
                </a:solidFill>
                <a:ea typeface="黑体" pitchFamily="49" charset="-122"/>
              </a:rPr>
              <a:t>地位：邓小平理论是中国人民进行改革开放和社会主义现代化建设的伟大旗帜。</a:t>
            </a:r>
          </a:p>
        </p:txBody>
      </p:sp>
      <p:sp>
        <p:nvSpPr>
          <p:cNvPr id="38916" name="AutoShape 4">
            <a:hlinkClick r:id="rId2" action="ppaction://hlinksldjump" highlightClick="1"/>
          </p:cNvPr>
          <p:cNvSpPr>
            <a:spLocks noChangeArrowheads="1"/>
          </p:cNvSpPr>
          <p:nvPr/>
        </p:nvSpPr>
        <p:spPr bwMode="auto">
          <a:xfrm>
            <a:off x="8172450" y="6237288"/>
            <a:ext cx="647700" cy="287337"/>
          </a:xfrm>
          <a:prstGeom prst="actionButtonBackPrevious">
            <a:avLst/>
          </a:prstGeom>
          <a:solidFill>
            <a:schemeClr val="accent1"/>
          </a:solidFill>
          <a:ln w="9525">
            <a:noFill/>
            <a:miter lim="800000"/>
            <a:headEnd/>
            <a:tailEnd/>
          </a:ln>
        </p:spPr>
        <p:txBody>
          <a:bodyPr wrap="none" anchor="ctr"/>
          <a:lstStyle/>
          <a:p>
            <a:endParaRPr lang="zh-CN" alt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 calcmode="lin" valueType="num">
                                      <p:cBhvr additive="base">
                                        <p:cTn id="7" dur="500" fill="hold"/>
                                        <p:tgtEl>
                                          <p:spTgt spid="169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9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9987">
                                            <p:txEl>
                                              <p:pRg st="1" end="1"/>
                                            </p:txEl>
                                          </p:spTgt>
                                        </p:tgtEl>
                                        <p:attrNameLst>
                                          <p:attrName>style.visibility</p:attrName>
                                        </p:attrNameLst>
                                      </p:cBhvr>
                                      <p:to>
                                        <p:strVal val="visible"/>
                                      </p:to>
                                    </p:set>
                                    <p:anim calcmode="lin" valueType="num">
                                      <p:cBhvr additive="base">
                                        <p:cTn id="13" dur="500" fill="hold"/>
                                        <p:tgtEl>
                                          <p:spTgt spid="1699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9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9987">
                                            <p:txEl>
                                              <p:pRg st="2" end="2"/>
                                            </p:txEl>
                                          </p:spTgt>
                                        </p:tgtEl>
                                        <p:attrNameLst>
                                          <p:attrName>style.visibility</p:attrName>
                                        </p:attrNameLst>
                                      </p:cBhvr>
                                      <p:to>
                                        <p:strVal val="visible"/>
                                      </p:to>
                                    </p:set>
                                    <p:anim calcmode="lin" valueType="num">
                                      <p:cBhvr additive="base">
                                        <p:cTn id="19" dur="500" fill="hold"/>
                                        <p:tgtEl>
                                          <p:spTgt spid="1699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99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14313"/>
            <a:ext cx="9144000" cy="1143000"/>
          </a:xfrm>
        </p:spPr>
        <p:txBody>
          <a:bodyPr rtlCol="0">
            <a:normAutofit fontScale="90000"/>
          </a:bodyPr>
          <a:lstStyle/>
          <a:p>
            <a:pPr eaLnBrk="1" fontAlgn="auto" hangingPunct="1">
              <a:spcAft>
                <a:spcPts val="0"/>
              </a:spcAft>
              <a:defRPr/>
            </a:pPr>
            <a:r>
              <a:rPr lang="zh-CN" altLang="en-US" dirty="0" smtClean="0"/>
              <a:t>四、建设什么样的党来建设社会主义？</a:t>
            </a:r>
            <a:endParaRPr lang="zh-CN" altLang="en-US" dirty="0"/>
          </a:p>
        </p:txBody>
      </p:sp>
      <p:sp>
        <p:nvSpPr>
          <p:cNvPr id="39938" name="内容占位符 2"/>
          <p:cNvSpPr>
            <a:spLocks noGrp="1"/>
          </p:cNvSpPr>
          <p:nvPr>
            <p:ph idx="1"/>
          </p:nvPr>
        </p:nvSpPr>
        <p:spPr/>
        <p:txBody>
          <a:bodyPr/>
          <a:lstStyle/>
          <a:p>
            <a:pPr eaLnBrk="1" hangingPunct="1"/>
            <a:r>
              <a:rPr lang="en-US" altLang="zh-CN" smtClean="0"/>
              <a:t>1</a:t>
            </a:r>
            <a:r>
              <a:rPr lang="zh-CN" altLang="en-US" smtClean="0"/>
              <a:t>、新的的形势</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Text Box 3"/>
          <p:cNvSpPr txBox="1">
            <a:spLocks noChangeArrowheads="1"/>
          </p:cNvSpPr>
          <p:nvPr/>
        </p:nvSpPr>
        <p:spPr bwMode="auto">
          <a:xfrm>
            <a:off x="457200" y="1524000"/>
            <a:ext cx="8686800" cy="2806700"/>
          </a:xfrm>
          <a:prstGeom prst="rect">
            <a:avLst/>
          </a:prstGeom>
          <a:noFill/>
          <a:ln w="9525">
            <a:noFill/>
            <a:miter lim="800000"/>
            <a:headEnd/>
            <a:tailEnd/>
          </a:ln>
        </p:spPr>
        <p:txBody>
          <a:bodyPr>
            <a:spAutoFit/>
          </a:bodyPr>
          <a:lstStyle/>
          <a:p>
            <a:pPr>
              <a:spcBef>
                <a:spcPct val="50000"/>
              </a:spcBef>
            </a:pPr>
            <a:r>
              <a:rPr kumimoji="1" lang="zh-CN" altLang="en-US" sz="2400" b="1">
                <a:latin typeface="黑体" pitchFamily="49" charset="-122"/>
                <a:ea typeface="黑体" pitchFamily="49" charset="-122"/>
              </a:rPr>
              <a:t>（</a:t>
            </a:r>
            <a:r>
              <a:rPr kumimoji="1" lang="en-US" altLang="zh-CN" sz="2400" b="1">
                <a:latin typeface="黑体" pitchFamily="49" charset="-122"/>
                <a:ea typeface="黑体" pitchFamily="49" charset="-122"/>
              </a:rPr>
              <a:t>1</a:t>
            </a:r>
            <a:r>
              <a:rPr kumimoji="1" lang="zh-CN" altLang="en-US" sz="2400" b="1">
                <a:latin typeface="黑体" pitchFamily="49" charset="-122"/>
                <a:ea typeface="黑体" pitchFamily="49" charset="-122"/>
              </a:rPr>
              <a:t>）国际形势：</a:t>
            </a:r>
          </a:p>
          <a:p>
            <a:pPr>
              <a:spcBef>
                <a:spcPct val="50000"/>
              </a:spcBef>
            </a:pPr>
            <a:r>
              <a:rPr kumimoji="1" lang="en-US" altLang="zh-CN" sz="2800" b="1">
                <a:solidFill>
                  <a:schemeClr val="tx2"/>
                </a:solidFill>
                <a:latin typeface="华文新魏"/>
                <a:ea typeface="华文新魏"/>
                <a:cs typeface="华文新魏"/>
              </a:rPr>
              <a:t>20</a:t>
            </a:r>
            <a:r>
              <a:rPr kumimoji="1" lang="zh-CN" altLang="en-US" sz="2800" b="1">
                <a:solidFill>
                  <a:schemeClr val="tx2"/>
                </a:solidFill>
                <a:latin typeface="华文新魏"/>
                <a:ea typeface="华文新魏"/>
                <a:cs typeface="华文新魏"/>
              </a:rPr>
              <a:t>世纪末</a:t>
            </a:r>
            <a:r>
              <a:rPr kumimoji="1" lang="en-US" altLang="zh-CN" sz="2800" b="1">
                <a:solidFill>
                  <a:schemeClr val="tx2"/>
                </a:solidFill>
                <a:latin typeface="华文新魏"/>
                <a:ea typeface="华文新魏"/>
                <a:cs typeface="华文新魏"/>
              </a:rPr>
              <a:t>21</a:t>
            </a:r>
            <a:r>
              <a:rPr kumimoji="1" lang="zh-CN" altLang="en-US" sz="2800" b="1">
                <a:solidFill>
                  <a:schemeClr val="tx2"/>
                </a:solidFill>
                <a:latin typeface="华文新魏"/>
                <a:ea typeface="华文新魏"/>
                <a:cs typeface="华文新魏"/>
              </a:rPr>
              <a:t>世纪初国际形势出现了许多新变化。</a:t>
            </a:r>
            <a:r>
              <a:rPr kumimoji="1" lang="zh-CN" altLang="en-US" sz="2800" b="1">
                <a:latin typeface="华文新魏"/>
                <a:ea typeface="华文新魏"/>
                <a:cs typeface="华文新魏"/>
              </a:rPr>
              <a:t>世界多极化和经济全球化</a:t>
            </a:r>
            <a:r>
              <a:rPr kumimoji="1" lang="zh-CN" altLang="en-US" sz="2800" b="1">
                <a:solidFill>
                  <a:schemeClr val="tx2"/>
                </a:solidFill>
                <a:latin typeface="华文新魏"/>
                <a:ea typeface="华文新魏"/>
                <a:cs typeface="华文新魏"/>
              </a:rPr>
              <a:t>的趋势在曲折中发展，科技进步日新月异，以经济为基础、科技为先导的综合国力竞争更为激烈。</a:t>
            </a:r>
            <a:r>
              <a:rPr kumimoji="1" lang="zh-CN" altLang="en-US" sz="2800" b="1">
                <a:latin typeface="华文新魏"/>
                <a:ea typeface="华文新魏"/>
                <a:cs typeface="华文新魏"/>
              </a:rPr>
              <a:t>世界的变化给中国带来的机遇，同时面临严峻挑战，迫切需要给予科学的回答。</a:t>
            </a:r>
          </a:p>
        </p:txBody>
      </p:sp>
      <p:sp>
        <p:nvSpPr>
          <p:cNvPr id="156676" name="Text Box 4"/>
          <p:cNvSpPr txBox="1">
            <a:spLocks noChangeArrowheads="1"/>
          </p:cNvSpPr>
          <p:nvPr/>
        </p:nvSpPr>
        <p:spPr bwMode="auto">
          <a:xfrm>
            <a:off x="342900" y="4437063"/>
            <a:ext cx="8458200" cy="2012950"/>
          </a:xfrm>
          <a:prstGeom prst="rect">
            <a:avLst/>
          </a:prstGeom>
          <a:noFill/>
          <a:ln w="9525">
            <a:noFill/>
            <a:miter lim="800000"/>
            <a:headEnd/>
            <a:tailEnd/>
          </a:ln>
        </p:spPr>
        <p:txBody>
          <a:bodyPr>
            <a:spAutoFit/>
          </a:bodyPr>
          <a:lstStyle/>
          <a:p>
            <a:pPr>
              <a:lnSpc>
                <a:spcPct val="70000"/>
              </a:lnSpc>
              <a:spcBef>
                <a:spcPct val="50000"/>
              </a:spcBef>
            </a:pPr>
            <a:r>
              <a:rPr kumimoji="1" lang="zh-CN" altLang="en-US" sz="2800" b="1">
                <a:latin typeface="黑体" pitchFamily="49" charset="-122"/>
                <a:ea typeface="黑体" pitchFamily="49" charset="-122"/>
              </a:rPr>
              <a:t>（</a:t>
            </a:r>
            <a:r>
              <a:rPr kumimoji="1" lang="en-US" altLang="zh-CN" sz="2800" b="1">
                <a:latin typeface="黑体" pitchFamily="49" charset="-122"/>
                <a:ea typeface="黑体" pitchFamily="49" charset="-122"/>
              </a:rPr>
              <a:t>2</a:t>
            </a:r>
            <a:r>
              <a:rPr kumimoji="1" lang="zh-CN" altLang="en-US" sz="2800" b="1">
                <a:latin typeface="黑体" pitchFamily="49" charset="-122"/>
                <a:ea typeface="黑体" pitchFamily="49" charset="-122"/>
              </a:rPr>
              <a:t>）国内发展：</a:t>
            </a:r>
          </a:p>
          <a:p>
            <a:pPr>
              <a:lnSpc>
                <a:spcPct val="70000"/>
              </a:lnSpc>
              <a:spcBef>
                <a:spcPct val="50000"/>
              </a:spcBef>
            </a:pPr>
            <a:r>
              <a:rPr kumimoji="1" lang="en-US" altLang="zh-CN" sz="2800" b="1">
                <a:solidFill>
                  <a:schemeClr val="tx2"/>
                </a:solidFill>
                <a:latin typeface="华文新魏"/>
                <a:ea typeface="华文新魏"/>
                <a:cs typeface="华文新魏"/>
              </a:rPr>
              <a:t>A.</a:t>
            </a:r>
            <a:r>
              <a:rPr kumimoji="1" lang="zh-CN" altLang="en-US" sz="2800" b="1">
                <a:solidFill>
                  <a:schemeClr val="tx2"/>
                </a:solidFill>
                <a:latin typeface="华文新魏"/>
                <a:ea typeface="华文新魏"/>
                <a:cs typeface="华文新魏"/>
              </a:rPr>
              <a:t>进入</a:t>
            </a:r>
            <a:r>
              <a:rPr kumimoji="1" lang="zh-CN" altLang="en-US" sz="2800" b="1">
                <a:latin typeface="华文新魏"/>
                <a:ea typeface="华文新魏"/>
                <a:cs typeface="华文新魏"/>
              </a:rPr>
              <a:t>全面建设小康社会</a:t>
            </a:r>
            <a:r>
              <a:rPr kumimoji="1" lang="zh-CN" altLang="en-US" sz="2800" b="1">
                <a:solidFill>
                  <a:schemeClr val="tx2"/>
                </a:solidFill>
                <a:latin typeface="华文新魏"/>
                <a:ea typeface="华文新魏"/>
                <a:cs typeface="华文新魏"/>
              </a:rPr>
              <a:t>、加快推进社会主义现代化新阶段。</a:t>
            </a:r>
          </a:p>
          <a:p>
            <a:pPr>
              <a:lnSpc>
                <a:spcPct val="70000"/>
              </a:lnSpc>
              <a:spcBef>
                <a:spcPct val="50000"/>
              </a:spcBef>
            </a:pPr>
            <a:r>
              <a:rPr kumimoji="1" lang="en-US" altLang="zh-CN" sz="2800" b="1">
                <a:solidFill>
                  <a:schemeClr val="tx2"/>
                </a:solidFill>
                <a:latin typeface="华文新魏"/>
                <a:ea typeface="华文新魏"/>
                <a:cs typeface="华文新魏"/>
              </a:rPr>
              <a:t>B.</a:t>
            </a:r>
            <a:r>
              <a:rPr kumimoji="1" lang="zh-CN" altLang="en-US" sz="2800" b="1">
                <a:solidFill>
                  <a:schemeClr val="tx2"/>
                </a:solidFill>
                <a:latin typeface="华文新魏"/>
                <a:ea typeface="华文新魏"/>
                <a:cs typeface="华文新魏"/>
              </a:rPr>
              <a:t>在新时期，</a:t>
            </a:r>
            <a:r>
              <a:rPr kumimoji="1" lang="zh-CN" altLang="en-US" sz="2800" b="1">
                <a:latin typeface="华文新魏"/>
                <a:ea typeface="华文新魏"/>
                <a:cs typeface="华文新魏"/>
              </a:rPr>
              <a:t>中国共产党面临怎样完善自身、与时俱进的新问题</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6675"/>
                                        </p:tgtEl>
                                        <p:attrNameLst>
                                          <p:attrName>style.visibility</p:attrName>
                                        </p:attrNameLst>
                                      </p:cBhvr>
                                      <p:to>
                                        <p:strVal val="visible"/>
                                      </p:to>
                                    </p:set>
                                    <p:animEffect transition="in" filter="dissolve">
                                      <p:cBhvr>
                                        <p:cTn id="7" dur="500"/>
                                        <p:tgtEl>
                                          <p:spTgt spid="15667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6676"/>
                                        </p:tgtEl>
                                        <p:attrNameLst>
                                          <p:attrName>style.visibility</p:attrName>
                                        </p:attrNameLst>
                                      </p:cBhvr>
                                      <p:to>
                                        <p:strVal val="visible"/>
                                      </p:to>
                                    </p:set>
                                    <p:animEffect transition="in" filter="dissolve">
                                      <p:cBhvr>
                                        <p:cTn id="12" dur="500"/>
                                        <p:tgtEl>
                                          <p:spTgt spid="156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autoUpdateAnimBg="0"/>
      <p:bldP spid="15667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标题 1"/>
          <p:cNvSpPr>
            <a:spLocks noGrp="1"/>
          </p:cNvSpPr>
          <p:nvPr>
            <p:ph type="title"/>
          </p:nvPr>
        </p:nvSpPr>
        <p:spPr/>
        <p:txBody>
          <a:bodyPr/>
          <a:lstStyle/>
          <a:p>
            <a:pPr eaLnBrk="1" hangingPunct="1"/>
            <a:endParaRPr lang="zh-CN" altLang="en-US" smtClean="0"/>
          </a:p>
        </p:txBody>
      </p:sp>
      <p:sp>
        <p:nvSpPr>
          <p:cNvPr id="41986" name="内容占位符 2"/>
          <p:cNvSpPr>
            <a:spLocks noGrp="1"/>
          </p:cNvSpPr>
          <p:nvPr>
            <p:ph idx="1"/>
          </p:nvPr>
        </p:nvSpPr>
        <p:spPr/>
        <p:txBody>
          <a:bodyPr/>
          <a:lstStyle/>
          <a:p>
            <a:pPr eaLnBrk="1" hangingPunct="1"/>
            <a:r>
              <a:rPr lang="en-US" altLang="zh-CN" smtClean="0"/>
              <a:t>2</a:t>
            </a:r>
            <a:r>
              <a:rPr lang="zh-CN" altLang="en-US" smtClean="0"/>
              <a:t>、三个代表</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p:txBody>
          <a:bodyPr/>
          <a:lstStyle/>
          <a:p>
            <a:endParaRPr lang="zh-CN" altLang="en-US" smtClean="0"/>
          </a:p>
        </p:txBody>
      </p:sp>
      <p:sp>
        <p:nvSpPr>
          <p:cNvPr id="15362" name="Rectangle 3"/>
          <p:cNvSpPr>
            <a:spLocks noGrp="1"/>
          </p:cNvSpPr>
          <p:nvPr>
            <p:ph type="body" idx="1"/>
          </p:nvPr>
        </p:nvSpPr>
        <p:spPr/>
        <p:txBody>
          <a:bodyPr/>
          <a:lstStyle/>
          <a:p>
            <a:r>
              <a:rPr lang="en-US" altLang="zh-CN" sz="3600" b="1" smtClean="0"/>
              <a:t>1956</a:t>
            </a:r>
            <a:r>
              <a:rPr lang="zh-CN" altLang="en-US" sz="3600" b="1" smtClean="0"/>
              <a:t>年社会主义三大改造完成后，标志着社会主义制度的确立</a:t>
            </a:r>
          </a:p>
          <a:p>
            <a:r>
              <a:rPr lang="en-US" altLang="zh-CN" sz="3600" b="1" smtClean="0"/>
              <a:t>1956-----1966</a:t>
            </a:r>
            <a:r>
              <a:rPr lang="zh-CN" altLang="en-US" sz="3600" b="1" smtClean="0"/>
              <a:t>进入十年社会主义建设时期，重大成就与失误？</a:t>
            </a:r>
          </a:p>
          <a:p>
            <a:pPr>
              <a:buFont typeface="Arial" charset="0"/>
              <a:buNone/>
            </a:pPr>
            <a:endParaRPr lang="zh-CN" altLang="en-US" smtClean="0"/>
          </a:p>
          <a:p>
            <a:endParaRPr lang="en-US" altLang="zh-CN"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页脚占位符 3"/>
          <p:cNvSpPr>
            <a:spLocks noGrp="1"/>
          </p:cNvSpPr>
          <p:nvPr>
            <p:ph type="ftr" sz="quarter" idx="11"/>
          </p:nvPr>
        </p:nvSpPr>
        <p:spPr>
          <a:xfrm>
            <a:off x="6553200" y="6356350"/>
            <a:ext cx="2133600" cy="365125"/>
          </a:xfrm>
        </p:spPr>
        <p:txBody>
          <a:bodyPr/>
          <a:lstStyle/>
          <a:p>
            <a:pPr algn="r">
              <a:defRPr/>
            </a:pPr>
            <a:r>
              <a:rPr lang="zh-CN" altLang="en-US"/>
              <a:t>江南高级中学 王东进</a:t>
            </a:r>
          </a:p>
        </p:txBody>
      </p:sp>
      <p:sp>
        <p:nvSpPr>
          <p:cNvPr id="157700" name="Text Box 4"/>
          <p:cNvSpPr txBox="1">
            <a:spLocks noChangeArrowheads="1"/>
          </p:cNvSpPr>
          <p:nvPr/>
        </p:nvSpPr>
        <p:spPr bwMode="auto">
          <a:xfrm>
            <a:off x="34925" y="1700213"/>
            <a:ext cx="8675688" cy="519112"/>
          </a:xfrm>
          <a:prstGeom prst="rect">
            <a:avLst/>
          </a:prstGeom>
          <a:noFill/>
          <a:ln w="9525">
            <a:noFill/>
            <a:miter lim="800000"/>
            <a:headEnd/>
            <a:tailEnd/>
          </a:ln>
        </p:spPr>
        <p:txBody>
          <a:bodyPr>
            <a:spAutoFit/>
          </a:bodyPr>
          <a:lstStyle/>
          <a:p>
            <a:pPr>
              <a:spcBef>
                <a:spcPct val="50000"/>
              </a:spcBef>
            </a:pPr>
            <a:r>
              <a:rPr kumimoji="1" lang="zh-CN" altLang="en-US" sz="2800" b="1">
                <a:latin typeface="黑体" pitchFamily="49" charset="-122"/>
                <a:ea typeface="黑体" pitchFamily="49" charset="-122"/>
              </a:rPr>
              <a:t>（</a:t>
            </a:r>
            <a:r>
              <a:rPr kumimoji="1" lang="en-US" altLang="zh-CN" sz="2800" b="1">
                <a:latin typeface="黑体" pitchFamily="49" charset="-122"/>
                <a:ea typeface="黑体" pitchFamily="49" charset="-122"/>
              </a:rPr>
              <a:t>1</a:t>
            </a:r>
            <a:r>
              <a:rPr kumimoji="1" lang="zh-CN" altLang="en-US" sz="2800" b="1">
                <a:latin typeface="黑体" pitchFamily="49" charset="-122"/>
                <a:ea typeface="黑体" pitchFamily="49" charset="-122"/>
              </a:rPr>
              <a:t>）</a:t>
            </a:r>
            <a:r>
              <a:rPr kumimoji="1" lang="en-US" altLang="zh-CN" sz="2800" b="1">
                <a:latin typeface="黑体" pitchFamily="49" charset="-122"/>
                <a:ea typeface="黑体" pitchFamily="49" charset="-122"/>
              </a:rPr>
              <a:t>2001</a:t>
            </a:r>
            <a:r>
              <a:rPr kumimoji="1" lang="zh-CN" altLang="en-US" sz="2800" b="1">
                <a:latin typeface="黑体" pitchFamily="49" charset="-122"/>
                <a:ea typeface="黑体" pitchFamily="49" charset="-122"/>
              </a:rPr>
              <a:t>年，江泽民在庆祝建党</a:t>
            </a:r>
            <a:r>
              <a:rPr kumimoji="1" lang="en-US" altLang="zh-CN" sz="2800" b="1">
                <a:latin typeface="黑体" pitchFamily="49" charset="-122"/>
                <a:ea typeface="黑体" pitchFamily="49" charset="-122"/>
              </a:rPr>
              <a:t>80</a:t>
            </a:r>
            <a:r>
              <a:rPr kumimoji="1" lang="zh-CN" altLang="en-US" sz="2800" b="1">
                <a:latin typeface="黑体" pitchFamily="49" charset="-122"/>
                <a:ea typeface="黑体" pitchFamily="49" charset="-122"/>
              </a:rPr>
              <a:t>周年大会上的讲话</a:t>
            </a:r>
          </a:p>
        </p:txBody>
      </p:sp>
      <p:sp>
        <p:nvSpPr>
          <p:cNvPr id="43011" name="Text Box 5"/>
          <p:cNvSpPr txBox="1">
            <a:spLocks noChangeArrowheads="1"/>
          </p:cNvSpPr>
          <p:nvPr/>
        </p:nvSpPr>
        <p:spPr bwMode="auto">
          <a:xfrm>
            <a:off x="684213" y="981075"/>
            <a:ext cx="7200900" cy="641350"/>
          </a:xfrm>
          <a:prstGeom prst="rect">
            <a:avLst/>
          </a:prstGeom>
          <a:solidFill>
            <a:srgbClr val="00FFFF"/>
          </a:solidFill>
          <a:ln w="9525" algn="ctr">
            <a:noFill/>
            <a:miter lim="800000"/>
            <a:headEnd/>
            <a:tailEnd/>
          </a:ln>
        </p:spPr>
        <p:txBody>
          <a:bodyPr>
            <a:spAutoFit/>
          </a:bodyPr>
          <a:lstStyle/>
          <a:p>
            <a:pPr algn="ctr">
              <a:spcBef>
                <a:spcPct val="50000"/>
              </a:spcBef>
            </a:pPr>
            <a:r>
              <a:rPr kumimoji="1" lang="zh-CN" altLang="en-US" sz="3600" b="1">
                <a:solidFill>
                  <a:srgbClr val="FF0000"/>
                </a:solidFill>
                <a:latin typeface="Times New Roman" pitchFamily="18" charset="0"/>
                <a:ea typeface="华文行楷"/>
                <a:cs typeface="华文行楷"/>
              </a:rPr>
              <a:t>创立过程</a:t>
            </a:r>
          </a:p>
        </p:txBody>
      </p:sp>
      <p:sp>
        <p:nvSpPr>
          <p:cNvPr id="157702" name="Text Box 6"/>
          <p:cNvSpPr txBox="1">
            <a:spLocks noChangeArrowheads="1"/>
          </p:cNvSpPr>
          <p:nvPr/>
        </p:nvSpPr>
        <p:spPr bwMode="auto">
          <a:xfrm>
            <a:off x="395288" y="2349500"/>
            <a:ext cx="7162800" cy="946150"/>
          </a:xfrm>
          <a:prstGeom prst="rect">
            <a:avLst/>
          </a:prstGeom>
          <a:noFill/>
          <a:ln w="9525" algn="ctr">
            <a:noFill/>
            <a:miter lim="800000"/>
            <a:headEnd/>
            <a:tailEnd/>
          </a:ln>
        </p:spPr>
        <p:txBody>
          <a:bodyPr>
            <a:spAutoFit/>
          </a:bodyPr>
          <a:lstStyle/>
          <a:p>
            <a:pPr>
              <a:spcBef>
                <a:spcPct val="50000"/>
              </a:spcBef>
            </a:pPr>
            <a:r>
              <a:rPr kumimoji="1" lang="zh-CN" altLang="en-US" sz="2800" b="1">
                <a:solidFill>
                  <a:schemeClr val="tx2"/>
                </a:solidFill>
                <a:latin typeface="Times New Roman" pitchFamily="18" charset="0"/>
                <a:ea typeface="黑体" pitchFamily="49" charset="-122"/>
              </a:rPr>
              <a:t>全面而深刻地阐述了“三个代表”重要思想的科学内涵和精神实质。</a:t>
            </a:r>
          </a:p>
        </p:txBody>
      </p:sp>
      <p:sp>
        <p:nvSpPr>
          <p:cNvPr id="40965" name="Text Box 9"/>
          <p:cNvSpPr txBox="1">
            <a:spLocks noChangeArrowheads="1"/>
          </p:cNvSpPr>
          <p:nvPr/>
        </p:nvSpPr>
        <p:spPr bwMode="auto">
          <a:xfrm>
            <a:off x="468313" y="4221163"/>
            <a:ext cx="5943600" cy="519112"/>
          </a:xfrm>
          <a:prstGeom prst="rect">
            <a:avLst/>
          </a:prstGeom>
          <a:noFill/>
          <a:ln w="9525" algn="ctr">
            <a:noFill/>
            <a:miter lim="800000"/>
            <a:headEnd/>
            <a:tailEnd/>
          </a:ln>
        </p:spPr>
        <p:txBody>
          <a:bodyPr>
            <a:spAutoFit/>
          </a:bodyPr>
          <a:lstStyle/>
          <a:p>
            <a:pPr>
              <a:spcBef>
                <a:spcPct val="50000"/>
              </a:spcBef>
            </a:pPr>
            <a:r>
              <a:rPr kumimoji="1" lang="zh-CN" altLang="en-US" sz="2800" b="1">
                <a:latin typeface="Times New Roman" pitchFamily="18" charset="0"/>
                <a:ea typeface="黑体" pitchFamily="49" charset="-122"/>
              </a:rPr>
              <a:t>确立为全党的指导思想，写入党章</a:t>
            </a:r>
          </a:p>
        </p:txBody>
      </p:sp>
      <p:sp>
        <p:nvSpPr>
          <p:cNvPr id="43014" name="AutoShape 10">
            <a:hlinkClick r:id="rId2" action="ppaction://hlinksldjump" highlightClick="1"/>
          </p:cNvPr>
          <p:cNvSpPr>
            <a:spLocks noChangeArrowheads="1"/>
          </p:cNvSpPr>
          <p:nvPr/>
        </p:nvSpPr>
        <p:spPr bwMode="auto">
          <a:xfrm>
            <a:off x="8101013" y="6524625"/>
            <a:ext cx="719137" cy="333375"/>
          </a:xfrm>
          <a:prstGeom prst="actionButtonBackPrevious">
            <a:avLst/>
          </a:prstGeom>
          <a:solidFill>
            <a:schemeClr val="accent1"/>
          </a:solidFill>
          <a:ln w="9525">
            <a:noFill/>
            <a:miter lim="800000"/>
            <a:headEnd/>
            <a:tailEnd/>
          </a:ln>
        </p:spPr>
        <p:txBody>
          <a:bodyPr wrap="none" anchor="ctr"/>
          <a:lstStyle/>
          <a:p>
            <a:endParaRPr lang="zh-CN" altLang="en-US">
              <a:latin typeface="Calibri" pitchFamily="34" charset="0"/>
            </a:endParaRPr>
          </a:p>
        </p:txBody>
      </p:sp>
      <p:grpSp>
        <p:nvGrpSpPr>
          <p:cNvPr id="2" name="Group 16"/>
          <p:cNvGrpSpPr>
            <a:grpSpLocks/>
          </p:cNvGrpSpPr>
          <p:nvPr/>
        </p:nvGrpSpPr>
        <p:grpSpPr bwMode="auto">
          <a:xfrm>
            <a:off x="0" y="2852738"/>
            <a:ext cx="9144000" cy="2336800"/>
            <a:chOff x="0" y="1797"/>
            <a:chExt cx="5760" cy="1472"/>
          </a:xfrm>
        </p:grpSpPr>
        <p:sp>
          <p:nvSpPr>
            <p:cNvPr id="43016" name="Text Box 7"/>
            <p:cNvSpPr txBox="1">
              <a:spLocks noChangeArrowheads="1"/>
            </p:cNvSpPr>
            <p:nvPr/>
          </p:nvSpPr>
          <p:spPr bwMode="auto">
            <a:xfrm>
              <a:off x="0" y="2205"/>
              <a:ext cx="4560" cy="596"/>
            </a:xfrm>
            <a:prstGeom prst="rect">
              <a:avLst/>
            </a:prstGeom>
            <a:noFill/>
            <a:ln w="9525">
              <a:noFill/>
              <a:miter lim="800000"/>
              <a:headEnd/>
              <a:tailEnd/>
            </a:ln>
          </p:spPr>
          <p:txBody>
            <a:bodyPr>
              <a:spAutoFit/>
            </a:bodyPr>
            <a:lstStyle/>
            <a:p>
              <a:pPr>
                <a:spcBef>
                  <a:spcPct val="50000"/>
                </a:spcBef>
              </a:pPr>
              <a:r>
                <a:rPr kumimoji="1" lang="zh-CN" altLang="en-US" sz="2800" b="1">
                  <a:latin typeface="黑体" pitchFamily="49" charset="-122"/>
                  <a:ea typeface="黑体" pitchFamily="49" charset="-122"/>
                </a:rPr>
                <a:t>（</a:t>
              </a:r>
              <a:r>
                <a:rPr kumimoji="1" lang="en-US" altLang="zh-CN" sz="2800" b="1">
                  <a:latin typeface="黑体" pitchFamily="49" charset="-122"/>
                  <a:ea typeface="黑体" pitchFamily="49" charset="-122"/>
                </a:rPr>
                <a:t>2</a:t>
              </a:r>
              <a:r>
                <a:rPr kumimoji="1" lang="zh-CN" altLang="en-US" sz="2800" b="1">
                  <a:latin typeface="黑体" pitchFamily="49" charset="-122"/>
                  <a:ea typeface="黑体" pitchFamily="49" charset="-122"/>
                </a:rPr>
                <a:t>）</a:t>
              </a:r>
              <a:r>
                <a:rPr kumimoji="1" lang="en-US" altLang="zh-CN" sz="2800" b="1">
                  <a:latin typeface="黑体" pitchFamily="49" charset="-122"/>
                  <a:ea typeface="黑体" pitchFamily="49" charset="-122"/>
                </a:rPr>
                <a:t>2002</a:t>
              </a:r>
              <a:r>
                <a:rPr kumimoji="1" lang="zh-CN" altLang="en-US" sz="2800" b="1">
                  <a:latin typeface="黑体" pitchFamily="49" charset="-122"/>
                  <a:ea typeface="黑体" pitchFamily="49" charset="-122"/>
                </a:rPr>
                <a:t>年，党的十六大把三个代表重要思想</a:t>
              </a:r>
            </a:p>
          </p:txBody>
        </p:sp>
        <p:pic>
          <p:nvPicPr>
            <p:cNvPr id="43017" name="Picture 15">
              <a:hlinkClick r:id="rId3"/>
            </p:cNvPr>
            <p:cNvPicPr>
              <a:picLocks noChangeAspect="1" noChangeArrowheads="1"/>
            </p:cNvPicPr>
            <p:nvPr/>
          </p:nvPicPr>
          <p:blipFill>
            <a:blip r:embed="rId4"/>
            <a:srcRect/>
            <a:stretch>
              <a:fillRect/>
            </a:stretch>
          </p:blipFill>
          <p:spPr bwMode="auto">
            <a:xfrm>
              <a:off x="4014" y="1797"/>
              <a:ext cx="1746" cy="1472"/>
            </a:xfrm>
            <a:prstGeom prst="rect">
              <a:avLst/>
            </a:prstGeom>
            <a:noFill/>
            <a:ln w="9525">
              <a:noFill/>
              <a:miter lim="800000"/>
              <a:headEnd/>
              <a:tailEnd/>
            </a:ln>
          </p:spPr>
        </p:pic>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7700"/>
                                        </p:tgtEl>
                                        <p:attrNameLst>
                                          <p:attrName>style.visibility</p:attrName>
                                        </p:attrNameLst>
                                      </p:cBhvr>
                                      <p:to>
                                        <p:strVal val="visible"/>
                                      </p:to>
                                    </p:set>
                                    <p:animEffect transition="in" filter="dissolve">
                                      <p:cBhvr>
                                        <p:cTn id="7" dur="500"/>
                                        <p:tgtEl>
                                          <p:spTgt spid="15770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7702"/>
                                        </p:tgtEl>
                                        <p:attrNameLst>
                                          <p:attrName>style.visibility</p:attrName>
                                        </p:attrNameLst>
                                      </p:cBhvr>
                                      <p:to>
                                        <p:strVal val="visible"/>
                                      </p:to>
                                    </p:set>
                                    <p:animEffect transition="in" filter="dissolve">
                                      <p:cBhvr>
                                        <p:cTn id="12" dur="500"/>
                                        <p:tgtEl>
                                          <p:spTgt spid="157702"/>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0965"/>
                                        </p:tgtEl>
                                        <p:attrNameLst>
                                          <p:attrName>style.visibility</p:attrName>
                                        </p:attrNameLst>
                                      </p:cBhvr>
                                      <p:to>
                                        <p:strVal val="visible"/>
                                      </p:to>
                                    </p:set>
                                    <p:animEffect transition="in" filter="dissolve">
                                      <p:cBhvr>
                                        <p:cTn id="23"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0" grpId="0" autoUpdateAnimBg="0"/>
      <p:bldP spid="157702" grpId="0" autoUpdateAnimBg="0"/>
      <p:bldP spid="40965"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2" descr="banner"/>
          <p:cNvPicPr>
            <a:picLocks noChangeAspect="1" noChangeArrowheads="1"/>
          </p:cNvPicPr>
          <p:nvPr/>
        </p:nvPicPr>
        <p:blipFill>
          <a:blip r:embed="rId2"/>
          <a:srcRect/>
          <a:stretch>
            <a:fillRect/>
          </a:stretch>
        </p:blipFill>
        <p:spPr bwMode="auto">
          <a:xfrm>
            <a:off x="-76200" y="0"/>
            <a:ext cx="9296400" cy="685800"/>
          </a:xfrm>
          <a:prstGeom prst="rect">
            <a:avLst/>
          </a:prstGeom>
          <a:noFill/>
          <a:ln w="9525">
            <a:noFill/>
            <a:miter lim="800000"/>
            <a:headEnd/>
            <a:tailEnd/>
          </a:ln>
        </p:spPr>
      </p:pic>
      <p:sp>
        <p:nvSpPr>
          <p:cNvPr id="44034" name="Text Box 3"/>
          <p:cNvSpPr txBox="1">
            <a:spLocks noChangeArrowheads="1"/>
          </p:cNvSpPr>
          <p:nvPr/>
        </p:nvSpPr>
        <p:spPr bwMode="auto">
          <a:xfrm>
            <a:off x="755650" y="908050"/>
            <a:ext cx="7956550" cy="762000"/>
          </a:xfrm>
          <a:prstGeom prst="rect">
            <a:avLst/>
          </a:prstGeom>
          <a:solidFill>
            <a:srgbClr val="00FFFF"/>
          </a:solidFill>
          <a:ln w="9525" algn="ctr">
            <a:noFill/>
            <a:miter lim="800000"/>
            <a:headEnd/>
            <a:tailEnd/>
          </a:ln>
        </p:spPr>
        <p:txBody>
          <a:bodyPr>
            <a:spAutoFit/>
          </a:bodyPr>
          <a:lstStyle/>
          <a:p>
            <a:pPr algn="ctr">
              <a:spcBef>
                <a:spcPct val="50000"/>
              </a:spcBef>
            </a:pPr>
            <a:r>
              <a:rPr kumimoji="1" lang="zh-CN" altLang="en-US" sz="4400" b="1">
                <a:solidFill>
                  <a:srgbClr val="FF0000"/>
                </a:solidFill>
                <a:latin typeface="Times New Roman" pitchFamily="18" charset="0"/>
                <a:ea typeface="华文行楷"/>
                <a:cs typeface="华文行楷"/>
              </a:rPr>
              <a:t>内容</a:t>
            </a:r>
          </a:p>
        </p:txBody>
      </p:sp>
      <p:sp>
        <p:nvSpPr>
          <p:cNvPr id="158725" name="Text Box 5"/>
          <p:cNvSpPr txBox="1">
            <a:spLocks noChangeArrowheads="1"/>
          </p:cNvSpPr>
          <p:nvPr/>
        </p:nvSpPr>
        <p:spPr bwMode="auto">
          <a:xfrm>
            <a:off x="1042988" y="2060575"/>
            <a:ext cx="7488237" cy="3500438"/>
          </a:xfrm>
          <a:prstGeom prst="rect">
            <a:avLst/>
          </a:prstGeom>
          <a:noFill/>
          <a:ln w="9525">
            <a:noFill/>
            <a:miter lim="800000"/>
            <a:headEnd/>
            <a:tailEnd/>
          </a:ln>
        </p:spPr>
        <p:txBody>
          <a:bodyPr>
            <a:spAutoFit/>
          </a:bodyPr>
          <a:lstStyle/>
          <a:p>
            <a:pPr>
              <a:spcBef>
                <a:spcPct val="20000"/>
              </a:spcBef>
              <a:buClr>
                <a:srgbClr val="FF3300"/>
              </a:buClr>
              <a:buSzPct val="70000"/>
              <a:buFont typeface="Wingdings" pitchFamily="2" charset="2"/>
              <a:buNone/>
            </a:pPr>
            <a:r>
              <a:rPr kumimoji="1" lang="zh-CN" altLang="en-US" sz="3200" b="1">
                <a:solidFill>
                  <a:schemeClr val="tx2"/>
                </a:solidFill>
                <a:latin typeface="黑体" pitchFamily="49" charset="-122"/>
                <a:ea typeface="黑体" pitchFamily="49" charset="-122"/>
              </a:rPr>
              <a:t>中国共产党必须始终要</a:t>
            </a:r>
          </a:p>
          <a:p>
            <a:pPr>
              <a:spcBef>
                <a:spcPct val="20000"/>
              </a:spcBef>
              <a:buClr>
                <a:srgbClr val="FF3300"/>
              </a:buClr>
              <a:buSzPct val="70000"/>
              <a:buFont typeface="Wingdings" pitchFamily="2" charset="2"/>
              <a:buNone/>
            </a:pPr>
            <a:r>
              <a:rPr kumimoji="1" lang="zh-CN" altLang="en-US" sz="3200" b="1">
                <a:solidFill>
                  <a:schemeClr val="tx2"/>
                </a:solidFill>
                <a:latin typeface="黑体" pitchFamily="49" charset="-122"/>
                <a:ea typeface="黑体" pitchFamily="49" charset="-122"/>
              </a:rPr>
              <a:t>   *代表中国先进生产力的发展要求，</a:t>
            </a:r>
          </a:p>
          <a:p>
            <a:pPr>
              <a:spcBef>
                <a:spcPct val="20000"/>
              </a:spcBef>
              <a:buClr>
                <a:srgbClr val="FF3300"/>
              </a:buClr>
              <a:buSzPct val="70000"/>
              <a:buFont typeface="Wingdings" pitchFamily="2" charset="2"/>
              <a:buNone/>
            </a:pPr>
            <a:r>
              <a:rPr kumimoji="1" lang="zh-CN" altLang="en-US" sz="3200" b="1">
                <a:solidFill>
                  <a:schemeClr val="tx2"/>
                </a:solidFill>
                <a:latin typeface="黑体" pitchFamily="49" charset="-122"/>
                <a:ea typeface="黑体" pitchFamily="49" charset="-122"/>
              </a:rPr>
              <a:t>   *代表中国先进文化的前进方向，</a:t>
            </a:r>
          </a:p>
          <a:p>
            <a:pPr>
              <a:spcBef>
                <a:spcPct val="20000"/>
              </a:spcBef>
              <a:buClr>
                <a:srgbClr val="FF3300"/>
              </a:buClr>
              <a:buSzPct val="70000"/>
              <a:buFont typeface="Wingdings" pitchFamily="2" charset="2"/>
              <a:buNone/>
            </a:pPr>
            <a:r>
              <a:rPr kumimoji="1" lang="zh-CN" altLang="en-US" sz="3200" b="1">
                <a:solidFill>
                  <a:schemeClr val="tx2"/>
                </a:solidFill>
                <a:latin typeface="黑体" pitchFamily="49" charset="-122"/>
                <a:ea typeface="黑体" pitchFamily="49" charset="-122"/>
              </a:rPr>
              <a:t>   *代表中国最广大人民的根本利益。</a:t>
            </a:r>
            <a:endParaRPr kumimoji="1" lang="en-US" altLang="zh-CN" sz="3200" b="1">
              <a:solidFill>
                <a:schemeClr val="tx2"/>
              </a:solidFill>
              <a:latin typeface="黑体" pitchFamily="49" charset="-122"/>
              <a:ea typeface="黑体" pitchFamily="49" charset="-122"/>
            </a:endParaRPr>
          </a:p>
          <a:p>
            <a:pPr>
              <a:spcBef>
                <a:spcPct val="20000"/>
              </a:spcBef>
              <a:buClr>
                <a:srgbClr val="FF3300"/>
              </a:buClr>
              <a:buSzPct val="70000"/>
              <a:buFont typeface="Wingdings" pitchFamily="2" charset="2"/>
              <a:buNone/>
            </a:pPr>
            <a:r>
              <a:rPr kumimoji="1" lang="zh-CN" altLang="en-US" sz="3200" b="1">
                <a:solidFill>
                  <a:schemeClr val="tx2"/>
                </a:solidFill>
                <a:latin typeface="黑体" pitchFamily="49" charset="-122"/>
                <a:ea typeface="黑体" pitchFamily="49" charset="-122"/>
              </a:rPr>
              <a:t>精髓：执政为民、保持党的先进性</a:t>
            </a:r>
          </a:p>
          <a:p>
            <a:pPr>
              <a:spcBef>
                <a:spcPct val="20000"/>
              </a:spcBef>
              <a:buClr>
                <a:srgbClr val="FF3300"/>
              </a:buClr>
              <a:buSzPct val="70000"/>
              <a:buFont typeface="Wingdings" pitchFamily="2" charset="2"/>
              <a:buNone/>
            </a:pPr>
            <a:r>
              <a:rPr kumimoji="1" lang="zh-CN" altLang="en-US" sz="3200" b="1">
                <a:solidFill>
                  <a:schemeClr val="tx2"/>
                </a:solidFill>
                <a:latin typeface="黑体" pitchFamily="49" charset="-122"/>
                <a:ea typeface="黑体" pitchFamily="49" charset="-122"/>
              </a:rPr>
              <a:t>    实事求是、与时俱进</a:t>
            </a:r>
          </a:p>
        </p:txBody>
      </p:sp>
      <p:sp>
        <p:nvSpPr>
          <p:cNvPr id="44036" name="AutoShape 9">
            <a:hlinkClick r:id="rId3" action="ppaction://hlinksldjump" highlightClick="1"/>
          </p:cNvPr>
          <p:cNvSpPr>
            <a:spLocks noChangeArrowheads="1"/>
          </p:cNvSpPr>
          <p:nvPr/>
        </p:nvSpPr>
        <p:spPr bwMode="auto">
          <a:xfrm>
            <a:off x="8388350" y="6453188"/>
            <a:ext cx="755650" cy="404812"/>
          </a:xfrm>
          <a:prstGeom prst="actionButtonBackPrevious">
            <a:avLst/>
          </a:prstGeom>
          <a:solidFill>
            <a:schemeClr val="accent1"/>
          </a:solidFill>
          <a:ln w="9525">
            <a:noFill/>
            <a:miter lim="800000"/>
            <a:headEnd/>
            <a:tailEnd/>
          </a:ln>
        </p:spPr>
        <p:txBody>
          <a:bodyPr wrap="none" anchor="ctr"/>
          <a:lstStyle/>
          <a:p>
            <a:endParaRPr lang="zh-CN" altLang="en-US">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8725"/>
                                        </p:tgtEl>
                                        <p:attrNameLst>
                                          <p:attrName>style.visibility</p:attrName>
                                        </p:attrNameLst>
                                      </p:cBhvr>
                                      <p:to>
                                        <p:strVal val="visible"/>
                                      </p:to>
                                    </p:set>
                                    <p:animEffect transition="in" filter="strips(downRight)">
                                      <p:cBhvr>
                                        <p:cTn id="7" dur="500"/>
                                        <p:tgtEl>
                                          <p:spTgt spid="158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5"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p:txBody>
          <a:bodyPr/>
          <a:lstStyle/>
          <a:p>
            <a:pPr eaLnBrk="1" hangingPunct="1">
              <a:lnSpc>
                <a:spcPct val="90000"/>
              </a:lnSpc>
            </a:pPr>
            <a:r>
              <a:rPr lang="en-US" altLang="zh-CN" b="1" smtClean="0">
                <a:solidFill>
                  <a:schemeClr val="tx2"/>
                </a:solidFill>
                <a:latin typeface="Arial" charset="0"/>
                <a:ea typeface="黑体" pitchFamily="49" charset="-122"/>
              </a:rPr>
              <a:t>1</a:t>
            </a:r>
            <a:r>
              <a:rPr lang="zh-CN" altLang="en-US" b="1" smtClean="0">
                <a:solidFill>
                  <a:schemeClr val="tx2"/>
                </a:solidFill>
                <a:latin typeface="Arial" charset="0"/>
                <a:ea typeface="黑体" pitchFamily="49" charset="-122"/>
              </a:rPr>
              <a:t>、“</a:t>
            </a:r>
            <a:r>
              <a:rPr lang="zh-CN" altLang="en-US" b="1" smtClean="0">
                <a:solidFill>
                  <a:schemeClr val="tx2"/>
                </a:solidFill>
                <a:ea typeface="黑体" pitchFamily="49" charset="-122"/>
              </a:rPr>
              <a:t>三个代表</a:t>
            </a:r>
            <a:r>
              <a:rPr lang="zh-CN" altLang="en-US" b="1" smtClean="0">
                <a:solidFill>
                  <a:schemeClr val="tx2"/>
                </a:solidFill>
                <a:latin typeface="Arial" charset="0"/>
                <a:ea typeface="黑体" pitchFamily="49" charset="-122"/>
              </a:rPr>
              <a:t>”</a:t>
            </a:r>
            <a:r>
              <a:rPr lang="zh-CN" altLang="en-US" b="1" smtClean="0">
                <a:solidFill>
                  <a:schemeClr val="tx2"/>
                </a:solidFill>
                <a:ea typeface="黑体" pitchFamily="49" charset="-122"/>
              </a:rPr>
              <a:t>思想</a:t>
            </a:r>
            <a:r>
              <a:rPr lang="zh-CN" altLang="en-US" b="1" smtClean="0">
                <a:ea typeface="黑体" pitchFamily="49" charset="-122"/>
              </a:rPr>
              <a:t>适应</a:t>
            </a:r>
            <a:r>
              <a:rPr lang="zh-CN" altLang="en-US" b="1" smtClean="0">
                <a:solidFill>
                  <a:schemeClr val="tx2"/>
                </a:solidFill>
                <a:ea typeface="黑体" pitchFamily="49" charset="-122"/>
              </a:rPr>
              <a:t>了当代世界和中国变化的</a:t>
            </a:r>
            <a:r>
              <a:rPr lang="zh-CN" altLang="en-US" b="1" smtClean="0">
                <a:ea typeface="黑体" pitchFamily="49" charset="-122"/>
              </a:rPr>
              <a:t>新形势，是一个完整的科学的思想体系</a:t>
            </a:r>
          </a:p>
          <a:p>
            <a:pPr eaLnBrk="1" hangingPunct="1">
              <a:lnSpc>
                <a:spcPct val="90000"/>
              </a:lnSpc>
            </a:pPr>
            <a:r>
              <a:rPr lang="en-US" altLang="zh-CN" b="1" smtClean="0">
                <a:solidFill>
                  <a:schemeClr val="tx2"/>
                </a:solidFill>
                <a:latin typeface="黑体" pitchFamily="49" charset="-122"/>
                <a:ea typeface="黑体" pitchFamily="49" charset="-122"/>
              </a:rPr>
              <a:t>2</a:t>
            </a:r>
            <a:r>
              <a:rPr lang="zh-CN" altLang="en-US" b="1" smtClean="0">
                <a:solidFill>
                  <a:schemeClr val="tx2"/>
                </a:solidFill>
                <a:latin typeface="黑体" pitchFamily="49" charset="-122"/>
                <a:ea typeface="黑体" pitchFamily="49" charset="-122"/>
              </a:rPr>
              <a:t>、是对马列主义、毛泽东思想、邓小平理论的</a:t>
            </a:r>
            <a:r>
              <a:rPr lang="zh-CN" altLang="en-US" b="1" smtClean="0">
                <a:latin typeface="黑体" pitchFamily="49" charset="-122"/>
                <a:ea typeface="黑体" pitchFamily="49" charset="-122"/>
              </a:rPr>
              <a:t>继承和发展</a:t>
            </a:r>
          </a:p>
          <a:p>
            <a:pPr eaLnBrk="1" hangingPunct="1">
              <a:lnSpc>
                <a:spcPct val="90000"/>
              </a:lnSpc>
            </a:pPr>
            <a:endParaRPr lang="zh-CN" altLang="en-US" b="1" smtClean="0">
              <a:ea typeface="黑体" pitchFamily="49" charset="-122"/>
            </a:endParaRPr>
          </a:p>
          <a:p>
            <a:pPr eaLnBrk="1" hangingPunct="1">
              <a:lnSpc>
                <a:spcPct val="90000"/>
              </a:lnSpc>
            </a:pPr>
            <a:r>
              <a:rPr lang="en-US" altLang="zh-CN" b="1" smtClean="0">
                <a:solidFill>
                  <a:schemeClr val="tx2"/>
                </a:solidFill>
                <a:latin typeface="黑体" pitchFamily="49" charset="-122"/>
                <a:ea typeface="黑体" pitchFamily="49" charset="-122"/>
              </a:rPr>
              <a:t>3</a:t>
            </a:r>
            <a:r>
              <a:rPr lang="zh-CN" altLang="en-US" b="1" smtClean="0">
                <a:solidFill>
                  <a:schemeClr val="tx2"/>
                </a:solidFill>
                <a:latin typeface="黑体" pitchFamily="49" charset="-122"/>
                <a:ea typeface="黑体" pitchFamily="49" charset="-122"/>
              </a:rPr>
              <a:t>、是进入</a:t>
            </a:r>
            <a:r>
              <a:rPr lang="en-US" altLang="zh-CN" b="1" smtClean="0">
                <a:solidFill>
                  <a:schemeClr val="tx2"/>
                </a:solidFill>
                <a:latin typeface="黑体" pitchFamily="49" charset="-122"/>
                <a:ea typeface="黑体" pitchFamily="49" charset="-122"/>
              </a:rPr>
              <a:t>21</a:t>
            </a:r>
            <a:r>
              <a:rPr lang="zh-CN" altLang="en-US" b="1" smtClean="0">
                <a:solidFill>
                  <a:schemeClr val="tx2"/>
                </a:solidFill>
                <a:latin typeface="黑体" pitchFamily="49" charset="-122"/>
                <a:ea typeface="黑体" pitchFamily="49" charset="-122"/>
              </a:rPr>
              <a:t>世纪以后中国共产党的重要</a:t>
            </a:r>
            <a:r>
              <a:rPr lang="zh-CN" altLang="en-US" b="1" smtClean="0">
                <a:latin typeface="黑体" pitchFamily="49" charset="-122"/>
                <a:ea typeface="黑体" pitchFamily="49" charset="-122"/>
              </a:rPr>
              <a:t>指导思想</a:t>
            </a:r>
            <a:r>
              <a:rPr lang="zh-CN" altLang="en-US" b="1" smtClean="0">
                <a:solidFill>
                  <a:srgbClr val="FFFF00"/>
                </a:solidFill>
                <a:latin typeface="黑体" pitchFamily="49" charset="-122"/>
                <a:ea typeface="黑体" pitchFamily="49" charset="-122"/>
              </a:rPr>
              <a:t>，</a:t>
            </a:r>
            <a:r>
              <a:rPr lang="zh-CN" altLang="en-US" b="1" smtClean="0">
                <a:latin typeface="黑体" pitchFamily="49" charset="-122"/>
                <a:ea typeface="黑体" pitchFamily="49" charset="-122"/>
              </a:rPr>
              <a:t>是指导中国特色社会主义事业开创新局面的强大思想武器</a:t>
            </a:r>
          </a:p>
          <a:p>
            <a:pPr eaLnBrk="1" hangingPunct="1">
              <a:lnSpc>
                <a:spcPct val="90000"/>
              </a:lnSpc>
              <a:buFont typeface="Wingdings" pitchFamily="2" charset="2"/>
              <a:buNone/>
            </a:pPr>
            <a:endParaRPr lang="en-US" altLang="zh-CN" b="1" smtClean="0">
              <a:solidFill>
                <a:schemeClr val="tx2"/>
              </a:solidFill>
              <a:latin typeface="黑体" pitchFamily="49" charset="-122"/>
              <a:ea typeface="黑体" pitchFamily="49" charset="-122"/>
            </a:endParaRPr>
          </a:p>
        </p:txBody>
      </p:sp>
      <p:sp>
        <p:nvSpPr>
          <p:cNvPr id="45058" name="Text Box 6"/>
          <p:cNvSpPr txBox="1">
            <a:spLocks noChangeArrowheads="1"/>
          </p:cNvSpPr>
          <p:nvPr/>
        </p:nvSpPr>
        <p:spPr bwMode="auto">
          <a:xfrm>
            <a:off x="0" y="981075"/>
            <a:ext cx="7740650" cy="641350"/>
          </a:xfrm>
          <a:prstGeom prst="rect">
            <a:avLst/>
          </a:prstGeom>
          <a:solidFill>
            <a:srgbClr val="00FFFF"/>
          </a:solidFill>
          <a:ln w="9525" algn="ctr">
            <a:noFill/>
            <a:miter lim="800000"/>
            <a:headEnd/>
            <a:tailEnd/>
          </a:ln>
        </p:spPr>
        <p:txBody>
          <a:bodyPr>
            <a:spAutoFit/>
          </a:bodyPr>
          <a:lstStyle/>
          <a:p>
            <a:pPr>
              <a:spcBef>
                <a:spcPct val="50000"/>
              </a:spcBef>
            </a:pPr>
            <a:r>
              <a:rPr kumimoji="1" lang="zh-CN" altLang="en-US" sz="3600" b="1">
                <a:solidFill>
                  <a:srgbClr val="FF0000"/>
                </a:solidFill>
                <a:latin typeface="Times New Roman" pitchFamily="18" charset="0"/>
                <a:ea typeface="华文行楷"/>
                <a:cs typeface="华文行楷"/>
              </a:rPr>
              <a:t>历史地位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 calcmode="lin" valueType="num">
                                      <p:cBhvr additive="base">
                                        <p:cTn id="7" dur="500" fill="hold"/>
                                        <p:tgtEl>
                                          <p:spTgt spid="172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2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2035">
                                            <p:txEl>
                                              <p:pRg st="1" end="1"/>
                                            </p:txEl>
                                          </p:spTgt>
                                        </p:tgtEl>
                                        <p:attrNameLst>
                                          <p:attrName>style.visibility</p:attrName>
                                        </p:attrNameLst>
                                      </p:cBhvr>
                                      <p:to>
                                        <p:strVal val="visible"/>
                                      </p:to>
                                    </p:set>
                                    <p:anim calcmode="lin" valueType="num">
                                      <p:cBhvr additive="base">
                                        <p:cTn id="13" dur="500" fill="hold"/>
                                        <p:tgtEl>
                                          <p:spTgt spid="1720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2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2035">
                                            <p:txEl>
                                              <p:pRg st="3" end="3"/>
                                            </p:txEl>
                                          </p:spTgt>
                                        </p:tgtEl>
                                        <p:attrNameLst>
                                          <p:attrName>style.visibility</p:attrName>
                                        </p:attrNameLst>
                                      </p:cBhvr>
                                      <p:to>
                                        <p:strVal val="visible"/>
                                      </p:to>
                                    </p:set>
                                    <p:anim calcmode="lin" valueType="num">
                                      <p:cBhvr additive="base">
                                        <p:cTn id="19" dur="500" fill="hold"/>
                                        <p:tgtEl>
                                          <p:spTgt spid="1720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20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p:txBody>
          <a:bodyPr/>
          <a:lstStyle/>
          <a:p>
            <a:endParaRPr lang="zh-CN" altLang="en-US" smtClean="0"/>
          </a:p>
        </p:txBody>
      </p:sp>
      <p:sp>
        <p:nvSpPr>
          <p:cNvPr id="46082" name="Rectangle 3"/>
          <p:cNvSpPr>
            <a:spLocks noGrp="1"/>
          </p:cNvSpPr>
          <p:nvPr>
            <p:ph type="body" idx="1"/>
          </p:nvPr>
        </p:nvSpPr>
        <p:spPr>
          <a:xfrm>
            <a:off x="457200" y="1628775"/>
            <a:ext cx="8229600" cy="4525963"/>
          </a:xfrm>
        </p:spPr>
        <p:txBody>
          <a:bodyPr/>
          <a:lstStyle/>
          <a:p>
            <a:r>
              <a:rPr lang="zh-CN" altLang="en-US" b="1" smtClean="0"/>
              <a:t>毛泽东思想、邓小平理论、三个代表的重要思想其共同点是什么？</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p:cNvSpPr>
          <p:nvPr>
            <p:ph type="title"/>
          </p:nvPr>
        </p:nvSpPr>
        <p:spPr/>
        <p:txBody>
          <a:bodyPr/>
          <a:lstStyle/>
          <a:p>
            <a:endParaRPr lang="zh-CN" altLang="en-US" smtClean="0"/>
          </a:p>
        </p:txBody>
      </p:sp>
      <p:sp>
        <p:nvSpPr>
          <p:cNvPr id="47106" name="Rectangle 3"/>
          <p:cNvSpPr>
            <a:spLocks noGrp="1"/>
          </p:cNvSpPr>
          <p:nvPr>
            <p:ph type="body" idx="1"/>
          </p:nvPr>
        </p:nvSpPr>
        <p:spPr/>
        <p:txBody>
          <a:bodyPr/>
          <a:lstStyle/>
          <a:p>
            <a:r>
              <a:rPr lang="zh-CN" altLang="en-US" sz="3600" b="1" smtClean="0"/>
              <a:t>强调实事求是，</a:t>
            </a:r>
          </a:p>
          <a:p>
            <a:r>
              <a:rPr lang="zh-CN" altLang="en-US" sz="3600" b="1" smtClean="0"/>
              <a:t>都是马克思主义的中国化</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Group 17"/>
          <p:cNvGrpSpPr>
            <a:grpSpLocks/>
          </p:cNvGrpSpPr>
          <p:nvPr/>
        </p:nvGrpSpPr>
        <p:grpSpPr bwMode="auto">
          <a:xfrm>
            <a:off x="0" y="0"/>
            <a:ext cx="9144000" cy="6858000"/>
            <a:chOff x="0" y="0"/>
            <a:chExt cx="5760" cy="4320"/>
          </a:xfrm>
        </p:grpSpPr>
        <p:pic>
          <p:nvPicPr>
            <p:cNvPr id="16386" name="Picture 6" descr="hw14"/>
            <p:cNvPicPr>
              <a:picLocks noChangeAspect="1" noChangeArrowheads="1"/>
            </p:cNvPicPr>
            <p:nvPr/>
          </p:nvPicPr>
          <p:blipFill>
            <a:blip r:embed="rId2"/>
            <a:srcRect/>
            <a:stretch>
              <a:fillRect/>
            </a:stretch>
          </p:blipFill>
          <p:spPr bwMode="auto">
            <a:xfrm>
              <a:off x="0" y="1997"/>
              <a:ext cx="3504" cy="2323"/>
            </a:xfrm>
            <a:prstGeom prst="rect">
              <a:avLst/>
            </a:prstGeom>
            <a:noFill/>
            <a:ln w="9525">
              <a:noFill/>
              <a:miter lim="800000"/>
              <a:headEnd/>
              <a:tailEnd/>
            </a:ln>
          </p:spPr>
        </p:pic>
        <p:pic>
          <p:nvPicPr>
            <p:cNvPr id="16387" name="Picture 10" descr="12443448_2005062918464835204600"/>
            <p:cNvPicPr>
              <a:picLocks noChangeAspect="1" noChangeArrowheads="1"/>
            </p:cNvPicPr>
            <p:nvPr/>
          </p:nvPicPr>
          <p:blipFill>
            <a:blip r:embed="rId3"/>
            <a:srcRect/>
            <a:stretch>
              <a:fillRect/>
            </a:stretch>
          </p:blipFill>
          <p:spPr bwMode="auto">
            <a:xfrm>
              <a:off x="3504" y="0"/>
              <a:ext cx="2256" cy="4320"/>
            </a:xfrm>
            <a:prstGeom prst="rect">
              <a:avLst/>
            </a:prstGeom>
            <a:noFill/>
            <a:ln w="9525">
              <a:noFill/>
              <a:miter lim="800000"/>
              <a:headEnd/>
              <a:tailEnd/>
            </a:ln>
          </p:spPr>
        </p:pic>
        <p:pic>
          <p:nvPicPr>
            <p:cNvPr id="16388" name="Picture 11" descr="12443448_2005062918464840136400"/>
            <p:cNvPicPr>
              <a:picLocks noChangeAspect="1" noChangeArrowheads="1"/>
            </p:cNvPicPr>
            <p:nvPr/>
          </p:nvPicPr>
          <p:blipFill>
            <a:blip r:embed="rId4"/>
            <a:srcRect/>
            <a:stretch>
              <a:fillRect/>
            </a:stretch>
          </p:blipFill>
          <p:spPr bwMode="auto">
            <a:xfrm>
              <a:off x="0" y="0"/>
              <a:ext cx="3200" cy="2200"/>
            </a:xfrm>
            <a:prstGeom prst="rect">
              <a:avLst/>
            </a:prstGeom>
            <a:noFill/>
            <a:ln w="9525">
              <a:noFill/>
              <a:miter lim="800000"/>
              <a:headEnd/>
              <a:tailEnd/>
            </a:ln>
          </p:spPr>
        </p:pic>
        <p:pic>
          <p:nvPicPr>
            <p:cNvPr id="16389" name="Picture 15" descr="“三反”运动中，一批犯罪分子受到了党纪国法的制裁。图为1952年2月河北省人民法院临时法庭举行公审大贪污犯、前中共天津地委书记刘青山、前天津专员公署专员张子善大会。"/>
            <p:cNvPicPr>
              <a:picLocks noChangeAspect="1" noChangeArrowheads="1"/>
            </p:cNvPicPr>
            <p:nvPr/>
          </p:nvPicPr>
          <p:blipFill>
            <a:blip r:embed="rId5"/>
            <a:srcRect/>
            <a:stretch>
              <a:fillRect/>
            </a:stretch>
          </p:blipFill>
          <p:spPr bwMode="auto">
            <a:xfrm>
              <a:off x="3456" y="0"/>
              <a:ext cx="2304" cy="29"/>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p:cNvSpPr>
          <p:nvPr>
            <p:ph type="title"/>
          </p:nvPr>
        </p:nvSpPr>
        <p:spPr/>
        <p:txBody>
          <a:bodyPr/>
          <a:lstStyle/>
          <a:p>
            <a:pPr eaLnBrk="1" hangingPunct="1"/>
            <a:endParaRPr lang="zh-CN" altLang="en-US" smtClean="0"/>
          </a:p>
        </p:txBody>
      </p:sp>
      <p:sp>
        <p:nvSpPr>
          <p:cNvPr id="3" name="内容占位符 2"/>
          <p:cNvSpPr>
            <a:spLocks noGrp="1"/>
          </p:cNvSpPr>
          <p:nvPr>
            <p:ph idx="1"/>
          </p:nvPr>
        </p:nvSpPr>
        <p:spPr/>
        <p:txBody>
          <a:bodyPr>
            <a:normAutofit/>
          </a:bodyPr>
          <a:lstStyle/>
          <a:p>
            <a:pPr eaLnBrk="1" hangingPunct="1">
              <a:defRPr/>
            </a:pPr>
            <a:r>
              <a:rPr lang="zh-CN" altLang="en-US" sz="3000" smtClean="0"/>
              <a:t>图片反映的是什么事件？</a:t>
            </a:r>
            <a:endParaRPr lang="en-US" altLang="zh-CN" sz="3000" smtClean="0"/>
          </a:p>
          <a:p>
            <a:pPr eaLnBrk="1" hangingPunct="1">
              <a:defRPr/>
            </a:pPr>
            <a:r>
              <a:rPr lang="zh-CN" altLang="en-US" sz="3000" smtClean="0"/>
              <a:t>文化大革命</a:t>
            </a:r>
            <a:endParaRPr lang="en-US" altLang="zh-CN" sz="3000" smtClean="0"/>
          </a:p>
          <a:p>
            <a:pPr eaLnBrk="1" hangingPunct="1">
              <a:defRPr/>
            </a:pPr>
            <a:r>
              <a:rPr lang="zh-CN" altLang="en-US" sz="3000" smtClean="0"/>
              <a:t>文化大革命结束后，中国应该怎么发展？徘徊（</a:t>
            </a:r>
            <a:r>
              <a:rPr lang="en-US" altLang="zh-CN" sz="3000" smtClean="0"/>
              <a:t>1976----1978</a:t>
            </a:r>
            <a:r>
              <a:rPr lang="zh-CN" altLang="en-US" sz="3000" smtClean="0"/>
              <a:t>）</a:t>
            </a:r>
            <a:endParaRPr lang="en-US" altLang="zh-CN" sz="3000" smtClean="0"/>
          </a:p>
          <a:p>
            <a:pPr eaLnBrk="1" hangingPunct="1">
              <a:defRPr/>
            </a:pPr>
            <a:r>
              <a:rPr lang="zh-CN" altLang="en-US" sz="3000" smtClean="0"/>
              <a:t>看材料</a:t>
            </a:r>
            <a:endParaRPr lang="en-US" altLang="zh-CN" sz="3000" smtClean="0"/>
          </a:p>
          <a:p>
            <a:pPr eaLnBrk="1" hangingPunct="1">
              <a:lnSpc>
                <a:spcPct val="85000"/>
              </a:lnSpc>
              <a:defRPr/>
            </a:pPr>
            <a:r>
              <a:rPr lang="en-US" altLang="zh-CN" sz="3000" b="1" smtClean="0">
                <a:effectLst>
                  <a:outerShdw blurRad="38100" dist="38100" dir="2700000" algn="tl">
                    <a:srgbClr val="C0C0C0"/>
                  </a:outerShdw>
                </a:effectLst>
                <a:latin typeface="楷体_GB2312"/>
                <a:ea typeface="楷体_GB2312"/>
                <a:cs typeface="楷体_GB2312"/>
              </a:rPr>
              <a:t> </a:t>
            </a:r>
            <a:r>
              <a:rPr lang="zh-CN" altLang="en-US" sz="3000" b="1" smtClean="0">
                <a:effectLst>
                  <a:outerShdw blurRad="38100" dist="38100" dir="2700000" algn="tl">
                    <a:srgbClr val="C0C0C0"/>
                  </a:outerShdw>
                </a:effectLst>
                <a:latin typeface="楷体_GB2312"/>
                <a:ea typeface="楷体_GB2312"/>
                <a:cs typeface="楷体_GB2312"/>
              </a:rPr>
              <a:t>凡是毛主席作出的决策，我们都坚决维护；凡是毛主席的指示，我们都始终不渝地遵循。</a:t>
            </a:r>
          </a:p>
          <a:p>
            <a:pPr eaLnBrk="1" hangingPunct="1">
              <a:lnSpc>
                <a:spcPct val="85000"/>
              </a:lnSpc>
              <a:defRPr/>
            </a:pPr>
            <a:r>
              <a:rPr lang="zh-CN" altLang="en-US" sz="3000" b="1" smtClean="0">
                <a:effectLst>
                  <a:outerShdw blurRad="38100" dist="38100" dir="2700000" algn="tl">
                    <a:srgbClr val="C0C0C0"/>
                  </a:outerShdw>
                </a:effectLst>
                <a:latin typeface="楷体_GB2312"/>
                <a:ea typeface="楷体_GB2312"/>
                <a:cs typeface="楷体_GB2312"/>
              </a:rPr>
              <a:t>      </a:t>
            </a:r>
            <a:r>
              <a:rPr lang="en-US" altLang="zh-CN" sz="3000" b="1" smtClean="0">
                <a:effectLst>
                  <a:outerShdw blurRad="38100" dist="38100" dir="2700000" algn="tl">
                    <a:srgbClr val="C0C0C0"/>
                  </a:outerShdw>
                </a:effectLst>
                <a:latin typeface="Arial" charset="0"/>
                <a:ea typeface="楷体_GB2312"/>
                <a:cs typeface="楷体_GB2312"/>
              </a:rPr>
              <a:t>——</a:t>
            </a:r>
            <a:r>
              <a:rPr lang="en-US" altLang="zh-CN" sz="3000" b="1" smtClean="0">
                <a:effectLst>
                  <a:outerShdw blurRad="38100" dist="38100" dir="2700000" algn="tl">
                    <a:srgbClr val="C0C0C0"/>
                  </a:outerShdw>
                </a:effectLst>
                <a:latin typeface="楷体_GB2312"/>
                <a:ea typeface="楷体_GB2312"/>
                <a:cs typeface="楷体_GB2312"/>
              </a:rPr>
              <a:t>1977</a:t>
            </a:r>
            <a:r>
              <a:rPr lang="zh-CN" altLang="en-US" sz="3000" b="1" smtClean="0">
                <a:effectLst>
                  <a:outerShdw blurRad="38100" dist="38100" dir="2700000" algn="tl">
                    <a:srgbClr val="C0C0C0"/>
                  </a:outerShdw>
                </a:effectLst>
                <a:latin typeface="楷体_GB2312"/>
                <a:ea typeface="楷体_GB2312"/>
                <a:cs typeface="楷体_GB2312"/>
              </a:rPr>
              <a:t>年</a:t>
            </a:r>
            <a:r>
              <a:rPr lang="en-US" altLang="zh-CN" sz="3000" b="1" smtClean="0">
                <a:effectLst>
                  <a:outerShdw blurRad="38100" dist="38100" dir="2700000" algn="tl">
                    <a:srgbClr val="C0C0C0"/>
                  </a:outerShdw>
                </a:effectLst>
                <a:latin typeface="楷体_GB2312"/>
                <a:ea typeface="楷体_GB2312"/>
                <a:cs typeface="楷体_GB2312"/>
              </a:rPr>
              <a:t>2</a:t>
            </a:r>
            <a:r>
              <a:rPr lang="zh-CN" altLang="en-US" sz="3000" b="1" smtClean="0">
                <a:effectLst>
                  <a:outerShdw blurRad="38100" dist="38100" dir="2700000" algn="tl">
                    <a:srgbClr val="C0C0C0"/>
                  </a:outerShdw>
                </a:effectLst>
                <a:latin typeface="楷体_GB2312"/>
                <a:ea typeface="楷体_GB2312"/>
                <a:cs typeface="楷体_GB2312"/>
              </a:rPr>
              <a:t>月</a:t>
            </a:r>
            <a:r>
              <a:rPr lang="en-US" altLang="zh-CN" sz="3000" b="1" smtClean="0">
                <a:effectLst>
                  <a:outerShdw blurRad="38100" dist="38100" dir="2700000" algn="tl">
                    <a:srgbClr val="C0C0C0"/>
                  </a:outerShdw>
                </a:effectLst>
                <a:latin typeface="楷体_GB2312"/>
                <a:ea typeface="楷体_GB2312"/>
                <a:cs typeface="楷体_GB2312"/>
              </a:rPr>
              <a:t>7</a:t>
            </a:r>
            <a:r>
              <a:rPr lang="zh-CN" altLang="en-US" sz="3000" b="1" smtClean="0">
                <a:effectLst>
                  <a:outerShdw blurRad="38100" dist="38100" dir="2700000" algn="tl">
                    <a:srgbClr val="C0C0C0"/>
                  </a:outerShdw>
                </a:effectLst>
                <a:latin typeface="楷体_GB2312"/>
                <a:ea typeface="楷体_GB2312"/>
                <a:cs typeface="楷体_GB2312"/>
              </a:rPr>
              <a:t>日</a:t>
            </a:r>
            <a:r>
              <a:rPr lang="en-US" altLang="zh-CN" sz="3000" b="1" smtClean="0">
                <a:effectLst>
                  <a:outerShdw blurRad="38100" dist="38100" dir="2700000" algn="tl">
                    <a:srgbClr val="C0C0C0"/>
                  </a:outerShdw>
                </a:effectLst>
                <a:latin typeface="楷体_GB2312"/>
                <a:ea typeface="楷体_GB2312"/>
                <a:cs typeface="楷体_GB2312"/>
              </a:rPr>
              <a:t>《</a:t>
            </a:r>
            <a:r>
              <a:rPr lang="zh-CN" altLang="en-US" sz="3000" b="1" smtClean="0">
                <a:effectLst>
                  <a:outerShdw blurRad="38100" dist="38100" dir="2700000" algn="tl">
                    <a:srgbClr val="C0C0C0"/>
                  </a:outerShdw>
                </a:effectLst>
                <a:latin typeface="楷体_GB2312"/>
                <a:ea typeface="楷体_GB2312"/>
                <a:cs typeface="楷体_GB2312"/>
              </a:rPr>
              <a:t>人民日报</a:t>
            </a:r>
            <a:r>
              <a:rPr lang="en-US" altLang="zh-CN" sz="3000" b="1" smtClean="0">
                <a:effectLst>
                  <a:outerShdw blurRad="38100" dist="38100" dir="2700000" algn="tl">
                    <a:srgbClr val="C0C0C0"/>
                  </a:outerShdw>
                </a:effectLst>
                <a:latin typeface="楷体_GB2312"/>
                <a:ea typeface="楷体_GB2312"/>
                <a:cs typeface="楷体_GB2312"/>
              </a:rPr>
              <a:t>》</a:t>
            </a:r>
            <a:r>
              <a:rPr lang="zh-CN" altLang="en-US" sz="3000" b="1" smtClean="0">
                <a:effectLst>
                  <a:outerShdw blurRad="38100" dist="38100" dir="2700000" algn="tl">
                    <a:srgbClr val="C0C0C0"/>
                  </a:outerShdw>
                </a:effectLst>
                <a:latin typeface="楷体_GB2312"/>
                <a:ea typeface="楷体_GB2312"/>
                <a:cs typeface="楷体_GB2312"/>
              </a:rPr>
              <a:t>、</a:t>
            </a:r>
            <a:r>
              <a:rPr lang="en-US" altLang="zh-CN" sz="3000" b="1" smtClean="0">
                <a:effectLst>
                  <a:outerShdw blurRad="38100" dist="38100" dir="2700000" algn="tl">
                    <a:srgbClr val="C0C0C0"/>
                  </a:outerShdw>
                </a:effectLst>
                <a:latin typeface="楷体_GB2312"/>
                <a:ea typeface="楷体_GB2312"/>
                <a:cs typeface="楷体_GB2312"/>
              </a:rPr>
              <a:t>《</a:t>
            </a:r>
            <a:r>
              <a:rPr lang="zh-CN" altLang="en-US" sz="3000" b="1" smtClean="0">
                <a:effectLst>
                  <a:outerShdw blurRad="38100" dist="38100" dir="2700000" algn="tl">
                    <a:srgbClr val="C0C0C0"/>
                  </a:outerShdw>
                </a:effectLst>
                <a:latin typeface="楷体_GB2312"/>
                <a:ea typeface="楷体_GB2312"/>
                <a:cs typeface="楷体_GB2312"/>
              </a:rPr>
              <a:t>红旗</a:t>
            </a:r>
            <a:r>
              <a:rPr lang="en-US" altLang="zh-CN" sz="3000" b="1" smtClean="0">
                <a:effectLst>
                  <a:outerShdw blurRad="38100" dist="38100" dir="2700000" algn="tl">
                    <a:srgbClr val="C0C0C0"/>
                  </a:outerShdw>
                </a:effectLst>
                <a:latin typeface="楷体_GB2312"/>
                <a:ea typeface="楷体_GB2312"/>
                <a:cs typeface="楷体_GB2312"/>
              </a:rPr>
              <a:t>》</a:t>
            </a:r>
            <a:r>
              <a:rPr lang="zh-CN" altLang="en-US" sz="3000" b="1" smtClean="0">
                <a:effectLst>
                  <a:outerShdw blurRad="38100" dist="38100" dir="2700000" algn="tl">
                    <a:srgbClr val="C0C0C0"/>
                  </a:outerShdw>
                </a:effectLst>
                <a:latin typeface="楷体_GB2312"/>
                <a:ea typeface="楷体_GB2312"/>
                <a:cs typeface="楷体_GB2312"/>
              </a:rPr>
              <a:t>杂志、</a:t>
            </a:r>
            <a:r>
              <a:rPr lang="en-US" altLang="zh-CN" sz="3000" b="1" smtClean="0">
                <a:effectLst>
                  <a:outerShdw blurRad="38100" dist="38100" dir="2700000" algn="tl">
                    <a:srgbClr val="C0C0C0"/>
                  </a:outerShdw>
                </a:effectLst>
                <a:latin typeface="楷体_GB2312"/>
                <a:ea typeface="楷体_GB2312"/>
                <a:cs typeface="楷体_GB2312"/>
              </a:rPr>
              <a:t>《</a:t>
            </a:r>
            <a:r>
              <a:rPr lang="zh-CN" altLang="en-US" sz="3000" b="1" smtClean="0">
                <a:effectLst>
                  <a:outerShdw blurRad="38100" dist="38100" dir="2700000" algn="tl">
                    <a:srgbClr val="C0C0C0"/>
                  </a:outerShdw>
                </a:effectLst>
                <a:latin typeface="楷体_GB2312"/>
                <a:ea typeface="楷体_GB2312"/>
                <a:cs typeface="楷体_GB2312"/>
              </a:rPr>
              <a:t>解放军报</a:t>
            </a:r>
            <a:r>
              <a:rPr lang="en-US" altLang="zh-CN" sz="3000" b="1" smtClean="0">
                <a:effectLst>
                  <a:outerShdw blurRad="38100" dist="38100" dir="2700000" algn="tl">
                    <a:srgbClr val="C0C0C0"/>
                  </a:outerShdw>
                </a:effectLst>
                <a:latin typeface="楷体_GB2312"/>
                <a:ea typeface="楷体_GB2312"/>
                <a:cs typeface="楷体_GB2312"/>
              </a:rPr>
              <a:t>》</a:t>
            </a:r>
            <a:r>
              <a:rPr lang="zh-CN" altLang="en-US" sz="3000" b="1" smtClean="0">
                <a:effectLst>
                  <a:outerShdw blurRad="38100" dist="38100" dir="2700000" algn="tl">
                    <a:srgbClr val="C0C0C0"/>
                  </a:outerShdw>
                </a:effectLst>
                <a:latin typeface="楷体_GB2312"/>
                <a:ea typeface="楷体_GB2312"/>
                <a:cs typeface="楷体_GB2312"/>
              </a:rPr>
              <a:t>联合社论（经</a:t>
            </a:r>
            <a:r>
              <a:rPr lang="zh-CN" altLang="en-US" sz="3000" b="1" smtClean="0">
                <a:solidFill>
                  <a:srgbClr val="FF3300"/>
                </a:solidFill>
                <a:effectLst>
                  <a:outerShdw blurRad="38100" dist="38100" dir="2700000" algn="tl">
                    <a:srgbClr val="C0C0C0"/>
                  </a:outerShdw>
                </a:effectLst>
                <a:latin typeface="楷体_GB2312"/>
                <a:ea typeface="楷体_GB2312"/>
                <a:cs typeface="楷体_GB2312"/>
              </a:rPr>
              <a:t>华国锋</a:t>
            </a:r>
            <a:r>
              <a:rPr lang="zh-CN" altLang="en-US" sz="3000" b="1" smtClean="0">
                <a:effectLst>
                  <a:outerShdw blurRad="38100" dist="38100" dir="2700000" algn="tl">
                    <a:srgbClr val="C0C0C0"/>
                  </a:outerShdw>
                </a:effectLst>
                <a:latin typeface="楷体_GB2312"/>
                <a:ea typeface="楷体_GB2312"/>
                <a:cs typeface="楷体_GB2312"/>
              </a:rPr>
              <a:t>批准）</a:t>
            </a:r>
            <a:endParaRPr lang="zh-CN" altLang="en-US" sz="3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pPr eaLnBrk="1" hangingPunct="1"/>
            <a:endParaRPr lang="zh-CN" altLang="en-US" smtClean="0"/>
          </a:p>
        </p:txBody>
      </p:sp>
      <p:sp>
        <p:nvSpPr>
          <p:cNvPr id="18434" name="内容占位符 2"/>
          <p:cNvSpPr>
            <a:spLocks noGrp="1"/>
          </p:cNvSpPr>
          <p:nvPr>
            <p:ph idx="1"/>
          </p:nvPr>
        </p:nvSpPr>
        <p:spPr/>
        <p:txBody>
          <a:bodyPr/>
          <a:lstStyle/>
          <a:p>
            <a:pPr eaLnBrk="1" hangingPunct="1"/>
            <a:r>
              <a:rPr lang="zh-CN" altLang="en-US" smtClean="0"/>
              <a:t>两个“凡是”方针的实质是什么？（</a:t>
            </a:r>
            <a:r>
              <a:rPr lang="zh-CN" altLang="en-US" b="1" smtClean="0"/>
              <a:t>左倾路线，个人崇拜</a:t>
            </a:r>
            <a:r>
              <a:rPr lang="zh-CN" altLang="en-US" smtClean="0"/>
              <a:t>）</a:t>
            </a:r>
          </a:p>
          <a:p>
            <a:pPr eaLnBrk="1" hangingPunct="1"/>
            <a:r>
              <a:rPr lang="en-US" altLang="zh-CN" smtClean="0"/>
              <a:t>1978</a:t>
            </a:r>
            <a:r>
              <a:rPr lang="zh-CN" altLang="en-US" smtClean="0"/>
              <a:t>年</a:t>
            </a:r>
            <a:r>
              <a:rPr lang="en-US" altLang="zh-CN" smtClean="0"/>
              <a:t>5</a:t>
            </a:r>
            <a:r>
              <a:rPr lang="zh-CN" altLang="en-US" smtClean="0"/>
              <a:t>月，</a:t>
            </a:r>
            <a:r>
              <a:rPr lang="en-US" altLang="zh-CN" smtClean="0"/>
              <a:t>《</a:t>
            </a:r>
            <a:r>
              <a:rPr lang="zh-CN" altLang="en-US" smtClean="0"/>
              <a:t>光明日报</a:t>
            </a:r>
            <a:r>
              <a:rPr lang="en-US" altLang="zh-CN" smtClean="0"/>
              <a:t>》</a:t>
            </a:r>
            <a:r>
              <a:rPr lang="zh-CN" altLang="en-US" smtClean="0"/>
              <a:t>发表</a:t>
            </a:r>
            <a:r>
              <a:rPr lang="en-US" altLang="zh-CN" smtClean="0"/>
              <a:t>《</a:t>
            </a:r>
            <a:r>
              <a:rPr lang="zh-CN" altLang="en-US" smtClean="0"/>
              <a:t>实践是检验真理的唯一标准</a:t>
            </a:r>
            <a:r>
              <a:rPr lang="en-US" altLang="zh-CN" smtClean="0"/>
              <a:t>》</a:t>
            </a:r>
            <a:r>
              <a:rPr lang="zh-CN" altLang="en-US" smtClean="0"/>
              <a:t>一文，掀起了关于真理标准的讨论。</a:t>
            </a:r>
          </a:p>
          <a:p>
            <a:pPr eaLnBrk="1" hangingPunct="1"/>
            <a:r>
              <a:rPr lang="en-US" altLang="zh-CN" smtClean="0"/>
              <a:t>                           ——</a:t>
            </a:r>
            <a:r>
              <a:rPr lang="zh-CN" altLang="en-US" smtClean="0"/>
              <a:t>人教版必修三教材</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3"/>
          <p:cNvGrpSpPr>
            <a:grpSpLocks/>
          </p:cNvGrpSpPr>
          <p:nvPr/>
        </p:nvGrpSpPr>
        <p:grpSpPr bwMode="auto">
          <a:xfrm>
            <a:off x="685800" y="838200"/>
            <a:ext cx="6858000" cy="1195388"/>
            <a:chOff x="624" y="63"/>
            <a:chExt cx="4240" cy="753"/>
          </a:xfrm>
        </p:grpSpPr>
        <p:sp>
          <p:nvSpPr>
            <p:cNvPr id="19477" name="Text Box 8"/>
            <p:cNvSpPr txBox="1">
              <a:spLocks noChangeArrowheads="1"/>
            </p:cNvSpPr>
            <p:nvPr/>
          </p:nvSpPr>
          <p:spPr bwMode="auto">
            <a:xfrm>
              <a:off x="624" y="63"/>
              <a:ext cx="1250" cy="288"/>
            </a:xfrm>
            <a:prstGeom prst="rect">
              <a:avLst/>
            </a:prstGeom>
            <a:noFill/>
            <a:ln w="9525">
              <a:noFill/>
              <a:miter lim="800000"/>
              <a:headEnd/>
              <a:tailEnd/>
            </a:ln>
          </p:spPr>
          <p:txBody>
            <a:bodyPr wrap="none">
              <a:spAutoFit/>
            </a:bodyPr>
            <a:lstStyle/>
            <a:p>
              <a:r>
                <a:rPr lang="en-US" altLang="zh-CN" sz="2400" b="1">
                  <a:latin typeface="Calibri" pitchFamily="34" charset="0"/>
                </a:rPr>
                <a:t>《</a:t>
              </a:r>
              <a:r>
                <a:rPr lang="zh-CN" altLang="en-US" sz="2400" b="1">
                  <a:latin typeface="Calibri" pitchFamily="34" charset="0"/>
                </a:rPr>
                <a:t>人民日报</a:t>
              </a:r>
              <a:r>
                <a:rPr lang="en-US" altLang="zh-CN" sz="2400" b="1">
                  <a:latin typeface="Calibri" pitchFamily="34" charset="0"/>
                </a:rPr>
                <a:t>》</a:t>
              </a:r>
            </a:p>
          </p:txBody>
        </p:sp>
        <p:sp>
          <p:nvSpPr>
            <p:cNvPr id="19478" name="AutoShape 15"/>
            <p:cNvSpPr>
              <a:spLocks noChangeArrowheads="1"/>
            </p:cNvSpPr>
            <p:nvPr/>
          </p:nvSpPr>
          <p:spPr bwMode="auto">
            <a:xfrm>
              <a:off x="1104" y="480"/>
              <a:ext cx="48" cy="336"/>
            </a:xfrm>
            <a:prstGeom prst="downArrow">
              <a:avLst>
                <a:gd name="adj1" fmla="val 50000"/>
                <a:gd name="adj2" fmla="val 175000"/>
              </a:avLst>
            </a:prstGeom>
            <a:solidFill>
              <a:schemeClr val="accent1"/>
            </a:solidFill>
            <a:ln w="9525">
              <a:solidFill>
                <a:schemeClr val="tx1"/>
              </a:solidFill>
              <a:miter lim="800000"/>
              <a:headEnd/>
              <a:tailEnd/>
            </a:ln>
          </p:spPr>
          <p:txBody>
            <a:bodyPr vert="eaVert" wrap="none" anchor="ctr"/>
            <a:lstStyle/>
            <a:p>
              <a:endParaRPr lang="zh-CN" altLang="en-US">
                <a:latin typeface="Calibri" pitchFamily="34" charset="0"/>
              </a:endParaRPr>
            </a:p>
          </p:txBody>
        </p:sp>
        <p:sp>
          <p:nvSpPr>
            <p:cNvPr id="19479" name="Text Box 18"/>
            <p:cNvSpPr txBox="1">
              <a:spLocks noChangeArrowheads="1"/>
            </p:cNvSpPr>
            <p:nvPr/>
          </p:nvSpPr>
          <p:spPr bwMode="auto">
            <a:xfrm>
              <a:off x="3590" y="109"/>
              <a:ext cx="1274" cy="288"/>
            </a:xfrm>
            <a:prstGeom prst="rect">
              <a:avLst/>
            </a:prstGeom>
            <a:noFill/>
            <a:ln w="9525">
              <a:noFill/>
              <a:miter lim="800000"/>
              <a:headEnd/>
              <a:tailEnd/>
            </a:ln>
          </p:spPr>
          <p:txBody>
            <a:bodyPr>
              <a:spAutoFit/>
            </a:bodyPr>
            <a:lstStyle/>
            <a:p>
              <a:r>
                <a:rPr lang="en-US" altLang="zh-CN" sz="2400" b="1">
                  <a:solidFill>
                    <a:srgbClr val="CC6600"/>
                  </a:solidFill>
                  <a:latin typeface="Calibri" pitchFamily="34" charset="0"/>
                </a:rPr>
                <a:t>《</a:t>
              </a:r>
              <a:r>
                <a:rPr lang="zh-CN" altLang="en-US" sz="2400" b="1">
                  <a:solidFill>
                    <a:srgbClr val="CC6600"/>
                  </a:solidFill>
                  <a:latin typeface="Calibri" pitchFamily="34" charset="0"/>
                </a:rPr>
                <a:t>光明日报</a:t>
              </a:r>
              <a:r>
                <a:rPr lang="en-US" altLang="zh-CN" sz="2400" b="1">
                  <a:solidFill>
                    <a:srgbClr val="CC6600"/>
                  </a:solidFill>
                  <a:latin typeface="Calibri" pitchFamily="34" charset="0"/>
                </a:rPr>
                <a:t>》</a:t>
              </a:r>
            </a:p>
          </p:txBody>
        </p:sp>
        <p:sp>
          <p:nvSpPr>
            <p:cNvPr id="19480" name="AutoShape 19"/>
            <p:cNvSpPr>
              <a:spLocks noChangeArrowheads="1"/>
            </p:cNvSpPr>
            <p:nvPr/>
          </p:nvSpPr>
          <p:spPr bwMode="auto">
            <a:xfrm>
              <a:off x="4080" y="432"/>
              <a:ext cx="48" cy="288"/>
            </a:xfrm>
            <a:prstGeom prst="downArrow">
              <a:avLst>
                <a:gd name="adj1" fmla="val 50000"/>
                <a:gd name="adj2" fmla="val 150000"/>
              </a:avLst>
            </a:prstGeom>
            <a:solidFill>
              <a:schemeClr val="accent1"/>
            </a:solidFill>
            <a:ln w="9525">
              <a:solidFill>
                <a:schemeClr val="tx1"/>
              </a:solidFill>
              <a:miter lim="800000"/>
              <a:headEnd/>
              <a:tailEnd/>
            </a:ln>
          </p:spPr>
          <p:txBody>
            <a:bodyPr vert="eaVert" wrap="none" anchor="ctr"/>
            <a:lstStyle/>
            <a:p>
              <a:endParaRPr lang="zh-CN" altLang="en-US">
                <a:latin typeface="Calibri" pitchFamily="34" charset="0"/>
              </a:endParaRPr>
            </a:p>
          </p:txBody>
        </p:sp>
      </p:grpSp>
      <p:grpSp>
        <p:nvGrpSpPr>
          <p:cNvPr id="3" name="Group 44"/>
          <p:cNvGrpSpPr>
            <a:grpSpLocks/>
          </p:cNvGrpSpPr>
          <p:nvPr/>
        </p:nvGrpSpPr>
        <p:grpSpPr bwMode="auto">
          <a:xfrm>
            <a:off x="533400" y="1905000"/>
            <a:ext cx="8305800" cy="1143000"/>
            <a:chOff x="624" y="768"/>
            <a:chExt cx="5026" cy="720"/>
          </a:xfrm>
        </p:grpSpPr>
        <p:grpSp>
          <p:nvGrpSpPr>
            <p:cNvPr id="19471" name="Group 42"/>
            <p:cNvGrpSpPr>
              <a:grpSpLocks/>
            </p:cNvGrpSpPr>
            <p:nvPr/>
          </p:nvGrpSpPr>
          <p:grpSpPr bwMode="auto">
            <a:xfrm>
              <a:off x="624" y="816"/>
              <a:ext cx="1038" cy="672"/>
              <a:chOff x="624" y="816"/>
              <a:chExt cx="1038" cy="672"/>
            </a:xfrm>
          </p:grpSpPr>
          <p:sp>
            <p:nvSpPr>
              <p:cNvPr id="19475" name="Text Box 13"/>
              <p:cNvSpPr txBox="1">
                <a:spLocks noChangeArrowheads="1"/>
              </p:cNvSpPr>
              <p:nvPr/>
            </p:nvSpPr>
            <p:spPr bwMode="auto">
              <a:xfrm>
                <a:off x="624" y="816"/>
                <a:ext cx="1038" cy="288"/>
              </a:xfrm>
              <a:prstGeom prst="rect">
                <a:avLst/>
              </a:prstGeom>
              <a:noFill/>
              <a:ln w="9525">
                <a:noFill/>
                <a:miter lim="800000"/>
                <a:headEnd/>
                <a:tailEnd/>
              </a:ln>
            </p:spPr>
            <p:txBody>
              <a:bodyPr wrap="none">
                <a:spAutoFit/>
              </a:bodyPr>
              <a:lstStyle/>
              <a:p>
                <a:r>
                  <a:rPr lang="en-US" altLang="zh-CN" sz="2400" b="1">
                    <a:latin typeface="Calibri" pitchFamily="34" charset="0"/>
                  </a:rPr>
                  <a:t>“</a:t>
                </a:r>
                <a:r>
                  <a:rPr lang="zh-CN" altLang="en-US" sz="2400" b="1">
                    <a:latin typeface="Calibri" pitchFamily="34" charset="0"/>
                  </a:rPr>
                  <a:t>两个凡是”</a:t>
                </a:r>
              </a:p>
            </p:txBody>
          </p:sp>
          <p:sp>
            <p:nvSpPr>
              <p:cNvPr id="19476" name="AutoShape 17"/>
              <p:cNvSpPr>
                <a:spLocks noChangeArrowheads="1"/>
              </p:cNvSpPr>
              <p:nvPr/>
            </p:nvSpPr>
            <p:spPr bwMode="auto">
              <a:xfrm>
                <a:off x="1104" y="1104"/>
                <a:ext cx="48" cy="384"/>
              </a:xfrm>
              <a:prstGeom prst="downArrow">
                <a:avLst>
                  <a:gd name="adj1" fmla="val 50000"/>
                  <a:gd name="adj2" fmla="val 200000"/>
                </a:avLst>
              </a:prstGeom>
              <a:solidFill>
                <a:schemeClr val="accent1"/>
              </a:solidFill>
              <a:ln w="9525">
                <a:solidFill>
                  <a:schemeClr val="tx1"/>
                </a:solidFill>
                <a:miter lim="800000"/>
                <a:headEnd/>
                <a:tailEnd/>
              </a:ln>
            </p:spPr>
            <p:txBody>
              <a:bodyPr vert="eaVert" wrap="none" anchor="ctr"/>
              <a:lstStyle/>
              <a:p>
                <a:endParaRPr lang="zh-CN" altLang="en-US">
                  <a:latin typeface="Calibri" pitchFamily="34" charset="0"/>
                </a:endParaRPr>
              </a:p>
            </p:txBody>
          </p:sp>
        </p:grpSp>
        <p:grpSp>
          <p:nvGrpSpPr>
            <p:cNvPr id="19472" name="Group 43"/>
            <p:cNvGrpSpPr>
              <a:grpSpLocks/>
            </p:cNvGrpSpPr>
            <p:nvPr/>
          </p:nvGrpSpPr>
          <p:grpSpPr bwMode="auto">
            <a:xfrm>
              <a:off x="2832" y="768"/>
              <a:ext cx="2818" cy="624"/>
              <a:chOff x="2832" y="768"/>
              <a:chExt cx="2818" cy="624"/>
            </a:xfrm>
          </p:grpSpPr>
          <p:sp>
            <p:nvSpPr>
              <p:cNvPr id="19473" name="Text Box 20"/>
              <p:cNvSpPr txBox="1">
                <a:spLocks noChangeArrowheads="1"/>
              </p:cNvSpPr>
              <p:nvPr/>
            </p:nvSpPr>
            <p:spPr bwMode="auto">
              <a:xfrm>
                <a:off x="2832" y="768"/>
                <a:ext cx="2818" cy="288"/>
              </a:xfrm>
              <a:prstGeom prst="rect">
                <a:avLst/>
              </a:prstGeom>
              <a:noFill/>
              <a:ln w="9525">
                <a:noFill/>
                <a:miter lim="800000"/>
                <a:headEnd/>
                <a:tailEnd/>
              </a:ln>
            </p:spPr>
            <p:txBody>
              <a:bodyPr>
                <a:spAutoFit/>
              </a:bodyPr>
              <a:lstStyle/>
              <a:p>
                <a:r>
                  <a:rPr lang="en-US" altLang="zh-CN" sz="2400" b="1">
                    <a:solidFill>
                      <a:srgbClr val="CC6600"/>
                    </a:solidFill>
                    <a:latin typeface="Calibri" pitchFamily="34" charset="0"/>
                  </a:rPr>
                  <a:t>《</a:t>
                </a:r>
                <a:r>
                  <a:rPr lang="zh-CN" altLang="en-US" sz="2400" b="1">
                    <a:solidFill>
                      <a:srgbClr val="CC6600"/>
                    </a:solidFill>
                    <a:latin typeface="Calibri" pitchFamily="34" charset="0"/>
                  </a:rPr>
                  <a:t>实践是检验真理的唯一标准</a:t>
                </a:r>
                <a:r>
                  <a:rPr lang="en-US" altLang="zh-CN" sz="2400" b="1">
                    <a:solidFill>
                      <a:srgbClr val="CC6600"/>
                    </a:solidFill>
                    <a:latin typeface="Calibri" pitchFamily="34" charset="0"/>
                  </a:rPr>
                  <a:t>》</a:t>
                </a:r>
              </a:p>
            </p:txBody>
          </p:sp>
          <p:sp>
            <p:nvSpPr>
              <p:cNvPr id="19474" name="AutoShape 24"/>
              <p:cNvSpPr>
                <a:spLocks noChangeArrowheads="1"/>
              </p:cNvSpPr>
              <p:nvPr/>
            </p:nvSpPr>
            <p:spPr bwMode="auto">
              <a:xfrm>
                <a:off x="4128" y="1056"/>
                <a:ext cx="48" cy="336"/>
              </a:xfrm>
              <a:prstGeom prst="downArrow">
                <a:avLst>
                  <a:gd name="adj1" fmla="val 50000"/>
                  <a:gd name="adj2" fmla="val 175000"/>
                </a:avLst>
              </a:prstGeom>
              <a:solidFill>
                <a:schemeClr val="accent1"/>
              </a:solidFill>
              <a:ln w="9525">
                <a:solidFill>
                  <a:schemeClr val="tx1"/>
                </a:solidFill>
                <a:miter lim="800000"/>
                <a:headEnd/>
                <a:tailEnd/>
              </a:ln>
            </p:spPr>
            <p:txBody>
              <a:bodyPr vert="eaVert" wrap="none" anchor="ctr"/>
              <a:lstStyle/>
              <a:p>
                <a:endParaRPr lang="zh-CN" altLang="en-US">
                  <a:latin typeface="Calibri" pitchFamily="34" charset="0"/>
                </a:endParaRPr>
              </a:p>
            </p:txBody>
          </p:sp>
        </p:grpSp>
      </p:grpSp>
      <p:grpSp>
        <p:nvGrpSpPr>
          <p:cNvPr id="6" name="Group 36"/>
          <p:cNvGrpSpPr>
            <a:grpSpLocks/>
          </p:cNvGrpSpPr>
          <p:nvPr/>
        </p:nvGrpSpPr>
        <p:grpSpPr bwMode="auto">
          <a:xfrm>
            <a:off x="1752600" y="3124200"/>
            <a:ext cx="6921500" cy="1036638"/>
            <a:chOff x="1584" y="2400"/>
            <a:chExt cx="4204" cy="653"/>
          </a:xfrm>
        </p:grpSpPr>
        <p:sp>
          <p:nvSpPr>
            <p:cNvPr id="19469" name="Text Box 7"/>
            <p:cNvSpPr txBox="1">
              <a:spLocks noChangeArrowheads="1"/>
            </p:cNvSpPr>
            <p:nvPr/>
          </p:nvSpPr>
          <p:spPr bwMode="auto">
            <a:xfrm>
              <a:off x="1584" y="2688"/>
              <a:ext cx="4204" cy="365"/>
            </a:xfrm>
            <a:prstGeom prst="rect">
              <a:avLst/>
            </a:prstGeom>
            <a:noFill/>
            <a:ln w="9525">
              <a:noFill/>
              <a:miter lim="800000"/>
              <a:headEnd/>
              <a:tailEnd/>
            </a:ln>
          </p:spPr>
          <p:txBody>
            <a:bodyPr wrap="none">
              <a:spAutoFit/>
            </a:bodyPr>
            <a:lstStyle/>
            <a:p>
              <a:r>
                <a:rPr lang="zh-CN" altLang="en-US" sz="2400" b="1">
                  <a:solidFill>
                    <a:srgbClr val="3333FF"/>
                  </a:solidFill>
                  <a:latin typeface="Calibri" pitchFamily="34" charset="0"/>
                </a:rPr>
                <a:t>一场关于真理标准问题的讨论，</a:t>
              </a:r>
              <a:r>
                <a:rPr lang="zh-CN" altLang="en-US" sz="3200" b="1">
                  <a:solidFill>
                    <a:srgbClr val="3333FF"/>
                  </a:solidFill>
                  <a:latin typeface="Calibri" pitchFamily="34" charset="0"/>
                </a:rPr>
                <a:t>思想解放潮流</a:t>
              </a:r>
            </a:p>
          </p:txBody>
        </p:sp>
        <p:sp>
          <p:nvSpPr>
            <p:cNvPr id="19470" name="AutoShape 25"/>
            <p:cNvSpPr>
              <a:spLocks/>
            </p:cNvSpPr>
            <p:nvPr/>
          </p:nvSpPr>
          <p:spPr bwMode="auto">
            <a:xfrm rot="-5400000">
              <a:off x="2784" y="1248"/>
              <a:ext cx="240" cy="2544"/>
            </a:xfrm>
            <a:prstGeom prst="leftBrace">
              <a:avLst>
                <a:gd name="adj1" fmla="val 88333"/>
                <a:gd name="adj2" fmla="val 50000"/>
              </a:avLst>
            </a:prstGeom>
            <a:noFill/>
            <a:ln w="9525">
              <a:solidFill>
                <a:schemeClr val="tx1"/>
              </a:solidFill>
              <a:round/>
              <a:headEnd/>
              <a:tailEnd/>
            </a:ln>
          </p:spPr>
          <p:txBody>
            <a:bodyPr wrap="none" anchor="ctr"/>
            <a:lstStyle/>
            <a:p>
              <a:endParaRPr lang="zh-CN" altLang="en-US">
                <a:latin typeface="Calibri" pitchFamily="34" charset="0"/>
              </a:endParaRPr>
            </a:p>
          </p:txBody>
        </p:sp>
      </p:grpSp>
      <p:sp>
        <p:nvSpPr>
          <p:cNvPr id="11290" name="Text Box 26"/>
          <p:cNvSpPr txBox="1">
            <a:spLocks noChangeArrowheads="1"/>
          </p:cNvSpPr>
          <p:nvPr/>
        </p:nvSpPr>
        <p:spPr bwMode="auto">
          <a:xfrm>
            <a:off x="533400" y="4267200"/>
            <a:ext cx="7315200" cy="457200"/>
          </a:xfrm>
          <a:prstGeom prst="rect">
            <a:avLst/>
          </a:prstGeom>
          <a:noFill/>
          <a:ln w="9525">
            <a:noFill/>
            <a:miter lim="800000"/>
            <a:headEnd/>
            <a:tailEnd/>
          </a:ln>
        </p:spPr>
        <p:txBody>
          <a:bodyPr>
            <a:spAutoFit/>
          </a:bodyPr>
          <a:lstStyle/>
          <a:p>
            <a:r>
              <a:rPr lang="zh-CN" altLang="en-US" sz="2400" b="1">
                <a:solidFill>
                  <a:srgbClr val="FF0000"/>
                </a:solidFill>
                <a:latin typeface="Calibri" pitchFamily="34" charset="0"/>
              </a:rPr>
              <a:t>实质</a:t>
            </a:r>
            <a:r>
              <a:rPr lang="zh-CN" altLang="en-US" sz="2400" b="1">
                <a:latin typeface="Calibri" pitchFamily="34" charset="0"/>
              </a:rPr>
              <a:t>：是一场关于党的思想路线的原则分歧的争论</a:t>
            </a:r>
          </a:p>
        </p:txBody>
      </p:sp>
      <p:grpSp>
        <p:nvGrpSpPr>
          <p:cNvPr id="7" name="Group 37"/>
          <p:cNvGrpSpPr>
            <a:grpSpLocks/>
          </p:cNvGrpSpPr>
          <p:nvPr/>
        </p:nvGrpSpPr>
        <p:grpSpPr bwMode="auto">
          <a:xfrm>
            <a:off x="457200" y="5105400"/>
            <a:ext cx="2438400" cy="838200"/>
            <a:chOff x="96" y="3552"/>
            <a:chExt cx="1200" cy="528"/>
          </a:xfrm>
        </p:grpSpPr>
        <p:sp>
          <p:nvSpPr>
            <p:cNvPr id="19467" name="Text Box 28"/>
            <p:cNvSpPr txBox="1">
              <a:spLocks noChangeArrowheads="1"/>
            </p:cNvSpPr>
            <p:nvPr/>
          </p:nvSpPr>
          <p:spPr bwMode="auto">
            <a:xfrm>
              <a:off x="96" y="3648"/>
              <a:ext cx="1082" cy="288"/>
            </a:xfrm>
            <a:prstGeom prst="rect">
              <a:avLst/>
            </a:prstGeom>
            <a:noFill/>
            <a:ln w="9525">
              <a:noFill/>
              <a:miter lim="800000"/>
              <a:headEnd/>
              <a:tailEnd/>
            </a:ln>
          </p:spPr>
          <p:txBody>
            <a:bodyPr>
              <a:spAutoFit/>
            </a:bodyPr>
            <a:lstStyle/>
            <a:p>
              <a:r>
                <a:rPr lang="zh-CN" altLang="en-US" sz="2400" b="1">
                  <a:solidFill>
                    <a:srgbClr val="FF0000"/>
                  </a:solidFill>
                  <a:latin typeface="Calibri" pitchFamily="34" charset="0"/>
                </a:rPr>
                <a:t>邓小平的态度</a:t>
              </a:r>
            </a:p>
          </p:txBody>
        </p:sp>
        <p:sp>
          <p:nvSpPr>
            <p:cNvPr id="19468" name="AutoShape 29"/>
            <p:cNvSpPr>
              <a:spLocks/>
            </p:cNvSpPr>
            <p:nvPr/>
          </p:nvSpPr>
          <p:spPr bwMode="auto">
            <a:xfrm>
              <a:off x="1152" y="3552"/>
              <a:ext cx="144" cy="528"/>
            </a:xfrm>
            <a:prstGeom prst="leftBrace">
              <a:avLst>
                <a:gd name="adj1" fmla="val 30556"/>
                <a:gd name="adj2" fmla="val 50000"/>
              </a:avLst>
            </a:prstGeom>
            <a:noFill/>
            <a:ln w="9525">
              <a:solidFill>
                <a:schemeClr val="tx1"/>
              </a:solidFill>
              <a:round/>
              <a:headEnd/>
              <a:tailEnd/>
            </a:ln>
          </p:spPr>
          <p:txBody>
            <a:bodyPr wrap="none" anchor="ctr"/>
            <a:lstStyle/>
            <a:p>
              <a:endParaRPr lang="zh-CN" altLang="en-US">
                <a:latin typeface="Calibri" pitchFamily="34" charset="0"/>
              </a:endParaRPr>
            </a:p>
          </p:txBody>
        </p:sp>
      </p:grpSp>
      <p:grpSp>
        <p:nvGrpSpPr>
          <p:cNvPr id="8" name="Group 38"/>
          <p:cNvGrpSpPr>
            <a:grpSpLocks/>
          </p:cNvGrpSpPr>
          <p:nvPr/>
        </p:nvGrpSpPr>
        <p:grpSpPr bwMode="auto">
          <a:xfrm>
            <a:off x="2700338" y="4868863"/>
            <a:ext cx="5626100" cy="1562100"/>
            <a:chOff x="1430" y="3481"/>
            <a:chExt cx="3010" cy="543"/>
          </a:xfrm>
        </p:grpSpPr>
        <p:sp>
          <p:nvSpPr>
            <p:cNvPr id="19465" name="Text Box 30"/>
            <p:cNvSpPr txBox="1">
              <a:spLocks noChangeArrowheads="1"/>
            </p:cNvSpPr>
            <p:nvPr/>
          </p:nvSpPr>
          <p:spPr bwMode="auto">
            <a:xfrm>
              <a:off x="1430" y="3481"/>
              <a:ext cx="3010" cy="413"/>
            </a:xfrm>
            <a:prstGeom prst="rect">
              <a:avLst/>
            </a:prstGeom>
            <a:noFill/>
            <a:ln w="9525">
              <a:noFill/>
              <a:miter lim="800000"/>
              <a:headEnd/>
              <a:tailEnd/>
            </a:ln>
          </p:spPr>
          <p:txBody>
            <a:bodyPr>
              <a:spAutoFit/>
            </a:bodyPr>
            <a:lstStyle/>
            <a:p>
              <a:r>
                <a:rPr lang="zh-CN" altLang="en-US" sz="2400" b="1">
                  <a:solidFill>
                    <a:srgbClr val="FF0000"/>
                  </a:solidFill>
                  <a:latin typeface="Calibri" pitchFamily="34" charset="0"/>
                </a:rPr>
                <a:t>肯定</a:t>
              </a:r>
              <a:r>
                <a:rPr lang="zh-CN" altLang="en-US" sz="2400" b="1">
                  <a:latin typeface="Calibri" pitchFamily="34" charset="0"/>
                </a:rPr>
                <a:t>“实践是检验真理的唯一标准”号召大家解放思想，实事求是，团结一致向前看</a:t>
              </a:r>
            </a:p>
          </p:txBody>
        </p:sp>
        <p:sp>
          <p:nvSpPr>
            <p:cNvPr id="19466" name="Text Box 31"/>
            <p:cNvSpPr txBox="1">
              <a:spLocks noChangeArrowheads="1"/>
            </p:cNvSpPr>
            <p:nvPr/>
          </p:nvSpPr>
          <p:spPr bwMode="auto">
            <a:xfrm>
              <a:off x="1526" y="3865"/>
              <a:ext cx="2126" cy="159"/>
            </a:xfrm>
            <a:prstGeom prst="rect">
              <a:avLst/>
            </a:prstGeom>
            <a:noFill/>
            <a:ln w="9525">
              <a:noFill/>
              <a:miter lim="800000"/>
              <a:headEnd/>
              <a:tailEnd/>
            </a:ln>
          </p:spPr>
          <p:txBody>
            <a:bodyPr>
              <a:spAutoFit/>
            </a:bodyPr>
            <a:lstStyle/>
            <a:p>
              <a:r>
                <a:rPr lang="zh-CN" altLang="en-US" sz="2400" b="1">
                  <a:solidFill>
                    <a:srgbClr val="FF0000"/>
                  </a:solidFill>
                  <a:latin typeface="Calibri" pitchFamily="34" charset="0"/>
                </a:rPr>
                <a:t>否定</a:t>
              </a:r>
              <a:r>
                <a:rPr lang="zh-CN" altLang="en-US" sz="2400" b="1">
                  <a:latin typeface="Calibri" pitchFamily="34" charset="0"/>
                </a:rPr>
                <a:t>“两个凡是”的错误方针</a:t>
              </a:r>
            </a:p>
          </p:txBody>
        </p:sp>
      </p:grpSp>
      <p:pic>
        <p:nvPicPr>
          <p:cNvPr id="19463" name="Picture 41">
            <a:hlinkClick r:id="rId2" action="ppaction://hlinksldjump"/>
          </p:cNvPr>
          <p:cNvPicPr>
            <a:picLocks noChangeAspect="1" noChangeArrowheads="1"/>
          </p:cNvPicPr>
          <p:nvPr/>
        </p:nvPicPr>
        <p:blipFill>
          <a:blip r:embed="rId3"/>
          <a:srcRect/>
          <a:stretch>
            <a:fillRect/>
          </a:stretch>
        </p:blipFill>
        <p:spPr bwMode="auto">
          <a:xfrm>
            <a:off x="8610600" y="6105525"/>
            <a:ext cx="533400" cy="752475"/>
          </a:xfrm>
          <a:prstGeom prst="rect">
            <a:avLst/>
          </a:prstGeom>
          <a:noFill/>
          <a:ln w="9525">
            <a:noFill/>
            <a:miter lim="800000"/>
            <a:headEnd/>
            <a:tailEnd/>
          </a:ln>
        </p:spPr>
      </p:pic>
      <p:sp>
        <p:nvSpPr>
          <p:cNvPr id="19464" name="Text Box 45"/>
          <p:cNvSpPr txBox="1">
            <a:spLocks noChangeArrowheads="1"/>
          </p:cNvSpPr>
          <p:nvPr/>
        </p:nvSpPr>
        <p:spPr bwMode="auto">
          <a:xfrm>
            <a:off x="381000" y="188913"/>
            <a:ext cx="7977188" cy="646112"/>
          </a:xfrm>
          <a:prstGeom prst="rect">
            <a:avLst/>
          </a:prstGeom>
          <a:noFill/>
          <a:ln w="9525">
            <a:noFill/>
            <a:miter lim="800000"/>
            <a:headEnd/>
            <a:tailEnd/>
          </a:ln>
        </p:spPr>
        <p:txBody>
          <a:bodyPr>
            <a:spAutoFit/>
          </a:bodyPr>
          <a:lstStyle/>
          <a:p>
            <a:r>
              <a:rPr lang="en-US" altLang="zh-CN" sz="3600" b="1">
                <a:solidFill>
                  <a:srgbClr val="A50021"/>
                </a:solidFill>
                <a:latin typeface="Calibri" pitchFamily="34" charset="0"/>
              </a:rPr>
              <a:t>1</a:t>
            </a:r>
            <a:r>
              <a:rPr lang="zh-CN" altLang="en-US" sz="3600" b="1">
                <a:solidFill>
                  <a:srgbClr val="A50021"/>
                </a:solidFill>
                <a:latin typeface="Calibri" pitchFamily="34" charset="0"/>
              </a:rPr>
              <a:t>、解放思想：“真理标准的讨论”</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1290"/>
                                        </p:tgtEl>
                                        <p:attrNameLst>
                                          <p:attrName>style.visibility</p:attrName>
                                        </p:attrNameLst>
                                      </p:cBhvr>
                                      <p:to>
                                        <p:strVal val="visible"/>
                                      </p:to>
                                    </p:set>
                                    <p:animEffect transition="in" filter="slide(fromBottom)">
                                      <p:cBhvr>
                                        <p:cTn id="22" dur="500"/>
                                        <p:tgtEl>
                                          <p:spTgt spid="11290"/>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lide(fromBottom)">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slide(fromBottom)">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1"/>
          <p:cNvSpPr>
            <a:spLocks noGrp="1"/>
          </p:cNvSpPr>
          <p:nvPr>
            <p:ph type="title"/>
          </p:nvPr>
        </p:nvSpPr>
        <p:spPr/>
        <p:txBody>
          <a:bodyPr/>
          <a:lstStyle/>
          <a:p>
            <a:pPr eaLnBrk="1" hangingPunct="1"/>
            <a:endParaRPr lang="zh-CN" altLang="en-US" smtClean="0"/>
          </a:p>
        </p:txBody>
      </p:sp>
      <p:sp>
        <p:nvSpPr>
          <p:cNvPr id="20482" name="内容占位符 2"/>
          <p:cNvSpPr>
            <a:spLocks noGrp="1"/>
          </p:cNvSpPr>
          <p:nvPr>
            <p:ph idx="1"/>
          </p:nvPr>
        </p:nvSpPr>
        <p:spPr/>
        <p:txBody>
          <a:bodyPr/>
          <a:lstStyle/>
          <a:p>
            <a:pPr eaLnBrk="1" hangingPunct="1"/>
            <a:r>
              <a:rPr lang="zh-CN" altLang="en-US" smtClean="0"/>
              <a:t>意义：打破个人崇拜、教条主义的束缚，解放了人们的思想，为十一届三中全会的召开奠定了思想基础。</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6"/>
          <p:cNvSpPr txBox="1">
            <a:spLocks noChangeArrowheads="1"/>
          </p:cNvSpPr>
          <p:nvPr/>
        </p:nvSpPr>
        <p:spPr bwMode="auto">
          <a:xfrm>
            <a:off x="2498725" y="0"/>
            <a:ext cx="3673475" cy="579438"/>
          </a:xfrm>
          <a:prstGeom prst="rect">
            <a:avLst/>
          </a:prstGeom>
          <a:noFill/>
          <a:ln w="9525">
            <a:noFill/>
            <a:miter lim="800000"/>
            <a:headEnd/>
            <a:tailEnd/>
          </a:ln>
        </p:spPr>
        <p:txBody>
          <a:bodyPr wrap="none">
            <a:spAutoFit/>
          </a:bodyPr>
          <a:lstStyle/>
          <a:p>
            <a:r>
              <a:rPr lang="en-US" altLang="zh-CN" sz="3200" b="1">
                <a:solidFill>
                  <a:srgbClr val="FF0000"/>
                </a:solidFill>
                <a:latin typeface="Calibri" pitchFamily="34" charset="0"/>
              </a:rPr>
              <a:t>3</a:t>
            </a:r>
            <a:r>
              <a:rPr lang="zh-CN" altLang="en-US" sz="3200" b="1">
                <a:solidFill>
                  <a:srgbClr val="FF0000"/>
                </a:solidFill>
                <a:latin typeface="Calibri" pitchFamily="34" charset="0"/>
              </a:rPr>
              <a:t>、十一届三中全会</a:t>
            </a:r>
          </a:p>
        </p:txBody>
      </p:sp>
      <p:pic>
        <p:nvPicPr>
          <p:cNvPr id="9226" name="中共十一届三中全会.MPG">
            <a:hlinkClick r:id="" action="ppaction://media"/>
          </p:cNvPr>
          <p:cNvPicPr>
            <a:picLocks noRot="1" noChangeAspect="1" noChangeArrowheads="1"/>
          </p:cNvPicPr>
          <p:nvPr>
            <a:videoFile r:link="rId1"/>
          </p:nvPr>
        </p:nvPicPr>
        <p:blipFill>
          <a:blip r:embed="rId3"/>
          <a:srcRect/>
          <a:stretch>
            <a:fillRect/>
          </a:stretch>
        </p:blipFill>
        <p:spPr bwMode="auto">
          <a:xfrm>
            <a:off x="304800" y="495300"/>
            <a:ext cx="8686800" cy="63627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restart="whenNotActive" fill="hold" evtFilter="cancelBubble" nodeType="interactiveSeq">
                <p:stCondLst>
                  <p:cond evt="onClick" delay="0">
                    <p:tgtEl>
                      <p:spTgt spid="922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9226"/>
                                        </p:tgtEl>
                                      </p:cBhvr>
                                    </p:cmd>
                                  </p:childTnLst>
                                </p:cTn>
                              </p:par>
                            </p:childTnLst>
                          </p:cTn>
                        </p:par>
                      </p:childTnLst>
                    </p:cTn>
                  </p:par>
                </p:childTnLst>
              </p:cTn>
              <p:nextCondLst>
                <p:cond evt="onClick" delay="0">
                  <p:tgtEl>
                    <p:spTgt spid="9226"/>
                  </p:tgtEl>
                </p:cond>
              </p:nextCondLst>
            </p:seq>
            <p:video>
              <p:cMediaNode>
                <p:cTn id="7" fill="hold" display="0">
                  <p:stCondLst>
                    <p:cond delay="indefinite"/>
                  </p:stCondLst>
                  <p:endCondLst>
                    <p:cond evt="onNext" delay="0">
                      <p:tgtEl>
                        <p:sldTgt/>
                      </p:tgtEl>
                    </p:cond>
                    <p:cond evt="onPrev" delay="0">
                      <p:tgtEl>
                        <p:sldTgt/>
                      </p:tgtEl>
                    </p:cond>
                  </p:endCondLst>
                </p:cTn>
                <p:tgtEl>
                  <p:spTgt spid="9226"/>
                </p:tgtEl>
              </p:cMediaNode>
            </p:video>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2101</Words>
  <Application>Microsoft Office PowerPoint</Application>
  <PresentationFormat>全屏显示(4:3)</PresentationFormat>
  <Paragraphs>137</Paragraphs>
  <Slides>34</Slides>
  <Notes>0</Notes>
  <HiddenSlides>0</HiddenSlides>
  <MMClips>1</MMClips>
  <ScaleCrop>false</ScaleCrop>
  <HeadingPairs>
    <vt:vector size="6" baseType="variant">
      <vt:variant>
        <vt:lpstr>已用的字体</vt:lpstr>
      </vt:variant>
      <vt:variant>
        <vt:i4>12</vt:i4>
      </vt:variant>
      <vt:variant>
        <vt:lpstr>演示文稿设计模板</vt:lpstr>
      </vt:variant>
      <vt:variant>
        <vt:i4>1</vt:i4>
      </vt:variant>
      <vt:variant>
        <vt:lpstr>幻灯片标题</vt:lpstr>
      </vt:variant>
      <vt:variant>
        <vt:i4>34</vt:i4>
      </vt:variant>
    </vt:vector>
  </HeadingPairs>
  <TitlesOfParts>
    <vt:vector size="47" baseType="lpstr">
      <vt:lpstr>Arial</vt:lpstr>
      <vt:lpstr>宋体</vt:lpstr>
      <vt:lpstr>Calibri</vt:lpstr>
      <vt:lpstr>楷体_GB2312</vt:lpstr>
      <vt:lpstr>黑体</vt:lpstr>
      <vt:lpstr>华文新魏</vt:lpstr>
      <vt:lpstr>Verdana</vt:lpstr>
      <vt:lpstr>Wingdings</vt:lpstr>
      <vt:lpstr>Arial Black</vt:lpstr>
      <vt:lpstr>隶书</vt:lpstr>
      <vt:lpstr>Times New Roman</vt:lpstr>
      <vt:lpstr>华文行楷</vt: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邓小平理论的形成过程</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邓小平理论的历史地位</vt:lpstr>
      <vt:lpstr>四、建设什么样的党来建设社会主义？</vt:lpstr>
      <vt:lpstr>幻灯片 28</vt:lpstr>
      <vt:lpstr>幻灯片 29</vt:lpstr>
      <vt:lpstr>幻灯片 30</vt:lpstr>
      <vt:lpstr>幻灯片 31</vt:lpstr>
      <vt:lpstr>幻灯片 32</vt:lpstr>
      <vt:lpstr>幻灯片 33</vt:lpstr>
      <vt:lpstr>幻灯片 34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什么是社会主义？</dc:title>
  <dc:creator>HP</dc:creator>
  <cp:lastModifiedBy>tang</cp:lastModifiedBy>
  <cp:revision>24</cp:revision>
  <dcterms:created xsi:type="dcterms:W3CDTF">2015-11-23T11:55:35Z</dcterms:created>
  <dcterms:modified xsi:type="dcterms:W3CDTF">2017-11-08T14:23:32Z</dcterms:modified>
</cp:coreProperties>
</file>