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50" r:id="rId3"/>
  </p:sldMasterIdLst>
  <p:notesMasterIdLst>
    <p:notesMasterId r:id="rId37"/>
  </p:notesMasterIdLst>
  <p:sldIdLst>
    <p:sldId id="2551" r:id="rId4"/>
    <p:sldId id="1881" r:id="rId5"/>
    <p:sldId id="2361" r:id="rId6"/>
    <p:sldId id="2362" r:id="rId7"/>
    <p:sldId id="2363" r:id="rId8"/>
    <p:sldId id="2556" r:id="rId9"/>
    <p:sldId id="2557" r:id="rId10"/>
    <p:sldId id="2552" r:id="rId11"/>
    <p:sldId id="2553" r:id="rId12"/>
    <p:sldId id="2554" r:id="rId13"/>
    <p:sldId id="2426" r:id="rId14"/>
    <p:sldId id="2505" r:id="rId15"/>
    <p:sldId id="2508" r:id="rId16"/>
    <p:sldId id="2510" r:id="rId17"/>
    <p:sldId id="2622" r:id="rId18"/>
    <p:sldId id="1958" r:id="rId19"/>
    <p:sldId id="2562" r:id="rId20"/>
    <p:sldId id="2564" r:id="rId21"/>
    <p:sldId id="2459" r:id="rId22"/>
    <p:sldId id="2568" r:id="rId23"/>
    <p:sldId id="2570" r:id="rId24"/>
    <p:sldId id="2623" r:id="rId25"/>
    <p:sldId id="2478" r:id="rId26"/>
    <p:sldId id="2584" r:id="rId27"/>
    <p:sldId id="2486" r:id="rId28"/>
    <p:sldId id="2585" r:id="rId29"/>
    <p:sldId id="2626" r:id="rId30"/>
    <p:sldId id="2587" r:id="rId31"/>
    <p:sldId id="2617" r:id="rId32"/>
    <p:sldId id="2595" r:id="rId33"/>
    <p:sldId id="2596" r:id="rId34"/>
    <p:sldId id="2621" r:id="rId35"/>
    <p:sldId id="2625" r:id="rId36"/>
  </p:sldIdLst>
  <p:sldSz cx="12190730" cy="6858000"/>
  <p:notesSz cx="6858000" cy="9144000"/>
  <p:embeddedFontLst>
    <p:embeddedFont>
      <p:font typeface="微软雅黑" panose="020B0503020204020204" charset="-122"/>
      <p:regular r:id="rId41"/>
    </p:embeddedFont>
    <p:embeddedFont>
      <p:font typeface="黑体" panose="02010609060101010101" pitchFamily="2" charset="-122"/>
      <p:regular r:id="rId42"/>
    </p:embeddedFont>
    <p:embeddedFont>
      <p:font typeface="楷体" panose="02010609060101010101" charset="-122"/>
      <p:regular r:id="rId43"/>
    </p:embeddedFont>
    <p:embeddedFont>
      <p:font typeface="Arial Black" panose="020B0A04020102020204" charset="0"/>
      <p:bold r:id="rId44"/>
    </p:embeddedFont>
    <p:embeddedFont>
      <p:font typeface="方正准圆_GBK" panose="03000509000000000000" pitchFamily="65" charset="-122"/>
      <p:regular r:id="rId45"/>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BE4"/>
    <a:srgbClr val="000000"/>
    <a:srgbClr val="1024BC"/>
    <a:srgbClr val="0945A5"/>
    <a:srgbClr val="1D41D5"/>
    <a:srgbClr val="333399"/>
    <a:srgbClr val="5F5F5F"/>
    <a:srgbClr val="808080"/>
    <a:srgbClr val="CC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13" d="100"/>
          <a:sy n="113" d="100"/>
        </p:scale>
        <p:origin x="-474" y="-108"/>
      </p:cViewPr>
      <p:guideLst>
        <p:guide orient="horz" pos="2236"/>
        <p:guide pos="3817"/>
      </p:guideLst>
    </p:cSldViewPr>
  </p:slideViewPr>
  <p:notesTextViewPr>
    <p:cViewPr>
      <p:scale>
        <a:sx n="100" d="100"/>
        <a:sy n="100" d="100"/>
      </p:scale>
      <p:origin x="0" y="0"/>
    </p:cViewPr>
  </p:notesTextViewPr>
  <p:sorterViewPr showFormatting="0">
    <p:cViewPr>
      <p:scale>
        <a:sx n="66" d="100"/>
        <a:sy n="66" d="100"/>
      </p:scale>
      <p:origin x="0" y="595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notesMaster" Target="notesMasters/notes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2049"/>
          <p:cNvSpPr/>
          <p:nvPr>
            <p:ph type="hdr" sz="quarter"/>
          </p:nvPr>
        </p:nvSpPr>
        <p:spPr>
          <a:xfrm>
            <a:off x="0" y="0"/>
            <a:ext cx="2971800" cy="457200"/>
          </a:xfrm>
          <a:prstGeom prst="rect">
            <a:avLst/>
          </a:prstGeom>
          <a:noFill/>
          <a:ln w="9525">
            <a:noFill/>
          </a:ln>
        </p:spPr>
        <p:txBody>
          <a:bodyPr/>
          <a:p>
            <a:pPr lvl="0" eaLnBrk="1" fontAlgn="base" hangingPunct="1"/>
            <a:endParaRPr lang="zh-CN" altLang="x-none" sz="1200" b="0" strike="noStrike" noProof="1" dirty="0">
              <a:ea typeface="宋体" panose="02010600030101010101" pitchFamily="2" charset="-122"/>
            </a:endParaRPr>
          </a:p>
        </p:txBody>
      </p:sp>
      <p:sp>
        <p:nvSpPr>
          <p:cNvPr id="2051" name="日期占位符 2050"/>
          <p:cNvSpPr/>
          <p:nvPr>
            <p:ph type="dt" idx="1"/>
          </p:nvPr>
        </p:nvSpPr>
        <p:spPr>
          <a:xfrm>
            <a:off x="3884613" y="0"/>
            <a:ext cx="2971800" cy="457200"/>
          </a:xfrm>
          <a:prstGeom prst="rect">
            <a:avLst/>
          </a:prstGeom>
          <a:noFill/>
          <a:ln w="9525">
            <a:noFill/>
          </a:ln>
        </p:spPr>
        <p:txBody>
          <a:bodyPr/>
          <a:p>
            <a:pPr lvl="0" algn="r" eaLnBrk="1" fontAlgn="base" hangingPunct="1"/>
            <a:endParaRPr lang="zh-CN" altLang="x-none" sz="1200" b="0" strike="noStrike" noProof="1" dirty="0">
              <a:ea typeface="宋体" panose="02010600030101010101" pitchFamily="2" charset="-122"/>
            </a:endParaRPr>
          </a:p>
        </p:txBody>
      </p:sp>
      <p:sp>
        <p:nvSpPr>
          <p:cNvPr id="106500" name="幻灯片图像占位符 2051"/>
          <p:cNvSpPr>
            <a:spLocks noRot="1"/>
          </p:cNvSpPr>
          <p:nvPr>
            <p:ph type="sldImg"/>
          </p:nvPr>
        </p:nvSpPr>
        <p:spPr>
          <a:xfrm>
            <a:off x="382588" y="685800"/>
            <a:ext cx="6092825" cy="3429000"/>
          </a:xfrm>
          <a:prstGeom prst="rect">
            <a:avLst/>
          </a:prstGeom>
          <a:noFill/>
          <a:ln w="9525">
            <a:noFill/>
          </a:ln>
        </p:spPr>
      </p:sp>
      <p:sp>
        <p:nvSpPr>
          <p:cNvPr id="106501" name="文本占位符 2052"/>
          <p:cNvSpPr>
            <a:spLocks noRot="1"/>
          </p:cNvSpPr>
          <p:nvPr>
            <p:ph type="body" sz="quarter"/>
          </p:nvPr>
        </p:nvSpPr>
        <p:spPr>
          <a:xfrm>
            <a:off x="685800" y="4343400"/>
            <a:ext cx="5486400" cy="4114800"/>
          </a:xfrm>
          <a:prstGeom prst="rect">
            <a:avLst/>
          </a:prstGeom>
          <a:noFill/>
          <a:ln w="9525">
            <a:noFill/>
          </a:ln>
        </p:spPr>
        <p:txBody>
          <a:bodyPr anchor="ctr"/>
          <a:p>
            <a:pPr lvl="0"/>
            <a:r>
              <a:rPr lang="en-US" altLang="zh-CN" dirty="0"/>
              <a:t>Click to edit Master text styles</a:t>
            </a:r>
            <a:endParaRPr lang="en-US" altLang="zh-CN" dirty="0"/>
          </a:p>
          <a:p>
            <a:pPr lvl="1" indent="0"/>
            <a:r>
              <a:rPr lang="en-US" altLang="zh-CN" dirty="0"/>
              <a:t>Second level</a:t>
            </a:r>
            <a:endParaRPr lang="en-US" altLang="zh-CN" dirty="0"/>
          </a:p>
          <a:p>
            <a:pPr lvl="2" indent="0"/>
            <a:r>
              <a:rPr lang="en-US" altLang="zh-CN" dirty="0"/>
              <a:t>Third level</a:t>
            </a:r>
            <a:endParaRPr lang="en-US" altLang="zh-CN" dirty="0"/>
          </a:p>
          <a:p>
            <a:pPr lvl="3" indent="0"/>
            <a:r>
              <a:rPr lang="en-US" altLang="zh-CN" dirty="0"/>
              <a:t>Fourth level</a:t>
            </a:r>
            <a:endParaRPr lang="en-US" altLang="zh-CN" dirty="0"/>
          </a:p>
          <a:p>
            <a:pPr lvl="4" indent="0"/>
            <a:r>
              <a:rPr lang="en-US" altLang="zh-CN" dirty="0"/>
              <a:t>Fifth level</a:t>
            </a:r>
            <a:endParaRPr lang="en-US" altLang="zh-CN" dirty="0"/>
          </a:p>
        </p:txBody>
      </p:sp>
      <p:sp>
        <p:nvSpPr>
          <p:cNvPr id="2054" name="页脚占位符 2053"/>
          <p:cNvSpPr/>
          <p:nvPr>
            <p:ph type="ftr" sz="quarter" idx="4"/>
          </p:nvPr>
        </p:nvSpPr>
        <p:spPr>
          <a:xfrm>
            <a:off x="0" y="8685213"/>
            <a:ext cx="2971800" cy="457200"/>
          </a:xfrm>
          <a:prstGeom prst="rect">
            <a:avLst/>
          </a:prstGeom>
          <a:noFill/>
          <a:ln w="9525">
            <a:noFill/>
          </a:ln>
        </p:spPr>
        <p:txBody>
          <a:bodyPr anchor="b"/>
          <a:p>
            <a:pPr lvl="0" eaLnBrk="1" fontAlgn="base" hangingPunct="1"/>
            <a:endParaRPr lang="zh-CN" altLang="x-none" sz="1200" b="0" strike="noStrike" noProof="1" dirty="0">
              <a:ea typeface="宋体" panose="02010600030101010101" pitchFamily="2" charset="-122"/>
            </a:endParaRPr>
          </a:p>
        </p:txBody>
      </p:sp>
      <p:sp>
        <p:nvSpPr>
          <p:cNvPr id="2055" name="灯片编号占位符 2054"/>
          <p:cNvSpPr/>
          <p:nvPr>
            <p:ph type="sldNum" sz="quarter" idx="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x-none" sz="1200" b="0" strike="noStrike" noProof="1" dirty="0">
                <a:latin typeface="Times New Roman" panose="02020603050405020304" pitchFamily="18" charset="0"/>
                <a:ea typeface="宋体" panose="02010600030101010101" pitchFamily="2" charset="-122"/>
                <a:cs typeface="+mn-cs"/>
              </a:rPr>
            </a:fld>
            <a:endParaRPr lang="zh-CN" altLang="x-none" sz="1200" b="0" strike="noStrike" noProof="1"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3841" y="1322962"/>
            <a:ext cx="9143048"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pPr fontAlgn="auto"/>
            <a:r>
              <a:rPr lang="zh-CN" altLang="en-US" strike="noStrike" noProof="1" dirty="0"/>
              <a:t>单击此处添加标题</a:t>
            </a:r>
            <a:endParaRPr lang="zh-CN" altLang="en-US" strike="noStrike" noProof="1" dirty="0"/>
          </a:p>
        </p:txBody>
      </p:sp>
      <p:sp>
        <p:nvSpPr>
          <p:cNvPr id="3" name="副标题 2"/>
          <p:cNvSpPr>
            <a:spLocks noGrp="1"/>
          </p:cNvSpPr>
          <p:nvPr>
            <p:ph type="subTitle" idx="1" hasCustomPrompt="1"/>
          </p:nvPr>
        </p:nvSpPr>
        <p:spPr>
          <a:xfrm>
            <a:off x="1523841" y="3602038"/>
            <a:ext cx="9143048"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pPr fontAlgn="auto"/>
            <a:r>
              <a:rPr lang="zh-CN" altLang="en-US" strike="noStrike" noProof="1" dirty="0"/>
              <a:t>单击此处添加副标题</a:t>
            </a:r>
            <a:endParaRPr lang="zh-CN" altLang="en-US" strike="noStrike" noProof="1" dirty="0"/>
          </a:p>
        </p:txBody>
      </p:sp>
      <p:sp>
        <p:nvSpPr>
          <p:cNvPr id="4" name="日期占位符 3"/>
          <p:cNvSpPr>
            <a:spLocks noGrp="1"/>
          </p:cNvSpPr>
          <p:nvPr>
            <p:ph type="dt" sz="half" idx="10"/>
          </p:nvPr>
        </p:nvSpPr>
        <p:spPr>
          <a:xfrm>
            <a:off x="838200" y="6356350"/>
            <a:ext cx="2743200" cy="365125"/>
          </a:xfrm>
        </p:spPr>
        <p:txBody>
          <a:bodyPr/>
          <a:lstStyle/>
          <a:p>
            <a:pPr fontAlgn="base"/>
            <a:fld id="{760FBDFE-C587-4B4C-A407-44438C67B59E}"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a:xfrm>
            <a:off x="4038600" y="6356350"/>
            <a:ext cx="4113213" cy="365125"/>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8609013" y="6356350"/>
            <a:ext cx="2743200" cy="365125"/>
          </a:xfrm>
        </p:spPr>
        <p:txBody>
          <a:bodyPr/>
          <a:lstStyle/>
          <a:p>
            <a:pPr fontAlgn="base"/>
            <a:fld id="{49AE70B2-8BF9-45C0-BB95-33D1B9D3A854}"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113" y="551543"/>
            <a:ext cx="10514505" cy="5558971"/>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nvPr>
        </p:nvSpPr>
        <p:spPr>
          <a:xfrm>
            <a:off x="838200" y="6356350"/>
            <a:ext cx="2743200" cy="365125"/>
          </a:xfrm>
        </p:spPr>
        <p:txBody>
          <a:bodyPr/>
          <a:lstStyle/>
          <a:p>
            <a:pPr fontAlgn="base"/>
            <a:fld id="{760FBDFE-C587-4B4C-A407-44438C67B59E}"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3213"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09013" y="6356350"/>
            <a:ext cx="2743200" cy="365125"/>
          </a:xfrm>
        </p:spPr>
        <p:txBody>
          <a:bodyPr/>
          <a:lstStyle/>
          <a:p>
            <a:pPr fontAlgn="base"/>
            <a:fld id="{49AE70B2-8BF9-45C0-BB95-33D1B9D3A854}"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9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0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41" y="1122363"/>
            <a:ext cx="9143048"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3841" y="3602038"/>
            <a:ext cx="9143048"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zo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63" y="1709738"/>
            <a:ext cx="10514505"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763" y="4589463"/>
            <a:ext cx="1051450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113" y="1825625"/>
            <a:ext cx="518106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1557" y="1825625"/>
            <a:ext cx="518106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01" y="365125"/>
            <a:ext cx="1051450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650" y="1778438"/>
            <a:ext cx="487306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650" y="2665379"/>
            <a:ext cx="4873066"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286" y="1778438"/>
            <a:ext cx="489706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286" y="2665379"/>
            <a:ext cx="4897066"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zo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393182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2648" y="987425"/>
            <a:ext cx="617155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01" y="2057400"/>
            <a:ext cx="393182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6965"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4164915"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2648" y="457201"/>
            <a:ext cx="6171557"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01" y="2057400"/>
            <a:ext cx="4164915"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199765" indent="0">
              <a:buNone/>
              <a:defRPr sz="1400"/>
            </a:lvl8pPr>
            <a:lvl9pPr marL="365696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991" y="365125"/>
            <a:ext cx="2628626"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113" y="365125"/>
            <a:ext cx="7733494"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47633" y="258445"/>
            <a:ext cx="10514505" cy="1325563"/>
          </a:xfrm>
        </p:spPr>
        <p:txBody>
          <a:bodyPr anchor="ctr" anchorCtr="0">
            <a:normAutofit/>
          </a:bodyPr>
          <a:lstStyle>
            <a:lvl1pPr>
              <a:defRPr sz="2400" b="1">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a:xfrm>
            <a:off x="647633" y="1825625"/>
            <a:ext cx="10514505"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838200" y="6356350"/>
            <a:ext cx="2743200" cy="365125"/>
          </a:xfrm>
        </p:spPr>
        <p:txBody>
          <a:bodyPr/>
          <a:lstStyle/>
          <a:p>
            <a:pPr fontAlgn="base"/>
            <a:fld id="{760FBDFE-C587-4B4C-A407-44438C67B59E}"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a:xfrm>
            <a:off x="4038600" y="6356350"/>
            <a:ext cx="4113213" cy="365125"/>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8609013" y="6356350"/>
            <a:ext cx="2743200" cy="365125"/>
          </a:xfrm>
        </p:spPr>
        <p:txBody>
          <a:bodyPr/>
          <a:lstStyle/>
          <a:p>
            <a:pPr fontAlgn="base"/>
            <a:fld id="{49AE70B2-8BF9-45C0-BB95-33D1B9D3A854}"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763" y="3751117"/>
            <a:ext cx="7320787" cy="811357"/>
          </a:xfrm>
        </p:spPr>
        <p:txBody>
          <a:bodyPr anchor="b">
            <a:normAutofit/>
          </a:bodyPr>
          <a:lstStyle>
            <a:lvl1pPr>
              <a:defRPr sz="400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831763" y="4610028"/>
            <a:ext cx="7320787"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4" name="日期占位符 3"/>
          <p:cNvSpPr>
            <a:spLocks noGrp="1"/>
          </p:cNvSpPr>
          <p:nvPr>
            <p:ph type="dt" sz="half" idx="10"/>
          </p:nvPr>
        </p:nvSpPr>
        <p:spPr>
          <a:xfrm>
            <a:off x="838200" y="6356350"/>
            <a:ext cx="2743200" cy="365125"/>
          </a:xfrm>
        </p:spPr>
        <p:txBody>
          <a:bodyPr/>
          <a:lstStyle/>
          <a:p>
            <a:pPr fontAlgn="base"/>
            <a:fld id="{760FBDFE-C587-4B4C-A407-44438C67B59E}"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a:xfrm>
            <a:off x="4038600" y="6356350"/>
            <a:ext cx="4113213" cy="365125"/>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8609013" y="6356350"/>
            <a:ext cx="2743200" cy="365125"/>
          </a:xfrm>
        </p:spPr>
        <p:txBody>
          <a:bodyPr/>
          <a:lstStyle/>
          <a:p>
            <a:pPr fontAlgn="base"/>
            <a:fld id="{49AE70B2-8BF9-45C0-BB95-33D1B9D3A854}"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47633" y="258445"/>
            <a:ext cx="10514505" cy="1325563"/>
          </a:xfrm>
        </p:spPr>
        <p:txBody>
          <a:bodyPr>
            <a:normAutofit/>
          </a:bodyPr>
          <a:lstStyle>
            <a:lvl1pPr>
              <a:defRPr sz="2400" b="1" i="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47633" y="1825625"/>
            <a:ext cx="518106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5981077" y="1825625"/>
            <a:ext cx="518106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a:xfrm>
            <a:off x="838200" y="6356350"/>
            <a:ext cx="2743200" cy="365125"/>
          </a:xfrm>
        </p:spPr>
        <p:txBody>
          <a:bodyPr/>
          <a:lstStyle/>
          <a:p>
            <a:pPr fontAlgn="base"/>
            <a:fld id="{760FBDFE-C587-4B4C-A407-44438C67B59E}"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a:xfrm>
            <a:off x="4038600" y="6356350"/>
            <a:ext cx="4113213" cy="365125"/>
          </a:xfr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8609013" y="6356350"/>
            <a:ext cx="2743200" cy="365125"/>
          </a:xfrm>
        </p:spPr>
        <p:txBody>
          <a:bodyPr/>
          <a:lstStyle/>
          <a:p>
            <a:pPr fontAlgn="base"/>
            <a:fld id="{49AE70B2-8BF9-45C0-BB95-33D1B9D3A854}"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01" y="365125"/>
            <a:ext cx="10514505"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01" y="1744961"/>
            <a:ext cx="51572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839701" y="2615609"/>
            <a:ext cx="5157250"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6171557" y="1744961"/>
            <a:ext cx="51826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1557" y="2615609"/>
            <a:ext cx="5182648"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7" name="日期占位符 6"/>
          <p:cNvSpPr>
            <a:spLocks noGrp="1"/>
          </p:cNvSpPr>
          <p:nvPr>
            <p:ph type="dt" sz="half" idx="10"/>
          </p:nvPr>
        </p:nvSpPr>
        <p:spPr>
          <a:xfrm>
            <a:off x="838200" y="6356350"/>
            <a:ext cx="2743200" cy="365125"/>
          </a:xfrm>
        </p:spPr>
        <p:txBody>
          <a:bodyPr/>
          <a:lstStyle/>
          <a:p>
            <a:pPr fontAlgn="base"/>
            <a:fld id="{760FBDFE-C587-4B4C-A407-44438C67B59E}"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nvPr>
        </p:nvSpPr>
        <p:spPr>
          <a:xfrm>
            <a:off x="4038600" y="6356350"/>
            <a:ext cx="4113213" cy="365125"/>
          </a:xfrm>
        </p:spPr>
        <p:txBody>
          <a:bodyPr/>
          <a:lstStyle/>
          <a:p>
            <a:pPr fontAlgn="base"/>
            <a:endParaRPr lang="zh-CN" altLang="en-US" strike="noStrike" noProof="1"/>
          </a:p>
        </p:txBody>
      </p:sp>
      <p:sp>
        <p:nvSpPr>
          <p:cNvPr id="9" name="灯片编号占位符 8"/>
          <p:cNvSpPr>
            <a:spLocks noGrp="1"/>
          </p:cNvSpPr>
          <p:nvPr>
            <p:ph type="sldNum" sz="quarter" idx="12"/>
          </p:nvPr>
        </p:nvSpPr>
        <p:spPr>
          <a:xfrm>
            <a:off x="8609013" y="6356350"/>
            <a:ext cx="2743200" cy="365125"/>
          </a:xfrm>
        </p:spPr>
        <p:txBody>
          <a:bodyPr/>
          <a:lstStyle/>
          <a:p>
            <a:pPr fontAlgn="base"/>
            <a:fld id="{49AE70B2-8BF9-45C0-BB95-33D1B9D3A854}"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9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3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6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8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113" y="2766219"/>
            <a:ext cx="10514505" cy="1325563"/>
          </a:xfrm>
        </p:spPr>
        <p:txBody>
          <a:bodyPr>
            <a:normAutofit/>
          </a:bodyPr>
          <a:lstStyle>
            <a:lvl1pPr algn="ctr">
              <a:defRPr sz="4800" b="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a:xfrm>
            <a:off x="838200" y="6356350"/>
            <a:ext cx="2743200" cy="365125"/>
          </a:xfrm>
        </p:spPr>
        <p:txBody>
          <a:bodyPr/>
          <a:lstStyle/>
          <a:p>
            <a:pPr fontAlgn="base"/>
            <a:fld id="{760FBDFE-C587-4B4C-A407-44438C67B59E}"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3213"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09013" y="6356350"/>
            <a:ext cx="2743200" cy="365125"/>
          </a:xfrm>
        </p:spPr>
        <p:txBody>
          <a:bodyPr/>
          <a:lstStyle/>
          <a:p>
            <a:pPr fontAlgn="base"/>
            <a:fld id="{49AE70B2-8BF9-45C0-BB95-33D1B9D3A854}"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9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0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3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6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8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fontAlgn="base"/>
            <a:fld id="{760FBDFE-C587-4B4C-A407-44438C67B59E}"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a:xfrm>
            <a:off x="4038600" y="6356350"/>
            <a:ext cx="4113213" cy="365125"/>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8609013" y="6356350"/>
            <a:ext cx="2743200" cy="365125"/>
          </a:xfrm>
        </p:spPr>
        <p:txBody>
          <a:bodyPr/>
          <a:lstStyle/>
          <a:p>
            <a:pPr fontAlgn="base"/>
            <a:fld id="{49AE70B2-8BF9-45C0-BB95-33D1B9D3A854}"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9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0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3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6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8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cxnSp>
        <p:nvCxnSpPr>
          <p:cNvPr id="8" name="直接连接符 7" hidden="1"/>
          <p:cNvCxnSpPr/>
          <p:nvPr/>
        </p:nvCxnSpPr>
        <p:spPr>
          <a:xfrm>
            <a:off x="742950" y="434975"/>
            <a:ext cx="0" cy="139065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646680" y="127000"/>
            <a:ext cx="4164766" cy="1600200"/>
          </a:xfrm>
        </p:spPr>
        <p:txBody>
          <a:bodyPr anchor="ctr" anchorCtr="0">
            <a:normAutofit/>
          </a:bodyPr>
          <a:lstStyle>
            <a:lvl1pPr>
              <a:defRPr sz="2400" b="1">
                <a:effectLst>
                  <a:outerShdw blurRad="38100" dist="38100" dir="2700000" algn="tl">
                    <a:srgbClr val="000000">
                      <a:alpha val="43137"/>
                    </a:srgbClr>
                  </a:outerShdw>
                </a:effectLst>
              </a:defRPr>
            </a:lvl1pPr>
          </a:lstStyle>
          <a:p>
            <a:pPr fontAlgn="auto"/>
            <a:r>
              <a:rPr lang="zh-CN" altLang="en-US" strike="noStrike" noProof="1" dirty="0"/>
              <a:t>单击此处编辑标题</a:t>
            </a:r>
            <a:endParaRPr lang="zh-CN" altLang="en-US" strike="noStrike" noProof="1" dirty="0"/>
          </a:p>
        </p:txBody>
      </p:sp>
      <p:sp>
        <p:nvSpPr>
          <p:cNvPr id="3" name="图片占位符 2"/>
          <p:cNvSpPr>
            <a:spLocks noGrp="1" noChangeAspect="1"/>
          </p:cNvSpPr>
          <p:nvPr>
            <p:ph type="pic" idx="1"/>
          </p:nvPr>
        </p:nvSpPr>
        <p:spPr>
          <a:xfrm>
            <a:off x="5183460" y="766354"/>
            <a:ext cx="5816769"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pPr fontAlgn="auto"/>
            <a:endParaRPr lang="zh-CN" altLang="en-US" strike="noStrike" noProof="1" dirty="0"/>
          </a:p>
        </p:txBody>
      </p:sp>
      <p:sp>
        <p:nvSpPr>
          <p:cNvPr id="4" name="文本占位符 3"/>
          <p:cNvSpPr>
            <a:spLocks noGrp="1"/>
          </p:cNvSpPr>
          <p:nvPr>
            <p:ph type="body" sz="half" idx="2"/>
          </p:nvPr>
        </p:nvSpPr>
        <p:spPr>
          <a:xfrm>
            <a:off x="651759" y="2057400"/>
            <a:ext cx="4164766"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6965" indent="0">
              <a:buNone/>
              <a:defRPr sz="1000"/>
            </a:lvl9pPr>
          </a:lstStyle>
          <a:p>
            <a:pPr lvl="0" fontAlgn="auto"/>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nvPr>
        </p:nvSpPr>
        <p:spPr>
          <a:xfrm>
            <a:off x="838200" y="6356350"/>
            <a:ext cx="2743200" cy="365125"/>
          </a:xfrm>
        </p:spPr>
        <p:txBody>
          <a:bodyPr/>
          <a:lstStyle/>
          <a:p>
            <a:pPr fontAlgn="base"/>
            <a:fld id="{9EFD9D74-47D9-4702-A33C-335B63B48DBF}"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nvPr>
        </p:nvSpPr>
        <p:spPr>
          <a:xfrm>
            <a:off x="4038600" y="6356350"/>
            <a:ext cx="4113213" cy="365125"/>
          </a:xfrm>
        </p:spPr>
        <p:txBody>
          <a:bodyPr/>
          <a:lstStyle/>
          <a:p>
            <a:pPr fontAlgn="base"/>
            <a:endParaRPr lang="zh-CN" altLang="en-US" strike="noStrike" noProof="1" dirty="0"/>
          </a:p>
        </p:txBody>
      </p:sp>
      <p:sp>
        <p:nvSpPr>
          <p:cNvPr id="7" name="灯片编号占位符 6"/>
          <p:cNvSpPr>
            <a:spLocks noGrp="1"/>
          </p:cNvSpPr>
          <p:nvPr>
            <p:ph type="sldNum" sz="quarter" idx="12"/>
          </p:nvPr>
        </p:nvSpPr>
        <p:spPr>
          <a:xfrm>
            <a:off x="8609013" y="6356350"/>
            <a:ext cx="2743200" cy="365125"/>
          </a:xfrm>
        </p:spPr>
        <p:txBody>
          <a:bodyPr/>
          <a:lstStyle/>
          <a:p>
            <a:pPr fontAlgn="base"/>
            <a:fld id="{FABC47A4-756D-490B-A52F-7D9E2C9FC05F}"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9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0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3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6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8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461" y="365125"/>
            <a:ext cx="1529157" cy="5811838"/>
          </a:xfrm>
        </p:spPr>
        <p:txBody>
          <a:bodyPr vert="eaVert">
            <a:normAutofit/>
          </a:bodyPr>
          <a:lstStyle>
            <a:lvl1pPr>
              <a:defRPr sz="3600"/>
            </a:lvl1p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113" y="365125"/>
            <a:ext cx="8879033" cy="5811838"/>
          </a:xfrm>
        </p:spPr>
        <p:txBody>
          <a:bodyPr vert="eaVert"/>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838200" y="6356350"/>
            <a:ext cx="2743200" cy="365125"/>
          </a:xfrm>
        </p:spPr>
        <p:txBody>
          <a:bodyPr/>
          <a:lstStyle/>
          <a:p>
            <a:pPr fontAlgn="base"/>
            <a:fld id="{760FBDFE-C587-4B4C-A407-44438C67B59E}"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a:xfrm>
            <a:off x="4038600" y="6356350"/>
            <a:ext cx="4113213" cy="365125"/>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8609013" y="6356350"/>
            <a:ext cx="2743200" cy="365125"/>
          </a:xfrm>
        </p:spPr>
        <p:txBody>
          <a:bodyPr/>
          <a:lstStyle/>
          <a:p>
            <a:pPr fontAlgn="base"/>
            <a:fld id="{49AE70B2-8BF9-45C0-BB95-33D1B9D3A854}"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9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0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1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2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3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4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6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8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宋体" panose="02010600030101010101"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9" Type="http://schemas.openxmlformats.org/officeDocument/2006/relationships/slideLayout" Target="../slideLayouts/slideLayout99.xml"/><Relationship Id="rId98" Type="http://schemas.openxmlformats.org/officeDocument/2006/relationships/slideLayout" Target="../slideLayouts/slideLayout98.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 Type="http://schemas.openxmlformats.org/officeDocument/2006/relationships/slideLayout" Target="../slideLayouts/slideLayout9.xml"/><Relationship Id="rId89" Type="http://schemas.openxmlformats.org/officeDocument/2006/relationships/slideLayout" Target="../slideLayouts/slideLayout89.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80" Type="http://schemas.openxmlformats.org/officeDocument/2006/relationships/slideLayout" Target="../slideLayouts/slideLayout80.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2" Type="http://schemas.openxmlformats.org/officeDocument/2006/relationships/theme" Target="../theme/theme1.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0.xml"/><Relationship Id="rId8" Type="http://schemas.openxmlformats.org/officeDocument/2006/relationships/slideLayout" Target="../slideLayouts/slideLayout109.xml"/><Relationship Id="rId7" Type="http://schemas.openxmlformats.org/officeDocument/2006/relationships/slideLayout" Target="../slideLayouts/slideLayout108.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3" Type="http://schemas.openxmlformats.org/officeDocument/2006/relationships/slideLayout" Target="../slideLayouts/slideLayout104.xml"/><Relationship Id="rId2" Type="http://schemas.openxmlformats.org/officeDocument/2006/relationships/slideLayout" Target="../slideLayouts/slideLayout103.xml"/><Relationship Id="rId12" Type="http://schemas.openxmlformats.org/officeDocument/2006/relationships/theme" Target="../theme/theme2.xml"/><Relationship Id="rId11" Type="http://schemas.openxmlformats.org/officeDocument/2006/relationships/slideLayout" Target="../slideLayouts/slideLayout112.xml"/><Relationship Id="rId10" Type="http://schemas.openxmlformats.org/officeDocument/2006/relationships/slideLayout" Target="../slideLayouts/slideLayout111.xml"/><Relationship Id="rId1"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4013" cy="1325563"/>
          </a:xfrm>
          <a:prstGeom prst="rect">
            <a:avLst/>
          </a:prstGeom>
          <a:noFill/>
          <a:ln w="9525">
            <a:noFill/>
          </a:ln>
        </p:spPr>
        <p:txBody>
          <a:bodyPr vert="horz" lIns="91440" tIns="45720" rIns="91440" bIns="45720"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4013" cy="4351338"/>
          </a:xfrm>
          <a:prstGeom prst="rect">
            <a:avLst/>
          </a:prstGeom>
          <a:noFill/>
          <a:ln w="9525">
            <a:noFill/>
          </a:ln>
        </p:spPr>
        <p:txBody>
          <a:bodyPr vert="horz" lIns="91440" tIns="45720" rIns="91440" bIns="4572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7" name="KSO_TEMPLATE"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zo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rgbClr val="FF0000"/>
          </a:solidFill>
          <a:latin typeface="Times New Roman" panose="02020603050405020304"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1.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image" Target="NULL" TargetMode="Externa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2.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NULL" TargetMode="Externa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5.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37.xml"/><Relationship Id="rId2" Type="http://schemas.openxmlformats.org/officeDocument/2006/relationships/image" Target="../media/image10.png"/><Relationship Id="rId1"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0.xml"/><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tags" Target="../tags/tag3.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5.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4.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image" Target="../media/image13.png"/><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94.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文本占位符 875522"/>
          <p:cNvSpPr>
            <a:spLocks noGrp="1"/>
          </p:cNvSpPr>
          <p:nvPr>
            <p:ph type="body" idx="4294967295"/>
          </p:nvPr>
        </p:nvSpPr>
        <p:spPr>
          <a:xfrm>
            <a:off x="758825" y="768350"/>
            <a:ext cx="10672763" cy="6123940"/>
          </a:xfrm>
        </p:spPr>
        <p:txBody>
          <a:bodyPr wrap="square" lIns="91440" tIns="45720" rIns="91440" bIns="45720" anchor="t">
            <a:spAutoFit/>
          </a:bodyPr>
          <a:p>
            <a:pPr fontAlgn="base">
              <a:spcBef>
                <a:spcPts val="600"/>
              </a:spcBef>
              <a:buClr>
                <a:schemeClr val="accent1"/>
              </a:buClr>
              <a:buNone/>
            </a:pPr>
            <a:r>
              <a:rPr lang="en-US" altLang="zh-CN" sz="2800" b="1">
                <a:solidFill>
                  <a:srgbClr val="FF0000"/>
                </a:solidFill>
                <a:latin typeface="微软雅黑" panose="020B0503020204020204" charset="-122"/>
                <a:ea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rPr>
              <a:t>知识清单</a:t>
            </a:r>
            <a:r>
              <a:rPr lang="en-US" altLang="zh-CN" sz="2800" b="1">
                <a:solidFill>
                  <a:srgbClr val="FF0000"/>
                </a:solidFill>
                <a:latin typeface="微软雅黑" panose="020B0503020204020204" charset="-122"/>
                <a:ea typeface="微软雅黑" panose="020B0503020204020204" charset="-122"/>
              </a:rPr>
              <a:t>]</a:t>
            </a:r>
            <a:r>
              <a:rPr lang="zh-CN" altLang="en-US" sz="3200" b="1" dirty="0">
                <a:latin typeface="微软雅黑" panose="020B0503020204020204" charset="-122"/>
                <a:ea typeface="微软雅黑" panose="020B0503020204020204" charset="-122"/>
              </a:rPr>
              <a:t>　</a:t>
            </a:r>
            <a:endParaRPr lang="zh-CN" altLang="en-US" sz="3200" b="1" dirty="0">
              <a:latin typeface="微软雅黑" panose="020B0503020204020204" charset="-122"/>
              <a:ea typeface="微软雅黑" panose="020B0503020204020204" charset="-122"/>
            </a:endParaRPr>
          </a:p>
          <a:p>
            <a:pPr fontAlgn="base">
              <a:spcBef>
                <a:spcPts val="600"/>
              </a:spcBef>
              <a:buClr>
                <a:schemeClr val="accent1"/>
              </a:buClr>
              <a:buSzTx/>
              <a:buNone/>
            </a:pPr>
            <a:r>
              <a:rPr lang="en-US" altLang="zh-CN" sz="2600" b="1">
                <a:solidFill>
                  <a:srgbClr val="1024BC"/>
                </a:solidFill>
                <a:latin typeface="微软雅黑" panose="020B0503020204020204" charset="-122"/>
                <a:ea typeface="微软雅黑" panose="020B0503020204020204" charset="-122"/>
              </a:rPr>
              <a:t>1.微生物的利用</a:t>
            </a:r>
            <a:endParaRPr lang="en-US" altLang="zh-CN" sz="2600" b="1">
              <a:solidFill>
                <a:srgbClr val="1024BC"/>
              </a:solidFill>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(1)</a:t>
            </a:r>
            <a:r>
              <a:rPr lang="zh-CN" altLang="en-US" sz="2200" b="1" dirty="0">
                <a:latin typeface="微软雅黑" panose="020B0503020204020204" charset="-122"/>
                <a:ea typeface="微软雅黑" panose="020B0503020204020204" charset="-122"/>
              </a:rPr>
              <a:t>微生物的分离和培养</a:t>
            </a:r>
            <a:endParaRPr lang="zh-CN" altLang="en-US" sz="2200" b="1" dirty="0">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(2)</a:t>
            </a:r>
            <a:r>
              <a:rPr lang="zh-CN" altLang="en-US" sz="2200" b="1" dirty="0">
                <a:latin typeface="微软雅黑" panose="020B0503020204020204" charset="-122"/>
                <a:ea typeface="微软雅黑" panose="020B0503020204020204" charset="-122"/>
              </a:rPr>
              <a:t>某种微生物数量的测定</a:t>
            </a:r>
            <a:endParaRPr lang="zh-CN" altLang="en-US" sz="2200" b="1" dirty="0">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(3)</a:t>
            </a:r>
            <a:r>
              <a:rPr lang="zh-CN" altLang="en-US" sz="2200" b="1" dirty="0">
                <a:latin typeface="微软雅黑" panose="020B0503020204020204" charset="-122"/>
                <a:ea typeface="微软雅黑" panose="020B0503020204020204" charset="-122"/>
              </a:rPr>
              <a:t>培养基对微生物的选择作用</a:t>
            </a:r>
            <a:endParaRPr lang="zh-CN" altLang="en-US" sz="2200" b="1" dirty="0">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(4)</a:t>
            </a:r>
            <a:r>
              <a:rPr lang="zh-CN" altLang="en-US" sz="2200" b="1" dirty="0">
                <a:latin typeface="微软雅黑" panose="020B0503020204020204" charset="-122"/>
                <a:ea typeface="微软雅黑" panose="020B0503020204020204" charset="-122"/>
              </a:rPr>
              <a:t>利用微生物进行发酵来生产特定的产物以及微生物在其他方面的应用</a:t>
            </a:r>
            <a:r>
              <a:rPr lang="zh-CN" altLang="en-US" sz="2800" b="1" dirty="0">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a:p>
            <a:pPr fontAlgn="base">
              <a:spcBef>
                <a:spcPts val="600"/>
              </a:spcBef>
              <a:buClr>
                <a:schemeClr val="accent1"/>
              </a:buClr>
              <a:buSzTx/>
              <a:buNone/>
            </a:pPr>
            <a:r>
              <a:rPr lang="en-US" altLang="zh-CN" sz="2600" b="1">
                <a:solidFill>
                  <a:srgbClr val="0945A5"/>
                </a:solidFill>
                <a:latin typeface="微软雅黑" panose="020B0503020204020204" charset="-122"/>
                <a:ea typeface="微软雅黑" panose="020B0503020204020204" charset="-122"/>
              </a:rPr>
              <a:t>2.酶的应用</a:t>
            </a:r>
            <a:endParaRPr lang="en-US" altLang="zh-CN" sz="2600" b="1">
              <a:solidFill>
                <a:srgbClr val="0945A5"/>
              </a:solidFill>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(1)</a:t>
            </a:r>
            <a:r>
              <a:rPr lang="zh-CN" altLang="en-US" sz="2200" b="1" dirty="0">
                <a:latin typeface="微软雅黑" panose="020B0503020204020204" charset="-122"/>
                <a:ea typeface="微软雅黑" panose="020B0503020204020204" charset="-122"/>
              </a:rPr>
              <a:t>酶活力测定的一般原理和方法</a:t>
            </a:r>
            <a:endParaRPr lang="zh-CN" altLang="en-US" sz="2200" b="1" dirty="0">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(2)</a:t>
            </a:r>
            <a:r>
              <a:rPr lang="zh-CN" altLang="en-US" sz="2200" b="1" dirty="0">
                <a:latin typeface="微软雅黑" panose="020B0503020204020204" charset="-122"/>
                <a:ea typeface="微软雅黑" panose="020B0503020204020204" charset="-122"/>
              </a:rPr>
              <a:t>酶在食品制造和洗涤方面的应用</a:t>
            </a:r>
            <a:endParaRPr lang="zh-CN" altLang="en-US" sz="2200" b="1" dirty="0">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(3)</a:t>
            </a:r>
            <a:r>
              <a:rPr lang="zh-CN" altLang="en-US" sz="2200" b="1" dirty="0">
                <a:latin typeface="微软雅黑" panose="020B0503020204020204" charset="-122"/>
                <a:ea typeface="微软雅黑" panose="020B0503020204020204" charset="-122"/>
              </a:rPr>
              <a:t>制备和应用固定化酶　</a:t>
            </a:r>
            <a:endParaRPr lang="zh-CN" altLang="en-US" sz="2200" b="1" dirty="0">
              <a:latin typeface="微软雅黑" panose="020B0503020204020204" charset="-122"/>
              <a:ea typeface="微软雅黑" panose="020B0503020204020204" charset="-122"/>
            </a:endParaRPr>
          </a:p>
          <a:p>
            <a:pPr fontAlgn="base">
              <a:spcBef>
                <a:spcPts val="600"/>
              </a:spcBef>
              <a:buClr>
                <a:schemeClr val="accent1"/>
              </a:buClr>
              <a:buNone/>
            </a:pPr>
            <a:r>
              <a:rPr lang="en-US" altLang="zh-CN" sz="2600" b="1">
                <a:solidFill>
                  <a:srgbClr val="0945A5"/>
                </a:solidFill>
                <a:latin typeface="微软雅黑" panose="020B0503020204020204" charset="-122"/>
                <a:ea typeface="微软雅黑" panose="020B0503020204020204" charset="-122"/>
              </a:rPr>
              <a:t>3.</a:t>
            </a:r>
            <a:r>
              <a:rPr lang="zh-CN" altLang="en-US" sz="2600" b="1" dirty="0">
                <a:solidFill>
                  <a:srgbClr val="0945A5"/>
                </a:solidFill>
                <a:latin typeface="微软雅黑" panose="020B0503020204020204" charset="-122"/>
                <a:ea typeface="微软雅黑" panose="020B0503020204020204" charset="-122"/>
              </a:rPr>
              <a:t>生物技术在食品加工和其他方面的应用</a:t>
            </a:r>
            <a:endParaRPr lang="zh-CN" altLang="en-US" sz="2600" b="1" dirty="0">
              <a:solidFill>
                <a:srgbClr val="0945A5"/>
              </a:solidFill>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(1)</a:t>
            </a:r>
            <a:r>
              <a:rPr lang="zh-CN" altLang="en-US" sz="2200" b="1" dirty="0">
                <a:latin typeface="微软雅黑" panose="020B0503020204020204" charset="-122"/>
                <a:ea typeface="微软雅黑" panose="020B0503020204020204" charset="-122"/>
              </a:rPr>
              <a:t>从生物材料中提取某些特定的成分</a:t>
            </a:r>
            <a:endParaRPr lang="zh-CN" altLang="en-US" sz="2200" b="1" dirty="0">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(2)</a:t>
            </a:r>
            <a:r>
              <a:rPr lang="zh-CN" altLang="en-US" sz="2200" b="1" dirty="0">
                <a:latin typeface="微软雅黑" panose="020B0503020204020204" charset="-122"/>
                <a:ea typeface="微软雅黑" panose="020B0503020204020204" charset="-122"/>
              </a:rPr>
              <a:t>运用发酵加工食品的基本方法</a:t>
            </a:r>
            <a:endParaRPr lang="zh-CN" altLang="en-US" sz="2200" b="1" dirty="0">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(3)</a:t>
            </a:r>
            <a:r>
              <a:rPr lang="zh-CN" altLang="en-US" sz="2200" b="1" dirty="0">
                <a:latin typeface="微软雅黑" panose="020B0503020204020204" charset="-122"/>
                <a:ea typeface="微软雅黑" panose="020B0503020204020204" charset="-122"/>
              </a:rPr>
              <a:t>测定食品加工中可能产生的有害物质</a:t>
            </a:r>
            <a:endParaRPr lang="zh-CN" altLang="en-US" sz="2200" b="1" dirty="0">
              <a:latin typeface="微软雅黑" panose="020B0503020204020204" charset="-122"/>
              <a:ea typeface="微软雅黑" panose="020B0503020204020204" charset="-122"/>
            </a:endParaRPr>
          </a:p>
          <a:p>
            <a:pPr fontAlgn="base">
              <a:spcBef>
                <a:spcPts val="600"/>
              </a:spcBef>
              <a:buClr>
                <a:schemeClr val="accent1"/>
              </a:buClr>
              <a:buNone/>
            </a:pPr>
            <a:r>
              <a:rPr lang="en-US" altLang="zh-CN" sz="2200" b="1">
                <a:latin typeface="微软雅黑" panose="020B0503020204020204" charset="-122"/>
                <a:ea typeface="微软雅黑" panose="020B0503020204020204" charset="-122"/>
              </a:rPr>
              <a:t>(4)</a:t>
            </a:r>
            <a:r>
              <a:rPr lang="zh-CN" altLang="en-US" sz="2200" b="1" dirty="0">
                <a:latin typeface="微软雅黑" panose="020B0503020204020204" charset="-122"/>
                <a:ea typeface="微软雅黑" panose="020B0503020204020204" charset="-122"/>
              </a:rPr>
              <a:t>蛋白质的提取和分离　</a:t>
            </a:r>
            <a:endParaRPr lang="zh-CN" altLang="en-US" sz="2200" b="1" dirty="0">
              <a:latin typeface="微软雅黑" panose="020B0503020204020204" charset="-122"/>
              <a:ea typeface="微软雅黑" panose="020B0503020204020204" charset="-122"/>
            </a:endParaRPr>
          </a:p>
        </p:txBody>
      </p:sp>
      <p:sp>
        <p:nvSpPr>
          <p:cNvPr id="3110" name="文本框 3109"/>
          <p:cNvSpPr txBox="1"/>
          <p:nvPr/>
        </p:nvSpPr>
        <p:spPr>
          <a:xfrm>
            <a:off x="3894138" y="109538"/>
            <a:ext cx="6199187" cy="922337"/>
          </a:xfrm>
          <a:prstGeom prst="rect">
            <a:avLst/>
          </a:prstGeom>
          <a:noFill/>
          <a:ln w="9525">
            <a:noFill/>
          </a:ln>
        </p:spPr>
        <p:txBody>
          <a:bodyPr wrap="square" anchor="t">
            <a:spAutoFit/>
          </a:bodyPr>
          <a:p>
            <a:pPr>
              <a:lnSpc>
                <a:spcPct val="150000"/>
              </a:lnSpc>
            </a:pPr>
            <a:r>
              <a:rPr lang="zh-CN" altLang="en-US" sz="3600" dirty="0">
                <a:solidFill>
                  <a:srgbClr val="000000"/>
                </a:solidFill>
                <a:latin typeface="微软雅黑" panose="020B0503020204020204" charset="-122"/>
                <a:ea typeface="微软雅黑" panose="020B0503020204020204" charset="-122"/>
              </a:rPr>
              <a:t>专题十四　生物技术实践　</a:t>
            </a:r>
            <a:endParaRPr lang="zh-CN" altLang="en-US" sz="3600" dirty="0">
              <a:solidFill>
                <a:srgbClr val="000000"/>
              </a:solidFill>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strips(downRight)">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8594" name="文本占位符 878593"/>
          <p:cNvSpPr>
            <a:spLocks noGrp="1"/>
          </p:cNvSpPr>
          <p:nvPr>
            <p:ph type="body" idx="4294967295"/>
          </p:nvPr>
        </p:nvSpPr>
        <p:spPr>
          <a:xfrm>
            <a:off x="298450" y="36513"/>
            <a:ext cx="11593513" cy="5121275"/>
          </a:xfrm>
        </p:spPr>
        <p:txBody>
          <a:bodyPr lIns="91440" tIns="45720" rIns="91440" bIns="45720" anchor="t">
            <a:spAutoFit/>
          </a:bodyPr>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15</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(P50“</a:t>
            </a:r>
            <a:r>
              <a:rPr lang="zh-CN" altLang="en-US" sz="2800" b="1" dirty="0">
                <a:solidFill>
                  <a:srgbClr val="161BE4"/>
                </a:solidFill>
                <a:latin typeface="Times New Roman" panose="02020603050405020304" pitchFamily="18" charset="0"/>
                <a:ea typeface="微软雅黑" panose="020B0503020204020204" charset="-122"/>
              </a:rPr>
              <a:t>侧栏信息”</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什么叫作微生物的活化？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在缺水状态下，微生物处于休眠状态。活化就是让处于休眠状态的微生物重新恢复正常的生活状态。</a:t>
            </a:r>
            <a:r>
              <a:rPr lang="zh-CN" altLang="en-US" sz="2800" b="1" dirty="0">
                <a:solidFill>
                  <a:srgbClr val="FF00FF"/>
                </a:solidFill>
                <a:latin typeface="Times New Roman" panose="02020603050405020304" pitchFamily="18" charset="0"/>
                <a:ea typeface="微软雅黑" panose="020B0503020204020204" charset="-122"/>
              </a:rPr>
              <a:t>　</a:t>
            </a:r>
            <a:endParaRPr lang="zh-CN" altLang="en-US" sz="2800" b="1" dirty="0">
              <a:latin typeface="Times New Roman" panose="02020603050405020304" pitchFamily="18" charset="0"/>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16</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(P78“</a:t>
            </a:r>
            <a:r>
              <a:rPr lang="zh-CN" altLang="en-US" sz="2800" b="1" dirty="0">
                <a:solidFill>
                  <a:srgbClr val="161BE4"/>
                </a:solidFill>
                <a:latin typeface="Times New Roman" panose="02020603050405020304" pitchFamily="18" charset="0"/>
                <a:ea typeface="微软雅黑" panose="020B0503020204020204" charset="-122"/>
              </a:rPr>
              <a:t>萃取剂选择讨论”</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(1)</a:t>
            </a:r>
            <a:r>
              <a:rPr lang="zh-CN" altLang="en-US" sz="2800" b="1" dirty="0">
                <a:solidFill>
                  <a:srgbClr val="161BE4"/>
                </a:solidFill>
                <a:latin typeface="Times New Roman" panose="02020603050405020304" pitchFamily="18" charset="0"/>
                <a:ea typeface="微软雅黑" panose="020B0503020204020204" charset="-122"/>
              </a:rPr>
              <a:t>乙醇和丙酮能够用于胡萝卜素的萃取吗？为什么？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胡萝卜素可溶于乙醇和丙酮，但它们是水溶性有机溶剂，因萃取中与水混溶而影响萃取效果，所以不用它们作萃取剂。　</a:t>
            </a:r>
            <a:endParaRPr lang="zh-CN" altLang="en-US" sz="2800" b="1" dirty="0">
              <a:latin typeface="Times New Roman" panose="02020603050405020304" pitchFamily="18" charset="0"/>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(2)</a:t>
            </a:r>
            <a:r>
              <a:rPr lang="zh-CN" altLang="en-US" sz="2800" b="1" dirty="0">
                <a:solidFill>
                  <a:srgbClr val="161BE4"/>
                </a:solidFill>
                <a:latin typeface="Times New Roman" panose="02020603050405020304" pitchFamily="18" charset="0"/>
                <a:ea typeface="微软雅黑" panose="020B0503020204020204" charset="-122"/>
              </a:rPr>
              <a:t>在石油醚、醋酸乙酯、乙醚、苯和四氯化碳这几种有机溶剂中，哪种最适宜用来提取胡萝卜素？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在这五种有机溶剂中，石油醚的沸点最高，在加热萃取时不易挥发，所以石油醚最适宜用作萃取剂。</a:t>
            </a:r>
            <a:r>
              <a:rPr lang="zh-CN" altLang="en-US" sz="2800" b="1" dirty="0">
                <a:solidFill>
                  <a:srgbClr val="FF00FF"/>
                </a:solidFill>
                <a:latin typeface="Times New Roman" panose="02020603050405020304" pitchFamily="18" charset="0"/>
                <a:ea typeface="微软雅黑" panose="020B0503020204020204" charset="-122"/>
              </a:rPr>
              <a:t>　</a:t>
            </a:r>
            <a:endParaRPr lang="zh-CN" altLang="en-US" sz="2800" b="1" dirty="0">
              <a:solidFill>
                <a:srgbClr val="FF00FF"/>
              </a:solidFill>
              <a:latin typeface="Times New Roman" panose="02020603050405020304" pitchFamily="18" charset="0"/>
              <a:ea typeface="微软雅黑" panose="020B0503020204020204" charset="-122"/>
            </a:endParaRPr>
          </a:p>
        </p:txBody>
      </p:sp>
      <p:sp>
        <p:nvSpPr>
          <p:cNvPr id="879618" name="文本占位符 879617"/>
          <p:cNvSpPr/>
          <p:nvPr/>
        </p:nvSpPr>
        <p:spPr>
          <a:xfrm>
            <a:off x="290513" y="4567238"/>
            <a:ext cx="11593512" cy="2284412"/>
          </a:xfrm>
          <a:prstGeom prst="rect">
            <a:avLst/>
          </a:prstGeom>
          <a:noFill/>
          <a:ln w="9525">
            <a:noFill/>
          </a:ln>
        </p:spPr>
        <p:txBody>
          <a:bodyPr lIns="91440" tIns="45720" rIns="91440" bIns="45720" anchor="t">
            <a:spAutoFit/>
          </a:bodyPr>
          <a:p>
            <a:pPr marL="228600" indent="-228600">
              <a:lnSpc>
                <a:spcPct val="90000"/>
              </a:lnSpc>
              <a:spcBef>
                <a:spcPts val="1000"/>
              </a:spcBef>
              <a:buClr>
                <a:schemeClr val="accent1"/>
              </a:buClr>
            </a:pPr>
            <a:endParaRPr lang="en-US" altLang="zh-CN" sz="2800">
              <a:solidFill>
                <a:schemeClr val="tx1"/>
              </a:solidFill>
              <a:latin typeface="Times New Roman" panose="02020603050405020304" pitchFamily="18" charset="0"/>
              <a:ea typeface="微软雅黑" panose="020B0503020204020204" charset="-122"/>
            </a:endParaRPr>
          </a:p>
          <a:p>
            <a:pPr marL="228600" indent="-228600">
              <a:lnSpc>
                <a:spcPct val="90000"/>
              </a:lnSpc>
              <a:spcBef>
                <a:spcPts val="1000"/>
              </a:spcBef>
              <a:buClr>
                <a:schemeClr val="accent1"/>
              </a:buClr>
            </a:pPr>
            <a:r>
              <a:rPr lang="en-US" altLang="zh-CN" sz="2800">
                <a:solidFill>
                  <a:srgbClr val="161BE4"/>
                </a:solidFill>
                <a:latin typeface="Times New Roman" panose="02020603050405020304" pitchFamily="18" charset="0"/>
                <a:ea typeface="微软雅黑" panose="020B0503020204020204" charset="-122"/>
              </a:rPr>
              <a:t>17</a:t>
            </a:r>
            <a:r>
              <a:rPr lang="zh-CN" altLang="en-US" sz="2800" dirty="0">
                <a:solidFill>
                  <a:srgbClr val="161BE4"/>
                </a:solidFill>
                <a:latin typeface="Times New Roman" panose="02020603050405020304" pitchFamily="18" charset="0"/>
                <a:ea typeface="微软雅黑" panose="020B0503020204020204" charset="-122"/>
              </a:rPr>
              <a:t>．</a:t>
            </a:r>
            <a:r>
              <a:rPr lang="en-US" altLang="zh-CN" sz="2800">
                <a:solidFill>
                  <a:srgbClr val="161BE4"/>
                </a:solidFill>
                <a:latin typeface="Times New Roman" panose="02020603050405020304" pitchFamily="18" charset="0"/>
                <a:ea typeface="微软雅黑" panose="020B0503020204020204" charset="-122"/>
              </a:rPr>
              <a:t>(P67“</a:t>
            </a:r>
            <a:r>
              <a:rPr lang="zh-CN" altLang="en-US" sz="2800" dirty="0">
                <a:solidFill>
                  <a:srgbClr val="161BE4"/>
                </a:solidFill>
                <a:latin typeface="Times New Roman" panose="02020603050405020304" pitchFamily="18" charset="0"/>
                <a:ea typeface="微软雅黑" panose="020B0503020204020204" charset="-122"/>
              </a:rPr>
              <a:t>侧栏信息”</a:t>
            </a:r>
            <a:r>
              <a:rPr lang="en-US" altLang="zh-CN" sz="2800">
                <a:solidFill>
                  <a:srgbClr val="161BE4"/>
                </a:solidFill>
                <a:latin typeface="Times New Roman" panose="02020603050405020304" pitchFamily="18" charset="0"/>
                <a:ea typeface="微软雅黑" panose="020B0503020204020204" charset="-122"/>
              </a:rPr>
              <a:t>)</a:t>
            </a:r>
            <a:r>
              <a:rPr lang="zh-CN" altLang="en-US" sz="2800" dirty="0">
                <a:solidFill>
                  <a:srgbClr val="161BE4"/>
                </a:solidFill>
                <a:latin typeface="Times New Roman" panose="02020603050405020304" pitchFamily="18" charset="0"/>
                <a:ea typeface="微软雅黑" panose="020B0503020204020204" charset="-122"/>
              </a:rPr>
              <a:t>说出透析袋的成分和作用。　</a:t>
            </a:r>
            <a:endParaRPr lang="zh-CN" altLang="en-US" sz="2800" dirty="0">
              <a:solidFill>
                <a:srgbClr val="161BE4"/>
              </a:solidFill>
              <a:latin typeface="Times New Roman" panose="02020603050405020304" pitchFamily="18" charset="0"/>
              <a:ea typeface="微软雅黑" panose="020B0503020204020204" charset="-122"/>
            </a:endParaRPr>
          </a:p>
          <a:p>
            <a:pPr marL="228600" indent="-228600">
              <a:lnSpc>
                <a:spcPct val="90000"/>
              </a:lnSpc>
              <a:spcBef>
                <a:spcPts val="1000"/>
              </a:spcBef>
              <a:buClr>
                <a:schemeClr val="accent1"/>
              </a:buClr>
            </a:pPr>
            <a:r>
              <a:rPr lang="zh-CN" altLang="en-US" sz="2800" dirty="0">
                <a:solidFill>
                  <a:srgbClr val="FF00FF"/>
                </a:solidFill>
                <a:latin typeface="Times New Roman" panose="02020603050405020304" pitchFamily="18" charset="0"/>
                <a:ea typeface="微软雅黑" panose="020B0503020204020204" charset="-122"/>
              </a:rPr>
              <a:t>提示　</a:t>
            </a:r>
            <a:r>
              <a:rPr lang="zh-CN" altLang="en-US" sz="2800" dirty="0">
                <a:solidFill>
                  <a:schemeClr val="tx1"/>
                </a:solidFill>
                <a:latin typeface="Times New Roman" panose="02020603050405020304" pitchFamily="18" charset="0"/>
                <a:ea typeface="微软雅黑" panose="020B0503020204020204" charset="-122"/>
              </a:rPr>
              <a:t>透析袋一般是用硝酸纤维素</a:t>
            </a:r>
            <a:r>
              <a:rPr lang="en-US" altLang="zh-CN" sz="2800">
                <a:solidFill>
                  <a:schemeClr val="tx1"/>
                </a:solidFill>
                <a:latin typeface="Times New Roman" panose="02020603050405020304" pitchFamily="18" charset="0"/>
                <a:ea typeface="微软雅黑" panose="020B0503020204020204" charset="-122"/>
              </a:rPr>
              <a:t>(</a:t>
            </a:r>
            <a:r>
              <a:rPr lang="zh-CN" altLang="en-US" sz="2800" dirty="0">
                <a:solidFill>
                  <a:schemeClr val="tx1"/>
                </a:solidFill>
                <a:latin typeface="Times New Roman" panose="02020603050405020304" pitchFamily="18" charset="0"/>
                <a:ea typeface="微软雅黑" panose="020B0503020204020204" charset="-122"/>
              </a:rPr>
              <a:t>又称玻璃纸</a:t>
            </a:r>
            <a:r>
              <a:rPr lang="en-US" altLang="zh-CN" sz="2800">
                <a:solidFill>
                  <a:schemeClr val="tx1"/>
                </a:solidFill>
                <a:latin typeface="Times New Roman" panose="02020603050405020304" pitchFamily="18" charset="0"/>
                <a:ea typeface="微软雅黑" panose="020B0503020204020204" charset="-122"/>
              </a:rPr>
              <a:t>)</a:t>
            </a:r>
            <a:r>
              <a:rPr lang="zh-CN" altLang="en-US" sz="2800" dirty="0">
                <a:solidFill>
                  <a:schemeClr val="tx1"/>
                </a:solidFill>
                <a:latin typeface="Times New Roman" panose="02020603050405020304" pitchFamily="18" charset="0"/>
                <a:ea typeface="微软雅黑" panose="020B0503020204020204" charset="-122"/>
              </a:rPr>
              <a:t>制成的，能使小分子自由进出，而将大分子保留在袋内。透析可以去除样品中分子量较小的杂质，或用于更换样品的缓冲液。</a:t>
            </a:r>
            <a:r>
              <a:rPr lang="zh-CN" altLang="en-US" sz="2800" dirty="0">
                <a:solidFill>
                  <a:srgbClr val="FF00FF"/>
                </a:solidFill>
                <a:latin typeface="Times New Roman" panose="02020603050405020304" pitchFamily="18" charset="0"/>
                <a:ea typeface="微软雅黑" panose="020B0503020204020204" charset="-122"/>
              </a:rPr>
              <a:t>　</a:t>
            </a:r>
            <a:endParaRPr lang="zh-CN" altLang="en-US" sz="2800" dirty="0">
              <a:solidFill>
                <a:srgbClr val="FF00FF"/>
              </a:solidFill>
              <a:latin typeface="Times New Roman" panose="02020603050405020304" pitchFamily="18" charset="0"/>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8594">
                                            <p:txEl>
                                              <p:charRg st="33" end="82"/>
                                            </p:txEl>
                                          </p:spTgt>
                                        </p:tgtEl>
                                        <p:attrNameLst>
                                          <p:attrName>style.visibility</p:attrName>
                                        </p:attrNameLst>
                                      </p:cBhvr>
                                      <p:to>
                                        <p:strVal val="visible"/>
                                      </p:to>
                                    </p:set>
                                    <p:animEffect transition="in" filter="blinds(horizontal)">
                                      <p:cBhvr>
                                        <p:cTn id="7" dur="500"/>
                                        <p:tgtEl>
                                          <p:spTgt spid="878594">
                                            <p:txEl>
                                              <p:charRg st="33" end="8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8594">
                                            <p:txEl>
                                              <p:charRg st="82" end="108"/>
                                            </p:txEl>
                                          </p:spTgt>
                                        </p:tgtEl>
                                        <p:attrNameLst>
                                          <p:attrName>style.visibility</p:attrName>
                                        </p:attrNameLst>
                                      </p:cBhvr>
                                      <p:to>
                                        <p:strVal val="visible"/>
                                      </p:to>
                                    </p:set>
                                    <p:animEffect transition="in" filter="blinds(horizontal)">
                                      <p:cBhvr>
                                        <p:cTn id="12" dur="500"/>
                                        <p:tgtEl>
                                          <p:spTgt spid="878594">
                                            <p:txEl>
                                              <p:charRg st="82" end="108"/>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78594">
                                            <p:txEl>
                                              <p:charRg st="108" end="135"/>
                                            </p:txEl>
                                          </p:spTgt>
                                        </p:tgtEl>
                                        <p:attrNameLst>
                                          <p:attrName>style.visibility</p:attrName>
                                        </p:attrNameLst>
                                      </p:cBhvr>
                                      <p:to>
                                        <p:strVal val="visible"/>
                                      </p:to>
                                    </p:set>
                                    <p:animEffect transition="in" filter="blinds(horizontal)">
                                      <p:cBhvr>
                                        <p:cTn id="15" dur="500"/>
                                        <p:tgtEl>
                                          <p:spTgt spid="878594">
                                            <p:txEl>
                                              <p:charRg st="108" end="13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78594">
                                            <p:txEl>
                                              <p:charRg st="135" end="192"/>
                                            </p:txEl>
                                          </p:spTgt>
                                        </p:tgtEl>
                                        <p:attrNameLst>
                                          <p:attrName>style.visibility</p:attrName>
                                        </p:attrNameLst>
                                      </p:cBhvr>
                                      <p:to>
                                        <p:strVal val="visible"/>
                                      </p:to>
                                    </p:set>
                                    <p:animEffect transition="in" filter="blinds(horizontal)">
                                      <p:cBhvr>
                                        <p:cTn id="20" dur="500"/>
                                        <p:tgtEl>
                                          <p:spTgt spid="878594">
                                            <p:txEl>
                                              <p:charRg st="135" end="19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78594">
                                            <p:txEl>
                                              <p:charRg st="192" end="239"/>
                                            </p:txEl>
                                          </p:spTgt>
                                        </p:tgtEl>
                                        <p:attrNameLst>
                                          <p:attrName>style.visibility</p:attrName>
                                        </p:attrNameLst>
                                      </p:cBhvr>
                                      <p:to>
                                        <p:strVal val="visible"/>
                                      </p:to>
                                    </p:set>
                                    <p:animEffect transition="in" filter="blinds(horizontal)">
                                      <p:cBhvr>
                                        <p:cTn id="25" dur="500"/>
                                        <p:tgtEl>
                                          <p:spTgt spid="878594">
                                            <p:txEl>
                                              <p:charRg st="192" end="23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78594">
                                            <p:txEl>
                                              <p:charRg st="239" end="288"/>
                                            </p:txEl>
                                          </p:spTgt>
                                        </p:tgtEl>
                                        <p:attrNameLst>
                                          <p:attrName>style.visibility</p:attrName>
                                        </p:attrNameLst>
                                      </p:cBhvr>
                                      <p:to>
                                        <p:strVal val="visible"/>
                                      </p:to>
                                    </p:set>
                                    <p:animEffect transition="in" filter="blinds(horizontal)">
                                      <p:cBhvr>
                                        <p:cTn id="30" dur="500"/>
                                        <p:tgtEl>
                                          <p:spTgt spid="878594">
                                            <p:txEl>
                                              <p:charRg st="239" end="28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79618">
                                            <p:txEl>
                                              <p:charRg st="35" end="114"/>
                                            </p:txEl>
                                          </p:spTgt>
                                        </p:tgtEl>
                                        <p:attrNameLst>
                                          <p:attrName>style.visibility</p:attrName>
                                        </p:attrNameLst>
                                      </p:cBhvr>
                                      <p:to>
                                        <p:strVal val="visible"/>
                                      </p:to>
                                    </p:set>
                                    <p:animEffect transition="in" filter="blinds(horizontal)">
                                      <p:cBhvr>
                                        <p:cTn id="35" dur="500"/>
                                        <p:tgtEl>
                                          <p:spTgt spid="879618">
                                            <p:txEl>
                                              <p:charRg st="35" end="1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3" name="矩形 745478"/>
          <p:cNvSpPr/>
          <p:nvPr/>
        </p:nvSpPr>
        <p:spPr>
          <a:xfrm>
            <a:off x="3295650" y="203200"/>
            <a:ext cx="8632825" cy="521970"/>
          </a:xfrm>
          <a:prstGeom prst="rect">
            <a:avLst/>
          </a:prstGeom>
          <a:noFill/>
          <a:ln w="9525">
            <a:noFill/>
          </a:ln>
        </p:spPr>
        <p:txBody>
          <a:bodyPr wrap="square" anchor="t">
            <a:spAutoFit/>
          </a:bodyPr>
          <a:p>
            <a:pPr algn="ctr" hangingPunct="0">
              <a:buClr>
                <a:schemeClr val="accent1"/>
              </a:buClr>
            </a:pP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考点</a:t>
            </a:r>
            <a:r>
              <a:rPr lang="en-US" altLang="zh-CN" sz="280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　传统发酵技术的应用及有害物质的测定</a:t>
            </a:r>
            <a:r>
              <a:rPr lang="zh-CN" altLang="en-US" sz="2800" dirty="0">
                <a:solidFill>
                  <a:srgbClr val="FF00FF"/>
                </a:solidFill>
                <a:latin typeface="微软雅黑" panose="020B0503020204020204" charset="-122"/>
                <a:ea typeface="微软雅黑" panose="020B0503020204020204" charset="-122"/>
                <a:cs typeface="微软雅黑" panose="020B0503020204020204" charset="-122"/>
              </a:rPr>
              <a:t>　</a:t>
            </a:r>
            <a:endParaRPr lang="zh-CN" altLang="en-US" sz="2800" dirty="0">
              <a:solidFill>
                <a:srgbClr val="FF00FF"/>
              </a:solidFill>
              <a:latin typeface="微软雅黑" panose="020B0503020204020204" charset="-122"/>
              <a:ea typeface="微软雅黑" panose="020B0503020204020204" charset="-122"/>
              <a:cs typeface="微软雅黑" panose="020B0503020204020204" charset="-122"/>
            </a:endParaRPr>
          </a:p>
        </p:txBody>
      </p:sp>
      <p:pic>
        <p:nvPicPr>
          <p:cNvPr id="136194" name="图片 745479" descr="复件 考题体验cs"/>
          <p:cNvPicPr>
            <a:picLocks noChangeAspect="1"/>
          </p:cNvPicPr>
          <p:nvPr/>
        </p:nvPicPr>
        <p:blipFill>
          <a:blip r:embed="rId1"/>
          <a:srcRect r="8591" b="-6471"/>
          <a:stretch>
            <a:fillRect/>
          </a:stretch>
        </p:blipFill>
        <p:spPr>
          <a:xfrm>
            <a:off x="290513" y="653098"/>
            <a:ext cx="11520487" cy="574675"/>
          </a:xfrm>
          <a:prstGeom prst="rect">
            <a:avLst/>
          </a:prstGeom>
          <a:noFill/>
          <a:ln w="9525">
            <a:noFill/>
          </a:ln>
        </p:spPr>
      </p:pic>
      <p:sp>
        <p:nvSpPr>
          <p:cNvPr id="136195" name="文本占位符 745480"/>
          <p:cNvSpPr>
            <a:spLocks noGrp="1"/>
          </p:cNvSpPr>
          <p:nvPr>
            <p:ph type="body" idx="4294967295"/>
          </p:nvPr>
        </p:nvSpPr>
        <p:spPr>
          <a:xfrm>
            <a:off x="290830" y="1127760"/>
            <a:ext cx="11819890" cy="2212340"/>
          </a:xfrm>
        </p:spPr>
        <p:txBody>
          <a:bodyPr wrap="square"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(2019·</a:t>
            </a:r>
            <a:r>
              <a:rPr lang="zh-CN" altLang="en-US" b="1" dirty="0">
                <a:latin typeface="微软雅黑" panose="020B0503020204020204" charset="-122"/>
                <a:ea typeface="微软雅黑" panose="020B0503020204020204" charset="-122"/>
                <a:cs typeface="微软雅黑" panose="020B0503020204020204" charset="-122"/>
              </a:rPr>
              <a:t>海南卷</a:t>
            </a:r>
            <a:r>
              <a:rPr lang="en-US" altLang="zh-CN" b="1">
                <a:latin typeface="微软雅黑" panose="020B0503020204020204" charset="-122"/>
                <a:ea typeface="微软雅黑" panose="020B0503020204020204" charset="-122"/>
                <a:cs typeface="微软雅黑" panose="020B0503020204020204" charset="-122"/>
              </a:rPr>
              <a:t>·30</a:t>
            </a:r>
            <a:r>
              <a:rPr lang="zh-CN" altLang="en-US" b="1" dirty="0">
                <a:latin typeface="微软雅黑" panose="020B0503020204020204" charset="-122"/>
                <a:ea typeface="微软雅黑" panose="020B0503020204020204" charset="-122"/>
                <a:cs typeface="微软雅黑" panose="020B0503020204020204" charset="-122"/>
              </a:rPr>
              <a:t>节选</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某同学在通过发酵制作果酒时，发现在制作原料中添加一定量的糖，可以提高酒精度，原因是</a:t>
            </a:r>
            <a:r>
              <a:rPr lang="en-US" altLang="zh-CN" b="1">
                <a:latin typeface="微软雅黑" panose="020B0503020204020204" charset="-122"/>
                <a:ea typeface="微软雅黑" panose="020B0503020204020204" charset="-122"/>
                <a:cs typeface="微软雅黑" panose="020B0503020204020204" charset="-122"/>
              </a:rPr>
              <a:t>___________________________________ ____________________________________________________________________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zh-CN" altLang="en-US" b="1" dirty="0">
                <a:latin typeface="微软雅黑" panose="020B0503020204020204" charset="-122"/>
                <a:ea typeface="微软雅黑" panose="020B0503020204020204" charset="-122"/>
                <a:cs typeface="微软雅黑" panose="020B0503020204020204" charset="-122"/>
              </a:rPr>
              <a:t>在家庭以葡萄为原料制作葡萄酒时，可以不添加酵母菌，原因是</a:t>
            </a:r>
            <a:r>
              <a:rPr lang="en-US" altLang="zh-CN" b="1">
                <a:latin typeface="微软雅黑" panose="020B0503020204020204" charset="-122"/>
                <a:ea typeface="微软雅黑" panose="020B0503020204020204" charset="-122"/>
                <a:cs typeface="微软雅黑" panose="020B0503020204020204" charset="-122"/>
              </a:rPr>
              <a:t>______________________</a:t>
            </a:r>
            <a:r>
              <a:rPr lang="zh-CN" altLang="en-US" b="1" dirty="0">
                <a:latin typeface="微软雅黑" panose="020B0503020204020204" charset="-122"/>
                <a:ea typeface="微软雅黑" panose="020B0503020204020204" charset="-122"/>
                <a:cs typeface="微软雅黑" panose="020B0503020204020204" charset="-122"/>
              </a:rPr>
              <a:t>；在制作葡萄酒的过程中，如果密封不严混入空气，发酵液会变酸，可能的原因是</a:t>
            </a:r>
            <a:r>
              <a:rPr lang="en-US" altLang="zh-CN" b="1">
                <a:latin typeface="微软雅黑" panose="020B0503020204020204" charset="-122"/>
                <a:ea typeface="微软雅黑" panose="020B0503020204020204" charset="-122"/>
                <a:cs typeface="微软雅黑" panose="020B0503020204020204" charset="-122"/>
              </a:rPr>
              <a:t>______________________________________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745488" name="矩形 745487"/>
          <p:cNvSpPr/>
          <p:nvPr/>
        </p:nvSpPr>
        <p:spPr>
          <a:xfrm>
            <a:off x="8898890" y="1917700"/>
            <a:ext cx="2913380" cy="829945"/>
          </a:xfrm>
          <a:prstGeom prst="rect">
            <a:avLst/>
          </a:prstGeom>
          <a:noFill/>
          <a:ln w="9525">
            <a:noFill/>
          </a:ln>
        </p:spPr>
        <p:txBody>
          <a:bodyPr wrap="squar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葡萄皮上附着有野生的酵母菌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745489" name="矩形 745488"/>
          <p:cNvSpPr/>
          <p:nvPr/>
        </p:nvSpPr>
        <p:spPr>
          <a:xfrm>
            <a:off x="290513" y="1415733"/>
            <a:ext cx="11593512" cy="829945"/>
          </a:xfrm>
          <a:prstGeom prst="rect">
            <a:avLst/>
          </a:prstGeom>
          <a:noFill/>
          <a:ln w="9525">
            <a:noFill/>
          </a:ln>
        </p:spPr>
        <p:txBody>
          <a:bodyPr anchor="t">
            <a:spAutoFit/>
          </a:bodyPr>
          <a:p>
            <a:pPr indent="622300" algn="just" defTabSz="914400" hangingPunct="0">
              <a:lnSpc>
                <a:spcPct val="100000"/>
              </a:lnSpc>
              <a:buClr>
                <a:schemeClr val="accent1"/>
              </a:buClr>
              <a:tabLst>
                <a:tab pos="6542405" algn="l"/>
                <a:tab pos="10495280" algn="l"/>
              </a:tabLst>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糖类是主要的能源物质，可以为酵母菌的生长、繁殖提供能源物质，还可以作为酒精发酵的原料　</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45490" name="矩形 745489"/>
          <p:cNvSpPr/>
          <p:nvPr/>
        </p:nvSpPr>
        <p:spPr>
          <a:xfrm>
            <a:off x="667861" y="2879408"/>
            <a:ext cx="47548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醋酸菌大量增殖，进行醋酸发酵　</a:t>
            </a:r>
            <a:endParaRPr lang="zh-CN" altLang="en-US" dirty="0">
              <a:latin typeface="微软雅黑" panose="020B0503020204020204" charset="-122"/>
              <a:ea typeface="微软雅黑" panose="020B0503020204020204" charset="-122"/>
            </a:endParaRPr>
          </a:p>
        </p:txBody>
      </p:sp>
      <p:sp>
        <p:nvSpPr>
          <p:cNvPr id="138241" name="文本占位符 828417"/>
          <p:cNvSpPr>
            <a:spLocks noGrp="1"/>
          </p:cNvSpPr>
          <p:nvPr/>
        </p:nvSpPr>
        <p:spPr>
          <a:xfrm>
            <a:off x="290513" y="3419158"/>
            <a:ext cx="11593512" cy="3465195"/>
          </a:xfrm>
          <a:prstGeom prst="rect">
            <a:avLst/>
          </a:prstGeom>
          <a:noFill/>
          <a:ln w="9525">
            <a:noFill/>
          </a:ln>
        </p:spPr>
        <p:txBody>
          <a:bodyPr vert="horz" lIns="9144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(2016·</a:t>
            </a:r>
            <a:r>
              <a:rPr lang="zh-CN" altLang="en-US" b="1" dirty="0">
                <a:latin typeface="微软雅黑" panose="020B0503020204020204" charset="-122"/>
                <a:ea typeface="微软雅黑" panose="020B0503020204020204" charset="-122"/>
                <a:cs typeface="微软雅黑" panose="020B0503020204020204" charset="-122"/>
              </a:rPr>
              <a:t>全国卷</a:t>
            </a:r>
            <a:r>
              <a:rPr lang="en-US" altLang="zh-CN" b="1">
                <a:latin typeface="微软雅黑" panose="020B0503020204020204" charset="-122"/>
                <a:ea typeface="微软雅黑" panose="020B0503020204020204" charset="-122"/>
                <a:cs typeface="微软雅黑" panose="020B0503020204020204" charset="-122"/>
              </a:rPr>
              <a:t>Ⅲ·39)</a:t>
            </a:r>
            <a:r>
              <a:rPr lang="zh-CN" altLang="en-US" b="1" dirty="0">
                <a:latin typeface="微软雅黑" panose="020B0503020204020204" charset="-122"/>
                <a:ea typeface="微软雅黑" panose="020B0503020204020204" charset="-122"/>
                <a:cs typeface="微软雅黑" panose="020B0503020204020204" charset="-122"/>
              </a:rPr>
              <a:t>某同学用新鲜的泡菜滤液为实验材料分离纯化乳酸菌。分离纯化所用固体培养基中因含有碳酸钙而不透明，乳酸菌产生的乳酸能溶解培养基中的碳酸钙。回答下列问题：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分离纯化乳酸菌时，首先需要用</a:t>
            </a:r>
            <a:r>
              <a:rPr lang="en-US" altLang="zh-CN" b="1">
                <a:latin typeface="微软雅黑" panose="020B0503020204020204" charset="-122"/>
                <a:ea typeface="微软雅黑" panose="020B0503020204020204" charset="-122"/>
                <a:cs typeface="微软雅黑" panose="020B0503020204020204" charset="-122"/>
              </a:rPr>
              <a:t>___________</a:t>
            </a:r>
            <a:r>
              <a:rPr lang="zh-CN" altLang="en-US" b="1" dirty="0">
                <a:latin typeface="微软雅黑" panose="020B0503020204020204" charset="-122"/>
                <a:ea typeface="微软雅黑" panose="020B0503020204020204" charset="-122"/>
                <a:cs typeface="微软雅黑" panose="020B0503020204020204" charset="-122"/>
              </a:rPr>
              <a:t>对泡菜滤液进行梯度稀释，进行梯度稀释的理由是</a:t>
            </a:r>
            <a:r>
              <a:rPr lang="en-US" altLang="zh-CN" b="1">
                <a:latin typeface="微软雅黑" panose="020B0503020204020204" charset="-122"/>
                <a:ea typeface="微软雅黑" panose="020B0503020204020204" charset="-122"/>
                <a:cs typeface="微软雅黑" panose="020B0503020204020204" charset="-122"/>
              </a:rPr>
              <a:t>_______________________________________________________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推测在分离纯化所用的培养基中加入碳酸钙的作用有</a:t>
            </a:r>
            <a:r>
              <a:rPr lang="en-US" altLang="zh-CN" b="1">
                <a:latin typeface="微软雅黑" panose="020B0503020204020204" charset="-122"/>
                <a:ea typeface="微软雅黑" panose="020B0503020204020204" charset="-122"/>
                <a:cs typeface="微软雅黑" panose="020B0503020204020204" charset="-122"/>
              </a:rPr>
              <a:t>____________</a:t>
            </a:r>
            <a:r>
              <a:rPr lang="zh-CN" altLang="en-US" b="1" dirty="0">
                <a:latin typeface="微软雅黑" panose="020B0503020204020204" charset="-122"/>
                <a:ea typeface="微软雅黑" panose="020B0503020204020204" charset="-122"/>
                <a:cs typeface="微软雅黑" panose="020B0503020204020204" charset="-122"/>
              </a:rPr>
              <a:t>和</a:t>
            </a:r>
            <a:r>
              <a:rPr lang="en-US" altLang="zh-CN" b="1">
                <a:latin typeface="微软雅黑" panose="020B0503020204020204" charset="-122"/>
                <a:ea typeface="微软雅黑" panose="020B0503020204020204" charset="-122"/>
                <a:cs typeface="微软雅黑" panose="020B0503020204020204" charset="-122"/>
              </a:rPr>
              <a:t>______________</a:t>
            </a:r>
            <a:r>
              <a:rPr lang="zh-CN" altLang="en-US" b="1" dirty="0">
                <a:latin typeface="微软雅黑" panose="020B0503020204020204" charset="-122"/>
                <a:ea typeface="微软雅黑" panose="020B0503020204020204" charset="-122"/>
                <a:cs typeface="微软雅黑" panose="020B0503020204020204" charset="-122"/>
              </a:rPr>
              <a:t>。分离纯化时应挑选出</a:t>
            </a:r>
            <a:r>
              <a:rPr lang="en-US" altLang="zh-CN" b="1">
                <a:latin typeface="微软雅黑" panose="020B0503020204020204" charset="-122"/>
                <a:ea typeface="微软雅黑" panose="020B0503020204020204" charset="-122"/>
                <a:cs typeface="微软雅黑" panose="020B0503020204020204" charset="-122"/>
              </a:rPr>
              <a:t>______________</a:t>
            </a:r>
            <a:r>
              <a:rPr lang="zh-CN" altLang="en-US" b="1" dirty="0">
                <a:latin typeface="微软雅黑" panose="020B0503020204020204" charset="-122"/>
                <a:ea typeface="微软雅黑" panose="020B0503020204020204" charset="-122"/>
                <a:cs typeface="微软雅黑" panose="020B0503020204020204" charset="-122"/>
              </a:rPr>
              <a:t>的菌落作为候选菌。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乳酸菌在－</a:t>
            </a:r>
            <a:r>
              <a:rPr lang="en-US" altLang="zh-CN" b="1">
                <a:latin typeface="微软雅黑" panose="020B0503020204020204" charset="-122"/>
                <a:ea typeface="微软雅黑" panose="020B0503020204020204" charset="-122"/>
                <a:cs typeface="微软雅黑" panose="020B0503020204020204" charset="-122"/>
              </a:rPr>
              <a:t>20 ℃</a:t>
            </a:r>
            <a:r>
              <a:rPr lang="zh-CN" altLang="en-US" b="1" dirty="0">
                <a:latin typeface="微软雅黑" panose="020B0503020204020204" charset="-122"/>
                <a:ea typeface="微软雅黑" panose="020B0503020204020204" charset="-122"/>
                <a:cs typeface="微软雅黑" panose="020B0503020204020204" charset="-122"/>
              </a:rPr>
              <a:t>长期保存时，菌液中常需要加入一定量的</a:t>
            </a:r>
            <a:r>
              <a:rPr lang="en-US" altLang="zh-CN" b="1">
                <a:latin typeface="微软雅黑" panose="020B0503020204020204" charset="-122"/>
                <a:ea typeface="微软雅黑" panose="020B0503020204020204" charset="-122"/>
                <a:cs typeface="微软雅黑" panose="020B0503020204020204" charset="-122"/>
              </a:rPr>
              <a:t>___________(</a:t>
            </a:r>
            <a:r>
              <a:rPr lang="zh-CN" altLang="en-US" b="1" dirty="0">
                <a:latin typeface="微软雅黑" panose="020B0503020204020204" charset="-122"/>
                <a:ea typeface="微软雅黑" panose="020B0503020204020204" charset="-122"/>
                <a:cs typeface="微软雅黑" panose="020B0503020204020204" charset="-122"/>
              </a:rPr>
              <a:t>填“蒸馏水”“甘油”或“碳酸钙”</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828421" name="矩形 828420"/>
          <p:cNvSpPr/>
          <p:nvPr/>
        </p:nvSpPr>
        <p:spPr>
          <a:xfrm>
            <a:off x="5134610" y="4390391"/>
            <a:ext cx="14020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无菌水　</a:t>
            </a:r>
            <a:endParaRPr lang="zh-CN" altLang="en-US" dirty="0">
              <a:latin typeface="微软雅黑" panose="020B0503020204020204" charset="-122"/>
              <a:ea typeface="微软雅黑" panose="020B0503020204020204" charset="-122"/>
            </a:endParaRPr>
          </a:p>
        </p:txBody>
      </p:sp>
      <p:sp>
        <p:nvSpPr>
          <p:cNvPr id="828422" name="矩形 828421"/>
          <p:cNvSpPr/>
          <p:nvPr/>
        </p:nvSpPr>
        <p:spPr>
          <a:xfrm>
            <a:off x="2376964" y="4859338"/>
            <a:ext cx="78028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泡菜滤液中菌的浓度高，直接培养很难分离得到单菌落　</a:t>
            </a:r>
            <a:endParaRPr lang="zh-CN" altLang="en-US" dirty="0">
              <a:latin typeface="微软雅黑" panose="020B0503020204020204" charset="-122"/>
              <a:ea typeface="微软雅黑" panose="020B0503020204020204" charset="-122"/>
            </a:endParaRPr>
          </a:p>
        </p:txBody>
      </p:sp>
      <p:sp>
        <p:nvSpPr>
          <p:cNvPr id="828423" name="矩形 828422"/>
          <p:cNvSpPr/>
          <p:nvPr/>
        </p:nvSpPr>
        <p:spPr>
          <a:xfrm>
            <a:off x="7805103" y="5278438"/>
            <a:ext cx="20116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鉴别乳酸菌　</a:t>
            </a:r>
            <a:endParaRPr lang="zh-CN" altLang="en-US" dirty="0">
              <a:latin typeface="微软雅黑" panose="020B0503020204020204" charset="-122"/>
              <a:ea typeface="微软雅黑" panose="020B0503020204020204" charset="-122"/>
            </a:endParaRPr>
          </a:p>
        </p:txBody>
      </p:sp>
      <p:sp>
        <p:nvSpPr>
          <p:cNvPr id="828424" name="矩形 828423"/>
          <p:cNvSpPr/>
          <p:nvPr/>
        </p:nvSpPr>
        <p:spPr>
          <a:xfrm>
            <a:off x="9973310" y="5248275"/>
            <a:ext cx="1910715" cy="829945"/>
          </a:xfrm>
          <a:prstGeom prst="rect">
            <a:avLst/>
          </a:prstGeom>
          <a:noFill/>
          <a:ln w="9525">
            <a:noFill/>
          </a:ln>
        </p:spPr>
        <p:txBody>
          <a:bodyPr wrap="square" anchor="ctr">
            <a:spAutoFit/>
          </a:bodyPr>
          <a:p>
            <a:pPr algn="l" eaLnBrk="0" hangingPunct="0"/>
            <a:r>
              <a:rPr lang="zh-CN" altLang="en-US" dirty="0">
                <a:latin typeface="微软雅黑" panose="020B0503020204020204" charset="-122"/>
                <a:ea typeface="微软雅黑" panose="020B0503020204020204" charset="-122"/>
                <a:cs typeface="微软雅黑" panose="020B0503020204020204" charset="-122"/>
              </a:rPr>
              <a:t>中和产生的乳酸</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或酸</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828425" name="矩形 828424"/>
          <p:cNvSpPr/>
          <p:nvPr/>
        </p:nvSpPr>
        <p:spPr>
          <a:xfrm>
            <a:off x="3295015" y="5634355"/>
            <a:ext cx="2047240" cy="460375"/>
          </a:xfrm>
          <a:prstGeom prst="rect">
            <a:avLst/>
          </a:prstGeom>
          <a:noFill/>
          <a:ln w="9525">
            <a:noFill/>
          </a:ln>
        </p:spPr>
        <p:txBody>
          <a:bodyPr wrap="square" anchor="ctr">
            <a:spAutoFit/>
          </a:bodyPr>
          <a:p>
            <a:pPr algn="ctr" eaLnBrk="0" hangingPunct="0"/>
            <a:r>
              <a:rPr lang="zh-CN" altLang="en-US" dirty="0">
                <a:latin typeface="微软雅黑" panose="020B0503020204020204" charset="-122"/>
                <a:ea typeface="微软雅黑" panose="020B0503020204020204" charset="-122"/>
              </a:rPr>
              <a:t>具有透明圈　</a:t>
            </a:r>
            <a:endParaRPr lang="zh-CN" altLang="en-US" dirty="0">
              <a:latin typeface="微软雅黑" panose="020B0503020204020204" charset="-122"/>
              <a:ea typeface="微软雅黑" panose="020B0503020204020204" charset="-122"/>
            </a:endParaRPr>
          </a:p>
        </p:txBody>
      </p:sp>
      <p:sp>
        <p:nvSpPr>
          <p:cNvPr id="828426" name="矩形 828425"/>
          <p:cNvSpPr/>
          <p:nvPr/>
        </p:nvSpPr>
        <p:spPr>
          <a:xfrm>
            <a:off x="8875872" y="5996623"/>
            <a:ext cx="10972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甘油　</a:t>
            </a:r>
            <a:endParaRPr lang="zh-CN" altLang="en-US" dirty="0">
              <a:latin typeface="微软雅黑" panose="020B0503020204020204" charset="-122"/>
              <a:ea typeface="微软雅黑" panose="020B0503020204020204" charset="-122"/>
            </a:endParaRPr>
          </a:p>
        </p:txBody>
      </p:sp>
      <p:grpSp>
        <p:nvGrpSpPr>
          <p:cNvPr id="121858" name="组合 236545"/>
          <p:cNvGrpSpPr/>
          <p:nvPr/>
        </p:nvGrpSpPr>
        <p:grpSpPr>
          <a:xfrm>
            <a:off x="74295" y="-12065"/>
            <a:ext cx="3628390" cy="736600"/>
            <a:chOff x="4429" y="981"/>
            <a:chExt cx="2496" cy="599"/>
          </a:xfrm>
        </p:grpSpPr>
        <p:sp>
          <p:nvSpPr>
            <p:cNvPr id="121859" name="圆角矩形 236546"/>
            <p:cNvSpPr/>
            <p:nvPr/>
          </p:nvSpPr>
          <p:spPr>
            <a:xfrm>
              <a:off x="4475" y="1026"/>
              <a:ext cx="2404" cy="453"/>
            </a:xfrm>
            <a:prstGeom prst="roundRect">
              <a:avLst>
                <a:gd name="adj" fmla="val 50000"/>
              </a:avLst>
            </a:prstGeom>
            <a:solidFill>
              <a:srgbClr val="990099"/>
            </a:solidFill>
            <a:ln w="9525">
              <a:noFill/>
            </a:ln>
          </p:spPr>
          <p:txBody>
            <a:bodyPr anchor="t"/>
            <a:p>
              <a:pPr eaLnBrk="0" hangingPunct="0"/>
              <a:endParaRPr lang="zh-CN" altLang="en-US">
                <a:latin typeface="Times New Roman" panose="02020603050405020304" pitchFamily="18" charset="0"/>
                <a:ea typeface="宋体" panose="02010600030101010101" pitchFamily="2" charset="-122"/>
              </a:endParaRPr>
            </a:p>
          </p:txBody>
        </p:sp>
        <p:pic>
          <p:nvPicPr>
            <p:cNvPr id="121860" name="图片 236547" descr="框"/>
            <p:cNvPicPr>
              <a:picLocks noChangeAspect="1"/>
            </p:cNvPicPr>
            <p:nvPr/>
          </p:nvPicPr>
          <p:blipFill>
            <a:blip r:embed="rId2"/>
            <a:stretch>
              <a:fillRect/>
            </a:stretch>
          </p:blipFill>
          <p:spPr>
            <a:xfrm>
              <a:off x="4429" y="981"/>
              <a:ext cx="2496" cy="599"/>
            </a:xfrm>
            <a:prstGeom prst="rect">
              <a:avLst/>
            </a:prstGeom>
            <a:noFill/>
            <a:ln w="9525">
              <a:noFill/>
            </a:ln>
          </p:spPr>
        </p:pic>
        <p:sp>
          <p:nvSpPr>
            <p:cNvPr id="121861" name="文本框 236548"/>
            <p:cNvSpPr txBox="1"/>
            <p:nvPr/>
          </p:nvSpPr>
          <p:spPr>
            <a:xfrm>
              <a:off x="4520" y="1072"/>
              <a:ext cx="409" cy="389"/>
            </a:xfrm>
            <a:prstGeom prst="rect">
              <a:avLst/>
            </a:prstGeom>
            <a:noFill/>
            <a:ln w="9525">
              <a:noFill/>
            </a:ln>
          </p:spPr>
          <p:txBody>
            <a:bodyPr anchor="t">
              <a:spAutoFit/>
            </a:bodyPr>
            <a:p>
              <a:pPr hangingPunct="0">
                <a:lnSpc>
                  <a:spcPct val="90000"/>
                </a:lnSpc>
                <a:buClr>
                  <a:schemeClr val="accent1"/>
                </a:buClr>
                <a:buFont typeface="Wingdings" panose="05000000000000000000" pitchFamily="2" charset="2"/>
              </a:pPr>
              <a:r>
                <a:rPr lang="en-US" altLang="zh-CN" sz="2800">
                  <a:solidFill>
                    <a:schemeClr val="bg1"/>
                  </a:solidFill>
                  <a:latin typeface="黑体" panose="02010609060101010101" pitchFamily="2" charset="-122"/>
                  <a:ea typeface="黑体" panose="02010609060101010101" pitchFamily="2" charset="-122"/>
                </a:rPr>
                <a:t>02</a:t>
              </a:r>
              <a:endParaRPr lang="en-US" altLang="zh-CN" sz="2800">
                <a:solidFill>
                  <a:schemeClr val="bg1"/>
                </a:solidFill>
                <a:latin typeface="黑体" panose="02010609060101010101" pitchFamily="2" charset="-122"/>
                <a:ea typeface="黑体" panose="02010609060101010101" pitchFamily="2" charset="-122"/>
              </a:endParaRPr>
            </a:p>
          </p:txBody>
        </p:sp>
        <p:sp>
          <p:nvSpPr>
            <p:cNvPr id="121862" name="文本框 236549"/>
            <p:cNvSpPr txBox="1"/>
            <p:nvPr/>
          </p:nvSpPr>
          <p:spPr>
            <a:xfrm>
              <a:off x="5064" y="1117"/>
              <a:ext cx="1769" cy="354"/>
            </a:xfrm>
            <a:prstGeom prst="rect">
              <a:avLst/>
            </a:prstGeom>
            <a:noFill/>
            <a:ln w="9525">
              <a:noFill/>
            </a:ln>
          </p:spPr>
          <p:txBody>
            <a:bodyPr anchor="t">
              <a:spAutoFit/>
            </a:bodyPr>
            <a:p>
              <a:pPr algn="ctr" hangingPunct="0">
                <a:lnSpc>
                  <a:spcPct val="80000"/>
                </a:lnSpc>
                <a:buClr>
                  <a:schemeClr val="accent1"/>
                </a:buClr>
                <a:buFont typeface="Wingdings" panose="05000000000000000000" pitchFamily="2" charset="2"/>
              </a:pPr>
              <a:r>
                <a:rPr lang="zh-CN" altLang="en-US" sz="2800" dirty="0">
                  <a:solidFill>
                    <a:srgbClr val="FFFFFF"/>
                  </a:solidFill>
                  <a:latin typeface="微软雅黑" panose="020B0503020204020204" charset="-122"/>
                  <a:ea typeface="微软雅黑" panose="020B0503020204020204" charset="-122"/>
                </a:rPr>
                <a:t>突破核心考点</a:t>
              </a:r>
              <a:endParaRPr lang="zh-CN" altLang="en-US" sz="2800" dirty="0">
                <a:solidFill>
                  <a:srgbClr val="FFFFFF"/>
                </a:solidFill>
                <a:latin typeface="微软雅黑" panose="020B0503020204020204" charset="-122"/>
                <a:ea typeface="微软雅黑" panose="020B0503020204020204"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5489"/>
                                        </p:tgtEl>
                                        <p:attrNameLst>
                                          <p:attrName>style.visibility</p:attrName>
                                        </p:attrNameLst>
                                      </p:cBhvr>
                                      <p:to>
                                        <p:strVal val="visible"/>
                                      </p:to>
                                    </p:set>
                                    <p:animEffect transition="in" filter="blinds(horizontal)">
                                      <p:cBhvr>
                                        <p:cTn id="7" dur="500"/>
                                        <p:tgtEl>
                                          <p:spTgt spid="7454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5488">
                                            <p:txEl>
                                              <p:charRg st="0" end="16"/>
                                            </p:txEl>
                                          </p:spTgt>
                                        </p:tgtEl>
                                        <p:attrNameLst>
                                          <p:attrName>style.visibility</p:attrName>
                                        </p:attrNameLst>
                                      </p:cBhvr>
                                      <p:to>
                                        <p:strVal val="visible"/>
                                      </p:to>
                                    </p:set>
                                    <p:animEffect transition="in" filter="blinds(horizontal)">
                                      <p:cBhvr>
                                        <p:cTn id="12" dur="500"/>
                                        <p:tgtEl>
                                          <p:spTgt spid="745488">
                                            <p:txEl>
                                              <p:charRg st="0" end="1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45490">
                                            <p:txEl>
                                              <p:charRg st="0" end="16"/>
                                            </p:txEl>
                                          </p:spTgt>
                                        </p:tgtEl>
                                        <p:attrNameLst>
                                          <p:attrName>style.visibility</p:attrName>
                                        </p:attrNameLst>
                                      </p:cBhvr>
                                      <p:to>
                                        <p:strVal val="visible"/>
                                      </p:to>
                                    </p:set>
                                    <p:animEffect transition="in" filter="blinds(horizontal)">
                                      <p:cBhvr>
                                        <p:cTn id="17" dur="500"/>
                                        <p:tgtEl>
                                          <p:spTgt spid="745490">
                                            <p:txEl>
                                              <p:charRg st="0" end="1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28421">
                                            <p:txEl>
                                              <p:charRg st="0" end="5"/>
                                            </p:txEl>
                                          </p:spTgt>
                                        </p:tgtEl>
                                        <p:attrNameLst>
                                          <p:attrName>style.visibility</p:attrName>
                                        </p:attrNameLst>
                                      </p:cBhvr>
                                      <p:to>
                                        <p:strVal val="visible"/>
                                      </p:to>
                                    </p:set>
                                    <p:animEffect transition="in" filter="blinds(horizontal)">
                                      <p:cBhvr>
                                        <p:cTn id="22" dur="500"/>
                                        <p:tgtEl>
                                          <p:spTgt spid="828421">
                                            <p:txEl>
                                              <p:charRg st="0"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28422">
                                            <p:txEl>
                                              <p:charRg st="0" end="26"/>
                                            </p:txEl>
                                          </p:spTgt>
                                        </p:tgtEl>
                                        <p:attrNameLst>
                                          <p:attrName>style.visibility</p:attrName>
                                        </p:attrNameLst>
                                      </p:cBhvr>
                                      <p:to>
                                        <p:strVal val="visible"/>
                                      </p:to>
                                    </p:set>
                                    <p:animEffect transition="in" filter="blinds(horizontal)">
                                      <p:cBhvr>
                                        <p:cTn id="27" dur="500"/>
                                        <p:tgtEl>
                                          <p:spTgt spid="828422">
                                            <p:txEl>
                                              <p:charRg st="0" end="2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28423">
                                            <p:txEl>
                                              <p:charRg st="0" end="7"/>
                                            </p:txEl>
                                          </p:spTgt>
                                        </p:tgtEl>
                                        <p:attrNameLst>
                                          <p:attrName>style.visibility</p:attrName>
                                        </p:attrNameLst>
                                      </p:cBhvr>
                                      <p:to>
                                        <p:strVal val="visible"/>
                                      </p:to>
                                    </p:set>
                                    <p:animEffect transition="in" filter="blinds(horizontal)">
                                      <p:cBhvr>
                                        <p:cTn id="32" dur="500"/>
                                        <p:tgtEl>
                                          <p:spTgt spid="828423">
                                            <p:txEl>
                                              <p:charRg st="0"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28424">
                                            <p:txEl>
                                              <p:charRg st="0" end="13"/>
                                            </p:txEl>
                                          </p:spTgt>
                                        </p:tgtEl>
                                        <p:attrNameLst>
                                          <p:attrName>style.visibility</p:attrName>
                                        </p:attrNameLst>
                                      </p:cBhvr>
                                      <p:to>
                                        <p:strVal val="visible"/>
                                      </p:to>
                                    </p:set>
                                    <p:animEffect transition="in" filter="blinds(horizontal)">
                                      <p:cBhvr>
                                        <p:cTn id="37" dur="500"/>
                                        <p:tgtEl>
                                          <p:spTgt spid="828424">
                                            <p:txEl>
                                              <p:charRg st="0"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28425">
                                            <p:txEl>
                                              <p:charRg st="0" end="7"/>
                                            </p:txEl>
                                          </p:spTgt>
                                        </p:tgtEl>
                                        <p:attrNameLst>
                                          <p:attrName>style.visibility</p:attrName>
                                        </p:attrNameLst>
                                      </p:cBhvr>
                                      <p:to>
                                        <p:strVal val="visible"/>
                                      </p:to>
                                    </p:set>
                                    <p:animEffect transition="in" filter="blinds(horizontal)">
                                      <p:cBhvr>
                                        <p:cTn id="42" dur="500"/>
                                        <p:tgtEl>
                                          <p:spTgt spid="828425">
                                            <p:txEl>
                                              <p:charRg st="0"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28426">
                                            <p:txEl>
                                              <p:charRg st="0" end="4"/>
                                            </p:txEl>
                                          </p:spTgt>
                                        </p:tgtEl>
                                        <p:attrNameLst>
                                          <p:attrName>style.visibility</p:attrName>
                                        </p:attrNameLst>
                                      </p:cBhvr>
                                      <p:to>
                                        <p:strVal val="visible"/>
                                      </p:to>
                                    </p:set>
                                    <p:animEffect transition="in" filter="blinds(horizontal)">
                                      <p:cBhvr>
                                        <p:cTn id="47" dur="500"/>
                                        <p:tgtEl>
                                          <p:spTgt spid="828426">
                                            <p:txEl>
                                              <p:charRg st="0"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文本占位符 827393"/>
          <p:cNvSpPr>
            <a:spLocks noGrp="1"/>
          </p:cNvSpPr>
          <p:nvPr>
            <p:ph type="body" idx="4294967295"/>
          </p:nvPr>
        </p:nvSpPr>
        <p:spPr>
          <a:xfrm>
            <a:off x="147320" y="262255"/>
            <a:ext cx="11906885" cy="4154170"/>
          </a:xfrm>
        </p:spPr>
        <p:txBody>
          <a:bodyPr wrap="square" lIns="91440" tIns="45720" rIns="91440" bIns="45720" anchor="t">
            <a:spAutoFit/>
          </a:bodyPr>
          <a:p>
            <a:pPr fontAlgn="auto">
              <a:lnSpc>
                <a:spcPct val="100000"/>
              </a:lnSpc>
              <a:spcBef>
                <a:spcPts val="0"/>
              </a:spcBef>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(2017·</a:t>
            </a:r>
            <a:r>
              <a:rPr lang="zh-CN" altLang="en-US" b="1" dirty="0">
                <a:latin typeface="微软雅黑" panose="020B0503020204020204" charset="-122"/>
                <a:ea typeface="微软雅黑" panose="020B0503020204020204" charset="-122"/>
                <a:cs typeface="微软雅黑" panose="020B0503020204020204" charset="-122"/>
              </a:rPr>
              <a:t>全国卷</a:t>
            </a:r>
            <a:r>
              <a:rPr lang="en-US" altLang="zh-CN" b="1">
                <a:latin typeface="微软雅黑" panose="020B0503020204020204" charset="-122"/>
                <a:ea typeface="微软雅黑" panose="020B0503020204020204" charset="-122"/>
                <a:cs typeface="微软雅黑" panose="020B0503020204020204" charset="-122"/>
              </a:rPr>
              <a:t>Ⅱ·37)</a:t>
            </a:r>
            <a:r>
              <a:rPr lang="zh-CN" altLang="en-US" b="1" dirty="0">
                <a:latin typeface="微软雅黑" panose="020B0503020204020204" charset="-122"/>
                <a:ea typeface="微软雅黑" panose="020B0503020204020204" charset="-122"/>
                <a:cs typeface="微软雅黑" panose="020B0503020204020204" charset="-122"/>
              </a:rPr>
              <a:t>豆豉是大豆经过发酵制成的一种食品。为了研究影响豆豉发酵效果的因素，某小组将等量的甲、乙两菌种分别接入等量的</a:t>
            </a:r>
            <a:r>
              <a:rPr lang="en-US" altLang="zh-CN" b="1">
                <a:latin typeface="微软雅黑" panose="020B0503020204020204" charset="-122"/>
                <a:ea typeface="微软雅黑" panose="020B0503020204020204" charset="-122"/>
                <a:cs typeface="微软雅黑" panose="020B0503020204020204" charset="-122"/>
              </a:rPr>
              <a:t>A</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B</a:t>
            </a:r>
            <a:r>
              <a:rPr lang="zh-CN" altLang="en-US" b="1" dirty="0">
                <a:latin typeface="微软雅黑" panose="020B0503020204020204" charset="-122"/>
                <a:ea typeface="微软雅黑" panose="020B0503020204020204" charset="-122"/>
                <a:cs typeface="微软雅黑" panose="020B0503020204020204" charset="-122"/>
              </a:rPr>
              <a:t>两桶煮熟大豆中并混匀，再将两者置于适宜条件下进行发酵，并在</a:t>
            </a:r>
            <a:r>
              <a:rPr lang="en-US" altLang="zh-CN" b="1">
                <a:latin typeface="微软雅黑" panose="020B0503020204020204" charset="-122"/>
                <a:ea typeface="微软雅黑" panose="020B0503020204020204" charset="-122"/>
                <a:cs typeface="微软雅黑" panose="020B0503020204020204" charset="-122"/>
              </a:rPr>
              <a:t>32 h</a:t>
            </a:r>
            <a:r>
              <a:rPr lang="zh-CN" altLang="en-US" b="1" dirty="0">
                <a:latin typeface="微软雅黑" panose="020B0503020204020204" charset="-122"/>
                <a:ea typeface="微软雅黑" panose="020B0503020204020204" charset="-122"/>
                <a:cs typeface="微软雅黑" panose="020B0503020204020204" charset="-122"/>
              </a:rPr>
              <a:t>内定期取样观测发酵效果。回答下列问题：　</a:t>
            </a:r>
            <a:endParaRPr lang="zh-CN" altLang="en-US" b="1" dirty="0">
              <a:latin typeface="微软雅黑" panose="020B0503020204020204" charset="-122"/>
              <a:ea typeface="微软雅黑" panose="020B0503020204020204" charset="-122"/>
              <a:cs typeface="微软雅黑" panose="020B0503020204020204" charset="-122"/>
            </a:endParaRPr>
          </a:p>
          <a:p>
            <a:pPr fontAlgn="auto">
              <a:lnSpc>
                <a:spcPct val="100000"/>
              </a:lnSpc>
              <a:spcBef>
                <a:spcPts val="0"/>
              </a:spcBef>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该实验的自变量是</a:t>
            </a:r>
            <a:r>
              <a:rPr lang="en-US" altLang="zh-CN" b="1">
                <a:latin typeface="微软雅黑" panose="020B0503020204020204" charset="-122"/>
                <a:ea typeface="微软雅黑" panose="020B0503020204020204" charset="-122"/>
                <a:cs typeface="微软雅黑" panose="020B0503020204020204" charset="-122"/>
              </a:rPr>
              <a:t>________</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fontAlgn="auto">
              <a:lnSpc>
                <a:spcPct val="100000"/>
              </a:lnSpc>
              <a:spcBef>
                <a:spcPts val="0"/>
              </a:spcBef>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如果发现发酵容器内上层大豆的发酵效果比底层的好，说明该发酵菌是</a:t>
            </a:r>
            <a:r>
              <a:rPr lang="en-US" altLang="zh-CN" b="1">
                <a:latin typeface="微软雅黑" panose="020B0503020204020204" charset="-122"/>
                <a:ea typeface="微软雅黑" panose="020B0503020204020204" charset="-122"/>
                <a:cs typeface="微软雅黑" panose="020B0503020204020204" charset="-122"/>
              </a:rPr>
              <a:t>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fontAlgn="auto">
              <a:lnSpc>
                <a:spcPct val="100000"/>
              </a:lnSpc>
              <a:spcBef>
                <a:spcPts val="0"/>
              </a:spcBef>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如果在实验后，发现</a:t>
            </a:r>
            <a:r>
              <a:rPr lang="en-US" altLang="zh-CN" b="1">
                <a:latin typeface="微软雅黑" panose="020B0503020204020204" charset="-122"/>
                <a:ea typeface="微软雅黑" panose="020B0503020204020204" charset="-122"/>
                <a:cs typeface="微软雅黑" panose="020B0503020204020204" charset="-122"/>
              </a:rPr>
              <a:t>32 h</a:t>
            </a:r>
            <a:r>
              <a:rPr lang="zh-CN" altLang="en-US" b="1" dirty="0">
                <a:latin typeface="微软雅黑" panose="020B0503020204020204" charset="-122"/>
                <a:ea typeface="微软雅黑" panose="020B0503020204020204" charset="-122"/>
                <a:cs typeface="微软雅黑" panose="020B0503020204020204" charset="-122"/>
              </a:rPr>
              <a:t>内的发酵效果越来越好，且随发酵时间呈直线上升关系，则无法确定发酵的最佳时间；若要确定最佳发酵时间，还需要做的事情是</a:t>
            </a:r>
            <a:r>
              <a:rPr lang="en-US" altLang="zh-CN" b="1">
                <a:latin typeface="微软雅黑" panose="020B0503020204020204" charset="-122"/>
                <a:ea typeface="微软雅黑" panose="020B0503020204020204" charset="-122"/>
                <a:cs typeface="微软雅黑" panose="020B0503020204020204" charset="-122"/>
              </a:rPr>
              <a:t>________________________________________________________________________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fontAlgn="auto">
              <a:lnSpc>
                <a:spcPct val="100000"/>
              </a:lnSpc>
              <a:spcBef>
                <a:spcPts val="0"/>
              </a:spcBef>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(4)</a:t>
            </a:r>
            <a:r>
              <a:rPr lang="zh-CN" altLang="en-US" b="1" dirty="0">
                <a:latin typeface="微软雅黑" panose="020B0503020204020204" charset="-122"/>
                <a:ea typeface="微软雅黑" panose="020B0503020204020204" charset="-122"/>
                <a:cs typeface="微软雅黑" panose="020B0503020204020204" charset="-122"/>
              </a:rPr>
              <a:t>从大豆到豆豉，大豆中的成分会发生一定的变化，其中，蛋白质转变为</a:t>
            </a:r>
            <a:r>
              <a:rPr lang="en-US" altLang="zh-CN" b="1">
                <a:latin typeface="微软雅黑" panose="020B0503020204020204" charset="-122"/>
                <a:ea typeface="微软雅黑" panose="020B0503020204020204" charset="-122"/>
                <a:cs typeface="微软雅黑" panose="020B0503020204020204" charset="-122"/>
              </a:rPr>
              <a:t>_________________</a:t>
            </a:r>
            <a:r>
              <a:rPr lang="zh-CN" altLang="en-US" b="1" dirty="0">
                <a:latin typeface="微软雅黑" panose="020B0503020204020204" charset="-122"/>
                <a:ea typeface="微软雅黑" panose="020B0503020204020204" charset="-122"/>
                <a:cs typeface="微软雅黑" panose="020B0503020204020204" charset="-122"/>
              </a:rPr>
              <a:t>，脂肪转变为</a:t>
            </a:r>
            <a:r>
              <a:rPr lang="en-US" altLang="zh-CN" b="1">
                <a:latin typeface="微软雅黑" panose="020B0503020204020204" charset="-122"/>
                <a:ea typeface="微软雅黑" panose="020B0503020204020204" charset="-122"/>
                <a:cs typeface="微软雅黑" panose="020B0503020204020204" charset="-122"/>
              </a:rPr>
              <a:t>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827401" name="矩形 827400"/>
          <p:cNvSpPr/>
          <p:nvPr/>
        </p:nvSpPr>
        <p:spPr>
          <a:xfrm>
            <a:off x="3281204" y="1701800"/>
            <a:ext cx="10972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菌种　</a:t>
            </a:r>
            <a:endParaRPr lang="zh-CN" altLang="en-US" dirty="0">
              <a:latin typeface="微软雅黑" panose="020B0503020204020204" charset="-122"/>
              <a:ea typeface="微软雅黑" panose="020B0503020204020204" charset="-122"/>
            </a:endParaRPr>
          </a:p>
        </p:txBody>
      </p:sp>
      <p:sp>
        <p:nvSpPr>
          <p:cNvPr id="827402" name="矩形 827401"/>
          <p:cNvSpPr/>
          <p:nvPr/>
        </p:nvSpPr>
        <p:spPr>
          <a:xfrm>
            <a:off x="4557713" y="1774825"/>
            <a:ext cx="1716087"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发酵时间　</a:t>
            </a:r>
            <a:endParaRPr lang="zh-CN" altLang="en-US" dirty="0">
              <a:latin typeface="微软雅黑" panose="020B0503020204020204" charset="-122"/>
              <a:ea typeface="微软雅黑" panose="020B0503020204020204" charset="-122"/>
            </a:endParaRPr>
          </a:p>
        </p:txBody>
      </p:sp>
      <p:sp>
        <p:nvSpPr>
          <p:cNvPr id="827403" name="矩形 827402"/>
          <p:cNvSpPr/>
          <p:nvPr/>
        </p:nvSpPr>
        <p:spPr>
          <a:xfrm>
            <a:off x="10226675" y="1969770"/>
            <a:ext cx="1409700"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好氧菌　</a:t>
            </a:r>
            <a:endParaRPr lang="zh-CN" altLang="en-US" dirty="0">
              <a:latin typeface="微软雅黑" panose="020B0503020204020204" charset="-122"/>
              <a:ea typeface="微软雅黑" panose="020B0503020204020204" charset="-122"/>
            </a:endParaRPr>
          </a:p>
        </p:txBody>
      </p:sp>
      <p:sp>
        <p:nvSpPr>
          <p:cNvPr id="827404" name="矩形 827403"/>
          <p:cNvSpPr/>
          <p:nvPr/>
        </p:nvSpPr>
        <p:spPr>
          <a:xfrm>
            <a:off x="421958" y="3200083"/>
            <a:ext cx="11214100"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延长发酵时间，观测发酵效果，最好的发酵效果所对应的时间即为最佳发酵时间　</a:t>
            </a:r>
            <a:endParaRPr lang="zh-CN" altLang="en-US" dirty="0">
              <a:latin typeface="微软雅黑" panose="020B0503020204020204" charset="-122"/>
              <a:ea typeface="微软雅黑" panose="020B0503020204020204" charset="-122"/>
            </a:endParaRPr>
          </a:p>
        </p:txBody>
      </p:sp>
      <p:sp>
        <p:nvSpPr>
          <p:cNvPr id="827405" name="矩形 827404"/>
          <p:cNvSpPr/>
          <p:nvPr/>
        </p:nvSpPr>
        <p:spPr>
          <a:xfrm>
            <a:off x="646748" y="3958908"/>
            <a:ext cx="2022475"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氨基酸和肽　</a:t>
            </a:r>
            <a:endParaRPr lang="zh-CN" altLang="en-US" dirty="0">
              <a:latin typeface="微软雅黑" panose="020B0503020204020204" charset="-122"/>
              <a:ea typeface="微软雅黑" panose="020B0503020204020204" charset="-122"/>
            </a:endParaRPr>
          </a:p>
        </p:txBody>
      </p:sp>
      <p:sp>
        <p:nvSpPr>
          <p:cNvPr id="827406" name="矩形 827405"/>
          <p:cNvSpPr/>
          <p:nvPr/>
        </p:nvSpPr>
        <p:spPr>
          <a:xfrm>
            <a:off x="4757738" y="3958908"/>
            <a:ext cx="2328862"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脂肪酸和甘油　</a:t>
            </a:r>
            <a:endParaRPr lang="zh-CN" altLang="en-US" dirty="0">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7401">
                                            <p:txEl>
                                              <p:charRg st="0" end="4"/>
                                            </p:txEl>
                                          </p:spTgt>
                                        </p:tgtEl>
                                        <p:attrNameLst>
                                          <p:attrName>style.visibility</p:attrName>
                                        </p:attrNameLst>
                                      </p:cBhvr>
                                      <p:to>
                                        <p:strVal val="visible"/>
                                      </p:to>
                                    </p:set>
                                    <p:animEffect transition="in" filter="blinds(horizontal)">
                                      <p:cBhvr>
                                        <p:cTn id="7" dur="500"/>
                                        <p:tgtEl>
                                          <p:spTgt spid="827401">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7402">
                                            <p:txEl>
                                              <p:charRg st="0" end="6"/>
                                            </p:txEl>
                                          </p:spTgt>
                                        </p:tgtEl>
                                        <p:attrNameLst>
                                          <p:attrName>style.visibility</p:attrName>
                                        </p:attrNameLst>
                                      </p:cBhvr>
                                      <p:to>
                                        <p:strVal val="visible"/>
                                      </p:to>
                                    </p:set>
                                    <p:animEffect transition="in" filter="blinds(horizontal)">
                                      <p:cBhvr>
                                        <p:cTn id="12" dur="500"/>
                                        <p:tgtEl>
                                          <p:spTgt spid="827402">
                                            <p:txEl>
                                              <p:charRg st="0"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27403">
                                            <p:txEl>
                                              <p:charRg st="0" end="5"/>
                                            </p:txEl>
                                          </p:spTgt>
                                        </p:tgtEl>
                                        <p:attrNameLst>
                                          <p:attrName>style.visibility</p:attrName>
                                        </p:attrNameLst>
                                      </p:cBhvr>
                                      <p:to>
                                        <p:strVal val="visible"/>
                                      </p:to>
                                    </p:set>
                                    <p:animEffect transition="in" filter="blinds(horizontal)">
                                      <p:cBhvr>
                                        <p:cTn id="17" dur="500"/>
                                        <p:tgtEl>
                                          <p:spTgt spid="827403">
                                            <p:txEl>
                                              <p:charRg st="0"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27404">
                                            <p:txEl>
                                              <p:charRg st="0" end="37"/>
                                            </p:txEl>
                                          </p:spTgt>
                                        </p:tgtEl>
                                        <p:attrNameLst>
                                          <p:attrName>style.visibility</p:attrName>
                                        </p:attrNameLst>
                                      </p:cBhvr>
                                      <p:to>
                                        <p:strVal val="visible"/>
                                      </p:to>
                                    </p:set>
                                    <p:animEffect transition="in" filter="blinds(horizontal)">
                                      <p:cBhvr>
                                        <p:cTn id="22" dur="500"/>
                                        <p:tgtEl>
                                          <p:spTgt spid="827404">
                                            <p:txEl>
                                              <p:charRg st="0" end="3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27405">
                                            <p:txEl>
                                              <p:charRg st="0" end="7"/>
                                            </p:txEl>
                                          </p:spTgt>
                                        </p:tgtEl>
                                        <p:attrNameLst>
                                          <p:attrName>style.visibility</p:attrName>
                                        </p:attrNameLst>
                                      </p:cBhvr>
                                      <p:to>
                                        <p:strVal val="visible"/>
                                      </p:to>
                                    </p:set>
                                    <p:animEffect transition="in" filter="blinds(horizontal)">
                                      <p:cBhvr>
                                        <p:cTn id="27" dur="500"/>
                                        <p:tgtEl>
                                          <p:spTgt spid="827405">
                                            <p:txEl>
                                              <p:charRg st="0"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27406">
                                            <p:txEl>
                                              <p:charRg st="0" end="8"/>
                                            </p:txEl>
                                          </p:spTgt>
                                        </p:tgtEl>
                                        <p:attrNameLst>
                                          <p:attrName>style.visibility</p:attrName>
                                        </p:attrNameLst>
                                      </p:cBhvr>
                                      <p:to>
                                        <p:strVal val="visible"/>
                                      </p:to>
                                    </p:set>
                                    <p:animEffect transition="in" filter="blinds(horizontal)">
                                      <p:cBhvr>
                                        <p:cTn id="32" dur="500"/>
                                        <p:tgtEl>
                                          <p:spTgt spid="827406">
                                            <p:txEl>
                                              <p:charRg st="0"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2337" name="图片 830465" descr="复件 考点整合cs"/>
          <p:cNvPicPr>
            <a:picLocks noChangeAspect="1"/>
          </p:cNvPicPr>
          <p:nvPr/>
        </p:nvPicPr>
        <p:blipFill>
          <a:blip r:embed="rId1">
            <a:clrChange>
              <a:clrFrom>
                <a:srgbClr val="FFFFFF"/>
              </a:clrFrom>
              <a:clrTo>
                <a:srgbClr val="FFFFFF">
                  <a:alpha val="0"/>
                </a:srgbClr>
              </a:clrTo>
            </a:clrChange>
          </a:blip>
          <a:srcRect r="1627" b="6471"/>
          <a:stretch>
            <a:fillRect/>
          </a:stretch>
        </p:blipFill>
        <p:spPr>
          <a:xfrm>
            <a:off x="290513" y="128588"/>
            <a:ext cx="11520487" cy="504825"/>
          </a:xfrm>
          <a:prstGeom prst="rect">
            <a:avLst/>
          </a:prstGeom>
          <a:noFill/>
          <a:ln w="9525">
            <a:noFill/>
          </a:ln>
        </p:spPr>
      </p:pic>
      <p:sp>
        <p:nvSpPr>
          <p:cNvPr id="142338" name="文本占位符 830466"/>
          <p:cNvSpPr>
            <a:spLocks noGrp="1"/>
          </p:cNvSpPr>
          <p:nvPr>
            <p:ph type="body" idx="4294967295"/>
          </p:nvPr>
        </p:nvSpPr>
        <p:spPr>
          <a:xfrm>
            <a:off x="290513" y="595313"/>
            <a:ext cx="11593512" cy="479425"/>
          </a:xfrm>
        </p:spPr>
        <p:txBody>
          <a:bodyPr lIns="91440" tIns="45720" rIns="91440" bIns="45720" anchor="t">
            <a:spAutoFit/>
          </a:bodyPr>
          <a:p>
            <a:pPr>
              <a:buClr>
                <a:schemeClr val="accent1"/>
              </a:buClr>
              <a:buNone/>
            </a:pPr>
            <a:r>
              <a:rPr lang="en-US" altLang="zh-CN" sz="2800" b="1">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．理清“</a:t>
            </a:r>
            <a:r>
              <a:rPr lang="en-US" altLang="zh-CN" sz="2800" b="1">
                <a:latin typeface="微软雅黑" panose="020B0503020204020204" charset="-122"/>
                <a:ea typeface="微软雅黑" panose="020B0503020204020204" charset="-122"/>
              </a:rPr>
              <a:t>4”</a:t>
            </a:r>
            <a:r>
              <a:rPr lang="zh-CN" altLang="en-US" sz="2800" b="1" dirty="0">
                <a:latin typeface="微软雅黑" panose="020B0503020204020204" charset="-122"/>
                <a:ea typeface="微软雅黑" panose="020B0503020204020204" charset="-122"/>
              </a:rPr>
              <a:t>种传统发酵食品的技术</a:t>
            </a:r>
            <a:endParaRPr lang="zh-CN" altLang="en-US" sz="2800" b="1" dirty="0">
              <a:latin typeface="微软雅黑" panose="020B0503020204020204" charset="-122"/>
              <a:ea typeface="微软雅黑" panose="020B0503020204020204" charset="-122"/>
            </a:endParaRPr>
          </a:p>
        </p:txBody>
      </p:sp>
      <p:graphicFrame>
        <p:nvGraphicFramePr>
          <p:cNvPr id="830631" name="表格 830630"/>
          <p:cNvGraphicFramePr/>
          <p:nvPr/>
        </p:nvGraphicFramePr>
        <p:xfrm>
          <a:off x="338138" y="1143000"/>
          <a:ext cx="11512550" cy="3032125"/>
        </p:xfrm>
        <a:graphic>
          <a:graphicData uri="http://schemas.openxmlformats.org/drawingml/2006/table">
            <a:tbl>
              <a:tblPr/>
              <a:tblGrid>
                <a:gridCol w="1310005"/>
                <a:gridCol w="1423670"/>
                <a:gridCol w="1651000"/>
                <a:gridCol w="5308600"/>
                <a:gridCol w="1819275"/>
              </a:tblGrid>
              <a:tr h="56515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食品</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菌种</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呼吸类型</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原理</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温度</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6725">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果酒</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酵母菌</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无氧</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无氧呼吸产生酒精</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en-US" altLang="zh-CN" sz="2600">
                          <a:solidFill>
                            <a:schemeClr val="tx1"/>
                          </a:solidFill>
                          <a:latin typeface="微软雅黑" panose="020B0503020204020204" charset="-122"/>
                          <a:ea typeface="微软雅黑" panose="020B0503020204020204" charset="-122"/>
                          <a:cs typeface="微软雅黑" panose="020B0503020204020204" charset="-122"/>
                        </a:rPr>
                        <a:t>18</a:t>
                      </a:r>
                      <a:r>
                        <a:rPr lang="zh-CN" altLang="en-US" sz="26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600">
                          <a:solidFill>
                            <a:schemeClr val="tx1"/>
                          </a:solidFill>
                          <a:latin typeface="微软雅黑" panose="020B0503020204020204" charset="-122"/>
                          <a:ea typeface="微软雅黑" panose="020B0503020204020204" charset="-122"/>
                          <a:cs typeface="微软雅黑" panose="020B0503020204020204" charset="-122"/>
                        </a:rPr>
                        <a:t>25 ℃</a:t>
                      </a:r>
                      <a:endParaRPr lang="zh-CN" altLang="en-US" sz="2600" b="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515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果醋</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醋酸菌</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en-US" altLang="zh-CN" sz="2600">
                          <a:solidFill>
                            <a:schemeClr val="tx1"/>
                          </a:solidFill>
                          <a:latin typeface="微软雅黑" panose="020B0503020204020204" charset="-122"/>
                          <a:ea typeface="微软雅黑" panose="020B0503020204020204" charset="-122"/>
                        </a:rPr>
                        <a:t>________</a:t>
                      </a:r>
                      <a:endParaRPr lang="en-US" altLang="zh-CN" sz="2600" b="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cs typeface="微软雅黑" panose="020B0503020204020204" charset="-122"/>
                        </a:rPr>
                        <a:t>糖</a:t>
                      </a:r>
                      <a:r>
                        <a:rPr lang="en-US" altLang="zh-CN" sz="2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600" dirty="0">
                          <a:solidFill>
                            <a:schemeClr val="tx1"/>
                          </a:solidFill>
                          <a:latin typeface="微软雅黑" panose="020B0503020204020204" charset="-122"/>
                          <a:ea typeface="微软雅黑" panose="020B0503020204020204" charset="-122"/>
                          <a:cs typeface="微软雅黑" panose="020B0503020204020204" charset="-122"/>
                        </a:rPr>
                        <a:t>酒精</a:t>
                      </a:r>
                      <a:r>
                        <a:rPr lang="en-US" altLang="zh-CN" sz="2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600" dirty="0">
                          <a:solidFill>
                            <a:schemeClr val="tx1"/>
                          </a:solidFill>
                          <a:latin typeface="微软雅黑" panose="020B0503020204020204" charset="-122"/>
                          <a:ea typeface="微软雅黑" panose="020B0503020204020204" charset="-122"/>
                          <a:cs typeface="微软雅黑" panose="020B0503020204020204" charset="-122"/>
                        </a:rPr>
                        <a:t>醋酸</a:t>
                      </a:r>
                      <a:endParaRPr lang="zh-CN" altLang="en-US" sz="26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en-US" altLang="zh-CN" sz="2600">
                          <a:solidFill>
                            <a:schemeClr val="tx1"/>
                          </a:solidFill>
                          <a:latin typeface="微软雅黑" panose="020B0503020204020204" charset="-122"/>
                          <a:ea typeface="微软雅黑" panose="020B0503020204020204" charset="-122"/>
                          <a:cs typeface="微软雅黑" panose="020B0503020204020204" charset="-122"/>
                        </a:rPr>
                        <a:t>30</a:t>
                      </a:r>
                      <a:r>
                        <a:rPr lang="zh-CN" altLang="en-US" sz="26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600">
                          <a:solidFill>
                            <a:schemeClr val="tx1"/>
                          </a:solidFill>
                          <a:latin typeface="微软雅黑" panose="020B0503020204020204" charset="-122"/>
                          <a:ea typeface="微软雅黑" panose="020B0503020204020204" charset="-122"/>
                          <a:cs typeface="微软雅黑" panose="020B0503020204020204" charset="-122"/>
                        </a:rPr>
                        <a:t>35 ℃</a:t>
                      </a:r>
                      <a:endParaRPr lang="zh-CN" altLang="en-US" sz="2600" b="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515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腐乳</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毛霉等</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en-US" altLang="zh-CN" sz="2600">
                          <a:solidFill>
                            <a:schemeClr val="tx1"/>
                          </a:solidFill>
                          <a:latin typeface="微软雅黑" panose="020B0503020204020204" charset="-122"/>
                          <a:ea typeface="微软雅黑" panose="020B0503020204020204" charset="-122"/>
                        </a:rPr>
                        <a:t>________</a:t>
                      </a:r>
                      <a:endParaRPr lang="en-US" altLang="zh-CN" sz="2600" b="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蛋白酶、脂肪酶水解蛋白质、脂肪</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en-US" altLang="zh-CN" sz="2600">
                          <a:solidFill>
                            <a:schemeClr val="tx1"/>
                          </a:solidFill>
                          <a:latin typeface="微软雅黑" panose="020B0503020204020204" charset="-122"/>
                          <a:ea typeface="微软雅黑" panose="020B0503020204020204" charset="-122"/>
                          <a:cs typeface="微软雅黑" panose="020B0503020204020204" charset="-122"/>
                        </a:rPr>
                        <a:t>15</a:t>
                      </a:r>
                      <a:r>
                        <a:rPr lang="zh-CN" altLang="en-US" sz="26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600">
                          <a:solidFill>
                            <a:schemeClr val="tx1"/>
                          </a:solidFill>
                          <a:latin typeface="微软雅黑" panose="020B0503020204020204" charset="-122"/>
                          <a:ea typeface="微软雅黑" panose="020B0503020204020204" charset="-122"/>
                          <a:cs typeface="微软雅黑" panose="020B0503020204020204" charset="-122"/>
                        </a:rPr>
                        <a:t>18 ℃</a:t>
                      </a:r>
                      <a:endParaRPr lang="zh-CN" altLang="en-US" sz="2600" b="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515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泡菜</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乳酸菌</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en-US" altLang="zh-CN" sz="2600">
                          <a:solidFill>
                            <a:schemeClr val="tx1"/>
                          </a:solidFill>
                          <a:latin typeface="微软雅黑" panose="020B0503020204020204" charset="-122"/>
                          <a:ea typeface="微软雅黑" panose="020B0503020204020204" charset="-122"/>
                        </a:rPr>
                        <a:t>________</a:t>
                      </a:r>
                      <a:endParaRPr lang="en-US" altLang="zh-CN" sz="2600" b="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zh-CN" altLang="en-US" sz="2600" dirty="0">
                          <a:solidFill>
                            <a:schemeClr val="tx1"/>
                          </a:solidFill>
                          <a:latin typeface="微软雅黑" panose="020B0503020204020204" charset="-122"/>
                          <a:ea typeface="微软雅黑" panose="020B0503020204020204" charset="-122"/>
                        </a:rPr>
                        <a:t>无氧呼吸产生乳酸</a:t>
                      </a:r>
                      <a:endParaRPr lang="zh-CN" altLang="en-US" sz="26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30000"/>
                        </a:lnSpc>
                        <a:buClrTx/>
                        <a:buFontTx/>
                        <a:buNone/>
                        <a:tabLst>
                          <a:tab pos="5486400" algn="l"/>
                          <a:tab pos="10515600" algn="l"/>
                        </a:tabLst>
                      </a:pPr>
                      <a:r>
                        <a:rPr lang="en-US" altLang="zh-CN" sz="2600">
                          <a:solidFill>
                            <a:schemeClr val="tx1"/>
                          </a:solidFill>
                          <a:latin typeface="微软雅黑" panose="020B0503020204020204" charset="-122"/>
                          <a:ea typeface="微软雅黑" panose="020B0503020204020204" charset="-122"/>
                        </a:rPr>
                        <a:t>—</a:t>
                      </a:r>
                      <a:endParaRPr lang="en-US" altLang="zh-CN" sz="2600" b="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30632" name="矩形 830631"/>
          <p:cNvSpPr/>
          <p:nvPr/>
        </p:nvSpPr>
        <p:spPr>
          <a:xfrm>
            <a:off x="3635375" y="2392363"/>
            <a:ext cx="1249363" cy="522287"/>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有氧　</a:t>
            </a:r>
            <a:endParaRPr lang="zh-CN" altLang="en-US" sz="2800" dirty="0">
              <a:latin typeface="微软雅黑" panose="020B0503020204020204" charset="-122"/>
              <a:ea typeface="微软雅黑" panose="020B0503020204020204" charset="-122"/>
            </a:endParaRPr>
          </a:p>
        </p:txBody>
      </p:sp>
      <p:sp>
        <p:nvSpPr>
          <p:cNvPr id="830633" name="矩形 830632"/>
          <p:cNvSpPr/>
          <p:nvPr/>
        </p:nvSpPr>
        <p:spPr>
          <a:xfrm>
            <a:off x="3419475" y="3040063"/>
            <a:ext cx="1250950" cy="522287"/>
          </a:xfrm>
          <a:prstGeom prst="rect">
            <a:avLst/>
          </a:prstGeom>
          <a:noFill/>
          <a:ln w="9525">
            <a:noFill/>
          </a:ln>
        </p:spPr>
        <p:txBody>
          <a:bodyPr wrap="square" anchor="ctr">
            <a:spAutoFit/>
          </a:bodyPr>
          <a:p>
            <a:pPr algn="ctr" eaLnBrk="0" hangingPunct="0"/>
            <a:r>
              <a:rPr lang="zh-CN" altLang="en-US" sz="2800" dirty="0">
                <a:latin typeface="微软雅黑" panose="020B0503020204020204" charset="-122"/>
                <a:ea typeface="微软雅黑" panose="020B0503020204020204" charset="-122"/>
              </a:rPr>
              <a:t>有氧　</a:t>
            </a:r>
            <a:endParaRPr lang="zh-CN" altLang="en-US" sz="2800" dirty="0">
              <a:latin typeface="微软雅黑" panose="020B0503020204020204" charset="-122"/>
              <a:ea typeface="微软雅黑" panose="020B0503020204020204" charset="-122"/>
            </a:endParaRPr>
          </a:p>
        </p:txBody>
      </p:sp>
      <p:sp>
        <p:nvSpPr>
          <p:cNvPr id="830634" name="矩形 830633"/>
          <p:cNvSpPr/>
          <p:nvPr/>
        </p:nvSpPr>
        <p:spPr>
          <a:xfrm>
            <a:off x="3563938" y="3616325"/>
            <a:ext cx="1249362" cy="522288"/>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无氧　</a:t>
            </a:r>
            <a:endParaRPr lang="zh-CN" altLang="en-US" sz="2800" dirty="0">
              <a:latin typeface="微软雅黑" panose="020B0503020204020204" charset="-122"/>
              <a:ea typeface="微软雅黑" panose="020B0503020204020204" charset="-122"/>
            </a:endParaRPr>
          </a:p>
        </p:txBody>
      </p:sp>
      <p:sp>
        <p:nvSpPr>
          <p:cNvPr id="142380" name="文本占位符 831489"/>
          <p:cNvSpPr/>
          <p:nvPr/>
        </p:nvSpPr>
        <p:spPr>
          <a:xfrm>
            <a:off x="338138" y="4295775"/>
            <a:ext cx="11593512" cy="2609850"/>
          </a:xfrm>
          <a:prstGeom prst="rect">
            <a:avLst/>
          </a:prstGeom>
          <a:noFill/>
          <a:ln w="9525">
            <a:noFill/>
          </a:ln>
        </p:spPr>
        <p:txBody>
          <a:bodyPr lIns="91440" tIns="45720" rIns="91440" bIns="45720" anchor="t">
            <a:spAutoFit/>
          </a:bodyPr>
          <a:p>
            <a:pPr marL="228600" indent="-228600">
              <a:lnSpc>
                <a:spcPct val="90000"/>
              </a:lnSpc>
              <a:buClr>
                <a:schemeClr val="accent1"/>
              </a:buClr>
            </a:pPr>
            <a:r>
              <a:rPr lang="en-US" altLang="zh-CN" sz="2600">
                <a:solidFill>
                  <a:schemeClr val="tx1"/>
                </a:solidFill>
                <a:latin typeface="微软雅黑" panose="020B0503020204020204" charset="-122"/>
                <a:ea typeface="微软雅黑" panose="020B0503020204020204" charset="-122"/>
              </a:rPr>
              <a:t>2</a:t>
            </a:r>
            <a:r>
              <a:rPr lang="zh-CN" altLang="en-US" sz="2600" dirty="0">
                <a:solidFill>
                  <a:schemeClr val="tx1"/>
                </a:solidFill>
                <a:latin typeface="微软雅黑" panose="020B0503020204020204" charset="-122"/>
                <a:ea typeface="微软雅黑" panose="020B0503020204020204" charset="-122"/>
              </a:rPr>
              <a:t>．把握控制杂菌的“四大措施”　</a:t>
            </a:r>
            <a:endParaRPr lang="zh-CN" altLang="en-US" sz="2600" dirty="0">
              <a:solidFill>
                <a:schemeClr val="tx1"/>
              </a:solidFill>
              <a:latin typeface="微软雅黑" panose="020B0503020204020204" charset="-122"/>
              <a:ea typeface="微软雅黑" panose="020B0503020204020204" charset="-122"/>
            </a:endParaRPr>
          </a:p>
          <a:p>
            <a:pPr marL="228600" indent="-228600">
              <a:lnSpc>
                <a:spcPct val="90000"/>
              </a:lnSpc>
              <a:buClr>
                <a:schemeClr val="accent1"/>
              </a:buClr>
            </a:pPr>
            <a:r>
              <a:rPr lang="en-US" altLang="zh-CN" sz="2600">
                <a:solidFill>
                  <a:schemeClr val="tx1"/>
                </a:solidFill>
                <a:latin typeface="微软雅黑" panose="020B0503020204020204" charset="-122"/>
                <a:ea typeface="微软雅黑" panose="020B0503020204020204" charset="-122"/>
              </a:rPr>
              <a:t>(1)</a:t>
            </a:r>
            <a:r>
              <a:rPr lang="zh-CN" altLang="en-US" sz="2600" dirty="0">
                <a:solidFill>
                  <a:schemeClr val="tx1"/>
                </a:solidFill>
                <a:latin typeface="微软雅黑" panose="020B0503020204020204" charset="-122"/>
                <a:ea typeface="微软雅黑" panose="020B0503020204020204" charset="-122"/>
              </a:rPr>
              <a:t>通过</a:t>
            </a:r>
            <a:r>
              <a:rPr lang="zh-CN" altLang="en-US" sz="2600" dirty="0">
                <a:latin typeface="微软雅黑" panose="020B0503020204020204" charset="-122"/>
                <a:ea typeface="微软雅黑" panose="020B0503020204020204" charset="-122"/>
              </a:rPr>
              <a:t>发酵条件</a:t>
            </a:r>
            <a:r>
              <a:rPr lang="zh-CN" altLang="en-US" sz="2600" dirty="0">
                <a:solidFill>
                  <a:schemeClr val="tx1"/>
                </a:solidFill>
                <a:latin typeface="微软雅黑" panose="020B0503020204020204" charset="-122"/>
                <a:ea typeface="微软雅黑" panose="020B0503020204020204" charset="-122"/>
              </a:rPr>
              <a:t>控制杂菌。　</a:t>
            </a:r>
            <a:endParaRPr lang="zh-CN" altLang="en-US" sz="2600" dirty="0">
              <a:solidFill>
                <a:schemeClr val="tx1"/>
              </a:solidFill>
              <a:latin typeface="微软雅黑" panose="020B0503020204020204" charset="-122"/>
              <a:ea typeface="微软雅黑" panose="020B0503020204020204" charset="-122"/>
            </a:endParaRPr>
          </a:p>
          <a:p>
            <a:pPr marL="228600" indent="-228600">
              <a:lnSpc>
                <a:spcPct val="90000"/>
              </a:lnSpc>
              <a:buClr>
                <a:schemeClr val="accent1"/>
              </a:buClr>
            </a:pPr>
            <a:r>
              <a:rPr lang="en-US" altLang="zh-CN" sz="2600" dirty="0">
                <a:solidFill>
                  <a:schemeClr val="tx1"/>
                </a:solidFill>
                <a:latin typeface="微软雅黑" panose="020B0503020204020204" charset="-122"/>
                <a:ea typeface="微软雅黑" panose="020B0503020204020204" charset="-122"/>
              </a:rPr>
              <a:t>①</a:t>
            </a:r>
            <a:r>
              <a:rPr lang="zh-CN" altLang="en-US" sz="2600" dirty="0">
                <a:solidFill>
                  <a:schemeClr val="tx1"/>
                </a:solidFill>
                <a:latin typeface="微软雅黑" panose="020B0503020204020204" charset="-122"/>
                <a:ea typeface="微软雅黑" panose="020B0503020204020204" charset="-122"/>
              </a:rPr>
              <a:t>无氧发酵时的</a:t>
            </a:r>
            <a:r>
              <a:rPr lang="zh-CN" altLang="en-US" sz="2600" dirty="0">
                <a:latin typeface="微软雅黑" panose="020B0503020204020204" charset="-122"/>
                <a:ea typeface="微软雅黑" panose="020B0503020204020204" charset="-122"/>
              </a:rPr>
              <a:t>无氧环境</a:t>
            </a:r>
            <a:r>
              <a:rPr lang="zh-CN" altLang="en-US" sz="2600" dirty="0">
                <a:solidFill>
                  <a:schemeClr val="tx1"/>
                </a:solidFill>
                <a:latin typeface="微软雅黑" panose="020B0503020204020204" charset="-122"/>
                <a:ea typeface="微软雅黑" panose="020B0503020204020204" charset="-122"/>
              </a:rPr>
              <a:t>可以抑制好氧菌。　</a:t>
            </a:r>
            <a:endParaRPr lang="zh-CN" altLang="en-US" sz="2600" dirty="0">
              <a:solidFill>
                <a:schemeClr val="tx1"/>
              </a:solidFill>
              <a:latin typeface="微软雅黑" panose="020B0503020204020204" charset="-122"/>
              <a:ea typeface="微软雅黑" panose="020B0503020204020204" charset="-122"/>
            </a:endParaRPr>
          </a:p>
          <a:p>
            <a:pPr marL="228600" indent="-228600">
              <a:lnSpc>
                <a:spcPct val="90000"/>
              </a:lnSpc>
              <a:buClr>
                <a:schemeClr val="accent1"/>
              </a:buClr>
            </a:pPr>
            <a:r>
              <a:rPr lang="en-US" altLang="zh-CN" sz="2600" dirty="0">
                <a:solidFill>
                  <a:schemeClr val="tx1"/>
                </a:solidFill>
                <a:latin typeface="微软雅黑" panose="020B0503020204020204" charset="-122"/>
                <a:ea typeface="微软雅黑" panose="020B0503020204020204" charset="-122"/>
              </a:rPr>
              <a:t>②</a:t>
            </a:r>
            <a:r>
              <a:rPr lang="zh-CN" altLang="en-US" sz="2600" dirty="0">
                <a:solidFill>
                  <a:schemeClr val="tx1"/>
                </a:solidFill>
                <a:latin typeface="微软雅黑" panose="020B0503020204020204" charset="-122"/>
                <a:ea typeface="微软雅黑" panose="020B0503020204020204" charset="-122"/>
              </a:rPr>
              <a:t>乳酸菌发酵、酒精发酵形成的</a:t>
            </a:r>
            <a:r>
              <a:rPr lang="zh-CN" altLang="en-US" sz="2600" dirty="0">
                <a:latin typeface="微软雅黑" panose="020B0503020204020204" charset="-122"/>
                <a:ea typeface="微软雅黑" panose="020B0503020204020204" charset="-122"/>
              </a:rPr>
              <a:t>酸性环境</a:t>
            </a:r>
            <a:r>
              <a:rPr lang="zh-CN" altLang="en-US" sz="2600" dirty="0">
                <a:solidFill>
                  <a:schemeClr val="tx1"/>
                </a:solidFill>
                <a:latin typeface="微软雅黑" panose="020B0503020204020204" charset="-122"/>
                <a:ea typeface="微软雅黑" panose="020B0503020204020204" charset="-122"/>
              </a:rPr>
              <a:t>抑制杂菌繁殖。　</a:t>
            </a:r>
            <a:endParaRPr lang="zh-CN" altLang="en-US" sz="2600" dirty="0">
              <a:solidFill>
                <a:schemeClr val="tx1"/>
              </a:solidFill>
              <a:latin typeface="微软雅黑" panose="020B0503020204020204" charset="-122"/>
              <a:ea typeface="微软雅黑" panose="020B0503020204020204" charset="-122"/>
            </a:endParaRPr>
          </a:p>
          <a:p>
            <a:pPr marL="228600" indent="-228600">
              <a:lnSpc>
                <a:spcPct val="90000"/>
              </a:lnSpc>
              <a:buClr>
                <a:schemeClr val="accent1"/>
              </a:buClr>
            </a:pPr>
            <a:r>
              <a:rPr lang="en-US" altLang="zh-CN" sz="2600">
                <a:solidFill>
                  <a:schemeClr val="tx1"/>
                </a:solidFill>
                <a:latin typeface="微软雅黑" panose="020B0503020204020204" charset="-122"/>
                <a:ea typeface="微软雅黑" panose="020B0503020204020204" charset="-122"/>
              </a:rPr>
              <a:t>(2)</a:t>
            </a:r>
            <a:r>
              <a:rPr lang="zh-CN" altLang="en-US" sz="2600" dirty="0">
                <a:solidFill>
                  <a:schemeClr val="tx1"/>
                </a:solidFill>
                <a:latin typeface="微软雅黑" panose="020B0503020204020204" charset="-122"/>
                <a:ea typeface="微软雅黑" panose="020B0503020204020204" charset="-122"/>
              </a:rPr>
              <a:t>利用</a:t>
            </a:r>
            <a:r>
              <a:rPr lang="zh-CN" altLang="en-US" sz="2600" dirty="0">
                <a:latin typeface="微软雅黑" panose="020B0503020204020204" charset="-122"/>
                <a:ea typeface="微软雅黑" panose="020B0503020204020204" charset="-122"/>
              </a:rPr>
              <a:t>盐</a:t>
            </a:r>
            <a:r>
              <a:rPr lang="zh-CN" altLang="en-US" sz="2600" dirty="0">
                <a:solidFill>
                  <a:schemeClr val="tx1"/>
                </a:solidFill>
                <a:latin typeface="微软雅黑" panose="020B0503020204020204" charset="-122"/>
                <a:ea typeface="微软雅黑" panose="020B0503020204020204" charset="-122"/>
              </a:rPr>
              <a:t>控制杂菌：如腐乳的制作。　</a:t>
            </a:r>
            <a:endParaRPr lang="zh-CN" altLang="en-US" sz="2600" dirty="0">
              <a:solidFill>
                <a:schemeClr val="tx1"/>
              </a:solidFill>
              <a:latin typeface="微软雅黑" panose="020B0503020204020204" charset="-122"/>
              <a:ea typeface="微软雅黑" panose="020B0503020204020204" charset="-122"/>
            </a:endParaRPr>
          </a:p>
          <a:p>
            <a:pPr marL="228600" indent="-228600">
              <a:lnSpc>
                <a:spcPct val="90000"/>
              </a:lnSpc>
              <a:buClr>
                <a:schemeClr val="accent1"/>
              </a:buClr>
            </a:pPr>
            <a:r>
              <a:rPr lang="en-US" altLang="zh-CN" sz="2600">
                <a:solidFill>
                  <a:schemeClr val="tx1"/>
                </a:solidFill>
                <a:latin typeface="微软雅黑" panose="020B0503020204020204" charset="-122"/>
                <a:ea typeface="微软雅黑" panose="020B0503020204020204" charset="-122"/>
              </a:rPr>
              <a:t>(3)</a:t>
            </a:r>
            <a:r>
              <a:rPr lang="zh-CN" altLang="en-US" sz="2600" dirty="0">
                <a:solidFill>
                  <a:schemeClr val="tx1"/>
                </a:solidFill>
                <a:latin typeface="微软雅黑" panose="020B0503020204020204" charset="-122"/>
                <a:ea typeface="微软雅黑" panose="020B0503020204020204" charset="-122"/>
              </a:rPr>
              <a:t>利用</a:t>
            </a:r>
            <a:r>
              <a:rPr lang="zh-CN" altLang="en-US" sz="2600" dirty="0">
                <a:latin typeface="微软雅黑" panose="020B0503020204020204" charset="-122"/>
                <a:ea typeface="微软雅黑" panose="020B0503020204020204" charset="-122"/>
              </a:rPr>
              <a:t>酒精</a:t>
            </a:r>
            <a:r>
              <a:rPr lang="zh-CN" altLang="en-US" sz="2600" dirty="0">
                <a:solidFill>
                  <a:schemeClr val="tx1"/>
                </a:solidFill>
                <a:latin typeface="微软雅黑" panose="020B0503020204020204" charset="-122"/>
                <a:ea typeface="微软雅黑" panose="020B0503020204020204" charset="-122"/>
              </a:rPr>
              <a:t>控制杂菌：如果酒、腐乳的制作。　</a:t>
            </a:r>
            <a:endParaRPr lang="zh-CN" altLang="en-US" sz="2600" dirty="0">
              <a:solidFill>
                <a:schemeClr val="tx1"/>
              </a:solidFill>
              <a:latin typeface="微软雅黑" panose="020B0503020204020204" charset="-122"/>
              <a:ea typeface="微软雅黑" panose="020B0503020204020204" charset="-122"/>
            </a:endParaRPr>
          </a:p>
          <a:p>
            <a:pPr marL="228600" indent="-228600">
              <a:lnSpc>
                <a:spcPct val="90000"/>
              </a:lnSpc>
              <a:buClr>
                <a:schemeClr val="accent1"/>
              </a:buClr>
            </a:pPr>
            <a:r>
              <a:rPr lang="en-US" altLang="zh-CN" sz="2600">
                <a:solidFill>
                  <a:schemeClr val="tx1"/>
                </a:solidFill>
                <a:latin typeface="微软雅黑" panose="020B0503020204020204" charset="-122"/>
                <a:ea typeface="微软雅黑" panose="020B0503020204020204" charset="-122"/>
              </a:rPr>
              <a:t>(4)</a:t>
            </a:r>
            <a:r>
              <a:rPr lang="zh-CN" altLang="en-US" sz="2600" dirty="0">
                <a:solidFill>
                  <a:schemeClr val="tx1"/>
                </a:solidFill>
                <a:latin typeface="微软雅黑" panose="020B0503020204020204" charset="-122"/>
                <a:ea typeface="微软雅黑" panose="020B0503020204020204" charset="-122"/>
              </a:rPr>
              <a:t>利用</a:t>
            </a:r>
            <a:r>
              <a:rPr lang="zh-CN" altLang="en-US" sz="2600" dirty="0">
                <a:latin typeface="微软雅黑" panose="020B0503020204020204" charset="-122"/>
                <a:ea typeface="微软雅黑" panose="020B0503020204020204" charset="-122"/>
              </a:rPr>
              <a:t>香辛料</a:t>
            </a:r>
            <a:r>
              <a:rPr lang="zh-CN" altLang="en-US" sz="2600" dirty="0">
                <a:solidFill>
                  <a:schemeClr val="tx1"/>
                </a:solidFill>
                <a:latin typeface="微软雅黑" panose="020B0503020204020204" charset="-122"/>
                <a:ea typeface="微软雅黑" panose="020B0503020204020204" charset="-122"/>
              </a:rPr>
              <a:t>控制杂菌：如腐乳、泡菜的制作。</a:t>
            </a:r>
            <a:r>
              <a:rPr lang="zh-CN" altLang="en-US" sz="2600" dirty="0">
                <a:solidFill>
                  <a:srgbClr val="FF00FF"/>
                </a:solidFill>
                <a:latin typeface="微软雅黑" panose="020B0503020204020204" charset="-122"/>
                <a:ea typeface="微软雅黑" panose="020B0503020204020204" charset="-122"/>
              </a:rPr>
              <a:t>　</a:t>
            </a:r>
            <a:endParaRPr lang="zh-CN" altLang="en-US" sz="2600" dirty="0">
              <a:solidFill>
                <a:srgbClr val="FF00FF"/>
              </a:solidFill>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0632">
                                            <p:txEl>
                                              <p:charRg st="0" end="4"/>
                                            </p:txEl>
                                          </p:spTgt>
                                        </p:tgtEl>
                                        <p:attrNameLst>
                                          <p:attrName>style.visibility</p:attrName>
                                        </p:attrNameLst>
                                      </p:cBhvr>
                                      <p:to>
                                        <p:strVal val="visible"/>
                                      </p:to>
                                    </p:set>
                                    <p:animEffect transition="in" filter="blinds(horizontal)">
                                      <p:cBhvr>
                                        <p:cTn id="7" dur="500"/>
                                        <p:tgtEl>
                                          <p:spTgt spid="830632">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30633">
                                            <p:txEl>
                                              <p:charRg st="0" end="4"/>
                                            </p:txEl>
                                          </p:spTgt>
                                        </p:tgtEl>
                                        <p:attrNameLst>
                                          <p:attrName>style.visibility</p:attrName>
                                        </p:attrNameLst>
                                      </p:cBhvr>
                                      <p:to>
                                        <p:strVal val="visible"/>
                                      </p:to>
                                    </p:set>
                                    <p:animEffect transition="in" filter="blinds(horizontal)">
                                      <p:cBhvr>
                                        <p:cTn id="12" dur="500"/>
                                        <p:tgtEl>
                                          <p:spTgt spid="830633">
                                            <p:txEl>
                                              <p:charRg st="0"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30634">
                                            <p:txEl>
                                              <p:charRg st="0" end="4"/>
                                            </p:txEl>
                                          </p:spTgt>
                                        </p:tgtEl>
                                        <p:attrNameLst>
                                          <p:attrName>style.visibility</p:attrName>
                                        </p:attrNameLst>
                                      </p:cBhvr>
                                      <p:to>
                                        <p:strVal val="visible"/>
                                      </p:to>
                                    </p:set>
                                    <p:animEffect transition="in" filter="blinds(horizontal)">
                                      <p:cBhvr>
                                        <p:cTn id="17" dur="500"/>
                                        <p:tgtEl>
                                          <p:spTgt spid="830634">
                                            <p:txEl>
                                              <p:charRg st="0"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文本占位符 832513"/>
          <p:cNvSpPr>
            <a:spLocks noGrp="1"/>
          </p:cNvSpPr>
          <p:nvPr>
            <p:ph type="body" idx="4294967295"/>
          </p:nvPr>
        </p:nvSpPr>
        <p:spPr>
          <a:xfrm>
            <a:off x="290513" y="261938"/>
            <a:ext cx="11593512" cy="5505450"/>
          </a:xfrm>
        </p:spPr>
        <p:txBody>
          <a:bodyPr lIns="91440" tIns="45720" rIns="91440" bIns="45720" anchor="t">
            <a:spAutoFit/>
          </a:bodyPr>
          <a:p>
            <a:pPr>
              <a:buClr>
                <a:schemeClr val="accent1"/>
              </a:buClr>
              <a:buNone/>
            </a:pPr>
            <a:r>
              <a:rPr lang="en-US" altLang="zh-CN" sz="2800" b="1">
                <a:latin typeface="微软雅黑" panose="020B0503020204020204" charset="-122"/>
                <a:ea typeface="微软雅黑" panose="020B0503020204020204" charset="-122"/>
              </a:rPr>
              <a:t>3</a:t>
            </a:r>
            <a:r>
              <a:rPr lang="zh-CN" altLang="en-US" sz="2800" b="1" dirty="0">
                <a:latin typeface="微软雅黑" panose="020B0503020204020204" charset="-122"/>
                <a:ea typeface="微软雅黑" panose="020B0503020204020204" charset="-122"/>
              </a:rPr>
              <a:t>．理解乳酸菌、乳酸、亚硝酸盐的数量随时间变化的曲线　</a:t>
            </a:r>
            <a:endParaRPr lang="zh-CN" altLang="en-US" sz="2800" b="1" dirty="0">
              <a:latin typeface="微软雅黑" panose="020B0503020204020204" charset="-122"/>
              <a:ea typeface="微软雅黑" panose="020B0503020204020204" charset="-122"/>
            </a:endParaRPr>
          </a:p>
          <a:p>
            <a:pPr>
              <a:buClr>
                <a:schemeClr val="accent1"/>
              </a:buClr>
              <a:buNone/>
            </a:pPr>
            <a:endParaRPr lang="zh-CN" altLang="en-US" sz="2800" b="1">
              <a:latin typeface="微软雅黑" panose="020B0503020204020204" charset="-122"/>
              <a:ea typeface="微软雅黑" panose="020B0503020204020204" charset="-122"/>
            </a:endParaRPr>
          </a:p>
          <a:p>
            <a:pPr>
              <a:buClr>
                <a:schemeClr val="accent1"/>
              </a:buClr>
              <a:buNone/>
            </a:pPr>
            <a:endParaRPr lang="zh-CN" altLang="en-US" sz="2800" b="1">
              <a:latin typeface="微软雅黑" panose="020B0503020204020204" charset="-122"/>
              <a:ea typeface="微软雅黑" panose="020B0503020204020204" charset="-122"/>
            </a:endParaRPr>
          </a:p>
          <a:p>
            <a:pPr>
              <a:buClr>
                <a:schemeClr val="accent1"/>
              </a:buClr>
              <a:buNone/>
            </a:pPr>
            <a:endParaRPr lang="zh-CN" altLang="en-US" sz="2800" b="1">
              <a:latin typeface="微软雅黑" panose="020B0503020204020204" charset="-122"/>
              <a:ea typeface="微软雅黑" panose="020B0503020204020204" charset="-122"/>
            </a:endParaRPr>
          </a:p>
          <a:p>
            <a:pPr>
              <a:buClr>
                <a:schemeClr val="accent1"/>
              </a:buClr>
              <a:buNone/>
            </a:pPr>
            <a:endParaRPr lang="zh-CN" altLang="en-US" sz="2800" b="1">
              <a:latin typeface="微软雅黑" panose="020B0503020204020204" charset="-122"/>
              <a:ea typeface="微软雅黑" panose="020B0503020204020204" charset="-122"/>
            </a:endParaRPr>
          </a:p>
          <a:p>
            <a:pPr>
              <a:buClr>
                <a:schemeClr val="accent1"/>
              </a:buClr>
              <a:buNone/>
            </a:pPr>
            <a:endParaRPr lang="zh-CN" altLang="en-US" sz="2800" b="1">
              <a:latin typeface="微软雅黑" panose="020B0503020204020204" charset="-122"/>
              <a:ea typeface="微软雅黑" panose="020B0503020204020204" charset="-122"/>
            </a:endParaRPr>
          </a:p>
          <a:p>
            <a:pPr>
              <a:buClr>
                <a:schemeClr val="accent1"/>
              </a:buClr>
              <a:buNone/>
            </a:pPr>
            <a:r>
              <a:rPr lang="en-US" altLang="zh-CN" sz="2800" b="1">
                <a:latin typeface="微软雅黑" panose="020B0503020204020204" charset="-122"/>
                <a:ea typeface="微软雅黑" panose="020B0503020204020204" charset="-122"/>
              </a:rPr>
              <a:t>4</a:t>
            </a:r>
            <a:r>
              <a:rPr lang="zh-CN" altLang="en-US" sz="2800" b="1" dirty="0">
                <a:latin typeface="微软雅黑" panose="020B0503020204020204" charset="-122"/>
                <a:ea typeface="微软雅黑" panose="020B0503020204020204" charset="-122"/>
              </a:rPr>
              <a:t>．亚硝酸盐含量的测定　</a:t>
            </a:r>
            <a:endParaRPr lang="zh-CN" altLang="en-US" sz="2800" b="1" dirty="0">
              <a:latin typeface="微软雅黑" panose="020B0503020204020204" charset="-122"/>
              <a:ea typeface="微软雅黑" panose="020B0503020204020204" charset="-122"/>
            </a:endParaRPr>
          </a:p>
          <a:p>
            <a:pPr>
              <a:buClr>
                <a:schemeClr val="accent1"/>
              </a:buClr>
              <a:buNone/>
            </a:pPr>
            <a:r>
              <a:rPr lang="en-US" altLang="zh-CN" sz="2800" b="1">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方法：</a:t>
            </a:r>
            <a:r>
              <a:rPr lang="en-US" altLang="zh-CN" sz="2800" b="1">
                <a:latin typeface="微软雅黑" panose="020B0503020204020204" charset="-122"/>
                <a:ea typeface="微软雅黑" panose="020B0503020204020204" charset="-122"/>
              </a:rPr>
              <a:t>____________</a:t>
            </a:r>
            <a:r>
              <a:rPr lang="zh-CN" altLang="en-US" sz="2800" b="1" dirty="0">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a:p>
            <a:pPr>
              <a:buClr>
                <a:schemeClr val="accent1"/>
              </a:buClr>
              <a:buNone/>
            </a:pPr>
            <a:r>
              <a:rPr lang="en-US" altLang="zh-CN" sz="2800" b="1">
                <a:latin typeface="微软雅黑" panose="020B0503020204020204" charset="-122"/>
                <a:ea typeface="微软雅黑" panose="020B0503020204020204" charset="-122"/>
              </a:rPr>
              <a:t>(2)</a:t>
            </a:r>
            <a:r>
              <a:rPr lang="zh-CN" altLang="en-US" sz="2800" b="1" dirty="0">
                <a:latin typeface="微软雅黑" panose="020B0503020204020204" charset="-122"/>
                <a:ea typeface="微软雅黑" panose="020B0503020204020204" charset="-122"/>
              </a:rPr>
              <a:t>原理：在</a:t>
            </a:r>
            <a:r>
              <a:rPr lang="en-US" altLang="zh-CN" sz="2800" b="1">
                <a:latin typeface="微软雅黑" panose="020B0503020204020204" charset="-122"/>
                <a:ea typeface="微软雅黑" panose="020B0503020204020204" charset="-122"/>
              </a:rPr>
              <a:t>____________</a:t>
            </a:r>
            <a:r>
              <a:rPr lang="zh-CN" altLang="en-US" sz="2800" b="1" dirty="0">
                <a:latin typeface="微软雅黑" panose="020B0503020204020204" charset="-122"/>
                <a:ea typeface="微软雅黑" panose="020B0503020204020204" charset="-122"/>
              </a:rPr>
              <a:t>条件下，亚硝酸盐与对氨基苯磺酸发生重氮化反应后，再与</a:t>
            </a:r>
            <a:r>
              <a:rPr lang="en-US" altLang="zh-CN" sz="2800" b="1">
                <a:latin typeface="微软雅黑" panose="020B0503020204020204" charset="-122"/>
                <a:ea typeface="微软雅黑" panose="020B0503020204020204" charset="-122"/>
              </a:rPr>
              <a:t>N-1-</a:t>
            </a:r>
            <a:r>
              <a:rPr lang="zh-CN" altLang="en-US" sz="2800" b="1" dirty="0">
                <a:latin typeface="微软雅黑" panose="020B0503020204020204" charset="-122"/>
                <a:ea typeface="微软雅黑" panose="020B0503020204020204" charset="-122"/>
              </a:rPr>
              <a:t>萘基乙二胺盐酸盐结合生成</a:t>
            </a:r>
            <a:r>
              <a:rPr lang="en-US" altLang="zh-CN" sz="2800" b="1">
                <a:latin typeface="微软雅黑" panose="020B0503020204020204" charset="-122"/>
                <a:ea typeface="微软雅黑" panose="020B0503020204020204" charset="-122"/>
              </a:rPr>
              <a:t>__________</a:t>
            </a:r>
            <a:r>
              <a:rPr lang="zh-CN" altLang="en-US" sz="2800" b="1" dirty="0">
                <a:latin typeface="微软雅黑" panose="020B0503020204020204" charset="-122"/>
                <a:ea typeface="微软雅黑" panose="020B0503020204020204" charset="-122"/>
              </a:rPr>
              <a:t>溶液。　</a:t>
            </a:r>
            <a:endParaRPr lang="zh-CN" altLang="en-US" sz="2800" b="1" dirty="0">
              <a:latin typeface="微软雅黑" panose="020B0503020204020204" charset="-122"/>
              <a:ea typeface="微软雅黑" panose="020B0503020204020204" charset="-122"/>
            </a:endParaRPr>
          </a:p>
          <a:p>
            <a:pPr>
              <a:buClr>
                <a:schemeClr val="accent1"/>
              </a:buClr>
              <a:buNone/>
            </a:pPr>
            <a:r>
              <a:rPr lang="en-US" altLang="zh-CN" sz="2800" b="1">
                <a:latin typeface="微软雅黑" panose="020B0503020204020204" charset="-122"/>
                <a:ea typeface="微软雅黑" panose="020B0503020204020204" charset="-122"/>
              </a:rPr>
              <a:t>(3)</a:t>
            </a:r>
            <a:r>
              <a:rPr lang="zh-CN" altLang="en-US" sz="2800" b="1" dirty="0">
                <a:latin typeface="微软雅黑" panose="020B0503020204020204" charset="-122"/>
                <a:ea typeface="微软雅黑" panose="020B0503020204020204" charset="-122"/>
              </a:rPr>
              <a:t>检测步骤：配制溶液</a:t>
            </a:r>
            <a:r>
              <a:rPr lang="en-US" altLang="zh-CN" sz="2800" b="1" dirty="0">
                <a:latin typeface="微软雅黑" panose="020B0503020204020204" charset="-122"/>
                <a:ea typeface="微软雅黑" panose="020B0503020204020204" charset="-122"/>
              </a:rPr>
              <a:t>→</a:t>
            </a:r>
            <a:r>
              <a:rPr lang="en-US" altLang="zh-CN" sz="2800" b="1">
                <a:latin typeface="微软雅黑" panose="020B0503020204020204" charset="-122"/>
                <a:ea typeface="微软雅黑" panose="020B0503020204020204" charset="-122"/>
              </a:rPr>
              <a:t>__________________→</a:t>
            </a:r>
            <a:r>
              <a:rPr lang="zh-CN" altLang="en-US" sz="2800" b="1" dirty="0">
                <a:latin typeface="微软雅黑" panose="020B0503020204020204" charset="-122"/>
                <a:ea typeface="微软雅黑" panose="020B0503020204020204" charset="-122"/>
              </a:rPr>
              <a:t>制备样品处理液</a:t>
            </a:r>
            <a:r>
              <a:rPr lang="en-US" altLang="zh-CN" sz="2800" b="1" dirty="0">
                <a:latin typeface="微软雅黑" panose="020B0503020204020204" charset="-122"/>
                <a:ea typeface="微软雅黑" panose="020B0503020204020204" charset="-122"/>
              </a:rPr>
              <a:t>→</a:t>
            </a:r>
            <a:r>
              <a:rPr lang="zh-CN" altLang="en-US" sz="2800" b="1" dirty="0">
                <a:latin typeface="微软雅黑" panose="020B0503020204020204" charset="-122"/>
                <a:ea typeface="微软雅黑" panose="020B0503020204020204" charset="-122"/>
              </a:rPr>
              <a:t>比色</a:t>
            </a:r>
            <a:r>
              <a:rPr lang="zh-CN" altLang="en-US" sz="2800" b="1" dirty="0">
                <a:solidFill>
                  <a:srgbClr val="FF00FF"/>
                </a:solidFill>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p:txBody>
      </p:sp>
      <p:sp>
        <p:nvSpPr>
          <p:cNvPr id="143362" name="矩形 832516"/>
          <p:cNvSpPr/>
          <p:nvPr/>
        </p:nvSpPr>
        <p:spPr>
          <a:xfrm>
            <a:off x="0" y="2128838"/>
            <a:ext cx="12190413" cy="0"/>
          </a:xfrm>
          <a:prstGeom prst="rect">
            <a:avLst/>
          </a:prstGeom>
          <a:noFill/>
          <a:ln w="9525">
            <a:noFill/>
          </a:ln>
        </p:spPr>
        <p:txBody>
          <a:bodyPr anchor="t"/>
          <a:p>
            <a:pPr eaLnBrk="0" hangingPunct="0"/>
            <a:endParaRPr lang="zh-CN" altLang="en-US">
              <a:latin typeface="Times New Roman" panose="02020603050405020304" pitchFamily="18" charset="0"/>
              <a:ea typeface="宋体" panose="02010600030101010101" pitchFamily="2" charset="-122"/>
            </a:endParaRPr>
          </a:p>
        </p:txBody>
      </p:sp>
      <p:pic>
        <p:nvPicPr>
          <p:cNvPr id="143363" name="图片 832515" descr="E:/小样/二轮生物/S400.TIF"/>
          <p:cNvPicPr>
            <a:picLocks noChangeAspect="1"/>
          </p:cNvPicPr>
          <p:nvPr/>
        </p:nvPicPr>
        <p:blipFill>
          <a:blip r:embed="rId1" r:link="rId2"/>
          <a:stretch>
            <a:fillRect/>
          </a:stretch>
        </p:blipFill>
        <p:spPr>
          <a:xfrm>
            <a:off x="1801813" y="787400"/>
            <a:ext cx="7827962" cy="2409825"/>
          </a:xfrm>
          <a:prstGeom prst="rect">
            <a:avLst/>
          </a:prstGeom>
          <a:noFill/>
          <a:ln w="9525">
            <a:noFill/>
          </a:ln>
        </p:spPr>
      </p:pic>
      <p:sp>
        <p:nvSpPr>
          <p:cNvPr id="143364" name="矩形 832517"/>
          <p:cNvSpPr/>
          <p:nvPr/>
        </p:nvSpPr>
        <p:spPr>
          <a:xfrm>
            <a:off x="5824538" y="3881438"/>
            <a:ext cx="539750" cy="520700"/>
          </a:xfrm>
          <a:prstGeom prst="rect">
            <a:avLst/>
          </a:prstGeom>
          <a:noFill/>
          <a:ln w="9525">
            <a:noFill/>
          </a:ln>
        </p:spPr>
        <p:txBody>
          <a:bodyPr wrap="none" anchor="ctr">
            <a:spAutoFit/>
          </a:bodyPr>
          <a:p>
            <a:pPr algn="ctr" defTabSz="914400" eaLnBrk="0" hangingPunct="0">
              <a:tabLst>
                <a:tab pos="5486400" algn="l"/>
                <a:tab pos="10515600" algn="l"/>
              </a:tabLst>
            </a:pPr>
            <a:r>
              <a:rPr lang="zh-CN" altLang="en-US" sz="2800" dirty="0">
                <a:latin typeface="Times New Roman" panose="02020603050405020304" pitchFamily="18" charset="0"/>
                <a:ea typeface="微软雅黑" panose="020B0503020204020204" charset="-122"/>
              </a:rPr>
              <a:t>　</a:t>
            </a:r>
            <a:endParaRPr lang="zh-CN" altLang="en-US" sz="2800" b="0" dirty="0">
              <a:latin typeface="Times New Roman" panose="02020603050405020304" pitchFamily="18" charset="0"/>
              <a:ea typeface="微软雅黑" panose="020B0503020204020204" charset="-122"/>
            </a:endParaRPr>
          </a:p>
        </p:txBody>
      </p:sp>
      <p:sp>
        <p:nvSpPr>
          <p:cNvPr id="832519" name="矩形 832518"/>
          <p:cNvSpPr/>
          <p:nvPr/>
        </p:nvSpPr>
        <p:spPr>
          <a:xfrm>
            <a:off x="2378075" y="3757613"/>
            <a:ext cx="1604963" cy="522287"/>
          </a:xfrm>
          <a:prstGeom prst="rect">
            <a:avLst/>
          </a:prstGeom>
          <a:noFill/>
          <a:ln w="9525">
            <a:noFill/>
          </a:ln>
        </p:spPr>
        <p:txBody>
          <a:bodyPr wrap="none" anchor="ctr">
            <a:spAutoFit/>
          </a:bodyPr>
          <a:p>
            <a:pPr algn="ctr" eaLnBrk="0" hangingPunct="0"/>
            <a:r>
              <a:rPr lang="zh-CN" altLang="en-US" sz="2800" dirty="0">
                <a:latin typeface="Times New Roman" panose="02020603050405020304" pitchFamily="18" charset="0"/>
                <a:ea typeface="微软雅黑" panose="020B0503020204020204" charset="-122"/>
              </a:rPr>
              <a:t>比色法　</a:t>
            </a:r>
            <a:endParaRPr lang="zh-CN" altLang="en-US" sz="2800" dirty="0">
              <a:latin typeface="Times New Roman" panose="02020603050405020304" pitchFamily="18" charset="0"/>
              <a:ea typeface="微软雅黑" panose="020B0503020204020204" charset="-122"/>
            </a:endParaRPr>
          </a:p>
        </p:txBody>
      </p:sp>
      <p:sp>
        <p:nvSpPr>
          <p:cNvPr id="832520" name="矩形 832519"/>
          <p:cNvSpPr/>
          <p:nvPr/>
        </p:nvSpPr>
        <p:spPr>
          <a:xfrm>
            <a:off x="2560638" y="4333875"/>
            <a:ext cx="1960562" cy="520700"/>
          </a:xfrm>
          <a:prstGeom prst="rect">
            <a:avLst/>
          </a:prstGeom>
          <a:noFill/>
          <a:ln w="9525">
            <a:noFill/>
          </a:ln>
        </p:spPr>
        <p:txBody>
          <a:bodyPr wrap="none" anchor="ctr">
            <a:spAutoFit/>
          </a:bodyPr>
          <a:p>
            <a:pPr algn="ctr" eaLnBrk="0" hangingPunct="0"/>
            <a:r>
              <a:rPr lang="zh-CN" altLang="en-US" sz="2800" dirty="0">
                <a:latin typeface="Times New Roman" panose="02020603050405020304" pitchFamily="18" charset="0"/>
                <a:ea typeface="微软雅黑" panose="020B0503020204020204" charset="-122"/>
              </a:rPr>
              <a:t>盐酸酸化　</a:t>
            </a:r>
            <a:endParaRPr lang="zh-CN" altLang="en-US" sz="2800" dirty="0">
              <a:latin typeface="Times New Roman" panose="02020603050405020304" pitchFamily="18" charset="0"/>
              <a:ea typeface="微软雅黑" panose="020B0503020204020204" charset="-122"/>
            </a:endParaRPr>
          </a:p>
        </p:txBody>
      </p:sp>
      <p:sp>
        <p:nvSpPr>
          <p:cNvPr id="832521" name="矩形 832520"/>
          <p:cNvSpPr/>
          <p:nvPr/>
        </p:nvSpPr>
        <p:spPr>
          <a:xfrm>
            <a:off x="7697788" y="4694238"/>
            <a:ext cx="1604962" cy="522287"/>
          </a:xfrm>
          <a:prstGeom prst="rect">
            <a:avLst/>
          </a:prstGeom>
          <a:noFill/>
          <a:ln w="9525">
            <a:noFill/>
          </a:ln>
        </p:spPr>
        <p:txBody>
          <a:bodyPr wrap="none" anchor="ctr">
            <a:spAutoFit/>
          </a:bodyPr>
          <a:p>
            <a:pPr algn="ctr" eaLnBrk="0" hangingPunct="0"/>
            <a:r>
              <a:rPr lang="zh-CN" altLang="en-US" sz="2800" dirty="0">
                <a:latin typeface="Times New Roman" panose="02020603050405020304" pitchFamily="18" charset="0"/>
                <a:ea typeface="微软雅黑" panose="020B0503020204020204" charset="-122"/>
              </a:rPr>
              <a:t>玫瑰红　</a:t>
            </a:r>
            <a:endParaRPr lang="zh-CN" altLang="en-US" sz="2800" dirty="0">
              <a:latin typeface="Times New Roman" panose="02020603050405020304" pitchFamily="18" charset="0"/>
              <a:ea typeface="微软雅黑" panose="020B0503020204020204" charset="-122"/>
            </a:endParaRPr>
          </a:p>
        </p:txBody>
      </p:sp>
      <p:sp>
        <p:nvSpPr>
          <p:cNvPr id="832522" name="矩形 832521"/>
          <p:cNvSpPr/>
          <p:nvPr/>
        </p:nvSpPr>
        <p:spPr>
          <a:xfrm>
            <a:off x="4559300" y="5173663"/>
            <a:ext cx="3027363" cy="522287"/>
          </a:xfrm>
          <a:prstGeom prst="rect">
            <a:avLst/>
          </a:prstGeom>
          <a:noFill/>
          <a:ln w="9525">
            <a:noFill/>
          </a:ln>
        </p:spPr>
        <p:txBody>
          <a:bodyPr wrap="none" anchor="ctr">
            <a:spAutoFit/>
          </a:bodyPr>
          <a:p>
            <a:pPr algn="ctr" eaLnBrk="0" hangingPunct="0"/>
            <a:r>
              <a:rPr lang="zh-CN" altLang="en-US" sz="2800" dirty="0">
                <a:latin typeface="Times New Roman" panose="02020603050405020304" pitchFamily="18" charset="0"/>
                <a:ea typeface="微软雅黑" panose="020B0503020204020204" charset="-122"/>
              </a:rPr>
              <a:t>制备标准显色液　</a:t>
            </a:r>
            <a:endParaRPr lang="zh-CN" altLang="en-US" sz="2800" dirty="0">
              <a:latin typeface="Times New Roman" panose="02020603050405020304" pitchFamily="18" charset="0"/>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2519">
                                            <p:txEl>
                                              <p:charRg st="0" end="5"/>
                                            </p:txEl>
                                          </p:spTgt>
                                        </p:tgtEl>
                                        <p:attrNameLst>
                                          <p:attrName>style.visibility</p:attrName>
                                        </p:attrNameLst>
                                      </p:cBhvr>
                                      <p:to>
                                        <p:strVal val="visible"/>
                                      </p:to>
                                    </p:set>
                                    <p:animEffect transition="in" filter="blinds(horizontal)">
                                      <p:cBhvr>
                                        <p:cTn id="7" dur="500"/>
                                        <p:tgtEl>
                                          <p:spTgt spid="832519">
                                            <p:txEl>
                                              <p:char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32520">
                                            <p:txEl>
                                              <p:charRg st="0" end="6"/>
                                            </p:txEl>
                                          </p:spTgt>
                                        </p:tgtEl>
                                        <p:attrNameLst>
                                          <p:attrName>style.visibility</p:attrName>
                                        </p:attrNameLst>
                                      </p:cBhvr>
                                      <p:to>
                                        <p:strVal val="visible"/>
                                      </p:to>
                                    </p:set>
                                    <p:animEffect transition="in" filter="blinds(horizontal)">
                                      <p:cBhvr>
                                        <p:cTn id="12" dur="500"/>
                                        <p:tgtEl>
                                          <p:spTgt spid="832520">
                                            <p:txEl>
                                              <p:charRg st="0"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32521">
                                            <p:txEl>
                                              <p:charRg st="0" end="5"/>
                                            </p:txEl>
                                          </p:spTgt>
                                        </p:tgtEl>
                                        <p:attrNameLst>
                                          <p:attrName>style.visibility</p:attrName>
                                        </p:attrNameLst>
                                      </p:cBhvr>
                                      <p:to>
                                        <p:strVal val="visible"/>
                                      </p:to>
                                    </p:set>
                                    <p:animEffect transition="in" filter="blinds(horizontal)">
                                      <p:cBhvr>
                                        <p:cTn id="17" dur="500"/>
                                        <p:tgtEl>
                                          <p:spTgt spid="832521">
                                            <p:txEl>
                                              <p:charRg st="0"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32522">
                                            <p:txEl>
                                              <p:charRg st="0" end="9"/>
                                            </p:txEl>
                                          </p:spTgt>
                                        </p:tgtEl>
                                        <p:attrNameLst>
                                          <p:attrName>style.visibility</p:attrName>
                                        </p:attrNameLst>
                                      </p:cBhvr>
                                      <p:to>
                                        <p:strVal val="visible"/>
                                      </p:to>
                                    </p:set>
                                    <p:animEffect transition="in" filter="blinds(horizontal)">
                                      <p:cBhvr>
                                        <p:cTn id="22" dur="500"/>
                                        <p:tgtEl>
                                          <p:spTgt spid="832522">
                                            <p:txEl>
                                              <p:char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7761" name="对象 683009"/>
          <p:cNvGraphicFramePr/>
          <p:nvPr/>
        </p:nvGraphicFramePr>
        <p:xfrm>
          <a:off x="290513" y="558800"/>
          <a:ext cx="11461750" cy="620713"/>
        </p:xfrm>
        <a:graphic>
          <a:graphicData uri="http://schemas.openxmlformats.org/presentationml/2006/ole">
            <mc:AlternateContent xmlns:mc="http://schemas.openxmlformats.org/markup-compatibility/2006">
              <mc:Choice xmlns:v="urn:schemas-microsoft-com:vml" Requires="v">
                <p:oleObj spid="_x0000_s3076" name="" r:id="rId1" imgW="11528425" imgH="633095" progId="Word.Document.8">
                  <p:embed/>
                </p:oleObj>
              </mc:Choice>
              <mc:Fallback>
                <p:oleObj name="" r:id="rId1" imgW="11528425" imgH="633095" progId="Word.Document.8">
                  <p:embed/>
                  <p:pic>
                    <p:nvPicPr>
                      <p:cNvPr id="0" name="图片 3075"/>
                      <p:cNvPicPr/>
                      <p:nvPr/>
                    </p:nvPicPr>
                    <p:blipFill>
                      <a:blip r:embed="rId2"/>
                      <a:stretch>
                        <a:fillRect/>
                      </a:stretch>
                    </p:blipFill>
                    <p:spPr>
                      <a:xfrm>
                        <a:off x="290513" y="558800"/>
                        <a:ext cx="11461750" cy="620713"/>
                      </a:xfrm>
                      <a:prstGeom prst="rect">
                        <a:avLst/>
                      </a:prstGeom>
                      <a:noFill/>
                      <a:ln w="38100">
                        <a:noFill/>
                        <a:miter/>
                      </a:ln>
                    </p:spPr>
                  </p:pic>
                </p:oleObj>
              </mc:Fallback>
            </mc:AlternateContent>
          </a:graphicData>
        </a:graphic>
      </p:graphicFrame>
      <p:sp>
        <p:nvSpPr>
          <p:cNvPr id="117762" name="文本占位符 683010"/>
          <p:cNvSpPr>
            <a:spLocks noGrp="1"/>
          </p:cNvSpPr>
          <p:nvPr>
            <p:ph type="body" idx="4294967295"/>
          </p:nvPr>
        </p:nvSpPr>
        <p:spPr>
          <a:xfrm>
            <a:off x="290513" y="1484313"/>
            <a:ext cx="11593512" cy="2136775"/>
          </a:xfrm>
        </p:spPr>
        <p:txBody>
          <a:bodyPr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．在果酒制作实验中，检验是否有酒精产生，正确的操作步骤是先在试管中加入适量的发酵液，然后再加入硫酸和重铬酸钾的混合液。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sym typeface="+mn-ea"/>
              </a:rPr>
              <a:t>2</a:t>
            </a:r>
            <a:r>
              <a:rPr lang="zh-CN" altLang="en-US" b="1" dirty="0">
                <a:latin typeface="微软雅黑" panose="020B0503020204020204" charset="-122"/>
                <a:ea typeface="微软雅黑" panose="020B0503020204020204" charset="-122"/>
                <a:cs typeface="微软雅黑" panose="020B0503020204020204" charset="-122"/>
                <a:sym typeface="+mn-ea"/>
              </a:rPr>
              <a:t>．用大白菜腌制泡菜的过程中亚硝酸盐含量变化是先增加后减少。	</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sym typeface="+mn-ea"/>
              </a:rPr>
              <a:t>　　</a:t>
            </a:r>
            <a:r>
              <a:rPr lang="en-US" altLang="zh-CN" b="1">
                <a:latin typeface="微软雅黑" panose="020B0503020204020204" charset="-122"/>
                <a:ea typeface="微软雅黑" panose="020B0503020204020204" charset="-122"/>
                <a:cs typeface="微软雅黑" panose="020B0503020204020204" charset="-122"/>
                <a:sym typeface="+mn-ea"/>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sym typeface="+mn-ea"/>
              </a:rPr>
              <a:t>3</a:t>
            </a:r>
            <a:r>
              <a:rPr lang="zh-CN" altLang="en-US" b="1" dirty="0">
                <a:latin typeface="微软雅黑" panose="020B0503020204020204" charset="-122"/>
                <a:ea typeface="微软雅黑" panose="020B0503020204020204" charset="-122"/>
                <a:cs typeface="微软雅黑" panose="020B0503020204020204" charset="-122"/>
                <a:sym typeface="+mn-ea"/>
              </a:rPr>
              <a:t>．亚硝酸盐不是致癌物质，但可转变成致癌物质亚硝胺。	</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sym typeface="+mn-ea"/>
              </a:rPr>
              <a:t>　　</a:t>
            </a:r>
            <a:r>
              <a:rPr lang="en-US" altLang="zh-CN" b="1">
                <a:latin typeface="微软雅黑" panose="020B0503020204020204" charset="-122"/>
                <a:ea typeface="微软雅黑" panose="020B0503020204020204" charset="-122"/>
                <a:cs typeface="微软雅黑" panose="020B0503020204020204" charset="-122"/>
                <a:sym typeface="+mn-ea"/>
              </a:rPr>
              <a:t>)</a:t>
            </a:r>
            <a:endParaRPr lang="en-US" altLang="zh-CN" b="1">
              <a:latin typeface="微软雅黑" panose="020B0503020204020204" charset="-122"/>
              <a:ea typeface="微软雅黑" panose="020B0503020204020204" charset="-122"/>
              <a:cs typeface="微软雅黑" panose="020B0503020204020204" charset="-122"/>
              <a:sym typeface="+mn-ea"/>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sym typeface="+mn-ea"/>
              </a:rPr>
              <a:t>4</a:t>
            </a:r>
            <a:r>
              <a:rPr lang="zh-CN" altLang="en-US" b="1" dirty="0">
                <a:latin typeface="微软雅黑" panose="020B0503020204020204" charset="-122"/>
                <a:ea typeface="微软雅黑" panose="020B0503020204020204" charset="-122"/>
                <a:cs typeface="微软雅黑" panose="020B0503020204020204" charset="-122"/>
                <a:sym typeface="+mn-ea"/>
              </a:rPr>
              <a:t>．在果酒的制作中，榨出的葡萄汁需要经过灭菌后才能发酵。	</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sym typeface="+mn-ea"/>
              </a:rPr>
              <a:t>　　</a:t>
            </a:r>
            <a:r>
              <a:rPr lang="en-US" altLang="zh-CN" b="1">
                <a:latin typeface="微软雅黑" panose="020B0503020204020204" charset="-122"/>
                <a:ea typeface="微软雅黑" panose="020B0503020204020204" charset="-122"/>
                <a:cs typeface="微软雅黑" panose="020B0503020204020204" charset="-122"/>
                <a:sym typeface="+mn-ea"/>
              </a:rPr>
              <a:t>)</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683013" name="矩形 683012"/>
          <p:cNvSpPr/>
          <p:nvPr/>
        </p:nvSpPr>
        <p:spPr>
          <a:xfrm>
            <a:off x="1490980" y="4263073"/>
            <a:ext cx="6035675" cy="694055"/>
          </a:xfrm>
          <a:prstGeom prst="rect">
            <a:avLst/>
          </a:prstGeom>
          <a:noFill/>
          <a:ln w="9525">
            <a:noFill/>
          </a:ln>
        </p:spPr>
        <p:txBody>
          <a:bodyPr vert="horz" wrap="square" anchor="ctr">
            <a:spAutoFit/>
          </a:bodyPr>
          <a:p>
            <a:pPr algn="ctr" eaLnBrk="0" hangingPunct="0">
              <a:lnSpc>
                <a:spcPct val="140000"/>
              </a:lnSpc>
            </a:pPr>
            <a:r>
              <a:rPr lang="en-US" altLang="zh-CN" sz="2800">
                <a:latin typeface="微软雅黑" panose="020B0503020204020204" charset="-122"/>
                <a:ea typeface="微软雅黑" panose="020B0503020204020204" charset="-122"/>
                <a:cs typeface="微软雅黑" panose="020B0503020204020204" charset="-122"/>
              </a:rPr>
              <a:t>×  </a:t>
            </a:r>
            <a:r>
              <a:rPr lang="en-US" altLang="zh-CN" sz="2800" dirty="0">
                <a:latin typeface="微软雅黑" panose="020B0503020204020204" charset="-122"/>
                <a:ea typeface="微软雅黑" panose="020B0503020204020204" charset="-122"/>
                <a:cs typeface="微软雅黑" panose="020B0503020204020204" charset="-122"/>
                <a:sym typeface="+mn-ea"/>
              </a:rPr>
              <a:t>√    </a:t>
            </a:r>
            <a:r>
              <a:rPr lang="zh-CN" altLang="en-US" sz="2800" dirty="0">
                <a:latin typeface="微软雅黑" panose="020B0503020204020204" charset="-122"/>
                <a:ea typeface="微软雅黑" panose="020B0503020204020204" charset="-122"/>
                <a:cs typeface="微软雅黑" panose="020B0503020204020204" charset="-122"/>
                <a:sym typeface="+mn-ea"/>
              </a:rPr>
              <a:t>　</a:t>
            </a:r>
            <a:r>
              <a:rPr lang="en-US" altLang="zh-CN" sz="2800" dirty="0">
                <a:latin typeface="微软雅黑" panose="020B0503020204020204" charset="-122"/>
                <a:ea typeface="微软雅黑" panose="020B0503020204020204" charset="-122"/>
                <a:cs typeface="微软雅黑" panose="020B0503020204020204" charset="-122"/>
                <a:sym typeface="+mn-ea"/>
              </a:rPr>
              <a:t>√</a:t>
            </a:r>
            <a:r>
              <a:rPr lang="zh-CN" altLang="en-US" sz="2800" dirty="0">
                <a:latin typeface="微软雅黑" panose="020B0503020204020204" charset="-122"/>
                <a:ea typeface="微软雅黑" panose="020B0503020204020204" charset="-122"/>
                <a:cs typeface="微软雅黑" panose="020B0503020204020204" charset="-122"/>
                <a:sym typeface="+mn-ea"/>
              </a:rPr>
              <a:t>　</a:t>
            </a:r>
            <a:r>
              <a:rPr lang="en-US" altLang="zh-CN" sz="2800">
                <a:latin typeface="微软雅黑" panose="020B0503020204020204" charset="-122"/>
                <a:ea typeface="微软雅黑" panose="020B0503020204020204" charset="-122"/>
                <a:cs typeface="微软雅黑" panose="020B0503020204020204" charset="-122"/>
                <a:sym typeface="+mn-ea"/>
              </a:rPr>
              <a:t>×</a:t>
            </a:r>
            <a:r>
              <a:rPr lang="en-US" altLang="zh-CN" sz="2800">
                <a:latin typeface="微软雅黑" panose="020B0503020204020204" charset="-122"/>
                <a:ea typeface="微软雅黑" panose="020B0503020204020204" charset="-122"/>
                <a:cs typeface="微软雅黑" panose="020B0503020204020204" charset="-122"/>
              </a:rPr>
              <a:t>  </a:t>
            </a:r>
            <a:endParaRPr lang="zh-CN" altLang="en-US" sz="2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文本占位符 883713"/>
          <p:cNvSpPr>
            <a:spLocks noGrp="1"/>
          </p:cNvSpPr>
          <p:nvPr>
            <p:ph type="body" idx="4294967295"/>
          </p:nvPr>
        </p:nvSpPr>
        <p:spPr>
          <a:xfrm>
            <a:off x="361950" y="1981200"/>
            <a:ext cx="11757025" cy="4846638"/>
          </a:xfrm>
        </p:spPr>
        <p:txBody>
          <a:bodyPr wrap="square"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sym typeface="黑体" panose="02010609060101010101" pitchFamily="2" charset="-122"/>
              </a:rPr>
              <a:t>1</a:t>
            </a:r>
            <a:r>
              <a:rPr lang="zh-CN" altLang="en-US" b="1" dirty="0">
                <a:latin typeface="微软雅黑" panose="020B0503020204020204" charset="-122"/>
                <a:ea typeface="微软雅黑" panose="020B0503020204020204" charset="-122"/>
                <a:sym typeface="黑体" panose="02010609060101010101" pitchFamily="2" charset="-122"/>
              </a:rPr>
              <a:t>．</a:t>
            </a:r>
            <a:r>
              <a:rPr lang="en-US" altLang="zh-CN" b="1">
                <a:latin typeface="微软雅黑" panose="020B0503020204020204" charset="-122"/>
                <a:ea typeface="微软雅黑" panose="020B0503020204020204" charset="-122"/>
                <a:sym typeface="黑体" panose="02010609060101010101" pitchFamily="2" charset="-122"/>
              </a:rPr>
              <a:t>(2018·</a:t>
            </a:r>
            <a:r>
              <a:rPr lang="zh-CN" altLang="en-US" b="1" dirty="0">
                <a:latin typeface="微软雅黑" panose="020B0503020204020204" charset="-122"/>
                <a:ea typeface="微软雅黑" panose="020B0503020204020204" charset="-122"/>
                <a:sym typeface="黑体" panose="02010609060101010101" pitchFamily="2" charset="-122"/>
              </a:rPr>
              <a:t>全国卷</a:t>
            </a:r>
            <a:r>
              <a:rPr lang="en-US" altLang="zh-CN" b="1">
                <a:latin typeface="微软雅黑" panose="020B0503020204020204" charset="-122"/>
                <a:ea typeface="微软雅黑" panose="020B0503020204020204" charset="-122"/>
                <a:sym typeface="黑体" panose="02010609060101010101" pitchFamily="2" charset="-122"/>
              </a:rPr>
              <a:t>Ⅱ·37)</a:t>
            </a:r>
            <a:r>
              <a:rPr lang="zh-CN" altLang="en-US" b="1" dirty="0">
                <a:latin typeface="微软雅黑" panose="020B0503020204020204" charset="-122"/>
                <a:ea typeface="微软雅黑" panose="020B0503020204020204" charset="-122"/>
                <a:sym typeface="黑体" panose="02010609060101010101" pitchFamily="2" charset="-122"/>
              </a:rPr>
              <a:t>在生产、生活和科研实践中，经常通过消毒和灭菌来避免杂菌的污染。回答下列问题：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sym typeface="黑体" panose="02010609060101010101" pitchFamily="2" charset="-122"/>
              </a:rPr>
              <a:t>(1)</a:t>
            </a:r>
            <a:r>
              <a:rPr lang="zh-CN" altLang="en-US" b="1" dirty="0">
                <a:latin typeface="微软雅黑" panose="020B0503020204020204" charset="-122"/>
                <a:ea typeface="微软雅黑" panose="020B0503020204020204" charset="-122"/>
                <a:sym typeface="黑体" panose="02010609060101010101" pitchFamily="2" charset="-122"/>
              </a:rPr>
              <a:t>在实验室中，玻璃和金属材质的实验器具</a:t>
            </a:r>
            <a:r>
              <a:rPr lang="en-US" altLang="zh-CN" b="1">
                <a:latin typeface="微软雅黑" panose="020B0503020204020204" charset="-122"/>
                <a:ea typeface="微软雅黑" panose="020B0503020204020204" charset="-122"/>
                <a:sym typeface="黑体" panose="02010609060101010101" pitchFamily="2" charset="-122"/>
              </a:rPr>
              <a:t>________(</a:t>
            </a:r>
            <a:r>
              <a:rPr lang="zh-CN" altLang="en-US" b="1" dirty="0">
                <a:latin typeface="微软雅黑" panose="020B0503020204020204" charset="-122"/>
                <a:ea typeface="微软雅黑" panose="020B0503020204020204" charset="-122"/>
                <a:sym typeface="黑体" panose="02010609060101010101" pitchFamily="2" charset="-122"/>
              </a:rPr>
              <a:t>填“可以”或“不可以”</a:t>
            </a:r>
            <a:r>
              <a:rPr lang="en-US" altLang="zh-CN" b="1">
                <a:latin typeface="微软雅黑" panose="020B0503020204020204" charset="-122"/>
                <a:ea typeface="微软雅黑" panose="020B0503020204020204" charset="-122"/>
                <a:sym typeface="黑体" panose="02010609060101010101" pitchFamily="2" charset="-122"/>
              </a:rPr>
              <a:t>)</a:t>
            </a:r>
            <a:r>
              <a:rPr lang="zh-CN" altLang="en-US" b="1" dirty="0">
                <a:latin typeface="微软雅黑" panose="020B0503020204020204" charset="-122"/>
                <a:ea typeface="微软雅黑" panose="020B0503020204020204" charset="-122"/>
                <a:sym typeface="黑体" panose="02010609060101010101" pitchFamily="2" charset="-122"/>
              </a:rPr>
              <a:t>放入干热灭菌箱中进行干热灭菌。</a:t>
            </a:r>
            <a:endParaRPr lang="zh-CN" altLang="en-US" b="1" dirty="0">
              <a:latin typeface="微软雅黑" panose="020B0503020204020204" charset="-122"/>
              <a:ea typeface="微软雅黑" panose="020B0503020204020204" charset="-122"/>
              <a:sym typeface="黑体" panose="02010609060101010101" pitchFamily="2" charset="-122"/>
            </a:endParaRPr>
          </a:p>
          <a:p>
            <a:pPr>
              <a:buClr>
                <a:schemeClr val="accent1"/>
              </a:buClr>
              <a:buNone/>
            </a:pPr>
            <a:r>
              <a:rPr lang="en-US" altLang="zh-CN" b="1">
                <a:latin typeface="微软雅黑" panose="020B0503020204020204" charset="-122"/>
                <a:ea typeface="微软雅黑" panose="020B0503020204020204" charset="-122"/>
              </a:rPr>
              <a:t>(2)</a:t>
            </a:r>
            <a:r>
              <a:rPr lang="zh-CN" altLang="en-US" b="1" dirty="0">
                <a:latin typeface="微软雅黑" panose="020B0503020204020204" charset="-122"/>
                <a:ea typeface="微软雅黑" panose="020B0503020204020204" charset="-122"/>
              </a:rPr>
              <a:t>牛奶的消毒常采用巴氏消毒法或高温瞬时消毒法，与煮沸消毒法相比，这两种方法的优点是</a:t>
            </a:r>
            <a:r>
              <a:rPr lang="en-US" altLang="zh-CN" b="1">
                <a:latin typeface="微软雅黑" panose="020B0503020204020204" charset="-122"/>
                <a:ea typeface="微软雅黑" panose="020B0503020204020204" charset="-122"/>
              </a:rPr>
              <a:t>________________________________________</a:t>
            </a: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(3)</a:t>
            </a:r>
            <a:r>
              <a:rPr lang="zh-CN" altLang="en-US" b="1" dirty="0">
                <a:latin typeface="微软雅黑" panose="020B0503020204020204" charset="-122"/>
                <a:ea typeface="微软雅黑" panose="020B0503020204020204" charset="-122"/>
              </a:rPr>
              <a:t>密闭空间内的空气可采用紫外线照射消毒，其原因是紫外线能</a:t>
            </a:r>
            <a:r>
              <a:rPr lang="en-US" altLang="zh-CN" b="1">
                <a:latin typeface="微软雅黑" panose="020B0503020204020204" charset="-122"/>
                <a:ea typeface="微软雅黑" panose="020B0503020204020204" charset="-122"/>
              </a:rPr>
              <a:t>_</a:t>
            </a:r>
            <a:r>
              <a:rPr lang="en-US" altLang="zh-CN" b="1" u="sng">
                <a:latin typeface="微软雅黑" panose="020B0503020204020204" charset="-122"/>
                <a:ea typeface="微软雅黑" panose="020B0503020204020204" charset="-122"/>
              </a:rPr>
              <a:t>        </a:t>
            </a:r>
            <a:r>
              <a:rPr lang="en-US" altLang="zh-CN" b="1">
                <a:latin typeface="微软雅黑" panose="020B0503020204020204" charset="-122"/>
                <a:ea typeface="微软雅黑" panose="020B0503020204020204" charset="-122"/>
              </a:rPr>
              <a:t>___________</a:t>
            </a:r>
            <a:r>
              <a:rPr lang="zh-CN" altLang="en-US" b="1" dirty="0">
                <a:latin typeface="微软雅黑" panose="020B0503020204020204" charset="-122"/>
                <a:ea typeface="微软雅黑" panose="020B0503020204020204" charset="-122"/>
              </a:rPr>
              <a:t>。在照射前，适量喷洒</a:t>
            </a:r>
            <a:r>
              <a:rPr lang="en-US" altLang="zh-CN" b="1">
                <a:latin typeface="微软雅黑" panose="020B0503020204020204" charset="-122"/>
                <a:ea typeface="微软雅黑" panose="020B0503020204020204" charset="-122"/>
              </a:rPr>
              <a:t>________</a:t>
            </a:r>
            <a:r>
              <a:rPr lang="zh-CN" altLang="en-US" b="1" dirty="0">
                <a:latin typeface="微软雅黑" panose="020B0503020204020204" charset="-122"/>
                <a:ea typeface="微软雅黑" panose="020B0503020204020204" charset="-122"/>
              </a:rPr>
              <a:t>，可强化消毒效果。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(4)</a:t>
            </a:r>
            <a:r>
              <a:rPr lang="zh-CN" altLang="en-US" b="1" dirty="0">
                <a:latin typeface="微软雅黑" panose="020B0503020204020204" charset="-122"/>
                <a:ea typeface="微软雅黑" panose="020B0503020204020204" charset="-122"/>
              </a:rPr>
              <a:t>水厂供应的自来水通常是经过</a:t>
            </a:r>
            <a:r>
              <a:rPr lang="en-US" altLang="zh-CN" b="1">
                <a:latin typeface="微软雅黑" panose="020B0503020204020204" charset="-122"/>
                <a:ea typeface="微软雅黑" panose="020B0503020204020204" charset="-122"/>
              </a:rPr>
              <a:t>________(</a:t>
            </a:r>
            <a:r>
              <a:rPr lang="zh-CN" altLang="en-US" b="1" dirty="0">
                <a:latin typeface="微软雅黑" panose="020B0503020204020204" charset="-122"/>
                <a:ea typeface="微软雅黑" panose="020B0503020204020204" charset="-122"/>
              </a:rPr>
              <a:t>填“氯气”“乙醇”或“高锰酸钾”</a:t>
            </a:r>
            <a:r>
              <a:rPr lang="en-US" altLang="zh-CN" b="1">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消毒的。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(5)</a:t>
            </a:r>
            <a:r>
              <a:rPr lang="zh-CN" altLang="en-US" b="1" dirty="0">
                <a:latin typeface="微软雅黑" panose="020B0503020204020204" charset="-122"/>
                <a:ea typeface="微软雅黑" panose="020B0503020204020204" charset="-122"/>
              </a:rPr>
              <a:t>某同学在使用高压蒸汽灭菌锅时，若压力达到设定要求，而锅内并没有达到相应温度，最可能的原因是</a:t>
            </a:r>
            <a:r>
              <a:rPr lang="en-US" altLang="zh-CN" b="1">
                <a:latin typeface="微软雅黑" panose="020B0503020204020204" charset="-122"/>
                <a:ea typeface="微软雅黑" panose="020B0503020204020204" charset="-122"/>
              </a:rPr>
              <a:t>_____________________________</a:t>
            </a:r>
            <a:r>
              <a:rPr lang="zh-CN" altLang="en-US" b="1" dirty="0">
                <a:latin typeface="微软雅黑" panose="020B0503020204020204" charset="-122"/>
                <a:ea typeface="微软雅黑" panose="020B0503020204020204" charset="-122"/>
              </a:rPr>
              <a:t>。　</a:t>
            </a:r>
            <a:endParaRPr lang="zh-CN" altLang="en-US" b="1" dirty="0">
              <a:solidFill>
                <a:srgbClr val="0000FF"/>
              </a:solidFill>
              <a:latin typeface="微软雅黑" panose="020B0503020204020204" charset="-122"/>
              <a:ea typeface="微软雅黑" panose="020B0503020204020204" charset="-122"/>
            </a:endParaRPr>
          </a:p>
          <a:p>
            <a:pPr>
              <a:buClr>
                <a:schemeClr val="accent1"/>
              </a:buClr>
              <a:buNone/>
            </a:pPr>
            <a:endParaRPr lang="zh-CN" altLang="en-US" b="1" dirty="0">
              <a:latin typeface="微软雅黑" panose="020B0503020204020204" charset="-122"/>
              <a:ea typeface="微软雅黑" panose="020B0503020204020204" charset="-122"/>
            </a:endParaRPr>
          </a:p>
        </p:txBody>
      </p:sp>
      <p:sp>
        <p:nvSpPr>
          <p:cNvPr id="121863" name="矩形 236557"/>
          <p:cNvSpPr/>
          <p:nvPr/>
        </p:nvSpPr>
        <p:spPr>
          <a:xfrm>
            <a:off x="2281238" y="370205"/>
            <a:ext cx="7627937" cy="645160"/>
          </a:xfrm>
          <a:prstGeom prst="rect">
            <a:avLst/>
          </a:prstGeom>
          <a:noFill/>
          <a:ln w="9525">
            <a:noFill/>
          </a:ln>
        </p:spPr>
        <p:txBody>
          <a:bodyPr wrap="square" anchor="t">
            <a:spAutoFit/>
          </a:bodyPr>
          <a:p>
            <a:pPr algn="ctr" hangingPunct="0">
              <a:buClr>
                <a:schemeClr val="accent1"/>
              </a:buClr>
            </a:pPr>
            <a:r>
              <a:rPr lang="zh-CN" altLang="en-US" sz="3600" dirty="0">
                <a:solidFill>
                  <a:srgbClr val="000000"/>
                </a:solidFill>
                <a:latin typeface="Times New Roman" panose="02020603050405020304" pitchFamily="18" charset="0"/>
                <a:ea typeface="方正准圆_GBK" panose="03000509000000000000" pitchFamily="65" charset="-122"/>
              </a:rPr>
              <a:t>考点</a:t>
            </a:r>
            <a:r>
              <a:rPr lang="en-US" altLang="zh-CN" sz="3600">
                <a:solidFill>
                  <a:srgbClr val="000000"/>
                </a:solidFill>
                <a:latin typeface="Times New Roman" panose="02020603050405020304" pitchFamily="18" charset="0"/>
                <a:ea typeface="方正准圆_GBK" panose="03000509000000000000" pitchFamily="65" charset="-122"/>
              </a:rPr>
              <a:t>2</a:t>
            </a:r>
            <a:r>
              <a:rPr lang="zh-CN" altLang="en-US" sz="3600" dirty="0">
                <a:solidFill>
                  <a:srgbClr val="000000"/>
                </a:solidFill>
                <a:latin typeface="Times New Roman" panose="02020603050405020304" pitchFamily="18" charset="0"/>
                <a:ea typeface="方正准圆_GBK" panose="03000509000000000000" pitchFamily="65" charset="-122"/>
              </a:rPr>
              <a:t>　微生物的培养、分离与计数</a:t>
            </a:r>
            <a:r>
              <a:rPr lang="zh-CN" altLang="en-US" sz="3600" dirty="0">
                <a:solidFill>
                  <a:srgbClr val="FF00FF"/>
                </a:solidFill>
                <a:latin typeface="Times New Roman" panose="02020603050405020304" pitchFamily="18" charset="0"/>
                <a:ea typeface="方正准圆_GBK" panose="03000509000000000000" pitchFamily="65" charset="-122"/>
              </a:rPr>
              <a:t>　</a:t>
            </a:r>
            <a:endParaRPr lang="zh-CN" altLang="en-US" sz="3600" dirty="0">
              <a:solidFill>
                <a:srgbClr val="FF00FF"/>
              </a:solidFill>
              <a:latin typeface="Times New Roman" panose="02020603050405020304" pitchFamily="18" charset="0"/>
              <a:ea typeface="方正准圆_GBK" panose="03000509000000000000" pitchFamily="65" charset="-122"/>
            </a:endParaRPr>
          </a:p>
        </p:txBody>
      </p:sp>
      <p:pic>
        <p:nvPicPr>
          <p:cNvPr id="121864" name="图片 236558" descr="复件 考题体验cs"/>
          <p:cNvPicPr>
            <a:picLocks noChangeAspect="1"/>
          </p:cNvPicPr>
          <p:nvPr/>
        </p:nvPicPr>
        <p:blipFill>
          <a:blip r:embed="rId1"/>
          <a:srcRect r="8591" b="-6471"/>
          <a:stretch>
            <a:fillRect/>
          </a:stretch>
        </p:blipFill>
        <p:spPr>
          <a:xfrm>
            <a:off x="157480" y="1210945"/>
            <a:ext cx="11520488" cy="574675"/>
          </a:xfrm>
          <a:prstGeom prst="rect">
            <a:avLst/>
          </a:prstGeom>
          <a:noFill/>
          <a:ln w="9525">
            <a:noFill/>
          </a:ln>
        </p:spPr>
      </p:pic>
      <p:sp>
        <p:nvSpPr>
          <p:cNvPr id="236564" name="矩形 236563"/>
          <p:cNvSpPr/>
          <p:nvPr/>
        </p:nvSpPr>
        <p:spPr>
          <a:xfrm>
            <a:off x="6430963" y="2674938"/>
            <a:ext cx="1249362" cy="522287"/>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可以　</a:t>
            </a:r>
            <a:endParaRPr lang="zh-CN" altLang="en-US" sz="2800" dirty="0">
              <a:latin typeface="微软雅黑" panose="020B0503020204020204" charset="-122"/>
              <a:ea typeface="微软雅黑" panose="020B0503020204020204" charset="-122"/>
            </a:endParaRPr>
          </a:p>
        </p:txBody>
      </p:sp>
      <p:sp>
        <p:nvSpPr>
          <p:cNvPr id="883716" name="矩形 883715"/>
          <p:cNvSpPr/>
          <p:nvPr/>
        </p:nvSpPr>
        <p:spPr>
          <a:xfrm>
            <a:off x="1935163" y="3849688"/>
            <a:ext cx="7294562" cy="522287"/>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在达到消毒目的的同时，营养物质损失较少　</a:t>
            </a:r>
            <a:endParaRPr lang="zh-CN" altLang="en-US" sz="2800" dirty="0">
              <a:latin typeface="微软雅黑" panose="020B0503020204020204" charset="-122"/>
              <a:ea typeface="微软雅黑" panose="020B0503020204020204" charset="-122"/>
            </a:endParaRPr>
          </a:p>
        </p:txBody>
      </p:sp>
      <p:sp>
        <p:nvSpPr>
          <p:cNvPr id="883717" name="矩形 883716"/>
          <p:cNvSpPr/>
          <p:nvPr/>
        </p:nvSpPr>
        <p:spPr>
          <a:xfrm>
            <a:off x="9158288" y="4214813"/>
            <a:ext cx="2809875" cy="522287"/>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破坏</a:t>
            </a:r>
            <a:r>
              <a:rPr lang="en-US" altLang="zh-CN" sz="2800" dirty="0">
                <a:latin typeface="微软雅黑" panose="020B0503020204020204" charset="-122"/>
                <a:ea typeface="微软雅黑" panose="020B0503020204020204" charset="-122"/>
              </a:rPr>
              <a:t>DNA</a:t>
            </a:r>
            <a:r>
              <a:rPr lang="zh-CN" altLang="en-US" sz="2800" dirty="0">
                <a:latin typeface="微软雅黑" panose="020B0503020204020204" charset="-122"/>
                <a:ea typeface="微软雅黑" panose="020B0503020204020204" charset="-122"/>
              </a:rPr>
              <a:t>结构　</a:t>
            </a:r>
            <a:endParaRPr lang="zh-CN" altLang="en-US" sz="2800" dirty="0">
              <a:latin typeface="微软雅黑" panose="020B0503020204020204" charset="-122"/>
              <a:ea typeface="微软雅黑" panose="020B0503020204020204" charset="-122"/>
            </a:endParaRPr>
          </a:p>
        </p:txBody>
      </p:sp>
      <p:sp>
        <p:nvSpPr>
          <p:cNvPr id="883718" name="矩形 883717"/>
          <p:cNvSpPr/>
          <p:nvPr/>
        </p:nvSpPr>
        <p:spPr>
          <a:xfrm>
            <a:off x="3221038" y="4645025"/>
            <a:ext cx="1604962" cy="522288"/>
          </a:xfrm>
          <a:prstGeom prst="rect">
            <a:avLst/>
          </a:prstGeom>
          <a:noFill/>
          <a:ln w="9525">
            <a:noFill/>
          </a:ln>
        </p:spPr>
        <p:txBody>
          <a:bodyPr wrap="square" anchor="ctr">
            <a:spAutoFit/>
          </a:bodyPr>
          <a:p>
            <a:pPr algn="ctr" eaLnBrk="0" hangingPunct="0"/>
            <a:r>
              <a:rPr lang="zh-CN" altLang="en-US" sz="2800" dirty="0">
                <a:latin typeface="微软雅黑" panose="020B0503020204020204" charset="-122"/>
                <a:ea typeface="微软雅黑" panose="020B0503020204020204" charset="-122"/>
              </a:rPr>
              <a:t>消毒液　</a:t>
            </a:r>
            <a:endParaRPr lang="zh-CN" altLang="en-US" sz="2800" dirty="0">
              <a:latin typeface="微软雅黑" panose="020B0503020204020204" charset="-122"/>
              <a:ea typeface="微软雅黑" panose="020B0503020204020204" charset="-122"/>
            </a:endParaRPr>
          </a:p>
        </p:txBody>
      </p:sp>
      <p:sp>
        <p:nvSpPr>
          <p:cNvPr id="883719" name="矩形 883718"/>
          <p:cNvSpPr/>
          <p:nvPr/>
        </p:nvSpPr>
        <p:spPr>
          <a:xfrm>
            <a:off x="4810125" y="5022850"/>
            <a:ext cx="1249363" cy="522288"/>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氯气　</a:t>
            </a:r>
            <a:endParaRPr lang="zh-CN" altLang="en-US" sz="2800" dirty="0">
              <a:latin typeface="微软雅黑" panose="020B0503020204020204" charset="-122"/>
              <a:ea typeface="微软雅黑" panose="020B0503020204020204" charset="-122"/>
            </a:endParaRPr>
          </a:p>
        </p:txBody>
      </p:sp>
      <p:sp>
        <p:nvSpPr>
          <p:cNvPr id="883720" name="矩形 883719"/>
          <p:cNvSpPr/>
          <p:nvPr/>
        </p:nvSpPr>
        <p:spPr>
          <a:xfrm>
            <a:off x="4048125" y="5840413"/>
            <a:ext cx="3738563" cy="522287"/>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未将锅内冷空气排尽　</a:t>
            </a:r>
            <a:endParaRPr lang="zh-CN" altLang="en-US" sz="2800" dirty="0">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6564">
                                            <p:txEl>
                                              <p:charRg st="0" end="4"/>
                                            </p:txEl>
                                          </p:spTgt>
                                        </p:tgtEl>
                                        <p:attrNameLst>
                                          <p:attrName>style.visibility</p:attrName>
                                        </p:attrNameLst>
                                      </p:cBhvr>
                                      <p:to>
                                        <p:strVal val="visible"/>
                                      </p:to>
                                    </p:set>
                                    <p:animEffect transition="in" filter="blinds(horizontal)">
                                      <p:cBhvr>
                                        <p:cTn id="7" dur="500"/>
                                        <p:tgtEl>
                                          <p:spTgt spid="236564">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3716">
                                            <p:txEl>
                                              <p:charRg st="0" end="21"/>
                                            </p:txEl>
                                          </p:spTgt>
                                        </p:tgtEl>
                                        <p:attrNameLst>
                                          <p:attrName>style.visibility</p:attrName>
                                        </p:attrNameLst>
                                      </p:cBhvr>
                                      <p:to>
                                        <p:strVal val="visible"/>
                                      </p:to>
                                    </p:set>
                                    <p:animEffect transition="in" filter="blinds(horizontal)">
                                      <p:cBhvr>
                                        <p:cTn id="12" dur="500"/>
                                        <p:tgtEl>
                                          <p:spTgt spid="883716">
                                            <p:txEl>
                                              <p:charRg st="0" end="2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83717">
                                            <p:txEl>
                                              <p:charRg st="0" end="9"/>
                                            </p:txEl>
                                          </p:spTgt>
                                        </p:tgtEl>
                                        <p:attrNameLst>
                                          <p:attrName>style.visibility</p:attrName>
                                        </p:attrNameLst>
                                      </p:cBhvr>
                                      <p:to>
                                        <p:strVal val="visible"/>
                                      </p:to>
                                    </p:set>
                                    <p:animEffect transition="in" filter="blinds(horizontal)">
                                      <p:cBhvr>
                                        <p:cTn id="17" dur="500"/>
                                        <p:tgtEl>
                                          <p:spTgt spid="883717">
                                            <p:txEl>
                                              <p:charRg st="0"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83718">
                                            <p:txEl>
                                              <p:charRg st="0" end="5"/>
                                            </p:txEl>
                                          </p:spTgt>
                                        </p:tgtEl>
                                        <p:attrNameLst>
                                          <p:attrName>style.visibility</p:attrName>
                                        </p:attrNameLst>
                                      </p:cBhvr>
                                      <p:to>
                                        <p:strVal val="visible"/>
                                      </p:to>
                                    </p:set>
                                    <p:animEffect transition="in" filter="blinds(horizontal)">
                                      <p:cBhvr>
                                        <p:cTn id="22" dur="500"/>
                                        <p:tgtEl>
                                          <p:spTgt spid="883718">
                                            <p:txEl>
                                              <p:charRg st="0"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83719">
                                            <p:txEl>
                                              <p:charRg st="0" end="4"/>
                                            </p:txEl>
                                          </p:spTgt>
                                        </p:tgtEl>
                                        <p:attrNameLst>
                                          <p:attrName>style.visibility</p:attrName>
                                        </p:attrNameLst>
                                      </p:cBhvr>
                                      <p:to>
                                        <p:strVal val="visible"/>
                                      </p:to>
                                    </p:set>
                                    <p:animEffect transition="in" filter="blinds(horizontal)">
                                      <p:cBhvr>
                                        <p:cTn id="27" dur="500"/>
                                        <p:tgtEl>
                                          <p:spTgt spid="883719">
                                            <p:txEl>
                                              <p:charRg st="0"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83720">
                                            <p:txEl>
                                              <p:charRg st="0" end="11"/>
                                            </p:txEl>
                                          </p:spTgt>
                                        </p:tgtEl>
                                        <p:attrNameLst>
                                          <p:attrName>style.visibility</p:attrName>
                                        </p:attrNameLst>
                                      </p:cBhvr>
                                      <p:to>
                                        <p:strVal val="visible"/>
                                      </p:to>
                                    </p:set>
                                    <p:animEffect transition="in" filter="blinds(horizontal)">
                                      <p:cBhvr>
                                        <p:cTn id="32" dur="500"/>
                                        <p:tgtEl>
                                          <p:spTgt spid="883720">
                                            <p:txEl>
                                              <p:char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文本占位符 886785"/>
          <p:cNvSpPr>
            <a:spLocks noGrp="1"/>
          </p:cNvSpPr>
          <p:nvPr>
            <p:ph type="body" idx="4294967295"/>
          </p:nvPr>
        </p:nvSpPr>
        <p:spPr>
          <a:xfrm>
            <a:off x="290513" y="477838"/>
            <a:ext cx="11593512" cy="5970587"/>
          </a:xfrm>
        </p:spPr>
        <p:txBody>
          <a:bodyPr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rPr>
              <a:t>2</a:t>
            </a:r>
            <a:r>
              <a:rPr lang="zh-CN" altLang="en-US" b="1" dirty="0">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(2019·</a:t>
            </a:r>
            <a:r>
              <a:rPr lang="zh-CN" altLang="en-US" b="1" dirty="0">
                <a:latin typeface="微软雅黑" panose="020B0503020204020204" charset="-122"/>
                <a:ea typeface="微软雅黑" panose="020B0503020204020204" charset="-122"/>
              </a:rPr>
              <a:t>全国卷</a:t>
            </a:r>
            <a:r>
              <a:rPr lang="en-US" altLang="zh-CN" b="1">
                <a:latin typeface="微软雅黑" panose="020B0503020204020204" charset="-122"/>
                <a:ea typeface="微软雅黑" panose="020B0503020204020204" charset="-122"/>
              </a:rPr>
              <a:t>Ⅰ·37)</a:t>
            </a:r>
            <a:r>
              <a:rPr lang="zh-CN" altLang="en-US" b="1" dirty="0">
                <a:latin typeface="微软雅黑" panose="020B0503020204020204" charset="-122"/>
                <a:ea typeface="微软雅黑" panose="020B0503020204020204" charset="-122"/>
              </a:rPr>
              <a:t>已知一种有机物</a:t>
            </a:r>
            <a:r>
              <a:rPr lang="en-US" altLang="zh-CN" b="1">
                <a:latin typeface="微软雅黑" panose="020B0503020204020204" charset="-122"/>
                <a:ea typeface="微软雅黑" panose="020B0503020204020204" charset="-122"/>
              </a:rPr>
              <a:t>X(</a:t>
            </a:r>
            <a:r>
              <a:rPr lang="zh-CN" altLang="en-US" b="1" dirty="0">
                <a:latin typeface="微软雅黑" panose="020B0503020204020204" charset="-122"/>
                <a:ea typeface="微软雅黑" panose="020B0503020204020204" charset="-122"/>
              </a:rPr>
              <a:t>仅含有</a:t>
            </a:r>
            <a:r>
              <a:rPr lang="en-US" altLang="zh-CN" b="1">
                <a:latin typeface="微软雅黑" panose="020B0503020204020204" charset="-122"/>
                <a:ea typeface="微软雅黑" panose="020B0503020204020204" charset="-122"/>
              </a:rPr>
              <a:t>C</a:t>
            </a:r>
            <a:r>
              <a:rPr lang="zh-CN" altLang="en-US" b="1" dirty="0">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H</a:t>
            </a:r>
            <a:r>
              <a:rPr lang="zh-CN" altLang="en-US" b="1" dirty="0">
                <a:latin typeface="微软雅黑" panose="020B0503020204020204" charset="-122"/>
                <a:ea typeface="微软雅黑" panose="020B0503020204020204" charset="-122"/>
              </a:rPr>
              <a:t>两种元素</a:t>
            </a:r>
            <a:r>
              <a:rPr lang="en-US" altLang="zh-CN" b="1">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不易降解，会造成环境污染。某小组用三种培养基筛选土壤中能高效降解</a:t>
            </a:r>
            <a:r>
              <a:rPr lang="en-US" altLang="zh-CN" b="1">
                <a:latin typeface="微软雅黑" panose="020B0503020204020204" charset="-122"/>
                <a:ea typeface="微软雅黑" panose="020B0503020204020204" charset="-122"/>
              </a:rPr>
              <a:t>X</a:t>
            </a:r>
            <a:r>
              <a:rPr lang="zh-CN" altLang="en-US" b="1" dirty="0">
                <a:latin typeface="微软雅黑" panose="020B0503020204020204" charset="-122"/>
                <a:ea typeface="微软雅黑" panose="020B0503020204020204" charset="-122"/>
              </a:rPr>
              <a:t>的细菌</a:t>
            </a:r>
            <a:r>
              <a:rPr lang="en-US" altLang="zh-CN" b="1">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目标菌</a:t>
            </a:r>
            <a:r>
              <a:rPr lang="en-US" altLang="zh-CN" b="1">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Ⅰ</a:t>
            </a:r>
            <a:r>
              <a:rPr lang="zh-CN" altLang="en-US" b="1" dirty="0">
                <a:latin typeface="微软雅黑" panose="020B0503020204020204" charset="-122"/>
                <a:ea typeface="微软雅黑" panose="020B0503020204020204" charset="-122"/>
              </a:rPr>
              <a:t>号培养基：在牛肉膏蛋白胨培养基中加入</a:t>
            </a:r>
            <a:r>
              <a:rPr lang="en-US" altLang="zh-CN" b="1">
                <a:latin typeface="微软雅黑" panose="020B0503020204020204" charset="-122"/>
                <a:ea typeface="微软雅黑" panose="020B0503020204020204" charset="-122"/>
              </a:rPr>
              <a:t>X(5 g/L)</a:t>
            </a: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Ⅱ</a:t>
            </a:r>
            <a:r>
              <a:rPr lang="zh-CN" altLang="en-US" b="1" dirty="0">
                <a:latin typeface="微软雅黑" panose="020B0503020204020204" charset="-122"/>
                <a:ea typeface="微软雅黑" panose="020B0503020204020204" charset="-122"/>
              </a:rPr>
              <a:t>号培养基：氯化钠</a:t>
            </a:r>
            <a:r>
              <a:rPr lang="en-US" altLang="zh-CN" b="1">
                <a:latin typeface="微软雅黑" panose="020B0503020204020204" charset="-122"/>
                <a:ea typeface="微软雅黑" panose="020B0503020204020204" charset="-122"/>
              </a:rPr>
              <a:t>(5 g/L)</a:t>
            </a:r>
            <a:r>
              <a:rPr lang="zh-CN" altLang="en-US" b="1" dirty="0">
                <a:latin typeface="微软雅黑" panose="020B0503020204020204" charset="-122"/>
                <a:ea typeface="微软雅黑" panose="020B0503020204020204" charset="-122"/>
              </a:rPr>
              <a:t>，硝酸铵</a:t>
            </a:r>
            <a:r>
              <a:rPr lang="en-US" altLang="zh-CN" b="1">
                <a:latin typeface="微软雅黑" panose="020B0503020204020204" charset="-122"/>
                <a:ea typeface="微软雅黑" panose="020B0503020204020204" charset="-122"/>
              </a:rPr>
              <a:t>(3 g/L)</a:t>
            </a:r>
            <a:r>
              <a:rPr lang="zh-CN" altLang="en-US" b="1" dirty="0">
                <a:latin typeface="微软雅黑" panose="020B0503020204020204" charset="-122"/>
                <a:ea typeface="微软雅黑" panose="020B0503020204020204" charset="-122"/>
              </a:rPr>
              <a:t>，其他无机盐</a:t>
            </a:r>
            <a:r>
              <a:rPr lang="en-US" altLang="zh-CN" b="1">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适量</a:t>
            </a:r>
            <a:r>
              <a:rPr lang="en-US" altLang="zh-CN" b="1">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X(15 g/L)</a:t>
            </a: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Ⅲ</a:t>
            </a:r>
            <a:r>
              <a:rPr lang="zh-CN" altLang="en-US" b="1" dirty="0">
                <a:latin typeface="微软雅黑" panose="020B0503020204020204" charset="-122"/>
                <a:ea typeface="微软雅黑" panose="020B0503020204020204" charset="-122"/>
              </a:rPr>
              <a:t>号培养基：氯化钠</a:t>
            </a:r>
            <a:r>
              <a:rPr lang="en-US" altLang="zh-CN" b="1">
                <a:latin typeface="微软雅黑" panose="020B0503020204020204" charset="-122"/>
                <a:ea typeface="微软雅黑" panose="020B0503020204020204" charset="-122"/>
              </a:rPr>
              <a:t>(5 g/L)</a:t>
            </a:r>
            <a:r>
              <a:rPr lang="zh-CN" altLang="en-US" b="1" dirty="0">
                <a:latin typeface="微软雅黑" panose="020B0503020204020204" charset="-122"/>
                <a:ea typeface="微软雅黑" panose="020B0503020204020204" charset="-122"/>
              </a:rPr>
              <a:t>，硝酸铵</a:t>
            </a:r>
            <a:r>
              <a:rPr lang="en-US" altLang="zh-CN" b="1">
                <a:latin typeface="微软雅黑" panose="020B0503020204020204" charset="-122"/>
                <a:ea typeface="微软雅黑" panose="020B0503020204020204" charset="-122"/>
              </a:rPr>
              <a:t>(3 g/L)</a:t>
            </a:r>
            <a:r>
              <a:rPr lang="zh-CN" altLang="en-US" b="1" dirty="0">
                <a:latin typeface="微软雅黑" panose="020B0503020204020204" charset="-122"/>
                <a:ea typeface="微软雅黑" panose="020B0503020204020204" charset="-122"/>
              </a:rPr>
              <a:t>，其他无机盐</a:t>
            </a:r>
            <a:r>
              <a:rPr lang="en-US" altLang="zh-CN" b="1">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适量</a:t>
            </a:r>
            <a:r>
              <a:rPr lang="en-US" altLang="zh-CN" b="1">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X(45 g/L)</a:t>
            </a:r>
            <a:r>
              <a:rPr lang="zh-CN" altLang="en-US" b="1" dirty="0">
                <a:latin typeface="微软雅黑" panose="020B0503020204020204" charset="-122"/>
                <a:ea typeface="微软雅黑" panose="020B0503020204020204" charset="-122"/>
              </a:rPr>
              <a:t>。回答下列问题。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(1)</a:t>
            </a:r>
            <a:r>
              <a:rPr lang="zh-CN" altLang="en-US" b="1" dirty="0">
                <a:latin typeface="微软雅黑" panose="020B0503020204020204" charset="-122"/>
                <a:ea typeface="微软雅黑" panose="020B0503020204020204" charset="-122"/>
              </a:rPr>
              <a:t>在</a:t>
            </a:r>
            <a:r>
              <a:rPr lang="en-US" altLang="zh-CN" b="1">
                <a:latin typeface="微软雅黑" panose="020B0503020204020204" charset="-122"/>
                <a:ea typeface="微软雅黑" panose="020B0503020204020204" charset="-122"/>
              </a:rPr>
              <a:t>Ⅰ</a:t>
            </a:r>
            <a:r>
              <a:rPr lang="zh-CN" altLang="en-US" b="1" dirty="0">
                <a:latin typeface="微软雅黑" panose="020B0503020204020204" charset="-122"/>
                <a:ea typeface="微软雅黑" panose="020B0503020204020204" charset="-122"/>
              </a:rPr>
              <a:t>号培养基中，为微生物提供氮源的是</a:t>
            </a:r>
            <a:r>
              <a:rPr lang="en-US" altLang="zh-CN" b="1">
                <a:latin typeface="微软雅黑" panose="020B0503020204020204" charset="-122"/>
                <a:ea typeface="微软雅黑" panose="020B0503020204020204" charset="-122"/>
              </a:rPr>
              <a:t>__________________</a:t>
            </a:r>
            <a:r>
              <a:rPr lang="zh-CN" altLang="en-US" b="1" dirty="0">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Ⅱ</a:t>
            </a:r>
            <a:r>
              <a:rPr lang="zh-CN" altLang="en-US" b="1" dirty="0">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Ⅲ</a:t>
            </a:r>
            <a:r>
              <a:rPr lang="zh-CN" altLang="en-US" b="1" dirty="0">
                <a:latin typeface="微软雅黑" panose="020B0503020204020204" charset="-122"/>
                <a:ea typeface="微软雅黑" panose="020B0503020204020204" charset="-122"/>
              </a:rPr>
              <a:t>号培养基中为微生物提供碳源的有机物是</a:t>
            </a:r>
            <a:r>
              <a:rPr lang="en-US" altLang="zh-CN" b="1">
                <a:latin typeface="微软雅黑" panose="020B0503020204020204" charset="-122"/>
                <a:ea typeface="微软雅黑" panose="020B0503020204020204" charset="-122"/>
              </a:rPr>
              <a:t>________</a:t>
            </a: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(2)</a:t>
            </a:r>
            <a:r>
              <a:rPr lang="zh-CN" altLang="en-US" b="1" dirty="0">
                <a:latin typeface="微软雅黑" panose="020B0503020204020204" charset="-122"/>
                <a:ea typeface="微软雅黑" panose="020B0503020204020204" charset="-122"/>
              </a:rPr>
              <a:t>若将土壤悬浮液接种在</a:t>
            </a:r>
            <a:r>
              <a:rPr lang="en-US" altLang="zh-CN" b="1">
                <a:latin typeface="微软雅黑" panose="020B0503020204020204" charset="-122"/>
                <a:ea typeface="微软雅黑" panose="020B0503020204020204" charset="-122"/>
              </a:rPr>
              <a:t>Ⅱ</a:t>
            </a:r>
            <a:r>
              <a:rPr lang="zh-CN" altLang="en-US" b="1" dirty="0">
                <a:latin typeface="微软雅黑" panose="020B0503020204020204" charset="-122"/>
                <a:ea typeface="微软雅黑" panose="020B0503020204020204" charset="-122"/>
              </a:rPr>
              <a:t>号液体培养基中，培养一段时间后，不能降解</a:t>
            </a:r>
            <a:r>
              <a:rPr lang="en-US" altLang="zh-CN" b="1">
                <a:latin typeface="微软雅黑" panose="020B0503020204020204" charset="-122"/>
                <a:ea typeface="微软雅黑" panose="020B0503020204020204" charset="-122"/>
              </a:rPr>
              <a:t>X</a:t>
            </a:r>
            <a:r>
              <a:rPr lang="zh-CN" altLang="en-US" b="1" dirty="0">
                <a:latin typeface="微软雅黑" panose="020B0503020204020204" charset="-122"/>
                <a:ea typeface="微软雅黑" panose="020B0503020204020204" charset="-122"/>
              </a:rPr>
              <a:t>的细菌比例会</a:t>
            </a:r>
            <a:r>
              <a:rPr lang="en-US" altLang="zh-CN" b="1">
                <a:latin typeface="微软雅黑" panose="020B0503020204020204" charset="-122"/>
                <a:ea typeface="微软雅黑" panose="020B0503020204020204" charset="-122"/>
              </a:rPr>
              <a:t>________</a:t>
            </a:r>
            <a:r>
              <a:rPr lang="zh-CN" altLang="en-US" b="1" dirty="0">
                <a:latin typeface="微软雅黑" panose="020B0503020204020204" charset="-122"/>
                <a:ea typeface="微软雅黑" panose="020B0503020204020204" charset="-122"/>
              </a:rPr>
              <a:t>，其原因是</a:t>
            </a:r>
            <a:r>
              <a:rPr lang="en-US" altLang="zh-CN" b="1">
                <a:latin typeface="微软雅黑" panose="020B0503020204020204" charset="-122"/>
                <a:ea typeface="微软雅黑" panose="020B0503020204020204" charset="-122"/>
              </a:rPr>
              <a:t>_________________________________________ ____________________________________</a:t>
            </a: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(3)Ⅱ</a:t>
            </a:r>
            <a:r>
              <a:rPr lang="zh-CN" altLang="en-US" b="1" dirty="0">
                <a:latin typeface="微软雅黑" panose="020B0503020204020204" charset="-122"/>
                <a:ea typeface="微软雅黑" panose="020B0503020204020204" charset="-122"/>
              </a:rPr>
              <a:t>号培养基加入琼脂后可以制成固体培养基，若要以该固体培养基培养目标菌并对菌落进行计数，接种时，应采用的方法是</a:t>
            </a:r>
            <a:r>
              <a:rPr lang="en-US" altLang="zh-CN" b="1">
                <a:latin typeface="微软雅黑" panose="020B0503020204020204" charset="-122"/>
                <a:ea typeface="微软雅黑" panose="020B0503020204020204" charset="-122"/>
              </a:rPr>
              <a:t>____________________</a:t>
            </a: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(4)</a:t>
            </a:r>
            <a:r>
              <a:rPr lang="zh-CN" altLang="en-US" b="1" dirty="0">
                <a:latin typeface="微软雅黑" panose="020B0503020204020204" charset="-122"/>
                <a:ea typeface="微软雅黑" panose="020B0503020204020204" charset="-122"/>
              </a:rPr>
              <a:t>假设从</a:t>
            </a:r>
            <a:r>
              <a:rPr lang="en-US" altLang="zh-CN" b="1">
                <a:latin typeface="微软雅黑" panose="020B0503020204020204" charset="-122"/>
                <a:ea typeface="微软雅黑" panose="020B0503020204020204" charset="-122"/>
              </a:rPr>
              <a:t>Ⅲ</a:t>
            </a:r>
            <a:r>
              <a:rPr lang="zh-CN" altLang="en-US" b="1" dirty="0">
                <a:latin typeface="微软雅黑" panose="020B0503020204020204" charset="-122"/>
                <a:ea typeface="微软雅黑" panose="020B0503020204020204" charset="-122"/>
              </a:rPr>
              <a:t>号培养基中得到了能高效降解</a:t>
            </a:r>
            <a:r>
              <a:rPr lang="en-US" altLang="zh-CN" b="1">
                <a:latin typeface="微软雅黑" panose="020B0503020204020204" charset="-122"/>
                <a:ea typeface="微软雅黑" panose="020B0503020204020204" charset="-122"/>
              </a:rPr>
              <a:t>X</a:t>
            </a:r>
            <a:r>
              <a:rPr lang="zh-CN" altLang="en-US" b="1" dirty="0">
                <a:latin typeface="微软雅黑" panose="020B0503020204020204" charset="-122"/>
                <a:ea typeface="微软雅黑" panose="020B0503020204020204" charset="-122"/>
              </a:rPr>
              <a:t>的细菌，且该菌能将</a:t>
            </a:r>
            <a:r>
              <a:rPr lang="en-US" altLang="zh-CN" b="1">
                <a:latin typeface="微软雅黑" panose="020B0503020204020204" charset="-122"/>
                <a:ea typeface="微软雅黑" panose="020B0503020204020204" charset="-122"/>
              </a:rPr>
              <a:t>X</a:t>
            </a:r>
            <a:r>
              <a:rPr lang="zh-CN" altLang="en-US" b="1" dirty="0">
                <a:latin typeface="微软雅黑" panose="020B0503020204020204" charset="-122"/>
                <a:ea typeface="微软雅黑" panose="020B0503020204020204" charset="-122"/>
              </a:rPr>
              <a:t>代谢为丙酮酸，则在有氧条件下，丙酮酸可为该菌的生长提供</a:t>
            </a:r>
            <a:r>
              <a:rPr lang="en-US" altLang="zh-CN" b="1">
                <a:latin typeface="微软雅黑" panose="020B0503020204020204" charset="-122"/>
                <a:ea typeface="微软雅黑" panose="020B0503020204020204" charset="-122"/>
              </a:rPr>
              <a:t>_______</a:t>
            </a:r>
            <a:r>
              <a:rPr lang="zh-CN" altLang="en-US" b="1" dirty="0">
                <a:latin typeface="微软雅黑" panose="020B0503020204020204" charset="-122"/>
                <a:ea typeface="微软雅黑" panose="020B0503020204020204" charset="-122"/>
              </a:rPr>
              <a:t>和</a:t>
            </a:r>
            <a:r>
              <a:rPr lang="en-US" altLang="zh-CN" b="1">
                <a:latin typeface="微软雅黑" panose="020B0503020204020204" charset="-122"/>
                <a:ea typeface="微软雅黑" panose="020B0503020204020204" charset="-122"/>
              </a:rPr>
              <a:t>___________________</a:t>
            </a: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p:txBody>
      </p:sp>
      <p:sp>
        <p:nvSpPr>
          <p:cNvPr id="886790" name="矩形 886789"/>
          <p:cNvSpPr/>
          <p:nvPr/>
        </p:nvSpPr>
        <p:spPr>
          <a:xfrm>
            <a:off x="6315075" y="2894013"/>
            <a:ext cx="2635250"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牛肉膏、蛋白胨　</a:t>
            </a:r>
            <a:endParaRPr lang="zh-CN" altLang="en-US" dirty="0">
              <a:latin typeface="微软雅黑" panose="020B0503020204020204" charset="-122"/>
              <a:ea typeface="微软雅黑" panose="020B0503020204020204" charset="-122"/>
            </a:endParaRPr>
          </a:p>
        </p:txBody>
      </p:sp>
      <p:sp>
        <p:nvSpPr>
          <p:cNvPr id="886791" name="矩形 886790"/>
          <p:cNvSpPr/>
          <p:nvPr/>
        </p:nvSpPr>
        <p:spPr>
          <a:xfrm>
            <a:off x="4662488" y="3254375"/>
            <a:ext cx="787400" cy="457200"/>
          </a:xfrm>
          <a:prstGeom prst="rect">
            <a:avLst/>
          </a:prstGeom>
          <a:noFill/>
          <a:ln w="9525">
            <a:noFill/>
          </a:ln>
        </p:spPr>
        <p:txBody>
          <a:bodyPr wrap="none" anchor="ctr">
            <a:spAutoFit/>
          </a:bodyPr>
          <a:p>
            <a:pPr algn="ctr" eaLnBrk="0" hangingPunct="0"/>
            <a:r>
              <a:rPr lang="en-US" altLang="zh-CN" dirty="0">
                <a:latin typeface="微软雅黑" panose="020B0503020204020204" charset="-122"/>
                <a:ea typeface="微软雅黑" panose="020B0503020204020204" charset="-122"/>
              </a:rPr>
              <a:t>X</a:t>
            </a:r>
            <a:r>
              <a:rPr lang="zh-CN" altLang="en-US"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sp>
        <p:nvSpPr>
          <p:cNvPr id="886792" name="矩形 886791"/>
          <p:cNvSpPr/>
          <p:nvPr/>
        </p:nvSpPr>
        <p:spPr>
          <a:xfrm>
            <a:off x="1408113" y="4071938"/>
            <a:ext cx="1103312"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下降　</a:t>
            </a:r>
            <a:endParaRPr lang="zh-CN" altLang="en-US" dirty="0">
              <a:latin typeface="微软雅黑" panose="020B0503020204020204" charset="-122"/>
              <a:ea typeface="微软雅黑" panose="020B0503020204020204" charset="-122"/>
            </a:endParaRPr>
          </a:p>
        </p:txBody>
      </p:sp>
      <p:sp>
        <p:nvSpPr>
          <p:cNvPr id="886793" name="矩形 886792"/>
          <p:cNvSpPr/>
          <p:nvPr/>
        </p:nvSpPr>
        <p:spPr>
          <a:xfrm>
            <a:off x="3910013" y="4016375"/>
            <a:ext cx="7778750" cy="830263"/>
          </a:xfrm>
          <a:prstGeom prst="rect">
            <a:avLst/>
          </a:prstGeom>
          <a:noFill/>
          <a:ln w="9525">
            <a:noFill/>
          </a:ln>
        </p:spPr>
        <p:txBody>
          <a:bodyPr wrap="square" anchor="ctr">
            <a:spAutoFit/>
          </a:bodyPr>
          <a:p>
            <a:pPr eaLnBrk="0" hangingPunct="0"/>
            <a:r>
              <a:rPr lang="zh-CN" altLang="en-US" dirty="0">
                <a:latin typeface="微软雅黑" panose="020B0503020204020204" charset="-122"/>
                <a:ea typeface="微软雅黑" panose="020B0503020204020204" charset="-122"/>
              </a:rPr>
              <a:t>不能降解</a:t>
            </a:r>
            <a:r>
              <a:rPr lang="en-US" altLang="zh-CN" dirty="0">
                <a:latin typeface="微软雅黑" panose="020B0503020204020204" charset="-122"/>
                <a:ea typeface="微软雅黑" panose="020B0503020204020204" charset="-122"/>
              </a:rPr>
              <a:t>X</a:t>
            </a:r>
            <a:r>
              <a:rPr lang="zh-CN" altLang="en-US" dirty="0">
                <a:latin typeface="微软雅黑" panose="020B0503020204020204" charset="-122"/>
                <a:ea typeface="微软雅黑" panose="020B0503020204020204" charset="-122"/>
              </a:rPr>
              <a:t>的细菌因缺乏碳源不能增殖，而能降解</a:t>
            </a:r>
            <a:r>
              <a:rPr lang="en-US" altLang="zh-CN" dirty="0">
                <a:latin typeface="微软雅黑" panose="020B0503020204020204" charset="-122"/>
                <a:ea typeface="微软雅黑" panose="020B0503020204020204" charset="-122"/>
              </a:rPr>
              <a:t>X</a:t>
            </a:r>
            <a:r>
              <a:rPr lang="zh-CN" altLang="en-US" dirty="0">
                <a:latin typeface="微软雅黑" panose="020B0503020204020204" charset="-122"/>
                <a:ea typeface="微软雅黑" panose="020B0503020204020204" charset="-122"/>
              </a:rPr>
              <a:t>的细菌能够增殖 　</a:t>
            </a:r>
            <a:endParaRPr lang="zh-CN" altLang="en-US" dirty="0">
              <a:latin typeface="微软雅黑" panose="020B0503020204020204" charset="-122"/>
              <a:ea typeface="微软雅黑" panose="020B0503020204020204" charset="-122"/>
            </a:endParaRPr>
          </a:p>
        </p:txBody>
      </p:sp>
      <p:sp>
        <p:nvSpPr>
          <p:cNvPr id="886795" name="矩形 886794"/>
          <p:cNvSpPr/>
          <p:nvPr/>
        </p:nvSpPr>
        <p:spPr>
          <a:xfrm>
            <a:off x="6400800" y="5083175"/>
            <a:ext cx="2635250"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稀释涂布平板法　</a:t>
            </a:r>
            <a:endParaRPr lang="zh-CN" altLang="en-US" dirty="0">
              <a:latin typeface="微软雅黑" panose="020B0503020204020204" charset="-122"/>
              <a:ea typeface="微软雅黑" panose="020B0503020204020204" charset="-122"/>
            </a:endParaRPr>
          </a:p>
        </p:txBody>
      </p:sp>
      <p:sp>
        <p:nvSpPr>
          <p:cNvPr id="886796" name="矩形 886795"/>
          <p:cNvSpPr/>
          <p:nvPr/>
        </p:nvSpPr>
        <p:spPr>
          <a:xfrm>
            <a:off x="6446838" y="5946775"/>
            <a:ext cx="1103312"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能量　</a:t>
            </a:r>
            <a:endParaRPr lang="zh-CN" altLang="en-US" dirty="0">
              <a:latin typeface="微软雅黑" panose="020B0503020204020204" charset="-122"/>
              <a:ea typeface="微软雅黑" panose="020B0503020204020204" charset="-122"/>
            </a:endParaRPr>
          </a:p>
        </p:txBody>
      </p:sp>
      <p:sp>
        <p:nvSpPr>
          <p:cNvPr id="886797" name="矩形 886796"/>
          <p:cNvSpPr/>
          <p:nvPr/>
        </p:nvSpPr>
        <p:spPr>
          <a:xfrm>
            <a:off x="7742238" y="5992813"/>
            <a:ext cx="3324225"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合成其他物质的原料 　</a:t>
            </a:r>
            <a:endParaRPr lang="zh-CN" altLang="en-US" dirty="0">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6790">
                                            <p:txEl>
                                              <p:charRg st="0" end="9"/>
                                            </p:txEl>
                                          </p:spTgt>
                                        </p:tgtEl>
                                        <p:attrNameLst>
                                          <p:attrName>style.visibility</p:attrName>
                                        </p:attrNameLst>
                                      </p:cBhvr>
                                      <p:to>
                                        <p:strVal val="visible"/>
                                      </p:to>
                                    </p:set>
                                    <p:animEffect transition="in" filter="blinds(horizontal)">
                                      <p:cBhvr>
                                        <p:cTn id="7" dur="500"/>
                                        <p:tgtEl>
                                          <p:spTgt spid="886790">
                                            <p:txEl>
                                              <p:charRg st="0"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6791">
                                            <p:txEl>
                                              <p:charRg st="0" end="4"/>
                                            </p:txEl>
                                          </p:spTgt>
                                        </p:tgtEl>
                                        <p:attrNameLst>
                                          <p:attrName>style.visibility</p:attrName>
                                        </p:attrNameLst>
                                      </p:cBhvr>
                                      <p:to>
                                        <p:strVal val="visible"/>
                                      </p:to>
                                    </p:set>
                                    <p:animEffect transition="in" filter="blinds(horizontal)">
                                      <p:cBhvr>
                                        <p:cTn id="12" dur="500"/>
                                        <p:tgtEl>
                                          <p:spTgt spid="886791">
                                            <p:txEl>
                                              <p:charRg st="0"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86792">
                                            <p:txEl>
                                              <p:charRg st="0" end="4"/>
                                            </p:txEl>
                                          </p:spTgt>
                                        </p:tgtEl>
                                        <p:attrNameLst>
                                          <p:attrName>style.visibility</p:attrName>
                                        </p:attrNameLst>
                                      </p:cBhvr>
                                      <p:to>
                                        <p:strVal val="visible"/>
                                      </p:to>
                                    </p:set>
                                    <p:animEffect transition="in" filter="blinds(horizontal)">
                                      <p:cBhvr>
                                        <p:cTn id="17" dur="500"/>
                                        <p:tgtEl>
                                          <p:spTgt spid="886792">
                                            <p:txEl>
                                              <p:charRg st="0"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86793">
                                            <p:txEl>
                                              <p:charRg st="0" end="21"/>
                                            </p:txEl>
                                          </p:spTgt>
                                        </p:tgtEl>
                                        <p:attrNameLst>
                                          <p:attrName>style.visibility</p:attrName>
                                        </p:attrNameLst>
                                      </p:cBhvr>
                                      <p:to>
                                        <p:strVal val="visible"/>
                                      </p:to>
                                    </p:set>
                                    <p:animEffect transition="in" filter="blinds(horizontal)">
                                      <p:cBhvr>
                                        <p:cTn id="22" dur="500"/>
                                        <p:tgtEl>
                                          <p:spTgt spid="886793">
                                            <p:txEl>
                                              <p:charRg st="0" end="2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86795">
                                            <p:txEl>
                                              <p:charRg st="0" end="9"/>
                                            </p:txEl>
                                          </p:spTgt>
                                        </p:tgtEl>
                                        <p:attrNameLst>
                                          <p:attrName>style.visibility</p:attrName>
                                        </p:attrNameLst>
                                      </p:cBhvr>
                                      <p:to>
                                        <p:strVal val="visible"/>
                                      </p:to>
                                    </p:set>
                                    <p:animEffect transition="in" filter="blinds(horizontal)">
                                      <p:cBhvr>
                                        <p:cTn id="27" dur="500"/>
                                        <p:tgtEl>
                                          <p:spTgt spid="886795">
                                            <p:txEl>
                                              <p:charRg st="0"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86796">
                                            <p:txEl>
                                              <p:charRg st="0" end="4"/>
                                            </p:txEl>
                                          </p:spTgt>
                                        </p:tgtEl>
                                        <p:attrNameLst>
                                          <p:attrName>style.visibility</p:attrName>
                                        </p:attrNameLst>
                                      </p:cBhvr>
                                      <p:to>
                                        <p:strVal val="visible"/>
                                      </p:to>
                                    </p:set>
                                    <p:animEffect transition="in" filter="blinds(horizontal)">
                                      <p:cBhvr>
                                        <p:cTn id="32" dur="500"/>
                                        <p:tgtEl>
                                          <p:spTgt spid="886796">
                                            <p:txEl>
                                              <p:charRg st="0"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86797">
                                            <p:txEl>
                                              <p:charRg st="0" end="12"/>
                                            </p:txEl>
                                          </p:spTgt>
                                        </p:tgtEl>
                                        <p:attrNameLst>
                                          <p:attrName>style.visibility</p:attrName>
                                        </p:attrNameLst>
                                      </p:cBhvr>
                                      <p:to>
                                        <p:strVal val="visible"/>
                                      </p:to>
                                    </p:set>
                                    <p:animEffect transition="in" filter="blinds(horizontal)">
                                      <p:cBhvr>
                                        <p:cTn id="37" dur="500"/>
                                        <p:tgtEl>
                                          <p:spTgt spid="886797">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文本占位符 888833"/>
          <p:cNvSpPr>
            <a:spLocks noGrp="1"/>
          </p:cNvSpPr>
          <p:nvPr>
            <p:ph type="body" idx="4294967295"/>
          </p:nvPr>
        </p:nvSpPr>
        <p:spPr>
          <a:xfrm>
            <a:off x="147320" y="190500"/>
            <a:ext cx="10022205" cy="2672715"/>
          </a:xfrm>
        </p:spPr>
        <p:txBody>
          <a:bodyPr wrap="square"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(2019·</a:t>
            </a:r>
            <a:r>
              <a:rPr lang="zh-CN" altLang="en-US" b="1" dirty="0">
                <a:latin typeface="微软雅黑" panose="020B0503020204020204" charset="-122"/>
                <a:ea typeface="微软雅黑" panose="020B0503020204020204" charset="-122"/>
                <a:cs typeface="微软雅黑" panose="020B0503020204020204" charset="-122"/>
              </a:rPr>
              <a:t>全国卷</a:t>
            </a:r>
            <a:r>
              <a:rPr lang="en-US" altLang="zh-CN" b="1">
                <a:latin typeface="微软雅黑" panose="020B0503020204020204" charset="-122"/>
                <a:ea typeface="微软雅黑" panose="020B0503020204020204" charset="-122"/>
                <a:cs typeface="微软雅黑" panose="020B0503020204020204" charset="-122"/>
              </a:rPr>
              <a:t>Ⅱ·37)</a:t>
            </a:r>
            <a:r>
              <a:rPr lang="zh-CN" altLang="en-US" b="1" dirty="0">
                <a:latin typeface="微软雅黑" panose="020B0503020204020204" charset="-122"/>
                <a:ea typeface="微软雅黑" panose="020B0503020204020204" charset="-122"/>
                <a:cs typeface="微软雅黑" panose="020B0503020204020204" charset="-122"/>
              </a:rPr>
              <a:t>物质</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是一种含氮有机物，会污染土壤。</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在培养基中达到一定量时培养基表现为不透明。某研究小组欲从土壤中筛选出能降解</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的细菌</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目标菌</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。回答下列问题。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要从土壤中分离目标菌，所用选择培养基中的氮源应该是</a:t>
            </a:r>
            <a:r>
              <a:rPr lang="en-US" altLang="zh-CN" b="1">
                <a:latin typeface="微软雅黑" panose="020B0503020204020204" charset="-122"/>
                <a:ea typeface="微软雅黑" panose="020B0503020204020204" charset="-122"/>
                <a:cs typeface="微软雅黑" panose="020B0503020204020204" charset="-122"/>
              </a:rPr>
              <a:t>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在从土壤中分离目标菌的过程中，发现培养基上甲、乙两种细菌都能生长并形成菌落</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如图所示</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。如果要得到目标菌，应该选择</a:t>
            </a:r>
            <a:r>
              <a:rPr lang="en-US" altLang="zh-CN" b="1" dirty="0">
                <a:latin typeface="微软雅黑" panose="020B0503020204020204" charset="-122"/>
                <a:ea typeface="微软雅黑" panose="020B0503020204020204" charset="-122"/>
                <a:cs typeface="微软雅黑" panose="020B0503020204020204" charset="-122"/>
              </a:rPr>
              <a:t>________</a:t>
            </a:r>
            <a:r>
              <a:rPr lang="zh-CN" altLang="en-US" b="1" dirty="0">
                <a:latin typeface="微软雅黑" panose="020B0503020204020204" charset="-122"/>
                <a:ea typeface="微软雅黑" panose="020B0503020204020204" charset="-122"/>
                <a:cs typeface="微软雅黑" panose="020B0503020204020204" charset="-122"/>
              </a:rPr>
              <a:t>菌落进一步纯化，选择的依据是</a:t>
            </a:r>
            <a:r>
              <a:rPr lang="en-US" altLang="zh-CN" b="1" dirty="0">
                <a:latin typeface="微软雅黑" panose="020B0503020204020204" charset="-122"/>
                <a:ea typeface="微软雅黑" panose="020B0503020204020204" charset="-122"/>
                <a:cs typeface="微软雅黑" panose="020B0503020204020204" charset="-122"/>
              </a:rPr>
              <a:t>_________________________________________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888835" name="矩形 888834"/>
          <p:cNvSpPr/>
          <p:nvPr/>
        </p:nvSpPr>
        <p:spPr>
          <a:xfrm>
            <a:off x="8015605" y="1287780"/>
            <a:ext cx="1754505" cy="460375"/>
          </a:xfrm>
          <a:prstGeom prst="rect">
            <a:avLst/>
          </a:prstGeom>
          <a:noFill/>
          <a:ln w="9525">
            <a:noFill/>
          </a:ln>
        </p:spPr>
        <p:txBody>
          <a:bodyPr wrap="square" anchor="ctr">
            <a:spAutoFit/>
          </a:bodyPr>
          <a:p>
            <a:pPr algn="ctr" eaLnBrk="0" hangingPunct="0"/>
            <a:r>
              <a:rPr lang="en-US" altLang="zh-CN" dirty="0">
                <a:latin typeface="微软雅黑" panose="020B0503020204020204" charset="-122"/>
                <a:ea typeface="微软雅黑" panose="020B0503020204020204" charset="-122"/>
                <a:cs typeface="微软雅黑" panose="020B0503020204020204" charset="-122"/>
              </a:rPr>
              <a:t>W</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23907" name="矩形 888839"/>
          <p:cNvSpPr/>
          <p:nvPr/>
        </p:nvSpPr>
        <p:spPr>
          <a:xfrm>
            <a:off x="0" y="2945448"/>
            <a:ext cx="12190413" cy="0"/>
          </a:xfrm>
          <a:prstGeom prst="rect">
            <a:avLst/>
          </a:prstGeom>
          <a:noFill/>
          <a:ln w="9525">
            <a:noFill/>
          </a:ln>
        </p:spPr>
        <p:txBody>
          <a:bodyPr anchor="t"/>
          <a:p>
            <a:pPr eaLnBrk="0" hangingPunct="0"/>
            <a:endParaRPr lang="zh-CN" altLang="en-US">
              <a:latin typeface="Times New Roman" panose="02020603050405020304" pitchFamily="18" charset="0"/>
              <a:ea typeface="宋体" panose="02010600030101010101" pitchFamily="2" charset="-122"/>
            </a:endParaRPr>
          </a:p>
        </p:txBody>
      </p:sp>
      <p:pic>
        <p:nvPicPr>
          <p:cNvPr id="123908" name="图片 888838" descr="E:/小样/二轮生物/19A80.TIF"/>
          <p:cNvPicPr>
            <a:picLocks noChangeAspect="1"/>
          </p:cNvPicPr>
          <p:nvPr/>
        </p:nvPicPr>
        <p:blipFill>
          <a:blip r:embed="rId1" r:link="rId2">
            <a:lum bright="-36000" contrast="48000"/>
          </a:blip>
          <a:stretch>
            <a:fillRect/>
          </a:stretch>
        </p:blipFill>
        <p:spPr>
          <a:xfrm>
            <a:off x="10035540" y="762000"/>
            <a:ext cx="2140585" cy="1386205"/>
          </a:xfrm>
          <a:prstGeom prst="rect">
            <a:avLst/>
          </a:prstGeom>
          <a:noFill/>
          <a:ln w="9525">
            <a:noFill/>
          </a:ln>
        </p:spPr>
      </p:pic>
      <p:sp>
        <p:nvSpPr>
          <p:cNvPr id="888842" name="矩形 888841"/>
          <p:cNvSpPr/>
          <p:nvPr/>
        </p:nvSpPr>
        <p:spPr>
          <a:xfrm>
            <a:off x="8513445" y="2042478"/>
            <a:ext cx="793750"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乙　</a:t>
            </a:r>
            <a:endParaRPr lang="zh-CN" altLang="en-US" dirty="0">
              <a:latin typeface="微软雅黑" panose="020B0503020204020204" charset="-122"/>
              <a:ea typeface="微软雅黑" panose="020B0503020204020204" charset="-122"/>
            </a:endParaRPr>
          </a:p>
        </p:txBody>
      </p:sp>
      <p:sp>
        <p:nvSpPr>
          <p:cNvPr id="888844" name="矩形 888843"/>
          <p:cNvSpPr/>
          <p:nvPr/>
        </p:nvSpPr>
        <p:spPr>
          <a:xfrm>
            <a:off x="4141788" y="2424748"/>
            <a:ext cx="6310312"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乙菌落周围出现透明圈，说明乙菌能降解</a:t>
            </a:r>
            <a:r>
              <a:rPr lang="en-US" altLang="zh-CN" dirty="0">
                <a:latin typeface="微软雅黑" panose="020B0503020204020204" charset="-122"/>
                <a:ea typeface="微软雅黑" panose="020B0503020204020204" charset="-122"/>
                <a:cs typeface="微软雅黑" panose="020B0503020204020204" charset="-122"/>
              </a:rPr>
              <a:t>W</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24929" name="文本占位符 889857"/>
          <p:cNvSpPr>
            <a:spLocks noGrp="1"/>
          </p:cNvSpPr>
          <p:nvPr/>
        </p:nvSpPr>
        <p:spPr>
          <a:xfrm>
            <a:off x="75565" y="2988945"/>
            <a:ext cx="11956415" cy="3784600"/>
          </a:xfrm>
          <a:prstGeom prst="rect">
            <a:avLst/>
          </a:prstGeom>
          <a:noFill/>
          <a:ln w="9525">
            <a:noFill/>
          </a:ln>
        </p:spPr>
        <p:txBody>
          <a:bodyPr vert="horz" wrap="square" lIns="9144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土壤中的某些微生物可以利用空气中的氮气作为氮源。若要设计实验进一步确定甲、乙菌能否利用空气中的氮气作为氮源，请简要写出实验思路、预期结果和结论，即</a:t>
            </a:r>
            <a:r>
              <a:rPr lang="en-US" altLang="zh-CN" b="1">
                <a:latin typeface="微软雅黑" panose="020B0503020204020204" charset="-122"/>
                <a:ea typeface="微软雅黑" panose="020B0503020204020204" charset="-122"/>
                <a:cs typeface="微软雅黑" panose="020B0503020204020204" charset="-122"/>
              </a:rPr>
              <a:t>_________________________________________________________________ _____________________________________________________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fontAlgn="auto">
              <a:lnSpc>
                <a:spcPct val="100000"/>
              </a:lnSpc>
              <a:spcBef>
                <a:spcPts val="0"/>
              </a:spcBef>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(4)</a:t>
            </a:r>
            <a:r>
              <a:rPr lang="zh-CN" altLang="en-US" b="1" dirty="0">
                <a:latin typeface="微软雅黑" panose="020B0503020204020204" charset="-122"/>
                <a:ea typeface="微软雅黑" panose="020B0503020204020204" charset="-122"/>
                <a:cs typeface="微软雅黑" panose="020B0503020204020204" charset="-122"/>
              </a:rPr>
              <a:t>该小组将人工合成的一段</a:t>
            </a:r>
            <a:r>
              <a:rPr lang="en-US" altLang="zh-CN" b="1">
                <a:latin typeface="微软雅黑" panose="020B0503020204020204" charset="-122"/>
                <a:ea typeface="微软雅黑" panose="020B0503020204020204" charset="-122"/>
                <a:cs typeface="微软雅黑" panose="020B0503020204020204" charset="-122"/>
              </a:rPr>
              <a:t>DNA</a:t>
            </a:r>
            <a:r>
              <a:rPr lang="zh-CN" altLang="en-US" b="1" dirty="0">
                <a:latin typeface="微软雅黑" panose="020B0503020204020204" charset="-122"/>
                <a:ea typeface="微软雅黑" panose="020B0503020204020204" charset="-122"/>
                <a:cs typeface="微软雅黑" panose="020B0503020204020204" charset="-122"/>
              </a:rPr>
              <a:t>转入大肠杆菌，使大肠杆菌产生能降解</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的酶</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酶</a:t>
            </a:r>
            <a:r>
              <a:rPr lang="en-US" altLang="zh-CN" b="1">
                <a:latin typeface="微软雅黑" panose="020B0503020204020204" charset="-122"/>
                <a:ea typeface="微软雅黑" panose="020B0503020204020204" charset="-122"/>
                <a:cs typeface="微软雅黑" panose="020B0503020204020204" charset="-122"/>
              </a:rPr>
              <a:t>E)</a:t>
            </a:r>
            <a:r>
              <a:rPr lang="zh-CN" altLang="en-US" b="1" dirty="0">
                <a:latin typeface="微软雅黑" panose="020B0503020204020204" charset="-122"/>
                <a:ea typeface="微软雅黑" panose="020B0503020204020204" charset="-122"/>
                <a:cs typeface="微软雅黑" panose="020B0503020204020204" charset="-122"/>
              </a:rPr>
              <a:t>。为了比较酶</a:t>
            </a:r>
            <a:r>
              <a:rPr lang="en-US" altLang="zh-CN" b="1">
                <a:latin typeface="微软雅黑" panose="020B0503020204020204" charset="-122"/>
                <a:ea typeface="微软雅黑" panose="020B0503020204020204" charset="-122"/>
                <a:cs typeface="微软雅黑" panose="020B0503020204020204" charset="-122"/>
              </a:rPr>
              <a:t>E</a:t>
            </a:r>
            <a:r>
              <a:rPr lang="zh-CN" altLang="en-US" b="1" dirty="0">
                <a:latin typeface="微软雅黑" panose="020B0503020204020204" charset="-122"/>
                <a:ea typeface="微软雅黑" panose="020B0503020204020204" charset="-122"/>
                <a:cs typeface="微软雅黑" panose="020B0503020204020204" charset="-122"/>
              </a:rPr>
              <a:t>与天然酶降解</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能力的差异，该小组拟进行如下实验，请完善相关内容。　</a:t>
            </a:r>
            <a:endParaRPr lang="zh-CN" altLang="en-US" b="1" dirty="0">
              <a:latin typeface="微软雅黑" panose="020B0503020204020204" charset="-122"/>
              <a:ea typeface="微软雅黑" panose="020B0503020204020204" charset="-122"/>
              <a:cs typeface="微软雅黑" panose="020B0503020204020204" charset="-122"/>
            </a:endParaRPr>
          </a:p>
          <a:p>
            <a:pPr fontAlgn="auto">
              <a:lnSpc>
                <a:spcPct val="100000"/>
              </a:lnSpc>
              <a:spcBef>
                <a:spcPts val="0"/>
              </a:spcBef>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①</a:t>
            </a:r>
            <a:r>
              <a:rPr lang="zh-CN" altLang="en-US" b="1" dirty="0">
                <a:latin typeface="微软雅黑" panose="020B0503020204020204" charset="-122"/>
                <a:ea typeface="微软雅黑" panose="020B0503020204020204" charset="-122"/>
                <a:cs typeface="微软雅黑" panose="020B0503020204020204" charset="-122"/>
              </a:rPr>
              <a:t>在含有一定浓度</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的固体培养基上，</a:t>
            </a:r>
            <a:r>
              <a:rPr lang="en-US" altLang="zh-CN" b="1">
                <a:latin typeface="微软雅黑" panose="020B0503020204020204" charset="-122"/>
                <a:ea typeface="微软雅黑" panose="020B0503020204020204" charset="-122"/>
                <a:cs typeface="微软雅黑" panose="020B0503020204020204" charset="-122"/>
              </a:rPr>
              <a:t>A</a:t>
            </a:r>
            <a:r>
              <a:rPr lang="zh-CN" altLang="en-US" b="1" dirty="0">
                <a:latin typeface="微软雅黑" panose="020B0503020204020204" charset="-122"/>
                <a:ea typeface="微软雅黑" panose="020B0503020204020204" charset="-122"/>
                <a:cs typeface="微软雅黑" panose="020B0503020204020204" charset="-122"/>
              </a:rPr>
              <a:t>处滴加含有酶</a:t>
            </a:r>
            <a:r>
              <a:rPr lang="en-US" altLang="zh-CN" b="1">
                <a:latin typeface="微软雅黑" panose="020B0503020204020204" charset="-122"/>
                <a:ea typeface="微软雅黑" panose="020B0503020204020204" charset="-122"/>
                <a:cs typeface="微软雅黑" panose="020B0503020204020204" charset="-122"/>
              </a:rPr>
              <a:t>E</a:t>
            </a:r>
            <a:r>
              <a:rPr lang="zh-CN" altLang="en-US" b="1" dirty="0">
                <a:latin typeface="微软雅黑" panose="020B0503020204020204" charset="-122"/>
                <a:ea typeface="微软雅黑" panose="020B0503020204020204" charset="-122"/>
                <a:cs typeface="微软雅黑" panose="020B0503020204020204" charset="-122"/>
              </a:rPr>
              <a:t>的缓冲液，</a:t>
            </a:r>
            <a:r>
              <a:rPr lang="en-US" altLang="zh-CN" b="1">
                <a:latin typeface="微软雅黑" panose="020B0503020204020204" charset="-122"/>
                <a:ea typeface="微软雅黑" panose="020B0503020204020204" charset="-122"/>
                <a:cs typeface="微软雅黑" panose="020B0503020204020204" charset="-122"/>
              </a:rPr>
              <a:t>B</a:t>
            </a:r>
            <a:r>
              <a:rPr lang="zh-CN" altLang="en-US" b="1" dirty="0">
                <a:latin typeface="微软雅黑" panose="020B0503020204020204" charset="-122"/>
                <a:ea typeface="微软雅黑" panose="020B0503020204020204" charset="-122"/>
                <a:cs typeface="微软雅黑" panose="020B0503020204020204" charset="-122"/>
              </a:rPr>
              <a:t>处滴加含有相同浓度天然酶的缓冲液，</a:t>
            </a:r>
            <a:r>
              <a:rPr lang="en-US" altLang="zh-CN" b="1">
                <a:latin typeface="微软雅黑" panose="020B0503020204020204" charset="-122"/>
                <a:ea typeface="微软雅黑" panose="020B0503020204020204" charset="-122"/>
                <a:cs typeface="微软雅黑" panose="020B0503020204020204" charset="-122"/>
              </a:rPr>
              <a:t>C</a:t>
            </a:r>
            <a:r>
              <a:rPr lang="zh-CN" altLang="en-US" b="1" dirty="0">
                <a:latin typeface="微软雅黑" panose="020B0503020204020204" charset="-122"/>
                <a:ea typeface="微软雅黑" panose="020B0503020204020204" charset="-122"/>
                <a:cs typeface="微软雅黑" panose="020B0503020204020204" charset="-122"/>
              </a:rPr>
              <a:t>处滴加</a:t>
            </a:r>
            <a:r>
              <a:rPr lang="en-US" altLang="zh-CN" b="1">
                <a:latin typeface="微软雅黑" panose="020B0503020204020204" charset="-122"/>
                <a:ea typeface="微软雅黑" panose="020B0503020204020204" charset="-122"/>
                <a:cs typeface="微软雅黑" panose="020B0503020204020204" charset="-122"/>
              </a:rPr>
              <a:t>___________</a:t>
            </a:r>
            <a:r>
              <a:rPr lang="zh-CN" altLang="en-US" b="1" dirty="0">
                <a:latin typeface="微软雅黑" panose="020B0503020204020204" charset="-122"/>
                <a:ea typeface="微软雅黑" panose="020B0503020204020204" charset="-122"/>
                <a:cs typeface="微软雅黑" panose="020B0503020204020204" charset="-122"/>
              </a:rPr>
              <a:t>，三处滴加量相同。　</a:t>
            </a:r>
            <a:endParaRPr lang="zh-CN" altLang="en-US" b="1" dirty="0">
              <a:latin typeface="微软雅黑" panose="020B0503020204020204" charset="-122"/>
              <a:ea typeface="微软雅黑" panose="020B0503020204020204" charset="-122"/>
              <a:cs typeface="微软雅黑" panose="020B0503020204020204" charset="-122"/>
            </a:endParaRPr>
          </a:p>
          <a:p>
            <a:pPr fontAlgn="auto">
              <a:lnSpc>
                <a:spcPct val="100000"/>
              </a:lnSpc>
              <a:spcBef>
                <a:spcPts val="0"/>
              </a:spcBef>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②</a:t>
            </a:r>
            <a:r>
              <a:rPr lang="zh-CN" altLang="en-US" b="1" dirty="0">
                <a:latin typeface="微软雅黑" panose="020B0503020204020204" charset="-122"/>
                <a:ea typeface="微软雅黑" panose="020B0503020204020204" charset="-122"/>
                <a:cs typeface="微软雅黑" panose="020B0503020204020204" charset="-122"/>
              </a:rPr>
              <a:t>一段时间后，测量透明圆的直径。若</a:t>
            </a:r>
            <a:r>
              <a:rPr lang="en-US" altLang="zh-CN" b="1">
                <a:latin typeface="微软雅黑" panose="020B0503020204020204" charset="-122"/>
                <a:ea typeface="微软雅黑" panose="020B0503020204020204" charset="-122"/>
                <a:cs typeface="微软雅黑" panose="020B0503020204020204" charset="-122"/>
              </a:rPr>
              <a:t>C</a:t>
            </a:r>
            <a:r>
              <a:rPr lang="zh-CN" altLang="en-US" b="1" dirty="0">
                <a:latin typeface="微软雅黑" panose="020B0503020204020204" charset="-122"/>
                <a:ea typeface="微软雅黑" panose="020B0503020204020204" charset="-122"/>
                <a:cs typeface="微软雅黑" panose="020B0503020204020204" charset="-122"/>
              </a:rPr>
              <a:t>处没有出现透明圈，说明</a:t>
            </a:r>
            <a:r>
              <a:rPr lang="en-US" altLang="zh-CN" b="1">
                <a:latin typeface="微软雅黑" panose="020B0503020204020204" charset="-122"/>
                <a:ea typeface="微软雅黑" panose="020B0503020204020204" charset="-122"/>
                <a:cs typeface="微软雅黑" panose="020B0503020204020204" charset="-122"/>
              </a:rPr>
              <a:t>___________________</a:t>
            </a:r>
            <a:r>
              <a:rPr lang="zh-CN" altLang="en-US" b="1" dirty="0">
                <a:latin typeface="微软雅黑" panose="020B0503020204020204" charset="-122"/>
                <a:ea typeface="微软雅黑" panose="020B0503020204020204" charset="-122"/>
                <a:cs typeface="微软雅黑" panose="020B0503020204020204" charset="-122"/>
              </a:rPr>
              <a:t>；若</a:t>
            </a:r>
            <a:r>
              <a:rPr lang="en-US" altLang="zh-CN" b="1">
                <a:latin typeface="微软雅黑" panose="020B0503020204020204" charset="-122"/>
                <a:ea typeface="微软雅黑" panose="020B0503020204020204" charset="-122"/>
                <a:cs typeface="微软雅黑" panose="020B0503020204020204" charset="-122"/>
              </a:rPr>
              <a:t>A</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B</a:t>
            </a:r>
            <a:r>
              <a:rPr lang="zh-CN" altLang="en-US" b="1" dirty="0">
                <a:latin typeface="微软雅黑" panose="020B0503020204020204" charset="-122"/>
                <a:ea typeface="微软雅黑" panose="020B0503020204020204" charset="-122"/>
                <a:cs typeface="微软雅黑" panose="020B0503020204020204" charset="-122"/>
              </a:rPr>
              <a:t>处形成的透明圆直径大小相近，说明</a:t>
            </a:r>
            <a:r>
              <a:rPr lang="en-US" altLang="zh-CN" b="1">
                <a:latin typeface="微软雅黑" panose="020B0503020204020204" charset="-122"/>
                <a:ea typeface="微软雅黑" panose="020B0503020204020204" charset="-122"/>
                <a:cs typeface="微软雅黑" panose="020B0503020204020204" charset="-122"/>
              </a:rPr>
              <a:t>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889862" name="矩形 889861"/>
          <p:cNvSpPr/>
          <p:nvPr/>
        </p:nvSpPr>
        <p:spPr>
          <a:xfrm>
            <a:off x="83503" y="3709035"/>
            <a:ext cx="11593512" cy="829945"/>
          </a:xfrm>
          <a:prstGeom prst="rect">
            <a:avLst/>
          </a:prstGeom>
          <a:noFill/>
          <a:ln w="9525">
            <a:noFill/>
          </a:ln>
        </p:spPr>
        <p:txBody>
          <a:bodyPr anchor="t">
            <a:spAutoFit/>
          </a:bodyPr>
          <a:p>
            <a:pPr indent="622300" algn="just" defTabSz="914400" hangingPunct="0">
              <a:lnSpc>
                <a:spcPct val="100000"/>
              </a:lnSpc>
              <a:buClr>
                <a:schemeClr val="accent1"/>
              </a:buClr>
              <a:tabLst>
                <a:tab pos="1698625" algn="l"/>
                <a:tab pos="5645150" algn="l"/>
                <a:tab pos="10495280" algn="l"/>
              </a:tabLst>
            </a:pPr>
            <a:r>
              <a:rPr lang="zh-CN" altLang="en-US" dirty="0">
                <a:latin typeface="微软雅黑" panose="020B0503020204020204" charset="-122"/>
                <a:ea typeface="微软雅黑" panose="020B0503020204020204" charset="-122"/>
                <a:cs typeface="微软雅黑" panose="020B0503020204020204" charset="-122"/>
              </a:rPr>
              <a:t>将甲、乙菌分别接种在无氮源培养基上，若细菌能生长，则说明该细菌能利用空气中的氮气作为氮源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889863" name="矩形 889862"/>
          <p:cNvSpPr/>
          <p:nvPr/>
        </p:nvSpPr>
        <p:spPr>
          <a:xfrm>
            <a:off x="4853305" y="5513705"/>
            <a:ext cx="1409700"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缓冲液　</a:t>
            </a:r>
            <a:endParaRPr lang="zh-CN" altLang="en-US" dirty="0">
              <a:latin typeface="微软雅黑" panose="020B0503020204020204" charset="-122"/>
              <a:ea typeface="微软雅黑" panose="020B0503020204020204" charset="-122"/>
            </a:endParaRPr>
          </a:p>
        </p:txBody>
      </p:sp>
      <p:sp>
        <p:nvSpPr>
          <p:cNvPr id="889864" name="矩形 889863"/>
          <p:cNvSpPr/>
          <p:nvPr/>
        </p:nvSpPr>
        <p:spPr>
          <a:xfrm>
            <a:off x="9092248" y="5946458"/>
            <a:ext cx="2940050"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缓冲液不能降解</a:t>
            </a:r>
            <a:r>
              <a:rPr lang="en-US" altLang="zh-CN" dirty="0">
                <a:latin typeface="微软雅黑" panose="020B0503020204020204" charset="-122"/>
                <a:ea typeface="微软雅黑" panose="020B0503020204020204" charset="-122"/>
                <a:cs typeface="微软雅黑" panose="020B0503020204020204" charset="-122"/>
              </a:rPr>
              <a:t>W</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889865" name="矩形 889864"/>
          <p:cNvSpPr/>
          <p:nvPr/>
        </p:nvSpPr>
        <p:spPr>
          <a:xfrm>
            <a:off x="6721793" y="6282055"/>
            <a:ext cx="4675187"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酶</a:t>
            </a:r>
            <a:r>
              <a:rPr lang="en-US" altLang="zh-CN" dirty="0">
                <a:latin typeface="微软雅黑" panose="020B0503020204020204" charset="-122"/>
                <a:ea typeface="微软雅黑" panose="020B0503020204020204" charset="-122"/>
                <a:cs typeface="微软雅黑" panose="020B0503020204020204" charset="-122"/>
              </a:rPr>
              <a:t>E</a:t>
            </a:r>
            <a:r>
              <a:rPr lang="zh-CN" altLang="en-US" dirty="0">
                <a:latin typeface="微软雅黑" panose="020B0503020204020204" charset="-122"/>
                <a:ea typeface="微软雅黑" panose="020B0503020204020204" charset="-122"/>
                <a:cs typeface="微软雅黑" panose="020B0503020204020204" charset="-122"/>
              </a:rPr>
              <a:t>与天然酶降解</a:t>
            </a:r>
            <a:r>
              <a:rPr lang="en-US" altLang="zh-CN" dirty="0">
                <a:latin typeface="微软雅黑" panose="020B0503020204020204" charset="-122"/>
                <a:ea typeface="微软雅黑" panose="020B0503020204020204" charset="-122"/>
                <a:cs typeface="微软雅黑" panose="020B0503020204020204" charset="-122"/>
              </a:rPr>
              <a:t>W</a:t>
            </a:r>
            <a:r>
              <a:rPr lang="zh-CN" altLang="en-US" dirty="0">
                <a:latin typeface="微软雅黑" panose="020B0503020204020204" charset="-122"/>
                <a:ea typeface="微软雅黑" panose="020B0503020204020204" charset="-122"/>
                <a:cs typeface="微软雅黑" panose="020B0503020204020204" charset="-122"/>
              </a:rPr>
              <a:t>的能力相近　</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8835">
                                            <p:txEl>
                                              <p:charRg st="0" end="3"/>
                                            </p:txEl>
                                          </p:spTgt>
                                        </p:tgtEl>
                                        <p:attrNameLst>
                                          <p:attrName>style.visibility</p:attrName>
                                        </p:attrNameLst>
                                      </p:cBhvr>
                                      <p:to>
                                        <p:strVal val="visible"/>
                                      </p:to>
                                    </p:set>
                                    <p:animEffect transition="in" filter="blinds(horizontal)">
                                      <p:cBhvr>
                                        <p:cTn id="7" dur="500"/>
                                        <p:tgtEl>
                                          <p:spTgt spid="888835">
                                            <p:txEl>
                                              <p:charRg st="0"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8842">
                                            <p:txEl>
                                              <p:charRg st="0" end="3"/>
                                            </p:txEl>
                                          </p:spTgt>
                                        </p:tgtEl>
                                        <p:attrNameLst>
                                          <p:attrName>style.visibility</p:attrName>
                                        </p:attrNameLst>
                                      </p:cBhvr>
                                      <p:to>
                                        <p:strVal val="visible"/>
                                      </p:to>
                                    </p:set>
                                    <p:animEffect transition="in" filter="blinds(horizontal)">
                                      <p:cBhvr>
                                        <p:cTn id="12" dur="500"/>
                                        <p:tgtEl>
                                          <p:spTgt spid="888842">
                                            <p:txEl>
                                              <p:charRg st="0"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88844">
                                            <p:txEl>
                                              <p:charRg st="0" end="21"/>
                                            </p:txEl>
                                          </p:spTgt>
                                        </p:tgtEl>
                                        <p:attrNameLst>
                                          <p:attrName>style.visibility</p:attrName>
                                        </p:attrNameLst>
                                      </p:cBhvr>
                                      <p:to>
                                        <p:strVal val="visible"/>
                                      </p:to>
                                    </p:set>
                                    <p:animEffect transition="in" filter="blinds(horizontal)">
                                      <p:cBhvr>
                                        <p:cTn id="17" dur="500"/>
                                        <p:tgtEl>
                                          <p:spTgt spid="888844">
                                            <p:txEl>
                                              <p:charRg st="0" end="2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89862"/>
                                        </p:tgtEl>
                                        <p:attrNameLst>
                                          <p:attrName>style.visibility</p:attrName>
                                        </p:attrNameLst>
                                      </p:cBhvr>
                                      <p:to>
                                        <p:strVal val="visible"/>
                                      </p:to>
                                    </p:set>
                                    <p:animEffect transition="in" filter="blinds(horizontal)">
                                      <p:cBhvr>
                                        <p:cTn id="22" dur="500"/>
                                        <p:tgtEl>
                                          <p:spTgt spid="8898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89863">
                                            <p:txEl>
                                              <p:charRg st="0" end="5"/>
                                            </p:txEl>
                                          </p:spTgt>
                                        </p:tgtEl>
                                        <p:attrNameLst>
                                          <p:attrName>style.visibility</p:attrName>
                                        </p:attrNameLst>
                                      </p:cBhvr>
                                      <p:to>
                                        <p:strVal val="visible"/>
                                      </p:to>
                                    </p:set>
                                    <p:animEffect transition="in" filter="blinds(horizontal)">
                                      <p:cBhvr>
                                        <p:cTn id="27" dur="500"/>
                                        <p:tgtEl>
                                          <p:spTgt spid="889863">
                                            <p:txEl>
                                              <p:charRg st="0"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89864">
                                            <p:txEl>
                                              <p:charRg st="0" end="10"/>
                                            </p:txEl>
                                          </p:spTgt>
                                        </p:tgtEl>
                                        <p:attrNameLst>
                                          <p:attrName>style.visibility</p:attrName>
                                        </p:attrNameLst>
                                      </p:cBhvr>
                                      <p:to>
                                        <p:strVal val="visible"/>
                                      </p:to>
                                    </p:set>
                                    <p:animEffect transition="in" filter="blinds(horizontal)">
                                      <p:cBhvr>
                                        <p:cTn id="32" dur="500"/>
                                        <p:tgtEl>
                                          <p:spTgt spid="889864">
                                            <p:txEl>
                                              <p:charRg st="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89865">
                                            <p:txEl>
                                              <p:charRg st="0" end="16"/>
                                            </p:txEl>
                                          </p:spTgt>
                                        </p:tgtEl>
                                        <p:attrNameLst>
                                          <p:attrName>style.visibility</p:attrName>
                                        </p:attrNameLst>
                                      </p:cBhvr>
                                      <p:to>
                                        <p:strVal val="visible"/>
                                      </p:to>
                                    </p:set>
                                    <p:animEffect transition="in" filter="blinds(horizontal)">
                                      <p:cBhvr>
                                        <p:cTn id="37" dur="500"/>
                                        <p:tgtEl>
                                          <p:spTgt spid="889865">
                                            <p:txEl>
                                              <p:charRg st="0"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5953" name="图片 896003" descr="S398a"/>
          <p:cNvPicPr>
            <a:picLocks noChangeAspect="1"/>
          </p:cNvPicPr>
          <p:nvPr/>
        </p:nvPicPr>
        <p:blipFill>
          <a:blip r:embed="rId1"/>
          <a:stretch>
            <a:fillRect/>
          </a:stretch>
        </p:blipFill>
        <p:spPr>
          <a:xfrm>
            <a:off x="793750" y="3162300"/>
            <a:ext cx="10769600" cy="3594100"/>
          </a:xfrm>
          <a:prstGeom prst="rect">
            <a:avLst/>
          </a:prstGeom>
          <a:noFill/>
          <a:ln w="9525">
            <a:noFill/>
          </a:ln>
        </p:spPr>
      </p:pic>
      <p:pic>
        <p:nvPicPr>
          <p:cNvPr id="125954" name="图片 779265" descr="复件 考点整合cs"/>
          <p:cNvPicPr>
            <a:picLocks noChangeAspect="1"/>
          </p:cNvPicPr>
          <p:nvPr/>
        </p:nvPicPr>
        <p:blipFill>
          <a:blip r:embed="rId2">
            <a:clrChange>
              <a:clrFrom>
                <a:srgbClr val="FFFFFF"/>
              </a:clrFrom>
              <a:clrTo>
                <a:srgbClr val="FFFFFF">
                  <a:alpha val="0"/>
                </a:srgbClr>
              </a:clrTo>
            </a:clrChange>
          </a:blip>
          <a:srcRect r="1627" b="6471"/>
          <a:stretch>
            <a:fillRect/>
          </a:stretch>
        </p:blipFill>
        <p:spPr>
          <a:xfrm>
            <a:off x="42863" y="106363"/>
            <a:ext cx="11520487" cy="504825"/>
          </a:xfrm>
          <a:prstGeom prst="rect">
            <a:avLst/>
          </a:prstGeom>
          <a:noFill/>
          <a:ln w="9525">
            <a:noFill/>
          </a:ln>
        </p:spPr>
      </p:pic>
      <p:sp>
        <p:nvSpPr>
          <p:cNvPr id="125955" name="文本占位符 779266"/>
          <p:cNvSpPr>
            <a:spLocks noGrp="1"/>
          </p:cNvSpPr>
          <p:nvPr>
            <p:ph type="body" idx="4294967295"/>
          </p:nvPr>
        </p:nvSpPr>
        <p:spPr>
          <a:xfrm>
            <a:off x="42863" y="695325"/>
            <a:ext cx="12136437" cy="2635250"/>
          </a:xfrm>
        </p:spPr>
        <p:txBody>
          <a:bodyPr wrap="square" lIns="91440" tIns="45720" rIns="91440" bIns="45720" anchor="t">
            <a:spAutoFit/>
          </a:bodyPr>
          <a:p>
            <a:pPr>
              <a:buClr>
                <a:schemeClr val="accent1"/>
              </a:buClr>
              <a:buNone/>
            </a:pPr>
            <a:r>
              <a:rPr lang="en-US" altLang="zh-CN" sz="2600" b="1">
                <a:latin typeface="微软雅黑" panose="020B0503020204020204" charset="-122"/>
                <a:ea typeface="微软雅黑" panose="020B0503020204020204" charset="-122"/>
              </a:rPr>
              <a:t>1</a:t>
            </a:r>
            <a:r>
              <a:rPr lang="zh-CN" altLang="en-US" sz="2600" b="1" dirty="0">
                <a:latin typeface="微软雅黑" panose="020B0503020204020204" charset="-122"/>
                <a:ea typeface="微软雅黑" panose="020B0503020204020204" charset="-122"/>
              </a:rPr>
              <a:t>．两类培养基辨析　</a:t>
            </a:r>
            <a:endParaRPr lang="zh-CN" altLang="en-US" sz="2600" b="1" dirty="0">
              <a:latin typeface="微软雅黑" panose="020B0503020204020204" charset="-122"/>
              <a:ea typeface="微软雅黑" panose="020B0503020204020204" charset="-122"/>
            </a:endParaRPr>
          </a:p>
          <a:p>
            <a:pPr>
              <a:buClr>
                <a:schemeClr val="accent1"/>
              </a:buClr>
              <a:buNone/>
            </a:pPr>
            <a:r>
              <a:rPr lang="en-US" altLang="zh-CN" sz="2600" b="1">
                <a:latin typeface="微软雅黑" panose="020B0503020204020204" charset="-122"/>
                <a:ea typeface="微软雅黑" panose="020B0503020204020204" charset="-122"/>
              </a:rPr>
              <a:t>(1)________</a:t>
            </a:r>
            <a:r>
              <a:rPr lang="zh-CN" altLang="en-US" sz="2600" b="1" dirty="0">
                <a:latin typeface="微软雅黑" panose="020B0503020204020204" charset="-122"/>
                <a:ea typeface="微软雅黑" panose="020B0503020204020204" charset="-122"/>
              </a:rPr>
              <a:t>培养基：加入的物质起“鉴别”作用</a:t>
            </a:r>
            <a:r>
              <a:rPr lang="en-US" altLang="zh-CN" sz="2600" b="1">
                <a:latin typeface="微软雅黑" panose="020B0503020204020204" charset="-122"/>
                <a:ea typeface="微软雅黑" panose="020B0503020204020204" charset="-122"/>
              </a:rPr>
              <a:t>(</a:t>
            </a:r>
            <a:r>
              <a:rPr lang="zh-CN" altLang="en-US" sz="2600" b="1" dirty="0">
                <a:latin typeface="微软雅黑" panose="020B0503020204020204" charset="-122"/>
                <a:ea typeface="微软雅黑" panose="020B0503020204020204" charset="-122"/>
              </a:rPr>
              <a:t>该物质可能与被鉴别菌种发生特殊颜色反应</a:t>
            </a:r>
            <a:r>
              <a:rPr lang="en-US" altLang="zh-CN" sz="2600" b="1">
                <a:latin typeface="微软雅黑" panose="020B0503020204020204" charset="-122"/>
                <a:ea typeface="微软雅黑" panose="020B0503020204020204" charset="-122"/>
              </a:rPr>
              <a:t>)</a:t>
            </a:r>
            <a:r>
              <a:rPr lang="zh-CN" altLang="en-US" sz="2600" b="1" dirty="0">
                <a:latin typeface="微软雅黑" panose="020B0503020204020204" charset="-122"/>
                <a:ea typeface="微软雅黑" panose="020B0503020204020204" charset="-122"/>
              </a:rPr>
              <a:t>，该物质加入后并未杀死其他微生物，其培养基中可生存多种微生物。　</a:t>
            </a:r>
            <a:endParaRPr lang="zh-CN" altLang="en-US" sz="2600" b="1" dirty="0">
              <a:latin typeface="微软雅黑" panose="020B0503020204020204" charset="-122"/>
              <a:ea typeface="微软雅黑" panose="020B0503020204020204" charset="-122"/>
            </a:endParaRPr>
          </a:p>
          <a:p>
            <a:pPr>
              <a:buClr>
                <a:schemeClr val="accent1"/>
              </a:buClr>
              <a:buNone/>
            </a:pPr>
            <a:r>
              <a:rPr lang="en-US" altLang="zh-CN" sz="2600" b="1">
                <a:latin typeface="微软雅黑" panose="020B0503020204020204" charset="-122"/>
                <a:ea typeface="微软雅黑" panose="020B0503020204020204" charset="-122"/>
              </a:rPr>
              <a:t>(2)________</a:t>
            </a:r>
            <a:r>
              <a:rPr lang="zh-CN" altLang="en-US" sz="2600" b="1" dirty="0">
                <a:latin typeface="微软雅黑" panose="020B0503020204020204" charset="-122"/>
                <a:ea typeface="微软雅黑" panose="020B0503020204020204" charset="-122"/>
              </a:rPr>
              <a:t>培养基：加入的物质起“筛选”作用，该物质可抑制或杀死其他微生物，只有被选择的“目标菌种”才能生存下来。</a:t>
            </a:r>
            <a:r>
              <a:rPr lang="zh-CN" altLang="en-US" sz="2600" b="1" dirty="0">
                <a:solidFill>
                  <a:srgbClr val="FF00FF"/>
                </a:solidFill>
                <a:latin typeface="微软雅黑" panose="020B0503020204020204" charset="-122"/>
                <a:ea typeface="微软雅黑" panose="020B0503020204020204" charset="-122"/>
              </a:rPr>
              <a:t>　</a:t>
            </a:r>
            <a:endParaRPr lang="zh-CN" altLang="en-US" sz="2600" b="1" dirty="0">
              <a:latin typeface="微软雅黑" panose="020B0503020204020204" charset="-122"/>
              <a:ea typeface="微软雅黑" panose="020B0503020204020204" charset="-122"/>
            </a:endParaRPr>
          </a:p>
          <a:p>
            <a:pPr>
              <a:buClr>
                <a:schemeClr val="accent1"/>
              </a:buClr>
              <a:buNone/>
            </a:pPr>
            <a:endParaRPr lang="zh-CN" altLang="en-US" sz="2600" b="1" dirty="0">
              <a:latin typeface="微软雅黑" panose="020B0503020204020204" charset="-122"/>
              <a:ea typeface="微软雅黑" panose="020B0503020204020204" charset="-122"/>
            </a:endParaRPr>
          </a:p>
        </p:txBody>
      </p:sp>
      <p:sp>
        <p:nvSpPr>
          <p:cNvPr id="779268" name="矩形 779267"/>
          <p:cNvSpPr/>
          <p:nvPr/>
        </p:nvSpPr>
        <p:spPr>
          <a:xfrm>
            <a:off x="633413" y="1049338"/>
            <a:ext cx="1250950" cy="522287"/>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鉴别　</a:t>
            </a:r>
            <a:endParaRPr lang="zh-CN" altLang="en-US" sz="2800" dirty="0">
              <a:latin typeface="微软雅黑" panose="020B0503020204020204" charset="-122"/>
              <a:ea typeface="微软雅黑" panose="020B0503020204020204" charset="-122"/>
            </a:endParaRPr>
          </a:p>
        </p:txBody>
      </p:sp>
      <p:sp>
        <p:nvSpPr>
          <p:cNvPr id="779269" name="矩形 779268"/>
          <p:cNvSpPr/>
          <p:nvPr/>
        </p:nvSpPr>
        <p:spPr>
          <a:xfrm>
            <a:off x="633413" y="1935163"/>
            <a:ext cx="1250950" cy="522287"/>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选择　</a:t>
            </a:r>
            <a:endParaRPr lang="zh-CN" altLang="en-US" sz="2800" dirty="0">
              <a:latin typeface="微软雅黑" panose="020B0503020204020204" charset="-122"/>
              <a:ea typeface="微软雅黑" panose="020B0503020204020204" charset="-122"/>
            </a:endParaRPr>
          </a:p>
        </p:txBody>
      </p:sp>
      <p:sp>
        <p:nvSpPr>
          <p:cNvPr id="125958" name="文本占位符 896001"/>
          <p:cNvSpPr/>
          <p:nvPr/>
        </p:nvSpPr>
        <p:spPr>
          <a:xfrm>
            <a:off x="44450" y="2851150"/>
            <a:ext cx="5676900" cy="450850"/>
          </a:xfrm>
          <a:prstGeom prst="rect">
            <a:avLst/>
          </a:prstGeom>
          <a:noFill/>
          <a:ln w="9525">
            <a:noFill/>
          </a:ln>
        </p:spPr>
        <p:txBody>
          <a:bodyPr wrap="square" lIns="91440" tIns="45720" rIns="91440" bIns="45720" anchor="t">
            <a:spAutoFit/>
          </a:bodyPr>
          <a:p>
            <a:pPr marL="228600" indent="-228600">
              <a:lnSpc>
                <a:spcPct val="90000"/>
              </a:lnSpc>
              <a:spcBef>
                <a:spcPts val="1000"/>
              </a:spcBef>
              <a:buClr>
                <a:schemeClr val="accent1"/>
              </a:buClr>
            </a:pPr>
            <a:r>
              <a:rPr lang="en-US" altLang="zh-CN" sz="2600">
                <a:solidFill>
                  <a:schemeClr val="tx1"/>
                </a:solidFill>
                <a:latin typeface="微软雅黑" panose="020B0503020204020204" charset="-122"/>
                <a:ea typeface="微软雅黑" panose="020B0503020204020204" charset="-122"/>
              </a:rPr>
              <a:t>2</a:t>
            </a:r>
            <a:r>
              <a:rPr lang="zh-CN" altLang="en-US" sz="2600" dirty="0">
                <a:solidFill>
                  <a:schemeClr val="tx1"/>
                </a:solidFill>
                <a:latin typeface="微软雅黑" panose="020B0503020204020204" charset="-122"/>
                <a:ea typeface="微软雅黑" panose="020B0503020204020204" charset="-122"/>
              </a:rPr>
              <a:t>．培养基制备与微生物纯化技术　</a:t>
            </a:r>
            <a:endParaRPr lang="zh-CN" altLang="en-US" sz="2600" dirty="0">
              <a:solidFill>
                <a:schemeClr val="tx1"/>
              </a:solidFill>
              <a:latin typeface="微软雅黑" panose="020B0503020204020204" charset="-122"/>
              <a:ea typeface="微软雅黑" panose="020B0503020204020204" charset="-122"/>
            </a:endParaRPr>
          </a:p>
        </p:txBody>
      </p:sp>
      <p:sp>
        <p:nvSpPr>
          <p:cNvPr id="896005" name="矩形 896004"/>
          <p:cNvSpPr/>
          <p:nvPr/>
        </p:nvSpPr>
        <p:spPr>
          <a:xfrm>
            <a:off x="4624388" y="3457575"/>
            <a:ext cx="109855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称量　</a:t>
            </a:r>
            <a:endParaRPr lang="zh-CN" altLang="en-US" dirty="0">
              <a:latin typeface="微软雅黑" panose="020B0503020204020204" charset="-122"/>
              <a:ea typeface="微软雅黑" panose="020B0503020204020204" charset="-122"/>
            </a:endParaRPr>
          </a:p>
        </p:txBody>
      </p:sp>
      <p:sp>
        <p:nvSpPr>
          <p:cNvPr id="896006" name="矩形 896005"/>
          <p:cNvSpPr/>
          <p:nvPr/>
        </p:nvSpPr>
        <p:spPr>
          <a:xfrm>
            <a:off x="6908800" y="3457575"/>
            <a:ext cx="1100138"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灭菌　</a:t>
            </a:r>
            <a:endParaRPr lang="zh-CN" altLang="en-US" dirty="0">
              <a:latin typeface="微软雅黑" panose="020B0503020204020204" charset="-122"/>
              <a:ea typeface="微软雅黑" panose="020B0503020204020204" charset="-122"/>
            </a:endParaRPr>
          </a:p>
        </p:txBody>
      </p:sp>
      <p:sp>
        <p:nvSpPr>
          <p:cNvPr id="896007" name="矩形 896006"/>
          <p:cNvSpPr/>
          <p:nvPr/>
        </p:nvSpPr>
        <p:spPr>
          <a:xfrm>
            <a:off x="6216650" y="3952558"/>
            <a:ext cx="1408113"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接种环　</a:t>
            </a:r>
            <a:endParaRPr lang="zh-CN" altLang="en-US" dirty="0">
              <a:latin typeface="微软雅黑" panose="020B0503020204020204" charset="-122"/>
              <a:ea typeface="微软雅黑" panose="020B0503020204020204" charset="-122"/>
            </a:endParaRPr>
          </a:p>
        </p:txBody>
      </p:sp>
      <p:sp>
        <p:nvSpPr>
          <p:cNvPr id="896008" name="矩形 896007"/>
          <p:cNvSpPr/>
          <p:nvPr/>
        </p:nvSpPr>
        <p:spPr>
          <a:xfrm>
            <a:off x="8891588" y="5087938"/>
            <a:ext cx="1712912"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梯度稀释　</a:t>
            </a:r>
            <a:endParaRPr lang="zh-CN" altLang="en-US" dirty="0">
              <a:latin typeface="微软雅黑" panose="020B0503020204020204" charset="-122"/>
              <a:ea typeface="微软雅黑" panose="020B0503020204020204" charset="-122"/>
            </a:endParaRPr>
          </a:p>
        </p:txBody>
      </p:sp>
      <p:sp>
        <p:nvSpPr>
          <p:cNvPr id="3" name="圆角矩形 2"/>
          <p:cNvSpPr/>
          <p:nvPr/>
        </p:nvSpPr>
        <p:spPr>
          <a:xfrm>
            <a:off x="5267325" y="4351338"/>
            <a:ext cx="1779588" cy="344488"/>
          </a:xfrm>
          <a:prstGeom prst="roundRect">
            <a:avLst/>
          </a:prstGeom>
          <a:noFill/>
          <a:ln w="60325">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9268">
                                            <p:txEl>
                                              <p:charRg st="0" end="4"/>
                                            </p:txEl>
                                          </p:spTgt>
                                        </p:tgtEl>
                                        <p:attrNameLst>
                                          <p:attrName>style.visibility</p:attrName>
                                        </p:attrNameLst>
                                      </p:cBhvr>
                                      <p:to>
                                        <p:strVal val="visible"/>
                                      </p:to>
                                    </p:set>
                                    <p:animEffect transition="in" filter="blinds(horizontal)">
                                      <p:cBhvr>
                                        <p:cTn id="7" dur="500"/>
                                        <p:tgtEl>
                                          <p:spTgt spid="779268">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79269">
                                            <p:txEl>
                                              <p:charRg st="0" end="4"/>
                                            </p:txEl>
                                          </p:spTgt>
                                        </p:tgtEl>
                                        <p:attrNameLst>
                                          <p:attrName>style.visibility</p:attrName>
                                        </p:attrNameLst>
                                      </p:cBhvr>
                                      <p:to>
                                        <p:strVal val="visible"/>
                                      </p:to>
                                    </p:set>
                                    <p:animEffect transition="in" filter="blinds(horizontal)">
                                      <p:cBhvr>
                                        <p:cTn id="12" dur="500"/>
                                        <p:tgtEl>
                                          <p:spTgt spid="779269">
                                            <p:txEl>
                                              <p:charRg st="0"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96005">
                                            <p:txEl>
                                              <p:charRg st="0" end="4"/>
                                            </p:txEl>
                                          </p:spTgt>
                                        </p:tgtEl>
                                        <p:attrNameLst>
                                          <p:attrName>style.visibility</p:attrName>
                                        </p:attrNameLst>
                                      </p:cBhvr>
                                      <p:to>
                                        <p:strVal val="visible"/>
                                      </p:to>
                                    </p:set>
                                    <p:animEffect transition="in" filter="blinds(horizontal)">
                                      <p:cBhvr>
                                        <p:cTn id="17" dur="500"/>
                                        <p:tgtEl>
                                          <p:spTgt spid="896005">
                                            <p:txEl>
                                              <p:charRg st="0"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96006">
                                            <p:txEl>
                                              <p:charRg st="0" end="4"/>
                                            </p:txEl>
                                          </p:spTgt>
                                        </p:tgtEl>
                                        <p:attrNameLst>
                                          <p:attrName>style.visibility</p:attrName>
                                        </p:attrNameLst>
                                      </p:cBhvr>
                                      <p:to>
                                        <p:strVal val="visible"/>
                                      </p:to>
                                    </p:set>
                                    <p:animEffect transition="in" filter="blinds(horizontal)">
                                      <p:cBhvr>
                                        <p:cTn id="22" dur="500"/>
                                        <p:tgtEl>
                                          <p:spTgt spid="896006">
                                            <p:txEl>
                                              <p:charRg st="0"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96007">
                                            <p:txEl>
                                              <p:charRg st="0" end="5"/>
                                            </p:txEl>
                                          </p:spTgt>
                                        </p:tgtEl>
                                        <p:attrNameLst>
                                          <p:attrName>style.visibility</p:attrName>
                                        </p:attrNameLst>
                                      </p:cBhvr>
                                      <p:to>
                                        <p:strVal val="visible"/>
                                      </p:to>
                                    </p:set>
                                    <p:animEffect transition="in" filter="blinds(horizontal)">
                                      <p:cBhvr>
                                        <p:cTn id="27" dur="500"/>
                                        <p:tgtEl>
                                          <p:spTgt spid="896007">
                                            <p:txEl>
                                              <p:charRg st="0"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amond(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96008">
                                            <p:txEl>
                                              <p:charRg st="0" end="6"/>
                                            </p:txEl>
                                          </p:spTgt>
                                        </p:tgtEl>
                                        <p:attrNameLst>
                                          <p:attrName>style.visibility</p:attrName>
                                        </p:attrNameLst>
                                      </p:cBhvr>
                                      <p:to>
                                        <p:strVal val="visible"/>
                                      </p:to>
                                    </p:set>
                                    <p:animEffect transition="in" filter="blinds(horizontal)">
                                      <p:cBhvr>
                                        <p:cTn id="37" dur="500"/>
                                        <p:tgtEl>
                                          <p:spTgt spid="896008">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8545" name="组合 157707"/>
          <p:cNvGrpSpPr/>
          <p:nvPr/>
        </p:nvGrpSpPr>
        <p:grpSpPr>
          <a:xfrm>
            <a:off x="420688" y="279400"/>
            <a:ext cx="3962400" cy="950913"/>
            <a:chOff x="4836" y="164"/>
            <a:chExt cx="2496" cy="599"/>
          </a:xfrm>
        </p:grpSpPr>
        <p:sp>
          <p:nvSpPr>
            <p:cNvPr id="108546" name="圆角矩形 157708"/>
            <p:cNvSpPr/>
            <p:nvPr/>
          </p:nvSpPr>
          <p:spPr>
            <a:xfrm>
              <a:off x="4882" y="209"/>
              <a:ext cx="2404" cy="453"/>
            </a:xfrm>
            <a:prstGeom prst="roundRect">
              <a:avLst>
                <a:gd name="adj" fmla="val 50000"/>
              </a:avLst>
            </a:prstGeom>
            <a:solidFill>
              <a:srgbClr val="CC0000"/>
            </a:solidFill>
            <a:ln w="9525">
              <a:noFill/>
            </a:ln>
          </p:spPr>
          <p:txBody>
            <a:bodyPr anchor="t"/>
            <a:p>
              <a:pPr eaLnBrk="0" hangingPunct="0"/>
              <a:endParaRPr lang="zh-CN" altLang="en-US">
                <a:latin typeface="Times New Roman" panose="02020603050405020304" pitchFamily="18" charset="0"/>
                <a:ea typeface="宋体" panose="02010600030101010101" pitchFamily="2" charset="-122"/>
              </a:endParaRPr>
            </a:p>
          </p:txBody>
        </p:sp>
        <p:pic>
          <p:nvPicPr>
            <p:cNvPr id="108547" name="图片 157709" descr="框"/>
            <p:cNvPicPr>
              <a:picLocks noChangeAspect="1"/>
            </p:cNvPicPr>
            <p:nvPr/>
          </p:nvPicPr>
          <p:blipFill>
            <a:blip r:embed="rId1"/>
            <a:stretch>
              <a:fillRect/>
            </a:stretch>
          </p:blipFill>
          <p:spPr>
            <a:xfrm>
              <a:off x="4836" y="164"/>
              <a:ext cx="2496" cy="599"/>
            </a:xfrm>
            <a:prstGeom prst="rect">
              <a:avLst/>
            </a:prstGeom>
            <a:noFill/>
            <a:ln w="9525">
              <a:noFill/>
            </a:ln>
          </p:spPr>
        </p:pic>
        <p:sp>
          <p:nvSpPr>
            <p:cNvPr id="108548" name="文本框 157710"/>
            <p:cNvSpPr txBox="1"/>
            <p:nvPr/>
          </p:nvSpPr>
          <p:spPr>
            <a:xfrm>
              <a:off x="4927" y="255"/>
              <a:ext cx="409" cy="327"/>
            </a:xfrm>
            <a:prstGeom prst="rect">
              <a:avLst/>
            </a:prstGeom>
            <a:noFill/>
            <a:ln w="9525">
              <a:noFill/>
            </a:ln>
          </p:spPr>
          <p:txBody>
            <a:bodyPr anchor="t">
              <a:spAutoFit/>
            </a:bodyPr>
            <a:p>
              <a:pPr hangingPunct="0">
                <a:buClr>
                  <a:schemeClr val="accent1"/>
                </a:buClr>
                <a:buFont typeface="Wingdings" panose="05000000000000000000" pitchFamily="2" charset="2"/>
              </a:pPr>
              <a:r>
                <a:rPr lang="en-US" altLang="zh-CN" sz="2800">
                  <a:solidFill>
                    <a:schemeClr val="bg1"/>
                  </a:solidFill>
                  <a:latin typeface="黑体" panose="02010609060101010101" pitchFamily="2" charset="-122"/>
                  <a:ea typeface="黑体" panose="02010609060101010101" pitchFamily="2" charset="-122"/>
                </a:rPr>
                <a:t>01</a:t>
              </a:r>
              <a:endParaRPr lang="en-US" altLang="zh-CN" sz="2800">
                <a:solidFill>
                  <a:schemeClr val="bg1"/>
                </a:solidFill>
                <a:latin typeface="黑体" panose="02010609060101010101" pitchFamily="2" charset="-122"/>
                <a:ea typeface="黑体" panose="02010609060101010101" pitchFamily="2" charset="-122"/>
              </a:endParaRPr>
            </a:p>
          </p:txBody>
        </p:sp>
        <p:sp>
          <p:nvSpPr>
            <p:cNvPr id="108549" name="文本框 157711"/>
            <p:cNvSpPr txBox="1"/>
            <p:nvPr/>
          </p:nvSpPr>
          <p:spPr>
            <a:xfrm>
              <a:off x="5471" y="300"/>
              <a:ext cx="1769" cy="290"/>
            </a:xfrm>
            <a:prstGeom prst="rect">
              <a:avLst/>
            </a:prstGeom>
            <a:noFill/>
            <a:ln w="9525">
              <a:noFill/>
            </a:ln>
          </p:spPr>
          <p:txBody>
            <a:bodyPr anchor="t">
              <a:spAutoFit/>
            </a:bodyPr>
            <a:p>
              <a:pPr algn="ctr" hangingPunct="0">
                <a:buClr>
                  <a:schemeClr val="accent1"/>
                </a:buClr>
                <a:buFont typeface="Wingdings" panose="05000000000000000000" pitchFamily="2" charset="2"/>
              </a:pPr>
              <a:r>
                <a:rPr lang="zh-CN" altLang="en-US" dirty="0">
                  <a:solidFill>
                    <a:srgbClr val="FFFFFF"/>
                  </a:solidFill>
                  <a:latin typeface="微软雅黑" panose="020B0503020204020204" charset="-122"/>
                  <a:ea typeface="微软雅黑" panose="020B0503020204020204" charset="-122"/>
                </a:rPr>
                <a:t>构建知识体系</a:t>
              </a:r>
              <a:endParaRPr lang="zh-CN" altLang="en-US" dirty="0">
                <a:solidFill>
                  <a:srgbClr val="FFFFFF"/>
                </a:solidFill>
                <a:latin typeface="微软雅黑" panose="020B0503020204020204" charset="-122"/>
                <a:ea typeface="微软雅黑" panose="020B0503020204020204" charset="-122"/>
              </a:endParaRPr>
            </a:p>
          </p:txBody>
        </p:sp>
      </p:grpSp>
      <p:pic>
        <p:nvPicPr>
          <p:cNvPr id="108550" name="图片 157725" descr="S396a"/>
          <p:cNvPicPr>
            <a:picLocks noChangeAspect="1"/>
          </p:cNvPicPr>
          <p:nvPr/>
        </p:nvPicPr>
        <p:blipFill>
          <a:blip r:embed="rId2">
            <a:clrChange>
              <a:clrFrom>
                <a:srgbClr val="FFFFFF"/>
              </a:clrFrom>
              <a:clrTo>
                <a:srgbClr val="FFFFFF">
                  <a:alpha val="0"/>
                </a:srgbClr>
              </a:clrTo>
            </a:clrChange>
            <a:lum bright="-36000" contrast="48000"/>
          </a:blip>
          <a:stretch>
            <a:fillRect/>
          </a:stretch>
        </p:blipFill>
        <p:spPr>
          <a:xfrm>
            <a:off x="44450" y="1028700"/>
            <a:ext cx="12158663" cy="5924550"/>
          </a:xfrm>
          <a:prstGeom prst="rect">
            <a:avLst/>
          </a:prstGeom>
          <a:noFill/>
          <a:ln w="9525">
            <a:noFill/>
          </a:ln>
        </p:spPr>
      </p:pic>
      <p:sp>
        <p:nvSpPr>
          <p:cNvPr id="157727" name="矩形 157726"/>
          <p:cNvSpPr/>
          <p:nvPr/>
        </p:nvSpPr>
        <p:spPr>
          <a:xfrm>
            <a:off x="633413" y="1306513"/>
            <a:ext cx="1708150" cy="398462"/>
          </a:xfrm>
          <a:prstGeom prst="rect">
            <a:avLst/>
          </a:prstGeom>
          <a:noFill/>
          <a:ln w="9525">
            <a:noFill/>
          </a:ln>
        </p:spPr>
        <p:txBody>
          <a:bodyPr wrap="none" anchor="ctr">
            <a:spAutoFit/>
          </a:bodyPr>
          <a:p>
            <a:pPr algn="ctr" eaLnBrk="0" hangingPunct="0"/>
            <a:r>
              <a:rPr lang="zh-CN" altLang="en-US" sz="2000" dirty="0">
                <a:latin typeface="微软雅黑" panose="020B0503020204020204" charset="-122"/>
                <a:ea typeface="微软雅黑" panose="020B0503020204020204" charset="-122"/>
              </a:rPr>
              <a:t>水、碳源、　</a:t>
            </a:r>
            <a:endParaRPr lang="zh-CN" altLang="en-US" sz="2000" dirty="0">
              <a:latin typeface="微软雅黑" panose="020B0503020204020204" charset="-122"/>
              <a:ea typeface="微软雅黑" panose="020B0503020204020204" charset="-122"/>
            </a:endParaRPr>
          </a:p>
        </p:txBody>
      </p:sp>
      <p:sp>
        <p:nvSpPr>
          <p:cNvPr id="157728" name="矩形 157727"/>
          <p:cNvSpPr/>
          <p:nvPr/>
        </p:nvSpPr>
        <p:spPr>
          <a:xfrm>
            <a:off x="44450" y="1638300"/>
            <a:ext cx="2279650" cy="398463"/>
          </a:xfrm>
          <a:prstGeom prst="rect">
            <a:avLst/>
          </a:prstGeom>
          <a:noFill/>
          <a:ln w="9525">
            <a:noFill/>
          </a:ln>
        </p:spPr>
        <p:txBody>
          <a:bodyPr wrap="square" anchor="ctr">
            <a:spAutoFit/>
          </a:bodyPr>
          <a:p>
            <a:pPr algn="ctr" eaLnBrk="0" hangingPunct="0"/>
            <a:r>
              <a:rPr lang="zh-CN" altLang="en-US" sz="2000" dirty="0">
                <a:latin typeface="微软雅黑" panose="020B0503020204020204" charset="-122"/>
                <a:ea typeface="微软雅黑" panose="020B0503020204020204" charset="-122"/>
              </a:rPr>
              <a:t>氮源、无机盐　</a:t>
            </a:r>
            <a:endParaRPr lang="zh-CN" altLang="en-US" sz="2000" dirty="0">
              <a:latin typeface="微软雅黑" panose="020B0503020204020204" charset="-122"/>
              <a:ea typeface="微软雅黑" panose="020B0503020204020204" charset="-122"/>
            </a:endParaRPr>
          </a:p>
        </p:txBody>
      </p:sp>
      <p:sp>
        <p:nvSpPr>
          <p:cNvPr id="157729" name="矩形 157728"/>
          <p:cNvSpPr/>
          <p:nvPr/>
        </p:nvSpPr>
        <p:spPr>
          <a:xfrm>
            <a:off x="998538" y="2087563"/>
            <a:ext cx="944562" cy="398462"/>
          </a:xfrm>
          <a:prstGeom prst="rect">
            <a:avLst/>
          </a:prstGeom>
          <a:noFill/>
          <a:ln w="9525">
            <a:noFill/>
          </a:ln>
        </p:spPr>
        <p:txBody>
          <a:bodyPr wrap="square" anchor="ctr">
            <a:spAutoFit/>
          </a:bodyPr>
          <a:p>
            <a:pPr algn="ctr" eaLnBrk="0" hangingPunct="0"/>
            <a:r>
              <a:rPr lang="zh-CN" altLang="en-US" sz="2000" dirty="0">
                <a:latin typeface="微软雅黑" panose="020B0503020204020204" charset="-122"/>
                <a:ea typeface="微软雅黑" panose="020B0503020204020204" charset="-122"/>
              </a:rPr>
              <a:t>灭菌　</a:t>
            </a:r>
            <a:endParaRPr lang="zh-CN" altLang="en-US" sz="2000" dirty="0">
              <a:latin typeface="微软雅黑" panose="020B0503020204020204" charset="-122"/>
              <a:ea typeface="微软雅黑" panose="020B0503020204020204" charset="-122"/>
            </a:endParaRPr>
          </a:p>
        </p:txBody>
      </p:sp>
      <p:sp>
        <p:nvSpPr>
          <p:cNvPr id="157730" name="矩形 157729"/>
          <p:cNvSpPr/>
          <p:nvPr/>
        </p:nvSpPr>
        <p:spPr>
          <a:xfrm>
            <a:off x="800100" y="3525838"/>
            <a:ext cx="944563" cy="400050"/>
          </a:xfrm>
          <a:prstGeom prst="rect">
            <a:avLst/>
          </a:prstGeom>
          <a:noFill/>
          <a:ln w="9525">
            <a:noFill/>
          </a:ln>
        </p:spPr>
        <p:txBody>
          <a:bodyPr wrap="none" anchor="ctr">
            <a:spAutoFit/>
          </a:bodyPr>
          <a:p>
            <a:pPr algn="ctr" eaLnBrk="0" hangingPunct="0"/>
            <a:r>
              <a:rPr lang="zh-CN" altLang="en-US" sz="2000" dirty="0">
                <a:latin typeface="微软雅黑" panose="020B0503020204020204" charset="-122"/>
                <a:ea typeface="微软雅黑" panose="020B0503020204020204" charset="-122"/>
              </a:rPr>
              <a:t>尿素　</a:t>
            </a:r>
            <a:endParaRPr lang="zh-CN" altLang="en-US" sz="2000" dirty="0">
              <a:latin typeface="微软雅黑" panose="020B0503020204020204" charset="-122"/>
              <a:ea typeface="微软雅黑" panose="020B0503020204020204" charset="-122"/>
            </a:endParaRPr>
          </a:p>
        </p:txBody>
      </p:sp>
      <p:sp>
        <p:nvSpPr>
          <p:cNvPr id="157731" name="矩形 157730"/>
          <p:cNvSpPr/>
          <p:nvPr/>
        </p:nvSpPr>
        <p:spPr>
          <a:xfrm>
            <a:off x="396875" y="4538663"/>
            <a:ext cx="1960563" cy="398462"/>
          </a:xfrm>
          <a:prstGeom prst="rect">
            <a:avLst/>
          </a:prstGeom>
          <a:noFill/>
          <a:ln w="9525">
            <a:noFill/>
          </a:ln>
        </p:spPr>
        <p:txBody>
          <a:bodyPr wrap="square" anchor="ctr">
            <a:spAutoFit/>
          </a:bodyPr>
          <a:p>
            <a:pPr algn="ctr" eaLnBrk="0" hangingPunct="0"/>
            <a:r>
              <a:rPr lang="zh-CN" altLang="en-US" sz="2000" dirty="0">
                <a:latin typeface="微软雅黑" panose="020B0503020204020204" charset="-122"/>
                <a:ea typeface="微软雅黑" panose="020B0503020204020204" charset="-122"/>
              </a:rPr>
              <a:t>稀释涂布平板　</a:t>
            </a:r>
            <a:endParaRPr lang="zh-CN" altLang="en-US" sz="2000" dirty="0">
              <a:latin typeface="微软雅黑" panose="020B0503020204020204" charset="-122"/>
              <a:ea typeface="微软雅黑" panose="020B0503020204020204" charset="-122"/>
            </a:endParaRPr>
          </a:p>
        </p:txBody>
      </p:sp>
      <p:sp>
        <p:nvSpPr>
          <p:cNvPr id="157732" name="矩形 157731"/>
          <p:cNvSpPr/>
          <p:nvPr/>
        </p:nvSpPr>
        <p:spPr>
          <a:xfrm>
            <a:off x="796925" y="6188075"/>
            <a:ext cx="1198563" cy="398463"/>
          </a:xfrm>
          <a:prstGeom prst="rect">
            <a:avLst/>
          </a:prstGeom>
          <a:noFill/>
          <a:ln w="9525">
            <a:noFill/>
          </a:ln>
        </p:spPr>
        <p:txBody>
          <a:bodyPr wrap="none" anchor="ctr">
            <a:spAutoFit/>
          </a:bodyPr>
          <a:p>
            <a:pPr algn="ctr" eaLnBrk="0" hangingPunct="0"/>
            <a:r>
              <a:rPr lang="zh-CN" altLang="en-US" sz="2000" dirty="0">
                <a:latin typeface="微软雅黑" panose="020B0503020204020204" charset="-122"/>
                <a:ea typeface="微软雅黑" panose="020B0503020204020204" charset="-122"/>
              </a:rPr>
              <a:t>刚果红　</a:t>
            </a:r>
            <a:endParaRPr lang="zh-CN" altLang="en-US" sz="2000" dirty="0">
              <a:latin typeface="微软雅黑" panose="020B0503020204020204" charset="-122"/>
              <a:ea typeface="微软雅黑" panose="020B0503020204020204" charset="-122"/>
            </a:endParaRPr>
          </a:p>
        </p:txBody>
      </p:sp>
      <p:sp>
        <p:nvSpPr>
          <p:cNvPr id="157733" name="矩形 157732"/>
          <p:cNvSpPr/>
          <p:nvPr/>
        </p:nvSpPr>
        <p:spPr>
          <a:xfrm>
            <a:off x="8562975" y="1230313"/>
            <a:ext cx="1198563" cy="398462"/>
          </a:xfrm>
          <a:prstGeom prst="rect">
            <a:avLst/>
          </a:prstGeom>
          <a:noFill/>
          <a:ln w="9525">
            <a:noFill/>
          </a:ln>
        </p:spPr>
        <p:txBody>
          <a:bodyPr wrap="none" anchor="ctr">
            <a:spAutoFit/>
          </a:bodyPr>
          <a:p>
            <a:pPr algn="ctr" eaLnBrk="0" hangingPunct="0"/>
            <a:r>
              <a:rPr lang="zh-CN" altLang="en-US" sz="2000" dirty="0">
                <a:latin typeface="微软雅黑" panose="020B0503020204020204" charset="-122"/>
                <a:ea typeface="微软雅黑" panose="020B0503020204020204" charset="-122"/>
              </a:rPr>
              <a:t>酵母菌　</a:t>
            </a:r>
            <a:endParaRPr lang="zh-CN" altLang="en-US" sz="2000" dirty="0">
              <a:latin typeface="微软雅黑" panose="020B0503020204020204" charset="-122"/>
              <a:ea typeface="微软雅黑" panose="020B0503020204020204" charset="-122"/>
            </a:endParaRPr>
          </a:p>
        </p:txBody>
      </p:sp>
      <p:sp>
        <p:nvSpPr>
          <p:cNvPr id="157734" name="矩形 157733"/>
          <p:cNvSpPr/>
          <p:nvPr/>
        </p:nvSpPr>
        <p:spPr>
          <a:xfrm>
            <a:off x="8561388" y="3314700"/>
            <a:ext cx="1200150" cy="398463"/>
          </a:xfrm>
          <a:prstGeom prst="rect">
            <a:avLst/>
          </a:prstGeom>
          <a:noFill/>
          <a:ln w="9525">
            <a:noFill/>
          </a:ln>
        </p:spPr>
        <p:txBody>
          <a:bodyPr wrap="none" anchor="ctr">
            <a:spAutoFit/>
          </a:bodyPr>
          <a:p>
            <a:pPr algn="ctr" eaLnBrk="0" hangingPunct="0"/>
            <a:r>
              <a:rPr lang="zh-CN" altLang="en-US" sz="2000" dirty="0">
                <a:latin typeface="微软雅黑" panose="020B0503020204020204" charset="-122"/>
                <a:ea typeface="微软雅黑" panose="020B0503020204020204" charset="-122"/>
              </a:rPr>
              <a:t>乳酸菌　</a:t>
            </a:r>
            <a:endParaRPr lang="zh-CN" altLang="en-US" sz="2000" dirty="0">
              <a:latin typeface="微软雅黑" panose="020B0503020204020204" charset="-122"/>
              <a:ea typeface="微软雅黑" panose="020B0503020204020204" charset="-122"/>
            </a:endParaRPr>
          </a:p>
        </p:txBody>
      </p:sp>
      <p:sp>
        <p:nvSpPr>
          <p:cNvPr id="157735" name="矩形 157734"/>
          <p:cNvSpPr/>
          <p:nvPr/>
        </p:nvSpPr>
        <p:spPr>
          <a:xfrm>
            <a:off x="10418763" y="4821238"/>
            <a:ext cx="1452562" cy="400050"/>
          </a:xfrm>
          <a:prstGeom prst="rect">
            <a:avLst/>
          </a:prstGeom>
          <a:noFill/>
          <a:ln w="9525">
            <a:noFill/>
          </a:ln>
        </p:spPr>
        <p:txBody>
          <a:bodyPr wrap="none" anchor="ctr">
            <a:spAutoFit/>
          </a:bodyPr>
          <a:p>
            <a:pPr algn="ctr" eaLnBrk="0" hangingPunct="0"/>
            <a:r>
              <a:rPr lang="zh-CN" altLang="en-US" sz="2000" dirty="0">
                <a:latin typeface="微软雅黑" panose="020B0503020204020204" charset="-122"/>
                <a:ea typeface="微软雅黑" panose="020B0503020204020204" charset="-122"/>
              </a:rPr>
              <a:t>玫瑰红色　</a:t>
            </a:r>
            <a:endParaRPr lang="zh-CN" altLang="en-US" sz="2000" dirty="0">
              <a:latin typeface="微软雅黑" panose="020B0503020204020204" charset="-122"/>
              <a:ea typeface="微软雅黑" panose="020B0503020204020204" charset="-122"/>
            </a:endParaRPr>
          </a:p>
        </p:txBody>
      </p:sp>
      <p:sp>
        <p:nvSpPr>
          <p:cNvPr id="157736" name="矩形 157735"/>
          <p:cNvSpPr/>
          <p:nvPr/>
        </p:nvSpPr>
        <p:spPr>
          <a:xfrm>
            <a:off x="9413875" y="5891213"/>
            <a:ext cx="2214563" cy="398462"/>
          </a:xfrm>
          <a:prstGeom prst="rect">
            <a:avLst/>
          </a:prstGeom>
          <a:noFill/>
          <a:ln w="9525">
            <a:noFill/>
          </a:ln>
        </p:spPr>
        <p:txBody>
          <a:bodyPr wrap="none" anchor="ctr">
            <a:spAutoFit/>
          </a:bodyPr>
          <a:p>
            <a:pPr algn="ctr" eaLnBrk="0" hangingPunct="0"/>
            <a:r>
              <a:rPr lang="zh-CN" altLang="en-US" sz="2000" dirty="0">
                <a:latin typeface="微软雅黑" panose="020B0503020204020204" charset="-122"/>
                <a:ea typeface="微软雅黑" panose="020B0503020204020204" charset="-122"/>
              </a:rPr>
              <a:t>制备标准显色液　</a:t>
            </a:r>
            <a:endParaRPr lang="zh-CN" altLang="en-US" sz="2000" dirty="0">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7727">
                                            <p:txEl>
                                              <p:charRg st="0" end="7"/>
                                            </p:txEl>
                                          </p:spTgt>
                                        </p:tgtEl>
                                        <p:attrNameLst>
                                          <p:attrName>style.visibility</p:attrName>
                                        </p:attrNameLst>
                                      </p:cBhvr>
                                      <p:to>
                                        <p:strVal val="visible"/>
                                      </p:to>
                                    </p:set>
                                    <p:animEffect transition="in" filter="blinds(horizontal)">
                                      <p:cBhvr>
                                        <p:cTn id="7" dur="500"/>
                                        <p:tgtEl>
                                          <p:spTgt spid="157727">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7728">
                                            <p:txEl>
                                              <p:charRg st="0" end="8"/>
                                            </p:txEl>
                                          </p:spTgt>
                                        </p:tgtEl>
                                        <p:attrNameLst>
                                          <p:attrName>style.visibility</p:attrName>
                                        </p:attrNameLst>
                                      </p:cBhvr>
                                      <p:to>
                                        <p:strVal val="visible"/>
                                      </p:to>
                                    </p:set>
                                    <p:animEffect transition="in" filter="blinds(horizontal)">
                                      <p:cBhvr>
                                        <p:cTn id="12" dur="500"/>
                                        <p:tgtEl>
                                          <p:spTgt spid="157728">
                                            <p:txEl>
                                              <p:charRg st="0"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7729">
                                            <p:txEl>
                                              <p:charRg st="0" end="4"/>
                                            </p:txEl>
                                          </p:spTgt>
                                        </p:tgtEl>
                                        <p:attrNameLst>
                                          <p:attrName>style.visibility</p:attrName>
                                        </p:attrNameLst>
                                      </p:cBhvr>
                                      <p:to>
                                        <p:strVal val="visible"/>
                                      </p:to>
                                    </p:set>
                                    <p:animEffect transition="in" filter="blinds(horizontal)">
                                      <p:cBhvr>
                                        <p:cTn id="17" dur="500"/>
                                        <p:tgtEl>
                                          <p:spTgt spid="157729">
                                            <p:txEl>
                                              <p:charRg st="0"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7730">
                                            <p:txEl>
                                              <p:charRg st="0" end="4"/>
                                            </p:txEl>
                                          </p:spTgt>
                                        </p:tgtEl>
                                        <p:attrNameLst>
                                          <p:attrName>style.visibility</p:attrName>
                                        </p:attrNameLst>
                                      </p:cBhvr>
                                      <p:to>
                                        <p:strVal val="visible"/>
                                      </p:to>
                                    </p:set>
                                    <p:animEffect transition="in" filter="blinds(horizontal)">
                                      <p:cBhvr>
                                        <p:cTn id="22" dur="500"/>
                                        <p:tgtEl>
                                          <p:spTgt spid="157730">
                                            <p:txEl>
                                              <p:charRg st="0"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7731">
                                            <p:txEl>
                                              <p:charRg st="0" end="8"/>
                                            </p:txEl>
                                          </p:spTgt>
                                        </p:tgtEl>
                                        <p:attrNameLst>
                                          <p:attrName>style.visibility</p:attrName>
                                        </p:attrNameLst>
                                      </p:cBhvr>
                                      <p:to>
                                        <p:strVal val="visible"/>
                                      </p:to>
                                    </p:set>
                                    <p:animEffect transition="in" filter="blinds(horizontal)">
                                      <p:cBhvr>
                                        <p:cTn id="27" dur="500"/>
                                        <p:tgtEl>
                                          <p:spTgt spid="157731">
                                            <p:txEl>
                                              <p:charRg st="0"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7732">
                                            <p:txEl>
                                              <p:charRg st="0" end="5"/>
                                            </p:txEl>
                                          </p:spTgt>
                                        </p:tgtEl>
                                        <p:attrNameLst>
                                          <p:attrName>style.visibility</p:attrName>
                                        </p:attrNameLst>
                                      </p:cBhvr>
                                      <p:to>
                                        <p:strVal val="visible"/>
                                      </p:to>
                                    </p:set>
                                    <p:animEffect transition="in" filter="blinds(horizontal)">
                                      <p:cBhvr>
                                        <p:cTn id="32" dur="500"/>
                                        <p:tgtEl>
                                          <p:spTgt spid="157732">
                                            <p:txEl>
                                              <p:charRg st="0"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7733">
                                            <p:txEl>
                                              <p:charRg st="0" end="5"/>
                                            </p:txEl>
                                          </p:spTgt>
                                        </p:tgtEl>
                                        <p:attrNameLst>
                                          <p:attrName>style.visibility</p:attrName>
                                        </p:attrNameLst>
                                      </p:cBhvr>
                                      <p:to>
                                        <p:strVal val="visible"/>
                                      </p:to>
                                    </p:set>
                                    <p:animEffect transition="in" filter="blinds(horizontal)">
                                      <p:cBhvr>
                                        <p:cTn id="37" dur="500"/>
                                        <p:tgtEl>
                                          <p:spTgt spid="157733">
                                            <p:txEl>
                                              <p:charRg st="0"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7734">
                                            <p:txEl>
                                              <p:charRg st="0" end="5"/>
                                            </p:txEl>
                                          </p:spTgt>
                                        </p:tgtEl>
                                        <p:attrNameLst>
                                          <p:attrName>style.visibility</p:attrName>
                                        </p:attrNameLst>
                                      </p:cBhvr>
                                      <p:to>
                                        <p:strVal val="visible"/>
                                      </p:to>
                                    </p:set>
                                    <p:animEffect transition="in" filter="blinds(horizontal)">
                                      <p:cBhvr>
                                        <p:cTn id="42" dur="500"/>
                                        <p:tgtEl>
                                          <p:spTgt spid="157734">
                                            <p:txEl>
                                              <p:charRg st="0"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7735">
                                            <p:txEl>
                                              <p:charRg st="0" end="6"/>
                                            </p:txEl>
                                          </p:spTgt>
                                        </p:tgtEl>
                                        <p:attrNameLst>
                                          <p:attrName>style.visibility</p:attrName>
                                        </p:attrNameLst>
                                      </p:cBhvr>
                                      <p:to>
                                        <p:strVal val="visible"/>
                                      </p:to>
                                    </p:set>
                                    <p:animEffect transition="in" filter="blinds(horizontal)">
                                      <p:cBhvr>
                                        <p:cTn id="47" dur="500"/>
                                        <p:tgtEl>
                                          <p:spTgt spid="157735">
                                            <p:txEl>
                                              <p:charRg st="0"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7736">
                                            <p:txEl>
                                              <p:charRg st="0" end="9"/>
                                            </p:txEl>
                                          </p:spTgt>
                                        </p:tgtEl>
                                        <p:attrNameLst>
                                          <p:attrName>style.visibility</p:attrName>
                                        </p:attrNameLst>
                                      </p:cBhvr>
                                      <p:to>
                                        <p:strVal val="visible"/>
                                      </p:to>
                                    </p:set>
                                    <p:animEffect transition="in" filter="blinds(horizontal)">
                                      <p:cBhvr>
                                        <p:cTn id="52" dur="500"/>
                                        <p:tgtEl>
                                          <p:spTgt spid="157736">
                                            <p:txEl>
                                              <p:char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6977" name="对象 898051"/>
          <p:cNvGraphicFramePr/>
          <p:nvPr/>
        </p:nvGraphicFramePr>
        <p:xfrm>
          <a:off x="850900" y="2178050"/>
          <a:ext cx="10842625" cy="4689475"/>
        </p:xfrm>
        <a:graphic>
          <a:graphicData uri="http://schemas.openxmlformats.org/presentationml/2006/ole">
            <mc:AlternateContent xmlns:mc="http://schemas.openxmlformats.org/markup-compatibility/2006">
              <mc:Choice xmlns:v="urn:schemas-microsoft-com:vml" Requires="v">
                <p:oleObj spid="_x0000_s3077" name="" r:id="rId1" imgW="7143750" imgH="4305300" progId="Photoshop.Image.7">
                  <p:embed/>
                </p:oleObj>
              </mc:Choice>
              <mc:Fallback>
                <p:oleObj name="" r:id="rId1" imgW="7143750" imgH="4305300" progId="Photoshop.Image.7">
                  <p:embed/>
                  <p:pic>
                    <p:nvPicPr>
                      <p:cNvPr id="0" name="图片 3076"/>
                      <p:cNvPicPr/>
                      <p:nvPr/>
                    </p:nvPicPr>
                    <p:blipFill>
                      <a:blip r:embed="rId2"/>
                      <a:stretch>
                        <a:fillRect/>
                      </a:stretch>
                    </p:blipFill>
                    <p:spPr>
                      <a:xfrm>
                        <a:off x="850900" y="2178050"/>
                        <a:ext cx="10842625" cy="4689475"/>
                      </a:xfrm>
                      <a:prstGeom prst="rect">
                        <a:avLst/>
                      </a:prstGeom>
                      <a:noFill/>
                      <a:ln w="38100">
                        <a:noFill/>
                        <a:miter/>
                      </a:ln>
                    </p:spPr>
                  </p:pic>
                </p:oleObj>
              </mc:Fallback>
            </mc:AlternateContent>
          </a:graphicData>
        </a:graphic>
      </p:graphicFrame>
      <p:sp>
        <p:nvSpPr>
          <p:cNvPr id="126978" name="文本占位符 897025"/>
          <p:cNvSpPr>
            <a:spLocks noGrp="1"/>
          </p:cNvSpPr>
          <p:nvPr>
            <p:ph type="body" idx="4294967295"/>
          </p:nvPr>
        </p:nvSpPr>
        <p:spPr>
          <a:xfrm>
            <a:off x="176213" y="236538"/>
            <a:ext cx="11942762" cy="1768475"/>
          </a:xfrm>
        </p:spPr>
        <p:txBody>
          <a:bodyPr wrap="square" lIns="91440" tIns="45720" rIns="91440" bIns="45720" anchor="t">
            <a:spAutoFit/>
          </a:bodyPr>
          <a:p>
            <a:pPr>
              <a:buClr>
                <a:schemeClr val="accent1"/>
              </a:buClr>
              <a:buNone/>
            </a:pPr>
            <a:r>
              <a:rPr lang="en-US" altLang="zh-CN" sz="2800" b="1">
                <a:latin typeface="微软雅黑" panose="020B0503020204020204" charset="-122"/>
                <a:ea typeface="微软雅黑" panose="020B0503020204020204" charset="-122"/>
              </a:rPr>
              <a:t>3</a:t>
            </a:r>
            <a:r>
              <a:rPr lang="zh-CN" altLang="en-US" sz="2800" b="1" dirty="0">
                <a:latin typeface="微软雅黑" panose="020B0503020204020204" charset="-122"/>
                <a:ea typeface="微软雅黑" panose="020B0503020204020204" charset="-122"/>
              </a:rPr>
              <a:t>．筛选目的微生物的原理与实例　</a:t>
            </a:r>
            <a:endParaRPr lang="zh-CN" altLang="en-US" sz="2800" b="1" dirty="0">
              <a:latin typeface="微软雅黑" panose="020B0503020204020204" charset="-122"/>
              <a:ea typeface="微软雅黑" panose="020B0503020204020204" charset="-122"/>
            </a:endParaRPr>
          </a:p>
          <a:p>
            <a:pPr>
              <a:buClr>
                <a:schemeClr val="accent1"/>
              </a:buClr>
              <a:buNone/>
            </a:pPr>
            <a:r>
              <a:rPr lang="en-US" altLang="zh-CN" sz="2800" b="1">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原理：人为提供有利于目的菌株生长的条件</a:t>
            </a:r>
            <a:r>
              <a:rPr lang="en-US" altLang="zh-CN" sz="2800" b="1">
                <a:latin typeface="微软雅黑" panose="020B0503020204020204" charset="-122"/>
                <a:ea typeface="微软雅黑" panose="020B0503020204020204" charset="-122"/>
              </a:rPr>
              <a:t>(</a:t>
            </a:r>
            <a:r>
              <a:rPr lang="zh-CN" altLang="en-US" sz="2800" b="1" dirty="0">
                <a:latin typeface="微软雅黑" panose="020B0503020204020204" charset="-122"/>
                <a:ea typeface="微软雅黑" panose="020B0503020204020204" charset="-122"/>
              </a:rPr>
              <a:t>包括营养、温度、</a:t>
            </a:r>
            <a:r>
              <a:rPr lang="en-US" altLang="zh-CN" sz="2800" b="1">
                <a:latin typeface="微软雅黑" panose="020B0503020204020204" charset="-122"/>
                <a:ea typeface="微软雅黑" panose="020B0503020204020204" charset="-122"/>
              </a:rPr>
              <a:t>pH</a:t>
            </a:r>
            <a:r>
              <a:rPr lang="zh-CN" altLang="en-US" sz="2800" b="1" dirty="0">
                <a:latin typeface="微软雅黑" panose="020B0503020204020204" charset="-122"/>
                <a:ea typeface="微软雅黑" panose="020B0503020204020204" charset="-122"/>
              </a:rPr>
              <a:t>等</a:t>
            </a:r>
            <a:r>
              <a:rPr lang="en-US" altLang="zh-CN" sz="2800" b="1">
                <a:latin typeface="微软雅黑" panose="020B0503020204020204" charset="-122"/>
                <a:ea typeface="微软雅黑" panose="020B0503020204020204" charset="-122"/>
              </a:rPr>
              <a:t>)</a:t>
            </a:r>
            <a:r>
              <a:rPr lang="zh-CN" altLang="en-US" sz="2800" b="1" dirty="0">
                <a:latin typeface="微软雅黑" panose="020B0503020204020204" charset="-122"/>
                <a:ea typeface="微软雅黑" panose="020B0503020204020204" charset="-122"/>
              </a:rPr>
              <a:t>，同时</a:t>
            </a:r>
            <a:r>
              <a:rPr lang="en-US" altLang="zh-CN" sz="2800" b="1">
                <a:latin typeface="微软雅黑" panose="020B0503020204020204" charset="-122"/>
                <a:ea typeface="微软雅黑" panose="020B0503020204020204" charset="-122"/>
              </a:rPr>
              <a:t>______________</a:t>
            </a:r>
            <a:r>
              <a:rPr lang="zh-CN" altLang="en-US" sz="2800" b="1" dirty="0">
                <a:latin typeface="微软雅黑" panose="020B0503020204020204" charset="-122"/>
                <a:ea typeface="微软雅黑" panose="020B0503020204020204" charset="-122"/>
              </a:rPr>
              <a:t>其他微生物的生长。因此，可以通过配制“选择”培养基、控制培养条件等选择目的微生物。　</a:t>
            </a:r>
            <a:endParaRPr lang="zh-CN" altLang="en-US" sz="2800" b="1" dirty="0">
              <a:latin typeface="微软雅黑" panose="020B0503020204020204" charset="-122"/>
              <a:ea typeface="微软雅黑" panose="020B0503020204020204" charset="-122"/>
            </a:endParaRPr>
          </a:p>
        </p:txBody>
      </p:sp>
      <p:sp>
        <p:nvSpPr>
          <p:cNvPr id="897027" name="矩形 897026"/>
          <p:cNvSpPr/>
          <p:nvPr/>
        </p:nvSpPr>
        <p:spPr>
          <a:xfrm>
            <a:off x="1357313" y="1082675"/>
            <a:ext cx="201295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抑制或阻止　</a:t>
            </a:r>
            <a:endParaRPr lang="zh-CN" altLang="en-US" dirty="0">
              <a:latin typeface="微软雅黑" panose="020B0503020204020204" charset="-122"/>
              <a:ea typeface="微软雅黑" panose="020B0503020204020204" charset="-122"/>
            </a:endParaRPr>
          </a:p>
        </p:txBody>
      </p:sp>
      <p:sp>
        <p:nvSpPr>
          <p:cNvPr id="126980" name="文本占位符 898049"/>
          <p:cNvSpPr/>
          <p:nvPr/>
        </p:nvSpPr>
        <p:spPr>
          <a:xfrm>
            <a:off x="147638" y="1885950"/>
            <a:ext cx="1778000" cy="477838"/>
          </a:xfrm>
          <a:prstGeom prst="rect">
            <a:avLst/>
          </a:prstGeom>
          <a:noFill/>
          <a:ln w="9525">
            <a:noFill/>
          </a:ln>
        </p:spPr>
        <p:txBody>
          <a:bodyPr wrap="square" lIns="91440" tIns="45720" rIns="91440" bIns="45720" anchor="t">
            <a:spAutoFit/>
          </a:bodyPr>
          <a:p>
            <a:pPr marL="228600" indent="-228600">
              <a:lnSpc>
                <a:spcPct val="90000"/>
              </a:lnSpc>
              <a:spcBef>
                <a:spcPts val="1000"/>
              </a:spcBef>
              <a:buClr>
                <a:schemeClr val="accent1"/>
              </a:buClr>
            </a:pPr>
            <a:r>
              <a:rPr lang="en-US" altLang="zh-CN" sz="2800">
                <a:solidFill>
                  <a:schemeClr val="tx1"/>
                </a:solidFill>
                <a:latin typeface="微软雅黑" panose="020B0503020204020204" charset="-122"/>
                <a:ea typeface="微软雅黑" panose="020B0503020204020204" charset="-122"/>
              </a:rPr>
              <a:t>(2)</a:t>
            </a:r>
            <a:r>
              <a:rPr lang="zh-CN" altLang="en-US" sz="2800" dirty="0">
                <a:solidFill>
                  <a:schemeClr val="tx1"/>
                </a:solidFill>
                <a:latin typeface="微软雅黑" panose="020B0503020204020204" charset="-122"/>
                <a:ea typeface="微软雅黑" panose="020B0503020204020204" charset="-122"/>
              </a:rPr>
              <a:t>实例：</a:t>
            </a:r>
            <a:endParaRPr lang="zh-CN" altLang="en-US" sz="2800" dirty="0">
              <a:solidFill>
                <a:schemeClr val="tx1"/>
              </a:solidFill>
              <a:latin typeface="微软雅黑" panose="020B0503020204020204" charset="-122"/>
              <a:ea typeface="微软雅黑" panose="020B0503020204020204" charset="-122"/>
            </a:endParaRPr>
          </a:p>
        </p:txBody>
      </p:sp>
      <p:sp>
        <p:nvSpPr>
          <p:cNvPr id="898053" name="矩形 898052"/>
          <p:cNvSpPr/>
          <p:nvPr/>
        </p:nvSpPr>
        <p:spPr>
          <a:xfrm>
            <a:off x="5326063" y="2314575"/>
            <a:ext cx="1604962" cy="522288"/>
          </a:xfrm>
          <a:prstGeom prst="rect">
            <a:avLst/>
          </a:prstGeom>
          <a:noFill/>
          <a:ln w="9525">
            <a:noFill/>
          </a:ln>
        </p:spPr>
        <p:txBody>
          <a:bodyPr wrap="none" anchor="ctr">
            <a:spAutoFit/>
          </a:bodyPr>
          <a:p>
            <a:pPr algn="ctr" eaLnBrk="0" hangingPunct="0"/>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尿素</a:t>
            </a:r>
            <a:r>
              <a:rPr lang="zh-CN" altLang="en-US" sz="2800">
                <a:latin typeface="微软雅黑" panose="020B0503020204020204" charset="-122"/>
                <a:ea typeface="微软雅黑" panose="020B0503020204020204" charset="-122"/>
              </a:rPr>
              <a:t>”  </a:t>
            </a:r>
            <a:endParaRPr lang="zh-CN" altLang="en-US" sz="2800">
              <a:latin typeface="微软雅黑" panose="020B0503020204020204" charset="-122"/>
              <a:ea typeface="微软雅黑" panose="020B0503020204020204" charset="-122"/>
            </a:endParaRPr>
          </a:p>
        </p:txBody>
      </p:sp>
      <p:sp>
        <p:nvSpPr>
          <p:cNvPr id="898054" name="矩形 898053"/>
          <p:cNvSpPr/>
          <p:nvPr/>
        </p:nvSpPr>
        <p:spPr>
          <a:xfrm>
            <a:off x="8667750" y="2819400"/>
            <a:ext cx="1249363" cy="520700"/>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酚红　</a:t>
            </a:r>
            <a:endParaRPr lang="zh-CN" altLang="en-US" sz="2800" dirty="0">
              <a:latin typeface="微软雅黑" panose="020B0503020204020204" charset="-122"/>
              <a:ea typeface="微软雅黑" panose="020B0503020204020204" charset="-122"/>
            </a:endParaRPr>
          </a:p>
        </p:txBody>
      </p:sp>
      <p:sp>
        <p:nvSpPr>
          <p:cNvPr id="898055" name="矩形 898054"/>
          <p:cNvSpPr/>
          <p:nvPr/>
        </p:nvSpPr>
        <p:spPr>
          <a:xfrm>
            <a:off x="5948363" y="3340100"/>
            <a:ext cx="1249362" cy="522288"/>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变红　</a:t>
            </a:r>
            <a:endParaRPr lang="zh-CN" altLang="en-US" sz="2800" dirty="0">
              <a:latin typeface="微软雅黑" panose="020B0503020204020204" charset="-122"/>
              <a:ea typeface="微软雅黑" panose="020B0503020204020204" charset="-122"/>
            </a:endParaRPr>
          </a:p>
        </p:txBody>
      </p:sp>
      <p:sp>
        <p:nvSpPr>
          <p:cNvPr id="898056" name="矩形 898055"/>
          <p:cNvSpPr/>
          <p:nvPr/>
        </p:nvSpPr>
        <p:spPr>
          <a:xfrm>
            <a:off x="9732963" y="3340100"/>
            <a:ext cx="1960562" cy="522288"/>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分解尿素　</a:t>
            </a:r>
            <a:endParaRPr lang="zh-CN" altLang="en-US" sz="2800" dirty="0">
              <a:latin typeface="微软雅黑" panose="020B0503020204020204" charset="-122"/>
              <a:ea typeface="微软雅黑" panose="020B0503020204020204" charset="-122"/>
            </a:endParaRPr>
          </a:p>
        </p:txBody>
      </p:sp>
      <p:sp>
        <p:nvSpPr>
          <p:cNvPr id="898057" name="矩形 898056"/>
          <p:cNvSpPr/>
          <p:nvPr/>
        </p:nvSpPr>
        <p:spPr>
          <a:xfrm>
            <a:off x="5770563" y="4260850"/>
            <a:ext cx="1604962" cy="522288"/>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纤维素　</a:t>
            </a:r>
            <a:endParaRPr lang="zh-CN" altLang="en-US" sz="2800" dirty="0">
              <a:latin typeface="微软雅黑" panose="020B0503020204020204" charset="-122"/>
              <a:ea typeface="微软雅黑" panose="020B0503020204020204" charset="-122"/>
            </a:endParaRPr>
          </a:p>
        </p:txBody>
      </p:sp>
      <p:sp>
        <p:nvSpPr>
          <p:cNvPr id="898058" name="矩形 898057"/>
          <p:cNvSpPr/>
          <p:nvPr/>
        </p:nvSpPr>
        <p:spPr>
          <a:xfrm>
            <a:off x="6430963" y="5251450"/>
            <a:ext cx="2671762" cy="522288"/>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纤维素分解菌　</a:t>
            </a:r>
            <a:endParaRPr lang="zh-CN" altLang="en-US" sz="2800" dirty="0">
              <a:latin typeface="微软雅黑" panose="020B0503020204020204" charset="-122"/>
              <a:ea typeface="微软雅黑" panose="020B0503020204020204" charset="-122"/>
            </a:endParaRPr>
          </a:p>
        </p:txBody>
      </p:sp>
      <p:sp>
        <p:nvSpPr>
          <p:cNvPr id="898059" name="矩形 898058"/>
          <p:cNvSpPr/>
          <p:nvPr/>
        </p:nvSpPr>
        <p:spPr>
          <a:xfrm>
            <a:off x="6677025" y="5773738"/>
            <a:ext cx="1604963" cy="522287"/>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纤维素　</a:t>
            </a:r>
            <a:endParaRPr lang="zh-CN" altLang="en-US" sz="2800" dirty="0">
              <a:latin typeface="微软雅黑" panose="020B0503020204020204" charset="-122"/>
              <a:ea typeface="微软雅黑" panose="020B0503020204020204" charset="-122"/>
            </a:endParaRPr>
          </a:p>
        </p:txBody>
      </p:sp>
      <p:sp>
        <p:nvSpPr>
          <p:cNvPr id="898060" name="矩形 898059"/>
          <p:cNvSpPr/>
          <p:nvPr/>
        </p:nvSpPr>
        <p:spPr>
          <a:xfrm>
            <a:off x="4929188" y="6345238"/>
            <a:ext cx="1249362" cy="522287"/>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消失　</a:t>
            </a:r>
            <a:endParaRPr lang="zh-CN" altLang="en-US" sz="2800" dirty="0">
              <a:latin typeface="微软雅黑" panose="020B0503020204020204" charset="-122"/>
              <a:ea typeface="微软雅黑" panose="020B0503020204020204" charset="-122"/>
            </a:endParaRPr>
          </a:p>
        </p:txBody>
      </p:sp>
      <p:sp>
        <p:nvSpPr>
          <p:cNvPr id="898061" name="矩形 898060"/>
          <p:cNvSpPr/>
          <p:nvPr/>
        </p:nvSpPr>
        <p:spPr>
          <a:xfrm>
            <a:off x="7497763" y="6296025"/>
            <a:ext cx="1604962" cy="522288"/>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透明圈　</a:t>
            </a:r>
            <a:endParaRPr lang="zh-CN" altLang="en-US" sz="2800" dirty="0">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97027">
                                            <p:txEl>
                                              <p:charRg st="0" end="7"/>
                                            </p:txEl>
                                          </p:spTgt>
                                        </p:tgtEl>
                                        <p:attrNameLst>
                                          <p:attrName>style.visibility</p:attrName>
                                        </p:attrNameLst>
                                      </p:cBhvr>
                                      <p:to>
                                        <p:strVal val="visible"/>
                                      </p:to>
                                    </p:set>
                                    <p:animEffect transition="in" filter="blinds(horizontal)">
                                      <p:cBhvr>
                                        <p:cTn id="7" dur="500"/>
                                        <p:tgtEl>
                                          <p:spTgt spid="897027">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98053">
                                            <p:txEl>
                                              <p:charRg st="0" end="7"/>
                                            </p:txEl>
                                          </p:spTgt>
                                        </p:tgtEl>
                                        <p:attrNameLst>
                                          <p:attrName>style.visibility</p:attrName>
                                        </p:attrNameLst>
                                      </p:cBhvr>
                                      <p:to>
                                        <p:strVal val="visible"/>
                                      </p:to>
                                    </p:set>
                                    <p:animEffect transition="in" filter="blinds(horizontal)">
                                      <p:cBhvr>
                                        <p:cTn id="12" dur="500"/>
                                        <p:tgtEl>
                                          <p:spTgt spid="898053">
                                            <p:txEl>
                                              <p:charRg st="0"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98054">
                                            <p:txEl>
                                              <p:charRg st="0" end="4"/>
                                            </p:txEl>
                                          </p:spTgt>
                                        </p:tgtEl>
                                        <p:attrNameLst>
                                          <p:attrName>style.visibility</p:attrName>
                                        </p:attrNameLst>
                                      </p:cBhvr>
                                      <p:to>
                                        <p:strVal val="visible"/>
                                      </p:to>
                                    </p:set>
                                    <p:animEffect transition="in" filter="blinds(horizontal)">
                                      <p:cBhvr>
                                        <p:cTn id="17" dur="500"/>
                                        <p:tgtEl>
                                          <p:spTgt spid="898054">
                                            <p:txEl>
                                              <p:charRg st="0"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98055">
                                            <p:txEl>
                                              <p:charRg st="0" end="4"/>
                                            </p:txEl>
                                          </p:spTgt>
                                        </p:tgtEl>
                                        <p:attrNameLst>
                                          <p:attrName>style.visibility</p:attrName>
                                        </p:attrNameLst>
                                      </p:cBhvr>
                                      <p:to>
                                        <p:strVal val="visible"/>
                                      </p:to>
                                    </p:set>
                                    <p:animEffect transition="in" filter="blinds(horizontal)">
                                      <p:cBhvr>
                                        <p:cTn id="22" dur="500"/>
                                        <p:tgtEl>
                                          <p:spTgt spid="898055">
                                            <p:txEl>
                                              <p:charRg st="0"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98056">
                                            <p:txEl>
                                              <p:charRg st="0" end="6"/>
                                            </p:txEl>
                                          </p:spTgt>
                                        </p:tgtEl>
                                        <p:attrNameLst>
                                          <p:attrName>style.visibility</p:attrName>
                                        </p:attrNameLst>
                                      </p:cBhvr>
                                      <p:to>
                                        <p:strVal val="visible"/>
                                      </p:to>
                                    </p:set>
                                    <p:animEffect transition="in" filter="blinds(horizontal)">
                                      <p:cBhvr>
                                        <p:cTn id="27" dur="500"/>
                                        <p:tgtEl>
                                          <p:spTgt spid="898056">
                                            <p:txEl>
                                              <p:charRg st="0"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98057">
                                            <p:txEl>
                                              <p:charRg st="0" end="5"/>
                                            </p:txEl>
                                          </p:spTgt>
                                        </p:tgtEl>
                                        <p:attrNameLst>
                                          <p:attrName>style.visibility</p:attrName>
                                        </p:attrNameLst>
                                      </p:cBhvr>
                                      <p:to>
                                        <p:strVal val="visible"/>
                                      </p:to>
                                    </p:set>
                                    <p:animEffect transition="in" filter="blinds(horizontal)">
                                      <p:cBhvr>
                                        <p:cTn id="32" dur="500"/>
                                        <p:tgtEl>
                                          <p:spTgt spid="898057">
                                            <p:txEl>
                                              <p:charRg st="0"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98058">
                                            <p:txEl>
                                              <p:charRg st="0" end="8"/>
                                            </p:txEl>
                                          </p:spTgt>
                                        </p:tgtEl>
                                        <p:attrNameLst>
                                          <p:attrName>style.visibility</p:attrName>
                                        </p:attrNameLst>
                                      </p:cBhvr>
                                      <p:to>
                                        <p:strVal val="visible"/>
                                      </p:to>
                                    </p:set>
                                    <p:animEffect transition="in" filter="blinds(horizontal)">
                                      <p:cBhvr>
                                        <p:cTn id="37" dur="500"/>
                                        <p:tgtEl>
                                          <p:spTgt spid="898058">
                                            <p:txEl>
                                              <p:charRg st="0"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98059">
                                            <p:txEl>
                                              <p:charRg st="0" end="5"/>
                                            </p:txEl>
                                          </p:spTgt>
                                        </p:tgtEl>
                                        <p:attrNameLst>
                                          <p:attrName>style.visibility</p:attrName>
                                        </p:attrNameLst>
                                      </p:cBhvr>
                                      <p:to>
                                        <p:strVal val="visible"/>
                                      </p:to>
                                    </p:set>
                                    <p:animEffect transition="in" filter="blinds(horizontal)">
                                      <p:cBhvr>
                                        <p:cTn id="42" dur="500"/>
                                        <p:tgtEl>
                                          <p:spTgt spid="898059">
                                            <p:txEl>
                                              <p:charRg st="0"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98060">
                                            <p:txEl>
                                              <p:charRg st="0" end="4"/>
                                            </p:txEl>
                                          </p:spTgt>
                                        </p:tgtEl>
                                        <p:attrNameLst>
                                          <p:attrName>style.visibility</p:attrName>
                                        </p:attrNameLst>
                                      </p:cBhvr>
                                      <p:to>
                                        <p:strVal val="visible"/>
                                      </p:to>
                                    </p:set>
                                    <p:animEffect transition="in" filter="blinds(horizontal)">
                                      <p:cBhvr>
                                        <p:cTn id="47" dur="500"/>
                                        <p:tgtEl>
                                          <p:spTgt spid="898060">
                                            <p:txEl>
                                              <p:charRg st="0"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98061">
                                            <p:txEl>
                                              <p:charRg st="0" end="5"/>
                                            </p:txEl>
                                          </p:spTgt>
                                        </p:tgtEl>
                                        <p:attrNameLst>
                                          <p:attrName>style.visibility</p:attrName>
                                        </p:attrNameLst>
                                      </p:cBhvr>
                                      <p:to>
                                        <p:strVal val="visible"/>
                                      </p:to>
                                    </p:set>
                                    <p:animEffect transition="in" filter="blinds(horizontal)">
                                      <p:cBhvr>
                                        <p:cTn id="52" dur="500"/>
                                        <p:tgtEl>
                                          <p:spTgt spid="898061">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文本占位符 899073"/>
          <p:cNvSpPr>
            <a:spLocks noGrp="1"/>
          </p:cNvSpPr>
          <p:nvPr>
            <p:ph type="body" idx="4294967295"/>
          </p:nvPr>
        </p:nvSpPr>
        <p:spPr>
          <a:xfrm>
            <a:off x="211138" y="200025"/>
            <a:ext cx="11855450" cy="4845050"/>
          </a:xfrm>
        </p:spPr>
        <p:txBody>
          <a:bodyPr wrap="square" lIns="91440" tIns="45720" rIns="91440" bIns="45720" anchor="t">
            <a:spAutoFit/>
          </a:bodyPr>
          <a:p>
            <a:pPr>
              <a:buClr>
                <a:schemeClr val="accent1"/>
              </a:buClr>
              <a:buNone/>
            </a:pPr>
            <a:r>
              <a:rPr lang="en-US" altLang="zh-CN" sz="2600" b="1">
                <a:latin typeface="微软雅黑" panose="020B0503020204020204" charset="-122"/>
                <a:ea typeface="微软雅黑" panose="020B0503020204020204" charset="-122"/>
              </a:rPr>
              <a:t>4</a:t>
            </a:r>
            <a:r>
              <a:rPr lang="zh-CN" altLang="en-US" sz="2600" b="1" dirty="0">
                <a:latin typeface="微软雅黑" panose="020B0503020204020204" charset="-122"/>
                <a:ea typeface="微软雅黑" panose="020B0503020204020204" charset="-122"/>
              </a:rPr>
              <a:t>．微生物计数的“两”种方法　</a:t>
            </a:r>
            <a:endParaRPr lang="zh-CN" altLang="en-US" sz="2600" b="1" dirty="0">
              <a:latin typeface="微软雅黑" panose="020B0503020204020204" charset="-122"/>
              <a:ea typeface="微软雅黑" panose="020B0503020204020204" charset="-122"/>
            </a:endParaRPr>
          </a:p>
          <a:p>
            <a:pPr>
              <a:buClr>
                <a:schemeClr val="accent1"/>
              </a:buClr>
              <a:buNone/>
            </a:pPr>
            <a:r>
              <a:rPr lang="en-US" altLang="zh-CN" sz="2600" b="1">
                <a:latin typeface="微软雅黑" panose="020B0503020204020204" charset="-122"/>
                <a:ea typeface="微软雅黑" panose="020B0503020204020204" charset="-122"/>
              </a:rPr>
              <a:t>(1)</a:t>
            </a:r>
            <a:r>
              <a:rPr lang="zh-CN" altLang="en-US" sz="2600" b="1" dirty="0">
                <a:latin typeface="微软雅黑" panose="020B0503020204020204" charset="-122"/>
                <a:ea typeface="微软雅黑" panose="020B0503020204020204" charset="-122"/>
              </a:rPr>
              <a:t>直接计数法：</a:t>
            </a:r>
            <a:r>
              <a:rPr lang="en-US" altLang="zh-CN" sz="2600" b="1">
                <a:latin typeface="微软雅黑" panose="020B0503020204020204" charset="-122"/>
                <a:ea typeface="微软雅黑" panose="020B0503020204020204" charset="-122"/>
              </a:rPr>
              <a:t>__________________</a:t>
            </a:r>
            <a:r>
              <a:rPr lang="zh-CN" altLang="en-US" sz="2600" b="1" dirty="0">
                <a:latin typeface="微软雅黑" panose="020B0503020204020204" charset="-122"/>
                <a:ea typeface="微软雅黑" panose="020B0503020204020204" charset="-122"/>
              </a:rPr>
              <a:t>法。　</a:t>
            </a:r>
            <a:endParaRPr lang="zh-CN" altLang="en-US" sz="2600" b="1" dirty="0">
              <a:latin typeface="微软雅黑" panose="020B0503020204020204" charset="-122"/>
              <a:ea typeface="微软雅黑" panose="020B0503020204020204" charset="-122"/>
            </a:endParaRPr>
          </a:p>
          <a:p>
            <a:pPr>
              <a:buClr>
                <a:schemeClr val="accent1"/>
              </a:buClr>
              <a:buNone/>
            </a:pPr>
            <a:r>
              <a:rPr lang="en-US" altLang="zh-CN" sz="2600" b="1">
                <a:latin typeface="微软雅黑" panose="020B0503020204020204" charset="-122"/>
                <a:ea typeface="微软雅黑" panose="020B0503020204020204" charset="-122"/>
              </a:rPr>
              <a:t>(2)</a:t>
            </a:r>
            <a:r>
              <a:rPr lang="zh-CN" altLang="en-US" sz="2600" b="1" dirty="0">
                <a:latin typeface="微软雅黑" panose="020B0503020204020204" charset="-122"/>
                <a:ea typeface="微软雅黑" panose="020B0503020204020204" charset="-122"/>
              </a:rPr>
              <a:t>间接计数法：稀释涂布平板法</a:t>
            </a:r>
            <a:r>
              <a:rPr lang="en-US" altLang="zh-CN" sz="2600" b="1">
                <a:latin typeface="微软雅黑" panose="020B0503020204020204" charset="-122"/>
                <a:ea typeface="微软雅黑" panose="020B0503020204020204" charset="-122"/>
              </a:rPr>
              <a:t>(</a:t>
            </a:r>
            <a:r>
              <a:rPr lang="zh-CN" altLang="en-US" sz="2600" b="1" dirty="0">
                <a:latin typeface="微软雅黑" panose="020B0503020204020204" charset="-122"/>
                <a:ea typeface="微软雅黑" panose="020B0503020204020204" charset="-122"/>
              </a:rPr>
              <a:t>活菌计数法</a:t>
            </a:r>
            <a:r>
              <a:rPr lang="en-US" altLang="zh-CN" sz="2600" b="1">
                <a:latin typeface="微软雅黑" panose="020B0503020204020204" charset="-122"/>
                <a:ea typeface="微软雅黑" panose="020B0503020204020204" charset="-122"/>
              </a:rPr>
              <a:t>)</a:t>
            </a:r>
            <a:r>
              <a:rPr lang="zh-CN" altLang="en-US" sz="2600" b="1" dirty="0">
                <a:latin typeface="微软雅黑" panose="020B0503020204020204" charset="-122"/>
                <a:ea typeface="微软雅黑" panose="020B0503020204020204" charset="-122"/>
              </a:rPr>
              <a:t>，统计的菌落数往往比活菌的实际数目低。</a:t>
            </a:r>
            <a:r>
              <a:rPr lang="zh-CN" altLang="en-US" sz="2600" b="1" dirty="0">
                <a:solidFill>
                  <a:srgbClr val="FF00FF"/>
                </a:solidFill>
                <a:latin typeface="微软雅黑" panose="020B0503020204020204" charset="-122"/>
                <a:ea typeface="微软雅黑" panose="020B0503020204020204" charset="-122"/>
              </a:rPr>
              <a:t>　</a:t>
            </a:r>
            <a:endParaRPr lang="zh-CN" altLang="en-US" sz="2600" b="1" dirty="0">
              <a:latin typeface="微软雅黑" panose="020B0503020204020204" charset="-122"/>
              <a:ea typeface="微软雅黑" panose="020B0503020204020204" charset="-122"/>
            </a:endParaRPr>
          </a:p>
          <a:p>
            <a:pPr>
              <a:buClr>
                <a:schemeClr val="accent1"/>
              </a:buClr>
              <a:buNone/>
            </a:pPr>
            <a:r>
              <a:rPr lang="en-US" altLang="zh-CN" sz="2600" b="1">
                <a:latin typeface="微软雅黑" panose="020B0503020204020204" charset="-122"/>
                <a:ea typeface="微软雅黑" panose="020B0503020204020204" charset="-122"/>
              </a:rPr>
              <a:t>5</a:t>
            </a:r>
            <a:r>
              <a:rPr lang="zh-CN" altLang="en-US" sz="2600" b="1" dirty="0">
                <a:latin typeface="微软雅黑" panose="020B0503020204020204" charset="-122"/>
                <a:ea typeface="微软雅黑" panose="020B0503020204020204" charset="-122"/>
              </a:rPr>
              <a:t>．关注两种对照组与一种重复组　</a:t>
            </a:r>
            <a:endParaRPr lang="zh-CN" altLang="en-US" sz="2600" b="1" dirty="0">
              <a:latin typeface="微软雅黑" panose="020B0503020204020204" charset="-122"/>
              <a:ea typeface="微软雅黑" panose="020B0503020204020204" charset="-122"/>
            </a:endParaRPr>
          </a:p>
          <a:p>
            <a:pPr>
              <a:buClr>
                <a:schemeClr val="accent1"/>
              </a:buClr>
              <a:buNone/>
            </a:pPr>
            <a:r>
              <a:rPr lang="en-US" altLang="zh-CN" sz="2600" b="1">
                <a:latin typeface="微软雅黑" panose="020B0503020204020204" charset="-122"/>
                <a:ea typeface="微软雅黑" panose="020B0503020204020204" charset="-122"/>
              </a:rPr>
              <a:t>(1)</a:t>
            </a:r>
            <a:r>
              <a:rPr lang="zh-CN" altLang="en-US" sz="2600" b="1" dirty="0">
                <a:latin typeface="微软雅黑" panose="020B0503020204020204" charset="-122"/>
                <a:ea typeface="微软雅黑" panose="020B0503020204020204" charset="-122"/>
              </a:rPr>
              <a:t>将一未接种的选择培养基与接种的选择培养基一起培养</a:t>
            </a:r>
            <a:r>
              <a:rPr lang="en-US" altLang="zh-CN" sz="2600" b="1">
                <a:latin typeface="微软雅黑" panose="020B0503020204020204" charset="-122"/>
                <a:ea typeface="微软雅黑" panose="020B0503020204020204" charset="-122"/>
              </a:rPr>
              <a:t>——</a:t>
            </a:r>
            <a:r>
              <a:rPr lang="zh-CN" altLang="en-US" sz="2600" b="1" dirty="0">
                <a:latin typeface="微软雅黑" panose="020B0503020204020204" charset="-122"/>
                <a:ea typeface="微软雅黑" panose="020B0503020204020204" charset="-122"/>
              </a:rPr>
              <a:t>用于确认培养基灭菌是否彻底</a:t>
            </a:r>
            <a:r>
              <a:rPr lang="en-US" altLang="zh-CN" sz="2600" b="1">
                <a:latin typeface="微软雅黑" panose="020B0503020204020204" charset="-122"/>
                <a:ea typeface="微软雅黑" panose="020B0503020204020204" charset="-122"/>
              </a:rPr>
              <a:t>(</a:t>
            </a:r>
            <a:r>
              <a:rPr lang="zh-CN" altLang="en-US" sz="2600" b="1" dirty="0">
                <a:latin typeface="微软雅黑" panose="020B0503020204020204" charset="-122"/>
                <a:ea typeface="微软雅黑" panose="020B0503020204020204" charset="-122"/>
              </a:rPr>
              <a:t>制备是否合格</a:t>
            </a:r>
            <a:r>
              <a:rPr lang="en-US" altLang="zh-CN" sz="2600" b="1">
                <a:latin typeface="微软雅黑" panose="020B0503020204020204" charset="-122"/>
                <a:ea typeface="微软雅黑" panose="020B0503020204020204" charset="-122"/>
              </a:rPr>
              <a:t>)</a:t>
            </a:r>
            <a:r>
              <a:rPr lang="zh-CN" altLang="en-US" sz="2600" b="1" dirty="0">
                <a:latin typeface="微软雅黑" panose="020B0503020204020204" charset="-122"/>
                <a:ea typeface="微软雅黑" panose="020B0503020204020204" charset="-122"/>
              </a:rPr>
              <a:t>；　</a:t>
            </a:r>
            <a:endParaRPr lang="zh-CN" altLang="en-US" sz="2600" b="1" dirty="0">
              <a:latin typeface="微软雅黑" panose="020B0503020204020204" charset="-122"/>
              <a:ea typeface="微软雅黑" panose="020B0503020204020204" charset="-122"/>
            </a:endParaRPr>
          </a:p>
          <a:p>
            <a:pPr>
              <a:buClr>
                <a:schemeClr val="accent1"/>
              </a:buClr>
              <a:buNone/>
            </a:pPr>
            <a:r>
              <a:rPr lang="en-US" altLang="zh-CN" sz="2600" b="1">
                <a:latin typeface="微软雅黑" panose="020B0503020204020204" charset="-122"/>
                <a:ea typeface="微软雅黑" panose="020B0503020204020204" charset="-122"/>
              </a:rPr>
              <a:t>(2)</a:t>
            </a:r>
            <a:r>
              <a:rPr lang="zh-CN" altLang="en-US" sz="2600" b="1" dirty="0">
                <a:latin typeface="微软雅黑" panose="020B0503020204020204" charset="-122"/>
                <a:ea typeface="微软雅黑" panose="020B0503020204020204" charset="-122"/>
              </a:rPr>
              <a:t>将一接种的普通培养基与接种的选择培养基一起培养</a:t>
            </a:r>
            <a:r>
              <a:rPr lang="en-US" altLang="zh-CN" sz="2600" b="1">
                <a:latin typeface="微软雅黑" panose="020B0503020204020204" charset="-122"/>
                <a:ea typeface="微软雅黑" panose="020B0503020204020204" charset="-122"/>
              </a:rPr>
              <a:t>——</a:t>
            </a:r>
            <a:r>
              <a:rPr lang="zh-CN" altLang="en-US" sz="2600" b="1" dirty="0">
                <a:latin typeface="微软雅黑" panose="020B0503020204020204" charset="-122"/>
                <a:ea typeface="微软雅黑" panose="020B0503020204020204" charset="-122"/>
              </a:rPr>
              <a:t>用于确认选择培养基是否起到“筛选”作用；　</a:t>
            </a:r>
            <a:endParaRPr lang="zh-CN" altLang="en-US" sz="2600" b="1" dirty="0">
              <a:latin typeface="微软雅黑" panose="020B0503020204020204" charset="-122"/>
              <a:ea typeface="微软雅黑" panose="020B0503020204020204" charset="-122"/>
            </a:endParaRPr>
          </a:p>
          <a:p>
            <a:pPr>
              <a:buClr>
                <a:schemeClr val="accent1"/>
              </a:buClr>
              <a:buNone/>
            </a:pPr>
            <a:r>
              <a:rPr lang="en-US" altLang="zh-CN" sz="2600" b="1">
                <a:latin typeface="微软雅黑" panose="020B0503020204020204" charset="-122"/>
                <a:ea typeface="微软雅黑" panose="020B0503020204020204" charset="-122"/>
              </a:rPr>
              <a:t>(3)</a:t>
            </a:r>
            <a:r>
              <a:rPr lang="zh-CN" altLang="en-US" sz="2600" b="1" dirty="0">
                <a:latin typeface="微软雅黑" panose="020B0503020204020204" charset="-122"/>
                <a:ea typeface="微软雅黑" panose="020B0503020204020204" charset="-122"/>
              </a:rPr>
              <a:t>进行微生物计数时，每一稀释度下涂布三个平板，即设置重复组，是为了求平均值，提高计数准确度。</a:t>
            </a:r>
            <a:r>
              <a:rPr lang="zh-CN" altLang="en-US" sz="2800" b="1" dirty="0">
                <a:solidFill>
                  <a:srgbClr val="FF00FF"/>
                </a:solidFill>
                <a:latin typeface="微软雅黑" panose="020B0503020204020204" charset="-122"/>
                <a:ea typeface="微软雅黑" panose="020B0503020204020204" charset="-122"/>
              </a:rPr>
              <a:t>　</a:t>
            </a:r>
            <a:endParaRPr lang="zh-CN" altLang="en-US" sz="2800" b="1" dirty="0">
              <a:solidFill>
                <a:srgbClr val="FF00FF"/>
              </a:solidFill>
              <a:latin typeface="微软雅黑" panose="020B0503020204020204" charset="-122"/>
              <a:ea typeface="微软雅黑" panose="020B0503020204020204" charset="-122"/>
            </a:endParaRPr>
          </a:p>
        </p:txBody>
      </p:sp>
      <p:sp>
        <p:nvSpPr>
          <p:cNvPr id="899075" name="矩形 899074"/>
          <p:cNvSpPr/>
          <p:nvPr/>
        </p:nvSpPr>
        <p:spPr>
          <a:xfrm>
            <a:off x="2751138" y="650875"/>
            <a:ext cx="3027362" cy="522288"/>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显微镜直接计数　 </a:t>
            </a:r>
            <a:endParaRPr lang="zh-CN" altLang="en-US" sz="2800" dirty="0">
              <a:latin typeface="微软雅黑" panose="020B0503020204020204" charset="-122"/>
              <a:ea typeface="微软雅黑" panose="020B0503020204020204" charset="-122"/>
            </a:endParaRPr>
          </a:p>
        </p:txBody>
      </p:sp>
      <p:sp>
        <p:nvSpPr>
          <p:cNvPr id="128003" name="文本框 1"/>
          <p:cNvSpPr txBox="1"/>
          <p:nvPr/>
        </p:nvSpPr>
        <p:spPr>
          <a:xfrm>
            <a:off x="474663" y="4973638"/>
            <a:ext cx="11118850" cy="1938337"/>
          </a:xfrm>
          <a:prstGeom prst="rect">
            <a:avLst/>
          </a:prstGeom>
          <a:solidFill>
            <a:srgbClr val="DEEBF7"/>
          </a:solidFill>
          <a:ln w="9525">
            <a:noFill/>
          </a:ln>
        </p:spPr>
        <p:txBody>
          <a:bodyPr wrap="square" anchor="t">
            <a:spAutoFit/>
          </a:bodyPr>
          <a:p>
            <a:pPr eaLnBrk="0" hangingPunct="0">
              <a:buClr>
                <a:schemeClr val="accent1"/>
              </a:buClr>
            </a:pPr>
            <a:r>
              <a:rPr lang="en-US" altLang="zh-CN">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易错警示</a:t>
            </a:r>
            <a:r>
              <a:rPr lang="en-US" altLang="zh-CN">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a:p>
            <a:pPr eaLnBrk="0" hangingPunct="0">
              <a:buClr>
                <a:schemeClr val="accent1"/>
              </a:buClr>
            </a:pPr>
            <a:r>
              <a:rPr lang="en-US" altLang="zh-CN">
                <a:solidFill>
                  <a:schemeClr val="tx1"/>
                </a:solidFill>
                <a:latin typeface="微软雅黑" panose="020B0503020204020204" charset="-122"/>
                <a:ea typeface="微软雅黑" panose="020B0503020204020204" charset="-122"/>
              </a:rPr>
              <a:t>(1)</a:t>
            </a:r>
            <a:r>
              <a:rPr lang="zh-CN" altLang="en-US" dirty="0">
                <a:solidFill>
                  <a:schemeClr val="tx1"/>
                </a:solidFill>
                <a:latin typeface="微软雅黑" panose="020B0503020204020204" charset="-122"/>
                <a:ea typeface="微软雅黑" panose="020B0503020204020204" charset="-122"/>
              </a:rPr>
              <a:t>利用平板菌落计数法的计算公式估算水样中的活菌数：</a:t>
            </a:r>
            <a:r>
              <a:rPr lang="en-US" altLang="zh-CN">
                <a:solidFill>
                  <a:schemeClr val="tx1"/>
                </a:solidFill>
                <a:latin typeface="微软雅黑" panose="020B0503020204020204" charset="-122"/>
                <a:ea typeface="微软雅黑" panose="020B0503020204020204" charset="-122"/>
              </a:rPr>
              <a:t>C/V×M(</a:t>
            </a:r>
            <a:r>
              <a:rPr lang="zh-CN" altLang="en-US" dirty="0">
                <a:solidFill>
                  <a:schemeClr val="tx1"/>
                </a:solidFill>
                <a:latin typeface="微软雅黑" panose="020B0503020204020204" charset="-122"/>
                <a:ea typeface="微软雅黑" panose="020B0503020204020204" charset="-122"/>
              </a:rPr>
              <a:t>稀释倍数</a:t>
            </a:r>
            <a:r>
              <a:rPr lang="en-US" altLang="zh-CN">
                <a:solidFill>
                  <a:schemeClr val="tx1"/>
                </a:solidFill>
                <a:latin typeface="微软雅黑" panose="020B0503020204020204" charset="-122"/>
                <a:ea typeface="微软雅黑" panose="020B0503020204020204" charset="-122"/>
              </a:rPr>
              <a:t>)</a:t>
            </a:r>
            <a:r>
              <a:rPr lang="zh-CN" altLang="en-US" dirty="0">
                <a:solidFill>
                  <a:schemeClr val="tx1"/>
                </a:solidFill>
                <a:latin typeface="微软雅黑" panose="020B0503020204020204" charset="-122"/>
                <a:ea typeface="微软雅黑" panose="020B0503020204020204" charset="-122"/>
              </a:rPr>
              <a:t>。　</a:t>
            </a:r>
            <a:endParaRPr lang="zh-CN" altLang="en-US" dirty="0">
              <a:solidFill>
                <a:schemeClr val="tx1"/>
              </a:solidFill>
              <a:latin typeface="微软雅黑" panose="020B0503020204020204" charset="-122"/>
              <a:ea typeface="微软雅黑" panose="020B0503020204020204" charset="-122"/>
            </a:endParaRPr>
          </a:p>
          <a:p>
            <a:pPr eaLnBrk="0" hangingPunct="0">
              <a:buClr>
                <a:schemeClr val="accent1"/>
              </a:buClr>
            </a:pPr>
            <a:r>
              <a:rPr lang="en-US" altLang="zh-CN">
                <a:solidFill>
                  <a:schemeClr val="tx1"/>
                </a:solidFill>
                <a:latin typeface="微软雅黑" panose="020B0503020204020204" charset="-122"/>
                <a:ea typeface="微软雅黑" panose="020B0503020204020204" charset="-122"/>
              </a:rPr>
              <a:t>(2)</a:t>
            </a:r>
            <a:r>
              <a:rPr lang="zh-CN" altLang="en-US" dirty="0">
                <a:solidFill>
                  <a:schemeClr val="tx1"/>
                </a:solidFill>
                <a:latin typeface="微软雅黑" panose="020B0503020204020204" charset="-122"/>
                <a:ea typeface="微软雅黑" panose="020B0503020204020204" charset="-122"/>
              </a:rPr>
              <a:t>平板划线法适用于微生物的纯化，但不能用于微生物计数。　</a:t>
            </a:r>
            <a:endParaRPr lang="zh-CN" altLang="en-US" dirty="0">
              <a:solidFill>
                <a:schemeClr val="tx1"/>
              </a:solidFill>
              <a:latin typeface="微软雅黑" panose="020B0503020204020204" charset="-122"/>
              <a:ea typeface="微软雅黑" panose="020B0503020204020204" charset="-122"/>
            </a:endParaRPr>
          </a:p>
          <a:p>
            <a:pPr eaLnBrk="0" hangingPunct="0">
              <a:buClr>
                <a:schemeClr val="accent1"/>
              </a:buClr>
            </a:pPr>
            <a:r>
              <a:rPr lang="en-US" altLang="zh-CN">
                <a:solidFill>
                  <a:schemeClr val="tx1"/>
                </a:solidFill>
                <a:latin typeface="微软雅黑" panose="020B0503020204020204" charset="-122"/>
                <a:ea typeface="微软雅黑" panose="020B0503020204020204" charset="-122"/>
              </a:rPr>
              <a:t>(3)</a:t>
            </a:r>
            <a:r>
              <a:rPr lang="zh-CN" altLang="en-US" dirty="0">
                <a:solidFill>
                  <a:schemeClr val="tx1"/>
                </a:solidFill>
                <a:latin typeface="微软雅黑" panose="020B0503020204020204" charset="-122"/>
                <a:ea typeface="微软雅黑" panose="020B0503020204020204" charset="-122"/>
              </a:rPr>
              <a:t>观察菌落需要用固体培养基，因此培养基要添加琼脂。　</a:t>
            </a:r>
            <a:endParaRPr lang="zh-CN" altLang="en-US" dirty="0">
              <a:solidFill>
                <a:schemeClr val="tx1"/>
              </a:solidFill>
              <a:latin typeface="微软雅黑" panose="020B0503020204020204" charset="-122"/>
              <a:ea typeface="微软雅黑" panose="020B0503020204020204" charset="-122"/>
            </a:endParaRPr>
          </a:p>
          <a:p>
            <a:pPr eaLnBrk="0" hangingPunct="0">
              <a:buClr>
                <a:schemeClr val="accent1"/>
              </a:buClr>
            </a:pPr>
            <a:r>
              <a:rPr lang="en-US" altLang="zh-CN">
                <a:solidFill>
                  <a:schemeClr val="tx1"/>
                </a:solidFill>
                <a:latin typeface="微软雅黑" panose="020B0503020204020204" charset="-122"/>
                <a:ea typeface="微软雅黑" panose="020B0503020204020204" charset="-122"/>
              </a:rPr>
              <a:t>(4)</a:t>
            </a:r>
            <a:r>
              <a:rPr lang="zh-CN" altLang="en-US" dirty="0">
                <a:solidFill>
                  <a:schemeClr val="tx1"/>
                </a:solidFill>
                <a:latin typeface="微软雅黑" panose="020B0503020204020204" charset="-122"/>
                <a:ea typeface="微软雅黑" panose="020B0503020204020204" charset="-122"/>
              </a:rPr>
              <a:t>菌种用甘油管藏法长期保存，保存时菌液中常添加一定量的甘油。　</a:t>
            </a:r>
            <a:endParaRPr lang="zh-CN" altLang="en-US" dirty="0">
              <a:solidFill>
                <a:schemeClr val="tx1"/>
              </a:solidFill>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99075">
                                            <p:txEl>
                                              <p:charRg st="0" end="10"/>
                                            </p:txEl>
                                          </p:spTgt>
                                        </p:tgtEl>
                                        <p:attrNameLst>
                                          <p:attrName>style.visibility</p:attrName>
                                        </p:attrNameLst>
                                      </p:cBhvr>
                                      <p:to>
                                        <p:strVal val="visible"/>
                                      </p:to>
                                    </p:set>
                                    <p:animEffect transition="in" filter="blinds(horizontal)">
                                      <p:cBhvr>
                                        <p:cTn id="7" dur="500"/>
                                        <p:tgtEl>
                                          <p:spTgt spid="899075">
                                            <p:txEl>
                                              <p:charRg st="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文本占位符 801793"/>
          <p:cNvSpPr>
            <a:spLocks noGrp="1"/>
          </p:cNvSpPr>
          <p:nvPr>
            <p:ph type="body" idx="4294967295"/>
          </p:nvPr>
        </p:nvSpPr>
        <p:spPr>
          <a:xfrm>
            <a:off x="168275" y="251460"/>
            <a:ext cx="11854815" cy="6355715"/>
          </a:xfrm>
        </p:spPr>
        <p:txBody>
          <a:bodyPr wrap="square"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sym typeface="+mn-ea"/>
              </a:rPr>
              <a:t>1</a:t>
            </a:r>
            <a:r>
              <a:rPr lang="zh-CN" altLang="en-US" b="1" dirty="0">
                <a:latin typeface="微软雅黑" panose="020B0503020204020204" charset="-122"/>
                <a:ea typeface="微软雅黑" panose="020B0503020204020204" charset="-122"/>
                <a:cs typeface="微软雅黑" panose="020B0503020204020204" charset="-122"/>
                <a:sym typeface="+mn-ea"/>
              </a:rPr>
              <a:t>．在微生物培养中，检验培养基是否被污染的方法是用一组不接种或接种无菌水的培养基与接种培养物的培养基一起培养。	</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sym typeface="+mn-ea"/>
              </a:rPr>
              <a:t>　　</a:t>
            </a:r>
            <a:r>
              <a:rPr lang="en-US" altLang="zh-CN" b="1">
                <a:latin typeface="微软雅黑" panose="020B0503020204020204" charset="-122"/>
                <a:ea typeface="微软雅黑" panose="020B0503020204020204" charset="-122"/>
                <a:cs typeface="微软雅黑" panose="020B0503020204020204" charset="-122"/>
                <a:sym typeface="+mn-ea"/>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sym typeface="+mn-ea"/>
              </a:rPr>
              <a:t>2</a:t>
            </a:r>
            <a:r>
              <a:rPr lang="zh-CN" altLang="en-US" b="1" dirty="0">
                <a:latin typeface="微软雅黑" panose="020B0503020204020204" charset="-122"/>
                <a:ea typeface="微软雅黑" panose="020B0503020204020204" charset="-122"/>
                <a:cs typeface="微软雅黑" panose="020B0503020204020204" charset="-122"/>
                <a:sym typeface="+mn-ea"/>
              </a:rPr>
              <a:t>．检验以尿素为唯一氮源的培养基是否分离出了分解尿素的细菌，方法是在培养基中加入酚红指示剂，若指示剂变红，则可初步鉴定该细菌能分解尿素。	</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sym typeface="+mn-ea"/>
              </a:rPr>
              <a:t>　　</a:t>
            </a:r>
            <a:r>
              <a:rPr lang="en-US" altLang="zh-CN" b="1">
                <a:latin typeface="微软雅黑" panose="020B0503020204020204" charset="-122"/>
                <a:ea typeface="微软雅黑" panose="020B0503020204020204" charset="-122"/>
                <a:cs typeface="微软雅黑" panose="020B0503020204020204" charset="-122"/>
                <a:sym typeface="+mn-ea"/>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sym typeface="+mn-ea"/>
              </a:rPr>
              <a:t>3</a:t>
            </a:r>
            <a:r>
              <a:rPr lang="zh-CN" altLang="en-US" b="1" dirty="0">
                <a:latin typeface="微软雅黑" panose="020B0503020204020204" charset="-122"/>
                <a:ea typeface="微软雅黑" panose="020B0503020204020204" charset="-122"/>
                <a:cs typeface="微软雅黑" panose="020B0503020204020204" charset="-122"/>
                <a:sym typeface="+mn-ea"/>
              </a:rPr>
              <a:t>．培养微生物的试剂和器具都要进行高压蒸汽灭菌。	</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sym typeface="+mn-ea"/>
              </a:rPr>
              <a:t>　　</a:t>
            </a:r>
            <a:r>
              <a:rPr lang="en-US" altLang="zh-CN" b="1">
                <a:latin typeface="微软雅黑" panose="020B0503020204020204" charset="-122"/>
                <a:ea typeface="微软雅黑" panose="020B0503020204020204" charset="-122"/>
                <a:cs typeface="微软雅黑" panose="020B0503020204020204" charset="-122"/>
                <a:sym typeface="+mn-ea"/>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4</a:t>
            </a:r>
            <a:r>
              <a:rPr lang="zh-CN" altLang="en-US" b="1" dirty="0">
                <a:latin typeface="微软雅黑" panose="020B0503020204020204" charset="-122"/>
                <a:ea typeface="微软雅黑" panose="020B0503020204020204" charset="-122"/>
                <a:cs typeface="微软雅黑" panose="020B0503020204020204" charset="-122"/>
              </a:rPr>
              <a:t>．接种前后，接种环都要在酒精灯火焰上进行灼烧。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5</a:t>
            </a:r>
            <a:r>
              <a:rPr lang="zh-CN" altLang="en-US" b="1" dirty="0">
                <a:latin typeface="微软雅黑" panose="020B0503020204020204" charset="-122"/>
                <a:ea typeface="微软雅黑" panose="020B0503020204020204" charset="-122"/>
                <a:cs typeface="微软雅黑" panose="020B0503020204020204" charset="-122"/>
              </a:rPr>
              <a:t>．菌种分离和菌落计数都可以使用固体培养基。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6</a:t>
            </a:r>
            <a:r>
              <a:rPr lang="zh-CN" altLang="en-US" b="1" dirty="0">
                <a:latin typeface="微软雅黑" panose="020B0503020204020204" charset="-122"/>
                <a:ea typeface="微软雅黑" panose="020B0503020204020204" charset="-122"/>
                <a:cs typeface="微软雅黑" panose="020B0503020204020204" charset="-122"/>
              </a:rPr>
              <a:t>．在培养基中加入青霉素能抑制真菌生长，但不影响细菌生长。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7</a:t>
            </a:r>
            <a:r>
              <a:rPr lang="zh-CN" altLang="en-US" b="1" dirty="0">
                <a:latin typeface="微软雅黑" panose="020B0503020204020204" charset="-122"/>
                <a:ea typeface="微软雅黑" panose="020B0503020204020204" charset="-122"/>
                <a:cs typeface="微软雅黑" panose="020B0503020204020204" charset="-122"/>
              </a:rPr>
              <a:t>．培养基必须含有碳源、氮源、水、无机盐及生长因子。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8</a:t>
            </a:r>
            <a:r>
              <a:rPr lang="zh-CN" altLang="en-US" b="1" dirty="0">
                <a:latin typeface="微软雅黑" panose="020B0503020204020204" charset="-122"/>
                <a:ea typeface="微软雅黑" panose="020B0503020204020204" charset="-122"/>
                <a:cs typeface="微软雅黑" panose="020B0503020204020204" charset="-122"/>
              </a:rPr>
              <a:t>．平板划线和涂布平板这两种接种方法都可对微生物进行分离。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9</a:t>
            </a:r>
            <a:r>
              <a:rPr lang="zh-CN" altLang="en-US" b="1" dirty="0">
                <a:latin typeface="微软雅黑" panose="020B0503020204020204" charset="-122"/>
                <a:ea typeface="微软雅黑" panose="020B0503020204020204" charset="-122"/>
                <a:cs typeface="微软雅黑" panose="020B0503020204020204" charset="-122"/>
              </a:rPr>
              <a:t>．检验培养基是否被杂菌污染的最有效方法是将未接种的培养基放在恒温箱中培养。</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sym typeface="+mn-ea"/>
              </a:rPr>
              <a:t>10</a:t>
            </a:r>
            <a:r>
              <a:rPr lang="zh-CN" altLang="en-US" b="1" dirty="0">
                <a:latin typeface="微软雅黑" panose="020B0503020204020204" charset="-122"/>
                <a:ea typeface="微软雅黑" panose="020B0503020204020204" charset="-122"/>
                <a:cs typeface="微软雅黑" panose="020B0503020204020204" charset="-122"/>
                <a:sym typeface="+mn-ea"/>
              </a:rPr>
              <a:t>．采用稀释涂布平板法计数某种细菌的原理是，当样品稀释度足够高时，固体平板上一菌落，来源于样品稀释液中的一个活菌，故可通过平板上的菌落数推测样品中的活菌数。		</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sym typeface="+mn-ea"/>
              </a:rPr>
              <a:t>　　</a:t>
            </a:r>
            <a:r>
              <a:rPr lang="en-US" altLang="zh-CN" b="1">
                <a:latin typeface="微软雅黑" panose="020B0503020204020204" charset="-122"/>
                <a:ea typeface="微软雅黑" panose="020B0503020204020204" charset="-122"/>
                <a:cs typeface="微软雅黑" panose="020B0503020204020204" charset="-122"/>
                <a:sym typeface="+mn-ea"/>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endParaRPr lang="en-US" altLang="zh-CN" b="1">
              <a:latin typeface="微软雅黑" panose="020B0503020204020204" charset="-122"/>
              <a:ea typeface="微软雅黑" panose="020B0503020204020204" charset="-122"/>
              <a:cs typeface="微软雅黑" panose="020B0503020204020204" charset="-122"/>
            </a:endParaRPr>
          </a:p>
        </p:txBody>
      </p:sp>
      <p:sp>
        <p:nvSpPr>
          <p:cNvPr id="801795" name="矩形 801794"/>
          <p:cNvSpPr/>
          <p:nvPr/>
        </p:nvSpPr>
        <p:spPr>
          <a:xfrm>
            <a:off x="960755" y="6043613"/>
            <a:ext cx="10036175" cy="694055"/>
          </a:xfrm>
          <a:prstGeom prst="rect">
            <a:avLst/>
          </a:prstGeom>
          <a:noFill/>
          <a:ln w="9525">
            <a:noFill/>
          </a:ln>
        </p:spPr>
        <p:txBody>
          <a:bodyPr wrap="square" anchor="ctr">
            <a:spAutoFit/>
          </a:bodyPr>
          <a:p>
            <a:pPr algn="ctr" eaLnBrk="0" hangingPunct="0">
              <a:lnSpc>
                <a:spcPct val="140000"/>
              </a:lnSpc>
            </a:pPr>
            <a:r>
              <a:rPr lang="en-US" altLang="zh-CN" sz="2800">
                <a:latin typeface="微软雅黑" panose="020B0503020204020204" charset="-122"/>
                <a:ea typeface="微软雅黑" panose="020B0503020204020204" charset="-122"/>
                <a:cs typeface="微软雅黑" panose="020B0503020204020204" charset="-122"/>
                <a:sym typeface="+mn-ea"/>
              </a:rPr>
              <a:t> </a:t>
            </a:r>
            <a:r>
              <a:rPr lang="en-US" altLang="zh-CN" sz="2800" dirty="0">
                <a:latin typeface="微软雅黑" panose="020B0503020204020204" charset="-122"/>
                <a:ea typeface="微软雅黑" panose="020B0503020204020204" charset="-122"/>
                <a:cs typeface="微软雅黑" panose="020B0503020204020204" charset="-122"/>
                <a:sym typeface="+mn-ea"/>
              </a:rPr>
              <a:t>√       √</a:t>
            </a:r>
            <a:r>
              <a:rPr lang="zh-CN" altLang="en-US" sz="2800" dirty="0">
                <a:latin typeface="微软雅黑" panose="020B0503020204020204" charset="-122"/>
                <a:ea typeface="微软雅黑" panose="020B0503020204020204" charset="-122"/>
                <a:cs typeface="微软雅黑" panose="020B0503020204020204" charset="-122"/>
                <a:sym typeface="+mn-ea"/>
              </a:rPr>
              <a:t>　     </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dirty="0">
                <a:latin typeface="微软雅黑" panose="020B0503020204020204" charset="-122"/>
                <a:ea typeface="微软雅黑" panose="020B0503020204020204" charset="-122"/>
                <a:cs typeface="微软雅黑" panose="020B0503020204020204" charset="-122"/>
                <a:sym typeface="+mn-ea"/>
              </a:rPr>
              <a:t>　  </a:t>
            </a:r>
            <a:r>
              <a:rPr lang="en-US" altLang="zh-CN" sz="2800">
                <a:latin typeface="微软雅黑" panose="020B0503020204020204" charset="-122"/>
                <a:ea typeface="微软雅黑" panose="020B0503020204020204" charset="-122"/>
                <a:cs typeface="微软雅黑" panose="020B0503020204020204" charset="-122"/>
                <a:sym typeface="+mn-ea"/>
              </a:rPr>
              <a:t> </a:t>
            </a:r>
            <a:r>
              <a:rPr lang="en-US" altLang="zh-CN" sz="2800" dirty="0">
                <a:solidFill>
                  <a:srgbClr val="FF0000"/>
                </a:solidFill>
                <a:latin typeface="微软雅黑" panose="020B0503020204020204" charset="-122"/>
                <a:ea typeface="微软雅黑" panose="020B0503020204020204" charset="-122"/>
                <a:cs typeface="微软雅黑" panose="020B0503020204020204" charset="-122"/>
              </a:rPr>
              <a:t>√     √      </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800"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800"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800" dirty="0">
                <a:latin typeface="微软雅黑" panose="020B0503020204020204" charset="-122"/>
                <a:ea typeface="微软雅黑" panose="020B0503020204020204" charset="-122"/>
                <a:cs typeface="微软雅黑" panose="020B0503020204020204" charset="-122"/>
                <a:sym typeface="+mn-ea"/>
              </a:rPr>
              <a:t>√</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sz="2800"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1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29" name="矩形 798725"/>
          <p:cNvSpPr/>
          <p:nvPr/>
        </p:nvSpPr>
        <p:spPr>
          <a:xfrm>
            <a:off x="217488" y="123190"/>
            <a:ext cx="11593512" cy="521970"/>
          </a:xfrm>
          <a:prstGeom prst="rect">
            <a:avLst/>
          </a:prstGeom>
          <a:noFill/>
          <a:ln w="9525">
            <a:noFill/>
          </a:ln>
        </p:spPr>
        <p:txBody>
          <a:bodyPr wrap="square" anchor="t">
            <a:spAutoFit/>
          </a:bodyPr>
          <a:p>
            <a:pPr algn="ctr" hangingPunct="0">
              <a:buClr>
                <a:schemeClr val="accent1"/>
              </a:buClr>
            </a:pP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考点</a:t>
            </a:r>
            <a:r>
              <a:rPr lang="en-US" altLang="zh-CN" sz="280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　酶的应用</a:t>
            </a:r>
            <a:endParaRPr lang="zh-CN" altLang="en-US" sz="2800" dirty="0">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150530" name="图片 798726" descr="复件 考题体验cs"/>
          <p:cNvPicPr>
            <a:picLocks noChangeAspect="1"/>
          </p:cNvPicPr>
          <p:nvPr/>
        </p:nvPicPr>
        <p:blipFill>
          <a:blip r:embed="rId1"/>
          <a:srcRect r="8591" b="-6471"/>
          <a:stretch>
            <a:fillRect/>
          </a:stretch>
        </p:blipFill>
        <p:spPr>
          <a:xfrm>
            <a:off x="217805" y="645160"/>
            <a:ext cx="11758930" cy="612775"/>
          </a:xfrm>
          <a:prstGeom prst="rect">
            <a:avLst/>
          </a:prstGeom>
          <a:noFill/>
          <a:ln w="9525">
            <a:noFill/>
          </a:ln>
        </p:spPr>
      </p:pic>
      <p:graphicFrame>
        <p:nvGraphicFramePr>
          <p:cNvPr id="150531" name="对象 798727"/>
          <p:cNvGraphicFramePr/>
          <p:nvPr/>
        </p:nvGraphicFramePr>
        <p:xfrm>
          <a:off x="790575" y="1296670"/>
          <a:ext cx="9260205" cy="2809875"/>
        </p:xfrm>
        <a:graphic>
          <a:graphicData uri="http://schemas.openxmlformats.org/presentationml/2006/ole">
            <mc:AlternateContent xmlns:mc="http://schemas.openxmlformats.org/markup-compatibility/2006">
              <mc:Choice xmlns:v="urn:schemas-microsoft-com:vml" Requires="v">
                <p:oleObj spid="_x0000_s3080" name="" r:id="rId2" imgW="11376025" imgH="2565400" progId="Word.Document.8">
                  <p:embed/>
                </p:oleObj>
              </mc:Choice>
              <mc:Fallback>
                <p:oleObj name="" r:id="rId2" imgW="11376025" imgH="2565400" progId="Word.Document.8">
                  <p:embed/>
                  <p:pic>
                    <p:nvPicPr>
                      <p:cNvPr id="0" name="图片 3079"/>
                      <p:cNvPicPr/>
                      <p:nvPr/>
                    </p:nvPicPr>
                    <p:blipFill>
                      <a:blip r:embed="rId3"/>
                      <a:srcRect l="3997" r="22979"/>
                      <a:stretch>
                        <a:fillRect/>
                      </a:stretch>
                    </p:blipFill>
                    <p:spPr>
                      <a:xfrm>
                        <a:off x="790575" y="1296670"/>
                        <a:ext cx="9260205" cy="2809875"/>
                      </a:xfrm>
                      <a:prstGeom prst="rect">
                        <a:avLst/>
                      </a:prstGeom>
                      <a:noFill/>
                      <a:ln w="38100">
                        <a:noFill/>
                        <a:miter/>
                      </a:ln>
                    </p:spPr>
                  </p:pic>
                </p:oleObj>
              </mc:Fallback>
            </mc:AlternateContent>
          </a:graphicData>
        </a:graphic>
      </p:graphicFrame>
      <p:sp>
        <p:nvSpPr>
          <p:cNvPr id="798731" name="矩形 798730"/>
          <p:cNvSpPr/>
          <p:nvPr/>
        </p:nvSpPr>
        <p:spPr>
          <a:xfrm>
            <a:off x="10677843" y="1329055"/>
            <a:ext cx="716915" cy="460375"/>
          </a:xfrm>
          <a:prstGeom prst="rect">
            <a:avLst/>
          </a:prstGeom>
          <a:noFill/>
          <a:ln w="9525">
            <a:noFill/>
          </a:ln>
        </p:spPr>
        <p:txBody>
          <a:bodyPr wrap="none" anchor="ctr">
            <a:spAutoFit/>
          </a:bodyPr>
          <a:p>
            <a:pPr algn="ctr" eaLnBrk="0" hangingPunct="0"/>
            <a:r>
              <a:rPr lang="en-US" altLang="zh-CN" dirty="0">
                <a:latin typeface="微软雅黑" panose="020B0503020204020204" charset="-122"/>
                <a:ea typeface="微软雅黑" panose="020B0503020204020204" charset="-122"/>
                <a:cs typeface="微软雅黑" panose="020B0503020204020204" charset="-122"/>
              </a:rPr>
              <a:t>A</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51553" name="文本占位符 804865"/>
          <p:cNvSpPr>
            <a:spLocks noGrp="1"/>
          </p:cNvSpPr>
          <p:nvPr>
            <p:ph type="body" idx="4294967295"/>
          </p:nvPr>
        </p:nvSpPr>
        <p:spPr>
          <a:xfrm>
            <a:off x="649288" y="4208463"/>
            <a:ext cx="11593512" cy="2265045"/>
          </a:xfrm>
        </p:spPr>
        <p:txBody>
          <a:bodyPr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(2018·</a:t>
            </a:r>
            <a:r>
              <a:rPr lang="zh-CN" altLang="en-US" b="1" dirty="0">
                <a:latin typeface="微软雅黑" panose="020B0503020204020204" charset="-122"/>
                <a:ea typeface="微软雅黑" panose="020B0503020204020204" charset="-122"/>
                <a:cs typeface="微软雅黑" panose="020B0503020204020204" charset="-122"/>
              </a:rPr>
              <a:t>江苏卷</a:t>
            </a:r>
            <a:r>
              <a:rPr lang="en-US" altLang="zh-CN" b="1">
                <a:latin typeface="微软雅黑" panose="020B0503020204020204" charset="-122"/>
                <a:ea typeface="微软雅黑" panose="020B0503020204020204" charset="-122"/>
                <a:cs typeface="微软雅黑" panose="020B0503020204020204" charset="-122"/>
              </a:rPr>
              <a:t>·14)</a:t>
            </a:r>
            <a:r>
              <a:rPr lang="zh-CN" altLang="en-US" b="1" dirty="0">
                <a:latin typeface="微软雅黑" panose="020B0503020204020204" charset="-122"/>
                <a:ea typeface="微软雅黑" panose="020B0503020204020204" charset="-122"/>
                <a:cs typeface="微软雅黑" panose="020B0503020204020204" charset="-122"/>
              </a:rPr>
              <a:t>下列关于酵母细胞固定化实验的叙述，正确的是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A</a:t>
            </a:r>
            <a:r>
              <a:rPr lang="zh-CN" altLang="en-US" b="1" dirty="0">
                <a:latin typeface="微软雅黑" panose="020B0503020204020204" charset="-122"/>
                <a:ea typeface="微软雅黑" panose="020B0503020204020204" charset="-122"/>
                <a:cs typeface="微软雅黑" panose="020B0503020204020204" charset="-122"/>
              </a:rPr>
              <a:t>．用温水使海藻酸钠迅速溶解，待其冷却到室温后用于包埋细胞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B</a:t>
            </a:r>
            <a:r>
              <a:rPr lang="zh-CN" altLang="en-US" b="1" dirty="0">
                <a:latin typeface="微软雅黑" panose="020B0503020204020204" charset="-122"/>
                <a:ea typeface="微软雅黑" panose="020B0503020204020204" charset="-122"/>
                <a:cs typeface="微软雅黑" panose="020B0503020204020204" charset="-122"/>
              </a:rPr>
              <a:t>．进行包埋时，用于悬浮细胞的</a:t>
            </a:r>
            <a:r>
              <a:rPr lang="en-US" altLang="zh-CN" b="1">
                <a:latin typeface="微软雅黑" panose="020B0503020204020204" charset="-122"/>
                <a:ea typeface="微软雅黑" panose="020B0503020204020204" charset="-122"/>
                <a:cs typeface="微软雅黑" panose="020B0503020204020204" charset="-122"/>
              </a:rPr>
              <a:t>CaCl</a:t>
            </a:r>
            <a:r>
              <a:rPr lang="en-US" altLang="zh-CN" b="1" baseline="-30000">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溶液浓度要适宜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C</a:t>
            </a:r>
            <a:r>
              <a:rPr lang="zh-CN" altLang="en-US" b="1" dirty="0">
                <a:latin typeface="微软雅黑" panose="020B0503020204020204" charset="-122"/>
                <a:ea typeface="微软雅黑" panose="020B0503020204020204" charset="-122"/>
                <a:cs typeface="微软雅黑" panose="020B0503020204020204" charset="-122"/>
              </a:rPr>
              <a:t>．注射器</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或滴管</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出口应尽量贴近液面以保证凝胶珠成为球状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D</a:t>
            </a:r>
            <a:r>
              <a:rPr lang="zh-CN" altLang="en-US" b="1" dirty="0">
                <a:latin typeface="微软雅黑" panose="020B0503020204020204" charset="-122"/>
                <a:ea typeface="微软雅黑" panose="020B0503020204020204" charset="-122"/>
                <a:cs typeface="微软雅黑" panose="020B0503020204020204" charset="-122"/>
              </a:rPr>
              <a:t>．包埋酵母细胞的凝胶珠为淡黄色半透明状，并具有一定的弹性</a:t>
            </a: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804870" name="矩形 804869"/>
          <p:cNvSpPr/>
          <p:nvPr/>
        </p:nvSpPr>
        <p:spPr>
          <a:xfrm>
            <a:off x="10960735" y="4207193"/>
            <a:ext cx="728980" cy="460375"/>
          </a:xfrm>
          <a:prstGeom prst="rect">
            <a:avLst/>
          </a:prstGeom>
          <a:noFill/>
          <a:ln w="9525">
            <a:noFill/>
          </a:ln>
        </p:spPr>
        <p:txBody>
          <a:bodyPr wrap="none" anchor="ctr">
            <a:spAutoFit/>
          </a:bodyPr>
          <a:p>
            <a:pPr algn="ctr" eaLnBrk="0" hangingPunct="0"/>
            <a:r>
              <a:rPr lang="en-US" altLang="zh-CN" dirty="0">
                <a:latin typeface="微软雅黑" panose="020B0503020204020204" charset="-122"/>
                <a:ea typeface="微软雅黑" panose="020B0503020204020204" charset="-122"/>
                <a:cs typeface="微软雅黑" panose="020B0503020204020204" charset="-122"/>
              </a:rPr>
              <a:t>D</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31">
                                            <p:txEl>
                                              <p:charRg st="0" end="3"/>
                                            </p:txEl>
                                          </p:spTgt>
                                        </p:tgtEl>
                                        <p:attrNameLst>
                                          <p:attrName>style.visibility</p:attrName>
                                        </p:attrNameLst>
                                      </p:cBhvr>
                                      <p:to>
                                        <p:strVal val="visible"/>
                                      </p:to>
                                    </p:set>
                                    <p:animEffect transition="in" filter="blinds(horizontal)">
                                      <p:cBhvr>
                                        <p:cTn id="7" dur="500"/>
                                        <p:tgtEl>
                                          <p:spTgt spid="798731">
                                            <p:txEl>
                                              <p:charRg st="0"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4870">
                                            <p:txEl>
                                              <p:charRg st="0" end="3"/>
                                            </p:txEl>
                                          </p:spTgt>
                                        </p:tgtEl>
                                        <p:attrNameLst>
                                          <p:attrName>style.visibility</p:attrName>
                                        </p:attrNameLst>
                                      </p:cBhvr>
                                      <p:to>
                                        <p:strVal val="visible"/>
                                      </p:to>
                                    </p:set>
                                    <p:animEffect transition="in" filter="blinds(horizontal)">
                                      <p:cBhvr>
                                        <p:cTn id="12" dur="500"/>
                                        <p:tgtEl>
                                          <p:spTgt spid="804870">
                                            <p:txEl>
                                              <p:charRg st="0"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7" name="文本占位符 916481"/>
          <p:cNvSpPr>
            <a:spLocks noGrp="1"/>
          </p:cNvSpPr>
          <p:nvPr>
            <p:ph type="body" idx="4294967295"/>
          </p:nvPr>
        </p:nvSpPr>
        <p:spPr>
          <a:xfrm>
            <a:off x="290513" y="620713"/>
            <a:ext cx="11593512" cy="2212340"/>
          </a:xfrm>
        </p:spPr>
        <p:txBody>
          <a:bodyPr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全国卷</a:t>
            </a:r>
            <a:r>
              <a:rPr lang="en-US" altLang="zh-CN" b="1">
                <a:latin typeface="微软雅黑" panose="020B0503020204020204" charset="-122"/>
                <a:ea typeface="微软雅黑" panose="020B0503020204020204" charset="-122"/>
                <a:cs typeface="微软雅黑" panose="020B0503020204020204" charset="-122"/>
              </a:rPr>
              <a:t>Ⅰ·39</a:t>
            </a:r>
            <a:r>
              <a:rPr lang="zh-CN" altLang="en-US" b="1" dirty="0">
                <a:latin typeface="微软雅黑" panose="020B0503020204020204" charset="-122"/>
                <a:ea typeface="微软雅黑" panose="020B0503020204020204" charset="-122"/>
                <a:cs typeface="微软雅黑" panose="020B0503020204020204" charset="-122"/>
              </a:rPr>
              <a:t>节选</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已知微生物</a:t>
            </a:r>
            <a:r>
              <a:rPr lang="en-US" altLang="zh-CN" b="1">
                <a:latin typeface="微软雅黑" panose="020B0503020204020204" charset="-122"/>
                <a:ea typeface="微软雅黑" panose="020B0503020204020204" charset="-122"/>
                <a:cs typeface="微软雅黑" panose="020B0503020204020204" charset="-122"/>
              </a:rPr>
              <a:t>A</a:t>
            </a:r>
            <a:r>
              <a:rPr lang="zh-CN" altLang="en-US" b="1" dirty="0">
                <a:latin typeface="微软雅黑" panose="020B0503020204020204" charset="-122"/>
                <a:ea typeface="微软雅黑" panose="020B0503020204020204" charset="-122"/>
                <a:cs typeface="微软雅黑" panose="020B0503020204020204" charset="-122"/>
              </a:rPr>
              <a:t>可以产生油脂，微生物</a:t>
            </a:r>
            <a:r>
              <a:rPr lang="en-US" altLang="zh-CN" b="1">
                <a:latin typeface="微软雅黑" panose="020B0503020204020204" charset="-122"/>
                <a:ea typeface="微软雅黑" panose="020B0503020204020204" charset="-122"/>
                <a:cs typeface="微软雅黑" panose="020B0503020204020204" charset="-122"/>
              </a:rPr>
              <a:t>B</a:t>
            </a:r>
            <a:r>
              <a:rPr lang="zh-CN" altLang="en-US" b="1" dirty="0">
                <a:latin typeface="微软雅黑" panose="020B0503020204020204" charset="-122"/>
                <a:ea typeface="微软雅黑" panose="020B0503020204020204" charset="-122"/>
                <a:cs typeface="微软雅黑" panose="020B0503020204020204" charset="-122"/>
              </a:rPr>
              <a:t>可以产生脂肪酶。脂肪酶和油脂可用于生物柴油的生产。回答有关问题：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(4)</a:t>
            </a:r>
            <a:r>
              <a:rPr lang="zh-CN" altLang="en-US" b="1" dirty="0">
                <a:latin typeface="微软雅黑" panose="020B0503020204020204" charset="-122"/>
                <a:ea typeface="微软雅黑" panose="020B0503020204020204" charset="-122"/>
                <a:cs typeface="微软雅黑" panose="020B0503020204020204" charset="-122"/>
              </a:rPr>
              <a:t>为了确定微生物</a:t>
            </a:r>
            <a:r>
              <a:rPr lang="en-US" altLang="zh-CN" b="1">
                <a:latin typeface="微软雅黑" panose="020B0503020204020204" charset="-122"/>
                <a:ea typeface="微软雅黑" panose="020B0503020204020204" charset="-122"/>
                <a:cs typeface="微软雅黑" panose="020B0503020204020204" charset="-122"/>
              </a:rPr>
              <a:t>B</a:t>
            </a:r>
            <a:r>
              <a:rPr lang="zh-CN" altLang="en-US" b="1" dirty="0">
                <a:latin typeface="微软雅黑" panose="020B0503020204020204" charset="-122"/>
                <a:ea typeface="微软雅黑" panose="020B0503020204020204" charset="-122"/>
                <a:cs typeface="微软雅黑" panose="020B0503020204020204" charset="-122"/>
              </a:rPr>
              <a:t>产生的脂肪酶的最适温度，某同学测得相同时间内，在</a:t>
            </a:r>
            <a:r>
              <a:rPr lang="en-US" altLang="zh-CN" b="1">
                <a:latin typeface="微软雅黑" panose="020B0503020204020204" charset="-122"/>
                <a:ea typeface="微软雅黑" panose="020B0503020204020204" charset="-122"/>
                <a:cs typeface="微软雅黑" panose="020B0503020204020204" charset="-122"/>
              </a:rPr>
              <a:t>35 ℃</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40 ℃</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45 ℃</a:t>
            </a:r>
            <a:r>
              <a:rPr lang="zh-CN" altLang="en-US" b="1" dirty="0">
                <a:latin typeface="微软雅黑" panose="020B0503020204020204" charset="-122"/>
                <a:ea typeface="微软雅黑" panose="020B0503020204020204" charset="-122"/>
                <a:cs typeface="微软雅黑" panose="020B0503020204020204" charset="-122"/>
              </a:rPr>
              <a:t>温度下降解</a:t>
            </a:r>
            <a:r>
              <a:rPr lang="en-US" altLang="zh-CN" b="1">
                <a:latin typeface="微软雅黑" panose="020B0503020204020204" charset="-122"/>
                <a:ea typeface="微软雅黑" panose="020B0503020204020204" charset="-122"/>
                <a:cs typeface="微软雅黑" panose="020B0503020204020204" charset="-122"/>
              </a:rPr>
              <a:t>10 g</a:t>
            </a:r>
            <a:r>
              <a:rPr lang="zh-CN" altLang="en-US" b="1" dirty="0">
                <a:latin typeface="微软雅黑" panose="020B0503020204020204" charset="-122"/>
                <a:ea typeface="微软雅黑" panose="020B0503020204020204" charset="-122"/>
                <a:cs typeface="微软雅黑" panose="020B0503020204020204" charset="-122"/>
              </a:rPr>
              <a:t>油脂所需酶量依次为</a:t>
            </a:r>
            <a:r>
              <a:rPr lang="en-US" altLang="zh-CN" b="1">
                <a:latin typeface="微软雅黑" panose="020B0503020204020204" charset="-122"/>
                <a:ea typeface="微软雅黑" panose="020B0503020204020204" charset="-122"/>
                <a:cs typeface="微软雅黑" panose="020B0503020204020204" charset="-122"/>
              </a:rPr>
              <a:t>4 mg</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1 mg</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6 mg</a:t>
            </a:r>
            <a:r>
              <a:rPr lang="zh-CN" altLang="en-US" b="1" dirty="0">
                <a:latin typeface="微软雅黑" panose="020B0503020204020204" charset="-122"/>
                <a:ea typeface="微软雅黑" panose="020B0503020204020204" charset="-122"/>
                <a:cs typeface="微软雅黑" panose="020B0503020204020204" charset="-122"/>
              </a:rPr>
              <a:t>，则上述三个温度中，</a:t>
            </a:r>
            <a:r>
              <a:rPr lang="en-US" altLang="zh-CN" b="1">
                <a:latin typeface="微软雅黑" panose="020B0503020204020204" charset="-122"/>
                <a:ea typeface="微软雅黑" panose="020B0503020204020204" charset="-122"/>
                <a:cs typeface="微软雅黑" panose="020B0503020204020204" charset="-122"/>
              </a:rPr>
              <a:t>__________ ℃</a:t>
            </a:r>
            <a:r>
              <a:rPr lang="zh-CN" altLang="en-US" b="1" dirty="0">
                <a:latin typeface="微软雅黑" panose="020B0503020204020204" charset="-122"/>
                <a:ea typeface="微软雅黑" panose="020B0503020204020204" charset="-122"/>
                <a:cs typeface="微软雅黑" panose="020B0503020204020204" charset="-122"/>
              </a:rPr>
              <a:t>条件下该酶活力最小。为了进一步确定该酶的最适温度，应围绕</a:t>
            </a:r>
            <a:r>
              <a:rPr lang="en-US" altLang="zh-CN" b="1">
                <a:latin typeface="微软雅黑" panose="020B0503020204020204" charset="-122"/>
                <a:ea typeface="微软雅黑" panose="020B0503020204020204" charset="-122"/>
                <a:cs typeface="微软雅黑" panose="020B0503020204020204" charset="-122"/>
              </a:rPr>
              <a:t>________℃</a:t>
            </a:r>
            <a:r>
              <a:rPr lang="zh-CN" altLang="en-US" b="1" dirty="0">
                <a:latin typeface="微软雅黑" panose="020B0503020204020204" charset="-122"/>
                <a:ea typeface="微软雅黑" panose="020B0503020204020204" charset="-122"/>
                <a:cs typeface="微软雅黑" panose="020B0503020204020204" charset="-122"/>
              </a:rPr>
              <a:t>设计后续实验。　</a:t>
            </a:r>
            <a:endParaRPr lang="zh-CN" altLang="en-US" b="1" dirty="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916486" name="矩形 916485"/>
          <p:cNvSpPr/>
          <p:nvPr/>
        </p:nvSpPr>
        <p:spPr>
          <a:xfrm>
            <a:off x="2747169" y="2060893"/>
            <a:ext cx="863600" cy="460375"/>
          </a:xfrm>
          <a:prstGeom prst="rect">
            <a:avLst/>
          </a:prstGeom>
          <a:noFill/>
          <a:ln w="9525">
            <a:noFill/>
          </a:ln>
        </p:spPr>
        <p:txBody>
          <a:bodyPr wrap="none" anchor="ctr">
            <a:spAutoFit/>
          </a:bodyPr>
          <a:p>
            <a:pPr algn="ctr" eaLnBrk="0" hangingPunct="0"/>
            <a:r>
              <a:rPr lang="en-US" altLang="zh-CN" dirty="0">
                <a:latin typeface="微软雅黑" panose="020B0503020204020204" charset="-122"/>
                <a:ea typeface="微软雅黑" panose="020B0503020204020204" charset="-122"/>
                <a:cs typeface="微软雅黑" panose="020B0503020204020204" charset="-122"/>
              </a:rPr>
              <a:t>45</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916487" name="矩形 916486"/>
          <p:cNvSpPr/>
          <p:nvPr/>
        </p:nvSpPr>
        <p:spPr>
          <a:xfrm>
            <a:off x="1664494" y="2396491"/>
            <a:ext cx="863600" cy="460375"/>
          </a:xfrm>
          <a:prstGeom prst="rect">
            <a:avLst/>
          </a:prstGeom>
          <a:noFill/>
          <a:ln w="9525">
            <a:noFill/>
          </a:ln>
        </p:spPr>
        <p:txBody>
          <a:bodyPr wrap="none" anchor="ctr">
            <a:spAutoFit/>
          </a:bodyPr>
          <a:p>
            <a:pPr algn="ctr" eaLnBrk="0" hangingPunct="0"/>
            <a:r>
              <a:rPr lang="en-US" altLang="zh-CN" dirty="0">
                <a:latin typeface="微软雅黑" panose="020B0503020204020204" charset="-122"/>
                <a:ea typeface="微软雅黑" panose="020B0503020204020204" charset="-122"/>
                <a:cs typeface="微软雅黑" panose="020B0503020204020204" charset="-122"/>
              </a:rPr>
              <a:t>40</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6486">
                                            <p:txEl>
                                              <p:charRg st="0" end="4"/>
                                            </p:txEl>
                                          </p:spTgt>
                                        </p:tgtEl>
                                        <p:attrNameLst>
                                          <p:attrName>style.visibility</p:attrName>
                                        </p:attrNameLst>
                                      </p:cBhvr>
                                      <p:to>
                                        <p:strVal val="visible"/>
                                      </p:to>
                                    </p:set>
                                    <p:animEffect transition="in" filter="blinds(horizontal)">
                                      <p:cBhvr>
                                        <p:cTn id="7" dur="500"/>
                                        <p:tgtEl>
                                          <p:spTgt spid="916486">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6487">
                                            <p:txEl>
                                              <p:charRg st="0" end="4"/>
                                            </p:txEl>
                                          </p:spTgt>
                                        </p:tgtEl>
                                        <p:attrNameLst>
                                          <p:attrName>style.visibility</p:attrName>
                                        </p:attrNameLst>
                                      </p:cBhvr>
                                      <p:to>
                                        <p:strVal val="visible"/>
                                      </p:to>
                                    </p:set>
                                    <p:animEffect transition="in" filter="blinds(horizontal)">
                                      <p:cBhvr>
                                        <p:cTn id="12" dur="500"/>
                                        <p:tgtEl>
                                          <p:spTgt spid="916487">
                                            <p:txEl>
                                              <p:charRg st="0"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01" name="图片 807937" descr="复件 考点整合cs"/>
          <p:cNvPicPr>
            <a:picLocks noChangeAspect="1"/>
          </p:cNvPicPr>
          <p:nvPr/>
        </p:nvPicPr>
        <p:blipFill>
          <a:blip r:embed="rId1">
            <a:clrChange>
              <a:clrFrom>
                <a:srgbClr val="FFFFFF"/>
              </a:clrFrom>
              <a:clrTo>
                <a:srgbClr val="FFFFFF">
                  <a:alpha val="0"/>
                </a:srgbClr>
              </a:clrTo>
            </a:clrChange>
          </a:blip>
          <a:srcRect r="1627" b="6471"/>
          <a:stretch>
            <a:fillRect/>
          </a:stretch>
        </p:blipFill>
        <p:spPr>
          <a:xfrm>
            <a:off x="120650" y="263525"/>
            <a:ext cx="12007850" cy="504825"/>
          </a:xfrm>
          <a:prstGeom prst="rect">
            <a:avLst/>
          </a:prstGeom>
          <a:noFill/>
          <a:ln w="9525">
            <a:noFill/>
          </a:ln>
        </p:spPr>
      </p:pic>
      <p:sp>
        <p:nvSpPr>
          <p:cNvPr id="153602" name="文本占位符 807938"/>
          <p:cNvSpPr>
            <a:spLocks noGrp="1"/>
          </p:cNvSpPr>
          <p:nvPr>
            <p:ph type="body" idx="4294967295"/>
          </p:nvPr>
        </p:nvSpPr>
        <p:spPr>
          <a:xfrm>
            <a:off x="219075" y="770573"/>
            <a:ext cx="11593513" cy="1804670"/>
          </a:xfrm>
        </p:spPr>
        <p:txBody>
          <a:bodyPr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rPr>
              <a:t>1</a:t>
            </a:r>
            <a:r>
              <a:rPr lang="zh-CN" altLang="en-US" b="1" dirty="0">
                <a:latin typeface="微软雅黑" panose="020B0503020204020204" charset="-122"/>
                <a:ea typeface="微软雅黑" panose="020B0503020204020204" charset="-122"/>
              </a:rPr>
              <a:t>．酶活力测定的一般原理和方法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(1)</a:t>
            </a:r>
            <a:r>
              <a:rPr lang="zh-CN" altLang="en-US" b="1" dirty="0">
                <a:latin typeface="微软雅黑" panose="020B0503020204020204" charset="-122"/>
                <a:ea typeface="微软雅黑" panose="020B0503020204020204" charset="-122"/>
              </a:rPr>
              <a:t>酶的活性：指酶催化一定化学反应的能力。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(2)</a:t>
            </a:r>
            <a:r>
              <a:rPr lang="zh-CN" altLang="en-US" b="1" dirty="0">
                <a:latin typeface="微软雅黑" panose="020B0503020204020204" charset="-122"/>
                <a:ea typeface="微软雅黑" panose="020B0503020204020204" charset="-122"/>
              </a:rPr>
              <a:t>酶活性的高低：一定条件下，酶催化的某一化学反应的</a:t>
            </a:r>
            <a:r>
              <a:rPr lang="en-US" altLang="zh-CN" b="1">
                <a:latin typeface="微软雅黑" panose="020B0503020204020204" charset="-122"/>
                <a:ea typeface="微软雅黑" panose="020B0503020204020204" charset="-122"/>
              </a:rPr>
              <a:t>____________</a:t>
            </a:r>
            <a:r>
              <a:rPr lang="zh-CN" altLang="en-US" b="1" dirty="0">
                <a:latin typeface="微软雅黑" panose="020B0503020204020204" charset="-122"/>
                <a:ea typeface="微软雅黑" panose="020B0503020204020204" charset="-122"/>
              </a:rPr>
              <a:t>来表示。　</a:t>
            </a:r>
            <a:endParaRPr lang="zh-CN" altLang="en-US" b="1" dirty="0">
              <a:latin typeface="微软雅黑" panose="020B0503020204020204" charset="-122"/>
              <a:ea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rPr>
              <a:t>(3)</a:t>
            </a:r>
            <a:r>
              <a:rPr lang="zh-CN" altLang="en-US" b="1" dirty="0">
                <a:latin typeface="微软雅黑" panose="020B0503020204020204" charset="-122"/>
                <a:ea typeface="微软雅黑" panose="020B0503020204020204" charset="-122"/>
              </a:rPr>
              <a:t>影响酶活性的因素：</a:t>
            </a:r>
            <a:r>
              <a:rPr lang="en-US" altLang="zh-CN" b="1" dirty="0">
                <a:latin typeface="微软雅黑" panose="020B0503020204020204" charset="-122"/>
                <a:ea typeface="微软雅黑" panose="020B0503020204020204" charset="-122"/>
              </a:rPr>
              <a:t>①</a:t>
            </a:r>
            <a:r>
              <a:rPr lang="zh-CN" altLang="en-US" b="1" dirty="0">
                <a:latin typeface="微软雅黑" panose="020B0503020204020204" charset="-122"/>
                <a:ea typeface="微软雅黑" panose="020B0503020204020204" charset="-122"/>
              </a:rPr>
              <a:t>温度；</a:t>
            </a:r>
            <a:r>
              <a:rPr lang="en-US" altLang="zh-CN" b="1" dirty="0">
                <a:latin typeface="微软雅黑" panose="020B0503020204020204" charset="-122"/>
                <a:ea typeface="微软雅黑" panose="020B0503020204020204" charset="-122"/>
              </a:rPr>
              <a:t>②</a:t>
            </a:r>
            <a:r>
              <a:rPr lang="en-US" altLang="zh-CN" b="1">
                <a:latin typeface="微软雅黑" panose="020B0503020204020204" charset="-122"/>
                <a:ea typeface="微软雅黑" panose="020B0503020204020204" charset="-122"/>
              </a:rPr>
              <a:t>pH</a:t>
            </a:r>
            <a:r>
              <a:rPr lang="zh-CN" altLang="en-US" b="1" dirty="0">
                <a:latin typeface="微软雅黑" panose="020B0503020204020204" charset="-122"/>
                <a:ea typeface="微软雅黑" panose="020B0503020204020204" charset="-122"/>
              </a:rPr>
              <a:t>；</a:t>
            </a:r>
            <a:r>
              <a:rPr lang="en-US" altLang="zh-CN" b="1" dirty="0">
                <a:latin typeface="微软雅黑" panose="020B0503020204020204" charset="-122"/>
                <a:ea typeface="微软雅黑" panose="020B0503020204020204" charset="-122"/>
              </a:rPr>
              <a:t>③</a:t>
            </a:r>
            <a:r>
              <a:rPr lang="zh-CN" altLang="en-US" b="1" dirty="0">
                <a:latin typeface="微软雅黑" panose="020B0503020204020204" charset="-122"/>
                <a:ea typeface="微软雅黑" panose="020B0503020204020204" charset="-122"/>
              </a:rPr>
              <a:t>酶的抑制剂。</a:t>
            </a:r>
            <a:r>
              <a:rPr lang="zh-CN" altLang="en-US" b="1" dirty="0">
                <a:solidFill>
                  <a:srgbClr val="FF00FF"/>
                </a:solidFill>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p:txBody>
      </p:sp>
      <p:sp>
        <p:nvSpPr>
          <p:cNvPr id="807940" name="矩形 807939"/>
          <p:cNvSpPr/>
          <p:nvPr/>
        </p:nvSpPr>
        <p:spPr>
          <a:xfrm>
            <a:off x="8179118" y="1623060"/>
            <a:ext cx="1960562" cy="522288"/>
          </a:xfrm>
          <a:prstGeom prst="rect">
            <a:avLst/>
          </a:prstGeom>
          <a:noFill/>
          <a:ln w="9525">
            <a:noFill/>
          </a:ln>
        </p:spPr>
        <p:txBody>
          <a:bodyPr wrap="none" anchor="ctr">
            <a:spAutoFit/>
          </a:bodyPr>
          <a:p>
            <a:pPr algn="ctr" eaLnBrk="0" hangingPunct="0"/>
            <a:r>
              <a:rPr lang="zh-CN" altLang="en-US" sz="2800" dirty="0">
                <a:latin typeface="微软雅黑" panose="020B0503020204020204" charset="-122"/>
                <a:ea typeface="微软雅黑" panose="020B0503020204020204" charset="-122"/>
              </a:rPr>
              <a:t>反应速度　</a:t>
            </a:r>
            <a:endParaRPr lang="zh-CN" altLang="en-US" sz="2800" dirty="0">
              <a:latin typeface="微软雅黑" panose="020B0503020204020204" charset="-122"/>
              <a:ea typeface="微软雅黑" panose="020B0503020204020204" charset="-122"/>
            </a:endParaRPr>
          </a:p>
        </p:txBody>
      </p:sp>
      <p:sp>
        <p:nvSpPr>
          <p:cNvPr id="153604" name="文本占位符 808961"/>
          <p:cNvSpPr>
            <a:spLocks noGrp="1"/>
          </p:cNvSpPr>
          <p:nvPr/>
        </p:nvSpPr>
        <p:spPr>
          <a:xfrm>
            <a:off x="219075" y="2630488"/>
            <a:ext cx="11593513" cy="883920"/>
          </a:xfrm>
          <a:prstGeom prst="rect">
            <a:avLst/>
          </a:prstGeom>
          <a:noFill/>
          <a:ln w="9525">
            <a:noFill/>
          </a:ln>
        </p:spPr>
        <p:txBody>
          <a:bodyPr lIns="91440" tIns="45720" rIns="91440" bIns="45720" anchor="t">
            <a:spAutoFit/>
          </a:bodyPr>
          <a:p>
            <a:pPr marL="228600" indent="-228600">
              <a:lnSpc>
                <a:spcPct val="90000"/>
              </a:lnSpc>
              <a:spcBef>
                <a:spcPts val="1000"/>
              </a:spcBef>
              <a:buClr>
                <a:schemeClr val="accent1"/>
              </a:buClr>
            </a:pPr>
            <a:r>
              <a:rPr lang="en-US" altLang="zh-CN">
                <a:solidFill>
                  <a:schemeClr val="tx1"/>
                </a:solidFill>
                <a:latin typeface="微软雅黑" panose="020B0503020204020204" charset="-122"/>
                <a:ea typeface="微软雅黑" panose="020B0503020204020204" charset="-122"/>
              </a:rPr>
              <a:t>2</a:t>
            </a:r>
            <a:r>
              <a:rPr lang="zh-CN" altLang="en-US" dirty="0">
                <a:solidFill>
                  <a:schemeClr val="tx1"/>
                </a:solidFill>
                <a:latin typeface="微软雅黑" panose="020B0503020204020204" charset="-122"/>
                <a:ea typeface="微软雅黑" panose="020B0503020204020204" charset="-122"/>
              </a:rPr>
              <a:t>．酶在食品制造和洗涤方面的应用　</a:t>
            </a:r>
            <a:endParaRPr lang="zh-CN" altLang="en-US" dirty="0">
              <a:solidFill>
                <a:schemeClr val="tx1"/>
              </a:solidFill>
              <a:latin typeface="微软雅黑" panose="020B0503020204020204" charset="-122"/>
              <a:ea typeface="微软雅黑" panose="020B0503020204020204" charset="-122"/>
            </a:endParaRPr>
          </a:p>
          <a:p>
            <a:pPr marL="228600" indent="-228600">
              <a:lnSpc>
                <a:spcPct val="90000"/>
              </a:lnSpc>
              <a:spcBef>
                <a:spcPts val="1000"/>
              </a:spcBef>
              <a:buClr>
                <a:schemeClr val="accent1"/>
              </a:buClr>
            </a:pPr>
            <a:r>
              <a:rPr lang="en-US" altLang="zh-CN">
                <a:solidFill>
                  <a:schemeClr val="tx1"/>
                </a:solidFill>
                <a:latin typeface="微软雅黑" panose="020B0503020204020204" charset="-122"/>
                <a:ea typeface="微软雅黑" panose="020B0503020204020204" charset="-122"/>
              </a:rPr>
              <a:t>(1)</a:t>
            </a:r>
            <a:r>
              <a:rPr lang="zh-CN" altLang="en-US" dirty="0">
                <a:solidFill>
                  <a:schemeClr val="tx1"/>
                </a:solidFill>
                <a:latin typeface="微软雅黑" panose="020B0503020204020204" charset="-122"/>
                <a:ea typeface="微软雅黑" panose="020B0503020204020204" charset="-122"/>
              </a:rPr>
              <a:t>果胶酶在果汁生产中的作用的相关实验分析</a:t>
            </a:r>
            <a:endParaRPr lang="zh-CN" altLang="en-US" dirty="0">
              <a:solidFill>
                <a:schemeClr val="tx1"/>
              </a:solidFill>
              <a:latin typeface="微软雅黑" panose="020B0503020204020204" charset="-122"/>
              <a:ea typeface="微软雅黑" panose="020B0503020204020204" charset="-122"/>
            </a:endParaRPr>
          </a:p>
        </p:txBody>
      </p:sp>
      <p:graphicFrame>
        <p:nvGraphicFramePr>
          <p:cNvPr id="809061" name="表格 809060"/>
          <p:cNvGraphicFramePr/>
          <p:nvPr>
            <p:custDataLst>
              <p:tags r:id="rId2"/>
            </p:custDataLst>
          </p:nvPr>
        </p:nvGraphicFramePr>
        <p:xfrm>
          <a:off x="261938" y="3536950"/>
          <a:ext cx="11791950" cy="3062605"/>
        </p:xfrm>
        <a:graphic>
          <a:graphicData uri="http://schemas.openxmlformats.org/drawingml/2006/table">
            <a:tbl>
              <a:tblPr/>
              <a:tblGrid>
                <a:gridCol w="2261235"/>
                <a:gridCol w="1133475"/>
                <a:gridCol w="1151890"/>
                <a:gridCol w="7245350"/>
              </a:tblGrid>
              <a:tr h="57150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实验名称</a:t>
                      </a:r>
                      <a:r>
                        <a:rPr lang="en-US" altLang="zh-CN" sz="20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目的</a:t>
                      </a:r>
                      <a:r>
                        <a:rPr lang="en-US" altLang="zh-CN" sz="200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000" b="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rPr>
                        <a:t>自变量</a:t>
                      </a:r>
                      <a:endParaRPr lang="zh-CN" altLang="en-US" sz="20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rPr>
                        <a:t>因变量</a:t>
                      </a:r>
                      <a:endParaRPr lang="zh-CN" altLang="en-US" sz="20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rPr>
                        <a:t>注意事项</a:t>
                      </a:r>
                      <a:endParaRPr lang="zh-CN" altLang="en-US" sz="20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6073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12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rPr>
                        <a:t>探究温度对果胶酶活性影响</a:t>
                      </a:r>
                      <a:endParaRPr lang="zh-CN" altLang="en-US" sz="20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12000"/>
                        </a:lnSpc>
                        <a:buClrTx/>
                        <a:buFontTx/>
                        <a:buNone/>
                        <a:tabLst>
                          <a:tab pos="5486400" algn="l"/>
                          <a:tab pos="10515600" algn="l"/>
                        </a:tabLst>
                      </a:pPr>
                      <a:r>
                        <a:rPr lang="en-US" altLang="zh-CN" sz="2000">
                          <a:solidFill>
                            <a:schemeClr val="tx1"/>
                          </a:solidFill>
                          <a:latin typeface="微软雅黑" panose="020B0503020204020204" charset="-122"/>
                          <a:ea typeface="微软雅黑" panose="020B0503020204020204" charset="-122"/>
                        </a:rPr>
                        <a:t>______</a:t>
                      </a:r>
                      <a:endParaRPr lang="en-US" altLang="zh-CN" sz="2000" b="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12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果汁量　</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lvl="0" indent="0" algn="ctr" defTabSz="914400" eaLnBrk="0">
                        <a:lnSpc>
                          <a:spcPct val="112000"/>
                        </a:lnSpc>
                        <a:buClrTx/>
                        <a:buFontTx/>
                        <a:buNone/>
                        <a:tabLst>
                          <a:tab pos="5486400" algn="l"/>
                          <a:tab pos="10515600" algn="l"/>
                        </a:tabLst>
                      </a:pPr>
                      <a:r>
                        <a:rPr lang="en-US" altLang="zh-CN" sz="20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澄清度</a:t>
                      </a:r>
                      <a:r>
                        <a:rPr lang="en-US" altLang="zh-CN" sz="200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000" b="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eaLnBrk="0">
                        <a:lnSpc>
                          <a:spcPct val="112000"/>
                        </a:lnSpc>
                        <a:buClrTx/>
                        <a:buFontTx/>
                        <a:buNone/>
                        <a:tabLst>
                          <a:tab pos="5486400" algn="l"/>
                          <a:tab pos="10515600" algn="l"/>
                        </a:tabLst>
                      </a:pP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①</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底物和酶在混合时的温度是相同的；</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②</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苹果泥和果胶酶用量在各个试管中应相同；</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③</a:t>
                      </a:r>
                      <a:r>
                        <a:rPr lang="en-US" altLang="zh-CN" sz="2000">
                          <a:solidFill>
                            <a:schemeClr val="tx1"/>
                          </a:solidFill>
                          <a:latin typeface="微软雅黑" panose="020B0503020204020204" charset="-122"/>
                          <a:ea typeface="微软雅黑" panose="020B0503020204020204" charset="-122"/>
                          <a:cs typeface="微软雅黑" panose="020B0503020204020204" charset="-122"/>
                        </a:rPr>
                        <a:t>pH</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应为最适</a:t>
                      </a:r>
                      <a:r>
                        <a:rPr lang="en-US" altLang="zh-CN" sz="2000">
                          <a:solidFill>
                            <a:schemeClr val="tx1"/>
                          </a:solidFill>
                          <a:latin typeface="微软雅黑" panose="020B0503020204020204" charset="-122"/>
                          <a:ea typeface="微软雅黑" panose="020B0503020204020204" charset="-122"/>
                          <a:cs typeface="微软雅黑" panose="020B0503020204020204" charset="-122"/>
                        </a:rPr>
                        <a:t>pH</a:t>
                      </a:r>
                      <a:endParaRPr lang="zh-CN" altLang="en-US" sz="2000" b="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422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12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探究</a:t>
                      </a:r>
                      <a:r>
                        <a:rPr lang="en-US" altLang="zh-CN" sz="2000">
                          <a:solidFill>
                            <a:schemeClr val="tx1"/>
                          </a:solidFill>
                          <a:latin typeface="微软雅黑" panose="020B0503020204020204" charset="-122"/>
                          <a:ea typeface="微软雅黑" panose="020B0503020204020204" charset="-122"/>
                          <a:cs typeface="微软雅黑" panose="020B0503020204020204" charset="-122"/>
                        </a:rPr>
                        <a:t>pH</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对果胶酶活性的影响</a:t>
                      </a:r>
                      <a:endParaRPr lang="zh-CN" altLang="en-US" sz="20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12000"/>
                        </a:lnSpc>
                        <a:buClrTx/>
                        <a:buFontTx/>
                        <a:buNone/>
                        <a:tabLst>
                          <a:tab pos="5486400" algn="l"/>
                          <a:tab pos="10515600" algn="l"/>
                        </a:tabLst>
                      </a:pPr>
                      <a:r>
                        <a:rPr lang="en-US" altLang="zh-CN" sz="2000">
                          <a:solidFill>
                            <a:schemeClr val="tx1"/>
                          </a:solidFill>
                          <a:latin typeface="微软雅黑" panose="020B0503020204020204" charset="-122"/>
                          <a:ea typeface="微软雅黑" panose="020B0503020204020204" charset="-122"/>
                        </a:rPr>
                        <a:t>______</a:t>
                      </a:r>
                      <a:endParaRPr lang="en-US" altLang="zh-CN" sz="2000" b="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eaLnBrk="0">
                        <a:lnSpc>
                          <a:spcPct val="112000"/>
                        </a:lnSpc>
                        <a:buClrTx/>
                        <a:buFontTx/>
                        <a:buNone/>
                        <a:tabLst>
                          <a:tab pos="5486400" algn="l"/>
                          <a:tab pos="10515600" algn="l"/>
                        </a:tabLst>
                      </a:pP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①</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温度应为最适温度；</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②</a:t>
                      </a:r>
                      <a:r>
                        <a:rPr lang="en-US" altLang="zh-CN" sz="2000">
                          <a:solidFill>
                            <a:schemeClr val="tx1"/>
                          </a:solidFill>
                          <a:latin typeface="微软雅黑" panose="020B0503020204020204" charset="-122"/>
                          <a:ea typeface="微软雅黑" panose="020B0503020204020204" charset="-122"/>
                          <a:cs typeface="微软雅黑" panose="020B0503020204020204" charset="-122"/>
                        </a:rPr>
                        <a:t>pH</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梯度可用</a:t>
                      </a:r>
                      <a:r>
                        <a:rPr lang="en-US" altLang="zh-CN" sz="2000" dirty="0" err="1">
                          <a:solidFill>
                            <a:schemeClr val="tx1"/>
                          </a:solidFill>
                          <a:latin typeface="微软雅黑" panose="020B0503020204020204" charset="-122"/>
                          <a:ea typeface="微软雅黑" panose="020B0503020204020204" charset="-122"/>
                          <a:cs typeface="微软雅黑" panose="020B0503020204020204" charset="-122"/>
                        </a:rPr>
                        <a:t>NaOH</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溶液和盐酸调节；</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③</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用玻璃棒搅拌使反应充分进行</a:t>
                      </a:r>
                      <a:endParaRPr lang="zh-CN" altLang="en-US" sz="20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4245">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12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rPr>
                        <a:t>探究果胶　</a:t>
                      </a:r>
                      <a:endParaRPr lang="zh-CN" altLang="en-US" sz="2000" dirty="0">
                        <a:solidFill>
                          <a:schemeClr val="tx1"/>
                        </a:solidFill>
                        <a:latin typeface="微软雅黑" panose="020B0503020204020204" charset="-122"/>
                        <a:ea typeface="微软雅黑" panose="020B0503020204020204" charset="-122"/>
                      </a:endParaRPr>
                    </a:p>
                    <a:p>
                      <a:pPr lvl="0" indent="0" algn="ctr" defTabSz="914400" eaLnBrk="0">
                        <a:lnSpc>
                          <a:spcPct val="112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rPr>
                        <a:t>酶的用量</a:t>
                      </a:r>
                      <a:endParaRPr lang="zh-CN" altLang="en-US" sz="20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12000"/>
                        </a:lnSpc>
                        <a:buClrTx/>
                        <a:buFontTx/>
                        <a:buNone/>
                        <a:tabLst>
                          <a:tab pos="5486400" algn="l"/>
                          <a:tab pos="10515600" algn="l"/>
                        </a:tabLst>
                      </a:pPr>
                      <a:r>
                        <a:rPr lang="en-US" altLang="zh-CN" sz="2000">
                          <a:solidFill>
                            <a:schemeClr val="tx1"/>
                          </a:solidFill>
                          <a:latin typeface="微软雅黑" panose="020B0503020204020204" charset="-122"/>
                          <a:ea typeface="微软雅黑" panose="020B0503020204020204" charset="-122"/>
                          <a:cs typeface="微软雅黑" panose="020B0503020204020204" charset="-122"/>
                        </a:rPr>
                        <a:t>______</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lvl="0" indent="0" algn="ctr" defTabSz="914400" eaLnBrk="0">
                        <a:lnSpc>
                          <a:spcPct val="112000"/>
                        </a:lnSpc>
                        <a:buClrTx/>
                        <a:buFontTx/>
                        <a:buNone/>
                        <a:tabLst>
                          <a:tab pos="5486400" algn="l"/>
                          <a:tab pos="10515600" algn="l"/>
                        </a:tabLst>
                      </a:pPr>
                      <a:r>
                        <a:rPr lang="en-US" altLang="zh-CN" sz="2000">
                          <a:solidFill>
                            <a:schemeClr val="tx1"/>
                          </a:solidFill>
                          <a:latin typeface="微软雅黑" panose="020B0503020204020204" charset="-122"/>
                          <a:ea typeface="微软雅黑" panose="020B0503020204020204" charset="-122"/>
                          <a:cs typeface="微软雅黑" panose="020B0503020204020204" charset="-122"/>
                        </a:rPr>
                        <a:t>______</a:t>
                      </a:r>
                      <a:endParaRPr lang="zh-CN" altLang="en-US" sz="2000" b="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eaLnBrk="0">
                        <a:lnSpc>
                          <a:spcPct val="112000"/>
                        </a:lnSpc>
                        <a:buClrTx/>
                        <a:buFontTx/>
                        <a:buNone/>
                        <a:tabLst>
                          <a:tab pos="5486400" algn="l"/>
                          <a:tab pos="10515600" algn="l"/>
                        </a:tabLst>
                      </a:pP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①</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制备苹果泥后迅速加热，使苹果泥中的果胶酶变性；</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②</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温度、</a:t>
                      </a:r>
                      <a:r>
                        <a:rPr lang="en-US" altLang="zh-CN" sz="2000">
                          <a:solidFill>
                            <a:schemeClr val="tx1"/>
                          </a:solidFill>
                          <a:latin typeface="微软雅黑" panose="020B0503020204020204" charset="-122"/>
                          <a:ea typeface="微软雅黑" panose="020B0503020204020204" charset="-122"/>
                          <a:cs typeface="微软雅黑" panose="020B0503020204020204" charset="-122"/>
                        </a:rPr>
                        <a:t>pH</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应为最适且保持不变</a:t>
                      </a:r>
                      <a:endParaRPr lang="zh-CN" altLang="en-US" sz="20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09062" name="矩形 809061"/>
          <p:cNvSpPr/>
          <p:nvPr/>
        </p:nvSpPr>
        <p:spPr>
          <a:xfrm>
            <a:off x="2632393" y="4215130"/>
            <a:ext cx="1098550" cy="460375"/>
          </a:xfrm>
          <a:prstGeom prst="rect">
            <a:avLst/>
          </a:prstGeom>
          <a:noFill/>
          <a:ln w="9525">
            <a:noFill/>
          </a:ln>
        </p:spPr>
        <p:txBody>
          <a:bodyPr wrap="square" anchor="ctr">
            <a:spAutoFit/>
          </a:bodyPr>
          <a:p>
            <a:pPr algn="ctr" eaLnBrk="0" hangingPunct="0"/>
            <a:r>
              <a:rPr lang="zh-CN" altLang="en-US" dirty="0">
                <a:latin typeface="微软雅黑" panose="020B0503020204020204" charset="-122"/>
                <a:ea typeface="微软雅黑" panose="020B0503020204020204" charset="-122"/>
              </a:rPr>
              <a:t>温度　</a:t>
            </a:r>
            <a:endParaRPr lang="zh-CN" altLang="en-US" dirty="0">
              <a:latin typeface="微软雅黑" panose="020B0503020204020204" charset="-122"/>
              <a:ea typeface="微软雅黑" panose="020B0503020204020204" charset="-122"/>
            </a:endParaRPr>
          </a:p>
        </p:txBody>
      </p:sp>
      <p:sp>
        <p:nvSpPr>
          <p:cNvPr id="809063" name="矩形 809062"/>
          <p:cNvSpPr/>
          <p:nvPr/>
        </p:nvSpPr>
        <p:spPr>
          <a:xfrm>
            <a:off x="2847975" y="4947920"/>
            <a:ext cx="896938" cy="457200"/>
          </a:xfrm>
          <a:prstGeom prst="rect">
            <a:avLst/>
          </a:prstGeom>
          <a:noFill/>
          <a:ln w="9525">
            <a:noFill/>
          </a:ln>
        </p:spPr>
        <p:txBody>
          <a:bodyPr wrap="none" anchor="ctr">
            <a:spAutoFit/>
          </a:bodyPr>
          <a:p>
            <a:pPr algn="ctr" eaLnBrk="0" hangingPunct="0"/>
            <a:r>
              <a:rPr lang="en-US" altLang="zh-CN" dirty="0">
                <a:latin typeface="微软雅黑" panose="020B0503020204020204" charset="-122"/>
                <a:ea typeface="微软雅黑" panose="020B0503020204020204" charset="-122"/>
              </a:rPr>
              <a:t>pH</a:t>
            </a:r>
            <a:r>
              <a:rPr lang="zh-CN" altLang="en-US"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sp>
        <p:nvSpPr>
          <p:cNvPr id="809064" name="矩形 809063"/>
          <p:cNvSpPr/>
          <p:nvPr/>
        </p:nvSpPr>
        <p:spPr>
          <a:xfrm>
            <a:off x="2618423" y="5689600"/>
            <a:ext cx="1409700" cy="829945"/>
          </a:xfrm>
          <a:prstGeom prst="rect">
            <a:avLst/>
          </a:prstGeom>
          <a:noFill/>
          <a:ln w="9525">
            <a:noFill/>
          </a:ln>
        </p:spPr>
        <p:txBody>
          <a:bodyPr wrap="square" anchor="ctr">
            <a:spAutoFit/>
          </a:bodyPr>
          <a:p>
            <a:pPr eaLnBrk="0" hangingPunct="0"/>
            <a:r>
              <a:rPr lang="zh-CN" altLang="en-US" dirty="0">
                <a:latin typeface="微软雅黑" panose="020B0503020204020204" charset="-122"/>
                <a:ea typeface="微软雅黑" panose="020B0503020204020204" charset="-122"/>
              </a:rPr>
              <a:t>果胶酶</a:t>
            </a:r>
            <a:endParaRPr lang="zh-CN" altLang="en-US" dirty="0">
              <a:latin typeface="微软雅黑" panose="020B0503020204020204" charset="-122"/>
              <a:ea typeface="微软雅黑" panose="020B0503020204020204" charset="-122"/>
            </a:endParaRPr>
          </a:p>
          <a:p>
            <a:pPr eaLnBrk="0" hangingPunct="0"/>
            <a:r>
              <a:rPr lang="zh-CN" altLang="en-US" dirty="0">
                <a:latin typeface="微软雅黑" panose="020B0503020204020204" charset="-122"/>
                <a:ea typeface="微软雅黑" panose="020B0503020204020204" charset="-122"/>
              </a:rPr>
              <a:t>的用量　</a:t>
            </a:r>
            <a:endParaRPr lang="zh-CN" altLang="en-US" dirty="0">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7940">
                                            <p:txEl>
                                              <p:charRg st="0" end="6"/>
                                            </p:txEl>
                                          </p:spTgt>
                                        </p:tgtEl>
                                        <p:attrNameLst>
                                          <p:attrName>style.visibility</p:attrName>
                                        </p:attrNameLst>
                                      </p:cBhvr>
                                      <p:to>
                                        <p:strVal val="visible"/>
                                      </p:to>
                                    </p:set>
                                    <p:animEffect transition="in" filter="blinds(horizontal)">
                                      <p:cBhvr>
                                        <p:cTn id="7" dur="500"/>
                                        <p:tgtEl>
                                          <p:spTgt spid="807940">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9062">
                                            <p:txEl>
                                              <p:charRg st="0" end="4"/>
                                            </p:txEl>
                                          </p:spTgt>
                                        </p:tgtEl>
                                        <p:attrNameLst>
                                          <p:attrName>style.visibility</p:attrName>
                                        </p:attrNameLst>
                                      </p:cBhvr>
                                      <p:to>
                                        <p:strVal val="visible"/>
                                      </p:to>
                                    </p:set>
                                    <p:animEffect transition="in" filter="blinds(horizontal)">
                                      <p:cBhvr>
                                        <p:cTn id="12" dur="500"/>
                                        <p:tgtEl>
                                          <p:spTgt spid="809062">
                                            <p:txEl>
                                              <p:charRg st="0"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09063">
                                            <p:txEl>
                                              <p:charRg st="0" end="4"/>
                                            </p:txEl>
                                          </p:spTgt>
                                        </p:tgtEl>
                                        <p:attrNameLst>
                                          <p:attrName>style.visibility</p:attrName>
                                        </p:attrNameLst>
                                      </p:cBhvr>
                                      <p:to>
                                        <p:strVal val="visible"/>
                                      </p:to>
                                    </p:set>
                                    <p:animEffect transition="in" filter="blinds(horizontal)">
                                      <p:cBhvr>
                                        <p:cTn id="17" dur="500"/>
                                        <p:tgtEl>
                                          <p:spTgt spid="809063">
                                            <p:txEl>
                                              <p:charRg st="0"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09064">
                                            <p:txEl>
                                              <p:charRg st="0" end="4"/>
                                            </p:txEl>
                                          </p:spTgt>
                                        </p:tgtEl>
                                        <p:attrNameLst>
                                          <p:attrName>style.visibility</p:attrName>
                                        </p:attrNameLst>
                                      </p:cBhvr>
                                      <p:to>
                                        <p:strVal val="visible"/>
                                      </p:to>
                                    </p:set>
                                    <p:animEffect transition="in" filter="blinds(horizontal)">
                                      <p:cBhvr>
                                        <p:cTn id="22" dur="500"/>
                                        <p:tgtEl>
                                          <p:spTgt spid="809064">
                                            <p:txEl>
                                              <p:charRg st="0"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09064">
                                            <p:txEl>
                                              <p:charRg st="4" end="9"/>
                                            </p:txEl>
                                          </p:spTgt>
                                        </p:tgtEl>
                                        <p:attrNameLst>
                                          <p:attrName>style.visibility</p:attrName>
                                        </p:attrNameLst>
                                      </p:cBhvr>
                                      <p:to>
                                        <p:strVal val="visible"/>
                                      </p:to>
                                    </p:set>
                                    <p:animEffect transition="in" filter="blinds(horizontal)">
                                      <p:cBhvr>
                                        <p:cTn id="25" dur="500"/>
                                        <p:tgtEl>
                                          <p:spTgt spid="809064">
                                            <p:txEl>
                                              <p:charRg st="4"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文本占位符 920577"/>
          <p:cNvSpPr>
            <a:spLocks noGrp="1"/>
          </p:cNvSpPr>
          <p:nvPr>
            <p:ph type="body" idx="4294967295"/>
          </p:nvPr>
        </p:nvSpPr>
        <p:spPr>
          <a:xfrm>
            <a:off x="224790" y="121920"/>
            <a:ext cx="10514013" cy="423545"/>
          </a:xfrm>
        </p:spPr>
        <p:txBody>
          <a:bodyPr wrap="square"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加酶洗衣粉的洗涤效果的探究实验分析</a:t>
            </a:r>
            <a:endParaRPr lang="zh-CN" altLang="en-US" b="1" dirty="0">
              <a:latin typeface="微软雅黑" panose="020B0503020204020204" charset="-122"/>
              <a:ea typeface="微软雅黑" panose="020B0503020204020204" charset="-122"/>
              <a:cs typeface="微软雅黑" panose="020B0503020204020204" charset="-122"/>
            </a:endParaRPr>
          </a:p>
        </p:txBody>
      </p:sp>
      <p:graphicFrame>
        <p:nvGraphicFramePr>
          <p:cNvPr id="920681" name="表格 920680"/>
          <p:cNvGraphicFramePr/>
          <p:nvPr>
            <p:custDataLst>
              <p:tags r:id="rId1"/>
            </p:custDataLst>
          </p:nvPr>
        </p:nvGraphicFramePr>
        <p:xfrm>
          <a:off x="91123" y="572770"/>
          <a:ext cx="12002770" cy="2531745"/>
        </p:xfrm>
        <a:graphic>
          <a:graphicData uri="http://schemas.openxmlformats.org/drawingml/2006/table">
            <a:tbl>
              <a:tblPr/>
              <a:tblGrid>
                <a:gridCol w="5403850"/>
                <a:gridCol w="2947670"/>
                <a:gridCol w="948055"/>
                <a:gridCol w="2703195"/>
              </a:tblGrid>
              <a:tr h="459105">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实验名称</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目的</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400" b="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rPr>
                        <a:t>自变量</a:t>
                      </a:r>
                      <a:endParaRPr lang="zh-CN" altLang="en-US" sz="24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rPr>
                        <a:t>因变量</a:t>
                      </a:r>
                      <a:endParaRPr lang="zh-CN" altLang="en-US" sz="20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rPr>
                        <a:t>无关变量</a:t>
                      </a:r>
                      <a:endParaRPr lang="zh-CN" altLang="en-US" sz="24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833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a:lnSpc>
                          <a:spcPct val="130000"/>
                        </a:lnSpc>
                        <a:buClrTx/>
                        <a:buFontTx/>
                        <a:buNone/>
                        <a:tabLst>
                          <a:tab pos="5486400" algn="l"/>
                          <a:tab pos="10515600" algn="l"/>
                        </a:tabLst>
                      </a:pPr>
                      <a:r>
                        <a:rPr lang="zh-CN" altLang="en-US" sz="2200" dirty="0">
                          <a:solidFill>
                            <a:schemeClr val="tx1"/>
                          </a:solidFill>
                          <a:latin typeface="微软雅黑" panose="020B0503020204020204" charset="-122"/>
                          <a:ea typeface="微软雅黑" panose="020B0503020204020204" charset="-122"/>
                          <a:cs typeface="微软雅黑" panose="020B0503020204020204" charset="-122"/>
                        </a:rPr>
                        <a:t>探究普通洗衣粉和加酶洗衣粉的洗涤效果 </a:t>
                      </a:r>
                      <a:endParaRPr lang="zh-CN" altLang="en-US" sz="22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defTabSz="914400">
                        <a:lnSpc>
                          <a:spcPct val="130000"/>
                        </a:lnSpc>
                        <a:buClrTx/>
                        <a:buFontTx/>
                        <a:buNone/>
                        <a:tabLst>
                          <a:tab pos="5486400" algn="l"/>
                          <a:tab pos="10515600" algn="l"/>
                        </a:tabLst>
                      </a:pPr>
                      <a:r>
                        <a:rPr lang="en-US" altLang="zh-CN" sz="2400">
                          <a:solidFill>
                            <a:schemeClr val="tx1"/>
                          </a:solidFill>
                          <a:latin typeface="微软雅黑" panose="020B0503020204020204" charset="-122"/>
                          <a:ea typeface="微软雅黑" panose="020B0503020204020204" charset="-122"/>
                          <a:cs typeface="微软雅黑" panose="020B0503020204020204" charset="-122"/>
                        </a:rPr>
                        <a:t>________________</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400" b="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marL="1905" lvl="0" indent="0" algn="ctr">
                        <a:lnSpc>
                          <a:spcPct val="130000"/>
                        </a:lnSpc>
                        <a:buClrTx/>
                        <a:buFontTx/>
                        <a:buNone/>
                      </a:pPr>
                      <a:r>
                        <a:rPr lang="zh-CN" altLang="en-US" sz="2000" dirty="0">
                          <a:solidFill>
                            <a:schemeClr val="tx1"/>
                          </a:solidFill>
                          <a:latin typeface="微软雅黑" panose="020B0503020204020204" charset="-122"/>
                          <a:ea typeface="微软雅黑" panose="020B0503020204020204" charset="-122"/>
                        </a:rPr>
                        <a:t>洗涤　</a:t>
                      </a:r>
                      <a:endParaRPr lang="zh-CN" altLang="en-US" sz="2000" dirty="0">
                        <a:solidFill>
                          <a:schemeClr val="tx1"/>
                        </a:solidFill>
                        <a:latin typeface="微软雅黑" panose="020B0503020204020204" charset="-122"/>
                        <a:ea typeface="微软雅黑" panose="020B0503020204020204" charset="-122"/>
                      </a:endParaRPr>
                    </a:p>
                    <a:p>
                      <a:pPr marL="1905" lvl="0" indent="0" algn="ctr">
                        <a:lnSpc>
                          <a:spcPct val="130000"/>
                        </a:lnSpc>
                        <a:buClrTx/>
                        <a:buFontTx/>
                        <a:buNone/>
                      </a:pPr>
                      <a:r>
                        <a:rPr lang="zh-CN" altLang="en-US" sz="2000" dirty="0">
                          <a:solidFill>
                            <a:schemeClr val="tx1"/>
                          </a:solidFill>
                          <a:latin typeface="微软雅黑" panose="020B0503020204020204" charset="-122"/>
                          <a:ea typeface="微软雅黑" panose="020B0503020204020204" charset="-122"/>
                        </a:rPr>
                        <a:t>效果</a:t>
                      </a:r>
                      <a:endParaRPr lang="zh-CN" altLang="en-US" sz="20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a:lnSpc>
                          <a:spcPct val="100000"/>
                        </a:lnSpc>
                        <a:buClrTx/>
                        <a:buFontTx/>
                        <a:buNone/>
                        <a:tabLst>
                          <a:tab pos="5486400" algn="l"/>
                          <a:tab pos="10515600" algn="l"/>
                        </a:tabLst>
                      </a:pPr>
                      <a:r>
                        <a:rPr lang="zh-CN" altLang="en-US" sz="2000" dirty="0">
                          <a:solidFill>
                            <a:schemeClr val="tx1"/>
                          </a:solidFill>
                          <a:latin typeface="微软雅黑" panose="020B0503020204020204" charset="-122"/>
                          <a:ea typeface="微软雅黑" panose="020B0503020204020204" charset="-122"/>
                        </a:rPr>
                        <a:t>水的用量，污物的量，实验用布的质地与大小，不同洗衣粉的用量，搅拌、洗涤时间等</a:t>
                      </a:r>
                      <a:endParaRPr lang="zh-CN" altLang="en-US" sz="20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015">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a:lnSpc>
                          <a:spcPct val="130000"/>
                        </a:lnSpc>
                        <a:buClrTx/>
                        <a:buFontTx/>
                        <a:buNone/>
                        <a:tabLst>
                          <a:tab pos="5486400" algn="l"/>
                          <a:tab pos="10515600" algn="l"/>
                        </a:tabLst>
                      </a:pPr>
                      <a:r>
                        <a:rPr lang="zh-CN" altLang="en-US" sz="2200" dirty="0">
                          <a:solidFill>
                            <a:schemeClr val="tx1"/>
                          </a:solidFill>
                          <a:latin typeface="微软雅黑" panose="020B0503020204020204" charset="-122"/>
                          <a:ea typeface="微软雅黑" panose="020B0503020204020204" charset="-122"/>
                        </a:rPr>
                        <a:t>探究不同种类加酶洗衣粉的洗涤效果</a:t>
                      </a:r>
                      <a:endParaRPr lang="zh-CN" altLang="en-US" sz="22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defTabSz="914400">
                        <a:lnSpc>
                          <a:spcPct val="130000"/>
                        </a:lnSpc>
                        <a:buClrTx/>
                        <a:buFontTx/>
                        <a:buNone/>
                        <a:tabLst>
                          <a:tab pos="5486400" algn="l"/>
                          <a:tab pos="10515600" algn="l"/>
                        </a:tabLst>
                      </a:pPr>
                      <a:r>
                        <a:rPr lang="en-US" altLang="zh-CN" sz="2400">
                          <a:solidFill>
                            <a:schemeClr val="tx1"/>
                          </a:solidFill>
                          <a:latin typeface="微软雅黑" panose="020B0503020204020204" charset="-122"/>
                          <a:ea typeface="微软雅黑" panose="020B0503020204020204" charset="-122"/>
                        </a:rPr>
                        <a:t>____________________</a:t>
                      </a:r>
                      <a:endParaRPr lang="en-US" altLang="zh-CN" sz="2400" b="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50419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a:lnSpc>
                          <a:spcPct val="130000"/>
                        </a:lnSpc>
                        <a:buClrTx/>
                        <a:buFontTx/>
                        <a:buNone/>
                        <a:tabLst>
                          <a:tab pos="5486400" algn="l"/>
                          <a:tab pos="10515600" algn="l"/>
                        </a:tabLst>
                      </a:pPr>
                      <a:r>
                        <a:rPr lang="zh-CN" altLang="en-US" sz="2200" dirty="0">
                          <a:solidFill>
                            <a:schemeClr val="tx1"/>
                          </a:solidFill>
                          <a:latin typeface="微软雅黑" panose="020B0503020204020204" charset="-122"/>
                          <a:ea typeface="微软雅黑" panose="020B0503020204020204" charset="-122"/>
                        </a:rPr>
                        <a:t>探究温度对加酶洗衣粉洗涤效果的影响</a:t>
                      </a:r>
                      <a:endParaRPr lang="zh-CN" altLang="en-US" sz="22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a:lnSpc>
                          <a:spcPct val="130000"/>
                        </a:lnSpc>
                        <a:buClrTx/>
                        <a:buFontTx/>
                        <a:buNone/>
                        <a:tabLst>
                          <a:tab pos="5486400" algn="l"/>
                          <a:tab pos="10515600" algn="l"/>
                        </a:tabLst>
                      </a:pPr>
                      <a:r>
                        <a:rPr lang="en-US" altLang="zh-CN" sz="2400">
                          <a:solidFill>
                            <a:schemeClr val="tx1"/>
                          </a:solidFill>
                          <a:latin typeface="微软雅黑" panose="020B0503020204020204" charset="-122"/>
                          <a:ea typeface="微软雅黑" panose="020B0503020204020204" charset="-122"/>
                        </a:rPr>
                        <a:t>________</a:t>
                      </a:r>
                      <a:endParaRPr lang="en-US" altLang="zh-CN" sz="2400" b="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920679" name="矩形 920678"/>
          <p:cNvSpPr/>
          <p:nvPr/>
        </p:nvSpPr>
        <p:spPr>
          <a:xfrm>
            <a:off x="5681663" y="1007745"/>
            <a:ext cx="2930525" cy="570865"/>
          </a:xfrm>
          <a:prstGeom prst="rect">
            <a:avLst/>
          </a:prstGeom>
          <a:noFill/>
          <a:ln w="9525">
            <a:noFill/>
          </a:ln>
        </p:spPr>
        <p:txBody>
          <a:bodyPr anchor="ctr">
            <a:spAutoFit/>
          </a:bodyPr>
          <a:p>
            <a:pPr eaLnBrk="0" hangingPunct="0">
              <a:lnSpc>
                <a:spcPct val="130000"/>
              </a:lnSpc>
            </a:pPr>
            <a:r>
              <a:rPr lang="zh-CN" altLang="en-US" dirty="0">
                <a:latin typeface="微软雅黑" panose="020B0503020204020204" charset="-122"/>
                <a:ea typeface="微软雅黑" panose="020B0503020204020204" charset="-122"/>
                <a:cs typeface="微软雅黑" panose="020B0503020204020204" charset="-122"/>
              </a:rPr>
              <a:t>洗衣粉的种类</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920680" name="矩形 920679"/>
          <p:cNvSpPr/>
          <p:nvPr/>
        </p:nvSpPr>
        <p:spPr>
          <a:xfrm>
            <a:off x="5323840" y="1514793"/>
            <a:ext cx="3255010" cy="570865"/>
          </a:xfrm>
          <a:prstGeom prst="rect">
            <a:avLst/>
          </a:prstGeom>
          <a:noFill/>
          <a:ln w="9525">
            <a:noFill/>
          </a:ln>
        </p:spPr>
        <p:txBody>
          <a:bodyPr wrap="square" anchor="ctr">
            <a:spAutoFit/>
          </a:bodyPr>
          <a:p>
            <a:pPr eaLnBrk="0" hangingPunct="0">
              <a:lnSpc>
                <a:spcPct val="130000"/>
              </a:lnSpc>
            </a:pPr>
            <a:r>
              <a:rPr lang="zh-CN" altLang="en-US" dirty="0">
                <a:latin typeface="微软雅黑" panose="020B0503020204020204" charset="-122"/>
                <a:ea typeface="微软雅黑" panose="020B0503020204020204" charset="-122"/>
              </a:rPr>
              <a:t>加酶洗衣粉中酶的种类　</a:t>
            </a:r>
            <a:endParaRPr lang="zh-CN" altLang="en-US" dirty="0">
              <a:latin typeface="微软雅黑" panose="020B0503020204020204" charset="-122"/>
              <a:ea typeface="微软雅黑" panose="020B0503020204020204" charset="-122"/>
            </a:endParaRPr>
          </a:p>
        </p:txBody>
      </p:sp>
      <p:sp>
        <p:nvSpPr>
          <p:cNvPr id="920682" name="矩形 920681"/>
          <p:cNvSpPr/>
          <p:nvPr/>
        </p:nvSpPr>
        <p:spPr>
          <a:xfrm>
            <a:off x="6476048" y="2356485"/>
            <a:ext cx="1179512"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温度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6" name="文本占位符 921601"/>
          <p:cNvSpPr>
            <a:spLocks noGrp="1"/>
          </p:cNvSpPr>
          <p:nvPr/>
        </p:nvSpPr>
        <p:spPr>
          <a:xfrm>
            <a:off x="219075" y="2773680"/>
            <a:ext cx="11854815" cy="3592195"/>
          </a:xfrm>
          <a:prstGeom prst="rect">
            <a:avLst/>
          </a:prstGeom>
          <a:noFill/>
          <a:ln w="9525">
            <a:noFill/>
          </a:ln>
        </p:spPr>
        <p:txBody>
          <a:bodyPr vert="horz" wrap="square" lIns="9144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．制备和应用固定化酶　</a:t>
            </a:r>
            <a:endParaRPr lang="zh-CN" altLang="en-US" b="1" dirty="0">
              <a:latin typeface="微软雅黑" panose="020B0503020204020204" charset="-122"/>
              <a:ea typeface="微软雅黑" panose="020B0503020204020204" charset="-122"/>
              <a:cs typeface="微软雅黑" panose="020B0503020204020204" charset="-122"/>
            </a:endParaRPr>
          </a:p>
          <a:p>
            <a:pPr fontAlgn="auto">
              <a:lnSpc>
                <a:spcPct val="100000"/>
              </a:lnSpc>
              <a:spcBef>
                <a:spcPts val="0"/>
              </a:spcBef>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固定化技术</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zh-CN" altLang="en-US" b="1" dirty="0">
                <a:solidFill>
                  <a:srgbClr val="FF00FF"/>
                </a:solidFill>
                <a:latin typeface="微软雅黑" panose="020B0503020204020204" charset="-122"/>
                <a:ea typeface="微软雅黑" panose="020B0503020204020204" charset="-122"/>
                <a:cs typeface="微软雅黑" panose="020B0503020204020204" charset="-122"/>
              </a:rPr>
              <a:t>　</a:t>
            </a:r>
            <a:endParaRPr lang="zh-CN" altLang="en-US" b="1" dirty="0">
              <a:solidFill>
                <a:srgbClr val="FF00FF"/>
              </a:solidFill>
              <a:latin typeface="微软雅黑" panose="020B0503020204020204" charset="-122"/>
              <a:ea typeface="微软雅黑" panose="020B0503020204020204" charset="-122"/>
              <a:cs typeface="微软雅黑" panose="020B0503020204020204" charset="-122"/>
            </a:endParaRPr>
          </a:p>
        </p:txBody>
      </p:sp>
      <p:graphicFrame>
        <p:nvGraphicFramePr>
          <p:cNvPr id="17" name="表格 16"/>
          <p:cNvGraphicFramePr/>
          <p:nvPr>
            <p:custDataLst>
              <p:tags r:id="rId2"/>
            </p:custDataLst>
          </p:nvPr>
        </p:nvGraphicFramePr>
        <p:xfrm>
          <a:off x="469583" y="3638550"/>
          <a:ext cx="11108055" cy="2007870"/>
        </p:xfrm>
        <a:graphic>
          <a:graphicData uri="http://schemas.openxmlformats.org/drawingml/2006/table">
            <a:tbl>
              <a:tblPr/>
              <a:tblGrid>
                <a:gridCol w="2298700"/>
                <a:gridCol w="8809038"/>
              </a:tblGrid>
              <a:tr h="42672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200" dirty="0">
                          <a:solidFill>
                            <a:schemeClr val="tx1"/>
                          </a:solidFill>
                          <a:latin typeface="微软雅黑" panose="020B0503020204020204" charset="-122"/>
                          <a:ea typeface="微软雅黑" panose="020B0503020204020204" charset="-122"/>
                        </a:rPr>
                        <a:t>名称</a:t>
                      </a:r>
                      <a:endParaRPr lang="zh-CN" altLang="en-US" sz="22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200" dirty="0">
                          <a:solidFill>
                            <a:schemeClr val="tx1"/>
                          </a:solidFill>
                          <a:latin typeface="微软雅黑" panose="020B0503020204020204" charset="-122"/>
                          <a:ea typeface="微软雅黑" panose="020B0503020204020204" charset="-122"/>
                        </a:rPr>
                        <a:t>原理</a:t>
                      </a:r>
                      <a:endParaRPr lang="zh-CN" altLang="en-US" sz="22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2275">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200" dirty="0">
                          <a:solidFill>
                            <a:srgbClr val="161BE4"/>
                          </a:solidFill>
                          <a:latin typeface="微软雅黑" panose="020B0503020204020204" charset="-122"/>
                          <a:ea typeface="微软雅黑" panose="020B0503020204020204" charset="-122"/>
                        </a:rPr>
                        <a:t>包埋法</a:t>
                      </a:r>
                      <a:endParaRPr lang="zh-CN" altLang="en-US" sz="2200" b="0" dirty="0">
                        <a:solidFill>
                          <a:srgbClr val="161BE4"/>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eaLnBrk="0">
                        <a:lnSpc>
                          <a:spcPct val="130000"/>
                        </a:lnSpc>
                        <a:buClrTx/>
                        <a:buFontTx/>
                        <a:buNone/>
                        <a:tabLst>
                          <a:tab pos="5486400" algn="l"/>
                          <a:tab pos="10515600" algn="l"/>
                        </a:tabLst>
                      </a:pPr>
                      <a:r>
                        <a:rPr lang="zh-CN" altLang="en-US" sz="2200" dirty="0">
                          <a:solidFill>
                            <a:schemeClr val="tx1"/>
                          </a:solidFill>
                          <a:latin typeface="微软雅黑" panose="020B0503020204020204" charset="-122"/>
                          <a:ea typeface="微软雅黑" panose="020B0503020204020204" charset="-122"/>
                          <a:cs typeface="微软雅黑" panose="020B0503020204020204" charset="-122"/>
                        </a:rPr>
                        <a:t>将酶或微生物细胞均匀地包埋在</a:t>
                      </a:r>
                      <a:r>
                        <a:rPr lang="en-US" altLang="zh-CN" sz="2200">
                          <a:solidFill>
                            <a:schemeClr val="tx1"/>
                          </a:solidFill>
                          <a:latin typeface="微软雅黑" panose="020B0503020204020204" charset="-122"/>
                          <a:ea typeface="微软雅黑" panose="020B0503020204020204" charset="-122"/>
                          <a:cs typeface="微软雅黑" panose="020B0503020204020204" charset="-122"/>
                        </a:rPr>
                        <a:t>____________</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rPr>
                        <a:t>中</a:t>
                      </a:r>
                      <a:endParaRPr lang="zh-CN" altLang="en-US" sz="22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782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200" dirty="0">
                          <a:solidFill>
                            <a:srgbClr val="161BE4"/>
                          </a:solidFill>
                          <a:latin typeface="微软雅黑" panose="020B0503020204020204" charset="-122"/>
                          <a:ea typeface="微软雅黑" panose="020B0503020204020204" charset="-122"/>
                        </a:rPr>
                        <a:t>化学结合法</a:t>
                      </a:r>
                      <a:endParaRPr lang="zh-CN" altLang="en-US" sz="2200" b="0" dirty="0">
                        <a:solidFill>
                          <a:srgbClr val="161BE4"/>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eaLnBrk="0">
                        <a:lnSpc>
                          <a:spcPct val="130000"/>
                        </a:lnSpc>
                        <a:buClrTx/>
                        <a:buFontTx/>
                        <a:buNone/>
                        <a:tabLst>
                          <a:tab pos="5486400" algn="l"/>
                          <a:tab pos="10515600" algn="l"/>
                        </a:tabLst>
                      </a:pPr>
                      <a:r>
                        <a:rPr lang="zh-CN" altLang="en-US" sz="2200" dirty="0">
                          <a:solidFill>
                            <a:schemeClr val="tx1"/>
                          </a:solidFill>
                          <a:latin typeface="微软雅黑" panose="020B0503020204020204" charset="-122"/>
                          <a:ea typeface="微软雅黑" panose="020B0503020204020204" charset="-122"/>
                          <a:cs typeface="微软雅黑" panose="020B0503020204020204" charset="-122"/>
                        </a:rPr>
                        <a:t>利用共价键、离子键将</a:t>
                      </a:r>
                      <a:r>
                        <a:rPr lang="en-US" altLang="zh-CN" sz="2200">
                          <a:solidFill>
                            <a:schemeClr val="tx1"/>
                          </a:solidFill>
                          <a:latin typeface="微软雅黑" panose="020B0503020204020204" charset="-122"/>
                          <a:ea typeface="微软雅黑" panose="020B0503020204020204" charset="-122"/>
                          <a:cs typeface="微软雅黑" panose="020B0503020204020204" charset="-122"/>
                        </a:rPr>
                        <a:t>________________</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rPr>
                        <a:t>相互连接起来</a:t>
                      </a:r>
                      <a:endParaRPr lang="zh-CN" altLang="en-US" sz="22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2745">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200" dirty="0">
                          <a:solidFill>
                            <a:srgbClr val="161BE4"/>
                          </a:solidFill>
                          <a:latin typeface="微软雅黑" panose="020B0503020204020204" charset="-122"/>
                          <a:ea typeface="微软雅黑" panose="020B0503020204020204" charset="-122"/>
                        </a:rPr>
                        <a:t>物理吸附法</a:t>
                      </a:r>
                      <a:endParaRPr lang="zh-CN" altLang="en-US" sz="2200" b="0" dirty="0">
                        <a:solidFill>
                          <a:srgbClr val="161BE4"/>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l" defTabSz="914400" eaLnBrk="0">
                        <a:lnSpc>
                          <a:spcPct val="130000"/>
                        </a:lnSpc>
                        <a:buClrTx/>
                        <a:buFontTx/>
                        <a:buNone/>
                        <a:tabLst>
                          <a:tab pos="5486400" algn="l"/>
                          <a:tab pos="10515600" algn="l"/>
                        </a:tabLst>
                      </a:pPr>
                      <a:r>
                        <a:rPr lang="zh-CN" altLang="en-US" sz="2200" dirty="0">
                          <a:solidFill>
                            <a:schemeClr val="tx1"/>
                          </a:solidFill>
                          <a:latin typeface="微软雅黑" panose="020B0503020204020204" charset="-122"/>
                          <a:ea typeface="微软雅黑" panose="020B0503020204020204" charset="-122"/>
                          <a:cs typeface="微软雅黑" panose="020B0503020204020204" charset="-122"/>
                        </a:rPr>
                        <a:t>通过物理吸附作用，把酶或细胞固定在</a:t>
                      </a:r>
                      <a:r>
                        <a:rPr lang="en-US" altLang="zh-CN" sz="2200">
                          <a:solidFill>
                            <a:schemeClr val="tx1"/>
                          </a:solidFill>
                          <a:latin typeface="微软雅黑" panose="020B0503020204020204" charset="-122"/>
                          <a:ea typeface="微软雅黑" panose="020B0503020204020204" charset="-122"/>
                          <a:cs typeface="微软雅黑" panose="020B0503020204020204" charset="-122"/>
                        </a:rPr>
                        <a:t>________</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rPr>
                        <a:t>表面</a:t>
                      </a:r>
                      <a:endParaRPr lang="zh-CN" altLang="en-US" sz="22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8" name="矩形 17"/>
          <p:cNvSpPr/>
          <p:nvPr/>
        </p:nvSpPr>
        <p:spPr>
          <a:xfrm>
            <a:off x="6788468" y="4117975"/>
            <a:ext cx="1716087"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细微网格　</a:t>
            </a:r>
            <a:endParaRPr lang="zh-CN" altLang="en-US" dirty="0">
              <a:latin typeface="微软雅黑" panose="020B0503020204020204" charset="-122"/>
              <a:ea typeface="微软雅黑" panose="020B0503020204020204" charset="-122"/>
            </a:endParaRPr>
          </a:p>
        </p:txBody>
      </p:sp>
      <p:sp>
        <p:nvSpPr>
          <p:cNvPr id="19" name="矩形 18"/>
          <p:cNvSpPr/>
          <p:nvPr/>
        </p:nvSpPr>
        <p:spPr>
          <a:xfrm>
            <a:off x="5834063" y="4622483"/>
            <a:ext cx="2328862"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酶分子或细胞　</a:t>
            </a:r>
            <a:endParaRPr lang="zh-CN" altLang="en-US" dirty="0">
              <a:latin typeface="微软雅黑" panose="020B0503020204020204" charset="-122"/>
              <a:ea typeface="微软雅黑" panose="020B0503020204020204" charset="-122"/>
            </a:endParaRPr>
          </a:p>
        </p:txBody>
      </p:sp>
      <p:sp>
        <p:nvSpPr>
          <p:cNvPr id="20" name="矩形 19"/>
          <p:cNvSpPr/>
          <p:nvPr/>
        </p:nvSpPr>
        <p:spPr>
          <a:xfrm>
            <a:off x="7741285" y="5173345"/>
            <a:ext cx="1103313"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载体　</a:t>
            </a:r>
            <a:endParaRPr lang="zh-CN" altLang="en-US" dirty="0">
              <a:latin typeface="微软雅黑" panose="020B0503020204020204" charset="-122"/>
              <a:ea typeface="微软雅黑" panose="020B0503020204020204" charset="-122"/>
            </a:endParaRPr>
          </a:p>
        </p:txBody>
      </p:sp>
      <p:sp>
        <p:nvSpPr>
          <p:cNvPr id="23" name="文本占位符 921601"/>
          <p:cNvSpPr>
            <a:spLocks noGrp="1"/>
          </p:cNvSpPr>
          <p:nvPr/>
        </p:nvSpPr>
        <p:spPr>
          <a:xfrm>
            <a:off x="217170" y="5625465"/>
            <a:ext cx="11854815" cy="1216025"/>
          </a:xfrm>
          <a:prstGeom prst="rect">
            <a:avLst/>
          </a:prstGeom>
          <a:noFill/>
          <a:ln w="9525">
            <a:noFill/>
          </a:ln>
        </p:spPr>
        <p:txBody>
          <a:bodyPr vert="horz" wrap="square" lIns="9144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流程法理解固定化酵母细胞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zh-CN" altLang="en-US" b="1" dirty="0">
                <a:latin typeface="微软雅黑" panose="020B0503020204020204" charset="-122"/>
                <a:ea typeface="微软雅黑" panose="020B0503020204020204" charset="-122"/>
                <a:cs typeface="微软雅黑" panose="020B0503020204020204" charset="-122"/>
              </a:rPr>
              <a:t>酵母细胞的活化</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配制物质的量浓度为</a:t>
            </a:r>
            <a:r>
              <a:rPr lang="en-US" altLang="zh-CN" b="1">
                <a:latin typeface="微软雅黑" panose="020B0503020204020204" charset="-122"/>
                <a:ea typeface="微软雅黑" panose="020B0503020204020204" charset="-122"/>
                <a:cs typeface="微软雅黑" panose="020B0503020204020204" charset="-122"/>
              </a:rPr>
              <a:t>0.05 mol/L</a:t>
            </a:r>
            <a:r>
              <a:rPr lang="zh-CN" altLang="en-US" b="1" dirty="0">
                <a:latin typeface="微软雅黑" panose="020B0503020204020204" charset="-122"/>
                <a:ea typeface="微软雅黑" panose="020B0503020204020204" charset="-122"/>
                <a:cs typeface="微软雅黑" panose="020B0503020204020204" charset="-122"/>
              </a:rPr>
              <a:t>的</a:t>
            </a:r>
            <a:r>
              <a:rPr lang="en-US" altLang="zh-CN" b="1">
                <a:latin typeface="微软雅黑" panose="020B0503020204020204" charset="-122"/>
                <a:ea typeface="微软雅黑" panose="020B0503020204020204" charset="-122"/>
                <a:cs typeface="微软雅黑" panose="020B0503020204020204" charset="-122"/>
              </a:rPr>
              <a:t>CaCl</a:t>
            </a:r>
            <a:r>
              <a:rPr lang="en-US" altLang="zh-CN" b="1" baseline="-30000">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溶液</a:t>
            </a:r>
            <a:r>
              <a:rPr lang="en-US" altLang="zh-CN" b="1" dirty="0">
                <a:latin typeface="微软雅黑" panose="020B0503020204020204" charset="-122"/>
                <a:ea typeface="微软雅黑" panose="020B0503020204020204" charset="-122"/>
                <a:cs typeface="微软雅黑" panose="020B0503020204020204" charset="-122"/>
              </a:rPr>
              <a:t>→</a:t>
            </a:r>
            <a:r>
              <a:rPr lang="en-US" altLang="zh-CN" b="1" u="sng"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sym typeface="+mn-ea"/>
              </a:rPr>
              <a:t>海藻</a:t>
            </a:r>
            <a:r>
              <a:rPr lang="zh-CN" altLang="en-US" b="1" dirty="0">
                <a:latin typeface="微软雅黑" panose="020B0503020204020204" charset="-122"/>
                <a:ea typeface="微软雅黑" panose="020B0503020204020204" charset="-122"/>
                <a:cs typeface="微软雅黑" panose="020B0503020204020204" charset="-122"/>
              </a:rPr>
              <a:t>酸钠溶液与酵母细胞混合</a:t>
            </a:r>
            <a:r>
              <a:rPr lang="en-US" altLang="zh-CN"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__________________→</a:t>
            </a:r>
            <a:r>
              <a:rPr lang="zh-CN" altLang="en-US" b="1" dirty="0">
                <a:latin typeface="微软雅黑" panose="020B0503020204020204" charset="-122"/>
                <a:ea typeface="微软雅黑" panose="020B0503020204020204" charset="-122"/>
                <a:cs typeface="微软雅黑" panose="020B0503020204020204" charset="-122"/>
              </a:rPr>
              <a:t>冲洗</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发酵</a:t>
            </a:r>
            <a:r>
              <a:rPr lang="zh-CN" altLang="en-US" b="1" dirty="0">
                <a:solidFill>
                  <a:srgbClr val="FF00FF"/>
                </a:solidFill>
                <a:latin typeface="微软雅黑" panose="020B0503020204020204" charset="-122"/>
                <a:ea typeface="微软雅黑" panose="020B0503020204020204" charset="-122"/>
                <a:cs typeface="微软雅黑" panose="020B0503020204020204" charset="-122"/>
              </a:rPr>
              <a:t>　</a:t>
            </a:r>
            <a:endParaRPr lang="zh-CN" altLang="en-US" b="1" dirty="0">
              <a:solidFill>
                <a:srgbClr val="FF00FF"/>
              </a:solidFill>
              <a:latin typeface="微软雅黑" panose="020B0503020204020204" charset="-122"/>
              <a:ea typeface="微软雅黑" panose="020B0503020204020204" charset="-122"/>
              <a:cs typeface="微软雅黑" panose="020B0503020204020204" charset="-122"/>
            </a:endParaRPr>
          </a:p>
        </p:txBody>
      </p:sp>
      <p:sp>
        <p:nvSpPr>
          <p:cNvPr id="24" name="矩形 23"/>
          <p:cNvSpPr/>
          <p:nvPr/>
        </p:nvSpPr>
        <p:spPr>
          <a:xfrm>
            <a:off x="8979218" y="6004243"/>
            <a:ext cx="2941637"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配制海藻酸钠溶液　</a:t>
            </a:r>
            <a:endParaRPr lang="zh-CN" altLang="en-US" dirty="0">
              <a:latin typeface="微软雅黑" panose="020B0503020204020204" charset="-122"/>
              <a:ea typeface="微软雅黑" panose="020B0503020204020204" charset="-122"/>
            </a:endParaRPr>
          </a:p>
        </p:txBody>
      </p:sp>
      <p:sp>
        <p:nvSpPr>
          <p:cNvPr id="25" name="矩形 24"/>
          <p:cNvSpPr/>
          <p:nvPr/>
        </p:nvSpPr>
        <p:spPr>
          <a:xfrm>
            <a:off x="4739323" y="6389688"/>
            <a:ext cx="2711450"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固定化酵母细胞　 </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0679">
                                            <p:txEl>
                                              <p:charRg st="0" end="15"/>
                                            </p:txEl>
                                          </p:spTgt>
                                        </p:tgtEl>
                                        <p:attrNameLst>
                                          <p:attrName>style.visibility</p:attrName>
                                        </p:attrNameLst>
                                      </p:cBhvr>
                                      <p:to>
                                        <p:strVal val="visible"/>
                                      </p:to>
                                    </p:set>
                                    <p:animEffect transition="in" filter="blinds(horizontal)">
                                      <p:cBhvr>
                                        <p:cTn id="7" dur="500"/>
                                        <p:tgtEl>
                                          <p:spTgt spid="920679">
                                            <p:txEl>
                                              <p:charRg st="0"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0680">
                                            <p:txEl>
                                              <p:charRg st="0" end="12"/>
                                            </p:txEl>
                                          </p:spTgt>
                                        </p:tgtEl>
                                        <p:attrNameLst>
                                          <p:attrName>style.visibility</p:attrName>
                                        </p:attrNameLst>
                                      </p:cBhvr>
                                      <p:to>
                                        <p:strVal val="visible"/>
                                      </p:to>
                                    </p:set>
                                    <p:animEffect transition="in" filter="blinds(horizontal)">
                                      <p:cBhvr>
                                        <p:cTn id="12" dur="500"/>
                                        <p:tgtEl>
                                          <p:spTgt spid="920680">
                                            <p:txEl>
                                              <p:charRg st="0"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0682">
                                            <p:txEl>
                                              <p:charRg st="0" end="5"/>
                                            </p:txEl>
                                          </p:spTgt>
                                        </p:tgtEl>
                                        <p:attrNameLst>
                                          <p:attrName>style.visibility</p:attrName>
                                        </p:attrNameLst>
                                      </p:cBhvr>
                                      <p:to>
                                        <p:strVal val="visible"/>
                                      </p:to>
                                    </p:set>
                                    <p:animEffect transition="in" filter="blinds(horizontal)">
                                      <p:cBhvr>
                                        <p:cTn id="17" dur="500"/>
                                        <p:tgtEl>
                                          <p:spTgt spid="920682">
                                            <p:txEl>
                                              <p:charRg st="0"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xEl>
                                              <p:charRg st="0" end="6"/>
                                            </p:txEl>
                                          </p:spTgt>
                                        </p:tgtEl>
                                        <p:attrNameLst>
                                          <p:attrName>style.visibility</p:attrName>
                                        </p:attrNameLst>
                                      </p:cBhvr>
                                      <p:to>
                                        <p:strVal val="visible"/>
                                      </p:to>
                                    </p:set>
                                    <p:animEffect transition="in" filter="blinds(horizontal)">
                                      <p:cBhvr>
                                        <p:cTn id="22" dur="500"/>
                                        <p:tgtEl>
                                          <p:spTgt spid="18">
                                            <p:txEl>
                                              <p:charRg st="0"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xEl>
                                              <p:charRg st="0" end="8"/>
                                            </p:txEl>
                                          </p:spTgt>
                                        </p:tgtEl>
                                        <p:attrNameLst>
                                          <p:attrName>style.visibility</p:attrName>
                                        </p:attrNameLst>
                                      </p:cBhvr>
                                      <p:to>
                                        <p:strVal val="visible"/>
                                      </p:to>
                                    </p:set>
                                    <p:animEffect transition="in" filter="blinds(horizontal)">
                                      <p:cBhvr>
                                        <p:cTn id="27" dur="500"/>
                                        <p:tgtEl>
                                          <p:spTgt spid="19">
                                            <p:txEl>
                                              <p:charRg st="0"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xEl>
                                              <p:charRg st="0" end="4"/>
                                            </p:txEl>
                                          </p:spTgt>
                                        </p:tgtEl>
                                        <p:attrNameLst>
                                          <p:attrName>style.visibility</p:attrName>
                                        </p:attrNameLst>
                                      </p:cBhvr>
                                      <p:to>
                                        <p:strVal val="visible"/>
                                      </p:to>
                                    </p:set>
                                    <p:animEffect transition="in" filter="blinds(horizontal)">
                                      <p:cBhvr>
                                        <p:cTn id="32" dur="500"/>
                                        <p:tgtEl>
                                          <p:spTgt spid="20">
                                            <p:txEl>
                                              <p:charRg st="0"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
                                            <p:txEl>
                                              <p:charRg st="0" end="10"/>
                                            </p:txEl>
                                          </p:spTgt>
                                        </p:tgtEl>
                                        <p:attrNameLst>
                                          <p:attrName>style.visibility</p:attrName>
                                        </p:attrNameLst>
                                      </p:cBhvr>
                                      <p:to>
                                        <p:strVal val="visible"/>
                                      </p:to>
                                    </p:set>
                                    <p:animEffect transition="in" filter="blinds(horizontal)">
                                      <p:cBhvr>
                                        <p:cTn id="37" dur="500"/>
                                        <p:tgtEl>
                                          <p:spTgt spid="24">
                                            <p:txEl>
                                              <p:charRg st="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5">
                                            <p:txEl>
                                              <p:charRg st="0" end="10"/>
                                            </p:txEl>
                                          </p:spTgt>
                                        </p:tgtEl>
                                        <p:attrNameLst>
                                          <p:attrName>style.visibility</p:attrName>
                                        </p:attrNameLst>
                                      </p:cBhvr>
                                      <p:to>
                                        <p:strVal val="visible"/>
                                      </p:to>
                                    </p:set>
                                    <p:animEffect transition="in" filter="blinds(horizontal)">
                                      <p:cBhvr>
                                        <p:cTn id="42" dur="500"/>
                                        <p:tgtEl>
                                          <p:spTgt spid="25">
                                            <p:txEl>
                                              <p:charRg st="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文本占位符 882689"/>
          <p:cNvSpPr>
            <a:spLocks noGrp="1"/>
          </p:cNvSpPr>
          <p:nvPr>
            <p:ph type="body" idx="4294967295"/>
          </p:nvPr>
        </p:nvSpPr>
        <p:spPr>
          <a:xfrm>
            <a:off x="290513" y="746125"/>
            <a:ext cx="11593512" cy="3517900"/>
          </a:xfrm>
        </p:spPr>
        <p:txBody>
          <a:bodyPr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．探究温度对酶活性的影响的实验中，将酶溶液加入底物后，迅速将温度调至设定的温度，并持续反应一段时间。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．从酶的固定方式看，物理吸附法比化学结合法对酶活性影响大。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．将海藻酸钠凝胶珠用自来水冲洗，目的是洗去</a:t>
            </a:r>
            <a:r>
              <a:rPr lang="en-US" altLang="zh-CN" b="1">
                <a:latin typeface="微软雅黑" panose="020B0503020204020204" charset="-122"/>
                <a:ea typeface="微软雅黑" panose="020B0503020204020204" charset="-122"/>
                <a:cs typeface="微软雅黑" panose="020B0503020204020204" charset="-122"/>
              </a:rPr>
              <a:t>CaCl</a:t>
            </a:r>
            <a:r>
              <a:rPr lang="en-US" altLang="zh-CN" b="1" baseline="-30000">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和杂菌。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4</a:t>
            </a:r>
            <a:r>
              <a:rPr lang="zh-CN" altLang="en-US" b="1" dirty="0">
                <a:latin typeface="微软雅黑" panose="020B0503020204020204" charset="-122"/>
                <a:ea typeface="微软雅黑" panose="020B0503020204020204" charset="-122"/>
                <a:cs typeface="微软雅黑" panose="020B0503020204020204" charset="-122"/>
              </a:rPr>
              <a:t>．凝胶装填入色谱柱时，可轻轻敲打柱体消除气泡。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5</a:t>
            </a:r>
            <a:r>
              <a:rPr lang="zh-CN" altLang="en-US" b="1" dirty="0">
                <a:latin typeface="微软雅黑" panose="020B0503020204020204" charset="-122"/>
                <a:ea typeface="微软雅黑" panose="020B0503020204020204" charset="-122"/>
                <a:cs typeface="微软雅黑" panose="020B0503020204020204" charset="-122"/>
              </a:rPr>
              <a:t>．蛋白质通过凝胶时，相对分子质量较大的移动速度慢。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6</a:t>
            </a:r>
            <a:r>
              <a:rPr lang="zh-CN" altLang="en-US" b="1" dirty="0">
                <a:latin typeface="微软雅黑" panose="020B0503020204020204" charset="-122"/>
                <a:ea typeface="微软雅黑" panose="020B0503020204020204" charset="-122"/>
                <a:cs typeface="微软雅黑" panose="020B0503020204020204" charset="-122"/>
              </a:rPr>
              <a:t>．透析的目的是去除样品中相对分子质量较小的杂质。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sym typeface="+mn-ea"/>
              </a:rPr>
              <a:t>7</a:t>
            </a:r>
            <a:r>
              <a:rPr lang="zh-CN" altLang="en-US" b="1" dirty="0">
                <a:latin typeface="微软雅黑" panose="020B0503020204020204" charset="-122"/>
                <a:ea typeface="微软雅黑" panose="020B0503020204020204" charset="-122"/>
                <a:cs typeface="微软雅黑" panose="020B0503020204020204" charset="-122"/>
                <a:sym typeface="+mn-ea"/>
              </a:rPr>
              <a:t>．蛋白质的提取和分离一般可分为粗分离、样品处理、纯化、纯度鉴定等</a:t>
            </a:r>
            <a:r>
              <a:rPr lang="en-US" altLang="zh-CN" b="1">
                <a:latin typeface="微软雅黑" panose="020B0503020204020204" charset="-122"/>
                <a:ea typeface="微软雅黑" panose="020B0503020204020204" charset="-122"/>
                <a:cs typeface="微软雅黑" panose="020B0503020204020204" charset="-122"/>
                <a:sym typeface="+mn-ea"/>
              </a:rPr>
              <a:t>4</a:t>
            </a:r>
            <a:r>
              <a:rPr lang="zh-CN" altLang="en-US" b="1" dirty="0">
                <a:latin typeface="微软雅黑" panose="020B0503020204020204" charset="-122"/>
                <a:ea typeface="微软雅黑" panose="020B0503020204020204" charset="-122"/>
                <a:cs typeface="微软雅黑" panose="020B0503020204020204" charset="-122"/>
                <a:sym typeface="+mn-ea"/>
              </a:rPr>
              <a:t>步。	</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882691" name="矩形 882690"/>
          <p:cNvSpPr/>
          <p:nvPr/>
        </p:nvSpPr>
        <p:spPr>
          <a:xfrm>
            <a:off x="1567180" y="4980940"/>
            <a:ext cx="7922260" cy="780415"/>
          </a:xfrm>
          <a:prstGeom prst="rect">
            <a:avLst/>
          </a:prstGeom>
          <a:noFill/>
          <a:ln w="9525">
            <a:noFill/>
          </a:ln>
        </p:spPr>
        <p:txBody>
          <a:bodyPr wrap="square" anchor="ctr">
            <a:spAutoFit/>
          </a:bodyPr>
          <a:p>
            <a:pPr algn="ctr" eaLnBrk="0" hangingPunct="0">
              <a:lnSpc>
                <a:spcPct val="140000"/>
              </a:lnSpc>
            </a:pPr>
            <a:r>
              <a:rPr lang="zh-CN" altLang="en-US" sz="3200" dirty="0">
                <a:latin typeface="微软雅黑" panose="020B0503020204020204" charset="-122"/>
                <a:ea typeface="微软雅黑" panose="020B0503020204020204" charset="-122"/>
                <a:cs typeface="微软雅黑" panose="020B0503020204020204" charset="-122"/>
              </a:rPr>
              <a:t>　</a:t>
            </a:r>
            <a:r>
              <a:rPr lang="en-US" altLang="zh-CN" sz="3200">
                <a:latin typeface="微软雅黑" panose="020B0503020204020204" charset="-122"/>
                <a:ea typeface="微软雅黑" panose="020B0503020204020204" charset="-122"/>
                <a:cs typeface="微软雅黑" panose="020B0503020204020204" charset="-122"/>
              </a:rPr>
              <a:t>×    ×    ×</a:t>
            </a:r>
            <a:r>
              <a:rPr lang="zh-CN" altLang="en-US" sz="3200" dirty="0">
                <a:latin typeface="微软雅黑" panose="020B0503020204020204" charset="-122"/>
                <a:ea typeface="微软雅黑" panose="020B0503020204020204" charset="-122"/>
                <a:cs typeface="微软雅黑" panose="020B0503020204020204" charset="-122"/>
              </a:rPr>
              <a:t>　</a:t>
            </a:r>
            <a:r>
              <a:rPr lang="en-US" altLang="zh-CN" sz="3200" dirty="0">
                <a:latin typeface="微软雅黑" panose="020B0503020204020204" charset="-122"/>
                <a:ea typeface="微软雅黑" panose="020B0503020204020204" charset="-122"/>
                <a:cs typeface="微软雅黑" panose="020B0503020204020204" charset="-122"/>
              </a:rPr>
              <a:t>√    </a:t>
            </a:r>
            <a:r>
              <a:rPr lang="en-US" altLang="zh-CN" sz="3200">
                <a:latin typeface="微软雅黑" panose="020B0503020204020204" charset="-122"/>
                <a:ea typeface="微软雅黑" panose="020B0503020204020204" charset="-122"/>
                <a:cs typeface="微软雅黑" panose="020B0503020204020204" charset="-122"/>
              </a:rPr>
              <a:t>×</a:t>
            </a:r>
            <a:r>
              <a:rPr lang="zh-CN" altLang="en-US" sz="3200" dirty="0">
                <a:latin typeface="微软雅黑" panose="020B0503020204020204" charset="-122"/>
                <a:ea typeface="微软雅黑" panose="020B0503020204020204" charset="-122"/>
                <a:cs typeface="微软雅黑" panose="020B0503020204020204" charset="-122"/>
              </a:rPr>
              <a:t>　</a:t>
            </a:r>
            <a:r>
              <a:rPr lang="en-US" altLang="zh-CN" sz="3200" dirty="0">
                <a:latin typeface="微软雅黑" panose="020B0503020204020204" charset="-122"/>
                <a:ea typeface="微软雅黑" panose="020B0503020204020204" charset="-122"/>
                <a:cs typeface="微软雅黑" panose="020B0503020204020204" charset="-122"/>
              </a:rPr>
              <a:t>√  </a:t>
            </a:r>
            <a:r>
              <a:rPr lang="en-US" altLang="zh-CN" sz="3200">
                <a:latin typeface="微软雅黑" panose="020B0503020204020204" charset="-122"/>
                <a:ea typeface="微软雅黑" panose="020B0503020204020204" charset="-122"/>
                <a:cs typeface="微软雅黑" panose="020B0503020204020204" charset="-122"/>
                <a:sym typeface="+mn-ea"/>
              </a:rPr>
              <a:t>×</a:t>
            </a:r>
            <a:r>
              <a:rPr lang="zh-CN" altLang="en-US" sz="3200" dirty="0">
                <a:latin typeface="微软雅黑" panose="020B0503020204020204" charset="-122"/>
                <a:ea typeface="微软雅黑" panose="020B0503020204020204" charset="-122"/>
                <a:cs typeface="微软雅黑" panose="020B0503020204020204" charset="-122"/>
              </a:rPr>
              <a:t>　</a:t>
            </a:r>
            <a:endParaRPr lang="zh-CN" altLang="en-US" sz="32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2691">
                                            <p:txEl>
                                              <p:charRg st="0" end="3"/>
                                            </p:txEl>
                                          </p:spTgt>
                                        </p:tgtEl>
                                        <p:attrNameLst>
                                          <p:attrName>style.visibility</p:attrName>
                                        </p:attrNameLst>
                                      </p:cBhvr>
                                      <p:to>
                                        <p:strVal val="visible"/>
                                      </p:to>
                                    </p:set>
                                    <p:animEffect transition="in" filter="blinds(horizontal)">
                                      <p:cBhvr>
                                        <p:cTn id="7" dur="500"/>
                                        <p:tgtEl>
                                          <p:spTgt spid="882691">
                                            <p:txEl>
                                              <p:charRg st="0"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5" name="文本占位符 923649"/>
          <p:cNvSpPr>
            <a:spLocks noGrp="1"/>
          </p:cNvSpPr>
          <p:nvPr>
            <p:ph type="body" idx="4294967295"/>
          </p:nvPr>
        </p:nvSpPr>
        <p:spPr>
          <a:xfrm>
            <a:off x="290513" y="1127125"/>
            <a:ext cx="11593512" cy="2544445"/>
          </a:xfrm>
        </p:spPr>
        <p:txBody>
          <a:bodyPr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(2019·</a:t>
            </a:r>
            <a:r>
              <a:rPr lang="zh-CN" altLang="en-US" b="1" dirty="0">
                <a:latin typeface="微软雅黑" panose="020B0503020204020204" charset="-122"/>
                <a:ea typeface="微软雅黑" panose="020B0503020204020204" charset="-122"/>
                <a:cs typeface="微软雅黑" panose="020B0503020204020204" charset="-122"/>
              </a:rPr>
              <a:t>海南卷</a:t>
            </a:r>
            <a:r>
              <a:rPr lang="en-US" altLang="zh-CN" b="1">
                <a:latin typeface="微软雅黑" panose="020B0503020204020204" charset="-122"/>
                <a:ea typeface="微软雅黑" panose="020B0503020204020204" charset="-122"/>
                <a:cs typeface="微软雅黑" panose="020B0503020204020204" charset="-122"/>
              </a:rPr>
              <a:t>·30</a:t>
            </a:r>
            <a:r>
              <a:rPr lang="zh-CN" altLang="en-US" b="1" dirty="0">
                <a:latin typeface="微软雅黑" panose="020B0503020204020204" charset="-122"/>
                <a:ea typeface="微软雅黑" panose="020B0503020204020204" charset="-122"/>
                <a:cs typeface="微软雅黑" panose="020B0503020204020204" charset="-122"/>
              </a:rPr>
              <a:t>节选</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玫瑰精油可用玫瑰花瓣为原料，采用水蒸气蒸馏法提取。水蒸气蒸馏法的原理是</a:t>
            </a:r>
            <a:r>
              <a:rPr lang="en-US" altLang="zh-CN" b="1">
                <a:latin typeface="微软雅黑" panose="020B0503020204020204" charset="-122"/>
                <a:ea typeface="微软雅黑" panose="020B0503020204020204" charset="-122"/>
                <a:cs typeface="微软雅黑" panose="020B0503020204020204" charset="-122"/>
              </a:rPr>
              <a:t>________________________________________________ ______________________________________________________________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zh-CN" altLang="en-US" b="1" dirty="0">
                <a:latin typeface="微软雅黑" panose="020B0503020204020204" charset="-122"/>
                <a:ea typeface="微软雅黑" panose="020B0503020204020204" charset="-122"/>
                <a:cs typeface="微软雅黑" panose="020B0503020204020204" charset="-122"/>
              </a:rPr>
              <a:t>在进行蒸馏时，冷凝管的进水口比出水口</a:t>
            </a:r>
            <a:r>
              <a:rPr lang="en-US" altLang="zh-CN" b="1">
                <a:latin typeface="微软雅黑" panose="020B0503020204020204" charset="-122"/>
                <a:ea typeface="微软雅黑" panose="020B0503020204020204" charset="-122"/>
                <a:cs typeface="微软雅黑" panose="020B0503020204020204" charset="-122"/>
              </a:rPr>
              <a:t>________(</a:t>
            </a:r>
            <a:r>
              <a:rPr lang="zh-CN" altLang="en-US" b="1" dirty="0">
                <a:latin typeface="微软雅黑" panose="020B0503020204020204" charset="-122"/>
                <a:ea typeface="微软雅黑" panose="020B0503020204020204" charset="-122"/>
                <a:cs typeface="微软雅黑" panose="020B0503020204020204" charset="-122"/>
              </a:rPr>
              <a:t>填“高”或“低”</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。蒸馏收集到的乳浊液是玫瑰精油和水的混合物，要得到玫瑰精油，需要向乳浊液中加入</a:t>
            </a:r>
            <a:r>
              <a:rPr lang="en-US" altLang="zh-CN" b="1" dirty="0" err="1">
                <a:latin typeface="微软雅黑" panose="020B0503020204020204" charset="-122"/>
                <a:ea typeface="微软雅黑" panose="020B0503020204020204" charset="-122"/>
                <a:cs typeface="微软雅黑" panose="020B0503020204020204" charset="-122"/>
              </a:rPr>
              <a:t>NaCl</a:t>
            </a:r>
            <a:r>
              <a:rPr lang="zh-CN" altLang="en-US" b="1" dirty="0">
                <a:latin typeface="微软雅黑" panose="020B0503020204020204" charset="-122"/>
                <a:ea typeface="微软雅黑" panose="020B0503020204020204" charset="-122"/>
                <a:cs typeface="微软雅黑" panose="020B0503020204020204" charset="-122"/>
              </a:rPr>
              <a:t>其目的是</a:t>
            </a:r>
            <a:r>
              <a:rPr lang="en-US" altLang="zh-CN" b="1">
                <a:latin typeface="微软雅黑" panose="020B0503020204020204" charset="-122"/>
                <a:ea typeface="微软雅黑" panose="020B0503020204020204" charset="-122"/>
                <a:cs typeface="微软雅黑" panose="020B0503020204020204" charset="-122"/>
              </a:rPr>
              <a:t>______________________</a:t>
            </a:r>
            <a:r>
              <a:rPr lang="zh-CN" altLang="en-US" b="1" dirty="0">
                <a:latin typeface="微软雅黑" panose="020B0503020204020204" charset="-122"/>
                <a:ea typeface="微软雅黑" panose="020B0503020204020204" charset="-122"/>
                <a:cs typeface="微软雅黑" panose="020B0503020204020204" charset="-122"/>
              </a:rPr>
              <a:t>；得到的油层还需要加入无水</a:t>
            </a:r>
            <a:r>
              <a:rPr lang="en-US" altLang="zh-CN" b="1">
                <a:latin typeface="微软雅黑" panose="020B0503020204020204" charset="-122"/>
                <a:ea typeface="微软雅黑" panose="020B0503020204020204" charset="-122"/>
                <a:cs typeface="微软雅黑" panose="020B0503020204020204" charset="-122"/>
              </a:rPr>
              <a:t>Na</a:t>
            </a:r>
            <a:r>
              <a:rPr lang="en-US" altLang="zh-CN" b="1" baseline="-30000">
                <a:latin typeface="微软雅黑" panose="020B0503020204020204" charset="-122"/>
                <a:ea typeface="微软雅黑" panose="020B0503020204020204" charset="-122"/>
                <a:cs typeface="微软雅黑" panose="020B0503020204020204" charset="-122"/>
              </a:rPr>
              <a:t>2</a:t>
            </a:r>
            <a:r>
              <a:rPr lang="en-US" altLang="zh-CN" b="1">
                <a:latin typeface="微软雅黑" panose="020B0503020204020204" charset="-122"/>
                <a:ea typeface="微软雅黑" panose="020B0503020204020204" charset="-122"/>
                <a:cs typeface="微软雅黑" panose="020B0503020204020204" charset="-122"/>
              </a:rPr>
              <a:t>SO</a:t>
            </a:r>
            <a:r>
              <a:rPr lang="en-US" altLang="zh-CN" b="1" baseline="-30000">
                <a:latin typeface="微软雅黑" panose="020B0503020204020204" charset="-122"/>
                <a:ea typeface="微软雅黑" panose="020B0503020204020204" charset="-122"/>
                <a:cs typeface="微软雅黑" panose="020B0503020204020204" charset="-122"/>
              </a:rPr>
              <a:t>4</a:t>
            </a:r>
            <a:r>
              <a:rPr lang="zh-CN" altLang="en-US" b="1" dirty="0">
                <a:latin typeface="微软雅黑" panose="020B0503020204020204" charset="-122"/>
                <a:ea typeface="微软雅黑" panose="020B0503020204020204" charset="-122"/>
                <a:cs typeface="微软雅黑" panose="020B0503020204020204" charset="-122"/>
              </a:rPr>
              <a:t>，其目的是</a:t>
            </a:r>
            <a:r>
              <a:rPr lang="en-US" altLang="zh-CN" b="1">
                <a:latin typeface="微软雅黑" panose="020B0503020204020204" charset="-122"/>
                <a:ea typeface="微软雅黑" panose="020B0503020204020204" charset="-122"/>
                <a:cs typeface="微软雅黑" panose="020B0503020204020204" charset="-122"/>
              </a:rPr>
              <a:t>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164868" name="矩形 923653"/>
          <p:cNvSpPr/>
          <p:nvPr/>
        </p:nvSpPr>
        <p:spPr>
          <a:xfrm>
            <a:off x="290513" y="46355"/>
            <a:ext cx="11593512" cy="521970"/>
          </a:xfrm>
          <a:prstGeom prst="rect">
            <a:avLst/>
          </a:prstGeom>
          <a:noFill/>
          <a:ln w="9525">
            <a:noFill/>
          </a:ln>
        </p:spPr>
        <p:txBody>
          <a:bodyPr anchor="t">
            <a:spAutoFit/>
          </a:bodyPr>
          <a:p>
            <a:pPr algn="ctr" hangingPunct="0">
              <a:buClr>
                <a:schemeClr val="accent1"/>
              </a:buClr>
            </a:pP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考点</a:t>
            </a:r>
            <a:r>
              <a:rPr lang="en-US" altLang="zh-CN" sz="2800">
                <a:solidFill>
                  <a:srgbClr val="000000"/>
                </a:solidFill>
                <a:latin typeface="微软雅黑" panose="020B0503020204020204" charset="-122"/>
                <a:ea typeface="微软雅黑" panose="020B0503020204020204" charset="-122"/>
                <a:cs typeface="微软雅黑" panose="020B0503020204020204" charset="-122"/>
              </a:rPr>
              <a:t>4</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rPr>
              <a:t>　其他技术的应用</a:t>
            </a:r>
            <a:r>
              <a:rPr lang="zh-CN" altLang="en-US" sz="2800" dirty="0">
                <a:solidFill>
                  <a:srgbClr val="FF00FF"/>
                </a:solidFill>
                <a:latin typeface="微软雅黑" panose="020B0503020204020204" charset="-122"/>
                <a:ea typeface="微软雅黑" panose="020B0503020204020204" charset="-122"/>
                <a:cs typeface="微软雅黑" panose="020B0503020204020204" charset="-122"/>
              </a:rPr>
              <a:t>　</a:t>
            </a:r>
            <a:endParaRPr lang="zh-CN" altLang="en-US" sz="2800" dirty="0">
              <a:solidFill>
                <a:srgbClr val="FF00FF"/>
              </a:solidFill>
              <a:latin typeface="微软雅黑" panose="020B0503020204020204" charset="-122"/>
              <a:ea typeface="微软雅黑" panose="020B0503020204020204" charset="-122"/>
              <a:cs typeface="微软雅黑" panose="020B0503020204020204" charset="-122"/>
            </a:endParaRPr>
          </a:p>
        </p:txBody>
      </p:sp>
      <p:pic>
        <p:nvPicPr>
          <p:cNvPr id="164869" name="图片 923654" descr="复件 考题体验cs"/>
          <p:cNvPicPr>
            <a:picLocks noChangeAspect="1"/>
          </p:cNvPicPr>
          <p:nvPr/>
        </p:nvPicPr>
        <p:blipFill>
          <a:blip r:embed="rId1"/>
          <a:srcRect r="8591" b="-6471"/>
          <a:stretch>
            <a:fillRect/>
          </a:stretch>
        </p:blipFill>
        <p:spPr>
          <a:xfrm>
            <a:off x="363538" y="568008"/>
            <a:ext cx="11520487" cy="574675"/>
          </a:xfrm>
          <a:prstGeom prst="rect">
            <a:avLst/>
          </a:prstGeom>
          <a:noFill/>
          <a:ln w="9525">
            <a:noFill/>
          </a:ln>
        </p:spPr>
      </p:pic>
      <p:sp>
        <p:nvSpPr>
          <p:cNvPr id="923657" name="矩形 923656"/>
          <p:cNvSpPr/>
          <p:nvPr/>
        </p:nvSpPr>
        <p:spPr>
          <a:xfrm>
            <a:off x="6242686" y="2215516"/>
            <a:ext cx="7924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低　</a:t>
            </a:r>
            <a:endParaRPr lang="zh-CN" altLang="en-US" dirty="0">
              <a:latin typeface="微软雅黑" panose="020B0503020204020204" charset="-122"/>
              <a:ea typeface="微软雅黑" panose="020B0503020204020204" charset="-122"/>
            </a:endParaRPr>
          </a:p>
        </p:txBody>
      </p:sp>
      <p:sp>
        <p:nvSpPr>
          <p:cNvPr id="923658" name="矩形 923657"/>
          <p:cNvSpPr/>
          <p:nvPr/>
        </p:nvSpPr>
        <p:spPr>
          <a:xfrm>
            <a:off x="1506697" y="2856866"/>
            <a:ext cx="29260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促进油和水的分离　</a:t>
            </a:r>
            <a:endParaRPr lang="zh-CN" altLang="en-US" dirty="0">
              <a:latin typeface="微软雅黑" panose="020B0503020204020204" charset="-122"/>
              <a:ea typeface="微软雅黑" panose="020B0503020204020204" charset="-122"/>
            </a:endParaRPr>
          </a:p>
        </p:txBody>
      </p:sp>
      <p:sp>
        <p:nvSpPr>
          <p:cNvPr id="923659" name="矩形 923658"/>
          <p:cNvSpPr/>
          <p:nvPr/>
        </p:nvSpPr>
        <p:spPr>
          <a:xfrm>
            <a:off x="632460" y="3264218"/>
            <a:ext cx="38404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吸去芳香油中残留的水分　</a:t>
            </a:r>
            <a:endParaRPr lang="zh-CN" altLang="en-US" dirty="0">
              <a:latin typeface="微软雅黑" panose="020B0503020204020204" charset="-122"/>
              <a:ea typeface="微软雅黑" panose="020B0503020204020204" charset="-122"/>
            </a:endParaRPr>
          </a:p>
        </p:txBody>
      </p:sp>
      <p:sp>
        <p:nvSpPr>
          <p:cNvPr id="923661" name="矩形 923660"/>
          <p:cNvSpPr/>
          <p:nvPr/>
        </p:nvSpPr>
        <p:spPr>
          <a:xfrm>
            <a:off x="290513" y="1415415"/>
            <a:ext cx="11593512" cy="829945"/>
          </a:xfrm>
          <a:prstGeom prst="rect">
            <a:avLst/>
          </a:prstGeom>
          <a:noFill/>
          <a:ln w="9525">
            <a:noFill/>
          </a:ln>
        </p:spPr>
        <p:txBody>
          <a:bodyPr anchor="t">
            <a:spAutoFit/>
          </a:bodyPr>
          <a:p>
            <a:pPr indent="622300" algn="just" defTabSz="914400" hangingPunct="0">
              <a:lnSpc>
                <a:spcPct val="100000"/>
              </a:lnSpc>
              <a:buClr>
                <a:schemeClr val="accent1"/>
              </a:buClr>
              <a:tabLst>
                <a:tab pos="4397375" algn="l"/>
                <a:tab pos="5645150" algn="l"/>
                <a:tab pos="10495280" algn="l"/>
              </a:tabLst>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利用水蒸气将挥发性较强的植物芳香油携带出来，形成油水混合物，冷却后，混合物又会重新分离出油层和水层　</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66913" name="文本占位符 953345"/>
          <p:cNvSpPr>
            <a:spLocks noGrp="1"/>
          </p:cNvSpPr>
          <p:nvPr/>
        </p:nvSpPr>
        <p:spPr>
          <a:xfrm>
            <a:off x="290513" y="3419158"/>
            <a:ext cx="11593512" cy="3336925"/>
          </a:xfrm>
          <a:prstGeom prst="rect">
            <a:avLst/>
          </a:prstGeom>
          <a:noFill/>
          <a:ln w="9525">
            <a:noFill/>
          </a:ln>
        </p:spPr>
        <p:txBody>
          <a:bodyPr vert="horz" lIns="9144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None/>
            </a:pP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(2017·</a:t>
            </a:r>
            <a:r>
              <a:rPr lang="zh-CN" altLang="en-US" b="1" dirty="0">
                <a:latin typeface="微软雅黑" panose="020B0503020204020204" charset="-122"/>
                <a:ea typeface="微软雅黑" panose="020B0503020204020204" charset="-122"/>
                <a:cs typeface="微软雅黑" panose="020B0503020204020204" charset="-122"/>
              </a:rPr>
              <a:t>全国卷</a:t>
            </a:r>
            <a:r>
              <a:rPr lang="en-US" altLang="zh-CN" b="1">
                <a:latin typeface="微软雅黑" panose="020B0503020204020204" charset="-122"/>
                <a:ea typeface="微软雅黑" panose="020B0503020204020204" charset="-122"/>
                <a:cs typeface="微软雅黑" panose="020B0503020204020204" charset="-122"/>
              </a:rPr>
              <a:t>Ⅲ·37)</a:t>
            </a:r>
            <a:r>
              <a:rPr lang="zh-CN" altLang="en-US" b="1" dirty="0">
                <a:latin typeface="微软雅黑" panose="020B0503020204020204" charset="-122"/>
                <a:ea typeface="微软雅黑" panose="020B0503020204020204" charset="-122"/>
                <a:cs typeface="微软雅黑" panose="020B0503020204020204" charset="-122"/>
              </a:rPr>
              <a:t>绿色植物甲含有物质</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，该物质为无色针状晶体，易溶于极性有机溶剂，难溶于水，且受热、受潮易分解。其提取流程为：植物甲</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粉碎</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加溶剂</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振荡</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收集提取液</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活性炭处理</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过滤去除活性炭</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蒸馏</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含回收溶剂</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重结晶</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成品。回答下列问题：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在提取物质</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时，最好应选用的一种原料是</a:t>
            </a:r>
            <a:r>
              <a:rPr lang="en-US" altLang="zh-CN" b="1">
                <a:latin typeface="微软雅黑" panose="020B0503020204020204" charset="-122"/>
                <a:ea typeface="微软雅黑" panose="020B0503020204020204" charset="-122"/>
                <a:cs typeface="微软雅黑" panose="020B0503020204020204" charset="-122"/>
              </a:rPr>
              <a:t>________(</a:t>
            </a:r>
            <a:r>
              <a:rPr lang="zh-CN" altLang="en-US" b="1" dirty="0">
                <a:latin typeface="微软雅黑" panose="020B0503020204020204" charset="-122"/>
                <a:ea typeface="微软雅黑" panose="020B0503020204020204" charset="-122"/>
                <a:cs typeface="微软雅黑" panose="020B0503020204020204" charset="-122"/>
              </a:rPr>
              <a:t>填“高温烘干”“晾干”或“新鲜”</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的植物甲，不宜选用其他两种的原因是</a:t>
            </a:r>
            <a:r>
              <a:rPr lang="en-US" altLang="zh-CN" b="1">
                <a:latin typeface="微软雅黑" panose="020B0503020204020204" charset="-122"/>
                <a:ea typeface="微软雅黑" panose="020B0503020204020204" charset="-122"/>
                <a:cs typeface="微软雅黑" panose="020B0503020204020204" charset="-122"/>
              </a:rPr>
              <a:t>______________________ ____________________________________________________________________________________________________________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953347" name="矩形 953346"/>
          <p:cNvSpPr/>
          <p:nvPr/>
        </p:nvSpPr>
        <p:spPr>
          <a:xfrm>
            <a:off x="6739097" y="5220653"/>
            <a:ext cx="10972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晾干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66915" name="矩形 953347"/>
          <p:cNvSpPr/>
          <p:nvPr/>
        </p:nvSpPr>
        <p:spPr>
          <a:xfrm>
            <a:off x="430213" y="5577205"/>
            <a:ext cx="11593512" cy="1198880"/>
          </a:xfrm>
          <a:prstGeom prst="rect">
            <a:avLst/>
          </a:prstGeom>
          <a:noFill/>
          <a:ln w="9525">
            <a:noFill/>
          </a:ln>
        </p:spPr>
        <p:txBody>
          <a:bodyPr anchor="t">
            <a:spAutoFit/>
          </a:bodyPr>
          <a:p>
            <a:pPr indent="622300" algn="just" defTabSz="914400" hangingPunct="0">
              <a:lnSpc>
                <a:spcPct val="100000"/>
              </a:lnSpc>
              <a:buClr>
                <a:schemeClr val="accent1"/>
              </a:buClr>
              <a:tabLst>
                <a:tab pos="8251825" algn="l"/>
                <a:tab pos="10495280" algn="l"/>
              </a:tabLst>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高温烘干过程中，植物甲中的物质</a:t>
            </a:r>
            <a:r>
              <a:rPr lang="en-US" altLang="zh-CN">
                <a:latin typeface="微软雅黑" panose="020B0503020204020204" charset="-122"/>
                <a:ea typeface="微软雅黑" panose="020B0503020204020204" charset="-122"/>
                <a:cs typeface="微软雅黑" panose="020B0503020204020204" charset="-122"/>
              </a:rPr>
              <a:t>W</a:t>
            </a:r>
            <a:r>
              <a:rPr lang="zh-CN" altLang="en-US" dirty="0">
                <a:latin typeface="微软雅黑" panose="020B0503020204020204" charset="-122"/>
                <a:ea typeface="微软雅黑" panose="020B0503020204020204" charset="-122"/>
                <a:cs typeface="微软雅黑" panose="020B0503020204020204" charset="-122"/>
              </a:rPr>
              <a:t>易被破坏；新鲜的植物甲含水量高，用于提取的极性有机溶剂会被水稀释，进而降低对物质</a:t>
            </a:r>
            <a:r>
              <a:rPr lang="en-US" altLang="zh-CN">
                <a:latin typeface="微软雅黑" panose="020B0503020204020204" charset="-122"/>
                <a:ea typeface="微软雅黑" panose="020B0503020204020204" charset="-122"/>
                <a:cs typeface="微软雅黑" panose="020B0503020204020204" charset="-122"/>
              </a:rPr>
              <a:t>W</a:t>
            </a:r>
            <a:r>
              <a:rPr lang="zh-CN" altLang="en-US" dirty="0">
                <a:latin typeface="微软雅黑" panose="020B0503020204020204" charset="-122"/>
                <a:ea typeface="微软雅黑" panose="020B0503020204020204" charset="-122"/>
                <a:cs typeface="微软雅黑" panose="020B0503020204020204" charset="-122"/>
              </a:rPr>
              <a:t>的提取效果　</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661"/>
                                        </p:tgtEl>
                                        <p:attrNameLst>
                                          <p:attrName>style.visibility</p:attrName>
                                        </p:attrNameLst>
                                      </p:cBhvr>
                                      <p:to>
                                        <p:strVal val="visible"/>
                                      </p:to>
                                    </p:set>
                                    <p:animEffect transition="in" filter="blinds(horizontal)">
                                      <p:cBhvr>
                                        <p:cTn id="7" dur="500"/>
                                        <p:tgtEl>
                                          <p:spTgt spid="9236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3657">
                                            <p:txEl>
                                              <p:charRg st="0" end="3"/>
                                            </p:txEl>
                                          </p:spTgt>
                                        </p:tgtEl>
                                        <p:attrNameLst>
                                          <p:attrName>style.visibility</p:attrName>
                                        </p:attrNameLst>
                                      </p:cBhvr>
                                      <p:to>
                                        <p:strVal val="visible"/>
                                      </p:to>
                                    </p:set>
                                    <p:animEffect transition="in" filter="blinds(horizontal)">
                                      <p:cBhvr>
                                        <p:cTn id="12" dur="500"/>
                                        <p:tgtEl>
                                          <p:spTgt spid="923657">
                                            <p:txEl>
                                              <p:charRg st="0"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3658">
                                            <p:txEl>
                                              <p:charRg st="0" end="10"/>
                                            </p:txEl>
                                          </p:spTgt>
                                        </p:tgtEl>
                                        <p:attrNameLst>
                                          <p:attrName>style.visibility</p:attrName>
                                        </p:attrNameLst>
                                      </p:cBhvr>
                                      <p:to>
                                        <p:strVal val="visible"/>
                                      </p:to>
                                    </p:set>
                                    <p:animEffect transition="in" filter="blinds(horizontal)">
                                      <p:cBhvr>
                                        <p:cTn id="17" dur="500"/>
                                        <p:tgtEl>
                                          <p:spTgt spid="923658">
                                            <p:txEl>
                                              <p:charRg st="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3659">
                                            <p:txEl>
                                              <p:charRg st="0" end="13"/>
                                            </p:txEl>
                                          </p:spTgt>
                                        </p:tgtEl>
                                        <p:attrNameLst>
                                          <p:attrName>style.visibility</p:attrName>
                                        </p:attrNameLst>
                                      </p:cBhvr>
                                      <p:to>
                                        <p:strVal val="visible"/>
                                      </p:to>
                                    </p:set>
                                    <p:animEffect transition="in" filter="blinds(horizontal)">
                                      <p:cBhvr>
                                        <p:cTn id="22" dur="500"/>
                                        <p:tgtEl>
                                          <p:spTgt spid="923659">
                                            <p:txEl>
                                              <p:charRg st="0"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53347">
                                            <p:txEl>
                                              <p:charRg st="0" end="5"/>
                                            </p:txEl>
                                          </p:spTgt>
                                        </p:tgtEl>
                                        <p:attrNameLst>
                                          <p:attrName>style.visibility</p:attrName>
                                        </p:attrNameLst>
                                      </p:cBhvr>
                                      <p:to>
                                        <p:strVal val="visible"/>
                                      </p:to>
                                    </p:set>
                                    <p:animEffect transition="in" filter="blinds(horizontal)">
                                      <p:cBhvr>
                                        <p:cTn id="27" dur="500"/>
                                        <p:tgtEl>
                                          <p:spTgt spid="953347">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7" name="文本占位符 954369"/>
          <p:cNvSpPr>
            <a:spLocks noGrp="1"/>
          </p:cNvSpPr>
          <p:nvPr>
            <p:ph type="body" idx="4294967295"/>
          </p:nvPr>
        </p:nvSpPr>
        <p:spPr>
          <a:xfrm>
            <a:off x="290513" y="620713"/>
            <a:ext cx="11593512" cy="2929255"/>
          </a:xfrm>
        </p:spPr>
        <p:txBody>
          <a:bodyPr lIns="91440" tIns="45720" rIns="91440" bIns="45720" anchor="t">
            <a:spAutoFit/>
          </a:bodyPr>
          <a:p>
            <a:pPr>
              <a:buClr>
                <a:schemeClr val="accent1"/>
              </a:buClr>
              <a:buNone/>
            </a:pP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提取物质</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时，振荡的作用是</a:t>
            </a:r>
            <a:r>
              <a:rPr lang="en-US" altLang="zh-CN" b="1">
                <a:latin typeface="微软雅黑" panose="020B0503020204020204" charset="-122"/>
                <a:ea typeface="微软雅黑" panose="020B0503020204020204" charset="-122"/>
                <a:cs typeface="微软雅黑" panose="020B0503020204020204" charset="-122"/>
              </a:rPr>
              <a:t>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活性炭具有很强的吸附能力，在提取过程中，用活性炭处理提取液的目的是</a:t>
            </a:r>
            <a:r>
              <a:rPr lang="en-US" altLang="zh-CN" b="1">
                <a:latin typeface="微软雅黑" panose="020B0503020204020204" charset="-122"/>
                <a:ea typeface="微软雅黑" panose="020B0503020204020204" charset="-122"/>
                <a:cs typeface="微软雅黑" panose="020B0503020204020204" charset="-122"/>
              </a:rPr>
              <a:t>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(4)</a:t>
            </a:r>
            <a:r>
              <a:rPr lang="zh-CN" altLang="en-US" b="1" dirty="0">
                <a:latin typeface="微软雅黑" panose="020B0503020204020204" charset="-122"/>
                <a:ea typeface="微软雅黑" panose="020B0503020204020204" charset="-122"/>
                <a:cs typeface="微软雅黑" panose="020B0503020204020204" charset="-122"/>
              </a:rPr>
              <a:t>现有丙酮</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沸点</a:t>
            </a:r>
            <a:r>
              <a:rPr lang="en-US" altLang="zh-CN" b="1">
                <a:latin typeface="微软雅黑" panose="020B0503020204020204" charset="-122"/>
                <a:ea typeface="微软雅黑" panose="020B0503020204020204" charset="-122"/>
                <a:cs typeface="微软雅黑" panose="020B0503020204020204" charset="-122"/>
              </a:rPr>
              <a:t>56℃)</a:t>
            </a:r>
            <a:r>
              <a:rPr lang="zh-CN" altLang="en-US" b="1" dirty="0">
                <a:latin typeface="微软雅黑" panose="020B0503020204020204" charset="-122"/>
                <a:ea typeface="微软雅黑" panose="020B0503020204020204" charset="-122"/>
                <a:cs typeface="微软雅黑" panose="020B0503020204020204" charset="-122"/>
              </a:rPr>
              <a:t>、乙醇</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沸点约</a:t>
            </a:r>
            <a:r>
              <a:rPr lang="en-US" altLang="zh-CN" b="1">
                <a:latin typeface="微软雅黑" panose="020B0503020204020204" charset="-122"/>
                <a:ea typeface="微软雅黑" panose="020B0503020204020204" charset="-122"/>
                <a:cs typeface="微软雅黑" panose="020B0503020204020204" charset="-122"/>
              </a:rPr>
              <a:t>78℃)</a:t>
            </a:r>
            <a:r>
              <a:rPr lang="zh-CN" altLang="en-US" b="1" dirty="0">
                <a:latin typeface="微软雅黑" panose="020B0503020204020204" charset="-122"/>
                <a:ea typeface="微软雅黑" panose="020B0503020204020204" charset="-122"/>
                <a:cs typeface="微软雅黑" panose="020B0503020204020204" charset="-122"/>
              </a:rPr>
              <a:t>两种溶剂，在提取物质</a:t>
            </a:r>
            <a:r>
              <a:rPr lang="en-US" altLang="zh-CN" b="1">
                <a:latin typeface="微软雅黑" panose="020B0503020204020204" charset="-122"/>
                <a:ea typeface="微软雅黑" panose="020B0503020204020204" charset="-122"/>
                <a:cs typeface="微软雅黑" panose="020B0503020204020204" charset="-122"/>
              </a:rPr>
              <a:t>W</a:t>
            </a:r>
            <a:r>
              <a:rPr lang="zh-CN" altLang="en-US" b="1" dirty="0">
                <a:latin typeface="微软雅黑" panose="020B0503020204020204" charset="-122"/>
                <a:ea typeface="微软雅黑" panose="020B0503020204020204" charset="-122"/>
                <a:cs typeface="微软雅黑" panose="020B0503020204020204" charset="-122"/>
              </a:rPr>
              <a:t>时，应选用丙酮作为提取剂，理由是</a:t>
            </a:r>
            <a:r>
              <a:rPr lang="en-US" altLang="zh-CN" b="1">
                <a:latin typeface="微软雅黑" panose="020B0503020204020204" charset="-122"/>
                <a:ea typeface="微软雅黑" panose="020B0503020204020204" charset="-122"/>
                <a:cs typeface="微软雅黑" panose="020B0503020204020204" charset="-122"/>
              </a:rPr>
              <a:t>___________________________________________</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(5)</a:t>
            </a:r>
            <a:r>
              <a:rPr lang="zh-CN" altLang="en-US" b="1" dirty="0">
                <a:latin typeface="微软雅黑" panose="020B0503020204020204" charset="-122"/>
                <a:ea typeface="微软雅黑" panose="020B0503020204020204" charset="-122"/>
                <a:cs typeface="微软雅黑" panose="020B0503020204020204" charset="-122"/>
              </a:rPr>
              <a:t>该实验操作过程中应注意的事项是</a:t>
            </a:r>
            <a:r>
              <a:rPr lang="en-US" altLang="zh-CN" b="1">
                <a:latin typeface="微软雅黑" panose="020B0503020204020204" charset="-122"/>
                <a:ea typeface="微软雅黑" panose="020B0503020204020204" charset="-122"/>
                <a:cs typeface="微软雅黑" panose="020B0503020204020204" charset="-122"/>
              </a:rPr>
              <a:t>___</a:t>
            </a:r>
            <a:r>
              <a:rPr lang="en-US" altLang="zh-CN" b="1" u="sng">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__________________________(</a:t>
            </a:r>
            <a:r>
              <a:rPr lang="zh-CN" altLang="en-US" b="1" dirty="0">
                <a:latin typeface="微软雅黑" panose="020B0503020204020204" charset="-122"/>
                <a:ea typeface="微软雅黑" panose="020B0503020204020204" charset="-122"/>
                <a:cs typeface="微软雅黑" panose="020B0503020204020204" charset="-122"/>
              </a:rPr>
              <a:t>答出两点即可</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954371" name="矩形 954370"/>
          <p:cNvSpPr/>
          <p:nvPr/>
        </p:nvSpPr>
        <p:spPr>
          <a:xfrm>
            <a:off x="4922997" y="931545"/>
            <a:ext cx="35356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使原料和溶剂充分混匀　</a:t>
            </a:r>
            <a:endParaRPr lang="zh-CN" altLang="en-US" dirty="0">
              <a:latin typeface="微软雅黑" panose="020B0503020204020204" charset="-122"/>
              <a:ea typeface="微软雅黑" panose="020B0503020204020204" charset="-122"/>
            </a:endParaRPr>
          </a:p>
        </p:txBody>
      </p:sp>
      <p:sp>
        <p:nvSpPr>
          <p:cNvPr id="954372" name="矩形 954371"/>
          <p:cNvSpPr/>
          <p:nvPr/>
        </p:nvSpPr>
        <p:spPr>
          <a:xfrm>
            <a:off x="986473" y="1855153"/>
            <a:ext cx="32308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去除提取液中的色素　</a:t>
            </a:r>
            <a:endParaRPr lang="zh-CN" altLang="en-US" dirty="0">
              <a:latin typeface="微软雅黑" panose="020B0503020204020204" charset="-122"/>
              <a:ea typeface="微软雅黑" panose="020B0503020204020204" charset="-122"/>
            </a:endParaRPr>
          </a:p>
        </p:txBody>
      </p:sp>
      <p:sp>
        <p:nvSpPr>
          <p:cNvPr id="954373" name="矩形 954372"/>
          <p:cNvSpPr/>
          <p:nvPr/>
        </p:nvSpPr>
        <p:spPr>
          <a:xfrm>
            <a:off x="3783806" y="2628901"/>
            <a:ext cx="6302375"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丙酮沸点低于乙醇，蒸馏时物质</a:t>
            </a:r>
            <a:r>
              <a:rPr lang="en-US" altLang="zh-CN" dirty="0">
                <a:latin typeface="微软雅黑" panose="020B0503020204020204" charset="-122"/>
                <a:ea typeface="微软雅黑" panose="020B0503020204020204" charset="-122"/>
                <a:cs typeface="微软雅黑" panose="020B0503020204020204" charset="-122"/>
              </a:rPr>
              <a:t>W</a:t>
            </a:r>
            <a:r>
              <a:rPr lang="zh-CN" altLang="en-US" dirty="0">
                <a:latin typeface="微软雅黑" panose="020B0503020204020204" charset="-122"/>
                <a:ea typeface="微软雅黑" panose="020B0503020204020204" charset="-122"/>
                <a:cs typeface="微软雅黑" panose="020B0503020204020204" charset="-122"/>
              </a:rPr>
              <a:t>分解较少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954374" name="矩形 954373"/>
          <p:cNvSpPr/>
          <p:nvPr/>
        </p:nvSpPr>
        <p:spPr>
          <a:xfrm>
            <a:off x="5331619" y="3089276"/>
            <a:ext cx="47548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在温度较低的情况下操作，防火　</a:t>
            </a:r>
            <a:endParaRPr lang="zh-CN" altLang="en-US" dirty="0">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4371">
                                            <p:txEl>
                                              <p:charRg st="0" end="12"/>
                                            </p:txEl>
                                          </p:spTgt>
                                        </p:tgtEl>
                                        <p:attrNameLst>
                                          <p:attrName>style.visibility</p:attrName>
                                        </p:attrNameLst>
                                      </p:cBhvr>
                                      <p:to>
                                        <p:strVal val="visible"/>
                                      </p:to>
                                    </p:set>
                                    <p:animEffect transition="in" filter="blinds(horizontal)">
                                      <p:cBhvr>
                                        <p:cTn id="7" dur="500"/>
                                        <p:tgtEl>
                                          <p:spTgt spid="954371">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54372">
                                            <p:txEl>
                                              <p:charRg st="0" end="11"/>
                                            </p:txEl>
                                          </p:spTgt>
                                        </p:tgtEl>
                                        <p:attrNameLst>
                                          <p:attrName>style.visibility</p:attrName>
                                        </p:attrNameLst>
                                      </p:cBhvr>
                                      <p:to>
                                        <p:strVal val="visible"/>
                                      </p:to>
                                    </p:set>
                                    <p:animEffect transition="in" filter="blinds(horizontal)">
                                      <p:cBhvr>
                                        <p:cTn id="12" dur="500"/>
                                        <p:tgtEl>
                                          <p:spTgt spid="954372">
                                            <p:txEl>
                                              <p:charRg st="0"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54373">
                                            <p:txEl>
                                              <p:charRg st="0" end="21"/>
                                            </p:txEl>
                                          </p:spTgt>
                                        </p:tgtEl>
                                        <p:attrNameLst>
                                          <p:attrName>style.visibility</p:attrName>
                                        </p:attrNameLst>
                                      </p:cBhvr>
                                      <p:to>
                                        <p:strVal val="visible"/>
                                      </p:to>
                                    </p:set>
                                    <p:animEffect transition="in" filter="blinds(horizontal)">
                                      <p:cBhvr>
                                        <p:cTn id="17" dur="500"/>
                                        <p:tgtEl>
                                          <p:spTgt spid="954373">
                                            <p:txEl>
                                              <p:charRg st="0" end="2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54374">
                                            <p:txEl>
                                              <p:charRg st="0" end="16"/>
                                            </p:txEl>
                                          </p:spTgt>
                                        </p:tgtEl>
                                        <p:attrNameLst>
                                          <p:attrName>style.visibility</p:attrName>
                                        </p:attrNameLst>
                                      </p:cBhvr>
                                      <p:to>
                                        <p:strVal val="visible"/>
                                      </p:to>
                                    </p:set>
                                    <p:animEffect transition="in" filter="blinds(horizontal)">
                                      <p:cBhvr>
                                        <p:cTn id="22" dur="500"/>
                                        <p:tgtEl>
                                          <p:spTgt spid="954374">
                                            <p:txEl>
                                              <p:charRg st="0"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569" name="图片 678916" descr="S396+a"/>
          <p:cNvPicPr>
            <a:picLocks noChangeAspect="1"/>
          </p:cNvPicPr>
          <p:nvPr/>
        </p:nvPicPr>
        <p:blipFill>
          <a:blip r:embed="rId1">
            <a:clrChange>
              <a:clrFrom>
                <a:srgbClr val="FFFFFF"/>
              </a:clrFrom>
              <a:clrTo>
                <a:srgbClr val="FFFFFF">
                  <a:alpha val="0"/>
                </a:srgbClr>
              </a:clrTo>
            </a:clrChange>
            <a:lum bright="-36000" contrast="48000"/>
          </a:blip>
          <a:stretch>
            <a:fillRect/>
          </a:stretch>
        </p:blipFill>
        <p:spPr>
          <a:xfrm>
            <a:off x="273050" y="-123825"/>
            <a:ext cx="11680825" cy="7108825"/>
          </a:xfrm>
          <a:prstGeom prst="rect">
            <a:avLst/>
          </a:prstGeom>
          <a:noFill/>
          <a:ln w="9525">
            <a:noFill/>
          </a:ln>
        </p:spPr>
      </p:pic>
      <p:sp>
        <p:nvSpPr>
          <p:cNvPr id="678920" name="矩形 678919"/>
          <p:cNvSpPr/>
          <p:nvPr/>
        </p:nvSpPr>
        <p:spPr>
          <a:xfrm>
            <a:off x="1778000" y="277813"/>
            <a:ext cx="1706563" cy="398463"/>
          </a:xfrm>
          <a:prstGeom prst="rect">
            <a:avLst/>
          </a:prstGeom>
          <a:noFill/>
          <a:ln w="9525">
            <a:noFill/>
          </a:ln>
        </p:spPr>
        <p:txBody>
          <a:bodyPr wrap="non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半乳糖醛酸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21" name="矩形 678920"/>
          <p:cNvSpPr/>
          <p:nvPr/>
        </p:nvSpPr>
        <p:spPr>
          <a:xfrm>
            <a:off x="2176463" y="1250950"/>
            <a:ext cx="1793875" cy="398463"/>
          </a:xfrm>
          <a:prstGeom prst="rect">
            <a:avLst/>
          </a:prstGeom>
          <a:noFill/>
          <a:ln w="9525">
            <a:noFill/>
          </a:ln>
        </p:spPr>
        <p:txBody>
          <a:bodyPr wrap="squar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温度、</a:t>
            </a:r>
            <a:r>
              <a:rPr kumimoji="0" lang="en-US" altLang="zh-CN" sz="2000" b="1" i="0" u="none" strike="noStrike" kern="1200" cap="none" spc="0" normalizeH="0" baseline="0" noProof="1">
                <a:solidFill>
                  <a:srgbClr val="FF0000"/>
                </a:solidFill>
                <a:uFillTx/>
                <a:latin typeface="Times New Roman" panose="02020603050405020304" pitchFamily="18" charset="0"/>
                <a:ea typeface="微软雅黑" panose="020B0503020204020204" charset="-122"/>
                <a:cs typeface="+mn-cs"/>
                <a:sym typeface="+mn-ea"/>
              </a:rPr>
              <a:t>pH</a:t>
            </a: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22" name="矩形 678921"/>
          <p:cNvSpPr/>
          <p:nvPr/>
        </p:nvSpPr>
        <p:spPr>
          <a:xfrm>
            <a:off x="2381250" y="1941513"/>
            <a:ext cx="500063" cy="400050"/>
          </a:xfrm>
          <a:prstGeom prst="rect">
            <a:avLst/>
          </a:prstGeom>
          <a:noFill/>
          <a:ln w="9525">
            <a:noFill/>
          </a:ln>
        </p:spPr>
        <p:txBody>
          <a:bodyPr wrap="non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kern="1200" cap="none" spc="0" normalizeH="0" baseline="0" noProof="1">
                <a:solidFill>
                  <a:srgbClr val="FF0000"/>
                </a:solidFill>
                <a:uFillTx/>
                <a:latin typeface="Times New Roman" panose="02020603050405020304" pitchFamily="18" charset="0"/>
                <a:ea typeface="微软雅黑" panose="020B0503020204020204" charset="-122"/>
                <a:cs typeface="+mn-cs"/>
              </a:rPr>
              <a:t> </a:t>
            </a: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23" name="矩形 678922"/>
          <p:cNvSpPr/>
          <p:nvPr/>
        </p:nvSpPr>
        <p:spPr>
          <a:xfrm>
            <a:off x="1522413" y="2455863"/>
            <a:ext cx="1962150" cy="400050"/>
          </a:xfrm>
          <a:prstGeom prst="rect">
            <a:avLst/>
          </a:prstGeom>
          <a:noFill/>
          <a:ln w="9525">
            <a:noFill/>
          </a:ln>
        </p:spPr>
        <p:txBody>
          <a:bodyPr wrap="non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碱性蛋白酶和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24" name="矩形 678923"/>
          <p:cNvSpPr/>
          <p:nvPr/>
        </p:nvSpPr>
        <p:spPr>
          <a:xfrm>
            <a:off x="1125538" y="2805113"/>
            <a:ext cx="2101850" cy="398463"/>
          </a:xfrm>
          <a:prstGeom prst="rect">
            <a:avLst/>
          </a:prstGeom>
          <a:noFill/>
          <a:ln w="9525">
            <a:noFill/>
          </a:ln>
        </p:spPr>
        <p:txBody>
          <a:bodyPr wrap="squar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碱性脂肪酶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25" name="矩形 678924"/>
          <p:cNvSpPr/>
          <p:nvPr/>
        </p:nvSpPr>
        <p:spPr>
          <a:xfrm>
            <a:off x="1398588" y="3452813"/>
            <a:ext cx="1708150" cy="398463"/>
          </a:xfrm>
          <a:prstGeom prst="rect">
            <a:avLst/>
          </a:prstGeom>
          <a:noFill/>
          <a:ln w="9525">
            <a:noFill/>
          </a:ln>
        </p:spPr>
        <p:txBody>
          <a:bodyPr wrap="non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表面活性剂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28" name="矩形 678927"/>
          <p:cNvSpPr/>
          <p:nvPr/>
        </p:nvSpPr>
        <p:spPr>
          <a:xfrm>
            <a:off x="1960563" y="4749800"/>
            <a:ext cx="1706563" cy="398463"/>
          </a:xfrm>
          <a:prstGeom prst="rect">
            <a:avLst/>
          </a:prstGeom>
          <a:noFill/>
          <a:ln w="9525">
            <a:noFill/>
          </a:ln>
        </p:spPr>
        <p:txBody>
          <a:bodyPr wrap="non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物理吸附法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30" name="矩形 678929"/>
          <p:cNvSpPr/>
          <p:nvPr/>
        </p:nvSpPr>
        <p:spPr>
          <a:xfrm>
            <a:off x="10153650" y="520700"/>
            <a:ext cx="1327150" cy="706438"/>
          </a:xfrm>
          <a:prstGeom prst="rect">
            <a:avLst/>
          </a:prstGeom>
          <a:noFill/>
          <a:ln w="9525">
            <a:noFill/>
          </a:ln>
        </p:spPr>
        <p:txBody>
          <a:bodyPr wrap="squar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各种特性的差异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32" name="矩形 678931"/>
          <p:cNvSpPr/>
          <p:nvPr/>
        </p:nvSpPr>
        <p:spPr>
          <a:xfrm>
            <a:off x="10147300" y="4081463"/>
            <a:ext cx="1706563" cy="398463"/>
          </a:xfrm>
          <a:prstGeom prst="rect">
            <a:avLst/>
          </a:prstGeom>
          <a:noFill/>
          <a:ln w="9525">
            <a:noFill/>
          </a:ln>
        </p:spPr>
        <p:txBody>
          <a:bodyPr wrap="non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水蒸气</a:t>
            </a: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sym typeface="+mn-ea"/>
              </a:rPr>
              <a:t>蒸馏</a:t>
            </a: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33" name="矩形 678932"/>
          <p:cNvSpPr/>
          <p:nvPr/>
        </p:nvSpPr>
        <p:spPr>
          <a:xfrm>
            <a:off x="7589838" y="4229100"/>
            <a:ext cx="438150" cy="400050"/>
          </a:xfrm>
          <a:prstGeom prst="rect">
            <a:avLst/>
          </a:prstGeom>
          <a:noFill/>
          <a:ln w="9525">
            <a:noFill/>
          </a:ln>
        </p:spPr>
        <p:txBody>
          <a:bodyPr wrap="non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34" name="矩形 678933"/>
          <p:cNvSpPr/>
          <p:nvPr/>
        </p:nvSpPr>
        <p:spPr>
          <a:xfrm>
            <a:off x="10526713" y="5026025"/>
            <a:ext cx="946150" cy="398463"/>
          </a:xfrm>
          <a:prstGeom prst="rect">
            <a:avLst/>
          </a:prstGeom>
          <a:noFill/>
          <a:ln w="9525">
            <a:noFill/>
          </a:ln>
        </p:spPr>
        <p:txBody>
          <a:bodyPr wrap="non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压榨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
        <p:nvSpPr>
          <p:cNvPr id="678935" name="矩形 678934"/>
          <p:cNvSpPr/>
          <p:nvPr/>
        </p:nvSpPr>
        <p:spPr>
          <a:xfrm>
            <a:off x="9904413" y="6208713"/>
            <a:ext cx="1198563" cy="398463"/>
          </a:xfrm>
          <a:prstGeom prst="rect">
            <a:avLst/>
          </a:prstGeom>
          <a:noFill/>
          <a:ln w="9525">
            <a:noFill/>
          </a:ln>
        </p:spPr>
        <p:txBody>
          <a:bodyPr wrap="none" anchor="ctr">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rPr>
              <a:t>纸层析　</a:t>
            </a:r>
            <a:endParaRPr kumimoji="0" lang="zh-CN" altLang="en-US" sz="2000" b="1" i="0" u="none" strike="noStrike" kern="1200" cap="none" spc="0" normalizeH="0" baseline="0" noProof="1" dirty="0">
              <a:solidFill>
                <a:srgbClr val="FF0000"/>
              </a:solidFill>
              <a:uFillTx/>
              <a:latin typeface="Times New Roman" panose="02020603050405020304" pitchFamily="18" charset="0"/>
              <a:ea typeface="微软雅黑" panose="020B0503020204020204" charset="-122"/>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8920">
                                            <p:txEl>
                                              <p:charRg st="0" end="7"/>
                                            </p:txEl>
                                          </p:spTgt>
                                        </p:tgtEl>
                                        <p:attrNameLst>
                                          <p:attrName>style.visibility</p:attrName>
                                        </p:attrNameLst>
                                      </p:cBhvr>
                                      <p:to>
                                        <p:strVal val="visible"/>
                                      </p:to>
                                    </p:set>
                                    <p:animEffect transition="in" filter="blinds(horizontal)">
                                      <p:cBhvr>
                                        <p:cTn id="7" dur="500"/>
                                        <p:tgtEl>
                                          <p:spTgt spid="678920">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8921">
                                            <p:txEl>
                                              <p:charRg st="0" end="6"/>
                                            </p:txEl>
                                          </p:spTgt>
                                        </p:tgtEl>
                                        <p:attrNameLst>
                                          <p:attrName>style.visibility</p:attrName>
                                        </p:attrNameLst>
                                      </p:cBhvr>
                                      <p:to>
                                        <p:strVal val="visible"/>
                                      </p:to>
                                    </p:set>
                                    <p:animEffect transition="in" filter="blinds(horizontal)">
                                      <p:cBhvr>
                                        <p:cTn id="12" dur="500"/>
                                        <p:tgtEl>
                                          <p:spTgt spid="678921">
                                            <p:txEl>
                                              <p:charRg st="0" end="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78922">
                                            <p:txEl>
                                              <p:charRg st="0" end="5"/>
                                            </p:txEl>
                                          </p:spTgt>
                                        </p:tgtEl>
                                        <p:attrNameLst>
                                          <p:attrName>style.visibility</p:attrName>
                                        </p:attrNameLst>
                                      </p:cBhvr>
                                      <p:to>
                                        <p:strVal val="visible"/>
                                      </p:to>
                                    </p:set>
                                    <p:animEffect transition="in" filter="blinds(horizontal)">
                                      <p:cBhvr>
                                        <p:cTn id="15" dur="500"/>
                                        <p:tgtEl>
                                          <p:spTgt spid="678922">
                                            <p:txEl>
                                              <p:charRg st="0"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78923">
                                            <p:txEl>
                                              <p:charRg st="0" end="8"/>
                                            </p:txEl>
                                          </p:spTgt>
                                        </p:tgtEl>
                                        <p:attrNameLst>
                                          <p:attrName>style.visibility</p:attrName>
                                        </p:attrNameLst>
                                      </p:cBhvr>
                                      <p:to>
                                        <p:strVal val="visible"/>
                                      </p:to>
                                    </p:set>
                                    <p:animEffect transition="in" filter="blinds(horizontal)">
                                      <p:cBhvr>
                                        <p:cTn id="20" dur="500"/>
                                        <p:tgtEl>
                                          <p:spTgt spid="678923">
                                            <p:txEl>
                                              <p:charRg st="0"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78924">
                                            <p:txEl>
                                              <p:charRg st="0" end="7"/>
                                            </p:txEl>
                                          </p:spTgt>
                                        </p:tgtEl>
                                        <p:attrNameLst>
                                          <p:attrName>style.visibility</p:attrName>
                                        </p:attrNameLst>
                                      </p:cBhvr>
                                      <p:to>
                                        <p:strVal val="visible"/>
                                      </p:to>
                                    </p:set>
                                    <p:animEffect transition="in" filter="blinds(horizontal)">
                                      <p:cBhvr>
                                        <p:cTn id="25" dur="500"/>
                                        <p:tgtEl>
                                          <p:spTgt spid="678924">
                                            <p:txEl>
                                              <p:charRg st="0"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78925">
                                            <p:txEl>
                                              <p:charRg st="0" end="8"/>
                                            </p:txEl>
                                          </p:spTgt>
                                        </p:tgtEl>
                                        <p:attrNameLst>
                                          <p:attrName>style.visibility</p:attrName>
                                        </p:attrNameLst>
                                      </p:cBhvr>
                                      <p:to>
                                        <p:strVal val="visible"/>
                                      </p:to>
                                    </p:set>
                                    <p:animEffect transition="in" filter="blinds(horizontal)">
                                      <p:cBhvr>
                                        <p:cTn id="30" dur="500"/>
                                        <p:tgtEl>
                                          <p:spTgt spid="678925">
                                            <p:txEl>
                                              <p:charRg st="0"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78928">
                                            <p:txEl>
                                              <p:charRg st="0" end="7"/>
                                            </p:txEl>
                                          </p:spTgt>
                                        </p:tgtEl>
                                        <p:attrNameLst>
                                          <p:attrName>style.visibility</p:attrName>
                                        </p:attrNameLst>
                                      </p:cBhvr>
                                      <p:to>
                                        <p:strVal val="visible"/>
                                      </p:to>
                                    </p:set>
                                    <p:animEffect transition="in" filter="blinds(horizontal)">
                                      <p:cBhvr>
                                        <p:cTn id="35" dur="500"/>
                                        <p:tgtEl>
                                          <p:spTgt spid="678928">
                                            <p:txEl>
                                              <p:charRg st="0"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78930">
                                            <p:txEl>
                                              <p:charRg st="0" end="6"/>
                                            </p:txEl>
                                          </p:spTgt>
                                        </p:tgtEl>
                                        <p:attrNameLst>
                                          <p:attrName>style.visibility</p:attrName>
                                        </p:attrNameLst>
                                      </p:cBhvr>
                                      <p:to>
                                        <p:strVal val="visible"/>
                                      </p:to>
                                    </p:set>
                                    <p:animEffect transition="in" filter="blinds(horizontal)">
                                      <p:cBhvr>
                                        <p:cTn id="38" dur="500"/>
                                        <p:tgtEl>
                                          <p:spTgt spid="678930">
                                            <p:txEl>
                                              <p:charRg st="0"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78932">
                                            <p:txEl>
                                              <p:charRg st="0" end="6"/>
                                            </p:txEl>
                                          </p:spTgt>
                                        </p:tgtEl>
                                        <p:attrNameLst>
                                          <p:attrName>style.visibility</p:attrName>
                                        </p:attrNameLst>
                                      </p:cBhvr>
                                      <p:to>
                                        <p:strVal val="visible"/>
                                      </p:to>
                                    </p:set>
                                    <p:animEffect transition="in" filter="blinds(horizontal)">
                                      <p:cBhvr>
                                        <p:cTn id="43" dur="500"/>
                                        <p:tgtEl>
                                          <p:spTgt spid="678932">
                                            <p:txEl>
                                              <p:charRg st="0" end="6"/>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678933">
                                            <p:txEl>
                                              <p:charRg st="0" end="4"/>
                                            </p:txEl>
                                          </p:spTgt>
                                        </p:tgtEl>
                                        <p:attrNameLst>
                                          <p:attrName>style.visibility</p:attrName>
                                        </p:attrNameLst>
                                      </p:cBhvr>
                                      <p:to>
                                        <p:strVal val="visible"/>
                                      </p:to>
                                    </p:set>
                                    <p:animEffect transition="in" filter="blinds(horizontal)">
                                      <p:cBhvr>
                                        <p:cTn id="46" dur="500"/>
                                        <p:tgtEl>
                                          <p:spTgt spid="678933">
                                            <p:txEl>
                                              <p:charRg st="0"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678934">
                                            <p:txEl>
                                              <p:charRg st="0" end="5"/>
                                            </p:txEl>
                                          </p:spTgt>
                                        </p:tgtEl>
                                        <p:attrNameLst>
                                          <p:attrName>style.visibility</p:attrName>
                                        </p:attrNameLst>
                                      </p:cBhvr>
                                      <p:to>
                                        <p:strVal val="visible"/>
                                      </p:to>
                                    </p:set>
                                    <p:animEffect transition="in" filter="blinds(horizontal)">
                                      <p:cBhvr>
                                        <p:cTn id="51" dur="500"/>
                                        <p:tgtEl>
                                          <p:spTgt spid="678934">
                                            <p:txEl>
                                              <p:charRg st="0"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678935">
                                            <p:txEl>
                                              <p:charRg st="0" end="5"/>
                                            </p:txEl>
                                          </p:spTgt>
                                        </p:tgtEl>
                                        <p:attrNameLst>
                                          <p:attrName>style.visibility</p:attrName>
                                        </p:attrNameLst>
                                      </p:cBhvr>
                                      <p:to>
                                        <p:strVal val="visible"/>
                                      </p:to>
                                    </p:set>
                                    <p:animEffect transition="in" filter="blinds(horizontal)">
                                      <p:cBhvr>
                                        <p:cTn id="56" dur="500"/>
                                        <p:tgtEl>
                                          <p:spTgt spid="67893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9985" name="图片 931841" descr="复件 考点整合cs"/>
          <p:cNvPicPr>
            <a:picLocks noChangeAspect="1"/>
          </p:cNvPicPr>
          <p:nvPr/>
        </p:nvPicPr>
        <p:blipFill>
          <a:blip r:embed="rId1">
            <a:clrChange>
              <a:clrFrom>
                <a:srgbClr val="FFFFFF"/>
              </a:clrFrom>
              <a:clrTo>
                <a:srgbClr val="FFFFFF">
                  <a:alpha val="0"/>
                </a:srgbClr>
              </a:clrTo>
            </a:clrChange>
          </a:blip>
          <a:srcRect r="1627" b="6471"/>
          <a:stretch>
            <a:fillRect/>
          </a:stretch>
        </p:blipFill>
        <p:spPr>
          <a:xfrm>
            <a:off x="263208" y="189548"/>
            <a:ext cx="11520487" cy="504825"/>
          </a:xfrm>
          <a:prstGeom prst="rect">
            <a:avLst/>
          </a:prstGeom>
          <a:noFill/>
          <a:ln w="9525">
            <a:noFill/>
          </a:ln>
        </p:spPr>
      </p:pic>
      <p:sp>
        <p:nvSpPr>
          <p:cNvPr id="169986" name="文本占位符 931842"/>
          <p:cNvSpPr>
            <a:spLocks noGrp="1"/>
          </p:cNvSpPr>
          <p:nvPr>
            <p:ph type="body" idx="4294967295"/>
          </p:nvPr>
        </p:nvSpPr>
        <p:spPr>
          <a:xfrm>
            <a:off x="75248" y="695643"/>
            <a:ext cx="11593512" cy="883920"/>
          </a:xfrm>
        </p:spPr>
        <p:txBody>
          <a:bodyPr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．从生物材料中提取某些特定的成分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植物有效成分的提取方法：</a:t>
            </a:r>
            <a:endParaRPr lang="zh-CN" altLang="en-US" b="1" dirty="0">
              <a:latin typeface="微软雅黑" panose="020B0503020204020204" charset="-122"/>
              <a:ea typeface="微软雅黑" panose="020B0503020204020204" charset="-122"/>
              <a:cs typeface="微软雅黑" panose="020B0503020204020204" charset="-122"/>
            </a:endParaRPr>
          </a:p>
        </p:txBody>
      </p:sp>
      <p:graphicFrame>
        <p:nvGraphicFramePr>
          <p:cNvPr id="931922" name="表格 931921"/>
          <p:cNvGraphicFramePr/>
          <p:nvPr>
            <p:custDataLst>
              <p:tags r:id="rId2"/>
            </p:custDataLst>
          </p:nvPr>
        </p:nvGraphicFramePr>
        <p:xfrm>
          <a:off x="318453" y="1686878"/>
          <a:ext cx="11264900" cy="3622675"/>
        </p:xfrm>
        <a:graphic>
          <a:graphicData uri="http://schemas.openxmlformats.org/drawingml/2006/table">
            <a:tbl>
              <a:tblPr/>
              <a:tblGrid>
                <a:gridCol w="1435100"/>
                <a:gridCol w="4198938"/>
                <a:gridCol w="5630862"/>
              </a:tblGrid>
              <a:tr h="671830">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rPr>
                        <a:t>提取方法</a:t>
                      </a:r>
                      <a:endParaRPr lang="zh-CN" altLang="en-US" sz="24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rPr>
                        <a:t>方法步骤</a:t>
                      </a:r>
                      <a:endParaRPr lang="zh-CN" altLang="en-US" sz="24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rPr>
                        <a:t>适用范围</a:t>
                      </a:r>
                      <a:endParaRPr lang="zh-CN" altLang="en-US" sz="24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66787">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rPr>
                        <a:t>蒸馏法</a:t>
                      </a:r>
                      <a:endParaRPr lang="zh-CN" altLang="en-US" sz="24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水蒸气蒸馏</a:t>
                      </a:r>
                      <a:r>
                        <a:rPr lang="en-US" altLang="zh-CN" sz="2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分离油层</a:t>
                      </a:r>
                      <a:r>
                        <a:rPr lang="en-US" altLang="zh-CN" sz="2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除水过滤</a:t>
                      </a:r>
                      <a:endParaRPr lang="zh-CN" altLang="en-US" sz="18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适用于提取玫瑰油、薄荷油等</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____________</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的芳香油</a:t>
                      </a:r>
                      <a:endParaRPr lang="zh-CN" altLang="en-US" sz="18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66788">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rPr>
                        <a:t>压榨法</a:t>
                      </a:r>
                      <a:endParaRPr lang="zh-CN" altLang="en-US" sz="24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石灰水浸泡</a:t>
                      </a:r>
                      <a:r>
                        <a:rPr lang="en-US" altLang="zh-CN" sz="2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漂洗</a:t>
                      </a:r>
                      <a:r>
                        <a:rPr lang="en-US" altLang="zh-CN" sz="2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压榨、过滤、静置</a:t>
                      </a:r>
                      <a:r>
                        <a:rPr lang="en-US" altLang="zh-CN" sz="2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再次过滤</a:t>
                      </a:r>
                      <a:endParaRPr lang="zh-CN" altLang="en-US" sz="18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适用于柑橘、柠檬等</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__________</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原料的提取</a:t>
                      </a:r>
                      <a:endParaRPr lang="zh-CN" altLang="en-US" sz="18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12825">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algn="ctr"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rPr>
                        <a:t>萃取法</a:t>
                      </a:r>
                      <a:endParaRPr lang="zh-CN" altLang="en-US" sz="2400" b="0" dirty="0">
                        <a:solidFill>
                          <a:schemeClr val="tx1"/>
                        </a:solidFill>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粉碎、干燥</a:t>
                      </a:r>
                      <a:r>
                        <a:rPr lang="en-US" altLang="zh-CN" sz="2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萃取、过滤</a:t>
                      </a:r>
                      <a:r>
                        <a:rPr lang="en-US" altLang="zh-CN" sz="2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浓缩</a:t>
                      </a:r>
                      <a:endParaRPr lang="zh-CN" altLang="en-US" sz="18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622300" algn="just" defTabSz="914400" rtl="0" eaLnBrk="1" fontAlgn="base" latinLnBrk="0" hangingPunct="0">
                        <a:lnSpc>
                          <a:spcPct val="140000"/>
                        </a:lnSpc>
                        <a:spcBef>
                          <a:spcPct val="0"/>
                        </a:spcBef>
                        <a:spcAft>
                          <a:spcPct val="0"/>
                        </a:spcAft>
                        <a:buClr>
                          <a:schemeClr val="accent1"/>
                        </a:buClr>
                        <a:buSzTx/>
                        <a:buFont typeface="Wingdings" panose="05000000000000000000" pitchFamily="2" charset="2"/>
                        <a:buNone/>
                        <a:tabLst>
                          <a:tab pos="5645150" algn="l"/>
                          <a:tab pos="10495280" algn="l"/>
                        </a:tabLst>
                        <a:defRPr sz="2000" b="1" u="none" kern="1200" baseline="0">
                          <a:solidFill>
                            <a:srgbClr val="000000"/>
                          </a:solidFill>
                          <a:latin typeface="Times New Roman" panose="02020603050405020304" pitchFamily="18" charset="0"/>
                        </a:defRPr>
                      </a:lvl1pPr>
                      <a:lvl2pPr marL="890905" lvl="1" indent="7620" algn="just" defTabSz="914400" rtl="0" eaLnBrk="1" fontAlgn="base" latinLnBrk="0" hangingPunct="0">
                        <a:lnSpc>
                          <a:spcPct val="145000"/>
                        </a:lnSpc>
                        <a:spcBef>
                          <a:spcPct val="0"/>
                        </a:spcBef>
                        <a:spcAft>
                          <a:spcPct val="0"/>
                        </a:spcAft>
                        <a:buClr>
                          <a:schemeClr val="accent1"/>
                        </a:buClr>
                        <a:buSzTx/>
                        <a:buFont typeface="Wingdings" panose="05000000000000000000" pitchFamily="2" charset="2"/>
                        <a:buNone/>
                        <a:tabLst>
                          <a:tab pos="5645150" algn="l"/>
                          <a:tab pos="10495280" algn="l"/>
                        </a:tabLst>
                        <a:defRPr sz="2000" b="1" i="0" u="none" kern="1200" baseline="0">
                          <a:solidFill>
                            <a:srgbClr val="000000"/>
                          </a:solidFill>
                          <a:latin typeface="Arial" panose="020B0604020202020204" pitchFamily="34" charset="0"/>
                        </a:defRPr>
                      </a:lvl2pPr>
                      <a:lvl3pPr marL="1355725" lvl="2" indent="8255" algn="just" defTabSz="914400" rtl="0" eaLnBrk="1" fontAlgn="base" latinLnBrk="0" hangingPunct="0">
                        <a:lnSpc>
                          <a:spcPct val="145000"/>
                        </a:lnSpc>
                        <a:spcBef>
                          <a:spcPct val="0"/>
                        </a:spcBef>
                        <a:spcAft>
                          <a:spcPct val="0"/>
                        </a:spcAft>
                        <a:buClr>
                          <a:schemeClr val="accent1"/>
                        </a:buClr>
                        <a:buSzTx/>
                        <a:buFontTx/>
                        <a:buNone/>
                        <a:tabLst>
                          <a:tab pos="5645150" algn="l"/>
                          <a:tab pos="10495280" algn="l"/>
                        </a:tabLst>
                        <a:defRPr sz="2000" b="1" i="0" u="none" kern="1200" baseline="0">
                          <a:solidFill>
                            <a:srgbClr val="000000"/>
                          </a:solidFill>
                          <a:latin typeface="Arial" panose="020B0604020202020204" pitchFamily="34" charset="0"/>
                        </a:defRPr>
                      </a:lvl3pPr>
                      <a:lvl4pPr marL="1764030" lvl="3" indent="7620"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4pPr>
                      <a:lvl5pPr marL="2171700" lvl="4" indent="8255" algn="just" defTabSz="914400" rtl="0" eaLnBrk="1" fontAlgn="base" latinLnBrk="0" hangingPunct="0">
                        <a:lnSpc>
                          <a:spcPct val="145000"/>
                        </a:lnSpc>
                        <a:spcBef>
                          <a:spcPct val="0"/>
                        </a:spcBef>
                        <a:spcAft>
                          <a:spcPct val="0"/>
                        </a:spcAft>
                        <a:buClrTx/>
                        <a:buSzTx/>
                        <a:buFontTx/>
                        <a:buNone/>
                        <a:tabLst>
                          <a:tab pos="5645150" algn="l"/>
                          <a:tab pos="10495280" algn="l"/>
                        </a:tabLst>
                        <a:defRPr sz="2000" b="1" i="0" u="none" kern="1200" baseline="0">
                          <a:solidFill>
                            <a:srgbClr val="000000"/>
                          </a:solidFill>
                          <a:latin typeface="Arial" panose="020B0604020202020204" pitchFamily="34" charset="0"/>
                        </a:defRPr>
                      </a:lvl5pPr>
                    </a:lstStyle>
                    <a:p>
                      <a:pPr lvl="0" indent="0" defTabSz="914400" eaLnBrk="0">
                        <a:lnSpc>
                          <a:spcPct val="100000"/>
                        </a:lnSpc>
                        <a:buClrTx/>
                        <a:buFontTx/>
                        <a:buNone/>
                        <a:tabLst>
                          <a:tab pos="5486400" algn="l"/>
                          <a:tab pos="10515600" algn="l"/>
                        </a:tabLst>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适用范围广，要求原料的颗粒要尽可能细小，能充分浸泡在</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____________</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中</a:t>
                      </a:r>
                      <a:endParaRPr lang="zh-CN" altLang="en-US" sz="18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31923" name="矩形 931922"/>
          <p:cNvSpPr/>
          <p:nvPr/>
        </p:nvSpPr>
        <p:spPr>
          <a:xfrm>
            <a:off x="6211253" y="2783840"/>
            <a:ext cx="1716087"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挥发性强　</a:t>
            </a:r>
            <a:endParaRPr lang="zh-CN" altLang="en-US" dirty="0">
              <a:latin typeface="微软雅黑" panose="020B0503020204020204" charset="-122"/>
              <a:ea typeface="微软雅黑" panose="020B0503020204020204" charset="-122"/>
            </a:endParaRPr>
          </a:p>
        </p:txBody>
      </p:sp>
      <p:sp>
        <p:nvSpPr>
          <p:cNvPr id="931924" name="矩形 931923"/>
          <p:cNvSpPr/>
          <p:nvPr/>
        </p:nvSpPr>
        <p:spPr>
          <a:xfrm>
            <a:off x="9171940" y="3288665"/>
            <a:ext cx="1409700"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易焦糊　</a:t>
            </a:r>
            <a:endParaRPr lang="zh-CN" altLang="en-US" dirty="0">
              <a:latin typeface="微软雅黑" panose="020B0503020204020204" charset="-122"/>
              <a:ea typeface="微软雅黑" panose="020B0503020204020204" charset="-122"/>
            </a:endParaRPr>
          </a:p>
        </p:txBody>
      </p:sp>
      <p:sp>
        <p:nvSpPr>
          <p:cNvPr id="931925" name="矩形 931924"/>
          <p:cNvSpPr/>
          <p:nvPr/>
        </p:nvSpPr>
        <p:spPr>
          <a:xfrm>
            <a:off x="8910003" y="4728528"/>
            <a:ext cx="1792287" cy="457200"/>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有机溶剂　 </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923">
                                            <p:txEl>
                                              <p:charRg st="0" end="6"/>
                                            </p:txEl>
                                          </p:spTgt>
                                        </p:tgtEl>
                                        <p:attrNameLst>
                                          <p:attrName>style.visibility</p:attrName>
                                        </p:attrNameLst>
                                      </p:cBhvr>
                                      <p:to>
                                        <p:strVal val="visible"/>
                                      </p:to>
                                    </p:set>
                                    <p:animEffect transition="in" filter="blinds(horizontal)">
                                      <p:cBhvr>
                                        <p:cTn id="7" dur="500"/>
                                        <p:tgtEl>
                                          <p:spTgt spid="931923">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1924">
                                            <p:txEl>
                                              <p:charRg st="0" end="5"/>
                                            </p:txEl>
                                          </p:spTgt>
                                        </p:tgtEl>
                                        <p:attrNameLst>
                                          <p:attrName>style.visibility</p:attrName>
                                        </p:attrNameLst>
                                      </p:cBhvr>
                                      <p:to>
                                        <p:strVal val="visible"/>
                                      </p:to>
                                    </p:set>
                                    <p:animEffect transition="in" filter="blinds(horizontal)">
                                      <p:cBhvr>
                                        <p:cTn id="12" dur="500"/>
                                        <p:tgtEl>
                                          <p:spTgt spid="931924">
                                            <p:txEl>
                                              <p:charRg st="0"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31925">
                                            <p:txEl>
                                              <p:charRg st="0" end="7"/>
                                            </p:txEl>
                                          </p:spTgt>
                                        </p:tgtEl>
                                        <p:attrNameLst>
                                          <p:attrName>style.visibility</p:attrName>
                                        </p:attrNameLst>
                                      </p:cBhvr>
                                      <p:to>
                                        <p:strVal val="visible"/>
                                      </p:to>
                                    </p:set>
                                    <p:animEffect transition="in" filter="blinds(horizontal)">
                                      <p:cBhvr>
                                        <p:cTn id="17" dur="500"/>
                                        <p:tgtEl>
                                          <p:spTgt spid="931925">
                                            <p:txEl>
                                              <p:charRg st="0"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09" name="文本占位符 932865"/>
          <p:cNvSpPr>
            <a:spLocks noGrp="1"/>
          </p:cNvSpPr>
          <p:nvPr>
            <p:ph type="body" idx="4294967295"/>
          </p:nvPr>
        </p:nvSpPr>
        <p:spPr>
          <a:xfrm>
            <a:off x="362268" y="118428"/>
            <a:ext cx="11593512" cy="883920"/>
          </a:xfrm>
        </p:spPr>
        <p:txBody>
          <a:bodyPr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提取植物有效成分的实例：　</a:t>
            </a:r>
            <a:endParaRPr lang="zh-CN" altLang="en-US" b="1" dirty="0">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①</a:t>
            </a:r>
            <a:r>
              <a:rPr lang="zh-CN" altLang="en-US" b="1" dirty="0">
                <a:latin typeface="微软雅黑" panose="020B0503020204020204" charset="-122"/>
                <a:ea typeface="微软雅黑" panose="020B0503020204020204" charset="-122"/>
                <a:cs typeface="微软雅黑" panose="020B0503020204020204" charset="-122"/>
              </a:rPr>
              <a:t>玫瑰精油的提取：　</a:t>
            </a:r>
            <a:endParaRPr lang="zh-CN" altLang="en-US" b="1" dirty="0">
              <a:latin typeface="微软雅黑" panose="020B0503020204020204" charset="-122"/>
              <a:ea typeface="微软雅黑" panose="020B0503020204020204" charset="-122"/>
              <a:cs typeface="微软雅黑" panose="020B0503020204020204" charset="-122"/>
            </a:endParaRPr>
          </a:p>
        </p:txBody>
      </p:sp>
      <p:pic>
        <p:nvPicPr>
          <p:cNvPr id="171010" name="图片 932867"/>
          <p:cNvPicPr>
            <a:picLocks noChangeAspect="1"/>
          </p:cNvPicPr>
          <p:nvPr/>
        </p:nvPicPr>
        <p:blipFill>
          <a:blip r:embed="rId1">
            <a:lum bright="-60000" contrast="90000"/>
          </a:blip>
          <a:srcRect l="2158" r="1805" b="6254"/>
          <a:stretch>
            <a:fillRect/>
          </a:stretch>
        </p:blipFill>
        <p:spPr>
          <a:xfrm>
            <a:off x="3653155" y="481330"/>
            <a:ext cx="6924675" cy="3893185"/>
          </a:xfrm>
          <a:prstGeom prst="rect">
            <a:avLst/>
          </a:prstGeom>
          <a:noFill/>
          <a:ln w="9525">
            <a:noFill/>
          </a:ln>
        </p:spPr>
      </p:pic>
      <p:sp>
        <p:nvSpPr>
          <p:cNvPr id="932869" name="矩形 932868"/>
          <p:cNvSpPr/>
          <p:nvPr/>
        </p:nvSpPr>
        <p:spPr>
          <a:xfrm>
            <a:off x="4561840" y="551180"/>
            <a:ext cx="14020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水蒸气　</a:t>
            </a:r>
            <a:endParaRPr lang="zh-CN" altLang="en-US" dirty="0">
              <a:latin typeface="微软雅黑" panose="020B0503020204020204" charset="-122"/>
              <a:ea typeface="微软雅黑" panose="020B0503020204020204" charset="-122"/>
            </a:endParaRPr>
          </a:p>
        </p:txBody>
      </p:sp>
      <p:sp>
        <p:nvSpPr>
          <p:cNvPr id="932870" name="矩形 932869"/>
          <p:cNvSpPr/>
          <p:nvPr/>
        </p:nvSpPr>
        <p:spPr>
          <a:xfrm>
            <a:off x="5000784" y="1487805"/>
            <a:ext cx="10972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水蒸　</a:t>
            </a:r>
            <a:endParaRPr lang="zh-CN" altLang="en-US" dirty="0">
              <a:latin typeface="微软雅黑" panose="020B0503020204020204" charset="-122"/>
              <a:ea typeface="微软雅黑" panose="020B0503020204020204" charset="-122"/>
            </a:endParaRPr>
          </a:p>
        </p:txBody>
      </p:sp>
      <p:sp>
        <p:nvSpPr>
          <p:cNvPr id="932871" name="矩形 932870"/>
          <p:cNvSpPr/>
          <p:nvPr/>
        </p:nvSpPr>
        <p:spPr>
          <a:xfrm>
            <a:off x="4490403" y="1919605"/>
            <a:ext cx="14020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气蒸馏　</a:t>
            </a:r>
            <a:endParaRPr lang="zh-CN" altLang="en-US" dirty="0">
              <a:latin typeface="微软雅黑" panose="020B0503020204020204" charset="-122"/>
              <a:ea typeface="微软雅黑" panose="020B0503020204020204" charset="-122"/>
            </a:endParaRPr>
          </a:p>
        </p:txBody>
      </p:sp>
      <p:sp>
        <p:nvSpPr>
          <p:cNvPr id="932872" name="矩形 932871"/>
          <p:cNvSpPr/>
          <p:nvPr/>
        </p:nvSpPr>
        <p:spPr>
          <a:xfrm>
            <a:off x="9018747" y="2135505"/>
            <a:ext cx="17068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水气蒸馏　</a:t>
            </a:r>
            <a:endParaRPr lang="zh-CN" altLang="en-US" dirty="0">
              <a:latin typeface="微软雅黑" panose="020B0503020204020204" charset="-122"/>
              <a:ea typeface="微软雅黑" panose="020B0503020204020204" charset="-122"/>
            </a:endParaRPr>
          </a:p>
        </p:txBody>
      </p:sp>
      <p:sp>
        <p:nvSpPr>
          <p:cNvPr id="932873" name="矩形 932872"/>
          <p:cNvSpPr/>
          <p:nvPr/>
        </p:nvSpPr>
        <p:spPr>
          <a:xfrm>
            <a:off x="5382578" y="3622993"/>
            <a:ext cx="220853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cs typeface="微软雅黑" panose="020B0503020204020204" charset="-122"/>
              </a:rPr>
              <a:t>无水</a:t>
            </a:r>
            <a:r>
              <a:rPr lang="en-US" altLang="zh-CN">
                <a:latin typeface="微软雅黑" panose="020B0503020204020204" charset="-122"/>
                <a:ea typeface="微软雅黑" panose="020B0503020204020204" charset="-122"/>
                <a:cs typeface="微软雅黑" panose="020B0503020204020204" charset="-122"/>
              </a:rPr>
              <a:t>Na</a:t>
            </a:r>
            <a:r>
              <a:rPr lang="en-US" altLang="zh-CN" baseline="-30000">
                <a:latin typeface="微软雅黑" panose="020B0503020204020204" charset="-122"/>
                <a:ea typeface="微软雅黑" panose="020B0503020204020204" charset="-122"/>
                <a:cs typeface="微软雅黑" panose="020B0503020204020204" charset="-122"/>
              </a:rPr>
              <a:t>2</a:t>
            </a:r>
            <a:r>
              <a:rPr lang="en-US" altLang="zh-CN">
                <a:latin typeface="微软雅黑" panose="020B0503020204020204" charset="-122"/>
                <a:ea typeface="微软雅黑" panose="020B0503020204020204" charset="-122"/>
                <a:cs typeface="微软雅黑" panose="020B0503020204020204" charset="-122"/>
              </a:rPr>
              <a:t>SO</a:t>
            </a:r>
            <a:r>
              <a:rPr lang="en-US" altLang="zh-CN" baseline="-3000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72033" name="文本占位符 956417"/>
          <p:cNvSpPr>
            <a:spLocks noGrp="1"/>
          </p:cNvSpPr>
          <p:nvPr/>
        </p:nvSpPr>
        <p:spPr>
          <a:xfrm>
            <a:off x="290830" y="4641215"/>
            <a:ext cx="5253990" cy="423545"/>
          </a:xfrm>
          <a:prstGeom prst="rect">
            <a:avLst/>
          </a:prstGeom>
          <a:noFill/>
          <a:ln w="9525">
            <a:noFill/>
          </a:ln>
        </p:spPr>
        <p:txBody>
          <a:bodyPr vert="horz" wrap="square" lIns="9144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None/>
            </a:pPr>
            <a:r>
              <a:rPr lang="en-US" altLang="zh-CN" b="1" dirty="0">
                <a:latin typeface="微软雅黑" panose="020B0503020204020204" charset="-122"/>
                <a:ea typeface="微软雅黑" panose="020B0503020204020204" charset="-122"/>
              </a:rPr>
              <a:t>②</a:t>
            </a:r>
            <a:r>
              <a:rPr lang="zh-CN" altLang="en-US" b="1" dirty="0">
                <a:latin typeface="微软雅黑" panose="020B0503020204020204" charset="-122"/>
                <a:ea typeface="微软雅黑" panose="020B0503020204020204" charset="-122"/>
              </a:rPr>
              <a:t>橘皮精油的提取：　</a:t>
            </a:r>
            <a:endParaRPr lang="zh-CN" altLang="en-US" b="1" dirty="0">
              <a:latin typeface="微软雅黑" panose="020B0503020204020204" charset="-122"/>
              <a:ea typeface="微软雅黑" panose="020B0503020204020204" charset="-122"/>
            </a:endParaRPr>
          </a:p>
        </p:txBody>
      </p:sp>
      <p:pic>
        <p:nvPicPr>
          <p:cNvPr id="172034" name="图片 956419"/>
          <p:cNvPicPr>
            <a:picLocks noChangeAspect="1"/>
          </p:cNvPicPr>
          <p:nvPr/>
        </p:nvPicPr>
        <p:blipFill>
          <a:blip r:embed="rId2">
            <a:lum bright="-42000" contrast="60000"/>
          </a:blip>
          <a:stretch>
            <a:fillRect/>
          </a:stretch>
        </p:blipFill>
        <p:spPr>
          <a:xfrm>
            <a:off x="3284220" y="4513580"/>
            <a:ext cx="6812280" cy="2301240"/>
          </a:xfrm>
          <a:prstGeom prst="rect">
            <a:avLst/>
          </a:prstGeom>
          <a:noFill/>
          <a:ln w="9525">
            <a:noFill/>
          </a:ln>
        </p:spPr>
      </p:pic>
      <p:sp>
        <p:nvSpPr>
          <p:cNvPr id="956421" name="矩形 956420"/>
          <p:cNvSpPr/>
          <p:nvPr/>
        </p:nvSpPr>
        <p:spPr>
          <a:xfrm>
            <a:off x="3843338" y="4931410"/>
            <a:ext cx="1402080" cy="460375"/>
          </a:xfrm>
          <a:prstGeom prst="rect">
            <a:avLst/>
          </a:prstGeom>
          <a:noFill/>
          <a:ln w="9525">
            <a:noFill/>
          </a:ln>
        </p:spPr>
        <p:txBody>
          <a:bodyPr wrap="none" anchor="ctr">
            <a:spAutoFit/>
          </a:bodyPr>
          <a:p>
            <a:pPr algn="ctr" eaLnBrk="0" hangingPunct="0"/>
            <a:r>
              <a:rPr lang="zh-CN" altLang="en-US" dirty="0">
                <a:latin typeface="微软雅黑" panose="020B0503020204020204" charset="-122"/>
                <a:ea typeface="微软雅黑" panose="020B0503020204020204" charset="-122"/>
              </a:rPr>
              <a:t>压榨法　</a:t>
            </a:r>
            <a:endParaRPr lang="zh-CN" altLang="en-US" dirty="0">
              <a:latin typeface="微软雅黑" panose="020B0503020204020204" charset="-122"/>
              <a:ea typeface="微软雅黑" panose="020B0503020204020204" charset="-122"/>
            </a:endParaRPr>
          </a:p>
        </p:txBody>
      </p:sp>
      <p:sp>
        <p:nvSpPr>
          <p:cNvPr id="956422" name="矩形 956421"/>
          <p:cNvSpPr/>
          <p:nvPr/>
        </p:nvSpPr>
        <p:spPr>
          <a:xfrm>
            <a:off x="8226902" y="4499928"/>
            <a:ext cx="1706880" cy="460375"/>
          </a:xfrm>
          <a:prstGeom prst="rect">
            <a:avLst/>
          </a:prstGeom>
          <a:noFill/>
          <a:ln w="9525">
            <a:noFill/>
          </a:ln>
        </p:spPr>
        <p:txBody>
          <a:bodyPr wrap="square" anchor="ctr">
            <a:spAutoFit/>
          </a:bodyPr>
          <a:p>
            <a:pPr algn="ctr" eaLnBrk="0" hangingPunct="0"/>
            <a:r>
              <a:rPr lang="zh-CN" altLang="en-US" dirty="0">
                <a:latin typeface="微软雅黑" panose="020B0503020204020204" charset="-122"/>
                <a:ea typeface="微软雅黑" panose="020B0503020204020204" charset="-122"/>
              </a:rPr>
              <a:t>机械加压　</a:t>
            </a:r>
            <a:endParaRPr lang="zh-CN" altLang="en-US" dirty="0">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2869">
                                            <p:txEl>
                                              <p:charRg st="0" end="5"/>
                                            </p:txEl>
                                          </p:spTgt>
                                        </p:tgtEl>
                                        <p:attrNameLst>
                                          <p:attrName>style.visibility</p:attrName>
                                        </p:attrNameLst>
                                      </p:cBhvr>
                                      <p:to>
                                        <p:strVal val="visible"/>
                                      </p:to>
                                    </p:set>
                                    <p:animEffect transition="in" filter="blinds(horizontal)">
                                      <p:cBhvr>
                                        <p:cTn id="7" dur="500"/>
                                        <p:tgtEl>
                                          <p:spTgt spid="932869">
                                            <p:txEl>
                                              <p:char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2870">
                                            <p:txEl>
                                              <p:charRg st="0" end="4"/>
                                            </p:txEl>
                                          </p:spTgt>
                                        </p:tgtEl>
                                        <p:attrNameLst>
                                          <p:attrName>style.visibility</p:attrName>
                                        </p:attrNameLst>
                                      </p:cBhvr>
                                      <p:to>
                                        <p:strVal val="visible"/>
                                      </p:to>
                                    </p:set>
                                    <p:animEffect transition="in" filter="blinds(horizontal)">
                                      <p:cBhvr>
                                        <p:cTn id="12" dur="500"/>
                                        <p:tgtEl>
                                          <p:spTgt spid="932870">
                                            <p:txEl>
                                              <p:charRg st="0"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32871">
                                            <p:txEl>
                                              <p:charRg st="0" end="5"/>
                                            </p:txEl>
                                          </p:spTgt>
                                        </p:tgtEl>
                                        <p:attrNameLst>
                                          <p:attrName>style.visibility</p:attrName>
                                        </p:attrNameLst>
                                      </p:cBhvr>
                                      <p:to>
                                        <p:strVal val="visible"/>
                                      </p:to>
                                    </p:set>
                                    <p:animEffect transition="in" filter="blinds(horizontal)">
                                      <p:cBhvr>
                                        <p:cTn id="15" dur="500"/>
                                        <p:tgtEl>
                                          <p:spTgt spid="932871">
                                            <p:txEl>
                                              <p:charRg st="0"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32872">
                                            <p:txEl>
                                              <p:charRg st="0" end="6"/>
                                            </p:txEl>
                                          </p:spTgt>
                                        </p:tgtEl>
                                        <p:attrNameLst>
                                          <p:attrName>style.visibility</p:attrName>
                                        </p:attrNameLst>
                                      </p:cBhvr>
                                      <p:to>
                                        <p:strVal val="visible"/>
                                      </p:to>
                                    </p:set>
                                    <p:animEffect transition="in" filter="blinds(horizontal)">
                                      <p:cBhvr>
                                        <p:cTn id="20" dur="500"/>
                                        <p:tgtEl>
                                          <p:spTgt spid="932872">
                                            <p:txEl>
                                              <p:charRg st="0"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32873">
                                            <p:txEl>
                                              <p:charRg st="0" end="10"/>
                                            </p:txEl>
                                          </p:spTgt>
                                        </p:tgtEl>
                                        <p:attrNameLst>
                                          <p:attrName>style.visibility</p:attrName>
                                        </p:attrNameLst>
                                      </p:cBhvr>
                                      <p:to>
                                        <p:strVal val="visible"/>
                                      </p:to>
                                    </p:set>
                                    <p:animEffect transition="in" filter="blinds(horizontal)">
                                      <p:cBhvr>
                                        <p:cTn id="25" dur="500"/>
                                        <p:tgtEl>
                                          <p:spTgt spid="932873">
                                            <p:txEl>
                                              <p:charRg st="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56421">
                                            <p:txEl>
                                              <p:charRg st="0" end="5"/>
                                            </p:txEl>
                                          </p:spTgt>
                                        </p:tgtEl>
                                        <p:attrNameLst>
                                          <p:attrName>style.visibility</p:attrName>
                                        </p:attrNameLst>
                                      </p:cBhvr>
                                      <p:to>
                                        <p:strVal val="visible"/>
                                      </p:to>
                                    </p:set>
                                    <p:animEffect transition="in" filter="blinds(horizontal)">
                                      <p:cBhvr>
                                        <p:cTn id="30" dur="500"/>
                                        <p:tgtEl>
                                          <p:spTgt spid="956421">
                                            <p:txEl>
                                              <p:charRg st="0"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56422">
                                            <p:txEl>
                                              <p:charRg st="0" end="6"/>
                                            </p:txEl>
                                          </p:spTgt>
                                        </p:tgtEl>
                                        <p:attrNameLst>
                                          <p:attrName>style.visibility</p:attrName>
                                        </p:attrNameLst>
                                      </p:cBhvr>
                                      <p:to>
                                        <p:strVal val="visible"/>
                                      </p:to>
                                    </p:set>
                                    <p:animEffect transition="in" filter="blinds(horizontal)">
                                      <p:cBhvr>
                                        <p:cTn id="35" dur="500"/>
                                        <p:tgtEl>
                                          <p:spTgt spid="956422">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1" name="文本占位符 958465"/>
          <p:cNvSpPr>
            <a:spLocks noGrp="1"/>
          </p:cNvSpPr>
          <p:nvPr>
            <p:ph type="body" idx="4294967295"/>
          </p:nvPr>
        </p:nvSpPr>
        <p:spPr>
          <a:xfrm>
            <a:off x="147003" y="3060383"/>
            <a:ext cx="11593512" cy="3784600"/>
          </a:xfrm>
        </p:spPr>
        <p:txBody>
          <a:bodyPr lIns="91440" tIns="45720" rIns="91440" bIns="45720" anchor="t">
            <a:spAutoFit/>
          </a:bodyPr>
          <a:p>
            <a:pPr>
              <a:lnSpc>
                <a:spcPct val="100000"/>
              </a:lnSpc>
              <a:spcBef>
                <a:spcPts val="0"/>
              </a:spcBef>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．血红蛋白的提取和分离　</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00000"/>
              </a:lnSpc>
              <a:spcBef>
                <a:spcPts val="0"/>
              </a:spcBef>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蛋白质分离的原理　</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00000"/>
              </a:lnSpc>
              <a:spcBef>
                <a:spcPts val="0"/>
              </a:spcBef>
              <a:buClr>
                <a:schemeClr val="accent1"/>
              </a:buClr>
              <a:buNone/>
            </a:pPr>
            <a:r>
              <a:rPr lang="zh-CN" altLang="en-US" b="1" dirty="0">
                <a:latin typeface="微软雅黑" panose="020B0503020204020204" charset="-122"/>
                <a:ea typeface="微软雅黑" panose="020B0503020204020204" charset="-122"/>
                <a:cs typeface="微软雅黑" panose="020B0503020204020204" charset="-122"/>
              </a:rPr>
              <a:t>根据蛋白质各种特性的差异，如分子的</a:t>
            </a:r>
            <a:r>
              <a:rPr lang="en-US" altLang="zh-CN" b="1">
                <a:latin typeface="微软雅黑" panose="020B0503020204020204" charset="-122"/>
                <a:ea typeface="微软雅黑" panose="020B0503020204020204" charset="-122"/>
                <a:cs typeface="微软雅黑" panose="020B0503020204020204" charset="-122"/>
              </a:rPr>
              <a:t>______________</a:t>
            </a:r>
            <a:r>
              <a:rPr lang="zh-CN" altLang="en-US" b="1" dirty="0">
                <a:latin typeface="微软雅黑" panose="020B0503020204020204" charset="-122"/>
                <a:ea typeface="微软雅黑" panose="020B0503020204020204" charset="-122"/>
                <a:cs typeface="微软雅黑" panose="020B0503020204020204" charset="-122"/>
              </a:rPr>
              <a:t>、所带电荷的</a:t>
            </a:r>
            <a:r>
              <a:rPr lang="en-US" altLang="zh-CN" b="1">
                <a:latin typeface="微软雅黑" panose="020B0503020204020204" charset="-122"/>
                <a:ea typeface="微软雅黑" panose="020B0503020204020204" charset="-122"/>
                <a:cs typeface="微软雅黑" panose="020B0503020204020204" charset="-122"/>
              </a:rPr>
              <a:t>____________</a:t>
            </a:r>
            <a:r>
              <a:rPr lang="zh-CN" altLang="en-US" b="1" dirty="0">
                <a:latin typeface="微软雅黑" panose="020B0503020204020204" charset="-122"/>
                <a:ea typeface="微软雅黑" panose="020B0503020204020204" charset="-122"/>
                <a:cs typeface="微软雅黑" panose="020B0503020204020204" charset="-122"/>
              </a:rPr>
              <a:t>、溶解度、吸附性质和对其他分子的亲和力等等，可以用来分离不同种类的蛋白质。　</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00000"/>
              </a:lnSpc>
              <a:spcBef>
                <a:spcPts val="0"/>
              </a:spcBef>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血红蛋白分离的过程　</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00000"/>
              </a:lnSpc>
              <a:spcBef>
                <a:spcPts val="0"/>
              </a:spcBef>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①</a:t>
            </a:r>
            <a:r>
              <a:rPr lang="zh-CN" altLang="en-US" b="1" dirty="0">
                <a:latin typeface="微软雅黑" panose="020B0503020204020204" charset="-122"/>
                <a:ea typeface="微软雅黑" panose="020B0503020204020204" charset="-122"/>
                <a:cs typeface="微软雅黑" panose="020B0503020204020204" charset="-122"/>
              </a:rPr>
              <a:t>样品的处理</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通过洗涤红细胞、</a:t>
            </a:r>
            <a:r>
              <a:rPr lang="en-US" altLang="zh-CN" b="1">
                <a:latin typeface="微软雅黑" panose="020B0503020204020204" charset="-122"/>
                <a:ea typeface="微软雅黑" panose="020B0503020204020204" charset="-122"/>
                <a:cs typeface="微软雅黑" panose="020B0503020204020204" charset="-122"/>
              </a:rPr>
              <a:t>___________________</a:t>
            </a:r>
            <a:r>
              <a:rPr lang="zh-CN" altLang="en-US" b="1" dirty="0">
                <a:latin typeface="微软雅黑" panose="020B0503020204020204" charset="-122"/>
                <a:ea typeface="微软雅黑" panose="020B0503020204020204" charset="-122"/>
                <a:cs typeface="微软雅黑" panose="020B0503020204020204" charset="-122"/>
              </a:rPr>
              <a:t>、离心等操作收集到血红蛋白溶液　</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00000"/>
              </a:lnSpc>
              <a:spcBef>
                <a:spcPts val="0"/>
              </a:spcBef>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②</a:t>
            </a:r>
            <a:r>
              <a:rPr lang="zh-CN" altLang="en-US" b="1" dirty="0">
                <a:latin typeface="微软雅黑" panose="020B0503020204020204" charset="-122"/>
                <a:ea typeface="微软雅黑" panose="020B0503020204020204" charset="-122"/>
                <a:cs typeface="微软雅黑" panose="020B0503020204020204" charset="-122"/>
              </a:rPr>
              <a:t>样品的粗分离</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经过</a:t>
            </a:r>
            <a:r>
              <a:rPr lang="en-US" altLang="zh-CN" b="1">
                <a:latin typeface="微软雅黑" panose="020B0503020204020204" charset="-122"/>
                <a:ea typeface="微软雅黑" panose="020B0503020204020204" charset="-122"/>
                <a:cs typeface="微软雅黑" panose="020B0503020204020204" charset="-122"/>
              </a:rPr>
              <a:t>________</a:t>
            </a:r>
            <a:r>
              <a:rPr lang="zh-CN" altLang="en-US" b="1" dirty="0">
                <a:latin typeface="微软雅黑" panose="020B0503020204020204" charset="-122"/>
                <a:ea typeface="微软雅黑" panose="020B0503020204020204" charset="-122"/>
                <a:cs typeface="微软雅黑" panose="020B0503020204020204" charset="-122"/>
              </a:rPr>
              <a:t>去除分子量较小的杂质　</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00000"/>
              </a:lnSpc>
              <a:spcBef>
                <a:spcPts val="0"/>
              </a:spcBef>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③</a:t>
            </a:r>
            <a:r>
              <a:rPr lang="zh-CN" altLang="en-US" b="1" dirty="0">
                <a:latin typeface="微软雅黑" panose="020B0503020204020204" charset="-122"/>
                <a:ea typeface="微软雅黑" panose="020B0503020204020204" charset="-122"/>
                <a:cs typeface="微软雅黑" panose="020B0503020204020204" charset="-122"/>
              </a:rPr>
              <a:t>样品的纯化</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通过</a:t>
            </a:r>
            <a:r>
              <a:rPr lang="en-US" altLang="zh-CN" b="1">
                <a:latin typeface="微软雅黑" panose="020B0503020204020204" charset="-122"/>
                <a:ea typeface="微软雅黑" panose="020B0503020204020204" charset="-122"/>
                <a:cs typeface="微软雅黑" panose="020B0503020204020204" charset="-122"/>
              </a:rPr>
              <a:t>____________</a:t>
            </a:r>
            <a:r>
              <a:rPr lang="zh-CN" altLang="en-US" b="1" dirty="0">
                <a:latin typeface="微软雅黑" panose="020B0503020204020204" charset="-122"/>
                <a:ea typeface="微软雅黑" panose="020B0503020204020204" charset="-122"/>
                <a:cs typeface="微软雅黑" panose="020B0503020204020204" charset="-122"/>
              </a:rPr>
              <a:t>法将相对分子质量较大的杂质蛋白除去　</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00000"/>
              </a:lnSpc>
              <a:spcBef>
                <a:spcPts val="0"/>
              </a:spcBef>
              <a:buClr>
                <a:schemeClr val="accent1"/>
              </a:buClr>
              <a:buNone/>
            </a:pPr>
            <a:r>
              <a:rPr lang="en-US" altLang="zh-CN" b="1" dirty="0">
                <a:latin typeface="微软雅黑" panose="020B0503020204020204" charset="-122"/>
                <a:ea typeface="微软雅黑" panose="020B0503020204020204" charset="-122"/>
                <a:cs typeface="微软雅黑" panose="020B0503020204020204" charset="-122"/>
              </a:rPr>
              <a:t>④</a:t>
            </a:r>
            <a:r>
              <a:rPr lang="zh-CN" altLang="en-US" b="1" dirty="0">
                <a:latin typeface="微软雅黑" panose="020B0503020204020204" charset="-122"/>
                <a:ea typeface="微软雅黑" panose="020B0503020204020204" charset="-122"/>
                <a:cs typeface="微软雅黑" panose="020B0503020204020204" charset="-122"/>
              </a:rPr>
              <a:t>纯度鉴定</a:t>
            </a:r>
            <a:r>
              <a:rPr lang="en-US" altLang="zh-CN" b="1">
                <a:latin typeface="微软雅黑" panose="020B0503020204020204" charset="-122"/>
                <a:ea typeface="微软雅黑" panose="020B0503020204020204" charset="-122"/>
                <a:cs typeface="微软雅黑" panose="020B0503020204020204" charset="-122"/>
              </a:rPr>
              <a:t>——______________________________</a:t>
            </a:r>
            <a:r>
              <a:rPr lang="zh-CN" altLang="en-US" b="1" dirty="0">
                <a:latin typeface="微软雅黑" panose="020B0503020204020204" charset="-122"/>
                <a:ea typeface="微软雅黑" panose="020B0503020204020204" charset="-122"/>
                <a:cs typeface="微软雅黑" panose="020B0503020204020204" charset="-122"/>
              </a:rPr>
              <a:t>。</a:t>
            </a:r>
            <a:r>
              <a:rPr lang="zh-CN" altLang="en-US" b="1" dirty="0">
                <a:solidFill>
                  <a:srgbClr val="FF00FF"/>
                </a:solidFill>
                <a:latin typeface="微软雅黑" panose="020B0503020204020204" charset="-122"/>
                <a:ea typeface="微软雅黑" panose="020B0503020204020204" charset="-122"/>
                <a:cs typeface="微软雅黑" panose="020B0503020204020204" charset="-122"/>
              </a:rPr>
              <a:t>　</a:t>
            </a:r>
            <a:endParaRPr lang="zh-CN" altLang="en-US" b="1" dirty="0">
              <a:solidFill>
                <a:srgbClr val="FF00FF"/>
              </a:solidFill>
              <a:latin typeface="微软雅黑" panose="020B0503020204020204" charset="-122"/>
              <a:ea typeface="微软雅黑" panose="020B0503020204020204" charset="-122"/>
              <a:cs typeface="微软雅黑" panose="020B0503020204020204" charset="-122"/>
            </a:endParaRPr>
          </a:p>
        </p:txBody>
      </p:sp>
      <p:sp>
        <p:nvSpPr>
          <p:cNvPr id="958467" name="矩形 958466"/>
          <p:cNvSpPr/>
          <p:nvPr/>
        </p:nvSpPr>
        <p:spPr>
          <a:xfrm>
            <a:off x="5462588" y="3707766"/>
            <a:ext cx="2011680" cy="460375"/>
          </a:xfrm>
          <a:prstGeom prst="rect">
            <a:avLst/>
          </a:prstGeom>
          <a:noFill/>
          <a:ln w="9525">
            <a:noFill/>
          </a:ln>
        </p:spPr>
        <p:txBody>
          <a:bodyPr wrap="none" anchor="ctr">
            <a:spAutoFit/>
          </a:bodyPr>
          <a:p>
            <a:pPr algn="ctr" eaLnBrk="0" hangingPunct="0">
              <a:lnSpc>
                <a:spcPct val="100000"/>
              </a:lnSpc>
              <a:spcBef>
                <a:spcPts val="0"/>
              </a:spcBef>
            </a:pPr>
            <a:r>
              <a:rPr lang="zh-CN" altLang="en-US" dirty="0">
                <a:latin typeface="微软雅黑" panose="020B0503020204020204" charset="-122"/>
                <a:ea typeface="微软雅黑" panose="020B0503020204020204" charset="-122"/>
              </a:rPr>
              <a:t>形状和大小　</a:t>
            </a:r>
            <a:endParaRPr lang="zh-CN" altLang="en-US" dirty="0">
              <a:latin typeface="微软雅黑" panose="020B0503020204020204" charset="-122"/>
              <a:ea typeface="微软雅黑" panose="020B0503020204020204" charset="-122"/>
            </a:endParaRPr>
          </a:p>
        </p:txBody>
      </p:sp>
      <p:sp>
        <p:nvSpPr>
          <p:cNvPr id="958468" name="矩形 958467"/>
          <p:cNvSpPr/>
          <p:nvPr/>
        </p:nvSpPr>
        <p:spPr>
          <a:xfrm>
            <a:off x="9128761" y="3710623"/>
            <a:ext cx="2011680" cy="460375"/>
          </a:xfrm>
          <a:prstGeom prst="rect">
            <a:avLst/>
          </a:prstGeom>
          <a:noFill/>
          <a:ln w="9525">
            <a:noFill/>
          </a:ln>
        </p:spPr>
        <p:txBody>
          <a:bodyPr wrap="none" anchor="ctr">
            <a:spAutoFit/>
          </a:bodyPr>
          <a:p>
            <a:pPr algn="ctr" eaLnBrk="0" hangingPunct="0">
              <a:lnSpc>
                <a:spcPct val="100000"/>
              </a:lnSpc>
              <a:spcBef>
                <a:spcPts val="0"/>
              </a:spcBef>
            </a:pPr>
            <a:r>
              <a:rPr lang="zh-CN" altLang="en-US" dirty="0">
                <a:latin typeface="微软雅黑" panose="020B0503020204020204" charset="-122"/>
                <a:ea typeface="微软雅黑" panose="020B0503020204020204" charset="-122"/>
              </a:rPr>
              <a:t>性质和多少　</a:t>
            </a:r>
            <a:endParaRPr lang="zh-CN" altLang="en-US" dirty="0">
              <a:latin typeface="微软雅黑" panose="020B0503020204020204" charset="-122"/>
              <a:ea typeface="微软雅黑" panose="020B0503020204020204" charset="-122"/>
            </a:endParaRPr>
          </a:p>
        </p:txBody>
      </p:sp>
      <p:sp>
        <p:nvSpPr>
          <p:cNvPr id="958469" name="矩形 958468"/>
          <p:cNvSpPr/>
          <p:nvPr/>
        </p:nvSpPr>
        <p:spPr>
          <a:xfrm>
            <a:off x="5158105" y="4835208"/>
            <a:ext cx="2621280" cy="460375"/>
          </a:xfrm>
          <a:prstGeom prst="rect">
            <a:avLst/>
          </a:prstGeom>
          <a:noFill/>
          <a:ln w="9525">
            <a:noFill/>
          </a:ln>
        </p:spPr>
        <p:txBody>
          <a:bodyPr wrap="none" anchor="ctr">
            <a:spAutoFit/>
          </a:bodyPr>
          <a:p>
            <a:pPr algn="ctr" eaLnBrk="0" hangingPunct="0">
              <a:lnSpc>
                <a:spcPct val="100000"/>
              </a:lnSpc>
              <a:spcBef>
                <a:spcPts val="0"/>
              </a:spcBef>
            </a:pPr>
            <a:r>
              <a:rPr lang="zh-CN" altLang="en-US" dirty="0">
                <a:latin typeface="微软雅黑" panose="020B0503020204020204" charset="-122"/>
                <a:ea typeface="微软雅黑" panose="020B0503020204020204" charset="-122"/>
              </a:rPr>
              <a:t>血红蛋白的释放　</a:t>
            </a:r>
            <a:endParaRPr lang="zh-CN" altLang="en-US" dirty="0">
              <a:latin typeface="微软雅黑" panose="020B0503020204020204" charset="-122"/>
              <a:ea typeface="微软雅黑" panose="020B0503020204020204" charset="-122"/>
            </a:endParaRPr>
          </a:p>
        </p:txBody>
      </p:sp>
      <p:sp>
        <p:nvSpPr>
          <p:cNvPr id="958470" name="矩形 958469"/>
          <p:cNvSpPr/>
          <p:nvPr/>
        </p:nvSpPr>
        <p:spPr>
          <a:xfrm>
            <a:off x="3576955" y="5584190"/>
            <a:ext cx="1162050" cy="460375"/>
          </a:xfrm>
          <a:prstGeom prst="rect">
            <a:avLst/>
          </a:prstGeom>
          <a:noFill/>
          <a:ln w="9525">
            <a:noFill/>
          </a:ln>
        </p:spPr>
        <p:txBody>
          <a:bodyPr wrap="square" anchor="ctr">
            <a:spAutoFit/>
          </a:bodyPr>
          <a:p>
            <a:pPr algn="ctr" eaLnBrk="0" hangingPunct="0">
              <a:lnSpc>
                <a:spcPct val="100000"/>
              </a:lnSpc>
              <a:spcBef>
                <a:spcPts val="0"/>
              </a:spcBef>
            </a:pPr>
            <a:r>
              <a:rPr lang="zh-CN" altLang="en-US" dirty="0">
                <a:latin typeface="微软雅黑" panose="020B0503020204020204" charset="-122"/>
                <a:ea typeface="微软雅黑" panose="020B0503020204020204" charset="-122"/>
              </a:rPr>
              <a:t>透析　</a:t>
            </a:r>
            <a:endParaRPr lang="zh-CN" altLang="en-US" dirty="0">
              <a:latin typeface="微软雅黑" panose="020B0503020204020204" charset="-122"/>
              <a:ea typeface="微软雅黑" panose="020B0503020204020204" charset="-122"/>
            </a:endParaRPr>
          </a:p>
        </p:txBody>
      </p:sp>
      <p:sp>
        <p:nvSpPr>
          <p:cNvPr id="958471" name="矩形 958470"/>
          <p:cNvSpPr/>
          <p:nvPr/>
        </p:nvSpPr>
        <p:spPr>
          <a:xfrm>
            <a:off x="3553619" y="6017261"/>
            <a:ext cx="1706880" cy="460375"/>
          </a:xfrm>
          <a:prstGeom prst="rect">
            <a:avLst/>
          </a:prstGeom>
          <a:noFill/>
          <a:ln w="9525">
            <a:noFill/>
          </a:ln>
        </p:spPr>
        <p:txBody>
          <a:bodyPr wrap="none" anchor="ctr">
            <a:spAutoFit/>
          </a:bodyPr>
          <a:p>
            <a:pPr algn="ctr" eaLnBrk="0" hangingPunct="0">
              <a:lnSpc>
                <a:spcPct val="100000"/>
              </a:lnSpc>
              <a:spcBef>
                <a:spcPts val="0"/>
              </a:spcBef>
            </a:pPr>
            <a:r>
              <a:rPr lang="zh-CN" altLang="en-US" dirty="0">
                <a:latin typeface="微软雅黑" panose="020B0503020204020204" charset="-122"/>
                <a:ea typeface="微软雅黑" panose="020B0503020204020204" charset="-122"/>
              </a:rPr>
              <a:t>凝胶色谱　</a:t>
            </a:r>
            <a:endParaRPr lang="zh-CN" altLang="en-US" dirty="0">
              <a:latin typeface="微软雅黑" panose="020B0503020204020204" charset="-122"/>
              <a:ea typeface="微软雅黑" panose="020B0503020204020204" charset="-122"/>
            </a:endParaRPr>
          </a:p>
        </p:txBody>
      </p:sp>
      <p:sp>
        <p:nvSpPr>
          <p:cNvPr id="958472" name="矩形 958471"/>
          <p:cNvSpPr/>
          <p:nvPr/>
        </p:nvSpPr>
        <p:spPr>
          <a:xfrm>
            <a:off x="2517140" y="6378258"/>
            <a:ext cx="4497070" cy="460375"/>
          </a:xfrm>
          <a:prstGeom prst="rect">
            <a:avLst/>
          </a:prstGeom>
          <a:noFill/>
          <a:ln w="9525">
            <a:noFill/>
          </a:ln>
        </p:spPr>
        <p:txBody>
          <a:bodyPr wrap="none" anchor="ctr">
            <a:spAutoFit/>
          </a:bodyPr>
          <a:p>
            <a:pPr algn="ctr" eaLnBrk="0" hangingPunct="0">
              <a:lnSpc>
                <a:spcPct val="100000"/>
              </a:lnSpc>
              <a:spcBef>
                <a:spcPts val="0"/>
              </a:spcBef>
            </a:pPr>
            <a:r>
              <a:rPr lang="en-US" altLang="zh-CN" dirty="0">
                <a:latin typeface="微软雅黑" panose="020B0503020204020204" charset="-122"/>
                <a:ea typeface="微软雅黑" panose="020B0503020204020204" charset="-122"/>
                <a:cs typeface="微软雅黑" panose="020B0503020204020204" charset="-122"/>
              </a:rPr>
              <a:t>SDS——</a:t>
            </a:r>
            <a:r>
              <a:rPr lang="zh-CN" altLang="en-US" dirty="0">
                <a:latin typeface="微软雅黑" panose="020B0503020204020204" charset="-122"/>
                <a:ea typeface="微软雅黑" panose="020B0503020204020204" charset="-122"/>
                <a:cs typeface="微软雅黑" panose="020B0503020204020204" charset="-122"/>
              </a:rPr>
              <a:t>聚丙烯酰胺凝胶电泳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73057" name="文本占位符 957441"/>
          <p:cNvSpPr>
            <a:spLocks noGrp="1"/>
          </p:cNvSpPr>
          <p:nvPr/>
        </p:nvSpPr>
        <p:spPr>
          <a:xfrm>
            <a:off x="298450" y="215900"/>
            <a:ext cx="3594100" cy="423545"/>
          </a:xfrm>
          <a:prstGeom prst="rect">
            <a:avLst/>
          </a:prstGeom>
          <a:noFill/>
          <a:ln w="9525">
            <a:noFill/>
          </a:ln>
        </p:spPr>
        <p:txBody>
          <a:bodyPr vert="horz" wrap="square" lIns="9144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None/>
            </a:pPr>
            <a:r>
              <a:rPr lang="en-US" altLang="zh-CN" b="1" dirty="0">
                <a:latin typeface="微软雅黑" panose="020B0503020204020204" charset="-122"/>
                <a:ea typeface="微软雅黑" panose="020B0503020204020204" charset="-122"/>
              </a:rPr>
              <a:t>③</a:t>
            </a:r>
            <a:r>
              <a:rPr lang="zh-CN" altLang="en-US" b="1" dirty="0">
                <a:latin typeface="微软雅黑" panose="020B0503020204020204" charset="-122"/>
                <a:ea typeface="微软雅黑" panose="020B0503020204020204" charset="-122"/>
              </a:rPr>
              <a:t>胡萝卜素的提取：　</a:t>
            </a:r>
            <a:endParaRPr lang="zh-CN" altLang="en-US" b="1" dirty="0">
              <a:latin typeface="微软雅黑" panose="020B0503020204020204" charset="-122"/>
              <a:ea typeface="微软雅黑" panose="020B0503020204020204" charset="-122"/>
            </a:endParaRPr>
          </a:p>
        </p:txBody>
      </p:sp>
      <p:pic>
        <p:nvPicPr>
          <p:cNvPr id="173058" name="图片 957443"/>
          <p:cNvPicPr>
            <a:picLocks noChangeAspect="1"/>
          </p:cNvPicPr>
          <p:nvPr/>
        </p:nvPicPr>
        <p:blipFill>
          <a:blip r:embed="rId1">
            <a:lum bright="-42000" contrast="66000"/>
          </a:blip>
          <a:stretch>
            <a:fillRect/>
          </a:stretch>
        </p:blipFill>
        <p:spPr>
          <a:xfrm>
            <a:off x="3428365" y="135255"/>
            <a:ext cx="8215630" cy="3038475"/>
          </a:xfrm>
          <a:prstGeom prst="rect">
            <a:avLst/>
          </a:prstGeom>
          <a:noFill/>
          <a:ln w="9525">
            <a:noFill/>
          </a:ln>
        </p:spPr>
      </p:pic>
      <p:sp>
        <p:nvSpPr>
          <p:cNvPr id="957445" name="矩形 957444"/>
          <p:cNvSpPr/>
          <p:nvPr/>
        </p:nvSpPr>
        <p:spPr>
          <a:xfrm>
            <a:off x="7945755" y="183198"/>
            <a:ext cx="1456055" cy="460375"/>
          </a:xfrm>
          <a:prstGeom prst="rect">
            <a:avLst/>
          </a:prstGeom>
          <a:noFill/>
          <a:ln w="9525">
            <a:noFill/>
          </a:ln>
        </p:spPr>
        <p:txBody>
          <a:bodyPr wrap="square" anchor="ctr">
            <a:spAutoFit/>
          </a:bodyPr>
          <a:p>
            <a:pPr algn="ctr" eaLnBrk="0" hangingPunct="0"/>
            <a:r>
              <a:rPr lang="zh-CN" altLang="en-US" dirty="0">
                <a:latin typeface="微软雅黑" panose="020B0503020204020204" charset="-122"/>
                <a:ea typeface="微软雅黑" panose="020B0503020204020204" charset="-122"/>
              </a:rPr>
              <a:t>石油醚　</a:t>
            </a:r>
            <a:endParaRPr lang="zh-CN" altLang="en-US" dirty="0">
              <a:latin typeface="微软雅黑" panose="020B0503020204020204" charset="-122"/>
              <a:ea typeface="微软雅黑" panose="020B0503020204020204" charset="-122"/>
            </a:endParaRPr>
          </a:p>
        </p:txBody>
      </p:sp>
      <p:sp>
        <p:nvSpPr>
          <p:cNvPr id="957446" name="矩形 957445"/>
          <p:cNvSpPr/>
          <p:nvPr/>
        </p:nvSpPr>
        <p:spPr>
          <a:xfrm>
            <a:off x="3627755" y="1335723"/>
            <a:ext cx="1456055" cy="460375"/>
          </a:xfrm>
          <a:prstGeom prst="rect">
            <a:avLst/>
          </a:prstGeom>
          <a:noFill/>
          <a:ln w="9525">
            <a:noFill/>
          </a:ln>
        </p:spPr>
        <p:txBody>
          <a:bodyPr wrap="square" anchor="ctr">
            <a:spAutoFit/>
          </a:bodyPr>
          <a:p>
            <a:pPr algn="ctr" eaLnBrk="0" hangingPunct="0"/>
            <a:r>
              <a:rPr lang="zh-CN" altLang="en-US" dirty="0">
                <a:latin typeface="微软雅黑" panose="020B0503020204020204" charset="-122"/>
                <a:ea typeface="微软雅黑" panose="020B0503020204020204" charset="-122"/>
              </a:rPr>
              <a:t>萃取法　</a:t>
            </a:r>
            <a:endParaRPr lang="zh-CN" altLang="en-US" dirty="0">
              <a:latin typeface="微软雅黑" panose="020B0503020204020204" charset="-122"/>
              <a:ea typeface="微软雅黑" panose="020B0503020204020204" charset="-122"/>
            </a:endParaRPr>
          </a:p>
        </p:txBody>
      </p:sp>
      <p:sp>
        <p:nvSpPr>
          <p:cNvPr id="957447" name="矩形 957446"/>
          <p:cNvSpPr/>
          <p:nvPr/>
        </p:nvSpPr>
        <p:spPr>
          <a:xfrm>
            <a:off x="9736455" y="1263968"/>
            <a:ext cx="1772920" cy="460375"/>
          </a:xfrm>
          <a:prstGeom prst="rect">
            <a:avLst/>
          </a:prstGeom>
          <a:noFill/>
          <a:ln w="9525">
            <a:noFill/>
          </a:ln>
        </p:spPr>
        <p:txBody>
          <a:bodyPr wrap="square" anchor="ctr">
            <a:spAutoFit/>
          </a:bodyPr>
          <a:p>
            <a:pPr algn="ctr" eaLnBrk="0" hangingPunct="0"/>
            <a:r>
              <a:rPr lang="zh-CN" altLang="en-US" dirty="0">
                <a:latin typeface="微软雅黑" panose="020B0503020204020204" charset="-122"/>
                <a:ea typeface="微软雅黑" panose="020B0503020204020204" charset="-122"/>
              </a:rPr>
              <a:t>纸层析法　</a:t>
            </a:r>
            <a:endParaRPr lang="zh-CN" altLang="en-US" dirty="0">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8467">
                                            <p:txEl>
                                              <p:charRg st="0" end="7"/>
                                            </p:txEl>
                                          </p:spTgt>
                                        </p:tgtEl>
                                        <p:attrNameLst>
                                          <p:attrName>style.visibility</p:attrName>
                                        </p:attrNameLst>
                                      </p:cBhvr>
                                      <p:to>
                                        <p:strVal val="visible"/>
                                      </p:to>
                                    </p:set>
                                    <p:animEffect transition="in" filter="blinds(horizontal)">
                                      <p:cBhvr>
                                        <p:cTn id="7" dur="500"/>
                                        <p:tgtEl>
                                          <p:spTgt spid="958467">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58468">
                                            <p:txEl>
                                              <p:charRg st="0" end="7"/>
                                            </p:txEl>
                                          </p:spTgt>
                                        </p:tgtEl>
                                        <p:attrNameLst>
                                          <p:attrName>style.visibility</p:attrName>
                                        </p:attrNameLst>
                                      </p:cBhvr>
                                      <p:to>
                                        <p:strVal val="visible"/>
                                      </p:to>
                                    </p:set>
                                    <p:animEffect transition="in" filter="blinds(horizontal)">
                                      <p:cBhvr>
                                        <p:cTn id="12" dur="500"/>
                                        <p:tgtEl>
                                          <p:spTgt spid="958468">
                                            <p:txEl>
                                              <p:charRg st="0"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58469">
                                            <p:txEl>
                                              <p:charRg st="0" end="9"/>
                                            </p:txEl>
                                          </p:spTgt>
                                        </p:tgtEl>
                                        <p:attrNameLst>
                                          <p:attrName>style.visibility</p:attrName>
                                        </p:attrNameLst>
                                      </p:cBhvr>
                                      <p:to>
                                        <p:strVal val="visible"/>
                                      </p:to>
                                    </p:set>
                                    <p:animEffect transition="in" filter="blinds(horizontal)">
                                      <p:cBhvr>
                                        <p:cTn id="17" dur="500"/>
                                        <p:tgtEl>
                                          <p:spTgt spid="958469">
                                            <p:txEl>
                                              <p:charRg st="0"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58470">
                                            <p:txEl>
                                              <p:charRg st="0" end="4"/>
                                            </p:txEl>
                                          </p:spTgt>
                                        </p:tgtEl>
                                        <p:attrNameLst>
                                          <p:attrName>style.visibility</p:attrName>
                                        </p:attrNameLst>
                                      </p:cBhvr>
                                      <p:to>
                                        <p:strVal val="visible"/>
                                      </p:to>
                                    </p:set>
                                    <p:animEffect transition="in" filter="blinds(horizontal)">
                                      <p:cBhvr>
                                        <p:cTn id="22" dur="500"/>
                                        <p:tgtEl>
                                          <p:spTgt spid="958470">
                                            <p:txEl>
                                              <p:charRg st="0"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58471">
                                            <p:txEl>
                                              <p:charRg st="0" end="6"/>
                                            </p:txEl>
                                          </p:spTgt>
                                        </p:tgtEl>
                                        <p:attrNameLst>
                                          <p:attrName>style.visibility</p:attrName>
                                        </p:attrNameLst>
                                      </p:cBhvr>
                                      <p:to>
                                        <p:strVal val="visible"/>
                                      </p:to>
                                    </p:set>
                                    <p:animEffect transition="in" filter="blinds(horizontal)">
                                      <p:cBhvr>
                                        <p:cTn id="27" dur="500"/>
                                        <p:tgtEl>
                                          <p:spTgt spid="958471">
                                            <p:txEl>
                                              <p:charRg st="0"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58472">
                                            <p:txEl>
                                              <p:charRg st="0" end="16"/>
                                            </p:txEl>
                                          </p:spTgt>
                                        </p:tgtEl>
                                        <p:attrNameLst>
                                          <p:attrName>style.visibility</p:attrName>
                                        </p:attrNameLst>
                                      </p:cBhvr>
                                      <p:to>
                                        <p:strVal val="visible"/>
                                      </p:to>
                                    </p:set>
                                    <p:animEffect transition="in" filter="blinds(horizontal)">
                                      <p:cBhvr>
                                        <p:cTn id="32" dur="500"/>
                                        <p:tgtEl>
                                          <p:spTgt spid="958472">
                                            <p:txEl>
                                              <p:charRg st="0" end="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57445">
                                            <p:txEl>
                                              <p:charRg st="0" end="5"/>
                                            </p:txEl>
                                          </p:spTgt>
                                        </p:tgtEl>
                                        <p:attrNameLst>
                                          <p:attrName>style.visibility</p:attrName>
                                        </p:attrNameLst>
                                      </p:cBhvr>
                                      <p:to>
                                        <p:strVal val="visible"/>
                                      </p:to>
                                    </p:set>
                                    <p:animEffect transition="in" filter="blinds(horizontal)">
                                      <p:cBhvr>
                                        <p:cTn id="37" dur="500"/>
                                        <p:tgtEl>
                                          <p:spTgt spid="957445">
                                            <p:txEl>
                                              <p:charRg st="0"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57446">
                                            <p:txEl>
                                              <p:charRg st="0" end="5"/>
                                            </p:txEl>
                                          </p:spTgt>
                                        </p:tgtEl>
                                        <p:attrNameLst>
                                          <p:attrName>style.visibility</p:attrName>
                                        </p:attrNameLst>
                                      </p:cBhvr>
                                      <p:to>
                                        <p:strVal val="visible"/>
                                      </p:to>
                                    </p:set>
                                    <p:animEffect transition="in" filter="blinds(horizontal)">
                                      <p:cBhvr>
                                        <p:cTn id="42" dur="500"/>
                                        <p:tgtEl>
                                          <p:spTgt spid="957446">
                                            <p:txEl>
                                              <p:charRg st="0"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57447">
                                            <p:txEl>
                                              <p:charRg st="0" end="6"/>
                                            </p:txEl>
                                          </p:spTgt>
                                        </p:tgtEl>
                                        <p:attrNameLst>
                                          <p:attrName>style.visibility</p:attrName>
                                        </p:attrNameLst>
                                      </p:cBhvr>
                                      <p:to>
                                        <p:strVal val="visible"/>
                                      </p:to>
                                    </p:set>
                                    <p:animEffect transition="in" filter="blinds(horizontal)">
                                      <p:cBhvr>
                                        <p:cTn id="47" dur="500"/>
                                        <p:tgtEl>
                                          <p:spTgt spid="957447">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文本占位符 802817"/>
          <p:cNvSpPr>
            <a:spLocks noGrp="1"/>
          </p:cNvSpPr>
          <p:nvPr>
            <p:ph type="body" idx="4294967295"/>
          </p:nvPr>
        </p:nvSpPr>
        <p:spPr>
          <a:xfrm>
            <a:off x="151130" y="621030"/>
            <a:ext cx="11942445" cy="2136775"/>
          </a:xfrm>
        </p:spPr>
        <p:txBody>
          <a:bodyPr wrap="square" lIns="91440" tIns="45720" rIns="91440" bIns="45720" anchor="t">
            <a:spAutoFit/>
          </a:bodyPr>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．对胡萝卜素的提取与鉴定，在浓缩前还需进行过滤，为除去滤液中的水分，应加入无水硫酸钠。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．萃取胡萝卜素的有机溶剂应该具有较高的沸点，能够充分溶解胡萝卜素。	</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．蒸馏法的实验原理是利用水将芳香油溶解下来，再把水蒸发掉，剩余的就是芳香油。</a:t>
            </a:r>
            <a:endParaRPr lang="en-US" altLang="zh-CN" b="1">
              <a:latin typeface="微软雅黑" panose="020B0503020204020204" charset="-122"/>
              <a:ea typeface="微软雅黑" panose="020B0503020204020204" charset="-122"/>
              <a:cs typeface="微软雅黑" panose="020B0503020204020204" charset="-122"/>
            </a:endParaRPr>
          </a:p>
          <a:p>
            <a:pPr>
              <a:buClr>
                <a:schemeClr val="accent1"/>
              </a:buClr>
              <a:buNone/>
            </a:pPr>
            <a:r>
              <a:rPr lang="en-US" altLang="zh-CN" b="1">
                <a:latin typeface="微软雅黑" panose="020B0503020204020204" charset="-122"/>
                <a:ea typeface="微软雅黑" panose="020B0503020204020204" charset="-122"/>
                <a:cs typeface="微软雅黑" panose="020B0503020204020204" charset="-122"/>
              </a:rPr>
              <a:t>4</a:t>
            </a:r>
            <a:r>
              <a:rPr lang="zh-CN" altLang="en-US" b="1" dirty="0">
                <a:latin typeface="微软雅黑" panose="020B0503020204020204" charset="-122"/>
                <a:ea typeface="微软雅黑" panose="020B0503020204020204" charset="-122"/>
                <a:cs typeface="微软雅黑" panose="020B0503020204020204" charset="-122"/>
              </a:rPr>
              <a:t>．蒸馏法适用于提取玫瑰油、薄荷油等挥发性强的芳香油。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802819" name="矩形 802818"/>
          <p:cNvSpPr/>
          <p:nvPr/>
        </p:nvSpPr>
        <p:spPr>
          <a:xfrm>
            <a:off x="1968500" y="4431665"/>
            <a:ext cx="4496435" cy="780415"/>
          </a:xfrm>
          <a:prstGeom prst="rect">
            <a:avLst/>
          </a:prstGeom>
          <a:noFill/>
          <a:ln w="9525">
            <a:noFill/>
          </a:ln>
        </p:spPr>
        <p:txBody>
          <a:bodyPr wrap="square" anchor="ctr">
            <a:spAutoFit/>
          </a:bodyPr>
          <a:p>
            <a:pPr algn="ctr" eaLnBrk="0" hangingPunct="0">
              <a:lnSpc>
                <a:spcPct val="140000"/>
              </a:lnSpc>
            </a:pPr>
            <a:r>
              <a:rPr lang="en-US" altLang="zh-CN" sz="3200">
                <a:solidFill>
                  <a:srgbClr val="FF0000"/>
                </a:solidFill>
                <a:latin typeface="微软雅黑" panose="020B0503020204020204" charset="-122"/>
                <a:ea typeface="微软雅黑" panose="020B0503020204020204" charset="-122"/>
                <a:cs typeface="微软雅黑" panose="020B0503020204020204" charset="-122"/>
              </a:rPr>
              <a:t>     ×     </a:t>
            </a:r>
            <a:r>
              <a:rPr lang="en-US" altLang="zh-CN" sz="3200" dirty="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3200"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320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3200"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3200"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3200" dirty="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sz="3200"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2819"/>
                                        </p:tgtEl>
                                        <p:attrNameLst>
                                          <p:attrName>style.visibility</p:attrName>
                                        </p:attrNameLst>
                                      </p:cBhvr>
                                      <p:to>
                                        <p:strVal val="visible"/>
                                      </p:to>
                                    </p:set>
                                    <p:anim calcmode="lin" valueType="num">
                                      <p:cBhvr additive="base">
                                        <p:cTn id="7" dur="500" fill="hold"/>
                                        <p:tgtEl>
                                          <p:spTgt spid="802819"/>
                                        </p:tgtEl>
                                        <p:attrNameLst>
                                          <p:attrName>ppt_x</p:attrName>
                                        </p:attrNameLst>
                                      </p:cBhvr>
                                      <p:tavLst>
                                        <p:tav tm="0">
                                          <p:val>
                                            <p:strVal val="#ppt_x"/>
                                          </p:val>
                                        </p:tav>
                                        <p:tav tm="100000">
                                          <p:val>
                                            <p:strVal val="#ppt_x"/>
                                          </p:val>
                                        </p:tav>
                                      </p:tavLst>
                                    </p:anim>
                                    <p:anim calcmode="lin" valueType="num">
                                      <p:cBhvr additive="base">
                                        <p:cTn id="8" dur="500" fill="hold"/>
                                        <p:tgtEl>
                                          <p:spTgt spid="802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9949" name="文本占位符 679948"/>
          <p:cNvSpPr>
            <a:spLocks noGrp="1"/>
          </p:cNvSpPr>
          <p:nvPr>
            <p:ph type="body" idx="4294967295"/>
          </p:nvPr>
        </p:nvSpPr>
        <p:spPr>
          <a:xfrm>
            <a:off x="290513" y="1484313"/>
            <a:ext cx="11593512" cy="3187700"/>
          </a:xfrm>
        </p:spPr>
        <p:txBody>
          <a:bodyPr lIns="91440" tIns="45720" rIns="91440" bIns="45720" anchor="t">
            <a:spAutoFit/>
          </a:bodyPr>
          <a:p>
            <a:pPr>
              <a:buClr>
                <a:schemeClr val="accent1"/>
              </a:buClr>
              <a:buNone/>
            </a:pPr>
            <a:r>
              <a:rPr lang="en-US" altLang="zh-CN" sz="2800" b="1">
                <a:solidFill>
                  <a:srgbClr val="1024BC"/>
                </a:solidFill>
                <a:latin typeface="Times New Roman" panose="02020603050405020304" pitchFamily="18" charset="0"/>
                <a:ea typeface="微软雅黑" panose="020B0503020204020204" charset="-122"/>
              </a:rPr>
              <a:t>1</a:t>
            </a:r>
            <a:r>
              <a:rPr lang="zh-CN" altLang="en-US" sz="2800" b="1" dirty="0">
                <a:solidFill>
                  <a:srgbClr val="1024BC"/>
                </a:solidFill>
                <a:latin typeface="Times New Roman" panose="02020603050405020304" pitchFamily="18" charset="0"/>
                <a:ea typeface="微软雅黑" panose="020B0503020204020204" charset="-122"/>
              </a:rPr>
              <a:t>．</a:t>
            </a:r>
            <a:r>
              <a:rPr lang="en-US" altLang="zh-CN" sz="2800" b="1">
                <a:solidFill>
                  <a:srgbClr val="1024BC"/>
                </a:solidFill>
                <a:latin typeface="Times New Roman" panose="02020603050405020304" pitchFamily="18" charset="0"/>
                <a:ea typeface="微软雅黑" panose="020B0503020204020204" charset="-122"/>
              </a:rPr>
              <a:t>( P4“</a:t>
            </a:r>
            <a:r>
              <a:rPr lang="zh-CN" altLang="en-US" sz="2800" b="1" dirty="0">
                <a:solidFill>
                  <a:srgbClr val="1024BC"/>
                </a:solidFill>
                <a:latin typeface="Times New Roman" panose="02020603050405020304" pitchFamily="18" charset="0"/>
                <a:ea typeface="微软雅黑" panose="020B0503020204020204" charset="-122"/>
              </a:rPr>
              <a:t>侧栏思考”</a:t>
            </a:r>
            <a:r>
              <a:rPr lang="en-US" altLang="zh-CN" sz="2800" b="1">
                <a:solidFill>
                  <a:srgbClr val="1024BC"/>
                </a:solidFill>
                <a:latin typeface="Times New Roman" panose="02020603050405020304" pitchFamily="18" charset="0"/>
                <a:ea typeface="微软雅黑" panose="020B0503020204020204" charset="-122"/>
              </a:rPr>
              <a:t>)</a:t>
            </a:r>
            <a:r>
              <a:rPr lang="zh-CN" altLang="en-US" sz="2800" b="1" dirty="0">
                <a:solidFill>
                  <a:srgbClr val="1024BC"/>
                </a:solidFill>
                <a:latin typeface="Times New Roman" panose="02020603050405020304" pitchFamily="18" charset="0"/>
                <a:ea typeface="微软雅黑" panose="020B0503020204020204" charset="-122"/>
              </a:rPr>
              <a:t>你认为应该从哪些方面防止发酵液被污染？</a:t>
            </a:r>
            <a:r>
              <a:rPr lang="zh-CN" altLang="en-US" sz="2800" b="1" dirty="0">
                <a:latin typeface="Times New Roman" panose="02020603050405020304" pitchFamily="18" charset="0"/>
                <a:ea typeface="微软雅黑" panose="020B0503020204020204" charset="-122"/>
              </a:rPr>
              <a:t>　</a:t>
            </a:r>
            <a:endParaRPr lang="zh-CN" altLang="en-US" sz="2800" b="1" dirty="0">
              <a:solidFill>
                <a:srgbClr val="FF00FF"/>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微软雅黑" panose="020B0503020204020204" charset="-122"/>
                <a:ea typeface="微软雅黑" panose="020B0503020204020204" charset="-122"/>
              </a:rPr>
              <a:t>提示　</a:t>
            </a:r>
            <a:r>
              <a:rPr lang="zh-CN" altLang="en-US" sz="2800" b="1" dirty="0">
                <a:latin typeface="微软雅黑" panose="020B0503020204020204" charset="-122"/>
                <a:ea typeface="微软雅黑" panose="020B0503020204020204" charset="-122"/>
              </a:rPr>
              <a:t>需要从发酵制作的过程进行全面的考虑。例如，榨汁机、发酵装置要清洗干净；每次排气时只需拧松瓶盖、不要完全揭开瓶盖等。</a:t>
            </a:r>
            <a:r>
              <a:rPr lang="zh-CN" altLang="en-US" sz="2800" b="1" dirty="0">
                <a:solidFill>
                  <a:srgbClr val="FF00FF"/>
                </a:solidFill>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a:p>
            <a:pPr>
              <a:buClr>
                <a:schemeClr val="accent1"/>
              </a:buClr>
              <a:buNone/>
            </a:pPr>
            <a:r>
              <a:rPr lang="en-US" altLang="zh-CN" sz="2800" b="1">
                <a:solidFill>
                  <a:srgbClr val="1024BC"/>
                </a:solidFill>
                <a:latin typeface="Times New Roman" panose="02020603050405020304" pitchFamily="18" charset="0"/>
                <a:ea typeface="微软雅黑" panose="020B0503020204020204" charset="-122"/>
              </a:rPr>
              <a:t>2</a:t>
            </a:r>
            <a:r>
              <a:rPr lang="zh-CN" altLang="en-US" sz="2800" b="1" dirty="0">
                <a:solidFill>
                  <a:srgbClr val="1024BC"/>
                </a:solidFill>
                <a:latin typeface="Times New Roman" panose="02020603050405020304" pitchFamily="18" charset="0"/>
                <a:ea typeface="微软雅黑" panose="020B0503020204020204" charset="-122"/>
              </a:rPr>
              <a:t>．</a:t>
            </a:r>
            <a:r>
              <a:rPr lang="en-US" altLang="zh-CN" sz="2800" b="1">
                <a:solidFill>
                  <a:srgbClr val="1024BC"/>
                </a:solidFill>
                <a:latin typeface="Times New Roman" panose="02020603050405020304" pitchFamily="18" charset="0"/>
                <a:ea typeface="微软雅黑" panose="020B0503020204020204" charset="-122"/>
              </a:rPr>
              <a:t>( P8</a:t>
            </a:r>
            <a:r>
              <a:rPr lang="zh-CN" altLang="en-US" sz="2800" b="1" dirty="0">
                <a:solidFill>
                  <a:srgbClr val="1024BC"/>
                </a:solidFill>
                <a:latin typeface="Times New Roman" panose="02020603050405020304" pitchFamily="18" charset="0"/>
                <a:ea typeface="微软雅黑" panose="020B0503020204020204" charset="-122"/>
              </a:rPr>
              <a:t>侧栏“小资料”</a:t>
            </a:r>
            <a:r>
              <a:rPr lang="en-US" altLang="zh-CN" sz="2800" b="1">
                <a:solidFill>
                  <a:srgbClr val="1024BC"/>
                </a:solidFill>
                <a:latin typeface="Times New Roman" panose="02020603050405020304" pitchFamily="18" charset="0"/>
                <a:ea typeface="微软雅黑" panose="020B0503020204020204" charset="-122"/>
              </a:rPr>
              <a:t>)</a:t>
            </a:r>
            <a:r>
              <a:rPr lang="zh-CN" altLang="en-US" sz="2800" b="1" dirty="0">
                <a:solidFill>
                  <a:srgbClr val="1024BC"/>
                </a:solidFill>
                <a:latin typeface="Times New Roman" panose="02020603050405020304" pitchFamily="18" charset="0"/>
                <a:ea typeface="微软雅黑" panose="020B0503020204020204" charset="-122"/>
              </a:rPr>
              <a:t>影响腐乳种类的因素有哪些？举例说出加入的辅料与腐乳种类的关系。</a:t>
            </a:r>
            <a:r>
              <a:rPr lang="zh-CN" altLang="en-US" sz="2800" b="1" dirty="0">
                <a:latin typeface="微软雅黑" panose="020B0503020204020204" charset="-122"/>
                <a:ea typeface="微软雅黑" panose="020B0503020204020204" charset="-122"/>
              </a:rPr>
              <a:t>　</a:t>
            </a:r>
            <a:endParaRPr lang="zh-CN" altLang="en-US" sz="2800" b="1" dirty="0">
              <a:solidFill>
                <a:srgbClr val="FF00FF"/>
              </a:solidFill>
              <a:latin typeface="微软雅黑" panose="020B0503020204020204" charset="-122"/>
              <a:ea typeface="微软雅黑" panose="020B0503020204020204" charset="-122"/>
            </a:endParaRPr>
          </a:p>
          <a:p>
            <a:pPr>
              <a:buClr>
                <a:schemeClr val="accent1"/>
              </a:buClr>
              <a:buNone/>
            </a:pPr>
            <a:r>
              <a:rPr lang="zh-CN" altLang="en-US" sz="2800" b="1" dirty="0">
                <a:solidFill>
                  <a:srgbClr val="FF00FF"/>
                </a:solidFill>
                <a:latin typeface="微软雅黑" panose="020B0503020204020204" charset="-122"/>
                <a:ea typeface="微软雅黑" panose="020B0503020204020204" charset="-122"/>
              </a:rPr>
              <a:t>提示　</a:t>
            </a:r>
            <a:r>
              <a:rPr lang="zh-CN" altLang="en-US" sz="2800" b="1" dirty="0">
                <a:latin typeface="微软雅黑" panose="020B0503020204020204" charset="-122"/>
                <a:ea typeface="微软雅黑" panose="020B0503020204020204" charset="-122"/>
              </a:rPr>
              <a:t>豆腐的含水量不同、发酵条件的不同、加入的辅料不同。红方加入了红曲，糟方加入了酒糟，青方不加辅料。</a:t>
            </a:r>
            <a:r>
              <a:rPr lang="zh-CN" altLang="en-US" sz="2800" b="1" dirty="0">
                <a:solidFill>
                  <a:srgbClr val="FF00FF"/>
                </a:solidFill>
                <a:latin typeface="微软雅黑" panose="020B0503020204020204" charset="-122"/>
                <a:ea typeface="微软雅黑" panose="020B0503020204020204" charset="-122"/>
              </a:rPr>
              <a:t>　</a:t>
            </a:r>
            <a:endParaRPr lang="zh-CN" altLang="en-US" sz="2800" b="1" dirty="0">
              <a:solidFill>
                <a:srgbClr val="FF00FF"/>
              </a:solidFill>
              <a:latin typeface="微软雅黑" panose="020B0503020204020204" charset="-122"/>
              <a:ea typeface="微软雅黑" panose="020B0503020204020204" charset="-122"/>
            </a:endParaRPr>
          </a:p>
        </p:txBody>
      </p:sp>
      <p:sp>
        <p:nvSpPr>
          <p:cNvPr id="2" name="矩形 1"/>
          <p:cNvSpPr/>
          <p:nvPr/>
        </p:nvSpPr>
        <p:spPr>
          <a:xfrm>
            <a:off x="186054" y="296544"/>
            <a:ext cx="4120516" cy="1014731"/>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6000" b="1" i="0" u="none" strike="noStrike" kern="1200" cap="none" spc="0" normalizeH="0" baseline="0" noProof="1">
                <a:solidFill>
                  <a:schemeClr val="accent2"/>
                </a:solidFill>
                <a:effectLst/>
                <a:latin typeface="楷体" panose="02010609060101010101" charset="-122"/>
                <a:ea typeface="楷体" panose="02010609060101010101" charset="-122"/>
                <a:cs typeface="+mn-cs"/>
              </a:rPr>
              <a:t>教材拾遗</a:t>
            </a:r>
            <a:endParaRPr kumimoji="0" lang="zh-CN" altLang="en-US" sz="6000" b="1" i="0" u="none" strike="noStrike" kern="1200" cap="none" spc="0" normalizeH="0" baseline="0" noProof="1">
              <a:solidFill>
                <a:schemeClr val="accent2"/>
              </a:solidFill>
              <a:effectLst/>
              <a:latin typeface="楷体" panose="02010609060101010101" charset="-122"/>
              <a:ea typeface="楷体" panose="02010609060101010101" charset="-122"/>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9949">
                                            <p:txEl>
                                              <p:charRg st="39" end="101"/>
                                            </p:txEl>
                                          </p:spTgt>
                                        </p:tgtEl>
                                        <p:attrNameLst>
                                          <p:attrName>style.visibility</p:attrName>
                                        </p:attrNameLst>
                                      </p:cBhvr>
                                      <p:to>
                                        <p:strVal val="visible"/>
                                      </p:to>
                                    </p:set>
                                    <p:animEffect transition="in" filter="blinds(horizontal)">
                                      <p:cBhvr>
                                        <p:cTn id="7" dur="500"/>
                                        <p:tgtEl>
                                          <p:spTgt spid="679949">
                                            <p:txEl>
                                              <p:charRg st="39" end="10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9949">
                                            <p:txEl>
                                              <p:charRg st="101" end="153"/>
                                            </p:txEl>
                                          </p:spTgt>
                                        </p:tgtEl>
                                        <p:attrNameLst>
                                          <p:attrName>style.visibility</p:attrName>
                                        </p:attrNameLst>
                                      </p:cBhvr>
                                      <p:to>
                                        <p:strVal val="visible"/>
                                      </p:to>
                                    </p:set>
                                    <p:animEffect transition="in" filter="blinds(horizontal)">
                                      <p:cBhvr>
                                        <p:cTn id="12" dur="500"/>
                                        <p:tgtEl>
                                          <p:spTgt spid="679949">
                                            <p:txEl>
                                              <p:charRg st="101" end="15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9949">
                                            <p:txEl>
                                              <p:charRg st="153" end="206"/>
                                            </p:txEl>
                                          </p:spTgt>
                                        </p:tgtEl>
                                        <p:attrNameLst>
                                          <p:attrName>style.visibility</p:attrName>
                                        </p:attrNameLst>
                                      </p:cBhvr>
                                      <p:to>
                                        <p:strVal val="visible"/>
                                      </p:to>
                                    </p:set>
                                    <p:animEffect transition="in" filter="blinds(horizontal)">
                                      <p:cBhvr>
                                        <p:cTn id="17" dur="500"/>
                                        <p:tgtEl>
                                          <p:spTgt spid="679949">
                                            <p:txEl>
                                              <p:charRg st="153" end="2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0963" name="文本占位符 680962"/>
          <p:cNvSpPr>
            <a:spLocks noGrp="1"/>
          </p:cNvSpPr>
          <p:nvPr>
            <p:ph type="body" idx="4294967295"/>
          </p:nvPr>
        </p:nvSpPr>
        <p:spPr>
          <a:xfrm>
            <a:off x="290513" y="620713"/>
            <a:ext cx="11593512" cy="4992687"/>
          </a:xfrm>
        </p:spPr>
        <p:txBody>
          <a:bodyPr lIns="91440" tIns="45720" rIns="91440" bIns="45720" anchor="t">
            <a:spAutoFit/>
          </a:bodyPr>
          <a:p>
            <a:pPr>
              <a:buClr>
                <a:schemeClr val="accent1"/>
              </a:buClr>
              <a:buNone/>
            </a:pPr>
            <a:r>
              <a:rPr lang="en-US" altLang="zh-CN" sz="2800" b="1">
                <a:solidFill>
                  <a:srgbClr val="1024BC"/>
                </a:solidFill>
                <a:latin typeface="Times New Roman" panose="02020603050405020304" pitchFamily="18" charset="0"/>
                <a:ea typeface="微软雅黑" panose="020B0503020204020204" charset="-122"/>
              </a:rPr>
              <a:t>3</a:t>
            </a:r>
            <a:r>
              <a:rPr lang="zh-CN" altLang="en-US" sz="2800" b="1" dirty="0">
                <a:solidFill>
                  <a:srgbClr val="1024BC"/>
                </a:solidFill>
                <a:latin typeface="Times New Roman" panose="02020603050405020304" pitchFamily="18" charset="0"/>
                <a:ea typeface="微软雅黑" panose="020B0503020204020204" charset="-122"/>
              </a:rPr>
              <a:t>．</a:t>
            </a:r>
            <a:r>
              <a:rPr lang="en-US" altLang="zh-CN" sz="2800" b="1">
                <a:solidFill>
                  <a:srgbClr val="1024BC"/>
                </a:solidFill>
                <a:latin typeface="Times New Roman" panose="02020603050405020304" pitchFamily="18" charset="0"/>
                <a:ea typeface="微软雅黑" panose="020B0503020204020204" charset="-122"/>
              </a:rPr>
              <a:t>( P9“</a:t>
            </a:r>
            <a:r>
              <a:rPr lang="zh-CN" altLang="en-US" sz="2800" b="1" dirty="0">
                <a:solidFill>
                  <a:srgbClr val="1024BC"/>
                </a:solidFill>
                <a:latin typeface="Times New Roman" panose="02020603050405020304" pitchFamily="18" charset="0"/>
                <a:ea typeface="微软雅黑" panose="020B0503020204020204" charset="-122"/>
              </a:rPr>
              <a:t>侧栏思考题”</a:t>
            </a:r>
            <a:r>
              <a:rPr lang="en-US" altLang="zh-CN" sz="2800" b="1">
                <a:solidFill>
                  <a:srgbClr val="1024BC"/>
                </a:solidFill>
                <a:latin typeface="Times New Roman" panose="02020603050405020304" pitchFamily="18" charset="0"/>
                <a:ea typeface="微软雅黑" panose="020B0503020204020204" charset="-122"/>
              </a:rPr>
              <a:t>)</a:t>
            </a:r>
            <a:r>
              <a:rPr lang="zh-CN" altLang="en-US" sz="2800" b="1" dirty="0">
                <a:solidFill>
                  <a:srgbClr val="1024BC"/>
                </a:solidFill>
                <a:latin typeface="Times New Roman" panose="02020603050405020304" pitchFamily="18" charset="0"/>
                <a:ea typeface="微软雅黑" panose="020B0503020204020204" charset="-122"/>
              </a:rPr>
              <a:t>为什么含有抗生素的牛奶不能发酵成酸奶？</a:t>
            </a:r>
            <a:r>
              <a:rPr lang="zh-CN" altLang="en-US" sz="2800" b="1" dirty="0">
                <a:latin typeface="微软雅黑" panose="020B0503020204020204" charset="-122"/>
                <a:ea typeface="微软雅黑" panose="020B0503020204020204" charset="-122"/>
              </a:rPr>
              <a:t>　</a:t>
            </a:r>
            <a:endParaRPr lang="zh-CN" altLang="en-US" sz="2800" b="1" dirty="0">
              <a:solidFill>
                <a:srgbClr val="FF00FF"/>
              </a:solidFill>
              <a:latin typeface="微软雅黑" panose="020B0503020204020204" charset="-122"/>
              <a:ea typeface="微软雅黑" panose="020B0503020204020204" charset="-122"/>
            </a:endParaRPr>
          </a:p>
          <a:p>
            <a:pPr>
              <a:buClr>
                <a:schemeClr val="accent1"/>
              </a:buClr>
              <a:buNone/>
            </a:pPr>
            <a:r>
              <a:rPr lang="zh-CN" altLang="en-US" sz="2800" b="1" dirty="0">
                <a:solidFill>
                  <a:srgbClr val="FF00FF"/>
                </a:solidFill>
                <a:latin typeface="微软雅黑" panose="020B0503020204020204" charset="-122"/>
                <a:ea typeface="微软雅黑" panose="020B0503020204020204" charset="-122"/>
              </a:rPr>
              <a:t>提示　</a:t>
            </a:r>
            <a:r>
              <a:rPr lang="zh-CN" altLang="en-US" sz="2800" b="1" dirty="0">
                <a:latin typeface="微软雅黑" panose="020B0503020204020204" charset="-122"/>
                <a:ea typeface="微软雅黑" panose="020B0503020204020204" charset="-122"/>
              </a:rPr>
              <a:t>酸奶的制作依靠的是乳酸菌的发酵作用。抗生素能够杀死或抑制乳酸菌的生长，因此含有抗生素的牛奶不能发酵成酸奶。</a:t>
            </a:r>
            <a:r>
              <a:rPr lang="zh-CN" altLang="en-US" sz="2800" b="1" dirty="0">
                <a:solidFill>
                  <a:srgbClr val="FF00FF"/>
                </a:solidFill>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a:p>
            <a:pPr>
              <a:buClr>
                <a:schemeClr val="accent1"/>
              </a:buClr>
              <a:buNone/>
            </a:pPr>
            <a:r>
              <a:rPr lang="en-US" altLang="zh-CN" sz="2800" b="1">
                <a:solidFill>
                  <a:srgbClr val="1024BC"/>
                </a:solidFill>
                <a:latin typeface="Times New Roman" panose="02020603050405020304" pitchFamily="18" charset="0"/>
                <a:ea typeface="微软雅黑" panose="020B0503020204020204" charset="-122"/>
              </a:rPr>
              <a:t>4</a:t>
            </a:r>
            <a:r>
              <a:rPr lang="zh-CN" altLang="en-US" sz="2800" b="1" dirty="0">
                <a:solidFill>
                  <a:srgbClr val="1024BC"/>
                </a:solidFill>
                <a:latin typeface="Times New Roman" panose="02020603050405020304" pitchFamily="18" charset="0"/>
                <a:ea typeface="微软雅黑" panose="020B0503020204020204" charset="-122"/>
              </a:rPr>
              <a:t>．</a:t>
            </a:r>
            <a:r>
              <a:rPr lang="en-US" altLang="zh-CN" sz="2800" b="1">
                <a:solidFill>
                  <a:srgbClr val="1024BC"/>
                </a:solidFill>
                <a:latin typeface="Times New Roman" panose="02020603050405020304" pitchFamily="18" charset="0"/>
                <a:ea typeface="微软雅黑" panose="020B0503020204020204" charset="-122"/>
              </a:rPr>
              <a:t>( P10“</a:t>
            </a:r>
            <a:r>
              <a:rPr lang="zh-CN" altLang="en-US" sz="2800" b="1" dirty="0">
                <a:solidFill>
                  <a:srgbClr val="1024BC"/>
                </a:solidFill>
                <a:latin typeface="Times New Roman" panose="02020603050405020304" pitchFamily="18" charset="0"/>
                <a:ea typeface="微软雅黑" panose="020B0503020204020204" charset="-122"/>
              </a:rPr>
              <a:t>侧栏思考题”</a:t>
            </a:r>
            <a:r>
              <a:rPr lang="en-US" altLang="zh-CN" sz="2800" b="1">
                <a:solidFill>
                  <a:srgbClr val="1024BC"/>
                </a:solidFill>
                <a:latin typeface="Times New Roman" panose="02020603050405020304" pitchFamily="18" charset="0"/>
                <a:ea typeface="微软雅黑" panose="020B0503020204020204" charset="-122"/>
              </a:rPr>
              <a:t>)</a:t>
            </a:r>
            <a:r>
              <a:rPr lang="zh-CN" altLang="en-US" sz="2800" b="1" dirty="0">
                <a:solidFill>
                  <a:srgbClr val="1024BC"/>
                </a:solidFill>
                <a:latin typeface="Times New Roman" panose="02020603050405020304" pitchFamily="18" charset="0"/>
                <a:ea typeface="微软雅黑" panose="020B0503020204020204" charset="-122"/>
              </a:rPr>
              <a:t>为什么日常生活中要多吃新鲜蔬菜，不宜多吃腌制蔬菜？</a:t>
            </a:r>
            <a:r>
              <a:rPr lang="zh-CN" altLang="en-US" sz="2800" b="1" dirty="0">
                <a:latin typeface="微软雅黑" panose="020B0503020204020204" charset="-122"/>
                <a:ea typeface="微软雅黑" panose="020B0503020204020204" charset="-122"/>
              </a:rPr>
              <a:t>　</a:t>
            </a:r>
            <a:endParaRPr lang="zh-CN" altLang="en-US" sz="2800" b="1" dirty="0">
              <a:solidFill>
                <a:srgbClr val="FF00FF"/>
              </a:solidFill>
              <a:latin typeface="微软雅黑" panose="020B0503020204020204" charset="-122"/>
              <a:ea typeface="微软雅黑" panose="020B0503020204020204" charset="-122"/>
            </a:endParaRPr>
          </a:p>
          <a:p>
            <a:pPr>
              <a:buClr>
                <a:schemeClr val="accent1"/>
              </a:buClr>
              <a:buNone/>
            </a:pPr>
            <a:r>
              <a:rPr lang="zh-CN" altLang="en-US" sz="2800" b="1" dirty="0">
                <a:solidFill>
                  <a:srgbClr val="FF00FF"/>
                </a:solidFill>
                <a:latin typeface="微软雅黑" panose="020B0503020204020204" charset="-122"/>
                <a:ea typeface="微软雅黑" panose="020B0503020204020204" charset="-122"/>
              </a:rPr>
              <a:t>提示　</a:t>
            </a:r>
            <a:r>
              <a:rPr lang="zh-CN" altLang="en-US" sz="2800" b="1" dirty="0">
                <a:latin typeface="微软雅黑" panose="020B0503020204020204" charset="-122"/>
                <a:ea typeface="微软雅黑" panose="020B0503020204020204" charset="-122"/>
              </a:rPr>
              <a:t>在腌制过程中，蔬菜中的硝酸盐会被微生物还原成亚硝酸盐，危害人体健康。</a:t>
            </a:r>
            <a:r>
              <a:rPr lang="zh-CN" altLang="en-US" sz="2800" b="1" dirty="0">
                <a:solidFill>
                  <a:srgbClr val="FF00FF"/>
                </a:solidFill>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a:p>
            <a:pPr>
              <a:buClr>
                <a:schemeClr val="accent1"/>
              </a:buClr>
              <a:buNone/>
            </a:pPr>
            <a:r>
              <a:rPr lang="en-US" altLang="zh-CN" sz="2800" b="1">
                <a:solidFill>
                  <a:srgbClr val="1024BC"/>
                </a:solidFill>
                <a:latin typeface="Times New Roman" panose="02020603050405020304" pitchFamily="18" charset="0"/>
                <a:ea typeface="微软雅黑" panose="020B0503020204020204" charset="-122"/>
              </a:rPr>
              <a:t>5</a:t>
            </a:r>
            <a:r>
              <a:rPr lang="zh-CN" altLang="en-US" sz="2800" b="1" dirty="0">
                <a:solidFill>
                  <a:srgbClr val="1024BC"/>
                </a:solidFill>
                <a:latin typeface="Times New Roman" panose="02020603050405020304" pitchFamily="18" charset="0"/>
                <a:ea typeface="微软雅黑" panose="020B0503020204020204" charset="-122"/>
              </a:rPr>
              <a:t>．</a:t>
            </a:r>
            <a:r>
              <a:rPr lang="en-US" altLang="zh-CN" sz="2800" b="1">
                <a:solidFill>
                  <a:srgbClr val="1024BC"/>
                </a:solidFill>
                <a:latin typeface="Times New Roman" panose="02020603050405020304" pitchFamily="18" charset="0"/>
                <a:ea typeface="微软雅黑" panose="020B0503020204020204" charset="-122"/>
              </a:rPr>
              <a:t>( P10“</a:t>
            </a:r>
            <a:r>
              <a:rPr lang="zh-CN" altLang="en-US" sz="2800" b="1" dirty="0">
                <a:solidFill>
                  <a:srgbClr val="1024BC"/>
                </a:solidFill>
                <a:latin typeface="Times New Roman" panose="02020603050405020304" pitchFamily="18" charset="0"/>
                <a:ea typeface="微软雅黑" panose="020B0503020204020204" charset="-122"/>
              </a:rPr>
              <a:t>侧栏思考题”</a:t>
            </a:r>
            <a:r>
              <a:rPr lang="en-US" altLang="zh-CN" sz="2800" b="1">
                <a:solidFill>
                  <a:srgbClr val="1024BC"/>
                </a:solidFill>
                <a:latin typeface="Times New Roman" panose="02020603050405020304" pitchFamily="18" charset="0"/>
                <a:ea typeface="微软雅黑" panose="020B0503020204020204" charset="-122"/>
              </a:rPr>
              <a:t>)</a:t>
            </a:r>
            <a:r>
              <a:rPr lang="zh-CN" altLang="en-US" sz="2800" b="1" dirty="0">
                <a:solidFill>
                  <a:srgbClr val="1024BC"/>
                </a:solidFill>
                <a:latin typeface="Times New Roman" panose="02020603050405020304" pitchFamily="18" charset="0"/>
                <a:ea typeface="微软雅黑" panose="020B0503020204020204" charset="-122"/>
              </a:rPr>
              <a:t>为什么泡菜坛内有时会长一层白膜？你认为这层白膜是怎么形成的？　</a:t>
            </a:r>
            <a:endParaRPr lang="zh-CN" altLang="en-US" sz="2800" b="1" dirty="0">
              <a:solidFill>
                <a:srgbClr val="1024BC"/>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微软雅黑" panose="020B0503020204020204" charset="-122"/>
                <a:ea typeface="微软雅黑" panose="020B0503020204020204" charset="-122"/>
              </a:rPr>
              <a:t>提示　</a:t>
            </a:r>
            <a:r>
              <a:rPr lang="zh-CN" altLang="en-US" sz="2800" b="1" dirty="0">
                <a:latin typeface="微软雅黑" panose="020B0503020204020204" charset="-122"/>
                <a:ea typeface="微软雅黑" panose="020B0503020204020204" charset="-122"/>
              </a:rPr>
              <a:t>形成白膜是由于产膜酵母的繁殖。酵母菌是兼性厌氧微生物，泡菜发酵液营养丰富，其表面氧气含量也很丰富，适合酵母菌繁殖。</a:t>
            </a:r>
            <a:r>
              <a:rPr lang="zh-CN" altLang="en-US" sz="2800" b="1" dirty="0">
                <a:solidFill>
                  <a:srgbClr val="FF00FF"/>
                </a:solidFill>
                <a:latin typeface="微软雅黑" panose="020B0503020204020204" charset="-122"/>
                <a:ea typeface="微软雅黑" panose="020B0503020204020204" charset="-122"/>
              </a:rPr>
              <a:t>　</a:t>
            </a:r>
            <a:endParaRPr lang="zh-CN" altLang="en-US" sz="2800" b="1" dirty="0">
              <a:solidFill>
                <a:srgbClr val="FF00FF"/>
              </a:solidFill>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0963">
                                            <p:txEl>
                                              <p:charRg st="40" end="98"/>
                                            </p:txEl>
                                          </p:spTgt>
                                        </p:tgtEl>
                                        <p:attrNameLst>
                                          <p:attrName>style.visibility</p:attrName>
                                        </p:attrNameLst>
                                      </p:cBhvr>
                                      <p:to>
                                        <p:strVal val="visible"/>
                                      </p:to>
                                    </p:set>
                                    <p:animEffect transition="in" filter="blinds(horizontal)">
                                      <p:cBhvr>
                                        <p:cTn id="7" dur="500"/>
                                        <p:tgtEl>
                                          <p:spTgt spid="680963">
                                            <p:txEl>
                                              <p:charRg st="40" end="9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0963">
                                            <p:txEl>
                                              <p:charRg st="98" end="145"/>
                                            </p:txEl>
                                          </p:spTgt>
                                        </p:tgtEl>
                                        <p:attrNameLst>
                                          <p:attrName>style.visibility</p:attrName>
                                        </p:attrNameLst>
                                      </p:cBhvr>
                                      <p:to>
                                        <p:strVal val="visible"/>
                                      </p:to>
                                    </p:set>
                                    <p:animEffect transition="in" filter="blinds(horizontal)">
                                      <p:cBhvr>
                                        <p:cTn id="12" dur="500"/>
                                        <p:tgtEl>
                                          <p:spTgt spid="680963">
                                            <p:txEl>
                                              <p:charRg st="98" end="14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0963">
                                            <p:txEl>
                                              <p:charRg st="145" end="184"/>
                                            </p:txEl>
                                          </p:spTgt>
                                        </p:tgtEl>
                                        <p:attrNameLst>
                                          <p:attrName>style.visibility</p:attrName>
                                        </p:attrNameLst>
                                      </p:cBhvr>
                                      <p:to>
                                        <p:strVal val="visible"/>
                                      </p:to>
                                    </p:set>
                                    <p:animEffect transition="in" filter="blinds(horizontal)">
                                      <p:cBhvr>
                                        <p:cTn id="17" dur="500"/>
                                        <p:tgtEl>
                                          <p:spTgt spid="680963">
                                            <p:txEl>
                                              <p:charRg st="145" end="18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80963">
                                            <p:txEl>
                                              <p:charRg st="184" end="236"/>
                                            </p:txEl>
                                          </p:spTgt>
                                        </p:tgtEl>
                                        <p:attrNameLst>
                                          <p:attrName>style.visibility</p:attrName>
                                        </p:attrNameLst>
                                      </p:cBhvr>
                                      <p:to>
                                        <p:strVal val="visible"/>
                                      </p:to>
                                    </p:set>
                                    <p:animEffect transition="in" filter="blinds(horizontal)">
                                      <p:cBhvr>
                                        <p:cTn id="22" dur="500"/>
                                        <p:tgtEl>
                                          <p:spTgt spid="680963">
                                            <p:txEl>
                                              <p:charRg st="184" end="23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0963">
                                            <p:txEl>
                                              <p:charRg st="236" end="298"/>
                                            </p:txEl>
                                          </p:spTgt>
                                        </p:tgtEl>
                                        <p:attrNameLst>
                                          <p:attrName>style.visibility</p:attrName>
                                        </p:attrNameLst>
                                      </p:cBhvr>
                                      <p:to>
                                        <p:strVal val="visible"/>
                                      </p:to>
                                    </p:set>
                                    <p:animEffect transition="in" filter="blinds(horizontal)">
                                      <p:cBhvr>
                                        <p:cTn id="27" dur="500"/>
                                        <p:tgtEl>
                                          <p:spTgt spid="680963">
                                            <p:txEl>
                                              <p:charRg st="236" end="2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42" name="文本占位符 880641"/>
          <p:cNvSpPr>
            <a:spLocks noGrp="1"/>
          </p:cNvSpPr>
          <p:nvPr>
            <p:ph type="body" idx="4294967295"/>
          </p:nvPr>
        </p:nvSpPr>
        <p:spPr>
          <a:xfrm>
            <a:off x="290513" y="620713"/>
            <a:ext cx="11593512" cy="4605020"/>
          </a:xfrm>
        </p:spPr>
        <p:txBody>
          <a:bodyPr lIns="91440" tIns="45720" rIns="91440" bIns="45720" anchor="t">
            <a:spAutoFit/>
          </a:bodyPr>
          <a:p>
            <a:pPr>
              <a:buClr>
                <a:schemeClr val="accent1"/>
              </a:buClr>
              <a:buNone/>
            </a:pPr>
            <a:endParaRPr lang="en-US" altLang="zh-CN" sz="2800" b="1">
              <a:latin typeface="微软雅黑" panose="020B0503020204020204" charset="-122"/>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6．( P17“倒平板操作讨论”)平板冷凝后，为什么要将平板倒置？</a:t>
            </a:r>
            <a:r>
              <a:rPr lang="zh-CN" altLang="en-US" sz="2800" b="1" dirty="0">
                <a:solidFill>
                  <a:srgbClr val="1024BC"/>
                </a:solidFill>
                <a:latin typeface="微软雅黑" panose="020B0503020204020204" charset="-122"/>
                <a:ea typeface="微软雅黑" panose="020B0503020204020204" charset="-122"/>
              </a:rPr>
              <a:t>　</a:t>
            </a:r>
            <a:endParaRPr lang="zh-CN" altLang="en-US" sz="2800" b="1" dirty="0">
              <a:solidFill>
                <a:srgbClr val="1024BC"/>
              </a:solidFill>
              <a:latin typeface="微软雅黑" panose="020B0503020204020204" charset="-122"/>
              <a:ea typeface="微软雅黑" panose="020B0503020204020204" charset="-122"/>
            </a:endParaRPr>
          </a:p>
          <a:p>
            <a:pPr>
              <a:buClr>
                <a:schemeClr val="accent1"/>
              </a:buClr>
              <a:buNone/>
            </a:pPr>
            <a:r>
              <a:rPr lang="zh-CN" altLang="en-US" sz="2800" b="1" dirty="0">
                <a:solidFill>
                  <a:srgbClr val="FF00FF"/>
                </a:solidFill>
                <a:latin typeface="微软雅黑" panose="020B0503020204020204" charset="-122"/>
                <a:ea typeface="微软雅黑" panose="020B0503020204020204" charset="-122"/>
              </a:rPr>
              <a:t>提示　</a:t>
            </a:r>
            <a:r>
              <a:rPr lang="zh-CN" altLang="en-US" sz="2800" b="1" dirty="0">
                <a:latin typeface="微软雅黑" panose="020B0503020204020204" charset="-122"/>
                <a:ea typeface="微软雅黑" panose="020B0503020204020204" charset="-122"/>
              </a:rPr>
              <a:t>平板冷凝后，皿盖上会凝结水珠，凝固后的培养基表面的湿度也比较高，将平板倒置，既可</a:t>
            </a:r>
            <a:r>
              <a:rPr lang="zh-CN" altLang="en-US" sz="2800" b="1" dirty="0">
                <a:latin typeface="微软雅黑" panose="020B0503020204020204" charset="-122"/>
                <a:ea typeface="微软雅黑" panose="020B0503020204020204" charset="-122"/>
                <a:sym typeface="+mn-ea"/>
              </a:rPr>
              <a:t>避免培养基表面的水分过快蒸发</a:t>
            </a:r>
            <a:r>
              <a:rPr lang="zh-CN" altLang="en-US" sz="2800" b="1" dirty="0">
                <a:latin typeface="微软雅黑" panose="020B0503020204020204" charset="-122"/>
                <a:ea typeface="微软雅黑" panose="020B0503020204020204" charset="-122"/>
              </a:rPr>
              <a:t>，又可以防止皿盖上的水珠落入培养基，造成污染。</a:t>
            </a:r>
            <a:r>
              <a:rPr lang="zh-CN" altLang="en-US" sz="2800" b="1" dirty="0">
                <a:solidFill>
                  <a:srgbClr val="FF00FF"/>
                </a:solidFill>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7</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 P18“</a:t>
            </a:r>
            <a:r>
              <a:rPr lang="zh-CN" altLang="en-US" sz="2800" b="1" dirty="0">
                <a:solidFill>
                  <a:srgbClr val="161BE4"/>
                </a:solidFill>
                <a:latin typeface="Times New Roman" panose="02020603050405020304" pitchFamily="18" charset="0"/>
                <a:ea typeface="微软雅黑" panose="020B0503020204020204" charset="-122"/>
              </a:rPr>
              <a:t>侧栏小资料”</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微生物的接种方法只有平板划线法和稀释涂布平板法吗？微生物接种的核心是什么？</a:t>
            </a:r>
            <a:r>
              <a:rPr lang="zh-CN" altLang="en-US" sz="2800" b="1" dirty="0">
                <a:solidFill>
                  <a:srgbClr val="161BE4"/>
                </a:solidFill>
                <a:latin typeface="微软雅黑" panose="020B0503020204020204" charset="-122"/>
                <a:ea typeface="微软雅黑" panose="020B0503020204020204" charset="-122"/>
              </a:rPr>
              <a:t>　</a:t>
            </a:r>
            <a:endParaRPr lang="zh-CN" altLang="en-US" sz="2800" b="1" dirty="0">
              <a:solidFill>
                <a:srgbClr val="161BE4"/>
              </a:solidFill>
              <a:latin typeface="微软雅黑" panose="020B0503020204020204" charset="-122"/>
              <a:ea typeface="微软雅黑" panose="020B0503020204020204" charset="-122"/>
            </a:endParaRPr>
          </a:p>
          <a:p>
            <a:pPr>
              <a:buClr>
                <a:schemeClr val="accent1"/>
              </a:buClr>
              <a:buNone/>
            </a:pPr>
            <a:r>
              <a:rPr lang="zh-CN" altLang="en-US" sz="2800" b="1" dirty="0">
                <a:solidFill>
                  <a:srgbClr val="FF00FF"/>
                </a:solidFill>
                <a:latin typeface="微软雅黑" panose="020B0503020204020204" charset="-122"/>
                <a:ea typeface="微软雅黑" panose="020B0503020204020204" charset="-122"/>
              </a:rPr>
              <a:t>提示　</a:t>
            </a:r>
            <a:r>
              <a:rPr lang="zh-CN" altLang="en-US" sz="2800" b="1" dirty="0">
                <a:latin typeface="微软雅黑" panose="020B0503020204020204" charset="-122"/>
                <a:ea typeface="微软雅黑" panose="020B0503020204020204" charset="-122"/>
              </a:rPr>
              <a:t>不是。微生物的接种方法还包括斜面接种、穿刺接种等，其核心是防止杂菌污染，保证培养物的纯度。</a:t>
            </a:r>
            <a:r>
              <a:rPr lang="zh-CN" altLang="en-US" sz="2800" b="1" dirty="0">
                <a:solidFill>
                  <a:srgbClr val="FF00FF"/>
                </a:solidFill>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a:p>
            <a:pPr>
              <a:buClr>
                <a:schemeClr val="accent1"/>
              </a:buClr>
              <a:buNone/>
            </a:pPr>
            <a:endParaRPr lang="zh-CN" altLang="en-US" sz="2800" b="1" dirty="0">
              <a:solidFill>
                <a:srgbClr val="FF00FF"/>
              </a:solidFill>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0642">
                                            <p:txEl>
                                              <p:charRg st="41" end="124"/>
                                            </p:txEl>
                                          </p:spTgt>
                                        </p:tgtEl>
                                        <p:attrNameLst>
                                          <p:attrName>style.visibility</p:attrName>
                                        </p:attrNameLst>
                                      </p:cBhvr>
                                      <p:to>
                                        <p:strVal val="visible"/>
                                      </p:to>
                                    </p:set>
                                    <p:animEffect transition="in" filter="blinds(horizontal)">
                                      <p:cBhvr>
                                        <p:cTn id="7" dur="500"/>
                                        <p:tgtEl>
                                          <p:spTgt spid="880642">
                                            <p:txEl>
                                              <p:charRg st="41" end="12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42">
                                            <p:txEl>
                                              <p:charRg st="124" end="183"/>
                                            </p:txEl>
                                          </p:spTgt>
                                        </p:tgtEl>
                                        <p:attrNameLst>
                                          <p:attrName>style.visibility</p:attrName>
                                        </p:attrNameLst>
                                      </p:cBhvr>
                                      <p:to>
                                        <p:strVal val="visible"/>
                                      </p:to>
                                    </p:set>
                                    <p:animEffect transition="in" filter="blinds(horizontal)">
                                      <p:cBhvr>
                                        <p:cTn id="12" dur="500"/>
                                        <p:tgtEl>
                                          <p:spTgt spid="880642">
                                            <p:txEl>
                                              <p:charRg st="124" end="18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80642">
                                            <p:txEl>
                                              <p:charRg st="183" end="233"/>
                                            </p:txEl>
                                          </p:spTgt>
                                        </p:tgtEl>
                                        <p:attrNameLst>
                                          <p:attrName>style.visibility</p:attrName>
                                        </p:attrNameLst>
                                      </p:cBhvr>
                                      <p:to>
                                        <p:strVal val="visible"/>
                                      </p:to>
                                    </p:set>
                                    <p:animEffect transition="in" filter="blinds(horizontal)">
                                      <p:cBhvr>
                                        <p:cTn id="17" dur="500"/>
                                        <p:tgtEl>
                                          <p:spTgt spid="880642">
                                            <p:txEl>
                                              <p:charRg st="183" end="2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1666" name="文本占位符 881665"/>
          <p:cNvSpPr>
            <a:spLocks noGrp="1"/>
          </p:cNvSpPr>
          <p:nvPr>
            <p:ph type="body" idx="4294967295"/>
          </p:nvPr>
        </p:nvSpPr>
        <p:spPr>
          <a:xfrm>
            <a:off x="298450" y="604838"/>
            <a:ext cx="11593513" cy="4476750"/>
          </a:xfrm>
        </p:spPr>
        <p:txBody>
          <a:bodyPr lIns="91440" tIns="45720" rIns="91440" bIns="45720" anchor="t">
            <a:spAutoFit/>
          </a:bodyPr>
          <a:p>
            <a:pPr>
              <a:buClr>
                <a:schemeClr val="accent1"/>
              </a:buClr>
              <a:buNone/>
            </a:pPr>
            <a:endParaRPr lang="en-US" altLang="zh-CN" sz="2800" b="1">
              <a:solidFill>
                <a:srgbClr val="161BE4"/>
              </a:solidFill>
              <a:latin typeface="Times New Roman" panose="02020603050405020304" pitchFamily="18" charset="0"/>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8</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(P22</a:t>
            </a:r>
            <a:r>
              <a:rPr lang="zh-CN" altLang="en-US" sz="2800" b="1" dirty="0">
                <a:solidFill>
                  <a:srgbClr val="161BE4"/>
                </a:solidFill>
                <a:latin typeface="Times New Roman" panose="02020603050405020304" pitchFamily="18" charset="0"/>
                <a:ea typeface="微软雅黑" panose="020B0503020204020204" charset="-122"/>
              </a:rPr>
              <a:t>文字信息</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得到</a:t>
            </a:r>
            <a:r>
              <a:rPr lang="en-US" altLang="zh-CN" sz="2800" b="1">
                <a:solidFill>
                  <a:srgbClr val="161BE4"/>
                </a:solidFill>
                <a:latin typeface="Times New Roman" panose="02020603050405020304" pitchFamily="18" charset="0"/>
                <a:ea typeface="微软雅黑" panose="020B0503020204020204" charset="-122"/>
              </a:rPr>
              <a:t>3</a:t>
            </a:r>
            <a:r>
              <a:rPr lang="zh-CN" altLang="en-US" sz="2800" b="1" dirty="0">
                <a:solidFill>
                  <a:srgbClr val="161BE4"/>
                </a:solidFill>
                <a:latin typeface="Times New Roman" panose="02020603050405020304" pitchFamily="18" charset="0"/>
                <a:ea typeface="微软雅黑" panose="020B0503020204020204" charset="-122"/>
              </a:rPr>
              <a:t>个或</a:t>
            </a:r>
            <a:r>
              <a:rPr lang="en-US" altLang="zh-CN" sz="2800" b="1">
                <a:solidFill>
                  <a:srgbClr val="161BE4"/>
                </a:solidFill>
                <a:latin typeface="Times New Roman" panose="02020603050405020304" pitchFamily="18" charset="0"/>
                <a:ea typeface="微软雅黑" panose="020B0503020204020204" charset="-122"/>
              </a:rPr>
              <a:t>3</a:t>
            </a:r>
            <a:r>
              <a:rPr lang="zh-CN" altLang="en-US" sz="2800" b="1" dirty="0">
                <a:solidFill>
                  <a:srgbClr val="161BE4"/>
                </a:solidFill>
                <a:latin typeface="Times New Roman" panose="02020603050405020304" pitchFamily="18" charset="0"/>
                <a:ea typeface="微软雅黑" panose="020B0503020204020204" charset="-122"/>
              </a:rPr>
              <a:t>个以上菌落数在</a:t>
            </a:r>
            <a:r>
              <a:rPr lang="en-US" altLang="zh-CN" sz="2800" b="1">
                <a:solidFill>
                  <a:srgbClr val="161BE4"/>
                </a:solidFill>
                <a:latin typeface="Times New Roman" panose="02020603050405020304" pitchFamily="18" charset="0"/>
                <a:ea typeface="微软雅黑" panose="020B0503020204020204" charset="-122"/>
              </a:rPr>
              <a:t>30</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300</a:t>
            </a:r>
            <a:r>
              <a:rPr lang="zh-CN" altLang="en-US" sz="2800" b="1" dirty="0">
                <a:solidFill>
                  <a:srgbClr val="161BE4"/>
                </a:solidFill>
                <a:latin typeface="Times New Roman" panose="02020603050405020304" pitchFamily="18" charset="0"/>
                <a:ea typeface="微软雅黑" panose="020B0503020204020204" charset="-122"/>
              </a:rPr>
              <a:t>的平板一定正确吗？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如得到</a:t>
            </a:r>
            <a:r>
              <a:rPr lang="en-US" altLang="zh-CN" sz="2800" b="1">
                <a:latin typeface="Times New Roman" panose="02020603050405020304" pitchFamily="18" charset="0"/>
                <a:ea typeface="微软雅黑" panose="020B0503020204020204" charset="-122"/>
              </a:rPr>
              <a:t>3</a:t>
            </a:r>
            <a:r>
              <a:rPr lang="zh-CN" altLang="en-US" sz="2800" b="1" dirty="0">
                <a:latin typeface="Times New Roman" panose="02020603050405020304" pitchFamily="18" charset="0"/>
                <a:ea typeface="微软雅黑" panose="020B0503020204020204" charset="-122"/>
              </a:rPr>
              <a:t>个平板，菌落数分别为</a:t>
            </a:r>
            <a:r>
              <a:rPr lang="en-US" altLang="zh-CN" sz="2800" b="1">
                <a:latin typeface="Times New Roman" panose="02020603050405020304" pitchFamily="18" charset="0"/>
                <a:ea typeface="微软雅黑" panose="020B0503020204020204" charset="-122"/>
              </a:rPr>
              <a:t>230</a:t>
            </a:r>
            <a:r>
              <a:rPr lang="zh-CN" altLang="en-US" sz="2800" b="1" dirty="0">
                <a:latin typeface="Times New Roman" panose="02020603050405020304" pitchFamily="18" charset="0"/>
                <a:ea typeface="微软雅黑" panose="020B0503020204020204" charset="-122"/>
              </a:rPr>
              <a:t>、</a:t>
            </a:r>
            <a:r>
              <a:rPr lang="en-US" altLang="zh-CN" sz="2800" b="1">
                <a:latin typeface="Times New Roman" panose="02020603050405020304" pitchFamily="18" charset="0"/>
                <a:ea typeface="微软雅黑" panose="020B0503020204020204" charset="-122"/>
              </a:rPr>
              <a:t>34</a:t>
            </a:r>
            <a:r>
              <a:rPr lang="zh-CN" altLang="en-US" sz="2800" b="1" dirty="0">
                <a:latin typeface="Times New Roman" panose="02020603050405020304" pitchFamily="18" charset="0"/>
                <a:ea typeface="微软雅黑" panose="020B0503020204020204" charset="-122"/>
              </a:rPr>
              <a:t>、</a:t>
            </a:r>
            <a:r>
              <a:rPr lang="en-US" altLang="zh-CN" sz="2800" b="1">
                <a:latin typeface="Times New Roman" panose="02020603050405020304" pitchFamily="18" charset="0"/>
                <a:ea typeface="微软雅黑" panose="020B0503020204020204" charset="-122"/>
              </a:rPr>
              <a:t>240</a:t>
            </a:r>
            <a:r>
              <a:rPr lang="zh-CN" altLang="en-US" sz="2800" b="1" dirty="0">
                <a:latin typeface="Times New Roman" panose="02020603050405020304" pitchFamily="18" charset="0"/>
                <a:ea typeface="微软雅黑" panose="020B0503020204020204" charset="-122"/>
              </a:rPr>
              <a:t>，虽然菌落数均在“</a:t>
            </a:r>
            <a:r>
              <a:rPr lang="en-US" altLang="zh-CN" sz="2800" b="1">
                <a:latin typeface="Times New Roman" panose="02020603050405020304" pitchFamily="18" charset="0"/>
                <a:ea typeface="微软雅黑" panose="020B0503020204020204" charset="-122"/>
              </a:rPr>
              <a:t>30</a:t>
            </a:r>
            <a:r>
              <a:rPr lang="zh-CN" altLang="en-US" sz="2800" b="1" dirty="0">
                <a:latin typeface="Times New Roman" panose="02020603050405020304" pitchFamily="18" charset="0"/>
                <a:ea typeface="微软雅黑" panose="020B0503020204020204" charset="-122"/>
              </a:rPr>
              <a:t>～</a:t>
            </a:r>
            <a:r>
              <a:rPr lang="en-US" altLang="zh-CN" sz="2800" b="1">
                <a:latin typeface="Times New Roman" panose="02020603050405020304" pitchFamily="18" charset="0"/>
                <a:ea typeface="微软雅黑" panose="020B0503020204020204" charset="-122"/>
              </a:rPr>
              <a:t>300”</a:t>
            </a:r>
            <a:r>
              <a:rPr lang="zh-CN" altLang="en-US" sz="2800" b="1" dirty="0">
                <a:latin typeface="Times New Roman" panose="02020603050405020304" pitchFamily="18" charset="0"/>
                <a:ea typeface="微软雅黑" panose="020B0503020204020204" charset="-122"/>
              </a:rPr>
              <a:t>，但由于</a:t>
            </a:r>
            <a:r>
              <a:rPr lang="en-US" altLang="zh-CN" sz="2800" b="1">
                <a:latin typeface="Times New Roman" panose="02020603050405020304" pitchFamily="18" charset="0"/>
                <a:ea typeface="微软雅黑" panose="020B0503020204020204" charset="-122"/>
              </a:rPr>
              <a:t>34</a:t>
            </a:r>
            <a:r>
              <a:rPr lang="zh-CN" altLang="en-US" sz="2800" b="1" dirty="0">
                <a:latin typeface="Times New Roman" panose="02020603050405020304" pitchFamily="18" charset="0"/>
                <a:ea typeface="微软雅黑" panose="020B0503020204020204" charset="-122"/>
              </a:rPr>
              <a:t>与另外两个平板上的菌落数差异较大，应找出原因并重新实验。</a:t>
            </a:r>
            <a:r>
              <a:rPr lang="zh-CN" altLang="en-US" sz="2800" b="1" dirty="0">
                <a:solidFill>
                  <a:srgbClr val="FF00FF"/>
                </a:solidFill>
                <a:latin typeface="Times New Roman" panose="02020603050405020304" pitchFamily="18" charset="0"/>
                <a:ea typeface="微软雅黑" panose="020B0503020204020204" charset="-122"/>
              </a:rPr>
              <a:t>　</a:t>
            </a:r>
            <a:endParaRPr lang="zh-CN" altLang="en-US" sz="2800" b="1" dirty="0">
              <a:latin typeface="Times New Roman" panose="02020603050405020304" pitchFamily="18" charset="0"/>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9</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(P44“</a:t>
            </a:r>
            <a:r>
              <a:rPr lang="zh-CN" altLang="en-US" sz="2800" b="1" dirty="0">
                <a:solidFill>
                  <a:srgbClr val="161BE4"/>
                </a:solidFill>
                <a:latin typeface="Times New Roman" panose="02020603050405020304" pitchFamily="18" charset="0"/>
                <a:ea typeface="微软雅黑" panose="020B0503020204020204" charset="-122"/>
              </a:rPr>
              <a:t>侧栏思考题”</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为什么在混合苹果泥和果胶酶之前，要将果泥和果胶酶分装在不同的试管中恒温处理？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将果泥和果胶酶分装在不同的试管中恒温处理，可以保证底物和酶在混合时的温度是相同的，避免了果泥和果胶酶混合时影响混合物的温度，从而影响果胶酶活性的问题。</a:t>
            </a:r>
            <a:r>
              <a:rPr lang="zh-CN" altLang="en-US" sz="2800" b="1" dirty="0">
                <a:solidFill>
                  <a:srgbClr val="FF00FF"/>
                </a:solidFill>
                <a:latin typeface="Times New Roman" panose="02020603050405020304" pitchFamily="18" charset="0"/>
                <a:ea typeface="微软雅黑" panose="020B0503020204020204" charset="-122"/>
              </a:rPr>
              <a:t>　</a:t>
            </a:r>
            <a:endParaRPr lang="zh-CN" altLang="en-US" sz="2800" b="1" dirty="0">
              <a:solidFill>
                <a:srgbClr val="FF00FF"/>
              </a:solidFill>
              <a:latin typeface="Times New Roman" panose="02020603050405020304" pitchFamily="18" charset="0"/>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1666">
                                            <p:txEl>
                                              <p:charRg st="48" end="127"/>
                                            </p:txEl>
                                          </p:spTgt>
                                        </p:tgtEl>
                                        <p:attrNameLst>
                                          <p:attrName>style.visibility</p:attrName>
                                        </p:attrNameLst>
                                      </p:cBhvr>
                                      <p:to>
                                        <p:strVal val="visible"/>
                                      </p:to>
                                    </p:set>
                                    <p:animEffect transition="in" filter="blinds(horizontal)">
                                      <p:cBhvr>
                                        <p:cTn id="7" dur="500"/>
                                        <p:tgtEl>
                                          <p:spTgt spid="881666">
                                            <p:txEl>
                                              <p:charRg st="48" end="12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1666">
                                            <p:txEl>
                                              <p:charRg st="127" end="187"/>
                                            </p:txEl>
                                          </p:spTgt>
                                        </p:tgtEl>
                                        <p:attrNameLst>
                                          <p:attrName>style.visibility</p:attrName>
                                        </p:attrNameLst>
                                      </p:cBhvr>
                                      <p:to>
                                        <p:strVal val="visible"/>
                                      </p:to>
                                    </p:set>
                                    <p:animEffect transition="in" filter="blinds(horizontal)">
                                      <p:cBhvr>
                                        <p:cTn id="12" dur="500"/>
                                        <p:tgtEl>
                                          <p:spTgt spid="881666">
                                            <p:txEl>
                                              <p:charRg st="127" end="18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81666">
                                            <p:txEl>
                                              <p:charRg st="187" end="267"/>
                                            </p:txEl>
                                          </p:spTgt>
                                        </p:tgtEl>
                                        <p:attrNameLst>
                                          <p:attrName>style.visibility</p:attrName>
                                        </p:attrNameLst>
                                      </p:cBhvr>
                                      <p:to>
                                        <p:strVal val="visible"/>
                                      </p:to>
                                    </p:set>
                                    <p:animEffect transition="in" filter="blinds(horizontal)">
                                      <p:cBhvr>
                                        <p:cTn id="17" dur="500"/>
                                        <p:tgtEl>
                                          <p:spTgt spid="881666">
                                            <p:txEl>
                                              <p:charRg st="187" end="2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6546" name="文本占位符 876545"/>
          <p:cNvSpPr>
            <a:spLocks noGrp="1"/>
          </p:cNvSpPr>
          <p:nvPr>
            <p:ph type="body" idx="4294967295"/>
          </p:nvPr>
        </p:nvSpPr>
        <p:spPr>
          <a:xfrm>
            <a:off x="290513" y="896938"/>
            <a:ext cx="11593512" cy="3962400"/>
          </a:xfrm>
        </p:spPr>
        <p:txBody>
          <a:bodyPr lIns="91440" tIns="45720" rIns="91440" bIns="45720" anchor="t">
            <a:spAutoFit/>
          </a:bodyPr>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10</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(P44“</a:t>
            </a:r>
            <a:r>
              <a:rPr lang="zh-CN" altLang="en-US" sz="2800" b="1" dirty="0">
                <a:solidFill>
                  <a:srgbClr val="161BE4"/>
                </a:solidFill>
                <a:latin typeface="Times New Roman" panose="02020603050405020304" pitchFamily="18" charset="0"/>
                <a:ea typeface="微软雅黑" panose="020B0503020204020204" charset="-122"/>
              </a:rPr>
              <a:t>侧栏思考题”</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在探究温度或</a:t>
            </a:r>
            <a:r>
              <a:rPr lang="en-US" altLang="zh-CN" sz="2800" b="1">
                <a:solidFill>
                  <a:srgbClr val="161BE4"/>
                </a:solidFill>
                <a:latin typeface="Times New Roman" panose="02020603050405020304" pitchFamily="18" charset="0"/>
                <a:ea typeface="微软雅黑" panose="020B0503020204020204" charset="-122"/>
              </a:rPr>
              <a:t>pH</a:t>
            </a:r>
            <a:r>
              <a:rPr lang="zh-CN" altLang="en-US" sz="2800" b="1" dirty="0">
                <a:solidFill>
                  <a:srgbClr val="161BE4"/>
                </a:solidFill>
                <a:latin typeface="Times New Roman" panose="02020603050405020304" pitchFamily="18" charset="0"/>
                <a:ea typeface="微软雅黑" panose="020B0503020204020204" charset="-122"/>
              </a:rPr>
              <a:t>对酶活性的影响时，是否需要设置对照？如果需要，又应该如何设置？为什么？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需要设置对照实验，不同的温度梯度之间或不同的</a:t>
            </a:r>
            <a:r>
              <a:rPr lang="en-US" altLang="zh-CN" sz="2800" b="1">
                <a:latin typeface="Times New Roman" panose="02020603050405020304" pitchFamily="18" charset="0"/>
                <a:ea typeface="微软雅黑" panose="020B0503020204020204" charset="-122"/>
              </a:rPr>
              <a:t>pH</a:t>
            </a:r>
            <a:r>
              <a:rPr lang="zh-CN" altLang="en-US" sz="2800" b="1" dirty="0">
                <a:latin typeface="Times New Roman" panose="02020603050405020304" pitchFamily="18" charset="0"/>
                <a:ea typeface="微软雅黑" panose="020B0503020204020204" charset="-122"/>
              </a:rPr>
              <a:t>梯度之间可以作为对照，这种对照称为相互对照。</a:t>
            </a:r>
            <a:r>
              <a:rPr lang="zh-CN" altLang="en-US" sz="2800" b="1" dirty="0">
                <a:solidFill>
                  <a:srgbClr val="FF00FF"/>
                </a:solidFill>
                <a:latin typeface="Times New Roman" panose="02020603050405020304" pitchFamily="18" charset="0"/>
                <a:ea typeface="微软雅黑" panose="020B0503020204020204" charset="-122"/>
              </a:rPr>
              <a:t>　</a:t>
            </a:r>
            <a:endParaRPr lang="zh-CN" altLang="en-US" sz="2800" b="1" dirty="0">
              <a:solidFill>
                <a:srgbClr val="FF00FF"/>
              </a:solidFill>
              <a:latin typeface="Times New Roman" panose="02020603050405020304" pitchFamily="18" charset="0"/>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11</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(P44“</a:t>
            </a:r>
            <a:r>
              <a:rPr lang="zh-CN" altLang="en-US" sz="2800" b="1" dirty="0">
                <a:solidFill>
                  <a:srgbClr val="161BE4"/>
                </a:solidFill>
                <a:latin typeface="Times New Roman" panose="02020603050405020304" pitchFamily="18" charset="0"/>
                <a:ea typeface="微软雅黑" panose="020B0503020204020204" charset="-122"/>
              </a:rPr>
              <a:t>侧栏思考题”</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为什么能够通过测定滤出的苹果汁的体积大小来判断果胶酶活性的高低？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果胶酶将果胶分解为小分子物质，小分子物质可以通过滤纸，因此苹果汁的体积大小反映了果胶酶催化分解果胶的能力。在不同的温度和</a:t>
            </a:r>
            <a:r>
              <a:rPr lang="en-US" altLang="zh-CN" sz="2800" b="1">
                <a:latin typeface="Times New Roman" panose="02020603050405020304" pitchFamily="18" charset="0"/>
                <a:ea typeface="微软雅黑" panose="020B0503020204020204" charset="-122"/>
              </a:rPr>
              <a:t>pH</a:t>
            </a:r>
            <a:r>
              <a:rPr lang="zh-CN" altLang="en-US" sz="2800" b="1" dirty="0">
                <a:latin typeface="Times New Roman" panose="02020603050405020304" pitchFamily="18" charset="0"/>
                <a:ea typeface="微软雅黑" panose="020B0503020204020204" charset="-122"/>
              </a:rPr>
              <a:t>下，果胶酶的活性越大，苹果汁的体积就越大。</a:t>
            </a:r>
            <a:r>
              <a:rPr lang="zh-CN" altLang="en-US" dirty="0">
                <a:solidFill>
                  <a:srgbClr val="FF00FF"/>
                </a:solidFill>
                <a:ea typeface="宋体" panose="02010600030101010101" pitchFamily="2" charset="-122"/>
              </a:rPr>
              <a:t>　</a:t>
            </a:r>
            <a:endParaRPr lang="zh-CN" altLang="en-US" dirty="0">
              <a:solidFill>
                <a:srgbClr val="FF00FF"/>
              </a:solidFill>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6546">
                                            <p:txEl>
                                              <p:charRg st="66" end="117"/>
                                            </p:txEl>
                                          </p:spTgt>
                                        </p:tgtEl>
                                        <p:attrNameLst>
                                          <p:attrName>style.visibility</p:attrName>
                                        </p:attrNameLst>
                                      </p:cBhvr>
                                      <p:to>
                                        <p:strVal val="visible"/>
                                      </p:to>
                                    </p:set>
                                    <p:animEffect transition="in" filter="blinds(horizontal)">
                                      <p:cBhvr>
                                        <p:cTn id="7" dur="500"/>
                                        <p:tgtEl>
                                          <p:spTgt spid="876546">
                                            <p:txEl>
                                              <p:charRg st="66" end="1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6546">
                                            <p:txEl>
                                              <p:charRg st="117" end="172"/>
                                            </p:txEl>
                                          </p:spTgt>
                                        </p:tgtEl>
                                        <p:attrNameLst>
                                          <p:attrName>style.visibility</p:attrName>
                                        </p:attrNameLst>
                                      </p:cBhvr>
                                      <p:to>
                                        <p:strVal val="visible"/>
                                      </p:to>
                                    </p:set>
                                    <p:animEffect transition="in" filter="blinds(horizontal)">
                                      <p:cBhvr>
                                        <p:cTn id="12" dur="500"/>
                                        <p:tgtEl>
                                          <p:spTgt spid="876546">
                                            <p:txEl>
                                              <p:charRg st="117" end="17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76546">
                                            <p:txEl>
                                              <p:charRg st="172" end="260"/>
                                            </p:txEl>
                                          </p:spTgt>
                                        </p:tgtEl>
                                        <p:attrNameLst>
                                          <p:attrName>style.visibility</p:attrName>
                                        </p:attrNameLst>
                                      </p:cBhvr>
                                      <p:to>
                                        <p:strVal val="visible"/>
                                      </p:to>
                                    </p:set>
                                    <p:animEffect transition="in" filter="blinds(horizontal)">
                                      <p:cBhvr>
                                        <p:cTn id="17" dur="500"/>
                                        <p:tgtEl>
                                          <p:spTgt spid="876546">
                                            <p:txEl>
                                              <p:charRg st="172" end="2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7570" name="文本占位符 877569"/>
          <p:cNvSpPr>
            <a:spLocks noGrp="1"/>
          </p:cNvSpPr>
          <p:nvPr>
            <p:ph type="body" idx="4294967295"/>
          </p:nvPr>
        </p:nvSpPr>
        <p:spPr>
          <a:xfrm>
            <a:off x="290513" y="620713"/>
            <a:ext cx="11593512" cy="4992687"/>
          </a:xfrm>
        </p:spPr>
        <p:txBody>
          <a:bodyPr lIns="91440" tIns="45720" rIns="91440" bIns="45720" anchor="t">
            <a:spAutoFit/>
          </a:bodyPr>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12</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(P46“</a:t>
            </a:r>
            <a:r>
              <a:rPr lang="zh-CN" altLang="en-US" sz="2800" b="1" dirty="0">
                <a:solidFill>
                  <a:srgbClr val="161BE4"/>
                </a:solidFill>
                <a:latin typeface="Times New Roman" panose="02020603050405020304" pitchFamily="18" charset="0"/>
                <a:ea typeface="微软雅黑" panose="020B0503020204020204" charset="-122"/>
              </a:rPr>
              <a:t>侧栏信息”</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普通洗衣粉可能对环境造成怎样的影响？</a:t>
            </a:r>
            <a:r>
              <a:rPr lang="zh-CN" altLang="en-US" sz="2800" b="1" dirty="0">
                <a:latin typeface="Times New Roman" panose="02020603050405020304" pitchFamily="18" charset="0"/>
                <a:ea typeface="微软雅黑" panose="020B0503020204020204" charset="-122"/>
              </a:rPr>
              <a:t>　</a:t>
            </a:r>
            <a:endParaRPr lang="zh-CN" altLang="en-US" sz="2800" b="1" dirty="0">
              <a:solidFill>
                <a:srgbClr val="FF00FF"/>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普通洗衣粉中含有磷，含磷污水排放到水中可能导致微生物和藻类的大量繁殖，造成水体污染。</a:t>
            </a:r>
            <a:r>
              <a:rPr lang="zh-CN" altLang="en-US" sz="2800" b="1" dirty="0">
                <a:solidFill>
                  <a:srgbClr val="FF00FF"/>
                </a:solidFill>
                <a:latin typeface="Times New Roman" panose="02020603050405020304" pitchFamily="18" charset="0"/>
                <a:ea typeface="微软雅黑" panose="020B0503020204020204" charset="-122"/>
              </a:rPr>
              <a:t>　</a:t>
            </a:r>
            <a:endParaRPr lang="zh-CN" altLang="en-US" sz="2800" b="1" dirty="0">
              <a:latin typeface="Times New Roman" panose="02020603050405020304" pitchFamily="18" charset="0"/>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13</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(P48“</a:t>
            </a:r>
            <a:r>
              <a:rPr lang="zh-CN" altLang="en-US" sz="2800" b="1" dirty="0">
                <a:solidFill>
                  <a:srgbClr val="161BE4"/>
                </a:solidFill>
                <a:latin typeface="Times New Roman" panose="02020603050405020304" pitchFamily="18" charset="0"/>
                <a:ea typeface="微软雅黑" panose="020B0503020204020204" charset="-122"/>
              </a:rPr>
              <a:t>侧栏思考题”</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在本课题中你打算使用什么方法和标准判断洗涤效果？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可在洗涤后比较污物的残留状况，如：已消失、颜色变浅、面积缩小等，最好能进行定量的比较。</a:t>
            </a:r>
            <a:r>
              <a:rPr lang="zh-CN" altLang="en-US" sz="2800" b="1" dirty="0">
                <a:solidFill>
                  <a:srgbClr val="FF00FF"/>
                </a:solidFill>
                <a:latin typeface="Times New Roman" panose="02020603050405020304" pitchFamily="18" charset="0"/>
                <a:ea typeface="微软雅黑" panose="020B0503020204020204" charset="-122"/>
              </a:rPr>
              <a:t>　</a:t>
            </a:r>
            <a:endParaRPr lang="zh-CN" altLang="en-US" sz="2800" b="1" dirty="0">
              <a:latin typeface="Times New Roman" panose="02020603050405020304" pitchFamily="18" charset="0"/>
              <a:ea typeface="微软雅黑" panose="020B0503020204020204" charset="-122"/>
            </a:endParaRPr>
          </a:p>
          <a:p>
            <a:pPr>
              <a:buClr>
                <a:schemeClr val="accent1"/>
              </a:buClr>
              <a:buNone/>
            </a:pPr>
            <a:r>
              <a:rPr lang="en-US" altLang="zh-CN" sz="2800" b="1">
                <a:solidFill>
                  <a:srgbClr val="161BE4"/>
                </a:solidFill>
                <a:latin typeface="Times New Roman" panose="02020603050405020304" pitchFamily="18" charset="0"/>
                <a:ea typeface="微软雅黑" panose="020B0503020204020204" charset="-122"/>
              </a:rPr>
              <a:t>14</a:t>
            </a:r>
            <a:r>
              <a:rPr lang="zh-CN" altLang="en-US" sz="2800" b="1" dirty="0">
                <a:solidFill>
                  <a:srgbClr val="161BE4"/>
                </a:solidFill>
                <a:latin typeface="Times New Roman" panose="02020603050405020304" pitchFamily="18" charset="0"/>
                <a:ea typeface="微软雅黑" panose="020B0503020204020204" charset="-122"/>
              </a:rPr>
              <a:t>．</a:t>
            </a:r>
            <a:r>
              <a:rPr lang="en-US" altLang="zh-CN" sz="2800" b="1">
                <a:solidFill>
                  <a:srgbClr val="161BE4"/>
                </a:solidFill>
                <a:latin typeface="Times New Roman" panose="02020603050405020304" pitchFamily="18" charset="0"/>
                <a:ea typeface="微软雅黑" panose="020B0503020204020204" charset="-122"/>
              </a:rPr>
              <a:t>(P49“</a:t>
            </a:r>
            <a:r>
              <a:rPr lang="zh-CN" altLang="en-US" sz="2800" b="1" dirty="0">
                <a:solidFill>
                  <a:srgbClr val="161BE4"/>
                </a:solidFill>
                <a:latin typeface="Times New Roman" panose="02020603050405020304" pitchFamily="18" charset="0"/>
                <a:ea typeface="微软雅黑" panose="020B0503020204020204" charset="-122"/>
              </a:rPr>
              <a:t>侧栏信息”</a:t>
            </a:r>
            <a:r>
              <a:rPr lang="en-US" altLang="zh-CN" sz="2800" b="1">
                <a:solidFill>
                  <a:srgbClr val="161BE4"/>
                </a:solidFill>
                <a:latin typeface="Times New Roman" panose="02020603050405020304" pitchFamily="18" charset="0"/>
                <a:ea typeface="微软雅黑" panose="020B0503020204020204" charset="-122"/>
              </a:rPr>
              <a:t>)</a:t>
            </a:r>
            <a:r>
              <a:rPr lang="zh-CN" altLang="en-US" sz="2800" b="1" dirty="0">
                <a:solidFill>
                  <a:srgbClr val="161BE4"/>
                </a:solidFill>
                <a:latin typeface="Times New Roman" panose="02020603050405020304" pitchFamily="18" charset="0"/>
                <a:ea typeface="微软雅黑" panose="020B0503020204020204" charset="-122"/>
              </a:rPr>
              <a:t>什么叫高果糖浆？它作为蔗糖的替代品，对人类健康有什么益处？　</a:t>
            </a:r>
            <a:endParaRPr lang="zh-CN" altLang="en-US" sz="2800" b="1" dirty="0">
              <a:solidFill>
                <a:srgbClr val="161BE4"/>
              </a:solidFill>
              <a:latin typeface="Times New Roman" panose="02020603050405020304" pitchFamily="18" charset="0"/>
              <a:ea typeface="微软雅黑" panose="020B0503020204020204" charset="-122"/>
            </a:endParaRPr>
          </a:p>
          <a:p>
            <a:pPr>
              <a:buClr>
                <a:schemeClr val="accent1"/>
              </a:buClr>
              <a:buNone/>
            </a:pPr>
            <a:r>
              <a:rPr lang="zh-CN" altLang="en-US" sz="2800" b="1" dirty="0">
                <a:solidFill>
                  <a:srgbClr val="FF00FF"/>
                </a:solidFill>
                <a:latin typeface="Times New Roman" panose="02020603050405020304" pitchFamily="18" charset="0"/>
                <a:ea typeface="微软雅黑" panose="020B0503020204020204" charset="-122"/>
              </a:rPr>
              <a:t>提示　</a:t>
            </a:r>
            <a:r>
              <a:rPr lang="zh-CN" altLang="en-US" sz="2800" b="1" dirty="0">
                <a:latin typeface="Times New Roman" panose="02020603050405020304" pitchFamily="18" charset="0"/>
                <a:ea typeface="微软雅黑" panose="020B0503020204020204" charset="-122"/>
              </a:rPr>
              <a:t>高果糖浆是指果糖含量为</a:t>
            </a:r>
            <a:r>
              <a:rPr lang="en-US" altLang="zh-CN" sz="2800" b="1">
                <a:latin typeface="Times New Roman" panose="02020603050405020304" pitchFamily="18" charset="0"/>
                <a:ea typeface="微软雅黑" panose="020B0503020204020204" charset="-122"/>
              </a:rPr>
              <a:t>42%</a:t>
            </a:r>
            <a:r>
              <a:rPr lang="zh-CN" altLang="en-US" sz="2800" b="1" dirty="0">
                <a:latin typeface="Times New Roman" panose="02020603050405020304" pitchFamily="18" charset="0"/>
                <a:ea typeface="微软雅黑" panose="020B0503020204020204" charset="-122"/>
              </a:rPr>
              <a:t>左右的糖浆，它不会像蔗糖那样诱发肥胖、糖尿病、龋齿和心血管等疾病。</a:t>
            </a:r>
            <a:r>
              <a:rPr lang="zh-CN" altLang="en-US" sz="2800" b="1" dirty="0">
                <a:solidFill>
                  <a:srgbClr val="FF00FF"/>
                </a:solidFill>
                <a:latin typeface="Times New Roman" panose="02020603050405020304" pitchFamily="18" charset="0"/>
                <a:ea typeface="微软雅黑" panose="020B0503020204020204" charset="-122"/>
              </a:rPr>
              <a:t>　</a:t>
            </a:r>
            <a:endParaRPr lang="zh-CN" altLang="en-US" sz="2800" b="1" dirty="0">
              <a:solidFill>
                <a:srgbClr val="FF00FF"/>
              </a:solidFill>
              <a:latin typeface="Times New Roman" panose="02020603050405020304" pitchFamily="18" charset="0"/>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7570">
                                            <p:txEl>
                                              <p:charRg st="40" end="87"/>
                                            </p:txEl>
                                          </p:spTgt>
                                        </p:tgtEl>
                                        <p:attrNameLst>
                                          <p:attrName>style.visibility</p:attrName>
                                        </p:attrNameLst>
                                      </p:cBhvr>
                                      <p:to>
                                        <p:strVal val="visible"/>
                                      </p:to>
                                    </p:set>
                                    <p:animEffect transition="in" filter="blinds(horizontal)">
                                      <p:cBhvr>
                                        <p:cTn id="7" dur="500"/>
                                        <p:tgtEl>
                                          <p:spTgt spid="877570">
                                            <p:txEl>
                                              <p:charRg st="40" end="8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7570">
                                            <p:txEl>
                                              <p:charRg st="87" end="134"/>
                                            </p:txEl>
                                          </p:spTgt>
                                        </p:tgtEl>
                                        <p:attrNameLst>
                                          <p:attrName>style.visibility</p:attrName>
                                        </p:attrNameLst>
                                      </p:cBhvr>
                                      <p:to>
                                        <p:strVal val="visible"/>
                                      </p:to>
                                    </p:set>
                                    <p:animEffect transition="in" filter="blinds(horizontal)">
                                      <p:cBhvr>
                                        <p:cTn id="12" dur="500"/>
                                        <p:tgtEl>
                                          <p:spTgt spid="877570">
                                            <p:txEl>
                                              <p:charRg st="87" end="13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77570">
                                            <p:txEl>
                                              <p:charRg st="134" end="182"/>
                                            </p:txEl>
                                          </p:spTgt>
                                        </p:tgtEl>
                                        <p:attrNameLst>
                                          <p:attrName>style.visibility</p:attrName>
                                        </p:attrNameLst>
                                      </p:cBhvr>
                                      <p:to>
                                        <p:strVal val="visible"/>
                                      </p:to>
                                    </p:set>
                                    <p:animEffect transition="in" filter="blinds(horizontal)">
                                      <p:cBhvr>
                                        <p:cTn id="17" dur="500"/>
                                        <p:tgtEl>
                                          <p:spTgt spid="877570">
                                            <p:txEl>
                                              <p:charRg st="134" end="18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77570">
                                            <p:txEl>
                                              <p:charRg st="182" end="233"/>
                                            </p:txEl>
                                          </p:spTgt>
                                        </p:tgtEl>
                                        <p:attrNameLst>
                                          <p:attrName>style.visibility</p:attrName>
                                        </p:attrNameLst>
                                      </p:cBhvr>
                                      <p:to>
                                        <p:strVal val="visible"/>
                                      </p:to>
                                    </p:set>
                                    <p:animEffect transition="in" filter="blinds(horizontal)">
                                      <p:cBhvr>
                                        <p:cTn id="22" dur="500"/>
                                        <p:tgtEl>
                                          <p:spTgt spid="877570">
                                            <p:txEl>
                                              <p:charRg st="182" end="23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77570">
                                            <p:txEl>
                                              <p:charRg st="233" end="285"/>
                                            </p:txEl>
                                          </p:spTgt>
                                        </p:tgtEl>
                                        <p:attrNameLst>
                                          <p:attrName>style.visibility</p:attrName>
                                        </p:attrNameLst>
                                      </p:cBhvr>
                                      <p:to>
                                        <p:strVal val="visible"/>
                                      </p:to>
                                    </p:set>
                                    <p:animEffect transition="in" filter="blinds(horizontal)">
                                      <p:cBhvr>
                                        <p:cTn id="27" dur="500"/>
                                        <p:tgtEl>
                                          <p:spTgt spid="877570">
                                            <p:txEl>
                                              <p:charRg st="233" end="2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b61651d8-679d-4549-bac8-0346a9b1f59b}"/>
</p:tagLst>
</file>

<file path=ppt/tags/tag2.xml><?xml version="1.0" encoding="utf-8"?>
<p:tagLst xmlns:p="http://schemas.openxmlformats.org/presentationml/2006/main">
  <p:tag name="KSO_WM_UNIT_TABLE_BEAUTIFY" val="smartTable{892ea975-8b55-40f3-926f-e4f5775a7bb4}"/>
</p:tagLst>
</file>

<file path=ppt/tags/tag3.xml><?xml version="1.0" encoding="utf-8"?>
<p:tagLst xmlns:p="http://schemas.openxmlformats.org/presentationml/2006/main">
  <p:tag name="KSO_WM_UNIT_TABLE_BEAUTIFY" val="smartTable{b31b73e6-b008-4d04-ae3f-81743598a63f}"/>
</p:tagLst>
</file>

<file path=ppt/tags/tag4.xml><?xml version="1.0" encoding="utf-8"?>
<p:tagLst xmlns:p="http://schemas.openxmlformats.org/presentationml/2006/main">
  <p:tag name="KSO_WM_UNIT_TABLE_BEAUTIFY" val="smartTable{d7124fee-5689-46ef-b26a-14fa5a8aadf4}"/>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11034</Words>
  <Application>WPS 演示</Application>
  <PresentationFormat>自定义</PresentationFormat>
  <Paragraphs>685</Paragraphs>
  <Slides>33</Slides>
  <Notes>0</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3</vt:i4>
      </vt:variant>
      <vt:variant>
        <vt:lpstr>幻灯片标题</vt:lpstr>
      </vt:variant>
      <vt:variant>
        <vt:i4>33</vt:i4>
      </vt:variant>
    </vt:vector>
  </HeadingPairs>
  <TitlesOfParts>
    <vt:vector size="48" baseType="lpstr">
      <vt:lpstr>Arial</vt:lpstr>
      <vt:lpstr>宋体</vt:lpstr>
      <vt:lpstr>Wingdings</vt:lpstr>
      <vt:lpstr>Times New Roman</vt:lpstr>
      <vt:lpstr>微软雅黑</vt:lpstr>
      <vt:lpstr>黑体</vt:lpstr>
      <vt:lpstr>楷体</vt:lpstr>
      <vt:lpstr>Arial Unicode MS</vt:lpstr>
      <vt:lpstr>Arial Black</vt:lpstr>
      <vt:lpstr>方正准圆_GBK</vt:lpstr>
      <vt:lpstr>自定义设计方案</vt:lpstr>
      <vt:lpstr>2_自定义设计方案</vt:lpstr>
      <vt:lpstr>Word.Document.8</vt:lpstr>
      <vt:lpstr>Photoshop.Image.7</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Bill</dc:creator>
  <cp:lastModifiedBy>HQJ</cp:lastModifiedBy>
  <cp:revision>313</cp:revision>
  <dcterms:created xsi:type="dcterms:W3CDTF">2016-01-21T10:31:00Z</dcterms:created>
  <dcterms:modified xsi:type="dcterms:W3CDTF">2021-01-27T01:41:08Z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