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652" r:id="rId2"/>
    <p:sldId id="378" r:id="rId3"/>
    <p:sldId id="649" r:id="rId4"/>
    <p:sldId id="613" r:id="rId5"/>
    <p:sldId id="614" r:id="rId6"/>
    <p:sldId id="615" r:id="rId7"/>
    <p:sldId id="616" r:id="rId8"/>
    <p:sldId id="617" r:id="rId9"/>
    <p:sldId id="618" r:id="rId10"/>
    <p:sldId id="650" r:id="rId11"/>
    <p:sldId id="620" r:id="rId12"/>
    <p:sldId id="621" r:id="rId13"/>
    <p:sldId id="622" r:id="rId14"/>
    <p:sldId id="623" r:id="rId15"/>
    <p:sldId id="624" r:id="rId16"/>
    <p:sldId id="625" r:id="rId17"/>
    <p:sldId id="626" r:id="rId18"/>
    <p:sldId id="627" r:id="rId19"/>
    <p:sldId id="628" r:id="rId20"/>
    <p:sldId id="629" r:id="rId21"/>
    <p:sldId id="630" r:id="rId22"/>
    <p:sldId id="631" r:id="rId23"/>
    <p:sldId id="632" r:id="rId24"/>
    <p:sldId id="633" r:id="rId25"/>
    <p:sldId id="651" r:id="rId26"/>
    <p:sldId id="635" r:id="rId27"/>
    <p:sldId id="636" r:id="rId28"/>
    <p:sldId id="637" r:id="rId29"/>
    <p:sldId id="638" r:id="rId30"/>
    <p:sldId id="639" r:id="rId31"/>
    <p:sldId id="640" r:id="rId32"/>
    <p:sldId id="641" r:id="rId33"/>
    <p:sldId id="642" r:id="rId34"/>
    <p:sldId id="643" r:id="rId35"/>
    <p:sldId id="644" r:id="rId36"/>
    <p:sldId id="645" r:id="rId37"/>
    <p:sldId id="653" r:id="rId38"/>
    <p:sldId id="654" r:id="rId39"/>
  </p:sldIdLst>
  <p:sldSz cx="12192000" cy="6858000"/>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319"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3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86347" autoAdjust="0"/>
  </p:normalViewPr>
  <p:slideViewPr>
    <p:cSldViewPr snapToGrid="0">
      <p:cViewPr>
        <p:scale>
          <a:sx n="70" d="100"/>
          <a:sy n="70" d="100"/>
        </p:scale>
        <p:origin x="-720" y="-120"/>
      </p:cViewPr>
      <p:guideLst>
        <p:guide orient="horz" pos="2319"/>
        <p:guide pos="3908"/>
      </p:guideLst>
    </p:cSldViewPr>
  </p:slideViewPr>
  <p:outlineViewPr>
    <p:cViewPr>
      <p:scale>
        <a:sx n="33" d="100"/>
        <a:sy n="33" d="100"/>
      </p:scale>
      <p:origin x="0" y="1122"/>
    </p:cViewPr>
  </p:outlin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2021/1/7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564438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A52D7-37C7-4B7E-BB41-86D5B57F0E08}" type="datetimeFigureOut">
              <a:rPr lang="zh-CN" altLang="en-US" smtClean="0"/>
              <a:pPr/>
              <a:t>2021/1/7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F094-A864-49B8-A335-02B1F339DA05}" type="slidenum">
              <a:rPr lang="zh-CN" altLang="en-US" smtClean="0"/>
              <a:pPr/>
              <a:t>‹#›</a:t>
            </a:fld>
            <a:endParaRPr lang="zh-CN" altLang="en-US"/>
          </a:p>
        </p:txBody>
      </p:sp>
    </p:spTree>
    <p:extLst>
      <p:ext uri="{BB962C8B-B14F-4D97-AF65-F5344CB8AC3E}">
        <p14:creationId xmlns:p14="http://schemas.microsoft.com/office/powerpoint/2010/main" val="3789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5E7C16-16EB-45EC-96F4-5B555DBEB0C0}" type="slidenum">
              <a:rPr lang="zh-CN" altLang="en-US" smtClean="0"/>
              <a:pPr/>
              <a:t>2</a:t>
            </a:fld>
            <a:endParaRPr lang="zh-CN" altLang="en-US"/>
          </a:p>
        </p:txBody>
      </p:sp>
    </p:spTree>
    <p:extLst>
      <p:ext uri="{BB962C8B-B14F-4D97-AF65-F5344CB8AC3E}">
        <p14:creationId xmlns:p14="http://schemas.microsoft.com/office/powerpoint/2010/main" val="162107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11</a:t>
            </a:fld>
            <a:endParaRPr lang="zh-CN" altLang="en-US"/>
          </a:p>
        </p:txBody>
      </p:sp>
    </p:spTree>
    <p:extLst>
      <p:ext uri="{BB962C8B-B14F-4D97-AF65-F5344CB8AC3E}">
        <p14:creationId xmlns:p14="http://schemas.microsoft.com/office/powerpoint/2010/main" val="75951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12</a:t>
            </a:fld>
            <a:endParaRPr lang="zh-CN" altLang="en-US"/>
          </a:p>
        </p:txBody>
      </p:sp>
    </p:spTree>
    <p:extLst>
      <p:ext uri="{BB962C8B-B14F-4D97-AF65-F5344CB8AC3E}">
        <p14:creationId xmlns:p14="http://schemas.microsoft.com/office/powerpoint/2010/main" val="96729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13</a:t>
            </a:fld>
            <a:endParaRPr lang="zh-CN" altLang="en-US"/>
          </a:p>
        </p:txBody>
      </p:sp>
    </p:spTree>
    <p:extLst>
      <p:ext uri="{BB962C8B-B14F-4D97-AF65-F5344CB8AC3E}">
        <p14:creationId xmlns:p14="http://schemas.microsoft.com/office/powerpoint/2010/main" val="3596673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14</a:t>
            </a:fld>
            <a:endParaRPr lang="zh-CN" altLang="en-US"/>
          </a:p>
        </p:txBody>
      </p:sp>
    </p:spTree>
    <p:extLst>
      <p:ext uri="{BB962C8B-B14F-4D97-AF65-F5344CB8AC3E}">
        <p14:creationId xmlns:p14="http://schemas.microsoft.com/office/powerpoint/2010/main" val="276257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15</a:t>
            </a:fld>
            <a:endParaRPr lang="zh-CN" altLang="en-US"/>
          </a:p>
        </p:txBody>
      </p:sp>
    </p:spTree>
    <p:extLst>
      <p:ext uri="{BB962C8B-B14F-4D97-AF65-F5344CB8AC3E}">
        <p14:creationId xmlns:p14="http://schemas.microsoft.com/office/powerpoint/2010/main" val="58208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16</a:t>
            </a:fld>
            <a:endParaRPr lang="zh-CN" altLang="en-US"/>
          </a:p>
        </p:txBody>
      </p:sp>
    </p:spTree>
    <p:extLst>
      <p:ext uri="{BB962C8B-B14F-4D97-AF65-F5344CB8AC3E}">
        <p14:creationId xmlns:p14="http://schemas.microsoft.com/office/powerpoint/2010/main" val="259375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17</a:t>
            </a:fld>
            <a:endParaRPr lang="zh-CN" altLang="en-US"/>
          </a:p>
        </p:txBody>
      </p:sp>
    </p:spTree>
    <p:extLst>
      <p:ext uri="{BB962C8B-B14F-4D97-AF65-F5344CB8AC3E}">
        <p14:creationId xmlns:p14="http://schemas.microsoft.com/office/powerpoint/2010/main" val="335032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18</a:t>
            </a:fld>
            <a:endParaRPr lang="zh-CN" altLang="en-US"/>
          </a:p>
        </p:txBody>
      </p:sp>
    </p:spTree>
    <p:extLst>
      <p:ext uri="{BB962C8B-B14F-4D97-AF65-F5344CB8AC3E}">
        <p14:creationId xmlns:p14="http://schemas.microsoft.com/office/powerpoint/2010/main" val="2122865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19</a:t>
            </a:fld>
            <a:endParaRPr lang="zh-CN" altLang="en-US"/>
          </a:p>
        </p:txBody>
      </p:sp>
    </p:spTree>
    <p:extLst>
      <p:ext uri="{BB962C8B-B14F-4D97-AF65-F5344CB8AC3E}">
        <p14:creationId xmlns:p14="http://schemas.microsoft.com/office/powerpoint/2010/main" val="2516974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20</a:t>
            </a:fld>
            <a:endParaRPr lang="zh-CN" altLang="en-US"/>
          </a:p>
        </p:txBody>
      </p:sp>
    </p:spTree>
    <p:extLst>
      <p:ext uri="{BB962C8B-B14F-4D97-AF65-F5344CB8AC3E}">
        <p14:creationId xmlns:p14="http://schemas.microsoft.com/office/powerpoint/2010/main" val="359660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CD63DA-3038-43B4-A653-10DE98DB660C}"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21</a:t>
            </a:fld>
            <a:endParaRPr lang="zh-CN" altLang="en-US"/>
          </a:p>
        </p:txBody>
      </p:sp>
    </p:spTree>
    <p:extLst>
      <p:ext uri="{BB962C8B-B14F-4D97-AF65-F5344CB8AC3E}">
        <p14:creationId xmlns:p14="http://schemas.microsoft.com/office/powerpoint/2010/main" val="16571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22</a:t>
            </a:fld>
            <a:endParaRPr lang="zh-CN" altLang="en-US"/>
          </a:p>
        </p:txBody>
      </p:sp>
    </p:spTree>
    <p:extLst>
      <p:ext uri="{BB962C8B-B14F-4D97-AF65-F5344CB8AC3E}">
        <p14:creationId xmlns:p14="http://schemas.microsoft.com/office/powerpoint/2010/main" val="1443369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23</a:t>
            </a:fld>
            <a:endParaRPr lang="zh-CN" altLang="en-US"/>
          </a:p>
        </p:txBody>
      </p:sp>
    </p:spTree>
    <p:extLst>
      <p:ext uri="{BB962C8B-B14F-4D97-AF65-F5344CB8AC3E}">
        <p14:creationId xmlns:p14="http://schemas.microsoft.com/office/powerpoint/2010/main" val="2339958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24</a:t>
            </a:fld>
            <a:endParaRPr lang="zh-CN" altLang="en-US"/>
          </a:p>
        </p:txBody>
      </p:sp>
    </p:spTree>
    <p:extLst>
      <p:ext uri="{BB962C8B-B14F-4D97-AF65-F5344CB8AC3E}">
        <p14:creationId xmlns:p14="http://schemas.microsoft.com/office/powerpoint/2010/main" val="2445945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CD63DA-3038-43B4-A653-10DE98DB660C}"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26</a:t>
            </a:fld>
            <a:endParaRPr lang="zh-CN" altLang="en-US"/>
          </a:p>
        </p:txBody>
      </p:sp>
    </p:spTree>
    <p:extLst>
      <p:ext uri="{BB962C8B-B14F-4D97-AF65-F5344CB8AC3E}">
        <p14:creationId xmlns:p14="http://schemas.microsoft.com/office/powerpoint/2010/main" val="2111521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27</a:t>
            </a:fld>
            <a:endParaRPr lang="zh-CN" altLang="en-US"/>
          </a:p>
        </p:txBody>
      </p:sp>
    </p:spTree>
    <p:extLst>
      <p:ext uri="{BB962C8B-B14F-4D97-AF65-F5344CB8AC3E}">
        <p14:creationId xmlns:p14="http://schemas.microsoft.com/office/powerpoint/2010/main" val="515574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28</a:t>
            </a:fld>
            <a:endParaRPr lang="zh-CN" altLang="en-US"/>
          </a:p>
        </p:txBody>
      </p:sp>
    </p:spTree>
    <p:extLst>
      <p:ext uri="{BB962C8B-B14F-4D97-AF65-F5344CB8AC3E}">
        <p14:creationId xmlns:p14="http://schemas.microsoft.com/office/powerpoint/2010/main" val="2893438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29</a:t>
            </a:fld>
            <a:endParaRPr lang="zh-CN" altLang="en-US"/>
          </a:p>
        </p:txBody>
      </p:sp>
    </p:spTree>
    <p:extLst>
      <p:ext uri="{BB962C8B-B14F-4D97-AF65-F5344CB8AC3E}">
        <p14:creationId xmlns:p14="http://schemas.microsoft.com/office/powerpoint/2010/main" val="2392776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30</a:t>
            </a:fld>
            <a:endParaRPr lang="zh-CN" altLang="en-US"/>
          </a:p>
        </p:txBody>
      </p:sp>
    </p:spTree>
    <p:extLst>
      <p:ext uri="{BB962C8B-B14F-4D97-AF65-F5344CB8AC3E}">
        <p14:creationId xmlns:p14="http://schemas.microsoft.com/office/powerpoint/2010/main" val="372145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4</a:t>
            </a:fld>
            <a:endParaRPr lang="zh-CN" altLang="en-US"/>
          </a:p>
        </p:txBody>
      </p:sp>
    </p:spTree>
    <p:extLst>
      <p:ext uri="{BB962C8B-B14F-4D97-AF65-F5344CB8AC3E}">
        <p14:creationId xmlns:p14="http://schemas.microsoft.com/office/powerpoint/2010/main" val="3175894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31</a:t>
            </a:fld>
            <a:endParaRPr lang="zh-CN" altLang="en-US"/>
          </a:p>
        </p:txBody>
      </p:sp>
    </p:spTree>
    <p:extLst>
      <p:ext uri="{BB962C8B-B14F-4D97-AF65-F5344CB8AC3E}">
        <p14:creationId xmlns:p14="http://schemas.microsoft.com/office/powerpoint/2010/main" val="2460181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32</a:t>
            </a:fld>
            <a:endParaRPr lang="zh-CN" altLang="en-US"/>
          </a:p>
        </p:txBody>
      </p:sp>
    </p:spTree>
    <p:extLst>
      <p:ext uri="{BB962C8B-B14F-4D97-AF65-F5344CB8AC3E}">
        <p14:creationId xmlns:p14="http://schemas.microsoft.com/office/powerpoint/2010/main" val="69526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33</a:t>
            </a:fld>
            <a:endParaRPr lang="zh-CN" altLang="en-US"/>
          </a:p>
        </p:txBody>
      </p:sp>
    </p:spTree>
    <p:extLst>
      <p:ext uri="{BB962C8B-B14F-4D97-AF65-F5344CB8AC3E}">
        <p14:creationId xmlns:p14="http://schemas.microsoft.com/office/powerpoint/2010/main" val="3940696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34</a:t>
            </a:fld>
            <a:endParaRPr lang="zh-CN" altLang="en-US"/>
          </a:p>
        </p:txBody>
      </p:sp>
    </p:spTree>
    <p:extLst>
      <p:ext uri="{BB962C8B-B14F-4D97-AF65-F5344CB8AC3E}">
        <p14:creationId xmlns:p14="http://schemas.microsoft.com/office/powerpoint/2010/main" val="4134470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35</a:t>
            </a:fld>
            <a:endParaRPr lang="zh-CN" altLang="en-US"/>
          </a:p>
        </p:txBody>
      </p:sp>
    </p:spTree>
    <p:extLst>
      <p:ext uri="{BB962C8B-B14F-4D97-AF65-F5344CB8AC3E}">
        <p14:creationId xmlns:p14="http://schemas.microsoft.com/office/powerpoint/2010/main" val="791605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36</a:t>
            </a:fld>
            <a:endParaRPr lang="zh-CN" altLang="en-US"/>
          </a:p>
        </p:txBody>
      </p:sp>
    </p:spTree>
    <p:extLst>
      <p:ext uri="{BB962C8B-B14F-4D97-AF65-F5344CB8AC3E}">
        <p14:creationId xmlns:p14="http://schemas.microsoft.com/office/powerpoint/2010/main" val="74287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5</a:t>
            </a:fld>
            <a:endParaRPr lang="zh-CN" altLang="en-US"/>
          </a:p>
        </p:txBody>
      </p:sp>
    </p:spTree>
    <p:extLst>
      <p:ext uri="{BB962C8B-B14F-4D97-AF65-F5344CB8AC3E}">
        <p14:creationId xmlns:p14="http://schemas.microsoft.com/office/powerpoint/2010/main" val="300067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6</a:t>
            </a:fld>
            <a:endParaRPr lang="zh-CN" altLang="en-US"/>
          </a:p>
        </p:txBody>
      </p:sp>
    </p:spTree>
    <p:extLst>
      <p:ext uri="{BB962C8B-B14F-4D97-AF65-F5344CB8AC3E}">
        <p14:creationId xmlns:p14="http://schemas.microsoft.com/office/powerpoint/2010/main" val="249999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7</a:t>
            </a:fld>
            <a:endParaRPr lang="zh-CN" altLang="en-US"/>
          </a:p>
        </p:txBody>
      </p:sp>
    </p:spTree>
    <p:extLst>
      <p:ext uri="{BB962C8B-B14F-4D97-AF65-F5344CB8AC3E}">
        <p14:creationId xmlns:p14="http://schemas.microsoft.com/office/powerpoint/2010/main" val="727375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8</a:t>
            </a:fld>
            <a:endParaRPr lang="zh-CN" altLang="en-US"/>
          </a:p>
        </p:txBody>
      </p:sp>
    </p:spTree>
    <p:extLst>
      <p:ext uri="{BB962C8B-B14F-4D97-AF65-F5344CB8AC3E}">
        <p14:creationId xmlns:p14="http://schemas.microsoft.com/office/powerpoint/2010/main" val="59201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6D5307-9AB0-4C93-817A-B080F41B1CBD}" type="slidenum">
              <a:rPr lang="zh-CN" altLang="en-US" smtClean="0"/>
              <a:t>9</a:t>
            </a:fld>
            <a:endParaRPr lang="zh-CN" altLang="en-US"/>
          </a:p>
        </p:txBody>
      </p:sp>
    </p:spTree>
    <p:extLst>
      <p:ext uri="{BB962C8B-B14F-4D97-AF65-F5344CB8AC3E}">
        <p14:creationId xmlns:p14="http://schemas.microsoft.com/office/powerpoint/2010/main" val="75015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CD63DA-3038-43B4-A653-10DE98DB660C}"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直接连接符 21"/>
          <p:cNvSpPr>
            <a:spLocks noChangeShapeType="1"/>
          </p:cNvSpPr>
          <p:nvPr userDrawn="1"/>
        </p:nvSpPr>
        <p:spPr bwMode="auto">
          <a:xfrm>
            <a:off x="56362" y="776747"/>
            <a:ext cx="12135638" cy="0"/>
          </a:xfrm>
          <a:prstGeom prst="line">
            <a:avLst/>
          </a:prstGeom>
          <a:noFill/>
          <a:ln w="28575" cap="flat" cmpd="sng">
            <a:solidFill>
              <a:srgbClr val="263238"/>
            </a:solidFill>
            <a:miter lim="800000"/>
          </a:ln>
          <a:extLst>
            <a:ext uri="{909E8E84-426E-40DD-AFC4-6F175D3DCCD1}">
              <a14:hiddenFill xmlns:a14="http://schemas.microsoft.com/office/drawing/2010/main">
                <a:noFill/>
              </a14:hiddenFill>
            </a:ext>
          </a:extLst>
        </p:spPr>
        <p:txBody>
          <a:bodyPr/>
          <a:lstStyle/>
          <a:p>
            <a:endParaRPr lang="zh-CN" altLang="en-US"/>
          </a:p>
        </p:txBody>
      </p:sp>
      <p:pic>
        <p:nvPicPr>
          <p:cNvPr id="3" name="Picture 2" descr="C:\Users\HUNNU\Desktop\mmexport160090741418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771" y="-63939"/>
            <a:ext cx="1183989" cy="103243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p:cNvSpPr txBox="1"/>
          <p:nvPr userDrawn="1"/>
        </p:nvSpPr>
        <p:spPr>
          <a:xfrm>
            <a:off x="881708" y="105300"/>
            <a:ext cx="3901018" cy="584775"/>
          </a:xfrm>
          <a:prstGeom prst="rect">
            <a:avLst/>
          </a:prstGeom>
          <a:noFill/>
        </p:spPr>
        <p:txBody>
          <a:bodyPr wrap="square" rtlCol="0">
            <a:spAutoFit/>
          </a:bodyPr>
          <a:lstStyle/>
          <a:p>
            <a:r>
              <a:rPr lang="zh-CN" altLang="en-US" sz="3200" b="1" dirty="0" smtClean="0">
                <a:solidFill>
                  <a:schemeClr val="tx1"/>
                </a:solidFill>
                <a:latin typeface="隶书" panose="02010509060101010101" pitchFamily="49" charset="-122"/>
                <a:ea typeface="隶书" panose="02010509060101010101" pitchFamily="49" charset="-122"/>
              </a:rPr>
              <a:t>怀化市铁路第一中学</a:t>
            </a:r>
            <a:endParaRPr lang="zh-CN" altLang="en-US" sz="3200" b="1" dirty="0">
              <a:solidFill>
                <a:schemeClr val="tx1"/>
              </a:solidFill>
              <a:latin typeface="隶书" panose="02010509060101010101" pitchFamily="49" charset="-122"/>
              <a:ea typeface="隶书" panose="02010509060101010101" pitchFamily="49"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vl1pPr>
          </a:lstStyle>
          <a:p>
            <a:fld id="{91F423F7-8EC3-46E9-B63C-F168B82A0C07}" type="datetime1">
              <a:rPr lang="zh-CN" altLang="en-US"/>
              <a:pPr/>
              <a:t>2021/1/7</a:t>
            </a:fld>
            <a:endParaRPr lang="zh-CN" altLang="en-US" sz="1800">
              <a:solidFill>
                <a:schemeClr val="tx1"/>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vl1pPr>
          </a:lstStyle>
          <a:p>
            <a:endParaRPr lang="zh-CN" altLang="zh-CN"/>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vl1pPr>
          </a:lstStyle>
          <a:p>
            <a:fld id="{EAA7D9D8-2F79-49CC-8215-262C686D35F0}" type="slidenum">
              <a:rPr lang="zh-CN" altLang="en-US"/>
              <a:pPr/>
              <a:t>‹#›</a:t>
            </a:fld>
            <a:endParaRPr lang="zh-CN" altLang="en-US" sz="180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4122"/>
          <p:cNvSpPr>
            <a:spLocks noGrp="1"/>
          </p:cNvSpPr>
          <p:nvPr>
            <p:ph type="dt" sz="half" idx="10"/>
          </p:nvPr>
        </p:nvSpPr>
        <p:spPr>
          <a:xfrm>
            <a:off x="609600" y="6553200"/>
            <a:ext cx="2844800" cy="476250"/>
          </a:xfrm>
          <a:prstGeom prst="rect">
            <a:avLst/>
          </a:prstGeom>
          <a:ln/>
        </p:spPr>
        <p:txBody>
          <a:bodyPr/>
          <a:lstStyle>
            <a:lvl1pPr>
              <a:defRPr/>
            </a:lvl1pPr>
          </a:lstStyle>
          <a:p>
            <a:fld id="{BB962C8B-B14F-4D97-AF65-F5344CB8AC3E}" type="datetime1">
              <a:rPr lang="zh-CN" altLang="en-US"/>
              <a:pPr/>
              <a:t>2021/1/7</a:t>
            </a:fld>
            <a:endParaRPr lang="zh-CN" altLang="en-US"/>
          </a:p>
        </p:txBody>
      </p:sp>
      <p:sp>
        <p:nvSpPr>
          <p:cNvPr id="5" name="页脚占位符 4123"/>
          <p:cNvSpPr>
            <a:spLocks noGrp="1"/>
          </p:cNvSpPr>
          <p:nvPr>
            <p:ph type="ftr" sz="quarter" idx="11"/>
          </p:nvPr>
        </p:nvSpPr>
        <p:spPr>
          <a:xfrm>
            <a:off x="4165600" y="6553200"/>
            <a:ext cx="3860800" cy="476250"/>
          </a:xfrm>
          <a:prstGeom prst="rect">
            <a:avLst/>
          </a:prstGeom>
          <a:ln/>
        </p:spPr>
        <p:txBody>
          <a:bodyPr/>
          <a:lstStyle>
            <a:lvl1pPr>
              <a:defRPr/>
            </a:lvl1pPr>
          </a:lstStyle>
          <a:p>
            <a:r>
              <a:rPr lang="zh-CN" altLang="en-US"/>
              <a:t>湖南省长郡中学 周宽 版权所有</a:t>
            </a:r>
          </a:p>
        </p:txBody>
      </p:sp>
      <p:sp>
        <p:nvSpPr>
          <p:cNvPr id="6" name="灯片编号占位符 4124"/>
          <p:cNvSpPr>
            <a:spLocks noGrp="1"/>
          </p:cNvSpPr>
          <p:nvPr>
            <p:ph type="sldNum" sz="quarter" idx="12"/>
          </p:nvPr>
        </p:nvSpPr>
        <p:spPr>
          <a:xfrm>
            <a:off x="8737600" y="6553200"/>
            <a:ext cx="2844800" cy="476250"/>
          </a:xfrm>
          <a:prstGeom prst="rect">
            <a:avLst/>
          </a:prstGeom>
          <a:ln/>
        </p:spPr>
        <p:txBody>
          <a:bodyPr/>
          <a:lstStyle>
            <a:lvl1pPr>
              <a:defRPr/>
            </a:lvl1pPr>
          </a:lstStyle>
          <a:p>
            <a:fld id="{FB6B7236-221D-4C80-BC57-F8B8B608B427}" type="slidenum">
              <a:rPr lang="zh-CN" altLang="en-US"/>
              <a:pPr/>
              <a:t>‹#›</a:t>
            </a:fld>
            <a:endParaRPr lang="zh-CN" altLang="en-US"/>
          </a:p>
        </p:txBody>
      </p:sp>
    </p:spTree>
    <p:extLst>
      <p:ext uri="{BB962C8B-B14F-4D97-AF65-F5344CB8AC3E}">
        <p14:creationId xmlns:p14="http://schemas.microsoft.com/office/powerpoint/2010/main" val="19303279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itle">
  <p:cSld name="1_标题幻灯片">
    <p:spTree>
      <p:nvGrpSpPr>
        <p:cNvPr id="1" name=""/>
        <p:cNvGrpSpPr/>
        <p:nvPr/>
      </p:nvGrpSpPr>
      <p:grpSpPr>
        <a:xfrm>
          <a:off x="0" y="0"/>
          <a:ext cx="0" cy="0"/>
          <a:chOff x="0" y="0"/>
          <a:chExt cx="0" cy="0"/>
        </a:xfrm>
      </p:grpSpPr>
      <p:pic>
        <p:nvPicPr>
          <p:cNvPr id="4" name="图片 5137" descr="开国大典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68550"/>
            <a:ext cx="10704513"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5128"/>
          <p:cNvSpPr>
            <a:spLocks noChangeArrowheads="1"/>
          </p:cNvSpPr>
          <p:nvPr/>
        </p:nvSpPr>
        <p:spPr bwMode="auto">
          <a:xfrm>
            <a:off x="0" y="2060575"/>
            <a:ext cx="12192000" cy="4797425"/>
          </a:xfrm>
          <a:prstGeom prst="rect">
            <a:avLst/>
          </a:prstGeom>
          <a:gradFill rotWithShape="1">
            <a:gsLst>
              <a:gs pos="0">
                <a:schemeClr val="bg1">
                  <a:alpha val="0"/>
                </a:schemeClr>
              </a:gs>
              <a:gs pos="100000">
                <a:srgbClr val="FFFFFF"/>
              </a:gs>
            </a:gsLst>
            <a:path path="rect">
              <a:fillToRect t="100000" r="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zh-CN"/>
          </a:p>
        </p:txBody>
      </p:sp>
      <p:grpSp>
        <p:nvGrpSpPr>
          <p:cNvPr id="6" name="组合 5131"/>
          <p:cNvGrpSpPr>
            <a:grpSpLocks/>
          </p:cNvGrpSpPr>
          <p:nvPr/>
        </p:nvGrpSpPr>
        <p:grpSpPr bwMode="auto">
          <a:xfrm>
            <a:off x="5230813" y="2276475"/>
            <a:ext cx="5473700" cy="4105275"/>
            <a:chOff x="2471" y="1252"/>
            <a:chExt cx="2586" cy="2586"/>
          </a:xfrm>
        </p:grpSpPr>
        <p:sp>
          <p:nvSpPr>
            <p:cNvPr id="7" name="任意多边形 5132"/>
            <p:cNvSpPr>
              <a:spLocks noChangeArrowheads="1"/>
            </p:cNvSpPr>
            <p:nvPr/>
          </p:nvSpPr>
          <p:spPr bwMode="auto">
            <a:xfrm>
              <a:off x="2471" y="1252"/>
              <a:ext cx="2586" cy="2586"/>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3199 w 21600"/>
                <a:gd name="T11" fmla="*/ 10800 h 21600"/>
                <a:gd name="T12" fmla="*/ 10800 w 21600"/>
                <a:gd name="T13" fmla="*/ 18401 h 21600"/>
                <a:gd name="T14" fmla="*/ 18401 w 21600"/>
                <a:gd name="T15" fmla="*/ 10800 h 21600"/>
                <a:gd name="T16" fmla="*/ 10800 w 21600"/>
                <a:gd name="T17" fmla="*/ 3199 h 21600"/>
                <a:gd name="T18" fmla="*/ 3199 w 21600"/>
                <a:gd name="T19"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199" y="10800"/>
                  </a:moveTo>
                  <a:cubicBezTo>
                    <a:pt x="3199" y="14998"/>
                    <a:pt x="6602" y="18401"/>
                    <a:pt x="10800" y="18401"/>
                  </a:cubicBezTo>
                  <a:cubicBezTo>
                    <a:pt x="14998" y="18401"/>
                    <a:pt x="18401" y="14998"/>
                    <a:pt x="18401" y="10800"/>
                  </a:cubicBezTo>
                  <a:cubicBezTo>
                    <a:pt x="18401" y="6602"/>
                    <a:pt x="14998" y="3199"/>
                    <a:pt x="10800" y="3199"/>
                  </a:cubicBezTo>
                  <a:cubicBezTo>
                    <a:pt x="6602" y="3199"/>
                    <a:pt x="3199" y="6602"/>
                    <a:pt x="3199" y="10800"/>
                  </a:cubicBezTo>
                  <a:close/>
                </a:path>
              </a:pathLst>
            </a:custGeom>
            <a:noFill/>
            <a:ln w="2540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 name="任意多边形 5133"/>
            <p:cNvSpPr>
              <a:spLocks noChangeArrowheads="1"/>
            </p:cNvSpPr>
            <p:nvPr/>
          </p:nvSpPr>
          <p:spPr bwMode="auto">
            <a:xfrm>
              <a:off x="2567" y="1319"/>
              <a:ext cx="2398" cy="2398"/>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64 w 21600"/>
                <a:gd name="T11" fmla="*/ 10800 h 21600"/>
                <a:gd name="T12" fmla="*/ 10800 w 21600"/>
                <a:gd name="T13" fmla="*/ 19836 h 21600"/>
                <a:gd name="T14" fmla="*/ 19836 w 21600"/>
                <a:gd name="T15" fmla="*/ 10800 h 21600"/>
                <a:gd name="T16" fmla="*/ 10800 w 21600"/>
                <a:gd name="T17" fmla="*/ 1764 h 21600"/>
                <a:gd name="T18" fmla="*/ 1764 w 21600"/>
                <a:gd name="T19"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64" y="10800"/>
                  </a:moveTo>
                  <a:cubicBezTo>
                    <a:pt x="1764" y="15790"/>
                    <a:pt x="5810" y="19836"/>
                    <a:pt x="10800" y="19836"/>
                  </a:cubicBezTo>
                  <a:cubicBezTo>
                    <a:pt x="15790" y="19836"/>
                    <a:pt x="19836" y="15790"/>
                    <a:pt x="19836" y="10800"/>
                  </a:cubicBezTo>
                  <a:cubicBezTo>
                    <a:pt x="19836" y="5810"/>
                    <a:pt x="15790" y="1764"/>
                    <a:pt x="10800" y="1764"/>
                  </a:cubicBezTo>
                  <a:cubicBezTo>
                    <a:pt x="5810" y="1764"/>
                    <a:pt x="1764" y="5810"/>
                    <a:pt x="1764" y="10800"/>
                  </a:cubicBezTo>
                  <a:close/>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9" name="文本框 5136"/>
          <p:cNvSpPr txBox="1">
            <a:spLocks noChangeArrowheads="1"/>
          </p:cNvSpPr>
          <p:nvPr userDrawn="1"/>
        </p:nvSpPr>
        <p:spPr bwMode="auto">
          <a:xfrm>
            <a:off x="0" y="-26988"/>
            <a:ext cx="12192000" cy="2735263"/>
          </a:xfrm>
          <a:prstGeom prst="rect">
            <a:avLst/>
          </a:prstGeom>
          <a:gradFill rotWithShape="1">
            <a:gsLst>
              <a:gs pos="0">
                <a:srgbClr val="FF0000">
                  <a:alpha val="39999"/>
                </a:srgbClr>
              </a:gs>
              <a:gs pos="100000">
                <a:schemeClr val="bg1">
                  <a:alpha val="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rIns="0" bIns="0"/>
          <a:lstStyle/>
          <a:p>
            <a:pPr>
              <a:spcBef>
                <a:spcPct val="50000"/>
              </a:spcBef>
            </a:pPr>
            <a:endParaRPr lang="zh-CN" altLang="zh-CN"/>
          </a:p>
        </p:txBody>
      </p:sp>
      <p:sp>
        <p:nvSpPr>
          <p:cNvPr id="10" name="椭圆 5138" descr="政协一次会议"/>
          <p:cNvSpPr>
            <a:spLocks noChangeArrowheads="1"/>
          </p:cNvSpPr>
          <p:nvPr userDrawn="1"/>
        </p:nvSpPr>
        <p:spPr bwMode="auto">
          <a:xfrm>
            <a:off x="5854700" y="5265738"/>
            <a:ext cx="1873250" cy="1404937"/>
          </a:xfrm>
          <a:prstGeom prst="ellipse">
            <a:avLst/>
          </a:prstGeom>
          <a:blipFill dpi="0" rotWithShape="1">
            <a:blip r:embed="rId3"/>
            <a:srcRect/>
            <a:stretch>
              <a:fillRect/>
            </a:stretch>
          </a:blipFill>
          <a:ln w="28575">
            <a:solidFill>
              <a:schemeClr val="bg1"/>
            </a:solidFill>
            <a:round/>
            <a:headEnd/>
            <a:tailEnd/>
          </a:ln>
          <a:effectLst>
            <a:outerShdw dist="35921" dir="2700000" algn="ctr" rotWithShape="0">
              <a:schemeClr val="bg2"/>
            </a:outerShdw>
          </a:effectLst>
        </p:spPr>
        <p:txBody>
          <a:bodyPr wrap="none" anchor="ctr"/>
          <a:lstStyle/>
          <a:p>
            <a:pPr algn="ctr"/>
            <a:endParaRPr lang="zh-CN" altLang="zh-CN"/>
          </a:p>
        </p:txBody>
      </p:sp>
      <p:sp>
        <p:nvSpPr>
          <p:cNvPr id="11" name="椭圆 10"/>
          <p:cNvSpPr/>
          <p:nvPr/>
        </p:nvSpPr>
        <p:spPr>
          <a:xfrm>
            <a:off x="7967133" y="5265738"/>
            <a:ext cx="1873251" cy="1404937"/>
          </a:xfrm>
          <a:prstGeom prst="ellipse">
            <a:avLst/>
          </a:prstGeom>
          <a:blipFill rotWithShape="1">
            <a:blip r:embed="rId4"/>
            <a:stretch>
              <a:fillRect r="-78491"/>
            </a:stretch>
          </a:blipFill>
          <a:ln w="28575" cap="flat" cmpd="sng">
            <a:solidFill>
              <a:schemeClr val="bg1"/>
            </a:solidFill>
            <a:prstDash val="solid"/>
            <a:headEnd type="none" w="med" len="med"/>
            <a:tailEnd type="none" w="med" len="med"/>
          </a:ln>
          <a:effectLst>
            <a:outerShdw dist="35921" dir="2699999" algn="ctr" rotWithShape="0">
              <a:schemeClr val="bg2"/>
            </a:outerShdw>
          </a:effectLst>
        </p:spPr>
        <p:txBody>
          <a:bodyPr wrap="none" anchor="ctr"/>
          <a:lstStyle/>
          <a:p>
            <a:pPr algn="ctr"/>
            <a:endParaRPr noProof="1"/>
          </a:p>
        </p:txBody>
      </p:sp>
      <p:sp>
        <p:nvSpPr>
          <p:cNvPr id="12" name="椭圆 11"/>
          <p:cNvSpPr/>
          <p:nvPr/>
        </p:nvSpPr>
        <p:spPr>
          <a:xfrm>
            <a:off x="10032997" y="5265738"/>
            <a:ext cx="1873251" cy="1404937"/>
          </a:xfrm>
          <a:prstGeom prst="ellipse">
            <a:avLst/>
          </a:prstGeom>
          <a:blipFill rotWithShape="0">
            <a:blip r:embed="rId5"/>
            <a:stretch>
              <a:fillRect b="-45"/>
            </a:stretch>
          </a:blipFill>
          <a:ln w="28575" cap="flat" cmpd="sng">
            <a:solidFill>
              <a:schemeClr val="bg1"/>
            </a:solidFill>
            <a:prstDash val="solid"/>
            <a:headEnd type="none" w="med" len="med"/>
            <a:tailEnd type="none" w="med" len="med"/>
          </a:ln>
          <a:effectLst>
            <a:outerShdw dist="35921" dir="2699999" algn="ctr" rotWithShape="0">
              <a:schemeClr val="bg2"/>
            </a:outerShdw>
          </a:effectLst>
        </p:spPr>
        <p:txBody>
          <a:bodyPr wrap="none" anchor="ctr"/>
          <a:lstStyle/>
          <a:p>
            <a:pPr algn="ctr"/>
            <a:endParaRPr noProof="1"/>
          </a:p>
        </p:txBody>
      </p:sp>
      <p:sp>
        <p:nvSpPr>
          <p:cNvPr id="5135" name="标题 5134"/>
          <p:cNvSpPr>
            <a:spLocks noGrp="1"/>
          </p:cNvSpPr>
          <p:nvPr>
            <p:ph type="ctrTitle"/>
          </p:nvPr>
        </p:nvSpPr>
        <p:spPr>
          <a:xfrm>
            <a:off x="914400" y="2130425"/>
            <a:ext cx="10363200" cy="1470025"/>
          </a:xfrm>
          <a:prstGeom prst="rect">
            <a:avLst/>
          </a:prstGeom>
          <a:noFill/>
          <a:ln w="9525">
            <a:noFill/>
          </a:ln>
        </p:spPr>
        <p:txBody>
          <a:bodyPr/>
          <a:lstStyle>
            <a:lvl1pPr lvl="0">
              <a:defRPr sz="5400">
                <a:ea typeface="华文隶书" panose="02010800040101010101" pitchFamily="2" charset="-122"/>
              </a:defRPr>
            </a:lvl1pPr>
          </a:lstStyle>
          <a:p>
            <a:pPr lvl="0"/>
            <a:r>
              <a:rPr lang="zh-CN" altLang="en-US" noProof="1"/>
              <a:t>单击此处编辑母版标题样式</a:t>
            </a:r>
          </a:p>
        </p:txBody>
      </p:sp>
      <p:sp>
        <p:nvSpPr>
          <p:cNvPr id="5136" name="副标题 5135"/>
          <p:cNvSpPr>
            <a:spLocks noGrp="1"/>
          </p:cNvSpPr>
          <p:nvPr>
            <p:ph type="subTitle" idx="1"/>
          </p:nvPr>
        </p:nvSpPr>
        <p:spPr>
          <a:xfrm>
            <a:off x="1828800" y="3886200"/>
            <a:ext cx="8534400" cy="1752600"/>
          </a:xfrm>
          <a:prstGeom prst="rect">
            <a:avLst/>
          </a:prstGeom>
          <a:noFill/>
          <a:ln w="9525">
            <a:noFill/>
          </a:ln>
        </p:spPr>
        <p:txBody>
          <a:bodyPr/>
          <a:lstStyle>
            <a:lvl1pPr lvl="0" algn="ctr">
              <a:defRPr/>
            </a:lvl1pPr>
            <a:lvl2pPr marL="457200" lvl="1" indent="0" algn="ctr">
              <a:buNone/>
              <a:defRPr/>
            </a:lvl2pPr>
            <a:lvl3pPr marL="914400" lvl="2" indent="0" algn="ctr">
              <a:buNone/>
              <a:defRPr/>
            </a:lvl3pPr>
            <a:lvl4pPr marL="1371600" lvl="3" indent="0" algn="ctr">
              <a:buNone/>
              <a:defRPr/>
            </a:lvl4pPr>
            <a:lvl5pPr marL="1828800" lvl="4" indent="0" algn="ctr">
              <a:buNone/>
              <a:defRPr/>
            </a:lvl5pPr>
          </a:lstStyle>
          <a:p>
            <a:pPr lvl="0"/>
            <a:r>
              <a:rPr lang="zh-CN" altLang="en-US" noProof="1"/>
              <a:t>单击此处编辑母版副标题样式</a:t>
            </a:r>
          </a:p>
        </p:txBody>
      </p:sp>
    </p:spTree>
    <p:extLst>
      <p:ext uri="{BB962C8B-B14F-4D97-AF65-F5344CB8AC3E}">
        <p14:creationId xmlns:p14="http://schemas.microsoft.com/office/powerpoint/2010/main" val="129188233"/>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9">
            <a:alphaModFix amt="12000"/>
            <a:lum/>
          </a:blip>
          <a:srcRect/>
          <a:stretch>
            <a:fillRect/>
          </a:stretch>
        </a:blipFill>
        <a:effectLst/>
      </p:bgPr>
    </p:bg>
    <p:spTree>
      <p:nvGrpSpPr>
        <p:cNvPr id="1" name=""/>
        <p:cNvGrpSpPr/>
        <p:nvPr/>
      </p:nvGrpSpPr>
      <p:grpSpPr>
        <a:xfrm>
          <a:off x="0" y="0"/>
          <a:ext cx="0" cy="0"/>
          <a:chOff x="0" y="0"/>
          <a:chExt cx="0" cy="0"/>
        </a:xfrm>
      </p:grpSpPr>
      <p:sp>
        <p:nvSpPr>
          <p:cNvPr id="9" name="矩形 8"/>
          <p:cNvSpPr/>
          <p:nvPr userDrawn="1"/>
        </p:nvSpPr>
        <p:spPr>
          <a:xfrm>
            <a:off x="-1587" y="0"/>
            <a:ext cx="12191999" cy="6858000"/>
          </a:xfrm>
          <a:prstGeom prst="rect">
            <a:avLst/>
          </a:prstGeom>
          <a:noFill/>
          <a:ln w="88900">
            <a:solidFill>
              <a:srgbClr val="193F6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3200" b="1">
              <a:ln>
                <a:solidFill>
                  <a:schemeClr val="accent1">
                    <a:lumMod val="50000"/>
                  </a:schemeClr>
                </a:solidFill>
              </a:ln>
              <a:solidFill>
                <a:srgbClr val="C00000"/>
              </a:solidFill>
              <a:effectLst>
                <a:outerShdw blurRad="60007" dist="200025" dir="15000000" sy="30000" kx="-1800000" algn="bl" rotWithShape="0">
                  <a:prstClr val="black">
                    <a:alpha val="32000"/>
                  </a:prstClr>
                </a:outerShdw>
              </a:effectLst>
              <a:latin typeface="楷体" panose="02010609060101010101" charset="-122"/>
              <a:ea typeface="楷体" panose="02010609060101010101"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Lst>
  <p:timing>
    <p:tnLst>
      <p:par>
        <p:cTn id="1" dur="indefinite" restart="never" nodeType="tmRoot"/>
      </p:par>
    </p:tnLst>
  </p:timing>
  <p:hf sldNum="0" hdr="0" ftr="0"/>
  <p:txStyles>
    <p:titleStyle>
      <a:lvl1pPr marL="914400" indent="-914400" algn="l" rtl="0" fontAlgn="base">
        <a:lnSpc>
          <a:spcPct val="90000"/>
        </a:lnSpc>
        <a:spcBef>
          <a:spcPct val="0"/>
        </a:spcBef>
        <a:spcAft>
          <a:spcPct val="0"/>
        </a:spcAft>
        <a:defRPr sz="4400">
          <a:solidFill>
            <a:schemeClr val="tx1"/>
          </a:solidFill>
          <a:latin typeface="+mj-lt"/>
          <a:ea typeface="+mj-ea"/>
          <a:cs typeface="+mj-cs"/>
          <a:sym typeface="Calibri Light" panose="020F0302020204030204" pitchFamily="34" charset="0"/>
        </a:defRPr>
      </a:lvl1pPr>
      <a:lvl2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2pPr>
      <a:lvl3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3pPr>
      <a:lvl4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4pPr>
      <a:lvl5pPr marL="9144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5pPr>
      <a:lvl6pPr marL="13716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6pPr>
      <a:lvl7pPr marL="18288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7pPr>
      <a:lvl8pPr marL="22860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8pPr>
      <a:lvl9pPr marL="2743200" indent="-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sym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6.xml"/><Relationship Id="rId7" Type="http://schemas.openxmlformats.org/officeDocument/2006/relationships/image" Target="../media/image3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notesSlide" Target="../notesSlides/notesSlide14.xml"/><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14.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第一届政协会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513" y="1550988"/>
            <a:ext cx="10336212"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95" name="组合 100394"/>
          <p:cNvGrpSpPr>
            <a:grpSpLocks/>
          </p:cNvGrpSpPr>
          <p:nvPr/>
        </p:nvGrpSpPr>
        <p:grpSpPr bwMode="auto">
          <a:xfrm>
            <a:off x="425450" y="333375"/>
            <a:ext cx="11580813" cy="1860550"/>
            <a:chOff x="0" y="2432"/>
            <a:chExt cx="5602" cy="1724"/>
          </a:xfrm>
        </p:grpSpPr>
        <p:sp>
          <p:nvSpPr>
            <p:cNvPr id="6150" name="圆角矩形 100392"/>
            <p:cNvSpPr>
              <a:spLocks noChangeArrowheads="1"/>
            </p:cNvSpPr>
            <p:nvPr/>
          </p:nvSpPr>
          <p:spPr bwMode="auto">
            <a:xfrm>
              <a:off x="0" y="2432"/>
              <a:ext cx="5588" cy="1724"/>
            </a:xfrm>
            <a:prstGeom prst="roundRect">
              <a:avLst>
                <a:gd name="adj" fmla="val 6755"/>
              </a:avLst>
            </a:prstGeom>
            <a:solidFill>
              <a:schemeClr val="folHlink"/>
            </a:solidFill>
            <a:ln w="9525">
              <a:solidFill>
                <a:srgbClr val="FFFFFF"/>
              </a:solidFill>
              <a:round/>
              <a:headEnd/>
              <a:tailEnd/>
            </a:ln>
            <a:effectLst>
              <a:outerShdw dist="35921" dir="2700000" algn="ctr" rotWithShape="0">
                <a:schemeClr val="bg2"/>
              </a:outerShdw>
            </a:effectLst>
          </p:spPr>
          <p:txBody>
            <a:bodyPr wrap="none" lIns="90000" tIns="46800" rIns="90000" bIns="46800" anchor="ctr"/>
            <a:lstStyle/>
            <a:p>
              <a:pPr algn="ctr"/>
              <a:endParaRPr lang="zh-CN" altLang="zh-CN"/>
            </a:p>
          </p:txBody>
        </p:sp>
        <p:sp>
          <p:nvSpPr>
            <p:cNvPr id="6151" name="文本框 100393"/>
            <p:cNvSpPr txBox="1">
              <a:spLocks noChangeArrowheads="1"/>
            </p:cNvSpPr>
            <p:nvPr/>
          </p:nvSpPr>
          <p:spPr bwMode="auto">
            <a:xfrm>
              <a:off x="46" y="2496"/>
              <a:ext cx="5556" cy="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zh-CN" sz="2800" b="1">
                  <a:solidFill>
                    <a:schemeClr val="bg1"/>
                  </a:solidFill>
                </a:rPr>
                <a:t>        “</a:t>
              </a:r>
              <a:r>
                <a:rPr lang="zh-CN" altLang="en-US" sz="2800" b="1">
                  <a:solidFill>
                    <a:schemeClr val="bg1"/>
                  </a:solidFill>
                </a:rPr>
                <a:t>诸位代表先生们，我们有一个共同的感觉，这就是我们的工作将写在人类的历史上，它将表明：占人类总数四分之一的中国人从此站立起来了。”</a:t>
              </a:r>
            </a:p>
            <a:p>
              <a:pPr algn="r"/>
              <a:r>
                <a:rPr lang="zh-CN" altLang="en-US" sz="2800" b="1">
                  <a:solidFill>
                    <a:schemeClr val="bg1"/>
                  </a:solidFill>
                </a:rPr>
                <a:t>——毛泽东《中国人从此站立起来了》（1949年9月21</a:t>
              </a:r>
              <a:endParaRPr lang="en-US" altLang="zh-CN" sz="2800" b="1">
                <a:solidFill>
                  <a:schemeClr val="bg1"/>
                </a:solidFill>
              </a:endParaRPr>
            </a:p>
          </p:txBody>
        </p:sp>
      </p:grpSp>
    </p:spTree>
    <p:extLst>
      <p:ext uri="{BB962C8B-B14F-4D97-AF65-F5344CB8AC3E}">
        <p14:creationId xmlns:p14="http://schemas.microsoft.com/office/powerpoint/2010/main" val="564111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0395"/>
                                        </p:tgtEl>
                                        <p:attrNameLst>
                                          <p:attrName>style.visibility</p:attrName>
                                        </p:attrNameLst>
                                      </p:cBhvr>
                                      <p:to>
                                        <p:strVal val="visible"/>
                                      </p:to>
                                    </p:set>
                                    <p:anim calcmode="lin" valueType="num">
                                      <p:cBhvr>
                                        <p:cTn id="7" dur="500" fill="hold"/>
                                        <p:tgtEl>
                                          <p:spTgt spid="100395"/>
                                        </p:tgtEl>
                                        <p:attrNameLst>
                                          <p:attrName>ppt_w</p:attrName>
                                        </p:attrNameLst>
                                      </p:cBhvr>
                                      <p:tavLst>
                                        <p:tav tm="0">
                                          <p:val>
                                            <p:fltVal val="0"/>
                                          </p:val>
                                        </p:tav>
                                        <p:tav tm="100000">
                                          <p:val>
                                            <p:strVal val="#ppt_w"/>
                                          </p:val>
                                        </p:tav>
                                      </p:tavLst>
                                    </p:anim>
                                    <p:anim calcmode="lin" valueType="num">
                                      <p:cBhvr>
                                        <p:cTn id="8" dur="500" fill="hold"/>
                                        <p:tgtEl>
                                          <p:spTgt spid="100395"/>
                                        </p:tgtEl>
                                        <p:attrNameLst>
                                          <p:attrName>ppt_h</p:attrName>
                                        </p:attrNameLst>
                                      </p:cBhvr>
                                      <p:tavLst>
                                        <p:tav tm="0">
                                          <p:val>
                                            <p:fltVal val="0"/>
                                          </p:val>
                                        </p:tav>
                                        <p:tav tm="100000">
                                          <p:val>
                                            <p:strVal val="#ppt_h"/>
                                          </p:val>
                                        </p:tav>
                                      </p:tavLst>
                                    </p:anim>
                                    <p:animEffect transition="in" filter="fade">
                                      <p:cBhvr>
                                        <p:cTn id="9" dur="500"/>
                                        <p:tgtEl>
                                          <p:spTgt spid="10039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ss0.bdstatic.com/70cFvHSh_Q1YnxGkpoWK1HF6hhy/it/u=2668278540,2192046388&amp;fm=26&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8" y="13648"/>
            <a:ext cx="12139557" cy="6817056"/>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1498" y="13649"/>
            <a:ext cx="12192000" cy="6858000"/>
          </a:xfrm>
          <a:prstGeom prst="rect">
            <a:avLst/>
          </a:prstGeom>
          <a:solidFill>
            <a:schemeClr val="bg1">
              <a:lumMod val="9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zh-CN" altLang="en-US" sz="4000" b="1">
              <a:solidFill>
                <a:srgbClr val="002060"/>
              </a:solidFill>
            </a:endParaRPr>
          </a:p>
        </p:txBody>
      </p:sp>
      <p:grpSp>
        <p:nvGrpSpPr>
          <p:cNvPr id="4" name="组合 3"/>
          <p:cNvGrpSpPr/>
          <p:nvPr/>
        </p:nvGrpSpPr>
        <p:grpSpPr>
          <a:xfrm>
            <a:off x="594360" y="479425"/>
            <a:ext cx="4959985" cy="1501775"/>
            <a:chOff x="936" y="755"/>
            <a:chExt cx="7811" cy="2365"/>
          </a:xfrm>
        </p:grpSpPr>
        <p:sp>
          <p:nvSpPr>
            <p:cNvPr id="14" name="任意多边形: 形状 13"/>
            <p:cNvSpPr/>
            <p:nvPr/>
          </p:nvSpPr>
          <p:spPr>
            <a:xfrm>
              <a:off x="1320" y="1080"/>
              <a:ext cx="2040" cy="2040"/>
            </a:xfrm>
            <a:custGeom>
              <a:avLst/>
              <a:gdLst>
                <a:gd name="connsiteX0" fmla="*/ 1005840 w 1295400"/>
                <a:gd name="connsiteY0" fmla="*/ 0 h 1295400"/>
                <a:gd name="connsiteX1" fmla="*/ 1295400 w 1295400"/>
                <a:gd name="connsiteY1" fmla="*/ 0 h 1295400"/>
                <a:gd name="connsiteX2" fmla="*/ 1295400 w 1295400"/>
                <a:gd name="connsiteY2" fmla="*/ 1295400 h 1295400"/>
                <a:gd name="connsiteX3" fmla="*/ 0 w 1295400"/>
                <a:gd name="connsiteY3" fmla="*/ 1295400 h 1295400"/>
                <a:gd name="connsiteX4" fmla="*/ 0 w 1295400"/>
                <a:gd name="connsiteY4" fmla="*/ 111252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1005840" y="0"/>
                  </a:moveTo>
                  <a:lnTo>
                    <a:pt x="1295400" y="0"/>
                  </a:lnTo>
                  <a:lnTo>
                    <a:pt x="1295400" y="1295400"/>
                  </a:lnTo>
                  <a:lnTo>
                    <a:pt x="0" y="1295400"/>
                  </a:lnTo>
                  <a:lnTo>
                    <a:pt x="0" y="111252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36" y="755"/>
              <a:ext cx="2136" cy="21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36" y="807"/>
              <a:ext cx="1608" cy="2082"/>
            </a:xfrm>
            <a:prstGeom prst="rect">
              <a:avLst/>
            </a:prstGeom>
            <a:noFill/>
          </p:spPr>
          <p:txBody>
            <a:bodyPr wrap="square" rtlCol="0">
              <a:spAutoFit/>
            </a:bodyPr>
            <a:lstStyle/>
            <a:p>
              <a:pPr algn="ctr"/>
              <a:r>
                <a:rPr lang="en-US" altLang="zh-CN" sz="8000" i="1" dirty="0" smtClean="0">
                  <a:solidFill>
                    <a:schemeClr val="bg1"/>
                  </a:solidFill>
                  <a:latin typeface="方正综艺简体" panose="02010601030101010101" pitchFamily="2" charset="-122"/>
                  <a:ea typeface="方正综艺简体" panose="02010601030101010101" pitchFamily="2" charset="-122"/>
                </a:rPr>
                <a:t>2</a:t>
              </a:r>
              <a:endParaRPr lang="en-US" altLang="zh-CN" sz="8000" i="1" dirty="0">
                <a:solidFill>
                  <a:schemeClr val="bg1"/>
                </a:solidFill>
                <a:latin typeface="方正综艺简体" panose="02010601030101010101" pitchFamily="2" charset="-122"/>
                <a:ea typeface="方正综艺简体" panose="02010601030101010101" pitchFamily="2" charset="-122"/>
              </a:endParaRPr>
            </a:p>
          </p:txBody>
        </p:sp>
        <p:cxnSp>
          <p:nvCxnSpPr>
            <p:cNvPr id="3" name="直接连接符 2"/>
            <p:cNvCxnSpPr/>
            <p:nvPr/>
          </p:nvCxnSpPr>
          <p:spPr>
            <a:xfrm>
              <a:off x="3337" y="3120"/>
              <a:ext cx="54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2163184" y="965537"/>
            <a:ext cx="3262432" cy="1015663"/>
          </a:xfrm>
          <a:prstGeom prst="rect">
            <a:avLst/>
          </a:prstGeom>
          <a:noFill/>
        </p:spPr>
        <p:txBody>
          <a:bodyPr wrap="none" rtlCol="0">
            <a:spAutoFit/>
          </a:bodyPr>
          <a:lstStyle/>
          <a:p>
            <a:r>
              <a:rPr lang="zh-CN" altLang="en-US" sz="6000" b="1" dirty="0">
                <a:solidFill>
                  <a:srgbClr val="C00000"/>
                </a:solidFill>
                <a:latin typeface="华文新魏" panose="02010800040101010101" charset="-122"/>
                <a:ea typeface="华文新魏" panose="02010800040101010101" charset="-122"/>
              </a:rPr>
              <a:t>百废待兴</a:t>
            </a:r>
          </a:p>
        </p:txBody>
      </p:sp>
      <p:sp>
        <p:nvSpPr>
          <p:cNvPr id="2" name="矩形 1"/>
          <p:cNvSpPr/>
          <p:nvPr/>
        </p:nvSpPr>
        <p:spPr>
          <a:xfrm>
            <a:off x="1771739" y="2888651"/>
            <a:ext cx="8648521" cy="1107996"/>
          </a:xfrm>
          <a:prstGeom prst="rect">
            <a:avLst/>
          </a:prstGeom>
        </p:spPr>
        <p:txBody>
          <a:bodyPr wrap="none">
            <a:spAutoFit/>
          </a:bodyPr>
          <a:lstStyle/>
          <a:p>
            <a:pPr algn="r"/>
            <a:r>
              <a:rPr lang="zh-CN" altLang="en-US" sz="6600" dirty="0">
                <a:latin typeface="隶书" panose="02010509060101010101" pitchFamily="49" charset="-122"/>
                <a:ea typeface="隶书" panose="02010509060101010101" pitchFamily="49" charset="-122"/>
              </a:rPr>
              <a:t>新民主主义政权的巩固</a:t>
            </a:r>
          </a:p>
        </p:txBody>
      </p:sp>
    </p:spTree>
    <p:extLst>
      <p:ext uri="{BB962C8B-B14F-4D97-AF65-F5344CB8AC3E}">
        <p14:creationId xmlns:p14="http://schemas.microsoft.com/office/powerpoint/2010/main" val="3568020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87040" y="1238674"/>
            <a:ext cx="1813560" cy="954103"/>
          </a:xfrm>
          <a:prstGeom prst="rect">
            <a:avLst/>
          </a:prstGeom>
          <a:noFill/>
          <a:ln>
            <a:noFill/>
          </a:ln>
        </p:spPr>
        <p:txBody>
          <a:bodyPr wrap="square" lIns="121917" tIns="60958" rIns="121917" bIns="60958" rtlCol="0">
            <a:spAutoFit/>
          </a:bodyPr>
          <a:lstStyle/>
          <a:p>
            <a:r>
              <a:rPr lang="zh-CN" altLang="en-US" sz="2700">
                <a:latin typeface="华文中宋" panose="02010600040101010101" charset="-122"/>
                <a:ea typeface="华文中宋" panose="02010600040101010101" charset="-122"/>
                <a:cs typeface="华文中宋" panose="02010600040101010101" charset="-122"/>
              </a:rPr>
              <a:t>肃清残敌   </a:t>
            </a:r>
          </a:p>
          <a:p>
            <a:r>
              <a:rPr lang="zh-CN" altLang="en-US" sz="2700">
                <a:latin typeface="华文中宋" panose="02010600040101010101" charset="-122"/>
                <a:ea typeface="华文中宋" panose="02010600040101010101" charset="-122"/>
                <a:cs typeface="华文中宋" panose="02010600040101010101" charset="-122"/>
              </a:rPr>
              <a:t>剿匪反霸</a:t>
            </a:r>
          </a:p>
        </p:txBody>
      </p:sp>
      <p:sp>
        <p:nvSpPr>
          <p:cNvPr id="3" name="文本框 2"/>
          <p:cNvSpPr txBox="1"/>
          <p:nvPr/>
        </p:nvSpPr>
        <p:spPr>
          <a:xfrm>
            <a:off x="8293100" y="1872827"/>
            <a:ext cx="1683173" cy="954103"/>
          </a:xfrm>
          <a:prstGeom prst="rect">
            <a:avLst/>
          </a:prstGeom>
          <a:noFill/>
          <a:ln>
            <a:noFill/>
          </a:ln>
        </p:spPr>
        <p:txBody>
          <a:bodyPr wrap="square" lIns="121917" tIns="60958" rIns="121917" bIns="60958" rtlCol="0">
            <a:spAutoFit/>
          </a:bodyPr>
          <a:lstStyle/>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土地改革  </a:t>
            </a:r>
          </a:p>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解放农民</a:t>
            </a:r>
            <a:endParaRPr lang="zh-CN" altLang="en-US"/>
          </a:p>
        </p:txBody>
      </p:sp>
      <p:sp>
        <p:nvSpPr>
          <p:cNvPr id="4" name="文本框 3"/>
          <p:cNvSpPr txBox="1"/>
          <p:nvPr/>
        </p:nvSpPr>
        <p:spPr>
          <a:xfrm>
            <a:off x="1826260" y="3544147"/>
            <a:ext cx="1811867" cy="954103"/>
          </a:xfrm>
          <a:prstGeom prst="rect">
            <a:avLst/>
          </a:prstGeom>
          <a:noFill/>
          <a:ln>
            <a:noFill/>
          </a:ln>
        </p:spPr>
        <p:txBody>
          <a:bodyPr wrap="square" lIns="121917" tIns="60958" rIns="121917" bIns="60958" rtlCol="0">
            <a:spAutoFit/>
          </a:bodyPr>
          <a:lstStyle/>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重整外交   </a:t>
            </a:r>
          </a:p>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独立自主</a:t>
            </a:r>
          </a:p>
        </p:txBody>
      </p:sp>
      <p:sp>
        <p:nvSpPr>
          <p:cNvPr id="8" name="文本框 7"/>
          <p:cNvSpPr txBox="1"/>
          <p:nvPr/>
        </p:nvSpPr>
        <p:spPr>
          <a:xfrm>
            <a:off x="3256281" y="5635414"/>
            <a:ext cx="1662007" cy="954103"/>
          </a:xfrm>
          <a:prstGeom prst="rect">
            <a:avLst/>
          </a:prstGeom>
          <a:noFill/>
          <a:ln>
            <a:noFill/>
          </a:ln>
        </p:spPr>
        <p:txBody>
          <a:bodyPr wrap="square" lIns="121917" tIns="60958" rIns="121917" bIns="60958" rtlCol="0">
            <a:spAutoFit/>
          </a:bodyPr>
          <a:lstStyle/>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抗美援朝 </a:t>
            </a:r>
          </a:p>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保家卫国</a:t>
            </a:r>
          </a:p>
        </p:txBody>
      </p:sp>
      <p:sp>
        <p:nvSpPr>
          <p:cNvPr id="9" name="文本框 8"/>
          <p:cNvSpPr txBox="1"/>
          <p:nvPr/>
        </p:nvSpPr>
        <p:spPr>
          <a:xfrm>
            <a:off x="8386234" y="4878494"/>
            <a:ext cx="1683173" cy="954103"/>
          </a:xfrm>
          <a:prstGeom prst="rect">
            <a:avLst/>
          </a:prstGeom>
          <a:noFill/>
          <a:ln>
            <a:noFill/>
          </a:ln>
        </p:spPr>
        <p:txBody>
          <a:bodyPr wrap="square" lIns="121917" tIns="60958" rIns="121917" bIns="60958" rtlCol="0">
            <a:spAutoFit/>
          </a:bodyPr>
          <a:lstStyle/>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稳定物价  </a:t>
            </a:r>
          </a:p>
          <a:p>
            <a:pPr algn="l">
              <a:buClrTx/>
              <a:buSzTx/>
              <a:buNone/>
            </a:pPr>
            <a:r>
              <a:rPr lang="zh-CN" altLang="en-US" sz="2700">
                <a:latin typeface="华文中宋" panose="02010600040101010101" charset="-122"/>
                <a:ea typeface="华文中宋" panose="02010600040101010101" charset="-122"/>
                <a:cs typeface="华文中宋" panose="02010600040101010101" charset="-122"/>
              </a:rPr>
              <a:t>恢复经济</a:t>
            </a:r>
          </a:p>
        </p:txBody>
      </p:sp>
      <p:sp>
        <p:nvSpPr>
          <p:cNvPr id="28" name="Oval 5"/>
          <p:cNvSpPr>
            <a:spLocks noChangeArrowheads="1"/>
          </p:cNvSpPr>
          <p:nvPr/>
        </p:nvSpPr>
        <p:spPr bwMode="auto">
          <a:xfrm>
            <a:off x="5459307" y="3177541"/>
            <a:ext cx="1524000" cy="1511300"/>
          </a:xfrm>
          <a:prstGeom prst="ellipse">
            <a:avLst/>
          </a:prstGeom>
          <a:solidFill>
            <a:schemeClr val="accent1"/>
          </a:solidFill>
          <a:ln w="76200">
            <a:solidFill>
              <a:schemeClr val="accent1"/>
            </a:solidFill>
          </a:ln>
        </p:spPr>
        <p:txBody>
          <a:bodyPr vert="horz" wrap="square" lIns="121917" tIns="60958" rIns="121917" bIns="60958" numCol="1" anchor="t" anchorCtr="0" compatLnSpc="1"/>
          <a:lstStyle/>
          <a:p>
            <a:endParaRPr lang="en-US"/>
          </a:p>
        </p:txBody>
      </p:sp>
      <p:sp>
        <p:nvSpPr>
          <p:cNvPr id="29" name="Freeform 6"/>
          <p:cNvSpPr/>
          <p:nvPr/>
        </p:nvSpPr>
        <p:spPr bwMode="auto">
          <a:xfrm rot="1200000">
            <a:off x="4524587" y="1596813"/>
            <a:ext cx="3193627" cy="1793240"/>
          </a:xfrm>
          <a:custGeom>
            <a:avLst/>
            <a:gdLst>
              <a:gd name="T0" fmla="*/ 1248 w 1248"/>
              <a:gd name="T1" fmla="*/ 706 h 706"/>
              <a:gd name="T2" fmla="*/ 1233 w 1248"/>
              <a:gd name="T3" fmla="*/ 520 h 706"/>
              <a:gd name="T4" fmla="*/ 1192 w 1248"/>
              <a:gd name="T5" fmla="*/ 567 h 706"/>
              <a:gd name="T6" fmla="*/ 1182 w 1248"/>
              <a:gd name="T7" fmla="*/ 542 h 706"/>
              <a:gd name="T8" fmla="*/ 623 w 1248"/>
              <a:gd name="T9" fmla="*/ 282 h 706"/>
              <a:gd name="T10" fmla="*/ 312 w 1248"/>
              <a:gd name="T11" fmla="*/ 0 h 706"/>
              <a:gd name="T12" fmla="*/ 0 w 1248"/>
              <a:gd name="T13" fmla="*/ 312 h 706"/>
              <a:gd name="T14" fmla="*/ 226 w 1248"/>
              <a:gd name="T15" fmla="*/ 612 h 706"/>
              <a:gd name="T16" fmla="*/ 226 w 1248"/>
              <a:gd name="T17" fmla="*/ 613 h 706"/>
              <a:gd name="T18" fmla="*/ 250 w 1248"/>
              <a:gd name="T19" fmla="*/ 619 h 706"/>
              <a:gd name="T20" fmla="*/ 251 w 1248"/>
              <a:gd name="T21" fmla="*/ 618 h 706"/>
              <a:gd name="T22" fmla="*/ 251 w 1248"/>
              <a:gd name="T23" fmla="*/ 619 h 706"/>
              <a:gd name="T24" fmla="*/ 511 w 1248"/>
              <a:gd name="T25" fmla="*/ 369 h 706"/>
              <a:gd name="T26" fmla="*/ 627 w 1248"/>
              <a:gd name="T27" fmla="*/ 329 h 706"/>
              <a:gd name="T28" fmla="*/ 1181 w 1248"/>
              <a:gd name="T29" fmla="*/ 572 h 706"/>
              <a:gd name="T30" fmla="*/ 1117 w 1248"/>
              <a:gd name="T31" fmla="*/ 573 h 706"/>
              <a:gd name="T32" fmla="*/ 1248 w 1248"/>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6">
                <a:moveTo>
                  <a:pt x="1248" y="706"/>
                </a:moveTo>
                <a:cubicBezTo>
                  <a:pt x="1233" y="520"/>
                  <a:pt x="1233" y="520"/>
                  <a:pt x="1233" y="520"/>
                </a:cubicBezTo>
                <a:cubicBezTo>
                  <a:pt x="1192" y="567"/>
                  <a:pt x="1192" y="567"/>
                  <a:pt x="1192" y="567"/>
                </a:cubicBezTo>
                <a:cubicBezTo>
                  <a:pt x="1188" y="556"/>
                  <a:pt x="1187" y="553"/>
                  <a:pt x="1182" y="542"/>
                </a:cubicBezTo>
                <a:cubicBezTo>
                  <a:pt x="1086" y="336"/>
                  <a:pt x="851" y="233"/>
                  <a:pt x="623" y="282"/>
                </a:cubicBezTo>
                <a:cubicBezTo>
                  <a:pt x="607" y="124"/>
                  <a:pt x="474" y="0"/>
                  <a:pt x="312" y="0"/>
                </a:cubicBezTo>
                <a:cubicBezTo>
                  <a:pt x="140" y="0"/>
                  <a:pt x="0" y="140"/>
                  <a:pt x="0" y="312"/>
                </a:cubicBezTo>
                <a:cubicBezTo>
                  <a:pt x="0" y="455"/>
                  <a:pt x="96" y="575"/>
                  <a:pt x="226" y="612"/>
                </a:cubicBezTo>
                <a:cubicBezTo>
                  <a:pt x="226" y="613"/>
                  <a:pt x="226" y="613"/>
                  <a:pt x="226" y="613"/>
                </a:cubicBezTo>
                <a:cubicBezTo>
                  <a:pt x="234" y="615"/>
                  <a:pt x="242" y="617"/>
                  <a:pt x="250" y="619"/>
                </a:cubicBezTo>
                <a:cubicBezTo>
                  <a:pt x="250" y="619"/>
                  <a:pt x="251" y="619"/>
                  <a:pt x="251" y="618"/>
                </a:cubicBezTo>
                <a:cubicBezTo>
                  <a:pt x="251" y="619"/>
                  <a:pt x="251" y="619"/>
                  <a:pt x="251" y="619"/>
                </a:cubicBezTo>
                <a:cubicBezTo>
                  <a:pt x="303" y="514"/>
                  <a:pt x="393" y="423"/>
                  <a:pt x="511" y="369"/>
                </a:cubicBezTo>
                <a:cubicBezTo>
                  <a:pt x="580" y="337"/>
                  <a:pt x="626" y="329"/>
                  <a:pt x="627" y="329"/>
                </a:cubicBezTo>
                <a:cubicBezTo>
                  <a:pt x="853" y="278"/>
                  <a:pt x="1082" y="370"/>
                  <a:pt x="1181" y="572"/>
                </a:cubicBezTo>
                <a:cubicBezTo>
                  <a:pt x="1117" y="573"/>
                  <a:pt x="1117" y="573"/>
                  <a:pt x="1117" y="573"/>
                </a:cubicBezTo>
                <a:lnTo>
                  <a:pt x="1248" y="706"/>
                </a:lnTo>
                <a:close/>
              </a:path>
            </a:pathLst>
          </a:custGeom>
          <a:solidFill>
            <a:schemeClr val="accent4">
              <a:lumMod val="20000"/>
              <a:lumOff val="80000"/>
            </a:schemeClr>
          </a:solidFill>
          <a:ln>
            <a:noFill/>
          </a:ln>
        </p:spPr>
        <p:txBody>
          <a:bodyPr vert="horz" wrap="square" lIns="121917" tIns="60958" rIns="121917" bIns="60958" numCol="1" anchor="t" anchorCtr="0" compatLnSpc="1"/>
          <a:lstStyle/>
          <a:p>
            <a:endParaRPr lang="en-US"/>
          </a:p>
        </p:txBody>
      </p:sp>
      <p:sp>
        <p:nvSpPr>
          <p:cNvPr id="30" name="Freeform 7"/>
          <p:cNvSpPr/>
          <p:nvPr/>
        </p:nvSpPr>
        <p:spPr bwMode="auto">
          <a:xfrm>
            <a:off x="6487161" y="1706880"/>
            <a:ext cx="1805940" cy="3171613"/>
          </a:xfrm>
          <a:custGeom>
            <a:avLst/>
            <a:gdLst>
              <a:gd name="T0" fmla="*/ 0 w 705"/>
              <a:gd name="T1" fmla="*/ 1249 h 1249"/>
              <a:gd name="T2" fmla="*/ 186 w 705"/>
              <a:gd name="T3" fmla="*/ 1234 h 1249"/>
              <a:gd name="T4" fmla="*/ 138 w 705"/>
              <a:gd name="T5" fmla="*/ 1192 h 1249"/>
              <a:gd name="T6" fmla="*/ 163 w 705"/>
              <a:gd name="T7" fmla="*/ 1182 h 1249"/>
              <a:gd name="T8" fmla="*/ 423 w 705"/>
              <a:gd name="T9" fmla="*/ 623 h 1249"/>
              <a:gd name="T10" fmla="*/ 704 w 705"/>
              <a:gd name="T11" fmla="*/ 312 h 1249"/>
              <a:gd name="T12" fmla="*/ 392 w 705"/>
              <a:gd name="T13" fmla="*/ 0 h 1249"/>
              <a:gd name="T14" fmla="*/ 92 w 705"/>
              <a:gd name="T15" fmla="*/ 227 h 1249"/>
              <a:gd name="T16" fmla="*/ 92 w 705"/>
              <a:gd name="T17" fmla="*/ 227 h 1249"/>
              <a:gd name="T18" fmla="*/ 86 w 705"/>
              <a:gd name="T19" fmla="*/ 251 h 1249"/>
              <a:gd name="T20" fmla="*/ 86 w 705"/>
              <a:gd name="T21" fmla="*/ 251 h 1249"/>
              <a:gd name="T22" fmla="*/ 86 w 705"/>
              <a:gd name="T23" fmla="*/ 252 h 1249"/>
              <a:gd name="T24" fmla="*/ 336 w 705"/>
              <a:gd name="T25" fmla="*/ 512 h 1249"/>
              <a:gd name="T26" fmla="*/ 376 w 705"/>
              <a:gd name="T27" fmla="*/ 627 h 1249"/>
              <a:gd name="T28" fmla="*/ 134 w 705"/>
              <a:gd name="T29" fmla="*/ 1182 h 1249"/>
              <a:gd name="T30" fmla="*/ 133 w 705"/>
              <a:gd name="T31" fmla="*/ 1118 h 1249"/>
              <a:gd name="T32" fmla="*/ 0 w 705"/>
              <a:gd name="T33" fmla="*/ 1249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1249">
                <a:moveTo>
                  <a:pt x="0" y="1249"/>
                </a:moveTo>
                <a:cubicBezTo>
                  <a:pt x="186" y="1234"/>
                  <a:pt x="186" y="1234"/>
                  <a:pt x="186" y="1234"/>
                </a:cubicBezTo>
                <a:cubicBezTo>
                  <a:pt x="138" y="1192"/>
                  <a:pt x="138" y="1192"/>
                  <a:pt x="138" y="1192"/>
                </a:cubicBezTo>
                <a:cubicBezTo>
                  <a:pt x="149" y="1188"/>
                  <a:pt x="152" y="1187"/>
                  <a:pt x="163" y="1182"/>
                </a:cubicBezTo>
                <a:cubicBezTo>
                  <a:pt x="370" y="1087"/>
                  <a:pt x="472" y="851"/>
                  <a:pt x="423" y="623"/>
                </a:cubicBezTo>
                <a:cubicBezTo>
                  <a:pt x="581" y="608"/>
                  <a:pt x="705" y="474"/>
                  <a:pt x="704" y="312"/>
                </a:cubicBezTo>
                <a:cubicBezTo>
                  <a:pt x="704" y="140"/>
                  <a:pt x="564" y="0"/>
                  <a:pt x="392" y="0"/>
                </a:cubicBezTo>
                <a:cubicBezTo>
                  <a:pt x="249" y="1"/>
                  <a:pt x="129" y="96"/>
                  <a:pt x="92" y="227"/>
                </a:cubicBezTo>
                <a:cubicBezTo>
                  <a:pt x="92" y="227"/>
                  <a:pt x="92" y="227"/>
                  <a:pt x="92" y="227"/>
                </a:cubicBezTo>
                <a:cubicBezTo>
                  <a:pt x="90" y="235"/>
                  <a:pt x="88" y="243"/>
                  <a:pt x="86" y="251"/>
                </a:cubicBezTo>
                <a:cubicBezTo>
                  <a:pt x="86" y="251"/>
                  <a:pt x="86" y="251"/>
                  <a:pt x="86" y="251"/>
                </a:cubicBezTo>
                <a:cubicBezTo>
                  <a:pt x="86" y="252"/>
                  <a:pt x="86" y="252"/>
                  <a:pt x="86" y="252"/>
                </a:cubicBezTo>
                <a:cubicBezTo>
                  <a:pt x="191" y="304"/>
                  <a:pt x="281" y="394"/>
                  <a:pt x="336" y="512"/>
                </a:cubicBezTo>
                <a:cubicBezTo>
                  <a:pt x="368" y="580"/>
                  <a:pt x="376" y="626"/>
                  <a:pt x="376" y="627"/>
                </a:cubicBezTo>
                <a:cubicBezTo>
                  <a:pt x="427" y="854"/>
                  <a:pt x="335" y="1083"/>
                  <a:pt x="134" y="1182"/>
                </a:cubicBezTo>
                <a:cubicBezTo>
                  <a:pt x="133" y="1118"/>
                  <a:pt x="133" y="1118"/>
                  <a:pt x="133" y="1118"/>
                </a:cubicBezTo>
                <a:lnTo>
                  <a:pt x="0" y="1249"/>
                </a:lnTo>
                <a:close/>
              </a:path>
            </a:pathLst>
          </a:custGeom>
          <a:solidFill>
            <a:schemeClr val="accent4">
              <a:lumMod val="20000"/>
              <a:lumOff val="80000"/>
            </a:schemeClr>
          </a:solidFill>
          <a:ln>
            <a:noFill/>
          </a:ln>
        </p:spPr>
        <p:txBody>
          <a:bodyPr vert="horz" wrap="square" lIns="121917" tIns="60958" rIns="121917" bIns="60958" numCol="1" anchor="t" anchorCtr="0" compatLnSpc="1"/>
          <a:lstStyle/>
          <a:p>
            <a:endParaRPr lang="en-US"/>
          </a:p>
        </p:txBody>
      </p:sp>
      <p:sp>
        <p:nvSpPr>
          <p:cNvPr id="31" name="Freeform 8"/>
          <p:cNvSpPr/>
          <p:nvPr/>
        </p:nvSpPr>
        <p:spPr bwMode="auto">
          <a:xfrm rot="21300000">
            <a:off x="5207847" y="4069927"/>
            <a:ext cx="3249507" cy="1709420"/>
          </a:xfrm>
          <a:custGeom>
            <a:avLst/>
            <a:gdLst>
              <a:gd name="T0" fmla="*/ 0 w 1270"/>
              <a:gd name="T1" fmla="*/ 0 h 673"/>
              <a:gd name="T2" fmla="*/ 23 w 1270"/>
              <a:gd name="T3" fmla="*/ 185 h 673"/>
              <a:gd name="T4" fmla="*/ 62 w 1270"/>
              <a:gd name="T5" fmla="*/ 136 h 673"/>
              <a:gd name="T6" fmla="*/ 73 w 1270"/>
              <a:gd name="T7" fmla="*/ 160 h 673"/>
              <a:gd name="T8" fmla="*/ 642 w 1270"/>
              <a:gd name="T9" fmla="*/ 398 h 673"/>
              <a:gd name="T10" fmla="*/ 964 w 1270"/>
              <a:gd name="T11" fmla="*/ 666 h 673"/>
              <a:gd name="T12" fmla="*/ 1263 w 1270"/>
              <a:gd name="T13" fmla="*/ 341 h 673"/>
              <a:gd name="T14" fmla="*/ 1025 w 1270"/>
              <a:gd name="T15" fmla="*/ 51 h 673"/>
              <a:gd name="T16" fmla="*/ 1025 w 1270"/>
              <a:gd name="T17" fmla="*/ 51 h 673"/>
              <a:gd name="T18" fmla="*/ 1000 w 1270"/>
              <a:gd name="T19" fmla="*/ 46 h 673"/>
              <a:gd name="T20" fmla="*/ 1000 w 1270"/>
              <a:gd name="T21" fmla="*/ 46 h 673"/>
              <a:gd name="T22" fmla="*/ 999 w 1270"/>
              <a:gd name="T23" fmla="*/ 46 h 673"/>
              <a:gd name="T24" fmla="*/ 750 w 1270"/>
              <a:gd name="T25" fmla="*/ 306 h 673"/>
              <a:gd name="T26" fmla="*/ 636 w 1270"/>
              <a:gd name="T27" fmla="*/ 351 h 673"/>
              <a:gd name="T28" fmla="*/ 72 w 1270"/>
              <a:gd name="T29" fmla="*/ 131 h 673"/>
              <a:gd name="T30" fmla="*/ 136 w 1270"/>
              <a:gd name="T31" fmla="*/ 127 h 673"/>
              <a:gd name="T32" fmla="*/ 0 w 1270"/>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0" h="673">
                <a:moveTo>
                  <a:pt x="0" y="0"/>
                </a:moveTo>
                <a:cubicBezTo>
                  <a:pt x="23" y="185"/>
                  <a:pt x="23" y="185"/>
                  <a:pt x="23" y="185"/>
                </a:cubicBezTo>
                <a:cubicBezTo>
                  <a:pt x="62" y="136"/>
                  <a:pt x="62" y="136"/>
                  <a:pt x="62" y="136"/>
                </a:cubicBezTo>
                <a:cubicBezTo>
                  <a:pt x="66" y="147"/>
                  <a:pt x="67" y="150"/>
                  <a:pt x="73" y="160"/>
                </a:cubicBezTo>
                <a:cubicBezTo>
                  <a:pt x="177" y="363"/>
                  <a:pt x="416" y="456"/>
                  <a:pt x="642" y="398"/>
                </a:cubicBezTo>
                <a:cubicBezTo>
                  <a:pt x="664" y="555"/>
                  <a:pt x="802" y="673"/>
                  <a:pt x="964" y="666"/>
                </a:cubicBezTo>
                <a:cubicBezTo>
                  <a:pt x="1136" y="659"/>
                  <a:pt x="1270" y="514"/>
                  <a:pt x="1263" y="341"/>
                </a:cubicBezTo>
                <a:cubicBezTo>
                  <a:pt x="1257" y="199"/>
                  <a:pt x="1157" y="83"/>
                  <a:pt x="1025" y="51"/>
                </a:cubicBezTo>
                <a:cubicBezTo>
                  <a:pt x="1025" y="51"/>
                  <a:pt x="1025" y="51"/>
                  <a:pt x="1025" y="51"/>
                </a:cubicBezTo>
                <a:cubicBezTo>
                  <a:pt x="1017" y="49"/>
                  <a:pt x="1009" y="47"/>
                  <a:pt x="1000" y="46"/>
                </a:cubicBezTo>
                <a:cubicBezTo>
                  <a:pt x="1000" y="46"/>
                  <a:pt x="1000" y="46"/>
                  <a:pt x="1000" y="46"/>
                </a:cubicBezTo>
                <a:cubicBezTo>
                  <a:pt x="1000" y="46"/>
                  <a:pt x="1000" y="46"/>
                  <a:pt x="999" y="46"/>
                </a:cubicBezTo>
                <a:cubicBezTo>
                  <a:pt x="952" y="153"/>
                  <a:pt x="866" y="247"/>
                  <a:pt x="750" y="306"/>
                </a:cubicBezTo>
                <a:cubicBezTo>
                  <a:pt x="683" y="341"/>
                  <a:pt x="637" y="351"/>
                  <a:pt x="636" y="351"/>
                </a:cubicBezTo>
                <a:cubicBezTo>
                  <a:pt x="412" y="411"/>
                  <a:pt x="180" y="328"/>
                  <a:pt x="72" y="131"/>
                </a:cubicBezTo>
                <a:cubicBezTo>
                  <a:pt x="136" y="127"/>
                  <a:pt x="136" y="127"/>
                  <a:pt x="136" y="127"/>
                </a:cubicBezTo>
                <a:lnTo>
                  <a:pt x="0" y="0"/>
                </a:lnTo>
                <a:close/>
              </a:path>
            </a:pathLst>
          </a:custGeom>
          <a:solidFill>
            <a:schemeClr val="accent4">
              <a:lumMod val="20000"/>
              <a:lumOff val="80000"/>
            </a:schemeClr>
          </a:solidFill>
          <a:ln>
            <a:noFill/>
          </a:ln>
        </p:spPr>
        <p:txBody>
          <a:bodyPr vert="horz" wrap="square" lIns="121917" tIns="60958" rIns="121917" bIns="60958" numCol="1" anchor="t" anchorCtr="0" compatLnSpc="1"/>
          <a:lstStyle/>
          <a:p>
            <a:endParaRPr lang="en-US"/>
          </a:p>
        </p:txBody>
      </p:sp>
      <p:sp>
        <p:nvSpPr>
          <p:cNvPr id="41" name="Freeform 9"/>
          <p:cNvSpPr/>
          <p:nvPr/>
        </p:nvSpPr>
        <p:spPr bwMode="auto">
          <a:xfrm rot="20160000">
            <a:off x="4365745" y="3084658"/>
            <a:ext cx="1765680" cy="3338405"/>
          </a:xfrm>
          <a:custGeom>
            <a:avLst/>
            <a:gdLst>
              <a:gd name="T0" fmla="*/ 672 w 672"/>
              <a:gd name="T1" fmla="*/ 0 h 1271"/>
              <a:gd name="T2" fmla="*/ 487 w 672"/>
              <a:gd name="T3" fmla="*/ 23 h 1271"/>
              <a:gd name="T4" fmla="*/ 536 w 672"/>
              <a:gd name="T5" fmla="*/ 62 h 1271"/>
              <a:gd name="T6" fmla="*/ 511 w 672"/>
              <a:gd name="T7" fmla="*/ 73 h 1271"/>
              <a:gd name="T8" fmla="*/ 275 w 672"/>
              <a:gd name="T9" fmla="*/ 643 h 1271"/>
              <a:gd name="T10" fmla="*/ 7 w 672"/>
              <a:gd name="T11" fmla="*/ 965 h 1271"/>
              <a:gd name="T12" fmla="*/ 332 w 672"/>
              <a:gd name="T13" fmla="*/ 1263 h 1271"/>
              <a:gd name="T14" fmla="*/ 622 w 672"/>
              <a:gd name="T15" fmla="*/ 1025 h 1271"/>
              <a:gd name="T16" fmla="*/ 622 w 672"/>
              <a:gd name="T17" fmla="*/ 1025 h 1271"/>
              <a:gd name="T18" fmla="*/ 627 w 672"/>
              <a:gd name="T19" fmla="*/ 1000 h 1271"/>
              <a:gd name="T20" fmla="*/ 627 w 672"/>
              <a:gd name="T21" fmla="*/ 1000 h 1271"/>
              <a:gd name="T22" fmla="*/ 627 w 672"/>
              <a:gd name="T23" fmla="*/ 999 h 1271"/>
              <a:gd name="T24" fmla="*/ 366 w 672"/>
              <a:gd name="T25" fmla="*/ 750 h 1271"/>
              <a:gd name="T26" fmla="*/ 322 w 672"/>
              <a:gd name="T27" fmla="*/ 636 h 1271"/>
              <a:gd name="T28" fmla="*/ 541 w 672"/>
              <a:gd name="T29" fmla="*/ 72 h 1271"/>
              <a:gd name="T30" fmla="*/ 545 w 672"/>
              <a:gd name="T31" fmla="*/ 136 h 1271"/>
              <a:gd name="T32" fmla="*/ 672 w 672"/>
              <a:gd name="T33"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2" h="1271">
                <a:moveTo>
                  <a:pt x="672" y="0"/>
                </a:moveTo>
                <a:cubicBezTo>
                  <a:pt x="487" y="23"/>
                  <a:pt x="487" y="23"/>
                  <a:pt x="487" y="23"/>
                </a:cubicBezTo>
                <a:cubicBezTo>
                  <a:pt x="536" y="62"/>
                  <a:pt x="536" y="62"/>
                  <a:pt x="536" y="62"/>
                </a:cubicBezTo>
                <a:cubicBezTo>
                  <a:pt x="525" y="67"/>
                  <a:pt x="522" y="68"/>
                  <a:pt x="511" y="73"/>
                </a:cubicBezTo>
                <a:cubicBezTo>
                  <a:pt x="309" y="177"/>
                  <a:pt x="217" y="416"/>
                  <a:pt x="275" y="643"/>
                </a:cubicBezTo>
                <a:cubicBezTo>
                  <a:pt x="117" y="665"/>
                  <a:pt x="0" y="803"/>
                  <a:pt x="7" y="965"/>
                </a:cubicBezTo>
                <a:cubicBezTo>
                  <a:pt x="14" y="1137"/>
                  <a:pt x="159" y="1271"/>
                  <a:pt x="332" y="1263"/>
                </a:cubicBezTo>
                <a:cubicBezTo>
                  <a:pt x="474" y="1257"/>
                  <a:pt x="590" y="1157"/>
                  <a:pt x="622" y="1025"/>
                </a:cubicBezTo>
                <a:cubicBezTo>
                  <a:pt x="622" y="1025"/>
                  <a:pt x="622" y="1025"/>
                  <a:pt x="622" y="1025"/>
                </a:cubicBezTo>
                <a:cubicBezTo>
                  <a:pt x="624" y="1017"/>
                  <a:pt x="626" y="1009"/>
                  <a:pt x="627" y="1000"/>
                </a:cubicBezTo>
                <a:cubicBezTo>
                  <a:pt x="627" y="1000"/>
                  <a:pt x="627" y="1000"/>
                  <a:pt x="627" y="1000"/>
                </a:cubicBezTo>
                <a:cubicBezTo>
                  <a:pt x="627" y="1000"/>
                  <a:pt x="627" y="1000"/>
                  <a:pt x="627" y="999"/>
                </a:cubicBezTo>
                <a:cubicBezTo>
                  <a:pt x="520" y="952"/>
                  <a:pt x="426" y="866"/>
                  <a:pt x="366" y="750"/>
                </a:cubicBezTo>
                <a:cubicBezTo>
                  <a:pt x="331" y="683"/>
                  <a:pt x="322" y="637"/>
                  <a:pt x="322" y="636"/>
                </a:cubicBezTo>
                <a:cubicBezTo>
                  <a:pt x="261" y="412"/>
                  <a:pt x="344" y="180"/>
                  <a:pt x="541" y="72"/>
                </a:cubicBezTo>
                <a:cubicBezTo>
                  <a:pt x="545" y="136"/>
                  <a:pt x="545" y="136"/>
                  <a:pt x="545" y="136"/>
                </a:cubicBezTo>
                <a:lnTo>
                  <a:pt x="672" y="0"/>
                </a:lnTo>
                <a:close/>
              </a:path>
            </a:pathLst>
          </a:custGeom>
          <a:solidFill>
            <a:schemeClr val="accent4">
              <a:lumMod val="20000"/>
              <a:lumOff val="80000"/>
            </a:schemeClr>
          </a:solidFill>
          <a:ln>
            <a:noFill/>
          </a:ln>
        </p:spPr>
        <p:txBody>
          <a:bodyPr vert="horz" wrap="square" lIns="121917" tIns="60958" rIns="121917" bIns="60958" numCol="1" anchor="t" anchorCtr="0" compatLnSpc="1"/>
          <a:lstStyle/>
          <a:p>
            <a:endParaRPr lang="en-US"/>
          </a:p>
        </p:txBody>
      </p:sp>
      <p:sp>
        <p:nvSpPr>
          <p:cNvPr id="32" name="TextBox 96"/>
          <p:cNvSpPr txBox="1"/>
          <p:nvPr/>
        </p:nvSpPr>
        <p:spPr>
          <a:xfrm>
            <a:off x="5479627" y="3379472"/>
            <a:ext cx="1483360" cy="1106593"/>
          </a:xfrm>
          <a:prstGeom prst="rect">
            <a:avLst/>
          </a:prstGeom>
          <a:noFill/>
        </p:spPr>
        <p:txBody>
          <a:bodyPr wrap="square" lIns="121917" tIns="60958" rIns="121917" bIns="60958" rtlCol="0" anchor="ctr">
            <a:spAutoFit/>
          </a:bodyPr>
          <a:lstStyle/>
          <a:p>
            <a:pPr algn="ctr"/>
            <a:r>
              <a:rPr lang="zh-CN" altLang="en-US" sz="3200" dirty="0">
                <a:solidFill>
                  <a:schemeClr val="bg1"/>
                </a:solidFill>
                <a:latin typeface="Lato Black"/>
                <a:cs typeface="Lato Black"/>
              </a:rPr>
              <a:t>巩固</a:t>
            </a:r>
          </a:p>
          <a:p>
            <a:pPr algn="ctr"/>
            <a:r>
              <a:rPr lang="zh-CN" altLang="en-US" sz="3200" dirty="0">
                <a:solidFill>
                  <a:schemeClr val="bg1"/>
                </a:solidFill>
                <a:latin typeface="Lato Black"/>
                <a:cs typeface="Lato Black"/>
              </a:rPr>
              <a:t>新政权</a:t>
            </a:r>
          </a:p>
        </p:txBody>
      </p:sp>
      <p:sp>
        <p:nvSpPr>
          <p:cNvPr id="40" name="TextBox 97"/>
          <p:cNvSpPr txBox="1"/>
          <p:nvPr/>
        </p:nvSpPr>
        <p:spPr>
          <a:xfrm>
            <a:off x="4984327" y="1706458"/>
            <a:ext cx="530013" cy="634153"/>
          </a:xfrm>
          <a:prstGeom prst="rect">
            <a:avLst/>
          </a:prstGeom>
          <a:noFill/>
          <a:ln>
            <a:noFill/>
          </a:ln>
        </p:spPr>
        <p:txBody>
          <a:bodyPr wrap="square" lIns="121917" tIns="60958" rIns="121917" bIns="60958" rtlCol="0" anchor="ctr">
            <a:spAutoFit/>
          </a:bodyPr>
          <a:lstStyle/>
          <a:p>
            <a:pPr algn="ctr">
              <a:buClrTx/>
              <a:buSzTx/>
              <a:buFontTx/>
            </a:pPr>
            <a:r>
              <a:rPr lang="en-US" sz="3300" b="1" dirty="0">
                <a:solidFill>
                  <a:schemeClr val="bg1"/>
                </a:solidFill>
                <a:sym typeface="FontAwesome"/>
              </a:rPr>
              <a:t>1</a:t>
            </a:r>
            <a:endParaRPr lang="en-US" sz="3300" b="1" dirty="0">
              <a:solidFill>
                <a:schemeClr val="bg1"/>
              </a:solidFill>
            </a:endParaRPr>
          </a:p>
        </p:txBody>
      </p:sp>
      <p:sp>
        <p:nvSpPr>
          <p:cNvPr id="42" name="TextBox 98"/>
          <p:cNvSpPr txBox="1"/>
          <p:nvPr/>
        </p:nvSpPr>
        <p:spPr>
          <a:xfrm>
            <a:off x="7235614" y="2098465"/>
            <a:ext cx="693420" cy="634153"/>
          </a:xfrm>
          <a:prstGeom prst="rect">
            <a:avLst/>
          </a:prstGeom>
          <a:noFill/>
          <a:ln>
            <a:noFill/>
          </a:ln>
        </p:spPr>
        <p:txBody>
          <a:bodyPr wrap="square" lIns="121917" tIns="60958" rIns="121917" bIns="60958" rtlCol="0" anchor="ctr">
            <a:spAutoFit/>
          </a:bodyPr>
          <a:lstStyle/>
          <a:p>
            <a:pPr algn="ctr"/>
            <a:r>
              <a:rPr lang="en-US" sz="3300" b="1" dirty="0">
                <a:solidFill>
                  <a:schemeClr val="bg1"/>
                </a:solidFill>
              </a:rPr>
              <a:t>2</a:t>
            </a:r>
          </a:p>
        </p:txBody>
      </p:sp>
      <p:sp>
        <p:nvSpPr>
          <p:cNvPr id="43" name="TextBox 99"/>
          <p:cNvSpPr txBox="1"/>
          <p:nvPr/>
        </p:nvSpPr>
        <p:spPr>
          <a:xfrm>
            <a:off x="4984328" y="5480052"/>
            <a:ext cx="898313" cy="634153"/>
          </a:xfrm>
          <a:prstGeom prst="rect">
            <a:avLst/>
          </a:prstGeom>
          <a:noFill/>
          <a:ln>
            <a:noFill/>
          </a:ln>
        </p:spPr>
        <p:txBody>
          <a:bodyPr wrap="square" lIns="121917" tIns="60958" rIns="121917" bIns="60958" rtlCol="0" anchor="ctr">
            <a:spAutoFit/>
          </a:bodyPr>
          <a:lstStyle/>
          <a:p>
            <a:pPr algn="ctr">
              <a:buClrTx/>
              <a:buSzTx/>
              <a:buFontTx/>
            </a:pPr>
            <a:r>
              <a:rPr lang="en-US" sz="3300" b="1" dirty="0">
                <a:solidFill>
                  <a:schemeClr val="bg1"/>
                </a:solidFill>
                <a:sym typeface="FontAwesome"/>
              </a:rPr>
              <a:t>4</a:t>
            </a:r>
            <a:endParaRPr lang="en-US" sz="3300" b="1" dirty="0">
              <a:solidFill>
                <a:schemeClr val="bg1"/>
              </a:solidFill>
            </a:endParaRPr>
          </a:p>
        </p:txBody>
      </p:sp>
      <p:sp>
        <p:nvSpPr>
          <p:cNvPr id="44" name="TextBox 100"/>
          <p:cNvSpPr txBox="1"/>
          <p:nvPr/>
        </p:nvSpPr>
        <p:spPr>
          <a:xfrm>
            <a:off x="7394787" y="4702812"/>
            <a:ext cx="787400" cy="634153"/>
          </a:xfrm>
          <a:prstGeom prst="rect">
            <a:avLst/>
          </a:prstGeom>
          <a:noFill/>
          <a:ln>
            <a:noFill/>
          </a:ln>
        </p:spPr>
        <p:txBody>
          <a:bodyPr wrap="square" lIns="121917" tIns="60958" rIns="121917" bIns="60958" rtlCol="0" anchor="ctr">
            <a:spAutoFit/>
          </a:bodyPr>
          <a:lstStyle/>
          <a:p>
            <a:pPr algn="ctr">
              <a:buClrTx/>
              <a:buSzTx/>
              <a:buFontTx/>
            </a:pPr>
            <a:r>
              <a:rPr lang="en-US" sz="3300" b="1" dirty="0">
                <a:solidFill>
                  <a:schemeClr val="bg1"/>
                </a:solidFill>
                <a:sym typeface="FontAwesome"/>
              </a:rPr>
              <a:t>3</a:t>
            </a:r>
            <a:endParaRPr lang="en-US" sz="3300" b="1" dirty="0">
              <a:solidFill>
                <a:schemeClr val="bg1"/>
              </a:solidFill>
            </a:endParaRPr>
          </a:p>
        </p:txBody>
      </p:sp>
      <p:sp>
        <p:nvSpPr>
          <p:cNvPr id="45" name="Freeform 6"/>
          <p:cNvSpPr/>
          <p:nvPr/>
        </p:nvSpPr>
        <p:spPr bwMode="auto">
          <a:xfrm rot="18840000">
            <a:off x="3296920" y="2439247"/>
            <a:ext cx="3168227" cy="1808480"/>
          </a:xfrm>
          <a:custGeom>
            <a:avLst/>
            <a:gdLst>
              <a:gd name="T0" fmla="*/ 1248 w 1248"/>
              <a:gd name="T1" fmla="*/ 706 h 706"/>
              <a:gd name="T2" fmla="*/ 1233 w 1248"/>
              <a:gd name="T3" fmla="*/ 520 h 706"/>
              <a:gd name="T4" fmla="*/ 1192 w 1248"/>
              <a:gd name="T5" fmla="*/ 567 h 706"/>
              <a:gd name="T6" fmla="*/ 1182 w 1248"/>
              <a:gd name="T7" fmla="*/ 542 h 706"/>
              <a:gd name="T8" fmla="*/ 623 w 1248"/>
              <a:gd name="T9" fmla="*/ 282 h 706"/>
              <a:gd name="T10" fmla="*/ 312 w 1248"/>
              <a:gd name="T11" fmla="*/ 0 h 706"/>
              <a:gd name="T12" fmla="*/ 0 w 1248"/>
              <a:gd name="T13" fmla="*/ 312 h 706"/>
              <a:gd name="T14" fmla="*/ 226 w 1248"/>
              <a:gd name="T15" fmla="*/ 612 h 706"/>
              <a:gd name="T16" fmla="*/ 226 w 1248"/>
              <a:gd name="T17" fmla="*/ 613 h 706"/>
              <a:gd name="T18" fmla="*/ 250 w 1248"/>
              <a:gd name="T19" fmla="*/ 619 h 706"/>
              <a:gd name="T20" fmla="*/ 251 w 1248"/>
              <a:gd name="T21" fmla="*/ 618 h 706"/>
              <a:gd name="T22" fmla="*/ 251 w 1248"/>
              <a:gd name="T23" fmla="*/ 619 h 706"/>
              <a:gd name="T24" fmla="*/ 511 w 1248"/>
              <a:gd name="T25" fmla="*/ 369 h 706"/>
              <a:gd name="T26" fmla="*/ 627 w 1248"/>
              <a:gd name="T27" fmla="*/ 329 h 706"/>
              <a:gd name="T28" fmla="*/ 1181 w 1248"/>
              <a:gd name="T29" fmla="*/ 572 h 706"/>
              <a:gd name="T30" fmla="*/ 1117 w 1248"/>
              <a:gd name="T31" fmla="*/ 573 h 706"/>
              <a:gd name="T32" fmla="*/ 1248 w 1248"/>
              <a:gd name="T33"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6">
                <a:moveTo>
                  <a:pt x="1248" y="706"/>
                </a:moveTo>
                <a:cubicBezTo>
                  <a:pt x="1233" y="520"/>
                  <a:pt x="1233" y="520"/>
                  <a:pt x="1233" y="520"/>
                </a:cubicBezTo>
                <a:cubicBezTo>
                  <a:pt x="1192" y="567"/>
                  <a:pt x="1192" y="567"/>
                  <a:pt x="1192" y="567"/>
                </a:cubicBezTo>
                <a:cubicBezTo>
                  <a:pt x="1188" y="556"/>
                  <a:pt x="1187" y="553"/>
                  <a:pt x="1182" y="542"/>
                </a:cubicBezTo>
                <a:cubicBezTo>
                  <a:pt x="1086" y="336"/>
                  <a:pt x="851" y="233"/>
                  <a:pt x="623" y="282"/>
                </a:cubicBezTo>
                <a:cubicBezTo>
                  <a:pt x="607" y="124"/>
                  <a:pt x="474" y="0"/>
                  <a:pt x="312" y="0"/>
                </a:cubicBezTo>
                <a:cubicBezTo>
                  <a:pt x="140" y="0"/>
                  <a:pt x="0" y="140"/>
                  <a:pt x="0" y="312"/>
                </a:cubicBezTo>
                <a:cubicBezTo>
                  <a:pt x="0" y="455"/>
                  <a:pt x="96" y="575"/>
                  <a:pt x="226" y="612"/>
                </a:cubicBezTo>
                <a:cubicBezTo>
                  <a:pt x="226" y="613"/>
                  <a:pt x="226" y="613"/>
                  <a:pt x="226" y="613"/>
                </a:cubicBezTo>
                <a:cubicBezTo>
                  <a:pt x="234" y="615"/>
                  <a:pt x="242" y="617"/>
                  <a:pt x="250" y="619"/>
                </a:cubicBezTo>
                <a:cubicBezTo>
                  <a:pt x="250" y="619"/>
                  <a:pt x="251" y="619"/>
                  <a:pt x="251" y="618"/>
                </a:cubicBezTo>
                <a:cubicBezTo>
                  <a:pt x="251" y="619"/>
                  <a:pt x="251" y="619"/>
                  <a:pt x="251" y="619"/>
                </a:cubicBezTo>
                <a:cubicBezTo>
                  <a:pt x="303" y="514"/>
                  <a:pt x="393" y="423"/>
                  <a:pt x="511" y="369"/>
                </a:cubicBezTo>
                <a:cubicBezTo>
                  <a:pt x="580" y="337"/>
                  <a:pt x="626" y="329"/>
                  <a:pt x="627" y="329"/>
                </a:cubicBezTo>
                <a:cubicBezTo>
                  <a:pt x="853" y="278"/>
                  <a:pt x="1082" y="370"/>
                  <a:pt x="1181" y="572"/>
                </a:cubicBezTo>
                <a:cubicBezTo>
                  <a:pt x="1117" y="573"/>
                  <a:pt x="1117" y="573"/>
                  <a:pt x="1117" y="573"/>
                </a:cubicBezTo>
                <a:lnTo>
                  <a:pt x="1248" y="706"/>
                </a:lnTo>
                <a:close/>
              </a:path>
            </a:pathLst>
          </a:custGeom>
          <a:solidFill>
            <a:schemeClr val="accent4">
              <a:lumMod val="20000"/>
              <a:lumOff val="80000"/>
            </a:schemeClr>
          </a:solidFill>
          <a:ln>
            <a:noFill/>
          </a:ln>
        </p:spPr>
        <p:txBody>
          <a:bodyPr vert="horz" wrap="square" lIns="121917" tIns="60958" rIns="121917" bIns="60958" numCol="1" anchor="t" anchorCtr="0" compatLnSpc="1"/>
          <a:lstStyle/>
          <a:p>
            <a:endParaRPr lang="en-US"/>
          </a:p>
        </p:txBody>
      </p:sp>
      <p:sp>
        <p:nvSpPr>
          <p:cNvPr id="46" name="TextBox 99"/>
          <p:cNvSpPr txBox="1"/>
          <p:nvPr/>
        </p:nvSpPr>
        <p:spPr>
          <a:xfrm>
            <a:off x="3638128" y="3509858"/>
            <a:ext cx="898313" cy="634153"/>
          </a:xfrm>
          <a:prstGeom prst="rect">
            <a:avLst/>
          </a:prstGeom>
          <a:noFill/>
          <a:ln>
            <a:noFill/>
          </a:ln>
        </p:spPr>
        <p:txBody>
          <a:bodyPr wrap="square" lIns="121917" tIns="60958" rIns="121917" bIns="60958" rtlCol="0" anchor="ctr">
            <a:spAutoFit/>
          </a:bodyPr>
          <a:lstStyle/>
          <a:p>
            <a:pPr algn="ctr">
              <a:buClrTx/>
              <a:buSzTx/>
              <a:buFontTx/>
            </a:pPr>
            <a:r>
              <a:rPr lang="en-US" sz="3300" b="1" dirty="0">
                <a:solidFill>
                  <a:schemeClr val="bg1"/>
                </a:solidFill>
                <a:sym typeface="FontAwesome"/>
              </a:rPr>
              <a:t>5</a:t>
            </a:r>
            <a:endParaRPr lang="en-US" sz="3300" b="1" dirty="0">
              <a:solidFill>
                <a:schemeClr val="bg1"/>
              </a:solidFill>
            </a:endParaRPr>
          </a:p>
        </p:txBody>
      </p:sp>
      <p:sp>
        <p:nvSpPr>
          <p:cNvPr id="26"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27" name="图片 26" descr="C:/Users/SAMSUNG/AppData/Local/Temp/kaimatting/20200714195559/output_aiMatting_20200714195604.pngoutput_aiMatting_20200714195604"/>
          <p:cNvPicPr>
            <a:picLocks noChangeAspect="1"/>
          </p:cNvPicPr>
          <p:nvPr/>
        </p:nvPicPr>
        <p:blipFill>
          <a:blip r:embed="rId3">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9306761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40"/>
                                        </p:tgtEl>
                                        <p:attrNameLst>
                                          <p:attrName>style.visibility</p:attrName>
                                        </p:attrNameLst>
                                      </p:cBhvr>
                                      <p:to>
                                        <p:strVal val="visible"/>
                                      </p:to>
                                    </p:set>
                                    <p:anim calcmode="lin" valueType="num">
                                      <p:cBhvr>
                                        <p:cTn id="7" dur="400" fill="hold"/>
                                        <p:tgtEl>
                                          <p:spTgt spid="40"/>
                                        </p:tgtEl>
                                        <p:attrNameLst>
                                          <p:attrName>ppt_w</p:attrName>
                                        </p:attrNameLst>
                                      </p:cBhvr>
                                      <p:tavLst>
                                        <p:tav tm="0">
                                          <p:val>
                                            <p:fltVal val="0"/>
                                          </p:val>
                                        </p:tav>
                                        <p:tav tm="100000">
                                          <p:val>
                                            <p:strVal val="#ppt_w"/>
                                          </p:val>
                                        </p:tav>
                                      </p:tavLst>
                                    </p:anim>
                                    <p:anim calcmode="lin" valueType="num">
                                      <p:cBhvr>
                                        <p:cTn id="8" dur="400" fill="hold"/>
                                        <p:tgtEl>
                                          <p:spTgt spid="40"/>
                                        </p:tgtEl>
                                        <p:attrNameLst>
                                          <p:attrName>ppt_h</p:attrName>
                                        </p:attrNameLst>
                                      </p:cBhvr>
                                      <p:tavLst>
                                        <p:tav tm="0">
                                          <p:val>
                                            <p:fltVal val="0"/>
                                          </p:val>
                                        </p:tav>
                                        <p:tav tm="100000">
                                          <p:val>
                                            <p:strVal val="#ppt_h"/>
                                          </p:val>
                                        </p:tav>
                                      </p:tavLst>
                                    </p:anim>
                                    <p:animEffect transition="in" filter="fade">
                                      <p:cBhvr>
                                        <p:cTn id="9" dur="400"/>
                                        <p:tgtEl>
                                          <p:spTgt spid="40"/>
                                        </p:tgtEl>
                                      </p:cBhvr>
                                    </p:animEffect>
                                  </p:childTnLst>
                                </p:cTn>
                              </p:par>
                              <p:par>
                                <p:cTn id="10" presetID="31" presetClass="entr" presetSubtype="0" fill="hold" grpId="0" nodeType="withEffect">
                                  <p:stCondLst>
                                    <p:cond delay="3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600" fill="hold"/>
                                        <p:tgtEl>
                                          <p:spTgt spid="29"/>
                                        </p:tgtEl>
                                        <p:attrNameLst>
                                          <p:attrName>ppt_w</p:attrName>
                                        </p:attrNameLst>
                                      </p:cBhvr>
                                      <p:tavLst>
                                        <p:tav tm="0">
                                          <p:val>
                                            <p:fltVal val="0"/>
                                          </p:val>
                                        </p:tav>
                                        <p:tav tm="100000">
                                          <p:val>
                                            <p:strVal val="#ppt_w"/>
                                          </p:val>
                                        </p:tav>
                                      </p:tavLst>
                                    </p:anim>
                                    <p:anim calcmode="lin" valueType="num">
                                      <p:cBhvr>
                                        <p:cTn id="13" dur="600" fill="hold"/>
                                        <p:tgtEl>
                                          <p:spTgt spid="29"/>
                                        </p:tgtEl>
                                        <p:attrNameLst>
                                          <p:attrName>ppt_h</p:attrName>
                                        </p:attrNameLst>
                                      </p:cBhvr>
                                      <p:tavLst>
                                        <p:tav tm="0">
                                          <p:val>
                                            <p:fltVal val="0"/>
                                          </p:val>
                                        </p:tav>
                                        <p:tav tm="100000">
                                          <p:val>
                                            <p:strVal val="#ppt_h"/>
                                          </p:val>
                                        </p:tav>
                                      </p:tavLst>
                                    </p:anim>
                                    <p:anim calcmode="lin" valueType="num">
                                      <p:cBhvr>
                                        <p:cTn id="14" dur="600" fill="hold"/>
                                        <p:tgtEl>
                                          <p:spTgt spid="29"/>
                                        </p:tgtEl>
                                        <p:attrNameLst>
                                          <p:attrName>style.rotation</p:attrName>
                                        </p:attrNameLst>
                                      </p:cBhvr>
                                      <p:tavLst>
                                        <p:tav tm="0">
                                          <p:val>
                                            <p:fltVal val="90"/>
                                          </p:val>
                                        </p:tav>
                                        <p:tav tm="100000">
                                          <p:val>
                                            <p:fltVal val="0"/>
                                          </p:val>
                                        </p:tav>
                                      </p:tavLst>
                                    </p:anim>
                                    <p:animEffect transition="in" filter="fade">
                                      <p:cBhvr>
                                        <p:cTn id="15" dur="600"/>
                                        <p:tgtEl>
                                          <p:spTgt spid="29"/>
                                        </p:tgtEl>
                                      </p:cBhvr>
                                    </p:animEffect>
                                  </p:childTnLst>
                                </p:cTn>
                              </p:par>
                              <p:par>
                                <p:cTn id="16" presetID="31" presetClass="entr" presetSubtype="0" fill="hold" grpId="0" nodeType="withEffect">
                                  <p:stCondLst>
                                    <p:cond delay="300"/>
                                  </p:stCondLst>
                                  <p:childTnLst>
                                    <p:set>
                                      <p:cBhvr>
                                        <p:cTn id="17" dur="1" fill="hold">
                                          <p:stCondLst>
                                            <p:cond delay="0"/>
                                          </p:stCondLst>
                                        </p:cTn>
                                        <p:tgtEl>
                                          <p:spTgt spid="30"/>
                                        </p:tgtEl>
                                        <p:attrNameLst>
                                          <p:attrName>style.visibility</p:attrName>
                                        </p:attrNameLst>
                                      </p:cBhvr>
                                      <p:to>
                                        <p:strVal val="visible"/>
                                      </p:to>
                                    </p:set>
                                    <p:anim calcmode="lin" valueType="num">
                                      <p:cBhvr>
                                        <p:cTn id="18" dur="600" fill="hold"/>
                                        <p:tgtEl>
                                          <p:spTgt spid="30"/>
                                        </p:tgtEl>
                                        <p:attrNameLst>
                                          <p:attrName>ppt_w</p:attrName>
                                        </p:attrNameLst>
                                      </p:cBhvr>
                                      <p:tavLst>
                                        <p:tav tm="0">
                                          <p:val>
                                            <p:fltVal val="0"/>
                                          </p:val>
                                        </p:tav>
                                        <p:tav tm="100000">
                                          <p:val>
                                            <p:strVal val="#ppt_w"/>
                                          </p:val>
                                        </p:tav>
                                      </p:tavLst>
                                    </p:anim>
                                    <p:anim calcmode="lin" valueType="num">
                                      <p:cBhvr>
                                        <p:cTn id="19" dur="600" fill="hold"/>
                                        <p:tgtEl>
                                          <p:spTgt spid="30"/>
                                        </p:tgtEl>
                                        <p:attrNameLst>
                                          <p:attrName>ppt_h</p:attrName>
                                        </p:attrNameLst>
                                      </p:cBhvr>
                                      <p:tavLst>
                                        <p:tav tm="0">
                                          <p:val>
                                            <p:fltVal val="0"/>
                                          </p:val>
                                        </p:tav>
                                        <p:tav tm="100000">
                                          <p:val>
                                            <p:strVal val="#ppt_h"/>
                                          </p:val>
                                        </p:tav>
                                      </p:tavLst>
                                    </p:anim>
                                    <p:anim calcmode="lin" valueType="num">
                                      <p:cBhvr>
                                        <p:cTn id="20" dur="600" fill="hold"/>
                                        <p:tgtEl>
                                          <p:spTgt spid="30"/>
                                        </p:tgtEl>
                                        <p:attrNameLst>
                                          <p:attrName>style.rotation</p:attrName>
                                        </p:attrNameLst>
                                      </p:cBhvr>
                                      <p:tavLst>
                                        <p:tav tm="0">
                                          <p:val>
                                            <p:fltVal val="90"/>
                                          </p:val>
                                        </p:tav>
                                        <p:tav tm="100000">
                                          <p:val>
                                            <p:fltVal val="0"/>
                                          </p:val>
                                        </p:tav>
                                      </p:tavLst>
                                    </p:anim>
                                    <p:animEffect transition="in" filter="fade">
                                      <p:cBhvr>
                                        <p:cTn id="21" dur="600"/>
                                        <p:tgtEl>
                                          <p:spTgt spid="30"/>
                                        </p:tgtEl>
                                      </p:cBhvr>
                                    </p:animEffect>
                                  </p:childTnLst>
                                </p:cTn>
                              </p:par>
                              <p:par>
                                <p:cTn id="22" presetID="31" presetClass="entr" presetSubtype="0" fill="hold" grpId="0" nodeType="withEffect">
                                  <p:stCondLst>
                                    <p:cond delay="300"/>
                                  </p:stCondLst>
                                  <p:childTnLst>
                                    <p:set>
                                      <p:cBhvr>
                                        <p:cTn id="23" dur="1" fill="hold">
                                          <p:stCondLst>
                                            <p:cond delay="0"/>
                                          </p:stCondLst>
                                        </p:cTn>
                                        <p:tgtEl>
                                          <p:spTgt spid="31"/>
                                        </p:tgtEl>
                                        <p:attrNameLst>
                                          <p:attrName>style.visibility</p:attrName>
                                        </p:attrNameLst>
                                      </p:cBhvr>
                                      <p:to>
                                        <p:strVal val="visible"/>
                                      </p:to>
                                    </p:set>
                                    <p:anim calcmode="lin" valueType="num">
                                      <p:cBhvr>
                                        <p:cTn id="24" dur="600" fill="hold"/>
                                        <p:tgtEl>
                                          <p:spTgt spid="31"/>
                                        </p:tgtEl>
                                        <p:attrNameLst>
                                          <p:attrName>ppt_w</p:attrName>
                                        </p:attrNameLst>
                                      </p:cBhvr>
                                      <p:tavLst>
                                        <p:tav tm="0">
                                          <p:val>
                                            <p:fltVal val="0"/>
                                          </p:val>
                                        </p:tav>
                                        <p:tav tm="100000">
                                          <p:val>
                                            <p:strVal val="#ppt_w"/>
                                          </p:val>
                                        </p:tav>
                                      </p:tavLst>
                                    </p:anim>
                                    <p:anim calcmode="lin" valueType="num">
                                      <p:cBhvr>
                                        <p:cTn id="25" dur="600" fill="hold"/>
                                        <p:tgtEl>
                                          <p:spTgt spid="31"/>
                                        </p:tgtEl>
                                        <p:attrNameLst>
                                          <p:attrName>ppt_h</p:attrName>
                                        </p:attrNameLst>
                                      </p:cBhvr>
                                      <p:tavLst>
                                        <p:tav tm="0">
                                          <p:val>
                                            <p:fltVal val="0"/>
                                          </p:val>
                                        </p:tav>
                                        <p:tav tm="100000">
                                          <p:val>
                                            <p:strVal val="#ppt_h"/>
                                          </p:val>
                                        </p:tav>
                                      </p:tavLst>
                                    </p:anim>
                                    <p:anim calcmode="lin" valueType="num">
                                      <p:cBhvr>
                                        <p:cTn id="26" dur="600" fill="hold"/>
                                        <p:tgtEl>
                                          <p:spTgt spid="31"/>
                                        </p:tgtEl>
                                        <p:attrNameLst>
                                          <p:attrName>style.rotation</p:attrName>
                                        </p:attrNameLst>
                                      </p:cBhvr>
                                      <p:tavLst>
                                        <p:tav tm="0">
                                          <p:val>
                                            <p:fltVal val="90"/>
                                          </p:val>
                                        </p:tav>
                                        <p:tav tm="100000">
                                          <p:val>
                                            <p:fltVal val="0"/>
                                          </p:val>
                                        </p:tav>
                                      </p:tavLst>
                                    </p:anim>
                                    <p:animEffect transition="in" filter="fade">
                                      <p:cBhvr>
                                        <p:cTn id="27" dur="600"/>
                                        <p:tgtEl>
                                          <p:spTgt spid="31"/>
                                        </p:tgtEl>
                                      </p:cBhvr>
                                    </p:animEffect>
                                  </p:childTnLst>
                                </p:cTn>
                              </p:par>
                              <p:par>
                                <p:cTn id="28" presetID="31" presetClass="entr" presetSubtype="0" fill="hold" grpId="0" nodeType="withEffect">
                                  <p:stCondLst>
                                    <p:cond delay="300"/>
                                  </p:stCondLst>
                                  <p:childTnLst>
                                    <p:set>
                                      <p:cBhvr>
                                        <p:cTn id="29" dur="1" fill="hold">
                                          <p:stCondLst>
                                            <p:cond delay="0"/>
                                          </p:stCondLst>
                                        </p:cTn>
                                        <p:tgtEl>
                                          <p:spTgt spid="41"/>
                                        </p:tgtEl>
                                        <p:attrNameLst>
                                          <p:attrName>style.visibility</p:attrName>
                                        </p:attrNameLst>
                                      </p:cBhvr>
                                      <p:to>
                                        <p:strVal val="visible"/>
                                      </p:to>
                                    </p:set>
                                    <p:anim calcmode="lin" valueType="num">
                                      <p:cBhvr>
                                        <p:cTn id="30" dur="600" fill="hold"/>
                                        <p:tgtEl>
                                          <p:spTgt spid="41"/>
                                        </p:tgtEl>
                                        <p:attrNameLst>
                                          <p:attrName>ppt_w</p:attrName>
                                        </p:attrNameLst>
                                      </p:cBhvr>
                                      <p:tavLst>
                                        <p:tav tm="0">
                                          <p:val>
                                            <p:fltVal val="0"/>
                                          </p:val>
                                        </p:tav>
                                        <p:tav tm="100000">
                                          <p:val>
                                            <p:strVal val="#ppt_w"/>
                                          </p:val>
                                        </p:tav>
                                      </p:tavLst>
                                    </p:anim>
                                    <p:anim calcmode="lin" valueType="num">
                                      <p:cBhvr>
                                        <p:cTn id="31" dur="600" fill="hold"/>
                                        <p:tgtEl>
                                          <p:spTgt spid="41"/>
                                        </p:tgtEl>
                                        <p:attrNameLst>
                                          <p:attrName>ppt_h</p:attrName>
                                        </p:attrNameLst>
                                      </p:cBhvr>
                                      <p:tavLst>
                                        <p:tav tm="0">
                                          <p:val>
                                            <p:fltVal val="0"/>
                                          </p:val>
                                        </p:tav>
                                        <p:tav tm="100000">
                                          <p:val>
                                            <p:strVal val="#ppt_h"/>
                                          </p:val>
                                        </p:tav>
                                      </p:tavLst>
                                    </p:anim>
                                    <p:anim calcmode="lin" valueType="num">
                                      <p:cBhvr>
                                        <p:cTn id="32" dur="600" fill="hold"/>
                                        <p:tgtEl>
                                          <p:spTgt spid="41"/>
                                        </p:tgtEl>
                                        <p:attrNameLst>
                                          <p:attrName>style.rotation</p:attrName>
                                        </p:attrNameLst>
                                      </p:cBhvr>
                                      <p:tavLst>
                                        <p:tav tm="0">
                                          <p:val>
                                            <p:fltVal val="90"/>
                                          </p:val>
                                        </p:tav>
                                        <p:tav tm="100000">
                                          <p:val>
                                            <p:fltVal val="0"/>
                                          </p:val>
                                        </p:tav>
                                      </p:tavLst>
                                    </p:anim>
                                    <p:animEffect transition="in" filter="fade">
                                      <p:cBhvr>
                                        <p:cTn id="33" dur="600"/>
                                        <p:tgtEl>
                                          <p:spTgt spid="41"/>
                                        </p:tgtEl>
                                      </p:cBhvr>
                                    </p:animEffect>
                                  </p:childTnLst>
                                </p:cTn>
                              </p:par>
                              <p:par>
                                <p:cTn id="34" presetID="53" presetClass="entr" presetSubtype="16" fill="hold" grpId="0" nodeType="withEffect">
                                  <p:stCondLst>
                                    <p:cond delay="300"/>
                                  </p:stCondLst>
                                  <p:childTnLst>
                                    <p:set>
                                      <p:cBhvr>
                                        <p:cTn id="35" dur="1" fill="hold">
                                          <p:stCondLst>
                                            <p:cond delay="0"/>
                                          </p:stCondLst>
                                        </p:cTn>
                                        <p:tgtEl>
                                          <p:spTgt spid="42"/>
                                        </p:tgtEl>
                                        <p:attrNameLst>
                                          <p:attrName>style.visibility</p:attrName>
                                        </p:attrNameLst>
                                      </p:cBhvr>
                                      <p:to>
                                        <p:strVal val="visible"/>
                                      </p:to>
                                    </p:set>
                                    <p:anim calcmode="lin" valueType="num">
                                      <p:cBhvr>
                                        <p:cTn id="36" dur="400" fill="hold"/>
                                        <p:tgtEl>
                                          <p:spTgt spid="42"/>
                                        </p:tgtEl>
                                        <p:attrNameLst>
                                          <p:attrName>ppt_w</p:attrName>
                                        </p:attrNameLst>
                                      </p:cBhvr>
                                      <p:tavLst>
                                        <p:tav tm="0">
                                          <p:val>
                                            <p:fltVal val="0"/>
                                          </p:val>
                                        </p:tav>
                                        <p:tav tm="100000">
                                          <p:val>
                                            <p:strVal val="#ppt_w"/>
                                          </p:val>
                                        </p:tav>
                                      </p:tavLst>
                                    </p:anim>
                                    <p:anim calcmode="lin" valueType="num">
                                      <p:cBhvr>
                                        <p:cTn id="37" dur="400" fill="hold"/>
                                        <p:tgtEl>
                                          <p:spTgt spid="42"/>
                                        </p:tgtEl>
                                        <p:attrNameLst>
                                          <p:attrName>ppt_h</p:attrName>
                                        </p:attrNameLst>
                                      </p:cBhvr>
                                      <p:tavLst>
                                        <p:tav tm="0">
                                          <p:val>
                                            <p:fltVal val="0"/>
                                          </p:val>
                                        </p:tav>
                                        <p:tav tm="100000">
                                          <p:val>
                                            <p:strVal val="#ppt_h"/>
                                          </p:val>
                                        </p:tav>
                                      </p:tavLst>
                                    </p:anim>
                                    <p:animEffect transition="in" filter="fade">
                                      <p:cBhvr>
                                        <p:cTn id="38" dur="400"/>
                                        <p:tgtEl>
                                          <p:spTgt spid="42"/>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43"/>
                                        </p:tgtEl>
                                        <p:attrNameLst>
                                          <p:attrName>style.visibility</p:attrName>
                                        </p:attrNameLst>
                                      </p:cBhvr>
                                      <p:to>
                                        <p:strVal val="visible"/>
                                      </p:to>
                                    </p:set>
                                    <p:anim calcmode="lin" valueType="num">
                                      <p:cBhvr>
                                        <p:cTn id="41" dur="400" fill="hold"/>
                                        <p:tgtEl>
                                          <p:spTgt spid="43"/>
                                        </p:tgtEl>
                                        <p:attrNameLst>
                                          <p:attrName>ppt_w</p:attrName>
                                        </p:attrNameLst>
                                      </p:cBhvr>
                                      <p:tavLst>
                                        <p:tav tm="0">
                                          <p:val>
                                            <p:fltVal val="0"/>
                                          </p:val>
                                        </p:tav>
                                        <p:tav tm="100000">
                                          <p:val>
                                            <p:strVal val="#ppt_w"/>
                                          </p:val>
                                        </p:tav>
                                      </p:tavLst>
                                    </p:anim>
                                    <p:anim calcmode="lin" valueType="num">
                                      <p:cBhvr>
                                        <p:cTn id="42" dur="400" fill="hold"/>
                                        <p:tgtEl>
                                          <p:spTgt spid="43"/>
                                        </p:tgtEl>
                                        <p:attrNameLst>
                                          <p:attrName>ppt_h</p:attrName>
                                        </p:attrNameLst>
                                      </p:cBhvr>
                                      <p:tavLst>
                                        <p:tav tm="0">
                                          <p:val>
                                            <p:fltVal val="0"/>
                                          </p:val>
                                        </p:tav>
                                        <p:tav tm="100000">
                                          <p:val>
                                            <p:strVal val="#ppt_h"/>
                                          </p:val>
                                        </p:tav>
                                      </p:tavLst>
                                    </p:anim>
                                    <p:animEffect transition="in" filter="fade">
                                      <p:cBhvr>
                                        <p:cTn id="43" dur="400"/>
                                        <p:tgtEl>
                                          <p:spTgt spid="43"/>
                                        </p:tgtEl>
                                      </p:cBhvr>
                                    </p:animEffect>
                                  </p:childTnLst>
                                </p:cTn>
                              </p:par>
                              <p:par>
                                <p:cTn id="44" presetID="53" presetClass="entr" presetSubtype="16" fill="hold" grpId="0" nodeType="withEffect">
                                  <p:stCondLst>
                                    <p:cond delay="300"/>
                                  </p:stCondLst>
                                  <p:childTnLst>
                                    <p:set>
                                      <p:cBhvr>
                                        <p:cTn id="45" dur="1" fill="hold">
                                          <p:stCondLst>
                                            <p:cond delay="0"/>
                                          </p:stCondLst>
                                        </p:cTn>
                                        <p:tgtEl>
                                          <p:spTgt spid="44"/>
                                        </p:tgtEl>
                                        <p:attrNameLst>
                                          <p:attrName>style.visibility</p:attrName>
                                        </p:attrNameLst>
                                      </p:cBhvr>
                                      <p:to>
                                        <p:strVal val="visible"/>
                                      </p:to>
                                    </p:set>
                                    <p:anim calcmode="lin" valueType="num">
                                      <p:cBhvr>
                                        <p:cTn id="46" dur="400" fill="hold"/>
                                        <p:tgtEl>
                                          <p:spTgt spid="44"/>
                                        </p:tgtEl>
                                        <p:attrNameLst>
                                          <p:attrName>ppt_w</p:attrName>
                                        </p:attrNameLst>
                                      </p:cBhvr>
                                      <p:tavLst>
                                        <p:tav tm="0">
                                          <p:val>
                                            <p:fltVal val="0"/>
                                          </p:val>
                                        </p:tav>
                                        <p:tav tm="100000">
                                          <p:val>
                                            <p:strVal val="#ppt_w"/>
                                          </p:val>
                                        </p:tav>
                                      </p:tavLst>
                                    </p:anim>
                                    <p:anim calcmode="lin" valueType="num">
                                      <p:cBhvr>
                                        <p:cTn id="47" dur="400" fill="hold"/>
                                        <p:tgtEl>
                                          <p:spTgt spid="44"/>
                                        </p:tgtEl>
                                        <p:attrNameLst>
                                          <p:attrName>ppt_h</p:attrName>
                                        </p:attrNameLst>
                                      </p:cBhvr>
                                      <p:tavLst>
                                        <p:tav tm="0">
                                          <p:val>
                                            <p:fltVal val="0"/>
                                          </p:val>
                                        </p:tav>
                                        <p:tav tm="100000">
                                          <p:val>
                                            <p:strVal val="#ppt_h"/>
                                          </p:val>
                                        </p:tav>
                                      </p:tavLst>
                                    </p:anim>
                                    <p:animEffect transition="in" filter="fade">
                                      <p:cBhvr>
                                        <p:cTn id="48" dur="400"/>
                                        <p:tgtEl>
                                          <p:spTgt spid="44"/>
                                        </p:tgtEl>
                                      </p:cBhvr>
                                    </p:animEffect>
                                  </p:childTnLst>
                                </p:cTn>
                              </p:par>
                              <p:par>
                                <p:cTn id="49" presetID="31" presetClass="entr" presetSubtype="0" fill="hold" grpId="0" nodeType="withEffect">
                                  <p:stCondLst>
                                    <p:cond delay="300"/>
                                  </p:stCondLst>
                                  <p:childTnLst>
                                    <p:set>
                                      <p:cBhvr>
                                        <p:cTn id="50" dur="1" fill="hold">
                                          <p:stCondLst>
                                            <p:cond delay="0"/>
                                          </p:stCondLst>
                                        </p:cTn>
                                        <p:tgtEl>
                                          <p:spTgt spid="45"/>
                                        </p:tgtEl>
                                        <p:attrNameLst>
                                          <p:attrName>style.visibility</p:attrName>
                                        </p:attrNameLst>
                                      </p:cBhvr>
                                      <p:to>
                                        <p:strVal val="visible"/>
                                      </p:to>
                                    </p:set>
                                    <p:anim calcmode="lin" valueType="num">
                                      <p:cBhvr>
                                        <p:cTn id="51" dur="600" fill="hold"/>
                                        <p:tgtEl>
                                          <p:spTgt spid="45"/>
                                        </p:tgtEl>
                                        <p:attrNameLst>
                                          <p:attrName>ppt_w</p:attrName>
                                        </p:attrNameLst>
                                      </p:cBhvr>
                                      <p:tavLst>
                                        <p:tav tm="0">
                                          <p:val>
                                            <p:fltVal val="0"/>
                                          </p:val>
                                        </p:tav>
                                        <p:tav tm="100000">
                                          <p:val>
                                            <p:strVal val="#ppt_w"/>
                                          </p:val>
                                        </p:tav>
                                      </p:tavLst>
                                    </p:anim>
                                    <p:anim calcmode="lin" valueType="num">
                                      <p:cBhvr>
                                        <p:cTn id="52" dur="600" fill="hold"/>
                                        <p:tgtEl>
                                          <p:spTgt spid="45"/>
                                        </p:tgtEl>
                                        <p:attrNameLst>
                                          <p:attrName>ppt_h</p:attrName>
                                        </p:attrNameLst>
                                      </p:cBhvr>
                                      <p:tavLst>
                                        <p:tav tm="0">
                                          <p:val>
                                            <p:fltVal val="0"/>
                                          </p:val>
                                        </p:tav>
                                        <p:tav tm="100000">
                                          <p:val>
                                            <p:strVal val="#ppt_h"/>
                                          </p:val>
                                        </p:tav>
                                      </p:tavLst>
                                    </p:anim>
                                    <p:anim calcmode="lin" valueType="num">
                                      <p:cBhvr>
                                        <p:cTn id="53" dur="600" fill="hold"/>
                                        <p:tgtEl>
                                          <p:spTgt spid="45"/>
                                        </p:tgtEl>
                                        <p:attrNameLst>
                                          <p:attrName>style.rotation</p:attrName>
                                        </p:attrNameLst>
                                      </p:cBhvr>
                                      <p:tavLst>
                                        <p:tav tm="0">
                                          <p:val>
                                            <p:fltVal val="90"/>
                                          </p:val>
                                        </p:tav>
                                        <p:tav tm="100000">
                                          <p:val>
                                            <p:fltVal val="0"/>
                                          </p:val>
                                        </p:tav>
                                      </p:tavLst>
                                    </p:anim>
                                    <p:animEffect transition="in" filter="fade">
                                      <p:cBhvr>
                                        <p:cTn id="54" dur="600"/>
                                        <p:tgtEl>
                                          <p:spTgt spid="45"/>
                                        </p:tgtEl>
                                      </p:cBhvr>
                                    </p:animEffect>
                                  </p:childTnLst>
                                </p:cTn>
                              </p:par>
                              <p:par>
                                <p:cTn id="55" presetID="53" presetClass="entr" presetSubtype="16" fill="hold" grpId="0" nodeType="withEffect">
                                  <p:stCondLst>
                                    <p:cond delay="300"/>
                                  </p:stCondLst>
                                  <p:childTnLst>
                                    <p:set>
                                      <p:cBhvr>
                                        <p:cTn id="56" dur="1" fill="hold">
                                          <p:stCondLst>
                                            <p:cond delay="0"/>
                                          </p:stCondLst>
                                        </p:cTn>
                                        <p:tgtEl>
                                          <p:spTgt spid="46"/>
                                        </p:tgtEl>
                                        <p:attrNameLst>
                                          <p:attrName>style.visibility</p:attrName>
                                        </p:attrNameLst>
                                      </p:cBhvr>
                                      <p:to>
                                        <p:strVal val="visible"/>
                                      </p:to>
                                    </p:set>
                                    <p:anim calcmode="lin" valueType="num">
                                      <p:cBhvr>
                                        <p:cTn id="57" dur="400" fill="hold"/>
                                        <p:tgtEl>
                                          <p:spTgt spid="46"/>
                                        </p:tgtEl>
                                        <p:attrNameLst>
                                          <p:attrName>ppt_w</p:attrName>
                                        </p:attrNameLst>
                                      </p:cBhvr>
                                      <p:tavLst>
                                        <p:tav tm="0">
                                          <p:val>
                                            <p:fltVal val="0"/>
                                          </p:val>
                                        </p:tav>
                                        <p:tav tm="100000">
                                          <p:val>
                                            <p:strVal val="#ppt_w"/>
                                          </p:val>
                                        </p:tav>
                                      </p:tavLst>
                                    </p:anim>
                                    <p:anim calcmode="lin" valueType="num">
                                      <p:cBhvr>
                                        <p:cTn id="58" dur="400" fill="hold"/>
                                        <p:tgtEl>
                                          <p:spTgt spid="46"/>
                                        </p:tgtEl>
                                        <p:attrNameLst>
                                          <p:attrName>ppt_h</p:attrName>
                                        </p:attrNameLst>
                                      </p:cBhvr>
                                      <p:tavLst>
                                        <p:tav tm="0">
                                          <p:val>
                                            <p:fltVal val="0"/>
                                          </p:val>
                                        </p:tav>
                                        <p:tav tm="100000">
                                          <p:val>
                                            <p:strVal val="#ppt_h"/>
                                          </p:val>
                                        </p:tav>
                                      </p:tavLst>
                                    </p:anim>
                                    <p:animEffect transition="in" filter="fade">
                                      <p:cBhvr>
                                        <p:cTn id="59" dur="4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1" grpId="0" bldLvl="0" animBg="1"/>
      <p:bldP spid="41" grpId="0" bldLvl="0" animBg="1"/>
      <p:bldP spid="40" grpId="0"/>
      <p:bldP spid="42" grpId="0"/>
      <p:bldP spid="43" grpId="0"/>
      <p:bldP spid="44" grpId="0"/>
      <p:bldP spid="45" grpId="0" bldLvl="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33" name="组合 32"/>
          <p:cNvGrpSpPr/>
          <p:nvPr/>
        </p:nvGrpSpPr>
        <p:grpSpPr>
          <a:xfrm>
            <a:off x="651087" y="2184400"/>
            <a:ext cx="3638973" cy="3185160"/>
            <a:chOff x="7571" y="1473"/>
            <a:chExt cx="6640" cy="5760"/>
          </a:xfrm>
        </p:grpSpPr>
        <p:pic>
          <p:nvPicPr>
            <p:cNvPr id="13" name="图片 12"/>
            <p:cNvPicPr>
              <a:picLocks noChangeAspect="1"/>
            </p:cNvPicPr>
            <p:nvPr/>
          </p:nvPicPr>
          <p:blipFill>
            <a:blip r:embed="rId3" cstate="print"/>
            <a:srcRect l="13631" t="1999" r="6285" b="10886"/>
            <a:stretch>
              <a:fillRect/>
            </a:stretch>
          </p:blipFill>
          <p:spPr>
            <a:xfrm>
              <a:off x="7571" y="1473"/>
              <a:ext cx="6640" cy="4793"/>
            </a:xfrm>
            <a:prstGeom prst="roundRect">
              <a:avLst>
                <a:gd name="adj" fmla="val 2875"/>
              </a:avLst>
            </a:prstGeom>
          </p:spPr>
        </p:pic>
        <p:sp>
          <p:nvSpPr>
            <p:cNvPr id="14" name="矩形 13">
              <a:hlinkClick r:id="rId4" action="ppaction://hlinksldjump"/>
            </p:cNvPr>
            <p:cNvSpPr/>
            <p:nvPr/>
          </p:nvSpPr>
          <p:spPr>
            <a:xfrm>
              <a:off x="8508" y="6171"/>
              <a:ext cx="4007" cy="1062"/>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blipFill>
                    <a:blip r:embed="rId5" cstate="print"/>
                  </a:blipFill>
                </a14:hiddenFill>
              </a:ext>
            </a:extLst>
          </p:spPr>
          <p:txBody>
            <a:bodyPr vert="horz" wrap="square" lIns="91440" tIns="45720" rIns="91440" bIns="45720" numCol="1" anchor="t" anchorCtr="0" compatLnSpc="1"/>
            <a:lstStyle/>
            <a:p>
              <a:pPr algn="ctr" defTabSz="1219170"/>
              <a:r>
                <a:rPr kumimoji="1" lang="zh-CN" altLang="en-US" sz="2100">
                  <a:latin typeface="华文中宋" panose="02010600040101010101" charset="-122"/>
                  <a:ea typeface="华文中宋" panose="02010600040101010101" charset="-122"/>
                  <a:cs typeface="华文楷体" panose="02010600040101010101" charset="-122"/>
                </a:rPr>
                <a:t>西藏和平解放</a:t>
              </a:r>
            </a:p>
          </p:txBody>
        </p:sp>
      </p:grpSp>
      <p:sp>
        <p:nvSpPr>
          <p:cNvPr id="16" name="圆角矩形 15"/>
          <p:cNvSpPr/>
          <p:nvPr/>
        </p:nvSpPr>
        <p:spPr>
          <a:xfrm>
            <a:off x="651087" y="5228167"/>
            <a:ext cx="8378613" cy="689187"/>
          </a:xfrm>
          <a:prstGeom prst="roundRect">
            <a:avLst>
              <a:gd name="adj" fmla="val 982"/>
            </a:avLst>
          </a:prstGeom>
          <a:noFill/>
          <a:ln w="3175">
            <a:solidFill>
              <a:schemeClr val="tx1"/>
            </a:solidFill>
          </a:ln>
          <a:extLst>
            <a:ext uri="{909E8E84-426E-40DD-AFC4-6F175D3DCCD1}">
              <a14:hiddenFill xmlns:a14="http://schemas.microsoft.com/office/drawing/2010/main">
                <a:blipFill>
                  <a:blip r:embed="rId5" cstate="print"/>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3700">
                <a:solidFill>
                  <a:srgbClr val="C00000"/>
                </a:solidFill>
                <a:latin typeface="隶书" panose="02010509060101010101" charset="-122"/>
                <a:ea typeface="隶书" panose="02010509060101010101" charset="-122"/>
              </a:rPr>
              <a:t>西藏和平解放标志着什么？</a:t>
            </a:r>
          </a:p>
        </p:txBody>
      </p:sp>
      <p:sp>
        <p:nvSpPr>
          <p:cNvPr id="5" name="文本框 4"/>
          <p:cNvSpPr txBox="1"/>
          <p:nvPr/>
        </p:nvSpPr>
        <p:spPr>
          <a:xfrm>
            <a:off x="484" y="1043275"/>
            <a:ext cx="3224107" cy="400105"/>
          </a:xfrm>
          <a:prstGeom prst="rect">
            <a:avLst/>
          </a:prstGeom>
          <a:noFill/>
          <a:ln>
            <a:solidFill>
              <a:schemeClr val="tx1"/>
            </a:solidFill>
          </a:ln>
        </p:spPr>
        <p:txBody>
          <a:bodyPr wrap="square" lIns="121917" tIns="60958" rIns="121917" bIns="60958" rtlCol="0">
            <a:spAutoFit/>
          </a:bodyPr>
          <a:lstStyle/>
          <a:p>
            <a:r>
              <a:rPr lang="en-US" altLang="zh-CN"/>
              <a:t>1.</a:t>
            </a:r>
            <a:r>
              <a:rPr lang="zh-CN" altLang="en-US"/>
              <a:t>肃清残敌   剿匪反霸</a:t>
            </a:r>
          </a:p>
        </p:txBody>
      </p:sp>
      <p:grpSp>
        <p:nvGrpSpPr>
          <p:cNvPr id="18" name="组合 17"/>
          <p:cNvGrpSpPr/>
          <p:nvPr/>
        </p:nvGrpSpPr>
        <p:grpSpPr>
          <a:xfrm>
            <a:off x="4736254" y="2184400"/>
            <a:ext cx="4294293" cy="3237653"/>
            <a:chOff x="6595" y="2128"/>
            <a:chExt cx="5072" cy="3824"/>
          </a:xfrm>
        </p:grpSpPr>
        <p:pic>
          <p:nvPicPr>
            <p:cNvPr id="7" name="图片 6"/>
            <p:cNvPicPr>
              <a:picLocks noChangeAspect="1"/>
            </p:cNvPicPr>
            <p:nvPr/>
          </p:nvPicPr>
          <p:blipFill>
            <a:blip r:embed="rId6"/>
            <a:srcRect t="44529" b="6390"/>
            <a:stretch>
              <a:fillRect/>
            </a:stretch>
          </p:blipFill>
          <p:spPr>
            <a:xfrm>
              <a:off x="6595" y="2128"/>
              <a:ext cx="5072" cy="3131"/>
            </a:xfrm>
            <a:prstGeom prst="roundRect">
              <a:avLst>
                <a:gd name="adj" fmla="val 511"/>
              </a:avLst>
            </a:prstGeom>
          </p:spPr>
        </p:pic>
        <p:sp>
          <p:nvSpPr>
            <p:cNvPr id="15" name="矩形 14">
              <a:hlinkClick r:id="rId4" action="ppaction://hlinksldjump"/>
            </p:cNvPr>
            <p:cNvSpPr/>
            <p:nvPr/>
          </p:nvSpPr>
          <p:spPr>
            <a:xfrm>
              <a:off x="7268" y="5258"/>
              <a:ext cx="3743" cy="694"/>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blipFill>
                    <a:blip r:embed="rId5" cstate="print"/>
                  </a:blipFill>
                </a14:hiddenFill>
              </a:ext>
            </a:extLst>
          </p:spPr>
          <p:txBody>
            <a:bodyPr vert="horz" wrap="square" lIns="91440" tIns="45720" rIns="91440" bIns="45720" numCol="1" anchor="t" anchorCtr="0" compatLnSpc="1"/>
            <a:lstStyle/>
            <a:p>
              <a:pPr algn="ctr" defTabSz="1219170"/>
              <a:r>
                <a:rPr kumimoji="1" lang="zh-CN" altLang="en-US" sz="1900">
                  <a:latin typeface="华文中宋" panose="02010600040101010101" charset="-122"/>
                  <a:ea typeface="华文中宋" panose="02010600040101010101" charset="-122"/>
                  <a:cs typeface="华文楷体" panose="02010600040101010101" charset="-122"/>
                </a:rPr>
                <a:t>人民群众夹道欢迎剿匪部队</a:t>
              </a:r>
            </a:p>
          </p:txBody>
        </p:sp>
      </p:grpSp>
      <p:sp>
        <p:nvSpPr>
          <p:cNvPr id="19" name="文本框 18"/>
          <p:cNvSpPr txBox="1"/>
          <p:nvPr/>
        </p:nvSpPr>
        <p:spPr>
          <a:xfrm>
            <a:off x="9526693" y="2184401"/>
            <a:ext cx="1996440" cy="3732953"/>
          </a:xfrm>
          <a:prstGeom prst="rect">
            <a:avLst/>
          </a:prstGeom>
          <a:noFill/>
          <a:ln>
            <a:solidFill>
              <a:schemeClr val="tx1"/>
            </a:solidFill>
          </a:ln>
        </p:spPr>
        <p:txBody>
          <a:bodyPr wrap="square" lIns="121917" tIns="60958" rIns="121917" bIns="60958" rtlCol="0">
            <a:spAutoFit/>
          </a:bodyPr>
          <a:lstStyle/>
          <a:p>
            <a:r>
              <a:rPr lang="en-US" altLang="zh-CN" sz="2100">
                <a:latin typeface="华文中宋" panose="02010600040101010101" charset="-122"/>
                <a:ea typeface="华文中宋" panose="02010600040101010101" charset="-122"/>
                <a:cs typeface="华文中宋" panose="02010600040101010101" charset="-122"/>
              </a:rPr>
              <a:t>1953</a:t>
            </a:r>
            <a:r>
              <a:rPr lang="zh-CN" altLang="en-US" sz="2100">
                <a:latin typeface="华文中宋" panose="02010600040101010101" charset="-122"/>
                <a:ea typeface="华文中宋" panose="02010600040101010101" charset="-122"/>
                <a:cs typeface="华文中宋" panose="02010600040101010101" charset="-122"/>
              </a:rPr>
              <a:t>年底，大规模剿匪斗争基本完成，共毙伤俘土匪和争取土匪投降自新</a:t>
            </a:r>
            <a:r>
              <a:rPr lang="en-US" altLang="zh-CN" sz="2100">
                <a:latin typeface="华文中宋" panose="02010600040101010101" charset="-122"/>
                <a:ea typeface="华文中宋" panose="02010600040101010101" charset="-122"/>
                <a:cs typeface="华文中宋" panose="02010600040101010101" charset="-122"/>
              </a:rPr>
              <a:t>270</a:t>
            </a:r>
            <a:r>
              <a:rPr lang="zh-CN" altLang="en-US" sz="2100">
                <a:latin typeface="华文中宋" panose="02010600040101010101" charset="-122"/>
                <a:ea typeface="华文中宋" panose="02010600040101010101" charset="-122"/>
                <a:cs typeface="华文中宋" panose="02010600040101010101" charset="-122"/>
              </a:rPr>
              <a:t>余万人。旧中国历史上遗留下来为广大人民深恶痛绝的匪患得到根绝。</a:t>
            </a:r>
          </a:p>
        </p:txBody>
      </p:sp>
      <p:sp>
        <p:nvSpPr>
          <p:cNvPr id="23"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24" name="图片 23" descr="C:/Users/SAMSUNG/AppData/Local/Temp/kaimatting/20200714195559/output_aiMatting_20200714195604.pngoutput_aiMatting_20200714195604"/>
          <p:cNvPicPr>
            <a:picLocks noChangeAspect="1"/>
          </p:cNvPicPr>
          <p:nvPr/>
        </p:nvPicPr>
        <p:blipFill>
          <a:blip r:embed="rId7">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2391941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43323"/>
            <a:ext cx="3224107" cy="400105"/>
          </a:xfrm>
          <a:prstGeom prst="rect">
            <a:avLst/>
          </a:prstGeom>
          <a:noFill/>
          <a:ln>
            <a:solidFill>
              <a:schemeClr val="tx1"/>
            </a:solidFill>
          </a:ln>
        </p:spPr>
        <p:txBody>
          <a:bodyPr wrap="square" lIns="121917" tIns="60958" rIns="121917" bIns="60958" rtlCol="0">
            <a:spAutoFit/>
          </a:bodyPr>
          <a:lstStyle/>
          <a:p>
            <a:r>
              <a:rPr lang="en-US" altLang="zh-CN"/>
              <a:t>2.</a:t>
            </a:r>
            <a:r>
              <a:rPr lang="zh-CN" altLang="en-US"/>
              <a:t>土地改革   解放农民</a:t>
            </a:r>
          </a:p>
        </p:txBody>
      </p:sp>
      <p:graphicFrame>
        <p:nvGraphicFramePr>
          <p:cNvPr id="8" name="表格 7"/>
          <p:cNvGraphicFramePr/>
          <p:nvPr>
            <p:custDataLst>
              <p:tags r:id="rId1"/>
            </p:custDataLst>
          </p:nvPr>
        </p:nvGraphicFramePr>
        <p:xfrm>
          <a:off x="4933527" y="1763607"/>
          <a:ext cx="7163646" cy="3007360"/>
        </p:xfrm>
        <a:graphic>
          <a:graphicData uri="http://schemas.openxmlformats.org/drawingml/2006/table">
            <a:tbl>
              <a:tblPr firstRow="1" bandRow="1">
                <a:tableStyleId>{5C22544A-7EE6-4342-B048-85BDC9FD1C3A}</a:tableStyleId>
              </a:tblPr>
              <a:tblGrid>
                <a:gridCol w="754380">
                  <a:extLst>
                    <a:ext uri="{9D8B030D-6E8A-4147-A177-3AD203B41FA5}">
                      <a16:colId xmlns:a16="http://schemas.microsoft.com/office/drawing/2014/main" xmlns="" val="20000"/>
                    </a:ext>
                  </a:extLst>
                </a:gridCol>
                <a:gridCol w="861060">
                  <a:extLst>
                    <a:ext uri="{9D8B030D-6E8A-4147-A177-3AD203B41FA5}">
                      <a16:colId xmlns:a16="http://schemas.microsoft.com/office/drawing/2014/main" xmlns="" val="20001"/>
                    </a:ext>
                  </a:extLst>
                </a:gridCol>
                <a:gridCol w="654473">
                  <a:extLst>
                    <a:ext uri="{9D8B030D-6E8A-4147-A177-3AD203B41FA5}">
                      <a16:colId xmlns:a16="http://schemas.microsoft.com/office/drawing/2014/main" xmlns="" val="20002"/>
                    </a:ext>
                  </a:extLst>
                </a:gridCol>
                <a:gridCol w="866140">
                  <a:extLst>
                    <a:ext uri="{9D8B030D-6E8A-4147-A177-3AD203B41FA5}">
                      <a16:colId xmlns:a16="http://schemas.microsoft.com/office/drawing/2014/main" xmlns="" val="20003"/>
                    </a:ext>
                  </a:extLst>
                </a:gridCol>
                <a:gridCol w="852593">
                  <a:extLst>
                    <a:ext uri="{9D8B030D-6E8A-4147-A177-3AD203B41FA5}">
                      <a16:colId xmlns:a16="http://schemas.microsoft.com/office/drawing/2014/main" xmlns="" val="20004"/>
                    </a:ext>
                  </a:extLst>
                </a:gridCol>
                <a:gridCol w="952500">
                  <a:extLst>
                    <a:ext uri="{9D8B030D-6E8A-4147-A177-3AD203B41FA5}">
                      <a16:colId xmlns:a16="http://schemas.microsoft.com/office/drawing/2014/main" xmlns="" val="20005"/>
                    </a:ext>
                  </a:extLst>
                </a:gridCol>
                <a:gridCol w="695960">
                  <a:extLst>
                    <a:ext uri="{9D8B030D-6E8A-4147-A177-3AD203B41FA5}">
                      <a16:colId xmlns:a16="http://schemas.microsoft.com/office/drawing/2014/main" xmlns="" val="20006"/>
                    </a:ext>
                  </a:extLst>
                </a:gridCol>
                <a:gridCol w="720513">
                  <a:extLst>
                    <a:ext uri="{9D8B030D-6E8A-4147-A177-3AD203B41FA5}">
                      <a16:colId xmlns:a16="http://schemas.microsoft.com/office/drawing/2014/main" xmlns="" val="20007"/>
                    </a:ext>
                  </a:extLst>
                </a:gridCol>
                <a:gridCol w="806027">
                  <a:extLst>
                    <a:ext uri="{9D8B030D-6E8A-4147-A177-3AD203B41FA5}">
                      <a16:colId xmlns:a16="http://schemas.microsoft.com/office/drawing/2014/main" xmlns="" val="20008"/>
                    </a:ext>
                  </a:extLst>
                </a:gridCol>
              </a:tblGrid>
              <a:tr h="879687">
                <a:tc>
                  <a:txBody>
                    <a:bodyPr/>
                    <a:lstStyle/>
                    <a:p>
                      <a:pPr algn="ctr">
                        <a:buNone/>
                      </a:pPr>
                      <a:r>
                        <a:rPr lang="zh-CN" altLang="en-US" sz="1600" b="1">
                          <a:latin typeface="楷体" panose="02010609060101010101" charset="-122"/>
                          <a:ea typeface="楷体" panose="02010609060101010101" charset="-122"/>
                        </a:rPr>
                        <a:t>阶级分类</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rPr>
                        <a:t>户数</a:t>
                      </a:r>
                    </a:p>
                    <a:p>
                      <a:pPr algn="ctr">
                        <a:buNone/>
                      </a:pPr>
                      <a:r>
                        <a:rPr lang="zh-CN" altLang="en-US" sz="1600" b="1">
                          <a:latin typeface="楷体" panose="02010609060101010101" charset="-122"/>
                          <a:ea typeface="楷体" panose="02010609060101010101" charset="-122"/>
                        </a:rPr>
                        <a:t>（万户）</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cs typeface="楷体" panose="02010609060101010101" charset="-122"/>
                        </a:rPr>
                        <a:t>户数比例（</a:t>
                      </a:r>
                      <a:r>
                        <a:rPr lang="en-US" altLang="zh-CN" sz="1600" b="1">
                          <a:latin typeface="楷体" panose="02010609060101010101" charset="-122"/>
                          <a:ea typeface="楷体" panose="02010609060101010101" charset="-122"/>
                          <a:cs typeface="楷体" panose="02010609060101010101" charset="-122"/>
                        </a:rPr>
                        <a:t>%)</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rPr>
                        <a:t>人口（万人）</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cs typeface="楷体" panose="02010609060101010101" charset="-122"/>
                        </a:rPr>
                        <a:t>人口比例（</a:t>
                      </a:r>
                      <a:r>
                        <a:rPr lang="en-US" altLang="zh-CN" sz="1600" b="1">
                          <a:latin typeface="楷体" panose="02010609060101010101" charset="-122"/>
                          <a:ea typeface="楷体" panose="02010609060101010101" charset="-122"/>
                          <a:cs typeface="楷体" panose="02010609060101010101" charset="-122"/>
                        </a:rPr>
                        <a:t>%</a:t>
                      </a:r>
                      <a:r>
                        <a:rPr lang="zh-CN" altLang="en-US" sz="1600" b="1">
                          <a:latin typeface="楷体" panose="02010609060101010101" charset="-122"/>
                          <a:ea typeface="楷体" panose="02010609060101010101" charset="-122"/>
                          <a:cs typeface="楷体" panose="02010609060101010101" charset="-122"/>
                        </a:rPr>
                        <a:t>）</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rPr>
                        <a:t>耕地（万亩）</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cs typeface="楷体" panose="02010609060101010101" charset="-122"/>
                        </a:rPr>
                        <a:t>耕地比例（</a:t>
                      </a:r>
                      <a:r>
                        <a:rPr lang="en-US" altLang="zh-CN" sz="1600" b="1">
                          <a:latin typeface="楷体" panose="02010609060101010101" charset="-122"/>
                          <a:ea typeface="楷体" panose="02010609060101010101" charset="-122"/>
                          <a:cs typeface="楷体" panose="02010609060101010101" charset="-122"/>
                        </a:rPr>
                        <a:t>%</a:t>
                      </a:r>
                      <a:r>
                        <a:rPr lang="zh-CN" altLang="en-US" sz="1600" b="1">
                          <a:latin typeface="楷体" panose="02010609060101010101" charset="-122"/>
                          <a:ea typeface="楷体" panose="02010609060101010101" charset="-122"/>
                          <a:cs typeface="楷体" panose="02010609060101010101" charset="-122"/>
                        </a:rPr>
                        <a:t>）</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rPr>
                        <a:t>户均耕地（亩）</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lang="zh-CN" altLang="en-US" sz="1600" b="1">
                          <a:latin typeface="楷体" panose="02010609060101010101" charset="-122"/>
                          <a:ea typeface="楷体" panose="02010609060101010101" charset="-122"/>
                        </a:rPr>
                        <a:t>人均耕地（亩）</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0"/>
                  </a:ext>
                </a:extLst>
              </a:tr>
              <a:tr h="325120">
                <a:tc>
                  <a:txBody>
                    <a:bodyPr/>
                    <a:lstStyle/>
                    <a:p>
                      <a:pPr algn="ctr">
                        <a:buNone/>
                      </a:pPr>
                      <a:r>
                        <a:rPr lang="zh-CN" altLang="en-US" sz="1300">
                          <a:solidFill>
                            <a:schemeClr val="accent3">
                              <a:lumMod val="75000"/>
                            </a:schemeClr>
                          </a:solidFill>
                          <a:latin typeface="楷体" panose="02010609060101010101" charset="-122"/>
                          <a:ea typeface="楷体" panose="02010609060101010101" charset="-122"/>
                        </a:rPr>
                        <a:t>贫雇农</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6062</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200">
                          <a:solidFill>
                            <a:schemeClr val="accent3">
                              <a:lumMod val="75000"/>
                            </a:schemeClr>
                          </a:solidFill>
                          <a:latin typeface="楷体" panose="02010609060101010101" charset="-122"/>
                          <a:ea typeface="楷体" panose="02010609060101010101" charset="-122"/>
                        </a:rPr>
                        <a:t>57.44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24123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52.37</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21503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14.28</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3.55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0.89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1"/>
                  </a:ext>
                </a:extLst>
              </a:tr>
              <a:tr h="340360">
                <a:tc>
                  <a:txBody>
                    <a:bodyPr/>
                    <a:lstStyle/>
                    <a:p>
                      <a:pPr algn="ctr">
                        <a:buNone/>
                      </a:pPr>
                      <a:r>
                        <a:rPr lang="zh-CN" altLang="en-US" sz="1300">
                          <a:latin typeface="楷体" panose="02010609060101010101" charset="-122"/>
                          <a:ea typeface="楷体" panose="02010609060101010101" charset="-122"/>
                        </a:rPr>
                        <a:t>中农</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3081</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200">
                          <a:latin typeface="楷体" panose="02010609060101010101" charset="-122"/>
                          <a:ea typeface="楷体" panose="02010609060101010101" charset="-122"/>
                        </a:rPr>
                        <a:t>29.20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15260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33.13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46577</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30.94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15.12</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3.05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2"/>
                  </a:ext>
                </a:extLst>
              </a:tr>
              <a:tr h="340360">
                <a:tc>
                  <a:txBody>
                    <a:bodyPr/>
                    <a:lstStyle/>
                    <a:p>
                      <a:pPr algn="ctr">
                        <a:buNone/>
                      </a:pPr>
                      <a:r>
                        <a:rPr lang="zh-CN" altLang="en-US" sz="1300">
                          <a:latin typeface="楷体" panose="02010609060101010101" charset="-122"/>
                          <a:ea typeface="楷体" panose="02010609060101010101" charset="-122"/>
                        </a:rPr>
                        <a:t>富农</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325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3.08</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2144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4.66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20566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13.66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63.24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9.59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3"/>
                  </a:ext>
                </a:extLst>
              </a:tr>
              <a:tr h="325120">
                <a:tc>
                  <a:txBody>
                    <a:bodyPr/>
                    <a:lstStyle/>
                    <a:p>
                      <a:pPr algn="ctr">
                        <a:buNone/>
                      </a:pPr>
                      <a:r>
                        <a:rPr lang="zh-CN" altLang="en-US" sz="1300">
                          <a:solidFill>
                            <a:schemeClr val="accent3">
                              <a:lumMod val="75000"/>
                            </a:schemeClr>
                          </a:solidFill>
                          <a:latin typeface="楷体" panose="02010609060101010101" charset="-122"/>
                          <a:ea typeface="楷体" panose="02010609060101010101" charset="-122"/>
                        </a:rPr>
                        <a:t>地主</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400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3.79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2188</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4.75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57588</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38.26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200">
                          <a:solidFill>
                            <a:schemeClr val="accent3">
                              <a:lumMod val="75000"/>
                            </a:schemeClr>
                          </a:solidFill>
                          <a:latin typeface="楷体" panose="02010609060101010101" charset="-122"/>
                          <a:ea typeface="楷体" panose="02010609060101010101" charset="-122"/>
                        </a:rPr>
                        <a:t>144.11</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solidFill>
                            <a:schemeClr val="accent3">
                              <a:lumMod val="75000"/>
                            </a:schemeClr>
                          </a:solidFill>
                          <a:latin typeface="楷体" panose="02010609060101010101" charset="-122"/>
                          <a:ea typeface="楷体" panose="02010609060101010101" charset="-122"/>
                        </a:rPr>
                        <a:t>26.32</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4"/>
                  </a:ext>
                </a:extLst>
              </a:tr>
              <a:tr h="339513">
                <a:tc>
                  <a:txBody>
                    <a:bodyPr/>
                    <a:lstStyle/>
                    <a:p>
                      <a:pPr algn="ctr">
                        <a:buNone/>
                      </a:pPr>
                      <a:r>
                        <a:rPr lang="zh-CN" altLang="en-US" sz="1300">
                          <a:latin typeface="楷体" panose="02010609060101010101" charset="-122"/>
                          <a:ea typeface="楷体" panose="02010609060101010101" charset="-122"/>
                        </a:rPr>
                        <a:t>其他</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686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6.49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2344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5.09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4300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2.86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6.27</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1.83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5"/>
                  </a:ext>
                </a:extLst>
              </a:tr>
              <a:tr h="325120">
                <a:tc>
                  <a:txBody>
                    <a:bodyPr/>
                    <a:lstStyle/>
                    <a:p>
                      <a:pPr algn="ctr">
                        <a:buNone/>
                      </a:pPr>
                      <a:r>
                        <a:rPr lang="zh-CN" altLang="en-US" sz="1300">
                          <a:latin typeface="楷体" panose="02010609060101010101" charset="-122"/>
                          <a:ea typeface="楷体" panose="02010609060101010101" charset="-122"/>
                        </a:rPr>
                        <a:t>合计</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10554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100">
                          <a:latin typeface="楷体" panose="02010609060101010101" charset="-122"/>
                          <a:ea typeface="楷体" panose="02010609060101010101" charset="-122"/>
                        </a:rPr>
                        <a:t>100.00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46059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100.00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150534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100">
                          <a:latin typeface="楷体" panose="02010609060101010101" charset="-122"/>
                          <a:ea typeface="楷体" panose="02010609060101010101" charset="-122"/>
                        </a:rPr>
                        <a:t>100.00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sym typeface="+mn-ea"/>
                        </a:rPr>
                        <a:t>14.26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altLang="zh-CN" sz="1300">
                          <a:latin typeface="楷体" panose="02010609060101010101" charset="-122"/>
                          <a:ea typeface="楷体" panose="02010609060101010101" charset="-122"/>
                        </a:rPr>
                        <a:t>3.27</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6"/>
                  </a:ext>
                </a:extLst>
              </a:tr>
            </a:tbl>
          </a:graphicData>
        </a:graphic>
      </p:graphicFrame>
      <p:pic>
        <p:nvPicPr>
          <p:cNvPr id="10" name="Picture 2" descr="https://timgsa.baidu.com/timg?image&amp;quality=80&amp;size=b9999_10000&amp;sec=1575804481707&amp;di=06fdeb91a604f62ed22eb5af65c157ce&amp;imgtype=0&amp;src=http%3A%2F%2F5b0988e595225.cdn.sohucs.com%2Fimages%2F20180319%2F434b9dc814474cf1bce6e9ad1dc63428.jpeg"/>
          <p:cNvPicPr>
            <a:picLocks noChangeAspect="1" noChangeArrowheads="1"/>
          </p:cNvPicPr>
          <p:nvPr/>
        </p:nvPicPr>
        <p:blipFill>
          <a:blip r:embed="rId4"/>
          <a:srcRect r="-11" b="13901"/>
          <a:stretch>
            <a:fillRect/>
          </a:stretch>
        </p:blipFill>
        <p:spPr bwMode="auto">
          <a:xfrm>
            <a:off x="95674" y="1751753"/>
            <a:ext cx="4838700" cy="4873413"/>
          </a:xfrm>
          <a:prstGeom prst="rect">
            <a:avLst/>
          </a:prstGeom>
          <a:noFill/>
          <a:ln>
            <a:solidFill>
              <a:schemeClr val="tx1"/>
            </a:solidFill>
          </a:ln>
        </p:spPr>
      </p:pic>
      <p:sp>
        <p:nvSpPr>
          <p:cNvPr id="12" name="文本框 11"/>
          <p:cNvSpPr txBox="1"/>
          <p:nvPr/>
        </p:nvSpPr>
        <p:spPr>
          <a:xfrm>
            <a:off x="4933528" y="5929207"/>
            <a:ext cx="7258473" cy="695960"/>
          </a:xfrm>
          <a:prstGeom prst="rect">
            <a:avLst/>
          </a:prstGeom>
          <a:noFill/>
          <a:ln>
            <a:solidFill>
              <a:schemeClr val="tx1"/>
            </a:solidFill>
          </a:ln>
        </p:spPr>
        <p:txBody>
          <a:bodyPr wrap="square" lIns="121917" tIns="60958" rIns="121917" bIns="60958" rtlCol="0">
            <a:spAutoFit/>
          </a:bodyPr>
          <a:lstStyle/>
          <a:p>
            <a:pPr algn="ctr"/>
            <a:r>
              <a:rPr lang="zh-CN" altLang="en-US" sz="3700">
                <a:solidFill>
                  <a:srgbClr val="C00000"/>
                </a:solidFill>
                <a:latin typeface="隶书" panose="02010509060101010101" charset="-122"/>
                <a:ea typeface="隶书" panose="02010509060101010101" charset="-122"/>
              </a:rPr>
              <a:t>为什么要进行土地改革？</a:t>
            </a:r>
          </a:p>
        </p:txBody>
      </p:sp>
      <p:sp>
        <p:nvSpPr>
          <p:cNvPr id="15"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16" name="图片 15" descr="C:/Users/SAMSUNG/AppData/Local/Temp/kaimatting/20200714195559/output_aiMatting_20200714195604.pngoutput_aiMatting_20200714195604"/>
          <p:cNvPicPr>
            <a:picLocks noChangeAspect="1"/>
          </p:cNvPicPr>
          <p:nvPr/>
        </p:nvPicPr>
        <p:blipFill>
          <a:blip r:embed="rId5">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11378872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5999" y="1047909"/>
            <a:ext cx="3224107" cy="400105"/>
          </a:xfrm>
          <a:prstGeom prst="rect">
            <a:avLst/>
          </a:prstGeom>
          <a:noFill/>
          <a:ln>
            <a:solidFill>
              <a:schemeClr val="tx1"/>
            </a:solidFill>
          </a:ln>
        </p:spPr>
        <p:txBody>
          <a:bodyPr wrap="square" lIns="121917" tIns="60958" rIns="121917" bIns="60958" rtlCol="0">
            <a:spAutoFit/>
          </a:bodyPr>
          <a:lstStyle/>
          <a:p>
            <a:r>
              <a:rPr lang="en-US" altLang="zh-CN"/>
              <a:t>2.</a:t>
            </a:r>
            <a:r>
              <a:rPr lang="zh-CN" altLang="en-US"/>
              <a:t>土地改革   解放农民</a:t>
            </a:r>
          </a:p>
        </p:txBody>
      </p:sp>
      <p:sp>
        <p:nvSpPr>
          <p:cNvPr id="10" name="圆角矩形 9"/>
          <p:cNvSpPr/>
          <p:nvPr/>
        </p:nvSpPr>
        <p:spPr>
          <a:xfrm>
            <a:off x="5735320" y="2146300"/>
            <a:ext cx="5670973" cy="2301240"/>
          </a:xfrm>
          <a:prstGeom prst="roundRect">
            <a:avLst>
              <a:gd name="adj" fmla="val 0"/>
            </a:avLst>
          </a:prstGeom>
          <a:noFill/>
          <a:ln w="3175">
            <a:solidFill>
              <a:schemeClr val="tx1"/>
            </a:solidFill>
          </a:ln>
          <a:extLst>
            <a:ext uri="{909E8E84-426E-40DD-AFC4-6F175D3DCCD1}">
              <a14:hiddenFill xmlns:a14="http://schemas.microsoft.com/office/drawing/2010/main">
                <a:blipFill>
                  <a:blip r:embed="rId3" cstate="print">
                    <a:alphaModFix amt="85000"/>
                  </a:blip>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eaLnBrk="1" fontAlgn="base" hangingPunct="1">
              <a:spcBef>
                <a:spcPct val="0"/>
              </a:spcBef>
              <a:spcAft>
                <a:spcPct val="0"/>
              </a:spcAft>
            </a:pPr>
            <a:r>
              <a:rPr lang="zh-CN" altLang="en-US" sz="3700" dirty="0">
                <a:solidFill>
                  <a:srgbClr val="000000"/>
                </a:solidFill>
                <a:latin typeface="华文中宋" panose="02010600040101010101" charset="-122"/>
                <a:ea typeface="华文中宋" panose="02010600040101010101" charset="-122"/>
                <a:cs typeface="华文中宋" panose="02010600040101010101" charset="-122"/>
                <a:sym typeface="+mn-ea"/>
              </a:rPr>
              <a:t>土地改革是</a:t>
            </a:r>
            <a:r>
              <a:rPr lang="en-US" altLang="zh-CN" sz="37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3700" dirty="0">
                <a:solidFill>
                  <a:srgbClr val="000000"/>
                </a:solidFill>
                <a:latin typeface="华文中宋" panose="02010600040101010101" charset="-122"/>
                <a:ea typeface="华文中宋" panose="02010600040101010101" charset="-122"/>
                <a:cs typeface="华文中宋" panose="02010600040101010101" charset="-122"/>
                <a:sym typeface="+mn-ea"/>
              </a:rPr>
              <a:t>中国人民民主革命继军事斗争以后的</a:t>
            </a:r>
            <a:r>
              <a:rPr lang="zh-CN" altLang="en-US" sz="3700" dirty="0">
                <a:solidFill>
                  <a:srgbClr val="C00000"/>
                </a:solidFill>
                <a:latin typeface="华文中宋" panose="02010600040101010101" charset="-122"/>
                <a:ea typeface="华文中宋" panose="02010600040101010101" charset="-122"/>
                <a:cs typeface="华文中宋" panose="02010600040101010101" charset="-122"/>
                <a:sym typeface="+mn-ea"/>
              </a:rPr>
              <a:t>第二场决战</a:t>
            </a:r>
            <a:r>
              <a:rPr lang="en-US" altLang="zh-CN" sz="3700" dirty="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3700" dirty="0">
                <a:solidFill>
                  <a:srgbClr val="000000"/>
                </a:solidFill>
                <a:latin typeface="华文中宋" panose="02010600040101010101" charset="-122"/>
                <a:ea typeface="华文中宋" panose="02010600040101010101" charset="-122"/>
                <a:cs typeface="华文中宋" panose="02010600040101010101" charset="-122"/>
                <a:sym typeface="+mn-ea"/>
              </a:rPr>
              <a:t>。</a:t>
            </a:r>
          </a:p>
        </p:txBody>
      </p:sp>
      <p:grpSp>
        <p:nvGrpSpPr>
          <p:cNvPr id="14" name="组合 13"/>
          <p:cNvGrpSpPr/>
          <p:nvPr/>
        </p:nvGrpSpPr>
        <p:grpSpPr>
          <a:xfrm>
            <a:off x="711201" y="2146301"/>
            <a:ext cx="4642273" cy="2302087"/>
            <a:chOff x="450" y="2083"/>
            <a:chExt cx="3985" cy="3354"/>
          </a:xfrm>
        </p:grpSpPr>
        <p:pic>
          <p:nvPicPr>
            <p:cNvPr id="12" name="图片 11"/>
            <p:cNvPicPr>
              <a:picLocks noChangeAspect="1"/>
            </p:cNvPicPr>
            <p:nvPr/>
          </p:nvPicPr>
          <p:blipFill>
            <a:blip r:embed="rId4"/>
            <a:srcRect l="13941" t="47684" r="13680" b="31698"/>
            <a:stretch>
              <a:fillRect/>
            </a:stretch>
          </p:blipFill>
          <p:spPr>
            <a:xfrm>
              <a:off x="451" y="2083"/>
              <a:ext cx="3984" cy="2718"/>
            </a:xfrm>
            <a:prstGeom prst="rect">
              <a:avLst/>
            </a:prstGeom>
          </p:spPr>
        </p:pic>
        <p:sp>
          <p:nvSpPr>
            <p:cNvPr id="13" name="矩形 12"/>
            <p:cNvSpPr/>
            <p:nvPr/>
          </p:nvSpPr>
          <p:spPr>
            <a:xfrm>
              <a:off x="450" y="4801"/>
              <a:ext cx="3985" cy="637"/>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楷体" panose="02010609060101010101" charset="-122"/>
                  <a:ea typeface="楷体" panose="02010609060101010101" charset="-122"/>
                </a:rPr>
                <a:t>翻身农民热烈欢呼</a:t>
              </a:r>
            </a:p>
            <a:p>
              <a:pPr algn="ctr"/>
              <a:r>
                <a:rPr lang="zh-CN" altLang="en-US" sz="1600">
                  <a:solidFill>
                    <a:schemeClr val="tx1"/>
                  </a:solidFill>
                  <a:latin typeface="楷体" panose="02010609060101010101" charset="-122"/>
                  <a:ea typeface="楷体" panose="02010609060101010101" charset="-122"/>
                </a:rPr>
                <a:t>《中华人民共和国土地改革法》颁布实施</a:t>
              </a:r>
            </a:p>
          </p:txBody>
        </p:sp>
      </p:grpSp>
      <p:sp>
        <p:nvSpPr>
          <p:cNvPr id="15" name="文本框 14"/>
          <p:cNvSpPr txBox="1"/>
          <p:nvPr/>
        </p:nvSpPr>
        <p:spPr>
          <a:xfrm>
            <a:off x="2621280" y="4981788"/>
            <a:ext cx="6247858" cy="615549"/>
          </a:xfrm>
          <a:prstGeom prst="rect">
            <a:avLst/>
          </a:prstGeom>
          <a:noFill/>
          <a:ln>
            <a:solidFill>
              <a:schemeClr val="tx1"/>
            </a:solidFill>
          </a:ln>
        </p:spPr>
        <p:txBody>
          <a:bodyPr wrap="none" lIns="121917" tIns="60958" rIns="121917" bIns="60958" rtlCol="0" anchor="t">
            <a:spAutoFit/>
          </a:bodyPr>
          <a:lstStyle/>
          <a:p>
            <a:pPr eaLnBrk="1" fontAlgn="base" hangingPunct="1">
              <a:spcBef>
                <a:spcPct val="0"/>
              </a:spcBef>
              <a:spcAft>
                <a:spcPct val="0"/>
              </a:spcAft>
            </a:pPr>
            <a:r>
              <a:rPr lang="zh-CN" altLang="en-US" dirty="0">
                <a:solidFill>
                  <a:srgbClr val="000000"/>
                </a:solidFill>
                <a:latin typeface="华文中宋" panose="02010600040101010101" charset="-122"/>
                <a:ea typeface="华文中宋" panose="02010600040101010101" charset="-122"/>
                <a:cs typeface="华文中宋" panose="02010600040101010101" charset="-122"/>
                <a:sym typeface="+mn-ea"/>
              </a:rPr>
              <a:t>结合图片及所学知识，</a:t>
            </a:r>
            <a:r>
              <a:rPr lang="zh-CN" altLang="en-US" sz="3200" dirty="0">
                <a:solidFill>
                  <a:srgbClr val="C00000"/>
                </a:solidFill>
                <a:latin typeface="华文中宋" panose="02010600040101010101" charset="-122"/>
                <a:ea typeface="华文中宋" panose="02010600040101010101" charset="-122"/>
                <a:cs typeface="华文中宋" panose="02010600040101010101" charset="-122"/>
                <a:sym typeface="+mn-ea"/>
              </a:rPr>
              <a:t>你怎样理解这句话？</a:t>
            </a:r>
          </a:p>
        </p:txBody>
      </p:sp>
      <p:sp>
        <p:nvSpPr>
          <p:cNvPr id="18" name="文本框 7"/>
          <p:cNvSpPr txBox="1"/>
          <p:nvPr/>
        </p:nvSpPr>
        <p:spPr>
          <a:xfrm>
            <a:off x="6373504" y="152415"/>
            <a:ext cx="5723669" cy="553994"/>
          </a:xfrm>
          <a:prstGeom prst="rect">
            <a:avLst/>
          </a:prstGeom>
          <a:noFill/>
        </p:spPr>
        <p:txBody>
          <a:bodyPr wrap="square" lIns="121917" tIns="60958" rIns="121917" bIns="60958" rtlCol="0" anchor="t">
            <a:spAutoFit/>
          </a:bodyPr>
          <a:lstStyle/>
          <a:p>
            <a:pPr marL="0" lvl="1" algn="r">
              <a:buFontTx/>
            </a:pPr>
            <a:r>
              <a:rPr lang="zh-CN" altLang="en-US" sz="2800" b="1" dirty="0">
                <a:solidFill>
                  <a:srgbClr val="C00000"/>
                </a:solidFill>
                <a:ea typeface="微软雅黑" panose="020B0503020204020204" pitchFamily="34" charset="-122"/>
                <a:sym typeface="Arial" panose="020B0604020202020204" pitchFamily="34" charset="0"/>
              </a:rPr>
              <a:t>世界新星：新民主主义国家的成立</a:t>
            </a:r>
            <a:endParaRPr lang="zh-CN" altLang="en-US" sz="2800" b="1" dirty="0">
              <a:solidFill>
                <a:srgbClr val="C00000"/>
              </a:solidFill>
              <a:ea typeface="微软雅黑" panose="020B0503020204020204" pitchFamily="34" charset="-122"/>
            </a:endParaRPr>
          </a:p>
        </p:txBody>
      </p:sp>
      <p:pic>
        <p:nvPicPr>
          <p:cNvPr id="19" name="图片 18" descr="C:/Users/SAMSUNG/AppData/Local/Temp/kaimatting/20200714195559/output_aiMatting_20200714195604.pngoutput_aiMatting_20200714195604"/>
          <p:cNvPicPr>
            <a:picLocks noChangeAspect="1"/>
          </p:cNvPicPr>
          <p:nvPr/>
        </p:nvPicPr>
        <p:blipFill>
          <a:blip r:embed="rId5">
            <a:lum contrast="-36000"/>
          </a:blip>
          <a:stretch>
            <a:fillRect/>
          </a:stretch>
        </p:blipFill>
        <p:spPr>
          <a:xfrm>
            <a:off x="5895833" y="142676"/>
            <a:ext cx="627688" cy="529121"/>
          </a:xfrm>
          <a:prstGeom prst="rect">
            <a:avLst/>
          </a:prstGeom>
        </p:spPr>
      </p:pic>
    </p:spTree>
    <p:extLst>
      <p:ext uri="{BB962C8B-B14F-4D97-AF65-F5344CB8AC3E}">
        <p14:creationId xmlns:p14="http://schemas.microsoft.com/office/powerpoint/2010/main" val="4654482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15664" y="1050240"/>
            <a:ext cx="3224107" cy="400105"/>
          </a:xfrm>
          <a:prstGeom prst="rect">
            <a:avLst/>
          </a:prstGeom>
          <a:noFill/>
          <a:ln>
            <a:solidFill>
              <a:schemeClr val="tx1"/>
            </a:solidFill>
          </a:ln>
        </p:spPr>
        <p:txBody>
          <a:bodyPr wrap="square" lIns="121917" tIns="60958" rIns="121917" bIns="60958" rtlCol="0">
            <a:spAutoFit/>
          </a:bodyPr>
          <a:lstStyle/>
          <a:p>
            <a:r>
              <a:rPr lang="en-US" altLang="zh-CN"/>
              <a:t>3.</a:t>
            </a:r>
            <a:r>
              <a:rPr lang="zh-CN" altLang="en-US"/>
              <a:t>稳定物价   恢复经济</a:t>
            </a:r>
          </a:p>
        </p:txBody>
      </p:sp>
      <p:pic>
        <p:nvPicPr>
          <p:cNvPr id="4" name="图片 3"/>
          <p:cNvPicPr>
            <a:picLocks noChangeAspect="1"/>
          </p:cNvPicPr>
          <p:nvPr>
            <p:custDataLst>
              <p:tags r:id="rId1"/>
            </p:custDataLst>
          </p:nvPr>
        </p:nvPicPr>
        <p:blipFill>
          <a:blip r:embed="rId6"/>
          <a:stretch>
            <a:fillRect/>
          </a:stretch>
        </p:blipFill>
        <p:spPr>
          <a:xfrm>
            <a:off x="377614" y="2134448"/>
            <a:ext cx="1876213" cy="2762673"/>
          </a:xfrm>
          <a:prstGeom prst="rect">
            <a:avLst/>
          </a:prstGeom>
        </p:spPr>
      </p:pic>
      <p:pic>
        <p:nvPicPr>
          <p:cNvPr id="8" name="图片 7"/>
          <p:cNvPicPr>
            <a:picLocks noChangeAspect="1"/>
          </p:cNvPicPr>
          <p:nvPr>
            <p:custDataLst>
              <p:tags r:id="rId2"/>
            </p:custDataLst>
          </p:nvPr>
        </p:nvPicPr>
        <p:blipFill>
          <a:blip r:embed="rId7"/>
          <a:srcRect l="19373" t="57601" r="17939" b="29219"/>
          <a:stretch>
            <a:fillRect/>
          </a:stretch>
        </p:blipFill>
        <p:spPr>
          <a:xfrm>
            <a:off x="3857413" y="4897120"/>
            <a:ext cx="3884507" cy="1630680"/>
          </a:xfrm>
          <a:prstGeom prst="rect">
            <a:avLst/>
          </a:prstGeom>
        </p:spPr>
      </p:pic>
      <p:pic>
        <p:nvPicPr>
          <p:cNvPr id="18" name="图片 17"/>
          <p:cNvPicPr>
            <a:picLocks noChangeAspect="1"/>
          </p:cNvPicPr>
          <p:nvPr>
            <p:custDataLst>
              <p:tags r:id="rId3"/>
            </p:custDataLst>
          </p:nvPr>
        </p:nvPicPr>
        <p:blipFill>
          <a:blip r:embed="rId8"/>
          <a:srcRect l="12293" t="39150" r="15746" b="20828"/>
          <a:stretch>
            <a:fillRect/>
          </a:stretch>
        </p:blipFill>
        <p:spPr>
          <a:xfrm>
            <a:off x="9397153" y="2135293"/>
            <a:ext cx="2291080" cy="2761827"/>
          </a:xfrm>
          <a:prstGeom prst="rect">
            <a:avLst/>
          </a:prstGeom>
        </p:spPr>
      </p:pic>
      <p:grpSp>
        <p:nvGrpSpPr>
          <p:cNvPr id="69" name="组合 68"/>
          <p:cNvGrpSpPr/>
          <p:nvPr/>
        </p:nvGrpSpPr>
        <p:grpSpPr>
          <a:xfrm>
            <a:off x="2343573" y="2134447"/>
            <a:ext cx="6912187" cy="2761827"/>
            <a:chOff x="2768" y="2521"/>
            <a:chExt cx="8164" cy="3262"/>
          </a:xfrm>
        </p:grpSpPr>
        <p:grpSp>
          <p:nvGrpSpPr>
            <p:cNvPr id="65" name="组合 64"/>
            <p:cNvGrpSpPr/>
            <p:nvPr/>
          </p:nvGrpSpPr>
          <p:grpSpPr>
            <a:xfrm>
              <a:off x="2768" y="2521"/>
              <a:ext cx="8164" cy="3262"/>
              <a:chOff x="313" y="2135"/>
              <a:chExt cx="8164" cy="3262"/>
            </a:xfrm>
          </p:grpSpPr>
          <p:grpSp>
            <p:nvGrpSpPr>
              <p:cNvPr id="62" name="组合 61"/>
              <p:cNvGrpSpPr/>
              <p:nvPr/>
            </p:nvGrpSpPr>
            <p:grpSpPr>
              <a:xfrm>
                <a:off x="313" y="2135"/>
                <a:ext cx="8164" cy="3262"/>
                <a:chOff x="297" y="2468"/>
                <a:chExt cx="8164" cy="3262"/>
              </a:xfrm>
            </p:grpSpPr>
            <p:grpSp>
              <p:nvGrpSpPr>
                <p:cNvPr id="58" name="组合 57"/>
                <p:cNvGrpSpPr/>
                <p:nvPr/>
              </p:nvGrpSpPr>
              <p:grpSpPr>
                <a:xfrm>
                  <a:off x="551" y="2804"/>
                  <a:ext cx="7656" cy="2567"/>
                  <a:chOff x="6633" y="2063"/>
                  <a:chExt cx="7656" cy="2755"/>
                </a:xfrm>
              </p:grpSpPr>
              <p:sp>
                <p:nvSpPr>
                  <p:cNvPr id="28" name="文本框 27"/>
                  <p:cNvSpPr txBox="1"/>
                  <p:nvPr/>
                </p:nvSpPr>
                <p:spPr>
                  <a:xfrm>
                    <a:off x="11953" y="2063"/>
                    <a:ext cx="2336" cy="1246"/>
                  </a:xfrm>
                  <a:prstGeom prst="rect">
                    <a:avLst/>
                  </a:prstGeom>
                  <a:noFill/>
                  <a:ln w="9525">
                    <a:solidFill>
                      <a:schemeClr val="tx1"/>
                    </a:solidFill>
                  </a:ln>
                </p:spPr>
                <p:txBody>
                  <a:bodyPr wrap="square" rtlCol="0">
                    <a:spAutoFit/>
                  </a:bodyPr>
                  <a:lstStyle/>
                  <a:p>
                    <a:r>
                      <a:rPr lang="zh-CN" altLang="en-US" sz="1900">
                        <a:latin typeface="华文中宋" panose="02010600040101010101" charset="-122"/>
                        <a:ea typeface="华文中宋" panose="02010600040101010101" charset="-122"/>
                      </a:rPr>
                      <a:t>《中央人民政府统一全国财政经济工作的决定》</a:t>
                    </a:r>
                  </a:p>
                </p:txBody>
              </p:sp>
              <p:sp>
                <p:nvSpPr>
                  <p:cNvPr id="30" name="文本框 29"/>
                  <p:cNvSpPr txBox="1"/>
                  <p:nvPr/>
                </p:nvSpPr>
                <p:spPr>
                  <a:xfrm>
                    <a:off x="11938" y="3392"/>
                    <a:ext cx="2350" cy="488"/>
                  </a:xfrm>
                  <a:prstGeom prst="rect">
                    <a:avLst/>
                  </a:prstGeom>
                  <a:noFill/>
                  <a:ln w="9525">
                    <a:solidFill>
                      <a:schemeClr val="tx1"/>
                    </a:solidFill>
                  </a:ln>
                </p:spPr>
                <p:txBody>
                  <a:bodyPr wrap="square" rtlCol="0">
                    <a:spAutoFit/>
                  </a:bodyPr>
                  <a:lstStyle/>
                  <a:p>
                    <a:pPr algn="ctr"/>
                    <a:r>
                      <a:rPr lang="zh-CN" altLang="en-US" sz="1900">
                        <a:latin typeface="华文中宋" panose="02010600040101010101" charset="-122"/>
                        <a:ea typeface="华文中宋" panose="02010600040101010101" charset="-122"/>
                      </a:rPr>
                      <a:t>发行公债</a:t>
                    </a:r>
                  </a:p>
                </p:txBody>
              </p:sp>
              <p:sp>
                <p:nvSpPr>
                  <p:cNvPr id="31" name="文本框 30"/>
                  <p:cNvSpPr txBox="1"/>
                  <p:nvPr/>
                </p:nvSpPr>
                <p:spPr>
                  <a:xfrm>
                    <a:off x="10264" y="4064"/>
                    <a:ext cx="943" cy="488"/>
                  </a:xfrm>
                  <a:prstGeom prst="rect">
                    <a:avLst/>
                  </a:prstGeom>
                  <a:noFill/>
                  <a:ln w="9525">
                    <a:solidFill>
                      <a:schemeClr val="tx1"/>
                    </a:solidFill>
                  </a:ln>
                </p:spPr>
                <p:txBody>
                  <a:bodyPr wrap="square" rtlCol="0">
                    <a:spAutoFit/>
                  </a:bodyPr>
                  <a:lstStyle/>
                  <a:p>
                    <a:r>
                      <a:rPr lang="zh-CN" altLang="en-US" sz="1900">
                        <a:latin typeface="华文中宋" panose="02010600040101010101" charset="-122"/>
                        <a:ea typeface="华文中宋" panose="02010600040101010101" charset="-122"/>
                      </a:rPr>
                      <a:t>民众</a:t>
                    </a:r>
                  </a:p>
                </p:txBody>
              </p:sp>
              <p:sp>
                <p:nvSpPr>
                  <p:cNvPr id="32" name="文本框 31"/>
                  <p:cNvSpPr txBox="1"/>
                  <p:nvPr/>
                </p:nvSpPr>
                <p:spPr>
                  <a:xfrm>
                    <a:off x="6633" y="2741"/>
                    <a:ext cx="2371" cy="488"/>
                  </a:xfrm>
                  <a:prstGeom prst="rect">
                    <a:avLst/>
                  </a:prstGeom>
                  <a:noFill/>
                  <a:ln w="9525">
                    <a:solidFill>
                      <a:schemeClr val="tx1"/>
                    </a:solidFill>
                  </a:ln>
                </p:spPr>
                <p:txBody>
                  <a:bodyPr wrap="square" rtlCol="0">
                    <a:spAutoFit/>
                  </a:bodyPr>
                  <a:lstStyle/>
                  <a:p>
                    <a:r>
                      <a:rPr lang="zh-CN" altLang="en-US" sz="1900">
                        <a:latin typeface="华文中宋" panose="02010600040101010101" charset="-122"/>
                        <a:ea typeface="华文中宋" panose="02010600040101010101" charset="-122"/>
                      </a:rPr>
                      <a:t>国家财政困难</a:t>
                    </a:r>
                  </a:p>
                </p:txBody>
              </p:sp>
              <p:sp>
                <p:nvSpPr>
                  <p:cNvPr id="33" name="文本框 32"/>
                  <p:cNvSpPr txBox="1"/>
                  <p:nvPr/>
                </p:nvSpPr>
                <p:spPr>
                  <a:xfrm>
                    <a:off x="6633" y="3936"/>
                    <a:ext cx="2372" cy="882"/>
                  </a:xfrm>
                  <a:prstGeom prst="rect">
                    <a:avLst/>
                  </a:prstGeom>
                  <a:noFill/>
                  <a:ln w="9525">
                    <a:solidFill>
                      <a:schemeClr val="tx1"/>
                    </a:solidFill>
                  </a:ln>
                </p:spPr>
                <p:txBody>
                  <a:bodyPr wrap="square" rtlCol="0">
                    <a:spAutoFit/>
                  </a:bodyPr>
                  <a:lstStyle/>
                  <a:p>
                    <a:pPr algn="ctr"/>
                    <a:r>
                      <a:rPr lang="zh-CN" altLang="en-US" sz="1900">
                        <a:latin typeface="华文中宋" panose="02010600040101010101" charset="-122"/>
                        <a:ea typeface="华文中宋" panose="02010600040101010101" charset="-122"/>
                      </a:rPr>
                      <a:t>投机商人囤积居奇，倒卖银元</a:t>
                    </a:r>
                  </a:p>
                </p:txBody>
              </p:sp>
              <p:sp>
                <p:nvSpPr>
                  <p:cNvPr id="42" name="文本框 41"/>
                  <p:cNvSpPr txBox="1"/>
                  <p:nvPr/>
                </p:nvSpPr>
                <p:spPr>
                  <a:xfrm>
                    <a:off x="10279" y="2925"/>
                    <a:ext cx="943" cy="488"/>
                  </a:xfrm>
                  <a:prstGeom prst="rect">
                    <a:avLst/>
                  </a:prstGeom>
                  <a:noFill/>
                  <a:ln w="9525">
                    <a:solidFill>
                      <a:schemeClr val="tx1"/>
                    </a:solidFill>
                  </a:ln>
                </p:spPr>
                <p:txBody>
                  <a:bodyPr wrap="square" rtlCol="0">
                    <a:spAutoFit/>
                  </a:bodyPr>
                  <a:lstStyle/>
                  <a:p>
                    <a:r>
                      <a:rPr lang="zh-CN" altLang="en-US" sz="1900">
                        <a:latin typeface="华文中宋" panose="02010600040101010101" charset="-122"/>
                        <a:ea typeface="华文中宋" panose="02010600040101010101" charset="-122"/>
                      </a:rPr>
                      <a:t>政府</a:t>
                    </a:r>
                  </a:p>
                </p:txBody>
              </p:sp>
              <p:grpSp>
                <p:nvGrpSpPr>
                  <p:cNvPr id="105" name="组合 104"/>
                  <p:cNvGrpSpPr/>
                  <p:nvPr/>
                </p:nvGrpSpPr>
                <p:grpSpPr>
                  <a:xfrm rot="10800000">
                    <a:off x="9533" y="2925"/>
                    <a:ext cx="203" cy="1493"/>
                    <a:chOff x="5022" y="2641"/>
                    <a:chExt cx="298" cy="5181"/>
                  </a:xfrm>
                </p:grpSpPr>
                <p:cxnSp>
                  <p:nvCxnSpPr>
                    <p:cNvPr id="106" name="直接连接符 105"/>
                    <p:cNvCxnSpPr/>
                    <p:nvPr/>
                  </p:nvCxnSpPr>
                  <p:spPr>
                    <a:xfrm>
                      <a:off x="5297" y="2641"/>
                      <a:ext cx="0" cy="518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V="1">
                      <a:off x="5022" y="5396"/>
                      <a:ext cx="298" cy="2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9736" y="3153"/>
                    <a:ext cx="543" cy="1171"/>
                    <a:chOff x="5297" y="2639"/>
                    <a:chExt cx="796" cy="6492"/>
                  </a:xfrm>
                </p:grpSpPr>
                <p:cxnSp>
                  <p:nvCxnSpPr>
                    <p:cNvPr id="49" name="直接连接符 48"/>
                    <p:cNvCxnSpPr/>
                    <p:nvPr/>
                  </p:nvCxnSpPr>
                  <p:spPr>
                    <a:xfrm>
                      <a:off x="5297" y="2642"/>
                      <a:ext cx="25" cy="62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5320" y="2639"/>
                      <a:ext cx="773" cy="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5319" y="9129"/>
                      <a:ext cx="773" cy="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11222" y="2699"/>
                    <a:ext cx="731" cy="935"/>
                    <a:chOff x="5022" y="2639"/>
                    <a:chExt cx="1071" cy="5183"/>
                  </a:xfrm>
                </p:grpSpPr>
                <p:grpSp>
                  <p:nvGrpSpPr>
                    <p:cNvPr id="52" name="组合 51"/>
                    <p:cNvGrpSpPr/>
                    <p:nvPr/>
                  </p:nvGrpSpPr>
                  <p:grpSpPr>
                    <a:xfrm>
                      <a:off x="5022" y="2641"/>
                      <a:ext cx="298" cy="5181"/>
                      <a:chOff x="5022" y="2641"/>
                      <a:chExt cx="298" cy="5181"/>
                    </a:xfrm>
                  </p:grpSpPr>
                  <p:cxnSp>
                    <p:nvCxnSpPr>
                      <p:cNvPr id="54" name="直接连接符 53"/>
                      <p:cNvCxnSpPr/>
                      <p:nvPr/>
                    </p:nvCxnSpPr>
                    <p:spPr>
                      <a:xfrm>
                        <a:off x="5297" y="2641"/>
                        <a:ext cx="0" cy="518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5022" y="5004"/>
                        <a:ext cx="298" cy="2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直接连接符 55"/>
                    <p:cNvCxnSpPr/>
                    <p:nvPr/>
                  </p:nvCxnSpPr>
                  <p:spPr>
                    <a:xfrm flipV="1">
                      <a:off x="5320" y="2639"/>
                      <a:ext cx="773" cy="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5297" y="7820"/>
                      <a:ext cx="773" cy="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0" name="矩形 59"/>
                <p:cNvSpPr/>
                <p:nvPr/>
              </p:nvSpPr>
              <p:spPr>
                <a:xfrm>
                  <a:off x="297" y="2468"/>
                  <a:ext cx="8164" cy="3263"/>
                </a:xfrm>
                <a:prstGeom prst="rect">
                  <a:avLst/>
                </a:prstGeom>
                <a:noFill/>
                <a:ln w="952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3" name="直接连接符 62"/>
              <p:cNvCxnSpPr>
                <a:endCxn id="64" idx="1"/>
              </p:cNvCxnSpPr>
              <p:nvPr/>
            </p:nvCxnSpPr>
            <p:spPr>
              <a:xfrm flipV="1">
                <a:off x="5141" y="4556"/>
                <a:ext cx="732" cy="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5873" y="4329"/>
                <a:ext cx="2350" cy="454"/>
              </a:xfrm>
              <a:prstGeom prst="rect">
                <a:avLst/>
              </a:prstGeom>
              <a:noFill/>
              <a:ln w="9525">
                <a:solidFill>
                  <a:schemeClr val="tx1"/>
                </a:solidFill>
              </a:ln>
            </p:spPr>
            <p:txBody>
              <a:bodyPr wrap="square" rtlCol="0">
                <a:spAutoFit/>
              </a:bodyPr>
              <a:lstStyle/>
              <a:p>
                <a:pPr algn="ctr"/>
                <a:r>
                  <a:rPr lang="zh-CN" altLang="en-US" sz="1900">
                    <a:latin typeface="华文中宋" panose="02010600040101010101" charset="-122"/>
                    <a:ea typeface="华文中宋" panose="02010600040101010101" charset="-122"/>
                  </a:rPr>
                  <a:t>游行反抗</a:t>
                </a:r>
              </a:p>
            </p:txBody>
          </p:sp>
        </p:grpSp>
        <p:cxnSp>
          <p:nvCxnSpPr>
            <p:cNvPr id="66" name="直接连接符 65"/>
            <p:cNvCxnSpPr/>
            <p:nvPr/>
          </p:nvCxnSpPr>
          <p:spPr>
            <a:xfrm flipV="1">
              <a:off x="5410" y="3660"/>
              <a:ext cx="5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5410" y="5013"/>
              <a:ext cx="52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44" name="图片 43" descr="C:/Users/SAMSUNG/AppData/Local/Temp/kaimatting/20200714195559/output_aiMatting_20200714195604.pngoutput_aiMatting_20200714195604"/>
          <p:cNvPicPr>
            <a:picLocks noChangeAspect="1"/>
          </p:cNvPicPr>
          <p:nvPr/>
        </p:nvPicPr>
        <p:blipFill>
          <a:blip r:embed="rId9">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5413829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20744" y="1019995"/>
            <a:ext cx="3224107" cy="400105"/>
          </a:xfrm>
          <a:prstGeom prst="rect">
            <a:avLst/>
          </a:prstGeom>
          <a:noFill/>
          <a:ln>
            <a:solidFill>
              <a:schemeClr val="tx1"/>
            </a:solidFill>
          </a:ln>
        </p:spPr>
        <p:txBody>
          <a:bodyPr wrap="square" lIns="121917" tIns="60958" rIns="121917" bIns="60958" rtlCol="0">
            <a:spAutoFit/>
          </a:bodyPr>
          <a:lstStyle/>
          <a:p>
            <a:r>
              <a:rPr lang="en-US" altLang="zh-CN"/>
              <a:t>4.</a:t>
            </a:r>
            <a:r>
              <a:rPr lang="zh-CN" altLang="en-US"/>
              <a:t>抗美援朝  保家卫国</a:t>
            </a:r>
          </a:p>
        </p:txBody>
      </p:sp>
      <p:grpSp>
        <p:nvGrpSpPr>
          <p:cNvPr id="16" name="组合 15"/>
          <p:cNvGrpSpPr/>
          <p:nvPr/>
        </p:nvGrpSpPr>
        <p:grpSpPr>
          <a:xfrm>
            <a:off x="1002453" y="1655234"/>
            <a:ext cx="3803227" cy="2457281"/>
            <a:chOff x="330" y="2167"/>
            <a:chExt cx="4904" cy="4136"/>
          </a:xfrm>
        </p:grpSpPr>
        <p:pic>
          <p:nvPicPr>
            <p:cNvPr id="5" name="图片 4"/>
            <p:cNvPicPr>
              <a:picLocks noChangeAspect="1"/>
            </p:cNvPicPr>
            <p:nvPr/>
          </p:nvPicPr>
          <p:blipFill>
            <a:blip r:embed="rId3"/>
            <a:srcRect b="1327"/>
            <a:stretch>
              <a:fillRect/>
            </a:stretch>
          </p:blipFill>
          <p:spPr>
            <a:xfrm>
              <a:off x="330" y="2167"/>
              <a:ext cx="4904" cy="3717"/>
            </a:xfrm>
            <a:prstGeom prst="rect">
              <a:avLst/>
            </a:prstGeom>
          </p:spPr>
        </p:pic>
        <p:sp>
          <p:nvSpPr>
            <p:cNvPr id="8" name="文本框 7"/>
            <p:cNvSpPr txBox="1"/>
            <p:nvPr/>
          </p:nvSpPr>
          <p:spPr>
            <a:xfrm>
              <a:off x="449" y="5811"/>
              <a:ext cx="4614" cy="492"/>
            </a:xfrm>
            <a:prstGeom prst="rect">
              <a:avLst/>
            </a:prstGeom>
            <a:noFill/>
          </p:spPr>
          <p:txBody>
            <a:bodyPr wrap="square" rtlCol="0">
              <a:spAutoFit/>
            </a:bodyPr>
            <a:lstStyle/>
            <a:p>
              <a:pPr algn="l"/>
              <a:r>
                <a:rPr lang="zh-CN" altLang="en-US" sz="1300">
                  <a:latin typeface="华文中宋" panose="02010600040101010101" charset="-122"/>
                  <a:ea typeface="华文中宋" panose="02010600040101010101" charset="-122"/>
                  <a:cs typeface="华文中宋" panose="02010600040101010101" charset="-122"/>
                </a:rPr>
                <a:t>油画《决策出击》 作者：高泉</a:t>
              </a:r>
            </a:p>
          </p:txBody>
        </p:sp>
        <p:sp>
          <p:nvSpPr>
            <p:cNvPr id="9" name="等腰三角形 8"/>
            <p:cNvSpPr/>
            <p:nvPr/>
          </p:nvSpPr>
          <p:spPr>
            <a:xfrm>
              <a:off x="330" y="6030"/>
              <a:ext cx="119" cy="1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976207" y="4139354"/>
            <a:ext cx="10049087" cy="2588260"/>
            <a:chOff x="5088" y="3072"/>
            <a:chExt cx="7163" cy="2995"/>
          </a:xfrm>
        </p:grpSpPr>
        <p:sp>
          <p:nvSpPr>
            <p:cNvPr id="4" name="圆角矩形 3"/>
            <p:cNvSpPr/>
            <p:nvPr/>
          </p:nvSpPr>
          <p:spPr>
            <a:xfrm>
              <a:off x="5231" y="5485"/>
              <a:ext cx="7021" cy="582"/>
            </a:xfrm>
            <a:prstGeom prst="roundRect">
              <a:avLst/>
            </a:prstGeom>
            <a:noFill/>
            <a:ln>
              <a:noFill/>
            </a:ln>
            <a:extLst>
              <a:ext uri="{909E8E84-426E-40DD-AFC4-6F175D3DCCD1}">
                <a14:hiddenFill xmlns:a14="http://schemas.microsoft.com/office/drawing/2010/main">
                  <a:blipFill>
                    <a:blip r:embed="rId4" cstate="print"/>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300">
                  <a:solidFill>
                    <a:schemeClr val="tx1"/>
                  </a:solidFill>
                  <a:latin typeface="华文中宋" panose="02010600040101010101" charset="-122"/>
                  <a:ea typeface="华文中宋" panose="02010600040101010101" charset="-122"/>
                </a:rPr>
                <a:t>1953</a:t>
              </a:r>
              <a:r>
                <a:rPr lang="zh-CN" altLang="en-US" sz="1300">
                  <a:solidFill>
                    <a:schemeClr val="tx1"/>
                  </a:solidFill>
                  <a:latin typeface="华文中宋" panose="02010600040101010101" charset="-122"/>
                  <a:ea typeface="华文中宋" panose="02010600040101010101" charset="-122"/>
                </a:rPr>
                <a:t>年</a:t>
              </a:r>
              <a:r>
                <a:rPr lang="en-US" altLang="zh-CN" sz="1300">
                  <a:solidFill>
                    <a:schemeClr val="tx1"/>
                  </a:solidFill>
                  <a:latin typeface="华文中宋" panose="02010600040101010101" charset="-122"/>
                  <a:ea typeface="华文中宋" panose="02010600040101010101" charset="-122"/>
                </a:rPr>
                <a:t>7</a:t>
              </a:r>
              <a:r>
                <a:rPr lang="zh-CN" altLang="en-US" sz="1300">
                  <a:solidFill>
                    <a:schemeClr val="tx1"/>
                  </a:solidFill>
                  <a:latin typeface="华文中宋" panose="02010600040101010101" charset="-122"/>
                  <a:ea typeface="华文中宋" panose="02010600040101010101" charset="-122"/>
                </a:rPr>
                <a:t>月，《朝鲜停战协定》签订仪式在板门店举行</a:t>
              </a:r>
            </a:p>
          </p:txBody>
        </p:sp>
        <p:pic>
          <p:nvPicPr>
            <p:cNvPr id="18" name="图片 17"/>
            <p:cNvPicPr>
              <a:picLocks noChangeAspect="1"/>
            </p:cNvPicPr>
            <p:nvPr/>
          </p:nvPicPr>
          <p:blipFill>
            <a:blip r:embed="rId5"/>
            <a:srcRect l="1768" t="13953" r="6607" b="4341"/>
            <a:stretch>
              <a:fillRect/>
            </a:stretch>
          </p:blipFill>
          <p:spPr>
            <a:xfrm>
              <a:off x="5088" y="3072"/>
              <a:ext cx="7023" cy="2557"/>
            </a:xfrm>
            <a:prstGeom prst="rect">
              <a:avLst/>
            </a:prstGeom>
          </p:spPr>
        </p:pic>
        <p:sp>
          <p:nvSpPr>
            <p:cNvPr id="19" name="等腰三角形 18"/>
            <p:cNvSpPr/>
            <p:nvPr/>
          </p:nvSpPr>
          <p:spPr>
            <a:xfrm>
              <a:off x="5232" y="5725"/>
              <a:ext cx="101" cy="10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2"/>
          <p:cNvPicPr>
            <a:picLocks noChangeAspect="1"/>
          </p:cNvPicPr>
          <p:nvPr/>
        </p:nvPicPr>
        <p:blipFill>
          <a:blip r:embed="rId6"/>
          <a:srcRect l="14264" t="42498" r="15420" b="40751"/>
          <a:stretch>
            <a:fillRect/>
          </a:stretch>
        </p:blipFill>
        <p:spPr>
          <a:xfrm>
            <a:off x="5017347" y="1664547"/>
            <a:ext cx="5811520" cy="2482427"/>
          </a:xfrm>
          <a:prstGeom prst="rect">
            <a:avLst/>
          </a:prstGeom>
        </p:spPr>
      </p:pic>
      <p:sp>
        <p:nvSpPr>
          <p:cNvPr id="24"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25" name="图片 24" descr="C:/Users/SAMSUNG/AppData/Local/Temp/kaimatting/20200714195559/output_aiMatting_20200714195604.pngoutput_aiMatting_20200714195604"/>
          <p:cNvPicPr>
            <a:picLocks noChangeAspect="1"/>
          </p:cNvPicPr>
          <p:nvPr/>
        </p:nvPicPr>
        <p:blipFill>
          <a:blip r:embed="rId7">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1603815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38860"/>
            <a:ext cx="3224107" cy="400105"/>
          </a:xfrm>
          <a:prstGeom prst="rect">
            <a:avLst/>
          </a:prstGeom>
          <a:noFill/>
          <a:ln>
            <a:solidFill>
              <a:schemeClr val="tx1"/>
            </a:solidFill>
          </a:ln>
        </p:spPr>
        <p:txBody>
          <a:bodyPr wrap="square" lIns="121917" tIns="60958" rIns="121917" bIns="60958" rtlCol="0">
            <a:spAutoFit/>
          </a:bodyPr>
          <a:lstStyle/>
          <a:p>
            <a:r>
              <a:rPr lang="en-US" altLang="zh-CN"/>
              <a:t>4.</a:t>
            </a:r>
            <a:r>
              <a:rPr lang="zh-CN" altLang="en-US"/>
              <a:t>抗美援朝   保家卫国</a:t>
            </a:r>
          </a:p>
        </p:txBody>
      </p:sp>
      <p:pic>
        <p:nvPicPr>
          <p:cNvPr id="2" name="图片 1"/>
          <p:cNvPicPr>
            <a:picLocks noChangeAspect="1"/>
          </p:cNvPicPr>
          <p:nvPr/>
        </p:nvPicPr>
        <p:blipFill>
          <a:blip r:embed="rId3"/>
          <a:stretch>
            <a:fillRect/>
          </a:stretch>
        </p:blipFill>
        <p:spPr>
          <a:xfrm>
            <a:off x="5802207" y="1797474"/>
            <a:ext cx="1529080" cy="1582420"/>
          </a:xfrm>
          <a:prstGeom prst="rect">
            <a:avLst/>
          </a:prstGeom>
        </p:spPr>
      </p:pic>
      <p:pic>
        <p:nvPicPr>
          <p:cNvPr id="4" name="图片 3"/>
          <p:cNvPicPr>
            <a:picLocks noChangeAspect="1"/>
          </p:cNvPicPr>
          <p:nvPr/>
        </p:nvPicPr>
        <p:blipFill>
          <a:blip r:embed="rId4"/>
          <a:stretch>
            <a:fillRect/>
          </a:stretch>
        </p:blipFill>
        <p:spPr>
          <a:xfrm>
            <a:off x="9295553" y="1797474"/>
            <a:ext cx="1529080" cy="1582420"/>
          </a:xfrm>
          <a:prstGeom prst="rect">
            <a:avLst/>
          </a:prstGeom>
        </p:spPr>
      </p:pic>
      <p:pic>
        <p:nvPicPr>
          <p:cNvPr id="8" name="图片 7"/>
          <p:cNvPicPr>
            <a:picLocks noChangeAspect="1"/>
          </p:cNvPicPr>
          <p:nvPr/>
        </p:nvPicPr>
        <p:blipFill>
          <a:blip r:embed="rId5"/>
          <a:stretch>
            <a:fillRect/>
          </a:stretch>
        </p:blipFill>
        <p:spPr>
          <a:xfrm>
            <a:off x="7542107" y="1797474"/>
            <a:ext cx="1529080" cy="1582420"/>
          </a:xfrm>
          <a:prstGeom prst="rect">
            <a:avLst/>
          </a:prstGeom>
        </p:spPr>
      </p:pic>
      <p:pic>
        <p:nvPicPr>
          <p:cNvPr id="11" name="图片 10"/>
          <p:cNvPicPr>
            <a:picLocks noChangeAspect="1"/>
          </p:cNvPicPr>
          <p:nvPr/>
        </p:nvPicPr>
        <p:blipFill>
          <a:blip r:embed="rId6"/>
          <a:stretch>
            <a:fillRect/>
          </a:stretch>
        </p:blipFill>
        <p:spPr>
          <a:xfrm>
            <a:off x="8626687" y="3456093"/>
            <a:ext cx="2197947" cy="3061547"/>
          </a:xfrm>
          <a:prstGeom prst="rect">
            <a:avLst/>
          </a:prstGeom>
        </p:spPr>
      </p:pic>
      <p:pic>
        <p:nvPicPr>
          <p:cNvPr id="16" name="图片 15"/>
          <p:cNvPicPr>
            <a:picLocks noChangeAspect="1"/>
          </p:cNvPicPr>
          <p:nvPr/>
        </p:nvPicPr>
        <p:blipFill>
          <a:blip r:embed="rId7"/>
          <a:stretch>
            <a:fillRect/>
          </a:stretch>
        </p:blipFill>
        <p:spPr>
          <a:xfrm>
            <a:off x="5802207" y="3456094"/>
            <a:ext cx="2218267" cy="3138593"/>
          </a:xfrm>
          <a:prstGeom prst="rect">
            <a:avLst/>
          </a:prstGeom>
        </p:spPr>
      </p:pic>
      <p:sp>
        <p:nvSpPr>
          <p:cNvPr id="20" name="文本框 19"/>
          <p:cNvSpPr txBox="1"/>
          <p:nvPr/>
        </p:nvSpPr>
        <p:spPr>
          <a:xfrm>
            <a:off x="9919547" y="1083734"/>
            <a:ext cx="2257213" cy="449580"/>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lIns="121917" tIns="60958" rIns="121917" bIns="60958" rtlCol="0">
            <a:spAutoFit/>
          </a:bodyPr>
          <a:lstStyle/>
          <a:p>
            <a:pPr algn="ctr"/>
            <a:r>
              <a:rPr lang="zh-CN" altLang="en-US" sz="2100">
                <a:solidFill>
                  <a:srgbClr val="C00000"/>
                </a:solidFill>
                <a:latin typeface="华文中宋" panose="02010600040101010101" charset="-122"/>
                <a:ea typeface="华文中宋" panose="02010600040101010101" charset="-122"/>
                <a:cs typeface="隶书" panose="02010509060101010101" charset="-122"/>
              </a:rPr>
              <a:t>谁是最可爱的人</a:t>
            </a:r>
            <a:endParaRPr lang="zh-CN" altLang="en-US" sz="2100" b="1">
              <a:solidFill>
                <a:srgbClr val="C00000"/>
              </a:solidFill>
              <a:latin typeface="华文中宋" panose="02010600040101010101" charset="-122"/>
              <a:ea typeface="华文中宋" panose="02010600040101010101" charset="-122"/>
              <a:cs typeface="隶书" panose="02010509060101010101" charset="-122"/>
            </a:endParaRPr>
          </a:p>
        </p:txBody>
      </p:sp>
      <p:grpSp>
        <p:nvGrpSpPr>
          <p:cNvPr id="24" name="组合 23"/>
          <p:cNvGrpSpPr/>
          <p:nvPr/>
        </p:nvGrpSpPr>
        <p:grpSpPr>
          <a:xfrm>
            <a:off x="950808" y="1797474"/>
            <a:ext cx="4225713" cy="2318173"/>
            <a:chOff x="504" y="2123"/>
            <a:chExt cx="4991" cy="2738"/>
          </a:xfrm>
        </p:grpSpPr>
        <p:pic>
          <p:nvPicPr>
            <p:cNvPr id="21" name="图片 20"/>
            <p:cNvPicPr>
              <a:picLocks noChangeAspect="1"/>
            </p:cNvPicPr>
            <p:nvPr/>
          </p:nvPicPr>
          <p:blipFill>
            <a:blip r:embed="rId8"/>
            <a:stretch>
              <a:fillRect/>
            </a:stretch>
          </p:blipFill>
          <p:spPr>
            <a:xfrm>
              <a:off x="509" y="2123"/>
              <a:ext cx="4986" cy="2323"/>
            </a:xfrm>
            <a:prstGeom prst="rect">
              <a:avLst/>
            </a:prstGeom>
            <a:ln>
              <a:solidFill>
                <a:schemeClr val="tx1"/>
              </a:solidFill>
            </a:ln>
          </p:spPr>
        </p:pic>
        <p:sp>
          <p:nvSpPr>
            <p:cNvPr id="22" name="圆角矩形 21"/>
            <p:cNvSpPr/>
            <p:nvPr/>
          </p:nvSpPr>
          <p:spPr>
            <a:xfrm>
              <a:off x="509" y="4267"/>
              <a:ext cx="4866" cy="594"/>
            </a:xfrm>
            <a:prstGeom prst="roundRect">
              <a:avLst/>
            </a:prstGeom>
            <a:noFill/>
            <a:ln>
              <a:noFill/>
            </a:ln>
            <a:extLst>
              <a:ext uri="{909E8E84-426E-40DD-AFC4-6F175D3DCCD1}">
                <a14:hiddenFill xmlns:a14="http://schemas.microsoft.com/office/drawing/2010/main">
                  <a:blipFill>
                    <a:blip r:embed="rId9" cstate="print"/>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300">
                  <a:solidFill>
                    <a:schemeClr val="tx1"/>
                  </a:solidFill>
                  <a:latin typeface="华文中宋" panose="02010600040101010101" charset="-122"/>
                  <a:ea typeface="华文中宋" panose="02010600040101010101" charset="-122"/>
                </a:rPr>
                <a:t>1950</a:t>
              </a:r>
              <a:r>
                <a:rPr lang="zh-CN" altLang="en-US" sz="1300">
                  <a:solidFill>
                    <a:schemeClr val="tx1"/>
                  </a:solidFill>
                  <a:latin typeface="华文中宋" panose="02010600040101010101" charset="-122"/>
                  <a:ea typeface="华文中宋" panose="02010600040101010101" charset="-122"/>
                </a:rPr>
                <a:t>年</a:t>
              </a:r>
              <a:r>
                <a:rPr lang="en-US" altLang="zh-CN" sz="1300">
                  <a:solidFill>
                    <a:schemeClr val="tx1"/>
                  </a:solidFill>
                  <a:latin typeface="华文中宋" panose="02010600040101010101" charset="-122"/>
                  <a:ea typeface="华文中宋" panose="02010600040101010101" charset="-122"/>
                </a:rPr>
                <a:t>10</a:t>
              </a:r>
              <a:r>
                <a:rPr lang="zh-CN" altLang="en-US" sz="1300">
                  <a:solidFill>
                    <a:schemeClr val="tx1"/>
                  </a:solidFill>
                  <a:latin typeface="华文中宋" panose="02010600040101010101" charset="-122"/>
                  <a:ea typeface="华文中宋" panose="02010600040101010101" charset="-122"/>
                </a:rPr>
                <a:t>月</a:t>
              </a:r>
              <a:r>
                <a:rPr lang="en-US" altLang="zh-CN" sz="1300">
                  <a:solidFill>
                    <a:schemeClr val="tx1"/>
                  </a:solidFill>
                  <a:latin typeface="华文中宋" panose="02010600040101010101" charset="-122"/>
                  <a:ea typeface="华文中宋" panose="02010600040101010101" charset="-122"/>
                </a:rPr>
                <a:t>8</a:t>
              </a:r>
              <a:r>
                <a:rPr lang="zh-CN" altLang="en-US" sz="1300">
                  <a:solidFill>
                    <a:schemeClr val="tx1"/>
                  </a:solidFill>
                  <a:latin typeface="华文中宋" panose="02010600040101010101" charset="-122"/>
                  <a:ea typeface="华文中宋" panose="02010600040101010101" charset="-122"/>
                </a:rPr>
                <a:t>日，毛泽东发布组成志愿军命令</a:t>
              </a:r>
            </a:p>
          </p:txBody>
        </p:sp>
        <p:sp>
          <p:nvSpPr>
            <p:cNvPr id="23" name="等腰三角形 22"/>
            <p:cNvSpPr/>
            <p:nvPr/>
          </p:nvSpPr>
          <p:spPr>
            <a:xfrm>
              <a:off x="504" y="4504"/>
              <a:ext cx="119" cy="11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904240" y="4009814"/>
            <a:ext cx="4221480" cy="2723727"/>
            <a:chOff x="449" y="4722"/>
            <a:chExt cx="4986" cy="3217"/>
          </a:xfrm>
        </p:grpSpPr>
        <p:pic>
          <p:nvPicPr>
            <p:cNvPr id="19" name="图片 18"/>
            <p:cNvPicPr>
              <a:picLocks noChangeAspect="1"/>
            </p:cNvPicPr>
            <p:nvPr/>
          </p:nvPicPr>
          <p:blipFill>
            <a:blip r:embed="rId10"/>
            <a:stretch>
              <a:fillRect/>
            </a:stretch>
          </p:blipFill>
          <p:spPr>
            <a:xfrm>
              <a:off x="449" y="4722"/>
              <a:ext cx="4987" cy="2827"/>
            </a:xfrm>
            <a:prstGeom prst="rect">
              <a:avLst/>
            </a:prstGeom>
            <a:ln>
              <a:solidFill>
                <a:schemeClr val="tx1"/>
              </a:solidFill>
            </a:ln>
          </p:spPr>
        </p:pic>
        <p:sp>
          <p:nvSpPr>
            <p:cNvPr id="25" name="圆角矩形 24"/>
            <p:cNvSpPr/>
            <p:nvPr/>
          </p:nvSpPr>
          <p:spPr>
            <a:xfrm>
              <a:off x="504" y="7345"/>
              <a:ext cx="4866" cy="594"/>
            </a:xfrm>
            <a:prstGeom prst="roundRect">
              <a:avLst>
                <a:gd name="adj" fmla="val 0"/>
              </a:avLst>
            </a:prstGeom>
            <a:noFill/>
            <a:ln>
              <a:noFill/>
            </a:ln>
            <a:extLst>
              <a:ext uri="{909E8E84-426E-40DD-AFC4-6F175D3DCCD1}">
                <a14:hiddenFill xmlns:a14="http://schemas.microsoft.com/office/drawing/2010/main">
                  <a:blipFill>
                    <a:blip r:embed="rId9" cstate="print"/>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00">
                  <a:solidFill>
                    <a:schemeClr val="tx1"/>
                  </a:solidFill>
                  <a:latin typeface="华文中宋" panose="02010600040101010101" charset="-122"/>
                  <a:ea typeface="华文中宋" panose="02010600040101010101" charset="-122"/>
                </a:rPr>
                <a:t>中国人民志愿军跨过鸭绿江</a:t>
              </a:r>
            </a:p>
          </p:txBody>
        </p:sp>
        <p:sp>
          <p:nvSpPr>
            <p:cNvPr id="26" name="等腰三角形 25"/>
            <p:cNvSpPr/>
            <p:nvPr/>
          </p:nvSpPr>
          <p:spPr>
            <a:xfrm>
              <a:off x="509" y="7579"/>
              <a:ext cx="119" cy="11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31" name="图片 30" descr="C:/Users/SAMSUNG/AppData/Local/Temp/kaimatting/20200714195559/output_aiMatting_20200714195604.pngoutput_aiMatting_20200714195604"/>
          <p:cNvPicPr>
            <a:picLocks noChangeAspect="1"/>
          </p:cNvPicPr>
          <p:nvPr/>
        </p:nvPicPr>
        <p:blipFill>
          <a:blip r:embed="rId11">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7666622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22158" y="1051459"/>
            <a:ext cx="3224107" cy="400105"/>
          </a:xfrm>
          <a:prstGeom prst="rect">
            <a:avLst/>
          </a:prstGeom>
          <a:noFill/>
          <a:ln>
            <a:solidFill>
              <a:schemeClr val="tx1"/>
            </a:solidFill>
          </a:ln>
        </p:spPr>
        <p:txBody>
          <a:bodyPr wrap="square" lIns="121917" tIns="60958" rIns="121917" bIns="60958" rtlCol="0">
            <a:spAutoFit/>
          </a:bodyPr>
          <a:lstStyle/>
          <a:p>
            <a:r>
              <a:rPr lang="en-US" altLang="zh-CN"/>
              <a:t>4.</a:t>
            </a:r>
            <a:r>
              <a:rPr lang="zh-CN" altLang="en-US"/>
              <a:t>抗美援朝   保家卫国</a:t>
            </a:r>
          </a:p>
        </p:txBody>
      </p:sp>
      <p:sp>
        <p:nvSpPr>
          <p:cNvPr id="2" name="文本框 4"/>
          <p:cNvSpPr txBox="1">
            <a:spLocks noChangeArrowheads="1"/>
          </p:cNvSpPr>
          <p:nvPr/>
        </p:nvSpPr>
        <p:spPr bwMode="auto">
          <a:xfrm>
            <a:off x="1115907" y="5002107"/>
            <a:ext cx="10347960" cy="1240367"/>
          </a:xfrm>
          <a:prstGeom prst="rect">
            <a:avLst/>
          </a:prstGeom>
          <a:noFill/>
          <a:ln w="9525">
            <a:solidFill>
              <a:schemeClr val="tx1"/>
            </a:solidFill>
            <a:miter lim="800000"/>
          </a:ln>
          <a:extLst>
            <a:ext uri="{909E8E84-426E-40DD-AFC4-6F175D3DCCD1}">
              <a14:hiddenFill xmlns:a14="http://schemas.microsoft.com/office/drawing/2010/main">
                <a:solidFill>
                  <a:schemeClr val="bg1">
                    <a:lumMod val="95000"/>
                  </a:schemeClr>
                </a:solidFill>
              </a14:hiddenFill>
            </a:ext>
          </a:extLst>
        </p:spPr>
        <p:txBody>
          <a:bodyPr wrap="square" lIns="91438" tIns="45719" rIns="91438"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3700" dirty="0">
                <a:solidFill>
                  <a:srgbClr val="C00000"/>
                </a:solidFill>
                <a:latin typeface="隶书" panose="02010509060101010101" charset="-122"/>
                <a:ea typeface="隶书" panose="02010509060101010101" charset="-122"/>
              </a:rPr>
              <a:t>同甘苦，共患难，中朝唇齿相依；</a:t>
            </a:r>
          </a:p>
          <a:p>
            <a:pPr algn="ctr" eaLnBrk="1" fontAlgn="base" hangingPunct="1">
              <a:spcBef>
                <a:spcPct val="0"/>
              </a:spcBef>
              <a:spcAft>
                <a:spcPct val="0"/>
              </a:spcAft>
            </a:pPr>
            <a:r>
              <a:rPr lang="zh-CN" altLang="en-US" sz="3700" dirty="0">
                <a:solidFill>
                  <a:srgbClr val="C00000"/>
                </a:solidFill>
                <a:latin typeface="隶书" panose="02010509060101010101" charset="-122"/>
                <a:ea typeface="隶书" panose="02010509060101010101" charset="-122"/>
              </a:rPr>
              <a:t>并肩战，共杀敌，中朝友谊长存。</a:t>
            </a:r>
          </a:p>
        </p:txBody>
      </p:sp>
      <p:pic>
        <p:nvPicPr>
          <p:cNvPr id="8" name="图片 7"/>
          <p:cNvPicPr>
            <a:picLocks noChangeAspect="1"/>
          </p:cNvPicPr>
          <p:nvPr/>
        </p:nvPicPr>
        <p:blipFill>
          <a:blip r:embed="rId3"/>
          <a:stretch>
            <a:fillRect/>
          </a:stretch>
        </p:blipFill>
        <p:spPr>
          <a:xfrm>
            <a:off x="6893561" y="1763607"/>
            <a:ext cx="4571153" cy="2976880"/>
          </a:xfrm>
          <a:prstGeom prst="roundRect">
            <a:avLst>
              <a:gd name="adj" fmla="val 0"/>
            </a:avLst>
          </a:prstGeom>
        </p:spPr>
      </p:pic>
      <p:sp>
        <p:nvSpPr>
          <p:cNvPr id="4" name="圆角矩形 3"/>
          <p:cNvSpPr/>
          <p:nvPr/>
        </p:nvSpPr>
        <p:spPr>
          <a:xfrm>
            <a:off x="1115907" y="1763607"/>
            <a:ext cx="5283200" cy="2975187"/>
          </a:xfrm>
          <a:prstGeom prst="roundRect">
            <a:avLst>
              <a:gd name="adj" fmla="val 0"/>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914377">
              <a:lnSpc>
                <a:spcPct val="125000"/>
              </a:lnSpc>
            </a:pPr>
            <a:r>
              <a:rPr lang="zh-CN" altLang="en-US" sz="2100">
                <a:solidFill>
                  <a:schemeClr val="tx1"/>
                </a:solidFill>
                <a:latin typeface="华文中宋" panose="02010600040101010101" charset="-122"/>
                <a:ea typeface="华文中宋" panose="02010600040101010101" charset="-122"/>
                <a:cs typeface="隶书" panose="02010509060101010101" charset="-122"/>
                <a:sym typeface="+mn-ea"/>
              </a:rPr>
              <a:t>中朝友谊之歌</a:t>
            </a:r>
          </a:p>
          <a:p>
            <a:pPr algn="ctr" defTabSz="914377">
              <a:lnSpc>
                <a:spcPct val="125000"/>
              </a:lnSpc>
            </a:pPr>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鸭绿江水，滔滔碧波，奔流不息；</a:t>
            </a:r>
            <a:endParaRPr lang="zh-CN" altLang="en-US" sz="1900">
              <a:latin typeface="华文中宋" panose="02010600040101010101" charset="-122"/>
              <a:ea typeface="华文中宋" panose="02010600040101010101" charset="-122"/>
              <a:cs typeface="隶书" panose="02010509060101010101" charset="-122"/>
            </a:endParaRP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中朝人民的战斗友谊，万古长青。</a:t>
            </a:r>
            <a:endParaRPr lang="zh-CN" altLang="en-US" sz="1900">
              <a:latin typeface="华文中宋" panose="02010600040101010101" charset="-122"/>
              <a:ea typeface="华文中宋" panose="02010600040101010101" charset="-122"/>
              <a:cs typeface="隶书" panose="02010509060101010101" charset="-122"/>
            </a:endParaRP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同甘苦，共患难，我们唇齿相依；</a:t>
            </a:r>
            <a:endParaRPr lang="zh-CN" altLang="en-US" sz="1900">
              <a:latin typeface="华文中宋" panose="02010600040101010101" charset="-122"/>
              <a:ea typeface="华文中宋" panose="02010600040101010101" charset="-122"/>
              <a:cs typeface="隶书" panose="02010509060101010101" charset="-122"/>
            </a:endParaRP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   我们一起共同走过艰苦的战斗历程。</a:t>
            </a:r>
            <a:endParaRPr lang="zh-CN" altLang="en-US" sz="1900">
              <a:latin typeface="华文中宋" panose="02010600040101010101" charset="-122"/>
              <a:ea typeface="华文中宋" panose="02010600040101010101" charset="-122"/>
              <a:cs typeface="隶书" panose="02010509060101010101" charset="-122"/>
            </a:endParaRP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同仇敌忾，奋勇杀敌，打败日寇。</a:t>
            </a: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         同一战壕，并肩战斗，消灭美国侵略军。</a:t>
            </a:r>
            <a:endParaRPr lang="zh-CN" altLang="en-US" sz="1900">
              <a:latin typeface="华文中宋" panose="02010600040101010101" charset="-122"/>
              <a:ea typeface="华文中宋" panose="02010600040101010101" charset="-122"/>
              <a:cs typeface="隶书" panose="02010509060101010101" charset="-122"/>
            </a:endParaRP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同欢庆，共胜利，我们唇齿相依；</a:t>
            </a:r>
            <a:endParaRPr lang="zh-CN" altLang="en-US" sz="1900">
              <a:latin typeface="华文中宋" panose="02010600040101010101" charset="-122"/>
              <a:ea typeface="华文中宋" panose="02010600040101010101" charset="-122"/>
              <a:cs typeface="隶书" panose="02010509060101010101" charset="-122"/>
            </a:endParaRPr>
          </a:p>
          <a:p>
            <a:pPr algn="ctr" defTabSz="914377"/>
            <a:r>
              <a:rPr lang="zh-CN" altLang="en-US" sz="1900">
                <a:solidFill>
                  <a:schemeClr val="tx1"/>
                </a:solidFill>
                <a:latin typeface="华文中宋" panose="02010600040101010101" charset="-122"/>
                <a:ea typeface="华文中宋" panose="02010600040101010101" charset="-122"/>
                <a:cs typeface="隶书" panose="02010509060101010101" charset="-122"/>
                <a:sym typeface="+mn-ea"/>
              </a:rPr>
              <a:t>   我们一起共同走过光荣的战斗历程！</a:t>
            </a:r>
          </a:p>
        </p:txBody>
      </p:sp>
      <p:sp>
        <p:nvSpPr>
          <p:cNvPr id="12"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13" name="图片 12"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118785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46039"/>
            <a:ext cx="3224107" cy="400105"/>
          </a:xfrm>
          <a:prstGeom prst="rect">
            <a:avLst/>
          </a:prstGeom>
          <a:noFill/>
          <a:ln>
            <a:solidFill>
              <a:schemeClr val="tx1"/>
            </a:solidFill>
          </a:ln>
        </p:spPr>
        <p:txBody>
          <a:bodyPr wrap="square" lIns="121917" tIns="60958" rIns="121917" bIns="60958" rtlCol="0">
            <a:spAutoFit/>
          </a:bodyPr>
          <a:lstStyle/>
          <a:p>
            <a:r>
              <a:rPr lang="en-US" altLang="zh-CN"/>
              <a:t>5.</a:t>
            </a:r>
            <a:r>
              <a:rPr lang="zh-CN" altLang="en-US"/>
              <a:t>重整外交   独立自主</a:t>
            </a:r>
          </a:p>
        </p:txBody>
      </p:sp>
      <p:sp>
        <p:nvSpPr>
          <p:cNvPr id="49" name="文本框 48"/>
          <p:cNvSpPr txBox="1"/>
          <p:nvPr/>
        </p:nvSpPr>
        <p:spPr>
          <a:xfrm>
            <a:off x="8111067" y="2036234"/>
            <a:ext cx="3649980" cy="1369602"/>
          </a:xfrm>
          <a:prstGeom prst="rect">
            <a:avLst/>
          </a:prstGeom>
          <a:noFill/>
          <a:ln>
            <a:solidFill>
              <a:schemeClr val="tx1"/>
            </a:solidFill>
          </a:ln>
        </p:spPr>
        <p:txBody>
          <a:bodyPr wrap="square" lIns="121917" tIns="60958" rIns="121917" bIns="60958" rtlCol="0">
            <a:spAutoFit/>
          </a:bodyPr>
          <a:lstStyle/>
          <a:p>
            <a:pPr algn="l"/>
            <a:r>
              <a:rPr lang="zh-CN" altLang="en-US" sz="2700">
                <a:solidFill>
                  <a:srgbClr val="C00000"/>
                </a:solidFill>
                <a:latin typeface="华文中宋" panose="02010600040101010101" charset="-122"/>
                <a:ea typeface="华文中宋" panose="02010600040101010101" charset="-122"/>
              </a:rPr>
              <a:t>注意：</a:t>
            </a:r>
            <a:r>
              <a:rPr lang="zh-CN" altLang="en-US">
                <a:solidFill>
                  <a:schemeClr val="tx1"/>
                </a:solidFill>
                <a:latin typeface="华文中宋" panose="02010600040101010101" charset="-122"/>
                <a:ea typeface="华文中宋" panose="02010600040101010101" charset="-122"/>
              </a:rPr>
              <a:t>国家性质是制定外交政策的根本出发点。此外制定外交政策还要依据国家实力、国际环境、社会制度和意识形态等。</a:t>
            </a:r>
          </a:p>
        </p:txBody>
      </p:sp>
      <p:grpSp>
        <p:nvGrpSpPr>
          <p:cNvPr id="53" name="组合 52"/>
          <p:cNvGrpSpPr/>
          <p:nvPr/>
        </p:nvGrpSpPr>
        <p:grpSpPr>
          <a:xfrm>
            <a:off x="95673" y="1937173"/>
            <a:ext cx="7379547" cy="2071794"/>
            <a:chOff x="113" y="2853"/>
            <a:chExt cx="8716" cy="2447"/>
          </a:xfrm>
        </p:grpSpPr>
        <p:sp>
          <p:nvSpPr>
            <p:cNvPr id="8" name="文本框 7"/>
            <p:cNvSpPr txBox="1"/>
            <p:nvPr/>
          </p:nvSpPr>
          <p:spPr>
            <a:xfrm>
              <a:off x="3088" y="3693"/>
              <a:ext cx="2743" cy="1113"/>
            </a:xfrm>
            <a:prstGeom prst="rect">
              <a:avLst/>
            </a:prstGeom>
            <a:noFill/>
            <a:ln>
              <a:solidFill>
                <a:schemeClr val="tx1"/>
              </a:solidFill>
            </a:ln>
          </p:spPr>
          <p:txBody>
            <a:bodyPr wrap="square" rtlCol="0">
              <a:spAutoFit/>
            </a:bodyPr>
            <a:lstStyle/>
            <a:p>
              <a:pPr algn="ctr">
                <a:buClrTx/>
                <a:buSzTx/>
                <a:buFontTx/>
              </a:pPr>
              <a:r>
                <a:rPr lang="zh-CN" altLang="en-US" sz="2700">
                  <a:solidFill>
                    <a:srgbClr val="C00000"/>
                  </a:solidFill>
                  <a:latin typeface="华文中宋" panose="02010600040101010101" charset="-122"/>
                  <a:ea typeface="华文中宋" panose="02010600040101010101" charset="-122"/>
                </a:rPr>
                <a:t>独立自主的</a:t>
              </a:r>
            </a:p>
            <a:p>
              <a:pPr algn="ctr">
                <a:buClrTx/>
                <a:buSzTx/>
                <a:buFontTx/>
              </a:pPr>
              <a:r>
                <a:rPr lang="zh-CN" altLang="en-US" sz="2700">
                  <a:solidFill>
                    <a:srgbClr val="C00000"/>
                  </a:solidFill>
                  <a:latin typeface="华文中宋" panose="02010600040101010101" charset="-122"/>
                  <a:ea typeface="华文中宋" panose="02010600040101010101" charset="-122"/>
                </a:rPr>
                <a:t>和平外交政策</a:t>
              </a:r>
            </a:p>
          </p:txBody>
        </p:sp>
        <p:grpSp>
          <p:nvGrpSpPr>
            <p:cNvPr id="21" name="组合 20"/>
            <p:cNvGrpSpPr/>
            <p:nvPr/>
          </p:nvGrpSpPr>
          <p:grpSpPr>
            <a:xfrm>
              <a:off x="5849" y="3312"/>
              <a:ext cx="392" cy="1843"/>
              <a:chOff x="5022" y="2639"/>
              <a:chExt cx="1070" cy="5183"/>
            </a:xfrm>
          </p:grpSpPr>
          <p:grpSp>
            <p:nvGrpSpPr>
              <p:cNvPr id="22" name="组合 21"/>
              <p:cNvGrpSpPr/>
              <p:nvPr/>
            </p:nvGrpSpPr>
            <p:grpSpPr>
              <a:xfrm>
                <a:off x="5022" y="2641"/>
                <a:ext cx="298" cy="5181"/>
                <a:chOff x="5022" y="2641"/>
                <a:chExt cx="298" cy="5181"/>
              </a:xfrm>
            </p:grpSpPr>
            <p:cxnSp>
              <p:nvCxnSpPr>
                <p:cNvPr id="23" name="直接连接符 22"/>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022" y="5004"/>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5297" y="5024"/>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6240" y="3000"/>
              <a:ext cx="2588" cy="436"/>
            </a:xfrm>
            <a:prstGeom prst="rect">
              <a:avLst/>
            </a:prstGeom>
            <a:noFill/>
            <a:ln>
              <a:solidFill>
                <a:schemeClr val="tx1"/>
              </a:solidFill>
            </a:ln>
          </p:spPr>
          <p:txBody>
            <a:bodyPr wrap="square" rtlCol="0">
              <a:spAutoFit/>
            </a:bodyPr>
            <a:lstStyle/>
            <a:p>
              <a:pPr algn="ctr">
                <a:buClrTx/>
                <a:buSzTx/>
                <a:buFontTx/>
              </a:pPr>
              <a:r>
                <a:rPr lang="zh-CN">
                  <a:latin typeface="华文中宋" panose="02010600040101010101" charset="-122"/>
                  <a:ea typeface="华文中宋" panose="02010600040101010101" charset="-122"/>
                </a:rPr>
                <a:t>“另起炉灶”</a:t>
              </a:r>
            </a:p>
          </p:txBody>
        </p:sp>
        <p:sp>
          <p:nvSpPr>
            <p:cNvPr id="20" name="文本框 19"/>
            <p:cNvSpPr txBox="1"/>
            <p:nvPr/>
          </p:nvSpPr>
          <p:spPr>
            <a:xfrm>
              <a:off x="6241" y="3653"/>
              <a:ext cx="2588" cy="763"/>
            </a:xfrm>
            <a:prstGeom prst="rect">
              <a:avLst/>
            </a:prstGeom>
            <a:noFill/>
            <a:ln>
              <a:solidFill>
                <a:schemeClr val="tx1"/>
              </a:solidFill>
            </a:ln>
          </p:spPr>
          <p:txBody>
            <a:bodyPr wrap="square" rtlCol="0">
              <a:spAutoFit/>
            </a:bodyPr>
            <a:lstStyle/>
            <a:p>
              <a:pPr algn="ctr"/>
              <a:r>
                <a:rPr lang="zh-CN">
                  <a:latin typeface="华文中宋" panose="02010600040101010101" charset="-122"/>
                  <a:ea typeface="华文中宋" panose="02010600040101010101" charset="-122"/>
                </a:rPr>
                <a:t>“打扫干净屋子再请客”</a:t>
              </a:r>
              <a:endParaRPr lang="en-US" altLang="zh-CN"/>
            </a:p>
          </p:txBody>
        </p:sp>
        <p:sp>
          <p:nvSpPr>
            <p:cNvPr id="28" name="文本框 27"/>
            <p:cNvSpPr txBox="1"/>
            <p:nvPr/>
          </p:nvSpPr>
          <p:spPr>
            <a:xfrm>
              <a:off x="6241" y="4864"/>
              <a:ext cx="2588" cy="436"/>
            </a:xfrm>
            <a:prstGeom prst="rect">
              <a:avLst/>
            </a:prstGeom>
            <a:noFill/>
            <a:ln>
              <a:solidFill>
                <a:schemeClr val="tx1"/>
              </a:solidFill>
            </a:ln>
          </p:spPr>
          <p:txBody>
            <a:bodyPr wrap="square" rtlCol="0">
              <a:spAutoFit/>
            </a:bodyPr>
            <a:lstStyle/>
            <a:p>
              <a:pPr algn="ctr">
                <a:buClrTx/>
                <a:buSzTx/>
                <a:buFontTx/>
              </a:pPr>
              <a:r>
                <a:rPr lang="en-US" altLang="zh-CN">
                  <a:latin typeface="华文中宋" panose="02010600040101010101" charset="-122"/>
                  <a:ea typeface="华文中宋" panose="02010600040101010101" charset="-122"/>
                </a:rPr>
                <a:t>“</a:t>
              </a:r>
              <a:r>
                <a:rPr lang="zh-CN">
                  <a:latin typeface="华文中宋" panose="02010600040101010101" charset="-122"/>
                  <a:ea typeface="华文中宋" panose="02010600040101010101" charset="-122"/>
                </a:rPr>
                <a:t>一边倒”</a:t>
              </a:r>
            </a:p>
          </p:txBody>
        </p:sp>
        <p:cxnSp>
          <p:nvCxnSpPr>
            <p:cNvPr id="50" name="直接箭头连接符 49"/>
            <p:cNvCxnSpPr>
              <a:stCxn id="51" idx="3"/>
              <a:endCxn id="8" idx="1"/>
            </p:cNvCxnSpPr>
            <p:nvPr/>
          </p:nvCxnSpPr>
          <p:spPr>
            <a:xfrm>
              <a:off x="2406" y="3726"/>
              <a:ext cx="682" cy="5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a:off x="113" y="2853"/>
              <a:ext cx="2293" cy="1745"/>
            </a:xfrm>
            <a:prstGeom prst="rect">
              <a:avLst/>
            </a:prstGeom>
            <a:noFill/>
            <a:ln>
              <a:solidFill>
                <a:schemeClr val="tx1"/>
              </a:solidFill>
            </a:ln>
          </p:spPr>
          <p:txBody>
            <a:bodyPr wrap="square" rtlCol="0" anchor="t">
              <a:spAutoFit/>
            </a:bodyPr>
            <a:lstStyle/>
            <a:p>
              <a:pPr algn="ctr"/>
              <a:r>
                <a:rPr lang="zh-CN" altLang="en-US">
                  <a:solidFill>
                    <a:schemeClr val="tx1"/>
                  </a:solidFill>
                  <a:latin typeface="华文中宋" panose="02010600040101010101" charset="-122"/>
                  <a:ea typeface="华文中宋" panose="02010600040101010101" charset="-122"/>
                  <a:sym typeface="+mn-ea"/>
                </a:rPr>
                <a:t>我国</a:t>
              </a:r>
            </a:p>
            <a:p>
              <a:pPr algn="ctr"/>
              <a:r>
                <a:rPr lang="zh-CN" altLang="en-US">
                  <a:solidFill>
                    <a:schemeClr val="tx1"/>
                  </a:solidFill>
                  <a:latin typeface="华文中宋" panose="02010600040101010101" charset="-122"/>
                  <a:ea typeface="华文中宋" panose="02010600040101010101" charset="-122"/>
                  <a:sym typeface="+mn-ea"/>
                </a:rPr>
                <a:t>人民民主专政的</a:t>
              </a:r>
            </a:p>
            <a:p>
              <a:pPr algn="ctr"/>
              <a:r>
                <a:rPr lang="zh-CN" altLang="en-US">
                  <a:solidFill>
                    <a:schemeClr val="tx1"/>
                  </a:solidFill>
                  <a:latin typeface="华文中宋" panose="02010600040101010101" charset="-122"/>
                  <a:ea typeface="华文中宋" panose="02010600040101010101" charset="-122"/>
                  <a:sym typeface="+mn-ea"/>
                </a:rPr>
                <a:t>社会主义</a:t>
              </a:r>
            </a:p>
            <a:p>
              <a:pPr algn="ctr"/>
              <a:r>
                <a:rPr lang="zh-CN" altLang="en-US">
                  <a:solidFill>
                    <a:schemeClr val="tx1"/>
                  </a:solidFill>
                  <a:latin typeface="华文中宋" panose="02010600040101010101" charset="-122"/>
                  <a:ea typeface="华文中宋" panose="02010600040101010101" charset="-122"/>
                  <a:sym typeface="+mn-ea"/>
                </a:rPr>
                <a:t>国家性质和国家利益</a:t>
              </a:r>
            </a:p>
          </p:txBody>
        </p:sp>
        <p:sp>
          <p:nvSpPr>
            <p:cNvPr id="52" name="文本框 51"/>
            <p:cNvSpPr txBox="1"/>
            <p:nvPr/>
          </p:nvSpPr>
          <p:spPr>
            <a:xfrm>
              <a:off x="2369" y="3725"/>
              <a:ext cx="304" cy="763"/>
            </a:xfrm>
            <a:prstGeom prst="rect">
              <a:avLst/>
            </a:prstGeom>
            <a:noFill/>
          </p:spPr>
          <p:txBody>
            <a:bodyPr wrap="square" rtlCol="0">
              <a:spAutoFit/>
            </a:bodyPr>
            <a:lstStyle/>
            <a:p>
              <a:r>
                <a:rPr lang="zh-CN" altLang="en-US" b="1">
                  <a:solidFill>
                    <a:srgbClr val="C00000"/>
                  </a:solidFill>
                </a:rPr>
                <a:t>决定</a:t>
              </a:r>
            </a:p>
          </p:txBody>
        </p:sp>
      </p:grpSp>
      <p:pic>
        <p:nvPicPr>
          <p:cNvPr id="54" name="图片 53"/>
          <p:cNvPicPr>
            <a:picLocks noChangeAspect="1"/>
          </p:cNvPicPr>
          <p:nvPr/>
        </p:nvPicPr>
        <p:blipFill>
          <a:blip r:embed="rId3"/>
          <a:srcRect t="5656" b="7551"/>
          <a:stretch>
            <a:fillRect/>
          </a:stretch>
        </p:blipFill>
        <p:spPr>
          <a:xfrm>
            <a:off x="95673" y="4376420"/>
            <a:ext cx="11871960" cy="2148840"/>
          </a:xfrm>
          <a:prstGeom prst="rect">
            <a:avLst/>
          </a:prstGeom>
        </p:spPr>
      </p:pic>
      <p:sp>
        <p:nvSpPr>
          <p:cNvPr id="31"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32" name="图片 31"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20302110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s1.bdstatic.com/70cFuXSh_Q1YnxGkpoWK1HF6hhy/it/u=1353221282,1517122125&amp;fm=26&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5" y="27083"/>
            <a:ext cx="12129787" cy="680362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组合 32" hidden="1"/>
          <p:cNvGrpSpPr/>
          <p:nvPr/>
        </p:nvGrpSpPr>
        <p:grpSpPr>
          <a:xfrm>
            <a:off x="3338747" y="2985896"/>
            <a:ext cx="2031325" cy="1441227"/>
            <a:chOff x="3469374" y="2761962"/>
            <a:chExt cx="2031325" cy="1441227"/>
          </a:xfrm>
        </p:grpSpPr>
        <p:sp>
          <p:nvSpPr>
            <p:cNvPr id="23" name="TextBox 8"/>
            <p:cNvSpPr txBox="1">
              <a:spLocks noChangeArrowheads="1"/>
            </p:cNvSpPr>
            <p:nvPr/>
          </p:nvSpPr>
          <p:spPr bwMode="auto">
            <a:xfrm>
              <a:off x="3469374" y="2761962"/>
              <a:ext cx="2031325" cy="14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buFont typeface="Arial" charset="0"/>
                <a:defRPr>
                  <a:solidFill>
                    <a:schemeClr val="tx1"/>
                  </a:solidFill>
                  <a:latin typeface="Arial" charset="0"/>
                  <a:ea typeface="宋体" charset="-122"/>
                </a:defRPr>
              </a:lvl1pPr>
              <a:lvl2pPr marL="742950" indent="-285750">
                <a:buFont typeface="Arial" charset="0"/>
                <a:defRPr>
                  <a:solidFill>
                    <a:schemeClr val="tx1"/>
                  </a:solidFill>
                  <a:latin typeface="Arial" charset="0"/>
                  <a:ea typeface="宋体" charset="-122"/>
                </a:defRPr>
              </a:lvl2pPr>
              <a:lvl3pPr marL="1143000" indent="-228600">
                <a:buFont typeface="Arial" charset="0"/>
                <a:defRPr>
                  <a:solidFill>
                    <a:schemeClr val="tx1"/>
                  </a:solidFill>
                  <a:latin typeface="Arial" charset="0"/>
                  <a:ea typeface="宋体" charset="-122"/>
                </a:defRPr>
              </a:lvl3pPr>
              <a:lvl4pPr marL="1600200" indent="-228600">
                <a:buFont typeface="Arial" charset="0"/>
                <a:defRPr>
                  <a:solidFill>
                    <a:schemeClr val="tx1"/>
                  </a:solidFill>
                  <a:latin typeface="Arial" charset="0"/>
                  <a:ea typeface="宋体" charset="-122"/>
                </a:defRPr>
              </a:lvl4pPr>
              <a:lvl5pPr marL="2057400" indent="-228600">
                <a:buFont typeface="Arial" charse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lnSpc>
                  <a:spcPct val="150000"/>
                </a:lnSpc>
                <a:buFontTx/>
                <a:buNone/>
              </a:pPr>
              <a:r>
                <a:rPr lang="zh-CN" altLang="en-US" sz="2000" spc="300" dirty="0">
                  <a:latin typeface="方正隶变_GBK" pitchFamily="1" charset="-122"/>
                  <a:ea typeface="方正隶变_GBK" pitchFamily="1" charset="-122"/>
                </a:rPr>
                <a:t>水墨韵味计划总结广告宣传工作汇报</a:t>
              </a:r>
            </a:p>
          </p:txBody>
        </p:sp>
        <p:cxnSp>
          <p:nvCxnSpPr>
            <p:cNvPr id="25" name="直接连接符 24"/>
            <p:cNvCxnSpPr/>
            <p:nvPr/>
          </p:nvCxnSpPr>
          <p:spPr>
            <a:xfrm>
              <a:off x="4874728" y="2937925"/>
              <a:ext cx="0" cy="1074057"/>
            </a:xfrm>
            <a:prstGeom prst="line">
              <a:avLst/>
            </a:prstGeom>
            <a:ln>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4406098" y="2937925"/>
              <a:ext cx="0" cy="1074057"/>
            </a:xfrm>
            <a:prstGeom prst="line">
              <a:avLst/>
            </a:prstGeom>
            <a:ln>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937468" y="2937925"/>
              <a:ext cx="0" cy="1074057"/>
            </a:xfrm>
            <a:prstGeom prst="line">
              <a:avLst/>
            </a:prstGeom>
            <a:ln>
              <a:solidFill>
                <a:schemeClr val="tx1">
                  <a:alpha val="37000"/>
                </a:schemeClr>
              </a:solidFill>
            </a:ln>
          </p:spPr>
          <p:style>
            <a:lnRef idx="1">
              <a:schemeClr val="accent1"/>
            </a:lnRef>
            <a:fillRef idx="0">
              <a:schemeClr val="accent1"/>
            </a:fillRef>
            <a:effectRef idx="0">
              <a:schemeClr val="accent1"/>
            </a:effectRef>
            <a:fontRef idx="minor">
              <a:schemeClr val="tx1"/>
            </a:fontRef>
          </p:style>
        </p:cxnSp>
      </p:grpSp>
      <p:pic>
        <p:nvPicPr>
          <p:cNvPr id="15" name="图片 14"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074" y="390155"/>
            <a:ext cx="1804116" cy="4130479"/>
          </a:xfrm>
          <a:prstGeom prst="rect">
            <a:avLst/>
          </a:prstGeom>
        </p:spPr>
      </p:pic>
      <p:sp>
        <p:nvSpPr>
          <p:cNvPr id="13" name="矩形 12"/>
          <p:cNvSpPr/>
          <p:nvPr/>
        </p:nvSpPr>
        <p:spPr>
          <a:xfrm>
            <a:off x="38069" y="40944"/>
            <a:ext cx="12105566" cy="6811231"/>
          </a:xfrm>
          <a:prstGeom prst="rect">
            <a:avLst/>
          </a:prstGeom>
          <a:solidFill>
            <a:schemeClr val="bg1">
              <a:lumMod val="9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zh-CN" altLang="en-US" sz="4000" b="1">
              <a:solidFill>
                <a:srgbClr val="002060"/>
              </a:solidFill>
            </a:endParaRPr>
          </a:p>
        </p:txBody>
      </p:sp>
      <p:sp>
        <p:nvSpPr>
          <p:cNvPr id="3" name="TextBox 2"/>
          <p:cNvSpPr txBox="1"/>
          <p:nvPr/>
        </p:nvSpPr>
        <p:spPr>
          <a:xfrm>
            <a:off x="-66367" y="2615564"/>
            <a:ext cx="12258367" cy="830995"/>
          </a:xfrm>
          <a:prstGeom prst="rect">
            <a:avLst/>
          </a:prstGeom>
          <a:noFill/>
        </p:spPr>
        <p:txBody>
          <a:bodyPr wrap="square" lIns="91438" tIns="45719" rIns="91438" bIns="45719" rtlCol="0">
            <a:spAutoFit/>
          </a:bodyPr>
          <a:lstStyle/>
          <a:p>
            <a:pPr algn="ctr"/>
            <a:r>
              <a:rPr lang="zh-CN" altLang="en-US" sz="4800" dirty="0" smtClean="0">
                <a:latin typeface="华文新魏" pitchFamily="2" charset="-122"/>
                <a:ea typeface="华文新魏" pitchFamily="2" charset="-122"/>
              </a:rPr>
              <a:t>中华人民共和国成立和向社会主义的过渡</a:t>
            </a:r>
            <a:endParaRPr lang="zh-CN" altLang="en-US" sz="4800" dirty="0">
              <a:latin typeface="华文新魏" pitchFamily="2" charset="-122"/>
              <a:ea typeface="华文新魏" pitchFamily="2" charset="-122"/>
            </a:endParaRPr>
          </a:p>
        </p:txBody>
      </p:sp>
      <p:sp>
        <p:nvSpPr>
          <p:cNvPr id="16" name="TextBox 15"/>
          <p:cNvSpPr txBox="1"/>
          <p:nvPr/>
        </p:nvSpPr>
        <p:spPr>
          <a:xfrm>
            <a:off x="0" y="3943529"/>
            <a:ext cx="12258367" cy="646329"/>
          </a:xfrm>
          <a:prstGeom prst="rect">
            <a:avLst/>
          </a:prstGeom>
          <a:noFill/>
        </p:spPr>
        <p:txBody>
          <a:bodyPr wrap="square" lIns="91438" tIns="45719" rIns="91438" bIns="45719" rtlCol="0">
            <a:spAutoFit/>
          </a:bodyPr>
          <a:lstStyle/>
          <a:p>
            <a:pPr algn="ctr"/>
            <a:r>
              <a:rPr lang="zh-CN" altLang="en-US" sz="3600" dirty="0" smtClean="0">
                <a:latin typeface="华文新魏" pitchFamily="2" charset="-122"/>
                <a:ea typeface="华文新魏" pitchFamily="2" charset="-122"/>
              </a:rPr>
              <a:t>怀化市铁路第一中学            胡宇</a:t>
            </a:r>
            <a:endParaRPr lang="zh-CN" altLang="en-US" sz="3600" dirty="0">
              <a:latin typeface="华文新魏" pitchFamily="2" charset="-122"/>
              <a:ea typeface="华文新魏" pitchFamily="2" charset="-122"/>
            </a:endParaRPr>
          </a:p>
        </p:txBody>
      </p:sp>
      <p:sp>
        <p:nvSpPr>
          <p:cNvPr id="14" name="矩形 13"/>
          <p:cNvSpPr/>
          <p:nvPr/>
        </p:nvSpPr>
        <p:spPr>
          <a:xfrm>
            <a:off x="0" y="5781840"/>
            <a:ext cx="12184379" cy="1081899"/>
          </a:xfrm>
          <a:prstGeom prst="rect">
            <a:avLst/>
          </a:prstGeom>
        </p:spPr>
        <p:txBody>
          <a:bodyPr wrap="square">
            <a:spAutoFit/>
          </a:bodyPr>
          <a:lstStyle/>
          <a:p>
            <a:pPr fontAlgn="auto">
              <a:lnSpc>
                <a:spcPct val="130000"/>
              </a:lnSpc>
            </a:pPr>
            <a:r>
              <a:rPr lang="zh-CN" altLang="en-US" sz="2600" b="1" dirty="0" smtClean="0">
                <a:latin typeface="微软雅黑" panose="020B0503020204020204" pitchFamily="34" charset="-122"/>
                <a:ea typeface="微软雅黑" panose="020B0503020204020204" pitchFamily="34" charset="-122"/>
              </a:rPr>
              <a:t>课程标准</a:t>
            </a:r>
            <a:r>
              <a:rPr lang="zh-CN" altLang="en-US" sz="2600" b="1" dirty="0" smtClean="0">
                <a:latin typeface="微软雅黑" panose="020B0503020204020204" pitchFamily="34" charset="-122"/>
                <a:ea typeface="微软雅黑" panose="020B0503020204020204" pitchFamily="34" charset="-122"/>
              </a:rPr>
              <a:t>：认识中华人民共和国成立的伟大意义；概述新中国巩固人民政权的主要举措；认识新中国为民主政治建设和向社会主义过渡所作出的努力。</a:t>
            </a:r>
            <a:endParaRPr lang="zh-CN" altLang="en-US" sz="2600" b="1" dirty="0">
              <a:latin typeface="微软雅黑" panose="020B0503020204020204" pitchFamily="34" charset="-122"/>
              <a:ea typeface="微软雅黑" panose="020B0503020204020204" pitchFamily="34" charset="-122"/>
            </a:endParaRPr>
          </a:p>
        </p:txBody>
      </p:sp>
      <p:sp>
        <p:nvSpPr>
          <p:cNvPr id="18" name="TextBox 17"/>
          <p:cNvSpPr txBox="1"/>
          <p:nvPr/>
        </p:nvSpPr>
        <p:spPr>
          <a:xfrm>
            <a:off x="208674" y="950949"/>
            <a:ext cx="3934926" cy="707884"/>
          </a:xfrm>
          <a:prstGeom prst="rect">
            <a:avLst/>
          </a:prstGeom>
          <a:noFill/>
        </p:spPr>
        <p:txBody>
          <a:bodyPr wrap="square" lIns="91438" tIns="45719" rIns="91438" bIns="45719" rtlCol="0">
            <a:spAutoFit/>
          </a:bodyPr>
          <a:lstStyle/>
          <a:p>
            <a:pPr algn="ctr"/>
            <a:r>
              <a:rPr lang="zh-CN" altLang="en-US" sz="4000" b="1" dirty="0" smtClean="0">
                <a:latin typeface="微软雅黑" panose="020B0503020204020204" pitchFamily="34" charset="-122"/>
                <a:ea typeface="微软雅黑" panose="020B0503020204020204" pitchFamily="34" charset="-122"/>
              </a:rPr>
              <a:t>第八单元第</a:t>
            </a:r>
            <a:r>
              <a:rPr lang="en-US" altLang="zh-CN" sz="4000" b="1" dirty="0" smtClean="0">
                <a:latin typeface="微软雅黑" panose="020B0503020204020204" pitchFamily="34" charset="-122"/>
                <a:ea typeface="微软雅黑" panose="020B0503020204020204" pitchFamily="34" charset="-122"/>
              </a:rPr>
              <a:t>26</a:t>
            </a:r>
            <a:r>
              <a:rPr lang="zh-CN" altLang="en-US" sz="4000" b="1" dirty="0" smtClean="0">
                <a:latin typeface="微软雅黑" panose="020B0503020204020204" pitchFamily="34" charset="-122"/>
                <a:ea typeface="微软雅黑" panose="020B0503020204020204" pitchFamily="34" charset="-122"/>
              </a:rPr>
              <a:t>课</a:t>
            </a:r>
            <a:endParaRPr lang="zh-CN" altLang="en-US" sz="4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32742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28733"/>
            <a:ext cx="3224107" cy="400105"/>
          </a:xfrm>
          <a:prstGeom prst="rect">
            <a:avLst/>
          </a:prstGeom>
          <a:noFill/>
          <a:ln>
            <a:solidFill>
              <a:schemeClr val="tx1"/>
            </a:solidFill>
          </a:ln>
        </p:spPr>
        <p:txBody>
          <a:bodyPr wrap="square" lIns="121917" tIns="60958" rIns="121917" bIns="60958" rtlCol="0">
            <a:spAutoFit/>
          </a:bodyPr>
          <a:lstStyle/>
          <a:p>
            <a:r>
              <a:rPr lang="en-US" altLang="zh-CN"/>
              <a:t>5.</a:t>
            </a:r>
            <a:r>
              <a:rPr lang="zh-CN" altLang="en-US"/>
              <a:t>重整外交  独立自主</a:t>
            </a:r>
          </a:p>
        </p:txBody>
      </p:sp>
      <p:sp>
        <p:nvSpPr>
          <p:cNvPr id="4" name="文本框 3"/>
          <p:cNvSpPr txBox="1"/>
          <p:nvPr/>
        </p:nvSpPr>
        <p:spPr>
          <a:xfrm>
            <a:off x="470748" y="1732281"/>
            <a:ext cx="3417993" cy="449580"/>
          </a:xfrm>
          <a:prstGeom prst="rect">
            <a:avLst/>
          </a:prstGeom>
          <a:noFill/>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rPr>
              <a:t>肃清帝国主义在华特权</a:t>
            </a:r>
          </a:p>
        </p:txBody>
      </p:sp>
      <p:grpSp>
        <p:nvGrpSpPr>
          <p:cNvPr id="13" name="组合 12"/>
          <p:cNvGrpSpPr/>
          <p:nvPr/>
        </p:nvGrpSpPr>
        <p:grpSpPr>
          <a:xfrm>
            <a:off x="469900" y="2147993"/>
            <a:ext cx="2849034" cy="4025053"/>
            <a:chOff x="555" y="2537"/>
            <a:chExt cx="3365" cy="4754"/>
          </a:xfrm>
        </p:grpSpPr>
        <p:grpSp>
          <p:nvGrpSpPr>
            <p:cNvPr id="11" name="组合 10"/>
            <p:cNvGrpSpPr/>
            <p:nvPr/>
          </p:nvGrpSpPr>
          <p:grpSpPr>
            <a:xfrm>
              <a:off x="555" y="2537"/>
              <a:ext cx="3365" cy="4754"/>
              <a:chOff x="555" y="2537"/>
              <a:chExt cx="3365" cy="4754"/>
            </a:xfrm>
          </p:grpSpPr>
          <p:pic>
            <p:nvPicPr>
              <p:cNvPr id="3" name="图片 2"/>
              <p:cNvPicPr>
                <a:picLocks noChangeAspect="1"/>
              </p:cNvPicPr>
              <p:nvPr/>
            </p:nvPicPr>
            <p:blipFill>
              <a:blip r:embed="rId4"/>
              <a:stretch>
                <a:fillRect/>
              </a:stretch>
            </p:blipFill>
            <p:spPr>
              <a:xfrm>
                <a:off x="555" y="2537"/>
                <a:ext cx="3365" cy="4172"/>
              </a:xfrm>
              <a:prstGeom prst="rect">
                <a:avLst/>
              </a:prstGeom>
            </p:spPr>
          </p:pic>
          <p:sp>
            <p:nvSpPr>
              <p:cNvPr id="8" name="文本框 7"/>
              <p:cNvSpPr txBox="1"/>
              <p:nvPr/>
            </p:nvSpPr>
            <p:spPr>
              <a:xfrm>
                <a:off x="555" y="6709"/>
                <a:ext cx="3365" cy="582"/>
              </a:xfrm>
              <a:prstGeom prst="rect">
                <a:avLst/>
              </a:prstGeom>
              <a:noFill/>
            </p:spPr>
            <p:txBody>
              <a:bodyPr wrap="square" rtlCol="0">
                <a:spAutoFit/>
              </a:bodyPr>
              <a:lstStyle/>
              <a:p>
                <a:r>
                  <a:rPr lang="en-US" altLang="zh-CN" sz="1300">
                    <a:latin typeface="华文中宋" panose="02010600040101010101" charset="-122"/>
                    <a:ea typeface="华文中宋" panose="02010600040101010101" charset="-122"/>
                    <a:cs typeface="华文中宋" panose="02010600040101010101" charset="-122"/>
                  </a:rPr>
                  <a:t>1950</a:t>
                </a:r>
                <a:r>
                  <a:rPr lang="zh-CN" altLang="en-US" sz="1300">
                    <a:latin typeface="华文中宋" panose="02010600040101010101" charset="-122"/>
                    <a:ea typeface="华文中宋" panose="02010600040101010101" charset="-122"/>
                    <a:cs typeface="华文中宋" panose="02010600040101010101" charset="-122"/>
                  </a:rPr>
                  <a:t>年北京市军管会就收回或征用外国在华兵营地产发布的布告</a:t>
                </a:r>
              </a:p>
            </p:txBody>
          </p:sp>
        </p:grpSp>
        <p:sp>
          <p:nvSpPr>
            <p:cNvPr id="12" name="等腰三角形 11"/>
            <p:cNvSpPr/>
            <p:nvPr/>
          </p:nvSpPr>
          <p:spPr>
            <a:xfrm>
              <a:off x="555" y="6828"/>
              <a:ext cx="119" cy="1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5911428" y="1698414"/>
            <a:ext cx="3417993" cy="449580"/>
          </a:xfrm>
          <a:prstGeom prst="rect">
            <a:avLst/>
          </a:prstGeom>
          <a:noFill/>
        </p:spPr>
        <p:txBody>
          <a:bodyPr wrap="square" lIns="121917" tIns="60958" rIns="121917" bIns="60958" rtlCol="0">
            <a:spAutoFit/>
          </a:bodyPr>
          <a:lstStyle/>
          <a:p>
            <a:pPr algn="ctr"/>
            <a:r>
              <a:rPr lang="zh-CN" altLang="en-US" sz="2100">
                <a:latin typeface="华文中宋" panose="02010600040101010101" charset="-122"/>
                <a:ea typeface="华文中宋" panose="02010600040101010101" charset="-122"/>
              </a:rPr>
              <a:t>建立新的外交关系</a:t>
            </a:r>
          </a:p>
        </p:txBody>
      </p:sp>
      <p:grpSp>
        <p:nvGrpSpPr>
          <p:cNvPr id="19" name="组合 18"/>
          <p:cNvGrpSpPr/>
          <p:nvPr/>
        </p:nvGrpSpPr>
        <p:grpSpPr>
          <a:xfrm>
            <a:off x="3509917" y="2147993"/>
            <a:ext cx="4079603" cy="3916680"/>
            <a:chOff x="4124" y="2537"/>
            <a:chExt cx="5514" cy="4626"/>
          </a:xfrm>
        </p:grpSpPr>
        <p:pic>
          <p:nvPicPr>
            <p:cNvPr id="14" name="图片 13"/>
            <p:cNvPicPr>
              <a:picLocks noChangeAspect="1"/>
            </p:cNvPicPr>
            <p:nvPr/>
          </p:nvPicPr>
          <p:blipFill>
            <a:blip r:embed="rId5" cstate="print"/>
            <a:srcRect l="1760" t="2959" b="4091"/>
            <a:stretch>
              <a:fillRect/>
            </a:stretch>
          </p:blipFill>
          <p:spPr>
            <a:xfrm>
              <a:off x="4295" y="2537"/>
              <a:ext cx="5343" cy="4171"/>
            </a:xfrm>
            <a:prstGeom prst="roundRect">
              <a:avLst>
                <a:gd name="adj" fmla="val 142"/>
              </a:avLst>
            </a:prstGeom>
          </p:spPr>
        </p:pic>
        <p:sp>
          <p:nvSpPr>
            <p:cNvPr id="16" name="文本框 15"/>
            <p:cNvSpPr txBox="1"/>
            <p:nvPr/>
          </p:nvSpPr>
          <p:spPr>
            <a:xfrm>
              <a:off x="4124" y="6709"/>
              <a:ext cx="5511" cy="454"/>
            </a:xfrm>
            <a:prstGeom prst="rect">
              <a:avLst/>
            </a:prstGeom>
            <a:noFill/>
            <a:ln>
              <a:noFill/>
            </a:ln>
          </p:spPr>
          <p:txBody>
            <a:bodyPr wrap="square" rtlCol="0">
              <a:spAutoFit/>
            </a:bodyPr>
            <a:lstStyle/>
            <a:p>
              <a:r>
                <a:rPr lang="en-US" altLang="zh-CN">
                  <a:latin typeface="隶书" panose="02010509060101010101" charset="-122"/>
                  <a:ea typeface="隶书" panose="02010509060101010101" charset="-122"/>
                  <a:cs typeface="隶书" panose="02010509060101010101" charset="-122"/>
                </a:rPr>
                <a:t> </a:t>
              </a:r>
              <a:r>
                <a:rPr lang="en-US" altLang="zh-CN" sz="1900">
                  <a:latin typeface="华文中宋" panose="02010600040101010101" charset="-122"/>
                  <a:ea typeface="华文中宋" panose="02010600040101010101" charset="-122"/>
                  <a:cs typeface="华文中宋" panose="02010600040101010101" charset="-122"/>
                </a:rPr>
                <a:t> </a:t>
              </a:r>
              <a:r>
                <a:rPr lang="en-US" altLang="zh-CN" sz="1600">
                  <a:latin typeface="华文中宋" panose="02010600040101010101" charset="-122"/>
                  <a:ea typeface="华文中宋" panose="02010600040101010101" charset="-122"/>
                  <a:cs typeface="华文中宋" panose="02010600040101010101" charset="-122"/>
                </a:rPr>
                <a:t>  </a:t>
              </a:r>
              <a:r>
                <a:rPr lang="zh-CN" altLang="en-US" sz="1300">
                  <a:latin typeface="华文中宋" panose="02010600040101010101" charset="-122"/>
                  <a:ea typeface="华文中宋" panose="02010600040101010101" charset="-122"/>
                  <a:cs typeface="华文中宋" panose="02010600040101010101" charset="-122"/>
                </a:rPr>
                <a:t>1950年2月14日签订《中苏友好同盟互助条约</a:t>
              </a:r>
              <a:r>
                <a:rPr lang="zh-CN" altLang="en-US" sz="1300">
                  <a:latin typeface="隶书" panose="02010509060101010101" charset="-122"/>
                  <a:ea typeface="隶书" panose="02010509060101010101" charset="-122"/>
                  <a:cs typeface="隶书" panose="02010509060101010101" charset="-122"/>
                </a:rPr>
                <a:t>》</a:t>
              </a:r>
            </a:p>
          </p:txBody>
        </p:sp>
        <p:sp>
          <p:nvSpPr>
            <p:cNvPr id="18" name="等腰三角形 17"/>
            <p:cNvSpPr/>
            <p:nvPr/>
          </p:nvSpPr>
          <p:spPr>
            <a:xfrm>
              <a:off x="4474" y="6964"/>
              <a:ext cx="119" cy="119"/>
            </a:xfrm>
            <a:prstGeom prst="triangle">
              <a:avLst>
                <a:gd name="adj" fmla="val 678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0" name="表格 19"/>
          <p:cNvGraphicFramePr/>
          <p:nvPr>
            <p:custDataLst>
              <p:tags r:id="rId1"/>
            </p:custDataLst>
          </p:nvPr>
        </p:nvGraphicFramePr>
        <p:xfrm>
          <a:off x="7663180" y="2157307"/>
          <a:ext cx="4505959" cy="3528059"/>
        </p:xfrm>
        <a:graphic>
          <a:graphicData uri="http://schemas.openxmlformats.org/drawingml/2006/table">
            <a:tbl>
              <a:tblPr firstRow="1" bandRow="1">
                <a:tableStyleId>{5C22544A-7EE6-4342-B048-85BDC9FD1C3A}</a:tableStyleId>
              </a:tblPr>
              <a:tblGrid>
                <a:gridCol w="1153160">
                  <a:extLst>
                    <a:ext uri="{9D8B030D-6E8A-4147-A177-3AD203B41FA5}">
                      <a16:colId xmlns:a16="http://schemas.microsoft.com/office/drawing/2014/main" xmlns="" val="20000"/>
                    </a:ext>
                  </a:extLst>
                </a:gridCol>
                <a:gridCol w="1129453">
                  <a:extLst>
                    <a:ext uri="{9D8B030D-6E8A-4147-A177-3AD203B41FA5}">
                      <a16:colId xmlns:a16="http://schemas.microsoft.com/office/drawing/2014/main" xmlns="" val="20001"/>
                    </a:ext>
                  </a:extLst>
                </a:gridCol>
                <a:gridCol w="1165013">
                  <a:extLst>
                    <a:ext uri="{9D8B030D-6E8A-4147-A177-3AD203B41FA5}">
                      <a16:colId xmlns:a16="http://schemas.microsoft.com/office/drawing/2014/main" xmlns="" val="20002"/>
                    </a:ext>
                  </a:extLst>
                </a:gridCol>
                <a:gridCol w="1058333">
                  <a:extLst>
                    <a:ext uri="{9D8B030D-6E8A-4147-A177-3AD203B41FA5}">
                      <a16:colId xmlns:a16="http://schemas.microsoft.com/office/drawing/2014/main" xmlns="" val="20003"/>
                    </a:ext>
                  </a:extLst>
                </a:gridCol>
              </a:tblGrid>
              <a:tr h="466513">
                <a:tc gridSpan="4">
                  <a:txBody>
                    <a:bodyPr/>
                    <a:lstStyle/>
                    <a:p>
                      <a:pPr algn="ctr">
                        <a:buNone/>
                      </a:pPr>
                      <a:r>
                        <a:rPr lang="zh-CN" altLang="en-US" sz="2100">
                          <a:latin typeface="华文中宋" panose="02010600040101010101" charset="-122"/>
                          <a:ea typeface="华文中宋" panose="02010600040101010101" charset="-122"/>
                        </a:rPr>
                        <a:t>建国初期部分建交国家及时间</a:t>
                      </a:r>
                    </a:p>
                  </a:txBody>
                  <a:tcPr marL="121920" marR="121920" marT="60960" marB="60960"/>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xmlns="" val="10000"/>
                  </a:ext>
                </a:extLst>
              </a:tr>
              <a:tr h="406400">
                <a:tc>
                  <a:txBody>
                    <a:bodyPr/>
                    <a:lstStyle/>
                    <a:p>
                      <a:pPr algn="ctr">
                        <a:buNone/>
                      </a:pPr>
                      <a:r>
                        <a:rPr lang="zh-CN" altLang="en-US" sz="1900">
                          <a:latin typeface="华文中宋" panose="02010600040101010101" charset="-122"/>
                          <a:ea typeface="华文中宋" panose="02010600040101010101" charset="-122"/>
                        </a:rPr>
                        <a:t>国名</a:t>
                      </a:r>
                    </a:p>
                  </a:txBody>
                  <a:tcPr marL="121920" marR="121920" marT="60960" marB="60960">
                    <a:solidFill>
                      <a:srgbClr val="FF0000"/>
                    </a:solidFill>
                  </a:tcPr>
                </a:tc>
                <a:tc>
                  <a:txBody>
                    <a:bodyPr/>
                    <a:lstStyle/>
                    <a:p>
                      <a:pPr algn="ctr">
                        <a:buNone/>
                      </a:pPr>
                      <a:r>
                        <a:rPr lang="zh-CN" altLang="en-US" sz="1900">
                          <a:latin typeface="华文中宋" panose="02010600040101010101" charset="-122"/>
                          <a:ea typeface="华文中宋" panose="02010600040101010101" charset="-122"/>
                        </a:rPr>
                        <a:t>时间</a:t>
                      </a:r>
                    </a:p>
                  </a:txBody>
                  <a:tcPr marL="121920" marR="121920" marT="60960" marB="60960">
                    <a:solidFill>
                      <a:srgbClr val="FF0000"/>
                    </a:solidFill>
                  </a:tcPr>
                </a:tc>
                <a:tc>
                  <a:txBody>
                    <a:bodyPr/>
                    <a:lstStyle/>
                    <a:p>
                      <a:pPr algn="ctr">
                        <a:buNone/>
                      </a:pPr>
                      <a:r>
                        <a:rPr lang="zh-CN" altLang="en-US" sz="1900">
                          <a:latin typeface="华文中宋" panose="02010600040101010101" charset="-122"/>
                          <a:ea typeface="华文中宋" panose="02010600040101010101" charset="-122"/>
                        </a:rPr>
                        <a:t>国名</a:t>
                      </a:r>
                    </a:p>
                  </a:txBody>
                  <a:tcPr marL="121920" marR="121920" marT="60960" marB="60960">
                    <a:solidFill>
                      <a:srgbClr val="FF0000"/>
                    </a:solidFill>
                  </a:tcPr>
                </a:tc>
                <a:tc>
                  <a:txBody>
                    <a:bodyPr/>
                    <a:lstStyle/>
                    <a:p>
                      <a:pPr algn="ctr">
                        <a:buNone/>
                      </a:pPr>
                      <a:r>
                        <a:rPr lang="zh-CN" altLang="en-US" sz="1900">
                          <a:latin typeface="华文中宋" panose="02010600040101010101" charset="-122"/>
                          <a:ea typeface="华文中宋" panose="02010600040101010101" charset="-122"/>
                        </a:rPr>
                        <a:t>时间</a:t>
                      </a:r>
                    </a:p>
                  </a:txBody>
                  <a:tcPr marL="121920" marR="121920" marT="60960" marB="60960">
                    <a:solidFill>
                      <a:srgbClr val="FF0000"/>
                    </a:solidFill>
                  </a:tcPr>
                </a:tc>
                <a:extLst>
                  <a:ext uri="{0D108BD9-81ED-4DB2-BD59-A6C34878D82A}">
                    <a16:rowId xmlns:a16="http://schemas.microsoft.com/office/drawing/2014/main" xmlns="" val="10001"/>
                  </a:ext>
                </a:extLst>
              </a:tr>
              <a:tr h="325120">
                <a:tc>
                  <a:txBody>
                    <a:bodyPr/>
                    <a:lstStyle/>
                    <a:p>
                      <a:pPr algn="ctr">
                        <a:buNone/>
                      </a:pPr>
                      <a:r>
                        <a:rPr lang="zh-CN" altLang="en-US" sz="1300"/>
                        <a:t>前苏联</a:t>
                      </a:r>
                    </a:p>
                  </a:txBody>
                  <a:tcPr marL="121920" marR="121920" marT="60960" marB="60960"/>
                </a:tc>
                <a:tc>
                  <a:txBody>
                    <a:bodyPr/>
                    <a:lstStyle/>
                    <a:p>
                      <a:pPr algn="ctr">
                        <a:buNone/>
                      </a:pPr>
                      <a:r>
                        <a:rPr lang="en-US" altLang="zh-CN" sz="1300"/>
                        <a:t>1949.10.3</a:t>
                      </a:r>
                    </a:p>
                  </a:txBody>
                  <a:tcPr marL="121920" marR="121920" marT="60960" marB="60960"/>
                </a:tc>
                <a:tc>
                  <a:txBody>
                    <a:bodyPr/>
                    <a:lstStyle/>
                    <a:p>
                      <a:pPr algn="ctr">
                        <a:buNone/>
                      </a:pPr>
                      <a:r>
                        <a:rPr lang="zh-CN" altLang="en-US" sz="1300"/>
                        <a:t>越南</a:t>
                      </a:r>
                    </a:p>
                  </a:txBody>
                  <a:tcPr marL="121920" marR="121920" marT="60960" marB="60960"/>
                </a:tc>
                <a:tc>
                  <a:txBody>
                    <a:bodyPr/>
                    <a:lstStyle/>
                    <a:p>
                      <a:pPr algn="ctr">
                        <a:buNone/>
                      </a:pPr>
                      <a:r>
                        <a:rPr lang="en-US" altLang="zh-CN" sz="1300"/>
                        <a:t>1950.1.18</a:t>
                      </a:r>
                    </a:p>
                  </a:txBody>
                  <a:tcPr marL="121920" marR="121920" marT="60960" marB="60960"/>
                </a:tc>
                <a:extLst>
                  <a:ext uri="{0D108BD9-81ED-4DB2-BD59-A6C34878D82A}">
                    <a16:rowId xmlns:a16="http://schemas.microsoft.com/office/drawing/2014/main" xmlns="" val="10002"/>
                  </a:ext>
                </a:extLst>
              </a:tr>
              <a:tr h="325120">
                <a:tc>
                  <a:txBody>
                    <a:bodyPr/>
                    <a:lstStyle/>
                    <a:p>
                      <a:pPr algn="ctr">
                        <a:buNone/>
                      </a:pPr>
                      <a:r>
                        <a:rPr lang="zh-CN" altLang="en-US" sz="1300"/>
                        <a:t>保加利亚</a:t>
                      </a:r>
                    </a:p>
                  </a:txBody>
                  <a:tcPr marL="121920" marR="121920" marT="60960" marB="60960"/>
                </a:tc>
                <a:tc>
                  <a:txBody>
                    <a:bodyPr/>
                    <a:lstStyle/>
                    <a:p>
                      <a:pPr algn="ctr">
                        <a:buNone/>
                      </a:pPr>
                      <a:r>
                        <a:rPr lang="en-US" altLang="zh-CN" sz="1300"/>
                        <a:t>10.4</a:t>
                      </a:r>
                    </a:p>
                  </a:txBody>
                  <a:tcPr marL="121920" marR="121920" marT="60960" marB="60960"/>
                </a:tc>
                <a:tc>
                  <a:txBody>
                    <a:bodyPr/>
                    <a:lstStyle/>
                    <a:p>
                      <a:pPr algn="ctr">
                        <a:buNone/>
                      </a:pPr>
                      <a:r>
                        <a:rPr lang="zh-CN" altLang="en-US" sz="1300"/>
                        <a:t>印度</a:t>
                      </a:r>
                    </a:p>
                  </a:txBody>
                  <a:tcPr marL="121920" marR="121920" marT="60960" marB="60960"/>
                </a:tc>
                <a:tc>
                  <a:txBody>
                    <a:bodyPr/>
                    <a:lstStyle/>
                    <a:p>
                      <a:pPr algn="ctr">
                        <a:buNone/>
                      </a:pPr>
                      <a:r>
                        <a:rPr lang="en-US" altLang="zh-CN" sz="1300"/>
                        <a:t>4.1</a:t>
                      </a:r>
                    </a:p>
                  </a:txBody>
                  <a:tcPr marL="121920" marR="121920" marT="60960" marB="60960"/>
                </a:tc>
                <a:extLst>
                  <a:ext uri="{0D108BD9-81ED-4DB2-BD59-A6C34878D82A}">
                    <a16:rowId xmlns:a16="http://schemas.microsoft.com/office/drawing/2014/main" xmlns="" val="10003"/>
                  </a:ext>
                </a:extLst>
              </a:tr>
              <a:tr h="325120">
                <a:tc>
                  <a:txBody>
                    <a:bodyPr/>
                    <a:lstStyle/>
                    <a:p>
                      <a:pPr algn="ctr">
                        <a:buNone/>
                      </a:pPr>
                      <a:r>
                        <a:rPr lang="zh-CN" altLang="en-US" sz="1300"/>
                        <a:t>罗马尼亚</a:t>
                      </a:r>
                    </a:p>
                  </a:txBody>
                  <a:tcPr marL="121920" marR="121920" marT="60960" marB="60960"/>
                </a:tc>
                <a:tc>
                  <a:txBody>
                    <a:bodyPr/>
                    <a:lstStyle/>
                    <a:p>
                      <a:pPr algn="ctr">
                        <a:buNone/>
                      </a:pPr>
                      <a:r>
                        <a:rPr lang="en-US" altLang="zh-CN" sz="1300"/>
                        <a:t>10.5</a:t>
                      </a:r>
                    </a:p>
                  </a:txBody>
                  <a:tcPr marL="121920" marR="121920" marT="60960" marB="60960"/>
                </a:tc>
                <a:tc>
                  <a:txBody>
                    <a:bodyPr/>
                    <a:lstStyle/>
                    <a:p>
                      <a:pPr algn="ctr">
                        <a:buNone/>
                      </a:pPr>
                      <a:r>
                        <a:rPr lang="zh-CN" altLang="en-US" sz="1300"/>
                        <a:t>印度尼西亚</a:t>
                      </a:r>
                    </a:p>
                  </a:txBody>
                  <a:tcPr marL="121920" marR="121920" marT="60960" marB="60960"/>
                </a:tc>
                <a:tc>
                  <a:txBody>
                    <a:bodyPr/>
                    <a:lstStyle/>
                    <a:p>
                      <a:pPr algn="ctr">
                        <a:buNone/>
                      </a:pPr>
                      <a:r>
                        <a:rPr lang="en-US" altLang="zh-CN" sz="1300"/>
                        <a:t>4.13</a:t>
                      </a:r>
                    </a:p>
                  </a:txBody>
                  <a:tcPr marL="121920" marR="121920" marT="60960" marB="60960"/>
                </a:tc>
                <a:extLst>
                  <a:ext uri="{0D108BD9-81ED-4DB2-BD59-A6C34878D82A}">
                    <a16:rowId xmlns:a16="http://schemas.microsoft.com/office/drawing/2014/main" xmlns="" val="10004"/>
                  </a:ext>
                </a:extLst>
              </a:tr>
              <a:tr h="349673">
                <a:tc>
                  <a:txBody>
                    <a:bodyPr/>
                    <a:lstStyle/>
                    <a:p>
                      <a:pPr algn="ctr">
                        <a:buNone/>
                      </a:pPr>
                      <a:r>
                        <a:rPr lang="zh-CN" altLang="en-US" sz="1300"/>
                        <a:t>朝鲜</a:t>
                      </a:r>
                    </a:p>
                  </a:txBody>
                  <a:tcPr marL="121920" marR="121920" marT="60960" marB="60960"/>
                </a:tc>
                <a:tc>
                  <a:txBody>
                    <a:bodyPr/>
                    <a:lstStyle/>
                    <a:p>
                      <a:pPr algn="ctr">
                        <a:buNone/>
                      </a:pPr>
                      <a:r>
                        <a:rPr lang="en-US" altLang="zh-CN" sz="1300"/>
                        <a:t>10.6</a:t>
                      </a:r>
                    </a:p>
                  </a:txBody>
                  <a:tcPr marL="121920" marR="121920" marT="60960" marB="60960"/>
                </a:tc>
                <a:tc>
                  <a:txBody>
                    <a:bodyPr/>
                    <a:lstStyle/>
                    <a:p>
                      <a:pPr algn="ctr">
                        <a:buNone/>
                      </a:pPr>
                      <a:r>
                        <a:rPr lang="zh-CN" altLang="en-US" sz="1300"/>
                        <a:t>雅典</a:t>
                      </a:r>
                    </a:p>
                  </a:txBody>
                  <a:tcPr marL="121920" marR="121920" marT="60960" marB="60960"/>
                </a:tc>
                <a:tc>
                  <a:txBody>
                    <a:bodyPr/>
                    <a:lstStyle/>
                    <a:p>
                      <a:pPr algn="ctr">
                        <a:buNone/>
                      </a:pPr>
                      <a:r>
                        <a:rPr lang="en-US" altLang="zh-CN" sz="1300"/>
                        <a:t>5.9</a:t>
                      </a:r>
                    </a:p>
                  </a:txBody>
                  <a:tcPr marL="121920" marR="121920" marT="60960" marB="60960"/>
                </a:tc>
                <a:extLst>
                  <a:ext uri="{0D108BD9-81ED-4DB2-BD59-A6C34878D82A}">
                    <a16:rowId xmlns:a16="http://schemas.microsoft.com/office/drawing/2014/main" xmlns="" val="10005"/>
                  </a:ext>
                </a:extLst>
              </a:tr>
              <a:tr h="349673">
                <a:tc>
                  <a:txBody>
                    <a:bodyPr/>
                    <a:lstStyle/>
                    <a:p>
                      <a:pPr algn="ctr">
                        <a:buNone/>
                      </a:pPr>
                      <a:r>
                        <a:rPr lang="zh-CN" altLang="en-US" sz="1300"/>
                        <a:t>匈牙利</a:t>
                      </a:r>
                    </a:p>
                  </a:txBody>
                  <a:tcPr marL="121920" marR="121920" marT="60960" marB="60960"/>
                </a:tc>
                <a:tc>
                  <a:txBody>
                    <a:bodyPr/>
                    <a:lstStyle/>
                    <a:p>
                      <a:pPr algn="ctr">
                        <a:buNone/>
                      </a:pPr>
                      <a:r>
                        <a:rPr lang="en-US" altLang="zh-CN" sz="1300"/>
                        <a:t>10.6</a:t>
                      </a:r>
                    </a:p>
                  </a:txBody>
                  <a:tcPr marL="121920" marR="121920" marT="60960" marB="60960"/>
                </a:tc>
                <a:tc>
                  <a:txBody>
                    <a:bodyPr/>
                    <a:lstStyle/>
                    <a:p>
                      <a:pPr algn="ctr">
                        <a:buNone/>
                      </a:pPr>
                      <a:r>
                        <a:rPr lang="zh-CN" altLang="en-US" sz="1300"/>
                        <a:t>丹麦</a:t>
                      </a:r>
                    </a:p>
                  </a:txBody>
                  <a:tcPr marL="121920" marR="121920" marT="60960" marB="60960"/>
                </a:tc>
                <a:tc>
                  <a:txBody>
                    <a:bodyPr/>
                    <a:lstStyle/>
                    <a:p>
                      <a:pPr algn="ctr">
                        <a:buNone/>
                      </a:pPr>
                      <a:r>
                        <a:rPr lang="en-US" altLang="zh-CN" sz="1300"/>
                        <a:t>5.11</a:t>
                      </a:r>
                    </a:p>
                  </a:txBody>
                  <a:tcPr marL="121920" marR="121920" marT="60960" marB="60960"/>
                </a:tc>
                <a:extLst>
                  <a:ext uri="{0D108BD9-81ED-4DB2-BD59-A6C34878D82A}">
                    <a16:rowId xmlns:a16="http://schemas.microsoft.com/office/drawing/2014/main" xmlns="" val="10006"/>
                  </a:ext>
                </a:extLst>
              </a:tr>
              <a:tr h="325120">
                <a:tc>
                  <a:txBody>
                    <a:bodyPr/>
                    <a:lstStyle/>
                    <a:p>
                      <a:pPr algn="ctr">
                        <a:buNone/>
                      </a:pPr>
                      <a:r>
                        <a:rPr lang="zh-CN" altLang="en-US" sz="1300"/>
                        <a:t>波兰</a:t>
                      </a:r>
                    </a:p>
                  </a:txBody>
                  <a:tcPr marL="121920" marR="121920" marT="60960" marB="60960"/>
                </a:tc>
                <a:tc>
                  <a:txBody>
                    <a:bodyPr/>
                    <a:lstStyle/>
                    <a:p>
                      <a:pPr algn="ctr">
                        <a:buNone/>
                      </a:pPr>
                      <a:r>
                        <a:rPr lang="en-US" altLang="zh-CN" sz="1300"/>
                        <a:t>10.7</a:t>
                      </a:r>
                    </a:p>
                  </a:txBody>
                  <a:tcPr marL="121920" marR="121920" marT="60960" marB="60960"/>
                </a:tc>
                <a:tc>
                  <a:txBody>
                    <a:bodyPr/>
                    <a:lstStyle/>
                    <a:p>
                      <a:pPr algn="ctr">
                        <a:buNone/>
                      </a:pPr>
                      <a:r>
                        <a:rPr lang="zh-CN" altLang="en-US" sz="1300"/>
                        <a:t>缅甸</a:t>
                      </a:r>
                    </a:p>
                  </a:txBody>
                  <a:tcPr marL="121920" marR="121920" marT="60960" marB="60960"/>
                </a:tc>
                <a:tc>
                  <a:txBody>
                    <a:bodyPr/>
                    <a:lstStyle/>
                    <a:p>
                      <a:pPr algn="ctr">
                        <a:buNone/>
                      </a:pPr>
                      <a:r>
                        <a:rPr lang="en-US" altLang="zh-CN" sz="1300"/>
                        <a:t>6.8</a:t>
                      </a:r>
                    </a:p>
                  </a:txBody>
                  <a:tcPr marL="121920" marR="121920" marT="60960" marB="60960"/>
                </a:tc>
                <a:extLst>
                  <a:ext uri="{0D108BD9-81ED-4DB2-BD59-A6C34878D82A}">
                    <a16:rowId xmlns:a16="http://schemas.microsoft.com/office/drawing/2014/main" xmlns="" val="10007"/>
                  </a:ext>
                </a:extLst>
              </a:tr>
              <a:tr h="325120">
                <a:tc>
                  <a:txBody>
                    <a:bodyPr/>
                    <a:lstStyle/>
                    <a:p>
                      <a:pPr algn="ctr">
                        <a:buNone/>
                      </a:pPr>
                      <a:r>
                        <a:rPr lang="zh-CN" altLang="en-US" sz="1300"/>
                        <a:t>蒙古国</a:t>
                      </a:r>
                    </a:p>
                  </a:txBody>
                  <a:tcPr marL="121920" marR="121920" marT="60960" marB="60960"/>
                </a:tc>
                <a:tc>
                  <a:txBody>
                    <a:bodyPr/>
                    <a:lstStyle/>
                    <a:p>
                      <a:pPr algn="ctr">
                        <a:buNone/>
                      </a:pPr>
                      <a:r>
                        <a:rPr lang="en-US" altLang="zh-CN" sz="1300"/>
                        <a:t>10.16</a:t>
                      </a:r>
                    </a:p>
                  </a:txBody>
                  <a:tcPr marL="121920" marR="121920" marT="60960" marB="60960"/>
                </a:tc>
                <a:tc>
                  <a:txBody>
                    <a:bodyPr/>
                    <a:lstStyle/>
                    <a:p>
                      <a:pPr algn="ctr">
                        <a:buNone/>
                      </a:pPr>
                      <a:r>
                        <a:rPr lang="zh-CN" altLang="en-US" sz="1300"/>
                        <a:t>瑞士</a:t>
                      </a:r>
                    </a:p>
                  </a:txBody>
                  <a:tcPr marL="121920" marR="121920" marT="60960" marB="60960"/>
                </a:tc>
                <a:tc>
                  <a:txBody>
                    <a:bodyPr/>
                    <a:lstStyle/>
                    <a:p>
                      <a:pPr algn="ctr">
                        <a:buNone/>
                      </a:pPr>
                      <a:r>
                        <a:rPr lang="en-US" altLang="zh-CN" sz="1300"/>
                        <a:t>9.14</a:t>
                      </a:r>
                    </a:p>
                  </a:txBody>
                  <a:tcPr marL="121920" marR="121920" marT="60960" marB="60960"/>
                </a:tc>
                <a:extLst>
                  <a:ext uri="{0D108BD9-81ED-4DB2-BD59-A6C34878D82A}">
                    <a16:rowId xmlns:a16="http://schemas.microsoft.com/office/drawing/2014/main" xmlns="" val="10008"/>
                  </a:ext>
                </a:extLst>
              </a:tr>
              <a:tr h="325120">
                <a:tc>
                  <a:txBody>
                    <a:bodyPr/>
                    <a:lstStyle/>
                    <a:p>
                      <a:pPr algn="ctr">
                        <a:buNone/>
                      </a:pPr>
                      <a:r>
                        <a:rPr lang="zh-CN" altLang="en-US" sz="1300"/>
                        <a:t>阿尔巴尼亚</a:t>
                      </a:r>
                    </a:p>
                  </a:txBody>
                  <a:tcPr marL="121920" marR="121920" marT="60960" marB="60960"/>
                </a:tc>
                <a:tc>
                  <a:txBody>
                    <a:bodyPr/>
                    <a:lstStyle/>
                    <a:p>
                      <a:pPr algn="ctr">
                        <a:buNone/>
                      </a:pPr>
                      <a:r>
                        <a:rPr lang="en-US" altLang="zh-CN" sz="1300"/>
                        <a:t>11.23</a:t>
                      </a:r>
                    </a:p>
                  </a:txBody>
                  <a:tcPr marL="121920" marR="121920" marT="60960" marB="60960"/>
                </a:tc>
                <a:tc>
                  <a:txBody>
                    <a:bodyPr/>
                    <a:lstStyle/>
                    <a:p>
                      <a:pPr algn="ctr">
                        <a:buNone/>
                      </a:pPr>
                      <a:r>
                        <a:rPr lang="zh-CN" altLang="en-US" sz="1300"/>
                        <a:t>列支敦士登</a:t>
                      </a:r>
                    </a:p>
                  </a:txBody>
                  <a:tcPr marL="121920" marR="121920" marT="60960" marB="60960"/>
                </a:tc>
                <a:tc>
                  <a:txBody>
                    <a:bodyPr/>
                    <a:lstStyle/>
                    <a:p>
                      <a:pPr algn="ctr">
                        <a:buNone/>
                      </a:pPr>
                      <a:r>
                        <a:rPr lang="en-US" altLang="zh-CN" sz="1300"/>
                        <a:t>9.14</a:t>
                      </a:r>
                    </a:p>
                  </a:txBody>
                  <a:tcPr marL="121920" marR="121920" marT="60960" marB="60960"/>
                </a:tc>
                <a:extLst>
                  <a:ext uri="{0D108BD9-81ED-4DB2-BD59-A6C34878D82A}">
                    <a16:rowId xmlns:a16="http://schemas.microsoft.com/office/drawing/2014/main" xmlns="" val="10009"/>
                  </a:ext>
                </a:extLst>
              </a:tr>
            </a:tbl>
          </a:graphicData>
        </a:graphic>
      </p:graphicFrame>
      <p:sp>
        <p:nvSpPr>
          <p:cNvPr id="23"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24" name="图片 23" descr="C:/Users/SAMSUNG/AppData/Local/Temp/kaimatting/20200714195559/output_aiMatting_20200714195604.pngoutput_aiMatting_20200714195604"/>
          <p:cNvPicPr>
            <a:picLocks noChangeAspect="1"/>
          </p:cNvPicPr>
          <p:nvPr/>
        </p:nvPicPr>
        <p:blipFill>
          <a:blip r:embed="rId6">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14295447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6423" y="1041447"/>
            <a:ext cx="3224107" cy="400105"/>
          </a:xfrm>
          <a:prstGeom prst="rect">
            <a:avLst/>
          </a:prstGeom>
          <a:noFill/>
          <a:ln>
            <a:solidFill>
              <a:schemeClr val="tx1"/>
            </a:solidFill>
          </a:ln>
        </p:spPr>
        <p:txBody>
          <a:bodyPr wrap="square" lIns="121917" tIns="60958" rIns="121917" bIns="60958" rtlCol="0">
            <a:spAutoFit/>
          </a:bodyPr>
          <a:lstStyle/>
          <a:p>
            <a:r>
              <a:rPr lang="en-US" altLang="zh-CN"/>
              <a:t>5.</a:t>
            </a:r>
            <a:r>
              <a:rPr lang="zh-CN" altLang="en-US"/>
              <a:t>重整外交  独立自主</a:t>
            </a:r>
          </a:p>
        </p:txBody>
      </p:sp>
      <p:grpSp>
        <p:nvGrpSpPr>
          <p:cNvPr id="14" name="组合 13"/>
          <p:cNvGrpSpPr/>
          <p:nvPr/>
        </p:nvGrpSpPr>
        <p:grpSpPr>
          <a:xfrm>
            <a:off x="545254" y="2885441"/>
            <a:ext cx="3854873" cy="3674601"/>
            <a:chOff x="663" y="2510"/>
            <a:chExt cx="4553" cy="4348"/>
          </a:xfrm>
        </p:grpSpPr>
        <p:pic>
          <p:nvPicPr>
            <p:cNvPr id="12" name="图片 11"/>
            <p:cNvPicPr>
              <a:picLocks noChangeAspect="1"/>
            </p:cNvPicPr>
            <p:nvPr/>
          </p:nvPicPr>
          <p:blipFill>
            <a:blip r:embed="rId3"/>
            <a:srcRect l="875" r="61743"/>
            <a:stretch>
              <a:fillRect/>
            </a:stretch>
          </p:blipFill>
          <p:spPr>
            <a:xfrm>
              <a:off x="663" y="2510"/>
              <a:ext cx="4441" cy="4020"/>
            </a:xfrm>
            <a:prstGeom prst="rect">
              <a:avLst/>
            </a:prstGeom>
          </p:spPr>
        </p:pic>
        <p:sp>
          <p:nvSpPr>
            <p:cNvPr id="13" name="文本框 12"/>
            <p:cNvSpPr txBox="1"/>
            <p:nvPr/>
          </p:nvSpPr>
          <p:spPr>
            <a:xfrm>
              <a:off x="663" y="6530"/>
              <a:ext cx="4553" cy="328"/>
            </a:xfrm>
            <a:prstGeom prst="rect">
              <a:avLst/>
            </a:prstGeom>
            <a:noFill/>
          </p:spPr>
          <p:txBody>
            <a:bodyPr wrap="square" rtlCol="0">
              <a:spAutoFit/>
            </a:bodyPr>
            <a:lstStyle/>
            <a:p>
              <a:r>
                <a:rPr lang="en-US" altLang="zh-CN" sz="1200">
                  <a:latin typeface="华文中宋" panose="02010600040101010101" charset="-122"/>
                  <a:ea typeface="华文中宋" panose="02010600040101010101" charset="-122"/>
                  <a:cs typeface="华文中宋" panose="02010600040101010101" charset="-122"/>
                </a:rPr>
                <a:t>1954</a:t>
              </a:r>
              <a:r>
                <a:rPr lang="zh-CN" altLang="en-US" sz="1200">
                  <a:latin typeface="华文中宋" panose="02010600040101010101" charset="-122"/>
                  <a:ea typeface="华文中宋" panose="02010600040101010101" charset="-122"/>
                  <a:cs typeface="华文中宋" panose="02010600040101010101" charset="-122"/>
                </a:rPr>
                <a:t>年</a:t>
              </a:r>
              <a:r>
                <a:rPr lang="en-US" altLang="zh-CN" sz="1200">
                  <a:latin typeface="华文中宋" panose="02010600040101010101" charset="-122"/>
                  <a:ea typeface="华文中宋" panose="02010600040101010101" charset="-122"/>
                  <a:cs typeface="华文中宋" panose="02010600040101010101" charset="-122"/>
                </a:rPr>
                <a:t>6</a:t>
              </a:r>
              <a:r>
                <a:rPr lang="zh-CN" altLang="en-US" sz="1200">
                  <a:latin typeface="华文中宋" panose="02010600040101010101" charset="-122"/>
                  <a:ea typeface="华文中宋" panose="02010600040101010101" charset="-122"/>
                  <a:cs typeface="华文中宋" panose="02010600040101010101" charset="-122"/>
                </a:rPr>
                <a:t>月，周恩来访问缅甸与缅甸总理吴努的合影</a:t>
              </a:r>
            </a:p>
          </p:txBody>
        </p:sp>
        <p:sp>
          <p:nvSpPr>
            <p:cNvPr id="18" name="等腰三角形 17"/>
            <p:cNvSpPr/>
            <p:nvPr/>
          </p:nvSpPr>
          <p:spPr>
            <a:xfrm>
              <a:off x="663" y="6651"/>
              <a:ext cx="104" cy="119"/>
            </a:xfrm>
            <a:prstGeom prst="triangle">
              <a:avLst>
                <a:gd name="adj" fmla="val 678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5511800" y="2885563"/>
            <a:ext cx="5811520" cy="3820639"/>
            <a:chOff x="5497" y="2389"/>
            <a:chExt cx="6864" cy="4754"/>
          </a:xfrm>
        </p:grpSpPr>
        <p:pic>
          <p:nvPicPr>
            <p:cNvPr id="8" name="图片 7"/>
            <p:cNvPicPr>
              <a:picLocks noChangeAspect="1"/>
            </p:cNvPicPr>
            <p:nvPr/>
          </p:nvPicPr>
          <p:blipFill>
            <a:blip r:embed="rId3"/>
            <a:srcRect l="43081" r="84"/>
            <a:stretch>
              <a:fillRect/>
            </a:stretch>
          </p:blipFill>
          <p:spPr>
            <a:xfrm>
              <a:off x="5553" y="2389"/>
              <a:ext cx="6752" cy="4141"/>
            </a:xfrm>
            <a:prstGeom prst="rect">
              <a:avLst/>
            </a:prstGeom>
          </p:spPr>
        </p:pic>
        <p:sp>
          <p:nvSpPr>
            <p:cNvPr id="15" name="等腰三角形 14"/>
            <p:cNvSpPr/>
            <p:nvPr/>
          </p:nvSpPr>
          <p:spPr>
            <a:xfrm>
              <a:off x="5709" y="6652"/>
              <a:ext cx="104" cy="119"/>
            </a:xfrm>
            <a:prstGeom prst="triangle">
              <a:avLst>
                <a:gd name="adj" fmla="val 678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5497" y="6530"/>
              <a:ext cx="6864" cy="613"/>
            </a:xfrm>
            <a:prstGeom prst="rect">
              <a:avLst/>
            </a:prstGeom>
            <a:noFill/>
          </p:spPr>
          <p:txBody>
            <a:bodyPr wrap="square" rtlCol="0">
              <a:spAutoFit/>
            </a:bodyPr>
            <a:lstStyle/>
            <a:p>
              <a:pPr algn="ctr"/>
              <a:r>
                <a:rPr lang="en-US" altLang="zh-CN" sz="1300">
                  <a:latin typeface="华文中宋" panose="02010600040101010101" charset="-122"/>
                  <a:ea typeface="华文中宋" panose="02010600040101010101" charset="-122"/>
                  <a:cs typeface="华文中宋" panose="02010600040101010101" charset="-122"/>
                </a:rPr>
                <a:t>1954</a:t>
              </a:r>
              <a:r>
                <a:rPr lang="zh-CN" altLang="en-US" sz="1300">
                  <a:latin typeface="华文中宋" panose="02010600040101010101" charset="-122"/>
                  <a:ea typeface="华文中宋" panose="02010600040101010101" charset="-122"/>
                  <a:cs typeface="华文中宋" panose="02010600040101010101" charset="-122"/>
                </a:rPr>
                <a:t>年</a:t>
              </a:r>
              <a:r>
                <a:rPr lang="en-US" altLang="zh-CN" sz="1300">
                  <a:latin typeface="华文中宋" panose="02010600040101010101" charset="-122"/>
                  <a:ea typeface="华文中宋" panose="02010600040101010101" charset="-122"/>
                  <a:cs typeface="华文中宋" panose="02010600040101010101" charset="-122"/>
                </a:rPr>
                <a:t>6</a:t>
              </a:r>
              <a:r>
                <a:rPr lang="zh-CN" altLang="en-US" sz="1300">
                  <a:latin typeface="华文中宋" panose="02010600040101010101" charset="-122"/>
                  <a:ea typeface="华文中宋" panose="02010600040101010101" charset="-122"/>
                  <a:cs typeface="华文中宋" panose="02010600040101010101" charset="-122"/>
                </a:rPr>
                <a:t>月，周恩来访问印度，与印度总统普拉沙德、副总统拉达克</a:t>
              </a:r>
            </a:p>
            <a:p>
              <a:pPr algn="ctr"/>
              <a:r>
                <a:rPr lang="zh-CN" altLang="en-US" sz="1300">
                  <a:latin typeface="华文中宋" panose="02010600040101010101" charset="-122"/>
                  <a:ea typeface="华文中宋" panose="02010600040101010101" charset="-122"/>
                  <a:cs typeface="华文中宋" panose="02010600040101010101" charset="-122"/>
                </a:rPr>
                <a:t>里希南、总理尼赫鲁合影</a:t>
              </a:r>
            </a:p>
          </p:txBody>
        </p:sp>
      </p:grpSp>
      <p:sp>
        <p:nvSpPr>
          <p:cNvPr id="20" name="文本框 19"/>
          <p:cNvSpPr txBox="1"/>
          <p:nvPr/>
        </p:nvSpPr>
        <p:spPr>
          <a:xfrm>
            <a:off x="9038168" y="1083734"/>
            <a:ext cx="3138593" cy="449580"/>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lIns="121917" tIns="60958" rIns="121917" bIns="60958" rtlCol="0">
            <a:spAutoFit/>
          </a:bodyPr>
          <a:lstStyle/>
          <a:p>
            <a:pPr algn="ctr"/>
            <a:r>
              <a:rPr lang="zh-CN" altLang="en-US" sz="2100">
                <a:solidFill>
                  <a:srgbClr val="C00000"/>
                </a:solidFill>
                <a:latin typeface="华文中宋" panose="02010600040101010101" charset="-122"/>
                <a:ea typeface="华文中宋" panose="02010600040101010101" charset="-122"/>
                <a:cs typeface="隶书" panose="02010509060101010101" charset="-122"/>
              </a:rPr>
              <a:t>提出和平共处五项原则</a:t>
            </a:r>
            <a:endParaRPr lang="zh-CN" altLang="en-US" sz="2100" b="1">
              <a:solidFill>
                <a:srgbClr val="C00000"/>
              </a:solidFill>
              <a:latin typeface="华文中宋" panose="02010600040101010101" charset="-122"/>
              <a:ea typeface="华文中宋" panose="02010600040101010101" charset="-122"/>
              <a:cs typeface="隶书" panose="02010509060101010101" charset="-122"/>
            </a:endParaRPr>
          </a:p>
        </p:txBody>
      </p:sp>
      <p:sp>
        <p:nvSpPr>
          <p:cNvPr id="21" name="文本框 20"/>
          <p:cNvSpPr txBox="1"/>
          <p:nvPr/>
        </p:nvSpPr>
        <p:spPr>
          <a:xfrm>
            <a:off x="16933" y="1655233"/>
            <a:ext cx="12175067" cy="954103"/>
          </a:xfrm>
          <a:prstGeom prst="rect">
            <a:avLst/>
          </a:prstGeom>
          <a:solidFill>
            <a:srgbClr val="C00000"/>
          </a:solidFill>
        </p:spPr>
        <p:txBody>
          <a:bodyPr wrap="square" lIns="121917" tIns="60958" rIns="121917" bIns="60958" rtlCol="0">
            <a:spAutoFit/>
          </a:bodyPr>
          <a:lstStyle/>
          <a:p>
            <a:r>
              <a:rPr lang="en-US" altLang="zh-CN">
                <a:solidFill>
                  <a:schemeClr val="bg1"/>
                </a:solidFill>
                <a:latin typeface="华文中宋" panose="02010600040101010101" charset="-122"/>
                <a:ea typeface="华文中宋" panose="02010600040101010101" charset="-122"/>
                <a:cs typeface="华文中宋" panose="02010600040101010101" charset="-122"/>
              </a:rPr>
              <a:t>1953</a:t>
            </a:r>
            <a:r>
              <a:rPr lang="zh-CN" altLang="en-US">
                <a:solidFill>
                  <a:schemeClr val="bg1"/>
                </a:solidFill>
                <a:latin typeface="华文中宋" panose="02010600040101010101" charset="-122"/>
                <a:ea typeface="华文中宋" panose="02010600040101010101" charset="-122"/>
                <a:cs typeface="华文中宋" panose="02010600040101010101" charset="-122"/>
              </a:rPr>
              <a:t>年</a:t>
            </a:r>
            <a:r>
              <a:rPr lang="en-US" altLang="zh-CN">
                <a:solidFill>
                  <a:schemeClr val="bg1"/>
                </a:solidFill>
                <a:latin typeface="华文中宋" panose="02010600040101010101" charset="-122"/>
                <a:ea typeface="华文中宋" panose="02010600040101010101" charset="-122"/>
                <a:cs typeface="华文中宋" panose="02010600040101010101" charset="-122"/>
              </a:rPr>
              <a:t>12</a:t>
            </a:r>
            <a:r>
              <a:rPr lang="zh-CN" altLang="en-US">
                <a:solidFill>
                  <a:schemeClr val="bg1"/>
                </a:solidFill>
                <a:latin typeface="华文中宋" panose="02010600040101010101" charset="-122"/>
                <a:ea typeface="华文中宋" panose="02010600040101010101" charset="-122"/>
                <a:cs typeface="华文中宋" panose="02010600040101010101" charset="-122"/>
              </a:rPr>
              <a:t>月，周恩来在会见印度访华代表团时首次提出互相尊重领土主权、互不侵犯、互不干涉内政、平等互惠、和平共处五项原则。</a:t>
            </a:r>
            <a:r>
              <a:rPr lang="en-US" altLang="zh-CN">
                <a:solidFill>
                  <a:schemeClr val="bg1"/>
                </a:solidFill>
                <a:latin typeface="华文中宋" panose="02010600040101010101" charset="-122"/>
                <a:ea typeface="华文中宋" panose="02010600040101010101" charset="-122"/>
                <a:cs typeface="华文中宋" panose="02010600040101010101" charset="-122"/>
              </a:rPr>
              <a:t>1954</a:t>
            </a:r>
            <a:r>
              <a:rPr lang="zh-CN" altLang="en-US">
                <a:solidFill>
                  <a:schemeClr val="bg1"/>
                </a:solidFill>
                <a:latin typeface="华文中宋" panose="02010600040101010101" charset="-122"/>
                <a:ea typeface="华文中宋" panose="02010600040101010101" charset="-122"/>
                <a:cs typeface="华文中宋" panose="02010600040101010101" charset="-122"/>
              </a:rPr>
              <a:t>年</a:t>
            </a:r>
            <a:r>
              <a:rPr lang="en-US" altLang="zh-CN">
                <a:solidFill>
                  <a:schemeClr val="bg1"/>
                </a:solidFill>
                <a:latin typeface="华文中宋" panose="02010600040101010101" charset="-122"/>
                <a:ea typeface="华文中宋" panose="02010600040101010101" charset="-122"/>
                <a:cs typeface="华文中宋" panose="02010600040101010101" charset="-122"/>
              </a:rPr>
              <a:t>6</a:t>
            </a:r>
            <a:r>
              <a:rPr lang="zh-CN" altLang="en-US">
                <a:solidFill>
                  <a:schemeClr val="bg1"/>
                </a:solidFill>
                <a:latin typeface="华文中宋" panose="02010600040101010101" charset="-122"/>
                <a:ea typeface="华文中宋" panose="02010600040101010101" charset="-122"/>
                <a:cs typeface="华文中宋" panose="02010600040101010101" charset="-122"/>
              </a:rPr>
              <a:t>月，周恩来分别同印度总理尼赫鲁和缅甸总理吴努发表联合声明，正式倡议将和平共处五项原则作为处理国际关系的准则。</a:t>
            </a:r>
          </a:p>
        </p:txBody>
      </p:sp>
      <p:sp>
        <p:nvSpPr>
          <p:cNvPr id="24"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25" name="图片 24"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347430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7520" y="1047749"/>
            <a:ext cx="3224107" cy="400105"/>
          </a:xfrm>
          <a:prstGeom prst="rect">
            <a:avLst/>
          </a:prstGeom>
          <a:noFill/>
          <a:ln>
            <a:solidFill>
              <a:schemeClr val="tx1"/>
            </a:solidFill>
          </a:ln>
        </p:spPr>
        <p:txBody>
          <a:bodyPr wrap="square" lIns="121917" tIns="60958" rIns="121917" bIns="60958" rtlCol="0">
            <a:spAutoFit/>
          </a:bodyPr>
          <a:lstStyle/>
          <a:p>
            <a:r>
              <a:rPr lang="en-US" altLang="zh-CN"/>
              <a:t>5.</a:t>
            </a:r>
            <a:r>
              <a:rPr lang="zh-CN" altLang="en-US"/>
              <a:t>重整外交  独立自主</a:t>
            </a:r>
          </a:p>
        </p:txBody>
      </p:sp>
      <p:pic>
        <p:nvPicPr>
          <p:cNvPr id="3" name="图片 2"/>
          <p:cNvPicPr>
            <a:picLocks noChangeAspect="1"/>
          </p:cNvPicPr>
          <p:nvPr/>
        </p:nvPicPr>
        <p:blipFill>
          <a:blip r:embed="rId4"/>
          <a:stretch>
            <a:fillRect/>
          </a:stretch>
        </p:blipFill>
        <p:spPr>
          <a:xfrm>
            <a:off x="279401" y="1660313"/>
            <a:ext cx="5339927" cy="4236720"/>
          </a:xfrm>
          <a:prstGeom prst="rect">
            <a:avLst/>
          </a:prstGeom>
        </p:spPr>
      </p:pic>
      <p:graphicFrame>
        <p:nvGraphicFramePr>
          <p:cNvPr id="4" name="表格 3"/>
          <p:cNvGraphicFramePr/>
          <p:nvPr>
            <p:custDataLst>
              <p:tags r:id="rId1"/>
            </p:custDataLst>
          </p:nvPr>
        </p:nvGraphicFramePr>
        <p:xfrm>
          <a:off x="5570220" y="1661161"/>
          <a:ext cx="6311053" cy="4232487"/>
        </p:xfrm>
        <a:graphic>
          <a:graphicData uri="http://schemas.openxmlformats.org/drawingml/2006/table">
            <a:tbl>
              <a:tblPr firstRow="1" bandRow="1">
                <a:tableStyleId>{5C22544A-7EE6-4342-B048-85BDC9FD1C3A}</a:tableStyleId>
              </a:tblPr>
              <a:tblGrid>
                <a:gridCol w="908473">
                  <a:extLst>
                    <a:ext uri="{9D8B030D-6E8A-4147-A177-3AD203B41FA5}">
                      <a16:colId xmlns:a16="http://schemas.microsoft.com/office/drawing/2014/main" xmlns="" val="20000"/>
                    </a:ext>
                  </a:extLst>
                </a:gridCol>
                <a:gridCol w="5402580">
                  <a:extLst>
                    <a:ext uri="{9D8B030D-6E8A-4147-A177-3AD203B41FA5}">
                      <a16:colId xmlns:a16="http://schemas.microsoft.com/office/drawing/2014/main" xmlns="" val="20001"/>
                    </a:ext>
                  </a:extLst>
                </a:gridCol>
              </a:tblGrid>
              <a:tr h="493607">
                <a:tc gridSpan="2">
                  <a:txBody>
                    <a:bodyPr/>
                    <a:lstStyle/>
                    <a:p>
                      <a:pPr algn="ctr">
                        <a:buNone/>
                      </a:pPr>
                      <a:r>
                        <a:rPr lang="zh-CN" altLang="en-US" sz="2400">
                          <a:latin typeface="华文中宋" panose="02010600040101010101" charset="-122"/>
                          <a:ea typeface="华文中宋" panose="02010600040101010101" charset="-122"/>
                        </a:rPr>
                        <a:t>中国参加日内瓦会议</a:t>
                      </a:r>
                    </a:p>
                  </a:txBody>
                  <a:tcPr marL="121920" marR="121920" marT="60960" marB="60960"/>
                </a:tc>
                <a:tc hMerge="1">
                  <a:txBody>
                    <a:bodyPr/>
                    <a:lstStyle/>
                    <a:p>
                      <a:endParaRPr lang="zh-CN"/>
                    </a:p>
                  </a:txBody>
                  <a:tcPr/>
                </a:tc>
                <a:extLst>
                  <a:ext uri="{0D108BD9-81ED-4DB2-BD59-A6C34878D82A}">
                    <a16:rowId xmlns:a16="http://schemas.microsoft.com/office/drawing/2014/main" xmlns="" val="10000"/>
                  </a:ext>
                </a:extLst>
              </a:tr>
              <a:tr h="447040">
                <a:tc>
                  <a:txBody>
                    <a:bodyPr/>
                    <a:lstStyle/>
                    <a:p>
                      <a:pPr>
                        <a:buNone/>
                      </a:pPr>
                      <a:r>
                        <a:rPr lang="zh-CN" altLang="en-US" sz="2100" b="1">
                          <a:latin typeface="华文中宋" panose="02010600040101010101" charset="-122"/>
                          <a:ea typeface="华文中宋" panose="02010600040101010101" charset="-122"/>
                        </a:rPr>
                        <a:t>时间</a:t>
                      </a:r>
                    </a:p>
                  </a:txBody>
                  <a:tcPr marL="121920" marR="121920" marT="60960" marB="60960"/>
                </a:tc>
                <a:tc>
                  <a:txBody>
                    <a:bodyPr/>
                    <a:lstStyle/>
                    <a:p>
                      <a:pPr>
                        <a:buNone/>
                      </a:pPr>
                      <a:r>
                        <a:rPr lang="en-US" altLang="zh-CN" sz="2100">
                          <a:latin typeface="华文中宋" panose="02010600040101010101" charset="-122"/>
                          <a:ea typeface="华文中宋" panose="02010600040101010101" charset="-122"/>
                          <a:cs typeface="华文中宋" panose="02010600040101010101" charset="-122"/>
                        </a:rPr>
                        <a:t>1954</a:t>
                      </a:r>
                      <a:r>
                        <a:rPr lang="zh-CN" altLang="en-US" sz="2100">
                          <a:latin typeface="华文中宋" panose="02010600040101010101" charset="-122"/>
                          <a:ea typeface="华文中宋" panose="02010600040101010101" charset="-122"/>
                          <a:cs typeface="华文中宋" panose="02010600040101010101" charset="-122"/>
                        </a:rPr>
                        <a:t>年</a:t>
                      </a:r>
                      <a:r>
                        <a:rPr lang="en-US" altLang="zh-CN" sz="2100">
                          <a:latin typeface="华文中宋" panose="02010600040101010101" charset="-122"/>
                          <a:ea typeface="华文中宋" panose="02010600040101010101" charset="-122"/>
                          <a:cs typeface="华文中宋" panose="02010600040101010101" charset="-122"/>
                        </a:rPr>
                        <a:t>4</a:t>
                      </a:r>
                      <a:r>
                        <a:rPr lang="zh-CN" altLang="en-US" sz="2100">
                          <a:latin typeface="华文中宋" panose="02010600040101010101" charset="-122"/>
                          <a:ea typeface="华文中宋" panose="02010600040101010101" charset="-122"/>
                          <a:cs typeface="华文中宋" panose="02010600040101010101" charset="-122"/>
                        </a:rPr>
                        <a:t>月</a:t>
                      </a:r>
                    </a:p>
                  </a:txBody>
                  <a:tcPr marL="121920" marR="121920" marT="60960" marB="60960"/>
                </a:tc>
                <a:extLst>
                  <a:ext uri="{0D108BD9-81ED-4DB2-BD59-A6C34878D82A}">
                    <a16:rowId xmlns:a16="http://schemas.microsoft.com/office/drawing/2014/main" xmlns="" val="10001"/>
                  </a:ext>
                </a:extLst>
              </a:tr>
              <a:tr h="447040">
                <a:tc>
                  <a:txBody>
                    <a:bodyPr/>
                    <a:lstStyle/>
                    <a:p>
                      <a:pPr>
                        <a:buNone/>
                      </a:pPr>
                      <a:r>
                        <a:rPr lang="zh-CN" altLang="en-US" sz="2100" b="1">
                          <a:latin typeface="华文中宋" panose="02010600040101010101" charset="-122"/>
                          <a:ea typeface="华文中宋" panose="02010600040101010101" charset="-122"/>
                        </a:rPr>
                        <a:t>议题</a:t>
                      </a:r>
                    </a:p>
                  </a:txBody>
                  <a:tcPr marL="121920" marR="121920" marT="60960" marB="60960"/>
                </a:tc>
                <a:tc>
                  <a:txBody>
                    <a:bodyPr/>
                    <a:lstStyle/>
                    <a:p>
                      <a:pPr>
                        <a:buNone/>
                      </a:pPr>
                      <a:r>
                        <a:rPr lang="zh-CN" altLang="en-US" sz="2100">
                          <a:latin typeface="华文中宋" panose="02010600040101010101" charset="-122"/>
                          <a:ea typeface="华文中宋" panose="02010600040101010101" charset="-122"/>
                        </a:rPr>
                        <a:t>讨论朝鲜问题和印度支那问题</a:t>
                      </a:r>
                    </a:p>
                  </a:txBody>
                  <a:tcPr marL="121920" marR="121920" marT="60960" marB="60960"/>
                </a:tc>
                <a:extLst>
                  <a:ext uri="{0D108BD9-81ED-4DB2-BD59-A6C34878D82A}">
                    <a16:rowId xmlns:a16="http://schemas.microsoft.com/office/drawing/2014/main" xmlns="" val="10002"/>
                  </a:ext>
                </a:extLst>
              </a:tr>
              <a:tr h="1097280">
                <a:tc>
                  <a:txBody>
                    <a:bodyPr/>
                    <a:lstStyle/>
                    <a:p>
                      <a:pPr>
                        <a:buNone/>
                      </a:pPr>
                      <a:endParaRPr lang="zh-CN" altLang="en-US" sz="2100" b="1">
                        <a:latin typeface="华文中宋" panose="02010600040101010101" charset="-122"/>
                        <a:ea typeface="华文中宋" panose="02010600040101010101" charset="-122"/>
                      </a:endParaRPr>
                    </a:p>
                    <a:p>
                      <a:pPr>
                        <a:buNone/>
                      </a:pPr>
                      <a:r>
                        <a:rPr lang="zh-CN" altLang="en-US" sz="2100" b="1">
                          <a:latin typeface="华文中宋" panose="02010600040101010101" charset="-122"/>
                          <a:ea typeface="华文中宋" panose="02010600040101010101" charset="-122"/>
                        </a:rPr>
                        <a:t>结果</a:t>
                      </a:r>
                    </a:p>
                  </a:txBody>
                  <a:tcPr marL="121920" marR="121920" marT="60960" marB="60960"/>
                </a:tc>
                <a:tc>
                  <a:txBody>
                    <a:bodyPr/>
                    <a:lstStyle/>
                    <a:p>
                      <a:pPr>
                        <a:buNone/>
                      </a:pPr>
                      <a:r>
                        <a:rPr lang="zh-CN" altLang="en-US" sz="2100">
                          <a:latin typeface="华文中宋" panose="02010600040101010101" charset="-122"/>
                          <a:ea typeface="华文中宋" panose="02010600040101010101" charset="-122"/>
                        </a:rPr>
                        <a:t>朝鲜问题因为美国的阻挠未达成任何协议；印度支那问题由于中国做出的努力得以政治解决。</a:t>
                      </a:r>
                    </a:p>
                  </a:txBody>
                  <a:tcPr marL="121920" marR="121920" marT="60960" marB="60960"/>
                </a:tc>
                <a:extLst>
                  <a:ext uri="{0D108BD9-81ED-4DB2-BD59-A6C34878D82A}">
                    <a16:rowId xmlns:a16="http://schemas.microsoft.com/office/drawing/2014/main" xmlns="" val="10003"/>
                  </a:ext>
                </a:extLst>
              </a:tr>
              <a:tr h="1747520">
                <a:tc>
                  <a:txBody>
                    <a:bodyPr/>
                    <a:lstStyle/>
                    <a:p>
                      <a:pPr>
                        <a:buNone/>
                      </a:pPr>
                      <a:endParaRPr lang="zh-CN" altLang="en-US" sz="2100" b="1">
                        <a:latin typeface="华文中宋" panose="02010600040101010101" charset="-122"/>
                        <a:ea typeface="华文中宋" panose="02010600040101010101" charset="-122"/>
                      </a:endParaRPr>
                    </a:p>
                    <a:p>
                      <a:pPr>
                        <a:buNone/>
                      </a:pPr>
                      <a:endParaRPr lang="zh-CN" altLang="en-US" sz="2100" b="1">
                        <a:latin typeface="华文中宋" panose="02010600040101010101" charset="-122"/>
                        <a:ea typeface="华文中宋" panose="02010600040101010101" charset="-122"/>
                      </a:endParaRPr>
                    </a:p>
                    <a:p>
                      <a:pPr>
                        <a:buNone/>
                      </a:pPr>
                      <a:r>
                        <a:rPr lang="zh-CN" altLang="en-US" sz="2100" b="1">
                          <a:latin typeface="华文中宋" panose="02010600040101010101" charset="-122"/>
                          <a:ea typeface="华文中宋" panose="02010600040101010101" charset="-122"/>
                        </a:rPr>
                        <a:t>意义</a:t>
                      </a:r>
                    </a:p>
                  </a:txBody>
                  <a:tcPr marL="121920" marR="121920" marT="60960" marB="60960"/>
                </a:tc>
                <a:tc>
                  <a:txBody>
                    <a:bodyPr/>
                    <a:lstStyle/>
                    <a:p>
                      <a:pPr>
                        <a:buNone/>
                      </a:pPr>
                      <a:r>
                        <a:rPr lang="zh-CN" altLang="en-US" sz="2100">
                          <a:latin typeface="华文中宋" panose="02010600040101010101" charset="-122"/>
                          <a:ea typeface="华文中宋" panose="02010600040101010101" charset="-122"/>
                        </a:rPr>
                        <a:t>新中国首次以五大国之一的地位和身份参加讨论国际问题的重要会议，印度支那问题的解决显示了刚刚登上国际舞台的新中国在通过谈判解决国际争端、维护世界和平方面所起的积极作用。</a:t>
                      </a:r>
                    </a:p>
                  </a:txBody>
                  <a:tcPr marL="121920" marR="121920" marT="60960" marB="60960"/>
                </a:tc>
                <a:extLst>
                  <a:ext uri="{0D108BD9-81ED-4DB2-BD59-A6C34878D82A}">
                    <a16:rowId xmlns:a16="http://schemas.microsoft.com/office/drawing/2014/main" xmlns="" val="10004"/>
                  </a:ext>
                </a:extLst>
              </a:tr>
            </a:tbl>
          </a:graphicData>
        </a:graphic>
      </p:graphicFrame>
      <p:sp>
        <p:nvSpPr>
          <p:cNvPr id="14"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15" name="图片 14" descr="C:/Users/SAMSUNG/AppData/Local/Temp/kaimatting/20200714195559/output_aiMatting_20200714195604.pngoutput_aiMatting_20200714195604"/>
          <p:cNvPicPr>
            <a:picLocks noChangeAspect="1"/>
          </p:cNvPicPr>
          <p:nvPr/>
        </p:nvPicPr>
        <p:blipFill>
          <a:blip r:embed="rId5">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40095923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32121"/>
            <a:ext cx="3224107" cy="400105"/>
          </a:xfrm>
          <a:prstGeom prst="rect">
            <a:avLst/>
          </a:prstGeom>
          <a:noFill/>
          <a:ln>
            <a:solidFill>
              <a:schemeClr val="tx1"/>
            </a:solidFill>
          </a:ln>
        </p:spPr>
        <p:txBody>
          <a:bodyPr wrap="square" lIns="121917" tIns="60958" rIns="121917" bIns="60958" rtlCol="0">
            <a:spAutoFit/>
          </a:bodyPr>
          <a:lstStyle/>
          <a:p>
            <a:r>
              <a:rPr lang="en-US" altLang="zh-CN">
                <a:latin typeface="华文中宋" panose="02010600040101010101" charset="-122"/>
                <a:ea typeface="华文中宋" panose="02010600040101010101" charset="-122"/>
                <a:cs typeface="华文中宋" panose="02010600040101010101" charset="-122"/>
              </a:rPr>
              <a:t>5.</a:t>
            </a:r>
            <a:r>
              <a:rPr lang="zh-CN" altLang="en-US">
                <a:latin typeface="华文中宋" panose="02010600040101010101" charset="-122"/>
                <a:ea typeface="华文中宋" panose="02010600040101010101" charset="-122"/>
                <a:cs typeface="华文中宋" panose="02010600040101010101" charset="-122"/>
              </a:rPr>
              <a:t>重整外交  独立自主</a:t>
            </a:r>
          </a:p>
        </p:txBody>
      </p:sp>
      <p:sp>
        <p:nvSpPr>
          <p:cNvPr id="20" name="文本框 19"/>
          <p:cNvSpPr txBox="1"/>
          <p:nvPr/>
        </p:nvSpPr>
        <p:spPr>
          <a:xfrm>
            <a:off x="8547101" y="1083734"/>
            <a:ext cx="3629660" cy="449580"/>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lIns="121917" tIns="60958" rIns="121917" bIns="60958" rtlCol="0">
            <a:spAutoFit/>
          </a:bodyPr>
          <a:lstStyle/>
          <a:p>
            <a:pPr algn="ctr"/>
            <a:r>
              <a:rPr lang="zh-CN" altLang="en-US" sz="2100" dirty="0">
                <a:solidFill>
                  <a:srgbClr val="C00000"/>
                </a:solidFill>
                <a:latin typeface="华文中宋" panose="02010600040101010101" charset="-122"/>
                <a:ea typeface="华文中宋" panose="02010600040101010101" charset="-122"/>
                <a:cs typeface="隶书" panose="02010509060101010101" charset="-122"/>
              </a:rPr>
              <a:t>参加万隆会议：</a:t>
            </a:r>
            <a:r>
              <a:rPr lang="en-US" altLang="zh-CN" sz="2100" dirty="0">
                <a:solidFill>
                  <a:srgbClr val="C00000"/>
                </a:solidFill>
                <a:latin typeface="华文中宋" panose="02010600040101010101" charset="-122"/>
                <a:ea typeface="华文中宋" panose="02010600040101010101" charset="-122"/>
                <a:cs typeface="隶书" panose="02010509060101010101" charset="-122"/>
              </a:rPr>
              <a:t>“</a:t>
            </a:r>
            <a:r>
              <a:rPr lang="zh-CN" altLang="en-US" sz="2100" dirty="0">
                <a:solidFill>
                  <a:srgbClr val="C00000"/>
                </a:solidFill>
                <a:latin typeface="华文中宋" panose="02010600040101010101" charset="-122"/>
                <a:ea typeface="华文中宋" panose="02010600040101010101" charset="-122"/>
                <a:cs typeface="隶书" panose="02010509060101010101" charset="-122"/>
              </a:rPr>
              <a:t>求同存异</a:t>
            </a:r>
            <a:r>
              <a:rPr lang="en-US" altLang="zh-CN" sz="2100" dirty="0">
                <a:solidFill>
                  <a:srgbClr val="C00000"/>
                </a:solidFill>
                <a:latin typeface="华文中宋" panose="02010600040101010101" charset="-122"/>
                <a:ea typeface="华文中宋" panose="02010600040101010101" charset="-122"/>
                <a:cs typeface="隶书" panose="02010509060101010101" charset="-122"/>
              </a:rPr>
              <a:t>”</a:t>
            </a:r>
            <a:endParaRPr lang="en-US" altLang="zh-CN" sz="2100" b="1" dirty="0">
              <a:solidFill>
                <a:srgbClr val="C00000"/>
              </a:solidFill>
              <a:latin typeface="华文中宋" panose="02010600040101010101" charset="-122"/>
              <a:ea typeface="华文中宋" panose="02010600040101010101" charset="-122"/>
              <a:cs typeface="隶书" panose="02010509060101010101" charset="-122"/>
            </a:endParaRPr>
          </a:p>
        </p:txBody>
      </p:sp>
      <p:pic>
        <p:nvPicPr>
          <p:cNvPr id="5" name="图片 4"/>
          <p:cNvPicPr>
            <a:picLocks noChangeAspect="1"/>
          </p:cNvPicPr>
          <p:nvPr/>
        </p:nvPicPr>
        <p:blipFill>
          <a:blip r:embed="rId3" cstate="print"/>
          <a:stretch>
            <a:fillRect/>
          </a:stretch>
        </p:blipFill>
        <p:spPr>
          <a:xfrm>
            <a:off x="1485054" y="1735667"/>
            <a:ext cx="3292687" cy="3521287"/>
          </a:xfrm>
          <a:prstGeom prst="roundRect">
            <a:avLst>
              <a:gd name="adj" fmla="val 0"/>
            </a:avLst>
          </a:prstGeom>
          <a:ln>
            <a:solidFill>
              <a:schemeClr val="tx1"/>
            </a:solidFill>
          </a:ln>
        </p:spPr>
      </p:pic>
      <p:sp>
        <p:nvSpPr>
          <p:cNvPr id="8" name="圆角矩形 7"/>
          <p:cNvSpPr/>
          <p:nvPr/>
        </p:nvSpPr>
        <p:spPr>
          <a:xfrm>
            <a:off x="5729394" y="1735667"/>
            <a:ext cx="4995333" cy="3521287"/>
          </a:xfrm>
          <a:prstGeom prst="roundRect">
            <a:avLst>
              <a:gd name="adj" fmla="val 100"/>
            </a:avLst>
          </a:prstGeom>
          <a:noFill/>
          <a:ln w="9525">
            <a:solidFill>
              <a:schemeClr val="tx1"/>
            </a:solidFill>
          </a:ln>
          <a:extLst>
            <a:ext uri="{909E8E84-426E-40DD-AFC4-6F175D3DCCD1}">
              <a14:hiddenFill xmlns:a14="http://schemas.microsoft.com/office/drawing/2010/main">
                <a:solidFill>
                  <a:schemeClr val="bg1">
                    <a:lumMod val="9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l"/>
            <a:r>
              <a:rPr lang="zh-CN" altLang="en-US" sz="2700">
                <a:solidFill>
                  <a:schemeClr val="tx1"/>
                </a:solidFill>
                <a:latin typeface="华文中宋" panose="02010600040101010101" charset="-122"/>
                <a:ea typeface="华文中宋" panose="02010600040101010101" charset="-122"/>
                <a:cs typeface="华文中宋" panose="02010600040101010101" charset="-122"/>
                <a:sym typeface="+mn-ea"/>
              </a:rPr>
              <a:t>材料：周恩来在亚非会议的补充发言中说：中国代表团参加会议的目的“是来求团结而不是来吵架的”“是来求同而不是来立异的”“我们的会议应该求同而存异”。</a:t>
            </a:r>
            <a:endParaRPr lang="zh-CN" altLang="en-US" sz="2700">
              <a:solidFill>
                <a:schemeClr val="tx1"/>
              </a:solidFill>
              <a:latin typeface="华文中宋" panose="02010600040101010101" charset="-122"/>
              <a:ea typeface="华文中宋" panose="02010600040101010101" charset="-122"/>
              <a:cs typeface="华文中宋" panose="02010600040101010101" charset="-122"/>
            </a:endParaRPr>
          </a:p>
          <a:p>
            <a:pPr algn="l"/>
            <a:r>
              <a:rPr lang="zh-CN" altLang="en-US">
                <a:solidFill>
                  <a:schemeClr val="tx1"/>
                </a:solidFill>
                <a:latin typeface="华文中宋" panose="02010600040101010101" charset="-122"/>
                <a:ea typeface="华文中宋" panose="02010600040101010101" charset="-122"/>
                <a:cs typeface="华文中宋" panose="02010600040101010101" charset="-122"/>
                <a:sym typeface="+mn-ea"/>
              </a:rPr>
              <a:t> </a:t>
            </a:r>
            <a:r>
              <a:rPr lang="zh-CN" altLang="en-US" sz="2100">
                <a:solidFill>
                  <a:schemeClr val="tx1"/>
                </a:solidFill>
                <a:latin typeface="华文中宋" panose="02010600040101010101" charset="-122"/>
                <a:ea typeface="华文中宋" panose="02010600040101010101" charset="-122"/>
                <a:cs typeface="华文中宋" panose="02010600040101010101" charset="-122"/>
                <a:sym typeface="+mn-ea"/>
              </a:rPr>
              <a:t>——《 周 恩 来 年 谱 （1949—1976）上卷》</a:t>
            </a:r>
          </a:p>
        </p:txBody>
      </p:sp>
      <p:sp>
        <p:nvSpPr>
          <p:cNvPr id="9" name="圆角矩形 8"/>
          <p:cNvSpPr/>
          <p:nvPr/>
        </p:nvSpPr>
        <p:spPr>
          <a:xfrm>
            <a:off x="1466427" y="5505874"/>
            <a:ext cx="9258300" cy="631613"/>
          </a:xfrm>
          <a:prstGeom prst="roundRect">
            <a:avLst>
              <a:gd name="adj" fmla="val 0"/>
            </a:avLst>
          </a:prstGeom>
          <a:noFill/>
          <a:ln w="9525">
            <a:solidFill>
              <a:schemeClr val="tx1"/>
            </a:solidFill>
          </a:ln>
          <a:extLst>
            <a:ext uri="{909E8E84-426E-40DD-AFC4-6F175D3DCCD1}">
              <a14:hiddenFill xmlns:a14="http://schemas.microsoft.com/office/drawing/2010/main">
                <a:blipFill>
                  <a:blip r:embed="rId4" cstate="print"/>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l"/>
            <a:r>
              <a:rPr lang="zh-CN" altLang="en-US" sz="3200">
                <a:solidFill>
                  <a:schemeClr val="tx1"/>
                </a:solidFill>
                <a:latin typeface="华文中宋" panose="02010600040101010101" charset="-122"/>
                <a:ea typeface="华文中宋" panose="02010600040101010101" charset="-122"/>
                <a:cs typeface="华文中宋" panose="02010600040101010101" charset="-122"/>
                <a:sym typeface="+mn-ea"/>
              </a:rPr>
              <a:t>周总理所说的</a:t>
            </a:r>
            <a:r>
              <a:rPr lang="en-US" altLang="zh-CN" sz="37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3700" b="1">
                <a:solidFill>
                  <a:srgbClr val="C00000"/>
                </a:solidFill>
                <a:latin typeface="华文中宋" panose="02010600040101010101" charset="-122"/>
                <a:ea typeface="华文中宋" panose="02010600040101010101" charset="-122"/>
                <a:cs typeface="华文中宋" panose="02010600040101010101" charset="-122"/>
                <a:sym typeface="+mn-ea"/>
              </a:rPr>
              <a:t>同</a:t>
            </a:r>
            <a:r>
              <a:rPr lang="en-US" altLang="zh-CN" sz="37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3700" b="1">
                <a:solidFill>
                  <a:srgbClr val="C00000"/>
                </a:solidFill>
                <a:latin typeface="华文中宋" panose="02010600040101010101" charset="-122"/>
                <a:ea typeface="华文中宋" panose="02010600040101010101" charset="-122"/>
                <a:cs typeface="华文中宋" panose="02010600040101010101" charset="-122"/>
                <a:sym typeface="+mn-ea"/>
              </a:rPr>
              <a:t>和</a:t>
            </a:r>
            <a:r>
              <a:rPr lang="en-US" altLang="zh-CN" sz="37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3700" b="1">
                <a:solidFill>
                  <a:srgbClr val="C00000"/>
                </a:solidFill>
                <a:latin typeface="华文中宋" panose="02010600040101010101" charset="-122"/>
                <a:ea typeface="华文中宋" panose="02010600040101010101" charset="-122"/>
                <a:cs typeface="华文中宋" panose="02010600040101010101" charset="-122"/>
                <a:sym typeface="+mn-ea"/>
              </a:rPr>
              <a:t>异</a:t>
            </a:r>
            <a:r>
              <a:rPr lang="en-US" altLang="zh-CN" sz="37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3200">
                <a:solidFill>
                  <a:schemeClr val="tx1"/>
                </a:solidFill>
                <a:latin typeface="华文中宋" panose="02010600040101010101" charset="-122"/>
                <a:ea typeface="华文中宋" panose="02010600040101010101" charset="-122"/>
                <a:cs typeface="华文中宋" panose="02010600040101010101" charset="-122"/>
                <a:sym typeface="+mn-ea"/>
              </a:rPr>
              <a:t>分别指的是什么？</a:t>
            </a:r>
          </a:p>
        </p:txBody>
      </p:sp>
      <p:sp>
        <p:nvSpPr>
          <p:cNvPr id="16"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18" name="图片 17" descr="C:/Users/SAMSUNG/AppData/Local/Temp/kaimatting/20200714195559/output_aiMatting_20200714195604.pngoutput_aiMatting_20200714195604"/>
          <p:cNvPicPr>
            <a:picLocks noChangeAspect="1"/>
          </p:cNvPicPr>
          <p:nvPr/>
        </p:nvPicPr>
        <p:blipFill>
          <a:blip r:embed="rId5">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204219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738795" y="3975293"/>
            <a:ext cx="1656747" cy="2748128"/>
          </a:xfrm>
          <a:prstGeom prst="rect">
            <a:avLst/>
          </a:prstGeom>
        </p:spPr>
      </p:pic>
      <p:sp>
        <p:nvSpPr>
          <p:cNvPr id="55" name="文本框 54"/>
          <p:cNvSpPr txBox="1"/>
          <p:nvPr/>
        </p:nvSpPr>
        <p:spPr>
          <a:xfrm>
            <a:off x="429261" y="1136227"/>
            <a:ext cx="2192020" cy="677104"/>
          </a:xfrm>
          <a:prstGeom prst="rect">
            <a:avLst/>
          </a:prstGeom>
          <a:noFill/>
          <a:ln>
            <a:solidFill>
              <a:schemeClr val="tx1"/>
            </a:solidFill>
          </a:ln>
        </p:spPr>
        <p:txBody>
          <a:bodyPr wrap="square" lIns="121917" tIns="60958" rIns="121917" bIns="60958" rtlCol="0" anchor="t">
            <a:spAutoFit/>
          </a:bodyPr>
          <a:lstStyle/>
          <a:p>
            <a:pPr algn="ctr"/>
            <a:r>
              <a:rPr lang="zh-CN">
                <a:solidFill>
                  <a:schemeClr val="accent6">
                    <a:lumMod val="50000"/>
                  </a:schemeClr>
                </a:solidFill>
                <a:latin typeface="华文中宋" panose="02010600040101010101" charset="-122"/>
                <a:ea typeface="华文中宋" panose="02010600040101010101" charset="-122"/>
                <a:cs typeface="华文中宋" panose="02010600040101010101" charset="-122"/>
                <a:sym typeface="+mn-ea"/>
              </a:rPr>
              <a:t>提供稳定的</a:t>
            </a:r>
          </a:p>
          <a:p>
            <a:pPr algn="ctr"/>
            <a:r>
              <a:rPr lang="zh-CN">
                <a:solidFill>
                  <a:schemeClr val="accent6">
                    <a:lumMod val="50000"/>
                  </a:schemeClr>
                </a:solidFill>
                <a:latin typeface="华文中宋" panose="02010600040101010101" charset="-122"/>
                <a:ea typeface="华文中宋" panose="02010600040101010101" charset="-122"/>
                <a:cs typeface="华文中宋" panose="02010600040101010101" charset="-122"/>
                <a:sym typeface="+mn-ea"/>
              </a:rPr>
              <a:t>国内政治环境</a:t>
            </a:r>
          </a:p>
        </p:txBody>
      </p:sp>
      <p:cxnSp>
        <p:nvCxnSpPr>
          <p:cNvPr id="56" name="直接连接符 55"/>
          <p:cNvCxnSpPr/>
          <p:nvPr/>
        </p:nvCxnSpPr>
        <p:spPr>
          <a:xfrm>
            <a:off x="2621280" y="1499447"/>
            <a:ext cx="497840" cy="13462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7199207" y="5466927"/>
            <a:ext cx="2192020" cy="677104"/>
          </a:xfrm>
          <a:prstGeom prst="rect">
            <a:avLst/>
          </a:prstGeom>
          <a:noFill/>
          <a:ln>
            <a:solidFill>
              <a:schemeClr val="tx1"/>
            </a:solidFill>
          </a:ln>
        </p:spPr>
        <p:txBody>
          <a:bodyPr wrap="square" lIns="121917" tIns="60958" rIns="121917" bIns="60958" rtlCol="0" anchor="t">
            <a:spAutoFit/>
          </a:bodyPr>
          <a:lstStyle/>
          <a:p>
            <a:pPr algn="ctr"/>
            <a:r>
              <a:rPr lang="zh-CN">
                <a:solidFill>
                  <a:schemeClr val="accent6">
                    <a:lumMod val="50000"/>
                  </a:schemeClr>
                </a:solidFill>
                <a:latin typeface="华文中宋" panose="02010600040101010101" charset="-122"/>
                <a:ea typeface="华文中宋" panose="02010600040101010101" charset="-122"/>
                <a:cs typeface="华文中宋" panose="02010600040101010101" charset="-122"/>
                <a:sym typeface="+mn-ea"/>
              </a:rPr>
              <a:t>提供稳定的</a:t>
            </a:r>
          </a:p>
          <a:p>
            <a:pPr algn="ctr"/>
            <a:r>
              <a:rPr lang="zh-CN">
                <a:solidFill>
                  <a:schemeClr val="accent6">
                    <a:lumMod val="50000"/>
                  </a:schemeClr>
                </a:solidFill>
                <a:latin typeface="华文中宋" panose="02010600040101010101" charset="-122"/>
                <a:ea typeface="华文中宋" panose="02010600040101010101" charset="-122"/>
                <a:cs typeface="华文中宋" panose="02010600040101010101" charset="-122"/>
                <a:sym typeface="+mn-ea"/>
              </a:rPr>
              <a:t>国际政治环境</a:t>
            </a:r>
          </a:p>
        </p:txBody>
      </p:sp>
      <p:grpSp>
        <p:nvGrpSpPr>
          <p:cNvPr id="51" name="组合 50"/>
          <p:cNvGrpSpPr/>
          <p:nvPr/>
        </p:nvGrpSpPr>
        <p:grpSpPr>
          <a:xfrm>
            <a:off x="1903307" y="1650153"/>
            <a:ext cx="8290560" cy="3820160"/>
            <a:chOff x="2248" y="1930"/>
            <a:chExt cx="9792" cy="4512"/>
          </a:xfrm>
        </p:grpSpPr>
        <p:sp>
          <p:nvSpPr>
            <p:cNvPr id="3" name="文本框 2"/>
            <p:cNvSpPr txBox="1"/>
            <p:nvPr/>
          </p:nvSpPr>
          <p:spPr>
            <a:xfrm>
              <a:off x="3697" y="1930"/>
              <a:ext cx="3622" cy="436"/>
            </a:xfrm>
            <a:prstGeom prst="rect">
              <a:avLst/>
            </a:prstGeom>
            <a:noFill/>
            <a:ln>
              <a:solidFill>
                <a:schemeClr val="tx1"/>
              </a:solidFill>
            </a:ln>
          </p:spPr>
          <p:txBody>
            <a:bodyPr wrap="square" rtlCol="0" anchor="t">
              <a:spAutoFit/>
            </a:bodyPr>
            <a:lstStyle/>
            <a:p>
              <a:r>
                <a:rPr lang="zh-CN" altLang="en-US">
                  <a:latin typeface="华文中宋" panose="02010600040101010101" charset="-122"/>
                  <a:ea typeface="华文中宋" panose="02010600040101010101" charset="-122"/>
                  <a:cs typeface="华文中宋" panose="02010600040101010101" charset="-122"/>
                  <a:sym typeface="+mn-ea"/>
                </a:rPr>
                <a:t>肃清残敌   剿匪反霸</a:t>
              </a:r>
              <a:endParaRPr lang="zh-CN" altLang="en-US"/>
            </a:p>
          </p:txBody>
        </p:sp>
        <p:sp>
          <p:nvSpPr>
            <p:cNvPr id="4" name="文本框 3"/>
            <p:cNvSpPr txBox="1"/>
            <p:nvPr/>
          </p:nvSpPr>
          <p:spPr>
            <a:xfrm>
              <a:off x="3695" y="2929"/>
              <a:ext cx="3622" cy="436"/>
            </a:xfrm>
            <a:prstGeom prst="rect">
              <a:avLst/>
            </a:prstGeom>
            <a:noFill/>
            <a:ln>
              <a:solidFill>
                <a:schemeClr val="tx1"/>
              </a:solidFill>
            </a:ln>
          </p:spPr>
          <p:txBody>
            <a:bodyPr wrap="square" rtlCol="0" anchor="t">
              <a:spAutoFit/>
            </a:bodyPr>
            <a:lstStyle/>
            <a:p>
              <a:r>
                <a:rPr lang="zh-CN" altLang="en-US">
                  <a:latin typeface="华文中宋" panose="02010600040101010101" charset="-122"/>
                  <a:ea typeface="华文中宋" panose="02010600040101010101" charset="-122"/>
                  <a:cs typeface="华文中宋" panose="02010600040101010101" charset="-122"/>
                  <a:sym typeface="+mn-ea"/>
                </a:rPr>
                <a:t>土地改革   </a:t>
              </a:r>
              <a:r>
                <a:rPr lang="zh-CN" altLang="en-US">
                  <a:latin typeface="华文中宋" panose="02010600040101010101" charset="-122"/>
                  <a:ea typeface="华文中宋" panose="02010600040101010101" charset="-122"/>
                </a:rPr>
                <a:t>解放农民</a:t>
              </a:r>
            </a:p>
          </p:txBody>
        </p:sp>
        <p:sp>
          <p:nvSpPr>
            <p:cNvPr id="10" name="文本框 9"/>
            <p:cNvSpPr txBox="1"/>
            <p:nvPr/>
          </p:nvSpPr>
          <p:spPr>
            <a:xfrm>
              <a:off x="3695" y="3928"/>
              <a:ext cx="3623" cy="436"/>
            </a:xfrm>
            <a:prstGeom prst="rect">
              <a:avLst/>
            </a:prstGeom>
            <a:noFill/>
            <a:ln>
              <a:solidFill>
                <a:schemeClr val="tx1"/>
              </a:solidFill>
            </a:ln>
          </p:spPr>
          <p:txBody>
            <a:bodyPr wrap="square" rtlCol="0" anchor="t">
              <a:spAutoFit/>
            </a:bodyPr>
            <a:lstStyle/>
            <a:p>
              <a:r>
                <a:rPr lang="zh-CN" altLang="en-US">
                  <a:latin typeface="华文中宋" panose="02010600040101010101" charset="-122"/>
                  <a:ea typeface="华文中宋" panose="02010600040101010101" charset="-122"/>
                  <a:cs typeface="华文中宋" panose="02010600040101010101" charset="-122"/>
                  <a:sym typeface="+mn-ea"/>
                </a:rPr>
                <a:t>稳定物价  恢复经济</a:t>
              </a:r>
              <a:endParaRPr lang="zh-CN" altLang="en-US"/>
            </a:p>
          </p:txBody>
        </p:sp>
        <p:sp>
          <p:nvSpPr>
            <p:cNvPr id="12" name="文本框 11"/>
            <p:cNvSpPr txBox="1"/>
            <p:nvPr/>
          </p:nvSpPr>
          <p:spPr>
            <a:xfrm>
              <a:off x="3695" y="5018"/>
              <a:ext cx="3622" cy="436"/>
            </a:xfrm>
            <a:prstGeom prst="rect">
              <a:avLst/>
            </a:prstGeom>
            <a:noFill/>
            <a:ln>
              <a:solidFill>
                <a:schemeClr val="tx1"/>
              </a:solidFill>
            </a:ln>
          </p:spPr>
          <p:txBody>
            <a:bodyPr wrap="square" rtlCol="0" anchor="t">
              <a:spAutoFit/>
            </a:bodyPr>
            <a:lstStyle/>
            <a:p>
              <a:r>
                <a:rPr lang="zh-CN" altLang="en-US">
                  <a:latin typeface="华文中宋" panose="02010600040101010101" charset="-122"/>
                  <a:ea typeface="华文中宋" panose="02010600040101010101" charset="-122"/>
                  <a:cs typeface="华文中宋" panose="02010600040101010101" charset="-122"/>
                  <a:sym typeface="+mn-ea"/>
                </a:rPr>
                <a:t>抗美援朝   </a:t>
              </a:r>
              <a:r>
                <a:rPr lang="zh-CN" altLang="en-US">
                  <a:latin typeface="华文中宋" panose="02010600040101010101" charset="-122"/>
                  <a:ea typeface="华文中宋" panose="02010600040101010101" charset="-122"/>
                </a:rPr>
                <a:t>保家卫国</a:t>
              </a:r>
            </a:p>
          </p:txBody>
        </p:sp>
        <p:sp>
          <p:nvSpPr>
            <p:cNvPr id="13" name="文本框 12"/>
            <p:cNvSpPr txBox="1"/>
            <p:nvPr/>
          </p:nvSpPr>
          <p:spPr>
            <a:xfrm>
              <a:off x="3694" y="6006"/>
              <a:ext cx="3624" cy="436"/>
            </a:xfrm>
            <a:prstGeom prst="rect">
              <a:avLst/>
            </a:prstGeom>
            <a:noFill/>
            <a:ln>
              <a:solidFill>
                <a:schemeClr val="tx1"/>
              </a:solidFill>
            </a:ln>
          </p:spPr>
          <p:txBody>
            <a:bodyPr wrap="square" rtlCol="0" anchor="t">
              <a:spAutoFit/>
            </a:bodyPr>
            <a:lstStyle/>
            <a:p>
              <a:r>
                <a:rPr lang="zh-CN" altLang="en-US">
                  <a:latin typeface="华文中宋" panose="02010600040101010101" charset="-122"/>
                  <a:ea typeface="华文中宋" panose="02010600040101010101" charset="-122"/>
                  <a:cs typeface="华文中宋" panose="02010600040101010101" charset="-122"/>
                  <a:sym typeface="+mn-ea"/>
                </a:rPr>
                <a:t>重整外交   </a:t>
              </a:r>
              <a:r>
                <a:rPr lang="zh-CN" altLang="en-US">
                  <a:latin typeface="华文中宋" panose="02010600040101010101" charset="-122"/>
                  <a:ea typeface="华文中宋" panose="02010600040101010101" charset="-122"/>
                </a:rPr>
                <a:t>独立自主</a:t>
              </a:r>
            </a:p>
          </p:txBody>
        </p:sp>
        <p:grpSp>
          <p:nvGrpSpPr>
            <p:cNvPr id="16" name="组合 15"/>
            <p:cNvGrpSpPr/>
            <p:nvPr/>
          </p:nvGrpSpPr>
          <p:grpSpPr>
            <a:xfrm rot="10800000">
              <a:off x="3096" y="2235"/>
              <a:ext cx="601" cy="4062"/>
              <a:chOff x="6918" y="2220"/>
              <a:chExt cx="733" cy="4098"/>
            </a:xfrm>
          </p:grpSpPr>
          <p:grpSp>
            <p:nvGrpSpPr>
              <p:cNvPr id="22" name="组合 21"/>
              <p:cNvGrpSpPr/>
              <p:nvPr/>
            </p:nvGrpSpPr>
            <p:grpSpPr>
              <a:xfrm rot="10800000">
                <a:off x="7448" y="2221"/>
                <a:ext cx="203" cy="4097"/>
                <a:chOff x="5022" y="2641"/>
                <a:chExt cx="298" cy="5181"/>
              </a:xfrm>
            </p:grpSpPr>
            <p:cxnSp>
              <p:nvCxnSpPr>
                <p:cNvPr id="23" name="直接连接符 22"/>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5022" y="5146"/>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直接连接符 24"/>
              <p:cNvCxnSpPr/>
              <p:nvPr/>
            </p:nvCxnSpPr>
            <p:spPr>
              <a:xfrm rot="10800000" flipV="1">
                <a:off x="6937" y="5325"/>
                <a:ext cx="52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rot="10800000" flipV="1">
                <a:off x="6918" y="4317"/>
                <a:ext cx="52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rot="10800000" flipV="1">
                <a:off x="6936" y="3218"/>
                <a:ext cx="52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flipV="1">
                <a:off x="6936" y="2220"/>
                <a:ext cx="52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flipV="1">
                <a:off x="6936" y="6317"/>
                <a:ext cx="52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rot="10800000">
              <a:off x="7299" y="2338"/>
              <a:ext cx="731" cy="1843"/>
              <a:chOff x="5022" y="2639"/>
              <a:chExt cx="1071" cy="5183"/>
            </a:xfrm>
          </p:grpSpPr>
          <p:grpSp>
            <p:nvGrpSpPr>
              <p:cNvPr id="19" name="组合 18"/>
              <p:cNvGrpSpPr/>
              <p:nvPr/>
            </p:nvGrpSpPr>
            <p:grpSpPr>
              <a:xfrm>
                <a:off x="5022" y="2641"/>
                <a:ext cx="298" cy="5181"/>
                <a:chOff x="5022" y="2641"/>
                <a:chExt cx="298" cy="5181"/>
              </a:xfrm>
            </p:grpSpPr>
            <p:cxnSp>
              <p:nvCxnSpPr>
                <p:cNvPr id="28" name="直接连接符 27"/>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5022" y="5322"/>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直接连接符 29"/>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297" y="5342"/>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8030" y="2751"/>
              <a:ext cx="567" cy="763"/>
            </a:xfrm>
            <a:prstGeom prst="rect">
              <a:avLst/>
            </a:prstGeom>
            <a:noFill/>
            <a:ln>
              <a:solidFill>
                <a:schemeClr val="tx1"/>
              </a:solidFill>
            </a:ln>
          </p:spPr>
          <p:txBody>
            <a:bodyPr wrap="square" rtlCol="0" anchor="t">
              <a:spAutoFit/>
            </a:bodyPr>
            <a:lstStyle/>
            <a:p>
              <a:pPr algn="ctr"/>
              <a:r>
                <a:rPr lang="zh-CN" altLang="en-US">
                  <a:latin typeface="华文中宋" panose="02010600040101010101" charset="-122"/>
                  <a:ea typeface="华文中宋" panose="02010600040101010101" charset="-122"/>
                  <a:cs typeface="华文中宋" panose="02010600040101010101" charset="-122"/>
                  <a:sym typeface="+mn-ea"/>
                </a:rPr>
                <a:t>国内</a:t>
              </a:r>
              <a:endParaRPr lang="zh-CN" altLang="en-US"/>
            </a:p>
          </p:txBody>
        </p:sp>
        <p:sp>
          <p:nvSpPr>
            <p:cNvPr id="36" name="文本框 35"/>
            <p:cNvSpPr txBox="1"/>
            <p:nvPr/>
          </p:nvSpPr>
          <p:spPr>
            <a:xfrm>
              <a:off x="8030" y="5310"/>
              <a:ext cx="567" cy="763"/>
            </a:xfrm>
            <a:prstGeom prst="rect">
              <a:avLst/>
            </a:prstGeom>
            <a:noFill/>
            <a:ln>
              <a:solidFill>
                <a:schemeClr val="tx1"/>
              </a:solidFill>
            </a:ln>
          </p:spPr>
          <p:txBody>
            <a:bodyPr wrap="square" rtlCol="0" anchor="t">
              <a:spAutoFit/>
            </a:bodyPr>
            <a:lstStyle/>
            <a:p>
              <a:pPr algn="ctr"/>
              <a:r>
                <a:rPr lang="zh-CN" altLang="en-US">
                  <a:latin typeface="华文中宋" panose="02010600040101010101" charset="-122"/>
                  <a:ea typeface="华文中宋" panose="02010600040101010101" charset="-122"/>
                  <a:cs typeface="华文中宋" panose="02010600040101010101" charset="-122"/>
                  <a:sym typeface="+mn-ea"/>
                </a:rPr>
                <a:t>国外</a:t>
              </a:r>
              <a:endParaRPr lang="zh-CN" altLang="en-US"/>
            </a:p>
          </p:txBody>
        </p:sp>
        <p:grpSp>
          <p:nvGrpSpPr>
            <p:cNvPr id="42" name="组合 41"/>
            <p:cNvGrpSpPr/>
            <p:nvPr/>
          </p:nvGrpSpPr>
          <p:grpSpPr>
            <a:xfrm>
              <a:off x="7319" y="5249"/>
              <a:ext cx="711" cy="1047"/>
              <a:chOff x="6641" y="5249"/>
              <a:chExt cx="711" cy="1047"/>
            </a:xfrm>
          </p:grpSpPr>
          <p:grpSp>
            <p:nvGrpSpPr>
              <p:cNvPr id="105" name="组合 104"/>
              <p:cNvGrpSpPr/>
              <p:nvPr/>
            </p:nvGrpSpPr>
            <p:grpSpPr>
              <a:xfrm rot="10800000">
                <a:off x="7154" y="5249"/>
                <a:ext cx="198" cy="1047"/>
                <a:chOff x="5022" y="2641"/>
                <a:chExt cx="298" cy="5181"/>
              </a:xfrm>
            </p:grpSpPr>
            <p:cxnSp>
              <p:nvCxnSpPr>
                <p:cNvPr id="106" name="直接连接符 105"/>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V="1">
                  <a:off x="5022" y="5004"/>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直接连接符 107"/>
              <p:cNvCxnSpPr/>
              <p:nvPr/>
            </p:nvCxnSpPr>
            <p:spPr>
              <a:xfrm rot="10800000" flipV="1">
                <a:off x="6641" y="6296"/>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rot="10800000" flipV="1">
                <a:off x="6656" y="5249"/>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文本框 37"/>
            <p:cNvSpPr txBox="1"/>
            <p:nvPr/>
          </p:nvSpPr>
          <p:spPr>
            <a:xfrm>
              <a:off x="2248" y="2768"/>
              <a:ext cx="848" cy="3052"/>
            </a:xfrm>
            <a:prstGeom prst="rect">
              <a:avLst/>
            </a:prstGeom>
            <a:noFill/>
            <a:ln>
              <a:solidFill>
                <a:schemeClr val="tx1"/>
              </a:solidFill>
            </a:ln>
          </p:spPr>
          <p:txBody>
            <a:bodyPr wrap="square" rtlCol="0" anchor="t">
              <a:spAutoFit/>
            </a:bodyPr>
            <a:lstStyle/>
            <a:p>
              <a:r>
                <a:rPr lang="zh-CN" altLang="en-US" sz="3200">
                  <a:solidFill>
                    <a:srgbClr val="C00000"/>
                  </a:solidFill>
                  <a:latin typeface="华文中宋" panose="02010600040101010101" charset="-122"/>
                  <a:ea typeface="华文中宋" panose="02010600040101010101" charset="-122"/>
                  <a:cs typeface="华文中宋" panose="02010600040101010101" charset="-122"/>
                  <a:sym typeface="+mn-ea"/>
                </a:rPr>
                <a:t>巩固</a:t>
              </a:r>
            </a:p>
            <a:p>
              <a:r>
                <a:rPr lang="zh-CN" altLang="en-US" sz="3200">
                  <a:solidFill>
                    <a:srgbClr val="C00000"/>
                  </a:solidFill>
                  <a:latin typeface="华文中宋" panose="02010600040101010101" charset="-122"/>
                  <a:ea typeface="华文中宋" panose="02010600040101010101" charset="-122"/>
                </a:rPr>
                <a:t>新政权</a:t>
              </a:r>
            </a:p>
          </p:txBody>
        </p:sp>
        <p:grpSp>
          <p:nvGrpSpPr>
            <p:cNvPr id="43" name="组合 42"/>
            <p:cNvGrpSpPr/>
            <p:nvPr/>
          </p:nvGrpSpPr>
          <p:grpSpPr>
            <a:xfrm>
              <a:off x="8606" y="3218"/>
              <a:ext cx="711" cy="2602"/>
              <a:chOff x="6641" y="5249"/>
              <a:chExt cx="711" cy="1047"/>
            </a:xfrm>
          </p:grpSpPr>
          <p:grpSp>
            <p:nvGrpSpPr>
              <p:cNvPr id="44" name="组合 43"/>
              <p:cNvGrpSpPr/>
              <p:nvPr/>
            </p:nvGrpSpPr>
            <p:grpSpPr>
              <a:xfrm rot="10800000">
                <a:off x="7154" y="5249"/>
                <a:ext cx="198" cy="1047"/>
                <a:chOff x="5022" y="2641"/>
                <a:chExt cx="298" cy="5181"/>
              </a:xfrm>
            </p:grpSpPr>
            <p:cxnSp>
              <p:nvCxnSpPr>
                <p:cNvPr id="45" name="直接连接符 44"/>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5022" y="5454"/>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直接连接符 46"/>
              <p:cNvCxnSpPr/>
              <p:nvPr/>
            </p:nvCxnSpPr>
            <p:spPr>
              <a:xfrm rot="10800000" flipV="1">
                <a:off x="6641" y="6296"/>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rot="10800000" flipV="1">
                <a:off x="6656" y="5249"/>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文本框 48"/>
            <p:cNvSpPr txBox="1"/>
            <p:nvPr/>
          </p:nvSpPr>
          <p:spPr>
            <a:xfrm>
              <a:off x="9317" y="3284"/>
              <a:ext cx="2723" cy="2470"/>
            </a:xfrm>
            <a:prstGeom prst="rect">
              <a:avLst/>
            </a:prstGeom>
            <a:noFill/>
            <a:ln>
              <a:solidFill>
                <a:schemeClr val="tx1"/>
              </a:solidFill>
            </a:ln>
          </p:spPr>
          <p:txBody>
            <a:bodyPr wrap="square" rtlCol="0" anchor="t">
              <a:spAutoFit/>
            </a:bodyPr>
            <a:lstStyle/>
            <a:p>
              <a:pPr algn="ctr"/>
              <a:r>
                <a:rPr lang="zh-CN" altLang="en-US" sz="3200">
                  <a:solidFill>
                    <a:srgbClr val="C00000"/>
                  </a:solidFill>
                  <a:latin typeface="华文中宋" panose="02010600040101010101" charset="-122"/>
                  <a:ea typeface="华文中宋" panose="02010600040101010101" charset="-122"/>
                  <a:cs typeface="华文中宋" panose="02010600040101010101" charset="-122"/>
                  <a:sym typeface="+mn-ea"/>
                </a:rPr>
                <a:t>为国家向社会主义转变实现工业化准备了条件</a:t>
              </a:r>
              <a:endParaRPr lang="zh-CN" altLang="en-US" sz="3200">
                <a:solidFill>
                  <a:srgbClr val="C00000"/>
                </a:solidFill>
                <a:latin typeface="华文中宋" panose="02010600040101010101" charset="-122"/>
                <a:ea typeface="华文中宋" panose="02010600040101010101" charset="-122"/>
              </a:endParaRPr>
            </a:p>
          </p:txBody>
        </p:sp>
      </p:grpSp>
      <p:grpSp>
        <p:nvGrpSpPr>
          <p:cNvPr id="60" name="组合 59"/>
          <p:cNvGrpSpPr/>
          <p:nvPr/>
        </p:nvGrpSpPr>
        <p:grpSpPr>
          <a:xfrm>
            <a:off x="6179820" y="1988820"/>
            <a:ext cx="1547707" cy="1344507"/>
            <a:chOff x="7299" y="2349"/>
            <a:chExt cx="1828" cy="1588"/>
          </a:xfrm>
        </p:grpSpPr>
        <p:cxnSp>
          <p:nvCxnSpPr>
            <p:cNvPr id="52" name="直接连接符 51"/>
            <p:cNvCxnSpPr/>
            <p:nvPr/>
          </p:nvCxnSpPr>
          <p:spPr>
            <a:xfrm flipV="1">
              <a:off x="7299" y="2357"/>
              <a:ext cx="1824" cy="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7313" y="2349"/>
              <a:ext cx="1814"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4" name="文本框 53"/>
          <p:cNvSpPr txBox="1"/>
          <p:nvPr/>
        </p:nvSpPr>
        <p:spPr>
          <a:xfrm>
            <a:off x="7720754" y="1565487"/>
            <a:ext cx="1670473" cy="677104"/>
          </a:xfrm>
          <a:prstGeom prst="rect">
            <a:avLst/>
          </a:prstGeom>
          <a:noFill/>
          <a:ln>
            <a:solidFill>
              <a:schemeClr val="tx1"/>
            </a:solidFill>
          </a:ln>
        </p:spPr>
        <p:txBody>
          <a:bodyPr wrap="square" lIns="121917" tIns="60958" rIns="121917" bIns="60958" rtlCol="0" anchor="t">
            <a:spAutoFit/>
          </a:bodyPr>
          <a:lstStyle/>
          <a:p>
            <a:pPr algn="ctr"/>
            <a:r>
              <a:rPr lang="zh-CN" b="1">
                <a:solidFill>
                  <a:schemeClr val="accent6">
                    <a:lumMod val="50000"/>
                  </a:schemeClr>
                </a:solidFill>
                <a:latin typeface="华文中宋" panose="02010600040101010101" charset="-122"/>
                <a:ea typeface="华文中宋" panose="02010600040101010101" charset="-122"/>
                <a:cs typeface="华文中宋" panose="02010600040101010101" charset="-122"/>
                <a:sym typeface="+mn-ea"/>
              </a:rPr>
              <a:t>奠定一定</a:t>
            </a:r>
          </a:p>
          <a:p>
            <a:pPr algn="ctr"/>
            <a:r>
              <a:rPr lang="zh-CN" b="1">
                <a:solidFill>
                  <a:schemeClr val="accent6">
                    <a:lumMod val="50000"/>
                  </a:schemeClr>
                </a:solidFill>
                <a:latin typeface="华文中宋" panose="02010600040101010101" charset="-122"/>
                <a:ea typeface="华文中宋" panose="02010600040101010101" charset="-122"/>
                <a:cs typeface="华文中宋" panose="02010600040101010101" charset="-122"/>
                <a:sym typeface="+mn-ea"/>
              </a:rPr>
              <a:t>经济基础</a:t>
            </a:r>
          </a:p>
        </p:txBody>
      </p:sp>
      <p:grpSp>
        <p:nvGrpSpPr>
          <p:cNvPr id="61" name="组合 60"/>
          <p:cNvGrpSpPr/>
          <p:nvPr/>
        </p:nvGrpSpPr>
        <p:grpSpPr>
          <a:xfrm>
            <a:off x="6159500" y="4773507"/>
            <a:ext cx="1039707" cy="1032087"/>
            <a:chOff x="7275" y="5638"/>
            <a:chExt cx="1228" cy="1219"/>
          </a:xfrm>
        </p:grpSpPr>
        <p:cxnSp>
          <p:nvCxnSpPr>
            <p:cNvPr id="58" name="直接连接符 57"/>
            <p:cNvCxnSpPr>
              <a:endCxn id="57" idx="1"/>
            </p:cNvCxnSpPr>
            <p:nvPr/>
          </p:nvCxnSpPr>
          <p:spPr>
            <a:xfrm>
              <a:off x="7313" y="5638"/>
              <a:ext cx="1190" cy="1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a:endCxn id="57" idx="1"/>
            </p:cNvCxnSpPr>
            <p:nvPr/>
          </p:nvCxnSpPr>
          <p:spPr>
            <a:xfrm>
              <a:off x="7275" y="6605"/>
              <a:ext cx="1228" cy="252"/>
            </a:xfrm>
            <a:prstGeom prst="line">
              <a:avLst/>
            </a:prstGeom>
          </p:spPr>
          <p:style>
            <a:lnRef idx="1">
              <a:schemeClr val="accent1"/>
            </a:lnRef>
            <a:fillRef idx="0">
              <a:schemeClr val="accent1"/>
            </a:fillRef>
            <a:effectRef idx="0">
              <a:schemeClr val="accent1"/>
            </a:effectRef>
            <a:fontRef idx="minor">
              <a:schemeClr val="tx1"/>
            </a:fontRef>
          </p:style>
        </p:cxnSp>
      </p:grpSp>
      <p:sp>
        <p:nvSpPr>
          <p:cNvPr id="65"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66" name="图片 65"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41764805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gimg2.baidu.com/image_search/src=http%3A%2F%2Fgss0.baidu.com%2F-4o3dSag_xI4khGko9WTAnF6hhy%2Fzhidao%2Fpic%2Fitem%2F738b4710b912c8fcc7817b31f1039245d78821df.jpg&amp;refer=http%3A%2F%2Fgss0.baidu.com&amp;app=2002&amp;size=f9999,10000&amp;q=a80&amp;n=0&amp;g=0n&amp;fmt=jpeg?sec=1612575213&amp;t=308e74e23c1dda8abcfd2c53bb3477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4" y="54592"/>
            <a:ext cx="12123771" cy="6803408"/>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3636" y="0"/>
            <a:ext cx="12192000" cy="6858000"/>
          </a:xfrm>
          <a:prstGeom prst="rect">
            <a:avLst/>
          </a:prstGeom>
          <a:solidFill>
            <a:schemeClr val="bg1">
              <a:lumMod val="9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zh-CN" altLang="en-US" sz="4000" b="1">
              <a:solidFill>
                <a:srgbClr val="002060"/>
              </a:solidFill>
            </a:endParaRPr>
          </a:p>
        </p:txBody>
      </p:sp>
      <p:grpSp>
        <p:nvGrpSpPr>
          <p:cNvPr id="4" name="组合 3"/>
          <p:cNvGrpSpPr/>
          <p:nvPr/>
        </p:nvGrpSpPr>
        <p:grpSpPr>
          <a:xfrm>
            <a:off x="594360" y="479425"/>
            <a:ext cx="4959985" cy="1501775"/>
            <a:chOff x="936" y="755"/>
            <a:chExt cx="7811" cy="2365"/>
          </a:xfrm>
        </p:grpSpPr>
        <p:sp>
          <p:nvSpPr>
            <p:cNvPr id="14" name="任意多边形: 形状 13"/>
            <p:cNvSpPr/>
            <p:nvPr/>
          </p:nvSpPr>
          <p:spPr>
            <a:xfrm>
              <a:off x="1320" y="1080"/>
              <a:ext cx="2040" cy="2040"/>
            </a:xfrm>
            <a:custGeom>
              <a:avLst/>
              <a:gdLst>
                <a:gd name="connsiteX0" fmla="*/ 1005840 w 1295400"/>
                <a:gd name="connsiteY0" fmla="*/ 0 h 1295400"/>
                <a:gd name="connsiteX1" fmla="*/ 1295400 w 1295400"/>
                <a:gd name="connsiteY1" fmla="*/ 0 h 1295400"/>
                <a:gd name="connsiteX2" fmla="*/ 1295400 w 1295400"/>
                <a:gd name="connsiteY2" fmla="*/ 1295400 h 1295400"/>
                <a:gd name="connsiteX3" fmla="*/ 0 w 1295400"/>
                <a:gd name="connsiteY3" fmla="*/ 1295400 h 1295400"/>
                <a:gd name="connsiteX4" fmla="*/ 0 w 1295400"/>
                <a:gd name="connsiteY4" fmla="*/ 111252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1005840" y="0"/>
                  </a:moveTo>
                  <a:lnTo>
                    <a:pt x="1295400" y="0"/>
                  </a:lnTo>
                  <a:lnTo>
                    <a:pt x="1295400" y="1295400"/>
                  </a:lnTo>
                  <a:lnTo>
                    <a:pt x="0" y="1295400"/>
                  </a:lnTo>
                  <a:lnTo>
                    <a:pt x="0" y="111252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36" y="755"/>
              <a:ext cx="2136" cy="21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36" y="807"/>
              <a:ext cx="1608" cy="2082"/>
            </a:xfrm>
            <a:prstGeom prst="rect">
              <a:avLst/>
            </a:prstGeom>
            <a:noFill/>
          </p:spPr>
          <p:txBody>
            <a:bodyPr wrap="square" rtlCol="0">
              <a:spAutoFit/>
            </a:bodyPr>
            <a:lstStyle/>
            <a:p>
              <a:pPr algn="ctr"/>
              <a:r>
                <a:rPr lang="en-US" altLang="zh-CN" sz="8000" i="1" dirty="0" smtClean="0">
                  <a:solidFill>
                    <a:schemeClr val="bg1"/>
                  </a:solidFill>
                  <a:latin typeface="方正综艺简体" panose="02010601030101010101" pitchFamily="2" charset="-122"/>
                  <a:ea typeface="方正综艺简体" panose="02010601030101010101" pitchFamily="2" charset="-122"/>
                </a:rPr>
                <a:t>3</a:t>
              </a:r>
              <a:endParaRPr lang="en-US" altLang="zh-CN" sz="8000" i="1" dirty="0">
                <a:solidFill>
                  <a:schemeClr val="bg1"/>
                </a:solidFill>
                <a:latin typeface="方正综艺简体" panose="02010601030101010101" pitchFamily="2" charset="-122"/>
                <a:ea typeface="方正综艺简体" panose="02010601030101010101" pitchFamily="2" charset="-122"/>
              </a:endParaRPr>
            </a:p>
          </p:txBody>
        </p:sp>
        <p:cxnSp>
          <p:nvCxnSpPr>
            <p:cNvPr id="3" name="直接连接符 2"/>
            <p:cNvCxnSpPr/>
            <p:nvPr/>
          </p:nvCxnSpPr>
          <p:spPr>
            <a:xfrm>
              <a:off x="3337" y="3120"/>
              <a:ext cx="54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2163184" y="965537"/>
            <a:ext cx="3262432" cy="1015663"/>
          </a:xfrm>
          <a:prstGeom prst="rect">
            <a:avLst/>
          </a:prstGeom>
          <a:noFill/>
        </p:spPr>
        <p:txBody>
          <a:bodyPr wrap="none" rtlCol="0">
            <a:spAutoFit/>
          </a:bodyPr>
          <a:lstStyle/>
          <a:p>
            <a:r>
              <a:rPr lang="zh-CN" altLang="en-US" sz="6000" b="1" dirty="0">
                <a:solidFill>
                  <a:srgbClr val="C00000"/>
                </a:solidFill>
                <a:latin typeface="华文新魏" panose="02010800040101010101" charset="-122"/>
                <a:ea typeface="华文新魏" panose="02010800040101010101" charset="-122"/>
              </a:rPr>
              <a:t>破旧立新</a:t>
            </a:r>
          </a:p>
        </p:txBody>
      </p:sp>
      <p:sp>
        <p:nvSpPr>
          <p:cNvPr id="2" name="矩形 1"/>
          <p:cNvSpPr/>
          <p:nvPr/>
        </p:nvSpPr>
        <p:spPr>
          <a:xfrm>
            <a:off x="1363472" y="2875002"/>
            <a:ext cx="9494907" cy="1107996"/>
          </a:xfrm>
          <a:prstGeom prst="rect">
            <a:avLst/>
          </a:prstGeom>
        </p:spPr>
        <p:txBody>
          <a:bodyPr wrap="none">
            <a:spAutoFit/>
          </a:bodyPr>
          <a:lstStyle/>
          <a:p>
            <a:pPr algn="r"/>
            <a:r>
              <a:rPr lang="zh-CN" altLang="en-US" sz="6600" dirty="0">
                <a:latin typeface="隶书" panose="02010509060101010101" pitchFamily="49" charset="-122"/>
                <a:ea typeface="隶书" panose="02010509060101010101" pitchFamily="49" charset="-122"/>
              </a:rPr>
              <a:t>社会主义基本制度的建立</a:t>
            </a:r>
          </a:p>
        </p:txBody>
      </p:sp>
    </p:spTree>
    <p:extLst>
      <p:ext uri="{BB962C8B-B14F-4D97-AF65-F5344CB8AC3E}">
        <p14:creationId xmlns:p14="http://schemas.microsoft.com/office/powerpoint/2010/main" val="12212766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738795" y="3975293"/>
            <a:ext cx="1656747" cy="2748128"/>
          </a:xfrm>
          <a:prstGeom prst="rect">
            <a:avLst/>
          </a:prstGeom>
        </p:spPr>
      </p:pic>
      <p:grpSp>
        <p:nvGrpSpPr>
          <p:cNvPr id="163" name="组合 162"/>
          <p:cNvGrpSpPr/>
          <p:nvPr/>
        </p:nvGrpSpPr>
        <p:grpSpPr>
          <a:xfrm>
            <a:off x="454661" y="1437641"/>
            <a:ext cx="10427547" cy="4544061"/>
            <a:chOff x="537" y="1698"/>
            <a:chExt cx="12316" cy="5367"/>
          </a:xfrm>
        </p:grpSpPr>
        <p:sp>
          <p:nvSpPr>
            <p:cNvPr id="2" name="文本框 1"/>
            <p:cNvSpPr txBox="1"/>
            <p:nvPr/>
          </p:nvSpPr>
          <p:spPr>
            <a:xfrm>
              <a:off x="2521" y="2139"/>
              <a:ext cx="2191"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过渡时期</a:t>
              </a:r>
            </a:p>
            <a:p>
              <a:pPr algn="ctr"/>
              <a:r>
                <a:rPr lang="zh-CN" altLang="en-US" sz="2100">
                  <a:latin typeface="华文中宋" panose="02010600040101010101" charset="-122"/>
                  <a:ea typeface="华文中宋" panose="02010600040101010101" charset="-122"/>
                  <a:cs typeface="华文中宋" panose="02010600040101010101" charset="-122"/>
                  <a:sym typeface="+mn-ea"/>
                </a:rPr>
                <a:t>总路线</a:t>
              </a:r>
            </a:p>
          </p:txBody>
        </p:sp>
        <p:sp>
          <p:nvSpPr>
            <p:cNvPr id="5" name="文本框 4"/>
            <p:cNvSpPr txBox="1"/>
            <p:nvPr/>
          </p:nvSpPr>
          <p:spPr>
            <a:xfrm>
              <a:off x="2485" y="4798"/>
              <a:ext cx="2227"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第一届全国</a:t>
              </a:r>
            </a:p>
            <a:p>
              <a:pPr algn="ctr"/>
              <a:r>
                <a:rPr lang="zh-CN" altLang="en-US" sz="2100">
                  <a:latin typeface="华文中宋" panose="02010600040101010101" charset="-122"/>
                  <a:ea typeface="华文中宋" panose="02010600040101010101" charset="-122"/>
                  <a:cs typeface="华文中宋" panose="02010600040101010101" charset="-122"/>
                  <a:sym typeface="+mn-ea"/>
                </a:rPr>
                <a:t>人民代表大会</a:t>
              </a:r>
            </a:p>
          </p:txBody>
        </p:sp>
        <p:grpSp>
          <p:nvGrpSpPr>
            <p:cNvPr id="86" name="组合 85"/>
            <p:cNvGrpSpPr/>
            <p:nvPr/>
          </p:nvGrpSpPr>
          <p:grpSpPr>
            <a:xfrm rot="10800000">
              <a:off x="4719" y="2229"/>
              <a:ext cx="286" cy="680"/>
              <a:chOff x="6641" y="5249"/>
              <a:chExt cx="711" cy="1047"/>
            </a:xfrm>
          </p:grpSpPr>
          <p:grpSp>
            <p:nvGrpSpPr>
              <p:cNvPr id="87" name="组合 86"/>
              <p:cNvGrpSpPr/>
              <p:nvPr/>
            </p:nvGrpSpPr>
            <p:grpSpPr>
              <a:xfrm rot="10800000">
                <a:off x="7154" y="5249"/>
                <a:ext cx="198" cy="1047"/>
                <a:chOff x="5022" y="2641"/>
                <a:chExt cx="298" cy="5181"/>
              </a:xfrm>
            </p:grpSpPr>
            <p:cxnSp>
              <p:nvCxnSpPr>
                <p:cNvPr id="88" name="直接连接符 87"/>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5022" y="5004"/>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0" name="直接连接符 89"/>
              <p:cNvCxnSpPr/>
              <p:nvPr/>
            </p:nvCxnSpPr>
            <p:spPr>
              <a:xfrm rot="10800000" flipV="1">
                <a:off x="6641" y="6296"/>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rot="10800000" flipV="1">
                <a:off x="6656" y="5249"/>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 name="文本框 91"/>
            <p:cNvSpPr txBox="1"/>
            <p:nvPr/>
          </p:nvSpPr>
          <p:spPr>
            <a:xfrm>
              <a:off x="4992" y="1843"/>
              <a:ext cx="2072" cy="491"/>
            </a:xfrm>
            <a:prstGeom prst="rect">
              <a:avLst/>
            </a:prstGeom>
            <a:noFill/>
            <a:ln>
              <a:solidFill>
                <a:schemeClr val="tx1"/>
              </a:solidFill>
            </a:ln>
          </p:spPr>
          <p:txBody>
            <a:bodyPr wrap="square" rtlCol="0" anchor="t">
              <a:spAutoFit/>
            </a:bodyPr>
            <a:lstStyle/>
            <a:p>
              <a:pPr algn="ctr"/>
              <a:r>
                <a:rPr lang="en-US" altLang="zh-CN" sz="2100">
                  <a:latin typeface="华文中宋" panose="02010600040101010101" charset="-122"/>
                  <a:ea typeface="华文中宋" panose="02010600040101010101" charset="-122"/>
                  <a:cs typeface="华文中宋" panose="02010600040101010101" charset="-122"/>
                  <a:sym typeface="+mn-ea"/>
                </a:rPr>
                <a:t>“</a:t>
              </a:r>
              <a:r>
                <a:rPr lang="zh-CN" altLang="en-US" sz="2100">
                  <a:latin typeface="华文中宋" panose="02010600040101010101" charset="-122"/>
                  <a:ea typeface="华文中宋" panose="02010600040101010101" charset="-122"/>
                  <a:cs typeface="华文中宋" panose="02010600040101010101" charset="-122"/>
                  <a:sym typeface="+mn-ea"/>
                </a:rPr>
                <a:t>一化</a:t>
              </a:r>
              <a:r>
                <a:rPr lang="en-US" altLang="zh-CN" sz="2100">
                  <a:latin typeface="华文中宋" panose="02010600040101010101" charset="-122"/>
                  <a:ea typeface="华文中宋" panose="02010600040101010101" charset="-122"/>
                  <a:cs typeface="华文中宋" panose="02010600040101010101" charset="-122"/>
                  <a:sym typeface="+mn-ea"/>
                </a:rPr>
                <a:t>”</a:t>
              </a:r>
            </a:p>
          </p:txBody>
        </p:sp>
        <p:sp>
          <p:nvSpPr>
            <p:cNvPr id="93" name="文本框 92"/>
            <p:cNvSpPr txBox="1"/>
            <p:nvPr/>
          </p:nvSpPr>
          <p:spPr>
            <a:xfrm>
              <a:off x="4999" y="2621"/>
              <a:ext cx="2066" cy="491"/>
            </a:xfrm>
            <a:prstGeom prst="rect">
              <a:avLst/>
            </a:prstGeom>
            <a:noFill/>
            <a:ln>
              <a:solidFill>
                <a:schemeClr val="tx1"/>
              </a:solidFill>
            </a:ln>
          </p:spPr>
          <p:txBody>
            <a:bodyPr wrap="square" rtlCol="0" anchor="t">
              <a:spAutoFit/>
            </a:bodyPr>
            <a:lstStyle/>
            <a:p>
              <a:pPr algn="ctr"/>
              <a:r>
                <a:rPr lang="en-US" altLang="zh-CN" sz="2100">
                  <a:latin typeface="华文中宋" panose="02010600040101010101" charset="-122"/>
                  <a:ea typeface="华文中宋" panose="02010600040101010101" charset="-122"/>
                  <a:cs typeface="华文中宋" panose="02010600040101010101" charset="-122"/>
                  <a:sym typeface="+mn-ea"/>
                </a:rPr>
                <a:t>“</a:t>
              </a:r>
              <a:r>
                <a:rPr lang="zh-CN" altLang="en-US" sz="2100">
                  <a:latin typeface="华文中宋" panose="02010600040101010101" charset="-122"/>
                  <a:ea typeface="华文中宋" panose="02010600040101010101" charset="-122"/>
                  <a:cs typeface="华文中宋" panose="02010600040101010101" charset="-122"/>
                  <a:sym typeface="+mn-ea"/>
                </a:rPr>
                <a:t>三改</a:t>
              </a:r>
              <a:r>
                <a:rPr lang="en-US" altLang="zh-CN" sz="2100">
                  <a:latin typeface="华文中宋" panose="02010600040101010101" charset="-122"/>
                  <a:ea typeface="华文中宋" panose="02010600040101010101" charset="-122"/>
                  <a:cs typeface="华文中宋" panose="02010600040101010101" charset="-122"/>
                  <a:sym typeface="+mn-ea"/>
                </a:rPr>
                <a:t>”</a:t>
              </a:r>
            </a:p>
          </p:txBody>
        </p:sp>
        <p:sp>
          <p:nvSpPr>
            <p:cNvPr id="94" name="文本框 93"/>
            <p:cNvSpPr txBox="1"/>
            <p:nvPr/>
          </p:nvSpPr>
          <p:spPr>
            <a:xfrm>
              <a:off x="4992" y="3513"/>
              <a:ext cx="2115" cy="872"/>
            </a:xfrm>
            <a:prstGeom prst="rect">
              <a:avLst/>
            </a:prstGeom>
            <a:noFill/>
            <a:ln>
              <a:solidFill>
                <a:schemeClr val="tx1"/>
              </a:solidFill>
            </a:ln>
          </p:spPr>
          <p:txBody>
            <a:bodyPr wrap="square" rtlCol="0" anchor="t">
              <a:spAutoFit/>
            </a:bodyPr>
            <a:lstStyle/>
            <a:p>
              <a:pPr algn="ctr"/>
              <a:r>
                <a:rPr lang="en-US" altLang="zh-CN" sz="2100">
                  <a:latin typeface="华文中宋" panose="02010600040101010101" charset="-122"/>
                  <a:ea typeface="华文中宋" panose="02010600040101010101" charset="-122"/>
                  <a:cs typeface="华文中宋" panose="02010600040101010101" charset="-122"/>
                  <a:sym typeface="+mn-ea"/>
                </a:rPr>
                <a:t>《</a:t>
              </a:r>
              <a:r>
                <a:rPr lang="zh-CN" altLang="en-US" sz="2100">
                  <a:latin typeface="华文中宋" panose="02010600040101010101" charset="-122"/>
                  <a:ea typeface="华文中宋" panose="02010600040101010101" charset="-122"/>
                  <a:cs typeface="华文中宋" panose="02010600040101010101" charset="-122"/>
                  <a:sym typeface="+mn-ea"/>
                </a:rPr>
                <a:t>中华人民</a:t>
              </a:r>
            </a:p>
            <a:p>
              <a:pPr algn="ctr"/>
              <a:r>
                <a:rPr lang="zh-CN" altLang="en-US" sz="2100">
                  <a:latin typeface="华文中宋" panose="02010600040101010101" charset="-122"/>
                  <a:ea typeface="华文中宋" panose="02010600040101010101" charset="-122"/>
                  <a:cs typeface="华文中宋" panose="02010600040101010101" charset="-122"/>
                  <a:sym typeface="+mn-ea"/>
                </a:rPr>
                <a:t>共和国宪法</a:t>
              </a:r>
              <a:r>
                <a:rPr lang="en-US" altLang="zh-CN" sz="2100">
                  <a:latin typeface="华文中宋" panose="02010600040101010101" charset="-122"/>
                  <a:ea typeface="华文中宋" panose="02010600040101010101" charset="-122"/>
                  <a:cs typeface="华文中宋" panose="02010600040101010101" charset="-122"/>
                  <a:sym typeface="+mn-ea"/>
                </a:rPr>
                <a:t>》</a:t>
              </a:r>
            </a:p>
          </p:txBody>
        </p:sp>
        <p:sp>
          <p:nvSpPr>
            <p:cNvPr id="95" name="文本框 94"/>
            <p:cNvSpPr txBox="1"/>
            <p:nvPr/>
          </p:nvSpPr>
          <p:spPr>
            <a:xfrm>
              <a:off x="4978" y="4559"/>
              <a:ext cx="2130"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人民代表</a:t>
              </a:r>
            </a:p>
            <a:p>
              <a:pPr algn="ctr"/>
              <a:r>
                <a:rPr lang="zh-CN" altLang="en-US" sz="2100">
                  <a:latin typeface="华文中宋" panose="02010600040101010101" charset="-122"/>
                  <a:ea typeface="华文中宋" panose="02010600040101010101" charset="-122"/>
                  <a:cs typeface="华文中宋" panose="02010600040101010101" charset="-122"/>
                  <a:sym typeface="+mn-ea"/>
                </a:rPr>
                <a:t>大会制度</a:t>
              </a:r>
            </a:p>
          </p:txBody>
        </p:sp>
        <p:sp>
          <p:nvSpPr>
            <p:cNvPr id="124" name="文本框 123"/>
            <p:cNvSpPr txBox="1"/>
            <p:nvPr/>
          </p:nvSpPr>
          <p:spPr>
            <a:xfrm>
              <a:off x="4977" y="5587"/>
              <a:ext cx="2131" cy="491"/>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政协制度</a:t>
              </a:r>
            </a:p>
          </p:txBody>
        </p:sp>
        <p:sp>
          <p:nvSpPr>
            <p:cNvPr id="125" name="文本框 124"/>
            <p:cNvSpPr txBox="1"/>
            <p:nvPr/>
          </p:nvSpPr>
          <p:spPr>
            <a:xfrm>
              <a:off x="4964" y="6193"/>
              <a:ext cx="2132"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民族区域</a:t>
              </a:r>
            </a:p>
            <a:p>
              <a:pPr algn="ctr"/>
              <a:r>
                <a:rPr lang="zh-CN" altLang="en-US" sz="2100">
                  <a:latin typeface="华文中宋" panose="02010600040101010101" charset="-122"/>
                  <a:ea typeface="华文中宋" panose="02010600040101010101" charset="-122"/>
                  <a:cs typeface="华文中宋" panose="02010600040101010101" charset="-122"/>
                  <a:sym typeface="+mn-ea"/>
                </a:rPr>
                <a:t>自治制度</a:t>
              </a:r>
            </a:p>
          </p:txBody>
        </p:sp>
        <p:grpSp>
          <p:nvGrpSpPr>
            <p:cNvPr id="128" name="组合 127"/>
            <p:cNvGrpSpPr/>
            <p:nvPr/>
          </p:nvGrpSpPr>
          <p:grpSpPr>
            <a:xfrm>
              <a:off x="4716" y="4004"/>
              <a:ext cx="267" cy="2506"/>
              <a:chOff x="3685" y="4718"/>
              <a:chExt cx="267" cy="2506"/>
            </a:xfrm>
          </p:grpSpPr>
          <p:cxnSp>
            <p:nvCxnSpPr>
              <p:cNvPr id="75" name="直接连接符 74"/>
              <p:cNvCxnSpPr/>
              <p:nvPr/>
            </p:nvCxnSpPr>
            <p:spPr>
              <a:xfrm flipH="1">
                <a:off x="3685" y="5972"/>
                <a:ext cx="248" cy="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7" name="组合 126"/>
              <p:cNvGrpSpPr/>
              <p:nvPr/>
            </p:nvGrpSpPr>
            <p:grpSpPr>
              <a:xfrm>
                <a:off x="3754" y="4718"/>
                <a:ext cx="199" cy="2507"/>
                <a:chOff x="3754" y="4718"/>
                <a:chExt cx="199" cy="2507"/>
              </a:xfrm>
            </p:grpSpPr>
            <p:grpSp>
              <p:nvGrpSpPr>
                <p:cNvPr id="117" name="组合 116"/>
                <p:cNvGrpSpPr/>
                <p:nvPr/>
              </p:nvGrpSpPr>
              <p:grpSpPr>
                <a:xfrm>
                  <a:off x="3761" y="4718"/>
                  <a:ext cx="192" cy="2507"/>
                  <a:chOff x="5296" y="2639"/>
                  <a:chExt cx="797" cy="8177"/>
                </a:xfrm>
              </p:grpSpPr>
              <p:cxnSp>
                <p:nvCxnSpPr>
                  <p:cNvPr id="119" name="直接连接符 118"/>
                  <p:cNvCxnSpPr/>
                  <p:nvPr/>
                </p:nvCxnSpPr>
                <p:spPr>
                  <a:xfrm>
                    <a:off x="5296" y="2642"/>
                    <a:ext cx="158" cy="8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V="1">
                    <a:off x="5297" y="5024"/>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V="1">
                    <a:off x="5297" y="8558"/>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直接连接符 125"/>
                <p:cNvCxnSpPr/>
                <p:nvPr/>
              </p:nvCxnSpPr>
              <p:spPr>
                <a:xfrm flipH="1">
                  <a:off x="3754" y="7216"/>
                  <a:ext cx="179" cy="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9" name="直接箭头连接符 128"/>
            <p:cNvCxnSpPr/>
            <p:nvPr/>
          </p:nvCxnSpPr>
          <p:spPr>
            <a:xfrm>
              <a:off x="7055" y="2890"/>
              <a:ext cx="328" cy="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0" name="文本框 129"/>
            <p:cNvSpPr txBox="1"/>
            <p:nvPr/>
          </p:nvSpPr>
          <p:spPr>
            <a:xfrm>
              <a:off x="7383" y="2377"/>
              <a:ext cx="2879"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标志着社会主义经济制度的初步确立</a:t>
              </a:r>
            </a:p>
          </p:txBody>
        </p:sp>
        <p:grpSp>
          <p:nvGrpSpPr>
            <p:cNvPr id="131" name="组合 130"/>
            <p:cNvGrpSpPr/>
            <p:nvPr/>
          </p:nvGrpSpPr>
          <p:grpSpPr>
            <a:xfrm rot="10800000">
              <a:off x="7141" y="4899"/>
              <a:ext cx="242" cy="1843"/>
              <a:chOff x="5022" y="2639"/>
              <a:chExt cx="1070" cy="5183"/>
            </a:xfrm>
          </p:grpSpPr>
          <p:grpSp>
            <p:nvGrpSpPr>
              <p:cNvPr id="132" name="组合 131"/>
              <p:cNvGrpSpPr/>
              <p:nvPr/>
            </p:nvGrpSpPr>
            <p:grpSpPr>
              <a:xfrm>
                <a:off x="5022" y="2641"/>
                <a:ext cx="298" cy="5181"/>
                <a:chOff x="5022" y="2641"/>
                <a:chExt cx="298" cy="5181"/>
              </a:xfrm>
            </p:grpSpPr>
            <p:cxnSp>
              <p:nvCxnSpPr>
                <p:cNvPr id="133" name="直接连接符 132"/>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V="1">
                  <a:off x="5022" y="5004"/>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5" name="直接连接符 134"/>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V="1">
                <a:off x="5297" y="5024"/>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8" name="文本框 137"/>
            <p:cNvSpPr txBox="1"/>
            <p:nvPr/>
          </p:nvSpPr>
          <p:spPr>
            <a:xfrm>
              <a:off x="7383" y="5360"/>
              <a:ext cx="2879"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初步构成我国社会主义政治制度体系</a:t>
              </a:r>
            </a:p>
          </p:txBody>
        </p:sp>
        <p:grpSp>
          <p:nvGrpSpPr>
            <p:cNvPr id="140" name="组合 139"/>
            <p:cNvGrpSpPr/>
            <p:nvPr/>
          </p:nvGrpSpPr>
          <p:grpSpPr>
            <a:xfrm>
              <a:off x="10240" y="3003"/>
              <a:ext cx="422" cy="2816"/>
              <a:chOff x="6641" y="5249"/>
              <a:chExt cx="711" cy="1047"/>
            </a:xfrm>
          </p:grpSpPr>
          <p:grpSp>
            <p:nvGrpSpPr>
              <p:cNvPr id="141" name="组合 140"/>
              <p:cNvGrpSpPr/>
              <p:nvPr/>
            </p:nvGrpSpPr>
            <p:grpSpPr>
              <a:xfrm rot="10800000">
                <a:off x="7154" y="5249"/>
                <a:ext cx="198" cy="1047"/>
                <a:chOff x="5022" y="2641"/>
                <a:chExt cx="298" cy="5181"/>
              </a:xfrm>
            </p:grpSpPr>
            <p:cxnSp>
              <p:nvCxnSpPr>
                <p:cNvPr id="142" name="直接连接符 141"/>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V="1">
                  <a:off x="5022" y="5004"/>
                  <a:ext cx="298" cy="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4" name="直接连接符 143"/>
              <p:cNvCxnSpPr/>
              <p:nvPr/>
            </p:nvCxnSpPr>
            <p:spPr>
              <a:xfrm rot="10800000" flipV="1">
                <a:off x="6641" y="6296"/>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10800000" flipV="1">
                <a:off x="6656" y="5249"/>
                <a:ext cx="5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6" name="文本框 145"/>
            <p:cNvSpPr txBox="1"/>
            <p:nvPr/>
          </p:nvSpPr>
          <p:spPr>
            <a:xfrm>
              <a:off x="10662" y="3730"/>
              <a:ext cx="2191" cy="1598"/>
            </a:xfrm>
            <a:prstGeom prst="rect">
              <a:avLst/>
            </a:prstGeom>
            <a:noFill/>
            <a:ln>
              <a:solidFill>
                <a:schemeClr val="tx1"/>
              </a:solidFill>
            </a:ln>
          </p:spPr>
          <p:txBody>
            <a:bodyPr wrap="square" rtlCol="0" anchor="t">
              <a:spAutoFit/>
            </a:bodyPr>
            <a:lstStyle/>
            <a:p>
              <a:pPr algn="ctr"/>
              <a:r>
                <a:rPr lang="zh-CN" altLang="en-US" sz="2700" b="1">
                  <a:solidFill>
                    <a:srgbClr val="C00000"/>
                  </a:solidFill>
                  <a:latin typeface="华文中宋" panose="02010600040101010101" charset="-122"/>
                  <a:ea typeface="华文中宋" panose="02010600040101010101" charset="-122"/>
                  <a:cs typeface="华文中宋" panose="02010600040101010101" charset="-122"/>
                  <a:sym typeface="+mn-ea"/>
                </a:rPr>
                <a:t>社会主义基本制度建立</a:t>
              </a:r>
            </a:p>
          </p:txBody>
        </p:sp>
        <p:sp>
          <p:nvSpPr>
            <p:cNvPr id="147" name="文本框 146"/>
            <p:cNvSpPr txBox="1"/>
            <p:nvPr/>
          </p:nvSpPr>
          <p:spPr>
            <a:xfrm>
              <a:off x="548" y="1698"/>
              <a:ext cx="1642" cy="491"/>
            </a:xfrm>
            <a:prstGeom prst="rect">
              <a:avLst/>
            </a:prstGeom>
            <a:noFill/>
            <a:ln>
              <a:solidFill>
                <a:schemeClr val="tx1"/>
              </a:solidFill>
            </a:ln>
          </p:spPr>
          <p:txBody>
            <a:bodyPr wrap="square" rtlCol="0" anchor="t">
              <a:spAutoFit/>
            </a:bodyPr>
            <a:lstStyle/>
            <a:p>
              <a:pPr algn="ctr"/>
              <a:r>
                <a:rPr lang="zh-CN" altLang="en-US" sz="2100" b="1">
                  <a:solidFill>
                    <a:srgbClr val="C00000"/>
                  </a:solidFill>
                  <a:latin typeface="华文中宋" panose="02010600040101010101" charset="-122"/>
                  <a:ea typeface="华文中宋" panose="02010600040101010101" charset="-122"/>
                  <a:cs typeface="华文中宋" panose="02010600040101010101" charset="-122"/>
                  <a:sym typeface="+mn-ea"/>
                </a:rPr>
                <a:t>国内经济</a:t>
              </a:r>
            </a:p>
          </p:txBody>
        </p:sp>
        <p:sp>
          <p:nvSpPr>
            <p:cNvPr id="148" name="文本框 147"/>
            <p:cNvSpPr txBox="1"/>
            <p:nvPr/>
          </p:nvSpPr>
          <p:spPr>
            <a:xfrm>
              <a:off x="537" y="2377"/>
              <a:ext cx="1644" cy="491"/>
            </a:xfrm>
            <a:prstGeom prst="rect">
              <a:avLst/>
            </a:prstGeom>
            <a:noFill/>
            <a:ln>
              <a:solidFill>
                <a:schemeClr val="tx1"/>
              </a:solidFill>
            </a:ln>
          </p:spPr>
          <p:txBody>
            <a:bodyPr wrap="square" rtlCol="0" anchor="t">
              <a:spAutoFit/>
            </a:bodyPr>
            <a:lstStyle/>
            <a:p>
              <a:pPr algn="ctr"/>
              <a:r>
                <a:rPr lang="zh-CN" altLang="en-US" sz="2100" b="1">
                  <a:solidFill>
                    <a:srgbClr val="C00000"/>
                  </a:solidFill>
                  <a:latin typeface="华文中宋" panose="02010600040101010101" charset="-122"/>
                  <a:ea typeface="华文中宋" panose="02010600040101010101" charset="-122"/>
                  <a:cs typeface="华文中宋" panose="02010600040101010101" charset="-122"/>
                  <a:sym typeface="+mn-ea"/>
                </a:rPr>
                <a:t>政治条件</a:t>
              </a:r>
            </a:p>
          </p:txBody>
        </p:sp>
        <p:sp>
          <p:nvSpPr>
            <p:cNvPr id="149" name="文本框 148"/>
            <p:cNvSpPr txBox="1"/>
            <p:nvPr/>
          </p:nvSpPr>
          <p:spPr>
            <a:xfrm>
              <a:off x="537" y="3079"/>
              <a:ext cx="1648" cy="491"/>
            </a:xfrm>
            <a:prstGeom prst="rect">
              <a:avLst/>
            </a:prstGeom>
            <a:noFill/>
            <a:ln>
              <a:solidFill>
                <a:schemeClr val="tx1"/>
              </a:solidFill>
            </a:ln>
          </p:spPr>
          <p:txBody>
            <a:bodyPr wrap="square" rtlCol="0" anchor="t">
              <a:spAutoFit/>
            </a:bodyPr>
            <a:lstStyle/>
            <a:p>
              <a:pPr algn="ctr"/>
              <a:r>
                <a:rPr lang="zh-CN" altLang="en-US" sz="2100" b="1">
                  <a:solidFill>
                    <a:srgbClr val="C00000"/>
                  </a:solidFill>
                  <a:latin typeface="华文中宋" panose="02010600040101010101" charset="-122"/>
                  <a:ea typeface="华文中宋" panose="02010600040101010101" charset="-122"/>
                  <a:cs typeface="华文中宋" panose="02010600040101010101" charset="-122"/>
                  <a:sym typeface="+mn-ea"/>
                </a:rPr>
                <a:t>国际形势</a:t>
              </a:r>
            </a:p>
          </p:txBody>
        </p:sp>
        <p:grpSp>
          <p:nvGrpSpPr>
            <p:cNvPr id="159" name="组合 158"/>
            <p:cNvGrpSpPr/>
            <p:nvPr/>
          </p:nvGrpSpPr>
          <p:grpSpPr>
            <a:xfrm>
              <a:off x="2185" y="1963"/>
              <a:ext cx="333" cy="1308"/>
              <a:chOff x="2250" y="2054"/>
              <a:chExt cx="333" cy="1308"/>
            </a:xfrm>
          </p:grpSpPr>
          <p:grpSp>
            <p:nvGrpSpPr>
              <p:cNvPr id="150" name="组合 149"/>
              <p:cNvGrpSpPr/>
              <p:nvPr/>
            </p:nvGrpSpPr>
            <p:grpSpPr>
              <a:xfrm rot="10800000">
                <a:off x="2250" y="2054"/>
                <a:ext cx="180" cy="1309"/>
                <a:chOff x="5297" y="2639"/>
                <a:chExt cx="796" cy="5183"/>
              </a:xfrm>
            </p:grpSpPr>
            <p:cxnSp>
              <p:nvCxnSpPr>
                <p:cNvPr id="152" name="直接连接符 151"/>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8" name="直接箭头连接符 157"/>
              <p:cNvCxnSpPr/>
              <p:nvPr/>
            </p:nvCxnSpPr>
            <p:spPr>
              <a:xfrm>
                <a:off x="2255" y="2712"/>
                <a:ext cx="328" cy="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61" name="直接箭头连接符 160"/>
            <p:cNvCxnSpPr/>
            <p:nvPr/>
          </p:nvCxnSpPr>
          <p:spPr>
            <a:xfrm>
              <a:off x="7086" y="4081"/>
              <a:ext cx="328" cy="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2" name="文本框 161"/>
            <p:cNvSpPr txBox="1"/>
            <p:nvPr/>
          </p:nvSpPr>
          <p:spPr>
            <a:xfrm>
              <a:off x="7361" y="3545"/>
              <a:ext cx="2879" cy="872"/>
            </a:xfrm>
            <a:prstGeom prst="rect">
              <a:avLst/>
            </a:prstGeom>
            <a:noFill/>
            <a:ln>
              <a:solidFill>
                <a:schemeClr val="tx1"/>
              </a:solidFill>
            </a:ln>
          </p:spPr>
          <p:txBody>
            <a:bodyPr wrap="square" rtlCol="0" anchor="t">
              <a:spAutoFit/>
            </a:bodyPr>
            <a:lstStyle/>
            <a:p>
              <a:pPr algn="ctr"/>
              <a:r>
                <a:rPr lang="zh-CN" altLang="en-US" sz="2100">
                  <a:latin typeface="华文中宋" panose="02010600040101010101" charset="-122"/>
                  <a:ea typeface="华文中宋" panose="02010600040101010101" charset="-122"/>
                  <a:cs typeface="华文中宋" panose="02010600040101010101" charset="-122"/>
                  <a:sym typeface="+mn-ea"/>
                </a:rPr>
                <a:t>人民民主原则</a:t>
              </a:r>
            </a:p>
            <a:p>
              <a:pPr algn="ctr"/>
              <a:r>
                <a:rPr lang="zh-CN" altLang="en-US" sz="2100">
                  <a:latin typeface="华文中宋" panose="02010600040101010101" charset="-122"/>
                  <a:ea typeface="华文中宋" panose="02010600040101010101" charset="-122"/>
                  <a:cs typeface="华文中宋" panose="02010600040101010101" charset="-122"/>
                  <a:sym typeface="+mn-ea"/>
                </a:rPr>
                <a:t>社会主义原则</a:t>
              </a:r>
            </a:p>
          </p:txBody>
        </p:sp>
      </p:grpSp>
      <p:sp>
        <p:nvSpPr>
          <p:cNvPr id="64"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65" name="图片 64"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24477302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0" y="1041417"/>
            <a:ext cx="3224107" cy="400105"/>
          </a:xfrm>
          <a:prstGeom prst="rect">
            <a:avLst/>
          </a:prstGeom>
          <a:noFill/>
          <a:ln>
            <a:solidFill>
              <a:schemeClr val="tx1"/>
            </a:solidFill>
          </a:ln>
        </p:spPr>
        <p:txBody>
          <a:bodyPr wrap="square" lIns="121917" tIns="60958" rIns="121917" bIns="60958" rtlCol="0">
            <a:spAutoFit/>
          </a:bodyPr>
          <a:lstStyle/>
          <a:p>
            <a:r>
              <a:rPr lang="en-US" altLang="zh-CN"/>
              <a:t>1.</a:t>
            </a:r>
            <a:r>
              <a:rPr lang="zh-CN" altLang="en-US"/>
              <a:t>社会主义经济制度</a:t>
            </a:r>
          </a:p>
        </p:txBody>
      </p:sp>
      <p:graphicFrame>
        <p:nvGraphicFramePr>
          <p:cNvPr id="2" name="表格 1"/>
          <p:cNvGraphicFramePr/>
          <p:nvPr>
            <p:custDataLst>
              <p:tags r:id="rId1"/>
            </p:custDataLst>
          </p:nvPr>
        </p:nvGraphicFramePr>
        <p:xfrm>
          <a:off x="294640" y="2186094"/>
          <a:ext cx="4580467" cy="1907540"/>
        </p:xfrm>
        <a:graphic>
          <a:graphicData uri="http://schemas.openxmlformats.org/drawingml/2006/table">
            <a:tbl>
              <a:tblPr firstRow="1" bandRow="1">
                <a:tableStyleId>{21E4AEA4-8DFA-4A89-87EB-49C32662AFE0}</a:tableStyleId>
              </a:tblPr>
              <a:tblGrid>
                <a:gridCol w="631613">
                  <a:extLst>
                    <a:ext uri="{9D8B030D-6E8A-4147-A177-3AD203B41FA5}">
                      <a16:colId xmlns:a16="http://schemas.microsoft.com/office/drawing/2014/main" xmlns="" val="20000"/>
                    </a:ext>
                  </a:extLst>
                </a:gridCol>
                <a:gridCol w="660400">
                  <a:extLst>
                    <a:ext uri="{9D8B030D-6E8A-4147-A177-3AD203B41FA5}">
                      <a16:colId xmlns:a16="http://schemas.microsoft.com/office/drawing/2014/main" xmlns="" val="20001"/>
                    </a:ext>
                  </a:extLst>
                </a:gridCol>
                <a:gridCol w="1474047">
                  <a:extLst>
                    <a:ext uri="{9D8B030D-6E8A-4147-A177-3AD203B41FA5}">
                      <a16:colId xmlns:a16="http://schemas.microsoft.com/office/drawing/2014/main" xmlns="" val="20002"/>
                    </a:ext>
                  </a:extLst>
                </a:gridCol>
                <a:gridCol w="980440">
                  <a:extLst>
                    <a:ext uri="{9D8B030D-6E8A-4147-A177-3AD203B41FA5}">
                      <a16:colId xmlns:a16="http://schemas.microsoft.com/office/drawing/2014/main" xmlns="" val="20003"/>
                    </a:ext>
                  </a:extLst>
                </a:gridCol>
                <a:gridCol w="833967">
                  <a:extLst>
                    <a:ext uri="{9D8B030D-6E8A-4147-A177-3AD203B41FA5}">
                      <a16:colId xmlns:a16="http://schemas.microsoft.com/office/drawing/2014/main" xmlns="" val="20004"/>
                    </a:ext>
                  </a:extLst>
                </a:gridCol>
              </a:tblGrid>
              <a:tr h="447040">
                <a:tc gridSpan="5">
                  <a:txBody>
                    <a:bodyPr/>
                    <a:lstStyle/>
                    <a:p>
                      <a:pPr algn="ctr">
                        <a:buNone/>
                      </a:pPr>
                      <a:r>
                        <a:rPr lang="zh-CN" altLang="en-US" sz="1900" dirty="0">
                          <a:latin typeface="华文中宋" panose="02010600040101010101" charset="-122"/>
                          <a:ea typeface="华文中宋" panose="02010600040101010101" charset="-122"/>
                        </a:rPr>
                        <a:t>中国主要工农业产品量表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1"/>
                    </a:solidFill>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0"/>
                  </a:ext>
                </a:extLst>
              </a:tr>
              <a:tr h="731520">
                <a:tc>
                  <a:txBody>
                    <a:bodyPr/>
                    <a:lstStyle/>
                    <a:p>
                      <a:pPr algn="ctr"/>
                      <a:endParaRPr lang="zh-CN" altLang="en-US" sz="1300" dirty="0">
                        <a:latin typeface="华文中宋" panose="02010600040101010101" charset="-122"/>
                        <a:ea typeface="华文中宋" panose="02010600040101010101" charset="-122"/>
                      </a:endParaRPr>
                    </a:p>
                    <a:p>
                      <a:pPr algn="ctr"/>
                      <a:r>
                        <a:rPr lang="zh-CN" altLang="en-US" sz="1300" dirty="0">
                          <a:latin typeface="华文中宋" panose="02010600040101010101" charset="-122"/>
                          <a:ea typeface="华文中宋" panose="02010600040101010101" charset="-122"/>
                        </a:rPr>
                        <a:t>产品</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endParaRPr lang="zh-CN" altLang="en-US" sz="1300" dirty="0">
                        <a:latin typeface="华文中宋" panose="02010600040101010101" charset="-122"/>
                        <a:ea typeface="华文中宋" panose="02010600040101010101" charset="-122"/>
                      </a:endParaRPr>
                    </a:p>
                    <a:p>
                      <a:pPr algn="ctr"/>
                      <a:r>
                        <a:rPr lang="zh-CN" altLang="en-US" sz="1300" dirty="0">
                          <a:latin typeface="华文中宋" panose="02010600040101010101" charset="-122"/>
                          <a:ea typeface="华文中宋" panose="02010600040101010101" charset="-122"/>
                        </a:rPr>
                        <a:t>单位</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300" dirty="0">
                          <a:latin typeface="华文中宋" panose="02010600040101010101" charset="-122"/>
                          <a:ea typeface="华文中宋" panose="02010600040101010101" charset="-122"/>
                        </a:rPr>
                        <a:t>历史最高产量（新中国成立前）</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endParaRPr lang="en-US" altLang="zh-CN" sz="1300" dirty="0">
                        <a:latin typeface="华文中宋" panose="02010600040101010101" charset="-122"/>
                        <a:ea typeface="华文中宋" panose="02010600040101010101" charset="-122"/>
                        <a:cs typeface="华文中宋" panose="02010600040101010101" charset="-122"/>
                      </a:endParaRPr>
                    </a:p>
                    <a:p>
                      <a:pPr algn="ctr"/>
                      <a:r>
                        <a:rPr lang="en-US" altLang="zh-CN" sz="1300" dirty="0">
                          <a:latin typeface="华文中宋" panose="02010600040101010101" charset="-122"/>
                          <a:ea typeface="华文中宋" panose="02010600040101010101" charset="-122"/>
                          <a:cs typeface="华文中宋" panose="02010600040101010101" charset="-122"/>
                        </a:rPr>
                        <a:t>1949</a:t>
                      </a:r>
                      <a:r>
                        <a:rPr lang="zh-CN" altLang="en-US" sz="1300" dirty="0">
                          <a:latin typeface="华文中宋" panose="02010600040101010101" charset="-122"/>
                          <a:ea typeface="华文中宋" panose="02010600040101010101" charset="-122"/>
                          <a:cs typeface="华文中宋" panose="02010600040101010101" charset="-122"/>
                        </a:rPr>
                        <a:t>年</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endParaRPr lang="en-US" altLang="zh-CN" sz="1300" dirty="0">
                        <a:latin typeface="华文中宋" panose="02010600040101010101" charset="-122"/>
                        <a:ea typeface="华文中宋" panose="02010600040101010101" charset="-122"/>
                        <a:cs typeface="华文中宋" panose="02010600040101010101" charset="-122"/>
                      </a:endParaRPr>
                    </a:p>
                    <a:p>
                      <a:pPr algn="ctr"/>
                      <a:r>
                        <a:rPr lang="en-US" altLang="zh-CN" sz="1300" dirty="0">
                          <a:latin typeface="华文中宋" panose="02010600040101010101" charset="-122"/>
                          <a:ea typeface="华文中宋" panose="02010600040101010101" charset="-122"/>
                          <a:cs typeface="华文中宋" panose="02010600040101010101" charset="-122"/>
                        </a:rPr>
                        <a:t>1952</a:t>
                      </a:r>
                      <a:r>
                        <a:rPr lang="zh-CN" altLang="en-US" sz="1300" dirty="0">
                          <a:latin typeface="华文中宋" panose="02010600040101010101" charset="-122"/>
                          <a:ea typeface="华文中宋" panose="02010600040101010101" charset="-122"/>
                          <a:cs typeface="华文中宋" panose="02010600040101010101" charset="-122"/>
                        </a:rPr>
                        <a:t>年</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1"/>
                  </a:ext>
                </a:extLst>
              </a:tr>
              <a:tr h="390313">
                <a:tc>
                  <a:txBody>
                    <a:bodyPr/>
                    <a:lstStyle/>
                    <a:p>
                      <a:pPr algn="ctr"/>
                      <a:r>
                        <a:rPr lang="zh-CN" altLang="en-US" sz="1300" dirty="0">
                          <a:latin typeface="华文中宋" panose="02010600040101010101" charset="-122"/>
                          <a:ea typeface="华文中宋" panose="02010600040101010101" charset="-122"/>
                        </a:rPr>
                        <a:t>钢</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r>
                        <a:rPr lang="zh-CN" altLang="en-US" sz="1300" dirty="0">
                          <a:latin typeface="华文中宋" panose="02010600040101010101" charset="-122"/>
                          <a:ea typeface="华文中宋" panose="02010600040101010101" charset="-122"/>
                        </a:rPr>
                        <a:t>万吨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92.3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15.8</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135.0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2"/>
                  </a:ext>
                </a:extLst>
              </a:tr>
              <a:tr h="338667">
                <a:tc>
                  <a:txBody>
                    <a:bodyPr/>
                    <a:lstStyle/>
                    <a:p>
                      <a:pPr algn="ctr"/>
                      <a:r>
                        <a:rPr lang="zh-CN" altLang="en-US" sz="1300" dirty="0">
                          <a:latin typeface="华文中宋" panose="02010600040101010101" charset="-122"/>
                          <a:ea typeface="华文中宋" panose="02010600040101010101" charset="-122"/>
                        </a:rPr>
                        <a:t>粮食</a:t>
                      </a:r>
                    </a:p>
                  </a:txBody>
                  <a:tcPr marL="121920" marR="121920" marT="60960" marB="6096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r>
                        <a:rPr lang="zh-CN" altLang="en-US" sz="1300" dirty="0">
                          <a:latin typeface="华文中宋" panose="02010600040101010101" charset="-122"/>
                          <a:ea typeface="华文中宋" panose="02010600040101010101" charset="-122"/>
                        </a:rPr>
                        <a:t>亿吨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1.1</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1.63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3"/>
                  </a:ext>
                </a:extLst>
              </a:tr>
            </a:tbl>
          </a:graphicData>
        </a:graphic>
      </p:graphicFrame>
      <p:sp>
        <p:nvSpPr>
          <p:cNvPr id="4" name="圆角矩形 3"/>
          <p:cNvSpPr/>
          <p:nvPr/>
        </p:nvSpPr>
        <p:spPr>
          <a:xfrm>
            <a:off x="5504181" y="4116494"/>
            <a:ext cx="6592993" cy="2140373"/>
          </a:xfrm>
          <a:prstGeom prst="roundRect">
            <a:avLst>
              <a:gd name="adj" fmla="val 0"/>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l"/>
            <a:r>
              <a:rPr lang="zh-CN" altLang="en-US" sz="1900">
                <a:solidFill>
                  <a:schemeClr val="tx1"/>
                </a:solidFill>
                <a:latin typeface="华文中宋" panose="02010600040101010101" charset="-122"/>
                <a:ea typeface="华文中宋" panose="02010600040101010101" charset="-122"/>
                <a:cs typeface="华文中宋" panose="02010600040101010101" charset="-122"/>
                <a:sym typeface="+mn-ea"/>
              </a:rPr>
              <a:t>材料二：建国</a:t>
            </a:r>
            <a:r>
              <a:rPr lang="en-US" altLang="zh-CN" sz="1900">
                <a:solidFill>
                  <a:schemeClr val="tx1"/>
                </a:solidFill>
                <a:latin typeface="华文中宋" panose="02010600040101010101" charset="-122"/>
                <a:ea typeface="华文中宋" panose="02010600040101010101" charset="-122"/>
                <a:cs typeface="华文中宋" panose="02010600040101010101" charset="-122"/>
                <a:sym typeface="+mn-ea"/>
              </a:rPr>
              <a:t>初期</a:t>
            </a:r>
            <a:r>
              <a:rPr lang="zh-CN" altLang="en-US" sz="1900">
                <a:solidFill>
                  <a:schemeClr val="tx1"/>
                </a:solidFill>
                <a:latin typeface="华文中宋" panose="02010600040101010101" charset="-122"/>
                <a:ea typeface="华文中宋" panose="02010600040101010101" charset="-122"/>
                <a:cs typeface="华文中宋" panose="02010600040101010101" charset="-122"/>
                <a:sym typeface="+mn-ea"/>
              </a:rPr>
              <a:t>，</a:t>
            </a:r>
            <a:r>
              <a:rPr lang="en-US" altLang="zh-CN" sz="1900">
                <a:solidFill>
                  <a:schemeClr val="tx1"/>
                </a:solidFill>
                <a:latin typeface="华文中宋" panose="02010600040101010101" charset="-122"/>
                <a:ea typeface="华文中宋" panose="02010600040101010101" charset="-122"/>
                <a:cs typeface="华文中宋" panose="02010600040101010101" charset="-122"/>
                <a:sym typeface="+mn-ea"/>
              </a:rPr>
              <a:t>广西除人们生活必要的水电厂</a:t>
            </a:r>
            <a:r>
              <a:rPr lang="zh-CN" altLang="en-US" sz="1900">
                <a:solidFill>
                  <a:schemeClr val="tx1"/>
                </a:solidFill>
                <a:latin typeface="华文中宋" panose="02010600040101010101" charset="-122"/>
                <a:ea typeface="华文中宋" panose="02010600040101010101" charset="-122"/>
                <a:cs typeface="华文中宋" panose="02010600040101010101" charset="-122"/>
                <a:sym typeface="+mn-ea"/>
              </a:rPr>
              <a:t>以</a:t>
            </a:r>
            <a:r>
              <a:rPr lang="en-US" altLang="zh-CN" sz="1900">
                <a:solidFill>
                  <a:schemeClr val="tx1"/>
                </a:solidFill>
                <a:latin typeface="华文中宋" panose="02010600040101010101" charset="-122"/>
                <a:ea typeface="华文中宋" panose="02010600040101010101" charset="-122"/>
                <a:cs typeface="华文中宋" panose="02010600040101010101" charset="-122"/>
                <a:sym typeface="+mn-ea"/>
              </a:rPr>
              <a:t>外，广西的重工业也就只有屈指可数的平桂锡矿、合山煤矿、柳州农机公司等少数工业企业，其余的多为从事生活资料生产的小工厂或作坊。据统计，1950年</a:t>
            </a:r>
            <a:r>
              <a:rPr lang="zh-CN" altLang="en-US" sz="1900">
                <a:solidFill>
                  <a:schemeClr val="tx1"/>
                </a:solidFill>
                <a:latin typeface="华文中宋" panose="02010600040101010101" charset="-122"/>
                <a:ea typeface="华文中宋" panose="02010600040101010101" charset="-122"/>
                <a:cs typeface="华文中宋" panose="02010600040101010101" charset="-122"/>
                <a:sym typeface="+mn-ea"/>
              </a:rPr>
              <a:t>邕梧桂</a:t>
            </a:r>
            <a:r>
              <a:rPr lang="en-US" altLang="zh-CN" sz="1900">
                <a:solidFill>
                  <a:schemeClr val="tx1"/>
                </a:solidFill>
                <a:latin typeface="华文中宋" panose="02010600040101010101" charset="-122"/>
                <a:ea typeface="华文中宋" panose="02010600040101010101" charset="-122"/>
                <a:cs typeface="华文中宋" panose="02010600040101010101" charset="-122"/>
                <a:sym typeface="+mn-ea"/>
              </a:rPr>
              <a:t>柳四市</a:t>
            </a:r>
            <a:r>
              <a:rPr lang="en-US" altLang="zh-CN" sz="1900">
                <a:solidFill>
                  <a:srgbClr val="C00000"/>
                </a:solidFill>
                <a:latin typeface="华文中宋" panose="02010600040101010101" charset="-122"/>
                <a:ea typeface="华文中宋" panose="02010600040101010101" charset="-122"/>
                <a:cs typeface="华文中宋" panose="02010600040101010101" charset="-122"/>
                <a:sym typeface="+mn-ea"/>
              </a:rPr>
              <a:t>轻工业产值占地区工业总产值比重都超过90%，重工业比重均不到10%</a:t>
            </a:r>
            <a:r>
              <a:rPr lang="en-US" altLang="zh-CN" sz="1900">
                <a:solidFill>
                  <a:schemeClr val="tx1"/>
                </a:solidFill>
                <a:latin typeface="华文中宋" panose="02010600040101010101" charset="-122"/>
                <a:ea typeface="华文中宋" panose="02010600040101010101" charset="-122"/>
                <a:cs typeface="华文中宋" panose="02010600040101010101" charset="-122"/>
                <a:sym typeface="+mn-ea"/>
              </a:rPr>
              <a:t>，玉林市轻工业比重甚至达到99%左右。</a:t>
            </a:r>
          </a:p>
          <a:p>
            <a:pPr algn="r"/>
            <a:r>
              <a:rPr lang="en-US" altLang="zh-CN" sz="1900">
                <a:solidFill>
                  <a:schemeClr val="tx1"/>
                </a:solidFill>
                <a:latin typeface="隶书" panose="02010509060101010101" charset="-122"/>
                <a:ea typeface="隶书" panose="02010509060101010101" charset="-122"/>
                <a:cs typeface="隶书" panose="02010509060101010101" charset="-122"/>
                <a:sym typeface="+mn-ea"/>
              </a:rPr>
              <a:t>——《广西市县概况》，广西人民出版社1985年</a:t>
            </a:r>
            <a:r>
              <a:rPr lang="zh-CN" altLang="en-US" sz="1900">
                <a:solidFill>
                  <a:schemeClr val="tx1"/>
                </a:solidFill>
                <a:latin typeface="隶书" panose="02010509060101010101" charset="-122"/>
                <a:ea typeface="隶书" panose="02010509060101010101" charset="-122"/>
                <a:cs typeface="隶书" panose="02010509060101010101" charset="-122"/>
                <a:sym typeface="+mn-ea"/>
              </a:rPr>
              <a:t>版</a:t>
            </a:r>
          </a:p>
        </p:txBody>
      </p:sp>
      <p:sp>
        <p:nvSpPr>
          <p:cNvPr id="5" name="文本框 4"/>
          <p:cNvSpPr txBox="1"/>
          <p:nvPr/>
        </p:nvSpPr>
        <p:spPr>
          <a:xfrm>
            <a:off x="183728" y="1736514"/>
            <a:ext cx="1685713" cy="449580"/>
          </a:xfrm>
          <a:prstGeom prst="rect">
            <a:avLst/>
          </a:prstGeom>
          <a:noFill/>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rPr>
              <a:t>材料一：</a:t>
            </a:r>
          </a:p>
        </p:txBody>
      </p:sp>
      <p:graphicFrame>
        <p:nvGraphicFramePr>
          <p:cNvPr id="8" name="表格 7"/>
          <p:cNvGraphicFramePr/>
          <p:nvPr>
            <p:custDataLst>
              <p:tags r:id="rId2"/>
            </p:custDataLst>
          </p:nvPr>
        </p:nvGraphicFramePr>
        <p:xfrm>
          <a:off x="5533813" y="1545167"/>
          <a:ext cx="6563360" cy="2484119"/>
        </p:xfrm>
        <a:graphic>
          <a:graphicData uri="http://schemas.openxmlformats.org/drawingml/2006/table">
            <a:tbl>
              <a:tblPr firstRow="1" bandRow="1">
                <a:tableStyleId>{21E4AEA4-8DFA-4A89-87EB-49C32662AFE0}</a:tableStyleId>
              </a:tblPr>
              <a:tblGrid>
                <a:gridCol w="1527387">
                  <a:extLst>
                    <a:ext uri="{9D8B030D-6E8A-4147-A177-3AD203B41FA5}">
                      <a16:colId xmlns:a16="http://schemas.microsoft.com/office/drawing/2014/main" xmlns="" val="20000"/>
                    </a:ext>
                  </a:extLst>
                </a:gridCol>
                <a:gridCol w="778933">
                  <a:extLst>
                    <a:ext uri="{9D8B030D-6E8A-4147-A177-3AD203B41FA5}">
                      <a16:colId xmlns:a16="http://schemas.microsoft.com/office/drawing/2014/main" xmlns="" val="20001"/>
                    </a:ext>
                  </a:extLst>
                </a:gridCol>
                <a:gridCol w="922867">
                  <a:extLst>
                    <a:ext uri="{9D8B030D-6E8A-4147-A177-3AD203B41FA5}">
                      <a16:colId xmlns:a16="http://schemas.microsoft.com/office/drawing/2014/main" xmlns="" val="20002"/>
                    </a:ext>
                  </a:extLst>
                </a:gridCol>
                <a:gridCol w="885613">
                  <a:extLst>
                    <a:ext uri="{9D8B030D-6E8A-4147-A177-3AD203B41FA5}">
                      <a16:colId xmlns:a16="http://schemas.microsoft.com/office/drawing/2014/main" xmlns="" val="20003"/>
                    </a:ext>
                  </a:extLst>
                </a:gridCol>
                <a:gridCol w="782320">
                  <a:extLst>
                    <a:ext uri="{9D8B030D-6E8A-4147-A177-3AD203B41FA5}">
                      <a16:colId xmlns:a16="http://schemas.microsoft.com/office/drawing/2014/main" xmlns="" val="20004"/>
                    </a:ext>
                  </a:extLst>
                </a:gridCol>
                <a:gridCol w="804333">
                  <a:extLst>
                    <a:ext uri="{9D8B030D-6E8A-4147-A177-3AD203B41FA5}">
                      <a16:colId xmlns:a16="http://schemas.microsoft.com/office/drawing/2014/main" xmlns="" val="20005"/>
                    </a:ext>
                  </a:extLst>
                </a:gridCol>
                <a:gridCol w="861907">
                  <a:extLst>
                    <a:ext uri="{9D8B030D-6E8A-4147-A177-3AD203B41FA5}">
                      <a16:colId xmlns:a16="http://schemas.microsoft.com/office/drawing/2014/main" xmlns="" val="20006"/>
                    </a:ext>
                  </a:extLst>
                </a:gridCol>
              </a:tblGrid>
              <a:tr h="417407">
                <a:tc gridSpan="7">
                  <a:txBody>
                    <a:bodyPr/>
                    <a:lstStyle/>
                    <a:p>
                      <a:pPr algn="ctr">
                        <a:buNone/>
                      </a:pPr>
                      <a:r>
                        <a:rPr lang="en-US" altLang="zh-CN" sz="1900">
                          <a:latin typeface="华文中宋" panose="02010600040101010101" charset="-122"/>
                          <a:ea typeface="华文中宋" panose="02010600040101010101" charset="-122"/>
                          <a:cs typeface="华文中宋" panose="02010600040101010101" charset="-122"/>
                        </a:rPr>
                        <a:t>1952</a:t>
                      </a:r>
                      <a:r>
                        <a:rPr lang="zh-CN" altLang="en-US" sz="1900">
                          <a:latin typeface="华文中宋" panose="02010600040101010101" charset="-122"/>
                          <a:ea typeface="华文中宋" panose="02010600040101010101" charset="-122"/>
                          <a:cs typeface="华文中宋" panose="02010600040101010101" charset="-122"/>
                        </a:rPr>
                        <a:t>年中国主要工业品总产量的国际比较表</a:t>
                      </a:r>
                      <a:endParaRPr lang="zh-CN" altLang="en-US" sz="1900" dirty="0">
                        <a:latin typeface="华文中宋" panose="02010600040101010101" charset="-122"/>
                        <a:ea typeface="华文中宋" panose="02010600040101010101" charset="-122"/>
                        <a:cs typeface="华文中宋" panose="02010600040101010101" charset="-122"/>
                      </a:endParaRP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1"/>
                    </a:solidFill>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T w="12700" cmpd="sng">
                      <a:solidFill>
                        <a:schemeClr val="tx1"/>
                      </a:solidFill>
                      <a:prstDash val="solid"/>
                    </a:lnT>
                    <a:lnB w="12700" cmpd="sng">
                      <a:solidFill>
                        <a:schemeClr val="tx1"/>
                      </a:solidFill>
                      <a:prstDash val="solid"/>
                    </a:lnB>
                  </a:tcPr>
                </a:tc>
                <a:tc hMerge="1">
                  <a:txBody>
                    <a:bodyPr/>
                    <a:lstStyle/>
                    <a:p>
                      <a:endParaRPr lang="zh-CN"/>
                    </a:p>
                  </a:txBody>
                  <a:tcPr>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xmlns="" val="10000"/>
                  </a:ext>
                </a:extLst>
              </a:tr>
              <a:tr h="334433">
                <a:tc>
                  <a:txBody>
                    <a:bodyPr/>
                    <a:lstStyle/>
                    <a:p>
                      <a:pPr algn="ctr"/>
                      <a:endParaRPr lang="zh-CN" altLang="en-US" sz="1300" dirty="0">
                        <a:latin typeface="华文中宋" panose="02010600040101010101" charset="-122"/>
                        <a:ea typeface="华文中宋" panose="02010600040101010101" charset="-122"/>
                      </a:endParaRP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300" dirty="0">
                          <a:latin typeface="华文中宋" panose="02010600040101010101" charset="-122"/>
                          <a:ea typeface="华文中宋" panose="02010600040101010101" charset="-122"/>
                        </a:rPr>
                        <a:t>中国</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300" dirty="0">
                          <a:latin typeface="华文中宋" panose="02010600040101010101" charset="-122"/>
                          <a:ea typeface="华文中宋" panose="02010600040101010101" charset="-122"/>
                        </a:rPr>
                        <a:t>美国</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300" dirty="0">
                          <a:latin typeface="华文中宋" panose="02010600040101010101" charset="-122"/>
                          <a:ea typeface="华文中宋" panose="02010600040101010101" charset="-122"/>
                        </a:rPr>
                        <a:t>苏联</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日本</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法国</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印度</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1"/>
                  </a:ext>
                </a:extLst>
              </a:tr>
              <a:tr h="372533">
                <a:tc>
                  <a:txBody>
                    <a:bodyPr/>
                    <a:lstStyle/>
                    <a:p>
                      <a:pPr algn="ctr"/>
                      <a:r>
                        <a:rPr lang="zh-CN" altLang="en-US" sz="1300" dirty="0">
                          <a:latin typeface="华文中宋" panose="02010600040101010101" charset="-122"/>
                          <a:ea typeface="华文中宋" panose="02010600040101010101" charset="-122"/>
                        </a:rPr>
                        <a:t>原煤（亿吨）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0.66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5.1</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2.6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2.4</a:t>
                      </a:r>
                    </a:p>
                  </a:txBody>
                  <a:tcPr marL="121920" marR="121920" marT="60960" marB="60960">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0.5</a:t>
                      </a:r>
                    </a:p>
                  </a:txBody>
                  <a:tcPr marL="121920" marR="121920" marT="60960" marB="6096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0.3</a:t>
                      </a:r>
                    </a:p>
                  </a:txBody>
                  <a:tcPr marL="121920" marR="121920" marT="60960" marB="60960">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2"/>
                  </a:ext>
                </a:extLst>
              </a:tr>
              <a:tr h="333587">
                <a:tc>
                  <a:txBody>
                    <a:bodyPr/>
                    <a:lstStyle/>
                    <a:p>
                      <a:pPr algn="ctr"/>
                      <a:r>
                        <a:rPr lang="zh-CN" altLang="en-US" sz="1300" dirty="0">
                          <a:latin typeface="华文中宋" panose="02010600040101010101" charset="-122"/>
                          <a:ea typeface="华文中宋" panose="02010600040101010101" charset="-122"/>
                        </a:rPr>
                        <a:t>原油（万吨）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44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26671</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3788</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29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15</a:t>
                      </a:r>
                    </a:p>
                  </a:txBody>
                  <a:tcPr marL="121920" marR="121920" marT="60960" marB="6096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25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3"/>
                  </a:ext>
                </a:extLst>
              </a:tr>
              <a:tr h="334433">
                <a:tc>
                  <a:txBody>
                    <a:bodyPr/>
                    <a:lstStyle/>
                    <a:p>
                      <a:pPr algn="ctr"/>
                      <a:r>
                        <a:rPr lang="zh-CN" altLang="en-US" sz="1300" dirty="0">
                          <a:latin typeface="华文中宋" panose="02010600040101010101" charset="-122"/>
                          <a:ea typeface="华文中宋" panose="02010600040101010101" charset="-122"/>
                        </a:rPr>
                        <a:t>发电量（亿度）</a:t>
                      </a:r>
                    </a:p>
                  </a:txBody>
                  <a:tcPr marL="121920" marR="121920" marT="60960" marB="6096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73</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3887</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912</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449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330</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51</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4"/>
                  </a:ext>
                </a:extLst>
              </a:tr>
              <a:tr h="334433">
                <a:tc>
                  <a:txBody>
                    <a:bodyPr/>
                    <a:lstStyle/>
                    <a:p>
                      <a:pPr algn="ctr"/>
                      <a:r>
                        <a:rPr lang="zh-CN" altLang="en-US" sz="1300" dirty="0">
                          <a:latin typeface="华文中宋" panose="02010600040101010101" charset="-122"/>
                          <a:ea typeface="华文中宋" panose="02010600040101010101" charset="-122"/>
                        </a:rPr>
                        <a:t>钢（万吨）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135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8785</a:t>
                      </a:r>
                    </a:p>
                  </a:txBody>
                  <a:tcPr marL="121920" marR="121920" marT="60960" marB="6096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2733</a:t>
                      </a:r>
                    </a:p>
                  </a:txBody>
                  <a:tcPr marL="121920" marR="121920" marT="60960" marB="6096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484</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865</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146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5"/>
                  </a:ext>
                </a:extLst>
              </a:tr>
              <a:tr h="357293">
                <a:tc>
                  <a:txBody>
                    <a:bodyPr/>
                    <a:lstStyle/>
                    <a:p>
                      <a:pPr algn="ctr"/>
                      <a:r>
                        <a:rPr lang="zh-CN" altLang="en-US" sz="1300" dirty="0">
                          <a:latin typeface="华文中宋" panose="02010600040101010101" charset="-122"/>
                          <a:ea typeface="华文中宋" panose="02010600040101010101" charset="-122"/>
                        </a:rPr>
                        <a:t>水泥（万吨）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286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3872</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en-US" altLang="zh-CN" sz="1300" dirty="0">
                          <a:latin typeface="华文中宋" panose="02010600040101010101" charset="-122"/>
                          <a:ea typeface="华文中宋" panose="02010600040101010101" charset="-122"/>
                        </a:rPr>
                        <a:t>1019</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446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742</a:t>
                      </a:r>
                    </a:p>
                  </a:txBody>
                  <a:tcPr marL="121920" marR="121920" marT="60960" marB="60960">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noFill/>
                  </a:tcPr>
                </a:tc>
                <a:tc>
                  <a:txBody>
                    <a:bodyPr/>
                    <a:lstStyle/>
                    <a:p>
                      <a:pPr algn="ctr">
                        <a:buClrTx/>
                        <a:buSzTx/>
                        <a:buFontTx/>
                      </a:pPr>
                      <a:r>
                        <a:rPr lang="en-US" altLang="zh-CN" sz="1300" dirty="0">
                          <a:latin typeface="华文中宋" panose="02010600040101010101" charset="-122"/>
                          <a:ea typeface="华文中宋" panose="02010600040101010101" charset="-122"/>
                        </a:rPr>
                        <a:t>266</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6"/>
                  </a:ext>
                </a:extLst>
              </a:tr>
            </a:tbl>
          </a:graphicData>
        </a:graphic>
      </p:graphicFrame>
      <p:sp>
        <p:nvSpPr>
          <p:cNvPr id="12" name="文本框 11"/>
          <p:cNvSpPr txBox="1"/>
          <p:nvPr/>
        </p:nvSpPr>
        <p:spPr>
          <a:xfrm>
            <a:off x="5408508" y="1109981"/>
            <a:ext cx="1487593" cy="449580"/>
          </a:xfrm>
          <a:prstGeom prst="rect">
            <a:avLst/>
          </a:prstGeom>
          <a:noFill/>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cs typeface="华文中宋" panose="02010600040101010101" charset="-122"/>
              </a:rPr>
              <a:t>材料三：</a:t>
            </a:r>
          </a:p>
        </p:txBody>
      </p:sp>
      <p:sp>
        <p:nvSpPr>
          <p:cNvPr id="21" name="文本框 20"/>
          <p:cNvSpPr txBox="1"/>
          <p:nvPr/>
        </p:nvSpPr>
        <p:spPr>
          <a:xfrm>
            <a:off x="95674" y="4014047"/>
            <a:ext cx="5437293" cy="449580"/>
          </a:xfrm>
          <a:prstGeom prst="rect">
            <a:avLst/>
          </a:prstGeom>
          <a:noFill/>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cs typeface="华文中宋" panose="02010600040101010101" charset="-122"/>
              </a:rPr>
              <a:t>材料四：</a:t>
            </a:r>
            <a:r>
              <a:rPr lang="en-US" altLang="zh-CN" sz="2100">
                <a:latin typeface="华文中宋" panose="02010600040101010101" charset="-122"/>
                <a:ea typeface="华文中宋" panose="02010600040101010101" charset="-122"/>
                <a:cs typeface="华文中宋" panose="02010600040101010101" charset="-122"/>
              </a:rPr>
              <a:t>1952</a:t>
            </a:r>
            <a:r>
              <a:rPr lang="zh-CN" altLang="en-US" sz="2100">
                <a:latin typeface="华文中宋" panose="02010600040101010101" charset="-122"/>
                <a:ea typeface="华文中宋" panose="02010600040101010101" charset="-122"/>
                <a:cs typeface="华文中宋" panose="02010600040101010101" charset="-122"/>
              </a:rPr>
              <a:t>年底中国的工农业结构图</a:t>
            </a:r>
          </a:p>
        </p:txBody>
      </p:sp>
      <p:grpSp>
        <p:nvGrpSpPr>
          <p:cNvPr id="42" name="组合 41"/>
          <p:cNvGrpSpPr/>
          <p:nvPr/>
        </p:nvGrpSpPr>
        <p:grpSpPr>
          <a:xfrm>
            <a:off x="308187" y="4426374"/>
            <a:ext cx="4732020" cy="2043853"/>
            <a:chOff x="3220" y="5203"/>
            <a:chExt cx="5504" cy="2170"/>
          </a:xfrm>
        </p:grpSpPr>
        <p:grpSp>
          <p:nvGrpSpPr>
            <p:cNvPr id="10" name="组合 9"/>
            <p:cNvGrpSpPr/>
            <p:nvPr/>
          </p:nvGrpSpPr>
          <p:grpSpPr>
            <a:xfrm>
              <a:off x="3220" y="5203"/>
              <a:ext cx="2847" cy="2170"/>
              <a:chOff x="9746" y="4934"/>
              <a:chExt cx="2296" cy="1854"/>
            </a:xfrm>
          </p:grpSpPr>
          <p:grpSp>
            <p:nvGrpSpPr>
              <p:cNvPr id="30" name="组合 29"/>
              <p:cNvGrpSpPr/>
              <p:nvPr/>
            </p:nvGrpSpPr>
            <p:grpSpPr>
              <a:xfrm>
                <a:off x="9746" y="4934"/>
                <a:ext cx="2009" cy="1854"/>
                <a:chOff x="9746" y="4934"/>
                <a:chExt cx="2009" cy="1854"/>
              </a:xfrm>
            </p:grpSpPr>
            <p:sp>
              <p:nvSpPr>
                <p:cNvPr id="28" name="饼形 27"/>
                <p:cNvSpPr/>
                <p:nvPr/>
              </p:nvSpPr>
              <p:spPr>
                <a:xfrm rot="18120000">
                  <a:off x="9840" y="4858"/>
                  <a:ext cx="1824" cy="2005"/>
                </a:xfrm>
                <a:prstGeom prst="pie">
                  <a:avLst>
                    <a:gd name="adj1" fmla="val 21539412"/>
                    <a:gd name="adj2" fmla="val 2694239"/>
                  </a:avLst>
                </a:prstGeom>
                <a:solidFill>
                  <a:schemeClr val="accent6">
                    <a:lumMod val="75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defTabSz="1219170"/>
                  <a:endParaRPr kumimoji="1" lang="zh-TW" altLang="en-US" sz="2100">
                    <a:solidFill>
                      <a:sysClr val="windowText" lastClr="000000"/>
                    </a:solidFill>
                    <a:latin typeface="隶书" panose="02010509060101010101" charset="-122"/>
                    <a:ea typeface="隶书" panose="02010509060101010101" charset="-122"/>
                  </a:endParaRPr>
                </a:p>
              </p:txBody>
            </p:sp>
            <p:sp>
              <p:nvSpPr>
                <p:cNvPr id="13" name="饼形 12"/>
                <p:cNvSpPr/>
                <p:nvPr/>
              </p:nvSpPr>
              <p:spPr>
                <a:xfrm>
                  <a:off x="9816" y="4953"/>
                  <a:ext cx="1870" cy="1815"/>
                </a:xfrm>
                <a:prstGeom prst="pie">
                  <a:avLst>
                    <a:gd name="adj1" fmla="val 20743039"/>
                    <a:gd name="adj2" fmla="val 1620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latin typeface="隶书" panose="02010509060101010101" charset="-122"/>
                    <a:ea typeface="隶书" panose="02010509060101010101" charset="-122"/>
                  </a:endParaRPr>
                </a:p>
              </p:txBody>
            </p:sp>
            <p:sp>
              <p:nvSpPr>
                <p:cNvPr id="29" name="饼形 28"/>
                <p:cNvSpPr/>
                <p:nvPr/>
              </p:nvSpPr>
              <p:spPr>
                <a:xfrm rot="16560000">
                  <a:off x="9821" y="4858"/>
                  <a:ext cx="1854" cy="2005"/>
                </a:xfrm>
                <a:prstGeom prst="pie">
                  <a:avLst>
                    <a:gd name="adj1" fmla="val 21321703"/>
                    <a:gd name="adj2" fmla="val 1606705"/>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defTabSz="1219170"/>
                  <a:endParaRPr kumimoji="1" lang="zh-TW" altLang="en-US" sz="2100">
                    <a:solidFill>
                      <a:sysClr val="windowText" lastClr="000000"/>
                    </a:solidFill>
                    <a:latin typeface="隶书" panose="02010509060101010101" charset="-122"/>
                    <a:ea typeface="隶书" panose="02010509060101010101" charset="-122"/>
                  </a:endParaRPr>
                </a:p>
              </p:txBody>
            </p:sp>
          </p:grpSp>
          <p:sp>
            <p:nvSpPr>
              <p:cNvPr id="31" name="文本框 30"/>
              <p:cNvSpPr txBox="1"/>
              <p:nvPr/>
            </p:nvSpPr>
            <p:spPr>
              <a:xfrm>
                <a:off x="10265" y="6000"/>
                <a:ext cx="1009" cy="377"/>
              </a:xfrm>
              <a:prstGeom prst="rect">
                <a:avLst/>
              </a:prstGeom>
              <a:noFill/>
            </p:spPr>
            <p:txBody>
              <a:bodyPr wrap="square" rtlCol="0">
                <a:spAutoFit/>
              </a:bodyPr>
              <a:lstStyle/>
              <a:p>
                <a:r>
                  <a:rPr lang="en-US" altLang="zh-CN" sz="2100">
                    <a:latin typeface="隶书" panose="02010509060101010101" charset="-122"/>
                    <a:ea typeface="隶书" panose="02010509060101010101" charset="-122"/>
                  </a:rPr>
                  <a:t>80%</a:t>
                </a:r>
              </a:p>
            </p:txBody>
          </p:sp>
          <p:sp>
            <p:nvSpPr>
              <p:cNvPr id="32" name="文本框 31"/>
              <p:cNvSpPr txBox="1"/>
              <p:nvPr/>
            </p:nvSpPr>
            <p:spPr>
              <a:xfrm>
                <a:off x="10653" y="4953"/>
                <a:ext cx="1009" cy="377"/>
              </a:xfrm>
              <a:prstGeom prst="rect">
                <a:avLst/>
              </a:prstGeom>
              <a:noFill/>
            </p:spPr>
            <p:txBody>
              <a:bodyPr wrap="square" rtlCol="0">
                <a:spAutoFit/>
              </a:bodyPr>
              <a:lstStyle/>
              <a:p>
                <a:r>
                  <a:rPr lang="en-US" altLang="zh-CN" sz="2100">
                    <a:latin typeface="隶书" panose="02010509060101010101" charset="-122"/>
                    <a:ea typeface="隶书" panose="02010509060101010101" charset="-122"/>
                  </a:rPr>
                  <a:t>9%</a:t>
                </a:r>
              </a:p>
            </p:txBody>
          </p:sp>
          <p:sp>
            <p:nvSpPr>
              <p:cNvPr id="33" name="文本框 32"/>
              <p:cNvSpPr txBox="1"/>
              <p:nvPr/>
            </p:nvSpPr>
            <p:spPr>
              <a:xfrm>
                <a:off x="11033" y="5184"/>
                <a:ext cx="1009" cy="377"/>
              </a:xfrm>
              <a:prstGeom prst="rect">
                <a:avLst/>
              </a:prstGeom>
              <a:noFill/>
              <a:ln>
                <a:noFill/>
              </a:ln>
            </p:spPr>
            <p:txBody>
              <a:bodyPr wrap="square" rtlCol="0">
                <a:spAutoFit/>
              </a:bodyPr>
              <a:lstStyle/>
              <a:p>
                <a:r>
                  <a:rPr lang="en-US" altLang="zh-CN" sz="2100">
                    <a:latin typeface="隶书" panose="02010509060101010101" charset="-122"/>
                    <a:ea typeface="隶书" panose="02010509060101010101" charset="-122"/>
                  </a:rPr>
                  <a:t>11%</a:t>
                </a:r>
              </a:p>
            </p:txBody>
          </p:sp>
        </p:grpSp>
        <p:sp>
          <p:nvSpPr>
            <p:cNvPr id="36" name="矩形 35"/>
            <p:cNvSpPr/>
            <p:nvPr/>
          </p:nvSpPr>
          <p:spPr>
            <a:xfrm>
              <a:off x="6067" y="5756"/>
              <a:ext cx="452" cy="1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隶书" panose="02010509060101010101" charset="-122"/>
                <a:ea typeface="隶书" panose="02010509060101010101" charset="-122"/>
              </a:endParaRPr>
            </a:p>
          </p:txBody>
        </p:sp>
        <p:sp>
          <p:nvSpPr>
            <p:cNvPr id="14" name="矩形 13"/>
            <p:cNvSpPr/>
            <p:nvPr/>
          </p:nvSpPr>
          <p:spPr>
            <a:xfrm>
              <a:off x="6082" y="6153"/>
              <a:ext cx="455" cy="1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隶书" panose="02010509060101010101" charset="-122"/>
                <a:ea typeface="隶书" panose="02010509060101010101" charset="-122"/>
              </a:endParaRPr>
            </a:p>
          </p:txBody>
        </p:sp>
        <p:sp>
          <p:nvSpPr>
            <p:cNvPr id="38" name="矩形 37"/>
            <p:cNvSpPr/>
            <p:nvPr/>
          </p:nvSpPr>
          <p:spPr>
            <a:xfrm>
              <a:off x="6083" y="6579"/>
              <a:ext cx="470" cy="18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0">
                <a:latin typeface="隶书" panose="02010509060101010101" charset="-122"/>
                <a:ea typeface="隶书" panose="02010509060101010101" charset="-122"/>
              </a:endParaRPr>
            </a:p>
          </p:txBody>
        </p:sp>
        <p:sp>
          <p:nvSpPr>
            <p:cNvPr id="39" name="文本框 38"/>
            <p:cNvSpPr txBox="1"/>
            <p:nvPr/>
          </p:nvSpPr>
          <p:spPr>
            <a:xfrm>
              <a:off x="7001" y="5609"/>
              <a:ext cx="1723" cy="359"/>
            </a:xfrm>
            <a:prstGeom prst="rect">
              <a:avLst/>
            </a:prstGeom>
            <a:noFill/>
          </p:spPr>
          <p:txBody>
            <a:bodyPr wrap="square" rtlCol="0">
              <a:spAutoFit/>
            </a:bodyPr>
            <a:lstStyle/>
            <a:p>
              <a:r>
                <a:rPr lang="zh-CN" altLang="en-US" sz="1600">
                  <a:latin typeface="华文中宋" panose="02010600040101010101" charset="-122"/>
                  <a:ea typeface="华文中宋" panose="02010600040101010101" charset="-122"/>
                </a:rPr>
                <a:t>农业</a:t>
              </a:r>
            </a:p>
          </p:txBody>
        </p:sp>
        <p:sp>
          <p:nvSpPr>
            <p:cNvPr id="40" name="文本框 39"/>
            <p:cNvSpPr txBox="1"/>
            <p:nvPr/>
          </p:nvSpPr>
          <p:spPr>
            <a:xfrm>
              <a:off x="6989" y="6027"/>
              <a:ext cx="1591" cy="359"/>
            </a:xfrm>
            <a:prstGeom prst="rect">
              <a:avLst/>
            </a:prstGeom>
            <a:noFill/>
          </p:spPr>
          <p:txBody>
            <a:bodyPr wrap="square" rtlCol="0">
              <a:spAutoFit/>
            </a:bodyPr>
            <a:lstStyle/>
            <a:p>
              <a:r>
                <a:rPr lang="zh-CN" altLang="en-US" sz="1600">
                  <a:latin typeface="华文中宋" panose="02010600040101010101" charset="-122"/>
                  <a:ea typeface="华文中宋" panose="02010600040101010101" charset="-122"/>
                </a:rPr>
                <a:t>重工业</a:t>
              </a:r>
            </a:p>
          </p:txBody>
        </p:sp>
        <p:sp>
          <p:nvSpPr>
            <p:cNvPr id="41" name="文本框 40"/>
            <p:cNvSpPr txBox="1"/>
            <p:nvPr/>
          </p:nvSpPr>
          <p:spPr>
            <a:xfrm>
              <a:off x="6989" y="6461"/>
              <a:ext cx="1578" cy="359"/>
            </a:xfrm>
            <a:prstGeom prst="rect">
              <a:avLst/>
            </a:prstGeom>
            <a:noFill/>
          </p:spPr>
          <p:txBody>
            <a:bodyPr wrap="square" rtlCol="0">
              <a:spAutoFit/>
            </a:bodyPr>
            <a:lstStyle/>
            <a:p>
              <a:r>
                <a:rPr lang="zh-CN" altLang="en-US" sz="1600">
                  <a:latin typeface="华文中宋" panose="02010600040101010101" charset="-122"/>
                  <a:ea typeface="华文中宋" panose="02010600040101010101" charset="-122"/>
                </a:rPr>
                <a:t>其他工业</a:t>
              </a:r>
            </a:p>
          </p:txBody>
        </p:sp>
      </p:grpSp>
      <p:sp>
        <p:nvSpPr>
          <p:cNvPr id="22" name="文本框 21"/>
          <p:cNvSpPr txBox="1"/>
          <p:nvPr/>
        </p:nvSpPr>
        <p:spPr>
          <a:xfrm>
            <a:off x="2376594" y="6256868"/>
            <a:ext cx="6926580" cy="613833"/>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lIns="121917" tIns="60958" rIns="121917" bIns="60958" rtlCol="0">
            <a:spAutoFit/>
          </a:bodyPr>
          <a:lstStyle/>
          <a:p>
            <a:pPr algn="ctr"/>
            <a:r>
              <a:rPr lang="en-US" altLang="zh-CN" sz="3200">
                <a:solidFill>
                  <a:srgbClr val="C00000"/>
                </a:solidFill>
                <a:latin typeface="华文中宋" panose="02010600040101010101" charset="-122"/>
                <a:ea typeface="华文中宋" panose="02010600040101010101" charset="-122"/>
                <a:cs typeface="华文中宋" panose="02010600040101010101" charset="-122"/>
              </a:rPr>
              <a:t> </a:t>
            </a:r>
            <a:r>
              <a:rPr lang="zh-CN" altLang="en-US" sz="2700">
                <a:solidFill>
                  <a:srgbClr val="C00000"/>
                </a:solidFill>
                <a:latin typeface="华文中宋" panose="02010600040101010101" charset="-122"/>
                <a:ea typeface="华文中宋" panose="02010600040101010101" charset="-122"/>
                <a:cs typeface="华文中宋" panose="02010600040101010101" charset="-122"/>
              </a:rPr>
              <a:t>为什么提出过渡时期总路线？</a:t>
            </a:r>
          </a:p>
        </p:txBody>
      </p:sp>
      <p:sp>
        <p:nvSpPr>
          <p:cNvPr id="47"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48" name="图片 47" descr="C:/Users/SAMSUNG/AppData/Local/Temp/kaimatting/20200714195559/output_aiMatting_20200714195604.pngoutput_aiMatting_20200714195604"/>
          <p:cNvPicPr>
            <a:picLocks noChangeAspect="1"/>
          </p:cNvPicPr>
          <p:nvPr/>
        </p:nvPicPr>
        <p:blipFill>
          <a:blip r:embed="rId5">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1644744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文本框 7"/>
          <p:cNvSpPr txBox="1"/>
          <p:nvPr/>
        </p:nvSpPr>
        <p:spPr>
          <a:xfrm>
            <a:off x="0" y="1031687"/>
            <a:ext cx="3224107" cy="400105"/>
          </a:xfrm>
          <a:prstGeom prst="rect">
            <a:avLst/>
          </a:prstGeom>
          <a:noFill/>
          <a:ln>
            <a:solidFill>
              <a:schemeClr val="tx1"/>
            </a:solidFill>
          </a:ln>
        </p:spPr>
        <p:txBody>
          <a:bodyPr wrap="square" lIns="121917" tIns="60958" rIns="121917" bIns="60958" rtlCol="0">
            <a:spAutoFit/>
          </a:bodyPr>
          <a:lstStyle/>
          <a:p>
            <a:r>
              <a:rPr lang="en-US" altLang="zh-CN"/>
              <a:t>1.</a:t>
            </a:r>
            <a:r>
              <a:rPr lang="zh-CN" altLang="en-US"/>
              <a:t>社会主义经济制度</a:t>
            </a:r>
          </a:p>
        </p:txBody>
      </p:sp>
      <p:sp>
        <p:nvSpPr>
          <p:cNvPr id="107" name="文本框 106"/>
          <p:cNvSpPr txBox="1"/>
          <p:nvPr/>
        </p:nvSpPr>
        <p:spPr>
          <a:xfrm>
            <a:off x="412327" y="5631180"/>
            <a:ext cx="11187853" cy="677104"/>
          </a:xfrm>
          <a:prstGeom prst="rect">
            <a:avLst/>
          </a:prstGeom>
          <a:noFill/>
          <a:ln>
            <a:solidFill>
              <a:schemeClr val="tx1"/>
            </a:solidFill>
          </a:ln>
        </p:spPr>
        <p:txBody>
          <a:bodyPr wrap="square" lIns="121917" tIns="60958" rIns="121917" bIns="60958" rtlCol="0">
            <a:spAutoFit/>
          </a:bodyPr>
          <a:lstStyle/>
          <a:p>
            <a:r>
              <a:rPr lang="en-US" altLang="zh-CN">
                <a:latin typeface="华文中宋" panose="02010600040101010101" charset="-122"/>
                <a:ea typeface="华文中宋" panose="02010600040101010101" charset="-122"/>
              </a:rPr>
              <a:t>“</a:t>
            </a:r>
            <a:r>
              <a:rPr lang="zh-CN" altLang="en-US">
                <a:latin typeface="华文中宋" panose="02010600040101010101" charset="-122"/>
                <a:ea typeface="华文中宋" panose="02010600040101010101" charset="-122"/>
              </a:rPr>
              <a:t>一化</a:t>
            </a:r>
            <a:r>
              <a:rPr lang="en-US" altLang="zh-CN">
                <a:latin typeface="华文中宋" panose="02010600040101010101" charset="-122"/>
                <a:ea typeface="华文中宋" panose="02010600040101010101" charset="-122"/>
              </a:rPr>
              <a:t>”</a:t>
            </a:r>
            <a:r>
              <a:rPr lang="zh-CN" altLang="en-US">
                <a:latin typeface="华文中宋" panose="02010600040101010101" charset="-122"/>
                <a:ea typeface="华文中宋" panose="02010600040101010101" charset="-122"/>
              </a:rPr>
              <a:t>：逐步实现社会主义工业化；</a:t>
            </a:r>
          </a:p>
          <a:p>
            <a:r>
              <a:rPr lang="en-US" altLang="zh-CN">
                <a:latin typeface="华文中宋" panose="02010600040101010101" charset="-122"/>
                <a:ea typeface="华文中宋" panose="02010600040101010101" charset="-122"/>
                <a:sym typeface="+mn-ea"/>
              </a:rPr>
              <a:t>“</a:t>
            </a:r>
            <a:r>
              <a:rPr lang="zh-CN" altLang="en-US">
                <a:latin typeface="华文中宋" panose="02010600040101010101" charset="-122"/>
                <a:ea typeface="华文中宋" panose="02010600040101010101" charset="-122"/>
                <a:sym typeface="+mn-ea"/>
              </a:rPr>
              <a:t>三改</a:t>
            </a:r>
            <a:r>
              <a:rPr lang="en-US" altLang="zh-CN">
                <a:latin typeface="华文中宋" panose="02010600040101010101" charset="-122"/>
                <a:ea typeface="华文中宋" panose="02010600040101010101" charset="-122"/>
                <a:sym typeface="+mn-ea"/>
              </a:rPr>
              <a:t>”</a:t>
            </a:r>
            <a:r>
              <a:rPr lang="zh-CN" altLang="en-US">
                <a:latin typeface="华文中宋" panose="02010600040101010101" charset="-122"/>
                <a:ea typeface="华文中宋" panose="02010600040101010101" charset="-122"/>
                <a:sym typeface="+mn-ea"/>
              </a:rPr>
              <a:t>：逐步实现国家对农业、手工业和资本主义工商业的社会主义改造。</a:t>
            </a:r>
          </a:p>
        </p:txBody>
      </p:sp>
      <p:grpSp>
        <p:nvGrpSpPr>
          <p:cNvPr id="120" name="组合 119"/>
          <p:cNvGrpSpPr/>
          <p:nvPr/>
        </p:nvGrpSpPr>
        <p:grpSpPr>
          <a:xfrm>
            <a:off x="412327" y="1785620"/>
            <a:ext cx="11187007" cy="3449320"/>
            <a:chOff x="487" y="2090"/>
            <a:chExt cx="13213" cy="4074"/>
          </a:xfrm>
        </p:grpSpPr>
        <p:sp>
          <p:nvSpPr>
            <p:cNvPr id="47" name="Text Box 30"/>
            <p:cNvSpPr txBox="1">
              <a:spLocks noChangeArrowheads="1"/>
            </p:cNvSpPr>
            <p:nvPr/>
          </p:nvSpPr>
          <p:spPr bwMode="auto">
            <a:xfrm>
              <a:off x="2170" y="2552"/>
              <a:ext cx="1891" cy="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700" b="1">
                  <a:latin typeface="华文中宋" panose="02010600040101010101" charset="-122"/>
                  <a:ea typeface="华文中宋" panose="02010600040101010101" charset="-122"/>
                </a:rPr>
                <a:t>有能力</a:t>
              </a:r>
            </a:p>
          </p:txBody>
        </p:sp>
        <p:sp>
          <p:nvSpPr>
            <p:cNvPr id="48" name="Text Box 31"/>
            <p:cNvSpPr txBox="1">
              <a:spLocks noChangeArrowheads="1"/>
            </p:cNvSpPr>
            <p:nvPr/>
          </p:nvSpPr>
          <p:spPr bwMode="auto">
            <a:xfrm>
              <a:off x="2174" y="3861"/>
              <a:ext cx="1892" cy="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700" b="1">
                  <a:latin typeface="华文中宋" panose="02010600040101010101" charset="-122"/>
                  <a:ea typeface="华文中宋" panose="02010600040101010101" charset="-122"/>
                </a:rPr>
                <a:t>有可能</a:t>
              </a:r>
            </a:p>
          </p:txBody>
        </p:sp>
        <p:sp>
          <p:nvSpPr>
            <p:cNvPr id="62" name="Text Box 32"/>
            <p:cNvSpPr txBox="1">
              <a:spLocks noChangeArrowheads="1"/>
            </p:cNvSpPr>
            <p:nvPr/>
          </p:nvSpPr>
          <p:spPr bwMode="auto">
            <a:xfrm>
              <a:off x="2174" y="5193"/>
              <a:ext cx="1890" cy="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700" b="1">
                  <a:latin typeface="华文中宋" panose="02010600040101010101" charset="-122"/>
                  <a:ea typeface="华文中宋" panose="02010600040101010101" charset="-122"/>
                </a:rPr>
                <a:t>有必要</a:t>
              </a:r>
            </a:p>
          </p:txBody>
        </p:sp>
        <p:sp>
          <p:nvSpPr>
            <p:cNvPr id="68" name="文本框 67"/>
            <p:cNvSpPr txBox="1"/>
            <p:nvPr/>
          </p:nvSpPr>
          <p:spPr>
            <a:xfrm>
              <a:off x="4239" y="2090"/>
              <a:ext cx="6171" cy="491"/>
            </a:xfrm>
            <a:prstGeom prst="rect">
              <a:avLst/>
            </a:prstGeom>
            <a:noFill/>
            <a:ln>
              <a:solidFill>
                <a:schemeClr val="tx1"/>
              </a:solidFill>
            </a:ln>
          </p:spPr>
          <p:txBody>
            <a:bodyPr wrap="square" rtlCol="0">
              <a:spAutoFit/>
            </a:bodyPr>
            <a:lstStyle/>
            <a:p>
              <a:r>
                <a:rPr lang="zh-CN" altLang="en-US" sz="2100">
                  <a:latin typeface="华文中宋" panose="02010600040101010101" charset="-122"/>
                  <a:ea typeface="华文中宋" panose="02010600040101010101" charset="-122"/>
                </a:rPr>
                <a:t>国民经济的恢复任务完成</a:t>
              </a:r>
            </a:p>
          </p:txBody>
        </p:sp>
        <p:sp>
          <p:nvSpPr>
            <p:cNvPr id="69" name="文本框 68"/>
            <p:cNvSpPr txBox="1"/>
            <p:nvPr/>
          </p:nvSpPr>
          <p:spPr>
            <a:xfrm>
              <a:off x="4239" y="3108"/>
              <a:ext cx="6172" cy="491"/>
            </a:xfrm>
            <a:prstGeom prst="rect">
              <a:avLst/>
            </a:prstGeom>
            <a:noFill/>
            <a:ln>
              <a:solidFill>
                <a:schemeClr val="tx1"/>
              </a:solidFill>
            </a:ln>
          </p:spPr>
          <p:txBody>
            <a:bodyPr wrap="square" rtlCol="0">
              <a:spAutoFit/>
            </a:bodyPr>
            <a:lstStyle/>
            <a:p>
              <a:r>
                <a:rPr lang="zh-CN" altLang="en-US" sz="2100">
                  <a:latin typeface="华文中宋" panose="02010600040101010101" charset="-122"/>
                  <a:ea typeface="华文中宋" panose="02010600040101010101" charset="-122"/>
                </a:rPr>
                <a:t>国营经济在国民经济当中占有支配性地位</a:t>
              </a:r>
            </a:p>
          </p:txBody>
        </p:sp>
        <p:sp>
          <p:nvSpPr>
            <p:cNvPr id="70" name="文本框 69"/>
            <p:cNvSpPr txBox="1"/>
            <p:nvPr/>
          </p:nvSpPr>
          <p:spPr>
            <a:xfrm>
              <a:off x="4239" y="3884"/>
              <a:ext cx="6172" cy="491"/>
            </a:xfrm>
            <a:prstGeom prst="rect">
              <a:avLst/>
            </a:prstGeom>
            <a:noFill/>
            <a:ln>
              <a:solidFill>
                <a:schemeClr val="tx1"/>
              </a:solidFill>
            </a:ln>
          </p:spPr>
          <p:txBody>
            <a:bodyPr wrap="square" rtlCol="0">
              <a:spAutoFit/>
            </a:bodyPr>
            <a:lstStyle/>
            <a:p>
              <a:r>
                <a:rPr lang="zh-CN" altLang="en-US" sz="2100">
                  <a:latin typeface="华文中宋" panose="02010600040101010101" charset="-122"/>
                  <a:ea typeface="华文中宋" panose="02010600040101010101" charset="-122"/>
                </a:rPr>
                <a:t>受国际环境的影响</a:t>
              </a:r>
            </a:p>
          </p:txBody>
        </p:sp>
        <p:sp>
          <p:nvSpPr>
            <p:cNvPr id="71" name="文本框 70"/>
            <p:cNvSpPr txBox="1"/>
            <p:nvPr/>
          </p:nvSpPr>
          <p:spPr>
            <a:xfrm>
              <a:off x="4239" y="4662"/>
              <a:ext cx="6173" cy="491"/>
            </a:xfrm>
            <a:prstGeom prst="rect">
              <a:avLst/>
            </a:prstGeom>
            <a:noFill/>
            <a:ln>
              <a:solidFill>
                <a:schemeClr val="tx1"/>
              </a:solidFill>
            </a:ln>
          </p:spPr>
          <p:txBody>
            <a:bodyPr wrap="square" rtlCol="0">
              <a:spAutoFit/>
            </a:bodyPr>
            <a:lstStyle/>
            <a:p>
              <a:r>
                <a:rPr lang="zh-CN" altLang="en-US" sz="2100">
                  <a:latin typeface="华文中宋" panose="02010600040101010101" charset="-122"/>
                  <a:ea typeface="华文中宋" panose="02010600040101010101" charset="-122"/>
                </a:rPr>
                <a:t>民族资本主义工商业的构成不合理</a:t>
              </a:r>
            </a:p>
          </p:txBody>
        </p:sp>
        <p:sp>
          <p:nvSpPr>
            <p:cNvPr id="72" name="文本框 71"/>
            <p:cNvSpPr txBox="1"/>
            <p:nvPr/>
          </p:nvSpPr>
          <p:spPr>
            <a:xfrm>
              <a:off x="4253" y="5673"/>
              <a:ext cx="6159" cy="491"/>
            </a:xfrm>
            <a:prstGeom prst="rect">
              <a:avLst/>
            </a:prstGeom>
            <a:noFill/>
            <a:ln>
              <a:solidFill>
                <a:schemeClr val="tx1"/>
              </a:solidFill>
            </a:ln>
          </p:spPr>
          <p:txBody>
            <a:bodyPr wrap="square" rtlCol="0">
              <a:spAutoFit/>
            </a:bodyPr>
            <a:lstStyle/>
            <a:p>
              <a:r>
                <a:rPr lang="zh-CN" altLang="en-US" sz="2100">
                  <a:latin typeface="华文中宋" panose="02010600040101010101" charset="-122"/>
                  <a:ea typeface="华文中宋" panose="02010600040101010101" charset="-122"/>
                </a:rPr>
                <a:t>中国需从农业国转变为工业国</a:t>
              </a:r>
            </a:p>
          </p:txBody>
        </p:sp>
        <p:sp>
          <p:nvSpPr>
            <p:cNvPr id="46" name="文本框 45"/>
            <p:cNvSpPr txBox="1"/>
            <p:nvPr/>
          </p:nvSpPr>
          <p:spPr>
            <a:xfrm>
              <a:off x="487" y="2621"/>
              <a:ext cx="1278" cy="3052"/>
            </a:xfrm>
            <a:prstGeom prst="rect">
              <a:avLst/>
            </a:prstGeom>
            <a:noFill/>
            <a:ln>
              <a:solidFill>
                <a:schemeClr val="tx1"/>
              </a:solidFill>
            </a:ln>
          </p:spPr>
          <p:txBody>
            <a:bodyPr wrap="square" rtlCol="0">
              <a:spAutoFit/>
            </a:bodyPr>
            <a:lstStyle/>
            <a:p>
              <a:r>
                <a:rPr lang="zh-CN" altLang="en-US" sz="2700" b="1">
                  <a:latin typeface="华文中宋" panose="02010600040101010101" charset="-122"/>
                  <a:ea typeface="华文中宋" panose="02010600040101010101" charset="-122"/>
                </a:rPr>
                <a:t>提出过渡时期总路线的原因</a:t>
              </a:r>
            </a:p>
          </p:txBody>
        </p:sp>
        <p:grpSp>
          <p:nvGrpSpPr>
            <p:cNvPr id="74" name="组合 73"/>
            <p:cNvGrpSpPr/>
            <p:nvPr/>
          </p:nvGrpSpPr>
          <p:grpSpPr>
            <a:xfrm>
              <a:off x="1765" y="2828"/>
              <a:ext cx="409" cy="2683"/>
              <a:chOff x="1453" y="2847"/>
              <a:chExt cx="531" cy="2683"/>
            </a:xfrm>
          </p:grpSpPr>
          <p:grpSp>
            <p:nvGrpSpPr>
              <p:cNvPr id="67" name="组合 66"/>
              <p:cNvGrpSpPr/>
              <p:nvPr/>
            </p:nvGrpSpPr>
            <p:grpSpPr>
              <a:xfrm>
                <a:off x="1614" y="2847"/>
                <a:ext cx="370" cy="2683"/>
                <a:chOff x="1614" y="2847"/>
                <a:chExt cx="370" cy="2683"/>
              </a:xfrm>
            </p:grpSpPr>
            <p:grpSp>
              <p:nvGrpSpPr>
                <p:cNvPr id="52" name="组合 51"/>
                <p:cNvGrpSpPr/>
                <p:nvPr/>
              </p:nvGrpSpPr>
              <p:grpSpPr>
                <a:xfrm>
                  <a:off x="1614" y="2847"/>
                  <a:ext cx="370" cy="2680"/>
                  <a:chOff x="1797" y="1311"/>
                  <a:chExt cx="436" cy="5289"/>
                </a:xfrm>
              </p:grpSpPr>
              <p:grpSp>
                <p:nvGrpSpPr>
                  <p:cNvPr id="53" name="组合 52"/>
                  <p:cNvGrpSpPr/>
                  <p:nvPr/>
                </p:nvGrpSpPr>
                <p:grpSpPr>
                  <a:xfrm>
                    <a:off x="1802" y="1311"/>
                    <a:ext cx="431" cy="5289"/>
                    <a:chOff x="1802" y="1311"/>
                    <a:chExt cx="431" cy="5289"/>
                  </a:xfrm>
                </p:grpSpPr>
                <p:cxnSp>
                  <p:nvCxnSpPr>
                    <p:cNvPr id="54" name="直接连接符 53"/>
                    <p:cNvCxnSpPr/>
                    <p:nvPr/>
                  </p:nvCxnSpPr>
                  <p:spPr>
                    <a:xfrm flipH="1">
                      <a:off x="1812" y="1311"/>
                      <a:ext cx="6" cy="528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cxnSp>
                  <p:nvCxnSpPr>
                    <p:cNvPr id="57" name="直接连接符 56"/>
                    <p:cNvCxnSpPr/>
                    <p:nvPr/>
                  </p:nvCxnSpPr>
                  <p:spPr>
                    <a:xfrm flipH="1" flipV="1">
                      <a:off x="1802" y="3910"/>
                      <a:ext cx="431" cy="18"/>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63" name="直接连接符 62"/>
                  <p:cNvCxnSpPr/>
                  <p:nvPr/>
                </p:nvCxnSpPr>
                <p:spPr>
                  <a:xfrm flipH="1" flipV="1">
                    <a:off x="1797" y="1312"/>
                    <a:ext cx="431" cy="18"/>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66" name="直接连接符 65"/>
                <p:cNvCxnSpPr/>
                <p:nvPr/>
              </p:nvCxnSpPr>
              <p:spPr>
                <a:xfrm flipH="1" flipV="1">
                  <a:off x="1614" y="5522"/>
                  <a:ext cx="366" cy="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73" name="直接连接符 72"/>
              <p:cNvCxnSpPr/>
              <p:nvPr/>
            </p:nvCxnSpPr>
            <p:spPr>
              <a:xfrm flipH="1">
                <a:off x="1453" y="4164"/>
                <a:ext cx="247" cy="4"/>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grpSp>
          <p:nvGrpSpPr>
            <p:cNvPr id="80" name="组合 79"/>
            <p:cNvGrpSpPr/>
            <p:nvPr/>
          </p:nvGrpSpPr>
          <p:grpSpPr>
            <a:xfrm>
              <a:off x="4066" y="2359"/>
              <a:ext cx="173" cy="1017"/>
              <a:chOff x="1332" y="2847"/>
              <a:chExt cx="648" cy="2684"/>
            </a:xfrm>
          </p:grpSpPr>
          <p:grpSp>
            <p:nvGrpSpPr>
              <p:cNvPr id="81" name="组合 80"/>
              <p:cNvGrpSpPr/>
              <p:nvPr/>
            </p:nvGrpSpPr>
            <p:grpSpPr>
              <a:xfrm>
                <a:off x="1614" y="2847"/>
                <a:ext cx="366" cy="2684"/>
                <a:chOff x="1614" y="2847"/>
                <a:chExt cx="366" cy="2684"/>
              </a:xfrm>
            </p:grpSpPr>
            <p:grpSp>
              <p:nvGrpSpPr>
                <p:cNvPr id="82" name="组合 81"/>
                <p:cNvGrpSpPr/>
                <p:nvPr/>
              </p:nvGrpSpPr>
              <p:grpSpPr>
                <a:xfrm>
                  <a:off x="1614" y="2847"/>
                  <a:ext cx="366" cy="2680"/>
                  <a:chOff x="1797" y="1311"/>
                  <a:chExt cx="431" cy="5289"/>
                </a:xfrm>
              </p:grpSpPr>
              <p:cxnSp>
                <p:nvCxnSpPr>
                  <p:cNvPr id="84" name="直接连接符 83"/>
                  <p:cNvCxnSpPr/>
                  <p:nvPr/>
                </p:nvCxnSpPr>
                <p:spPr>
                  <a:xfrm flipH="1">
                    <a:off x="1812" y="1311"/>
                    <a:ext cx="6" cy="5289"/>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cxnSp>
                <p:nvCxnSpPr>
                  <p:cNvPr id="86" name="直接连接符 85"/>
                  <p:cNvCxnSpPr/>
                  <p:nvPr/>
                </p:nvCxnSpPr>
                <p:spPr>
                  <a:xfrm flipH="1" flipV="1">
                    <a:off x="1797" y="1312"/>
                    <a:ext cx="431" cy="18"/>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87" name="直接连接符 86"/>
                <p:cNvCxnSpPr/>
                <p:nvPr/>
              </p:nvCxnSpPr>
              <p:spPr>
                <a:xfrm flipH="1" flipV="1">
                  <a:off x="1614" y="5522"/>
                  <a:ext cx="366" cy="9"/>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88" name="直接连接符 87"/>
              <p:cNvCxnSpPr/>
              <p:nvPr/>
            </p:nvCxnSpPr>
            <p:spPr>
              <a:xfrm flipH="1" flipV="1">
                <a:off x="1332" y="4229"/>
                <a:ext cx="341" cy="6"/>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89" name="直接连接符 88"/>
            <p:cNvCxnSpPr/>
            <p:nvPr/>
          </p:nvCxnSpPr>
          <p:spPr>
            <a:xfrm flipH="1" flipV="1">
              <a:off x="4025" y="4163"/>
              <a:ext cx="237" cy="1"/>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nvGrpSpPr>
            <p:cNvPr id="90" name="组合 89"/>
            <p:cNvGrpSpPr/>
            <p:nvPr/>
          </p:nvGrpSpPr>
          <p:grpSpPr>
            <a:xfrm>
              <a:off x="4050" y="4981"/>
              <a:ext cx="203" cy="1053"/>
              <a:chOff x="1356" y="2847"/>
              <a:chExt cx="624" cy="2684"/>
            </a:xfrm>
          </p:grpSpPr>
          <p:grpSp>
            <p:nvGrpSpPr>
              <p:cNvPr id="91" name="组合 90"/>
              <p:cNvGrpSpPr/>
              <p:nvPr/>
            </p:nvGrpSpPr>
            <p:grpSpPr>
              <a:xfrm>
                <a:off x="1614" y="2847"/>
                <a:ext cx="366" cy="2684"/>
                <a:chOff x="1614" y="2847"/>
                <a:chExt cx="366" cy="2684"/>
              </a:xfrm>
            </p:grpSpPr>
            <p:grpSp>
              <p:nvGrpSpPr>
                <p:cNvPr id="92" name="组合 91"/>
                <p:cNvGrpSpPr/>
                <p:nvPr/>
              </p:nvGrpSpPr>
              <p:grpSpPr>
                <a:xfrm>
                  <a:off x="1614" y="2847"/>
                  <a:ext cx="366" cy="2680"/>
                  <a:chOff x="1797" y="1311"/>
                  <a:chExt cx="431" cy="5289"/>
                </a:xfrm>
              </p:grpSpPr>
              <p:cxnSp>
                <p:nvCxnSpPr>
                  <p:cNvPr id="93" name="直接连接符 92"/>
                  <p:cNvCxnSpPr/>
                  <p:nvPr/>
                </p:nvCxnSpPr>
                <p:spPr>
                  <a:xfrm flipH="1">
                    <a:off x="1812" y="1311"/>
                    <a:ext cx="6" cy="5289"/>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cxnSp>
                <p:nvCxnSpPr>
                  <p:cNvPr id="94" name="直接连接符 93"/>
                  <p:cNvCxnSpPr/>
                  <p:nvPr/>
                </p:nvCxnSpPr>
                <p:spPr>
                  <a:xfrm flipH="1" flipV="1">
                    <a:off x="1797" y="1312"/>
                    <a:ext cx="431" cy="18"/>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95" name="直接连接符 94"/>
                <p:cNvCxnSpPr/>
                <p:nvPr/>
              </p:nvCxnSpPr>
              <p:spPr>
                <a:xfrm flipH="1" flipV="1">
                  <a:off x="1614" y="5522"/>
                  <a:ext cx="366" cy="9"/>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96" name="直接连接符 95"/>
              <p:cNvCxnSpPr/>
              <p:nvPr/>
            </p:nvCxnSpPr>
            <p:spPr>
              <a:xfrm flipH="1" flipV="1">
                <a:off x="1356" y="4155"/>
                <a:ext cx="341" cy="6"/>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sp>
          <p:nvSpPr>
            <p:cNvPr id="98" name="文本框 97"/>
            <p:cNvSpPr txBox="1"/>
            <p:nvPr/>
          </p:nvSpPr>
          <p:spPr>
            <a:xfrm>
              <a:off x="10826" y="2382"/>
              <a:ext cx="826" cy="3536"/>
            </a:xfrm>
            <a:prstGeom prst="rect">
              <a:avLst/>
            </a:prstGeom>
            <a:noFill/>
            <a:ln>
              <a:solidFill>
                <a:schemeClr val="tx1"/>
              </a:solidFill>
            </a:ln>
          </p:spPr>
          <p:txBody>
            <a:bodyPr wrap="square" rtlCol="0">
              <a:spAutoFit/>
            </a:bodyPr>
            <a:lstStyle/>
            <a:p>
              <a:pPr algn="ctr"/>
              <a:r>
                <a:rPr lang="zh-CN" altLang="en-US" sz="2700" b="1">
                  <a:latin typeface="华文中宋" panose="02010600040101010101" charset="-122"/>
                  <a:ea typeface="华文中宋" panose="02010600040101010101" charset="-122"/>
                </a:rPr>
                <a:t>过渡时期总路线</a:t>
              </a:r>
            </a:p>
          </p:txBody>
        </p:sp>
        <p:grpSp>
          <p:nvGrpSpPr>
            <p:cNvPr id="106" name="组合 105"/>
            <p:cNvGrpSpPr/>
            <p:nvPr/>
          </p:nvGrpSpPr>
          <p:grpSpPr>
            <a:xfrm>
              <a:off x="11652" y="3707"/>
              <a:ext cx="487" cy="945"/>
              <a:chOff x="3562" y="6259"/>
              <a:chExt cx="753" cy="1170"/>
            </a:xfrm>
          </p:grpSpPr>
          <p:grpSp>
            <p:nvGrpSpPr>
              <p:cNvPr id="100" name="组合 99"/>
              <p:cNvGrpSpPr/>
              <p:nvPr/>
            </p:nvGrpSpPr>
            <p:grpSpPr>
              <a:xfrm>
                <a:off x="3911" y="6259"/>
                <a:ext cx="404" cy="1171"/>
                <a:chOff x="6620" y="5856"/>
                <a:chExt cx="404" cy="1171"/>
              </a:xfrm>
            </p:grpSpPr>
            <p:cxnSp>
              <p:nvCxnSpPr>
                <p:cNvPr id="101" name="直接连接符 100"/>
                <p:cNvCxnSpPr/>
                <p:nvPr/>
              </p:nvCxnSpPr>
              <p:spPr>
                <a:xfrm flipH="1">
                  <a:off x="6648" y="5868"/>
                  <a:ext cx="3" cy="115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cxnSp>
              <p:nvCxnSpPr>
                <p:cNvPr id="102" name="直接连接符 101"/>
                <p:cNvCxnSpPr/>
                <p:nvPr/>
              </p:nvCxnSpPr>
              <p:spPr>
                <a:xfrm flipH="1">
                  <a:off x="6636" y="7017"/>
                  <a:ext cx="388" cy="10"/>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cxnSp>
              <p:nvCxnSpPr>
                <p:cNvPr id="103" name="直接连接符 102"/>
                <p:cNvCxnSpPr/>
                <p:nvPr/>
              </p:nvCxnSpPr>
              <p:spPr>
                <a:xfrm flipH="1" flipV="1">
                  <a:off x="6620" y="5856"/>
                  <a:ext cx="366" cy="15"/>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105" name="直接连接符 104"/>
              <p:cNvCxnSpPr/>
              <p:nvPr/>
            </p:nvCxnSpPr>
            <p:spPr>
              <a:xfrm flipH="1">
                <a:off x="3562" y="6844"/>
                <a:ext cx="377" cy="12"/>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grpSp>
          <p:nvGrpSpPr>
            <p:cNvPr id="109" name="组合 108"/>
            <p:cNvGrpSpPr/>
            <p:nvPr/>
          </p:nvGrpSpPr>
          <p:grpSpPr>
            <a:xfrm rot="10800000">
              <a:off x="10409" y="2313"/>
              <a:ext cx="418" cy="3667"/>
              <a:chOff x="1507" y="2847"/>
              <a:chExt cx="477" cy="2683"/>
            </a:xfrm>
          </p:grpSpPr>
          <p:grpSp>
            <p:nvGrpSpPr>
              <p:cNvPr id="110" name="组合 109"/>
              <p:cNvGrpSpPr/>
              <p:nvPr/>
            </p:nvGrpSpPr>
            <p:grpSpPr>
              <a:xfrm>
                <a:off x="1614" y="2847"/>
                <a:ext cx="370" cy="2683"/>
                <a:chOff x="1614" y="2847"/>
                <a:chExt cx="370" cy="2683"/>
              </a:xfrm>
            </p:grpSpPr>
            <p:grpSp>
              <p:nvGrpSpPr>
                <p:cNvPr id="111" name="组合 110"/>
                <p:cNvGrpSpPr/>
                <p:nvPr/>
              </p:nvGrpSpPr>
              <p:grpSpPr>
                <a:xfrm>
                  <a:off x="1614" y="2847"/>
                  <a:ext cx="370" cy="2680"/>
                  <a:chOff x="1797" y="1311"/>
                  <a:chExt cx="436" cy="5289"/>
                </a:xfrm>
              </p:grpSpPr>
              <p:grpSp>
                <p:nvGrpSpPr>
                  <p:cNvPr id="112" name="组合 111"/>
                  <p:cNvGrpSpPr/>
                  <p:nvPr/>
                </p:nvGrpSpPr>
                <p:grpSpPr>
                  <a:xfrm>
                    <a:off x="1802" y="1311"/>
                    <a:ext cx="431" cy="5289"/>
                    <a:chOff x="1802" y="1311"/>
                    <a:chExt cx="431" cy="5289"/>
                  </a:xfrm>
                </p:grpSpPr>
                <p:cxnSp>
                  <p:nvCxnSpPr>
                    <p:cNvPr id="113" name="直接连接符 112"/>
                    <p:cNvCxnSpPr/>
                    <p:nvPr/>
                  </p:nvCxnSpPr>
                  <p:spPr>
                    <a:xfrm flipH="1">
                      <a:off x="1812" y="1311"/>
                      <a:ext cx="6" cy="528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cxnSp>
                  <p:nvCxnSpPr>
                    <p:cNvPr id="114" name="直接连接符 113"/>
                    <p:cNvCxnSpPr/>
                    <p:nvPr/>
                  </p:nvCxnSpPr>
                  <p:spPr>
                    <a:xfrm flipH="1" flipV="1">
                      <a:off x="1802" y="3910"/>
                      <a:ext cx="431" cy="18"/>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115" name="直接连接符 114"/>
                  <p:cNvCxnSpPr/>
                  <p:nvPr/>
                </p:nvCxnSpPr>
                <p:spPr>
                  <a:xfrm flipH="1" flipV="1">
                    <a:off x="1797" y="1312"/>
                    <a:ext cx="431" cy="18"/>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116" name="直接连接符 115"/>
                <p:cNvCxnSpPr/>
                <p:nvPr/>
              </p:nvCxnSpPr>
              <p:spPr>
                <a:xfrm flipH="1" flipV="1">
                  <a:off x="1614" y="5522"/>
                  <a:ext cx="366" cy="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117" name="直接连接符 116"/>
              <p:cNvCxnSpPr/>
              <p:nvPr/>
            </p:nvCxnSpPr>
            <p:spPr>
              <a:xfrm flipH="1">
                <a:off x="1507" y="4164"/>
                <a:ext cx="247" cy="4"/>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sp>
          <p:nvSpPr>
            <p:cNvPr id="118" name="文本框 117"/>
            <p:cNvSpPr txBox="1"/>
            <p:nvPr/>
          </p:nvSpPr>
          <p:spPr>
            <a:xfrm>
              <a:off x="12115" y="3423"/>
              <a:ext cx="1585" cy="436"/>
            </a:xfrm>
            <a:prstGeom prst="rect">
              <a:avLst/>
            </a:prstGeom>
            <a:noFill/>
            <a:ln>
              <a:solidFill>
                <a:schemeClr val="tx1"/>
              </a:solidFill>
            </a:ln>
          </p:spPr>
          <p:txBody>
            <a:bodyPr wrap="square" rtlCol="0">
              <a:spAutoFit/>
            </a:bodyPr>
            <a:lstStyle/>
            <a:p>
              <a:pPr algn="ct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一化</a:t>
              </a:r>
              <a:r>
                <a:rPr lang="en-US" altLang="zh-CN">
                  <a:latin typeface="华文中宋" panose="02010600040101010101" charset="-122"/>
                  <a:ea typeface="华文中宋" panose="02010600040101010101" charset="-122"/>
                  <a:cs typeface="华文中宋" panose="02010600040101010101" charset="-122"/>
                </a:rPr>
                <a:t>”</a:t>
              </a:r>
            </a:p>
          </p:txBody>
        </p:sp>
        <p:sp>
          <p:nvSpPr>
            <p:cNvPr id="119" name="文本框 118"/>
            <p:cNvSpPr txBox="1"/>
            <p:nvPr/>
          </p:nvSpPr>
          <p:spPr>
            <a:xfrm>
              <a:off x="12115" y="4359"/>
              <a:ext cx="1585" cy="436"/>
            </a:xfrm>
            <a:prstGeom prst="rect">
              <a:avLst/>
            </a:prstGeom>
            <a:noFill/>
            <a:ln>
              <a:solidFill>
                <a:schemeClr val="tx1"/>
              </a:solidFill>
            </a:ln>
          </p:spPr>
          <p:txBody>
            <a:bodyPr wrap="square" rtlCol="0">
              <a:spAutoFit/>
            </a:bodyPr>
            <a:lstStyle/>
            <a:p>
              <a:pPr algn="ct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三改</a:t>
              </a:r>
              <a:r>
                <a:rPr lang="en-US" altLang="zh-CN">
                  <a:latin typeface="华文中宋" panose="02010600040101010101" charset="-122"/>
                  <a:ea typeface="华文中宋" panose="02010600040101010101" charset="-122"/>
                  <a:cs typeface="华文中宋" panose="02010600040101010101" charset="-122"/>
                </a:rPr>
                <a:t>”</a:t>
              </a:r>
            </a:p>
          </p:txBody>
        </p:sp>
      </p:grpSp>
      <p:sp>
        <p:nvSpPr>
          <p:cNvPr id="77"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78" name="图片 77" descr="C:/Users/SAMSUNG/AppData/Local/Temp/kaimatting/20200714195559/output_aiMatting_20200714195604.pngoutput_aiMatting_20200714195604"/>
          <p:cNvPicPr>
            <a:picLocks noChangeAspect="1"/>
          </p:cNvPicPr>
          <p:nvPr/>
        </p:nvPicPr>
        <p:blipFill>
          <a:blip r:embed="rId3">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11536185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45192"/>
            <a:ext cx="3224107" cy="400105"/>
          </a:xfrm>
          <a:prstGeom prst="rect">
            <a:avLst/>
          </a:prstGeom>
          <a:noFill/>
          <a:ln>
            <a:solidFill>
              <a:schemeClr val="tx1"/>
            </a:solidFill>
          </a:ln>
        </p:spPr>
        <p:txBody>
          <a:bodyPr wrap="square" lIns="121917" tIns="60958" rIns="121917" bIns="60958" rtlCol="0">
            <a:spAutoFit/>
          </a:bodyPr>
          <a:lstStyle/>
          <a:p>
            <a:r>
              <a:rPr lang="en-US" altLang="zh-CN"/>
              <a:t>1.</a:t>
            </a:r>
            <a:r>
              <a:rPr lang="zh-CN" altLang="en-US"/>
              <a:t>社会主义经济制度</a:t>
            </a:r>
          </a:p>
        </p:txBody>
      </p:sp>
      <p:grpSp>
        <p:nvGrpSpPr>
          <p:cNvPr id="3" name="组合 2"/>
          <p:cNvGrpSpPr/>
          <p:nvPr/>
        </p:nvGrpSpPr>
        <p:grpSpPr>
          <a:xfrm>
            <a:off x="772161" y="1630681"/>
            <a:ext cx="9888220" cy="5050367"/>
            <a:chOff x="1250" y="943"/>
            <a:chExt cx="8796" cy="6419"/>
          </a:xfrm>
        </p:grpSpPr>
        <p:grpSp>
          <p:nvGrpSpPr>
            <p:cNvPr id="4" name="组合 3"/>
            <p:cNvGrpSpPr/>
            <p:nvPr/>
          </p:nvGrpSpPr>
          <p:grpSpPr>
            <a:xfrm>
              <a:off x="1250" y="943"/>
              <a:ext cx="8796" cy="6419"/>
              <a:chOff x="-21" y="998"/>
              <a:chExt cx="9077" cy="6772"/>
            </a:xfrm>
          </p:grpSpPr>
          <p:pic>
            <p:nvPicPr>
              <p:cNvPr id="5" name="图片 4" descr="一五计划.jpg"/>
              <p:cNvPicPr>
                <a:picLocks noChangeAspect="1"/>
              </p:cNvPicPr>
              <p:nvPr/>
            </p:nvPicPr>
            <p:blipFill>
              <a:blip r:embed="rId3" cstate="print"/>
              <a:stretch>
                <a:fillRect/>
              </a:stretch>
            </p:blipFill>
            <p:spPr>
              <a:xfrm>
                <a:off x="-21" y="998"/>
                <a:ext cx="9077" cy="6772"/>
              </a:xfrm>
              <a:prstGeom prst="rect">
                <a:avLst/>
              </a:prstGeom>
            </p:spPr>
          </p:pic>
          <p:sp>
            <p:nvSpPr>
              <p:cNvPr id="12" name="圆角矩形标注 11"/>
              <p:cNvSpPr/>
              <p:nvPr/>
            </p:nvSpPr>
            <p:spPr bwMode="auto">
              <a:xfrm>
                <a:off x="4231" y="1112"/>
                <a:ext cx="72" cy="72"/>
              </a:xfrm>
              <a:prstGeom prst="wedgeRoundRectCallou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1219170"/>
                <a:endParaRPr kumimoji="1" lang="zh-CN" altLang="en-US" sz="2400">
                  <a:latin typeface="隶书" panose="02010509060101010101" charset="-122"/>
                  <a:ea typeface="隶书" panose="02010509060101010101" charset="-122"/>
                </a:endParaRPr>
              </a:p>
            </p:txBody>
          </p:sp>
          <p:sp>
            <p:nvSpPr>
              <p:cNvPr id="8" name="矩形标注 7"/>
              <p:cNvSpPr/>
              <p:nvPr/>
            </p:nvSpPr>
            <p:spPr bwMode="auto">
              <a:xfrm flipH="1">
                <a:off x="4303" y="2326"/>
                <a:ext cx="1857" cy="449"/>
              </a:xfrm>
              <a:prstGeom prst="wedgeRectCallout">
                <a:avLst>
                  <a:gd name="adj1" fmla="val -87590"/>
                  <a:gd name="adj2" fmla="val 14695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沈阳第一机床厂</a:t>
                </a:r>
              </a:p>
            </p:txBody>
          </p:sp>
          <p:sp>
            <p:nvSpPr>
              <p:cNvPr id="10" name="矩形标注 9"/>
              <p:cNvSpPr/>
              <p:nvPr/>
            </p:nvSpPr>
            <p:spPr bwMode="auto">
              <a:xfrm>
                <a:off x="6823" y="1552"/>
                <a:ext cx="1746" cy="478"/>
              </a:xfrm>
              <a:prstGeom prst="wedgeRectCallout">
                <a:avLst>
                  <a:gd name="adj1" fmla="val -42589"/>
                  <a:gd name="adj2" fmla="val 309318"/>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第一汽车制造厂</a:t>
                </a:r>
              </a:p>
            </p:txBody>
          </p:sp>
          <p:sp>
            <p:nvSpPr>
              <p:cNvPr id="23" name="矩形标注 22"/>
              <p:cNvSpPr/>
              <p:nvPr/>
            </p:nvSpPr>
            <p:spPr bwMode="auto">
              <a:xfrm>
                <a:off x="4390" y="6019"/>
                <a:ext cx="1530" cy="381"/>
              </a:xfrm>
              <a:prstGeom prst="wedgeRectCallout">
                <a:avLst>
                  <a:gd name="adj1" fmla="val 42841"/>
                  <a:gd name="adj2" fmla="val -189612"/>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武汉长江大桥</a:t>
                </a:r>
              </a:p>
            </p:txBody>
          </p:sp>
          <p:sp>
            <p:nvSpPr>
              <p:cNvPr id="25" name="矩形标注 24"/>
              <p:cNvSpPr/>
              <p:nvPr/>
            </p:nvSpPr>
            <p:spPr bwMode="auto">
              <a:xfrm flipH="1">
                <a:off x="4303" y="3020"/>
                <a:ext cx="1913" cy="426"/>
              </a:xfrm>
              <a:prstGeom prst="wedgeRectCallout">
                <a:avLst>
                  <a:gd name="adj1" fmla="val -89616"/>
                  <a:gd name="adj2" fmla="val 47164"/>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鞍山第一钢铁厂</a:t>
                </a:r>
              </a:p>
            </p:txBody>
          </p:sp>
          <p:sp>
            <p:nvSpPr>
              <p:cNvPr id="26" name="矩形标注 25"/>
              <p:cNvSpPr/>
              <p:nvPr/>
            </p:nvSpPr>
            <p:spPr bwMode="auto">
              <a:xfrm>
                <a:off x="4926" y="3835"/>
                <a:ext cx="1234" cy="454"/>
              </a:xfrm>
              <a:prstGeom prst="wedgeRectCallout">
                <a:avLst>
                  <a:gd name="adj1" fmla="val -87984"/>
                  <a:gd name="adj2" fmla="val 235189"/>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宝成铁路</a:t>
                </a:r>
              </a:p>
            </p:txBody>
          </p:sp>
          <p:sp>
            <p:nvSpPr>
              <p:cNvPr id="28" name="圆角矩形 27"/>
              <p:cNvSpPr/>
              <p:nvPr/>
            </p:nvSpPr>
            <p:spPr bwMode="auto">
              <a:xfrm>
                <a:off x="2549" y="5208"/>
                <a:ext cx="1086" cy="454"/>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川藏公路</a:t>
                </a:r>
              </a:p>
            </p:txBody>
          </p:sp>
          <p:sp>
            <p:nvSpPr>
              <p:cNvPr id="30" name="圆角矩形 29"/>
              <p:cNvSpPr/>
              <p:nvPr/>
            </p:nvSpPr>
            <p:spPr bwMode="auto">
              <a:xfrm>
                <a:off x="2234" y="4400"/>
                <a:ext cx="1014" cy="485"/>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青藏公路</a:t>
                </a:r>
              </a:p>
            </p:txBody>
          </p:sp>
          <p:sp>
            <p:nvSpPr>
              <p:cNvPr id="31" name="圆角矩形 30"/>
              <p:cNvSpPr/>
              <p:nvPr/>
            </p:nvSpPr>
            <p:spPr bwMode="auto">
              <a:xfrm>
                <a:off x="6" y="1040"/>
                <a:ext cx="5656" cy="648"/>
              </a:xfrm>
              <a:prstGeom prst="roundRect">
                <a:avLst>
                  <a:gd name="adj" fmla="val 0"/>
                </a:avLst>
              </a:prstGeom>
              <a:solidFill>
                <a:srgbClr val="FFFFF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defTabSz="1219170"/>
                <a:r>
                  <a:rPr kumimoji="1" lang="zh-CN" altLang="en-US" sz="2700" dirty="0">
                    <a:solidFill>
                      <a:srgbClr val="C00000"/>
                    </a:solidFill>
                    <a:latin typeface="隶书" panose="02010509060101010101" charset="-122"/>
                    <a:ea typeface="隶书" panose="02010509060101010101" charset="-122"/>
                    <a:cs typeface="隶书" panose="02010509060101010101" charset="-122"/>
                  </a:rPr>
                  <a:t>“一五计划”取得的成就</a:t>
                </a:r>
              </a:p>
            </p:txBody>
          </p:sp>
        </p:grpSp>
        <p:sp>
          <p:nvSpPr>
            <p:cNvPr id="32" name="圆角矩形 31"/>
            <p:cNvSpPr/>
            <p:nvPr/>
          </p:nvSpPr>
          <p:spPr bwMode="auto">
            <a:xfrm>
              <a:off x="1719" y="3632"/>
              <a:ext cx="1036" cy="536"/>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algn="ctr" defTabSz="1219170"/>
              <a:r>
                <a:rPr kumimoji="1" lang="zh-CN" altLang="en-US" sz="1600" b="1" dirty="0">
                  <a:solidFill>
                    <a:schemeClr val="bg1"/>
                  </a:solidFill>
                  <a:latin typeface="华文中宋" panose="02010600040101010101" charset="-122"/>
                  <a:ea typeface="华文中宋" panose="02010600040101010101" charset="-122"/>
                </a:rPr>
                <a:t>新疆公路</a:t>
              </a:r>
            </a:p>
          </p:txBody>
        </p:sp>
      </p:grpSp>
      <p:sp>
        <p:nvSpPr>
          <p:cNvPr id="39"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40" name="图片 39"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20991317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gss0.baidu.com/70cFfyinKgQFm2e88IuM_a/baike/pic/item/86d6277f9e2f07080f56fd0ae624b899a901f26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4" y="27296"/>
            <a:ext cx="12137979" cy="681023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26724" y="27296"/>
            <a:ext cx="12192000" cy="6858000"/>
          </a:xfrm>
          <a:prstGeom prst="rect">
            <a:avLst/>
          </a:prstGeom>
          <a:solidFill>
            <a:schemeClr val="bg1">
              <a:lumMod val="9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zh-CN" altLang="en-US" sz="4000" b="1">
              <a:solidFill>
                <a:srgbClr val="002060"/>
              </a:solidFill>
            </a:endParaRPr>
          </a:p>
        </p:txBody>
      </p:sp>
      <p:grpSp>
        <p:nvGrpSpPr>
          <p:cNvPr id="4" name="组合 3"/>
          <p:cNvGrpSpPr/>
          <p:nvPr/>
        </p:nvGrpSpPr>
        <p:grpSpPr>
          <a:xfrm>
            <a:off x="594360" y="479425"/>
            <a:ext cx="4959985" cy="1501775"/>
            <a:chOff x="936" y="755"/>
            <a:chExt cx="7811" cy="2365"/>
          </a:xfrm>
        </p:grpSpPr>
        <p:sp>
          <p:nvSpPr>
            <p:cNvPr id="14" name="任意多边形: 形状 13"/>
            <p:cNvSpPr/>
            <p:nvPr/>
          </p:nvSpPr>
          <p:spPr>
            <a:xfrm>
              <a:off x="1320" y="1080"/>
              <a:ext cx="2040" cy="2040"/>
            </a:xfrm>
            <a:custGeom>
              <a:avLst/>
              <a:gdLst>
                <a:gd name="connsiteX0" fmla="*/ 1005840 w 1295400"/>
                <a:gd name="connsiteY0" fmla="*/ 0 h 1295400"/>
                <a:gd name="connsiteX1" fmla="*/ 1295400 w 1295400"/>
                <a:gd name="connsiteY1" fmla="*/ 0 h 1295400"/>
                <a:gd name="connsiteX2" fmla="*/ 1295400 w 1295400"/>
                <a:gd name="connsiteY2" fmla="*/ 1295400 h 1295400"/>
                <a:gd name="connsiteX3" fmla="*/ 0 w 1295400"/>
                <a:gd name="connsiteY3" fmla="*/ 1295400 h 1295400"/>
                <a:gd name="connsiteX4" fmla="*/ 0 w 1295400"/>
                <a:gd name="connsiteY4" fmla="*/ 111252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1005840" y="0"/>
                  </a:moveTo>
                  <a:lnTo>
                    <a:pt x="1295400" y="0"/>
                  </a:lnTo>
                  <a:lnTo>
                    <a:pt x="1295400" y="1295400"/>
                  </a:lnTo>
                  <a:lnTo>
                    <a:pt x="0" y="1295400"/>
                  </a:lnTo>
                  <a:lnTo>
                    <a:pt x="0" y="111252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36" y="755"/>
              <a:ext cx="2136" cy="21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36" y="807"/>
              <a:ext cx="1608" cy="2082"/>
            </a:xfrm>
            <a:prstGeom prst="rect">
              <a:avLst/>
            </a:prstGeom>
            <a:noFill/>
          </p:spPr>
          <p:txBody>
            <a:bodyPr wrap="square" rtlCol="0">
              <a:spAutoFit/>
            </a:bodyPr>
            <a:lstStyle/>
            <a:p>
              <a:pPr algn="ctr"/>
              <a:r>
                <a:rPr lang="en-US" altLang="zh-CN" sz="8000" i="1" dirty="0">
                  <a:solidFill>
                    <a:schemeClr val="bg1"/>
                  </a:solidFill>
                  <a:latin typeface="方正综艺简体" panose="02010601030101010101" pitchFamily="2" charset="-122"/>
                  <a:ea typeface="方正综艺简体" panose="02010601030101010101" pitchFamily="2" charset="-122"/>
                </a:rPr>
                <a:t>1</a:t>
              </a:r>
            </a:p>
          </p:txBody>
        </p:sp>
        <p:cxnSp>
          <p:nvCxnSpPr>
            <p:cNvPr id="3" name="直接连接符 2"/>
            <p:cNvCxnSpPr/>
            <p:nvPr/>
          </p:nvCxnSpPr>
          <p:spPr>
            <a:xfrm>
              <a:off x="3337" y="3120"/>
              <a:ext cx="541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2163184" y="965537"/>
            <a:ext cx="3262432" cy="1015663"/>
          </a:xfrm>
          <a:prstGeom prst="rect">
            <a:avLst/>
          </a:prstGeom>
          <a:noFill/>
        </p:spPr>
        <p:txBody>
          <a:bodyPr wrap="none" rtlCol="0">
            <a:spAutoFit/>
          </a:bodyPr>
          <a:lstStyle/>
          <a:p>
            <a:r>
              <a:rPr lang="zh-CN" altLang="en-US" sz="6000" b="1" dirty="0">
                <a:solidFill>
                  <a:srgbClr val="C00000"/>
                </a:solidFill>
                <a:latin typeface="华文新魏" panose="02010800040101010101" charset="-122"/>
                <a:ea typeface="华文新魏" panose="02010800040101010101" charset="-122"/>
              </a:rPr>
              <a:t>世界新星</a:t>
            </a:r>
          </a:p>
        </p:txBody>
      </p:sp>
      <p:sp>
        <p:nvSpPr>
          <p:cNvPr id="2" name="矩形 1"/>
          <p:cNvSpPr/>
          <p:nvPr/>
        </p:nvSpPr>
        <p:spPr>
          <a:xfrm>
            <a:off x="1758091" y="2875002"/>
            <a:ext cx="8648521" cy="1107996"/>
          </a:xfrm>
          <a:prstGeom prst="rect">
            <a:avLst/>
          </a:prstGeom>
        </p:spPr>
        <p:txBody>
          <a:bodyPr wrap="none">
            <a:spAutoFit/>
          </a:bodyPr>
          <a:lstStyle/>
          <a:p>
            <a:pPr algn="r"/>
            <a:r>
              <a:rPr lang="zh-CN" altLang="en-US" sz="6600" dirty="0">
                <a:latin typeface="隶书" panose="02010509060101010101" pitchFamily="49" charset="-122"/>
                <a:ea typeface="隶书" panose="02010509060101010101" pitchFamily="49" charset="-122"/>
              </a:rPr>
              <a:t>新民主主义国家的成立</a:t>
            </a:r>
          </a:p>
        </p:txBody>
      </p:sp>
    </p:spTree>
    <p:extLst>
      <p:ext uri="{BB962C8B-B14F-4D97-AF65-F5344CB8AC3E}">
        <p14:creationId xmlns:p14="http://schemas.microsoft.com/office/powerpoint/2010/main" val="3604671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5673"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7309" y="1030428"/>
            <a:ext cx="3224107" cy="400105"/>
          </a:xfrm>
          <a:prstGeom prst="rect">
            <a:avLst/>
          </a:prstGeom>
          <a:noFill/>
          <a:ln>
            <a:solidFill>
              <a:schemeClr val="tx1"/>
            </a:solidFill>
          </a:ln>
        </p:spPr>
        <p:txBody>
          <a:bodyPr wrap="square" lIns="121917" tIns="60958" rIns="121917" bIns="60958" rtlCol="0">
            <a:spAutoFit/>
          </a:bodyPr>
          <a:lstStyle/>
          <a:p>
            <a:r>
              <a:rPr lang="en-US" altLang="zh-CN" dirty="0"/>
              <a:t>1.</a:t>
            </a:r>
            <a:r>
              <a:rPr lang="zh-CN" altLang="en-US" dirty="0"/>
              <a:t>社会主义经济制度</a:t>
            </a:r>
          </a:p>
        </p:txBody>
      </p:sp>
      <p:graphicFrame>
        <p:nvGraphicFramePr>
          <p:cNvPr id="4" name="表格 3"/>
          <p:cNvGraphicFramePr/>
          <p:nvPr>
            <p:custDataLst>
              <p:tags r:id="rId1"/>
            </p:custDataLst>
          </p:nvPr>
        </p:nvGraphicFramePr>
        <p:xfrm>
          <a:off x="191347" y="1629833"/>
          <a:ext cx="6895253" cy="3537373"/>
        </p:xfrm>
        <a:graphic>
          <a:graphicData uri="http://schemas.openxmlformats.org/drawingml/2006/table">
            <a:tbl>
              <a:tblPr firstRow="1" bandRow="1">
                <a:tableStyleId>{21E4AEA4-8DFA-4A89-87EB-49C32662AFE0}</a:tableStyleId>
              </a:tblPr>
              <a:tblGrid>
                <a:gridCol w="865293">
                  <a:extLst>
                    <a:ext uri="{9D8B030D-6E8A-4147-A177-3AD203B41FA5}">
                      <a16:colId xmlns:a16="http://schemas.microsoft.com/office/drawing/2014/main" xmlns="" val="20000"/>
                    </a:ext>
                  </a:extLst>
                </a:gridCol>
                <a:gridCol w="3589867">
                  <a:extLst>
                    <a:ext uri="{9D8B030D-6E8A-4147-A177-3AD203B41FA5}">
                      <a16:colId xmlns:a16="http://schemas.microsoft.com/office/drawing/2014/main" xmlns="" val="20001"/>
                    </a:ext>
                  </a:extLst>
                </a:gridCol>
                <a:gridCol w="2440093">
                  <a:extLst>
                    <a:ext uri="{9D8B030D-6E8A-4147-A177-3AD203B41FA5}">
                      <a16:colId xmlns:a16="http://schemas.microsoft.com/office/drawing/2014/main" xmlns="" val="20002"/>
                    </a:ext>
                  </a:extLst>
                </a:gridCol>
              </a:tblGrid>
              <a:tr h="447040">
                <a:tc>
                  <a:txBody>
                    <a:bodyPr/>
                    <a:lstStyle/>
                    <a:p>
                      <a:pPr algn="ctr"/>
                      <a:r>
                        <a:rPr lang="zh-CN" altLang="en-US" sz="2100" dirty="0">
                          <a:solidFill>
                            <a:schemeClr val="tx1"/>
                          </a:solidFill>
                          <a:latin typeface="华文中宋" panose="02010600040101010101" charset="-122"/>
                          <a:ea typeface="华文中宋" panose="02010600040101010101" charset="-122"/>
                        </a:rPr>
                        <a:t>项目</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1"/>
                    </a:solidFill>
                  </a:tcPr>
                </a:tc>
                <a:tc>
                  <a:txBody>
                    <a:bodyPr/>
                    <a:lstStyle/>
                    <a:p>
                      <a:pPr algn="ctr"/>
                      <a:r>
                        <a:rPr lang="zh-CN" altLang="en-US" sz="2100" dirty="0">
                          <a:solidFill>
                            <a:schemeClr val="tx1"/>
                          </a:solidFill>
                          <a:latin typeface="华文中宋" panose="02010600040101010101" charset="-122"/>
                          <a:ea typeface="华文中宋" panose="02010600040101010101" charset="-122"/>
                        </a:rPr>
                        <a:t>农业、手工业</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1"/>
                    </a:solidFill>
                  </a:tcPr>
                </a:tc>
                <a:tc>
                  <a:txBody>
                    <a:bodyPr/>
                    <a:lstStyle/>
                    <a:p>
                      <a:pPr algn="ctr"/>
                      <a:r>
                        <a:rPr lang="zh-CN" altLang="en-US" sz="2100" dirty="0">
                          <a:solidFill>
                            <a:schemeClr val="tx1"/>
                          </a:solidFill>
                          <a:latin typeface="华文中宋" panose="02010600040101010101" charset="-122"/>
                          <a:ea typeface="华文中宋" panose="02010600040101010101" charset="-122"/>
                        </a:rPr>
                        <a:t>资本主义工商业</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1"/>
                    </a:solidFill>
                  </a:tcPr>
                </a:tc>
                <a:extLst>
                  <a:ext uri="{0D108BD9-81ED-4DB2-BD59-A6C34878D82A}">
                    <a16:rowId xmlns:a16="http://schemas.microsoft.com/office/drawing/2014/main" xmlns="" val="10000"/>
                  </a:ext>
                </a:extLst>
              </a:tr>
              <a:tr h="406400">
                <a:tc>
                  <a:txBody>
                    <a:bodyPr/>
                    <a:lstStyle/>
                    <a:p>
                      <a:pPr algn="ctr"/>
                      <a:r>
                        <a:rPr lang="zh-CN" altLang="en-US" sz="1900" dirty="0">
                          <a:latin typeface="华文中宋" panose="02010600040101010101" charset="-122"/>
                          <a:ea typeface="华文中宋" panose="02010600040101010101" charset="-122"/>
                        </a:rPr>
                        <a:t>方针</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900" dirty="0">
                          <a:latin typeface="华文中宋" panose="02010600040101010101" charset="-122"/>
                          <a:ea typeface="华文中宋" panose="02010600040101010101" charset="-122"/>
                        </a:rPr>
                        <a:t>积极发展，稳步前进</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900" dirty="0">
                          <a:latin typeface="华文中宋" panose="02010600040101010101" charset="-122"/>
                          <a:ea typeface="华文中宋" panose="02010600040101010101" charset="-122"/>
                        </a:rPr>
                        <a:t>和平赎买</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1"/>
                  </a:ext>
                </a:extLst>
              </a:tr>
              <a:tr h="406400">
                <a:tc>
                  <a:txBody>
                    <a:bodyPr/>
                    <a:lstStyle/>
                    <a:p>
                      <a:pPr algn="ctr"/>
                      <a:r>
                        <a:rPr lang="zh-CN" altLang="en-US" sz="1900" dirty="0">
                          <a:latin typeface="华文中宋" panose="02010600040101010101" charset="-122"/>
                          <a:ea typeface="华文中宋" panose="02010600040101010101" charset="-122"/>
                        </a:rPr>
                        <a:t>原则</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900" dirty="0">
                          <a:latin typeface="华文中宋" panose="02010600040101010101" charset="-122"/>
                          <a:ea typeface="华文中宋" panose="02010600040101010101" charset="-122"/>
                        </a:rPr>
                        <a:t>自愿互利</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a:lstStyle/>
                    <a:p>
                      <a:pPr algn="ctr"/>
                      <a:r>
                        <a:rPr lang="zh-CN" altLang="en-US" sz="1900" dirty="0">
                          <a:latin typeface="华文中宋" panose="02010600040101010101" charset="-122"/>
                          <a:ea typeface="华文中宋" panose="02010600040101010101" charset="-122"/>
                        </a:rPr>
                        <a:t>加工订货，统购包销，</a:t>
                      </a:r>
                    </a:p>
                    <a:p>
                      <a:pPr algn="ctr"/>
                      <a:r>
                        <a:rPr lang="zh-CN" altLang="en-US" sz="1900" dirty="0">
                          <a:latin typeface="华文中宋" panose="02010600040101010101" charset="-122"/>
                          <a:ea typeface="华文中宋" panose="02010600040101010101" charset="-122"/>
                        </a:rPr>
                        <a:t>公私合营</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2"/>
                  </a:ext>
                </a:extLst>
              </a:tr>
              <a:tr h="406400">
                <a:tc>
                  <a:txBody>
                    <a:bodyPr/>
                    <a:lstStyle/>
                    <a:p>
                      <a:pPr algn="ctr"/>
                      <a:r>
                        <a:rPr lang="zh-CN" altLang="en-US" sz="1900" dirty="0">
                          <a:latin typeface="华文中宋" panose="02010600040101010101" charset="-122"/>
                          <a:ea typeface="华文中宋" panose="02010600040101010101" charset="-122"/>
                        </a:rPr>
                        <a:t>方法</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900" dirty="0">
                          <a:latin typeface="华文中宋" panose="02010600040101010101" charset="-122"/>
                          <a:ea typeface="华文中宋" panose="02010600040101010101" charset="-122"/>
                        </a:rPr>
                        <a:t>典型示范，逐步展开</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xBody>
                    <a:bodyPr/>
                    <a:lstStyle/>
                    <a:p>
                      <a:endParaRPr lang="zh-CN"/>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extLst>
                  <a:ext uri="{0D108BD9-81ED-4DB2-BD59-A6C34878D82A}">
                    <a16:rowId xmlns:a16="http://schemas.microsoft.com/office/drawing/2014/main" xmlns="" val="10003"/>
                  </a:ext>
                </a:extLst>
              </a:tr>
              <a:tr h="406400">
                <a:tc rowSpan="4">
                  <a:txBody>
                    <a:bodyPr/>
                    <a:lstStyle/>
                    <a:p>
                      <a:pPr algn="ctr"/>
                      <a:endParaRPr lang="zh-CN" altLang="en-US" sz="1900" dirty="0">
                        <a:latin typeface="华文中宋" panose="02010600040101010101" charset="-122"/>
                        <a:ea typeface="华文中宋" panose="02010600040101010101" charset="-122"/>
                      </a:endParaRPr>
                    </a:p>
                    <a:p>
                      <a:pPr algn="ctr"/>
                      <a:r>
                        <a:rPr lang="zh-CN" altLang="en-US" sz="1900" dirty="0">
                          <a:latin typeface="华文中宋" panose="02010600040101010101" charset="-122"/>
                          <a:ea typeface="华文中宋" panose="02010600040101010101" charset="-122"/>
                        </a:rPr>
                        <a:t>步骤</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a:lstStyle/>
                    <a:p>
                      <a:pPr algn="ctr"/>
                      <a:r>
                        <a:rPr lang="zh-CN" altLang="en-US" sz="1900" dirty="0">
                          <a:latin typeface="华文中宋" panose="02010600040101010101" charset="-122"/>
                          <a:ea typeface="华文中宋" panose="02010600040101010101" charset="-122"/>
                          <a:sym typeface="+mn-ea"/>
                        </a:rPr>
                        <a:t>农业互助组（社会主义萌芽性质）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r>
                        <a:rPr lang="zh-CN" altLang="en-US" sz="1900" dirty="0">
                          <a:latin typeface="华文中宋" panose="02010600040101010101" charset="-122"/>
                          <a:ea typeface="华文中宋" panose="02010600040101010101" charset="-122"/>
                        </a:rPr>
                        <a:t>初级国家资本主义</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4"/>
                  </a:ext>
                </a:extLst>
              </a:tr>
              <a:tr h="94827">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a:lstStyle/>
                    <a:p>
                      <a:pPr algn="ctr">
                        <a:buNone/>
                      </a:pPr>
                      <a:r>
                        <a:rPr lang="zh-CN" altLang="en-US" sz="1900" dirty="0">
                          <a:latin typeface="华文中宋" panose="02010600040101010101" charset="-122"/>
                          <a:ea typeface="华文中宋" panose="02010600040101010101" charset="-122"/>
                          <a:sym typeface="+mn-ea"/>
                        </a:rPr>
                        <a:t>高级国家资本主义</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5"/>
                  </a:ext>
                </a:extLst>
              </a:tr>
              <a:tr h="453813">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1900" dirty="0">
                          <a:latin typeface="华文中宋" panose="02010600040101010101" charset="-122"/>
                          <a:ea typeface="华文中宋" panose="02010600040101010101" charset="-122"/>
                          <a:sym typeface="+mn-ea"/>
                        </a:rPr>
                        <a:t>初级合作社（半社会主义性质）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6"/>
                  </a:ext>
                </a:extLst>
              </a:tr>
              <a:tr h="40640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1900" dirty="0">
                          <a:latin typeface="华文中宋" panose="02010600040101010101" charset="-122"/>
                          <a:ea typeface="华文中宋" panose="02010600040101010101" charset="-122"/>
                          <a:sym typeface="+mn-ea"/>
                        </a:rPr>
                        <a:t>高级合作社（完全社会主义性质）</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zh-CN" altLang="en-US" sz="1900" dirty="0">
                          <a:latin typeface="华文中宋" panose="02010600040101010101" charset="-122"/>
                          <a:ea typeface="华文中宋" panose="02010600040101010101" charset="-122"/>
                          <a:sym typeface="+mn-ea"/>
                        </a:rPr>
                        <a:t>全行业公私合营</a:t>
                      </a:r>
                    </a:p>
                  </a:txBody>
                  <a:tcPr marL="121920" marR="121920" marT="60960" marB="6096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xmlns="" val="10007"/>
                  </a:ext>
                </a:extLst>
              </a:tr>
            </a:tbl>
          </a:graphicData>
        </a:graphic>
      </p:graphicFrame>
      <p:grpSp>
        <p:nvGrpSpPr>
          <p:cNvPr id="5" name="组合 4"/>
          <p:cNvGrpSpPr/>
          <p:nvPr/>
        </p:nvGrpSpPr>
        <p:grpSpPr>
          <a:xfrm>
            <a:off x="7277357" y="1629988"/>
            <a:ext cx="4609683" cy="2858193"/>
            <a:chOff x="1932" y="1093"/>
            <a:chExt cx="7809" cy="4536"/>
          </a:xfrm>
        </p:grpSpPr>
        <p:sp>
          <p:nvSpPr>
            <p:cNvPr id="14" name="饼形 13"/>
            <p:cNvSpPr/>
            <p:nvPr/>
          </p:nvSpPr>
          <p:spPr bwMode="auto">
            <a:xfrm rot="3600000">
              <a:off x="1984" y="1954"/>
              <a:ext cx="3520" cy="3623"/>
            </a:xfrm>
            <a:prstGeom prst="pie">
              <a:avLst>
                <a:gd name="adj1" fmla="val 12647563"/>
                <a:gd name="adj2" fmla="val 16311483"/>
              </a:avLst>
            </a:prstGeom>
            <a:solidFill>
              <a:srgbClr val="C00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defTabSz="1219170"/>
              <a:endParaRPr kumimoji="1" lang="zh-CN" altLang="en-US" sz="2400" dirty="0">
                <a:solidFill>
                  <a:sysClr val="windowText" lastClr="000000"/>
                </a:solidFill>
                <a:latin typeface="隶书" panose="02010509060101010101" charset="-122"/>
                <a:ea typeface="隶书" panose="02010509060101010101" charset="-122"/>
              </a:endParaRPr>
            </a:p>
          </p:txBody>
        </p:sp>
        <p:grpSp>
          <p:nvGrpSpPr>
            <p:cNvPr id="29" name="组合 28"/>
            <p:cNvGrpSpPr/>
            <p:nvPr/>
          </p:nvGrpSpPr>
          <p:grpSpPr>
            <a:xfrm>
              <a:off x="1943" y="1093"/>
              <a:ext cx="7798" cy="4536"/>
              <a:chOff x="1943" y="1093"/>
              <a:chExt cx="7798" cy="4536"/>
            </a:xfrm>
          </p:grpSpPr>
          <p:sp>
            <p:nvSpPr>
              <p:cNvPr id="8" name="Text Box 19" descr="苏格兰方格呢"/>
              <p:cNvSpPr txBox="1">
                <a:spLocks noChangeArrowheads="1"/>
              </p:cNvSpPr>
              <p:nvPr/>
            </p:nvSpPr>
            <p:spPr bwMode="auto">
              <a:xfrm>
                <a:off x="1989" y="1093"/>
                <a:ext cx="7752"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1900" b="1" dirty="0">
                    <a:solidFill>
                      <a:srgbClr val="000000"/>
                    </a:solidFill>
                    <a:latin typeface="华文中宋" panose="02010600040101010101" charset="-122"/>
                    <a:ea typeface="华文中宋" panose="02010600040101010101" charset="-122"/>
                    <a:cs typeface="华文中宋" panose="02010600040101010101" charset="-122"/>
                  </a:rPr>
                  <a:t>1952</a:t>
                </a:r>
                <a:r>
                  <a:rPr lang="zh-CN" altLang="en-US" sz="1900" b="1" dirty="0">
                    <a:solidFill>
                      <a:srgbClr val="000000"/>
                    </a:solidFill>
                    <a:latin typeface="华文中宋" panose="02010600040101010101" charset="-122"/>
                    <a:ea typeface="华文中宋" panose="02010600040101010101" charset="-122"/>
                    <a:cs typeface="华文中宋" panose="02010600040101010101" charset="-122"/>
                  </a:rPr>
                  <a:t>年底、</a:t>
                </a:r>
                <a:r>
                  <a:rPr lang="en-US" altLang="zh-CN" sz="1900" b="1" dirty="0">
                    <a:solidFill>
                      <a:srgbClr val="000000"/>
                    </a:solidFill>
                    <a:latin typeface="华文中宋" panose="02010600040101010101" charset="-122"/>
                    <a:ea typeface="华文中宋" panose="02010600040101010101" charset="-122"/>
                    <a:cs typeface="华文中宋" panose="02010600040101010101" charset="-122"/>
                  </a:rPr>
                  <a:t>1956</a:t>
                </a:r>
                <a:r>
                  <a:rPr lang="zh-CN" altLang="en-US" sz="1900" b="1" dirty="0">
                    <a:solidFill>
                      <a:srgbClr val="000000"/>
                    </a:solidFill>
                    <a:latin typeface="华文中宋" panose="02010600040101010101" charset="-122"/>
                    <a:ea typeface="华文中宋" panose="02010600040101010101" charset="-122"/>
                    <a:cs typeface="华文中宋" panose="02010600040101010101" charset="-122"/>
                  </a:rPr>
                  <a:t>年各种经济成分变化</a:t>
                </a:r>
              </a:p>
            </p:txBody>
          </p:sp>
          <p:grpSp>
            <p:nvGrpSpPr>
              <p:cNvPr id="10" name="组合 9"/>
              <p:cNvGrpSpPr/>
              <p:nvPr/>
            </p:nvGrpSpPr>
            <p:grpSpPr>
              <a:xfrm>
                <a:off x="1943" y="1952"/>
                <a:ext cx="4792" cy="3677"/>
                <a:chOff x="1943" y="1952"/>
                <a:chExt cx="4792" cy="3677"/>
              </a:xfrm>
            </p:grpSpPr>
            <p:sp>
              <p:nvSpPr>
                <p:cNvPr id="12" name="饼形 11"/>
                <p:cNvSpPr/>
                <p:nvPr/>
              </p:nvSpPr>
              <p:spPr bwMode="auto">
                <a:xfrm rot="6000000">
                  <a:off x="1989" y="1906"/>
                  <a:ext cx="3520" cy="3611"/>
                </a:xfrm>
                <a:prstGeom prst="pie">
                  <a:avLst>
                    <a:gd name="adj1" fmla="val 13971494"/>
                    <a:gd name="adj2" fmla="val 16252403"/>
                  </a:avLst>
                </a:prstGeom>
                <a:solidFill>
                  <a:schemeClr val="bg2"/>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defTabSz="1219170"/>
                  <a:endParaRPr kumimoji="1" lang="zh-CN" altLang="en-US" sz="2400" dirty="0">
                    <a:solidFill>
                      <a:sysClr val="windowText" lastClr="000000"/>
                    </a:solidFill>
                    <a:latin typeface="隶书" panose="02010509060101010101" charset="-122"/>
                    <a:ea typeface="隶书" panose="02010509060101010101" charset="-122"/>
                  </a:endParaRPr>
                </a:p>
              </p:txBody>
            </p:sp>
            <p:grpSp>
              <p:nvGrpSpPr>
                <p:cNvPr id="13" name="组合 12"/>
                <p:cNvGrpSpPr/>
                <p:nvPr/>
              </p:nvGrpSpPr>
              <p:grpSpPr>
                <a:xfrm>
                  <a:off x="1989" y="2035"/>
                  <a:ext cx="4746" cy="3594"/>
                  <a:chOff x="1964" y="2135"/>
                  <a:chExt cx="4746" cy="3594"/>
                </a:xfrm>
              </p:grpSpPr>
              <p:sp>
                <p:nvSpPr>
                  <p:cNvPr id="16" name="Rectangle 5"/>
                  <p:cNvSpPr>
                    <a:spLocks noChangeArrowheads="1"/>
                  </p:cNvSpPr>
                  <p:nvPr/>
                </p:nvSpPr>
                <p:spPr bwMode="auto">
                  <a:xfrm>
                    <a:off x="3552" y="2570"/>
                    <a:ext cx="2537" cy="3159"/>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algn="ctr" fontAlgn="base">
                      <a:spcBef>
                        <a:spcPct val="0"/>
                      </a:spcBef>
                      <a:spcAft>
                        <a:spcPct val="0"/>
                      </a:spcAft>
                    </a:pPr>
                    <a:endParaRPr lang="zh-CN" altLang="zh-CN" sz="2800">
                      <a:solidFill>
                        <a:srgbClr val="0000CC"/>
                      </a:solidFill>
                      <a:latin typeface="隶书" panose="02010509060101010101" charset="-122"/>
                      <a:ea typeface="隶书" panose="02010509060101010101" charset="-122"/>
                    </a:endParaRPr>
                  </a:p>
                </p:txBody>
              </p:sp>
              <p:sp>
                <p:nvSpPr>
                  <p:cNvPr id="18" name="饼形 17"/>
                  <p:cNvSpPr/>
                  <p:nvPr/>
                </p:nvSpPr>
                <p:spPr bwMode="auto">
                  <a:xfrm>
                    <a:off x="1964" y="2135"/>
                    <a:ext cx="3520" cy="3461"/>
                  </a:xfrm>
                  <a:prstGeom prst="pie">
                    <a:avLst>
                      <a:gd name="adj1" fmla="val 666274"/>
                      <a:gd name="adj2" fmla="val 16252403"/>
                    </a:avLst>
                  </a:prstGeom>
                  <a:solidFill>
                    <a:srgbClr val="FF0000"/>
                  </a:solidFill>
                  <a:ln w="317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defTabSz="1219170"/>
                    <a:endParaRPr kumimoji="1" lang="zh-CN" altLang="en-US" sz="2400" dirty="0">
                      <a:solidFill>
                        <a:sysClr val="windowText" lastClr="000000"/>
                      </a:solidFill>
                      <a:latin typeface="隶书" panose="02010509060101010101" charset="-122"/>
                      <a:ea typeface="隶书" panose="02010509060101010101" charset="-122"/>
                    </a:endParaRPr>
                  </a:p>
                </p:txBody>
              </p:sp>
              <p:sp>
                <p:nvSpPr>
                  <p:cNvPr id="19" name="文本框 7"/>
                  <p:cNvSpPr txBox="1"/>
                  <p:nvPr/>
                </p:nvSpPr>
                <p:spPr>
                  <a:xfrm>
                    <a:off x="2136" y="3622"/>
                    <a:ext cx="1825" cy="952"/>
                  </a:xfrm>
                  <a:prstGeom prst="rect">
                    <a:avLst/>
                  </a:prstGeom>
                  <a:noFill/>
                  <a:ln>
                    <a:noFill/>
                  </a:ln>
                </p:spPr>
                <p:txBody>
                  <a:bodyPr wrap="square" rtlCol="0">
                    <a:spAutoFit/>
                  </a:bodyPr>
                  <a:lstStyle/>
                  <a:p>
                    <a:pPr algn="ctr"/>
                    <a:r>
                      <a:rPr lang="en-US" altLang="zh-CN" sz="2100" b="1">
                        <a:solidFill>
                          <a:sysClr val="windowText" lastClr="000000"/>
                        </a:solidFill>
                        <a:latin typeface="隶书" panose="02010509060101010101" charset="-122"/>
                        <a:ea typeface="隶书" panose="02010509060101010101" charset="-122"/>
                        <a:cs typeface="隶书" panose="02010509060101010101" charset="-122"/>
                      </a:rPr>
                      <a:t> </a:t>
                    </a:r>
                    <a:r>
                      <a:rPr lang="zh-CN" altLang="en-US" sz="1200" b="1">
                        <a:latin typeface="华文中宋" panose="02010600040101010101" charset="-122"/>
                        <a:ea typeface="华文中宋" panose="02010600040101010101" charset="-122"/>
                        <a:cs typeface="隶书" panose="02010509060101010101" charset="-122"/>
                      </a:rPr>
                      <a:t>个体农业</a:t>
                    </a:r>
                  </a:p>
                  <a:p>
                    <a:pPr algn="ctr"/>
                    <a:r>
                      <a:rPr lang="zh-CN" altLang="en-US" sz="1200" b="1">
                        <a:latin typeface="华文中宋" panose="02010600040101010101" charset="-122"/>
                        <a:ea typeface="华文中宋" panose="02010600040101010101" charset="-122"/>
                        <a:cs typeface="隶书" panose="02010509060101010101" charset="-122"/>
                      </a:rPr>
                      <a:t>个体手工业</a:t>
                    </a:r>
                  </a:p>
                </p:txBody>
              </p:sp>
              <p:sp>
                <p:nvSpPr>
                  <p:cNvPr id="15" name="文本框 9"/>
                  <p:cNvSpPr txBox="1"/>
                  <p:nvPr/>
                </p:nvSpPr>
                <p:spPr>
                  <a:xfrm>
                    <a:off x="4812" y="3275"/>
                    <a:ext cx="1898" cy="586"/>
                  </a:xfrm>
                  <a:prstGeom prst="rect">
                    <a:avLst/>
                  </a:prstGeom>
                  <a:noFill/>
                  <a:ln>
                    <a:noFill/>
                  </a:ln>
                </p:spPr>
                <p:txBody>
                  <a:bodyPr wrap="square" rtlCol="0">
                    <a:spAutoFit/>
                  </a:bodyPr>
                  <a:lstStyle/>
                  <a:p>
                    <a:endParaRPr lang="zh-CN" altLang="en-US">
                      <a:latin typeface="隶书" panose="02010509060101010101" charset="-122"/>
                      <a:ea typeface="隶书" panose="02010509060101010101" charset="-122"/>
                    </a:endParaRPr>
                  </a:p>
                </p:txBody>
              </p:sp>
            </p:grpSp>
            <p:sp>
              <p:nvSpPr>
                <p:cNvPr id="20" name="Rectangle 5"/>
                <p:cNvSpPr>
                  <a:spLocks noChangeArrowheads="1"/>
                </p:cNvSpPr>
                <p:nvPr/>
              </p:nvSpPr>
              <p:spPr bwMode="auto">
                <a:xfrm rot="21120000">
                  <a:off x="3347" y="2445"/>
                  <a:ext cx="2537" cy="3159"/>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lIns="68580" tIns="34290" rIns="68580" bIns="34290"/>
                <a:lstStyle/>
                <a:p>
                  <a:pPr algn="ctr" fontAlgn="base">
                    <a:spcBef>
                      <a:spcPct val="0"/>
                    </a:spcBef>
                    <a:spcAft>
                      <a:spcPct val="0"/>
                    </a:spcAft>
                  </a:pPr>
                  <a:endParaRPr lang="zh-CN" altLang="zh-CN" sz="2800">
                    <a:solidFill>
                      <a:srgbClr val="0000CC"/>
                    </a:solidFill>
                    <a:latin typeface="隶书" panose="02010509060101010101" charset="-122"/>
                    <a:ea typeface="隶书" panose="02010509060101010101" charset="-122"/>
                  </a:endParaRPr>
                </a:p>
              </p:txBody>
            </p:sp>
            <p:sp>
              <p:nvSpPr>
                <p:cNvPr id="21" name="文本框 10"/>
                <p:cNvSpPr txBox="1"/>
                <p:nvPr/>
              </p:nvSpPr>
              <p:spPr>
                <a:xfrm rot="20700000">
                  <a:off x="3625" y="2476"/>
                  <a:ext cx="1400" cy="733"/>
                </a:xfrm>
                <a:prstGeom prst="rect">
                  <a:avLst/>
                </a:prstGeom>
                <a:noFill/>
              </p:spPr>
              <p:txBody>
                <a:bodyPr wrap="square" rtlCol="0">
                  <a:spAutoFit/>
                </a:bodyPr>
                <a:lstStyle/>
                <a:p>
                  <a:pPr algn="ctr"/>
                  <a:r>
                    <a:rPr lang="zh-CN" altLang="en-US" sz="1200">
                      <a:latin typeface="华文中宋" panose="02010600040101010101" charset="-122"/>
                      <a:ea typeface="华文中宋" panose="02010600040101010101" charset="-122"/>
                      <a:cs typeface="华文中宋" panose="02010600040101010101" charset="-122"/>
                    </a:rPr>
                    <a:t>公有制          经济</a:t>
                  </a:r>
                </a:p>
              </p:txBody>
            </p:sp>
            <p:sp>
              <p:nvSpPr>
                <p:cNvPr id="27" name="文本框 7"/>
                <p:cNvSpPr txBox="1"/>
                <p:nvPr/>
              </p:nvSpPr>
              <p:spPr>
                <a:xfrm>
                  <a:off x="3984" y="3300"/>
                  <a:ext cx="1420" cy="684"/>
                </a:xfrm>
                <a:prstGeom prst="rect">
                  <a:avLst/>
                </a:prstGeom>
                <a:noFill/>
                <a:ln>
                  <a:noFill/>
                </a:ln>
              </p:spPr>
              <p:txBody>
                <a:bodyPr wrap="square" rtlCol="0">
                  <a:spAutoFit/>
                </a:bodyPr>
                <a:lstStyle/>
                <a:p>
                  <a:pPr algn="ctr"/>
                  <a:r>
                    <a:rPr lang="zh-CN" altLang="en-US" sz="1100" b="1">
                      <a:latin typeface="华文中宋" panose="02010600040101010101" charset="-122"/>
                      <a:ea typeface="华文中宋" panose="02010600040101010101" charset="-122"/>
                      <a:cs typeface="隶书" panose="02010509060101010101" charset="-122"/>
                    </a:rPr>
                    <a:t>工商业</a:t>
                  </a:r>
                </a:p>
                <a:p>
                  <a:pPr algn="ctr"/>
                  <a:r>
                    <a:rPr lang="zh-CN" altLang="en-US" sz="1100" b="1">
                      <a:latin typeface="华文中宋" panose="02010600040101010101" charset="-122"/>
                      <a:ea typeface="华文中宋" panose="02010600040101010101" charset="-122"/>
                      <a:cs typeface="隶书" panose="02010509060101010101" charset="-122"/>
                    </a:rPr>
                    <a:t>资本主义</a:t>
                  </a:r>
                </a:p>
              </p:txBody>
            </p:sp>
          </p:grpSp>
        </p:grpSp>
      </p:grpSp>
      <p:sp>
        <p:nvSpPr>
          <p:cNvPr id="31" name="矩形 30"/>
          <p:cNvSpPr/>
          <p:nvPr/>
        </p:nvSpPr>
        <p:spPr>
          <a:xfrm>
            <a:off x="7310967" y="2223347"/>
            <a:ext cx="2077720" cy="2165773"/>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38" name="组合 37"/>
          <p:cNvGrpSpPr/>
          <p:nvPr/>
        </p:nvGrpSpPr>
        <p:grpSpPr>
          <a:xfrm>
            <a:off x="9591887" y="2223347"/>
            <a:ext cx="2140373" cy="2211493"/>
            <a:chOff x="11216" y="2626"/>
            <a:chExt cx="2528" cy="2612"/>
          </a:xfrm>
        </p:grpSpPr>
        <p:pic>
          <p:nvPicPr>
            <p:cNvPr id="32" name="图片 31"/>
            <p:cNvPicPr>
              <a:picLocks noChangeAspect="1"/>
            </p:cNvPicPr>
            <p:nvPr/>
          </p:nvPicPr>
          <p:blipFill>
            <a:blip r:embed="rId4"/>
            <a:stretch>
              <a:fillRect/>
            </a:stretch>
          </p:blipFill>
          <p:spPr>
            <a:xfrm>
              <a:off x="11216" y="2626"/>
              <a:ext cx="2528" cy="2612"/>
            </a:xfrm>
            <a:prstGeom prst="rect">
              <a:avLst/>
            </a:prstGeom>
          </p:spPr>
        </p:pic>
        <p:sp>
          <p:nvSpPr>
            <p:cNvPr id="33" name="文本框 32"/>
            <p:cNvSpPr txBox="1"/>
            <p:nvPr/>
          </p:nvSpPr>
          <p:spPr>
            <a:xfrm>
              <a:off x="11678" y="4214"/>
              <a:ext cx="1603" cy="327"/>
            </a:xfrm>
            <a:prstGeom prst="rect">
              <a:avLst/>
            </a:prstGeom>
            <a:noFill/>
          </p:spPr>
          <p:txBody>
            <a:bodyPr wrap="square" rtlCol="0">
              <a:spAutoFit/>
            </a:bodyPr>
            <a:lstStyle/>
            <a:p>
              <a:pPr algn="ctr"/>
              <a:r>
                <a:rPr lang="zh-CN" altLang="en-US" sz="1200" b="1">
                  <a:latin typeface="华文中宋" panose="02010600040101010101" charset="-122"/>
                  <a:ea typeface="华文中宋" panose="02010600040101010101" charset="-122"/>
                </a:rPr>
                <a:t>公有制经济</a:t>
              </a:r>
            </a:p>
          </p:txBody>
        </p:sp>
        <p:sp>
          <p:nvSpPr>
            <p:cNvPr id="36" name="文本框 35"/>
            <p:cNvSpPr txBox="1"/>
            <p:nvPr/>
          </p:nvSpPr>
          <p:spPr>
            <a:xfrm>
              <a:off x="11216" y="2626"/>
              <a:ext cx="1603" cy="327"/>
            </a:xfrm>
            <a:prstGeom prst="rect">
              <a:avLst/>
            </a:prstGeom>
            <a:noFill/>
          </p:spPr>
          <p:txBody>
            <a:bodyPr wrap="square" rtlCol="0">
              <a:spAutoFit/>
            </a:bodyPr>
            <a:lstStyle/>
            <a:p>
              <a:pPr algn="ctr"/>
              <a:r>
                <a:rPr lang="zh-CN" altLang="en-US" sz="1200" b="1">
                  <a:latin typeface="华文中宋" panose="02010600040101010101" charset="-122"/>
                  <a:ea typeface="华文中宋" panose="02010600040101010101" charset="-122"/>
                </a:rPr>
                <a:t>其他经济</a:t>
              </a:r>
            </a:p>
          </p:txBody>
        </p:sp>
      </p:grpSp>
      <p:grpSp>
        <p:nvGrpSpPr>
          <p:cNvPr id="40" name="组合 39"/>
          <p:cNvGrpSpPr/>
          <p:nvPr/>
        </p:nvGrpSpPr>
        <p:grpSpPr>
          <a:xfrm>
            <a:off x="74507" y="4662594"/>
            <a:ext cx="3716020" cy="1763607"/>
            <a:chOff x="-25" y="5507"/>
            <a:chExt cx="4389" cy="2083"/>
          </a:xfrm>
        </p:grpSpPr>
        <p:pic>
          <p:nvPicPr>
            <p:cNvPr id="3" name="图片 2"/>
            <p:cNvPicPr>
              <a:picLocks noChangeAspect="1"/>
            </p:cNvPicPr>
            <p:nvPr/>
          </p:nvPicPr>
          <p:blipFill>
            <a:blip r:embed="rId5"/>
            <a:srcRect l="13109" t="48968" r="50759" b="41838"/>
            <a:stretch>
              <a:fillRect/>
            </a:stretch>
          </p:blipFill>
          <p:spPr>
            <a:xfrm>
              <a:off x="113" y="5507"/>
              <a:ext cx="4113" cy="1738"/>
            </a:xfrm>
            <a:prstGeom prst="rect">
              <a:avLst/>
            </a:prstGeom>
          </p:spPr>
        </p:pic>
        <p:sp>
          <p:nvSpPr>
            <p:cNvPr id="39" name="文本框 38"/>
            <p:cNvSpPr txBox="1"/>
            <p:nvPr/>
          </p:nvSpPr>
          <p:spPr>
            <a:xfrm>
              <a:off x="-25" y="7245"/>
              <a:ext cx="4389" cy="345"/>
            </a:xfrm>
            <a:prstGeom prst="rect">
              <a:avLst/>
            </a:prstGeom>
            <a:noFill/>
          </p:spPr>
          <p:txBody>
            <a:bodyPr wrap="square" rtlCol="0">
              <a:spAutoFit/>
            </a:bodyPr>
            <a:lstStyle/>
            <a:p>
              <a:r>
                <a:rPr lang="zh-CN" altLang="en-US" sz="1300">
                  <a:latin typeface="华文中宋" panose="02010600040101010101" charset="-122"/>
                  <a:ea typeface="华文中宋" panose="02010600040101010101" charset="-122"/>
                </a:rPr>
                <a:t>湖北省浠水县最早的农村合作社社员大会场景</a:t>
              </a:r>
            </a:p>
          </p:txBody>
        </p:sp>
      </p:grpSp>
      <p:pic>
        <p:nvPicPr>
          <p:cNvPr id="41" name="图片 40"/>
          <p:cNvPicPr>
            <a:picLocks noChangeAspect="1"/>
          </p:cNvPicPr>
          <p:nvPr/>
        </p:nvPicPr>
        <p:blipFill>
          <a:blip r:embed="rId6"/>
          <a:stretch>
            <a:fillRect/>
          </a:stretch>
        </p:blipFill>
        <p:spPr>
          <a:xfrm>
            <a:off x="4012354" y="4662593"/>
            <a:ext cx="3074247" cy="1798320"/>
          </a:xfrm>
          <a:prstGeom prst="rect">
            <a:avLst/>
          </a:prstGeom>
        </p:spPr>
      </p:pic>
      <p:sp>
        <p:nvSpPr>
          <p:cNvPr id="43" name="文本框 42"/>
          <p:cNvSpPr txBox="1"/>
          <p:nvPr/>
        </p:nvSpPr>
        <p:spPr>
          <a:xfrm>
            <a:off x="7311814" y="5102860"/>
            <a:ext cx="1680633" cy="954103"/>
          </a:xfrm>
          <a:prstGeom prst="rect">
            <a:avLst/>
          </a:prstGeom>
          <a:noFill/>
          <a:ln>
            <a:solidFill>
              <a:schemeClr val="tx1"/>
            </a:solidFill>
          </a:ln>
        </p:spPr>
        <p:txBody>
          <a:bodyPr wrap="square" lIns="121917" tIns="60958" rIns="121917" bIns="60958" rtlCol="0">
            <a:spAutoFit/>
          </a:bodyPr>
          <a:lstStyle/>
          <a:p>
            <a:pPr algn="ctr"/>
            <a:r>
              <a:rPr lang="zh-CN" altLang="en-US" b="1">
                <a:solidFill>
                  <a:srgbClr val="C00000"/>
                </a:solidFill>
                <a:latin typeface="华文中宋" panose="02010600040101010101" charset="-122"/>
                <a:ea typeface="华文中宋" panose="02010600040101010101" charset="-122"/>
              </a:rPr>
              <a:t>社会主义</a:t>
            </a:r>
          </a:p>
          <a:p>
            <a:pPr algn="ctr"/>
            <a:r>
              <a:rPr lang="zh-CN" altLang="en-US" b="1">
                <a:solidFill>
                  <a:srgbClr val="C00000"/>
                </a:solidFill>
                <a:latin typeface="华文中宋" panose="02010600040101010101" charset="-122"/>
                <a:ea typeface="华文中宋" panose="02010600040101010101" charset="-122"/>
              </a:rPr>
              <a:t>改造</a:t>
            </a:r>
          </a:p>
          <a:p>
            <a:pPr algn="ctr"/>
            <a:r>
              <a:rPr lang="zh-CN" altLang="en-US" b="1">
                <a:solidFill>
                  <a:srgbClr val="C00000"/>
                </a:solidFill>
                <a:latin typeface="华文中宋" panose="02010600040101010101" charset="-122"/>
                <a:ea typeface="华文中宋" panose="02010600040101010101" charset="-122"/>
              </a:rPr>
              <a:t>基本完成</a:t>
            </a:r>
          </a:p>
        </p:txBody>
      </p:sp>
      <p:sp>
        <p:nvSpPr>
          <p:cNvPr id="44" name="文本框 43"/>
          <p:cNvSpPr txBox="1"/>
          <p:nvPr/>
        </p:nvSpPr>
        <p:spPr>
          <a:xfrm>
            <a:off x="10267528" y="5102860"/>
            <a:ext cx="1619673" cy="954103"/>
          </a:xfrm>
          <a:prstGeom prst="rect">
            <a:avLst/>
          </a:prstGeom>
          <a:noFill/>
          <a:ln>
            <a:solidFill>
              <a:schemeClr val="tx1"/>
            </a:solidFill>
          </a:ln>
        </p:spPr>
        <p:txBody>
          <a:bodyPr wrap="square" lIns="121917" tIns="60958" rIns="121917" bIns="60958" rtlCol="0">
            <a:spAutoFit/>
          </a:bodyPr>
          <a:lstStyle/>
          <a:p>
            <a:pPr algn="ctr"/>
            <a:r>
              <a:rPr lang="zh-CN" altLang="en-US" b="1">
                <a:solidFill>
                  <a:srgbClr val="C00000"/>
                </a:solidFill>
                <a:latin typeface="华文中宋" panose="02010600040101010101" charset="-122"/>
                <a:ea typeface="华文中宋" panose="02010600040101010101" charset="-122"/>
              </a:rPr>
              <a:t>社会主义</a:t>
            </a:r>
          </a:p>
          <a:p>
            <a:pPr algn="ctr"/>
            <a:r>
              <a:rPr lang="zh-CN" altLang="en-US" b="1">
                <a:solidFill>
                  <a:srgbClr val="C00000"/>
                </a:solidFill>
                <a:latin typeface="华文中宋" panose="02010600040101010101" charset="-122"/>
                <a:ea typeface="华文中宋" panose="02010600040101010101" charset="-122"/>
              </a:rPr>
              <a:t>经济制度</a:t>
            </a:r>
          </a:p>
          <a:p>
            <a:pPr algn="ctr"/>
            <a:r>
              <a:rPr lang="zh-CN" altLang="en-US" b="1">
                <a:solidFill>
                  <a:srgbClr val="C00000"/>
                </a:solidFill>
                <a:latin typeface="华文中宋" panose="02010600040101010101" charset="-122"/>
                <a:ea typeface="华文中宋" panose="02010600040101010101" charset="-122"/>
              </a:rPr>
              <a:t>建立</a:t>
            </a:r>
          </a:p>
        </p:txBody>
      </p:sp>
      <p:sp>
        <p:nvSpPr>
          <p:cNvPr id="46" name="右箭头 45"/>
          <p:cNvSpPr/>
          <p:nvPr/>
        </p:nvSpPr>
        <p:spPr>
          <a:xfrm>
            <a:off x="8976361" y="5362788"/>
            <a:ext cx="1301327" cy="5782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100" b="1">
                <a:solidFill>
                  <a:srgbClr val="FFC000"/>
                </a:solidFill>
                <a:latin typeface="华文中宋" panose="02010600040101010101" charset="-122"/>
                <a:ea typeface="华文中宋" panose="02010600040101010101" charset="-122"/>
              </a:rPr>
              <a:t>标志着</a:t>
            </a:r>
          </a:p>
        </p:txBody>
      </p:sp>
      <p:sp>
        <p:nvSpPr>
          <p:cNvPr id="50"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51" name="图片 50" descr="C:/Users/SAMSUNG/AppData/Local/Temp/kaimatting/20200714195559/output_aiMatting_20200714195604.pngoutput_aiMatting_20200714195604"/>
          <p:cNvPicPr>
            <a:picLocks noChangeAspect="1"/>
          </p:cNvPicPr>
          <p:nvPr/>
        </p:nvPicPr>
        <p:blipFill>
          <a:blip r:embed="rId7">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576189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58563"/>
            <a:ext cx="3224107" cy="400105"/>
          </a:xfrm>
          <a:prstGeom prst="rect">
            <a:avLst/>
          </a:prstGeom>
          <a:noFill/>
          <a:ln>
            <a:solidFill>
              <a:schemeClr val="tx1"/>
            </a:solidFill>
          </a:ln>
        </p:spPr>
        <p:txBody>
          <a:bodyPr wrap="square" lIns="121917" tIns="60958" rIns="121917" bIns="60958" rtlCol="0">
            <a:spAutoFit/>
          </a:bodyPr>
          <a:lstStyle/>
          <a:p>
            <a:r>
              <a:rPr lang="en-US" altLang="zh-CN">
                <a:latin typeface="华文中宋" panose="02010600040101010101" charset="-122"/>
                <a:ea typeface="华文中宋" panose="02010600040101010101" charset="-122"/>
                <a:cs typeface="华文中宋" panose="02010600040101010101" charset="-122"/>
              </a:rPr>
              <a:t>2.</a:t>
            </a:r>
            <a:r>
              <a:rPr lang="zh-CN" altLang="en-US">
                <a:latin typeface="华文中宋" panose="02010600040101010101" charset="-122"/>
                <a:ea typeface="华文中宋" panose="02010600040101010101" charset="-122"/>
                <a:cs typeface="华文中宋" panose="02010600040101010101" charset="-122"/>
              </a:rPr>
              <a:t>社会主义政治制度</a:t>
            </a:r>
          </a:p>
        </p:txBody>
      </p:sp>
      <p:grpSp>
        <p:nvGrpSpPr>
          <p:cNvPr id="20" name="组合 19"/>
          <p:cNvGrpSpPr/>
          <p:nvPr/>
        </p:nvGrpSpPr>
        <p:grpSpPr>
          <a:xfrm>
            <a:off x="2230121" y="2128520"/>
            <a:ext cx="7368540" cy="2792306"/>
            <a:chOff x="2634" y="2514"/>
            <a:chExt cx="8703" cy="3298"/>
          </a:xfrm>
        </p:grpSpPr>
        <p:sp>
          <p:nvSpPr>
            <p:cNvPr id="11" name="Text Box 30"/>
            <p:cNvSpPr txBox="1">
              <a:spLocks noChangeArrowheads="1"/>
            </p:cNvSpPr>
            <p:nvPr/>
          </p:nvSpPr>
          <p:spPr bwMode="auto">
            <a:xfrm>
              <a:off x="4321" y="2514"/>
              <a:ext cx="4365" cy="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700">
                  <a:latin typeface="华文中宋" panose="02010600040101010101" charset="-122"/>
                  <a:ea typeface="华文中宋" panose="02010600040101010101" charset="-122"/>
                </a:rPr>
                <a:t>人民代表大会制度</a:t>
              </a:r>
            </a:p>
          </p:txBody>
        </p:sp>
        <p:sp>
          <p:nvSpPr>
            <p:cNvPr id="13" name="Text Box 31"/>
            <p:cNvSpPr txBox="1">
              <a:spLocks noChangeArrowheads="1"/>
            </p:cNvSpPr>
            <p:nvPr/>
          </p:nvSpPr>
          <p:spPr bwMode="auto">
            <a:xfrm>
              <a:off x="4321" y="3880"/>
              <a:ext cx="4365" cy="872"/>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100">
                  <a:latin typeface="华文中宋" panose="02010600040101010101" charset="-122"/>
                  <a:ea typeface="华文中宋" panose="02010600040101010101" charset="-122"/>
                </a:rPr>
                <a:t>中国共产党领导的多党合作和政治协商制度</a:t>
              </a:r>
            </a:p>
          </p:txBody>
        </p:sp>
        <p:sp>
          <p:nvSpPr>
            <p:cNvPr id="62" name="Text Box 32"/>
            <p:cNvSpPr txBox="1">
              <a:spLocks noChangeArrowheads="1"/>
            </p:cNvSpPr>
            <p:nvPr/>
          </p:nvSpPr>
          <p:spPr bwMode="auto">
            <a:xfrm>
              <a:off x="4321" y="5212"/>
              <a:ext cx="4365" cy="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700">
                  <a:latin typeface="华文中宋" panose="02010600040101010101" charset="-122"/>
                  <a:ea typeface="华文中宋" panose="02010600040101010101" charset="-122"/>
                </a:rPr>
                <a:t>民族区域自治制度</a:t>
              </a:r>
            </a:p>
          </p:txBody>
        </p:sp>
        <p:sp>
          <p:nvSpPr>
            <p:cNvPr id="69" name="文本框 68"/>
            <p:cNvSpPr txBox="1"/>
            <p:nvPr/>
          </p:nvSpPr>
          <p:spPr>
            <a:xfrm>
              <a:off x="9026" y="2562"/>
              <a:ext cx="2311" cy="491"/>
            </a:xfrm>
            <a:prstGeom prst="rect">
              <a:avLst/>
            </a:prstGeom>
            <a:noFill/>
            <a:ln>
              <a:solidFill>
                <a:schemeClr val="tx1"/>
              </a:solidFill>
            </a:ln>
          </p:spPr>
          <p:txBody>
            <a:bodyPr wrap="square" rtlCol="0">
              <a:spAutoFit/>
            </a:bodyPr>
            <a:lstStyle/>
            <a:p>
              <a:pPr algn="ctr"/>
              <a:r>
                <a:rPr lang="zh-CN" altLang="en-US" sz="2100">
                  <a:latin typeface="华文中宋" panose="02010600040101010101" charset="-122"/>
                  <a:ea typeface="华文中宋" panose="02010600040101010101" charset="-122"/>
                </a:rPr>
                <a:t>根本政治制度</a:t>
              </a:r>
            </a:p>
          </p:txBody>
        </p:sp>
        <p:sp>
          <p:nvSpPr>
            <p:cNvPr id="14" name="文本框 13"/>
            <p:cNvSpPr txBox="1"/>
            <p:nvPr/>
          </p:nvSpPr>
          <p:spPr>
            <a:xfrm>
              <a:off x="2634" y="2973"/>
              <a:ext cx="1278" cy="2470"/>
            </a:xfrm>
            <a:prstGeom prst="rect">
              <a:avLst/>
            </a:prstGeom>
            <a:noFill/>
            <a:ln>
              <a:solidFill>
                <a:schemeClr val="tx1"/>
              </a:solidFill>
            </a:ln>
          </p:spPr>
          <p:txBody>
            <a:bodyPr wrap="square" rtlCol="0">
              <a:spAutoFit/>
            </a:bodyPr>
            <a:lstStyle/>
            <a:p>
              <a:pPr algn="ctr"/>
              <a:r>
                <a:rPr lang="zh-CN" altLang="en-US" sz="3200">
                  <a:solidFill>
                    <a:srgbClr val="C00000"/>
                  </a:solidFill>
                  <a:latin typeface="华文中宋" panose="02010600040101010101" charset="-122"/>
                  <a:ea typeface="华文中宋" panose="02010600040101010101" charset="-122"/>
                </a:rPr>
                <a:t>社会主义政治制度</a:t>
              </a:r>
            </a:p>
          </p:txBody>
        </p:sp>
        <p:grpSp>
          <p:nvGrpSpPr>
            <p:cNvPr id="74" name="组合 73"/>
            <p:cNvGrpSpPr/>
            <p:nvPr/>
          </p:nvGrpSpPr>
          <p:grpSpPr>
            <a:xfrm>
              <a:off x="3912" y="2847"/>
              <a:ext cx="409" cy="2683"/>
              <a:chOff x="1453" y="2847"/>
              <a:chExt cx="531" cy="2683"/>
            </a:xfrm>
          </p:grpSpPr>
          <p:grpSp>
            <p:nvGrpSpPr>
              <p:cNvPr id="67" name="组合 66"/>
              <p:cNvGrpSpPr/>
              <p:nvPr/>
            </p:nvGrpSpPr>
            <p:grpSpPr>
              <a:xfrm>
                <a:off x="1614" y="2847"/>
                <a:ext cx="370" cy="2683"/>
                <a:chOff x="1614" y="2847"/>
                <a:chExt cx="370" cy="2683"/>
              </a:xfrm>
            </p:grpSpPr>
            <p:grpSp>
              <p:nvGrpSpPr>
                <p:cNvPr id="52" name="组合 51"/>
                <p:cNvGrpSpPr/>
                <p:nvPr/>
              </p:nvGrpSpPr>
              <p:grpSpPr>
                <a:xfrm>
                  <a:off x="1614" y="2847"/>
                  <a:ext cx="370" cy="2680"/>
                  <a:chOff x="1797" y="1311"/>
                  <a:chExt cx="436" cy="5289"/>
                </a:xfrm>
              </p:grpSpPr>
              <p:grpSp>
                <p:nvGrpSpPr>
                  <p:cNvPr id="53" name="组合 52"/>
                  <p:cNvGrpSpPr/>
                  <p:nvPr/>
                </p:nvGrpSpPr>
                <p:grpSpPr>
                  <a:xfrm>
                    <a:off x="1802" y="1311"/>
                    <a:ext cx="431" cy="5289"/>
                    <a:chOff x="1802" y="1311"/>
                    <a:chExt cx="431" cy="5289"/>
                  </a:xfrm>
                </p:grpSpPr>
                <p:cxnSp>
                  <p:nvCxnSpPr>
                    <p:cNvPr id="54" name="直接连接符 53"/>
                    <p:cNvCxnSpPr/>
                    <p:nvPr/>
                  </p:nvCxnSpPr>
                  <p:spPr>
                    <a:xfrm flipH="1">
                      <a:off x="1812" y="1311"/>
                      <a:ext cx="6" cy="528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cxnSp>
                  <p:nvCxnSpPr>
                    <p:cNvPr id="57" name="直接连接符 56"/>
                    <p:cNvCxnSpPr/>
                    <p:nvPr/>
                  </p:nvCxnSpPr>
                  <p:spPr>
                    <a:xfrm flipH="1" flipV="1">
                      <a:off x="1802" y="3910"/>
                      <a:ext cx="431" cy="18"/>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63" name="直接连接符 62"/>
                  <p:cNvCxnSpPr/>
                  <p:nvPr/>
                </p:nvCxnSpPr>
                <p:spPr>
                  <a:xfrm flipH="1" flipV="1">
                    <a:off x="1797" y="1312"/>
                    <a:ext cx="431" cy="18"/>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66" name="直接连接符 65"/>
                <p:cNvCxnSpPr/>
                <p:nvPr/>
              </p:nvCxnSpPr>
              <p:spPr>
                <a:xfrm flipH="1" flipV="1">
                  <a:off x="1614" y="5522"/>
                  <a:ext cx="366" cy="9"/>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cxnSp>
            <p:nvCxnSpPr>
              <p:cNvPr id="73" name="直接连接符 72"/>
              <p:cNvCxnSpPr/>
              <p:nvPr/>
            </p:nvCxnSpPr>
            <p:spPr>
              <a:xfrm flipH="1">
                <a:off x="1453" y="4164"/>
                <a:ext cx="247" cy="4"/>
              </a:xfrm>
              <a:prstGeom prst="line">
                <a:avLst/>
              </a:prstGeom>
              <a:ln w="9525">
                <a:solidFill>
                  <a:schemeClr val="tx1"/>
                </a:solidFill>
              </a:ln>
            </p:spPr>
            <p:style>
              <a:lnRef idx="3">
                <a:schemeClr val="dk1"/>
              </a:lnRef>
              <a:fillRef idx="0">
                <a:schemeClr val="dk1"/>
              </a:fillRef>
              <a:effectRef idx="2">
                <a:schemeClr val="dk1"/>
              </a:effectRef>
              <a:fontRef idx="minor">
                <a:schemeClr val="tx1"/>
              </a:fontRef>
            </p:style>
          </p:cxnSp>
        </p:grpSp>
        <p:grpSp>
          <p:nvGrpSpPr>
            <p:cNvPr id="80" name="组合 79"/>
            <p:cNvGrpSpPr/>
            <p:nvPr/>
          </p:nvGrpSpPr>
          <p:grpSpPr>
            <a:xfrm rot="10800000">
              <a:off x="8687" y="4376"/>
              <a:ext cx="340" cy="1017"/>
              <a:chOff x="1332" y="2847"/>
              <a:chExt cx="648" cy="2684"/>
            </a:xfrm>
          </p:grpSpPr>
          <p:grpSp>
            <p:nvGrpSpPr>
              <p:cNvPr id="81" name="组合 80"/>
              <p:cNvGrpSpPr/>
              <p:nvPr/>
            </p:nvGrpSpPr>
            <p:grpSpPr>
              <a:xfrm>
                <a:off x="1614" y="2847"/>
                <a:ext cx="366" cy="2684"/>
                <a:chOff x="1614" y="2847"/>
                <a:chExt cx="366" cy="2684"/>
              </a:xfrm>
            </p:grpSpPr>
            <p:grpSp>
              <p:nvGrpSpPr>
                <p:cNvPr id="82" name="组合 81"/>
                <p:cNvGrpSpPr/>
                <p:nvPr/>
              </p:nvGrpSpPr>
              <p:grpSpPr>
                <a:xfrm>
                  <a:off x="1614" y="2847"/>
                  <a:ext cx="366" cy="2680"/>
                  <a:chOff x="1797" y="1311"/>
                  <a:chExt cx="431" cy="5289"/>
                </a:xfrm>
              </p:grpSpPr>
              <p:cxnSp>
                <p:nvCxnSpPr>
                  <p:cNvPr id="84" name="直接连接符 83"/>
                  <p:cNvCxnSpPr/>
                  <p:nvPr/>
                </p:nvCxnSpPr>
                <p:spPr>
                  <a:xfrm flipH="1">
                    <a:off x="1812" y="1311"/>
                    <a:ext cx="6" cy="5289"/>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cxnSp>
                <p:nvCxnSpPr>
                  <p:cNvPr id="86" name="直接连接符 85"/>
                  <p:cNvCxnSpPr/>
                  <p:nvPr/>
                </p:nvCxnSpPr>
                <p:spPr>
                  <a:xfrm flipH="1" flipV="1">
                    <a:off x="1797" y="1312"/>
                    <a:ext cx="431" cy="18"/>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87" name="直接连接符 86"/>
                <p:cNvCxnSpPr/>
                <p:nvPr/>
              </p:nvCxnSpPr>
              <p:spPr>
                <a:xfrm flipH="1" flipV="1">
                  <a:off x="1614" y="5522"/>
                  <a:ext cx="366" cy="9"/>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88" name="直接连接符 87"/>
              <p:cNvCxnSpPr/>
              <p:nvPr/>
            </p:nvCxnSpPr>
            <p:spPr>
              <a:xfrm flipH="1" flipV="1">
                <a:off x="1332" y="4229"/>
                <a:ext cx="341" cy="6"/>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grpSp>
        <p:cxnSp>
          <p:nvCxnSpPr>
            <p:cNvPr id="89" name="直接连接符 88"/>
            <p:cNvCxnSpPr/>
            <p:nvPr/>
          </p:nvCxnSpPr>
          <p:spPr>
            <a:xfrm flipH="1" flipV="1">
              <a:off x="6172" y="4182"/>
              <a:ext cx="237" cy="1"/>
            </a:xfrm>
            <a:prstGeom prst="line">
              <a:avLst/>
            </a:prstGeom>
            <a:ln w="3175">
              <a:solidFill>
                <a:schemeClr val="tx1"/>
              </a:solidFill>
            </a:ln>
          </p:spPr>
          <p:style>
            <a:lnRef idx="3">
              <a:schemeClr val="dk1"/>
            </a:lnRef>
            <a:fillRef idx="0">
              <a:schemeClr val="dk1"/>
            </a:fillRef>
            <a:effectRef idx="2">
              <a:schemeClr val="dk1"/>
            </a:effectRef>
            <a:fontRef idx="minor">
              <a:schemeClr val="tx1"/>
            </a:fontRef>
          </p:style>
        </p:cxnSp>
        <p:cxnSp>
          <p:nvCxnSpPr>
            <p:cNvPr id="15" name="直接连接符 14"/>
            <p:cNvCxnSpPr/>
            <p:nvPr/>
          </p:nvCxnSpPr>
          <p:spPr>
            <a:xfrm>
              <a:off x="8686" y="2828"/>
              <a:ext cx="3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9027" y="4602"/>
              <a:ext cx="2310" cy="491"/>
            </a:xfrm>
            <a:prstGeom prst="rect">
              <a:avLst/>
            </a:prstGeom>
            <a:noFill/>
            <a:ln>
              <a:solidFill>
                <a:schemeClr val="tx1"/>
              </a:solidFill>
            </a:ln>
          </p:spPr>
          <p:txBody>
            <a:bodyPr wrap="square" rtlCol="0">
              <a:spAutoFit/>
            </a:bodyPr>
            <a:lstStyle/>
            <a:p>
              <a:pPr algn="ctr"/>
              <a:r>
                <a:rPr lang="zh-CN" altLang="en-US" sz="2100">
                  <a:latin typeface="华文中宋" panose="02010600040101010101" charset="-122"/>
                  <a:ea typeface="华文中宋" panose="02010600040101010101" charset="-122"/>
                </a:rPr>
                <a:t>基本政治制度</a:t>
              </a:r>
            </a:p>
          </p:txBody>
        </p:sp>
      </p:grpSp>
      <p:sp>
        <p:nvSpPr>
          <p:cNvPr id="38"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39" name="图片 38" descr="C:/Users/SAMSUNG/AppData/Local/Temp/kaimatting/20200714195559/output_aiMatting_20200714195604.pngoutput_aiMatting_20200714195604"/>
          <p:cNvPicPr>
            <a:picLocks noChangeAspect="1"/>
          </p:cNvPicPr>
          <p:nvPr/>
        </p:nvPicPr>
        <p:blipFill>
          <a:blip r:embed="rId3">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34217510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15240" y="1042247"/>
            <a:ext cx="3224107" cy="400105"/>
          </a:xfrm>
          <a:prstGeom prst="rect">
            <a:avLst/>
          </a:prstGeom>
          <a:noFill/>
          <a:ln>
            <a:solidFill>
              <a:schemeClr val="tx1"/>
            </a:solidFill>
          </a:ln>
        </p:spPr>
        <p:txBody>
          <a:bodyPr wrap="square" lIns="121917" tIns="60958" rIns="121917" bIns="60958" rtlCol="0">
            <a:spAutoFit/>
          </a:bodyPr>
          <a:lstStyle/>
          <a:p>
            <a:r>
              <a:rPr lang="en-US" altLang="zh-CN">
                <a:latin typeface="华文中宋" panose="02010600040101010101" charset="-122"/>
                <a:ea typeface="华文中宋" panose="02010600040101010101" charset="-122"/>
                <a:cs typeface="华文中宋" panose="02010600040101010101" charset="-122"/>
              </a:rPr>
              <a:t>2.</a:t>
            </a:r>
            <a:r>
              <a:rPr lang="zh-CN" altLang="en-US">
                <a:latin typeface="华文中宋" panose="02010600040101010101" charset="-122"/>
                <a:ea typeface="华文中宋" panose="02010600040101010101" charset="-122"/>
                <a:cs typeface="华文中宋" panose="02010600040101010101" charset="-122"/>
              </a:rPr>
              <a:t>社会主义政治制度</a:t>
            </a:r>
          </a:p>
        </p:txBody>
      </p:sp>
      <p:pic>
        <p:nvPicPr>
          <p:cNvPr id="9" name="图片 8"/>
          <p:cNvPicPr>
            <a:picLocks noChangeAspect="1"/>
          </p:cNvPicPr>
          <p:nvPr/>
        </p:nvPicPr>
        <p:blipFill>
          <a:blip r:embed="rId3"/>
          <a:stretch>
            <a:fillRect/>
          </a:stretch>
        </p:blipFill>
        <p:spPr>
          <a:xfrm>
            <a:off x="0" y="5698914"/>
            <a:ext cx="1634067" cy="982980"/>
          </a:xfrm>
          <a:prstGeom prst="rect">
            <a:avLst/>
          </a:prstGeom>
        </p:spPr>
      </p:pic>
      <p:grpSp>
        <p:nvGrpSpPr>
          <p:cNvPr id="14" name="组合 13"/>
          <p:cNvGrpSpPr/>
          <p:nvPr/>
        </p:nvGrpSpPr>
        <p:grpSpPr>
          <a:xfrm>
            <a:off x="405554" y="2181014"/>
            <a:ext cx="5356013" cy="3804920"/>
            <a:chOff x="460" y="2599"/>
            <a:chExt cx="6326" cy="4494"/>
          </a:xfrm>
        </p:grpSpPr>
        <p:pic>
          <p:nvPicPr>
            <p:cNvPr id="2" name="图片 1"/>
            <p:cNvPicPr>
              <a:picLocks noChangeAspect="1"/>
            </p:cNvPicPr>
            <p:nvPr/>
          </p:nvPicPr>
          <p:blipFill>
            <a:blip r:embed="rId4"/>
            <a:stretch>
              <a:fillRect/>
            </a:stretch>
          </p:blipFill>
          <p:spPr>
            <a:xfrm>
              <a:off x="460" y="2599"/>
              <a:ext cx="6326" cy="3803"/>
            </a:xfrm>
            <a:prstGeom prst="rect">
              <a:avLst/>
            </a:prstGeom>
          </p:spPr>
        </p:pic>
        <p:sp>
          <p:nvSpPr>
            <p:cNvPr id="13" name="文本框 12"/>
            <p:cNvSpPr txBox="1"/>
            <p:nvPr/>
          </p:nvSpPr>
          <p:spPr>
            <a:xfrm>
              <a:off x="460" y="6402"/>
              <a:ext cx="6287" cy="691"/>
            </a:xfrm>
            <a:prstGeom prst="rect">
              <a:avLst/>
            </a:prstGeom>
            <a:noFill/>
          </p:spPr>
          <p:txBody>
            <a:bodyPr wrap="square" rtlCol="0">
              <a:spAutoFit/>
            </a:bodyPr>
            <a:lstStyle/>
            <a:p>
              <a:pPr algn="ctr"/>
              <a:r>
                <a:rPr lang="en-US" altLang="zh-CN" sz="1600">
                  <a:latin typeface="华文中宋" panose="02010600040101010101" charset="-122"/>
                  <a:ea typeface="华文中宋" panose="02010600040101010101" charset="-122"/>
                  <a:cs typeface="华文中宋" panose="02010600040101010101" charset="-122"/>
                </a:rPr>
                <a:t>1954</a:t>
              </a:r>
              <a:r>
                <a:rPr lang="zh-CN" altLang="en-US" sz="1600">
                  <a:latin typeface="华文中宋" panose="02010600040101010101" charset="-122"/>
                  <a:ea typeface="华文中宋" panose="02010600040101010101" charset="-122"/>
                  <a:cs typeface="华文中宋" panose="02010600040101010101" charset="-122"/>
                </a:rPr>
                <a:t>年</a:t>
              </a:r>
              <a:r>
                <a:rPr lang="en-US" altLang="zh-CN" sz="1600">
                  <a:latin typeface="华文中宋" panose="02010600040101010101" charset="-122"/>
                  <a:ea typeface="华文中宋" panose="02010600040101010101" charset="-122"/>
                  <a:cs typeface="华文中宋" panose="02010600040101010101" charset="-122"/>
                </a:rPr>
                <a:t>9</a:t>
              </a:r>
              <a:r>
                <a:rPr lang="zh-CN" altLang="en-US" sz="1600">
                  <a:latin typeface="华文中宋" panose="02010600040101010101" charset="-122"/>
                  <a:ea typeface="华文中宋" panose="02010600040101010101" charset="-122"/>
                  <a:cs typeface="华文中宋" panose="02010600040101010101" charset="-122"/>
                </a:rPr>
                <a:t>月</a:t>
              </a:r>
              <a:r>
                <a:rPr lang="en-US" altLang="zh-CN" sz="1600">
                  <a:latin typeface="华文中宋" panose="02010600040101010101" charset="-122"/>
                  <a:ea typeface="华文中宋" panose="02010600040101010101" charset="-122"/>
                  <a:cs typeface="华文中宋" panose="02010600040101010101" charset="-122"/>
                </a:rPr>
                <a:t>15</a:t>
              </a:r>
              <a:r>
                <a:rPr lang="zh-CN" altLang="en-US" sz="1600">
                  <a:latin typeface="华文中宋" panose="02010600040101010101" charset="-122"/>
                  <a:ea typeface="华文中宋" panose="02010600040101010101" charset="-122"/>
                  <a:cs typeface="华文中宋" panose="02010600040101010101" charset="-122"/>
                </a:rPr>
                <a:t>日</a:t>
              </a:r>
              <a:r>
                <a:rPr lang="en-US" altLang="zh-CN" sz="1600">
                  <a:latin typeface="华文中宋" panose="02010600040101010101" charset="-122"/>
                  <a:ea typeface="华文中宋" panose="02010600040101010101" charset="-122"/>
                  <a:cs typeface="华文中宋" panose="02010600040101010101" charset="-122"/>
                </a:rPr>
                <a:t>-28</a:t>
              </a:r>
              <a:r>
                <a:rPr lang="zh-CN" altLang="en-US" sz="1600">
                  <a:latin typeface="华文中宋" panose="02010600040101010101" charset="-122"/>
                  <a:ea typeface="华文中宋" panose="02010600040101010101" charset="-122"/>
                  <a:cs typeface="华文中宋" panose="02010600040101010101" charset="-122"/>
                </a:rPr>
                <a:t>日，第一届全国人民代表大会第一次会议在北京隆重举行</a:t>
              </a:r>
            </a:p>
          </p:txBody>
        </p:sp>
      </p:grpSp>
      <p:grpSp>
        <p:nvGrpSpPr>
          <p:cNvPr id="16" name="组合 15"/>
          <p:cNvGrpSpPr/>
          <p:nvPr/>
        </p:nvGrpSpPr>
        <p:grpSpPr>
          <a:xfrm>
            <a:off x="6272954" y="2181014"/>
            <a:ext cx="5356013" cy="3804920"/>
            <a:chOff x="7429" y="2599"/>
            <a:chExt cx="6326" cy="4494"/>
          </a:xfrm>
        </p:grpSpPr>
        <p:pic>
          <p:nvPicPr>
            <p:cNvPr id="11" name="图片 10"/>
            <p:cNvPicPr>
              <a:picLocks noChangeAspect="1"/>
            </p:cNvPicPr>
            <p:nvPr/>
          </p:nvPicPr>
          <p:blipFill>
            <a:blip r:embed="rId5"/>
            <a:stretch>
              <a:fillRect/>
            </a:stretch>
          </p:blipFill>
          <p:spPr>
            <a:xfrm>
              <a:off x="7429" y="2599"/>
              <a:ext cx="6326" cy="3803"/>
            </a:xfrm>
            <a:prstGeom prst="rect">
              <a:avLst/>
            </a:prstGeom>
          </p:spPr>
        </p:pic>
        <p:sp>
          <p:nvSpPr>
            <p:cNvPr id="15" name="文本框 14"/>
            <p:cNvSpPr txBox="1"/>
            <p:nvPr/>
          </p:nvSpPr>
          <p:spPr>
            <a:xfrm>
              <a:off x="7429" y="6402"/>
              <a:ext cx="6287" cy="691"/>
            </a:xfrm>
            <a:prstGeom prst="rect">
              <a:avLst/>
            </a:prstGeom>
            <a:noFill/>
          </p:spPr>
          <p:txBody>
            <a:bodyPr wrap="square" rtlCol="0">
              <a:spAutoFit/>
            </a:bodyPr>
            <a:lstStyle/>
            <a:p>
              <a:pPr algn="ctr"/>
              <a:r>
                <a:rPr lang="en-US" altLang="zh-CN" sz="1600">
                  <a:latin typeface="华文中宋" panose="02010600040101010101" charset="-122"/>
                  <a:ea typeface="华文中宋" panose="02010600040101010101" charset="-122"/>
                  <a:cs typeface="华文中宋" panose="02010600040101010101" charset="-122"/>
                </a:rPr>
                <a:t>2020</a:t>
              </a:r>
              <a:r>
                <a:rPr lang="zh-CN" altLang="en-US" sz="1600">
                  <a:latin typeface="华文中宋" panose="02010600040101010101" charset="-122"/>
                  <a:ea typeface="华文中宋" panose="02010600040101010101" charset="-122"/>
                  <a:cs typeface="华文中宋" panose="02010600040101010101" charset="-122"/>
                </a:rPr>
                <a:t>年</a:t>
              </a:r>
              <a:r>
                <a:rPr lang="en-US" sz="1600">
                  <a:latin typeface="华文中宋" panose="02010600040101010101" charset="-122"/>
                  <a:ea typeface="华文中宋" panose="02010600040101010101" charset="-122"/>
                  <a:cs typeface="华文中宋" panose="02010600040101010101" charset="-122"/>
                </a:rPr>
                <a:t>5</a:t>
              </a:r>
              <a:r>
                <a:rPr lang="zh-CN" altLang="en-US" sz="1600">
                  <a:latin typeface="华文中宋" panose="02010600040101010101" charset="-122"/>
                  <a:ea typeface="华文中宋" panose="02010600040101010101" charset="-122"/>
                  <a:cs typeface="华文中宋" panose="02010600040101010101" charset="-122"/>
                </a:rPr>
                <a:t>月</a:t>
              </a:r>
              <a:r>
                <a:rPr lang="en-US" altLang="zh-CN" sz="1600">
                  <a:latin typeface="华文中宋" panose="02010600040101010101" charset="-122"/>
                  <a:ea typeface="华文中宋" panose="02010600040101010101" charset="-122"/>
                  <a:cs typeface="华文中宋" panose="02010600040101010101" charset="-122"/>
                </a:rPr>
                <a:t>22</a:t>
              </a:r>
              <a:r>
                <a:rPr lang="zh-CN" altLang="en-US" sz="1600">
                  <a:latin typeface="华文中宋" panose="02010600040101010101" charset="-122"/>
                  <a:ea typeface="华文中宋" panose="02010600040101010101" charset="-122"/>
                  <a:cs typeface="华文中宋" panose="02010600040101010101" charset="-122"/>
                </a:rPr>
                <a:t>日，第十三届全国人民代表大会第三次会议在北京人民大会堂开幕</a:t>
              </a:r>
            </a:p>
          </p:txBody>
        </p:sp>
      </p:grpSp>
      <p:pic>
        <p:nvPicPr>
          <p:cNvPr id="19" name="图片 18"/>
          <p:cNvPicPr>
            <a:picLocks noChangeAspect="1"/>
          </p:cNvPicPr>
          <p:nvPr/>
        </p:nvPicPr>
        <p:blipFill>
          <a:blip r:embed="rId6"/>
          <a:stretch>
            <a:fillRect/>
          </a:stretch>
        </p:blipFill>
        <p:spPr>
          <a:xfrm>
            <a:off x="4154594" y="2181013"/>
            <a:ext cx="1573953" cy="1635760"/>
          </a:xfrm>
          <a:prstGeom prst="rect">
            <a:avLst/>
          </a:prstGeom>
        </p:spPr>
      </p:pic>
      <p:sp>
        <p:nvSpPr>
          <p:cNvPr id="20"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22" name="图片 21" descr="C:/Users/SAMSUNG/AppData/Local/Temp/kaimatting/20200714195559/output_aiMatting_20200714195604.pngoutput_aiMatting_20200714195604"/>
          <p:cNvPicPr>
            <a:picLocks noChangeAspect="1"/>
          </p:cNvPicPr>
          <p:nvPr/>
        </p:nvPicPr>
        <p:blipFill>
          <a:blip r:embed="rId7">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8683712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58368"/>
            <a:ext cx="3224107" cy="400105"/>
          </a:xfrm>
          <a:prstGeom prst="rect">
            <a:avLst/>
          </a:prstGeom>
          <a:noFill/>
          <a:ln>
            <a:solidFill>
              <a:schemeClr val="tx1"/>
            </a:solidFill>
          </a:ln>
        </p:spPr>
        <p:txBody>
          <a:bodyPr wrap="square" lIns="121917" tIns="60958" rIns="121917" bIns="60958" rtlCol="0">
            <a:spAutoFit/>
          </a:bodyPr>
          <a:lstStyle/>
          <a:p>
            <a:r>
              <a:rPr lang="en-US" altLang="zh-CN">
                <a:latin typeface="华文中宋" panose="02010600040101010101" charset="-122"/>
                <a:ea typeface="华文中宋" panose="02010600040101010101" charset="-122"/>
                <a:cs typeface="华文中宋" panose="02010600040101010101" charset="-122"/>
              </a:rPr>
              <a:t>2.</a:t>
            </a:r>
            <a:r>
              <a:rPr lang="zh-CN" altLang="en-US">
                <a:latin typeface="华文中宋" panose="02010600040101010101" charset="-122"/>
                <a:ea typeface="华文中宋" panose="02010600040101010101" charset="-122"/>
                <a:cs typeface="华文中宋" panose="02010600040101010101" charset="-122"/>
              </a:rPr>
              <a:t>社会主义政治制度</a:t>
            </a:r>
          </a:p>
        </p:txBody>
      </p:sp>
      <p:cxnSp>
        <p:nvCxnSpPr>
          <p:cNvPr id="2" name="直接连接符 1"/>
          <p:cNvCxnSpPr/>
          <p:nvPr/>
        </p:nvCxnSpPr>
        <p:spPr>
          <a:xfrm>
            <a:off x="2096347" y="2162387"/>
            <a:ext cx="0" cy="886460"/>
          </a:xfrm>
          <a:prstGeom prst="line">
            <a:avLst/>
          </a:prstGeom>
        </p:spPr>
        <p:style>
          <a:lnRef idx="3">
            <a:schemeClr val="dk1"/>
          </a:lnRef>
          <a:fillRef idx="0">
            <a:schemeClr val="dk1"/>
          </a:fillRef>
          <a:effectRef idx="2">
            <a:schemeClr val="dk1"/>
          </a:effectRef>
          <a:fontRef idx="minor">
            <a:schemeClr val="tx1"/>
          </a:fontRef>
        </p:style>
      </p:cxnSp>
      <p:cxnSp>
        <p:nvCxnSpPr>
          <p:cNvPr id="11" name="直接连接符 10"/>
          <p:cNvCxnSpPr/>
          <p:nvPr/>
        </p:nvCxnSpPr>
        <p:spPr>
          <a:xfrm>
            <a:off x="6018107" y="2152227"/>
            <a:ext cx="0" cy="886460"/>
          </a:xfrm>
          <a:prstGeom prst="line">
            <a:avLst/>
          </a:prstGeom>
        </p:spPr>
        <p:style>
          <a:lnRef idx="3">
            <a:schemeClr val="dk1"/>
          </a:lnRef>
          <a:fillRef idx="0">
            <a:schemeClr val="dk1"/>
          </a:fillRef>
          <a:effectRef idx="2">
            <a:schemeClr val="dk1"/>
          </a:effectRef>
          <a:fontRef idx="minor">
            <a:schemeClr val="tx1"/>
          </a:fontRef>
        </p:style>
      </p:cxnSp>
      <p:cxnSp>
        <p:nvCxnSpPr>
          <p:cNvPr id="13" name="直接连接符 12"/>
          <p:cNvCxnSpPr/>
          <p:nvPr/>
        </p:nvCxnSpPr>
        <p:spPr>
          <a:xfrm>
            <a:off x="9392073" y="2123441"/>
            <a:ext cx="0" cy="886460"/>
          </a:xfrm>
          <a:prstGeom prst="line">
            <a:avLst/>
          </a:prstGeom>
        </p:spPr>
        <p:style>
          <a:lnRef idx="3">
            <a:schemeClr val="dk1"/>
          </a:lnRef>
          <a:fillRef idx="0">
            <a:schemeClr val="dk1"/>
          </a:fillRef>
          <a:effectRef idx="2">
            <a:schemeClr val="dk1"/>
          </a:effectRef>
          <a:fontRef idx="minor">
            <a:schemeClr val="tx1"/>
          </a:fontRef>
        </p:style>
      </p:cxnSp>
      <p:sp>
        <p:nvSpPr>
          <p:cNvPr id="14" name="文本框 13"/>
          <p:cNvSpPr txBox="1"/>
          <p:nvPr/>
        </p:nvSpPr>
        <p:spPr>
          <a:xfrm>
            <a:off x="1009227" y="3036994"/>
            <a:ext cx="2186940" cy="1106593"/>
          </a:xfrm>
          <a:prstGeom prst="rect">
            <a:avLst/>
          </a:prstGeom>
          <a:noFill/>
        </p:spPr>
        <p:txBody>
          <a:bodyPr wrap="square" lIns="121917" tIns="60958" rIns="121917" bIns="60958" rtlCol="0">
            <a:spAutoFit/>
          </a:bodyPr>
          <a:lstStyle/>
          <a:p>
            <a:pPr algn="ctr"/>
            <a:r>
              <a:rPr lang="en-US" altLang="zh-CN" sz="2100">
                <a:latin typeface="华文中宋" panose="02010600040101010101" charset="-122"/>
                <a:ea typeface="华文中宋" panose="02010600040101010101" charset="-122"/>
                <a:cs typeface="华文中宋" panose="02010600040101010101" charset="-122"/>
              </a:rPr>
              <a:t>1949.9.21</a:t>
            </a:r>
          </a:p>
          <a:p>
            <a:pPr algn="ctr"/>
            <a:r>
              <a:rPr lang="zh-CN" altLang="en-US" sz="2100">
                <a:latin typeface="华文中宋" panose="02010600040101010101" charset="-122"/>
                <a:ea typeface="华文中宋" panose="02010600040101010101" charset="-122"/>
                <a:cs typeface="华文中宋" panose="02010600040101010101" charset="-122"/>
              </a:rPr>
              <a:t>人民政协</a:t>
            </a:r>
          </a:p>
          <a:p>
            <a:pPr algn="ctr"/>
            <a:r>
              <a:rPr lang="zh-CN" altLang="en-US" sz="2100">
                <a:latin typeface="华文中宋" panose="02010600040101010101" charset="-122"/>
                <a:ea typeface="华文中宋" panose="02010600040101010101" charset="-122"/>
                <a:cs typeface="华文中宋" panose="02010600040101010101" charset="-122"/>
              </a:rPr>
              <a:t>第一届全体会议</a:t>
            </a:r>
          </a:p>
        </p:txBody>
      </p:sp>
      <p:sp>
        <p:nvSpPr>
          <p:cNvPr id="15" name="文本框 14"/>
          <p:cNvSpPr txBox="1"/>
          <p:nvPr/>
        </p:nvSpPr>
        <p:spPr>
          <a:xfrm>
            <a:off x="1119294" y="1720427"/>
            <a:ext cx="1888913" cy="449580"/>
          </a:xfrm>
          <a:prstGeom prst="rect">
            <a:avLst/>
          </a:prstGeom>
          <a:noFill/>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rPr>
              <a:t>《共同纲领》</a:t>
            </a:r>
          </a:p>
        </p:txBody>
      </p:sp>
      <p:sp>
        <p:nvSpPr>
          <p:cNvPr id="19" name="文本框 18"/>
          <p:cNvSpPr txBox="1"/>
          <p:nvPr/>
        </p:nvSpPr>
        <p:spPr>
          <a:xfrm>
            <a:off x="4868334" y="3040381"/>
            <a:ext cx="2186940" cy="1106593"/>
          </a:xfrm>
          <a:prstGeom prst="rect">
            <a:avLst/>
          </a:prstGeom>
          <a:noFill/>
        </p:spPr>
        <p:txBody>
          <a:bodyPr wrap="square" lIns="121917" tIns="60958" rIns="121917" bIns="60958" rtlCol="0">
            <a:spAutoFit/>
          </a:bodyPr>
          <a:lstStyle/>
          <a:p>
            <a:pPr algn="ctr"/>
            <a:r>
              <a:rPr lang="en-US" altLang="zh-CN" sz="2100">
                <a:latin typeface="华文中宋" panose="02010600040101010101" charset="-122"/>
                <a:ea typeface="华文中宋" panose="02010600040101010101" charset="-122"/>
                <a:cs typeface="华文中宋" panose="02010600040101010101" charset="-122"/>
              </a:rPr>
              <a:t>1954.9</a:t>
            </a:r>
          </a:p>
          <a:p>
            <a:pPr algn="ctr"/>
            <a:r>
              <a:rPr lang="zh-CN" altLang="en-US" sz="2100">
                <a:latin typeface="华文中宋" panose="02010600040101010101" charset="-122"/>
                <a:ea typeface="华文中宋" panose="02010600040101010101" charset="-122"/>
                <a:cs typeface="华文中宋" panose="02010600040101010101" charset="-122"/>
              </a:rPr>
              <a:t>第一届全国人大第一次会议</a:t>
            </a:r>
          </a:p>
        </p:txBody>
      </p:sp>
      <p:sp>
        <p:nvSpPr>
          <p:cNvPr id="20" name="文本框 19"/>
          <p:cNvSpPr txBox="1"/>
          <p:nvPr/>
        </p:nvSpPr>
        <p:spPr>
          <a:xfrm>
            <a:off x="4426374" y="1720427"/>
            <a:ext cx="2984500" cy="449580"/>
          </a:xfrm>
          <a:prstGeom prst="rect">
            <a:avLst/>
          </a:prstGeom>
          <a:noFill/>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rPr>
              <a:t>《中华人民共和国宪法》</a:t>
            </a:r>
          </a:p>
        </p:txBody>
      </p:sp>
      <p:sp>
        <p:nvSpPr>
          <p:cNvPr id="21" name="文本框 20"/>
          <p:cNvSpPr txBox="1"/>
          <p:nvPr/>
        </p:nvSpPr>
        <p:spPr>
          <a:xfrm>
            <a:off x="8299027" y="3011594"/>
            <a:ext cx="2186940" cy="1106593"/>
          </a:xfrm>
          <a:prstGeom prst="rect">
            <a:avLst/>
          </a:prstGeom>
          <a:noFill/>
        </p:spPr>
        <p:txBody>
          <a:bodyPr wrap="square" lIns="121917" tIns="60958" rIns="121917" bIns="60958" rtlCol="0">
            <a:spAutoFit/>
          </a:bodyPr>
          <a:lstStyle/>
          <a:p>
            <a:pPr algn="ctr"/>
            <a:r>
              <a:rPr lang="en-US" altLang="zh-CN" sz="2100">
                <a:latin typeface="华文中宋" panose="02010600040101010101" charset="-122"/>
                <a:ea typeface="华文中宋" panose="02010600040101010101" charset="-122"/>
                <a:cs typeface="华文中宋" panose="02010600040101010101" charset="-122"/>
              </a:rPr>
              <a:t>195</a:t>
            </a:r>
            <a:r>
              <a:rPr lang="en-US" sz="2100">
                <a:latin typeface="华文中宋" panose="02010600040101010101" charset="-122"/>
                <a:ea typeface="华文中宋" panose="02010600040101010101" charset="-122"/>
                <a:cs typeface="华文中宋" panose="02010600040101010101" charset="-122"/>
              </a:rPr>
              <a:t>6</a:t>
            </a:r>
          </a:p>
          <a:p>
            <a:pPr algn="ctr"/>
            <a:r>
              <a:rPr lang="zh-CN" altLang="en-US" sz="2100">
                <a:latin typeface="华文中宋" panose="02010600040101010101" charset="-122"/>
                <a:ea typeface="华文中宋" panose="02010600040101010101" charset="-122"/>
                <a:cs typeface="华文中宋" panose="02010600040101010101" charset="-122"/>
              </a:rPr>
              <a:t>社会主义制度</a:t>
            </a:r>
          </a:p>
          <a:p>
            <a:pPr algn="ctr"/>
            <a:r>
              <a:rPr lang="zh-CN" altLang="en-US" sz="2100">
                <a:latin typeface="华文中宋" panose="02010600040101010101" charset="-122"/>
                <a:ea typeface="华文中宋" panose="02010600040101010101" charset="-122"/>
                <a:cs typeface="华文中宋" panose="02010600040101010101" charset="-122"/>
              </a:rPr>
              <a:t>基本确立</a:t>
            </a:r>
          </a:p>
        </p:txBody>
      </p:sp>
      <p:sp>
        <p:nvSpPr>
          <p:cNvPr id="22" name="文本框 21"/>
          <p:cNvSpPr txBox="1"/>
          <p:nvPr/>
        </p:nvSpPr>
        <p:spPr>
          <a:xfrm>
            <a:off x="6797040" y="2170007"/>
            <a:ext cx="2113280" cy="677104"/>
          </a:xfrm>
          <a:prstGeom prst="rect">
            <a:avLst/>
          </a:prstGeom>
          <a:solidFill>
            <a:schemeClr val="bg1">
              <a:lumMod val="95000"/>
            </a:schemeClr>
          </a:solidFill>
        </p:spPr>
        <p:txBody>
          <a:bodyPr wrap="square" lIns="121917" tIns="60958" rIns="121917" bIns="60958" rtlCol="0">
            <a:spAutoFit/>
          </a:bodyPr>
          <a:lstStyle/>
          <a:p>
            <a:pPr algn="ctr"/>
            <a:r>
              <a:rPr lang="zh-CN" altLang="en-US">
                <a:solidFill>
                  <a:srgbClr val="C00000"/>
                </a:solidFill>
                <a:latin typeface="华文中宋" panose="02010600040101010101" charset="-122"/>
                <a:ea typeface="华文中宋" panose="02010600040101010101" charset="-122"/>
              </a:rPr>
              <a:t>作为人民民主统一战线组织继续存在</a:t>
            </a:r>
          </a:p>
        </p:txBody>
      </p:sp>
      <p:sp>
        <p:nvSpPr>
          <p:cNvPr id="24" name="文本框 23"/>
          <p:cNvSpPr txBox="1"/>
          <p:nvPr/>
        </p:nvSpPr>
        <p:spPr>
          <a:xfrm>
            <a:off x="1267460" y="4146974"/>
            <a:ext cx="1928707" cy="677104"/>
          </a:xfrm>
          <a:prstGeom prst="rect">
            <a:avLst/>
          </a:prstGeom>
          <a:noFill/>
        </p:spPr>
        <p:txBody>
          <a:bodyPr wrap="square" lIns="121917" tIns="60958" rIns="121917" bIns="60958" rtlCol="0">
            <a:spAutoFit/>
          </a:bodyPr>
          <a:lstStyle/>
          <a:p>
            <a:pPr algn="l">
              <a:buClrTx/>
              <a:buSzTx/>
              <a:buNone/>
            </a:pPr>
            <a:r>
              <a:rPr lang="zh-CN" altLang="en-US">
                <a:solidFill>
                  <a:schemeClr val="tx1">
                    <a:lumMod val="50000"/>
                    <a:lumOff val="50000"/>
                  </a:schemeClr>
                </a:solidFill>
                <a:latin typeface="隶书" panose="02010509060101010101" charset="-122"/>
                <a:ea typeface="隶书" panose="02010509060101010101" charset="-122"/>
              </a:rPr>
              <a:t>暂时代行全国人大职权</a:t>
            </a:r>
          </a:p>
        </p:txBody>
      </p:sp>
      <p:sp>
        <p:nvSpPr>
          <p:cNvPr id="27" name="右箭头 26"/>
          <p:cNvSpPr/>
          <p:nvPr/>
        </p:nvSpPr>
        <p:spPr>
          <a:xfrm>
            <a:off x="4365414" y="4541521"/>
            <a:ext cx="664633" cy="32427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隶书" panose="02010509060101010101" charset="-122"/>
              <a:ea typeface="隶书" panose="02010509060101010101" charset="-122"/>
            </a:endParaRPr>
          </a:p>
        </p:txBody>
      </p:sp>
      <p:sp>
        <p:nvSpPr>
          <p:cNvPr id="29" name="文本框 28"/>
          <p:cNvSpPr txBox="1"/>
          <p:nvPr/>
        </p:nvSpPr>
        <p:spPr>
          <a:xfrm>
            <a:off x="5030047" y="4146974"/>
            <a:ext cx="877147" cy="677104"/>
          </a:xfrm>
          <a:prstGeom prst="rect">
            <a:avLst/>
          </a:prstGeom>
          <a:noFill/>
        </p:spPr>
        <p:txBody>
          <a:bodyPr wrap="square" lIns="121917" tIns="60958" rIns="121917" bIns="60958" rtlCol="0">
            <a:spAutoFit/>
          </a:bodyPr>
          <a:lstStyle/>
          <a:p>
            <a:r>
              <a:rPr lang="zh-CN" altLang="en-US" b="1">
                <a:solidFill>
                  <a:srgbClr val="C00000"/>
                </a:solidFill>
                <a:latin typeface="隶书" panose="02010509060101010101" charset="-122"/>
                <a:ea typeface="隶书" panose="02010509060101010101" charset="-122"/>
              </a:rPr>
              <a:t>职能转变</a:t>
            </a:r>
          </a:p>
        </p:txBody>
      </p:sp>
      <p:sp>
        <p:nvSpPr>
          <p:cNvPr id="33" name="文本框 32"/>
          <p:cNvSpPr txBox="1"/>
          <p:nvPr/>
        </p:nvSpPr>
        <p:spPr>
          <a:xfrm>
            <a:off x="5833534" y="4146974"/>
            <a:ext cx="1577340" cy="677104"/>
          </a:xfrm>
          <a:prstGeom prst="rect">
            <a:avLst/>
          </a:prstGeom>
          <a:noFill/>
        </p:spPr>
        <p:txBody>
          <a:bodyPr wrap="square" lIns="121917" tIns="60958" rIns="121917" bIns="60958" rtlCol="0">
            <a:spAutoFit/>
          </a:bodyPr>
          <a:lstStyle/>
          <a:p>
            <a:r>
              <a:rPr lang="zh-CN" altLang="en-US">
                <a:solidFill>
                  <a:schemeClr val="tx1">
                    <a:lumMod val="50000"/>
                    <a:lumOff val="50000"/>
                  </a:schemeClr>
                </a:solidFill>
                <a:latin typeface="隶书" panose="02010509060101010101" charset="-122"/>
                <a:ea typeface="隶书" panose="02010509060101010101" charset="-122"/>
              </a:rPr>
              <a:t>政治协商</a:t>
            </a:r>
          </a:p>
          <a:p>
            <a:r>
              <a:rPr lang="zh-CN" altLang="en-US">
                <a:solidFill>
                  <a:schemeClr val="tx1">
                    <a:lumMod val="50000"/>
                    <a:lumOff val="50000"/>
                  </a:schemeClr>
                </a:solidFill>
                <a:latin typeface="隶书" panose="02010509060101010101" charset="-122"/>
                <a:ea typeface="隶书" panose="02010509060101010101" charset="-122"/>
              </a:rPr>
              <a:t>民主监督</a:t>
            </a:r>
          </a:p>
        </p:txBody>
      </p:sp>
      <p:sp>
        <p:nvSpPr>
          <p:cNvPr id="36" name="文本框 35"/>
          <p:cNvSpPr txBox="1"/>
          <p:nvPr/>
        </p:nvSpPr>
        <p:spPr>
          <a:xfrm>
            <a:off x="8649547" y="4146974"/>
            <a:ext cx="1485900" cy="677104"/>
          </a:xfrm>
          <a:prstGeom prst="rect">
            <a:avLst/>
          </a:prstGeom>
          <a:noFill/>
        </p:spPr>
        <p:txBody>
          <a:bodyPr wrap="square" lIns="121917" tIns="60958" rIns="121917" bIns="60958" rtlCol="0">
            <a:spAutoFit/>
          </a:bodyPr>
          <a:lstStyle/>
          <a:p>
            <a:r>
              <a:rPr lang="zh-CN" altLang="en-US">
                <a:solidFill>
                  <a:schemeClr val="tx1">
                    <a:lumMod val="50000"/>
                    <a:lumOff val="50000"/>
                  </a:schemeClr>
                </a:solidFill>
                <a:latin typeface="隶书" panose="02010509060101010101" charset="-122"/>
                <a:ea typeface="隶书" panose="02010509060101010101" charset="-122"/>
              </a:rPr>
              <a:t>长期共存</a:t>
            </a:r>
          </a:p>
          <a:p>
            <a:r>
              <a:rPr lang="zh-CN" altLang="en-US">
                <a:solidFill>
                  <a:schemeClr val="tx1">
                    <a:lumMod val="50000"/>
                    <a:lumOff val="50000"/>
                  </a:schemeClr>
                </a:solidFill>
                <a:latin typeface="隶书" panose="02010509060101010101" charset="-122"/>
                <a:ea typeface="隶书" panose="02010509060101010101" charset="-122"/>
              </a:rPr>
              <a:t>互相监督</a:t>
            </a:r>
          </a:p>
        </p:txBody>
      </p:sp>
      <p:sp>
        <p:nvSpPr>
          <p:cNvPr id="38" name="文本框 37"/>
          <p:cNvSpPr txBox="1"/>
          <p:nvPr/>
        </p:nvSpPr>
        <p:spPr>
          <a:xfrm>
            <a:off x="1339427" y="4949613"/>
            <a:ext cx="1573107" cy="1598507"/>
          </a:xfrm>
          <a:prstGeom prst="rect">
            <a:avLst/>
          </a:prstGeom>
          <a:solidFill>
            <a:schemeClr val="bg1">
              <a:lumMod val="95000"/>
            </a:schemeClr>
          </a:solidFill>
          <a:ln>
            <a:noFill/>
          </a:ln>
        </p:spPr>
        <p:txBody>
          <a:bodyPr wrap="square" lIns="121917" tIns="60958" rIns="121917" bIns="60958" rtlCol="0">
            <a:spAutoFit/>
          </a:bodyPr>
          <a:lstStyle/>
          <a:p>
            <a:r>
              <a:rPr lang="zh-CN" altLang="en-US" sz="4800">
                <a:solidFill>
                  <a:srgbClr val="C00000"/>
                </a:solidFill>
                <a:latin typeface="华文新魏" panose="02010800040101010101" charset="-122"/>
                <a:ea typeface="华文新魏" panose="02010800040101010101" charset="-122"/>
              </a:rPr>
              <a:t>初步形成</a:t>
            </a:r>
          </a:p>
        </p:txBody>
      </p:sp>
      <p:sp>
        <p:nvSpPr>
          <p:cNvPr id="39" name="文本框 38"/>
          <p:cNvSpPr txBox="1"/>
          <p:nvPr/>
        </p:nvSpPr>
        <p:spPr>
          <a:xfrm>
            <a:off x="5309447" y="4964007"/>
            <a:ext cx="1573107" cy="1598507"/>
          </a:xfrm>
          <a:prstGeom prst="rect">
            <a:avLst/>
          </a:prstGeom>
          <a:solidFill>
            <a:schemeClr val="bg1">
              <a:lumMod val="95000"/>
            </a:schemeClr>
          </a:solidFill>
          <a:ln>
            <a:noFill/>
          </a:ln>
        </p:spPr>
        <p:txBody>
          <a:bodyPr wrap="square" lIns="121917" tIns="60958" rIns="121917" bIns="60958" rtlCol="0">
            <a:spAutoFit/>
          </a:bodyPr>
          <a:lstStyle/>
          <a:p>
            <a:r>
              <a:rPr lang="zh-CN" altLang="en-US" sz="4800">
                <a:solidFill>
                  <a:srgbClr val="C00000"/>
                </a:solidFill>
                <a:latin typeface="华文新魏" panose="02010800040101010101" charset="-122"/>
                <a:ea typeface="华文新魏" panose="02010800040101010101" charset="-122"/>
              </a:rPr>
              <a:t>正式确立</a:t>
            </a:r>
          </a:p>
        </p:txBody>
      </p:sp>
      <p:sp>
        <p:nvSpPr>
          <p:cNvPr id="40" name="文本框 39"/>
          <p:cNvSpPr txBox="1"/>
          <p:nvPr/>
        </p:nvSpPr>
        <p:spPr>
          <a:xfrm>
            <a:off x="8658014" y="4949613"/>
            <a:ext cx="1586653" cy="1598507"/>
          </a:xfrm>
          <a:prstGeom prst="rect">
            <a:avLst/>
          </a:prstGeom>
          <a:solidFill>
            <a:schemeClr val="bg1">
              <a:lumMod val="95000"/>
            </a:schemeClr>
          </a:solidFill>
          <a:ln>
            <a:noFill/>
          </a:ln>
        </p:spPr>
        <p:txBody>
          <a:bodyPr wrap="square" lIns="121917" tIns="60958" rIns="121917" bIns="60958" rtlCol="0">
            <a:spAutoFit/>
          </a:bodyPr>
          <a:lstStyle/>
          <a:p>
            <a:pPr algn="ctr"/>
            <a:r>
              <a:rPr lang="zh-CN" altLang="en-US" sz="4800">
                <a:solidFill>
                  <a:srgbClr val="C00000"/>
                </a:solidFill>
                <a:latin typeface="华文新魏" panose="02010800040101010101" charset="-122"/>
                <a:ea typeface="华文新魏" panose="02010800040101010101" charset="-122"/>
              </a:rPr>
              <a:t>新</a:t>
            </a:r>
          </a:p>
          <a:p>
            <a:pPr algn="ctr"/>
            <a:r>
              <a:rPr lang="zh-CN" altLang="en-US" sz="4800">
                <a:solidFill>
                  <a:srgbClr val="C00000"/>
                </a:solidFill>
                <a:latin typeface="华文新魏" panose="02010800040101010101" charset="-122"/>
                <a:ea typeface="华文新魏" panose="02010800040101010101" charset="-122"/>
              </a:rPr>
              <a:t>阶段</a:t>
            </a:r>
          </a:p>
        </p:txBody>
      </p:sp>
      <p:cxnSp>
        <p:nvCxnSpPr>
          <p:cNvPr id="41" name="直接箭头连接符 40"/>
          <p:cNvCxnSpPr/>
          <p:nvPr/>
        </p:nvCxnSpPr>
        <p:spPr>
          <a:xfrm flipV="1">
            <a:off x="1477434" y="3041227"/>
            <a:ext cx="8882380" cy="31327"/>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28"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30" name="图片 29" descr="C:/Users/SAMSUNG/AppData/Local/Temp/kaimatting/20200714195559/output_aiMatting_20200714195604.pngoutput_aiMatting_20200714195604"/>
          <p:cNvPicPr>
            <a:picLocks noChangeAspect="1"/>
          </p:cNvPicPr>
          <p:nvPr/>
        </p:nvPicPr>
        <p:blipFill>
          <a:blip r:embed="rId3">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17783481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 name="文本框 6"/>
          <p:cNvSpPr txBox="1"/>
          <p:nvPr/>
        </p:nvSpPr>
        <p:spPr>
          <a:xfrm>
            <a:off x="0" y="1046548"/>
            <a:ext cx="3224107" cy="400105"/>
          </a:xfrm>
          <a:prstGeom prst="rect">
            <a:avLst/>
          </a:prstGeom>
          <a:noFill/>
          <a:ln>
            <a:solidFill>
              <a:schemeClr val="tx1"/>
            </a:solidFill>
          </a:ln>
        </p:spPr>
        <p:txBody>
          <a:bodyPr wrap="square" lIns="121917" tIns="60958" rIns="121917" bIns="60958" rtlCol="0">
            <a:spAutoFit/>
          </a:bodyPr>
          <a:lstStyle/>
          <a:p>
            <a:r>
              <a:rPr lang="en-US" altLang="zh-CN">
                <a:latin typeface="华文中宋" panose="02010600040101010101" charset="-122"/>
                <a:ea typeface="华文中宋" panose="02010600040101010101" charset="-122"/>
                <a:cs typeface="华文中宋" panose="02010600040101010101" charset="-122"/>
              </a:rPr>
              <a:t>2.</a:t>
            </a:r>
            <a:r>
              <a:rPr lang="zh-CN" altLang="en-US">
                <a:latin typeface="华文中宋" panose="02010600040101010101" charset="-122"/>
                <a:ea typeface="华文中宋" panose="02010600040101010101" charset="-122"/>
                <a:cs typeface="华文中宋" panose="02010600040101010101" charset="-122"/>
              </a:rPr>
              <a:t>社会主义政治制度</a:t>
            </a:r>
          </a:p>
        </p:txBody>
      </p:sp>
      <p:sp>
        <p:nvSpPr>
          <p:cNvPr id="69" name="文本框 68"/>
          <p:cNvSpPr txBox="1"/>
          <p:nvPr/>
        </p:nvSpPr>
        <p:spPr>
          <a:xfrm>
            <a:off x="3047154" y="5999481"/>
            <a:ext cx="7230533" cy="613833"/>
          </a:xfrm>
          <a:prstGeom prst="rect">
            <a:avLst/>
          </a:prstGeom>
          <a:solidFill>
            <a:schemeClr val="bg1">
              <a:lumMod val="85000"/>
            </a:schemeClr>
          </a:solidFill>
          <a:ln>
            <a:noFill/>
          </a:ln>
        </p:spPr>
        <p:txBody>
          <a:bodyPr wrap="square" lIns="121917" tIns="60958" rIns="121917" bIns="60958" rtlCol="0">
            <a:spAutoFit/>
          </a:bodyPr>
          <a:lstStyle/>
          <a:p>
            <a:pPr algn="ctr"/>
            <a:r>
              <a:rPr lang="zh-CN" altLang="en-US" sz="3200" b="1">
                <a:solidFill>
                  <a:srgbClr val="C00000"/>
                </a:solidFill>
                <a:latin typeface="华文中宋" panose="02010600040101010101" charset="-122"/>
                <a:ea typeface="华文中宋" panose="02010600040101010101" charset="-122"/>
              </a:rPr>
              <a:t>中华民族一家亲    同心共筑中国梦</a:t>
            </a:r>
          </a:p>
        </p:txBody>
      </p:sp>
      <p:pic>
        <p:nvPicPr>
          <p:cNvPr id="2" name="图片 1"/>
          <p:cNvPicPr>
            <a:picLocks noChangeAspect="1"/>
          </p:cNvPicPr>
          <p:nvPr/>
        </p:nvPicPr>
        <p:blipFill>
          <a:blip r:embed="rId3"/>
          <a:srcRect l="1891"/>
          <a:stretch>
            <a:fillRect/>
          </a:stretch>
        </p:blipFill>
        <p:spPr>
          <a:xfrm>
            <a:off x="6218767" y="1574801"/>
            <a:ext cx="5878407" cy="4252807"/>
          </a:xfrm>
          <a:prstGeom prst="rect">
            <a:avLst/>
          </a:prstGeom>
        </p:spPr>
      </p:pic>
      <p:grpSp>
        <p:nvGrpSpPr>
          <p:cNvPr id="9" name="组合 8"/>
          <p:cNvGrpSpPr/>
          <p:nvPr/>
        </p:nvGrpSpPr>
        <p:grpSpPr>
          <a:xfrm>
            <a:off x="158327" y="1641688"/>
            <a:ext cx="5944447" cy="4185073"/>
            <a:chOff x="197" y="1596"/>
            <a:chExt cx="7559" cy="6035"/>
          </a:xfrm>
        </p:grpSpPr>
        <p:pic>
          <p:nvPicPr>
            <p:cNvPr id="11" name="图片 10"/>
            <p:cNvPicPr>
              <a:picLocks noChangeAspect="1"/>
            </p:cNvPicPr>
            <p:nvPr/>
          </p:nvPicPr>
          <p:blipFill>
            <a:blip r:embed="rId4"/>
            <a:srcRect l="4421" t="9554" r="4240" b="5991"/>
            <a:stretch>
              <a:fillRect/>
            </a:stretch>
          </p:blipFill>
          <p:spPr>
            <a:xfrm>
              <a:off x="197" y="1596"/>
              <a:ext cx="7559" cy="6035"/>
            </a:xfrm>
            <a:prstGeom prst="rect">
              <a:avLst/>
            </a:prstGeom>
            <a:ln>
              <a:solidFill>
                <a:schemeClr val="tx1"/>
              </a:solidFill>
            </a:ln>
          </p:spPr>
        </p:pic>
        <p:sp>
          <p:nvSpPr>
            <p:cNvPr id="13" name="矩形 12"/>
            <p:cNvSpPr/>
            <p:nvPr/>
          </p:nvSpPr>
          <p:spPr>
            <a:xfrm>
              <a:off x="197" y="1617"/>
              <a:ext cx="6085" cy="505"/>
            </a:xfrm>
            <a:prstGeom prst="rect">
              <a:avLst/>
            </a:prstGeom>
            <a:gradFill>
              <a:gsLst>
                <a:gs pos="0">
                  <a:srgbClr val="E30000"/>
                </a:gs>
                <a:gs pos="100000">
                  <a:srgbClr val="760303"/>
                </a:gs>
              </a:gsLst>
              <a:lin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隶书" panose="02010509060101010101" charset="-122"/>
                  <a:ea typeface="隶书" panose="02010509060101010101" charset="-122"/>
                  <a:cs typeface="隶书" panose="02010509060101010101" charset="-122"/>
                </a:rPr>
                <a:t>我国相继建立的</a:t>
              </a:r>
              <a:r>
                <a:rPr lang="en-US" altLang="zh-CN" b="1" dirty="0">
                  <a:latin typeface="隶书" panose="02010509060101010101" charset="-122"/>
                  <a:ea typeface="隶书" panose="02010509060101010101" charset="-122"/>
                  <a:cs typeface="隶书" panose="02010509060101010101" charset="-122"/>
                </a:rPr>
                <a:t>5</a:t>
              </a:r>
              <a:r>
                <a:rPr lang="zh-CN" altLang="en-US" b="1" dirty="0">
                  <a:latin typeface="隶书" panose="02010509060101010101" charset="-122"/>
                  <a:ea typeface="隶书" panose="02010509060101010101" charset="-122"/>
                  <a:cs typeface="隶书" panose="02010509060101010101" charset="-122"/>
                </a:rPr>
                <a:t>个民族自治区</a:t>
              </a:r>
            </a:p>
          </p:txBody>
        </p:sp>
      </p:grpSp>
      <p:sp>
        <p:nvSpPr>
          <p:cNvPr id="18" name="文本框 17"/>
          <p:cNvSpPr txBox="1"/>
          <p:nvPr/>
        </p:nvSpPr>
        <p:spPr>
          <a:xfrm>
            <a:off x="9514840" y="1083734"/>
            <a:ext cx="2661920" cy="449580"/>
          </a:xfrm>
          <a:prstGeom prst="rect">
            <a:avLst/>
          </a:prstGeom>
          <a:noFill/>
          <a:ln>
            <a:noFill/>
          </a:ln>
          <a:extLst>
            <a:ext uri="{909E8E84-426E-40DD-AFC4-6F175D3DCCD1}">
              <a14:hiddenFill xmlns:a14="http://schemas.microsoft.com/office/drawing/2010/main">
                <a:solidFill>
                  <a:schemeClr val="bg1">
                    <a:lumMod val="95000"/>
                  </a:schemeClr>
                </a:solidFill>
              </a14:hiddenFill>
            </a:ext>
          </a:extLst>
        </p:spPr>
        <p:txBody>
          <a:bodyPr wrap="square" lIns="121917" tIns="60958" rIns="121917" bIns="60958" rtlCol="0">
            <a:spAutoFit/>
          </a:bodyPr>
          <a:lstStyle/>
          <a:p>
            <a:pPr algn="ctr"/>
            <a:r>
              <a:rPr lang="zh-CN" altLang="en-US" sz="2100">
                <a:solidFill>
                  <a:srgbClr val="C00000"/>
                </a:solidFill>
                <a:latin typeface="华文中宋" panose="02010600040101010101" charset="-122"/>
                <a:ea typeface="华文中宋" panose="02010600040101010101" charset="-122"/>
                <a:cs typeface="隶书" panose="02010509060101010101" charset="-122"/>
              </a:rPr>
              <a:t>民族区域自治制度</a:t>
            </a:r>
            <a:endParaRPr lang="zh-CN" altLang="en-US" sz="2100" b="1">
              <a:solidFill>
                <a:srgbClr val="C00000"/>
              </a:solidFill>
              <a:latin typeface="华文中宋" panose="02010600040101010101" charset="-122"/>
              <a:ea typeface="华文中宋" panose="02010600040101010101" charset="-122"/>
              <a:cs typeface="隶书" panose="02010509060101010101" charset="-122"/>
            </a:endParaRPr>
          </a:p>
        </p:txBody>
      </p:sp>
      <p:sp>
        <p:nvSpPr>
          <p:cNvPr id="15"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16" name="图片 15" descr="C:/Users/SAMSUNG/AppData/Local/Temp/kaimatting/20200714195559/output_aiMatting_20200714195604.pngoutput_aiMatting_20200714195604"/>
          <p:cNvPicPr>
            <a:picLocks noChangeAspect="1"/>
          </p:cNvPicPr>
          <p:nvPr/>
        </p:nvPicPr>
        <p:blipFill>
          <a:blip r:embed="rId5">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96003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748" y="3933807"/>
            <a:ext cx="1656747" cy="2748128"/>
          </a:xfrm>
          <a:prstGeom prst="rect">
            <a:avLst/>
          </a:prstGeom>
        </p:spPr>
      </p:pic>
      <p:sp>
        <p:nvSpPr>
          <p:cNvPr id="29" name="矩形 28"/>
          <p:cNvSpPr/>
          <p:nvPr/>
        </p:nvSpPr>
        <p:spPr>
          <a:xfrm>
            <a:off x="1260687" y="2009987"/>
            <a:ext cx="9359900" cy="325374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 name="文本框 4"/>
          <p:cNvSpPr txBox="1"/>
          <p:nvPr/>
        </p:nvSpPr>
        <p:spPr>
          <a:xfrm>
            <a:off x="1260687" y="2098887"/>
            <a:ext cx="9276080" cy="3075940"/>
          </a:xfrm>
          <a:prstGeom prst="rect">
            <a:avLst/>
          </a:prstGeom>
          <a:noFill/>
        </p:spPr>
        <p:txBody>
          <a:bodyPr wrap="square" lIns="121917" tIns="60958" rIns="121917" bIns="60958" rtlCol="0" anchor="t">
            <a:spAutoFit/>
          </a:bodyPr>
          <a:lstStyle/>
          <a:p>
            <a:pPr fontAlgn="auto">
              <a:lnSpc>
                <a:spcPct val="150000"/>
              </a:lnSpc>
            </a:pPr>
            <a:r>
              <a:rPr lang="en-US" altLang="zh-CN" sz="3200">
                <a:latin typeface="华文中宋" panose="02010600040101010101" charset="-122"/>
                <a:ea typeface="华文中宋" panose="02010600040101010101" charset="-122"/>
              </a:rPr>
              <a:t>      </a:t>
            </a:r>
            <a:r>
              <a:rPr lang="zh-CN" altLang="en-US" sz="3200">
                <a:latin typeface="华文中宋" panose="02010600040101010101" charset="-122"/>
                <a:ea typeface="华文中宋" panose="02010600040101010101" charset="-122"/>
              </a:rPr>
              <a:t>中国共产党团结带领人民完成社会主义革命，确立社会主义制度，推进社会主义建设，完成了中华民族有史以来最为深刻的社会变革，为当代中国一切发展进步奠定了根本政治前提和制度基础</a:t>
            </a:r>
            <a:r>
              <a:rPr lang="zh-CN" altLang="en-US" sz="3200"/>
              <a:t>。</a:t>
            </a:r>
          </a:p>
        </p:txBody>
      </p:sp>
      <p:sp>
        <p:nvSpPr>
          <p:cNvPr id="10"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11" name="图片 10"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3977096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strVal val="#ppt_w*0.7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240" y="668189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69" name="文本框 68"/>
          <p:cNvSpPr txBox="1"/>
          <p:nvPr/>
        </p:nvSpPr>
        <p:spPr>
          <a:xfrm>
            <a:off x="2791460" y="5835228"/>
            <a:ext cx="2594187" cy="613833"/>
          </a:xfrm>
          <a:prstGeom prst="rect">
            <a:avLst/>
          </a:prstGeom>
          <a:noFill/>
          <a:ln>
            <a:noFill/>
          </a:ln>
          <a:extLst>
            <a:ext uri="{909E8E84-426E-40DD-AFC4-6F175D3DCCD1}">
              <a14:hiddenFill xmlns:a14="http://schemas.microsoft.com/office/drawing/2010/main">
                <a:solidFill>
                  <a:schemeClr val="bg1">
                    <a:lumMod val="85000"/>
                  </a:schemeClr>
                </a:solidFill>
              </a14:hiddenFill>
            </a:ext>
          </a:extLst>
        </p:spPr>
        <p:txBody>
          <a:bodyPr wrap="square" lIns="121917" tIns="60958" rIns="121917" bIns="60958" rtlCol="0">
            <a:spAutoFit/>
          </a:bodyPr>
          <a:lstStyle/>
          <a:p>
            <a:pPr algn="ctr"/>
            <a:r>
              <a:rPr lang="zh-CN" altLang="en-US" sz="3200" b="1">
                <a:solidFill>
                  <a:srgbClr val="C00000"/>
                </a:solidFill>
                <a:latin typeface="华文中宋" panose="02010600040101010101" charset="-122"/>
                <a:ea typeface="华文中宋" panose="02010600040101010101" charset="-122"/>
              </a:rPr>
              <a:t>毛泽东思想</a:t>
            </a:r>
          </a:p>
        </p:txBody>
      </p:sp>
      <p:pic>
        <p:nvPicPr>
          <p:cNvPr id="4" name="图片 3"/>
          <p:cNvPicPr>
            <a:picLocks noChangeAspect="1"/>
          </p:cNvPicPr>
          <p:nvPr/>
        </p:nvPicPr>
        <p:blipFill>
          <a:blip r:embed="rId3"/>
          <a:stretch>
            <a:fillRect/>
          </a:stretch>
        </p:blipFill>
        <p:spPr>
          <a:xfrm>
            <a:off x="877993" y="1921933"/>
            <a:ext cx="5718387" cy="3374813"/>
          </a:xfrm>
          <a:prstGeom prst="rect">
            <a:avLst/>
          </a:prstGeom>
        </p:spPr>
      </p:pic>
      <p:sp>
        <p:nvSpPr>
          <p:cNvPr id="5" name="不等于号 4"/>
          <p:cNvSpPr/>
          <p:nvPr/>
        </p:nvSpPr>
        <p:spPr>
          <a:xfrm>
            <a:off x="5176521" y="5997787"/>
            <a:ext cx="864447" cy="287867"/>
          </a:xfrm>
          <a:prstGeom prst="mathNotEqual">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schemeClr val="tx1"/>
              </a:solidFill>
            </a:endParaRPr>
          </a:p>
        </p:txBody>
      </p:sp>
      <p:sp>
        <p:nvSpPr>
          <p:cNvPr id="8" name="文本框 7"/>
          <p:cNvSpPr txBox="1"/>
          <p:nvPr/>
        </p:nvSpPr>
        <p:spPr>
          <a:xfrm>
            <a:off x="5913967" y="5835228"/>
            <a:ext cx="2925233" cy="613833"/>
          </a:xfrm>
          <a:prstGeom prst="rect">
            <a:avLst/>
          </a:prstGeom>
          <a:noFill/>
        </p:spPr>
        <p:txBody>
          <a:bodyPr wrap="square" lIns="121917" tIns="60958" rIns="121917" bIns="60958" rtlCol="0">
            <a:spAutoFit/>
          </a:bodyPr>
          <a:lstStyle/>
          <a:p>
            <a:pPr algn="ctr">
              <a:buClrTx/>
              <a:buSzTx/>
              <a:buFontTx/>
            </a:pPr>
            <a:r>
              <a:rPr lang="zh-CN" altLang="en-US" sz="3200" b="1">
                <a:solidFill>
                  <a:srgbClr val="C00000"/>
                </a:solidFill>
                <a:latin typeface="华文中宋" panose="02010600040101010101" charset="-122"/>
                <a:ea typeface="华文中宋" panose="02010600040101010101" charset="-122"/>
              </a:rPr>
              <a:t>毛泽东的思想</a:t>
            </a:r>
          </a:p>
        </p:txBody>
      </p:sp>
      <p:sp>
        <p:nvSpPr>
          <p:cNvPr id="15" name="矩形 14"/>
          <p:cNvSpPr/>
          <p:nvPr/>
        </p:nvSpPr>
        <p:spPr>
          <a:xfrm>
            <a:off x="6768254" y="1921934"/>
            <a:ext cx="4735407" cy="3331633"/>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l"/>
            <a:r>
              <a:rPr lang="zh-CN" altLang="en-US" sz="2700">
                <a:solidFill>
                  <a:schemeClr val="tx1"/>
                </a:solidFill>
                <a:latin typeface="华文中宋" panose="02010600040101010101" charset="-122"/>
                <a:ea typeface="华文中宋" panose="02010600040101010101" charset="-122"/>
              </a:rPr>
              <a:t>在建立中华人民共和国和社会主义制度的过程中，毛泽东发挥了独特的作用。毛泽东思想不仅是新民主主义革命的指导思想，也是社会主义革命、社会主义建设的指导思想。</a:t>
            </a:r>
          </a:p>
          <a:p>
            <a:pPr algn="l"/>
            <a:r>
              <a:rPr lang="en-US" altLang="zh-CN">
                <a:solidFill>
                  <a:schemeClr val="tx1"/>
                </a:solidFill>
                <a:latin typeface="华文中宋" panose="02010600040101010101" charset="-122"/>
                <a:ea typeface="华文中宋" panose="02010600040101010101" charset="-122"/>
              </a:rPr>
              <a:t>      </a:t>
            </a:r>
          </a:p>
          <a:p>
            <a:pPr algn="l"/>
            <a:r>
              <a:rPr lang="en-US" altLang="zh-CN">
                <a:solidFill>
                  <a:schemeClr val="tx1"/>
                </a:solidFill>
                <a:latin typeface="华文中宋" panose="02010600040101010101" charset="-122"/>
                <a:ea typeface="华文中宋" panose="02010600040101010101" charset="-122"/>
              </a:rPr>
              <a:t>       ——</a:t>
            </a:r>
            <a:r>
              <a:rPr lang="zh-CN" altLang="en-US">
                <a:solidFill>
                  <a:schemeClr val="tx1"/>
                </a:solidFill>
                <a:latin typeface="华文中宋" panose="02010600040101010101" charset="-122"/>
                <a:ea typeface="华文中宋" panose="02010600040101010101" charset="-122"/>
              </a:rPr>
              <a:t>《中外历史纲要（上</a:t>
            </a:r>
            <a:r>
              <a:rPr lang="zh-CN" altLang="en-US" sz="2100">
                <a:solidFill>
                  <a:schemeClr val="tx1"/>
                </a:solidFill>
                <a:latin typeface="华文中宋" panose="02010600040101010101" charset="-122"/>
                <a:ea typeface="华文中宋" panose="02010600040101010101" charset="-122"/>
              </a:rPr>
              <a:t>）</a:t>
            </a:r>
            <a:r>
              <a:rPr lang="zh-CN" altLang="en-US">
                <a:solidFill>
                  <a:schemeClr val="tx1"/>
                </a:solidFill>
                <a:latin typeface="华文中宋" panose="02010600040101010101" charset="-122"/>
                <a:ea typeface="华文中宋" panose="02010600040101010101" charset="-122"/>
              </a:rPr>
              <a:t>》</a:t>
            </a:r>
          </a:p>
        </p:txBody>
      </p:sp>
      <p:sp>
        <p:nvSpPr>
          <p:cNvPr id="12" name="文本框 7"/>
          <p:cNvSpPr txBox="1"/>
          <p:nvPr/>
        </p:nvSpPr>
        <p:spPr>
          <a:xfrm>
            <a:off x="8434316" y="152415"/>
            <a:ext cx="3662858" cy="492438"/>
          </a:xfrm>
          <a:prstGeom prst="rect">
            <a:avLst/>
          </a:prstGeom>
          <a:noFill/>
        </p:spPr>
        <p:txBody>
          <a:bodyPr wrap="square" lIns="121917" tIns="60958" rIns="121917" bIns="60958" rtlCol="0" anchor="t">
            <a:spAutoFit/>
          </a:bodyPr>
          <a:lstStyle/>
          <a:p>
            <a:pPr marL="0" lvl="1" algn="r">
              <a:buFontTx/>
            </a:pPr>
            <a:r>
              <a:rPr lang="zh-CN" altLang="en-US" sz="2400" b="1" dirty="0" smtClean="0">
                <a:solidFill>
                  <a:srgbClr val="C00000"/>
                </a:solidFill>
                <a:ea typeface="微软雅黑" panose="020B0503020204020204" pitchFamily="34" charset="-122"/>
                <a:sym typeface="Arial" panose="020B0604020202020204" pitchFamily="34" charset="0"/>
              </a:rPr>
              <a:t>社会主义</a:t>
            </a:r>
            <a:r>
              <a:rPr lang="zh-CN" altLang="en-US" sz="2400" b="1" dirty="0">
                <a:solidFill>
                  <a:srgbClr val="C00000"/>
                </a:solidFill>
                <a:ea typeface="微软雅黑" panose="020B0503020204020204" pitchFamily="34" charset="-122"/>
                <a:sym typeface="Arial" panose="020B0604020202020204" pitchFamily="34" charset="0"/>
              </a:rPr>
              <a:t>基本制度的建立</a:t>
            </a:r>
          </a:p>
        </p:txBody>
      </p:sp>
      <p:pic>
        <p:nvPicPr>
          <p:cNvPr id="13" name="图片 12"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7806628" y="142676"/>
            <a:ext cx="627688" cy="529121"/>
          </a:xfrm>
          <a:prstGeom prst="rect">
            <a:avLst/>
          </a:prstGeom>
        </p:spPr>
      </p:pic>
    </p:spTree>
    <p:extLst>
      <p:ext uri="{BB962C8B-B14F-4D97-AF65-F5344CB8AC3E}">
        <p14:creationId xmlns:p14="http://schemas.microsoft.com/office/powerpoint/2010/main" val="23073839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文本框 99"/>
          <p:cNvSpPr txBox="1">
            <a:spLocks noChangeArrowheads="1"/>
          </p:cNvSpPr>
          <p:nvPr/>
        </p:nvSpPr>
        <p:spPr bwMode="auto">
          <a:xfrm>
            <a:off x="585788" y="260350"/>
            <a:ext cx="10996612"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5000"/>
              </a:lnSpc>
            </a:pPr>
            <a:r>
              <a:rPr lang="en-US" altLang="zh-CN" sz="2800" b="1" dirty="0">
                <a:latin typeface="Times New Roman" pitchFamily="18" charset="0"/>
              </a:rPr>
              <a:t>1953</a:t>
            </a:r>
            <a:r>
              <a:rPr lang="zh-CN" altLang="zh-CN" sz="2800" b="1" dirty="0"/>
              <a:t>年</a:t>
            </a:r>
            <a:r>
              <a:rPr lang="en-US" altLang="zh-CN" sz="2800" b="1" dirty="0">
                <a:latin typeface="Times New Roman" pitchFamily="18" charset="0"/>
              </a:rPr>
              <a:t>1</a:t>
            </a:r>
            <a:r>
              <a:rPr lang="zh-CN" altLang="zh-CN" sz="2800" b="1" dirty="0"/>
              <a:t>月，中央人民政府成立了宪法起草委员会。</a:t>
            </a:r>
            <a:endParaRPr lang="en-US" altLang="zh-CN" sz="2800" b="1" dirty="0">
              <a:latin typeface="Times New Roman" pitchFamily="18" charset="0"/>
            </a:endParaRPr>
          </a:p>
          <a:p>
            <a:pPr>
              <a:lnSpc>
                <a:spcPct val="135000"/>
              </a:lnSpc>
            </a:pPr>
            <a:r>
              <a:rPr lang="en-US" altLang="zh-CN" sz="2800" b="1" dirty="0">
                <a:latin typeface="Times New Roman" pitchFamily="18" charset="0"/>
              </a:rPr>
              <a:t>1953</a:t>
            </a:r>
            <a:r>
              <a:rPr lang="zh-CN" altLang="zh-CN" sz="2800" b="1" dirty="0"/>
              <a:t>年</a:t>
            </a:r>
            <a:r>
              <a:rPr lang="en-US" altLang="zh-CN" sz="2800" b="1" dirty="0">
                <a:latin typeface="Times New Roman" pitchFamily="18" charset="0"/>
              </a:rPr>
              <a:t>6</a:t>
            </a:r>
            <a:r>
              <a:rPr lang="zh-CN" altLang="zh-CN" sz="2800" b="1" dirty="0"/>
              <a:t>月，中共中央提出过渡时期总路线（正式公布是</a:t>
            </a:r>
            <a:r>
              <a:rPr lang="en-US" altLang="zh-CN" sz="2800" b="1" dirty="0">
                <a:latin typeface="宋体" pitchFamily="2" charset="-122"/>
              </a:rPr>
              <a:t>9</a:t>
            </a:r>
            <a:r>
              <a:rPr lang="zh-CN" altLang="zh-CN" sz="2800" b="1" dirty="0"/>
              <a:t>月</a:t>
            </a:r>
            <a:r>
              <a:rPr lang="en-US" altLang="zh-CN" sz="2800" b="1" dirty="0">
                <a:latin typeface="宋体" pitchFamily="2" charset="-122"/>
              </a:rPr>
              <a:t>25</a:t>
            </a:r>
            <a:r>
              <a:rPr lang="zh-CN" altLang="zh-CN" sz="2800" b="1" dirty="0"/>
              <a:t>日）</a:t>
            </a:r>
            <a:endParaRPr lang="en-US" altLang="zh-CN" sz="2800" b="1" dirty="0">
              <a:latin typeface="宋体" pitchFamily="2" charset="-122"/>
            </a:endParaRPr>
          </a:p>
          <a:p>
            <a:pPr>
              <a:lnSpc>
                <a:spcPct val="135000"/>
              </a:lnSpc>
            </a:pPr>
            <a:r>
              <a:rPr lang="en-US" altLang="zh-CN" sz="2800" b="1" dirty="0">
                <a:latin typeface="宋体" pitchFamily="2" charset="-122"/>
              </a:rPr>
              <a:t>1953</a:t>
            </a:r>
            <a:r>
              <a:rPr lang="zh-CN" altLang="zh-CN" sz="2800" b="1" dirty="0"/>
              <a:t>年</a:t>
            </a:r>
            <a:r>
              <a:rPr lang="en-US" altLang="zh-CN" sz="2800" b="1" dirty="0">
                <a:latin typeface="Times New Roman" pitchFamily="18" charset="0"/>
              </a:rPr>
              <a:t>7</a:t>
            </a:r>
            <a:r>
              <a:rPr lang="zh-CN" altLang="zh-CN" sz="2800" b="1" dirty="0"/>
              <a:t>月，美国在《朝鲜停战协定》上签字。</a:t>
            </a:r>
            <a:endParaRPr lang="en-US" altLang="zh-CN" sz="2800" b="1" dirty="0">
              <a:latin typeface="宋体" pitchFamily="2" charset="-122"/>
            </a:endParaRPr>
          </a:p>
          <a:p>
            <a:pPr>
              <a:lnSpc>
                <a:spcPct val="135000"/>
              </a:lnSpc>
            </a:pPr>
            <a:r>
              <a:rPr lang="en-US" altLang="zh-CN" sz="2800" b="1" dirty="0">
                <a:latin typeface="宋体" pitchFamily="2" charset="-122"/>
              </a:rPr>
              <a:t>1953</a:t>
            </a:r>
            <a:r>
              <a:rPr lang="zh-CN" altLang="zh-CN" sz="2800" b="1" dirty="0"/>
              <a:t>年</a:t>
            </a:r>
            <a:r>
              <a:rPr lang="en-US" altLang="zh-CN" sz="2800" b="1" dirty="0">
                <a:latin typeface="宋体" pitchFamily="2" charset="-122"/>
              </a:rPr>
              <a:t>12</a:t>
            </a:r>
            <a:r>
              <a:rPr lang="zh-CN" altLang="zh-CN" sz="2800" b="1" dirty="0"/>
              <a:t>月，周恩来在中印谈判中首次提出和平共处五项原则</a:t>
            </a:r>
            <a:endParaRPr lang="en-US" altLang="zh-CN" sz="2800" b="1" dirty="0">
              <a:latin typeface="宋体" pitchFamily="2" charset="-122"/>
            </a:endParaRPr>
          </a:p>
          <a:p>
            <a:pPr>
              <a:lnSpc>
                <a:spcPct val="135000"/>
              </a:lnSpc>
            </a:pPr>
            <a:r>
              <a:rPr lang="en-US" altLang="zh-CN" sz="2800" b="1" dirty="0">
                <a:latin typeface="宋体" pitchFamily="2" charset="-122"/>
              </a:rPr>
              <a:t>1954</a:t>
            </a:r>
            <a:r>
              <a:rPr lang="zh-CN" altLang="zh-CN" sz="2800" b="1" dirty="0"/>
              <a:t>年</a:t>
            </a:r>
            <a:r>
              <a:rPr lang="en-US" altLang="zh-CN" sz="2800" b="1" dirty="0">
                <a:latin typeface="宋体" pitchFamily="2" charset="-122"/>
              </a:rPr>
              <a:t>4</a:t>
            </a:r>
            <a:r>
              <a:rPr lang="zh-CN" altLang="zh-CN" sz="2800" b="1" dirty="0"/>
              <a:t>月，首次以五大国之一身份参加日内瓦会议</a:t>
            </a:r>
            <a:endParaRPr lang="en-US" altLang="zh-CN" sz="2800" b="1" dirty="0">
              <a:latin typeface="宋体" pitchFamily="2" charset="-122"/>
            </a:endParaRPr>
          </a:p>
          <a:p>
            <a:pPr>
              <a:lnSpc>
                <a:spcPct val="135000"/>
              </a:lnSpc>
            </a:pPr>
            <a:r>
              <a:rPr lang="en-US" altLang="zh-CN" sz="2800" b="1" dirty="0">
                <a:latin typeface="宋体" pitchFamily="2" charset="-122"/>
              </a:rPr>
              <a:t>1954</a:t>
            </a:r>
            <a:r>
              <a:rPr lang="zh-CN" altLang="zh-CN" sz="2800" b="1" dirty="0"/>
              <a:t>年</a:t>
            </a:r>
            <a:r>
              <a:rPr lang="en-US" altLang="zh-CN" sz="2800" b="1" dirty="0">
                <a:latin typeface="宋体" pitchFamily="2" charset="-122"/>
              </a:rPr>
              <a:t>6</a:t>
            </a:r>
            <a:r>
              <a:rPr lang="zh-CN" altLang="zh-CN" sz="2800" b="1" dirty="0"/>
              <a:t>月，中印中缅共同确认和平共处五项原则</a:t>
            </a:r>
            <a:endParaRPr lang="en-US" altLang="zh-CN" sz="2800" b="1" dirty="0">
              <a:latin typeface="宋体" pitchFamily="2" charset="-122"/>
            </a:endParaRPr>
          </a:p>
          <a:p>
            <a:pPr>
              <a:lnSpc>
                <a:spcPct val="135000"/>
              </a:lnSpc>
            </a:pPr>
            <a:r>
              <a:rPr lang="en-US" altLang="zh-CN" sz="2800" b="1" dirty="0">
                <a:latin typeface="宋体" pitchFamily="2" charset="-122"/>
              </a:rPr>
              <a:t>1954</a:t>
            </a:r>
            <a:r>
              <a:rPr lang="zh-CN" altLang="zh-CN" sz="2800" b="1" dirty="0"/>
              <a:t>年</a:t>
            </a:r>
            <a:r>
              <a:rPr lang="en-US" altLang="zh-CN" sz="2800" b="1" dirty="0">
                <a:latin typeface="宋体" pitchFamily="2" charset="-122"/>
              </a:rPr>
              <a:t>9</a:t>
            </a:r>
            <a:r>
              <a:rPr lang="zh-CN" altLang="zh-CN" sz="2800" b="1" dirty="0"/>
              <a:t>月，第一届全国人民代表大会在北京举行，通过了宪法</a:t>
            </a:r>
            <a:endParaRPr lang="en-US" altLang="zh-CN" sz="2800" b="1" dirty="0">
              <a:latin typeface="宋体" pitchFamily="2" charset="-122"/>
            </a:endParaRPr>
          </a:p>
          <a:p>
            <a:pPr>
              <a:lnSpc>
                <a:spcPct val="135000"/>
              </a:lnSpc>
            </a:pPr>
            <a:r>
              <a:rPr lang="en-US" altLang="zh-CN" sz="2800" b="1" dirty="0">
                <a:latin typeface="宋体" pitchFamily="2" charset="-122"/>
              </a:rPr>
              <a:t>1955</a:t>
            </a:r>
            <a:r>
              <a:rPr lang="zh-CN" altLang="zh-CN" sz="2800" b="1" dirty="0"/>
              <a:t>年</a:t>
            </a:r>
            <a:r>
              <a:rPr lang="en-US" altLang="zh-CN" sz="2800" b="1" dirty="0">
                <a:latin typeface="宋体" pitchFamily="2" charset="-122"/>
              </a:rPr>
              <a:t>4</a:t>
            </a:r>
            <a:r>
              <a:rPr lang="zh-CN" altLang="zh-CN" sz="2800" b="1" dirty="0"/>
              <a:t>月，中国推动亚非会议顺利结束</a:t>
            </a:r>
            <a:endParaRPr lang="en-US" altLang="zh-CN" sz="2800" b="1" dirty="0">
              <a:latin typeface="宋体" pitchFamily="2" charset="-122"/>
            </a:endParaRPr>
          </a:p>
          <a:p>
            <a:pPr>
              <a:lnSpc>
                <a:spcPct val="135000"/>
              </a:lnSpc>
            </a:pPr>
            <a:r>
              <a:rPr lang="en-US" altLang="zh-CN" sz="2800" b="1" dirty="0">
                <a:latin typeface="宋体" pitchFamily="2" charset="-122"/>
              </a:rPr>
              <a:t>1956</a:t>
            </a:r>
            <a:r>
              <a:rPr lang="zh-CN" altLang="zh-CN" sz="2800" b="1" dirty="0"/>
              <a:t>年</a:t>
            </a:r>
            <a:r>
              <a:rPr lang="en-US" altLang="zh-CN" sz="2800" b="1" dirty="0"/>
              <a:t>9</a:t>
            </a:r>
            <a:r>
              <a:rPr lang="zh-CN" altLang="en-US" sz="2800" b="1" dirty="0"/>
              <a:t>月</a:t>
            </a:r>
            <a:r>
              <a:rPr lang="zh-CN" altLang="zh-CN" sz="2800" b="1" dirty="0"/>
              <a:t>，中共八大召开，正确分析中国社会主要矛盾</a:t>
            </a:r>
            <a:endParaRPr lang="en-US" altLang="zh-CN" sz="2800" b="1" dirty="0">
              <a:latin typeface="宋体" pitchFamily="2" charset="-122"/>
            </a:endParaRPr>
          </a:p>
          <a:p>
            <a:pPr>
              <a:lnSpc>
                <a:spcPct val="135000"/>
              </a:lnSpc>
            </a:pPr>
            <a:r>
              <a:rPr lang="en-US" altLang="zh-CN" sz="2800" b="1" dirty="0">
                <a:latin typeface="宋体" pitchFamily="2" charset="-122"/>
              </a:rPr>
              <a:t>1956</a:t>
            </a:r>
            <a:r>
              <a:rPr lang="zh-CN" altLang="zh-CN" sz="2800" b="1" dirty="0"/>
              <a:t>年底，三大改造完成</a:t>
            </a:r>
            <a:endParaRPr lang="en-US" altLang="zh-CN" sz="2800" b="1" dirty="0">
              <a:latin typeface="宋体" pitchFamily="2" charset="-122"/>
            </a:endParaRPr>
          </a:p>
          <a:p>
            <a:pPr>
              <a:lnSpc>
                <a:spcPct val="135000"/>
              </a:lnSpc>
            </a:pPr>
            <a:r>
              <a:rPr lang="en-US" altLang="zh-CN" sz="2800" b="1" dirty="0">
                <a:latin typeface="宋体" pitchFamily="2" charset="-122"/>
              </a:rPr>
              <a:t>1957</a:t>
            </a:r>
            <a:r>
              <a:rPr lang="zh-CN" altLang="zh-CN" sz="2800" b="1" dirty="0"/>
              <a:t>年，一五计划超额完成</a:t>
            </a:r>
            <a:endParaRPr lang="zh-CN" altLang="en-US" sz="2800" b="1" dirty="0"/>
          </a:p>
        </p:txBody>
      </p:sp>
    </p:spTree>
    <p:extLst>
      <p:ext uri="{BB962C8B-B14F-4D97-AF65-F5344CB8AC3E}">
        <p14:creationId xmlns:p14="http://schemas.microsoft.com/office/powerpoint/2010/main" val="1022071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标题 149505"/>
          <p:cNvSpPr>
            <a:spLocks noGrp="1" noChangeArrowheads="1"/>
          </p:cNvSpPr>
          <p:nvPr>
            <p:ph type="ctrTitle" idx="4294967295"/>
          </p:nvPr>
        </p:nvSpPr>
        <p:spPr>
          <a:xfrm>
            <a:off x="672768" y="2039250"/>
            <a:ext cx="10645775" cy="2557462"/>
          </a:xfrm>
          <a:prstGeom prst="rect">
            <a:avLst/>
          </a:prstGeom>
        </p:spPr>
        <p:txBody>
          <a:bodyPr/>
          <a:lstStyle/>
          <a:p>
            <a:pPr algn="l">
              <a:lnSpc>
                <a:spcPct val="110000"/>
              </a:lnSpc>
            </a:pPr>
            <a:r>
              <a:rPr lang="en-US" altLang="zh-CN" sz="6000" b="1" dirty="0" smtClean="0">
                <a:latin typeface="微软雅黑" pitchFamily="34" charset="-122"/>
                <a:ea typeface="微软雅黑" pitchFamily="34" charset="-122"/>
              </a:rPr>
              <a:t>    </a:t>
            </a:r>
            <a:r>
              <a:rPr lang="zh-CN" altLang="zh-CN" sz="6000" b="1" dirty="0" smtClean="0">
                <a:latin typeface="微软雅黑" pitchFamily="34" charset="-122"/>
                <a:ea typeface="微软雅黑" pitchFamily="34" charset="-122"/>
              </a:rPr>
              <a:t>“占人类总数四分之一的中国人从此站立起来了。”</a:t>
            </a:r>
            <a:br>
              <a:rPr lang="zh-CN" altLang="zh-CN" sz="6000" b="1" dirty="0" smtClean="0">
                <a:latin typeface="微软雅黑" pitchFamily="34" charset="-122"/>
                <a:ea typeface="微软雅黑" pitchFamily="34" charset="-122"/>
              </a:rPr>
            </a:br>
            <a:r>
              <a:rPr lang="zh-CN" altLang="zh-CN" sz="6000" b="1" dirty="0" smtClean="0">
                <a:latin typeface="微软雅黑" pitchFamily="34" charset="-122"/>
                <a:ea typeface="微软雅黑" pitchFamily="34" charset="-122"/>
              </a:rPr>
              <a:t>                        </a:t>
            </a:r>
            <a:r>
              <a:rPr lang="zh-CN" altLang="zh-CN" sz="6000" b="1" dirty="0" smtClean="0">
                <a:latin typeface="微软雅黑" pitchFamily="34" charset="-122"/>
                <a:ea typeface="微软雅黑" pitchFamily="34" charset="-122"/>
              </a:rPr>
              <a:t>——</a:t>
            </a:r>
            <a:r>
              <a:rPr lang="zh-CN" altLang="zh-CN" sz="6000" b="1" dirty="0" smtClean="0">
                <a:latin typeface="微软雅黑" pitchFamily="34" charset="-122"/>
                <a:ea typeface="微软雅黑" pitchFamily="34" charset="-122"/>
              </a:rPr>
              <a:t>毛泽东</a:t>
            </a:r>
          </a:p>
        </p:txBody>
      </p:sp>
      <p:sp>
        <p:nvSpPr>
          <p:cNvPr id="10242" name="椭圆 149506"/>
          <p:cNvSpPr>
            <a:spLocks noChangeArrowheads="1"/>
          </p:cNvSpPr>
          <p:nvPr/>
        </p:nvSpPr>
        <p:spPr bwMode="auto">
          <a:xfrm>
            <a:off x="5591175" y="4292600"/>
            <a:ext cx="288925" cy="288925"/>
          </a:xfrm>
          <a:prstGeom prst="ellipse">
            <a:avLst/>
          </a:prstGeom>
          <a:solidFill>
            <a:schemeClr val="bg1">
              <a:alpha val="17000"/>
            </a:schemeClr>
          </a:solidFill>
          <a:ln w="3175">
            <a:solidFill>
              <a:schemeClr val="bg1"/>
            </a:solidFill>
            <a:round/>
            <a:headEnd/>
            <a:tailEnd/>
          </a:ln>
        </p:spPr>
        <p:txBody>
          <a:bodyPr wrap="none" anchor="ctr"/>
          <a:lstStyle/>
          <a:p>
            <a:pPr algn="ctr"/>
            <a:endParaRPr lang="zh-CN" altLang="zh-CN"/>
          </a:p>
        </p:txBody>
      </p:sp>
      <p:sp>
        <p:nvSpPr>
          <p:cNvPr id="10243" name="椭圆 149507"/>
          <p:cNvSpPr>
            <a:spLocks noChangeArrowheads="1"/>
          </p:cNvSpPr>
          <p:nvPr/>
        </p:nvSpPr>
        <p:spPr bwMode="auto">
          <a:xfrm>
            <a:off x="4872038" y="5949950"/>
            <a:ext cx="288925" cy="288925"/>
          </a:xfrm>
          <a:prstGeom prst="ellipse">
            <a:avLst/>
          </a:prstGeom>
          <a:solidFill>
            <a:schemeClr val="bg1">
              <a:alpha val="17000"/>
            </a:schemeClr>
          </a:solidFill>
          <a:ln w="3175">
            <a:solidFill>
              <a:schemeClr val="bg1"/>
            </a:solidFill>
            <a:round/>
            <a:headEnd/>
            <a:tailEnd/>
          </a:ln>
        </p:spPr>
        <p:txBody>
          <a:bodyPr wrap="none" anchor="ctr"/>
          <a:lstStyle/>
          <a:p>
            <a:pPr algn="ctr"/>
            <a:endParaRPr lang="zh-CN" altLang="zh-CN"/>
          </a:p>
        </p:txBody>
      </p:sp>
      <p:sp>
        <p:nvSpPr>
          <p:cNvPr id="10244" name="椭圆 149508"/>
          <p:cNvSpPr>
            <a:spLocks noChangeArrowheads="1"/>
          </p:cNvSpPr>
          <p:nvPr/>
        </p:nvSpPr>
        <p:spPr bwMode="auto">
          <a:xfrm>
            <a:off x="4079875" y="4797425"/>
            <a:ext cx="247650" cy="250825"/>
          </a:xfrm>
          <a:prstGeom prst="ellipse">
            <a:avLst/>
          </a:prstGeom>
          <a:solidFill>
            <a:srgbClr val="FFFFFF">
              <a:alpha val="20000"/>
            </a:srgbClr>
          </a:solidFill>
          <a:ln w="9525">
            <a:solidFill>
              <a:srgbClr val="FFFFFF">
                <a:alpha val="50000"/>
              </a:srgbClr>
            </a:solidFill>
            <a:round/>
            <a:headEnd/>
            <a:tailEnd/>
          </a:ln>
        </p:spPr>
        <p:txBody>
          <a:bodyPr wrap="none" anchor="ctr"/>
          <a:lstStyle/>
          <a:p>
            <a:pPr algn="ctr"/>
            <a:endParaRPr lang="zh-CN" altLang="zh-CN"/>
          </a:p>
        </p:txBody>
      </p:sp>
    </p:spTree>
    <p:extLst>
      <p:ext uri="{BB962C8B-B14F-4D97-AF65-F5344CB8AC3E}">
        <p14:creationId xmlns:p14="http://schemas.microsoft.com/office/powerpoint/2010/main" val="2123803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9506"/>
                                        </p:tgtEl>
                                        <p:attrNameLst>
                                          <p:attrName>style.visibility</p:attrName>
                                        </p:attrNameLst>
                                      </p:cBhvr>
                                      <p:to>
                                        <p:strVal val="visible"/>
                                      </p:to>
                                    </p:set>
                                    <p:anim calcmode="lin" valueType="num">
                                      <p:cBhvr>
                                        <p:cTn id="7" dur="1000" fill="hold"/>
                                        <p:tgtEl>
                                          <p:spTgt spid="149506"/>
                                        </p:tgtEl>
                                        <p:attrNameLst>
                                          <p:attrName>ppt_w</p:attrName>
                                        </p:attrNameLst>
                                      </p:cBhvr>
                                      <p:tavLst>
                                        <p:tav tm="0">
                                          <p:val>
                                            <p:strVal val="#ppt_w*0.70"/>
                                          </p:val>
                                        </p:tav>
                                        <p:tav tm="100000">
                                          <p:val>
                                            <p:strVal val="#ppt_w"/>
                                          </p:val>
                                        </p:tav>
                                      </p:tavLst>
                                    </p:anim>
                                    <p:anim calcmode="lin" valueType="num">
                                      <p:cBhvr>
                                        <p:cTn id="8" dur="1000" fill="hold"/>
                                        <p:tgtEl>
                                          <p:spTgt spid="149506"/>
                                        </p:tgtEl>
                                        <p:attrNameLst>
                                          <p:attrName>ppt_h</p:attrName>
                                        </p:attrNameLst>
                                      </p:cBhvr>
                                      <p:tavLst>
                                        <p:tav tm="0">
                                          <p:val>
                                            <p:strVal val="#ppt_h"/>
                                          </p:val>
                                        </p:tav>
                                        <p:tav tm="100000">
                                          <p:val>
                                            <p:strVal val="#ppt_h"/>
                                          </p:val>
                                        </p:tav>
                                      </p:tavLst>
                                    </p:anim>
                                    <p:animEffect transition="in" filter="fade">
                                      <p:cBhvr>
                                        <p:cTn id="9" dur="10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3" name="图片 12"/>
          <p:cNvPicPr>
            <a:picLocks noChangeAspect="1"/>
          </p:cNvPicPr>
          <p:nvPr/>
        </p:nvPicPr>
        <p:blipFill>
          <a:blip r:embed="rId4"/>
          <a:srcRect t="15809"/>
          <a:stretch>
            <a:fillRect/>
          </a:stretch>
        </p:blipFill>
        <p:spPr>
          <a:xfrm>
            <a:off x="8442960" y="1124374"/>
            <a:ext cx="3654213" cy="2159847"/>
          </a:xfrm>
          <a:prstGeom prst="rect">
            <a:avLst/>
          </a:prstGeom>
        </p:spPr>
      </p:pic>
      <p:pic>
        <p:nvPicPr>
          <p:cNvPr id="14" name="图片 13"/>
          <p:cNvPicPr>
            <a:picLocks noChangeAspect="1"/>
          </p:cNvPicPr>
          <p:nvPr/>
        </p:nvPicPr>
        <p:blipFill>
          <a:blip r:embed="rId5"/>
          <a:srcRect b="47292"/>
          <a:stretch>
            <a:fillRect/>
          </a:stretch>
        </p:blipFill>
        <p:spPr>
          <a:xfrm>
            <a:off x="8496300" y="3284221"/>
            <a:ext cx="3654213" cy="1426633"/>
          </a:xfrm>
          <a:prstGeom prst="rect">
            <a:avLst/>
          </a:prstGeom>
        </p:spPr>
      </p:pic>
      <p:graphicFrame>
        <p:nvGraphicFramePr>
          <p:cNvPr id="19" name="表格 18"/>
          <p:cNvGraphicFramePr/>
          <p:nvPr>
            <p:custDataLst>
              <p:tags r:id="rId1"/>
            </p:custDataLst>
            <p:extLst>
              <p:ext uri="{D42A27DB-BD31-4B8C-83A1-F6EECF244321}">
                <p14:modId xmlns:p14="http://schemas.microsoft.com/office/powerpoint/2010/main" val="2528307128"/>
              </p:ext>
            </p:extLst>
          </p:nvPr>
        </p:nvGraphicFramePr>
        <p:xfrm>
          <a:off x="109220" y="1323832"/>
          <a:ext cx="8387080" cy="5302181"/>
        </p:xfrm>
        <a:graphic>
          <a:graphicData uri="http://schemas.openxmlformats.org/drawingml/2006/table">
            <a:tbl>
              <a:tblPr firstRow="1" bandRow="1">
                <a:tableStyleId>{5C22544A-7EE6-4342-B048-85BDC9FD1C3A}</a:tableStyleId>
              </a:tblPr>
              <a:tblGrid>
                <a:gridCol w="841587">
                  <a:extLst>
                    <a:ext uri="{9D8B030D-6E8A-4147-A177-3AD203B41FA5}">
                      <a16:colId xmlns:a16="http://schemas.microsoft.com/office/drawing/2014/main" xmlns="" val="20000"/>
                    </a:ext>
                  </a:extLst>
                </a:gridCol>
                <a:gridCol w="7545493">
                  <a:extLst>
                    <a:ext uri="{9D8B030D-6E8A-4147-A177-3AD203B41FA5}">
                      <a16:colId xmlns:a16="http://schemas.microsoft.com/office/drawing/2014/main" xmlns="" val="20001"/>
                    </a:ext>
                  </a:extLst>
                </a:gridCol>
              </a:tblGrid>
              <a:tr h="559478">
                <a:tc gridSpan="2">
                  <a:txBody>
                    <a:bodyPr/>
                    <a:lstStyle/>
                    <a:p>
                      <a:pPr algn="ctr">
                        <a:buNone/>
                      </a:pPr>
                      <a:r>
                        <a:rPr lang="zh-CN" altLang="en-US" sz="2400" dirty="0"/>
                        <a:t>中国人民政治协商会议第一届全体会议</a:t>
                      </a:r>
                    </a:p>
                  </a:txBody>
                  <a:tcPr marL="121920" marR="121920" marT="60960" marB="60960"/>
                </a:tc>
                <a:tc hMerge="1">
                  <a:txBody>
                    <a:bodyPr/>
                    <a:lstStyle/>
                    <a:p>
                      <a:endParaRPr lang="zh-CN"/>
                    </a:p>
                  </a:txBody>
                  <a:tcPr/>
                </a:tc>
                <a:extLst>
                  <a:ext uri="{0D108BD9-81ED-4DB2-BD59-A6C34878D82A}">
                    <a16:rowId xmlns:a16="http://schemas.microsoft.com/office/drawing/2014/main" xmlns="" val="10000"/>
                  </a:ext>
                </a:extLst>
              </a:tr>
              <a:tr h="550900">
                <a:tc>
                  <a:txBody>
                    <a:bodyPr/>
                    <a:lstStyle/>
                    <a:p>
                      <a:pPr algn="ctr">
                        <a:buNone/>
                      </a:pPr>
                      <a:r>
                        <a:rPr lang="zh-CN" altLang="en-US" sz="2100" b="1"/>
                        <a:t>时间</a:t>
                      </a:r>
                    </a:p>
                  </a:txBody>
                  <a:tcPr marL="121920" marR="121920" marT="60960" marB="60960"/>
                </a:tc>
                <a:tc>
                  <a:txBody>
                    <a:bodyPr/>
                    <a:lstStyle/>
                    <a:p>
                      <a:pPr>
                        <a:buNone/>
                      </a:pPr>
                      <a:r>
                        <a:rPr lang="en-US" altLang="zh-CN" sz="2100">
                          <a:latin typeface="华文中宋" panose="02010600040101010101" charset="-122"/>
                          <a:ea typeface="华文中宋" panose="02010600040101010101" charset="-122"/>
                          <a:cs typeface="华文中宋" panose="02010600040101010101" charset="-122"/>
                        </a:rPr>
                        <a:t>1949</a:t>
                      </a:r>
                      <a:r>
                        <a:rPr lang="zh-CN" altLang="en-US" sz="2100">
                          <a:latin typeface="华文中宋" panose="02010600040101010101" charset="-122"/>
                          <a:ea typeface="华文中宋" panose="02010600040101010101" charset="-122"/>
                          <a:cs typeface="华文中宋" panose="02010600040101010101" charset="-122"/>
                        </a:rPr>
                        <a:t>年</a:t>
                      </a:r>
                      <a:r>
                        <a:rPr lang="en-US" altLang="zh-CN" sz="2100">
                          <a:latin typeface="华文中宋" panose="02010600040101010101" charset="-122"/>
                          <a:ea typeface="华文中宋" panose="02010600040101010101" charset="-122"/>
                          <a:cs typeface="华文中宋" panose="02010600040101010101" charset="-122"/>
                        </a:rPr>
                        <a:t>9</a:t>
                      </a:r>
                      <a:r>
                        <a:rPr lang="zh-CN" altLang="en-US" sz="2100">
                          <a:latin typeface="华文中宋" panose="02010600040101010101" charset="-122"/>
                          <a:ea typeface="华文中宋" panose="02010600040101010101" charset="-122"/>
                          <a:cs typeface="华文中宋" panose="02010600040101010101" charset="-122"/>
                        </a:rPr>
                        <a:t>月</a:t>
                      </a:r>
                      <a:r>
                        <a:rPr lang="en-US" altLang="zh-CN" sz="2100">
                          <a:latin typeface="华文中宋" panose="02010600040101010101" charset="-122"/>
                          <a:ea typeface="华文中宋" panose="02010600040101010101" charset="-122"/>
                          <a:cs typeface="华文中宋" panose="02010600040101010101" charset="-122"/>
                        </a:rPr>
                        <a:t>21</a:t>
                      </a:r>
                      <a:r>
                        <a:rPr lang="zh-CN" altLang="en-US" sz="2100">
                          <a:latin typeface="华文中宋" panose="02010600040101010101" charset="-122"/>
                          <a:ea typeface="华文中宋" panose="02010600040101010101" charset="-122"/>
                          <a:cs typeface="华文中宋" panose="02010600040101010101" charset="-122"/>
                        </a:rPr>
                        <a:t>日</a:t>
                      </a:r>
                    </a:p>
                  </a:txBody>
                  <a:tcPr marL="121920" marR="121920" marT="60960" marB="60960"/>
                </a:tc>
                <a:extLst>
                  <a:ext uri="{0D108BD9-81ED-4DB2-BD59-A6C34878D82A}">
                    <a16:rowId xmlns:a16="http://schemas.microsoft.com/office/drawing/2014/main" xmlns="" val="10001"/>
                  </a:ext>
                </a:extLst>
              </a:tr>
              <a:tr h="549948">
                <a:tc>
                  <a:txBody>
                    <a:bodyPr/>
                    <a:lstStyle/>
                    <a:p>
                      <a:pPr algn="ctr">
                        <a:buNone/>
                      </a:pPr>
                      <a:r>
                        <a:rPr lang="zh-CN" altLang="en-US" sz="2100" b="1"/>
                        <a:t>地点</a:t>
                      </a:r>
                    </a:p>
                  </a:txBody>
                  <a:tcPr marL="121920" marR="121920" marT="60960" marB="60960"/>
                </a:tc>
                <a:tc>
                  <a:txBody>
                    <a:bodyPr/>
                    <a:lstStyle/>
                    <a:p>
                      <a:pPr>
                        <a:buNone/>
                      </a:pPr>
                      <a:r>
                        <a:rPr lang="zh-CN" altLang="en-US" sz="2100" dirty="0">
                          <a:latin typeface="华文中宋" panose="02010600040101010101" charset="-122"/>
                          <a:ea typeface="华文中宋" panose="02010600040101010101" charset="-122"/>
                        </a:rPr>
                        <a:t>北京中南海怀仁堂</a:t>
                      </a:r>
                    </a:p>
                  </a:txBody>
                  <a:tcPr marL="121920" marR="121920" marT="60960" marB="60960"/>
                </a:tc>
                <a:extLst>
                  <a:ext uri="{0D108BD9-81ED-4DB2-BD59-A6C34878D82A}">
                    <a16:rowId xmlns:a16="http://schemas.microsoft.com/office/drawing/2014/main" xmlns="" val="10002"/>
                  </a:ext>
                </a:extLst>
              </a:tr>
              <a:tr h="869242">
                <a:tc>
                  <a:txBody>
                    <a:bodyPr/>
                    <a:lstStyle/>
                    <a:p>
                      <a:pPr algn="ctr">
                        <a:buNone/>
                      </a:pPr>
                      <a:r>
                        <a:rPr lang="zh-CN" altLang="en-US" sz="2100" b="1"/>
                        <a:t>参会</a:t>
                      </a:r>
                    </a:p>
                    <a:p>
                      <a:pPr algn="ctr">
                        <a:buNone/>
                      </a:pPr>
                      <a:r>
                        <a:rPr lang="zh-CN" altLang="en-US" sz="2100" b="1"/>
                        <a:t>人员</a:t>
                      </a:r>
                    </a:p>
                  </a:txBody>
                  <a:tcPr marL="121920" marR="121920" marT="60960" marB="60960"/>
                </a:tc>
                <a:tc>
                  <a:txBody>
                    <a:bodyPr/>
                    <a:lstStyle/>
                    <a:p>
                      <a:pPr>
                        <a:buNone/>
                      </a:pPr>
                      <a:r>
                        <a:rPr lang="zh-CN" altLang="en-US" sz="2100">
                          <a:latin typeface="华文中宋" panose="02010600040101010101" charset="-122"/>
                          <a:ea typeface="华文中宋" panose="02010600040101010101" charset="-122"/>
                          <a:cs typeface="华文中宋" panose="02010600040101010101" charset="-122"/>
                        </a:rPr>
                        <a:t>中国共产党、各民主党派、无党派人士、各人民团体、人民解放军、各地区、少数民族、国外华侨以及特邀代表等</a:t>
                      </a:r>
                      <a:r>
                        <a:rPr lang="en-US" altLang="zh-CN" sz="2100">
                          <a:latin typeface="华文中宋" panose="02010600040101010101" charset="-122"/>
                          <a:ea typeface="华文中宋" panose="02010600040101010101" charset="-122"/>
                          <a:cs typeface="华文中宋" panose="02010600040101010101" charset="-122"/>
                        </a:rPr>
                        <a:t>662</a:t>
                      </a:r>
                      <a:r>
                        <a:rPr lang="zh-CN" altLang="en-US" sz="2100">
                          <a:latin typeface="华文中宋" panose="02010600040101010101" charset="-122"/>
                          <a:ea typeface="华文中宋" panose="02010600040101010101" charset="-122"/>
                          <a:cs typeface="华文中宋" panose="02010600040101010101" charset="-122"/>
                        </a:rPr>
                        <a:t>人</a:t>
                      </a:r>
                    </a:p>
                  </a:txBody>
                  <a:tcPr marL="121920" marR="121920" marT="60960" marB="60960"/>
                </a:tc>
                <a:extLst>
                  <a:ext uri="{0D108BD9-81ED-4DB2-BD59-A6C34878D82A}">
                    <a16:rowId xmlns:a16="http://schemas.microsoft.com/office/drawing/2014/main" xmlns="" val="10003"/>
                  </a:ext>
                </a:extLst>
              </a:tr>
              <a:tr h="2772613">
                <a:tc>
                  <a:txBody>
                    <a:bodyPr/>
                    <a:lstStyle/>
                    <a:p>
                      <a:pPr algn="ctr">
                        <a:buNone/>
                      </a:pPr>
                      <a:endParaRPr lang="zh-CN" altLang="en-US" sz="2100" b="1"/>
                    </a:p>
                    <a:p>
                      <a:pPr algn="ctr">
                        <a:buNone/>
                      </a:pPr>
                      <a:endParaRPr lang="zh-CN" altLang="en-US" sz="2100" b="1"/>
                    </a:p>
                    <a:p>
                      <a:pPr algn="ctr">
                        <a:buNone/>
                      </a:pPr>
                      <a:endParaRPr lang="zh-CN" altLang="en-US" sz="2100" b="1"/>
                    </a:p>
                    <a:p>
                      <a:pPr algn="ctr">
                        <a:buNone/>
                      </a:pPr>
                      <a:r>
                        <a:rPr lang="zh-CN" altLang="en-US" sz="2100" b="1"/>
                        <a:t>内容</a:t>
                      </a:r>
                    </a:p>
                  </a:txBody>
                  <a:tcPr marL="121920" marR="121920" marT="60960" marB="60960"/>
                </a:tc>
                <a:tc>
                  <a:txBody>
                    <a:bodyPr/>
                    <a:lstStyle/>
                    <a:p>
                      <a:pPr>
                        <a:buNone/>
                      </a:pPr>
                      <a:r>
                        <a:rPr lang="en-US" altLang="zh-CN" sz="2100" dirty="0">
                          <a:latin typeface="华文中宋" panose="02010600040101010101" charset="-122"/>
                          <a:ea typeface="华文中宋" panose="02010600040101010101" charset="-122"/>
                        </a:rPr>
                        <a:t>1.</a:t>
                      </a:r>
                      <a:r>
                        <a:rPr lang="zh-CN" altLang="en-US" sz="2100" dirty="0">
                          <a:latin typeface="华文中宋" panose="02010600040101010101" charset="-122"/>
                          <a:ea typeface="华文中宋" panose="02010600040101010101" charset="-122"/>
                        </a:rPr>
                        <a:t>通过了具有临时宪法性质的《中国人民政治协商会议共同纲领》；</a:t>
                      </a:r>
                    </a:p>
                    <a:p>
                      <a:pPr>
                        <a:buNone/>
                      </a:pPr>
                      <a:r>
                        <a:rPr lang="en-US" altLang="zh-CN" sz="2100" dirty="0">
                          <a:latin typeface="华文中宋" panose="02010600040101010101" charset="-122"/>
                          <a:ea typeface="华文中宋" panose="02010600040101010101" charset="-122"/>
                        </a:rPr>
                        <a:t>2.</a:t>
                      </a:r>
                      <a:r>
                        <a:rPr lang="zh-CN" altLang="en-US" sz="2100" dirty="0">
                          <a:latin typeface="华文中宋" panose="02010600040101010101" charset="-122"/>
                          <a:ea typeface="华文中宋" panose="02010600040101010101" charset="-122"/>
                        </a:rPr>
                        <a:t>选举毛泽东为主席，朱德、刘少奇、宋庆龄、李济深、张澜、高岗为副主席；</a:t>
                      </a:r>
                    </a:p>
                    <a:p>
                      <a:pPr>
                        <a:buNone/>
                      </a:pPr>
                      <a:r>
                        <a:rPr lang="en-US" altLang="zh-CN" sz="2100" dirty="0">
                          <a:latin typeface="华文中宋" panose="02010600040101010101" charset="-122"/>
                          <a:ea typeface="华文中宋" panose="02010600040101010101" charset="-122"/>
                        </a:rPr>
                        <a:t>3.</a:t>
                      </a:r>
                      <a:r>
                        <a:rPr lang="zh-CN" altLang="en-US" sz="2100" dirty="0">
                          <a:latin typeface="华文中宋" panose="02010600040101010101" charset="-122"/>
                          <a:ea typeface="华文中宋" panose="02010600040101010101" charset="-122"/>
                        </a:rPr>
                        <a:t>作出关于中华人民共和国国都、国旗、国歌、纪年的决议；</a:t>
                      </a:r>
                    </a:p>
                    <a:p>
                      <a:pPr>
                        <a:buNone/>
                      </a:pPr>
                      <a:r>
                        <a:rPr lang="en-US" altLang="zh-CN" sz="2100" dirty="0">
                          <a:latin typeface="华文中宋" panose="02010600040101010101" charset="-122"/>
                          <a:ea typeface="华文中宋" panose="02010600040101010101" charset="-122"/>
                        </a:rPr>
                        <a:t>4.</a:t>
                      </a:r>
                      <a:r>
                        <a:rPr lang="zh-CN" altLang="en-US" sz="2100" dirty="0">
                          <a:latin typeface="华文中宋" panose="02010600040101010101" charset="-122"/>
                          <a:ea typeface="华文中宋" panose="02010600040101010101" charset="-122"/>
                        </a:rPr>
                        <a:t>选举中国人民政治协商会议全国委员会和中央人民政府委员会。</a:t>
                      </a:r>
                    </a:p>
                  </a:txBody>
                  <a:tcPr marL="121920" marR="121920" marT="60960" marB="60960"/>
                </a:tc>
                <a:extLst>
                  <a:ext uri="{0D108BD9-81ED-4DB2-BD59-A6C34878D82A}">
                    <a16:rowId xmlns:a16="http://schemas.microsoft.com/office/drawing/2014/main" xmlns="" val="10004"/>
                  </a:ext>
                </a:extLst>
              </a:tr>
            </a:tbl>
          </a:graphicData>
        </a:graphic>
      </p:graphicFrame>
      <p:pic>
        <p:nvPicPr>
          <p:cNvPr id="20" name="图片 19"/>
          <p:cNvPicPr>
            <a:picLocks noChangeAspect="1"/>
          </p:cNvPicPr>
          <p:nvPr/>
        </p:nvPicPr>
        <p:blipFill>
          <a:blip r:embed="rId6"/>
          <a:srcRect t="31633" r="942"/>
          <a:stretch>
            <a:fillRect/>
          </a:stretch>
        </p:blipFill>
        <p:spPr>
          <a:xfrm>
            <a:off x="8577581" y="4704927"/>
            <a:ext cx="3384127" cy="1743287"/>
          </a:xfrm>
          <a:prstGeom prst="rect">
            <a:avLst/>
          </a:prstGeom>
        </p:spPr>
      </p:pic>
      <p:sp>
        <p:nvSpPr>
          <p:cNvPr id="15" name="文本框 3"/>
          <p:cNvSpPr txBox="1"/>
          <p:nvPr/>
        </p:nvSpPr>
        <p:spPr>
          <a:xfrm>
            <a:off x="1" y="832139"/>
            <a:ext cx="7014948" cy="400105"/>
          </a:xfrm>
          <a:prstGeom prst="rect">
            <a:avLst/>
          </a:prstGeom>
          <a:noFill/>
          <a:ln>
            <a:solidFill>
              <a:schemeClr val="tx1"/>
            </a:solidFill>
          </a:ln>
        </p:spPr>
        <p:txBody>
          <a:bodyPr wrap="square" lIns="121917" tIns="60958" rIns="121917" bIns="60958" rtlCol="0">
            <a:spAutoFit/>
          </a:bodyPr>
          <a:lstStyle/>
          <a:p>
            <a:r>
              <a:rPr lang="en-US" dirty="0" smtClean="0"/>
              <a:t>1.</a:t>
            </a:r>
            <a:r>
              <a:rPr lang="zh-CN" altLang="en-US" dirty="0" smtClean="0"/>
              <a:t>中国人民政协协商会议第一届全体会议</a:t>
            </a:r>
            <a:endParaRPr lang="zh-CN" altLang="en-US" dirty="0"/>
          </a:p>
        </p:txBody>
      </p:sp>
      <p:sp>
        <p:nvSpPr>
          <p:cNvPr id="16"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新民主主义政权的巩固</a:t>
            </a:r>
          </a:p>
        </p:txBody>
      </p:sp>
      <p:pic>
        <p:nvPicPr>
          <p:cNvPr id="18" name="图片 17" descr="C:/Users/SAMSUNG/AppData/Local/Temp/kaimatting/20200714195559/output_aiMatting_20200714195604.pngoutput_aiMatting_20200714195604"/>
          <p:cNvPicPr>
            <a:picLocks noChangeAspect="1"/>
          </p:cNvPicPr>
          <p:nvPr/>
        </p:nvPicPr>
        <p:blipFill>
          <a:blip r:embed="rId7">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18192923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13" name="图片 12"/>
          <p:cNvPicPr>
            <a:picLocks noChangeAspect="1"/>
          </p:cNvPicPr>
          <p:nvPr/>
        </p:nvPicPr>
        <p:blipFill>
          <a:blip r:embed="rId3"/>
          <a:srcRect l="19993" t="76589" r="39257" b="8937"/>
          <a:stretch>
            <a:fillRect/>
          </a:stretch>
        </p:blipFill>
        <p:spPr>
          <a:xfrm>
            <a:off x="8690187" y="1152314"/>
            <a:ext cx="3406987" cy="2366433"/>
          </a:xfrm>
          <a:prstGeom prst="rect">
            <a:avLst/>
          </a:prstGeom>
        </p:spPr>
      </p:pic>
      <p:pic>
        <p:nvPicPr>
          <p:cNvPr id="15" name="图片 14" descr="C:/Users/SAMSUNG/AppData/Local/Temp/kaimatting/20200715210527/output_aiMatting_20200715210547.pngoutput_aiMatting_20200715210547"/>
          <p:cNvPicPr>
            <a:picLocks noChangeAspect="1"/>
          </p:cNvPicPr>
          <p:nvPr/>
        </p:nvPicPr>
        <p:blipFill>
          <a:blip r:embed="rId4"/>
          <a:stretch>
            <a:fillRect/>
          </a:stretch>
        </p:blipFill>
        <p:spPr>
          <a:xfrm>
            <a:off x="4497494" y="3743114"/>
            <a:ext cx="1998133" cy="2161540"/>
          </a:xfrm>
          <a:prstGeom prst="rect">
            <a:avLst/>
          </a:prstGeom>
        </p:spPr>
      </p:pic>
      <p:pic>
        <p:nvPicPr>
          <p:cNvPr id="16" name="图片 15" descr="C:/Users/SAMSUNG/AppData/Local/Temp/kaimatting/20200715210739/output_aiMatting_20200715210746.pngoutput_aiMatting_20200715210746"/>
          <p:cNvPicPr>
            <a:picLocks noChangeAspect="1"/>
          </p:cNvPicPr>
          <p:nvPr/>
        </p:nvPicPr>
        <p:blipFill>
          <a:blip r:embed="rId5"/>
          <a:stretch>
            <a:fillRect/>
          </a:stretch>
        </p:blipFill>
        <p:spPr>
          <a:xfrm>
            <a:off x="4539828" y="1153160"/>
            <a:ext cx="3377353" cy="2365587"/>
          </a:xfrm>
          <a:prstGeom prst="rect">
            <a:avLst/>
          </a:prstGeom>
        </p:spPr>
      </p:pic>
      <p:grpSp>
        <p:nvGrpSpPr>
          <p:cNvPr id="19" name="组合 18"/>
          <p:cNvGrpSpPr/>
          <p:nvPr/>
        </p:nvGrpSpPr>
        <p:grpSpPr>
          <a:xfrm>
            <a:off x="265007" y="1143848"/>
            <a:ext cx="4006427" cy="4972473"/>
            <a:chOff x="200" y="1351"/>
            <a:chExt cx="4732" cy="5873"/>
          </a:xfrm>
        </p:grpSpPr>
        <p:grpSp>
          <p:nvGrpSpPr>
            <p:cNvPr id="12" name="组合 11"/>
            <p:cNvGrpSpPr/>
            <p:nvPr/>
          </p:nvGrpSpPr>
          <p:grpSpPr>
            <a:xfrm>
              <a:off x="200" y="1351"/>
              <a:ext cx="4733" cy="5417"/>
              <a:chOff x="432" y="1360"/>
              <a:chExt cx="4464" cy="4179"/>
            </a:xfrm>
          </p:grpSpPr>
          <p:pic>
            <p:nvPicPr>
              <p:cNvPr id="3" name="图片 2"/>
              <p:cNvPicPr>
                <a:picLocks noChangeAspect="1"/>
              </p:cNvPicPr>
              <p:nvPr/>
            </p:nvPicPr>
            <p:blipFill>
              <a:blip r:embed="rId6"/>
              <a:srcRect l="9037" t="40282" r="14719" b="40461"/>
              <a:stretch>
                <a:fillRect/>
              </a:stretch>
            </p:blipFill>
            <p:spPr>
              <a:xfrm>
                <a:off x="432" y="3810"/>
                <a:ext cx="4464" cy="1729"/>
              </a:xfrm>
              <a:prstGeom prst="rect">
                <a:avLst/>
              </a:prstGeom>
            </p:spPr>
          </p:pic>
          <p:pic>
            <p:nvPicPr>
              <p:cNvPr id="4" name="图片 3"/>
              <p:cNvPicPr>
                <a:picLocks noChangeAspect="1"/>
              </p:cNvPicPr>
              <p:nvPr/>
            </p:nvPicPr>
            <p:blipFill>
              <a:blip r:embed="rId7"/>
              <a:srcRect l="14791" t="43030" r="15095" b="42196"/>
              <a:stretch>
                <a:fillRect/>
              </a:stretch>
            </p:blipFill>
            <p:spPr>
              <a:xfrm>
                <a:off x="2298" y="1360"/>
                <a:ext cx="2598" cy="1214"/>
              </a:xfrm>
              <a:prstGeom prst="rect">
                <a:avLst/>
              </a:prstGeom>
            </p:spPr>
          </p:pic>
          <p:pic>
            <p:nvPicPr>
              <p:cNvPr id="5" name="图片 4"/>
              <p:cNvPicPr>
                <a:picLocks noChangeAspect="1"/>
              </p:cNvPicPr>
              <p:nvPr/>
            </p:nvPicPr>
            <p:blipFill>
              <a:blip r:embed="rId8"/>
              <a:srcRect l="14770" t="41992" r="14500" b="40372"/>
              <a:stretch>
                <a:fillRect/>
              </a:stretch>
            </p:blipFill>
            <p:spPr>
              <a:xfrm>
                <a:off x="2299" y="2574"/>
                <a:ext cx="2597" cy="1241"/>
              </a:xfrm>
              <a:prstGeom prst="rect">
                <a:avLst/>
              </a:prstGeom>
            </p:spPr>
          </p:pic>
          <p:pic>
            <p:nvPicPr>
              <p:cNvPr id="10" name="图片 9" descr="C:/Users/SAMSUNG/AppData/Local/Temp/kaimatting/20200715203911/output_aiMatting_20200715204208.pngoutput_aiMatting_20200715204208"/>
              <p:cNvPicPr>
                <a:picLocks noChangeAspect="1"/>
              </p:cNvPicPr>
              <p:nvPr/>
            </p:nvPicPr>
            <p:blipFill>
              <a:blip r:embed="rId9"/>
              <a:srcRect r="49908"/>
              <a:stretch>
                <a:fillRect/>
              </a:stretch>
            </p:blipFill>
            <p:spPr>
              <a:xfrm>
                <a:off x="432" y="1360"/>
                <a:ext cx="1867" cy="2496"/>
              </a:xfrm>
              <a:prstGeom prst="rect">
                <a:avLst/>
              </a:prstGeom>
            </p:spPr>
          </p:pic>
        </p:grpSp>
        <p:sp>
          <p:nvSpPr>
            <p:cNvPr id="18" name="矩形 17"/>
            <p:cNvSpPr/>
            <p:nvPr/>
          </p:nvSpPr>
          <p:spPr>
            <a:xfrm>
              <a:off x="200" y="6622"/>
              <a:ext cx="4732" cy="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a:latin typeface="华文中宋" panose="02010600040101010101" charset="-122"/>
                  <a:ea typeface="华文中宋" panose="02010600040101010101" charset="-122"/>
                </a:rPr>
                <a:t>征集草案及征集到的部分国旗国徽设计稿和部分国歌词谱</a:t>
              </a:r>
            </a:p>
          </p:txBody>
        </p:sp>
      </p:grpSp>
      <p:sp>
        <p:nvSpPr>
          <p:cNvPr id="20" name="文本框 19"/>
          <p:cNvSpPr txBox="1"/>
          <p:nvPr/>
        </p:nvSpPr>
        <p:spPr>
          <a:xfrm>
            <a:off x="6523521" y="4027413"/>
            <a:ext cx="5544820" cy="1508101"/>
          </a:xfrm>
          <a:prstGeom prst="rect">
            <a:avLst/>
          </a:prstGeom>
          <a:noFill/>
          <a:ln>
            <a:solidFill>
              <a:schemeClr val="tx1"/>
            </a:solidFill>
          </a:ln>
        </p:spPr>
        <p:txBody>
          <a:bodyPr wrap="square" lIns="121917" tIns="60958" rIns="121917" bIns="60958" rtlCol="0" anchor="t">
            <a:spAutoFit/>
          </a:bodyPr>
          <a:lstStyle/>
          <a:p>
            <a:r>
              <a:rPr lang="zh-CN" altLang="en-US">
                <a:latin typeface="华文中宋" panose="02010600040101010101" charset="-122"/>
                <a:ea typeface="华文中宋" panose="02010600040101010101" charset="-122"/>
              </a:rPr>
              <a:t>在公众场合故意以焚烧、毁损、涂划、玷污、践踏等方式侮辱中华人民共和国国旗、国徽的，处以三年以下有期徒刑、拘役、管制或者剥夺政治权利。</a:t>
            </a:r>
          </a:p>
          <a:p>
            <a:r>
              <a:rPr lang="en-US" altLang="zh-CN">
                <a:latin typeface="华文中宋" panose="02010600040101010101" charset="-122"/>
                <a:ea typeface="华文中宋" panose="02010600040101010101" charset="-122"/>
              </a:rPr>
              <a:t>——</a:t>
            </a:r>
            <a:r>
              <a:rPr lang="zh-CN" altLang="en-US">
                <a:latin typeface="华文中宋" panose="02010600040101010101" charset="-122"/>
                <a:ea typeface="华文中宋" panose="02010600040101010101" charset="-122"/>
              </a:rPr>
              <a:t>第七届全国人民代表大会常务委员会第十四次会议</a:t>
            </a:r>
          </a:p>
        </p:txBody>
      </p:sp>
      <p:sp>
        <p:nvSpPr>
          <p:cNvPr id="24"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新民主主义国家的成立</a:t>
            </a:r>
          </a:p>
        </p:txBody>
      </p:sp>
      <p:pic>
        <p:nvPicPr>
          <p:cNvPr id="25" name="图片 24" descr="C:/Users/SAMSUNG/AppData/Local/Temp/kaimatting/20200714195559/output_aiMatting_20200714195604.pngoutput_aiMatting_20200714195604"/>
          <p:cNvPicPr>
            <a:picLocks noChangeAspect="1"/>
          </p:cNvPicPr>
          <p:nvPr/>
        </p:nvPicPr>
        <p:blipFill>
          <a:blip r:embed="rId10">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119353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 name="文本框 3"/>
          <p:cNvSpPr txBox="1"/>
          <p:nvPr/>
        </p:nvSpPr>
        <p:spPr>
          <a:xfrm>
            <a:off x="1" y="1027887"/>
            <a:ext cx="1982047" cy="400105"/>
          </a:xfrm>
          <a:prstGeom prst="rect">
            <a:avLst/>
          </a:prstGeom>
          <a:noFill/>
          <a:ln>
            <a:solidFill>
              <a:schemeClr val="tx1"/>
            </a:solidFill>
          </a:ln>
        </p:spPr>
        <p:txBody>
          <a:bodyPr wrap="square" lIns="121917" tIns="60958" rIns="121917" bIns="60958" rtlCol="0">
            <a:spAutoFit/>
          </a:bodyPr>
          <a:lstStyle/>
          <a:p>
            <a:r>
              <a:rPr lang="en-US"/>
              <a:t>2.</a:t>
            </a:r>
            <a:r>
              <a:rPr lang="zh-CN" altLang="en-US"/>
              <a:t>开国大典</a:t>
            </a:r>
          </a:p>
        </p:txBody>
      </p:sp>
      <p:pic>
        <p:nvPicPr>
          <p:cNvPr id="6" name="图片 5" descr="图片1"/>
          <p:cNvPicPr>
            <a:picLocks noChangeAspect="1"/>
          </p:cNvPicPr>
          <p:nvPr/>
        </p:nvPicPr>
        <p:blipFill>
          <a:blip r:embed="rId3"/>
          <a:stretch>
            <a:fillRect/>
          </a:stretch>
        </p:blipFill>
        <p:spPr>
          <a:xfrm>
            <a:off x="91440" y="1665394"/>
            <a:ext cx="5916507" cy="2866813"/>
          </a:xfrm>
          <a:prstGeom prst="rect">
            <a:avLst/>
          </a:prstGeom>
        </p:spPr>
      </p:pic>
      <p:sp>
        <p:nvSpPr>
          <p:cNvPr id="10" name="矩形 9"/>
          <p:cNvSpPr/>
          <p:nvPr/>
        </p:nvSpPr>
        <p:spPr>
          <a:xfrm>
            <a:off x="91440" y="4532207"/>
            <a:ext cx="5916507" cy="672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1600">
                <a:latin typeface="华文中宋" panose="02010600040101010101" charset="-122"/>
                <a:ea typeface="华文中宋" panose="02010600040101010101" charset="-122"/>
                <a:cs typeface="华文中宋" panose="02010600040101010101" charset="-122"/>
              </a:rPr>
              <a:t>1949</a:t>
            </a:r>
            <a:r>
              <a:rPr lang="zh-CN" altLang="en-US" sz="1600">
                <a:latin typeface="华文中宋" panose="02010600040101010101" charset="-122"/>
                <a:ea typeface="华文中宋" panose="02010600040101010101" charset="-122"/>
                <a:cs typeface="华文中宋" panose="02010600040101010101" charset="-122"/>
              </a:rPr>
              <a:t>年</a:t>
            </a:r>
            <a:r>
              <a:rPr lang="en-US" altLang="zh-CN" sz="1600">
                <a:latin typeface="华文中宋" panose="02010600040101010101" charset="-122"/>
                <a:ea typeface="华文中宋" panose="02010600040101010101" charset="-122"/>
                <a:cs typeface="华文中宋" panose="02010600040101010101" charset="-122"/>
              </a:rPr>
              <a:t>10</a:t>
            </a:r>
            <a:r>
              <a:rPr lang="zh-CN" altLang="en-US" sz="1600">
                <a:latin typeface="华文中宋" panose="02010600040101010101" charset="-122"/>
                <a:ea typeface="华文中宋" panose="02010600040101010101" charset="-122"/>
                <a:cs typeface="华文中宋" panose="02010600040101010101" charset="-122"/>
              </a:rPr>
              <a:t>月</a:t>
            </a:r>
            <a:r>
              <a:rPr lang="en-US" altLang="zh-CN" sz="1600">
                <a:latin typeface="华文中宋" panose="02010600040101010101" charset="-122"/>
                <a:ea typeface="华文中宋" panose="02010600040101010101" charset="-122"/>
                <a:cs typeface="华文中宋" panose="02010600040101010101" charset="-122"/>
              </a:rPr>
              <a:t>1</a:t>
            </a:r>
            <a:r>
              <a:rPr lang="zh-CN" altLang="en-US" sz="1600">
                <a:latin typeface="华文中宋" panose="02010600040101010101" charset="-122"/>
                <a:ea typeface="华文中宋" panose="02010600040101010101" charset="-122"/>
                <a:cs typeface="华文中宋" panose="02010600040101010101" charset="-122"/>
              </a:rPr>
              <a:t>日下午三点，庆祝中华人民共和国中央人民政府成立典礼在北京隆重举行，史称</a:t>
            </a:r>
            <a:r>
              <a:rPr lang="en-US" altLang="zh-CN" sz="1600">
                <a:latin typeface="华文中宋" panose="02010600040101010101" charset="-122"/>
                <a:ea typeface="华文中宋" panose="02010600040101010101" charset="-122"/>
                <a:cs typeface="华文中宋" panose="02010600040101010101" charset="-122"/>
              </a:rPr>
              <a:t>“</a:t>
            </a:r>
            <a:r>
              <a:rPr lang="zh-CN" altLang="en-US" sz="1600">
                <a:latin typeface="华文中宋" panose="02010600040101010101" charset="-122"/>
                <a:ea typeface="华文中宋" panose="02010600040101010101" charset="-122"/>
                <a:cs typeface="华文中宋" panose="02010600040101010101" charset="-122"/>
              </a:rPr>
              <a:t>开国大典</a:t>
            </a:r>
            <a:r>
              <a:rPr lang="en-US" altLang="zh-CN" sz="1600">
                <a:latin typeface="华文中宋" panose="02010600040101010101" charset="-122"/>
                <a:ea typeface="华文中宋" panose="02010600040101010101" charset="-122"/>
                <a:cs typeface="华文中宋" panose="02010600040101010101" charset="-122"/>
              </a:rPr>
              <a:t>”</a:t>
            </a:r>
            <a:r>
              <a:rPr lang="zh-CN" altLang="en-US" sz="1600">
                <a:latin typeface="华文中宋" panose="02010600040101010101" charset="-122"/>
                <a:ea typeface="华文中宋" panose="02010600040101010101" charset="-122"/>
                <a:cs typeface="华文中宋" panose="02010600040101010101" charset="-122"/>
              </a:rPr>
              <a:t>。</a:t>
            </a:r>
          </a:p>
        </p:txBody>
      </p:sp>
      <p:pic>
        <p:nvPicPr>
          <p:cNvPr id="13" name="图片 12"/>
          <p:cNvPicPr>
            <a:picLocks noChangeAspect="1"/>
          </p:cNvPicPr>
          <p:nvPr/>
        </p:nvPicPr>
        <p:blipFill>
          <a:blip r:embed="rId4"/>
          <a:stretch>
            <a:fillRect/>
          </a:stretch>
        </p:blipFill>
        <p:spPr>
          <a:xfrm>
            <a:off x="6007947" y="1665394"/>
            <a:ext cx="6089227" cy="3539913"/>
          </a:xfrm>
          <a:prstGeom prst="rect">
            <a:avLst/>
          </a:prstGeom>
        </p:spPr>
      </p:pic>
      <p:pic>
        <p:nvPicPr>
          <p:cNvPr id="14" name="图片 13"/>
          <p:cNvPicPr>
            <a:picLocks noChangeAspect="1"/>
          </p:cNvPicPr>
          <p:nvPr/>
        </p:nvPicPr>
        <p:blipFill>
          <a:blip r:embed="rId5"/>
          <a:stretch>
            <a:fillRect/>
          </a:stretch>
        </p:blipFill>
        <p:spPr>
          <a:xfrm>
            <a:off x="5241713" y="3280834"/>
            <a:ext cx="2394373" cy="3345180"/>
          </a:xfrm>
          <a:prstGeom prst="rect">
            <a:avLst/>
          </a:prstGeom>
        </p:spPr>
      </p:pic>
      <p:sp>
        <p:nvSpPr>
          <p:cNvPr id="18"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新民主主义国家的成立</a:t>
            </a:r>
          </a:p>
        </p:txBody>
      </p:sp>
      <p:pic>
        <p:nvPicPr>
          <p:cNvPr id="19" name="图片 18" descr="C:/Users/SAMSUNG/AppData/Local/Temp/kaimatting/20200714195559/output_aiMatting_20200714195604.pngoutput_aiMatting_20200714195604"/>
          <p:cNvPicPr>
            <a:picLocks noChangeAspect="1"/>
          </p:cNvPicPr>
          <p:nvPr/>
        </p:nvPicPr>
        <p:blipFill>
          <a:blip r:embed="rId6">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12806158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pic>
        <p:nvPicPr>
          <p:cNvPr id="6" name="图片 5"/>
          <p:cNvPicPr>
            <a:picLocks noChangeAspect="1"/>
          </p:cNvPicPr>
          <p:nvPr>
            <p:custDataLst>
              <p:tags r:id="rId1"/>
            </p:custDataLst>
          </p:nvPr>
        </p:nvPicPr>
        <p:blipFill>
          <a:blip r:embed="rId4"/>
          <a:stretch>
            <a:fillRect/>
          </a:stretch>
        </p:blipFill>
        <p:spPr>
          <a:xfrm>
            <a:off x="279401" y="3515361"/>
            <a:ext cx="1772073" cy="1988820"/>
          </a:xfrm>
          <a:prstGeom prst="roundRect">
            <a:avLst/>
          </a:prstGeom>
        </p:spPr>
      </p:pic>
      <p:sp>
        <p:nvSpPr>
          <p:cNvPr id="4" name="文本框 3"/>
          <p:cNvSpPr txBox="1"/>
          <p:nvPr/>
        </p:nvSpPr>
        <p:spPr>
          <a:xfrm>
            <a:off x="2493434" y="4397588"/>
            <a:ext cx="9404773" cy="1106593"/>
          </a:xfrm>
          <a:prstGeom prst="rect">
            <a:avLst/>
          </a:prstGeom>
          <a:noFill/>
          <a:ln>
            <a:solidFill>
              <a:schemeClr val="tx1"/>
            </a:solidFill>
          </a:ln>
        </p:spPr>
        <p:txBody>
          <a:bodyPr wrap="square" lIns="121917" tIns="60958" rIns="121917" bIns="60958" rtlCol="0" anchor="t">
            <a:spAutoFit/>
          </a:bodyPr>
          <a:lstStyle/>
          <a:p>
            <a:pPr algn="l"/>
            <a:r>
              <a:rPr lang="zh-CN" altLang="en-US" sz="2100">
                <a:latin typeface="华文中宋" panose="02010600040101010101" charset="-122"/>
                <a:ea typeface="华文中宋" panose="02010600040101010101" charset="-122"/>
                <a:cs typeface="华文中宋" panose="02010600040101010101" charset="-122"/>
                <a:sym typeface="+mn-ea"/>
              </a:rPr>
              <a:t>材料二：这一伟大事件，</a:t>
            </a:r>
            <a:r>
              <a:rPr lang="zh-CN" altLang="en-US" sz="2100">
                <a:solidFill>
                  <a:srgbClr val="C00000"/>
                </a:solidFill>
                <a:latin typeface="华文中宋" panose="02010600040101010101" charset="-122"/>
                <a:ea typeface="华文中宋" panose="02010600040101010101" charset="-122"/>
                <a:cs typeface="华文中宋" panose="02010600040101010101" charset="-122"/>
                <a:sym typeface="+mn-ea"/>
              </a:rPr>
              <a:t>彻底改变了近代以后100多年中国积贫积弱、受人欺凌的悲惨命运</a:t>
            </a:r>
            <a:r>
              <a:rPr lang="zh-CN" altLang="en-US" sz="2100">
                <a:latin typeface="华文中宋" panose="02010600040101010101" charset="-122"/>
                <a:ea typeface="华文中宋" panose="02010600040101010101" charset="-122"/>
                <a:cs typeface="华文中宋" panose="02010600040101010101" charset="-122"/>
                <a:sym typeface="+mn-ea"/>
              </a:rPr>
              <a:t>，中华民族走上了实现伟大复兴的壮阔道路。</a:t>
            </a:r>
          </a:p>
          <a:p>
            <a:pPr algn="r"/>
            <a:r>
              <a:rPr lang="zh-CN" altLang="en-US" sz="2100">
                <a:latin typeface="华文中宋" panose="02010600040101010101" charset="-122"/>
                <a:ea typeface="华文中宋" panose="02010600040101010101" charset="-122"/>
                <a:cs typeface="华文中宋" panose="02010600040101010101" charset="-122"/>
                <a:sym typeface="+mn-ea"/>
              </a:rPr>
              <a:t>      ——习近平总书记在庆祝新中国成立70周年大会上的讲话</a:t>
            </a:r>
          </a:p>
        </p:txBody>
      </p:sp>
      <p:sp>
        <p:nvSpPr>
          <p:cNvPr id="5" name="文本框 4"/>
          <p:cNvSpPr txBox="1"/>
          <p:nvPr/>
        </p:nvSpPr>
        <p:spPr>
          <a:xfrm>
            <a:off x="2494281" y="1199727"/>
            <a:ext cx="9403927" cy="1762760"/>
          </a:xfrm>
          <a:prstGeom prst="rect">
            <a:avLst/>
          </a:prstGeom>
          <a:noFill/>
          <a:ln>
            <a:solidFill>
              <a:schemeClr val="tx1"/>
            </a:solidFill>
          </a:ln>
        </p:spPr>
        <p:txBody>
          <a:bodyPr wrap="square" lIns="121917" tIns="60958" rIns="121917" bIns="60958" rtlCol="0">
            <a:spAutoFit/>
          </a:bodyPr>
          <a:lstStyle/>
          <a:p>
            <a:r>
              <a:rPr lang="zh-CN" altLang="en-US" sz="2100">
                <a:latin typeface="华文中宋" panose="02010600040101010101" charset="-122"/>
                <a:ea typeface="华文中宋" panose="02010600040101010101" charset="-122"/>
                <a:cs typeface="华文中宋" panose="02010600040101010101" charset="-122"/>
              </a:rPr>
              <a:t>材料一：1949年10月1日，中华人民共和国开国大典在北京隆重举行。毛泽东在天安门城楼上向全世界庄严宣告：</a:t>
            </a:r>
            <a:r>
              <a:rPr lang="en-US" altLang="zh-CN" sz="2100">
                <a:latin typeface="华文中宋" panose="02010600040101010101" charset="-122"/>
                <a:ea typeface="华文中宋" panose="02010600040101010101" charset="-122"/>
                <a:cs typeface="华文中宋" panose="02010600040101010101" charset="-122"/>
              </a:rPr>
              <a:t>“</a:t>
            </a:r>
            <a:r>
              <a:rPr lang="zh-CN" altLang="en-US" sz="2100">
                <a:latin typeface="华文中宋" panose="02010600040101010101" charset="-122"/>
                <a:ea typeface="华文中宋" panose="02010600040101010101" charset="-122"/>
                <a:cs typeface="华文中宋" panose="02010600040101010101" charset="-122"/>
              </a:rPr>
              <a:t>中华人民共和国中央人民政府今天成立了！</a:t>
            </a:r>
            <a:r>
              <a:rPr lang="en-US" altLang="zh-CN" sz="2100">
                <a:latin typeface="华文中宋" panose="02010600040101010101" charset="-122"/>
                <a:ea typeface="华文中宋" panose="02010600040101010101" charset="-122"/>
                <a:cs typeface="华文中宋" panose="02010600040101010101" charset="-122"/>
              </a:rPr>
              <a:t>”“</a:t>
            </a:r>
            <a:r>
              <a:rPr lang="zh-CN" altLang="en-US" sz="2100">
                <a:latin typeface="华文中宋" panose="02010600040101010101" charset="-122"/>
                <a:ea typeface="华文中宋" panose="02010600040101010101" charset="-122"/>
                <a:cs typeface="华文中宋" panose="02010600040101010101" charset="-122"/>
              </a:rPr>
              <a:t>本政府为代表中华人民共和国全国人民的唯一合法政府。</a:t>
            </a:r>
            <a:r>
              <a:rPr lang="en-US" altLang="zh-CN" sz="2100">
                <a:latin typeface="华文中宋" panose="02010600040101010101" charset="-122"/>
                <a:ea typeface="华文中宋" panose="02010600040101010101" charset="-122"/>
                <a:cs typeface="华文中宋" panose="02010600040101010101" charset="-122"/>
              </a:rPr>
              <a:t>”</a:t>
            </a:r>
            <a:r>
              <a:rPr lang="zh-CN" altLang="en-US" sz="2100">
                <a:latin typeface="华文中宋" panose="02010600040101010101" charset="-122"/>
                <a:ea typeface="华文中宋" panose="02010600040101010101" charset="-122"/>
                <a:cs typeface="华文中宋" panose="02010600040101010101" charset="-122"/>
              </a:rPr>
              <a:t>中华人民共和国的成立开启了</a:t>
            </a:r>
            <a:r>
              <a:rPr lang="zh-CN" altLang="en-US" sz="2100">
                <a:solidFill>
                  <a:srgbClr val="C00000"/>
                </a:solidFill>
                <a:latin typeface="华文中宋" panose="02010600040101010101" charset="-122"/>
                <a:ea typeface="华文中宋" panose="02010600040101010101" charset="-122"/>
                <a:cs typeface="华文中宋" panose="02010600040101010101" charset="-122"/>
              </a:rPr>
              <a:t>中国历史新纪元</a:t>
            </a:r>
            <a:r>
              <a:rPr lang="zh-CN" altLang="en-US" sz="2100">
                <a:latin typeface="华文中宋" panose="02010600040101010101" charset="-122"/>
                <a:ea typeface="华文中宋" panose="02010600040101010101" charset="-122"/>
                <a:cs typeface="华文中宋" panose="02010600040101010101" charset="-122"/>
              </a:rPr>
              <a:t>。            </a:t>
            </a:r>
          </a:p>
          <a:p>
            <a:pPr algn="r"/>
            <a:r>
              <a:rPr lang="en-US" altLang="zh-CN" sz="2100">
                <a:latin typeface="华文中宋" panose="02010600040101010101" charset="-122"/>
                <a:ea typeface="华文中宋" panose="02010600040101010101" charset="-122"/>
                <a:cs typeface="华文中宋" panose="02010600040101010101" charset="-122"/>
              </a:rPr>
              <a:t>——</a:t>
            </a:r>
            <a:r>
              <a:rPr lang="zh-CN" altLang="en-US" sz="2100">
                <a:latin typeface="华文中宋" panose="02010600040101010101" charset="-122"/>
                <a:ea typeface="华文中宋" panose="02010600040101010101" charset="-122"/>
                <a:cs typeface="华文中宋" panose="02010600040101010101" charset="-122"/>
              </a:rPr>
              <a:t>《中外历史纲要（上）》</a:t>
            </a:r>
          </a:p>
        </p:txBody>
      </p:sp>
      <p:pic>
        <p:nvPicPr>
          <p:cNvPr id="7" name="图片 6"/>
          <p:cNvPicPr>
            <a:picLocks noChangeAspect="1"/>
          </p:cNvPicPr>
          <p:nvPr/>
        </p:nvPicPr>
        <p:blipFill>
          <a:blip r:embed="rId5"/>
          <a:srcRect l="-326" t="576"/>
          <a:stretch>
            <a:fillRect/>
          </a:stretch>
        </p:blipFill>
        <p:spPr>
          <a:xfrm>
            <a:off x="279401" y="1178561"/>
            <a:ext cx="1772073" cy="1988820"/>
          </a:xfrm>
          <a:prstGeom prst="roundRect">
            <a:avLst/>
          </a:prstGeom>
        </p:spPr>
      </p:pic>
      <p:sp>
        <p:nvSpPr>
          <p:cNvPr id="15" name="文本框 14"/>
          <p:cNvSpPr txBox="1"/>
          <p:nvPr/>
        </p:nvSpPr>
        <p:spPr>
          <a:xfrm>
            <a:off x="2493434" y="2962487"/>
            <a:ext cx="9404773" cy="1435100"/>
          </a:xfrm>
          <a:prstGeom prst="rect">
            <a:avLst/>
          </a:prstGeom>
          <a:noFill/>
          <a:ln>
            <a:solidFill>
              <a:schemeClr val="tx1"/>
            </a:solidFill>
          </a:ln>
        </p:spPr>
        <p:txBody>
          <a:bodyPr wrap="square" lIns="121917" tIns="60958" rIns="121917" bIns="60958" rtlCol="0" anchor="t">
            <a:spAutoFit/>
          </a:bodyPr>
          <a:lstStyle/>
          <a:p>
            <a:pPr algn="l"/>
            <a:r>
              <a:rPr lang="zh-CN" altLang="en-US" sz="2100">
                <a:latin typeface="华文中宋" panose="02010600040101010101" charset="-122"/>
                <a:ea typeface="华文中宋" panose="02010600040101010101" charset="-122"/>
                <a:cs typeface="华文中宋" panose="02010600040101010101" charset="-122"/>
                <a:sym typeface="+mn-ea"/>
              </a:rPr>
              <a:t>材料二：中华人民共和国的成立，是中国有史以来最伟大的事件，也是二十世纪世界最伟大的事件之一，</a:t>
            </a:r>
            <a:r>
              <a:rPr lang="zh-CN" altLang="en-US" sz="2100">
                <a:solidFill>
                  <a:srgbClr val="C00000"/>
                </a:solidFill>
                <a:latin typeface="华文中宋" panose="02010600040101010101" charset="-122"/>
                <a:ea typeface="华文中宋" panose="02010600040101010101" charset="-122"/>
                <a:cs typeface="华文中宋" panose="02010600040101010101" charset="-122"/>
                <a:sym typeface="+mn-ea"/>
              </a:rPr>
              <a:t>掀开了中国历史新篇章，根本改变了中国历史发展方向，也深刻影响了世界历史发展进程</a:t>
            </a:r>
            <a:r>
              <a:rPr lang="zh-CN" altLang="en-US" sz="2100">
                <a:latin typeface="华文中宋" panose="02010600040101010101" charset="-122"/>
                <a:ea typeface="华文中宋" panose="02010600040101010101" charset="-122"/>
                <a:cs typeface="华文中宋" panose="02010600040101010101" charset="-122"/>
                <a:sym typeface="+mn-ea"/>
              </a:rPr>
              <a:t>，具有伟大而深远的历史意义。</a:t>
            </a:r>
          </a:p>
          <a:p>
            <a:pPr indent="609585" algn="r" fontAlgn="auto"/>
            <a:r>
              <a:rPr lang="zh-CN" altLang="en-US" sz="2100">
                <a:latin typeface="华文中宋" panose="02010600040101010101" charset="-122"/>
                <a:ea typeface="华文中宋" panose="02010600040101010101" charset="-122"/>
                <a:cs typeface="华文中宋" panose="02010600040101010101" charset="-122"/>
                <a:sym typeface="+mn-ea"/>
              </a:rPr>
              <a:t>                        </a:t>
            </a:r>
            <a:r>
              <a:rPr lang="en-US" altLang="zh-CN" sz="2100">
                <a:latin typeface="华文中宋" panose="02010600040101010101" charset="-122"/>
                <a:ea typeface="华文中宋" panose="02010600040101010101" charset="-122"/>
                <a:cs typeface="华文中宋" panose="02010600040101010101" charset="-122"/>
                <a:sym typeface="+mn-ea"/>
              </a:rPr>
              <a:t>——</a:t>
            </a:r>
            <a:r>
              <a:rPr lang="zh-CN" altLang="en-US" sz="2100">
                <a:latin typeface="华文中宋" panose="02010600040101010101" charset="-122"/>
                <a:ea typeface="华文中宋" panose="02010600040101010101" charset="-122"/>
                <a:cs typeface="华文中宋" panose="02010600040101010101" charset="-122"/>
                <a:sym typeface="+mn-ea"/>
              </a:rPr>
              <a:t>《光明日报（</a:t>
            </a:r>
            <a:r>
              <a:rPr lang="en-US" altLang="zh-CN" sz="2100">
                <a:latin typeface="华文中宋" panose="02010600040101010101" charset="-122"/>
                <a:ea typeface="华文中宋" panose="02010600040101010101" charset="-122"/>
                <a:cs typeface="华文中宋" panose="02010600040101010101" charset="-122"/>
                <a:sym typeface="+mn-ea"/>
              </a:rPr>
              <a:t>2019</a:t>
            </a:r>
            <a:r>
              <a:rPr lang="zh-CN" altLang="en-US" sz="2100">
                <a:latin typeface="华文中宋" panose="02010600040101010101" charset="-122"/>
                <a:ea typeface="华文中宋" panose="02010600040101010101" charset="-122"/>
                <a:cs typeface="华文中宋" panose="02010600040101010101" charset="-122"/>
                <a:sym typeface="+mn-ea"/>
              </a:rPr>
              <a:t>年</a:t>
            </a:r>
            <a:r>
              <a:rPr lang="en-US" altLang="zh-CN" sz="2100">
                <a:latin typeface="华文中宋" panose="02010600040101010101" charset="-122"/>
                <a:ea typeface="华文中宋" panose="02010600040101010101" charset="-122"/>
                <a:cs typeface="华文中宋" panose="02010600040101010101" charset="-122"/>
                <a:sym typeface="+mn-ea"/>
              </a:rPr>
              <a:t>5</a:t>
            </a:r>
            <a:r>
              <a:rPr lang="zh-CN" altLang="en-US" sz="2100">
                <a:latin typeface="华文中宋" panose="02010600040101010101" charset="-122"/>
                <a:ea typeface="华文中宋" panose="02010600040101010101" charset="-122"/>
                <a:cs typeface="华文中宋" panose="02010600040101010101" charset="-122"/>
                <a:sym typeface="+mn-ea"/>
              </a:rPr>
              <a:t>月</a:t>
            </a:r>
            <a:r>
              <a:rPr lang="en-US" altLang="zh-CN" sz="2100">
                <a:latin typeface="华文中宋" panose="02010600040101010101" charset="-122"/>
                <a:ea typeface="华文中宋" panose="02010600040101010101" charset="-122"/>
                <a:cs typeface="华文中宋" panose="02010600040101010101" charset="-122"/>
                <a:sym typeface="+mn-ea"/>
              </a:rPr>
              <a:t>29</a:t>
            </a:r>
            <a:r>
              <a:rPr lang="zh-CN" altLang="en-US" sz="2100">
                <a:latin typeface="华文中宋" panose="02010600040101010101" charset="-122"/>
                <a:ea typeface="华文中宋" panose="02010600040101010101" charset="-122"/>
                <a:cs typeface="华文中宋" panose="02010600040101010101" charset="-122"/>
                <a:sym typeface="+mn-ea"/>
              </a:rPr>
              <a:t>日）》</a:t>
            </a:r>
          </a:p>
        </p:txBody>
      </p:sp>
      <p:sp>
        <p:nvSpPr>
          <p:cNvPr id="10" name="矩形 9"/>
          <p:cNvSpPr/>
          <p:nvPr/>
        </p:nvSpPr>
        <p:spPr>
          <a:xfrm>
            <a:off x="278554" y="5624408"/>
            <a:ext cx="11618807" cy="761153"/>
          </a:xfrm>
          <a:prstGeom prst="rect">
            <a:avLst/>
          </a:prstGeom>
          <a:noFill/>
          <a:ln w="3175">
            <a:solidFill>
              <a:schemeClr val="tx1"/>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3700" b="1">
                <a:solidFill>
                  <a:srgbClr val="C00000"/>
                </a:solidFill>
                <a:latin typeface="华文中宋" panose="02010600040101010101" charset="-122"/>
                <a:ea typeface="华文中宋" panose="02010600040101010101" charset="-122"/>
              </a:rPr>
              <a:t>新中国成立有何历史意义？</a:t>
            </a:r>
          </a:p>
        </p:txBody>
      </p:sp>
      <p:sp>
        <p:nvSpPr>
          <p:cNvPr id="19"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新民主主义国家的成立</a:t>
            </a:r>
          </a:p>
        </p:txBody>
      </p:sp>
      <p:pic>
        <p:nvPicPr>
          <p:cNvPr id="20" name="图片 19" descr="C:/Users/SAMSUNG/AppData/Local/Temp/kaimatting/20200714195559/output_aiMatting_20200714195604.pngoutput_aiMatting_20200714195604"/>
          <p:cNvPicPr>
            <a:picLocks noChangeAspect="1"/>
          </p:cNvPicPr>
          <p:nvPr/>
        </p:nvPicPr>
        <p:blipFill>
          <a:blip r:embed="rId6">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7885601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2173" y="6626014"/>
            <a:ext cx="12192000" cy="259927"/>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76" name="组合 75"/>
          <p:cNvGrpSpPr/>
          <p:nvPr/>
        </p:nvGrpSpPr>
        <p:grpSpPr>
          <a:xfrm>
            <a:off x="279401" y="1441874"/>
            <a:ext cx="10743353" cy="4312073"/>
            <a:chOff x="330" y="1703"/>
            <a:chExt cx="12689" cy="5093"/>
          </a:xfrm>
        </p:grpSpPr>
        <p:sp>
          <p:nvSpPr>
            <p:cNvPr id="2" name="矩形 1"/>
            <p:cNvSpPr/>
            <p:nvPr/>
          </p:nvSpPr>
          <p:spPr>
            <a:xfrm>
              <a:off x="330" y="3492"/>
              <a:ext cx="1808" cy="1295"/>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华文中宋" panose="02010600040101010101" charset="-122"/>
                  <a:ea typeface="华文中宋" panose="02010600040101010101" charset="-122"/>
                </a:rPr>
                <a:t>新中国成立的意义</a:t>
              </a:r>
              <a:endParaRPr lang="zh-CN" altLang="en-US"/>
            </a:p>
          </p:txBody>
        </p:sp>
        <p:grpSp>
          <p:nvGrpSpPr>
            <p:cNvPr id="20" name="组合 19"/>
            <p:cNvGrpSpPr/>
            <p:nvPr/>
          </p:nvGrpSpPr>
          <p:grpSpPr>
            <a:xfrm>
              <a:off x="2154" y="2691"/>
              <a:ext cx="555" cy="2600"/>
              <a:chOff x="2606" y="2698"/>
              <a:chExt cx="1003" cy="1445"/>
            </a:xfrm>
          </p:grpSpPr>
          <p:cxnSp>
            <p:nvCxnSpPr>
              <p:cNvPr id="5" name="直接连接符 4"/>
              <p:cNvCxnSpPr/>
              <p:nvPr/>
            </p:nvCxnSpPr>
            <p:spPr>
              <a:xfrm flipH="1">
                <a:off x="3037" y="2698"/>
                <a:ext cx="6" cy="1445"/>
              </a:xfrm>
              <a:prstGeom prst="line">
                <a:avLst/>
              </a:prstGeom>
              <a:ln w="9525"/>
            </p:spPr>
            <p:style>
              <a:lnRef idx="3">
                <a:schemeClr val="dk1"/>
              </a:lnRef>
              <a:fillRef idx="0">
                <a:schemeClr val="dk1"/>
              </a:fillRef>
              <a:effectRef idx="2">
                <a:schemeClr val="dk1"/>
              </a:effectRef>
              <a:fontRef idx="minor">
                <a:schemeClr val="tx1"/>
              </a:fontRef>
            </p:style>
          </p:cxnSp>
          <p:cxnSp>
            <p:nvCxnSpPr>
              <p:cNvPr id="6" name="直接连接符 5"/>
              <p:cNvCxnSpPr/>
              <p:nvPr/>
            </p:nvCxnSpPr>
            <p:spPr>
              <a:xfrm flipH="1" flipV="1">
                <a:off x="2606" y="3408"/>
                <a:ext cx="431" cy="5"/>
              </a:xfrm>
              <a:prstGeom prst="line">
                <a:avLst/>
              </a:prstGeom>
              <a:ln w="9525"/>
            </p:spPr>
            <p:style>
              <a:lnRef idx="3">
                <a:schemeClr val="dk1"/>
              </a:lnRef>
              <a:fillRef idx="0">
                <a:schemeClr val="dk1"/>
              </a:fillRef>
              <a:effectRef idx="2">
                <a:schemeClr val="dk1"/>
              </a:effectRef>
              <a:fontRef idx="minor">
                <a:schemeClr val="tx1"/>
              </a:fontRef>
            </p:style>
          </p:cxnSp>
          <p:cxnSp>
            <p:nvCxnSpPr>
              <p:cNvPr id="14" name="直接箭头连接符 13"/>
              <p:cNvCxnSpPr/>
              <p:nvPr/>
            </p:nvCxnSpPr>
            <p:spPr>
              <a:xfrm>
                <a:off x="3037" y="2698"/>
                <a:ext cx="56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3043" y="4143"/>
                <a:ext cx="56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矩形 17"/>
            <p:cNvSpPr/>
            <p:nvPr/>
          </p:nvSpPr>
          <p:spPr>
            <a:xfrm>
              <a:off x="2685" y="2441"/>
              <a:ext cx="1545" cy="594"/>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solidFill>
                    <a:schemeClr val="tx1"/>
                  </a:solidFill>
                  <a:latin typeface="华文中宋" panose="02010600040101010101" charset="-122"/>
                  <a:ea typeface="华文中宋" panose="02010600040101010101" charset="-122"/>
                </a:rPr>
                <a:t>对世界</a:t>
              </a:r>
              <a:endParaRPr lang="zh-CN" altLang="en-US"/>
            </a:p>
          </p:txBody>
        </p:sp>
        <p:sp>
          <p:nvSpPr>
            <p:cNvPr id="19" name="矩形 18"/>
            <p:cNvSpPr/>
            <p:nvPr/>
          </p:nvSpPr>
          <p:spPr>
            <a:xfrm>
              <a:off x="2689" y="4985"/>
              <a:ext cx="1541" cy="603"/>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solidFill>
                    <a:schemeClr val="tx1"/>
                  </a:solidFill>
                  <a:latin typeface="华文中宋" panose="02010600040101010101" charset="-122"/>
                  <a:ea typeface="华文中宋" panose="02010600040101010101" charset="-122"/>
                </a:rPr>
                <a:t>对中国</a:t>
              </a:r>
              <a:endParaRPr lang="zh-CN" altLang="en-US"/>
            </a:p>
          </p:txBody>
        </p:sp>
        <p:sp>
          <p:nvSpPr>
            <p:cNvPr id="21" name="矩形 20"/>
            <p:cNvSpPr/>
            <p:nvPr/>
          </p:nvSpPr>
          <p:spPr>
            <a:xfrm>
              <a:off x="4404" y="3854"/>
              <a:ext cx="6205" cy="947"/>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900">
                  <a:solidFill>
                    <a:schemeClr val="tx1"/>
                  </a:solidFill>
                  <a:latin typeface="华文中宋" panose="02010600040101010101" charset="-122"/>
                  <a:ea typeface="华文中宋" panose="02010600040101010101" charset="-122"/>
                </a:rPr>
                <a:t>1.</a:t>
              </a:r>
              <a:r>
                <a:rPr lang="zh-CN" altLang="en-US" sz="1900">
                  <a:solidFill>
                    <a:schemeClr val="tx1"/>
                  </a:solidFill>
                  <a:latin typeface="华文中宋" panose="02010600040101010101" charset="-122"/>
                  <a:ea typeface="华文中宋" panose="02010600040101010101" charset="-122"/>
                </a:rPr>
                <a:t>结束了中国帝国主义、封建主义和官僚主义长期压迫和剥削中国各族人民的历史，人民</a:t>
              </a:r>
              <a:r>
                <a:rPr lang="zh-CN" altLang="en-US" sz="1900">
                  <a:solidFill>
                    <a:schemeClr val="tx1"/>
                  </a:solidFill>
                  <a:latin typeface="华文宋体" panose="02010600040101010101" charset="-122"/>
                  <a:ea typeface="华文宋体" panose="02010600040101010101" charset="-122"/>
                </a:rPr>
                <a:t>真</a:t>
              </a:r>
              <a:r>
                <a:rPr lang="zh-CN" altLang="en-US" sz="1900">
                  <a:solidFill>
                    <a:schemeClr val="tx1"/>
                  </a:solidFill>
                  <a:latin typeface="华文中宋" panose="02010600040101010101" charset="-122"/>
                  <a:ea typeface="华文中宋" panose="02010600040101010101" charset="-122"/>
                </a:rPr>
                <a:t>正成为国家的主人。</a:t>
              </a:r>
            </a:p>
          </p:txBody>
        </p:sp>
        <p:sp>
          <p:nvSpPr>
            <p:cNvPr id="22" name="矩形 21"/>
            <p:cNvSpPr/>
            <p:nvPr/>
          </p:nvSpPr>
          <p:spPr>
            <a:xfrm>
              <a:off x="4414" y="4915"/>
              <a:ext cx="6194" cy="752"/>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900">
                  <a:solidFill>
                    <a:schemeClr val="tx1"/>
                  </a:solidFill>
                  <a:latin typeface="华文中宋" panose="02010600040101010101" charset="-122"/>
                  <a:ea typeface="华文中宋" panose="02010600040101010101" charset="-122"/>
                </a:rPr>
                <a:t>2.</a:t>
              </a:r>
              <a:r>
                <a:rPr lang="zh-CN" altLang="en-US" sz="1900">
                  <a:solidFill>
                    <a:schemeClr val="tx1"/>
                  </a:solidFill>
                  <a:latin typeface="华文中宋" panose="02010600040101010101" charset="-122"/>
                  <a:ea typeface="华文中宋" panose="02010600040101010101" charset="-122"/>
                </a:rPr>
                <a:t>从根本上改变了中国社会的发展方向，为实现由新民主主义向社会主义过渡创造了前提条件。</a:t>
              </a:r>
            </a:p>
          </p:txBody>
        </p:sp>
        <p:sp>
          <p:nvSpPr>
            <p:cNvPr id="24" name="矩形 23"/>
            <p:cNvSpPr/>
            <p:nvPr/>
          </p:nvSpPr>
          <p:spPr>
            <a:xfrm>
              <a:off x="10783" y="2260"/>
              <a:ext cx="2236" cy="806"/>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华文中宋" panose="02010600040101010101" charset="-122"/>
                  <a:ea typeface="华文中宋" panose="02010600040101010101" charset="-122"/>
                </a:rPr>
                <a:t>改变了世界</a:t>
              </a:r>
            </a:p>
            <a:p>
              <a:pPr algn="ctr"/>
              <a:r>
                <a:rPr lang="zh-CN" altLang="en-US" sz="2100">
                  <a:solidFill>
                    <a:schemeClr val="tx1"/>
                  </a:solidFill>
                  <a:latin typeface="华文中宋" panose="02010600040101010101" charset="-122"/>
                  <a:ea typeface="华文中宋" panose="02010600040101010101" charset="-122"/>
                </a:rPr>
                <a:t>政治力量对比</a:t>
              </a:r>
            </a:p>
          </p:txBody>
        </p:sp>
        <p:sp>
          <p:nvSpPr>
            <p:cNvPr id="25" name="矩形 24"/>
            <p:cNvSpPr/>
            <p:nvPr/>
          </p:nvSpPr>
          <p:spPr>
            <a:xfrm>
              <a:off x="10784" y="4474"/>
              <a:ext cx="2235" cy="1842"/>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a:solidFill>
                    <a:schemeClr val="tx1"/>
                  </a:solidFill>
                  <a:latin typeface="华文中宋" panose="02010600040101010101" charset="-122"/>
                  <a:ea typeface="华文中宋" panose="02010600040101010101" charset="-122"/>
                </a:rPr>
                <a:t>中国以崭新的姿态屹立于世界民族之林，中国历史进入</a:t>
              </a:r>
              <a:r>
                <a:rPr lang="zh-CN" altLang="en-US" sz="2100" b="1">
                  <a:solidFill>
                    <a:srgbClr val="971515"/>
                  </a:solidFill>
                  <a:latin typeface="华文中宋" panose="02010600040101010101" charset="-122"/>
                  <a:ea typeface="华文中宋" panose="02010600040101010101" charset="-122"/>
                </a:rPr>
                <a:t>新纪元。</a:t>
              </a:r>
            </a:p>
          </p:txBody>
        </p:sp>
        <p:sp>
          <p:nvSpPr>
            <p:cNvPr id="28" name="矩形 27"/>
            <p:cNvSpPr/>
            <p:nvPr/>
          </p:nvSpPr>
          <p:spPr>
            <a:xfrm>
              <a:off x="4392" y="1703"/>
              <a:ext cx="6215" cy="478"/>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900">
                  <a:solidFill>
                    <a:schemeClr val="tx1"/>
                  </a:solidFill>
                  <a:latin typeface="华文中宋" panose="02010600040101010101" charset="-122"/>
                  <a:ea typeface="华文中宋" panose="02010600040101010101" charset="-122"/>
                  <a:cs typeface="华文中宋" panose="02010600040101010101" charset="-122"/>
                </a:rPr>
                <a:t>1.</a:t>
              </a:r>
              <a:r>
                <a:rPr lang="zh-CN" altLang="en-US" sz="1900">
                  <a:solidFill>
                    <a:schemeClr val="tx1"/>
                  </a:solidFill>
                  <a:latin typeface="华文中宋" panose="02010600040101010101" charset="-122"/>
                  <a:ea typeface="华文中宋" panose="02010600040101010101" charset="-122"/>
                  <a:cs typeface="华文中宋" panose="02010600040101010101" charset="-122"/>
                </a:rPr>
                <a:t>巩固了社会主义阵营，推动形成新的世界均势。</a:t>
              </a:r>
            </a:p>
          </p:txBody>
        </p:sp>
        <p:sp>
          <p:nvSpPr>
            <p:cNvPr id="33" name="矩形 32"/>
            <p:cNvSpPr/>
            <p:nvPr/>
          </p:nvSpPr>
          <p:spPr>
            <a:xfrm>
              <a:off x="4392" y="2409"/>
              <a:ext cx="6214" cy="657"/>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900">
                  <a:solidFill>
                    <a:schemeClr val="tx1"/>
                  </a:solidFill>
                  <a:latin typeface="华文中宋" panose="02010600040101010101" charset="-122"/>
                  <a:ea typeface="华文中宋" panose="02010600040101010101" charset="-122"/>
                  <a:cs typeface="华文中宋" panose="02010600040101010101" charset="-122"/>
                  <a:sym typeface="+mn-ea"/>
                </a:rPr>
                <a:t>2.给予帝国主义殖民体系以沉重打击，极大鼓舞了殖民地半殖民地人民的解放斗争。</a:t>
              </a:r>
            </a:p>
          </p:txBody>
        </p:sp>
        <p:sp>
          <p:nvSpPr>
            <p:cNvPr id="35" name="矩形 34"/>
            <p:cNvSpPr/>
            <p:nvPr/>
          </p:nvSpPr>
          <p:spPr>
            <a:xfrm>
              <a:off x="4404" y="3252"/>
              <a:ext cx="6203" cy="477"/>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900">
                  <a:solidFill>
                    <a:schemeClr val="tx1"/>
                  </a:solidFill>
                  <a:latin typeface="华文中宋" panose="02010600040101010101" charset="-122"/>
                  <a:ea typeface="华文中宋" panose="02010600040101010101" charset="-122"/>
                  <a:cs typeface="华文中宋" panose="02010600040101010101" charset="-122"/>
                  <a:sym typeface="+mn-ea"/>
                </a:rPr>
                <a:t>3</a:t>
              </a:r>
              <a:r>
                <a:rPr lang="zh-CN" altLang="en-US" sz="1900">
                  <a:solidFill>
                    <a:schemeClr val="tx1"/>
                  </a:solidFill>
                  <a:latin typeface="华文中宋" panose="02010600040101010101" charset="-122"/>
                  <a:ea typeface="华文中宋" panose="02010600040101010101" charset="-122"/>
                  <a:cs typeface="华文中宋" panose="02010600040101010101" charset="-122"/>
                  <a:sym typeface="+mn-ea"/>
                </a:rPr>
                <a:t>.对于欧洲格局的变化产生影响。</a:t>
              </a:r>
            </a:p>
          </p:txBody>
        </p:sp>
        <p:grpSp>
          <p:nvGrpSpPr>
            <p:cNvPr id="36" name="组合 35"/>
            <p:cNvGrpSpPr/>
            <p:nvPr/>
          </p:nvGrpSpPr>
          <p:grpSpPr>
            <a:xfrm>
              <a:off x="4230" y="4364"/>
              <a:ext cx="174" cy="1843"/>
              <a:chOff x="4396" y="2639"/>
              <a:chExt cx="1801" cy="5183"/>
            </a:xfrm>
          </p:grpSpPr>
          <p:cxnSp>
            <p:nvCxnSpPr>
              <p:cNvPr id="39" name="直接连接符 38"/>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4396" y="5232"/>
                <a:ext cx="1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矩形 58"/>
            <p:cNvSpPr/>
            <p:nvPr/>
          </p:nvSpPr>
          <p:spPr>
            <a:xfrm>
              <a:off x="4413" y="5822"/>
              <a:ext cx="6194" cy="975"/>
            </a:xfrm>
            <a:prstGeom prst="rect">
              <a:avLst/>
            </a:prstGeom>
            <a:noFill/>
            <a:ln w="31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900">
                  <a:solidFill>
                    <a:schemeClr val="tx1"/>
                  </a:solidFill>
                  <a:latin typeface="华文中宋" panose="02010600040101010101" charset="-122"/>
                  <a:ea typeface="华文中宋" panose="02010600040101010101" charset="-122"/>
                </a:rPr>
                <a:t>3.</a:t>
              </a:r>
              <a:r>
                <a:rPr lang="zh-CN" altLang="en-US" sz="1900">
                  <a:solidFill>
                    <a:schemeClr val="tx1"/>
                  </a:solidFill>
                  <a:latin typeface="华文中宋" panose="02010600040101010101" charset="-122"/>
                  <a:ea typeface="华文中宋" panose="02010600040101010101" charset="-122"/>
                </a:rPr>
                <a:t>中国共产党成为全国范围内的执政党，为巩固民族独立和人民解放的成果，进行社会主义现代化建设提供了根本的政治保证。</a:t>
              </a:r>
            </a:p>
          </p:txBody>
        </p:sp>
        <p:grpSp>
          <p:nvGrpSpPr>
            <p:cNvPr id="60" name="组合 59"/>
            <p:cNvGrpSpPr/>
            <p:nvPr/>
          </p:nvGrpSpPr>
          <p:grpSpPr>
            <a:xfrm>
              <a:off x="4230" y="1942"/>
              <a:ext cx="174" cy="1549"/>
              <a:chOff x="4396" y="2639"/>
              <a:chExt cx="1801" cy="5183"/>
            </a:xfrm>
          </p:grpSpPr>
          <p:cxnSp>
            <p:nvCxnSpPr>
              <p:cNvPr id="61" name="直接连接符 60"/>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4396" y="5232"/>
                <a:ext cx="1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rot="10800000">
              <a:off x="10609" y="1943"/>
              <a:ext cx="174" cy="1548"/>
              <a:chOff x="4396" y="2639"/>
              <a:chExt cx="1801" cy="5183"/>
            </a:xfrm>
          </p:grpSpPr>
          <p:cxnSp>
            <p:nvCxnSpPr>
              <p:cNvPr id="66" name="直接连接符 65"/>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4396" y="5232"/>
                <a:ext cx="1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rot="10800000">
              <a:off x="10607" y="4364"/>
              <a:ext cx="174" cy="1843"/>
              <a:chOff x="4396" y="2639"/>
              <a:chExt cx="1801" cy="5183"/>
            </a:xfrm>
          </p:grpSpPr>
          <p:cxnSp>
            <p:nvCxnSpPr>
              <p:cNvPr id="71" name="直接连接符 70"/>
              <p:cNvCxnSpPr/>
              <p:nvPr/>
            </p:nvCxnSpPr>
            <p:spPr>
              <a:xfrm>
                <a:off x="5297" y="2641"/>
                <a:ext cx="0" cy="51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5320" y="2639"/>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4396" y="5232"/>
                <a:ext cx="18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5297" y="7820"/>
                <a:ext cx="773"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7"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新民主主义国家的成立</a:t>
            </a:r>
          </a:p>
        </p:txBody>
      </p:sp>
      <p:pic>
        <p:nvPicPr>
          <p:cNvPr id="48" name="图片 47" descr="C:/Users/SAMSUNG/AppData/Local/Temp/kaimatting/20200714195559/output_aiMatting_20200714195604.pngoutput_aiMatting_20200714195604"/>
          <p:cNvPicPr>
            <a:picLocks noChangeAspect="1"/>
          </p:cNvPicPr>
          <p:nvPr/>
        </p:nvPicPr>
        <p:blipFill>
          <a:blip r:embed="rId3">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418222688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 y="3975294"/>
            <a:ext cx="12395539" cy="2910089"/>
            <a:chOff x="2" y="2981470"/>
            <a:chExt cx="9296654" cy="2182567"/>
          </a:xfrm>
        </p:grpSpPr>
        <p:sp>
          <p:nvSpPr>
            <p:cNvPr id="17" name="矩形 16"/>
            <p:cNvSpPr/>
            <p:nvPr/>
          </p:nvSpPr>
          <p:spPr>
            <a:xfrm>
              <a:off x="2" y="4969255"/>
              <a:ext cx="9143999" cy="194782"/>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54096" y="2981470"/>
              <a:ext cx="1242560" cy="2061096"/>
            </a:xfrm>
            <a:prstGeom prst="rect">
              <a:avLst/>
            </a:prstGeom>
          </p:spPr>
        </p:pic>
      </p:grpSp>
      <p:sp>
        <p:nvSpPr>
          <p:cNvPr id="2" name="矩形 1"/>
          <p:cNvSpPr/>
          <p:nvPr/>
        </p:nvSpPr>
        <p:spPr>
          <a:xfrm>
            <a:off x="1103207" y="1700954"/>
            <a:ext cx="9635067" cy="4213013"/>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l" fontAlgn="auto">
              <a:lnSpc>
                <a:spcPct val="125000"/>
              </a:lnSpc>
            </a:pPr>
            <a:r>
              <a:rPr lang="en-US" altLang="zh-CN" dirty="0">
                <a:solidFill>
                  <a:schemeClr val="tx1"/>
                </a:solidFill>
                <a:latin typeface="华文中宋" panose="02010600040101010101" charset="-122"/>
                <a:ea typeface="华文中宋" panose="02010600040101010101" charset="-122"/>
              </a:rPr>
              <a:t>  </a:t>
            </a:r>
            <a:r>
              <a:rPr lang="en-US" altLang="zh-CN" sz="2700" dirty="0">
                <a:solidFill>
                  <a:schemeClr val="tx1"/>
                </a:solidFill>
                <a:latin typeface="华文中宋" panose="02010600040101010101" charset="-122"/>
                <a:ea typeface="华文中宋" panose="02010600040101010101" charset="-122"/>
              </a:rPr>
              <a:t>    </a:t>
            </a:r>
            <a:r>
              <a:rPr lang="zh-CN" altLang="en-US" sz="2700" dirty="0">
                <a:solidFill>
                  <a:schemeClr val="tx1"/>
                </a:solidFill>
                <a:latin typeface="华文中宋" panose="02010600040101010101" charset="-122"/>
                <a:ea typeface="华文中宋" panose="02010600040101010101" charset="-122"/>
              </a:rPr>
              <a:t>中华人民共和国的成立，标志着新民主主义革命取得了基本胜利，标志着半殖民地半封建社会的结束和新民主主义社会在全国范围内的建立。这是马克思主义同中国实际相结合的伟大胜利。</a:t>
            </a:r>
          </a:p>
          <a:p>
            <a:pPr algn="l" fontAlgn="auto">
              <a:lnSpc>
                <a:spcPct val="125000"/>
              </a:lnSpc>
            </a:pPr>
            <a:r>
              <a:rPr lang="zh-CN" altLang="en-US" sz="2700" dirty="0">
                <a:solidFill>
                  <a:schemeClr val="tx1"/>
                </a:solidFill>
                <a:latin typeface="华文中宋" panose="02010600040101010101" charset="-122"/>
                <a:ea typeface="华文中宋" panose="02010600040101010101" charset="-122"/>
              </a:rPr>
              <a:t>      近代以来中国面临的第一项历史任务，即取得民族独立和人民解放的任务基本上完成了；这就为实现第二项历史任务，即实现国家的繁荣富强和人民的共同富裕创造了前提，开辟了道路。</a:t>
            </a:r>
          </a:p>
        </p:txBody>
      </p:sp>
      <p:sp>
        <p:nvSpPr>
          <p:cNvPr id="13" name="文本框 7"/>
          <p:cNvSpPr txBox="1"/>
          <p:nvPr/>
        </p:nvSpPr>
        <p:spPr>
          <a:xfrm>
            <a:off x="8707272" y="152415"/>
            <a:ext cx="3389902" cy="492438"/>
          </a:xfrm>
          <a:prstGeom prst="rect">
            <a:avLst/>
          </a:prstGeom>
          <a:noFill/>
        </p:spPr>
        <p:txBody>
          <a:bodyPr wrap="square" lIns="121917" tIns="60958" rIns="121917" bIns="60958" rtlCol="0" anchor="t">
            <a:spAutoFit/>
          </a:bodyPr>
          <a:lstStyle/>
          <a:p>
            <a:pPr marL="0" lvl="1" algn="r">
              <a:buFontTx/>
            </a:pPr>
            <a:r>
              <a:rPr lang="zh-CN" altLang="en-US" sz="2400" b="1" dirty="0">
                <a:solidFill>
                  <a:srgbClr val="C00000"/>
                </a:solidFill>
                <a:ea typeface="微软雅黑" panose="020B0503020204020204" pitchFamily="34" charset="-122"/>
                <a:sym typeface="Arial" panose="020B0604020202020204" pitchFamily="34" charset="0"/>
              </a:rPr>
              <a:t>新民主主义国家的成立</a:t>
            </a:r>
          </a:p>
        </p:txBody>
      </p:sp>
      <p:pic>
        <p:nvPicPr>
          <p:cNvPr id="14" name="图片 13" descr="C:/Users/SAMSUNG/AppData/Local/Temp/kaimatting/20200714195559/output_aiMatting_20200714195604.pngoutput_aiMatting_20200714195604"/>
          <p:cNvPicPr>
            <a:picLocks noChangeAspect="1"/>
          </p:cNvPicPr>
          <p:nvPr/>
        </p:nvPicPr>
        <p:blipFill>
          <a:blip r:embed="rId4">
            <a:lum contrast="-36000"/>
          </a:blip>
          <a:stretch>
            <a:fillRect/>
          </a:stretch>
        </p:blipFill>
        <p:spPr>
          <a:xfrm>
            <a:off x="8079584" y="142676"/>
            <a:ext cx="627688" cy="529121"/>
          </a:xfrm>
          <a:prstGeom prst="rect">
            <a:avLst/>
          </a:prstGeom>
        </p:spPr>
      </p:pic>
    </p:spTree>
    <p:extLst>
      <p:ext uri="{BB962C8B-B14F-4D97-AF65-F5344CB8AC3E}">
        <p14:creationId xmlns:p14="http://schemas.microsoft.com/office/powerpoint/2010/main" val="3599732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8f616aec-a413-4fd7-a411-5d939f751ee6}"/>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923f6bcb-008a-4ddd-8aac-e4a6d9088689}"/>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4a589e4d-03ca-4fba-943f-39340bb00df5}"/>
</p:tagLst>
</file>

<file path=ppt/tags/tag2.xml><?xml version="1.0" encoding="utf-8"?>
<p:tagLst xmlns:a="http://schemas.openxmlformats.org/drawingml/2006/main" xmlns:r="http://schemas.openxmlformats.org/officeDocument/2006/relationships" xmlns:p="http://schemas.openxmlformats.org/presentationml/2006/main">
  <p:tag name="REFSHAPE" val="1092931860"/>
  <p:tag name="KSO_WM_UNIT_PLACING_PICTURE_USER_VIEWPORT" val="{&quot;height&quot;:13065,&quot;width&quot;:13500}"/>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c1602e5a-4e29-4b47-9451-7df1b4608ae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764.9855257556401,&quot;width&quot;:296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4574314574313,&quot;width&quot;:4878}"/>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35.3294797687859,&quot;width&quot;:4474}"/>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f0a94307-0629-42e1-b2dc-8144b12c48cd}"/>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86e6dcee-c658-4b62-bfe9-4e114d52d4c4}"/>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7bb2c7ca-e637-4fcd-bbf8-7962953a6a3f}"/>
</p:tagLst>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noFill/>
        <a:noFill/>
        <a:no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5295</TotalTime>
  <Words>2573</Words>
  <Application>Microsoft Office PowerPoint</Application>
  <PresentationFormat>自定义</PresentationFormat>
  <Paragraphs>551</Paragraphs>
  <Slides>38</Slides>
  <Notes>35</Notes>
  <HiddenSlides>0</HiddenSlides>
  <MMClips>0</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“占人类总数四分之一的中国人从此站立起来了。”                         ——毛泽东</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HUNNU</cp:lastModifiedBy>
  <cp:revision>244</cp:revision>
  <dcterms:created xsi:type="dcterms:W3CDTF">2019-12-06T12:08:00Z</dcterms:created>
  <dcterms:modified xsi:type="dcterms:W3CDTF">2021-01-07T01:39:17Z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