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8"/>
  </p:notesMasterIdLst>
  <p:sldIdLst>
    <p:sldId id="354" r:id="rId3"/>
    <p:sldId id="565" r:id="rId4"/>
    <p:sldId id="419" r:id="rId5"/>
    <p:sldId id="628" r:id="rId6"/>
    <p:sldId id="569" r:id="rId7"/>
    <p:sldId id="364" r:id="rId8"/>
    <p:sldId id="629" r:id="rId9"/>
    <p:sldId id="632" r:id="rId10"/>
    <p:sldId id="630" r:id="rId11"/>
    <p:sldId id="572" r:id="rId12"/>
    <p:sldId id="382" r:id="rId13"/>
    <p:sldId id="563" r:id="rId14"/>
    <p:sldId id="582" r:id="rId15"/>
    <p:sldId id="583" r:id="rId16"/>
    <p:sldId id="587" r:id="rId17"/>
    <p:sldId id="588" r:id="rId18"/>
    <p:sldId id="613" r:id="rId19"/>
    <p:sldId id="590" r:id="rId20"/>
    <p:sldId id="592" r:id="rId21"/>
    <p:sldId id="614" r:id="rId22"/>
    <p:sldId id="593" r:id="rId23"/>
    <p:sldId id="615" r:id="rId24"/>
    <p:sldId id="616" r:id="rId25"/>
    <p:sldId id="618" r:id="rId26"/>
    <p:sldId id="617" r:id="rId27"/>
    <p:sldId id="597" r:id="rId28"/>
    <p:sldId id="598" r:id="rId29"/>
    <p:sldId id="659" r:id="rId30"/>
    <p:sldId id="619" r:id="rId31"/>
    <p:sldId id="620" r:id="rId32"/>
    <p:sldId id="599" r:id="rId33"/>
    <p:sldId id="602" r:id="rId34"/>
    <p:sldId id="600" r:id="rId35"/>
    <p:sldId id="601" r:id="rId36"/>
    <p:sldId id="416" r:id="rId37"/>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47"/>
    <p:restoredTop sz="93481"/>
  </p:normalViewPr>
  <p:slideViewPr>
    <p:cSldViewPr showGuides="1">
      <p:cViewPr varScale="1">
        <p:scale>
          <a:sx n="66" d="100"/>
          <a:sy n="66" d="100"/>
        </p:scale>
        <p:origin x="-1524" y="-96"/>
      </p:cViewPr>
      <p:guideLst>
        <p:guide orient="horz" pos="2160"/>
        <p:guide pos="2880"/>
      </p:guideLst>
    </p:cSldViewPr>
  </p:slideViewPr>
  <p:notesTextViewPr>
    <p:cViewPr>
      <p:scale>
        <a:sx n="100" d="100"/>
        <a:sy n="100" d="100"/>
      </p:scale>
      <p:origin x="0" y="0"/>
    </p:cViewPr>
  </p:notesTextViewPr>
  <p:sorterViewPr showFormatting="0">
    <p:cViewPr>
      <p:scale>
        <a:sx n="66" d="100"/>
        <a:sy n="66" d="100"/>
      </p:scale>
      <p:origin x="0" y="50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2.xml"/><Relationship Id="rId39" Type="http://schemas.openxmlformats.org/officeDocument/2006/relationships/presProps" Target="presProps.xml"/><Relationship Id="rId38" Type="http://schemas.openxmlformats.org/officeDocument/2006/relationships/notesMaster" Target="notesMasters/notesMaster1.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60770"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0771"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3252" name="Rectangle 4"/>
          <p:cNvSpPr>
            <a:spLocks noRo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60773"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0774"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0775"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buNone/>
            </a:pPr>
            <a:fld id="{9A0DB2DC-4C9A-4742-B13C-FB6460FD3503}" type="slidenum">
              <a:rPr lang="en-US" altLang="zh-CN" sz="1200" dirty="0"/>
            </a:fld>
            <a:endParaRPr lang="en-US" altLang="zh-CN"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9940"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9941"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9942"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hangingPunct="1">
              <a:buNone/>
            </a:pP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png"/><Relationship Id="rId1"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4.jpeg"/><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jpe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hyperlink" Target="http://www.jl2sy.cn/xssq/pic/0409/pic/lijindai.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hyperlink" Target="http://www.zxls.com/" TargetMode="Externa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Line 2"/>
          <p:cNvSpPr/>
          <p:nvPr/>
        </p:nvSpPr>
        <p:spPr>
          <a:xfrm>
            <a:off x="468313" y="1789113"/>
            <a:ext cx="8064500" cy="0"/>
          </a:xfrm>
          <a:prstGeom prst="line">
            <a:avLst/>
          </a:prstGeom>
          <a:ln w="120650" cap="flat" cmpd="sng">
            <a:solidFill>
              <a:srgbClr val="000000"/>
            </a:solidFill>
            <a:prstDash val="solid"/>
            <a:headEnd type="none" w="med" len="med"/>
            <a:tailEnd type="none" w="med" len="med"/>
          </a:ln>
        </p:spPr>
      </p:sp>
      <p:sp>
        <p:nvSpPr>
          <p:cNvPr id="2051" name="WordArt 4"/>
          <p:cNvSpPr>
            <a:spLocks noTextEdit="1"/>
          </p:cNvSpPr>
          <p:nvPr/>
        </p:nvSpPr>
        <p:spPr>
          <a:xfrm>
            <a:off x="1000125" y="708025"/>
            <a:ext cx="7215188" cy="896938"/>
          </a:xfrm>
          <a:prstGeom prst="rect">
            <a:avLst/>
          </a:prstGeom>
        </p:spPr>
        <p:txBody>
          <a:bodyPr wrap="none" fromWordArt="1">
            <a:prstTxWarp prst="textPlain">
              <a:avLst>
                <a:gd name="adj" fmla="val 50000"/>
              </a:avLst>
            </a:prstTxWarp>
            <a:normAutofit/>
          </a:bodyPr>
          <a:p>
            <a:pPr algn="ctr" eaLnBrk="0" hangingPunct="0"/>
            <a:r>
              <a:rPr lang="zh-CN" altLang="en-US" sz="3600" b="1">
                <a:ln w="9525" cap="flat" cmpd="sng">
                  <a:solidFill>
                    <a:srgbClr val="FF0000"/>
                  </a:solidFill>
                  <a:prstDash val="solid"/>
                  <a:headEnd type="none" w="med" len="med"/>
                  <a:tailEnd type="none" w="med" len="med"/>
                </a:ln>
                <a:gradFill rotWithShape="1">
                  <a:gsLst>
                    <a:gs pos="0">
                      <a:schemeClr val="accent2"/>
                    </a:gs>
                    <a:gs pos="100000">
                      <a:srgbClr val="FF9933"/>
                    </a:gs>
                  </a:gsLst>
                  <a:path path="rect">
                    <a:fillToRect r="100000" b="100000"/>
                  </a:path>
                  <a:tileRect/>
                </a:gradFill>
                <a:effectLst>
                  <a:outerShdw dist="35921" dir="2699999" algn="ctr" rotWithShape="0">
                    <a:srgbClr val="C0C0C0">
                      <a:alpha val="79999"/>
                    </a:srgbClr>
                  </a:outerShdw>
                </a:effectLst>
                <a:latin typeface="华文新魏" charset="0"/>
                <a:ea typeface="华文新魏" charset="0"/>
              </a:rPr>
              <a:t>第四单元         古代中国的科学技术与文学艺术</a:t>
            </a:r>
            <a:endParaRPr lang="zh-CN" altLang="en-US" sz="3600" b="1">
              <a:ln w="9525" cap="flat" cmpd="sng">
                <a:solidFill>
                  <a:srgbClr val="FF0000"/>
                </a:solidFill>
                <a:prstDash val="solid"/>
                <a:headEnd type="none" w="med" len="med"/>
                <a:tailEnd type="none" w="med" len="med"/>
              </a:ln>
              <a:gradFill rotWithShape="1">
                <a:gsLst>
                  <a:gs pos="0">
                    <a:schemeClr val="accent2"/>
                  </a:gs>
                  <a:gs pos="100000">
                    <a:srgbClr val="FF9933"/>
                  </a:gs>
                </a:gsLst>
                <a:path path="rect">
                  <a:fillToRect r="100000" b="100000"/>
                </a:path>
                <a:tileRect/>
              </a:gradFill>
              <a:effectLst>
                <a:outerShdw dist="35921" dir="2699999" algn="ctr" rotWithShape="0">
                  <a:srgbClr val="C0C0C0">
                    <a:alpha val="79999"/>
                  </a:srgbClr>
                </a:outerShdw>
              </a:effectLst>
              <a:latin typeface="华文新魏" charset="0"/>
              <a:ea typeface="华文新魏"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TextBox 3"/>
          <p:cNvSpPr txBox="1"/>
          <p:nvPr/>
        </p:nvSpPr>
        <p:spPr>
          <a:xfrm>
            <a:off x="214313" y="1285875"/>
            <a:ext cx="8643937" cy="523875"/>
          </a:xfrm>
          <a:prstGeom prst="rect">
            <a:avLst/>
          </a:prstGeom>
          <a:noFill/>
          <a:ln w="9525">
            <a:noFill/>
          </a:ln>
        </p:spPr>
        <p:txBody>
          <a:bodyPr>
            <a:spAutoFit/>
          </a:bodyPr>
          <a:p>
            <a:r>
              <a:rPr lang="zh-CN" altLang="en-US" sz="2800" b="1" dirty="0">
                <a:solidFill>
                  <a:srgbClr val="FF0000"/>
                </a:solidFill>
                <a:latin typeface="华文中宋" pitchFamily="2" charset="-122"/>
                <a:ea typeface="华文中宋" pitchFamily="2" charset="-122"/>
              </a:rPr>
              <a:t>中国古代科技领先世界的原因</a:t>
            </a:r>
            <a:endParaRPr lang="zh-CN" altLang="en-US" sz="2800" b="1" dirty="0">
              <a:solidFill>
                <a:srgbClr val="FF0000"/>
              </a:solidFill>
              <a:latin typeface="华文中宋" pitchFamily="2" charset="-122"/>
              <a:ea typeface="华文中宋" pitchFamily="2" charset="-122"/>
            </a:endParaRPr>
          </a:p>
        </p:txBody>
      </p:sp>
      <p:sp>
        <p:nvSpPr>
          <p:cNvPr id="3" name="矩形 2"/>
          <p:cNvSpPr/>
          <p:nvPr/>
        </p:nvSpPr>
        <p:spPr>
          <a:xfrm>
            <a:off x="285720" y="214290"/>
            <a:ext cx="2967480" cy="923330"/>
          </a:xfrm>
          <a:prstGeom prst="rect">
            <a:avLst/>
          </a:prstGeom>
          <a:noFill/>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anose="020B0604020202020204" pitchFamily="34" charset="0"/>
                <a:ea typeface="宋体" panose="02010600030101010101" pitchFamily="2" charset="-122"/>
                <a:cs typeface="+mn-cs"/>
              </a:rPr>
              <a:t>思维拓展</a:t>
            </a:r>
            <a:endParaRPr kumimoji="0" lang="zh-CN" altLang="en-US" sz="54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anose="020B0604020202020204" pitchFamily="34" charset="0"/>
              <a:ea typeface="宋体" panose="02010600030101010101" pitchFamily="2" charset="-122"/>
              <a:cs typeface="+mn-cs"/>
            </a:endParaRPr>
          </a:p>
        </p:txBody>
      </p:sp>
      <p:sp>
        <p:nvSpPr>
          <p:cNvPr id="5" name="TextBox 4"/>
          <p:cNvSpPr txBox="1"/>
          <p:nvPr/>
        </p:nvSpPr>
        <p:spPr>
          <a:xfrm>
            <a:off x="285750" y="1857375"/>
            <a:ext cx="8643938" cy="4524375"/>
          </a:xfrm>
          <a:prstGeom prst="rect">
            <a:avLst/>
          </a:prstGeom>
          <a:noFill/>
          <a:ln w="9525">
            <a:noFill/>
          </a:ln>
        </p:spPr>
        <p:txBody>
          <a:bodyPr>
            <a:spAutoFit/>
          </a:bodyPr>
          <a:p>
            <a:r>
              <a:rPr lang="en-US" altLang="zh-CN" b="1" dirty="0">
                <a:latin typeface="华文中宋" pitchFamily="2" charset="-122"/>
                <a:ea typeface="华文中宋" pitchFamily="2" charset="-122"/>
              </a:rPr>
              <a:t>1</a:t>
            </a:r>
            <a:r>
              <a:rPr lang="zh-CN" altLang="en-US" b="1" dirty="0">
                <a:latin typeface="华文中宋" pitchFamily="2" charset="-122"/>
                <a:ea typeface="华文中宋" pitchFamily="2" charset="-122"/>
              </a:rPr>
              <a:t>）国家统一是我国历史发展的主流，长期相对</a:t>
            </a:r>
            <a:r>
              <a:rPr lang="zh-CN" altLang="en-US" b="1" dirty="0">
                <a:solidFill>
                  <a:srgbClr val="0000FF"/>
                </a:solidFill>
                <a:latin typeface="华文中宋" pitchFamily="2" charset="-122"/>
                <a:ea typeface="华文中宋" pitchFamily="2" charset="-122"/>
              </a:rPr>
              <a:t>稳定的政治格局</a:t>
            </a:r>
            <a:r>
              <a:rPr lang="zh-CN" altLang="en-US" b="1" dirty="0">
                <a:latin typeface="华文中宋" pitchFamily="2" charset="-122"/>
                <a:ea typeface="华文中宋" pitchFamily="2" charset="-122"/>
              </a:rPr>
              <a:t>为科技发展奠定了良好的环境。</a:t>
            </a:r>
            <a:endParaRPr lang="zh-CN" altLang="en-US" b="1" dirty="0">
              <a:latin typeface="华文中宋" pitchFamily="2" charset="-122"/>
              <a:ea typeface="华文中宋" pitchFamily="2" charset="-122"/>
            </a:endParaRPr>
          </a:p>
          <a:p>
            <a:r>
              <a:rPr lang="en-US" altLang="zh-CN" b="1" dirty="0">
                <a:latin typeface="华文中宋" pitchFamily="2" charset="-122"/>
                <a:ea typeface="华文中宋" pitchFamily="2" charset="-122"/>
              </a:rPr>
              <a:t>2</a:t>
            </a:r>
            <a:r>
              <a:rPr lang="zh-CN" altLang="en-US" b="1" dirty="0">
                <a:latin typeface="华文中宋" pitchFamily="2" charset="-122"/>
                <a:ea typeface="华文中宋" pitchFamily="2" charset="-122"/>
              </a:rPr>
              <a:t>）</a:t>
            </a:r>
            <a:r>
              <a:rPr lang="zh-CN" altLang="en-US" b="1" dirty="0">
                <a:solidFill>
                  <a:srgbClr val="0000FF"/>
                </a:solidFill>
                <a:latin typeface="华文中宋" pitchFamily="2" charset="-122"/>
                <a:ea typeface="华文中宋" pitchFamily="2" charset="-122"/>
              </a:rPr>
              <a:t>生产力</a:t>
            </a:r>
            <a:r>
              <a:rPr lang="zh-CN" altLang="en-US" b="1" dirty="0">
                <a:latin typeface="华文中宋" pitchFamily="2" charset="-122"/>
                <a:ea typeface="华文中宋" pitchFamily="2" charset="-122"/>
              </a:rPr>
              <a:t>的不断发展促进科技</a:t>
            </a:r>
            <a:r>
              <a:rPr lang="zh-CN" altLang="en-US" b="1" dirty="0">
                <a:solidFill>
                  <a:srgbClr val="0000FF"/>
                </a:solidFill>
                <a:latin typeface="华文中宋" pitchFamily="2" charset="-122"/>
                <a:ea typeface="华文中宋" pitchFamily="2" charset="-122"/>
              </a:rPr>
              <a:t>的进步</a:t>
            </a:r>
            <a:r>
              <a:rPr lang="zh-CN" altLang="en-US" b="1" dirty="0">
                <a:latin typeface="华文中宋" pitchFamily="2" charset="-122"/>
                <a:ea typeface="华文中宋" pitchFamily="2" charset="-122"/>
              </a:rPr>
              <a:t>。生产力的发展不仅为科技进步奠定了基础，也对科技发展提出了要求。</a:t>
            </a:r>
            <a:endParaRPr lang="zh-CN" altLang="en-US" b="1" dirty="0">
              <a:latin typeface="华文中宋" pitchFamily="2" charset="-122"/>
              <a:ea typeface="华文中宋" pitchFamily="2" charset="-122"/>
            </a:endParaRPr>
          </a:p>
          <a:p>
            <a:r>
              <a:rPr lang="en-US" altLang="zh-CN" b="1" dirty="0">
                <a:latin typeface="华文中宋" pitchFamily="2" charset="-122"/>
                <a:ea typeface="华文中宋" pitchFamily="2" charset="-122"/>
              </a:rPr>
              <a:t>3</a:t>
            </a:r>
            <a:r>
              <a:rPr lang="zh-CN" altLang="en-US" b="1" dirty="0">
                <a:latin typeface="华文中宋" pitchFamily="2" charset="-122"/>
                <a:ea typeface="华文中宋" pitchFamily="2" charset="-122"/>
              </a:rPr>
              <a:t>）各</a:t>
            </a:r>
            <a:r>
              <a:rPr lang="zh-CN" altLang="en-US" b="1" dirty="0">
                <a:solidFill>
                  <a:srgbClr val="0000FF"/>
                </a:solidFill>
                <a:latin typeface="华文中宋" pitchFamily="2" charset="-122"/>
                <a:ea typeface="华文中宋" pitchFamily="2" charset="-122"/>
              </a:rPr>
              <a:t>民族间联系和经济文化交流</a:t>
            </a:r>
            <a:r>
              <a:rPr lang="zh-CN" altLang="en-US" b="1" dirty="0">
                <a:latin typeface="华文中宋" pitchFamily="2" charset="-122"/>
                <a:ea typeface="华文中宋" pitchFamily="2" charset="-122"/>
              </a:rPr>
              <a:t>不断加强，相互学习，取长补短，促进了中国古代科技的发展。</a:t>
            </a:r>
            <a:endParaRPr lang="zh-CN" altLang="en-US" b="1" dirty="0">
              <a:latin typeface="华文中宋" pitchFamily="2" charset="-122"/>
              <a:ea typeface="华文中宋" pitchFamily="2" charset="-122"/>
            </a:endParaRPr>
          </a:p>
          <a:p>
            <a:r>
              <a:rPr lang="en-US" altLang="zh-CN" b="1" dirty="0">
                <a:latin typeface="华文中宋" pitchFamily="2" charset="-122"/>
                <a:ea typeface="华文中宋" pitchFamily="2" charset="-122"/>
              </a:rPr>
              <a:t>4</a:t>
            </a:r>
            <a:r>
              <a:rPr lang="zh-CN" altLang="en-US" b="1" dirty="0">
                <a:latin typeface="华文中宋" pitchFamily="2" charset="-122"/>
                <a:ea typeface="华文中宋" pitchFamily="2" charset="-122"/>
              </a:rPr>
              <a:t>）</a:t>
            </a:r>
            <a:r>
              <a:rPr lang="zh-CN" altLang="en-US" b="1" dirty="0">
                <a:solidFill>
                  <a:srgbClr val="0000FF"/>
                </a:solidFill>
                <a:latin typeface="华文中宋" pitchFamily="2" charset="-122"/>
                <a:ea typeface="华文中宋" pitchFamily="2" charset="-122"/>
              </a:rPr>
              <a:t>教育和科举</a:t>
            </a:r>
            <a:r>
              <a:rPr lang="zh-CN" altLang="en-US" b="1" dirty="0">
                <a:latin typeface="华文中宋" pitchFamily="2" charset="-122"/>
                <a:ea typeface="华文中宋" pitchFamily="2" charset="-122"/>
              </a:rPr>
              <a:t>的发展促进了科技进步。</a:t>
            </a:r>
            <a:endParaRPr lang="zh-CN" altLang="en-US" b="1" dirty="0">
              <a:latin typeface="华文中宋" pitchFamily="2" charset="-122"/>
              <a:ea typeface="华文中宋" pitchFamily="2" charset="-122"/>
            </a:endParaRPr>
          </a:p>
          <a:p>
            <a:r>
              <a:rPr lang="en-US" altLang="zh-CN" b="1" dirty="0">
                <a:latin typeface="华文中宋" pitchFamily="2" charset="-122"/>
                <a:ea typeface="华文中宋" pitchFamily="2" charset="-122"/>
              </a:rPr>
              <a:t>5</a:t>
            </a:r>
            <a:r>
              <a:rPr lang="zh-CN" altLang="en-US" b="1" dirty="0">
                <a:latin typeface="华文中宋" pitchFamily="2" charset="-122"/>
                <a:ea typeface="华文中宋" pitchFamily="2" charset="-122"/>
              </a:rPr>
              <a:t>）</a:t>
            </a:r>
            <a:r>
              <a:rPr lang="zh-CN" altLang="en-US" b="1" dirty="0">
                <a:solidFill>
                  <a:srgbClr val="0000FF"/>
                </a:solidFill>
                <a:latin typeface="华文中宋" pitchFamily="2" charset="-122"/>
                <a:ea typeface="华文中宋" pitchFamily="2" charset="-122"/>
              </a:rPr>
              <a:t>中华民族</a:t>
            </a:r>
            <a:r>
              <a:rPr lang="zh-CN" altLang="en-US" b="1" dirty="0">
                <a:latin typeface="华文中宋" pitchFamily="2" charset="-122"/>
                <a:ea typeface="华文中宋" pitchFamily="2" charset="-122"/>
              </a:rPr>
              <a:t>具有勤劳、刻苦钻研、重视调查研究</a:t>
            </a:r>
            <a:r>
              <a:rPr lang="zh-CN" altLang="en-US" b="1" dirty="0">
                <a:solidFill>
                  <a:srgbClr val="0000FF"/>
                </a:solidFill>
                <a:latin typeface="华文中宋" pitchFamily="2" charset="-122"/>
                <a:ea typeface="华文中宋" pitchFamily="2" charset="-122"/>
              </a:rPr>
              <a:t>的优良传统</a:t>
            </a:r>
            <a:r>
              <a:rPr lang="zh-CN" altLang="en-US" b="1" dirty="0">
                <a:latin typeface="华文中宋" pitchFamily="2" charset="-122"/>
                <a:ea typeface="华文中宋" pitchFamily="2" charset="-122"/>
              </a:rPr>
              <a:t>，富于智慧和创新精神。</a:t>
            </a:r>
            <a:endParaRPr lang="zh-CN" altLang="en-US" b="1" dirty="0">
              <a:latin typeface="华文中宋" pitchFamily="2" charset="-122"/>
              <a:ea typeface="华文中宋" pitchFamily="2" charset="-122"/>
            </a:endParaRPr>
          </a:p>
          <a:p>
            <a:r>
              <a:rPr lang="en-US" altLang="zh-CN" b="1" dirty="0">
                <a:latin typeface="华文中宋" pitchFamily="2" charset="-122"/>
                <a:ea typeface="华文中宋" pitchFamily="2" charset="-122"/>
              </a:rPr>
              <a:t>6</a:t>
            </a:r>
            <a:r>
              <a:rPr lang="zh-CN" altLang="en-US" b="1" dirty="0">
                <a:latin typeface="华文中宋" pitchFamily="2" charset="-122"/>
                <a:ea typeface="华文中宋" pitchFamily="2" charset="-122"/>
              </a:rPr>
              <a:t>）明清以前，中国历代统治者大都实行</a:t>
            </a:r>
            <a:r>
              <a:rPr lang="zh-CN" altLang="en-US" b="1" dirty="0">
                <a:solidFill>
                  <a:srgbClr val="0000FF"/>
                </a:solidFill>
                <a:latin typeface="华文中宋" pitchFamily="2" charset="-122"/>
                <a:ea typeface="华文中宋" pitchFamily="2" charset="-122"/>
              </a:rPr>
              <a:t>对外开放政策</a:t>
            </a:r>
            <a:r>
              <a:rPr lang="zh-CN" altLang="en-US" b="1" dirty="0">
                <a:latin typeface="华文中宋" pitchFamily="2" charset="-122"/>
                <a:ea typeface="华文中宋" pitchFamily="2" charset="-122"/>
              </a:rPr>
              <a:t>。</a:t>
            </a:r>
            <a:endParaRPr lang="zh-CN" altLang="en-US" b="1" dirty="0">
              <a:latin typeface="华文中宋" pitchFamily="2" charset="-122"/>
              <a:ea typeface="华文中宋" pitchFamily="2" charset="-122"/>
            </a:endParaRPr>
          </a:p>
          <a:p>
            <a:r>
              <a:rPr lang="en-US" altLang="zh-CN" b="1" dirty="0">
                <a:latin typeface="华文中宋" pitchFamily="2" charset="-122"/>
                <a:ea typeface="华文中宋" pitchFamily="2" charset="-122"/>
              </a:rPr>
              <a:t>7</a:t>
            </a:r>
            <a:r>
              <a:rPr lang="zh-CN" altLang="en-US" b="1" dirty="0">
                <a:latin typeface="华文中宋" pitchFamily="2" charset="-122"/>
                <a:ea typeface="华文中宋" pitchFamily="2" charset="-122"/>
              </a:rPr>
              <a:t>）中华文明是世界上唯一没有中断的古代文明，</a:t>
            </a:r>
            <a:r>
              <a:rPr lang="zh-CN" altLang="en-US" b="1" dirty="0">
                <a:solidFill>
                  <a:srgbClr val="0000FF"/>
                </a:solidFill>
                <a:latin typeface="华文中宋" pitchFamily="2" charset="-122"/>
                <a:ea typeface="华文中宋" pitchFamily="2" charset="-122"/>
              </a:rPr>
              <a:t>文化传承没有间断</a:t>
            </a:r>
            <a:r>
              <a:rPr lang="zh-CN" altLang="en-US" b="1" dirty="0">
                <a:latin typeface="华文中宋" pitchFamily="2" charset="-122"/>
                <a:ea typeface="华文中宋" pitchFamily="2" charset="-122"/>
              </a:rPr>
              <a:t>。</a:t>
            </a:r>
            <a:endParaRPr lang="zh-CN" altLang="en-US" b="1" dirty="0">
              <a:latin typeface="华文中宋" pitchFamily="2" charset="-122"/>
              <a:ea typeface="华文中宋"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
                                            <p:txEl>
                                              <p:charRg st="0" end="43"/>
                                            </p:txEl>
                                          </p:spTgt>
                                        </p:tgtEl>
                                        <p:attrNameLst>
                                          <p:attrName>style.visibility</p:attrName>
                                        </p:attrNameLst>
                                      </p:cBhvr>
                                      <p:to>
                                        <p:strVal val="visible"/>
                                      </p:to>
                                    </p:set>
                                    <p:animEffect transition="in" filter="slide(fromBottom)">
                                      <p:cBhvr>
                                        <p:cTn id="7" dur="500"/>
                                        <p:tgtEl>
                                          <p:spTgt spid="5">
                                            <p:txEl>
                                              <p:charRg st="0" end="4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5">
                                            <p:txEl>
                                              <p:charRg st="43" end="93"/>
                                            </p:txEl>
                                          </p:spTgt>
                                        </p:tgtEl>
                                        <p:attrNameLst>
                                          <p:attrName>style.visibility</p:attrName>
                                        </p:attrNameLst>
                                      </p:cBhvr>
                                      <p:to>
                                        <p:strVal val="visible"/>
                                      </p:to>
                                    </p:set>
                                    <p:animEffect transition="in" filter="slide(fromBottom)">
                                      <p:cBhvr>
                                        <p:cTn id="12" dur="500"/>
                                        <p:tgtEl>
                                          <p:spTgt spid="5">
                                            <p:txEl>
                                              <p:charRg st="43" end="9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5">
                                            <p:txEl>
                                              <p:charRg st="93" end="137"/>
                                            </p:txEl>
                                          </p:spTgt>
                                        </p:tgtEl>
                                        <p:attrNameLst>
                                          <p:attrName>style.visibility</p:attrName>
                                        </p:attrNameLst>
                                      </p:cBhvr>
                                      <p:to>
                                        <p:strVal val="visible"/>
                                      </p:to>
                                    </p:set>
                                    <p:animEffect transition="in" filter="slide(fromBottom)">
                                      <p:cBhvr>
                                        <p:cTn id="17" dur="500"/>
                                        <p:tgtEl>
                                          <p:spTgt spid="5">
                                            <p:txEl>
                                              <p:charRg st="93" end="13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5">
                                            <p:txEl>
                                              <p:charRg st="137" end="156"/>
                                            </p:txEl>
                                          </p:spTgt>
                                        </p:tgtEl>
                                        <p:attrNameLst>
                                          <p:attrName>style.visibility</p:attrName>
                                        </p:attrNameLst>
                                      </p:cBhvr>
                                      <p:to>
                                        <p:strVal val="visible"/>
                                      </p:to>
                                    </p:set>
                                    <p:animEffect transition="in" filter="slide(fromBottom)">
                                      <p:cBhvr>
                                        <p:cTn id="22" dur="500"/>
                                        <p:tgtEl>
                                          <p:spTgt spid="5">
                                            <p:txEl>
                                              <p:charRg st="137" end="15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5">
                                            <p:txEl>
                                              <p:charRg st="156" end="195"/>
                                            </p:txEl>
                                          </p:spTgt>
                                        </p:tgtEl>
                                        <p:attrNameLst>
                                          <p:attrName>style.visibility</p:attrName>
                                        </p:attrNameLst>
                                      </p:cBhvr>
                                      <p:to>
                                        <p:strVal val="visible"/>
                                      </p:to>
                                    </p:set>
                                    <p:animEffect transition="in" filter="slide(fromBottom)">
                                      <p:cBhvr>
                                        <p:cTn id="27" dur="500"/>
                                        <p:tgtEl>
                                          <p:spTgt spid="5">
                                            <p:txEl>
                                              <p:charRg st="156" end="19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5">
                                            <p:txEl>
                                              <p:charRg st="195" end="221"/>
                                            </p:txEl>
                                          </p:spTgt>
                                        </p:tgtEl>
                                        <p:attrNameLst>
                                          <p:attrName>style.visibility</p:attrName>
                                        </p:attrNameLst>
                                      </p:cBhvr>
                                      <p:to>
                                        <p:strVal val="visible"/>
                                      </p:to>
                                    </p:set>
                                    <p:animEffect transition="in" filter="slide(fromBottom)">
                                      <p:cBhvr>
                                        <p:cTn id="32" dur="500"/>
                                        <p:tgtEl>
                                          <p:spTgt spid="5">
                                            <p:txEl>
                                              <p:charRg st="195" end="22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5">
                                            <p:txEl>
                                              <p:charRg st="221" end="253"/>
                                            </p:txEl>
                                          </p:spTgt>
                                        </p:tgtEl>
                                        <p:attrNameLst>
                                          <p:attrName>style.visibility</p:attrName>
                                        </p:attrNameLst>
                                      </p:cBhvr>
                                      <p:to>
                                        <p:strVal val="visible"/>
                                      </p:to>
                                    </p:set>
                                    <p:animEffect transition="in" filter="slide(fromBottom)">
                                      <p:cBhvr>
                                        <p:cTn id="37" dur="500"/>
                                        <p:tgtEl>
                                          <p:spTgt spid="5">
                                            <p:txEl>
                                              <p:charRg st="221" end="25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96712" name="Group 104"/>
          <p:cNvGraphicFramePr>
            <a:graphicFrameLocks noGrp="1"/>
          </p:cNvGraphicFramePr>
          <p:nvPr/>
        </p:nvGraphicFramePr>
        <p:xfrm>
          <a:off x="323850" y="1422400"/>
          <a:ext cx="8458200" cy="4054475"/>
        </p:xfrm>
        <a:graphic>
          <a:graphicData uri="http://schemas.openxmlformats.org/drawingml/2006/table">
            <a:tbl>
              <a:tblPr/>
              <a:tblGrid>
                <a:gridCol w="950913"/>
                <a:gridCol w="3725865"/>
                <a:gridCol w="3781422"/>
              </a:tblGrid>
              <a:tr h="473041">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Arial" panose="020B0604020202020204" pitchFamily="34" charset="0"/>
                          <a:ea typeface="黑体" panose="02010609060101010101" pitchFamily="49" charset="-122"/>
                        </a:rPr>
                        <a:t>项目　</a:t>
                      </a:r>
                      <a:endParaRPr kumimoji="0" lang="zh-CN" altLang="en-US" sz="2400" b="1" i="0" u="none" strike="noStrike" cap="none" normalizeH="0" baseline="0" dirty="0" smtClean="0">
                        <a:ln>
                          <a:noFill/>
                        </a:ln>
                        <a:solidFill>
                          <a:schemeClr val="tx1"/>
                        </a:solidFill>
                        <a:effectLst/>
                        <a:latin typeface="Arial" panose="020B0604020202020204" pitchFamily="34" charset="0"/>
                        <a:ea typeface="黑体" panose="02010609060101010101" pitchFamily="49" charset="-122"/>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Arial" panose="020B0604020202020204" pitchFamily="34" charset="0"/>
                          <a:ea typeface="黑体" panose="02010609060101010101" pitchFamily="49" charset="-122"/>
                        </a:rPr>
                        <a:t>　中国古代科技</a:t>
                      </a:r>
                      <a:endParaRPr kumimoji="0" lang="zh-CN" altLang="en-US" sz="2400" b="1" i="0" u="none" strike="noStrike" cap="none" normalizeH="0" baseline="0" dirty="0" smtClean="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Arial" panose="020B0604020202020204" pitchFamily="34" charset="0"/>
                          <a:ea typeface="黑体" panose="02010609060101010101" pitchFamily="49" charset="-122"/>
                        </a:rPr>
                        <a:t>　　　西方近代科技</a:t>
                      </a:r>
                      <a:endParaRPr kumimoji="0" lang="zh-CN" altLang="en-US" sz="2400" b="1" i="0" u="none" strike="noStrike" cap="none" normalizeH="0" baseline="0" dirty="0" smtClean="0">
                        <a:ln>
                          <a:noFill/>
                        </a:ln>
                        <a:solidFill>
                          <a:schemeClr val="tx1"/>
                        </a:solidFill>
                        <a:effectLst/>
                        <a:latin typeface="Arial" panose="020B0604020202020204" pitchFamily="34" charset="0"/>
                        <a:ea typeface="黑体" panose="02010609060101010101" pitchFamily="49" charset="-122"/>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7322">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400" b="1" i="0" u="none" strike="noStrike" cap="none" normalizeH="0" baseline="0" smtClean="0">
                          <a:ln>
                            <a:noFill/>
                          </a:ln>
                          <a:solidFill>
                            <a:schemeClr val="accent2"/>
                          </a:solidFill>
                          <a:effectLst/>
                          <a:latin typeface="Arial" panose="020B0604020202020204" pitchFamily="34" charset="0"/>
                          <a:ea typeface="黑体" panose="02010609060101010101" pitchFamily="49" charset="-122"/>
                        </a:rPr>
                        <a:t>内容　</a:t>
                      </a:r>
                      <a:endParaRPr kumimoji="0" lang="zh-CN" altLang="en-US" sz="2400" b="1" i="0" u="none" strike="noStrike" cap="none" normalizeH="0" baseline="0" smtClean="0">
                        <a:ln>
                          <a:noFill/>
                        </a:ln>
                        <a:solidFill>
                          <a:schemeClr val="accent2"/>
                        </a:solidFill>
                        <a:effectLst/>
                        <a:latin typeface="Arial" panose="020B0604020202020204" pitchFamily="34" charset="0"/>
                        <a:ea typeface="黑体" panose="02010609060101010101" pitchFamily="49" charset="-122"/>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8628">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400" b="1" i="0" u="none" strike="noStrike" cap="none" normalizeH="0" baseline="0" smtClean="0">
                          <a:ln>
                            <a:noFill/>
                          </a:ln>
                          <a:solidFill>
                            <a:schemeClr val="accent2"/>
                          </a:solidFill>
                          <a:effectLst/>
                          <a:latin typeface="Arial" panose="020B0604020202020204" pitchFamily="34" charset="0"/>
                          <a:ea typeface="黑体" panose="02010609060101010101" pitchFamily="49" charset="-122"/>
                        </a:rPr>
                        <a:t>方法</a:t>
                      </a:r>
                      <a:endParaRPr kumimoji="0" lang="zh-CN" altLang="en-US" sz="2400" b="1" i="0" u="none" strike="noStrike" cap="none" normalizeH="0" baseline="0" smtClean="0">
                        <a:ln>
                          <a:noFill/>
                        </a:ln>
                        <a:solidFill>
                          <a:schemeClr val="accent2"/>
                        </a:solidFill>
                        <a:effectLst/>
                        <a:latin typeface="Arial" panose="020B0604020202020204" pitchFamily="34" charset="0"/>
                        <a:ea typeface="黑体" panose="02010609060101010101" pitchFamily="49" charset="-122"/>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4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7246">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400" b="1" i="0" u="none" strike="noStrike" cap="none" normalizeH="0" baseline="0" smtClean="0">
                          <a:ln>
                            <a:noFill/>
                          </a:ln>
                          <a:solidFill>
                            <a:schemeClr val="accent2"/>
                          </a:solidFill>
                          <a:effectLst/>
                          <a:latin typeface="Arial" panose="020B0604020202020204" pitchFamily="34" charset="0"/>
                          <a:ea typeface="黑体" panose="02010609060101010101" pitchFamily="49" charset="-122"/>
                        </a:rPr>
                        <a:t>目的</a:t>
                      </a:r>
                      <a:endParaRPr kumimoji="0" lang="zh-CN" altLang="en-US" sz="2400" b="1" i="0" u="none" strike="noStrike" cap="none" normalizeH="0" baseline="0" smtClean="0">
                        <a:ln>
                          <a:noFill/>
                        </a:ln>
                        <a:solidFill>
                          <a:schemeClr val="accent2"/>
                        </a:solidFill>
                        <a:effectLst/>
                        <a:latin typeface="Arial" panose="020B0604020202020204" pitchFamily="34" charset="0"/>
                        <a:ea typeface="黑体" panose="02010609060101010101" pitchFamily="49" charset="-122"/>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9650">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400" b="1" i="0" u="none" strike="noStrike" cap="none" normalizeH="0" baseline="0" smtClean="0">
                          <a:ln>
                            <a:noFill/>
                          </a:ln>
                          <a:solidFill>
                            <a:schemeClr val="accent2"/>
                          </a:solidFill>
                          <a:effectLst/>
                          <a:latin typeface="Arial" panose="020B0604020202020204" pitchFamily="34" charset="0"/>
                          <a:ea typeface="黑体" panose="02010609060101010101" pitchFamily="49" charset="-122"/>
                        </a:rPr>
                        <a:t>发展趋势</a:t>
                      </a:r>
                      <a:endParaRPr kumimoji="0" lang="zh-CN" altLang="en-US" sz="2400" b="1" i="0" u="none" strike="noStrike" cap="none" normalizeH="0" baseline="0" smtClean="0">
                        <a:ln>
                          <a:noFill/>
                        </a:ln>
                        <a:solidFill>
                          <a:schemeClr val="accent2"/>
                        </a:solidFill>
                        <a:effectLst/>
                        <a:latin typeface="Arial" panose="020B0604020202020204" pitchFamily="34" charset="0"/>
                        <a:ea typeface="黑体" panose="02010609060101010101" pitchFamily="49" charset="-122"/>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6679" name="Rectangle 71"/>
          <p:cNvSpPr/>
          <p:nvPr/>
        </p:nvSpPr>
        <p:spPr>
          <a:xfrm>
            <a:off x="1285875" y="1895475"/>
            <a:ext cx="3643313" cy="1200150"/>
          </a:xfrm>
          <a:prstGeom prst="rect">
            <a:avLst/>
          </a:prstGeom>
          <a:noFill/>
          <a:ln w="9525">
            <a:noFill/>
          </a:ln>
        </p:spPr>
        <p:txBody>
          <a:bodyPr>
            <a:spAutoFit/>
          </a:bodyPr>
          <a:p>
            <a:r>
              <a:rPr lang="zh-CN" altLang="en-US" b="1" dirty="0">
                <a:latin typeface="华文中宋" pitchFamily="2" charset="-122"/>
                <a:ea typeface="华文中宋" pitchFamily="2" charset="-122"/>
              </a:rPr>
              <a:t>是对生产经验的总结和对自然现象的直接描述，缺乏理论探索（属</a:t>
            </a:r>
            <a:r>
              <a:rPr lang="zh-CN" altLang="en-US" b="1" dirty="0">
                <a:solidFill>
                  <a:srgbClr val="FF0000"/>
                </a:solidFill>
                <a:latin typeface="华文中宋" pitchFamily="2" charset="-122"/>
                <a:ea typeface="华文中宋" pitchFamily="2" charset="-122"/>
              </a:rPr>
              <a:t>应用科学</a:t>
            </a:r>
            <a:r>
              <a:rPr lang="zh-CN" altLang="en-US" b="1" dirty="0">
                <a:latin typeface="华文中宋" pitchFamily="2" charset="-122"/>
                <a:ea typeface="华文中宋" pitchFamily="2" charset="-122"/>
              </a:rPr>
              <a:t>）</a:t>
            </a:r>
            <a:endParaRPr lang="zh-CN" altLang="en-US" b="1" dirty="0">
              <a:latin typeface="华文中宋" pitchFamily="2" charset="-122"/>
              <a:ea typeface="华文中宋" pitchFamily="2" charset="-122"/>
            </a:endParaRPr>
          </a:p>
        </p:txBody>
      </p:sp>
      <p:sp>
        <p:nvSpPr>
          <p:cNvPr id="196681" name="Rectangle 73"/>
          <p:cNvSpPr/>
          <p:nvPr/>
        </p:nvSpPr>
        <p:spPr>
          <a:xfrm>
            <a:off x="5002213" y="1966913"/>
            <a:ext cx="3784600" cy="1200150"/>
          </a:xfrm>
          <a:prstGeom prst="rect">
            <a:avLst/>
          </a:prstGeom>
          <a:noFill/>
          <a:ln w="9525">
            <a:noFill/>
          </a:ln>
        </p:spPr>
        <p:txBody>
          <a:bodyPr>
            <a:spAutoFit/>
          </a:bodyPr>
          <a:p>
            <a:r>
              <a:rPr lang="zh-CN" altLang="en-US" b="1" dirty="0">
                <a:latin typeface="华文中宋" pitchFamily="2" charset="-122"/>
                <a:ea typeface="华文中宋" pitchFamily="2" charset="-122"/>
              </a:rPr>
              <a:t>注重观察和实验与严密逻辑体系相结合（属</a:t>
            </a:r>
            <a:r>
              <a:rPr lang="zh-CN" altLang="en-US" b="1" dirty="0">
                <a:solidFill>
                  <a:srgbClr val="FF0000"/>
                </a:solidFill>
                <a:latin typeface="华文中宋" pitchFamily="2" charset="-122"/>
                <a:ea typeface="华文中宋" pitchFamily="2" charset="-122"/>
              </a:rPr>
              <a:t>理论科学</a:t>
            </a:r>
            <a:r>
              <a:rPr lang="zh-CN" altLang="en-US" b="1" dirty="0">
                <a:latin typeface="华文中宋" pitchFamily="2" charset="-122"/>
                <a:ea typeface="华文中宋" pitchFamily="2" charset="-122"/>
              </a:rPr>
              <a:t>）</a:t>
            </a:r>
            <a:endParaRPr lang="zh-CN" altLang="en-US" b="1" dirty="0">
              <a:latin typeface="华文中宋" pitchFamily="2" charset="-122"/>
              <a:ea typeface="华文中宋" pitchFamily="2" charset="-122"/>
            </a:endParaRPr>
          </a:p>
        </p:txBody>
      </p:sp>
      <p:sp>
        <p:nvSpPr>
          <p:cNvPr id="196686" name="Rectangle 78"/>
          <p:cNvSpPr/>
          <p:nvPr/>
        </p:nvSpPr>
        <p:spPr>
          <a:xfrm>
            <a:off x="1331913" y="3252788"/>
            <a:ext cx="2954337" cy="461962"/>
          </a:xfrm>
          <a:prstGeom prst="rect">
            <a:avLst/>
          </a:prstGeom>
          <a:noFill/>
          <a:ln w="9525">
            <a:noFill/>
          </a:ln>
        </p:spPr>
        <p:txBody>
          <a:bodyPr wrap="none">
            <a:spAutoFit/>
          </a:bodyPr>
          <a:p>
            <a:r>
              <a:rPr lang="zh-CN" altLang="en-US" b="1" dirty="0">
                <a:latin typeface="华文中宋" pitchFamily="2" charset="-122"/>
                <a:ea typeface="华文中宋" pitchFamily="2" charset="-122"/>
              </a:rPr>
              <a:t>重视</a:t>
            </a:r>
            <a:r>
              <a:rPr lang="zh-CN" altLang="en-US" b="1" dirty="0">
                <a:solidFill>
                  <a:srgbClr val="FF0000"/>
                </a:solidFill>
                <a:latin typeface="华文中宋" pitchFamily="2" charset="-122"/>
                <a:ea typeface="华文中宋" pitchFamily="2" charset="-122"/>
              </a:rPr>
              <a:t>整理</a:t>
            </a:r>
            <a:r>
              <a:rPr lang="zh-CN" altLang="en-US" b="1" dirty="0">
                <a:latin typeface="华文中宋" pitchFamily="2" charset="-122"/>
                <a:ea typeface="华文中宋" pitchFamily="2" charset="-122"/>
              </a:rPr>
              <a:t>与</a:t>
            </a:r>
            <a:r>
              <a:rPr lang="zh-CN" altLang="en-US" b="1" dirty="0">
                <a:solidFill>
                  <a:srgbClr val="FF0000"/>
                </a:solidFill>
                <a:latin typeface="华文中宋" pitchFamily="2" charset="-122"/>
                <a:ea typeface="华文中宋" pitchFamily="2" charset="-122"/>
              </a:rPr>
              <a:t>经验总结</a:t>
            </a:r>
            <a:endParaRPr lang="zh-CN" altLang="en-US" b="1" dirty="0">
              <a:solidFill>
                <a:srgbClr val="FF0000"/>
              </a:solidFill>
              <a:latin typeface="华文中宋" pitchFamily="2" charset="-122"/>
              <a:ea typeface="华文中宋" pitchFamily="2" charset="-122"/>
            </a:endParaRPr>
          </a:p>
        </p:txBody>
      </p:sp>
      <p:sp>
        <p:nvSpPr>
          <p:cNvPr id="196690" name="Rectangle 82"/>
          <p:cNvSpPr/>
          <p:nvPr/>
        </p:nvSpPr>
        <p:spPr>
          <a:xfrm>
            <a:off x="4967288" y="3252788"/>
            <a:ext cx="4176712" cy="461962"/>
          </a:xfrm>
          <a:prstGeom prst="rect">
            <a:avLst/>
          </a:prstGeom>
          <a:noFill/>
          <a:ln w="9525">
            <a:noFill/>
          </a:ln>
        </p:spPr>
        <p:txBody>
          <a:bodyPr>
            <a:spAutoFit/>
          </a:bodyPr>
          <a:p>
            <a:r>
              <a:rPr lang="zh-CN" altLang="en-US" b="1" dirty="0">
                <a:latin typeface="华文中宋" pitchFamily="2" charset="-122"/>
                <a:ea typeface="华文中宋" pitchFamily="2" charset="-122"/>
              </a:rPr>
              <a:t>注重</a:t>
            </a:r>
            <a:r>
              <a:rPr lang="zh-CN" altLang="en-US" b="1" dirty="0">
                <a:solidFill>
                  <a:srgbClr val="FF0000"/>
                </a:solidFill>
                <a:latin typeface="华文中宋" pitchFamily="2" charset="-122"/>
                <a:ea typeface="华文中宋" pitchFamily="2" charset="-122"/>
              </a:rPr>
              <a:t>理论研究</a:t>
            </a:r>
            <a:r>
              <a:rPr lang="zh-CN" altLang="en-US" b="1" dirty="0">
                <a:latin typeface="华文中宋" pitchFamily="2" charset="-122"/>
                <a:ea typeface="华文中宋" pitchFamily="2" charset="-122"/>
              </a:rPr>
              <a:t>与</a:t>
            </a:r>
            <a:r>
              <a:rPr lang="zh-CN" altLang="en-US" b="1" dirty="0">
                <a:solidFill>
                  <a:srgbClr val="FF0000"/>
                </a:solidFill>
                <a:latin typeface="华文中宋" pitchFamily="2" charset="-122"/>
                <a:ea typeface="华文中宋" pitchFamily="2" charset="-122"/>
              </a:rPr>
              <a:t>观察实验</a:t>
            </a:r>
            <a:endParaRPr lang="zh-CN" altLang="en-US" b="1" dirty="0">
              <a:solidFill>
                <a:srgbClr val="FF0000"/>
              </a:solidFill>
              <a:latin typeface="华文中宋" pitchFamily="2" charset="-122"/>
              <a:ea typeface="华文中宋" pitchFamily="2" charset="-122"/>
            </a:endParaRPr>
          </a:p>
        </p:txBody>
      </p:sp>
      <p:sp>
        <p:nvSpPr>
          <p:cNvPr id="196703" name="Rectangle 95"/>
          <p:cNvSpPr/>
          <p:nvPr/>
        </p:nvSpPr>
        <p:spPr>
          <a:xfrm>
            <a:off x="1357313" y="3697288"/>
            <a:ext cx="3357562" cy="831850"/>
          </a:xfrm>
          <a:prstGeom prst="rect">
            <a:avLst/>
          </a:prstGeom>
          <a:noFill/>
          <a:ln w="9525">
            <a:noFill/>
          </a:ln>
        </p:spPr>
        <p:txBody>
          <a:bodyPr>
            <a:spAutoFit/>
          </a:bodyPr>
          <a:p>
            <a:r>
              <a:rPr lang="zh-CN" altLang="en-US" b="1" dirty="0">
                <a:latin typeface="华文中宋" pitchFamily="2" charset="-122"/>
                <a:ea typeface="华文中宋" pitchFamily="2" charset="-122"/>
              </a:rPr>
              <a:t>服务于</a:t>
            </a:r>
            <a:r>
              <a:rPr lang="zh-CN" altLang="en-US" b="1" dirty="0">
                <a:solidFill>
                  <a:srgbClr val="FF0000"/>
                </a:solidFill>
                <a:latin typeface="华文中宋" pitchFamily="2" charset="-122"/>
                <a:ea typeface="华文中宋" pitchFamily="2" charset="-122"/>
              </a:rPr>
              <a:t>农业生产</a:t>
            </a:r>
            <a:r>
              <a:rPr lang="zh-CN" altLang="en-US" b="1" dirty="0">
                <a:latin typeface="华文中宋" pitchFamily="2" charset="-122"/>
                <a:ea typeface="华文中宋" pitchFamily="2" charset="-122"/>
              </a:rPr>
              <a:t>和统治需要</a:t>
            </a:r>
            <a:endParaRPr lang="zh-CN" altLang="en-US" b="1" dirty="0">
              <a:latin typeface="华文中宋" pitchFamily="2" charset="-122"/>
              <a:ea typeface="华文中宋" pitchFamily="2" charset="-122"/>
            </a:endParaRPr>
          </a:p>
        </p:txBody>
      </p:sp>
      <p:sp>
        <p:nvSpPr>
          <p:cNvPr id="196705" name="Rectangle 97"/>
          <p:cNvSpPr/>
          <p:nvPr/>
        </p:nvSpPr>
        <p:spPr>
          <a:xfrm>
            <a:off x="4975225" y="3681413"/>
            <a:ext cx="3740150" cy="831850"/>
          </a:xfrm>
          <a:prstGeom prst="rect">
            <a:avLst/>
          </a:prstGeom>
          <a:noFill/>
          <a:ln w="9525">
            <a:noFill/>
          </a:ln>
        </p:spPr>
        <p:txBody>
          <a:bodyPr>
            <a:spAutoFit/>
          </a:bodyPr>
          <a:p>
            <a:pPr>
              <a:spcBef>
                <a:spcPct val="20000"/>
              </a:spcBef>
            </a:pPr>
            <a:r>
              <a:rPr lang="zh-CN" altLang="en-US" b="1" dirty="0">
                <a:latin typeface="华文中宋" pitchFamily="2" charset="-122"/>
                <a:ea typeface="华文中宋" pitchFamily="2" charset="-122"/>
              </a:rPr>
              <a:t>服务于</a:t>
            </a:r>
            <a:r>
              <a:rPr lang="zh-CN" altLang="en-US" b="1" dirty="0">
                <a:solidFill>
                  <a:srgbClr val="FF0000"/>
                </a:solidFill>
                <a:latin typeface="华文中宋" pitchFamily="2" charset="-122"/>
                <a:ea typeface="华文中宋" pitchFamily="2" charset="-122"/>
              </a:rPr>
              <a:t>工业生产</a:t>
            </a:r>
            <a:r>
              <a:rPr lang="zh-CN" altLang="en-US" b="1" dirty="0">
                <a:latin typeface="华文中宋" pitchFamily="2" charset="-122"/>
                <a:ea typeface="华文中宋" pitchFamily="2" charset="-122"/>
              </a:rPr>
              <a:t>和经济的发展</a:t>
            </a:r>
            <a:endParaRPr lang="zh-CN" altLang="en-US" b="1" dirty="0">
              <a:latin typeface="华文中宋" pitchFamily="2" charset="-122"/>
              <a:ea typeface="华文中宋" pitchFamily="2" charset="-122"/>
            </a:endParaRPr>
          </a:p>
        </p:txBody>
      </p:sp>
      <p:sp>
        <p:nvSpPr>
          <p:cNvPr id="196706" name="Rectangle 98"/>
          <p:cNvSpPr/>
          <p:nvPr/>
        </p:nvSpPr>
        <p:spPr>
          <a:xfrm>
            <a:off x="1398588" y="4700588"/>
            <a:ext cx="2338387" cy="461962"/>
          </a:xfrm>
          <a:prstGeom prst="rect">
            <a:avLst/>
          </a:prstGeom>
          <a:noFill/>
          <a:ln w="9525">
            <a:noFill/>
          </a:ln>
        </p:spPr>
        <p:txBody>
          <a:bodyPr wrap="none">
            <a:spAutoFit/>
          </a:bodyPr>
          <a:p>
            <a:r>
              <a:rPr lang="zh-CN" altLang="en-US" b="1" dirty="0">
                <a:latin typeface="华文中宋" pitchFamily="2" charset="-122"/>
                <a:ea typeface="华文中宋" pitchFamily="2" charset="-122"/>
              </a:rPr>
              <a:t>逐渐落后于西方</a:t>
            </a:r>
            <a:endParaRPr lang="zh-CN" altLang="en-US" b="1" dirty="0">
              <a:latin typeface="华文中宋" pitchFamily="2" charset="-122"/>
              <a:ea typeface="华文中宋" pitchFamily="2" charset="-122"/>
            </a:endParaRPr>
          </a:p>
        </p:txBody>
      </p:sp>
      <p:sp>
        <p:nvSpPr>
          <p:cNvPr id="196708" name="Rectangle 100"/>
          <p:cNvSpPr/>
          <p:nvPr/>
        </p:nvSpPr>
        <p:spPr>
          <a:xfrm>
            <a:off x="4999038" y="4681538"/>
            <a:ext cx="4716462" cy="461962"/>
          </a:xfrm>
          <a:prstGeom prst="rect">
            <a:avLst/>
          </a:prstGeom>
          <a:noFill/>
          <a:ln w="9525">
            <a:noFill/>
          </a:ln>
        </p:spPr>
        <p:txBody>
          <a:bodyPr>
            <a:spAutoFit/>
          </a:bodyPr>
          <a:p>
            <a:r>
              <a:rPr lang="zh-CN" altLang="en-US" b="1" dirty="0">
                <a:latin typeface="华文中宋" pitchFamily="2" charset="-122"/>
                <a:ea typeface="华文中宋" pitchFamily="2" charset="-122"/>
              </a:rPr>
              <a:t>近代自然科学兴起和发展</a:t>
            </a:r>
            <a:endParaRPr lang="zh-CN" altLang="en-US" b="1" dirty="0">
              <a:latin typeface="华文中宋" pitchFamily="2" charset="-122"/>
              <a:ea typeface="华文中宋" pitchFamily="2" charset="-122"/>
            </a:endParaRPr>
          </a:p>
        </p:txBody>
      </p:sp>
      <p:sp>
        <p:nvSpPr>
          <p:cNvPr id="19492" name="Text Box 29"/>
          <p:cNvSpPr txBox="1"/>
          <p:nvPr/>
        </p:nvSpPr>
        <p:spPr>
          <a:xfrm>
            <a:off x="304800" y="466725"/>
            <a:ext cx="8482013" cy="831850"/>
          </a:xfrm>
          <a:prstGeom prst="rect">
            <a:avLst/>
          </a:prstGeom>
          <a:noFill/>
          <a:ln w="9525">
            <a:noFill/>
          </a:ln>
        </p:spPr>
        <p:txBody>
          <a:bodyPr>
            <a:spAutoFit/>
          </a:bodyPr>
          <a:p>
            <a:r>
              <a:rPr lang="zh-CN" altLang="en-US" b="1" dirty="0">
                <a:latin typeface="黑体" panose="02010609060101010101" pitchFamily="49" charset="-122"/>
                <a:ea typeface="黑体" panose="02010609060101010101" pitchFamily="49" charset="-122"/>
              </a:rPr>
              <a:t>请回答：</a:t>
            </a:r>
            <a:r>
              <a:rPr lang="zh-CN" altLang="en-US" b="1" dirty="0">
                <a:solidFill>
                  <a:srgbClr val="0000FF"/>
                </a:solidFill>
                <a:latin typeface="黑体" panose="02010609060101010101" pitchFamily="49" charset="-122"/>
                <a:ea typeface="黑体" panose="02010609060101010101" pitchFamily="49" charset="-122"/>
              </a:rPr>
              <a:t>根据两则材料，从研究内容、方法、目的、发展趋势等方面指出</a:t>
            </a:r>
            <a:r>
              <a:rPr lang="en-US" altLang="zh-CN" b="1" dirty="0">
                <a:solidFill>
                  <a:srgbClr val="0000FF"/>
                </a:solidFill>
                <a:latin typeface="黑体" panose="02010609060101010101" pitchFamily="49" charset="-122"/>
                <a:ea typeface="黑体" panose="02010609060101010101" pitchFamily="49" charset="-122"/>
              </a:rPr>
              <a:t>10</a:t>
            </a:r>
            <a:r>
              <a:rPr lang="zh-CN" altLang="en-US" b="1" dirty="0">
                <a:solidFill>
                  <a:srgbClr val="0000FF"/>
                </a:solidFill>
                <a:latin typeface="黑体" panose="02010609060101010101" pitchFamily="49" charset="-122"/>
                <a:ea typeface="黑体" panose="02010609060101010101" pitchFamily="49" charset="-122"/>
              </a:rPr>
              <a:t>世纪</a:t>
            </a:r>
            <a:r>
              <a:rPr lang="en-US" altLang="zh-CN" b="1" dirty="0">
                <a:solidFill>
                  <a:srgbClr val="0000FF"/>
                </a:solidFill>
                <a:latin typeface="黑体" panose="02010609060101010101" pitchFamily="49" charset="-122"/>
                <a:ea typeface="黑体" panose="02010609060101010101" pitchFamily="49" charset="-122"/>
              </a:rPr>
              <a:t>~19</a:t>
            </a:r>
            <a:r>
              <a:rPr lang="zh-CN" altLang="en-US" b="1" dirty="0">
                <a:solidFill>
                  <a:srgbClr val="0000FF"/>
                </a:solidFill>
                <a:latin typeface="黑体" panose="02010609060101010101" pitchFamily="49" charset="-122"/>
                <a:ea typeface="黑体" panose="02010609060101010101" pitchFamily="49" charset="-122"/>
              </a:rPr>
              <a:t>世纪中叶中西方科技发展上的差异？</a:t>
            </a:r>
            <a:endParaRPr lang="zh-CN" altLang="en-US" b="1" dirty="0">
              <a:solidFill>
                <a:srgbClr val="0000FF"/>
              </a:solidFill>
              <a:latin typeface="黑体" panose="02010609060101010101" pitchFamily="49" charset="-122"/>
              <a:ea typeface="黑体" panose="02010609060101010101" pitchFamily="49" charset="-122"/>
            </a:endParaRPr>
          </a:p>
        </p:txBody>
      </p:sp>
      <p:sp>
        <p:nvSpPr>
          <p:cNvPr id="12" name="Rectangle 11"/>
          <p:cNvSpPr/>
          <p:nvPr/>
        </p:nvSpPr>
        <p:spPr>
          <a:xfrm>
            <a:off x="428625" y="6110288"/>
            <a:ext cx="6215063" cy="461962"/>
          </a:xfrm>
          <a:prstGeom prst="rect">
            <a:avLst/>
          </a:prstGeom>
          <a:noFill/>
          <a:ln w="9525">
            <a:noFill/>
          </a:ln>
        </p:spPr>
        <p:txBody>
          <a:bodyPr>
            <a:spAutoFit/>
          </a:bodyPr>
          <a:p>
            <a:r>
              <a:rPr lang="zh-CN" altLang="en-US" b="1" dirty="0">
                <a:latin typeface="华文中宋" pitchFamily="2" charset="-122"/>
                <a:ea typeface="华文中宋" pitchFamily="2" charset="-122"/>
              </a:rPr>
              <a:t>①先进性</a:t>
            </a:r>
            <a:r>
              <a:rPr lang="en-US" altLang="zh-CN" b="1" dirty="0">
                <a:latin typeface="华文中宋" pitchFamily="2" charset="-122"/>
                <a:ea typeface="华文中宋" pitchFamily="2" charset="-122"/>
              </a:rPr>
              <a:t>;</a:t>
            </a:r>
            <a:r>
              <a:rPr lang="zh-CN" altLang="en-US" b="1" dirty="0">
                <a:latin typeface="华文中宋" pitchFamily="2" charset="-122"/>
                <a:ea typeface="华文中宋" pitchFamily="2" charset="-122"/>
              </a:rPr>
              <a:t>②实用性</a:t>
            </a:r>
            <a:r>
              <a:rPr lang="en-US" altLang="zh-CN" b="1" dirty="0">
                <a:latin typeface="华文中宋" pitchFamily="2" charset="-122"/>
                <a:ea typeface="华文中宋" pitchFamily="2" charset="-122"/>
              </a:rPr>
              <a:t>;</a:t>
            </a:r>
            <a:r>
              <a:rPr lang="zh-CN" altLang="en-US" b="1" dirty="0">
                <a:latin typeface="华文中宋" pitchFamily="2" charset="-122"/>
                <a:ea typeface="华文中宋" pitchFamily="2" charset="-122"/>
              </a:rPr>
              <a:t>③经验性</a:t>
            </a:r>
            <a:r>
              <a:rPr lang="en-US" altLang="zh-CN" b="1" dirty="0">
                <a:latin typeface="华文中宋" pitchFamily="2" charset="-122"/>
                <a:ea typeface="华文中宋" pitchFamily="2" charset="-122"/>
              </a:rPr>
              <a:t>;</a:t>
            </a:r>
            <a:r>
              <a:rPr lang="zh-CN" altLang="en-US" b="1" dirty="0">
                <a:latin typeface="华文中宋" pitchFamily="2" charset="-122"/>
                <a:ea typeface="华文中宋" pitchFamily="2" charset="-122"/>
              </a:rPr>
              <a:t>④封闭性</a:t>
            </a:r>
            <a:r>
              <a:rPr lang="en-US" altLang="zh-CN" b="1" dirty="0">
                <a:latin typeface="华文中宋" pitchFamily="2" charset="-122"/>
                <a:ea typeface="华文中宋" pitchFamily="2" charset="-122"/>
              </a:rPr>
              <a:t>.</a:t>
            </a:r>
            <a:endParaRPr lang="en-US" altLang="zh-CN" b="1" dirty="0">
              <a:latin typeface="华文中宋" pitchFamily="2" charset="-122"/>
              <a:ea typeface="华文中宋" pitchFamily="2" charset="-122"/>
            </a:endParaRPr>
          </a:p>
        </p:txBody>
      </p:sp>
      <p:sp>
        <p:nvSpPr>
          <p:cNvPr id="13" name="Rectangle 10"/>
          <p:cNvSpPr/>
          <p:nvPr/>
        </p:nvSpPr>
        <p:spPr>
          <a:xfrm>
            <a:off x="357188" y="5610225"/>
            <a:ext cx="6000750" cy="523875"/>
          </a:xfrm>
          <a:prstGeom prst="rect">
            <a:avLst/>
          </a:prstGeom>
          <a:noFill/>
          <a:ln w="9525">
            <a:noFill/>
          </a:ln>
        </p:spPr>
        <p:txBody>
          <a:bodyPr>
            <a:spAutoFit/>
          </a:bodyPr>
          <a:p>
            <a:pPr>
              <a:buFont typeface="Wingdings" panose="05000000000000000000" pitchFamily="2" charset="2"/>
              <a:buChar char="Ø"/>
            </a:pPr>
            <a:r>
              <a:rPr lang="zh-CN" altLang="en-US" sz="2800" b="1" dirty="0">
                <a:latin typeface="华文中宋" pitchFamily="2" charset="-122"/>
                <a:ea typeface="华文中宋" pitchFamily="2" charset="-122"/>
              </a:rPr>
              <a:t>中国古代科技的特点</a:t>
            </a:r>
            <a:endParaRPr lang="en-US" altLang="zh-CN" sz="2800" b="1" dirty="0">
              <a:latin typeface="华文中宋" pitchFamily="2" charset="-122"/>
              <a:ea typeface="华文中宋"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96712"/>
                                        </p:tgtEl>
                                        <p:attrNameLst>
                                          <p:attrName>style.visibility</p:attrName>
                                        </p:attrNameLst>
                                      </p:cBhvr>
                                      <p:to>
                                        <p:strVal val="visible"/>
                                      </p:to>
                                    </p:set>
                                    <p:animEffect transition="in" filter="box(in)">
                                      <p:cBhvr>
                                        <p:cTn id="7" dur="500"/>
                                        <p:tgtEl>
                                          <p:spTgt spid="19671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96679"/>
                                        </p:tgtEl>
                                        <p:attrNameLst>
                                          <p:attrName>style.visibility</p:attrName>
                                        </p:attrNameLst>
                                      </p:cBhvr>
                                      <p:to>
                                        <p:strVal val="visible"/>
                                      </p:to>
                                    </p:set>
                                    <p:anim calcmode="lin" valueType="num">
                                      <p:cBhvr additive="base">
                                        <p:cTn id="12" dur="500" fill="hold"/>
                                        <p:tgtEl>
                                          <p:spTgt spid="196679"/>
                                        </p:tgtEl>
                                        <p:attrNameLst>
                                          <p:attrName>ppt_x</p:attrName>
                                        </p:attrNameLst>
                                      </p:cBhvr>
                                      <p:tavLst>
                                        <p:tav tm="0">
                                          <p:val>
                                            <p:strVal val="#ppt_x"/>
                                          </p:val>
                                        </p:tav>
                                        <p:tav tm="100000">
                                          <p:val>
                                            <p:strVal val="#ppt_x"/>
                                          </p:val>
                                        </p:tav>
                                      </p:tavLst>
                                    </p:anim>
                                    <p:anim calcmode="lin" valueType="num">
                                      <p:cBhvr additive="base">
                                        <p:cTn id="13" dur="500" fill="hold"/>
                                        <p:tgtEl>
                                          <p:spTgt spid="19667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96681"/>
                                        </p:tgtEl>
                                        <p:attrNameLst>
                                          <p:attrName>style.visibility</p:attrName>
                                        </p:attrNameLst>
                                      </p:cBhvr>
                                      <p:to>
                                        <p:strVal val="visible"/>
                                      </p:to>
                                    </p:set>
                                    <p:anim calcmode="lin" valueType="num">
                                      <p:cBhvr additive="base">
                                        <p:cTn id="18" dur="500" fill="hold"/>
                                        <p:tgtEl>
                                          <p:spTgt spid="196681"/>
                                        </p:tgtEl>
                                        <p:attrNameLst>
                                          <p:attrName>ppt_x</p:attrName>
                                        </p:attrNameLst>
                                      </p:cBhvr>
                                      <p:tavLst>
                                        <p:tav tm="0">
                                          <p:val>
                                            <p:strVal val="#ppt_x"/>
                                          </p:val>
                                        </p:tav>
                                        <p:tav tm="100000">
                                          <p:val>
                                            <p:strVal val="#ppt_x"/>
                                          </p:val>
                                        </p:tav>
                                      </p:tavLst>
                                    </p:anim>
                                    <p:anim calcmode="lin" valueType="num">
                                      <p:cBhvr additive="base">
                                        <p:cTn id="19" dur="500" fill="hold"/>
                                        <p:tgtEl>
                                          <p:spTgt spid="19668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96686"/>
                                        </p:tgtEl>
                                        <p:attrNameLst>
                                          <p:attrName>style.visibility</p:attrName>
                                        </p:attrNameLst>
                                      </p:cBhvr>
                                      <p:to>
                                        <p:strVal val="visible"/>
                                      </p:to>
                                    </p:set>
                                    <p:anim calcmode="lin" valueType="num">
                                      <p:cBhvr additive="base">
                                        <p:cTn id="24" dur="500" fill="hold"/>
                                        <p:tgtEl>
                                          <p:spTgt spid="196686"/>
                                        </p:tgtEl>
                                        <p:attrNameLst>
                                          <p:attrName>ppt_x</p:attrName>
                                        </p:attrNameLst>
                                      </p:cBhvr>
                                      <p:tavLst>
                                        <p:tav tm="0">
                                          <p:val>
                                            <p:strVal val="#ppt_x"/>
                                          </p:val>
                                        </p:tav>
                                        <p:tav tm="100000">
                                          <p:val>
                                            <p:strVal val="#ppt_x"/>
                                          </p:val>
                                        </p:tav>
                                      </p:tavLst>
                                    </p:anim>
                                    <p:anim calcmode="lin" valueType="num">
                                      <p:cBhvr additive="base">
                                        <p:cTn id="25" dur="500" fill="hold"/>
                                        <p:tgtEl>
                                          <p:spTgt spid="196686"/>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96690"/>
                                        </p:tgtEl>
                                        <p:attrNameLst>
                                          <p:attrName>style.visibility</p:attrName>
                                        </p:attrNameLst>
                                      </p:cBhvr>
                                      <p:to>
                                        <p:strVal val="visible"/>
                                      </p:to>
                                    </p:set>
                                    <p:anim calcmode="lin" valueType="num">
                                      <p:cBhvr additive="base">
                                        <p:cTn id="30" dur="500" fill="hold"/>
                                        <p:tgtEl>
                                          <p:spTgt spid="196690"/>
                                        </p:tgtEl>
                                        <p:attrNameLst>
                                          <p:attrName>ppt_x</p:attrName>
                                        </p:attrNameLst>
                                      </p:cBhvr>
                                      <p:tavLst>
                                        <p:tav tm="0">
                                          <p:val>
                                            <p:strVal val="#ppt_x"/>
                                          </p:val>
                                        </p:tav>
                                        <p:tav tm="100000">
                                          <p:val>
                                            <p:strVal val="#ppt_x"/>
                                          </p:val>
                                        </p:tav>
                                      </p:tavLst>
                                    </p:anim>
                                    <p:anim calcmode="lin" valueType="num">
                                      <p:cBhvr additive="base">
                                        <p:cTn id="31" dur="500" fill="hold"/>
                                        <p:tgtEl>
                                          <p:spTgt spid="196690"/>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96703"/>
                                        </p:tgtEl>
                                        <p:attrNameLst>
                                          <p:attrName>style.visibility</p:attrName>
                                        </p:attrNameLst>
                                      </p:cBhvr>
                                      <p:to>
                                        <p:strVal val="visible"/>
                                      </p:to>
                                    </p:set>
                                    <p:anim calcmode="lin" valueType="num">
                                      <p:cBhvr additive="base">
                                        <p:cTn id="36" dur="500" fill="hold"/>
                                        <p:tgtEl>
                                          <p:spTgt spid="196703"/>
                                        </p:tgtEl>
                                        <p:attrNameLst>
                                          <p:attrName>ppt_x</p:attrName>
                                        </p:attrNameLst>
                                      </p:cBhvr>
                                      <p:tavLst>
                                        <p:tav tm="0">
                                          <p:val>
                                            <p:strVal val="#ppt_x"/>
                                          </p:val>
                                        </p:tav>
                                        <p:tav tm="100000">
                                          <p:val>
                                            <p:strVal val="#ppt_x"/>
                                          </p:val>
                                        </p:tav>
                                      </p:tavLst>
                                    </p:anim>
                                    <p:anim calcmode="lin" valueType="num">
                                      <p:cBhvr additive="base">
                                        <p:cTn id="37" dur="500" fill="hold"/>
                                        <p:tgtEl>
                                          <p:spTgt spid="196703"/>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96705"/>
                                        </p:tgtEl>
                                        <p:attrNameLst>
                                          <p:attrName>style.visibility</p:attrName>
                                        </p:attrNameLst>
                                      </p:cBhvr>
                                      <p:to>
                                        <p:strVal val="visible"/>
                                      </p:to>
                                    </p:set>
                                    <p:anim calcmode="lin" valueType="num">
                                      <p:cBhvr additive="base">
                                        <p:cTn id="42" dur="500" fill="hold"/>
                                        <p:tgtEl>
                                          <p:spTgt spid="196705"/>
                                        </p:tgtEl>
                                        <p:attrNameLst>
                                          <p:attrName>ppt_x</p:attrName>
                                        </p:attrNameLst>
                                      </p:cBhvr>
                                      <p:tavLst>
                                        <p:tav tm="0">
                                          <p:val>
                                            <p:strVal val="#ppt_x"/>
                                          </p:val>
                                        </p:tav>
                                        <p:tav tm="100000">
                                          <p:val>
                                            <p:strVal val="#ppt_x"/>
                                          </p:val>
                                        </p:tav>
                                      </p:tavLst>
                                    </p:anim>
                                    <p:anim calcmode="lin" valueType="num">
                                      <p:cBhvr additive="base">
                                        <p:cTn id="43" dur="500" fill="hold"/>
                                        <p:tgtEl>
                                          <p:spTgt spid="196705"/>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linds(horizontal)">
                                      <p:cBhvr>
                                        <p:cTn id="48" dur="500"/>
                                        <p:tgtEl>
                                          <p:spTgt spid="13"/>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blinds(horizontal)">
                                      <p:cBhvr>
                                        <p:cTn id="53" dur="500"/>
                                        <p:tgtEl>
                                          <p:spTgt spid="12"/>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196706"/>
                                        </p:tgtEl>
                                        <p:attrNameLst>
                                          <p:attrName>style.visibility</p:attrName>
                                        </p:attrNameLst>
                                      </p:cBhvr>
                                      <p:to>
                                        <p:strVal val="visible"/>
                                      </p:to>
                                    </p:set>
                                    <p:anim calcmode="lin" valueType="num">
                                      <p:cBhvr additive="base">
                                        <p:cTn id="58" dur="500" fill="hold"/>
                                        <p:tgtEl>
                                          <p:spTgt spid="196706"/>
                                        </p:tgtEl>
                                        <p:attrNameLst>
                                          <p:attrName>ppt_x</p:attrName>
                                        </p:attrNameLst>
                                      </p:cBhvr>
                                      <p:tavLst>
                                        <p:tav tm="0">
                                          <p:val>
                                            <p:strVal val="#ppt_x"/>
                                          </p:val>
                                        </p:tav>
                                        <p:tav tm="100000">
                                          <p:val>
                                            <p:strVal val="#ppt_x"/>
                                          </p:val>
                                        </p:tav>
                                      </p:tavLst>
                                    </p:anim>
                                    <p:anim calcmode="lin" valueType="num">
                                      <p:cBhvr additive="base">
                                        <p:cTn id="59" dur="500" fill="hold"/>
                                        <p:tgtEl>
                                          <p:spTgt spid="196706"/>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196708"/>
                                        </p:tgtEl>
                                        <p:attrNameLst>
                                          <p:attrName>style.visibility</p:attrName>
                                        </p:attrNameLst>
                                      </p:cBhvr>
                                      <p:to>
                                        <p:strVal val="visible"/>
                                      </p:to>
                                    </p:set>
                                    <p:anim calcmode="lin" valueType="num">
                                      <p:cBhvr additive="base">
                                        <p:cTn id="64" dur="500" fill="hold"/>
                                        <p:tgtEl>
                                          <p:spTgt spid="196708"/>
                                        </p:tgtEl>
                                        <p:attrNameLst>
                                          <p:attrName>ppt_x</p:attrName>
                                        </p:attrNameLst>
                                      </p:cBhvr>
                                      <p:tavLst>
                                        <p:tav tm="0">
                                          <p:val>
                                            <p:strVal val="#ppt_x"/>
                                          </p:val>
                                        </p:tav>
                                        <p:tav tm="100000">
                                          <p:val>
                                            <p:strVal val="#ppt_x"/>
                                          </p:val>
                                        </p:tav>
                                      </p:tavLst>
                                    </p:anim>
                                    <p:anim calcmode="lin" valueType="num">
                                      <p:cBhvr additive="base">
                                        <p:cTn id="65" dur="500" fill="hold"/>
                                        <p:tgtEl>
                                          <p:spTgt spid="1967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79" grpId="0"/>
      <p:bldP spid="196681" grpId="0"/>
      <p:bldP spid="196686" grpId="0"/>
      <p:bldP spid="196690" grpId="0"/>
      <p:bldP spid="196703" grpId="0"/>
      <p:bldP spid="196705" grpId="0"/>
      <p:bldP spid="196706" grpId="0"/>
      <p:bldP spid="196708" grpId="0"/>
      <p:bldP spid="12"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3299" name="Rectangle 3"/>
          <p:cNvSpPr>
            <a:spLocks noGrp="1"/>
          </p:cNvSpPr>
          <p:nvPr>
            <p:ph idx="1"/>
          </p:nvPr>
        </p:nvSpPr>
        <p:spPr>
          <a:xfrm>
            <a:off x="285750" y="2000250"/>
            <a:ext cx="8572500" cy="4643438"/>
          </a:xfrm>
        </p:spPr>
        <p:txBody>
          <a:bodyPr vert="horz" wrap="square" lIns="91440" tIns="45720" rIns="91440" bIns="45720" anchor="t"/>
          <a:p>
            <a:pPr>
              <a:lnSpc>
                <a:spcPct val="80000"/>
              </a:lnSpc>
              <a:buNone/>
            </a:pPr>
            <a:r>
              <a:rPr lang="en-US" altLang="zh-CN" sz="2400" b="1" dirty="0">
                <a:latin typeface="华文中宋" pitchFamily="2" charset="-122"/>
                <a:ea typeface="华文中宋" pitchFamily="2" charset="-122"/>
              </a:rPr>
              <a:t>1</a:t>
            </a:r>
            <a:r>
              <a:rPr lang="zh-CN" altLang="en-US" sz="2400" b="1" dirty="0">
                <a:latin typeface="华文中宋" pitchFamily="2" charset="-122"/>
                <a:ea typeface="华文中宋" pitchFamily="2" charset="-122"/>
              </a:rPr>
              <a:t>）</a:t>
            </a:r>
            <a:r>
              <a:rPr lang="zh-CN" altLang="en-US" sz="2400" b="1" dirty="0">
                <a:solidFill>
                  <a:srgbClr val="0033CC"/>
                </a:solidFill>
                <a:latin typeface="华文中宋" pitchFamily="2" charset="-122"/>
                <a:ea typeface="华文中宋" pitchFamily="2" charset="-122"/>
              </a:rPr>
              <a:t>腐朽的封建制度和重农抑商政策</a:t>
            </a:r>
            <a:r>
              <a:rPr lang="zh-CN" altLang="en-US" sz="2400" b="1" dirty="0">
                <a:latin typeface="华文中宋" pitchFamily="2" charset="-122"/>
                <a:ea typeface="华文中宋" pitchFamily="2" charset="-122"/>
              </a:rPr>
              <a:t>阻碍了资本主义萌芽的发展，使科技发展缺乏物质基础和动力。</a:t>
            </a:r>
            <a:endParaRPr lang="zh-CN" altLang="en-US" sz="2400" b="1" dirty="0">
              <a:latin typeface="华文中宋" pitchFamily="2" charset="-122"/>
              <a:ea typeface="华文中宋" pitchFamily="2" charset="-122"/>
            </a:endParaRPr>
          </a:p>
          <a:p>
            <a:pPr>
              <a:lnSpc>
                <a:spcPct val="80000"/>
              </a:lnSpc>
              <a:buNone/>
            </a:pPr>
            <a:r>
              <a:rPr lang="en-US" altLang="zh-CN" sz="2400" b="1" dirty="0">
                <a:latin typeface="华文中宋" pitchFamily="2" charset="-122"/>
                <a:ea typeface="华文中宋" pitchFamily="2" charset="-122"/>
              </a:rPr>
              <a:t>2</a:t>
            </a:r>
            <a:r>
              <a:rPr lang="zh-CN" altLang="en-US" sz="2400" b="1" dirty="0">
                <a:latin typeface="华文中宋" pitchFamily="2" charset="-122"/>
                <a:ea typeface="华文中宋" pitchFamily="2" charset="-122"/>
              </a:rPr>
              <a:t>）封建</a:t>
            </a:r>
            <a:r>
              <a:rPr lang="zh-CN" altLang="en-US" sz="2400" b="1" dirty="0">
                <a:solidFill>
                  <a:srgbClr val="0033CC"/>
                </a:solidFill>
                <a:latin typeface="华文中宋" pitchFamily="2" charset="-122"/>
                <a:ea typeface="华文中宋" pitchFamily="2" charset="-122"/>
              </a:rPr>
              <a:t>闭关政策</a:t>
            </a:r>
            <a:r>
              <a:rPr lang="zh-CN" altLang="en-US" sz="2400" b="1" dirty="0">
                <a:latin typeface="华文中宋" pitchFamily="2" charset="-122"/>
                <a:ea typeface="华文中宋" pitchFamily="2" charset="-122"/>
              </a:rPr>
              <a:t>隔断了中外经济文化交流。</a:t>
            </a:r>
            <a:endParaRPr lang="zh-CN" altLang="en-US" sz="2400" b="1" dirty="0">
              <a:latin typeface="华文中宋" pitchFamily="2" charset="-122"/>
              <a:ea typeface="华文中宋" pitchFamily="2" charset="-122"/>
            </a:endParaRPr>
          </a:p>
          <a:p>
            <a:pPr>
              <a:lnSpc>
                <a:spcPct val="80000"/>
              </a:lnSpc>
              <a:buNone/>
            </a:pPr>
            <a:r>
              <a:rPr lang="en-US" altLang="zh-CN" sz="2400" b="1" dirty="0">
                <a:latin typeface="华文中宋" pitchFamily="2" charset="-122"/>
                <a:ea typeface="华文中宋" pitchFamily="2" charset="-122"/>
              </a:rPr>
              <a:t>3</a:t>
            </a:r>
            <a:r>
              <a:rPr lang="zh-CN" altLang="en-US" sz="2400" b="1" dirty="0">
                <a:latin typeface="华文中宋" pitchFamily="2" charset="-122"/>
                <a:ea typeface="华文中宋" pitchFamily="2" charset="-122"/>
              </a:rPr>
              <a:t>）</a:t>
            </a:r>
            <a:r>
              <a:rPr lang="zh-CN" altLang="en-US" sz="2400" b="1" dirty="0">
                <a:solidFill>
                  <a:srgbClr val="0033CC"/>
                </a:solidFill>
                <a:latin typeface="华文中宋" pitchFamily="2" charset="-122"/>
                <a:ea typeface="华文中宋" pitchFamily="2" charset="-122"/>
              </a:rPr>
              <a:t>明代“八股取土”和清代文字狱</a:t>
            </a:r>
            <a:r>
              <a:rPr lang="zh-CN" altLang="en-US" sz="2400" b="1" dirty="0">
                <a:latin typeface="华文中宋" pitchFamily="2" charset="-122"/>
                <a:ea typeface="华文中宋" pitchFamily="2" charset="-122"/>
              </a:rPr>
              <a:t>禁锢了知识分子的思想和创新环境。</a:t>
            </a:r>
            <a:endParaRPr lang="zh-CN" altLang="en-US" sz="2400" b="1" dirty="0">
              <a:latin typeface="华文中宋" pitchFamily="2" charset="-122"/>
              <a:ea typeface="华文中宋" pitchFamily="2" charset="-122"/>
            </a:endParaRPr>
          </a:p>
          <a:p>
            <a:pPr>
              <a:lnSpc>
                <a:spcPct val="80000"/>
              </a:lnSpc>
              <a:buNone/>
            </a:pPr>
            <a:r>
              <a:rPr lang="en-US" altLang="zh-CN" sz="2400" b="1" dirty="0">
                <a:latin typeface="华文中宋" pitchFamily="2" charset="-122"/>
                <a:ea typeface="华文中宋" pitchFamily="2" charset="-122"/>
              </a:rPr>
              <a:t>4</a:t>
            </a:r>
            <a:r>
              <a:rPr lang="zh-CN" altLang="en-US" sz="2400" b="1" dirty="0">
                <a:latin typeface="华文中宋" pitchFamily="2" charset="-122"/>
                <a:ea typeface="华文中宋" pitchFamily="2" charset="-122"/>
              </a:rPr>
              <a:t>）中国古代科技注重经验总结和实用技术，</a:t>
            </a:r>
            <a:r>
              <a:rPr lang="zh-CN" altLang="en-US" sz="2400" b="1" dirty="0">
                <a:solidFill>
                  <a:srgbClr val="0033CC"/>
                </a:solidFill>
                <a:latin typeface="华文中宋" pitchFamily="2" charset="-122"/>
                <a:ea typeface="华文中宋" pitchFamily="2" charset="-122"/>
              </a:rPr>
              <a:t>不重视对自然规律和抽象理论的研究。</a:t>
            </a:r>
            <a:endParaRPr lang="zh-CN" altLang="en-US" sz="2400" b="1" dirty="0">
              <a:solidFill>
                <a:srgbClr val="0033CC"/>
              </a:solidFill>
              <a:latin typeface="华文中宋" pitchFamily="2" charset="-122"/>
              <a:ea typeface="华文中宋" pitchFamily="2" charset="-122"/>
            </a:endParaRPr>
          </a:p>
          <a:p>
            <a:pPr>
              <a:lnSpc>
                <a:spcPct val="80000"/>
              </a:lnSpc>
              <a:buNone/>
            </a:pPr>
            <a:r>
              <a:rPr lang="en-US" altLang="zh-CN" sz="2400" b="1" dirty="0">
                <a:latin typeface="华文中宋" pitchFamily="2" charset="-122"/>
                <a:ea typeface="华文中宋" pitchFamily="2" charset="-122"/>
              </a:rPr>
              <a:t>5</a:t>
            </a:r>
            <a:r>
              <a:rPr lang="zh-CN" altLang="en-US" sz="2400" b="1" dirty="0">
                <a:latin typeface="华文中宋" pitchFamily="2" charset="-122"/>
                <a:ea typeface="华文中宋" pitchFamily="2" charset="-122"/>
              </a:rPr>
              <a:t>）</a:t>
            </a:r>
            <a:r>
              <a:rPr lang="zh-CN" altLang="en-US" sz="2400" b="1" dirty="0">
                <a:solidFill>
                  <a:srgbClr val="0033CC"/>
                </a:solidFill>
                <a:latin typeface="华文中宋" pitchFamily="2" charset="-122"/>
                <a:ea typeface="华文中宋" pitchFamily="2" charset="-122"/>
              </a:rPr>
              <a:t>教育上</a:t>
            </a:r>
            <a:r>
              <a:rPr lang="zh-CN" altLang="en-US" sz="2400" b="1" dirty="0">
                <a:latin typeface="华文中宋" pitchFamily="2" charset="-122"/>
                <a:ea typeface="华文中宋" pitchFamily="2" charset="-122"/>
              </a:rPr>
              <a:t>，以儒家经典为主要内容，以科举选拔为主要方式，以培养封建官吏为主要目的，很少涉及生产和科学知识。</a:t>
            </a:r>
            <a:endParaRPr lang="zh-CN" altLang="en-US" sz="2400" b="1" dirty="0">
              <a:latin typeface="华文中宋" pitchFamily="2" charset="-122"/>
              <a:ea typeface="华文中宋" pitchFamily="2" charset="-122"/>
            </a:endParaRPr>
          </a:p>
          <a:p>
            <a:pPr>
              <a:lnSpc>
                <a:spcPct val="80000"/>
              </a:lnSpc>
              <a:buNone/>
            </a:pPr>
            <a:r>
              <a:rPr lang="en-US" altLang="zh-CN" sz="2400" b="1" dirty="0">
                <a:latin typeface="华文中宋" pitchFamily="2" charset="-122"/>
                <a:ea typeface="华文中宋" pitchFamily="2" charset="-122"/>
              </a:rPr>
              <a:t>6</a:t>
            </a:r>
            <a:r>
              <a:rPr lang="zh-CN" altLang="en-US" sz="2400" b="1" dirty="0">
                <a:latin typeface="华文中宋" pitchFamily="2" charset="-122"/>
                <a:ea typeface="华文中宋" pitchFamily="2" charset="-122"/>
              </a:rPr>
              <a:t>）</a:t>
            </a:r>
            <a:r>
              <a:rPr lang="zh-CN" altLang="en-US" sz="2400" b="1" dirty="0">
                <a:solidFill>
                  <a:srgbClr val="0033CC"/>
                </a:solidFill>
                <a:latin typeface="华文中宋" pitchFamily="2" charset="-122"/>
                <a:ea typeface="华文中宋" pitchFamily="2" charset="-122"/>
              </a:rPr>
              <a:t>社会上形成了重视政治伦理、轻视技艺的价值观</a:t>
            </a:r>
            <a:r>
              <a:rPr lang="zh-CN" altLang="en-US" sz="2400" b="1" dirty="0">
                <a:latin typeface="华文中宋" pitchFamily="2" charset="-122"/>
                <a:ea typeface="华文中宋" pitchFamily="2" charset="-122"/>
              </a:rPr>
              <a:t>，科技发明在读书人心目中始终被看作与功名利禄无关的雕虫小技而被轻视。科技人员社会地位低下，缺乏创新动力。</a:t>
            </a:r>
            <a:endParaRPr lang="en-US" altLang="zh-CN" sz="2400" b="1" dirty="0">
              <a:latin typeface="华文中宋" pitchFamily="2" charset="-122"/>
              <a:ea typeface="华文中宋" pitchFamily="2" charset="-122"/>
            </a:endParaRPr>
          </a:p>
          <a:p>
            <a:pPr>
              <a:lnSpc>
                <a:spcPct val="80000"/>
              </a:lnSpc>
              <a:buNone/>
            </a:pPr>
            <a:r>
              <a:rPr lang="en-US" altLang="zh-CN" sz="2400" b="1" dirty="0">
                <a:solidFill>
                  <a:srgbClr val="FF0000"/>
                </a:solidFill>
                <a:latin typeface="华文中宋" pitchFamily="2" charset="-122"/>
                <a:ea typeface="华文中宋" pitchFamily="2" charset="-122"/>
              </a:rPr>
              <a:t>    </a:t>
            </a:r>
            <a:r>
              <a:rPr lang="zh-CN" altLang="en-US" sz="2400" b="1" dirty="0">
                <a:solidFill>
                  <a:srgbClr val="FF0000"/>
                </a:solidFill>
                <a:latin typeface="华文中宋" pitchFamily="2" charset="-122"/>
                <a:ea typeface="华文中宋" pitchFamily="2" charset="-122"/>
              </a:rPr>
              <a:t>归根结底，腐朽的封建制度导致中国科技在</a:t>
            </a:r>
            <a:r>
              <a:rPr lang="en-US" altLang="zh-CN" sz="2400" b="1" dirty="0">
                <a:solidFill>
                  <a:srgbClr val="FF0000"/>
                </a:solidFill>
                <a:latin typeface="华文中宋" pitchFamily="2" charset="-122"/>
                <a:ea typeface="华文中宋" pitchFamily="2" charset="-122"/>
              </a:rPr>
              <a:t>16</a:t>
            </a:r>
            <a:r>
              <a:rPr lang="zh-CN" altLang="en-US" sz="2400" b="1" dirty="0">
                <a:solidFill>
                  <a:srgbClr val="FF0000"/>
                </a:solidFill>
                <a:latin typeface="华文中宋" pitchFamily="2" charset="-122"/>
                <a:ea typeface="华文中宋" pitchFamily="2" charset="-122"/>
              </a:rPr>
              <a:t>世纪以后走向衰落。</a:t>
            </a:r>
            <a:endParaRPr lang="zh-CN" altLang="en-US" sz="2400" b="1" dirty="0">
              <a:solidFill>
                <a:srgbClr val="FF0000"/>
              </a:solidFill>
              <a:latin typeface="华文中宋" pitchFamily="2" charset="-122"/>
              <a:ea typeface="华文中宋" pitchFamily="2" charset="-122"/>
            </a:endParaRPr>
          </a:p>
          <a:p>
            <a:pPr>
              <a:lnSpc>
                <a:spcPct val="80000"/>
              </a:lnSpc>
              <a:buNone/>
            </a:pPr>
            <a:r>
              <a:rPr lang="zh-CN" altLang="en-US" sz="2400" b="1" dirty="0">
                <a:solidFill>
                  <a:srgbClr val="FF0000"/>
                </a:solidFill>
                <a:latin typeface="华文中宋" pitchFamily="2" charset="-122"/>
                <a:ea typeface="华文中宋" pitchFamily="2" charset="-122"/>
              </a:rPr>
              <a:t>   </a:t>
            </a:r>
            <a:endParaRPr lang="zh-CN" altLang="en-US" sz="2400" b="1" dirty="0">
              <a:solidFill>
                <a:srgbClr val="FF0000"/>
              </a:solidFill>
              <a:latin typeface="华文中宋" pitchFamily="2" charset="-122"/>
              <a:ea typeface="华文中宋" pitchFamily="2" charset="-122"/>
            </a:endParaRPr>
          </a:p>
        </p:txBody>
      </p:sp>
      <p:sp>
        <p:nvSpPr>
          <p:cNvPr id="20483" name="矩形 3"/>
          <p:cNvSpPr/>
          <p:nvPr/>
        </p:nvSpPr>
        <p:spPr>
          <a:xfrm>
            <a:off x="285750" y="214313"/>
            <a:ext cx="8572500" cy="1274762"/>
          </a:xfrm>
          <a:prstGeom prst="rect">
            <a:avLst/>
          </a:prstGeom>
          <a:noFill/>
          <a:ln w="9525">
            <a:noFill/>
          </a:ln>
        </p:spPr>
        <p:txBody>
          <a:bodyPr>
            <a:spAutoFit/>
          </a:bodyPr>
          <a:p>
            <a:pPr>
              <a:lnSpc>
                <a:spcPct val="80000"/>
              </a:lnSpc>
            </a:pPr>
            <a:r>
              <a:rPr lang="zh-CN" altLang="en-US" b="1" dirty="0">
                <a:latin typeface="楷体" panose="02010609060101010101" pitchFamily="49" charset="-122"/>
                <a:ea typeface="楷体" panose="02010609060101010101" pitchFamily="49" charset="-122"/>
              </a:rPr>
              <a:t>英国现代学者李约瑟博士在对中国科技发展史研究后发现，</a:t>
            </a:r>
            <a:r>
              <a:rPr lang="en-US" altLang="zh-CN" b="1" dirty="0">
                <a:latin typeface="楷体" panose="02010609060101010101" pitchFamily="49" charset="-122"/>
                <a:ea typeface="楷体" panose="02010609060101010101" pitchFamily="49" charset="-122"/>
              </a:rPr>
              <a:t>16</a:t>
            </a:r>
            <a:r>
              <a:rPr lang="zh-CN" altLang="en-US" b="1" dirty="0">
                <a:latin typeface="楷体" panose="02010609060101010101" pitchFamily="49" charset="-122"/>
                <a:ea typeface="楷体" panose="02010609060101010101" pitchFamily="49" charset="-122"/>
              </a:rPr>
              <a:t>世纪前，中国的科学技术发展水平远远超过西方，而近代科学只在欧洲发展，却未在中国成长。李约瑟的这个发现、疑问，被学术界命名为</a:t>
            </a:r>
            <a:r>
              <a:rPr lang="zh-CN" altLang="en-US" b="1" dirty="0">
                <a:solidFill>
                  <a:srgbClr val="0033CC"/>
                </a:solidFill>
                <a:latin typeface="楷体" panose="02010609060101010101" pitchFamily="49" charset="-122"/>
                <a:ea typeface="楷体" panose="02010609060101010101" pitchFamily="49" charset="-122"/>
              </a:rPr>
              <a:t>“李约瑟难题”。</a:t>
            </a:r>
            <a:endParaRPr lang="zh-CN" altLang="en-US" b="1" dirty="0">
              <a:solidFill>
                <a:srgbClr val="0033CC"/>
              </a:solidFill>
              <a:latin typeface="楷体" panose="02010609060101010101" pitchFamily="49" charset="-122"/>
              <a:ea typeface="楷体" panose="02010609060101010101" pitchFamily="49" charset="-122"/>
            </a:endParaRPr>
          </a:p>
        </p:txBody>
      </p:sp>
      <p:sp>
        <p:nvSpPr>
          <p:cNvPr id="6" name="矩形 5"/>
          <p:cNvSpPr/>
          <p:nvPr/>
        </p:nvSpPr>
        <p:spPr>
          <a:xfrm>
            <a:off x="357188" y="1500188"/>
            <a:ext cx="7786687" cy="436562"/>
          </a:xfrm>
          <a:prstGeom prst="rect">
            <a:avLst/>
          </a:prstGeom>
          <a:noFill/>
          <a:ln w="9525">
            <a:noFill/>
          </a:ln>
        </p:spPr>
        <p:txBody>
          <a:bodyPr>
            <a:spAutoFit/>
          </a:bodyPr>
          <a:p>
            <a:pPr>
              <a:lnSpc>
                <a:spcPct val="80000"/>
              </a:lnSpc>
            </a:pPr>
            <a:r>
              <a:rPr lang="zh-CN" altLang="en-US" sz="2800" b="1" dirty="0">
                <a:solidFill>
                  <a:srgbClr val="FF0000"/>
                </a:solidFill>
                <a:latin typeface="华文中宋" pitchFamily="2" charset="-122"/>
                <a:ea typeface="华文中宋" pitchFamily="2" charset="-122"/>
              </a:rPr>
              <a:t>中国古代科技发展逐渐落后于西方的原因</a:t>
            </a:r>
            <a:endParaRPr lang="zh-CN" altLang="en-US" sz="2800" b="1" dirty="0">
              <a:solidFill>
                <a:srgbClr val="FF0000"/>
              </a:solidFill>
              <a:latin typeface="华文中宋" pitchFamily="2" charset="-122"/>
              <a:ea typeface="华文中宋"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83299">
                                            <p:txEl>
                                              <p:charRg st="0" end="45"/>
                                            </p:txEl>
                                          </p:spTgt>
                                        </p:tgtEl>
                                        <p:attrNameLst>
                                          <p:attrName>style.visibility</p:attrName>
                                        </p:attrNameLst>
                                      </p:cBhvr>
                                      <p:to>
                                        <p:strVal val="visible"/>
                                      </p:to>
                                    </p:set>
                                    <p:anim calcmode="lin" valueType="num">
                                      <p:cBhvr additive="base">
                                        <p:cTn id="12" dur="500" fill="hold"/>
                                        <p:tgtEl>
                                          <p:spTgt spid="183299">
                                            <p:txEl>
                                              <p:charRg st="0" end="45"/>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83299">
                                            <p:txEl>
                                              <p:charRg st="0" end="45"/>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83299">
                                            <p:txEl>
                                              <p:charRg st="45" end="66"/>
                                            </p:txEl>
                                          </p:spTgt>
                                        </p:tgtEl>
                                        <p:attrNameLst>
                                          <p:attrName>style.visibility</p:attrName>
                                        </p:attrNameLst>
                                      </p:cBhvr>
                                      <p:to>
                                        <p:strVal val="visible"/>
                                      </p:to>
                                    </p:set>
                                    <p:anim calcmode="lin" valueType="num">
                                      <p:cBhvr additive="base">
                                        <p:cTn id="18" dur="500" fill="hold"/>
                                        <p:tgtEl>
                                          <p:spTgt spid="183299">
                                            <p:txEl>
                                              <p:charRg st="45" end="66"/>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83299">
                                            <p:txEl>
                                              <p:charRg st="45" end="66"/>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83299">
                                            <p:txEl>
                                              <p:charRg st="66" end="99"/>
                                            </p:txEl>
                                          </p:spTgt>
                                        </p:tgtEl>
                                        <p:attrNameLst>
                                          <p:attrName>style.visibility</p:attrName>
                                        </p:attrNameLst>
                                      </p:cBhvr>
                                      <p:to>
                                        <p:strVal val="visible"/>
                                      </p:to>
                                    </p:set>
                                    <p:anim calcmode="lin" valueType="num">
                                      <p:cBhvr additive="base">
                                        <p:cTn id="24" dur="500" fill="hold"/>
                                        <p:tgtEl>
                                          <p:spTgt spid="183299">
                                            <p:txEl>
                                              <p:charRg st="66" end="99"/>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83299">
                                            <p:txEl>
                                              <p:charRg st="66" end="99"/>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83299">
                                            <p:txEl>
                                              <p:charRg st="99" end="137"/>
                                            </p:txEl>
                                          </p:spTgt>
                                        </p:tgtEl>
                                        <p:attrNameLst>
                                          <p:attrName>style.visibility</p:attrName>
                                        </p:attrNameLst>
                                      </p:cBhvr>
                                      <p:to>
                                        <p:strVal val="visible"/>
                                      </p:to>
                                    </p:set>
                                    <p:anim calcmode="lin" valueType="num">
                                      <p:cBhvr additive="base">
                                        <p:cTn id="30" dur="500" fill="hold"/>
                                        <p:tgtEl>
                                          <p:spTgt spid="183299">
                                            <p:txEl>
                                              <p:charRg st="99" end="137"/>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83299">
                                            <p:txEl>
                                              <p:charRg st="99" end="137"/>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83299">
                                            <p:txEl>
                                              <p:charRg st="137" end="191"/>
                                            </p:txEl>
                                          </p:spTgt>
                                        </p:tgtEl>
                                        <p:attrNameLst>
                                          <p:attrName>style.visibility</p:attrName>
                                        </p:attrNameLst>
                                      </p:cBhvr>
                                      <p:to>
                                        <p:strVal val="visible"/>
                                      </p:to>
                                    </p:set>
                                    <p:anim calcmode="lin" valueType="num">
                                      <p:cBhvr additive="base">
                                        <p:cTn id="36" dur="500" fill="hold"/>
                                        <p:tgtEl>
                                          <p:spTgt spid="183299">
                                            <p:txEl>
                                              <p:charRg st="137" end="191"/>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83299">
                                            <p:txEl>
                                              <p:charRg st="137" end="191"/>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83299">
                                            <p:txEl>
                                              <p:charRg st="191" end="267"/>
                                            </p:txEl>
                                          </p:spTgt>
                                        </p:tgtEl>
                                        <p:attrNameLst>
                                          <p:attrName>style.visibility</p:attrName>
                                        </p:attrNameLst>
                                      </p:cBhvr>
                                      <p:to>
                                        <p:strVal val="visible"/>
                                      </p:to>
                                    </p:set>
                                    <p:anim calcmode="lin" valueType="num">
                                      <p:cBhvr additive="base">
                                        <p:cTn id="42" dur="500" fill="hold"/>
                                        <p:tgtEl>
                                          <p:spTgt spid="183299">
                                            <p:txEl>
                                              <p:charRg st="191" end="26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183299">
                                            <p:txEl>
                                              <p:charRg st="191" end="267"/>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83299">
                                            <p:txEl>
                                              <p:charRg st="267" end="302"/>
                                            </p:txEl>
                                          </p:spTgt>
                                        </p:tgtEl>
                                        <p:attrNameLst>
                                          <p:attrName>style.visibility</p:attrName>
                                        </p:attrNameLst>
                                      </p:cBhvr>
                                      <p:to>
                                        <p:strVal val="visible"/>
                                      </p:to>
                                    </p:set>
                                    <p:anim calcmode="lin" valueType="num">
                                      <p:cBhvr additive="base">
                                        <p:cTn id="48" dur="500" fill="hold"/>
                                        <p:tgtEl>
                                          <p:spTgt spid="183299">
                                            <p:txEl>
                                              <p:charRg st="267" end="302"/>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183299">
                                            <p:txEl>
                                              <p:charRg st="267" end="302"/>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83299">
                                            <p:txEl>
                                              <p:charRg st="302" end="306"/>
                                            </p:txEl>
                                          </p:spTgt>
                                        </p:tgtEl>
                                        <p:attrNameLst>
                                          <p:attrName>style.visibility</p:attrName>
                                        </p:attrNameLst>
                                      </p:cBhvr>
                                      <p:to>
                                        <p:strVal val="visible"/>
                                      </p:to>
                                    </p:set>
                                    <p:anim calcmode="lin" valueType="num">
                                      <p:cBhvr additive="base">
                                        <p:cTn id="54" dur="500" fill="hold"/>
                                        <p:tgtEl>
                                          <p:spTgt spid="183299">
                                            <p:txEl>
                                              <p:charRg st="302" end="306"/>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183299">
                                            <p:txEl>
                                              <p:charRg st="302" end="30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build="p"/>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4632" name="Group 56"/>
          <p:cNvGraphicFramePr>
            <a:graphicFrameLocks noGrp="1"/>
          </p:cNvGraphicFramePr>
          <p:nvPr/>
        </p:nvGraphicFramePr>
        <p:xfrm>
          <a:off x="107950" y="976313"/>
          <a:ext cx="8856663" cy="5667377"/>
        </p:xfrm>
        <a:graphic>
          <a:graphicData uri="http://schemas.openxmlformats.org/drawingml/2006/table">
            <a:tbl>
              <a:tblPr/>
              <a:tblGrid>
                <a:gridCol w="790575"/>
                <a:gridCol w="2387600"/>
                <a:gridCol w="3000375"/>
                <a:gridCol w="1071563"/>
                <a:gridCol w="785812"/>
                <a:gridCol w="820738"/>
              </a:tblGrid>
              <a:tr h="41910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朝代</a:t>
                      </a:r>
                      <a:endPar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时代特征</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rgbClr val="FF0000"/>
                          </a:solidFill>
                          <a:effectLst/>
                          <a:latin typeface="黑体" panose="02010609060101010101" pitchFamily="49" charset="-122"/>
                          <a:ea typeface="黑体" panose="02010609060101010101" pitchFamily="49" charset="-122"/>
                        </a:rPr>
                        <a:t>汉字、书法</a:t>
                      </a:r>
                      <a:endParaRPr kumimoji="0" lang="zh-CN" altLang="en-US" sz="2400" b="1" i="0" u="none" strike="noStrike" cap="none" normalizeH="0" baseline="0" smtClean="0">
                        <a:ln>
                          <a:noFill/>
                        </a:ln>
                        <a:solidFill>
                          <a:srgbClr val="FF0000"/>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绘画</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文学</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戏剧</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r>
              <a:tr h="76041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先秦</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生产力落后</a:t>
                      </a:r>
                      <a:endPar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138238">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秦汉</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2241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魏晋</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vMerge="1">
                  <a:tcPr/>
                </a:tc>
              </a:tr>
              <a:tr h="182721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隋唐</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国家统一，经济繁荣，文化多元，科举制</a:t>
                      </a:r>
                      <a:endPar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 name="矩形 5"/>
          <p:cNvSpPr/>
          <p:nvPr/>
        </p:nvSpPr>
        <p:spPr>
          <a:xfrm>
            <a:off x="3357563" y="1357313"/>
            <a:ext cx="2857500" cy="830262"/>
          </a:xfrm>
          <a:prstGeom prst="rect">
            <a:avLst/>
          </a:prstGeom>
          <a:noFill/>
          <a:ln w="9525">
            <a:noFill/>
          </a:ln>
        </p:spPr>
        <p:txBody>
          <a:bodyPr>
            <a:spAutoFit/>
          </a:bodyPr>
          <a:p>
            <a:pPr fontAlgn="ctr"/>
            <a:r>
              <a:rPr lang="zh-CN" altLang="en-US" b="1" dirty="0">
                <a:solidFill>
                  <a:srgbClr val="0000FF"/>
                </a:solidFill>
                <a:latin typeface="华文中宋" pitchFamily="2" charset="-122"/>
                <a:ea typeface="华文中宋" pitchFamily="2" charset="-122"/>
              </a:rPr>
              <a:t>刻画符号、</a:t>
            </a:r>
            <a:r>
              <a:rPr lang="zh-CN" altLang="en-US" b="1" u="sng" dirty="0">
                <a:solidFill>
                  <a:srgbClr val="FF0000"/>
                </a:solidFill>
                <a:latin typeface="华文中宋" pitchFamily="2" charset="-122"/>
                <a:ea typeface="华文中宋" pitchFamily="2" charset="-122"/>
              </a:rPr>
              <a:t>甲骨文</a:t>
            </a:r>
            <a:r>
              <a:rPr lang="zh-CN" altLang="en-US" b="1" dirty="0">
                <a:solidFill>
                  <a:srgbClr val="0000FF"/>
                </a:solidFill>
                <a:latin typeface="华文中宋" pitchFamily="2" charset="-122"/>
                <a:ea typeface="华文中宋" pitchFamily="2" charset="-122"/>
              </a:rPr>
              <a:t>、金文</a:t>
            </a:r>
            <a:endParaRPr lang="zh-CN" altLang="en-US" b="1" dirty="0">
              <a:solidFill>
                <a:srgbClr val="0000FF"/>
              </a:solidFill>
              <a:latin typeface="华文中宋" pitchFamily="2" charset="-122"/>
              <a:ea typeface="华文中宋" pitchFamily="2" charset="-122"/>
            </a:endParaRPr>
          </a:p>
        </p:txBody>
      </p:sp>
      <p:sp>
        <p:nvSpPr>
          <p:cNvPr id="8" name="矩形 7"/>
          <p:cNvSpPr/>
          <p:nvPr/>
        </p:nvSpPr>
        <p:spPr>
          <a:xfrm>
            <a:off x="3424238" y="2466975"/>
            <a:ext cx="2505075" cy="461963"/>
          </a:xfrm>
          <a:prstGeom prst="rect">
            <a:avLst/>
          </a:prstGeom>
          <a:noFill/>
          <a:ln w="9525">
            <a:noFill/>
          </a:ln>
        </p:spPr>
        <p:txBody>
          <a:bodyPr>
            <a:spAutoFit/>
          </a:bodyPr>
          <a:p>
            <a:pPr fontAlgn="ctr"/>
            <a:r>
              <a:rPr lang="zh-CN" altLang="en-US" b="1" dirty="0">
                <a:solidFill>
                  <a:srgbClr val="FF0000"/>
                </a:solidFill>
                <a:latin typeface="华文中宋" pitchFamily="2" charset="-122"/>
                <a:ea typeface="华文中宋" pitchFamily="2" charset="-122"/>
              </a:rPr>
              <a:t>秦小篆、汉隶</a:t>
            </a:r>
            <a:endParaRPr lang="zh-CN" altLang="en-US" b="1" dirty="0">
              <a:solidFill>
                <a:srgbClr val="FF0000"/>
              </a:solidFill>
              <a:latin typeface="华文中宋" pitchFamily="2" charset="-122"/>
              <a:ea typeface="华文中宋" pitchFamily="2" charset="-122"/>
            </a:endParaRPr>
          </a:p>
        </p:txBody>
      </p:sp>
      <p:sp>
        <p:nvSpPr>
          <p:cNvPr id="10" name="矩形 9"/>
          <p:cNvSpPr/>
          <p:nvPr/>
        </p:nvSpPr>
        <p:spPr>
          <a:xfrm>
            <a:off x="1000125" y="3429000"/>
            <a:ext cx="2228850" cy="1200150"/>
          </a:xfrm>
          <a:prstGeom prst="rect">
            <a:avLst/>
          </a:prstGeom>
          <a:noFill/>
          <a:ln w="9525">
            <a:noFill/>
          </a:ln>
        </p:spPr>
        <p:txBody>
          <a:bodyPr>
            <a:spAutoFit/>
          </a:bodyPr>
          <a:p>
            <a:pPr fontAlgn="ctr"/>
            <a:r>
              <a:rPr lang="zh-CN" altLang="en-US" b="1" dirty="0">
                <a:solidFill>
                  <a:srgbClr val="0000FF"/>
                </a:solidFill>
                <a:latin typeface="华文中宋" pitchFamily="2" charset="-122"/>
                <a:ea typeface="华文中宋" pitchFamily="2" charset="-122"/>
              </a:rPr>
              <a:t>国家分裂、战乱，社会动荡；</a:t>
            </a:r>
            <a:r>
              <a:rPr lang="zh-CN" altLang="en-US" b="1" u="sng" dirty="0">
                <a:solidFill>
                  <a:srgbClr val="FF0000"/>
                </a:solidFill>
                <a:latin typeface="华文中宋" pitchFamily="2" charset="-122"/>
                <a:ea typeface="华文中宋" pitchFamily="2" charset="-122"/>
              </a:rPr>
              <a:t>士人群体</a:t>
            </a:r>
            <a:r>
              <a:rPr lang="zh-CN" altLang="en-US" b="1" dirty="0">
                <a:solidFill>
                  <a:srgbClr val="0000FF"/>
                </a:solidFill>
                <a:latin typeface="华文中宋" pitchFamily="2" charset="-122"/>
                <a:ea typeface="华文中宋" pitchFamily="2" charset="-122"/>
              </a:rPr>
              <a:t>形成</a:t>
            </a:r>
            <a:endParaRPr lang="zh-CN" altLang="en-US" b="1" dirty="0">
              <a:solidFill>
                <a:srgbClr val="0000FF"/>
              </a:solidFill>
              <a:latin typeface="华文中宋" pitchFamily="2" charset="-122"/>
              <a:ea typeface="华文中宋" pitchFamily="2" charset="-122"/>
            </a:endParaRPr>
          </a:p>
        </p:txBody>
      </p:sp>
      <p:sp>
        <p:nvSpPr>
          <p:cNvPr id="13" name="矩形 12"/>
          <p:cNvSpPr/>
          <p:nvPr/>
        </p:nvSpPr>
        <p:spPr>
          <a:xfrm>
            <a:off x="3429000" y="4776788"/>
            <a:ext cx="2786063" cy="1938337"/>
          </a:xfrm>
          <a:prstGeom prst="rect">
            <a:avLst/>
          </a:prstGeom>
          <a:noFill/>
          <a:ln w="9525">
            <a:noFill/>
          </a:ln>
        </p:spPr>
        <p:txBody>
          <a:bodyPr>
            <a:spAutoFit/>
          </a:bodyPr>
          <a:p>
            <a:pPr fontAlgn="ctr"/>
            <a:r>
              <a:rPr lang="zh-CN" altLang="en-US" b="1" dirty="0">
                <a:solidFill>
                  <a:srgbClr val="FF0000"/>
                </a:solidFill>
                <a:latin typeface="华文中宋" pitchFamily="2" charset="-122"/>
                <a:ea typeface="华文中宋" pitchFamily="2" charset="-122"/>
              </a:rPr>
              <a:t>狂放不羁的草书：张旭、怀素；</a:t>
            </a:r>
            <a:endParaRPr lang="zh-CN" altLang="en-US" b="1" dirty="0">
              <a:solidFill>
                <a:srgbClr val="FF0000"/>
              </a:solidFill>
              <a:latin typeface="华文中宋" pitchFamily="2" charset="-122"/>
              <a:ea typeface="华文中宋" pitchFamily="2" charset="-122"/>
            </a:endParaRPr>
          </a:p>
          <a:p>
            <a:pPr fontAlgn="ctr"/>
            <a:r>
              <a:rPr lang="zh-CN" altLang="en-US" b="1" dirty="0">
                <a:solidFill>
                  <a:srgbClr val="FF0000"/>
                </a:solidFill>
                <a:latin typeface="华文中宋" pitchFamily="2" charset="-122"/>
                <a:ea typeface="华文中宋" pitchFamily="2" charset="-122"/>
              </a:rPr>
              <a:t>规范法度的楷书：欧、颜、柳</a:t>
            </a:r>
            <a:endParaRPr lang="en-US" altLang="zh-CN" b="1" dirty="0">
              <a:solidFill>
                <a:srgbClr val="FF0000"/>
              </a:solidFill>
              <a:latin typeface="华文中宋" pitchFamily="2" charset="-122"/>
              <a:ea typeface="华文中宋" pitchFamily="2" charset="-122"/>
            </a:endParaRPr>
          </a:p>
          <a:p>
            <a:pPr fontAlgn="ctr"/>
            <a:r>
              <a:rPr lang="zh-CN" altLang="en-US" b="1" dirty="0">
                <a:solidFill>
                  <a:srgbClr val="FF0000"/>
                </a:solidFill>
                <a:latin typeface="华文中宋" pitchFamily="2" charset="-122"/>
                <a:ea typeface="华文中宋" pitchFamily="2" charset="-122"/>
              </a:rPr>
              <a:t>（颜筋柳骨）</a:t>
            </a:r>
            <a:endParaRPr lang="zh-CN" altLang="en-US" b="1" dirty="0">
              <a:solidFill>
                <a:srgbClr val="FF0000"/>
              </a:solidFill>
              <a:latin typeface="华文中宋" pitchFamily="2" charset="-122"/>
              <a:ea typeface="华文中宋" pitchFamily="2" charset="-122"/>
            </a:endParaRPr>
          </a:p>
        </p:txBody>
      </p:sp>
      <p:sp>
        <p:nvSpPr>
          <p:cNvPr id="15" name="矩形 14"/>
          <p:cNvSpPr/>
          <p:nvPr/>
        </p:nvSpPr>
        <p:spPr>
          <a:xfrm>
            <a:off x="3352800" y="3836988"/>
            <a:ext cx="2862263" cy="830262"/>
          </a:xfrm>
          <a:prstGeom prst="rect">
            <a:avLst/>
          </a:prstGeom>
          <a:noFill/>
          <a:ln w="9525">
            <a:noFill/>
          </a:ln>
        </p:spPr>
        <p:txBody>
          <a:bodyPr>
            <a:spAutoFit/>
          </a:bodyPr>
          <a:p>
            <a:r>
              <a:rPr lang="en-US" altLang="zh-CN" b="1" dirty="0">
                <a:solidFill>
                  <a:srgbClr val="0000FF"/>
                </a:solidFill>
                <a:latin typeface="华文中宋" pitchFamily="2" charset="-122"/>
                <a:ea typeface="华文中宋" pitchFamily="2" charset="-122"/>
              </a:rPr>
              <a:t>“</a:t>
            </a:r>
            <a:r>
              <a:rPr lang="zh-CN" altLang="en-US" b="1" dirty="0">
                <a:solidFill>
                  <a:srgbClr val="0000FF"/>
                </a:solidFill>
                <a:latin typeface="华文中宋" pitchFamily="2" charset="-122"/>
                <a:ea typeface="华文中宋" pitchFamily="2" charset="-122"/>
              </a:rPr>
              <a:t>书圣”王羲之</a:t>
            </a:r>
            <a:r>
              <a:rPr lang="en-US" altLang="zh-CN" b="1" dirty="0">
                <a:solidFill>
                  <a:srgbClr val="0000FF"/>
                </a:solidFill>
                <a:latin typeface="华文中宋" pitchFamily="2" charset="-122"/>
                <a:ea typeface="华文中宋" pitchFamily="2" charset="-122"/>
              </a:rPr>
              <a:t>《</a:t>
            </a:r>
            <a:r>
              <a:rPr lang="zh-CN" altLang="en-US" b="1" dirty="0">
                <a:solidFill>
                  <a:srgbClr val="0000FF"/>
                </a:solidFill>
                <a:latin typeface="华文中宋" pitchFamily="2" charset="-122"/>
                <a:ea typeface="华文中宋" pitchFamily="2" charset="-122"/>
              </a:rPr>
              <a:t>兰亭序</a:t>
            </a:r>
            <a:r>
              <a:rPr lang="en-US" altLang="zh-CN" b="1" dirty="0">
                <a:solidFill>
                  <a:srgbClr val="0000FF"/>
                </a:solidFill>
                <a:latin typeface="华文中宋" pitchFamily="2" charset="-122"/>
                <a:ea typeface="华文中宋" pitchFamily="2" charset="-122"/>
              </a:rPr>
              <a:t>》</a:t>
            </a:r>
            <a:endParaRPr lang="en-US" altLang="zh-CN" dirty="0">
              <a:solidFill>
                <a:srgbClr val="0000FF"/>
              </a:solidFill>
              <a:latin typeface="华文中宋" pitchFamily="2" charset="-122"/>
              <a:ea typeface="华文中宋" pitchFamily="2" charset="-122"/>
            </a:endParaRPr>
          </a:p>
        </p:txBody>
      </p:sp>
      <p:sp>
        <p:nvSpPr>
          <p:cNvPr id="16" name="Text Box 138"/>
          <p:cNvSpPr txBox="1">
            <a:spLocks noChangeArrowheads="1"/>
          </p:cNvSpPr>
          <p:nvPr/>
        </p:nvSpPr>
        <p:spPr bwMode="auto">
          <a:xfrm>
            <a:off x="5715000" y="1428750"/>
            <a:ext cx="615950" cy="1643063"/>
          </a:xfrm>
          <a:prstGeom prst="rect">
            <a:avLst/>
          </a:prstGeom>
          <a:solidFill>
            <a:srgbClr val="FFFF99"/>
          </a:solidFill>
          <a:ln w="9525">
            <a:solidFill>
              <a:schemeClr val="tx1"/>
            </a:solidFill>
            <a:miter lim="800000"/>
          </a:ln>
          <a:effectLst/>
        </p:spPr>
        <p:txBody>
          <a:bodyPr vert="eaVert">
            <a:spAutoFit/>
          </a:bodyPr>
          <a:lstStyle/>
          <a:p>
            <a:pPr marR="0" algn="ctr" defTabSz="914400">
              <a:spcBef>
                <a:spcPct val="50000"/>
              </a:spcBef>
              <a:buClrTx/>
              <a:buSzTx/>
              <a:buFontTx/>
              <a:defRPr/>
            </a:pPr>
            <a:r>
              <a:rPr kumimoji="0" lang="zh-CN" altLang="en-US" sz="2800" b="1" kern="1200" cap="none" spc="0" normalizeH="0" baseline="0" noProof="0" dirty="0">
                <a:solidFill>
                  <a:srgbClr val="FF0000"/>
                </a:solidFill>
                <a:effectLst>
                  <a:outerShdw blurRad="38100" dist="38100" dir="2700000" algn="tl">
                    <a:srgbClr val="000000">
                      <a:alpha val="43137"/>
                    </a:srgbClr>
                  </a:outerShdw>
                </a:effectLst>
                <a:latin typeface="华文中宋" pitchFamily="2" charset="-122"/>
                <a:ea typeface="华文中宋" pitchFamily="2" charset="-122"/>
                <a:cs typeface="+mn-cs"/>
              </a:rPr>
              <a:t> 实用性</a:t>
            </a:r>
            <a:endParaRPr kumimoji="0" lang="zh-CN" altLang="en-US" sz="2800" b="1" kern="1200" cap="none" spc="0" normalizeH="0" baseline="0" noProof="0" dirty="0">
              <a:solidFill>
                <a:srgbClr val="FF0000"/>
              </a:solidFill>
              <a:effectLst>
                <a:outerShdw blurRad="38100" dist="38100" dir="2700000" algn="tl">
                  <a:srgbClr val="000000">
                    <a:alpha val="43137"/>
                  </a:srgbClr>
                </a:outerShdw>
              </a:effectLst>
              <a:latin typeface="华文中宋" pitchFamily="2" charset="-122"/>
              <a:ea typeface="华文中宋" pitchFamily="2" charset="-122"/>
              <a:cs typeface="+mn-cs"/>
            </a:endParaRPr>
          </a:p>
        </p:txBody>
      </p:sp>
      <p:sp>
        <p:nvSpPr>
          <p:cNvPr id="17" name="Text Box 139"/>
          <p:cNvSpPr txBox="1">
            <a:spLocks noChangeArrowheads="1"/>
          </p:cNvSpPr>
          <p:nvPr/>
        </p:nvSpPr>
        <p:spPr bwMode="auto">
          <a:xfrm>
            <a:off x="5715000" y="3500438"/>
            <a:ext cx="615950" cy="1643063"/>
          </a:xfrm>
          <a:prstGeom prst="rect">
            <a:avLst/>
          </a:prstGeom>
          <a:solidFill>
            <a:srgbClr val="FFFF99"/>
          </a:solidFill>
          <a:ln w="9525">
            <a:solidFill>
              <a:schemeClr val="tx1"/>
            </a:solidFill>
            <a:miter lim="800000"/>
          </a:ln>
          <a:effectLst/>
        </p:spPr>
        <p:txBody>
          <a:bodyPr vert="eaVert">
            <a:spAutoFit/>
          </a:bodyPr>
          <a:lstStyle/>
          <a:p>
            <a:pPr marR="0" algn="ctr" defTabSz="914400">
              <a:spcBef>
                <a:spcPct val="50000"/>
              </a:spcBef>
              <a:buClrTx/>
              <a:buSzTx/>
              <a:buFontTx/>
              <a:defRPr/>
            </a:pPr>
            <a:r>
              <a:rPr kumimoji="0" lang="zh-CN" altLang="en-US" sz="2800" b="1" kern="1200" cap="none" spc="0" normalizeH="0" baseline="0" noProof="0" dirty="0">
                <a:solidFill>
                  <a:srgbClr val="FF0000"/>
                </a:solidFill>
                <a:effectLst>
                  <a:outerShdw blurRad="38100" dist="38100" dir="2700000" algn="tl">
                    <a:srgbClr val="000000">
                      <a:alpha val="43137"/>
                    </a:srgbClr>
                  </a:outerShdw>
                </a:effectLst>
                <a:latin typeface="华文中宋" pitchFamily="2" charset="-122"/>
                <a:ea typeface="华文中宋" pitchFamily="2" charset="-122"/>
                <a:cs typeface="+mn-cs"/>
              </a:rPr>
              <a:t> 艺术性</a:t>
            </a:r>
            <a:endParaRPr kumimoji="0" lang="zh-CN" altLang="en-US" sz="2800" b="1" kern="1200" cap="none" spc="0" normalizeH="0" baseline="0" noProof="0" dirty="0">
              <a:solidFill>
                <a:srgbClr val="FF0000"/>
              </a:solidFill>
              <a:effectLst>
                <a:outerShdw blurRad="38100" dist="38100" dir="2700000" algn="tl">
                  <a:srgbClr val="000000">
                    <a:alpha val="43137"/>
                  </a:srgbClr>
                </a:outerShdw>
              </a:effectLst>
              <a:latin typeface="华文中宋" pitchFamily="2" charset="-122"/>
              <a:ea typeface="华文中宋" pitchFamily="2" charset="-122"/>
              <a:cs typeface="+mn-cs"/>
            </a:endParaRPr>
          </a:p>
        </p:txBody>
      </p:sp>
      <p:sp>
        <p:nvSpPr>
          <p:cNvPr id="18" name="AutoShape 140"/>
          <p:cNvSpPr>
            <a:spLocks noChangeArrowheads="1"/>
          </p:cNvSpPr>
          <p:nvPr/>
        </p:nvSpPr>
        <p:spPr bwMode="auto">
          <a:xfrm>
            <a:off x="5857875" y="3143250"/>
            <a:ext cx="288925" cy="287338"/>
          </a:xfrm>
          <a:prstGeom prst="downArrow">
            <a:avLst>
              <a:gd name="adj1" fmla="val 50000"/>
              <a:gd name="adj2" fmla="val 25000"/>
            </a:avLst>
          </a:prstGeom>
          <a:solidFill>
            <a:srgbClr val="FFFF99"/>
          </a:solidFill>
          <a:ln w="9525">
            <a:solidFill>
              <a:schemeClr val="tx1"/>
            </a:solidFill>
            <a:miter lim="800000"/>
          </a:ln>
        </p:spPr>
        <p:txBody>
          <a:bodyPr vert="eaVert"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2800" b="1" i="0" u="none" strike="noStrike" kern="1200" cap="none" spc="0" normalizeH="0" baseline="0" noProof="0">
              <a:ln>
                <a:noFill/>
              </a:ln>
              <a:solidFill>
                <a:srgbClr val="FF0000"/>
              </a:solidFill>
              <a:effectLst>
                <a:outerShdw blurRad="38100" dist="38100" dir="2700000" algn="tl">
                  <a:srgbClr val="000000">
                    <a:alpha val="43137"/>
                  </a:srgbClr>
                </a:outerShdw>
              </a:effectLst>
              <a:uLnTx/>
              <a:uFillTx/>
              <a:latin typeface="华文中宋" pitchFamily="2" charset="-122"/>
              <a:ea typeface="华文中宋" pitchFamily="2" charset="-122"/>
              <a:cs typeface="+mn-cs"/>
            </a:endParaRPr>
          </a:p>
        </p:txBody>
      </p:sp>
      <p:sp>
        <p:nvSpPr>
          <p:cNvPr id="19" name="矩形 18"/>
          <p:cNvSpPr/>
          <p:nvPr/>
        </p:nvSpPr>
        <p:spPr>
          <a:xfrm>
            <a:off x="1214438" y="2143125"/>
            <a:ext cx="1857375" cy="1200150"/>
          </a:xfrm>
          <a:prstGeom prst="rect">
            <a:avLst/>
          </a:prstGeom>
          <a:noFill/>
          <a:ln w="9525">
            <a:noFill/>
          </a:ln>
        </p:spPr>
        <p:txBody>
          <a:bodyPr>
            <a:spAutoFit/>
          </a:bodyPr>
          <a:p>
            <a:pPr fontAlgn="ctr"/>
            <a:r>
              <a:rPr lang="zh-CN" altLang="en-US" b="1" dirty="0">
                <a:solidFill>
                  <a:srgbClr val="000000"/>
                </a:solidFill>
                <a:latin typeface="华文中宋" pitchFamily="2" charset="-122"/>
                <a:ea typeface="华文中宋" pitchFamily="2" charset="-122"/>
              </a:rPr>
              <a:t>政治统一</a:t>
            </a:r>
            <a:endParaRPr lang="en-US" altLang="zh-CN" b="1" dirty="0">
              <a:solidFill>
                <a:srgbClr val="000000"/>
              </a:solidFill>
              <a:latin typeface="华文中宋" pitchFamily="2" charset="-122"/>
              <a:ea typeface="华文中宋" pitchFamily="2" charset="-122"/>
            </a:endParaRPr>
          </a:p>
          <a:p>
            <a:pPr fontAlgn="ctr"/>
            <a:r>
              <a:rPr lang="zh-CN" altLang="en-US" b="1" dirty="0">
                <a:solidFill>
                  <a:srgbClr val="000000"/>
                </a:solidFill>
                <a:latin typeface="华文中宋" pitchFamily="2" charset="-122"/>
                <a:ea typeface="华文中宋" pitchFamily="2" charset="-122"/>
              </a:rPr>
              <a:t>经济发展</a:t>
            </a:r>
            <a:endParaRPr lang="en-US" altLang="zh-CN" b="1" dirty="0">
              <a:solidFill>
                <a:srgbClr val="000000"/>
              </a:solidFill>
              <a:latin typeface="华文中宋" pitchFamily="2" charset="-122"/>
              <a:ea typeface="华文中宋" pitchFamily="2" charset="-122"/>
            </a:endParaRPr>
          </a:p>
          <a:p>
            <a:pPr fontAlgn="ctr"/>
            <a:r>
              <a:rPr lang="zh-CN" altLang="en-US" b="1" dirty="0">
                <a:solidFill>
                  <a:srgbClr val="000000"/>
                </a:solidFill>
                <a:latin typeface="华文中宋" pitchFamily="2" charset="-122"/>
                <a:ea typeface="华文中宋" pitchFamily="2" charset="-122"/>
              </a:rPr>
              <a:t>思想统一</a:t>
            </a:r>
            <a:endParaRPr lang="zh-CN" altLang="en-US" b="1" dirty="0">
              <a:solidFill>
                <a:srgbClr val="000000"/>
              </a:solidFill>
              <a:latin typeface="华文中宋" pitchFamily="2" charset="-122"/>
              <a:ea typeface="华文中宋" pitchFamily="2" charset="-122"/>
            </a:endParaRPr>
          </a:p>
        </p:txBody>
      </p:sp>
      <p:sp>
        <p:nvSpPr>
          <p:cNvPr id="24634" name="Rectangle 58"/>
          <p:cNvSpPr/>
          <p:nvPr/>
        </p:nvSpPr>
        <p:spPr>
          <a:xfrm>
            <a:off x="3348038" y="3357563"/>
            <a:ext cx="2519362" cy="457200"/>
          </a:xfrm>
          <a:prstGeom prst="rect">
            <a:avLst/>
          </a:prstGeom>
          <a:noFill/>
          <a:ln w="9525">
            <a:noFill/>
          </a:ln>
        </p:spPr>
        <p:txBody>
          <a:bodyPr>
            <a:spAutoFit/>
          </a:bodyPr>
          <a:p>
            <a:pPr algn="ctr" fontAlgn="ctr"/>
            <a:r>
              <a:rPr lang="zh-CN" altLang="en-US" b="1" dirty="0">
                <a:latin typeface="华文中宋" pitchFamily="2" charset="-122"/>
                <a:ea typeface="华文中宋" pitchFamily="2" charset="-122"/>
              </a:rPr>
              <a:t>书法艺术形成</a:t>
            </a:r>
            <a:endParaRPr lang="en-US" altLang="zh-CN" b="1" dirty="0">
              <a:latin typeface="华文中宋" pitchFamily="2" charset="-122"/>
              <a:ea typeface="华文中宋" pitchFamily="2" charset="-122"/>
            </a:endParaRPr>
          </a:p>
        </p:txBody>
      </p:sp>
      <p:sp>
        <p:nvSpPr>
          <p:cNvPr id="14" name="矩形 13"/>
          <p:cNvSpPr/>
          <p:nvPr/>
        </p:nvSpPr>
        <p:spPr>
          <a:xfrm>
            <a:off x="71406" y="285728"/>
            <a:ext cx="7143800" cy="584775"/>
          </a:xfrm>
          <a:prstGeom prst="rect">
            <a:avLst/>
          </a:prstGeom>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0" cap="none" spc="0" normalizeH="0" baseline="0" noProof="0" dirty="0">
                <a:ln w="9525">
                  <a:solidFill>
                    <a:srgbClr val="000000"/>
                  </a:solidFill>
                  <a:round/>
                </a:ln>
                <a:solidFill>
                  <a:srgbClr val="000000"/>
                </a:solidFill>
                <a:effectLst/>
                <a:uLnTx/>
                <a:uFillTx/>
                <a:latin typeface="微软雅黑" panose="020B0503020204020204" charset="-122"/>
                <a:ea typeface="微软雅黑" panose="020B0503020204020204" charset="-122"/>
                <a:cs typeface="+mn-cs"/>
              </a:rPr>
              <a:t>二、古代中国文艺</a:t>
            </a:r>
            <a:endParaRPr kumimoji="0" lang="zh-CN" altLang="en-US" sz="3200" b="1" i="0" u="none" strike="noStrike" kern="10" cap="none" spc="0" normalizeH="0" baseline="0" noProof="0" dirty="0">
              <a:ln w="9525">
                <a:solidFill>
                  <a:srgbClr val="000000"/>
                </a:solidFill>
                <a:round/>
              </a:ln>
              <a:solidFill>
                <a:srgbClr val="000000"/>
              </a:solidFill>
              <a:effectLst/>
              <a:uLnTx/>
              <a:uFillTx/>
              <a:latin typeface="微软雅黑" panose="020B0503020204020204" charset="-122"/>
              <a:ea typeface="微软雅黑" panose="020B0503020204020204" charset="-122"/>
              <a:cs typeface="+mn-cs"/>
            </a:endParaRPr>
          </a:p>
        </p:txBody>
      </p:sp>
      <p:sp>
        <p:nvSpPr>
          <p:cNvPr id="2" name="Rectangle 4"/>
          <p:cNvSpPr/>
          <p:nvPr/>
        </p:nvSpPr>
        <p:spPr>
          <a:xfrm>
            <a:off x="3429000" y="285750"/>
            <a:ext cx="4500563" cy="523875"/>
          </a:xfrm>
          <a:prstGeom prst="rect">
            <a:avLst/>
          </a:prstGeom>
          <a:noFill/>
          <a:ln w="9525">
            <a:noFill/>
          </a:ln>
        </p:spPr>
        <p:txBody>
          <a:bodyPr>
            <a:spAutoFit/>
          </a:bodyPr>
          <a:p>
            <a:r>
              <a:rPr lang="en-US" altLang="zh-CN" sz="2800" b="1" dirty="0">
                <a:latin typeface="华文中宋" pitchFamily="2" charset="-122"/>
                <a:ea typeface="华文中宋" pitchFamily="2" charset="-122"/>
              </a:rPr>
              <a:t>——</a:t>
            </a:r>
            <a:r>
              <a:rPr lang="zh-CN" altLang="en-US" sz="2800" b="1" dirty="0">
                <a:latin typeface="华文中宋" pitchFamily="2" charset="-122"/>
                <a:ea typeface="华文中宋" pitchFamily="2" charset="-122"/>
              </a:rPr>
              <a:t>汉字与书法艺术</a:t>
            </a:r>
            <a:endParaRPr lang="zh-CN" altLang="en-US" sz="2800" b="1" dirty="0">
              <a:latin typeface="华文中宋" pitchFamily="2" charset="-122"/>
              <a:ea typeface="华文中宋"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46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blinds(horizontal)">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edg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24634"/>
                                        </p:tgtEl>
                                        <p:attrNameLst>
                                          <p:attrName>style.visibility</p:attrName>
                                        </p:attrNameLst>
                                      </p:cBhvr>
                                      <p:to>
                                        <p:strVal val="visible"/>
                                      </p:to>
                                    </p:set>
                                    <p:animEffect transition="in" filter="blinds(horizontal)">
                                      <p:cBhvr>
                                        <p:cTn id="29" dur="500"/>
                                        <p:tgtEl>
                                          <p:spTgt spid="24634"/>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000000"/>
                                          </p:val>
                                        </p:tav>
                                        <p:tav tm="100000">
                                          <p:val>
                                            <p:strVal val="#ppt_w"/>
                                          </p:val>
                                        </p:tav>
                                      </p:tavLst>
                                    </p:anim>
                                    <p:anim calcmode="lin" valueType="num">
                                      <p:cBhvr>
                                        <p:cTn id="35" dur="500" fill="hold"/>
                                        <p:tgtEl>
                                          <p:spTgt spid="16"/>
                                        </p:tgtEl>
                                        <p:attrNameLst>
                                          <p:attrName>ppt_h</p:attrName>
                                        </p:attrNameLst>
                                      </p:cBhvr>
                                      <p:tavLst>
                                        <p:tav tm="0">
                                          <p:val>
                                            <p:fltVal val="0.000000"/>
                                          </p:val>
                                        </p:tav>
                                        <p:tav tm="100000">
                                          <p:val>
                                            <p:strVal val="#ppt_h"/>
                                          </p:val>
                                        </p:tav>
                                      </p:tavLst>
                                    </p:anim>
                                    <p:animEffect transition="in" filter="fade">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p:cTn id="41" dur="500" fill="hold"/>
                                        <p:tgtEl>
                                          <p:spTgt spid="18"/>
                                        </p:tgtEl>
                                        <p:attrNameLst>
                                          <p:attrName>ppt_w</p:attrName>
                                        </p:attrNameLst>
                                      </p:cBhvr>
                                      <p:tavLst>
                                        <p:tav tm="0">
                                          <p:val>
                                            <p:fltVal val="0.000000"/>
                                          </p:val>
                                        </p:tav>
                                        <p:tav tm="100000">
                                          <p:val>
                                            <p:strVal val="#ppt_w"/>
                                          </p:val>
                                        </p:tav>
                                      </p:tavLst>
                                    </p:anim>
                                    <p:anim calcmode="lin" valueType="num">
                                      <p:cBhvr>
                                        <p:cTn id="42" dur="500" fill="hold"/>
                                        <p:tgtEl>
                                          <p:spTgt spid="18"/>
                                        </p:tgtEl>
                                        <p:attrNameLst>
                                          <p:attrName>ppt_h</p:attrName>
                                        </p:attrNameLst>
                                      </p:cBhvr>
                                      <p:tavLst>
                                        <p:tav tm="0">
                                          <p:val>
                                            <p:fltVal val="0.000000"/>
                                          </p:val>
                                        </p:tav>
                                        <p:tav tm="100000">
                                          <p:val>
                                            <p:strVal val="#ppt_h"/>
                                          </p:val>
                                        </p:tav>
                                      </p:tavLst>
                                    </p:anim>
                                    <p:animEffect transition="in" filter="fade">
                                      <p:cBhvr>
                                        <p:cTn id="43" dur="500"/>
                                        <p:tgtEl>
                                          <p:spTgt spid="18"/>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p:cTn id="46" dur="500" fill="hold"/>
                                        <p:tgtEl>
                                          <p:spTgt spid="17"/>
                                        </p:tgtEl>
                                        <p:attrNameLst>
                                          <p:attrName>ppt_w</p:attrName>
                                        </p:attrNameLst>
                                      </p:cBhvr>
                                      <p:tavLst>
                                        <p:tav tm="0">
                                          <p:val>
                                            <p:fltVal val="0.000000"/>
                                          </p:val>
                                        </p:tav>
                                        <p:tav tm="100000">
                                          <p:val>
                                            <p:strVal val="#ppt_w"/>
                                          </p:val>
                                        </p:tav>
                                      </p:tavLst>
                                    </p:anim>
                                    <p:anim calcmode="lin" valueType="num">
                                      <p:cBhvr>
                                        <p:cTn id="47" dur="500" fill="hold"/>
                                        <p:tgtEl>
                                          <p:spTgt spid="17"/>
                                        </p:tgtEl>
                                        <p:attrNameLst>
                                          <p:attrName>ppt_h</p:attrName>
                                        </p:attrNameLst>
                                      </p:cBhvr>
                                      <p:tavLst>
                                        <p:tav tm="0">
                                          <p:val>
                                            <p:fltVal val="0.000000"/>
                                          </p:val>
                                        </p:tav>
                                        <p:tav tm="100000">
                                          <p:val>
                                            <p:strVal val="#ppt_h"/>
                                          </p:val>
                                        </p:tav>
                                      </p:tavLst>
                                    </p:anim>
                                    <p:animEffect transition="in" filter="fade">
                                      <p:cBhvr>
                                        <p:cTn id="48" dur="500"/>
                                        <p:tgtEl>
                                          <p:spTgt spid="17"/>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blinds(horizontal)">
                                      <p:cBhvr>
                                        <p:cTn id="53" dur="500"/>
                                        <p:tgtEl>
                                          <p:spTgt spid="15"/>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499"/>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13" grpId="0"/>
      <p:bldP spid="15" grpId="0"/>
      <p:bldP spid="16" grpId="0" animBg="1"/>
      <p:bldP spid="17" grpId="0" animBg="1"/>
      <p:bldP spid="18" grpId="0" animBg="1"/>
      <p:bldP spid="19" grpId="0"/>
      <p:bldP spid="2463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5602" name="表格 25601"/>
          <p:cNvGraphicFramePr/>
          <p:nvPr/>
        </p:nvGraphicFramePr>
        <p:xfrm>
          <a:off x="179388" y="285750"/>
          <a:ext cx="8820150" cy="6416675"/>
        </p:xfrm>
        <a:graphic>
          <a:graphicData uri="http://schemas.openxmlformats.org/drawingml/2006/table">
            <a:tbl>
              <a:tblPr/>
              <a:tblGrid>
                <a:gridCol w="720725"/>
                <a:gridCol w="2243138"/>
                <a:gridCol w="2500312"/>
                <a:gridCol w="571500"/>
                <a:gridCol w="1071563"/>
                <a:gridCol w="928687"/>
                <a:gridCol w="784225"/>
              </a:tblGrid>
              <a:tr h="517525">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r>
                        <a:rPr lang="zh-CN" altLang="en-US" b="1" dirty="0">
                          <a:latin typeface="黑体" panose="02010609060101010101" pitchFamily="49" charset="-122"/>
                          <a:ea typeface="黑体" panose="02010609060101010101" pitchFamily="49" charset="-122"/>
                        </a:rPr>
                        <a:t>朝代</a:t>
                      </a:r>
                      <a:endParaRPr lang="zh-CN" altLang="en-US"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r>
                        <a:rPr lang="zh-CN" altLang="en-US" b="1" dirty="0">
                          <a:latin typeface="黑体" panose="02010609060101010101" pitchFamily="49" charset="-122"/>
                          <a:ea typeface="黑体" panose="02010609060101010101" pitchFamily="49" charset="-122"/>
                        </a:rPr>
                        <a:t>时代特征</a:t>
                      </a:r>
                      <a:endParaRPr lang="zh-CN" altLang="en-US"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r>
                        <a:rPr lang="zh-CN" altLang="en-US" b="1" dirty="0">
                          <a:solidFill>
                            <a:srgbClr val="FF0000"/>
                          </a:solidFill>
                          <a:latin typeface="黑体" panose="02010609060101010101" pitchFamily="49" charset="-122"/>
                          <a:ea typeface="黑体" panose="02010609060101010101" pitchFamily="49" charset="-122"/>
                        </a:rPr>
                        <a:t>汉字、书法</a:t>
                      </a:r>
                      <a:endParaRPr lang="zh-CN" altLang="en-US" b="1" dirty="0">
                        <a:solidFill>
                          <a:srgbClr val="FF0000"/>
                        </a:solidFill>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99"/>
                    </a:solidFill>
                  </a:tcPr>
                </a:tc>
                <a:tc gridSpan="2">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r>
                        <a:rPr lang="zh-CN" altLang="en-US" b="1" dirty="0">
                          <a:latin typeface="黑体" panose="02010609060101010101" pitchFamily="49" charset="-122"/>
                          <a:ea typeface="黑体" panose="02010609060101010101" pitchFamily="49" charset="-122"/>
                        </a:rPr>
                        <a:t>绘画</a:t>
                      </a:r>
                      <a:endParaRPr lang="zh-CN" altLang="en-US"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99"/>
                    </a:solidFill>
                  </a:tcPr>
                </a:tc>
                <a:tc hMerge="1">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r>
                        <a:rPr lang="zh-CN" altLang="en-US" b="1" dirty="0">
                          <a:latin typeface="黑体" panose="02010609060101010101" pitchFamily="49" charset="-122"/>
                          <a:ea typeface="黑体" panose="02010609060101010101" pitchFamily="49" charset="-122"/>
                        </a:rPr>
                        <a:t>文学</a:t>
                      </a:r>
                      <a:endParaRPr lang="zh-CN" altLang="en-US"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r>
                        <a:rPr lang="zh-CN" altLang="en-US" b="1" dirty="0">
                          <a:latin typeface="黑体" panose="02010609060101010101" pitchFamily="49" charset="-122"/>
                          <a:ea typeface="黑体" panose="02010609060101010101" pitchFamily="49" charset="-122"/>
                        </a:rPr>
                        <a:t>戏剧</a:t>
                      </a:r>
                      <a:endParaRPr lang="zh-CN" altLang="en-US"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99"/>
                    </a:solidFill>
                  </a:tcPr>
                </a:tc>
              </a:tr>
              <a:tr h="1346200">
                <a:tc rowSpan="2">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r>
                        <a:rPr lang="zh-CN" altLang="en-US" b="1" dirty="0">
                          <a:latin typeface="黑体" panose="02010609060101010101" pitchFamily="49" charset="-122"/>
                          <a:ea typeface="黑体" panose="02010609060101010101" pitchFamily="49" charset="-122"/>
                        </a:rPr>
                        <a:t>北宋</a:t>
                      </a:r>
                      <a:endParaRPr lang="zh-CN" altLang="en-US"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99"/>
                    </a:solidFill>
                  </a:tcPr>
                </a:tc>
                <a:tc rowSpan="2">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eaLnBrk="1" fontAlgn="ctr" hangingPunct="1">
                        <a:buNone/>
                      </a:pPr>
                      <a:endParaRPr lang="zh-CN" altLang="en-US" b="1" dirty="0">
                        <a:latin typeface="宋体" panose="02010600030101010101" pitchFamily="2"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3">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eaLnBrk="1" fontAlgn="ctr" hangingPunct="1">
                        <a:buNone/>
                      </a:pPr>
                      <a:endParaRPr lang="zh-CN" altLang="en-US" sz="2200"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3">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eaLnBrk="1" fontAlgn="ctr" hangingPunct="1">
                        <a:buNone/>
                      </a:pPr>
                      <a:endParaRPr lang="zh-CN" altLang="en-US" sz="2200"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endParaRPr lang="zh-CN" altLang="en-US" sz="2200"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3">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endParaRPr lang="zh-CN" altLang="en-US" sz="2200"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3">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endParaRPr lang="zh-CN" altLang="en-US" sz="2200"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238125">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rowSpan="2">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endParaRPr lang="zh-CN" altLang="en-US" sz="2200"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r>
              <a:tr h="504825">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r>
                        <a:rPr lang="zh-CN" altLang="en-US" b="1" dirty="0">
                          <a:latin typeface="黑体" panose="02010609060101010101" pitchFamily="49" charset="-122"/>
                          <a:ea typeface="黑体" panose="02010609060101010101" pitchFamily="49" charset="-122"/>
                        </a:rPr>
                        <a:t>南宋</a:t>
                      </a:r>
                      <a:endParaRPr lang="zh-CN" altLang="en-US"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1" eaLnBrk="1" fontAlgn="ctr" hangingPunct="1">
                        <a:buNone/>
                      </a:pPr>
                      <a:r>
                        <a:rPr lang="zh-CN" altLang="en-US" sz="2200" b="1" dirty="0">
                          <a:latin typeface="黑体" panose="02010609060101010101" pitchFamily="49" charset="-122"/>
                          <a:ea typeface="黑体" panose="02010609060101010101" pitchFamily="49" charset="-122"/>
                        </a:rPr>
                        <a:t>偏安江南</a:t>
                      </a:r>
                      <a:endParaRPr lang="zh-CN" altLang="en-US" sz="2200"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r>
              <a:tr h="1519238">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r>
                        <a:rPr lang="zh-CN" altLang="en-US" b="1" dirty="0">
                          <a:latin typeface="黑体" panose="02010609060101010101" pitchFamily="49" charset="-122"/>
                          <a:ea typeface="黑体" panose="02010609060101010101" pitchFamily="49" charset="-122"/>
                        </a:rPr>
                        <a:t>元</a:t>
                      </a:r>
                      <a:endParaRPr lang="zh-CN" altLang="en-US"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eaLnBrk="1" fontAlgn="ctr" hangingPunct="1">
                        <a:buNone/>
                      </a:pPr>
                      <a:endParaRPr lang="zh-CN" altLang="en-US" sz="2200"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eaLnBrk="1" hangingPunct="1">
                        <a:buNone/>
                      </a:pPr>
                      <a:endParaRPr lang="zh-CN" altLang="en-US" sz="2200" dirty="0">
                        <a:latin typeface="黑体" panose="02010609060101010101" pitchFamily="49" charset="-122"/>
                        <a:ea typeface="黑体" panose="02010609060101010101" pitchFamily="49" charset="-122"/>
                      </a:endParaRPr>
                    </a:p>
                  </a:txBody>
                  <a:tcPr marL="6359" marR="6359" marT="6359" marB="0"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2">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endParaRPr lang="zh-CN" altLang="en-US" sz="2200"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r>
                        <a:rPr lang="zh-CN" altLang="en-US" sz="2200" b="1" dirty="0">
                          <a:latin typeface="黑体" panose="02010609060101010101" pitchFamily="49" charset="-122"/>
                          <a:ea typeface="黑体" panose="02010609060101010101" pitchFamily="49" charset="-122"/>
                        </a:rPr>
                        <a:t> </a:t>
                      </a:r>
                      <a:endParaRPr lang="zh-CN" altLang="en-US" sz="2200" b="1" dirty="0">
                        <a:latin typeface="黑体" panose="02010609060101010101" pitchFamily="49" charset="-122"/>
                        <a:ea typeface="黑体" panose="02010609060101010101" pitchFamily="49" charset="-122"/>
                      </a:endParaRPr>
                    </a:p>
                    <a:p>
                      <a:pPr lvl="0" algn="ctr" eaLnBrk="1" fontAlgn="ctr" hangingPunct="1">
                        <a:buNone/>
                      </a:pPr>
                      <a:r>
                        <a:rPr lang="zh-CN" altLang="en-US" sz="2200" b="1" dirty="0">
                          <a:latin typeface="黑体" panose="02010609060101010101" pitchFamily="49" charset="-122"/>
                          <a:ea typeface="黑体" panose="02010609060101010101" pitchFamily="49" charset="-122"/>
                        </a:rPr>
                        <a:t>　</a:t>
                      </a:r>
                      <a:endParaRPr lang="zh-CN" altLang="en-US" sz="2200"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endParaRPr lang="zh-CN" altLang="en-US" sz="2200"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2290762">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r>
                        <a:rPr lang="zh-CN" altLang="en-US" b="1" dirty="0">
                          <a:latin typeface="黑体" panose="02010609060101010101" pitchFamily="49" charset="-122"/>
                          <a:ea typeface="黑体" panose="02010609060101010101" pitchFamily="49" charset="-122"/>
                        </a:rPr>
                        <a:t>明清</a:t>
                      </a:r>
                      <a:endParaRPr lang="zh-CN" altLang="en-US"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99"/>
                    </a:solidFill>
                  </a:tcPr>
                </a:tc>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eaLnBrk="1" fontAlgn="ctr" hangingPunct="1">
                        <a:buNone/>
                      </a:pPr>
                      <a:endParaRPr lang="zh-CN" altLang="en-US" sz="2200"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eaLnBrk="1" fontAlgn="ctr" hangingPunct="1">
                        <a:buNone/>
                      </a:pPr>
                      <a:endParaRPr lang="zh-CN" altLang="en-US" sz="2200"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2">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eaLnBrk="1" fontAlgn="ctr" hangingPunct="1">
                        <a:buNone/>
                      </a:pPr>
                      <a:endParaRPr lang="en-US" altLang="zh-CN" sz="2000" b="1" dirty="0">
                        <a:latin typeface="黑体" panose="02010609060101010101" pitchFamily="49" charset="-122"/>
                        <a:ea typeface="黑体" panose="02010609060101010101" pitchFamily="49" charset="-122"/>
                      </a:endParaRPr>
                    </a:p>
                    <a:p>
                      <a:pPr lvl="0" eaLnBrk="1" fontAlgn="ctr" hangingPunct="1">
                        <a:buNone/>
                      </a:pPr>
                      <a:endParaRPr lang="en-US" altLang="zh-CN" sz="2000" b="1" dirty="0">
                        <a:latin typeface="黑体" panose="02010609060101010101" pitchFamily="49" charset="-122"/>
                        <a:ea typeface="黑体" panose="02010609060101010101" pitchFamily="49" charset="-122"/>
                      </a:endParaRPr>
                    </a:p>
                    <a:p>
                      <a:pPr lvl="0" eaLnBrk="1" fontAlgn="ctr" hangingPunct="1">
                        <a:buNone/>
                      </a:pPr>
                      <a:endParaRPr lang="zh-CN" altLang="en-US" sz="2000" b="1" dirty="0">
                        <a:latin typeface="黑体" panose="02010609060101010101" pitchFamily="49" charset="-122"/>
                        <a:ea typeface="黑体" panose="02010609060101010101" pitchFamily="49" charset="-122"/>
                      </a:endParaRPr>
                    </a:p>
                  </a:txBody>
                  <a:tcPr marL="6359" marR="6359" marT="6359" marB="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eaLnBrk="1" fontAlgn="ctr" hangingPunct="1">
                        <a:buNone/>
                      </a:pPr>
                      <a:r>
                        <a:rPr lang="zh-CN" altLang="en-US" sz="2200" b="1" dirty="0">
                          <a:latin typeface="黑体" panose="02010609060101010101" pitchFamily="49" charset="-122"/>
                          <a:ea typeface="黑体" panose="02010609060101010101" pitchFamily="49" charset="-122"/>
                        </a:rPr>
                        <a:t>　</a:t>
                      </a:r>
                      <a:endParaRPr lang="en-US" altLang="zh-CN" sz="2200"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stStyle>
                    <a:p>
                      <a:pPr lvl="0" algn="ctr" eaLnBrk="1" fontAlgn="ctr" hangingPunct="1">
                        <a:buNone/>
                      </a:pPr>
                      <a:endParaRPr lang="zh-CN" altLang="en-US" sz="2200" b="1" dirty="0">
                        <a:latin typeface="黑体" panose="02010609060101010101" pitchFamily="49" charset="-122"/>
                        <a:ea typeface="黑体" panose="02010609060101010101" pitchFamily="49" charset="-122"/>
                      </a:endParaRPr>
                    </a:p>
                  </a:txBody>
                  <a:tcPr marL="6359" marR="6359" marT="6359"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7" name="矩形 6"/>
          <p:cNvSpPr/>
          <p:nvPr/>
        </p:nvSpPr>
        <p:spPr>
          <a:xfrm>
            <a:off x="928688" y="857250"/>
            <a:ext cx="2160587" cy="1446213"/>
          </a:xfrm>
          <a:prstGeom prst="rect">
            <a:avLst/>
          </a:prstGeom>
          <a:noFill/>
          <a:ln w="9525">
            <a:noFill/>
          </a:ln>
        </p:spPr>
        <p:txBody>
          <a:bodyPr>
            <a:spAutoFit/>
          </a:bodyPr>
          <a:p>
            <a:pPr fontAlgn="ctr"/>
            <a:r>
              <a:rPr lang="zh-CN" altLang="en-US" sz="2200" b="1" dirty="0">
                <a:solidFill>
                  <a:srgbClr val="FF0000"/>
                </a:solidFill>
                <a:latin typeface="华文中宋" pitchFamily="2" charset="-122"/>
                <a:ea typeface="华文中宋" pitchFamily="2" charset="-122"/>
              </a:rPr>
              <a:t>商品经济发展；市民阶层兴起； 重文，文人阶层壮大；理学发展</a:t>
            </a:r>
            <a:endParaRPr lang="zh-CN" altLang="en-US" sz="2200" b="1" dirty="0">
              <a:solidFill>
                <a:srgbClr val="FF0000"/>
              </a:solidFill>
              <a:latin typeface="华文中宋" pitchFamily="2" charset="-122"/>
              <a:ea typeface="华文中宋" pitchFamily="2" charset="-122"/>
            </a:endParaRPr>
          </a:p>
        </p:txBody>
      </p:sp>
      <p:sp>
        <p:nvSpPr>
          <p:cNvPr id="16" name="矩形 11"/>
          <p:cNvSpPr/>
          <p:nvPr/>
        </p:nvSpPr>
        <p:spPr>
          <a:xfrm>
            <a:off x="900113" y="4437063"/>
            <a:ext cx="2314575" cy="2197100"/>
          </a:xfrm>
          <a:prstGeom prst="rect">
            <a:avLst/>
          </a:prstGeom>
          <a:noFill/>
          <a:ln w="9525">
            <a:noFill/>
          </a:ln>
        </p:spPr>
        <p:txBody>
          <a:bodyPr>
            <a:spAutoFit/>
          </a:bodyPr>
          <a:p>
            <a:pPr fontAlgn="ctr"/>
            <a:r>
              <a:rPr lang="zh-CN" altLang="en-US" sz="2300" b="1" dirty="0">
                <a:solidFill>
                  <a:srgbClr val="0000FF"/>
                </a:solidFill>
                <a:latin typeface="华文中宋" pitchFamily="2" charset="-122"/>
                <a:ea typeface="华文中宋" pitchFamily="2" charset="-122"/>
              </a:rPr>
              <a:t>商品经济发展，商业市镇繁荣，资本主义萌芽；市民阶层壮大；明清进步思潮；政治统治黑暗。</a:t>
            </a:r>
            <a:endParaRPr lang="zh-CN" altLang="en-US" sz="2300" b="1" dirty="0">
              <a:solidFill>
                <a:srgbClr val="0000FF"/>
              </a:solidFill>
              <a:latin typeface="华文中宋" pitchFamily="2" charset="-122"/>
              <a:ea typeface="华文中宋" pitchFamily="2" charset="-122"/>
            </a:endParaRPr>
          </a:p>
        </p:txBody>
      </p:sp>
      <p:sp>
        <p:nvSpPr>
          <p:cNvPr id="19" name="矩形 18"/>
          <p:cNvSpPr/>
          <p:nvPr/>
        </p:nvSpPr>
        <p:spPr>
          <a:xfrm>
            <a:off x="3214688" y="1000125"/>
            <a:ext cx="2357437" cy="1570038"/>
          </a:xfrm>
          <a:prstGeom prst="rect">
            <a:avLst/>
          </a:prstGeom>
          <a:noFill/>
          <a:ln w="9525">
            <a:noFill/>
          </a:ln>
        </p:spPr>
        <p:txBody>
          <a:bodyPr>
            <a:spAutoFit/>
          </a:bodyPr>
          <a:p>
            <a:pPr fontAlgn="ctr"/>
            <a:r>
              <a:rPr lang="zh-CN" altLang="en-US" b="1" dirty="0">
                <a:solidFill>
                  <a:srgbClr val="000000"/>
                </a:solidFill>
                <a:latin typeface="华文中宋" pitchFamily="2" charset="-122"/>
                <a:ea typeface="华文中宋" pitchFamily="2" charset="-122"/>
              </a:rPr>
              <a:t>追求个性、忽略法度、有意无法；宋四家</a:t>
            </a:r>
            <a:r>
              <a:rPr lang="en-US" altLang="zh-CN" b="1" dirty="0">
                <a:solidFill>
                  <a:srgbClr val="000000"/>
                </a:solidFill>
                <a:latin typeface="华文中宋" pitchFamily="2" charset="-122"/>
                <a:ea typeface="华文中宋" pitchFamily="2" charset="-122"/>
              </a:rPr>
              <a:t>—</a:t>
            </a:r>
            <a:r>
              <a:rPr lang="zh-CN" altLang="en-US" b="1" dirty="0">
                <a:solidFill>
                  <a:srgbClr val="000000"/>
                </a:solidFill>
                <a:latin typeface="华文中宋" pitchFamily="2" charset="-122"/>
                <a:ea typeface="华文中宋" pitchFamily="2" charset="-122"/>
              </a:rPr>
              <a:t>苏、黄、米、蔡；赵佶</a:t>
            </a:r>
            <a:endParaRPr lang="zh-CN" altLang="en-US" b="1" dirty="0">
              <a:solidFill>
                <a:srgbClr val="000000"/>
              </a:solidFill>
              <a:latin typeface="华文中宋" pitchFamily="2" charset="-122"/>
              <a:ea typeface="华文中宋" pitchFamily="2" charset="-122"/>
            </a:endParaRPr>
          </a:p>
        </p:txBody>
      </p:sp>
      <p:sp>
        <p:nvSpPr>
          <p:cNvPr id="20" name="矩形 19"/>
          <p:cNvSpPr/>
          <p:nvPr/>
        </p:nvSpPr>
        <p:spPr>
          <a:xfrm>
            <a:off x="928688" y="2928938"/>
            <a:ext cx="2071687" cy="1508125"/>
          </a:xfrm>
          <a:prstGeom prst="rect">
            <a:avLst/>
          </a:prstGeom>
          <a:noFill/>
          <a:ln w="9525">
            <a:noFill/>
          </a:ln>
        </p:spPr>
        <p:txBody>
          <a:bodyPr>
            <a:spAutoFit/>
          </a:bodyPr>
          <a:p>
            <a:pPr fontAlgn="ctr"/>
            <a:r>
              <a:rPr lang="zh-CN" altLang="en-US" sz="2300" b="1" dirty="0">
                <a:solidFill>
                  <a:srgbClr val="000000"/>
                </a:solidFill>
                <a:latin typeface="华文中宋" pitchFamily="2" charset="-122"/>
                <a:ea typeface="华文中宋" pitchFamily="2" charset="-122"/>
              </a:rPr>
              <a:t>民族歧视政策，民族、阶级矛盾尖锐；文人地位低下</a:t>
            </a:r>
            <a:endParaRPr lang="zh-CN" altLang="en-US" sz="2300" b="1" dirty="0">
              <a:solidFill>
                <a:srgbClr val="000000"/>
              </a:solidFill>
              <a:latin typeface="华文中宋" pitchFamily="2" charset="-122"/>
              <a:ea typeface="华文中宋" pitchFamily="2" charset="-122"/>
            </a:endParaRPr>
          </a:p>
        </p:txBody>
      </p:sp>
      <p:sp>
        <p:nvSpPr>
          <p:cNvPr id="22" name="矩形 21"/>
          <p:cNvSpPr/>
          <p:nvPr/>
        </p:nvSpPr>
        <p:spPr>
          <a:xfrm>
            <a:off x="3357563" y="4786313"/>
            <a:ext cx="2214562" cy="1200150"/>
          </a:xfrm>
          <a:prstGeom prst="rect">
            <a:avLst/>
          </a:prstGeom>
          <a:noFill/>
          <a:ln w="9525">
            <a:noFill/>
          </a:ln>
        </p:spPr>
        <p:txBody>
          <a:bodyPr>
            <a:spAutoFit/>
          </a:bodyPr>
          <a:p>
            <a:pPr fontAlgn="ctr"/>
            <a:r>
              <a:rPr lang="zh-CN" altLang="en-US" b="1" u="sng" dirty="0">
                <a:solidFill>
                  <a:srgbClr val="FF0000"/>
                </a:solidFill>
                <a:latin typeface="华文中宋" pitchFamily="2" charset="-122"/>
                <a:ea typeface="华文中宋" pitchFamily="2" charset="-122"/>
              </a:rPr>
              <a:t>平民化、世俗化、个性化</a:t>
            </a:r>
            <a:r>
              <a:rPr lang="zh-CN" altLang="en-US" b="1" dirty="0">
                <a:solidFill>
                  <a:srgbClr val="000000"/>
                </a:solidFill>
                <a:latin typeface="华文中宋" pitchFamily="2" charset="-122"/>
                <a:ea typeface="华文中宋" pitchFamily="2" charset="-122"/>
              </a:rPr>
              <a:t>：祝、文</a:t>
            </a:r>
            <a:endParaRPr lang="zh-CN" altLang="en-US" b="1" dirty="0">
              <a:solidFill>
                <a:srgbClr val="000000"/>
              </a:solidFill>
              <a:latin typeface="华文中宋" pitchFamily="2" charset="-122"/>
              <a:ea typeface="华文中宋"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linds(horizont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blinds(horizontal)">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blinds(horizontal)">
                                      <p:cBhvr>
                                        <p:cTn id="2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6" grpId="0"/>
      <p:bldP spid="19" grpId="0"/>
      <p:bldP spid="20" grpId="0"/>
      <p:bldP spid="2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2345" name="Group 57"/>
          <p:cNvGraphicFramePr>
            <a:graphicFrameLocks noGrp="1"/>
          </p:cNvGraphicFramePr>
          <p:nvPr/>
        </p:nvGraphicFramePr>
        <p:xfrm>
          <a:off x="107950" y="976313"/>
          <a:ext cx="8856663" cy="5795963"/>
        </p:xfrm>
        <a:graphic>
          <a:graphicData uri="http://schemas.openxmlformats.org/drawingml/2006/table">
            <a:tbl>
              <a:tblPr/>
              <a:tblGrid>
                <a:gridCol w="790575"/>
                <a:gridCol w="1909763"/>
                <a:gridCol w="692142"/>
                <a:gridCol w="3643338"/>
                <a:gridCol w="928670"/>
                <a:gridCol w="892175"/>
              </a:tblGrid>
              <a:tr h="407988">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朝代</a:t>
                      </a:r>
                      <a:endPar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时代特征</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书法</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rgbClr val="FF0000"/>
                          </a:solidFill>
                          <a:effectLst/>
                          <a:latin typeface="黑体" panose="02010609060101010101" pitchFamily="49" charset="-122"/>
                          <a:ea typeface="黑体" panose="02010609060101010101" pitchFamily="49" charset="-122"/>
                        </a:rPr>
                        <a:t>绘画</a:t>
                      </a:r>
                      <a:endParaRPr kumimoji="0" lang="zh-CN" altLang="en-US" sz="2400" b="1" i="0" u="none" strike="noStrike" cap="none" normalizeH="0" baseline="0" smtClean="0">
                        <a:ln>
                          <a:noFill/>
                        </a:ln>
                        <a:solidFill>
                          <a:srgbClr val="FF0000"/>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文学</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戏剧</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r>
              <a:tr h="7413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先秦</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dirty="0" smtClean="0">
                          <a:ln>
                            <a:noFill/>
                          </a:ln>
                          <a:solidFill>
                            <a:schemeClr val="tx1"/>
                          </a:solidFill>
                          <a:effectLst/>
                          <a:latin typeface="华文中宋" pitchFamily="2" charset="-122"/>
                          <a:ea typeface="华文中宋" pitchFamily="2" charset="-122"/>
                        </a:rPr>
                        <a:t>生产力落后</a:t>
                      </a:r>
                      <a:endParaRPr kumimoji="0" lang="zh-CN" altLang="en-US" sz="2200" b="1" i="0" u="none" strike="noStrike" cap="none" normalizeH="0" baseline="0" dirty="0" smtClean="0">
                        <a:ln>
                          <a:noFill/>
                        </a:ln>
                        <a:solidFill>
                          <a:schemeClr val="tx1"/>
                        </a:solidFill>
                        <a:effectLst/>
                        <a:latin typeface="华文中宋" pitchFamily="2" charset="-122"/>
                        <a:ea typeface="华文中宋" pitchFamily="2"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en-US" altLang="zh-CN"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defRPr/>
                      </a:pPr>
                      <a:r>
                        <a:rPr kumimoji="0" lang="zh-CN" altLang="en-US" sz="2200" b="1" i="0" u="none" strike="noStrike" cap="none" normalizeH="0" baseline="0" dirty="0" smtClean="0">
                          <a:ln>
                            <a:noFill/>
                          </a:ln>
                          <a:solidFill>
                            <a:schemeClr val="tx1"/>
                          </a:solidFill>
                          <a:effectLst/>
                          <a:latin typeface="华文中宋" pitchFamily="2" charset="-122"/>
                          <a:ea typeface="华文中宋" pitchFamily="2" charset="-122"/>
                        </a:rPr>
                        <a:t>岩画、壁画</a:t>
                      </a:r>
                      <a:r>
                        <a:rPr kumimoji="0" lang="en-US" altLang="zh-CN" sz="2200" b="1" i="0" u="none" strike="noStrike" cap="none" normalizeH="0" baseline="0" dirty="0" smtClean="0">
                          <a:ln>
                            <a:noFill/>
                          </a:ln>
                          <a:solidFill>
                            <a:schemeClr val="tx1"/>
                          </a:solidFill>
                          <a:effectLst/>
                          <a:latin typeface="华文中宋" pitchFamily="2" charset="-122"/>
                          <a:ea typeface="华文中宋" pitchFamily="2" charset="-122"/>
                        </a:rPr>
                        <a:t>(</a:t>
                      </a:r>
                      <a:r>
                        <a:rPr kumimoji="0" lang="zh-CN" altLang="en-US" sz="2200" b="1" i="0" u="none" strike="noStrike" cap="none" normalizeH="0" baseline="0" dirty="0" smtClean="0">
                          <a:ln>
                            <a:noFill/>
                          </a:ln>
                          <a:solidFill>
                            <a:schemeClr val="tx1"/>
                          </a:solidFill>
                          <a:effectLst/>
                          <a:latin typeface="华文中宋" pitchFamily="2" charset="-122"/>
                          <a:ea typeface="华文中宋" pitchFamily="2" charset="-122"/>
                        </a:rPr>
                        <a:t>质朴与浪漫</a:t>
                      </a:r>
                      <a:r>
                        <a:rPr kumimoji="0" lang="en-US" altLang="zh-CN" sz="2200" b="1" i="0" u="none" strike="noStrike" cap="none" normalizeH="0" baseline="0" dirty="0" smtClean="0">
                          <a:ln>
                            <a:noFill/>
                          </a:ln>
                          <a:solidFill>
                            <a:schemeClr val="tx1"/>
                          </a:solidFill>
                          <a:effectLst/>
                          <a:latin typeface="华文中宋" pitchFamily="2" charset="-122"/>
                          <a:ea typeface="华文中宋" pitchFamily="2" charset="-122"/>
                        </a:rPr>
                        <a:t>);</a:t>
                      </a:r>
                      <a:endParaRPr kumimoji="0" lang="en-US" altLang="zh-CN" sz="2200" b="1" i="0" u="none" strike="noStrike" cap="none" normalizeH="0" baseline="0" dirty="0" smtClean="0">
                        <a:ln>
                          <a:noFill/>
                        </a:ln>
                        <a:solidFill>
                          <a:schemeClr val="tx1"/>
                        </a:solidFill>
                        <a:effectLst/>
                        <a:latin typeface="华文中宋" pitchFamily="2" charset="-122"/>
                        <a:ea typeface="华文中宋" pitchFamily="2" charset="-122"/>
                      </a:endParaRPr>
                    </a:p>
                    <a:p>
                      <a:pPr marL="0" marR="0" lvl="0" indent="0" algn="l" defTabSz="914400" rtl="0" eaLnBrk="1" fontAlgn="ctr" latinLnBrk="0" hangingPunct="1">
                        <a:lnSpc>
                          <a:spcPct val="100000"/>
                        </a:lnSpc>
                        <a:spcBef>
                          <a:spcPct val="0"/>
                        </a:spcBef>
                        <a:spcAft>
                          <a:spcPct val="0"/>
                        </a:spcAft>
                        <a:buClrTx/>
                        <a:buSzTx/>
                        <a:buFontTx/>
                        <a:buNone/>
                        <a:defRPr/>
                      </a:pPr>
                      <a:r>
                        <a:rPr kumimoji="0" lang="zh-CN" altLang="en-US" sz="2200" b="1" i="0" u="none" strike="noStrike" cap="none" normalizeH="0" baseline="0" dirty="0" smtClean="0">
                          <a:ln>
                            <a:noFill/>
                          </a:ln>
                          <a:solidFill>
                            <a:schemeClr val="tx1"/>
                          </a:solidFill>
                          <a:effectLst/>
                          <a:latin typeface="华文中宋" pitchFamily="2" charset="-122"/>
                          <a:ea typeface="华文中宋" pitchFamily="2" charset="-122"/>
                        </a:rPr>
                        <a:t>帛画：浪漫神秘不失古拙</a:t>
                      </a:r>
                      <a:r>
                        <a:rPr kumimoji="0" lang="en-US" altLang="zh-CN" sz="2200" b="1" i="0" u="none" strike="noStrike" cap="none" normalizeH="0" baseline="0" dirty="0" smtClean="0">
                          <a:ln>
                            <a:noFill/>
                          </a:ln>
                          <a:solidFill>
                            <a:schemeClr val="tx1"/>
                          </a:solidFill>
                          <a:effectLst/>
                          <a:latin typeface="华文中宋" pitchFamily="2" charset="-122"/>
                          <a:ea typeface="华文中宋" pitchFamily="2" charset="-122"/>
                        </a:rPr>
                        <a:t>《</a:t>
                      </a:r>
                      <a:r>
                        <a:rPr kumimoji="0" lang="zh-CN" altLang="en-US" sz="2200" b="1" i="0" u="none" strike="noStrike" cap="none" normalizeH="0" baseline="0" dirty="0" smtClean="0">
                          <a:ln>
                            <a:noFill/>
                          </a:ln>
                          <a:solidFill>
                            <a:schemeClr val="tx1"/>
                          </a:solidFill>
                          <a:effectLst/>
                          <a:latin typeface="华文中宋" pitchFamily="2" charset="-122"/>
                          <a:ea typeface="华文中宋" pitchFamily="2" charset="-122"/>
                        </a:rPr>
                        <a:t>人物龙凤图</a:t>
                      </a:r>
                      <a:r>
                        <a:rPr kumimoji="0" lang="en-US" altLang="zh-CN" sz="2200" b="1" i="0" u="none" strike="noStrike" cap="none" normalizeH="0" baseline="0" dirty="0" smtClean="0">
                          <a:ln>
                            <a:noFill/>
                          </a:ln>
                          <a:solidFill>
                            <a:schemeClr val="tx1"/>
                          </a:solidFill>
                          <a:effectLst/>
                          <a:latin typeface="华文中宋" pitchFamily="2" charset="-122"/>
                          <a:ea typeface="华文中宋" pitchFamily="2" charset="-122"/>
                        </a:rPr>
                        <a:t>》</a:t>
                      </a:r>
                      <a:endParaRPr kumimoji="0" lang="zh-CN" altLang="en-US" sz="2200" b="1" i="0" u="none" strike="noStrike" cap="none" normalizeH="0" baseline="0" dirty="0" smtClean="0">
                        <a:ln>
                          <a:noFill/>
                        </a:ln>
                        <a:solidFill>
                          <a:schemeClr val="tx1"/>
                        </a:solidFill>
                        <a:effectLst/>
                        <a:latin typeface="华文中宋" pitchFamily="2" charset="-122"/>
                        <a:ea typeface="华文中宋" pitchFamily="2"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1800" b="1" i="0" u="none" strike="noStrike" cap="none" normalizeH="0" baseline="0" dirty="0" smtClean="0">
                        <a:ln>
                          <a:noFill/>
                        </a:ln>
                        <a:solidFill>
                          <a:schemeClr val="tx1"/>
                        </a:solidFill>
                        <a:effectLst/>
                        <a:latin typeface="华文中宋" pitchFamily="2" charset="-122"/>
                        <a:ea typeface="华文中宋" pitchFamily="2"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1096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秦汉</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dirty="0" smtClean="0">
                        <a:ln>
                          <a:noFill/>
                        </a:ln>
                        <a:solidFill>
                          <a:schemeClr val="tx1"/>
                        </a:solidFill>
                        <a:effectLst/>
                        <a:latin typeface="华文中宋" pitchFamily="2" charset="-122"/>
                        <a:ea typeface="华文中宋" pitchFamily="2"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lang="zh-CN" altLang="en-US" sz="2200" b="1" dirty="0" smtClean="0">
                          <a:solidFill>
                            <a:srgbClr val="FF0000"/>
                          </a:solidFill>
                          <a:latin typeface="华文中宋" pitchFamily="2" charset="-122"/>
                          <a:ea typeface="华文中宋" pitchFamily="2" charset="-122"/>
                        </a:rPr>
                        <a:t>绘画门类丰富</a:t>
                      </a:r>
                      <a:r>
                        <a:rPr lang="zh-CN" altLang="en-US" sz="2200" b="1" dirty="0" smtClean="0">
                          <a:latin typeface="华文中宋" pitchFamily="2" charset="-122"/>
                          <a:ea typeface="华文中宋" pitchFamily="2" charset="-122"/>
                        </a:rPr>
                        <a:t> （人物、山水、花鸟）</a:t>
                      </a:r>
                      <a:r>
                        <a:rPr lang="en-US" altLang="zh-CN" sz="2200" b="1" dirty="0" smtClean="0">
                          <a:solidFill>
                            <a:srgbClr val="000000"/>
                          </a:solidFill>
                          <a:latin typeface="华文中宋" pitchFamily="2" charset="-122"/>
                          <a:ea typeface="华文中宋" pitchFamily="2" charset="-122"/>
                          <a:cs typeface="Times New Roman" panose="02020603050405020304" pitchFamily="18" charset="0"/>
                        </a:rPr>
                        <a:t>《</a:t>
                      </a:r>
                      <a:r>
                        <a:rPr lang="zh-CN" altLang="en-US" sz="2200" b="1" dirty="0" smtClean="0">
                          <a:solidFill>
                            <a:srgbClr val="000000"/>
                          </a:solidFill>
                          <a:latin typeface="华文中宋" pitchFamily="2" charset="-122"/>
                          <a:ea typeface="华文中宋" pitchFamily="2" charset="-122"/>
                          <a:cs typeface="Times New Roman" panose="02020603050405020304" pitchFamily="18" charset="0"/>
                        </a:rPr>
                        <a:t>夫妇宴饮图</a:t>
                      </a:r>
                      <a:r>
                        <a:rPr lang="en-US" altLang="zh-CN" sz="2200" b="1" dirty="0" smtClean="0">
                          <a:solidFill>
                            <a:srgbClr val="000000"/>
                          </a:solidFill>
                          <a:latin typeface="华文中宋" pitchFamily="2" charset="-122"/>
                          <a:ea typeface="华文中宋" pitchFamily="2" charset="-122"/>
                          <a:cs typeface="Times New Roman" panose="02020603050405020304" pitchFamily="18" charset="0"/>
                        </a:rPr>
                        <a:t>》</a:t>
                      </a:r>
                      <a:endParaRPr kumimoji="0" lang="zh-CN" altLang="en-US" sz="2200" b="1" i="0" u="none" strike="noStrike" cap="none" normalizeH="0" baseline="0" dirty="0" smtClean="0">
                        <a:ln>
                          <a:noFill/>
                        </a:ln>
                        <a:solidFill>
                          <a:schemeClr val="tx1"/>
                        </a:solidFill>
                        <a:effectLst/>
                        <a:latin typeface="华文中宋" pitchFamily="2" charset="-122"/>
                        <a:ea typeface="华文中宋" pitchFamily="2"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dirty="0" smtClean="0">
                          <a:ln>
                            <a:noFill/>
                          </a:ln>
                          <a:solidFill>
                            <a:schemeClr val="tx1"/>
                          </a:solidFill>
                          <a:effectLst/>
                          <a:latin typeface="华文中宋" pitchFamily="2" charset="-122"/>
                          <a:ea typeface="华文中宋" pitchFamily="2" charset="-122"/>
                        </a:rPr>
                        <a:t>　</a:t>
                      </a:r>
                      <a:endParaRPr kumimoji="0" lang="zh-CN" altLang="en-US" sz="2200" b="1" i="0" u="none" strike="noStrike" cap="none" normalizeH="0" baseline="0" dirty="0" smtClean="0">
                        <a:ln>
                          <a:noFill/>
                        </a:ln>
                        <a:solidFill>
                          <a:schemeClr val="tx1"/>
                        </a:solidFill>
                        <a:effectLst/>
                        <a:latin typeface="华文中宋" pitchFamily="2" charset="-122"/>
                        <a:ea typeface="华文中宋" pitchFamily="2"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48431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魏晋</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dirty="0" smtClean="0">
                        <a:ln>
                          <a:noFill/>
                        </a:ln>
                        <a:solidFill>
                          <a:schemeClr val="tx1"/>
                        </a:solidFill>
                        <a:effectLst/>
                        <a:latin typeface="华文中宋" pitchFamily="2" charset="-122"/>
                        <a:ea typeface="华文中宋" pitchFamily="2"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vMerge="1">
                  <a:tcPr/>
                </a:tc>
              </a:tr>
              <a:tr h="17811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隋唐</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dirty="0" smtClean="0">
                          <a:ln>
                            <a:noFill/>
                          </a:ln>
                          <a:solidFill>
                            <a:schemeClr val="tx1"/>
                          </a:solidFill>
                          <a:effectLst/>
                          <a:latin typeface="华文中宋" pitchFamily="2" charset="-122"/>
                          <a:ea typeface="华文中宋" pitchFamily="2" charset="-122"/>
                        </a:rPr>
                        <a:t>国家统一，经济繁荣，文化多元，科举制</a:t>
                      </a:r>
                      <a:endParaRPr kumimoji="0" lang="zh-CN" altLang="en-US" sz="2200" b="1" i="0" u="none" strike="noStrike" cap="none" normalizeH="0" baseline="0" dirty="0" smtClean="0">
                        <a:ln>
                          <a:noFill/>
                        </a:ln>
                        <a:solidFill>
                          <a:schemeClr val="tx1"/>
                        </a:solidFill>
                        <a:effectLst/>
                        <a:latin typeface="华文中宋" pitchFamily="2" charset="-122"/>
                        <a:ea typeface="华文中宋" pitchFamily="2"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lang="zh-CN" altLang="en-US" sz="2200" b="1" dirty="0" smtClean="0">
                          <a:solidFill>
                            <a:srgbClr val="FF0000"/>
                          </a:solidFill>
                          <a:latin typeface="华文中宋" pitchFamily="2" charset="-122"/>
                          <a:ea typeface="华文中宋" pitchFamily="2" charset="-122"/>
                        </a:rPr>
                        <a:t>吸收外来风格，题材多样。</a:t>
                      </a:r>
                      <a:r>
                        <a:rPr kumimoji="0" lang="zh-CN" altLang="en-US" sz="2200" b="1" i="0" u="none" strike="noStrike" cap="none" normalizeH="0" baseline="0" dirty="0" smtClean="0">
                          <a:ln>
                            <a:noFill/>
                          </a:ln>
                          <a:solidFill>
                            <a:schemeClr val="tx1"/>
                          </a:solidFill>
                          <a:effectLst/>
                          <a:latin typeface="华文中宋" pitchFamily="2" charset="-122"/>
                          <a:ea typeface="华文中宋" pitchFamily="2" charset="-122"/>
                        </a:rPr>
                        <a:t>  雍容华贵盛唐景象：宗教画、人物画；</a:t>
                      </a:r>
                      <a:endParaRPr kumimoji="0" lang="zh-CN" altLang="en-US" sz="2200" b="1" i="0" u="none" strike="noStrike" cap="none" normalizeH="0" baseline="0" dirty="0" smtClean="0">
                        <a:ln>
                          <a:noFill/>
                        </a:ln>
                        <a:solidFill>
                          <a:schemeClr val="tx1"/>
                        </a:solidFill>
                        <a:effectLst/>
                        <a:latin typeface="华文中宋" pitchFamily="2" charset="-122"/>
                        <a:ea typeface="华文中宋" pitchFamily="2" charset="-122"/>
                      </a:endParaRPr>
                    </a:p>
                  </a:txBody>
                  <a:tcPr marL="6359" marR="6359" marT="6359"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endPar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8717" name="矩形 9"/>
          <p:cNvSpPr/>
          <p:nvPr/>
        </p:nvSpPr>
        <p:spPr>
          <a:xfrm>
            <a:off x="928688" y="3786188"/>
            <a:ext cx="1871662" cy="1108075"/>
          </a:xfrm>
          <a:prstGeom prst="rect">
            <a:avLst/>
          </a:prstGeom>
          <a:noFill/>
          <a:ln w="9525">
            <a:noFill/>
          </a:ln>
        </p:spPr>
        <p:txBody>
          <a:bodyPr>
            <a:spAutoFit/>
          </a:bodyPr>
          <a:p>
            <a:pPr fontAlgn="ctr"/>
            <a:r>
              <a:rPr lang="zh-CN" altLang="en-US" sz="2200" b="1" dirty="0">
                <a:solidFill>
                  <a:srgbClr val="0000FF"/>
                </a:solidFill>
                <a:latin typeface="华文中宋" pitchFamily="2" charset="-122"/>
                <a:ea typeface="华文中宋" pitchFamily="2" charset="-122"/>
              </a:rPr>
              <a:t>国家分裂、战乱，社会动荡；</a:t>
            </a:r>
            <a:r>
              <a:rPr lang="zh-CN" altLang="en-US" sz="2200" b="1" u="sng" dirty="0">
                <a:solidFill>
                  <a:srgbClr val="FF0000"/>
                </a:solidFill>
                <a:latin typeface="华文中宋" pitchFamily="2" charset="-122"/>
                <a:ea typeface="华文中宋" pitchFamily="2" charset="-122"/>
              </a:rPr>
              <a:t>士人群体</a:t>
            </a:r>
            <a:r>
              <a:rPr lang="zh-CN" altLang="en-US" sz="2200" b="1" dirty="0">
                <a:solidFill>
                  <a:srgbClr val="0000FF"/>
                </a:solidFill>
                <a:latin typeface="华文中宋" pitchFamily="2" charset="-122"/>
                <a:ea typeface="华文中宋" pitchFamily="2" charset="-122"/>
              </a:rPr>
              <a:t>形成</a:t>
            </a:r>
            <a:endParaRPr lang="zh-CN" altLang="en-US" sz="2200" b="1" dirty="0">
              <a:solidFill>
                <a:srgbClr val="0000FF"/>
              </a:solidFill>
              <a:latin typeface="华文中宋" pitchFamily="2" charset="-122"/>
              <a:ea typeface="华文中宋" pitchFamily="2" charset="-122"/>
            </a:endParaRPr>
          </a:p>
        </p:txBody>
      </p:sp>
      <p:sp>
        <p:nvSpPr>
          <p:cNvPr id="12" name="矩形 11"/>
          <p:cNvSpPr/>
          <p:nvPr/>
        </p:nvSpPr>
        <p:spPr>
          <a:xfrm>
            <a:off x="3714750" y="3571875"/>
            <a:ext cx="3233738" cy="904875"/>
          </a:xfrm>
          <a:prstGeom prst="rect">
            <a:avLst/>
          </a:prstGeom>
          <a:noFill/>
          <a:ln w="9525">
            <a:noFill/>
          </a:ln>
        </p:spPr>
        <p:txBody>
          <a:bodyPr>
            <a:spAutoFit/>
          </a:bodyPr>
          <a:p>
            <a:pPr fontAlgn="ctr">
              <a:lnSpc>
                <a:spcPct val="120000"/>
              </a:lnSpc>
            </a:pPr>
            <a:r>
              <a:rPr lang="zh-CN" altLang="en-US" sz="2200" b="1" dirty="0">
                <a:solidFill>
                  <a:srgbClr val="0000FF"/>
                </a:solidFill>
                <a:latin typeface="华文中宋" pitchFamily="2" charset="-122"/>
                <a:ea typeface="华文中宋" pitchFamily="2" charset="-122"/>
              </a:rPr>
              <a:t>凸现个性</a:t>
            </a:r>
            <a:r>
              <a:rPr lang="zh-CN" altLang="en-US" sz="2200" b="1" u="sng" dirty="0">
                <a:solidFill>
                  <a:srgbClr val="FF0000"/>
                </a:solidFill>
                <a:latin typeface="华文中宋" pitchFamily="2" charset="-122"/>
                <a:ea typeface="华文中宋" pitchFamily="2" charset="-122"/>
              </a:rPr>
              <a:t>文人画</a:t>
            </a:r>
            <a:r>
              <a:rPr lang="zh-CN" altLang="en-US" sz="2200" b="1" dirty="0">
                <a:solidFill>
                  <a:srgbClr val="0000FF"/>
                </a:solidFill>
                <a:latin typeface="华文中宋" pitchFamily="2" charset="-122"/>
                <a:ea typeface="华文中宋" pitchFamily="2" charset="-122"/>
              </a:rPr>
              <a:t>出现；顾恺之“</a:t>
            </a:r>
            <a:r>
              <a:rPr lang="zh-CN" altLang="en-US" sz="2200" b="1" u="sng" dirty="0">
                <a:solidFill>
                  <a:srgbClr val="FF0000"/>
                </a:solidFill>
                <a:latin typeface="华文中宋" pitchFamily="2" charset="-122"/>
                <a:ea typeface="华文中宋" pitchFamily="2" charset="-122"/>
              </a:rPr>
              <a:t>以形写神</a:t>
            </a:r>
            <a:r>
              <a:rPr lang="zh-CN" altLang="en-US" sz="2200" b="1" dirty="0">
                <a:solidFill>
                  <a:srgbClr val="0000FF"/>
                </a:solidFill>
                <a:latin typeface="华文中宋" pitchFamily="2" charset="-122"/>
                <a:ea typeface="华文中宋" pitchFamily="2" charset="-122"/>
              </a:rPr>
              <a:t>”</a:t>
            </a:r>
            <a:endParaRPr lang="zh-CN" altLang="en-US" sz="2200" b="1" dirty="0">
              <a:solidFill>
                <a:srgbClr val="0000FF"/>
              </a:solidFill>
              <a:latin typeface="华文中宋" pitchFamily="2" charset="-122"/>
              <a:ea typeface="华文中宋" pitchFamily="2" charset="-122"/>
            </a:endParaRPr>
          </a:p>
        </p:txBody>
      </p:sp>
      <p:sp>
        <p:nvSpPr>
          <p:cNvPr id="28719" name="矩形 18"/>
          <p:cNvSpPr/>
          <p:nvPr/>
        </p:nvSpPr>
        <p:spPr>
          <a:xfrm>
            <a:off x="928688" y="2357438"/>
            <a:ext cx="1857375" cy="1144587"/>
          </a:xfrm>
          <a:prstGeom prst="rect">
            <a:avLst/>
          </a:prstGeom>
          <a:noFill/>
          <a:ln w="9525">
            <a:noFill/>
          </a:ln>
        </p:spPr>
        <p:txBody>
          <a:bodyPr>
            <a:spAutoFit/>
          </a:bodyPr>
          <a:p>
            <a:pPr fontAlgn="ctr"/>
            <a:r>
              <a:rPr lang="zh-CN" altLang="en-US" sz="2300" b="1" dirty="0">
                <a:solidFill>
                  <a:srgbClr val="000000"/>
                </a:solidFill>
                <a:latin typeface="华文中宋" pitchFamily="2" charset="-122"/>
                <a:ea typeface="华文中宋" pitchFamily="2" charset="-122"/>
              </a:rPr>
              <a:t>政治统一</a:t>
            </a:r>
            <a:endParaRPr lang="en-US" altLang="zh-CN" sz="2300" b="1" dirty="0">
              <a:solidFill>
                <a:srgbClr val="000000"/>
              </a:solidFill>
              <a:latin typeface="华文中宋" pitchFamily="2" charset="-122"/>
              <a:ea typeface="华文中宋" pitchFamily="2" charset="-122"/>
            </a:endParaRPr>
          </a:p>
          <a:p>
            <a:pPr fontAlgn="ctr"/>
            <a:r>
              <a:rPr lang="zh-CN" altLang="en-US" sz="2300" b="1" dirty="0">
                <a:solidFill>
                  <a:srgbClr val="000000"/>
                </a:solidFill>
                <a:latin typeface="华文中宋" pitchFamily="2" charset="-122"/>
                <a:ea typeface="华文中宋" pitchFamily="2" charset="-122"/>
              </a:rPr>
              <a:t>经济发展</a:t>
            </a:r>
            <a:endParaRPr lang="en-US" altLang="zh-CN" sz="2300" b="1" dirty="0">
              <a:solidFill>
                <a:srgbClr val="000000"/>
              </a:solidFill>
              <a:latin typeface="华文中宋" pitchFamily="2" charset="-122"/>
              <a:ea typeface="华文中宋" pitchFamily="2" charset="-122"/>
            </a:endParaRPr>
          </a:p>
          <a:p>
            <a:pPr fontAlgn="ctr"/>
            <a:r>
              <a:rPr lang="zh-CN" altLang="en-US" sz="2300" b="1" dirty="0">
                <a:solidFill>
                  <a:srgbClr val="000000"/>
                </a:solidFill>
                <a:latin typeface="华文中宋" pitchFamily="2" charset="-122"/>
                <a:ea typeface="华文中宋" pitchFamily="2" charset="-122"/>
              </a:rPr>
              <a:t>思想统一</a:t>
            </a:r>
            <a:endParaRPr lang="zh-CN" altLang="en-US" sz="2300" b="1" dirty="0">
              <a:solidFill>
                <a:srgbClr val="000000"/>
              </a:solidFill>
              <a:latin typeface="华文中宋" pitchFamily="2" charset="-122"/>
              <a:ea typeface="华文中宋" pitchFamily="2" charset="-122"/>
            </a:endParaRPr>
          </a:p>
        </p:txBody>
      </p:sp>
      <p:sp>
        <p:nvSpPr>
          <p:cNvPr id="20" name="矩形 19"/>
          <p:cNvSpPr/>
          <p:nvPr/>
        </p:nvSpPr>
        <p:spPr>
          <a:xfrm>
            <a:off x="3500438" y="5929313"/>
            <a:ext cx="3165475" cy="769937"/>
          </a:xfrm>
          <a:prstGeom prst="rect">
            <a:avLst/>
          </a:prstGeom>
          <a:noFill/>
          <a:ln w="9525">
            <a:noFill/>
          </a:ln>
        </p:spPr>
        <p:txBody>
          <a:bodyPr>
            <a:spAutoFit/>
          </a:bodyPr>
          <a:p>
            <a:pPr algn="ctr"/>
            <a:r>
              <a:rPr lang="zh-CN" altLang="en-US" sz="2200" b="1" dirty="0">
                <a:solidFill>
                  <a:srgbClr val="0000FF"/>
                </a:solidFill>
                <a:latin typeface="华文中宋" pitchFamily="2" charset="-122"/>
                <a:ea typeface="华文中宋" pitchFamily="2" charset="-122"/>
              </a:rPr>
              <a:t>吴道子</a:t>
            </a:r>
            <a:r>
              <a:rPr lang="en-US" altLang="zh-CN" sz="2200" b="1" dirty="0">
                <a:solidFill>
                  <a:srgbClr val="0000FF"/>
                </a:solidFill>
                <a:latin typeface="华文中宋" pitchFamily="2" charset="-122"/>
                <a:ea typeface="华文中宋" pitchFamily="2" charset="-122"/>
              </a:rPr>
              <a:t>—</a:t>
            </a:r>
            <a:r>
              <a:rPr lang="zh-CN" altLang="en-US" sz="2200" b="1" dirty="0">
                <a:solidFill>
                  <a:srgbClr val="0000FF"/>
                </a:solidFill>
                <a:latin typeface="华文中宋" pitchFamily="2" charset="-122"/>
                <a:ea typeface="华文中宋" pitchFamily="2" charset="-122"/>
              </a:rPr>
              <a:t>“吴带当风”</a:t>
            </a:r>
            <a:endParaRPr lang="zh-CN" altLang="en-US" sz="2200" b="1" dirty="0">
              <a:solidFill>
                <a:srgbClr val="0000FF"/>
              </a:solidFill>
              <a:latin typeface="华文中宋" pitchFamily="2" charset="-122"/>
              <a:ea typeface="华文中宋" pitchFamily="2" charset="-122"/>
            </a:endParaRPr>
          </a:p>
          <a:p>
            <a:pPr algn="ctr"/>
            <a:r>
              <a:rPr lang="en-US" altLang="zh-CN" sz="2200" b="1" dirty="0">
                <a:solidFill>
                  <a:srgbClr val="0000FF"/>
                </a:solidFill>
                <a:latin typeface="华文中宋" pitchFamily="2" charset="-122"/>
                <a:ea typeface="华文中宋" pitchFamily="2" charset="-122"/>
              </a:rPr>
              <a:t>《</a:t>
            </a:r>
            <a:r>
              <a:rPr lang="zh-CN" altLang="en-US" sz="2200" b="1" dirty="0">
                <a:solidFill>
                  <a:srgbClr val="0000FF"/>
                </a:solidFill>
                <a:latin typeface="华文中宋" pitchFamily="2" charset="-122"/>
                <a:ea typeface="华文中宋" pitchFamily="2" charset="-122"/>
              </a:rPr>
              <a:t>送子天王图</a:t>
            </a:r>
            <a:r>
              <a:rPr lang="en-US" altLang="zh-CN" sz="2200" b="1" dirty="0">
                <a:solidFill>
                  <a:srgbClr val="0000FF"/>
                </a:solidFill>
                <a:latin typeface="华文中宋" pitchFamily="2" charset="-122"/>
                <a:ea typeface="华文中宋" pitchFamily="2" charset="-122"/>
              </a:rPr>
              <a:t>》</a:t>
            </a:r>
            <a:endParaRPr lang="en-US" altLang="zh-CN" sz="2200" dirty="0">
              <a:solidFill>
                <a:srgbClr val="0000FF"/>
              </a:solidFill>
              <a:latin typeface="华文中宋" pitchFamily="2" charset="-122"/>
              <a:ea typeface="华文中宋" pitchFamily="2" charset="-122"/>
            </a:endParaRPr>
          </a:p>
        </p:txBody>
      </p:sp>
      <p:sp>
        <p:nvSpPr>
          <p:cNvPr id="8" name="矩形 7"/>
          <p:cNvSpPr/>
          <p:nvPr/>
        </p:nvSpPr>
        <p:spPr>
          <a:xfrm>
            <a:off x="71406" y="285728"/>
            <a:ext cx="3571900" cy="584775"/>
          </a:xfrm>
          <a:prstGeom prst="rect">
            <a:avLst/>
          </a:prstGeom>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0" cap="none" spc="0" normalizeH="0" baseline="0" noProof="0" dirty="0">
                <a:ln w="9525">
                  <a:solidFill>
                    <a:srgbClr val="000000"/>
                  </a:solidFill>
                  <a:round/>
                </a:ln>
                <a:solidFill>
                  <a:srgbClr val="000000"/>
                </a:solidFill>
                <a:effectLst/>
                <a:uLnTx/>
                <a:uFillTx/>
                <a:latin typeface="微软雅黑" panose="020B0503020204020204" charset="-122"/>
                <a:ea typeface="微软雅黑" panose="020B0503020204020204" charset="-122"/>
                <a:cs typeface="+mn-cs"/>
              </a:rPr>
              <a:t>二、古代中国文艺</a:t>
            </a:r>
            <a:endParaRPr kumimoji="0" lang="zh-CN" altLang="en-US" sz="3200" b="1" i="0" u="none" strike="noStrike" kern="10" cap="none" spc="0" normalizeH="0" baseline="0" noProof="0" dirty="0">
              <a:ln w="9525">
                <a:solidFill>
                  <a:srgbClr val="000000"/>
                </a:solidFill>
                <a:round/>
              </a:ln>
              <a:solidFill>
                <a:srgbClr val="000000"/>
              </a:solidFill>
              <a:effectLst/>
              <a:uLnTx/>
              <a:uFillTx/>
              <a:latin typeface="微软雅黑" panose="020B0503020204020204" charset="-122"/>
              <a:ea typeface="微软雅黑" panose="020B0503020204020204" charset="-122"/>
              <a:cs typeface="+mn-cs"/>
            </a:endParaRPr>
          </a:p>
        </p:txBody>
      </p:sp>
      <p:sp>
        <p:nvSpPr>
          <p:cNvPr id="28722" name="矩形 8"/>
          <p:cNvSpPr/>
          <p:nvPr/>
        </p:nvSpPr>
        <p:spPr>
          <a:xfrm>
            <a:off x="3643313" y="4500563"/>
            <a:ext cx="3006725" cy="430212"/>
          </a:xfrm>
          <a:prstGeom prst="rect">
            <a:avLst/>
          </a:prstGeom>
          <a:noFill/>
          <a:ln w="9525">
            <a:noFill/>
          </a:ln>
        </p:spPr>
        <p:txBody>
          <a:bodyPr wrap="none">
            <a:spAutoFit/>
          </a:bodyPr>
          <a:p>
            <a:pPr fontAlgn="ctr"/>
            <a:r>
              <a:rPr lang="zh-CN" altLang="en-US" sz="2200" b="1" dirty="0">
                <a:solidFill>
                  <a:srgbClr val="FF0000"/>
                </a:solidFill>
                <a:latin typeface="华文中宋" pitchFamily="2" charset="-122"/>
                <a:ea typeface="华文中宋" pitchFamily="2" charset="-122"/>
              </a:rPr>
              <a:t>绘画理论推动绘画发展</a:t>
            </a:r>
            <a:endParaRPr lang="zh-CN" altLang="en-US" sz="2200" b="1" dirty="0">
              <a:latin typeface="华文中宋" pitchFamily="2" charset="-122"/>
              <a:ea typeface="华文中宋" pitchFamily="2" charset="-122"/>
            </a:endParaRPr>
          </a:p>
        </p:txBody>
      </p:sp>
      <p:sp>
        <p:nvSpPr>
          <p:cNvPr id="28723" name="Rectangle 4"/>
          <p:cNvSpPr/>
          <p:nvPr/>
        </p:nvSpPr>
        <p:spPr>
          <a:xfrm>
            <a:off x="3429000" y="285750"/>
            <a:ext cx="4500563" cy="523875"/>
          </a:xfrm>
          <a:prstGeom prst="rect">
            <a:avLst/>
          </a:prstGeom>
          <a:noFill/>
          <a:ln w="9525">
            <a:noFill/>
          </a:ln>
        </p:spPr>
        <p:txBody>
          <a:bodyPr>
            <a:spAutoFit/>
          </a:bodyPr>
          <a:p>
            <a:r>
              <a:rPr lang="en-US" altLang="zh-CN" sz="2800" b="1" dirty="0">
                <a:latin typeface="华文中宋" pitchFamily="2" charset="-122"/>
                <a:ea typeface="华文中宋" pitchFamily="2" charset="-122"/>
              </a:rPr>
              <a:t>—— </a:t>
            </a:r>
            <a:r>
              <a:rPr lang="zh-CN" altLang="en-US" sz="2800" b="1" dirty="0">
                <a:latin typeface="华文中宋" pitchFamily="2" charset="-122"/>
                <a:ea typeface="华文中宋" pitchFamily="2" charset="-122"/>
              </a:rPr>
              <a:t>绘画艺术</a:t>
            </a:r>
            <a:endParaRPr lang="zh-CN" altLang="en-US" sz="2800" b="1" dirty="0">
              <a:latin typeface="华文中宋" pitchFamily="2" charset="-122"/>
              <a:ea typeface="华文中宋"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28722"/>
                                        </p:tgtEl>
                                        <p:attrNameLst>
                                          <p:attrName>style.visibility</p:attrName>
                                        </p:attrNameLst>
                                      </p:cBhvr>
                                      <p:to>
                                        <p:strVal val="visible"/>
                                      </p:to>
                                    </p:set>
                                    <p:animEffect transition="in" filter="blinds(horizontal)">
                                      <p:cBhvr>
                                        <p:cTn id="11" dur="500"/>
                                        <p:tgtEl>
                                          <p:spTgt spid="28722"/>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linds(horizontal)">
                                      <p:cBhvr>
                                        <p:cTn id="1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0" grpId="0"/>
      <p:bldP spid="2872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7701" name="Group 53"/>
          <p:cNvGraphicFramePr>
            <a:graphicFrameLocks noGrp="1"/>
          </p:cNvGraphicFramePr>
          <p:nvPr/>
        </p:nvGraphicFramePr>
        <p:xfrm>
          <a:off x="179388" y="214313"/>
          <a:ext cx="8820150" cy="6516688"/>
        </p:xfrm>
        <a:graphic>
          <a:graphicData uri="http://schemas.openxmlformats.org/drawingml/2006/table">
            <a:tbl>
              <a:tblPr/>
              <a:tblGrid>
                <a:gridCol w="720725"/>
                <a:gridCol w="1957387"/>
                <a:gridCol w="714375"/>
                <a:gridCol w="2214563"/>
                <a:gridCol w="1428768"/>
                <a:gridCol w="857232"/>
                <a:gridCol w="927100"/>
              </a:tblGrid>
              <a:tr h="51752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朝代</a:t>
                      </a:r>
                      <a:endPar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时代特征</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书法</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rgbClr val="FF0000"/>
                          </a:solidFill>
                          <a:effectLst/>
                          <a:latin typeface="黑体" panose="02010609060101010101" pitchFamily="49" charset="-122"/>
                          <a:ea typeface="黑体" panose="02010609060101010101" pitchFamily="49" charset="-122"/>
                        </a:rPr>
                        <a:t>绘画</a:t>
                      </a:r>
                      <a:endParaRPr kumimoji="0" lang="zh-CN" altLang="en-US" sz="2400" b="1" i="0" u="none" strike="noStrike" cap="none" normalizeH="0" baseline="0" smtClean="0">
                        <a:ln>
                          <a:noFill/>
                        </a:ln>
                        <a:solidFill>
                          <a:srgbClr val="FF0000"/>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hMerge="1">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文学</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戏剧</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r>
              <a:tr h="1346200">
                <a:tc row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北宋</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气势</a:t>
                      </a: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宏伟</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38125">
                <a:tc vMerge="1">
                  <a:tcPr/>
                </a:tc>
                <a:tc vMerge="1">
                  <a:tcPr/>
                </a:tc>
                <a:tc vMerge="1">
                  <a:tcPr/>
                </a:tc>
                <a:tc vMerge="1">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vMerge="1">
                  <a:tcPr/>
                </a:tc>
                <a:tc vMerge="1">
                  <a:tcPr/>
                </a:tc>
              </a:tr>
              <a:tr h="50482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南宋</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457200" marR="0" lvl="1"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偏安江南</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vMerge="1">
                  <a:tcPr/>
                </a:tc>
                <a:tc vMerge="1">
                  <a:tcPr/>
                </a:tc>
                <a:tc vMerge="1">
                  <a:tcPr/>
                </a:tc>
                <a:tc vMerge="1">
                  <a:tcPr/>
                </a:tc>
                <a:tc vMerge="1">
                  <a:tcPr/>
                </a:tc>
              </a:tr>
              <a:tr h="1465291">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元</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200" b="0"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2400" b="1" dirty="0" smtClean="0">
                          <a:solidFill>
                            <a:srgbClr val="0000FF"/>
                          </a:solidFill>
                          <a:latin typeface="华文中宋" pitchFamily="2" charset="-122"/>
                          <a:ea typeface="华文中宋" pitchFamily="2" charset="-122"/>
                        </a:rPr>
                        <a:t>南方士人借山水画抒发郁闷心情</a:t>
                      </a:r>
                      <a:endParaRPr lang="zh-CN" altLang="en-US" sz="2400" b="1" dirty="0" smtClean="0">
                        <a:solidFill>
                          <a:srgbClr val="0000FF"/>
                        </a:solidFill>
                        <a:latin typeface="华文中宋" pitchFamily="2" charset="-122"/>
                        <a:ea typeface="华文中宋" pitchFamily="2" charset="-122"/>
                      </a:endParaRPr>
                    </a:p>
                    <a:p>
                      <a:pPr algn="l"/>
                      <a:endParaRPr lang="en-US" altLang="zh-CN" sz="1800" b="1" dirty="0" smtClean="0"/>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2907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明清</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pPr>
                      <a:r>
                        <a:rPr lang="zh-CN" altLang="en-US" sz="2000" b="1" dirty="0" smtClean="0">
                          <a:solidFill>
                            <a:srgbClr val="FF0000"/>
                          </a:solidFill>
                          <a:latin typeface="华文中宋" pitchFamily="2" charset="-122"/>
                          <a:ea typeface="华文中宋" pitchFamily="2" charset="-122"/>
                        </a:rPr>
                        <a:t>文人画</a:t>
                      </a:r>
                      <a:r>
                        <a:rPr lang="zh-CN" altLang="en-US" sz="2000" b="1" dirty="0" smtClean="0">
                          <a:latin typeface="华文中宋" pitchFamily="2" charset="-122"/>
                          <a:ea typeface="华文中宋" pitchFamily="2" charset="-122"/>
                        </a:rPr>
                        <a:t>（写意画：集文学、书法、绘画、篆刻艺术为一体）</a:t>
                      </a:r>
                      <a:r>
                        <a:rPr lang="zh-CN" altLang="en-US" sz="2000" b="1" dirty="0" smtClean="0">
                          <a:solidFill>
                            <a:srgbClr val="FF0000"/>
                          </a:solidFill>
                          <a:latin typeface="华文中宋" pitchFamily="2" charset="-122"/>
                          <a:ea typeface="华文中宋" pitchFamily="2" charset="-122"/>
                        </a:rPr>
                        <a:t>最为突出，</a:t>
                      </a:r>
                      <a:r>
                        <a:rPr lang="zh-CN" altLang="en-US" sz="2000" b="1" dirty="0" smtClean="0">
                          <a:latin typeface="华文中宋" pitchFamily="2" charset="-122"/>
                          <a:ea typeface="华文中宋" pitchFamily="2" charset="-122"/>
                        </a:rPr>
                        <a:t>出现了许多风格奇特、个性鲜明、格调清新狂放的绘画艺术作品和画家，如“扬州八怪”</a:t>
                      </a:r>
                      <a:endParaRPr kumimoji="0" lang="en-US" altLang="zh-CN" sz="2200" b="1" i="0" u="none" strike="noStrike" cap="none" normalizeH="0" baseline="0" dirty="0" smtClean="0">
                        <a:ln>
                          <a:noFill/>
                        </a:ln>
                        <a:solidFill>
                          <a:schemeClr val="tx1"/>
                        </a:solidFill>
                        <a:effectLst/>
                        <a:latin typeface="华文中宋" pitchFamily="2" charset="-122"/>
                        <a:ea typeface="华文中宋" pitchFamily="2"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en-US" altLang="zh-CN" sz="20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en-US" altLang="zh-CN" sz="20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0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　</a:t>
                      </a:r>
                      <a:endParaRPr kumimoji="0" lang="en-US" altLang="zh-CN"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9742" name="矩形 6"/>
          <p:cNvSpPr/>
          <p:nvPr/>
        </p:nvSpPr>
        <p:spPr>
          <a:xfrm>
            <a:off x="857250" y="962025"/>
            <a:ext cx="2000250" cy="1323975"/>
          </a:xfrm>
          <a:prstGeom prst="rect">
            <a:avLst/>
          </a:prstGeom>
          <a:noFill/>
          <a:ln w="9525">
            <a:noFill/>
          </a:ln>
        </p:spPr>
        <p:txBody>
          <a:bodyPr>
            <a:spAutoFit/>
          </a:bodyPr>
          <a:p>
            <a:pPr fontAlgn="ctr"/>
            <a:r>
              <a:rPr lang="zh-CN" altLang="en-US" sz="2000" b="1" dirty="0">
                <a:solidFill>
                  <a:srgbClr val="FF0000"/>
                </a:solidFill>
                <a:latin typeface="华文中宋" pitchFamily="2" charset="-122"/>
                <a:ea typeface="华文中宋" pitchFamily="2" charset="-122"/>
              </a:rPr>
              <a:t>商品经济发展；市民阶层兴起； 重文，文人阶层壮大；理学发展</a:t>
            </a:r>
            <a:endParaRPr lang="zh-CN" altLang="en-US" sz="2000" b="1" dirty="0">
              <a:solidFill>
                <a:srgbClr val="FF0000"/>
              </a:solidFill>
              <a:latin typeface="华文中宋" pitchFamily="2" charset="-122"/>
              <a:ea typeface="华文中宋" pitchFamily="2" charset="-122"/>
            </a:endParaRPr>
          </a:p>
        </p:txBody>
      </p:sp>
      <p:sp>
        <p:nvSpPr>
          <p:cNvPr id="8" name="矩形 7"/>
          <p:cNvSpPr/>
          <p:nvPr/>
        </p:nvSpPr>
        <p:spPr>
          <a:xfrm>
            <a:off x="3500438" y="847725"/>
            <a:ext cx="2286000" cy="1954213"/>
          </a:xfrm>
          <a:prstGeom prst="rect">
            <a:avLst/>
          </a:prstGeom>
          <a:noFill/>
          <a:ln w="9525">
            <a:noFill/>
          </a:ln>
        </p:spPr>
        <p:txBody>
          <a:bodyPr>
            <a:spAutoFit/>
          </a:bodyPr>
          <a:p>
            <a:pPr fontAlgn="ctr">
              <a:lnSpc>
                <a:spcPct val="110000"/>
              </a:lnSpc>
            </a:pPr>
            <a:r>
              <a:rPr lang="zh-CN" altLang="en-US" sz="2200" b="1" dirty="0">
                <a:solidFill>
                  <a:srgbClr val="FF0000"/>
                </a:solidFill>
                <a:latin typeface="华文中宋" pitchFamily="2" charset="-122"/>
                <a:ea typeface="华文中宋" pitchFamily="2" charset="-122"/>
              </a:rPr>
              <a:t>文人山水画</a:t>
            </a:r>
            <a:r>
              <a:rPr lang="en-US" altLang="zh-CN" sz="2200" b="1" dirty="0">
                <a:solidFill>
                  <a:srgbClr val="FF0000"/>
                </a:solidFill>
                <a:latin typeface="华文中宋" pitchFamily="2" charset="-122"/>
                <a:ea typeface="华文中宋" pitchFamily="2" charset="-122"/>
              </a:rPr>
              <a:t>—</a:t>
            </a:r>
            <a:r>
              <a:rPr lang="zh-CN" altLang="en-US" sz="2200" b="1" dirty="0">
                <a:solidFill>
                  <a:srgbClr val="FF0000"/>
                </a:solidFill>
                <a:latin typeface="华文中宋" pitchFamily="2" charset="-122"/>
                <a:ea typeface="华文中宋" pitchFamily="2" charset="-122"/>
              </a:rPr>
              <a:t>注重意境；民间风情画</a:t>
            </a:r>
            <a:r>
              <a:rPr lang="en-US" altLang="zh-CN" sz="2200" b="1" dirty="0">
                <a:solidFill>
                  <a:srgbClr val="FF0000"/>
                </a:solidFill>
                <a:latin typeface="华文中宋" pitchFamily="2" charset="-122"/>
                <a:ea typeface="华文中宋" pitchFamily="2" charset="-122"/>
              </a:rPr>
              <a:t>—</a:t>
            </a:r>
            <a:r>
              <a:rPr lang="zh-CN" altLang="en-US" sz="2200" b="1" dirty="0">
                <a:solidFill>
                  <a:srgbClr val="FF0000"/>
                </a:solidFill>
                <a:latin typeface="华文中宋" pitchFamily="2" charset="-122"/>
                <a:ea typeface="华文中宋" pitchFamily="2" charset="-122"/>
              </a:rPr>
              <a:t>描写市井生活（张择端</a:t>
            </a:r>
            <a:r>
              <a:rPr lang="en-US" altLang="zh-CN" sz="2200" b="1" dirty="0">
                <a:solidFill>
                  <a:srgbClr val="FF0000"/>
                </a:solidFill>
                <a:latin typeface="华文中宋" pitchFamily="2" charset="-122"/>
                <a:ea typeface="华文中宋" pitchFamily="2" charset="-122"/>
              </a:rPr>
              <a:t>《</a:t>
            </a:r>
            <a:r>
              <a:rPr lang="zh-CN" altLang="en-US" sz="2200" b="1" dirty="0">
                <a:solidFill>
                  <a:srgbClr val="FF0000"/>
                </a:solidFill>
                <a:latin typeface="华文中宋" pitchFamily="2" charset="-122"/>
                <a:ea typeface="华文中宋" pitchFamily="2" charset="-122"/>
              </a:rPr>
              <a:t>清明上河图</a:t>
            </a:r>
            <a:r>
              <a:rPr lang="en-US" altLang="zh-CN" sz="2200" b="1" dirty="0">
                <a:solidFill>
                  <a:srgbClr val="FF0000"/>
                </a:solidFill>
                <a:latin typeface="华文中宋" pitchFamily="2" charset="-122"/>
                <a:ea typeface="华文中宋" pitchFamily="2" charset="-122"/>
              </a:rPr>
              <a:t>》</a:t>
            </a:r>
            <a:r>
              <a:rPr lang="zh-CN" altLang="en-US" sz="2200" b="1" dirty="0">
                <a:solidFill>
                  <a:srgbClr val="FF0000"/>
                </a:solidFill>
                <a:latin typeface="华文中宋" pitchFamily="2" charset="-122"/>
                <a:ea typeface="华文中宋" pitchFamily="2" charset="-122"/>
              </a:rPr>
              <a:t>）</a:t>
            </a:r>
            <a:endParaRPr lang="zh-CN" altLang="en-US" sz="2200" b="1" dirty="0">
              <a:solidFill>
                <a:srgbClr val="FF0000"/>
              </a:solidFill>
              <a:latin typeface="华文中宋" pitchFamily="2" charset="-122"/>
              <a:ea typeface="华文中宋" pitchFamily="2" charset="-122"/>
            </a:endParaRPr>
          </a:p>
        </p:txBody>
      </p:sp>
      <p:sp>
        <p:nvSpPr>
          <p:cNvPr id="9" name="矩形 8"/>
          <p:cNvSpPr/>
          <p:nvPr/>
        </p:nvSpPr>
        <p:spPr>
          <a:xfrm>
            <a:off x="6000750" y="2159000"/>
            <a:ext cx="865188" cy="769938"/>
          </a:xfrm>
          <a:prstGeom prst="rect">
            <a:avLst/>
          </a:prstGeom>
          <a:noFill/>
          <a:ln w="9525">
            <a:noFill/>
          </a:ln>
        </p:spPr>
        <p:txBody>
          <a:bodyPr>
            <a:spAutoFit/>
          </a:bodyPr>
          <a:p>
            <a:pPr algn="ctr" fontAlgn="ctr"/>
            <a:r>
              <a:rPr lang="zh-CN" altLang="en-US" sz="2200" b="1" dirty="0">
                <a:solidFill>
                  <a:srgbClr val="FF0000"/>
                </a:solidFill>
                <a:latin typeface="华文中宋" pitchFamily="2" charset="-122"/>
                <a:ea typeface="华文中宋" pitchFamily="2" charset="-122"/>
              </a:rPr>
              <a:t>残山剩水</a:t>
            </a:r>
            <a:endParaRPr lang="zh-CN" altLang="en-US" sz="2200" b="1" dirty="0">
              <a:solidFill>
                <a:srgbClr val="FF0000"/>
              </a:solidFill>
              <a:latin typeface="华文中宋" pitchFamily="2" charset="-122"/>
              <a:ea typeface="华文中宋" pitchFamily="2" charset="-122"/>
            </a:endParaRPr>
          </a:p>
        </p:txBody>
      </p:sp>
      <p:sp>
        <p:nvSpPr>
          <p:cNvPr id="13" name="矩形 12"/>
          <p:cNvSpPr/>
          <p:nvPr/>
        </p:nvSpPr>
        <p:spPr>
          <a:xfrm>
            <a:off x="3571875" y="5857875"/>
            <a:ext cx="3643313" cy="708025"/>
          </a:xfrm>
          <a:prstGeom prst="rect">
            <a:avLst/>
          </a:prstGeom>
          <a:noFill/>
          <a:ln w="9525">
            <a:noFill/>
          </a:ln>
        </p:spPr>
        <p:txBody>
          <a:bodyPr>
            <a:spAutoFit/>
          </a:bodyPr>
          <a:p>
            <a:r>
              <a:rPr lang="zh-CN" altLang="en-US" sz="2000" b="1" dirty="0">
                <a:solidFill>
                  <a:srgbClr val="0000FF"/>
                </a:solidFill>
                <a:latin typeface="华文中宋" pitchFamily="2" charset="-122"/>
                <a:ea typeface="华文中宋" pitchFamily="2" charset="-122"/>
              </a:rPr>
              <a:t>风俗画：木刻版画、年画、布贴画、剪纸画（充满生活气息）</a:t>
            </a:r>
            <a:endParaRPr lang="zh-CN" altLang="en-US" sz="2000" dirty="0">
              <a:solidFill>
                <a:srgbClr val="0000FF"/>
              </a:solidFill>
              <a:latin typeface="华文中宋" pitchFamily="2" charset="-122"/>
              <a:ea typeface="华文中宋" pitchFamily="2" charset="-122"/>
            </a:endParaRPr>
          </a:p>
        </p:txBody>
      </p:sp>
      <p:sp>
        <p:nvSpPr>
          <p:cNvPr id="29746" name="矩形 11"/>
          <p:cNvSpPr/>
          <p:nvPr/>
        </p:nvSpPr>
        <p:spPr>
          <a:xfrm>
            <a:off x="912813" y="4591050"/>
            <a:ext cx="2159000" cy="2124075"/>
          </a:xfrm>
          <a:prstGeom prst="rect">
            <a:avLst/>
          </a:prstGeom>
          <a:noFill/>
          <a:ln w="9525">
            <a:noFill/>
          </a:ln>
        </p:spPr>
        <p:txBody>
          <a:bodyPr>
            <a:spAutoFit/>
          </a:bodyPr>
          <a:p>
            <a:pPr fontAlgn="ctr"/>
            <a:r>
              <a:rPr lang="zh-CN" altLang="en-US" sz="2200" b="1" dirty="0">
                <a:solidFill>
                  <a:srgbClr val="0000FF"/>
                </a:solidFill>
                <a:latin typeface="华文中宋" pitchFamily="2" charset="-122"/>
                <a:ea typeface="华文中宋" pitchFamily="2" charset="-122"/>
              </a:rPr>
              <a:t>商品经济发展，商业市镇繁荣，资本主义萌芽；市民阶层壮大；明清进步思潮；政治统治黑暗。</a:t>
            </a:r>
            <a:endParaRPr lang="zh-CN" altLang="en-US" sz="2200" b="1" dirty="0">
              <a:solidFill>
                <a:srgbClr val="0000FF"/>
              </a:solidFill>
              <a:latin typeface="华文中宋" pitchFamily="2" charset="-122"/>
              <a:ea typeface="华文中宋" pitchFamily="2" charset="-122"/>
            </a:endParaRPr>
          </a:p>
        </p:txBody>
      </p:sp>
      <p:sp>
        <p:nvSpPr>
          <p:cNvPr id="29747" name="矩形 19"/>
          <p:cNvSpPr/>
          <p:nvPr/>
        </p:nvSpPr>
        <p:spPr>
          <a:xfrm>
            <a:off x="928688" y="2928938"/>
            <a:ext cx="1928812" cy="1446212"/>
          </a:xfrm>
          <a:prstGeom prst="rect">
            <a:avLst/>
          </a:prstGeom>
          <a:noFill/>
          <a:ln w="9525">
            <a:noFill/>
          </a:ln>
        </p:spPr>
        <p:txBody>
          <a:bodyPr>
            <a:spAutoFit/>
          </a:bodyPr>
          <a:p>
            <a:pPr fontAlgn="ctr"/>
            <a:r>
              <a:rPr lang="zh-CN" altLang="en-US" sz="2200" b="1" dirty="0">
                <a:solidFill>
                  <a:srgbClr val="000000"/>
                </a:solidFill>
                <a:latin typeface="华文中宋" pitchFamily="2" charset="-122"/>
                <a:ea typeface="华文中宋" pitchFamily="2" charset="-122"/>
              </a:rPr>
              <a:t>民族歧视政策，民族、阶级矛盾尖锐；文人地位低下</a:t>
            </a:r>
            <a:endParaRPr lang="zh-CN" altLang="en-US" sz="2200" b="1" dirty="0">
              <a:solidFill>
                <a:srgbClr val="000000"/>
              </a:solidFill>
              <a:latin typeface="华文中宋" pitchFamily="2" charset="-122"/>
              <a:ea typeface="华文中宋"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strVal val="#ppt_w*0.70"/>
                                          </p:val>
                                        </p:tav>
                                        <p:tav tm="100000">
                                          <p:val>
                                            <p:strVal val="#ppt_w"/>
                                          </p:val>
                                        </p:tav>
                                      </p:tavLst>
                                    </p:anim>
                                    <p:anim calcmode="lin" valueType="num">
                                      <p:cBhvr>
                                        <p:cTn id="13" dur="1000" fill="hold"/>
                                        <p:tgtEl>
                                          <p:spTgt spid="9"/>
                                        </p:tgtEl>
                                        <p:attrNameLst>
                                          <p:attrName>ppt_h</p:attrName>
                                        </p:attrNameLst>
                                      </p:cBhvr>
                                      <p:tavLst>
                                        <p:tav tm="0">
                                          <p:val>
                                            <p:strVal val="#ppt_h"/>
                                          </p:val>
                                        </p:tav>
                                        <p:tav tm="100000">
                                          <p:val>
                                            <p:strVal val="#ppt_h"/>
                                          </p:val>
                                        </p:tav>
                                      </p:tavLst>
                                    </p:anim>
                                    <p:animEffect transition="in" filter="fade">
                                      <p:cBhvr>
                                        <p:cTn id="14" dur="10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slide(fromBottom)">
                                      <p:cBhvr>
                                        <p:cTn id="1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5107" name="Rectangle 3"/>
          <p:cNvSpPr>
            <a:spLocks noGrp="1"/>
          </p:cNvSpPr>
          <p:nvPr>
            <p:ph idx="1"/>
          </p:nvPr>
        </p:nvSpPr>
        <p:spPr>
          <a:xfrm>
            <a:off x="357188" y="1428750"/>
            <a:ext cx="8361362" cy="5000625"/>
          </a:xfrm>
        </p:spPr>
        <p:txBody>
          <a:bodyPr vert="horz" wrap="square" lIns="91440" tIns="45720" rIns="91440" bIns="45720" anchor="t"/>
          <a:p>
            <a:pPr>
              <a:buNone/>
            </a:pPr>
            <a:r>
              <a:rPr lang="zh-CN" altLang="en-US" sz="2800" b="1" dirty="0">
                <a:solidFill>
                  <a:srgbClr val="FF0000"/>
                </a:solidFill>
                <a:latin typeface="华文中宋" pitchFamily="2" charset="-122"/>
                <a:ea typeface="华文中宋" pitchFamily="2" charset="-122"/>
              </a:rPr>
              <a:t>中国画的特征及体现的民族精神。</a:t>
            </a:r>
            <a:endParaRPr lang="zh-CN" altLang="en-US" sz="2800" b="1" dirty="0">
              <a:solidFill>
                <a:srgbClr val="FF0000"/>
              </a:solidFill>
              <a:latin typeface="华文中宋" pitchFamily="2" charset="-122"/>
              <a:ea typeface="华文中宋" pitchFamily="2" charset="-122"/>
            </a:endParaRPr>
          </a:p>
          <a:p>
            <a:pPr>
              <a:buNone/>
            </a:pPr>
            <a:r>
              <a:rPr lang="en-US" altLang="zh-CN" sz="2800" b="1" dirty="0">
                <a:solidFill>
                  <a:srgbClr val="FF0000"/>
                </a:solidFill>
                <a:latin typeface="华文中宋" pitchFamily="2" charset="-122"/>
                <a:ea typeface="华文中宋" pitchFamily="2" charset="-122"/>
              </a:rPr>
              <a:t>1</a:t>
            </a:r>
            <a:r>
              <a:rPr lang="zh-CN" altLang="en-US" sz="2800" b="1" dirty="0">
                <a:solidFill>
                  <a:srgbClr val="FF0000"/>
                </a:solidFill>
                <a:latin typeface="华文中宋" pitchFamily="2" charset="-122"/>
                <a:ea typeface="华文中宋" pitchFamily="2" charset="-122"/>
              </a:rPr>
              <a:t>、特征：</a:t>
            </a:r>
            <a:endParaRPr lang="zh-CN" altLang="en-US" sz="2800" b="1" dirty="0">
              <a:solidFill>
                <a:srgbClr val="FF0000"/>
              </a:solidFill>
              <a:latin typeface="华文中宋" pitchFamily="2" charset="-122"/>
              <a:ea typeface="华文中宋" pitchFamily="2" charset="-122"/>
            </a:endParaRPr>
          </a:p>
          <a:p>
            <a:r>
              <a:rPr lang="zh-CN" altLang="en-US" sz="2400" b="1" dirty="0">
                <a:solidFill>
                  <a:srgbClr val="0000FF"/>
                </a:solidFill>
                <a:latin typeface="华文中宋" pitchFamily="2" charset="-122"/>
                <a:ea typeface="华文中宋" pitchFamily="2" charset="-122"/>
              </a:rPr>
              <a:t>一方面</a:t>
            </a:r>
            <a:r>
              <a:rPr lang="zh-CN" altLang="en-US" sz="2400" b="1" dirty="0">
                <a:latin typeface="华文中宋" pitchFamily="2" charset="-122"/>
                <a:ea typeface="华文中宋" pitchFamily="2" charset="-122"/>
              </a:rPr>
              <a:t>盛行注重</a:t>
            </a:r>
            <a:r>
              <a:rPr lang="zh-CN" altLang="en-US" sz="2400" b="1" dirty="0">
                <a:solidFill>
                  <a:srgbClr val="FF0000"/>
                </a:solidFill>
                <a:latin typeface="华文中宋" pitchFamily="2" charset="-122"/>
                <a:ea typeface="华文中宋" pitchFamily="2" charset="-122"/>
              </a:rPr>
              <a:t>写实</a:t>
            </a:r>
            <a:r>
              <a:rPr lang="zh-CN" altLang="en-US" sz="2400" b="1" dirty="0">
                <a:latin typeface="华文中宋" pitchFamily="2" charset="-122"/>
                <a:ea typeface="华文中宋" pitchFamily="2" charset="-122"/>
              </a:rPr>
              <a:t>的宫廷和民间绘画；</a:t>
            </a:r>
            <a:endParaRPr lang="en-US" altLang="zh-CN" sz="2400" b="1" dirty="0">
              <a:latin typeface="华文中宋" pitchFamily="2" charset="-122"/>
              <a:ea typeface="华文中宋" pitchFamily="2" charset="-122"/>
            </a:endParaRPr>
          </a:p>
          <a:p>
            <a:r>
              <a:rPr lang="zh-CN" altLang="en-US" sz="2400" b="1" dirty="0">
                <a:solidFill>
                  <a:srgbClr val="0000FF"/>
                </a:solidFill>
                <a:latin typeface="华文中宋" pitchFamily="2" charset="-122"/>
                <a:ea typeface="华文中宋" pitchFamily="2" charset="-122"/>
              </a:rPr>
              <a:t>另一方面</a:t>
            </a:r>
            <a:r>
              <a:rPr lang="zh-CN" altLang="en-US" sz="2400" b="1" dirty="0">
                <a:latin typeface="华文中宋" pitchFamily="2" charset="-122"/>
                <a:ea typeface="华文中宋" pitchFamily="2" charset="-122"/>
              </a:rPr>
              <a:t>出现了非功利、主</a:t>
            </a:r>
            <a:r>
              <a:rPr lang="zh-CN" altLang="en-US" sz="2400" b="1" dirty="0">
                <a:solidFill>
                  <a:srgbClr val="FF0000"/>
                </a:solidFill>
                <a:latin typeface="华文中宋" pitchFamily="2" charset="-122"/>
                <a:ea typeface="华文中宋" pitchFamily="2" charset="-122"/>
              </a:rPr>
              <a:t>写意</a:t>
            </a:r>
            <a:r>
              <a:rPr lang="zh-CN" altLang="en-US" sz="2400" b="1" dirty="0">
                <a:latin typeface="华文中宋" pitchFamily="2" charset="-122"/>
                <a:ea typeface="华文中宋" pitchFamily="2" charset="-122"/>
              </a:rPr>
              <a:t>的文人画，融诗、书、画、印为一体。</a:t>
            </a:r>
            <a:endParaRPr lang="zh-CN" altLang="en-US" sz="2400" b="1" dirty="0">
              <a:latin typeface="华文中宋" pitchFamily="2" charset="-122"/>
              <a:ea typeface="华文中宋" pitchFamily="2" charset="-122"/>
            </a:endParaRPr>
          </a:p>
          <a:p>
            <a:r>
              <a:rPr lang="zh-CN" altLang="en-US" sz="2400" b="1" dirty="0">
                <a:latin typeface="华文中宋" pitchFamily="2" charset="-122"/>
                <a:ea typeface="华文中宋" pitchFamily="2" charset="-122"/>
              </a:rPr>
              <a:t>中国画</a:t>
            </a:r>
            <a:r>
              <a:rPr lang="zh-CN" altLang="en-US" sz="2400" b="1" dirty="0">
                <a:solidFill>
                  <a:srgbClr val="0033CC"/>
                </a:solidFill>
                <a:latin typeface="华文中宋" pitchFamily="2" charset="-122"/>
                <a:ea typeface="华文中宋" pitchFamily="2" charset="-122"/>
              </a:rPr>
              <a:t>注重线条，讲究神似、意境和气韵，</a:t>
            </a:r>
            <a:r>
              <a:rPr lang="zh-CN" altLang="en-US" sz="2400" b="1" dirty="0">
                <a:latin typeface="华文中宋" pitchFamily="2" charset="-122"/>
                <a:ea typeface="华文中宋" pitchFamily="2" charset="-122"/>
              </a:rPr>
              <a:t>注重个人主观性情的抒发，</a:t>
            </a:r>
            <a:r>
              <a:rPr lang="zh-CN" altLang="en-US" sz="2400" b="1" dirty="0">
                <a:solidFill>
                  <a:srgbClr val="0033CC"/>
                </a:solidFill>
                <a:latin typeface="华文中宋" pitchFamily="2" charset="-122"/>
                <a:ea typeface="华文中宋" pitchFamily="2" charset="-122"/>
              </a:rPr>
              <a:t>不求形似；</a:t>
            </a:r>
            <a:r>
              <a:rPr lang="zh-CN" altLang="en-US" sz="2400" b="1" dirty="0">
                <a:latin typeface="华文中宋" pitchFamily="2" charset="-122"/>
                <a:ea typeface="华文中宋" pitchFamily="2" charset="-122"/>
              </a:rPr>
              <a:t> </a:t>
            </a:r>
            <a:r>
              <a:rPr lang="zh-CN" altLang="en-US" sz="2400" b="1" dirty="0">
                <a:solidFill>
                  <a:srgbClr val="0033CC"/>
                </a:solidFill>
                <a:latin typeface="华文中宋" pitchFamily="2" charset="-122"/>
                <a:ea typeface="华文中宋" pitchFamily="2" charset="-122"/>
              </a:rPr>
              <a:t>表现手法灵活</a:t>
            </a:r>
            <a:endParaRPr lang="zh-CN" altLang="en-US" sz="2400" b="1" dirty="0">
              <a:solidFill>
                <a:srgbClr val="0033CC"/>
              </a:solidFill>
              <a:latin typeface="华文中宋" pitchFamily="2" charset="-122"/>
              <a:ea typeface="华文中宋" pitchFamily="2" charset="-122"/>
            </a:endParaRPr>
          </a:p>
          <a:p>
            <a:pPr>
              <a:buNone/>
            </a:pPr>
            <a:r>
              <a:rPr lang="en-US" altLang="zh-CN" sz="2800" b="1" dirty="0">
                <a:solidFill>
                  <a:srgbClr val="FF0000"/>
                </a:solidFill>
                <a:latin typeface="华文中宋" pitchFamily="2" charset="-122"/>
                <a:ea typeface="华文中宋" pitchFamily="2" charset="-122"/>
              </a:rPr>
              <a:t>2</a:t>
            </a:r>
            <a:r>
              <a:rPr lang="zh-CN" altLang="en-US" sz="2800" b="1" dirty="0">
                <a:solidFill>
                  <a:srgbClr val="FF0000"/>
                </a:solidFill>
                <a:latin typeface="华文中宋" pitchFamily="2" charset="-122"/>
                <a:ea typeface="华文中宋" pitchFamily="2" charset="-122"/>
              </a:rPr>
              <a:t>、民族精神</a:t>
            </a:r>
            <a:r>
              <a:rPr lang="zh-CN" altLang="en-US" sz="2800" b="1" dirty="0">
                <a:latin typeface="华文中宋" pitchFamily="2" charset="-122"/>
                <a:ea typeface="华文中宋" pitchFamily="2" charset="-122"/>
              </a:rPr>
              <a:t>：</a:t>
            </a:r>
            <a:endParaRPr lang="zh-CN" altLang="en-US" sz="2800" b="1" dirty="0">
              <a:latin typeface="华文中宋" pitchFamily="2" charset="-122"/>
              <a:ea typeface="华文中宋" pitchFamily="2" charset="-122"/>
            </a:endParaRPr>
          </a:p>
          <a:p>
            <a:r>
              <a:rPr lang="zh-CN" altLang="en-US" sz="2400" b="1" dirty="0">
                <a:latin typeface="华文中宋" pitchFamily="2" charset="-122"/>
                <a:ea typeface="华文中宋" pitchFamily="2" charset="-122"/>
              </a:rPr>
              <a:t>自尊自强、不畏强暴、不向世俗低头；崇高的民族气节；忧国忧民的社会责任感；执著追求的精神；潇洒自由的心态；坚毅的个性等。</a:t>
            </a:r>
            <a:endParaRPr lang="zh-CN" altLang="en-US" sz="2400" b="1" dirty="0">
              <a:latin typeface="华文中宋" pitchFamily="2" charset="-122"/>
              <a:ea typeface="华文中宋" pitchFamily="2" charset="-122"/>
            </a:endParaRPr>
          </a:p>
        </p:txBody>
      </p:sp>
      <p:sp>
        <p:nvSpPr>
          <p:cNvPr id="4" name="矩形 3"/>
          <p:cNvSpPr/>
          <p:nvPr/>
        </p:nvSpPr>
        <p:spPr>
          <a:xfrm>
            <a:off x="285720" y="214290"/>
            <a:ext cx="2967480" cy="923330"/>
          </a:xfrm>
          <a:prstGeom prst="rect">
            <a:avLst/>
          </a:prstGeom>
          <a:noFill/>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anose="020B0604020202020204" pitchFamily="34" charset="0"/>
                <a:ea typeface="宋体" panose="02010600030101010101" pitchFamily="2" charset="-122"/>
                <a:cs typeface="+mn-cs"/>
              </a:rPr>
              <a:t>思维拓展</a:t>
            </a:r>
            <a:endParaRPr kumimoji="0" lang="zh-CN" altLang="en-US" sz="54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5107">
                                            <p:txEl>
                                              <p:charRg st="0" end="16"/>
                                            </p:txEl>
                                          </p:spTgt>
                                        </p:tgtEl>
                                        <p:attrNameLst>
                                          <p:attrName>style.visibility</p:attrName>
                                        </p:attrNameLst>
                                      </p:cBhvr>
                                      <p:to>
                                        <p:strVal val="visible"/>
                                      </p:to>
                                    </p:set>
                                    <p:anim calcmode="lin" valueType="num">
                                      <p:cBhvr additive="base">
                                        <p:cTn id="7" dur="500" fill="hold"/>
                                        <p:tgtEl>
                                          <p:spTgt spid="175107">
                                            <p:txEl>
                                              <p:charRg st="0" end="1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5107">
                                            <p:txEl>
                                              <p:charRg st="0" end="1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5107">
                                            <p:txEl>
                                              <p:charRg st="16" end="22"/>
                                            </p:txEl>
                                          </p:spTgt>
                                        </p:tgtEl>
                                        <p:attrNameLst>
                                          <p:attrName>style.visibility</p:attrName>
                                        </p:attrNameLst>
                                      </p:cBhvr>
                                      <p:to>
                                        <p:strVal val="visible"/>
                                      </p:to>
                                    </p:set>
                                    <p:anim calcmode="lin" valueType="num">
                                      <p:cBhvr additive="base">
                                        <p:cTn id="13" dur="500" fill="hold"/>
                                        <p:tgtEl>
                                          <p:spTgt spid="175107">
                                            <p:txEl>
                                              <p:charRg st="16" end="2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5107">
                                            <p:txEl>
                                              <p:charRg st="16" end="2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5107">
                                            <p:txEl>
                                              <p:charRg st="22" end="41"/>
                                            </p:txEl>
                                          </p:spTgt>
                                        </p:tgtEl>
                                        <p:attrNameLst>
                                          <p:attrName>style.visibility</p:attrName>
                                        </p:attrNameLst>
                                      </p:cBhvr>
                                      <p:to>
                                        <p:strVal val="visible"/>
                                      </p:to>
                                    </p:set>
                                    <p:anim calcmode="lin" valueType="num">
                                      <p:cBhvr additive="base">
                                        <p:cTn id="19" dur="500" fill="hold"/>
                                        <p:tgtEl>
                                          <p:spTgt spid="175107">
                                            <p:txEl>
                                              <p:charRg st="22" end="4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5107">
                                            <p:txEl>
                                              <p:charRg st="22" end="4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5107">
                                            <p:txEl>
                                              <p:charRg st="41" end="73"/>
                                            </p:txEl>
                                          </p:spTgt>
                                        </p:tgtEl>
                                        <p:attrNameLst>
                                          <p:attrName>style.visibility</p:attrName>
                                        </p:attrNameLst>
                                      </p:cBhvr>
                                      <p:to>
                                        <p:strVal val="visible"/>
                                      </p:to>
                                    </p:set>
                                    <p:anim calcmode="lin" valueType="num">
                                      <p:cBhvr additive="base">
                                        <p:cTn id="25" dur="500" fill="hold"/>
                                        <p:tgtEl>
                                          <p:spTgt spid="175107">
                                            <p:txEl>
                                              <p:charRg st="41" end="7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5107">
                                            <p:txEl>
                                              <p:charRg st="41" end="7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5107">
                                            <p:txEl>
                                              <p:charRg st="73" end="117"/>
                                            </p:txEl>
                                          </p:spTgt>
                                        </p:tgtEl>
                                        <p:attrNameLst>
                                          <p:attrName>style.visibility</p:attrName>
                                        </p:attrNameLst>
                                      </p:cBhvr>
                                      <p:to>
                                        <p:strVal val="visible"/>
                                      </p:to>
                                    </p:set>
                                    <p:anim calcmode="lin" valueType="num">
                                      <p:cBhvr additive="base">
                                        <p:cTn id="31" dur="500" fill="hold"/>
                                        <p:tgtEl>
                                          <p:spTgt spid="175107">
                                            <p:txEl>
                                              <p:charRg st="73" end="11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5107">
                                            <p:txEl>
                                              <p:charRg st="73" end="11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5107">
                                            <p:txEl>
                                              <p:charRg st="117" end="125"/>
                                            </p:txEl>
                                          </p:spTgt>
                                        </p:tgtEl>
                                        <p:attrNameLst>
                                          <p:attrName>style.visibility</p:attrName>
                                        </p:attrNameLst>
                                      </p:cBhvr>
                                      <p:to>
                                        <p:strVal val="visible"/>
                                      </p:to>
                                    </p:set>
                                    <p:anim calcmode="lin" valueType="num">
                                      <p:cBhvr additive="base">
                                        <p:cTn id="37" dur="500" fill="hold"/>
                                        <p:tgtEl>
                                          <p:spTgt spid="175107">
                                            <p:txEl>
                                              <p:charRg st="117" end="12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75107">
                                            <p:txEl>
                                              <p:charRg st="117" end="12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5107">
                                            <p:txEl>
                                              <p:charRg st="125" end="185"/>
                                            </p:txEl>
                                          </p:spTgt>
                                        </p:tgtEl>
                                        <p:attrNameLst>
                                          <p:attrName>style.visibility</p:attrName>
                                        </p:attrNameLst>
                                      </p:cBhvr>
                                      <p:to>
                                        <p:strVal val="visible"/>
                                      </p:to>
                                    </p:set>
                                    <p:anim calcmode="lin" valueType="num">
                                      <p:cBhvr additive="base">
                                        <p:cTn id="43" dur="500" fill="hold"/>
                                        <p:tgtEl>
                                          <p:spTgt spid="175107">
                                            <p:txEl>
                                              <p:charRg st="125" end="18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75107">
                                            <p:txEl>
                                              <p:charRg st="125" end="18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2"/>
          <p:cNvSpPr/>
          <p:nvPr/>
        </p:nvSpPr>
        <p:spPr>
          <a:xfrm>
            <a:off x="0" y="0"/>
            <a:ext cx="9144000" cy="457200"/>
          </a:xfrm>
          <a:prstGeom prst="rect">
            <a:avLst/>
          </a:prstGeom>
          <a:noFill/>
          <a:ln w="9525">
            <a:noFill/>
          </a:ln>
        </p:spPr>
        <p:txBody>
          <a:bodyPr wrap="none" anchor="ctr">
            <a:spAutoFit/>
          </a:bodyPr>
          <a:p>
            <a:endParaRPr lang="zh-CN" altLang="en-US" dirty="0">
              <a:latin typeface="Arial" panose="020B0604020202020204" pitchFamily="34" charset="0"/>
            </a:endParaRPr>
          </a:p>
        </p:txBody>
      </p:sp>
      <p:pic>
        <p:nvPicPr>
          <p:cNvPr id="31747" name="Picture 1"/>
          <p:cNvPicPr>
            <a:picLocks noChangeAspect="1"/>
          </p:cNvPicPr>
          <p:nvPr/>
        </p:nvPicPr>
        <p:blipFill>
          <a:blip r:embed="rId1"/>
          <a:stretch>
            <a:fillRect/>
          </a:stretch>
        </p:blipFill>
        <p:spPr>
          <a:xfrm>
            <a:off x="5500688" y="2143125"/>
            <a:ext cx="2857500" cy="2762250"/>
          </a:xfrm>
          <a:prstGeom prst="rect">
            <a:avLst/>
          </a:prstGeom>
          <a:noFill/>
          <a:ln w="9525">
            <a:noFill/>
          </a:ln>
        </p:spPr>
      </p:pic>
      <p:sp>
        <p:nvSpPr>
          <p:cNvPr id="84995" name="Rectangle 3"/>
          <p:cNvSpPr>
            <a:spLocks noChangeArrowheads="1"/>
          </p:cNvSpPr>
          <p:nvPr/>
        </p:nvSpPr>
        <p:spPr bwMode="auto">
          <a:xfrm>
            <a:off x="500063" y="1214438"/>
            <a:ext cx="8286750" cy="3194050"/>
          </a:xfrm>
          <a:prstGeom prst="rect">
            <a:avLst/>
          </a:prstGeom>
          <a:noFill/>
          <a:ln w="9525">
            <a:noFill/>
            <a:miter lim="800000"/>
          </a:ln>
          <a:effectLst/>
        </p:spPr>
        <p:txBody>
          <a:bodyPr anchor="ctr">
            <a:spAutoFit/>
          </a:bodyPr>
          <a:lstStyle/>
          <a:p>
            <a:pPr marL="0" marR="0" lvl="0" indent="0" algn="l" defTabSz="914400" rtl="0" eaLnBrk="0" fontAlgn="base" latinLnBrk="0" hangingPunct="0">
              <a:lnSpc>
                <a:spcPct val="120000"/>
              </a:lnSpc>
              <a:spcBef>
                <a:spcPct val="0"/>
              </a:spcBef>
              <a:spcAft>
                <a:spcPct val="0"/>
              </a:spcAft>
              <a:buClrTx/>
              <a:buSzTx/>
              <a:buFontTx/>
              <a:buNone/>
              <a:tabLst>
                <a:tab pos="2971800" algn="l"/>
              </a:tabLst>
              <a:defRPr/>
            </a:pPr>
            <a:r>
              <a:rPr kumimoji="0" lang="en-US" altLang="zh-CN"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rPr>
              <a:t>11</a:t>
            </a:r>
            <a:r>
              <a:rPr kumimoji="0" lang="zh-CN" altLang="en-US"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rPr>
              <a:t>．</a:t>
            </a:r>
            <a:r>
              <a:rPr kumimoji="0" lang="zh-CN" altLang="en-US" sz="2400" b="1" i="0" u="none" strike="noStrike" kern="1200" cap="none" spc="0" normalizeH="0" baseline="0" noProof="0" dirty="0">
                <a:ln>
                  <a:noFill/>
                </a:ln>
                <a:solidFill>
                  <a:srgbClr val="FF0000"/>
                </a:solidFill>
                <a:effectLst/>
                <a:uLnTx/>
                <a:uFillTx/>
                <a:latin typeface="+mn-ea"/>
                <a:ea typeface="+mn-ea"/>
                <a:cs typeface="Times New Roman" panose="02020603050405020304" pitchFamily="18" charset="0"/>
              </a:rPr>
              <a:t>（</a:t>
            </a:r>
            <a:r>
              <a:rPr kumimoji="0" lang="en-US" altLang="zh-CN" sz="2400" b="1" i="0" u="none" strike="noStrike" kern="1200" cap="none" spc="0" normalizeH="0" baseline="0" noProof="0" dirty="0">
                <a:ln>
                  <a:noFill/>
                </a:ln>
                <a:solidFill>
                  <a:srgbClr val="FF0000"/>
                </a:solidFill>
                <a:effectLst/>
                <a:uLnTx/>
                <a:uFillTx/>
                <a:latin typeface="+mn-ea"/>
                <a:ea typeface="+mn-ea"/>
                <a:cs typeface="Times New Roman" panose="02020603050405020304" pitchFamily="18" charset="0"/>
              </a:rPr>
              <a:t>2010·</a:t>
            </a:r>
            <a:r>
              <a:rPr kumimoji="0" lang="zh-CN" altLang="en-US" sz="2400" b="1" i="0" u="none" strike="noStrike" kern="1200" cap="none" spc="0" normalizeH="0" baseline="0" noProof="0" dirty="0">
                <a:ln>
                  <a:noFill/>
                </a:ln>
                <a:solidFill>
                  <a:srgbClr val="FF0000"/>
                </a:solidFill>
                <a:effectLst/>
                <a:uLnTx/>
                <a:uFillTx/>
                <a:latin typeface="+mn-ea"/>
                <a:ea typeface="+mn-ea"/>
                <a:cs typeface="Times New Roman" panose="02020603050405020304" pitchFamily="18" charset="0"/>
              </a:rPr>
              <a:t>海南单科</a:t>
            </a:r>
            <a:r>
              <a:rPr kumimoji="0" lang="en-US" altLang="zh-CN" sz="2400" b="1" i="0" u="none" strike="noStrike" kern="1200" cap="none" spc="0" normalizeH="0" baseline="0" noProof="0" dirty="0">
                <a:ln>
                  <a:noFill/>
                </a:ln>
                <a:solidFill>
                  <a:srgbClr val="FF0000"/>
                </a:solidFill>
                <a:effectLst/>
                <a:uLnTx/>
                <a:uFillTx/>
                <a:latin typeface="+mn-ea"/>
                <a:ea typeface="+mn-ea"/>
                <a:cs typeface="Times New Roman" panose="02020603050405020304" pitchFamily="18" charset="0"/>
              </a:rPr>
              <a:t>·8</a:t>
            </a:r>
            <a:r>
              <a:rPr kumimoji="0" lang="zh-CN" altLang="en-US" sz="2400" b="1" i="0" u="none" strike="noStrike" kern="1200" cap="none" spc="0" normalizeH="0" baseline="0" noProof="0" dirty="0">
                <a:ln>
                  <a:noFill/>
                </a:ln>
                <a:solidFill>
                  <a:srgbClr val="FF0000"/>
                </a:solidFill>
                <a:effectLst/>
                <a:uLnTx/>
                <a:uFillTx/>
                <a:latin typeface="+mn-ea"/>
                <a:ea typeface="+mn-ea"/>
                <a:cs typeface="Times New Roman" panose="02020603050405020304" pitchFamily="18" charset="0"/>
              </a:rPr>
              <a:t>）</a:t>
            </a:r>
            <a:r>
              <a:rPr kumimoji="0" lang="zh-CN" altLang="en-US"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rPr>
              <a:t>明清时期，以“风流文采磨不尽，水墨自与诗争妍”为特征的文人画兴盛。图</a:t>
            </a:r>
            <a:r>
              <a:rPr kumimoji="0" lang="en-US" altLang="zh-CN"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rPr>
              <a:t>1</a:t>
            </a:r>
            <a:r>
              <a:rPr kumimoji="0" lang="zh-CN" altLang="en-US"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rPr>
              <a:t>是明清文人画的代表作之一。这类作品所表现的是</a:t>
            </a:r>
            <a:r>
              <a:rPr kumimoji="0" lang="en-US" altLang="zh-CN"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rPr>
              <a:t>(</a:t>
            </a:r>
            <a:r>
              <a:rPr kumimoji="0" lang="zh-CN" altLang="en-US"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rPr>
              <a:t>　　</a:t>
            </a:r>
            <a:r>
              <a:rPr kumimoji="0" lang="en-US" altLang="zh-CN"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rPr>
              <a:t>)</a:t>
            </a:r>
            <a:endParaRPr kumimoji="0" lang="en-US" altLang="zh-CN" sz="2400" b="1" i="0" u="none" strike="noStrike" kern="1200" cap="none" spc="0" normalizeH="0" baseline="0" noProof="0" dirty="0">
              <a:ln>
                <a:noFill/>
              </a:ln>
              <a:solidFill>
                <a:schemeClr val="tx1"/>
              </a:solidFill>
              <a:effectLst/>
              <a:uLnTx/>
              <a:uFillTx/>
              <a:latin typeface="+mn-ea"/>
              <a:ea typeface="+mn-ea"/>
              <a:cs typeface="+mn-cs"/>
            </a:endParaRPr>
          </a:p>
          <a:p>
            <a:pPr marL="0" marR="0" lvl="0" indent="0" algn="l" defTabSz="914400" rtl="0" eaLnBrk="0" fontAlgn="base" latinLnBrk="0" hangingPunct="0">
              <a:lnSpc>
                <a:spcPct val="120000"/>
              </a:lnSpc>
              <a:spcBef>
                <a:spcPct val="0"/>
              </a:spcBef>
              <a:spcAft>
                <a:spcPct val="0"/>
              </a:spcAft>
              <a:buClrTx/>
              <a:buSzTx/>
              <a:buFontTx/>
              <a:buNone/>
              <a:tabLst>
                <a:tab pos="2971800" algn="l"/>
              </a:tabLst>
              <a:defRPr/>
            </a:pPr>
            <a:r>
              <a:rPr kumimoji="0" lang="en-US" altLang="zh-CN"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  A</a:t>
            </a:r>
            <a:r>
              <a:rPr kumimoji="0" lang="zh-CN" altLang="en-US"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．个人的情感        </a:t>
            </a:r>
            <a:endParaRPr kumimoji="0" lang="en-US" altLang="zh-CN"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endParaRPr>
          </a:p>
          <a:p>
            <a:pPr marL="0" marR="0" lvl="0" indent="0" algn="l" defTabSz="914400" rtl="0" eaLnBrk="0" fontAlgn="base" latinLnBrk="0" hangingPunct="0">
              <a:lnSpc>
                <a:spcPct val="120000"/>
              </a:lnSpc>
              <a:spcBef>
                <a:spcPct val="0"/>
              </a:spcBef>
              <a:spcAft>
                <a:spcPct val="0"/>
              </a:spcAft>
              <a:buClrTx/>
              <a:buSzTx/>
              <a:buFontTx/>
              <a:buNone/>
              <a:tabLst>
                <a:tab pos="2971800" algn="l"/>
              </a:tabLst>
              <a:defRPr/>
            </a:pPr>
            <a:r>
              <a:rPr kumimoji="0" lang="en-US" altLang="zh-CN"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  B</a:t>
            </a:r>
            <a:r>
              <a:rPr kumimoji="0" lang="zh-CN" altLang="en-US"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．真实的景象</a:t>
            </a:r>
            <a:endParaRPr kumimoji="0" lang="zh-CN" altLang="en-US" sz="2400" b="1" i="0" u="none" strike="noStrike" kern="1200" cap="none" spc="0" normalizeH="0" baseline="0" noProof="0" dirty="0">
              <a:ln>
                <a:noFill/>
              </a:ln>
              <a:solidFill>
                <a:srgbClr val="0000CC"/>
              </a:solidFill>
              <a:effectLst/>
              <a:uLnTx/>
              <a:uFillTx/>
              <a:latin typeface="+mn-ea"/>
              <a:ea typeface="+mn-ea"/>
              <a:cs typeface="+mn-cs"/>
            </a:endParaRPr>
          </a:p>
          <a:p>
            <a:pPr marL="0" marR="0" lvl="0" indent="0" algn="l" defTabSz="914400" rtl="0" eaLnBrk="0" fontAlgn="base" latinLnBrk="0" hangingPunct="0">
              <a:lnSpc>
                <a:spcPct val="120000"/>
              </a:lnSpc>
              <a:spcBef>
                <a:spcPct val="0"/>
              </a:spcBef>
              <a:spcAft>
                <a:spcPct val="0"/>
              </a:spcAft>
              <a:buClrTx/>
              <a:buSzTx/>
              <a:buFontTx/>
              <a:buNone/>
              <a:tabLst>
                <a:tab pos="2971800" algn="l"/>
              </a:tabLst>
              <a:defRPr/>
            </a:pPr>
            <a:r>
              <a:rPr kumimoji="0" lang="en-US" altLang="zh-CN"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  C</a:t>
            </a:r>
            <a:r>
              <a:rPr kumimoji="0" lang="zh-CN" altLang="en-US"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．多彩的生活            </a:t>
            </a:r>
            <a:endParaRPr kumimoji="0" lang="en-US" altLang="zh-CN"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endParaRPr>
          </a:p>
          <a:p>
            <a:pPr marL="0" marR="0" lvl="0" indent="0" algn="l" defTabSz="914400" rtl="0" eaLnBrk="0" fontAlgn="base" latinLnBrk="0" hangingPunct="0">
              <a:lnSpc>
                <a:spcPct val="120000"/>
              </a:lnSpc>
              <a:spcBef>
                <a:spcPct val="0"/>
              </a:spcBef>
              <a:spcAft>
                <a:spcPct val="0"/>
              </a:spcAft>
              <a:buClrTx/>
              <a:buSzTx/>
              <a:buFontTx/>
              <a:buNone/>
              <a:tabLst>
                <a:tab pos="2971800" algn="l"/>
              </a:tabLst>
              <a:defRPr/>
            </a:pPr>
            <a:r>
              <a:rPr kumimoji="0" lang="en-US" altLang="zh-CN"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  D</a:t>
            </a:r>
            <a:r>
              <a:rPr kumimoji="0" lang="zh-CN" altLang="en-US"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．繁盛的社会</a:t>
            </a:r>
            <a:endParaRPr kumimoji="0" lang="zh-CN" altLang="en-US" sz="2400" b="1" i="0" u="none" strike="noStrike" kern="1200" cap="none" spc="0" normalizeH="0" baseline="0" noProof="0" dirty="0">
              <a:ln>
                <a:noFill/>
              </a:ln>
              <a:solidFill>
                <a:srgbClr val="0000CC"/>
              </a:solidFill>
              <a:effectLst/>
              <a:uLnTx/>
              <a:uFillTx/>
              <a:latin typeface="+mn-ea"/>
              <a:ea typeface="+mn-ea"/>
              <a:cs typeface="+mn-cs"/>
            </a:endParaRPr>
          </a:p>
        </p:txBody>
      </p:sp>
      <p:sp>
        <p:nvSpPr>
          <p:cNvPr id="31749" name="WordArt 5"/>
          <p:cNvSpPr>
            <a:spLocks noTextEdit="1"/>
          </p:cNvSpPr>
          <p:nvPr/>
        </p:nvSpPr>
        <p:spPr>
          <a:xfrm>
            <a:off x="3643313" y="2928938"/>
            <a:ext cx="1223962" cy="1295400"/>
          </a:xfrm>
          <a:prstGeom prst="rect">
            <a:avLst/>
          </a:prstGeom>
        </p:spPr>
        <p:txBody>
          <a:bodyPr wrap="none" fromWordArt="1">
            <a:prstTxWarp prst="textCascadeUp">
              <a:avLst>
                <a:gd name="adj" fmla="val 44444"/>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eaLnBrk="0" hangingPunct="0"/>
            <a:r>
              <a:rPr lang="zh-CN" altLang="en-US" sz="3600" b="1">
                <a:gradFill rotWithShape="1">
                  <a:gsLst>
                    <a:gs pos="0">
                      <a:srgbClr val="FFE701"/>
                    </a:gs>
                    <a:gs pos="100000">
                      <a:srgbClr val="FE3E02"/>
                    </a:gs>
                  </a:gsLst>
                  <a:lin ang="5400000" scaled="1"/>
                  <a:tileRect/>
                </a:gradFill>
                <a:latin typeface="宋体" panose="02010600030101010101" pitchFamily="2" charset="-122"/>
                <a:ea typeface="宋体" panose="02010600030101010101" pitchFamily="2" charset="-122"/>
              </a:rPr>
              <a:t>A</a:t>
            </a:r>
            <a:endParaRPr lang="zh-CN" altLang="en-US" sz="3600" b="1">
              <a:gradFill rotWithShape="1">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sp>
        <p:nvSpPr>
          <p:cNvPr id="6" name="矩形 5"/>
          <p:cNvSpPr/>
          <p:nvPr/>
        </p:nvSpPr>
        <p:spPr>
          <a:xfrm>
            <a:off x="142875" y="4953000"/>
            <a:ext cx="8929688" cy="476250"/>
          </a:xfrm>
          <a:prstGeom prst="rect">
            <a:avLst/>
          </a:prstGeom>
          <a:solidFill>
            <a:schemeClr val="accent1"/>
          </a:solidFill>
          <a:ln w="9525">
            <a:noFill/>
          </a:ln>
        </p:spPr>
        <p:txBody>
          <a:bodyPr>
            <a:spAutoFit/>
          </a:bodyPr>
          <a:p>
            <a:pPr defTabSz="914400" eaLnBrk="0" hangingPunct="0">
              <a:lnSpc>
                <a:spcPct val="120000"/>
              </a:lnSpc>
              <a:tabLst>
                <a:tab pos="2971800" algn="l"/>
              </a:tabLst>
            </a:pPr>
            <a:r>
              <a:rPr lang="en-US" altLang="zh-CN" b="1" dirty="0">
                <a:solidFill>
                  <a:srgbClr val="FF0000"/>
                </a:solidFill>
                <a:latin typeface="楷体" panose="02010609060101010101" pitchFamily="49" charset="-122"/>
                <a:ea typeface="楷体" panose="02010609060101010101" pitchFamily="49" charset="-122"/>
              </a:rPr>
              <a:t>【</a:t>
            </a:r>
            <a:r>
              <a:rPr lang="zh-CN" altLang="en-US" b="1" dirty="0">
                <a:solidFill>
                  <a:srgbClr val="FF0000"/>
                </a:solidFill>
                <a:latin typeface="楷体" panose="02010609060101010101" pitchFamily="49" charset="-122"/>
                <a:ea typeface="楷体" panose="02010609060101010101" pitchFamily="49" charset="-122"/>
              </a:rPr>
              <a:t>解析</a:t>
            </a:r>
            <a:r>
              <a:rPr lang="en-US" altLang="zh-CN" b="1" dirty="0">
                <a:solidFill>
                  <a:srgbClr val="FF0000"/>
                </a:solidFill>
                <a:latin typeface="楷体" panose="02010609060101010101" pitchFamily="49" charset="-122"/>
                <a:ea typeface="楷体" panose="02010609060101010101" pitchFamily="49" charset="-122"/>
              </a:rPr>
              <a:t>】</a:t>
            </a:r>
            <a:r>
              <a:rPr lang="zh-CN" altLang="en-US" b="1" dirty="0">
                <a:latin typeface="楷体" panose="02010609060101010101" pitchFamily="49" charset="-122"/>
                <a:ea typeface="楷体" panose="02010609060101010101" pitchFamily="49" charset="-122"/>
              </a:rPr>
              <a:t>文人画讲究借物抒情、追求神韵意趣，抒发个人情感。</a:t>
            </a:r>
            <a:endParaRPr lang="zh-CN" altLang="en-US" b="1" dirty="0">
              <a:latin typeface="楷体" panose="02010609060101010101" pitchFamily="49" charset="-122"/>
              <a:ea typeface="楷体" panose="02010609060101010101" pitchFamily="49" charset="-122"/>
            </a:endParaRPr>
          </a:p>
        </p:txBody>
      </p:sp>
      <p:grpSp>
        <p:nvGrpSpPr>
          <p:cNvPr id="31751" name="Group 5"/>
          <p:cNvGrpSpPr/>
          <p:nvPr/>
        </p:nvGrpSpPr>
        <p:grpSpPr>
          <a:xfrm>
            <a:off x="514350" y="300038"/>
            <a:ext cx="2557463" cy="914400"/>
            <a:chOff x="4196" y="0"/>
            <a:chExt cx="1564" cy="576"/>
          </a:xfrm>
        </p:grpSpPr>
        <p:pic>
          <p:nvPicPr>
            <p:cNvPr id="31752" name="Picture 6" descr="图片1"/>
            <p:cNvPicPr>
              <a:picLocks noChangeAspect="1"/>
            </p:cNvPicPr>
            <p:nvPr/>
          </p:nvPicPr>
          <p:blipFill>
            <a:blip r:embed="rId2"/>
            <a:stretch>
              <a:fillRect/>
            </a:stretch>
          </p:blipFill>
          <p:spPr>
            <a:xfrm>
              <a:off x="4218" y="0"/>
              <a:ext cx="1542" cy="576"/>
            </a:xfrm>
            <a:prstGeom prst="rect">
              <a:avLst/>
            </a:prstGeom>
            <a:noFill/>
            <a:ln w="9525">
              <a:noFill/>
            </a:ln>
          </p:spPr>
        </p:pic>
        <p:sp>
          <p:nvSpPr>
            <p:cNvPr id="13" name="Text Box 7"/>
            <p:cNvSpPr txBox="1">
              <a:spLocks noChangeArrowheads="1"/>
            </p:cNvSpPr>
            <p:nvPr/>
          </p:nvSpPr>
          <p:spPr bwMode="auto">
            <a:xfrm>
              <a:off x="4196" y="151"/>
              <a:ext cx="1420" cy="330"/>
            </a:xfrm>
            <a:prstGeom prst="rect">
              <a:avLst/>
            </a:prstGeom>
            <a:noFill/>
            <a:ln w="9525">
              <a:noFill/>
              <a:miter lim="800000"/>
            </a:ln>
            <a:effectLst/>
          </p:spPr>
          <p:txBody>
            <a:bodyPr>
              <a:spAutoFit/>
            </a:bodyPr>
            <a:lstStyle/>
            <a:p>
              <a:pPr marR="0" defTabSz="914400">
                <a:spcBef>
                  <a:spcPct val="50000"/>
                </a:spcBef>
                <a:buClrTx/>
                <a:buSzTx/>
                <a:buFontTx/>
                <a:defRPr/>
              </a:pPr>
              <a:r>
                <a:rPr kumimoji="1" lang="zh-CN" altLang="en-US" b="1" kern="1200" cap="none" spc="0" normalizeH="0" baseline="0" noProof="0" dirty="0">
                  <a:effectLst>
                    <a:outerShdw blurRad="38100" dist="38100" dir="2700000" algn="tl">
                      <a:srgbClr val="C0C0C0"/>
                    </a:outerShdw>
                  </a:effectLst>
                  <a:latin typeface="华文行楷" pitchFamily="2" charset="-122"/>
                  <a:ea typeface="华文行楷" pitchFamily="2" charset="-122"/>
                  <a:cs typeface="+mn-cs"/>
                </a:rPr>
                <a:t>  </a:t>
              </a:r>
              <a:r>
                <a:rPr kumimoji="1" lang="zh-CN" altLang="en-US" sz="2800" b="1" kern="1200" cap="none" spc="0" normalizeH="0" baseline="0" noProof="0" dirty="0">
                  <a:effectLst>
                    <a:outerShdw blurRad="38100" dist="38100" dir="2700000" algn="tl">
                      <a:srgbClr val="C0C0C0"/>
                    </a:outerShdw>
                  </a:effectLst>
                  <a:latin typeface="华文行楷" pitchFamily="2" charset="-122"/>
                  <a:ea typeface="华文行楷" pitchFamily="2" charset="-122"/>
                  <a:cs typeface="+mn-cs"/>
                </a:rPr>
                <a:t>活学活用</a:t>
              </a:r>
              <a:endParaRPr kumimoji="1" lang="zh-CN" altLang="en-US" sz="2800" b="1" kern="1200" cap="none" spc="0" normalizeH="0" baseline="0" noProof="0" dirty="0">
                <a:effectLst>
                  <a:outerShdw blurRad="38100" dist="38100" dir="2700000" algn="tl">
                    <a:srgbClr val="C0C0C0"/>
                  </a:outerShdw>
                </a:effectLst>
                <a:latin typeface="华文行楷" pitchFamily="2" charset="-122"/>
                <a:ea typeface="华文行楷" pitchFamily="2" charset="-122"/>
                <a:cs typeface="+mn-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1749"/>
                                        </p:tgtEl>
                                        <p:attrNameLst>
                                          <p:attrName>style.visibility</p:attrName>
                                        </p:attrNameLst>
                                      </p:cBhvr>
                                      <p:to>
                                        <p:strVal val="visible"/>
                                      </p:to>
                                    </p:set>
                                    <p:animEffect transition="in" filter="box(in)">
                                      <p:cBhvr>
                                        <p:cTn id="7" dur="500"/>
                                        <p:tgtEl>
                                          <p:spTgt spid="3174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2345" name="Group 57"/>
          <p:cNvGraphicFramePr>
            <a:graphicFrameLocks noGrp="1"/>
          </p:cNvGraphicFramePr>
          <p:nvPr/>
        </p:nvGraphicFramePr>
        <p:xfrm>
          <a:off x="107950" y="976313"/>
          <a:ext cx="8856663" cy="5524502"/>
        </p:xfrm>
        <a:graphic>
          <a:graphicData uri="http://schemas.openxmlformats.org/drawingml/2006/table">
            <a:tbl>
              <a:tblPr/>
              <a:tblGrid>
                <a:gridCol w="790575"/>
                <a:gridCol w="1909763"/>
                <a:gridCol w="763587"/>
                <a:gridCol w="714375"/>
                <a:gridCol w="3929063"/>
                <a:gridCol w="749300"/>
              </a:tblGrid>
              <a:tr h="407988">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朝代</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时代特征</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书法</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绘画</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rgbClr val="FF0000"/>
                          </a:solidFill>
                          <a:effectLst/>
                          <a:latin typeface="黑体" panose="02010609060101010101" pitchFamily="49" charset="-122"/>
                          <a:ea typeface="黑体" panose="02010609060101010101" pitchFamily="49" charset="-122"/>
                        </a:rPr>
                        <a:t>文学</a:t>
                      </a:r>
                      <a:endParaRPr kumimoji="0" lang="zh-CN" altLang="en-US" sz="2400" b="1" i="0" u="none" strike="noStrike" cap="none" normalizeH="0" baseline="0" smtClean="0">
                        <a:ln>
                          <a:noFill/>
                        </a:ln>
                        <a:solidFill>
                          <a:srgbClr val="FF0000"/>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戏剧</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r>
              <a:tr h="7413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先秦</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生产力落后</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1096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秦汉</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48431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魏晋</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vMerge="1">
                  <a:tcPr/>
                </a:tc>
              </a:tr>
              <a:tr h="17811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隋唐</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国家统一，经济繁荣，文化多元，科举制</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2813" name="Rectangle 3"/>
          <p:cNvSpPr/>
          <p:nvPr/>
        </p:nvSpPr>
        <p:spPr>
          <a:xfrm>
            <a:off x="254000" y="273050"/>
            <a:ext cx="7104063" cy="584200"/>
          </a:xfrm>
          <a:prstGeom prst="rect">
            <a:avLst/>
          </a:prstGeom>
          <a:noFill/>
          <a:ln w="9525">
            <a:noFill/>
          </a:ln>
        </p:spPr>
        <p:txBody>
          <a:bodyPr>
            <a:spAutoFit/>
          </a:bodyPr>
          <a:p>
            <a:pPr>
              <a:spcBef>
                <a:spcPct val="20000"/>
              </a:spcBef>
            </a:pPr>
            <a:r>
              <a:rPr lang="zh-CN" altLang="en-US" sz="3200" b="1" dirty="0">
                <a:solidFill>
                  <a:srgbClr val="FF0000"/>
                </a:solidFill>
                <a:latin typeface="Comic Sans MS" panose="030F0702030302020204" pitchFamily="66" charset="0"/>
                <a:ea typeface="黑体" panose="02010609060101010101" pitchFamily="49" charset="-122"/>
              </a:rPr>
              <a:t>二、中国古代文艺</a:t>
            </a:r>
            <a:endParaRPr lang="zh-CN" altLang="en-US" sz="3200" b="1" dirty="0">
              <a:solidFill>
                <a:srgbClr val="FF0000"/>
              </a:solidFill>
              <a:latin typeface="Comic Sans MS" panose="030F0702030302020204" pitchFamily="66" charset="0"/>
              <a:ea typeface="黑体" panose="02010609060101010101" pitchFamily="49" charset="-122"/>
            </a:endParaRPr>
          </a:p>
        </p:txBody>
      </p:sp>
      <p:sp>
        <p:nvSpPr>
          <p:cNvPr id="7" name="矩形 6"/>
          <p:cNvSpPr/>
          <p:nvPr/>
        </p:nvSpPr>
        <p:spPr>
          <a:xfrm>
            <a:off x="4214813" y="1381125"/>
            <a:ext cx="4286250" cy="762000"/>
          </a:xfrm>
          <a:prstGeom prst="rect">
            <a:avLst/>
          </a:prstGeom>
          <a:noFill/>
          <a:ln w="9525">
            <a:noFill/>
          </a:ln>
        </p:spPr>
        <p:txBody>
          <a:bodyPr>
            <a:spAutoFit/>
          </a:bodyPr>
          <a:p>
            <a:pPr algn="ctr" fontAlgn="ctr"/>
            <a:r>
              <a:rPr lang="zh-CN" altLang="en-US" sz="2200" b="1" dirty="0">
                <a:solidFill>
                  <a:srgbClr val="0000FF"/>
                </a:solidFill>
                <a:latin typeface="黑体" panose="02010609060101010101" pitchFamily="49" charset="-122"/>
                <a:ea typeface="黑体" panose="02010609060101010101" pitchFamily="49" charset="-122"/>
              </a:rPr>
              <a:t>现实主义源头：诗歌</a:t>
            </a:r>
            <a:r>
              <a:rPr lang="en-US" altLang="zh-CN" sz="2200" b="1" dirty="0">
                <a:solidFill>
                  <a:srgbClr val="0000FF"/>
                </a:solidFill>
                <a:latin typeface="黑体" panose="02010609060101010101" pitchFamily="49" charset="-122"/>
                <a:ea typeface="黑体" panose="02010609060101010101" pitchFamily="49" charset="-122"/>
              </a:rPr>
              <a:t>—《</a:t>
            </a:r>
            <a:r>
              <a:rPr lang="zh-CN" altLang="en-US" sz="2200" b="1" dirty="0">
                <a:solidFill>
                  <a:srgbClr val="0000FF"/>
                </a:solidFill>
                <a:latin typeface="黑体" panose="02010609060101010101" pitchFamily="49" charset="-122"/>
                <a:ea typeface="黑体" panose="02010609060101010101" pitchFamily="49" charset="-122"/>
              </a:rPr>
              <a:t>诗经</a:t>
            </a:r>
            <a:r>
              <a:rPr lang="en-US" altLang="zh-CN" sz="2200" b="1" dirty="0">
                <a:solidFill>
                  <a:srgbClr val="0000FF"/>
                </a:solidFill>
                <a:latin typeface="黑体" panose="02010609060101010101" pitchFamily="49" charset="-122"/>
                <a:ea typeface="黑体" panose="02010609060101010101" pitchFamily="49" charset="-122"/>
              </a:rPr>
              <a:t>》</a:t>
            </a:r>
            <a:endParaRPr lang="en-US" altLang="zh-CN" sz="2200" b="1" dirty="0">
              <a:solidFill>
                <a:srgbClr val="0000FF"/>
              </a:solidFill>
              <a:latin typeface="黑体" panose="02010609060101010101" pitchFamily="49" charset="-122"/>
              <a:ea typeface="黑体" panose="02010609060101010101" pitchFamily="49" charset="-122"/>
            </a:endParaRPr>
          </a:p>
          <a:p>
            <a:pPr algn="ctr" fontAlgn="ctr"/>
            <a:r>
              <a:rPr lang="zh-CN" altLang="en-US" sz="2200" b="1" dirty="0">
                <a:solidFill>
                  <a:srgbClr val="0000FF"/>
                </a:solidFill>
                <a:latin typeface="黑体" panose="02010609060101010101" pitchFamily="49" charset="-122"/>
                <a:ea typeface="黑体" panose="02010609060101010101" pitchFamily="49" charset="-122"/>
              </a:rPr>
              <a:t>浪漫主义源头：楚辞</a:t>
            </a:r>
            <a:r>
              <a:rPr lang="en-US" altLang="zh-CN" sz="2200" b="1" dirty="0">
                <a:solidFill>
                  <a:srgbClr val="0000FF"/>
                </a:solidFill>
                <a:latin typeface="黑体" panose="02010609060101010101" pitchFamily="49" charset="-122"/>
                <a:ea typeface="黑体" panose="02010609060101010101" pitchFamily="49" charset="-122"/>
              </a:rPr>
              <a:t>—《</a:t>
            </a:r>
            <a:r>
              <a:rPr lang="zh-CN" altLang="en-US" sz="2200" b="1" dirty="0">
                <a:solidFill>
                  <a:srgbClr val="0000FF"/>
                </a:solidFill>
                <a:latin typeface="黑体" panose="02010609060101010101" pitchFamily="49" charset="-122"/>
                <a:ea typeface="黑体" panose="02010609060101010101" pitchFamily="49" charset="-122"/>
              </a:rPr>
              <a:t>离骚</a:t>
            </a:r>
            <a:r>
              <a:rPr lang="en-US" altLang="zh-CN" sz="2200" b="1" dirty="0">
                <a:solidFill>
                  <a:srgbClr val="0000FF"/>
                </a:solidFill>
                <a:latin typeface="黑体" panose="02010609060101010101" pitchFamily="49" charset="-122"/>
                <a:ea typeface="黑体" panose="02010609060101010101" pitchFamily="49" charset="-122"/>
              </a:rPr>
              <a:t>》</a:t>
            </a:r>
            <a:r>
              <a:rPr lang="zh-CN" altLang="en-US" sz="2200" b="1" dirty="0">
                <a:solidFill>
                  <a:srgbClr val="0000FF"/>
                </a:solidFill>
                <a:latin typeface="黑体" panose="02010609060101010101" pitchFamily="49" charset="-122"/>
                <a:ea typeface="黑体" panose="02010609060101010101" pitchFamily="49" charset="-122"/>
              </a:rPr>
              <a:t>　</a:t>
            </a:r>
            <a:endParaRPr lang="zh-CN" altLang="en-US" dirty="0">
              <a:solidFill>
                <a:srgbClr val="0000FF"/>
              </a:solidFill>
              <a:latin typeface="Arial" panose="020B0604020202020204" pitchFamily="34" charset="0"/>
            </a:endParaRPr>
          </a:p>
        </p:txBody>
      </p:sp>
      <p:sp>
        <p:nvSpPr>
          <p:cNvPr id="32815" name="矩形 9"/>
          <p:cNvSpPr/>
          <p:nvPr/>
        </p:nvSpPr>
        <p:spPr>
          <a:xfrm>
            <a:off x="928688" y="3463925"/>
            <a:ext cx="1871662" cy="1108075"/>
          </a:xfrm>
          <a:prstGeom prst="rect">
            <a:avLst/>
          </a:prstGeom>
          <a:noFill/>
          <a:ln w="9525">
            <a:noFill/>
          </a:ln>
        </p:spPr>
        <p:txBody>
          <a:bodyPr>
            <a:spAutoFit/>
          </a:bodyPr>
          <a:p>
            <a:pPr fontAlgn="ctr"/>
            <a:r>
              <a:rPr lang="zh-CN" altLang="en-US" sz="2200" b="1" dirty="0">
                <a:solidFill>
                  <a:srgbClr val="0000FF"/>
                </a:solidFill>
                <a:latin typeface="黑体" panose="02010609060101010101" pitchFamily="49" charset="-122"/>
                <a:ea typeface="黑体" panose="02010609060101010101" pitchFamily="49" charset="-122"/>
              </a:rPr>
              <a:t>国家分裂、战乱，社会动荡；</a:t>
            </a:r>
            <a:r>
              <a:rPr lang="zh-CN" altLang="en-US" sz="2200" b="1" u="sng" dirty="0">
                <a:solidFill>
                  <a:srgbClr val="FF0000"/>
                </a:solidFill>
                <a:latin typeface="黑体" panose="02010609060101010101" pitchFamily="49" charset="-122"/>
                <a:ea typeface="黑体" panose="02010609060101010101" pitchFamily="49" charset="-122"/>
              </a:rPr>
              <a:t>士人群体</a:t>
            </a:r>
            <a:r>
              <a:rPr lang="zh-CN" altLang="en-US" sz="2200" b="1" dirty="0">
                <a:solidFill>
                  <a:srgbClr val="0000FF"/>
                </a:solidFill>
                <a:latin typeface="黑体" panose="02010609060101010101" pitchFamily="49" charset="-122"/>
                <a:ea typeface="黑体" panose="02010609060101010101" pitchFamily="49" charset="-122"/>
              </a:rPr>
              <a:t>形成</a:t>
            </a:r>
            <a:endParaRPr lang="zh-CN" altLang="en-US" sz="2200" b="1" dirty="0">
              <a:solidFill>
                <a:srgbClr val="0000FF"/>
              </a:solidFill>
              <a:latin typeface="黑体" panose="02010609060101010101" pitchFamily="49" charset="-122"/>
              <a:ea typeface="黑体" panose="02010609060101010101" pitchFamily="49" charset="-122"/>
            </a:endParaRPr>
          </a:p>
        </p:txBody>
      </p:sp>
      <p:sp>
        <p:nvSpPr>
          <p:cNvPr id="11" name="矩形 10"/>
          <p:cNvSpPr/>
          <p:nvPr/>
        </p:nvSpPr>
        <p:spPr>
          <a:xfrm>
            <a:off x="4284663" y="2320925"/>
            <a:ext cx="4081462" cy="822325"/>
          </a:xfrm>
          <a:prstGeom prst="rect">
            <a:avLst/>
          </a:prstGeom>
          <a:noFill/>
          <a:ln w="9525">
            <a:noFill/>
          </a:ln>
        </p:spPr>
        <p:txBody>
          <a:bodyPr>
            <a:spAutoFit/>
          </a:bodyPr>
          <a:p>
            <a:pPr fontAlgn="ctr"/>
            <a:r>
              <a:rPr lang="zh-CN" altLang="en-US" b="1" dirty="0">
                <a:solidFill>
                  <a:srgbClr val="FF0000"/>
                </a:solidFill>
                <a:latin typeface="黑体" panose="02010609060101010101" pitchFamily="49" charset="-122"/>
                <a:ea typeface="黑体" panose="02010609060101010101" pitchFamily="49" charset="-122"/>
              </a:rPr>
              <a:t>汉赋：</a:t>
            </a:r>
            <a:r>
              <a:rPr lang="zh-CN" altLang="en-US" b="1" dirty="0">
                <a:latin typeface="Arial" panose="020B0604020202020204" pitchFamily="34" charset="0"/>
                <a:ea typeface="黑体" panose="02010609060101010101" pitchFamily="49" charset="-122"/>
              </a:rPr>
              <a:t>带韵散文、辞藻华丽</a:t>
            </a:r>
            <a:endParaRPr lang="en-US" altLang="zh-CN" b="1" dirty="0">
              <a:latin typeface="Arial" panose="020B0604020202020204" pitchFamily="34" charset="0"/>
              <a:ea typeface="黑体" panose="02010609060101010101" pitchFamily="49" charset="-122"/>
            </a:endParaRPr>
          </a:p>
          <a:p>
            <a:pPr fontAlgn="ctr"/>
            <a:r>
              <a:rPr lang="zh-CN" altLang="en-US" b="1" dirty="0">
                <a:latin typeface="Arial" panose="020B0604020202020204" pitchFamily="34" charset="0"/>
                <a:ea typeface="黑体" panose="02010609060101010101" pitchFamily="49" charset="-122"/>
              </a:rPr>
              <a:t>（司马相如：</a:t>
            </a:r>
            <a:r>
              <a:rPr lang="en-US" altLang="zh-CN" b="1" dirty="0">
                <a:latin typeface="Arial" panose="020B0604020202020204" pitchFamily="34" charset="0"/>
                <a:ea typeface="黑体" panose="02010609060101010101" pitchFamily="49" charset="-122"/>
              </a:rPr>
              <a:t>《</a:t>
            </a:r>
            <a:r>
              <a:rPr lang="zh-CN" altLang="en-US" b="1" dirty="0">
                <a:latin typeface="Arial" panose="020B0604020202020204" pitchFamily="34" charset="0"/>
                <a:ea typeface="黑体" panose="02010609060101010101" pitchFamily="49" charset="-122"/>
              </a:rPr>
              <a:t>上林赋</a:t>
            </a:r>
            <a:r>
              <a:rPr lang="en-US" altLang="zh-CN" b="1" dirty="0">
                <a:latin typeface="Arial" panose="020B0604020202020204" pitchFamily="34" charset="0"/>
                <a:ea typeface="黑体" panose="02010609060101010101" pitchFamily="49" charset="-122"/>
              </a:rPr>
              <a:t>》</a:t>
            </a:r>
            <a:r>
              <a:rPr lang="zh-CN" altLang="en-US" b="1" dirty="0">
                <a:latin typeface="Arial" panose="020B0604020202020204" pitchFamily="34" charset="0"/>
                <a:ea typeface="黑体" panose="02010609060101010101" pitchFamily="49" charset="-122"/>
              </a:rPr>
              <a:t>）</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4" name="矩形 13"/>
          <p:cNvSpPr/>
          <p:nvPr/>
        </p:nvSpPr>
        <p:spPr>
          <a:xfrm>
            <a:off x="4286250" y="4933950"/>
            <a:ext cx="3929063" cy="977900"/>
          </a:xfrm>
          <a:prstGeom prst="rect">
            <a:avLst/>
          </a:prstGeom>
          <a:noFill/>
          <a:ln w="9525">
            <a:noFill/>
          </a:ln>
        </p:spPr>
        <p:txBody>
          <a:bodyPr>
            <a:spAutoFit/>
          </a:bodyPr>
          <a:p>
            <a:pPr algn="ctr" fontAlgn="ctr">
              <a:lnSpc>
                <a:spcPct val="120000"/>
              </a:lnSpc>
            </a:pPr>
            <a:r>
              <a:rPr lang="zh-CN" altLang="en-US" b="1" dirty="0">
                <a:solidFill>
                  <a:srgbClr val="FF0000"/>
                </a:solidFill>
                <a:latin typeface="黑体" panose="02010609060101010101" pitchFamily="49" charset="-122"/>
                <a:ea typeface="黑体" panose="02010609060101010101" pitchFamily="49" charset="-122"/>
              </a:rPr>
              <a:t>唐诗：</a:t>
            </a:r>
            <a:r>
              <a:rPr lang="zh-CN" altLang="en-US" b="1" dirty="0">
                <a:latin typeface="Arial" panose="020B0604020202020204" pitchFamily="34" charset="0"/>
                <a:ea typeface="黑体" panose="02010609060101010101" pitchFamily="49" charset="-122"/>
              </a:rPr>
              <a:t>流派众多，</a:t>
            </a:r>
            <a:r>
              <a:rPr lang="zh-CN" altLang="en-US" b="1" dirty="0">
                <a:solidFill>
                  <a:srgbClr val="FF0000"/>
                </a:solidFill>
                <a:latin typeface="Arial" panose="020B0604020202020204" pitchFamily="34" charset="0"/>
                <a:ea typeface="黑体" panose="02010609060101010101" pitchFamily="49" charset="-122"/>
              </a:rPr>
              <a:t>高度成熟</a:t>
            </a:r>
            <a:endParaRPr lang="zh-CN" altLang="en-US" b="1" dirty="0">
              <a:solidFill>
                <a:srgbClr val="FF0000"/>
              </a:solidFill>
              <a:latin typeface="Arial" panose="020B0604020202020204" pitchFamily="34" charset="0"/>
              <a:ea typeface="黑体" panose="02010609060101010101" pitchFamily="49" charset="-122"/>
            </a:endParaRPr>
          </a:p>
          <a:p>
            <a:pPr algn="ctr" fontAlgn="ctr">
              <a:lnSpc>
                <a:spcPct val="120000"/>
              </a:lnSpc>
            </a:pPr>
            <a:r>
              <a:rPr lang="zh-CN" altLang="en-US" b="1" dirty="0">
                <a:solidFill>
                  <a:srgbClr val="FF0000"/>
                </a:solidFill>
                <a:latin typeface="黑体" panose="02010609060101010101" pitchFamily="49" charset="-122"/>
                <a:ea typeface="黑体" panose="02010609060101010101" pitchFamily="49" charset="-122"/>
              </a:rPr>
              <a:t>（李白、杜甫、白居易）</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2818" name="矩形 18"/>
          <p:cNvSpPr/>
          <p:nvPr/>
        </p:nvSpPr>
        <p:spPr>
          <a:xfrm>
            <a:off x="928688" y="2143125"/>
            <a:ext cx="1857375" cy="1154113"/>
          </a:xfrm>
          <a:prstGeom prst="rect">
            <a:avLst/>
          </a:prstGeom>
          <a:noFill/>
          <a:ln w="9525">
            <a:noFill/>
          </a:ln>
        </p:spPr>
        <p:txBody>
          <a:bodyPr>
            <a:spAutoFit/>
          </a:bodyPr>
          <a:p>
            <a:pPr fontAlgn="ctr"/>
            <a:r>
              <a:rPr lang="zh-CN" altLang="en-US" sz="2300" b="1" dirty="0">
                <a:solidFill>
                  <a:srgbClr val="000000"/>
                </a:solidFill>
                <a:latin typeface="黑体" panose="02010609060101010101" pitchFamily="49" charset="-122"/>
                <a:ea typeface="黑体" panose="02010609060101010101" pitchFamily="49" charset="-122"/>
              </a:rPr>
              <a:t>政治统一</a:t>
            </a:r>
            <a:endParaRPr lang="en-US" altLang="zh-CN" sz="2300" b="1" dirty="0">
              <a:solidFill>
                <a:srgbClr val="000000"/>
              </a:solidFill>
              <a:latin typeface="黑体" panose="02010609060101010101" pitchFamily="49" charset="-122"/>
              <a:ea typeface="黑体" panose="02010609060101010101" pitchFamily="49" charset="-122"/>
            </a:endParaRPr>
          </a:p>
          <a:p>
            <a:pPr fontAlgn="ctr"/>
            <a:r>
              <a:rPr lang="zh-CN" altLang="en-US" sz="2300" b="1" dirty="0">
                <a:solidFill>
                  <a:srgbClr val="000000"/>
                </a:solidFill>
                <a:latin typeface="黑体" panose="02010609060101010101" pitchFamily="49" charset="-122"/>
                <a:ea typeface="黑体" panose="02010609060101010101" pitchFamily="49" charset="-122"/>
              </a:rPr>
              <a:t>经济发展</a:t>
            </a:r>
            <a:endParaRPr lang="en-US" altLang="zh-CN" sz="2300" b="1" dirty="0">
              <a:solidFill>
                <a:srgbClr val="000000"/>
              </a:solidFill>
              <a:latin typeface="黑体" panose="02010609060101010101" pitchFamily="49" charset="-122"/>
              <a:ea typeface="黑体" panose="02010609060101010101" pitchFamily="49" charset="-122"/>
            </a:endParaRPr>
          </a:p>
          <a:p>
            <a:pPr fontAlgn="ctr"/>
            <a:r>
              <a:rPr lang="zh-CN" altLang="en-US" sz="2300" b="1" dirty="0">
                <a:solidFill>
                  <a:srgbClr val="000000"/>
                </a:solidFill>
                <a:latin typeface="黑体" panose="02010609060101010101" pitchFamily="49" charset="-122"/>
                <a:ea typeface="黑体" panose="02010609060101010101" pitchFamily="49" charset="-122"/>
              </a:rPr>
              <a:t>思想统一</a:t>
            </a:r>
            <a:endParaRPr lang="zh-CN" altLang="en-US" sz="2300" b="1" dirty="0">
              <a:solidFill>
                <a:srgbClr val="000000"/>
              </a:solidFill>
              <a:latin typeface="黑体" panose="02010609060101010101" pitchFamily="49" charset="-122"/>
              <a:ea typeface="黑体" panose="02010609060101010101" pitchFamily="49" charset="-122"/>
            </a:endParaRPr>
          </a:p>
        </p:txBody>
      </p:sp>
      <p:sp>
        <p:nvSpPr>
          <p:cNvPr id="32819" name="TextBox 9"/>
          <p:cNvSpPr txBox="1"/>
          <p:nvPr/>
        </p:nvSpPr>
        <p:spPr>
          <a:xfrm>
            <a:off x="3857625" y="285750"/>
            <a:ext cx="4929188" cy="523875"/>
          </a:xfrm>
          <a:prstGeom prst="rect">
            <a:avLst/>
          </a:prstGeom>
          <a:noFill/>
          <a:ln w="9525">
            <a:noFill/>
          </a:ln>
        </p:spPr>
        <p:txBody>
          <a:bodyPr>
            <a:spAutoFit/>
          </a:bodyPr>
          <a:p>
            <a:r>
              <a:rPr lang="en-US" altLang="zh-CN" sz="2800" b="1" dirty="0">
                <a:latin typeface="华文中宋" pitchFamily="2" charset="-122"/>
                <a:ea typeface="华文中宋" pitchFamily="2" charset="-122"/>
              </a:rPr>
              <a:t>——</a:t>
            </a:r>
            <a:r>
              <a:rPr lang="zh-CN" altLang="en-US" sz="2800" b="1" dirty="0">
                <a:latin typeface="华文中宋" pitchFamily="2" charset="-122"/>
                <a:ea typeface="华文中宋" pitchFamily="2" charset="-122"/>
              </a:rPr>
              <a:t>辉煌灿烂的文学</a:t>
            </a:r>
            <a:endParaRPr lang="zh-CN" altLang="en-US" sz="2800" dirty="0">
              <a:latin typeface="华文中宋" pitchFamily="2" charset="-122"/>
              <a:ea typeface="华文中宋"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ox(i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Text Box 2"/>
          <p:cNvSpPr txBox="1"/>
          <p:nvPr/>
        </p:nvSpPr>
        <p:spPr>
          <a:xfrm>
            <a:off x="0" y="1844675"/>
            <a:ext cx="5184775" cy="641350"/>
          </a:xfrm>
          <a:prstGeom prst="rect">
            <a:avLst/>
          </a:prstGeom>
          <a:noFill/>
          <a:ln w="9525">
            <a:noFill/>
          </a:ln>
        </p:spPr>
        <p:txBody>
          <a:bodyPr>
            <a:spAutoFit/>
          </a:bodyPr>
          <a:p>
            <a:pPr algn="ctr">
              <a:spcBef>
                <a:spcPct val="50000"/>
              </a:spcBef>
            </a:pPr>
            <a:r>
              <a:rPr lang="zh-CN" altLang="en-US" sz="3600" b="1" dirty="0">
                <a:solidFill>
                  <a:srgbClr val="990033"/>
                </a:solidFill>
                <a:latin typeface="Arial" panose="020B0604020202020204" pitchFamily="34" charset="0"/>
                <a:ea typeface="华文行楷" pitchFamily="2" charset="-122"/>
              </a:rPr>
              <a:t>光耀千古的古代科技</a:t>
            </a:r>
            <a:endParaRPr lang="zh-CN" altLang="en-US" sz="3600" b="1" dirty="0">
              <a:solidFill>
                <a:srgbClr val="990033"/>
              </a:solidFill>
              <a:latin typeface="Arial" panose="020B0604020202020204" pitchFamily="34" charset="0"/>
              <a:ea typeface="华文行楷" pitchFamily="2" charset="-122"/>
            </a:endParaRPr>
          </a:p>
        </p:txBody>
      </p:sp>
      <p:grpSp>
        <p:nvGrpSpPr>
          <p:cNvPr id="3075" name="Group 3"/>
          <p:cNvGrpSpPr/>
          <p:nvPr/>
        </p:nvGrpSpPr>
        <p:grpSpPr>
          <a:xfrm>
            <a:off x="0" y="2708275"/>
            <a:ext cx="9144000" cy="2879725"/>
            <a:chOff x="0" y="1706"/>
            <a:chExt cx="5760" cy="1814"/>
          </a:xfrm>
        </p:grpSpPr>
        <p:pic>
          <p:nvPicPr>
            <p:cNvPr id="3078" name="Picture 4" descr="2"/>
            <p:cNvPicPr>
              <a:picLocks noChangeAspect="1"/>
            </p:cNvPicPr>
            <p:nvPr/>
          </p:nvPicPr>
          <p:blipFill>
            <a:blip r:embed="rId1"/>
            <a:stretch>
              <a:fillRect/>
            </a:stretch>
          </p:blipFill>
          <p:spPr>
            <a:xfrm>
              <a:off x="1447" y="1706"/>
              <a:ext cx="1433" cy="1814"/>
            </a:xfrm>
            <a:prstGeom prst="rect">
              <a:avLst/>
            </a:prstGeom>
            <a:noFill/>
            <a:ln w="9525" cap="flat" cmpd="sng">
              <a:solidFill>
                <a:schemeClr val="tx1"/>
              </a:solidFill>
              <a:prstDash val="solid"/>
              <a:miter/>
              <a:headEnd type="none" w="med" len="med"/>
              <a:tailEnd type="none" w="med" len="med"/>
            </a:ln>
          </p:spPr>
        </p:pic>
        <p:pic>
          <p:nvPicPr>
            <p:cNvPr id="3079" name="Picture 5" descr="3"/>
            <p:cNvPicPr>
              <a:picLocks noChangeAspect="1"/>
            </p:cNvPicPr>
            <p:nvPr/>
          </p:nvPicPr>
          <p:blipFill>
            <a:blip r:embed="rId2"/>
            <a:stretch>
              <a:fillRect/>
            </a:stretch>
          </p:blipFill>
          <p:spPr>
            <a:xfrm>
              <a:off x="4376" y="1706"/>
              <a:ext cx="1384" cy="1804"/>
            </a:xfrm>
            <a:prstGeom prst="rect">
              <a:avLst/>
            </a:prstGeom>
            <a:noFill/>
            <a:ln w="9525" cap="flat" cmpd="sng">
              <a:solidFill>
                <a:schemeClr val="tx1"/>
              </a:solidFill>
              <a:prstDash val="solid"/>
              <a:miter/>
              <a:headEnd type="none" w="med" len="med"/>
              <a:tailEnd type="none" w="med" len="med"/>
            </a:ln>
          </p:spPr>
        </p:pic>
        <p:pic>
          <p:nvPicPr>
            <p:cNvPr id="3080" name="Picture 6" descr="4"/>
            <p:cNvPicPr>
              <a:picLocks noChangeAspect="1"/>
            </p:cNvPicPr>
            <p:nvPr/>
          </p:nvPicPr>
          <p:blipFill>
            <a:blip r:embed="rId3"/>
            <a:stretch>
              <a:fillRect/>
            </a:stretch>
          </p:blipFill>
          <p:spPr>
            <a:xfrm>
              <a:off x="2895" y="1706"/>
              <a:ext cx="1482" cy="1814"/>
            </a:xfrm>
            <a:prstGeom prst="rect">
              <a:avLst/>
            </a:prstGeom>
            <a:noFill/>
            <a:ln w="9525" cap="flat" cmpd="sng">
              <a:solidFill>
                <a:schemeClr val="tx1"/>
              </a:solidFill>
              <a:prstDash val="solid"/>
              <a:miter/>
              <a:headEnd type="none" w="med" len="med"/>
              <a:tailEnd type="none" w="med" len="med"/>
            </a:ln>
          </p:spPr>
        </p:pic>
        <p:pic>
          <p:nvPicPr>
            <p:cNvPr id="3081" name="Picture 7" descr="1"/>
            <p:cNvPicPr>
              <a:picLocks noChangeAspect="1"/>
            </p:cNvPicPr>
            <p:nvPr/>
          </p:nvPicPr>
          <p:blipFill>
            <a:blip r:embed="rId4"/>
            <a:stretch>
              <a:fillRect/>
            </a:stretch>
          </p:blipFill>
          <p:spPr>
            <a:xfrm>
              <a:off x="0" y="1706"/>
              <a:ext cx="1434" cy="1814"/>
            </a:xfrm>
            <a:prstGeom prst="rect">
              <a:avLst/>
            </a:prstGeom>
            <a:noFill/>
            <a:ln w="9525" cap="flat" cmpd="sng">
              <a:solidFill>
                <a:schemeClr val="tx1"/>
              </a:solidFill>
              <a:prstDash val="solid"/>
              <a:miter/>
              <a:headEnd type="none" w="med" len="med"/>
              <a:tailEnd type="none" w="med" len="med"/>
            </a:ln>
          </p:spPr>
        </p:pic>
      </p:grpSp>
      <p:sp>
        <p:nvSpPr>
          <p:cNvPr id="145416" name="WordArt 8"/>
          <p:cNvSpPr>
            <a:spLocks noChangeArrowheads="1" noChangeShapeType="1" noTextEdit="1"/>
          </p:cNvSpPr>
          <p:nvPr/>
        </p:nvSpPr>
        <p:spPr bwMode="auto">
          <a:xfrm>
            <a:off x="4786314" y="1928802"/>
            <a:ext cx="2457450" cy="457200"/>
          </a:xfrm>
          <a:prstGeom prst="rect">
            <a:avLst/>
          </a:prstGeom>
        </p:spPr>
        <p:txBody>
          <a:bodyPr wrap="none" numCol="1" fromWordArt="1">
            <a:prstTxWarp prst="textPlain">
              <a:avLst>
                <a:gd name="adj" fmla="val 50000"/>
              </a:avLst>
            </a:prstTxWarp>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3200" b="0" i="1" u="none" strike="noStrike" kern="10" cap="none" spc="0" normalizeH="0" baseline="0" noProof="0" dirty="0">
                <a:ln w="9525">
                  <a:solidFill>
                    <a:srgbClr val="FF6600"/>
                  </a:solidFill>
                  <a:round/>
                </a:ln>
                <a:solidFill>
                  <a:srgbClr val="800000"/>
                </a:solidFill>
                <a:effectLst>
                  <a:outerShdw dist="45791" dir="2021404" algn="ctr" rotWithShape="0">
                    <a:srgbClr val="B2B2B2">
                      <a:alpha val="80000"/>
                    </a:srgbClr>
                  </a:outerShdw>
                </a:effectLst>
                <a:uLnTx/>
                <a:uFillTx/>
                <a:latin typeface="华文仿宋"/>
                <a:ea typeface="华文仿宋"/>
                <a:cs typeface="+mn-cs"/>
              </a:rPr>
              <a:t>—</a:t>
            </a:r>
            <a:r>
              <a:rPr kumimoji="0" lang="zh-CN" altLang="en-US" sz="3200" b="0" i="1" u="none" strike="noStrike" kern="10" cap="none" spc="0" normalizeH="0" baseline="0" noProof="0" dirty="0">
                <a:ln w="9525">
                  <a:solidFill>
                    <a:srgbClr val="FF6600"/>
                  </a:solidFill>
                  <a:round/>
                </a:ln>
                <a:solidFill>
                  <a:srgbClr val="800000"/>
                </a:solidFill>
                <a:effectLst>
                  <a:outerShdw dist="45791" dir="2021404" algn="ctr" rotWithShape="0">
                    <a:srgbClr val="B2B2B2">
                      <a:alpha val="80000"/>
                    </a:srgbClr>
                  </a:outerShdw>
                </a:effectLst>
                <a:uLnTx/>
                <a:uFillTx/>
                <a:latin typeface="华文仿宋"/>
                <a:ea typeface="华文仿宋"/>
                <a:cs typeface="+mn-cs"/>
              </a:rPr>
              <a:t>之四大发明</a:t>
            </a:r>
            <a:endParaRPr kumimoji="0" lang="zh-CN" altLang="en-US" sz="3200" b="0" i="1" u="none" strike="noStrike" kern="10" cap="none" spc="0" normalizeH="0" baseline="0" noProof="0" dirty="0">
              <a:ln w="9525">
                <a:solidFill>
                  <a:srgbClr val="FF6600"/>
                </a:solidFill>
                <a:round/>
              </a:ln>
              <a:solidFill>
                <a:srgbClr val="800000"/>
              </a:solidFill>
              <a:effectLst>
                <a:outerShdw dist="45791" dir="2021404" algn="ctr" rotWithShape="0">
                  <a:srgbClr val="B2B2B2">
                    <a:alpha val="80000"/>
                  </a:srgbClr>
                </a:outerShdw>
              </a:effectLst>
              <a:uLnTx/>
              <a:uFillTx/>
              <a:latin typeface="华文仿宋"/>
              <a:ea typeface="华文仿宋"/>
              <a:cs typeface="+mn-cs"/>
            </a:endParaRPr>
          </a:p>
        </p:txBody>
      </p:sp>
      <p:sp>
        <p:nvSpPr>
          <p:cNvPr id="3077" name="Text Box 9"/>
          <p:cNvSpPr txBox="1"/>
          <p:nvPr/>
        </p:nvSpPr>
        <p:spPr>
          <a:xfrm>
            <a:off x="214313" y="1143000"/>
            <a:ext cx="8748712" cy="584200"/>
          </a:xfrm>
          <a:prstGeom prst="rect">
            <a:avLst/>
          </a:prstGeom>
          <a:noFill/>
          <a:ln w="9525">
            <a:noFill/>
          </a:ln>
        </p:spPr>
        <p:txBody>
          <a:bodyPr>
            <a:spAutoFit/>
          </a:bodyPr>
          <a:p>
            <a:pPr>
              <a:spcBef>
                <a:spcPct val="50000"/>
              </a:spcBef>
            </a:pPr>
            <a:r>
              <a:rPr lang="zh-CN" altLang="en-US" sz="3200" b="1" dirty="0">
                <a:latin typeface="微软雅黑" panose="020B0503020204020204" charset="-122"/>
                <a:ea typeface="微软雅黑" panose="020B0503020204020204" charset="-122"/>
              </a:rPr>
              <a:t>一、中国古代的科学技术成就 </a:t>
            </a:r>
            <a:endParaRPr lang="zh-CN" altLang="en-US" sz="3200" b="1" dirty="0">
              <a:latin typeface="微软雅黑" panose="020B0503020204020204" charset="-122"/>
              <a:ea typeface="微软雅黑" panose="020B0503020204020204"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1844" name="Text Box 4"/>
          <p:cNvSpPr txBox="1"/>
          <p:nvPr/>
        </p:nvSpPr>
        <p:spPr>
          <a:xfrm>
            <a:off x="214313" y="1071563"/>
            <a:ext cx="8280400" cy="2917825"/>
          </a:xfrm>
          <a:prstGeom prst="rect">
            <a:avLst/>
          </a:prstGeom>
          <a:noFill/>
          <a:ln w="9525">
            <a:noFill/>
          </a:ln>
        </p:spPr>
        <p:txBody>
          <a:bodyPr>
            <a:spAutoFit/>
          </a:bodyPr>
          <a:p>
            <a:pPr>
              <a:lnSpc>
                <a:spcPct val="85000"/>
              </a:lnSpc>
            </a:pPr>
            <a:endParaRPr lang="en-US" altLang="zh-CN" b="1" dirty="0">
              <a:solidFill>
                <a:srgbClr val="FF0000"/>
              </a:solidFill>
              <a:latin typeface="华文中宋" pitchFamily="2" charset="-122"/>
              <a:ea typeface="华文中宋" pitchFamily="2" charset="-122"/>
            </a:endParaRPr>
          </a:p>
          <a:p>
            <a:pPr>
              <a:lnSpc>
                <a:spcPct val="85000"/>
              </a:lnSpc>
            </a:pPr>
            <a:r>
              <a:rPr lang="en-US" altLang="zh-CN" b="1" dirty="0">
                <a:latin typeface="华文中宋" pitchFamily="2" charset="-122"/>
                <a:ea typeface="华文中宋" pitchFamily="2" charset="-122"/>
              </a:rPr>
              <a:t>1</a:t>
            </a:r>
            <a:r>
              <a:rPr lang="zh-CN" altLang="en-US" b="1" dirty="0">
                <a:latin typeface="华文中宋" pitchFamily="2" charset="-122"/>
                <a:ea typeface="华文中宋" pitchFamily="2" charset="-122"/>
              </a:rPr>
              <a:t>）政治：</a:t>
            </a:r>
            <a:endParaRPr lang="zh-CN" altLang="en-US" b="1" dirty="0">
              <a:latin typeface="华文中宋" pitchFamily="2" charset="-122"/>
              <a:ea typeface="华文中宋" pitchFamily="2" charset="-122"/>
            </a:endParaRPr>
          </a:p>
          <a:p>
            <a:pPr>
              <a:lnSpc>
                <a:spcPct val="85000"/>
              </a:lnSpc>
            </a:pPr>
            <a:endParaRPr lang="zh-CN" altLang="en-US" b="1" dirty="0">
              <a:latin typeface="华文中宋" pitchFamily="2" charset="-122"/>
              <a:ea typeface="华文中宋" pitchFamily="2" charset="-122"/>
            </a:endParaRPr>
          </a:p>
          <a:p>
            <a:pPr>
              <a:lnSpc>
                <a:spcPct val="85000"/>
              </a:lnSpc>
            </a:pPr>
            <a:endParaRPr lang="zh-CN" altLang="en-US" b="1" dirty="0">
              <a:latin typeface="华文中宋" pitchFamily="2" charset="-122"/>
              <a:ea typeface="华文中宋" pitchFamily="2" charset="-122"/>
            </a:endParaRPr>
          </a:p>
          <a:p>
            <a:pPr>
              <a:lnSpc>
                <a:spcPct val="85000"/>
              </a:lnSpc>
            </a:pPr>
            <a:endParaRPr lang="zh-CN" altLang="en-US" b="1" dirty="0">
              <a:latin typeface="华文中宋" pitchFamily="2" charset="-122"/>
              <a:ea typeface="华文中宋" pitchFamily="2" charset="-122"/>
            </a:endParaRPr>
          </a:p>
          <a:p>
            <a:pPr>
              <a:lnSpc>
                <a:spcPct val="85000"/>
              </a:lnSpc>
            </a:pPr>
            <a:endParaRPr lang="en-US" altLang="zh-CN" b="1" dirty="0">
              <a:latin typeface="华文中宋" pitchFamily="2" charset="-122"/>
              <a:ea typeface="华文中宋" pitchFamily="2" charset="-122"/>
            </a:endParaRPr>
          </a:p>
          <a:p>
            <a:pPr>
              <a:lnSpc>
                <a:spcPct val="85000"/>
              </a:lnSpc>
            </a:pPr>
            <a:r>
              <a:rPr lang="en-US" altLang="zh-CN" b="1" dirty="0">
                <a:latin typeface="华文中宋" pitchFamily="2" charset="-122"/>
                <a:ea typeface="华文中宋" pitchFamily="2" charset="-122"/>
              </a:rPr>
              <a:t>2</a:t>
            </a:r>
            <a:r>
              <a:rPr lang="zh-CN" altLang="en-US" b="1" dirty="0">
                <a:latin typeface="华文中宋" pitchFamily="2" charset="-122"/>
                <a:ea typeface="华文中宋" pitchFamily="2" charset="-122"/>
              </a:rPr>
              <a:t>）经济：</a:t>
            </a:r>
            <a:endParaRPr lang="zh-CN" altLang="en-US" b="1" dirty="0">
              <a:latin typeface="华文中宋" pitchFamily="2" charset="-122"/>
              <a:ea typeface="华文中宋" pitchFamily="2" charset="-122"/>
            </a:endParaRPr>
          </a:p>
          <a:p>
            <a:pPr>
              <a:lnSpc>
                <a:spcPct val="85000"/>
              </a:lnSpc>
            </a:pPr>
            <a:endParaRPr lang="zh-CN" altLang="en-US" b="1" dirty="0">
              <a:latin typeface="华文中宋" pitchFamily="2" charset="-122"/>
              <a:ea typeface="华文中宋" pitchFamily="2" charset="-122"/>
            </a:endParaRPr>
          </a:p>
          <a:p>
            <a:pPr>
              <a:lnSpc>
                <a:spcPct val="85000"/>
              </a:lnSpc>
            </a:pPr>
            <a:r>
              <a:rPr lang="en-US" altLang="zh-CN" b="1" dirty="0">
                <a:latin typeface="华文中宋" pitchFamily="2" charset="-122"/>
                <a:ea typeface="华文中宋" pitchFamily="2" charset="-122"/>
              </a:rPr>
              <a:t>3</a:t>
            </a:r>
            <a:r>
              <a:rPr lang="zh-CN" altLang="en-US" b="1" dirty="0">
                <a:latin typeface="华文中宋" pitchFamily="2" charset="-122"/>
                <a:ea typeface="华文中宋" pitchFamily="2" charset="-122"/>
              </a:rPr>
              <a:t>）文化：</a:t>
            </a:r>
            <a:endParaRPr lang="zh-CN" altLang="en-US" dirty="0">
              <a:latin typeface="华文中宋" pitchFamily="2" charset="-122"/>
              <a:ea typeface="华文中宋" pitchFamily="2" charset="-122"/>
            </a:endParaRPr>
          </a:p>
        </p:txBody>
      </p:sp>
      <p:sp>
        <p:nvSpPr>
          <p:cNvPr id="33795" name="Text Box 5"/>
          <p:cNvSpPr txBox="1"/>
          <p:nvPr/>
        </p:nvSpPr>
        <p:spPr>
          <a:xfrm>
            <a:off x="285750" y="214313"/>
            <a:ext cx="8458200" cy="584200"/>
          </a:xfrm>
          <a:prstGeom prst="rect">
            <a:avLst/>
          </a:prstGeom>
          <a:noFill/>
          <a:ln w="9525">
            <a:noFill/>
          </a:ln>
        </p:spPr>
        <p:txBody>
          <a:bodyPr>
            <a:spAutoFit/>
          </a:bodyPr>
          <a:p>
            <a:pPr algn="ctr">
              <a:spcBef>
                <a:spcPct val="50000"/>
              </a:spcBef>
            </a:pPr>
            <a:r>
              <a:rPr lang="zh-CN" altLang="en-US" sz="3200" b="1" dirty="0">
                <a:solidFill>
                  <a:srgbClr val="CC0000"/>
                </a:solidFill>
                <a:latin typeface="微软雅黑" panose="020B0503020204020204" charset="-122"/>
                <a:ea typeface="微软雅黑" panose="020B0503020204020204" charset="-122"/>
              </a:rPr>
              <a:t>唐诗</a:t>
            </a:r>
            <a:endParaRPr lang="zh-CN" altLang="en-US" sz="3200" b="1" dirty="0">
              <a:solidFill>
                <a:srgbClr val="CC0000"/>
              </a:solidFill>
              <a:latin typeface="微软雅黑" panose="020B0503020204020204" charset="-122"/>
              <a:ea typeface="微软雅黑" panose="020B0503020204020204" charset="-122"/>
            </a:endParaRPr>
          </a:p>
        </p:txBody>
      </p:sp>
      <p:sp>
        <p:nvSpPr>
          <p:cNvPr id="291846" name="Text Box 6"/>
          <p:cNvSpPr txBox="1"/>
          <p:nvPr/>
        </p:nvSpPr>
        <p:spPr>
          <a:xfrm>
            <a:off x="1643063" y="1122363"/>
            <a:ext cx="7308850" cy="1570037"/>
          </a:xfrm>
          <a:prstGeom prst="rect">
            <a:avLst/>
          </a:prstGeom>
          <a:noFill/>
          <a:ln w="9525">
            <a:noFill/>
          </a:ln>
        </p:spPr>
        <p:txBody>
          <a:bodyPr>
            <a:spAutoFit/>
          </a:bodyPr>
          <a:p>
            <a:pPr>
              <a:spcBef>
                <a:spcPct val="50000"/>
              </a:spcBef>
            </a:pPr>
            <a:r>
              <a:rPr lang="zh-CN" altLang="en-US" b="1" dirty="0">
                <a:solidFill>
                  <a:srgbClr val="0000FF"/>
                </a:solidFill>
                <a:latin typeface="华文中宋" pitchFamily="2" charset="-122"/>
                <a:ea typeface="华文中宋" pitchFamily="2" charset="-122"/>
              </a:rPr>
              <a:t>①国家统一</a:t>
            </a:r>
            <a:r>
              <a:rPr lang="en-US" altLang="zh-CN" b="1" dirty="0">
                <a:solidFill>
                  <a:srgbClr val="0000FF"/>
                </a:solidFill>
                <a:latin typeface="华文中宋" pitchFamily="2" charset="-122"/>
                <a:ea typeface="华文中宋" pitchFamily="2" charset="-122"/>
              </a:rPr>
              <a:t>,</a:t>
            </a:r>
            <a:r>
              <a:rPr lang="zh-CN" altLang="en-US" b="1" dirty="0">
                <a:solidFill>
                  <a:srgbClr val="0000FF"/>
                </a:solidFill>
                <a:latin typeface="华文中宋" pitchFamily="2" charset="-122"/>
                <a:ea typeface="华文中宋" pitchFamily="2" charset="-122"/>
              </a:rPr>
              <a:t>社会稳定</a:t>
            </a:r>
            <a:r>
              <a:rPr lang="zh-CN" altLang="en-US" b="1" dirty="0">
                <a:latin typeface="华文中宋" pitchFamily="2" charset="-122"/>
                <a:ea typeface="华文中宋" pitchFamily="2" charset="-122"/>
              </a:rPr>
              <a:t>为诗歌发展提供了</a:t>
            </a:r>
            <a:r>
              <a:rPr lang="zh-CN" altLang="en-US" b="1" dirty="0">
                <a:solidFill>
                  <a:srgbClr val="FF0000"/>
                </a:solidFill>
                <a:latin typeface="华文中宋" pitchFamily="2" charset="-122"/>
                <a:ea typeface="华文中宋" pitchFamily="2" charset="-122"/>
              </a:rPr>
              <a:t>良好的环境。</a:t>
            </a:r>
            <a:endParaRPr lang="en-US" altLang="zh-CN" b="1" dirty="0">
              <a:solidFill>
                <a:srgbClr val="FF0000"/>
              </a:solidFill>
              <a:latin typeface="华文中宋" pitchFamily="2" charset="-122"/>
              <a:ea typeface="华文中宋" pitchFamily="2" charset="-122"/>
            </a:endParaRPr>
          </a:p>
          <a:p>
            <a:r>
              <a:rPr lang="zh-CN" altLang="en-US" b="1" dirty="0">
                <a:latin typeface="华文中宋" pitchFamily="2" charset="-122"/>
                <a:ea typeface="华文中宋" pitchFamily="2" charset="-122"/>
              </a:rPr>
              <a:t>②</a:t>
            </a:r>
            <a:r>
              <a:rPr lang="zh-CN" altLang="en-US" b="1" dirty="0">
                <a:solidFill>
                  <a:srgbClr val="0000FF"/>
                </a:solidFill>
                <a:latin typeface="华文中宋" pitchFamily="2" charset="-122"/>
                <a:ea typeface="华文中宋" pitchFamily="2" charset="-122"/>
              </a:rPr>
              <a:t>开明的政治及文化政策和科举“以诗取士”</a:t>
            </a:r>
            <a:r>
              <a:rPr lang="zh-CN" altLang="en-US" b="1" dirty="0">
                <a:latin typeface="华文中宋" pitchFamily="2" charset="-122"/>
                <a:ea typeface="华文中宋" pitchFamily="2" charset="-122"/>
              </a:rPr>
              <a:t>，不仅使文人思想开放、活跃，直接刺激了诗歌创作的迅猛发展；</a:t>
            </a:r>
            <a:endParaRPr lang="zh-CN" altLang="en-US" b="1" dirty="0">
              <a:latin typeface="华文中宋" pitchFamily="2" charset="-122"/>
              <a:ea typeface="华文中宋" pitchFamily="2" charset="-122"/>
            </a:endParaRPr>
          </a:p>
        </p:txBody>
      </p:sp>
      <p:sp>
        <p:nvSpPr>
          <p:cNvPr id="291847" name="Text Box 7"/>
          <p:cNvSpPr txBox="1"/>
          <p:nvPr/>
        </p:nvSpPr>
        <p:spPr>
          <a:xfrm>
            <a:off x="1620838" y="2643188"/>
            <a:ext cx="7308850" cy="830262"/>
          </a:xfrm>
          <a:prstGeom prst="rect">
            <a:avLst/>
          </a:prstGeom>
          <a:noFill/>
          <a:ln w="9525">
            <a:noFill/>
          </a:ln>
        </p:spPr>
        <p:txBody>
          <a:bodyPr>
            <a:spAutoFit/>
          </a:bodyPr>
          <a:p>
            <a:r>
              <a:rPr lang="zh-CN" altLang="en-US" b="1" dirty="0">
                <a:solidFill>
                  <a:srgbClr val="0000FF"/>
                </a:solidFill>
                <a:latin typeface="华文中宋" pitchFamily="2" charset="-122"/>
                <a:ea typeface="华文中宋" pitchFamily="2" charset="-122"/>
              </a:rPr>
              <a:t>经济繁荣</a:t>
            </a:r>
            <a:r>
              <a:rPr lang="en-US" altLang="zh-CN" b="1" dirty="0">
                <a:solidFill>
                  <a:srgbClr val="0000FF"/>
                </a:solidFill>
                <a:latin typeface="华文中宋" pitchFamily="2" charset="-122"/>
                <a:ea typeface="华文中宋" pitchFamily="2" charset="-122"/>
              </a:rPr>
              <a:t>,</a:t>
            </a:r>
            <a:r>
              <a:rPr lang="zh-CN" altLang="en-US" b="1" dirty="0">
                <a:solidFill>
                  <a:srgbClr val="0000FF"/>
                </a:solidFill>
                <a:latin typeface="华文中宋" pitchFamily="2" charset="-122"/>
                <a:ea typeface="华文中宋" pitchFamily="2" charset="-122"/>
              </a:rPr>
              <a:t>国力强盛</a:t>
            </a:r>
            <a:r>
              <a:rPr lang="zh-CN" altLang="en-US" b="1" dirty="0">
                <a:latin typeface="华文中宋" pitchFamily="2" charset="-122"/>
                <a:ea typeface="华文中宋" pitchFamily="2" charset="-122"/>
              </a:rPr>
              <a:t>，为诗歌的发展准备了必要的</a:t>
            </a:r>
            <a:r>
              <a:rPr lang="zh-CN" altLang="en-US" b="1" dirty="0">
                <a:solidFill>
                  <a:srgbClr val="FF0000"/>
                </a:solidFill>
                <a:latin typeface="华文中宋" pitchFamily="2" charset="-122"/>
                <a:ea typeface="华文中宋" pitchFamily="2" charset="-122"/>
              </a:rPr>
              <a:t>物质条件</a:t>
            </a:r>
            <a:r>
              <a:rPr lang="zh-CN" altLang="en-US" b="1" dirty="0">
                <a:latin typeface="华文中宋" pitchFamily="2" charset="-122"/>
                <a:ea typeface="华文中宋" pitchFamily="2" charset="-122"/>
              </a:rPr>
              <a:t>；</a:t>
            </a:r>
            <a:endParaRPr lang="zh-CN" altLang="en-US" dirty="0">
              <a:latin typeface="华文中宋" pitchFamily="2" charset="-122"/>
              <a:ea typeface="华文中宋" pitchFamily="2" charset="-122"/>
            </a:endParaRPr>
          </a:p>
        </p:txBody>
      </p:sp>
      <p:sp>
        <p:nvSpPr>
          <p:cNvPr id="291848" name="Text Box 8"/>
          <p:cNvSpPr txBox="1"/>
          <p:nvPr/>
        </p:nvSpPr>
        <p:spPr>
          <a:xfrm>
            <a:off x="1643063" y="3543300"/>
            <a:ext cx="7308850" cy="457200"/>
          </a:xfrm>
          <a:prstGeom prst="rect">
            <a:avLst/>
          </a:prstGeom>
          <a:noFill/>
          <a:ln w="9525">
            <a:noFill/>
          </a:ln>
        </p:spPr>
        <p:txBody>
          <a:bodyPr>
            <a:spAutoFit/>
          </a:bodyPr>
          <a:p>
            <a:r>
              <a:rPr lang="zh-CN" altLang="en-US" b="1" dirty="0">
                <a:solidFill>
                  <a:srgbClr val="0000FF"/>
                </a:solidFill>
                <a:latin typeface="华文中宋" pitchFamily="2" charset="-122"/>
                <a:ea typeface="华文中宋" pitchFamily="2" charset="-122"/>
              </a:rPr>
              <a:t>南北、中外的文化交流</a:t>
            </a:r>
            <a:r>
              <a:rPr lang="zh-CN" altLang="en-US" b="1" dirty="0">
                <a:latin typeface="华文中宋" pitchFamily="2" charset="-122"/>
                <a:ea typeface="华文中宋" pitchFamily="2" charset="-122"/>
              </a:rPr>
              <a:t>也提供了</a:t>
            </a:r>
            <a:r>
              <a:rPr lang="zh-CN" altLang="en-US" b="1" dirty="0">
                <a:solidFill>
                  <a:srgbClr val="FF0000"/>
                </a:solidFill>
                <a:latin typeface="华文中宋" pitchFamily="2" charset="-122"/>
                <a:ea typeface="华文中宋" pitchFamily="2" charset="-122"/>
              </a:rPr>
              <a:t>深厚的文化基础</a:t>
            </a:r>
            <a:r>
              <a:rPr lang="zh-CN" altLang="en-US" b="1" dirty="0">
                <a:solidFill>
                  <a:srgbClr val="0000FF"/>
                </a:solidFill>
                <a:latin typeface="华文中宋" pitchFamily="2" charset="-122"/>
                <a:ea typeface="华文中宋" pitchFamily="2" charset="-122"/>
              </a:rPr>
              <a:t>。</a:t>
            </a:r>
            <a:endParaRPr lang="zh-CN" altLang="en-US" dirty="0">
              <a:latin typeface="华文中宋" pitchFamily="2" charset="-122"/>
              <a:ea typeface="华文中宋" pitchFamily="2" charset="-122"/>
            </a:endParaRPr>
          </a:p>
        </p:txBody>
      </p:sp>
      <p:sp>
        <p:nvSpPr>
          <p:cNvPr id="291849" name="Text Box 9"/>
          <p:cNvSpPr txBox="1"/>
          <p:nvPr/>
        </p:nvSpPr>
        <p:spPr>
          <a:xfrm>
            <a:off x="179388" y="765175"/>
            <a:ext cx="8686800" cy="461963"/>
          </a:xfrm>
          <a:prstGeom prst="rect">
            <a:avLst/>
          </a:prstGeom>
          <a:noFill/>
          <a:ln w="9525">
            <a:noFill/>
          </a:ln>
        </p:spPr>
        <p:txBody>
          <a:bodyPr>
            <a:spAutoFit/>
          </a:bodyPr>
          <a:p>
            <a:pPr>
              <a:spcBef>
                <a:spcPct val="50000"/>
              </a:spcBef>
            </a:pPr>
            <a:r>
              <a:rPr lang="en-US" altLang="zh-CN" b="1" dirty="0">
                <a:latin typeface="华文中宋" pitchFamily="2" charset="-122"/>
                <a:ea typeface="华文中宋" pitchFamily="2" charset="-122"/>
              </a:rPr>
              <a:t>1</a:t>
            </a:r>
            <a:r>
              <a:rPr lang="zh-CN" altLang="en-US" b="1" dirty="0">
                <a:latin typeface="华文中宋" pitchFamily="2" charset="-122"/>
                <a:ea typeface="华文中宋" pitchFamily="2" charset="-122"/>
              </a:rPr>
              <a:t>、发展原因：</a:t>
            </a:r>
            <a:endParaRPr lang="zh-CN" altLang="en-US" b="1" dirty="0">
              <a:latin typeface="华文中宋" pitchFamily="2" charset="-122"/>
              <a:ea typeface="华文中宋" pitchFamily="2" charset="-122"/>
            </a:endParaRPr>
          </a:p>
        </p:txBody>
      </p:sp>
      <p:sp>
        <p:nvSpPr>
          <p:cNvPr id="8" name="Rectangle 2"/>
          <p:cNvSpPr txBox="1">
            <a:spLocks noRot="1" noChangeArrowheads="1"/>
          </p:cNvSpPr>
          <p:nvPr/>
        </p:nvSpPr>
        <p:spPr>
          <a:xfrm>
            <a:off x="214313" y="3643313"/>
            <a:ext cx="8540750" cy="1000125"/>
          </a:xfrm>
          <a:prstGeom prst="rect">
            <a:avLst/>
          </a:prstGeom>
        </p:spPr>
        <p:txBody>
          <a:bodyPr/>
          <a:lstStyle/>
          <a:p>
            <a:pPr marR="0" defTabSz="914400" eaLnBrk="0" hangingPunct="0">
              <a:buClrTx/>
              <a:buSzTx/>
              <a:buFontTx/>
              <a:defRPr/>
            </a:pPr>
            <a:br>
              <a:rPr kumimoji="0" lang="en-US" altLang="zh-CN" b="1" kern="0" cap="none" spc="0" normalizeH="0" baseline="0" noProof="0" dirty="0">
                <a:solidFill>
                  <a:srgbClr val="FF0000"/>
                </a:solidFill>
                <a:latin typeface="微软雅黑" panose="020B0503020204020204" charset="-122"/>
                <a:ea typeface="微软雅黑" panose="020B0503020204020204" charset="-122"/>
                <a:cs typeface="+mj-cs"/>
              </a:rPr>
            </a:br>
            <a:r>
              <a:rPr kumimoji="0" lang="en-US" altLang="zh-CN" b="1" kern="0" cap="none" spc="0" normalizeH="0" baseline="0" noProof="0" dirty="0">
                <a:solidFill>
                  <a:srgbClr val="FF0000"/>
                </a:solidFill>
                <a:latin typeface="微软雅黑" panose="020B0503020204020204" charset="-122"/>
                <a:ea typeface="微软雅黑" panose="020B0503020204020204" charset="-122"/>
                <a:cs typeface="+mj-cs"/>
              </a:rPr>
              <a:t>2</a:t>
            </a:r>
            <a:r>
              <a:rPr kumimoji="0" lang="zh-CN" altLang="en-US" b="1" kern="0" cap="none" spc="0" normalizeH="0" baseline="0" noProof="0" dirty="0">
                <a:solidFill>
                  <a:srgbClr val="FF0000"/>
                </a:solidFill>
                <a:latin typeface="微软雅黑" panose="020B0503020204020204" charset="-122"/>
                <a:ea typeface="微软雅黑" panose="020B0503020204020204" charset="-122"/>
                <a:cs typeface="+mj-cs"/>
              </a:rPr>
              <a:t>、唐朝社会变迁对诗歌风格的影响</a:t>
            </a:r>
            <a:br>
              <a:rPr kumimoji="0" lang="zh-CN" altLang="en-US" b="1" kern="0" cap="none" spc="0" normalizeH="0" baseline="0" noProof="0" dirty="0">
                <a:solidFill>
                  <a:srgbClr val="FF0000"/>
                </a:solidFill>
                <a:latin typeface="微软雅黑" panose="020B0503020204020204" charset="-122"/>
                <a:ea typeface="微软雅黑" panose="020B0503020204020204" charset="-122"/>
                <a:cs typeface="+mj-cs"/>
              </a:rPr>
            </a:br>
            <a:endParaRPr kumimoji="0" lang="zh-CN" altLang="en-US" b="1" kern="0" cap="none" spc="0" normalizeH="0" baseline="0" noProof="0" dirty="0">
              <a:solidFill>
                <a:srgbClr val="FF0000"/>
              </a:solidFill>
              <a:latin typeface="微软雅黑" panose="020B0503020204020204" charset="-122"/>
              <a:ea typeface="微软雅黑" panose="020B0503020204020204" charset="-122"/>
              <a:cs typeface="+mj-cs"/>
            </a:endParaRPr>
          </a:p>
        </p:txBody>
      </p:sp>
      <p:sp>
        <p:nvSpPr>
          <p:cNvPr id="9" name="Rectangle 3"/>
          <p:cNvSpPr txBox="1">
            <a:spLocks noRot="1" noChangeArrowheads="1"/>
          </p:cNvSpPr>
          <p:nvPr/>
        </p:nvSpPr>
        <p:spPr>
          <a:xfrm>
            <a:off x="266700" y="4557713"/>
            <a:ext cx="8662988" cy="1728788"/>
          </a:xfrm>
          <a:prstGeom prst="rect">
            <a:avLst/>
          </a:prstGeom>
        </p:spPr>
        <p:txBody>
          <a:bodyPr/>
          <a:lstStyle/>
          <a:p>
            <a:pPr marL="342900" marR="0" indent="-342900" defTabSz="914400" eaLnBrk="0" hangingPunct="0">
              <a:lnSpc>
                <a:spcPct val="90000"/>
              </a:lnSpc>
              <a:buClrTx/>
              <a:buSzTx/>
              <a:buFont typeface="Wingdings" panose="05000000000000000000" pitchFamily="2" charset="2"/>
              <a:buChar char="u"/>
              <a:defRPr/>
            </a:pPr>
            <a:r>
              <a:rPr kumimoji="0" lang="zh-CN" altLang="en-US" b="1" kern="0" cap="none" spc="0" normalizeH="0" baseline="0" noProof="0">
                <a:solidFill>
                  <a:srgbClr val="0000FF"/>
                </a:solidFill>
                <a:latin typeface="+mn-lt"/>
                <a:ea typeface="+mn-ea"/>
                <a:cs typeface="+mn-cs"/>
              </a:rPr>
              <a:t>盛唐时</a:t>
            </a:r>
            <a:r>
              <a:rPr kumimoji="0" lang="zh-CN" altLang="en-US" b="1" kern="0" cap="none" spc="0" normalizeH="0" baseline="0" noProof="0">
                <a:latin typeface="+mn-lt"/>
                <a:ea typeface="+mn-ea"/>
                <a:cs typeface="+mn-cs"/>
              </a:rPr>
              <a:t>诗风开朗</a:t>
            </a:r>
            <a:r>
              <a:rPr kumimoji="0" lang="zh-CN" altLang="en-US" b="1" kern="0" cap="none" spc="0" normalizeH="0" baseline="0" noProof="0">
                <a:latin typeface="+mn-ea"/>
                <a:ea typeface="+mn-ea"/>
                <a:cs typeface="+mn-cs"/>
              </a:rPr>
              <a:t>奔放</a:t>
            </a:r>
            <a:r>
              <a:rPr kumimoji="0" lang="zh-CN" altLang="en-US" b="1" kern="0" cap="none" spc="0" normalizeH="0" baseline="0" noProof="0">
                <a:latin typeface="+mn-lt"/>
                <a:ea typeface="+mn-ea"/>
                <a:cs typeface="+mn-cs"/>
              </a:rPr>
              <a:t>、刚健清新，映了唐朝国力强盛、文化开放的社会背景；</a:t>
            </a:r>
            <a:endParaRPr kumimoji="0" lang="zh-CN" altLang="en-US" b="1" kern="0" cap="none" spc="0" normalizeH="0" baseline="0" noProof="0">
              <a:latin typeface="+mn-lt"/>
              <a:ea typeface="+mn-ea"/>
              <a:cs typeface="+mn-cs"/>
            </a:endParaRPr>
          </a:p>
          <a:p>
            <a:pPr marL="342900" marR="0" indent="-342900" defTabSz="914400" eaLnBrk="0" hangingPunct="0">
              <a:lnSpc>
                <a:spcPct val="90000"/>
              </a:lnSpc>
              <a:buClrTx/>
              <a:buSzTx/>
              <a:buFont typeface="Wingdings" panose="05000000000000000000" pitchFamily="2" charset="2"/>
              <a:buChar char="u"/>
              <a:defRPr/>
            </a:pPr>
            <a:r>
              <a:rPr kumimoji="0" lang="zh-CN" altLang="en-US" b="1" kern="0" cap="none" spc="0" normalizeH="0" baseline="0" noProof="0">
                <a:solidFill>
                  <a:srgbClr val="0000FF"/>
                </a:solidFill>
                <a:latin typeface="+mn-lt"/>
                <a:ea typeface="+mn-ea"/>
                <a:cs typeface="+mn-cs"/>
              </a:rPr>
              <a:t>中唐时</a:t>
            </a:r>
            <a:r>
              <a:rPr kumimoji="0" lang="zh-CN" altLang="en-US" b="1" kern="0" cap="none" spc="0" normalizeH="0" baseline="0" noProof="0">
                <a:latin typeface="+mn-lt"/>
                <a:ea typeface="+mn-ea"/>
                <a:cs typeface="+mn-cs"/>
              </a:rPr>
              <a:t>诗风平实浅近、讽喻诗作大量涌现，反映了唐朝的社会弊端日益暴露；</a:t>
            </a:r>
            <a:endParaRPr kumimoji="0" lang="zh-CN" altLang="en-US" b="1" kern="0" cap="none" spc="0" normalizeH="0" baseline="0" noProof="0">
              <a:latin typeface="+mn-lt"/>
              <a:ea typeface="+mn-ea"/>
              <a:cs typeface="+mn-cs"/>
            </a:endParaRPr>
          </a:p>
          <a:p>
            <a:pPr marL="342900" marR="0" indent="-342900" defTabSz="914400" eaLnBrk="0" hangingPunct="0">
              <a:lnSpc>
                <a:spcPct val="90000"/>
              </a:lnSpc>
              <a:buClrTx/>
              <a:buSzTx/>
              <a:buFont typeface="Wingdings" panose="05000000000000000000" pitchFamily="2" charset="2"/>
              <a:buChar char="u"/>
              <a:defRPr/>
            </a:pPr>
            <a:r>
              <a:rPr kumimoji="0" lang="zh-CN" altLang="en-US" b="1" kern="0" cap="none" spc="0" normalizeH="0" baseline="0" noProof="0">
                <a:solidFill>
                  <a:srgbClr val="0000FF"/>
                </a:solidFill>
                <a:latin typeface="+mn-lt"/>
                <a:ea typeface="+mn-ea"/>
                <a:cs typeface="+mn-cs"/>
              </a:rPr>
              <a:t>晚唐时</a:t>
            </a:r>
            <a:r>
              <a:rPr kumimoji="0" lang="zh-CN" altLang="en-US" b="1" kern="0" cap="none" spc="0" normalizeH="0" baseline="0" noProof="0">
                <a:latin typeface="+mn-lt"/>
                <a:ea typeface="+mn-ea"/>
                <a:cs typeface="+mn-cs"/>
              </a:rPr>
              <a:t>诗风凝重浓郁，反映了唐帝国的由盛转衰。</a:t>
            </a:r>
            <a:endParaRPr kumimoji="0" lang="zh-CN" altLang="en-US" b="1" kern="0" cap="none" spc="0" normalizeH="0" baseline="0" noProof="0" dirty="0">
              <a:latin typeface="+mn-lt"/>
              <a:ea typeface="+mn-ea"/>
              <a:cs typeface="+mn-cs"/>
            </a:endParaRPr>
          </a:p>
        </p:txBody>
      </p:sp>
      <p:sp>
        <p:nvSpPr>
          <p:cNvPr id="10" name="矩形 9"/>
          <p:cNvSpPr/>
          <p:nvPr/>
        </p:nvSpPr>
        <p:spPr>
          <a:xfrm>
            <a:off x="6176520" y="0"/>
            <a:ext cx="2967480" cy="923330"/>
          </a:xfrm>
          <a:prstGeom prst="rect">
            <a:avLst/>
          </a:prstGeom>
          <a:noFill/>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anose="020B0604020202020204" pitchFamily="34" charset="0"/>
                <a:ea typeface="宋体" panose="02010600030101010101" pitchFamily="2" charset="-122"/>
                <a:cs typeface="+mn-cs"/>
              </a:rPr>
              <a:t>思维拓展</a:t>
            </a:r>
            <a:endParaRPr kumimoji="0" lang="zh-CN" altLang="en-US" sz="54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anose="020B0604020202020204" pitchFamily="34" charset="0"/>
              <a:ea typeface="宋体" panose="02010600030101010101" pitchFamily="2"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1849"/>
                                        </p:tgtEl>
                                        <p:attrNameLst>
                                          <p:attrName>style.visibility</p:attrName>
                                        </p:attrNameLst>
                                      </p:cBhvr>
                                      <p:to>
                                        <p:strVal val="visible"/>
                                      </p:to>
                                    </p:set>
                                    <p:anim calcmode="lin" valueType="num">
                                      <p:cBhvr additive="base">
                                        <p:cTn id="7" dur="500" fill="hold"/>
                                        <p:tgtEl>
                                          <p:spTgt spid="291849"/>
                                        </p:tgtEl>
                                        <p:attrNameLst>
                                          <p:attrName>ppt_x</p:attrName>
                                        </p:attrNameLst>
                                      </p:cBhvr>
                                      <p:tavLst>
                                        <p:tav tm="0">
                                          <p:val>
                                            <p:strVal val="#ppt_x"/>
                                          </p:val>
                                        </p:tav>
                                        <p:tav tm="100000">
                                          <p:val>
                                            <p:strVal val="#ppt_x"/>
                                          </p:val>
                                        </p:tav>
                                      </p:tavLst>
                                    </p:anim>
                                    <p:anim calcmode="lin" valueType="num">
                                      <p:cBhvr additive="base">
                                        <p:cTn id="8" dur="500" fill="hold"/>
                                        <p:tgtEl>
                                          <p:spTgt spid="29184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1844"/>
                                        </p:tgtEl>
                                        <p:attrNameLst>
                                          <p:attrName>style.visibility</p:attrName>
                                        </p:attrNameLst>
                                      </p:cBhvr>
                                      <p:to>
                                        <p:strVal val="visible"/>
                                      </p:to>
                                    </p:set>
                                    <p:anim calcmode="lin" valueType="num">
                                      <p:cBhvr additive="base">
                                        <p:cTn id="13" dur="500" fill="hold"/>
                                        <p:tgtEl>
                                          <p:spTgt spid="291844"/>
                                        </p:tgtEl>
                                        <p:attrNameLst>
                                          <p:attrName>ppt_x</p:attrName>
                                        </p:attrNameLst>
                                      </p:cBhvr>
                                      <p:tavLst>
                                        <p:tav tm="0">
                                          <p:val>
                                            <p:strVal val="#ppt_x"/>
                                          </p:val>
                                        </p:tav>
                                        <p:tav tm="100000">
                                          <p:val>
                                            <p:strVal val="#ppt_x"/>
                                          </p:val>
                                        </p:tav>
                                      </p:tavLst>
                                    </p:anim>
                                    <p:anim calcmode="lin" valueType="num">
                                      <p:cBhvr additive="base">
                                        <p:cTn id="14" dur="500" fill="hold"/>
                                        <p:tgtEl>
                                          <p:spTgt spid="29184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91846"/>
                                        </p:tgtEl>
                                        <p:attrNameLst>
                                          <p:attrName>style.visibility</p:attrName>
                                        </p:attrNameLst>
                                      </p:cBhvr>
                                      <p:to>
                                        <p:strVal val="visible"/>
                                      </p:to>
                                    </p:set>
                                    <p:anim calcmode="lin" valueType="num">
                                      <p:cBhvr additive="base">
                                        <p:cTn id="19" dur="500" fill="hold"/>
                                        <p:tgtEl>
                                          <p:spTgt spid="291846"/>
                                        </p:tgtEl>
                                        <p:attrNameLst>
                                          <p:attrName>ppt_x</p:attrName>
                                        </p:attrNameLst>
                                      </p:cBhvr>
                                      <p:tavLst>
                                        <p:tav tm="0">
                                          <p:val>
                                            <p:strVal val="#ppt_x"/>
                                          </p:val>
                                        </p:tav>
                                        <p:tav tm="100000">
                                          <p:val>
                                            <p:strVal val="#ppt_x"/>
                                          </p:val>
                                        </p:tav>
                                      </p:tavLst>
                                    </p:anim>
                                    <p:anim calcmode="lin" valueType="num">
                                      <p:cBhvr additive="base">
                                        <p:cTn id="20" dur="500" fill="hold"/>
                                        <p:tgtEl>
                                          <p:spTgt spid="29184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91847"/>
                                        </p:tgtEl>
                                        <p:attrNameLst>
                                          <p:attrName>style.visibility</p:attrName>
                                        </p:attrNameLst>
                                      </p:cBhvr>
                                      <p:to>
                                        <p:strVal val="visible"/>
                                      </p:to>
                                    </p:set>
                                    <p:anim calcmode="lin" valueType="num">
                                      <p:cBhvr additive="base">
                                        <p:cTn id="25" dur="500" fill="hold"/>
                                        <p:tgtEl>
                                          <p:spTgt spid="291847"/>
                                        </p:tgtEl>
                                        <p:attrNameLst>
                                          <p:attrName>ppt_x</p:attrName>
                                        </p:attrNameLst>
                                      </p:cBhvr>
                                      <p:tavLst>
                                        <p:tav tm="0">
                                          <p:val>
                                            <p:strVal val="#ppt_x"/>
                                          </p:val>
                                        </p:tav>
                                        <p:tav tm="100000">
                                          <p:val>
                                            <p:strVal val="#ppt_x"/>
                                          </p:val>
                                        </p:tav>
                                      </p:tavLst>
                                    </p:anim>
                                    <p:anim calcmode="lin" valueType="num">
                                      <p:cBhvr additive="base">
                                        <p:cTn id="26" dur="500" fill="hold"/>
                                        <p:tgtEl>
                                          <p:spTgt spid="29184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91848"/>
                                        </p:tgtEl>
                                        <p:attrNameLst>
                                          <p:attrName>style.visibility</p:attrName>
                                        </p:attrNameLst>
                                      </p:cBhvr>
                                      <p:to>
                                        <p:strVal val="visible"/>
                                      </p:to>
                                    </p:set>
                                    <p:anim calcmode="lin" valueType="num">
                                      <p:cBhvr additive="base">
                                        <p:cTn id="31" dur="500" fill="hold"/>
                                        <p:tgtEl>
                                          <p:spTgt spid="291848"/>
                                        </p:tgtEl>
                                        <p:attrNameLst>
                                          <p:attrName>ppt_x</p:attrName>
                                        </p:attrNameLst>
                                      </p:cBhvr>
                                      <p:tavLst>
                                        <p:tav tm="0">
                                          <p:val>
                                            <p:strVal val="#ppt_x"/>
                                          </p:val>
                                        </p:tav>
                                        <p:tav tm="100000">
                                          <p:val>
                                            <p:strVal val="#ppt_x"/>
                                          </p:val>
                                        </p:tav>
                                      </p:tavLst>
                                    </p:anim>
                                    <p:anim calcmode="lin" valueType="num">
                                      <p:cBhvr additive="base">
                                        <p:cTn id="32" dur="500" fill="hold"/>
                                        <p:tgtEl>
                                          <p:spTgt spid="29184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linds(horizontal)">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4" grpId="0"/>
      <p:bldP spid="291846" grpId="0"/>
      <p:bldP spid="291847" grpId="0"/>
      <p:bldP spid="291848" grpId="0"/>
      <p:bldP spid="291849" grpId="0"/>
      <p:bldP spid="8" grpId="0"/>
      <p:bldP spid="9" grpId="0" bldLvl="2"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9746" name="Group 50"/>
          <p:cNvGraphicFramePr>
            <a:graphicFrameLocks noGrp="1"/>
          </p:cNvGraphicFramePr>
          <p:nvPr/>
        </p:nvGraphicFramePr>
        <p:xfrm>
          <a:off x="179388" y="285750"/>
          <a:ext cx="8820150" cy="6416676"/>
        </p:xfrm>
        <a:graphic>
          <a:graphicData uri="http://schemas.openxmlformats.org/drawingml/2006/table">
            <a:tbl>
              <a:tblPr/>
              <a:tblGrid>
                <a:gridCol w="720725"/>
                <a:gridCol w="1957387"/>
                <a:gridCol w="785813"/>
                <a:gridCol w="857250"/>
                <a:gridCol w="3500437"/>
                <a:gridCol w="998538"/>
              </a:tblGrid>
              <a:tr h="51752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朝代</a:t>
                      </a:r>
                      <a:endPar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时代特征</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书法</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绘画</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rgbClr val="FF0000"/>
                          </a:solidFill>
                          <a:effectLst/>
                          <a:latin typeface="黑体" panose="02010609060101010101" pitchFamily="49" charset="-122"/>
                          <a:ea typeface="黑体" panose="02010609060101010101" pitchFamily="49" charset="-122"/>
                        </a:rPr>
                        <a:t>文学</a:t>
                      </a:r>
                      <a:endParaRPr kumimoji="0" lang="zh-CN" altLang="en-US" sz="2400" b="1" i="0" u="none" strike="noStrike" cap="none" normalizeH="0" baseline="0" smtClean="0">
                        <a:ln>
                          <a:noFill/>
                        </a:ln>
                        <a:solidFill>
                          <a:srgbClr val="FF0000"/>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戏剧</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r>
              <a:tr h="158432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北宋</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50482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南宋</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457200" marR="0" lvl="1"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偏安江南</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vMerge="1">
                  <a:tcPr/>
                </a:tc>
                <a:tc vMerge="1">
                  <a:tcPr/>
                </a:tc>
                <a:tc vMerge="1">
                  <a:tcPr/>
                </a:tc>
                <a:tc vMerge="1">
                  <a:tcPr/>
                </a:tc>
              </a:tr>
              <a:tr h="1519238">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元</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200" b="0"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2907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明清</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en-US" altLang="zh-CN" sz="20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en-US" altLang="zh-CN" sz="20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0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4858" name="矩形 6"/>
          <p:cNvSpPr/>
          <p:nvPr/>
        </p:nvSpPr>
        <p:spPr>
          <a:xfrm>
            <a:off x="857250" y="911225"/>
            <a:ext cx="2160588" cy="1446213"/>
          </a:xfrm>
          <a:prstGeom prst="rect">
            <a:avLst/>
          </a:prstGeom>
          <a:noFill/>
          <a:ln w="9525">
            <a:noFill/>
          </a:ln>
        </p:spPr>
        <p:txBody>
          <a:bodyPr>
            <a:spAutoFit/>
          </a:bodyPr>
          <a:p>
            <a:pPr fontAlgn="ctr"/>
            <a:r>
              <a:rPr lang="zh-CN" altLang="en-US" sz="2200" b="1" dirty="0">
                <a:solidFill>
                  <a:srgbClr val="FF0000"/>
                </a:solidFill>
                <a:latin typeface="黑体" panose="02010609060101010101" pitchFamily="49" charset="-122"/>
                <a:ea typeface="黑体" panose="02010609060101010101" pitchFamily="49" charset="-122"/>
              </a:rPr>
              <a:t>商品经济发展；市民阶层兴起； 重文，文人阶层壮大；理学发展</a:t>
            </a:r>
            <a:endParaRPr lang="zh-CN" altLang="en-US" sz="2200" b="1" dirty="0">
              <a:solidFill>
                <a:srgbClr val="FF0000"/>
              </a:solidFill>
              <a:latin typeface="黑体" panose="02010609060101010101" pitchFamily="49" charset="-122"/>
              <a:ea typeface="黑体" panose="02010609060101010101" pitchFamily="49" charset="-122"/>
            </a:endParaRPr>
          </a:p>
        </p:txBody>
      </p:sp>
      <p:sp>
        <p:nvSpPr>
          <p:cNvPr id="10" name="矩形 9"/>
          <p:cNvSpPr/>
          <p:nvPr/>
        </p:nvSpPr>
        <p:spPr>
          <a:xfrm>
            <a:off x="4572000" y="1001713"/>
            <a:ext cx="3357563" cy="1570037"/>
          </a:xfrm>
          <a:prstGeom prst="rect">
            <a:avLst/>
          </a:prstGeom>
          <a:noFill/>
          <a:ln w="9525">
            <a:noFill/>
          </a:ln>
        </p:spPr>
        <p:txBody>
          <a:bodyPr>
            <a:spAutoFit/>
          </a:bodyPr>
          <a:p>
            <a:pPr algn="ctr" fontAlgn="ctr"/>
            <a:r>
              <a:rPr lang="zh-CN" altLang="en-US" b="1" dirty="0">
                <a:solidFill>
                  <a:srgbClr val="FF0000"/>
                </a:solidFill>
                <a:latin typeface="黑体" panose="02010609060101010101" pitchFamily="49" charset="-122"/>
                <a:ea typeface="黑体" panose="02010609060101010101" pitchFamily="49" charset="-122"/>
              </a:rPr>
              <a:t>宋词：</a:t>
            </a:r>
            <a:r>
              <a:rPr lang="zh-CN" altLang="en-US" b="1" dirty="0">
                <a:latin typeface="Arial" panose="020B0604020202020204" pitchFamily="34" charset="0"/>
                <a:ea typeface="黑体" panose="02010609060101010101" pitchFamily="49" charset="-122"/>
              </a:rPr>
              <a:t>长短句；豪放派（岳飞、辛弃疾）、婉约派（柳永、李清照）</a:t>
            </a:r>
            <a:endParaRPr lang="zh-CN" altLang="en-US" b="1" dirty="0">
              <a:latin typeface="Arial" panose="020B0604020202020204" pitchFamily="34" charset="0"/>
              <a:ea typeface="黑体" panose="02010609060101010101" pitchFamily="49" charset="-122"/>
            </a:endParaRPr>
          </a:p>
          <a:p>
            <a:pPr fontAlgn="ctr"/>
            <a:r>
              <a:rPr lang="zh-CN" altLang="en-US" b="1" dirty="0">
                <a:solidFill>
                  <a:srgbClr val="FF0000"/>
                </a:solidFill>
                <a:latin typeface="黑体" panose="02010609060101010101" pitchFamily="49" charset="-122"/>
                <a:ea typeface="黑体" panose="02010609060101010101" pitchFamily="49" charset="-122"/>
              </a:rPr>
              <a:t> 话本</a:t>
            </a:r>
            <a:endParaRPr lang="zh-CN" altLang="en-US" dirty="0">
              <a:solidFill>
                <a:srgbClr val="FF0000"/>
              </a:solidFill>
              <a:latin typeface="Arial" panose="020B0604020202020204" pitchFamily="34" charset="0"/>
            </a:endParaRPr>
          </a:p>
        </p:txBody>
      </p:sp>
      <p:sp>
        <p:nvSpPr>
          <p:cNvPr id="14" name="矩形 13"/>
          <p:cNvSpPr/>
          <p:nvPr/>
        </p:nvSpPr>
        <p:spPr>
          <a:xfrm>
            <a:off x="4572000" y="5214938"/>
            <a:ext cx="3214688" cy="830262"/>
          </a:xfrm>
          <a:prstGeom prst="rect">
            <a:avLst/>
          </a:prstGeom>
          <a:noFill/>
          <a:ln w="9525">
            <a:noFill/>
          </a:ln>
        </p:spPr>
        <p:txBody>
          <a:bodyPr>
            <a:spAutoFit/>
          </a:bodyPr>
          <a:p>
            <a:r>
              <a:rPr lang="zh-CN" altLang="en-US" b="1" dirty="0">
                <a:solidFill>
                  <a:srgbClr val="FF0000"/>
                </a:solidFill>
                <a:latin typeface="黑体" panose="02010609060101010101" pitchFamily="49" charset="-122"/>
                <a:ea typeface="黑体" panose="02010609060101010101" pitchFamily="49" charset="-122"/>
              </a:rPr>
              <a:t>四大奇书、四大名著</a:t>
            </a:r>
            <a:endParaRPr lang="zh-CN" altLang="en-US" b="1" dirty="0">
              <a:solidFill>
                <a:srgbClr val="FF0000"/>
              </a:solidFill>
              <a:latin typeface="黑体" panose="02010609060101010101" pitchFamily="49" charset="-122"/>
              <a:ea typeface="黑体" panose="02010609060101010101" pitchFamily="49" charset="-122"/>
            </a:endParaRPr>
          </a:p>
          <a:p>
            <a:r>
              <a:rPr lang="zh-CN" altLang="en-US" b="1" dirty="0">
                <a:solidFill>
                  <a:srgbClr val="FF0000"/>
                </a:solidFill>
                <a:latin typeface="黑体" panose="02010609060101010101" pitchFamily="49" charset="-122"/>
                <a:ea typeface="黑体" panose="02010609060101010101" pitchFamily="49" charset="-122"/>
              </a:rPr>
              <a:t>三言、两拍</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34861" name="矩形 11"/>
          <p:cNvSpPr/>
          <p:nvPr/>
        </p:nvSpPr>
        <p:spPr>
          <a:xfrm>
            <a:off x="900113" y="4500563"/>
            <a:ext cx="2159000" cy="2124075"/>
          </a:xfrm>
          <a:prstGeom prst="rect">
            <a:avLst/>
          </a:prstGeom>
          <a:noFill/>
          <a:ln w="9525">
            <a:noFill/>
          </a:ln>
        </p:spPr>
        <p:txBody>
          <a:bodyPr>
            <a:spAutoFit/>
          </a:bodyPr>
          <a:p>
            <a:pPr fontAlgn="ctr"/>
            <a:r>
              <a:rPr lang="zh-CN" altLang="en-US" sz="2200" b="1" dirty="0">
                <a:solidFill>
                  <a:srgbClr val="0000FF"/>
                </a:solidFill>
                <a:latin typeface="黑体" panose="02010609060101010101" pitchFamily="49" charset="-122"/>
                <a:ea typeface="黑体" panose="02010609060101010101" pitchFamily="49" charset="-122"/>
              </a:rPr>
              <a:t>商品经济发展，商业市镇繁荣，资本主义萌芽；市民阶层壮大；明清进步思潮；政治统治黑暗。</a:t>
            </a:r>
            <a:endParaRPr lang="zh-CN" altLang="en-US" sz="2200" b="1" dirty="0">
              <a:solidFill>
                <a:srgbClr val="0000FF"/>
              </a:solidFill>
              <a:latin typeface="黑体" panose="02010609060101010101" pitchFamily="49" charset="-122"/>
              <a:ea typeface="黑体" panose="02010609060101010101" pitchFamily="49" charset="-122"/>
            </a:endParaRPr>
          </a:p>
        </p:txBody>
      </p:sp>
      <p:sp>
        <p:nvSpPr>
          <p:cNvPr id="34862" name="矩形 19"/>
          <p:cNvSpPr/>
          <p:nvPr/>
        </p:nvSpPr>
        <p:spPr>
          <a:xfrm>
            <a:off x="928688" y="2928938"/>
            <a:ext cx="1928812" cy="1446212"/>
          </a:xfrm>
          <a:prstGeom prst="rect">
            <a:avLst/>
          </a:prstGeom>
          <a:noFill/>
          <a:ln w="9525">
            <a:noFill/>
          </a:ln>
        </p:spPr>
        <p:txBody>
          <a:bodyPr>
            <a:spAutoFit/>
          </a:bodyPr>
          <a:p>
            <a:pPr fontAlgn="ctr"/>
            <a:r>
              <a:rPr lang="zh-CN" altLang="en-US" sz="2200" b="1" dirty="0">
                <a:solidFill>
                  <a:srgbClr val="000000"/>
                </a:solidFill>
                <a:latin typeface="黑体" panose="02010609060101010101" pitchFamily="49" charset="-122"/>
                <a:ea typeface="黑体" panose="02010609060101010101" pitchFamily="49" charset="-122"/>
              </a:rPr>
              <a:t>民族歧视政策，民族、阶级矛盾尖锐；文人地位低下</a:t>
            </a:r>
            <a:endParaRPr lang="zh-CN" altLang="en-US" sz="2200" b="1" dirty="0">
              <a:solidFill>
                <a:srgbClr val="000000"/>
              </a:solidFill>
              <a:latin typeface="黑体" panose="02010609060101010101" pitchFamily="49" charset="-122"/>
              <a:ea typeface="黑体" panose="02010609060101010101" pitchFamily="49" charset="-122"/>
            </a:endParaRPr>
          </a:p>
        </p:txBody>
      </p:sp>
      <p:sp>
        <p:nvSpPr>
          <p:cNvPr id="17" name="矩形 16"/>
          <p:cNvSpPr/>
          <p:nvPr/>
        </p:nvSpPr>
        <p:spPr>
          <a:xfrm>
            <a:off x="4572000" y="3033713"/>
            <a:ext cx="3214688" cy="1323975"/>
          </a:xfrm>
          <a:prstGeom prst="rect">
            <a:avLst/>
          </a:prstGeom>
          <a:noFill/>
          <a:ln w="9525">
            <a:noFill/>
          </a:ln>
        </p:spPr>
        <p:txBody>
          <a:bodyPr>
            <a:spAutoFit/>
          </a:bodyPr>
          <a:p>
            <a:pPr>
              <a:lnSpc>
                <a:spcPct val="80000"/>
              </a:lnSpc>
            </a:pPr>
            <a:r>
              <a:rPr lang="zh-CN" altLang="en-US" sz="2000" b="1" dirty="0">
                <a:solidFill>
                  <a:srgbClr val="000000"/>
                </a:solidFill>
                <a:latin typeface="黑体" panose="02010609060101010101" pitchFamily="49" charset="-122"/>
                <a:ea typeface="黑体" panose="02010609060101010101" pitchFamily="49" charset="-122"/>
              </a:rPr>
              <a:t>元曲（元散曲）</a:t>
            </a:r>
            <a:endParaRPr lang="en-US" altLang="zh-CN" sz="2000" b="1" dirty="0">
              <a:solidFill>
                <a:srgbClr val="000000"/>
              </a:solidFill>
              <a:latin typeface="黑体" panose="02010609060101010101" pitchFamily="49" charset="-122"/>
              <a:ea typeface="黑体" panose="02010609060101010101" pitchFamily="49" charset="-122"/>
            </a:endParaRPr>
          </a:p>
          <a:p>
            <a:pPr>
              <a:lnSpc>
                <a:spcPct val="80000"/>
              </a:lnSpc>
            </a:pPr>
            <a:r>
              <a:rPr lang="zh-CN" altLang="en-US" sz="2000" b="1" dirty="0">
                <a:latin typeface="黑体" panose="02010609060101010101" pitchFamily="49" charset="-122"/>
                <a:ea typeface="黑体" panose="02010609060101010101" pitchFamily="49" charset="-122"/>
              </a:rPr>
              <a:t>关汉卿（</a:t>
            </a:r>
            <a:r>
              <a:rPr lang="zh-CN" altLang="en-US" sz="2000" b="1" dirty="0">
                <a:latin typeface="Times New Roman" panose="02020603050405020304" pitchFamily="18" charset="0"/>
                <a:ea typeface="黑体" panose="02010609060101010101" pitchFamily="49" charset="-122"/>
              </a:rPr>
              <a:t>“</a:t>
            </a:r>
            <a:r>
              <a:rPr lang="zh-CN" altLang="en-US" sz="2000" b="1" dirty="0">
                <a:latin typeface="黑体" panose="02010609060101010101" pitchFamily="49" charset="-122"/>
                <a:ea typeface="黑体" panose="02010609060101010101" pitchFamily="49" charset="-122"/>
              </a:rPr>
              <a:t>曲圣</a:t>
            </a:r>
            <a:r>
              <a:rPr lang="zh-CN" altLang="en-US" sz="2000" b="1" dirty="0">
                <a:latin typeface="Times New Roman" panose="02020603050405020304" pitchFamily="18" charset="0"/>
                <a:ea typeface="黑体" panose="02010609060101010101" pitchFamily="49" charset="-122"/>
              </a:rPr>
              <a:t>”</a:t>
            </a:r>
            <a:r>
              <a:rPr lang="zh-CN" altLang="en-US" sz="2000" b="1" dirty="0">
                <a:latin typeface="黑体" panose="02010609060101010101" pitchFamily="49" charset="-122"/>
                <a:ea typeface="黑体" panose="02010609060101010101" pitchFamily="49" charset="-122"/>
              </a:rPr>
              <a:t>） </a:t>
            </a:r>
            <a:endParaRPr lang="en-US" altLang="zh-CN" sz="2000" b="1" dirty="0">
              <a:latin typeface="黑体" panose="02010609060101010101" pitchFamily="49" charset="-122"/>
              <a:ea typeface="黑体" panose="02010609060101010101" pitchFamily="49" charset="-122"/>
            </a:endParaRPr>
          </a:p>
          <a:p>
            <a:pPr>
              <a:lnSpc>
                <a:spcPct val="80000"/>
              </a:lnSpc>
            </a:pPr>
            <a:r>
              <a:rPr lang="en-US" altLang="zh-CN" sz="2000" b="1" dirty="0">
                <a:solidFill>
                  <a:srgbClr val="FF0000"/>
                </a:solidFill>
                <a:latin typeface="黑体" panose="02010609060101010101" pitchFamily="49" charset="-122"/>
                <a:ea typeface="黑体" panose="02010609060101010101" pitchFamily="49" charset="-122"/>
              </a:rPr>
              <a:t>《</a:t>
            </a:r>
            <a:r>
              <a:rPr lang="zh-CN" altLang="en-US" sz="2000" b="1" dirty="0">
                <a:solidFill>
                  <a:srgbClr val="FF0000"/>
                </a:solidFill>
                <a:latin typeface="黑体" panose="02010609060101010101" pitchFamily="49" charset="-122"/>
                <a:ea typeface="黑体" panose="02010609060101010101" pitchFamily="49" charset="-122"/>
              </a:rPr>
              <a:t>窦娥冤</a:t>
            </a:r>
            <a:r>
              <a:rPr lang="en-US" altLang="zh-CN" sz="2000" b="1" dirty="0">
                <a:solidFill>
                  <a:srgbClr val="FF0000"/>
                </a:solidFill>
                <a:latin typeface="黑体" panose="02010609060101010101" pitchFamily="49" charset="-122"/>
                <a:ea typeface="黑体" panose="02010609060101010101" pitchFamily="49" charset="-122"/>
              </a:rPr>
              <a:t>》 </a:t>
            </a:r>
            <a:r>
              <a:rPr lang="zh-CN" altLang="en-US" sz="2000" b="1" dirty="0">
                <a:solidFill>
                  <a:srgbClr val="FF0000"/>
                </a:solidFill>
                <a:latin typeface="黑体" panose="02010609060101010101" pitchFamily="49" charset="-122"/>
                <a:ea typeface="黑体" panose="02010609060101010101" pitchFamily="49" charset="-122"/>
              </a:rPr>
              <a:t>；</a:t>
            </a:r>
            <a:endParaRPr lang="en-US" altLang="zh-CN" sz="2000" b="1" dirty="0">
              <a:solidFill>
                <a:srgbClr val="FF0000"/>
              </a:solidFill>
              <a:latin typeface="黑体" panose="02010609060101010101" pitchFamily="49" charset="-122"/>
              <a:ea typeface="黑体" panose="02010609060101010101" pitchFamily="49" charset="-122"/>
            </a:endParaRPr>
          </a:p>
          <a:p>
            <a:pPr>
              <a:lnSpc>
                <a:spcPct val="80000"/>
              </a:lnSpc>
            </a:pPr>
            <a:r>
              <a:rPr lang="zh-CN" altLang="en-US" sz="2000" b="1" dirty="0">
                <a:latin typeface="黑体" panose="02010609060101010101" pitchFamily="49" charset="-122"/>
                <a:ea typeface="黑体" panose="02010609060101010101" pitchFamily="49" charset="-122"/>
              </a:rPr>
              <a:t>马致远（</a:t>
            </a:r>
            <a:r>
              <a:rPr lang="zh-CN" altLang="en-US" sz="2000" b="1" dirty="0">
                <a:latin typeface="Times New Roman" panose="02020603050405020304" pitchFamily="18" charset="0"/>
                <a:ea typeface="黑体" panose="02010609060101010101" pitchFamily="49" charset="-122"/>
              </a:rPr>
              <a:t>“</a:t>
            </a:r>
            <a:r>
              <a:rPr lang="zh-CN" altLang="en-US" sz="2000" b="1" dirty="0">
                <a:latin typeface="黑体" panose="02010609060101010101" pitchFamily="49" charset="-122"/>
                <a:ea typeface="黑体" panose="02010609060101010101" pitchFamily="49" charset="-122"/>
              </a:rPr>
              <a:t>曲状元</a:t>
            </a:r>
            <a:r>
              <a:rPr lang="zh-CN" altLang="en-US" sz="2000" b="1" dirty="0">
                <a:latin typeface="Times New Roman" panose="02020603050405020304" pitchFamily="18" charset="0"/>
                <a:ea typeface="黑体" panose="02010609060101010101" pitchFamily="49" charset="-122"/>
              </a:rPr>
              <a:t>”</a:t>
            </a:r>
            <a:r>
              <a:rPr lang="zh-CN" altLang="en-US" sz="2000" b="1" dirty="0">
                <a:latin typeface="黑体" panose="02010609060101010101" pitchFamily="49" charset="-122"/>
                <a:ea typeface="黑体" panose="02010609060101010101" pitchFamily="49" charset="-122"/>
              </a:rPr>
              <a:t>）</a:t>
            </a:r>
            <a:r>
              <a:rPr lang="en-US" altLang="zh-CN" sz="2000" b="1" dirty="0">
                <a:latin typeface="黑体" panose="02010609060101010101" pitchFamily="49" charset="-122"/>
                <a:ea typeface="黑体" panose="02010609060101010101" pitchFamily="49" charset="-122"/>
              </a:rPr>
              <a:t>《</a:t>
            </a:r>
            <a:r>
              <a:rPr lang="zh-CN" altLang="en-US" sz="2000" b="1" dirty="0">
                <a:latin typeface="黑体" panose="02010609060101010101" pitchFamily="49" charset="-122"/>
                <a:ea typeface="黑体" panose="02010609060101010101" pitchFamily="49" charset="-122"/>
              </a:rPr>
              <a:t>天净沙</a:t>
            </a:r>
            <a:r>
              <a:rPr lang="en-US" altLang="zh-CN" sz="2000" b="1" dirty="0">
                <a:latin typeface="Times New Roman" panose="02020603050405020304" pitchFamily="18" charset="0"/>
                <a:ea typeface="黑体" panose="02010609060101010101" pitchFamily="49" charset="-122"/>
              </a:rPr>
              <a:t>·</a:t>
            </a:r>
            <a:r>
              <a:rPr lang="zh-CN" altLang="en-US" sz="2000" b="1" dirty="0">
                <a:latin typeface="黑体" panose="02010609060101010101" pitchFamily="49" charset="-122"/>
                <a:ea typeface="黑体" panose="02010609060101010101" pitchFamily="49" charset="-122"/>
              </a:rPr>
              <a:t>秋思</a:t>
            </a:r>
            <a:r>
              <a:rPr lang="en-US" altLang="zh-CN" sz="2000" b="1" dirty="0">
                <a:latin typeface="黑体" panose="02010609060101010101" pitchFamily="49" charset="-122"/>
                <a:ea typeface="黑体" panose="02010609060101010101" pitchFamily="49" charset="-122"/>
              </a:rPr>
              <a:t>》</a:t>
            </a:r>
            <a:r>
              <a:rPr lang="zh-CN" altLang="en-US" sz="2000" b="1" dirty="0">
                <a:solidFill>
                  <a:srgbClr val="000000"/>
                </a:solidFill>
                <a:latin typeface="黑体" panose="02010609060101010101" pitchFamily="49" charset="-122"/>
                <a:ea typeface="黑体" panose="02010609060101010101" pitchFamily="49" charset="-122"/>
              </a:rPr>
              <a:t> </a:t>
            </a:r>
            <a:endParaRPr lang="zh-CN" altLang="en-US" sz="2000" dirty="0">
              <a:latin typeface="Arial" panose="020B0604020202020204" pitchFamily="34" charset="0"/>
            </a:endParaRPr>
          </a:p>
        </p:txBody>
      </p:sp>
      <p:sp>
        <p:nvSpPr>
          <p:cNvPr id="18" name="矩形 17"/>
          <p:cNvSpPr/>
          <p:nvPr/>
        </p:nvSpPr>
        <p:spPr>
          <a:xfrm>
            <a:off x="4643438" y="4714875"/>
            <a:ext cx="1285875" cy="461963"/>
          </a:xfrm>
          <a:prstGeom prst="rect">
            <a:avLst/>
          </a:prstGeom>
          <a:noFill/>
          <a:ln w="9525">
            <a:noFill/>
          </a:ln>
        </p:spPr>
        <p:txBody>
          <a:bodyPr>
            <a:spAutoFit/>
          </a:bodyPr>
          <a:p>
            <a:r>
              <a:rPr lang="zh-CN" altLang="en-US" b="1" dirty="0">
                <a:solidFill>
                  <a:srgbClr val="000000"/>
                </a:solidFill>
                <a:latin typeface="黑体" panose="02010609060101010101" pitchFamily="49" charset="-122"/>
                <a:ea typeface="黑体" panose="02010609060101010101" pitchFamily="49" charset="-122"/>
              </a:rPr>
              <a:t>小说 </a:t>
            </a:r>
            <a:endParaRPr lang="zh-CN" altLang="en-US"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linds(horizontal)">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slide(fromBottom)">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P spid="17" grpId="0"/>
      <p:bldP spid="1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Text Box 3"/>
          <p:cNvSpPr txBox="1"/>
          <p:nvPr/>
        </p:nvSpPr>
        <p:spPr>
          <a:xfrm>
            <a:off x="288925" y="1030288"/>
            <a:ext cx="5489575" cy="519112"/>
          </a:xfrm>
          <a:prstGeom prst="rect">
            <a:avLst/>
          </a:prstGeom>
          <a:noFill/>
          <a:ln w="9525">
            <a:noFill/>
          </a:ln>
        </p:spPr>
        <p:txBody>
          <a:bodyPr>
            <a:spAutoFit/>
          </a:bodyPr>
          <a:p>
            <a:r>
              <a:rPr lang="en-US" altLang="zh-CN" sz="2800" b="1" dirty="0">
                <a:solidFill>
                  <a:srgbClr val="0000FF"/>
                </a:solidFill>
                <a:latin typeface="华文中宋" pitchFamily="2" charset="-122"/>
                <a:ea typeface="华文中宋" pitchFamily="2" charset="-122"/>
              </a:rPr>
              <a:t>1</a:t>
            </a:r>
            <a:r>
              <a:rPr lang="zh-CN" altLang="en-US" b="1" dirty="0">
                <a:solidFill>
                  <a:srgbClr val="0000FF"/>
                </a:solidFill>
                <a:latin typeface="华文中宋" pitchFamily="2" charset="-122"/>
                <a:ea typeface="华文中宋" pitchFamily="2" charset="-122"/>
              </a:rPr>
              <a:t>、</a:t>
            </a:r>
            <a:r>
              <a:rPr lang="zh-CN" altLang="en-US" sz="2800" b="1" dirty="0">
                <a:solidFill>
                  <a:srgbClr val="0000FF"/>
                </a:solidFill>
                <a:latin typeface="华文中宋" pitchFamily="2" charset="-122"/>
                <a:ea typeface="华文中宋" pitchFamily="2" charset="-122"/>
              </a:rPr>
              <a:t>小说的兴起与发展</a:t>
            </a:r>
            <a:endParaRPr lang="zh-CN" altLang="en-US" sz="2800" b="1" dirty="0">
              <a:solidFill>
                <a:srgbClr val="0000FF"/>
              </a:solidFill>
              <a:latin typeface="华文中宋" pitchFamily="2" charset="-122"/>
              <a:ea typeface="华文中宋" pitchFamily="2" charset="-122"/>
            </a:endParaRPr>
          </a:p>
        </p:txBody>
      </p:sp>
      <p:sp>
        <p:nvSpPr>
          <p:cNvPr id="231428" name="Text Box 4"/>
          <p:cNvSpPr txBox="1"/>
          <p:nvPr/>
        </p:nvSpPr>
        <p:spPr>
          <a:xfrm>
            <a:off x="360363" y="1533525"/>
            <a:ext cx="7921625" cy="457200"/>
          </a:xfrm>
          <a:prstGeom prst="rect">
            <a:avLst/>
          </a:prstGeom>
          <a:noFill/>
          <a:ln w="9525">
            <a:noFill/>
          </a:ln>
        </p:spPr>
        <p:txBody>
          <a:bodyPr>
            <a:spAutoFit/>
          </a:bodyPr>
          <a:p>
            <a:r>
              <a:rPr lang="en-US" altLang="zh-CN" b="1" dirty="0">
                <a:latin typeface="华文中宋" pitchFamily="2" charset="-122"/>
                <a:ea typeface="华文中宋" pitchFamily="2" charset="-122"/>
              </a:rPr>
              <a:t>①</a:t>
            </a:r>
            <a:r>
              <a:rPr lang="zh-CN" altLang="en-US" b="1" dirty="0">
                <a:latin typeface="华文中宋" pitchFamily="2" charset="-122"/>
                <a:ea typeface="华文中宋" pitchFamily="2" charset="-122"/>
              </a:rPr>
              <a:t>魏晋南北朝（</a:t>
            </a:r>
            <a:r>
              <a:rPr lang="zh-CN" altLang="en-US" b="1" dirty="0">
                <a:solidFill>
                  <a:srgbClr val="0000FF"/>
                </a:solidFill>
                <a:latin typeface="华文中宋" pitchFamily="2" charset="-122"/>
                <a:ea typeface="华文中宋" pitchFamily="2" charset="-122"/>
              </a:rPr>
              <a:t>兴起</a:t>
            </a:r>
            <a:r>
              <a:rPr lang="zh-CN" altLang="en-US" b="1" dirty="0">
                <a:latin typeface="华文中宋" pitchFamily="2" charset="-122"/>
                <a:ea typeface="华文中宋" pitchFamily="2" charset="-122"/>
              </a:rPr>
              <a:t>）</a:t>
            </a:r>
            <a:r>
              <a:rPr lang="en-US" altLang="zh-CN" b="1" dirty="0">
                <a:latin typeface="华文中宋" pitchFamily="2" charset="-122"/>
                <a:ea typeface="华文中宋" pitchFamily="2" charset="-122"/>
              </a:rPr>
              <a:t>——</a:t>
            </a:r>
            <a:r>
              <a:rPr lang="zh-CN" altLang="en-US" b="1" dirty="0">
                <a:solidFill>
                  <a:srgbClr val="FF0000"/>
                </a:solidFill>
                <a:latin typeface="华文中宋" pitchFamily="2" charset="-122"/>
                <a:ea typeface="华文中宋" pitchFamily="2" charset="-122"/>
              </a:rPr>
              <a:t>志怪小说</a:t>
            </a:r>
            <a:r>
              <a:rPr lang="en-US" altLang="zh-CN" b="1" dirty="0">
                <a:latin typeface="华文中宋" pitchFamily="2" charset="-122"/>
                <a:ea typeface="华文中宋" pitchFamily="2" charset="-122"/>
              </a:rPr>
              <a:t>——</a:t>
            </a:r>
            <a:r>
              <a:rPr lang="en-US" altLang="zh-CN" dirty="0">
                <a:latin typeface="华文中宋" pitchFamily="2" charset="-122"/>
                <a:ea typeface="华文中宋" pitchFamily="2" charset="-122"/>
              </a:rPr>
              <a:t> </a:t>
            </a:r>
            <a:r>
              <a:rPr lang="en-US" altLang="zh-CN" b="1" dirty="0">
                <a:latin typeface="华文中宋" pitchFamily="2" charset="-122"/>
                <a:ea typeface="华文中宋" pitchFamily="2" charset="-122"/>
              </a:rPr>
              <a:t>《</a:t>
            </a:r>
            <a:r>
              <a:rPr lang="zh-CN" altLang="en-US" b="1" dirty="0">
                <a:latin typeface="华文中宋" pitchFamily="2" charset="-122"/>
                <a:ea typeface="华文中宋" pitchFamily="2" charset="-122"/>
              </a:rPr>
              <a:t>搜神记</a:t>
            </a:r>
            <a:r>
              <a:rPr lang="en-US" altLang="zh-CN" b="1" dirty="0">
                <a:latin typeface="华文中宋" pitchFamily="2" charset="-122"/>
                <a:ea typeface="华文中宋" pitchFamily="2" charset="-122"/>
              </a:rPr>
              <a:t>》</a:t>
            </a:r>
            <a:endParaRPr lang="en-US" altLang="zh-CN" b="1" dirty="0">
              <a:latin typeface="华文中宋" pitchFamily="2" charset="-122"/>
              <a:ea typeface="华文中宋" pitchFamily="2" charset="-122"/>
            </a:endParaRPr>
          </a:p>
        </p:txBody>
      </p:sp>
      <p:sp>
        <p:nvSpPr>
          <p:cNvPr id="231429" name="Text Box 5"/>
          <p:cNvSpPr txBox="1"/>
          <p:nvPr/>
        </p:nvSpPr>
        <p:spPr>
          <a:xfrm>
            <a:off x="360363" y="1893888"/>
            <a:ext cx="7632700" cy="457200"/>
          </a:xfrm>
          <a:prstGeom prst="rect">
            <a:avLst/>
          </a:prstGeom>
          <a:noFill/>
          <a:ln w="9525">
            <a:noFill/>
          </a:ln>
        </p:spPr>
        <p:txBody>
          <a:bodyPr>
            <a:spAutoFit/>
          </a:bodyPr>
          <a:p>
            <a:r>
              <a:rPr lang="zh-CN" altLang="zh-CN" b="1" dirty="0">
                <a:latin typeface="华文中宋" pitchFamily="2" charset="-122"/>
                <a:ea typeface="华文中宋" pitchFamily="2" charset="-122"/>
              </a:rPr>
              <a:t>②</a:t>
            </a:r>
            <a:r>
              <a:rPr lang="zh-CN" altLang="en-US" b="1" dirty="0">
                <a:latin typeface="华文中宋" pitchFamily="2" charset="-122"/>
                <a:ea typeface="华文中宋" pitchFamily="2" charset="-122"/>
              </a:rPr>
              <a:t>唐朝</a:t>
            </a:r>
            <a:r>
              <a:rPr lang="en-US" altLang="zh-CN" b="1" dirty="0">
                <a:latin typeface="华文中宋" pitchFamily="2" charset="-122"/>
                <a:ea typeface="华文中宋" pitchFamily="2" charset="-122"/>
              </a:rPr>
              <a:t>——</a:t>
            </a:r>
            <a:r>
              <a:rPr lang="zh-CN" altLang="en-US" b="1" dirty="0">
                <a:solidFill>
                  <a:srgbClr val="FF0000"/>
                </a:solidFill>
                <a:latin typeface="华文中宋" pitchFamily="2" charset="-122"/>
                <a:ea typeface="华文中宋" pitchFamily="2" charset="-122"/>
              </a:rPr>
              <a:t>传奇</a:t>
            </a:r>
            <a:r>
              <a:rPr lang="zh-CN" altLang="en-US" b="1" dirty="0">
                <a:latin typeface="华文中宋" pitchFamily="2" charset="-122"/>
                <a:ea typeface="华文中宋" pitchFamily="2" charset="-122"/>
              </a:rPr>
              <a:t>（短篇小说）</a:t>
            </a:r>
            <a:r>
              <a:rPr lang="en-US" altLang="zh-CN" b="1" dirty="0">
                <a:latin typeface="华文中宋" pitchFamily="2" charset="-122"/>
                <a:ea typeface="华文中宋" pitchFamily="2" charset="-122"/>
              </a:rPr>
              <a:t>——《</a:t>
            </a:r>
            <a:r>
              <a:rPr lang="zh-CN" altLang="en-US" b="1" dirty="0">
                <a:latin typeface="华文中宋" pitchFamily="2" charset="-122"/>
                <a:ea typeface="华文中宋" pitchFamily="2" charset="-122"/>
              </a:rPr>
              <a:t>柳毅传</a:t>
            </a:r>
            <a:r>
              <a:rPr lang="en-US" altLang="zh-CN" b="1" dirty="0">
                <a:latin typeface="华文中宋" pitchFamily="2" charset="-122"/>
                <a:ea typeface="华文中宋" pitchFamily="2" charset="-122"/>
              </a:rPr>
              <a:t>》</a:t>
            </a:r>
            <a:endParaRPr lang="en-US" altLang="zh-CN" b="1" dirty="0">
              <a:latin typeface="华文中宋" pitchFamily="2" charset="-122"/>
              <a:ea typeface="华文中宋" pitchFamily="2" charset="-122"/>
            </a:endParaRPr>
          </a:p>
        </p:txBody>
      </p:sp>
      <p:sp>
        <p:nvSpPr>
          <p:cNvPr id="231430" name="Text Box 6"/>
          <p:cNvSpPr txBox="1"/>
          <p:nvPr/>
        </p:nvSpPr>
        <p:spPr>
          <a:xfrm>
            <a:off x="360363" y="2254250"/>
            <a:ext cx="7705725" cy="457200"/>
          </a:xfrm>
          <a:prstGeom prst="rect">
            <a:avLst/>
          </a:prstGeom>
          <a:noFill/>
          <a:ln w="9525">
            <a:noFill/>
          </a:ln>
        </p:spPr>
        <p:txBody>
          <a:bodyPr>
            <a:spAutoFit/>
          </a:bodyPr>
          <a:p>
            <a:r>
              <a:rPr lang="zh-CN" altLang="zh-CN" b="1" dirty="0">
                <a:latin typeface="华文中宋" pitchFamily="2" charset="-122"/>
                <a:ea typeface="华文中宋" pitchFamily="2" charset="-122"/>
              </a:rPr>
              <a:t>③</a:t>
            </a:r>
            <a:r>
              <a:rPr lang="zh-CN" altLang="en-US" b="1" dirty="0">
                <a:latin typeface="华文中宋" pitchFamily="2" charset="-122"/>
                <a:ea typeface="华文中宋" pitchFamily="2" charset="-122"/>
              </a:rPr>
              <a:t>宋代</a:t>
            </a:r>
            <a:r>
              <a:rPr lang="en-US" altLang="zh-CN" b="1" dirty="0">
                <a:latin typeface="华文中宋" pitchFamily="2" charset="-122"/>
                <a:ea typeface="华文中宋" pitchFamily="2" charset="-122"/>
              </a:rPr>
              <a:t>——</a:t>
            </a:r>
            <a:r>
              <a:rPr lang="zh-CN" altLang="en-US" b="1" dirty="0">
                <a:solidFill>
                  <a:srgbClr val="FF0000"/>
                </a:solidFill>
                <a:latin typeface="华文中宋" pitchFamily="2" charset="-122"/>
                <a:ea typeface="华文中宋" pitchFamily="2" charset="-122"/>
              </a:rPr>
              <a:t>话本</a:t>
            </a:r>
            <a:r>
              <a:rPr lang="en-US" altLang="zh-CN" b="1" dirty="0">
                <a:latin typeface="华文中宋" pitchFamily="2" charset="-122"/>
                <a:ea typeface="华文中宋" pitchFamily="2" charset="-122"/>
              </a:rPr>
              <a:t>——</a:t>
            </a:r>
            <a:r>
              <a:rPr lang="zh-CN" altLang="en-US" b="1" dirty="0">
                <a:latin typeface="华文中宋" pitchFamily="2" charset="-122"/>
                <a:ea typeface="华文中宋" pitchFamily="2" charset="-122"/>
              </a:rPr>
              <a:t>（</a:t>
            </a:r>
            <a:r>
              <a:rPr lang="zh-CN" altLang="en-US" b="1" dirty="0">
                <a:solidFill>
                  <a:srgbClr val="0000FF"/>
                </a:solidFill>
                <a:latin typeface="华文中宋" pitchFamily="2" charset="-122"/>
                <a:ea typeface="华文中宋" pitchFamily="2" charset="-122"/>
              </a:rPr>
              <a:t>新阶段</a:t>
            </a:r>
            <a:r>
              <a:rPr lang="zh-CN" altLang="en-US" b="1" dirty="0">
                <a:latin typeface="华文中宋" pitchFamily="2" charset="-122"/>
                <a:ea typeface="华文中宋" pitchFamily="2" charset="-122"/>
              </a:rPr>
              <a:t>、</a:t>
            </a:r>
            <a:r>
              <a:rPr lang="zh-CN" altLang="en-US" b="1" dirty="0">
                <a:solidFill>
                  <a:srgbClr val="0000FF"/>
                </a:solidFill>
                <a:latin typeface="华文中宋" pitchFamily="2" charset="-122"/>
                <a:ea typeface="华文中宋" pitchFamily="2" charset="-122"/>
              </a:rPr>
              <a:t>奠基</a:t>
            </a:r>
            <a:r>
              <a:rPr lang="zh-CN" altLang="en-US" b="1" dirty="0">
                <a:latin typeface="华文中宋" pitchFamily="2" charset="-122"/>
                <a:ea typeface="华文中宋" pitchFamily="2" charset="-122"/>
              </a:rPr>
              <a:t>）</a:t>
            </a:r>
            <a:endParaRPr lang="zh-CN" altLang="en-US" b="1" dirty="0">
              <a:latin typeface="华文中宋" pitchFamily="2" charset="-122"/>
              <a:ea typeface="华文中宋" pitchFamily="2" charset="-122"/>
            </a:endParaRPr>
          </a:p>
        </p:txBody>
      </p:sp>
      <p:sp>
        <p:nvSpPr>
          <p:cNvPr id="231431" name="Text Box 7"/>
          <p:cNvSpPr txBox="1"/>
          <p:nvPr/>
        </p:nvSpPr>
        <p:spPr>
          <a:xfrm>
            <a:off x="360363" y="2614613"/>
            <a:ext cx="7058025" cy="457200"/>
          </a:xfrm>
          <a:prstGeom prst="rect">
            <a:avLst/>
          </a:prstGeom>
          <a:noFill/>
          <a:ln w="9525">
            <a:noFill/>
          </a:ln>
        </p:spPr>
        <p:txBody>
          <a:bodyPr>
            <a:spAutoFit/>
          </a:bodyPr>
          <a:p>
            <a:r>
              <a:rPr lang="zh-CN" altLang="zh-CN" b="1" dirty="0">
                <a:latin typeface="华文中宋" pitchFamily="2" charset="-122"/>
                <a:ea typeface="华文中宋" pitchFamily="2" charset="-122"/>
              </a:rPr>
              <a:t>④</a:t>
            </a:r>
            <a:r>
              <a:rPr lang="zh-CN" altLang="en-US" b="1" dirty="0">
                <a:latin typeface="华文中宋" pitchFamily="2" charset="-122"/>
                <a:ea typeface="华文中宋" pitchFamily="2" charset="-122"/>
              </a:rPr>
              <a:t>明清</a:t>
            </a:r>
            <a:r>
              <a:rPr lang="en-US" altLang="zh-CN" b="1" dirty="0">
                <a:latin typeface="华文中宋" pitchFamily="2" charset="-122"/>
                <a:ea typeface="华文中宋" pitchFamily="2" charset="-122"/>
              </a:rPr>
              <a:t>——</a:t>
            </a:r>
            <a:r>
              <a:rPr lang="zh-CN" altLang="en-US" b="1" dirty="0">
                <a:latin typeface="华文中宋" pitchFamily="2" charset="-122"/>
                <a:ea typeface="华文中宋" pitchFamily="2" charset="-122"/>
              </a:rPr>
              <a:t>小说（</a:t>
            </a:r>
            <a:r>
              <a:rPr lang="zh-CN" altLang="en-US" b="1" dirty="0">
                <a:solidFill>
                  <a:srgbClr val="0000FF"/>
                </a:solidFill>
                <a:latin typeface="华文中宋" pitchFamily="2" charset="-122"/>
                <a:ea typeface="华文中宋" pitchFamily="2" charset="-122"/>
              </a:rPr>
              <a:t>蓬勃发展</a:t>
            </a:r>
            <a:r>
              <a:rPr lang="zh-CN" altLang="en-US" b="1" dirty="0">
                <a:latin typeface="华文中宋" pitchFamily="2" charset="-122"/>
                <a:ea typeface="华文中宋" pitchFamily="2" charset="-122"/>
              </a:rPr>
              <a:t>、</a:t>
            </a:r>
            <a:r>
              <a:rPr lang="zh-CN" altLang="en-US" b="1" dirty="0">
                <a:solidFill>
                  <a:srgbClr val="0000FF"/>
                </a:solidFill>
                <a:latin typeface="华文中宋" pitchFamily="2" charset="-122"/>
                <a:ea typeface="华文中宋" pitchFamily="2" charset="-122"/>
              </a:rPr>
              <a:t>空前繁荣</a:t>
            </a:r>
            <a:r>
              <a:rPr lang="zh-CN" altLang="en-US" b="1" dirty="0">
                <a:latin typeface="华文中宋" pitchFamily="2" charset="-122"/>
                <a:ea typeface="华文中宋" pitchFamily="2" charset="-122"/>
              </a:rPr>
              <a:t>）</a:t>
            </a:r>
            <a:endParaRPr lang="zh-CN" altLang="en-US" b="1" dirty="0">
              <a:latin typeface="华文中宋" pitchFamily="2" charset="-122"/>
              <a:ea typeface="华文中宋" pitchFamily="2" charset="-122"/>
            </a:endParaRPr>
          </a:p>
        </p:txBody>
      </p:sp>
      <p:sp>
        <p:nvSpPr>
          <p:cNvPr id="35847" name="Text Box 15"/>
          <p:cNvSpPr txBox="1"/>
          <p:nvPr/>
        </p:nvSpPr>
        <p:spPr>
          <a:xfrm>
            <a:off x="288925" y="3094038"/>
            <a:ext cx="5489575" cy="519112"/>
          </a:xfrm>
          <a:prstGeom prst="rect">
            <a:avLst/>
          </a:prstGeom>
          <a:noFill/>
          <a:ln w="9525">
            <a:noFill/>
          </a:ln>
        </p:spPr>
        <p:txBody>
          <a:bodyPr>
            <a:spAutoFit/>
          </a:bodyPr>
          <a:p>
            <a:r>
              <a:rPr lang="en-US" altLang="zh-CN" sz="2800" b="1" dirty="0">
                <a:solidFill>
                  <a:srgbClr val="0000FF"/>
                </a:solidFill>
                <a:latin typeface="华文中宋" pitchFamily="2" charset="-122"/>
                <a:ea typeface="华文中宋" pitchFamily="2" charset="-122"/>
              </a:rPr>
              <a:t>2</a:t>
            </a:r>
            <a:r>
              <a:rPr lang="zh-CN" altLang="en-US" sz="2800" b="1" dirty="0">
                <a:solidFill>
                  <a:srgbClr val="0000FF"/>
                </a:solidFill>
                <a:latin typeface="华文中宋" pitchFamily="2" charset="-122"/>
                <a:ea typeface="华文中宋" pitchFamily="2" charset="-122"/>
              </a:rPr>
              <a:t>、明清小说繁荣的原因：</a:t>
            </a:r>
            <a:endParaRPr lang="zh-CN" altLang="en-US" sz="2800" b="1" dirty="0">
              <a:solidFill>
                <a:srgbClr val="0000FF"/>
              </a:solidFill>
              <a:latin typeface="华文中宋" pitchFamily="2" charset="-122"/>
              <a:ea typeface="华文中宋" pitchFamily="2" charset="-122"/>
            </a:endParaRPr>
          </a:p>
        </p:txBody>
      </p:sp>
      <p:sp>
        <p:nvSpPr>
          <p:cNvPr id="35848" name="Rectangle 16"/>
          <p:cNvSpPr/>
          <p:nvPr/>
        </p:nvSpPr>
        <p:spPr>
          <a:xfrm>
            <a:off x="360363" y="3598863"/>
            <a:ext cx="8569325" cy="1570037"/>
          </a:xfrm>
          <a:prstGeom prst="rect">
            <a:avLst/>
          </a:prstGeom>
          <a:noFill/>
          <a:ln w="9525">
            <a:noFill/>
          </a:ln>
        </p:spPr>
        <p:txBody>
          <a:bodyPr>
            <a:spAutoFit/>
          </a:bodyPr>
          <a:p>
            <a:r>
              <a:rPr lang="en-US" altLang="zh-CN" b="1" dirty="0">
                <a:latin typeface="华文中宋" pitchFamily="2" charset="-122"/>
                <a:ea typeface="华文中宋" pitchFamily="2" charset="-122"/>
              </a:rPr>
              <a:t>①</a:t>
            </a:r>
            <a:r>
              <a:rPr lang="zh-CN" altLang="en-US" b="1" dirty="0">
                <a:solidFill>
                  <a:srgbClr val="3333CC"/>
                </a:solidFill>
                <a:latin typeface="华文中宋" pitchFamily="2" charset="-122"/>
                <a:ea typeface="华文中宋" pitchFamily="2" charset="-122"/>
              </a:rPr>
              <a:t>经济：</a:t>
            </a:r>
            <a:r>
              <a:rPr lang="zh-CN" altLang="en-US" b="1" dirty="0">
                <a:latin typeface="华文中宋" pitchFamily="2" charset="-122"/>
                <a:ea typeface="华文中宋" pitchFamily="2" charset="-122"/>
              </a:rPr>
              <a:t>商品经济繁荣，资本主义萌芽出现</a:t>
            </a:r>
            <a:endParaRPr lang="zh-CN" altLang="en-US" b="1" dirty="0">
              <a:latin typeface="华文中宋" pitchFamily="2" charset="-122"/>
              <a:ea typeface="华文中宋" pitchFamily="2" charset="-122"/>
            </a:endParaRPr>
          </a:p>
          <a:p>
            <a:r>
              <a:rPr lang="en-US" altLang="en-US" b="1" dirty="0">
                <a:latin typeface="华文中宋" pitchFamily="2" charset="-122"/>
                <a:ea typeface="华文中宋" pitchFamily="2" charset="-122"/>
              </a:rPr>
              <a:t>②</a:t>
            </a:r>
            <a:r>
              <a:rPr lang="zh-CN" altLang="en-US" b="1" dirty="0">
                <a:solidFill>
                  <a:srgbClr val="3333CC"/>
                </a:solidFill>
                <a:latin typeface="华文中宋" pitchFamily="2" charset="-122"/>
                <a:ea typeface="华文中宋" pitchFamily="2" charset="-122"/>
              </a:rPr>
              <a:t>政治：</a:t>
            </a:r>
            <a:r>
              <a:rPr lang="zh-CN" altLang="en-US" b="1" dirty="0">
                <a:latin typeface="华文中宋" pitchFamily="2" charset="-122"/>
                <a:ea typeface="华文中宋" pitchFamily="2" charset="-122"/>
              </a:rPr>
              <a:t>专制主义中央集权强化，社会矛盾加深（文人对社会不满，</a:t>
            </a:r>
            <a:r>
              <a:rPr lang="zh-CN" altLang="en-US" b="1" dirty="0">
                <a:solidFill>
                  <a:srgbClr val="000000"/>
                </a:solidFill>
                <a:latin typeface="华文中宋" pitchFamily="2" charset="-122"/>
                <a:ea typeface="华文中宋" pitchFamily="2" charset="-122"/>
              </a:rPr>
              <a:t>开始对现实进行批判</a:t>
            </a:r>
            <a:r>
              <a:rPr lang="zh-CN" altLang="en-US" b="1" dirty="0">
                <a:latin typeface="华文中宋" pitchFamily="2" charset="-122"/>
                <a:ea typeface="华文中宋" pitchFamily="2" charset="-122"/>
              </a:rPr>
              <a:t>）</a:t>
            </a:r>
            <a:endParaRPr lang="zh-CN" altLang="en-US" b="1" dirty="0">
              <a:latin typeface="华文中宋" pitchFamily="2" charset="-122"/>
              <a:ea typeface="华文中宋" pitchFamily="2" charset="-122"/>
            </a:endParaRPr>
          </a:p>
          <a:p>
            <a:r>
              <a:rPr lang="zh-CN" altLang="en-US" b="1" dirty="0">
                <a:latin typeface="华文中宋" pitchFamily="2" charset="-122"/>
                <a:ea typeface="华文中宋" pitchFamily="2" charset="-122"/>
              </a:rPr>
              <a:t>③</a:t>
            </a:r>
            <a:r>
              <a:rPr lang="zh-CN" altLang="en-US" b="1" dirty="0">
                <a:solidFill>
                  <a:srgbClr val="0000FF"/>
                </a:solidFill>
                <a:latin typeface="华文中宋" pitchFamily="2" charset="-122"/>
                <a:ea typeface="华文中宋" pitchFamily="2" charset="-122"/>
              </a:rPr>
              <a:t>社会结构：</a:t>
            </a:r>
            <a:r>
              <a:rPr lang="zh-CN" altLang="en-US" b="1" dirty="0">
                <a:latin typeface="华文中宋" pitchFamily="2" charset="-122"/>
                <a:ea typeface="华文中宋" pitchFamily="2" charset="-122"/>
              </a:rPr>
              <a:t>市民阶层扩大，</a:t>
            </a:r>
            <a:r>
              <a:rPr lang="zh-CN" altLang="en-US" b="1" dirty="0">
                <a:solidFill>
                  <a:srgbClr val="000000"/>
                </a:solidFill>
                <a:latin typeface="华文中宋" pitchFamily="2" charset="-122"/>
                <a:ea typeface="华文中宋" pitchFamily="2" charset="-122"/>
              </a:rPr>
              <a:t>对文学精神食粮需求增加</a:t>
            </a:r>
            <a:endParaRPr lang="zh-CN" altLang="en-US" b="1" dirty="0">
              <a:solidFill>
                <a:srgbClr val="000000"/>
              </a:solidFill>
              <a:latin typeface="华文中宋" pitchFamily="2" charset="-122"/>
              <a:ea typeface="华文中宋" pitchFamily="2" charset="-122"/>
            </a:endParaRPr>
          </a:p>
        </p:txBody>
      </p:sp>
      <p:sp>
        <p:nvSpPr>
          <p:cNvPr id="35849" name="Rectangle 17"/>
          <p:cNvSpPr/>
          <p:nvPr/>
        </p:nvSpPr>
        <p:spPr>
          <a:xfrm>
            <a:off x="360363" y="5183188"/>
            <a:ext cx="1614487" cy="519112"/>
          </a:xfrm>
          <a:prstGeom prst="rect">
            <a:avLst/>
          </a:prstGeom>
          <a:noFill/>
          <a:ln w="9525">
            <a:noFill/>
          </a:ln>
        </p:spPr>
        <p:txBody>
          <a:bodyPr wrap="none">
            <a:spAutoFit/>
          </a:bodyPr>
          <a:p>
            <a:pPr>
              <a:spcBef>
                <a:spcPct val="40000"/>
              </a:spcBef>
            </a:pPr>
            <a:r>
              <a:rPr lang="en-US" altLang="zh-CN" sz="2800" b="1" dirty="0">
                <a:solidFill>
                  <a:srgbClr val="0000FF"/>
                </a:solidFill>
                <a:latin typeface="华文中宋" pitchFamily="2" charset="-122"/>
                <a:ea typeface="华文中宋" pitchFamily="2" charset="-122"/>
              </a:rPr>
              <a:t>3</a:t>
            </a:r>
            <a:r>
              <a:rPr lang="zh-CN" altLang="en-US" sz="2800" b="1" dirty="0">
                <a:solidFill>
                  <a:srgbClr val="0000FF"/>
                </a:solidFill>
                <a:latin typeface="华文中宋" pitchFamily="2" charset="-122"/>
                <a:ea typeface="华文中宋" pitchFamily="2" charset="-122"/>
              </a:rPr>
              <a:t>、特点</a:t>
            </a:r>
            <a:r>
              <a:rPr lang="en-US" altLang="zh-CN" sz="2800" b="1" dirty="0">
                <a:solidFill>
                  <a:srgbClr val="0000FF"/>
                </a:solidFill>
                <a:latin typeface="华文中宋" pitchFamily="2" charset="-122"/>
                <a:ea typeface="华文中宋" pitchFamily="2" charset="-122"/>
              </a:rPr>
              <a:t>:</a:t>
            </a:r>
            <a:endParaRPr lang="en-US" altLang="zh-CN" sz="2800" b="1" dirty="0">
              <a:solidFill>
                <a:srgbClr val="0000FF"/>
              </a:solidFill>
              <a:latin typeface="华文中宋" pitchFamily="2" charset="-122"/>
              <a:ea typeface="华文中宋" pitchFamily="2" charset="-122"/>
            </a:endParaRPr>
          </a:p>
        </p:txBody>
      </p:sp>
      <p:sp>
        <p:nvSpPr>
          <p:cNvPr id="231442" name="Text Box 18"/>
          <p:cNvSpPr txBox="1"/>
          <p:nvPr/>
        </p:nvSpPr>
        <p:spPr>
          <a:xfrm>
            <a:off x="428625" y="5715000"/>
            <a:ext cx="8215313" cy="457200"/>
          </a:xfrm>
          <a:prstGeom prst="rect">
            <a:avLst/>
          </a:prstGeom>
          <a:noFill/>
          <a:ln w="9525">
            <a:noFill/>
          </a:ln>
        </p:spPr>
        <p:txBody>
          <a:bodyPr>
            <a:spAutoFit/>
          </a:bodyPr>
          <a:p>
            <a:pPr>
              <a:spcBef>
                <a:spcPct val="40000"/>
              </a:spcBef>
              <a:buFont typeface="Wingdings" panose="05000000000000000000" pitchFamily="2" charset="2"/>
              <a:buChar char="Ø"/>
            </a:pPr>
            <a:r>
              <a:rPr lang="zh-CN" altLang="en-US" b="1" dirty="0">
                <a:solidFill>
                  <a:srgbClr val="000000"/>
                </a:solidFill>
                <a:latin typeface="华文中宋" pitchFamily="2" charset="-122"/>
                <a:ea typeface="华文中宋" pitchFamily="2" charset="-122"/>
              </a:rPr>
              <a:t>数量繁多 体裁多样 表现手法丰富 文学成就大大超过前代</a:t>
            </a:r>
            <a:endParaRPr lang="zh-CN" altLang="en-US" b="1" dirty="0">
              <a:solidFill>
                <a:srgbClr val="000000"/>
              </a:solidFill>
              <a:latin typeface="华文中宋" pitchFamily="2" charset="-122"/>
              <a:ea typeface="华文中宋" pitchFamily="2" charset="-122"/>
            </a:endParaRPr>
          </a:p>
        </p:txBody>
      </p:sp>
      <p:sp>
        <p:nvSpPr>
          <p:cNvPr id="35851" name="Rectangle 2"/>
          <p:cNvSpPr>
            <a:spLocks noRot="1"/>
          </p:cNvSpPr>
          <p:nvPr/>
        </p:nvSpPr>
        <p:spPr>
          <a:xfrm>
            <a:off x="1004888" y="282575"/>
            <a:ext cx="6781800" cy="717550"/>
          </a:xfrm>
          <a:prstGeom prst="rect">
            <a:avLst/>
          </a:prstGeom>
          <a:noFill/>
          <a:ln w="9525">
            <a:noFill/>
          </a:ln>
        </p:spPr>
        <p:txBody>
          <a:bodyPr anchor="ctr"/>
          <a:p>
            <a:pPr algn="ctr"/>
            <a:r>
              <a:rPr lang="zh-CN" altLang="en-US" sz="3200" b="1" dirty="0">
                <a:solidFill>
                  <a:srgbClr val="CC0000"/>
                </a:solidFill>
                <a:latin typeface="微软雅黑" panose="020B0503020204020204" charset="-122"/>
                <a:ea typeface="微软雅黑" panose="020B0503020204020204" charset="-122"/>
              </a:rPr>
              <a:t>明清小说</a:t>
            </a:r>
            <a:endParaRPr lang="zh-CN" altLang="en-US" sz="3200" b="1" dirty="0">
              <a:solidFill>
                <a:srgbClr val="CC0000"/>
              </a:solidFill>
              <a:latin typeface="微软雅黑" panose="020B0503020204020204" charset="-122"/>
              <a:ea typeface="微软雅黑" panose="020B0503020204020204" charset="-122"/>
            </a:endParaRPr>
          </a:p>
        </p:txBody>
      </p:sp>
      <p:sp>
        <p:nvSpPr>
          <p:cNvPr id="12" name="矩形 11"/>
          <p:cNvSpPr/>
          <p:nvPr/>
        </p:nvSpPr>
        <p:spPr>
          <a:xfrm>
            <a:off x="6176520" y="0"/>
            <a:ext cx="2967480" cy="923330"/>
          </a:xfrm>
          <a:prstGeom prst="rect">
            <a:avLst/>
          </a:prstGeom>
          <a:noFill/>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anose="020B0604020202020204" pitchFamily="34" charset="0"/>
                <a:ea typeface="宋体" panose="02010600030101010101" pitchFamily="2" charset="-122"/>
                <a:cs typeface="+mn-cs"/>
              </a:rPr>
              <a:t>思维拓展</a:t>
            </a:r>
            <a:endParaRPr kumimoji="0" lang="zh-CN" altLang="en-US" sz="54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anose="020B0604020202020204" pitchFamily="34" charset="0"/>
              <a:ea typeface="宋体" panose="02010600030101010101" pitchFamily="2"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1428"/>
                                        </p:tgtEl>
                                        <p:attrNameLst>
                                          <p:attrName>style.visibility</p:attrName>
                                        </p:attrNameLst>
                                      </p:cBhvr>
                                      <p:to>
                                        <p:strVal val="visible"/>
                                      </p:to>
                                    </p:set>
                                    <p:animEffect transition="in" filter="wipe(left)">
                                      <p:cBhvr>
                                        <p:cTn id="7" dur="500"/>
                                        <p:tgtEl>
                                          <p:spTgt spid="2314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1429"/>
                                        </p:tgtEl>
                                        <p:attrNameLst>
                                          <p:attrName>style.visibility</p:attrName>
                                        </p:attrNameLst>
                                      </p:cBhvr>
                                      <p:to>
                                        <p:strVal val="visible"/>
                                      </p:to>
                                    </p:set>
                                    <p:animEffect transition="in" filter="wipe(left)">
                                      <p:cBhvr>
                                        <p:cTn id="12" dur="500"/>
                                        <p:tgtEl>
                                          <p:spTgt spid="23142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1430"/>
                                        </p:tgtEl>
                                        <p:attrNameLst>
                                          <p:attrName>style.visibility</p:attrName>
                                        </p:attrNameLst>
                                      </p:cBhvr>
                                      <p:to>
                                        <p:strVal val="visible"/>
                                      </p:to>
                                    </p:set>
                                    <p:animEffect transition="in" filter="wipe(left)">
                                      <p:cBhvr>
                                        <p:cTn id="17" dur="500"/>
                                        <p:tgtEl>
                                          <p:spTgt spid="23143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1431"/>
                                        </p:tgtEl>
                                        <p:attrNameLst>
                                          <p:attrName>style.visibility</p:attrName>
                                        </p:attrNameLst>
                                      </p:cBhvr>
                                      <p:to>
                                        <p:strVal val="visible"/>
                                      </p:to>
                                    </p:set>
                                    <p:animEffect transition="in" filter="wipe(left)">
                                      <p:cBhvr>
                                        <p:cTn id="22" dur="500"/>
                                        <p:tgtEl>
                                          <p:spTgt spid="23143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5847"/>
                                        </p:tgtEl>
                                        <p:attrNameLst>
                                          <p:attrName>style.visibility</p:attrName>
                                        </p:attrNameLst>
                                      </p:cBhvr>
                                      <p:to>
                                        <p:strVal val="visible"/>
                                      </p:to>
                                    </p:set>
                                    <p:animEffect transition="in" filter="blinds(horizontal)">
                                      <p:cBhvr>
                                        <p:cTn id="27" dur="500"/>
                                        <p:tgtEl>
                                          <p:spTgt spid="3584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5848"/>
                                        </p:tgtEl>
                                        <p:attrNameLst>
                                          <p:attrName>style.visibility</p:attrName>
                                        </p:attrNameLst>
                                      </p:cBhvr>
                                      <p:to>
                                        <p:strVal val="visible"/>
                                      </p:to>
                                    </p:set>
                                    <p:animEffect transition="in" filter="blinds(horizontal)">
                                      <p:cBhvr>
                                        <p:cTn id="32" dur="500"/>
                                        <p:tgtEl>
                                          <p:spTgt spid="3584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5849"/>
                                        </p:tgtEl>
                                        <p:attrNameLst>
                                          <p:attrName>style.visibility</p:attrName>
                                        </p:attrNameLst>
                                      </p:cBhvr>
                                      <p:to>
                                        <p:strVal val="visible"/>
                                      </p:to>
                                    </p:set>
                                    <p:animEffect transition="in" filter="blinds(horizontal)">
                                      <p:cBhvr>
                                        <p:cTn id="37" dur="500"/>
                                        <p:tgtEl>
                                          <p:spTgt spid="35849"/>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231442">
                                            <p:txEl>
                                              <p:charRg st="0" end="28"/>
                                            </p:txEl>
                                          </p:spTgt>
                                        </p:tgtEl>
                                        <p:attrNameLst>
                                          <p:attrName>style.visibility</p:attrName>
                                        </p:attrNameLst>
                                      </p:cBhvr>
                                      <p:to>
                                        <p:strVal val="visible"/>
                                      </p:to>
                                    </p:set>
                                    <p:anim calcmode="lin" valueType="num">
                                      <p:cBhvr additive="base">
                                        <p:cTn id="42" dur="500" fill="hold"/>
                                        <p:tgtEl>
                                          <p:spTgt spid="231442">
                                            <p:txEl>
                                              <p:charRg st="0" end="28"/>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31442">
                                            <p:txEl>
                                              <p:charRg st="0" end="2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8" grpId="0"/>
      <p:bldP spid="231429" grpId="0"/>
      <p:bldP spid="231430" grpId="0"/>
      <p:bldP spid="231431" grpId="0"/>
      <p:bldP spid="35847" grpId="0"/>
      <p:bldP spid="35848" grpId="0"/>
      <p:bldP spid="3584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Text Box 4"/>
          <p:cNvSpPr txBox="1"/>
          <p:nvPr/>
        </p:nvSpPr>
        <p:spPr>
          <a:xfrm>
            <a:off x="250825" y="0"/>
            <a:ext cx="5489575" cy="519113"/>
          </a:xfrm>
          <a:prstGeom prst="rect">
            <a:avLst/>
          </a:prstGeom>
          <a:noFill/>
          <a:ln w="9525">
            <a:noFill/>
          </a:ln>
        </p:spPr>
        <p:txBody>
          <a:bodyPr>
            <a:spAutoFit/>
          </a:bodyPr>
          <a:p>
            <a:r>
              <a:rPr lang="en-US" altLang="zh-CN" sz="2800" b="1" dirty="0">
                <a:solidFill>
                  <a:srgbClr val="0000FF"/>
                </a:solidFill>
                <a:latin typeface="华文中宋" pitchFamily="2" charset="-122"/>
                <a:ea typeface="华文中宋" pitchFamily="2" charset="-122"/>
              </a:rPr>
              <a:t>4</a:t>
            </a:r>
            <a:r>
              <a:rPr lang="zh-CN" altLang="en-US" sz="2800" b="1" dirty="0">
                <a:solidFill>
                  <a:srgbClr val="0000FF"/>
                </a:solidFill>
                <a:latin typeface="华文中宋" pitchFamily="2" charset="-122"/>
                <a:ea typeface="华文中宋" pitchFamily="2" charset="-122"/>
              </a:rPr>
              <a:t>、明清小说的代表作</a:t>
            </a:r>
            <a:endParaRPr lang="zh-CN" altLang="en-US" sz="2800" b="1" dirty="0">
              <a:solidFill>
                <a:srgbClr val="0000FF"/>
              </a:solidFill>
              <a:latin typeface="华文中宋" pitchFamily="2" charset="-122"/>
              <a:ea typeface="华文中宋" pitchFamily="2" charset="-122"/>
            </a:endParaRPr>
          </a:p>
        </p:txBody>
      </p:sp>
      <p:sp>
        <p:nvSpPr>
          <p:cNvPr id="230405" name="Text Box 5"/>
          <p:cNvSpPr txBox="1">
            <a:spLocks noChangeArrowheads="1"/>
          </p:cNvSpPr>
          <p:nvPr/>
        </p:nvSpPr>
        <p:spPr bwMode="auto">
          <a:xfrm>
            <a:off x="250825" y="404813"/>
            <a:ext cx="8964613" cy="3003550"/>
          </a:xfrm>
          <a:prstGeom prst="rect">
            <a:avLst/>
          </a:prstGeom>
          <a:noFill/>
          <a:ln w="38100">
            <a:noFill/>
            <a:miter lim="800000"/>
          </a:ln>
        </p:spPr>
        <p:txBody>
          <a:bodyPr>
            <a:spAutoFit/>
          </a:bodyPr>
          <a:lstStyle/>
          <a:p>
            <a:pPr marR="0" defTabSz="914400">
              <a:buClrTx/>
              <a:buSzTx/>
              <a:buFont typeface="Wingdings" panose="05000000000000000000" pitchFamily="2" charset="2"/>
              <a:buChar char="Ø"/>
              <a:defRPr/>
            </a:pPr>
            <a:r>
              <a:rPr kumimoji="1" lang="zh-CN" altLang="en-US" b="1" kern="1200" cap="none" spc="0" normalizeH="0" baseline="0" noProof="0" dirty="0">
                <a:latin typeface="+mn-ea"/>
                <a:ea typeface="+mn-ea"/>
                <a:cs typeface="+mn-cs"/>
              </a:rPr>
              <a:t>以描写农民起义为题材，反映</a:t>
            </a:r>
            <a:r>
              <a:rPr kumimoji="1" lang="zh-CN" altLang="en-US" b="1" kern="1200" cap="none" spc="0" normalizeH="0" baseline="0" noProof="0" dirty="0">
                <a:solidFill>
                  <a:srgbClr val="0000FF"/>
                </a:solidFill>
                <a:latin typeface="+mn-ea"/>
                <a:ea typeface="+mn-ea"/>
                <a:cs typeface="+mn-cs"/>
              </a:rPr>
              <a:t>人民的反抗斗争</a:t>
            </a:r>
            <a:r>
              <a:rPr kumimoji="1" lang="zh-CN" altLang="en-US" b="1" kern="1200" cap="none" spc="0" normalizeH="0" baseline="0" noProof="0" dirty="0">
                <a:latin typeface="+mn-ea"/>
                <a:ea typeface="+mn-ea"/>
                <a:cs typeface="+mn-cs"/>
              </a:rPr>
              <a:t>：</a:t>
            </a:r>
            <a:endParaRPr kumimoji="1" lang="zh-CN" altLang="en-US" b="1" kern="1200" cap="none" spc="0" normalizeH="0" baseline="0" noProof="0" dirty="0">
              <a:latin typeface="+mn-ea"/>
              <a:ea typeface="+mn-ea"/>
              <a:cs typeface="+mn-cs"/>
            </a:endParaRPr>
          </a:p>
          <a:p>
            <a:pPr marR="0" defTabSz="914400">
              <a:buClrTx/>
              <a:buSzTx/>
              <a:buFont typeface="Wingdings" panose="05000000000000000000" pitchFamily="2" charset="2"/>
              <a:buChar char="Ø"/>
              <a:defRPr/>
            </a:pPr>
            <a:endParaRPr kumimoji="1" lang="zh-CN" altLang="en-US" sz="900" b="1" kern="1200" cap="none" spc="0" normalizeH="0" baseline="0" noProof="0" dirty="0">
              <a:latin typeface="+mn-ea"/>
              <a:ea typeface="+mn-ea"/>
              <a:cs typeface="+mn-cs"/>
            </a:endParaRPr>
          </a:p>
          <a:p>
            <a:pPr marR="0" defTabSz="914400">
              <a:buClrTx/>
              <a:buSzTx/>
              <a:buFont typeface="Wingdings" panose="05000000000000000000" pitchFamily="2" charset="2"/>
              <a:buChar char="Ø"/>
              <a:defRPr/>
            </a:pPr>
            <a:r>
              <a:rPr kumimoji="1" lang="zh-CN" altLang="en-US" b="1" kern="1200" cap="none" spc="0" normalizeH="0" baseline="0" noProof="0" dirty="0">
                <a:latin typeface="+mn-ea"/>
                <a:ea typeface="+mn-ea"/>
                <a:cs typeface="+mn-cs"/>
              </a:rPr>
              <a:t>以讽刺的手法揭露</a:t>
            </a:r>
            <a:r>
              <a:rPr kumimoji="1" lang="zh-CN" altLang="en-US" b="1" kern="1200" cap="none" spc="0" normalizeH="0" baseline="0" noProof="0" dirty="0">
                <a:solidFill>
                  <a:srgbClr val="0000FF"/>
                </a:solidFill>
                <a:latin typeface="+mn-ea"/>
                <a:ea typeface="+mn-ea"/>
                <a:cs typeface="+mn-cs"/>
              </a:rPr>
              <a:t>科举制</a:t>
            </a:r>
            <a:r>
              <a:rPr kumimoji="1" lang="zh-CN" altLang="en-US" b="1" kern="1200" cap="none" spc="0" normalizeH="0" baseline="0" noProof="0" dirty="0">
                <a:latin typeface="+mn-ea"/>
                <a:ea typeface="+mn-ea"/>
                <a:cs typeface="+mn-cs"/>
              </a:rPr>
              <a:t>：</a:t>
            </a:r>
            <a:endParaRPr kumimoji="1" lang="zh-CN" altLang="en-US" b="1" kern="1200" cap="none" spc="0" normalizeH="0" baseline="0" noProof="0" dirty="0">
              <a:latin typeface="+mn-ea"/>
              <a:ea typeface="+mn-ea"/>
              <a:cs typeface="+mn-cs"/>
            </a:endParaRPr>
          </a:p>
          <a:p>
            <a:pPr marR="0" defTabSz="914400">
              <a:buClrTx/>
              <a:buSzTx/>
              <a:buFont typeface="Wingdings" panose="05000000000000000000" pitchFamily="2" charset="2"/>
              <a:buChar char="Ø"/>
              <a:defRPr/>
            </a:pPr>
            <a:endParaRPr kumimoji="1" lang="zh-CN" altLang="en-US" sz="900" b="1" kern="1200" cap="none" spc="0" normalizeH="0" baseline="0" noProof="0" dirty="0">
              <a:latin typeface="+mn-ea"/>
              <a:ea typeface="+mn-ea"/>
              <a:cs typeface="+mn-cs"/>
            </a:endParaRPr>
          </a:p>
          <a:p>
            <a:pPr marR="0" defTabSz="914400">
              <a:buClrTx/>
              <a:buSzTx/>
              <a:buFont typeface="Wingdings" panose="05000000000000000000" pitchFamily="2" charset="2"/>
              <a:buChar char="Ø"/>
              <a:defRPr/>
            </a:pPr>
            <a:r>
              <a:rPr kumimoji="1" lang="zh-CN" altLang="en-US" b="1" kern="1200" cap="none" spc="0" normalizeH="0" baseline="0" noProof="0" dirty="0">
                <a:latin typeface="+mn-ea"/>
                <a:ea typeface="+mn-ea"/>
                <a:cs typeface="+mn-cs"/>
              </a:rPr>
              <a:t>以贵族青年的爱情悲剧和贵族家庭的盛衰，</a:t>
            </a:r>
            <a:r>
              <a:rPr kumimoji="1" lang="zh-CN" altLang="en-US" b="1" kern="1200" cap="none" spc="0" normalizeH="0" baseline="0" noProof="0" dirty="0">
                <a:solidFill>
                  <a:srgbClr val="0000FF"/>
                </a:solidFill>
                <a:latin typeface="+mn-ea"/>
                <a:ea typeface="+mn-ea"/>
                <a:cs typeface="+mn-cs"/>
              </a:rPr>
              <a:t>批判封建社会</a:t>
            </a:r>
            <a:r>
              <a:rPr kumimoji="1" lang="zh-CN" altLang="en-US" b="1" kern="1200" cap="none" spc="0" normalizeH="0" baseline="0" noProof="0" dirty="0">
                <a:latin typeface="+mn-ea"/>
                <a:ea typeface="+mn-ea"/>
                <a:cs typeface="+mn-cs"/>
              </a:rPr>
              <a:t>：</a:t>
            </a:r>
            <a:endParaRPr kumimoji="1" lang="zh-CN" altLang="en-US" b="1" kern="1200" cap="none" spc="0" normalizeH="0" baseline="0" noProof="0" dirty="0">
              <a:latin typeface="+mn-ea"/>
              <a:ea typeface="+mn-ea"/>
              <a:cs typeface="+mn-cs"/>
            </a:endParaRPr>
          </a:p>
          <a:p>
            <a:pPr marR="0" defTabSz="914400">
              <a:buClrTx/>
              <a:buSzTx/>
              <a:buFont typeface="Wingdings" panose="05000000000000000000" pitchFamily="2" charset="2"/>
              <a:buChar char="Ø"/>
              <a:defRPr/>
            </a:pPr>
            <a:endParaRPr kumimoji="1" lang="zh-CN" altLang="en-US" sz="900" b="1" kern="1200" cap="none" spc="0" normalizeH="0" baseline="0" noProof="0" dirty="0">
              <a:latin typeface="+mn-ea"/>
              <a:ea typeface="+mn-ea"/>
              <a:cs typeface="+mn-cs"/>
            </a:endParaRPr>
          </a:p>
          <a:p>
            <a:pPr marR="0" defTabSz="914400">
              <a:buClrTx/>
              <a:buSzTx/>
              <a:buFont typeface="Wingdings" panose="05000000000000000000" pitchFamily="2" charset="2"/>
              <a:buChar char="Ø"/>
              <a:defRPr/>
            </a:pPr>
            <a:r>
              <a:rPr kumimoji="1" lang="zh-CN" altLang="en-US" b="1" kern="1200" cap="none" spc="0" normalizeH="0" baseline="0" noProof="0" dirty="0">
                <a:latin typeface="+mn-ea"/>
                <a:ea typeface="+mn-ea"/>
                <a:cs typeface="+mn-cs"/>
              </a:rPr>
              <a:t>以神话故事的形式反映</a:t>
            </a:r>
            <a:r>
              <a:rPr kumimoji="1" lang="zh-CN" altLang="en-US" b="1" kern="1200" cap="none" spc="0" normalizeH="0" baseline="0" noProof="0" dirty="0">
                <a:solidFill>
                  <a:srgbClr val="0000FF"/>
                </a:solidFill>
                <a:latin typeface="+mn-ea"/>
                <a:ea typeface="+mn-ea"/>
                <a:cs typeface="+mn-cs"/>
              </a:rPr>
              <a:t>人民的斗争精神</a:t>
            </a:r>
            <a:r>
              <a:rPr kumimoji="1" lang="zh-CN" altLang="en-US" b="1" kern="1200" cap="none" spc="0" normalizeH="0" baseline="0" noProof="0" dirty="0">
                <a:latin typeface="+mn-ea"/>
                <a:ea typeface="+mn-ea"/>
                <a:cs typeface="+mn-cs"/>
              </a:rPr>
              <a:t>：</a:t>
            </a:r>
            <a:endParaRPr kumimoji="1" lang="zh-CN" altLang="en-US" b="1" kern="1200" cap="none" spc="0" normalizeH="0" baseline="0" noProof="0" dirty="0">
              <a:latin typeface="+mn-ea"/>
              <a:ea typeface="+mn-ea"/>
              <a:cs typeface="+mn-cs"/>
            </a:endParaRPr>
          </a:p>
          <a:p>
            <a:pPr marR="0" defTabSz="914400">
              <a:buClrTx/>
              <a:buSzTx/>
              <a:buFont typeface="Wingdings" panose="05000000000000000000" pitchFamily="2" charset="2"/>
              <a:buChar char="Ø"/>
              <a:defRPr/>
            </a:pPr>
            <a:endParaRPr kumimoji="1" lang="zh-CN" altLang="en-US" sz="900" b="1" kern="1200" cap="none" spc="0" normalizeH="0" baseline="0" noProof="0" dirty="0">
              <a:latin typeface="+mn-ea"/>
              <a:ea typeface="+mn-ea"/>
              <a:cs typeface="+mn-cs"/>
            </a:endParaRPr>
          </a:p>
          <a:p>
            <a:pPr marR="0" defTabSz="914400">
              <a:buClrTx/>
              <a:buSzTx/>
              <a:buFont typeface="Wingdings" panose="05000000000000000000" pitchFamily="2" charset="2"/>
              <a:buChar char="Ø"/>
              <a:defRPr/>
            </a:pPr>
            <a:r>
              <a:rPr kumimoji="1" lang="zh-CN" altLang="en-US" b="1" kern="1200" cap="none" spc="0" normalizeH="0" baseline="0" noProof="0" dirty="0">
                <a:latin typeface="+mn-ea"/>
                <a:ea typeface="+mn-ea"/>
                <a:cs typeface="+mn-cs"/>
              </a:rPr>
              <a:t>描写了东汉末年和三国时期的政治军事斗争：</a:t>
            </a:r>
            <a:endParaRPr kumimoji="1" lang="zh-CN" altLang="en-US" b="1" kern="1200" cap="none" spc="0" normalizeH="0" baseline="0" noProof="0" dirty="0">
              <a:latin typeface="+mn-ea"/>
              <a:ea typeface="+mn-ea"/>
              <a:cs typeface="+mn-cs"/>
            </a:endParaRPr>
          </a:p>
          <a:p>
            <a:pPr marR="0" defTabSz="914400">
              <a:buClrTx/>
              <a:buSzTx/>
              <a:buFont typeface="Wingdings" panose="05000000000000000000" pitchFamily="2" charset="2"/>
              <a:buChar char="Ø"/>
              <a:defRPr/>
            </a:pPr>
            <a:endParaRPr kumimoji="1" lang="zh-CN" altLang="en-US" sz="900" b="1" kern="1200" cap="none" spc="0" normalizeH="0" baseline="0" noProof="0" dirty="0">
              <a:latin typeface="+mn-ea"/>
              <a:ea typeface="+mn-ea"/>
              <a:cs typeface="+mn-cs"/>
            </a:endParaRPr>
          </a:p>
          <a:p>
            <a:pPr marR="0" defTabSz="914400">
              <a:buClrTx/>
              <a:buSzTx/>
              <a:buFont typeface="Wingdings" panose="05000000000000000000" pitchFamily="2" charset="2"/>
              <a:buChar char="Ø"/>
              <a:defRPr/>
            </a:pPr>
            <a:r>
              <a:rPr kumimoji="1" lang="zh-CN" altLang="en-US" b="1" kern="1200" cap="none" spc="0" normalizeH="0" baseline="0" noProof="0" dirty="0">
                <a:latin typeface="+mn-ea"/>
                <a:ea typeface="+mn-ea"/>
                <a:cs typeface="+mn-cs"/>
              </a:rPr>
              <a:t>借写妖魔鬼怪故事</a:t>
            </a:r>
            <a:r>
              <a:rPr kumimoji="1" lang="zh-CN" altLang="en-US" b="1" kern="1200" cap="none" spc="0" normalizeH="0" baseline="0" noProof="0" dirty="0">
                <a:solidFill>
                  <a:srgbClr val="0000FF"/>
                </a:solidFill>
                <a:latin typeface="+mn-ea"/>
                <a:ea typeface="+mn-ea"/>
                <a:cs typeface="+mn-cs"/>
              </a:rPr>
              <a:t>批判封建社会</a:t>
            </a:r>
            <a:r>
              <a:rPr kumimoji="1" lang="zh-CN" altLang="en-US" b="1" kern="1200" cap="none" spc="0" normalizeH="0" baseline="0" noProof="0" dirty="0">
                <a:latin typeface="+mn-ea"/>
                <a:ea typeface="+mn-ea"/>
                <a:cs typeface="+mn-cs"/>
              </a:rPr>
              <a:t>：</a:t>
            </a:r>
            <a:endParaRPr kumimoji="1" lang="zh-CN" altLang="en-US" b="1" kern="1200" cap="none" spc="0" normalizeH="0" baseline="0" noProof="0" dirty="0">
              <a:latin typeface="+mn-ea"/>
              <a:ea typeface="+mn-ea"/>
              <a:cs typeface="+mn-cs"/>
            </a:endParaRPr>
          </a:p>
        </p:txBody>
      </p:sp>
      <p:sp>
        <p:nvSpPr>
          <p:cNvPr id="230406" name="Text Box 6"/>
          <p:cNvSpPr txBox="1"/>
          <p:nvPr/>
        </p:nvSpPr>
        <p:spPr>
          <a:xfrm>
            <a:off x="6804025" y="404813"/>
            <a:ext cx="2555875" cy="457200"/>
          </a:xfrm>
          <a:prstGeom prst="rect">
            <a:avLst/>
          </a:prstGeom>
          <a:noFill/>
          <a:ln w="9525">
            <a:noFill/>
          </a:ln>
        </p:spPr>
        <p:txBody>
          <a:bodyPr>
            <a:spAutoFit/>
          </a:bodyPr>
          <a:p>
            <a:r>
              <a:rPr lang="en-US" altLang="zh-CN" b="1" dirty="0">
                <a:solidFill>
                  <a:srgbClr val="FF0000"/>
                </a:solidFill>
                <a:latin typeface="Times New Roman" panose="02020603050405020304" pitchFamily="18" charset="0"/>
                <a:ea typeface="黑体" panose="02010609060101010101" pitchFamily="49" charset="-122"/>
              </a:rPr>
              <a:t>《</a:t>
            </a:r>
            <a:r>
              <a:rPr lang="zh-CN" altLang="en-US" b="1" dirty="0">
                <a:solidFill>
                  <a:srgbClr val="FF0000"/>
                </a:solidFill>
                <a:latin typeface="Times New Roman" panose="02020603050405020304" pitchFamily="18" charset="0"/>
                <a:ea typeface="黑体" panose="02010609060101010101" pitchFamily="49" charset="-122"/>
              </a:rPr>
              <a:t>水浒传</a:t>
            </a:r>
            <a:r>
              <a:rPr lang="en-US" altLang="zh-CN" b="1" dirty="0">
                <a:solidFill>
                  <a:srgbClr val="FF0000"/>
                </a:solidFill>
                <a:latin typeface="Times New Roman" panose="02020603050405020304" pitchFamily="18" charset="0"/>
                <a:ea typeface="黑体" panose="02010609060101010101" pitchFamily="49" charset="-122"/>
              </a:rPr>
              <a:t>》</a:t>
            </a:r>
            <a:endParaRPr lang="en-US" altLang="zh-CN" b="1" dirty="0">
              <a:solidFill>
                <a:srgbClr val="FF0000"/>
              </a:solidFill>
              <a:latin typeface="Times New Roman" panose="02020603050405020304" pitchFamily="18" charset="0"/>
              <a:ea typeface="黑体" panose="02010609060101010101" pitchFamily="49" charset="-122"/>
            </a:endParaRPr>
          </a:p>
        </p:txBody>
      </p:sp>
      <p:sp>
        <p:nvSpPr>
          <p:cNvPr id="230407" name="Text Box 7"/>
          <p:cNvSpPr txBox="1"/>
          <p:nvPr/>
        </p:nvSpPr>
        <p:spPr>
          <a:xfrm>
            <a:off x="4038600" y="908050"/>
            <a:ext cx="3248025" cy="457200"/>
          </a:xfrm>
          <a:prstGeom prst="rect">
            <a:avLst/>
          </a:prstGeom>
          <a:noFill/>
          <a:ln w="9525">
            <a:noFill/>
          </a:ln>
        </p:spPr>
        <p:txBody>
          <a:bodyPr>
            <a:spAutoFit/>
          </a:bodyPr>
          <a:p>
            <a:r>
              <a:rPr lang="en-US" altLang="zh-CN" b="1" dirty="0">
                <a:solidFill>
                  <a:srgbClr val="FF0000"/>
                </a:solidFill>
                <a:latin typeface="Times New Roman" panose="02020603050405020304" pitchFamily="18" charset="0"/>
                <a:ea typeface="黑体" panose="02010609060101010101" pitchFamily="49" charset="-122"/>
              </a:rPr>
              <a:t>《</a:t>
            </a:r>
            <a:r>
              <a:rPr lang="zh-CN" altLang="en-US" b="1" dirty="0">
                <a:solidFill>
                  <a:srgbClr val="FF0000"/>
                </a:solidFill>
                <a:latin typeface="Times New Roman" panose="02020603050405020304" pitchFamily="18" charset="0"/>
                <a:ea typeface="黑体" panose="02010609060101010101" pitchFamily="49" charset="-122"/>
              </a:rPr>
              <a:t>儒林外史</a:t>
            </a:r>
            <a:r>
              <a:rPr lang="en-US" altLang="zh-CN" b="1" dirty="0">
                <a:solidFill>
                  <a:srgbClr val="FF0000"/>
                </a:solidFill>
                <a:latin typeface="Times New Roman" panose="02020603050405020304" pitchFamily="18" charset="0"/>
                <a:ea typeface="黑体" panose="02010609060101010101" pitchFamily="49" charset="-122"/>
              </a:rPr>
              <a:t>》</a:t>
            </a:r>
            <a:endParaRPr lang="en-US" altLang="zh-CN" b="1" dirty="0">
              <a:solidFill>
                <a:srgbClr val="FF0000"/>
              </a:solidFill>
              <a:latin typeface="Times New Roman" panose="02020603050405020304" pitchFamily="18" charset="0"/>
              <a:ea typeface="黑体" panose="02010609060101010101" pitchFamily="49" charset="-122"/>
            </a:endParaRPr>
          </a:p>
        </p:txBody>
      </p:sp>
      <p:sp>
        <p:nvSpPr>
          <p:cNvPr id="230408" name="Text Box 8"/>
          <p:cNvSpPr txBox="1"/>
          <p:nvPr/>
        </p:nvSpPr>
        <p:spPr>
          <a:xfrm>
            <a:off x="4714875" y="1428750"/>
            <a:ext cx="1727200" cy="457200"/>
          </a:xfrm>
          <a:prstGeom prst="rect">
            <a:avLst/>
          </a:prstGeom>
          <a:solidFill>
            <a:schemeClr val="bg1"/>
          </a:solidFill>
          <a:ln w="9525">
            <a:noFill/>
          </a:ln>
        </p:spPr>
        <p:txBody>
          <a:bodyPr>
            <a:spAutoFit/>
          </a:bodyPr>
          <a:p>
            <a:r>
              <a:rPr lang="en-US" altLang="zh-CN" b="1" dirty="0">
                <a:solidFill>
                  <a:srgbClr val="FF0000"/>
                </a:solidFill>
                <a:latin typeface="Times New Roman" panose="02020603050405020304" pitchFamily="18" charset="0"/>
                <a:ea typeface="黑体" panose="02010609060101010101" pitchFamily="49" charset="-122"/>
              </a:rPr>
              <a:t>《</a:t>
            </a:r>
            <a:r>
              <a:rPr lang="zh-CN" altLang="en-US" b="1" dirty="0">
                <a:solidFill>
                  <a:srgbClr val="FF0000"/>
                </a:solidFill>
                <a:latin typeface="Times New Roman" panose="02020603050405020304" pitchFamily="18" charset="0"/>
                <a:ea typeface="黑体" panose="02010609060101010101" pitchFamily="49" charset="-122"/>
              </a:rPr>
              <a:t>红楼梦</a:t>
            </a:r>
            <a:r>
              <a:rPr lang="en-US" altLang="zh-CN" b="1" dirty="0">
                <a:solidFill>
                  <a:srgbClr val="FF0000"/>
                </a:solidFill>
                <a:latin typeface="Times New Roman" panose="02020603050405020304" pitchFamily="18" charset="0"/>
                <a:ea typeface="黑体" panose="02010609060101010101" pitchFamily="49" charset="-122"/>
              </a:rPr>
              <a:t>》</a:t>
            </a:r>
            <a:endParaRPr lang="en-US" altLang="zh-CN" b="1" dirty="0">
              <a:solidFill>
                <a:srgbClr val="FF0000"/>
              </a:solidFill>
              <a:latin typeface="Times New Roman" panose="02020603050405020304" pitchFamily="18" charset="0"/>
              <a:ea typeface="黑体" panose="02010609060101010101" pitchFamily="49" charset="-122"/>
            </a:endParaRPr>
          </a:p>
        </p:txBody>
      </p:sp>
      <p:sp>
        <p:nvSpPr>
          <p:cNvPr id="230409" name="Text Box 9"/>
          <p:cNvSpPr txBox="1"/>
          <p:nvPr/>
        </p:nvSpPr>
        <p:spPr>
          <a:xfrm>
            <a:off x="5872163" y="1916113"/>
            <a:ext cx="2771775" cy="457200"/>
          </a:xfrm>
          <a:prstGeom prst="rect">
            <a:avLst/>
          </a:prstGeom>
          <a:noFill/>
          <a:ln w="9525">
            <a:noFill/>
          </a:ln>
        </p:spPr>
        <p:txBody>
          <a:bodyPr>
            <a:spAutoFit/>
          </a:bodyPr>
          <a:p>
            <a:r>
              <a:rPr lang="en-US" altLang="zh-CN" b="1" dirty="0">
                <a:solidFill>
                  <a:srgbClr val="FF0000"/>
                </a:solidFill>
                <a:latin typeface="Times New Roman" panose="02020603050405020304" pitchFamily="18" charset="0"/>
                <a:ea typeface="黑体" panose="02010609060101010101" pitchFamily="49" charset="-122"/>
              </a:rPr>
              <a:t>《</a:t>
            </a:r>
            <a:r>
              <a:rPr lang="zh-CN" altLang="en-US" b="1" dirty="0">
                <a:solidFill>
                  <a:srgbClr val="FF0000"/>
                </a:solidFill>
                <a:latin typeface="Times New Roman" panose="02020603050405020304" pitchFamily="18" charset="0"/>
                <a:ea typeface="黑体" panose="02010609060101010101" pitchFamily="49" charset="-122"/>
              </a:rPr>
              <a:t>西游记</a:t>
            </a:r>
            <a:r>
              <a:rPr lang="en-US" altLang="zh-CN" b="1" dirty="0">
                <a:solidFill>
                  <a:srgbClr val="FF0000"/>
                </a:solidFill>
                <a:latin typeface="Times New Roman" panose="02020603050405020304" pitchFamily="18" charset="0"/>
                <a:ea typeface="黑体" panose="02010609060101010101" pitchFamily="49" charset="-122"/>
              </a:rPr>
              <a:t>》</a:t>
            </a:r>
            <a:endParaRPr lang="en-US" altLang="zh-CN" b="1" dirty="0">
              <a:solidFill>
                <a:srgbClr val="FF0000"/>
              </a:solidFill>
              <a:latin typeface="Times New Roman" panose="02020603050405020304" pitchFamily="18" charset="0"/>
              <a:ea typeface="黑体" panose="02010609060101010101" pitchFamily="49" charset="-122"/>
            </a:endParaRPr>
          </a:p>
        </p:txBody>
      </p:sp>
      <p:sp>
        <p:nvSpPr>
          <p:cNvPr id="230410" name="Text Box 10"/>
          <p:cNvSpPr txBox="1"/>
          <p:nvPr/>
        </p:nvSpPr>
        <p:spPr>
          <a:xfrm>
            <a:off x="6442075" y="2420938"/>
            <a:ext cx="2987675" cy="457200"/>
          </a:xfrm>
          <a:prstGeom prst="rect">
            <a:avLst/>
          </a:prstGeom>
          <a:noFill/>
          <a:ln w="9525">
            <a:noFill/>
          </a:ln>
        </p:spPr>
        <p:txBody>
          <a:bodyPr>
            <a:spAutoFit/>
          </a:bodyPr>
          <a:p>
            <a:r>
              <a:rPr lang="en-US" altLang="zh-CN" b="1" dirty="0">
                <a:solidFill>
                  <a:srgbClr val="FF0000"/>
                </a:solidFill>
                <a:latin typeface="Times New Roman" panose="02020603050405020304" pitchFamily="18" charset="0"/>
                <a:ea typeface="黑体" panose="02010609060101010101" pitchFamily="49" charset="-122"/>
              </a:rPr>
              <a:t>《</a:t>
            </a:r>
            <a:r>
              <a:rPr lang="zh-CN" altLang="en-US" b="1" dirty="0">
                <a:solidFill>
                  <a:srgbClr val="FF0000"/>
                </a:solidFill>
                <a:latin typeface="Times New Roman" panose="02020603050405020304" pitchFamily="18" charset="0"/>
                <a:ea typeface="黑体" panose="02010609060101010101" pitchFamily="49" charset="-122"/>
              </a:rPr>
              <a:t>三国演义</a:t>
            </a:r>
            <a:r>
              <a:rPr lang="en-US" altLang="zh-CN" b="1" dirty="0">
                <a:solidFill>
                  <a:srgbClr val="FF0000"/>
                </a:solidFill>
                <a:latin typeface="Times New Roman" panose="02020603050405020304" pitchFamily="18" charset="0"/>
                <a:ea typeface="黑体" panose="02010609060101010101" pitchFamily="49" charset="-122"/>
              </a:rPr>
              <a:t>》</a:t>
            </a:r>
            <a:endParaRPr lang="en-US" altLang="zh-CN" b="1" dirty="0">
              <a:solidFill>
                <a:srgbClr val="FF0000"/>
              </a:solidFill>
              <a:latin typeface="Times New Roman" panose="02020603050405020304" pitchFamily="18" charset="0"/>
              <a:ea typeface="黑体" panose="02010609060101010101" pitchFamily="49" charset="-122"/>
            </a:endParaRPr>
          </a:p>
        </p:txBody>
      </p:sp>
      <p:sp>
        <p:nvSpPr>
          <p:cNvPr id="230411" name="Text Box 11"/>
          <p:cNvSpPr txBox="1"/>
          <p:nvPr/>
        </p:nvSpPr>
        <p:spPr>
          <a:xfrm>
            <a:off x="4972050" y="2924175"/>
            <a:ext cx="3600450" cy="457200"/>
          </a:xfrm>
          <a:prstGeom prst="rect">
            <a:avLst/>
          </a:prstGeom>
          <a:noFill/>
          <a:ln w="9525">
            <a:noFill/>
          </a:ln>
        </p:spPr>
        <p:txBody>
          <a:bodyPr>
            <a:spAutoFit/>
          </a:bodyPr>
          <a:p>
            <a:r>
              <a:rPr lang="en-US" altLang="zh-CN" b="1" dirty="0">
                <a:solidFill>
                  <a:srgbClr val="FF0000"/>
                </a:solidFill>
                <a:latin typeface="Times New Roman" panose="02020603050405020304" pitchFamily="18" charset="0"/>
                <a:ea typeface="黑体" panose="02010609060101010101" pitchFamily="49" charset="-122"/>
              </a:rPr>
              <a:t>《</a:t>
            </a:r>
            <a:r>
              <a:rPr lang="zh-CN" altLang="en-US" b="1" dirty="0">
                <a:solidFill>
                  <a:srgbClr val="FF0000"/>
                </a:solidFill>
                <a:latin typeface="Times New Roman" panose="02020603050405020304" pitchFamily="18" charset="0"/>
                <a:ea typeface="黑体" panose="02010609060101010101" pitchFamily="49" charset="-122"/>
              </a:rPr>
              <a:t>聊斋志异</a:t>
            </a:r>
            <a:r>
              <a:rPr lang="en-US" altLang="zh-CN" b="1" dirty="0">
                <a:solidFill>
                  <a:srgbClr val="FF0000"/>
                </a:solidFill>
                <a:latin typeface="Times New Roman" panose="02020603050405020304" pitchFamily="18" charset="0"/>
                <a:ea typeface="黑体" panose="02010609060101010101" pitchFamily="49" charset="-122"/>
              </a:rPr>
              <a:t>》</a:t>
            </a:r>
            <a:endParaRPr lang="en-US" altLang="zh-CN" b="1" dirty="0">
              <a:solidFill>
                <a:srgbClr val="FF0000"/>
              </a:solidFill>
              <a:latin typeface="Times New Roman" panose="02020603050405020304" pitchFamily="18" charset="0"/>
              <a:ea typeface="黑体" panose="02010609060101010101" pitchFamily="49" charset="-122"/>
            </a:endParaRPr>
          </a:p>
        </p:txBody>
      </p:sp>
      <p:sp>
        <p:nvSpPr>
          <p:cNvPr id="98315" name="Rectangle 11"/>
          <p:cNvSpPr/>
          <p:nvPr/>
        </p:nvSpPr>
        <p:spPr>
          <a:xfrm>
            <a:off x="214313" y="3479800"/>
            <a:ext cx="8643937" cy="3232150"/>
          </a:xfrm>
          <a:prstGeom prst="rect">
            <a:avLst/>
          </a:prstGeom>
          <a:noFill/>
          <a:ln w="9525">
            <a:noFill/>
          </a:ln>
        </p:spPr>
        <p:txBody>
          <a:bodyPr>
            <a:spAutoFit/>
          </a:bodyPr>
          <a:p>
            <a:r>
              <a:rPr lang="zh-CN" altLang="en-US" sz="2800" b="1" dirty="0">
                <a:solidFill>
                  <a:srgbClr val="0033CC"/>
                </a:solidFill>
                <a:latin typeface="华文中宋" pitchFamily="2" charset="-122"/>
                <a:ea typeface="华文中宋" pitchFamily="2" charset="-122"/>
              </a:rPr>
              <a:t>明清小说的特色：</a:t>
            </a:r>
            <a:endParaRPr lang="zh-CN" altLang="en-US" sz="2800" b="1" dirty="0">
              <a:solidFill>
                <a:srgbClr val="0033CC"/>
              </a:solidFill>
              <a:latin typeface="华文中宋" pitchFamily="2" charset="-122"/>
              <a:ea typeface="华文中宋" pitchFamily="2" charset="-122"/>
            </a:endParaRPr>
          </a:p>
          <a:p>
            <a:r>
              <a:rPr lang="zh-CN" altLang="en-US" sz="2200" b="1" dirty="0">
                <a:solidFill>
                  <a:srgbClr val="0033CC"/>
                </a:solidFill>
                <a:latin typeface="华文中宋" pitchFamily="2" charset="-122"/>
                <a:ea typeface="华文中宋" pitchFamily="2" charset="-122"/>
              </a:rPr>
              <a:t>①通俗文学蓬勃发展，</a:t>
            </a:r>
            <a:endParaRPr lang="zh-CN" altLang="en-US" sz="2200" b="1" dirty="0">
              <a:solidFill>
                <a:srgbClr val="0033CC"/>
              </a:solidFill>
              <a:latin typeface="华文中宋" pitchFamily="2" charset="-122"/>
              <a:ea typeface="华文中宋" pitchFamily="2" charset="-122"/>
            </a:endParaRPr>
          </a:p>
          <a:p>
            <a:r>
              <a:rPr lang="zh-CN" altLang="en-US" sz="2200" b="1" dirty="0">
                <a:latin typeface="华文中宋" pitchFamily="2" charset="-122"/>
                <a:ea typeface="华文中宋" pitchFamily="2" charset="-122"/>
              </a:rPr>
              <a:t>出现四大奇书</a:t>
            </a:r>
            <a:r>
              <a:rPr lang="en-US" altLang="zh-CN" sz="2200" b="1" dirty="0">
                <a:latin typeface="华文中宋" pitchFamily="2" charset="-122"/>
                <a:ea typeface="华文中宋" pitchFamily="2" charset="-122"/>
              </a:rPr>
              <a:t>—《</a:t>
            </a:r>
            <a:r>
              <a:rPr lang="zh-CN" altLang="en-US" sz="2200" b="1" dirty="0">
                <a:latin typeface="华文中宋" pitchFamily="2" charset="-122"/>
                <a:ea typeface="华文中宋" pitchFamily="2" charset="-122"/>
              </a:rPr>
              <a:t>三国演义</a:t>
            </a:r>
            <a:r>
              <a:rPr lang="en-US" altLang="zh-CN" sz="2200" b="1" dirty="0">
                <a:latin typeface="华文中宋" pitchFamily="2" charset="-122"/>
                <a:ea typeface="华文中宋" pitchFamily="2" charset="-122"/>
              </a:rPr>
              <a:t>》《</a:t>
            </a:r>
            <a:r>
              <a:rPr lang="zh-CN" altLang="en-US" sz="2200" b="1" dirty="0">
                <a:latin typeface="华文中宋" pitchFamily="2" charset="-122"/>
                <a:ea typeface="华文中宋" pitchFamily="2" charset="-122"/>
              </a:rPr>
              <a:t>水浒传</a:t>
            </a:r>
            <a:r>
              <a:rPr lang="en-US" altLang="zh-CN" sz="2200" b="1" dirty="0">
                <a:latin typeface="华文中宋" pitchFamily="2" charset="-122"/>
                <a:ea typeface="华文中宋" pitchFamily="2" charset="-122"/>
              </a:rPr>
              <a:t>》《</a:t>
            </a:r>
            <a:r>
              <a:rPr lang="zh-CN" altLang="en-US" sz="2200" b="1" dirty="0">
                <a:latin typeface="华文中宋" pitchFamily="2" charset="-122"/>
                <a:ea typeface="华文中宋" pitchFamily="2" charset="-122"/>
              </a:rPr>
              <a:t>西游记</a:t>
            </a:r>
            <a:r>
              <a:rPr lang="en-US" altLang="zh-CN" sz="2200" b="1" dirty="0">
                <a:latin typeface="华文中宋" pitchFamily="2" charset="-122"/>
                <a:ea typeface="华文中宋" pitchFamily="2" charset="-122"/>
              </a:rPr>
              <a:t>》</a:t>
            </a:r>
            <a:r>
              <a:rPr lang="zh-CN" altLang="en-US" sz="2200" b="1" dirty="0">
                <a:latin typeface="华文中宋" pitchFamily="2" charset="-122"/>
                <a:ea typeface="华文中宋" pitchFamily="2" charset="-122"/>
              </a:rPr>
              <a:t>、</a:t>
            </a:r>
            <a:r>
              <a:rPr lang="en-US" altLang="zh-CN" sz="2200" b="1" dirty="0">
                <a:latin typeface="华文中宋" pitchFamily="2" charset="-122"/>
                <a:ea typeface="华文中宋" pitchFamily="2" charset="-122"/>
              </a:rPr>
              <a:t>《</a:t>
            </a:r>
            <a:r>
              <a:rPr lang="zh-CN" altLang="en-US" sz="2200" b="1" dirty="0">
                <a:latin typeface="华文中宋" pitchFamily="2" charset="-122"/>
                <a:ea typeface="华文中宋" pitchFamily="2" charset="-122"/>
              </a:rPr>
              <a:t>金瓶梅</a:t>
            </a:r>
            <a:r>
              <a:rPr lang="en-US" altLang="zh-CN" sz="2200" b="1" dirty="0">
                <a:latin typeface="华文中宋" pitchFamily="2" charset="-122"/>
                <a:ea typeface="华文中宋" pitchFamily="2" charset="-122"/>
              </a:rPr>
              <a:t>》</a:t>
            </a:r>
            <a:r>
              <a:rPr lang="zh-CN" altLang="en-US" sz="2200" b="1" dirty="0">
                <a:latin typeface="华文中宋" pitchFamily="2" charset="-122"/>
                <a:ea typeface="华文中宋" pitchFamily="2" charset="-122"/>
              </a:rPr>
              <a:t>。</a:t>
            </a:r>
            <a:endParaRPr lang="zh-CN" altLang="en-US" sz="2200" b="1" dirty="0">
              <a:latin typeface="华文中宋" pitchFamily="2" charset="-122"/>
              <a:ea typeface="华文中宋" pitchFamily="2" charset="-122"/>
            </a:endParaRPr>
          </a:p>
          <a:p>
            <a:r>
              <a:rPr lang="zh-CN" altLang="en-US" sz="2200" b="1" dirty="0">
                <a:latin typeface="华文中宋" pitchFamily="2" charset="-122"/>
                <a:ea typeface="华文中宋" pitchFamily="2" charset="-122"/>
              </a:rPr>
              <a:t>②</a:t>
            </a:r>
            <a:r>
              <a:rPr lang="zh-CN" altLang="en-US" sz="2200" b="1" dirty="0">
                <a:solidFill>
                  <a:srgbClr val="0033CC"/>
                </a:solidFill>
                <a:latin typeface="华文中宋" pitchFamily="2" charset="-122"/>
                <a:ea typeface="华文中宋" pitchFamily="2" charset="-122"/>
              </a:rPr>
              <a:t>浸染着拜金逐利的社会风气</a:t>
            </a:r>
            <a:r>
              <a:rPr lang="zh-CN" altLang="en-US" sz="2200" b="1" dirty="0">
                <a:latin typeface="华文中宋" pitchFamily="2" charset="-122"/>
                <a:ea typeface="华文中宋" pitchFamily="2" charset="-122"/>
              </a:rPr>
              <a:t>。</a:t>
            </a:r>
            <a:endParaRPr lang="zh-CN" altLang="en-US" sz="2200" b="1" dirty="0">
              <a:latin typeface="华文中宋" pitchFamily="2" charset="-122"/>
              <a:ea typeface="华文中宋" pitchFamily="2" charset="-122"/>
            </a:endParaRPr>
          </a:p>
          <a:p>
            <a:r>
              <a:rPr lang="zh-CN" altLang="en-US" sz="2200" b="1" dirty="0">
                <a:latin typeface="华文中宋" pitchFamily="2" charset="-122"/>
                <a:ea typeface="华文中宋" pitchFamily="2" charset="-122"/>
              </a:rPr>
              <a:t>以“三言”“二拍”为代表，第一次把商人作为歌颂的对象加以描写。</a:t>
            </a:r>
            <a:endParaRPr lang="zh-CN" altLang="en-US" sz="2200" b="1" dirty="0">
              <a:latin typeface="华文中宋" pitchFamily="2" charset="-122"/>
              <a:ea typeface="华文中宋" pitchFamily="2" charset="-122"/>
            </a:endParaRPr>
          </a:p>
          <a:p>
            <a:r>
              <a:rPr lang="zh-CN" altLang="en-US" sz="2200" b="1" dirty="0">
                <a:solidFill>
                  <a:srgbClr val="0033CC"/>
                </a:solidFill>
                <a:latin typeface="华文中宋" pitchFamily="2" charset="-122"/>
                <a:ea typeface="华文中宋" pitchFamily="2" charset="-122"/>
              </a:rPr>
              <a:t>③带有批判现实的色彩</a:t>
            </a:r>
            <a:r>
              <a:rPr lang="zh-CN" altLang="en-US" sz="2200" b="1" dirty="0">
                <a:latin typeface="华文中宋" pitchFamily="2" charset="-122"/>
                <a:ea typeface="华文中宋" pitchFamily="2" charset="-122"/>
              </a:rPr>
              <a:t>。</a:t>
            </a:r>
            <a:endParaRPr lang="zh-CN" altLang="en-US" sz="2200" b="1" dirty="0">
              <a:latin typeface="华文中宋" pitchFamily="2" charset="-122"/>
              <a:ea typeface="华文中宋" pitchFamily="2" charset="-122"/>
            </a:endParaRPr>
          </a:p>
          <a:p>
            <a:r>
              <a:rPr lang="zh-CN" altLang="en-US" sz="2200" b="1" dirty="0">
                <a:latin typeface="华文中宋" pitchFamily="2" charset="-122"/>
                <a:ea typeface="华文中宋" pitchFamily="2" charset="-122"/>
              </a:rPr>
              <a:t>这类小说多采用影射、嘲讽与浪漫主义的创作手法，以曹雪芹的</a:t>
            </a:r>
            <a:r>
              <a:rPr lang="en-US" altLang="zh-CN" sz="2200" b="1" dirty="0">
                <a:latin typeface="华文中宋" pitchFamily="2" charset="-122"/>
                <a:ea typeface="华文中宋" pitchFamily="2" charset="-122"/>
              </a:rPr>
              <a:t>《</a:t>
            </a:r>
            <a:r>
              <a:rPr lang="zh-CN" altLang="en-US" sz="2200" b="1" dirty="0">
                <a:latin typeface="华文中宋" pitchFamily="2" charset="-122"/>
                <a:ea typeface="华文中宋" pitchFamily="2" charset="-122"/>
              </a:rPr>
              <a:t>红楼梦</a:t>
            </a:r>
            <a:r>
              <a:rPr lang="en-US" altLang="zh-CN" sz="2200" b="1" dirty="0">
                <a:latin typeface="华文中宋" pitchFamily="2" charset="-122"/>
                <a:ea typeface="华文中宋" pitchFamily="2" charset="-122"/>
              </a:rPr>
              <a:t>》</a:t>
            </a:r>
            <a:r>
              <a:rPr lang="zh-CN" altLang="en-US" sz="2200" b="1" dirty="0">
                <a:latin typeface="华文中宋" pitchFamily="2" charset="-122"/>
                <a:ea typeface="华文中宋" pitchFamily="2" charset="-122"/>
              </a:rPr>
              <a:t>和蒲松龄的</a:t>
            </a:r>
            <a:r>
              <a:rPr lang="en-US" altLang="zh-CN" sz="2200" b="1" dirty="0">
                <a:latin typeface="华文中宋" pitchFamily="2" charset="-122"/>
                <a:ea typeface="华文中宋" pitchFamily="2" charset="-122"/>
              </a:rPr>
              <a:t>《</a:t>
            </a:r>
            <a:r>
              <a:rPr lang="zh-CN" altLang="en-US" sz="2200" b="1" dirty="0">
                <a:latin typeface="华文中宋" pitchFamily="2" charset="-122"/>
                <a:ea typeface="华文中宋" pitchFamily="2" charset="-122"/>
              </a:rPr>
              <a:t>聊斋志异</a:t>
            </a:r>
            <a:r>
              <a:rPr lang="en-US" altLang="zh-CN" sz="2200" b="1" dirty="0">
                <a:latin typeface="华文中宋" pitchFamily="2" charset="-122"/>
                <a:ea typeface="华文中宋" pitchFamily="2" charset="-122"/>
              </a:rPr>
              <a:t>》</a:t>
            </a:r>
            <a:r>
              <a:rPr lang="zh-CN" altLang="en-US" sz="2200" b="1" dirty="0">
                <a:latin typeface="华文中宋" pitchFamily="2" charset="-122"/>
                <a:ea typeface="华文中宋" pitchFamily="2" charset="-122"/>
              </a:rPr>
              <a:t>以及吴敬梓的</a:t>
            </a:r>
            <a:r>
              <a:rPr lang="en-US" altLang="zh-CN" sz="2200" b="1" dirty="0">
                <a:latin typeface="华文中宋" pitchFamily="2" charset="-122"/>
                <a:ea typeface="华文中宋" pitchFamily="2" charset="-122"/>
              </a:rPr>
              <a:t>《</a:t>
            </a:r>
            <a:r>
              <a:rPr lang="zh-CN" altLang="en-US" sz="2200" b="1" dirty="0">
                <a:latin typeface="华文中宋" pitchFamily="2" charset="-122"/>
                <a:ea typeface="华文中宋" pitchFamily="2" charset="-122"/>
              </a:rPr>
              <a:t>儒林外史</a:t>
            </a:r>
            <a:r>
              <a:rPr lang="en-US" altLang="zh-CN" sz="2200" b="1" dirty="0">
                <a:latin typeface="华文中宋" pitchFamily="2" charset="-122"/>
                <a:ea typeface="华文中宋" pitchFamily="2" charset="-122"/>
              </a:rPr>
              <a:t>》</a:t>
            </a:r>
            <a:r>
              <a:rPr lang="zh-CN" altLang="en-US" sz="2200" b="1" dirty="0">
                <a:latin typeface="华文中宋" pitchFamily="2" charset="-122"/>
                <a:ea typeface="华文中宋" pitchFamily="2" charset="-122"/>
              </a:rPr>
              <a:t>成就最高，影响最大。</a:t>
            </a:r>
            <a:endParaRPr lang="zh-CN" altLang="en-US" sz="2200" b="1" dirty="0">
              <a:latin typeface="华文中宋" pitchFamily="2" charset="-122"/>
              <a:ea typeface="华文中宋"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0405"/>
                                        </p:tgtEl>
                                        <p:attrNameLst>
                                          <p:attrName>style.visibility</p:attrName>
                                        </p:attrNameLst>
                                      </p:cBhvr>
                                      <p:to>
                                        <p:strVal val="visible"/>
                                      </p:to>
                                    </p:set>
                                    <p:anim calcmode="lin" valueType="num">
                                      <p:cBhvr additive="base">
                                        <p:cTn id="7" dur="500" fill="hold"/>
                                        <p:tgtEl>
                                          <p:spTgt spid="230405"/>
                                        </p:tgtEl>
                                        <p:attrNameLst>
                                          <p:attrName>ppt_x</p:attrName>
                                        </p:attrNameLst>
                                      </p:cBhvr>
                                      <p:tavLst>
                                        <p:tav tm="0">
                                          <p:val>
                                            <p:strVal val="#ppt_x"/>
                                          </p:val>
                                        </p:tav>
                                        <p:tav tm="100000">
                                          <p:val>
                                            <p:strVal val="#ppt_x"/>
                                          </p:val>
                                        </p:tav>
                                      </p:tavLst>
                                    </p:anim>
                                    <p:anim calcmode="lin" valueType="num">
                                      <p:cBhvr additive="base">
                                        <p:cTn id="8" dur="500" fill="hold"/>
                                        <p:tgtEl>
                                          <p:spTgt spid="23040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5" fill="hold" grpId="0" nodeType="clickEffect">
                                  <p:stCondLst>
                                    <p:cond delay="0"/>
                                  </p:stCondLst>
                                  <p:childTnLst>
                                    <p:set>
                                      <p:cBhvr>
                                        <p:cTn id="12" dur="1" fill="hold">
                                          <p:stCondLst>
                                            <p:cond delay="0"/>
                                          </p:stCondLst>
                                        </p:cTn>
                                        <p:tgtEl>
                                          <p:spTgt spid="230406"/>
                                        </p:tgtEl>
                                        <p:attrNameLst>
                                          <p:attrName>style.visibility</p:attrName>
                                        </p:attrNameLst>
                                      </p:cBhvr>
                                      <p:to>
                                        <p:strVal val="visible"/>
                                      </p:to>
                                    </p:set>
                                    <p:animEffect transition="in" filter="blinds(vertical)">
                                      <p:cBhvr>
                                        <p:cTn id="13" dur="500"/>
                                        <p:tgtEl>
                                          <p:spTgt spid="230406"/>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5" fill="hold" grpId="0" nodeType="clickEffect">
                                  <p:stCondLst>
                                    <p:cond delay="0"/>
                                  </p:stCondLst>
                                  <p:childTnLst>
                                    <p:set>
                                      <p:cBhvr>
                                        <p:cTn id="17" dur="1" fill="hold">
                                          <p:stCondLst>
                                            <p:cond delay="0"/>
                                          </p:stCondLst>
                                        </p:cTn>
                                        <p:tgtEl>
                                          <p:spTgt spid="230407"/>
                                        </p:tgtEl>
                                        <p:attrNameLst>
                                          <p:attrName>style.visibility</p:attrName>
                                        </p:attrNameLst>
                                      </p:cBhvr>
                                      <p:to>
                                        <p:strVal val="visible"/>
                                      </p:to>
                                    </p:set>
                                    <p:animEffect transition="in" filter="blinds(vertical)">
                                      <p:cBhvr>
                                        <p:cTn id="18" dur="500"/>
                                        <p:tgtEl>
                                          <p:spTgt spid="230407"/>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5" fill="hold" grpId="0" nodeType="clickEffect">
                                  <p:stCondLst>
                                    <p:cond delay="0"/>
                                  </p:stCondLst>
                                  <p:childTnLst>
                                    <p:set>
                                      <p:cBhvr>
                                        <p:cTn id="22" dur="1" fill="hold">
                                          <p:stCondLst>
                                            <p:cond delay="0"/>
                                          </p:stCondLst>
                                        </p:cTn>
                                        <p:tgtEl>
                                          <p:spTgt spid="230408"/>
                                        </p:tgtEl>
                                        <p:attrNameLst>
                                          <p:attrName>style.visibility</p:attrName>
                                        </p:attrNameLst>
                                      </p:cBhvr>
                                      <p:to>
                                        <p:strVal val="visible"/>
                                      </p:to>
                                    </p:set>
                                    <p:animEffect transition="in" filter="blinds(vertical)">
                                      <p:cBhvr>
                                        <p:cTn id="23" dur="500"/>
                                        <p:tgtEl>
                                          <p:spTgt spid="230408"/>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5" fill="hold" grpId="0" nodeType="clickEffect">
                                  <p:stCondLst>
                                    <p:cond delay="0"/>
                                  </p:stCondLst>
                                  <p:childTnLst>
                                    <p:set>
                                      <p:cBhvr>
                                        <p:cTn id="27" dur="1" fill="hold">
                                          <p:stCondLst>
                                            <p:cond delay="0"/>
                                          </p:stCondLst>
                                        </p:cTn>
                                        <p:tgtEl>
                                          <p:spTgt spid="230409"/>
                                        </p:tgtEl>
                                        <p:attrNameLst>
                                          <p:attrName>style.visibility</p:attrName>
                                        </p:attrNameLst>
                                      </p:cBhvr>
                                      <p:to>
                                        <p:strVal val="visible"/>
                                      </p:to>
                                    </p:set>
                                    <p:animEffect transition="in" filter="blinds(vertical)">
                                      <p:cBhvr>
                                        <p:cTn id="28" dur="500"/>
                                        <p:tgtEl>
                                          <p:spTgt spid="230409"/>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5" fill="hold" grpId="0" nodeType="clickEffect">
                                  <p:stCondLst>
                                    <p:cond delay="0"/>
                                  </p:stCondLst>
                                  <p:childTnLst>
                                    <p:set>
                                      <p:cBhvr>
                                        <p:cTn id="32" dur="1" fill="hold">
                                          <p:stCondLst>
                                            <p:cond delay="0"/>
                                          </p:stCondLst>
                                        </p:cTn>
                                        <p:tgtEl>
                                          <p:spTgt spid="230410"/>
                                        </p:tgtEl>
                                        <p:attrNameLst>
                                          <p:attrName>style.visibility</p:attrName>
                                        </p:attrNameLst>
                                      </p:cBhvr>
                                      <p:to>
                                        <p:strVal val="visible"/>
                                      </p:to>
                                    </p:set>
                                    <p:animEffect transition="in" filter="blinds(vertical)">
                                      <p:cBhvr>
                                        <p:cTn id="33" dur="500"/>
                                        <p:tgtEl>
                                          <p:spTgt spid="230410"/>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5" fill="hold" grpId="0" nodeType="clickEffect">
                                  <p:stCondLst>
                                    <p:cond delay="0"/>
                                  </p:stCondLst>
                                  <p:childTnLst>
                                    <p:set>
                                      <p:cBhvr>
                                        <p:cTn id="37" dur="1" fill="hold">
                                          <p:stCondLst>
                                            <p:cond delay="0"/>
                                          </p:stCondLst>
                                        </p:cTn>
                                        <p:tgtEl>
                                          <p:spTgt spid="230411"/>
                                        </p:tgtEl>
                                        <p:attrNameLst>
                                          <p:attrName>style.visibility</p:attrName>
                                        </p:attrNameLst>
                                      </p:cBhvr>
                                      <p:to>
                                        <p:strVal val="visible"/>
                                      </p:to>
                                    </p:set>
                                    <p:animEffect transition="in" filter="blinds(vertical)">
                                      <p:cBhvr>
                                        <p:cTn id="38" dur="500"/>
                                        <p:tgtEl>
                                          <p:spTgt spid="230411"/>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8315">
                                            <p:txEl>
                                              <p:charRg st="0" end="9"/>
                                            </p:txEl>
                                          </p:spTgt>
                                        </p:tgtEl>
                                        <p:attrNameLst>
                                          <p:attrName>style.visibility</p:attrName>
                                        </p:attrNameLst>
                                      </p:cBhvr>
                                      <p:to>
                                        <p:strVal val="visible"/>
                                      </p:to>
                                    </p:set>
                                    <p:anim calcmode="lin" valueType="num">
                                      <p:cBhvr additive="base">
                                        <p:cTn id="43" dur="500" fill="hold"/>
                                        <p:tgtEl>
                                          <p:spTgt spid="98315">
                                            <p:txEl>
                                              <p:charRg st="0"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8315">
                                            <p:txEl>
                                              <p:charRg st="0"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98315">
                                            <p:txEl>
                                              <p:charRg st="9" end="20"/>
                                            </p:txEl>
                                          </p:spTgt>
                                        </p:tgtEl>
                                        <p:attrNameLst>
                                          <p:attrName>style.visibility</p:attrName>
                                        </p:attrNameLst>
                                      </p:cBhvr>
                                      <p:to>
                                        <p:strVal val="visible"/>
                                      </p:to>
                                    </p:set>
                                    <p:anim calcmode="lin" valueType="num">
                                      <p:cBhvr additive="base">
                                        <p:cTn id="47" dur="500" fill="hold"/>
                                        <p:tgtEl>
                                          <p:spTgt spid="98315">
                                            <p:txEl>
                                              <p:charRg st="9" end="2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8315">
                                            <p:txEl>
                                              <p:charRg st="9" end="20"/>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98315">
                                            <p:txEl>
                                              <p:charRg st="20" end="51"/>
                                            </p:txEl>
                                          </p:spTgt>
                                        </p:tgtEl>
                                        <p:attrNameLst>
                                          <p:attrName>style.visibility</p:attrName>
                                        </p:attrNameLst>
                                      </p:cBhvr>
                                      <p:to>
                                        <p:strVal val="visible"/>
                                      </p:to>
                                    </p:set>
                                    <p:anim calcmode="lin" valueType="num">
                                      <p:cBhvr additive="base">
                                        <p:cTn id="51" dur="500" fill="hold"/>
                                        <p:tgtEl>
                                          <p:spTgt spid="98315">
                                            <p:txEl>
                                              <p:charRg st="20" end="5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98315">
                                            <p:txEl>
                                              <p:charRg st="20" end="51"/>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98315">
                                            <p:txEl>
                                              <p:charRg st="51" end="66"/>
                                            </p:txEl>
                                          </p:spTgt>
                                        </p:tgtEl>
                                        <p:attrNameLst>
                                          <p:attrName>style.visibility</p:attrName>
                                        </p:attrNameLst>
                                      </p:cBhvr>
                                      <p:to>
                                        <p:strVal val="visible"/>
                                      </p:to>
                                    </p:set>
                                    <p:anim calcmode="lin" valueType="num">
                                      <p:cBhvr additive="base">
                                        <p:cTn id="57" dur="500" fill="hold"/>
                                        <p:tgtEl>
                                          <p:spTgt spid="98315">
                                            <p:txEl>
                                              <p:charRg st="51" end="66"/>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98315">
                                            <p:txEl>
                                              <p:charRg st="51" end="66"/>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98315">
                                            <p:txEl>
                                              <p:charRg st="66" end="98"/>
                                            </p:txEl>
                                          </p:spTgt>
                                        </p:tgtEl>
                                        <p:attrNameLst>
                                          <p:attrName>style.visibility</p:attrName>
                                        </p:attrNameLst>
                                      </p:cBhvr>
                                      <p:to>
                                        <p:strVal val="visible"/>
                                      </p:to>
                                    </p:set>
                                    <p:anim calcmode="lin" valueType="num">
                                      <p:cBhvr additive="base">
                                        <p:cTn id="63" dur="500" fill="hold"/>
                                        <p:tgtEl>
                                          <p:spTgt spid="98315">
                                            <p:txEl>
                                              <p:charRg st="66" end="98"/>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98315">
                                            <p:txEl>
                                              <p:charRg st="66" end="98"/>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98315">
                                            <p:txEl>
                                              <p:charRg st="98" end="110"/>
                                            </p:txEl>
                                          </p:spTgt>
                                        </p:tgtEl>
                                        <p:attrNameLst>
                                          <p:attrName>style.visibility</p:attrName>
                                        </p:attrNameLst>
                                      </p:cBhvr>
                                      <p:to>
                                        <p:strVal val="visible"/>
                                      </p:to>
                                    </p:set>
                                    <p:anim calcmode="lin" valueType="num">
                                      <p:cBhvr additive="base">
                                        <p:cTn id="69" dur="500" fill="hold"/>
                                        <p:tgtEl>
                                          <p:spTgt spid="98315">
                                            <p:txEl>
                                              <p:charRg st="98" end="110"/>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98315">
                                            <p:txEl>
                                              <p:charRg st="98" end="110"/>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98315">
                                            <p:txEl>
                                              <p:charRg st="110" end="177"/>
                                            </p:txEl>
                                          </p:spTgt>
                                        </p:tgtEl>
                                        <p:attrNameLst>
                                          <p:attrName>style.visibility</p:attrName>
                                        </p:attrNameLst>
                                      </p:cBhvr>
                                      <p:to>
                                        <p:strVal val="visible"/>
                                      </p:to>
                                    </p:set>
                                    <p:anim calcmode="lin" valueType="num">
                                      <p:cBhvr additive="base">
                                        <p:cTn id="75" dur="500" fill="hold"/>
                                        <p:tgtEl>
                                          <p:spTgt spid="98315">
                                            <p:txEl>
                                              <p:charRg st="110" end="177"/>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98315">
                                            <p:txEl>
                                              <p:charRg st="110" end="17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5" grpId="0"/>
      <p:bldP spid="230406" grpId="0"/>
      <p:bldP spid="230407" grpId="0"/>
      <p:bldP spid="230408" grpId="0" animBg="1"/>
      <p:bldP spid="230409" grpId="0"/>
      <p:bldP spid="230410" grpId="0"/>
      <p:bldP spid="230411" grpId="0"/>
      <p:bldP spid="98315"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6914" name="Text Box 2"/>
          <p:cNvSpPr txBox="1"/>
          <p:nvPr/>
        </p:nvSpPr>
        <p:spPr>
          <a:xfrm>
            <a:off x="428625" y="1500188"/>
            <a:ext cx="8501063" cy="4746625"/>
          </a:xfrm>
          <a:prstGeom prst="rect">
            <a:avLst/>
          </a:prstGeom>
          <a:noFill/>
          <a:ln w="9525">
            <a:noFill/>
          </a:ln>
        </p:spPr>
        <p:txBody>
          <a:bodyPr>
            <a:spAutoFit/>
          </a:bodyPr>
          <a:p>
            <a:pPr>
              <a:lnSpc>
                <a:spcPct val="90000"/>
              </a:lnSpc>
            </a:pPr>
            <a:r>
              <a:rPr lang="zh-CN" altLang="en-US" b="1" dirty="0">
                <a:solidFill>
                  <a:srgbClr val="0000FF"/>
                </a:solidFill>
                <a:latin typeface="华文中宋" pitchFamily="2" charset="-122"/>
                <a:ea typeface="华文中宋" pitchFamily="2" charset="-122"/>
              </a:rPr>
              <a:t>春秋战国：</a:t>
            </a:r>
            <a:r>
              <a:rPr lang="zh-CN" altLang="en-US" b="1" dirty="0">
                <a:latin typeface="华文中宋" pitchFamily="2" charset="-122"/>
                <a:ea typeface="华文中宋" pitchFamily="2" charset="-122"/>
              </a:rPr>
              <a:t>社会发生大变革，诸子百家著书立说，</a:t>
            </a:r>
            <a:r>
              <a:rPr lang="zh-CN" altLang="en-US" b="1" dirty="0">
                <a:solidFill>
                  <a:srgbClr val="FF0000"/>
                </a:solidFill>
                <a:latin typeface="华文中宋" pitchFamily="2" charset="-122"/>
                <a:ea typeface="华文中宋" pitchFamily="2" charset="-122"/>
              </a:rPr>
              <a:t>诸子散文特色各异</a:t>
            </a:r>
            <a:r>
              <a:rPr lang="zh-CN" altLang="en-US" b="1" dirty="0">
                <a:latin typeface="华文中宋" pitchFamily="2" charset="-122"/>
                <a:ea typeface="华文中宋" pitchFamily="2" charset="-122"/>
              </a:rPr>
              <a:t>。孔子编</a:t>
            </a:r>
            <a:r>
              <a:rPr lang="en-US" altLang="zh-CN" b="1" dirty="0">
                <a:latin typeface="华文中宋" pitchFamily="2" charset="-122"/>
                <a:ea typeface="华文中宋" pitchFamily="2" charset="-122"/>
              </a:rPr>
              <a:t>《</a:t>
            </a:r>
            <a:r>
              <a:rPr lang="zh-CN" altLang="en-US" b="1" dirty="0">
                <a:latin typeface="华文中宋" pitchFamily="2" charset="-122"/>
                <a:ea typeface="华文中宋" pitchFamily="2" charset="-122"/>
              </a:rPr>
              <a:t>诗经</a:t>
            </a:r>
            <a:r>
              <a:rPr lang="en-US" altLang="zh-CN" b="1" dirty="0">
                <a:latin typeface="华文中宋" pitchFamily="2" charset="-122"/>
                <a:ea typeface="华文中宋" pitchFamily="2" charset="-122"/>
              </a:rPr>
              <a:t>》</a:t>
            </a:r>
            <a:r>
              <a:rPr lang="zh-CN" altLang="en-US" b="1" dirty="0">
                <a:latin typeface="华文中宋" pitchFamily="2" charset="-122"/>
                <a:ea typeface="华文中宋" pitchFamily="2" charset="-122"/>
              </a:rPr>
              <a:t>作为</a:t>
            </a:r>
            <a:r>
              <a:rPr lang="zh-CN" altLang="en-US" b="1" dirty="0">
                <a:solidFill>
                  <a:srgbClr val="FF0000"/>
                </a:solidFill>
                <a:latin typeface="华文中宋" pitchFamily="2" charset="-122"/>
                <a:ea typeface="华文中宋" pitchFamily="2" charset="-122"/>
              </a:rPr>
              <a:t>德行教化</a:t>
            </a:r>
            <a:r>
              <a:rPr lang="zh-CN" altLang="en-US" b="1" dirty="0">
                <a:latin typeface="华文中宋" pitchFamily="2" charset="-122"/>
                <a:ea typeface="华文中宋" pitchFamily="2" charset="-122"/>
              </a:rPr>
              <a:t>文本，屈原作</a:t>
            </a:r>
            <a:r>
              <a:rPr lang="en-US" altLang="zh-CN" b="1" dirty="0">
                <a:latin typeface="华文中宋" pitchFamily="2" charset="-122"/>
                <a:ea typeface="华文中宋" pitchFamily="2" charset="-122"/>
              </a:rPr>
              <a:t>《</a:t>
            </a:r>
            <a:r>
              <a:rPr lang="zh-CN" altLang="en-US" b="1" dirty="0">
                <a:latin typeface="华文中宋" pitchFamily="2" charset="-122"/>
                <a:ea typeface="华文中宋" pitchFamily="2" charset="-122"/>
              </a:rPr>
              <a:t>离骚</a:t>
            </a:r>
            <a:r>
              <a:rPr lang="en-US" altLang="zh-CN" b="1" dirty="0">
                <a:latin typeface="华文中宋" pitchFamily="2" charset="-122"/>
                <a:ea typeface="华文中宋" pitchFamily="2" charset="-122"/>
              </a:rPr>
              <a:t>》</a:t>
            </a:r>
            <a:r>
              <a:rPr lang="zh-CN" altLang="en-US" b="1" dirty="0">
                <a:latin typeface="华文中宋" pitchFamily="2" charset="-122"/>
                <a:ea typeface="华文中宋" pitchFamily="2" charset="-122"/>
              </a:rPr>
              <a:t>抒发</a:t>
            </a:r>
            <a:r>
              <a:rPr lang="zh-CN" altLang="en-US" b="1" dirty="0">
                <a:solidFill>
                  <a:srgbClr val="FF0000"/>
                </a:solidFill>
                <a:latin typeface="华文中宋" pitchFamily="2" charset="-122"/>
                <a:ea typeface="华文中宋" pitchFamily="2" charset="-122"/>
              </a:rPr>
              <a:t>爱国情怀</a:t>
            </a:r>
            <a:r>
              <a:rPr lang="zh-CN" altLang="en-US" b="1" dirty="0">
                <a:latin typeface="华文中宋" pitchFamily="2" charset="-122"/>
                <a:ea typeface="华文中宋" pitchFamily="2" charset="-122"/>
              </a:rPr>
              <a:t>。</a:t>
            </a:r>
            <a:endParaRPr lang="zh-CN" altLang="en-US" b="1" dirty="0">
              <a:latin typeface="华文中宋" pitchFamily="2" charset="-122"/>
              <a:ea typeface="华文中宋" pitchFamily="2" charset="-122"/>
            </a:endParaRPr>
          </a:p>
          <a:p>
            <a:pPr>
              <a:lnSpc>
                <a:spcPct val="90000"/>
              </a:lnSpc>
            </a:pPr>
            <a:r>
              <a:rPr lang="zh-CN" altLang="en-US" b="1" dirty="0">
                <a:solidFill>
                  <a:srgbClr val="0000FF"/>
                </a:solidFill>
                <a:latin typeface="华文中宋" pitchFamily="2" charset="-122"/>
                <a:ea typeface="华文中宋" pitchFamily="2" charset="-122"/>
              </a:rPr>
              <a:t>秦汉：</a:t>
            </a:r>
            <a:r>
              <a:rPr lang="zh-CN" altLang="en-US" b="1" dirty="0">
                <a:latin typeface="华文中宋" pitchFamily="2" charset="-122"/>
                <a:ea typeface="华文中宋" pitchFamily="2" charset="-122"/>
              </a:rPr>
              <a:t>大一统局面形成，辞藻华丽的</a:t>
            </a:r>
            <a:r>
              <a:rPr lang="zh-CN" altLang="en-US" b="1" dirty="0">
                <a:solidFill>
                  <a:srgbClr val="FF0000"/>
                </a:solidFill>
                <a:latin typeface="华文中宋" pitchFamily="2" charset="-122"/>
                <a:ea typeface="华文中宋" pitchFamily="2" charset="-122"/>
              </a:rPr>
              <a:t>汉赋</a:t>
            </a:r>
            <a:r>
              <a:rPr lang="zh-CN" altLang="en-US" b="1" dirty="0">
                <a:latin typeface="华文中宋" pitchFamily="2" charset="-122"/>
                <a:ea typeface="华文中宋" pitchFamily="2" charset="-122"/>
              </a:rPr>
              <a:t>适应了大汉恢宏气势的时代需要。</a:t>
            </a:r>
            <a:endParaRPr lang="zh-CN" altLang="en-US" b="1" dirty="0">
              <a:latin typeface="华文中宋" pitchFamily="2" charset="-122"/>
              <a:ea typeface="华文中宋" pitchFamily="2" charset="-122"/>
            </a:endParaRPr>
          </a:p>
          <a:p>
            <a:pPr>
              <a:lnSpc>
                <a:spcPct val="90000"/>
              </a:lnSpc>
            </a:pPr>
            <a:r>
              <a:rPr lang="zh-CN" altLang="en-US" b="1" dirty="0">
                <a:solidFill>
                  <a:srgbClr val="0000FF"/>
                </a:solidFill>
                <a:latin typeface="华文中宋" pitchFamily="2" charset="-122"/>
                <a:ea typeface="华文中宋" pitchFamily="2" charset="-122"/>
              </a:rPr>
              <a:t>魏晋南北朝：</a:t>
            </a:r>
            <a:r>
              <a:rPr lang="zh-CN" altLang="en-US" b="1" dirty="0">
                <a:latin typeface="华文中宋" pitchFamily="2" charset="-122"/>
                <a:ea typeface="华文中宋" pitchFamily="2" charset="-122"/>
              </a:rPr>
              <a:t>社会动荡不安，</a:t>
            </a:r>
            <a:r>
              <a:rPr lang="zh-CN" altLang="en-US" b="1" dirty="0">
                <a:solidFill>
                  <a:srgbClr val="FF0000"/>
                </a:solidFill>
                <a:latin typeface="华文中宋" pitchFamily="2" charset="-122"/>
                <a:ea typeface="华文中宋" pitchFamily="2" charset="-122"/>
              </a:rPr>
              <a:t>田园诗</a:t>
            </a:r>
            <a:r>
              <a:rPr lang="zh-CN" altLang="en-US" b="1" dirty="0">
                <a:latin typeface="华文中宋" pitchFamily="2" charset="-122"/>
                <a:ea typeface="华文中宋" pitchFamily="2" charset="-122"/>
              </a:rPr>
              <a:t>表达了对黑暗现实的不满和对理想生活的向往；宗教迷信思想盛行，</a:t>
            </a:r>
            <a:r>
              <a:rPr lang="zh-CN" altLang="en-US" b="1" dirty="0">
                <a:solidFill>
                  <a:srgbClr val="FF0000"/>
                </a:solidFill>
                <a:latin typeface="华文中宋" pitchFamily="2" charset="-122"/>
                <a:ea typeface="华文中宋" pitchFamily="2" charset="-122"/>
              </a:rPr>
              <a:t>志怪小说</a:t>
            </a:r>
            <a:r>
              <a:rPr lang="zh-CN" altLang="en-US" b="1" dirty="0">
                <a:latin typeface="华文中宋" pitchFamily="2" charset="-122"/>
                <a:ea typeface="华文中宋" pitchFamily="2" charset="-122"/>
              </a:rPr>
              <a:t>出现。</a:t>
            </a:r>
            <a:endParaRPr lang="zh-CN" altLang="en-US" b="1" dirty="0">
              <a:latin typeface="华文中宋" pitchFamily="2" charset="-122"/>
              <a:ea typeface="华文中宋" pitchFamily="2" charset="-122"/>
            </a:endParaRPr>
          </a:p>
          <a:p>
            <a:pPr>
              <a:lnSpc>
                <a:spcPct val="90000"/>
              </a:lnSpc>
            </a:pPr>
            <a:r>
              <a:rPr lang="zh-CN" altLang="en-US" b="1" dirty="0">
                <a:solidFill>
                  <a:srgbClr val="0000FF"/>
                </a:solidFill>
                <a:latin typeface="华文中宋" pitchFamily="2" charset="-122"/>
                <a:ea typeface="华文中宋" pitchFamily="2" charset="-122"/>
              </a:rPr>
              <a:t>唐朝：</a:t>
            </a:r>
            <a:r>
              <a:rPr lang="zh-CN" altLang="en-US" b="1" dirty="0">
                <a:latin typeface="华文中宋" pitchFamily="2" charset="-122"/>
                <a:ea typeface="华文中宋" pitchFamily="2" charset="-122"/>
              </a:rPr>
              <a:t>繁盛与科举制度形成，促成</a:t>
            </a:r>
            <a:r>
              <a:rPr lang="zh-CN" altLang="en-US" b="1" dirty="0">
                <a:solidFill>
                  <a:srgbClr val="FF0000"/>
                </a:solidFill>
                <a:latin typeface="华文中宋" pitchFamily="2" charset="-122"/>
                <a:ea typeface="华文中宋" pitchFamily="2" charset="-122"/>
              </a:rPr>
              <a:t>唐诗的繁荣</a:t>
            </a:r>
            <a:r>
              <a:rPr lang="zh-CN" altLang="en-US" b="1" dirty="0">
                <a:latin typeface="华文中宋" pitchFamily="2" charset="-122"/>
                <a:ea typeface="华文中宋" pitchFamily="2" charset="-122"/>
              </a:rPr>
              <a:t>；商品经济发展与市民阶层形成，使</a:t>
            </a:r>
            <a:r>
              <a:rPr lang="zh-CN" altLang="en-US" b="1" dirty="0">
                <a:solidFill>
                  <a:srgbClr val="FF0000"/>
                </a:solidFill>
                <a:latin typeface="华文中宋" pitchFamily="2" charset="-122"/>
                <a:ea typeface="华文中宋" pitchFamily="2" charset="-122"/>
              </a:rPr>
              <a:t>传奇小说出现</a:t>
            </a:r>
            <a:r>
              <a:rPr lang="zh-CN" altLang="en-US" b="1" dirty="0">
                <a:latin typeface="华文中宋" pitchFamily="2" charset="-122"/>
                <a:ea typeface="华文中宋" pitchFamily="2" charset="-122"/>
              </a:rPr>
              <a:t>。</a:t>
            </a:r>
            <a:endParaRPr lang="zh-CN" altLang="en-US" b="1" dirty="0">
              <a:latin typeface="华文中宋" pitchFamily="2" charset="-122"/>
              <a:ea typeface="华文中宋" pitchFamily="2" charset="-122"/>
            </a:endParaRPr>
          </a:p>
          <a:p>
            <a:pPr>
              <a:lnSpc>
                <a:spcPct val="90000"/>
              </a:lnSpc>
            </a:pPr>
            <a:r>
              <a:rPr lang="zh-CN" altLang="en-US" b="1" dirty="0">
                <a:solidFill>
                  <a:srgbClr val="0000FF"/>
                </a:solidFill>
                <a:latin typeface="华文中宋" pitchFamily="2" charset="-122"/>
                <a:ea typeface="华文中宋" pitchFamily="2" charset="-122"/>
              </a:rPr>
              <a:t>宋元：</a:t>
            </a:r>
            <a:r>
              <a:rPr lang="zh-CN" altLang="en-US" b="1" dirty="0">
                <a:latin typeface="华文中宋" pitchFamily="2" charset="-122"/>
                <a:ea typeface="华文中宋" pitchFamily="2" charset="-122"/>
              </a:rPr>
              <a:t>商品经济发展，市民阶级壮大，</a:t>
            </a:r>
            <a:r>
              <a:rPr lang="zh-CN" altLang="en-US" b="1" dirty="0">
                <a:solidFill>
                  <a:srgbClr val="FF0000"/>
                </a:solidFill>
                <a:latin typeface="华文中宋" pitchFamily="2" charset="-122"/>
                <a:ea typeface="华文中宋" pitchFamily="2" charset="-122"/>
              </a:rPr>
              <a:t>词、曲、话本、戏剧、风俗画</a:t>
            </a:r>
            <a:r>
              <a:rPr lang="zh-CN" altLang="en-US" b="1" dirty="0">
                <a:latin typeface="华文中宋" pitchFamily="2" charset="-122"/>
                <a:ea typeface="华文中宋" pitchFamily="2" charset="-122"/>
              </a:rPr>
              <a:t>等世俗文学艺术得到发展。元朝汉族文人多仕途无望，故无奈自嘲而用</a:t>
            </a:r>
            <a:r>
              <a:rPr lang="zh-CN" altLang="en-US" b="1" dirty="0">
                <a:solidFill>
                  <a:srgbClr val="FF0000"/>
                </a:solidFill>
                <a:latin typeface="华文中宋" pitchFamily="2" charset="-122"/>
                <a:ea typeface="华文中宋" pitchFamily="2" charset="-122"/>
              </a:rPr>
              <a:t>散曲</a:t>
            </a:r>
            <a:r>
              <a:rPr lang="zh-CN" altLang="en-US" b="1" dirty="0">
                <a:latin typeface="华文中宋" pitchFamily="2" charset="-122"/>
                <a:ea typeface="华文中宋" pitchFamily="2" charset="-122"/>
              </a:rPr>
              <a:t>来抒发愁闷情怀。</a:t>
            </a:r>
            <a:endParaRPr lang="zh-CN" altLang="en-US" b="1" dirty="0">
              <a:latin typeface="华文中宋" pitchFamily="2" charset="-122"/>
              <a:ea typeface="华文中宋" pitchFamily="2" charset="-122"/>
            </a:endParaRPr>
          </a:p>
          <a:p>
            <a:pPr>
              <a:lnSpc>
                <a:spcPct val="90000"/>
              </a:lnSpc>
            </a:pPr>
            <a:r>
              <a:rPr lang="zh-CN" altLang="en-US" b="1" dirty="0">
                <a:solidFill>
                  <a:srgbClr val="0000FF"/>
                </a:solidFill>
                <a:latin typeface="华文中宋" pitchFamily="2" charset="-122"/>
                <a:ea typeface="华文中宋" pitchFamily="2" charset="-122"/>
              </a:rPr>
              <a:t>明清：</a:t>
            </a:r>
            <a:r>
              <a:rPr lang="zh-CN" altLang="en-US" b="1" dirty="0">
                <a:latin typeface="华文中宋" pitchFamily="2" charset="-122"/>
                <a:ea typeface="华文中宋" pitchFamily="2" charset="-122"/>
              </a:rPr>
              <a:t>封建社会衰落与资本主义萌芽，市民阶层扩大</a:t>
            </a:r>
            <a:r>
              <a:rPr lang="en-US" altLang="zh-CN" b="1" dirty="0">
                <a:latin typeface="华文中宋" pitchFamily="2" charset="-122"/>
                <a:ea typeface="华文中宋" pitchFamily="2" charset="-122"/>
              </a:rPr>
              <a:t>,</a:t>
            </a:r>
            <a:r>
              <a:rPr lang="zh-CN" altLang="en-US" b="1" dirty="0">
                <a:latin typeface="华文中宋" pitchFamily="2" charset="-122"/>
                <a:ea typeface="华文中宋" pitchFamily="2" charset="-122"/>
              </a:rPr>
              <a:t>使得</a:t>
            </a:r>
            <a:r>
              <a:rPr lang="zh-CN" altLang="en-US" b="1" dirty="0">
                <a:solidFill>
                  <a:srgbClr val="FF0000"/>
                </a:solidFill>
                <a:latin typeface="华文中宋" pitchFamily="2" charset="-122"/>
                <a:ea typeface="华文中宋" pitchFamily="2" charset="-122"/>
              </a:rPr>
              <a:t>反封建的小说</a:t>
            </a:r>
            <a:r>
              <a:rPr lang="zh-CN" altLang="en-US" b="1" dirty="0">
                <a:latin typeface="华文中宋" pitchFamily="2" charset="-122"/>
                <a:ea typeface="华文中宋" pitchFamily="2" charset="-122"/>
              </a:rPr>
              <a:t>走向繁盛。 </a:t>
            </a:r>
            <a:endParaRPr lang="zh-CN" altLang="en-US" b="1" dirty="0">
              <a:latin typeface="华文中宋" pitchFamily="2" charset="-122"/>
              <a:ea typeface="华文中宋" pitchFamily="2" charset="-122"/>
            </a:endParaRPr>
          </a:p>
        </p:txBody>
      </p:sp>
      <p:sp>
        <p:nvSpPr>
          <p:cNvPr id="37891" name="Text Box 2"/>
          <p:cNvSpPr txBox="1"/>
          <p:nvPr/>
        </p:nvSpPr>
        <p:spPr>
          <a:xfrm>
            <a:off x="428625" y="965200"/>
            <a:ext cx="8501063" cy="534988"/>
          </a:xfrm>
          <a:prstGeom prst="rect">
            <a:avLst/>
          </a:prstGeom>
          <a:noFill/>
          <a:ln w="9525">
            <a:noFill/>
          </a:ln>
        </p:spPr>
        <p:txBody>
          <a:bodyPr>
            <a:spAutoFit/>
          </a:bodyPr>
          <a:p>
            <a:pPr>
              <a:lnSpc>
                <a:spcPct val="90000"/>
              </a:lnSpc>
            </a:pPr>
            <a:r>
              <a:rPr lang="zh-CN" altLang="en-US" sz="3200" b="1" dirty="0">
                <a:solidFill>
                  <a:srgbClr val="990000"/>
                </a:solidFill>
                <a:latin typeface="微软雅黑" panose="020B0503020204020204" charset="-122"/>
                <a:ea typeface="微软雅黑" panose="020B0503020204020204" charset="-122"/>
              </a:rPr>
              <a:t>小结：古代中国文学艺术具有鲜明的时代特征</a:t>
            </a:r>
            <a:endParaRPr lang="zh-CN" altLang="en-US" sz="3200" b="1" dirty="0">
              <a:solidFill>
                <a:srgbClr val="990000"/>
              </a:solidFill>
              <a:latin typeface="微软雅黑" panose="020B0503020204020204" charset="-122"/>
              <a:ea typeface="微软雅黑" panose="020B0503020204020204" charset="-122"/>
            </a:endParaRPr>
          </a:p>
        </p:txBody>
      </p:sp>
      <p:sp>
        <p:nvSpPr>
          <p:cNvPr id="4" name="矩形 3"/>
          <p:cNvSpPr/>
          <p:nvPr/>
        </p:nvSpPr>
        <p:spPr>
          <a:xfrm>
            <a:off x="285720" y="-24"/>
            <a:ext cx="2967480" cy="923330"/>
          </a:xfrm>
          <a:prstGeom prst="rect">
            <a:avLst/>
          </a:prstGeom>
          <a:noFill/>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anose="020B0604020202020204" pitchFamily="34" charset="0"/>
                <a:ea typeface="宋体" panose="02010600030101010101" pitchFamily="2" charset="-122"/>
                <a:cs typeface="+mn-cs"/>
              </a:rPr>
              <a:t>思维拓展</a:t>
            </a:r>
            <a:endParaRPr kumimoji="0" lang="zh-CN" altLang="en-US" sz="54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66914">
                                            <p:txEl>
                                              <p:charRg st="0" end="62"/>
                                            </p:txEl>
                                          </p:spTgt>
                                        </p:tgtEl>
                                        <p:attrNameLst>
                                          <p:attrName>style.visibility</p:attrName>
                                        </p:attrNameLst>
                                      </p:cBhvr>
                                      <p:to>
                                        <p:strVal val="visible"/>
                                      </p:to>
                                    </p:set>
                                    <p:animEffect transition="in" filter="slide(fromBottom)">
                                      <p:cBhvr>
                                        <p:cTn id="7" dur="500"/>
                                        <p:tgtEl>
                                          <p:spTgt spid="166914">
                                            <p:txEl>
                                              <p:charRg st="0" end="6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66914">
                                            <p:txEl>
                                              <p:charRg st="62" end="96"/>
                                            </p:txEl>
                                          </p:spTgt>
                                        </p:tgtEl>
                                        <p:attrNameLst>
                                          <p:attrName>style.visibility</p:attrName>
                                        </p:attrNameLst>
                                      </p:cBhvr>
                                      <p:to>
                                        <p:strVal val="visible"/>
                                      </p:to>
                                    </p:set>
                                    <p:animEffect transition="in" filter="slide(fromBottom)">
                                      <p:cBhvr>
                                        <p:cTn id="12" dur="500"/>
                                        <p:tgtEl>
                                          <p:spTgt spid="166914">
                                            <p:txEl>
                                              <p:charRg st="62" end="9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166914">
                                            <p:txEl>
                                              <p:charRg st="96" end="150"/>
                                            </p:txEl>
                                          </p:spTgt>
                                        </p:tgtEl>
                                        <p:attrNameLst>
                                          <p:attrName>style.visibility</p:attrName>
                                        </p:attrNameLst>
                                      </p:cBhvr>
                                      <p:to>
                                        <p:strVal val="visible"/>
                                      </p:to>
                                    </p:set>
                                    <p:animEffect transition="in" filter="slide(fromBottom)">
                                      <p:cBhvr>
                                        <p:cTn id="17" dur="500"/>
                                        <p:tgtEl>
                                          <p:spTgt spid="166914">
                                            <p:txEl>
                                              <p:charRg st="96" end="15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166914">
                                            <p:txEl>
                                              <p:charRg st="150" end="194"/>
                                            </p:txEl>
                                          </p:spTgt>
                                        </p:tgtEl>
                                        <p:attrNameLst>
                                          <p:attrName>style.visibility</p:attrName>
                                        </p:attrNameLst>
                                      </p:cBhvr>
                                      <p:to>
                                        <p:strVal val="visible"/>
                                      </p:to>
                                    </p:set>
                                    <p:animEffect transition="in" filter="slide(fromBottom)">
                                      <p:cBhvr>
                                        <p:cTn id="22" dur="500"/>
                                        <p:tgtEl>
                                          <p:spTgt spid="166914">
                                            <p:txEl>
                                              <p:charRg st="150" end="19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166914">
                                            <p:txEl>
                                              <p:charRg st="194" end="266"/>
                                            </p:txEl>
                                          </p:spTgt>
                                        </p:tgtEl>
                                        <p:attrNameLst>
                                          <p:attrName>style.visibility</p:attrName>
                                        </p:attrNameLst>
                                      </p:cBhvr>
                                      <p:to>
                                        <p:strVal val="visible"/>
                                      </p:to>
                                    </p:set>
                                    <p:animEffect transition="in" filter="slide(fromBottom)">
                                      <p:cBhvr>
                                        <p:cTn id="27" dur="500"/>
                                        <p:tgtEl>
                                          <p:spTgt spid="166914">
                                            <p:txEl>
                                              <p:charRg st="194" end="26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166914">
                                            <p:txEl>
                                              <p:charRg st="266" end="305"/>
                                            </p:txEl>
                                          </p:spTgt>
                                        </p:tgtEl>
                                        <p:attrNameLst>
                                          <p:attrName>style.visibility</p:attrName>
                                        </p:attrNameLst>
                                      </p:cBhvr>
                                      <p:to>
                                        <p:strVal val="visible"/>
                                      </p:to>
                                    </p:set>
                                    <p:animEffect transition="in" filter="slide(fromBottom)">
                                      <p:cBhvr>
                                        <p:cTn id="32" dur="500"/>
                                        <p:tgtEl>
                                          <p:spTgt spid="166914">
                                            <p:txEl>
                                              <p:charRg st="266" end="30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Text Box 18"/>
          <p:cNvSpPr txBox="1"/>
          <p:nvPr/>
        </p:nvSpPr>
        <p:spPr>
          <a:xfrm>
            <a:off x="500063" y="1285875"/>
            <a:ext cx="7786687" cy="584200"/>
          </a:xfrm>
          <a:prstGeom prst="rect">
            <a:avLst/>
          </a:prstGeom>
          <a:noFill/>
          <a:ln w="9525">
            <a:noFill/>
          </a:ln>
        </p:spPr>
        <p:txBody>
          <a:bodyPr>
            <a:spAutoFit/>
          </a:bodyPr>
          <a:p>
            <a:r>
              <a:rPr lang="zh-CN" altLang="en-US" sz="3200" b="1" dirty="0">
                <a:solidFill>
                  <a:srgbClr val="FF0000"/>
                </a:solidFill>
                <a:latin typeface="微软雅黑" panose="020B0503020204020204" charset="-122"/>
                <a:ea typeface="微软雅黑" panose="020B0503020204020204" charset="-122"/>
              </a:rPr>
              <a:t>中国古代文学的发展趋势</a:t>
            </a:r>
            <a:endParaRPr lang="zh-CN" altLang="en-US" sz="3200" b="1" dirty="0">
              <a:solidFill>
                <a:srgbClr val="FF0000"/>
              </a:solidFill>
              <a:latin typeface="微软雅黑" panose="020B0503020204020204" charset="-122"/>
              <a:ea typeface="微软雅黑" panose="020B0503020204020204" charset="-122"/>
            </a:endParaRPr>
          </a:p>
        </p:txBody>
      </p:sp>
      <p:sp>
        <p:nvSpPr>
          <p:cNvPr id="6" name="Text Box 18"/>
          <p:cNvSpPr txBox="1"/>
          <p:nvPr/>
        </p:nvSpPr>
        <p:spPr>
          <a:xfrm>
            <a:off x="500063" y="1857375"/>
            <a:ext cx="8286750" cy="3540125"/>
          </a:xfrm>
          <a:prstGeom prst="rect">
            <a:avLst/>
          </a:prstGeom>
          <a:noFill/>
          <a:ln w="9525">
            <a:noFill/>
          </a:ln>
        </p:spPr>
        <p:txBody>
          <a:bodyPr>
            <a:spAutoFit/>
          </a:bodyPr>
          <a:p>
            <a:r>
              <a:rPr lang="zh-CN" altLang="en-US" sz="2800" b="1" dirty="0">
                <a:latin typeface="华文中宋" pitchFamily="2" charset="-122"/>
                <a:ea typeface="华文中宋" pitchFamily="2" charset="-122"/>
              </a:rPr>
              <a:t>       中国古典文学，继</a:t>
            </a:r>
            <a:r>
              <a:rPr lang="zh-CN" altLang="en-US" sz="2800" b="1" dirty="0">
                <a:solidFill>
                  <a:srgbClr val="FF0000"/>
                </a:solidFill>
                <a:latin typeface="华文中宋" pitchFamily="2" charset="-122"/>
                <a:ea typeface="华文中宋" pitchFamily="2" charset="-122"/>
              </a:rPr>
              <a:t>产生之初</a:t>
            </a:r>
            <a:r>
              <a:rPr lang="zh-CN" altLang="en-US" sz="2800" b="1" dirty="0">
                <a:latin typeface="华文中宋" pitchFamily="2" charset="-122"/>
                <a:ea typeface="华文中宋" pitchFamily="2" charset="-122"/>
              </a:rPr>
              <a:t>的</a:t>
            </a:r>
            <a:r>
              <a:rPr lang="zh-CN" altLang="en-US" sz="2800" b="1" dirty="0">
                <a:solidFill>
                  <a:srgbClr val="FF0000"/>
                </a:solidFill>
                <a:latin typeface="华文中宋" pitchFamily="2" charset="-122"/>
                <a:ea typeface="华文中宋" pitchFamily="2" charset="-122"/>
              </a:rPr>
              <a:t>古朴</a:t>
            </a:r>
            <a:r>
              <a:rPr lang="zh-CN" altLang="en-US" sz="2800" b="1" dirty="0">
                <a:latin typeface="华文中宋" pitchFamily="2" charset="-122"/>
                <a:ea typeface="华文中宋" pitchFamily="2" charset="-122"/>
              </a:rPr>
              <a:t>的</a:t>
            </a:r>
            <a:r>
              <a:rPr lang="en-US" altLang="zh-CN" sz="2800" b="1" dirty="0">
                <a:latin typeface="华文中宋" pitchFamily="2" charset="-122"/>
                <a:ea typeface="华文中宋" pitchFamily="2" charset="-122"/>
              </a:rPr>
              <a:t>《</a:t>
            </a:r>
            <a:r>
              <a:rPr lang="zh-CN" altLang="en-US" sz="2800" b="1" dirty="0">
                <a:latin typeface="华文中宋" pitchFamily="2" charset="-122"/>
                <a:ea typeface="华文中宋" pitchFamily="2" charset="-122"/>
              </a:rPr>
              <a:t>诗经</a:t>
            </a:r>
            <a:r>
              <a:rPr lang="en-US" altLang="zh-CN" sz="2800" b="1" dirty="0">
                <a:latin typeface="华文中宋" pitchFamily="2" charset="-122"/>
                <a:ea typeface="华文中宋" pitchFamily="2" charset="-122"/>
              </a:rPr>
              <a:t>》</a:t>
            </a:r>
            <a:r>
              <a:rPr lang="zh-CN" altLang="en-US" sz="2800" b="1" dirty="0">
                <a:latin typeface="华文中宋" pitchFamily="2" charset="-122"/>
                <a:ea typeface="华文中宋" pitchFamily="2" charset="-122"/>
              </a:rPr>
              <a:t>以后，经历了一段趋向</a:t>
            </a:r>
            <a:r>
              <a:rPr lang="zh-CN" altLang="en-US" sz="2800" b="1" dirty="0">
                <a:solidFill>
                  <a:srgbClr val="FF0000"/>
                </a:solidFill>
                <a:latin typeface="华文中宋" pitchFamily="2" charset="-122"/>
                <a:ea typeface="华文中宋" pitchFamily="2" charset="-122"/>
              </a:rPr>
              <a:t>华丽、高雅</a:t>
            </a:r>
            <a:r>
              <a:rPr lang="zh-CN" altLang="en-US" sz="2800" b="1" dirty="0">
                <a:latin typeface="华文中宋" pitchFamily="2" charset="-122"/>
                <a:ea typeface="华文中宋" pitchFamily="2" charset="-122"/>
              </a:rPr>
              <a:t>的发展</a:t>
            </a:r>
            <a:r>
              <a:rPr lang="en-US" altLang="zh-CN" sz="2800" b="1" dirty="0">
                <a:latin typeface="华文中宋" pitchFamily="2" charset="-122"/>
                <a:ea typeface="华文中宋" pitchFamily="2" charset="-122"/>
              </a:rPr>
              <a:t>(</a:t>
            </a:r>
            <a:r>
              <a:rPr lang="zh-CN" altLang="en-US" sz="2800" b="1" dirty="0">
                <a:latin typeface="华文中宋" pitchFamily="2" charset="-122"/>
                <a:ea typeface="华文中宋" pitchFamily="2" charset="-122"/>
              </a:rPr>
              <a:t>汉赋、唐诗</a:t>
            </a:r>
            <a:r>
              <a:rPr lang="en-US" altLang="zh-CN" sz="2800" b="1" dirty="0">
                <a:latin typeface="华文中宋" pitchFamily="2" charset="-122"/>
                <a:ea typeface="华文中宋" pitchFamily="2" charset="-122"/>
              </a:rPr>
              <a:t>)</a:t>
            </a:r>
            <a:r>
              <a:rPr lang="zh-CN" altLang="en-US" sz="2800" b="1" dirty="0">
                <a:latin typeface="华文中宋" pitchFamily="2" charset="-122"/>
                <a:ea typeface="华文中宋" pitchFamily="2" charset="-122"/>
              </a:rPr>
              <a:t>，</a:t>
            </a:r>
            <a:r>
              <a:rPr lang="zh-CN" altLang="en-US" sz="2800" b="1" dirty="0">
                <a:solidFill>
                  <a:srgbClr val="FF0000"/>
                </a:solidFill>
                <a:latin typeface="华文中宋" pitchFamily="2" charset="-122"/>
                <a:ea typeface="华文中宋" pitchFamily="2" charset="-122"/>
              </a:rPr>
              <a:t>最终又下移到平民百姓</a:t>
            </a:r>
            <a:r>
              <a:rPr lang="zh-CN" altLang="en-US" sz="2800" b="1" dirty="0">
                <a:latin typeface="华文中宋" pitchFamily="2" charset="-122"/>
                <a:ea typeface="华文中宋" pitchFamily="2" charset="-122"/>
              </a:rPr>
              <a:t>的生活</a:t>
            </a:r>
            <a:r>
              <a:rPr lang="en-US" altLang="zh-CN" sz="2800" b="1" dirty="0">
                <a:latin typeface="华文中宋" pitchFamily="2" charset="-122"/>
                <a:ea typeface="华文中宋" pitchFamily="2" charset="-122"/>
              </a:rPr>
              <a:t>(</a:t>
            </a:r>
            <a:r>
              <a:rPr lang="zh-CN" altLang="en-US" sz="2800" b="1" dirty="0">
                <a:latin typeface="华文中宋" pitchFamily="2" charset="-122"/>
                <a:ea typeface="华文中宋" pitchFamily="2" charset="-122"/>
              </a:rPr>
              <a:t>宋词到明清小说</a:t>
            </a:r>
            <a:r>
              <a:rPr lang="en-US" altLang="zh-CN" sz="2800" b="1" dirty="0">
                <a:latin typeface="华文中宋" pitchFamily="2" charset="-122"/>
                <a:ea typeface="华文中宋" pitchFamily="2" charset="-122"/>
              </a:rPr>
              <a:t>)</a:t>
            </a:r>
            <a:r>
              <a:rPr lang="zh-CN" altLang="en-US" sz="2800" b="1" dirty="0">
                <a:latin typeface="华文中宋" pitchFamily="2" charset="-122"/>
                <a:ea typeface="华文中宋" pitchFamily="2" charset="-122"/>
              </a:rPr>
              <a:t>，语言由质朴到词藻华丽、对仗工整、句式严整的文言文到句式活泼、通俗易懂的白话文，</a:t>
            </a:r>
            <a:r>
              <a:rPr lang="zh-CN" altLang="en-US" sz="2800" b="1" dirty="0">
                <a:solidFill>
                  <a:srgbClr val="0000FF"/>
                </a:solidFill>
                <a:latin typeface="华文中宋" pitchFamily="2" charset="-122"/>
                <a:ea typeface="华文中宋" pitchFamily="2" charset="-122"/>
              </a:rPr>
              <a:t>说明了中国古代文学的发展趋势是逐渐平民化（通俗化）</a:t>
            </a:r>
            <a:r>
              <a:rPr lang="zh-CN" altLang="en-US" sz="2800" b="1" dirty="0">
                <a:latin typeface="华文中宋" pitchFamily="2" charset="-122"/>
                <a:ea typeface="华文中宋" pitchFamily="2" charset="-122"/>
              </a:rPr>
              <a:t> 。这是随着</a:t>
            </a:r>
            <a:r>
              <a:rPr lang="zh-CN" altLang="en-US" sz="2800" b="1" dirty="0">
                <a:solidFill>
                  <a:srgbClr val="FF0000"/>
                </a:solidFill>
                <a:latin typeface="华文中宋" pitchFamily="2" charset="-122"/>
                <a:ea typeface="华文中宋" pitchFamily="2" charset="-122"/>
              </a:rPr>
              <a:t>商品经济的发展，适应了不断壮大的市民阶层的需要而出现的变化。</a:t>
            </a:r>
            <a:endParaRPr lang="zh-CN" altLang="en-US" sz="2800" b="1" dirty="0">
              <a:solidFill>
                <a:srgbClr val="FF0000"/>
              </a:solidFill>
              <a:latin typeface="华文中宋" pitchFamily="2" charset="-122"/>
              <a:ea typeface="华文中宋" pitchFamily="2" charset="-122"/>
            </a:endParaRPr>
          </a:p>
        </p:txBody>
      </p:sp>
      <p:sp>
        <p:nvSpPr>
          <p:cNvPr id="5" name="矩形 4"/>
          <p:cNvSpPr/>
          <p:nvPr/>
        </p:nvSpPr>
        <p:spPr>
          <a:xfrm>
            <a:off x="285720" y="214290"/>
            <a:ext cx="2967480" cy="923330"/>
          </a:xfrm>
          <a:prstGeom prst="rect">
            <a:avLst/>
          </a:prstGeom>
          <a:noFill/>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anose="020B0604020202020204" pitchFamily="34" charset="0"/>
                <a:ea typeface="宋体" panose="02010600030101010101" pitchFamily="2" charset="-122"/>
                <a:cs typeface="+mn-cs"/>
              </a:rPr>
              <a:t>思维拓展</a:t>
            </a:r>
            <a:endParaRPr kumimoji="0" lang="zh-CN" altLang="en-US" sz="54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xEl>
                                              <p:charRg st="0" end="177"/>
                                            </p:txEl>
                                          </p:spTgt>
                                        </p:tgtEl>
                                        <p:attrNameLst>
                                          <p:attrName>style.visibility</p:attrName>
                                        </p:attrNameLst>
                                      </p:cBhvr>
                                      <p:to>
                                        <p:strVal val="visible"/>
                                      </p:to>
                                    </p:set>
                                    <p:anim calcmode="lin" valueType="num">
                                      <p:cBhvr>
                                        <p:cTn id="7" dur="1000" fill="hold"/>
                                        <p:tgtEl>
                                          <p:spTgt spid="6">
                                            <p:txEl>
                                              <p:charRg st="0" end="177"/>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charRg st="0" end="177"/>
                                            </p:txEl>
                                          </p:spTgt>
                                        </p:tgtEl>
                                        <p:attrNameLst>
                                          <p:attrName>ppt_h</p:attrName>
                                        </p:attrNameLst>
                                      </p:cBhvr>
                                      <p:tavLst>
                                        <p:tav tm="0">
                                          <p:val>
                                            <p:strVal val="#ppt_h"/>
                                          </p:val>
                                        </p:tav>
                                        <p:tav tm="100000">
                                          <p:val>
                                            <p:strVal val="#ppt_h"/>
                                          </p:val>
                                        </p:tav>
                                      </p:tavLst>
                                    </p:anim>
                                    <p:animEffect transition="in" filter="fade">
                                      <p:cBhvr>
                                        <p:cTn id="9" dur="1000"/>
                                        <p:tgtEl>
                                          <p:spTgt spid="6">
                                            <p:txEl>
                                              <p:charRg st="0" end="17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2345" name="Group 57"/>
          <p:cNvGraphicFramePr>
            <a:graphicFrameLocks noGrp="1"/>
          </p:cNvGraphicFramePr>
          <p:nvPr/>
        </p:nvGraphicFramePr>
        <p:xfrm>
          <a:off x="107950" y="976313"/>
          <a:ext cx="8856663" cy="5524502"/>
        </p:xfrm>
        <a:graphic>
          <a:graphicData uri="http://schemas.openxmlformats.org/drawingml/2006/table">
            <a:tbl>
              <a:tblPr/>
              <a:tblGrid>
                <a:gridCol w="790575"/>
                <a:gridCol w="1909763"/>
                <a:gridCol w="763587"/>
                <a:gridCol w="714375"/>
                <a:gridCol w="857250"/>
                <a:gridCol w="3821113"/>
              </a:tblGrid>
              <a:tr h="407988">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朝代</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时代特征</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书法</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绘画</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文学</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rgbClr val="FF0000"/>
                          </a:solidFill>
                          <a:effectLst/>
                          <a:latin typeface="黑体" panose="02010609060101010101" pitchFamily="49" charset="-122"/>
                          <a:ea typeface="黑体" panose="02010609060101010101" pitchFamily="49" charset="-122"/>
                        </a:rPr>
                        <a:t>戏剧</a:t>
                      </a:r>
                      <a:endParaRPr kumimoji="0" lang="zh-CN" altLang="en-US" sz="2400" b="1" i="0" u="none" strike="noStrike" cap="none" normalizeH="0" baseline="0" smtClean="0">
                        <a:ln>
                          <a:noFill/>
                        </a:ln>
                        <a:solidFill>
                          <a:srgbClr val="FF0000"/>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r>
              <a:tr h="7413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先秦</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生产力落后</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1096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秦汉</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48431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魏晋</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vMerge="1">
                  <a:tcPr/>
                </a:tc>
              </a:tr>
              <a:tr h="17811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隋唐</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国家统一，经济繁荣，文化多元，科举制</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梨园</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4077" name="Rectangle 3"/>
          <p:cNvSpPr/>
          <p:nvPr/>
        </p:nvSpPr>
        <p:spPr>
          <a:xfrm>
            <a:off x="254000" y="273050"/>
            <a:ext cx="7104063" cy="584200"/>
          </a:xfrm>
          <a:prstGeom prst="rect">
            <a:avLst/>
          </a:prstGeom>
          <a:noFill/>
          <a:ln w="9525">
            <a:noFill/>
          </a:ln>
        </p:spPr>
        <p:txBody>
          <a:bodyPr>
            <a:spAutoFit/>
          </a:bodyPr>
          <a:p>
            <a:pPr>
              <a:spcBef>
                <a:spcPct val="20000"/>
              </a:spcBef>
            </a:pPr>
            <a:r>
              <a:rPr lang="zh-CN" altLang="en-US" sz="3200" b="1" dirty="0">
                <a:solidFill>
                  <a:srgbClr val="FF0000"/>
                </a:solidFill>
                <a:latin typeface="Comic Sans MS" panose="030F0702030302020204" pitchFamily="66" charset="0"/>
                <a:ea typeface="黑体" panose="02010609060101010101" pitchFamily="49" charset="-122"/>
              </a:rPr>
              <a:t>二、中国古代文艺</a:t>
            </a:r>
            <a:endParaRPr lang="zh-CN" altLang="en-US" sz="3200" b="1" dirty="0">
              <a:solidFill>
                <a:srgbClr val="FF0000"/>
              </a:solidFill>
              <a:latin typeface="Comic Sans MS" panose="030F0702030302020204" pitchFamily="66" charset="0"/>
              <a:ea typeface="黑体" panose="02010609060101010101" pitchFamily="49" charset="-122"/>
            </a:endParaRPr>
          </a:p>
        </p:txBody>
      </p:sp>
      <p:sp>
        <p:nvSpPr>
          <p:cNvPr id="44078" name="矩形 9"/>
          <p:cNvSpPr/>
          <p:nvPr/>
        </p:nvSpPr>
        <p:spPr>
          <a:xfrm>
            <a:off x="928688" y="3463925"/>
            <a:ext cx="1871662" cy="1108075"/>
          </a:xfrm>
          <a:prstGeom prst="rect">
            <a:avLst/>
          </a:prstGeom>
          <a:noFill/>
          <a:ln w="9525">
            <a:noFill/>
          </a:ln>
        </p:spPr>
        <p:txBody>
          <a:bodyPr>
            <a:spAutoFit/>
          </a:bodyPr>
          <a:p>
            <a:pPr fontAlgn="ctr"/>
            <a:r>
              <a:rPr lang="zh-CN" altLang="en-US" sz="2200" b="1" dirty="0">
                <a:solidFill>
                  <a:srgbClr val="0000FF"/>
                </a:solidFill>
                <a:latin typeface="黑体" panose="02010609060101010101" pitchFamily="49" charset="-122"/>
                <a:ea typeface="黑体" panose="02010609060101010101" pitchFamily="49" charset="-122"/>
              </a:rPr>
              <a:t>国家分裂、战乱，社会动荡；</a:t>
            </a:r>
            <a:r>
              <a:rPr lang="zh-CN" altLang="en-US" sz="2200" b="1" u="sng" dirty="0">
                <a:solidFill>
                  <a:srgbClr val="FF0000"/>
                </a:solidFill>
                <a:latin typeface="黑体" panose="02010609060101010101" pitchFamily="49" charset="-122"/>
                <a:ea typeface="黑体" panose="02010609060101010101" pitchFamily="49" charset="-122"/>
              </a:rPr>
              <a:t>士人群体</a:t>
            </a:r>
            <a:r>
              <a:rPr lang="zh-CN" altLang="en-US" sz="2200" b="1" dirty="0">
                <a:solidFill>
                  <a:srgbClr val="0000FF"/>
                </a:solidFill>
                <a:latin typeface="黑体" panose="02010609060101010101" pitchFamily="49" charset="-122"/>
                <a:ea typeface="黑体" panose="02010609060101010101" pitchFamily="49" charset="-122"/>
              </a:rPr>
              <a:t>形成</a:t>
            </a:r>
            <a:endParaRPr lang="zh-CN" altLang="en-US" sz="2200" b="1" dirty="0">
              <a:solidFill>
                <a:srgbClr val="0000FF"/>
              </a:solidFill>
              <a:latin typeface="黑体" panose="02010609060101010101" pitchFamily="49" charset="-122"/>
              <a:ea typeface="黑体" panose="02010609060101010101" pitchFamily="49" charset="-122"/>
            </a:endParaRPr>
          </a:p>
        </p:txBody>
      </p:sp>
      <p:sp>
        <p:nvSpPr>
          <p:cNvPr id="44079" name="矩形 18"/>
          <p:cNvSpPr/>
          <p:nvPr/>
        </p:nvSpPr>
        <p:spPr>
          <a:xfrm>
            <a:off x="928688" y="2143125"/>
            <a:ext cx="1857375" cy="1154113"/>
          </a:xfrm>
          <a:prstGeom prst="rect">
            <a:avLst/>
          </a:prstGeom>
          <a:noFill/>
          <a:ln w="9525">
            <a:noFill/>
          </a:ln>
        </p:spPr>
        <p:txBody>
          <a:bodyPr>
            <a:spAutoFit/>
          </a:bodyPr>
          <a:p>
            <a:pPr fontAlgn="ctr"/>
            <a:r>
              <a:rPr lang="zh-CN" altLang="en-US" sz="2300" b="1" dirty="0">
                <a:solidFill>
                  <a:srgbClr val="000000"/>
                </a:solidFill>
                <a:latin typeface="黑体" panose="02010609060101010101" pitchFamily="49" charset="-122"/>
                <a:ea typeface="黑体" panose="02010609060101010101" pitchFamily="49" charset="-122"/>
              </a:rPr>
              <a:t>政治统一</a:t>
            </a:r>
            <a:endParaRPr lang="en-US" altLang="zh-CN" sz="2300" b="1" dirty="0">
              <a:solidFill>
                <a:srgbClr val="000000"/>
              </a:solidFill>
              <a:latin typeface="黑体" panose="02010609060101010101" pitchFamily="49" charset="-122"/>
              <a:ea typeface="黑体" panose="02010609060101010101" pitchFamily="49" charset="-122"/>
            </a:endParaRPr>
          </a:p>
          <a:p>
            <a:pPr fontAlgn="ctr"/>
            <a:r>
              <a:rPr lang="zh-CN" altLang="en-US" sz="2300" b="1" dirty="0">
                <a:solidFill>
                  <a:srgbClr val="000000"/>
                </a:solidFill>
                <a:latin typeface="黑体" panose="02010609060101010101" pitchFamily="49" charset="-122"/>
                <a:ea typeface="黑体" panose="02010609060101010101" pitchFamily="49" charset="-122"/>
              </a:rPr>
              <a:t>经济发展</a:t>
            </a:r>
            <a:endParaRPr lang="en-US" altLang="zh-CN" sz="2300" b="1" dirty="0">
              <a:solidFill>
                <a:srgbClr val="000000"/>
              </a:solidFill>
              <a:latin typeface="黑体" panose="02010609060101010101" pitchFamily="49" charset="-122"/>
              <a:ea typeface="黑体" panose="02010609060101010101" pitchFamily="49" charset="-122"/>
            </a:endParaRPr>
          </a:p>
          <a:p>
            <a:pPr fontAlgn="ctr"/>
            <a:r>
              <a:rPr lang="zh-CN" altLang="en-US" sz="2300" b="1" dirty="0">
                <a:solidFill>
                  <a:srgbClr val="000000"/>
                </a:solidFill>
                <a:latin typeface="黑体" panose="02010609060101010101" pitchFamily="49" charset="-122"/>
                <a:ea typeface="黑体" panose="02010609060101010101" pitchFamily="49" charset="-122"/>
              </a:rPr>
              <a:t>思想统一</a:t>
            </a:r>
            <a:endParaRPr lang="zh-CN" altLang="en-US" sz="2300" b="1" dirty="0">
              <a:solidFill>
                <a:srgbClr val="000000"/>
              </a:solidFill>
              <a:latin typeface="黑体" panose="02010609060101010101" pitchFamily="49" charset="-122"/>
              <a:ea typeface="黑体" panose="02010609060101010101" pitchFamily="49" charset="-122"/>
            </a:endParaRPr>
          </a:p>
        </p:txBody>
      </p:sp>
      <p:sp>
        <p:nvSpPr>
          <p:cNvPr id="9" name="矩形 8"/>
          <p:cNvSpPr/>
          <p:nvPr/>
        </p:nvSpPr>
        <p:spPr>
          <a:xfrm>
            <a:off x="5214938" y="1571625"/>
            <a:ext cx="3857625" cy="461963"/>
          </a:xfrm>
          <a:prstGeom prst="rect">
            <a:avLst/>
          </a:prstGeom>
          <a:noFill/>
          <a:ln w="9525">
            <a:noFill/>
          </a:ln>
        </p:spPr>
        <p:txBody>
          <a:bodyPr>
            <a:spAutoFit/>
          </a:bodyPr>
          <a:p>
            <a:pPr algn="ctr" fontAlgn="ctr"/>
            <a:r>
              <a:rPr lang="zh-CN" altLang="en-US" b="1" dirty="0">
                <a:solidFill>
                  <a:srgbClr val="0000FF"/>
                </a:solidFill>
                <a:latin typeface="黑体" panose="02010609060101010101" pitchFamily="49" charset="-122"/>
                <a:ea typeface="黑体" panose="02010609060101010101" pitchFamily="49" charset="-122"/>
              </a:rPr>
              <a:t>傩戏</a:t>
            </a:r>
            <a:r>
              <a:rPr lang="zh-CN" altLang="en-US" b="1" dirty="0">
                <a:solidFill>
                  <a:srgbClr val="FF0000"/>
                </a:solidFill>
                <a:latin typeface="黑体" panose="02010609060101010101" pitchFamily="49" charset="-122"/>
                <a:ea typeface="黑体" panose="02010609060101010101" pitchFamily="49" charset="-122"/>
              </a:rPr>
              <a:t>（起源）</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4081" name="TextBox 9"/>
          <p:cNvSpPr txBox="1"/>
          <p:nvPr/>
        </p:nvSpPr>
        <p:spPr>
          <a:xfrm>
            <a:off x="3786188" y="285750"/>
            <a:ext cx="4929187" cy="523875"/>
          </a:xfrm>
          <a:prstGeom prst="rect">
            <a:avLst/>
          </a:prstGeom>
          <a:noFill/>
          <a:ln w="9525">
            <a:noFill/>
          </a:ln>
        </p:spPr>
        <p:txBody>
          <a:bodyPr>
            <a:spAutoFit/>
          </a:bodyPr>
          <a:p>
            <a:r>
              <a:rPr lang="en-US" altLang="zh-CN" sz="2800" b="1" dirty="0">
                <a:latin typeface="华文中宋" pitchFamily="2" charset="-122"/>
                <a:ea typeface="华文中宋" pitchFamily="2" charset="-122"/>
              </a:rPr>
              <a:t>——</a:t>
            </a:r>
            <a:r>
              <a:rPr lang="zh-CN" altLang="en-US" sz="2800" b="1" dirty="0">
                <a:latin typeface="华文中宋" pitchFamily="2" charset="-122"/>
                <a:ea typeface="华文中宋" pitchFamily="2" charset="-122"/>
              </a:rPr>
              <a:t>戏剧</a:t>
            </a:r>
            <a:endParaRPr lang="zh-CN" altLang="en-US" sz="2800" dirty="0">
              <a:latin typeface="华文中宋" pitchFamily="2" charset="-122"/>
              <a:ea typeface="华文中宋"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000000"/>
                                          </p:val>
                                        </p:tav>
                                        <p:tav tm="100000">
                                          <p:val>
                                            <p:strVal val="#ppt_w"/>
                                          </p:val>
                                        </p:tav>
                                      </p:tavLst>
                                    </p:anim>
                                    <p:anim calcmode="lin" valueType="num">
                                      <p:cBhvr>
                                        <p:cTn id="8" dur="500" fill="hold"/>
                                        <p:tgtEl>
                                          <p:spTgt spid="9"/>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31793" name="Group 49"/>
          <p:cNvGraphicFramePr>
            <a:graphicFrameLocks noGrp="1"/>
          </p:cNvGraphicFramePr>
          <p:nvPr/>
        </p:nvGraphicFramePr>
        <p:xfrm>
          <a:off x="179388" y="285750"/>
          <a:ext cx="8820150" cy="6416676"/>
        </p:xfrm>
        <a:graphic>
          <a:graphicData uri="http://schemas.openxmlformats.org/drawingml/2006/table">
            <a:tbl>
              <a:tblPr/>
              <a:tblGrid>
                <a:gridCol w="720725"/>
                <a:gridCol w="1957387"/>
                <a:gridCol w="785813"/>
                <a:gridCol w="857250"/>
                <a:gridCol w="785812"/>
                <a:gridCol w="3713163"/>
              </a:tblGrid>
              <a:tr h="51752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朝代</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时代特征</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书法</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绘画</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文学</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rgbClr val="FF0000"/>
                          </a:solidFill>
                          <a:effectLst/>
                          <a:latin typeface="黑体" panose="02010609060101010101" pitchFamily="49" charset="-122"/>
                          <a:ea typeface="黑体" panose="02010609060101010101" pitchFamily="49" charset="-122"/>
                        </a:rPr>
                        <a:t>戏剧</a:t>
                      </a:r>
                      <a:endParaRPr kumimoji="0" lang="zh-CN" altLang="en-US" sz="2400" b="1" i="0" u="none" strike="noStrike" cap="none" normalizeH="0" baseline="0" smtClean="0">
                        <a:ln>
                          <a:noFill/>
                        </a:ln>
                        <a:solidFill>
                          <a:srgbClr val="FF0000"/>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r>
              <a:tr h="158432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北宋</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50482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南宋</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457200" marR="0" lvl="1"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偏安江南</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vMerge="1">
                  <a:tcPr/>
                </a:tc>
                <a:tc vMerge="1">
                  <a:tcPr/>
                </a:tc>
                <a:tc vMerge="1">
                  <a:tcPr/>
                </a:tc>
                <a:tc vMerge="1">
                  <a:tcPr/>
                </a:tc>
              </a:tr>
              <a:tr h="1519238">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元</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2200" b="0"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2907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明清</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en-US" altLang="zh-CN" sz="20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en-US" altLang="zh-CN" sz="20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0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5098" name="矩形 6"/>
          <p:cNvSpPr/>
          <p:nvPr/>
        </p:nvSpPr>
        <p:spPr>
          <a:xfrm>
            <a:off x="857250" y="911225"/>
            <a:ext cx="2160588" cy="1446213"/>
          </a:xfrm>
          <a:prstGeom prst="rect">
            <a:avLst/>
          </a:prstGeom>
          <a:noFill/>
          <a:ln w="9525">
            <a:noFill/>
          </a:ln>
        </p:spPr>
        <p:txBody>
          <a:bodyPr>
            <a:spAutoFit/>
          </a:bodyPr>
          <a:p>
            <a:pPr fontAlgn="ctr"/>
            <a:r>
              <a:rPr lang="zh-CN" altLang="en-US" sz="2200" b="1" dirty="0">
                <a:solidFill>
                  <a:srgbClr val="FF0000"/>
                </a:solidFill>
                <a:latin typeface="黑体" panose="02010609060101010101" pitchFamily="49" charset="-122"/>
                <a:ea typeface="黑体" panose="02010609060101010101" pitchFamily="49" charset="-122"/>
              </a:rPr>
              <a:t>商品经济发展；市民阶层兴起； 重文，文人阶层壮大；理学发展</a:t>
            </a:r>
            <a:endParaRPr lang="zh-CN" altLang="en-US" sz="2200" b="1" dirty="0">
              <a:solidFill>
                <a:srgbClr val="FF0000"/>
              </a:solidFill>
              <a:latin typeface="黑体" panose="02010609060101010101" pitchFamily="49" charset="-122"/>
              <a:ea typeface="黑体" panose="02010609060101010101" pitchFamily="49" charset="-122"/>
            </a:endParaRPr>
          </a:p>
        </p:txBody>
      </p:sp>
      <p:sp>
        <p:nvSpPr>
          <p:cNvPr id="45099" name="矩形 11"/>
          <p:cNvSpPr/>
          <p:nvPr/>
        </p:nvSpPr>
        <p:spPr>
          <a:xfrm>
            <a:off x="900113" y="4500563"/>
            <a:ext cx="2159000" cy="2124075"/>
          </a:xfrm>
          <a:prstGeom prst="rect">
            <a:avLst/>
          </a:prstGeom>
          <a:noFill/>
          <a:ln w="9525">
            <a:noFill/>
          </a:ln>
        </p:spPr>
        <p:txBody>
          <a:bodyPr>
            <a:spAutoFit/>
          </a:bodyPr>
          <a:p>
            <a:pPr fontAlgn="ctr"/>
            <a:r>
              <a:rPr lang="zh-CN" altLang="en-US" sz="2200" b="1" dirty="0">
                <a:solidFill>
                  <a:srgbClr val="0000FF"/>
                </a:solidFill>
                <a:latin typeface="黑体" panose="02010609060101010101" pitchFamily="49" charset="-122"/>
                <a:ea typeface="黑体" panose="02010609060101010101" pitchFamily="49" charset="-122"/>
              </a:rPr>
              <a:t>商品经济发展，商业市镇繁荣，资本主义萌芽；市民阶层壮大；明清进步思潮；政治统治黑暗。</a:t>
            </a:r>
            <a:endParaRPr lang="zh-CN" altLang="en-US" sz="2200" b="1" dirty="0">
              <a:solidFill>
                <a:srgbClr val="0000FF"/>
              </a:solidFill>
              <a:latin typeface="黑体" panose="02010609060101010101" pitchFamily="49" charset="-122"/>
              <a:ea typeface="黑体" panose="02010609060101010101" pitchFamily="49" charset="-122"/>
            </a:endParaRPr>
          </a:p>
        </p:txBody>
      </p:sp>
      <p:sp>
        <p:nvSpPr>
          <p:cNvPr id="45100" name="矩形 19"/>
          <p:cNvSpPr/>
          <p:nvPr/>
        </p:nvSpPr>
        <p:spPr>
          <a:xfrm>
            <a:off x="928688" y="2928938"/>
            <a:ext cx="1928812" cy="1446212"/>
          </a:xfrm>
          <a:prstGeom prst="rect">
            <a:avLst/>
          </a:prstGeom>
          <a:noFill/>
          <a:ln w="9525">
            <a:noFill/>
          </a:ln>
        </p:spPr>
        <p:txBody>
          <a:bodyPr>
            <a:spAutoFit/>
          </a:bodyPr>
          <a:p>
            <a:pPr fontAlgn="ctr"/>
            <a:r>
              <a:rPr lang="zh-CN" altLang="en-US" sz="2200" b="1" dirty="0">
                <a:solidFill>
                  <a:srgbClr val="000000"/>
                </a:solidFill>
                <a:latin typeface="黑体" panose="02010609060101010101" pitchFamily="49" charset="-122"/>
                <a:ea typeface="黑体" panose="02010609060101010101" pitchFamily="49" charset="-122"/>
              </a:rPr>
              <a:t>民族歧视政策，民族、阶级矛盾尖锐；文人地位低下</a:t>
            </a:r>
            <a:endParaRPr lang="zh-CN" altLang="en-US" sz="2200" b="1" dirty="0">
              <a:solidFill>
                <a:srgbClr val="000000"/>
              </a:solidFill>
              <a:latin typeface="黑体" panose="02010609060101010101" pitchFamily="49" charset="-122"/>
              <a:ea typeface="黑体" panose="02010609060101010101" pitchFamily="49" charset="-122"/>
            </a:endParaRPr>
          </a:p>
        </p:txBody>
      </p:sp>
      <p:sp>
        <p:nvSpPr>
          <p:cNvPr id="11" name="矩形 10"/>
          <p:cNvSpPr/>
          <p:nvPr/>
        </p:nvSpPr>
        <p:spPr>
          <a:xfrm>
            <a:off x="5357813" y="1395413"/>
            <a:ext cx="3643312" cy="457200"/>
          </a:xfrm>
          <a:prstGeom prst="rect">
            <a:avLst/>
          </a:prstGeom>
          <a:noFill/>
          <a:ln w="9525">
            <a:noFill/>
          </a:ln>
        </p:spPr>
        <p:txBody>
          <a:bodyPr>
            <a:spAutoFit/>
          </a:bodyPr>
          <a:p>
            <a:pPr algn="ctr" fontAlgn="ctr"/>
            <a:r>
              <a:rPr lang="zh-CN" altLang="en-US" b="1" dirty="0">
                <a:solidFill>
                  <a:srgbClr val="3333FF"/>
                </a:solidFill>
                <a:latin typeface="黑体" panose="02010609060101010101" pitchFamily="49" charset="-122"/>
                <a:ea typeface="黑体" panose="02010609060101010101" pitchFamily="49" charset="-122"/>
              </a:rPr>
              <a:t>南戏</a:t>
            </a:r>
            <a:r>
              <a:rPr lang="zh-CN" altLang="en-US" b="1" dirty="0">
                <a:solidFill>
                  <a:srgbClr val="FF0000"/>
                </a:solidFill>
                <a:latin typeface="黑体" panose="02010609060101010101" pitchFamily="49" charset="-122"/>
                <a:ea typeface="黑体" panose="02010609060101010101" pitchFamily="49" charset="-122"/>
              </a:rPr>
              <a:t>（形成）</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12" name="矩形 11"/>
          <p:cNvSpPr/>
          <p:nvPr/>
        </p:nvSpPr>
        <p:spPr>
          <a:xfrm>
            <a:off x="5292725" y="3038475"/>
            <a:ext cx="3836988" cy="1296988"/>
          </a:xfrm>
          <a:prstGeom prst="rect">
            <a:avLst/>
          </a:prstGeom>
          <a:noFill/>
          <a:ln w="9525">
            <a:noFill/>
          </a:ln>
        </p:spPr>
        <p:txBody>
          <a:bodyPr>
            <a:spAutoFit/>
          </a:bodyPr>
          <a:p>
            <a:pPr algn="ctr" fontAlgn="ctr">
              <a:lnSpc>
                <a:spcPct val="110000"/>
              </a:lnSpc>
            </a:pPr>
            <a:r>
              <a:rPr lang="zh-CN" altLang="en-US" b="1" dirty="0">
                <a:solidFill>
                  <a:srgbClr val="0000FF"/>
                </a:solidFill>
                <a:latin typeface="黑体" panose="02010609060101010101" pitchFamily="49" charset="-122"/>
                <a:ea typeface="黑体" panose="02010609060101010101" pitchFamily="49" charset="-122"/>
              </a:rPr>
              <a:t>元杂剧</a:t>
            </a:r>
            <a:r>
              <a:rPr lang="zh-CN" altLang="en-US" b="1" dirty="0">
                <a:solidFill>
                  <a:srgbClr val="FF0000"/>
                </a:solidFill>
                <a:latin typeface="黑体" panose="02010609060101010101" pitchFamily="49" charset="-122"/>
                <a:ea typeface="黑体" panose="02010609060101010101" pitchFamily="49" charset="-122"/>
              </a:rPr>
              <a:t>（成熟）</a:t>
            </a:r>
            <a:endParaRPr lang="en-US" altLang="zh-CN" b="1" dirty="0">
              <a:solidFill>
                <a:srgbClr val="FF0000"/>
              </a:solidFill>
              <a:latin typeface="黑体" panose="02010609060101010101" pitchFamily="49" charset="-122"/>
              <a:ea typeface="黑体" panose="02010609060101010101" pitchFamily="49" charset="-122"/>
            </a:endParaRPr>
          </a:p>
          <a:p>
            <a:pPr fontAlgn="ctr">
              <a:lnSpc>
                <a:spcPct val="110000"/>
              </a:lnSpc>
            </a:pPr>
            <a:r>
              <a:rPr lang="zh-CN" altLang="en-US" b="1" dirty="0">
                <a:solidFill>
                  <a:srgbClr val="0000FF"/>
                </a:solidFill>
                <a:latin typeface="黑体" panose="02010609060101010101" pitchFamily="49" charset="-122"/>
                <a:ea typeface="黑体" panose="02010609060101010101" pitchFamily="49" charset="-122"/>
              </a:rPr>
              <a:t>“元曲四大家”、王实甫</a:t>
            </a:r>
            <a:endParaRPr lang="zh-CN" altLang="en-US" b="1" dirty="0">
              <a:solidFill>
                <a:srgbClr val="0000FF"/>
              </a:solidFill>
              <a:latin typeface="黑体" panose="02010609060101010101" pitchFamily="49" charset="-122"/>
              <a:ea typeface="黑体" panose="02010609060101010101" pitchFamily="49" charset="-122"/>
            </a:endParaRPr>
          </a:p>
          <a:p>
            <a:pPr fontAlgn="ctr">
              <a:lnSpc>
                <a:spcPct val="110000"/>
              </a:lnSpc>
            </a:pPr>
            <a:r>
              <a:rPr lang="en-US" altLang="zh-CN" b="1" dirty="0">
                <a:solidFill>
                  <a:srgbClr val="0000FF"/>
                </a:solidFill>
                <a:latin typeface="黑体" panose="02010609060101010101" pitchFamily="49" charset="-122"/>
                <a:ea typeface="黑体" panose="02010609060101010101" pitchFamily="49" charset="-122"/>
              </a:rPr>
              <a:t>《</a:t>
            </a:r>
            <a:r>
              <a:rPr lang="zh-CN" altLang="en-US" b="1" dirty="0">
                <a:solidFill>
                  <a:srgbClr val="0000FF"/>
                </a:solidFill>
                <a:latin typeface="黑体" panose="02010609060101010101" pitchFamily="49" charset="-122"/>
                <a:ea typeface="黑体" panose="02010609060101010101" pitchFamily="49" charset="-122"/>
              </a:rPr>
              <a:t>窦娥冤</a:t>
            </a:r>
            <a:r>
              <a:rPr lang="en-US" altLang="zh-CN" b="1" dirty="0">
                <a:solidFill>
                  <a:srgbClr val="0000FF"/>
                </a:solidFill>
                <a:latin typeface="黑体" panose="02010609060101010101" pitchFamily="49" charset="-122"/>
                <a:ea typeface="黑体" panose="02010609060101010101" pitchFamily="49" charset="-122"/>
              </a:rPr>
              <a:t>》</a:t>
            </a:r>
            <a:r>
              <a:rPr lang="zh-CN" altLang="en-US" b="1" dirty="0">
                <a:solidFill>
                  <a:srgbClr val="0000FF"/>
                </a:solidFill>
                <a:latin typeface="黑体" panose="02010609060101010101" pitchFamily="49" charset="-122"/>
                <a:ea typeface="黑体" panose="02010609060101010101" pitchFamily="49" charset="-122"/>
              </a:rPr>
              <a:t>、</a:t>
            </a:r>
            <a:r>
              <a:rPr lang="en-US" altLang="zh-CN" b="1" dirty="0">
                <a:solidFill>
                  <a:srgbClr val="0000FF"/>
                </a:solidFill>
                <a:latin typeface="黑体" panose="02010609060101010101" pitchFamily="49" charset="-122"/>
                <a:ea typeface="黑体" panose="02010609060101010101" pitchFamily="49" charset="-122"/>
              </a:rPr>
              <a:t>《</a:t>
            </a:r>
            <a:r>
              <a:rPr lang="zh-CN" altLang="en-US" b="1" dirty="0">
                <a:solidFill>
                  <a:srgbClr val="0000FF"/>
                </a:solidFill>
                <a:latin typeface="黑体" panose="02010609060101010101" pitchFamily="49" charset="-122"/>
                <a:ea typeface="黑体" panose="02010609060101010101" pitchFamily="49" charset="-122"/>
              </a:rPr>
              <a:t>西厢记</a:t>
            </a:r>
            <a:r>
              <a:rPr lang="en-US" altLang="zh-CN" b="1" dirty="0">
                <a:solidFill>
                  <a:srgbClr val="0000FF"/>
                </a:solidFill>
                <a:latin typeface="黑体" panose="02010609060101010101" pitchFamily="49" charset="-122"/>
                <a:ea typeface="黑体" panose="02010609060101010101" pitchFamily="49" charset="-122"/>
              </a:rPr>
              <a:t>》</a:t>
            </a:r>
            <a:endParaRPr lang="en-US" altLang="zh-CN" b="1" dirty="0">
              <a:solidFill>
                <a:srgbClr val="0000FF"/>
              </a:solidFill>
              <a:latin typeface="黑体" panose="02010609060101010101" pitchFamily="49" charset="-122"/>
              <a:ea typeface="黑体" panose="02010609060101010101" pitchFamily="49" charset="-122"/>
            </a:endParaRPr>
          </a:p>
        </p:txBody>
      </p:sp>
      <p:sp>
        <p:nvSpPr>
          <p:cNvPr id="13" name="矩形 12"/>
          <p:cNvSpPr/>
          <p:nvPr/>
        </p:nvSpPr>
        <p:spPr>
          <a:xfrm>
            <a:off x="5357813" y="4759325"/>
            <a:ext cx="3894137" cy="1406525"/>
          </a:xfrm>
          <a:prstGeom prst="rect">
            <a:avLst/>
          </a:prstGeom>
          <a:noFill/>
          <a:ln w="9525">
            <a:noFill/>
          </a:ln>
        </p:spPr>
        <p:txBody>
          <a:bodyPr>
            <a:spAutoFit/>
          </a:bodyPr>
          <a:p>
            <a:pPr fontAlgn="ctr">
              <a:lnSpc>
                <a:spcPct val="120000"/>
              </a:lnSpc>
            </a:pPr>
            <a:r>
              <a:rPr lang="zh-CN" altLang="en-US" b="1" dirty="0">
                <a:solidFill>
                  <a:srgbClr val="3333FF"/>
                </a:solidFill>
                <a:latin typeface="黑体" panose="02010609060101010101" pitchFamily="49" charset="-122"/>
                <a:ea typeface="黑体" panose="02010609060101010101" pitchFamily="49" charset="-122"/>
              </a:rPr>
              <a:t>①明清昆曲</a:t>
            </a:r>
            <a:r>
              <a:rPr lang="en-US" altLang="zh-CN" b="1" dirty="0">
                <a:solidFill>
                  <a:srgbClr val="3333FF"/>
                </a:solidFill>
                <a:latin typeface="黑体" panose="02010609060101010101" pitchFamily="49" charset="-122"/>
                <a:ea typeface="黑体" panose="02010609060101010101" pitchFamily="49" charset="-122"/>
              </a:rPr>
              <a:t>—</a:t>
            </a:r>
            <a:r>
              <a:rPr lang="zh-CN" altLang="en-US" b="1" dirty="0">
                <a:solidFill>
                  <a:srgbClr val="3333FF"/>
                </a:solidFill>
                <a:latin typeface="黑体" panose="02010609060101010101" pitchFamily="49" charset="-122"/>
                <a:ea typeface="黑体" panose="02010609060101010101" pitchFamily="49" charset="-122"/>
              </a:rPr>
              <a:t>百戏之祖 （汤显祖</a:t>
            </a:r>
            <a:r>
              <a:rPr lang="en-US" altLang="zh-CN" b="1" dirty="0">
                <a:solidFill>
                  <a:srgbClr val="3333FF"/>
                </a:solidFill>
                <a:latin typeface="黑体" panose="02010609060101010101" pitchFamily="49" charset="-122"/>
                <a:ea typeface="黑体" panose="02010609060101010101" pitchFamily="49" charset="-122"/>
              </a:rPr>
              <a:t>《</a:t>
            </a:r>
            <a:r>
              <a:rPr lang="zh-CN" altLang="en-US" b="1" dirty="0">
                <a:solidFill>
                  <a:srgbClr val="3333FF"/>
                </a:solidFill>
                <a:latin typeface="黑体" panose="02010609060101010101" pitchFamily="49" charset="-122"/>
                <a:ea typeface="黑体" panose="02010609060101010101" pitchFamily="49" charset="-122"/>
              </a:rPr>
              <a:t>牡丹亭</a:t>
            </a:r>
            <a:r>
              <a:rPr lang="en-US" altLang="zh-CN" b="1" dirty="0">
                <a:solidFill>
                  <a:srgbClr val="3333FF"/>
                </a:solidFill>
                <a:latin typeface="黑体" panose="02010609060101010101" pitchFamily="49" charset="-122"/>
                <a:ea typeface="黑体" panose="02010609060101010101" pitchFamily="49" charset="-122"/>
              </a:rPr>
              <a:t>》</a:t>
            </a:r>
            <a:r>
              <a:rPr lang="zh-CN" altLang="en-US" b="1" dirty="0">
                <a:solidFill>
                  <a:srgbClr val="3333FF"/>
                </a:solidFill>
                <a:latin typeface="黑体" panose="02010609060101010101" pitchFamily="49" charset="-122"/>
                <a:ea typeface="黑体" panose="02010609060101010101" pitchFamily="49" charset="-122"/>
              </a:rPr>
              <a:t>）</a:t>
            </a:r>
            <a:endParaRPr lang="en-US" altLang="zh-CN" b="1" dirty="0">
              <a:solidFill>
                <a:srgbClr val="3333FF"/>
              </a:solidFill>
              <a:latin typeface="黑体" panose="02010609060101010101" pitchFamily="49" charset="-122"/>
              <a:ea typeface="黑体" panose="02010609060101010101" pitchFamily="49" charset="-122"/>
            </a:endParaRPr>
          </a:p>
          <a:p>
            <a:pPr fontAlgn="ctr">
              <a:lnSpc>
                <a:spcPct val="120000"/>
              </a:lnSpc>
            </a:pPr>
            <a:r>
              <a:rPr lang="zh-CN" altLang="en-US" b="1" dirty="0">
                <a:solidFill>
                  <a:srgbClr val="3333FF"/>
                </a:solidFill>
                <a:latin typeface="黑体" panose="02010609060101010101" pitchFamily="49" charset="-122"/>
                <a:ea typeface="黑体" panose="02010609060101010101" pitchFamily="49" charset="-122"/>
              </a:rPr>
              <a:t>②清代京剧</a:t>
            </a:r>
            <a:r>
              <a:rPr lang="en-US" altLang="zh-CN" b="1" dirty="0">
                <a:solidFill>
                  <a:srgbClr val="3333FF"/>
                </a:solidFill>
                <a:latin typeface="黑体" panose="02010609060101010101" pitchFamily="49" charset="-122"/>
                <a:ea typeface="黑体" panose="02010609060101010101" pitchFamily="49" charset="-122"/>
              </a:rPr>
              <a:t>—</a:t>
            </a:r>
            <a:r>
              <a:rPr lang="zh-CN" altLang="en-US" b="1" dirty="0">
                <a:solidFill>
                  <a:srgbClr val="3333FF"/>
                </a:solidFill>
                <a:latin typeface="黑体" panose="02010609060101010101" pitchFamily="49" charset="-122"/>
                <a:ea typeface="黑体" panose="02010609060101010101" pitchFamily="49" charset="-122"/>
              </a:rPr>
              <a:t>国粹</a:t>
            </a:r>
            <a:r>
              <a:rPr lang="zh-CN" altLang="en-US" b="1" dirty="0">
                <a:solidFill>
                  <a:srgbClr val="FF0000"/>
                </a:solidFill>
                <a:latin typeface="黑体" panose="02010609060101010101" pitchFamily="49" charset="-122"/>
                <a:ea typeface="黑体" panose="02010609060101010101" pitchFamily="49" charset="-122"/>
              </a:rPr>
              <a:t>（鼎盛）</a:t>
            </a:r>
            <a:endParaRPr lang="zh-CN" altLang="en-US" b="1" dirty="0">
              <a:solidFill>
                <a:srgbClr val="FF0000"/>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edge">
                                      <p:cBhvr>
                                        <p:cTn id="12" dur="1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edge">
                                      <p:cBhvr>
                                        <p:cTn id="1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文本框 2"/>
          <p:cNvSpPr txBox="1"/>
          <p:nvPr/>
        </p:nvSpPr>
        <p:spPr>
          <a:xfrm>
            <a:off x="5429726" y="950119"/>
            <a:ext cx="4574381" cy="647700"/>
          </a:xfrm>
          <a:prstGeom prst="rect">
            <a:avLst/>
          </a:prstGeom>
          <a:noFill/>
          <a:ln w="9525">
            <a:noFill/>
          </a:ln>
        </p:spPr>
        <p:txBody>
          <a:bodyPr wrap="square" anchor="t">
            <a:spAutoFit/>
          </a:bodyPr>
          <a:lstStyle/>
          <a:p>
            <a:pPr>
              <a:lnSpc>
                <a:spcPts val="4340"/>
              </a:lnSpc>
            </a:pPr>
            <a:r>
              <a:rPr lang="zh-CN" altLang="en-US" sz="1800" b="1">
                <a:solidFill>
                  <a:srgbClr val="060707"/>
                </a:solidFill>
                <a:latin typeface="楷体" panose="02010609060101010101" pitchFamily="49" charset="-122"/>
                <a:ea typeface="楷体" panose="02010609060101010101" pitchFamily="49" charset="-122"/>
              </a:rPr>
              <a:t>高考历史一轮通史复习资料</a:t>
            </a:r>
            <a:endParaRPr lang="zh-CN" altLang="en-US" sz="1800" b="1">
              <a:solidFill>
                <a:srgbClr val="060707"/>
              </a:solidFill>
              <a:latin typeface="楷体" panose="02010609060101010101" pitchFamily="49" charset="-122"/>
              <a:ea typeface="楷体" panose="02010609060101010101" pitchFamily="49" charset="-122"/>
            </a:endParaRPr>
          </a:p>
        </p:txBody>
      </p:sp>
      <p:pic>
        <p:nvPicPr>
          <p:cNvPr id="2" name="图片 1" descr="0"/>
          <p:cNvPicPr>
            <a:picLocks noChangeAspect="1"/>
          </p:cNvPicPr>
          <p:nvPr/>
        </p:nvPicPr>
        <p:blipFill>
          <a:blip r:embed="rId1" cstate="print"/>
          <a:srcRect l="1029" t="-430" r="-1029" b="430"/>
          <a:stretch>
            <a:fillRect/>
          </a:stretch>
        </p:blipFill>
        <p:spPr>
          <a:xfrm>
            <a:off x="8306276" y="865346"/>
            <a:ext cx="829628" cy="829628"/>
          </a:xfrm>
          <a:prstGeom prst="ellipse">
            <a:avLst/>
          </a:prstGeom>
        </p:spPr>
      </p:pic>
      <p:sp>
        <p:nvSpPr>
          <p:cNvPr id="29" name="文本框 28"/>
          <p:cNvSpPr txBox="1"/>
          <p:nvPr/>
        </p:nvSpPr>
        <p:spPr>
          <a:xfrm>
            <a:off x="182404" y="1084421"/>
            <a:ext cx="1737836" cy="414020"/>
          </a:xfrm>
          <a:prstGeom prst="rect">
            <a:avLst/>
          </a:prstGeom>
          <a:noFill/>
        </p:spPr>
        <p:txBody>
          <a:bodyPr wrap="square" rtlCol="0">
            <a:spAutoFit/>
          </a:bodyPr>
          <a:lstStyle/>
          <a:p>
            <a:r>
              <a:rPr kumimoji="1" lang="zh-CN" altLang="en-US" sz="2100" dirty="0" smtClean="0">
                <a:solidFill>
                  <a:srgbClr val="FF0000"/>
                </a:solidFill>
                <a:latin typeface="华文中宋" pitchFamily="2" charset="-122"/>
                <a:ea typeface="华文中宋" pitchFamily="2" charset="-122"/>
                <a:cs typeface="华文中宋" pitchFamily="2" charset="-122"/>
              </a:rPr>
              <a:t>【研读教材】 </a:t>
            </a:r>
            <a:endParaRPr kumimoji="1" lang="zh-CN" altLang="en-US" sz="2100" dirty="0" smtClean="0">
              <a:solidFill>
                <a:srgbClr val="FF0000"/>
              </a:solidFill>
              <a:latin typeface="华文中宋" pitchFamily="2" charset="-122"/>
              <a:ea typeface="华文中宋" pitchFamily="2" charset="-122"/>
              <a:cs typeface="华文中宋" pitchFamily="2" charset="-122"/>
            </a:endParaRPr>
          </a:p>
        </p:txBody>
      </p:sp>
      <p:sp>
        <p:nvSpPr>
          <p:cNvPr id="20" name="矩形 19"/>
          <p:cNvSpPr/>
          <p:nvPr/>
        </p:nvSpPr>
        <p:spPr>
          <a:xfrm>
            <a:off x="182404" y="1426852"/>
            <a:ext cx="8559000" cy="494030"/>
          </a:xfrm>
          <a:prstGeom prst="rect">
            <a:avLst/>
          </a:prstGeom>
        </p:spPr>
        <p:txBody>
          <a:bodyPr wrap="square" lIns="91423" tIns="45711" rIns="91423" bIns="45711">
            <a:spAutoFit/>
          </a:bodyPr>
          <a:lstStyle/>
          <a:p>
            <a:pPr algn="just" fontAlgn="auto">
              <a:lnSpc>
                <a:spcPct val="125000"/>
              </a:lnSpc>
              <a:spcAft>
                <a:spcPts val="0"/>
              </a:spcAft>
              <a:tabLst>
                <a:tab pos="2070735" algn="l"/>
              </a:tabLst>
            </a:pPr>
            <a:r>
              <a:rPr lang="zh-CN" altLang="en-US" sz="2100" b="1" kern="100" dirty="0" smtClean="0">
                <a:solidFill>
                  <a:schemeClr val="tx1">
                    <a:lumMod val="50000"/>
                  </a:schemeClr>
                </a:solidFill>
                <a:latin typeface="+mn-ea"/>
                <a:cs typeface="+mn-ea"/>
              </a:rPr>
              <a:t>二</a:t>
            </a:r>
            <a:r>
              <a:rPr lang="zh-CN" altLang="zh-CN" sz="2100" b="1" kern="100" dirty="0" smtClean="0">
                <a:solidFill>
                  <a:schemeClr val="tx1">
                    <a:lumMod val="50000"/>
                  </a:schemeClr>
                </a:solidFill>
                <a:latin typeface="+mn-ea"/>
                <a:cs typeface="+mn-ea"/>
              </a:rPr>
              <a:t>、</a:t>
            </a:r>
            <a:r>
              <a:rPr lang="zh-CN" altLang="en-US" sz="2100" b="1" kern="100" dirty="0" smtClean="0">
                <a:solidFill>
                  <a:schemeClr val="tx1">
                    <a:lumMod val="50000"/>
                  </a:schemeClr>
                </a:solidFill>
                <a:latin typeface="+mn-ea"/>
                <a:cs typeface="+mn-ea"/>
              </a:rPr>
              <a:t>明清时期的思想与科技文化</a:t>
            </a:r>
            <a:endParaRPr lang="zh-CN" altLang="zh-CN" sz="2100" b="1" kern="100" dirty="0">
              <a:solidFill>
                <a:schemeClr val="tx1">
                  <a:lumMod val="50000"/>
                </a:schemeClr>
              </a:solidFill>
              <a:effectLst/>
              <a:latin typeface="+mn-ea"/>
              <a:cs typeface="+mn-ea"/>
            </a:endParaRPr>
          </a:p>
        </p:txBody>
      </p:sp>
      <p:sp>
        <p:nvSpPr>
          <p:cNvPr id="4" name="文本框 3"/>
          <p:cNvSpPr txBox="1"/>
          <p:nvPr/>
        </p:nvSpPr>
        <p:spPr>
          <a:xfrm>
            <a:off x="2182654" y="1077188"/>
            <a:ext cx="1254760" cy="414020"/>
          </a:xfrm>
          <a:prstGeom prst="rect">
            <a:avLst/>
          </a:prstGeom>
          <a:noFill/>
        </p:spPr>
        <p:txBody>
          <a:bodyPr wrap="none" rtlCol="0" anchor="t">
            <a:spAutoFit/>
          </a:bodyPr>
          <a:lstStyle/>
          <a:p>
            <a:r>
              <a:rPr kumimoji="1" lang="zh-CN" altLang="en-US" sz="2100" b="1" dirty="0" smtClean="0">
                <a:solidFill>
                  <a:schemeClr val="tx1">
                    <a:lumMod val="50000"/>
                  </a:schemeClr>
                </a:solidFill>
                <a:latin typeface="华文中宋" pitchFamily="2" charset="-122"/>
                <a:ea typeface="华文中宋" pitchFamily="2" charset="-122"/>
                <a:cs typeface="华文中宋" pitchFamily="2" charset="-122"/>
                <a:sym typeface="+mn-ea"/>
              </a:rPr>
              <a:t>知识梳理</a:t>
            </a:r>
            <a:endParaRPr kumimoji="1" lang="zh-CN" altLang="en-US" sz="2100" b="1" dirty="0" smtClean="0">
              <a:solidFill>
                <a:schemeClr val="tx1">
                  <a:lumMod val="50000"/>
                </a:schemeClr>
              </a:solidFill>
              <a:latin typeface="华文中宋" pitchFamily="2" charset="-122"/>
              <a:ea typeface="华文中宋" pitchFamily="2" charset="-122"/>
              <a:cs typeface="华文中宋" pitchFamily="2" charset="-122"/>
              <a:sym typeface="+mn-ea"/>
            </a:endParaRPr>
          </a:p>
        </p:txBody>
      </p:sp>
      <p:sp>
        <p:nvSpPr>
          <p:cNvPr id="3" name="矩形 2"/>
          <p:cNvSpPr/>
          <p:nvPr/>
        </p:nvSpPr>
        <p:spPr>
          <a:xfrm>
            <a:off x="182404" y="1825563"/>
            <a:ext cx="8843523" cy="2676525"/>
          </a:xfrm>
          <a:prstGeom prst="rect">
            <a:avLst/>
          </a:prstGeom>
        </p:spPr>
        <p:txBody>
          <a:bodyPr wrap="square">
            <a:spAutoFit/>
          </a:bodyPr>
          <a:lstStyle/>
          <a:p>
            <a:r>
              <a:rPr lang="zh-CN" altLang="en-US" sz="2800" b="1" kern="100" dirty="0" smtClean="0">
                <a:solidFill>
                  <a:srgbClr val="FF0000"/>
                </a:solidFill>
                <a:latin typeface="华文细黑" panose="02010600040101010101" charset="-122"/>
                <a:ea typeface="华文细黑" panose="02010600040101010101" charset="-122"/>
                <a:cs typeface="Courier New" panose="02070309020205020404"/>
              </a:rPr>
              <a:t>（</a:t>
            </a:r>
            <a:r>
              <a:rPr lang="en-US" altLang="zh-CN" sz="2800" b="1" kern="100" dirty="0">
                <a:solidFill>
                  <a:srgbClr val="000000"/>
                </a:solidFill>
                <a:latin typeface="华文细黑" panose="02010600040101010101" charset="-122"/>
                <a:ea typeface="华文细黑" panose="02010600040101010101" charset="-122"/>
                <a:cs typeface="Courier New" panose="02070309020205020404"/>
              </a:rPr>
              <a:t>4</a:t>
            </a:r>
            <a:r>
              <a:rPr lang="zh-CN" altLang="en-US" sz="2800" b="1" kern="100" dirty="0">
                <a:solidFill>
                  <a:srgbClr val="000000"/>
                </a:solidFill>
                <a:latin typeface="华文细黑" panose="02010600040101010101" charset="-122"/>
                <a:ea typeface="华文细黑" panose="02010600040101010101" charset="-122"/>
                <a:cs typeface="Courier New" panose="02070309020205020404"/>
              </a:rPr>
              <a:t>．戏剧：京剧</a:t>
            </a:r>
            <a:endParaRPr lang="zh-CN" altLang="en-US" sz="2800" b="1" kern="100" dirty="0">
              <a:solidFill>
                <a:srgbClr val="000000"/>
              </a:solidFill>
              <a:latin typeface="华文细黑" panose="02010600040101010101" charset="-122"/>
              <a:ea typeface="华文细黑" panose="02010600040101010101" charset="-122"/>
              <a:cs typeface="Courier New" panose="02070309020205020404"/>
            </a:endParaRPr>
          </a:p>
          <a:p>
            <a:r>
              <a:rPr lang="zh-CN" altLang="en-US" sz="2800" b="1" kern="100" dirty="0" smtClean="0">
                <a:solidFill>
                  <a:srgbClr val="000000"/>
                </a:solidFill>
                <a:latin typeface="华文细黑" panose="02010600040101010101" charset="-122"/>
                <a:ea typeface="华文细黑" panose="02010600040101010101" charset="-122"/>
                <a:cs typeface="Courier New" panose="02070309020205020404"/>
              </a:rPr>
              <a:t>（</a:t>
            </a:r>
            <a:r>
              <a:rPr lang="en-US" altLang="zh-CN" sz="2800" b="1" kern="100" dirty="0" smtClean="0">
                <a:solidFill>
                  <a:srgbClr val="000000"/>
                </a:solidFill>
                <a:latin typeface="华文细黑" panose="02010600040101010101" charset="-122"/>
                <a:ea typeface="华文细黑" panose="02010600040101010101" charset="-122"/>
                <a:cs typeface="Courier New" panose="02070309020205020404"/>
              </a:rPr>
              <a:t>1</a:t>
            </a:r>
            <a:r>
              <a:rPr lang="zh-CN" altLang="en-US" sz="2800" b="1" kern="100" dirty="0" smtClean="0">
                <a:solidFill>
                  <a:srgbClr val="000000"/>
                </a:solidFill>
                <a:latin typeface="华文细黑" panose="02010600040101010101" charset="-122"/>
                <a:ea typeface="华文细黑" panose="02010600040101010101" charset="-122"/>
                <a:cs typeface="Courier New" panose="02070309020205020404"/>
              </a:rPr>
              <a:t>）乾</a:t>
            </a:r>
            <a:r>
              <a:rPr lang="zh-CN" altLang="en-US" sz="2800" b="1" kern="100" dirty="0">
                <a:solidFill>
                  <a:srgbClr val="000000"/>
                </a:solidFill>
                <a:latin typeface="华文细黑" panose="02010600040101010101" charset="-122"/>
                <a:ea typeface="华文细黑" panose="02010600040101010101" charset="-122"/>
                <a:cs typeface="Courier New" panose="02070309020205020404"/>
              </a:rPr>
              <a:t>隆末年：徽剧戏班进京演出。</a:t>
            </a:r>
            <a:endParaRPr lang="zh-CN" altLang="en-US" sz="2800" b="1" kern="100" dirty="0">
              <a:solidFill>
                <a:srgbClr val="000000"/>
              </a:solidFill>
              <a:latin typeface="华文细黑" panose="02010600040101010101" charset="-122"/>
              <a:ea typeface="华文细黑" panose="02010600040101010101" charset="-122"/>
              <a:cs typeface="Courier New" panose="02070309020205020404"/>
            </a:endParaRPr>
          </a:p>
          <a:p>
            <a:r>
              <a:rPr lang="zh-CN" altLang="en-US" sz="2800" b="1" kern="100" dirty="0" smtClean="0">
                <a:solidFill>
                  <a:srgbClr val="000000"/>
                </a:solidFill>
                <a:latin typeface="华文细黑" panose="02010600040101010101" charset="-122"/>
                <a:ea typeface="华文细黑" panose="02010600040101010101" charset="-122"/>
                <a:cs typeface="Courier New" panose="02070309020205020404"/>
              </a:rPr>
              <a:t>（</a:t>
            </a:r>
            <a:r>
              <a:rPr lang="en-US" altLang="zh-CN" sz="2800" b="1" kern="100" dirty="0" smtClean="0">
                <a:solidFill>
                  <a:srgbClr val="000000"/>
                </a:solidFill>
                <a:latin typeface="华文细黑" panose="02010600040101010101" charset="-122"/>
                <a:ea typeface="华文细黑" panose="02010600040101010101" charset="-122"/>
                <a:cs typeface="Courier New" panose="02070309020205020404"/>
              </a:rPr>
              <a:t>2</a:t>
            </a:r>
            <a:r>
              <a:rPr lang="zh-CN" altLang="en-US" sz="2800" b="1" kern="100" dirty="0" smtClean="0">
                <a:solidFill>
                  <a:srgbClr val="000000"/>
                </a:solidFill>
                <a:latin typeface="华文细黑" panose="02010600040101010101" charset="-122"/>
                <a:ea typeface="华文细黑" panose="02010600040101010101" charset="-122"/>
                <a:cs typeface="Courier New" panose="02070309020205020404"/>
              </a:rPr>
              <a:t>）</a:t>
            </a:r>
            <a:r>
              <a:rPr lang="zh-CN" altLang="en-US" sz="2800" b="1" kern="100" dirty="0" smtClean="0">
                <a:solidFill>
                  <a:srgbClr val="FF0000"/>
                </a:solidFill>
                <a:latin typeface="华文细黑" panose="02010600040101010101" charset="-122"/>
                <a:ea typeface="华文细黑" panose="02010600040101010101" charset="-122"/>
                <a:cs typeface="Courier New" panose="02070309020205020404"/>
              </a:rPr>
              <a:t>道</a:t>
            </a:r>
            <a:r>
              <a:rPr lang="zh-CN" altLang="en-US" sz="2800" b="1" kern="100" dirty="0">
                <a:solidFill>
                  <a:srgbClr val="FF0000"/>
                </a:solidFill>
                <a:latin typeface="华文细黑" panose="02010600040101010101" charset="-122"/>
                <a:ea typeface="华文细黑" panose="02010600040101010101" charset="-122"/>
                <a:cs typeface="Courier New" panose="02070309020205020404"/>
              </a:rPr>
              <a:t>光年间</a:t>
            </a:r>
            <a:r>
              <a:rPr lang="zh-CN" altLang="en-US" sz="2800" b="1" kern="100" dirty="0">
                <a:solidFill>
                  <a:srgbClr val="000000"/>
                </a:solidFill>
                <a:latin typeface="华文细黑" panose="02010600040101010101" charset="-122"/>
                <a:ea typeface="华文细黑" panose="02010600040101010101" charset="-122"/>
                <a:cs typeface="Courier New" panose="02070309020205020404"/>
              </a:rPr>
              <a:t>：形成“</a:t>
            </a:r>
            <a:r>
              <a:rPr lang="zh-CN" altLang="en-US" sz="2800" b="1" kern="100" dirty="0">
                <a:solidFill>
                  <a:srgbClr val="FF0000"/>
                </a:solidFill>
                <a:latin typeface="华文细黑" panose="02010600040101010101" charset="-122"/>
                <a:ea typeface="华文细黑" panose="02010600040101010101" charset="-122"/>
                <a:cs typeface="Courier New" panose="02070309020205020404"/>
              </a:rPr>
              <a:t>徽汉合流</a:t>
            </a:r>
            <a:r>
              <a:rPr lang="zh-CN" altLang="en-US" sz="2800" b="1" kern="100" dirty="0">
                <a:solidFill>
                  <a:srgbClr val="000000"/>
                </a:solidFill>
                <a:latin typeface="华文细黑" panose="02010600040101010101" charset="-122"/>
                <a:ea typeface="华文细黑" panose="02010600040101010101" charset="-122"/>
                <a:cs typeface="Courier New" panose="02070309020205020404"/>
              </a:rPr>
              <a:t>”的局面，京剧出现。</a:t>
            </a:r>
            <a:endParaRPr lang="zh-CN" altLang="en-US" sz="2800" b="1" kern="100" dirty="0">
              <a:solidFill>
                <a:srgbClr val="000000"/>
              </a:solidFill>
              <a:latin typeface="华文细黑" panose="02010600040101010101" charset="-122"/>
              <a:ea typeface="华文细黑" panose="02010600040101010101" charset="-122"/>
              <a:cs typeface="Courier New" panose="02070309020205020404"/>
            </a:endParaRPr>
          </a:p>
          <a:p>
            <a:r>
              <a:rPr lang="zh-CN" altLang="en-US" sz="2800" b="1" kern="100" dirty="0" smtClean="0">
                <a:solidFill>
                  <a:srgbClr val="000000"/>
                </a:solidFill>
                <a:latin typeface="华文细黑" panose="02010600040101010101" charset="-122"/>
                <a:ea typeface="华文细黑" panose="02010600040101010101" charset="-122"/>
                <a:cs typeface="Courier New" panose="02070309020205020404"/>
              </a:rPr>
              <a:t>（</a:t>
            </a:r>
            <a:r>
              <a:rPr lang="en-US" altLang="zh-CN" sz="2800" b="1" kern="100" dirty="0" smtClean="0">
                <a:solidFill>
                  <a:srgbClr val="000000"/>
                </a:solidFill>
                <a:latin typeface="华文细黑" panose="02010600040101010101" charset="-122"/>
                <a:ea typeface="华文细黑" panose="02010600040101010101" charset="-122"/>
                <a:cs typeface="Courier New" panose="02070309020205020404"/>
              </a:rPr>
              <a:t>3</a:t>
            </a:r>
            <a:r>
              <a:rPr lang="zh-CN" altLang="en-US" sz="2800" b="1" kern="100" dirty="0" smtClean="0">
                <a:solidFill>
                  <a:srgbClr val="000000"/>
                </a:solidFill>
                <a:latin typeface="华文细黑" panose="02010600040101010101" charset="-122"/>
                <a:ea typeface="华文细黑" panose="02010600040101010101" charset="-122"/>
                <a:cs typeface="Courier New" panose="02070309020205020404"/>
              </a:rPr>
              <a:t>）同、光年</a:t>
            </a:r>
            <a:r>
              <a:rPr lang="zh-CN" altLang="en-US" sz="2800" b="1" kern="100" dirty="0">
                <a:solidFill>
                  <a:srgbClr val="000000"/>
                </a:solidFill>
                <a:latin typeface="华文细黑" panose="02010600040101010101" charset="-122"/>
                <a:ea typeface="华文细黑" panose="02010600040101010101" charset="-122"/>
                <a:cs typeface="Courier New" panose="02070309020205020404"/>
              </a:rPr>
              <a:t>间：京剧走向成熟，涌现出“同光十三绝”。</a:t>
            </a:r>
            <a:endParaRPr lang="zh-CN" altLang="en-US" sz="2800" b="1" kern="100" dirty="0">
              <a:solidFill>
                <a:srgbClr val="000000"/>
              </a:solidFill>
              <a:latin typeface="华文细黑" panose="02010600040101010101" charset="-122"/>
              <a:ea typeface="华文细黑" panose="02010600040101010101" charset="-122"/>
              <a:cs typeface="Courier New" panose="02070309020205020404"/>
            </a:endParaRPr>
          </a:p>
          <a:p>
            <a:r>
              <a:rPr lang="zh-CN" altLang="en-US" sz="2800" b="1" kern="100" dirty="0" smtClean="0">
                <a:solidFill>
                  <a:srgbClr val="000000"/>
                </a:solidFill>
                <a:latin typeface="华文细黑" panose="02010600040101010101" charset="-122"/>
                <a:ea typeface="华文细黑" panose="02010600040101010101" charset="-122"/>
                <a:cs typeface="Courier New" panose="02070309020205020404"/>
              </a:rPr>
              <a:t>（</a:t>
            </a:r>
            <a:r>
              <a:rPr lang="en-US" altLang="zh-CN" sz="2800" b="1" kern="100" dirty="0" smtClean="0">
                <a:solidFill>
                  <a:srgbClr val="000000"/>
                </a:solidFill>
                <a:latin typeface="华文细黑" panose="02010600040101010101" charset="-122"/>
                <a:ea typeface="华文细黑" panose="02010600040101010101" charset="-122"/>
                <a:cs typeface="Courier New" panose="02070309020205020404"/>
              </a:rPr>
              <a:t>4</a:t>
            </a:r>
            <a:r>
              <a:rPr lang="zh-CN" altLang="en-US" sz="2800" b="1" kern="100" dirty="0" smtClean="0">
                <a:solidFill>
                  <a:srgbClr val="000000"/>
                </a:solidFill>
                <a:latin typeface="华文细黑" panose="02010600040101010101" charset="-122"/>
                <a:ea typeface="华文细黑" panose="02010600040101010101" charset="-122"/>
                <a:cs typeface="Courier New" panose="02070309020205020404"/>
              </a:rPr>
              <a:t>）民</a:t>
            </a:r>
            <a:r>
              <a:rPr lang="zh-CN" altLang="en-US" sz="2800" b="1" kern="100" dirty="0">
                <a:solidFill>
                  <a:srgbClr val="000000"/>
                </a:solidFill>
                <a:latin typeface="华文细黑" panose="02010600040101010101" charset="-122"/>
                <a:ea typeface="华文细黑" panose="02010600040101010101" charset="-122"/>
                <a:cs typeface="Courier New" panose="02070309020205020404"/>
              </a:rPr>
              <a:t>国以来：京剧逐步走向世界</a:t>
            </a:r>
            <a:r>
              <a:rPr lang="zh-CN" altLang="en-US" sz="2800" b="1" kern="100" dirty="0" smtClean="0">
                <a:solidFill>
                  <a:srgbClr val="000000"/>
                </a:solidFill>
                <a:latin typeface="华文细黑" panose="02010600040101010101" charset="-122"/>
                <a:ea typeface="华文细黑" panose="02010600040101010101" charset="-122"/>
                <a:cs typeface="Courier New" panose="02070309020205020404"/>
              </a:rPr>
              <a:t>。</a:t>
            </a:r>
            <a:endParaRPr lang="en-US" altLang="zh-CN" sz="2800" b="1" kern="100" dirty="0" smtClean="0">
              <a:solidFill>
                <a:srgbClr val="000000"/>
              </a:solidFill>
              <a:latin typeface="华文细黑" panose="02010600040101010101" charset="-122"/>
              <a:ea typeface="华文细黑" panose="02010600040101010101" charset="-122"/>
              <a:cs typeface="Courier New" panose="02070309020205020404"/>
            </a:endParaRPr>
          </a:p>
        </p:txBody>
      </p:sp>
      <p:sp>
        <p:nvSpPr>
          <p:cNvPr id="5" name="矩形 4"/>
          <p:cNvSpPr/>
          <p:nvPr/>
        </p:nvSpPr>
        <p:spPr>
          <a:xfrm>
            <a:off x="182404" y="4664802"/>
            <a:ext cx="8843523" cy="2245360"/>
          </a:xfrm>
          <a:prstGeom prst="rect">
            <a:avLst/>
          </a:prstGeom>
          <a:ln w="28575">
            <a:solidFill>
              <a:schemeClr val="tx1"/>
            </a:solidFill>
            <a:prstDash val="dashDot"/>
          </a:ln>
        </p:spPr>
        <p:txBody>
          <a:bodyPr wrap="square">
            <a:spAutoFit/>
          </a:bodyPr>
          <a:lstStyle/>
          <a:p>
            <a:pPr eaLnBrk="0" latinLnBrk="1" hangingPunct="0"/>
            <a:r>
              <a:rPr lang="zh-CN" altLang="en-US" sz="1800" b="1" kern="0" dirty="0">
                <a:solidFill>
                  <a:srgbClr val="0070C0"/>
                </a:solidFill>
                <a:latin typeface="华文细黑" panose="02010600040101010101" charset="-122"/>
                <a:ea typeface="华文细黑" panose="02010600040101010101" charset="-122"/>
              </a:rPr>
              <a:t>   </a:t>
            </a:r>
            <a:r>
              <a:rPr lang="en-US" altLang="zh-CN" sz="2800" b="1" kern="0" dirty="0" smtClean="0">
                <a:solidFill>
                  <a:srgbClr val="0070C0"/>
                </a:solidFill>
                <a:latin typeface="华文细黑" panose="02010600040101010101" charset="-122"/>
                <a:ea typeface="华文细黑" panose="02010600040101010101" charset="-122"/>
              </a:rPr>
              <a:t>【</a:t>
            </a:r>
            <a:r>
              <a:rPr lang="zh-CN" altLang="en-US" sz="2800" b="1" kern="0" dirty="0">
                <a:solidFill>
                  <a:srgbClr val="0070C0"/>
                </a:solidFill>
                <a:latin typeface="华文细黑" panose="02010600040101010101" charset="-122"/>
                <a:ea typeface="华文细黑" panose="02010600040101010101" charset="-122"/>
              </a:rPr>
              <a:t>误区警示</a:t>
            </a:r>
            <a:r>
              <a:rPr lang="en-US" altLang="zh-CN" sz="2800" b="1" kern="0" dirty="0" smtClean="0">
                <a:solidFill>
                  <a:srgbClr val="0070C0"/>
                </a:solidFill>
                <a:latin typeface="华文细黑" panose="02010600040101010101" charset="-122"/>
                <a:ea typeface="华文细黑" panose="02010600040101010101" charset="-122"/>
              </a:rPr>
              <a:t>】</a:t>
            </a:r>
            <a:r>
              <a:rPr lang="zh-CN" altLang="en-US" sz="2800" b="1" kern="0" dirty="0">
                <a:solidFill>
                  <a:srgbClr val="0070C0"/>
                </a:solidFill>
                <a:latin typeface="华文细黑" panose="02010600040101010101" charset="-122"/>
                <a:ea typeface="华文细黑" panose="02010600040101010101" charset="-122"/>
              </a:rPr>
              <a:t> 中国古代戏曲艺术成熟的标志是元杂剧的形成</a:t>
            </a:r>
            <a:r>
              <a:rPr lang="en-US" altLang="zh-CN" sz="2800" b="1" kern="0" dirty="0">
                <a:solidFill>
                  <a:srgbClr val="0070C0"/>
                </a:solidFill>
                <a:latin typeface="华文细黑" panose="02010600040101010101" charset="-122"/>
                <a:ea typeface="华文细黑" panose="02010600040101010101" charset="-122"/>
              </a:rPr>
              <a:t>,</a:t>
            </a:r>
            <a:r>
              <a:rPr lang="zh-CN" altLang="en-US" sz="2800" b="1" kern="0" dirty="0">
                <a:solidFill>
                  <a:srgbClr val="0070C0"/>
                </a:solidFill>
                <a:latin typeface="华文细黑" panose="02010600040101010101" charset="-122"/>
                <a:ea typeface="华文细黑" panose="02010600040101010101" charset="-122"/>
              </a:rPr>
              <a:t>而不是京</a:t>
            </a:r>
            <a:r>
              <a:rPr lang="zh-CN" altLang="en-US" sz="2800" b="1" kern="0" dirty="0" smtClean="0">
                <a:solidFill>
                  <a:srgbClr val="0070C0"/>
                </a:solidFill>
                <a:latin typeface="华文细黑" panose="02010600040101010101" charset="-122"/>
                <a:ea typeface="华文细黑" panose="02010600040101010101" charset="-122"/>
              </a:rPr>
              <a:t>剧的</a:t>
            </a:r>
            <a:r>
              <a:rPr lang="zh-CN" altLang="en-US" sz="2800" b="1" kern="0" dirty="0">
                <a:solidFill>
                  <a:srgbClr val="0070C0"/>
                </a:solidFill>
                <a:latin typeface="华文细黑" panose="02010600040101010101" charset="-122"/>
                <a:ea typeface="华文细黑" panose="02010600040101010101" charset="-122"/>
              </a:rPr>
              <a:t>形成。</a:t>
            </a:r>
            <a:r>
              <a:rPr lang="zh-CN" altLang="en-US" sz="2800" b="1" kern="0" dirty="0">
                <a:solidFill>
                  <a:srgbClr val="000000"/>
                </a:solidFill>
                <a:latin typeface="华文细黑" panose="02010600040101010101" charset="-122"/>
                <a:ea typeface="华文细黑" panose="02010600040101010101" charset="-122"/>
              </a:rPr>
              <a:t>元杂剧将诗词、歌唱、对白、音乐、舞蹈等多种表演形式</a:t>
            </a:r>
            <a:r>
              <a:rPr lang="zh-CN" altLang="en-US" sz="2800" b="1" kern="0" dirty="0" smtClean="0">
                <a:solidFill>
                  <a:srgbClr val="000000"/>
                </a:solidFill>
                <a:latin typeface="华文细黑" panose="02010600040101010101" charset="-122"/>
                <a:ea typeface="华文细黑" panose="02010600040101010101" charset="-122"/>
              </a:rPr>
              <a:t>结合</a:t>
            </a:r>
            <a:r>
              <a:rPr lang="zh-CN" altLang="en-US" sz="2800" b="1" kern="0" dirty="0">
                <a:solidFill>
                  <a:srgbClr val="000000"/>
                </a:solidFill>
                <a:latin typeface="华文细黑" panose="02010600040101010101" charset="-122"/>
                <a:ea typeface="华文细黑" panose="02010600040101010101" charset="-122"/>
              </a:rPr>
              <a:t>起来</a:t>
            </a:r>
            <a:r>
              <a:rPr lang="en-US" altLang="zh-CN" sz="2800" b="1" kern="0" dirty="0">
                <a:solidFill>
                  <a:srgbClr val="000000"/>
                </a:solidFill>
                <a:latin typeface="华文细黑" panose="02010600040101010101" charset="-122"/>
                <a:ea typeface="华文细黑" panose="02010600040101010101" charset="-122"/>
              </a:rPr>
              <a:t>,</a:t>
            </a:r>
            <a:r>
              <a:rPr lang="zh-CN" altLang="en-US" sz="2800" b="1" kern="0" dirty="0">
                <a:solidFill>
                  <a:srgbClr val="000000"/>
                </a:solidFill>
                <a:latin typeface="华文细黑" panose="02010600040101010101" charset="-122"/>
                <a:ea typeface="华文细黑" panose="02010600040101010101" charset="-122"/>
              </a:rPr>
              <a:t>有完整的故事情节和角色配合</a:t>
            </a:r>
            <a:r>
              <a:rPr lang="en-US" altLang="zh-CN" sz="2800" b="1" kern="0" dirty="0">
                <a:solidFill>
                  <a:srgbClr val="000000"/>
                </a:solidFill>
                <a:latin typeface="华文细黑" panose="02010600040101010101" charset="-122"/>
                <a:ea typeface="华文细黑" panose="02010600040101010101" charset="-122"/>
              </a:rPr>
              <a:t>,</a:t>
            </a:r>
            <a:r>
              <a:rPr lang="zh-CN" altLang="en-US" sz="2800" b="1" kern="0" dirty="0">
                <a:solidFill>
                  <a:srgbClr val="000000"/>
                </a:solidFill>
                <a:latin typeface="华文细黑" panose="02010600040101010101" charset="-122"/>
                <a:ea typeface="华文细黑" panose="02010600040101010101" charset="-122"/>
              </a:rPr>
              <a:t>标志着中国古代戏曲艺术的</a:t>
            </a:r>
            <a:r>
              <a:rPr lang="zh-CN" altLang="en-US" sz="2800" b="1" kern="0" dirty="0" smtClean="0">
                <a:solidFill>
                  <a:srgbClr val="000000"/>
                </a:solidFill>
                <a:latin typeface="华文细黑" panose="02010600040101010101" charset="-122"/>
                <a:ea typeface="华文细黑" panose="02010600040101010101" charset="-122"/>
              </a:rPr>
              <a:t>成熟</a:t>
            </a:r>
            <a:r>
              <a:rPr lang="zh-CN" altLang="en-US" sz="2800" b="1" kern="0" dirty="0">
                <a:solidFill>
                  <a:srgbClr val="000000"/>
                </a:solidFill>
                <a:latin typeface="华文细黑" panose="02010600040101010101" charset="-122"/>
                <a:ea typeface="华文细黑" panose="02010600040101010101" charset="-122"/>
              </a:rPr>
              <a:t>。</a:t>
            </a:r>
            <a:r>
              <a:rPr lang="zh-CN" altLang="en-US" sz="2800" b="1" kern="0" dirty="0">
                <a:solidFill>
                  <a:srgbClr val="0070C0"/>
                </a:solidFill>
                <a:latin typeface="华文细黑" panose="02010600040101010101" charset="-122"/>
                <a:ea typeface="华文细黑" panose="02010600040101010101" charset="-122"/>
              </a:rPr>
              <a:t>京剧是中国古代戏曲发展的最高成就。</a:t>
            </a:r>
            <a:endParaRPr lang="zh-CN" altLang="en-US" sz="2800" b="1" dirty="0">
              <a:solidFill>
                <a:srgbClr val="0070C0"/>
              </a:solidFill>
              <a:latin typeface="华文细黑" panose="02010600040101010101" charset="-122"/>
              <a:ea typeface="华文细黑" panose="02010600040101010101" charset="-122"/>
            </a:endParaRPr>
          </a:p>
        </p:txBody>
      </p:sp>
    </p:spTree>
  </p:cSld>
  <p:clrMapOvr>
    <a:masterClrMapping/>
  </p:clrMapOvr>
  <p:transition spd="slow">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Rectangle 4"/>
          <p:cNvSpPr/>
          <p:nvPr/>
        </p:nvSpPr>
        <p:spPr>
          <a:xfrm>
            <a:off x="214313" y="2071688"/>
            <a:ext cx="3244850" cy="461962"/>
          </a:xfrm>
          <a:prstGeom prst="rect">
            <a:avLst/>
          </a:prstGeom>
          <a:noFill/>
          <a:ln w="9525">
            <a:noFill/>
          </a:ln>
        </p:spPr>
        <p:txBody>
          <a:bodyPr wrap="none">
            <a:spAutoFit/>
          </a:bodyPr>
          <a:p>
            <a:r>
              <a:rPr lang="en-US" altLang="zh-CN" b="1" dirty="0">
                <a:solidFill>
                  <a:srgbClr val="0000FF"/>
                </a:solidFill>
                <a:latin typeface="华文中宋" pitchFamily="2" charset="-122"/>
                <a:ea typeface="华文中宋" pitchFamily="2" charset="-122"/>
              </a:rPr>
              <a:t>2.</a:t>
            </a:r>
            <a:r>
              <a:rPr lang="zh-CN" altLang="en-US" b="1" dirty="0">
                <a:solidFill>
                  <a:srgbClr val="0000FF"/>
                </a:solidFill>
                <a:latin typeface="华文中宋" pitchFamily="2" charset="-122"/>
                <a:ea typeface="华文中宋" pitchFamily="2" charset="-122"/>
              </a:rPr>
              <a:t>京剧的形成与发展：</a:t>
            </a:r>
            <a:endParaRPr lang="zh-CN" altLang="en-US" b="1" dirty="0">
              <a:solidFill>
                <a:srgbClr val="0000FF"/>
              </a:solidFill>
              <a:latin typeface="华文中宋" pitchFamily="2" charset="-122"/>
              <a:ea typeface="华文中宋" pitchFamily="2" charset="-122"/>
            </a:endParaRPr>
          </a:p>
        </p:txBody>
      </p:sp>
      <p:sp>
        <p:nvSpPr>
          <p:cNvPr id="260102" name="Rectangle 6"/>
          <p:cNvSpPr/>
          <p:nvPr/>
        </p:nvSpPr>
        <p:spPr>
          <a:xfrm>
            <a:off x="287338" y="2438400"/>
            <a:ext cx="8820150" cy="1200150"/>
          </a:xfrm>
          <a:prstGeom prst="rect">
            <a:avLst/>
          </a:prstGeom>
          <a:noFill/>
          <a:ln w="9525">
            <a:noFill/>
          </a:ln>
        </p:spPr>
        <p:txBody>
          <a:bodyPr>
            <a:spAutoFit/>
          </a:bodyPr>
          <a:p>
            <a:r>
              <a:rPr lang="en-US" altLang="zh-CN" b="1" dirty="0">
                <a:solidFill>
                  <a:srgbClr val="0000FF"/>
                </a:solidFill>
                <a:latin typeface="华文中宋" pitchFamily="2" charset="-122"/>
                <a:ea typeface="华文中宋" pitchFamily="2" charset="-122"/>
              </a:rPr>
              <a:t>⑴</a:t>
            </a:r>
            <a:r>
              <a:rPr lang="zh-CN" altLang="en-US" b="1" dirty="0">
                <a:solidFill>
                  <a:srgbClr val="0000FF"/>
                </a:solidFill>
                <a:latin typeface="华文中宋" pitchFamily="2" charset="-122"/>
                <a:ea typeface="华文中宋" pitchFamily="2" charset="-122"/>
              </a:rPr>
              <a:t>形成：</a:t>
            </a:r>
            <a:endParaRPr lang="zh-CN" altLang="en-US" b="1" dirty="0">
              <a:solidFill>
                <a:srgbClr val="0000FF"/>
              </a:solidFill>
              <a:latin typeface="华文中宋" pitchFamily="2" charset="-122"/>
              <a:ea typeface="华文中宋" pitchFamily="2" charset="-122"/>
            </a:endParaRPr>
          </a:p>
          <a:p>
            <a:endParaRPr lang="zh-CN" altLang="en-US" b="1" dirty="0">
              <a:solidFill>
                <a:srgbClr val="0000FF"/>
              </a:solidFill>
              <a:latin typeface="华文中宋" pitchFamily="2" charset="-122"/>
              <a:ea typeface="华文中宋" pitchFamily="2" charset="-122"/>
            </a:endParaRPr>
          </a:p>
          <a:p>
            <a:r>
              <a:rPr lang="zh-CN" altLang="en-US" b="1" dirty="0">
                <a:solidFill>
                  <a:srgbClr val="0000FF"/>
                </a:solidFill>
                <a:latin typeface="华文中宋" pitchFamily="2" charset="-122"/>
                <a:ea typeface="华文中宋" pitchFamily="2" charset="-122"/>
              </a:rPr>
              <a:t>⑵发展：</a:t>
            </a:r>
            <a:endParaRPr lang="zh-CN" altLang="en-US" b="1" dirty="0">
              <a:solidFill>
                <a:srgbClr val="0000FF"/>
              </a:solidFill>
              <a:latin typeface="华文中宋" pitchFamily="2" charset="-122"/>
              <a:ea typeface="华文中宋" pitchFamily="2" charset="-122"/>
            </a:endParaRPr>
          </a:p>
        </p:txBody>
      </p:sp>
      <p:sp>
        <p:nvSpPr>
          <p:cNvPr id="260103" name="Rectangle 7"/>
          <p:cNvSpPr/>
          <p:nvPr/>
        </p:nvSpPr>
        <p:spPr>
          <a:xfrm>
            <a:off x="1439863" y="2438400"/>
            <a:ext cx="7667625" cy="830263"/>
          </a:xfrm>
          <a:prstGeom prst="rect">
            <a:avLst/>
          </a:prstGeom>
          <a:noFill/>
          <a:ln w="9525">
            <a:noFill/>
          </a:ln>
        </p:spPr>
        <p:txBody>
          <a:bodyPr>
            <a:spAutoFit/>
          </a:bodyPr>
          <a:p>
            <a:r>
              <a:rPr lang="en-US" altLang="en-US" b="1" dirty="0">
                <a:latin typeface="华文中宋" pitchFamily="2" charset="-122"/>
                <a:ea typeface="华文中宋" pitchFamily="2" charset="-122"/>
              </a:rPr>
              <a:t>①</a:t>
            </a:r>
            <a:r>
              <a:rPr lang="zh-CN" altLang="en-US" b="1" dirty="0">
                <a:latin typeface="华文中宋" pitchFamily="2" charset="-122"/>
                <a:ea typeface="华文中宋" pitchFamily="2" charset="-122"/>
              </a:rPr>
              <a:t>乾隆末年，徽剧进京，风行一时 </a:t>
            </a:r>
            <a:endParaRPr lang="zh-CN" altLang="en-US" b="1" dirty="0">
              <a:latin typeface="华文中宋" pitchFamily="2" charset="-122"/>
              <a:ea typeface="华文中宋" pitchFamily="2" charset="-122"/>
            </a:endParaRPr>
          </a:p>
          <a:p>
            <a:r>
              <a:rPr lang="en-US" altLang="en-US" b="1" dirty="0">
                <a:latin typeface="华文中宋" pitchFamily="2" charset="-122"/>
                <a:ea typeface="华文中宋" pitchFamily="2" charset="-122"/>
              </a:rPr>
              <a:t>②</a:t>
            </a:r>
            <a:r>
              <a:rPr lang="zh-CN" altLang="en-US" b="1" dirty="0">
                <a:solidFill>
                  <a:srgbClr val="FF0000"/>
                </a:solidFill>
                <a:latin typeface="华文中宋" pitchFamily="2" charset="-122"/>
                <a:ea typeface="华文中宋" pitchFamily="2" charset="-122"/>
              </a:rPr>
              <a:t>道光年间，“徽汉合流”，</a:t>
            </a:r>
            <a:r>
              <a:rPr lang="zh-CN" altLang="en-US" b="1" dirty="0">
                <a:latin typeface="华文中宋" pitchFamily="2" charset="-122"/>
                <a:ea typeface="华文中宋" pitchFamily="2" charset="-122"/>
              </a:rPr>
              <a:t>形成新剧种</a:t>
            </a:r>
            <a:r>
              <a:rPr lang="en-US" altLang="zh-CN" b="1" dirty="0">
                <a:latin typeface="华文中宋" pitchFamily="2" charset="-122"/>
                <a:ea typeface="华文中宋" pitchFamily="2" charset="-122"/>
              </a:rPr>
              <a:t>—</a:t>
            </a:r>
            <a:r>
              <a:rPr lang="zh-CN" altLang="en-US" b="1" dirty="0">
                <a:solidFill>
                  <a:srgbClr val="FF0000"/>
                </a:solidFill>
                <a:latin typeface="华文中宋" pitchFamily="2" charset="-122"/>
                <a:ea typeface="华文中宋" pitchFamily="2" charset="-122"/>
              </a:rPr>
              <a:t>京剧</a:t>
            </a:r>
            <a:endParaRPr lang="zh-CN" altLang="en-US" b="1" dirty="0">
              <a:solidFill>
                <a:srgbClr val="FF0000"/>
              </a:solidFill>
              <a:latin typeface="华文中宋" pitchFamily="2" charset="-122"/>
              <a:ea typeface="华文中宋" pitchFamily="2" charset="-122"/>
            </a:endParaRPr>
          </a:p>
        </p:txBody>
      </p:sp>
      <p:sp>
        <p:nvSpPr>
          <p:cNvPr id="260104" name="Rectangle 8"/>
          <p:cNvSpPr/>
          <p:nvPr/>
        </p:nvSpPr>
        <p:spPr>
          <a:xfrm>
            <a:off x="1439863" y="3157538"/>
            <a:ext cx="7850187" cy="1200150"/>
          </a:xfrm>
          <a:prstGeom prst="rect">
            <a:avLst/>
          </a:prstGeom>
          <a:noFill/>
          <a:ln w="9525">
            <a:noFill/>
          </a:ln>
        </p:spPr>
        <p:txBody>
          <a:bodyPr>
            <a:spAutoFit/>
          </a:bodyPr>
          <a:p>
            <a:r>
              <a:rPr lang="en-US" altLang="en-US" b="1" dirty="0">
                <a:latin typeface="华文中宋" pitchFamily="2" charset="-122"/>
                <a:ea typeface="华文中宋" pitchFamily="2" charset="-122"/>
              </a:rPr>
              <a:t>①</a:t>
            </a:r>
            <a:r>
              <a:rPr lang="zh-CN" altLang="en-US" b="1" dirty="0">
                <a:solidFill>
                  <a:srgbClr val="FF0000"/>
                </a:solidFill>
                <a:latin typeface="华文中宋" pitchFamily="2" charset="-122"/>
                <a:ea typeface="华文中宋" pitchFamily="2" charset="-122"/>
              </a:rPr>
              <a:t>同治、光绪年间，走向成熟，出现“同光十三绝”</a:t>
            </a:r>
            <a:endParaRPr lang="zh-CN" altLang="en-US" b="1" dirty="0">
              <a:solidFill>
                <a:srgbClr val="FF0000"/>
              </a:solidFill>
              <a:latin typeface="华文中宋" pitchFamily="2" charset="-122"/>
              <a:ea typeface="华文中宋" pitchFamily="2" charset="-122"/>
            </a:endParaRPr>
          </a:p>
          <a:p>
            <a:r>
              <a:rPr lang="en-US" altLang="en-US" b="1" dirty="0">
                <a:latin typeface="华文中宋" pitchFamily="2" charset="-122"/>
                <a:ea typeface="华文中宋" pitchFamily="2" charset="-122"/>
              </a:rPr>
              <a:t>②</a:t>
            </a:r>
            <a:r>
              <a:rPr lang="zh-CN" altLang="en-US" b="1" dirty="0">
                <a:latin typeface="华文中宋" pitchFamily="2" charset="-122"/>
                <a:ea typeface="华文中宋" pitchFamily="2" charset="-122"/>
              </a:rPr>
              <a:t>清末明初，成为全国流行剧种</a:t>
            </a:r>
            <a:endParaRPr lang="zh-CN" altLang="en-US" b="1" dirty="0">
              <a:latin typeface="华文中宋" pitchFamily="2" charset="-122"/>
              <a:ea typeface="华文中宋" pitchFamily="2" charset="-122"/>
            </a:endParaRPr>
          </a:p>
          <a:p>
            <a:r>
              <a:rPr lang="zh-CN" altLang="en-US" b="1" dirty="0">
                <a:latin typeface="华文中宋" pitchFamily="2" charset="-122"/>
                <a:ea typeface="华文中宋" pitchFamily="2" charset="-122"/>
              </a:rPr>
              <a:t>③</a:t>
            </a:r>
            <a:r>
              <a:rPr lang="zh-CN" altLang="en-US" b="1" dirty="0">
                <a:solidFill>
                  <a:srgbClr val="FF0000"/>
                </a:solidFill>
                <a:latin typeface="华文中宋" pitchFamily="2" charset="-122"/>
                <a:ea typeface="华文中宋" pitchFamily="2" charset="-122"/>
              </a:rPr>
              <a:t>民国以来，走向世界</a:t>
            </a:r>
            <a:endParaRPr lang="zh-CN" altLang="en-US" b="1" dirty="0">
              <a:solidFill>
                <a:srgbClr val="FF0000"/>
              </a:solidFill>
              <a:latin typeface="华文中宋" pitchFamily="2" charset="-122"/>
              <a:ea typeface="华文中宋" pitchFamily="2" charset="-122"/>
            </a:endParaRPr>
          </a:p>
        </p:txBody>
      </p:sp>
      <p:pic>
        <p:nvPicPr>
          <p:cNvPr id="46086" name="Picture 5" descr="ls00200038">
            <a:hlinkClick r:id="rId1"/>
          </p:cNvPr>
          <p:cNvPicPr>
            <a:picLocks noChangeAspect="1"/>
          </p:cNvPicPr>
          <p:nvPr/>
        </p:nvPicPr>
        <p:blipFill>
          <a:blip r:embed="rId2"/>
          <a:stretch>
            <a:fillRect/>
          </a:stretch>
        </p:blipFill>
        <p:spPr>
          <a:xfrm>
            <a:off x="0" y="4286250"/>
            <a:ext cx="9144000" cy="2208213"/>
          </a:xfrm>
          <a:prstGeom prst="rect">
            <a:avLst/>
          </a:prstGeom>
          <a:noFill/>
          <a:ln w="9525">
            <a:noFill/>
          </a:ln>
        </p:spPr>
      </p:pic>
      <p:sp>
        <p:nvSpPr>
          <p:cNvPr id="46087" name="Rectangle 18"/>
          <p:cNvSpPr/>
          <p:nvPr/>
        </p:nvSpPr>
        <p:spPr>
          <a:xfrm>
            <a:off x="214313" y="214313"/>
            <a:ext cx="2970212" cy="461962"/>
          </a:xfrm>
          <a:prstGeom prst="rect">
            <a:avLst/>
          </a:prstGeom>
          <a:noFill/>
          <a:ln w="9525">
            <a:noFill/>
          </a:ln>
        </p:spPr>
        <p:txBody>
          <a:bodyPr wrap="none">
            <a:spAutoFit/>
          </a:bodyPr>
          <a:p>
            <a:r>
              <a:rPr lang="en-US" altLang="zh-CN" b="1" dirty="0">
                <a:solidFill>
                  <a:srgbClr val="0000FF"/>
                </a:solidFill>
                <a:latin typeface="黑体" panose="02010609060101010101" pitchFamily="49" charset="-122"/>
                <a:ea typeface="黑体" panose="02010609060101010101" pitchFamily="49" charset="-122"/>
              </a:rPr>
              <a:t>1.</a:t>
            </a:r>
            <a:r>
              <a:rPr lang="zh-CN" altLang="en-US" b="1" dirty="0">
                <a:solidFill>
                  <a:srgbClr val="0000FF"/>
                </a:solidFill>
                <a:latin typeface="黑体" panose="02010609060101010101" pitchFamily="49" charset="-122"/>
                <a:ea typeface="黑体" panose="02010609060101010101" pitchFamily="49" charset="-122"/>
              </a:rPr>
              <a:t>京剧形成的原因：</a:t>
            </a:r>
            <a:endParaRPr lang="zh-CN" altLang="en-US" b="1" dirty="0">
              <a:solidFill>
                <a:srgbClr val="0000FF"/>
              </a:solidFill>
              <a:latin typeface="黑体" panose="02010609060101010101" pitchFamily="49" charset="-122"/>
              <a:ea typeface="黑体" panose="02010609060101010101" pitchFamily="49" charset="-122"/>
            </a:endParaRPr>
          </a:p>
        </p:txBody>
      </p:sp>
      <p:sp>
        <p:nvSpPr>
          <p:cNvPr id="10" name="Rectangle 27"/>
          <p:cNvSpPr/>
          <p:nvPr/>
        </p:nvSpPr>
        <p:spPr>
          <a:xfrm>
            <a:off x="214313" y="571500"/>
            <a:ext cx="6173787" cy="1570038"/>
          </a:xfrm>
          <a:prstGeom prst="rect">
            <a:avLst/>
          </a:prstGeom>
          <a:noFill/>
          <a:ln w="9525">
            <a:noFill/>
          </a:ln>
        </p:spPr>
        <p:txBody>
          <a:bodyPr>
            <a:spAutoFit/>
          </a:bodyPr>
          <a:p>
            <a:r>
              <a:rPr lang="en-US" altLang="zh-CN" b="1" dirty="0">
                <a:latin typeface="Arial" panose="020B0604020202020204" pitchFamily="34" charset="0"/>
                <a:ea typeface="黑体" panose="02010609060101010101" pitchFamily="49" charset="-122"/>
              </a:rPr>
              <a:t>①</a:t>
            </a:r>
            <a:r>
              <a:rPr lang="zh-CN" altLang="en-US" b="1" dirty="0">
                <a:latin typeface="Arial" panose="020B0604020202020204" pitchFamily="34" charset="0"/>
                <a:ea typeface="黑体" panose="02010609060101010101" pitchFamily="49" charset="-122"/>
              </a:rPr>
              <a:t>北京成为全国政治文化中心</a:t>
            </a:r>
            <a:r>
              <a:rPr lang="zh-CN" altLang="en-US" b="1" dirty="0">
                <a:solidFill>
                  <a:srgbClr val="080808"/>
                </a:solidFill>
                <a:latin typeface="Arial" panose="020B0604020202020204" pitchFamily="34" charset="0"/>
                <a:ea typeface="黑体" panose="02010609060101010101" pitchFamily="49" charset="-122"/>
              </a:rPr>
              <a:t>，戏曲活跃</a:t>
            </a:r>
            <a:endParaRPr lang="zh-CN" altLang="en-US" b="1" dirty="0">
              <a:solidFill>
                <a:srgbClr val="080808"/>
              </a:solidFill>
              <a:latin typeface="Arial" panose="020B0604020202020204" pitchFamily="34" charset="0"/>
              <a:ea typeface="黑体" panose="02010609060101010101" pitchFamily="49" charset="-122"/>
            </a:endParaRPr>
          </a:p>
          <a:p>
            <a:r>
              <a:rPr lang="zh-CN" altLang="en-US" b="1" dirty="0">
                <a:latin typeface="Arial" panose="020B0604020202020204" pitchFamily="34" charset="0"/>
                <a:ea typeface="黑体" panose="02010609060101010101" pitchFamily="49" charset="-122"/>
              </a:rPr>
              <a:t>②</a:t>
            </a:r>
            <a:r>
              <a:rPr lang="zh-CN" altLang="en-US" b="1" dirty="0">
                <a:solidFill>
                  <a:srgbClr val="080808"/>
                </a:solidFill>
                <a:latin typeface="Arial" panose="020B0604020202020204" pitchFamily="34" charset="0"/>
                <a:ea typeface="黑体" panose="02010609060101010101" pitchFamily="49" charset="-122"/>
              </a:rPr>
              <a:t>各种地方戏曲进京相互融合</a:t>
            </a:r>
            <a:endParaRPr lang="zh-CN" altLang="en-US" b="1" dirty="0">
              <a:solidFill>
                <a:srgbClr val="080808"/>
              </a:solidFill>
              <a:latin typeface="Arial" panose="020B0604020202020204" pitchFamily="34" charset="0"/>
              <a:ea typeface="黑体" panose="02010609060101010101" pitchFamily="49" charset="-122"/>
            </a:endParaRPr>
          </a:p>
          <a:p>
            <a:r>
              <a:rPr lang="zh-CN" altLang="en-US" b="1" dirty="0">
                <a:latin typeface="Arial" panose="020B0604020202020204" pitchFamily="34" charset="0"/>
                <a:ea typeface="黑体" panose="02010609060101010101" pitchFamily="49" charset="-122"/>
              </a:rPr>
              <a:t>③</a:t>
            </a:r>
            <a:r>
              <a:rPr lang="zh-CN" altLang="en-US" b="1" dirty="0">
                <a:solidFill>
                  <a:srgbClr val="080808"/>
                </a:solidFill>
                <a:latin typeface="Arial" panose="020B0604020202020204" pitchFamily="34" charset="0"/>
                <a:ea typeface="黑体" panose="02010609060101010101" pitchFamily="49" charset="-122"/>
              </a:rPr>
              <a:t>广大艺人的努力</a:t>
            </a:r>
            <a:endParaRPr lang="zh-CN" altLang="en-US" b="1" dirty="0">
              <a:solidFill>
                <a:srgbClr val="080808"/>
              </a:solidFill>
              <a:latin typeface="Arial" panose="020B0604020202020204" pitchFamily="34" charset="0"/>
              <a:ea typeface="黑体" panose="02010609060101010101" pitchFamily="49" charset="-122"/>
            </a:endParaRPr>
          </a:p>
          <a:p>
            <a:r>
              <a:rPr lang="zh-CN" altLang="en-US" b="1" dirty="0">
                <a:latin typeface="Arial" panose="020B0604020202020204" pitchFamily="34" charset="0"/>
                <a:ea typeface="黑体" panose="02010609060101010101" pitchFamily="49" charset="-122"/>
              </a:rPr>
              <a:t>④符合统治者和广大市民阶层的口味</a:t>
            </a:r>
            <a:endParaRPr lang="zh-CN" altLang="en-US" b="1" dirty="0">
              <a:latin typeface="Arial" panose="020B0604020202020204" pitchFamily="34" charset="0"/>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0102"/>
                                        </p:tgtEl>
                                        <p:attrNameLst>
                                          <p:attrName>style.visibility</p:attrName>
                                        </p:attrNameLst>
                                      </p:cBhvr>
                                      <p:to>
                                        <p:strVal val="visible"/>
                                      </p:to>
                                    </p:set>
                                    <p:anim calcmode="lin" valueType="num">
                                      <p:cBhvr additive="base">
                                        <p:cTn id="7" dur="500" fill="hold"/>
                                        <p:tgtEl>
                                          <p:spTgt spid="260102"/>
                                        </p:tgtEl>
                                        <p:attrNameLst>
                                          <p:attrName>ppt_x</p:attrName>
                                        </p:attrNameLst>
                                      </p:cBhvr>
                                      <p:tavLst>
                                        <p:tav tm="0">
                                          <p:val>
                                            <p:strVal val="#ppt_x"/>
                                          </p:val>
                                        </p:tav>
                                        <p:tav tm="100000">
                                          <p:val>
                                            <p:strVal val="#ppt_x"/>
                                          </p:val>
                                        </p:tav>
                                      </p:tavLst>
                                    </p:anim>
                                    <p:anim calcmode="lin" valueType="num">
                                      <p:cBhvr additive="base">
                                        <p:cTn id="8" dur="500" fill="hold"/>
                                        <p:tgtEl>
                                          <p:spTgt spid="2601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0103"/>
                                        </p:tgtEl>
                                        <p:attrNameLst>
                                          <p:attrName>style.visibility</p:attrName>
                                        </p:attrNameLst>
                                      </p:cBhvr>
                                      <p:to>
                                        <p:strVal val="visible"/>
                                      </p:to>
                                    </p:set>
                                    <p:anim calcmode="lin" valueType="num">
                                      <p:cBhvr additive="base">
                                        <p:cTn id="13" dur="500" fill="hold"/>
                                        <p:tgtEl>
                                          <p:spTgt spid="260103"/>
                                        </p:tgtEl>
                                        <p:attrNameLst>
                                          <p:attrName>ppt_x</p:attrName>
                                        </p:attrNameLst>
                                      </p:cBhvr>
                                      <p:tavLst>
                                        <p:tav tm="0">
                                          <p:val>
                                            <p:strVal val="#ppt_x"/>
                                          </p:val>
                                        </p:tav>
                                        <p:tav tm="100000">
                                          <p:val>
                                            <p:strVal val="#ppt_x"/>
                                          </p:val>
                                        </p:tav>
                                      </p:tavLst>
                                    </p:anim>
                                    <p:anim calcmode="lin" valueType="num">
                                      <p:cBhvr additive="base">
                                        <p:cTn id="14" dur="500" fill="hold"/>
                                        <p:tgtEl>
                                          <p:spTgt spid="26010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0104"/>
                                        </p:tgtEl>
                                        <p:attrNameLst>
                                          <p:attrName>style.visibility</p:attrName>
                                        </p:attrNameLst>
                                      </p:cBhvr>
                                      <p:to>
                                        <p:strVal val="visible"/>
                                      </p:to>
                                    </p:set>
                                    <p:anim calcmode="lin" valueType="num">
                                      <p:cBhvr additive="base">
                                        <p:cTn id="19" dur="500" fill="hold"/>
                                        <p:tgtEl>
                                          <p:spTgt spid="260104"/>
                                        </p:tgtEl>
                                        <p:attrNameLst>
                                          <p:attrName>ppt_x</p:attrName>
                                        </p:attrNameLst>
                                      </p:cBhvr>
                                      <p:tavLst>
                                        <p:tav tm="0">
                                          <p:val>
                                            <p:strVal val="#ppt_x"/>
                                          </p:val>
                                        </p:tav>
                                        <p:tav tm="100000">
                                          <p:val>
                                            <p:strVal val="#ppt_x"/>
                                          </p:val>
                                        </p:tav>
                                      </p:tavLst>
                                    </p:anim>
                                    <p:anim calcmode="lin" valueType="num">
                                      <p:cBhvr additive="base">
                                        <p:cTn id="20" dur="500" fill="hold"/>
                                        <p:tgtEl>
                                          <p:spTgt spid="26010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102" grpId="0"/>
      <p:bldP spid="260103" grpId="0"/>
      <p:bldP spid="260104"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11"/>
          <p:cNvSpPr/>
          <p:nvPr/>
        </p:nvSpPr>
        <p:spPr>
          <a:xfrm>
            <a:off x="142875" y="476250"/>
            <a:ext cx="9144000" cy="523875"/>
          </a:xfrm>
          <a:prstGeom prst="rect">
            <a:avLst/>
          </a:prstGeom>
          <a:noFill/>
          <a:ln w="9525">
            <a:noFill/>
          </a:ln>
        </p:spPr>
        <p:txBody>
          <a:bodyPr>
            <a:spAutoFit/>
          </a:bodyPr>
          <a:p>
            <a:r>
              <a:rPr lang="zh-CN" altLang="en-US" sz="2800" b="1" dirty="0">
                <a:solidFill>
                  <a:srgbClr val="FF0000"/>
                </a:solidFill>
                <a:latin typeface="微软雅黑" panose="020B0503020204020204" charset="-122"/>
                <a:ea typeface="微软雅黑" panose="020B0503020204020204" charset="-122"/>
              </a:rPr>
              <a:t>一、中国古代科技发展的历程</a:t>
            </a:r>
            <a:endParaRPr lang="zh-CN" altLang="en-US" sz="2800" b="1" dirty="0">
              <a:solidFill>
                <a:srgbClr val="FF0000"/>
              </a:solidFill>
              <a:latin typeface="微软雅黑" panose="020B0503020204020204" charset="-122"/>
              <a:ea typeface="微软雅黑" panose="020B0503020204020204" charset="-122"/>
            </a:endParaRPr>
          </a:p>
        </p:txBody>
      </p:sp>
      <p:graphicFrame>
        <p:nvGraphicFramePr>
          <p:cNvPr id="5154" name="Group 34"/>
          <p:cNvGraphicFramePr>
            <a:graphicFrameLocks noGrp="1"/>
          </p:cNvGraphicFramePr>
          <p:nvPr/>
        </p:nvGraphicFramePr>
        <p:xfrm>
          <a:off x="214313" y="1136650"/>
          <a:ext cx="8786842" cy="5489575"/>
        </p:xfrm>
        <a:graphic>
          <a:graphicData uri="http://schemas.openxmlformats.org/drawingml/2006/table">
            <a:tbl>
              <a:tblPr/>
              <a:tblGrid>
                <a:gridCol w="755650"/>
                <a:gridCol w="3530598"/>
                <a:gridCol w="4500594"/>
              </a:tblGrid>
              <a:tr h="393700">
                <a:tc>
                  <a:txBody>
                    <a:bodyPr/>
                    <a:lstStyle/>
                    <a:p>
                      <a:pPr marL="0" marR="0" lvl="0" indent="0" algn="just" defTabSz="914400" rtl="0" eaLnBrk="1" fontAlgn="base" latinLnBrk="0" hangingPunct="1">
                        <a:lnSpc>
                          <a:spcPts val="2400"/>
                        </a:lnSpc>
                        <a:spcBef>
                          <a:spcPct val="0"/>
                        </a:spcBef>
                        <a:spcAft>
                          <a:spcPct val="0"/>
                        </a:spcAft>
                        <a:buClrTx/>
                        <a:buSzTx/>
                        <a:buFontTx/>
                        <a:buNone/>
                      </a:pPr>
                      <a:endParaRPr kumimoji="0" lang="en-US" altLang="zh-CN"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时代背景</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典型特征</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73138">
                <a:tc>
                  <a:txBody>
                    <a:bodyPr/>
                    <a:lstStyle/>
                    <a:p>
                      <a:pPr marL="0" marR="0" lvl="0" indent="0" algn="just"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夏商</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奴隶社会繁荣，中华文明诞生</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独具风格的</a:t>
                      </a:r>
                      <a:r>
                        <a:rPr kumimoji="0" lang="zh-CN" altLang="en-US" sz="24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青铜</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制造艺术</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先进的</a:t>
                      </a:r>
                      <a:r>
                        <a:rPr kumimoji="0" lang="zh-CN" altLang="en-US" sz="24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历法</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夏小正</a:t>
                      </a:r>
                      <a:r>
                        <a:rPr kumimoji="0" lang="zh-CN" altLang="zh-CN"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干支计日）</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4413">
                <a:tc>
                  <a:txBody>
                    <a:bodyPr/>
                    <a:lstStyle/>
                    <a:p>
                      <a:pPr marL="0" marR="0" lvl="0" indent="0" algn="just"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秦汉</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封建制度确立，国家统一、民族融合、对外开放、国力强盛</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中国文明开始走向西方，走向世界，</a:t>
                      </a:r>
                      <a:r>
                        <a:rPr kumimoji="0" lang="zh-CN" altLang="en-US" sz="24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形成“东亚文化圈</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”包括</a:t>
                      </a:r>
                      <a:r>
                        <a:rPr kumimoji="0" lang="zh-CN" altLang="en-US" sz="24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丝绸、冶金、水利技术</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等</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88988">
                <a:tc>
                  <a:txBody>
                    <a:bodyPr/>
                    <a:lstStyle/>
                    <a:p>
                      <a:pPr marL="0" marR="0" lvl="0" indent="0" algn="just"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隋唐</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封建盛世、国家统一、民族融合、对外开放、国力强盛</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文化博大精深、全面辉煌，形成影响</a:t>
                      </a:r>
                      <a:r>
                        <a:rPr kumimoji="0" lang="zh-CN" altLang="en-US" sz="24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全世界的“中华文化圈”</a:t>
                      </a:r>
                      <a:endParaRPr kumimoji="0" lang="zh-CN" altLang="en-US" sz="24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57300">
                <a:tc>
                  <a:txBody>
                    <a:bodyPr/>
                    <a:lstStyle/>
                    <a:p>
                      <a:pPr marL="0" marR="0" lvl="0" indent="0" algn="just"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宋元</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封建经济继续发展，商品经济繁荣，民族融合，对外开放</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在隋唐文化的基础上继续发展，</a:t>
                      </a:r>
                      <a:r>
                        <a:rPr kumimoji="0" lang="zh-CN" altLang="en-US" sz="24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印刷术、指南针、火药技术外传</a:t>
                      </a: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，对其后整个世界面貌的改变其了巨大作用</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36625">
                <a:tc>
                  <a:txBody>
                    <a:bodyPr/>
                    <a:lstStyle/>
                    <a:p>
                      <a:pPr marL="0" marR="0" lvl="0" indent="0" algn="just"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明清</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封建制度走向衰落，资本主义萌芽产生但发展缓慢，对外“闭关锁国”</a:t>
                      </a:r>
                      <a:endParaRPr kumimoji="0" lang="zh-CN" altLang="en-US" sz="2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2400"/>
                        </a:lnSpc>
                        <a:spcBef>
                          <a:spcPct val="0"/>
                        </a:spcBef>
                        <a:spcAft>
                          <a:spcPct val="0"/>
                        </a:spcAft>
                        <a:buClrTx/>
                        <a:buSzTx/>
                        <a:buFontTx/>
                        <a:buNone/>
                      </a:pPr>
                      <a:r>
                        <a:rPr kumimoji="0" lang="zh-CN" altLang="en-US"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中国科技文化</a:t>
                      </a:r>
                      <a:r>
                        <a:rPr kumimoji="0" lang="zh-CN" altLang="en-US" sz="24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开始落后于西方</a:t>
                      </a:r>
                      <a:endParaRPr kumimoji="0" lang="zh-CN" altLang="en-US" sz="24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Box 3"/>
          <p:cNvSpPr txBox="1">
            <a:spLocks noChangeArrowheads="1"/>
          </p:cNvSpPr>
          <p:nvPr/>
        </p:nvSpPr>
        <p:spPr bwMode="auto">
          <a:xfrm>
            <a:off x="214313" y="577850"/>
            <a:ext cx="8786813" cy="4708525"/>
          </a:xfrm>
          <a:prstGeom prst="rect">
            <a:avLst/>
          </a:prstGeom>
          <a:noFill/>
          <a:ln w="9525">
            <a:noFill/>
            <a:miter lim="800000"/>
          </a:ln>
        </p:spPr>
        <p:txBody>
          <a:bodyPr>
            <a:spAutoFit/>
          </a:bodyPr>
          <a:lstStyle/>
          <a:p>
            <a:pPr marR="0" defTabSz="914400">
              <a:buClrTx/>
              <a:buSzTx/>
              <a:buFontTx/>
              <a:defRPr/>
            </a:pPr>
            <a:r>
              <a:rPr kumimoji="0" lang="en-US" altLang="zh-CN" b="1" kern="1200" cap="none" spc="0" normalizeH="0" baseline="0" noProof="0" dirty="0">
                <a:latin typeface="+mn-ea"/>
                <a:ea typeface="+mn-ea"/>
                <a:cs typeface="+mn-cs"/>
              </a:rPr>
              <a:t>16.</a:t>
            </a:r>
            <a:r>
              <a:rPr kumimoji="0" lang="zh-CN" altLang="en-US" b="1" kern="1200" cap="none" spc="0" normalizeH="0" baseline="0" noProof="0" dirty="0">
                <a:latin typeface="+mn-ea"/>
                <a:ea typeface="+mn-ea"/>
                <a:cs typeface="+mn-cs"/>
              </a:rPr>
              <a:t>（</a:t>
            </a:r>
            <a:r>
              <a:rPr kumimoji="0" lang="en-US" altLang="zh-CN" b="1" kern="1200" cap="none" spc="0" normalizeH="0" baseline="0" noProof="0" dirty="0">
                <a:latin typeface="+mn-ea"/>
                <a:ea typeface="+mn-ea"/>
                <a:cs typeface="+mn-cs"/>
              </a:rPr>
              <a:t>2010·</a:t>
            </a:r>
            <a:r>
              <a:rPr kumimoji="0" lang="zh-CN" altLang="en-US" b="1" kern="1200" cap="none" spc="0" normalizeH="0" baseline="0" noProof="0" dirty="0">
                <a:latin typeface="+mn-ea"/>
                <a:ea typeface="+mn-ea"/>
                <a:cs typeface="+mn-cs"/>
              </a:rPr>
              <a:t>南京高三三模）中国文学艺术异彩纷呈，繁花似锦。下列对其表述正确的是（</a:t>
            </a:r>
            <a:r>
              <a:rPr kumimoji="0" lang="en-US" b="1" kern="1200" cap="none" spc="0" normalizeH="0" baseline="0" noProof="0" dirty="0">
                <a:latin typeface="+mn-ea"/>
                <a:ea typeface="+mn-ea"/>
                <a:cs typeface="+mn-cs"/>
              </a:rPr>
              <a:t>    </a:t>
            </a:r>
            <a:r>
              <a:rPr kumimoji="0" lang="zh-CN" altLang="en-US" b="1" kern="1200" cap="none" spc="0" normalizeH="0" baseline="0" noProof="0" dirty="0">
                <a:latin typeface="+mn-ea"/>
                <a:ea typeface="+mn-ea"/>
                <a:cs typeface="+mn-cs"/>
              </a:rPr>
              <a:t>）</a:t>
            </a:r>
            <a:endParaRPr kumimoji="0" lang="zh-CN" altLang="en-US" b="1" kern="1200" cap="none" spc="0" normalizeH="0" baseline="0" noProof="0" dirty="0">
              <a:latin typeface="+mn-ea"/>
              <a:ea typeface="+mn-ea"/>
              <a:cs typeface="+mn-cs"/>
            </a:endParaRPr>
          </a:p>
          <a:p>
            <a:pPr marR="0" defTabSz="914400">
              <a:buClrTx/>
              <a:buSzTx/>
              <a:buFontTx/>
              <a:defRPr/>
            </a:pPr>
            <a:endParaRPr kumimoji="0" lang="en-US" altLang="zh-CN" sz="2000" b="1" kern="1200" cap="none" spc="0" normalizeH="0" baseline="0" noProof="0" dirty="0">
              <a:latin typeface="+mn-ea"/>
              <a:ea typeface="+mn-ea"/>
              <a:cs typeface="+mn-cs"/>
            </a:endParaRPr>
          </a:p>
          <a:p>
            <a:pPr marR="0" defTabSz="914400">
              <a:buClrTx/>
              <a:buSzTx/>
              <a:buFontTx/>
              <a:defRPr/>
            </a:pPr>
            <a:endParaRPr kumimoji="0" lang="en-US" altLang="zh-CN" sz="2000" b="1" kern="1200" cap="none" spc="0" normalizeH="0" baseline="0" noProof="0" dirty="0">
              <a:latin typeface="+mn-ea"/>
              <a:ea typeface="+mn-ea"/>
              <a:cs typeface="+mn-cs"/>
            </a:endParaRPr>
          </a:p>
          <a:p>
            <a:pPr marR="0" defTabSz="914400">
              <a:buClrTx/>
              <a:buSzTx/>
              <a:buFontTx/>
              <a:defRPr/>
            </a:pPr>
            <a:endParaRPr kumimoji="0" lang="en-US" altLang="zh-CN" sz="2000" b="1" kern="1200" cap="none" spc="0" normalizeH="0" baseline="0" noProof="0" dirty="0">
              <a:latin typeface="+mn-ea"/>
              <a:ea typeface="+mn-ea"/>
              <a:cs typeface="+mn-cs"/>
            </a:endParaRPr>
          </a:p>
          <a:p>
            <a:pPr marR="0" defTabSz="914400">
              <a:buClrTx/>
              <a:buSzTx/>
              <a:buFontTx/>
              <a:defRPr/>
            </a:pPr>
            <a:endParaRPr kumimoji="0" lang="en-US" altLang="zh-CN" sz="2000" b="1" kern="1200" cap="none" spc="0" normalizeH="0" baseline="0" noProof="0" dirty="0">
              <a:latin typeface="+mn-ea"/>
              <a:ea typeface="+mn-ea"/>
              <a:cs typeface="+mn-cs"/>
            </a:endParaRPr>
          </a:p>
          <a:p>
            <a:pPr marR="0" defTabSz="914400">
              <a:buClrTx/>
              <a:buSzTx/>
              <a:buFontTx/>
              <a:defRPr/>
            </a:pPr>
            <a:endParaRPr kumimoji="0" lang="en-US" altLang="zh-CN" sz="2000" b="1" kern="1200" cap="none" spc="0" normalizeH="0" baseline="0" noProof="0" dirty="0">
              <a:latin typeface="+mn-ea"/>
              <a:ea typeface="+mn-ea"/>
              <a:cs typeface="+mn-cs"/>
            </a:endParaRPr>
          </a:p>
          <a:p>
            <a:pPr marR="0" defTabSz="914400">
              <a:buClrTx/>
              <a:buSzTx/>
              <a:buFontTx/>
              <a:defRPr/>
            </a:pPr>
            <a:endParaRPr kumimoji="0" lang="en-US" altLang="zh-CN" sz="2000" b="1" kern="1200" cap="none" spc="0" normalizeH="0" baseline="0" noProof="0" dirty="0">
              <a:latin typeface="+mn-ea"/>
              <a:ea typeface="+mn-ea"/>
              <a:cs typeface="+mn-cs"/>
            </a:endParaRPr>
          </a:p>
          <a:p>
            <a:pPr marR="0" defTabSz="914400">
              <a:buClrTx/>
              <a:buSzTx/>
              <a:buFontTx/>
              <a:defRPr/>
            </a:pPr>
            <a:endParaRPr kumimoji="0" lang="en-US" altLang="zh-CN" sz="2000" b="1" kern="1200" cap="none" spc="0" normalizeH="0" baseline="0" noProof="0" dirty="0">
              <a:latin typeface="+mn-ea"/>
              <a:ea typeface="+mn-ea"/>
              <a:cs typeface="+mn-cs"/>
            </a:endParaRPr>
          </a:p>
          <a:p>
            <a:pPr marR="0" defTabSz="914400">
              <a:buClrTx/>
              <a:buSzTx/>
              <a:buFontTx/>
              <a:defRPr/>
            </a:pPr>
            <a:r>
              <a:rPr kumimoji="0" lang="zh-CN" altLang="en-US" sz="1600" b="1" kern="1200" cap="none" spc="0" normalizeH="0" baseline="0" noProof="0" dirty="0">
                <a:latin typeface="+mn-ea"/>
                <a:ea typeface="+mn-ea"/>
                <a:cs typeface="+mn-cs"/>
              </a:rPr>
              <a:t>图一</a:t>
            </a:r>
            <a:r>
              <a:rPr kumimoji="0" lang="en-US" altLang="zh-CN" sz="1600" b="1" kern="1200" cap="none" spc="0" normalizeH="0" baseline="0" noProof="0" dirty="0">
                <a:latin typeface="+mn-ea"/>
                <a:ea typeface="+mn-ea"/>
                <a:cs typeface="+mn-cs"/>
              </a:rPr>
              <a:t>《</a:t>
            </a:r>
            <a:r>
              <a:rPr kumimoji="0" lang="zh-CN" altLang="en-US" sz="1600" b="1" kern="1200" cap="none" spc="0" normalizeH="0" baseline="0" noProof="0" dirty="0">
                <a:latin typeface="+mn-ea"/>
                <a:ea typeface="+mn-ea"/>
                <a:cs typeface="+mn-cs"/>
              </a:rPr>
              <a:t>洛神赋图</a:t>
            </a:r>
            <a:r>
              <a:rPr kumimoji="0" lang="en-US" altLang="zh-CN" sz="1600" b="1" kern="1200" cap="none" spc="0" normalizeH="0" baseline="0" noProof="0" dirty="0">
                <a:latin typeface="+mn-ea"/>
                <a:ea typeface="+mn-ea"/>
                <a:cs typeface="+mn-cs"/>
              </a:rPr>
              <a:t>》</a:t>
            </a:r>
            <a:r>
              <a:rPr kumimoji="0" lang="zh-CN" altLang="en-US" sz="1600" b="1" kern="1200" cap="none" spc="0" normalizeH="0" baseline="0" noProof="0" dirty="0">
                <a:latin typeface="+mn-ea"/>
                <a:ea typeface="+mn-ea"/>
                <a:cs typeface="+mn-cs"/>
              </a:rPr>
              <a:t>局部</a:t>
            </a:r>
            <a:r>
              <a:rPr kumimoji="0" lang="en-US" sz="1600" b="1" kern="1200" cap="none" spc="0" normalizeH="0" baseline="0" noProof="0" dirty="0">
                <a:latin typeface="+mn-ea"/>
                <a:ea typeface="+mn-ea"/>
                <a:cs typeface="+mn-cs"/>
              </a:rPr>
              <a:t>   </a:t>
            </a:r>
            <a:r>
              <a:rPr kumimoji="0" lang="zh-CN" altLang="en-US" sz="1600" b="1" kern="1200" cap="none" spc="0" normalizeH="0" baseline="0" noProof="0" dirty="0">
                <a:latin typeface="+mn-ea"/>
                <a:ea typeface="+mn-ea"/>
                <a:cs typeface="+mn-cs"/>
              </a:rPr>
              <a:t>图二</a:t>
            </a:r>
            <a:r>
              <a:rPr kumimoji="0" lang="en-US" altLang="zh-CN" sz="1600" b="1" kern="1200" cap="none" spc="0" normalizeH="0" baseline="0" noProof="0" dirty="0">
                <a:latin typeface="+mn-ea"/>
                <a:ea typeface="+mn-ea"/>
                <a:cs typeface="+mn-cs"/>
              </a:rPr>
              <a:t>《</a:t>
            </a:r>
            <a:r>
              <a:rPr kumimoji="0" lang="zh-CN" altLang="en-US" sz="1600" b="1" kern="1200" cap="none" spc="0" normalizeH="0" baseline="0" noProof="0" dirty="0">
                <a:latin typeface="+mn-ea"/>
                <a:ea typeface="+mn-ea"/>
                <a:cs typeface="+mn-cs"/>
              </a:rPr>
              <a:t>天王送子图</a:t>
            </a:r>
            <a:r>
              <a:rPr kumimoji="0" lang="en-US" altLang="zh-CN" sz="1600" b="1" kern="1200" cap="none" spc="0" normalizeH="0" baseline="0" noProof="0" dirty="0">
                <a:latin typeface="+mn-ea"/>
                <a:ea typeface="+mn-ea"/>
                <a:cs typeface="+mn-cs"/>
              </a:rPr>
              <a:t>》    </a:t>
            </a:r>
            <a:r>
              <a:rPr kumimoji="0" lang="zh-CN" altLang="en-US" sz="1600" b="1" kern="1200" cap="none" spc="0" normalizeH="0" baseline="0" noProof="0" dirty="0">
                <a:latin typeface="+mn-ea"/>
                <a:ea typeface="+mn-ea"/>
                <a:cs typeface="+mn-cs"/>
              </a:rPr>
              <a:t>图三</a:t>
            </a:r>
            <a:r>
              <a:rPr kumimoji="0" lang="en-US" altLang="zh-CN" sz="1600" b="1" kern="1200" cap="none" spc="0" normalizeH="0" baseline="0" noProof="0" dirty="0">
                <a:latin typeface="+mn-ea"/>
                <a:ea typeface="+mn-ea"/>
                <a:cs typeface="+mn-cs"/>
              </a:rPr>
              <a:t>《</a:t>
            </a:r>
            <a:r>
              <a:rPr kumimoji="0" lang="zh-CN" altLang="en-US" sz="1600" b="1" kern="1200" cap="none" spc="0" normalizeH="0" baseline="0" noProof="0" dirty="0">
                <a:latin typeface="+mn-ea"/>
                <a:ea typeface="+mn-ea"/>
                <a:cs typeface="+mn-cs"/>
              </a:rPr>
              <a:t>窦娥冤</a:t>
            </a:r>
            <a:r>
              <a:rPr kumimoji="0" lang="en-US" altLang="zh-CN" sz="1600" b="1" kern="1200" cap="none" spc="0" normalizeH="0" baseline="0" noProof="0" dirty="0">
                <a:latin typeface="+mn-ea"/>
                <a:ea typeface="+mn-ea"/>
                <a:cs typeface="+mn-cs"/>
              </a:rPr>
              <a:t>》     </a:t>
            </a:r>
            <a:r>
              <a:rPr kumimoji="0" lang="zh-CN" altLang="en-US" sz="1600" b="1" kern="1200" cap="none" spc="0" normalizeH="0" baseline="0" noProof="0" dirty="0">
                <a:latin typeface="+mn-ea"/>
                <a:ea typeface="+mn-ea"/>
                <a:cs typeface="+mn-cs"/>
              </a:rPr>
              <a:t>图四京剧</a:t>
            </a:r>
            <a:r>
              <a:rPr kumimoji="0" lang="en-US" altLang="zh-CN" sz="1600" b="1" kern="1200" cap="none" spc="0" normalizeH="0" baseline="0" noProof="0" dirty="0">
                <a:latin typeface="+mn-ea"/>
                <a:ea typeface="+mn-ea"/>
                <a:cs typeface="+mn-cs"/>
              </a:rPr>
              <a:t>《</a:t>
            </a:r>
            <a:r>
              <a:rPr kumimoji="0" lang="zh-CN" altLang="en-US" sz="1600" b="1" kern="1200" cap="none" spc="0" normalizeH="0" baseline="0" noProof="0" dirty="0">
                <a:latin typeface="+mn-ea"/>
                <a:ea typeface="+mn-ea"/>
                <a:cs typeface="+mn-cs"/>
              </a:rPr>
              <a:t>杨门女将</a:t>
            </a:r>
            <a:r>
              <a:rPr kumimoji="0" lang="en-US" altLang="zh-CN" sz="1600" b="1" kern="1200" cap="none" spc="0" normalizeH="0" baseline="0" noProof="0" dirty="0">
                <a:latin typeface="+mn-ea"/>
                <a:ea typeface="+mn-ea"/>
                <a:cs typeface="+mn-cs"/>
              </a:rPr>
              <a:t>》</a:t>
            </a:r>
            <a:endParaRPr kumimoji="0" lang="en-US" altLang="zh-CN" sz="1600" b="1" kern="1200" cap="none" spc="0" normalizeH="0" baseline="0" noProof="0" dirty="0">
              <a:latin typeface="+mn-ea"/>
              <a:ea typeface="+mn-ea"/>
              <a:cs typeface="+mn-cs"/>
            </a:endParaRPr>
          </a:p>
          <a:p>
            <a:pPr marR="0" defTabSz="914400">
              <a:buClrTx/>
              <a:buSzTx/>
              <a:buFontTx/>
              <a:defRPr/>
            </a:pPr>
            <a:r>
              <a:rPr kumimoji="0" lang="en-US" altLang="zh-CN" b="1" kern="1200" cap="none" spc="0" normalizeH="0" baseline="0" noProof="0" dirty="0">
                <a:latin typeface="+mn-ea"/>
                <a:ea typeface="+mn-ea"/>
                <a:cs typeface="+mn-cs"/>
              </a:rPr>
              <a:t>A</a:t>
            </a:r>
            <a:r>
              <a:rPr kumimoji="0" lang="zh-CN" altLang="en-US" b="1" kern="1200" cap="none" spc="0" normalizeH="0" baseline="0" noProof="0" dirty="0">
                <a:latin typeface="+mn-ea"/>
                <a:ea typeface="+mn-ea"/>
                <a:cs typeface="+mn-cs"/>
              </a:rPr>
              <a:t>．图一是东晋顾恺之的作品，反映了吸收外来文明的特征</a:t>
            </a:r>
            <a:endParaRPr kumimoji="0" lang="zh-CN" altLang="en-US" b="1" kern="1200" cap="none" spc="0" normalizeH="0" baseline="0" noProof="0" dirty="0">
              <a:latin typeface="+mn-ea"/>
              <a:ea typeface="+mn-ea"/>
              <a:cs typeface="+mn-cs"/>
            </a:endParaRPr>
          </a:p>
          <a:p>
            <a:pPr marR="0" defTabSz="914400">
              <a:buClrTx/>
              <a:buSzTx/>
              <a:buFontTx/>
              <a:defRPr/>
            </a:pPr>
            <a:r>
              <a:rPr kumimoji="0" lang="en-US" altLang="zh-CN" b="1" kern="1200" cap="none" spc="0" normalizeH="0" baseline="0" noProof="0" dirty="0">
                <a:latin typeface="+mn-ea"/>
                <a:ea typeface="+mn-ea"/>
                <a:cs typeface="+mn-cs"/>
              </a:rPr>
              <a:t>B</a:t>
            </a:r>
            <a:r>
              <a:rPr kumimoji="0" lang="zh-CN" altLang="en-US" b="1" kern="1200" cap="none" spc="0" normalizeH="0" baseline="0" noProof="0" dirty="0">
                <a:latin typeface="+mn-ea"/>
                <a:ea typeface="+mn-ea"/>
                <a:cs typeface="+mn-cs"/>
              </a:rPr>
              <a:t>．图二是唐朝吴道子的作品，反映了风俗写意的特征</a:t>
            </a:r>
            <a:endParaRPr kumimoji="0" lang="zh-CN" altLang="en-US" b="1" kern="1200" cap="none" spc="0" normalizeH="0" baseline="0" noProof="0" dirty="0">
              <a:latin typeface="+mn-ea"/>
              <a:ea typeface="+mn-ea"/>
              <a:cs typeface="+mn-cs"/>
            </a:endParaRPr>
          </a:p>
          <a:p>
            <a:pPr marR="0" defTabSz="914400">
              <a:buClrTx/>
              <a:buSzTx/>
              <a:buFontTx/>
              <a:defRPr/>
            </a:pPr>
            <a:r>
              <a:rPr kumimoji="0" lang="en-US" altLang="zh-CN" b="1" kern="1200" cap="none" spc="0" normalizeH="0" baseline="0" noProof="0" dirty="0">
                <a:latin typeface="+mn-ea"/>
                <a:ea typeface="+mn-ea"/>
                <a:cs typeface="+mn-cs"/>
              </a:rPr>
              <a:t>C</a:t>
            </a:r>
            <a:r>
              <a:rPr kumimoji="0" lang="zh-CN" altLang="en-US" b="1" kern="1200" cap="none" spc="0" normalizeH="0" baseline="0" noProof="0" dirty="0">
                <a:latin typeface="+mn-ea"/>
                <a:ea typeface="+mn-ea"/>
                <a:cs typeface="+mn-cs"/>
              </a:rPr>
              <a:t>．图三作品作者是关汉卿，反映了多元一体的特征</a:t>
            </a:r>
            <a:endParaRPr kumimoji="0" lang="zh-CN" altLang="en-US" b="1" kern="1200" cap="none" spc="0" normalizeH="0" baseline="0" noProof="0" dirty="0">
              <a:latin typeface="+mn-ea"/>
              <a:ea typeface="+mn-ea"/>
              <a:cs typeface="+mn-cs"/>
            </a:endParaRPr>
          </a:p>
          <a:p>
            <a:pPr marR="0" defTabSz="914400">
              <a:buClrTx/>
              <a:buSzTx/>
              <a:buFontTx/>
              <a:defRPr/>
            </a:pPr>
            <a:r>
              <a:rPr kumimoji="0" lang="en-US" altLang="zh-CN" b="1" kern="1200" cap="none" spc="0" normalizeH="0" baseline="0" noProof="0" dirty="0">
                <a:latin typeface="+mn-ea"/>
                <a:ea typeface="+mn-ea"/>
                <a:cs typeface="+mn-cs"/>
              </a:rPr>
              <a:t>D</a:t>
            </a:r>
            <a:r>
              <a:rPr kumimoji="0" lang="zh-CN" altLang="en-US" b="1" kern="1200" cap="none" spc="0" normalizeH="0" baseline="0" noProof="0" dirty="0">
                <a:latin typeface="+mn-ea"/>
                <a:ea typeface="+mn-ea"/>
                <a:cs typeface="+mn-cs"/>
              </a:rPr>
              <a:t>．图四剧种在清朝同光年间产生，反映了“徽汉合流”的特征</a:t>
            </a:r>
            <a:endParaRPr kumimoji="0" lang="zh-CN" altLang="en-US" b="1" kern="1200" cap="none" spc="0" normalizeH="0" baseline="0" noProof="0" dirty="0">
              <a:latin typeface="+mn-ea"/>
              <a:ea typeface="+mn-ea"/>
              <a:cs typeface="+mn-cs"/>
            </a:endParaRPr>
          </a:p>
        </p:txBody>
      </p:sp>
      <p:pic>
        <p:nvPicPr>
          <p:cNvPr id="47107" name="图片 3">
            <a:hlinkClick r:id="rId1"/>
          </p:cNvPr>
          <p:cNvPicPr>
            <a:picLocks noChangeAspect="1"/>
          </p:cNvPicPr>
          <p:nvPr/>
        </p:nvPicPr>
        <p:blipFill>
          <a:blip r:embed="rId2"/>
          <a:stretch>
            <a:fillRect/>
          </a:stretch>
        </p:blipFill>
        <p:spPr>
          <a:xfrm>
            <a:off x="214313" y="1500188"/>
            <a:ext cx="8643937" cy="1841500"/>
          </a:xfrm>
          <a:prstGeom prst="rect">
            <a:avLst/>
          </a:prstGeom>
          <a:noFill/>
          <a:ln w="9525">
            <a:noFill/>
          </a:ln>
        </p:spPr>
      </p:pic>
      <p:sp>
        <p:nvSpPr>
          <p:cNvPr id="5" name="矩形 4"/>
          <p:cNvSpPr/>
          <p:nvPr/>
        </p:nvSpPr>
        <p:spPr>
          <a:xfrm>
            <a:off x="214313" y="5357813"/>
            <a:ext cx="8715375" cy="1323975"/>
          </a:xfrm>
          <a:prstGeom prst="rect">
            <a:avLst/>
          </a:prstGeom>
          <a:solidFill>
            <a:schemeClr val="accent1"/>
          </a:solidFill>
          <a:ln w="9525">
            <a:noFill/>
          </a:ln>
        </p:spPr>
        <p:txBody>
          <a:bodyPr>
            <a:spAutoFit/>
          </a:bodyPr>
          <a:p>
            <a:r>
              <a:rPr lang="zh-CN" altLang="en-US" sz="2000" b="1" dirty="0">
                <a:solidFill>
                  <a:srgbClr val="FF0000"/>
                </a:solidFill>
                <a:latin typeface="楷体" panose="02010609060101010101" pitchFamily="49" charset="-122"/>
                <a:ea typeface="楷体" panose="02010609060101010101" pitchFamily="49" charset="-122"/>
              </a:rPr>
              <a:t>解析：</a:t>
            </a:r>
            <a:r>
              <a:rPr lang="en-US" altLang="zh-CN" sz="2000" b="1" dirty="0">
                <a:latin typeface="楷体" panose="02010609060101010101" pitchFamily="49" charset="-122"/>
                <a:ea typeface="楷体" panose="02010609060101010101" pitchFamily="49" charset="-122"/>
              </a:rPr>
              <a:t>《</a:t>
            </a:r>
            <a:r>
              <a:rPr lang="zh-CN" altLang="en-US" sz="2000" b="1" dirty="0">
                <a:latin typeface="楷体" panose="02010609060101010101" pitchFamily="49" charset="-122"/>
                <a:ea typeface="楷体" panose="02010609060101010101" pitchFamily="49" charset="-122"/>
              </a:rPr>
              <a:t>洛神赋图</a:t>
            </a:r>
            <a:r>
              <a:rPr lang="en-US" altLang="zh-CN" sz="2000" b="1" dirty="0">
                <a:latin typeface="楷体" panose="02010609060101010101" pitchFamily="49" charset="-122"/>
                <a:ea typeface="楷体" panose="02010609060101010101" pitchFamily="49" charset="-122"/>
              </a:rPr>
              <a:t>》</a:t>
            </a:r>
            <a:r>
              <a:rPr lang="zh-CN" altLang="en-US" sz="2000" b="1" dirty="0">
                <a:latin typeface="楷体" panose="02010609060101010101" pitchFamily="49" charset="-122"/>
                <a:ea typeface="楷体" panose="02010609060101010101" pitchFamily="49" charset="-122"/>
              </a:rPr>
              <a:t>是顾恺之的作品，反映的是三国时期的一段爱情悲剧，故</a:t>
            </a:r>
            <a:r>
              <a:rPr lang="en-US" altLang="zh-CN" sz="2000" b="1" dirty="0">
                <a:latin typeface="楷体" panose="02010609060101010101" pitchFamily="49" charset="-122"/>
                <a:ea typeface="楷体" panose="02010609060101010101" pitchFamily="49" charset="-122"/>
              </a:rPr>
              <a:t>A</a:t>
            </a:r>
            <a:r>
              <a:rPr lang="zh-CN" altLang="en-US" sz="2000" b="1" dirty="0">
                <a:latin typeface="楷体" panose="02010609060101010101" pitchFamily="49" charset="-122"/>
                <a:ea typeface="楷体" panose="02010609060101010101" pitchFamily="49" charset="-122"/>
              </a:rPr>
              <a:t>错误；</a:t>
            </a:r>
            <a:r>
              <a:rPr lang="en-US" altLang="zh-CN" sz="2000" b="1" dirty="0">
                <a:latin typeface="楷体" panose="02010609060101010101" pitchFamily="49" charset="-122"/>
                <a:ea typeface="楷体" panose="02010609060101010101" pitchFamily="49" charset="-122"/>
              </a:rPr>
              <a:t>《</a:t>
            </a:r>
            <a:r>
              <a:rPr lang="zh-CN" altLang="en-US" sz="2000" b="1" dirty="0">
                <a:latin typeface="楷体" panose="02010609060101010101" pitchFamily="49" charset="-122"/>
                <a:ea typeface="楷体" panose="02010609060101010101" pitchFamily="49" charset="-122"/>
              </a:rPr>
              <a:t>天王送子图</a:t>
            </a:r>
            <a:r>
              <a:rPr lang="en-US" altLang="zh-CN" sz="2000" b="1" dirty="0">
                <a:latin typeface="楷体" panose="02010609060101010101" pitchFamily="49" charset="-122"/>
                <a:ea typeface="楷体" panose="02010609060101010101" pitchFamily="49" charset="-122"/>
              </a:rPr>
              <a:t>》</a:t>
            </a:r>
            <a:r>
              <a:rPr lang="zh-CN" altLang="en-US" sz="2000" b="1" dirty="0">
                <a:latin typeface="楷体" panose="02010609060101010101" pitchFamily="49" charset="-122"/>
                <a:ea typeface="楷体" panose="02010609060101010101" pitchFamily="49" charset="-122"/>
              </a:rPr>
              <a:t>是吴道子的作品，反映了唐朝绘画创制法度，雍容华贵的特点，故</a:t>
            </a:r>
            <a:r>
              <a:rPr lang="en-US" altLang="zh-CN" sz="2000" b="1" dirty="0">
                <a:latin typeface="楷体" panose="02010609060101010101" pitchFamily="49" charset="-122"/>
                <a:ea typeface="楷体" panose="02010609060101010101" pitchFamily="49" charset="-122"/>
              </a:rPr>
              <a:t>B</a:t>
            </a:r>
            <a:r>
              <a:rPr lang="zh-CN" altLang="en-US" sz="2000" b="1" dirty="0">
                <a:latin typeface="楷体" panose="02010609060101010101" pitchFamily="49" charset="-122"/>
                <a:ea typeface="楷体" panose="02010609060101010101" pitchFamily="49" charset="-122"/>
              </a:rPr>
              <a:t>错误；</a:t>
            </a:r>
            <a:r>
              <a:rPr lang="en-US" altLang="zh-CN" sz="2000" b="1" dirty="0">
                <a:latin typeface="楷体" panose="02010609060101010101" pitchFamily="49" charset="-122"/>
                <a:ea typeface="楷体" panose="02010609060101010101" pitchFamily="49" charset="-122"/>
              </a:rPr>
              <a:t>《</a:t>
            </a:r>
            <a:r>
              <a:rPr lang="zh-CN" altLang="en-US" sz="2000" b="1" dirty="0">
                <a:latin typeface="楷体" panose="02010609060101010101" pitchFamily="49" charset="-122"/>
                <a:ea typeface="楷体" panose="02010609060101010101" pitchFamily="49" charset="-122"/>
              </a:rPr>
              <a:t>窦娥冤</a:t>
            </a:r>
            <a:r>
              <a:rPr lang="en-US" altLang="zh-CN" sz="2000" b="1" dirty="0">
                <a:latin typeface="楷体" panose="02010609060101010101" pitchFamily="49" charset="-122"/>
                <a:ea typeface="楷体" panose="02010609060101010101" pitchFamily="49" charset="-122"/>
              </a:rPr>
              <a:t>》</a:t>
            </a:r>
            <a:r>
              <a:rPr lang="zh-CN" altLang="en-US" sz="2000" b="1" dirty="0">
                <a:latin typeface="楷体" panose="02010609060101010101" pitchFamily="49" charset="-122"/>
                <a:ea typeface="楷体" panose="02010609060101010101" pitchFamily="49" charset="-122"/>
              </a:rPr>
              <a:t>作者是关汉卿，反映了多元一体的特征，故</a:t>
            </a:r>
            <a:r>
              <a:rPr lang="en-US" altLang="zh-CN" sz="2000" b="1" dirty="0">
                <a:latin typeface="楷体" panose="02010609060101010101" pitchFamily="49" charset="-122"/>
                <a:ea typeface="楷体" panose="02010609060101010101" pitchFamily="49" charset="-122"/>
              </a:rPr>
              <a:t>C</a:t>
            </a:r>
            <a:r>
              <a:rPr lang="zh-CN" altLang="en-US" sz="2000" b="1" dirty="0">
                <a:latin typeface="楷体" panose="02010609060101010101" pitchFamily="49" charset="-122"/>
                <a:ea typeface="楷体" panose="02010609060101010101" pitchFamily="49" charset="-122"/>
              </a:rPr>
              <a:t>正确；京剧最早出现于清朝乾隆年间，故</a:t>
            </a:r>
            <a:r>
              <a:rPr lang="en-US" altLang="zh-CN" sz="2000" b="1" dirty="0">
                <a:latin typeface="楷体" panose="02010609060101010101" pitchFamily="49" charset="-122"/>
                <a:ea typeface="楷体" panose="02010609060101010101" pitchFamily="49" charset="-122"/>
              </a:rPr>
              <a:t>D</a:t>
            </a:r>
            <a:r>
              <a:rPr lang="zh-CN" altLang="en-US" sz="2000" b="1" dirty="0">
                <a:latin typeface="楷体" panose="02010609060101010101" pitchFamily="49" charset="-122"/>
                <a:ea typeface="楷体" panose="02010609060101010101" pitchFamily="49" charset="-122"/>
              </a:rPr>
              <a:t>错误。</a:t>
            </a:r>
            <a:endParaRPr lang="zh-CN" altLang="en-US" sz="2000" b="1" dirty="0">
              <a:latin typeface="楷体" panose="02010609060101010101" pitchFamily="49" charset="-122"/>
              <a:ea typeface="楷体" panose="02010609060101010101" pitchFamily="49" charset="-122"/>
            </a:endParaRPr>
          </a:p>
        </p:txBody>
      </p:sp>
      <p:sp>
        <p:nvSpPr>
          <p:cNvPr id="47109" name="WordArt 5"/>
          <p:cNvSpPr>
            <a:spLocks noTextEdit="1"/>
          </p:cNvSpPr>
          <p:nvPr/>
        </p:nvSpPr>
        <p:spPr>
          <a:xfrm>
            <a:off x="7143750" y="3848100"/>
            <a:ext cx="1223963" cy="1295400"/>
          </a:xfrm>
          <a:prstGeom prst="rect">
            <a:avLst/>
          </a:prstGeom>
        </p:spPr>
        <p:txBody>
          <a:bodyPr wrap="none" fromWordArt="1">
            <a:prstTxWarp prst="textCascadeUp">
              <a:avLst>
                <a:gd name="adj" fmla="val 44444"/>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eaLnBrk="0" hangingPunct="0"/>
            <a:r>
              <a:rPr lang="zh-CN" altLang="en-US" sz="3600" b="1">
                <a:gradFill rotWithShape="1">
                  <a:gsLst>
                    <a:gs pos="0">
                      <a:srgbClr val="FFE701"/>
                    </a:gs>
                    <a:gs pos="100000">
                      <a:srgbClr val="FE3E02"/>
                    </a:gs>
                  </a:gsLst>
                  <a:lin ang="5400000" scaled="1"/>
                  <a:tileRect/>
                </a:gradFill>
                <a:latin typeface="宋体" panose="02010600030101010101" pitchFamily="2" charset="-122"/>
                <a:ea typeface="宋体" panose="02010600030101010101" pitchFamily="2" charset="-122"/>
              </a:rPr>
              <a:t>C</a:t>
            </a:r>
            <a:endParaRPr lang="zh-CN" altLang="en-US" sz="3600" b="1">
              <a:gradFill rotWithShape="1">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grpSp>
        <p:nvGrpSpPr>
          <p:cNvPr id="47110" name="Group 5"/>
          <p:cNvGrpSpPr/>
          <p:nvPr/>
        </p:nvGrpSpPr>
        <p:grpSpPr>
          <a:xfrm>
            <a:off x="214313" y="0"/>
            <a:ext cx="2557462" cy="771525"/>
            <a:chOff x="4196" y="0"/>
            <a:chExt cx="1564" cy="576"/>
          </a:xfrm>
        </p:grpSpPr>
        <p:pic>
          <p:nvPicPr>
            <p:cNvPr id="47111" name="Picture 6" descr="图片1"/>
            <p:cNvPicPr>
              <a:picLocks noChangeAspect="1"/>
            </p:cNvPicPr>
            <p:nvPr/>
          </p:nvPicPr>
          <p:blipFill>
            <a:blip r:embed="rId3"/>
            <a:stretch>
              <a:fillRect/>
            </a:stretch>
          </p:blipFill>
          <p:spPr>
            <a:xfrm>
              <a:off x="4218" y="0"/>
              <a:ext cx="1542" cy="576"/>
            </a:xfrm>
            <a:prstGeom prst="rect">
              <a:avLst/>
            </a:prstGeom>
            <a:noFill/>
            <a:ln w="9525">
              <a:noFill/>
            </a:ln>
          </p:spPr>
        </p:pic>
        <p:sp>
          <p:nvSpPr>
            <p:cNvPr id="12" name="Text Box 7"/>
            <p:cNvSpPr txBox="1">
              <a:spLocks noChangeArrowheads="1"/>
            </p:cNvSpPr>
            <p:nvPr/>
          </p:nvSpPr>
          <p:spPr bwMode="auto">
            <a:xfrm>
              <a:off x="4196" y="151"/>
              <a:ext cx="1420" cy="333"/>
            </a:xfrm>
            <a:prstGeom prst="rect">
              <a:avLst/>
            </a:prstGeom>
            <a:noFill/>
            <a:ln w="9525">
              <a:noFill/>
              <a:miter lim="800000"/>
            </a:ln>
            <a:effectLst/>
          </p:spPr>
          <p:txBody>
            <a:bodyPr>
              <a:spAutoFit/>
            </a:bodyPr>
            <a:lstStyle/>
            <a:p>
              <a:pPr marR="0" defTabSz="914400">
                <a:spcBef>
                  <a:spcPct val="50000"/>
                </a:spcBef>
                <a:buClrTx/>
                <a:buSzTx/>
                <a:buFontTx/>
                <a:defRPr/>
              </a:pPr>
              <a:r>
                <a:rPr kumimoji="1" lang="zh-CN" altLang="en-US" b="1" kern="1200" cap="none" spc="0" normalizeH="0" baseline="0" noProof="0" dirty="0">
                  <a:effectLst>
                    <a:outerShdw blurRad="38100" dist="38100" dir="2700000" algn="tl">
                      <a:srgbClr val="C0C0C0"/>
                    </a:outerShdw>
                  </a:effectLst>
                  <a:latin typeface="华文行楷" pitchFamily="2" charset="-122"/>
                  <a:ea typeface="华文行楷" pitchFamily="2" charset="-122"/>
                  <a:cs typeface="+mn-cs"/>
                </a:rPr>
                <a:t>  </a:t>
              </a:r>
              <a:r>
                <a:rPr kumimoji="1" lang="zh-CN" altLang="en-US" sz="2800" b="1" kern="1200" cap="none" spc="0" normalizeH="0" baseline="0" noProof="0" dirty="0">
                  <a:effectLst>
                    <a:outerShdw blurRad="38100" dist="38100" dir="2700000" algn="tl">
                      <a:srgbClr val="C0C0C0"/>
                    </a:outerShdw>
                  </a:effectLst>
                  <a:latin typeface="华文行楷" pitchFamily="2" charset="-122"/>
                  <a:ea typeface="华文行楷" pitchFamily="2" charset="-122"/>
                  <a:cs typeface="+mn-cs"/>
                </a:rPr>
                <a:t>活学活用</a:t>
              </a:r>
              <a:endParaRPr kumimoji="1" lang="zh-CN" altLang="en-US" sz="2800" b="1" kern="1200" cap="none" spc="0" normalizeH="0" baseline="0" noProof="0" dirty="0">
                <a:effectLst>
                  <a:outerShdw blurRad="38100" dist="38100" dir="2700000" algn="tl">
                    <a:srgbClr val="C0C0C0"/>
                  </a:outerShdw>
                </a:effectLst>
                <a:latin typeface="华文行楷" pitchFamily="2" charset="-122"/>
                <a:ea typeface="华文行楷" pitchFamily="2" charset="-122"/>
                <a:cs typeface="+mn-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7109"/>
                                        </p:tgtEl>
                                        <p:attrNameLst>
                                          <p:attrName>style.visibility</p:attrName>
                                        </p:attrNameLst>
                                      </p:cBhvr>
                                      <p:to>
                                        <p:strVal val="visible"/>
                                      </p:to>
                                    </p:set>
                                    <p:animEffect transition="in" filter="box(in)">
                                      <p:cBhvr>
                                        <p:cTn id="12" dur="500"/>
                                        <p:tgtEl>
                                          <p:spTgt spid="47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4"/>
          <p:cNvSpPr>
            <a:spLocks noChangeArrowheads="1"/>
          </p:cNvSpPr>
          <p:nvPr/>
        </p:nvSpPr>
        <p:spPr bwMode="auto">
          <a:xfrm>
            <a:off x="360363" y="1020763"/>
            <a:ext cx="8569325" cy="3194050"/>
          </a:xfrm>
          <a:prstGeom prst="rect">
            <a:avLst/>
          </a:prstGeom>
          <a:noFill/>
          <a:ln w="9525">
            <a:noFill/>
            <a:miter lim="800000"/>
          </a:ln>
        </p:spPr>
        <p:txBody>
          <a:bodyPr anchor="ctr">
            <a:spAutoFit/>
          </a:bodyPr>
          <a:lstStyle/>
          <a:p>
            <a:pPr marL="0" marR="0" lvl="0" indent="0" algn="l" defTabSz="914400" rtl="0" eaLnBrk="1" fontAlgn="base" latinLnBrk="0" hangingPunct="1">
              <a:lnSpc>
                <a:spcPct val="12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chemeClr val="tx1"/>
                </a:solidFill>
                <a:effectLst/>
                <a:uLnTx/>
                <a:uFillTx/>
                <a:latin typeface="+mn-ea"/>
                <a:ea typeface="+mn-ea"/>
                <a:cs typeface="+mn-cs"/>
              </a:rPr>
              <a:t>17.</a:t>
            </a:r>
            <a:r>
              <a:rPr kumimoji="0" lang="zh-CN" altLang="en-US" sz="2400" b="1" i="0" u="none" strike="noStrike" kern="1200" cap="none" spc="0" normalizeH="0" baseline="0" noProof="0" dirty="0">
                <a:ln>
                  <a:noFill/>
                </a:ln>
                <a:solidFill>
                  <a:schemeClr val="tx1"/>
                </a:solidFill>
                <a:effectLst/>
                <a:uLnTx/>
                <a:uFillTx/>
                <a:latin typeface="+mn-ea"/>
                <a:ea typeface="+mn-ea"/>
                <a:cs typeface="+mn-cs"/>
              </a:rPr>
              <a:t>（</a:t>
            </a:r>
            <a:r>
              <a:rPr kumimoji="0" lang="en-US" altLang="zh-CN" sz="2400" b="1" i="0" u="none" strike="noStrike" kern="1200" cap="none" spc="0" normalizeH="0" baseline="0" noProof="0" dirty="0">
                <a:ln>
                  <a:noFill/>
                </a:ln>
                <a:solidFill>
                  <a:schemeClr val="tx1"/>
                </a:solidFill>
                <a:effectLst/>
                <a:uLnTx/>
                <a:uFillTx/>
                <a:latin typeface="+mn-ea"/>
                <a:ea typeface="+mn-ea"/>
                <a:cs typeface="+mn-cs"/>
              </a:rPr>
              <a:t>2011·</a:t>
            </a:r>
            <a:r>
              <a:rPr kumimoji="0" lang="zh-CN" altLang="en-US" sz="2400" b="1" i="0" u="none" strike="noStrike" kern="1200" cap="none" spc="0" normalizeH="0" baseline="0" noProof="0" dirty="0">
                <a:ln>
                  <a:noFill/>
                </a:ln>
                <a:solidFill>
                  <a:schemeClr val="tx1"/>
                </a:solidFill>
                <a:effectLst/>
                <a:uLnTx/>
                <a:uFillTx/>
                <a:latin typeface="+mn-ea"/>
                <a:ea typeface="+mn-ea"/>
                <a:cs typeface="+mn-cs"/>
              </a:rPr>
              <a:t>福建文综</a:t>
            </a:r>
            <a:r>
              <a:rPr kumimoji="0" lang="en-US" altLang="zh-CN" sz="2400" b="1" i="0" u="none" strike="noStrike" kern="1200" cap="none" spc="0" normalizeH="0" baseline="0" noProof="0" dirty="0">
                <a:ln>
                  <a:noFill/>
                </a:ln>
                <a:solidFill>
                  <a:schemeClr val="tx1"/>
                </a:solidFill>
                <a:effectLst/>
                <a:uLnTx/>
                <a:uFillTx/>
                <a:latin typeface="+mn-ea"/>
                <a:ea typeface="+mn-ea"/>
                <a:cs typeface="+mn-cs"/>
              </a:rPr>
              <a:t>·17</a:t>
            </a:r>
            <a:r>
              <a:rPr kumimoji="0" lang="zh-CN" altLang="en-US" sz="2400" b="1" i="0" u="none" strike="noStrike" kern="1200" cap="none" spc="0" normalizeH="0" baseline="0" noProof="0" dirty="0">
                <a:ln>
                  <a:noFill/>
                </a:ln>
                <a:solidFill>
                  <a:schemeClr val="tx1"/>
                </a:solidFill>
                <a:effectLst/>
                <a:uLnTx/>
                <a:uFillTx/>
                <a:latin typeface="+mn-ea"/>
                <a:ea typeface="+mn-ea"/>
                <a:cs typeface="+mn-cs"/>
              </a:rPr>
              <a:t>）某中学研究性学习小组拟出一期题为“走进京剧”的墙报。同学们就栏目标题提出四组方案，其中准确的是（    ）</a:t>
            </a:r>
            <a:endParaRPr kumimoji="0" lang="zh-CN" altLang="en-US" sz="2400" b="1" i="0" u="none" strike="noStrike" kern="1200" cap="none" spc="0" normalizeH="0" baseline="0" noProof="0" dirty="0">
              <a:ln>
                <a:noFill/>
              </a:ln>
              <a:solidFill>
                <a:schemeClr val="tx1"/>
              </a:solidFill>
              <a:effectLst/>
              <a:uLnTx/>
              <a:uFillTx/>
              <a:latin typeface="+mn-ea"/>
              <a:ea typeface="+mn-ea"/>
              <a:cs typeface="+mn-cs"/>
            </a:endParaRPr>
          </a:p>
          <a:p>
            <a:pPr marL="0" marR="0" lvl="0" indent="0" algn="l" defTabSz="914400" rtl="0" eaLnBrk="1" fontAlgn="base" latinLnBrk="0" hangingPunct="1">
              <a:lnSpc>
                <a:spcPct val="12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rgbClr val="0000CC"/>
                </a:solidFill>
                <a:effectLst/>
                <a:uLnTx/>
                <a:uFillTx/>
                <a:latin typeface="+mn-ea"/>
                <a:ea typeface="+mn-ea"/>
                <a:cs typeface="+mn-cs"/>
              </a:rPr>
              <a:t>A</a:t>
            </a:r>
            <a:r>
              <a:rPr kumimoji="0" lang="zh-CN" altLang="en-US" sz="2400" b="1" i="0" u="none" strike="noStrike" kern="1200" cap="none" spc="0" normalizeH="0" baseline="0" noProof="0" dirty="0">
                <a:ln>
                  <a:noFill/>
                </a:ln>
                <a:solidFill>
                  <a:srgbClr val="0000CC"/>
                </a:solidFill>
                <a:effectLst/>
                <a:uLnTx/>
                <a:uFillTx/>
                <a:latin typeface="+mn-ea"/>
                <a:ea typeface="+mn-ea"/>
                <a:cs typeface="+mn-cs"/>
              </a:rPr>
              <a:t>．乾嘉落户  同光扬名  民族瑰宝         </a:t>
            </a:r>
            <a:endParaRPr kumimoji="0" lang="zh-CN" altLang="en-US" sz="2400" b="1" i="0" u="none" strike="noStrike" kern="1200" cap="none" spc="0" normalizeH="0" baseline="0" noProof="0" dirty="0">
              <a:ln>
                <a:noFill/>
              </a:ln>
              <a:solidFill>
                <a:srgbClr val="0000CC"/>
              </a:solidFill>
              <a:effectLst/>
              <a:uLnTx/>
              <a:uFillTx/>
              <a:latin typeface="+mn-ea"/>
              <a:ea typeface="+mn-ea"/>
              <a:cs typeface="+mn-cs"/>
            </a:endParaRPr>
          </a:p>
          <a:p>
            <a:pPr marL="0" marR="0" lvl="0" indent="0" algn="l" defTabSz="914400" rtl="0" eaLnBrk="1" fontAlgn="base" latinLnBrk="0" hangingPunct="1">
              <a:lnSpc>
                <a:spcPct val="12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rgbClr val="0000CC"/>
                </a:solidFill>
                <a:effectLst/>
                <a:uLnTx/>
                <a:uFillTx/>
                <a:latin typeface="+mn-ea"/>
                <a:ea typeface="+mn-ea"/>
                <a:cs typeface="+mn-cs"/>
              </a:rPr>
              <a:t>B</a:t>
            </a:r>
            <a:r>
              <a:rPr kumimoji="0" lang="zh-CN" altLang="en-US" sz="2400" b="1" i="0" u="none" strike="noStrike" kern="1200" cap="none" spc="0" normalizeH="0" baseline="0" noProof="0" dirty="0">
                <a:ln>
                  <a:noFill/>
                </a:ln>
                <a:solidFill>
                  <a:srgbClr val="0000CC"/>
                </a:solidFill>
                <a:effectLst/>
                <a:uLnTx/>
                <a:uFillTx/>
                <a:latin typeface="+mn-ea"/>
                <a:ea typeface="+mn-ea"/>
                <a:cs typeface="+mn-cs"/>
              </a:rPr>
              <a:t>．戏曲之祖  生旦净丑  曲苑奇葩 </a:t>
            </a:r>
            <a:endParaRPr kumimoji="0" lang="zh-CN" altLang="en-US" sz="2400" b="1" i="0" u="none" strike="noStrike" kern="1200" cap="none" spc="0" normalizeH="0" baseline="0" noProof="0" dirty="0">
              <a:ln>
                <a:noFill/>
              </a:ln>
              <a:solidFill>
                <a:srgbClr val="0000CC"/>
              </a:solidFill>
              <a:effectLst/>
              <a:uLnTx/>
              <a:uFillTx/>
              <a:latin typeface="+mn-ea"/>
              <a:ea typeface="+mn-ea"/>
              <a:cs typeface="+mn-cs"/>
            </a:endParaRPr>
          </a:p>
          <a:p>
            <a:pPr marL="0" marR="0" lvl="0" indent="0" algn="l" defTabSz="914400" rtl="0" eaLnBrk="1" fontAlgn="base" latinLnBrk="0" hangingPunct="1">
              <a:lnSpc>
                <a:spcPct val="12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rgbClr val="0000CC"/>
                </a:solidFill>
                <a:effectLst/>
                <a:uLnTx/>
                <a:uFillTx/>
                <a:latin typeface="+mn-ea"/>
                <a:ea typeface="+mn-ea"/>
                <a:cs typeface="+mn-cs"/>
              </a:rPr>
              <a:t>C</a:t>
            </a:r>
            <a:r>
              <a:rPr kumimoji="0" lang="zh-CN" altLang="en-US" sz="2400" b="1" i="0" u="none" strike="noStrike" kern="1200" cap="none" spc="0" normalizeH="0" baseline="0" noProof="0" dirty="0">
                <a:ln>
                  <a:noFill/>
                </a:ln>
                <a:solidFill>
                  <a:srgbClr val="0000CC"/>
                </a:solidFill>
                <a:effectLst/>
                <a:uLnTx/>
                <a:uFillTx/>
                <a:latin typeface="+mn-ea"/>
                <a:ea typeface="+mn-ea"/>
                <a:cs typeface="+mn-cs"/>
              </a:rPr>
              <a:t>．元末初创  京城献戏  声名鹊起         </a:t>
            </a:r>
            <a:endParaRPr kumimoji="0" lang="zh-CN" altLang="en-US" sz="2400" b="1" i="0" u="none" strike="noStrike" kern="1200" cap="none" spc="0" normalizeH="0" baseline="0" noProof="0" dirty="0">
              <a:ln>
                <a:noFill/>
              </a:ln>
              <a:solidFill>
                <a:srgbClr val="0000CC"/>
              </a:solidFill>
              <a:effectLst/>
              <a:uLnTx/>
              <a:uFillTx/>
              <a:latin typeface="+mn-ea"/>
              <a:ea typeface="+mn-ea"/>
              <a:cs typeface="+mn-cs"/>
            </a:endParaRPr>
          </a:p>
          <a:p>
            <a:pPr marL="0" marR="0" lvl="0" indent="0" algn="l" defTabSz="914400" rtl="0" eaLnBrk="1" fontAlgn="base" latinLnBrk="0" hangingPunct="1">
              <a:lnSpc>
                <a:spcPct val="12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rgbClr val="0000CC"/>
                </a:solidFill>
                <a:effectLst/>
                <a:uLnTx/>
                <a:uFillTx/>
                <a:latin typeface="+mn-ea"/>
                <a:ea typeface="+mn-ea"/>
                <a:cs typeface="+mn-cs"/>
              </a:rPr>
              <a:t>D</a:t>
            </a:r>
            <a:r>
              <a:rPr kumimoji="0" lang="zh-CN" altLang="en-US" sz="2400" b="1" i="0" u="none" strike="noStrike" kern="1200" cap="none" spc="0" normalizeH="0" baseline="0" noProof="0" dirty="0">
                <a:ln>
                  <a:noFill/>
                </a:ln>
                <a:solidFill>
                  <a:srgbClr val="0000CC"/>
                </a:solidFill>
                <a:effectLst/>
                <a:uLnTx/>
                <a:uFillTx/>
                <a:latin typeface="+mn-ea"/>
                <a:ea typeface="+mn-ea"/>
                <a:cs typeface="+mn-cs"/>
              </a:rPr>
              <a:t>．四大徽班  康乾京化  独领风骚</a:t>
            </a:r>
            <a:endParaRPr kumimoji="0" lang="zh-CN" altLang="en-US" sz="2400" b="1" i="0" u="none" strike="noStrike" kern="1200" cap="none" spc="0" normalizeH="0" baseline="0" noProof="0" dirty="0">
              <a:ln>
                <a:noFill/>
              </a:ln>
              <a:solidFill>
                <a:srgbClr val="0000CC"/>
              </a:solidFill>
              <a:effectLst/>
              <a:uLnTx/>
              <a:uFillTx/>
              <a:latin typeface="+mn-ea"/>
              <a:ea typeface="+mn-ea"/>
              <a:cs typeface="+mn-cs"/>
            </a:endParaRPr>
          </a:p>
        </p:txBody>
      </p:sp>
      <p:sp>
        <p:nvSpPr>
          <p:cNvPr id="60423" name="Rectangle 7"/>
          <p:cNvSpPr/>
          <p:nvPr/>
        </p:nvSpPr>
        <p:spPr>
          <a:xfrm>
            <a:off x="323850" y="4148138"/>
            <a:ext cx="8496300" cy="2308225"/>
          </a:xfrm>
          <a:prstGeom prst="rect">
            <a:avLst/>
          </a:prstGeom>
          <a:solidFill>
            <a:schemeClr val="accent1"/>
          </a:solidFill>
          <a:ln w="9525">
            <a:noFill/>
          </a:ln>
        </p:spPr>
        <p:txBody>
          <a:bodyPr anchor="ctr">
            <a:spAutoFit/>
          </a:bodyPr>
          <a:p>
            <a:r>
              <a:rPr lang="en-US" altLang="zh-CN" b="1" dirty="0">
                <a:solidFill>
                  <a:srgbClr val="FF0000"/>
                </a:solidFill>
                <a:latin typeface="楷体" panose="02010609060101010101" pitchFamily="49" charset="-122"/>
                <a:ea typeface="楷体" panose="02010609060101010101" pitchFamily="49" charset="-122"/>
              </a:rPr>
              <a:t>【</a:t>
            </a:r>
            <a:r>
              <a:rPr lang="zh-CN" altLang="en-US" b="1" dirty="0">
                <a:solidFill>
                  <a:srgbClr val="FF0000"/>
                </a:solidFill>
                <a:latin typeface="楷体" panose="02010609060101010101" pitchFamily="49" charset="-122"/>
                <a:ea typeface="楷体" panose="02010609060101010101" pitchFamily="49" charset="-122"/>
              </a:rPr>
              <a:t>解析</a:t>
            </a:r>
            <a:r>
              <a:rPr lang="en-US" altLang="zh-CN" b="1" dirty="0">
                <a:solidFill>
                  <a:srgbClr val="FF0000"/>
                </a:solidFill>
                <a:latin typeface="楷体" panose="02010609060101010101" pitchFamily="49" charset="-122"/>
                <a:ea typeface="楷体" panose="02010609060101010101" pitchFamily="49" charset="-122"/>
              </a:rPr>
              <a:t>】</a:t>
            </a:r>
            <a:r>
              <a:rPr lang="zh-CN" altLang="en-US" b="1" dirty="0">
                <a:solidFill>
                  <a:srgbClr val="FF0000"/>
                </a:solidFill>
                <a:latin typeface="楷体" panose="02010609060101010101" pitchFamily="49" charset="-122"/>
                <a:ea typeface="楷体" panose="02010609060101010101" pitchFamily="49" charset="-122"/>
              </a:rPr>
              <a:t>：</a:t>
            </a:r>
            <a:r>
              <a:rPr lang="zh-CN" altLang="en-US" b="1" dirty="0">
                <a:latin typeface="楷体" panose="02010609060101010101" pitchFamily="49" charset="-122"/>
                <a:ea typeface="楷体" panose="02010609060101010101" pitchFamily="49" charset="-122"/>
              </a:rPr>
              <a:t>本题可用排除法。京剧取各种戏剧之长而成，不是“戏剧之祖”，排除</a:t>
            </a:r>
            <a:r>
              <a:rPr lang="en-US" altLang="zh-CN" b="1" dirty="0">
                <a:latin typeface="楷体" panose="02010609060101010101" pitchFamily="49" charset="-122"/>
                <a:ea typeface="楷体" panose="02010609060101010101" pitchFamily="49" charset="-122"/>
              </a:rPr>
              <a:t>B</a:t>
            </a:r>
            <a:r>
              <a:rPr lang="zh-CN" altLang="en-US" b="1" dirty="0">
                <a:latin typeface="楷体" panose="02010609060101010101" pitchFamily="49" charset="-122"/>
                <a:ea typeface="楷体" panose="02010609060101010101" pitchFamily="49" charset="-122"/>
              </a:rPr>
              <a:t>项。京剧的形成是在乾隆五十五年（</a:t>
            </a:r>
            <a:r>
              <a:rPr lang="en-US" altLang="zh-CN" b="1" dirty="0">
                <a:latin typeface="楷体" panose="02010609060101010101" pitchFamily="49" charset="-122"/>
                <a:ea typeface="楷体" panose="02010609060101010101" pitchFamily="49" charset="-122"/>
              </a:rPr>
              <a:t>1790</a:t>
            </a:r>
            <a:r>
              <a:rPr lang="zh-CN" altLang="en-US" b="1" dirty="0">
                <a:latin typeface="楷体" panose="02010609060101010101" pitchFamily="49" charset="-122"/>
                <a:ea typeface="楷体" panose="02010609060101010101" pitchFamily="49" charset="-122"/>
              </a:rPr>
              <a:t>年）徽班进京后，并非是元末初创，也非在康乾京化，故排除</a:t>
            </a:r>
            <a:r>
              <a:rPr lang="en-US" altLang="zh-CN" b="1" dirty="0">
                <a:latin typeface="楷体" panose="02010609060101010101" pitchFamily="49" charset="-122"/>
                <a:ea typeface="楷体" panose="02010609060101010101" pitchFamily="49" charset="-122"/>
              </a:rPr>
              <a:t>C</a:t>
            </a:r>
            <a:r>
              <a:rPr lang="zh-CN" altLang="en-US" b="1" dirty="0">
                <a:latin typeface="楷体" panose="02010609060101010101" pitchFamily="49" charset="-122"/>
                <a:ea typeface="楷体" panose="02010609060101010101" pitchFamily="49" charset="-122"/>
              </a:rPr>
              <a:t>、</a:t>
            </a:r>
            <a:r>
              <a:rPr lang="en-US" altLang="zh-CN" b="1" dirty="0">
                <a:latin typeface="楷体" panose="02010609060101010101" pitchFamily="49" charset="-122"/>
                <a:ea typeface="楷体" panose="02010609060101010101" pitchFamily="49" charset="-122"/>
              </a:rPr>
              <a:t>D</a:t>
            </a:r>
            <a:r>
              <a:rPr lang="zh-CN" altLang="en-US" b="1" dirty="0">
                <a:latin typeface="楷体" panose="02010609060101010101" pitchFamily="49" charset="-122"/>
                <a:ea typeface="楷体" panose="02010609060101010101" pitchFamily="49" charset="-122"/>
              </a:rPr>
              <a:t>两项。乾嘉落户是指在乾隆、嘉庆年间落户于北京，同光扬名是指在同治、光绪年间迎来第一个繁盛期，民族瑰宝是指京剧是中华民族传统文化的瑰宝。故选</a:t>
            </a:r>
            <a:r>
              <a:rPr lang="en-US" altLang="zh-CN" b="1" dirty="0">
                <a:latin typeface="楷体" panose="02010609060101010101" pitchFamily="49" charset="-122"/>
                <a:ea typeface="楷体" panose="02010609060101010101" pitchFamily="49" charset="-122"/>
              </a:rPr>
              <a:t>A</a:t>
            </a:r>
            <a:r>
              <a:rPr lang="zh-CN" altLang="en-US" b="1" dirty="0">
                <a:latin typeface="楷体" panose="02010609060101010101" pitchFamily="49" charset="-122"/>
                <a:ea typeface="楷体" panose="02010609060101010101" pitchFamily="49" charset="-122"/>
              </a:rPr>
              <a:t>项。 </a:t>
            </a:r>
            <a:endParaRPr lang="zh-CN" altLang="en-US" b="1" dirty="0">
              <a:latin typeface="楷体" panose="02010609060101010101" pitchFamily="49" charset="-122"/>
              <a:ea typeface="楷体" panose="02010609060101010101" pitchFamily="49" charset="-122"/>
            </a:endParaRPr>
          </a:p>
        </p:txBody>
      </p:sp>
      <p:sp>
        <p:nvSpPr>
          <p:cNvPr id="48132" name="WordArt 5"/>
          <p:cNvSpPr>
            <a:spLocks noTextEdit="1"/>
          </p:cNvSpPr>
          <p:nvPr/>
        </p:nvSpPr>
        <p:spPr>
          <a:xfrm>
            <a:off x="6786563" y="2286000"/>
            <a:ext cx="1223962" cy="1295400"/>
          </a:xfrm>
          <a:prstGeom prst="rect">
            <a:avLst/>
          </a:prstGeom>
        </p:spPr>
        <p:txBody>
          <a:bodyPr wrap="none" fromWordArt="1">
            <a:prstTxWarp prst="textCascadeUp">
              <a:avLst>
                <a:gd name="adj" fmla="val 44444"/>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eaLnBrk="0" hangingPunct="0"/>
            <a:r>
              <a:rPr lang="zh-CN" altLang="en-US" sz="3600" b="1">
                <a:gradFill rotWithShape="1">
                  <a:gsLst>
                    <a:gs pos="0">
                      <a:srgbClr val="FFE701"/>
                    </a:gs>
                    <a:gs pos="100000">
                      <a:srgbClr val="FE3E02"/>
                    </a:gs>
                  </a:gsLst>
                  <a:lin ang="5400000" scaled="1"/>
                  <a:tileRect/>
                </a:gradFill>
                <a:latin typeface="宋体" panose="02010600030101010101" pitchFamily="2" charset="-122"/>
                <a:ea typeface="宋体" panose="02010600030101010101" pitchFamily="2" charset="-122"/>
              </a:rPr>
              <a:t>A</a:t>
            </a:r>
            <a:endParaRPr lang="zh-CN" altLang="en-US" sz="3600" b="1">
              <a:gradFill rotWithShape="1">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grpSp>
        <p:nvGrpSpPr>
          <p:cNvPr id="48133" name="Group 5"/>
          <p:cNvGrpSpPr/>
          <p:nvPr/>
        </p:nvGrpSpPr>
        <p:grpSpPr>
          <a:xfrm>
            <a:off x="357188" y="85725"/>
            <a:ext cx="2557462" cy="914400"/>
            <a:chOff x="4196" y="0"/>
            <a:chExt cx="1564" cy="576"/>
          </a:xfrm>
        </p:grpSpPr>
        <p:pic>
          <p:nvPicPr>
            <p:cNvPr id="48134" name="Picture 6" descr="图片1"/>
            <p:cNvPicPr>
              <a:picLocks noChangeAspect="1"/>
            </p:cNvPicPr>
            <p:nvPr/>
          </p:nvPicPr>
          <p:blipFill>
            <a:blip r:embed="rId1"/>
            <a:stretch>
              <a:fillRect/>
            </a:stretch>
          </p:blipFill>
          <p:spPr>
            <a:xfrm>
              <a:off x="4218" y="0"/>
              <a:ext cx="1542" cy="576"/>
            </a:xfrm>
            <a:prstGeom prst="rect">
              <a:avLst/>
            </a:prstGeom>
            <a:noFill/>
            <a:ln w="9525">
              <a:noFill/>
            </a:ln>
          </p:spPr>
        </p:pic>
        <p:sp>
          <p:nvSpPr>
            <p:cNvPr id="9" name="Text Box 7"/>
            <p:cNvSpPr txBox="1">
              <a:spLocks noChangeArrowheads="1"/>
            </p:cNvSpPr>
            <p:nvPr/>
          </p:nvSpPr>
          <p:spPr bwMode="auto">
            <a:xfrm>
              <a:off x="4196" y="151"/>
              <a:ext cx="1420" cy="330"/>
            </a:xfrm>
            <a:prstGeom prst="rect">
              <a:avLst/>
            </a:prstGeom>
            <a:noFill/>
            <a:ln w="9525">
              <a:noFill/>
              <a:miter lim="800000"/>
            </a:ln>
            <a:effectLst/>
          </p:spPr>
          <p:txBody>
            <a:bodyPr>
              <a:spAutoFit/>
            </a:bodyPr>
            <a:lstStyle/>
            <a:p>
              <a:pPr marR="0" defTabSz="914400">
                <a:spcBef>
                  <a:spcPct val="50000"/>
                </a:spcBef>
                <a:buClrTx/>
                <a:buSzTx/>
                <a:buFontTx/>
                <a:defRPr/>
              </a:pPr>
              <a:r>
                <a:rPr kumimoji="1" lang="zh-CN" altLang="en-US" b="1" kern="1200" cap="none" spc="0" normalizeH="0" baseline="0" noProof="0" dirty="0">
                  <a:effectLst>
                    <a:outerShdw blurRad="38100" dist="38100" dir="2700000" algn="tl">
                      <a:srgbClr val="C0C0C0"/>
                    </a:outerShdw>
                  </a:effectLst>
                  <a:latin typeface="楷体_GB2312" pitchFamily="1" charset="-122"/>
                  <a:ea typeface="楷体_GB2312" pitchFamily="1" charset="-122"/>
                  <a:cs typeface="+mn-cs"/>
                </a:rPr>
                <a:t>  </a:t>
              </a:r>
              <a:r>
                <a:rPr kumimoji="1" lang="zh-CN" altLang="en-US" sz="2800" b="1" kern="1200" cap="none" spc="0" normalizeH="0" baseline="0" noProof="0" dirty="0">
                  <a:effectLst>
                    <a:outerShdw blurRad="38100" dist="38100" dir="2700000" algn="tl">
                      <a:srgbClr val="C0C0C0"/>
                    </a:outerShdw>
                  </a:effectLst>
                  <a:latin typeface="楷体_GB2312" pitchFamily="1" charset="-122"/>
                  <a:ea typeface="楷体_GB2312" pitchFamily="1" charset="-122"/>
                  <a:cs typeface="+mn-cs"/>
                </a:rPr>
                <a:t>考场练兵</a:t>
              </a:r>
              <a:endParaRPr kumimoji="1" lang="zh-CN" altLang="en-US" sz="2800" b="1" kern="1200" cap="none" spc="0" normalizeH="0" baseline="0" noProof="0" dirty="0">
                <a:effectLst>
                  <a:outerShdw blurRad="38100" dist="38100" dir="2700000" algn="tl">
                    <a:srgbClr val="C0C0C0"/>
                  </a:outerShdw>
                </a:effectLst>
                <a:latin typeface="楷体_GB2312" pitchFamily="1" charset="-122"/>
                <a:ea typeface="楷体_GB2312" pitchFamily="1" charset="-122"/>
                <a:cs typeface="+mn-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8132"/>
                                        </p:tgtEl>
                                        <p:attrNameLst>
                                          <p:attrName>style.visibility</p:attrName>
                                        </p:attrNameLst>
                                      </p:cBhvr>
                                      <p:to>
                                        <p:strVal val="visible"/>
                                      </p:to>
                                    </p:set>
                                    <p:animEffect transition="in" filter="box(in)">
                                      <p:cBhvr>
                                        <p:cTn id="7" dur="500"/>
                                        <p:tgtEl>
                                          <p:spTgt spid="4813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0423"/>
                                        </p:tgtEl>
                                        <p:attrNameLst>
                                          <p:attrName>style.visibility</p:attrName>
                                        </p:attrNameLst>
                                      </p:cBhvr>
                                      <p:to>
                                        <p:strVal val="visible"/>
                                      </p:to>
                                    </p:set>
                                    <p:animEffect transition="in" filter="blinds(horizontal)">
                                      <p:cBhvr>
                                        <p:cTn id="12" dur="500"/>
                                        <p:tgtEl>
                                          <p:spTgt spid="60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61" name="Rectangle 1"/>
          <p:cNvSpPr>
            <a:spLocks noChangeArrowheads="1"/>
          </p:cNvSpPr>
          <p:nvPr/>
        </p:nvSpPr>
        <p:spPr bwMode="auto">
          <a:xfrm>
            <a:off x="285750" y="857250"/>
            <a:ext cx="8501063" cy="5853113"/>
          </a:xfrm>
          <a:prstGeom prst="rect">
            <a:avLst/>
          </a:prstGeom>
          <a:noFill/>
          <a:ln w="9525">
            <a:noFill/>
            <a:miter lim="800000"/>
          </a:ln>
          <a:effectLst/>
        </p:spPr>
        <p:txBody>
          <a:bodyPr anchor="ctr">
            <a:spAutoFit/>
          </a:bodyPr>
          <a:lstStyle/>
          <a:p>
            <a:pPr marL="0" marR="0" lvl="0" indent="0" algn="l" defTabSz="914400" rtl="0" eaLnBrk="0" fontAlgn="base" latinLnBrk="0" hangingPunct="0">
              <a:lnSpc>
                <a:spcPct val="120000"/>
              </a:lnSpc>
              <a:spcBef>
                <a:spcPct val="0"/>
              </a:spcBef>
              <a:spcAft>
                <a:spcPct val="0"/>
              </a:spcAft>
              <a:buClrTx/>
              <a:buSzTx/>
              <a:buFontTx/>
              <a:buNone/>
              <a:tabLst>
                <a:tab pos="2971800" algn="l"/>
              </a:tabLst>
              <a:defRPr/>
            </a:pPr>
            <a:r>
              <a:rPr kumimoji="0" lang="en-US" altLang="zh-CN" sz="2400" b="1" i="0" u="none" strike="noStrike" kern="1200" cap="none" spc="0" normalizeH="0" baseline="0" noProof="0" dirty="0">
                <a:ln>
                  <a:noFill/>
                </a:ln>
                <a:solidFill>
                  <a:schemeClr val="tx1"/>
                </a:solidFill>
                <a:effectLst/>
                <a:uLnTx/>
                <a:uFillTx/>
                <a:latin typeface="+mj-ea"/>
                <a:ea typeface="+mj-ea"/>
                <a:cs typeface="Times New Roman" panose="02020603050405020304" pitchFamily="18" charset="0"/>
              </a:rPr>
              <a:t>18</a:t>
            </a:r>
            <a:r>
              <a:rPr kumimoji="0" lang="zh-CN" altLang="en-US" sz="2400" b="1" i="0" u="none" strike="noStrike" kern="1200" cap="none" spc="0" normalizeH="0" baseline="0" noProof="0" dirty="0">
                <a:ln>
                  <a:noFill/>
                </a:ln>
                <a:solidFill>
                  <a:schemeClr val="tx1"/>
                </a:solidFill>
                <a:effectLst/>
                <a:uLnTx/>
                <a:uFillTx/>
                <a:latin typeface="+mj-ea"/>
                <a:ea typeface="+mj-ea"/>
                <a:cs typeface="Times New Roman" panose="02020603050405020304" pitchFamily="18" charset="0"/>
              </a:rPr>
              <a:t>．</a:t>
            </a:r>
            <a:r>
              <a:rPr kumimoji="0" lang="zh-CN" altLang="en-US" sz="2400" b="1" i="0" u="none" strike="noStrike" kern="1200" cap="none" spc="0" normalizeH="0" baseline="0" noProof="0" dirty="0">
                <a:ln>
                  <a:noFill/>
                </a:ln>
                <a:solidFill>
                  <a:srgbClr val="FF0000"/>
                </a:solidFill>
                <a:effectLst/>
                <a:uLnTx/>
                <a:uFillTx/>
                <a:latin typeface="+mj-ea"/>
                <a:ea typeface="+mj-ea"/>
                <a:cs typeface="Times New Roman" panose="02020603050405020304" pitchFamily="18" charset="0"/>
              </a:rPr>
              <a:t>（</a:t>
            </a:r>
            <a:r>
              <a:rPr kumimoji="0" lang="en-US" altLang="zh-CN" sz="2400" b="1" i="0" u="none" strike="noStrike" kern="1200" cap="none" spc="0" normalizeH="0" baseline="0" noProof="0" dirty="0">
                <a:ln>
                  <a:noFill/>
                </a:ln>
                <a:solidFill>
                  <a:srgbClr val="FF0000"/>
                </a:solidFill>
                <a:effectLst/>
                <a:uLnTx/>
                <a:uFillTx/>
                <a:latin typeface="+mj-ea"/>
                <a:ea typeface="+mj-ea"/>
                <a:cs typeface="Times New Roman" panose="02020603050405020304" pitchFamily="18" charset="0"/>
              </a:rPr>
              <a:t>2007·</a:t>
            </a:r>
            <a:r>
              <a:rPr kumimoji="0" lang="zh-CN" altLang="en-US" sz="2400" b="1" i="0" u="none" strike="noStrike" kern="1200" cap="none" spc="0" normalizeH="0" baseline="0" noProof="0" dirty="0">
                <a:ln>
                  <a:noFill/>
                </a:ln>
                <a:solidFill>
                  <a:srgbClr val="FF0000"/>
                </a:solidFill>
                <a:effectLst/>
                <a:uLnTx/>
                <a:uFillTx/>
                <a:latin typeface="+mj-ea"/>
                <a:ea typeface="+mj-ea"/>
                <a:cs typeface="Times New Roman" panose="02020603050405020304" pitchFamily="18" charset="0"/>
              </a:rPr>
              <a:t>广东单科</a:t>
            </a:r>
            <a:r>
              <a:rPr kumimoji="0" lang="en-US" altLang="zh-CN" sz="2400" b="1" i="0" u="none" strike="noStrike" kern="1200" cap="none" spc="0" normalizeH="0" baseline="0" noProof="0" dirty="0">
                <a:ln>
                  <a:noFill/>
                </a:ln>
                <a:solidFill>
                  <a:srgbClr val="FF0000"/>
                </a:solidFill>
                <a:effectLst/>
                <a:uLnTx/>
                <a:uFillTx/>
                <a:latin typeface="+mj-ea"/>
                <a:ea typeface="+mj-ea"/>
                <a:cs typeface="Times New Roman" panose="02020603050405020304" pitchFamily="18" charset="0"/>
              </a:rPr>
              <a:t>·5</a:t>
            </a:r>
            <a:r>
              <a:rPr kumimoji="0" lang="zh-CN" altLang="en-US" sz="2400" b="1" i="0" u="none" strike="noStrike" kern="1200" cap="none" spc="0" normalizeH="0" baseline="0" noProof="0" dirty="0">
                <a:ln>
                  <a:noFill/>
                </a:ln>
                <a:solidFill>
                  <a:srgbClr val="FF0000"/>
                </a:solidFill>
                <a:effectLst/>
                <a:uLnTx/>
                <a:uFillTx/>
                <a:latin typeface="+mj-ea"/>
                <a:ea typeface="+mj-ea"/>
                <a:cs typeface="Times New Roman" panose="02020603050405020304" pitchFamily="18" charset="0"/>
              </a:rPr>
              <a:t>）</a:t>
            </a:r>
            <a:r>
              <a:rPr kumimoji="0" lang="zh-CN" altLang="en-US" sz="2400" b="1" i="0" u="none" strike="noStrike" kern="1200" cap="none" spc="0" normalizeH="0" baseline="0" noProof="0" dirty="0">
                <a:ln>
                  <a:noFill/>
                </a:ln>
                <a:solidFill>
                  <a:schemeClr val="tx1"/>
                </a:solidFill>
                <a:effectLst/>
                <a:uLnTx/>
                <a:uFillTx/>
                <a:latin typeface="+mj-ea"/>
                <a:ea typeface="+mj-ea"/>
                <a:cs typeface="Times New Roman" panose="02020603050405020304" pitchFamily="18" charset="0"/>
              </a:rPr>
              <a:t>从汉赋、唐诗、宋词、明清小说等主流文学表达形式的变化看，中国古代文学的发展趋势是</a:t>
            </a:r>
            <a:endParaRPr kumimoji="0" lang="en-US" altLang="zh-CN" sz="2400" b="1" i="0" u="none" strike="noStrike" kern="1200" cap="none" spc="0" normalizeH="0" baseline="0" noProof="0" dirty="0">
              <a:ln>
                <a:noFill/>
              </a:ln>
              <a:solidFill>
                <a:schemeClr val="tx1"/>
              </a:solidFill>
              <a:effectLst/>
              <a:uLnTx/>
              <a:uFillTx/>
              <a:latin typeface="+mj-ea"/>
              <a:ea typeface="+mj-ea"/>
              <a:cs typeface="+mn-cs"/>
            </a:endParaRPr>
          </a:p>
          <a:p>
            <a:pPr marL="0" marR="0" lvl="0" indent="0" algn="l" defTabSz="914400" rtl="0" eaLnBrk="0" fontAlgn="base" latinLnBrk="0" hangingPunct="0">
              <a:lnSpc>
                <a:spcPct val="120000"/>
              </a:lnSpc>
              <a:spcBef>
                <a:spcPct val="0"/>
              </a:spcBef>
              <a:spcAft>
                <a:spcPct val="0"/>
              </a:spcAft>
              <a:buClrTx/>
              <a:buSzTx/>
              <a:buFontTx/>
              <a:buNone/>
              <a:tabLst>
                <a:tab pos="2971800" algn="l"/>
              </a:tabLst>
              <a:defRPr/>
            </a:pPr>
            <a:r>
              <a:rPr kumimoji="0" lang="en-US" altLang="zh-CN" sz="2400" b="1" i="0" u="none" strike="noStrike" kern="1200" cap="none" spc="0" normalizeH="0" baseline="0" noProof="0" dirty="0">
                <a:ln>
                  <a:noFill/>
                </a:ln>
                <a:solidFill>
                  <a:srgbClr val="0000CC"/>
                </a:solidFill>
                <a:effectLst/>
                <a:uLnTx/>
                <a:uFillTx/>
                <a:latin typeface="+mj-ea"/>
                <a:ea typeface="+mj-ea"/>
                <a:cs typeface="Times New Roman" panose="02020603050405020304" pitchFamily="18" charset="0"/>
              </a:rPr>
              <a:t>A</a:t>
            </a:r>
            <a:r>
              <a:rPr kumimoji="0" lang="zh-CN" altLang="en-US" sz="2400" b="1" i="0" u="none" strike="noStrike" kern="1200" cap="none" spc="0" normalizeH="0" baseline="0" noProof="0" dirty="0">
                <a:ln>
                  <a:noFill/>
                </a:ln>
                <a:solidFill>
                  <a:srgbClr val="0000CC"/>
                </a:solidFill>
                <a:effectLst/>
                <a:uLnTx/>
                <a:uFillTx/>
                <a:latin typeface="+mj-ea"/>
                <a:ea typeface="+mj-ea"/>
                <a:cs typeface="Times New Roman" panose="02020603050405020304" pitchFamily="18" charset="0"/>
              </a:rPr>
              <a:t>．逐渐平民化	</a:t>
            </a:r>
            <a:r>
              <a:rPr kumimoji="0" lang="en-US" altLang="zh-CN" sz="2400" b="1" i="0" u="none" strike="noStrike" kern="1200" cap="none" spc="0" normalizeH="0" baseline="0" noProof="0" dirty="0">
                <a:ln>
                  <a:noFill/>
                </a:ln>
                <a:solidFill>
                  <a:srgbClr val="0000CC"/>
                </a:solidFill>
                <a:effectLst/>
                <a:uLnTx/>
                <a:uFillTx/>
                <a:latin typeface="+mj-ea"/>
                <a:ea typeface="+mj-ea"/>
                <a:cs typeface="Times New Roman" panose="02020603050405020304" pitchFamily="18" charset="0"/>
              </a:rPr>
              <a:t>B</a:t>
            </a:r>
            <a:r>
              <a:rPr kumimoji="0" lang="zh-CN" altLang="en-US" sz="2400" b="1" i="0" u="none" strike="noStrike" kern="1200" cap="none" spc="0" normalizeH="0" baseline="0" noProof="0" dirty="0">
                <a:ln>
                  <a:noFill/>
                </a:ln>
                <a:solidFill>
                  <a:srgbClr val="0000CC"/>
                </a:solidFill>
                <a:effectLst/>
                <a:uLnTx/>
                <a:uFillTx/>
                <a:latin typeface="+mj-ea"/>
                <a:ea typeface="+mj-ea"/>
                <a:cs typeface="Times New Roman" panose="02020603050405020304" pitchFamily="18" charset="0"/>
              </a:rPr>
              <a:t>．逐渐贵族化</a:t>
            </a:r>
            <a:endParaRPr kumimoji="0" lang="zh-CN" altLang="en-US" sz="2400" b="1" i="0" u="none" strike="noStrike" kern="1200" cap="none" spc="0" normalizeH="0" baseline="0" noProof="0" dirty="0">
              <a:ln>
                <a:noFill/>
              </a:ln>
              <a:solidFill>
                <a:srgbClr val="0000CC"/>
              </a:solidFill>
              <a:effectLst/>
              <a:uLnTx/>
              <a:uFillTx/>
              <a:latin typeface="+mj-ea"/>
              <a:ea typeface="+mj-ea"/>
              <a:cs typeface="+mn-cs"/>
            </a:endParaRPr>
          </a:p>
          <a:p>
            <a:pPr marL="0" marR="0" lvl="0" indent="0" algn="l" defTabSz="914400" rtl="0" eaLnBrk="0" fontAlgn="base" latinLnBrk="0" hangingPunct="0">
              <a:lnSpc>
                <a:spcPct val="120000"/>
              </a:lnSpc>
              <a:spcBef>
                <a:spcPct val="0"/>
              </a:spcBef>
              <a:spcAft>
                <a:spcPct val="0"/>
              </a:spcAft>
              <a:buClrTx/>
              <a:buSzTx/>
              <a:buFontTx/>
              <a:buNone/>
              <a:tabLst>
                <a:tab pos="2971800" algn="l"/>
              </a:tabLst>
              <a:defRPr/>
            </a:pPr>
            <a:r>
              <a:rPr kumimoji="0" lang="en-US" altLang="zh-CN" sz="2400" b="1" i="0" u="none" strike="noStrike" kern="1200" cap="none" spc="0" normalizeH="0" baseline="0" noProof="0" dirty="0">
                <a:ln>
                  <a:noFill/>
                </a:ln>
                <a:solidFill>
                  <a:srgbClr val="0000CC"/>
                </a:solidFill>
                <a:effectLst/>
                <a:uLnTx/>
                <a:uFillTx/>
                <a:latin typeface="+mj-ea"/>
                <a:ea typeface="+mj-ea"/>
                <a:cs typeface="Times New Roman" panose="02020603050405020304" pitchFamily="18" charset="0"/>
              </a:rPr>
              <a:t>C</a:t>
            </a:r>
            <a:r>
              <a:rPr kumimoji="0" lang="zh-CN" altLang="en-US" sz="2400" b="1" i="0" u="none" strike="noStrike" kern="1200" cap="none" spc="0" normalizeH="0" baseline="0" noProof="0" dirty="0">
                <a:ln>
                  <a:noFill/>
                </a:ln>
                <a:solidFill>
                  <a:srgbClr val="0000CC"/>
                </a:solidFill>
                <a:effectLst/>
                <a:uLnTx/>
                <a:uFillTx/>
                <a:latin typeface="+mj-ea"/>
                <a:ea typeface="+mj-ea"/>
                <a:cs typeface="Times New Roman" panose="02020603050405020304" pitchFamily="18" charset="0"/>
              </a:rPr>
              <a:t>．逐渐神秘化	</a:t>
            </a:r>
            <a:r>
              <a:rPr kumimoji="0" lang="en-US" altLang="zh-CN" sz="2400" b="1" i="0" u="none" strike="noStrike" kern="1200" cap="none" spc="0" normalizeH="0" baseline="0" noProof="0" dirty="0">
                <a:ln>
                  <a:noFill/>
                </a:ln>
                <a:solidFill>
                  <a:srgbClr val="0000CC"/>
                </a:solidFill>
                <a:effectLst/>
                <a:uLnTx/>
                <a:uFillTx/>
                <a:latin typeface="+mj-ea"/>
                <a:ea typeface="+mj-ea"/>
                <a:cs typeface="Times New Roman" panose="02020603050405020304" pitchFamily="18" charset="0"/>
              </a:rPr>
              <a:t>D</a:t>
            </a:r>
            <a:r>
              <a:rPr kumimoji="0" lang="zh-CN" altLang="en-US" sz="2400" b="1" i="0" u="none" strike="noStrike" kern="1200" cap="none" spc="0" normalizeH="0" baseline="0" noProof="0" dirty="0">
                <a:ln>
                  <a:noFill/>
                </a:ln>
                <a:solidFill>
                  <a:srgbClr val="0000CC"/>
                </a:solidFill>
                <a:effectLst/>
                <a:uLnTx/>
                <a:uFillTx/>
                <a:latin typeface="+mj-ea"/>
                <a:ea typeface="+mj-ea"/>
                <a:cs typeface="Times New Roman" panose="02020603050405020304" pitchFamily="18" charset="0"/>
              </a:rPr>
              <a:t>．逐渐宗教化</a:t>
            </a:r>
            <a:endParaRPr kumimoji="0" lang="zh-CN" altLang="en-US" sz="2400" b="1" i="0" u="none" strike="noStrike" kern="1200" cap="none" spc="0" normalizeH="0" baseline="0" noProof="0" dirty="0">
              <a:ln>
                <a:noFill/>
              </a:ln>
              <a:solidFill>
                <a:srgbClr val="0000CC"/>
              </a:solidFill>
              <a:effectLst/>
              <a:uLnTx/>
              <a:uFillTx/>
              <a:latin typeface="+mj-ea"/>
              <a:ea typeface="+mj-ea"/>
              <a:cs typeface="+mn-cs"/>
            </a:endParaRPr>
          </a:p>
          <a:p>
            <a:pPr marL="0" marR="0" lvl="0" indent="0" algn="l" defTabSz="914400" rtl="0" eaLnBrk="0" fontAlgn="base" latinLnBrk="0" hangingPunct="0">
              <a:lnSpc>
                <a:spcPct val="120000"/>
              </a:lnSpc>
              <a:spcBef>
                <a:spcPct val="0"/>
              </a:spcBef>
              <a:spcAft>
                <a:spcPct val="0"/>
              </a:spcAft>
              <a:buClrTx/>
              <a:buSzTx/>
              <a:buFontTx/>
              <a:buNone/>
              <a:tabLst>
                <a:tab pos="2971800" algn="l"/>
              </a:tabLst>
              <a:defRPr/>
            </a:pPr>
            <a:endParaRPr kumimoji="0" lang="en-US" altLang="zh-CN" sz="2400" b="1" i="0" u="none" strike="noStrike" kern="1200" cap="none" spc="0" normalizeH="0" baseline="0" noProof="0" dirty="0">
              <a:ln>
                <a:noFill/>
              </a:ln>
              <a:solidFill>
                <a:schemeClr val="tx1"/>
              </a:solidFill>
              <a:effectLst/>
              <a:uLnTx/>
              <a:uFillTx/>
              <a:latin typeface="+mj-ea"/>
              <a:ea typeface="+mj-ea"/>
              <a:cs typeface="Times New Roman" panose="02020603050405020304" pitchFamily="18" charset="0"/>
            </a:endParaRPr>
          </a:p>
          <a:p>
            <a:pPr marL="0" marR="0" lvl="0" indent="0" algn="l" defTabSz="914400" rtl="0" eaLnBrk="0" fontAlgn="base" latinLnBrk="0" hangingPunct="0">
              <a:lnSpc>
                <a:spcPct val="120000"/>
              </a:lnSpc>
              <a:spcBef>
                <a:spcPct val="0"/>
              </a:spcBef>
              <a:spcAft>
                <a:spcPct val="0"/>
              </a:spcAft>
              <a:buClrTx/>
              <a:buSzTx/>
              <a:buFontTx/>
              <a:buNone/>
              <a:tabLst>
                <a:tab pos="2971800" algn="l"/>
              </a:tabLst>
              <a:defRPr/>
            </a:pPr>
            <a:endParaRPr kumimoji="0" lang="en-US" altLang="zh-CN" sz="2400" b="1" i="0" u="none" strike="noStrike" kern="1200" cap="none" spc="0" normalizeH="0" baseline="0" noProof="0" dirty="0">
              <a:ln>
                <a:noFill/>
              </a:ln>
              <a:solidFill>
                <a:schemeClr val="tx1"/>
              </a:solidFill>
              <a:effectLst/>
              <a:uLnTx/>
              <a:uFillTx/>
              <a:latin typeface="+mj-ea"/>
              <a:ea typeface="+mj-ea"/>
              <a:cs typeface="Times New Roman" panose="02020603050405020304" pitchFamily="18" charset="0"/>
            </a:endParaRPr>
          </a:p>
          <a:p>
            <a:pPr marL="0" marR="0" lvl="0" indent="0" algn="l" defTabSz="914400" rtl="0" eaLnBrk="0" fontAlgn="base" latinLnBrk="0" hangingPunct="0">
              <a:lnSpc>
                <a:spcPct val="120000"/>
              </a:lnSpc>
              <a:spcBef>
                <a:spcPct val="0"/>
              </a:spcBef>
              <a:spcAft>
                <a:spcPct val="0"/>
              </a:spcAft>
              <a:buClrTx/>
              <a:buSzTx/>
              <a:buFontTx/>
              <a:buNone/>
              <a:tabLst>
                <a:tab pos="2971800" algn="l"/>
              </a:tabLst>
              <a:defRPr/>
            </a:pPr>
            <a:endParaRPr kumimoji="0" lang="en-US" altLang="zh-CN" sz="2400" b="1" i="0" u="none" strike="noStrike" kern="1200" cap="none" spc="0" normalizeH="0" baseline="0" noProof="0" dirty="0">
              <a:ln>
                <a:noFill/>
              </a:ln>
              <a:solidFill>
                <a:schemeClr val="tx1"/>
              </a:solidFill>
              <a:effectLst/>
              <a:uLnTx/>
              <a:uFillTx/>
              <a:latin typeface="+mj-ea"/>
              <a:ea typeface="+mj-ea"/>
              <a:cs typeface="Times New Roman" panose="02020603050405020304" pitchFamily="18" charset="0"/>
            </a:endParaRPr>
          </a:p>
          <a:p>
            <a:pPr marL="0" marR="0" lvl="0" indent="0" algn="l" defTabSz="914400" rtl="0" eaLnBrk="0" fontAlgn="base" latinLnBrk="0" hangingPunct="0">
              <a:lnSpc>
                <a:spcPct val="120000"/>
              </a:lnSpc>
              <a:spcBef>
                <a:spcPct val="0"/>
              </a:spcBef>
              <a:spcAft>
                <a:spcPct val="0"/>
              </a:spcAft>
              <a:buClrTx/>
              <a:buSzTx/>
              <a:buFontTx/>
              <a:buNone/>
              <a:tabLst>
                <a:tab pos="2971800" algn="l"/>
              </a:tabLst>
              <a:defRPr/>
            </a:pPr>
            <a:endParaRPr kumimoji="0" lang="en-US" altLang="zh-CN" sz="2400" b="1" i="0" u="none" strike="noStrike" kern="1200" cap="none" spc="0" normalizeH="0" baseline="0" noProof="0" dirty="0">
              <a:ln>
                <a:noFill/>
              </a:ln>
              <a:solidFill>
                <a:schemeClr val="tx1"/>
              </a:solidFill>
              <a:effectLst/>
              <a:uLnTx/>
              <a:uFillTx/>
              <a:latin typeface="+mj-ea"/>
              <a:ea typeface="+mj-ea"/>
              <a:cs typeface="+mn-cs"/>
            </a:endParaRPr>
          </a:p>
          <a:p>
            <a:pPr marL="0" marR="0" lvl="0" indent="0" algn="l" defTabSz="914400" rtl="0" eaLnBrk="0" fontAlgn="base" latinLnBrk="0" hangingPunct="0">
              <a:lnSpc>
                <a:spcPct val="120000"/>
              </a:lnSpc>
              <a:spcBef>
                <a:spcPct val="0"/>
              </a:spcBef>
              <a:spcAft>
                <a:spcPct val="0"/>
              </a:spcAft>
              <a:buClrTx/>
              <a:buSzTx/>
              <a:buFontTx/>
              <a:buNone/>
              <a:tabLst>
                <a:tab pos="2971800" algn="l"/>
              </a:tabLst>
              <a:defRPr/>
            </a:pPr>
            <a:r>
              <a:rPr kumimoji="0" lang="en-US" altLang="zh-CN" sz="2400" b="1" i="0" u="none" strike="noStrike" kern="1200" cap="none" spc="0" normalizeH="0" baseline="0" noProof="0" dirty="0">
                <a:ln>
                  <a:noFill/>
                </a:ln>
                <a:solidFill>
                  <a:schemeClr val="tx1"/>
                </a:solidFill>
                <a:effectLst/>
                <a:uLnTx/>
                <a:uFillTx/>
                <a:latin typeface="+mj-ea"/>
                <a:ea typeface="+mj-ea"/>
                <a:cs typeface="+mn-cs"/>
              </a:rPr>
              <a:t>19.</a:t>
            </a:r>
            <a:r>
              <a:rPr kumimoji="0" lang="zh-CN" altLang="en-US" sz="2400" b="1" i="0" u="none" strike="noStrike" kern="1200" cap="none" spc="0" normalizeH="0" baseline="0" noProof="0" dirty="0">
                <a:ln>
                  <a:noFill/>
                </a:ln>
                <a:solidFill>
                  <a:schemeClr val="tx1"/>
                </a:solidFill>
                <a:effectLst/>
                <a:uLnTx/>
                <a:uFillTx/>
                <a:latin typeface="+mj-ea"/>
                <a:ea typeface="+mj-ea"/>
                <a:cs typeface="+mn-cs"/>
              </a:rPr>
              <a:t>（</a:t>
            </a:r>
            <a:r>
              <a:rPr kumimoji="0" lang="en-US" altLang="zh-CN" sz="2400" b="1" i="0" u="none" strike="noStrike" kern="1200" cap="none" spc="0" normalizeH="0" baseline="0" noProof="0" dirty="0">
                <a:ln>
                  <a:noFill/>
                </a:ln>
                <a:solidFill>
                  <a:schemeClr val="tx1"/>
                </a:solidFill>
                <a:effectLst/>
                <a:uLnTx/>
                <a:uFillTx/>
                <a:latin typeface="+mj-ea"/>
                <a:ea typeface="+mj-ea"/>
                <a:cs typeface="+mn-cs"/>
              </a:rPr>
              <a:t>2008</a:t>
            </a:r>
            <a:r>
              <a:rPr kumimoji="0" lang="zh-CN" altLang="en-US" sz="2400" b="1" i="0" u="none" strike="noStrike" kern="1200" cap="none" spc="0" normalizeH="0" baseline="0" noProof="0" dirty="0">
                <a:ln>
                  <a:noFill/>
                </a:ln>
                <a:solidFill>
                  <a:schemeClr val="tx1"/>
                </a:solidFill>
                <a:effectLst/>
                <a:uLnTx/>
                <a:uFillTx/>
                <a:latin typeface="+mj-ea"/>
                <a:ea typeface="+mj-ea"/>
                <a:cs typeface="+mn-cs"/>
              </a:rPr>
              <a:t>年广东理基）中国古代文学作品的主流表达形式从诗、词转变到散曲、小说。这反映了</a:t>
            </a:r>
            <a:endParaRPr kumimoji="0" lang="zh-CN" altLang="en-US" sz="2400" b="1" i="0" u="none" strike="noStrike" kern="1200" cap="none" spc="0" normalizeH="0" baseline="0" noProof="0" dirty="0">
              <a:ln>
                <a:noFill/>
              </a:ln>
              <a:solidFill>
                <a:schemeClr val="tx1"/>
              </a:solidFill>
              <a:effectLst/>
              <a:uLnTx/>
              <a:uFillTx/>
              <a:latin typeface="+mj-ea"/>
              <a:ea typeface="+mj-ea"/>
              <a:cs typeface="+mn-cs"/>
            </a:endParaRPr>
          </a:p>
          <a:p>
            <a:pPr marL="0" marR="0" lvl="0" indent="0" algn="l" defTabSz="914400" rtl="0" eaLnBrk="0" fontAlgn="base" latinLnBrk="0" hangingPunct="0">
              <a:lnSpc>
                <a:spcPct val="120000"/>
              </a:lnSpc>
              <a:spcBef>
                <a:spcPct val="0"/>
              </a:spcBef>
              <a:spcAft>
                <a:spcPct val="0"/>
              </a:spcAft>
              <a:buClrTx/>
              <a:buSzTx/>
              <a:buFontTx/>
              <a:buNone/>
              <a:tabLst>
                <a:tab pos="2971800" algn="l"/>
              </a:tabLst>
              <a:defRPr/>
            </a:pPr>
            <a:r>
              <a:rPr kumimoji="0" lang="zh-CN" altLang="en-US" sz="2400" b="1" i="0" u="none" strike="noStrike" kern="1200" cap="none" spc="0" normalizeH="0" baseline="0" noProof="0" dirty="0">
                <a:ln>
                  <a:noFill/>
                </a:ln>
                <a:solidFill>
                  <a:srgbClr val="0000CC"/>
                </a:solidFill>
                <a:effectLst/>
                <a:uLnTx/>
                <a:uFillTx/>
                <a:latin typeface="+mj-ea"/>
                <a:ea typeface="+mj-ea"/>
                <a:cs typeface="+mn-cs"/>
              </a:rPr>
              <a:t>    </a:t>
            </a:r>
            <a:r>
              <a:rPr kumimoji="0" lang="en-US" altLang="zh-CN" sz="2400" b="1" i="0" u="none" strike="noStrike" kern="1200" cap="none" spc="0" normalizeH="0" baseline="0" noProof="0" dirty="0">
                <a:ln>
                  <a:noFill/>
                </a:ln>
                <a:solidFill>
                  <a:srgbClr val="0000CC"/>
                </a:solidFill>
                <a:effectLst/>
                <a:uLnTx/>
                <a:uFillTx/>
                <a:latin typeface="+mj-ea"/>
                <a:ea typeface="+mj-ea"/>
                <a:cs typeface="+mn-cs"/>
              </a:rPr>
              <a:t>A.</a:t>
            </a:r>
            <a:r>
              <a:rPr kumimoji="0" lang="zh-CN" altLang="en-US" sz="2400" b="1" i="0" u="none" strike="noStrike" kern="1200" cap="none" spc="0" normalizeH="0" baseline="0" noProof="0" dirty="0">
                <a:ln>
                  <a:noFill/>
                </a:ln>
                <a:solidFill>
                  <a:srgbClr val="0000CC"/>
                </a:solidFill>
                <a:effectLst/>
                <a:uLnTx/>
                <a:uFillTx/>
                <a:latin typeface="+mj-ea"/>
                <a:ea typeface="+mj-ea"/>
                <a:cs typeface="+mn-cs"/>
              </a:rPr>
              <a:t>自然经济缓慢解体   </a:t>
            </a:r>
            <a:r>
              <a:rPr kumimoji="0" lang="en-US" altLang="zh-CN" sz="2400" b="1" i="0" u="none" strike="noStrike" kern="1200" cap="none" spc="0" normalizeH="0" baseline="0" noProof="0" dirty="0">
                <a:ln>
                  <a:noFill/>
                </a:ln>
                <a:solidFill>
                  <a:srgbClr val="0000CC"/>
                </a:solidFill>
                <a:effectLst/>
                <a:uLnTx/>
                <a:uFillTx/>
                <a:latin typeface="+mj-ea"/>
                <a:ea typeface="+mj-ea"/>
                <a:cs typeface="+mn-cs"/>
              </a:rPr>
              <a:t>B.</a:t>
            </a:r>
            <a:r>
              <a:rPr kumimoji="0" lang="zh-CN" altLang="en-US" sz="2400" b="1" i="0" u="none" strike="noStrike" kern="1200" cap="none" spc="0" normalizeH="0" baseline="0" noProof="0" dirty="0">
                <a:ln>
                  <a:noFill/>
                </a:ln>
                <a:solidFill>
                  <a:srgbClr val="0000CC"/>
                </a:solidFill>
                <a:effectLst/>
                <a:uLnTx/>
                <a:uFillTx/>
                <a:latin typeface="+mj-ea"/>
                <a:ea typeface="+mj-ea"/>
                <a:cs typeface="+mn-cs"/>
              </a:rPr>
              <a:t>城市经济逐渐繁荣</a:t>
            </a:r>
            <a:endParaRPr kumimoji="0" lang="zh-CN" altLang="en-US" sz="2400" b="1" i="0" u="none" strike="noStrike" kern="1200" cap="none" spc="0" normalizeH="0" baseline="0" noProof="0" dirty="0">
              <a:ln>
                <a:noFill/>
              </a:ln>
              <a:solidFill>
                <a:srgbClr val="0000CC"/>
              </a:solidFill>
              <a:effectLst/>
              <a:uLnTx/>
              <a:uFillTx/>
              <a:latin typeface="+mj-ea"/>
              <a:ea typeface="+mj-ea"/>
              <a:cs typeface="+mn-cs"/>
            </a:endParaRPr>
          </a:p>
          <a:p>
            <a:pPr marL="0" marR="0" lvl="0" indent="0" algn="l" defTabSz="914400" rtl="0" eaLnBrk="0" fontAlgn="base" latinLnBrk="0" hangingPunct="0">
              <a:lnSpc>
                <a:spcPct val="120000"/>
              </a:lnSpc>
              <a:spcBef>
                <a:spcPct val="0"/>
              </a:spcBef>
              <a:spcAft>
                <a:spcPct val="0"/>
              </a:spcAft>
              <a:buClrTx/>
              <a:buSzTx/>
              <a:buFontTx/>
              <a:buNone/>
              <a:tabLst>
                <a:tab pos="2971800" algn="l"/>
              </a:tabLst>
              <a:defRPr/>
            </a:pPr>
            <a:r>
              <a:rPr kumimoji="0" lang="zh-CN" altLang="en-US" sz="2400" b="1" i="0" u="none" strike="noStrike" kern="1200" cap="none" spc="0" normalizeH="0" baseline="0" noProof="0" dirty="0">
                <a:ln>
                  <a:noFill/>
                </a:ln>
                <a:solidFill>
                  <a:srgbClr val="0000CC"/>
                </a:solidFill>
                <a:effectLst/>
                <a:uLnTx/>
                <a:uFillTx/>
                <a:latin typeface="+mj-ea"/>
                <a:ea typeface="+mj-ea"/>
                <a:cs typeface="+mn-cs"/>
              </a:rPr>
              <a:t>    </a:t>
            </a:r>
            <a:r>
              <a:rPr kumimoji="0" lang="en-US" altLang="zh-CN" sz="2400" b="1" i="0" u="none" strike="noStrike" kern="1200" cap="none" spc="0" normalizeH="0" baseline="0" noProof="0" dirty="0">
                <a:ln>
                  <a:noFill/>
                </a:ln>
                <a:solidFill>
                  <a:srgbClr val="0000CC"/>
                </a:solidFill>
                <a:effectLst/>
                <a:uLnTx/>
                <a:uFillTx/>
                <a:latin typeface="+mj-ea"/>
                <a:ea typeface="+mj-ea"/>
                <a:cs typeface="+mn-cs"/>
              </a:rPr>
              <a:t>C.</a:t>
            </a:r>
            <a:r>
              <a:rPr kumimoji="0" lang="zh-CN" altLang="en-US" sz="2400" b="1" i="0" u="none" strike="noStrike" kern="1200" cap="none" spc="0" normalizeH="0" baseline="0" noProof="0" dirty="0">
                <a:ln>
                  <a:noFill/>
                </a:ln>
                <a:solidFill>
                  <a:srgbClr val="0000CC"/>
                </a:solidFill>
                <a:effectLst/>
                <a:uLnTx/>
                <a:uFillTx/>
                <a:latin typeface="+mj-ea"/>
                <a:ea typeface="+mj-ea"/>
                <a:cs typeface="+mn-cs"/>
              </a:rPr>
              <a:t>中央集权不断加强   </a:t>
            </a:r>
            <a:r>
              <a:rPr kumimoji="0" lang="en-US" altLang="zh-CN" sz="2400" b="1" i="0" u="none" strike="noStrike" kern="1200" cap="none" spc="0" normalizeH="0" baseline="0" noProof="0" dirty="0">
                <a:ln>
                  <a:noFill/>
                </a:ln>
                <a:solidFill>
                  <a:srgbClr val="0000CC"/>
                </a:solidFill>
                <a:effectLst/>
                <a:uLnTx/>
                <a:uFillTx/>
                <a:latin typeface="+mj-ea"/>
                <a:ea typeface="+mj-ea"/>
                <a:cs typeface="+mn-cs"/>
              </a:rPr>
              <a:t>D.</a:t>
            </a:r>
            <a:r>
              <a:rPr kumimoji="0" lang="zh-CN" altLang="en-US" sz="2400" b="1" i="0" u="none" strike="noStrike" kern="1200" cap="none" spc="0" normalizeH="0" baseline="0" noProof="0" dirty="0">
                <a:ln>
                  <a:noFill/>
                </a:ln>
                <a:solidFill>
                  <a:srgbClr val="0000CC"/>
                </a:solidFill>
                <a:effectLst/>
                <a:uLnTx/>
                <a:uFillTx/>
                <a:latin typeface="+mj-ea"/>
                <a:ea typeface="+mj-ea"/>
                <a:cs typeface="+mn-cs"/>
              </a:rPr>
              <a:t>儒家地位逐步提高</a:t>
            </a:r>
            <a:endParaRPr kumimoji="0" lang="zh-CN" altLang="en-US" sz="2400" b="1" i="0" u="none" strike="noStrike" kern="1200" cap="none" spc="0" normalizeH="0" baseline="0" noProof="0" dirty="0">
              <a:ln>
                <a:noFill/>
              </a:ln>
              <a:solidFill>
                <a:srgbClr val="0000CC"/>
              </a:solidFill>
              <a:effectLst/>
              <a:uLnTx/>
              <a:uFillTx/>
              <a:latin typeface="+mj-ea"/>
              <a:ea typeface="+mj-ea"/>
              <a:cs typeface="+mn-cs"/>
            </a:endParaRPr>
          </a:p>
          <a:p>
            <a:pPr marL="0" marR="0" lvl="0" indent="0" algn="l" defTabSz="914400" rtl="0" eaLnBrk="0" fontAlgn="base" latinLnBrk="0" hangingPunct="0">
              <a:lnSpc>
                <a:spcPct val="120000"/>
              </a:lnSpc>
              <a:spcBef>
                <a:spcPct val="0"/>
              </a:spcBef>
              <a:spcAft>
                <a:spcPct val="0"/>
              </a:spcAft>
              <a:buClrTx/>
              <a:buSzTx/>
              <a:buFontTx/>
              <a:buNone/>
              <a:tabLst>
                <a:tab pos="2971800" algn="l"/>
              </a:tabLst>
              <a:defRPr/>
            </a:pPr>
            <a:endParaRPr kumimoji="0" lang="zh-CN" altLang="en-US" sz="2400" b="1" i="0" u="none" strike="noStrike" kern="1200" cap="none" spc="0" normalizeH="0" baseline="0" noProof="0" dirty="0">
              <a:ln>
                <a:noFill/>
              </a:ln>
              <a:solidFill>
                <a:schemeClr val="tx1"/>
              </a:solidFill>
              <a:effectLst/>
              <a:uLnTx/>
              <a:uFillTx/>
              <a:latin typeface="+mj-ea"/>
              <a:ea typeface="+mj-ea"/>
              <a:cs typeface="+mn-cs"/>
            </a:endParaRPr>
          </a:p>
        </p:txBody>
      </p:sp>
      <p:sp>
        <p:nvSpPr>
          <p:cNvPr id="49155" name="WordArt 5"/>
          <p:cNvSpPr>
            <a:spLocks noTextEdit="1"/>
          </p:cNvSpPr>
          <p:nvPr/>
        </p:nvSpPr>
        <p:spPr>
          <a:xfrm>
            <a:off x="7143750" y="1143000"/>
            <a:ext cx="1223963" cy="1295400"/>
          </a:xfrm>
          <a:prstGeom prst="rect">
            <a:avLst/>
          </a:prstGeom>
        </p:spPr>
        <p:txBody>
          <a:bodyPr wrap="none" fromWordArt="1">
            <a:prstTxWarp prst="textCascadeUp">
              <a:avLst>
                <a:gd name="adj" fmla="val 44444"/>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eaLnBrk="0" hangingPunct="0"/>
            <a:r>
              <a:rPr lang="zh-CN" altLang="en-US" sz="3600" b="1">
                <a:gradFill rotWithShape="1">
                  <a:gsLst>
                    <a:gs pos="0">
                      <a:srgbClr val="FFE701"/>
                    </a:gs>
                    <a:gs pos="100000">
                      <a:srgbClr val="FE3E02"/>
                    </a:gs>
                  </a:gsLst>
                  <a:lin ang="5400000" scaled="1"/>
                  <a:tileRect/>
                </a:gradFill>
                <a:latin typeface="宋体" panose="02010600030101010101" pitchFamily="2" charset="-122"/>
                <a:ea typeface="宋体" panose="02010600030101010101" pitchFamily="2" charset="-122"/>
              </a:rPr>
              <a:t>A</a:t>
            </a:r>
            <a:endParaRPr lang="zh-CN" altLang="en-US" sz="3600" b="1">
              <a:gradFill rotWithShape="1">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sp>
        <p:nvSpPr>
          <p:cNvPr id="49156" name="WordArt 5"/>
          <p:cNvSpPr>
            <a:spLocks noTextEdit="1"/>
          </p:cNvSpPr>
          <p:nvPr/>
        </p:nvSpPr>
        <p:spPr>
          <a:xfrm>
            <a:off x="7429500" y="4500563"/>
            <a:ext cx="1223963" cy="1295400"/>
          </a:xfrm>
          <a:prstGeom prst="rect">
            <a:avLst/>
          </a:prstGeom>
        </p:spPr>
        <p:txBody>
          <a:bodyPr wrap="none" fromWordArt="1">
            <a:prstTxWarp prst="textCascadeUp">
              <a:avLst>
                <a:gd name="adj" fmla="val 44444"/>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eaLnBrk="0" hangingPunct="0"/>
            <a:r>
              <a:rPr lang="zh-CN" altLang="en-US" sz="3600" b="1">
                <a:gradFill rotWithShape="1">
                  <a:gsLst>
                    <a:gs pos="0">
                      <a:srgbClr val="FFE701"/>
                    </a:gs>
                    <a:gs pos="100000">
                      <a:srgbClr val="FE3E02"/>
                    </a:gs>
                  </a:gsLst>
                  <a:lin ang="5400000" scaled="1"/>
                  <a:tileRect/>
                </a:gradFill>
                <a:latin typeface="宋体" panose="02010600030101010101" pitchFamily="2" charset="-122"/>
                <a:ea typeface="宋体" panose="02010600030101010101" pitchFamily="2" charset="-122"/>
              </a:rPr>
              <a:t>B</a:t>
            </a:r>
            <a:endParaRPr lang="zh-CN" altLang="en-US" sz="3600" b="1">
              <a:gradFill rotWithShape="1">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sp>
        <p:nvSpPr>
          <p:cNvPr id="6" name="矩形 5"/>
          <p:cNvSpPr/>
          <p:nvPr/>
        </p:nvSpPr>
        <p:spPr>
          <a:xfrm>
            <a:off x="214313" y="2714625"/>
            <a:ext cx="8572500" cy="1422400"/>
          </a:xfrm>
          <a:prstGeom prst="rect">
            <a:avLst/>
          </a:prstGeom>
          <a:solidFill>
            <a:schemeClr val="accent1"/>
          </a:solidFill>
          <a:ln w="9525">
            <a:noFill/>
          </a:ln>
        </p:spPr>
        <p:txBody>
          <a:bodyPr>
            <a:spAutoFit/>
          </a:bodyPr>
          <a:p>
            <a:pPr defTabSz="914400" eaLnBrk="0" hangingPunct="0">
              <a:lnSpc>
                <a:spcPct val="120000"/>
              </a:lnSpc>
              <a:tabLst>
                <a:tab pos="2971800" algn="l"/>
              </a:tabLst>
            </a:pPr>
            <a:r>
              <a:rPr lang="en-US" altLang="zh-CN" b="1" dirty="0">
                <a:solidFill>
                  <a:srgbClr val="FF0000"/>
                </a:solidFill>
                <a:latin typeface="楷体" panose="02010609060101010101" pitchFamily="49" charset="-122"/>
                <a:ea typeface="楷体" panose="02010609060101010101" pitchFamily="49" charset="-122"/>
              </a:rPr>
              <a:t>【</a:t>
            </a:r>
            <a:r>
              <a:rPr lang="zh-CN" altLang="en-US" b="1" dirty="0">
                <a:solidFill>
                  <a:srgbClr val="FF0000"/>
                </a:solidFill>
                <a:latin typeface="楷体" panose="02010609060101010101" pitchFamily="49" charset="-122"/>
                <a:ea typeface="楷体" panose="02010609060101010101" pitchFamily="49" charset="-122"/>
              </a:rPr>
              <a:t>解析</a:t>
            </a:r>
            <a:r>
              <a:rPr lang="en-US" altLang="zh-CN" b="1" dirty="0">
                <a:solidFill>
                  <a:srgbClr val="FF0000"/>
                </a:solidFill>
                <a:latin typeface="楷体" panose="02010609060101010101" pitchFamily="49" charset="-122"/>
                <a:ea typeface="楷体" panose="02010609060101010101" pitchFamily="49" charset="-122"/>
              </a:rPr>
              <a:t>】</a:t>
            </a:r>
            <a:r>
              <a:rPr lang="zh-CN" altLang="en-US" b="1" dirty="0">
                <a:latin typeface="楷体" panose="02010609060101010101" pitchFamily="49" charset="-122"/>
                <a:ea typeface="楷体" panose="02010609060101010101" pitchFamily="49" charset="-122"/>
              </a:rPr>
              <a:t>汉赋、唐诗、宋词以及明清小说的发展反映了当时社会商品经济发展，市民阶层日渐兴起历史。日益平民化，反映平民的生活、对精神生活的追求是中国古代文学的发展趋势。</a:t>
            </a:r>
            <a:endParaRPr lang="en-US" altLang="zh-CN" b="1" dirty="0">
              <a:latin typeface="楷体" panose="02010609060101010101" pitchFamily="49" charset="-122"/>
              <a:ea typeface="楷体" panose="02010609060101010101" pitchFamily="49" charset="-122"/>
            </a:endParaRPr>
          </a:p>
        </p:txBody>
      </p:sp>
      <p:grpSp>
        <p:nvGrpSpPr>
          <p:cNvPr id="49158" name="Group 5"/>
          <p:cNvGrpSpPr/>
          <p:nvPr/>
        </p:nvGrpSpPr>
        <p:grpSpPr>
          <a:xfrm>
            <a:off x="514350" y="71438"/>
            <a:ext cx="2557463" cy="914400"/>
            <a:chOff x="4196" y="0"/>
            <a:chExt cx="1564" cy="576"/>
          </a:xfrm>
        </p:grpSpPr>
        <p:pic>
          <p:nvPicPr>
            <p:cNvPr id="49159" name="Picture 6" descr="图片1"/>
            <p:cNvPicPr>
              <a:picLocks noChangeAspect="1"/>
            </p:cNvPicPr>
            <p:nvPr/>
          </p:nvPicPr>
          <p:blipFill>
            <a:blip r:embed="rId1"/>
            <a:stretch>
              <a:fillRect/>
            </a:stretch>
          </p:blipFill>
          <p:spPr>
            <a:xfrm>
              <a:off x="4218" y="0"/>
              <a:ext cx="1542" cy="576"/>
            </a:xfrm>
            <a:prstGeom prst="rect">
              <a:avLst/>
            </a:prstGeom>
            <a:noFill/>
            <a:ln w="9525">
              <a:noFill/>
            </a:ln>
          </p:spPr>
        </p:pic>
        <p:sp>
          <p:nvSpPr>
            <p:cNvPr id="12" name="Text Box 7"/>
            <p:cNvSpPr txBox="1">
              <a:spLocks noChangeArrowheads="1"/>
            </p:cNvSpPr>
            <p:nvPr/>
          </p:nvSpPr>
          <p:spPr bwMode="auto">
            <a:xfrm>
              <a:off x="4196" y="151"/>
              <a:ext cx="1420" cy="330"/>
            </a:xfrm>
            <a:prstGeom prst="rect">
              <a:avLst/>
            </a:prstGeom>
            <a:noFill/>
            <a:ln w="9525">
              <a:noFill/>
              <a:miter lim="800000"/>
            </a:ln>
            <a:effectLst/>
          </p:spPr>
          <p:txBody>
            <a:bodyPr>
              <a:spAutoFit/>
            </a:bodyPr>
            <a:lstStyle/>
            <a:p>
              <a:pPr marR="0" defTabSz="914400">
                <a:spcBef>
                  <a:spcPct val="50000"/>
                </a:spcBef>
                <a:buClrTx/>
                <a:buSzTx/>
                <a:buFontTx/>
                <a:defRPr/>
              </a:pPr>
              <a:r>
                <a:rPr kumimoji="1" lang="zh-CN" altLang="en-US" b="1" kern="1200" cap="none" spc="0" normalizeH="0" baseline="0" noProof="0" dirty="0">
                  <a:effectLst>
                    <a:outerShdw blurRad="38100" dist="38100" dir="2700000" algn="tl">
                      <a:srgbClr val="C0C0C0"/>
                    </a:outerShdw>
                  </a:effectLst>
                  <a:latin typeface="华文行楷" pitchFamily="2" charset="-122"/>
                  <a:ea typeface="华文行楷" pitchFamily="2" charset="-122"/>
                  <a:cs typeface="+mn-cs"/>
                </a:rPr>
                <a:t>  </a:t>
              </a:r>
              <a:r>
                <a:rPr kumimoji="1" lang="zh-CN" altLang="en-US" sz="2800" b="1" kern="1200" cap="none" spc="0" normalizeH="0" baseline="0" noProof="0" dirty="0">
                  <a:effectLst>
                    <a:outerShdw blurRad="38100" dist="38100" dir="2700000" algn="tl">
                      <a:srgbClr val="C0C0C0"/>
                    </a:outerShdw>
                  </a:effectLst>
                  <a:latin typeface="华文行楷" pitchFamily="2" charset="-122"/>
                  <a:ea typeface="华文行楷" pitchFamily="2" charset="-122"/>
                  <a:cs typeface="+mn-cs"/>
                </a:rPr>
                <a:t>活学活用</a:t>
              </a:r>
              <a:endParaRPr kumimoji="1" lang="zh-CN" altLang="en-US" sz="2800" b="1" kern="1200" cap="none" spc="0" normalizeH="0" baseline="0" noProof="0" dirty="0">
                <a:effectLst>
                  <a:outerShdw blurRad="38100" dist="38100" dir="2700000" algn="tl">
                    <a:srgbClr val="C0C0C0"/>
                  </a:outerShdw>
                </a:effectLst>
                <a:latin typeface="华文行楷" pitchFamily="2" charset="-122"/>
                <a:ea typeface="华文行楷" pitchFamily="2" charset="-122"/>
                <a:cs typeface="+mn-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9155"/>
                                        </p:tgtEl>
                                        <p:attrNameLst>
                                          <p:attrName>style.visibility</p:attrName>
                                        </p:attrNameLst>
                                      </p:cBhvr>
                                      <p:to>
                                        <p:strVal val="visible"/>
                                      </p:to>
                                    </p:set>
                                    <p:animEffect transition="in" filter="box(in)">
                                      <p:cBhvr>
                                        <p:cTn id="12" dur="500"/>
                                        <p:tgtEl>
                                          <p:spTgt spid="4915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9156"/>
                                        </p:tgtEl>
                                        <p:attrNameLst>
                                          <p:attrName>style.visibility</p:attrName>
                                        </p:attrNameLst>
                                      </p:cBhvr>
                                      <p:to>
                                        <p:strVal val="visible"/>
                                      </p:to>
                                    </p:set>
                                    <p:animEffect transition="in" filter="box(in)">
                                      <p:cBhvr>
                                        <p:cTn id="17" dur="500"/>
                                        <p:tgtEl>
                                          <p:spTgt spid="49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2345" name="Group 57"/>
          <p:cNvGraphicFramePr>
            <a:graphicFrameLocks noGrp="1"/>
          </p:cNvGraphicFramePr>
          <p:nvPr/>
        </p:nvGraphicFramePr>
        <p:xfrm>
          <a:off x="107950" y="976313"/>
          <a:ext cx="8856663" cy="5524502"/>
        </p:xfrm>
        <a:graphic>
          <a:graphicData uri="http://schemas.openxmlformats.org/drawingml/2006/table">
            <a:tbl>
              <a:tblPr/>
              <a:tblGrid>
                <a:gridCol w="790575"/>
                <a:gridCol w="1909763"/>
                <a:gridCol w="2195512"/>
                <a:gridCol w="1800225"/>
                <a:gridCol w="1152525"/>
                <a:gridCol w="1008063"/>
              </a:tblGrid>
              <a:tr h="407988">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朝代</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时代特征</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汉字、书法</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绘画</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文学</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戏剧</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r>
              <a:tr h="7413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先秦</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生产力落后</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岩画、壁画；质朴与浪漫</a:t>
                      </a:r>
                      <a:endParaRPr kumimoji="0" lang="zh-CN" altLang="en-US" sz="20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10966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秦汉</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0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帛画：</a:t>
                      </a:r>
                      <a:r>
                        <a:rPr kumimoji="0" lang="zh-CN" altLang="en-US" sz="2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浪漫神秘不失古拙</a:t>
                      </a:r>
                      <a:endParaRPr kumimoji="0" lang="en-US" altLang="zh-CN" sz="2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pPr>
                      <a:r>
                        <a:rPr kumimoji="0" lang="en-US" altLang="zh-CN" sz="2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a:t>
                      </a:r>
                      <a:r>
                        <a:rPr kumimoji="0" lang="zh-CN" altLang="en-US" sz="2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人物龙凤图</a:t>
                      </a:r>
                      <a:r>
                        <a:rPr kumimoji="0" lang="en-US" altLang="zh-CN" sz="2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a:t>
                      </a:r>
                      <a:endParaRPr kumimoji="0" lang="zh-CN" altLang="en-US" sz="2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48431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魏晋</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书法艺术形成</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endPar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vMerge="1">
                  <a:tcPr/>
                </a:tc>
              </a:tr>
              <a:tr h="17811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隋唐</a:t>
                      </a: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国家统一，经济繁荣，文化多元，科举制</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雍容华贵盛唐景象：宗教画、人物画；吴道子</a:t>
                      </a:r>
                      <a:r>
                        <a:rPr kumimoji="0" lang="en-US" altLang="zh-CN"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a:t>
                      </a: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a:t>
                      </a:r>
                      <a:r>
                        <a:rPr kumimoji="0" lang="zh-CN" altLang="en-US" sz="22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吴带当风”</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梨园</a:t>
                      </a:r>
                      <a:endParaRPr kumimoji="0" lang="zh-CN" altLang="en-US" sz="2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359" marR="6359" marT="6359"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0221" name="Rectangle 3"/>
          <p:cNvSpPr/>
          <p:nvPr/>
        </p:nvSpPr>
        <p:spPr>
          <a:xfrm>
            <a:off x="254000" y="273050"/>
            <a:ext cx="7104063" cy="584200"/>
          </a:xfrm>
          <a:prstGeom prst="rect">
            <a:avLst/>
          </a:prstGeom>
          <a:noFill/>
          <a:ln w="9525">
            <a:noFill/>
          </a:ln>
        </p:spPr>
        <p:txBody>
          <a:bodyPr>
            <a:spAutoFit/>
          </a:bodyPr>
          <a:p>
            <a:pPr>
              <a:spcBef>
                <a:spcPct val="20000"/>
              </a:spcBef>
            </a:pPr>
            <a:r>
              <a:rPr lang="zh-CN" altLang="en-US" sz="3200" b="1" dirty="0">
                <a:solidFill>
                  <a:srgbClr val="FF0000"/>
                </a:solidFill>
                <a:latin typeface="Comic Sans MS" panose="030F0702030302020204" pitchFamily="66" charset="0"/>
                <a:ea typeface="黑体" panose="02010609060101010101" pitchFamily="49" charset="-122"/>
              </a:rPr>
              <a:t>二、中国古代文艺</a:t>
            </a:r>
            <a:endParaRPr lang="zh-CN" altLang="en-US" sz="3200" b="1" dirty="0">
              <a:solidFill>
                <a:srgbClr val="FF0000"/>
              </a:solidFill>
              <a:latin typeface="Comic Sans MS" panose="030F0702030302020204" pitchFamily="66" charset="0"/>
              <a:ea typeface="黑体" panose="02010609060101010101" pitchFamily="49" charset="-122"/>
            </a:endParaRPr>
          </a:p>
        </p:txBody>
      </p:sp>
      <p:sp>
        <p:nvSpPr>
          <p:cNvPr id="50222" name="矩形 5"/>
          <p:cNvSpPr/>
          <p:nvPr/>
        </p:nvSpPr>
        <p:spPr>
          <a:xfrm>
            <a:off x="2857500" y="1374775"/>
            <a:ext cx="2016125" cy="768350"/>
          </a:xfrm>
          <a:prstGeom prst="rect">
            <a:avLst/>
          </a:prstGeom>
          <a:noFill/>
          <a:ln w="9525">
            <a:noFill/>
          </a:ln>
        </p:spPr>
        <p:txBody>
          <a:bodyPr>
            <a:spAutoFit/>
          </a:bodyPr>
          <a:p>
            <a:pPr fontAlgn="ctr"/>
            <a:r>
              <a:rPr lang="zh-CN" altLang="en-US" sz="2200" b="1" dirty="0">
                <a:solidFill>
                  <a:srgbClr val="0000FF"/>
                </a:solidFill>
                <a:latin typeface="黑体" panose="02010609060101010101" pitchFamily="49" charset="-122"/>
                <a:ea typeface="黑体" panose="02010609060101010101" pitchFamily="49" charset="-122"/>
              </a:rPr>
              <a:t>刻画符号、甲骨文、金文</a:t>
            </a:r>
            <a:endParaRPr lang="zh-CN" altLang="en-US" sz="2200" b="1" dirty="0">
              <a:solidFill>
                <a:srgbClr val="0000FF"/>
              </a:solidFill>
              <a:latin typeface="黑体" panose="02010609060101010101" pitchFamily="49" charset="-122"/>
              <a:ea typeface="黑体" panose="02010609060101010101" pitchFamily="49" charset="-122"/>
            </a:endParaRPr>
          </a:p>
        </p:txBody>
      </p:sp>
      <p:sp>
        <p:nvSpPr>
          <p:cNvPr id="50223" name="矩形 6"/>
          <p:cNvSpPr/>
          <p:nvPr/>
        </p:nvSpPr>
        <p:spPr>
          <a:xfrm>
            <a:off x="6715125" y="1412875"/>
            <a:ext cx="1385888" cy="762000"/>
          </a:xfrm>
          <a:prstGeom prst="rect">
            <a:avLst/>
          </a:prstGeom>
          <a:noFill/>
          <a:ln w="9525">
            <a:noFill/>
          </a:ln>
        </p:spPr>
        <p:txBody>
          <a:bodyPr>
            <a:spAutoFit/>
          </a:bodyPr>
          <a:p>
            <a:pPr algn="ctr" fontAlgn="ctr"/>
            <a:r>
              <a:rPr lang="en-US" altLang="zh-CN" sz="2200" b="1" dirty="0">
                <a:solidFill>
                  <a:srgbClr val="0000FF"/>
                </a:solidFill>
                <a:latin typeface="黑体" panose="02010609060101010101" pitchFamily="49" charset="-122"/>
                <a:ea typeface="黑体" panose="02010609060101010101" pitchFamily="49" charset="-122"/>
              </a:rPr>
              <a:t>《</a:t>
            </a:r>
            <a:r>
              <a:rPr lang="zh-CN" altLang="en-US" sz="2200" b="1" dirty="0">
                <a:solidFill>
                  <a:srgbClr val="0000FF"/>
                </a:solidFill>
                <a:latin typeface="黑体" panose="02010609060101010101" pitchFamily="49" charset="-122"/>
                <a:ea typeface="黑体" panose="02010609060101010101" pitchFamily="49" charset="-122"/>
              </a:rPr>
              <a:t>诗经</a:t>
            </a:r>
            <a:r>
              <a:rPr lang="en-US" altLang="zh-CN" sz="2200" b="1" dirty="0">
                <a:solidFill>
                  <a:srgbClr val="0000FF"/>
                </a:solidFill>
                <a:latin typeface="黑体" panose="02010609060101010101" pitchFamily="49" charset="-122"/>
                <a:ea typeface="黑体" panose="02010609060101010101" pitchFamily="49" charset="-122"/>
              </a:rPr>
              <a:t>》</a:t>
            </a:r>
            <a:endParaRPr lang="en-US" altLang="zh-CN" sz="2200" b="1" dirty="0">
              <a:solidFill>
                <a:srgbClr val="0000FF"/>
              </a:solidFill>
              <a:latin typeface="黑体" panose="02010609060101010101" pitchFamily="49" charset="-122"/>
              <a:ea typeface="黑体" panose="02010609060101010101" pitchFamily="49" charset="-122"/>
            </a:endParaRPr>
          </a:p>
          <a:p>
            <a:pPr algn="ctr" fontAlgn="ctr"/>
            <a:r>
              <a:rPr lang="zh-CN" altLang="en-US" sz="2200" b="1" dirty="0">
                <a:solidFill>
                  <a:srgbClr val="0000FF"/>
                </a:solidFill>
                <a:latin typeface="黑体" panose="02010609060101010101" pitchFamily="49" charset="-122"/>
                <a:ea typeface="黑体" panose="02010609060101010101" pitchFamily="49" charset="-122"/>
              </a:rPr>
              <a:t>楚辞　</a:t>
            </a:r>
            <a:endParaRPr lang="zh-CN" altLang="en-US" dirty="0">
              <a:solidFill>
                <a:srgbClr val="0000FF"/>
              </a:solidFill>
              <a:latin typeface="Arial" panose="020B0604020202020204" pitchFamily="34" charset="0"/>
            </a:endParaRPr>
          </a:p>
        </p:txBody>
      </p:sp>
      <p:sp>
        <p:nvSpPr>
          <p:cNvPr id="50224" name="矩形 7"/>
          <p:cNvSpPr/>
          <p:nvPr/>
        </p:nvSpPr>
        <p:spPr>
          <a:xfrm>
            <a:off x="2857500" y="2428875"/>
            <a:ext cx="2214563" cy="430213"/>
          </a:xfrm>
          <a:prstGeom prst="rect">
            <a:avLst/>
          </a:prstGeom>
          <a:noFill/>
          <a:ln w="9525">
            <a:noFill/>
          </a:ln>
        </p:spPr>
        <p:txBody>
          <a:bodyPr>
            <a:spAutoFit/>
          </a:bodyPr>
          <a:p>
            <a:pPr fontAlgn="ctr"/>
            <a:r>
              <a:rPr lang="zh-CN" altLang="en-US" sz="2200" b="1" dirty="0">
                <a:solidFill>
                  <a:srgbClr val="FF0000"/>
                </a:solidFill>
                <a:latin typeface="黑体" panose="02010609060101010101" pitchFamily="49" charset="-122"/>
                <a:ea typeface="黑体" panose="02010609060101010101" pitchFamily="49" charset="-122"/>
              </a:rPr>
              <a:t>秦小篆、汉隶</a:t>
            </a:r>
            <a:endParaRPr lang="zh-CN" altLang="en-US" sz="2200" b="1" dirty="0">
              <a:solidFill>
                <a:srgbClr val="FF0000"/>
              </a:solidFill>
              <a:latin typeface="黑体" panose="02010609060101010101" pitchFamily="49" charset="-122"/>
              <a:ea typeface="黑体" panose="02010609060101010101" pitchFamily="49" charset="-122"/>
            </a:endParaRPr>
          </a:p>
        </p:txBody>
      </p:sp>
      <p:sp>
        <p:nvSpPr>
          <p:cNvPr id="50225" name="矩形 8"/>
          <p:cNvSpPr/>
          <p:nvPr/>
        </p:nvSpPr>
        <p:spPr>
          <a:xfrm>
            <a:off x="7812088" y="1452563"/>
            <a:ext cx="1403350" cy="762000"/>
          </a:xfrm>
          <a:prstGeom prst="rect">
            <a:avLst/>
          </a:prstGeom>
          <a:noFill/>
          <a:ln w="9525">
            <a:noFill/>
          </a:ln>
        </p:spPr>
        <p:txBody>
          <a:bodyPr>
            <a:spAutoFit/>
          </a:bodyPr>
          <a:p>
            <a:pPr algn="ctr" fontAlgn="ctr"/>
            <a:r>
              <a:rPr lang="zh-CN" altLang="en-US" sz="2200" b="1" dirty="0">
                <a:solidFill>
                  <a:srgbClr val="0000FF"/>
                </a:solidFill>
                <a:latin typeface="黑体" panose="02010609060101010101" pitchFamily="49" charset="-122"/>
                <a:ea typeface="黑体" panose="02010609060101010101" pitchFamily="49" charset="-122"/>
              </a:rPr>
              <a:t>傩戏</a:t>
            </a:r>
            <a:endParaRPr lang="zh-CN" altLang="en-US" sz="2200" b="1" dirty="0">
              <a:solidFill>
                <a:srgbClr val="0000FF"/>
              </a:solidFill>
              <a:latin typeface="黑体" panose="02010609060101010101" pitchFamily="49" charset="-122"/>
              <a:ea typeface="黑体" panose="02010609060101010101" pitchFamily="49" charset="-122"/>
            </a:endParaRPr>
          </a:p>
          <a:p>
            <a:pPr algn="ctr" fontAlgn="ctr"/>
            <a:r>
              <a:rPr lang="zh-CN" altLang="en-US" sz="2200" b="1" dirty="0">
                <a:solidFill>
                  <a:srgbClr val="0000FF"/>
                </a:solidFill>
                <a:latin typeface="黑体" panose="02010609060101010101" pitchFamily="49" charset="-122"/>
                <a:ea typeface="黑体" panose="02010609060101010101" pitchFamily="49" charset="-122"/>
              </a:rPr>
              <a:t>（起源）</a:t>
            </a:r>
            <a:endParaRPr lang="zh-CN" altLang="en-US" sz="2200" b="1" dirty="0">
              <a:solidFill>
                <a:srgbClr val="0000FF"/>
              </a:solidFill>
              <a:latin typeface="黑体" panose="02010609060101010101" pitchFamily="49" charset="-122"/>
              <a:ea typeface="黑体" panose="02010609060101010101" pitchFamily="49" charset="-122"/>
            </a:endParaRPr>
          </a:p>
        </p:txBody>
      </p:sp>
      <p:sp>
        <p:nvSpPr>
          <p:cNvPr id="50226" name="矩形 9"/>
          <p:cNvSpPr/>
          <p:nvPr/>
        </p:nvSpPr>
        <p:spPr>
          <a:xfrm>
            <a:off x="928688" y="3284538"/>
            <a:ext cx="1871662" cy="1431925"/>
          </a:xfrm>
          <a:prstGeom prst="rect">
            <a:avLst/>
          </a:prstGeom>
          <a:noFill/>
          <a:ln w="9525">
            <a:noFill/>
          </a:ln>
        </p:spPr>
        <p:txBody>
          <a:bodyPr>
            <a:spAutoFit/>
          </a:bodyPr>
          <a:p>
            <a:pPr fontAlgn="ctr"/>
            <a:r>
              <a:rPr lang="zh-CN" altLang="en-US" sz="2200" b="1" dirty="0">
                <a:solidFill>
                  <a:srgbClr val="0000FF"/>
                </a:solidFill>
                <a:latin typeface="黑体" panose="02010609060101010101" pitchFamily="49" charset="-122"/>
                <a:ea typeface="黑体" panose="02010609060101010101" pitchFamily="49" charset="-122"/>
              </a:rPr>
              <a:t>国家分裂、战乱，社会动荡；</a:t>
            </a:r>
            <a:r>
              <a:rPr lang="zh-CN" altLang="en-US" sz="2200" b="1" u="sng" dirty="0">
                <a:solidFill>
                  <a:srgbClr val="FF0000"/>
                </a:solidFill>
                <a:latin typeface="黑体" panose="02010609060101010101" pitchFamily="49" charset="-122"/>
                <a:ea typeface="黑体" panose="02010609060101010101" pitchFamily="49" charset="-122"/>
              </a:rPr>
              <a:t>士人群体</a:t>
            </a:r>
            <a:r>
              <a:rPr lang="zh-CN" altLang="en-US" sz="2200" b="1" dirty="0">
                <a:solidFill>
                  <a:srgbClr val="0000FF"/>
                </a:solidFill>
                <a:latin typeface="黑体" panose="02010609060101010101" pitchFamily="49" charset="-122"/>
                <a:ea typeface="黑体" panose="02010609060101010101" pitchFamily="49" charset="-122"/>
              </a:rPr>
              <a:t>形成</a:t>
            </a:r>
            <a:endParaRPr lang="zh-CN" altLang="en-US" sz="2200" b="1" dirty="0">
              <a:solidFill>
                <a:srgbClr val="0000FF"/>
              </a:solidFill>
              <a:latin typeface="黑体" panose="02010609060101010101" pitchFamily="49" charset="-122"/>
              <a:ea typeface="黑体" panose="02010609060101010101" pitchFamily="49" charset="-122"/>
            </a:endParaRPr>
          </a:p>
        </p:txBody>
      </p:sp>
      <p:sp>
        <p:nvSpPr>
          <p:cNvPr id="50227" name="矩形 10"/>
          <p:cNvSpPr/>
          <p:nvPr/>
        </p:nvSpPr>
        <p:spPr>
          <a:xfrm>
            <a:off x="6875463" y="2500313"/>
            <a:ext cx="1152525" cy="431800"/>
          </a:xfrm>
          <a:prstGeom prst="rect">
            <a:avLst/>
          </a:prstGeom>
          <a:noFill/>
          <a:ln w="9525">
            <a:noFill/>
          </a:ln>
        </p:spPr>
        <p:txBody>
          <a:bodyPr>
            <a:spAutoFit/>
          </a:bodyPr>
          <a:p>
            <a:pPr fontAlgn="ctr"/>
            <a:r>
              <a:rPr lang="zh-CN" altLang="en-US" sz="2200" b="1" dirty="0">
                <a:solidFill>
                  <a:srgbClr val="FF0000"/>
                </a:solidFill>
                <a:latin typeface="黑体" panose="02010609060101010101" pitchFamily="49" charset="-122"/>
                <a:ea typeface="黑体" panose="02010609060101010101" pitchFamily="49" charset="-122"/>
              </a:rPr>
              <a:t>汉赋</a:t>
            </a:r>
            <a:endParaRPr lang="zh-CN" altLang="en-US" sz="2200" b="1" dirty="0">
              <a:solidFill>
                <a:srgbClr val="FF0000"/>
              </a:solidFill>
              <a:latin typeface="黑体" panose="02010609060101010101" pitchFamily="49" charset="-122"/>
              <a:ea typeface="黑体" panose="02010609060101010101" pitchFamily="49" charset="-122"/>
            </a:endParaRPr>
          </a:p>
        </p:txBody>
      </p:sp>
      <p:sp>
        <p:nvSpPr>
          <p:cNvPr id="50228" name="矩形 11"/>
          <p:cNvSpPr/>
          <p:nvPr/>
        </p:nvSpPr>
        <p:spPr>
          <a:xfrm>
            <a:off x="5057775" y="3286125"/>
            <a:ext cx="1800225" cy="1446213"/>
          </a:xfrm>
          <a:prstGeom prst="rect">
            <a:avLst/>
          </a:prstGeom>
          <a:noFill/>
          <a:ln w="9525">
            <a:noFill/>
          </a:ln>
        </p:spPr>
        <p:txBody>
          <a:bodyPr>
            <a:spAutoFit/>
          </a:bodyPr>
          <a:p>
            <a:pPr fontAlgn="ctr"/>
            <a:r>
              <a:rPr lang="zh-CN" altLang="en-US" sz="2200" b="1" dirty="0">
                <a:solidFill>
                  <a:srgbClr val="0000FF"/>
                </a:solidFill>
                <a:latin typeface="黑体" panose="02010609060101010101" pitchFamily="49" charset="-122"/>
                <a:ea typeface="黑体" panose="02010609060101010101" pitchFamily="49" charset="-122"/>
              </a:rPr>
              <a:t>凸现个性</a:t>
            </a:r>
            <a:r>
              <a:rPr lang="zh-CN" altLang="en-US" sz="2200" b="1" u="sng" dirty="0">
                <a:solidFill>
                  <a:srgbClr val="FF0000"/>
                </a:solidFill>
                <a:latin typeface="黑体" panose="02010609060101010101" pitchFamily="49" charset="-122"/>
                <a:ea typeface="黑体" panose="02010609060101010101" pitchFamily="49" charset="-122"/>
              </a:rPr>
              <a:t>文人画</a:t>
            </a:r>
            <a:r>
              <a:rPr lang="zh-CN" altLang="en-US" sz="2200" b="1" dirty="0">
                <a:solidFill>
                  <a:srgbClr val="0000FF"/>
                </a:solidFill>
                <a:latin typeface="黑体" panose="02010609060101010101" pitchFamily="49" charset="-122"/>
                <a:ea typeface="黑体" panose="02010609060101010101" pitchFamily="49" charset="-122"/>
              </a:rPr>
              <a:t>出现；顾恺之“</a:t>
            </a:r>
            <a:r>
              <a:rPr lang="zh-CN" altLang="en-US" sz="2200" b="1" u="sng" dirty="0">
                <a:solidFill>
                  <a:srgbClr val="FF0000"/>
                </a:solidFill>
                <a:latin typeface="黑体" panose="02010609060101010101" pitchFamily="49" charset="-122"/>
                <a:ea typeface="黑体" panose="02010609060101010101" pitchFamily="49" charset="-122"/>
              </a:rPr>
              <a:t>以形写神</a:t>
            </a:r>
            <a:r>
              <a:rPr lang="zh-CN" altLang="en-US" sz="2200" b="1" dirty="0">
                <a:solidFill>
                  <a:srgbClr val="0000FF"/>
                </a:solidFill>
                <a:latin typeface="黑体" panose="02010609060101010101" pitchFamily="49" charset="-122"/>
                <a:ea typeface="黑体" panose="02010609060101010101" pitchFamily="49" charset="-122"/>
              </a:rPr>
              <a:t>”</a:t>
            </a:r>
            <a:endParaRPr lang="zh-CN" altLang="en-US" sz="2200" b="1" dirty="0">
              <a:solidFill>
                <a:srgbClr val="0000FF"/>
              </a:solidFill>
              <a:latin typeface="黑体" panose="02010609060101010101" pitchFamily="49" charset="-122"/>
              <a:ea typeface="黑体" panose="02010609060101010101" pitchFamily="49" charset="-122"/>
            </a:endParaRPr>
          </a:p>
        </p:txBody>
      </p:sp>
      <p:sp>
        <p:nvSpPr>
          <p:cNvPr id="50229" name="矩形 12"/>
          <p:cNvSpPr/>
          <p:nvPr/>
        </p:nvSpPr>
        <p:spPr>
          <a:xfrm>
            <a:off x="2790825" y="4797425"/>
            <a:ext cx="2428875" cy="1816100"/>
          </a:xfrm>
          <a:prstGeom prst="rect">
            <a:avLst/>
          </a:prstGeom>
          <a:noFill/>
          <a:ln w="9525">
            <a:noFill/>
          </a:ln>
        </p:spPr>
        <p:txBody>
          <a:bodyPr>
            <a:spAutoFit/>
          </a:bodyPr>
          <a:p>
            <a:pPr fontAlgn="ctr"/>
            <a:r>
              <a:rPr lang="zh-CN" altLang="en-US" sz="2200" b="1" dirty="0">
                <a:solidFill>
                  <a:srgbClr val="FF0000"/>
                </a:solidFill>
                <a:latin typeface="黑体" panose="02010609060101010101" pitchFamily="49" charset="-122"/>
                <a:ea typeface="黑体" panose="02010609060101010101" pitchFamily="49" charset="-122"/>
              </a:rPr>
              <a:t>狂放不羁的草书：张旭、怀素；</a:t>
            </a:r>
            <a:endParaRPr lang="zh-CN" altLang="en-US" sz="2200" b="1" dirty="0">
              <a:solidFill>
                <a:srgbClr val="FF0000"/>
              </a:solidFill>
              <a:latin typeface="黑体" panose="02010609060101010101" pitchFamily="49" charset="-122"/>
              <a:ea typeface="黑体" panose="02010609060101010101" pitchFamily="49" charset="-122"/>
            </a:endParaRPr>
          </a:p>
          <a:p>
            <a:pPr fontAlgn="ctr"/>
            <a:r>
              <a:rPr lang="zh-CN" altLang="en-US" sz="2200" b="1" dirty="0">
                <a:solidFill>
                  <a:srgbClr val="FF0000"/>
                </a:solidFill>
                <a:latin typeface="黑体" panose="02010609060101010101" pitchFamily="49" charset="-122"/>
                <a:ea typeface="黑体" panose="02010609060101010101" pitchFamily="49" charset="-122"/>
              </a:rPr>
              <a:t>规范法度的楷书：欧、颜、柳</a:t>
            </a:r>
            <a:endParaRPr lang="en-US" altLang="zh-CN" sz="2200" b="1" dirty="0">
              <a:solidFill>
                <a:srgbClr val="FF0000"/>
              </a:solidFill>
              <a:latin typeface="黑体" panose="02010609060101010101" pitchFamily="49" charset="-122"/>
              <a:ea typeface="黑体" panose="02010609060101010101" pitchFamily="49" charset="-122"/>
            </a:endParaRPr>
          </a:p>
          <a:p>
            <a:pPr fontAlgn="ctr"/>
            <a:r>
              <a:rPr lang="zh-CN" altLang="en-US" sz="2200" b="1" dirty="0">
                <a:solidFill>
                  <a:srgbClr val="FF0000"/>
                </a:solidFill>
                <a:latin typeface="黑体" panose="02010609060101010101" pitchFamily="49" charset="-122"/>
                <a:ea typeface="黑体" panose="02010609060101010101" pitchFamily="49" charset="-122"/>
              </a:rPr>
              <a:t>（颜筋柳骨）</a:t>
            </a:r>
            <a:endParaRPr lang="zh-CN" altLang="en-US" sz="2200" b="1" dirty="0">
              <a:solidFill>
                <a:srgbClr val="FF0000"/>
              </a:solidFill>
              <a:latin typeface="黑体" panose="02010609060101010101" pitchFamily="49" charset="-122"/>
              <a:ea typeface="黑体" panose="02010609060101010101" pitchFamily="49" charset="-122"/>
            </a:endParaRPr>
          </a:p>
        </p:txBody>
      </p:sp>
      <p:sp>
        <p:nvSpPr>
          <p:cNvPr id="50230" name="矩形 13"/>
          <p:cNvSpPr/>
          <p:nvPr/>
        </p:nvSpPr>
        <p:spPr>
          <a:xfrm>
            <a:off x="6732588" y="4724400"/>
            <a:ext cx="1295400" cy="1766888"/>
          </a:xfrm>
          <a:prstGeom prst="rect">
            <a:avLst/>
          </a:prstGeom>
          <a:noFill/>
          <a:ln w="9525">
            <a:noFill/>
          </a:ln>
        </p:spPr>
        <p:txBody>
          <a:bodyPr>
            <a:spAutoFit/>
          </a:bodyPr>
          <a:p>
            <a:pPr algn="ctr" fontAlgn="ctr"/>
            <a:r>
              <a:rPr lang="zh-CN" altLang="en-US" sz="2200" b="1" dirty="0">
                <a:solidFill>
                  <a:srgbClr val="FF0000"/>
                </a:solidFill>
                <a:latin typeface="黑体" panose="02010609060101010101" pitchFamily="49" charset="-122"/>
                <a:ea typeface="黑体" panose="02010609060101010101" pitchFamily="49" charset="-122"/>
              </a:rPr>
              <a:t>唐诗</a:t>
            </a:r>
            <a:endParaRPr lang="zh-CN" altLang="en-US" sz="2200" b="1" dirty="0">
              <a:solidFill>
                <a:srgbClr val="FF0000"/>
              </a:solidFill>
              <a:latin typeface="黑体" panose="02010609060101010101" pitchFamily="49" charset="-122"/>
              <a:ea typeface="黑体" panose="02010609060101010101" pitchFamily="49" charset="-122"/>
            </a:endParaRPr>
          </a:p>
          <a:p>
            <a:pPr algn="ctr" fontAlgn="ctr"/>
            <a:r>
              <a:rPr lang="zh-CN" altLang="en-US" sz="2200" b="1" dirty="0">
                <a:solidFill>
                  <a:srgbClr val="FF0000"/>
                </a:solidFill>
                <a:latin typeface="黑体" panose="02010609060101010101" pitchFamily="49" charset="-122"/>
                <a:ea typeface="黑体" panose="02010609060101010101" pitchFamily="49" charset="-122"/>
              </a:rPr>
              <a:t>（李白、杜甫、白居易）</a:t>
            </a:r>
            <a:endParaRPr lang="zh-CN" altLang="en-US" sz="2200" b="1" dirty="0">
              <a:solidFill>
                <a:srgbClr val="FF0000"/>
              </a:solidFill>
              <a:latin typeface="黑体" panose="02010609060101010101" pitchFamily="49" charset="-122"/>
              <a:ea typeface="黑体" panose="02010609060101010101" pitchFamily="49" charset="-122"/>
            </a:endParaRPr>
          </a:p>
        </p:txBody>
      </p:sp>
      <p:sp>
        <p:nvSpPr>
          <p:cNvPr id="50231" name="矩形 14"/>
          <p:cNvSpPr/>
          <p:nvPr/>
        </p:nvSpPr>
        <p:spPr>
          <a:xfrm>
            <a:off x="2786063" y="3929063"/>
            <a:ext cx="2232025" cy="768350"/>
          </a:xfrm>
          <a:prstGeom prst="rect">
            <a:avLst/>
          </a:prstGeom>
          <a:noFill/>
          <a:ln w="9525">
            <a:noFill/>
          </a:ln>
        </p:spPr>
        <p:txBody>
          <a:bodyPr>
            <a:spAutoFit/>
          </a:bodyPr>
          <a:p>
            <a:r>
              <a:rPr lang="en-US" altLang="zh-CN" sz="2200" b="1" dirty="0">
                <a:solidFill>
                  <a:srgbClr val="0000FF"/>
                </a:solidFill>
                <a:latin typeface="黑体" panose="02010609060101010101" pitchFamily="49" charset="-122"/>
                <a:ea typeface="黑体" panose="02010609060101010101" pitchFamily="49" charset="-122"/>
              </a:rPr>
              <a:t>“</a:t>
            </a:r>
            <a:r>
              <a:rPr lang="zh-CN" altLang="en-US" sz="2200" b="1" dirty="0">
                <a:solidFill>
                  <a:srgbClr val="0000FF"/>
                </a:solidFill>
                <a:latin typeface="黑体" panose="02010609060101010101" pitchFamily="49" charset="-122"/>
                <a:ea typeface="黑体" panose="02010609060101010101" pitchFamily="49" charset="-122"/>
              </a:rPr>
              <a:t>书圣”王羲之</a:t>
            </a:r>
            <a:r>
              <a:rPr lang="en-US" altLang="zh-CN" sz="2200" b="1" dirty="0">
                <a:solidFill>
                  <a:srgbClr val="0000FF"/>
                </a:solidFill>
                <a:latin typeface="黑体" panose="02010609060101010101" pitchFamily="49" charset="-122"/>
                <a:ea typeface="黑体" panose="02010609060101010101" pitchFamily="49" charset="-122"/>
              </a:rPr>
              <a:t>《</a:t>
            </a:r>
            <a:r>
              <a:rPr lang="zh-CN" altLang="en-US" sz="2200" b="1" dirty="0">
                <a:solidFill>
                  <a:srgbClr val="0000FF"/>
                </a:solidFill>
                <a:latin typeface="黑体" panose="02010609060101010101" pitchFamily="49" charset="-122"/>
                <a:ea typeface="黑体" panose="02010609060101010101" pitchFamily="49" charset="-122"/>
              </a:rPr>
              <a:t>兰亭序</a:t>
            </a:r>
            <a:r>
              <a:rPr lang="en-US" altLang="zh-CN" sz="2200" b="1" dirty="0">
                <a:solidFill>
                  <a:srgbClr val="0000FF"/>
                </a:solidFill>
                <a:latin typeface="黑体" panose="02010609060101010101" pitchFamily="49" charset="-122"/>
                <a:ea typeface="黑体" panose="02010609060101010101" pitchFamily="49" charset="-122"/>
              </a:rPr>
              <a:t>》</a:t>
            </a:r>
            <a:endParaRPr lang="en-US" altLang="zh-CN" dirty="0">
              <a:solidFill>
                <a:srgbClr val="0000FF"/>
              </a:solidFill>
              <a:latin typeface="Arial" panose="020B0604020202020204" pitchFamily="34" charset="0"/>
            </a:endParaRPr>
          </a:p>
        </p:txBody>
      </p:sp>
      <p:sp>
        <p:nvSpPr>
          <p:cNvPr id="50232" name="矩形 18"/>
          <p:cNvSpPr/>
          <p:nvPr/>
        </p:nvSpPr>
        <p:spPr>
          <a:xfrm>
            <a:off x="928688" y="2060575"/>
            <a:ext cx="1857375" cy="1144588"/>
          </a:xfrm>
          <a:prstGeom prst="rect">
            <a:avLst/>
          </a:prstGeom>
          <a:noFill/>
          <a:ln w="9525">
            <a:noFill/>
          </a:ln>
        </p:spPr>
        <p:txBody>
          <a:bodyPr>
            <a:spAutoFit/>
          </a:bodyPr>
          <a:p>
            <a:pPr fontAlgn="ctr"/>
            <a:r>
              <a:rPr lang="zh-CN" altLang="en-US" sz="2300" b="1" dirty="0">
                <a:solidFill>
                  <a:srgbClr val="000000"/>
                </a:solidFill>
                <a:latin typeface="黑体" panose="02010609060101010101" pitchFamily="49" charset="-122"/>
                <a:ea typeface="黑体" panose="02010609060101010101" pitchFamily="49" charset="-122"/>
              </a:rPr>
              <a:t>政治统一</a:t>
            </a:r>
            <a:endParaRPr lang="en-US" altLang="zh-CN" sz="2300" b="1" dirty="0">
              <a:solidFill>
                <a:srgbClr val="000000"/>
              </a:solidFill>
              <a:latin typeface="黑体" panose="02010609060101010101" pitchFamily="49" charset="-122"/>
              <a:ea typeface="黑体" panose="02010609060101010101" pitchFamily="49" charset="-122"/>
            </a:endParaRPr>
          </a:p>
          <a:p>
            <a:pPr fontAlgn="ctr"/>
            <a:r>
              <a:rPr lang="zh-CN" altLang="en-US" sz="2300" b="1" dirty="0">
                <a:solidFill>
                  <a:srgbClr val="000000"/>
                </a:solidFill>
                <a:latin typeface="黑体" panose="02010609060101010101" pitchFamily="49" charset="-122"/>
                <a:ea typeface="黑体" panose="02010609060101010101" pitchFamily="49" charset="-122"/>
              </a:rPr>
              <a:t>经济发展</a:t>
            </a:r>
            <a:endParaRPr lang="en-US" altLang="zh-CN" sz="2300" b="1" dirty="0">
              <a:solidFill>
                <a:srgbClr val="000000"/>
              </a:solidFill>
              <a:latin typeface="黑体" panose="02010609060101010101" pitchFamily="49" charset="-122"/>
              <a:ea typeface="黑体" panose="02010609060101010101" pitchFamily="49" charset="-122"/>
            </a:endParaRPr>
          </a:p>
          <a:p>
            <a:pPr fontAlgn="ctr"/>
            <a:r>
              <a:rPr lang="zh-CN" altLang="en-US" sz="2300" b="1" dirty="0">
                <a:solidFill>
                  <a:srgbClr val="000000"/>
                </a:solidFill>
                <a:latin typeface="黑体" panose="02010609060101010101" pitchFamily="49" charset="-122"/>
                <a:ea typeface="黑体" panose="02010609060101010101" pitchFamily="49" charset="-122"/>
              </a:rPr>
              <a:t>思想统一</a:t>
            </a:r>
            <a:endParaRPr lang="zh-CN" altLang="en-US" sz="2300" b="1" dirty="0">
              <a:solidFill>
                <a:srgbClr val="000000"/>
              </a:solidFill>
              <a:latin typeface="黑体" panose="02010609060101010101" pitchFamily="49" charset="-122"/>
              <a:ea typeface="黑体" panose="02010609060101010101" pitchFamily="49" charset="-122"/>
            </a:endParaRPr>
          </a:p>
        </p:txBody>
      </p:sp>
      <p:sp>
        <p:nvSpPr>
          <p:cNvPr id="16" name="TextBox 15"/>
          <p:cNvSpPr txBox="1"/>
          <p:nvPr/>
        </p:nvSpPr>
        <p:spPr>
          <a:xfrm>
            <a:off x="8375650" y="1428750"/>
            <a:ext cx="554038" cy="5072063"/>
          </a:xfrm>
          <a:prstGeom prst="rect">
            <a:avLst/>
          </a:prstGeom>
          <a:solidFill>
            <a:srgbClr val="FFFF00"/>
          </a:solidFill>
          <a:ln w="9525" cap="flat" cmpd="sng">
            <a:solidFill>
              <a:srgbClr val="FF0000"/>
            </a:solidFill>
            <a:prstDash val="solid"/>
            <a:miter/>
            <a:headEnd type="none" w="med" len="med"/>
            <a:tailEnd type="none" w="med" len="med"/>
          </a:ln>
        </p:spPr>
        <p:txBody>
          <a:bodyPr vert="eaVert">
            <a:spAutoFit/>
          </a:bodyPr>
          <a:p>
            <a:pPr algn="ctr"/>
            <a:r>
              <a:rPr lang="zh-CN" altLang="en-US" b="1" dirty="0">
                <a:solidFill>
                  <a:srgbClr val="000000"/>
                </a:solidFill>
                <a:latin typeface="黑体" panose="02010609060101010101" pitchFamily="49" charset="-122"/>
                <a:ea typeface="黑体" panose="02010609060101010101" pitchFamily="49" charset="-122"/>
              </a:rPr>
              <a:t>发展趋势：平民化、世俗化、个性化</a:t>
            </a:r>
            <a:endParaRPr lang="zh-CN" altLang="en-US" b="1" dirty="0">
              <a:solidFill>
                <a:srgbClr val="000000"/>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a:graphicFrameLocks noGrp="1"/>
          </p:cNvGraphicFramePr>
          <p:nvPr/>
        </p:nvGraphicFramePr>
        <p:xfrm>
          <a:off x="179388" y="285750"/>
          <a:ext cx="8820471" cy="6417090"/>
        </p:xfrm>
        <a:graphic>
          <a:graphicData uri="http://schemas.openxmlformats.org/drawingml/2006/table">
            <a:tbl>
              <a:tblPr/>
              <a:tblGrid>
                <a:gridCol w="720080"/>
                <a:gridCol w="1958020"/>
                <a:gridCol w="1643074"/>
                <a:gridCol w="1439466"/>
                <a:gridCol w="864096"/>
                <a:gridCol w="1008112"/>
                <a:gridCol w="1187623"/>
              </a:tblGrid>
              <a:tr h="518303">
                <a:tc>
                  <a:txBody>
                    <a:bodyPr/>
                    <a:lstStyle/>
                    <a:p>
                      <a:pPr algn="ctr" fontAlgn="ctr"/>
                      <a:r>
                        <a:rPr lang="zh-CN" altLang="en-US" sz="2400" b="1" i="0" u="none" strike="noStrike" dirty="0" smtClean="0">
                          <a:latin typeface="黑体" panose="02010609060101010101" pitchFamily="49" charset="-122"/>
                          <a:ea typeface="黑体" panose="02010609060101010101" pitchFamily="49" charset="-122"/>
                        </a:rPr>
                        <a:t>朝代</a:t>
                      </a:r>
                      <a:endParaRPr lang="zh-CN" altLang="en-US" sz="24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zh-CN" altLang="en-US" sz="2400" b="1" i="0" u="none" strike="noStrike" dirty="0" smtClean="0">
                          <a:latin typeface="黑体" panose="02010609060101010101" pitchFamily="49" charset="-122"/>
                          <a:ea typeface="黑体" panose="02010609060101010101" pitchFamily="49" charset="-122"/>
                        </a:rPr>
                        <a:t>时代特征</a:t>
                      </a:r>
                      <a:endParaRPr lang="zh-CN" altLang="en-US" sz="24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zh-CN" altLang="en-US" sz="2400" b="1" i="0" u="none" strike="noStrike" dirty="0" smtClean="0">
                          <a:latin typeface="黑体" panose="02010609060101010101" pitchFamily="49" charset="-122"/>
                          <a:ea typeface="黑体" panose="02010609060101010101" pitchFamily="49" charset="-122"/>
                        </a:rPr>
                        <a:t>汉字、书法</a:t>
                      </a:r>
                      <a:endParaRPr lang="zh-CN" altLang="en-US" sz="24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zh-CN" altLang="en-US" sz="2400" b="1" i="0" u="none" strike="noStrike" dirty="0" smtClean="0">
                          <a:latin typeface="黑体" panose="02010609060101010101" pitchFamily="49" charset="-122"/>
                          <a:ea typeface="黑体" panose="02010609060101010101" pitchFamily="49" charset="-122"/>
                        </a:rPr>
                        <a:t>绘画</a:t>
                      </a:r>
                      <a:endParaRPr lang="zh-CN" altLang="en-US" sz="24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400" b="1" i="0" u="none" strike="noStrike" dirty="0" smtClean="0">
                          <a:latin typeface="黑体" panose="02010609060101010101" pitchFamily="49" charset="-122"/>
                          <a:ea typeface="黑体" panose="02010609060101010101" pitchFamily="49" charset="-122"/>
                        </a:rPr>
                        <a:t>文学</a:t>
                      </a:r>
                      <a:endParaRPr lang="zh-CN" altLang="en-US" sz="24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zh-CN" altLang="en-US" sz="2400" b="1" i="0" u="none" strike="noStrike" dirty="0" smtClean="0">
                          <a:latin typeface="黑体" panose="02010609060101010101" pitchFamily="49" charset="-122"/>
                          <a:ea typeface="黑体" panose="02010609060101010101" pitchFamily="49" charset="-122"/>
                        </a:rPr>
                        <a:t>戏剧</a:t>
                      </a:r>
                      <a:endParaRPr lang="zh-CN" altLang="en-US" sz="24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1346286">
                <a:tc rowSpan="2">
                  <a:txBody>
                    <a:bodyPr/>
                    <a:lstStyle/>
                    <a:p>
                      <a:pPr algn="ctr" fontAlgn="ctr"/>
                      <a:r>
                        <a:rPr lang="zh-CN" altLang="en-US" sz="2400" b="1" i="0" u="none" strike="noStrike" dirty="0">
                          <a:latin typeface="黑体" panose="02010609060101010101" pitchFamily="49" charset="-122"/>
                          <a:ea typeface="黑体" panose="02010609060101010101" pitchFamily="49" charset="-122"/>
                        </a:rPr>
                        <a:t>北宋</a:t>
                      </a:r>
                      <a:endParaRPr lang="zh-CN" altLang="en-US" sz="24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l" fontAlgn="ctr"/>
                      <a:endParaRPr lang="zh-CN" altLang="en-US" sz="2400" b="1" i="0" u="none" strike="noStrike" dirty="0">
                        <a:latin typeface="宋体" panose="02010600030101010101" pitchFamily="2"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fontAlgn="ctr"/>
                      <a:endParaRPr lang="zh-CN" altLang="en-US" sz="22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fontAlgn="ctr"/>
                      <a:endParaRPr lang="zh-CN" altLang="en-US" sz="22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2200" b="1" i="0" u="none" strike="noStrike" dirty="0" smtClean="0">
                          <a:latin typeface="黑体" panose="02010609060101010101" pitchFamily="49" charset="-122"/>
                          <a:ea typeface="黑体" panose="02010609060101010101" pitchFamily="49" charset="-122"/>
                        </a:rPr>
                        <a:t>气势</a:t>
                      </a:r>
                      <a:endParaRPr lang="en-US" altLang="zh-CN" sz="2200" b="1" i="0" u="none" strike="noStrike" dirty="0" smtClean="0">
                        <a:latin typeface="黑体" panose="02010609060101010101" pitchFamily="49" charset="-122"/>
                        <a:ea typeface="黑体" panose="02010609060101010101" pitchFamily="49" charset="-122"/>
                      </a:endParaRPr>
                    </a:p>
                    <a:p>
                      <a:pPr algn="ctr" fontAlgn="ctr"/>
                      <a:r>
                        <a:rPr lang="zh-CN" altLang="en-US" sz="2200" b="1" i="0" u="none" strike="noStrike" dirty="0" smtClean="0">
                          <a:latin typeface="黑体" panose="02010609060101010101" pitchFamily="49" charset="-122"/>
                          <a:ea typeface="黑体" panose="02010609060101010101" pitchFamily="49" charset="-122"/>
                        </a:rPr>
                        <a:t>宏伟</a:t>
                      </a:r>
                      <a:endParaRPr lang="zh-CN" altLang="en-US" sz="22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endParaRPr lang="zh-CN" altLang="en-US" sz="22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zh-CN" altLang="en-US" sz="2200" b="1" i="0" u="none" strike="noStrike" dirty="0" smtClean="0">
                          <a:latin typeface="黑体" panose="02010609060101010101" pitchFamily="49" charset="-122"/>
                          <a:ea typeface="黑体" panose="02010609060101010101" pitchFamily="49" charset="-122"/>
                        </a:rPr>
                        <a:t>南戏</a:t>
                      </a:r>
                      <a:endParaRPr lang="en-US" altLang="zh-CN" sz="2200" b="1" i="0" u="none" strike="noStrike" dirty="0" smtClean="0">
                        <a:latin typeface="黑体" panose="02010609060101010101" pitchFamily="49" charset="-122"/>
                        <a:ea typeface="黑体" panose="02010609060101010101" pitchFamily="49" charset="-122"/>
                      </a:endParaRPr>
                    </a:p>
                    <a:p>
                      <a:pPr algn="ctr" fontAlgn="ctr"/>
                      <a:r>
                        <a:rPr lang="zh-CN" altLang="en-US" sz="2200" b="1" i="0" u="none" strike="noStrike" dirty="0" smtClean="0">
                          <a:latin typeface="黑体" panose="02010609060101010101" pitchFamily="49" charset="-122"/>
                          <a:ea typeface="黑体" panose="02010609060101010101" pitchFamily="49" charset="-122"/>
                        </a:rPr>
                        <a:t>（形成）</a:t>
                      </a:r>
                      <a:endParaRPr lang="zh-CN" altLang="en-US" sz="22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581">
                <a:tc vMerge="1">
                  <a:tcPr/>
                </a:tc>
                <a:tc vMerge="1">
                  <a:tcPr/>
                </a:tc>
                <a:tc vMerge="1">
                  <a:tcPr/>
                </a:tc>
                <a:tc vMerge="1">
                  <a:tcPr/>
                </a:tc>
                <a:tc rowSpan="2">
                  <a:txBody>
                    <a:bodyPr/>
                    <a:lstStyle/>
                    <a:p>
                      <a:pPr algn="ctr" fontAlgn="ctr"/>
                      <a:endParaRPr lang="zh-CN" altLang="en-US" sz="22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a:tc>
                <a:tc vMerge="1">
                  <a:tcPr/>
                </a:tc>
              </a:tr>
              <a:tr h="505081">
                <a:tc>
                  <a:txBody>
                    <a:bodyPr/>
                    <a:lstStyle/>
                    <a:p>
                      <a:pPr algn="ctr" fontAlgn="ctr"/>
                      <a:r>
                        <a:rPr lang="zh-CN" altLang="en-US" sz="2400" b="1" i="0" u="none" strike="noStrike" dirty="0">
                          <a:latin typeface="黑体" panose="02010609060101010101" pitchFamily="49" charset="-122"/>
                          <a:ea typeface="黑体" panose="02010609060101010101" pitchFamily="49" charset="-122"/>
                        </a:rPr>
                        <a:t>南宋</a:t>
                      </a:r>
                      <a:endParaRPr lang="zh-CN" altLang="en-US" sz="24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lvl="1" algn="l" fontAlgn="ctr"/>
                      <a:r>
                        <a:rPr lang="zh-CN" altLang="en-US" sz="2200" b="1" i="0" u="none" strike="noStrike" dirty="0">
                          <a:latin typeface="黑体" panose="02010609060101010101" pitchFamily="49" charset="-122"/>
                          <a:ea typeface="黑体" panose="02010609060101010101" pitchFamily="49" charset="-122"/>
                        </a:rPr>
                        <a:t>偏安</a:t>
                      </a:r>
                      <a:r>
                        <a:rPr lang="zh-CN" altLang="en-US" sz="2200" b="1" i="0" u="none" strike="noStrike" dirty="0" smtClean="0">
                          <a:latin typeface="黑体" panose="02010609060101010101" pitchFamily="49" charset="-122"/>
                          <a:ea typeface="黑体" panose="02010609060101010101" pitchFamily="49" charset="-122"/>
                        </a:rPr>
                        <a:t>江南</a:t>
                      </a:r>
                      <a:endParaRPr lang="zh-CN" altLang="en-US" sz="22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a:tc>
                <a:tc vMerge="1">
                  <a:tcPr/>
                </a:tc>
                <a:tc vMerge="1">
                  <a:tcPr/>
                </a:tc>
                <a:tc vMerge="1">
                  <a:tcPr/>
                </a:tc>
                <a:tc vMerge="1">
                  <a:tcPr/>
                </a:tc>
              </a:tr>
              <a:tr h="1519667">
                <a:tc>
                  <a:txBody>
                    <a:bodyPr/>
                    <a:lstStyle/>
                    <a:p>
                      <a:pPr algn="ctr" fontAlgn="ctr"/>
                      <a:r>
                        <a:rPr lang="zh-CN" altLang="en-US" sz="2400" b="1" i="0" u="none" strike="noStrike" dirty="0">
                          <a:latin typeface="黑体" panose="02010609060101010101" pitchFamily="49" charset="-122"/>
                          <a:ea typeface="黑体" panose="02010609060101010101" pitchFamily="49" charset="-122"/>
                        </a:rPr>
                        <a:t>元</a:t>
                      </a:r>
                      <a:endParaRPr lang="zh-CN" altLang="en-US" sz="24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ctr"/>
                      <a:endParaRPr lang="zh-CN" altLang="en-US" sz="22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zh-CN" altLang="en-US" sz="2200" dirty="0">
                        <a:latin typeface="黑体" panose="02010609060101010101" pitchFamily="49" charset="-122"/>
                        <a:ea typeface="黑体" panose="02010609060101010101" pitchFamily="49" charset="-122"/>
                      </a:endParaRPr>
                    </a:p>
                  </a:txBody>
                  <a:tcPr marL="6359" marR="6359" marT="63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endParaRPr lang="zh-CN" altLang="en-US" sz="22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a:txBody>
                    <a:bodyPr/>
                    <a:lstStyle/>
                    <a:p>
                      <a:pPr algn="ctr" fontAlgn="ctr"/>
                      <a:r>
                        <a:rPr lang="zh-CN" altLang="en-US" sz="2200" b="1" i="0" u="none" strike="noStrike" dirty="0">
                          <a:latin typeface="黑体" panose="02010609060101010101" pitchFamily="49" charset="-122"/>
                          <a:ea typeface="黑体" panose="02010609060101010101" pitchFamily="49" charset="-122"/>
                        </a:rPr>
                        <a:t>元曲   </a:t>
                      </a:r>
                      <a:endParaRPr lang="zh-CN" altLang="en-US" sz="2200" b="1" i="0" u="none" strike="noStrike" dirty="0">
                        <a:latin typeface="黑体" panose="02010609060101010101" pitchFamily="49" charset="-122"/>
                        <a:ea typeface="黑体" panose="02010609060101010101" pitchFamily="49" charset="-122"/>
                      </a:endParaRPr>
                    </a:p>
                    <a:p>
                      <a:pPr algn="ctr" fontAlgn="ctr"/>
                      <a:r>
                        <a:rPr lang="zh-CN" altLang="en-US" sz="2200" b="1" i="0" u="none" strike="noStrike" dirty="0">
                          <a:latin typeface="黑体" panose="02010609060101010101" pitchFamily="49" charset="-122"/>
                          <a:ea typeface="黑体" panose="02010609060101010101" pitchFamily="49" charset="-122"/>
                        </a:rPr>
                        <a:t>　</a:t>
                      </a:r>
                      <a:endParaRPr lang="zh-CN" altLang="en-US" sz="22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22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90172">
                <a:tc>
                  <a:txBody>
                    <a:bodyPr/>
                    <a:lstStyle/>
                    <a:p>
                      <a:pPr algn="ctr" fontAlgn="ctr"/>
                      <a:r>
                        <a:rPr lang="zh-CN" altLang="en-US" sz="2400" b="1" i="0" u="none" strike="noStrike" dirty="0">
                          <a:latin typeface="黑体" panose="02010609060101010101" pitchFamily="49" charset="-122"/>
                          <a:ea typeface="黑体" panose="02010609060101010101" pitchFamily="49" charset="-122"/>
                        </a:rPr>
                        <a:t>明清</a:t>
                      </a:r>
                      <a:endParaRPr lang="zh-CN" altLang="en-US" sz="24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ctr"/>
                      <a:endParaRPr lang="zh-CN" altLang="en-US" sz="22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2200" b="1" i="0" u="sng" strike="noStrike" dirty="0" smtClean="0">
                          <a:solidFill>
                            <a:srgbClr val="FF0000"/>
                          </a:solidFill>
                          <a:latin typeface="黑体" panose="02010609060101010101" pitchFamily="49" charset="-122"/>
                          <a:ea typeface="黑体" panose="02010609060101010101" pitchFamily="49" charset="-122"/>
                        </a:rPr>
                        <a:t>平民化</a:t>
                      </a:r>
                      <a:r>
                        <a:rPr lang="zh-CN" altLang="en-US" sz="2200" b="1" i="0" u="sng" strike="noStrike" dirty="0">
                          <a:solidFill>
                            <a:srgbClr val="FF0000"/>
                          </a:solidFill>
                          <a:latin typeface="黑体" panose="02010609060101010101" pitchFamily="49" charset="-122"/>
                          <a:ea typeface="黑体" panose="02010609060101010101" pitchFamily="49" charset="-122"/>
                        </a:rPr>
                        <a:t>、</a:t>
                      </a:r>
                      <a:r>
                        <a:rPr lang="zh-CN" altLang="en-US" sz="2200" b="1" i="0" u="sng" strike="noStrike" dirty="0" smtClean="0">
                          <a:solidFill>
                            <a:srgbClr val="FF0000"/>
                          </a:solidFill>
                          <a:latin typeface="黑体" panose="02010609060101010101" pitchFamily="49" charset="-122"/>
                          <a:ea typeface="黑体" panose="02010609060101010101" pitchFamily="49" charset="-122"/>
                        </a:rPr>
                        <a:t>世俗化、个性化</a:t>
                      </a:r>
                      <a:r>
                        <a:rPr lang="zh-CN" altLang="en-US" sz="2200" b="1" i="0" u="none" strike="noStrike" dirty="0">
                          <a:latin typeface="黑体" panose="02010609060101010101" pitchFamily="49" charset="-122"/>
                          <a:ea typeface="黑体" panose="02010609060101010101" pitchFamily="49" charset="-122"/>
                        </a:rPr>
                        <a:t>：祝、文</a:t>
                      </a:r>
                      <a:endParaRPr lang="zh-CN" altLang="en-US" sz="22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zh-CN" altLang="en-US" sz="2000" b="1" i="0" u="none" strike="noStrike" dirty="0" smtClean="0">
                          <a:latin typeface="黑体" panose="02010609060101010101" pitchFamily="49" charset="-122"/>
                          <a:ea typeface="黑体" panose="02010609060101010101" pitchFamily="49" charset="-122"/>
                        </a:rPr>
                        <a:t> </a:t>
                      </a:r>
                      <a:r>
                        <a:rPr lang="zh-CN" altLang="en-US" sz="2200" b="1" i="0" u="none" strike="noStrike" dirty="0" smtClean="0">
                          <a:latin typeface="黑体" panose="02010609060101010101" pitchFamily="49" charset="-122"/>
                          <a:ea typeface="黑体" panose="02010609060101010101" pitchFamily="49" charset="-122"/>
                        </a:rPr>
                        <a:t>文人画：风格奇特，不拘成法；（八大山人）</a:t>
                      </a:r>
                      <a:endParaRPr lang="en-US" altLang="zh-CN" sz="2200" b="1" i="0" u="none" strike="noStrike" dirty="0" smtClean="0">
                        <a:latin typeface="黑体" panose="02010609060101010101" pitchFamily="49" charset="-122"/>
                        <a:ea typeface="黑体" panose="02010609060101010101" pitchFamily="49" charset="-122"/>
                      </a:endParaRPr>
                    </a:p>
                    <a:p>
                      <a:pPr algn="l" fontAlgn="ctr"/>
                      <a:endParaRPr lang="en-US" altLang="zh-CN" sz="2000" b="1" i="0" u="none" strike="noStrike" dirty="0" smtClean="0">
                        <a:latin typeface="黑体" panose="02010609060101010101" pitchFamily="49" charset="-122"/>
                        <a:ea typeface="黑体" panose="02010609060101010101" pitchFamily="49" charset="-122"/>
                      </a:endParaRPr>
                    </a:p>
                    <a:p>
                      <a:pPr algn="l" fontAlgn="ctr"/>
                      <a:endParaRPr lang="en-US" altLang="zh-CN" sz="2000" b="1" i="0" u="none" strike="noStrike" dirty="0" smtClean="0">
                        <a:latin typeface="黑体" panose="02010609060101010101" pitchFamily="49" charset="-122"/>
                        <a:ea typeface="黑体" panose="02010609060101010101" pitchFamily="49" charset="-122"/>
                      </a:endParaRPr>
                    </a:p>
                    <a:p>
                      <a:pPr algn="l" fontAlgn="ctr"/>
                      <a:endParaRPr lang="zh-CN" altLang="en-US" sz="2000" b="1" i="0" u="none" strike="noStrike" dirty="0">
                        <a:latin typeface="黑体" panose="02010609060101010101" pitchFamily="49" charset="-122"/>
                        <a:ea typeface="黑体" panose="02010609060101010101" pitchFamily="49" charset="-122"/>
                      </a:endParaRPr>
                    </a:p>
                  </a:txBody>
                  <a:tcPr marL="6359" marR="6359" marT="63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a:txBody>
                    <a:bodyPr/>
                    <a:lstStyle/>
                    <a:p>
                      <a:pPr algn="l" fontAlgn="ctr"/>
                      <a:r>
                        <a:rPr lang="zh-CN" altLang="en-US" sz="2200" b="1" i="0" u="none" strike="noStrike" dirty="0">
                          <a:latin typeface="黑体" panose="02010609060101010101" pitchFamily="49" charset="-122"/>
                          <a:ea typeface="黑体" panose="02010609060101010101" pitchFamily="49" charset="-122"/>
                        </a:rPr>
                        <a:t>　</a:t>
                      </a:r>
                      <a:r>
                        <a:rPr lang="zh-CN" altLang="en-US" sz="2200" b="1" i="0" u="none" strike="noStrike" dirty="0" smtClean="0">
                          <a:latin typeface="黑体" panose="02010609060101010101" pitchFamily="49" charset="-122"/>
                          <a:ea typeface="黑体" panose="02010609060101010101" pitchFamily="49" charset="-122"/>
                        </a:rPr>
                        <a:t>小说</a:t>
                      </a:r>
                      <a:endParaRPr lang="en-US" altLang="zh-CN" sz="2200" b="1" i="0" u="none" strike="noStrike" dirty="0" smtClean="0">
                        <a:latin typeface="黑体" panose="02010609060101010101" pitchFamily="49" charset="-122"/>
                        <a:ea typeface="黑体" panose="02010609060101010101" pitchFamily="49" charset="-122"/>
                      </a:endParaRPr>
                    </a:p>
                    <a:p>
                      <a:pPr algn="ctr" fontAlgn="ctr"/>
                      <a:endParaRPr lang="en-US" altLang="zh-CN" sz="2200" b="1" i="0" u="none" strike="noStrike" dirty="0" smtClean="0">
                        <a:latin typeface="黑体" panose="02010609060101010101" pitchFamily="49" charset="-122"/>
                        <a:ea typeface="黑体" panose="02010609060101010101" pitchFamily="49" charset="-122"/>
                      </a:endParaRPr>
                    </a:p>
                    <a:p>
                      <a:pPr algn="ctr" fontAlgn="ctr"/>
                      <a:endParaRPr lang="en-US" altLang="zh-CN" sz="2200" b="1" i="0" u="none" strike="noStrike" dirty="0" smtClean="0">
                        <a:latin typeface="黑体" panose="02010609060101010101" pitchFamily="49" charset="-122"/>
                        <a:ea typeface="黑体" panose="02010609060101010101" pitchFamily="49" charset="-122"/>
                      </a:endParaRPr>
                    </a:p>
                    <a:p>
                      <a:pPr algn="ctr" fontAlgn="ctr"/>
                      <a:endParaRPr lang="en-US" altLang="zh-CN" sz="2200" b="1" i="0" u="none" strike="noStrike" dirty="0" smtClean="0">
                        <a:latin typeface="黑体" panose="02010609060101010101" pitchFamily="49" charset="-122"/>
                        <a:ea typeface="黑体" panose="02010609060101010101" pitchFamily="49" charset="-122"/>
                      </a:endParaRPr>
                    </a:p>
                    <a:p>
                      <a:pPr algn="ctr" fontAlgn="ctr"/>
                      <a:endParaRPr lang="en-US" altLang="zh-CN" sz="2200" b="1" i="0" u="none" strike="noStrike" dirty="0" smtClean="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zh-CN" altLang="en-US" sz="2200" b="1" i="0" u="none" strike="noStrike" dirty="0">
                        <a:latin typeface="黑体" panose="02010609060101010101" pitchFamily="49" charset="-122"/>
                        <a:ea typeface="黑体" panose="02010609060101010101" pitchFamily="49" charset="-122"/>
                      </a:endParaRPr>
                    </a:p>
                  </a:txBody>
                  <a:tcPr marL="6359" marR="6359" marT="63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1246" name="矩形 6"/>
          <p:cNvSpPr/>
          <p:nvPr/>
        </p:nvSpPr>
        <p:spPr>
          <a:xfrm>
            <a:off x="857250" y="911225"/>
            <a:ext cx="2160588" cy="1446213"/>
          </a:xfrm>
          <a:prstGeom prst="rect">
            <a:avLst/>
          </a:prstGeom>
          <a:noFill/>
          <a:ln w="9525">
            <a:noFill/>
          </a:ln>
        </p:spPr>
        <p:txBody>
          <a:bodyPr>
            <a:spAutoFit/>
          </a:bodyPr>
          <a:p>
            <a:pPr fontAlgn="ctr"/>
            <a:r>
              <a:rPr lang="zh-CN" altLang="en-US" sz="2200" b="1" dirty="0">
                <a:solidFill>
                  <a:srgbClr val="FF0000"/>
                </a:solidFill>
                <a:latin typeface="黑体" panose="02010609060101010101" pitchFamily="49" charset="-122"/>
                <a:ea typeface="黑体" panose="02010609060101010101" pitchFamily="49" charset="-122"/>
              </a:rPr>
              <a:t>商品经济发展；市民阶层兴起； 重文，文人阶层壮大；理学发展</a:t>
            </a:r>
            <a:endParaRPr lang="zh-CN" altLang="en-US" sz="2200" b="1" dirty="0">
              <a:solidFill>
                <a:srgbClr val="FF0000"/>
              </a:solidFill>
              <a:latin typeface="黑体" panose="02010609060101010101" pitchFamily="49" charset="-122"/>
              <a:ea typeface="黑体" panose="02010609060101010101" pitchFamily="49" charset="-122"/>
            </a:endParaRPr>
          </a:p>
        </p:txBody>
      </p:sp>
      <p:sp>
        <p:nvSpPr>
          <p:cNvPr id="51247" name="矩形 7"/>
          <p:cNvSpPr/>
          <p:nvPr/>
        </p:nvSpPr>
        <p:spPr>
          <a:xfrm>
            <a:off x="4500563" y="785813"/>
            <a:ext cx="1512887" cy="2124075"/>
          </a:xfrm>
          <a:prstGeom prst="rect">
            <a:avLst/>
          </a:prstGeom>
          <a:noFill/>
          <a:ln w="9525">
            <a:noFill/>
          </a:ln>
        </p:spPr>
        <p:txBody>
          <a:bodyPr>
            <a:spAutoFit/>
          </a:bodyPr>
          <a:p>
            <a:pPr fontAlgn="ctr"/>
            <a:r>
              <a:rPr lang="zh-CN" altLang="en-US" sz="2200" b="1" dirty="0">
                <a:solidFill>
                  <a:srgbClr val="FF0000"/>
                </a:solidFill>
                <a:latin typeface="黑体" panose="02010609060101010101" pitchFamily="49" charset="-122"/>
                <a:ea typeface="黑体" panose="02010609060101010101" pitchFamily="49" charset="-122"/>
              </a:rPr>
              <a:t>文人山水画</a:t>
            </a:r>
            <a:r>
              <a:rPr lang="en-US" altLang="zh-CN" sz="2200" b="1" dirty="0">
                <a:solidFill>
                  <a:srgbClr val="FF0000"/>
                </a:solidFill>
                <a:latin typeface="黑体" panose="02010609060101010101" pitchFamily="49" charset="-122"/>
                <a:ea typeface="黑体" panose="02010609060101010101" pitchFamily="49" charset="-122"/>
              </a:rPr>
              <a:t>—</a:t>
            </a:r>
            <a:r>
              <a:rPr lang="zh-CN" altLang="en-US" sz="2200" b="1" dirty="0">
                <a:solidFill>
                  <a:srgbClr val="FF0000"/>
                </a:solidFill>
                <a:latin typeface="黑体" panose="02010609060101010101" pitchFamily="49" charset="-122"/>
                <a:ea typeface="黑体" panose="02010609060101010101" pitchFamily="49" charset="-122"/>
              </a:rPr>
              <a:t>注重意境；民间风情画</a:t>
            </a:r>
            <a:r>
              <a:rPr lang="en-US" altLang="zh-CN" sz="2200" b="1" dirty="0">
                <a:solidFill>
                  <a:srgbClr val="FF0000"/>
                </a:solidFill>
                <a:latin typeface="黑体" panose="02010609060101010101" pitchFamily="49" charset="-122"/>
                <a:ea typeface="黑体" panose="02010609060101010101" pitchFamily="49" charset="-122"/>
              </a:rPr>
              <a:t>—</a:t>
            </a:r>
            <a:r>
              <a:rPr lang="zh-CN" altLang="en-US" sz="2200" b="1" dirty="0">
                <a:solidFill>
                  <a:srgbClr val="FF0000"/>
                </a:solidFill>
                <a:latin typeface="黑体" panose="02010609060101010101" pitchFamily="49" charset="-122"/>
                <a:ea typeface="黑体" panose="02010609060101010101" pitchFamily="49" charset="-122"/>
              </a:rPr>
              <a:t>描写市井生活</a:t>
            </a:r>
            <a:endParaRPr lang="zh-CN" altLang="en-US" sz="2200" b="1" dirty="0">
              <a:solidFill>
                <a:srgbClr val="FF0000"/>
              </a:solidFill>
              <a:latin typeface="黑体" panose="02010609060101010101" pitchFamily="49" charset="-122"/>
              <a:ea typeface="黑体" panose="02010609060101010101" pitchFamily="49" charset="-122"/>
            </a:endParaRPr>
          </a:p>
        </p:txBody>
      </p:sp>
      <p:sp>
        <p:nvSpPr>
          <p:cNvPr id="51248" name="矩形 8"/>
          <p:cNvSpPr/>
          <p:nvPr/>
        </p:nvSpPr>
        <p:spPr>
          <a:xfrm>
            <a:off x="6000750" y="2143125"/>
            <a:ext cx="865188" cy="769938"/>
          </a:xfrm>
          <a:prstGeom prst="rect">
            <a:avLst/>
          </a:prstGeom>
          <a:noFill/>
          <a:ln w="9525">
            <a:noFill/>
          </a:ln>
        </p:spPr>
        <p:txBody>
          <a:bodyPr>
            <a:spAutoFit/>
          </a:bodyPr>
          <a:p>
            <a:pPr algn="ctr" fontAlgn="ctr"/>
            <a:r>
              <a:rPr lang="zh-CN" altLang="en-US" sz="2200" b="1" dirty="0">
                <a:solidFill>
                  <a:srgbClr val="FF0000"/>
                </a:solidFill>
                <a:latin typeface="黑体" panose="02010609060101010101" pitchFamily="49" charset="-122"/>
                <a:ea typeface="黑体" panose="02010609060101010101" pitchFamily="49" charset="-122"/>
              </a:rPr>
              <a:t>残山剩水</a:t>
            </a:r>
            <a:endParaRPr lang="zh-CN" altLang="en-US" sz="2200" b="1" dirty="0">
              <a:solidFill>
                <a:srgbClr val="FF0000"/>
              </a:solidFill>
              <a:latin typeface="黑体" panose="02010609060101010101" pitchFamily="49" charset="-122"/>
              <a:ea typeface="黑体" panose="02010609060101010101" pitchFamily="49" charset="-122"/>
            </a:endParaRPr>
          </a:p>
        </p:txBody>
      </p:sp>
      <p:sp>
        <p:nvSpPr>
          <p:cNvPr id="51249" name="矩形 9"/>
          <p:cNvSpPr/>
          <p:nvPr/>
        </p:nvSpPr>
        <p:spPr>
          <a:xfrm>
            <a:off x="6715125" y="1500188"/>
            <a:ext cx="1025525" cy="1096962"/>
          </a:xfrm>
          <a:prstGeom prst="rect">
            <a:avLst/>
          </a:prstGeom>
          <a:noFill/>
          <a:ln w="9525">
            <a:noFill/>
          </a:ln>
        </p:spPr>
        <p:txBody>
          <a:bodyPr>
            <a:spAutoFit/>
          </a:bodyPr>
          <a:p>
            <a:pPr algn="ctr" fontAlgn="ctr"/>
            <a:r>
              <a:rPr lang="zh-CN" altLang="en-US" sz="2200" b="1" dirty="0">
                <a:solidFill>
                  <a:srgbClr val="FF0000"/>
                </a:solidFill>
                <a:latin typeface="黑体" panose="02010609060101010101" pitchFamily="49" charset="-122"/>
                <a:ea typeface="黑体" panose="02010609060101010101" pitchFamily="49" charset="-122"/>
              </a:rPr>
              <a:t>宋词</a:t>
            </a:r>
            <a:endParaRPr lang="zh-CN" altLang="en-US" sz="2200" b="1" dirty="0">
              <a:solidFill>
                <a:srgbClr val="FF0000"/>
              </a:solidFill>
              <a:latin typeface="黑体" panose="02010609060101010101" pitchFamily="49" charset="-122"/>
              <a:ea typeface="黑体" panose="02010609060101010101" pitchFamily="49" charset="-122"/>
            </a:endParaRPr>
          </a:p>
          <a:p>
            <a:pPr algn="ctr" fontAlgn="ctr"/>
            <a:r>
              <a:rPr lang="zh-CN" altLang="en-US" sz="2200" b="1" dirty="0">
                <a:solidFill>
                  <a:srgbClr val="FF0000"/>
                </a:solidFill>
                <a:latin typeface="黑体" panose="02010609060101010101" pitchFamily="49" charset="-122"/>
                <a:ea typeface="黑体" panose="02010609060101010101" pitchFamily="49" charset="-122"/>
              </a:rPr>
              <a:t>（话本）</a:t>
            </a:r>
            <a:endParaRPr lang="zh-CN" altLang="en-US" dirty="0">
              <a:solidFill>
                <a:srgbClr val="FF0000"/>
              </a:solidFill>
              <a:latin typeface="Arial" panose="020B0604020202020204" pitchFamily="34" charset="0"/>
            </a:endParaRPr>
          </a:p>
        </p:txBody>
      </p:sp>
      <p:sp>
        <p:nvSpPr>
          <p:cNvPr id="51250" name="矩形 10"/>
          <p:cNvSpPr/>
          <p:nvPr/>
        </p:nvSpPr>
        <p:spPr>
          <a:xfrm>
            <a:off x="7572375" y="3230563"/>
            <a:ext cx="1550988" cy="769937"/>
          </a:xfrm>
          <a:prstGeom prst="rect">
            <a:avLst/>
          </a:prstGeom>
          <a:noFill/>
          <a:ln w="9525">
            <a:noFill/>
          </a:ln>
        </p:spPr>
        <p:txBody>
          <a:bodyPr>
            <a:spAutoFit/>
          </a:bodyPr>
          <a:p>
            <a:pPr algn="ctr" fontAlgn="ctr"/>
            <a:r>
              <a:rPr lang="zh-CN" altLang="en-US" sz="2200" b="1" dirty="0">
                <a:solidFill>
                  <a:srgbClr val="0000FF"/>
                </a:solidFill>
                <a:latin typeface="黑体" panose="02010609060101010101" pitchFamily="49" charset="-122"/>
                <a:ea typeface="黑体" panose="02010609060101010101" pitchFamily="49" charset="-122"/>
              </a:rPr>
              <a:t>元杂剧（成熟）</a:t>
            </a:r>
            <a:endParaRPr lang="zh-CN" altLang="en-US" sz="2200" b="1" dirty="0">
              <a:solidFill>
                <a:srgbClr val="0000FF"/>
              </a:solidFill>
              <a:latin typeface="黑体" panose="02010609060101010101" pitchFamily="49" charset="-122"/>
              <a:ea typeface="黑体" panose="02010609060101010101" pitchFamily="49" charset="-122"/>
            </a:endParaRPr>
          </a:p>
        </p:txBody>
      </p:sp>
      <p:sp>
        <p:nvSpPr>
          <p:cNvPr id="51251" name="矩形 12"/>
          <p:cNvSpPr/>
          <p:nvPr/>
        </p:nvSpPr>
        <p:spPr>
          <a:xfrm>
            <a:off x="4648200" y="5357813"/>
            <a:ext cx="2155825" cy="1446212"/>
          </a:xfrm>
          <a:prstGeom prst="rect">
            <a:avLst/>
          </a:prstGeom>
          <a:noFill/>
          <a:ln w="9525">
            <a:noFill/>
          </a:ln>
        </p:spPr>
        <p:txBody>
          <a:bodyPr>
            <a:spAutoFit/>
          </a:bodyPr>
          <a:p>
            <a:r>
              <a:rPr lang="zh-CN" altLang="en-US" sz="2200" b="1" dirty="0">
                <a:solidFill>
                  <a:srgbClr val="0000FF"/>
                </a:solidFill>
                <a:latin typeface="黑体" panose="02010609060101010101" pitchFamily="49" charset="-122"/>
                <a:ea typeface="黑体" panose="02010609060101010101" pitchFamily="49" charset="-122"/>
              </a:rPr>
              <a:t>风俗画：木刻版画、年画、布贴画、剪纸画（充满生活气息）</a:t>
            </a:r>
            <a:endParaRPr lang="zh-CN" altLang="en-US" sz="2200" dirty="0">
              <a:solidFill>
                <a:srgbClr val="0000FF"/>
              </a:solidFill>
              <a:latin typeface="Arial" panose="020B0604020202020204" pitchFamily="34" charset="0"/>
            </a:endParaRPr>
          </a:p>
        </p:txBody>
      </p:sp>
      <p:sp>
        <p:nvSpPr>
          <p:cNvPr id="51252" name="矩形 13"/>
          <p:cNvSpPr/>
          <p:nvPr/>
        </p:nvSpPr>
        <p:spPr>
          <a:xfrm>
            <a:off x="6804025" y="5084763"/>
            <a:ext cx="1081088" cy="1446212"/>
          </a:xfrm>
          <a:prstGeom prst="rect">
            <a:avLst/>
          </a:prstGeom>
          <a:noFill/>
          <a:ln w="9525">
            <a:noFill/>
          </a:ln>
        </p:spPr>
        <p:txBody>
          <a:bodyPr>
            <a:spAutoFit/>
          </a:bodyPr>
          <a:p>
            <a:r>
              <a:rPr lang="zh-CN" altLang="en-US" sz="2200" b="1" dirty="0">
                <a:solidFill>
                  <a:srgbClr val="FF0000"/>
                </a:solidFill>
                <a:latin typeface="黑体" panose="02010609060101010101" pitchFamily="49" charset="-122"/>
                <a:ea typeface="黑体" panose="02010609060101010101" pitchFamily="49" charset="-122"/>
              </a:rPr>
              <a:t>四大奇书；</a:t>
            </a:r>
            <a:endParaRPr lang="zh-CN" altLang="en-US" sz="2200" b="1" dirty="0">
              <a:solidFill>
                <a:srgbClr val="FF0000"/>
              </a:solidFill>
              <a:latin typeface="黑体" panose="02010609060101010101" pitchFamily="49" charset="-122"/>
              <a:ea typeface="黑体" panose="02010609060101010101" pitchFamily="49" charset="-122"/>
            </a:endParaRPr>
          </a:p>
          <a:p>
            <a:r>
              <a:rPr lang="zh-CN" altLang="en-US" sz="2200" b="1" dirty="0">
                <a:solidFill>
                  <a:srgbClr val="FF0000"/>
                </a:solidFill>
                <a:latin typeface="黑体" panose="02010609060101010101" pitchFamily="49" charset="-122"/>
                <a:ea typeface="黑体" panose="02010609060101010101" pitchFamily="49" charset="-122"/>
              </a:rPr>
              <a:t>三言、两拍</a:t>
            </a:r>
            <a:endParaRPr lang="zh-CN" altLang="en-US" sz="2200" b="1" dirty="0">
              <a:solidFill>
                <a:srgbClr val="FF0000"/>
              </a:solidFill>
              <a:latin typeface="黑体" panose="02010609060101010101" pitchFamily="49" charset="-122"/>
              <a:ea typeface="黑体" panose="02010609060101010101" pitchFamily="49" charset="-122"/>
            </a:endParaRPr>
          </a:p>
        </p:txBody>
      </p:sp>
      <p:sp>
        <p:nvSpPr>
          <p:cNvPr id="51253" name="矩形 14"/>
          <p:cNvSpPr/>
          <p:nvPr/>
        </p:nvSpPr>
        <p:spPr>
          <a:xfrm>
            <a:off x="7885113" y="5300663"/>
            <a:ext cx="1079500" cy="769937"/>
          </a:xfrm>
          <a:prstGeom prst="rect">
            <a:avLst/>
          </a:prstGeom>
          <a:noFill/>
          <a:ln w="9525">
            <a:noFill/>
          </a:ln>
        </p:spPr>
        <p:txBody>
          <a:bodyPr>
            <a:spAutoFit/>
          </a:bodyPr>
          <a:p>
            <a:pPr algn="ctr" fontAlgn="ctr"/>
            <a:r>
              <a:rPr lang="zh-CN" altLang="en-US" sz="2200" b="1" dirty="0">
                <a:solidFill>
                  <a:srgbClr val="FF0000"/>
                </a:solidFill>
                <a:latin typeface="黑体" panose="02010609060101010101" pitchFamily="49" charset="-122"/>
                <a:ea typeface="黑体" panose="02010609060101010101" pitchFamily="49" charset="-122"/>
              </a:rPr>
              <a:t>京剧</a:t>
            </a:r>
            <a:endParaRPr lang="zh-CN" altLang="en-US" sz="2200" b="1" dirty="0">
              <a:solidFill>
                <a:srgbClr val="FF0000"/>
              </a:solidFill>
              <a:latin typeface="黑体" panose="02010609060101010101" pitchFamily="49" charset="-122"/>
              <a:ea typeface="黑体" panose="02010609060101010101" pitchFamily="49" charset="-122"/>
            </a:endParaRPr>
          </a:p>
          <a:p>
            <a:pPr algn="ctr" fontAlgn="ctr"/>
            <a:r>
              <a:rPr lang="zh-CN" altLang="en-US" sz="2200" b="1" dirty="0">
                <a:solidFill>
                  <a:srgbClr val="FF0000"/>
                </a:solidFill>
                <a:latin typeface="黑体" panose="02010609060101010101" pitchFamily="49" charset="-122"/>
                <a:ea typeface="黑体" panose="02010609060101010101" pitchFamily="49" charset="-122"/>
              </a:rPr>
              <a:t>（鼎盛）</a:t>
            </a:r>
            <a:endParaRPr lang="zh-CN" altLang="en-US" sz="2200" b="1" dirty="0">
              <a:solidFill>
                <a:srgbClr val="FF0000"/>
              </a:solidFill>
              <a:latin typeface="黑体" panose="02010609060101010101" pitchFamily="49" charset="-122"/>
              <a:ea typeface="黑体" panose="02010609060101010101" pitchFamily="49" charset="-122"/>
            </a:endParaRPr>
          </a:p>
        </p:txBody>
      </p:sp>
      <p:sp>
        <p:nvSpPr>
          <p:cNvPr id="51254" name="矩形 11"/>
          <p:cNvSpPr/>
          <p:nvPr/>
        </p:nvSpPr>
        <p:spPr>
          <a:xfrm>
            <a:off x="900113" y="4500563"/>
            <a:ext cx="2159000" cy="2124075"/>
          </a:xfrm>
          <a:prstGeom prst="rect">
            <a:avLst/>
          </a:prstGeom>
          <a:noFill/>
          <a:ln w="9525">
            <a:noFill/>
          </a:ln>
        </p:spPr>
        <p:txBody>
          <a:bodyPr>
            <a:spAutoFit/>
          </a:bodyPr>
          <a:p>
            <a:pPr fontAlgn="ctr"/>
            <a:r>
              <a:rPr lang="zh-CN" altLang="en-US" sz="2200" b="1" dirty="0">
                <a:solidFill>
                  <a:srgbClr val="0000FF"/>
                </a:solidFill>
                <a:latin typeface="黑体" panose="02010609060101010101" pitchFamily="49" charset="-122"/>
                <a:ea typeface="黑体" panose="02010609060101010101" pitchFamily="49" charset="-122"/>
              </a:rPr>
              <a:t>商品经济发展，商业市镇繁荣，资本主义萌芽；市民阶层壮大；明清进步思潮；政治统治黑暗。</a:t>
            </a:r>
            <a:endParaRPr lang="zh-CN" altLang="en-US" sz="2200" b="1" dirty="0">
              <a:solidFill>
                <a:srgbClr val="0000FF"/>
              </a:solidFill>
              <a:latin typeface="黑体" panose="02010609060101010101" pitchFamily="49" charset="-122"/>
              <a:ea typeface="黑体" panose="02010609060101010101" pitchFamily="49" charset="-122"/>
            </a:endParaRPr>
          </a:p>
        </p:txBody>
      </p:sp>
      <p:sp>
        <p:nvSpPr>
          <p:cNvPr id="51255" name="矩形 18"/>
          <p:cNvSpPr/>
          <p:nvPr/>
        </p:nvSpPr>
        <p:spPr>
          <a:xfrm>
            <a:off x="2843213" y="798513"/>
            <a:ext cx="1584325" cy="2101850"/>
          </a:xfrm>
          <a:prstGeom prst="rect">
            <a:avLst/>
          </a:prstGeom>
          <a:noFill/>
          <a:ln w="9525">
            <a:noFill/>
          </a:ln>
        </p:spPr>
        <p:txBody>
          <a:bodyPr>
            <a:spAutoFit/>
          </a:bodyPr>
          <a:p>
            <a:pPr fontAlgn="ctr"/>
            <a:r>
              <a:rPr lang="zh-CN" altLang="en-US" sz="2200" b="1" dirty="0">
                <a:solidFill>
                  <a:srgbClr val="000000"/>
                </a:solidFill>
                <a:latin typeface="黑体" panose="02010609060101010101" pitchFamily="49" charset="-122"/>
                <a:ea typeface="黑体" panose="02010609060101010101" pitchFamily="49" charset="-122"/>
              </a:rPr>
              <a:t>追求个性、忽略法度、有意无法；宋四家</a:t>
            </a:r>
            <a:r>
              <a:rPr lang="en-US" altLang="zh-CN" sz="2200" b="1" dirty="0">
                <a:solidFill>
                  <a:srgbClr val="000000"/>
                </a:solidFill>
                <a:latin typeface="黑体" panose="02010609060101010101" pitchFamily="49" charset="-122"/>
                <a:ea typeface="黑体" panose="02010609060101010101" pitchFamily="49" charset="-122"/>
              </a:rPr>
              <a:t>—</a:t>
            </a:r>
            <a:r>
              <a:rPr lang="zh-CN" altLang="en-US" sz="2200" b="1" dirty="0">
                <a:solidFill>
                  <a:srgbClr val="000000"/>
                </a:solidFill>
                <a:latin typeface="黑体" panose="02010609060101010101" pitchFamily="49" charset="-122"/>
                <a:ea typeface="黑体" panose="02010609060101010101" pitchFamily="49" charset="-122"/>
              </a:rPr>
              <a:t>苏、黄、米、蔡</a:t>
            </a:r>
            <a:endParaRPr lang="zh-CN" altLang="en-US" sz="2200" b="1" dirty="0">
              <a:solidFill>
                <a:srgbClr val="000000"/>
              </a:solidFill>
              <a:latin typeface="黑体" panose="02010609060101010101" pitchFamily="49" charset="-122"/>
              <a:ea typeface="黑体" panose="02010609060101010101" pitchFamily="49" charset="-122"/>
            </a:endParaRPr>
          </a:p>
        </p:txBody>
      </p:sp>
      <p:sp>
        <p:nvSpPr>
          <p:cNvPr id="51256" name="矩形 19"/>
          <p:cNvSpPr/>
          <p:nvPr/>
        </p:nvSpPr>
        <p:spPr>
          <a:xfrm>
            <a:off x="928688" y="2928938"/>
            <a:ext cx="1928812" cy="1446212"/>
          </a:xfrm>
          <a:prstGeom prst="rect">
            <a:avLst/>
          </a:prstGeom>
          <a:noFill/>
          <a:ln w="9525">
            <a:noFill/>
          </a:ln>
        </p:spPr>
        <p:txBody>
          <a:bodyPr>
            <a:spAutoFit/>
          </a:bodyPr>
          <a:p>
            <a:pPr fontAlgn="ctr"/>
            <a:r>
              <a:rPr lang="zh-CN" altLang="en-US" sz="2200" b="1" dirty="0">
                <a:solidFill>
                  <a:srgbClr val="000000"/>
                </a:solidFill>
                <a:latin typeface="黑体" panose="02010609060101010101" pitchFamily="49" charset="-122"/>
                <a:ea typeface="黑体" panose="02010609060101010101" pitchFamily="49" charset="-122"/>
              </a:rPr>
              <a:t>民族歧视政策，民族、阶级矛盾尖锐；文人地位低下</a:t>
            </a:r>
            <a:endParaRPr lang="zh-CN" altLang="en-US" sz="2200" b="1" dirty="0">
              <a:solidFill>
                <a:srgbClr val="000000"/>
              </a:solidFill>
              <a:latin typeface="黑体" panose="02010609060101010101" pitchFamily="49" charset="-122"/>
              <a:ea typeface="黑体" panose="02010609060101010101" pitchFamily="49" charset="-122"/>
            </a:endParaRPr>
          </a:p>
        </p:txBody>
      </p:sp>
      <p:sp>
        <p:nvSpPr>
          <p:cNvPr id="51257" name="TextBox 16"/>
          <p:cNvSpPr txBox="1"/>
          <p:nvPr/>
        </p:nvSpPr>
        <p:spPr>
          <a:xfrm>
            <a:off x="8375650" y="1428750"/>
            <a:ext cx="554038" cy="5072063"/>
          </a:xfrm>
          <a:prstGeom prst="rect">
            <a:avLst/>
          </a:prstGeom>
          <a:solidFill>
            <a:srgbClr val="FFFF00"/>
          </a:solidFill>
          <a:ln w="9525" cap="flat" cmpd="sng">
            <a:solidFill>
              <a:srgbClr val="FF0000"/>
            </a:solidFill>
            <a:prstDash val="solid"/>
            <a:miter/>
            <a:headEnd type="none" w="med" len="med"/>
            <a:tailEnd type="none" w="med" len="med"/>
          </a:ln>
        </p:spPr>
        <p:txBody>
          <a:bodyPr vert="eaVert">
            <a:spAutoFit/>
          </a:bodyPr>
          <a:p>
            <a:pPr algn="ctr"/>
            <a:r>
              <a:rPr lang="zh-CN" altLang="en-US" b="1" dirty="0">
                <a:solidFill>
                  <a:srgbClr val="000000"/>
                </a:solidFill>
                <a:latin typeface="黑体" panose="02010609060101010101" pitchFamily="49" charset="-122"/>
                <a:ea typeface="黑体" panose="02010609060101010101" pitchFamily="49" charset="-122"/>
              </a:rPr>
              <a:t>发展趋势：平民化、世俗化、个性化</a:t>
            </a:r>
            <a:endParaRPr lang="zh-CN" altLang="en-US" b="1" dirty="0">
              <a:solidFill>
                <a:srgbClr val="000000"/>
              </a:solidFill>
              <a:latin typeface="黑体" panose="02010609060101010101" pitchFamily="49" charset="-122"/>
              <a:ea typeface="黑体" panose="02010609060101010101" pitchFamily="49"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WordArt 2"/>
          <p:cNvSpPr>
            <a:spLocks noTextEdit="1"/>
          </p:cNvSpPr>
          <p:nvPr/>
        </p:nvSpPr>
        <p:spPr>
          <a:xfrm>
            <a:off x="0" y="0"/>
            <a:ext cx="1524000" cy="762000"/>
          </a:xfrm>
          <a:prstGeom prst="rect">
            <a:avLst/>
          </a:prstGeom>
        </p:spPr>
        <p:txBody>
          <a:bodyPr wrap="none" fromWordArt="1">
            <a:prstTxWarp prst="textSlantUp">
              <a:avLst>
                <a:gd name="adj" fmla="val 32056"/>
              </a:avLst>
            </a:prstTxWarp>
            <a:normAutofit/>
          </a:bodyPr>
          <a:p>
            <a:pPr algn="ctr"/>
            <a:r>
              <a:rPr lang="zh-CN" altLang="en-US" sz="3600">
                <a:ln w="9525" cap="flat" cmpd="sng">
                  <a:solidFill>
                    <a:srgbClr val="CC99FF"/>
                  </a:solidFill>
                  <a:prstDash val="solid"/>
                  <a:headEnd type="none" w="med" len="med"/>
                  <a:tailEnd type="none" w="med" len="med"/>
                </a:ln>
                <a:gradFill rotWithShape="1">
                  <a:gsLst>
                    <a:gs pos="0">
                      <a:srgbClr val="6600CC"/>
                    </a:gs>
                    <a:gs pos="100000">
                      <a:srgbClr val="CC00CC"/>
                    </a:gs>
                  </a:gsLst>
                  <a:lin ang="5400000" scaled="1"/>
                  <a:tileRect/>
                </a:gradFill>
                <a:effectLst>
                  <a:outerShdw dist="53882" dir="2699999" algn="ctr" rotWithShape="0">
                    <a:srgbClr val="9999FF">
                      <a:alpha val="79999"/>
                    </a:srgbClr>
                  </a:outerShdw>
                </a:effectLst>
                <a:latin typeface="宋体" panose="02010600030101010101" pitchFamily="2" charset="-122"/>
                <a:ea typeface="宋体" panose="02010600030101010101" pitchFamily="2" charset="-122"/>
              </a:rPr>
              <a:t>专题小结</a:t>
            </a:r>
            <a:endParaRPr lang="zh-CN" altLang="en-US" sz="3600">
              <a:ln w="9525" cap="flat" cmpd="sng">
                <a:solidFill>
                  <a:srgbClr val="CC99FF"/>
                </a:solidFill>
                <a:prstDash val="solid"/>
                <a:headEnd type="none" w="med" len="med"/>
                <a:tailEnd type="none" w="med" len="med"/>
              </a:ln>
              <a:gradFill rotWithShape="1">
                <a:gsLst>
                  <a:gs pos="0">
                    <a:srgbClr val="6600CC"/>
                  </a:gs>
                  <a:gs pos="100000">
                    <a:srgbClr val="CC00CC"/>
                  </a:gs>
                </a:gsLst>
                <a:lin ang="5400000" scaled="1"/>
                <a:tileRect/>
              </a:gradFill>
              <a:effectLst>
                <a:outerShdw dist="53882" dir="2699999" algn="ctr" rotWithShape="0">
                  <a:srgbClr val="9999FF">
                    <a:alpha val="79999"/>
                  </a:srgbClr>
                </a:outerShdw>
              </a:effectLst>
              <a:latin typeface="宋体" panose="02010600030101010101" pitchFamily="2" charset="-122"/>
              <a:ea typeface="宋体" panose="02010600030101010101" pitchFamily="2" charset="-122"/>
            </a:endParaRPr>
          </a:p>
        </p:txBody>
      </p:sp>
      <p:sp>
        <p:nvSpPr>
          <p:cNvPr id="52227" name="Text Box 3"/>
          <p:cNvSpPr txBox="1"/>
          <p:nvPr/>
        </p:nvSpPr>
        <p:spPr>
          <a:xfrm>
            <a:off x="152400" y="990600"/>
            <a:ext cx="473075" cy="4848225"/>
          </a:xfrm>
          <a:prstGeom prst="rect">
            <a:avLst/>
          </a:prstGeom>
          <a:noFill/>
          <a:ln w="9525" cap="flat" cmpd="sng">
            <a:solidFill>
              <a:schemeClr val="tx1"/>
            </a:solidFill>
            <a:prstDash val="solid"/>
            <a:miter/>
            <a:headEnd type="none" w="med" len="med"/>
            <a:tailEnd type="none" w="med" len="med"/>
          </a:ln>
        </p:spPr>
        <p:txBody>
          <a:bodyPr>
            <a:spAutoFit/>
          </a:bodyPr>
          <a:p>
            <a:r>
              <a:rPr lang="zh-CN" altLang="en-US" b="1" dirty="0">
                <a:solidFill>
                  <a:srgbClr val="FF0000"/>
                </a:solidFill>
                <a:latin typeface="Arial" panose="020B0604020202020204" pitchFamily="34" charset="0"/>
                <a:ea typeface="黑体" panose="02010609060101010101" pitchFamily="49" charset="-122"/>
              </a:rPr>
              <a:t>中国古代科学技术和文学艺术</a:t>
            </a:r>
            <a:endParaRPr lang="zh-CN" altLang="en-US" b="1" dirty="0">
              <a:solidFill>
                <a:srgbClr val="FF0000"/>
              </a:solidFill>
              <a:latin typeface="Arial" panose="020B0604020202020204" pitchFamily="34" charset="0"/>
              <a:ea typeface="黑体" panose="02010609060101010101" pitchFamily="49" charset="-122"/>
            </a:endParaRPr>
          </a:p>
        </p:txBody>
      </p:sp>
      <p:sp>
        <p:nvSpPr>
          <p:cNvPr id="52228" name="AutoShape 4"/>
          <p:cNvSpPr/>
          <p:nvPr/>
        </p:nvSpPr>
        <p:spPr>
          <a:xfrm>
            <a:off x="609600" y="1295400"/>
            <a:ext cx="304800" cy="4419600"/>
          </a:xfrm>
          <a:prstGeom prst="leftBrace">
            <a:avLst>
              <a:gd name="adj1" fmla="val 120833"/>
              <a:gd name="adj2" fmla="val 50000"/>
            </a:avLst>
          </a:prstGeom>
          <a:noFill/>
          <a:ln w="9525" cap="flat" cmpd="sng">
            <a:solidFill>
              <a:schemeClr val="tx1"/>
            </a:solidFill>
            <a:prstDash val="solid"/>
            <a:headEnd type="none" w="med" len="med"/>
            <a:tailEnd type="none" w="med" len="med"/>
          </a:ln>
        </p:spPr>
        <p:txBody>
          <a:bodyPr wrap="none" anchor="ctr"/>
          <a:p>
            <a:endParaRPr lang="zh-CN" altLang="en-US" dirty="0">
              <a:latin typeface="Arial" panose="020B0604020202020204" pitchFamily="34" charset="0"/>
            </a:endParaRPr>
          </a:p>
        </p:txBody>
      </p:sp>
      <p:sp>
        <p:nvSpPr>
          <p:cNvPr id="52229" name="Text Box 5"/>
          <p:cNvSpPr txBox="1"/>
          <p:nvPr/>
        </p:nvSpPr>
        <p:spPr>
          <a:xfrm>
            <a:off x="1127125" y="1012825"/>
            <a:ext cx="854075" cy="1196975"/>
          </a:xfrm>
          <a:prstGeom prst="rect">
            <a:avLst/>
          </a:prstGeom>
          <a:noFill/>
          <a:ln w="9525" cap="flat" cmpd="sng">
            <a:solidFill>
              <a:schemeClr val="tx1"/>
            </a:solidFill>
            <a:prstDash val="solid"/>
            <a:miter/>
            <a:headEnd type="none" w="med" len="med"/>
            <a:tailEnd type="none" w="med" len="med"/>
          </a:ln>
        </p:spPr>
        <p:txBody>
          <a:bodyPr>
            <a:spAutoFit/>
          </a:bodyPr>
          <a:p>
            <a:r>
              <a:rPr lang="zh-CN" altLang="en-US" b="1" dirty="0">
                <a:latin typeface="Arial" panose="020B0604020202020204" pitchFamily="34" charset="0"/>
                <a:ea typeface="黑体" panose="02010609060101010101" pitchFamily="49" charset="-122"/>
              </a:rPr>
              <a:t>中国古代科技</a:t>
            </a:r>
            <a:endParaRPr lang="zh-CN" altLang="en-US" b="1" dirty="0">
              <a:latin typeface="Arial" panose="020B0604020202020204" pitchFamily="34" charset="0"/>
              <a:ea typeface="黑体" panose="02010609060101010101" pitchFamily="49" charset="-122"/>
            </a:endParaRPr>
          </a:p>
        </p:txBody>
      </p:sp>
      <p:sp>
        <p:nvSpPr>
          <p:cNvPr id="52230" name="AutoShape 6"/>
          <p:cNvSpPr/>
          <p:nvPr/>
        </p:nvSpPr>
        <p:spPr>
          <a:xfrm>
            <a:off x="2057400" y="304800"/>
            <a:ext cx="152400" cy="2743200"/>
          </a:xfrm>
          <a:prstGeom prst="leftBrace">
            <a:avLst>
              <a:gd name="adj1" fmla="val 150000"/>
              <a:gd name="adj2" fmla="val 50000"/>
            </a:avLst>
          </a:prstGeom>
          <a:noFill/>
          <a:ln w="9525" cap="flat" cmpd="sng">
            <a:solidFill>
              <a:schemeClr val="tx1"/>
            </a:solidFill>
            <a:prstDash val="solid"/>
            <a:headEnd type="none" w="med" len="med"/>
            <a:tailEnd type="none" w="med" len="med"/>
          </a:ln>
        </p:spPr>
        <p:txBody>
          <a:bodyPr wrap="none" anchor="ctr"/>
          <a:p>
            <a:endParaRPr lang="zh-CN" altLang="en-US" dirty="0">
              <a:latin typeface="Arial" panose="020B0604020202020204" pitchFamily="34" charset="0"/>
            </a:endParaRPr>
          </a:p>
        </p:txBody>
      </p:sp>
      <p:grpSp>
        <p:nvGrpSpPr>
          <p:cNvPr id="52231" name="Group 7"/>
          <p:cNvGrpSpPr/>
          <p:nvPr/>
        </p:nvGrpSpPr>
        <p:grpSpPr>
          <a:xfrm>
            <a:off x="2286000" y="228600"/>
            <a:ext cx="5872163" cy="2813050"/>
            <a:chOff x="1632" y="96"/>
            <a:chExt cx="3699" cy="1772"/>
          </a:xfrm>
        </p:grpSpPr>
        <p:sp>
          <p:nvSpPr>
            <p:cNvPr id="52245" name="Text Box 8"/>
            <p:cNvSpPr txBox="1"/>
            <p:nvPr/>
          </p:nvSpPr>
          <p:spPr>
            <a:xfrm>
              <a:off x="1632" y="96"/>
              <a:ext cx="2682" cy="256"/>
            </a:xfrm>
            <a:prstGeom prst="rect">
              <a:avLst/>
            </a:prstGeom>
            <a:noFill/>
            <a:ln w="9525" cap="flat" cmpd="sng">
              <a:solidFill>
                <a:schemeClr val="tx1"/>
              </a:solidFill>
              <a:prstDash val="solid"/>
              <a:miter/>
              <a:headEnd type="none" w="med" len="med"/>
              <a:tailEnd type="none" w="med" len="med"/>
            </a:ln>
          </p:spPr>
          <p:txBody>
            <a:bodyPr wrap="none">
              <a:spAutoFit/>
            </a:bodyPr>
            <a:p>
              <a:r>
                <a:rPr lang="zh-CN" altLang="en-US" sz="2000" b="1" dirty="0">
                  <a:solidFill>
                    <a:srgbClr val="0000FF"/>
                  </a:solidFill>
                  <a:latin typeface="Arial" panose="020B0604020202020204" pitchFamily="34" charset="0"/>
                </a:rPr>
                <a:t>四大发明</a:t>
              </a:r>
              <a:r>
                <a:rPr lang="zh-CN" altLang="en-US" sz="2000" b="1" dirty="0">
                  <a:latin typeface="Arial" panose="020B0604020202020204" pitchFamily="34" charset="0"/>
                </a:rPr>
                <a:t>、影响（对中国、对世界）</a:t>
              </a:r>
              <a:endParaRPr lang="zh-CN" altLang="en-US" sz="2000" b="1" dirty="0">
                <a:latin typeface="Arial" panose="020B0604020202020204" pitchFamily="34" charset="0"/>
              </a:endParaRPr>
            </a:p>
          </p:txBody>
        </p:sp>
        <p:sp>
          <p:nvSpPr>
            <p:cNvPr id="52246" name="Rectangle 9"/>
            <p:cNvSpPr/>
            <p:nvPr/>
          </p:nvSpPr>
          <p:spPr>
            <a:xfrm>
              <a:off x="1632" y="416"/>
              <a:ext cx="3312" cy="256"/>
            </a:xfrm>
            <a:prstGeom prst="rect">
              <a:avLst/>
            </a:prstGeom>
            <a:noFill/>
            <a:ln w="9525" cap="flat" cmpd="sng">
              <a:solidFill>
                <a:schemeClr val="tx1"/>
              </a:solidFill>
              <a:prstDash val="solid"/>
              <a:miter/>
              <a:headEnd type="none" w="med" len="med"/>
              <a:tailEnd type="none" w="med" len="med"/>
            </a:ln>
          </p:spPr>
          <p:txBody>
            <a:bodyPr>
              <a:spAutoFit/>
            </a:bodyPr>
            <a:p>
              <a:pPr>
                <a:spcBef>
                  <a:spcPct val="50000"/>
                </a:spcBef>
              </a:pPr>
              <a:r>
                <a:rPr lang="zh-CN" altLang="en-US" sz="2000" b="1" dirty="0">
                  <a:solidFill>
                    <a:srgbClr val="0000FF"/>
                  </a:solidFill>
                  <a:latin typeface="Arial" panose="020B0604020202020204" pitchFamily="34" charset="0"/>
                </a:rPr>
                <a:t>数学：</a:t>
              </a:r>
              <a:r>
                <a:rPr lang="en-US" altLang="zh-CN" sz="2000" b="1" dirty="0">
                  <a:latin typeface="Arial" panose="020B0604020202020204" pitchFamily="34" charset="0"/>
                </a:rPr>
                <a:t>《</a:t>
              </a:r>
              <a:r>
                <a:rPr lang="zh-CN" altLang="en-US" sz="2000" b="1" dirty="0">
                  <a:latin typeface="Arial" panose="020B0604020202020204" pitchFamily="34" charset="0"/>
                </a:rPr>
                <a:t>九章算术</a:t>
              </a:r>
              <a:r>
                <a:rPr lang="en-US" altLang="zh-CN" sz="2000" b="1" dirty="0">
                  <a:latin typeface="Arial" panose="020B0604020202020204" pitchFamily="34" charset="0"/>
                </a:rPr>
                <a:t>》</a:t>
              </a:r>
              <a:r>
                <a:rPr lang="zh-CN" altLang="en-US" sz="2000" b="1" dirty="0">
                  <a:latin typeface="Arial" panose="020B0604020202020204" pitchFamily="34" charset="0"/>
                </a:rPr>
                <a:t>、圆周率、珠算</a:t>
              </a:r>
              <a:endParaRPr lang="zh-CN" altLang="en-US" sz="2000" b="1" dirty="0">
                <a:latin typeface="Arial" panose="020B0604020202020204" pitchFamily="34" charset="0"/>
              </a:endParaRPr>
            </a:p>
          </p:txBody>
        </p:sp>
        <p:sp>
          <p:nvSpPr>
            <p:cNvPr id="52247" name="Rectangle 10"/>
            <p:cNvSpPr/>
            <p:nvPr/>
          </p:nvSpPr>
          <p:spPr>
            <a:xfrm>
              <a:off x="1654" y="1040"/>
              <a:ext cx="3482" cy="256"/>
            </a:xfrm>
            <a:prstGeom prst="rect">
              <a:avLst/>
            </a:prstGeom>
            <a:noFill/>
            <a:ln w="9525" cap="flat" cmpd="sng">
              <a:solidFill>
                <a:schemeClr val="tx1"/>
              </a:solidFill>
              <a:prstDash val="solid"/>
              <a:miter/>
              <a:headEnd type="none" w="med" len="med"/>
              <a:tailEnd type="none" w="med" len="med"/>
            </a:ln>
          </p:spPr>
          <p:txBody>
            <a:bodyPr wrap="none">
              <a:spAutoFit/>
            </a:bodyPr>
            <a:p>
              <a:r>
                <a:rPr lang="zh-CN" altLang="en-US" sz="2000" b="1" dirty="0">
                  <a:solidFill>
                    <a:srgbClr val="0000FF"/>
                  </a:solidFill>
                  <a:latin typeface="Arial" panose="020B0604020202020204" pitchFamily="34" charset="0"/>
                </a:rPr>
                <a:t>天文学：</a:t>
              </a:r>
              <a:r>
                <a:rPr lang="zh-CN" altLang="en-US" sz="2000" b="1" dirty="0">
                  <a:latin typeface="Arial" panose="020B0604020202020204" pitchFamily="34" charset="0"/>
                </a:rPr>
                <a:t>最早的天文记录、</a:t>
              </a:r>
              <a:r>
                <a:rPr lang="en-US" altLang="zh-CN" sz="2000" b="1" dirty="0">
                  <a:latin typeface="Arial" panose="020B0604020202020204" pitchFamily="34" charset="0"/>
                </a:rPr>
                <a:t>《</a:t>
              </a:r>
              <a:r>
                <a:rPr lang="zh-CN" altLang="en-US" sz="2000" b="1" dirty="0">
                  <a:latin typeface="Arial" panose="020B0604020202020204" pitchFamily="34" charset="0"/>
                </a:rPr>
                <a:t>石氏星表</a:t>
              </a:r>
              <a:r>
                <a:rPr lang="en-US" altLang="zh-CN" sz="2000" b="1" dirty="0">
                  <a:latin typeface="Arial" panose="020B0604020202020204" pitchFamily="34" charset="0"/>
                </a:rPr>
                <a:t>》</a:t>
              </a:r>
              <a:r>
                <a:rPr lang="zh-CN" altLang="en-US" sz="2000" b="1" dirty="0">
                  <a:latin typeface="Arial" panose="020B0604020202020204" pitchFamily="34" charset="0"/>
                </a:rPr>
                <a:t>、浑仪</a:t>
              </a:r>
              <a:endParaRPr lang="zh-CN" altLang="en-US" sz="2000" b="1" dirty="0">
                <a:latin typeface="Arial" panose="020B0604020202020204" pitchFamily="34" charset="0"/>
              </a:endParaRPr>
            </a:p>
          </p:txBody>
        </p:sp>
        <p:sp>
          <p:nvSpPr>
            <p:cNvPr id="52248" name="Rectangle 11"/>
            <p:cNvSpPr/>
            <p:nvPr/>
          </p:nvSpPr>
          <p:spPr>
            <a:xfrm>
              <a:off x="1632" y="1328"/>
              <a:ext cx="2067" cy="252"/>
            </a:xfrm>
            <a:prstGeom prst="rect">
              <a:avLst/>
            </a:prstGeom>
            <a:noFill/>
            <a:ln w="9525" cap="flat" cmpd="sng">
              <a:solidFill>
                <a:schemeClr val="tx1"/>
              </a:solidFill>
              <a:prstDash val="solid"/>
              <a:miter/>
              <a:headEnd type="none" w="med" len="med"/>
              <a:tailEnd type="none" w="med" len="med"/>
            </a:ln>
          </p:spPr>
          <p:txBody>
            <a:bodyPr wrap="none">
              <a:spAutoFit/>
            </a:bodyPr>
            <a:p>
              <a:r>
                <a:rPr lang="zh-CN" altLang="en-US" sz="2000" b="1" dirty="0">
                  <a:solidFill>
                    <a:srgbClr val="0000FF"/>
                  </a:solidFill>
                  <a:latin typeface="Arial" panose="020B0604020202020204" pitchFamily="34" charset="0"/>
                </a:rPr>
                <a:t>历法：</a:t>
              </a:r>
              <a:r>
                <a:rPr lang="zh-CN" altLang="en-US" sz="2000" b="1" dirty="0">
                  <a:latin typeface="Arial" panose="020B0604020202020204" pitchFamily="34" charset="0"/>
                </a:rPr>
                <a:t>夏小正、</a:t>
              </a:r>
              <a:r>
                <a:rPr lang="en-US" altLang="zh-CN" sz="2000" b="1" dirty="0">
                  <a:latin typeface="Arial" panose="020B0604020202020204" pitchFamily="34" charset="0"/>
                </a:rPr>
                <a:t>《</a:t>
              </a:r>
              <a:r>
                <a:rPr lang="zh-CN" altLang="en-US" sz="2000" b="1" dirty="0">
                  <a:latin typeface="Arial" panose="020B0604020202020204" pitchFamily="34" charset="0"/>
                </a:rPr>
                <a:t>授时历</a:t>
              </a:r>
              <a:r>
                <a:rPr lang="en-US" altLang="zh-CN" sz="2000" b="1" dirty="0">
                  <a:latin typeface="Arial" panose="020B0604020202020204" pitchFamily="34" charset="0"/>
                </a:rPr>
                <a:t>》</a:t>
              </a:r>
              <a:endParaRPr lang="en-US" altLang="zh-CN" sz="2000" b="1" dirty="0">
                <a:latin typeface="Arial" panose="020B0604020202020204" pitchFamily="34" charset="0"/>
              </a:endParaRPr>
            </a:p>
          </p:txBody>
        </p:sp>
        <p:sp>
          <p:nvSpPr>
            <p:cNvPr id="52249" name="Rectangle 12"/>
            <p:cNvSpPr/>
            <p:nvPr/>
          </p:nvSpPr>
          <p:spPr>
            <a:xfrm>
              <a:off x="1638" y="720"/>
              <a:ext cx="3693" cy="252"/>
            </a:xfrm>
            <a:prstGeom prst="rect">
              <a:avLst/>
            </a:prstGeom>
            <a:noFill/>
            <a:ln w="9525" cap="flat" cmpd="sng">
              <a:solidFill>
                <a:schemeClr val="tx1"/>
              </a:solidFill>
              <a:prstDash val="solid"/>
              <a:miter/>
              <a:headEnd type="none" w="med" len="med"/>
              <a:tailEnd type="none" w="med" len="med"/>
            </a:ln>
          </p:spPr>
          <p:txBody>
            <a:bodyPr wrap="none">
              <a:spAutoFit/>
            </a:bodyPr>
            <a:p>
              <a:r>
                <a:rPr lang="zh-CN" altLang="en-US" sz="2000" b="1" dirty="0">
                  <a:solidFill>
                    <a:srgbClr val="0000FF"/>
                  </a:solidFill>
                  <a:latin typeface="Arial" panose="020B0604020202020204" pitchFamily="34" charset="0"/>
                </a:rPr>
                <a:t>医学：</a:t>
              </a:r>
              <a:r>
                <a:rPr lang="en-US" altLang="zh-CN" sz="2000" b="1" dirty="0">
                  <a:latin typeface="Arial" panose="020B0604020202020204" pitchFamily="34" charset="0"/>
                </a:rPr>
                <a:t>《</a:t>
              </a:r>
              <a:r>
                <a:rPr lang="zh-CN" altLang="en-US" sz="2000" b="1" dirty="0">
                  <a:latin typeface="Arial" panose="020B0604020202020204" pitchFamily="34" charset="0"/>
                </a:rPr>
                <a:t>黄帝内经</a:t>
              </a:r>
              <a:r>
                <a:rPr lang="en-US" altLang="zh-CN" sz="2000" b="1" dirty="0">
                  <a:latin typeface="Arial" panose="020B0604020202020204" pitchFamily="34" charset="0"/>
                </a:rPr>
                <a:t>》《</a:t>
              </a:r>
              <a:r>
                <a:rPr lang="zh-CN" altLang="en-US" sz="2000" b="1" dirty="0">
                  <a:latin typeface="Arial" panose="020B0604020202020204" pitchFamily="34" charset="0"/>
                </a:rPr>
                <a:t>伤寒杂病论</a:t>
              </a:r>
              <a:r>
                <a:rPr lang="en-US" altLang="zh-CN" sz="2000" b="1" dirty="0">
                  <a:latin typeface="Arial" panose="020B0604020202020204" pitchFamily="34" charset="0"/>
                </a:rPr>
                <a:t>》《</a:t>
              </a:r>
              <a:r>
                <a:rPr lang="zh-CN" altLang="en-US" sz="2000" b="1" dirty="0">
                  <a:latin typeface="Arial" panose="020B0604020202020204" pitchFamily="34" charset="0"/>
                </a:rPr>
                <a:t>本草纲目</a:t>
              </a:r>
              <a:r>
                <a:rPr lang="en-US" altLang="zh-CN" sz="2000" b="1" dirty="0">
                  <a:latin typeface="Arial" panose="020B0604020202020204" pitchFamily="34" charset="0"/>
                </a:rPr>
                <a:t>》</a:t>
              </a:r>
              <a:endParaRPr lang="en-US" altLang="zh-CN" sz="2000" b="1" dirty="0">
                <a:latin typeface="Arial" panose="020B0604020202020204" pitchFamily="34" charset="0"/>
              </a:endParaRPr>
            </a:p>
          </p:txBody>
        </p:sp>
        <p:sp>
          <p:nvSpPr>
            <p:cNvPr id="52250" name="Text Box 13"/>
            <p:cNvSpPr txBox="1"/>
            <p:nvPr/>
          </p:nvSpPr>
          <p:spPr>
            <a:xfrm>
              <a:off x="1644" y="1616"/>
              <a:ext cx="1254" cy="252"/>
            </a:xfrm>
            <a:prstGeom prst="rect">
              <a:avLst/>
            </a:prstGeom>
            <a:noFill/>
            <a:ln w="9525" cap="flat" cmpd="sng">
              <a:solidFill>
                <a:schemeClr val="tx1"/>
              </a:solidFill>
              <a:prstDash val="solid"/>
              <a:miter/>
              <a:headEnd type="none" w="med" len="med"/>
              <a:tailEnd type="none" w="med" len="med"/>
            </a:ln>
          </p:spPr>
          <p:txBody>
            <a:bodyPr wrap="none">
              <a:spAutoFit/>
            </a:bodyPr>
            <a:p>
              <a:r>
                <a:rPr lang="zh-CN" altLang="en-US" sz="2000" b="1" dirty="0">
                  <a:solidFill>
                    <a:srgbClr val="0000FF"/>
                  </a:solidFill>
                  <a:latin typeface="Arial" panose="020B0604020202020204" pitchFamily="34" charset="0"/>
                </a:rPr>
                <a:t>农学：三</a:t>
              </a:r>
              <a:r>
                <a:rPr lang="zh-CN" altLang="en-US" sz="2000" b="1" dirty="0">
                  <a:latin typeface="Arial" panose="020B0604020202020204" pitchFamily="34" charset="0"/>
                </a:rPr>
                <a:t>大农书</a:t>
              </a:r>
              <a:endParaRPr lang="zh-CN" altLang="en-US" sz="2000" b="1" dirty="0">
                <a:latin typeface="Arial" panose="020B0604020202020204" pitchFamily="34" charset="0"/>
              </a:endParaRPr>
            </a:p>
          </p:txBody>
        </p:sp>
      </p:grpSp>
      <p:sp>
        <p:nvSpPr>
          <p:cNvPr id="52232" name="Text Box 14"/>
          <p:cNvSpPr txBox="1"/>
          <p:nvPr/>
        </p:nvSpPr>
        <p:spPr>
          <a:xfrm>
            <a:off x="1066800" y="3251200"/>
            <a:ext cx="990600" cy="711200"/>
          </a:xfrm>
          <a:prstGeom prst="rect">
            <a:avLst/>
          </a:prstGeom>
          <a:noFill/>
          <a:ln w="9525" cap="flat" cmpd="sng">
            <a:solidFill>
              <a:schemeClr val="tx1"/>
            </a:solidFill>
            <a:prstDash val="solid"/>
            <a:miter/>
            <a:headEnd type="none" w="med" len="med"/>
            <a:tailEnd type="none" w="med" len="med"/>
          </a:ln>
        </p:spPr>
        <p:txBody>
          <a:bodyPr>
            <a:spAutoFit/>
          </a:bodyPr>
          <a:p>
            <a:r>
              <a:rPr lang="zh-CN" altLang="en-US" sz="2000" b="1" dirty="0">
                <a:latin typeface="Arial" panose="020B0604020202020204" pitchFamily="34" charset="0"/>
                <a:ea typeface="黑体" panose="02010609060101010101" pitchFamily="49" charset="-122"/>
              </a:rPr>
              <a:t>中国古代文学</a:t>
            </a:r>
            <a:endParaRPr lang="zh-CN" altLang="en-US" sz="2000" b="1" dirty="0">
              <a:latin typeface="Arial" panose="020B0604020202020204" pitchFamily="34" charset="0"/>
              <a:ea typeface="黑体" panose="02010609060101010101" pitchFamily="49" charset="-122"/>
            </a:endParaRPr>
          </a:p>
        </p:txBody>
      </p:sp>
      <p:sp>
        <p:nvSpPr>
          <p:cNvPr id="52233" name="Text Box 15"/>
          <p:cNvSpPr txBox="1"/>
          <p:nvPr/>
        </p:nvSpPr>
        <p:spPr>
          <a:xfrm>
            <a:off x="2438400" y="3251200"/>
            <a:ext cx="4572000" cy="711200"/>
          </a:xfrm>
          <a:prstGeom prst="rect">
            <a:avLst/>
          </a:prstGeom>
          <a:noFill/>
          <a:ln w="9525" cap="flat" cmpd="sng">
            <a:solidFill>
              <a:schemeClr val="tx1"/>
            </a:solidFill>
            <a:prstDash val="solid"/>
            <a:miter/>
            <a:headEnd type="none" w="med" len="med"/>
            <a:tailEnd type="none" w="med" len="med"/>
          </a:ln>
        </p:spPr>
        <p:txBody>
          <a:bodyPr>
            <a:spAutoFit/>
          </a:bodyPr>
          <a:p>
            <a:r>
              <a:rPr lang="zh-CN" altLang="en-US" sz="2000" b="1" dirty="0">
                <a:latin typeface="Arial" panose="020B0604020202020204" pitchFamily="34" charset="0"/>
              </a:rPr>
              <a:t>先秦诗经、楚辞</a:t>
            </a:r>
            <a:r>
              <a:rPr lang="en-US" altLang="zh-CN" sz="2000" b="1" dirty="0">
                <a:latin typeface="Arial" panose="020B0604020202020204" pitchFamily="34" charset="0"/>
              </a:rPr>
              <a:t>——</a:t>
            </a:r>
            <a:r>
              <a:rPr lang="zh-CN" altLang="en-US" sz="2000" b="1" dirty="0">
                <a:latin typeface="Arial" panose="020B0604020202020204" pitchFamily="34" charset="0"/>
              </a:rPr>
              <a:t>汉赋</a:t>
            </a:r>
            <a:r>
              <a:rPr lang="en-US" altLang="zh-CN" sz="2000" b="1" dirty="0">
                <a:latin typeface="Arial" panose="020B0604020202020204" pitchFamily="34" charset="0"/>
              </a:rPr>
              <a:t>——</a:t>
            </a:r>
            <a:r>
              <a:rPr lang="zh-CN" altLang="en-US" sz="2000" b="1" dirty="0">
                <a:latin typeface="Arial" panose="020B0604020202020204" pitchFamily="34" charset="0"/>
              </a:rPr>
              <a:t>唐诗</a:t>
            </a:r>
            <a:r>
              <a:rPr lang="en-US" altLang="zh-CN" sz="2000" b="1" dirty="0">
                <a:latin typeface="Arial" panose="020B0604020202020204" pitchFamily="34" charset="0"/>
              </a:rPr>
              <a:t>——</a:t>
            </a:r>
            <a:r>
              <a:rPr lang="zh-CN" altLang="en-US" sz="2000" b="1" dirty="0">
                <a:latin typeface="Arial" panose="020B0604020202020204" pitchFamily="34" charset="0"/>
              </a:rPr>
              <a:t>宋词</a:t>
            </a:r>
            <a:r>
              <a:rPr lang="en-US" altLang="zh-CN" sz="2000" b="1" dirty="0">
                <a:latin typeface="Arial" panose="020B0604020202020204" pitchFamily="34" charset="0"/>
              </a:rPr>
              <a:t>——</a:t>
            </a:r>
            <a:r>
              <a:rPr lang="zh-CN" altLang="en-US" sz="2000" b="1" dirty="0">
                <a:latin typeface="Arial" panose="020B0604020202020204" pitchFamily="34" charset="0"/>
              </a:rPr>
              <a:t>元曲</a:t>
            </a:r>
            <a:r>
              <a:rPr lang="en-US" altLang="zh-CN" sz="2000" b="1" dirty="0">
                <a:latin typeface="Arial" panose="020B0604020202020204" pitchFamily="34" charset="0"/>
              </a:rPr>
              <a:t>——</a:t>
            </a:r>
            <a:r>
              <a:rPr lang="zh-CN" altLang="en-US" sz="2000" b="1" dirty="0">
                <a:latin typeface="Arial" panose="020B0604020202020204" pitchFamily="34" charset="0"/>
              </a:rPr>
              <a:t>明清小说</a:t>
            </a:r>
            <a:endParaRPr lang="zh-CN" altLang="en-US" sz="2000" b="1" dirty="0">
              <a:latin typeface="Arial" panose="020B0604020202020204" pitchFamily="34" charset="0"/>
            </a:endParaRPr>
          </a:p>
        </p:txBody>
      </p:sp>
      <p:sp>
        <p:nvSpPr>
          <p:cNvPr id="52234" name="Text Box 16"/>
          <p:cNvSpPr txBox="1"/>
          <p:nvPr/>
        </p:nvSpPr>
        <p:spPr>
          <a:xfrm>
            <a:off x="7315200" y="3251200"/>
            <a:ext cx="990600" cy="711200"/>
          </a:xfrm>
          <a:prstGeom prst="rect">
            <a:avLst/>
          </a:prstGeom>
          <a:noFill/>
          <a:ln w="9525" cap="flat" cmpd="sng">
            <a:solidFill>
              <a:schemeClr val="tx1"/>
            </a:solidFill>
            <a:prstDash val="solid"/>
            <a:miter/>
            <a:headEnd type="none" w="med" len="med"/>
            <a:tailEnd type="none" w="med" len="med"/>
          </a:ln>
        </p:spPr>
        <p:txBody>
          <a:bodyPr>
            <a:spAutoFit/>
          </a:bodyPr>
          <a:p>
            <a:r>
              <a:rPr lang="zh-CN" altLang="en-US" sz="2000" b="1" dirty="0">
                <a:solidFill>
                  <a:schemeClr val="accent2"/>
                </a:solidFill>
                <a:latin typeface="Arial" panose="020B0604020202020204" pitchFamily="34" charset="0"/>
              </a:rPr>
              <a:t>通俗化平民化</a:t>
            </a:r>
            <a:endParaRPr lang="zh-CN" altLang="en-US" sz="2000" b="1" dirty="0">
              <a:solidFill>
                <a:schemeClr val="accent2"/>
              </a:solidFill>
              <a:latin typeface="Arial" panose="020B0604020202020204" pitchFamily="34" charset="0"/>
            </a:endParaRPr>
          </a:p>
        </p:txBody>
      </p:sp>
      <p:sp>
        <p:nvSpPr>
          <p:cNvPr id="52235" name="Text Box 17"/>
          <p:cNvSpPr txBox="1"/>
          <p:nvPr/>
        </p:nvSpPr>
        <p:spPr>
          <a:xfrm>
            <a:off x="8172450" y="333375"/>
            <a:ext cx="533400" cy="2657475"/>
          </a:xfrm>
          <a:prstGeom prst="rect">
            <a:avLst/>
          </a:prstGeom>
          <a:noFill/>
          <a:ln w="9525" cap="flat" cmpd="sng">
            <a:solidFill>
              <a:schemeClr val="tx1"/>
            </a:solidFill>
            <a:prstDash val="solid"/>
            <a:miter/>
            <a:headEnd type="none" w="med" len="med"/>
            <a:tailEnd type="none" w="med" len="med"/>
          </a:ln>
        </p:spPr>
        <p:txBody>
          <a:bodyPr>
            <a:spAutoFit/>
          </a:bodyPr>
          <a:p>
            <a:endParaRPr lang="en-US" altLang="zh-CN" b="1" dirty="0">
              <a:solidFill>
                <a:schemeClr val="accent2"/>
              </a:solidFill>
              <a:latin typeface="Arial" panose="020B0604020202020204" pitchFamily="34" charset="0"/>
            </a:endParaRPr>
          </a:p>
          <a:p>
            <a:r>
              <a:rPr lang="zh-CN" altLang="en-US" b="1" dirty="0">
                <a:solidFill>
                  <a:schemeClr val="accent2"/>
                </a:solidFill>
                <a:latin typeface="Arial" panose="020B0604020202020204" pitchFamily="34" charset="0"/>
              </a:rPr>
              <a:t>领</a:t>
            </a:r>
            <a:endParaRPr lang="zh-CN" altLang="en-US" b="1" dirty="0">
              <a:solidFill>
                <a:schemeClr val="accent2"/>
              </a:solidFill>
              <a:latin typeface="Arial" panose="020B0604020202020204" pitchFamily="34" charset="0"/>
            </a:endParaRPr>
          </a:p>
          <a:p>
            <a:r>
              <a:rPr lang="zh-CN" altLang="en-US" b="1" dirty="0">
                <a:solidFill>
                  <a:schemeClr val="accent2"/>
                </a:solidFill>
                <a:latin typeface="Arial" panose="020B0604020202020204" pitchFamily="34" charset="0"/>
              </a:rPr>
              <a:t>先</a:t>
            </a:r>
            <a:endParaRPr lang="zh-CN" altLang="en-US" b="1" dirty="0">
              <a:solidFill>
                <a:schemeClr val="accent2"/>
              </a:solidFill>
              <a:latin typeface="Arial" panose="020B0604020202020204" pitchFamily="34" charset="0"/>
            </a:endParaRPr>
          </a:p>
          <a:p>
            <a:r>
              <a:rPr lang="zh-CN" altLang="en-US" b="1" dirty="0">
                <a:solidFill>
                  <a:schemeClr val="accent2"/>
                </a:solidFill>
                <a:latin typeface="Arial" panose="020B0604020202020204" pitchFamily="34" charset="0"/>
              </a:rPr>
              <a:t>于</a:t>
            </a:r>
            <a:endParaRPr lang="zh-CN" altLang="en-US" b="1" dirty="0">
              <a:solidFill>
                <a:schemeClr val="accent2"/>
              </a:solidFill>
              <a:latin typeface="Arial" panose="020B0604020202020204" pitchFamily="34" charset="0"/>
            </a:endParaRPr>
          </a:p>
          <a:p>
            <a:r>
              <a:rPr lang="zh-CN" altLang="en-US" b="1" dirty="0">
                <a:solidFill>
                  <a:schemeClr val="accent2"/>
                </a:solidFill>
                <a:latin typeface="Arial" panose="020B0604020202020204" pitchFamily="34" charset="0"/>
              </a:rPr>
              <a:t>世</a:t>
            </a:r>
            <a:endParaRPr lang="zh-CN" altLang="en-US" b="1" dirty="0">
              <a:solidFill>
                <a:schemeClr val="accent2"/>
              </a:solidFill>
              <a:latin typeface="Arial" panose="020B0604020202020204" pitchFamily="34" charset="0"/>
            </a:endParaRPr>
          </a:p>
          <a:p>
            <a:r>
              <a:rPr lang="zh-CN" altLang="en-US" b="1" dirty="0">
                <a:solidFill>
                  <a:schemeClr val="accent2"/>
                </a:solidFill>
                <a:latin typeface="Arial" panose="020B0604020202020204" pitchFamily="34" charset="0"/>
              </a:rPr>
              <a:t>界</a:t>
            </a:r>
            <a:endParaRPr lang="zh-CN" altLang="en-US" b="1" dirty="0">
              <a:solidFill>
                <a:schemeClr val="accent2"/>
              </a:solidFill>
              <a:latin typeface="Arial" panose="020B0604020202020204" pitchFamily="34" charset="0"/>
            </a:endParaRPr>
          </a:p>
          <a:p>
            <a:endParaRPr lang="en-US" altLang="zh-CN" b="1" dirty="0">
              <a:solidFill>
                <a:schemeClr val="accent2"/>
              </a:solidFill>
              <a:latin typeface="Arial" panose="020B0604020202020204" pitchFamily="34" charset="0"/>
            </a:endParaRPr>
          </a:p>
        </p:txBody>
      </p:sp>
      <p:sp>
        <p:nvSpPr>
          <p:cNvPr id="52236" name="Text Box 18"/>
          <p:cNvSpPr txBox="1"/>
          <p:nvPr/>
        </p:nvSpPr>
        <p:spPr>
          <a:xfrm>
            <a:off x="990600" y="4953000"/>
            <a:ext cx="1006475" cy="711200"/>
          </a:xfrm>
          <a:prstGeom prst="rect">
            <a:avLst/>
          </a:prstGeom>
          <a:noFill/>
          <a:ln w="9525" cap="flat" cmpd="sng">
            <a:solidFill>
              <a:schemeClr val="tx1"/>
            </a:solidFill>
            <a:prstDash val="solid"/>
            <a:miter/>
            <a:headEnd type="none" w="med" len="med"/>
            <a:tailEnd type="none" w="med" len="med"/>
          </a:ln>
        </p:spPr>
        <p:txBody>
          <a:bodyPr>
            <a:spAutoFit/>
          </a:bodyPr>
          <a:p>
            <a:r>
              <a:rPr lang="zh-CN" altLang="en-US" sz="2000" b="1" dirty="0">
                <a:latin typeface="Arial" panose="020B0604020202020204" pitchFamily="34" charset="0"/>
                <a:ea typeface="黑体" panose="02010609060101010101" pitchFamily="49" charset="-122"/>
              </a:rPr>
              <a:t>中国古代艺术</a:t>
            </a:r>
            <a:endParaRPr lang="zh-CN" altLang="en-US" sz="2000" b="1" dirty="0">
              <a:latin typeface="Arial" panose="020B0604020202020204" pitchFamily="34" charset="0"/>
              <a:ea typeface="黑体" panose="02010609060101010101" pitchFamily="49" charset="-122"/>
            </a:endParaRPr>
          </a:p>
        </p:txBody>
      </p:sp>
      <p:sp>
        <p:nvSpPr>
          <p:cNvPr id="52237" name="Text Box 19"/>
          <p:cNvSpPr txBox="1"/>
          <p:nvPr/>
        </p:nvSpPr>
        <p:spPr>
          <a:xfrm>
            <a:off x="2270125" y="4267200"/>
            <a:ext cx="1219200" cy="406400"/>
          </a:xfrm>
          <a:prstGeom prst="rect">
            <a:avLst/>
          </a:prstGeom>
          <a:noFill/>
          <a:ln w="9525" cap="flat" cmpd="sng">
            <a:solidFill>
              <a:schemeClr val="tx1"/>
            </a:solidFill>
            <a:prstDash val="solid"/>
            <a:miter/>
            <a:headEnd type="none" w="med" len="med"/>
            <a:tailEnd type="none" w="med" len="med"/>
          </a:ln>
        </p:spPr>
        <p:txBody>
          <a:bodyPr>
            <a:spAutoFit/>
          </a:bodyPr>
          <a:p>
            <a:r>
              <a:rPr lang="zh-CN" altLang="en-US" sz="2000" b="1" dirty="0">
                <a:solidFill>
                  <a:srgbClr val="0000FF"/>
                </a:solidFill>
                <a:latin typeface="Arial" panose="020B0604020202020204" pitchFamily="34" charset="0"/>
              </a:rPr>
              <a:t>汉字书法</a:t>
            </a:r>
            <a:endParaRPr lang="zh-CN" altLang="en-US" sz="2000" b="1" dirty="0">
              <a:solidFill>
                <a:srgbClr val="0000FF"/>
              </a:solidFill>
              <a:latin typeface="Arial" panose="020B0604020202020204" pitchFamily="34" charset="0"/>
            </a:endParaRPr>
          </a:p>
        </p:txBody>
      </p:sp>
      <p:sp>
        <p:nvSpPr>
          <p:cNvPr id="52238" name="Text Box 20"/>
          <p:cNvSpPr txBox="1"/>
          <p:nvPr/>
        </p:nvSpPr>
        <p:spPr>
          <a:xfrm>
            <a:off x="3635375" y="4076700"/>
            <a:ext cx="5508625" cy="711200"/>
          </a:xfrm>
          <a:prstGeom prst="rect">
            <a:avLst/>
          </a:prstGeom>
          <a:noFill/>
          <a:ln w="9525" cap="flat" cmpd="sng">
            <a:solidFill>
              <a:schemeClr val="tx1"/>
            </a:solidFill>
            <a:prstDash val="solid"/>
            <a:miter/>
            <a:headEnd type="none" w="med" len="med"/>
            <a:tailEnd type="none" w="med" len="med"/>
          </a:ln>
        </p:spPr>
        <p:txBody>
          <a:bodyPr>
            <a:spAutoFit/>
          </a:bodyPr>
          <a:p>
            <a:r>
              <a:rPr lang="zh-CN" altLang="en-US" sz="2000" b="1" dirty="0">
                <a:latin typeface="Arial" panose="020B0604020202020204" pitchFamily="34" charset="0"/>
              </a:rPr>
              <a:t>汉字演变：甲骨文→金文→篆书→隶书→楷书</a:t>
            </a:r>
            <a:endParaRPr lang="zh-CN" altLang="en-US" sz="2000" b="1" dirty="0">
              <a:latin typeface="Arial" panose="020B0604020202020204" pitchFamily="34" charset="0"/>
            </a:endParaRPr>
          </a:p>
          <a:p>
            <a:r>
              <a:rPr lang="zh-CN" altLang="en-US" sz="2000" b="1" dirty="0">
                <a:latin typeface="Arial" panose="020B0604020202020204" pitchFamily="34" charset="0"/>
              </a:rPr>
              <a:t>书法：楷书、草书、行书（特征）</a:t>
            </a:r>
            <a:endParaRPr lang="zh-CN" altLang="en-US" sz="2000" b="1" dirty="0">
              <a:latin typeface="Arial" panose="020B0604020202020204" pitchFamily="34" charset="0"/>
            </a:endParaRPr>
          </a:p>
        </p:txBody>
      </p:sp>
      <p:sp>
        <p:nvSpPr>
          <p:cNvPr id="52239" name="Text Box 21"/>
          <p:cNvSpPr txBox="1"/>
          <p:nvPr/>
        </p:nvSpPr>
        <p:spPr>
          <a:xfrm>
            <a:off x="2270125" y="5156200"/>
            <a:ext cx="701675" cy="406400"/>
          </a:xfrm>
          <a:prstGeom prst="rect">
            <a:avLst/>
          </a:prstGeom>
          <a:noFill/>
          <a:ln w="9525" cap="flat" cmpd="sng">
            <a:solidFill>
              <a:schemeClr val="tx1"/>
            </a:solidFill>
            <a:prstDash val="solid"/>
            <a:miter/>
            <a:headEnd type="none" w="med" len="med"/>
            <a:tailEnd type="none" w="med" len="med"/>
          </a:ln>
        </p:spPr>
        <p:txBody>
          <a:bodyPr wrap="none">
            <a:spAutoFit/>
          </a:bodyPr>
          <a:p>
            <a:r>
              <a:rPr lang="zh-CN" altLang="en-US" sz="2000" b="1" dirty="0">
                <a:solidFill>
                  <a:srgbClr val="0000FF"/>
                </a:solidFill>
                <a:latin typeface="Arial" panose="020B0604020202020204" pitchFamily="34" charset="0"/>
              </a:rPr>
              <a:t>绘画</a:t>
            </a:r>
            <a:endParaRPr lang="zh-CN" altLang="en-US" sz="2000" b="1" dirty="0">
              <a:solidFill>
                <a:srgbClr val="0000FF"/>
              </a:solidFill>
              <a:latin typeface="Arial" panose="020B0604020202020204" pitchFamily="34" charset="0"/>
            </a:endParaRPr>
          </a:p>
        </p:txBody>
      </p:sp>
      <p:sp>
        <p:nvSpPr>
          <p:cNvPr id="52240" name="Text Box 22"/>
          <p:cNvSpPr txBox="1"/>
          <p:nvPr/>
        </p:nvSpPr>
        <p:spPr>
          <a:xfrm>
            <a:off x="3194050" y="5003800"/>
            <a:ext cx="3516313" cy="711200"/>
          </a:xfrm>
          <a:prstGeom prst="rect">
            <a:avLst/>
          </a:prstGeom>
          <a:noFill/>
          <a:ln w="9525" cap="flat" cmpd="sng">
            <a:solidFill>
              <a:schemeClr val="tx1"/>
            </a:solidFill>
            <a:prstDash val="solid"/>
            <a:miter/>
            <a:headEnd type="none" w="med" len="med"/>
            <a:tailEnd type="none" w="med" len="med"/>
          </a:ln>
        </p:spPr>
        <p:txBody>
          <a:bodyPr wrap="none">
            <a:spAutoFit/>
          </a:bodyPr>
          <a:p>
            <a:r>
              <a:rPr lang="zh-CN" altLang="en-US" sz="2000" b="1" dirty="0">
                <a:latin typeface="Arial" panose="020B0604020202020204" pitchFamily="34" charset="0"/>
              </a:rPr>
              <a:t>写实：风俗、人物画等</a:t>
            </a:r>
            <a:endParaRPr lang="zh-CN" altLang="en-US" sz="2000" b="1" dirty="0">
              <a:latin typeface="Arial" panose="020B0604020202020204" pitchFamily="34" charset="0"/>
            </a:endParaRPr>
          </a:p>
          <a:p>
            <a:r>
              <a:rPr lang="zh-CN" altLang="en-US" sz="2000" b="1" dirty="0">
                <a:latin typeface="Arial" panose="020B0604020202020204" pitchFamily="34" charset="0"/>
              </a:rPr>
              <a:t>写意：山水、花鸟、文人画等</a:t>
            </a:r>
            <a:endParaRPr lang="zh-CN" altLang="en-US" sz="2000" b="1" dirty="0">
              <a:latin typeface="Arial" panose="020B0604020202020204" pitchFamily="34" charset="0"/>
            </a:endParaRPr>
          </a:p>
        </p:txBody>
      </p:sp>
      <p:sp>
        <p:nvSpPr>
          <p:cNvPr id="52241" name="Text Box 23"/>
          <p:cNvSpPr txBox="1"/>
          <p:nvPr/>
        </p:nvSpPr>
        <p:spPr>
          <a:xfrm>
            <a:off x="2270125" y="5940425"/>
            <a:ext cx="701675" cy="406400"/>
          </a:xfrm>
          <a:prstGeom prst="rect">
            <a:avLst/>
          </a:prstGeom>
          <a:noFill/>
          <a:ln w="9525" cap="flat" cmpd="sng">
            <a:solidFill>
              <a:schemeClr val="tx1"/>
            </a:solidFill>
            <a:prstDash val="solid"/>
            <a:miter/>
            <a:headEnd type="none" w="med" len="med"/>
            <a:tailEnd type="none" w="med" len="med"/>
          </a:ln>
        </p:spPr>
        <p:txBody>
          <a:bodyPr wrap="none">
            <a:spAutoFit/>
          </a:bodyPr>
          <a:p>
            <a:r>
              <a:rPr lang="zh-CN" altLang="en-US" sz="2000" b="1" dirty="0">
                <a:solidFill>
                  <a:srgbClr val="0000FF"/>
                </a:solidFill>
                <a:latin typeface="Arial" panose="020B0604020202020204" pitchFamily="34" charset="0"/>
              </a:rPr>
              <a:t>戏曲</a:t>
            </a:r>
            <a:endParaRPr lang="zh-CN" altLang="en-US" sz="2000" b="1" dirty="0">
              <a:solidFill>
                <a:srgbClr val="0000FF"/>
              </a:solidFill>
              <a:latin typeface="Arial" panose="020B0604020202020204" pitchFamily="34" charset="0"/>
            </a:endParaRPr>
          </a:p>
        </p:txBody>
      </p:sp>
      <p:sp>
        <p:nvSpPr>
          <p:cNvPr id="52242" name="Text Box 24"/>
          <p:cNvSpPr txBox="1"/>
          <p:nvPr/>
        </p:nvSpPr>
        <p:spPr>
          <a:xfrm>
            <a:off x="3184525" y="5994400"/>
            <a:ext cx="3495675" cy="406400"/>
          </a:xfrm>
          <a:prstGeom prst="rect">
            <a:avLst/>
          </a:prstGeom>
          <a:noFill/>
          <a:ln w="9525" cap="flat" cmpd="sng">
            <a:solidFill>
              <a:schemeClr val="tx1"/>
            </a:solidFill>
            <a:prstDash val="solid"/>
            <a:miter/>
            <a:headEnd type="none" w="med" len="med"/>
            <a:tailEnd type="none" w="med" len="med"/>
          </a:ln>
        </p:spPr>
        <p:txBody>
          <a:bodyPr wrap="none">
            <a:spAutoFit/>
          </a:bodyPr>
          <a:p>
            <a:r>
              <a:rPr lang="zh-CN" altLang="en-US" sz="2000" b="1" dirty="0">
                <a:latin typeface="Arial" panose="020B0604020202020204" pitchFamily="34" charset="0"/>
              </a:rPr>
              <a:t>元杂剧</a:t>
            </a:r>
            <a:r>
              <a:rPr lang="en-US" altLang="zh-CN" sz="2000" b="1" dirty="0">
                <a:latin typeface="Arial" panose="020B0604020202020204" pitchFamily="34" charset="0"/>
              </a:rPr>
              <a:t>——</a:t>
            </a:r>
            <a:r>
              <a:rPr lang="zh-CN" altLang="en-US" sz="2000" b="1" dirty="0">
                <a:latin typeface="Arial" panose="020B0604020202020204" pitchFamily="34" charset="0"/>
              </a:rPr>
              <a:t>明传奇</a:t>
            </a:r>
            <a:r>
              <a:rPr lang="en-US" altLang="zh-CN" sz="2000" b="1" dirty="0">
                <a:latin typeface="Arial" panose="020B0604020202020204" pitchFamily="34" charset="0"/>
              </a:rPr>
              <a:t>——</a:t>
            </a:r>
            <a:r>
              <a:rPr lang="zh-CN" altLang="en-US" sz="2000" b="1" dirty="0">
                <a:latin typeface="Arial" panose="020B0604020202020204" pitchFamily="34" charset="0"/>
              </a:rPr>
              <a:t>清京剧</a:t>
            </a:r>
            <a:endParaRPr lang="zh-CN" altLang="en-US" sz="2000" b="1" dirty="0">
              <a:latin typeface="Arial" panose="020B0604020202020204" pitchFamily="34" charset="0"/>
            </a:endParaRPr>
          </a:p>
        </p:txBody>
      </p:sp>
      <p:sp>
        <p:nvSpPr>
          <p:cNvPr id="52243" name="AutoShape 25"/>
          <p:cNvSpPr/>
          <p:nvPr/>
        </p:nvSpPr>
        <p:spPr>
          <a:xfrm>
            <a:off x="2057400" y="4343400"/>
            <a:ext cx="152400" cy="1828800"/>
          </a:xfrm>
          <a:prstGeom prst="leftBrace">
            <a:avLst>
              <a:gd name="adj1" fmla="val 100000"/>
              <a:gd name="adj2" fmla="val 50000"/>
            </a:avLst>
          </a:prstGeom>
          <a:noFill/>
          <a:ln w="9525" cap="flat" cmpd="sng">
            <a:solidFill>
              <a:schemeClr val="tx1"/>
            </a:solidFill>
            <a:prstDash val="solid"/>
            <a:headEnd type="none" w="med" len="med"/>
            <a:tailEnd type="none" w="med" len="med"/>
          </a:ln>
        </p:spPr>
        <p:txBody>
          <a:bodyPr wrap="none" anchor="ctr"/>
          <a:p>
            <a:endParaRPr lang="zh-CN" altLang="en-US" dirty="0">
              <a:latin typeface="Arial" panose="020B0604020202020204" pitchFamily="34" charset="0"/>
            </a:endParaRPr>
          </a:p>
        </p:txBody>
      </p:sp>
      <p:sp>
        <p:nvSpPr>
          <p:cNvPr id="52244" name="Text Box 26"/>
          <p:cNvSpPr txBox="1"/>
          <p:nvPr/>
        </p:nvSpPr>
        <p:spPr>
          <a:xfrm>
            <a:off x="6804025" y="4941888"/>
            <a:ext cx="2160588" cy="711200"/>
          </a:xfrm>
          <a:prstGeom prst="rect">
            <a:avLst/>
          </a:prstGeom>
          <a:noFill/>
          <a:ln w="9525" cap="flat" cmpd="sng">
            <a:solidFill>
              <a:schemeClr val="tx1"/>
            </a:solidFill>
            <a:prstDash val="solid"/>
            <a:miter/>
            <a:headEnd type="none" w="med" len="med"/>
            <a:tailEnd type="none" w="med" len="med"/>
          </a:ln>
        </p:spPr>
        <p:txBody>
          <a:bodyPr>
            <a:spAutoFit/>
          </a:bodyPr>
          <a:p>
            <a:r>
              <a:rPr lang="zh-CN" altLang="en-US" sz="2000" b="1" dirty="0">
                <a:solidFill>
                  <a:schemeClr val="accent2"/>
                </a:solidFill>
                <a:latin typeface="Arial" panose="020B0604020202020204" pitchFamily="34" charset="0"/>
              </a:rPr>
              <a:t>反映社会风俗、文人精神意境</a:t>
            </a:r>
            <a:endParaRPr lang="zh-CN" altLang="en-US" sz="2000" b="1" dirty="0">
              <a:solidFill>
                <a:schemeClr val="accent2"/>
              </a:solidFill>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graphicFrame>
        <p:nvGraphicFramePr>
          <p:cNvPr id="43072" name="Group 64"/>
          <p:cNvGraphicFramePr>
            <a:graphicFrameLocks noGrp="1"/>
          </p:cNvGraphicFramePr>
          <p:nvPr/>
        </p:nvGraphicFramePr>
        <p:xfrm>
          <a:off x="214313" y="1382713"/>
          <a:ext cx="8786874" cy="5260975"/>
        </p:xfrm>
        <a:graphic>
          <a:graphicData uri="http://schemas.openxmlformats.org/drawingml/2006/table">
            <a:tbl>
              <a:tblPr/>
              <a:tblGrid>
                <a:gridCol w="642942"/>
                <a:gridCol w="3714776"/>
                <a:gridCol w="4429156"/>
              </a:tblGrid>
              <a:tr h="40290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50000"/>
                        <a:buFont typeface="Wingdings 2" pitchFamily="18" charset="2"/>
                        <a:buNone/>
                      </a:pPr>
                      <a:endParaRPr kumimoji="0" lang="zh-CN" altLang="en-US" sz="28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50000"/>
                        <a:buFont typeface="Wingdings 2" pitchFamily="18" charset="2"/>
                        <a:buNone/>
                      </a:pPr>
                      <a:r>
                        <a:rPr kumimoji="0" lang="zh-CN" altLang="en-US" sz="2400" b="1" i="0" u="none" strike="noStrike" cap="none" normalizeH="0" baseline="0" dirty="0" smtClean="0">
                          <a:ln>
                            <a:noFill/>
                          </a:ln>
                          <a:solidFill>
                            <a:schemeClr val="tx1"/>
                          </a:solidFill>
                          <a:effectLst>
                            <a:outerShdw blurRad="38100" dist="38100" dir="2700000" algn="tl">
                              <a:srgbClr val="FFFFFF"/>
                            </a:outerShdw>
                          </a:effectLst>
                          <a:latin typeface="黑体" panose="02010609060101010101" pitchFamily="49" charset="-122"/>
                          <a:ea typeface="黑体" panose="02010609060101010101" pitchFamily="49" charset="-122"/>
                        </a:rPr>
                        <a:t>成 就</a:t>
                      </a:r>
                      <a:endParaRPr kumimoji="0" lang="zh-CN" altLang="en-US" sz="2400" b="1" i="0" u="none" strike="noStrike" cap="none" normalizeH="0" baseline="0" dirty="0" smtClean="0">
                        <a:ln>
                          <a:noFill/>
                        </a:ln>
                        <a:solidFill>
                          <a:schemeClr val="tx1"/>
                        </a:solidFill>
                        <a:effectLst>
                          <a:outerShdw blurRad="38100" dist="38100" dir="2700000" algn="tl">
                            <a:srgbClr val="FFFFFF"/>
                          </a:outerShdw>
                        </a:effectLst>
                        <a:latin typeface="黑体" panose="02010609060101010101" pitchFamily="49" charset="-122"/>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50000"/>
                        <a:buFont typeface="Wingdings 2" pitchFamily="18" charset="2"/>
                        <a:buNone/>
                      </a:pPr>
                      <a:r>
                        <a:rPr kumimoji="0" lang="zh-CN" altLang="en-US" sz="2400" b="1" i="0" u="none" strike="noStrike" cap="none" normalizeH="0" baseline="0" dirty="0" smtClean="0">
                          <a:ln>
                            <a:noFill/>
                          </a:ln>
                          <a:solidFill>
                            <a:schemeClr val="tx1"/>
                          </a:solidFill>
                          <a:effectLst>
                            <a:outerShdw blurRad="38100" dist="38100" dir="2700000" algn="tl">
                              <a:srgbClr val="FFFFFF"/>
                            </a:outerShdw>
                          </a:effectLst>
                          <a:latin typeface="黑体" panose="02010609060101010101" pitchFamily="49" charset="-122"/>
                          <a:ea typeface="黑体" panose="02010609060101010101" pitchFamily="49" charset="-122"/>
                        </a:rPr>
                        <a:t>影响</a:t>
                      </a:r>
                      <a:endParaRPr kumimoji="0" lang="zh-CN" altLang="en-US" sz="2400" b="1" i="0" u="none" strike="noStrike" cap="none" normalizeH="0" baseline="0" dirty="0" smtClean="0">
                        <a:ln>
                          <a:noFill/>
                        </a:ln>
                        <a:solidFill>
                          <a:schemeClr val="tx1"/>
                        </a:solidFill>
                        <a:effectLst>
                          <a:outerShdw blurRad="38100" dist="38100" dir="2700000" algn="tl">
                            <a:srgbClr val="FFFFFF"/>
                          </a:outerShdw>
                        </a:effectLst>
                        <a:latin typeface="黑体" panose="02010609060101010101" pitchFamily="49" charset="-122"/>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115279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50000"/>
                        <a:buFont typeface="Wingdings 2" pitchFamily="18" charset="2"/>
                        <a:buNone/>
                      </a:pPr>
                      <a:r>
                        <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造纸术</a:t>
                      </a:r>
                      <a:endPar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FD7E4"/>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50000"/>
                        <a:buFont typeface="Wingdings 2" pitchFamily="18" charset="2"/>
                        <a:buNone/>
                      </a:pPr>
                      <a:endParaRPr kumimoji="0" lang="zh-CN" altLang="en-US" sz="2400" b="1" i="0" u="none" strike="noStrike" cap="none" normalizeH="0" baseline="0" dirty="0" smtClean="0">
                        <a:ln>
                          <a:noFill/>
                        </a:ln>
                        <a:solidFill>
                          <a:schemeClr val="tx1"/>
                        </a:solidFill>
                        <a:effectLst>
                          <a:outerShdw blurRad="38100" dist="38100" dir="2700000" algn="tl">
                            <a:srgbClr val="C0C0C0"/>
                          </a:outerShdw>
                        </a:effectLst>
                        <a:latin typeface="黑体" panose="02010609060101010101" pitchFamily="49" charset="-122"/>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50000"/>
                        <a:buFont typeface="Wingdings 2" pitchFamily="18" charset="2"/>
                        <a:buNone/>
                      </a:pPr>
                      <a:endPar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25162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50000"/>
                        <a:buFont typeface="Wingdings 2" pitchFamily="18" charset="2"/>
                        <a:buNone/>
                      </a:pPr>
                      <a:r>
                        <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印刷术</a:t>
                      </a:r>
                      <a:endPar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FD7E4"/>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50000"/>
                        <a:buFont typeface="Wingdings 2" pitchFamily="18" charset="2"/>
                        <a:buNone/>
                      </a:pPr>
                      <a:endParaRPr kumimoji="0" lang="zh-CN" altLang="en-US" sz="2400" b="1" i="0" u="none" strike="noStrike" cap="none" normalizeH="0" baseline="0" dirty="0" smtClean="0">
                        <a:ln>
                          <a:noFill/>
                        </a:ln>
                        <a:solidFill>
                          <a:schemeClr val="tx1"/>
                        </a:solidFill>
                        <a:effectLst>
                          <a:outerShdw blurRad="38100" dist="38100" dir="2700000" algn="tl">
                            <a:srgbClr val="C0C0C0"/>
                          </a:outerShdw>
                        </a:effectLst>
                        <a:latin typeface="黑体" panose="02010609060101010101" pitchFamily="49" charset="-122"/>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50000"/>
                        <a:buFont typeface="Wingdings 2" pitchFamily="18" charset="2"/>
                        <a:buNone/>
                      </a:pP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11345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50000"/>
                        <a:buFont typeface="Wingdings 2" pitchFamily="18" charset="2"/>
                        <a:buNone/>
                      </a:pPr>
                      <a:r>
                        <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火药</a:t>
                      </a:r>
                      <a:endPar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FD7E4"/>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50000"/>
                        <a:buFont typeface="Wingdings 2" pitchFamily="18" charset="2"/>
                        <a:buNone/>
                      </a:pPr>
                      <a:endParaRPr kumimoji="0" lang="zh-CN" altLang="en-US" sz="2400" b="1" i="0" u="none" strike="noStrike" cap="none" normalizeH="0" baseline="0" dirty="0" smtClean="0">
                        <a:ln>
                          <a:noFill/>
                        </a:ln>
                        <a:solidFill>
                          <a:schemeClr val="tx1"/>
                        </a:solidFill>
                        <a:effectLst>
                          <a:outerShdw blurRad="38100" dist="38100" dir="2700000" algn="tl">
                            <a:srgbClr val="C0C0C0"/>
                          </a:outerShdw>
                        </a:effectLst>
                        <a:latin typeface="黑体" panose="02010609060101010101" pitchFamily="49" charset="-122"/>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50000"/>
                        <a:buFont typeface="Wingdings 2" pitchFamily="18" charset="2"/>
                        <a:buNone/>
                      </a:pPr>
                      <a:endParaRPr kumimoji="0" lang="zh-CN" altLang="en-US"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15279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50000"/>
                        <a:buFont typeface="Wingdings 2" pitchFamily="18" charset="2"/>
                        <a:buNone/>
                      </a:pPr>
                      <a:r>
                        <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指南针</a:t>
                      </a:r>
                      <a:endPar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FD7E4"/>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50000"/>
                        <a:buFont typeface="Wingdings 2" pitchFamily="18" charset="2"/>
                        <a:buNone/>
                      </a:pPr>
                      <a:endParaRPr kumimoji="0" lang="zh-CN" altLang="en-US" sz="2400" b="1" i="0" u="none" strike="noStrike" cap="none" normalizeH="0" baseline="0" dirty="0" smtClean="0">
                        <a:ln>
                          <a:noFill/>
                        </a:ln>
                        <a:solidFill>
                          <a:schemeClr val="tx1"/>
                        </a:solidFill>
                        <a:effectLst>
                          <a:outerShdw blurRad="38100" dist="38100" dir="2700000" algn="tl">
                            <a:srgbClr val="C0C0C0"/>
                          </a:outerShdw>
                        </a:effectLst>
                        <a:latin typeface="黑体" panose="02010609060101010101" pitchFamily="49" charset="-122"/>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50000"/>
                        <a:buFont typeface="Wingdings 2" pitchFamily="18" charset="2"/>
                        <a:buNone/>
                      </a:pPr>
                      <a:endParaRPr kumimoji="0"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43060" name="Text Box 52"/>
          <p:cNvSpPr txBox="1"/>
          <p:nvPr/>
        </p:nvSpPr>
        <p:spPr>
          <a:xfrm>
            <a:off x="898525" y="1857375"/>
            <a:ext cx="3744913" cy="1200150"/>
          </a:xfrm>
          <a:prstGeom prst="rect">
            <a:avLst/>
          </a:prstGeom>
          <a:noFill/>
          <a:ln w="9525">
            <a:noFill/>
          </a:ln>
        </p:spPr>
        <p:txBody>
          <a:bodyPr>
            <a:spAutoFit/>
          </a:bodyPr>
          <a:p>
            <a:r>
              <a:rPr lang="zh-CN" altLang="en-US" b="1" dirty="0">
                <a:latin typeface="黑体" panose="02010609060101010101" pitchFamily="49" charset="-122"/>
                <a:ea typeface="黑体" panose="02010609060101010101" pitchFamily="49" charset="-122"/>
              </a:rPr>
              <a:t>西汉发明（纤维纸）  </a:t>
            </a:r>
            <a:endParaRPr lang="en-US" altLang="zh-CN" b="1" dirty="0">
              <a:latin typeface="黑体" panose="02010609060101010101" pitchFamily="49" charset="-122"/>
              <a:ea typeface="黑体" panose="02010609060101010101" pitchFamily="49" charset="-122"/>
            </a:endParaRPr>
          </a:p>
          <a:p>
            <a:r>
              <a:rPr lang="zh-CN" altLang="en-US" b="1" dirty="0">
                <a:latin typeface="黑体" panose="02010609060101010101" pitchFamily="49" charset="-122"/>
                <a:ea typeface="黑体" panose="02010609060101010101" pitchFamily="49" charset="-122"/>
              </a:rPr>
              <a:t>东汉改进（蔡伦）      </a:t>
            </a:r>
            <a:endParaRPr lang="en-US" altLang="zh-CN" b="1" dirty="0">
              <a:latin typeface="黑体" panose="02010609060101010101" pitchFamily="49" charset="-122"/>
              <a:ea typeface="黑体" panose="02010609060101010101" pitchFamily="49" charset="-122"/>
            </a:endParaRPr>
          </a:p>
          <a:p>
            <a:r>
              <a:rPr lang="en-US" altLang="zh-CN" b="1" dirty="0">
                <a:solidFill>
                  <a:srgbClr val="FF0000"/>
                </a:solidFill>
                <a:latin typeface="黑体" panose="02010609060101010101" pitchFamily="49" charset="-122"/>
                <a:ea typeface="黑体" panose="02010609060101010101" pitchFamily="49" charset="-122"/>
              </a:rPr>
              <a:t>7C</a:t>
            </a:r>
            <a:r>
              <a:rPr lang="zh-CN" altLang="en-US" b="1" dirty="0">
                <a:solidFill>
                  <a:srgbClr val="FF0000"/>
                </a:solidFill>
                <a:latin typeface="黑体" panose="02010609060101010101" pitchFamily="49" charset="-122"/>
                <a:ea typeface="黑体" panose="02010609060101010101" pitchFamily="49" charset="-122"/>
              </a:rPr>
              <a:t>，</a:t>
            </a:r>
            <a:r>
              <a:rPr lang="zh-CN" altLang="en-US" b="1" dirty="0">
                <a:latin typeface="黑体" panose="02010609060101010101" pitchFamily="49" charset="-122"/>
                <a:ea typeface="黑体" panose="02010609060101010101" pitchFamily="49" charset="-122"/>
              </a:rPr>
              <a:t>西传</a:t>
            </a:r>
            <a:endParaRPr lang="zh-CN" altLang="en-US" b="1" dirty="0">
              <a:latin typeface="黑体" panose="02010609060101010101" pitchFamily="49" charset="-122"/>
              <a:ea typeface="黑体" panose="02010609060101010101" pitchFamily="49" charset="-122"/>
            </a:endParaRPr>
          </a:p>
        </p:txBody>
      </p:sp>
      <p:sp>
        <p:nvSpPr>
          <p:cNvPr id="43065" name="Text Box 57"/>
          <p:cNvSpPr txBox="1"/>
          <p:nvPr/>
        </p:nvSpPr>
        <p:spPr>
          <a:xfrm>
            <a:off x="892175" y="3157538"/>
            <a:ext cx="4537075" cy="1200150"/>
          </a:xfrm>
          <a:prstGeom prst="rect">
            <a:avLst/>
          </a:prstGeom>
          <a:noFill/>
          <a:ln w="9525">
            <a:noFill/>
          </a:ln>
        </p:spPr>
        <p:txBody>
          <a:bodyPr>
            <a:spAutoFit/>
          </a:bodyPr>
          <a:p>
            <a:r>
              <a:rPr lang="zh-CN" altLang="en-US" b="1" dirty="0">
                <a:latin typeface="黑体" panose="02010609060101010101" pitchFamily="49" charset="-122"/>
                <a:ea typeface="黑体" panose="02010609060101010101" pitchFamily="49" charset="-122"/>
              </a:rPr>
              <a:t>唐朝雕版印刷</a:t>
            </a:r>
            <a:r>
              <a:rPr lang="en-US" altLang="zh-CN" b="1" dirty="0">
                <a:latin typeface="黑体" panose="02010609060101010101" pitchFamily="49" charset="-122"/>
                <a:ea typeface="黑体" panose="02010609060101010101" pitchFamily="49" charset="-122"/>
              </a:rPr>
              <a:t>(《</a:t>
            </a:r>
            <a:r>
              <a:rPr lang="zh-CN" altLang="en-US" b="1" dirty="0">
                <a:latin typeface="黑体" panose="02010609060101010101" pitchFamily="49" charset="-122"/>
                <a:ea typeface="黑体" panose="02010609060101010101" pitchFamily="49" charset="-122"/>
              </a:rPr>
              <a:t>金刚经</a:t>
            </a:r>
            <a:r>
              <a:rPr lang="en-US" altLang="zh-CN" b="1" dirty="0">
                <a:latin typeface="黑体" panose="02010609060101010101" pitchFamily="49" charset="-122"/>
                <a:ea typeface="黑体" panose="02010609060101010101" pitchFamily="49" charset="-122"/>
              </a:rPr>
              <a:t>》)</a:t>
            </a:r>
            <a:endParaRPr lang="en-US" altLang="zh-CN" b="1" dirty="0">
              <a:latin typeface="黑体" panose="02010609060101010101" pitchFamily="49" charset="-122"/>
              <a:ea typeface="黑体" panose="02010609060101010101" pitchFamily="49" charset="-122"/>
            </a:endParaRPr>
          </a:p>
          <a:p>
            <a:r>
              <a:rPr lang="zh-CN" altLang="en-US" b="1" dirty="0">
                <a:latin typeface="黑体" panose="02010609060101010101" pitchFamily="49" charset="-122"/>
                <a:ea typeface="黑体" panose="02010609060101010101" pitchFamily="49" charset="-122"/>
              </a:rPr>
              <a:t>北宋活字印刷（毕昇）          </a:t>
            </a:r>
            <a:r>
              <a:rPr lang="en-US" altLang="zh-CN" b="1" dirty="0">
                <a:solidFill>
                  <a:srgbClr val="FF0000"/>
                </a:solidFill>
                <a:latin typeface="黑体" panose="02010609060101010101" pitchFamily="49" charset="-122"/>
                <a:ea typeface="黑体" panose="02010609060101010101" pitchFamily="49" charset="-122"/>
              </a:rPr>
              <a:t>13C</a:t>
            </a:r>
            <a:r>
              <a:rPr lang="zh-CN" altLang="en-US" b="1" dirty="0">
                <a:solidFill>
                  <a:srgbClr val="FF0000"/>
                </a:solidFill>
                <a:latin typeface="黑体" panose="02010609060101010101" pitchFamily="49" charset="-122"/>
                <a:ea typeface="黑体" panose="02010609060101010101" pitchFamily="49" charset="-122"/>
              </a:rPr>
              <a:t>，</a:t>
            </a:r>
            <a:r>
              <a:rPr lang="zh-CN" altLang="en-US" b="1" dirty="0">
                <a:latin typeface="黑体" panose="02010609060101010101" pitchFamily="49" charset="-122"/>
                <a:ea typeface="黑体" panose="02010609060101010101" pitchFamily="49" charset="-122"/>
              </a:rPr>
              <a:t>外传</a:t>
            </a:r>
            <a:endParaRPr lang="zh-CN" altLang="en-US" b="1" dirty="0">
              <a:latin typeface="黑体" panose="02010609060101010101" pitchFamily="49" charset="-122"/>
              <a:ea typeface="黑体" panose="02010609060101010101" pitchFamily="49" charset="-122"/>
            </a:endParaRPr>
          </a:p>
        </p:txBody>
      </p:sp>
      <p:sp>
        <p:nvSpPr>
          <p:cNvPr id="43066" name="Text Box 58"/>
          <p:cNvSpPr txBox="1"/>
          <p:nvPr/>
        </p:nvSpPr>
        <p:spPr>
          <a:xfrm>
            <a:off x="928688" y="4286250"/>
            <a:ext cx="3929062" cy="1200150"/>
          </a:xfrm>
          <a:prstGeom prst="rect">
            <a:avLst/>
          </a:prstGeom>
          <a:noFill/>
          <a:ln w="9525">
            <a:noFill/>
          </a:ln>
        </p:spPr>
        <p:txBody>
          <a:bodyPr>
            <a:spAutoFit/>
          </a:bodyPr>
          <a:p>
            <a:r>
              <a:rPr lang="zh-CN" altLang="en-US" b="1" dirty="0">
                <a:latin typeface="黑体" panose="02010609060101010101" pitchFamily="49" charset="-122"/>
                <a:ea typeface="黑体" panose="02010609060101010101" pitchFamily="49" charset="-122"/>
              </a:rPr>
              <a:t>唐初发明，唐末用于战争，</a:t>
            </a:r>
            <a:r>
              <a:rPr lang="zh-CN" altLang="en-US" b="1" dirty="0">
                <a:solidFill>
                  <a:srgbClr val="000000"/>
                </a:solidFill>
                <a:latin typeface="黑体" panose="02010609060101010101" pitchFamily="49" charset="-122"/>
                <a:ea typeface="黑体" panose="02010609060101010101" pitchFamily="49" charset="-122"/>
              </a:rPr>
              <a:t>宋朝广泛应用</a:t>
            </a:r>
            <a:endParaRPr lang="en-US" altLang="zh-CN" b="1" dirty="0">
              <a:solidFill>
                <a:srgbClr val="000000"/>
              </a:solidFill>
              <a:latin typeface="黑体" panose="02010609060101010101" pitchFamily="49" charset="-122"/>
              <a:ea typeface="黑体" panose="02010609060101010101" pitchFamily="49" charset="-122"/>
            </a:endParaRPr>
          </a:p>
          <a:p>
            <a:r>
              <a:rPr lang="en-US" altLang="zh-CN" b="1" dirty="0">
                <a:solidFill>
                  <a:srgbClr val="FF0000"/>
                </a:solidFill>
                <a:latin typeface="黑体" panose="02010609060101010101" pitchFamily="49" charset="-122"/>
                <a:ea typeface="黑体" panose="02010609060101010101" pitchFamily="49" charset="-122"/>
              </a:rPr>
              <a:t>14C</a:t>
            </a:r>
            <a:r>
              <a:rPr lang="zh-CN" altLang="en-US" b="1" dirty="0">
                <a:solidFill>
                  <a:srgbClr val="FF0000"/>
                </a:solidFill>
                <a:latin typeface="黑体" panose="02010609060101010101" pitchFamily="49" charset="-122"/>
                <a:ea typeface="黑体" panose="02010609060101010101" pitchFamily="49" charset="-122"/>
              </a:rPr>
              <a:t>，</a:t>
            </a:r>
            <a:r>
              <a:rPr lang="zh-CN" altLang="en-US" b="1" dirty="0">
                <a:latin typeface="黑体" panose="02010609060101010101" pitchFamily="49" charset="-122"/>
                <a:ea typeface="黑体" panose="02010609060101010101" pitchFamily="49" charset="-122"/>
              </a:rPr>
              <a:t>传入欧洲</a:t>
            </a:r>
            <a:endParaRPr lang="zh-CN" altLang="en-US" b="1" dirty="0">
              <a:latin typeface="黑体" panose="02010609060101010101" pitchFamily="49" charset="-122"/>
              <a:ea typeface="黑体" panose="02010609060101010101" pitchFamily="49" charset="-122"/>
            </a:endParaRPr>
          </a:p>
        </p:txBody>
      </p:sp>
      <p:sp>
        <p:nvSpPr>
          <p:cNvPr id="43069" name="Text Box 61"/>
          <p:cNvSpPr txBox="1"/>
          <p:nvPr/>
        </p:nvSpPr>
        <p:spPr>
          <a:xfrm>
            <a:off x="901700" y="5643563"/>
            <a:ext cx="3741738" cy="830262"/>
          </a:xfrm>
          <a:prstGeom prst="rect">
            <a:avLst/>
          </a:prstGeom>
          <a:noFill/>
          <a:ln w="9525">
            <a:noFill/>
          </a:ln>
        </p:spPr>
        <p:txBody>
          <a:bodyPr>
            <a:spAutoFit/>
          </a:bodyPr>
          <a:p>
            <a:pPr>
              <a:spcBef>
                <a:spcPct val="50000"/>
              </a:spcBef>
            </a:pPr>
            <a:r>
              <a:rPr lang="zh-CN" altLang="en-US" b="1" dirty="0">
                <a:latin typeface="黑体" panose="02010609060101010101" pitchFamily="49" charset="-122"/>
                <a:ea typeface="黑体" panose="02010609060101010101" pitchFamily="49" charset="-122"/>
              </a:rPr>
              <a:t>战国司南，北宋用于航海，</a:t>
            </a:r>
            <a:r>
              <a:rPr lang="en-US" altLang="zh-CN" b="1" dirty="0">
                <a:solidFill>
                  <a:srgbClr val="FF0000"/>
                </a:solidFill>
                <a:latin typeface="黑体" panose="02010609060101010101" pitchFamily="49" charset="-122"/>
                <a:ea typeface="黑体" panose="02010609060101010101" pitchFamily="49" charset="-122"/>
              </a:rPr>
              <a:t>13C</a:t>
            </a:r>
            <a:r>
              <a:rPr lang="zh-CN" altLang="en-US" b="1" dirty="0">
                <a:solidFill>
                  <a:srgbClr val="FF0000"/>
                </a:solidFill>
                <a:latin typeface="黑体" panose="02010609060101010101" pitchFamily="49" charset="-122"/>
                <a:ea typeface="黑体" panose="02010609060101010101" pitchFamily="49" charset="-122"/>
              </a:rPr>
              <a:t>，</a:t>
            </a:r>
            <a:r>
              <a:rPr lang="zh-CN" altLang="en-US" b="1" dirty="0">
                <a:latin typeface="黑体" panose="02010609060101010101" pitchFamily="49" charset="-122"/>
                <a:ea typeface="黑体" panose="02010609060101010101" pitchFamily="49" charset="-122"/>
              </a:rPr>
              <a:t>传入欧洲</a:t>
            </a:r>
            <a:endParaRPr lang="zh-CN" altLang="en-US" b="1" dirty="0">
              <a:latin typeface="黑体" panose="02010609060101010101" pitchFamily="49" charset="-122"/>
              <a:ea typeface="黑体" panose="02010609060101010101" pitchFamily="49" charset="-122"/>
            </a:endParaRPr>
          </a:p>
        </p:txBody>
      </p:sp>
      <p:sp>
        <p:nvSpPr>
          <p:cNvPr id="43073" name="Text Box 65"/>
          <p:cNvSpPr txBox="1"/>
          <p:nvPr/>
        </p:nvSpPr>
        <p:spPr>
          <a:xfrm>
            <a:off x="4756150" y="2071688"/>
            <a:ext cx="3744913" cy="830262"/>
          </a:xfrm>
          <a:prstGeom prst="rect">
            <a:avLst/>
          </a:prstGeom>
          <a:noFill/>
          <a:ln w="9525">
            <a:noFill/>
          </a:ln>
        </p:spPr>
        <p:txBody>
          <a:bodyPr>
            <a:spAutoFit/>
          </a:bodyPr>
          <a:p>
            <a:r>
              <a:rPr lang="zh-CN" altLang="en-US" b="1" dirty="0">
                <a:latin typeface="黑体" panose="02010609060101010101" pitchFamily="49" charset="-122"/>
                <a:ea typeface="黑体" panose="02010609060101010101" pitchFamily="49" charset="-122"/>
              </a:rPr>
              <a:t>促进人类文化发展</a:t>
            </a:r>
            <a:endParaRPr lang="en-US" altLang="zh-CN" b="1" dirty="0">
              <a:latin typeface="黑体" panose="02010609060101010101" pitchFamily="49" charset="-122"/>
              <a:ea typeface="黑体" panose="02010609060101010101" pitchFamily="49" charset="-122"/>
            </a:endParaRPr>
          </a:p>
          <a:p>
            <a:r>
              <a:rPr lang="zh-CN" altLang="en-US" b="1" dirty="0">
                <a:latin typeface="黑体" panose="02010609060101010101" pitchFamily="49" charset="-122"/>
                <a:ea typeface="黑体" panose="02010609060101010101" pitchFamily="49" charset="-122"/>
              </a:rPr>
              <a:t>利于</a:t>
            </a:r>
            <a:r>
              <a:rPr lang="zh-CN" altLang="en-US" b="1" dirty="0">
                <a:solidFill>
                  <a:srgbClr val="FF0000"/>
                </a:solidFill>
                <a:latin typeface="黑体" panose="02010609060101010101" pitchFamily="49" charset="-122"/>
                <a:ea typeface="黑体" panose="02010609060101010101" pitchFamily="49" charset="-122"/>
              </a:rPr>
              <a:t>资产阶级思想传播</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43074" name="Text Box 66"/>
          <p:cNvSpPr txBox="1"/>
          <p:nvPr/>
        </p:nvSpPr>
        <p:spPr>
          <a:xfrm>
            <a:off x="4756150" y="3143250"/>
            <a:ext cx="3744913" cy="1200150"/>
          </a:xfrm>
          <a:prstGeom prst="rect">
            <a:avLst/>
          </a:prstGeom>
          <a:noFill/>
          <a:ln w="9525">
            <a:noFill/>
          </a:ln>
        </p:spPr>
        <p:txBody>
          <a:bodyPr>
            <a:spAutoFit/>
          </a:bodyPr>
          <a:p>
            <a:pPr>
              <a:spcBef>
                <a:spcPct val="50000"/>
              </a:spcBef>
            </a:pPr>
            <a:r>
              <a:rPr lang="zh-CN" altLang="en-US" b="1" dirty="0">
                <a:latin typeface="黑体" panose="02010609060101010101" pitchFamily="49" charset="-122"/>
                <a:ea typeface="黑体" panose="02010609060101010101" pitchFamily="49" charset="-122"/>
              </a:rPr>
              <a:t>推动欧洲</a:t>
            </a:r>
            <a:r>
              <a:rPr lang="zh-CN" altLang="en-US" b="1" dirty="0">
                <a:solidFill>
                  <a:srgbClr val="FF0000"/>
                </a:solidFill>
                <a:latin typeface="黑体" panose="02010609060101010101" pitchFamily="49" charset="-122"/>
                <a:ea typeface="黑体" panose="02010609060101010101" pitchFamily="49" charset="-122"/>
              </a:rPr>
              <a:t>文艺复兴和宗教改革</a:t>
            </a:r>
            <a:r>
              <a:rPr lang="zh-CN" altLang="en-US" b="1" dirty="0">
                <a:latin typeface="黑体" panose="02010609060101010101" pitchFamily="49" charset="-122"/>
                <a:ea typeface="黑体" panose="02010609060101010101" pitchFamily="49" charset="-122"/>
              </a:rPr>
              <a:t>，促进人类思想解放和社会进步</a:t>
            </a:r>
            <a:endParaRPr lang="zh-CN" altLang="en-US" b="1" dirty="0">
              <a:latin typeface="黑体" panose="02010609060101010101" pitchFamily="49" charset="-122"/>
              <a:ea typeface="黑体" panose="02010609060101010101" pitchFamily="49" charset="-122"/>
            </a:endParaRPr>
          </a:p>
        </p:txBody>
      </p:sp>
      <p:sp>
        <p:nvSpPr>
          <p:cNvPr id="43075" name="Text Box 67"/>
          <p:cNvSpPr txBox="1"/>
          <p:nvPr/>
        </p:nvSpPr>
        <p:spPr>
          <a:xfrm>
            <a:off x="4756150" y="4500563"/>
            <a:ext cx="3744913" cy="830262"/>
          </a:xfrm>
          <a:prstGeom prst="rect">
            <a:avLst/>
          </a:prstGeom>
          <a:noFill/>
          <a:ln w="9525">
            <a:noFill/>
          </a:ln>
        </p:spPr>
        <p:txBody>
          <a:bodyPr>
            <a:spAutoFit/>
          </a:bodyPr>
          <a:p>
            <a:pPr>
              <a:spcBef>
                <a:spcPct val="50000"/>
              </a:spcBef>
            </a:pPr>
            <a:r>
              <a:rPr lang="zh-CN" altLang="en-US" b="1" dirty="0">
                <a:latin typeface="黑体" panose="02010609060101010101" pitchFamily="49" charset="-122"/>
                <a:ea typeface="黑体" panose="02010609060101010101" pitchFamily="49" charset="-122"/>
              </a:rPr>
              <a:t>对欧洲</a:t>
            </a:r>
            <a:r>
              <a:rPr lang="zh-CN" altLang="en-US" b="1" dirty="0">
                <a:solidFill>
                  <a:srgbClr val="FF0000"/>
                </a:solidFill>
                <a:latin typeface="黑体" panose="02010609060101010101" pitchFamily="49" charset="-122"/>
                <a:ea typeface="黑体" panose="02010609060101010101" pitchFamily="49" charset="-122"/>
              </a:rPr>
              <a:t>资产阶级战胜封建旧贵族</a:t>
            </a:r>
            <a:r>
              <a:rPr lang="zh-CN" altLang="en-US" b="1" dirty="0">
                <a:latin typeface="黑体" panose="02010609060101010101" pitchFamily="49" charset="-122"/>
                <a:ea typeface="黑体" panose="02010609060101010101" pitchFamily="49" charset="-122"/>
              </a:rPr>
              <a:t>起到重要作用</a:t>
            </a:r>
            <a:endParaRPr lang="zh-CN" altLang="en-US" b="1" dirty="0">
              <a:latin typeface="黑体" panose="02010609060101010101" pitchFamily="49" charset="-122"/>
              <a:ea typeface="黑体" panose="02010609060101010101" pitchFamily="49" charset="-122"/>
            </a:endParaRPr>
          </a:p>
        </p:txBody>
      </p:sp>
      <p:sp>
        <p:nvSpPr>
          <p:cNvPr id="43076" name="Text Box 68"/>
          <p:cNvSpPr txBox="1"/>
          <p:nvPr/>
        </p:nvSpPr>
        <p:spPr>
          <a:xfrm>
            <a:off x="4722813" y="5643563"/>
            <a:ext cx="3421062" cy="830262"/>
          </a:xfrm>
          <a:prstGeom prst="rect">
            <a:avLst/>
          </a:prstGeom>
          <a:noFill/>
          <a:ln w="9525">
            <a:noFill/>
          </a:ln>
        </p:spPr>
        <p:txBody>
          <a:bodyPr>
            <a:spAutoFit/>
          </a:bodyPr>
          <a:p>
            <a:pPr>
              <a:spcBef>
                <a:spcPct val="50000"/>
              </a:spcBef>
            </a:pPr>
            <a:r>
              <a:rPr lang="zh-CN" altLang="en-US" b="1" dirty="0">
                <a:latin typeface="黑体" panose="02010609060101010101" pitchFamily="49" charset="-122"/>
                <a:ea typeface="黑体" panose="02010609060101010101" pitchFamily="49" charset="-122"/>
              </a:rPr>
              <a:t>促进远洋航行，为</a:t>
            </a:r>
            <a:r>
              <a:rPr lang="zh-CN" altLang="en-US" b="1" dirty="0">
                <a:solidFill>
                  <a:srgbClr val="FF0000"/>
                </a:solidFill>
                <a:latin typeface="黑体" panose="02010609060101010101" pitchFamily="49" charset="-122"/>
                <a:ea typeface="黑体" panose="02010609060101010101" pitchFamily="49" charset="-122"/>
              </a:rPr>
              <a:t>地理大发现</a:t>
            </a:r>
            <a:r>
              <a:rPr lang="zh-CN" altLang="en-US" b="1" dirty="0">
                <a:latin typeface="黑体" panose="02010609060101010101" pitchFamily="49" charset="-122"/>
                <a:ea typeface="黑体" panose="02010609060101010101" pitchFamily="49" charset="-122"/>
              </a:rPr>
              <a:t>创造条件</a:t>
            </a:r>
            <a:endParaRPr lang="zh-CN" altLang="en-US" b="1" dirty="0">
              <a:latin typeface="黑体" panose="02010609060101010101" pitchFamily="49" charset="-122"/>
              <a:ea typeface="黑体" panose="02010609060101010101" pitchFamily="49" charset="-122"/>
            </a:endParaRPr>
          </a:p>
        </p:txBody>
      </p:sp>
      <p:sp>
        <p:nvSpPr>
          <p:cNvPr id="44" name="TextBox 43"/>
          <p:cNvSpPr txBox="1"/>
          <p:nvPr/>
        </p:nvSpPr>
        <p:spPr>
          <a:xfrm>
            <a:off x="7637463" y="1928813"/>
            <a:ext cx="1292225" cy="4714875"/>
          </a:xfrm>
          <a:prstGeom prst="rect">
            <a:avLst/>
          </a:prstGeom>
          <a:solidFill>
            <a:srgbClr val="FFFF99"/>
          </a:solidFill>
          <a:ln w="28575" cap="flat" cmpd="sng">
            <a:solidFill>
              <a:srgbClr val="00B050"/>
            </a:solidFill>
            <a:prstDash val="solid"/>
            <a:miter/>
            <a:headEnd type="none" w="med" len="med"/>
            <a:tailEnd type="none" w="med" len="med"/>
          </a:ln>
        </p:spPr>
        <p:txBody>
          <a:bodyPr vert="eaVert">
            <a:spAutoFit/>
          </a:bodyPr>
          <a:p>
            <a:pPr algn="ctr"/>
            <a:r>
              <a:rPr lang="zh-CN" altLang="en-US" b="1" dirty="0">
                <a:solidFill>
                  <a:srgbClr val="FF0000"/>
                </a:solidFill>
                <a:latin typeface="黑体" panose="02010609060101010101" pitchFamily="49" charset="-122"/>
                <a:ea typeface="黑体" panose="02010609060101010101" pitchFamily="49" charset="-122"/>
              </a:rPr>
              <a:t>四大发明推动</a:t>
            </a:r>
            <a:r>
              <a:rPr lang="en-US" altLang="zh-CN" b="1" dirty="0">
                <a:solidFill>
                  <a:srgbClr val="FF0000"/>
                </a:solidFill>
                <a:latin typeface="黑体" panose="02010609060101010101" pitchFamily="49" charset="-122"/>
                <a:ea typeface="黑体" panose="02010609060101010101" pitchFamily="49" charset="-122"/>
              </a:rPr>
              <a:t>16-18</a:t>
            </a:r>
            <a:r>
              <a:rPr lang="zh-CN" altLang="en-US" b="1" dirty="0">
                <a:solidFill>
                  <a:srgbClr val="FF0000"/>
                </a:solidFill>
                <a:latin typeface="黑体" panose="02010609060101010101" pitchFamily="49" charset="-122"/>
                <a:ea typeface="黑体" panose="02010609060101010101" pitchFamily="49" charset="-122"/>
              </a:rPr>
              <a:t>世纪的西欧向资本主义社会的过渡</a:t>
            </a:r>
            <a:endParaRPr lang="en-US" altLang="zh-CN" b="1" dirty="0">
              <a:solidFill>
                <a:srgbClr val="FF0000"/>
              </a:solidFill>
              <a:latin typeface="黑体" panose="02010609060101010101" pitchFamily="49" charset="-122"/>
              <a:ea typeface="黑体" panose="02010609060101010101" pitchFamily="49" charset="-122"/>
            </a:endParaRPr>
          </a:p>
          <a:p>
            <a:pPr algn="ctr"/>
            <a:r>
              <a:rPr lang="en-US" altLang="zh-CN" b="1" dirty="0">
                <a:latin typeface="黑体" panose="02010609060101010101" pitchFamily="49" charset="-122"/>
                <a:ea typeface="黑体" panose="02010609060101010101" pitchFamily="49" charset="-122"/>
              </a:rPr>
              <a:t>——</a:t>
            </a:r>
            <a:r>
              <a:rPr lang="zh-CN" altLang="en-US" b="1" dirty="0">
                <a:latin typeface="黑体" panose="02010609060101010101" pitchFamily="49" charset="-122"/>
                <a:ea typeface="黑体" panose="02010609060101010101" pitchFamily="49" charset="-122"/>
              </a:rPr>
              <a:t>推进人类文明进程</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5157" name="Rectangle 4"/>
          <p:cNvSpPr/>
          <p:nvPr/>
        </p:nvSpPr>
        <p:spPr>
          <a:xfrm>
            <a:off x="142875" y="395288"/>
            <a:ext cx="9144000" cy="523875"/>
          </a:xfrm>
          <a:prstGeom prst="rect">
            <a:avLst/>
          </a:prstGeom>
          <a:noFill/>
          <a:ln w="9525">
            <a:noFill/>
          </a:ln>
        </p:spPr>
        <p:txBody>
          <a:bodyPr>
            <a:spAutoFit/>
          </a:bodyPr>
          <a:p>
            <a:r>
              <a:rPr lang="zh-CN" altLang="en-US" sz="2800" b="1" dirty="0">
                <a:solidFill>
                  <a:srgbClr val="FF0000"/>
                </a:solidFill>
                <a:latin typeface="微软雅黑" panose="020B0503020204020204" charset="-122"/>
                <a:ea typeface="微软雅黑" panose="020B0503020204020204" charset="-122"/>
              </a:rPr>
              <a:t>二、中国古代科技高度发达的表现</a:t>
            </a:r>
            <a:endParaRPr lang="zh-CN" altLang="en-US" sz="2800" b="1" dirty="0">
              <a:solidFill>
                <a:srgbClr val="FF0000"/>
              </a:solidFill>
              <a:latin typeface="微软雅黑" panose="020B0503020204020204" charset="-122"/>
              <a:ea typeface="微软雅黑" panose="020B0503020204020204" charset="-122"/>
            </a:endParaRPr>
          </a:p>
        </p:txBody>
      </p:sp>
      <p:sp>
        <p:nvSpPr>
          <p:cNvPr id="5158" name="Rectangle 5"/>
          <p:cNvSpPr/>
          <p:nvPr/>
        </p:nvSpPr>
        <p:spPr>
          <a:xfrm>
            <a:off x="71438" y="823913"/>
            <a:ext cx="6630987" cy="461962"/>
          </a:xfrm>
          <a:prstGeom prst="rect">
            <a:avLst/>
          </a:prstGeom>
          <a:noFill/>
          <a:ln w="9525">
            <a:noFill/>
          </a:ln>
        </p:spPr>
        <p:txBody>
          <a:bodyPr wrap="none">
            <a:spAutoFit/>
          </a:bodyPr>
          <a:p>
            <a:r>
              <a:rPr lang="en-US" altLang="zh-CN" b="1" dirty="0">
                <a:latin typeface="华文中宋" pitchFamily="2" charset="-122"/>
                <a:ea typeface="华文中宋" pitchFamily="2" charset="-122"/>
              </a:rPr>
              <a:t>1.</a:t>
            </a:r>
            <a:r>
              <a:rPr lang="zh-CN" altLang="en-US" b="1" dirty="0">
                <a:latin typeface="华文中宋" pitchFamily="2" charset="-122"/>
                <a:ea typeface="华文中宋" pitchFamily="2" charset="-122"/>
              </a:rPr>
              <a:t>四大发明</a:t>
            </a:r>
            <a:r>
              <a:rPr lang="zh-CN" altLang="en-US" b="1" dirty="0">
                <a:solidFill>
                  <a:srgbClr val="0000CC"/>
                </a:solidFill>
                <a:latin typeface="华文中宋" pitchFamily="2" charset="-122"/>
                <a:ea typeface="华文中宋" pitchFamily="2" charset="-122"/>
              </a:rPr>
              <a:t>（中国古代最具代表性的科技成就）</a:t>
            </a:r>
            <a:endParaRPr lang="zh-CN" altLang="en-US" b="1" dirty="0">
              <a:solidFill>
                <a:srgbClr val="0000CC"/>
              </a:solidFill>
              <a:latin typeface="华文中宋" pitchFamily="2" charset="-122"/>
              <a:ea typeface="华文中宋" pitchFamily="2" charset="-122"/>
            </a:endParaRPr>
          </a:p>
        </p:txBody>
      </p:sp>
      <p:sp>
        <p:nvSpPr>
          <p:cNvPr id="21" name="TextBox 20"/>
          <p:cNvSpPr txBox="1"/>
          <p:nvPr/>
        </p:nvSpPr>
        <p:spPr>
          <a:xfrm>
            <a:off x="857250" y="1928813"/>
            <a:ext cx="1292225" cy="4714875"/>
          </a:xfrm>
          <a:prstGeom prst="rect">
            <a:avLst/>
          </a:prstGeom>
          <a:solidFill>
            <a:srgbClr val="FFFF99"/>
          </a:solidFill>
          <a:ln w="28575" cap="flat" cmpd="sng">
            <a:solidFill>
              <a:srgbClr val="00B050"/>
            </a:solidFill>
            <a:prstDash val="solid"/>
            <a:miter/>
            <a:headEnd type="none" w="med" len="med"/>
            <a:tailEnd type="none" w="med" len="med"/>
          </a:ln>
        </p:spPr>
        <p:txBody>
          <a:bodyPr vert="eaVert">
            <a:spAutoFit/>
          </a:bodyPr>
          <a:p>
            <a:pPr algn="ctr"/>
            <a:r>
              <a:rPr lang="zh-CN" altLang="en-US" b="1" dirty="0">
                <a:solidFill>
                  <a:schemeClr val="tx2"/>
                </a:solidFill>
                <a:latin typeface="Arial" panose="020B0604020202020204" pitchFamily="34" charset="0"/>
                <a:ea typeface="黑体" panose="02010609060101010101" pitchFamily="49" charset="-122"/>
              </a:rPr>
              <a:t>奠定了中国文明古国的地位，推动社会进步</a:t>
            </a:r>
            <a:endParaRPr lang="zh-CN" altLang="en-US" b="1" dirty="0">
              <a:solidFill>
                <a:schemeClr val="tx2"/>
              </a:solidFill>
              <a:latin typeface="Arial" panose="020B0604020202020204" pitchFamily="34" charset="0"/>
              <a:ea typeface="黑体" panose="02010609060101010101" pitchFamily="49" charset="-122"/>
            </a:endParaRPr>
          </a:p>
          <a:p>
            <a:pPr algn="ctr"/>
            <a:r>
              <a:rPr lang="zh-CN" altLang="en-US" b="1" dirty="0">
                <a:solidFill>
                  <a:srgbClr val="FF0000"/>
                </a:solidFill>
                <a:latin typeface="Arial" panose="020B0604020202020204" pitchFamily="34" charset="0"/>
                <a:ea typeface="黑体" panose="02010609060101010101" pitchFamily="49" charset="-122"/>
              </a:rPr>
              <a:t>未能起到推动社会转型的重大作用。</a:t>
            </a:r>
            <a:endParaRPr lang="zh-CN" altLang="en-US" b="1" dirty="0">
              <a:solidFill>
                <a:srgbClr val="FF0000"/>
              </a:solidFill>
              <a:latin typeface="Arial" panose="020B0604020202020204" pitchFamily="34" charset="0"/>
              <a:ea typeface="黑体" panose="02010609060101010101"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3072"/>
                                        </p:tgtEl>
                                        <p:attrNameLst>
                                          <p:attrName>style.visibility</p:attrName>
                                        </p:attrNameLst>
                                      </p:cBhvr>
                                      <p:to>
                                        <p:strVal val="visible"/>
                                      </p:to>
                                    </p:set>
                                    <p:animEffect transition="in" filter="blinds(horizontal)">
                                      <p:cBhvr>
                                        <p:cTn id="7" dur="500"/>
                                        <p:tgtEl>
                                          <p:spTgt spid="4307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43060"/>
                                        </p:tgtEl>
                                        <p:attrNameLst>
                                          <p:attrName>style.visibility</p:attrName>
                                        </p:attrNameLst>
                                      </p:cBhvr>
                                      <p:to>
                                        <p:strVal val="visible"/>
                                      </p:to>
                                    </p:set>
                                    <p:anim calcmode="lin" valueType="num">
                                      <p:cBhvr>
                                        <p:cTn id="12" dur="500" fill="hold"/>
                                        <p:tgtEl>
                                          <p:spTgt spid="43060"/>
                                        </p:tgtEl>
                                        <p:attrNameLst>
                                          <p:attrName>ppt_w</p:attrName>
                                        </p:attrNameLst>
                                      </p:cBhvr>
                                      <p:tavLst>
                                        <p:tav tm="0">
                                          <p:val>
                                            <p:fltVal val="0.000000"/>
                                          </p:val>
                                        </p:tav>
                                        <p:tav tm="100000">
                                          <p:val>
                                            <p:strVal val="#ppt_w"/>
                                          </p:val>
                                        </p:tav>
                                      </p:tavLst>
                                    </p:anim>
                                    <p:anim calcmode="lin" valueType="num">
                                      <p:cBhvr>
                                        <p:cTn id="13" dur="500" fill="hold"/>
                                        <p:tgtEl>
                                          <p:spTgt spid="43060"/>
                                        </p:tgtEl>
                                        <p:attrNameLst>
                                          <p:attrName>ppt_h</p:attrName>
                                        </p:attrNameLst>
                                      </p:cBhvr>
                                      <p:tavLst>
                                        <p:tav tm="0">
                                          <p:val>
                                            <p:fltVal val="0.000000"/>
                                          </p:val>
                                        </p:tav>
                                        <p:tav tm="100000">
                                          <p:val>
                                            <p:strVal val="#ppt_h"/>
                                          </p:val>
                                        </p:tav>
                                      </p:tavLst>
                                    </p:anim>
                                    <p:animEffect transition="in" filter="fade">
                                      <p:cBhvr>
                                        <p:cTn id="14" dur="500"/>
                                        <p:tgtEl>
                                          <p:spTgt spid="43060"/>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43073"/>
                                        </p:tgtEl>
                                        <p:attrNameLst>
                                          <p:attrName>style.visibility</p:attrName>
                                        </p:attrNameLst>
                                      </p:cBhvr>
                                      <p:to>
                                        <p:strVal val="visible"/>
                                      </p:to>
                                    </p:set>
                                    <p:anim calcmode="lin" valueType="num">
                                      <p:cBhvr>
                                        <p:cTn id="19" dur="500" fill="hold"/>
                                        <p:tgtEl>
                                          <p:spTgt spid="43073"/>
                                        </p:tgtEl>
                                        <p:attrNameLst>
                                          <p:attrName>ppt_w</p:attrName>
                                        </p:attrNameLst>
                                      </p:cBhvr>
                                      <p:tavLst>
                                        <p:tav tm="0">
                                          <p:val>
                                            <p:fltVal val="0.000000"/>
                                          </p:val>
                                        </p:tav>
                                        <p:tav tm="100000">
                                          <p:val>
                                            <p:strVal val="#ppt_w"/>
                                          </p:val>
                                        </p:tav>
                                      </p:tavLst>
                                    </p:anim>
                                    <p:anim calcmode="lin" valueType="num">
                                      <p:cBhvr>
                                        <p:cTn id="20" dur="500" fill="hold"/>
                                        <p:tgtEl>
                                          <p:spTgt spid="43073"/>
                                        </p:tgtEl>
                                        <p:attrNameLst>
                                          <p:attrName>ppt_h</p:attrName>
                                        </p:attrNameLst>
                                      </p:cBhvr>
                                      <p:tavLst>
                                        <p:tav tm="0">
                                          <p:val>
                                            <p:fltVal val="0.000000"/>
                                          </p:val>
                                        </p:tav>
                                        <p:tav tm="100000">
                                          <p:val>
                                            <p:strVal val="#ppt_h"/>
                                          </p:val>
                                        </p:tav>
                                      </p:tavLst>
                                    </p:anim>
                                    <p:animEffect transition="in" filter="fade">
                                      <p:cBhvr>
                                        <p:cTn id="21" dur="500"/>
                                        <p:tgtEl>
                                          <p:spTgt spid="43073"/>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43065"/>
                                        </p:tgtEl>
                                        <p:attrNameLst>
                                          <p:attrName>style.visibility</p:attrName>
                                        </p:attrNameLst>
                                      </p:cBhvr>
                                      <p:to>
                                        <p:strVal val="visible"/>
                                      </p:to>
                                    </p:set>
                                    <p:anim calcmode="lin" valueType="num">
                                      <p:cBhvr>
                                        <p:cTn id="26" dur="500" fill="hold"/>
                                        <p:tgtEl>
                                          <p:spTgt spid="43065"/>
                                        </p:tgtEl>
                                        <p:attrNameLst>
                                          <p:attrName>ppt_w</p:attrName>
                                        </p:attrNameLst>
                                      </p:cBhvr>
                                      <p:tavLst>
                                        <p:tav tm="0">
                                          <p:val>
                                            <p:fltVal val="0.000000"/>
                                          </p:val>
                                        </p:tav>
                                        <p:tav tm="100000">
                                          <p:val>
                                            <p:strVal val="#ppt_w"/>
                                          </p:val>
                                        </p:tav>
                                      </p:tavLst>
                                    </p:anim>
                                    <p:anim calcmode="lin" valueType="num">
                                      <p:cBhvr>
                                        <p:cTn id="27" dur="500" fill="hold"/>
                                        <p:tgtEl>
                                          <p:spTgt spid="43065"/>
                                        </p:tgtEl>
                                        <p:attrNameLst>
                                          <p:attrName>ppt_h</p:attrName>
                                        </p:attrNameLst>
                                      </p:cBhvr>
                                      <p:tavLst>
                                        <p:tav tm="0">
                                          <p:val>
                                            <p:fltVal val="0.000000"/>
                                          </p:val>
                                        </p:tav>
                                        <p:tav tm="100000">
                                          <p:val>
                                            <p:strVal val="#ppt_h"/>
                                          </p:val>
                                        </p:tav>
                                      </p:tavLst>
                                    </p:anim>
                                    <p:animEffect transition="in" filter="fade">
                                      <p:cBhvr>
                                        <p:cTn id="28" dur="500"/>
                                        <p:tgtEl>
                                          <p:spTgt spid="43065"/>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43074"/>
                                        </p:tgtEl>
                                        <p:attrNameLst>
                                          <p:attrName>style.visibility</p:attrName>
                                        </p:attrNameLst>
                                      </p:cBhvr>
                                      <p:to>
                                        <p:strVal val="visible"/>
                                      </p:to>
                                    </p:set>
                                    <p:anim calcmode="lin" valueType="num">
                                      <p:cBhvr>
                                        <p:cTn id="33" dur="500" fill="hold"/>
                                        <p:tgtEl>
                                          <p:spTgt spid="43074"/>
                                        </p:tgtEl>
                                        <p:attrNameLst>
                                          <p:attrName>ppt_w</p:attrName>
                                        </p:attrNameLst>
                                      </p:cBhvr>
                                      <p:tavLst>
                                        <p:tav tm="0">
                                          <p:val>
                                            <p:fltVal val="0.000000"/>
                                          </p:val>
                                        </p:tav>
                                        <p:tav tm="100000">
                                          <p:val>
                                            <p:strVal val="#ppt_w"/>
                                          </p:val>
                                        </p:tav>
                                      </p:tavLst>
                                    </p:anim>
                                    <p:anim calcmode="lin" valueType="num">
                                      <p:cBhvr>
                                        <p:cTn id="34" dur="500" fill="hold"/>
                                        <p:tgtEl>
                                          <p:spTgt spid="43074"/>
                                        </p:tgtEl>
                                        <p:attrNameLst>
                                          <p:attrName>ppt_h</p:attrName>
                                        </p:attrNameLst>
                                      </p:cBhvr>
                                      <p:tavLst>
                                        <p:tav tm="0">
                                          <p:val>
                                            <p:fltVal val="0.000000"/>
                                          </p:val>
                                        </p:tav>
                                        <p:tav tm="100000">
                                          <p:val>
                                            <p:strVal val="#ppt_h"/>
                                          </p:val>
                                        </p:tav>
                                      </p:tavLst>
                                    </p:anim>
                                    <p:animEffect transition="in" filter="fade">
                                      <p:cBhvr>
                                        <p:cTn id="35" dur="500"/>
                                        <p:tgtEl>
                                          <p:spTgt spid="43074"/>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43066"/>
                                        </p:tgtEl>
                                        <p:attrNameLst>
                                          <p:attrName>style.visibility</p:attrName>
                                        </p:attrNameLst>
                                      </p:cBhvr>
                                      <p:to>
                                        <p:strVal val="visible"/>
                                      </p:to>
                                    </p:set>
                                    <p:anim calcmode="lin" valueType="num">
                                      <p:cBhvr>
                                        <p:cTn id="40" dur="500" fill="hold"/>
                                        <p:tgtEl>
                                          <p:spTgt spid="43066"/>
                                        </p:tgtEl>
                                        <p:attrNameLst>
                                          <p:attrName>ppt_w</p:attrName>
                                        </p:attrNameLst>
                                      </p:cBhvr>
                                      <p:tavLst>
                                        <p:tav tm="0">
                                          <p:val>
                                            <p:fltVal val="0.000000"/>
                                          </p:val>
                                        </p:tav>
                                        <p:tav tm="100000">
                                          <p:val>
                                            <p:strVal val="#ppt_w"/>
                                          </p:val>
                                        </p:tav>
                                      </p:tavLst>
                                    </p:anim>
                                    <p:anim calcmode="lin" valueType="num">
                                      <p:cBhvr>
                                        <p:cTn id="41" dur="500" fill="hold"/>
                                        <p:tgtEl>
                                          <p:spTgt spid="43066"/>
                                        </p:tgtEl>
                                        <p:attrNameLst>
                                          <p:attrName>ppt_h</p:attrName>
                                        </p:attrNameLst>
                                      </p:cBhvr>
                                      <p:tavLst>
                                        <p:tav tm="0">
                                          <p:val>
                                            <p:fltVal val="0.000000"/>
                                          </p:val>
                                        </p:tav>
                                        <p:tav tm="100000">
                                          <p:val>
                                            <p:strVal val="#ppt_h"/>
                                          </p:val>
                                        </p:tav>
                                      </p:tavLst>
                                    </p:anim>
                                    <p:animEffect transition="in" filter="fade">
                                      <p:cBhvr>
                                        <p:cTn id="42" dur="500"/>
                                        <p:tgtEl>
                                          <p:spTgt spid="43066"/>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43075"/>
                                        </p:tgtEl>
                                        <p:attrNameLst>
                                          <p:attrName>style.visibility</p:attrName>
                                        </p:attrNameLst>
                                      </p:cBhvr>
                                      <p:to>
                                        <p:strVal val="visible"/>
                                      </p:to>
                                    </p:set>
                                    <p:anim calcmode="lin" valueType="num">
                                      <p:cBhvr>
                                        <p:cTn id="47" dur="500" fill="hold"/>
                                        <p:tgtEl>
                                          <p:spTgt spid="43075"/>
                                        </p:tgtEl>
                                        <p:attrNameLst>
                                          <p:attrName>ppt_w</p:attrName>
                                        </p:attrNameLst>
                                      </p:cBhvr>
                                      <p:tavLst>
                                        <p:tav tm="0">
                                          <p:val>
                                            <p:fltVal val="0.000000"/>
                                          </p:val>
                                        </p:tav>
                                        <p:tav tm="100000">
                                          <p:val>
                                            <p:strVal val="#ppt_w"/>
                                          </p:val>
                                        </p:tav>
                                      </p:tavLst>
                                    </p:anim>
                                    <p:anim calcmode="lin" valueType="num">
                                      <p:cBhvr>
                                        <p:cTn id="48" dur="500" fill="hold"/>
                                        <p:tgtEl>
                                          <p:spTgt spid="43075"/>
                                        </p:tgtEl>
                                        <p:attrNameLst>
                                          <p:attrName>ppt_h</p:attrName>
                                        </p:attrNameLst>
                                      </p:cBhvr>
                                      <p:tavLst>
                                        <p:tav tm="0">
                                          <p:val>
                                            <p:fltVal val="0.000000"/>
                                          </p:val>
                                        </p:tav>
                                        <p:tav tm="100000">
                                          <p:val>
                                            <p:strVal val="#ppt_h"/>
                                          </p:val>
                                        </p:tav>
                                      </p:tavLst>
                                    </p:anim>
                                    <p:animEffect transition="in" filter="fade">
                                      <p:cBhvr>
                                        <p:cTn id="49" dur="500"/>
                                        <p:tgtEl>
                                          <p:spTgt spid="43075"/>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43069"/>
                                        </p:tgtEl>
                                        <p:attrNameLst>
                                          <p:attrName>style.visibility</p:attrName>
                                        </p:attrNameLst>
                                      </p:cBhvr>
                                      <p:to>
                                        <p:strVal val="visible"/>
                                      </p:to>
                                    </p:set>
                                    <p:anim calcmode="lin" valueType="num">
                                      <p:cBhvr>
                                        <p:cTn id="54" dur="500" fill="hold"/>
                                        <p:tgtEl>
                                          <p:spTgt spid="43069"/>
                                        </p:tgtEl>
                                        <p:attrNameLst>
                                          <p:attrName>ppt_w</p:attrName>
                                        </p:attrNameLst>
                                      </p:cBhvr>
                                      <p:tavLst>
                                        <p:tav tm="0">
                                          <p:val>
                                            <p:fltVal val="0.000000"/>
                                          </p:val>
                                        </p:tav>
                                        <p:tav tm="100000">
                                          <p:val>
                                            <p:strVal val="#ppt_w"/>
                                          </p:val>
                                        </p:tav>
                                      </p:tavLst>
                                    </p:anim>
                                    <p:anim calcmode="lin" valueType="num">
                                      <p:cBhvr>
                                        <p:cTn id="55" dur="500" fill="hold"/>
                                        <p:tgtEl>
                                          <p:spTgt spid="43069"/>
                                        </p:tgtEl>
                                        <p:attrNameLst>
                                          <p:attrName>ppt_h</p:attrName>
                                        </p:attrNameLst>
                                      </p:cBhvr>
                                      <p:tavLst>
                                        <p:tav tm="0">
                                          <p:val>
                                            <p:fltVal val="0.000000"/>
                                          </p:val>
                                        </p:tav>
                                        <p:tav tm="100000">
                                          <p:val>
                                            <p:strVal val="#ppt_h"/>
                                          </p:val>
                                        </p:tav>
                                      </p:tavLst>
                                    </p:anim>
                                    <p:animEffect transition="in" filter="fade">
                                      <p:cBhvr>
                                        <p:cTn id="56" dur="500"/>
                                        <p:tgtEl>
                                          <p:spTgt spid="43069"/>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43076"/>
                                        </p:tgtEl>
                                        <p:attrNameLst>
                                          <p:attrName>style.visibility</p:attrName>
                                        </p:attrNameLst>
                                      </p:cBhvr>
                                      <p:to>
                                        <p:strVal val="visible"/>
                                      </p:to>
                                    </p:set>
                                    <p:anim calcmode="lin" valueType="num">
                                      <p:cBhvr>
                                        <p:cTn id="61" dur="500" fill="hold"/>
                                        <p:tgtEl>
                                          <p:spTgt spid="43076"/>
                                        </p:tgtEl>
                                        <p:attrNameLst>
                                          <p:attrName>ppt_w</p:attrName>
                                        </p:attrNameLst>
                                      </p:cBhvr>
                                      <p:tavLst>
                                        <p:tav tm="0">
                                          <p:val>
                                            <p:fltVal val="0.000000"/>
                                          </p:val>
                                        </p:tav>
                                        <p:tav tm="100000">
                                          <p:val>
                                            <p:strVal val="#ppt_w"/>
                                          </p:val>
                                        </p:tav>
                                      </p:tavLst>
                                    </p:anim>
                                    <p:anim calcmode="lin" valueType="num">
                                      <p:cBhvr>
                                        <p:cTn id="62" dur="500" fill="hold"/>
                                        <p:tgtEl>
                                          <p:spTgt spid="43076"/>
                                        </p:tgtEl>
                                        <p:attrNameLst>
                                          <p:attrName>ppt_h</p:attrName>
                                        </p:attrNameLst>
                                      </p:cBhvr>
                                      <p:tavLst>
                                        <p:tav tm="0">
                                          <p:val>
                                            <p:fltVal val="0.000000"/>
                                          </p:val>
                                        </p:tav>
                                        <p:tav tm="100000">
                                          <p:val>
                                            <p:strVal val="#ppt_h"/>
                                          </p:val>
                                        </p:tav>
                                      </p:tavLst>
                                    </p:anim>
                                    <p:animEffect transition="in" filter="fade">
                                      <p:cBhvr>
                                        <p:cTn id="63" dur="500"/>
                                        <p:tgtEl>
                                          <p:spTgt spid="43076"/>
                                        </p:tgtEl>
                                      </p:cBhvr>
                                    </p:animEffect>
                                  </p:childTnLst>
                                </p:cTn>
                              </p:par>
                            </p:childTnLst>
                          </p:cTn>
                        </p:par>
                      </p:childTnLst>
                    </p:cTn>
                  </p:par>
                  <p:par>
                    <p:cTn id="64" fill="hold">
                      <p:stCondLst>
                        <p:cond delay="indefinite"/>
                      </p:stCondLst>
                      <p:childTnLst>
                        <p:par>
                          <p:cTn id="65" fill="hold">
                            <p:stCondLst>
                              <p:cond delay="0"/>
                            </p:stCondLst>
                            <p:childTnLst>
                              <p:par>
                                <p:cTn id="66" presetID="47" presetClass="entr" presetSubtype="0" fill="hold" grpId="0" nodeType="click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fade">
                                      <p:cBhvr>
                                        <p:cTn id="68" dur="1000"/>
                                        <p:tgtEl>
                                          <p:spTgt spid="44"/>
                                        </p:tgtEl>
                                      </p:cBhvr>
                                    </p:animEffect>
                                    <p:anim calcmode="lin" valueType="num">
                                      <p:cBhvr>
                                        <p:cTn id="69" dur="1000" fill="hold"/>
                                        <p:tgtEl>
                                          <p:spTgt spid="44"/>
                                        </p:tgtEl>
                                        <p:attrNameLst>
                                          <p:attrName>ppt_x</p:attrName>
                                        </p:attrNameLst>
                                      </p:cBhvr>
                                      <p:tavLst>
                                        <p:tav tm="0">
                                          <p:val>
                                            <p:strVal val="#ppt_x"/>
                                          </p:val>
                                        </p:tav>
                                        <p:tav tm="100000">
                                          <p:val>
                                            <p:strVal val="#ppt_x"/>
                                          </p:val>
                                        </p:tav>
                                      </p:tavLst>
                                    </p:anim>
                                    <p:anim calcmode="lin" valueType="num">
                                      <p:cBhvr>
                                        <p:cTn id="70"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7" presetClass="entr" presetSubtype="0" fill="hold" grpId="0" nodeType="clickEffect">
                                  <p:stCondLst>
                                    <p:cond delay="0"/>
                                  </p:stCondLst>
                                  <p:childTnLst>
                                    <p:set>
                                      <p:cBhvr>
                                        <p:cTn id="74" dur="1" fill="hold">
                                          <p:stCondLst>
                                            <p:cond delay="0"/>
                                          </p:stCondLst>
                                        </p:cTn>
                                        <p:tgtEl>
                                          <p:spTgt spid="21"/>
                                        </p:tgtEl>
                                        <p:attrNameLst>
                                          <p:attrName>style.visibility</p:attrName>
                                        </p:attrNameLst>
                                      </p:cBhvr>
                                      <p:to>
                                        <p:strVal val="visible"/>
                                      </p:to>
                                    </p:set>
                                    <p:animEffect transition="in" filter="fade">
                                      <p:cBhvr>
                                        <p:cTn id="75" dur="1000"/>
                                        <p:tgtEl>
                                          <p:spTgt spid="21"/>
                                        </p:tgtEl>
                                      </p:cBhvr>
                                    </p:animEffect>
                                    <p:anim calcmode="lin" valueType="num">
                                      <p:cBhvr>
                                        <p:cTn id="76" dur="1000" fill="hold"/>
                                        <p:tgtEl>
                                          <p:spTgt spid="21"/>
                                        </p:tgtEl>
                                        <p:attrNameLst>
                                          <p:attrName>ppt_x</p:attrName>
                                        </p:attrNameLst>
                                      </p:cBhvr>
                                      <p:tavLst>
                                        <p:tav tm="0">
                                          <p:val>
                                            <p:strVal val="#ppt_x"/>
                                          </p:val>
                                        </p:tav>
                                        <p:tav tm="100000">
                                          <p:val>
                                            <p:strVal val="#ppt_x"/>
                                          </p:val>
                                        </p:tav>
                                      </p:tavLst>
                                    </p:anim>
                                    <p:anim calcmode="lin" valueType="num">
                                      <p:cBhvr>
                                        <p:cTn id="7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60" grpId="0"/>
      <p:bldP spid="43065" grpId="0"/>
      <p:bldP spid="43066" grpId="0"/>
      <p:bldP spid="43069" grpId="0"/>
      <p:bldP spid="43073" grpId="0"/>
      <p:bldP spid="43074" grpId="0"/>
      <p:bldP spid="43075" grpId="0"/>
      <p:bldP spid="43076" grpId="0"/>
      <p:bldP spid="44" grpId="0" animBg="1"/>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1"/>
          <p:cNvSpPr txBox="1"/>
          <p:nvPr/>
        </p:nvSpPr>
        <p:spPr>
          <a:xfrm>
            <a:off x="180975" y="985838"/>
            <a:ext cx="8748713" cy="4586287"/>
          </a:xfrm>
          <a:prstGeom prst="rect">
            <a:avLst/>
          </a:prstGeom>
          <a:noFill/>
          <a:ln w="9525">
            <a:noFill/>
          </a:ln>
        </p:spPr>
        <p:txBody>
          <a:bodyPr>
            <a:spAutoFit/>
          </a:bodyPr>
          <a:p>
            <a:r>
              <a:rPr lang="zh-CN" altLang="en-US" sz="2800" b="1" dirty="0">
                <a:latin typeface="微软雅黑" panose="020B0503020204020204" charset="-122"/>
                <a:ea typeface="微软雅黑" panose="020B0503020204020204" charset="-122"/>
              </a:rPr>
              <a:t>四大发明对中国和对西方造成的不同影响的原因及启示</a:t>
            </a:r>
            <a:endParaRPr lang="zh-CN" altLang="en-US" sz="2800" b="1" dirty="0">
              <a:latin typeface="微软雅黑" panose="020B0503020204020204" charset="-122"/>
              <a:ea typeface="微软雅黑" panose="020B0503020204020204" charset="-122"/>
            </a:endParaRPr>
          </a:p>
          <a:p>
            <a:r>
              <a:rPr lang="zh-CN" altLang="en-US" b="1" dirty="0">
                <a:solidFill>
                  <a:schemeClr val="tx2"/>
                </a:solidFill>
                <a:latin typeface="华文中宋" pitchFamily="2" charset="-122"/>
                <a:ea typeface="华文中宋" pitchFamily="2" charset="-122"/>
              </a:rPr>
              <a:t> </a:t>
            </a:r>
            <a:r>
              <a:rPr lang="en-US" altLang="zh-CN" b="1" dirty="0">
                <a:solidFill>
                  <a:schemeClr val="tx2"/>
                </a:solidFill>
                <a:latin typeface="华文中宋" pitchFamily="2" charset="-122"/>
                <a:ea typeface="华文中宋" pitchFamily="2" charset="-122"/>
              </a:rPr>
              <a:t>1</a:t>
            </a:r>
            <a:r>
              <a:rPr lang="zh-CN" altLang="en-US" b="1" dirty="0">
                <a:solidFill>
                  <a:schemeClr val="tx2"/>
                </a:solidFill>
                <a:latin typeface="华文中宋" pitchFamily="2" charset="-122"/>
                <a:ea typeface="华文中宋" pitchFamily="2" charset="-122"/>
              </a:rPr>
              <a:t>）中国：</a:t>
            </a:r>
            <a:endParaRPr lang="zh-CN" altLang="en-US" b="1" dirty="0">
              <a:solidFill>
                <a:schemeClr val="tx2"/>
              </a:solidFill>
              <a:latin typeface="华文中宋" pitchFamily="2" charset="-122"/>
              <a:ea typeface="华文中宋" pitchFamily="2" charset="-122"/>
            </a:endParaRPr>
          </a:p>
          <a:p>
            <a:r>
              <a:rPr lang="zh-CN" altLang="en-US" b="1" dirty="0">
                <a:solidFill>
                  <a:schemeClr val="tx2"/>
                </a:solidFill>
                <a:latin typeface="华文中宋" pitchFamily="2" charset="-122"/>
                <a:ea typeface="华文中宋" pitchFamily="2" charset="-122"/>
              </a:rPr>
              <a:t>       封建</a:t>
            </a:r>
            <a:r>
              <a:rPr lang="zh-CN" altLang="en-US" b="1" dirty="0">
                <a:solidFill>
                  <a:srgbClr val="FF0000"/>
                </a:solidFill>
                <a:latin typeface="华文中宋" pitchFamily="2" charset="-122"/>
                <a:ea typeface="华文中宋" pitchFamily="2" charset="-122"/>
              </a:rPr>
              <a:t>小农经济</a:t>
            </a:r>
            <a:r>
              <a:rPr lang="zh-CN" altLang="en-US" b="1" dirty="0">
                <a:solidFill>
                  <a:schemeClr val="tx2"/>
                </a:solidFill>
                <a:latin typeface="华文中宋" pitchFamily="2" charset="-122"/>
                <a:ea typeface="华文中宋" pitchFamily="2" charset="-122"/>
              </a:rPr>
              <a:t>占主导地位；</a:t>
            </a:r>
            <a:r>
              <a:rPr lang="zh-CN" altLang="en-US" b="1" dirty="0">
                <a:solidFill>
                  <a:srgbClr val="FF0000"/>
                </a:solidFill>
                <a:latin typeface="华文中宋" pitchFamily="2" charset="-122"/>
                <a:ea typeface="华文中宋" pitchFamily="2" charset="-122"/>
              </a:rPr>
              <a:t>专制主义中央集权</a:t>
            </a:r>
            <a:r>
              <a:rPr lang="zh-CN" altLang="en-US" b="1" dirty="0">
                <a:solidFill>
                  <a:schemeClr val="tx2"/>
                </a:solidFill>
                <a:latin typeface="华文中宋" pitchFamily="2" charset="-122"/>
                <a:ea typeface="华文中宋" pitchFamily="2" charset="-122"/>
              </a:rPr>
              <a:t>的阻碍；</a:t>
            </a:r>
            <a:r>
              <a:rPr lang="zh-CN" altLang="en-US" b="1" dirty="0">
                <a:solidFill>
                  <a:srgbClr val="FF0000"/>
                </a:solidFill>
                <a:latin typeface="华文中宋" pitchFamily="2" charset="-122"/>
                <a:ea typeface="华文中宋" pitchFamily="2" charset="-122"/>
              </a:rPr>
              <a:t>文化专制</a:t>
            </a:r>
            <a:r>
              <a:rPr lang="zh-CN" altLang="en-US" b="1" dirty="0">
                <a:solidFill>
                  <a:schemeClr val="tx2"/>
                </a:solidFill>
                <a:latin typeface="华文中宋" pitchFamily="2" charset="-122"/>
                <a:ea typeface="华文中宋" pitchFamily="2" charset="-122"/>
              </a:rPr>
              <a:t>；重农抑商、闭关锁国等阻碍先进技术发挥作用；</a:t>
            </a:r>
            <a:endParaRPr lang="zh-CN" altLang="en-US" b="1" dirty="0">
              <a:solidFill>
                <a:schemeClr val="tx2"/>
              </a:solidFill>
              <a:latin typeface="华文中宋" pitchFamily="2" charset="-122"/>
              <a:ea typeface="华文中宋" pitchFamily="2" charset="-122"/>
            </a:endParaRPr>
          </a:p>
          <a:p>
            <a:r>
              <a:rPr lang="zh-CN" altLang="en-US" b="1" dirty="0">
                <a:solidFill>
                  <a:srgbClr val="FF0000"/>
                </a:solidFill>
                <a:latin typeface="华文中宋" pitchFamily="2" charset="-122"/>
                <a:ea typeface="华文中宋" pitchFamily="2" charset="-122"/>
              </a:rPr>
              <a:t>总之，封建专制统治的腐朽是中国没有产生近代科学的根本原因</a:t>
            </a:r>
            <a:endParaRPr lang="zh-CN" altLang="en-US" b="1" dirty="0">
              <a:solidFill>
                <a:srgbClr val="FF0000"/>
              </a:solidFill>
              <a:latin typeface="华文中宋" pitchFamily="2" charset="-122"/>
              <a:ea typeface="华文中宋" pitchFamily="2" charset="-122"/>
            </a:endParaRPr>
          </a:p>
          <a:p>
            <a:r>
              <a:rPr lang="en-US" altLang="zh-CN" b="1" dirty="0">
                <a:solidFill>
                  <a:schemeClr val="tx2"/>
                </a:solidFill>
                <a:latin typeface="华文中宋" pitchFamily="2" charset="-122"/>
                <a:ea typeface="华文中宋" pitchFamily="2" charset="-122"/>
              </a:rPr>
              <a:t>2</a:t>
            </a:r>
            <a:r>
              <a:rPr lang="zh-CN" altLang="en-US" b="1" dirty="0">
                <a:solidFill>
                  <a:schemeClr val="tx2"/>
                </a:solidFill>
                <a:latin typeface="华文中宋" pitchFamily="2" charset="-122"/>
                <a:ea typeface="华文中宋" pitchFamily="2" charset="-122"/>
              </a:rPr>
              <a:t>）西方：</a:t>
            </a:r>
            <a:endParaRPr lang="zh-CN" altLang="en-US" b="1" dirty="0">
              <a:solidFill>
                <a:schemeClr val="tx2"/>
              </a:solidFill>
              <a:latin typeface="华文中宋" pitchFamily="2" charset="-122"/>
              <a:ea typeface="华文中宋" pitchFamily="2" charset="-122"/>
            </a:endParaRPr>
          </a:p>
          <a:p>
            <a:r>
              <a:rPr lang="zh-CN" altLang="en-US" b="1" dirty="0">
                <a:solidFill>
                  <a:schemeClr val="tx2"/>
                </a:solidFill>
                <a:latin typeface="华文中宋" pitchFamily="2" charset="-122"/>
                <a:ea typeface="华文中宋" pitchFamily="2" charset="-122"/>
              </a:rPr>
              <a:t>       新兴的</a:t>
            </a:r>
            <a:r>
              <a:rPr lang="zh-CN" altLang="en-US" b="1" dirty="0">
                <a:solidFill>
                  <a:srgbClr val="FF0000"/>
                </a:solidFill>
                <a:latin typeface="华文中宋" pitchFamily="2" charset="-122"/>
                <a:ea typeface="华文中宋" pitchFamily="2" charset="-122"/>
              </a:rPr>
              <a:t>资本主义生产方式</a:t>
            </a:r>
            <a:r>
              <a:rPr lang="zh-CN" altLang="en-US" b="1" dirty="0">
                <a:solidFill>
                  <a:schemeClr val="tx2"/>
                </a:solidFill>
                <a:latin typeface="华文中宋" pitchFamily="2" charset="-122"/>
                <a:ea typeface="华文中宋" pitchFamily="2" charset="-122"/>
              </a:rPr>
              <a:t>为科学技术的发展奠定了</a:t>
            </a:r>
            <a:r>
              <a:rPr lang="zh-CN" altLang="en-US" b="1" dirty="0">
                <a:solidFill>
                  <a:srgbClr val="FF0000"/>
                </a:solidFill>
                <a:latin typeface="华文中宋" pitchFamily="2" charset="-122"/>
                <a:ea typeface="华文中宋" pitchFamily="2" charset="-122"/>
              </a:rPr>
              <a:t>物质基础</a:t>
            </a:r>
            <a:r>
              <a:rPr lang="zh-CN" altLang="en-US" b="1" dirty="0">
                <a:solidFill>
                  <a:schemeClr val="tx2"/>
                </a:solidFill>
                <a:latin typeface="华文中宋" pitchFamily="2" charset="-122"/>
                <a:ea typeface="华文中宋" pitchFamily="2" charset="-122"/>
              </a:rPr>
              <a:t>，提供了动力；</a:t>
            </a:r>
            <a:endParaRPr lang="zh-CN" altLang="en-US" b="1" dirty="0">
              <a:solidFill>
                <a:schemeClr val="tx2"/>
              </a:solidFill>
              <a:latin typeface="华文中宋" pitchFamily="2" charset="-122"/>
              <a:ea typeface="华文中宋" pitchFamily="2" charset="-122"/>
            </a:endParaRPr>
          </a:p>
          <a:p>
            <a:r>
              <a:rPr lang="zh-CN" altLang="en-US" b="1" dirty="0">
                <a:solidFill>
                  <a:schemeClr val="tx2"/>
                </a:solidFill>
                <a:latin typeface="华文中宋" pitchFamily="2" charset="-122"/>
                <a:ea typeface="华文中宋" pitchFamily="2" charset="-122"/>
              </a:rPr>
              <a:t>       </a:t>
            </a:r>
            <a:r>
              <a:rPr lang="zh-CN" altLang="en-US" b="1" dirty="0">
                <a:solidFill>
                  <a:srgbClr val="FF0000"/>
                </a:solidFill>
                <a:latin typeface="华文中宋" pitchFamily="2" charset="-122"/>
                <a:ea typeface="华文中宋" pitchFamily="2" charset="-122"/>
              </a:rPr>
              <a:t>文艺复兴运动和启蒙运动</a:t>
            </a:r>
            <a:r>
              <a:rPr lang="zh-CN" altLang="en-US" b="1" dirty="0">
                <a:solidFill>
                  <a:schemeClr val="tx2"/>
                </a:solidFill>
                <a:latin typeface="华文中宋" pitchFamily="2" charset="-122"/>
                <a:ea typeface="华文中宋" pitchFamily="2" charset="-122"/>
              </a:rPr>
              <a:t>解放了人们的思想，为科学技术的发展提供了</a:t>
            </a:r>
            <a:r>
              <a:rPr lang="zh-CN" altLang="en-US" b="1" dirty="0">
                <a:solidFill>
                  <a:srgbClr val="FF0000"/>
                </a:solidFill>
                <a:latin typeface="华文中宋" pitchFamily="2" charset="-122"/>
                <a:ea typeface="华文中宋" pitchFamily="2" charset="-122"/>
              </a:rPr>
              <a:t>思想武器</a:t>
            </a:r>
            <a:r>
              <a:rPr lang="zh-CN" altLang="en-US" b="1" dirty="0">
                <a:solidFill>
                  <a:schemeClr val="tx2"/>
                </a:solidFill>
                <a:latin typeface="华文中宋" pitchFamily="2" charset="-122"/>
                <a:ea typeface="华文中宋" pitchFamily="2" charset="-122"/>
              </a:rPr>
              <a:t>；</a:t>
            </a:r>
            <a:endParaRPr lang="zh-CN" altLang="en-US" b="1" dirty="0">
              <a:solidFill>
                <a:schemeClr val="tx2"/>
              </a:solidFill>
              <a:latin typeface="华文中宋" pitchFamily="2" charset="-122"/>
              <a:ea typeface="华文中宋" pitchFamily="2" charset="-122"/>
            </a:endParaRPr>
          </a:p>
          <a:p>
            <a:r>
              <a:rPr lang="zh-CN" altLang="en-US" b="1" dirty="0">
                <a:solidFill>
                  <a:schemeClr val="tx2"/>
                </a:solidFill>
                <a:latin typeface="华文中宋" pitchFamily="2" charset="-122"/>
                <a:ea typeface="华文中宋" pitchFamily="2" charset="-122"/>
              </a:rPr>
              <a:t>       </a:t>
            </a:r>
            <a:r>
              <a:rPr lang="zh-CN" altLang="en-US" b="1" dirty="0">
                <a:solidFill>
                  <a:srgbClr val="FF0000"/>
                </a:solidFill>
                <a:latin typeface="华文中宋" pitchFamily="2" charset="-122"/>
                <a:ea typeface="华文中宋" pitchFamily="2" charset="-122"/>
              </a:rPr>
              <a:t>资产阶级革命</a:t>
            </a:r>
            <a:r>
              <a:rPr lang="zh-CN" altLang="en-US" b="1" dirty="0">
                <a:solidFill>
                  <a:schemeClr val="tx2"/>
                </a:solidFill>
                <a:latin typeface="华文中宋" pitchFamily="2" charset="-122"/>
                <a:ea typeface="华文中宋" pitchFamily="2" charset="-122"/>
              </a:rPr>
              <a:t>为科学技术的发展提供了</a:t>
            </a:r>
            <a:r>
              <a:rPr lang="zh-CN" altLang="en-US" b="1" dirty="0">
                <a:solidFill>
                  <a:srgbClr val="FF0000"/>
                </a:solidFill>
                <a:latin typeface="华文中宋" pitchFamily="2" charset="-122"/>
                <a:ea typeface="华文中宋" pitchFamily="2" charset="-122"/>
              </a:rPr>
              <a:t>政治保障</a:t>
            </a:r>
            <a:r>
              <a:rPr lang="zh-CN" altLang="en-US" b="1" dirty="0">
                <a:solidFill>
                  <a:schemeClr val="tx2"/>
                </a:solidFill>
                <a:latin typeface="华文中宋" pitchFamily="2" charset="-122"/>
                <a:ea typeface="华文中宋" pitchFamily="2" charset="-122"/>
              </a:rPr>
              <a:t>；</a:t>
            </a:r>
            <a:endParaRPr lang="zh-CN" altLang="en-US" b="1" dirty="0">
              <a:solidFill>
                <a:schemeClr val="tx2"/>
              </a:solidFill>
              <a:latin typeface="华文中宋" pitchFamily="2" charset="-122"/>
              <a:ea typeface="华文中宋" pitchFamily="2" charset="-122"/>
            </a:endParaRPr>
          </a:p>
          <a:p>
            <a:r>
              <a:rPr lang="zh-CN" altLang="en-US" b="1" dirty="0">
                <a:solidFill>
                  <a:schemeClr val="tx2"/>
                </a:solidFill>
                <a:latin typeface="华文中宋" pitchFamily="2" charset="-122"/>
                <a:ea typeface="华文中宋" pitchFamily="2" charset="-122"/>
              </a:rPr>
              <a:t>       </a:t>
            </a:r>
            <a:r>
              <a:rPr lang="zh-CN" altLang="en-US" b="1" dirty="0">
                <a:solidFill>
                  <a:srgbClr val="FF0000"/>
                </a:solidFill>
                <a:latin typeface="华文中宋" pitchFamily="2" charset="-122"/>
                <a:ea typeface="华文中宋" pitchFamily="2" charset="-122"/>
              </a:rPr>
              <a:t>工业革命</a:t>
            </a:r>
            <a:r>
              <a:rPr lang="zh-CN" altLang="en-US" b="1" dirty="0">
                <a:solidFill>
                  <a:schemeClr val="tx2"/>
                </a:solidFill>
                <a:latin typeface="华文中宋" pitchFamily="2" charset="-122"/>
                <a:ea typeface="华文中宋" pitchFamily="2" charset="-122"/>
              </a:rPr>
              <a:t>使科学技术得到迅速发展；</a:t>
            </a:r>
            <a:endParaRPr lang="zh-CN" altLang="en-US" b="1" dirty="0">
              <a:solidFill>
                <a:schemeClr val="tx2"/>
              </a:solidFill>
              <a:latin typeface="华文中宋" pitchFamily="2" charset="-122"/>
              <a:ea typeface="华文中宋" pitchFamily="2" charset="-122"/>
            </a:endParaRPr>
          </a:p>
        </p:txBody>
      </p:sp>
      <p:sp>
        <p:nvSpPr>
          <p:cNvPr id="4" name="TextBox 3"/>
          <p:cNvSpPr txBox="1"/>
          <p:nvPr/>
        </p:nvSpPr>
        <p:spPr>
          <a:xfrm>
            <a:off x="142875" y="5502275"/>
            <a:ext cx="8858250" cy="1570038"/>
          </a:xfrm>
          <a:prstGeom prst="rect">
            <a:avLst/>
          </a:prstGeom>
          <a:noFill/>
          <a:ln w="9525">
            <a:noFill/>
          </a:ln>
        </p:spPr>
        <p:txBody>
          <a:bodyPr>
            <a:spAutoFit/>
          </a:bodyPr>
          <a:p>
            <a:r>
              <a:rPr lang="zh-CN" altLang="en-US" b="1" dirty="0">
                <a:solidFill>
                  <a:srgbClr val="0000FF"/>
                </a:solidFill>
                <a:latin typeface="微软雅黑" panose="020B0503020204020204" charset="-122"/>
                <a:ea typeface="微软雅黑" panose="020B0503020204020204" charset="-122"/>
              </a:rPr>
              <a:t>启示：科技是第一生产力，但科技只有转化为生产力，才能推动生产发展和社会进步。科技能否转化为生产力，取决于当时的社会条件。如社会制度、国家政策、人的观念。 </a:t>
            </a:r>
            <a:endParaRPr lang="zh-CN" altLang="en-US" b="1" dirty="0">
              <a:solidFill>
                <a:srgbClr val="0000FF"/>
              </a:solidFill>
              <a:latin typeface="微软雅黑" panose="020B0503020204020204" charset="-122"/>
              <a:ea typeface="微软雅黑" panose="020B0503020204020204" charset="-122"/>
            </a:endParaRPr>
          </a:p>
          <a:p>
            <a:endParaRPr lang="zh-CN" altLang="en-US" b="1" dirty="0">
              <a:solidFill>
                <a:srgbClr val="0000FF"/>
              </a:solidFill>
              <a:latin typeface="微软雅黑" panose="020B0503020204020204" charset="-122"/>
              <a:ea typeface="微软雅黑" panose="020B0503020204020204" charset="-122"/>
            </a:endParaRPr>
          </a:p>
        </p:txBody>
      </p:sp>
      <p:sp>
        <p:nvSpPr>
          <p:cNvPr id="5" name="矩形 4"/>
          <p:cNvSpPr/>
          <p:nvPr/>
        </p:nvSpPr>
        <p:spPr>
          <a:xfrm>
            <a:off x="3286116" y="0"/>
            <a:ext cx="2967480" cy="923330"/>
          </a:xfrm>
          <a:prstGeom prst="rect">
            <a:avLst/>
          </a:prstGeom>
          <a:noFill/>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anose="020B0604020202020204" pitchFamily="34" charset="0"/>
                <a:ea typeface="宋体" panose="02010600030101010101" pitchFamily="2" charset="-122"/>
                <a:cs typeface="+mn-cs"/>
              </a:rPr>
              <a:t>思维拓展</a:t>
            </a:r>
            <a:endParaRPr kumimoji="0" lang="zh-CN" altLang="en-US" sz="54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charRg st="0" end="25"/>
                                            </p:txEl>
                                          </p:spTgt>
                                        </p:tgtEl>
                                        <p:attrNameLst>
                                          <p:attrName>style.visibility</p:attrName>
                                        </p:attrNameLst>
                                      </p:cBhvr>
                                      <p:to>
                                        <p:strVal val="visible"/>
                                      </p:to>
                                    </p:set>
                                    <p:anim calcmode="lin" valueType="num">
                                      <p:cBhvr additive="base">
                                        <p:cTn id="7" dur="500" fill="hold"/>
                                        <p:tgtEl>
                                          <p:spTgt spid="2">
                                            <p:txEl>
                                              <p:charRg st="0" end="2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charRg st="0" end="2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2">
                                            <p:txEl>
                                              <p:charRg st="25" end="32"/>
                                            </p:txEl>
                                          </p:spTgt>
                                        </p:tgtEl>
                                        <p:attrNameLst>
                                          <p:attrName>style.visibility</p:attrName>
                                        </p:attrNameLst>
                                      </p:cBhvr>
                                      <p:to>
                                        <p:strVal val="visible"/>
                                      </p:to>
                                    </p:set>
                                    <p:animEffect transition="in" filter="slide(fromBottom)">
                                      <p:cBhvr>
                                        <p:cTn id="13" dur="500"/>
                                        <p:tgtEl>
                                          <p:spTgt spid="2">
                                            <p:txEl>
                                              <p:charRg st="25" end="3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2">
                                            <p:txEl>
                                              <p:charRg st="32" end="90"/>
                                            </p:txEl>
                                          </p:spTgt>
                                        </p:tgtEl>
                                        <p:attrNameLst>
                                          <p:attrName>style.visibility</p:attrName>
                                        </p:attrNameLst>
                                      </p:cBhvr>
                                      <p:to>
                                        <p:strVal val="visible"/>
                                      </p:to>
                                    </p:set>
                                    <p:animEffect transition="in" filter="slide(fromBottom)">
                                      <p:cBhvr>
                                        <p:cTn id="18" dur="500"/>
                                        <p:tgtEl>
                                          <p:spTgt spid="2">
                                            <p:txEl>
                                              <p:charRg st="32" end="9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nodeType="clickEffect">
                                  <p:stCondLst>
                                    <p:cond delay="0"/>
                                  </p:stCondLst>
                                  <p:childTnLst>
                                    <p:set>
                                      <p:cBhvr>
                                        <p:cTn id="22" dur="1" fill="hold">
                                          <p:stCondLst>
                                            <p:cond delay="0"/>
                                          </p:stCondLst>
                                        </p:cTn>
                                        <p:tgtEl>
                                          <p:spTgt spid="2">
                                            <p:txEl>
                                              <p:charRg st="90" end="119"/>
                                            </p:txEl>
                                          </p:spTgt>
                                        </p:tgtEl>
                                        <p:attrNameLst>
                                          <p:attrName>style.visibility</p:attrName>
                                        </p:attrNameLst>
                                      </p:cBhvr>
                                      <p:to>
                                        <p:strVal val="visible"/>
                                      </p:to>
                                    </p:set>
                                    <p:animEffect transition="in" filter="slide(fromBottom)">
                                      <p:cBhvr>
                                        <p:cTn id="23" dur="500"/>
                                        <p:tgtEl>
                                          <p:spTgt spid="2">
                                            <p:txEl>
                                              <p:charRg st="90" end="119"/>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nodeType="clickEffect">
                                  <p:stCondLst>
                                    <p:cond delay="0"/>
                                  </p:stCondLst>
                                  <p:childTnLst>
                                    <p:set>
                                      <p:cBhvr>
                                        <p:cTn id="27" dur="1" fill="hold">
                                          <p:stCondLst>
                                            <p:cond delay="0"/>
                                          </p:stCondLst>
                                        </p:cTn>
                                        <p:tgtEl>
                                          <p:spTgt spid="2">
                                            <p:txEl>
                                              <p:charRg st="119" end="125"/>
                                            </p:txEl>
                                          </p:spTgt>
                                        </p:tgtEl>
                                        <p:attrNameLst>
                                          <p:attrName>style.visibility</p:attrName>
                                        </p:attrNameLst>
                                      </p:cBhvr>
                                      <p:to>
                                        <p:strVal val="visible"/>
                                      </p:to>
                                    </p:set>
                                    <p:animEffect transition="in" filter="slide(fromBottom)">
                                      <p:cBhvr>
                                        <p:cTn id="28" dur="500"/>
                                        <p:tgtEl>
                                          <p:spTgt spid="2">
                                            <p:txEl>
                                              <p:charRg st="119" end="12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nodeType="clickEffect">
                                  <p:stCondLst>
                                    <p:cond delay="0"/>
                                  </p:stCondLst>
                                  <p:childTnLst>
                                    <p:set>
                                      <p:cBhvr>
                                        <p:cTn id="32" dur="1" fill="hold">
                                          <p:stCondLst>
                                            <p:cond delay="0"/>
                                          </p:stCondLst>
                                        </p:cTn>
                                        <p:tgtEl>
                                          <p:spTgt spid="2">
                                            <p:txEl>
                                              <p:charRg st="125" end="166"/>
                                            </p:txEl>
                                          </p:spTgt>
                                        </p:tgtEl>
                                        <p:attrNameLst>
                                          <p:attrName>style.visibility</p:attrName>
                                        </p:attrNameLst>
                                      </p:cBhvr>
                                      <p:to>
                                        <p:strVal val="visible"/>
                                      </p:to>
                                    </p:set>
                                    <p:animEffect transition="in" filter="slide(fromBottom)">
                                      <p:cBhvr>
                                        <p:cTn id="33" dur="500"/>
                                        <p:tgtEl>
                                          <p:spTgt spid="2">
                                            <p:txEl>
                                              <p:charRg st="125" end="16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2" presetClass="entr" presetSubtype="4" fill="hold" nodeType="clickEffect">
                                  <p:stCondLst>
                                    <p:cond delay="0"/>
                                  </p:stCondLst>
                                  <p:childTnLst>
                                    <p:set>
                                      <p:cBhvr>
                                        <p:cTn id="37" dur="1" fill="hold">
                                          <p:stCondLst>
                                            <p:cond delay="0"/>
                                          </p:stCondLst>
                                        </p:cTn>
                                        <p:tgtEl>
                                          <p:spTgt spid="2">
                                            <p:txEl>
                                              <p:charRg st="166" end="210"/>
                                            </p:txEl>
                                          </p:spTgt>
                                        </p:tgtEl>
                                        <p:attrNameLst>
                                          <p:attrName>style.visibility</p:attrName>
                                        </p:attrNameLst>
                                      </p:cBhvr>
                                      <p:to>
                                        <p:strVal val="visible"/>
                                      </p:to>
                                    </p:set>
                                    <p:animEffect transition="in" filter="slide(fromBottom)">
                                      <p:cBhvr>
                                        <p:cTn id="38" dur="500"/>
                                        <p:tgtEl>
                                          <p:spTgt spid="2">
                                            <p:txEl>
                                              <p:charRg st="166" end="21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nodeType="clickEffect">
                                  <p:stCondLst>
                                    <p:cond delay="0"/>
                                  </p:stCondLst>
                                  <p:childTnLst>
                                    <p:set>
                                      <p:cBhvr>
                                        <p:cTn id="42" dur="1" fill="hold">
                                          <p:stCondLst>
                                            <p:cond delay="0"/>
                                          </p:stCondLst>
                                        </p:cTn>
                                        <p:tgtEl>
                                          <p:spTgt spid="2">
                                            <p:txEl>
                                              <p:charRg st="210" end="240"/>
                                            </p:txEl>
                                          </p:spTgt>
                                        </p:tgtEl>
                                        <p:attrNameLst>
                                          <p:attrName>style.visibility</p:attrName>
                                        </p:attrNameLst>
                                      </p:cBhvr>
                                      <p:to>
                                        <p:strVal val="visible"/>
                                      </p:to>
                                    </p:set>
                                    <p:animEffect transition="in" filter="slide(fromBottom)">
                                      <p:cBhvr>
                                        <p:cTn id="43" dur="500"/>
                                        <p:tgtEl>
                                          <p:spTgt spid="2">
                                            <p:txEl>
                                              <p:charRg st="210" end="24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nodeType="clickEffect">
                                  <p:stCondLst>
                                    <p:cond delay="0"/>
                                  </p:stCondLst>
                                  <p:childTnLst>
                                    <p:set>
                                      <p:cBhvr>
                                        <p:cTn id="47" dur="1" fill="hold">
                                          <p:stCondLst>
                                            <p:cond delay="0"/>
                                          </p:stCondLst>
                                        </p:cTn>
                                        <p:tgtEl>
                                          <p:spTgt spid="2">
                                            <p:txEl>
                                              <p:charRg st="240" end="264"/>
                                            </p:txEl>
                                          </p:spTgt>
                                        </p:tgtEl>
                                        <p:attrNameLst>
                                          <p:attrName>style.visibility</p:attrName>
                                        </p:attrNameLst>
                                      </p:cBhvr>
                                      <p:to>
                                        <p:strVal val="visible"/>
                                      </p:to>
                                    </p:set>
                                    <p:animEffect transition="in" filter="slide(fromBottom)">
                                      <p:cBhvr>
                                        <p:cTn id="48" dur="500"/>
                                        <p:tgtEl>
                                          <p:spTgt spid="2">
                                            <p:txEl>
                                              <p:charRg st="240" end="26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2" presetClass="entr" presetSubtype="4" fill="hold" nodeType="clickEffect">
                                  <p:stCondLst>
                                    <p:cond delay="0"/>
                                  </p:stCondLst>
                                  <p:childTnLst>
                                    <p:set>
                                      <p:cBhvr>
                                        <p:cTn id="52" dur="1" fill="hold">
                                          <p:stCondLst>
                                            <p:cond delay="0"/>
                                          </p:stCondLst>
                                        </p:cTn>
                                        <p:tgtEl>
                                          <p:spTgt spid="4">
                                            <p:txEl>
                                              <p:charRg st="0" end="78"/>
                                            </p:txEl>
                                          </p:spTgt>
                                        </p:tgtEl>
                                        <p:attrNameLst>
                                          <p:attrName>style.visibility</p:attrName>
                                        </p:attrNameLst>
                                      </p:cBhvr>
                                      <p:to>
                                        <p:strVal val="visible"/>
                                      </p:to>
                                    </p:set>
                                    <p:animEffect transition="in" filter="slide(fromBottom)">
                                      <p:cBhvr>
                                        <p:cTn id="53" dur="500"/>
                                        <p:tgtEl>
                                          <p:spTgt spid="4">
                                            <p:txEl>
                                              <p:charRg st="0" end="7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1011" name="Rectangle 3"/>
          <p:cNvSpPr>
            <a:spLocks noGrp="1"/>
          </p:cNvSpPr>
          <p:nvPr>
            <p:ph idx="1"/>
          </p:nvPr>
        </p:nvSpPr>
        <p:spPr>
          <a:xfrm>
            <a:off x="395288" y="3473450"/>
            <a:ext cx="8462962" cy="3241675"/>
          </a:xfrm>
        </p:spPr>
        <p:txBody>
          <a:bodyPr vert="horz" wrap="square" lIns="91440" tIns="45720" rIns="91440" bIns="45720" anchor="t"/>
          <a:p>
            <a:pPr eaLnBrk="1" hangingPunct="1">
              <a:lnSpc>
                <a:spcPct val="90000"/>
              </a:lnSpc>
              <a:buNone/>
            </a:pPr>
            <a:r>
              <a:rPr lang="en-US" altLang="zh-CN" sz="2400" b="1" dirty="0">
                <a:latin typeface="华文中宋" pitchFamily="2" charset="-122"/>
                <a:ea typeface="华文中宋" pitchFamily="2" charset="-122"/>
              </a:rPr>
              <a:t>①</a:t>
            </a:r>
            <a:r>
              <a:rPr lang="zh-CN" altLang="en-US" sz="2400" b="1" dirty="0">
                <a:latin typeface="华文中宋" pitchFamily="2" charset="-122"/>
                <a:ea typeface="华文中宋" pitchFamily="2" charset="-122"/>
              </a:rPr>
              <a:t>北宋时期</a:t>
            </a:r>
            <a:r>
              <a:rPr lang="zh-CN" altLang="en-US" sz="2400" b="1" dirty="0">
                <a:solidFill>
                  <a:srgbClr val="FF0000"/>
                </a:solidFill>
                <a:latin typeface="华文中宋" pitchFamily="2" charset="-122"/>
                <a:ea typeface="华文中宋" pitchFamily="2" charset="-122"/>
              </a:rPr>
              <a:t>封建经济在隋唐基础上获得进一步发展</a:t>
            </a:r>
            <a:r>
              <a:rPr lang="zh-CN" altLang="en-US" sz="2400" b="1" dirty="0">
                <a:latin typeface="华文中宋" pitchFamily="2" charset="-122"/>
                <a:ea typeface="华文中宋" pitchFamily="2" charset="-122"/>
              </a:rPr>
              <a:t>，其推动了我国传统科技的发展，使伟大发明在当时取得了突破性进展</a:t>
            </a:r>
            <a:r>
              <a:rPr lang="en-US" altLang="zh-CN" sz="2400" b="1" dirty="0">
                <a:solidFill>
                  <a:srgbClr val="FF3300"/>
                </a:solidFill>
                <a:latin typeface="华文中宋" pitchFamily="2" charset="-122"/>
                <a:ea typeface="华文中宋" pitchFamily="2" charset="-122"/>
              </a:rPr>
              <a:t>(</a:t>
            </a:r>
            <a:r>
              <a:rPr lang="zh-CN" altLang="en-US" sz="2400" b="1" dirty="0">
                <a:solidFill>
                  <a:srgbClr val="FF3300"/>
                </a:solidFill>
                <a:latin typeface="华文中宋" pitchFamily="2" charset="-122"/>
                <a:ea typeface="华文中宋" pitchFamily="2" charset="-122"/>
              </a:rPr>
              <a:t>经济繁荣</a:t>
            </a:r>
            <a:r>
              <a:rPr lang="zh-CN" altLang="en-US" sz="2400" b="1" dirty="0">
                <a:latin typeface="华文中宋" pitchFamily="2" charset="-122"/>
                <a:ea typeface="华文中宋" pitchFamily="2" charset="-122"/>
              </a:rPr>
              <a:t>→</a:t>
            </a:r>
            <a:r>
              <a:rPr lang="zh-CN" altLang="en-US" sz="2400" b="1" dirty="0">
                <a:solidFill>
                  <a:srgbClr val="FF3300"/>
                </a:solidFill>
                <a:latin typeface="华文中宋" pitchFamily="2" charset="-122"/>
                <a:ea typeface="华文中宋" pitchFamily="2" charset="-122"/>
              </a:rPr>
              <a:t>根因</a:t>
            </a:r>
            <a:r>
              <a:rPr lang="en-US" altLang="zh-CN" sz="2400" b="1" dirty="0">
                <a:solidFill>
                  <a:srgbClr val="FF3300"/>
                </a:solidFill>
                <a:latin typeface="华文中宋" pitchFamily="2" charset="-122"/>
                <a:ea typeface="华文中宋" pitchFamily="2" charset="-122"/>
              </a:rPr>
              <a:t>)</a:t>
            </a:r>
            <a:endParaRPr lang="en-US" altLang="zh-CN" sz="2400" b="1" dirty="0">
              <a:solidFill>
                <a:srgbClr val="FF3300"/>
              </a:solidFill>
              <a:latin typeface="华文中宋" pitchFamily="2" charset="-122"/>
              <a:ea typeface="华文中宋" pitchFamily="2" charset="-122"/>
            </a:endParaRPr>
          </a:p>
          <a:p>
            <a:pPr eaLnBrk="1" hangingPunct="1">
              <a:lnSpc>
                <a:spcPct val="90000"/>
              </a:lnSpc>
              <a:buNone/>
            </a:pPr>
            <a:r>
              <a:rPr lang="en-US" altLang="zh-CN" sz="2400" b="1" dirty="0">
                <a:latin typeface="华文中宋" pitchFamily="2" charset="-122"/>
                <a:ea typeface="华文中宋" pitchFamily="2" charset="-122"/>
              </a:rPr>
              <a:t>②</a:t>
            </a:r>
            <a:r>
              <a:rPr lang="zh-CN" altLang="en-US" sz="2400" b="1" dirty="0">
                <a:latin typeface="华文中宋" pitchFamily="2" charset="-122"/>
                <a:ea typeface="华文中宋" pitchFamily="2" charset="-122"/>
              </a:rPr>
              <a:t>北宋文化的繁荣对</a:t>
            </a:r>
            <a:r>
              <a:rPr lang="zh-CN" altLang="en-US" sz="2400" b="1" dirty="0">
                <a:solidFill>
                  <a:srgbClr val="FF3300"/>
                </a:solidFill>
                <a:latin typeface="华文中宋" pitchFamily="2" charset="-122"/>
                <a:ea typeface="华文中宋" pitchFamily="2" charset="-122"/>
              </a:rPr>
              <a:t>印刷术</a:t>
            </a:r>
            <a:r>
              <a:rPr lang="zh-CN" altLang="en-US" sz="2400" b="1" dirty="0">
                <a:latin typeface="华文中宋" pitchFamily="2" charset="-122"/>
                <a:ea typeface="华文中宋" pitchFamily="2" charset="-122"/>
              </a:rPr>
              <a:t>提出了新要求，促使了</a:t>
            </a:r>
            <a:r>
              <a:rPr lang="zh-CN" altLang="en-US" sz="2400" b="1" dirty="0">
                <a:solidFill>
                  <a:srgbClr val="FF3300"/>
                </a:solidFill>
                <a:latin typeface="华文中宋" pitchFamily="2" charset="-122"/>
                <a:ea typeface="华文中宋" pitchFamily="2" charset="-122"/>
              </a:rPr>
              <a:t>毕升发明活字印刷术</a:t>
            </a:r>
            <a:r>
              <a:rPr lang="zh-CN" altLang="en-US" sz="2400" b="1" dirty="0">
                <a:latin typeface="华文中宋" pitchFamily="2" charset="-122"/>
                <a:ea typeface="华文中宋" pitchFamily="2" charset="-122"/>
              </a:rPr>
              <a:t>。</a:t>
            </a:r>
            <a:endParaRPr lang="zh-CN" altLang="en-US" sz="2400" b="1" dirty="0">
              <a:latin typeface="华文中宋" pitchFamily="2" charset="-122"/>
              <a:ea typeface="华文中宋" pitchFamily="2" charset="-122"/>
            </a:endParaRPr>
          </a:p>
          <a:p>
            <a:pPr eaLnBrk="1" hangingPunct="1">
              <a:lnSpc>
                <a:spcPct val="90000"/>
              </a:lnSpc>
              <a:buNone/>
            </a:pPr>
            <a:r>
              <a:rPr lang="zh-CN" altLang="en-US" sz="2400" b="1" dirty="0">
                <a:latin typeface="华文中宋" pitchFamily="2" charset="-122"/>
                <a:ea typeface="华文中宋" pitchFamily="2" charset="-122"/>
              </a:rPr>
              <a:t>③唐以来</a:t>
            </a:r>
            <a:r>
              <a:rPr lang="zh-CN" altLang="en-US" sz="2400" b="1" dirty="0">
                <a:solidFill>
                  <a:srgbClr val="FF3300"/>
                </a:solidFill>
                <a:latin typeface="华文中宋" pitchFamily="2" charset="-122"/>
                <a:ea typeface="华文中宋" pitchFamily="2" charset="-122"/>
              </a:rPr>
              <a:t>海上贸易</a:t>
            </a:r>
            <a:r>
              <a:rPr lang="zh-CN" altLang="en-US" sz="2400" b="1" dirty="0">
                <a:latin typeface="华文中宋" pitchFamily="2" charset="-122"/>
                <a:ea typeface="华文中宋" pitchFamily="2" charset="-122"/>
              </a:rPr>
              <a:t>和</a:t>
            </a:r>
            <a:r>
              <a:rPr lang="zh-CN" altLang="en-US" sz="2400" b="1" dirty="0">
                <a:solidFill>
                  <a:srgbClr val="FF3300"/>
                </a:solidFill>
                <a:latin typeface="华文中宋" pitchFamily="2" charset="-122"/>
                <a:ea typeface="华文中宋" pitchFamily="2" charset="-122"/>
              </a:rPr>
              <a:t>造船业</a:t>
            </a:r>
            <a:r>
              <a:rPr lang="zh-CN" altLang="en-US" sz="2400" b="1" dirty="0">
                <a:latin typeface="华文中宋" pitchFamily="2" charset="-122"/>
                <a:ea typeface="华文中宋" pitchFamily="2" charset="-122"/>
              </a:rPr>
              <a:t>得到了很大发展，促使</a:t>
            </a:r>
            <a:r>
              <a:rPr lang="zh-CN" altLang="en-US" sz="2400" b="1" dirty="0">
                <a:solidFill>
                  <a:srgbClr val="FF3300"/>
                </a:solidFill>
                <a:latin typeface="华文中宋" pitchFamily="2" charset="-122"/>
                <a:ea typeface="华文中宋" pitchFamily="2" charset="-122"/>
              </a:rPr>
              <a:t>指南针</a:t>
            </a:r>
            <a:r>
              <a:rPr lang="zh-CN" altLang="en-US" sz="2400" b="1" dirty="0">
                <a:latin typeface="华文中宋" pitchFamily="2" charset="-122"/>
                <a:ea typeface="华文中宋" pitchFamily="2" charset="-122"/>
              </a:rPr>
              <a:t>在北宋时期</a:t>
            </a:r>
            <a:r>
              <a:rPr lang="zh-CN" altLang="en-US" sz="2400" b="1" dirty="0">
                <a:solidFill>
                  <a:srgbClr val="FF3300"/>
                </a:solidFill>
                <a:latin typeface="华文中宋" pitchFamily="2" charset="-122"/>
                <a:ea typeface="华文中宋" pitchFamily="2" charset="-122"/>
              </a:rPr>
              <a:t>用于航海</a:t>
            </a:r>
            <a:r>
              <a:rPr lang="zh-CN" altLang="en-US" sz="2400" b="1" dirty="0">
                <a:latin typeface="华文中宋" pitchFamily="2" charset="-122"/>
                <a:ea typeface="华文中宋" pitchFamily="2" charset="-122"/>
              </a:rPr>
              <a:t>。</a:t>
            </a:r>
            <a:endParaRPr lang="zh-CN" altLang="en-US" sz="2400" b="1" dirty="0">
              <a:latin typeface="华文中宋" pitchFamily="2" charset="-122"/>
              <a:ea typeface="华文中宋" pitchFamily="2" charset="-122"/>
            </a:endParaRPr>
          </a:p>
          <a:p>
            <a:pPr eaLnBrk="1" hangingPunct="1">
              <a:lnSpc>
                <a:spcPct val="90000"/>
              </a:lnSpc>
              <a:buNone/>
            </a:pPr>
            <a:r>
              <a:rPr lang="zh-CN" altLang="en-US" sz="2400" b="1" dirty="0">
                <a:latin typeface="华文中宋" pitchFamily="2" charset="-122"/>
                <a:ea typeface="华文中宋" pitchFamily="2" charset="-122"/>
              </a:rPr>
              <a:t>④北宋时，民族</a:t>
            </a:r>
            <a:r>
              <a:rPr lang="zh-CN" altLang="en-US" sz="2400" b="1" dirty="0">
                <a:solidFill>
                  <a:srgbClr val="FF3300"/>
                </a:solidFill>
                <a:latin typeface="华文中宋" pitchFamily="2" charset="-122"/>
                <a:ea typeface="华文中宋" pitchFamily="2" charset="-122"/>
              </a:rPr>
              <a:t>政权并立</a:t>
            </a:r>
            <a:r>
              <a:rPr lang="zh-CN" altLang="en-US" sz="2400" b="1" dirty="0">
                <a:latin typeface="华文中宋" pitchFamily="2" charset="-122"/>
                <a:ea typeface="华文中宋" pitchFamily="2" charset="-122"/>
              </a:rPr>
              <a:t>，</a:t>
            </a:r>
            <a:r>
              <a:rPr lang="zh-CN" altLang="en-US" sz="2400" b="1" dirty="0">
                <a:solidFill>
                  <a:srgbClr val="FF3300"/>
                </a:solidFill>
                <a:latin typeface="华文中宋" pitchFamily="2" charset="-122"/>
                <a:ea typeface="华文中宋" pitchFamily="2" charset="-122"/>
              </a:rPr>
              <a:t>战争不断</a:t>
            </a:r>
            <a:r>
              <a:rPr lang="zh-CN" altLang="en-US" sz="2400" b="1" dirty="0">
                <a:latin typeface="华文中宋" pitchFamily="2" charset="-122"/>
                <a:ea typeface="华文中宋" pitchFamily="2" charset="-122"/>
              </a:rPr>
              <a:t>，这</a:t>
            </a:r>
            <a:r>
              <a:rPr lang="zh-CN" altLang="en-US" sz="2400" b="1" dirty="0">
                <a:solidFill>
                  <a:srgbClr val="FF3300"/>
                </a:solidFill>
                <a:latin typeface="华文中宋" pitchFamily="2" charset="-122"/>
                <a:ea typeface="华文中宋" pitchFamily="2" charset="-122"/>
              </a:rPr>
              <a:t>促进了火器的发展</a:t>
            </a:r>
            <a:r>
              <a:rPr lang="zh-CN" altLang="en-US" sz="2400" b="1" dirty="0">
                <a:latin typeface="华文中宋" pitchFamily="2" charset="-122"/>
                <a:ea typeface="华文中宋" pitchFamily="2" charset="-122"/>
              </a:rPr>
              <a:t>。</a:t>
            </a:r>
            <a:endParaRPr lang="zh-CN" altLang="en-US" sz="2400" b="1" dirty="0">
              <a:latin typeface="华文中宋" pitchFamily="2" charset="-122"/>
              <a:ea typeface="华文中宋" pitchFamily="2" charset="-122"/>
            </a:endParaRPr>
          </a:p>
        </p:txBody>
      </p:sp>
      <p:sp>
        <p:nvSpPr>
          <p:cNvPr id="7171" name="Text Box 4"/>
          <p:cNvSpPr txBox="1"/>
          <p:nvPr/>
        </p:nvSpPr>
        <p:spPr>
          <a:xfrm>
            <a:off x="323850" y="1096963"/>
            <a:ext cx="8532813" cy="1800225"/>
          </a:xfrm>
          <a:prstGeom prst="rect">
            <a:avLst/>
          </a:prstGeom>
          <a:noFill/>
          <a:ln w="9525">
            <a:noFill/>
          </a:ln>
        </p:spPr>
        <p:txBody>
          <a:bodyPr>
            <a:spAutoFit/>
          </a:bodyPr>
          <a:p>
            <a:pPr>
              <a:spcBef>
                <a:spcPct val="50000"/>
              </a:spcBef>
            </a:pPr>
            <a:r>
              <a:rPr lang="en-US" altLang="zh-CN" sz="2800" b="1" dirty="0">
                <a:latin typeface="楷体" panose="02010609060101010101" pitchFamily="49" charset="-122"/>
                <a:ea typeface="楷体" panose="02010609060101010101" pitchFamily="49" charset="-122"/>
              </a:rPr>
              <a:t>    </a:t>
            </a:r>
            <a:r>
              <a:rPr lang="zh-CN" altLang="en-US" sz="2800" b="1" dirty="0">
                <a:latin typeface="楷体" panose="02010609060101010101" pitchFamily="49" charset="-122"/>
                <a:ea typeface="楷体" panose="02010609060101010101" pitchFamily="49" charset="-122"/>
              </a:rPr>
              <a:t>英国科学家李约瑟在其</a:t>
            </a:r>
            <a:r>
              <a:rPr lang="en-US" altLang="zh-CN" sz="2800" b="1" dirty="0">
                <a:latin typeface="楷体" panose="02010609060101010101" pitchFamily="49" charset="-122"/>
                <a:ea typeface="楷体" panose="02010609060101010101" pitchFamily="49" charset="-122"/>
              </a:rPr>
              <a:t>《</a:t>
            </a:r>
            <a:r>
              <a:rPr lang="zh-CN" altLang="en-US" sz="2800" b="1" dirty="0">
                <a:latin typeface="楷体" panose="02010609060101010101" pitchFamily="49" charset="-122"/>
                <a:ea typeface="楷体" panose="02010609060101010101" pitchFamily="49" charset="-122"/>
              </a:rPr>
              <a:t>中国：发明与发现的摇篮</a:t>
            </a:r>
            <a:r>
              <a:rPr lang="en-US" altLang="zh-CN" sz="2800" b="1" dirty="0">
                <a:latin typeface="楷体" panose="02010609060101010101" pitchFamily="49" charset="-122"/>
                <a:ea typeface="楷体" panose="02010609060101010101" pitchFamily="49" charset="-122"/>
              </a:rPr>
              <a:t>》</a:t>
            </a:r>
            <a:r>
              <a:rPr lang="zh-CN" altLang="en-US" sz="2800" b="1" dirty="0">
                <a:latin typeface="楷体" panose="02010609060101010101" pitchFamily="49" charset="-122"/>
                <a:ea typeface="楷体" panose="02010609060101010101" pitchFamily="49" charset="-122"/>
              </a:rPr>
              <a:t>一书中说：“古代中国在</a:t>
            </a:r>
            <a:r>
              <a:rPr lang="en-US" altLang="zh-CN" sz="2800" b="1" dirty="0">
                <a:latin typeface="楷体" panose="02010609060101010101" pitchFamily="49" charset="-122"/>
                <a:ea typeface="楷体" panose="02010609060101010101" pitchFamily="49" charset="-122"/>
              </a:rPr>
              <a:t>1500</a:t>
            </a:r>
            <a:r>
              <a:rPr lang="zh-CN" altLang="en-US" sz="2800" b="1" dirty="0">
                <a:latin typeface="楷体" panose="02010609060101010101" pitchFamily="49" charset="-122"/>
                <a:ea typeface="楷体" panose="02010609060101010101" pitchFamily="49" charset="-122"/>
              </a:rPr>
              <a:t>年内科技处于世界领先地位，</a:t>
            </a:r>
            <a:r>
              <a:rPr lang="en-US" altLang="zh-CN" sz="2800" b="1" dirty="0">
                <a:latin typeface="楷体" panose="02010609060101010101" pitchFamily="49" charset="-122"/>
                <a:ea typeface="楷体" panose="02010609060101010101" pitchFamily="49" charset="-122"/>
              </a:rPr>
              <a:t>……</a:t>
            </a:r>
            <a:r>
              <a:rPr lang="zh-CN" altLang="en-US" sz="2800" b="1" dirty="0">
                <a:latin typeface="楷体" panose="02010609060101010101" pitchFamily="49" charset="-122"/>
                <a:ea typeface="楷体" panose="02010609060101010101" pitchFamily="49" charset="-122"/>
              </a:rPr>
              <a:t>现代世界科技赖以存在的发明一半来自中国的北宋</a:t>
            </a:r>
            <a:r>
              <a:rPr lang="en-US" altLang="zh-CN" sz="2800" b="1" dirty="0">
                <a:latin typeface="楷体" panose="02010609060101010101" pitchFamily="49" charset="-122"/>
                <a:ea typeface="楷体" panose="02010609060101010101" pitchFamily="49" charset="-122"/>
              </a:rPr>
              <a:t>……”</a:t>
            </a:r>
            <a:endParaRPr lang="en-US" altLang="zh-CN" sz="2800" b="1" dirty="0">
              <a:latin typeface="楷体" panose="02010609060101010101" pitchFamily="49" charset="-122"/>
              <a:ea typeface="楷体" panose="02010609060101010101" pitchFamily="49" charset="-122"/>
            </a:endParaRPr>
          </a:p>
        </p:txBody>
      </p:sp>
      <p:sp>
        <p:nvSpPr>
          <p:cNvPr id="171013" name="Rectangle 5"/>
          <p:cNvSpPr/>
          <p:nvPr/>
        </p:nvSpPr>
        <p:spPr>
          <a:xfrm>
            <a:off x="406400" y="2908300"/>
            <a:ext cx="7918450" cy="523875"/>
          </a:xfrm>
          <a:prstGeom prst="rect">
            <a:avLst/>
          </a:prstGeom>
          <a:noFill/>
          <a:ln w="9525">
            <a:noFill/>
          </a:ln>
        </p:spPr>
        <p:txBody>
          <a:bodyPr wrap="none">
            <a:spAutoFit/>
          </a:bodyPr>
          <a:p>
            <a:r>
              <a:rPr lang="zh-CN" altLang="en-US" sz="2800" b="1" dirty="0">
                <a:solidFill>
                  <a:srgbClr val="0000FF"/>
                </a:solidFill>
                <a:latin typeface="华文中宋" pitchFamily="2" charset="-122"/>
                <a:ea typeface="华文中宋" pitchFamily="2" charset="-122"/>
              </a:rPr>
              <a:t>三大发明在北宋得以获得发展的社会条件有哪些</a:t>
            </a:r>
            <a:r>
              <a:rPr lang="en-US" altLang="zh-CN" sz="2800" b="1" dirty="0">
                <a:solidFill>
                  <a:srgbClr val="0000FF"/>
                </a:solidFill>
                <a:latin typeface="华文中宋" pitchFamily="2" charset="-122"/>
                <a:ea typeface="华文中宋" pitchFamily="2" charset="-122"/>
              </a:rPr>
              <a:t>?</a:t>
            </a:r>
            <a:endParaRPr lang="en-US" altLang="zh-CN" sz="2800" b="1" dirty="0">
              <a:solidFill>
                <a:srgbClr val="0000FF"/>
              </a:solidFill>
              <a:latin typeface="华文中宋" pitchFamily="2" charset="-122"/>
              <a:ea typeface="华文中宋" pitchFamily="2" charset="-122"/>
            </a:endParaRPr>
          </a:p>
        </p:txBody>
      </p:sp>
      <p:sp>
        <p:nvSpPr>
          <p:cNvPr id="5" name="矩形 4"/>
          <p:cNvSpPr/>
          <p:nvPr/>
        </p:nvSpPr>
        <p:spPr>
          <a:xfrm>
            <a:off x="357158" y="148216"/>
            <a:ext cx="2967480" cy="923330"/>
          </a:xfrm>
          <a:prstGeom prst="rect">
            <a:avLst/>
          </a:prstGeom>
          <a:noFill/>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anose="020B0604020202020204" pitchFamily="34" charset="0"/>
                <a:ea typeface="宋体" panose="02010600030101010101" pitchFamily="2" charset="-122"/>
                <a:cs typeface="+mn-cs"/>
              </a:rPr>
              <a:t>思维拓展</a:t>
            </a:r>
            <a:endParaRPr kumimoji="0" lang="zh-CN" altLang="en-US" sz="54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1013"/>
                                        </p:tgtEl>
                                        <p:attrNameLst>
                                          <p:attrName>style.visibility</p:attrName>
                                        </p:attrNameLst>
                                      </p:cBhvr>
                                      <p:to>
                                        <p:strVal val="visible"/>
                                      </p:to>
                                    </p:set>
                                    <p:anim calcmode="lin" valueType="num">
                                      <p:cBhvr additive="base">
                                        <p:cTn id="7" dur="500" fill="hold"/>
                                        <p:tgtEl>
                                          <p:spTgt spid="171013"/>
                                        </p:tgtEl>
                                        <p:attrNameLst>
                                          <p:attrName>ppt_x</p:attrName>
                                        </p:attrNameLst>
                                      </p:cBhvr>
                                      <p:tavLst>
                                        <p:tav tm="0">
                                          <p:val>
                                            <p:strVal val="#ppt_x"/>
                                          </p:val>
                                        </p:tav>
                                        <p:tav tm="100000">
                                          <p:val>
                                            <p:strVal val="#ppt_x"/>
                                          </p:val>
                                        </p:tav>
                                      </p:tavLst>
                                    </p:anim>
                                    <p:anim calcmode="lin" valueType="num">
                                      <p:cBhvr additive="base">
                                        <p:cTn id="8" dur="500" fill="hold"/>
                                        <p:tgtEl>
                                          <p:spTgt spid="1710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1011">
                                            <p:txEl>
                                              <p:charRg st="0" end="63"/>
                                            </p:txEl>
                                          </p:spTgt>
                                        </p:tgtEl>
                                        <p:attrNameLst>
                                          <p:attrName>style.visibility</p:attrName>
                                        </p:attrNameLst>
                                      </p:cBhvr>
                                      <p:to>
                                        <p:strVal val="visible"/>
                                      </p:to>
                                    </p:set>
                                    <p:anim calcmode="lin" valueType="num">
                                      <p:cBhvr additive="base">
                                        <p:cTn id="13" dur="500" fill="hold"/>
                                        <p:tgtEl>
                                          <p:spTgt spid="171011">
                                            <p:txEl>
                                              <p:charRg st="0" end="6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1011">
                                            <p:txEl>
                                              <p:charRg st="0" end="6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1011">
                                            <p:txEl>
                                              <p:charRg st="63" end="96"/>
                                            </p:txEl>
                                          </p:spTgt>
                                        </p:tgtEl>
                                        <p:attrNameLst>
                                          <p:attrName>style.visibility</p:attrName>
                                        </p:attrNameLst>
                                      </p:cBhvr>
                                      <p:to>
                                        <p:strVal val="visible"/>
                                      </p:to>
                                    </p:set>
                                    <p:anim calcmode="lin" valueType="num">
                                      <p:cBhvr additive="base">
                                        <p:cTn id="19" dur="500" fill="hold"/>
                                        <p:tgtEl>
                                          <p:spTgt spid="171011">
                                            <p:txEl>
                                              <p:charRg st="63" end="9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1011">
                                            <p:txEl>
                                              <p:charRg st="63" end="9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1011">
                                            <p:txEl>
                                              <p:charRg st="96" end="132"/>
                                            </p:txEl>
                                          </p:spTgt>
                                        </p:tgtEl>
                                        <p:attrNameLst>
                                          <p:attrName>style.visibility</p:attrName>
                                        </p:attrNameLst>
                                      </p:cBhvr>
                                      <p:to>
                                        <p:strVal val="visible"/>
                                      </p:to>
                                    </p:set>
                                    <p:anim calcmode="lin" valueType="num">
                                      <p:cBhvr additive="base">
                                        <p:cTn id="25" dur="500" fill="hold"/>
                                        <p:tgtEl>
                                          <p:spTgt spid="171011">
                                            <p:txEl>
                                              <p:charRg st="96" end="13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1011">
                                            <p:txEl>
                                              <p:charRg st="96" end="13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1011">
                                            <p:txEl>
                                              <p:charRg st="132" end="160"/>
                                            </p:txEl>
                                          </p:spTgt>
                                        </p:tgtEl>
                                        <p:attrNameLst>
                                          <p:attrName>style.visibility</p:attrName>
                                        </p:attrNameLst>
                                      </p:cBhvr>
                                      <p:to>
                                        <p:strVal val="visible"/>
                                      </p:to>
                                    </p:set>
                                    <p:anim calcmode="lin" valueType="num">
                                      <p:cBhvr additive="base">
                                        <p:cTn id="31" dur="500" fill="hold"/>
                                        <p:tgtEl>
                                          <p:spTgt spid="171011">
                                            <p:txEl>
                                              <p:charRg st="132" end="16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1011">
                                            <p:txEl>
                                              <p:charRg st="132" end="16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p:bldP spid="1710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73" name="Rectangle 17"/>
          <p:cNvSpPr/>
          <p:nvPr/>
        </p:nvSpPr>
        <p:spPr>
          <a:xfrm>
            <a:off x="252413" y="1792288"/>
            <a:ext cx="2952750" cy="579437"/>
          </a:xfrm>
          <a:prstGeom prst="rect">
            <a:avLst/>
          </a:prstGeom>
          <a:noFill/>
          <a:ln w="9525">
            <a:noFill/>
          </a:ln>
        </p:spPr>
        <p:txBody>
          <a:bodyPr>
            <a:spAutoFit/>
          </a:bodyPr>
          <a:p>
            <a:r>
              <a:rPr lang="en-US" altLang="zh-CN" sz="3200" b="1" dirty="0">
                <a:latin typeface="黑体" panose="02010609060101010101" pitchFamily="49" charset="-122"/>
                <a:ea typeface="黑体" panose="02010609060101010101" pitchFamily="49" charset="-122"/>
              </a:rPr>
              <a:t>2.</a:t>
            </a:r>
            <a:r>
              <a:rPr lang="zh-CN" altLang="en-US" sz="3200" b="1" dirty="0">
                <a:latin typeface="黑体" panose="02010609060101010101" pitchFamily="49" charset="-122"/>
                <a:ea typeface="黑体" panose="02010609060101010101" pitchFamily="49" charset="-122"/>
              </a:rPr>
              <a:t>数学</a:t>
            </a:r>
            <a:endParaRPr lang="en-US" altLang="zh-CN" sz="3200" b="1" dirty="0">
              <a:latin typeface="黑体" panose="02010609060101010101" pitchFamily="49" charset="-122"/>
              <a:ea typeface="黑体" panose="02010609060101010101" pitchFamily="49" charset="-122"/>
            </a:endParaRPr>
          </a:p>
        </p:txBody>
      </p:sp>
      <p:sp>
        <p:nvSpPr>
          <p:cNvPr id="2" name="左大括号 6"/>
          <p:cNvSpPr/>
          <p:nvPr/>
        </p:nvSpPr>
        <p:spPr>
          <a:xfrm>
            <a:off x="1714500" y="1289050"/>
            <a:ext cx="193675" cy="1728788"/>
          </a:xfrm>
          <a:prstGeom prst="leftBrace">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tx1"/>
              </a:solidFill>
              <a:effectLst/>
              <a:uLnTx/>
              <a:uFillTx/>
              <a:latin typeface="+mn-lt"/>
              <a:ea typeface="+mn-ea"/>
              <a:cs typeface="+mn-cs"/>
            </a:endParaRPr>
          </a:p>
        </p:txBody>
      </p:sp>
      <p:sp>
        <p:nvSpPr>
          <p:cNvPr id="45075" name="Rectangle 19"/>
          <p:cNvSpPr/>
          <p:nvPr/>
        </p:nvSpPr>
        <p:spPr>
          <a:xfrm>
            <a:off x="1857375" y="1000125"/>
            <a:ext cx="4572000" cy="2143125"/>
          </a:xfrm>
          <a:prstGeom prst="rect">
            <a:avLst/>
          </a:prstGeom>
          <a:noFill/>
          <a:ln w="9525">
            <a:noFill/>
          </a:ln>
        </p:spPr>
        <p:txBody>
          <a:bodyPr>
            <a:spAutoFit/>
          </a:bodyPr>
          <a:p>
            <a:pPr>
              <a:lnSpc>
                <a:spcPct val="120000"/>
              </a:lnSpc>
            </a:pPr>
            <a:r>
              <a:rPr lang="zh-CN" altLang="en-US" sz="2800" b="1" dirty="0">
                <a:solidFill>
                  <a:srgbClr val="000000"/>
                </a:solidFill>
                <a:latin typeface="华文仿宋" pitchFamily="2" charset="-122"/>
                <a:ea typeface="华文仿宋" pitchFamily="2" charset="-122"/>
              </a:rPr>
              <a:t>春秋战国：</a:t>
            </a:r>
            <a:endParaRPr lang="zh-CN" altLang="en-US" sz="2800" b="1" dirty="0">
              <a:solidFill>
                <a:srgbClr val="000000"/>
              </a:solidFill>
              <a:latin typeface="华文仿宋" pitchFamily="2" charset="-122"/>
              <a:ea typeface="华文仿宋" pitchFamily="2" charset="-122"/>
            </a:endParaRPr>
          </a:p>
          <a:p>
            <a:pPr>
              <a:lnSpc>
                <a:spcPct val="120000"/>
              </a:lnSpc>
            </a:pPr>
            <a:r>
              <a:rPr lang="zh-CN" altLang="en-US" sz="2800" b="1" dirty="0">
                <a:solidFill>
                  <a:srgbClr val="000000"/>
                </a:solidFill>
                <a:latin typeface="华文仿宋" pitchFamily="2" charset="-122"/>
                <a:ea typeface="华文仿宋" pitchFamily="2" charset="-122"/>
              </a:rPr>
              <a:t>东汉：</a:t>
            </a:r>
            <a:endParaRPr lang="zh-CN" altLang="en-US" sz="2800" b="1" dirty="0">
              <a:solidFill>
                <a:srgbClr val="000000"/>
              </a:solidFill>
              <a:latin typeface="华文仿宋" pitchFamily="2" charset="-122"/>
              <a:ea typeface="华文仿宋" pitchFamily="2" charset="-122"/>
            </a:endParaRPr>
          </a:p>
          <a:p>
            <a:pPr>
              <a:lnSpc>
                <a:spcPct val="120000"/>
              </a:lnSpc>
            </a:pPr>
            <a:r>
              <a:rPr lang="zh-CN" altLang="en-US" sz="2800" b="1" dirty="0">
                <a:solidFill>
                  <a:srgbClr val="000000"/>
                </a:solidFill>
                <a:latin typeface="华文仿宋" pitchFamily="2" charset="-122"/>
                <a:ea typeface="华文仿宋" pitchFamily="2" charset="-122"/>
              </a:rPr>
              <a:t>南朝：</a:t>
            </a:r>
            <a:endParaRPr lang="zh-CN" altLang="en-US" sz="2800" b="1" dirty="0">
              <a:solidFill>
                <a:srgbClr val="000000"/>
              </a:solidFill>
              <a:latin typeface="华文仿宋" pitchFamily="2" charset="-122"/>
              <a:ea typeface="华文仿宋" pitchFamily="2" charset="-122"/>
            </a:endParaRPr>
          </a:p>
          <a:p>
            <a:pPr>
              <a:lnSpc>
                <a:spcPct val="120000"/>
              </a:lnSpc>
            </a:pPr>
            <a:r>
              <a:rPr lang="zh-CN" altLang="en-US" sz="2800" b="1" dirty="0">
                <a:solidFill>
                  <a:srgbClr val="000000"/>
                </a:solidFill>
                <a:latin typeface="华文仿宋" pitchFamily="2" charset="-122"/>
                <a:ea typeface="华文仿宋" pitchFamily="2" charset="-122"/>
              </a:rPr>
              <a:t>元代：</a:t>
            </a:r>
            <a:endParaRPr lang="zh-CN" altLang="en-US" sz="2800" b="1" dirty="0">
              <a:solidFill>
                <a:srgbClr val="000000"/>
              </a:solidFill>
              <a:latin typeface="华文仿宋" pitchFamily="2" charset="-122"/>
              <a:ea typeface="华文仿宋" pitchFamily="2" charset="-122"/>
            </a:endParaRPr>
          </a:p>
        </p:txBody>
      </p:sp>
      <p:sp>
        <p:nvSpPr>
          <p:cNvPr id="45076" name="Rectangle 20"/>
          <p:cNvSpPr/>
          <p:nvPr/>
        </p:nvSpPr>
        <p:spPr>
          <a:xfrm>
            <a:off x="3500438" y="1073150"/>
            <a:ext cx="5857875" cy="457200"/>
          </a:xfrm>
          <a:prstGeom prst="rect">
            <a:avLst/>
          </a:prstGeom>
          <a:noFill/>
          <a:ln w="9525">
            <a:noFill/>
          </a:ln>
        </p:spPr>
        <p:txBody>
          <a:bodyPr>
            <a:spAutoFit/>
          </a:bodyPr>
          <a:p>
            <a:r>
              <a:rPr lang="zh-CN" altLang="en-US" b="1" dirty="0">
                <a:solidFill>
                  <a:srgbClr val="000000"/>
                </a:solidFill>
                <a:latin typeface="Arial" panose="020B0604020202020204" pitchFamily="34" charset="0"/>
                <a:ea typeface="黑体" panose="02010609060101010101" pitchFamily="49" charset="-122"/>
              </a:rPr>
              <a:t>乘法口诀</a:t>
            </a:r>
            <a:r>
              <a:rPr lang="en-US" altLang="zh-CN" b="1" dirty="0">
                <a:solidFill>
                  <a:srgbClr val="000000"/>
                </a:solidFill>
                <a:latin typeface="Arial" panose="020B0604020202020204" pitchFamily="34" charset="0"/>
                <a:ea typeface="黑体" panose="02010609060101010101" pitchFamily="49" charset="-122"/>
              </a:rPr>
              <a:t>,</a:t>
            </a:r>
            <a:r>
              <a:rPr lang="zh-CN" altLang="en-US" b="1" dirty="0">
                <a:solidFill>
                  <a:srgbClr val="000000"/>
                </a:solidFill>
                <a:latin typeface="Arial" panose="020B0604020202020204" pitchFamily="34" charset="0"/>
                <a:ea typeface="黑体" panose="02010609060101010101" pitchFamily="49" charset="-122"/>
              </a:rPr>
              <a:t>筹算（十进位计数）</a:t>
            </a:r>
            <a:r>
              <a:rPr lang="en-US" altLang="zh-CN" b="1" dirty="0">
                <a:solidFill>
                  <a:srgbClr val="000000"/>
                </a:solidFill>
                <a:latin typeface="Arial" panose="020B0604020202020204" pitchFamily="34" charset="0"/>
                <a:ea typeface="黑体" panose="02010609060101010101" pitchFamily="49" charset="-122"/>
              </a:rPr>
              <a:t>,</a:t>
            </a:r>
            <a:r>
              <a:rPr lang="zh-CN" altLang="en-US" b="1" dirty="0">
                <a:solidFill>
                  <a:srgbClr val="000000"/>
                </a:solidFill>
                <a:latin typeface="Arial" panose="020B0604020202020204" pitchFamily="34" charset="0"/>
                <a:ea typeface="黑体" panose="02010609060101010101" pitchFamily="49" charset="-122"/>
              </a:rPr>
              <a:t>度量衡</a:t>
            </a:r>
            <a:endParaRPr lang="zh-CN" altLang="en-US" b="1" dirty="0">
              <a:solidFill>
                <a:srgbClr val="000000"/>
              </a:solidFill>
              <a:latin typeface="Arial" panose="020B0604020202020204" pitchFamily="34" charset="0"/>
              <a:ea typeface="黑体" panose="02010609060101010101" pitchFamily="49" charset="-122"/>
            </a:endParaRPr>
          </a:p>
        </p:txBody>
      </p:sp>
      <p:sp>
        <p:nvSpPr>
          <p:cNvPr id="45077" name="Rectangle 21"/>
          <p:cNvSpPr/>
          <p:nvPr/>
        </p:nvSpPr>
        <p:spPr>
          <a:xfrm>
            <a:off x="2857500" y="1571625"/>
            <a:ext cx="7653338" cy="492125"/>
          </a:xfrm>
          <a:prstGeom prst="rect">
            <a:avLst/>
          </a:prstGeom>
          <a:noFill/>
          <a:ln w="9525">
            <a:noFill/>
          </a:ln>
        </p:spPr>
        <p:txBody>
          <a:bodyPr>
            <a:spAutoFit/>
          </a:bodyPr>
          <a:p>
            <a:r>
              <a:rPr lang="en-US" altLang="zh-CN" sz="2600" b="1" dirty="0">
                <a:solidFill>
                  <a:srgbClr val="000000"/>
                </a:solidFill>
                <a:latin typeface="黑体" panose="02010609060101010101" pitchFamily="49" charset="-122"/>
                <a:ea typeface="黑体" panose="02010609060101010101" pitchFamily="49" charset="-122"/>
              </a:rPr>
              <a:t>《</a:t>
            </a:r>
            <a:r>
              <a:rPr lang="zh-CN" altLang="en-US" sz="2600" b="1" dirty="0">
                <a:solidFill>
                  <a:srgbClr val="FF0000"/>
                </a:solidFill>
                <a:latin typeface="黑体" panose="02010609060101010101" pitchFamily="49" charset="-122"/>
                <a:ea typeface="黑体" panose="02010609060101010101" pitchFamily="49" charset="-122"/>
              </a:rPr>
              <a:t>九章算术</a:t>
            </a:r>
            <a:r>
              <a:rPr lang="en-US" altLang="zh-CN" sz="2600" b="1" dirty="0">
                <a:solidFill>
                  <a:srgbClr val="000000"/>
                </a:solidFill>
                <a:latin typeface="黑体" panose="02010609060101010101" pitchFamily="49" charset="-122"/>
                <a:ea typeface="黑体" panose="02010609060101010101" pitchFamily="49" charset="-122"/>
              </a:rPr>
              <a:t>》——</a:t>
            </a:r>
            <a:r>
              <a:rPr lang="zh-CN" altLang="en-US" sz="2600" b="1" dirty="0">
                <a:solidFill>
                  <a:srgbClr val="000000"/>
                </a:solidFill>
                <a:latin typeface="黑体" panose="02010609060101010101" pitchFamily="49" charset="-122"/>
                <a:ea typeface="黑体" panose="02010609060101010101" pitchFamily="49" charset="-122"/>
              </a:rPr>
              <a:t>古代数学体系形成</a:t>
            </a:r>
            <a:endParaRPr lang="zh-CN" altLang="en-US" sz="2600" b="1" dirty="0">
              <a:solidFill>
                <a:srgbClr val="000000"/>
              </a:solidFill>
              <a:latin typeface="黑体" panose="02010609060101010101" pitchFamily="49" charset="-122"/>
              <a:ea typeface="黑体" panose="02010609060101010101" pitchFamily="49" charset="-122"/>
            </a:endParaRPr>
          </a:p>
        </p:txBody>
      </p:sp>
      <p:sp>
        <p:nvSpPr>
          <p:cNvPr id="45078" name="Rectangle 22"/>
          <p:cNvSpPr/>
          <p:nvPr/>
        </p:nvSpPr>
        <p:spPr>
          <a:xfrm>
            <a:off x="3059113" y="2081213"/>
            <a:ext cx="5540375" cy="492125"/>
          </a:xfrm>
          <a:prstGeom prst="rect">
            <a:avLst/>
          </a:prstGeom>
          <a:noFill/>
          <a:ln w="9525">
            <a:noFill/>
          </a:ln>
        </p:spPr>
        <p:txBody>
          <a:bodyPr>
            <a:spAutoFit/>
          </a:bodyPr>
          <a:p>
            <a:r>
              <a:rPr lang="zh-CN" altLang="en-US" sz="2600" b="1" dirty="0">
                <a:solidFill>
                  <a:srgbClr val="000000"/>
                </a:solidFill>
                <a:latin typeface="黑体" panose="02010609060101010101" pitchFamily="49" charset="-122"/>
                <a:ea typeface="黑体" panose="02010609060101010101" pitchFamily="49" charset="-122"/>
              </a:rPr>
              <a:t>祖冲之</a:t>
            </a:r>
            <a:r>
              <a:rPr lang="en-US" altLang="zh-CN" sz="2600" b="1" dirty="0">
                <a:solidFill>
                  <a:srgbClr val="000000"/>
                </a:solidFill>
                <a:latin typeface="黑体" panose="02010609060101010101" pitchFamily="49" charset="-122"/>
                <a:ea typeface="黑体" panose="02010609060101010101" pitchFamily="49" charset="-122"/>
              </a:rPr>
              <a:t>——</a:t>
            </a:r>
            <a:r>
              <a:rPr lang="zh-CN" altLang="en-US" sz="2600" b="1" dirty="0">
                <a:solidFill>
                  <a:srgbClr val="FF3300"/>
                </a:solidFill>
                <a:latin typeface="黑体" panose="02010609060101010101" pitchFamily="49" charset="-122"/>
                <a:ea typeface="黑体" panose="02010609060101010101" pitchFamily="49" charset="-122"/>
              </a:rPr>
              <a:t>圆周率第七位</a:t>
            </a:r>
            <a:endParaRPr lang="zh-CN" altLang="en-US" sz="2600" b="1" dirty="0">
              <a:solidFill>
                <a:srgbClr val="FF3300"/>
              </a:solidFill>
              <a:latin typeface="黑体" panose="02010609060101010101" pitchFamily="49" charset="-122"/>
              <a:ea typeface="黑体" panose="02010609060101010101" pitchFamily="49" charset="-122"/>
            </a:endParaRPr>
          </a:p>
        </p:txBody>
      </p:sp>
      <p:sp>
        <p:nvSpPr>
          <p:cNvPr id="45079" name="Rectangle 23"/>
          <p:cNvSpPr/>
          <p:nvPr/>
        </p:nvSpPr>
        <p:spPr>
          <a:xfrm>
            <a:off x="3059113" y="2584450"/>
            <a:ext cx="2012950" cy="492125"/>
          </a:xfrm>
          <a:prstGeom prst="rect">
            <a:avLst/>
          </a:prstGeom>
          <a:noFill/>
          <a:ln w="9525">
            <a:noFill/>
          </a:ln>
        </p:spPr>
        <p:txBody>
          <a:bodyPr>
            <a:spAutoFit/>
          </a:bodyPr>
          <a:p>
            <a:r>
              <a:rPr lang="zh-CN" altLang="en-US" sz="2600" b="1" dirty="0">
                <a:solidFill>
                  <a:srgbClr val="FF3300"/>
                </a:solidFill>
                <a:latin typeface="黑体" panose="02010609060101010101" pitchFamily="49" charset="-122"/>
                <a:ea typeface="黑体" panose="02010609060101010101" pitchFamily="49" charset="-122"/>
              </a:rPr>
              <a:t>珠算法</a:t>
            </a:r>
            <a:endParaRPr lang="zh-CN" altLang="en-US" sz="2600" b="1" dirty="0">
              <a:solidFill>
                <a:srgbClr val="FF3300"/>
              </a:solidFill>
              <a:latin typeface="黑体" panose="02010609060101010101" pitchFamily="49" charset="-122"/>
              <a:ea typeface="黑体" panose="02010609060101010101" pitchFamily="49" charset="-122"/>
            </a:endParaRPr>
          </a:p>
        </p:txBody>
      </p:sp>
      <p:sp>
        <p:nvSpPr>
          <p:cNvPr id="12297" name="Rectangle 4"/>
          <p:cNvSpPr/>
          <p:nvPr/>
        </p:nvSpPr>
        <p:spPr>
          <a:xfrm>
            <a:off x="142875" y="395288"/>
            <a:ext cx="9144000" cy="523875"/>
          </a:xfrm>
          <a:prstGeom prst="rect">
            <a:avLst/>
          </a:prstGeom>
          <a:noFill/>
          <a:ln w="9525">
            <a:noFill/>
          </a:ln>
        </p:spPr>
        <p:txBody>
          <a:bodyPr>
            <a:spAutoFit/>
          </a:bodyPr>
          <a:p>
            <a:r>
              <a:rPr lang="zh-CN" altLang="en-US" sz="2800" b="1" dirty="0">
                <a:solidFill>
                  <a:srgbClr val="FF0000"/>
                </a:solidFill>
                <a:latin typeface="微软雅黑" panose="020B0503020204020204" charset="-122"/>
                <a:ea typeface="微软雅黑" panose="020B0503020204020204" charset="-122"/>
              </a:rPr>
              <a:t>二、中国古代科技高度发达的表现</a:t>
            </a:r>
            <a:endParaRPr lang="zh-CN" altLang="en-US" sz="2800" b="1" dirty="0">
              <a:solidFill>
                <a:srgbClr val="FF0000"/>
              </a:solidFill>
              <a:latin typeface="微软雅黑" panose="020B0503020204020204" charset="-122"/>
              <a:ea typeface="微软雅黑" panose="020B0503020204020204" charset="-122"/>
            </a:endParaRPr>
          </a:p>
        </p:txBody>
      </p:sp>
      <p:sp>
        <p:nvSpPr>
          <p:cNvPr id="23" name="Rectangle 1"/>
          <p:cNvSpPr>
            <a:spLocks noChangeArrowheads="1"/>
          </p:cNvSpPr>
          <p:nvPr/>
        </p:nvSpPr>
        <p:spPr bwMode="auto">
          <a:xfrm>
            <a:off x="214313" y="4035425"/>
            <a:ext cx="8715375" cy="2751138"/>
          </a:xfrm>
          <a:prstGeom prst="rect">
            <a:avLst/>
          </a:prstGeom>
          <a:noFill/>
          <a:ln w="9525">
            <a:noFill/>
            <a:miter lim="800000"/>
          </a:ln>
        </p:spPr>
        <p:txBody>
          <a:bodyPr anchor="ctr">
            <a:spAutoFit/>
          </a:bodyPr>
          <a:lstStyle/>
          <a:p>
            <a:pPr marL="0" marR="0" lvl="0" indent="133350" algn="l" defTabSz="914400" rtl="0" eaLnBrk="0" fontAlgn="base" latinLnBrk="0" hangingPunct="0">
              <a:lnSpc>
                <a:spcPct val="12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rPr>
              <a:t>5</a:t>
            </a:r>
            <a:r>
              <a:rPr kumimoji="0" lang="zh-CN" altLang="en-US"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rPr>
              <a:t>．</a:t>
            </a:r>
            <a:r>
              <a:rPr kumimoji="0" lang="zh-CN" altLang="en-US" sz="2400" b="1" i="0" u="none" strike="noStrike" kern="1200" cap="none" spc="0" normalizeH="0" baseline="0" noProof="0" dirty="0">
                <a:ln>
                  <a:noFill/>
                </a:ln>
                <a:solidFill>
                  <a:srgbClr val="FF0000"/>
                </a:solidFill>
                <a:effectLst/>
                <a:uLnTx/>
                <a:uFillTx/>
                <a:latin typeface="+mn-ea"/>
                <a:ea typeface="+mn-ea"/>
                <a:cs typeface="Times New Roman" panose="02020603050405020304" pitchFamily="18" charset="0"/>
              </a:rPr>
              <a:t>（</a:t>
            </a:r>
            <a:r>
              <a:rPr kumimoji="0" lang="en-US" altLang="zh-CN" sz="2400" b="1" i="0" u="none" strike="noStrike" kern="1200" cap="none" spc="0" normalizeH="0" baseline="0" noProof="0" dirty="0">
                <a:ln>
                  <a:noFill/>
                </a:ln>
                <a:solidFill>
                  <a:srgbClr val="FF0000"/>
                </a:solidFill>
                <a:effectLst/>
                <a:uLnTx/>
                <a:uFillTx/>
                <a:latin typeface="+mn-ea"/>
                <a:ea typeface="+mn-ea"/>
                <a:cs typeface="Times New Roman" panose="02020603050405020304" pitchFamily="18" charset="0"/>
              </a:rPr>
              <a:t>2014·</a:t>
            </a:r>
            <a:r>
              <a:rPr kumimoji="0" lang="zh-CN" altLang="en-US" sz="2400" b="1" i="0" u="none" strike="noStrike" kern="1200" cap="none" spc="0" normalizeH="0" baseline="0" noProof="0" dirty="0">
                <a:ln>
                  <a:noFill/>
                </a:ln>
                <a:solidFill>
                  <a:srgbClr val="FF0000"/>
                </a:solidFill>
                <a:effectLst/>
                <a:uLnTx/>
                <a:uFillTx/>
                <a:latin typeface="+mn-ea"/>
                <a:ea typeface="+mn-ea"/>
                <a:cs typeface="Times New Roman" panose="02020603050405020304" pitchFamily="18" charset="0"/>
              </a:rPr>
              <a:t>北京文综</a:t>
            </a:r>
            <a:r>
              <a:rPr kumimoji="0" lang="en-US" altLang="zh-CN" sz="2400" b="1" i="0" u="none" strike="noStrike" kern="1200" cap="none" spc="0" normalizeH="0" baseline="0" noProof="0" dirty="0">
                <a:ln>
                  <a:noFill/>
                </a:ln>
                <a:solidFill>
                  <a:srgbClr val="FF0000"/>
                </a:solidFill>
                <a:effectLst/>
                <a:uLnTx/>
                <a:uFillTx/>
                <a:latin typeface="+mn-ea"/>
                <a:ea typeface="+mn-ea"/>
                <a:cs typeface="Times New Roman" panose="02020603050405020304" pitchFamily="18" charset="0"/>
              </a:rPr>
              <a:t>·13</a:t>
            </a:r>
            <a:r>
              <a:rPr kumimoji="0" lang="zh-CN" altLang="en-US" sz="2400" b="1" i="0" u="none" strike="noStrike" kern="1200" cap="none" spc="0" normalizeH="0" baseline="0" noProof="0" dirty="0">
                <a:ln>
                  <a:noFill/>
                </a:ln>
                <a:solidFill>
                  <a:srgbClr val="FF0000"/>
                </a:solidFill>
                <a:effectLst/>
                <a:uLnTx/>
                <a:uFillTx/>
                <a:latin typeface="+mn-ea"/>
                <a:ea typeface="+mn-ea"/>
                <a:cs typeface="Times New Roman" panose="02020603050405020304" pitchFamily="18" charset="0"/>
              </a:rPr>
              <a:t>）</a:t>
            </a:r>
            <a:r>
              <a:rPr kumimoji="0" lang="zh-CN" altLang="en-US"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rPr>
              <a:t>公元</a:t>
            </a:r>
            <a:r>
              <a:rPr kumimoji="0" lang="en-US" altLang="zh-CN"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rPr>
              <a:t>97</a:t>
            </a:r>
            <a:r>
              <a:rPr kumimoji="0" lang="zh-CN" altLang="en-US"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rPr>
              <a:t>年，东汉的班超曾派人出使欧洲强国“大秦”。东汉和“大秦”都创造了辉煌的文化。属于它们的文化成就分别是</a:t>
            </a:r>
            <a:r>
              <a:rPr kumimoji="0" lang="en-US" altLang="zh-CN"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rPr>
              <a:t>(</a:t>
            </a:r>
            <a:r>
              <a:rPr kumimoji="0" lang="zh-CN" altLang="en-US"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rPr>
              <a:t>　　</a:t>
            </a:r>
            <a:r>
              <a:rPr kumimoji="0" lang="en-US" altLang="zh-CN"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rPr>
              <a:t>)</a:t>
            </a:r>
            <a:endParaRPr kumimoji="0" lang="en-US" altLang="zh-CN" sz="2400" b="1" i="0" u="none" strike="noStrike" kern="1200" cap="none" spc="0" normalizeH="0" baseline="0" noProof="0" dirty="0">
              <a:ln>
                <a:noFill/>
              </a:ln>
              <a:solidFill>
                <a:schemeClr val="tx1"/>
              </a:solidFill>
              <a:effectLst/>
              <a:uLnTx/>
              <a:uFillTx/>
              <a:latin typeface="+mn-ea"/>
              <a:ea typeface="+mn-ea"/>
              <a:cs typeface="Times New Roman" panose="02020603050405020304" pitchFamily="18" charset="0"/>
            </a:endParaRPr>
          </a:p>
          <a:p>
            <a:pPr marL="0" marR="0" lvl="0" indent="133350" algn="l" defTabSz="914400" rtl="0" eaLnBrk="0" fontAlgn="base" latinLnBrk="0" hangingPunct="0">
              <a:lnSpc>
                <a:spcPct val="12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A.</a:t>
            </a:r>
            <a:r>
              <a:rPr kumimoji="0" lang="zh-CN" altLang="en-US"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活字印刷术、万有引力定律  </a:t>
            </a:r>
            <a:r>
              <a:rPr kumimoji="0" lang="en-US" altLang="zh-CN"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B.《</a:t>
            </a:r>
            <a:r>
              <a:rPr kumimoji="0" lang="zh-CN" altLang="en-US"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九章算术</a:t>
            </a:r>
            <a:r>
              <a:rPr kumimoji="0" lang="en-US" altLang="zh-CN"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a:t>
            </a:r>
            <a:r>
              <a:rPr kumimoji="0" lang="zh-CN" altLang="en-US"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、罗马法</a:t>
            </a:r>
            <a:endParaRPr kumimoji="0" lang="zh-CN" altLang="en-US"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endParaRPr>
          </a:p>
          <a:p>
            <a:pPr marL="0" marR="0" lvl="0" indent="133350" algn="l" defTabSz="914400" rtl="0" eaLnBrk="0" fontAlgn="base" latinLnBrk="0" hangingPunct="0">
              <a:lnSpc>
                <a:spcPct val="12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C.</a:t>
            </a:r>
            <a:r>
              <a:rPr kumimoji="0" lang="zh-CN" altLang="en-US"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蔡伦改进的造纸术、日心说  </a:t>
            </a:r>
            <a:r>
              <a:rPr kumimoji="0" lang="en-US" altLang="zh-CN"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D.《</a:t>
            </a:r>
            <a:r>
              <a:rPr kumimoji="0" lang="zh-CN" altLang="en-US"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春秋繁露</a:t>
            </a:r>
            <a:r>
              <a:rPr kumimoji="0" lang="en-US" altLang="zh-CN"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a:t>
            </a:r>
            <a:r>
              <a:rPr kumimoji="0" lang="zh-CN" altLang="en-US"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a:t>
            </a:r>
            <a:r>
              <a:rPr kumimoji="0" lang="en-US" altLang="zh-CN"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a:t>
            </a:r>
            <a:r>
              <a:rPr kumimoji="0" lang="zh-CN" altLang="en-US"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理想国</a:t>
            </a:r>
            <a:r>
              <a:rPr kumimoji="0" lang="en-US" altLang="zh-CN"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rPr>
              <a:t>》</a:t>
            </a:r>
            <a:endParaRPr kumimoji="0" lang="en-US" altLang="zh-CN" sz="2400" b="1" i="0" u="none" strike="noStrike" kern="1200" cap="none" spc="0" normalizeH="0" baseline="0" noProof="0" dirty="0">
              <a:ln>
                <a:noFill/>
              </a:ln>
              <a:solidFill>
                <a:srgbClr val="0000CC"/>
              </a:solidFill>
              <a:effectLst/>
              <a:uLnTx/>
              <a:uFillTx/>
              <a:latin typeface="+mn-ea"/>
              <a:ea typeface="+mn-ea"/>
              <a:cs typeface="Times New Roman" panose="02020603050405020304" pitchFamily="18" charset="0"/>
            </a:endParaRPr>
          </a:p>
          <a:p>
            <a:pPr marL="0" marR="0" lvl="0" indent="133350" algn="l" defTabSz="914400" rtl="0" eaLnBrk="0" fontAlgn="base" latinLnBrk="0" hangingPunct="0">
              <a:lnSpc>
                <a:spcPct val="120000"/>
              </a:lnSpc>
              <a:spcBef>
                <a:spcPct val="0"/>
              </a:spcBef>
              <a:spcAft>
                <a:spcPct val="0"/>
              </a:spcAft>
              <a:buClrTx/>
              <a:buSzTx/>
              <a:buFontTx/>
              <a:buNone/>
              <a:defRPr/>
            </a:pPr>
            <a:endParaRPr kumimoji="0" lang="en-US" altLang="zh-CN" sz="2400" b="1" i="0" u="none" strike="noStrike" kern="1200" cap="none" spc="0" normalizeH="0" baseline="0" noProof="0" dirty="0">
              <a:ln>
                <a:noFill/>
              </a:ln>
              <a:solidFill>
                <a:srgbClr val="FF0000"/>
              </a:solidFill>
              <a:effectLst/>
              <a:uLnTx/>
              <a:uFillTx/>
              <a:latin typeface="+mn-ea"/>
              <a:ea typeface="+mn-ea"/>
              <a:cs typeface="Times New Roman" panose="02020603050405020304" pitchFamily="18" charset="0"/>
            </a:endParaRPr>
          </a:p>
        </p:txBody>
      </p:sp>
      <p:grpSp>
        <p:nvGrpSpPr>
          <p:cNvPr id="3" name="Group 5"/>
          <p:cNvGrpSpPr/>
          <p:nvPr/>
        </p:nvGrpSpPr>
        <p:grpSpPr>
          <a:xfrm>
            <a:off x="285750" y="3157538"/>
            <a:ext cx="2557463" cy="914400"/>
            <a:chOff x="4196" y="0"/>
            <a:chExt cx="1564" cy="576"/>
          </a:xfrm>
        </p:grpSpPr>
        <p:pic>
          <p:nvPicPr>
            <p:cNvPr id="12302" name="Picture 6" descr="图片1"/>
            <p:cNvPicPr>
              <a:picLocks noChangeAspect="1"/>
            </p:cNvPicPr>
            <p:nvPr/>
          </p:nvPicPr>
          <p:blipFill>
            <a:blip r:embed="rId1"/>
            <a:stretch>
              <a:fillRect/>
            </a:stretch>
          </p:blipFill>
          <p:spPr>
            <a:xfrm>
              <a:off x="4218" y="0"/>
              <a:ext cx="1542" cy="576"/>
            </a:xfrm>
            <a:prstGeom prst="rect">
              <a:avLst/>
            </a:prstGeom>
            <a:noFill/>
            <a:ln w="9525">
              <a:noFill/>
            </a:ln>
          </p:spPr>
        </p:pic>
        <p:sp>
          <p:nvSpPr>
            <p:cNvPr id="27" name="Text Box 7"/>
            <p:cNvSpPr txBox="1">
              <a:spLocks noChangeArrowheads="1"/>
            </p:cNvSpPr>
            <p:nvPr/>
          </p:nvSpPr>
          <p:spPr bwMode="auto">
            <a:xfrm>
              <a:off x="4196" y="151"/>
              <a:ext cx="1420" cy="330"/>
            </a:xfrm>
            <a:prstGeom prst="rect">
              <a:avLst/>
            </a:prstGeom>
            <a:noFill/>
            <a:ln w="9525">
              <a:noFill/>
              <a:miter lim="800000"/>
            </a:ln>
            <a:effectLst/>
          </p:spPr>
          <p:txBody>
            <a:bodyPr>
              <a:spAutoFit/>
            </a:bodyPr>
            <a:lstStyle/>
            <a:p>
              <a:pPr marR="0" defTabSz="914400">
                <a:spcBef>
                  <a:spcPct val="50000"/>
                </a:spcBef>
                <a:buClrTx/>
                <a:buSzTx/>
                <a:buFontTx/>
                <a:defRPr/>
              </a:pPr>
              <a:r>
                <a:rPr kumimoji="1" lang="zh-CN" altLang="en-US" b="1" kern="1200" cap="none" spc="0" normalizeH="0" baseline="0" noProof="0" dirty="0">
                  <a:effectLst>
                    <a:outerShdw blurRad="38100" dist="38100" dir="2700000" algn="tl">
                      <a:srgbClr val="C0C0C0"/>
                    </a:outerShdw>
                  </a:effectLst>
                  <a:latin typeface="华文行楷" pitchFamily="2" charset="-122"/>
                  <a:ea typeface="华文行楷" pitchFamily="2" charset="-122"/>
                  <a:cs typeface="+mn-cs"/>
                </a:rPr>
                <a:t>  </a:t>
              </a:r>
              <a:r>
                <a:rPr kumimoji="1" lang="zh-CN" altLang="en-US" sz="2800" b="1" kern="1200" cap="none" spc="0" normalizeH="0" baseline="0" noProof="0" dirty="0">
                  <a:effectLst>
                    <a:outerShdw blurRad="38100" dist="38100" dir="2700000" algn="tl">
                      <a:srgbClr val="C0C0C0"/>
                    </a:outerShdw>
                  </a:effectLst>
                  <a:latin typeface="华文行楷" pitchFamily="2" charset="-122"/>
                  <a:ea typeface="华文行楷" pitchFamily="2" charset="-122"/>
                  <a:cs typeface="+mn-cs"/>
                </a:rPr>
                <a:t>活学活用</a:t>
              </a:r>
              <a:endParaRPr kumimoji="1" lang="zh-CN" altLang="en-US" sz="2800" b="1" kern="1200" cap="none" spc="0" normalizeH="0" baseline="0" noProof="0" dirty="0">
                <a:effectLst>
                  <a:outerShdw blurRad="38100" dist="38100" dir="2700000" algn="tl">
                    <a:srgbClr val="C0C0C0"/>
                  </a:outerShdw>
                </a:effectLst>
                <a:latin typeface="华文行楷" pitchFamily="2" charset="-122"/>
                <a:ea typeface="华文行楷" pitchFamily="2" charset="-122"/>
                <a:cs typeface="+mn-cs"/>
              </a:endParaRPr>
            </a:p>
          </p:txBody>
        </p:sp>
      </p:grpSp>
      <p:sp>
        <p:nvSpPr>
          <p:cNvPr id="12300" name="WordArt 5"/>
          <p:cNvSpPr>
            <a:spLocks noTextEdit="1"/>
          </p:cNvSpPr>
          <p:nvPr/>
        </p:nvSpPr>
        <p:spPr>
          <a:xfrm>
            <a:off x="7215188" y="5000625"/>
            <a:ext cx="1296987" cy="1295400"/>
          </a:xfrm>
          <a:prstGeom prst="rect">
            <a:avLst/>
          </a:prstGeom>
        </p:spPr>
        <p:txBody>
          <a:bodyPr wrap="none" fromWordArt="1">
            <a:prstTxWarp prst="textCascadeUp">
              <a:avLst>
                <a:gd name="adj" fmla="val 44444"/>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eaLnBrk="0" hangingPunct="0"/>
            <a:r>
              <a:rPr lang="zh-CN" altLang="en-US" sz="3600" b="1">
                <a:gradFill rotWithShape="1">
                  <a:gsLst>
                    <a:gs pos="0">
                      <a:srgbClr val="FFE701"/>
                    </a:gs>
                    <a:gs pos="100000">
                      <a:srgbClr val="FE3E02"/>
                    </a:gs>
                  </a:gsLst>
                  <a:lin ang="5400000" scaled="1"/>
                  <a:tileRect/>
                </a:gradFill>
                <a:latin typeface="宋体" panose="02010600030101010101" pitchFamily="2" charset="-122"/>
                <a:ea typeface="宋体" panose="02010600030101010101" pitchFamily="2" charset="-122"/>
              </a:rPr>
              <a:t>B</a:t>
            </a:r>
            <a:endParaRPr lang="zh-CN" altLang="en-US" sz="3600" b="1">
              <a:gradFill rotWithShape="1">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sp>
        <p:nvSpPr>
          <p:cNvPr id="29" name="Rectangle 1"/>
          <p:cNvSpPr/>
          <p:nvPr/>
        </p:nvSpPr>
        <p:spPr>
          <a:xfrm>
            <a:off x="214313" y="3971925"/>
            <a:ext cx="8715375" cy="2886075"/>
          </a:xfrm>
          <a:prstGeom prst="rect">
            <a:avLst/>
          </a:prstGeom>
          <a:solidFill>
            <a:schemeClr val="accent1"/>
          </a:solidFill>
          <a:ln w="9525">
            <a:noFill/>
          </a:ln>
        </p:spPr>
        <p:txBody>
          <a:bodyPr anchor="ctr">
            <a:spAutoFit/>
          </a:bodyPr>
          <a:p>
            <a:pPr indent="133350" eaLnBrk="0" hangingPunct="0">
              <a:lnSpc>
                <a:spcPct val="110000"/>
              </a:lnSpc>
            </a:pPr>
            <a:r>
              <a:rPr lang="en-US" altLang="zh-CN" b="1" dirty="0">
                <a:solidFill>
                  <a:srgbClr val="FF0000"/>
                </a:solidFill>
                <a:latin typeface="楷体" panose="02010609060101010101" pitchFamily="49" charset="-122"/>
                <a:ea typeface="楷体" panose="02010609060101010101" pitchFamily="49" charset="-122"/>
              </a:rPr>
              <a:t>【</a:t>
            </a:r>
            <a:r>
              <a:rPr lang="zh-CN" altLang="en-US" b="1" dirty="0">
                <a:solidFill>
                  <a:srgbClr val="FF0000"/>
                </a:solidFill>
                <a:latin typeface="楷体" panose="02010609060101010101" pitchFamily="49" charset="-122"/>
                <a:ea typeface="楷体" panose="02010609060101010101" pitchFamily="49" charset="-122"/>
              </a:rPr>
              <a:t>解析</a:t>
            </a:r>
            <a:r>
              <a:rPr lang="en-US" altLang="zh-CN" b="1" dirty="0">
                <a:solidFill>
                  <a:srgbClr val="FF0000"/>
                </a:solidFill>
                <a:latin typeface="楷体" panose="02010609060101010101" pitchFamily="49" charset="-122"/>
                <a:ea typeface="楷体" panose="02010609060101010101" pitchFamily="49" charset="-122"/>
              </a:rPr>
              <a:t>】</a:t>
            </a:r>
            <a:r>
              <a:rPr lang="zh-CN" altLang="en-US" b="1" dirty="0">
                <a:latin typeface="楷体" panose="02010609060101010101" pitchFamily="49" charset="-122"/>
                <a:ea typeface="楷体" panose="02010609060101010101" pitchFamily="49" charset="-122"/>
              </a:rPr>
              <a:t>题干限定词是“东汉”、“大秦”（当时的古罗马帝国），活字印刷术是北宋毕升发明，万有引力定律是英国科学家牛顿提出，故</a:t>
            </a:r>
            <a:r>
              <a:rPr lang="en-US" altLang="zh-CN" b="1" dirty="0">
                <a:latin typeface="楷体" panose="02010609060101010101" pitchFamily="49" charset="-122"/>
                <a:ea typeface="楷体" panose="02010609060101010101" pitchFamily="49" charset="-122"/>
              </a:rPr>
              <a:t>A</a:t>
            </a:r>
            <a:r>
              <a:rPr lang="zh-CN" altLang="en-US" b="1" dirty="0">
                <a:latin typeface="楷体" panose="02010609060101010101" pitchFamily="49" charset="-122"/>
                <a:ea typeface="楷体" panose="02010609060101010101" pitchFamily="49" charset="-122"/>
              </a:rPr>
              <a:t>项错误；</a:t>
            </a:r>
            <a:r>
              <a:rPr lang="en-US" altLang="zh-CN" b="1" dirty="0">
                <a:latin typeface="楷体" panose="02010609060101010101" pitchFamily="49" charset="-122"/>
                <a:ea typeface="楷体" panose="02010609060101010101" pitchFamily="49" charset="-122"/>
              </a:rPr>
              <a:t>《</a:t>
            </a:r>
            <a:r>
              <a:rPr lang="zh-CN" altLang="en-US" b="1" dirty="0">
                <a:latin typeface="楷体" panose="02010609060101010101" pitchFamily="49" charset="-122"/>
                <a:ea typeface="楷体" panose="02010609060101010101" pitchFamily="49" charset="-122"/>
              </a:rPr>
              <a:t>九章算术</a:t>
            </a:r>
            <a:r>
              <a:rPr lang="en-US" altLang="zh-CN" b="1" dirty="0">
                <a:latin typeface="楷体" panose="02010609060101010101" pitchFamily="49" charset="-122"/>
                <a:ea typeface="楷体" panose="02010609060101010101" pitchFamily="49" charset="-122"/>
              </a:rPr>
              <a:t>》</a:t>
            </a:r>
            <a:r>
              <a:rPr lang="zh-CN" altLang="en-US" b="1" dirty="0">
                <a:latin typeface="楷体" panose="02010609060101010101" pitchFamily="49" charset="-122"/>
                <a:ea typeface="楷体" panose="02010609060101010101" pitchFamily="49" charset="-122"/>
              </a:rPr>
              <a:t>约成书于东汉，罗马帝国发展了罗马法，故</a:t>
            </a:r>
            <a:r>
              <a:rPr lang="en-US" altLang="zh-CN" b="1" dirty="0">
                <a:latin typeface="楷体" panose="02010609060101010101" pitchFamily="49" charset="-122"/>
                <a:ea typeface="楷体" panose="02010609060101010101" pitchFamily="49" charset="-122"/>
              </a:rPr>
              <a:t>B</a:t>
            </a:r>
            <a:r>
              <a:rPr lang="zh-CN" altLang="en-US" b="1" dirty="0">
                <a:latin typeface="楷体" panose="02010609060101010101" pitchFamily="49" charset="-122"/>
                <a:ea typeface="楷体" panose="02010609060101010101" pitchFamily="49" charset="-122"/>
              </a:rPr>
              <a:t>项正确；东汉宦官蔡伦改进造纸术，但日心说是波兰天文学家哥白尼提出，故</a:t>
            </a:r>
            <a:r>
              <a:rPr lang="en-US" altLang="zh-CN" b="1" dirty="0">
                <a:latin typeface="楷体" panose="02010609060101010101" pitchFamily="49" charset="-122"/>
                <a:ea typeface="楷体" panose="02010609060101010101" pitchFamily="49" charset="-122"/>
              </a:rPr>
              <a:t>C</a:t>
            </a:r>
            <a:r>
              <a:rPr lang="zh-CN" altLang="en-US" b="1" dirty="0">
                <a:latin typeface="楷体" panose="02010609060101010101" pitchFamily="49" charset="-122"/>
                <a:ea typeface="楷体" panose="02010609060101010101" pitchFamily="49" charset="-122"/>
              </a:rPr>
              <a:t>项错误；</a:t>
            </a:r>
            <a:r>
              <a:rPr lang="en-US" altLang="zh-CN" b="1" dirty="0">
                <a:latin typeface="楷体" panose="02010609060101010101" pitchFamily="49" charset="-122"/>
                <a:ea typeface="楷体" panose="02010609060101010101" pitchFamily="49" charset="-122"/>
              </a:rPr>
              <a:t>《</a:t>
            </a:r>
            <a:r>
              <a:rPr lang="zh-CN" altLang="en-US" b="1" dirty="0">
                <a:latin typeface="楷体" panose="02010609060101010101" pitchFamily="49" charset="-122"/>
                <a:ea typeface="楷体" panose="02010609060101010101" pitchFamily="49" charset="-122"/>
              </a:rPr>
              <a:t>春秋繁露</a:t>
            </a:r>
            <a:r>
              <a:rPr lang="en-US" altLang="zh-CN" b="1" dirty="0">
                <a:latin typeface="楷体" panose="02010609060101010101" pitchFamily="49" charset="-122"/>
                <a:ea typeface="楷体" panose="02010609060101010101" pitchFamily="49" charset="-122"/>
              </a:rPr>
              <a:t>》</a:t>
            </a:r>
            <a:r>
              <a:rPr lang="zh-CN" altLang="en-US" b="1" dirty="0">
                <a:latin typeface="楷体" panose="02010609060101010101" pitchFamily="49" charset="-122"/>
                <a:ea typeface="楷体" panose="02010609060101010101" pitchFamily="49" charset="-122"/>
              </a:rPr>
              <a:t>是西汉儒学家董仲舒的代表作，</a:t>
            </a:r>
            <a:r>
              <a:rPr lang="en-US" altLang="zh-CN" b="1" dirty="0">
                <a:latin typeface="楷体" panose="02010609060101010101" pitchFamily="49" charset="-122"/>
                <a:ea typeface="楷体" panose="02010609060101010101" pitchFamily="49" charset="-122"/>
              </a:rPr>
              <a:t>《</a:t>
            </a:r>
            <a:r>
              <a:rPr lang="zh-CN" altLang="en-US" b="1" dirty="0">
                <a:latin typeface="楷体" panose="02010609060101010101" pitchFamily="49" charset="-122"/>
                <a:ea typeface="楷体" panose="02010609060101010101" pitchFamily="49" charset="-122"/>
              </a:rPr>
              <a:t>理想国</a:t>
            </a:r>
            <a:r>
              <a:rPr lang="en-US" altLang="zh-CN" b="1" dirty="0">
                <a:latin typeface="楷体" panose="02010609060101010101" pitchFamily="49" charset="-122"/>
                <a:ea typeface="楷体" panose="02010609060101010101" pitchFamily="49" charset="-122"/>
              </a:rPr>
              <a:t>》</a:t>
            </a:r>
            <a:r>
              <a:rPr lang="zh-CN" altLang="en-US" b="1" dirty="0">
                <a:latin typeface="楷体" panose="02010609060101010101" pitchFamily="49" charset="-122"/>
                <a:ea typeface="楷体" panose="02010609060101010101" pitchFamily="49" charset="-122"/>
              </a:rPr>
              <a:t>是古希腊哲学家柏拉图的代表作，故</a:t>
            </a:r>
            <a:r>
              <a:rPr lang="en-US" altLang="zh-CN" b="1" dirty="0">
                <a:latin typeface="楷体" panose="02010609060101010101" pitchFamily="49" charset="-122"/>
                <a:ea typeface="楷体" panose="02010609060101010101" pitchFamily="49" charset="-122"/>
              </a:rPr>
              <a:t>D</a:t>
            </a:r>
            <a:r>
              <a:rPr lang="zh-CN" altLang="en-US" b="1" dirty="0">
                <a:latin typeface="楷体" panose="02010609060101010101" pitchFamily="49" charset="-122"/>
                <a:ea typeface="楷体" panose="02010609060101010101" pitchFamily="49" charset="-122"/>
              </a:rPr>
              <a:t>项错误。</a:t>
            </a:r>
            <a:endParaRPr lang="zh-CN" altLang="en-US" b="1" dirty="0">
              <a:latin typeface="楷体" panose="02010609060101010101" pitchFamily="49" charset="-122"/>
              <a:ea typeface="楷体" panose="02010609060101010101" pitchFamily="49" charset="-122"/>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5073"/>
                                        </p:tgtEl>
                                        <p:attrNameLst>
                                          <p:attrName>style.visibility</p:attrName>
                                        </p:attrNameLst>
                                      </p:cBhvr>
                                      <p:to>
                                        <p:strVal val="visible"/>
                                      </p:to>
                                    </p:set>
                                    <p:animEffect transition="in" filter="blinds(horizontal)">
                                      <p:cBhvr>
                                        <p:cTn id="10" dur="500"/>
                                        <p:tgtEl>
                                          <p:spTgt spid="4507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5075"/>
                                        </p:tgtEl>
                                        <p:attrNameLst>
                                          <p:attrName>style.visibility</p:attrName>
                                        </p:attrNameLst>
                                      </p:cBhvr>
                                      <p:to>
                                        <p:strVal val="visible"/>
                                      </p:to>
                                    </p:set>
                                    <p:animEffect transition="in" filter="blinds(horizontal)">
                                      <p:cBhvr>
                                        <p:cTn id="13" dur="500"/>
                                        <p:tgtEl>
                                          <p:spTgt spid="45075"/>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45076"/>
                                        </p:tgtEl>
                                        <p:attrNameLst>
                                          <p:attrName>style.visibility</p:attrName>
                                        </p:attrNameLst>
                                      </p:cBhvr>
                                      <p:to>
                                        <p:strVal val="visible"/>
                                      </p:to>
                                    </p:set>
                                    <p:animEffect transition="in" filter="blinds(horizontal)">
                                      <p:cBhvr>
                                        <p:cTn id="18" dur="500"/>
                                        <p:tgtEl>
                                          <p:spTgt spid="45076"/>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5077"/>
                                        </p:tgtEl>
                                        <p:attrNameLst>
                                          <p:attrName>style.visibility</p:attrName>
                                        </p:attrNameLst>
                                      </p:cBhvr>
                                      <p:to>
                                        <p:strVal val="visible"/>
                                      </p:to>
                                    </p:set>
                                    <p:animEffect transition="in" filter="blinds(horizontal)">
                                      <p:cBhvr>
                                        <p:cTn id="23" dur="500"/>
                                        <p:tgtEl>
                                          <p:spTgt spid="45077"/>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45078"/>
                                        </p:tgtEl>
                                        <p:attrNameLst>
                                          <p:attrName>style.visibility</p:attrName>
                                        </p:attrNameLst>
                                      </p:cBhvr>
                                      <p:to>
                                        <p:strVal val="visible"/>
                                      </p:to>
                                    </p:set>
                                    <p:animEffect transition="in" filter="blinds(horizontal)">
                                      <p:cBhvr>
                                        <p:cTn id="28" dur="500"/>
                                        <p:tgtEl>
                                          <p:spTgt spid="45078"/>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45079"/>
                                        </p:tgtEl>
                                        <p:attrNameLst>
                                          <p:attrName>style.visibility</p:attrName>
                                        </p:attrNameLst>
                                      </p:cBhvr>
                                      <p:to>
                                        <p:strVal val="visible"/>
                                      </p:to>
                                    </p:set>
                                    <p:animEffect transition="in" filter="blinds(horizontal)">
                                      <p:cBhvr>
                                        <p:cTn id="33" dur="500"/>
                                        <p:tgtEl>
                                          <p:spTgt spid="45079"/>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3"/>
                                        </p:tgtEl>
                                        <p:attrNameLst>
                                          <p:attrName>style.visibility</p:attrName>
                                        </p:attrNameLst>
                                      </p:cBhvr>
                                      <p:to>
                                        <p:strVal val="visible"/>
                                      </p:to>
                                    </p:set>
                                    <p:animEffect transition="in" filter="blinds(horizontal)">
                                      <p:cBhvr>
                                        <p:cTn id="38" dur="500"/>
                                        <p:tgtEl>
                                          <p:spTgt spid="3"/>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blinds(horizontal)">
                                      <p:cBhvr>
                                        <p:cTn id="43" dur="500"/>
                                        <p:tgtEl>
                                          <p:spTgt spid="23"/>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nodeType="clickEffect">
                                  <p:stCondLst>
                                    <p:cond delay="0"/>
                                  </p:stCondLst>
                                  <p:childTnLst>
                                    <p:set>
                                      <p:cBhvr>
                                        <p:cTn id="47" dur="1" fill="hold">
                                          <p:stCondLst>
                                            <p:cond delay="0"/>
                                          </p:stCondLst>
                                        </p:cTn>
                                        <p:tgtEl>
                                          <p:spTgt spid="12300"/>
                                        </p:tgtEl>
                                        <p:attrNameLst>
                                          <p:attrName>style.visibility</p:attrName>
                                        </p:attrNameLst>
                                      </p:cBhvr>
                                      <p:to>
                                        <p:strVal val="visible"/>
                                      </p:to>
                                    </p:set>
                                    <p:animEffect transition="in" filter="box(in)">
                                      <p:cBhvr>
                                        <p:cTn id="48" dur="500"/>
                                        <p:tgtEl>
                                          <p:spTgt spid="12300"/>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blinds(horizontal)">
                                      <p:cBhvr>
                                        <p:cTn id="5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73" grpId="0"/>
      <p:bldP spid="2" grpId="0" animBg="1"/>
      <p:bldP spid="45075" grpId="0"/>
      <p:bldP spid="45076" grpId="0"/>
      <p:bldP spid="45077" grpId="0"/>
      <p:bldP spid="45078" grpId="0"/>
      <p:bldP spid="45079" grpId="0"/>
      <p:bldP spid="23" grpId="0"/>
      <p:bldP spid="2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66" name="Rectangle 10"/>
          <p:cNvSpPr/>
          <p:nvPr/>
        </p:nvSpPr>
        <p:spPr>
          <a:xfrm>
            <a:off x="179388" y="2206625"/>
            <a:ext cx="2952750" cy="579438"/>
          </a:xfrm>
          <a:prstGeom prst="rect">
            <a:avLst/>
          </a:prstGeom>
          <a:noFill/>
          <a:ln w="9525">
            <a:noFill/>
          </a:ln>
        </p:spPr>
        <p:txBody>
          <a:bodyPr>
            <a:spAutoFit/>
          </a:bodyPr>
          <a:p>
            <a:r>
              <a:rPr lang="en-US" altLang="zh-CN" sz="3200" b="1" dirty="0">
                <a:latin typeface="黑体" panose="02010609060101010101" pitchFamily="49" charset="-122"/>
                <a:ea typeface="黑体" panose="02010609060101010101" pitchFamily="49" charset="-122"/>
              </a:rPr>
              <a:t>3.</a:t>
            </a:r>
            <a:r>
              <a:rPr lang="zh-CN" altLang="en-US" sz="3200" b="1" dirty="0">
                <a:latin typeface="黑体" panose="02010609060101010101" pitchFamily="49" charset="-122"/>
                <a:ea typeface="黑体" panose="02010609060101010101" pitchFamily="49" charset="-122"/>
              </a:rPr>
              <a:t>天文</a:t>
            </a:r>
            <a:endParaRPr lang="en-US" altLang="zh-CN" sz="3200" b="1" dirty="0">
              <a:latin typeface="黑体" panose="02010609060101010101" pitchFamily="49" charset="-122"/>
              <a:ea typeface="黑体" panose="02010609060101010101" pitchFamily="49" charset="-122"/>
            </a:endParaRPr>
          </a:p>
        </p:txBody>
      </p:sp>
      <p:sp>
        <p:nvSpPr>
          <p:cNvPr id="5" name="矩形 4"/>
          <p:cNvSpPr>
            <a:spLocks noChangeArrowheads="1"/>
          </p:cNvSpPr>
          <p:nvPr/>
        </p:nvSpPr>
        <p:spPr bwMode="auto">
          <a:xfrm>
            <a:off x="1979613" y="1558925"/>
            <a:ext cx="1751013" cy="1971675"/>
          </a:xfrm>
          <a:prstGeom prst="rect">
            <a:avLst/>
          </a:prstGeom>
          <a:noFill/>
          <a:ln w="9525">
            <a:noFill/>
            <a:miter lim="800000"/>
          </a:ln>
        </p:spPr>
        <p:txBody>
          <a:bodyPr>
            <a:spAutoFit/>
          </a:bodyPr>
          <a:lstStyle/>
          <a:p>
            <a:pPr marL="0" marR="0" lvl="0" indent="0" algn="l" defTabSz="914400" rtl="0" eaLnBrk="1" fontAlgn="base" latinLnBrk="0" hangingPunct="1">
              <a:lnSpc>
                <a:spcPct val="110000"/>
              </a:lnSpc>
              <a:spcBef>
                <a:spcPct val="0"/>
              </a:spcBef>
              <a:spcAft>
                <a:spcPct val="0"/>
              </a:spcAft>
              <a:buClrTx/>
              <a:buSzTx/>
              <a:buFontTx/>
              <a:buNone/>
              <a:defRPr/>
            </a:pPr>
            <a:r>
              <a:rPr kumimoji="0" lang="zh-CN" altLang="en-US" sz="2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仿宋_GB2312" pitchFamily="49" charset="-122"/>
                <a:ea typeface="华文仿宋" pitchFamily="2" charset="-122"/>
                <a:cs typeface="+mn-cs"/>
              </a:rPr>
              <a:t>战国：</a:t>
            </a:r>
            <a:endParaRPr kumimoji="0" lang="zh-CN" altLang="en-US" sz="2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仿宋_GB2312" pitchFamily="49" charset="-122"/>
              <a:ea typeface="华文仿宋" pitchFamily="2" charset="-122"/>
              <a:cs typeface="+mn-cs"/>
            </a:endParaRPr>
          </a:p>
          <a:p>
            <a:pPr marL="0" marR="0" lvl="0" indent="0" algn="l" defTabSz="914400" rtl="0" eaLnBrk="1" fontAlgn="base" latinLnBrk="0" hangingPunct="1">
              <a:lnSpc>
                <a:spcPct val="110000"/>
              </a:lnSpc>
              <a:spcBef>
                <a:spcPct val="0"/>
              </a:spcBef>
              <a:spcAft>
                <a:spcPct val="0"/>
              </a:spcAft>
              <a:buClrTx/>
              <a:buSzTx/>
              <a:buFontTx/>
              <a:buNone/>
              <a:defRPr/>
            </a:pPr>
            <a:r>
              <a:rPr kumimoji="0" lang="zh-CN" altLang="en-US" sz="2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仿宋_GB2312" pitchFamily="49" charset="-122"/>
                <a:ea typeface="华文仿宋" pitchFamily="2" charset="-122"/>
                <a:cs typeface="+mn-cs"/>
              </a:rPr>
              <a:t>东汉：</a:t>
            </a:r>
            <a:endParaRPr kumimoji="0" lang="zh-CN" altLang="en-US" sz="2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仿宋_GB2312" pitchFamily="49" charset="-122"/>
              <a:ea typeface="华文仿宋" pitchFamily="2" charset="-122"/>
              <a:cs typeface="+mn-cs"/>
            </a:endParaRPr>
          </a:p>
          <a:p>
            <a:pPr marL="0" marR="0" lvl="0" indent="0" algn="l" defTabSz="914400" rtl="0" eaLnBrk="1" fontAlgn="base" latinLnBrk="0" hangingPunct="1">
              <a:lnSpc>
                <a:spcPct val="110000"/>
              </a:lnSpc>
              <a:spcBef>
                <a:spcPct val="0"/>
              </a:spcBef>
              <a:spcAft>
                <a:spcPct val="0"/>
              </a:spcAft>
              <a:buClrTx/>
              <a:buSzTx/>
              <a:buFontTx/>
              <a:buNone/>
              <a:defRPr/>
            </a:pPr>
            <a:r>
              <a:rPr kumimoji="0" lang="zh-CN" altLang="en-US" sz="2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仿宋_GB2312" pitchFamily="49" charset="-122"/>
                <a:ea typeface="华文仿宋" pitchFamily="2" charset="-122"/>
                <a:cs typeface="+mn-cs"/>
              </a:rPr>
              <a:t>唐代：</a:t>
            </a:r>
            <a:endParaRPr kumimoji="0" lang="zh-CN" altLang="en-US" sz="2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仿宋_GB2312" pitchFamily="49" charset="-122"/>
              <a:ea typeface="华文仿宋" pitchFamily="2" charset="-122"/>
              <a:cs typeface="+mn-cs"/>
            </a:endParaRPr>
          </a:p>
          <a:p>
            <a:pPr marL="0" marR="0" lvl="0" indent="0" algn="l" defTabSz="914400" rtl="0" eaLnBrk="1" fontAlgn="base" latinLnBrk="0" hangingPunct="1">
              <a:lnSpc>
                <a:spcPct val="110000"/>
              </a:lnSpc>
              <a:spcBef>
                <a:spcPct val="0"/>
              </a:spcBef>
              <a:spcAft>
                <a:spcPct val="0"/>
              </a:spcAft>
              <a:buClrTx/>
              <a:buSzTx/>
              <a:buFontTx/>
              <a:buNone/>
              <a:defRPr/>
            </a:pPr>
            <a:r>
              <a:rPr kumimoji="0" lang="zh-CN" altLang="en-US" sz="2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仿宋_GB2312" pitchFamily="49" charset="-122"/>
                <a:ea typeface="华文仿宋" pitchFamily="2" charset="-122"/>
                <a:cs typeface="+mn-cs"/>
              </a:rPr>
              <a:t>元代：</a:t>
            </a:r>
            <a:endParaRPr kumimoji="0" lang="zh-CN" altLang="en-US" sz="2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仿宋_GB2312" pitchFamily="49" charset="-122"/>
              <a:ea typeface="华文仿宋" pitchFamily="2" charset="-122"/>
              <a:cs typeface="+mn-cs"/>
            </a:endParaRPr>
          </a:p>
        </p:txBody>
      </p:sp>
      <p:sp>
        <p:nvSpPr>
          <p:cNvPr id="7" name="左大括号 6"/>
          <p:cNvSpPr/>
          <p:nvPr/>
        </p:nvSpPr>
        <p:spPr>
          <a:xfrm>
            <a:off x="1714500" y="1774825"/>
            <a:ext cx="265113" cy="1512888"/>
          </a:xfrm>
          <a:prstGeom prst="leftBrace">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tx1"/>
              </a:solidFill>
              <a:effectLst/>
              <a:uLnTx/>
              <a:uFillTx/>
              <a:latin typeface="+mn-lt"/>
              <a:ea typeface="+mn-ea"/>
              <a:cs typeface="+mn-cs"/>
            </a:endParaRPr>
          </a:p>
        </p:txBody>
      </p:sp>
      <p:sp>
        <p:nvSpPr>
          <p:cNvPr id="45069" name="Rectangle 13"/>
          <p:cNvSpPr/>
          <p:nvPr/>
        </p:nvSpPr>
        <p:spPr>
          <a:xfrm>
            <a:off x="2801938" y="1558925"/>
            <a:ext cx="5616575" cy="492125"/>
          </a:xfrm>
          <a:prstGeom prst="rect">
            <a:avLst/>
          </a:prstGeom>
          <a:noFill/>
          <a:ln w="9525">
            <a:noFill/>
          </a:ln>
        </p:spPr>
        <p:txBody>
          <a:bodyPr>
            <a:spAutoFit/>
          </a:bodyPr>
          <a:p>
            <a:r>
              <a:rPr lang="en-US" altLang="zh-CN" sz="2600" b="1" dirty="0">
                <a:solidFill>
                  <a:srgbClr val="FF3300"/>
                </a:solidFill>
                <a:latin typeface="黑体" panose="02010609060101010101" pitchFamily="49" charset="-122"/>
                <a:ea typeface="黑体" panose="02010609060101010101" pitchFamily="49" charset="-122"/>
              </a:rPr>
              <a:t>《</a:t>
            </a:r>
            <a:r>
              <a:rPr lang="zh-CN" altLang="en-US" sz="2600" b="1" dirty="0">
                <a:solidFill>
                  <a:srgbClr val="FF3300"/>
                </a:solidFill>
                <a:latin typeface="黑体" panose="02010609060101010101" pitchFamily="49" charset="-122"/>
                <a:ea typeface="黑体" panose="02010609060101010101" pitchFamily="49" charset="-122"/>
              </a:rPr>
              <a:t>甘石星经</a:t>
            </a:r>
            <a:r>
              <a:rPr lang="en-US" altLang="zh-CN" sz="2600" b="1" dirty="0">
                <a:solidFill>
                  <a:srgbClr val="FF3300"/>
                </a:solidFill>
                <a:latin typeface="黑体" panose="02010609060101010101" pitchFamily="49" charset="-122"/>
                <a:ea typeface="黑体" panose="02010609060101010101" pitchFamily="49" charset="-122"/>
              </a:rPr>
              <a:t>》</a:t>
            </a:r>
            <a:r>
              <a:rPr lang="en-US" altLang="zh-CN" sz="2600" b="1" dirty="0">
                <a:latin typeface="黑体" panose="02010609060101010101" pitchFamily="49" charset="-122"/>
                <a:ea typeface="黑体" panose="02010609060101010101" pitchFamily="49" charset="-122"/>
              </a:rPr>
              <a:t>《</a:t>
            </a:r>
            <a:r>
              <a:rPr lang="zh-CN" altLang="en-US" sz="2600" b="1" dirty="0">
                <a:solidFill>
                  <a:srgbClr val="000000"/>
                </a:solidFill>
                <a:latin typeface="黑体" panose="02010609060101010101" pitchFamily="49" charset="-122"/>
                <a:ea typeface="黑体" panose="02010609060101010101" pitchFamily="49" charset="-122"/>
              </a:rPr>
              <a:t>石氏星表</a:t>
            </a:r>
            <a:r>
              <a:rPr lang="en-US" altLang="zh-CN" sz="2600" b="1" dirty="0">
                <a:solidFill>
                  <a:srgbClr val="000000"/>
                </a:solidFill>
                <a:latin typeface="黑体" panose="02010609060101010101" pitchFamily="49" charset="-122"/>
                <a:ea typeface="黑体" panose="02010609060101010101" pitchFamily="49" charset="-122"/>
              </a:rPr>
              <a:t>》</a:t>
            </a:r>
            <a:endParaRPr lang="en-US" altLang="zh-CN" sz="2600" b="1" dirty="0">
              <a:solidFill>
                <a:srgbClr val="000000"/>
              </a:solidFill>
              <a:latin typeface="黑体" panose="02010609060101010101" pitchFamily="49" charset="-122"/>
              <a:ea typeface="黑体" panose="02010609060101010101" pitchFamily="49" charset="-122"/>
            </a:endParaRPr>
          </a:p>
        </p:txBody>
      </p:sp>
      <p:sp>
        <p:nvSpPr>
          <p:cNvPr id="45070" name="Rectangle 14"/>
          <p:cNvSpPr/>
          <p:nvPr/>
        </p:nvSpPr>
        <p:spPr>
          <a:xfrm>
            <a:off x="2946400" y="2062163"/>
            <a:ext cx="4302125" cy="492125"/>
          </a:xfrm>
          <a:prstGeom prst="rect">
            <a:avLst/>
          </a:prstGeom>
          <a:noFill/>
          <a:ln w="9525">
            <a:noFill/>
          </a:ln>
        </p:spPr>
        <p:txBody>
          <a:bodyPr>
            <a:spAutoFit/>
          </a:bodyPr>
          <a:p>
            <a:r>
              <a:rPr lang="zh-CN" altLang="en-US" sz="2600" b="1" dirty="0">
                <a:solidFill>
                  <a:srgbClr val="000000"/>
                </a:solidFill>
                <a:latin typeface="黑体" panose="02010609060101010101" pitchFamily="49" charset="-122"/>
                <a:ea typeface="黑体" panose="02010609060101010101" pitchFamily="49" charset="-122"/>
              </a:rPr>
              <a:t>张衡浑象仪、</a:t>
            </a:r>
            <a:r>
              <a:rPr lang="zh-CN" altLang="en-US" sz="2600" b="1" dirty="0">
                <a:solidFill>
                  <a:srgbClr val="FF3300"/>
                </a:solidFill>
                <a:latin typeface="黑体" panose="02010609060101010101" pitchFamily="49" charset="-122"/>
                <a:ea typeface="黑体" panose="02010609060101010101" pitchFamily="49" charset="-122"/>
              </a:rPr>
              <a:t>地动仪</a:t>
            </a:r>
            <a:endParaRPr lang="zh-CN" altLang="en-US" sz="2600" b="1" dirty="0">
              <a:solidFill>
                <a:srgbClr val="FF3300"/>
              </a:solidFill>
              <a:latin typeface="黑体" panose="02010609060101010101" pitchFamily="49" charset="-122"/>
              <a:ea typeface="黑体" panose="02010609060101010101" pitchFamily="49" charset="-122"/>
            </a:endParaRPr>
          </a:p>
        </p:txBody>
      </p:sp>
      <p:sp>
        <p:nvSpPr>
          <p:cNvPr id="45071" name="Rectangle 15"/>
          <p:cNvSpPr/>
          <p:nvPr/>
        </p:nvSpPr>
        <p:spPr>
          <a:xfrm>
            <a:off x="2946400" y="2493963"/>
            <a:ext cx="6054725" cy="492125"/>
          </a:xfrm>
          <a:prstGeom prst="rect">
            <a:avLst/>
          </a:prstGeom>
          <a:noFill/>
          <a:ln w="9525">
            <a:noFill/>
          </a:ln>
        </p:spPr>
        <p:txBody>
          <a:bodyPr>
            <a:spAutoFit/>
          </a:bodyPr>
          <a:p>
            <a:r>
              <a:rPr lang="zh-CN" altLang="en-US" sz="2600" b="1" dirty="0">
                <a:solidFill>
                  <a:srgbClr val="FF3300"/>
                </a:solidFill>
                <a:latin typeface="黑体" panose="02010609060101010101" pitchFamily="49" charset="-122"/>
                <a:ea typeface="黑体" panose="02010609060101010101" pitchFamily="49" charset="-122"/>
              </a:rPr>
              <a:t>僧一行</a:t>
            </a:r>
            <a:r>
              <a:rPr lang="zh-CN" altLang="en-US" sz="2600" b="1" dirty="0">
                <a:solidFill>
                  <a:srgbClr val="000000"/>
                </a:solidFill>
                <a:latin typeface="黑体" panose="02010609060101010101" pitchFamily="49" charset="-122"/>
                <a:ea typeface="黑体" panose="02010609060101010101" pitchFamily="49" charset="-122"/>
              </a:rPr>
              <a:t>黄道游仪、实测子午线</a:t>
            </a:r>
            <a:endParaRPr lang="zh-CN" altLang="en-US" sz="2600" b="1" dirty="0">
              <a:solidFill>
                <a:srgbClr val="000000"/>
              </a:solidFill>
              <a:latin typeface="黑体" panose="02010609060101010101" pitchFamily="49" charset="-122"/>
              <a:ea typeface="黑体" panose="02010609060101010101" pitchFamily="49" charset="-122"/>
            </a:endParaRPr>
          </a:p>
        </p:txBody>
      </p:sp>
      <p:sp>
        <p:nvSpPr>
          <p:cNvPr id="45072" name="Rectangle 16"/>
          <p:cNvSpPr/>
          <p:nvPr/>
        </p:nvSpPr>
        <p:spPr>
          <a:xfrm>
            <a:off x="2946400" y="2998788"/>
            <a:ext cx="4895850" cy="492125"/>
          </a:xfrm>
          <a:prstGeom prst="rect">
            <a:avLst/>
          </a:prstGeom>
          <a:noFill/>
          <a:ln w="9525">
            <a:noFill/>
          </a:ln>
        </p:spPr>
        <p:txBody>
          <a:bodyPr>
            <a:spAutoFit/>
          </a:bodyPr>
          <a:p>
            <a:r>
              <a:rPr lang="zh-CN" altLang="en-US" sz="2600" b="1" dirty="0">
                <a:solidFill>
                  <a:srgbClr val="FF3300"/>
                </a:solidFill>
                <a:latin typeface="黑体" panose="02010609060101010101" pitchFamily="49" charset="-122"/>
                <a:ea typeface="黑体" panose="02010609060101010101" pitchFamily="49" charset="-122"/>
              </a:rPr>
              <a:t>郭守敬</a:t>
            </a:r>
            <a:r>
              <a:rPr lang="zh-CN" altLang="en-US" sz="2600" b="1" dirty="0">
                <a:solidFill>
                  <a:srgbClr val="000000"/>
                </a:solidFill>
                <a:latin typeface="黑体" panose="02010609060101010101" pitchFamily="49" charset="-122"/>
                <a:ea typeface="黑体" panose="02010609060101010101" pitchFamily="49" charset="-122"/>
              </a:rPr>
              <a:t>简仪、</a:t>
            </a:r>
            <a:r>
              <a:rPr lang="en-US" altLang="zh-CN" sz="2600" b="1" dirty="0">
                <a:latin typeface="黑体" panose="02010609060101010101" pitchFamily="49" charset="-122"/>
                <a:ea typeface="黑体" panose="02010609060101010101" pitchFamily="49" charset="-122"/>
              </a:rPr>
              <a:t>《</a:t>
            </a:r>
            <a:r>
              <a:rPr lang="zh-CN" altLang="en-US" sz="2600" b="1" dirty="0">
                <a:latin typeface="黑体" panose="02010609060101010101" pitchFamily="49" charset="-122"/>
                <a:ea typeface="黑体" panose="02010609060101010101" pitchFamily="49" charset="-122"/>
              </a:rPr>
              <a:t>授时历</a:t>
            </a:r>
            <a:r>
              <a:rPr lang="en-US" altLang="zh-CN" sz="2600" b="1" dirty="0">
                <a:latin typeface="黑体" panose="02010609060101010101" pitchFamily="49" charset="-122"/>
                <a:ea typeface="黑体" panose="02010609060101010101" pitchFamily="49" charset="-122"/>
              </a:rPr>
              <a:t>》</a:t>
            </a:r>
            <a:endParaRPr lang="zh-CN" altLang="en-US" sz="2600" b="1" dirty="0">
              <a:solidFill>
                <a:srgbClr val="000000"/>
              </a:solidFill>
              <a:latin typeface="黑体" panose="02010609060101010101" pitchFamily="49" charset="-122"/>
              <a:ea typeface="黑体" panose="02010609060101010101" pitchFamily="49" charset="-122"/>
            </a:endParaRPr>
          </a:p>
        </p:txBody>
      </p:sp>
      <p:sp>
        <p:nvSpPr>
          <p:cNvPr id="13321" name="Rectangle 4"/>
          <p:cNvSpPr/>
          <p:nvPr/>
        </p:nvSpPr>
        <p:spPr>
          <a:xfrm>
            <a:off x="142875" y="882650"/>
            <a:ext cx="9144000" cy="523875"/>
          </a:xfrm>
          <a:prstGeom prst="rect">
            <a:avLst/>
          </a:prstGeom>
          <a:noFill/>
          <a:ln w="9525">
            <a:noFill/>
          </a:ln>
        </p:spPr>
        <p:txBody>
          <a:bodyPr>
            <a:spAutoFit/>
          </a:bodyPr>
          <a:p>
            <a:r>
              <a:rPr lang="zh-CN" altLang="en-US" sz="2800" b="1" dirty="0">
                <a:solidFill>
                  <a:srgbClr val="FF0000"/>
                </a:solidFill>
                <a:latin typeface="微软雅黑" panose="020B0503020204020204" charset="-122"/>
                <a:ea typeface="微软雅黑" panose="020B0503020204020204" charset="-122"/>
              </a:rPr>
              <a:t>二、中国古代科技高度发达的表现</a:t>
            </a:r>
            <a:endParaRPr lang="zh-CN" altLang="en-US" sz="2800" b="1" dirty="0">
              <a:solidFill>
                <a:srgbClr val="FF0000"/>
              </a:solidFill>
              <a:latin typeface="微软雅黑" panose="020B0503020204020204" charset="-122"/>
              <a:ea typeface="微软雅黑" panose="020B0503020204020204" charset="-122"/>
            </a:endParaRPr>
          </a:p>
        </p:txBody>
      </p:sp>
      <p:sp>
        <p:nvSpPr>
          <p:cNvPr id="17" name="Text Box 3"/>
          <p:cNvSpPr txBox="1"/>
          <p:nvPr/>
        </p:nvSpPr>
        <p:spPr>
          <a:xfrm>
            <a:off x="357188" y="3630613"/>
            <a:ext cx="8567737" cy="2370137"/>
          </a:xfrm>
          <a:prstGeom prst="rect">
            <a:avLst/>
          </a:prstGeom>
          <a:noFill/>
          <a:ln w="9525">
            <a:noFill/>
          </a:ln>
        </p:spPr>
        <p:txBody>
          <a:bodyPr>
            <a:spAutoFit/>
          </a:bodyPr>
          <a:p>
            <a:pPr>
              <a:buFont typeface="Wingdings" panose="05000000000000000000" pitchFamily="2" charset="2"/>
              <a:buChar char="Ø"/>
            </a:pPr>
            <a:r>
              <a:rPr lang="zh-CN" altLang="en-US" sz="2800" b="1" dirty="0">
                <a:solidFill>
                  <a:srgbClr val="990000"/>
                </a:solidFill>
                <a:latin typeface="华文中宋" pitchFamily="2" charset="-122"/>
                <a:ea typeface="华文中宋" pitchFamily="2" charset="-122"/>
              </a:rPr>
              <a:t>天文学萌生和发展原因</a:t>
            </a:r>
            <a:endParaRPr lang="zh-CN" altLang="en-US" sz="2800" b="1" dirty="0">
              <a:solidFill>
                <a:srgbClr val="990000"/>
              </a:solidFill>
              <a:latin typeface="华文中宋" pitchFamily="2" charset="-122"/>
              <a:ea typeface="华文中宋" pitchFamily="2" charset="-122"/>
            </a:endParaRPr>
          </a:p>
          <a:p>
            <a:r>
              <a:rPr lang="en-US" altLang="zh-CN" b="1" dirty="0">
                <a:latin typeface="华文中宋" pitchFamily="2" charset="-122"/>
                <a:ea typeface="华文中宋" pitchFamily="2" charset="-122"/>
              </a:rPr>
              <a:t>1)</a:t>
            </a:r>
            <a:r>
              <a:rPr lang="zh-CN" altLang="en-US" b="1" dirty="0">
                <a:latin typeface="华文中宋" pitchFamily="2" charset="-122"/>
                <a:ea typeface="华文中宋" pitchFamily="2" charset="-122"/>
              </a:rPr>
              <a:t> </a:t>
            </a:r>
            <a:r>
              <a:rPr lang="zh-CN" altLang="en-US" b="1" dirty="0">
                <a:solidFill>
                  <a:srgbClr val="FF0000"/>
                </a:solidFill>
                <a:latin typeface="华文中宋" pitchFamily="2" charset="-122"/>
                <a:ea typeface="华文中宋" pitchFamily="2" charset="-122"/>
              </a:rPr>
              <a:t>采集、狩猎和农牧业活动的需要</a:t>
            </a:r>
            <a:r>
              <a:rPr lang="zh-CN" altLang="en-US" b="1" dirty="0">
                <a:latin typeface="华文中宋" pitchFamily="2" charset="-122"/>
                <a:ea typeface="华文中宋" pitchFamily="2" charset="-122"/>
              </a:rPr>
              <a:t>，通过观天象、明方向、知季节、告农时。</a:t>
            </a:r>
            <a:endParaRPr lang="zh-CN" altLang="en-US" b="1" dirty="0">
              <a:latin typeface="华文中宋" pitchFamily="2" charset="-122"/>
              <a:ea typeface="华文中宋" pitchFamily="2" charset="-122"/>
            </a:endParaRPr>
          </a:p>
          <a:p>
            <a:r>
              <a:rPr lang="en-US" altLang="zh-CN" b="1" dirty="0">
                <a:latin typeface="华文中宋" pitchFamily="2" charset="-122"/>
                <a:ea typeface="华文中宋" pitchFamily="2" charset="-122"/>
              </a:rPr>
              <a:t>2)</a:t>
            </a:r>
            <a:r>
              <a:rPr lang="zh-CN" altLang="en-US" b="1" dirty="0">
                <a:latin typeface="华文中宋" pitchFamily="2" charset="-122"/>
                <a:ea typeface="华文中宋" pitchFamily="2" charset="-122"/>
              </a:rPr>
              <a:t>受“天人感应”思想影响，宣示封建君主受命于天的合理性、合法性。</a:t>
            </a:r>
            <a:endParaRPr lang="zh-CN" altLang="en-US" b="1" dirty="0">
              <a:latin typeface="华文中宋" pitchFamily="2" charset="-122"/>
              <a:ea typeface="华文中宋" pitchFamily="2" charset="-122"/>
            </a:endParaRPr>
          </a:p>
          <a:p>
            <a:r>
              <a:rPr lang="en-US" altLang="zh-CN" b="1" dirty="0">
                <a:latin typeface="华文中宋" pitchFamily="2" charset="-122"/>
                <a:ea typeface="华文中宋" pitchFamily="2" charset="-122"/>
              </a:rPr>
              <a:t>3)</a:t>
            </a:r>
            <a:r>
              <a:rPr lang="zh-CN" altLang="en-US" b="1" dirty="0">
                <a:latin typeface="华文中宋" pitchFamily="2" charset="-122"/>
                <a:ea typeface="华文中宋" pitchFamily="2" charset="-122"/>
              </a:rPr>
              <a:t>统治者重视对天文历法的观测和研究，取得显著成就</a:t>
            </a:r>
            <a:r>
              <a:rPr lang="zh-CN" altLang="en-US" dirty="0">
                <a:latin typeface="华文中宋" pitchFamily="2" charset="-122"/>
                <a:ea typeface="华文中宋" pitchFamily="2" charset="-122"/>
              </a:rPr>
              <a:t>。</a:t>
            </a:r>
            <a:endParaRPr lang="zh-CN" altLang="en-US" dirty="0">
              <a:latin typeface="华文中宋" pitchFamily="2" charset="-122"/>
              <a:ea typeface="华文中宋" pitchFamily="2" charset="-122"/>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066"/>
                                        </p:tgtEl>
                                        <p:attrNameLst>
                                          <p:attrName>style.visibility</p:attrName>
                                        </p:attrNameLst>
                                      </p:cBhvr>
                                      <p:to>
                                        <p:strVal val="visible"/>
                                      </p:to>
                                    </p:set>
                                    <p:animEffect transition="in" filter="blinds(horizontal)">
                                      <p:cBhvr>
                                        <p:cTn id="7" dur="500"/>
                                        <p:tgtEl>
                                          <p:spTgt spid="4506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45069"/>
                                        </p:tgtEl>
                                        <p:attrNameLst>
                                          <p:attrName>style.visibility</p:attrName>
                                        </p:attrNameLst>
                                      </p:cBhvr>
                                      <p:to>
                                        <p:strVal val="visible"/>
                                      </p:to>
                                    </p:set>
                                    <p:animEffect transition="in" filter="blinds(horizontal)">
                                      <p:cBhvr>
                                        <p:cTn id="18" dur="500"/>
                                        <p:tgtEl>
                                          <p:spTgt spid="45069"/>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5070"/>
                                        </p:tgtEl>
                                        <p:attrNameLst>
                                          <p:attrName>style.visibility</p:attrName>
                                        </p:attrNameLst>
                                      </p:cBhvr>
                                      <p:to>
                                        <p:strVal val="visible"/>
                                      </p:to>
                                    </p:set>
                                    <p:animEffect transition="in" filter="blinds(horizontal)">
                                      <p:cBhvr>
                                        <p:cTn id="23" dur="500"/>
                                        <p:tgtEl>
                                          <p:spTgt spid="45070"/>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45071"/>
                                        </p:tgtEl>
                                        <p:attrNameLst>
                                          <p:attrName>style.visibility</p:attrName>
                                        </p:attrNameLst>
                                      </p:cBhvr>
                                      <p:to>
                                        <p:strVal val="visible"/>
                                      </p:to>
                                    </p:set>
                                    <p:animEffect transition="in" filter="blinds(horizontal)">
                                      <p:cBhvr>
                                        <p:cTn id="28" dur="500"/>
                                        <p:tgtEl>
                                          <p:spTgt spid="45071"/>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45072"/>
                                        </p:tgtEl>
                                        <p:attrNameLst>
                                          <p:attrName>style.visibility</p:attrName>
                                        </p:attrNameLst>
                                      </p:cBhvr>
                                      <p:to>
                                        <p:strVal val="visible"/>
                                      </p:to>
                                    </p:set>
                                    <p:animEffect transition="in" filter="blinds(horizontal)">
                                      <p:cBhvr>
                                        <p:cTn id="33" dur="500"/>
                                        <p:tgtEl>
                                          <p:spTgt spid="45072"/>
                                        </p:tgtEl>
                                      </p:cBhvr>
                                    </p:animEffect>
                                  </p:childTnLst>
                                </p:cTn>
                              </p:par>
                            </p:childTnLst>
                          </p:cTn>
                        </p:par>
                      </p:childTnLst>
                    </p:cTn>
                  </p:par>
                  <p:par>
                    <p:cTn id="34" fill="hold">
                      <p:stCondLst>
                        <p:cond delay="indefinite"/>
                      </p:stCondLst>
                      <p:childTnLst>
                        <p:par>
                          <p:cTn id="35" fill="hold">
                            <p:stCondLst>
                              <p:cond delay="0"/>
                            </p:stCondLst>
                            <p:childTnLst>
                              <p:par>
                                <p:cTn id="36" presetID="12" presetClass="entr" presetSubtype="4" fill="hold" nodeType="clickEffect">
                                  <p:stCondLst>
                                    <p:cond delay="0"/>
                                  </p:stCondLst>
                                  <p:childTnLst>
                                    <p:set>
                                      <p:cBhvr>
                                        <p:cTn id="37" dur="1" fill="hold">
                                          <p:stCondLst>
                                            <p:cond delay="0"/>
                                          </p:stCondLst>
                                        </p:cTn>
                                        <p:tgtEl>
                                          <p:spTgt spid="17">
                                            <p:txEl>
                                              <p:charRg st="0" end="11"/>
                                            </p:txEl>
                                          </p:spTgt>
                                        </p:tgtEl>
                                        <p:attrNameLst>
                                          <p:attrName>style.visibility</p:attrName>
                                        </p:attrNameLst>
                                      </p:cBhvr>
                                      <p:to>
                                        <p:strVal val="visible"/>
                                      </p:to>
                                    </p:set>
                                    <p:animEffect transition="in" filter="slide(fromBottom)">
                                      <p:cBhvr>
                                        <p:cTn id="38" dur="500"/>
                                        <p:tgtEl>
                                          <p:spTgt spid="17">
                                            <p:txEl>
                                              <p:charRg st="0" end="1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nodeType="clickEffect">
                                  <p:stCondLst>
                                    <p:cond delay="0"/>
                                  </p:stCondLst>
                                  <p:childTnLst>
                                    <p:set>
                                      <p:cBhvr>
                                        <p:cTn id="42" dur="1" fill="hold">
                                          <p:stCondLst>
                                            <p:cond delay="0"/>
                                          </p:stCondLst>
                                        </p:cTn>
                                        <p:tgtEl>
                                          <p:spTgt spid="17">
                                            <p:txEl>
                                              <p:charRg st="11" end="48"/>
                                            </p:txEl>
                                          </p:spTgt>
                                        </p:tgtEl>
                                        <p:attrNameLst>
                                          <p:attrName>style.visibility</p:attrName>
                                        </p:attrNameLst>
                                      </p:cBhvr>
                                      <p:to>
                                        <p:strVal val="visible"/>
                                      </p:to>
                                    </p:set>
                                    <p:animEffect transition="in" filter="slide(fromBottom)">
                                      <p:cBhvr>
                                        <p:cTn id="43" dur="500"/>
                                        <p:tgtEl>
                                          <p:spTgt spid="17">
                                            <p:txEl>
                                              <p:charRg st="11" end="4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nodeType="clickEffect">
                                  <p:stCondLst>
                                    <p:cond delay="0"/>
                                  </p:stCondLst>
                                  <p:childTnLst>
                                    <p:set>
                                      <p:cBhvr>
                                        <p:cTn id="47" dur="1" fill="hold">
                                          <p:stCondLst>
                                            <p:cond delay="0"/>
                                          </p:stCondLst>
                                        </p:cTn>
                                        <p:tgtEl>
                                          <p:spTgt spid="17">
                                            <p:txEl>
                                              <p:charRg st="48" end="82"/>
                                            </p:txEl>
                                          </p:spTgt>
                                        </p:tgtEl>
                                        <p:attrNameLst>
                                          <p:attrName>style.visibility</p:attrName>
                                        </p:attrNameLst>
                                      </p:cBhvr>
                                      <p:to>
                                        <p:strVal val="visible"/>
                                      </p:to>
                                    </p:set>
                                    <p:animEffect transition="in" filter="slide(fromBottom)">
                                      <p:cBhvr>
                                        <p:cTn id="48" dur="500"/>
                                        <p:tgtEl>
                                          <p:spTgt spid="17">
                                            <p:txEl>
                                              <p:charRg st="48" end="8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2" presetClass="entr" presetSubtype="4" fill="hold" nodeType="clickEffect">
                                  <p:stCondLst>
                                    <p:cond delay="0"/>
                                  </p:stCondLst>
                                  <p:childTnLst>
                                    <p:set>
                                      <p:cBhvr>
                                        <p:cTn id="52" dur="1" fill="hold">
                                          <p:stCondLst>
                                            <p:cond delay="0"/>
                                          </p:stCondLst>
                                        </p:cTn>
                                        <p:tgtEl>
                                          <p:spTgt spid="17">
                                            <p:txEl>
                                              <p:charRg st="82" end="109"/>
                                            </p:txEl>
                                          </p:spTgt>
                                        </p:tgtEl>
                                        <p:attrNameLst>
                                          <p:attrName>style.visibility</p:attrName>
                                        </p:attrNameLst>
                                      </p:cBhvr>
                                      <p:to>
                                        <p:strVal val="visible"/>
                                      </p:to>
                                    </p:set>
                                    <p:animEffect transition="in" filter="slide(fromBottom)">
                                      <p:cBhvr>
                                        <p:cTn id="53" dur="500"/>
                                        <p:tgtEl>
                                          <p:spTgt spid="17">
                                            <p:txEl>
                                              <p:charRg st="82" end="10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6" grpId="0"/>
      <p:bldP spid="5" grpId="0"/>
      <p:bldP spid="7" grpId="0" animBg="1"/>
      <p:bldP spid="45069" grpId="0"/>
      <p:bldP spid="45070" grpId="0"/>
      <p:bldP spid="45071" grpId="0"/>
      <p:bldP spid="4507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10"/>
          <p:cNvSpPr/>
          <p:nvPr/>
        </p:nvSpPr>
        <p:spPr>
          <a:xfrm>
            <a:off x="179388" y="839788"/>
            <a:ext cx="2233612" cy="523875"/>
          </a:xfrm>
          <a:prstGeom prst="rect">
            <a:avLst/>
          </a:prstGeom>
          <a:noFill/>
          <a:ln w="9525">
            <a:noFill/>
          </a:ln>
        </p:spPr>
        <p:txBody>
          <a:bodyPr>
            <a:spAutoFit/>
          </a:bodyPr>
          <a:p>
            <a:r>
              <a:rPr lang="en-US" altLang="zh-CN" sz="2800" b="1" dirty="0">
                <a:latin typeface="黑体" panose="02010609060101010101" pitchFamily="49" charset="-122"/>
                <a:ea typeface="黑体" panose="02010609060101010101" pitchFamily="49" charset="-122"/>
              </a:rPr>
              <a:t>4.</a:t>
            </a:r>
            <a:r>
              <a:rPr lang="zh-CN" altLang="en-US" sz="2800" b="1" dirty="0">
                <a:latin typeface="黑体" panose="02010609060101010101" pitchFamily="49" charset="-122"/>
                <a:ea typeface="黑体" panose="02010609060101010101" pitchFamily="49" charset="-122"/>
              </a:rPr>
              <a:t>农学</a:t>
            </a:r>
            <a:endParaRPr lang="en-US" altLang="zh-CN" sz="2800" b="1" dirty="0">
              <a:latin typeface="黑体" panose="02010609060101010101" pitchFamily="49" charset="-122"/>
              <a:ea typeface="黑体" panose="02010609060101010101" pitchFamily="49" charset="-122"/>
            </a:endParaRPr>
          </a:p>
        </p:txBody>
      </p:sp>
      <p:sp>
        <p:nvSpPr>
          <p:cNvPr id="9" name="左大括号 8"/>
          <p:cNvSpPr/>
          <p:nvPr/>
        </p:nvSpPr>
        <p:spPr>
          <a:xfrm>
            <a:off x="142875" y="1606550"/>
            <a:ext cx="249238" cy="2295525"/>
          </a:xfrm>
          <a:prstGeom prst="leftBrace">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2800" b="0" i="0" u="none" strike="noStrike" kern="1200" cap="none" spc="0" normalizeH="0" baseline="0" noProof="0">
              <a:ln>
                <a:noFill/>
              </a:ln>
              <a:solidFill>
                <a:schemeClr val="tx1"/>
              </a:solidFill>
              <a:effectLst/>
              <a:uLnTx/>
              <a:uFillTx/>
              <a:latin typeface="+mn-lt"/>
              <a:ea typeface="+mn-ea"/>
              <a:cs typeface="+mn-cs"/>
            </a:endParaRPr>
          </a:p>
        </p:txBody>
      </p:sp>
      <p:sp>
        <p:nvSpPr>
          <p:cNvPr id="46092" name="Rectangle 12"/>
          <p:cNvSpPr/>
          <p:nvPr/>
        </p:nvSpPr>
        <p:spPr>
          <a:xfrm>
            <a:off x="1357313" y="1368425"/>
            <a:ext cx="9001125" cy="461963"/>
          </a:xfrm>
          <a:prstGeom prst="rect">
            <a:avLst/>
          </a:prstGeom>
          <a:noFill/>
          <a:ln w="9525">
            <a:noFill/>
          </a:ln>
        </p:spPr>
        <p:txBody>
          <a:bodyPr>
            <a:spAutoFit/>
          </a:bodyPr>
          <a:p>
            <a:r>
              <a:rPr lang="zh-CN" altLang="en-US" b="1" dirty="0">
                <a:solidFill>
                  <a:srgbClr val="000000"/>
                </a:solidFill>
                <a:latin typeface="黑体" panose="02010609060101010101" pitchFamily="49" charset="-122"/>
                <a:ea typeface="黑体" panose="02010609060101010101" pitchFamily="49" charset="-122"/>
              </a:rPr>
              <a:t>贾思勰</a:t>
            </a:r>
            <a:r>
              <a:rPr lang="en-US" altLang="zh-CN" b="1" dirty="0">
                <a:solidFill>
                  <a:srgbClr val="000000"/>
                </a:solidFill>
                <a:latin typeface="黑体" panose="02010609060101010101" pitchFamily="49" charset="-122"/>
                <a:ea typeface="黑体" panose="02010609060101010101" pitchFamily="49" charset="-122"/>
              </a:rPr>
              <a:t>《</a:t>
            </a:r>
            <a:r>
              <a:rPr lang="zh-CN" altLang="en-US" b="1" dirty="0">
                <a:solidFill>
                  <a:srgbClr val="000000"/>
                </a:solidFill>
                <a:latin typeface="黑体" panose="02010609060101010101" pitchFamily="49" charset="-122"/>
                <a:ea typeface="黑体" panose="02010609060101010101" pitchFamily="49" charset="-122"/>
              </a:rPr>
              <a:t>齐民要术</a:t>
            </a:r>
            <a:r>
              <a:rPr lang="en-US" altLang="zh-CN" b="1" dirty="0">
                <a:solidFill>
                  <a:srgbClr val="000000"/>
                </a:solidFill>
                <a:latin typeface="黑体" panose="02010609060101010101" pitchFamily="49" charset="-122"/>
                <a:ea typeface="黑体" panose="02010609060101010101" pitchFamily="49" charset="-122"/>
              </a:rPr>
              <a:t>》</a:t>
            </a:r>
            <a:r>
              <a:rPr lang="zh-CN" altLang="en-US" b="1" dirty="0">
                <a:solidFill>
                  <a:srgbClr val="000000"/>
                </a:solidFill>
                <a:latin typeface="黑体" panose="02010609060101010101" pitchFamily="49" charset="-122"/>
                <a:ea typeface="黑体" panose="02010609060101010101" pitchFamily="49" charset="-122"/>
              </a:rPr>
              <a:t>（我国</a:t>
            </a:r>
            <a:r>
              <a:rPr lang="zh-CN" altLang="en-US" b="1" dirty="0">
                <a:solidFill>
                  <a:srgbClr val="FF0000"/>
                </a:solidFill>
                <a:latin typeface="黑体" panose="02010609060101010101" pitchFamily="49" charset="-122"/>
                <a:ea typeface="黑体" panose="02010609060101010101" pitchFamily="49" charset="-122"/>
              </a:rPr>
              <a:t>现存最早最完整</a:t>
            </a:r>
            <a:r>
              <a:rPr lang="zh-CN" altLang="en-US" b="1" dirty="0">
                <a:latin typeface="黑体" panose="02010609060101010101" pitchFamily="49" charset="-122"/>
                <a:ea typeface="黑体" panose="02010609060101010101" pitchFamily="49" charset="-122"/>
              </a:rPr>
              <a:t>的</a:t>
            </a:r>
            <a:r>
              <a:rPr lang="zh-CN" altLang="en-US" b="1" dirty="0">
                <a:solidFill>
                  <a:srgbClr val="000000"/>
                </a:solidFill>
                <a:latin typeface="黑体" panose="02010609060101010101" pitchFamily="49" charset="-122"/>
                <a:ea typeface="黑体" panose="02010609060101010101" pitchFamily="49" charset="-122"/>
              </a:rPr>
              <a:t>农书）</a:t>
            </a:r>
            <a:endParaRPr lang="zh-CN" altLang="en-US" b="1" dirty="0">
              <a:solidFill>
                <a:srgbClr val="000000"/>
              </a:solidFill>
              <a:latin typeface="黑体" panose="02010609060101010101" pitchFamily="49" charset="-122"/>
              <a:ea typeface="黑体" panose="02010609060101010101" pitchFamily="49" charset="-122"/>
            </a:endParaRPr>
          </a:p>
        </p:txBody>
      </p:sp>
      <p:sp>
        <p:nvSpPr>
          <p:cNvPr id="46093" name="Rectangle 13"/>
          <p:cNvSpPr/>
          <p:nvPr/>
        </p:nvSpPr>
        <p:spPr>
          <a:xfrm>
            <a:off x="1260475" y="1939925"/>
            <a:ext cx="5616575" cy="461963"/>
          </a:xfrm>
          <a:prstGeom prst="rect">
            <a:avLst/>
          </a:prstGeom>
          <a:noFill/>
          <a:ln w="9525">
            <a:noFill/>
          </a:ln>
        </p:spPr>
        <p:txBody>
          <a:bodyPr>
            <a:spAutoFit/>
          </a:bodyPr>
          <a:p>
            <a:r>
              <a:rPr lang="zh-CN" altLang="en-US" b="1" dirty="0">
                <a:solidFill>
                  <a:srgbClr val="000000"/>
                </a:solidFill>
                <a:latin typeface="黑体" panose="02010609060101010101" pitchFamily="49" charset="-122"/>
                <a:ea typeface="黑体" panose="02010609060101010101" pitchFamily="49" charset="-122"/>
              </a:rPr>
              <a:t>王祯</a:t>
            </a:r>
            <a:r>
              <a:rPr lang="en-US" altLang="zh-CN" b="1" dirty="0">
                <a:solidFill>
                  <a:srgbClr val="000000"/>
                </a:solidFill>
                <a:latin typeface="黑体" panose="02010609060101010101" pitchFamily="49" charset="-122"/>
                <a:ea typeface="黑体" panose="02010609060101010101" pitchFamily="49" charset="-122"/>
              </a:rPr>
              <a:t>《</a:t>
            </a:r>
            <a:r>
              <a:rPr lang="zh-CN" altLang="en-US" b="1" dirty="0">
                <a:solidFill>
                  <a:srgbClr val="000000"/>
                </a:solidFill>
                <a:latin typeface="黑体" panose="02010609060101010101" pitchFamily="49" charset="-122"/>
                <a:ea typeface="黑体" panose="02010609060101010101" pitchFamily="49" charset="-122"/>
              </a:rPr>
              <a:t>农书</a:t>
            </a:r>
            <a:r>
              <a:rPr lang="en-US" altLang="zh-CN" b="1" dirty="0">
                <a:solidFill>
                  <a:srgbClr val="000000"/>
                </a:solidFill>
                <a:latin typeface="黑体" panose="02010609060101010101" pitchFamily="49" charset="-122"/>
                <a:ea typeface="黑体" panose="02010609060101010101" pitchFamily="49" charset="-122"/>
              </a:rPr>
              <a:t>》</a:t>
            </a:r>
            <a:r>
              <a:rPr lang="zh-CN" altLang="en-US" b="1" dirty="0">
                <a:solidFill>
                  <a:srgbClr val="000000"/>
                </a:solidFill>
                <a:latin typeface="黑体" panose="02010609060101010101" pitchFamily="49" charset="-122"/>
                <a:ea typeface="黑体" panose="02010609060101010101" pitchFamily="49" charset="-122"/>
              </a:rPr>
              <a:t>（重点在</a:t>
            </a:r>
            <a:r>
              <a:rPr lang="zh-CN" altLang="en-US" b="1" dirty="0">
                <a:solidFill>
                  <a:srgbClr val="FF0000"/>
                </a:solidFill>
                <a:latin typeface="黑体" panose="02010609060101010101" pitchFamily="49" charset="-122"/>
                <a:ea typeface="黑体" panose="02010609060101010101" pitchFamily="49" charset="-122"/>
              </a:rPr>
              <a:t>工具改革</a:t>
            </a:r>
            <a:r>
              <a:rPr lang="zh-CN" altLang="en-US" b="1" dirty="0">
                <a:solidFill>
                  <a:srgbClr val="000000"/>
                </a:solidFill>
                <a:latin typeface="黑体" panose="02010609060101010101" pitchFamily="49" charset="-122"/>
                <a:ea typeface="黑体" panose="02010609060101010101" pitchFamily="49" charset="-122"/>
              </a:rPr>
              <a:t>）</a:t>
            </a:r>
            <a:endParaRPr lang="zh-CN" altLang="en-US" b="1" dirty="0">
              <a:solidFill>
                <a:srgbClr val="000000"/>
              </a:solidFill>
              <a:latin typeface="黑体" panose="02010609060101010101" pitchFamily="49" charset="-122"/>
              <a:ea typeface="黑体" panose="02010609060101010101" pitchFamily="49" charset="-122"/>
            </a:endParaRPr>
          </a:p>
        </p:txBody>
      </p:sp>
      <p:sp>
        <p:nvSpPr>
          <p:cNvPr id="46094" name="Rectangle 14"/>
          <p:cNvSpPr/>
          <p:nvPr/>
        </p:nvSpPr>
        <p:spPr>
          <a:xfrm>
            <a:off x="1260475" y="2470150"/>
            <a:ext cx="7993063" cy="461963"/>
          </a:xfrm>
          <a:prstGeom prst="rect">
            <a:avLst/>
          </a:prstGeom>
          <a:noFill/>
          <a:ln w="9525">
            <a:noFill/>
          </a:ln>
        </p:spPr>
        <p:txBody>
          <a:bodyPr>
            <a:spAutoFit/>
          </a:bodyPr>
          <a:p>
            <a:r>
              <a:rPr lang="zh-CN" altLang="en-US" b="1" dirty="0">
                <a:solidFill>
                  <a:srgbClr val="FF3300"/>
                </a:solidFill>
                <a:latin typeface="黑体" panose="02010609060101010101" pitchFamily="49" charset="-122"/>
                <a:ea typeface="黑体" panose="02010609060101010101" pitchFamily="49" charset="-122"/>
              </a:rPr>
              <a:t>徐光启</a:t>
            </a:r>
            <a:r>
              <a:rPr lang="en-US" altLang="zh-CN" b="1" dirty="0">
                <a:solidFill>
                  <a:srgbClr val="FF3300"/>
                </a:solidFill>
                <a:latin typeface="黑体" panose="02010609060101010101" pitchFamily="49" charset="-122"/>
                <a:ea typeface="黑体" panose="02010609060101010101" pitchFamily="49" charset="-122"/>
              </a:rPr>
              <a:t>《</a:t>
            </a:r>
            <a:r>
              <a:rPr lang="zh-CN" altLang="en-US" b="1" dirty="0">
                <a:solidFill>
                  <a:srgbClr val="FF3300"/>
                </a:solidFill>
                <a:latin typeface="黑体" panose="02010609060101010101" pitchFamily="49" charset="-122"/>
                <a:ea typeface="黑体" panose="02010609060101010101" pitchFamily="49" charset="-122"/>
              </a:rPr>
              <a:t>农政全书</a:t>
            </a:r>
            <a:r>
              <a:rPr lang="en-US" altLang="zh-CN" b="1" dirty="0">
                <a:solidFill>
                  <a:srgbClr val="FF3300"/>
                </a:solidFill>
                <a:latin typeface="黑体" panose="02010609060101010101" pitchFamily="49" charset="-122"/>
                <a:ea typeface="黑体" panose="02010609060101010101" pitchFamily="49" charset="-122"/>
              </a:rPr>
              <a:t>》</a:t>
            </a:r>
            <a:r>
              <a:rPr lang="zh-CN" altLang="en-US" b="1" dirty="0">
                <a:latin typeface="黑体" panose="02010609060101010101" pitchFamily="49" charset="-122"/>
                <a:ea typeface="黑体" panose="02010609060101010101" pitchFamily="49" charset="-122"/>
              </a:rPr>
              <a:t>（总结性、实验性、</a:t>
            </a:r>
            <a:r>
              <a:rPr lang="zh-CN" altLang="en-US" b="1" dirty="0">
                <a:solidFill>
                  <a:srgbClr val="FF0000"/>
                </a:solidFill>
                <a:latin typeface="黑体" panose="02010609060101010101" pitchFamily="49" charset="-122"/>
                <a:ea typeface="黑体" panose="02010609060101010101" pitchFamily="49" charset="-122"/>
              </a:rPr>
              <a:t>西学东渐</a:t>
            </a:r>
            <a:r>
              <a:rPr lang="zh-CN" altLang="en-US" b="1" dirty="0">
                <a:latin typeface="黑体" panose="02010609060101010101" pitchFamily="49" charset="-122"/>
                <a:ea typeface="黑体" panose="02010609060101010101" pitchFamily="49" charset="-122"/>
              </a:rPr>
              <a:t>性）</a:t>
            </a:r>
            <a:endParaRPr lang="zh-CN" altLang="en-US" b="1" dirty="0">
              <a:latin typeface="黑体" panose="02010609060101010101" pitchFamily="49" charset="-122"/>
              <a:ea typeface="黑体" panose="02010609060101010101" pitchFamily="49" charset="-122"/>
            </a:endParaRPr>
          </a:p>
        </p:txBody>
      </p:sp>
      <p:sp>
        <p:nvSpPr>
          <p:cNvPr id="46095" name="Rectangle 15"/>
          <p:cNvSpPr>
            <a:spLocks noChangeArrowheads="1"/>
          </p:cNvSpPr>
          <p:nvPr/>
        </p:nvSpPr>
        <p:spPr bwMode="auto">
          <a:xfrm>
            <a:off x="357188" y="1285875"/>
            <a:ext cx="4572000" cy="1758950"/>
          </a:xfrm>
          <a:prstGeom prst="rect">
            <a:avLst/>
          </a:prstGeom>
          <a:noFill/>
          <a:ln w="9525">
            <a:noFill/>
            <a:miter lim="800000"/>
          </a:ln>
          <a:effectLst/>
        </p:spPr>
        <p:txBody>
          <a:bodyPr>
            <a:spAutoFit/>
          </a:bodyPr>
          <a:lstStyle/>
          <a:p>
            <a:pPr marL="0" marR="0" lvl="0" indent="0" algn="l" defTabSz="914400" rtl="0" eaLnBrk="1" fontAlgn="base" latinLnBrk="0" hangingPunct="1">
              <a:lnSpc>
                <a:spcPct val="13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北朝：</a:t>
            </a:r>
            <a:endParaRPr kumimoji="0" lang="zh-CN" altLang="en-US" sz="2800" b="1" i="0" u="none" strike="noStrike" kern="1200" cap="none" spc="0" normalizeH="0" baseline="0" noProof="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3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元代：</a:t>
            </a:r>
            <a:endParaRPr kumimoji="0" lang="zh-CN" altLang="en-US" sz="2800" b="1" i="0" u="none" strike="noStrike" kern="1200" cap="none" spc="0" normalizeH="0" baseline="0" noProof="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3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明代：</a:t>
            </a:r>
            <a:endParaRPr kumimoji="0" lang="zh-CN" altLang="en-US" sz="2800" b="1" i="0" u="none" strike="noStrike" kern="1200" cap="none" spc="0" normalizeH="0" baseline="0" noProof="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p:txBody>
      </p:sp>
      <p:sp>
        <p:nvSpPr>
          <p:cNvPr id="46096" name="Rectangle 16"/>
          <p:cNvSpPr/>
          <p:nvPr/>
        </p:nvSpPr>
        <p:spPr>
          <a:xfrm>
            <a:off x="1357313" y="2938463"/>
            <a:ext cx="4645025" cy="463550"/>
          </a:xfrm>
          <a:prstGeom prst="rect">
            <a:avLst/>
          </a:prstGeom>
          <a:noFill/>
          <a:ln w="9525">
            <a:noFill/>
          </a:ln>
        </p:spPr>
        <p:txBody>
          <a:bodyPr>
            <a:spAutoFit/>
          </a:bodyPr>
          <a:p>
            <a:pPr>
              <a:lnSpc>
                <a:spcPct val="115000"/>
              </a:lnSpc>
            </a:pPr>
            <a:r>
              <a:rPr lang="en-US" altLang="zh-CN" b="1" dirty="0">
                <a:solidFill>
                  <a:srgbClr val="003300"/>
                </a:solidFill>
                <a:latin typeface="黑体" panose="02010609060101010101" pitchFamily="49" charset="-122"/>
                <a:ea typeface="黑体" panose="02010609060101010101" pitchFamily="49" charset="-122"/>
              </a:rPr>
              <a:t>——“</a:t>
            </a:r>
            <a:r>
              <a:rPr lang="zh-CN" altLang="en-US" b="1" dirty="0">
                <a:solidFill>
                  <a:srgbClr val="003300"/>
                </a:solidFill>
                <a:latin typeface="黑体" panose="02010609060101010101" pitchFamily="49" charset="-122"/>
                <a:ea typeface="黑体" panose="02010609060101010101" pitchFamily="49" charset="-122"/>
              </a:rPr>
              <a:t>中国近代科学先驱”</a:t>
            </a:r>
            <a:endParaRPr lang="zh-CN" altLang="en-US" b="1" dirty="0">
              <a:solidFill>
                <a:srgbClr val="003300"/>
              </a:solidFill>
              <a:latin typeface="黑体" panose="02010609060101010101" pitchFamily="49" charset="-122"/>
              <a:ea typeface="黑体" panose="02010609060101010101" pitchFamily="49" charset="-122"/>
            </a:endParaRPr>
          </a:p>
        </p:txBody>
      </p:sp>
      <p:sp>
        <p:nvSpPr>
          <p:cNvPr id="21" name="Rectangle 14"/>
          <p:cNvSpPr/>
          <p:nvPr/>
        </p:nvSpPr>
        <p:spPr>
          <a:xfrm>
            <a:off x="1293813" y="3511550"/>
            <a:ext cx="7993062" cy="461963"/>
          </a:xfrm>
          <a:prstGeom prst="rect">
            <a:avLst/>
          </a:prstGeom>
          <a:noFill/>
          <a:ln w="9525">
            <a:noFill/>
          </a:ln>
        </p:spPr>
        <p:txBody>
          <a:bodyPr>
            <a:spAutoFit/>
          </a:bodyPr>
          <a:p>
            <a:r>
              <a:rPr lang="zh-CN" altLang="en-US" b="1" dirty="0">
                <a:solidFill>
                  <a:srgbClr val="FF3300"/>
                </a:solidFill>
                <a:latin typeface="黑体" panose="02010609060101010101" pitchFamily="49" charset="-122"/>
                <a:ea typeface="黑体" panose="02010609060101010101" pitchFamily="49" charset="-122"/>
              </a:rPr>
              <a:t>宋应星</a:t>
            </a:r>
            <a:r>
              <a:rPr lang="en-US" altLang="zh-CN" b="1" dirty="0">
                <a:solidFill>
                  <a:srgbClr val="FF3300"/>
                </a:solidFill>
                <a:latin typeface="黑体" panose="02010609060101010101" pitchFamily="49" charset="-122"/>
                <a:ea typeface="黑体" panose="02010609060101010101" pitchFamily="49" charset="-122"/>
              </a:rPr>
              <a:t>《</a:t>
            </a:r>
            <a:r>
              <a:rPr lang="zh-CN" altLang="en-US" b="1" dirty="0">
                <a:solidFill>
                  <a:srgbClr val="FF3300"/>
                </a:solidFill>
                <a:latin typeface="黑体" panose="02010609060101010101" pitchFamily="49" charset="-122"/>
                <a:ea typeface="黑体" panose="02010609060101010101" pitchFamily="49" charset="-122"/>
              </a:rPr>
              <a:t>天工开物</a:t>
            </a:r>
            <a:r>
              <a:rPr lang="en-US" altLang="zh-CN" b="1" dirty="0">
                <a:solidFill>
                  <a:srgbClr val="FF3300"/>
                </a:solidFill>
                <a:latin typeface="黑体" panose="02010609060101010101" pitchFamily="49" charset="-122"/>
                <a:ea typeface="黑体" panose="02010609060101010101" pitchFamily="49" charset="-122"/>
              </a:rPr>
              <a:t>》</a:t>
            </a:r>
            <a:r>
              <a:rPr lang="zh-CN" altLang="en-US" b="1" dirty="0">
                <a:latin typeface="黑体" panose="02010609060101010101" pitchFamily="49" charset="-122"/>
                <a:ea typeface="黑体" panose="02010609060101010101" pitchFamily="49" charset="-122"/>
              </a:rPr>
              <a:t>（“中国十七世纪工艺百科全书”）</a:t>
            </a:r>
            <a:endParaRPr lang="zh-CN" altLang="en-US" b="1" dirty="0">
              <a:latin typeface="黑体" panose="02010609060101010101" pitchFamily="49" charset="-122"/>
              <a:ea typeface="黑体" panose="02010609060101010101" pitchFamily="49" charset="-122"/>
            </a:endParaRPr>
          </a:p>
        </p:txBody>
      </p:sp>
      <p:sp>
        <p:nvSpPr>
          <p:cNvPr id="14346" name="Rectangle 4"/>
          <p:cNvSpPr/>
          <p:nvPr/>
        </p:nvSpPr>
        <p:spPr>
          <a:xfrm>
            <a:off x="142875" y="395288"/>
            <a:ext cx="9144000" cy="523875"/>
          </a:xfrm>
          <a:prstGeom prst="rect">
            <a:avLst/>
          </a:prstGeom>
          <a:noFill/>
          <a:ln w="9525">
            <a:noFill/>
          </a:ln>
        </p:spPr>
        <p:txBody>
          <a:bodyPr>
            <a:spAutoFit/>
          </a:bodyPr>
          <a:p>
            <a:r>
              <a:rPr lang="zh-CN" altLang="en-US" sz="2800" b="1" dirty="0">
                <a:solidFill>
                  <a:srgbClr val="FF0000"/>
                </a:solidFill>
                <a:latin typeface="微软雅黑" panose="020B0503020204020204" charset="-122"/>
                <a:ea typeface="微软雅黑" panose="020B0503020204020204" charset="-122"/>
              </a:rPr>
              <a:t>二、中国古代科技高度发达的表现</a:t>
            </a:r>
            <a:endParaRPr lang="zh-CN" altLang="en-US" sz="2800" b="1" dirty="0">
              <a:solidFill>
                <a:srgbClr val="FF0000"/>
              </a:solidFill>
              <a:latin typeface="微软雅黑" panose="020B0503020204020204" charset="-122"/>
              <a:ea typeface="微软雅黑" panose="020B0503020204020204" charset="-122"/>
            </a:endParaRPr>
          </a:p>
        </p:txBody>
      </p:sp>
      <p:sp>
        <p:nvSpPr>
          <p:cNvPr id="18" name="Rectangle 17"/>
          <p:cNvSpPr/>
          <p:nvPr/>
        </p:nvSpPr>
        <p:spPr>
          <a:xfrm>
            <a:off x="214313" y="3957638"/>
            <a:ext cx="2447925" cy="523875"/>
          </a:xfrm>
          <a:prstGeom prst="rect">
            <a:avLst/>
          </a:prstGeom>
          <a:noFill/>
          <a:ln w="9525">
            <a:noFill/>
          </a:ln>
        </p:spPr>
        <p:txBody>
          <a:bodyPr>
            <a:spAutoFit/>
          </a:bodyPr>
          <a:p>
            <a:r>
              <a:rPr lang="en-US" altLang="zh-CN" sz="2800" b="1" dirty="0">
                <a:latin typeface="黑体" panose="02010609060101010101" pitchFamily="49" charset="-122"/>
                <a:ea typeface="黑体" panose="02010609060101010101" pitchFamily="49" charset="-122"/>
              </a:rPr>
              <a:t>5.</a:t>
            </a:r>
            <a:r>
              <a:rPr lang="zh-CN" altLang="en-US" sz="2800" b="1" dirty="0">
                <a:latin typeface="黑体" panose="02010609060101010101" pitchFamily="49" charset="-122"/>
                <a:ea typeface="黑体" panose="02010609060101010101" pitchFamily="49" charset="-122"/>
              </a:rPr>
              <a:t>医学</a:t>
            </a:r>
            <a:endParaRPr lang="en-US" altLang="zh-CN" sz="2800" b="1" dirty="0">
              <a:latin typeface="黑体" panose="02010609060101010101" pitchFamily="49" charset="-122"/>
              <a:ea typeface="黑体" panose="02010609060101010101" pitchFamily="49" charset="-122"/>
            </a:endParaRPr>
          </a:p>
        </p:txBody>
      </p:sp>
      <p:sp>
        <p:nvSpPr>
          <p:cNvPr id="19" name="Rectangle 18"/>
          <p:cNvSpPr/>
          <p:nvPr/>
        </p:nvSpPr>
        <p:spPr>
          <a:xfrm>
            <a:off x="1144588" y="4457700"/>
            <a:ext cx="8499475" cy="461963"/>
          </a:xfrm>
          <a:prstGeom prst="rect">
            <a:avLst/>
          </a:prstGeom>
          <a:noFill/>
          <a:ln w="9525">
            <a:noFill/>
          </a:ln>
        </p:spPr>
        <p:txBody>
          <a:bodyPr>
            <a:spAutoFit/>
          </a:bodyPr>
          <a:p>
            <a:r>
              <a:rPr lang="en-US" altLang="zh-CN" b="1" dirty="0">
                <a:solidFill>
                  <a:srgbClr val="000000"/>
                </a:solidFill>
                <a:latin typeface="黑体" panose="02010609060101010101" pitchFamily="49" charset="-122"/>
                <a:ea typeface="黑体" panose="02010609060101010101" pitchFamily="49" charset="-122"/>
              </a:rPr>
              <a:t>《</a:t>
            </a:r>
            <a:r>
              <a:rPr lang="zh-CN" altLang="en-US" b="1" dirty="0">
                <a:solidFill>
                  <a:srgbClr val="000000"/>
                </a:solidFill>
                <a:latin typeface="黑体" panose="02010609060101010101" pitchFamily="49" charset="-122"/>
                <a:ea typeface="黑体" panose="02010609060101010101" pitchFamily="49" charset="-122"/>
              </a:rPr>
              <a:t>黄帝内经</a:t>
            </a:r>
            <a:r>
              <a:rPr lang="en-US" altLang="zh-CN" b="1" dirty="0">
                <a:solidFill>
                  <a:srgbClr val="000000"/>
                </a:solidFill>
                <a:latin typeface="黑体" panose="02010609060101010101" pitchFamily="49" charset="-122"/>
                <a:ea typeface="黑体" panose="02010609060101010101" pitchFamily="49" charset="-122"/>
              </a:rPr>
              <a:t>》</a:t>
            </a:r>
            <a:r>
              <a:rPr lang="zh-CN" altLang="en-US" b="1" dirty="0">
                <a:solidFill>
                  <a:srgbClr val="000000"/>
                </a:solidFill>
                <a:latin typeface="黑体" panose="02010609060101010101" pitchFamily="49" charset="-122"/>
                <a:ea typeface="黑体" panose="02010609060101010101" pitchFamily="49" charset="-122"/>
              </a:rPr>
              <a:t>（我国</a:t>
            </a:r>
            <a:r>
              <a:rPr lang="zh-CN" altLang="en-US" b="1" dirty="0">
                <a:solidFill>
                  <a:srgbClr val="FF0000"/>
                </a:solidFill>
                <a:latin typeface="黑体" panose="02010609060101010101" pitchFamily="49" charset="-122"/>
                <a:ea typeface="黑体" panose="02010609060101010101" pitchFamily="49" charset="-122"/>
              </a:rPr>
              <a:t>现存最早</a:t>
            </a:r>
            <a:r>
              <a:rPr lang="zh-CN" altLang="en-US" b="1" dirty="0">
                <a:solidFill>
                  <a:srgbClr val="000000"/>
                </a:solidFill>
                <a:latin typeface="黑体" panose="02010609060101010101" pitchFamily="49" charset="-122"/>
                <a:ea typeface="黑体" panose="02010609060101010101" pitchFamily="49" charset="-122"/>
              </a:rPr>
              <a:t>医书，奠定</a:t>
            </a:r>
            <a:r>
              <a:rPr lang="zh-CN" altLang="en-US" b="1" dirty="0">
                <a:solidFill>
                  <a:srgbClr val="FF0000"/>
                </a:solidFill>
                <a:latin typeface="黑体" panose="02010609060101010101" pitchFamily="49" charset="-122"/>
                <a:ea typeface="黑体" panose="02010609060101010101" pitchFamily="49" charset="-122"/>
              </a:rPr>
              <a:t>中医学</a:t>
            </a:r>
            <a:r>
              <a:rPr lang="zh-CN" altLang="en-US" b="1" dirty="0">
                <a:solidFill>
                  <a:srgbClr val="000000"/>
                </a:solidFill>
                <a:latin typeface="黑体" panose="02010609060101010101" pitchFamily="49" charset="-122"/>
                <a:ea typeface="黑体" panose="02010609060101010101" pitchFamily="49" charset="-122"/>
              </a:rPr>
              <a:t>理论基础）</a:t>
            </a:r>
            <a:endParaRPr lang="zh-CN" altLang="en-US" b="1" dirty="0">
              <a:solidFill>
                <a:srgbClr val="000000"/>
              </a:solidFill>
              <a:latin typeface="黑体" panose="02010609060101010101" pitchFamily="49" charset="-122"/>
              <a:ea typeface="黑体" panose="02010609060101010101" pitchFamily="49" charset="-122"/>
            </a:endParaRPr>
          </a:p>
        </p:txBody>
      </p:sp>
      <p:sp>
        <p:nvSpPr>
          <p:cNvPr id="20" name="Rectangle 20"/>
          <p:cNvSpPr/>
          <p:nvPr/>
        </p:nvSpPr>
        <p:spPr>
          <a:xfrm>
            <a:off x="1285875" y="5886450"/>
            <a:ext cx="8570913" cy="461963"/>
          </a:xfrm>
          <a:prstGeom prst="rect">
            <a:avLst/>
          </a:prstGeom>
          <a:noFill/>
          <a:ln w="9525">
            <a:noFill/>
          </a:ln>
        </p:spPr>
        <p:txBody>
          <a:bodyPr>
            <a:spAutoFit/>
          </a:bodyPr>
          <a:p>
            <a:r>
              <a:rPr lang="zh-CN" altLang="en-US" b="1" dirty="0">
                <a:solidFill>
                  <a:srgbClr val="000000"/>
                </a:solidFill>
                <a:latin typeface="黑体" panose="02010609060101010101" pitchFamily="49" charset="-122"/>
                <a:ea typeface="黑体" panose="02010609060101010101" pitchFamily="49" charset="-122"/>
              </a:rPr>
              <a:t>李时珍</a:t>
            </a:r>
            <a:r>
              <a:rPr lang="en-US" altLang="zh-CN" b="1" dirty="0">
                <a:solidFill>
                  <a:srgbClr val="FF0000"/>
                </a:solidFill>
                <a:latin typeface="黑体" panose="02010609060101010101" pitchFamily="49" charset="-122"/>
                <a:ea typeface="黑体" panose="02010609060101010101" pitchFamily="49" charset="-122"/>
              </a:rPr>
              <a:t>《</a:t>
            </a:r>
            <a:r>
              <a:rPr lang="zh-CN" altLang="en-US" b="1" dirty="0">
                <a:solidFill>
                  <a:srgbClr val="FF0000"/>
                </a:solidFill>
                <a:latin typeface="黑体" panose="02010609060101010101" pitchFamily="49" charset="-122"/>
                <a:ea typeface="黑体" panose="02010609060101010101" pitchFamily="49" charset="-122"/>
              </a:rPr>
              <a:t>本草纲目</a:t>
            </a:r>
            <a:r>
              <a:rPr lang="en-US" altLang="zh-CN" b="1" dirty="0">
                <a:solidFill>
                  <a:srgbClr val="FF0000"/>
                </a:solidFill>
                <a:latin typeface="黑体" panose="02010609060101010101" pitchFamily="49" charset="-122"/>
                <a:ea typeface="黑体" panose="02010609060101010101" pitchFamily="49" charset="-122"/>
              </a:rPr>
              <a:t>》</a:t>
            </a:r>
            <a:r>
              <a:rPr lang="zh-CN" altLang="en-US" b="1" dirty="0">
                <a:solidFill>
                  <a:srgbClr val="000000"/>
                </a:solidFill>
                <a:latin typeface="黑体" panose="02010609060101010101" pitchFamily="49" charset="-122"/>
                <a:ea typeface="黑体" panose="02010609060101010101" pitchFamily="49" charset="-122"/>
              </a:rPr>
              <a:t>（</a:t>
            </a:r>
            <a:r>
              <a:rPr lang="zh-CN" altLang="en-US" b="1" dirty="0">
                <a:latin typeface="宋体" panose="02010600030101010101" pitchFamily="2" charset="-122"/>
                <a:ea typeface="黑体" panose="02010609060101010101" pitchFamily="49" charset="-122"/>
              </a:rPr>
              <a:t>“</a:t>
            </a:r>
            <a:r>
              <a:rPr lang="zh-CN" altLang="en-US" b="1" dirty="0">
                <a:latin typeface="黑体" panose="02010609060101010101" pitchFamily="49" charset="-122"/>
                <a:ea typeface="黑体" panose="02010609060101010101" pitchFamily="49" charset="-122"/>
              </a:rPr>
              <a:t>东方药物巨典</a:t>
            </a:r>
            <a:r>
              <a:rPr lang="zh-CN" altLang="en-US" b="1" dirty="0">
                <a:latin typeface="宋体" panose="02010600030101010101" pitchFamily="2" charset="-122"/>
                <a:ea typeface="黑体" panose="02010609060101010101" pitchFamily="49" charset="-122"/>
              </a:rPr>
              <a:t>”，</a:t>
            </a:r>
            <a:r>
              <a:rPr lang="zh-CN" altLang="en-US" b="1" dirty="0">
                <a:solidFill>
                  <a:srgbClr val="000000"/>
                </a:solidFill>
                <a:latin typeface="黑体" panose="02010609060101010101" pitchFamily="49" charset="-122"/>
                <a:ea typeface="黑体" panose="02010609060101010101" pitchFamily="49" charset="-122"/>
              </a:rPr>
              <a:t>生物分类法）</a:t>
            </a:r>
            <a:endParaRPr lang="zh-CN" altLang="en-US" b="1" dirty="0">
              <a:solidFill>
                <a:srgbClr val="000000"/>
              </a:solidFill>
              <a:latin typeface="黑体" panose="02010609060101010101" pitchFamily="49" charset="-122"/>
              <a:ea typeface="黑体" panose="02010609060101010101" pitchFamily="49" charset="-122"/>
            </a:endParaRPr>
          </a:p>
        </p:txBody>
      </p:sp>
      <p:sp>
        <p:nvSpPr>
          <p:cNvPr id="22" name="左大括号 8"/>
          <p:cNvSpPr/>
          <p:nvPr/>
        </p:nvSpPr>
        <p:spPr>
          <a:xfrm>
            <a:off x="214313" y="4672013"/>
            <a:ext cx="144463" cy="1511300"/>
          </a:xfrm>
          <a:prstGeom prst="leftBrace">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2800" b="0" i="0" u="none" strike="noStrike" kern="1200" cap="none" spc="0" normalizeH="0" baseline="0" noProof="0">
              <a:ln>
                <a:noFill/>
              </a:ln>
              <a:solidFill>
                <a:schemeClr val="tx1"/>
              </a:solidFill>
              <a:effectLst/>
              <a:uLnTx/>
              <a:uFillTx/>
              <a:latin typeface="+mn-lt"/>
              <a:ea typeface="+mn-ea"/>
              <a:cs typeface="+mn-cs"/>
            </a:endParaRPr>
          </a:p>
        </p:txBody>
      </p:sp>
      <p:sp>
        <p:nvSpPr>
          <p:cNvPr id="23" name="Rectangle 22"/>
          <p:cNvSpPr>
            <a:spLocks noChangeArrowheads="1"/>
          </p:cNvSpPr>
          <p:nvPr/>
        </p:nvSpPr>
        <p:spPr bwMode="auto">
          <a:xfrm>
            <a:off x="358775" y="4457700"/>
            <a:ext cx="4572000" cy="1971675"/>
          </a:xfrm>
          <a:prstGeom prst="rect">
            <a:avLst/>
          </a:prstGeom>
          <a:noFill/>
          <a:ln w="9525">
            <a:noFill/>
            <a:miter lim="800000"/>
          </a:ln>
          <a:effectLst/>
        </p:spPr>
        <p:txBody>
          <a:bodyPr>
            <a:spAutoFit/>
          </a:bodyPr>
          <a:lstStyle/>
          <a:p>
            <a:pPr marL="0" marR="0" lvl="0" indent="0" algn="l" defTabSz="914400" rtl="0" eaLnBrk="1" fontAlgn="base" latinLnBrk="0" hangingPunct="1">
              <a:lnSpc>
                <a:spcPct val="110000"/>
              </a:lnSpc>
              <a:spcBef>
                <a:spcPct val="0"/>
              </a:spcBef>
              <a:spcAft>
                <a:spcPct val="0"/>
              </a:spcAft>
              <a:buClrTx/>
              <a:buSzTx/>
              <a:buFontTx/>
              <a:buNone/>
              <a:defRPr/>
            </a:pPr>
            <a:r>
              <a:rPr kumimoji="0" lang="zh-CN" altLang="en-US" sz="2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战国：</a:t>
            </a:r>
            <a:endParaRPr kumimoji="0" lang="zh-CN" altLang="en-US" sz="2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10000"/>
              </a:lnSpc>
              <a:spcBef>
                <a:spcPct val="0"/>
              </a:spcBef>
              <a:spcAft>
                <a:spcPct val="0"/>
              </a:spcAft>
              <a:buClrTx/>
              <a:buSzTx/>
              <a:buFontTx/>
              <a:buNone/>
              <a:defRPr/>
            </a:pPr>
            <a:r>
              <a:rPr kumimoji="0" lang="zh-CN" altLang="en-US" sz="2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东汉：</a:t>
            </a:r>
            <a:endParaRPr kumimoji="0" lang="zh-CN" altLang="en-US" sz="2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10000"/>
              </a:lnSpc>
              <a:spcBef>
                <a:spcPct val="0"/>
              </a:spcBef>
              <a:spcAft>
                <a:spcPct val="0"/>
              </a:spcAft>
              <a:buClrTx/>
              <a:buSzTx/>
              <a:buFontTx/>
              <a:buNone/>
              <a:defRPr/>
            </a:pPr>
            <a:endParaRPr kumimoji="0" lang="zh-CN" altLang="en-US" sz="2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10000"/>
              </a:lnSpc>
              <a:spcBef>
                <a:spcPct val="0"/>
              </a:spcBef>
              <a:spcAft>
                <a:spcPct val="0"/>
              </a:spcAft>
              <a:buClrTx/>
              <a:buSzTx/>
              <a:buFontTx/>
              <a:buNone/>
              <a:defRPr/>
            </a:pPr>
            <a:r>
              <a:rPr kumimoji="0" lang="zh-CN" altLang="en-US" sz="2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明代：</a:t>
            </a:r>
            <a:endParaRPr kumimoji="0" lang="zh-CN" altLang="en-US" sz="2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p:txBody>
      </p:sp>
      <p:sp>
        <p:nvSpPr>
          <p:cNvPr id="24" name="Rectangle 19"/>
          <p:cNvSpPr/>
          <p:nvPr/>
        </p:nvSpPr>
        <p:spPr>
          <a:xfrm>
            <a:off x="1357313" y="4929188"/>
            <a:ext cx="9020175" cy="830262"/>
          </a:xfrm>
          <a:prstGeom prst="rect">
            <a:avLst/>
          </a:prstGeom>
          <a:noFill/>
          <a:ln w="9525">
            <a:noFill/>
          </a:ln>
        </p:spPr>
        <p:txBody>
          <a:bodyPr>
            <a:spAutoFit/>
          </a:bodyPr>
          <a:p>
            <a:r>
              <a:rPr lang="zh-CN" altLang="en-US" b="1" dirty="0">
                <a:solidFill>
                  <a:srgbClr val="000000"/>
                </a:solidFill>
                <a:latin typeface="黑体" panose="02010609060101010101" pitchFamily="49" charset="-122"/>
                <a:ea typeface="黑体" panose="02010609060101010101" pitchFamily="49" charset="-122"/>
              </a:rPr>
              <a:t>张仲景</a:t>
            </a:r>
            <a:r>
              <a:rPr lang="en-US" altLang="zh-CN" b="1" dirty="0">
                <a:solidFill>
                  <a:srgbClr val="000000"/>
                </a:solidFill>
                <a:latin typeface="黑体" panose="02010609060101010101" pitchFamily="49" charset="-122"/>
                <a:ea typeface="黑体" panose="02010609060101010101" pitchFamily="49" charset="-122"/>
              </a:rPr>
              <a:t>《</a:t>
            </a:r>
            <a:r>
              <a:rPr lang="zh-CN" altLang="en-US" b="1" dirty="0">
                <a:solidFill>
                  <a:srgbClr val="000000"/>
                </a:solidFill>
                <a:latin typeface="黑体" panose="02010609060101010101" pitchFamily="49" charset="-122"/>
                <a:ea typeface="黑体" panose="02010609060101010101" pitchFamily="49" charset="-122"/>
              </a:rPr>
              <a:t>伤寒杂病论</a:t>
            </a:r>
            <a:r>
              <a:rPr lang="en-US" altLang="zh-CN" b="1" dirty="0">
                <a:solidFill>
                  <a:srgbClr val="000000"/>
                </a:solidFill>
                <a:latin typeface="黑体" panose="02010609060101010101" pitchFamily="49" charset="-122"/>
                <a:ea typeface="黑体" panose="02010609060101010101" pitchFamily="49" charset="-122"/>
              </a:rPr>
              <a:t>》</a:t>
            </a:r>
            <a:r>
              <a:rPr lang="zh-CN" altLang="en-US" b="1" dirty="0">
                <a:solidFill>
                  <a:srgbClr val="000000"/>
                </a:solidFill>
                <a:latin typeface="黑体" panose="02010609060101010101" pitchFamily="49" charset="-122"/>
                <a:ea typeface="黑体" panose="02010609060101010101" pitchFamily="49" charset="-122"/>
              </a:rPr>
              <a:t>（医圣</a:t>
            </a:r>
            <a:r>
              <a:rPr lang="en-US" altLang="zh-CN" b="1" dirty="0">
                <a:solidFill>
                  <a:srgbClr val="000000"/>
                </a:solidFill>
                <a:latin typeface="黑体" panose="02010609060101010101" pitchFamily="49" charset="-122"/>
                <a:ea typeface="黑体" panose="02010609060101010101" pitchFamily="49" charset="-122"/>
              </a:rPr>
              <a:t>/“</a:t>
            </a:r>
            <a:r>
              <a:rPr lang="zh-CN" altLang="en-US" b="1" dirty="0">
                <a:solidFill>
                  <a:srgbClr val="000000"/>
                </a:solidFill>
                <a:latin typeface="黑体" panose="02010609060101010101" pitchFamily="49" charset="-122"/>
                <a:ea typeface="黑体" panose="02010609060101010101" pitchFamily="49" charset="-122"/>
              </a:rPr>
              <a:t>四诊法”）</a:t>
            </a:r>
            <a:endParaRPr lang="zh-CN" altLang="en-US" b="1" dirty="0">
              <a:solidFill>
                <a:srgbClr val="000000"/>
              </a:solidFill>
              <a:latin typeface="黑体" panose="02010609060101010101" pitchFamily="49" charset="-122"/>
              <a:ea typeface="黑体" panose="02010609060101010101" pitchFamily="49" charset="-122"/>
            </a:endParaRPr>
          </a:p>
          <a:p>
            <a:r>
              <a:rPr lang="zh-CN" altLang="en-US" b="1" dirty="0">
                <a:latin typeface="黑体" panose="02010609060101010101" pitchFamily="49" charset="-122"/>
                <a:ea typeface="黑体" panose="02010609060101010101" pitchFamily="49" charset="-122"/>
              </a:rPr>
              <a:t>华佗（最早麻醉药：</a:t>
            </a:r>
            <a:r>
              <a:rPr lang="zh-CN" altLang="en-US" b="1" dirty="0">
                <a:solidFill>
                  <a:srgbClr val="FF0000"/>
                </a:solidFill>
                <a:latin typeface="黑体" panose="02010609060101010101" pitchFamily="49" charset="-122"/>
                <a:ea typeface="黑体" panose="02010609060101010101" pitchFamily="49" charset="-122"/>
              </a:rPr>
              <a:t>麻沸散</a:t>
            </a:r>
            <a:r>
              <a:rPr lang="zh-CN" altLang="en-US" b="1" dirty="0">
                <a:latin typeface="黑体" panose="02010609060101010101" pitchFamily="49" charset="-122"/>
                <a:ea typeface="黑体" panose="02010609060101010101" pitchFamily="49" charset="-122"/>
              </a:rPr>
              <a:t>、保健体操：五禽戏）</a:t>
            </a:r>
            <a:endParaRPr lang="zh-CN" altLang="en-US" b="1" dirty="0">
              <a:latin typeface="黑体" panose="02010609060101010101" pitchFamily="49" charset="-122"/>
              <a:ea typeface="黑体" panose="02010609060101010101" pitchFamily="49" charset="-122"/>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Bottom)">
                                      <p:cBhvr>
                                        <p:cTn id="7" dur="500"/>
                                        <p:tgtEl>
                                          <p:spTgt spid="9"/>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46095"/>
                                        </p:tgtEl>
                                        <p:attrNameLst>
                                          <p:attrName>style.visibility</p:attrName>
                                        </p:attrNameLst>
                                      </p:cBhvr>
                                      <p:to>
                                        <p:strVal val="visible"/>
                                      </p:to>
                                    </p:set>
                                    <p:animEffect transition="in" filter="slide(fromBottom)">
                                      <p:cBhvr>
                                        <p:cTn id="10" dur="500"/>
                                        <p:tgtEl>
                                          <p:spTgt spid="46095"/>
                                        </p:tgtEl>
                                      </p:cBhvr>
                                    </p:animEffect>
                                  </p:childTnLst>
                                </p:cTn>
                              </p:par>
                            </p:childTnLst>
                          </p:cTn>
                        </p:par>
                      </p:childTnLst>
                    </p:cTn>
                  </p:par>
                  <p:par>
                    <p:cTn id="11" fill="hold">
                      <p:stCondLst>
                        <p:cond delay="indefinite"/>
                      </p:stCondLst>
                      <p:childTnLst>
                        <p:par>
                          <p:cTn id="12" fill="hold">
                            <p:stCondLst>
                              <p:cond delay="0"/>
                            </p:stCondLst>
                            <p:childTnLst>
                              <p:par>
                                <p:cTn id="13" presetID="30" presetClass="entr" presetSubtype="0" fill="hold" grpId="0" nodeType="clickEffect">
                                  <p:stCondLst>
                                    <p:cond delay="0"/>
                                  </p:stCondLst>
                                  <p:childTnLst>
                                    <p:set>
                                      <p:cBhvr>
                                        <p:cTn id="14" dur="1" fill="hold">
                                          <p:stCondLst>
                                            <p:cond delay="0"/>
                                          </p:stCondLst>
                                        </p:cTn>
                                        <p:tgtEl>
                                          <p:spTgt spid="46092"/>
                                        </p:tgtEl>
                                        <p:attrNameLst>
                                          <p:attrName>style.visibility</p:attrName>
                                        </p:attrNameLst>
                                      </p:cBhvr>
                                      <p:to>
                                        <p:strVal val="visible"/>
                                      </p:to>
                                    </p:set>
                                    <p:animEffect transition="in" filter="fade">
                                      <p:cBhvr>
                                        <p:cTn id="15" dur="800" decel="100000"/>
                                        <p:tgtEl>
                                          <p:spTgt spid="46092"/>
                                        </p:tgtEl>
                                      </p:cBhvr>
                                    </p:animEffect>
                                    <p:anim calcmode="lin" valueType="num">
                                      <p:cBhvr>
                                        <p:cTn id="16" dur="800" decel="100000" fill="hold"/>
                                        <p:tgtEl>
                                          <p:spTgt spid="46092"/>
                                        </p:tgtEl>
                                        <p:attrNameLst>
                                          <p:attrName>style.rotation</p:attrName>
                                        </p:attrNameLst>
                                      </p:cBhvr>
                                      <p:tavLst>
                                        <p:tav tm="0">
                                          <p:val>
                                            <p:fltVal val="-90.000000"/>
                                          </p:val>
                                        </p:tav>
                                        <p:tav tm="100000">
                                          <p:val>
                                            <p:fltVal val="0.000000"/>
                                          </p:val>
                                        </p:tav>
                                      </p:tavLst>
                                    </p:anim>
                                    <p:anim calcmode="lin" valueType="num">
                                      <p:cBhvr>
                                        <p:cTn id="17" dur="800" decel="100000" fill="hold"/>
                                        <p:tgtEl>
                                          <p:spTgt spid="46092"/>
                                        </p:tgtEl>
                                        <p:attrNameLst>
                                          <p:attrName>ppt_x</p:attrName>
                                        </p:attrNameLst>
                                      </p:cBhvr>
                                      <p:tavLst>
                                        <p:tav tm="0">
                                          <p:val>
                                            <p:strVal val="#ppt_x+0.4"/>
                                          </p:val>
                                        </p:tav>
                                        <p:tav tm="100000">
                                          <p:val>
                                            <p:strVal val="#ppt_x-0.05"/>
                                          </p:val>
                                        </p:tav>
                                      </p:tavLst>
                                    </p:anim>
                                    <p:anim calcmode="lin" valueType="num">
                                      <p:cBhvr>
                                        <p:cTn id="18" dur="800" decel="100000" fill="hold"/>
                                        <p:tgtEl>
                                          <p:spTgt spid="46092"/>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46092"/>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46092"/>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0" presetClass="entr" presetSubtype="0" fill="hold" grpId="0" nodeType="clickEffect">
                                  <p:stCondLst>
                                    <p:cond delay="0"/>
                                  </p:stCondLst>
                                  <p:childTnLst>
                                    <p:set>
                                      <p:cBhvr>
                                        <p:cTn id="24" dur="1" fill="hold">
                                          <p:stCondLst>
                                            <p:cond delay="0"/>
                                          </p:stCondLst>
                                        </p:cTn>
                                        <p:tgtEl>
                                          <p:spTgt spid="46093"/>
                                        </p:tgtEl>
                                        <p:attrNameLst>
                                          <p:attrName>style.visibility</p:attrName>
                                        </p:attrNameLst>
                                      </p:cBhvr>
                                      <p:to>
                                        <p:strVal val="visible"/>
                                      </p:to>
                                    </p:set>
                                    <p:animEffect transition="in" filter="fade">
                                      <p:cBhvr>
                                        <p:cTn id="25" dur="800" decel="100000"/>
                                        <p:tgtEl>
                                          <p:spTgt spid="46093"/>
                                        </p:tgtEl>
                                      </p:cBhvr>
                                    </p:animEffect>
                                    <p:anim calcmode="lin" valueType="num">
                                      <p:cBhvr>
                                        <p:cTn id="26" dur="800" decel="100000" fill="hold"/>
                                        <p:tgtEl>
                                          <p:spTgt spid="46093"/>
                                        </p:tgtEl>
                                        <p:attrNameLst>
                                          <p:attrName>style.rotation</p:attrName>
                                        </p:attrNameLst>
                                      </p:cBhvr>
                                      <p:tavLst>
                                        <p:tav tm="0">
                                          <p:val>
                                            <p:fltVal val="-90.000000"/>
                                          </p:val>
                                        </p:tav>
                                        <p:tav tm="100000">
                                          <p:val>
                                            <p:fltVal val="0.000000"/>
                                          </p:val>
                                        </p:tav>
                                      </p:tavLst>
                                    </p:anim>
                                    <p:anim calcmode="lin" valueType="num">
                                      <p:cBhvr>
                                        <p:cTn id="27" dur="800" decel="100000" fill="hold"/>
                                        <p:tgtEl>
                                          <p:spTgt spid="46093"/>
                                        </p:tgtEl>
                                        <p:attrNameLst>
                                          <p:attrName>ppt_x</p:attrName>
                                        </p:attrNameLst>
                                      </p:cBhvr>
                                      <p:tavLst>
                                        <p:tav tm="0">
                                          <p:val>
                                            <p:strVal val="#ppt_x+0.4"/>
                                          </p:val>
                                        </p:tav>
                                        <p:tav tm="100000">
                                          <p:val>
                                            <p:strVal val="#ppt_x-0.05"/>
                                          </p:val>
                                        </p:tav>
                                      </p:tavLst>
                                    </p:anim>
                                    <p:anim calcmode="lin" valueType="num">
                                      <p:cBhvr>
                                        <p:cTn id="28" dur="800" decel="100000" fill="hold"/>
                                        <p:tgtEl>
                                          <p:spTgt spid="46093"/>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46093"/>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46093"/>
                                        </p:tgtEl>
                                        <p:attrNameLst>
                                          <p:attrName>ppt_y</p:attrName>
                                        </p:attrNameLst>
                                      </p:cBhvr>
                                      <p:tavLst>
                                        <p:tav tm="0">
                                          <p:val>
                                            <p:strVal val="#ppt_y+0.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46094"/>
                                        </p:tgtEl>
                                        <p:attrNameLst>
                                          <p:attrName>style.visibility</p:attrName>
                                        </p:attrNameLst>
                                      </p:cBhvr>
                                      <p:to>
                                        <p:strVal val="visible"/>
                                      </p:to>
                                    </p:set>
                                    <p:animEffect transition="in" filter="slide(fromBottom)">
                                      <p:cBhvr>
                                        <p:cTn id="35" dur="500"/>
                                        <p:tgtEl>
                                          <p:spTgt spid="46094"/>
                                        </p:tgtEl>
                                      </p:cBhvr>
                                    </p:animEffect>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grpId="0" nodeType="clickEffect">
                                  <p:stCondLst>
                                    <p:cond delay="0"/>
                                  </p:stCondLst>
                                  <p:childTnLst>
                                    <p:set>
                                      <p:cBhvr>
                                        <p:cTn id="39" dur="1" fill="hold">
                                          <p:stCondLst>
                                            <p:cond delay="0"/>
                                          </p:stCondLst>
                                        </p:cTn>
                                        <p:tgtEl>
                                          <p:spTgt spid="46096"/>
                                        </p:tgtEl>
                                        <p:attrNameLst>
                                          <p:attrName>style.visibility</p:attrName>
                                        </p:attrNameLst>
                                      </p:cBhvr>
                                      <p:to>
                                        <p:strVal val="visible"/>
                                      </p:to>
                                    </p:set>
                                    <p:animEffect transition="in" filter="fade">
                                      <p:cBhvr>
                                        <p:cTn id="40" dur="385" decel="100000"/>
                                        <p:tgtEl>
                                          <p:spTgt spid="46096"/>
                                        </p:tgtEl>
                                      </p:cBhvr>
                                    </p:animEffect>
                                    <p:animScale>
                                      <p:cBhvr>
                                        <p:cTn id="41" dur="385" decel="100000"/>
                                        <p:tgtEl>
                                          <p:spTgt spid="46096"/>
                                        </p:tgtEl>
                                      </p:cBhvr>
                                      <p:from x="10000" y="10000"/>
                                      <p:to x="200000" y="450000"/>
                                    </p:animScale>
                                    <p:animScale>
                                      <p:cBhvr>
                                        <p:cTn id="42" dur="615" accel="100000" fill="hold">
                                          <p:stCondLst>
                                            <p:cond delay="385"/>
                                          </p:stCondLst>
                                        </p:cTn>
                                        <p:tgtEl>
                                          <p:spTgt spid="46096"/>
                                        </p:tgtEl>
                                      </p:cBhvr>
                                      <p:from x="200000" y="450000"/>
                                      <p:to x="100000" y="100000"/>
                                    </p:animScale>
                                    <p:set>
                                      <p:cBhvr>
                                        <p:cTn id="43" dur="385" fill="hold"/>
                                        <p:tgtEl>
                                          <p:spTgt spid="46096"/>
                                        </p:tgtEl>
                                        <p:attrNameLst>
                                          <p:attrName>ppt_x</p:attrName>
                                        </p:attrNameLst>
                                      </p:cBhvr>
                                      <p:to>
                                        <p:strVal val="(0.5)"/>
                                      </p:to>
                                    </p:set>
                                    <p:anim from="(0.5)" to="(#ppt_x)" calcmode="lin" valueType="num">
                                      <p:cBhvr>
                                        <p:cTn id="44" dur="615" accel="100000" fill="hold">
                                          <p:stCondLst>
                                            <p:cond delay="385"/>
                                          </p:stCondLst>
                                        </p:cTn>
                                        <p:tgtEl>
                                          <p:spTgt spid="46096"/>
                                        </p:tgtEl>
                                        <p:attrNameLst>
                                          <p:attrName>ppt_x</p:attrName>
                                        </p:attrNameLst>
                                      </p:cBhvr>
                                    </p:anim>
                                    <p:set>
                                      <p:cBhvr>
                                        <p:cTn id="45" dur="385" fill="hold"/>
                                        <p:tgtEl>
                                          <p:spTgt spid="46096"/>
                                        </p:tgtEl>
                                        <p:attrNameLst>
                                          <p:attrName>ppt_y</p:attrName>
                                        </p:attrNameLst>
                                      </p:cBhvr>
                                      <p:to>
                                        <p:strVal val="(#ppt_y+0.4)"/>
                                      </p:to>
                                    </p:set>
                                    <p:anim from="(#ppt_y+0.4)" to="(#ppt_y)" calcmode="lin" valueType="num">
                                      <p:cBhvr>
                                        <p:cTn id="46" dur="615" accel="100000" fill="hold">
                                          <p:stCondLst>
                                            <p:cond delay="385"/>
                                          </p:stCondLst>
                                        </p:cTn>
                                        <p:tgtEl>
                                          <p:spTgt spid="46096"/>
                                        </p:tgtEl>
                                        <p:attrNameLst>
                                          <p:attrName>ppt_y</p:attrName>
                                        </p:attrNameLst>
                                      </p:cBhvr>
                                    </p:anim>
                                  </p:childTnLst>
                                </p:cTn>
                              </p:par>
                            </p:childTnLst>
                          </p:cTn>
                        </p:par>
                      </p:childTnLst>
                    </p:cTn>
                  </p:par>
                  <p:par>
                    <p:cTn id="47" fill="hold">
                      <p:stCondLst>
                        <p:cond delay="indefinite"/>
                      </p:stCondLst>
                      <p:childTnLst>
                        <p:par>
                          <p:cTn id="48" fill="hold">
                            <p:stCondLst>
                              <p:cond delay="0"/>
                            </p:stCondLst>
                            <p:childTnLst>
                              <p:par>
                                <p:cTn id="49" presetID="12" presetClass="entr" presetSubtype="4"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slide(fromBottom)">
                                      <p:cBhvr>
                                        <p:cTn id="51" dur="500"/>
                                        <p:tgtEl>
                                          <p:spTgt spid="21"/>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blinds(horizontal)">
                                      <p:cBhvr>
                                        <p:cTn id="56" dur="500"/>
                                        <p:tgtEl>
                                          <p:spTgt spid="18"/>
                                        </p:tgtEl>
                                      </p:cBhvr>
                                    </p:animEffect>
                                  </p:childTnLst>
                                </p:cTn>
                              </p:par>
                            </p:childTnLst>
                          </p:cTn>
                        </p:par>
                      </p:childTnLst>
                    </p:cTn>
                  </p:par>
                  <p:par>
                    <p:cTn id="57" fill="hold">
                      <p:stCondLst>
                        <p:cond delay="indefinite"/>
                      </p:stCondLst>
                      <p:childTnLst>
                        <p:par>
                          <p:cTn id="58" fill="hold">
                            <p:stCondLst>
                              <p:cond delay="0"/>
                            </p:stCondLst>
                            <p:childTnLst>
                              <p:par>
                                <p:cTn id="59" presetID="12" presetClass="entr" presetSubtype="4" fill="hold" grpId="0" nodeType="clickEffect">
                                  <p:stCondLst>
                                    <p:cond delay="0"/>
                                  </p:stCondLst>
                                  <p:childTnLst>
                                    <p:set>
                                      <p:cBhvr>
                                        <p:cTn id="60" dur="1" fill="hold">
                                          <p:stCondLst>
                                            <p:cond delay="0"/>
                                          </p:stCondLst>
                                        </p:cTn>
                                        <p:tgtEl>
                                          <p:spTgt spid="22"/>
                                        </p:tgtEl>
                                        <p:attrNameLst>
                                          <p:attrName>style.visibility</p:attrName>
                                        </p:attrNameLst>
                                      </p:cBhvr>
                                      <p:to>
                                        <p:strVal val="visible"/>
                                      </p:to>
                                    </p:set>
                                    <p:animEffect transition="in" filter="slide(fromBottom)">
                                      <p:cBhvr>
                                        <p:cTn id="61" dur="500"/>
                                        <p:tgtEl>
                                          <p:spTgt spid="22"/>
                                        </p:tgtEl>
                                      </p:cBhvr>
                                    </p:animEffect>
                                  </p:childTnLst>
                                </p:cTn>
                              </p:par>
                              <p:par>
                                <p:cTn id="62" presetID="12" presetClass="entr" presetSubtype="4" fill="hold" grpId="0" nodeType="with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slide(fromBottom)">
                                      <p:cBhvr>
                                        <p:cTn id="64" dur="500"/>
                                        <p:tgtEl>
                                          <p:spTgt spid="23"/>
                                        </p:tgtEl>
                                      </p:cBhvr>
                                    </p:animEffect>
                                  </p:childTnLst>
                                </p:cTn>
                              </p:par>
                            </p:childTnLst>
                          </p:cTn>
                        </p:par>
                      </p:childTnLst>
                    </p:cTn>
                  </p:par>
                  <p:par>
                    <p:cTn id="65" fill="hold">
                      <p:stCondLst>
                        <p:cond delay="indefinite"/>
                      </p:stCondLst>
                      <p:childTnLst>
                        <p:par>
                          <p:cTn id="66" fill="hold">
                            <p:stCondLst>
                              <p:cond delay="0"/>
                            </p:stCondLst>
                            <p:childTnLst>
                              <p:par>
                                <p:cTn id="67" presetID="12" presetClass="entr" presetSubtype="4"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Effect transition="in" filter="slide(fromBottom)">
                                      <p:cBhvr>
                                        <p:cTn id="69" dur="500"/>
                                        <p:tgtEl>
                                          <p:spTgt spid="19"/>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nodeType="clickEffect">
                                  <p:stCondLst>
                                    <p:cond delay="0"/>
                                  </p:stCondLst>
                                  <p:childTnLst>
                                    <p:set>
                                      <p:cBhvr>
                                        <p:cTn id="73" dur="1" fill="hold">
                                          <p:stCondLst>
                                            <p:cond delay="0"/>
                                          </p:stCondLst>
                                        </p:cTn>
                                        <p:tgtEl>
                                          <p:spTgt spid="24">
                                            <p:txEl>
                                              <p:charRg st="0" end="21"/>
                                            </p:txEl>
                                          </p:spTgt>
                                        </p:tgtEl>
                                        <p:attrNameLst>
                                          <p:attrName>style.visibility</p:attrName>
                                        </p:attrNameLst>
                                      </p:cBhvr>
                                      <p:to>
                                        <p:strVal val="visible"/>
                                      </p:to>
                                    </p:set>
                                    <p:animEffect transition="in" filter="blinds(horizontal)">
                                      <p:cBhvr>
                                        <p:cTn id="74" dur="500"/>
                                        <p:tgtEl>
                                          <p:spTgt spid="24">
                                            <p:txEl>
                                              <p:charRg st="0" end="21"/>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nodeType="clickEffect">
                                  <p:stCondLst>
                                    <p:cond delay="0"/>
                                  </p:stCondLst>
                                  <p:childTnLst>
                                    <p:set>
                                      <p:cBhvr>
                                        <p:cTn id="78" dur="1" fill="hold">
                                          <p:stCondLst>
                                            <p:cond delay="0"/>
                                          </p:stCondLst>
                                        </p:cTn>
                                        <p:tgtEl>
                                          <p:spTgt spid="24">
                                            <p:txEl>
                                              <p:charRg st="21" end="44"/>
                                            </p:txEl>
                                          </p:spTgt>
                                        </p:tgtEl>
                                        <p:attrNameLst>
                                          <p:attrName>style.visibility</p:attrName>
                                        </p:attrNameLst>
                                      </p:cBhvr>
                                      <p:to>
                                        <p:strVal val="visible"/>
                                      </p:to>
                                    </p:set>
                                    <p:animEffect transition="in" filter="blinds(horizontal)">
                                      <p:cBhvr>
                                        <p:cTn id="79" dur="500"/>
                                        <p:tgtEl>
                                          <p:spTgt spid="24">
                                            <p:txEl>
                                              <p:charRg st="21" end="44"/>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20"/>
                                        </p:tgtEl>
                                        <p:attrNameLst>
                                          <p:attrName>style.visibility</p:attrName>
                                        </p:attrNameLst>
                                      </p:cBhvr>
                                      <p:to>
                                        <p:strVal val="visible"/>
                                      </p:to>
                                    </p:set>
                                    <p:animEffect transition="in" filter="blinds(horizontal)">
                                      <p:cBhvr>
                                        <p:cTn id="8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6092" grpId="0"/>
      <p:bldP spid="46093" grpId="0"/>
      <p:bldP spid="46094" grpId="0"/>
      <p:bldP spid="46095" grpId="0"/>
      <p:bldP spid="46096" grpId="0"/>
      <p:bldP spid="21" grpId="0"/>
      <p:bldP spid="18" grpId="0"/>
      <p:bldP spid="19" grpId="0"/>
      <p:bldP spid="20" grpId="0"/>
      <p:bldP spid="22" grpId="0" animBg="1"/>
      <p:bldP spid="23" grpId="0"/>
    </p:bld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8531</Words>
  <Application>WPS 演示</Application>
  <PresentationFormat>全屏显示(4:3)</PresentationFormat>
  <Paragraphs>1111</Paragraphs>
  <Slides>35</Slides>
  <Notes>1</Notes>
  <HiddenSlides>0</HiddenSlides>
  <MMClips>0</MMClips>
  <ScaleCrop>false</ScaleCrop>
  <HeadingPairs>
    <vt:vector size="6" baseType="variant">
      <vt:variant>
        <vt:lpstr>已用的字体</vt:lpstr>
      </vt:variant>
      <vt:variant>
        <vt:i4>23</vt:i4>
      </vt:variant>
      <vt:variant>
        <vt:lpstr>主题</vt:lpstr>
      </vt:variant>
      <vt:variant>
        <vt:i4>1</vt:i4>
      </vt:variant>
      <vt:variant>
        <vt:lpstr>幻灯片标题</vt:lpstr>
      </vt:variant>
      <vt:variant>
        <vt:i4>35</vt:i4>
      </vt:variant>
    </vt:vector>
  </HeadingPairs>
  <TitlesOfParts>
    <vt:vector size="59" baseType="lpstr">
      <vt:lpstr>Arial</vt:lpstr>
      <vt:lpstr>宋体</vt:lpstr>
      <vt:lpstr>Wingdings</vt:lpstr>
      <vt:lpstr>华文新魏</vt:lpstr>
      <vt:lpstr>Segoe Print</vt:lpstr>
      <vt:lpstr>华文行楷</vt:lpstr>
      <vt:lpstr>微软雅黑</vt:lpstr>
      <vt:lpstr>华文仿宋</vt:lpstr>
      <vt:lpstr>Times New Roman</vt:lpstr>
      <vt:lpstr>Wingdings 2</vt:lpstr>
      <vt:lpstr>Wingdings</vt:lpstr>
      <vt:lpstr>黑体</vt:lpstr>
      <vt:lpstr>华文中宋</vt:lpstr>
      <vt:lpstr>楷体</vt:lpstr>
      <vt:lpstr>华文仿宋</vt:lpstr>
      <vt:lpstr>仿宋</vt:lpstr>
      <vt:lpstr>仿宋_GB2312</vt:lpstr>
      <vt:lpstr>Arial Unicode MS</vt:lpstr>
      <vt:lpstr>Comic Sans MS</vt:lpstr>
      <vt:lpstr>楷体_GB2312</vt:lpstr>
      <vt:lpstr>新宋体</vt:lpstr>
      <vt:lpstr>华文细黑</vt:lpstr>
      <vt:lpstr>Courier New</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xnyz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古代中国的科学技术与文学艺术</dc:title>
  <dc:creator>gaolei</dc:creator>
  <cp:lastModifiedBy>K I D</cp:lastModifiedBy>
  <cp:revision>493</cp:revision>
  <dcterms:created xsi:type="dcterms:W3CDTF">2005-09-16T01:39:00Z</dcterms:created>
  <dcterms:modified xsi:type="dcterms:W3CDTF">2019-03-19T14:06:35Z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2052-11.1.0.8515</vt:lpwstr>
  </property>
</Properties>
</file>