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378" r:id="rId2"/>
    <p:sldId id="383" r:id="rId3"/>
    <p:sldId id="473" r:id="rId4"/>
    <p:sldId id="480" r:id="rId5"/>
    <p:sldId id="474" r:id="rId6"/>
    <p:sldId id="479" r:id="rId7"/>
    <p:sldId id="475" r:id="rId8"/>
    <p:sldId id="476" r:id="rId9"/>
    <p:sldId id="481" r:id="rId10"/>
    <p:sldId id="477" r:id="rId11"/>
    <p:sldId id="482" r:id="rId12"/>
    <p:sldId id="483" r:id="rId13"/>
    <p:sldId id="484" r:id="rId14"/>
    <p:sldId id="485" r:id="rId15"/>
    <p:sldId id="486" r:id="rId16"/>
    <p:sldId id="487" r:id="rId17"/>
    <p:sldId id="488" r:id="rId18"/>
    <p:sldId id="489" r:id="rId19"/>
    <p:sldId id="495" r:id="rId20"/>
    <p:sldId id="496" r:id="rId21"/>
    <p:sldId id="490" r:id="rId22"/>
    <p:sldId id="491" r:id="rId23"/>
    <p:sldId id="493" r:id="rId24"/>
    <p:sldId id="494" r:id="rId25"/>
    <p:sldId id="497" r:id="rId26"/>
    <p:sldId id="498" r:id="rId27"/>
    <p:sldId id="499" r:id="rId28"/>
    <p:sldId id="500" r:id="rId29"/>
    <p:sldId id="502" r:id="rId30"/>
    <p:sldId id="501" r:id="rId31"/>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319" userDrawn="1">
          <p15:clr>
            <a:srgbClr val="A4A3A4"/>
          </p15:clr>
        </p15:guide>
        <p15:guide id="2" pos="3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93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6347" autoAdjust="0"/>
  </p:normalViewPr>
  <p:slideViewPr>
    <p:cSldViewPr snapToGrid="0">
      <p:cViewPr>
        <p:scale>
          <a:sx n="70" d="100"/>
          <a:sy n="70" d="100"/>
        </p:scale>
        <p:origin x="-720" y="-90"/>
      </p:cViewPr>
      <p:guideLst>
        <p:guide orient="horz" pos="2319"/>
        <p:guide pos="3908"/>
      </p:guideLst>
    </p:cSldViewPr>
  </p:slideViewPr>
  <p:outlineViewPr>
    <p:cViewPr>
      <p:scale>
        <a:sx n="33" d="100"/>
        <a:sy n="33" d="100"/>
      </p:scale>
      <p:origin x="0" y="1122"/>
    </p:cViewPr>
  </p:outlin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2020/12/24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56443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A52D7-37C7-4B7E-BB41-86D5B57F0E08}" type="datetimeFigureOut">
              <a:rPr lang="zh-CN" altLang="en-US" smtClean="0"/>
              <a:pPr/>
              <a:t>2020/12/24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F094-A864-49B8-A335-02B1F339DA05}" type="slidenum">
              <a:rPr lang="zh-CN" altLang="en-US" smtClean="0"/>
              <a:pPr/>
              <a:t>‹#›</a:t>
            </a:fld>
            <a:endParaRPr lang="zh-CN" altLang="en-US"/>
          </a:p>
        </p:txBody>
      </p:sp>
    </p:spTree>
    <p:extLst>
      <p:ext uri="{BB962C8B-B14F-4D97-AF65-F5344CB8AC3E}">
        <p14:creationId xmlns:p14="http://schemas.microsoft.com/office/powerpoint/2010/main" val="378921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5E7C16-16EB-45EC-96F4-5B555DBEB0C0}" type="slidenum">
              <a:rPr lang="zh-CN" altLang="en-US" smtClean="0"/>
              <a:pPr/>
              <a:t>1</a:t>
            </a:fld>
            <a:endParaRPr lang="zh-CN" altLang="en-US"/>
          </a:p>
        </p:txBody>
      </p:sp>
    </p:spTree>
    <p:extLst>
      <p:ext uri="{BB962C8B-B14F-4D97-AF65-F5344CB8AC3E}">
        <p14:creationId xmlns:p14="http://schemas.microsoft.com/office/powerpoint/2010/main" val="1621078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307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等线" charset="0"/>
                <a:ea typeface="微软雅黑" panose="020B0503020204020204" charset="-122"/>
              </a:rPr>
              <a:t>17</a:t>
            </a:fld>
            <a:endParaRPr lang="zh-CN" altLang="en-US" sz="1200">
              <a:latin typeface="等线" charset="0"/>
              <a:ea typeface="微软雅黑" panose="020B0503020204020204" charset="-122"/>
            </a:endParaRPr>
          </a:p>
        </p:txBody>
      </p:sp>
    </p:spTree>
    <p:extLst>
      <p:ext uri="{BB962C8B-B14F-4D97-AF65-F5344CB8AC3E}">
        <p14:creationId xmlns:p14="http://schemas.microsoft.com/office/powerpoint/2010/main" val="1153084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p:sp>
      <p:sp>
        <p:nvSpPr>
          <p:cNvPr id="34818" name="备注占位符 2"/>
          <p:cNvSpPr>
            <a:spLocks noGrp="1"/>
          </p:cNvSpPr>
          <p:nvPr>
            <p:ph type="body"/>
          </p:nvPr>
        </p:nvSpPr>
        <p:spPr/>
        <p:txBody>
          <a:bodyPr lIns="91440" tIns="45720" rIns="91440" bIns="45720" anchor="t"/>
          <a:lstStyle/>
          <a:p>
            <a:pPr lvl="0"/>
            <a:endParaRPr lang="zh-CN" altLang="en-US"/>
          </a:p>
        </p:txBody>
      </p:sp>
      <p:sp>
        <p:nvSpPr>
          <p:cNvPr id="3481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等线" charset="0"/>
                <a:ea typeface="微软雅黑" panose="020B0503020204020204" charset="-122"/>
              </a:rPr>
              <a:t>18</a:t>
            </a:fld>
            <a:endParaRPr lang="zh-CN" altLang="en-US" sz="1200">
              <a:latin typeface="等线" charset="0"/>
              <a:ea typeface="微软雅黑" panose="020B0503020204020204" charset="-122"/>
            </a:endParaRPr>
          </a:p>
        </p:txBody>
      </p:sp>
    </p:spTree>
    <p:extLst>
      <p:ext uri="{BB962C8B-B14F-4D97-AF65-F5344CB8AC3E}">
        <p14:creationId xmlns:p14="http://schemas.microsoft.com/office/powerpoint/2010/main" val="304331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p:sp>
      <p:sp>
        <p:nvSpPr>
          <p:cNvPr id="36866" name="备注占位符 2"/>
          <p:cNvSpPr>
            <a:spLocks noGrp="1"/>
          </p:cNvSpPr>
          <p:nvPr>
            <p:ph type="body"/>
          </p:nvPr>
        </p:nvSpPr>
        <p:spPr/>
        <p:txBody>
          <a:bodyPr lIns="91440" tIns="45720" rIns="91440" bIns="45720" anchor="t"/>
          <a:lstStyle/>
          <a:p>
            <a:pPr lvl="0"/>
            <a:endParaRPr lang="zh-CN" altLang="en-US"/>
          </a:p>
        </p:txBody>
      </p:sp>
      <p:sp>
        <p:nvSpPr>
          <p:cNvPr id="368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等线" charset="0"/>
                <a:ea typeface="微软雅黑" panose="020B0503020204020204" charset="-122"/>
              </a:rPr>
              <a:t>21</a:t>
            </a:fld>
            <a:endParaRPr lang="zh-CN" altLang="en-US" sz="1200">
              <a:latin typeface="等线" charset="0"/>
              <a:ea typeface="微软雅黑" panose="020B0503020204020204" charset="-122"/>
            </a:endParaRPr>
          </a:p>
        </p:txBody>
      </p:sp>
    </p:spTree>
    <p:extLst>
      <p:ext uri="{BB962C8B-B14F-4D97-AF65-F5344CB8AC3E}">
        <p14:creationId xmlns:p14="http://schemas.microsoft.com/office/powerpoint/2010/main" val="334008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p:sp>
      <p:sp>
        <p:nvSpPr>
          <p:cNvPr id="38914" name="备注占位符 2"/>
          <p:cNvSpPr>
            <a:spLocks noGrp="1"/>
          </p:cNvSpPr>
          <p:nvPr>
            <p:ph type="body"/>
          </p:nvPr>
        </p:nvSpPr>
        <p:spPr/>
        <p:txBody>
          <a:bodyPr lIns="91440" tIns="45720" rIns="91440" bIns="45720" anchor="t"/>
          <a:lstStyle/>
          <a:p>
            <a:pPr lvl="0"/>
            <a:endParaRPr lang="zh-CN" altLang="en-US"/>
          </a:p>
        </p:txBody>
      </p:sp>
      <p:sp>
        <p:nvSpPr>
          <p:cNvPr id="3891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等线" charset="0"/>
                <a:ea typeface="微软雅黑" panose="020B0503020204020204" charset="-122"/>
              </a:rPr>
              <a:t>22</a:t>
            </a:fld>
            <a:endParaRPr lang="zh-CN" altLang="en-US" sz="1200">
              <a:latin typeface="等线" charset="0"/>
              <a:ea typeface="微软雅黑" panose="020B0503020204020204" charset="-122"/>
            </a:endParaRPr>
          </a:p>
        </p:txBody>
      </p:sp>
    </p:spTree>
    <p:extLst>
      <p:ext uri="{BB962C8B-B14F-4D97-AF65-F5344CB8AC3E}">
        <p14:creationId xmlns:p14="http://schemas.microsoft.com/office/powerpoint/2010/main" val="4099412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p:sp>
      <p:sp>
        <p:nvSpPr>
          <p:cNvPr id="36866" name="备注占位符 2"/>
          <p:cNvSpPr>
            <a:spLocks noGrp="1"/>
          </p:cNvSpPr>
          <p:nvPr>
            <p:ph type="body"/>
          </p:nvPr>
        </p:nvSpPr>
        <p:spPr/>
        <p:txBody>
          <a:bodyPr lIns="91440" tIns="45720" rIns="91440" bIns="45720" anchor="t"/>
          <a:lstStyle/>
          <a:p>
            <a:pPr lvl="0"/>
            <a:endParaRPr lang="zh-CN" altLang="en-US"/>
          </a:p>
        </p:txBody>
      </p:sp>
      <p:sp>
        <p:nvSpPr>
          <p:cNvPr id="368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等线" charset="0"/>
                <a:ea typeface="微软雅黑" panose="020B0503020204020204" charset="-122"/>
              </a:rPr>
              <a:t>23</a:t>
            </a:fld>
            <a:endParaRPr lang="zh-CN" altLang="en-US" sz="1200">
              <a:latin typeface="等线" charset="0"/>
              <a:ea typeface="微软雅黑" panose="020B0503020204020204" charset="-122"/>
            </a:endParaRPr>
          </a:p>
        </p:txBody>
      </p:sp>
    </p:spTree>
    <p:extLst>
      <p:ext uri="{BB962C8B-B14F-4D97-AF65-F5344CB8AC3E}">
        <p14:creationId xmlns:p14="http://schemas.microsoft.com/office/powerpoint/2010/main" val="2284730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24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p:sp>
      <p:sp>
        <p:nvSpPr>
          <p:cNvPr id="43010" name="备注占位符 2"/>
          <p:cNvSpPr>
            <a:spLocks noGrp="1"/>
          </p:cNvSpPr>
          <p:nvPr>
            <p:ph type="body"/>
          </p:nvPr>
        </p:nvSpPr>
        <p:spPr/>
        <p:txBody>
          <a:bodyPr lIns="91440" tIns="45720" rIns="91440" bIns="45720" anchor="t"/>
          <a:lstStyle/>
          <a:p>
            <a:pPr lvl="0"/>
            <a:endParaRPr lang="zh-CN" altLang="en-US"/>
          </a:p>
        </p:txBody>
      </p:sp>
      <p:sp>
        <p:nvSpPr>
          <p:cNvPr id="4301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等线" charset="0"/>
                <a:ea typeface="微软雅黑" panose="020B0503020204020204" charset="-122"/>
              </a:rPr>
              <a:t>25</a:t>
            </a:fld>
            <a:endParaRPr lang="zh-CN" altLang="en-US" sz="1200">
              <a:latin typeface="等线" charset="0"/>
              <a:ea typeface="微软雅黑" panose="020B0503020204020204" charset="-122"/>
            </a:endParaRPr>
          </a:p>
        </p:txBody>
      </p:sp>
    </p:spTree>
    <p:extLst>
      <p:ext uri="{BB962C8B-B14F-4D97-AF65-F5344CB8AC3E}">
        <p14:creationId xmlns:p14="http://schemas.microsoft.com/office/powerpoint/2010/main" val="1098757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p:cNvSpPr>
          <p:nvPr>
            <p:ph type="sldImg"/>
          </p:nvPr>
        </p:nvSpPr>
        <p:spPr/>
      </p:sp>
      <p:sp>
        <p:nvSpPr>
          <p:cNvPr id="51202" name="备注占位符 2"/>
          <p:cNvSpPr>
            <a:spLocks noGrp="1"/>
          </p:cNvSpPr>
          <p:nvPr>
            <p:ph type="body"/>
          </p:nvPr>
        </p:nvSpPr>
        <p:spPr/>
        <p:txBody>
          <a:bodyPr lIns="91440" tIns="45720" rIns="91440" bIns="45720" anchor="t"/>
          <a:lstStyle/>
          <a:p>
            <a:pPr lvl="0"/>
            <a:endParaRPr lang="zh-CN" altLang="en-US"/>
          </a:p>
        </p:txBody>
      </p:sp>
      <p:sp>
        <p:nvSpPr>
          <p:cNvPr id="5120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等线" charset="0"/>
                <a:ea typeface="微软雅黑" panose="020B0503020204020204" charset="-122"/>
              </a:rPr>
              <a:t>29</a:t>
            </a:fld>
            <a:endParaRPr lang="zh-CN" altLang="en-US" sz="1200">
              <a:latin typeface="等线" charset="0"/>
              <a:ea typeface="微软雅黑" panose="020B0503020204020204" charset="-122"/>
            </a:endParaRPr>
          </a:p>
        </p:txBody>
      </p:sp>
    </p:spTree>
    <p:extLst>
      <p:ext uri="{BB962C8B-B14F-4D97-AF65-F5344CB8AC3E}">
        <p14:creationId xmlns:p14="http://schemas.microsoft.com/office/powerpoint/2010/main" val="511224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p:sp>
      <p:sp>
        <p:nvSpPr>
          <p:cNvPr id="53250" name="备注占位符 2"/>
          <p:cNvSpPr>
            <a:spLocks noGrp="1"/>
          </p:cNvSpPr>
          <p:nvPr>
            <p:ph type="body"/>
          </p:nvPr>
        </p:nvSpPr>
        <p:spPr/>
        <p:txBody>
          <a:bodyPr lIns="91440" tIns="45720" rIns="91440" bIns="45720" anchor="t"/>
          <a:lstStyle/>
          <a:p>
            <a:pPr lvl="0"/>
            <a:endParaRPr lang="zh-CN" altLang="en-US"/>
          </a:p>
        </p:txBody>
      </p:sp>
      <p:sp>
        <p:nvSpPr>
          <p:cNvPr id="5325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等线" charset="0"/>
                <a:ea typeface="微软雅黑" panose="020B0503020204020204" charset="-122"/>
              </a:rPr>
              <a:t>30</a:t>
            </a:fld>
            <a:endParaRPr lang="zh-CN" altLang="en-US" sz="1200">
              <a:latin typeface="等线" charset="0"/>
              <a:ea typeface="微软雅黑" panose="020B0503020204020204" charset="-122"/>
            </a:endParaRPr>
          </a:p>
        </p:txBody>
      </p:sp>
    </p:spTree>
    <p:extLst>
      <p:ext uri="{BB962C8B-B14F-4D97-AF65-F5344CB8AC3E}">
        <p14:creationId xmlns:p14="http://schemas.microsoft.com/office/powerpoint/2010/main" val="202031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225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等线" charset="0"/>
                <a:ea typeface="微软雅黑" panose="020B0503020204020204" charset="-122"/>
              </a:rPr>
              <a:t>3</a:t>
            </a:fld>
            <a:endParaRPr lang="zh-CN" altLang="en-US" sz="1200">
              <a:latin typeface="等线" charset="0"/>
              <a:ea typeface="微软雅黑" panose="020B0503020204020204" charset="-122"/>
            </a:endParaRPr>
          </a:p>
        </p:txBody>
      </p:sp>
    </p:spTree>
    <p:extLst>
      <p:ext uri="{BB962C8B-B14F-4D97-AF65-F5344CB8AC3E}">
        <p14:creationId xmlns:p14="http://schemas.microsoft.com/office/powerpoint/2010/main" val="72833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225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等线" charset="0"/>
                <a:ea typeface="微软雅黑" panose="020B0503020204020204" charset="-122"/>
              </a:rPr>
              <a:t>5</a:t>
            </a:fld>
            <a:endParaRPr lang="zh-CN" altLang="en-US" sz="1200">
              <a:latin typeface="等线" charset="0"/>
              <a:ea typeface="微软雅黑" panose="020B0503020204020204" charset="-122"/>
            </a:endParaRPr>
          </a:p>
        </p:txBody>
      </p:sp>
    </p:spTree>
    <p:extLst>
      <p:ext uri="{BB962C8B-B14F-4D97-AF65-F5344CB8AC3E}">
        <p14:creationId xmlns:p14="http://schemas.microsoft.com/office/powerpoint/2010/main" val="2775411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225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等线" charset="0"/>
                <a:ea typeface="微软雅黑" panose="020B0503020204020204" charset="-122"/>
              </a:rPr>
              <a:t>7</a:t>
            </a:fld>
            <a:endParaRPr lang="zh-CN" altLang="en-US" sz="1200">
              <a:latin typeface="等线" charset="0"/>
              <a:ea typeface="微软雅黑" panose="020B0503020204020204" charset="-122"/>
            </a:endParaRPr>
          </a:p>
        </p:txBody>
      </p:sp>
    </p:spTree>
    <p:extLst>
      <p:ext uri="{BB962C8B-B14F-4D97-AF65-F5344CB8AC3E}">
        <p14:creationId xmlns:p14="http://schemas.microsoft.com/office/powerpoint/2010/main" val="1237471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p:sp>
      <p:sp>
        <p:nvSpPr>
          <p:cNvPr id="26626" name="备注占位符 2"/>
          <p:cNvSpPr>
            <a:spLocks noGrp="1"/>
          </p:cNvSpPr>
          <p:nvPr>
            <p:ph type="body"/>
          </p:nvPr>
        </p:nvSpPr>
        <p:spPr/>
        <p:txBody>
          <a:bodyPr lIns="91440" tIns="45720" rIns="91440" bIns="45720" anchor="t"/>
          <a:lstStyle/>
          <a:p>
            <a:pPr lvl="0"/>
            <a:endParaRPr lang="zh-CN" altLang="en-US"/>
          </a:p>
        </p:txBody>
      </p:sp>
      <p:sp>
        <p:nvSpPr>
          <p:cNvPr id="2662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等线" charset="0"/>
                <a:ea typeface="微软雅黑" panose="020B0503020204020204" charset="-122"/>
              </a:rPr>
              <a:t>8</a:t>
            </a:fld>
            <a:endParaRPr lang="zh-CN" altLang="en-US" sz="1200">
              <a:latin typeface="等线" charset="0"/>
              <a:ea typeface="微软雅黑" panose="020B0503020204020204" charset="-122"/>
            </a:endParaRPr>
          </a:p>
        </p:txBody>
      </p:sp>
    </p:spTree>
    <p:extLst>
      <p:ext uri="{BB962C8B-B14F-4D97-AF65-F5344CB8AC3E}">
        <p14:creationId xmlns:p14="http://schemas.microsoft.com/office/powerpoint/2010/main" val="2740702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225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等线" charset="0"/>
                <a:ea typeface="微软雅黑" panose="020B0503020204020204" charset="-122"/>
              </a:rPr>
              <a:t>10</a:t>
            </a:fld>
            <a:endParaRPr lang="zh-CN" altLang="en-US" sz="1200">
              <a:latin typeface="等线" charset="0"/>
              <a:ea typeface="微软雅黑" panose="020B0503020204020204" charset="-122"/>
            </a:endParaRPr>
          </a:p>
        </p:txBody>
      </p:sp>
    </p:spTree>
    <p:extLst>
      <p:ext uri="{BB962C8B-B14F-4D97-AF65-F5344CB8AC3E}">
        <p14:creationId xmlns:p14="http://schemas.microsoft.com/office/powerpoint/2010/main" val="390594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14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lstStyle/>
          <a:p>
            <a:pPr lvl="0"/>
            <a:endParaRPr lang="zh-CN" altLang="en-US"/>
          </a:p>
        </p:txBody>
      </p:sp>
      <p:sp>
        <p:nvSpPr>
          <p:cNvPr id="327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等线" charset="0"/>
                <a:ea typeface="微软雅黑" panose="020B0503020204020204" charset="-122"/>
              </a:rPr>
              <a:t>16</a:t>
            </a:fld>
            <a:endParaRPr lang="zh-CN" altLang="en-US" sz="1200">
              <a:latin typeface="等线" charset="0"/>
              <a:ea typeface="微软雅黑" panose="020B0503020204020204" charset="-122"/>
            </a:endParaRPr>
          </a:p>
        </p:txBody>
      </p:sp>
    </p:spTree>
    <p:extLst>
      <p:ext uri="{BB962C8B-B14F-4D97-AF65-F5344CB8AC3E}">
        <p14:creationId xmlns:p14="http://schemas.microsoft.com/office/powerpoint/2010/main" val="2053093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直接连接符 21"/>
          <p:cNvSpPr>
            <a:spLocks noChangeShapeType="1"/>
          </p:cNvSpPr>
          <p:nvPr userDrawn="1"/>
        </p:nvSpPr>
        <p:spPr bwMode="auto">
          <a:xfrm>
            <a:off x="56362" y="776747"/>
            <a:ext cx="12135638" cy="0"/>
          </a:xfrm>
          <a:prstGeom prst="line">
            <a:avLst/>
          </a:prstGeom>
          <a:noFill/>
          <a:ln w="28575" cap="flat" cmpd="sng">
            <a:solidFill>
              <a:srgbClr val="263238"/>
            </a:solidFill>
            <a:miter lim="800000"/>
          </a:ln>
          <a:extLst>
            <a:ext uri="{909E8E84-426E-40DD-AFC4-6F175D3DCCD1}">
              <a14:hiddenFill xmlns:a14="http://schemas.microsoft.com/office/drawing/2010/main">
                <a:noFill/>
              </a14:hiddenFill>
            </a:ext>
          </a:extLst>
        </p:spPr>
        <p:txBody>
          <a:bodyPr/>
          <a:lstStyle/>
          <a:p>
            <a:endParaRPr lang="zh-CN" altLang="en-US"/>
          </a:p>
        </p:txBody>
      </p:sp>
      <p:pic>
        <p:nvPicPr>
          <p:cNvPr id="3" name="Picture 2" descr="C:\Users\HUNNU\Desktop\mmexport160090741418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71" y="-63939"/>
            <a:ext cx="1183989" cy="1032438"/>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13"/>
          <p:cNvSpPr txBox="1"/>
          <p:nvPr userDrawn="1"/>
        </p:nvSpPr>
        <p:spPr>
          <a:xfrm>
            <a:off x="881708" y="105300"/>
            <a:ext cx="3901018" cy="584775"/>
          </a:xfrm>
          <a:prstGeom prst="rect">
            <a:avLst/>
          </a:prstGeom>
          <a:noFill/>
        </p:spPr>
        <p:txBody>
          <a:bodyPr wrap="square" rtlCol="0">
            <a:spAutoFit/>
          </a:bodyPr>
          <a:lstStyle/>
          <a:p>
            <a:r>
              <a:rPr lang="zh-CN" altLang="en-US" sz="3200" b="1" dirty="0" smtClean="0">
                <a:solidFill>
                  <a:schemeClr val="tx1"/>
                </a:solidFill>
                <a:latin typeface="隶书" panose="02010509060101010101" pitchFamily="49" charset="-122"/>
                <a:ea typeface="隶书" panose="02010509060101010101" pitchFamily="49" charset="-122"/>
              </a:rPr>
              <a:t>怀化市铁路第一中学</a:t>
            </a:r>
            <a:endParaRPr lang="zh-CN" altLang="en-US" sz="3200" b="1" dirty="0">
              <a:solidFill>
                <a:schemeClr val="tx1"/>
              </a:solidFill>
              <a:latin typeface="隶书" panose="02010509060101010101" pitchFamily="49" charset="-122"/>
              <a:ea typeface="隶书" panose="02010509060101010101" pitchFamily="49"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2020/12/24</a:t>
            </a:fld>
            <a:endParaRPr lang="zh-CN" altLang="en-US" sz="1800">
              <a:solidFill>
                <a:schemeClr val="tx1"/>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fld id="{C1C1CA5F-10A1-42FA-B65D-81C2825D57A5}" type="slidenum">
              <a:rPr lang="zh-CN" altLang="en-US"/>
              <a:pPr/>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2020/12/24</a:t>
            </a:fld>
            <a:endParaRPr lang="zh-CN" altLang="en-US" sz="1800">
              <a:solidFill>
                <a:schemeClr val="tx1"/>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lvl1pPr>
          </a:lstStyle>
          <a:p>
            <a:fld id="{24D70D04-1D75-4474-B61F-5198CD482D62}" type="slidenum">
              <a:rPr lang="zh-CN" altLang="en-US"/>
              <a:pPr/>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1"/>
            <a:ext cx="10972800" cy="114300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13" y="1600270"/>
            <a:ext cx="5384800" cy="4525962"/>
          </a:xfrm>
          <a:prstGeom prst="rect">
            <a:avLst/>
          </a:prstGeo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39" y="1600270"/>
            <a:ext cx="5384800" cy="4525962"/>
          </a:xfrm>
          <a:prstGeom prst="rect">
            <a:avLst/>
          </a:prstGeo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78"/>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t>12/24/2020</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17" y="6356378"/>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78"/>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26509628"/>
      </p:ext>
    </p:extLst>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2F288E0-7875-42C4-84C8-98DBBD3BF4D2}" type="datetimeFigureOut">
              <a:rPr lang="zh-CN" altLang="en-US" smtClean="0"/>
              <a:t>2020/12/24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174605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2020/12/24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37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2020/12/24</a:t>
            </a:fld>
            <a:endParaRPr lang="zh-CN" altLang="en-US" sz="1800">
              <a:solidFill>
                <a:schemeClr val="tx1"/>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a:defRPr/>
            </a:lvl1pPr>
          </a:lstStyle>
          <a:p>
            <a:fld id="{BE0ED41A-DC69-4FB6-8802-B091AB971708}" type="slidenum">
              <a:rPr lang="zh-CN" altLang="en-US"/>
              <a:pPr/>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2020/12/24</a:t>
            </a:fld>
            <a:endParaRPr lang="zh-CN" altLang="en-US" sz="1800">
              <a:solidFill>
                <a:schemeClr val="tx1"/>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a:defRPr/>
            </a:lvl1pPr>
          </a:lstStyle>
          <a:p>
            <a:fld id="{D5586B75-13C2-4541-847C-E4684802265F}" type="slidenum">
              <a:rPr lang="zh-CN" altLang="en-US"/>
              <a:pPr/>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2020/12/24</a:t>
            </a:fld>
            <a:endParaRPr lang="zh-CN" altLang="en-US" sz="1800">
              <a:solidFill>
                <a:schemeClr val="tx1"/>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lvl1pPr>
          </a:lstStyle>
          <a:p>
            <a:fld id="{EAA7D9D8-2F79-49CC-8215-262C686D35F0}" type="slidenum">
              <a:rPr lang="zh-CN" altLang="en-US"/>
              <a:pPr/>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2020/12/24</a:t>
            </a:fld>
            <a:endParaRPr lang="zh-CN" altLang="en-US" sz="1800">
              <a:solidFill>
                <a:schemeClr val="tx1"/>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CB3BB620-E753-4B10-87ED-9EA45797A8AE}" type="slidenum">
              <a:rPr lang="zh-CN" altLang="en-US"/>
              <a:pPr/>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2020/12/24</a:t>
            </a:fld>
            <a:endParaRPr lang="zh-CN" altLang="en-US" sz="1800">
              <a:solidFill>
                <a:schemeClr val="tx1"/>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a:defRPr/>
            </a:lvl1pPr>
          </a:lstStyle>
          <a:p>
            <a:fld id="{E4FFE65D-B6FE-4E71-ABAA-CA4873DF341A}" type="slidenum">
              <a:rPr lang="zh-CN" altLang="en-US"/>
              <a:pPr/>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6">
            <a:alphaModFix amt="25000"/>
            <a:lum/>
          </a:blip>
          <a:srcRect/>
          <a:stretch>
            <a:fillRect t="-15000" b="-15000"/>
          </a:stretch>
        </a:blipFill>
        <a:effectLst/>
      </p:bgPr>
    </p:bg>
    <p:spTree>
      <p:nvGrpSpPr>
        <p:cNvPr id="1" name=""/>
        <p:cNvGrpSpPr/>
        <p:nvPr/>
      </p:nvGrpSpPr>
      <p:grpSpPr>
        <a:xfrm>
          <a:off x="0" y="0"/>
          <a:ext cx="0" cy="0"/>
          <a:chOff x="0" y="0"/>
          <a:chExt cx="0" cy="0"/>
        </a:xfrm>
      </p:grpSpPr>
      <p:sp>
        <p:nvSpPr>
          <p:cNvPr id="9" name="矩形 8"/>
          <p:cNvSpPr/>
          <p:nvPr userDrawn="1"/>
        </p:nvSpPr>
        <p:spPr>
          <a:xfrm>
            <a:off x="-1587" y="0"/>
            <a:ext cx="12191999" cy="6858000"/>
          </a:xfrm>
          <a:prstGeom prst="rect">
            <a:avLst/>
          </a:prstGeom>
          <a:noFill/>
          <a:ln w="88900">
            <a:solidFill>
              <a:srgbClr val="193F6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3200" b="1">
              <a:ln>
                <a:solidFill>
                  <a:schemeClr val="accent1">
                    <a:lumMod val="50000"/>
                  </a:schemeClr>
                </a:solidFill>
              </a:ln>
              <a:solidFill>
                <a:srgbClr val="C00000"/>
              </a:solidFill>
              <a:effectLst>
                <a:outerShdw blurRad="60007" dist="200025" dir="15000000" sy="30000" kx="-1800000" algn="bl" rotWithShape="0">
                  <a:prstClr val="black">
                    <a:alpha val="32000"/>
                  </a:prstClr>
                </a:outerShdw>
              </a:effectLst>
              <a:latin typeface="楷体" panose="02010609060101010101" charset="-122"/>
              <a:ea typeface="楷体" panose="0201060906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iming>
    <p:tnLst>
      <p:par>
        <p:cTn id="1" dur="indefinite" restart="never" nodeType="tmRoot"/>
      </p:par>
    </p:tnLst>
  </p:timing>
  <p:hf sldNum="0" hdr="0" ftr="0"/>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5.wmf"/></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s3.bdstatic.com/70cFv8Sh_Q1YnxGkpoWK1HF6hhy/it/u=3097896506,1532405459&amp;fm=15&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8" y="57150"/>
            <a:ext cx="12147591" cy="6746284"/>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组合 32" hidden="1"/>
          <p:cNvGrpSpPr/>
          <p:nvPr/>
        </p:nvGrpSpPr>
        <p:grpSpPr>
          <a:xfrm>
            <a:off x="3338747" y="2985896"/>
            <a:ext cx="2031325" cy="1441227"/>
            <a:chOff x="3469374" y="2761962"/>
            <a:chExt cx="2031325" cy="1441227"/>
          </a:xfrm>
        </p:grpSpPr>
        <p:sp>
          <p:nvSpPr>
            <p:cNvPr id="23" name="TextBox 8"/>
            <p:cNvSpPr txBox="1">
              <a:spLocks noChangeArrowheads="1"/>
            </p:cNvSpPr>
            <p:nvPr/>
          </p:nvSpPr>
          <p:spPr bwMode="auto">
            <a:xfrm>
              <a:off x="3469374" y="2761962"/>
              <a:ext cx="2031325" cy="144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lnSpc>
                  <a:spcPct val="150000"/>
                </a:lnSpc>
                <a:buFontTx/>
                <a:buNone/>
              </a:pPr>
              <a:r>
                <a:rPr lang="zh-CN" altLang="en-US" sz="2000" spc="300" dirty="0">
                  <a:latin typeface="方正隶变_GBK" pitchFamily="1" charset="-122"/>
                  <a:ea typeface="方正隶变_GBK" pitchFamily="1" charset="-122"/>
                </a:rPr>
                <a:t>水墨韵味计划总结广告宣传工作汇报</a:t>
              </a:r>
            </a:p>
          </p:txBody>
        </p:sp>
        <p:cxnSp>
          <p:nvCxnSpPr>
            <p:cNvPr id="25" name="直接连接符 24"/>
            <p:cNvCxnSpPr/>
            <p:nvPr/>
          </p:nvCxnSpPr>
          <p:spPr>
            <a:xfrm>
              <a:off x="487472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40609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93746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grpSp>
      <p:pic>
        <p:nvPicPr>
          <p:cNvPr id="15" name="图片 14"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074" y="390155"/>
            <a:ext cx="1804116" cy="4130479"/>
          </a:xfrm>
          <a:prstGeom prst="rect">
            <a:avLst/>
          </a:prstGeom>
        </p:spPr>
      </p:pic>
      <p:sp>
        <p:nvSpPr>
          <p:cNvPr id="13" name="矩形 12"/>
          <p:cNvSpPr/>
          <p:nvPr/>
        </p:nvSpPr>
        <p:spPr>
          <a:xfrm>
            <a:off x="36788" y="57150"/>
            <a:ext cx="12105566" cy="6811231"/>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sp>
        <p:nvSpPr>
          <p:cNvPr id="3" name="TextBox 2"/>
          <p:cNvSpPr txBox="1"/>
          <p:nvPr/>
        </p:nvSpPr>
        <p:spPr>
          <a:xfrm>
            <a:off x="36788" y="2582368"/>
            <a:ext cx="12258367" cy="1107994"/>
          </a:xfrm>
          <a:prstGeom prst="rect">
            <a:avLst/>
          </a:prstGeom>
          <a:noFill/>
        </p:spPr>
        <p:txBody>
          <a:bodyPr wrap="square" lIns="91438" tIns="45719" rIns="91438" bIns="45719" rtlCol="0">
            <a:spAutoFit/>
          </a:bodyPr>
          <a:lstStyle/>
          <a:p>
            <a:pPr algn="ctr"/>
            <a:r>
              <a:rPr lang="zh-CN" altLang="en-US" sz="6600" dirty="0" smtClean="0">
                <a:latin typeface="华文新魏" pitchFamily="2" charset="-122"/>
                <a:ea typeface="华文新魏" pitchFamily="2" charset="-122"/>
              </a:rPr>
              <a:t>南京国民政府的统治</a:t>
            </a:r>
            <a:endParaRPr lang="zh-CN" altLang="en-US" sz="6600" dirty="0">
              <a:latin typeface="华文新魏" pitchFamily="2" charset="-122"/>
              <a:ea typeface="华文新魏" pitchFamily="2" charset="-122"/>
            </a:endParaRPr>
          </a:p>
        </p:txBody>
      </p:sp>
      <p:sp>
        <p:nvSpPr>
          <p:cNvPr id="16" name="TextBox 15"/>
          <p:cNvSpPr txBox="1"/>
          <p:nvPr/>
        </p:nvSpPr>
        <p:spPr>
          <a:xfrm>
            <a:off x="0" y="3943529"/>
            <a:ext cx="12258367" cy="646329"/>
          </a:xfrm>
          <a:prstGeom prst="rect">
            <a:avLst/>
          </a:prstGeom>
          <a:noFill/>
        </p:spPr>
        <p:txBody>
          <a:bodyPr wrap="square" lIns="91438" tIns="45719" rIns="91438" bIns="45719" rtlCol="0">
            <a:spAutoFit/>
          </a:bodyPr>
          <a:lstStyle/>
          <a:p>
            <a:pPr algn="ctr"/>
            <a:r>
              <a:rPr lang="zh-CN" altLang="en-US" sz="3600" dirty="0" smtClean="0">
                <a:latin typeface="华文新魏" pitchFamily="2" charset="-122"/>
                <a:ea typeface="华文新魏" pitchFamily="2" charset="-122"/>
              </a:rPr>
              <a:t>怀化市铁路第一中学            胡宇</a:t>
            </a:r>
            <a:endParaRPr lang="zh-CN" altLang="en-US" sz="3600" dirty="0">
              <a:latin typeface="华文新魏" pitchFamily="2" charset="-122"/>
              <a:ea typeface="华文新魏" pitchFamily="2" charset="-122"/>
            </a:endParaRPr>
          </a:p>
        </p:txBody>
      </p:sp>
      <p:sp>
        <p:nvSpPr>
          <p:cNvPr id="14" name="矩形 13"/>
          <p:cNvSpPr/>
          <p:nvPr/>
        </p:nvSpPr>
        <p:spPr>
          <a:xfrm>
            <a:off x="0" y="5645360"/>
            <a:ext cx="12184379" cy="1212640"/>
          </a:xfrm>
          <a:prstGeom prst="rect">
            <a:avLst/>
          </a:prstGeom>
        </p:spPr>
        <p:txBody>
          <a:bodyPr wrap="square">
            <a:spAutoFit/>
          </a:bodyPr>
          <a:lstStyle/>
          <a:p>
            <a:pPr fontAlgn="auto">
              <a:lnSpc>
                <a:spcPct val="130000"/>
              </a:lnSpc>
            </a:pPr>
            <a:r>
              <a:rPr lang="zh-CN" altLang="en-US" sz="2800" b="1" smtClean="0">
                <a:latin typeface="微软雅黑" panose="020B0503020204020204" pitchFamily="34" charset="-122"/>
                <a:ea typeface="微软雅黑" panose="020B0503020204020204" pitchFamily="34" charset="-122"/>
              </a:rPr>
              <a:t>课程标准：了解南京国民政府的成立；认识中国共产党开辟革命新道路和红军长征的意义。</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08674" y="950949"/>
            <a:ext cx="3934926" cy="707884"/>
          </a:xfrm>
          <a:prstGeom prst="rect">
            <a:avLst/>
          </a:prstGeom>
          <a:noFill/>
        </p:spPr>
        <p:txBody>
          <a:bodyPr wrap="square" lIns="91438" tIns="45719" rIns="91438" bIns="45719" rtlCol="0">
            <a:spAutoFit/>
          </a:bodyPr>
          <a:lstStyle/>
          <a:p>
            <a:pPr algn="ctr"/>
            <a:r>
              <a:rPr lang="zh-CN" altLang="en-US" sz="4000" b="1" dirty="0" smtClean="0">
                <a:latin typeface="微软雅黑" panose="020B0503020204020204" pitchFamily="34" charset="-122"/>
                <a:ea typeface="微软雅黑" panose="020B0503020204020204" pitchFamily="34" charset="-122"/>
              </a:rPr>
              <a:t>第七单元第</a:t>
            </a:r>
            <a:r>
              <a:rPr lang="en-US" altLang="zh-CN" sz="4000" b="1" dirty="0" smtClean="0">
                <a:latin typeface="微软雅黑" panose="020B0503020204020204" pitchFamily="34" charset="-122"/>
                <a:ea typeface="微软雅黑" panose="020B0503020204020204" pitchFamily="34" charset="-122"/>
              </a:rPr>
              <a:t>22</a:t>
            </a:r>
            <a:r>
              <a:rPr lang="zh-CN" altLang="en-US" sz="4000" b="1" dirty="0" smtClean="0">
                <a:latin typeface="微软雅黑" panose="020B0503020204020204" pitchFamily="34" charset="-122"/>
                <a:ea typeface="微软雅黑" panose="020B0503020204020204" pitchFamily="34" charset="-122"/>
              </a:rPr>
              <a:t>课</a:t>
            </a:r>
            <a:endParaRPr lang="zh-CN" altLang="en-US" sz="4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32742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格 17"/>
          <p:cNvGraphicFramePr/>
          <p:nvPr>
            <p:custDataLst>
              <p:tags r:id="rId1"/>
            </p:custDataLst>
          </p:nvPr>
        </p:nvGraphicFramePr>
        <p:xfrm>
          <a:off x="127000" y="1351915"/>
          <a:ext cx="6281420" cy="3761740"/>
        </p:xfrm>
        <a:graphic>
          <a:graphicData uri="http://schemas.openxmlformats.org/drawingml/2006/table">
            <a:tbl>
              <a:tblPr firstRow="1" bandRow="1">
                <a:tableStyleId>{D7AC3CCA-C797-4891-BE02-D94E43425B78}</a:tableStyleId>
              </a:tblPr>
              <a:tblGrid>
                <a:gridCol w="1192530">
                  <a:extLst>
                    <a:ext uri="{9D8B030D-6E8A-4147-A177-3AD203B41FA5}">
                      <a16:colId xmlns:a16="http://schemas.microsoft.com/office/drawing/2014/main" xmlns="" val="20000"/>
                    </a:ext>
                  </a:extLst>
                </a:gridCol>
                <a:gridCol w="1768475">
                  <a:extLst>
                    <a:ext uri="{9D8B030D-6E8A-4147-A177-3AD203B41FA5}">
                      <a16:colId xmlns:a16="http://schemas.microsoft.com/office/drawing/2014/main" xmlns="" val="20001"/>
                    </a:ext>
                  </a:extLst>
                </a:gridCol>
                <a:gridCol w="1833880">
                  <a:extLst>
                    <a:ext uri="{9D8B030D-6E8A-4147-A177-3AD203B41FA5}">
                      <a16:colId xmlns:a16="http://schemas.microsoft.com/office/drawing/2014/main" xmlns="" val="20002"/>
                    </a:ext>
                  </a:extLst>
                </a:gridCol>
                <a:gridCol w="1486535">
                  <a:extLst>
                    <a:ext uri="{9D8B030D-6E8A-4147-A177-3AD203B41FA5}">
                      <a16:colId xmlns:a16="http://schemas.microsoft.com/office/drawing/2014/main" xmlns="" val="20003"/>
                    </a:ext>
                  </a:extLst>
                </a:gridCol>
              </a:tblGrid>
              <a:tr h="477520">
                <a:tc>
                  <a:txBody>
                    <a:bodyPr/>
                    <a:lstStyle/>
                    <a:p>
                      <a:pPr algn="ctr">
                        <a:buNone/>
                      </a:pPr>
                      <a:endParaRPr lang="zh-CN" altLang="en-US" sz="1600" b="0">
                        <a:solidFill>
                          <a:srgbClr val="848587"/>
                        </a:solidFill>
                        <a:sym typeface="+mn-ea"/>
                      </a:endParaRPr>
                    </a:p>
                  </a:txBody>
                  <a:tcPr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bg1">
                        <a:lumMod val="95000"/>
                        <a:alpha val="69000"/>
                      </a:schemeClr>
                    </a:solidFill>
                  </a:tcPr>
                </a:tc>
                <a:tc>
                  <a:txBody>
                    <a:bodyPr/>
                    <a:lstStyle/>
                    <a:p>
                      <a:pPr algn="ctr">
                        <a:buNone/>
                      </a:pPr>
                      <a:r>
                        <a:rPr lang="en-US" altLang="zh-CN" sz="1800" b="1">
                          <a:solidFill>
                            <a:schemeClr val="tx1"/>
                          </a:solidFill>
                          <a:latin typeface="黑体" panose="02010609060101010101" charset="-122"/>
                          <a:ea typeface="黑体" panose="02010609060101010101" charset="-122"/>
                          <a:sym typeface="+mn-ea"/>
                        </a:rPr>
                        <a:t>1927</a:t>
                      </a:r>
                      <a:r>
                        <a:rPr lang="zh-CN" altLang="en-US" sz="1800" b="1">
                          <a:solidFill>
                            <a:schemeClr val="tx1"/>
                          </a:solidFill>
                          <a:latin typeface="黑体" panose="02010609060101010101" charset="-122"/>
                          <a:ea typeface="黑体" panose="02010609060101010101" charset="-122"/>
                          <a:sym typeface="+mn-ea"/>
                        </a:rPr>
                        <a:t>年</a:t>
                      </a:r>
                    </a:p>
                  </a:txBody>
                  <a:tcPr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bg1">
                        <a:lumMod val="95000"/>
                        <a:alpha val="69000"/>
                      </a:schemeClr>
                    </a:solidFill>
                  </a:tcPr>
                </a:tc>
                <a:tc>
                  <a:txBody>
                    <a:bodyPr/>
                    <a:lstStyle/>
                    <a:p>
                      <a:pPr algn="ctr">
                        <a:buNone/>
                      </a:pPr>
                      <a:r>
                        <a:rPr lang="en-US" altLang="zh-CN" sz="1800" b="1">
                          <a:solidFill>
                            <a:schemeClr val="tx1"/>
                          </a:solidFill>
                          <a:latin typeface="黑体" panose="02010609060101010101" charset="-122"/>
                          <a:ea typeface="黑体" panose="02010609060101010101" charset="-122"/>
                          <a:sym typeface="+mn-ea"/>
                        </a:rPr>
                        <a:t>1930</a:t>
                      </a:r>
                      <a:r>
                        <a:rPr lang="zh-CN" altLang="en-US" sz="1800" b="1">
                          <a:solidFill>
                            <a:schemeClr val="tx1"/>
                          </a:solidFill>
                          <a:latin typeface="黑体" panose="02010609060101010101" charset="-122"/>
                          <a:ea typeface="黑体" panose="02010609060101010101" charset="-122"/>
                          <a:sym typeface="+mn-ea"/>
                        </a:rPr>
                        <a:t>年</a:t>
                      </a:r>
                    </a:p>
                  </a:txBody>
                  <a:tcPr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bg1">
                        <a:lumMod val="95000"/>
                        <a:alpha val="69000"/>
                      </a:schemeClr>
                    </a:solidFill>
                  </a:tcPr>
                </a:tc>
                <a:tc>
                  <a:txBody>
                    <a:bodyPr/>
                    <a:lstStyle/>
                    <a:p>
                      <a:pPr algn="ctr">
                        <a:buNone/>
                      </a:pPr>
                      <a:r>
                        <a:rPr lang="en-US" altLang="zh-CN" sz="1800" b="1">
                          <a:solidFill>
                            <a:schemeClr val="tx1"/>
                          </a:solidFill>
                          <a:latin typeface="黑体" panose="02010609060101010101" charset="-122"/>
                          <a:ea typeface="黑体" panose="02010609060101010101" charset="-122"/>
                          <a:sym typeface="+mn-ea"/>
                        </a:rPr>
                        <a:t>1932</a:t>
                      </a:r>
                    </a:p>
                  </a:txBody>
                  <a:tcPr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bg1">
                        <a:lumMod val="95000"/>
                        <a:alpha val="69000"/>
                      </a:schemeClr>
                    </a:solidFill>
                  </a:tcPr>
                </a:tc>
                <a:extLst>
                  <a:ext uri="{0D108BD9-81ED-4DB2-BD59-A6C34878D82A}">
                    <a16:rowId xmlns:a16="http://schemas.microsoft.com/office/drawing/2014/main" xmlns="" val="10000"/>
                  </a:ext>
                </a:extLst>
              </a:tr>
              <a:tr h="714375">
                <a:tc>
                  <a:txBody>
                    <a:bodyPr/>
                    <a:lstStyle/>
                    <a:p>
                      <a:pPr algn="ctr">
                        <a:buNone/>
                      </a:pPr>
                      <a:r>
                        <a:rPr lang="zh-CN" altLang="en-US" sz="1800" b="1">
                          <a:solidFill>
                            <a:schemeClr val="tx1"/>
                          </a:solidFill>
                          <a:latin typeface="黑体" panose="02010609060101010101" charset="-122"/>
                          <a:ea typeface="黑体" panose="02010609060101010101" charset="-122"/>
                          <a:sym typeface="+mn-ea"/>
                        </a:rPr>
                        <a:t>纱厂</a:t>
                      </a:r>
                    </a:p>
                  </a:txBody>
                  <a:tcPr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chemeClr val="bg1">
                        <a:lumMod val="95000"/>
                        <a:alpha val="69000"/>
                      </a:schemeClr>
                    </a:solidFill>
                  </a:tcPr>
                </a:tc>
                <a:tc>
                  <a:txBody>
                    <a:bodyPr/>
                    <a:lstStyle/>
                    <a:p>
                      <a:pPr algn="ctr">
                        <a:buNone/>
                      </a:pP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119</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家</a:t>
                      </a:r>
                    </a:p>
                  </a:txBody>
                  <a:tcPr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chemeClr val="bg1">
                        <a:lumMod val="95000"/>
                        <a:alpha val="69000"/>
                      </a:schemeClr>
                    </a:solidFill>
                  </a:tcPr>
                </a:tc>
                <a:tc>
                  <a:txBody>
                    <a:bodyPr/>
                    <a:lstStyle/>
                    <a:p>
                      <a:pPr algn="ctr">
                        <a:buNone/>
                      </a:pP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130</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家</a:t>
                      </a:r>
                    </a:p>
                  </a:txBody>
                  <a:tcPr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chemeClr val="bg1">
                        <a:lumMod val="95000"/>
                        <a:alpha val="69000"/>
                      </a:schemeClr>
                    </a:solidFill>
                  </a:tcPr>
                </a:tc>
                <a:tc>
                  <a:txBody>
                    <a:bodyPr/>
                    <a:lstStyle/>
                    <a:p>
                      <a:pPr algn="ctr">
                        <a:buNone/>
                      </a:pPr>
                      <a:endParaRPr lang="zh-CN" altLang="en-US" sz="2000" b="1">
                        <a:solidFill>
                          <a:schemeClr val="tx1"/>
                        </a:solidFill>
                        <a:latin typeface="楷体" panose="02010609060101010101" charset="-122"/>
                        <a:ea typeface="楷体" panose="02010609060101010101" charset="-122"/>
                        <a:sym typeface="+mn-ea"/>
                      </a:endParaRPr>
                    </a:p>
                  </a:txBody>
                  <a:tcPr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chemeClr val="bg1">
                        <a:lumMod val="95000"/>
                        <a:alpha val="69000"/>
                      </a:schemeClr>
                    </a:solidFill>
                  </a:tcPr>
                </a:tc>
                <a:extLst>
                  <a:ext uri="{0D108BD9-81ED-4DB2-BD59-A6C34878D82A}">
                    <a16:rowId xmlns:a16="http://schemas.microsoft.com/office/drawing/2014/main" xmlns="" val="10001"/>
                  </a:ext>
                </a:extLst>
              </a:tr>
              <a:tr h="714375">
                <a:tc>
                  <a:txBody>
                    <a:bodyPr/>
                    <a:lstStyle/>
                    <a:p>
                      <a:pPr algn="ctr">
                        <a:buNone/>
                      </a:pPr>
                      <a:r>
                        <a:rPr lang="zh-CN" altLang="en-US" sz="1800" b="1">
                          <a:solidFill>
                            <a:schemeClr val="tx1"/>
                          </a:solidFill>
                          <a:latin typeface="黑体" panose="02010609060101010101" charset="-122"/>
                          <a:ea typeface="黑体" panose="02010609060101010101" charset="-122"/>
                          <a:sym typeface="+mn-ea"/>
                        </a:rPr>
                        <a:t>丝厂</a:t>
                      </a:r>
                      <a:r>
                        <a:rPr lang="en-US" altLang="zh-CN" sz="1800" b="1">
                          <a:solidFill>
                            <a:schemeClr val="tx1"/>
                          </a:solidFill>
                          <a:latin typeface="黑体" panose="02010609060101010101" charset="-122"/>
                          <a:ea typeface="黑体" panose="02010609060101010101" charset="-122"/>
                          <a:sym typeface="+mn-ea"/>
                        </a:rPr>
                        <a:t>/</a:t>
                      </a:r>
                      <a:r>
                        <a:rPr lang="zh-CN" altLang="en-US" sz="1800" b="1">
                          <a:solidFill>
                            <a:schemeClr val="tx1"/>
                          </a:solidFill>
                          <a:latin typeface="黑体" panose="02010609060101010101" charset="-122"/>
                          <a:ea typeface="黑体" panose="02010609060101010101" charset="-122"/>
                          <a:sym typeface="+mn-ea"/>
                        </a:rPr>
                        <a:t>丝车</a:t>
                      </a: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lumMod val="95000"/>
                        <a:alpha val="69000"/>
                      </a:schemeClr>
                    </a:solidFill>
                  </a:tcPr>
                </a:tc>
                <a:tc>
                  <a:txBody>
                    <a:bodyPr/>
                    <a:lstStyle/>
                    <a:p>
                      <a:pPr algn="ctr">
                        <a:buNone/>
                      </a:pP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118</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家</a:t>
                      </a: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/30148</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架</a:t>
                      </a: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lumMod val="95000"/>
                        <a:alpha val="69000"/>
                      </a:schemeClr>
                    </a:solidFill>
                  </a:tcPr>
                </a:tc>
                <a:tc>
                  <a:txBody>
                    <a:bodyPr/>
                    <a:lstStyle/>
                    <a:p>
                      <a:pPr algn="ctr">
                        <a:buNone/>
                      </a:pP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156</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家</a:t>
                      </a: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/40237</a:t>
                      </a: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lumMod val="95000"/>
                        <a:alpha val="69000"/>
                      </a:schemeClr>
                    </a:solidFill>
                  </a:tcPr>
                </a:tc>
                <a:tc>
                  <a:txBody>
                    <a:bodyPr/>
                    <a:lstStyle/>
                    <a:p>
                      <a:pPr algn="ctr">
                        <a:buNone/>
                      </a:pPr>
                      <a:endParaRPr lang="zh-CN" altLang="en-US" sz="2000" b="1">
                        <a:solidFill>
                          <a:schemeClr val="tx1"/>
                        </a:solidFill>
                        <a:latin typeface="楷体" panose="02010609060101010101" charset="-122"/>
                        <a:ea typeface="楷体" panose="02010609060101010101" charset="-122"/>
                        <a:sym typeface="+mn-ea"/>
                      </a:endParaRP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lumMod val="95000"/>
                        <a:alpha val="69000"/>
                      </a:schemeClr>
                    </a:solidFill>
                  </a:tcPr>
                </a:tc>
                <a:extLst>
                  <a:ext uri="{0D108BD9-81ED-4DB2-BD59-A6C34878D82A}">
                    <a16:rowId xmlns:a16="http://schemas.microsoft.com/office/drawing/2014/main" xmlns="" val="10002"/>
                  </a:ext>
                </a:extLst>
              </a:tr>
              <a:tr h="501015">
                <a:tc>
                  <a:txBody>
                    <a:bodyPr/>
                    <a:lstStyle/>
                    <a:p>
                      <a:pPr algn="ctr">
                        <a:buNone/>
                      </a:pPr>
                      <a:r>
                        <a:rPr lang="zh-CN" altLang="en-US" sz="1800" b="1">
                          <a:solidFill>
                            <a:schemeClr val="tx1"/>
                          </a:solidFill>
                          <a:latin typeface="黑体" panose="02010609060101010101" charset="-122"/>
                          <a:ea typeface="黑体" panose="02010609060101010101" charset="-122"/>
                          <a:sym typeface="+mn-ea"/>
                        </a:rPr>
                        <a:t>棉布</a:t>
                      </a: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lumMod val="95000"/>
                        <a:alpha val="69000"/>
                      </a:schemeClr>
                    </a:solidFill>
                  </a:tcPr>
                </a:tc>
                <a:tc>
                  <a:txBody>
                    <a:bodyPr/>
                    <a:lstStyle/>
                    <a:p>
                      <a:pPr algn="ctr">
                        <a:buNone/>
                      </a:pP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900</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余万匹</a:t>
                      </a: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lumMod val="95000"/>
                        <a:alpha val="69000"/>
                      </a:schemeClr>
                    </a:solidFill>
                  </a:tcPr>
                </a:tc>
                <a:tc>
                  <a:txBody>
                    <a:bodyPr/>
                    <a:lstStyle/>
                    <a:p>
                      <a:pPr algn="ctr">
                        <a:buNone/>
                      </a:pP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1600</a:t>
                      </a:r>
                      <a:r>
                        <a:rPr lang="zh-CN" altLang="en-US" sz="2000" b="1">
                          <a:solidFill>
                            <a:schemeClr val="tx1"/>
                          </a:solidFill>
                          <a:latin typeface="楷体" panose="02010609060101010101" charset="-122"/>
                          <a:ea typeface="楷体" panose="02010609060101010101" charset="-122"/>
                          <a:cs typeface="楷体" panose="02010609060101010101" charset="-122"/>
                          <a:sym typeface="+mn-ea"/>
                        </a:rPr>
                        <a:t>余万匹</a:t>
                      </a: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lumMod val="95000"/>
                        <a:alpha val="69000"/>
                      </a:schemeClr>
                    </a:solidFill>
                  </a:tcPr>
                </a:tc>
                <a:tc>
                  <a:txBody>
                    <a:bodyPr/>
                    <a:lstStyle/>
                    <a:p>
                      <a:pPr algn="ctr">
                        <a:buNone/>
                      </a:pPr>
                      <a:endParaRPr lang="zh-CN" altLang="en-US" sz="2000" b="1">
                        <a:solidFill>
                          <a:schemeClr val="tx1"/>
                        </a:solidFill>
                        <a:latin typeface="楷体" panose="02010609060101010101" charset="-122"/>
                        <a:ea typeface="楷体" panose="02010609060101010101" charset="-122"/>
                        <a:sym typeface="+mn-ea"/>
                      </a:endParaRP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lumMod val="95000"/>
                        <a:alpha val="69000"/>
                      </a:schemeClr>
                    </a:solidFill>
                  </a:tcPr>
                </a:tc>
                <a:extLst>
                  <a:ext uri="{0D108BD9-81ED-4DB2-BD59-A6C34878D82A}">
                    <a16:rowId xmlns:a16="http://schemas.microsoft.com/office/drawing/2014/main" xmlns="" val="10003"/>
                  </a:ext>
                </a:extLst>
              </a:tr>
              <a:tr h="640080">
                <a:tc>
                  <a:txBody>
                    <a:bodyPr/>
                    <a:lstStyle/>
                    <a:p>
                      <a:pPr algn="ctr">
                        <a:buNone/>
                      </a:pPr>
                      <a:r>
                        <a:rPr lang="zh-CN" altLang="en-US" sz="1800" b="1">
                          <a:solidFill>
                            <a:schemeClr val="tx1"/>
                          </a:solidFill>
                          <a:latin typeface="黑体" panose="02010609060101010101" charset="-122"/>
                          <a:ea typeface="黑体" panose="02010609060101010101" charset="-122"/>
                          <a:sym typeface="+mn-ea"/>
                        </a:rPr>
                        <a:t>新设工厂数</a:t>
                      </a: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lumMod val="95000"/>
                        <a:alpha val="69000"/>
                      </a:schemeClr>
                    </a:solidFill>
                  </a:tcPr>
                </a:tc>
                <a:tc>
                  <a:txBody>
                    <a:bodyPr/>
                    <a:lstStyle/>
                    <a:p>
                      <a:pPr algn="ctr">
                        <a:buNone/>
                      </a:pPr>
                      <a:endParaRPr lang="zh-CN" altLang="en-US" sz="2000" b="1">
                        <a:solidFill>
                          <a:schemeClr val="tx1"/>
                        </a:solidFill>
                        <a:latin typeface="楷体" panose="02010609060101010101" charset="-122"/>
                        <a:ea typeface="楷体" panose="02010609060101010101" charset="-122"/>
                        <a:sym typeface="+mn-ea"/>
                      </a:endParaRP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lumMod val="95000"/>
                        <a:alpha val="69000"/>
                      </a:schemeClr>
                    </a:solidFill>
                  </a:tcPr>
                </a:tc>
                <a:tc>
                  <a:txBody>
                    <a:bodyPr/>
                    <a:lstStyle/>
                    <a:p>
                      <a:pPr algn="ctr">
                        <a:buNone/>
                      </a:pPr>
                      <a:r>
                        <a:rPr lang="en-US" altLang="zh-CN" sz="2000" b="1">
                          <a:solidFill>
                            <a:schemeClr val="tx1"/>
                          </a:solidFill>
                          <a:latin typeface="楷体" panose="02010609060101010101" charset="-122"/>
                          <a:ea typeface="楷体" panose="02010609060101010101" charset="-122"/>
                          <a:sym typeface="+mn-ea"/>
                        </a:rPr>
                        <a:t>119</a:t>
                      </a:r>
                      <a:r>
                        <a:rPr lang="zh-CN" altLang="en-US" sz="2000" b="1">
                          <a:solidFill>
                            <a:schemeClr val="tx1"/>
                          </a:solidFill>
                          <a:latin typeface="楷体" panose="02010609060101010101" charset="-122"/>
                          <a:ea typeface="楷体" panose="02010609060101010101" charset="-122"/>
                          <a:sym typeface="+mn-ea"/>
                        </a:rPr>
                        <a:t>家</a:t>
                      </a: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lumMod val="95000"/>
                        <a:alpha val="69000"/>
                      </a:schemeClr>
                    </a:solidFill>
                  </a:tcPr>
                </a:tc>
                <a:tc>
                  <a:txBody>
                    <a:bodyPr/>
                    <a:lstStyle/>
                    <a:p>
                      <a:pPr algn="ctr">
                        <a:buNone/>
                      </a:pPr>
                      <a:r>
                        <a:rPr lang="en-US" altLang="zh-CN" sz="2000" b="1">
                          <a:solidFill>
                            <a:schemeClr val="tx1"/>
                          </a:solidFill>
                          <a:latin typeface="楷体" panose="02010609060101010101" charset="-122"/>
                          <a:ea typeface="楷体" panose="02010609060101010101" charset="-122"/>
                          <a:sym typeface="+mn-ea"/>
                        </a:rPr>
                        <a:t>87</a:t>
                      </a:r>
                      <a:r>
                        <a:rPr lang="zh-CN" altLang="en-US" sz="2000" b="1">
                          <a:solidFill>
                            <a:schemeClr val="tx1"/>
                          </a:solidFill>
                          <a:latin typeface="楷体" panose="02010609060101010101" charset="-122"/>
                          <a:ea typeface="楷体" panose="02010609060101010101" charset="-122"/>
                          <a:sym typeface="+mn-ea"/>
                        </a:rPr>
                        <a:t>家</a:t>
                      </a: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lumMod val="95000"/>
                        <a:alpha val="69000"/>
                      </a:schemeClr>
                    </a:solidFill>
                  </a:tcPr>
                </a:tc>
                <a:extLst>
                  <a:ext uri="{0D108BD9-81ED-4DB2-BD59-A6C34878D82A}">
                    <a16:rowId xmlns:a16="http://schemas.microsoft.com/office/drawing/2014/main" xmlns="" val="10004"/>
                  </a:ext>
                </a:extLst>
              </a:tr>
              <a:tr h="714375">
                <a:tc>
                  <a:txBody>
                    <a:bodyPr/>
                    <a:lstStyle/>
                    <a:p>
                      <a:pPr algn="ctr">
                        <a:buNone/>
                      </a:pPr>
                      <a:r>
                        <a:rPr lang="zh-CN" altLang="en-US" sz="1800" b="1">
                          <a:solidFill>
                            <a:schemeClr val="tx1"/>
                          </a:solidFill>
                          <a:latin typeface="黑体" panose="02010609060101010101" charset="-122"/>
                          <a:ea typeface="黑体" panose="02010609060101010101" charset="-122"/>
                          <a:sym typeface="+mn-ea"/>
                        </a:rPr>
                        <a:t>新设工厂资本额</a:t>
                      </a:r>
                    </a:p>
                  </a:txBody>
                  <a:tcPr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chemeClr val="bg1">
                        <a:lumMod val="95000"/>
                        <a:alpha val="69000"/>
                      </a:schemeClr>
                    </a:solidFill>
                  </a:tcPr>
                </a:tc>
                <a:tc>
                  <a:txBody>
                    <a:bodyPr/>
                    <a:lstStyle/>
                    <a:p>
                      <a:pPr algn="ctr">
                        <a:buNone/>
                      </a:pPr>
                      <a:endParaRPr lang="zh-CN" altLang="en-US" sz="2000" b="1">
                        <a:solidFill>
                          <a:schemeClr val="tx1"/>
                        </a:solidFill>
                        <a:latin typeface="楷体" panose="02010609060101010101" charset="-122"/>
                        <a:ea typeface="楷体" panose="02010609060101010101" charset="-122"/>
                        <a:sym typeface="+mn-ea"/>
                      </a:endParaRPr>
                    </a:p>
                  </a:txBody>
                  <a:tcPr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chemeClr val="bg1">
                        <a:lumMod val="95000"/>
                        <a:alpha val="69000"/>
                      </a:schemeClr>
                    </a:solidFill>
                  </a:tcPr>
                </a:tc>
                <a:tc>
                  <a:txBody>
                    <a:bodyPr/>
                    <a:lstStyle/>
                    <a:p>
                      <a:pPr algn="ctr">
                        <a:buNone/>
                      </a:pPr>
                      <a:r>
                        <a:rPr lang="en-US" altLang="zh-CN" sz="2000" b="1">
                          <a:solidFill>
                            <a:schemeClr val="tx1"/>
                          </a:solidFill>
                          <a:latin typeface="楷体" panose="02010609060101010101" charset="-122"/>
                          <a:ea typeface="楷体" panose="02010609060101010101" charset="-122"/>
                          <a:sym typeface="+mn-ea"/>
                        </a:rPr>
                        <a:t>4494.7</a:t>
                      </a:r>
                      <a:r>
                        <a:rPr lang="zh-CN" altLang="en-US" sz="2000" b="1">
                          <a:solidFill>
                            <a:schemeClr val="tx1"/>
                          </a:solidFill>
                          <a:latin typeface="楷体" panose="02010609060101010101" charset="-122"/>
                          <a:ea typeface="楷体" panose="02010609060101010101" charset="-122"/>
                          <a:sym typeface="+mn-ea"/>
                        </a:rPr>
                        <a:t>万元</a:t>
                      </a:r>
                    </a:p>
                  </a:txBody>
                  <a:tcPr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chemeClr val="bg1">
                        <a:lumMod val="95000"/>
                        <a:alpha val="69000"/>
                      </a:schemeClr>
                    </a:solidFill>
                  </a:tcPr>
                </a:tc>
                <a:tc>
                  <a:txBody>
                    <a:bodyPr/>
                    <a:lstStyle/>
                    <a:p>
                      <a:pPr algn="ctr">
                        <a:buNone/>
                      </a:pPr>
                      <a:r>
                        <a:rPr lang="en-US" altLang="zh-CN" sz="2000" b="1">
                          <a:solidFill>
                            <a:schemeClr val="tx1"/>
                          </a:solidFill>
                          <a:latin typeface="楷体" panose="02010609060101010101" charset="-122"/>
                          <a:ea typeface="楷体" panose="02010609060101010101" charset="-122"/>
                          <a:sym typeface="+mn-ea"/>
                        </a:rPr>
                        <a:t>1458.5</a:t>
                      </a:r>
                      <a:r>
                        <a:rPr lang="zh-CN" altLang="en-US" sz="2000" b="1">
                          <a:solidFill>
                            <a:schemeClr val="tx1"/>
                          </a:solidFill>
                          <a:latin typeface="楷体" panose="02010609060101010101" charset="-122"/>
                          <a:ea typeface="楷体" panose="02010609060101010101" charset="-122"/>
                          <a:sym typeface="+mn-ea"/>
                        </a:rPr>
                        <a:t>万元</a:t>
                      </a:r>
                    </a:p>
                  </a:txBody>
                  <a:tcPr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chemeClr val="bg1">
                        <a:lumMod val="95000"/>
                        <a:alpha val="69000"/>
                      </a:schemeClr>
                    </a:solidFill>
                  </a:tcPr>
                </a:tc>
                <a:extLst>
                  <a:ext uri="{0D108BD9-81ED-4DB2-BD59-A6C34878D82A}">
                    <a16:rowId xmlns:a16="http://schemas.microsoft.com/office/drawing/2014/main" xmlns="" val="10005"/>
                  </a:ext>
                </a:extLst>
              </a:tr>
            </a:tbl>
          </a:graphicData>
        </a:graphic>
      </p:graphicFrame>
      <p:sp>
        <p:nvSpPr>
          <p:cNvPr id="7" name="文本框 6"/>
          <p:cNvSpPr txBox="1"/>
          <p:nvPr/>
        </p:nvSpPr>
        <p:spPr>
          <a:xfrm>
            <a:off x="6409055" y="1351915"/>
            <a:ext cx="5782945" cy="3784600"/>
          </a:xfrm>
          <a:prstGeom prst="rect">
            <a:avLst/>
          </a:prstGeom>
          <a:solidFill>
            <a:schemeClr val="bg1">
              <a:lumMod val="95000"/>
              <a:alpha val="45000"/>
            </a:schemeClr>
          </a:solidFill>
        </p:spPr>
        <p:txBody>
          <a:bodyPr wrap="square" rtlCol="0">
            <a:spAutoFit/>
          </a:bodyPr>
          <a:lstStyle/>
          <a:p>
            <a:r>
              <a:rPr lang="zh-CN" altLang="en-US" sz="2400" b="1">
                <a:latin typeface="黑体" panose="02010609060101010101" charset="-122"/>
                <a:ea typeface="黑体" panose="02010609060101010101" charset="-122"/>
                <a:cs typeface="楷体" panose="02010609060101010101" charset="-122"/>
              </a:rPr>
              <a:t>材料：</a:t>
            </a:r>
            <a:r>
              <a:rPr lang="zh-CN" altLang="en-US" sz="2400" b="1">
                <a:latin typeface="楷体" panose="02010609060101010101" charset="-122"/>
                <a:ea typeface="楷体" panose="02010609060101010101" charset="-122"/>
                <a:cs typeface="楷体" panose="02010609060101010101" charset="-122"/>
              </a:rPr>
              <a:t>从工厂设立数目来看，</a:t>
            </a:r>
            <a:r>
              <a:rPr lang="en-US" altLang="zh-CN" sz="2400" b="1">
                <a:latin typeface="楷体" panose="02010609060101010101" charset="-122"/>
                <a:ea typeface="楷体" panose="02010609060101010101" charset="-122"/>
                <a:cs typeface="楷体" panose="02010609060101010101" charset="-122"/>
              </a:rPr>
              <a:t>1936</a:t>
            </a:r>
            <a:r>
              <a:rPr lang="zh-CN" altLang="en-US" sz="2400" b="1">
                <a:latin typeface="楷体" panose="02010609060101010101" charset="-122"/>
                <a:ea typeface="楷体" panose="02010609060101010101" charset="-122"/>
                <a:cs typeface="楷体" panose="02010609060101010101" charset="-122"/>
              </a:rPr>
              <a:t>年登记工厂数为</a:t>
            </a:r>
            <a:r>
              <a:rPr lang="en-US" altLang="zh-CN" sz="2400" b="1">
                <a:latin typeface="楷体" panose="02010609060101010101" charset="-122"/>
                <a:ea typeface="楷体" panose="02010609060101010101" charset="-122"/>
                <a:cs typeface="楷体" panose="02010609060101010101" charset="-122"/>
              </a:rPr>
              <a:t>2441</a:t>
            </a:r>
            <a:r>
              <a:rPr lang="zh-CN" altLang="en-US" sz="2400" b="1">
                <a:latin typeface="楷体" panose="02010609060101010101" charset="-122"/>
                <a:ea typeface="楷体" panose="02010609060101010101" charset="-122"/>
                <a:cs typeface="楷体" panose="02010609060101010101" charset="-122"/>
              </a:rPr>
              <a:t>家，其中新设工厂</a:t>
            </a:r>
            <a:r>
              <a:rPr lang="en-US" altLang="zh-CN" sz="2400" b="1">
                <a:latin typeface="楷体" panose="02010609060101010101" charset="-122"/>
                <a:ea typeface="楷体" panose="02010609060101010101" charset="-122"/>
                <a:cs typeface="楷体" panose="02010609060101010101" charset="-122"/>
              </a:rPr>
              <a:t>193</a:t>
            </a:r>
            <a:r>
              <a:rPr lang="zh-CN" altLang="en-US" sz="2400" b="1">
                <a:latin typeface="楷体" panose="02010609060101010101" charset="-122"/>
                <a:ea typeface="楷体" panose="02010609060101010101" charset="-122"/>
                <a:cs typeface="楷体" panose="02010609060101010101" charset="-122"/>
              </a:rPr>
              <a:t>家</a:t>
            </a:r>
            <a:r>
              <a:rPr lang="en-US" altLang="zh-CN" sz="2400" b="1">
                <a:latin typeface="楷体" panose="02010609060101010101" charset="-122"/>
                <a:ea typeface="楷体" panose="02010609060101010101" charset="-122"/>
                <a:cs typeface="楷体" panose="02010609060101010101" charset="-122"/>
              </a:rPr>
              <a:t>……1936</a:t>
            </a:r>
            <a:r>
              <a:rPr lang="zh-CN" altLang="en-US" sz="2400" b="1">
                <a:latin typeface="楷体" panose="02010609060101010101" charset="-122"/>
                <a:ea typeface="楷体" panose="02010609060101010101" charset="-122"/>
                <a:cs typeface="楷体" panose="02010609060101010101" charset="-122"/>
              </a:rPr>
              <a:t>年的产量较之于</a:t>
            </a:r>
            <a:r>
              <a:rPr lang="en-US" altLang="zh-CN" sz="2400" b="1">
                <a:latin typeface="楷体" panose="02010609060101010101" charset="-122"/>
                <a:ea typeface="楷体" panose="02010609060101010101" charset="-122"/>
                <a:cs typeface="楷体" panose="02010609060101010101" charset="-122"/>
              </a:rPr>
              <a:t>1935</a:t>
            </a:r>
            <a:r>
              <a:rPr lang="zh-CN" altLang="en-US" sz="2400" b="1">
                <a:latin typeface="楷体" panose="02010609060101010101" charset="-122"/>
                <a:ea typeface="楷体" panose="02010609060101010101" charset="-122"/>
                <a:cs typeface="楷体" panose="02010609060101010101" charset="-122"/>
              </a:rPr>
              <a:t>年，面纱增长</a:t>
            </a:r>
            <a:r>
              <a:rPr lang="en-US" altLang="zh-CN" sz="2400" b="1">
                <a:latin typeface="楷体" panose="02010609060101010101" charset="-122"/>
                <a:ea typeface="楷体" panose="02010609060101010101" charset="-122"/>
                <a:cs typeface="楷体" panose="02010609060101010101" charset="-122"/>
              </a:rPr>
              <a:t>45.63%</a:t>
            </a:r>
            <a:r>
              <a:rPr lang="zh-CN" altLang="en-US" sz="2400" b="1">
                <a:latin typeface="楷体" panose="02010609060101010101" charset="-122"/>
                <a:ea typeface="楷体" panose="02010609060101010101" charset="-122"/>
                <a:cs typeface="楷体" panose="02010609060101010101" charset="-122"/>
              </a:rPr>
              <a:t>，火柴增长</a:t>
            </a:r>
            <a:r>
              <a:rPr lang="en-US" altLang="zh-CN" sz="2400" b="1">
                <a:latin typeface="楷体" panose="02010609060101010101" charset="-122"/>
                <a:ea typeface="楷体" panose="02010609060101010101" charset="-122"/>
                <a:cs typeface="楷体" panose="02010609060101010101" charset="-122"/>
              </a:rPr>
              <a:t>3</a:t>
            </a:r>
            <a:r>
              <a:rPr lang="zh-CN" altLang="en-US" sz="2400" b="1">
                <a:latin typeface="楷体" panose="02010609060101010101" charset="-122"/>
                <a:ea typeface="楷体" panose="02010609060101010101" charset="-122"/>
                <a:cs typeface="楷体" panose="02010609060101010101" charset="-122"/>
              </a:rPr>
              <a:t>倍，卷烟增长</a:t>
            </a:r>
            <a:r>
              <a:rPr lang="en-US" altLang="zh-CN" sz="2400" b="1">
                <a:latin typeface="楷体" panose="02010609060101010101" charset="-122"/>
                <a:ea typeface="楷体" panose="02010609060101010101" charset="-122"/>
                <a:cs typeface="楷体" panose="02010609060101010101" charset="-122"/>
              </a:rPr>
              <a:t>70.23%</a:t>
            </a:r>
            <a:r>
              <a:rPr lang="zh-CN" altLang="en-US" sz="2400" b="1">
                <a:latin typeface="楷体" panose="02010609060101010101" charset="-122"/>
                <a:ea typeface="楷体" panose="02010609060101010101" charset="-122"/>
                <a:cs typeface="楷体" panose="02010609060101010101" charset="-122"/>
              </a:rPr>
              <a:t>。在工业总产值方面，</a:t>
            </a:r>
            <a:r>
              <a:rPr lang="en-US" altLang="zh-CN" sz="2400" b="1">
                <a:latin typeface="楷体" panose="02010609060101010101" charset="-122"/>
                <a:ea typeface="楷体" panose="02010609060101010101" charset="-122"/>
                <a:cs typeface="楷体" panose="02010609060101010101" charset="-122"/>
              </a:rPr>
              <a:t>1936</a:t>
            </a:r>
            <a:r>
              <a:rPr lang="zh-CN" altLang="en-US" sz="2400" b="1">
                <a:latin typeface="楷体" panose="02010609060101010101" charset="-122"/>
                <a:ea typeface="楷体" panose="02010609060101010101" charset="-122"/>
                <a:cs typeface="楷体" panose="02010609060101010101" charset="-122"/>
              </a:rPr>
              <a:t>年达</a:t>
            </a:r>
            <a:r>
              <a:rPr lang="en-US" altLang="zh-CN" sz="2400" b="1">
                <a:latin typeface="楷体" panose="02010609060101010101" charset="-122"/>
                <a:ea typeface="楷体" panose="02010609060101010101" charset="-122"/>
                <a:cs typeface="楷体" panose="02010609060101010101" charset="-122"/>
              </a:rPr>
              <a:t>102</a:t>
            </a:r>
            <a:r>
              <a:rPr lang="zh-CN" altLang="en-US" sz="2400" b="1">
                <a:latin typeface="楷体" panose="02010609060101010101" charset="-122"/>
                <a:ea typeface="楷体" panose="02010609060101010101" charset="-122"/>
                <a:cs typeface="楷体" panose="02010609060101010101" charset="-122"/>
              </a:rPr>
              <a:t>亿元，其中资本主义经济占</a:t>
            </a:r>
            <a:r>
              <a:rPr lang="en-US" altLang="zh-CN" sz="2400" b="1">
                <a:latin typeface="楷体" panose="02010609060101010101" charset="-122"/>
                <a:ea typeface="楷体" panose="02010609060101010101" charset="-122"/>
                <a:cs typeface="楷体" panose="02010609060101010101" charset="-122"/>
              </a:rPr>
              <a:t>58.8%</a:t>
            </a:r>
            <a:r>
              <a:rPr lang="zh-CN" altLang="en-US" sz="2400" b="1">
                <a:latin typeface="楷体" panose="02010609060101010101" charset="-122"/>
                <a:ea typeface="楷体" panose="02010609060101010101" charset="-122"/>
                <a:cs typeface="楷体" panose="02010609060101010101" charset="-122"/>
              </a:rPr>
              <a:t>。在国民经济增长率方面，</a:t>
            </a:r>
            <a:r>
              <a:rPr lang="en-US" altLang="zh-CN" sz="2400" b="1">
                <a:latin typeface="楷体" panose="02010609060101010101" charset="-122"/>
                <a:ea typeface="楷体" panose="02010609060101010101" charset="-122"/>
                <a:cs typeface="楷体" panose="02010609060101010101" charset="-122"/>
              </a:rPr>
              <a:t>1928—1936</a:t>
            </a:r>
            <a:r>
              <a:rPr lang="zh-CN" altLang="en-US" sz="2400" b="1">
                <a:latin typeface="楷体" panose="02010609060101010101" charset="-122"/>
                <a:ea typeface="楷体" panose="02010609060101010101" charset="-122"/>
                <a:cs typeface="楷体" panose="02010609060101010101" charset="-122"/>
              </a:rPr>
              <a:t>年平均每年增长率</a:t>
            </a:r>
            <a:r>
              <a:rPr lang="en-US" altLang="zh-CN" sz="2400" b="1">
                <a:latin typeface="楷体" panose="02010609060101010101" charset="-122"/>
                <a:ea typeface="楷体" panose="02010609060101010101" charset="-122"/>
                <a:cs typeface="楷体" panose="02010609060101010101" charset="-122"/>
              </a:rPr>
              <a:t>8.4%</a:t>
            </a:r>
            <a:r>
              <a:rPr lang="zh-CN" altLang="en-US" sz="2400" b="1">
                <a:latin typeface="楷体" panose="02010609060101010101" charset="-122"/>
                <a:ea typeface="楷体" panose="02010609060101010101" charset="-122"/>
                <a:cs typeface="楷体" panose="02010609060101010101" charset="-122"/>
              </a:rPr>
              <a:t>，为旧中国国民经济增长率最高的时期。</a:t>
            </a:r>
          </a:p>
          <a:p>
            <a:pPr algn="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《中国近代史》王文泉、刘天路主编</a:t>
            </a:r>
          </a:p>
        </p:txBody>
      </p:sp>
      <p:sp>
        <p:nvSpPr>
          <p:cNvPr id="8" name="文本框 7"/>
          <p:cNvSpPr txBox="1"/>
          <p:nvPr/>
        </p:nvSpPr>
        <p:spPr>
          <a:xfrm>
            <a:off x="-7620" y="5109580"/>
            <a:ext cx="12199620" cy="460375"/>
          </a:xfrm>
          <a:prstGeom prst="rect">
            <a:avLst/>
          </a:prstGeom>
          <a:solidFill>
            <a:srgbClr val="C00000"/>
          </a:solidFill>
        </p:spPr>
        <p:txBody>
          <a:bodyPr wrap="square" rtlCol="0">
            <a:spAutoFit/>
          </a:bodyPr>
          <a:lstStyle/>
          <a:p>
            <a:pPr algn="ctr"/>
            <a:r>
              <a:rPr lang="zh-CN" altLang="en-US" sz="2400" b="1">
                <a:solidFill>
                  <a:schemeClr val="bg1"/>
                </a:solidFill>
                <a:latin typeface="黑体" panose="02010609060101010101" charset="-122"/>
                <a:ea typeface="黑体" panose="02010609060101010101" charset="-122"/>
                <a:cs typeface="黑体" panose="02010609060101010101" charset="-122"/>
              </a:rPr>
              <a:t>思考：通过以上表格和史料分析南京国民政府成立后至</a:t>
            </a:r>
            <a:r>
              <a:rPr lang="en-US" altLang="zh-CN" sz="2400" b="1">
                <a:solidFill>
                  <a:schemeClr val="bg1"/>
                </a:solidFill>
                <a:latin typeface="黑体" panose="02010609060101010101" charset="-122"/>
                <a:ea typeface="黑体" panose="02010609060101010101" charset="-122"/>
                <a:cs typeface="黑体" panose="02010609060101010101" charset="-122"/>
              </a:rPr>
              <a:t>1936</a:t>
            </a:r>
            <a:r>
              <a:rPr lang="zh-CN" altLang="en-US" sz="2400" b="1">
                <a:solidFill>
                  <a:schemeClr val="bg1"/>
                </a:solidFill>
                <a:latin typeface="黑体" panose="02010609060101010101" charset="-122"/>
                <a:ea typeface="黑体" panose="02010609060101010101" charset="-122"/>
                <a:cs typeface="黑体" panose="02010609060101010101" charset="-122"/>
              </a:rPr>
              <a:t>年经济发展状况，并分析原因。</a:t>
            </a:r>
          </a:p>
        </p:txBody>
      </p:sp>
      <p:sp>
        <p:nvSpPr>
          <p:cNvPr id="2" name="圆角矩形 1"/>
          <p:cNvSpPr/>
          <p:nvPr/>
        </p:nvSpPr>
        <p:spPr>
          <a:xfrm>
            <a:off x="3489325" y="1369695"/>
            <a:ext cx="965835" cy="443230"/>
          </a:xfrm>
          <a:prstGeom prst="roundRect">
            <a:avLst/>
          </a:prstGeom>
          <a:noFill/>
          <a:ln w="38100">
            <a:solidFill>
              <a:srgbClr val="C00000"/>
            </a:solidFill>
          </a:ln>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5184140" y="1369695"/>
            <a:ext cx="965835" cy="443230"/>
          </a:xfrm>
          <a:prstGeom prst="roundRect">
            <a:avLst/>
          </a:prstGeom>
          <a:noFill/>
          <a:ln w="38100">
            <a:solidFill>
              <a:srgbClr val="C00000"/>
            </a:solidFill>
          </a:ln>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2"/>
          <p:cNvSpPr txBox="1"/>
          <p:nvPr/>
        </p:nvSpPr>
        <p:spPr>
          <a:xfrm>
            <a:off x="9878695" y="97616"/>
            <a:ext cx="2152650" cy="584775"/>
          </a:xfrm>
          <a:prstGeom prst="rect">
            <a:avLst/>
          </a:prstGeom>
          <a:noFill/>
          <a:ln w="9525">
            <a:noFill/>
          </a:ln>
        </p:spPr>
        <p:txBody>
          <a:bodyPr wrap="square" anchor="t">
            <a:spAutoFit/>
          </a:bodyPr>
          <a:lstStyle/>
          <a:p>
            <a:pPr algn="r"/>
            <a:r>
              <a:rPr lang="zh-CN" altLang="en-US" sz="3200" b="1" dirty="0">
                <a:latin typeface="华文隶书" panose="02010800040101010101" charset="-122"/>
                <a:ea typeface="华文隶书" panose="02010800040101010101" charset="-122"/>
              </a:rPr>
              <a:t>矛盾初现</a:t>
            </a:r>
          </a:p>
        </p:txBody>
      </p:sp>
      <p:sp>
        <p:nvSpPr>
          <p:cNvPr id="9" name="文本框 1"/>
          <p:cNvSpPr txBox="1"/>
          <p:nvPr/>
        </p:nvSpPr>
        <p:spPr>
          <a:xfrm>
            <a:off x="-7620" y="4292682"/>
            <a:ext cx="12192000" cy="2554545"/>
          </a:xfrm>
          <a:prstGeom prst="rect">
            <a:avLst/>
          </a:prstGeom>
          <a:solidFill>
            <a:srgbClr val="C00000">
              <a:alpha val="87000"/>
            </a:srgbClr>
          </a:solidFill>
        </p:spPr>
        <p:txBody>
          <a:bodyPr wrap="square" rtlCol="0">
            <a:spAutoFit/>
          </a:bodyPr>
          <a:lstStyle/>
          <a:p>
            <a:r>
              <a:rPr lang="zh-CN" altLang="en-US" sz="4000" dirty="0">
                <a:solidFill>
                  <a:schemeClr val="bg1"/>
                </a:solidFill>
                <a:latin typeface="字魂武林江湖体" panose="00000500000000000000" charset="-122"/>
                <a:ea typeface="字魂武林江湖体" panose="00000500000000000000" charset="-122"/>
              </a:rPr>
              <a:t>①南京国民政府基本统一全国；</a:t>
            </a:r>
          </a:p>
          <a:p>
            <a:r>
              <a:rPr lang="zh-CN" altLang="en-US" sz="4000" dirty="0">
                <a:solidFill>
                  <a:schemeClr val="bg1"/>
                </a:solidFill>
                <a:latin typeface="字魂武林江湖体" panose="00000500000000000000" charset="-122"/>
                <a:ea typeface="字魂武林江湖体" panose="00000500000000000000" charset="-122"/>
              </a:rPr>
              <a:t>②民族资产阶级兴办实业的热情；</a:t>
            </a:r>
          </a:p>
          <a:p>
            <a:r>
              <a:rPr lang="zh-CN" altLang="en-US" sz="4000" dirty="0">
                <a:solidFill>
                  <a:schemeClr val="bg1"/>
                </a:solidFill>
                <a:latin typeface="字魂武林江湖体" panose="00000500000000000000" charset="-122"/>
                <a:ea typeface="字魂武林江湖体" panose="00000500000000000000" charset="-122"/>
              </a:rPr>
              <a:t>③中国人民反帝爱国运动的开展；</a:t>
            </a:r>
          </a:p>
          <a:p>
            <a:r>
              <a:rPr lang="zh-CN" altLang="en-US" sz="4000" dirty="0">
                <a:solidFill>
                  <a:schemeClr val="bg1"/>
                </a:solidFill>
                <a:latin typeface="字魂武林江湖体" panose="00000500000000000000" charset="-122"/>
                <a:ea typeface="字魂武林江湖体" panose="00000500000000000000" charset="-122"/>
              </a:rPr>
              <a:t>④政府倡导“国民经济建设运动 ”。</a:t>
            </a:r>
          </a:p>
        </p:txBody>
      </p:sp>
    </p:spTree>
    <p:extLst>
      <p:ext uri="{BB962C8B-B14F-4D97-AF65-F5344CB8AC3E}">
        <p14:creationId xmlns:p14="http://schemas.microsoft.com/office/powerpoint/2010/main" val="1549090054"/>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ldLvl="0" animBg="1"/>
      <p:bldP spid="2" grpId="0" animBg="1"/>
      <p:bldP spid="3" grpId="0" animBg="1"/>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a:extLst>
              <a:ext uri="{FF2B5EF4-FFF2-40B4-BE49-F238E27FC236}">
                <a16:creationId xmlns="" xmlns:a16="http://schemas.microsoft.com/office/drawing/2014/main" id="{48E8A432-A29A-4F7F-AEC2-CFBD4660CDD0}"/>
              </a:ext>
            </a:extLst>
          </p:cNvPr>
          <p:cNvSpPr txBox="1"/>
          <p:nvPr/>
        </p:nvSpPr>
        <p:spPr>
          <a:xfrm>
            <a:off x="476436" y="5481927"/>
            <a:ext cx="2492376" cy="521970"/>
          </a:xfrm>
          <a:prstGeom prst="rect">
            <a:avLst/>
          </a:prstGeom>
          <a:noFill/>
          <a:ln w="9525">
            <a:noFill/>
          </a:ln>
        </p:spPr>
        <p:txBody>
          <a:bodyPr wrap="square">
            <a:spAutoFit/>
          </a:bodyPr>
          <a:lstStyle/>
          <a:p>
            <a:pPr>
              <a:spcBef>
                <a:spcPct val="50000"/>
              </a:spcBef>
            </a:pPr>
            <a:r>
              <a:rPr lang="zh-CN" altLang="en-US" sz="2800" b="1" dirty="0">
                <a:latin typeface="黑体" pitchFamily="49" charset="-122"/>
                <a:ea typeface="黑体" pitchFamily="49" charset="-122"/>
              </a:rPr>
              <a:t>（</a:t>
            </a:r>
            <a:r>
              <a:rPr lang="en-US" altLang="zh-CN" sz="2800" b="1" dirty="0">
                <a:latin typeface="黑体" pitchFamily="49" charset="-122"/>
                <a:ea typeface="黑体" pitchFamily="49" charset="-122"/>
              </a:rPr>
              <a:t>3</a:t>
            </a:r>
            <a:r>
              <a:rPr lang="zh-CN" altLang="en-US" sz="2800" b="1" dirty="0">
                <a:latin typeface="黑体" pitchFamily="49" charset="-122"/>
                <a:ea typeface="黑体" pitchFamily="49" charset="-122"/>
              </a:rPr>
              <a:t>）影响：</a:t>
            </a:r>
          </a:p>
        </p:txBody>
      </p:sp>
      <p:sp>
        <p:nvSpPr>
          <p:cNvPr id="14" name="Text Box 7">
            <a:extLst>
              <a:ext uri="{FF2B5EF4-FFF2-40B4-BE49-F238E27FC236}">
                <a16:creationId xmlns="" xmlns:a16="http://schemas.microsoft.com/office/drawing/2014/main" id="{DF40F661-82EE-4AE9-974D-8F9AA7EF0A0A}"/>
              </a:ext>
            </a:extLst>
          </p:cNvPr>
          <p:cNvSpPr txBox="1"/>
          <p:nvPr/>
        </p:nvSpPr>
        <p:spPr>
          <a:xfrm>
            <a:off x="2514354" y="5498465"/>
            <a:ext cx="5414385" cy="954107"/>
          </a:xfrm>
          <a:prstGeom prst="rect">
            <a:avLst/>
          </a:prstGeom>
          <a:noFill/>
          <a:ln w="9525">
            <a:noFill/>
          </a:ln>
        </p:spPr>
        <p:txBody>
          <a:bodyPr wrap="square">
            <a:spAutoFit/>
          </a:bodyPr>
          <a:lstStyle/>
          <a:p>
            <a:pPr>
              <a:spcBef>
                <a:spcPct val="50000"/>
              </a:spcBef>
            </a:pPr>
            <a:r>
              <a:rPr lang="zh-CN" altLang="en-US" sz="2800" dirty="0">
                <a:latin typeface="黑体" panose="02010600030101010101" pitchFamily="49" charset="-122"/>
                <a:ea typeface="黑体" panose="02010600030101010101" pitchFamily="49" charset="-122"/>
              </a:rPr>
              <a:t>一定程度上抵抗了</a:t>
            </a:r>
            <a:r>
              <a:rPr lang="zh-CN" altLang="en-US" sz="2800" u="sng" dirty="0">
                <a:solidFill>
                  <a:srgbClr val="FF0000"/>
                </a:solidFill>
                <a:latin typeface="黑体" panose="02010600030101010101" pitchFamily="49" charset="-122"/>
                <a:ea typeface="黑体" panose="02010600030101010101" pitchFamily="49" charset="-122"/>
              </a:rPr>
              <a:t>外国经济侵略</a:t>
            </a:r>
            <a:r>
              <a:rPr lang="zh-CN" altLang="en-US" sz="2800" dirty="0">
                <a:latin typeface="黑体" panose="02010600030101010101" pitchFamily="49" charset="-122"/>
                <a:ea typeface="黑体" panose="02010600030101010101" pitchFamily="49" charset="-122"/>
              </a:rPr>
              <a:t>，为</a:t>
            </a:r>
            <a:r>
              <a:rPr lang="zh-CN" altLang="en-US" sz="2800" u="sng" dirty="0">
                <a:solidFill>
                  <a:srgbClr val="FF0000"/>
                </a:solidFill>
                <a:latin typeface="黑体" panose="02010600030101010101" pitchFamily="49" charset="-122"/>
                <a:ea typeface="黑体" panose="02010600030101010101" pitchFamily="49" charset="-122"/>
              </a:rPr>
              <a:t>抗日战争</a:t>
            </a:r>
            <a:r>
              <a:rPr lang="zh-CN" altLang="en-US" sz="2800" dirty="0">
                <a:latin typeface="黑体" panose="02010600030101010101" pitchFamily="49" charset="-122"/>
                <a:ea typeface="黑体" panose="02010600030101010101" pitchFamily="49" charset="-122"/>
              </a:rPr>
              <a:t>胜利奠定了物质基础。</a:t>
            </a:r>
          </a:p>
        </p:txBody>
      </p:sp>
      <p:sp>
        <p:nvSpPr>
          <p:cNvPr id="11" name="Rectangle 12">
            <a:extLst>
              <a:ext uri="{FF2B5EF4-FFF2-40B4-BE49-F238E27FC236}">
                <a16:creationId xmlns="" xmlns:a16="http://schemas.microsoft.com/office/drawing/2014/main" id="{594F67EF-360C-425C-9E74-57E46A9FB007}"/>
              </a:ext>
            </a:extLst>
          </p:cNvPr>
          <p:cNvSpPr>
            <a:spLocks noChangeArrowheads="1"/>
          </p:cNvSpPr>
          <p:nvPr/>
        </p:nvSpPr>
        <p:spPr bwMode="auto">
          <a:xfrm>
            <a:off x="360337" y="4065854"/>
            <a:ext cx="9433048" cy="1416073"/>
          </a:xfrm>
          <a:prstGeom prst="rect">
            <a:avLst/>
          </a:prstGeom>
          <a:noFill/>
          <a:ln w="9525">
            <a:noFill/>
            <a:miter lim="800000"/>
            <a:headEnd/>
            <a:tailEnd/>
          </a:ln>
        </p:spPr>
        <p:txBody>
          <a:bodyPr wrap="square" lIns="122219" tIns="61109" rIns="122219" bIns="61109" anchor="ctr">
            <a:spAutoFit/>
          </a:bodyPr>
          <a:lstStyle/>
          <a:p>
            <a:pPr eaLnBrk="1" hangingPunct="1"/>
            <a:r>
              <a:rPr lang="zh-CN" altLang="en-US" sz="2800" b="1" dirty="0">
                <a:latin typeface="黑体" pitchFamily="49" charset="-122"/>
                <a:ea typeface="黑体" pitchFamily="49" charset="-122"/>
              </a:rPr>
              <a:t>（</a:t>
            </a:r>
            <a:r>
              <a:rPr lang="en-US" altLang="zh-CN" sz="2800" b="1" dirty="0">
                <a:latin typeface="黑体" pitchFamily="49" charset="-122"/>
                <a:ea typeface="黑体" pitchFamily="49" charset="-122"/>
              </a:rPr>
              <a:t>2</a:t>
            </a:r>
            <a:r>
              <a:rPr lang="zh-CN" altLang="en-US" sz="2800" b="1" dirty="0">
                <a:latin typeface="黑体" pitchFamily="49" charset="-122"/>
                <a:ea typeface="黑体" pitchFamily="49" charset="-122"/>
              </a:rPr>
              <a:t>）发展状况：</a:t>
            </a:r>
            <a:endParaRPr lang="en-US" altLang="zh-CN" sz="2800" b="1" dirty="0">
              <a:latin typeface="黑体" pitchFamily="49" charset="-122"/>
              <a:ea typeface="黑体" pitchFamily="49" charset="-122"/>
            </a:endParaRPr>
          </a:p>
          <a:p>
            <a:pPr eaLnBrk="1" hangingPunct="1"/>
            <a:r>
              <a:rPr lang="zh-CN" altLang="en-US" sz="2800" dirty="0">
                <a:latin typeface="楷体" panose="02010609060101010101" pitchFamily="49" charset="-122"/>
                <a:ea typeface="楷体" panose="02010609060101010101" pitchFamily="49" charset="-122"/>
              </a:rPr>
              <a:t> ①</a:t>
            </a:r>
            <a:r>
              <a:rPr lang="zh-CN" altLang="en-US" sz="2800" dirty="0">
                <a:latin typeface="黑体" pitchFamily="49" charset="-122"/>
                <a:ea typeface="黑体" pitchFamily="49" charset="-122"/>
              </a:rPr>
              <a:t>传统轻工业和</a:t>
            </a:r>
            <a:r>
              <a:rPr lang="zh-CN" altLang="zh-CN" sz="2800" dirty="0">
                <a:latin typeface="黑体" pitchFamily="49" charset="-122"/>
                <a:ea typeface="黑体" pitchFamily="49" charset="-122"/>
              </a:rPr>
              <a:t>新兴</a:t>
            </a:r>
            <a:r>
              <a:rPr lang="zh-CN" altLang="en-US" sz="2800" dirty="0">
                <a:latin typeface="黑体" pitchFamily="49" charset="-122"/>
                <a:ea typeface="黑体" pitchFamily="49" charset="-122"/>
              </a:rPr>
              <a:t>工业</a:t>
            </a:r>
            <a:r>
              <a:rPr lang="zh-CN" altLang="zh-CN" sz="2800" dirty="0">
                <a:latin typeface="黑体" pitchFamily="49" charset="-122"/>
                <a:ea typeface="黑体" pitchFamily="49" charset="-122"/>
              </a:rPr>
              <a:t>都有了一定程度的发展</a:t>
            </a:r>
            <a:r>
              <a:rPr lang="zh-CN" altLang="en-US" sz="2800" dirty="0">
                <a:latin typeface="黑体" pitchFamily="49" charset="-122"/>
                <a:ea typeface="黑体" pitchFamily="49" charset="-122"/>
              </a:rPr>
              <a:t>；</a:t>
            </a:r>
            <a:endParaRPr lang="en-US" altLang="zh-CN" sz="2800" dirty="0">
              <a:latin typeface="黑体" pitchFamily="49" charset="-122"/>
              <a:ea typeface="黑体" pitchFamily="49" charset="-122"/>
            </a:endParaRPr>
          </a:p>
          <a:p>
            <a:r>
              <a:rPr lang="zh-CN" altLang="en-US" sz="2800" dirty="0">
                <a:latin typeface="楷体" panose="02010609060101010101" pitchFamily="49" charset="-122"/>
                <a:ea typeface="楷体" panose="02010609060101010101" pitchFamily="49" charset="-122"/>
              </a:rPr>
              <a:t> ②</a:t>
            </a:r>
            <a:r>
              <a:rPr lang="zh-CN" altLang="zh-CN" sz="2800" u="sng" dirty="0">
                <a:latin typeface="黑体" pitchFamily="49" charset="-122"/>
                <a:ea typeface="黑体" pitchFamily="49" charset="-122"/>
              </a:rPr>
              <a:t>官僚资本</a:t>
            </a:r>
            <a:r>
              <a:rPr lang="zh-CN" altLang="en-US" sz="2800" dirty="0">
                <a:latin typeface="黑体" pitchFamily="49" charset="-122"/>
                <a:ea typeface="黑体" pitchFamily="49" charset="-122"/>
              </a:rPr>
              <a:t>压迫民族工业。</a:t>
            </a:r>
            <a:endParaRPr lang="zh-CN" altLang="zh-CN" sz="2800" dirty="0">
              <a:latin typeface="黑体" pitchFamily="49" charset="-122"/>
              <a:ea typeface="黑体" pitchFamily="49" charset="-122"/>
            </a:endParaRPr>
          </a:p>
        </p:txBody>
      </p:sp>
      <p:sp>
        <p:nvSpPr>
          <p:cNvPr id="24580" name="内容占位符 2"/>
          <p:cNvSpPr>
            <a:spLocks noGrp="1"/>
          </p:cNvSpPr>
          <p:nvPr/>
        </p:nvSpPr>
        <p:spPr>
          <a:xfrm>
            <a:off x="7595766" y="84455"/>
            <a:ext cx="4395239" cy="625475"/>
          </a:xfrm>
          <a:prstGeom prst="rect">
            <a:avLst/>
          </a:prstGeom>
        </p:spPr>
        <p:txBody>
          <a:bodyPr vert="horz" lIns="101600" tIns="0" rIns="8255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685800">
              <a:lnSpc>
                <a:spcPct val="130000"/>
              </a:lnSpc>
              <a:spcBef>
                <a:spcPts val="0"/>
              </a:spcBef>
              <a:spcAft>
                <a:spcPts val="1000"/>
              </a:spcAft>
              <a:buNone/>
            </a:pPr>
            <a:r>
              <a:rPr lang="zh-CN" altLang="en-US" sz="3200" b="1" dirty="0">
                <a:latin typeface="华文隶书" panose="02010800040101010101" charset="-122"/>
                <a:ea typeface="华文隶书" panose="02010800040101010101" charset="-122"/>
                <a:sym typeface="微软雅黑" panose="020B0503020204020204" charset="-122"/>
              </a:rPr>
              <a:t>民族资本主义的发展</a:t>
            </a:r>
            <a:endParaRPr lang="zh-CN" altLang="en-US" sz="3200" b="1" noProof="1">
              <a:latin typeface="华文隶书" panose="02010800040101010101" charset="-122"/>
              <a:ea typeface="华文隶书" panose="02010800040101010101" charset="-122"/>
              <a:sym typeface="微软雅黑" panose="020B0503020204020204" charset="-122"/>
            </a:endParaRPr>
          </a:p>
        </p:txBody>
      </p:sp>
      <p:pic>
        <p:nvPicPr>
          <p:cNvPr id="1026" name="Picture 2" descr="http://image109.360doc.com/DownloadImg/2020/02/0422/181840966_1_20200204104452113"/>
          <p:cNvPicPr>
            <a:picLocks noChangeAspect="1" noChangeArrowheads="1"/>
          </p:cNvPicPr>
          <p:nvPr/>
        </p:nvPicPr>
        <p:blipFill rotWithShape="1">
          <a:blip r:embed="rId3">
            <a:extLst>
              <a:ext uri="{28A0092B-C50C-407E-A947-70E740481C1C}">
                <a14:useLocalDpi xmlns:a14="http://schemas.microsoft.com/office/drawing/2010/main" val="0"/>
              </a:ext>
            </a:extLst>
          </a:blip>
          <a:srcRect b="7469"/>
          <a:stretch/>
        </p:blipFill>
        <p:spPr bwMode="auto">
          <a:xfrm>
            <a:off x="1102769" y="907902"/>
            <a:ext cx="4173369" cy="2849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BDAAgGBgcGBQgHBwcJCQgKDBQNDAsLDBkSEw8UHRofHh0aHBwgJC4nICIsIxwcKDcpLDAxNDQ0Hyc5PTgyPC4zNDL/2wBDAQkJCQwLDBgNDRgyIRwhMjIyMjIyMjIyMjIyMjIyMjIyMjIyMjIyMjIyMjIyMjIyMjIyMjIyMjIyMjIyMjIyMjL/wAARCAEsAh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CiiigAooooAKKKKACikIyMZxS0AFFFFABRRRQAUUUUAFFFFABRRRQAUUhOKoXutadpyM11e28W3qrSDd+XU0AaFFeZz/ABz8JQzmJWuZQshR5EQbUAONxyc4PsKkuPjT4ah1BLeNLmaAttkulUBEPPGCdxPB4A5xQB6RRXBp8X/CUjwoLyTdLHvA8okrnOFbHQnHQ+oqrD8avCcmrpYSTSwK65WeVQE/HnI/H29aAPRqK4L/AIXD4O88QHUT5pJGAhKjgH7w+Xvjr1q43xR8IxyRLJqixh32b3jZVVsE4YkcHigDsaK5AfFDwaZXjGv2mUO0/N346evXt6H0pJPij4OhSVpdbt4xGAcNkMwPQqvUj3A6UAdhRnFck3xM8HC384a/Zsm8R/KxJyTjkdRSv8QfCd2/2SDxLZCaQYV4pA23pznkDr1NAHSy3lrA22W4ijbGcO4HH+QfyrkLj4seCrZ5o31mMtCMsERmyMDpgc9a5hfC/wAPNYvLq5uPFj6hM0Jjnmk1NSPm4zn7ueoA6c9M80y9+H3woWygsZNQt7bAMiSHUfmccg4LEjGcngdRQBsaB8ZPDGt3V8HvFs7eLaITdAI0nBLcZPTHt1rqE8c+FnlaNdesNyqGJMwAwehz05zXjUvwu+GlxJL9n8ZpE0hHlo9zHxnB4zy3B/UVZh+D3gt7JJh4sVk+ZDMDGNzdOPU8N6/hQB7N/wAJToHyf8Tqw/eAFP8ASF+bPTHPvVpNX02W++wx39s13t3eQsqmQD125zXisPwM8JuQieJmklPzLh0DY+gPuK2vDXwm0TQvGdnq9l4kluZoSSIXdWZ2xg8g9PvUAeuUUYxRQAUUUUAFFJj3paACiiigAooooADSDJHIxS0CgAooooAKKKDzQAUUiqFGAMc5paACiiigAooooAKKKKACiiigAooooAKKKKACiiigAooooAKKKKACiiigAooooAKKKKACiiigAoopC2KAFoyK53xF430Hwwq/2nfJG7Z2p3PX/A15L4o+P8kcsMegWsQRozI0s4LnJBwu3gDnHOTQB7tPdQW0TyzzRxxoCWZ2AAA7mvPfF/xi0Dw2z20ErXd4UJURAFAQccnPrn8jXzzqnjbWtYiuzeX5zdN5sgV9oJwVK4UjgjPY9a564heO48udWTCncSMnPfPvnigD0/xj8TPGGsQRwRzLplqhYGeGXZ52RuXnjnb2Hr64rlNCMOrXa2+oLdTNLLFDCyvj5mfB3HoCC5IyO1Ymk2N3rmr2mm26s3mSKu0twoJxk54HHfFfSln4b8M+F/CGh6XqmoQPHBeeaC5AWaTnKkc5AY5A9QKAPBtb8OtaaytvZ3C3BGRM0aNJHGwJwhwDngDj1z6VlfabqO1isHtkaKCfeXi9T90ZHTBBr6o8W6np+keCLvVRbW7+YFmWMfJ5hGCB9cAD3/HFUrXQtFk8P6PrF3okE98IVmUbFJ3MPvHJ7feOD2oA8GikuLa/021+xzwXb4D+byk3AKLyMcHHfp3zkVkXOkS3viqS2lBLyTbSobcQDnBHPPAyB7ivovxVqHg7SbXTYdRW2iJmRlEERLqoYHdgYbAYL610U0ugWut2LLpsPn6mMJdpCoJ+UsATjPQUAfH19ptxpN48F5HNBNG+M46EDPB49qfbpNqF0lhF5hSbgKV3sDkc4AzngdMZr6t1HQ9Cg028sltIdTlkEsot5VDDfksRgDjnP5Vk+AU8OywXWu3Wgw6Nq1tmO4SRifLQKpUjPGCoX8c+tAHztaaHqaXItLO2uJtQEnltBAp3I/IBORx3+mR616LP8N9T0NbPUdT0h9WM0R8xTE0hgYoFUEKTnGBzgdPy+gbF9Nus31h9ncygAyoBlgCe/fGTUl5e29rBNLLMNqIWK7gOB1x+YoA+M7rwxqsks9xFp80NnvYo7jamMnHzHgDHc9qyHhuWEcUkDARJjlduAWPJP1YDJ9q+30srDUNDS1MIksZYAoR+coVwM55zj8a5w2NneXV9pmp6AF0+IBVu2TPmj5SBn733if8AvnrQB8n2mkuzyNIjmKMnav8AEwHJIGR2GD9aL1Li1uz5ttJbvEDiKcdB+IHGdxxX0NeeEYrDxNaXtnfxztqLFIrExhQsbY+fjBCgKvY8n3qz8Rfh5DqegWsltbxjVFuI0zBGdrqxwxYYPQEtnHH8wD5hZJpHRyu55Gwqr97oCMDr0IxVyO/v2so7SO5lEduZGWPzD8oZfmwv0B5969j8WfCzUdN0uTULGKC4mt7iOOC0ii3YUkfPk8ZLYyMdK0bLQ/D8i+TrOnwtq6zxNJKigxs/eIHJB+VTkep7UAeKaTZaxdwNFaWuoXCgltlvCzEkA45APHr9K9S+E3h7xC3jXTNWvvPjs4on2JOeSrKxyB6bj168iveYZre104OVht1VfnYLtRSODWJoni221rxM2n21rGYEtRLFdo25ZORkLx2BU9e9AHXmiiigAooooAKKKKACiiigAooooAKKKKACiiigAooooAKKKbt+YNzn60AKTjHvS0UUAFFFGaACiiigAooooAKKKKACiiigAooooAKKKKACiiigAooooAKKKM0AFFMkmihjMksixoOrMcAfjXBaz8Y/B2kXgtTftdS5Ab7Om5Y892Y4H5ZNAHoFUdQ1aw0uFpb68gtkVdxMjgcV8++LPjxdavDPp+jWos7eWNlM7SMJQfYqRg4z69q8pN9f3+ou813cSzspZpGZmbKjIBPXAIH0xQB9K+IvjFp1jHbvo0trepOcJIzEA4YBuDjnG7HqRXm7/EzVtag8u91x7feWPlxLywyMIQuMHJA6HODXHeEvCsnifxdY6RftNZ2s0ZcyhQu4KpORkAc4OM12i+DtbgurO4Gj500KYkjCh3YsQA0gAIxkgHp9zjFAHL3Fg17dSK7m4e1uFiMTSZwcMxJG3JBCnjn5ic1rt8O/+Ee8I3eo61ZbZShjVnmC7SeAVxnJ3HAyvb8a9k8P+Hft1ij3GjW9mSVbDckbOFOOeq49DyateJ/Ab+I9KsIJNRaO8s2LLOu4bvkK88k9cHNAHh9n8Lm1MWt3or+dbzuIUMg3KXXcXOcEEELjPHJ/CumsvhJrmp3moNeG3CRFrO2Mrt/qwpAcAZzyxPJ7e9e0aJpEWkWFlatcGR7eHapPGR3ODz6d+1edfED4uR6ZdNo/h5ZbrUw+H2Qlgqg8/U8H1GKANDSvhgNHurG5jMH2pJXE80UYXfGQeoOTxhMc54Pqa5Ox+DmqXHikX+r3MF7p0dwSAzksQPU5BGMAd60dK8V/ErVPDtxPa6JO1/MzDNwqxpEmDgxg45yVGCDmu1Xwg/iH4dWmh63NcWs7IGne1cK+7JznjByDzx3NAHD+O59A0jwWukS66k9w9w05RZvMJIwQjlBnaDt6g4A47V0fhG/8PyeGdN0K31ZZEu2eNF3/ADgrklRwOMA9RXLeKfhFplve6RZWFrczQiKSPdHjez7shpGx0BcHtwPas3SPg8+sQSXEuqXdhq1o+CBFhRggA57koFPB4J/CgD0/xb4K0XVrJXvl+zJFtRZ4BtZQWGOxH3sHOO3NXb+TRVazju9WhT7KpkXdKoJC4G4n2yOR61w0PgvxL4c0947fxClwzRLIVvyXIbj5VY9jz39K84h+HPizxVfyXE0n+kS+ZKFmk4K7ugOcjJ/pzQB6xoureDbbXrmKLxWtxdTSmRxNkKhwQQGYcE4Y8HvXoz21tcW7K0MM0bLghwGDfnXy9J8H/F2nmaOexlmXyGZHtXVsOTgA8gkEDnsMj0rX8Nah8QfCGuabaR6fdT28+Y006YtsT1we3LZyc/lQB9AW+j2trqKXdtCIMW/ksiDCkZBHTuMY/GsPTdIll8SzX8Img04KyCB4wFlYnJbrnqccg/dPrWW/j3xFa2rS3ng65QspMKIxYvtBLZ447YzjvV6T4h2mnW8P9sWl1au0SvJtjJ2Fun0zg9+MUAddZRvFZxo7biBwdu047cetRWL742ZHR03sMIMcg4OT65zXETfGnwZb2sVxLe3S787IvszFmHTsMfrXRWni/wAMXkH2+DVrTy3THms+0YBPHPoQaANGy0q1t7s36xOLiWMLmVtzIvUqOTgZxwOOBVmWSYXESLGGjYnc2fu8f/r/AErG/wCEl8PwXsDtqVsrXMf7stIMnkfKO+TuHFc946+KWjeE7uGymt7i9mOHcW8gAQYz83OenOMYwaANnW9RvF0zUYGijtLiZGS2k3hsfL985xnBPQelU47fTH8KG5kthNMgDeayYYuBncGx1x3FYCeP/DXjvSrnT3uLrTZJbd/NZ2VTGqnHB5wTnrjtzW3b6TN4d8C2uk6Yr3SoQ0UrNvxly+DjrwAM+9AFLyZNS0Z9GF5KvmKT5TSYuTz3J6AgHoK4L4T2di/xXvHsLl7VbKB0NoykNLyVYHJ42koTx1r0Lwz4UbS75ri9F5JLCDKlxPOHJBBXgYwON3bjIpvhDQNLk8b6j4iskjjby2tmhQDKyF9zlh6knHvigD0WiiigAoprOqY3HGTgZp1ABRRRQAUUZxRQAUUZzSZoAWiiigAooqOW4hgGZZo4x6uwFAElFICD0IpaACiiigAooooAKQqCQSOlLRQAUUUUAFFFFABQeBRSN900AcBf/GTwhpms3WlXd1cRXFq5jkJgO0MOoBrurW5jvLOG6hbdFMgkQ+qkZFfGni+zu/8AhYerWt2Gub37Y4YkFDIfUD9R65GB2r678L/aP+EU0j7XCsFwLOISxLjCNtGQMdqANaiiigAooooAKKMiszWdf0vQdPnvdRvYYIYV3OWYZx7DqT7UAadIWxnNeFap+0Zbo4Gl6M8kfmlS88uCUAGDtA4JJPc9K8+8RfFLxd4gvZUmv3sbKU7lsohs/d/eHzABjkY5yM9qAPpTxP440Pwils2rXJT7Q5RAg3HjqT6AV5Hrv7Rb7Z4tD0cBwxEc1y24FcdSq9+nGfxryweHtS1DULe3UyXFxPEHTexLNlsEY+9xg11nhbwpo1nPf6drtw1rq08sVpErKOBIR8wXPOSyg8EDHFAHNeJviJ4r8Ut5Gp30q2/ANtEojXOMHIHJ79c1zcNqLgu3Ijjx5rtkbMnAJ46ZxnivpPwz8HrO3jL65EtzKoMQx90pnbjHTlAO2eT35qtr3wW0sFF0i0ZYCgiffMWc5kBz34AJ9OnfrQB5N4T+H13rN9bI8wgjnjaWKdYml3DkAFemDjODg4P4V7p4M+GsGg+Ir7VpIIUMmEhVF427BuO3JAJYnj/ZHrmuos49G8H+GLe3aVbW0tYwFW4nBZT6ZY9a8rn+J/ie48XgaRb3dzpTzm2j/wBDHlMw4yH+pPJJ6DgUAa/xf8HXd3b2GpaLKVu43W1htQg2EMCPl7KeAPxx3re8P3T+CfAFs/iSeJNT+4yGYFmdmOF5bnqTwegNVtTvvFb+NfDUF/YRR6U77pxFNuIkwcbunAJHIzz9auSfDDQ77Vf7RvRNNB5hm+xtJmIP2IwAf73B/vGgDkpPj3ZpcwW9lo19cnG1kSMHc3YKQe+R6/1roNY8T+NtZitx4U0SSzLHMkmpQ7cg4xjJ4/izx6etRL8SfDOlyWum6Lp8W1o5NioVQR7TjDAAlQT3OOlejukV3axsyBgwDKRzgkdR+dAHntr4J1uTQXvdQ1vyvEEqy7ZtxMcfm/wcjoPlHTtxWY3iHwP8Hmn0S2tZjqCxRzSSEbnm3NgguOhAAOMAcjHWvVLmCK4tfLuEDoSpIYA4IIIP4HBryP4m+B9L1fxLPq2p+I7PSYWs40PnsHZsMd21CQRwFwR3zxQB0vw98ff8J3dagUEUUFsVKRqfn2sP4s++enoK7kKITHGrHgHj2/nXnXwq0Pwro9nfXfh7VJr1pFRJ5pE2KcZwVUgHGSfWu4N3aXtzZ+W7GSSN5EBBUlMrkkHB67aAMG78O3dx49TXLfWHjEUAiNoUBUg5+mRyxPfj8K6O0nP2eUFlkkjJ6E5wefTI61zT6Fqdr4gvb+O986xnaP8Ack7PKCgBzkdeM9s8n2qPTxqVrf3L2OmRoLoFhcyTYVyN38Iz0JHpnPtQBQ+LALaHEFuYIYDxc+bnmPngAc5xuI4PK14fpWv6svii5nmubmBQHjCHO1XP3VbaODuJzxXtnivXY01G8tvEEjQ6bBbrOttFCrvKQ+d+45GPlAxwfm+leY6J8SdEmmuE8ReGNOuH+dvtMIJLKOQig5+bO7nIoAp6Z8T/ABnp3hmGS0ulnhinEMktwN7vgMwUE9BsXr1r6A8Cajeax4L0q/1GZJ7uWLMjoABuBIPTvweleJDx18MrzT7iC78FXUcEkmAIWyW6fNnIweF6E9a+gdEg0600Kxi0xBHYiFTbrk/dIyOvNAF98KpJ6d6ikSGSNvMVWRlwQRnIqfhhzUTW8bSbyDuznOaAM298N6Lf26W91pVrLHF/qw0Q+TnPHpz6VgR/DfwVJAlgunwyfZhtC+adyc55wc5z6+tdq2Np5xVOKKFr03UKg705kU5DHOP6UAeR6/8ADXwFoNpaJLqd3psM1wY2uRIGySfuMcYXnnJHGypdY+DfhjWbSG7s/EDxRNEiRzeYjJIoAAORgHgDpVj4q+Hr/VPD72Wh2L3E17eeYyGQ788ZIDHAHDdwK4zxT4G8UNoPhfTYdMu7iKxgZ5WhwWV3kyVz6jIxz0WgDeufg0thDJL4c1CC7RYmjntZVBaRgoGA46Zyx7YyKseEn8ZWHgr7a1zHIpPlW9t1aMhiOeMHk4Ppiq/wYTW08WazHqUF9bqIV3JcoyhmBAyNwznAHfuT3rstTvW8PW8krWbN+/mMFuhYFgXBdsgZ7k9D0oA4S6uPitb61PeC1huEIDIHYeWMLn7vXkKOM/zzWn4G8R69e/FOS01a1gtZpbPFwFUDJTJAGPUux5zwPxrO1DxVqg1I5twtrdxfaEwzHYNudjAZwwAUfd9O9Z3wqupdQ+LjNJdtewRWbmGVeQpwBzt4HBYc9/woA+iqKKKAGlQ2NwBwc806iigAooooAKKKKACiiigAooooAQ8ivA/iX8MPGGu+Ir/VLOcX1o4U21uLjYyDI+XDcd2PX/CvfaTAoA5/wXpN7ong/TNP1GdpbyGP98zPvO4kkjPfGa30OR0PHrS4GMUuKACiiigAooooAKKKKACiiigAooooAKQ9KWkIyKAPjDxzGV8d6+zSlZBfSL87bicsxUg+mAOfcV9a+DkuYvBeix3jb7hLKJJH3bt5Cgbs989fxrwn4g/CjULSe/8AEBme6jku2cwxg7tpJwBgHnG0dK9u8PXiaT4K0j+154rR47SJHM0gUAhQOpPtQB0dIWA6/nXn3iT4x+F/DsaZnlvZZFLIlumQcccscDrXlfib4/6pqcZh0ixOnRFh++Mu5yvcYAGD+PegD6Hvtb0zTFLX9/bWoALHzpVXgd+TXB+I/jT4b0q1f+znfUbnbujVVKRngH7x9jnjrivFPDEWo+PfFVpY6pIl1cyWrhZLjcxCZIIbBGCOSPwrr9b+B8iapZWGlXzgzDzJ2l+ZEUZBweDgcADv+FAHJaz8WfGHifUHtrfUZbC2lYKsNouGA45yPmJPpmppdA1CbwdNq019eTLdAYiuNzuX4JUjIJGQoDY/vHFd9oPwAtNO1uO41PUTeWyMGEYG3fjs3qD7VunwdNp/i2WK7ugfCrxvN9mk2rHu6bAM8AHYR05GfqAeN+Dvh8vifUpY5obm0gghEpJG7eDgdeMfxHpXWeBfhguvNfrq9nJHHZ3jRxjftXbjOBzkjn0/HrXVaP40sNH8VroOmaLcy6DgxRzxQM2yVFxtyfvDA65HX8a2rLxl4t1nUbmLSvBslpZwoxFxqDmNpWH8IXA5Oe5xweaANzTvDfhjQL2O4s4be3mijKZDYwABkt74HX6+tZ3irwn4fute03xHeK0dzZXMJ8yPncS+FBHpuIOfauf0XwPpC6qs/irWJbjX76RvNs/tZClG6RlQckYA/wD1V6fb6fbWkaR20KRquBjGflHQc+nb0oA5DxDr3iq51L+zvCmlJIIyRPeXQKxjjcNh4z6H0zQ3hbxRqOk4u/FVxY3MiESJbRhljYjB2kYbrkjn09KsePr3xDaWNq3hqNprti++JVzuTb178g7exrotA+1HQ7Q36FLwxjzwf7+OTQBzdh8M9Jt9Dt7C+nudQkikEzzzOcyONvJHp8o4OcV55qnxc1DS9VXSdH0K3s7O3uJLWTbg7Qkm3cAOgwCeQO3Ne8Hoa8ludctZfHFtpWmeGLN72S8lju574B2CqdzMD6kEEc/xLxQB6h9nBuPNdixAwoJ49+P89KkG1YkTZhCMYUYCjFMuopGgdrcqtwFPlswyA2DjI7jJqoGmilhWeUhY7dnlYDAc8ZwM54/rQB41qkHw70zxTHcT3l/fz+a0awqu2OEmT5mLkD7rMc4P8q90SRfJiKLlGA246AYzXzPaaRpt/wCOb9LvVoXsb9pkSWNgZY5GkwSAOhyWIyCMfnX0tHB5dtDCXLKihSW6txjmgCO/uIrayaWdXZAVBCKSTkgDgc968F+OdjeXHiaW6somuYotNRLgRON0J8wncw64xt7d+te6Xkrw7Ed40SSVQhYfLjqVP1AOD6kV4n8To9ctvEupalpkE3mSmKxK+RvSVWwQcnIByUHbpQBpfAR4ri112I2nlqGiUjd8rDZjlemTjOcc5r14QBZI5NgARWAJPK5PI+nA/KvNvgv4VutF0bUpr2C5t5bmYBWlIDlQPYnj0Oa9PWMxkHGQEAJPJOP50AYmk2FtLevfRqZAC6BpJ2kODjoDkDgD86s6jBGdPllWVYJFyEkZRiNuRn8z61Xu7xLTUbMG4kgV0kL5i4kJC4PHccdu9WmN+Lm1h8qKayMJ+0zSYDM/GCB9N2ePSgDzrxppVjHd26arp0aWNzKhudWUHcRy21lGD1VR3HP4V4a1hZefqcoCpbpE7221xGxwxAxwOynqO49a9c+MGt6lqesReENHieV2VJJAhzyDkDHQAEJ29RWFbfA/xLHZXcMr2MxaNTBIzng5BYYPThcduvWgDyRrQQZkkZpJAwBjUFSOAcg/j6dq+yPDs1rD4Q0R9weFraEIw+bqgxyB+FfL+q+A/FkGq+RcaJdGeYAlFTfGWYAABgSARluc9q+n/B9g1v4I0S1uIArxW0eUdcFCBwMHOCPrQBqz36QSrHuiYkcr5gDZ7cH8fyqeAy/N52OTlV7gVmvHp8N3JMtnHHcNIEaV4TufPox69T06Uuq2d5LZXcWmztBcyx5SXqEYdPz/AKUARXHiXS7fVZdLFypv12sYt3J3A9M9cBSSBXLWfxDlF28A0uSXcUCRqQh3MwXJ3Y4y3p2Ncrpumz+E/HMss1/MdP8ALllvLueMeYzYAPAOcYj4IXADHmry+E5tT1uTUbDUr6G5WSKV4bhTjjOGx0x1wMD7vagDofibqV54X0uLxBp7uJhNHBIMKQIyct2P90j8a4nWPjNrEWkabFYWe3UJIQLiSRVZd+dvy44wSG646Yq38bfFVheeCrextbyOSWS7T7Rbq2G2KMk9OmdvPH3hXmus6Jdmy0B1liZhbiDbK2C7HLLlskHqxHPHSgD2X4V/EbUPGd1qNnqNlHA9tGkgkjBwckggnpnp+vFZPi268Sz6ZOsd5AGS6m2zocBF5GGzkDo/5CqXwP1x7y41yNrBYbaGISeYGyd2TnPqSCOf9ke1dPoelf2vp9rdeSk9vdBmnnZjHKzngEggHG0e33qAPnnUda1C7mJv7hpFdSojSQ4LEHDH6bh+Vej/AAOcaT48udK2LJ51s2JggzkYbqBwMY4yeSKra54V0xfiBBYWnluJo2mjJ5ZpS3IOMHKkk85yFxXXfC2wMHja+ubeM/Y5IXAkICiQ7xkjoey9V45/EA9nYhVJPQCoRK5AIVcHpyf8KmIBBB6GkEYAAGcD3oAdRRRQAUUUUAFFFFAHEfFYa8vga+m0G7FrJBGZZnUsJSi8kIQeD1yfTpXy5D478VwQukWvagofG4idtxx/tde5719T/E7xEnhvwhLPLpcuow3T/ZZIkOAqsrEs3B4+XH4ivl4WWg3Oo3t2sl1aaLC8ahDhpHJGCAT3+Vz044oA1P8AhcHjZguNaZdgHG0c4I9u/Gfx9akl+MfjWTUIrj+1XUxhVMSqoViBgkjGDnJP/wCquZYeHF1lTG2oPpu9iwcKsu3nABGQT054/CtAaJoS6ZHqM+pXUcEsroqrCC4weBjPXAPfv7UAdXN8f/GMlosKrYROFAMywkuxAwSckjk88AVrQ/tG6xGhEuj2U79mUsg/LJz+nWvLdS03TYNMhubC+e6LkiQPCY/L6Y9QTyeh4xVSytLS5mhSW9FuGU72K52nnA7Dn5R170Aeup+0ZrTXUWNHs2UthowW6ccA569eentX0RY3D3VlBcSQvC8sauYn6oSM4P0r4gi0kRalChvrVkEgy6scAAnnBHoP1FfcFm/mWsL79+6NTvxjdx1oAsUUUUAFFFFABRRRQAUUUhOKAFpMjn2rH1rxVo2gW8kuoX8EewElPMG44GcYz1rxrxF+0Zy8Ph3ScnJAnvD+uxT/AFoA98aREGWYKPUnFcd4i+KXhTw3NNbXeoiW7iUs1vApZuO2egP1Ncr8S7vVtf8AhloE+nEpdanc2ySKjbFBdSw5J4+cKBz3rmb/APZ6uf7NmuLXVEfUWJYRbdqHP8IJP15PrQBn+KfjzqGtGG10G3fTIfMHmTSMruy5xjB4Hr1rzvxG+vXWoyXOuNdO9xsMYmz8wxhSFz6A+vU16x4b+Atj9ht5fEl/Nb3kyELbwuAVfPByRzj05q1Y+GLL4V+beavPDq+oSP8A8SmzRGL8HLHAHzN9zntj3oA8i8NeDNY8Wa+ulKjw3HltITOpXC88nPv+NetXX7PUf9hNFBqoa/jQmHKbUeQ9d3twB0rrJ/EniLxL4cluvDnhuSDUFiaP7TdOISjg4YIpyTjnrisXwF4Q1qaSeXVfGmpG9aMPdWUchzEXUFcsc4OCDxQA3S77Tfg34NtbjWIFuNYvrny7gw4ZxjAI3DsqjIBxn8zXev4zim8P22raZpl7fG4i8xIEiw4Ug9TyByB3715hd6BpfhaTVtcvrOa91KxmjZV1GUvHIGcKWUN95tqkjnvjtXudsRJbxsF25UHaO1AHh1loPjPxh4og8Q6hri6FHLMTaWDSHzVjGF+RCeCRnn1Poa9D1PwTZX3hi80zWdRmujIxeK7mb95B/d2nPY1r6j4d0a/8T6dq92AdRs0ZbYeZjjqTjvj+tQeKYNLvhFp+q/aDb3EbgiJmAPQHOD6NwCD0PpQBz3h3xP8AZ/HUvgi00xI7CyhP+lZJZnABOcgDnJ6Zr0GUssLFeuOPrXBxaxLc/F1NGsUj+y2Onl7tl4JZsBQ3qeFP4mu/biM554oA4b/hC7eb4lnxL/aojuFRfMs0IJJCBec9B909O/vXcZHyg9T04rxHxL4jll+O1hpvnfYktJIkG8/64uB0475UYyOle3biMAg80AcX49v9UsdET+wp2N03nPtBGXQKc4YnjDFcfyNaXw/fUZPA2lHVvO+3eURIZiS5+Y4JJJySMGvPvjLrGsJBoNr4fhlxcSyyMUVlbIIUKehwWfP1Ar0jwXLqk3hKwfWovL1DZ+9U59eOvPTFAE+qX0dtqelQedtmmmfbHvxvURsW4/ixwce1eN+HdS8M2fjqW8hfUdSuLqYzxMm5BF5shPKkBjwidc5zjpXsGr21nPq+kzXOUltZZJoZiQFU7CrKcnurH8q8n8Q3Xw18E60NR05o7jVYhlYIJmeMEEkZ25AOcD2oA9rnZvs7iJwJCpCnGcHtXN6x9tvrKaytblV1Q6XIfsqrt3M20EhiMDBGBkd62bAPc6Whmd9skQw+SrYI69eDXnHxD1P4gReJ0s/DFiptTbjbchAzKxzuBJwBk7fyzQBh6X8I9YeZluFjsIIbtDB+9Ut5fy72G0HBbb0OOvSvcVVRsQ5baOCR6V43ovgzx74lEMvirxJJa28bKfs1sxV3XPIJUDGRjBBPWvY7eBYLWKFc7UQKMnJwBjr3oA5nx74j0vw1osN9qUbuqXCtGEQN8ygnuR1AIz6kV54/x2m1WQWug+G5rm6kU7RIclWC55A9Dn8vevXtbto7vTJoJbNLuN1IaJ22qQOeT+AFcFB8MtOGsRTQSXNrG9q4kit5cRLL0BUYxjlj060AbngjXvEHiLT5rvW9IXTNpxCEcnf6naeR+NdbEdirG8m5wBkkcn34qrZSRDZbRyq7xIASpzzxmpWMv25MKnlBDvYnnPGOMfXvQAXUFtOY2uEDeS4kQn+EjvVK61HYrwC2muCIPNAjA/ejnAUn5cnHcjrUWs3xsbq1f7PJPjcypCw3njDcHAIAI71inWrdNdsxdC8SGe3V7Pap27CCzBxgEEBF7nBb3oA8T8a6zrX9qp4pjtb/AE+cTyQKZRxBxt4PQj5j6cqOOKpQ/Fbxza3UFpJqQBeSOVWkG4BCAcE9xg85NfQviPS7TWdMe32pIEkB+zliEkPUbsdOefwNfPvjWJLXVrMafBbRvMnnTwxxlkjdSwxtIGV6Y3LzxQBp3/xE+IWizzyS3lq44Ko0YOQQSGA4JH3vpiszXfjJ4r1QW9pG5s5rO4ErvA2GdlPCtg4Kg446HHNZlzrl6moC101lFh9mVJI4oix2dCWGO4XJ4H3vxpll4btb6wmu5ruO2muX3wIFDRkZAI74+ZgD0xj8aAPp3wjf3Os+DtPur55GuJYMTF0CszeoxwAe3sRV/W9YttA0iS8uHQbQFQO2N7khVGfckCvNNGbXdP8ADem3sFzNJBDBhY/MUmbLg4IHy4CKMEMOM1p+Dr/XvF0Eur3UduI4LgxwJMgKsFGMgDvktzu9KAMzVr3UUvvttxZmGG42zCO5KloFQEsgwSMHb3IGG966zxLrf2Dwq75JuJrYY8l9uGZThs54UYJ69qm8Q6XZamkl4+ntcajZLuCLgEHAfbn32gd+pqtcpaar4UuLe5sri18qBYJGVPnQcqwUkc4yecc5oA8D03xDY+Ltb0+z8cTPBYwZCmJCGJPYnBY5+Xuehr1K6tfhfq/h+KOHWVt4ooGto5A7LIASRkgjJOc9eOa46/8AhHpt3ZXNxomoG5SKF5WcsGcOCflIA75AHGcqeK7O2+HPg21hguIIJ7qeW2EYRmZ2ztABOOBjbjoOtAF7wl4c8N/DWK/vYvEf2iC4jWNllZTh1LdAv+90wapm4STwhe7NRcWn38Wtvh9m4dhwONvJA65ry2XS0865jaXyLy1aR2TZ8m3LrvI+YDq/THT6Y2PDdl4kk0STWibiO2kVAixymRZkbjGzqeSvcdh60AO8PWWm6X4puYz4gX7QqmWMvIBskwR8z4Kg/O54xzW38KEkX4p38TuXSKzkKHfuUkyLuK9ufl44rkZPh79s0q1w8s11cnK3KMNicgYbPsD/ABdT+fa/Bvwzqnh3xpq0F2Q0YhAZiS2W4yM4xnkHvx+dAHulFFFABRRRQAUUUUAFFFFAGR4oR5PC+qLFs8w2smwP0LbTivi46g89isXkJvR3zLjgKy8qAeAeGPGDX1h8WbnVbb4f6gdKtxM7KFlIfaY0z8zDkdhjg55r5ft9VfStBntW0qxZrpgyysCJohk5UYIbBxnk9GHrQBnw29uNStoIDNOJCmMKAxcgcD6EkdecUmqRXjXri6jYSocOuDn0zzyc8HPPWnAW8UEc6PLBeoBIrMCSzgjgHgDPJ79KtQ67bpeLNcWBnQxkPGJmUs56sT3PQnjsOmKAMy0tXuo2CkFcjCAjcx/nwM81ULMrAqeR7VraZoGq6vBPPpelX93sOCbaJnCZByDgHsDVS6hW1gEFxbTQ3yOVdXBXAHqDznOR+FAFReQOTnNfdHh7P/CO6aCSSLWPkkEn5RzkV8RWy2wuIXljaSFJFLoTjzF3crx0496+yNZ8U6R4K0rS2uobgWMzJbxyRJvWIYG0uewoA6iikVldQykFSMgjuKWgAoqOWaOGMySuqIOrMQAK4vXfi34M0IBZdXiupCSPLsyJiPrjgfnQB3GR61T1DVLHSoDPf3lvawjq88gQfma8D1r4yeL9cv7uPwjpM/8AZ6AFZFtDJLtGMkkZAB5/P1rgZdC8Y+LtXF1qkF6puboQmS5VgqsTg7Q3ZcHPpigD3XVPjl4WtZ0isnuL5y7IfJXgEHAPuD2+tcJ4o+Ivj/Ubt9HhsZtNluIN8cMSESgZ4OcHrg9K9D8H/C7QPAtu91eSxXs/3vtFzEoCd/l646Vq2t3LZeLnivLP7Xd3zbrW4ihVRBbhVypkON2CSfXmgDw7wx8LNY1OOXxLrsctxZRlneHzD59zhc5BP8Oe+eccV6T4c+DXh+zEF2txOt8VWUxFlYKp46Y6HHfoeld9DJrUvieaFoIYdGihAV2GWlc56c8ADHUc4pbHw3DbeKr7X5J5Jbi4hS3jXJCxRLztwDg/Nk5xkZNAC+I/D8XiDw5PozzSQLKqhZY/vIVIII/ECq+iPq0d9LpxsfK0qyRYYbiViXmIHJAPboMmukxRmgDnNV8K2Wr61p2pX88zNYsWhiVyqFzgZIHXpxTvEWm2siJrH2C2uNQ06GR7aSY8xkjPH4gelbdxswm6LzPmGPlBwc9efSql7GZZYY3MfkHcsqN/GpU+4749aAKdzfXA8PrOjCaSa3YrNABtBK5Ujnp+NVNDs7ePxBfXkrQnV5ba3+2RqBmNtvY9SDj9Kt6Rpg0fwpb6cjreJDCUU5wJFycdPY1x3g641Wfx/wCJr/UtOe22xW8HlxEydsrngEnBxnHbmgCXWor7T/7V1DTdT+26pb24RILiJCrHflvlAznAAHOOT612EWtJBp1s98yJdtCryRA4IOOTg8gcH8q8p8PaVJq174tSOxkivWnheN7tih+UkqCfTG09B972r0jxFYWU3g+5t9SaJ4Us3VmZtqZ8srndxjrQBy888mpfFzQbv7THNZDTmmt4w2GXd95j69E7Cu01N4NS0+WGPLs2+MFQSyt93I/U15Zp3xB+HenXGi6hJ9qOqQWSWyCMGQRoccE5x71P8WUvPD1jb6zo0iE3DlpsOyOzHaVKlSDj7/yg4+agDs9B0fUtM8Z6ndSFZLO8RWMwc5JX7oOR1w3Y446V1OpXlrp+mz3N7KkVtGmZHZgAB3615R8L9R8f+KNQg1nW78w6MiuFtvsyqJjjAOcZwCeuTypr03xDoNn4k0K60rUA5tp1w3luVYY5BBHvQB55eeEvCx+Jdp4nl8Q2bytKP9EaRXLSHATGDn7xH6CvT7mVoYSyDLYO1fU44FeeeFPhHoWg29rdLbSrq6rlrh5d/lvz8yqRtJ54yOwr0C6KiS3V496mUDhc7TgkH25AoA86h8a+NHSa3fwhOl3tVIJHIwWI+83YDPPHYGu08HpraeGbX/hIbmC41JgXkeEfLgnIHQcgHH4VrLFzvcgyYwSo4x6YpRNDGRHvVW7LkZoA89+J/g3SfFE+mNqV1dwtv8pPKc+Xj7x3DBAOA2DxWt4Z+HPhXQrJo7XTbe4Dvv8ANnXzGPOQCTnpW1e3+nR3aSXOpWccUSkvHI65BPRhk5HAYfjXN3vxU8H6TevZHUlaQAnbGMqG64+pyfyPegDs7zallNlcoEIKr6d65660fUINeOqQTs0bQwwtGi5bKlgXPIyAG6c9K84vP2jdPEDCw0C5mnyeJJQqgevAJP0xXOz/AB98S3a3QttNtoUkiMcJQMWikJADEnIbHPGBzQB7voBvDbt9ukuZpVZtss0Ii3KWJHyjHRcDkf1rXmuYLZN080cS+rsFH6184a34g+Ld0Eijhv1imVCJbW3/ALoG75lB2fNz24rkPE2leLFura08Q3dyJZpEMb3U5aLDcBgT05Bz9KAPq+717Rre2kludUs44EbZI7zLtU+h5964/UPiz4P0i3kAuZLtIyVQW0ZZWwDwrEheg9a8b0r4HeKdR1KK21G5gs4pFaTzd/nYx7A8547/AMq6EfAGK3vrmLUddlNrHbiRJUgJOd2OBnsF/wDHh6UAab/HvR4Vkk0vQ7hpyAcO4JIOOOP9o4xz0rD1b48+I3eJrSzt7CPyvMKyxl2cMeMHjouDnmuq0/4EafpbjM32wPHtkMhKkHttI6dux+771yXivVtG0v4j6tp95YiMQCEQhE/dQosQZhg5BDAKPu+/BoAw4fjj4xgIleeyupBlFee1TKDuV24POe/oK1L748+Jc2sUdpZMpVWlLxEs+cNgYOAMcdKoX/h3wnqfhGLUdAuGiuxulu4JXD7cZ68HbxvI4A/IVu33w8PiSw0nWI7qOK6msElS3jiIhWQAMVY5OM5AHSgCS1/aBJiaGTwxBlm3ARy7VUdyeOe/PFZY+LPh2/1o6rq3g23kvVAKyxykYIBx8vTOTjPpXM6j4VuEu5LtpLYW7yNHbkMSWwT82G6jC9M9WGK3rT4M6reapHaQToZo4PMvGkDBUYgbVU8biee+OOtAC6V4m+GvkztceF9RSVncIscnmGRCDnlj8uAOx4zVHQ7nwD50c2qx61arb3O+K2SYFUzyOScr0PQ56cmut1P4FTvaXF3p222u1G6G3Vy6FRnALddxwCfrXCWHwy8Ua0b24h0iQ+S7RsGARWYcHb07g8AUAet6f8ZPAtloq2ii8/cIVVDCCxGD0OcdgOvesyD4heGbfSp9K8PeJJ9OtikjPLcWRd97FTuUjHPD9fXPavJP+EL1uK9thFpNzPFdBWi8tPM4O084BwRkA5A71Dc+GNetZJtPOk3jsJdoCKxGR6446Z6+tAHu2geOPCmnab5Vx4mimvbggSzrCy7mIB3FQMAZYDp2PvWjqPjnw7o+hf2fp+vWd49tDuLPLuDYHAJUEZODn3I7mvnceG9RW/s7KawuYLuVuAYydw4wQfXO7Ppj1qHWNKuLRzLHaOkMshjQAemG245OQGXvQB7j4U1kT+E5vsF1pDXpuDJcebP5cMSOcsSO+Mse3bgCu1PhyK0s4f8AhHfs6rPMk0kguCSFGC2znnO1RjOOa+QUV5B5SAlifujqx7Y9+TXc+GtU1HSLW+Sea4tZbS2IWOUY2EngsDz1ZOgPA+lAHU6v4W8U65r19Lc6fc3qW800UMpQDMfIHIIO3huh7iuk8Jw6zJoyabNYX2nlVeNbmGHC2zDBB7EgkjpuyQa8Qtdf1e1L3NvqNzAc4KQuVBDZzx0xn+da+ieJfECm8njvWj+zQOz+ZKygEscYUcZy2AMfrQB7J4dhvTryw6495PHZSNIjeVsMhCsFbC4Y/KM8g8k+1dT4G1bz9b1nTpfJEkUxZEicHanB+bpg7mI5HY186H4g+J7G5SaHX7prloyk2ZBJGVznAGCOmB04wa7n4Ia5q138R7oardTyNd2THEoxuIKspHHoWPHrmgD6PooooAKKKKACiiigAoooNAGR4o0xNZ8M6jp8kpiWeBl8wdVPUH8wK+T/ABBpF5caXFdxiRrW0hVnnkTylKkAIqjJ52le3f0r6A+J2t6/5C+HfDuj3dzeXqAm6VP3US7hnJ6V5JafEzxXZXEGk63aWMsVuwRrW5hUM7ZBUknjIyPyoA80tdP1G9tSYYZntkILED5Rwxz+Qal2zWDW06DbOn7zqGAAIwSOR1z/AJ6+k6n8WtQg1AP/AGJpNwilkh862jbYDx8pXkc7+/8AFVax+LS2NwftfhPRZiyslwVthHKeS2M9vmwe/T1oAh+H/wAWr3wPaXNnNp/222uLgTEmTa0ZI5xxzkAelcj4r8Sap4o1+fU9Uwtwf3WxU2iNQT8uPxNdYusQ6zPceIrbwHYS6VZhY5kUkkyNt5JGCxz7dCfpWnqGoW1gkV1r/wALYrPTJEKxBC8bPIACGLZ5GN3JB60AYmm/CzxJqXh618RQR20lk58xYFkywj5JOPwxjryK+rZbKxv9KFrcW0U1m8YBilXKlccAg18uW/xB0q3sHgttDv8AYNzfZ11KQQopY8bemMEdvavZfBms67400LWIta02HStGuLIR2XlHB8t1YFs54wMY6UAdVq/jXw34dtS97qtrEsaZEaOGYgcYCjn2rzq++PD3s0dv4V8M3moSSOI0kmyqlj0ACg5/MVw2j/CzTrHxWdL8YamYkkiMkH2eQfMNxwSxzjIyfXr6V614B8NHwXb3Wn2ck2qWV1m8tJBGAqjoF3HjJGO/Y9KAPMNd0/4o/EG8NneWrWsGVcwBikcfQfMfUZPB54PtS/Dj4SWN/rep2nitit3YyBBZJKB5qkZ38cleRgg17Nc6BrGo6hCsut/ZrYwMbmG0Bjd5WAG7OSQAM9+uK2tN0HT9LEXkW6maOPZ57jdIw7kseSTQB5/a32qaL4yhg8P6NqF/oMcX9nvAIhElsykfOHYfOOO57+1dP4pW5Ww1aW+uYbXSVtQlvJEC0yzE4D4xxgkDHOfatm9l1OPW9OW2jjOnuXW6ZvvA7SU249xznjmqHitLi/8ADuradbJFNO8QXY7NGFRuCxYZ5GGIx6CgCfRNFSDw5p9he3Et80O2TzpeGZg24E49OmPatpokYoSoJU5X24qrpcqTaVaSRklTEuCTknj171HLrGlw6zHpUt3CmoSRiWOFzhmXJAIz15B4HNAF3Pz7SOT04qTGK5f/AISPTn8aPohnmj1JUwiCMmMjZvBLY643cZ7etYvh/wCIUmteIdU0KKxmaezVpUuGOFkGeFwQCOwHWgD0Ks28vLyHU7KC3sHnhlYiecEAQrg4PXnnA79anspJ7nT4pLy3EEzpmSEPu2k9s4GaqWejra6hLeG+vpTISRDLOfKTP91BxQBk63e2Ooata6cNeGn3tneRXPl7wDMo5MeMjIIznrjOaqeNPFek6AsUGrW17LHeHylWGDzAygcn25ZR749q2pvCmhza6dak0yCW/fBadxlhtGARn24/Gth/JK7ZNhA7GgDn57u6m8DzzaHpTpKLUrZ2c6iMkYwoxnjI7H8aoeB5PGdxHJP4pt7KzUqFS3hTMjHA+ZmDEevFbupeJ9C0hQb/AFeytsjIEkyqcfSuKu/jj4HtcJBfz3RUlT5du4Ax3ywGfwzQBa8e/Du48VwSy2OtXFncqg8qNTiMsDn5j17L06YqbSfB8kPw1m8OzK5nmikiYzuXG7G0MPm4ztDDnjNcFqH7RtsqyDTtEmc/wtPIF/PA/wA4965+b46+MdXvEt9IsYIeCdiQtM7d/wD63AHWgD2jwd4E0Pw5puLayt5HkfzN7xqzIf7u7knB962NT0+K5vbe5u2txaQo24SryG3KQd2QAPlx+NfOttZfF7WHihhi1OCOVpJA0jeQhJLFiQSAM7zxjnjrisjTNE8a/EHxLPomo6xdfabdWaVby4ZljA44UHHJx0FAH0Ze+O/B3h6EQy6vZRIqb1jhO8gZA4C57msaX44eB4og51GViVB2JAxYZ7en6151B+zhftbuZdegWcMNoWElSO/OfrVvwL8CC8d2fGFu0TBwIBBcAkjqc4Bx25Bz1oAt6x+0faRTtFo2hvcJ2muZvLz/AMBAP86w7/8AaC8QzuZdP0qyiiJ2BX3SEMO/b1HHt7165a/CvwRaokaeH7Rsf89BvY+5J57VgDwZo3hPx7p7We5Rq00snkFU2RlQSQo44/eLjg/dFAHncfjX4p+L9OuFsYJ1WPDvJbjySgBzxyDjjnrXFavo/jfT7Y6trFvqsKzkoJZJCCxJycjOcce3avri4vdP0ZEcxpEj/KTGnoDjIAz2qTU4YtR0yaAsixyxnEhCttPY4IIPrzQB84+Efgn4h8QWrXmq38ukxMVKq6eY8ox1+8MDHQn1NdzY/s9aEsUZvdQvZJwmJipAWRiOSO+Oe/pXb6J4kt7nRjqp1C1j02FjE5k2oIdpwMkHGTleOPp2rI0j4mWGseP7fQbPULe7hlgky0MbKDIuDwSOmA/c9qAOfX4aL4E1m61bSbW2vtNa0kjnhvmAJychQcHngDgDOa9TsdJ063sIbeDT7eOFUUBBEMcdPr9aj1fShfaHc6cTK/mgsp3lTnduA3Dkc8V57468Zap4dhsdE0a0ujqTxBrcRqZAwBPXPJwBnoeooA9UyChWJlBxx3x+FVbvRNN1C5iub2yguJogQjSRhiufQ44/+vXmXhSb4nR3xi1bSrVbS5cl7uIoHiJ5yVz2J/umvVJYpXt1SKUxMNvIA6AjI6elAD3WONlKqu8jA45wK5jxT4zg8PaQNShtluj5ixvGz+WyZ5yRgkceoFO8Yatqml6XbW2mwNJqF9ItvHIFLJCTjLnjsMnnHSvM9e8J+B9Knk/4TPxJfX+ou43tuZTyGIz2xxj2wKAPYdB1yDXtHh1CBdolB+UnPIJH5cZFeVa9H4asPH/ih9Ymja6nsY5IHmi3hCATwTxnGzH0r0TwU2kzeF7WHSdSGpWlofIWfbj5kwOmPx985rkvG/glPFXiTUJ5JZIjBYpFDKV4jctnjoSTkeuMHpQBwWkan4fsvAmrJp0EceoTII9zN5m2Nid7KTxj5WOAcipPDHinSba3msdR1acPbw+VFcm43K03UnBAPBOB8x+7xVXSdDs7W/msJ59LgtrG2nVr2aAeZGu4Zz907scZ54JrPh8DyyXllbwzWl4l3eSNPcQzKq7MfKD1xyW4K84oA2ZtL0jTvCE2uT65FcTqrNaxmTLsrkHyzjad3lqAMk4yfxpW3xf1nS5E321skeFT55MsyjjkLggck5K9vUVdEnhePwzc30iTtPJK4a1WPMe0HMfy4ZVJwq7sDr2rL0vSvhjrV9aQyahqURkiaSQtwExtXYeDjoTnPfntQBqS/GXULvU0ubiGJIVfYlnE7FpAeQ2cYzyvbnB5FeraH4jEvh4XFpaxiLaGSGaRYmCZwzHk57tnivKLvwx8JVuDbR+KruG93b1uVLOsZJ4BbGCRkd88dq6HTfhRcXMCSWuuC8s5yrw3zAh1j4+UqeSuABwR16UAaGh6ix8dx6bHY3Rjg82SSUYMZZsPjPOACVAAI+7W9qr3qQ6iYZIlluZ0a0dyoG1cbhz6qvX/AGq46P4VeKrfVG+wa8lvaeXs8yMsrsAPlzyDwxPcjj6Clh+HPjUGO0n8QRzecdz3JkYmJdu0hVzyT8vJ9aAOlv8AxNomi+L0g1ORQ/k5iDLkL1y2e2cN37CsPxfqlldT2EzTPp8H2hCgUfNOSgbBPBC/c55GTisnWPg/4lHiK3m07V/tiJEyNPdOCyJjaEI7ggt27nPrUXiHwT4xmi864mRox867mAMUhKlVA5BG4jHAxtoA6LQbPwbp+iK17plkY4pU2gMruARkMx4J4BbBzwTXR38fgLxHelZorG8mkUM4T5i3QAHH07+nPSvnmXTNb1CwtbeWC5uo4YwfLSQBYyeCeMgjao54+8Oldgnws8f/AGW2gtR9kQFm+W7UeXkeo56lu9AHfwaR8O9a1VrbTNO0+UyRlblIl4i44yOiEbOnrXm3irwbb3nj+DSrO1a0s408p55OBIeSST3b7xzx0rjNU0rxh4IvZmu4b2ykP7ozhiUfoeG6H8K7mbxjrNr4Ze617RmmmuM28OoLAUkb5cEZBGR9/nPcHFAHDeJ/D1pomq2cWnzy3FtdLlJXiMZVieVGTg4DLk5617V8LdN0lfFzzWlys95aWPkXG9cOWBVAQCOAAjdzwwrwfVNeu9ZuIUihZPKcyRwr853Elic9Sf8ACvUfgTe3z/EDUY7iIB5LQvcM3DBsrgY4x37H60AfRtFFFABRRSDPegBaKKKACiiigCOQPkbCB6k/WvmD4w+GJtJ8cWw0+/aaXUW3okkgV433kgZ44y3BJ7e1fURrwf4l6JJr3iCex1rxFBp1qsgltFlgYhFPALMOByx9OAKALnw78Ff2L4MvNa2B9emDCeO6CTqArZwMDILL7nmvMfEfhJ7LUG1LVZ4pLvUrqVRYWqEsjsSOnGCCQQMdsV6b4UudD+GeiSaHN4igubrUpvMSe2RlAG3AIYkjsB2615pr9nceJPiadNGqSwGSVSJLxiNjgAEgAnngsOe9AHoHhTwlqGifCrxTFqUsunSySq8ccqBdjRkMG7hg2VHTtXnniDVfF/i2wgtby4a/htZvKENvy7YXAkYDPUdPr717FqXhtLDwH4qsdd183UN3cLIXeQt5B+QrwTlfnxxkjp61xPwkvvD+m+M7+7k1eO0jig8uJZyAJgSRncfQKD+NAHD6j4Kv9N0W4vJLkRhJhAY5YmRnJCcAngjLf+O19G+AILu/+G9np2txwSRT2RRRDJnzIGBABGeDtIHWuE+PHirQb7wzaabaXVve3hn3q9vMriEAYO7B756e1d/8KLkXXwx0SQncyQFDgDjDHA/LFAGjpXhvRtNktXTSQLvDKs0wV5Exx948gH29a3Xl2rIsKq8ka5CbsDOOAcdPyrK1fUtTttR0+Cw0s3CTy7JJ5JCqwrgksQAT0HGcckVStvDOoHWLvVLvW5klvLdYJYbRdkY2ggMu7JDDPagC3N4msrS51QTxsi6fAsssg+bIxlgAMtlcjjHcVLYa7Zalq0kNmzTKLdJBMpJjZWzjHYnrmsDVLXwj4Wuv7Y1O+Au0smtT9ouctcR8cFScM3AqnpHxN8E6fpFnbnUoraMQgofLbYQCRgHHXjp7j1oA7S+1RrOS1VLO5uvPm8tjCmfKXH3m9s4H4+1VdRTVLj+0re3gihWS3EdvdFtx3NwcpxwpOevNcXqHxj05biCLStD1vUpXQyIIbZkDce/UcjnBHIrNm8XfFfWLhV0fwtbafbOyhZbwEnB7nJHHX+GgDv8AS/D99D4bg0zVNaubqeJwTdQnyXYZyFOM5Hb3q3eeHNKvtdsNaubUPf2SMkEn90NjP16cemT615rbaV8Z7m+ayvdb0+1tiuWvIkRs5OcKNoOecdAOKlm+Eet66+/xF42v5jsVGjtgUQ47kE49O1AHe33iTwxpV1I95qmnW9wPlkLSKG4BOD37NXKXHxd8B6Zc+dFqcTiSPJFtasXY5PBOPfvWXF8CPCMWjx6fc3E51J1OLnzdrM/XhPTg8emfwg07wF8M73UV8JPau2tWdsr3DK7IzNtGec4J5zgZx+FAHa+L/Hlv4Y8I2/iCOylvLa4KbAp24VhkE56cfrXnFz8cvEd7psl5o3g6T7NHEXkuJg7xpjqcgAED616p4k06yi8EXthKgNlHbFdsmX+VR065PA9a8++HXxU/tjVNP8NJYM9vBamNrlATlkHy8Y7gGgDlIdU+NHjHTo7+w82G0mBaMweXAGU+hY5x6c1V8OfDDxv4nvrh9V1m90/7MyrI11LI8rEgg7eecDPOcc+5r03XPG+tp8SrHw54fs4JoYoRLeLM3l43YA+Y9MZBxjJJrN+JOs+JLKHWNO0hF8m7ZB56Nlocp+83En5RgcHA7mgDmdV+AV9L4hsYrfUZLiwlJa7u5SA8YyeAvckEfjmulf4CeDpLKS1try8+2KuDK0ysVPuuMDPAqt/xdTXPBljf6XqmlL+4BBg5klXYBkNgjcTuyOOR+VP4Q6bcW/jXVRf6vdyaxboRe2swJB3YwQxJyRgA/SgDY8MaJ4T8C+CbGDxRDaNPezsrvcWu/wCYnG0nBwox34ru9P8ACvhqC+ttY07TrRJ1h8uGaAAAoemMcH615h8QfD1hql7d+KtWvLi902xhEQ08sYCZN4X5TjgcMc8547V39poWmD4fLb2tvPbQmyZoxvYyxA/PjI5OGA6dcUAWU+IHhl/ELaEuqRm/R2jZMHCsucgnGM8GuB8U6/a+F/iZB4qggjmsJrCS3mkRSG8xScDJwOu0fj7Vzvgm0t/DfxM0jRrcWkn2mBbk3k8TPLIzBjgE42/LkdO/Oa9k1XSrC8mOlX1lbPptzEWKmP8A5aBwT9Mkg/UH8QDzLwP8VfElxqEsfiTS7lrO4SSa3uYrVgqrt3KoCjkYU4IyTmuxt/iLIPDdzrup6NeWFpbBmJKFhIvQYzgjLHuMcV554b1jU4/jFbeFZZLp9HsLiaK3QE4VVBZCe2BtC/QmvbPEGm2+p6U9vPDC65BHmj5VPrQB4l4e8dfELxjrcdzp5sLe2Z2i2hlBVDgj5WYkn5eDt7mvUPEtlfSvpl+baOW/sTJ5Do+OWiwR05yQO3avEdSivYvj6slrbR26jUo4oVChV2rtGAMj+H+f4V734jjSbWNGjkZCJJH2qwOQwRskEEEHaWGaAPnPxheeIdT1Sx1zxKbrT4r5kewjgyYkjHDYUsdp5Q++a+hNO8KafqGmadcXEl09xFZrb+YZNrsACMnHflvzrzL48i2XRPDVtAZIHQSPEC5IICj5fUtnb+dezeHnCeF9NLNnbaxgse+FHJoA4bUfhhZWPhiXSLGe5lsvNe+ntpJMtduoyqFuCBkL+XPNcp8LfFlteeL4tL03wrpWk2exi0mS1xv5wN5I64bgA17Jqmox2jujxM7C1lnQjodoGRx65rwjwP8A2Lp/xK0uPRrxpobuJDJGzkBJGDtggE5YBVB+vuaAPoK/vEsrGa4kUsEXhQDlj2HHqazZra3umOqG18u6isiYXdcNHuGSMexUVJ4jtPt2h3Fq85iEvyBhjHPAzntzn8KLjU5bWHU5ZEEkVrbGX5AQWYKSw9PTH1oA+d/h54g1K/8AHWl22p61eyKblp2jaYlJWyR0HAGdxIPHSvqAKMg96+aPCvjnU9V+KOj3t3aQEzQJbqFjAZUyxyCccnk8E8flXv2ueIF0V7ZGtpJWuGCK2QqKSQACeoyWHQGgDVmCM8Suu75sjgYBArwPx74f1NJ9c1BrH7Xcz3/l25nwQUAVgFGAejdc9RXutzOoe1R32mWTCnGckAtj8ga8E+JGs6nqWm6lpkcNyslvqrOyMcYgKALg8gfMW547daAO3+Btk9v4Mupj+7gub6SSKHGPLXAHp7Cu6v8A7PcRahEbZpZI413KRkOcbl6c9f5VxfwZuTqPhm91FbZLeO4vG2opPRQAD1OONo4xyD616IiSCeV3bKkjYPQY/wAc/nQB4DrWiXsMc15qOnl9JnnieSKKPbIAVJbIHDcoo6D73ar9vNYaNf6ZaQRYtI5JZhGluSQe2euD989R29K9J1KT7R4g06QTQfZoZjHJ5qbWG4DCqTjqxj/Kn+INHtNQvoJ5bZhJanckijAYMCrLnIOcZ+mQeaAPPIUg8Qf2lbwpDHY7fKURg+W743KzDngEYBB9uorzLwx4ZkgsfEd88qia0spAqohJUb8F+3UIwGCeor6Fnni0a1tr1EigbgG3iXJZ2JGxiBnALdcZG0183+GbDVNRbxFBZXHlobR5XjBZg6b1J5x6DqRnn1oAsWdjBP4Q0lJ2CuupEXUqQEyQqSAGJwCeSB1Pt0r6wjkQabF5EWYzGNiH5flx+nFfHt5e6jZaXa6LNGYNNivWlWbyyGeUfKxB7gc8D1r64gvC3h61vIkNwPs6uQMbm+XPHbOfegBZr+1trBrwMBbwHDbcngcdvr+PFVNJ1WzmgjNtLG8c26VTn5VTr1GRxlRjiua0KU38n2K90hY7SeOU3TXEjb5MFlG1TkEEBicN3B71N4p0iwsrrTGgaWFbdHRLaHbsZTgZb+IYOCMdNpoAzIdf1M+MdR0lLidLN4WkhlVQVTDYJDcgcL04xnOK4/U/EfiPxTd3lhpulzTmLymkaT5djI5Cgk8ctkgg9varmmaFb6qLq8ubm4t5pLrzZbVnAMuAAXHQkMu3P1pNT1+50fX5tI0aSCKaWXNwVw27cwAAK8gAtIeV7UAclqfjRvDk9xBBosFjfMGXJZmIGQQrZ/2dnQkemK7H4d+JvEOo+LbfT9TW4a0S2aRUt59yFyerHPTG7C8mvH/FkatciV7yS5mMjfaskNtbjG09SuMDJArr7P4napomi2dnoyKsW1FMogCMdpIORyOQhJx03UAdx8PZLrxr4q8VXfiA3VzY2k5S3tpXykRLMSNo6kBV7etZ/jPW9U1LTdX0s3cEem2hFqsKxbZZWzzgk9dinsOuDWp8AY7ptK17V7udna4uAGjx0ZdxY/iW/Sq+reDT4l8eqJ2aTRJYHnC5IYsSPlGenRe44+tAHEX/AMN1tPDp1y3vrqONlBhjdF3L0yH2nA+YsOgxt5rpPgxZ6snxFnu9SuVl83SyFO4fMu6MjAHHGR+fvV4DVfEMGqaHawfZpLN2iYsuxpI13ImScfLu3tnJ/Gtb4VWK2XijUVv7y3uNXaAOyhSJEUlcjkD5cbKAPYKKKKACiiigAooooAKKKKAOZ8XeItR0SCOPSdCvNVvpVYokSHy0AHVm6DnHGc9T2rwrxT8XItRtrnT9R8KRLqO3yLmSWZjtYDB2r2wc45r6L1GW9insRaQLLE8+y5JOCkZVvmH0YLx718ceL9Pul8RarcSzR3AS8kjaVOhIJx09sfnQB0Vt8Q9C+12ct34RhcW2DuSdtwwSw2+gzt49B+FaUvjnwz4g8aWWoX/he5+1RukcUdvN8sh3ZUsODnJHrnPtVH/hBbU/DH/hKAzoftMSO6cgRn5XJAyMb8dPTjrXH2Ud7P4jjuNFt5rowzp5BWHG4KQEyBwCflz9aAPTfFeq6iul+MoZNPaPF5HLcPHKu2IOAqrxzuyRnI/h61ykcnha88I6v5FldHVGSExSyyh2Rtx3ZPGc7V7dK7rxP4e1efwf4s1e6maDUXuoDParEAmxGHQknOMluD0Xkc8+MM0cemPGnls8koLNsywA5wGx05H4igCkcbSw2gjAwD196+hPgp4w1C58I3ug2umgNpdtNPBduSY2dmLKjADrlieucCvCzoso8MprZni8p7s23lZ+fIXdux6c4r334E6AYNB1G4bULe50+/jCtBGSHRgWViTgEdx+FAFfUF+IXiKw0+6vvGOkaAs7E/ZUl8pwDjb05bI7E8dfpiR+D5D4pubHVfico2xBo3S7IkkZwcjaTjHJ7k1b0rwtpt54iutNkb+0rH99dOrOfNLK3yDg5+6V7Ht61mzfDrRdE12fR9QSScTWizxTp97LSEAKoztAXgscjPNAGR4PtPBN54w1keJJrm+sIED2ksjyEtg9GC8k4P6GvWvD+v8AgDxHJ/Y+kaC91b2sfnEfYvki4wBg85OT+tW/hv4ZtPD2o63FaabJFbyujRXErDLoQSF25OMEsOw4FR+Cv7Og+KHi2Cyt7dN0dvKrQHhRggjHYkgN+VAFu++J2mWGv6JosOnXLT6hIIsOBGbcZx8y8nr2qXxofFd1Y6vDo8dvFHBFHLaXAn2S+apDEY5BB6c4/HNUPFejald+OtKu4zbOsLFkiMAZmA2/xHoRlycHoB61k/EXxVPH4X1E2stuI7m6FlMxbayEx5BB46Erzz3oA6/R9L8Sv4T0yK+11W1Lz4prmdU+/HwWjHuRxkY9RWvqOmXF5qljcx6heR28DES2sLBUkBUjLHqcHB61ylvHqj/D/wAOQadqpjuB5QN1uD5AGRvJ9VHOR3rZ0K/vjdT2V/eQNfWiW/2sxJkSFlxuA/hDEN27UAH/AAiGn/8ACXx6/LPcXNxbxiGNGl4gAHXA5Yn/AGs9axfD/hHTfC/xMub21vPPm1e3mnkikAZ428xTlT1CnLflVLX9b/svxVqt6t35AhjaMWWxiLpzEOWwSFwSmCQDzim+Ao4bf+wrq91q5/tOexeP7LMzNHIAxO7d0yMNjGODQB6hPHHJDJHKoaNlIYHoR3rzXRfAEWkeL7TVtI1IJZF5WktgFwcgYxjjGBjpkZrttamlm8KX81u4WdrRzHh9o37TgZ7c8VxHw6046XbWEuoec19eiQoSfkRcKVwCSRlcd8ZB6UAa/iXw7Jr+q2Usc8MCQ38UkpB2u6oCRz3O7YMe1UvFnimNYtdszp7mO0hkE8skYYFdmcgHhh93v3GRVd/Eem2GptaXml3MsP8AaqQ2lwj7QWf7zZJBOGL5HPAHauK/tC3j+JHi2DWll1RoBOwiVwiSRlUxGQMEfdQZ56HPfIB6r4Otoh8NNJgMm1WsUHmIGXkj7w6Hrz2rk/BU8Vx8WfFlxclG1ZIVSGNjsYRDHHQDH3Oea6q2Fl4k+GcUSRvp1pc2KxCNHObddoAAPXgYx/SsfwbqdjrPifXTb6TA97YuLS41IMAZkAxtxzlvl56CgDzDxj431TXtG1W1SyhSLTryOIrGxckhnO8kYGPl6gdxzXuHhjUXu/AumXXkRq8mnq/lqflBC8L+P9K8w8SLP8KNDvJNLtreVL26hit1kiLBYijFozknd9wdx1ropdP1zV/Bkd1dahHZzJF58DWERjMBcfcwx+ZRnnBB44xQBlx3V/ffGDQUsdMZdNtYAftCWwykTx8BnGe/HQY/Ou21nWfM8TS6T5PnWyWsbTlcho2Z/kIOMc4PftXGnx3qlv8AEvR/DlsP9CuYYVkDwlCrFMkgED8sn09q6nUNIv7Xxw2qWUk08cwhE8LKgQKrYGD14Bc9+mKAOC8DaP4js/ihe6xfaZdJYSyysJJQr7I2JZRvOTx8vAOOv0PqfjTUTpHhS+u44fNYgJtA67mA9RwMk9a8g8C6xqD/ABxv7KPV7m5shc3QaBc+XsBbaevOCQOn9K9Y+IdnDeeEJ0md0VJI2DIeR8wBOOh4J4ORQBwOqeDdWm8WWOr3Wm28MkN6JZr2ADc6gEghQQSeFGOa6m6Fj4tisL6Ced4rd5xI6yECNlUpgpkZBG7qDyfevM7fU9Tsfjy2l3GqX9/aLcERRNN5i4bBwRyABz9Mdq7L4meNJPAEGn/YNOt9920qvEyYQLx8wx0Pf8aAHa1o2g+O/BGmLc65bW5tbXzI/MdV2SsowXHUDpxXoOmLp0WgaZb20kMto8CQ25U7kkTbxj1BAr4onnaUTCJmVMkkbj8wzxx7Z/Wvoj4I+OpfENh/wjd9DGH0y3j+zSLwWReMH3AC/XmgD0LU4pbnVJ4PPaGyFg6ySrkeW5OFORz0z0IryfSNL+H48daXHpXiK6W8RozBGkRCkgcLvIzyFHBPf3r2rU7JZrS+CTCOSW2dCScbSQcN7V8tfD9LqH4uaN9pjE7CRTnrsQrwePTIFAH074l0mXWtINpFcSQP5qOJEYqQA3PQjtmvP/FnxG03wR4svNI1LTWuLO8tow8kIGScENvHcYIr0+/jllhVI52h/eKWKoG3KDkryO4yPxr5o/aCmt5PHkaRNiWK2RZRnv1HHbg/pQB3Pg/xz8P9V8X6bp+leGTa3i5ht7oxou0AEjHOeQO4zzXqmsW32xYrd9NgvUJ3fvj8qMOQSMf5xXyP8LhO3xL0EQSpHIbkYZxkYAJI/EZH419m7RjNAGZcWDz3tozShLeEhliVB94dOccAYx+OK898R/FK107UpYv7A+029tdmCSZ2AJKkH5QQP9o5z/DXot9N9nv7HLYWWQxng85UkdD6gV8x+PbkxSa6WR4ZJNacptcAllXaSQOen4fN9aAPonwR4oXxboH9pLYPZYlaIxMcjjoQcDIIP55Hauj3CvMvgVftefDiKOSWJ3guZUwhGQCd3zAdDlj+GK9G3LEs0jOOu5snhRj9OMUAcZ4g1jStOuJr29tZ1eFwqkDBkJKY4U5IBK84/h71k6n8UdGN0dFiaaItbiR7n5cAFclSCDzt747jpWN4x8XabaXrC7sItQt7WY3CNJODsZmAOwAdQS2MkfdPvS6TqUN3a3V++m2NkwjT+z5b0A+chCucFvTKgcnGKAGT6zPoWkajY6PHe3t1tZ7i/klDR7guWkRWyoyzMSOOlc/pPx/e3t3hn8OWSERlUEDbFzzwRjoeBUmuy6ncJcX7IkNw0b26iOYMrRhcbAOCTgu+eSfwFeV/2hpA8Ptb/YtuoBvknAJ759R698420Ae56x8YLB9J0u+m0KF7e4uGWMTqJGXbwxA4A6kda9I1vxBb6VoCalKCkLICT0Chh3zjjkV8g/2xG9jY6e0A2287Ozk7iwYjPXjOB3FfZB0y1v8AQbe1dI7u18pNomXcHUAYz+hoA808O32na147GoR3FyGe28mGCdfLG3jlCcMRhOTg/erpp3ayk1Odb6fM1vlFudoCMMsNp6hRkjkdq43V9Gnk8Yiw0ETQPp9s03lLCrJG4IwAegyuBjP8QNVPFvhzxNrOnme5dXuEtRGsEa7UiDYWTceQTgueDQBLpOpT2viJ4jeQ30JWSS7S2CTOylR8qhRg/MUHIBxmue8Y6Tb3128WmvHLLNL50nmuq+TGAyhSRkBeJDzjmuftr/UdGnDOlvYm4EkSNFnk4GWy3bJXGD/Dx0pumac87WGoalc+To1zcPE824+YWRSfvHnB5OAcfNQBT0s2Z16z0/xqt3aWkCkefGuJCxJIznI/i69gK920LT/hprV9DBpkcc10sbOm9pNwDABvvdD9PWvn3x8UGvvbR3U1ytsTCskowzAd8Yzy27r/AIV6F8NPG/hzwzJDZ3Vo8d7JGBLcHaQcRjpjkZ2r+dAHqXgO28KaRNr+n+G53llt7jdeIckox3bVBPUDDCuN0vxvLb+M5rrxDJ5dnOz/AGAKhUyJnGNq8k8R8nOeenNdt4P1jSfEMWsX2hWcUEcxGZUK7pXIPLgE4IOevrXzn4o1LUbbxBEb+OOUws/k7tu1QWJxzkYDHHQZ20Ad74la3tL2/lbUgUkvBMbaC62yrEV3EsBjsJDjk811Xwnt9Em1m81HSb2S5823UMJXy0ZyCRjP3cbQMgH5TXz7fSi8vXmu1dVJyOSNwJLDnOPYYOOa9n+AGrNdahq9qmnQwxeWkhlhGADnhTnknluc0Ae8UUUUAFFFFAHnHxfTxVH4dW/8M30lqtmHkuvKk2uyYB4+mOxzzXz4Pin44W3WBPEV6FzktkFj/wACIz+te8/Fzw34v19tPk8O3ix21uGaeAz+UHbIILZO1gNo4I459a8kufAZ0vQLXTryKD/hJNauT9lVpQEjReQUK5BDdjx94elAGC3xW8cFwf8AhIbsAEEKCAODnB4yf6jirVv8Y/HVtJNJ/bbytKm3EsSkIfVRjAPFQaR8PvEmvalff6CjSQErOJHEQ3k7cA4xuBOcU6++G3iuxkvkj0S9eKN/KjZMSZJOew9BzjHYd+QD0T4a/FPxPfeI9O8M6uq3jXMhZ7kjMioVJwQOMdD7Dj6cPrmna94c+IN7aWUMU81xdP5MGBIHTdkAqSQBgDr2NWvAeheLbfx5perReHrpVglYSny/KRlAIblsDPX61zviL/hJ9c8SXerz2GpLcvLuU+QwdAuFXkdwAooA7Txj8Q9Qv/h+dCOm/ZTFMttczw7VjZ1UFlCgdzk5B7VxHhvxVP4YupJbNUa3d0PzRBmAWRWyM9D8oH/16pPofiBnjgl07UGLsrlGhckk5wSMex5+tV5tE1aCyku3066FuHKvN5LBVx1B9unWgD23XvG114l+G1+mriXTnvbxU0+VlKrNEFDMeBkgru9eWArxK3NtaTss4+0xFTsQDG5iuA3rwT+ODSTanqdxa2wub27aG3ASBGZtiLjHy84H4etS33h/UNP0iC/u4WihmciPKnnBIOfQ5B4PNACG9QeFvsO2QO12ZA2PlK7QCPrnH5mvYvhT4p8LeD9GtxdajEJNR+V1SMmQSZxh8E8DJxwOteFNO7IkR+4hyAPU9f5VpxG0fTLSCJj9sknIlYxj92uRtIP/AH1nntQB9A6Xe6b4Z1X7JMiLfz/amt5kUFnViMAkdD91eo+516U+68LweIZ7mwNwrajYWNq9teytvLpvLFWHYgADg87s157rVv4e0rx7pOpalqszQeSJJfLPmGKZSABjqADhu+a1NF8ceDF8S3E/k3Fu1159vLMqkrLE7E7jjBycDsSM9qAPbtFvLZtU1TThOJLq3MZmKAqApXjn8G78VyPhK1bTfi54oi81JIrmKKVXZTu9NoPfGR6/nXGfCq18LX9l4lga+uDOUJkuWnePMJUgnPHAbceR3HcVZ+EF/wCH5fEV7dqEtntrVFSWa5JJHRs/w9SB68dBQB3uvTwX/ja30oXzqZbC4XCybVEjAKuMHOR835/SvMfEWgaxZ/CwaXd22by21gOzkqUcMcDgHkZPcCm6I3hi58b+IW1vVbiYW0kk8KRMfLXDj94rZxkBV9PvY7V1HxT0XS7s6Tex5uWnmiRna9CqsZYAtgkdQc5HcUAbtpBaxaFpen3FvCx1CSLbGoCxAbMBuMrggbcDHX8as6RCr6rcxWdwf7Qtkt4L1Ny/OEJXK5zgD5+OOtYXiix8I+Gjo1ld6TfSQROJLVre7LMsvAC5LZGMLjB/lXQaLp2jaj4vvdXtJZBdWuy2Ajlz8gU8OMZPIbkk5x1oA4/xy4Xxc+orp3m29rK8V3LJhlQeSOSpwSMlOhxlapfCawN8dF1KDTJHiVbi3e4bDpBznHJBBIxyM/eNdb4z8G2X9oXOr22kTXkktrL5kEMuxWcjBYgHkkHsD0HPFcb8GtA17Rng1iW+kt9FukkD20jkpnaSJMZwpG0fMR04oA9Vv9f0PUNIu7WPUra4lET7oY3y+UOD8o54biuE8GLrfir+ydVS2a20zbdQyHhN0bYCEKOuBgZ9utcN8G55B471281AW80sdlOXlYAJ5hcEksPlAPzDJ7EYr1jwN8P7TR7qHWkubld8ZaKySYmCHdkkAZIPJ4+lAHHQ+CdSS50zQbOW0vo9F1OG4uwX5ZZOrNz1B39uQenFUdU0SfTfiH4pkWCa61K6gllsoFtzIJc4Y/Nngc+g+7+fry+DLBfE7a6k14k55ZFuG2Ocg8j2546fMawLzRbDxRr2otdXN/bXVnMIbaa0n8ltuMHkc9WIOeCFFAGrY6Rc3vw5srPVGktbo2iecIDsKcZK9ew4P07VzPhPwzqfhvxB4vFtI72NzGJbeVh9+UgknOck5YjOe1dda+FIz4P/AOEduru6e3+dTMtwwmZS5YZcY55wfWq/hvwZp/g23uFivbyS0CkhbmbciKeufxzz70AeSyXeueOvBcth4ehN4kJt49juBLEQSX3M2CRwvqeTya9I0jwnfSeAZtN1LU5ibmzMcrOu14n2gcH+6CGPOevXFc9bfCfS7u+g1nQvEOoWOl3bpLJb2bFt75JzvzwMnHI7V6Zc6Nb3XhuXRXmm8ia3Ns0m7Em0rtznHX8KAPOLTwfrtr8SdJ1i1S3TSBbRxT/vAShVAMjOCSTgZ+td7rmj3F7qVnfQuX+zci3Y4Rm3D5j7gbh+Nc3bfDy1Oraa51O8uLCx/exiWYszSg4XcSOQB6EcjvXoTZDAgDB4JoA8O8A/DzxbpHxMuNdvba2tLJp53cq6lpFbdhVAyQuSD2OBXp/jTw8/iLQjaw5W4E0UisDgjawJwexxmtuJrnzmWTyvLA6qTk9Ocdu9We/agDxrR/hhrNr8WG8USRxQ2RuJpdjTCRsHAXt1OWPtjrXNftFW0761o8pCCL7Oyglhndnp646e3NfQ1w0i28jRBDIFJQOcLnHGT2Fcn4m8NReIdOjuNX0S21G7tFaSG3WdgpPXaCcAk4A54oA+NpA0ZKbWRhwwPWvWPgVrkGi3+umS1ubi5NoJIVgVnLbTyMAEZ5HJ9PevW7T4O+CpbJDNobRyth3WSZmYHHQnP54p82keG/hnCupad4f2rIAkssR3ONzKoX5jk5LA/gaANW9uYdY1GC1U3Bi1DTpYsbGKDcM5bsCAD19a8i8DfDDxf4V8Y2WrXtlaNZQyBZWaVXZUIwSo9vzr0DxVq7NpU+o7r7T5raN47eKGVQGBAYsV4JO1eAD61h/DSPxHrVlba3d+M7mUCYq1q65Up3645564NAHqt/MsmnLMrMFBWUMF6gHOPyr5p+O9tLH8QvPmk3pLbRmP5MbVHbPfufxr2j4l+J7vR9GCaNcxLqazx5hI3Oyk9AB68dR3rwP4r+IZ/EXjW4laCS3t4AtsA/3vl+9uGcZ3buOOKAE+GDWUXxG066KO9rbFmLBfmTAYqdq8n079a+kpPiDoEVl9tkuitqGKs+M7ceoGTjg9fQ18q+B7LULvxTawWVw9s0nytMoB2Ke/II64rp9ZhgtobGCcTXFxBcMLpVQkSxgbSR/DyI2bII+97UAe0r4307xN440TTtDnS7jiMs1zIGOwIFwMY4J3EfTBrk9b+Bd/rOoajdS67GTdXTzoXjYlAxzz83PAA7fpiuB0Ww1XW/El7J4YuzokOwSLtHlusfRsN1ByxHB7fSvQNX0zxNB4ZuJo/iDcSHToMiMHEjMBnDkHOSB3z1oA6n4S6FrfhPwk2l65bRQMtwzxFHDfKxHUjvknFdhBfQ3g1NZJHWKB2ilBBXYAOSOB2IOefauI+FEviCfQLm912e5ubhpiFeZgkZQADI7nnPJFdBpYh1TXdXuLeYPbHZHKqtmORwvJBB+gPHY+9AHiGrWNjYB7ezhF5dz3j+TNOr70gwQRk4LDLOR16DvW/Yy2viTVYbNdSNnpUNpjZJAwVs4yqOMfKPkBz1wfSrWsa/e6prGtaLBosGp3FizC3+xy4ZBtKlTwwPG7ggDoOtcj4XstLlMo1ayllm1CVoxaq3lpGQcYUdjvYjGR9044oA6/x3qXhuO2j0nQJo7u4hDs1naHJmkZSuSVBG4Lk9OwrgLb4JeNbqx8xtMggY/PiW4UOf8AZwDgUuuaCfCGuImhMG1JZCI3LK7ISMjAIwCAOue9NHxr8dW08ayX0LmA4KNCPmIGMN6/4igC1D8EfFkWn2Vw9ihunuV8yDzVPlx4JJY5x/CO/wDFX05GY7DT7eF5EVkQIuTjcQvTn6V8xWfxl8eXF07w3MMjKpcxtCNoX2H5Y6nmodS8aeNPFs2n2Opu8cT3ClfsybXXAAdtq8kbd3H+0aAPcfDPj/T9f1+6skjjW4iYr5ij7y5UA56c7kGBn+RrdsrZoEvXuYkDOWG0Puyvvx7Z9s14t4deTwx44GleHrf7Zf25Zr2WQ+VDIm1toJ5wcsvbqtdbrvxP0m2uZNKkupLG4njILRIGEbEcLkbgTgL2HDCgDltR0oeMPEs+n6QlvHHGHMsckYjaMnqQCAT85HUdVru7nSdLtvCK2wfTDa2bZkhfaUDAYLEjvjGOP4q47R55NA1OOe7vHvd0ZkR1hCv5xJVlkcZU/fY9RjFY8cui+JtR1C61m9S0sxOvmEAxhX2nC5I4wQg+Vs9fagDlfFXh+11LUrUeF7W4vriVWa6WAGUqwYr2HA4NYq+FvEkd+Xbw5fSeSytJGLdiuOCAeOMgiul+H/iLxJ4V1W8j0Ozh1NZPllBJPAYgEHIGTtOOtegeH/iB8SWEaajoUMqTeZKryxeWdig5xyO5UdPz5oA2PgiLiz8H39vdWN3Z+S+4S3IZQ4IP3QegGMnB715R4l8K3mo+K9Su7rVYWl81mlTLM0RwOxPTcwAwTjiuk1L41+K9Vkn0200CGBHgIkTLNKFK5JDcAfL047968406yvr7VFvr3zPs9yxllLSEGQFtpOR3ySRxjigDpda8MWdpo0UT+IrXy2t1lRGjAlcYz/FtOeF4zXo3wO097DUdW+y3Ec9jKiMWZAsobAxkcED7w5HUfn4xeWAnuHnureW3gZwsSkknaNpbnoCAy+le+fBoWItbxINKksJwkTlnkD+fGwO1sj6fXmgD1aiiigAooooA5D4gS2iaK0UltPPeypILTyoy21wvVj0C+pPavnfUfF8+px6Hrd7b3Ms+nALAy7ViBVstuPU4+XAyP1r134yzW1uLGSbxI+lHZICkIzJICQMADnBzyf8AZr5oGo3q2U1mLmT7NMweSMnhiOhP5D8qAPXfBnxbttKuw1xo7GO5uC91dI+XMjYwACfu5ycEk16nc/FjQrXw9Pq8omCxP5fklSGY8EAZA5wwPpyK+SX82KRo2G1kyhGOnY1sP4n1D+wrbScosduxeJ1zuwRgqecEcDt2FAH1npXjjTvEFl9p0KKW9Qjdu2mMAbip+9z2Pbt71pw3loG8z+1o5BvZpAZEYDttz2CnA9eOa+ZfCvxRvvDfhPU9NFzI0kqGO0iZAREWABfd7AcDpk9PTA1/xpqutWlklzeRytDIZxsi2tG5wT83U/njge1AH05qvji20yyub2R7ZkDr9l2MrG5XPzYIJ/hDHJwOlMt9Uj+IGi32nx2yQ6deWzR/aRIrscgZwoBAxk9T2NfIt3e3N4kKTPuSBdkY/ur6fSrNumq28MmoW0txEEJjeRJCrA9Svr35oA+h9csNAs/H3gHSrZw8Vg0ls0W0H+AbCWPX5tv507493+nt4GWy2yG5F0jxlBhVPzA7s46jfj3r5rgnmtp47hPvq25WOeo71YvNTkvIdjIBnG45PzEAYJ7Z68+5oA3PAsNi9/dy3tok4hhEiO3JjbcACFz8xyQMYNX/AIlXXh+XWrZNAsRa2yoDIUG3LcDGO2MZ6Z5NcSr/ACsQz7zwMHqO4NTxW015K+2KRtke5yf4FHf6AdqAL1/Jp1xcsEhuYmjiRCxYNkgKpZuOnXgD0rNm8qSeRraN0j3kqpOdq54BP5UhZlMoAD543EZOPWr1pdX+nW0iW8ZT7VgCYKQ3HOFb6kZ9wKAK7ytDZKkbGMSjMmGP7wZ4B7YBU/nV3TJ5ItRt5JLd1j8vYBGCrMG4BHIJOT1zWZ57l1L5B6Fh94j60QC5WTzLcShlyd8ecgc55H40AdJb6bdm8vLh4xFZxxlrmKWbbIsWRgckNnBQDGecZ9KtX/hOG4ukXRtTSdBAZWFxcrv4HJxgYGASMZ4A9a5pf7SuzIVW4cO37wgEA5I4P1OOvfFWrjRdTTiC0vBAzbfnB2hgu4jPToSfzoA6fw1pmoeI2XSP7WnS4gnV3hkPyIFIALNnJxn0OMDFegeBvEtr4K1g6XdRS+RJLLGbmJAYnxyPm4BPHoDz3615TpnhjxcmqD7Ho97DOzhdzQlVzngbm4xnH+RXqj2PxFsLZ9MvdNe70RogY7cKkjRbRuALDBz8uOCcZHWgDe8SeOP7K8TX89rrNvcJPbi0Szy6i3lGSN2Mjccv0x90CvKdDg1hlurSx8VW8ObZtlm108e5Su4hSeFHTuM4qrr1r4yg1eOS4tLuONLjyrVni2jqwTBPPTPPt1pw8IeKJfFEQkt1uL57c3M0KPg7MAsrZAwTuxj1JoA5ixvdQ0e5uraC5ltxcp5M+w8tGSD7ZBH6GveNR8Z/EDRYbbT5bXTGjMODeo+4gkBVBJIAOWXqDnnjivI/AXhKbxXqOoxW52y2tsZI0J+82cYyAe2R0711y/C7xo9mlvqE9pBpoZnlczqoLbsHgZye/IH1oA2tO+N+saTqi6XrWmQzQ26sJJIWzIVxuD5PGAPbke9ZGg/FjXD4mli0vS7SRNQvGeSJVJkPJJO4fU87e1Zd58NPGVrdRpa2/wBoiKmNZQEO3IAOOvGCBnj34FVk8EeLPB891rRjjgezQSK0IDlgTtJHpwWP+eAD0e8+OnlRsU0qS1SMAkXCFGfrkKOc87efeluvjTpur+HtRQafN5f2cxxykqWDlD1XdwOG5z0ryXxXr2ueLL6KG9UPsZ1t49gB3MQWGeDkZA7jiqiXMmj2N9aEWUkwAjmeSLLgc/Kjd8gDn0PagD0PQfjQPDGh2GjLpczspYSPPLhlySSff5iR1HQ10OhfG+S7s2mu7IO8ayysseAfLUsRwSOQAM9ev4V4w97e6wllo1zY2sU8WR9oVdkr5zgMR15PPGTWzofhW7utDvr+Wzt4rW0ilmYztlmXYWyuMg4wuARjrQB6X4Z+MOjS63bReXcxXGpXe2dJApSHJ+UBhjjJzyO5r3AYIr4e0C0mk160iEkEYS4XdJMyiNec5JPHQGvtu2IMMZDq2VHzL0P0oAmIH40inIyKdjmkxQApAPWkIGKRuo9KPMUDOeKABcEAjoabJCkrIXXO05FPzSg5oA53xVNplhocrX0ERhlcIFKZDNjgcD0GPyrk/h3FpljpWqWltYoNPa93W+xvML7gEbjJOAyn045x1q38ZYLq58ATQW1sZ1eePzQP4FB3Bvf5go/GvDPCGnprZ8uXVZ9O1S4lRbV3cqjIPvAH7wIG7oe496APV/ig+jxeItDuJ7J7m7FxklJdoVtvyAgjH3incfj28+8aw3PiXxLJfw+HNSESndKFG75cHd06nCMQwI6jrXpFn8IvDtnDDqfibULrULqORf3huGWPduwuAOc5IHXtXerr+iW6bTqNohjjUsokGUQglc+nHrQB8v8AhdLzwX4rtry60273XELBFeJw6nAB4OOjEc88fWluprptNkvRbXT3keoETs+3MKbcbex56c8fnX095d7cG6e4+yLA8TeRLFy4yOpJ47ntjjvXj7N4o8KW+vafqmmWs9vJEby2nCAKdrZwcDGfujBx0oA4OwgstQ0PUL0zajGLS3jhnEZwFQkAglewO5sbT9a6TxDo8qfDm0XM9vbxXDSy2gnGZUI3Jk9/4RyO9c5p39o+ItTsptE0dLi4RRJcxKo2ON3QL0ABBI5+ldr4kufESeGL1NVsbGS8WRUEMm11jj5YlVzngsq5yfu0AVvApsdU0/Ubf+2LrT9I27ZIjOpjwxK4w2SucMc8dQa2vh1rzeEYtUi1K7B0OC62xSF1YxhyWBZl4Od2evrXJ+DdSj8JWNuL60sWuZsymWRcsqgZ2kYGSQpGQTjd6VU0HUdR1a38XSXBtoNPlVpbqNpOBLltuzpt+Yk89cAUAeg+LfF1t4Xea70hbSS8vpVlkmwYmxjd04JU7AODyTXI6XrHhf8AtKLWNVu8azJMxWHy2UI5YrkgYxjee56eoripvEwvvDsNhcQXD3Nusu2V237i7LtB9Rhccg9e1U4r2zutIMt5DNLfxT/eZx5ZQjgY5A53Hpjnr0oA6L4iXmlar4vfUtKX93GsXmrEDg7j94Ec8qACCOCfwrPu/Ck/9hRySJZwySzDypNzbpM8AEDtgMfu54rDL3VrFLNCjRQ3XDR7gVYhg44PHB2fr6mpbnX0eyFlGshtjtJSUAhWAA3AfQHuOvtQBt+EZtM/4SyK2nt1EVzcKGfdlEQjJBHTJfaOmK9psIdWm8WiOCz0y20y2ijnt7l7cL58bFcjPPOA3YHp9a+ebe8h06fzRYrcJdIfllUgDg52nr948EH+Gtd/HWq2+l2dm7XUVxYspQHI6EFQTww4A7nqaAPdNVn0/wAPvrOpQWVrL520iS5DOPNLEEE9gGOMA9q8r122F1p1v4n06GUXNrcFpI3bMZUkkOoPJOAowG4OPxy77xfeeKIba0u7u4XbaszLjcZpR67eT3PIPeucuteuBBNaQbltZHZxFgbU+YsMfjjr6UAei6x4ruNV0fTTqOowtAojlTypDCdmQhUnGW5Emep5rlbTxBqD2uoXV39kSC7Rg4cYEjHJDbV5OCydQfr2rmJ9Yubx7cygLHBCsHyjI2AY5HTPJP1Jqe9ubq/eG3xL5bFXiDY2jI5OOg5+gwKAJhfXemwJPp1x9nhLkAiT5yfRsY3DHIOON2M1634E8W3HiGJdOmM9/cLG2wTPtUyHhgSoOBg5HGPlz1rxCQXMibpSXSHaOXyoGOB1/lW0mr3ttfxXVhO1jO+C0qy8gDgk8dM7iAD09+aAPUviPoljpGkwLFYPAFREaRZ8mXkZUcEHqOetQR25n0tE1aws7e2s3wYVuBuCKuAvXGeGJ+YYxmuW8b+JpvE1poZtobxJFXyl81lwzfLnHG4HJTnPQVlXuravp2mtaSGzkkL5e5hx5v8Ad2sRgkYVs5yTuGaANvxdMmr+HLaaNJfIW5byXTmMGQscZPPBwOvavSfgfqVjeyaikdzdNeRwxLNFKMABcoG+pCr3NfPRu5oYkijlYLvErBWzGT1GR7c8V7b+z1Pc3Opa1LLuETojqMYUnJB6cZ4oA99ooooAKTNLRQB5r8Uh4NE+lv4sibYHJVwr9B/Dkcc88deK5OxtfhFB4bOsy6PPFZSTsI5Jo5GYlTnggnC5IGOM4rpPjff6HbeFoYdXt/tLyTfuI0cB0bB+bkg46j3yBXy5PctLbQxYIWPPHbk9v89qAPovw5qfwcluBbwx2nn3DkM+ohjnaDjLSEgAgccjqO9bCH4PprEjAaELwSl2ZsffznjPBOT2/pXyzbQPcS+WhUMQxG44HAzjJ710ng+XwtDc3CeI455Y7iMRRNEP9QxIy555x9DQB9GXOifCye4kecaJJJfuj8TrljjKhcHgEDOB1rD/ALL+Fel6iwvrW3t3u9qQ2rb23gErkIBkZJI564FZTaFo1zZwat4P0W11axhLSyWVzMc5xxtByRwBgcA1I9ifG1hoPitfDltEtk0kd3aAh/NjQnIQYwCMNjkH3oA9Ls9G8ITxWtrBpWnD9zvhiNuAQhxngjPcZB9ap2zeAJLqfSbeHR99uxikhVUwpwcg/gCOfSufPj6yj8WeG7R/DUtvDcRvsvLtSht88MoyMYztB59PamvZ+FIPG1xqFloMuoXEsBuHniiARUOVMgZsFiTnlc53d6ALk/in4b3+qRaKyaRI9q7BVljVY0452MRtznHHsa808Xy+F7jw9rOoaXp+mSia6EFrLHHtZGwc7duOyqef73Sr3jiz8ARx6hrtjp9zPOYChijJTyZiSodwx3A9T0/hqnpVx8Npbeyuba+vrCVFP2u0CGRciM5YDHPzEDJ60AReHPA2q6Td6Q2lXOjTS38UgkkuMTAAEZKqQOgJ78/lWZ4g1m9u5GtbabTo7trpYTLbBELkYGT8ob+4M4x8tbfiHQfDfh+2s7/T7nWVtrqJpIpWJMcfykAsB65PB6/nXkt0htpJ7eaEC4kdHSRJRtUEEkccEHI5zxj60AdPJpGp2JTU7lbS400kOXj2BLgqc4GAO2O3Sva9E8KReIbTTNXSa1spQgZrCIh0cEEOJByDnkfdGMcdK+ZEe5n2wrKxQEEKz4UHpnk4HarNlqWp2EsU1jeXEE0BPlvFLtK9c4x+P50AfSt78ItNj8OG0tJLa21BJC8VyUycluFJPttXpnj3qLwt8OL6wgWw1LyFRRKq3MbAy5K4VgDnbzvPX+IcZFeA614017WdRe6uNQuUbOFXzDlAG3AZ9j/IelR2viXWY7lrqHWdRS6cbZG885Zceuc+vagD6B17wBBEist7qDRNEhe2t5fmeYOW3Esc4yw/iHQV4Lrd9q+n6jqNm97qEUglZTFJKzHym6ZJPpj65p0vjrXmmllN+0hljMbEjB2kHjgDuxP1ANULC8Fzezz3yiUGJy5Moh34GQOhB5A4xzQBr+HfEN09wYL/AFW9KOCyj7Q/LgZQDackk5HPHNfRngzVry98KW98ILmW/Q/ZzFMWiQs2GLEY6ZOM4zXzx4XezktYHEWnLPbSjzJLuMlSjZ46kcbSScD7wr1Dw78YFvJZrIaVpkEsNs8iTyXBjjcxqAAFxgZ5wQaAKPjPxNef8LBhsJZrd4bZ0WeJsuoQBi+RkjOBj7oPNWbTxPLbzaprD6Eq3V1E4hm80tGqLldueVXnJHQGuS8d+LdI1fV4vsuiWqlSkt5NHJmS4UkNt5AJwO4J6+lTeJ/FehDw+sWgK9vKH8oKxLGSIRlcnODgkt68/oAJ8BJ5ofGdwyKyx/Y3DyMCUAyvX8QK7iw1LVvGOs3kGp6lZxWdtI8VtFEpidwHABwT8yjY+eeh98V4Jo2r6po11Nd6ZPLBN5RWSRCeFJHXHvt6961dI8Uvb3s99ezXEk8ixxfJIFLD5QSTgjG1cHj+KgD2XTPHLeFrrWbbV9cjvDbIr2g+z+WSWDEoBwTk4GTnGPasLVfji1/PNYQaZB9mmXZ5ygu2N3OVI5XbnjBrzO78R3t5qEt680U8igqHmjUcE9gPlzznOOorRsbbTbCx+1ajZMLq9jLW434VOpySTjnK+nf8QDTk8U3ur6OILvS4rwPOw+1xWmCu4EkYA55fHTt78cnJZ3epvMy2QQxBcsi7VCbeB0xngc8E1p6B4oudBQWixxpJJKdxnBIjBUbXAPQ/MxyP6CvQtV+Jy29vp1xbaXaz2uc3Vx5OdrkDAHPPBU9e3pQBjaj4M1m6g0fV9Ut47q0aIbmgjZW2jGC/Oc4z3FangXw74i1SZZrwy/2bAjoyToR9oDchcnIJBIA/+tWbqXxj1a4uRIkMX2PlVgkwDKhPXI5GNpA4/i5rUl+L3iQ6GZpNKQWzTBTMP7nGR93HPPzfpQBswfByxN1fMdTtbaS4VRDB5gZlTgtxkbTkHoTiu88IaN4g8L+E5bO4vBqd+H/cGSX5AMDuRnAOfXpXlF38TtKvr9NTl0IXlnHbsklu0YBBYgElh1GAOq967bT/AIq6EmiQapeGW0+0IyxWsR83YoY4JA4Xox5AyAfSgD1PzZBFuMeW2gkA9+9Jd3cNjaSXNzII4YxuZj2FeX6H8SPD041K/iur0TzDIt5EYBViHDLz8u4Mvfk4qZ/HGj6xpklres8dnd25JnlPyhNvRicHsx4OaANLWvFyaxaaaug6lEoaVZrxzjaluFYvuJBwOMdvrXJeLvi1oV/4I1Kyt550v8iBVAyxO44bIOCPl3deeAetdX4N13Sbgz6Zpxe/aC4eO5uGjC7QctyGwQv8I69Pxrm/Hen+HzPfXV3a2m2eVYENuh86R9hzv2DIGFbBINAHnfg34pa8fEOkWGv+IJo9KgmHmPIoB24PDkDcwzjqa+itP8ZaBqd6LOz1SCWdo1lRA2C6sCQVHfgZ47V47NqHgyPw3LrMmgw384CW19E84DR7Rw2wZ7k9h0qfQ/HNsq2MqeFc3kaslvPb7eYwAyA4GAdoUduvagD07xz4hu9D0CWfTrVrm5fMa7OTFnjeRg5AOOMV8ix38okhkkuAEtzuWMtkFuSSAQRz3+te7D40tClxHqejukjSGONQg2uhYDLZJGfvng4O3tXI6z4u8JalrNgU0I2n2O4klPlqrtM2MgYPG3IHG7pn2oA9h0bxj4S1/Q4okdJ4I1Uyq0J2Kw7txgc561Xu/DvgjUrdNQnit0aRFWF5pWCDkbcKTtyMDp6+9eZQfELSbPUtTsY7KSx0y6k84xxMAUOQNuCASpwzcdM8CrEHi6xmtrK6GlFr2Npms7FymIXPz8BsHltuMA89OKAMz/hB/GFwGs7PxdBNbqrRRQvdsrsilgBtPsD7VYHw/wDifqUUgvLwSGeJw6vcgZGBgEjnk4wPbmsV/Gc6eJ31290pxfoUdZVfaIyo5xhcHKjoR3PSu3sfjPYQact19iuHkMSrcymVVVZe21eeCSe38qAOLtPhB8RdPkLWUa28jfKTFdBSchh1+mfzqWy+FPxJhvWaNWhZc7pTdD5u59SeSa2V+M2pXFpPctpw3W3/AB73bS8KCcjeAMEnGOMcnFSWPxQutD0MStqHnapLNmZJN0gf72ApJwBuAGcjvigDqNJ+Ev2Xw9dQ3EpmknSUSRSkhCWPDDHQgKvb6Vg6R8Hteto7zTr94JIncbJVORIMY34OeV3sQMDPc4rpPB/xXfVrfT7fVvLt76Z3LkxsqFB0xnv8y9+xrfsfE+pW8N3c6lfadcWiSqY5bUFyYs4zgd8Bm4zj3oA82n+BOui2S1XWIZIUw25ocsp+bIUZ46J3A/KptT+Chs9Htt09xe3qygO8cYAMfyg5JPAChiBnv9K9g0zxDFqg823yLdGAZ3GNw25yM4PXjp2NZOo/ESxs9Wis4YDcxSMUNxG4KRuASUbGSDgccd+1AHmOn/DWbSPtU2oaijzbgIF2ZlZyQN56HaGOMdOM9653QvhkviPxfPp93qEgFuBLOscYVyrbsMMgY4Cnp/FXvx8a6L9qSFZVkuJNy4jG75lOCCR05z37Vpx3llBcMfIWGWTliEAJGOrHt6c0AePap8NLPw74eMsUiP5d5lS8IPHC4PHqWOR6VzPiX4X3k2nPqOnySl5Y2uZo1J2OT8xA+nyjBxn869z1G98Laij2WqtbBM7sXQ2KSwYfKTwTjd09amh13wsLWGBNSsfKYEIrSjPBxjk569qAPmsfDPxHdaVpzW1nInmB1JkIAB56gE9Rk54HNdF4d8D2sWg/ZNXtXtr0+anmzIpBJXjYSccHHQjpzXtltZeHtRFvDZX6SiBlnSOK5yRkYDHBzyMj8adrPhLTfEESR3c8hhikkbEcm0gsMEZHbnPrnFAHzvqvwykTy7vSHe8s1fZMSR5mB0wuQDxjoef5q/hfUfDV7Hc2wW/nniKrGYs7VIy+7oTkll456/h73o/gSDRNTEtjqM62CxhFsiAUz6k9zwPfg+tTaj4av4rgXeiTWlvMwCTQzRbo5F3Z/DAJ7d6APl3UNMubCxFrLYTWrXUnmrDLFtcg/wAIyAxGQOAO/Wu48EeC7OTwxc6jfaW1xIySCHNzgLlSr7gCRkAMRkdwK7S78GePNQ8aQ6rff2Ld21pEY44pGYRvleTtwcHJ/QV13hjwvdW/hMWGq21rHcSpLFMIjlVHKqQPcYPbqaAPmO30W61LxI9nFauT5JY2/mLgEAAjcOOG68ZOMd6bcaCYr+NY7SbZIZFRJm25ePrg9OQAD7kV7Gfhxq1o97GysriRpFv7VmVmBX+6SSfmYnbu7ZqW40/S7Wz05YtJ1dZ132zzz20gVwyrub1zlVAPI60AeKzppDXMMk9td2lsijzEXLbyQc7WPB+bcc8cfSvXP2d7pxLrtmInFqGSaF2XpnIxn6BfyrivFmlGaOCzvGjsBafJHvDHcgYjLZAPqR14zniu9/Z+tFtH1xUkjPMaunO9HGc5PTBoA9xooooAKKKKAPAP2htKvru/0y8SCI20MRjEi/fLMc7SM9OOOMfMea8Uub5bm1gshptrHNF8nnRKRJIc9+cH8q+hfjnq9paSaJYXrzxQTSNI7xAHKjGeD6EKeoryKzl0Lwp8QtNn067XWrRZUYyvGUA3dsHqQD1Jx+VAHGXFndWTKt1byws67lEiFcj1Ge1JGssKJOBImT8ki8cj0r0z4j+PNK8YfaIRohhurVgkFzuIZ05yGGAeGxgdOteYLISu1iwX0HQ0AXdM1jVNHujPpt5cWs7rs3ROVLKTnHuOlek6B8abjRdBh0yDSoLdYlOZEywkkJHzEcdg3c9R6VxHh3xOmkSmK9sxqGnFSGtHbbvPOMsOcZOfwFZ1xqivpr2kNpDFG87ShgSWCnGEz6DFAH0Td3Ota98P7TVtb8oXDESQNYwGRwegUjqNzY42nGOe1SR6pqyaXZXa3MGmy21vPGNNC7CUwGTcADtIAA6d68A0Xxrr2jMEhvpJbXjdazsXiYA5xt7Z56YNeka945sPHunW97LqQ0qewVpXtSgAkcdNrY5ydo69jQBSgsF8Y6w1lqWrtFFFbyLc6l5+4SygfKH6rjJfHfH0rjdc0HTdB1W3j03xHa6mgBZ5okwiMOQOpyCaesN/Lol3bWOn6hHbT4ulJY4dV/iIx0AVznPU1y6wzvL5KRu0mSNiqScj2oAv3+o3N/BCkss8kcKeUjSEkbR91cEnGBjpUbfZ7i2too/MN3v2uXkBUj+HAwMfnV62ibVbS306wtrgXCoTIqZbzSOckdsfKMc9qoX2kX+nQQT3UBiSfOzLDJwSDkZyOQevpQA2axmt9QazlwkyuEIwcA/zoe0a1vJIZZ0Tyn2M6sSD7jHUVv8AhHwLrXi24aS1tpDaxr5kkzZAIB6K3TNek6n8CbmztItY0K+ju5F/fJZXKjaw6qobOGyOOcUAeL3ME5uDPdBgJmZjLtwGOTkj8aW4htsyG085lTLMzAYC5wP5qPqa63+wPFmp6q6X+i6j9khctPBAhVIwcqSoPygnDc966/R7D4PoNkusagTPGplilhdAcENsGFyTnbwCc44oA8mtGtmZEltJbmV2GzD43cEbcYycnuD2rSvdGvtF8u6vbAwoU3GN43C5OCAc49R09K920DXfDlzqckujWfh3T9N06MObx7UyTyICc7DgEEYBPB6iuH8RfE+H/hKYboQWWuRQyuMS2+wMvG0Anng8ZIx8ox60AeU3Vy08hfy4o9xLFUQBQT6ccdBW/BpL2drY3V6ViSRzGsFwpypx949OCWyOvQ9cV0938TrU6pY3reDdEjigiYLbLAv3G6c+nT+Hpn1rrl8UDW7iKx8b+HdOtdNntlubKQFRGkeMbgwJy20nA4x6UAeWRJb6faXGpRXlql3sykEkW/fuIyq59Ay846g+lULOFL2FYkt3eRJSDJbqQTGezYB/untnk1Pq8dtFc3VxDas9jK0iW5BISPgdM56Fx0I5FYMMsttMr4PHzbTxuFAG1dWzQWUQ3iKHJjlj5YggZ3HkjksRxzx2qtbWi3Akj8oxqYi/mFM4xzwc8DBHvTLvVrvU76W6vJWllkHJLY7cY/wq1/wkN/Hpf9nwXDwWzkvPHvGJNxzzgAkYwMc9PwoAr2lrbC48u4YxKQCZHH3ecZAHJ7ngn9K0Z7u0uJlaK0knAZ1VGkYfJk7RnjplfXp+ePFG0k0aSOxiVgCwHXnscemTz71duJJJriUQr5cIclkUjAb6AYOCw7DOKAJNQnuNTunvLuGRw/ziULkhMYAJAHHHUjNQ2U0p03yFuAkLSqHgIYrK3YkDgke/oKmt9QSKeyUCM+Rw77MrtJJbcMkHv+ZrX8TXWn37PNHNHFO848gxKfLZOQWB6LyPX3wBQBR8RxQxbYXVfOCgxBFx8hyVJ5IHG3gAH5q0m8TancaSNKaBRHDCN0GxiVIx+8OQQRyeOK50wzXZjmgaR2cMiK7limCMBT1/iUAD3qRbXUoZLia8huhJCgjLh8SR9umckBVI9BQB2mlx6Zpui3U2ob5GkKrMiOoO77y4DfxABeAcgH6V1Hh230HU9NPh7TdGhuknTEt5u8t92CoCk45x5hxk968iW4e/VI4HEUiEyFpMHJ9+Oei/e9KuabLq9zpNzcadGqQacm+4kSQjgn5SVz1+9yB0PpQB0Nzp9/py63dTtNClqiwBSihgSV+V1Ug43Njv07iqnhvw3aa5DckalNFJAFJjjUBnQ4z8xPHGTyCBn3qzosmoa7ez3utOY9OjZEvoovlNzISQm5TwSWYDP0rQ8P6Fd+M9ft4rCweOztHEc5h/drgryX+91VVXr1oA3PCOgaD4fs9Xn1LW7m5S2ny0VjKzbioBwwHBOWIOcfd6810urDR1urrxLo5kuNRa1LpbJaN5a42kPI3KqQgHpn2roJtK0qw1KXQzFama5AAbaPO8jHTJ+8Qd7Zz0HSuUvtbfwudQsdHv3v4ZXSBY5pyXSRkLKcNgkHdGp5PXHFABY/Dqz8QWsurXcEL6ix+SOHiNdy4yVJIYjJIOR0rtbXw5ptvpdpZw6d5MlvIseCp4fYCW3ZyQdoBwT1xXMeCvFsGo6lDo1lM28W/lXDbSp3HkvyOow2MZHzivQVhFqV3CWNedzyEKsmACCQOhyfTtQBheINE8MCyu5NXuRGzq2HLBXiRc8LtwxHDHv3rzu60jT9Fsze28Ut216/lhJE2Mztnc3TJwWUcrwB2rqfEnhO81vWreJfs39myDK3KR7jGVySjA8Y2A9RjLfhWVr2pz3Mt9pVk9vb6VpdsxaS0jRUMygZ7YA3E85HK0AcVceGYtMv7+PTJPtcrW6tNZtt+SErl2wP4sDg4H36h0ZIIL20t7INcOxUMX4igV+G3ddpDM2Rxwo5FS66dR1LUbefT5Y9TZIRG2YBt2n5lVmI29NgJDZ5qnpuh3CCK2eWGyeSVYoTHJ+8ibkEc84LBjgH/CgD1G10XTtPtFtpNPhuI4bcwRIzJiVtvXnOOMEEH+KvJBHCkGoQX6wxyWkjf6soZCxYhQuDgkFmOd3b6Cur0e2m0+aW2fUvKuZZGzAWZ2PQYPAKhmKjv3rndT+HGs6Vrlj9stEWymKq1xDJ5gUZG4tjBGQTwR39BmgCpY3Nnp9ncWs9lPci9UMBgK8KDBwNx5JOwcenGc4qG7Ns99NbWsMpW5gEjiPdky+pGAQMA9jjPevTdPjt76e/KwWFvLHeJbgsoMbIPun6hmUcjqvWtG30rw94L0e4urgPGBMcSGQSBs4UMhxgHHrj7xoA8qk8D63Nb2t1pt1EfNV0fZIyZOSWwcAkYIH/Afaq0L6pBpMKaOtxcQ2r5l8tn25wSPkIxjbnJI5JJ712+keJryys59NspLi9sIZnkc4GVXPTJyPvMTncB8h71Xu/GFzDqd4UsbVLe5hUxRI3zQAKzKQRyCUKcA9Tx7AGUNc1ZvDy2WqyterOHZZeVa1f8AiOfu8Fjxgfd96zINa8QaDYG0EV7HHMyTSSSJxtz/AAt2JDIM54z2r0y31K1sTHHaRSXCXUqxTNtDh3ZeSc8qSSR1PQeldX4itdO8Q2UNhIE866jU7GXDIi4YheAwJOwfhQB5HpmtQvfxQJcPLftIyvmLBSQjBYnjBIDchiea6D/hNLjVY4LSKORZLc7S4uTvncqTtwSGwHZT1I4/PTurzRdN0XUEvrBGJuMM0CbbhByoYkfN9wZGR3Oaz/Cui+HdQnk1A6lGWGN8ZQIVcjK528ZyTk4GcGgDiNc8Qahq9pJaX1nIQQQIkjyUbqpBIBxtQ84PDHPXFcxfW1xFdRTyRtaM6YUNHjoMZ4Azls8kdu9eoHT/AAtbWFwll4gW6k8xbm2hmU9BwoDHPYop+vPpVPVdfmvdSspdW02KKG1cFogqqytg7cE/KR1PB9+KAOTs9a8T6B9mNrGYRdxiUSJGFMiZGORwOAo6cZ96qp4q8TafmD+1btDdKGlaYl+7Aths9sk969Rso4L+003XNTlhnNpE0pgAXMZLKVGD/EfkA+buayIbC48U+JLO8t4LSKExMxuJJMNJHhgp28MOFPTOd1AGND8UtbF2iyag/mRyuwfe2yTO/AHfAJUj5h0rqYPivrlzpKWFn5MF+p/dyzOWE3y54ycLxzgn8+2Rrbm+eFINE06BmjVJby2LEg9WOOGyWP3eenPrVKzu4m8QS3NjpcR0pyqjf+7bhSQ3HT7o6juB3oA9W0XxxqctjPqUmL2KCbZcxw8eSQCHxkDcMg+vb0rZ0T4hRa1ardQWMrxyxeagXGQMHIIPPpzjHIrwrwxczyvNosWoKIbhC0q24A8whmDckHB6np0wa7Twfqts/hvUNMubiK1WMEsjOC4wS5VTg7uqrxjocUAbuvfGgaDq8cEmmCe2kLLuRyChG3hupyPmyMDt1qQfGuzjsrKWfSLgy3aFlER3ru4+UY5PLAcgV5Rr9lpuy8ll1FrwHbHasluxULnJ+Zu+1W5DZ57ViaobS20yEW8Msdx5S5T7pjbd179wSACOnNAHu8Xxd8H6pq1vpV5ZkNMeWnjVlViCMHr9P+BV3mkS6ZNc3b2MMKSkp5rRgAvxlScfU18gnVIbjxINRu7SSVCy/IZMMcDgnHtjp+te/wDwd1nT9Yk1j7PZm2u4HRLgh9wlOWw3TPbvQB6vRRRQAUUUUAfNf7Rpf/hK9LXeGQWhIXPQ7jn+leQQNP5ZEaM6Id7gDIP1/KvZ/wBoua1Gv6ZEq/6Sbcl2Eh4G44BXp+PfHtXkDeX/AGWixs5Od7qDhVycc88ngY47mgDTfxZqUd60262eZhtLmIFWUKyhWXp0PTHUCq/iAWD6r51rNGEmUSMEjwEJzwACecY9OTWPmNlZmRsk8EHge1KYmjiSR0O1s7cggcY/Pr+tAHRWmkWOrWdu7a3HB5REBE0OMA88dsDLdT2rGudIuLS7aF2gkeOMTOEkBAUgHGe5wR09aSyu2025S4gciQKwbBI4IxjtT5Ll5NQ/tPyCqmXfgD5Sw5x/KgCgcbvlHHvVq9tooVgeIsVdAWDdQ+Bu7DjJ/wDrmnvZz3UlxcQIZAn719g4UHJP5VZ1i9t7zUY7iK2WFGhjRlVNoLhAGYDt82aAOr8OfFPXfDmkjRbiK2n0+RFGJIhvWMkZGR1BXI6Z5rH1P7DJ4ga50W6W3s2/1csrHzMt1DgZwfvdgK5ptnmM+w+WScAcfT1qSG7mhsp4UmCxSsu+IjJbGcHpjjJ796AO/wDiG0thDpEthq1vJb7RJGlmpCxyfeb5v7wJHp24rkJvEF7LahbpluSRtBn/AHh28ZwTyOnr34xWlb6rodwP7S1eCW4u3uMXFpCPLV4sdQ3VTu29M9DxWHfC2vtVb+zYHhglIEULvvZewUnAyaAO+8IfGjWfCmmW+mRafZXNhEGCx4ZGBLE9fxPGK7GP4xza5p1zaWEcGlXVt5U1ussxcSqvLR5GDuOF9epBrxS1u7vQNU3xYE9tIy7XRXAOCvfgnk06ZIJYRe+Y6TzSuZI0UBUHXgj/AHl7CgDr/EfxY1TWYGso4RDCyeVNJ5reZMMY+YrgEck4x3rhJJ5ItqRM8cYwwXzM89cnHfgduwrX1NdFsriGXT3u7pdobfKFTnpjgngY9Aefas/TtLn1CUCBY3cAuRI21do9T279xxQBL5E8iCeO1lSxUhWZXLbQRyCemSFz09PaoNQfTP7Uufsa3DWWSIS7APjsSMc/Tj6itnxxPYzarGdKTyrAQxhYVlLor7FLFc9Bk1zCbTIpkDFcjIU84oA2ILfTY9OuWvI7w3JgV7Ux7QgJb+MHkgjuD69a2NTtNf0+x0vRdYZXtTEtzaIAJNqyEAfMOQCB0HtWDpF9bWH2t5oZZJnhKW7JJtEb5BDMP4hx09a9P+FWianqm7WrO3lLpcRwTPlRGIgMnanUkYXt3oA4rV/DetaLqUWj27zyy3gX/R4o3U89AcqODk9OOK2ZPg94va1gkOmsHdgjZIwDtyDx2xwTjr3r6e1jUItA0NtRuriNEtYwZHcAbwBj+ZzxXmVv8abjWNd8rR9IebT4YDJNM6kHfjOBjI9OpHNAHiOo+CvEOk3jwXWl3PyEoGWIum7O0njoODz9KzLzRNQ0q4CajZy2cm0MglQgMSMgdOvT8q9L8TfEnx5d6rFaKTp0E0fmRBLcL5qY5YlieOCcZ6HvWF4h1LxR4o0mO91IXEyy7ESMQkI7/NgpwM8H+EnpyOKAOHiMxEe7e8ZOQg6N16du5/Oh52hlUYkRk65yGDfn2NdD/wAI1rmk21te3unzrA82wJtZXJI4XpnnaMeuR70658Ha5cTxebYNDcXMe+OORRGxwM5OccnD8EZ4780AZg1KNDbeSVDKykSsMuCM5yT26cdMVSuS0l3FFcMIwGGZNvGCc7sAZPXPPNSaTo8+qagtpC8STNkKJTgFh0H4nA/GtyPwjcWvilNBvTw5DGWI8MCMj1HQNgdc0AJ4N0i81fxJa6bpkf8ApyMZhI+dseMYbGDyD6/pXT+NNC1bS/EosEs45mljYxgFcSptKlsdmOwnOBy3Sk8Q+E5vAusWEfhvXDNqkiFXWKQBskcnHQDkDqD8vANcZeX+o6/q6zajeSGREJhkLs2NozhST7evU0AReG9EuNb8S2ukJcx201xIYS0qkhT7ge9dLqED+FtR1LQdau0Eaq0EUlvD5jcFSD8xAAIA4zxu6CmeE4IJfHsFksSTI6eQZN7FkLL87Agg7hlumcV2HjD4byx3ekT+FXka7uiGZhIF+bJYsxOCCPl65xQBy2hPpWnapb3nilm1CxmUxRPb3WXU7h8xwc8ZY5zngYr0i3ttNiNzqnhHVJbB7kRvJaJLvMkikPj5iDlgNp+p965qx+Fmu+E9VttU1G1Oqu0xL/YyJFAYEHfvwc/NnoRx3r07w1o2p2l/a3UeiWunQlTHJt+VjFn5cgg/MPTjp17UAcvqGv2WseI7u2N7svp42WIQuQYlIKkFuCNvzHG3jI5qk2lS/wBlw6PpN1p9vq3m+ZdyJIpRjvygxySBvTLYGQvNWLyH4aXQnsb3V5UuhMfM1NZxmRiDkAgFSNqgdMcj1rz3RtLh1fxwbXwzqLPa2UYkjNyAjSKp3bRnIPzN3xnjFAHqHg24t1bz/EB0+G7ii2y3kW35vLLA5xlR8uOeDhjj23tSubDxDYNMt7JFPG+2OQEMsZYFRvIJGAx7EfdHpXjra3e6VpV5omsGZfOkDXEbPukhwSWxnBzgp8oOMN060+z1Pw/4Y8Ral/ZkWtGWVGis0AySzKAG+Yj+Iv654oA9x0V/EtnYo1/FavFBuQqknzTLyFYZ4BI29WPU14V4/wBMtoJ5NR8N6nH9l1iST7VbrcYw6N8w5wTliTjvXpHww0/U4LK71TUJL5UeDEkNzblpTjqBkDOcjse49K5o+HIrK2t2uJzDPdyCeG1SMhoXGQq4IHGBJwVzyPSgDkdDh1/wdqkeqWAVI5kaNpbtQVkR9vVevUqAOeRXaahpOky6VfXNtdzw3lqoubm4VsqVYnJVFB42+YcY4yOlQ2fhbxVrurahrNlp8SWt5BmOS4lAUgIf4FyGbcVIOP4TWPHZmDSrjR9SV7G4mSCJrlHYKEC7SGOSuSBjHGRQBydu2vwW/wBmgWW4gcB1lQcrnhSTztGWHHqMdq9h8Nw3F54dittQ81bqMGBoiyuJsgLuIJwANucAg/jisjwr4Ha102+fVYre3R4m04yLITtQsD5ilu2SScN+FdXqGpw6DpjSaO2nT31vaMLV1ZSWhwMO+cHhVAGCcn17AGLF4dbQvDl6t1avJck+YskmWAmI67icLls4IPBIFVvEGna7rPhiaS/dEtJIhNHasoLMQueOFOQFUcEn5jmta20u81e2upNX1JzbXjxuwtZchGDEHeu1SASWI6ghTXR+INf0Pw3d6XBfpcXcs6P5AT5/Mxy3C9cYXHFAHAeD207RbRbdEiiuAX+1PdIUaYrwwTp23noc8e9aEOiaFq9rqd3Y2drdXE8K7LbtGQcnc3Xdll4x/Biuq8QeCNE8WPFZQ28dpb4Fw01uoUs/IHHTONwORxxXOW+hLqumX1jarHdXtncJAJ5ZRsEwJOQOh6jIwOlAGRBoN5eeOdMgW9h08qxuTDAmFyBwSCOTx3Xgt+A5/wAaaq8vjS2Wa+m89IVWQRShg0vQ5HRTuIznGMfhXrWt6bKNKP8AalnbR+YZIvNVuI0IyG546LzyK8/1r4d31xokz6VG012t8LiCWRwHkVwG5ZuuCOcN2oAl8Yn/AISXS9Jtr1obccESEbmK5bBDgEZ2ICef4q4TxNaxeEYra10q+aZJH3+Y8ZBTAIwD6FtzYB44NdJdW+t3SaZZahBI9/bebJII5MnywNy8Ag7spjqfunnjFcvf2cdyb3VNbtJpJtxildJkyXAwH2jBAxnsc46daAK2hSWV1qKahqDx/wCixqywMxDTsGyp3MegG0dTwK35dcvfECWs1xYW13psEqLKSRH5jLn5wWAPQHjJ61yWi7F1q2trSU28z7opDc42oxOAen0zxxj8vRvEiaLZ6XY6Lo8cMlmuya7ui6kkAZ2gLnkqDnI7j1oA4ttXk1J761tPs1lbXcwlSEZw+XHB2/3ScjIPT86N5qmoWWqrAt2Le2EhdSBtDL0BZAOMjsVHXkVpa3D5uqywxwg2+2IkWahQmQNu7APdjgHHSu38QN4d8Nx6bD4h0S4ubSdGuorlGWR8tzjOcZOE7jrQB55LqCWenTaWL5pkM53IihVc5GNpywHTPQdPequs3V4LjyJZFia0ZRHbDOzpk7c5HAAz60arFDca4bm3gu1tZUErtdR43DnJHPQjJ4NXdduIpJrPWIJknuGEO+AQsFDAf3up7D86AM/QfEE2kC4jWC3MjRNHHMwG6FuPmU59A3HTmtjw14mMmrahBfXESpqQbNztIkic/d2n0yenPSuevzb398qabAyxsxKp1cA9V4HOMfr3rtvhxFo9z49JvrLdDbQM2IVJG9cZyBjjk9R2oAzfEH9t2jwGW4YiIq8OcBJRjhhwGJxt9Sd1Z114z1CW2WKGGCEvEsc+1QfPIBXcR/wI8Y4r0n4h2fh3URqU0YltGjjUgSfIrkLuAGM4429uSRXn/hDw5qV3qVtqtvpLXVqS5iUsCjMo5BOMZ6kA4HFAHMBHDR+VHunG1lTbuyD04HXt2r6K+BOmLpcOsR3EYF5I0UhcjaxRlPBUcDDA14l4h8yLXGmms2jR42McCjPlZG8eoIBI49u3Fe3fs/rLP4cvr2VEYGYQxS87iFGSp/E5/GgD2OiiigAooooA+bv2ilRvFWl8j/j0+cgcr85x+fPGe1eORh8K7jKKcKTzyO3rjkdPWvc/2gdSsU1C3sJbeX7S0AcSFF2sA3GG655b26cV4QH3ynb8uent+VAE4Z4BcRsqq7DncnI9hnpwetKJVayltwwIMiyA7cc4IIGPqO1Mml+bDA+agCZ7HHAyPpxirupLpltBCmnzSSyFEeRnUDY+0blGCc8k88dBQBmvkojEKeSOvPbrzxVpX5W2WV1jYbCzfKDkgnIzjg989qiMEfnqplChhkgj7oyffrgD86mCLHFMxkSU52hWJBx1B/Xpnn8KAAT2g0yeB2uGmEqtByAgGDuJHPP3e/c1oTalqXiQQi7uYs2luIISQikKo4HqSeee5q5b22l65mV7eOxmlWO3t4oX3eZJkZYgngYKj8c+tbnib4Y3ng3RrPVrjVLeaO4YBYYlZh0LHLDtjnp60AcNBp0l1ATEd8+8IIVOXJ/3ep6joDVnVfDOq6OwN3aSpHsV1crgMp6EZ5P9KqtqUxkjnjEcE8XPmQrsLHdkcDj/APVXSXXiOfVdAlj1K9a6llhjVYVjCiIIxAAODjopIGM7h+IBxw65bNP3Fnxv7Yz646CtFbJDagvIikIzpkgbiCARkde56/zqjatsuUchH55DkAfmaAG3EYgby96sw+8UIK/gR1+tRAnABJ2g9KdNt85iuNpPGPSpba3a6njhjHzOdvX1PWgCe8vt8qCIjy0ACZAJxgDk45+6PpUVvf3NqrLbzPFuXaxQ4JHpn8TTdQtks76a3SdZ1jcqJUBAYA8Hn161ASCAACOMdaANTT7rSo7K5jvrGa4uXUiB0n2qjEdWXHPbuKyyDn0xViK286YIXWPcpYE8jp7fT8K9C8K+E/Dtv4dk1fxRqJtpJSUgh2BsEcnIPqAMdM7uOcUAcn4d0TVL28je38P3upR54WKJsHt1wR1r61/tuPQtCtGbTPs6/ZUc2y4RlYgARjgLuzgY3DrXltx8StJ8N+H4YtH1gzXht1iZBb7o4iD16g5zu/iI6+1dn8PLzVvEgGs6nrUV2iII2tY7cKiPndkfhtHsVNAHN+NdH8TfECW00q61PTtJ08zMVjlkybgg4VgAOvXjd3+lcDb/AA217w1qkFx/btvpzPcC2SaGYbjuHbBGeeMc989K9Y+JGi6heTG6aK3ktYvmtxHnzo5COu4AYztPrye9eCJY6v4e1+xs9YSRovNSYwLNv3YLEcKT3zzigD0G9+F/ivUdXu9V1bWJYUso1jSdUMjyxgY+XaB1A5wD171raJ4Z+Iqf2ZeQeJImsP3bkSwsskCBsY8srnJUt1H5cGuIsPiV4/g2tBdSGwZwyJJCsm2PIwuQucEEDkc54rVvPjD4vme5WCxQ2CBQ5gj+UDAB+bBwDtYjoefagD2S4iulsNUu9Qv7K6gW4EsSrHuEAXkZJzlunQVeEfh7Xru0vC0F5LFETbjdlQp4yV6HuORXng+LdrPbRk+F3utMjVWvpxIHWNgA2AMEE8g9R+dQXHxhF94js7Dw3ocbwq4Bmm+VioPOwcYGFPU98cdwDBXwRLf+M9Ta78M6g1u07y24tlKCIjkbWLbfvMBtBA+Q+mK7xPCejWfhK207UJ30+/j23KXCOWkh29wzZwOPu8gZwOKq698UtQ06wLadoDC5nDIm51YpLngMvBI+90z0NYOnfGUXltI2uaZaFmGMQSguyEE42/e7Lng96AE8F+CtFv8AxDqdvHrM1/mNld54DFICCpVwSQxOd/PT5fao5/BSaL4vbWLDyPsWn3H+k2actEm0uHxwTlRGBx69e6aH4q0TRpo5PD1lcy2Em57i7DKJY3xt5HIAwGOCByQa07DUtC1XUNV125v3udJ1OMIunyYbzZVHG4gkLgMqjcB0HYUAadr4Ys2sW13ULa1sLmaKVEFu7CbYRjO4YUnG5shc8j0rg9A0u+u9bgs9R1KaxsTeLLKrNyiqS65IG0ZJUbsDOPwrs/EzWNvpFrNfCeLRrHaIIopDueMgqVdhnHyrkYI+8M4osLLRNes53tL+KSa5C+WtxKCEUYwAwJxy3HOcqOtAHS3mnTeMrHU4JZ1s7aK6X7PdWk2GkjGN+ecYI6H3H4wSWOteFrSf7NrH9rXE0qmK2umDEIONo3MCTlgc5HCivOPGenXvhq3ZtJ125gt55CkzpLtdHYlmABwSPlGAG7/nkeNkOn+HrRonv2kvv3kt+zfxjG4YGOCQTkk9uvYA73VPD/gvy5Ibq2sXeadXu5C5j8rJ3ZzuBxgAcHHT3rZ0z4XeGrK4nvbKJJZGAX5Lk7dpBDE4I5zn8vWvENA8B63qE3nXPmwebAJolbkXcfHy5B7nZ1Hf2rb8Q6L4p8BAwaLqlxe2Ytm+0iMl44GxlgV7HO45IHWgD2e38F2lgLOPT3s41XInaeESyTZHQsSD3pNb8MXk2u2s2mvpMMduqbVkRldF+YEjBwcgtjI4rw/RtX8aayIryGO9ulifIiiVxn5g5OegGG9vToK6DxRdeJtYv9P1PTtRulW9jaEwmDy/JhBzl3yQcgE5yvUYoA9PsdZ1fR5Lr/hJ/Lj+8YPszZE2CMAZ4Byx64z19cZmh+JY/GUlzBqFlZJ9huRNHcFw6BAzdewbYOSDxuBryiPTn1/xVqCa74xFoLLLQ3smShIJBCgnnksMBj09Ks+DfGPh/wABLqqvN/arSERQzRxhNyDPXODyNv0JoA9P8D+K7SbVb/w8XWzXTJSqRM3yAZwUDE8nLdM1LZahoOpWl/e7IPsVteNuKB2beuWDkHBPy9ufxr50WS+8TeKi1goglu33hUby9wz7DJOSecH9K+iNE8Pyad8Pfs1pf2barFvklkUhkZiSwVxjrtIBJGRQBzfibW9PlawW+k1TV40SVorCJcCUK+wh9oDD+IgkdFrmTbz3+tateaVbafoX2eP5bFwMyIORuTJxnK5yo+9Xc/Z9e1KCxX+zrNYG5nKLlkYDIIIzgjk9BnNed+LPA2q3d0tva6VqRmSIyzXc0rSJIgGcHqB0Hft0FAHsKeHLbWtEs7W5uLFtGEA+0pCRgSKoC4I4Axu7DrU+o+D7COS21q2SK4k0u1kSygKgxKxJOfpnHT0rzDwXrYOh3+n21lNLbafGBPNGxczKCMNt7fKvGG4BFdhDJ4pfUdKnt7w2lnsJeJxvE3O0IQe+WJyT2oAs6drevTNpdvNq1rGNRttlvG8R3O+Cd3Bzjap5z1IqD4ZeCNY0bU9WvNaIXznOyFS2ASxO5T26noTWTF4P1jT9ch1Z7hEt9KkC24dSpkiwDtLZGeijv0r0T/hJ57hGubKxlljiLJLA6FZFIOA/fK8HtzQBLrMVxDBJFbacl1a+WxeHvJ8pG0HPB4A79awJfDdpLPab7C7WIIXmt0nYRDsE2jGR949K3NHub3UZRc3Nq9ukyK/kS8FMfj67e3Y+tPvGsNOuJbuaOVpCgJT5ioUcbhyVXjce2aAEi0yxvLT+0pbGSyn2gkAbXAHIDDufrXO6/wDDjSdUh0sWl39ljEnL8O02RkcnI6A+3StfU/E0psV/sW2gu7jesTLO+1VO3I+uCecHjB9K1HjguH01ktopRvEjneCYQEyGHXPOBx2agD51+JvhHw/4enitbH7VJqQOZEcnaFOTuZucks3Xjgc1zCaVeWWoaXLNa3Mq3Fys1ojPtWRAAcBj3xtHB4r6D1y50zUNTv8AUbqC0t5bKNorea6XY7lehycHbuLDuOM1Q0hrDxXpVtqsnhtmXRH82yjhkODIV3txgHGcDGCcigDz3xBYz+G7qTU10+ayi1SKS3d2dn8gHYQynjn7x4LYxWfY+GF1iW0OpSX7i8tGlV3zztAJ44J5KgYBzj0r3TxRJPrPw4vp4tMZnks2P2QkpIvGCmSMg4z2rM8LXlrb+GdN87TZbW6itc+fOwIiYrzk9uSeCB09qAPAdd1jU/t01h9jm8mHEASWM5aIYZARgY+VR1GSDzV/SxqEqW5vNMubkmZXtreL5H3MPmYALnBJzyuBt+tesXeoeE9Y07XzdzxXMkMhlMnlrIccAFOoI6AH3qCx0LSddl0t9K1hbbxFBZqsckMJ8uOMKR05GTlsd+PagDzLR9UsrZ7hrvSre4trOTZE00efmJUBVKcZ+TOfU9ea6vwb4hl8K6xJY3egm3W+lP2eIRAPg5JLOTggA9M9M1p2Pw70jWdQ1G5jlnurKA+Y8GwhHfbhgvcMSAR81aun+HrfW/GVte21qix2JMM0VxI5cj7ucHBHAk9RyPwAOY1uCfxPoNvr19HF5cVy32OEy/MUZxkMT7hec8beODWOPiJH4Yh1LR7aItIJ820y4aOL5VHyjIyMA5Oed1dr428D+IX+0NpK2kdrc5BtfMC4znuAvQsO56V5BJ4XudB1O7j1O2iuYbZFaYQS/LyRj19+SD1zzQBP5dxrN7ca5aX7wT3OYGjbmRw0YDFRkcbiRx098V7P8DYo9Pt9e0qK8EsdvdJ+74BV9uGbjnnC/lXgbmaxvJp7C3eBIyUMRZiXHK5GRyepOQMY6V7p+z+sz6RrV41skUVxdqVK4+8FyQPbBH45HagD2WiiigAooooA+ZP2h5bhvG9nE+BClmDHgdfmOe/P415vYW0VzYobOMi+iJ3szqVIJGMAjryec9q7z4/Sg/Edk4OLOIc5yDknv/SvM7a+mtZjJHK6MylWdDhsH3FADprWVZJSAHGRl1Py8jd37/8A6qQ222w85mUOWGFJ5K+o9qY92zuWGU3ABgp4bHqPyqea4hktLVDF+9jUruGMFc5GfcEt+GKAI7WBLuSUyzpCFRmBbnJAJCgde2KhklluZBuwW6fKoH8hU0rKIEB2HeSxCEZB9Tjp16cdKaLohIoiiYjYnOOTnGec+1ACxRNJPFDLKI03hQzZIXJGfy71ta7cXUVjaad/wkP9pW6R5ESyMyQ9QFAPA+VQeMferEYNMYY0lDncY0VvlwM8HngA5PftWl4h0z+xr1I9ilJoUeNskHGBz17/ANaAMeJVLguWEZOCQM1q6bEJ2MH2uGKFcuPtHycHuT9QvAJqkbwGVjG0iBkCnp8xxgk/m3vzW/8A2rpdlbWcxs4nu1JZvLHynA+XPQ45zyO1AHLybkcx7mKg8Z449cVLby+WWAQMWUryTxn6GpLi8WbGIwqF2faMDrwAccHAHoOpqJFBAZl2xlgCw7UAIUDXG1SHGcAgEA1LA6qQI9zE9V9P8eM02GaJJAkikwlgXK/eI/z2pZ5E80kKp5OTnOR0/PvnPegCORQJSCByQeDnGe36/pRMED4jcMo4U7cEgZxketTKsUzBVMpQDhQMsMDJ9sZqs4eNijAqc5IPagDuvCPgnXNQ00+IdPiklW1YbEGVEoyMqCSox1zz2xVbV9cu/EmoudZkbT5pJy7OYjtCGMALtHP8CDABznPbl/hfx1qmmWNzokc8h024tWhELNnYTyzKegJyTnBrXu/iSzeFGsra0je6kfM0tzErsXyTwe5XK4OB93FAHELa3Fpcs62yzxbykcssRAOD97HXt3r3bwlFo9h4HvdB1bXbUy3V0JZJ7GTDx8q4zxxgjGMDvXlPh+LxB4isby0imkMKQmbYIt24KuDjHQ8AdvvGuv8ACvhPSbjwndatL9pudaTMkkbxbI4juYfMzDBOQeM9u1AHofipHuIdMuGu5bvwnDiWcIVJkaNWIBPO5TtAxgDJ9TXlDiHxxOIJdJnjaaQraXSTZ2IvAQhjjaNzNkEfSsnxX4hin0mHTLSNoZIAPMZ3fdIGOdoVshQMLnB5NYdpNdXa2/8AZ7tazW4O6XzD/dOWDAZUYU8ZPfpQB1k3hDxB4P0mHVNQtUjZyNqm43cKVKhl4GMhe5/wpp8RJLWd8aVbSG4ULeLOm8SAYAx0P3QepP3jW9pF/q0407VH1i0uFmh3T2dxIGVVBCZYdclpF4wemc1w01zot1rUl5eKEhZmf7PaDauAflXOOhGBnAoA7PwXf6LrWp3VtqF41hDdxkS28BxHIzfLlOBjhsYIPQcmsrWfE0Wh3k9l4OLQWIwzXDwATdem7GSOnUd6ydNgsb3VIY7JGH2gsEN2+0Q4HUOOD1Lfd7Cl8N6Hb6r4jk0/Ur2Kzhm3B7jG5UbJ24IyMZwOo69c0AT3upXtulvHJFK14XbdNkLG27IAI+7uDF8nFUNQ1/7SRP8AZLWO5jdWYxqBgA5AHBwOg6j0rbi0rStQ8cRaadUkksmicRzSQnazLkEqD/CcMRgnmor6STwSw07U/D9m+qq/mrcSFm3xsW9xnnoQe1AEV3d2/iO7kgsljsdPnuYMmVsEsF2kjJweNzHJ70t74Qk0S6uwdTt7m2R3gzGpLM3AB2HHOT1zj5T+PX6kvgrWrOSDw5pbx3F1GLi0kRVCwMq4kV84fbhc9xljiud8Fa1p+gXOo3viKwmnPNslyjgvFId2SQeTkZPI/hoApR3Mt/DcafqYvbWyiaPJaTGzy1Ax8wGOOcc8nODTdI/4lOvparetFbSkwl4h5qlhlNzYxlclmxzjGfSutsfGFvp+lpqg0Y3tgjuT9qk5llI4D7Rg4XYMsO5qpYeTrtxJq9tp+h6fNJKjKs0u1IkK7cLGSRjAfqBnHFAFNNEtr6OXUNY1dza2bKZzvMkuWI4A553EKSV7Gus8IeEk1SO+t38Qn+xbq2MAQhVeFd4IAU5Ck4foB1z344zSxFofid5Z7aDWY1mKyxPjy15AHYjh34AP8PvXe6UZdC8RT6rplrDqmnyoRNEQXKFRkBSw67Acc/xGgDO8UaVBo2u2WneGLy4vbmHcRbrIzbkL/dB5VSp28jHTpWY/hPWrbU72507ULqSPyJnlEgZ8sNwJO75e2cknp+FevvN/bdlFLYQtY38FwzSRuo3oBuyrHI43Z5UkV5pdeJbzxxPPZ6Uken28sfkTKjszKxfHDDBIOB2/ioAvXHjOzsNAfSlY6ZqCqhMlv8iyycBiOgydzcBj0rV1zU9NvdH1Wy0Vpra/itofOiQ/IiMFGTnG75VUH8a4W78A2mharNb6hezby5+wT/Kyl8jaJBjp98njgAY9K3PGHi5ptOutLstV0salFOTcNa2rBNgAI+blW52rk+hFAEWifDPWvJutR/4RuKW4mtmCJczqiLI3ysVUZ4+8QCMfMMH00Lbw/wCHtMhh0vxR4dt4ZJ1SGW4Mqkwvt3fKQfl6qO3J6muU0fxRr1rPopbXL2/ur/dizVyGVCQqkHpnhjjI7c1py6VZ+KfGuo211rd1LexI11BbhiWhkXAKMxzkA44U9qAK+m+ALzStW1PXbGSM6Xpih4pPkm83C4J2g4xy2c465rpPA/jXwjZxKbrVCmpX8oW4guYWMEDAkkgkkAE4PX06VH4ds/GFjpJh0+4gkXVrYvJZzvlkMigbx8wI4TH3j97pXNDw7c2ci6BeaFbT6rOWdbhZAvzkYOXypIDNnGTnA9KAPX77UtYtZb+W0e2ubKa28+1ljkVQV25PAxwAMbs/xVyS+ONRm0ifw/erO2p3sO0S7MFGcEgfKQeuRwTwOtRWdrGsP9i6XPfWuo6ajQsSQUlXdnZgDkEIByp696xdZ8YWF5BIIYZbHXIVeJ0diEQdC5Cggt16gfhQB0Gk3ejeA9JRH0/zNSki2SOMRq4I3DeVBJzhRyCQT71Y8P8Aj69udeubfXhBp1o8RMXltuVOexHGfvknb2rnvDNrr2tWtt/btm11Y3gMqzmMSuFHzAMBwRwnYc1mWN7pWnifw9LdfZ7qz3vLLcRNJG4GUOQScDaScqR19qAPTJfE+garb3es3EpvdLtiPJYljH5nX5oxnkHZ94cdau22vxR+FNT1gPHtt1aZDIMJJgEDjOOcdAep9a4CCz0+/wDCB1qZriyuZbTatuoDKJdw+fLDOSccZ4AFZGjeLdC1rRbvQ9bFxAhLFtpYsqIvUk85CrzknnPqBQB20vju4lsrLVNQmgsYXjKEo4BJJUZQHtyec8YGap2vjqO3sZm1G4MsHmSIsgfeJoyMqcE7vu+hPX3xXE6r4Rn1tLWz0p5p7OKI+XeXMZVTjOxEXg45bsegqz4et9QtbNtU0KwtWFtbNFeLPxsIAypG375xHnAOcn1oA9F8N+LfDnjG+NjaRXL3QtByUKKjpnHz4yGOT68A1haleW2k6ra2dm99Y3l1cFZooGySWI53e5Ef9K5G08da1aWsOhbrXT5Fl/em2gAYrgK3zLkDA8w8jtW3d2WqWC/2xfWq3U8BEyPASSfmGwMDkE5IOcA8UAdJrZ0G/wBNi0u78yN7FVW4KgSSHB4LqM9cMcle9Hh+5/srR7/ULfUWm01rjL2Om2+HtwWYsT2yN69h060eDJ9K1S+OvfY5buH7LIkkr4kzgqSXUkjOEHQ9+nXE2uWdtd2l5pfhS5TSbue53hSdou2PUAHHAJboeooAw/FXirU7syW/hHVJ73TruFHQxctGeQyksMYAXkcHnFZmm+KNVj0Wbw3cIkx86S3lmu5tiygtycjPTLH71Zek+BZtMfVJ/Ec502C3VWNxC3ETkFmI28nHAABP60/XNV8L6ToNxpHg+SbU3vyqSzXFv8qKRglW+Uk8E9Djn0oA7m6NlLeyxQ2FvLZSQ7UjjdD90ANljjC7lTufb28xj8Ka/HBNf6fbmzmRAV+xztuIDbMhdwOMbjnGOeK0NG8FahCon0nUIb6+ggL39jM5h8skHC5PVRkcHqVra+HjWMGiXV610ttc6a5WfYSFlQkL8y5bshP3f4vrQBl2/wAYfEmnLDb2FgslxlRdrLDli5bAHGOTwOhNdZrviv4jRSWV/pXhpLUzKTLBHH5rOpJ2k45GMdcDG7vXAWuoapFok11bafHPB9qIknznc2845IKkfOOTjla9Jt/jJ4dttdl36g08TDduWIhUQJnYvqcgHqASfagBmleJta0jQr9tc0+51PUrVxdzRzOEEat/cHOQPm44+6a6fTr7Qk0r+32ntbOPVo4yYrxwqJuT7uO3A6cdKXU9S0jXrKe/861l0a4i+zzSeYFZlYgbhnBBBLDr+tefeMPD2mR2ttcRaraS20wWW3jMvzhVxsVcsD0OMkk8njmgDpbzwRqmvwwTQ+LbKbT2BVEW0VRIo4HzAkngtyO/NbXwu8GSeDrLUoZdRF3LcTh2VQVWPjgAHpkGvNrnwh4o0XwNeQW2p3RWMi5jaCfHlwjOQSMMeB0APUV3nwX1fVNf8O32q6pqBu5pbkIoZACgVB6Y4znt2oA9OooooAKKKKAPlj9oCBYviN5qnmW0jLAAdRkc/p1ry2QgADjPc4+lem/Hy4jm+JksaD5obaJHOc84J/kRXnAkRrdhLIx2Y2RnJ3HgfkAB+lAEMQUOQVZjj5QDjB989fpQWBXBx3IwOh9P0p8pZJXBBVw/OfvAjrz9amuDYfYYRBHN9pOTIzkbep4H4Y/M0AUySwAxwB6U01LGBnk7QeOtdtqPhvSxp2k3Nva3kEU9pLKZGVmNxIOVAABwMEZOBwKAOGR2DBgeQc1d1O+uL6aOS4CgrGFQIqgBeo4HHermmeFNe1i48nTtHvbgnukRwPqeldzb/AfxjdrIWNpAkfCLPN8zccYC7gBn1NAGP8Mfh03j7VbhJbhrewtUBmlQjdubO0AH6H8q5nxNoVz4Z8RXmk3QPm28hXJGNw7H8Rg17b4J8OXnws8RyHUfFehw2lxEPtFs0hMj45BVcdRz379Kj8ceBPC+ua8viGTxpYQR3ciyTRzuMlOAAoBB7N1/pQB4EMHOTz2x3qXaFi+UZboxJ6HnpX0ZrGgfB/QVttZu1hltrqICC3hlLoQOrhQck8gHJP0rmNLn0Tw74lk+16Bar4f1K3aeAXq4lWHoxXgk5ClgMZO7GaAPHZNPuogrPbzKrAEMUOCCOOa3bXwF4nvLOS4g0m68hITMzMu0FRzxnrXq3iHxNZ/EfTo/DfhLR3tbe3k897m4hEcQVecAKDjPPXHSm674nk8bfCr7ZbyrZalplx5LQRzCMFQAc7ehzgADsTQB5FonhnU9bS5uNNjVvsmxnRsluTjgAevrWvpXw31bVr+aOa6tLGKJPMmubtyqKTjjOCN2TjGexrrm8HeM9K0HUtag16G18y2hnmiinL+bFjlhgHpjP0NWLPWvHXirVtO0i/ura7sZlR5UiUJlF2kueAx5IBIOMg0AQW37PmtzXMcsGuac1i8YdLlCxLZ9AB+ua0o/2fb1kWa310BVBxuhIcYPQDPHfnPp68d3dWvhNvDYvHm1CKztwbeSaKWWLB4GGxzxtA49a5rSLnxFbeHdQ1463Nrtv5DWUNnGxjdcSeWHBGASMNzgn3oA4PxL4W8R+APF2mpa6x59zqDp5Ugk2uxQqAr56DJA64OK+h/DttcjSIFv5bR5LkE3McPK+YRlgp446n8a8B+Jct5rT20uuPPaSWcC7BdACSQuQXBCDGRlQPlHTk8VseC/B7ahDaax4T8VXFlEtw0dnbX65+fbiUgAkZ25I4B+lAHoWv8Ah7wZdXd9LHcaeuqOVSV2kUiMjJGQOnJGc/0r5x8QXdsl3d6dpx22qXLsu1iysRwSO38Iwcdz2rtvEPgM+HjrUGr6pPIk8oktJVhBSeVuPnc9DljwP7pPauJvfCGp2mj39/NH5cdhOkMyEkhWccYPQ9B+YoAq6fpqBmkuGZbZrcuJdhKhj0U++QfTpWfPayIFkYRqZBvCA8gHnP8Ak1rWHhjxHrFq11a6ZdzWyqQZfLO3CjJwe/GelX/CGt6d4fv5WvNAk1C/+7ZRscbJDx8y4y3bA9aAOs8DJ4Qbwu5l8671SO2nee2ZVTDYbaEc8n5VJ4NeeT6t+72wRG0nA2s0RIzlsnvkc/hWlZ+GdTbWFjutMkhiE+JVkUxhAT8y7vp7dDW54k+HN7aaLNr39nPYw78eSreaijuQRkgZz1GKANzwp8UNH8NWlms+mS3V55DbrtI0D5LH+QC9eeT7VwGveJ9V8X3qXeof6TeohTzQuGMYycYHGBlu38q1NI8C6n4tluBodqkFnExVTeOEdzxxz1Y8dOOvTNWNHutA0jRdZ0bxHpc7axFcN5DRRg4YcbCcjAznoehOKAMFfDuu3UQuodMujazxNcZt0JRY8gnpwP4f0qGKKW9uItOa5EFsjgKJgQE3c7iMkD169zivp74W+IrXxJoZK6ebG7szsmhSLy48OAwwPT/D3qpqMHgi88UPZvojSy3Es8M91bxEKJdvzq5GDuwOMcc0AeY6Z4R8O/Yp7G78Y2UN1GqyJ5JZ4NpGSMMOSSV4B7dqxdd8LypcnUNKuzrEMixqJ44mjK4XC7RwSwC9j3FfSlj4L0OxsJLSLTrZYpGBb92AeDkDcOTg8881m39nong/Sr/Vr22d43mjbyoFZwSpxHhQODgKD24oA+f9bh1fwLKbe1gZbqVgpvSzebKWUN04z8zH1zt74rqvBOk61oeh32oSqkWqamPMiivJdkbRZPmsQPmPCjHBxvHvXp9zrPgnWbGwvtUFs5WZvKiucbo5BkMGHQEAHrXP69rvgWXVbUXkiTeRMi+S6jMIIyCuQcDLAEAgEZ64oA8httZ13Xdau1n1cx2zyLFPtk4cDPCkDpy5HAHftVvw94w1Tw3c31pZ6NFPGyFp7cNlXBYksSMgjDKv+ePR/Fuu+G42tba+0KYaFCmYLy2i2I0hDbcZAAAG7+IHJBArz7wzow1nSrjX9QuXVFmS3WKIeWrhuQgduT82B17HnpQBx+v393qeof2vLbMttJ+7hUSP5cZGQACSTwBng9eaoW8TPdxPENs0jjaMlgSOfrgnvnsa7PXPhxqGjWEt7dXaRW25dqTHLjG7Ax3GM9MjkU/QZtU0HTm1S2iiigmgkjkeSHMTEKMYYY2kscYxjHegDnra3uLZpbsHbL1hYzGNtnOCDkMflRsAHuKpW97PaSy6jazypeDKq6Nh1yvznsc8nPHbqatajpt9/wAI3Z6kZM2jEqix4xG2TwxHfnvjqK6V/hj4isdNjuWiWL7QiMsbsMybs7gACVwAwODjv6UAYulQpY6cdTsL+4tr2OTfG24neobhMqeeqZBXk12WqavoupXdj9vut5hgj8+W2yhlds7sgAqOrHB2kECvPYJINP1T7JqsN35Ns4cxwMAwbtkHqeQOMcCnDS2vWYxxTwbZivnTsFyr/d645Chu/wBKAOt0y+ay8TfbIb0WcN28pt7uVNz5fg8jcpwSATkdD6Va8R3srW9hCb22uNVwLeQx24lzCC2GAPXOSSfcVNH8MtWs4f7Tu7rFpYWkjEEnfuHIXgDq5yDnPFcz4Xs9Y1ae2a0FulxNOAl08mxgiqQQMEZwF75zmgD063tNVe2t7XQ7wxahZbS0bDDx5AJjII4BOBwT909a5HU/DWp3Wvalq4Mf2tZvKdmT92+Qcgjgg7QB0PX8a6WXwnq3hPVNUurTV4oELK32qSRVJ3cszDkH5i5+7xjFZdp4m04anNqa6/LBazNuurKWNXEpB+dj97GfkUHjrigBrz+IL/TJNIisrRJJGKzXakqkShsnBwDjOexPXmuUvoJ9JspruO5gC3cDFCFB86LdyvHQY2jkA9a7fxPrHgvUdOvrXThOdNVAx8hWVZJsnG3jaDk9OM5zmqsvwtim0GyvbjT9QtpZwyrblwzxcsw4zgDJA5I/DrQBX8GaLrU3h6HU9N8SCz05AzXdo9wFMSHKs6kgjJw55A6VbsrLT44tEstKN7Pb3Ny9488yBgBkqqEn5ScjHGO54pfGXwv1G60iTVLCUyW9rABBEAQzJ8uFx6ABjnJzmsrwfrjW39m6NrMjxXkFy9vZqqbTCxypL8cgs/Xn7p96AJtWm8qx2y6dbIqSzstzOcFNxcbckjsCevJPHTjEh8R+JPEl/ParahtQWMp+6TaNgBTPUHILcHP4V0PibQre1s9X0qDU4gbgGZrfzsgvGNwxj1ABOR+pFcfoM1zZW2oxpfxWuo3KrFEDERvAcKQD2HysOV7daAH+HPEMnh22iu7KdbW+j8yGWKRcF0IB29uMqOueTmu+8W+OdOtrXRJY7mBZxEBNJpzKzRv13AnnGc5BHPFeUalod9EtxdTw/Z7VG2tzwGI3AYGfVRVEWVzEfOhjkkt0yPNEeV4wDzzjqPzoA37DxRe3dtqNtPJMW1Al2aNioDjkDHI5bYM44HFdZF4vsbD4U2WhaT/yFppHM0Msatt287jkEcr06dT6c8LpUFhJpGpXr6uLLU4seTAF3CVT1A9Dnbzn1qo1neNbRyusbGFRt25DkEZBJ6kAAd+ARigDqNL1vSr+2u49RurmS+1Fv35cKqqVGQ2Sem44xkfdBrL06HQING1VNTnnF2CpsZoE3K54LI2fbHQ8Z61b8E6fpGpW839pTiC6sw0lugO0TfKThiOcA859Mio9cv8AQtQuIG01WsJpFxOhUCASDOemDjG3jackH60ASNrvjfUtD85ZLmbTLeHy2eGPaqg5wCQAcg5rJ8ONpQvrOS7Fy06zrmNE3iQbs+oIPQcZq8NXurrRItKjIjtFlDb4pSoYfdIcDgAjJyRx9Kp39kuky2rxxGCdwXTDhw2T8pzyAcg8cdOaAPWrTTvh/cXV3q8bJb2sbR+fauzMindjbjggEI/UHO7rXlF5Do19calfw3S2C+YXsrUqWUDqUz7ZGMjpVS8kjmM0KyyNnlyMhDtH3iMkHoeeM5pugWtnc67bw3Id7UOHdIwNzgclRkjrz3oAsT+LNavLKKwkvAbaODyUUqB8gIIB9/lFe3/s6yLJoWqf6Q7mOVE8tuiDBPA9yTz/AIV4fr8mmS6xceTpk+lRbiBbqpYheoB3HIPK5/zn279nSzaDRtYllgaN3nQI5GA67e3HI9/egD26iiigAooooA8y8b/Buy8beIn1i41a4t3aJI9kcanG3PeubtP2c7OGO7WbXpJDKoSMi3A2DcDnqcngDt3r3GigDwK3/ZsAdzP4lYqUwojtcENjuS3Iq7D+zdpgKefr12yhssqRKMj8zjjFe4YooA8lT9n/AMMRzWB825aKFGFwpbm4Jxgk/wAPfpivSbHQ9N06xtLK2tIkt7RPLgQjd5a+gJya0aKAGhAOnFcd4y8Hap4guIp9J8QXGkyouH8rdiQ9sgEdM+/auzoxQB4KvwC1e41X+0tQ8VrJcly7SCAszHtyT/Sqjfs7alcyPLc67Zxu7ZKQQEIB7dOfwr6EwKCOKAPCf+FJ+IbnRLHS73WtPkttPuS1tH5TYKNy24gAk5xgZ9eay9V+A3iy+1BDLrlldwIu1HneRdi5+6Bg4GK+ilHyijAoA8Lb4WfEJrCCxXxPbRwQR4QxBlII7ZAye/U9+lZWh/AbW/sGqHVrq0S4ngxAEJdhJndyeMcjrk19E4FGBQB82Q/BHx1p9u8tvqdk8kq+S0AnfDJg8EkAYHpW1YfBfXrbw/Jbz30D6i7MI5o5mVYVO04zjJBJfIxjpXvOBRgUAeTaN4G8c6B4YbSLbU9JuYCrIbedGZXDZzkke47dq5C7+FnxHewjga/s5YYpWkWCObYvzZB2jbgAbmPbr7V9E4FGKAPnbX/hz8RfFemxSawlq9xaqi28YmBYjB3ZJP0yST0q/wCDPg3r2j6hFeavcxmGzLy2sFrcFXZ2GD82OM4Xv/WvesCkwPSgDw7Ufhz44uNPMbXsV3AigxWMtyW2ybuX37V5wSec85rm9W+H/wAU9Zia1uo4vLYgyhZo1WZgchmxjJHAGf7tfSuB6UYHpQB4F4G+HPj2Kwv9K1HUpNJ0q5jZGjj2OSxIBIHbKrjI5w2etbOmfBv/AIRrXtGvrGKDVRAhF0185UI+ch41GfU8HNeyYFGBQBjWtncXUE41e0tn2zM0KIMgrzgnJ64NS2knmXF7p76YYLW32+W+AY5g2ScDtgjke4rUwPSjaPSgDx34lWPjfUNdt/7N0MXOjQDfstbgJJIcEHc3DLnI4X061P4bvdS+WKD4XPY3COipNcuMBScuTI43E+mM8163gUYFAEEFukaF/LjjkfDSbAOTjue9Vpp7bTjtS2k3TPki3ty25jnkkDGeOpPpWjjjFJgelADIpPMiDlGTP8LdRXD6vpj+LfF8mlahb6jFpNikcyyBQIp5Q2dpJBz/AAn/AICa7ykwKAPJ5fhkLe61p0826ivTvlgQeWsgY8op6+pJDd/erGkeD59M8QRQJo1mqwK1wmpvF5jOT/yxJOMY3cHn7teobR6UbR6UAcF4hS+vvDWu2L+H5JbZoC8CKAWlOPugDncce5rl9Q0zU734WWmmP4alsrs7ZWhs4AD8uCRtwTuJJ7V7LgUYFAHDxeF7aHwzZ2UelNq0MsizSx6lNzDhMjCkdiAu0Yrzn4geE/FGmS3NhoFvjw9eKI4rSFfM+Zm3MGByVGSSGGMYr37aPSjaPSgD50PwSv4fAsMwRo9bFwJHiLgrs54HOM8gde3aus+LD3dl4U0/TIbW5MLx7HkUbtpGCBu+9uIB/OvX8D0owPSgD5hv9IXwr4q0jxBd+F7y+s9QjWRLSd3kmRwPm3DGd2SCM5/wNS1W31Hxq/8Awi1ldeU8BcWzQEBZkj2gHocbR3z1zjvX06VUkZA46VGlpbRMzRwRqzfeIUAn60AeN+FfG1zq9vPpWrWMyXaF0vZGTcpVc5I4xkehxW14uhi8P+FdP1bwzocc6hTttDAduyTaxLADg4XHPrXpggiCsoiQK3UBetL5SFQuxcDoMdKAPkTXfGOt+INfivbqxxLLCqW9qoOMkkbhuB9W/wAitLxLp/ifVdIsbW40q3gfZLPKIolQ5XnaOM9NvAJ7V9SmytTKsptoTIgwrlBlR6A/jT/s8JkDmNS46MRyKAPnn4W+GdRl0i5j1fTZRBaMbi0huLYpiQ8b8nBOAD3I+avS9M8Sz6TbxnxdI0V1LwF8olFJI4UqOmTjn0rvBFGBgIoGMYx2pJIIZomjliR42GGVhkH6igDzvXPHNrLbvpWhxCX7TZM0VwGXy8lSAvQ8j0I7ismz8F6Zf6Lb6jdJFYXNvC1oPJiUqGDkb8HKlick5GRzXq62dqkHkrbxCL+4EG38qfJbwyqFkiR1ByAwyKAPmvxevh7SvGCJqumSPZRSHz1ibHngoDkDJUDlBwVrl7nVNDudZiihtIv7OLsISd29N3C+YWJJC9wGAy2a+s5tI065m86ext5ZP70kYY/rVS18KeH7Iu1tothEznLFYFyTx7ewoA+afHel2UN2UtdRjvrsIs13AFOI92CMEDlQHHOewqHwhPFa659jur54NIdjJLclCoMagFlQdTwgHBPGD2r6ej8M6JHL5qaVaLJgLuWIAkYxg+oxxSN4X0J7QWh0mzFuG3iMRADOc549xQB8j3EVrPr9zFo8gfTmkYia4Xy9wHzHgenJAweO1aMcesf2wsGm6zaq19D9ncqvlpEhCsAflHygbQWwO4r6cTwH4Vjn85dBst25nwY8rlup29P0qzN4T8Pz25t5dHs2hIA2GMY46UAfKfhbw3bX8usw3WtQ2trZxlXuIm3CT5ivHqh5OeOorH1i1mbVbpyYZ/KRcmMY3jgdMdeeSO4NfXUfgLwrDZXNpHodokFwMSKF68AcHqOAOnpTH+H3hWSMK+jQMwQIJCSXAAIADZyOp70AfGk0LFY3RAqMpICEkcdevfoantkuze288yNIHJKPK7KrYJ6N3wfSvrr/AIVd4LCxKug26eWCoKFgSMYwTnJHPQ0Q/DLwhFDHD/Y8bwxEmON3ZlTOTwCfUmgD5huPDVxPHBcR213cWvlvNPPDGT5YGQFyR2Cjg+9ZtwsNiLKW2upoZRF5oDR7HiYtjG8cnI+bpx0719pabpFhpOnrYWNrHDaqWIjUcfMST/M1la94H8OeIbVIdQ0uBgm3YyIFZQDnAI7f4mgD47urq9uBPJNcuwu2Ek0rggyNwfyyR7V9KfAi4jk8C/Zhv82Cb51IGBkAjBHUY5/Glv8A4IeC5mjC295EobhY7k47+ua77QtA0zw7p4stLtVggyCQOSxAC5J7nAH5UAalFFFA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6" descr="data:image/jpeg;base64,/9j/4AAQSkZJRgABAQAAAQABAAD/2wBDAAgGBgcGBQgHBwcJCQgKDBQNDAsLDBkSEw8UHRofHh0aHBwgJC4nICIsIxwcKDcpLDAxNDQ0Hyc5PTgyPC4zNDL/2wBDAQkJCQwLDBgNDRgyIRwhMjIyMjIyMjIyMjIyMjIyMjIyMjIyMjIyMjIyMjIyMjIyMjIyMjIyMjIyMjIyMjIyMjL/wAARCAEsAh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CiiigAooooAKKKKACikIyMZxS0AFFFFABRRRQAUUUUAFFFFABRRRQAUUhOKoXutadpyM11e28W3qrSDd+XU0AaFFeZz/ABz8JQzmJWuZQshR5EQbUAONxyc4PsKkuPjT4ah1BLeNLmaAttkulUBEPPGCdxPB4A5xQB6RRXBp8X/CUjwoLyTdLHvA8okrnOFbHQnHQ+oqrD8avCcmrpYSTSwK65WeVQE/HnI/H29aAPRqK4L/AIXD4O88QHUT5pJGAhKjgH7w+Xvjr1q43xR8IxyRLJqixh32b3jZVVsE4YkcHigDsaK5AfFDwaZXjGv2mUO0/N346evXt6H0pJPij4OhSVpdbt4xGAcNkMwPQqvUj3A6UAdhRnFck3xM8HC384a/Zsm8R/KxJyTjkdRSv8QfCd2/2SDxLZCaQYV4pA23pznkDr1NAHSy3lrA22W4ijbGcO4HH+QfyrkLj4seCrZ5o31mMtCMsERmyMDpgc9a5hfC/wAPNYvLq5uPFj6hM0Jjnmk1NSPm4zn7ueoA6c9M80y9+H3woWygsZNQt7bAMiSHUfmccg4LEjGcngdRQBsaB8ZPDGt3V8HvFs7eLaITdAI0nBLcZPTHt1rqE8c+FnlaNdesNyqGJMwAwehz05zXjUvwu+GlxJL9n8ZpE0hHlo9zHxnB4zy3B/UVZh+D3gt7JJh4sVk+ZDMDGNzdOPU8N6/hQB7N/wAJToHyf8Tqw/eAFP8ASF+bPTHPvVpNX02W++wx39s13t3eQsqmQD125zXisPwM8JuQieJmklPzLh0DY+gPuK2vDXwm0TQvGdnq9l4kluZoSSIXdWZ2xg8g9PvUAeuUUYxRQAUUUUAFFJj3paACiiigAooooADSDJHIxS0CgAooooAKKKDzQAUUiqFGAMc5paACiiigAooooAKKKKACiiigAooooAKKKKACiiigAooooAKKKKACiiigAooooAKKKKACiiigAoopC2KAFoyK53xF430Hwwq/2nfJG7Z2p3PX/A15L4o+P8kcsMegWsQRozI0s4LnJBwu3gDnHOTQB7tPdQW0TyzzRxxoCWZ2AAA7mvPfF/xi0Dw2z20ErXd4UJURAFAQccnPrn8jXzzqnjbWtYiuzeX5zdN5sgV9oJwVK4UjgjPY9a564heO48udWTCncSMnPfPvnigD0/xj8TPGGsQRwRzLplqhYGeGXZ52RuXnjnb2Hr64rlNCMOrXa2+oLdTNLLFDCyvj5mfB3HoCC5IyO1Ymk2N3rmr2mm26s3mSKu0twoJxk54HHfFfSln4b8M+F/CGh6XqmoQPHBeeaC5AWaTnKkc5AY5A9QKAPBtb8OtaaytvZ3C3BGRM0aNJHGwJwhwDngDj1z6VlfabqO1isHtkaKCfeXi9T90ZHTBBr6o8W6np+keCLvVRbW7+YFmWMfJ5hGCB9cAD3/HFUrXQtFk8P6PrF3okE98IVmUbFJ3MPvHJ7feOD2oA8GikuLa/021+xzwXb4D+byk3AKLyMcHHfp3zkVkXOkS3viqS2lBLyTbSobcQDnBHPPAyB7ivovxVqHg7SbXTYdRW2iJmRlEERLqoYHdgYbAYL610U0ugWut2LLpsPn6mMJdpCoJ+UsATjPQUAfH19ptxpN48F5HNBNG+M46EDPB49qfbpNqF0lhF5hSbgKV3sDkc4AzngdMZr6t1HQ9Cg028sltIdTlkEsot5VDDfksRgDjnP5Vk+AU8OywXWu3Wgw6Nq1tmO4SRifLQKpUjPGCoX8c+tAHztaaHqaXItLO2uJtQEnltBAp3I/IBORx3+mR616LP8N9T0NbPUdT0h9WM0R8xTE0hgYoFUEKTnGBzgdPy+gbF9Nus31h9ncygAyoBlgCe/fGTUl5e29rBNLLMNqIWK7gOB1x+YoA+M7rwxqsks9xFp80NnvYo7jamMnHzHgDHc9qyHhuWEcUkDARJjlduAWPJP1YDJ9q+30srDUNDS1MIksZYAoR+coVwM55zj8a5w2NneXV9pmp6AF0+IBVu2TPmj5SBn733if8AvnrQB8n2mkuzyNIjmKMnav8AEwHJIGR2GD9aL1Li1uz5ttJbvEDiKcdB+IHGdxxX0NeeEYrDxNaXtnfxztqLFIrExhQsbY+fjBCgKvY8n3qz8Rfh5DqegWsltbxjVFuI0zBGdrqxwxYYPQEtnHH8wD5hZJpHRyu55Gwqr97oCMDr0IxVyO/v2so7SO5lEduZGWPzD8oZfmwv0B5969j8WfCzUdN0uTULGKC4mt7iOOC0ii3YUkfPk8ZLYyMdK0bLQ/D8i+TrOnwtq6zxNJKigxs/eIHJB+VTkep7UAeKaTZaxdwNFaWuoXCgltlvCzEkA45APHr9K9S+E3h7xC3jXTNWvvPjs4on2JOeSrKxyB6bj168iveYZre104OVht1VfnYLtRSODWJoni221rxM2n21rGYEtRLFdo25ZORkLx2BU9e9AHXmiiigAooooAKKKKACiiigAooooAKKKKACiiigAooooAKKKbt+YNzn60AKTjHvS0UUAFFFGaACiiigAooooAKKKKACiiigAooooAKKKKACiiigAooooAKKKM0AFFMkmihjMksixoOrMcAfjXBaz8Y/B2kXgtTftdS5Ab7Om5Y892Y4H5ZNAHoFUdQ1aw0uFpb68gtkVdxMjgcV8++LPjxdavDPp+jWos7eWNlM7SMJQfYqRg4z69q8pN9f3+ou813cSzspZpGZmbKjIBPXAIH0xQB9K+IvjFp1jHbvo0trepOcJIzEA4YBuDjnG7HqRXm7/EzVtag8u91x7feWPlxLywyMIQuMHJA6HODXHeEvCsnifxdY6RftNZ2s0ZcyhQu4KpORkAc4OM12i+DtbgurO4Gj500KYkjCh3YsQA0gAIxkgHp9zjFAHL3Fg17dSK7m4e1uFiMTSZwcMxJG3JBCnjn5ic1rt8O/+Ee8I3eo61ZbZShjVnmC7SeAVxnJ3HAyvb8a9k8P+Hft1ij3GjW9mSVbDckbOFOOeq49DyateJ/Ab+I9KsIJNRaO8s2LLOu4bvkK88k9cHNAHh9n8Lm1MWt3or+dbzuIUMg3KXXcXOcEEELjPHJ/CumsvhJrmp3moNeG3CRFrO2Mrt/qwpAcAZzyxPJ7e9e0aJpEWkWFlatcGR7eHapPGR3ODz6d+1edfED4uR6ZdNo/h5ZbrUw+H2Qlgqg8/U8H1GKANDSvhgNHurG5jMH2pJXE80UYXfGQeoOTxhMc54Pqa5Ox+DmqXHikX+r3MF7p0dwSAzksQPU5BGMAd60dK8V/ErVPDtxPa6JO1/MzDNwqxpEmDgxg45yVGCDmu1Xwg/iH4dWmh63NcWs7IGne1cK+7JznjByDzx3NAHD+O59A0jwWukS66k9w9w05RZvMJIwQjlBnaDt6g4A47V0fhG/8PyeGdN0K31ZZEu2eNF3/ADgrklRwOMA9RXLeKfhFplve6RZWFrczQiKSPdHjez7shpGx0BcHtwPas3SPg8+sQSXEuqXdhq1o+CBFhRggA57koFPB4J/CgD0/xb4K0XVrJXvl+zJFtRZ4BtZQWGOxH3sHOO3NXb+TRVazju9WhT7KpkXdKoJC4G4n2yOR61w0PgvxL4c0947fxClwzRLIVvyXIbj5VY9jz39K84h+HPizxVfyXE0n+kS+ZKFmk4K7ugOcjJ/pzQB6xoureDbbXrmKLxWtxdTSmRxNkKhwQQGYcE4Y8HvXoz21tcW7K0MM0bLghwGDfnXy9J8H/F2nmaOexlmXyGZHtXVsOTgA8gkEDnsMj0rX8Nah8QfCGuabaR6fdT28+Y006YtsT1we3LZyc/lQB9AW+j2trqKXdtCIMW/ksiDCkZBHTuMY/GsPTdIll8SzX8Img04KyCB4wFlYnJbrnqccg/dPrWW/j3xFa2rS3ng65QspMKIxYvtBLZ447YzjvV6T4h2mnW8P9sWl1au0SvJtjJ2Fun0zg9+MUAddZRvFZxo7biBwdu047cetRWL742ZHR03sMIMcg4OT65zXETfGnwZb2sVxLe3S787IvszFmHTsMfrXRWni/wAMXkH2+DVrTy3THms+0YBPHPoQaANGy0q1t7s36xOLiWMLmVtzIvUqOTgZxwOOBVmWSYXESLGGjYnc2fu8f/r/AErG/wCEl8PwXsDtqVsrXMf7stIMnkfKO+TuHFc946+KWjeE7uGymt7i9mOHcW8gAQYz83OenOMYwaANnW9RvF0zUYGijtLiZGS2k3hsfL985xnBPQelU47fTH8KG5kthNMgDeayYYuBncGx1x3FYCeP/DXjvSrnT3uLrTZJbd/NZ2VTGqnHB5wTnrjtzW3b6TN4d8C2uk6Yr3SoQ0UrNvxly+DjrwAM+9AFLyZNS0Z9GF5KvmKT5TSYuTz3J6AgHoK4L4T2di/xXvHsLl7VbKB0NoykNLyVYHJ42koTx1r0Lwz4UbS75ri9F5JLCDKlxPOHJBBXgYwON3bjIpvhDQNLk8b6j4iskjjby2tmhQDKyF9zlh6knHvigD0WiiigAoprOqY3HGTgZp1ABRRRQAUUZxRQAUUZzSZoAWiiigAooqOW4hgGZZo4x6uwFAElFICD0IpaACiiigAooooAKQqCQSOlLRQAUUUUAFFFFABQeBRSN900AcBf/GTwhpms3WlXd1cRXFq5jkJgO0MOoBrurW5jvLOG6hbdFMgkQ+qkZFfGni+zu/8AhYerWt2Gub37Y4YkFDIfUD9R65GB2r678L/aP+EU0j7XCsFwLOISxLjCNtGQMdqANaiiigAooooAKKMiszWdf0vQdPnvdRvYYIYV3OWYZx7DqT7UAadIWxnNeFap+0Zbo4Gl6M8kfmlS88uCUAGDtA4JJPc9K8+8RfFLxd4gvZUmv3sbKU7lsohs/d/eHzABjkY5yM9qAPpTxP440Pwils2rXJT7Q5RAg3HjqT6AV5Hrv7Rb7Z4tD0cBwxEc1y24FcdSq9+nGfxryweHtS1DULe3UyXFxPEHTexLNlsEY+9xg11nhbwpo1nPf6drtw1rq08sVpErKOBIR8wXPOSyg8EDHFAHNeJviJ4r8Ut5Gp30q2/ANtEojXOMHIHJ79c1zcNqLgu3Ijjx5rtkbMnAJ46ZxnivpPwz8HrO3jL65EtzKoMQx90pnbjHTlAO2eT35qtr3wW0sFF0i0ZYCgiffMWc5kBz34AJ9OnfrQB5N4T+H13rN9bI8wgjnjaWKdYml3DkAFemDjODg4P4V7p4M+GsGg+Ir7VpIIUMmEhVF427BuO3JAJYnj/ZHrmuos49G8H+GLe3aVbW0tYwFW4nBZT6ZY9a8rn+J/ie48XgaRb3dzpTzm2j/wBDHlMw4yH+pPJJ6DgUAa/xf8HXd3b2GpaLKVu43W1htQg2EMCPl7KeAPxx3re8P3T+CfAFs/iSeJNT+4yGYFmdmOF5bnqTwegNVtTvvFb+NfDUF/YRR6U77pxFNuIkwcbunAJHIzz9auSfDDQ77Vf7RvRNNB5hm+xtJmIP2IwAf73B/vGgDkpPj3ZpcwW9lo19cnG1kSMHc3YKQe+R6/1roNY8T+NtZitx4U0SSzLHMkmpQ7cg4xjJ4/izx6etRL8SfDOlyWum6Lp8W1o5NioVQR7TjDAAlQT3OOlejukV3axsyBgwDKRzgkdR+dAHntr4J1uTQXvdQ1vyvEEqy7ZtxMcfm/wcjoPlHTtxWY3iHwP8Hmn0S2tZjqCxRzSSEbnm3NgguOhAAOMAcjHWvVLmCK4tfLuEDoSpIYA4IIIP4HBryP4m+B9L1fxLPq2p+I7PSYWs40PnsHZsMd21CQRwFwR3zxQB0vw98ff8J3dagUEUUFsVKRqfn2sP4s++enoK7kKITHGrHgHj2/nXnXwq0Pwro9nfXfh7VJr1pFRJ5pE2KcZwVUgHGSfWu4N3aXtzZ+W7GSSN5EBBUlMrkkHB67aAMG78O3dx49TXLfWHjEUAiNoUBUg5+mRyxPfj8K6O0nP2eUFlkkjJ6E5wefTI61zT6Fqdr4gvb+O986xnaP8Ack7PKCgBzkdeM9s8n2qPTxqVrf3L2OmRoLoFhcyTYVyN38Iz0JHpnPtQBQ+LALaHEFuYIYDxc+bnmPngAc5xuI4PK14fpWv6svii5nmubmBQHjCHO1XP3VbaODuJzxXtnivXY01G8tvEEjQ6bBbrOttFCrvKQ+d+45GPlAxwfm+leY6J8SdEmmuE8ReGNOuH+dvtMIJLKOQig5+bO7nIoAp6Z8T/ABnp3hmGS0ulnhinEMktwN7vgMwUE9BsXr1r6A8Cajeax4L0q/1GZJ7uWLMjoABuBIPTvweleJDx18MrzT7iC78FXUcEkmAIWyW6fNnIweF6E9a+gdEg0600Kxi0xBHYiFTbrk/dIyOvNAF98KpJ6d6ikSGSNvMVWRlwQRnIqfhhzUTW8bSbyDuznOaAM298N6Lf26W91pVrLHF/qw0Q+TnPHpz6VgR/DfwVJAlgunwyfZhtC+adyc55wc5z6+tdq2Np5xVOKKFr03UKg705kU5DHOP6UAeR6/8ADXwFoNpaJLqd3psM1wY2uRIGySfuMcYXnnJHGypdY+DfhjWbSG7s/EDxRNEiRzeYjJIoAAORgHgDpVj4q+Hr/VPD72Wh2L3E17eeYyGQ788ZIDHAHDdwK4zxT4G8UNoPhfTYdMu7iKxgZ5WhwWV3kyVz6jIxz0WgDeufg0thDJL4c1CC7RYmjntZVBaRgoGA46Zyx7YyKseEn8ZWHgr7a1zHIpPlW9t1aMhiOeMHk4Ppiq/wYTW08WazHqUF9bqIV3JcoyhmBAyNwznAHfuT3rstTvW8PW8krWbN+/mMFuhYFgXBdsgZ7k9D0oA4S6uPitb61PeC1huEIDIHYeWMLn7vXkKOM/zzWn4G8R69e/FOS01a1gtZpbPFwFUDJTJAGPUux5zwPxrO1DxVqg1I5twtrdxfaEwzHYNudjAZwwAUfd9O9Z3wqupdQ+LjNJdtewRWbmGVeQpwBzt4HBYc9/woA+iqKKKAGlQ2NwBwc806iigAooooAKKKKACiiigAooooAQ8ivA/iX8MPGGu+Ir/VLOcX1o4U21uLjYyDI+XDcd2PX/CvfaTAoA5/wXpN7ong/TNP1GdpbyGP98zPvO4kkjPfGa30OR0PHrS4GMUuKACiiigAooooAKKKKACiiigAooooAKQ9KWkIyKAPjDxzGV8d6+zSlZBfSL87bicsxUg+mAOfcV9a+DkuYvBeix3jb7hLKJJH3bt5Cgbs989fxrwn4g/CjULSe/8AEBme6jku2cwxg7tpJwBgHnG0dK9u8PXiaT4K0j+154rR47SJHM0gUAhQOpPtQB0dIWA6/nXn3iT4x+F/DsaZnlvZZFLIlumQcccscDrXlfib4/6pqcZh0ixOnRFh++Mu5yvcYAGD+PegD6Hvtb0zTFLX9/bWoALHzpVXgd+TXB+I/jT4b0q1f+znfUbnbujVVKRngH7x9jnjrivFPDEWo+PfFVpY6pIl1cyWrhZLjcxCZIIbBGCOSPwrr9b+B8iapZWGlXzgzDzJ2l+ZEUZBweDgcADv+FAHJaz8WfGHifUHtrfUZbC2lYKsNouGA45yPmJPpmppdA1CbwdNq019eTLdAYiuNzuX4JUjIJGQoDY/vHFd9oPwAtNO1uO41PUTeWyMGEYG3fjs3qD7VunwdNp/i2WK7ugfCrxvN9mk2rHu6bAM8AHYR05GfqAeN+Dvh8vifUpY5obm0gghEpJG7eDgdeMfxHpXWeBfhguvNfrq9nJHHZ3jRxjftXbjOBzkjn0/HrXVaP40sNH8VroOmaLcy6DgxRzxQM2yVFxtyfvDA65HX8a2rLxl4t1nUbmLSvBslpZwoxFxqDmNpWH8IXA5Oe5xweaANzTvDfhjQL2O4s4be3mijKZDYwABkt74HX6+tZ3irwn4fute03xHeK0dzZXMJ8yPncS+FBHpuIOfauf0XwPpC6qs/irWJbjX76RvNs/tZClG6RlQckYA/wD1V6fb6fbWkaR20KRquBjGflHQc+nb0oA5DxDr3iq51L+zvCmlJIIyRPeXQKxjjcNh4z6H0zQ3hbxRqOk4u/FVxY3MiESJbRhljYjB2kYbrkjn09KsePr3xDaWNq3hqNprti++JVzuTb178g7exrotA+1HQ7Q36FLwxjzwf7+OTQBzdh8M9Jt9Dt7C+nudQkikEzzzOcyONvJHp8o4OcV55qnxc1DS9VXSdH0K3s7O3uJLWTbg7Qkm3cAOgwCeQO3Ne8Hoa8ludctZfHFtpWmeGLN72S8lju574B2CqdzMD6kEEc/xLxQB6h9nBuPNdixAwoJ49+P89KkG1YkTZhCMYUYCjFMuopGgdrcqtwFPlswyA2DjI7jJqoGmilhWeUhY7dnlYDAc8ZwM54/rQB41qkHw70zxTHcT3l/fz+a0awqu2OEmT5mLkD7rMc4P8q90SRfJiKLlGA246AYzXzPaaRpt/wCOb9LvVoXsb9pkSWNgZY5GkwSAOhyWIyCMfnX0tHB5dtDCXLKihSW6txjmgCO/uIrayaWdXZAVBCKSTkgDgc968F+OdjeXHiaW6somuYotNRLgRON0J8wncw64xt7d+te6Xkrw7Ed40SSVQhYfLjqVP1AOD6kV4n8To9ctvEupalpkE3mSmKxK+RvSVWwQcnIByUHbpQBpfAR4ri112I2nlqGiUjd8rDZjlemTjOcc5r14QBZI5NgARWAJPK5PI+nA/KvNvgv4VutF0bUpr2C5t5bmYBWlIDlQPYnj0Oa9PWMxkHGQEAJPJOP50AYmk2FtLevfRqZAC6BpJ2kODjoDkDgD86s6jBGdPllWVYJFyEkZRiNuRn8z61Xu7xLTUbMG4kgV0kL5i4kJC4PHccdu9WmN+Lm1h8qKayMJ+0zSYDM/GCB9N2ePSgDzrxppVjHd26arp0aWNzKhudWUHcRy21lGD1VR3HP4V4a1hZefqcoCpbpE7221xGxwxAxwOynqO49a9c+MGt6lqesReENHieV2VJJAhzyDkDHQAEJ29RWFbfA/xLHZXcMr2MxaNTBIzng5BYYPThcduvWgDyRrQQZkkZpJAwBjUFSOAcg/j6dq+yPDs1rD4Q0R9weFraEIw+bqgxyB+FfL+q+A/FkGq+RcaJdGeYAlFTfGWYAABgSARluc9q+n/B9g1v4I0S1uIArxW0eUdcFCBwMHOCPrQBqz36QSrHuiYkcr5gDZ7cH8fyqeAy/N52OTlV7gVmvHp8N3JMtnHHcNIEaV4TufPox69T06Uuq2d5LZXcWmztBcyx5SXqEYdPz/AKUARXHiXS7fVZdLFypv12sYt3J3A9M9cBSSBXLWfxDlF28A0uSXcUCRqQh3MwXJ3Y4y3p2Ncrpumz+E/HMss1/MdP8ALllvLueMeYzYAPAOcYj4IXADHmry+E5tT1uTUbDUr6G5WSKV4bhTjjOGx0x1wMD7vagDofibqV54X0uLxBp7uJhNHBIMKQIyct2P90j8a4nWPjNrEWkabFYWe3UJIQLiSRVZd+dvy44wSG646Yq38bfFVheeCrextbyOSWS7T7Rbq2G2KMk9OmdvPH3hXmus6Jdmy0B1liZhbiDbK2C7HLLlskHqxHPHSgD2X4V/EbUPGd1qNnqNlHA9tGkgkjBwckggnpnp+vFZPi268Sz6ZOsd5AGS6m2zocBF5GGzkDo/5CqXwP1x7y41yNrBYbaGISeYGyd2TnPqSCOf9ke1dPoelf2vp9rdeSk9vdBmnnZjHKzngEggHG0e33qAPnnUda1C7mJv7hpFdSojSQ4LEHDH6bh+Vej/AAOcaT48udK2LJ51s2JggzkYbqBwMY4yeSKra54V0xfiBBYWnluJo2mjJ5ZpS3IOMHKkk85yFxXXfC2wMHja+ubeM/Y5IXAkICiQ7xkjoey9V45/EA9nYhVJPQCoRK5AIVcHpyf8KmIBBB6GkEYAAGcD3oAdRRRQAUUUUAFFFFAHEfFYa8vga+m0G7FrJBGZZnUsJSi8kIQeD1yfTpXy5D478VwQukWvagofG4idtxx/tde5719T/E7xEnhvwhLPLpcuow3T/ZZIkOAqsrEs3B4+XH4ivl4WWg3Oo3t2sl1aaLC8ahDhpHJGCAT3+Vz044oA1P8AhcHjZguNaZdgHG0c4I9u/Gfx9akl+MfjWTUIrj+1XUxhVMSqoViBgkjGDnJP/wCquZYeHF1lTG2oPpu9iwcKsu3nABGQT054/CtAaJoS6ZHqM+pXUcEsroqrCC4weBjPXAPfv7UAdXN8f/GMlosKrYROFAMywkuxAwSckjk88AVrQ/tG6xGhEuj2U79mUsg/LJz+nWvLdS03TYNMhubC+e6LkiQPCY/L6Y9QTyeh4xVSytLS5mhSW9FuGU72K52nnA7Dn5R170Aeup+0ZrTXUWNHs2UthowW6ccA569eentX0RY3D3VlBcSQvC8sauYn6oSM4P0r4gi0kRalChvrVkEgy6scAAnnBHoP1FfcFm/mWsL79+6NTvxjdx1oAsUUUUAFFFFABRRRQAUUUhOKAFpMjn2rH1rxVo2gW8kuoX8EewElPMG44GcYz1rxrxF+0Zy8Ph3ScnJAnvD+uxT/AFoA98aREGWYKPUnFcd4i+KXhTw3NNbXeoiW7iUs1vApZuO2egP1Ncr8S7vVtf8AhloE+nEpdanc2ySKjbFBdSw5J4+cKBz3rmb/APZ6uf7NmuLXVEfUWJYRbdqHP8IJP15PrQBn+KfjzqGtGG10G3fTIfMHmTSMruy5xjB4Hr1rzvxG+vXWoyXOuNdO9xsMYmz8wxhSFz6A+vU16x4b+Atj9ht5fEl/Nb3kyELbwuAVfPByRzj05q1Y+GLL4V+beavPDq+oSP8A8SmzRGL8HLHAHzN9zntj3oA8i8NeDNY8Wa+ulKjw3HltITOpXC88nPv+NetXX7PUf9hNFBqoa/jQmHKbUeQ9d3twB0rrJ/EniLxL4cluvDnhuSDUFiaP7TdOISjg4YIpyTjnrisXwF4Q1qaSeXVfGmpG9aMPdWUchzEXUFcsc4OCDxQA3S77Tfg34NtbjWIFuNYvrny7gw4ZxjAI3DsqjIBxn8zXev4zim8P22raZpl7fG4i8xIEiw4Ug9TyByB3715hd6BpfhaTVtcvrOa91KxmjZV1GUvHIGcKWUN95tqkjnvjtXudsRJbxsF25UHaO1AHh1loPjPxh4og8Q6hri6FHLMTaWDSHzVjGF+RCeCRnn1Poa9D1PwTZX3hi80zWdRmujIxeK7mb95B/d2nPY1r6j4d0a/8T6dq92AdRs0ZbYeZjjqTjvj+tQeKYNLvhFp+q/aDb3EbgiJmAPQHOD6NwCD0PpQBz3h3xP8AZ/HUvgi00xI7CyhP+lZJZnABOcgDnJ6Zr0GUssLFeuOPrXBxaxLc/F1NGsUj+y2Onl7tl4JZsBQ3qeFP4mu/biM554oA4b/hC7eb4lnxL/aojuFRfMs0IJJCBec9B909O/vXcZHyg9T04rxHxL4jll+O1hpvnfYktJIkG8/64uB0475UYyOle3biMAg80AcX49v9UsdET+wp2N03nPtBGXQKc4YnjDFcfyNaXw/fUZPA2lHVvO+3eURIZiS5+Y4JJJySMGvPvjLrGsJBoNr4fhlxcSyyMUVlbIIUKehwWfP1Ar0jwXLqk3hKwfWovL1DZ+9U59eOvPTFAE+qX0dtqelQedtmmmfbHvxvURsW4/ixwce1eN+HdS8M2fjqW8hfUdSuLqYzxMm5BF5shPKkBjwidc5zjpXsGr21nPq+kzXOUltZZJoZiQFU7CrKcnurH8q8n8Q3Xw18E60NR05o7jVYhlYIJmeMEEkZ25AOcD2oA9rnZvs7iJwJCpCnGcHtXN6x9tvrKaytblV1Q6XIfsqrt3M20EhiMDBGBkd62bAPc6Whmd9skQw+SrYI69eDXnHxD1P4gReJ0s/DFiptTbjbchAzKxzuBJwBk7fyzQBh6X8I9YeZluFjsIIbtDB+9Ut5fy72G0HBbb0OOvSvcVVRsQ5baOCR6V43ovgzx74lEMvirxJJa28bKfs1sxV3XPIJUDGRjBBPWvY7eBYLWKFc7UQKMnJwBjr3oA5nx74j0vw1osN9qUbuqXCtGEQN8ygnuR1AIz6kV54/x2m1WQWug+G5rm6kU7RIclWC55A9Dn8vevXtbto7vTJoJbNLuN1IaJ22qQOeT+AFcFB8MtOGsRTQSXNrG9q4kit5cRLL0BUYxjlj060AbngjXvEHiLT5rvW9IXTNpxCEcnf6naeR+NdbEdirG8m5wBkkcn34qrZSRDZbRyq7xIASpzzxmpWMv25MKnlBDvYnnPGOMfXvQAXUFtOY2uEDeS4kQn+EjvVK61HYrwC2muCIPNAjA/ejnAUn5cnHcjrUWs3xsbq1f7PJPjcypCw3njDcHAIAI71inWrdNdsxdC8SGe3V7Pap27CCzBxgEEBF7nBb3oA8T8a6zrX9qp4pjtb/AE+cTyQKZRxBxt4PQj5j6cqOOKpQ/Fbxza3UFpJqQBeSOVWkG4BCAcE9xg85NfQviPS7TWdMe32pIEkB+zliEkPUbsdOefwNfPvjWJLXVrMafBbRvMnnTwxxlkjdSwxtIGV6Y3LzxQBp3/xE+IWizzyS3lq44Ko0YOQQSGA4JH3vpiszXfjJ4r1QW9pG5s5rO4ErvA2GdlPCtg4Kg446HHNZlzrl6moC101lFh9mVJI4oix2dCWGO4XJ4H3vxpll4btb6wmu5ruO2muX3wIFDRkZAI74+ZgD0xj8aAPp3wjf3Os+DtPur55GuJYMTF0CszeoxwAe3sRV/W9YttA0iS8uHQbQFQO2N7khVGfckCvNNGbXdP8ADem3sFzNJBDBhY/MUmbLg4IHy4CKMEMOM1p+Dr/XvF0Eur3UduI4LgxwJMgKsFGMgDvktzu9KAMzVr3UUvvttxZmGG42zCO5KloFQEsgwSMHb3IGG966zxLrf2Dwq75JuJrYY8l9uGZThs54UYJ69qm8Q6XZamkl4+ntcajZLuCLgEHAfbn32gd+pqtcpaar4UuLe5sri18qBYJGVPnQcqwUkc4yecc5oA8D03xDY+Ltb0+z8cTPBYwZCmJCGJPYnBY5+Xuehr1K6tfhfq/h+KOHWVt4ooGto5A7LIASRkgjJOc9eOa46/8AhHpt3ZXNxomoG5SKF5WcsGcOCflIA75AHGcqeK7O2+HPg21hguIIJ7qeW2EYRmZ2ztABOOBjbjoOtAF7wl4c8N/DWK/vYvEf2iC4jWNllZTh1LdAv+90wapm4STwhe7NRcWn38Wtvh9m4dhwONvJA65ry2XS0865jaXyLy1aR2TZ8m3LrvI+YDq/THT6Y2PDdl4kk0STWibiO2kVAixymRZkbjGzqeSvcdh60AO8PWWm6X4puYz4gX7QqmWMvIBskwR8z4Kg/O54xzW38KEkX4p38TuXSKzkKHfuUkyLuK9ufl44rkZPh79s0q1w8s11cnK3KMNicgYbPsD/ABdT+fa/Bvwzqnh3xpq0F2Q0YhAZiS2W4yM4xnkHvx+dAHulFFFABRRRQAUUUUAFFFFAGR4oR5PC+qLFs8w2smwP0LbTivi46g89isXkJvR3zLjgKy8qAeAeGPGDX1h8WbnVbb4f6gdKtxM7KFlIfaY0z8zDkdhjg55r5ft9VfStBntW0qxZrpgyysCJohk5UYIbBxnk9GHrQBnw29uNStoIDNOJCmMKAxcgcD6EkdecUmqRXjXri6jYSocOuDn0zzyc8HPPWnAW8UEc6PLBeoBIrMCSzgjgHgDPJ79KtQ67bpeLNcWBnQxkPGJmUs56sT3PQnjsOmKAMy0tXuo2CkFcjCAjcx/nwM81ULMrAqeR7VraZoGq6vBPPpelX93sOCbaJnCZByDgHsDVS6hW1gEFxbTQ3yOVdXBXAHqDznOR+FAFReQOTnNfdHh7P/CO6aCSSLWPkkEn5RzkV8RWy2wuIXljaSFJFLoTjzF3crx0496+yNZ8U6R4K0rS2uobgWMzJbxyRJvWIYG0uewoA6iikVldQykFSMgjuKWgAoqOWaOGMySuqIOrMQAK4vXfi34M0IBZdXiupCSPLsyJiPrjgfnQB3GR61T1DVLHSoDPf3lvawjq88gQfma8D1r4yeL9cv7uPwjpM/8AZ6AFZFtDJLtGMkkZAB5/P1rgZdC8Y+LtXF1qkF6puboQmS5VgqsTg7Q3ZcHPpigD3XVPjl4WtZ0isnuL5y7IfJXgEHAPuD2+tcJ4o+Ivj/Ubt9HhsZtNluIN8cMSESgZ4OcHrg9K9D8H/C7QPAtu91eSxXs/3vtFzEoCd/l646Vq2t3LZeLnivLP7Xd3zbrW4ihVRBbhVypkON2CSfXmgDw7wx8LNY1OOXxLrsctxZRlneHzD59zhc5BP8Oe+eccV6T4c+DXh+zEF2txOt8VWUxFlYKp46Y6HHfoeld9DJrUvieaFoIYdGihAV2GWlc56c8ADHUc4pbHw3DbeKr7X5J5Jbi4hS3jXJCxRLztwDg/Nk5xkZNAC+I/D8XiDw5PozzSQLKqhZY/vIVIII/ECq+iPq0d9LpxsfK0qyRYYbiViXmIHJAPboMmukxRmgDnNV8K2Wr61p2pX88zNYsWhiVyqFzgZIHXpxTvEWm2siJrH2C2uNQ06GR7aSY8xkjPH4gelbdxswm6LzPmGPlBwc9efSql7GZZYY3MfkHcsqN/GpU+4749aAKdzfXA8PrOjCaSa3YrNABtBK5Ujnp+NVNDs7ePxBfXkrQnV5ba3+2RqBmNtvY9SDj9Kt6Rpg0fwpb6cjreJDCUU5wJFycdPY1x3g641Wfx/wCJr/UtOe22xW8HlxEydsrngEnBxnHbmgCXWor7T/7V1DTdT+26pb24RILiJCrHflvlAznAAHOOT612EWtJBp1s98yJdtCryRA4IOOTg8gcH8q8p8PaVJq174tSOxkivWnheN7tih+UkqCfTG09B972r0jxFYWU3g+5t9SaJ4Us3VmZtqZ8srndxjrQBy888mpfFzQbv7THNZDTmmt4w2GXd95j69E7Cu01N4NS0+WGPLs2+MFQSyt93I/U15Zp3xB+HenXGi6hJ9qOqQWSWyCMGQRoccE5x71P8WUvPD1jb6zo0iE3DlpsOyOzHaVKlSDj7/yg4+agDs9B0fUtM8Z6ndSFZLO8RWMwc5JX7oOR1w3Y446V1OpXlrp+mz3N7KkVtGmZHZgAB3615R8L9R8f+KNQg1nW78w6MiuFtvsyqJjjAOcZwCeuTypr03xDoNn4k0K60rUA5tp1w3luVYY5BBHvQB55eeEvCx+Jdp4nl8Q2bytKP9EaRXLSHATGDn7xH6CvT7mVoYSyDLYO1fU44FeeeFPhHoWg29rdLbSrq6rlrh5d/lvz8yqRtJ54yOwr0C6KiS3V496mUDhc7TgkH25AoA86h8a+NHSa3fwhOl3tVIJHIwWI+83YDPPHYGu08HpraeGbX/hIbmC41JgXkeEfLgnIHQcgHH4VrLFzvcgyYwSo4x6YpRNDGRHvVW7LkZoA89+J/g3SfFE+mNqV1dwtv8pPKc+Xj7x3DBAOA2DxWt4Z+HPhXQrJo7XTbe4Dvv8ANnXzGPOQCTnpW1e3+nR3aSXOpWccUSkvHI65BPRhk5HAYfjXN3vxU8H6TevZHUlaQAnbGMqG64+pyfyPegDs7zallNlcoEIKr6d65660fUINeOqQTs0bQwwtGi5bKlgXPIyAG6c9K84vP2jdPEDCw0C5mnyeJJQqgevAJP0xXOz/AB98S3a3QttNtoUkiMcJQMWikJADEnIbHPGBzQB7voBvDbt9ukuZpVZtss0Ii3KWJHyjHRcDkf1rXmuYLZN080cS+rsFH6184a34g+Ld0Eijhv1imVCJbW3/ALoG75lB2fNz24rkPE2leLFura08Q3dyJZpEMb3U5aLDcBgT05Bz9KAPq+717Rre2kludUs44EbZI7zLtU+h5964/UPiz4P0i3kAuZLtIyVQW0ZZWwDwrEheg9a8b0r4HeKdR1KK21G5gs4pFaTzd/nYx7A8547/AMq6EfAGK3vrmLUddlNrHbiRJUgJOd2OBnsF/wDHh6UAab/HvR4Vkk0vQ7hpyAcO4JIOOOP9o4xz0rD1b48+I3eJrSzt7CPyvMKyxl2cMeMHjouDnmuq0/4EafpbjM32wPHtkMhKkHttI6dux+771yXivVtG0v4j6tp95YiMQCEQhE/dQosQZhg5BDAKPu+/BoAw4fjj4xgIleeyupBlFee1TKDuV24POe/oK1L748+Jc2sUdpZMpVWlLxEs+cNgYOAMcdKoX/h3wnqfhGLUdAuGiuxulu4JXD7cZ68HbxvI4A/IVu33w8PiSw0nWI7qOK6msElS3jiIhWQAMVY5OM5AHSgCS1/aBJiaGTwxBlm3ARy7VUdyeOe/PFZY+LPh2/1o6rq3g23kvVAKyxykYIBx8vTOTjPpXM6j4VuEu5LtpLYW7yNHbkMSWwT82G6jC9M9WGK3rT4M6reapHaQToZo4PMvGkDBUYgbVU8biee+OOtAC6V4m+GvkztceF9RSVncIscnmGRCDnlj8uAOx4zVHQ7nwD50c2qx61arb3O+K2SYFUzyOScr0PQ56cmut1P4FTvaXF3p222u1G6G3Vy6FRnALddxwCfrXCWHwy8Ua0b24h0iQ+S7RsGARWYcHb07g8AUAet6f8ZPAtloq2ii8/cIVVDCCxGD0OcdgOvesyD4heGbfSp9K8PeJJ9OtikjPLcWRd97FTuUjHPD9fXPavJP+EL1uK9thFpNzPFdBWi8tPM4O084BwRkA5A71Dc+GNetZJtPOk3jsJdoCKxGR6446Z6+tAHu2geOPCmnab5Vx4mimvbggSzrCy7mIB3FQMAZYDp2PvWjqPjnw7o+hf2fp+vWd49tDuLPLuDYHAJUEZODn3I7mvnceG9RW/s7KawuYLuVuAYydw4wQfXO7Ppj1qHWNKuLRzLHaOkMshjQAemG245OQGXvQB7j4U1kT+E5vsF1pDXpuDJcebP5cMSOcsSO+Mse3bgCu1PhyK0s4f8AhHfs6rPMk0kguCSFGC2znnO1RjOOa+QUV5B5SAlifujqx7Y9+TXc+GtU1HSLW+Sea4tZbS2IWOUY2EngsDz1ZOgPA+lAHU6v4W8U65r19Lc6fc3qW800UMpQDMfIHIIO3huh7iuk8Jw6zJoyabNYX2nlVeNbmGHC2zDBB7EgkjpuyQa8Qtdf1e1L3NvqNzAc4KQuVBDZzx0xn+da+ieJfECm8njvWj+zQOz+ZKygEscYUcZy2AMfrQB7J4dhvTryw6495PHZSNIjeVsMhCsFbC4Y/KM8g8k+1dT4G1bz9b1nTpfJEkUxZEicHanB+bpg7mI5HY186H4g+J7G5SaHX7prloyk2ZBJGVznAGCOmB04wa7n4Ia5q138R7oardTyNd2THEoxuIKspHHoWPHrmgD6PooooAKKKKACiiigAoooNAGR4o0xNZ8M6jp8kpiWeBl8wdVPUH8wK+T/ABBpF5caXFdxiRrW0hVnnkTylKkAIqjJ52le3f0r6A+J2t6/5C+HfDuj3dzeXqAm6VP3US7hnJ6V5JafEzxXZXEGk63aWMsVuwRrW5hUM7ZBUknjIyPyoA80tdP1G9tSYYZntkILED5Rwxz+Qal2zWDW06DbOn7zqGAAIwSOR1z/AJ6+k6n8WtQg1AP/AGJpNwilkh862jbYDx8pXkc7+/8AFVax+LS2NwftfhPRZiyslwVthHKeS2M9vmwe/T1oAh+H/wAWr3wPaXNnNp/222uLgTEmTa0ZI5xxzkAelcj4r8Sap4o1+fU9Uwtwf3WxU2iNQT8uPxNdYusQ6zPceIrbwHYS6VZhY5kUkkyNt5JGCxz7dCfpWnqGoW1gkV1r/wALYrPTJEKxBC8bPIACGLZ5GN3JB60AYmm/CzxJqXh618RQR20lk58xYFkywj5JOPwxjryK+rZbKxv9KFrcW0U1m8YBilXKlccAg18uW/xB0q3sHgttDv8AYNzfZ11KQQopY8bemMEdvavZfBms67400LWIta02HStGuLIR2XlHB8t1YFs54wMY6UAdVq/jXw34dtS97qtrEsaZEaOGYgcYCjn2rzq++PD3s0dv4V8M3moSSOI0kmyqlj0ACg5/MVw2j/CzTrHxWdL8YamYkkiMkH2eQfMNxwSxzjIyfXr6V614B8NHwXb3Wn2ck2qWV1m8tJBGAqjoF3HjJGO/Y9KAPMNd0/4o/EG8NneWrWsGVcwBikcfQfMfUZPB54PtS/Dj4SWN/rep2nitit3YyBBZJKB5qkZ38cleRgg17Nc6BrGo6hCsut/ZrYwMbmG0Bjd5WAG7OSQAM9+uK2tN0HT9LEXkW6maOPZ57jdIw7kseSTQB5/a32qaL4yhg8P6NqF/oMcX9nvAIhElsykfOHYfOOO57+1dP4pW5Ww1aW+uYbXSVtQlvJEC0yzE4D4xxgkDHOfatm9l1OPW9OW2jjOnuXW6ZvvA7SU249xznjmqHitLi/8ADuradbJFNO8QXY7NGFRuCxYZ5GGIx6CgCfRNFSDw5p9he3Et80O2TzpeGZg24E49OmPatpokYoSoJU5X24qrpcqTaVaSRklTEuCTknj171HLrGlw6zHpUt3CmoSRiWOFzhmXJAIz15B4HNAF3Pz7SOT04qTGK5f/AISPTn8aPohnmj1JUwiCMmMjZvBLY643cZ7etYvh/wCIUmteIdU0KKxmaezVpUuGOFkGeFwQCOwHWgD0Ks28vLyHU7KC3sHnhlYiecEAQrg4PXnnA79anspJ7nT4pLy3EEzpmSEPu2k9s4GaqWejra6hLeG+vpTISRDLOfKTP91BxQBk63e2Ooata6cNeGn3tneRXPl7wDMo5MeMjIIznrjOaqeNPFek6AsUGrW17LHeHylWGDzAygcn25ZR749q2pvCmhza6dak0yCW/fBadxlhtGARn24/Gth/JK7ZNhA7GgDn57u6m8DzzaHpTpKLUrZ2c6iMkYwoxnjI7H8aoeB5PGdxHJP4pt7KzUqFS3hTMjHA+ZmDEevFbupeJ9C0hQb/AFeytsjIEkyqcfSuKu/jj4HtcJBfz3RUlT5du4Ax3ywGfwzQBa8e/Du48VwSy2OtXFncqg8qNTiMsDn5j17L06YqbSfB8kPw1m8OzK5nmikiYzuXG7G0MPm4ztDDnjNcFqH7RtsqyDTtEmc/wtPIF/PA/wA4965+b46+MdXvEt9IsYIeCdiQtM7d/wD63AHWgD2jwd4E0Pw5puLayt5HkfzN7xqzIf7u7knB962NT0+K5vbe5u2txaQo24SryG3KQd2QAPlx+NfOttZfF7WHihhi1OCOVpJA0jeQhJLFiQSAM7zxjnjrisjTNE8a/EHxLPomo6xdfabdWaVby4ZljA44UHHJx0FAH0Ze+O/B3h6EQy6vZRIqb1jhO8gZA4C57msaX44eB4og51GViVB2JAxYZ7en6151B+zhftbuZdegWcMNoWElSO/OfrVvwL8CC8d2fGFu0TBwIBBcAkjqc4Bx25Bz1oAt6x+0faRTtFo2hvcJ2muZvLz/AMBAP86w7/8AaC8QzuZdP0qyiiJ2BX3SEMO/b1HHt7165a/CvwRaokaeH7Rsf89BvY+5J57VgDwZo3hPx7p7We5Rq00snkFU2RlQSQo44/eLjg/dFAHncfjX4p+L9OuFsYJ1WPDvJbjySgBzxyDjjnrXFavo/jfT7Y6trFvqsKzkoJZJCCxJycjOcce3avri4vdP0ZEcxpEj/KTGnoDjIAz2qTU4YtR0yaAsixyxnEhCttPY4IIPrzQB84+Efgn4h8QWrXmq38ukxMVKq6eY8ox1+8MDHQn1NdzY/s9aEsUZvdQvZJwmJipAWRiOSO+Oe/pXb6J4kt7nRjqp1C1j02FjE5k2oIdpwMkHGTleOPp2rI0j4mWGseP7fQbPULe7hlgky0MbKDIuDwSOmA/c9qAOfX4aL4E1m61bSbW2vtNa0kjnhvmAJychQcHngDgDOa9TsdJ063sIbeDT7eOFUUBBEMcdPr9aj1fShfaHc6cTK/mgsp3lTnduA3Dkc8V57468Zap4dhsdE0a0ujqTxBrcRqZAwBPXPJwBnoeooA9UyChWJlBxx3x+FVbvRNN1C5iub2yguJogQjSRhiufQ44/+vXmXhSb4nR3xi1bSrVbS5cl7uIoHiJ5yVz2J/umvVJYpXt1SKUxMNvIA6AjI6elAD3WONlKqu8jA45wK5jxT4zg8PaQNShtluj5ixvGz+WyZ5yRgkceoFO8Yatqml6XbW2mwNJqF9ItvHIFLJCTjLnjsMnnHSvM9e8J+B9Knk/4TPxJfX+ou43tuZTyGIz2xxj2wKAPYdB1yDXtHh1CBdolB+UnPIJH5cZFeVa9H4asPH/ih9Ymja6nsY5IHmi3hCATwTxnGzH0r0TwU2kzeF7WHSdSGpWlofIWfbj5kwOmPx985rkvG/glPFXiTUJ5JZIjBYpFDKV4jctnjoSTkeuMHpQBwWkan4fsvAmrJp0EceoTII9zN5m2Nid7KTxj5WOAcipPDHinSba3msdR1acPbw+VFcm43K03UnBAPBOB8x+7xVXSdDs7W/msJ59LgtrG2nVr2aAeZGu4Zz907scZ54JrPh8DyyXllbwzWl4l3eSNPcQzKq7MfKD1xyW4K84oA2ZtL0jTvCE2uT65FcTqrNaxmTLsrkHyzjad3lqAMk4yfxpW3xf1nS5E321skeFT55MsyjjkLggck5K9vUVdEnhePwzc30iTtPJK4a1WPMe0HMfy4ZVJwq7sDr2rL0vSvhjrV9aQyahqURkiaSQtwExtXYeDjoTnPfntQBqS/GXULvU0ubiGJIVfYlnE7FpAeQ2cYzyvbnB5FeraH4jEvh4XFpaxiLaGSGaRYmCZwzHk57tnivKLvwx8JVuDbR+KruG93b1uVLOsZJ4BbGCRkd88dq6HTfhRcXMCSWuuC8s5yrw3zAh1j4+UqeSuABwR16UAaGh6ix8dx6bHY3Rjg82SSUYMZZsPjPOACVAAI+7W9qr3qQ6iYZIlluZ0a0dyoG1cbhz6qvX/AGq46P4VeKrfVG+wa8lvaeXs8yMsrsAPlzyDwxPcjj6Clh+HPjUGO0n8QRzecdz3JkYmJdu0hVzyT8vJ9aAOlv8AxNomi+L0g1ORQ/k5iDLkL1y2e2cN37CsPxfqlldT2EzTPp8H2hCgUfNOSgbBPBC/c55GTisnWPg/4lHiK3m07V/tiJEyNPdOCyJjaEI7ggt27nPrUXiHwT4xmi864mRox867mAMUhKlVA5BG4jHAxtoA6LQbPwbp+iK17plkY4pU2gMruARkMx4J4BbBzwTXR38fgLxHelZorG8mkUM4T5i3QAHH07+nPSvnmXTNb1CwtbeWC5uo4YwfLSQBYyeCeMgjao54+8Oldgnws8f/AGW2gtR9kQFm+W7UeXkeo56lu9AHfwaR8O9a1VrbTNO0+UyRlblIl4i44yOiEbOnrXm3irwbb3nj+DSrO1a0s408p55OBIeSST3b7xzx0rjNU0rxh4IvZmu4b2ykP7ozhiUfoeG6H8K7mbxjrNr4Ze617RmmmuM28OoLAUkb5cEZBGR9/nPcHFAHDeJ/D1pomq2cWnzy3FtdLlJXiMZVieVGTg4DLk5617V8LdN0lfFzzWlys95aWPkXG9cOWBVAQCOAAjdzwwrwfVNeu9ZuIUihZPKcyRwr853Elic9Sf8ACvUfgTe3z/EDUY7iIB5LQvcM3DBsrgY4x37H60AfRtFFFABRRSDPegBaKKKACiiigCOQPkbCB6k/WvmD4w+GJtJ8cWw0+/aaXUW3okkgV433kgZ44y3BJ7e1fURrwf4l6JJr3iCex1rxFBp1qsgltFlgYhFPALMOByx9OAKALnw78Ff2L4MvNa2B9emDCeO6CTqArZwMDILL7nmvMfEfhJ7LUG1LVZ4pLvUrqVRYWqEsjsSOnGCCQQMdsV6b4UudD+GeiSaHN4igubrUpvMSe2RlAG3AIYkjsB2615pr9nceJPiadNGqSwGSVSJLxiNjgAEgAnngsOe9AHoHhTwlqGifCrxTFqUsunSySq8ccqBdjRkMG7hg2VHTtXnniDVfF/i2wgtby4a/htZvKENvy7YXAkYDPUdPr717FqXhtLDwH4qsdd183UN3cLIXeQt5B+QrwTlfnxxkjp61xPwkvvD+m+M7+7k1eO0jig8uJZyAJgSRncfQKD+NAHD6j4Kv9N0W4vJLkRhJhAY5YmRnJCcAngjLf+O19G+AILu/+G9np2txwSRT2RRRDJnzIGBABGeDtIHWuE+PHirQb7wzaabaXVve3hn3q9vMriEAYO7B756e1d/8KLkXXwx0SQncyQFDgDjDHA/LFAGjpXhvRtNktXTSQLvDKs0wV5Exx948gH29a3Xl2rIsKq8ka5CbsDOOAcdPyrK1fUtTttR0+Cw0s3CTy7JJ5JCqwrgksQAT0HGcckVStvDOoHWLvVLvW5klvLdYJYbRdkY2ggMu7JDDPagC3N4msrS51QTxsi6fAsssg+bIxlgAMtlcjjHcVLYa7Zalq0kNmzTKLdJBMpJjZWzjHYnrmsDVLXwj4Wuv7Y1O+Au0smtT9ouctcR8cFScM3AqnpHxN8E6fpFnbnUoraMQgofLbYQCRgHHXjp7j1oA7S+1RrOS1VLO5uvPm8tjCmfKXH3m9s4H4+1VdRTVLj+0re3gihWS3EdvdFtx3NwcpxwpOevNcXqHxj05biCLStD1vUpXQyIIbZkDce/UcjnBHIrNm8XfFfWLhV0fwtbafbOyhZbwEnB7nJHHX+GgDv8AS/D99D4bg0zVNaubqeJwTdQnyXYZyFOM5Hb3q3eeHNKvtdsNaubUPf2SMkEn90NjP16cemT615rbaV8Z7m+ayvdb0+1tiuWvIkRs5OcKNoOecdAOKlm+Eet66+/xF42v5jsVGjtgUQ47kE49O1AHe33iTwxpV1I95qmnW9wPlkLSKG4BOD37NXKXHxd8B6Zc+dFqcTiSPJFtasXY5PBOPfvWXF8CPCMWjx6fc3E51J1OLnzdrM/XhPTg8emfwg07wF8M73UV8JPau2tWdsr3DK7IzNtGec4J5zgZx+FAHa+L/Hlv4Y8I2/iCOylvLa4KbAp24VhkE56cfrXnFz8cvEd7psl5o3g6T7NHEXkuJg7xpjqcgAED616p4k06yi8EXthKgNlHbFdsmX+VR065PA9a8++HXxU/tjVNP8NJYM9vBamNrlATlkHy8Y7gGgDlIdU+NHjHTo7+w82G0mBaMweXAGU+hY5x6c1V8OfDDxv4nvrh9V1m90/7MyrI11LI8rEgg7eecDPOcc+5r03XPG+tp8SrHw54fs4JoYoRLeLM3l43YA+Y9MZBxjJJrN+JOs+JLKHWNO0hF8m7ZB56Nlocp+83En5RgcHA7mgDmdV+AV9L4hsYrfUZLiwlJa7u5SA8YyeAvckEfjmulf4CeDpLKS1try8+2KuDK0ysVPuuMDPAqt/xdTXPBljf6XqmlL+4BBg5klXYBkNgjcTuyOOR+VP4Q6bcW/jXVRf6vdyaxboRe2swJB3YwQxJyRgA/SgDY8MaJ4T8C+CbGDxRDaNPezsrvcWu/wCYnG0nBwox34ru9P8ACvhqC+ttY07TrRJ1h8uGaAAAoemMcH615h8QfD1hql7d+KtWvLi902xhEQ08sYCZN4X5TjgcMc8547V39poWmD4fLb2tvPbQmyZoxvYyxA/PjI5OGA6dcUAWU+IHhl/ELaEuqRm/R2jZMHCsucgnGM8GuB8U6/a+F/iZB4qggjmsJrCS3mkRSG8xScDJwOu0fj7Vzvgm0t/DfxM0jRrcWkn2mBbk3k8TPLIzBjgE42/LkdO/Oa9k1XSrC8mOlX1lbPptzEWKmP8A5aBwT9Mkg/UH8QDzLwP8VfElxqEsfiTS7lrO4SSa3uYrVgqrt3KoCjkYU4IyTmuxt/iLIPDdzrup6NeWFpbBmJKFhIvQYzgjLHuMcV554b1jU4/jFbeFZZLp9HsLiaK3QE4VVBZCe2BtC/QmvbPEGm2+p6U9vPDC65BHmj5VPrQB4l4e8dfELxjrcdzp5sLe2Z2i2hlBVDgj5WYkn5eDt7mvUPEtlfSvpl+baOW/sTJ5Do+OWiwR05yQO3avEdSivYvj6slrbR26jUo4oVChV2rtGAMj+H+f4V734jjSbWNGjkZCJJH2qwOQwRskEEEHaWGaAPnPxheeIdT1Sx1zxKbrT4r5kewjgyYkjHDYUsdp5Q++a+hNO8KafqGmadcXEl09xFZrb+YZNrsACMnHflvzrzL48i2XRPDVtAZIHQSPEC5IICj5fUtnb+dezeHnCeF9NLNnbaxgse+FHJoA4bUfhhZWPhiXSLGe5lsvNe+ntpJMtduoyqFuCBkL+XPNcp8LfFlteeL4tL03wrpWk2exi0mS1xv5wN5I64bgA17Jqmox2jujxM7C1lnQjodoGRx65rwjwP8A2Lp/xK0uPRrxpobuJDJGzkBJGDtggE5YBVB+vuaAPoK/vEsrGa4kUsEXhQDlj2HHqazZra3umOqG18u6isiYXdcNHuGSMexUVJ4jtPt2h3Fq85iEvyBhjHPAzntzn8KLjU5bWHU5ZEEkVrbGX5AQWYKSw9PTH1oA+d/h54g1K/8AHWl22p61eyKblp2jaYlJWyR0HAGdxIPHSvqAKMg96+aPCvjnU9V+KOj3t3aQEzQJbqFjAZUyxyCccnk8E8flXv2ueIF0V7ZGtpJWuGCK2QqKSQACeoyWHQGgDVmCM8Suu75sjgYBArwPx74f1NJ9c1BrH7Xcz3/l25nwQUAVgFGAejdc9RXutzOoe1R32mWTCnGckAtj8ga8E+JGs6nqWm6lpkcNyslvqrOyMcYgKALg8gfMW547daAO3+Btk9v4Mupj+7gub6SSKHGPLXAHp7Cu6v8A7PcRahEbZpZI413KRkOcbl6c9f5VxfwZuTqPhm91FbZLeO4vG2opPRQAD1OONo4xyD616IiSCeV3bKkjYPQY/wAc/nQB4DrWiXsMc15qOnl9JnnieSKKPbIAVJbIHDcoo6D73ar9vNYaNf6ZaQRYtI5JZhGluSQe2euD989R29K9J1KT7R4g06QTQfZoZjHJ5qbWG4DCqTjqxj/Kn+INHtNQvoJ5bZhJanckijAYMCrLnIOcZ+mQeaAPPIUg8Qf2lbwpDHY7fKURg+W743KzDngEYBB9uorzLwx4ZkgsfEd88qia0spAqohJUb8F+3UIwGCeor6Fnni0a1tr1EigbgG3iXJZ2JGxiBnALdcZG0183+GbDVNRbxFBZXHlobR5XjBZg6b1J5x6DqRnn1oAsWdjBP4Q0lJ2CuupEXUqQEyQqSAGJwCeSB1Pt0r6wjkQabF5EWYzGNiH5flx+nFfHt5e6jZaXa6LNGYNNivWlWbyyGeUfKxB7gc8D1r64gvC3h61vIkNwPs6uQMbm+XPHbOfegBZr+1trBrwMBbwHDbcngcdvr+PFVNJ1WzmgjNtLG8c26VTn5VTr1GRxlRjiua0KU38n2K90hY7SeOU3TXEjb5MFlG1TkEEBicN3B71N4p0iwsrrTGgaWFbdHRLaHbsZTgZb+IYOCMdNpoAzIdf1M+MdR0lLidLN4WkhlVQVTDYJDcgcL04xnOK4/U/EfiPxTd3lhpulzTmLymkaT5djI5Cgk8ctkgg9varmmaFb6qLq8ubm4t5pLrzZbVnAMuAAXHQkMu3P1pNT1+50fX5tI0aSCKaWXNwVw27cwAAK8gAtIeV7UAclqfjRvDk9xBBosFjfMGXJZmIGQQrZ/2dnQkemK7H4d+JvEOo+LbfT9TW4a0S2aRUt59yFyerHPTG7C8mvH/FkatciV7yS5mMjfaskNtbjG09SuMDJArr7P4napomi2dnoyKsW1FMogCMdpIORyOQhJx03UAdx8PZLrxr4q8VXfiA3VzY2k5S3tpXykRLMSNo6kBV7etZ/jPW9U1LTdX0s3cEem2hFqsKxbZZWzzgk9dinsOuDWp8AY7ptK17V7udna4uAGjx0ZdxY/iW/Sq+reDT4l8eqJ2aTRJYHnC5IYsSPlGenRe44+tAHEX/AMN1tPDp1y3vrqONlBhjdF3L0yH2nA+YsOgxt5rpPgxZ6snxFnu9SuVl83SyFO4fMu6MjAHHGR+fvV4DVfEMGqaHawfZpLN2iYsuxpI13ImScfLu3tnJ/Gtb4VWK2XijUVv7y3uNXaAOyhSJEUlcjkD5cbKAPYKKKKACiiigAooooAKKKKAOZ8XeItR0SCOPSdCvNVvpVYokSHy0AHVm6DnHGc9T2rwrxT8XItRtrnT9R8KRLqO3yLmSWZjtYDB2r2wc45r6L1GW9insRaQLLE8+y5JOCkZVvmH0YLx718ceL9Pul8RarcSzR3AS8kjaVOhIJx09sfnQB0Vt8Q9C+12ct34RhcW2DuSdtwwSw2+gzt49B+FaUvjnwz4g8aWWoX/he5+1RukcUdvN8sh3ZUsODnJHrnPtVH/hBbU/DH/hKAzoftMSO6cgRn5XJAyMb8dPTjrXH2Ud7P4jjuNFt5rowzp5BWHG4KQEyBwCflz9aAPTfFeq6iul+MoZNPaPF5HLcPHKu2IOAqrxzuyRnI/h61ykcnha88I6v5FldHVGSExSyyh2Rtx3ZPGc7V7dK7rxP4e1efwf4s1e6maDUXuoDParEAmxGHQknOMluD0Xkc8+MM0cemPGnls8koLNsywA5wGx05H4igCkcbSw2gjAwD196+hPgp4w1C58I3ug2umgNpdtNPBduSY2dmLKjADrlieucCvCzoso8MprZni8p7s23lZ+fIXdux6c4r334E6AYNB1G4bULe50+/jCtBGSHRgWViTgEdx+FAFfUF+IXiKw0+6vvGOkaAs7E/ZUl8pwDjb05bI7E8dfpiR+D5D4pubHVfico2xBo3S7IkkZwcjaTjHJ7k1b0rwtpt54iutNkb+0rH99dOrOfNLK3yDg5+6V7Ht61mzfDrRdE12fR9QSScTWizxTp97LSEAKoztAXgscjPNAGR4PtPBN54w1keJJrm+sIED2ksjyEtg9GC8k4P6GvWvD+v8AgDxHJ/Y+kaC91b2sfnEfYvki4wBg85OT+tW/hv4ZtPD2o63FaabJFbyujRXErDLoQSF25OMEsOw4FR+Cv7Og+KHi2Cyt7dN0dvKrQHhRggjHYkgN+VAFu++J2mWGv6JosOnXLT6hIIsOBGbcZx8y8nr2qXxofFd1Y6vDo8dvFHBFHLaXAn2S+apDEY5BB6c4/HNUPFejald+OtKu4zbOsLFkiMAZmA2/xHoRlycHoB61k/EXxVPH4X1E2stuI7m6FlMxbayEx5BB46Erzz3oA6/R9L8Sv4T0yK+11W1Lz4prmdU+/HwWjHuRxkY9RWvqOmXF5qljcx6heR28DES2sLBUkBUjLHqcHB61ylvHqj/D/wAOQadqpjuB5QN1uD5AGRvJ9VHOR3rZ0K/vjdT2V/eQNfWiW/2sxJkSFlxuA/hDEN27UAH/AAiGn/8ACXx6/LPcXNxbxiGNGl4gAHXA5Yn/AGs9axfD/hHTfC/xMub21vPPm1e3mnkikAZ428xTlT1CnLflVLX9b/svxVqt6t35AhjaMWWxiLpzEOWwSFwSmCQDzim+Ao4bf+wrq91q5/tOexeP7LMzNHIAxO7d0yMNjGODQB6hPHHJDJHKoaNlIYHoR3rzXRfAEWkeL7TVtI1IJZF5WktgFwcgYxjjGBjpkZrttamlm8KX81u4WdrRzHh9o37TgZ7c8VxHw6046XbWEuoec19eiQoSfkRcKVwCSRlcd8ZB6UAa/iXw7Jr+q2Usc8MCQ38UkpB2u6oCRz3O7YMe1UvFnimNYtdszp7mO0hkE8skYYFdmcgHhh93v3GRVd/Eem2GptaXml3MsP8AaqQ2lwj7QWf7zZJBOGL5HPAHauK/tC3j+JHi2DWll1RoBOwiVwiSRlUxGQMEfdQZ56HPfIB6r4Otoh8NNJgMm1WsUHmIGXkj7w6Hrz2rk/BU8Vx8WfFlxclG1ZIVSGNjsYRDHHQDH3Oea6q2Fl4k+GcUSRvp1pc2KxCNHObddoAAPXgYx/SsfwbqdjrPifXTb6TA97YuLS41IMAZkAxtxzlvl56CgDzDxj431TXtG1W1SyhSLTryOIrGxckhnO8kYGPl6gdxzXuHhjUXu/AumXXkRq8mnq/lqflBC8L+P9K8w8SLP8KNDvJNLtreVL26hit1kiLBYijFozknd9wdx1ropdP1zV/Bkd1dahHZzJF58DWERjMBcfcwx+ZRnnBB44xQBlx3V/ffGDQUsdMZdNtYAftCWwykTx8BnGe/HQY/Ou21nWfM8TS6T5PnWyWsbTlcho2Z/kIOMc4PftXGnx3qlv8AEvR/DlsP9CuYYVkDwlCrFMkgED8sn09q6nUNIv7Xxw2qWUk08cwhE8LKgQKrYGD14Bc9+mKAOC8DaP4js/ihe6xfaZdJYSyysJJQr7I2JZRvOTx8vAOOv0PqfjTUTpHhS+u44fNYgJtA67mA9RwMk9a8g8C6xqD/ABxv7KPV7m5shc3QaBc+XsBbaevOCQOn9K9Y+IdnDeeEJ0md0VJI2DIeR8wBOOh4J4ORQBwOqeDdWm8WWOr3Wm28MkN6JZr2ADc6gEghQQSeFGOa6m6Fj4tisL6Ced4rd5xI6yECNlUpgpkZBG7qDyfevM7fU9Tsfjy2l3GqX9/aLcERRNN5i4bBwRyABz9Mdq7L4meNJPAEGn/YNOt9920qvEyYQLx8wx0Pf8aAHa1o2g+O/BGmLc65bW5tbXzI/MdV2SsowXHUDpxXoOmLp0WgaZb20kMto8CQ25U7kkTbxj1BAr4onnaUTCJmVMkkbj8wzxx7Z/Wvoj4I+OpfENh/wjd9DGH0y3j+zSLwWReMH3AC/XmgD0LU4pbnVJ4PPaGyFg6ySrkeW5OFORz0z0IryfSNL+H48daXHpXiK6W8RozBGkRCkgcLvIzyFHBPf3r2rU7JZrS+CTCOSW2dCScbSQcN7V8tfD9LqH4uaN9pjE7CRTnrsQrwePTIFAH074l0mXWtINpFcSQP5qOJEYqQA3PQjtmvP/FnxG03wR4svNI1LTWuLO8tow8kIGScENvHcYIr0+/jllhVI52h/eKWKoG3KDkryO4yPxr5o/aCmt5PHkaRNiWK2RZRnv1HHbg/pQB3Pg/xz8P9V8X6bp+leGTa3i5ht7oxou0AEjHOeQO4zzXqmsW32xYrd9NgvUJ3fvj8qMOQSMf5xXyP8LhO3xL0EQSpHIbkYZxkYAJI/EZH419m7RjNAGZcWDz3tozShLeEhliVB94dOccAYx+OK898R/FK107UpYv7A+029tdmCSZ2AJKkH5QQP9o5z/DXot9N9nv7HLYWWQxng85UkdD6gV8x+PbkxSa6WR4ZJNacptcAllXaSQOen4fN9aAPonwR4oXxboH9pLYPZYlaIxMcjjoQcDIIP55Hauj3CvMvgVftefDiKOSWJ3guZUwhGQCd3zAdDlj+GK9G3LEs0jOOu5snhRj9OMUAcZ4g1jStOuJr29tZ1eFwqkDBkJKY4U5IBK84/h71k6n8UdGN0dFiaaItbiR7n5cAFclSCDzt747jpWN4x8XabaXrC7sItQt7WY3CNJODsZmAOwAdQS2MkfdPvS6TqUN3a3V++m2NkwjT+z5b0A+chCucFvTKgcnGKAGT6zPoWkajY6PHe3t1tZ7i/klDR7guWkRWyoyzMSOOlc/pPx/e3t3hn8OWSERlUEDbFzzwRjoeBUmuy6ncJcX7IkNw0b26iOYMrRhcbAOCTgu+eSfwFeV/2hpA8Ptb/YtuoBvknAJ759R698420Ae56x8YLB9J0u+m0KF7e4uGWMTqJGXbwxA4A6kda9I1vxBb6VoCalKCkLICT0Chh3zjjkV8g/2xG9jY6e0A2287Ozk7iwYjPXjOB3FfZB0y1v8AQbe1dI7u18pNomXcHUAYz+hoA808O32na147GoR3FyGe28mGCdfLG3jlCcMRhOTg/erpp3ayk1Odb6fM1vlFudoCMMsNp6hRkjkdq43V9Gnk8Yiw0ETQPp9s03lLCrJG4IwAegyuBjP8QNVPFvhzxNrOnme5dXuEtRGsEa7UiDYWTceQTgueDQBLpOpT2viJ4jeQ30JWSS7S2CTOylR8qhRg/MUHIBxmue8Y6Tb3128WmvHLLNL50nmuq+TGAyhSRkBeJDzjmuftr/UdGnDOlvYm4EkSNFnk4GWy3bJXGD/Dx0pumac87WGoalc+To1zcPE824+YWRSfvHnB5OAcfNQBT0s2Z16z0/xqt3aWkCkefGuJCxJIznI/i69gK920LT/hprV9DBpkcc10sbOm9pNwDABvvdD9PWvn3x8UGvvbR3U1ytsTCskowzAd8Yzy27r/AIV6F8NPG/hzwzJDZ3Vo8d7JGBLcHaQcRjpjkZ2r+dAHqXgO28KaRNr+n+G53llt7jdeIckox3bVBPUDDCuN0vxvLb+M5rrxDJ5dnOz/AGAKhUyJnGNq8k8R8nOeenNdt4P1jSfEMWsX2hWcUEcxGZUK7pXIPLgE4IOevrXzn4o1LUbbxBEb+OOUws/k7tu1QWJxzkYDHHQZ20Ad74la3tL2/lbUgUkvBMbaC62yrEV3EsBjsJDjk811Xwnt9Em1m81HSb2S5823UMJXy0ZyCRjP3cbQMgH5TXz7fSi8vXmu1dVJyOSNwJLDnOPYYOOa9n+AGrNdahq9qmnQwxeWkhlhGADnhTnknluc0Ae8UUUUAFFFFAHnHxfTxVH4dW/8M30lqtmHkuvKk2uyYB4+mOxzzXz4Pin44W3WBPEV6FzktkFj/wACIz+te8/Fzw34v19tPk8O3ix21uGaeAz+UHbIILZO1gNo4I459a8kufAZ0vQLXTryKD/hJNauT9lVpQEjReQUK5BDdjx94elAGC3xW8cFwf8AhIbsAEEKCAODnB4yf6jirVv8Y/HVtJNJ/bbytKm3EsSkIfVRjAPFQaR8PvEmvalff6CjSQErOJHEQ3k7cA4xuBOcU6++G3iuxkvkj0S9eKN/KjZMSZJOew9BzjHYd+QD0T4a/FPxPfeI9O8M6uq3jXMhZ7kjMioVJwQOMdD7Dj6cPrmna94c+IN7aWUMU81xdP5MGBIHTdkAqSQBgDr2NWvAeheLbfx5perReHrpVglYSny/KRlAIblsDPX61zviL/hJ9c8SXerz2GpLcvLuU+QwdAuFXkdwAooA7Txj8Q9Qv/h+dCOm/ZTFMttczw7VjZ1UFlCgdzk5B7VxHhvxVP4YupJbNUa3d0PzRBmAWRWyM9D8oH/16pPofiBnjgl07UGLsrlGhckk5wSMex5+tV5tE1aCyku3066FuHKvN5LBVx1B9unWgD23XvG114l+G1+mriXTnvbxU0+VlKrNEFDMeBkgru9eWArxK3NtaTss4+0xFTsQDG5iuA3rwT+ODSTanqdxa2wub27aG3ASBGZtiLjHy84H4etS33h/UNP0iC/u4WihmciPKnnBIOfQ5B4PNACG9QeFvsO2QO12ZA2PlK7QCPrnH5mvYvhT4p8LeD9GtxdajEJNR+V1SMmQSZxh8E8DJxwOteFNO7IkR+4hyAPU9f5VpxG0fTLSCJj9sknIlYxj92uRtIP/AH1nntQB9A6Xe6b4Z1X7JMiLfz/amt5kUFnViMAkdD91eo+516U+68LweIZ7mwNwrajYWNq9teytvLpvLFWHYgADg87s157rVv4e0rx7pOpalqszQeSJJfLPmGKZSABjqADhu+a1NF8ceDF8S3E/k3Fu1159vLMqkrLE7E7jjBycDsSM9qAPbtFvLZtU1TThOJLq3MZmKAqApXjn8G78VyPhK1bTfi54oi81JIrmKKVXZTu9NoPfGR6/nXGfCq18LX9l4lga+uDOUJkuWnePMJUgnPHAbceR3HcVZ+EF/wCH5fEV7dqEtntrVFSWa5JJHRs/w9SB68dBQB3uvTwX/ja30oXzqZbC4XCybVEjAKuMHOR835/SvMfEWgaxZ/CwaXd22by21gOzkqUcMcDgHkZPcCm6I3hi58b+IW1vVbiYW0kk8KRMfLXDj94rZxkBV9PvY7V1HxT0XS7s6Tex5uWnmiRna9CqsZYAtgkdQc5HcUAbtpBaxaFpen3FvCx1CSLbGoCxAbMBuMrggbcDHX8as6RCr6rcxWdwf7Qtkt4L1Ny/OEJXK5zgD5+OOtYXiix8I+Gjo1ld6TfSQROJLVre7LMsvAC5LZGMLjB/lXQaLp2jaj4vvdXtJZBdWuy2Ajlz8gU8OMZPIbkk5x1oA4/xy4Xxc+orp3m29rK8V3LJhlQeSOSpwSMlOhxlapfCawN8dF1KDTJHiVbi3e4bDpBznHJBBIxyM/eNdb4z8G2X9oXOr22kTXkktrL5kEMuxWcjBYgHkkHsD0HPFcb8GtA17Rng1iW+kt9FukkD20jkpnaSJMZwpG0fMR04oA9Vv9f0PUNIu7WPUra4lET7oY3y+UOD8o54biuE8GLrfir+ydVS2a20zbdQyHhN0bYCEKOuBgZ9utcN8G55B471281AW80sdlOXlYAJ5hcEksPlAPzDJ7EYr1jwN8P7TR7qHWkubld8ZaKySYmCHdkkAZIPJ4+lAHHQ+CdSS50zQbOW0vo9F1OG4uwX5ZZOrNz1B39uQenFUdU0SfTfiH4pkWCa61K6gllsoFtzIJc4Y/Nngc+g+7+fry+DLBfE7a6k14k55ZFuG2Ocg8j2546fMawLzRbDxRr2otdXN/bXVnMIbaa0n8ltuMHkc9WIOeCFFAGrY6Rc3vw5srPVGktbo2iecIDsKcZK9ew4P07VzPhPwzqfhvxB4vFtI72NzGJbeVh9+UgknOck5YjOe1dda+FIz4P/AOEduru6e3+dTMtwwmZS5YZcY55wfWq/hvwZp/g23uFivbyS0CkhbmbciKeufxzz70AeSyXeueOvBcth4ehN4kJt49juBLEQSX3M2CRwvqeTya9I0jwnfSeAZtN1LU5ibmzMcrOu14n2gcH+6CGPOevXFc9bfCfS7u+g1nQvEOoWOl3bpLJb2bFt75JzvzwMnHI7V6Zc6Nb3XhuXRXmm8ia3Ns0m7Em0rtznHX8KAPOLTwfrtr8SdJ1i1S3TSBbRxT/vAShVAMjOCSTgZ+td7rmj3F7qVnfQuX+zci3Y4Rm3D5j7gbh+Nc3bfDy1Oraa51O8uLCx/exiWYszSg4XcSOQB6EcjvXoTZDAgDB4JoA8O8A/DzxbpHxMuNdvba2tLJp53cq6lpFbdhVAyQuSD2OBXp/jTw8/iLQjaw5W4E0UisDgjawJwexxmtuJrnzmWTyvLA6qTk9Ocdu9We/agDxrR/hhrNr8WG8USRxQ2RuJpdjTCRsHAXt1OWPtjrXNftFW0761o8pCCL7Oyglhndnp646e3NfQ1w0i28jRBDIFJQOcLnHGT2Fcn4m8NReIdOjuNX0S21G7tFaSG3WdgpPXaCcAk4A54oA+NpA0ZKbWRhwwPWvWPgVrkGi3+umS1ubi5NoJIVgVnLbTyMAEZ5HJ9PevW7T4O+CpbJDNobRyth3WSZmYHHQnP54p82keG/hnCupad4f2rIAkssR3ONzKoX5jk5LA/gaANW9uYdY1GC1U3Bi1DTpYsbGKDcM5bsCAD19a8i8DfDDxf4V8Y2WrXtlaNZQyBZWaVXZUIwSo9vzr0DxVq7NpU+o7r7T5raN47eKGVQGBAYsV4JO1eAD61h/DSPxHrVlba3d+M7mUCYq1q65Up3645564NAHqt/MsmnLMrMFBWUMF6gHOPyr5p+O9tLH8QvPmk3pLbRmP5MbVHbPfufxr2j4l+J7vR9GCaNcxLqazx5hI3Oyk9AB68dR3rwP4r+IZ/EXjW4laCS3t4AtsA/3vl+9uGcZ3buOOKAE+GDWUXxG066KO9rbFmLBfmTAYqdq8n079a+kpPiDoEVl9tkuitqGKs+M7ceoGTjg9fQ18q+B7LULvxTawWVw9s0nytMoB2Ke/II64rp9ZhgtobGCcTXFxBcMLpVQkSxgbSR/DyI2bII+97UAe0r4307xN440TTtDnS7jiMs1zIGOwIFwMY4J3EfTBrk9b+Bd/rOoajdS67GTdXTzoXjYlAxzz83PAA7fpiuB0Ww1XW/El7J4YuzokOwSLtHlusfRsN1ByxHB7fSvQNX0zxNB4ZuJo/iDcSHToMiMHEjMBnDkHOSB3z1oA6n4S6FrfhPwk2l65bRQMtwzxFHDfKxHUjvknFdhBfQ3g1NZJHWKB2ilBBXYAOSOB2IOefauI+FEviCfQLm912e5ubhpiFeZgkZQADI7nnPJFdBpYh1TXdXuLeYPbHZHKqtmORwvJBB+gPHY+9AHiGrWNjYB7ezhF5dz3j+TNOr70gwQRk4LDLOR16DvW/Yy2viTVYbNdSNnpUNpjZJAwVs4yqOMfKPkBz1wfSrWsa/e6prGtaLBosGp3FizC3+xy4ZBtKlTwwPG7ggDoOtcj4XstLlMo1ayllm1CVoxaq3lpGQcYUdjvYjGR9044oA6/x3qXhuO2j0nQJo7u4hDs1naHJmkZSuSVBG4Lk9OwrgLb4JeNbqx8xtMggY/PiW4UOf8AZwDgUuuaCfCGuImhMG1JZCI3LK7ISMjAIwCAOue9NHxr8dW08ayX0LmA4KNCPmIGMN6/4igC1D8EfFkWn2Vw9ihunuV8yDzVPlx4JJY5x/CO/wDFX05GY7DT7eF5EVkQIuTjcQvTn6V8xWfxl8eXF07w3MMjKpcxtCNoX2H5Y6nmodS8aeNPFs2n2Opu8cT3ClfsybXXAAdtq8kbd3H+0aAPcfDPj/T9f1+6skjjW4iYr5ij7y5UA56c7kGBn+RrdsrZoEvXuYkDOWG0Puyvvx7Z9s14t4deTwx44GleHrf7Zf25Zr2WQ+VDIm1toJ5wcsvbqtdbrvxP0m2uZNKkupLG4njILRIGEbEcLkbgTgL2HDCgDltR0oeMPEs+n6QlvHHGHMsckYjaMnqQCAT85HUdVru7nSdLtvCK2wfTDa2bZkhfaUDAYLEjvjGOP4q47R55NA1OOe7vHvd0ZkR1hCv5xJVlkcZU/fY9RjFY8cui+JtR1C61m9S0sxOvmEAxhX2nC5I4wQg+Vs9fagDlfFXh+11LUrUeF7W4vriVWa6WAGUqwYr2HA4NYq+FvEkd+Xbw5fSeSytJGLdiuOCAeOMgiul+H/iLxJ4V1W8j0Ozh1NZPllBJPAYgEHIGTtOOtegeH/iB8SWEaajoUMqTeZKryxeWdig5xyO5UdPz5oA2PgiLiz8H39vdWN3Z+S+4S3IZQ4IP3QegGMnB715R4l8K3mo+K9Su7rVYWl81mlTLM0RwOxPTcwAwTjiuk1L41+K9Vkn0200CGBHgIkTLNKFK5JDcAfL047968406yvr7VFvr3zPs9yxllLSEGQFtpOR3ySRxjigDpda8MWdpo0UT+IrXy2t1lRGjAlcYz/FtOeF4zXo3wO097DUdW+y3Ec9jKiMWZAsobAxkcED7w5HUfn4xeWAnuHnureW3gZwsSkknaNpbnoCAy+le+fBoWItbxINKksJwkTlnkD+fGwO1sj6fXmgD1aiiigAooooA5D4gS2iaK0UltPPeypILTyoy21wvVj0C+pPavnfUfF8+px6Hrd7b3Ms+nALAy7ViBVstuPU4+XAyP1r134yzW1uLGSbxI+lHZICkIzJICQMADnBzyf8AZr5oGo3q2U1mLmT7NMweSMnhiOhP5D8qAPXfBnxbttKuw1xo7GO5uC91dI+XMjYwACfu5ycEk16nc/FjQrXw9Pq8omCxP5fklSGY8EAZA5wwPpyK+SX82KRo2G1kyhGOnY1sP4n1D+wrbScosduxeJ1zuwRgqecEcDt2FAH1npXjjTvEFl9p0KKW9Qjdu2mMAbip+9z2Pbt71pw3loG8z+1o5BvZpAZEYDttz2CnA9eOa+ZfCvxRvvDfhPU9NFzI0kqGO0iZAREWABfd7AcDpk9PTA1/xpqutWlklzeRytDIZxsi2tG5wT83U/njge1AH05qvji20yyub2R7ZkDr9l2MrG5XPzYIJ/hDHJwOlMt9Uj+IGi32nx2yQ6deWzR/aRIrscgZwoBAxk9T2NfIt3e3N4kKTPuSBdkY/ur6fSrNumq28MmoW0txEEJjeRJCrA9Svr35oA+h9csNAs/H3gHSrZw8Vg0ls0W0H+AbCWPX5tv507493+nt4GWy2yG5F0jxlBhVPzA7s46jfj3r5rgnmtp47hPvq25WOeo71YvNTkvIdjIBnG45PzEAYJ7Z68+5oA3PAsNi9/dy3tok4hhEiO3JjbcACFz8xyQMYNX/AIlXXh+XWrZNAsRa2yoDIUG3LcDGO2MZ6Z5NcSr/ACsQz7zwMHqO4NTxW015K+2KRtke5yf4FHf6AdqAL1/Jp1xcsEhuYmjiRCxYNkgKpZuOnXgD0rNm8qSeRraN0j3kqpOdq54BP5UhZlMoAD543EZOPWr1pdX+nW0iW8ZT7VgCYKQ3HOFb6kZ9wKAK7ytDZKkbGMSjMmGP7wZ4B7YBU/nV3TJ5ItRt5JLd1j8vYBGCrMG4BHIJOT1zWZ57l1L5B6Fh94j60QC5WTzLcShlyd8ecgc55H40AdJb6bdm8vLh4xFZxxlrmKWbbIsWRgckNnBQDGecZ9KtX/hOG4ukXRtTSdBAZWFxcrv4HJxgYGASMZ4A9a5pf7SuzIVW4cO37wgEA5I4P1OOvfFWrjRdTTiC0vBAzbfnB2hgu4jPToSfzoA6fw1pmoeI2XSP7WnS4gnV3hkPyIFIALNnJxn0OMDFegeBvEtr4K1g6XdRS+RJLLGbmJAYnxyPm4BPHoDz3615TpnhjxcmqD7Ho97DOzhdzQlVzngbm4xnH+RXqj2PxFsLZ9MvdNe70RogY7cKkjRbRuALDBz8uOCcZHWgDe8SeOP7K8TX89rrNvcJPbi0Szy6i3lGSN2Mjccv0x90CvKdDg1hlurSx8VW8ObZtlm108e5Su4hSeFHTuM4qrr1r4yg1eOS4tLuONLjyrVni2jqwTBPPTPPt1pw8IeKJfFEQkt1uL57c3M0KPg7MAsrZAwTuxj1JoA5ixvdQ0e5uraC5ltxcp5M+w8tGSD7ZBH6GveNR8Z/EDRYbbT5bXTGjMODeo+4gkBVBJIAOWXqDnnjivI/AXhKbxXqOoxW52y2tsZI0J+82cYyAe2R0711y/C7xo9mlvqE9pBpoZnlczqoLbsHgZye/IH1oA2tO+N+saTqi6XrWmQzQ26sJJIWzIVxuD5PGAPbke9ZGg/FjXD4mli0vS7SRNQvGeSJVJkPJJO4fU87e1Zd58NPGVrdRpa2/wBoiKmNZQEO3IAOOvGCBnj34FVk8EeLPB891rRjjgezQSK0IDlgTtJHpwWP+eAD0e8+OnlRsU0qS1SMAkXCFGfrkKOc87efeluvjTpur+HtRQafN5f2cxxykqWDlD1XdwOG5z0ryXxXr2ueLL6KG9UPsZ1t49gB3MQWGeDkZA7jiqiXMmj2N9aEWUkwAjmeSLLgc/Kjd8gDn0PagD0PQfjQPDGh2GjLpczspYSPPLhlySSff5iR1HQ10OhfG+S7s2mu7IO8ayysseAfLUsRwSOQAM9ev4V4w97e6wllo1zY2sU8WR9oVdkr5zgMR15PPGTWzofhW7utDvr+Wzt4rW0ilmYztlmXYWyuMg4wuARjrQB6X4Z+MOjS63bReXcxXGpXe2dJApSHJ+UBhjjJzyO5r3AYIr4e0C0mk160iEkEYS4XdJMyiNec5JPHQGvtu2IMMZDq2VHzL0P0oAmIH40inIyKdjmkxQApAPWkIGKRuo9KPMUDOeKABcEAjoabJCkrIXXO05FPzSg5oA53xVNplhocrX0ERhlcIFKZDNjgcD0GPyrk/h3FpljpWqWltYoNPa93W+xvML7gEbjJOAyn045x1q38ZYLq58ATQW1sZ1eePzQP4FB3Bvf5go/GvDPCGnprZ8uXVZ9O1S4lRbV3cqjIPvAH7wIG7oe496APV/ig+jxeItDuJ7J7m7FxklJdoVtvyAgjH3incfj28+8aw3PiXxLJfw+HNSESndKFG75cHd06nCMQwI6jrXpFn8IvDtnDDqfibULrULqORf3huGWPduwuAOc5IHXtXerr+iW6bTqNohjjUsokGUQglc+nHrQB8v8AhdLzwX4rtry60273XELBFeJw6nAB4OOjEc88fWluprptNkvRbXT3keoETs+3MKbcbex56c8fnX095d7cG6e4+yLA8TeRLFy4yOpJ47ntjjvXj7N4o8KW+vafqmmWs9vJEby2nCAKdrZwcDGfujBx0oA4OwgstQ0PUL0zajGLS3jhnEZwFQkAglewO5sbT9a6TxDo8qfDm0XM9vbxXDSy2gnGZUI3Jk9/4RyO9c5p39o+ItTsptE0dLi4RRJcxKo2ON3QL0ABBI5+ldr4kufESeGL1NVsbGS8WRUEMm11jj5YlVzngsq5yfu0AVvApsdU0/Ubf+2LrT9I27ZIjOpjwxK4w2SucMc8dQa2vh1rzeEYtUi1K7B0OC62xSF1YxhyWBZl4Od2evrXJ+DdSj8JWNuL60sWuZsymWRcsqgZ2kYGSQpGQTjd6VU0HUdR1a38XSXBtoNPlVpbqNpOBLltuzpt+Yk89cAUAeg+LfF1t4Xea70hbSS8vpVlkmwYmxjd04JU7AODyTXI6XrHhf8AtKLWNVu8azJMxWHy2UI5YrkgYxjee56eoripvEwvvDsNhcQXD3Nusu2V237i7LtB9Rhccg9e1U4r2zutIMt5DNLfxT/eZx5ZQjgY5A53Hpjnr0oA6L4iXmlar4vfUtKX93GsXmrEDg7j94Ec8qACCOCfwrPu/Ck/9hRySJZwySzDypNzbpM8AEDtgMfu54rDL3VrFLNCjRQ3XDR7gVYhg44PHB2fr6mpbnX0eyFlGshtjtJSUAhWAA3AfQHuOvtQBt+EZtM/4SyK2nt1EVzcKGfdlEQjJBHTJfaOmK9psIdWm8WiOCz0y20y2ijnt7l7cL58bFcjPPOA3YHp9a+ebe8h06fzRYrcJdIfllUgDg52nr948EH+Gtd/HWq2+l2dm7XUVxYspQHI6EFQTww4A7nqaAPdNVn0/wAPvrOpQWVrL520iS5DOPNLEEE9gGOMA9q8r122F1p1v4n06GUXNrcFpI3bMZUkkOoPJOAowG4OPxy77xfeeKIba0u7u4XbaszLjcZpR67eT3PIPeucuteuBBNaQbltZHZxFgbU+YsMfjjr6UAei6x4ruNV0fTTqOowtAojlTypDCdmQhUnGW5Emep5rlbTxBqD2uoXV39kSC7Rg4cYEjHJDbV5OCydQfr2rmJ9Yubx7cygLHBCsHyjI2AY5HTPJP1Jqe9ubq/eG3xL5bFXiDY2jI5OOg5+gwKAJhfXemwJPp1x9nhLkAiT5yfRsY3DHIOON2M1634E8W3HiGJdOmM9/cLG2wTPtUyHhgSoOBg5HGPlz1rxCQXMibpSXSHaOXyoGOB1/lW0mr3ttfxXVhO1jO+C0qy8gDgk8dM7iAD09+aAPUviPoljpGkwLFYPAFREaRZ8mXkZUcEHqOetQR25n0tE1aws7e2s3wYVuBuCKuAvXGeGJ+YYxmuW8b+JpvE1poZtobxJFXyl81lwzfLnHG4HJTnPQVlXuravp2mtaSGzkkL5e5hx5v8Ad2sRgkYVs5yTuGaANvxdMmr+HLaaNJfIW5byXTmMGQscZPPBwOvavSfgfqVjeyaikdzdNeRwxLNFKMABcoG+pCr3NfPRu5oYkijlYLvErBWzGT1GR7c8V7b+z1Pc3Opa1LLuETojqMYUnJB6cZ4oA99ooooAKTNLRQB5r8Uh4NE+lv4sibYHJVwr9B/Dkcc88deK5OxtfhFB4bOsy6PPFZSTsI5Jo5GYlTnggnC5IGOM4rpPjff6HbeFoYdXt/tLyTfuI0cB0bB+bkg46j3yBXy5PctLbQxYIWPPHbk9v89qAPovw5qfwcluBbwx2nn3DkM+ohjnaDjLSEgAgccjqO9bCH4PprEjAaELwSl2ZsffznjPBOT2/pXyzbQPcS+WhUMQxG44HAzjJ710ng+XwtDc3CeI455Y7iMRRNEP9QxIy555x9DQB9GXOifCye4kecaJJJfuj8TrljjKhcHgEDOB1rD/ALL+Fel6iwvrW3t3u9qQ2rb23gErkIBkZJI564FZTaFo1zZwat4P0W11axhLSyWVzMc5xxtByRwBgcA1I9ifG1hoPitfDltEtk0kd3aAh/NjQnIQYwCMNjkH3oA9Ls9G8ITxWtrBpWnD9zvhiNuAQhxngjPcZB9ap2zeAJLqfSbeHR99uxikhVUwpwcg/gCOfSufPj6yj8WeG7R/DUtvDcRvsvLtSht88MoyMYztB59PamvZ+FIPG1xqFloMuoXEsBuHniiARUOVMgZsFiTnlc53d6ALk/in4b3+qRaKyaRI9q7BVljVY0452MRtznHHsa808Xy+F7jw9rOoaXp+mSia6EFrLHHtZGwc7duOyqef73Sr3jiz8ARx6hrtjp9zPOYChijJTyZiSodwx3A9T0/hqnpVx8Npbeyuba+vrCVFP2u0CGRciM5YDHPzEDJ60AReHPA2q6Td6Q2lXOjTS38UgkkuMTAAEZKqQOgJ78/lWZ4g1m9u5GtbabTo7trpYTLbBELkYGT8ob+4M4x8tbfiHQfDfh+2s7/T7nWVtrqJpIpWJMcfykAsB65PB6/nXkt0htpJ7eaEC4kdHSRJRtUEEkccEHI5zxj60AdPJpGp2JTU7lbS400kOXj2BLgqc4GAO2O3Sva9E8KReIbTTNXSa1spQgZrCIh0cEEOJByDnkfdGMcdK+ZEe5n2wrKxQEEKz4UHpnk4HarNlqWp2EsU1jeXEE0BPlvFLtK9c4x+P50AfSt78ItNj8OG0tJLa21BJC8VyUycluFJPttXpnj3qLwt8OL6wgWw1LyFRRKq3MbAy5K4VgDnbzvPX+IcZFeA614017WdRe6uNQuUbOFXzDlAG3AZ9j/IelR2viXWY7lrqHWdRS6cbZG885Zceuc+vagD6B17wBBEist7qDRNEhe2t5fmeYOW3Esc4yw/iHQV4Lrd9q+n6jqNm97qEUglZTFJKzHym6ZJPpj65p0vjrXmmllN+0hljMbEjB2kHjgDuxP1ANULC8Fzezz3yiUGJy5Moh34GQOhB5A4xzQBr+HfEN09wYL/AFW9KOCyj7Q/LgZQDackk5HPHNfRngzVry98KW98ILmW/Q/ZzFMWiQs2GLEY6ZOM4zXzx4XezktYHEWnLPbSjzJLuMlSjZ46kcbSScD7wr1Dw78YFvJZrIaVpkEsNs8iTyXBjjcxqAAFxgZ5wQaAKPjPxNef8LBhsJZrd4bZ0WeJsuoQBi+RkjOBj7oPNWbTxPLbzaprD6Eq3V1E4hm80tGqLldueVXnJHQGuS8d+LdI1fV4vsuiWqlSkt5NHJmS4UkNt5AJwO4J6+lTeJ/FehDw+sWgK9vKH8oKxLGSIRlcnODgkt68/oAJ8BJ5ofGdwyKyx/Y3DyMCUAyvX8QK7iw1LVvGOs3kGp6lZxWdtI8VtFEpidwHABwT8yjY+eeh98V4Jo2r6po11Nd6ZPLBN5RWSRCeFJHXHvt6961dI8Uvb3s99ezXEk8ixxfJIFLD5QSTgjG1cHj+KgD2XTPHLeFrrWbbV9cjvDbIr2g+z+WSWDEoBwTk4GTnGPasLVfji1/PNYQaZB9mmXZ5ygu2N3OVI5XbnjBrzO78R3t5qEt680U8igqHmjUcE9gPlzznOOorRsbbTbCx+1ajZMLq9jLW434VOpySTjnK+nf8QDTk8U3ur6OILvS4rwPOw+1xWmCu4EkYA55fHTt78cnJZ3epvMy2QQxBcsi7VCbeB0xngc8E1p6B4oudBQWixxpJJKdxnBIjBUbXAPQ/MxyP6CvQtV+Jy29vp1xbaXaz2uc3Vx5OdrkDAHPPBU9e3pQBjaj4M1m6g0fV9Ut47q0aIbmgjZW2jGC/Oc4z3FangXw74i1SZZrwy/2bAjoyToR9oDchcnIJBIA/+tWbqXxj1a4uRIkMX2PlVgkwDKhPXI5GNpA4/i5rUl+L3iQ6GZpNKQWzTBTMP7nGR93HPPzfpQBswfByxN1fMdTtbaS4VRDB5gZlTgtxkbTkHoTiu88IaN4g8L+E5bO4vBqd+H/cGSX5AMDuRnAOfXpXlF38TtKvr9NTl0IXlnHbsklu0YBBYgElh1GAOq967bT/AIq6EmiQapeGW0+0IyxWsR83YoY4JA4Xox5AyAfSgD1PzZBFuMeW2gkA9+9Jd3cNjaSXNzII4YxuZj2FeX6H8SPD041K/iur0TzDIt5EYBViHDLz8u4Mvfk4qZ/HGj6xpklres8dnd25JnlPyhNvRicHsx4OaANLWvFyaxaaaug6lEoaVZrxzjaluFYvuJBwOMdvrXJeLvi1oV/4I1Kyt550v8iBVAyxO44bIOCPl3deeAetdX4N13Sbgz6Zpxe/aC4eO5uGjC7QctyGwQv8I69Pxrm/Hen+HzPfXV3a2m2eVYENuh86R9hzv2DIGFbBINAHnfg34pa8fEOkWGv+IJo9KgmHmPIoB24PDkDcwzjqa+itP8ZaBqd6LOz1SCWdo1lRA2C6sCQVHfgZ47V47NqHgyPw3LrMmgw384CW19E84DR7Rw2wZ7k9h0qfQ/HNsq2MqeFc3kaslvPb7eYwAyA4GAdoUduvagD07xz4hu9D0CWfTrVrm5fMa7OTFnjeRg5AOOMV8ix38okhkkuAEtzuWMtkFuSSAQRz3+te7D40tClxHqejukjSGONQg2uhYDLZJGfvng4O3tXI6z4u8JalrNgU0I2n2O4klPlqrtM2MgYPG3IHG7pn2oA9h0bxj4S1/Q4okdJ4I1Uyq0J2Kw7txgc561Xu/DvgjUrdNQnit0aRFWF5pWCDkbcKTtyMDp6+9eZQfELSbPUtTsY7KSx0y6k84xxMAUOQNuCASpwzcdM8CrEHi6xmtrK6GlFr2Npms7FymIXPz8BsHltuMA89OKAMz/hB/GFwGs7PxdBNbqrRRQvdsrsilgBtPsD7VYHw/wDifqUUgvLwSGeJw6vcgZGBgEjnk4wPbmsV/Gc6eJ31290pxfoUdZVfaIyo5xhcHKjoR3PSu3sfjPYQact19iuHkMSrcymVVVZe21eeCSe38qAOLtPhB8RdPkLWUa28jfKTFdBSchh1+mfzqWy+FPxJhvWaNWhZc7pTdD5u59SeSa2V+M2pXFpPctpw3W3/AB73bS8KCcjeAMEnGOMcnFSWPxQutD0MStqHnapLNmZJN0gf72ApJwBuAGcjvigDqNJ+Ev2Xw9dQ3EpmknSUSRSkhCWPDDHQgKvb6Vg6R8Hteto7zTr94JIncbJVORIMY34OeV3sQMDPc4rpPB/xXfVrfT7fVvLt76Z3LkxsqFB0xnv8y9+xrfsfE+pW8N3c6lfadcWiSqY5bUFyYs4zgd8Bm4zj3oA82n+BOui2S1XWIZIUw25ocsp+bIUZ46J3A/KptT+Chs9Htt09xe3qygO8cYAMfyg5JPAChiBnv9K9g0zxDFqg823yLdGAZ3GNw25yM4PXjp2NZOo/ESxs9Wis4YDcxSMUNxG4KRuASUbGSDgccd+1AHmOn/DWbSPtU2oaijzbgIF2ZlZyQN56HaGOMdOM9653QvhkviPxfPp93qEgFuBLOscYVyrbsMMgY4Cnp/FXvx8a6L9qSFZVkuJNy4jG75lOCCR05z37Vpx3llBcMfIWGWTliEAJGOrHt6c0AePap8NLPw74eMsUiP5d5lS8IPHC4PHqWOR6VzPiX4X3k2nPqOnySl5Y2uZo1J2OT8xA+nyjBxn869z1G98Laij2WqtbBM7sXQ2KSwYfKTwTjd09amh13wsLWGBNSsfKYEIrSjPBxjk569qAPmsfDPxHdaVpzW1nInmB1JkIAB56gE9Rk54HNdF4d8D2sWg/ZNXtXtr0+anmzIpBJXjYSccHHQjpzXtltZeHtRFvDZX6SiBlnSOK5yRkYDHBzyMj8adrPhLTfEESR3c8hhikkbEcm0gsMEZHbnPrnFAHzvqvwykTy7vSHe8s1fZMSR5mB0wuQDxjoef5q/hfUfDV7Hc2wW/nniKrGYs7VIy+7oTkll456/h73o/gSDRNTEtjqM62CxhFsiAUz6k9zwPfg+tTaj4av4rgXeiTWlvMwCTQzRbo5F3Z/DAJ7d6APl3UNMubCxFrLYTWrXUnmrDLFtcg/wAIyAxGQOAO/Wu48EeC7OTwxc6jfaW1xIySCHNzgLlSr7gCRkAMRkdwK7S78GePNQ8aQ6rff2Ld21pEY44pGYRvleTtwcHJ/QV13hjwvdW/hMWGq21rHcSpLFMIjlVHKqQPcYPbqaAPmO30W61LxI9nFauT5JY2/mLgEAAjcOOG68ZOMd6bcaCYr+NY7SbZIZFRJm25ePrg9OQAD7kV7Gfhxq1o97GysriRpFv7VmVmBX+6SSfmYnbu7ZqW40/S7Wz05YtJ1dZ132zzz20gVwyrub1zlVAPI60AeKzppDXMMk9td2lsijzEXLbyQc7WPB+bcc8cfSvXP2d7pxLrtmInFqGSaF2XpnIxn6BfyrivFmlGaOCzvGjsBafJHvDHcgYjLZAPqR14zniu9/Z+tFtH1xUkjPMaunO9HGc5PTBoA9xooooAKKKKAPAP2htKvru/0y8SCI20MRjEi/fLMc7SM9OOOMfMea8Uub5bm1gshptrHNF8nnRKRJIc9+cH8q+hfjnq9paSaJYXrzxQTSNI7xAHKjGeD6EKeoryKzl0Lwp8QtNn067XWrRZUYyvGUA3dsHqQD1Jx+VAHGXFndWTKt1byws67lEiFcj1Ge1JGssKJOBImT8ki8cj0r0z4j+PNK8YfaIRohhurVgkFzuIZ05yGGAeGxgdOteYLISu1iwX0HQ0AXdM1jVNHujPpt5cWs7rs3ROVLKTnHuOlek6B8abjRdBh0yDSoLdYlOZEywkkJHzEcdg3c9R6VxHh3xOmkSmK9sxqGnFSGtHbbvPOMsOcZOfwFZ1xqivpr2kNpDFG87ShgSWCnGEz6DFAH0Td3Ota98P7TVtb8oXDESQNYwGRwegUjqNzY42nGOe1SR6pqyaXZXa3MGmy21vPGNNC7CUwGTcADtIAA6d68A0Xxrr2jMEhvpJbXjdazsXiYA5xt7Z56YNeka945sPHunW97LqQ0qewVpXtSgAkcdNrY5ydo69jQBSgsF8Y6w1lqWrtFFFbyLc6l5+4SygfKH6rjJfHfH0rjdc0HTdB1W3j03xHa6mgBZ5okwiMOQOpyCaesN/Lol3bWOn6hHbT4ulJY4dV/iIx0AVznPU1y6wzvL5KRu0mSNiqScj2oAv3+o3N/BCkss8kcKeUjSEkbR91cEnGBjpUbfZ7i2too/MN3v2uXkBUj+HAwMfnV62ibVbS306wtrgXCoTIqZbzSOckdsfKMc9qoX2kX+nQQT3UBiSfOzLDJwSDkZyOQevpQA2axmt9QazlwkyuEIwcA/zoe0a1vJIZZ0Tyn2M6sSD7jHUVv8AhHwLrXi24aS1tpDaxr5kkzZAIB6K3TNek6n8CbmztItY0K+ju5F/fJZXKjaw6qobOGyOOcUAeL3ME5uDPdBgJmZjLtwGOTkj8aW4htsyG085lTLMzAYC5wP5qPqa63+wPFmp6q6X+i6j9khctPBAhVIwcqSoPygnDc966/R7D4PoNkusagTPGplilhdAcENsGFyTnbwCc44oA8mtGtmZEltJbmV2GzD43cEbcYycnuD2rSvdGvtF8u6vbAwoU3GN43C5OCAc49R09K920DXfDlzqckujWfh3T9N06MObx7UyTyICc7DgEEYBPB6iuH8RfE+H/hKYboQWWuRQyuMS2+wMvG0Anng8ZIx8ox60AeU3Vy08hfy4o9xLFUQBQT6ccdBW/BpL2drY3V6ViSRzGsFwpypx949OCWyOvQ9cV0938TrU6pY3reDdEjigiYLbLAv3G6c+nT+Hpn1rrl8UDW7iKx8b+HdOtdNntlubKQFRGkeMbgwJy20nA4x6UAeWRJb6faXGpRXlql3sykEkW/fuIyq59Ay846g+lULOFL2FYkt3eRJSDJbqQTGezYB/untnk1Pq8dtFc3VxDas9jK0iW5BISPgdM56Fx0I5FYMMsttMr4PHzbTxuFAG1dWzQWUQ3iKHJjlj5YggZ3HkjksRxzx2qtbWi3Akj8oxqYi/mFM4xzwc8DBHvTLvVrvU76W6vJWllkHJLY7cY/wq1/wkN/Hpf9nwXDwWzkvPHvGJNxzzgAkYwMc9PwoAr2lrbC48u4YxKQCZHH3ecZAHJ7ngn9K0Z7u0uJlaK0knAZ1VGkYfJk7RnjplfXp+ePFG0k0aSOxiVgCwHXnscemTz71duJJJriUQr5cIclkUjAb6AYOCw7DOKAJNQnuNTunvLuGRw/ziULkhMYAJAHHHUjNQ2U0p03yFuAkLSqHgIYrK3YkDgke/oKmt9QSKeyUCM+Rw77MrtJJbcMkHv+ZrX8TXWn37PNHNHFO848gxKfLZOQWB6LyPX3wBQBR8RxQxbYXVfOCgxBFx8hyVJ5IHG3gAH5q0m8TancaSNKaBRHDCN0GxiVIx+8OQQRyeOK50wzXZjmgaR2cMiK7limCMBT1/iUAD3qRbXUoZLia8huhJCgjLh8SR9umckBVI9BQB2mlx6Zpui3U2ob5GkKrMiOoO77y4DfxABeAcgH6V1Hh230HU9NPh7TdGhuknTEt5u8t92CoCk45x5hxk968iW4e/VI4HEUiEyFpMHJ9+Oei/e9KuabLq9zpNzcadGqQacm+4kSQjgn5SVz1+9yB0PpQB0Nzp9/py63dTtNClqiwBSihgSV+V1Ug43Njv07iqnhvw3aa5DckalNFJAFJjjUBnQ4z8xPHGTyCBn3qzosmoa7ez3utOY9OjZEvoovlNzISQm5TwSWYDP0rQ8P6Fd+M9ft4rCweOztHEc5h/drgryX+91VVXr1oA3PCOgaD4fs9Xn1LW7m5S2ny0VjKzbioBwwHBOWIOcfd6810urDR1urrxLo5kuNRa1LpbJaN5a42kPI3KqQgHpn2roJtK0qw1KXQzFama5AAbaPO8jHTJ+8Qd7Zz0HSuUvtbfwudQsdHv3v4ZXSBY5pyXSRkLKcNgkHdGp5PXHFABY/Dqz8QWsurXcEL6ix+SOHiNdy4yVJIYjJIOR0rtbXw5ptvpdpZw6d5MlvIseCp4fYCW3ZyQdoBwT1xXMeCvFsGo6lDo1lM28W/lXDbSp3HkvyOow2MZHzivQVhFqV3CWNedzyEKsmACCQOhyfTtQBheINE8MCyu5NXuRGzq2HLBXiRc8LtwxHDHv3rzu60jT9Fsze28Ut216/lhJE2Mztnc3TJwWUcrwB2rqfEnhO81vWreJfs39myDK3KR7jGVySjA8Y2A9RjLfhWVr2pz3Mt9pVk9vb6VpdsxaS0jRUMygZ7YA3E85HK0AcVceGYtMv7+PTJPtcrW6tNZtt+SErl2wP4sDg4H36h0ZIIL20t7INcOxUMX4igV+G3ddpDM2Rxwo5FS66dR1LUbefT5Y9TZIRG2YBt2n5lVmI29NgJDZ5qnpuh3CCK2eWGyeSVYoTHJ+8ibkEc84LBjgH/CgD1G10XTtPtFtpNPhuI4bcwRIzJiVtvXnOOMEEH+KvJBHCkGoQX6wxyWkjf6soZCxYhQuDgkFmOd3b6Cur0e2m0+aW2fUvKuZZGzAWZ2PQYPAKhmKjv3rndT+HGs6Vrlj9stEWymKq1xDJ5gUZG4tjBGQTwR39BmgCpY3Nnp9ncWs9lPci9UMBgK8KDBwNx5JOwcenGc4qG7Ns99NbWsMpW5gEjiPdky+pGAQMA9jjPevTdPjt76e/KwWFvLHeJbgsoMbIPun6hmUcjqvWtG30rw94L0e4urgPGBMcSGQSBs4UMhxgHHrj7xoA8qk8D63Nb2t1pt1EfNV0fZIyZOSWwcAkYIH/Afaq0L6pBpMKaOtxcQ2r5l8tn25wSPkIxjbnJI5JJ712+keJryys59NspLi9sIZnkc4GVXPTJyPvMTncB8h71Xu/GFzDqd4UsbVLe5hUxRI3zQAKzKQRyCUKcA9Tx7AGUNc1ZvDy2WqyterOHZZeVa1f8AiOfu8Fjxgfd96zINa8QaDYG0EV7HHMyTSSSJxtz/AAt2JDIM54z2r0y31K1sTHHaRSXCXUqxTNtDh3ZeSc8qSSR1PQeldX4itdO8Q2UNhIE866jU7GXDIi4YheAwJOwfhQB5HpmtQvfxQJcPLftIyvmLBSQjBYnjBIDchiea6D/hNLjVY4LSKORZLc7S4uTvncqTtwSGwHZT1I4/PTurzRdN0XUEvrBGJuMM0CbbhByoYkfN9wZGR3Oaz/Cui+HdQnk1A6lGWGN8ZQIVcjK528ZyTk4GcGgDiNc8Qahq9pJaX1nIQQQIkjyUbqpBIBxtQ84PDHPXFcxfW1xFdRTyRtaM6YUNHjoMZ4Azls8kdu9eoHT/AAtbWFwll4gW6k8xbm2hmU9BwoDHPYop+vPpVPVdfmvdSspdW02KKG1cFogqqytg7cE/KR1PB9+KAOTs9a8T6B9mNrGYRdxiUSJGFMiZGORwOAo6cZ96qp4q8TafmD+1btDdKGlaYl+7Aths9sk969Rso4L+003XNTlhnNpE0pgAXMZLKVGD/EfkA+buayIbC48U+JLO8t4LSKExMxuJJMNJHhgp28MOFPTOd1AGND8UtbF2iyag/mRyuwfe2yTO/AHfAJUj5h0rqYPivrlzpKWFn5MF+p/dyzOWE3y54ycLxzgn8+2Rrbm+eFINE06BmjVJby2LEg9WOOGyWP3eenPrVKzu4m8QS3NjpcR0pyqjf+7bhSQ3HT7o6juB3oA9W0XxxqctjPqUmL2KCbZcxw8eSQCHxkDcMg+vb0rZ0T4hRa1ardQWMrxyxeagXGQMHIIPPpzjHIrwrwxczyvNosWoKIbhC0q24A8whmDckHB6np0wa7Twfqts/hvUNMubiK1WMEsjOC4wS5VTg7uqrxjocUAbuvfGgaDq8cEmmCe2kLLuRyChG3hupyPmyMDt1qQfGuzjsrKWfSLgy3aFlER3ru4+UY5PLAcgV5Rr9lpuy8ll1FrwHbHasluxULnJ+Zu+1W5DZ57ViaobS20yEW8Msdx5S5T7pjbd179wSACOnNAHu8Xxd8H6pq1vpV5ZkNMeWnjVlViCMHr9P+BV3mkS6ZNc3b2MMKSkp5rRgAvxlScfU18gnVIbjxINRu7SSVCy/IZMMcDgnHtjp+te/wDwd1nT9Yk1j7PZm2u4HRLgh9wlOWw3TPbvQB6vRRRQAUUUUAfNf7Rpf/hK9LXeGQWhIXPQ7jn+leQQNP5ZEaM6Id7gDIP1/KvZ/wBoua1Gv6ZEq/6Sbcl2Eh4G44BXp+PfHtXkDeX/AGWixs5Od7qDhVycc88ngY47mgDTfxZqUd60262eZhtLmIFWUKyhWXp0PTHUCq/iAWD6r51rNGEmUSMEjwEJzwACecY9OTWPmNlZmRsk8EHge1KYmjiSR0O1s7cggcY/Pr+tAHRWmkWOrWdu7a3HB5REBE0OMA88dsDLdT2rGudIuLS7aF2gkeOMTOEkBAUgHGe5wR09aSyu2025S4gciQKwbBI4IxjtT5Ll5NQ/tPyCqmXfgD5Sw5x/KgCgcbvlHHvVq9tooVgeIsVdAWDdQ+Bu7DjJ/wDrmnvZz3UlxcQIZAn719g4UHJP5VZ1i9t7zUY7iK2WFGhjRlVNoLhAGYDt82aAOr8OfFPXfDmkjRbiK2n0+RFGJIhvWMkZGR1BXI6Z5rH1P7DJ4ga50W6W3s2/1csrHzMt1DgZwfvdgK5ptnmM+w+WScAcfT1qSG7mhsp4UmCxSsu+IjJbGcHpjjJ796AO/wDiG0thDpEthq1vJb7RJGlmpCxyfeb5v7wJHp24rkJvEF7LahbpluSRtBn/AHh28ZwTyOnr34xWlb6rodwP7S1eCW4u3uMXFpCPLV4sdQ3VTu29M9DxWHfC2vtVb+zYHhglIEULvvZewUnAyaAO+8IfGjWfCmmW+mRafZXNhEGCx4ZGBLE9fxPGK7GP4xza5p1zaWEcGlXVt5U1ussxcSqvLR5GDuOF9epBrxS1u7vQNU3xYE9tIy7XRXAOCvfgnk06ZIJYRe+Y6TzSuZI0UBUHXgj/AHl7CgDr/EfxY1TWYGso4RDCyeVNJ5reZMMY+YrgEck4x3rhJJ5ItqRM8cYwwXzM89cnHfgduwrX1NdFsriGXT3u7pdobfKFTnpjgngY9Aefas/TtLn1CUCBY3cAuRI21do9T279xxQBL5E8iCeO1lSxUhWZXLbQRyCemSFz09PaoNQfTP7Uufsa3DWWSIS7APjsSMc/Tj6itnxxPYzarGdKTyrAQxhYVlLor7FLFc9Bk1zCbTIpkDFcjIU84oA2ILfTY9OuWvI7w3JgV7Ux7QgJb+MHkgjuD69a2NTtNf0+x0vRdYZXtTEtzaIAJNqyEAfMOQCB0HtWDpF9bWH2t5oZZJnhKW7JJtEb5BDMP4hx09a9P+FWianqm7WrO3lLpcRwTPlRGIgMnanUkYXt3oA4rV/DetaLqUWj27zyy3gX/R4o3U89AcqODk9OOK2ZPg94va1gkOmsHdgjZIwDtyDx2xwTjr3r6e1jUItA0NtRuriNEtYwZHcAbwBj+ZzxXmVv8abjWNd8rR9IebT4YDJNM6kHfjOBjI9OpHNAHiOo+CvEOk3jwXWl3PyEoGWIum7O0njoODz9KzLzRNQ0q4CajZy2cm0MglQgMSMgdOvT8q9L8TfEnx5d6rFaKTp0E0fmRBLcL5qY5YlieOCcZ6HvWF4h1LxR4o0mO91IXEyy7ESMQkI7/NgpwM8H+EnpyOKAOHiMxEe7e8ZOQg6N16du5/Oh52hlUYkRk65yGDfn2NdD/wAI1rmk21te3unzrA82wJtZXJI4XpnnaMeuR70658Ha5cTxebYNDcXMe+OORRGxwM5OccnD8EZ4780AZg1KNDbeSVDKykSsMuCM5yT26cdMVSuS0l3FFcMIwGGZNvGCc7sAZPXPPNSaTo8+qagtpC8STNkKJTgFh0H4nA/GtyPwjcWvilNBvTw5DGWI8MCMj1HQNgdc0AJ4N0i81fxJa6bpkf8ApyMZhI+dseMYbGDyD6/pXT+NNC1bS/EosEs45mljYxgFcSptKlsdmOwnOBy3Sk8Q+E5vAusWEfhvXDNqkiFXWKQBskcnHQDkDqD8vANcZeX+o6/q6zajeSGREJhkLs2NozhST7evU0AReG9EuNb8S2ukJcx201xIYS0qkhT7ge9dLqED+FtR1LQdau0Eaq0EUlvD5jcFSD8xAAIA4zxu6CmeE4IJfHsFksSTI6eQZN7FkLL87Agg7hlumcV2HjD4byx3ekT+FXka7uiGZhIF+bJYsxOCCPl65xQBy2hPpWnapb3nilm1CxmUxRPb3WXU7h8xwc8ZY5zngYr0i3ttNiNzqnhHVJbB7kRvJaJLvMkikPj5iDlgNp+p965qx+Fmu+E9VttU1G1Oqu0xL/YyJFAYEHfvwc/NnoRx3r07w1o2p2l/a3UeiWunQlTHJt+VjFn5cgg/MPTjp17UAcvqGv2WseI7u2N7svp42WIQuQYlIKkFuCNvzHG3jI5qk2lS/wBlw6PpN1p9vq3m+ZdyJIpRjvygxySBvTLYGQvNWLyH4aXQnsb3V5UuhMfM1NZxmRiDkAgFSNqgdMcj1rz3RtLh1fxwbXwzqLPa2UYkjNyAjSKp3bRnIPzN3xnjFAHqHg24t1bz/EB0+G7ii2y3kW35vLLA5xlR8uOeDhjj23tSubDxDYNMt7JFPG+2OQEMsZYFRvIJGAx7EfdHpXjra3e6VpV5omsGZfOkDXEbPukhwSWxnBzgp8oOMN060+z1Pw/4Y8Ral/ZkWtGWVGis0AySzKAG+Yj+Iv654oA9x0V/EtnYo1/FavFBuQqknzTLyFYZ4BI29WPU14V4/wBMtoJ5NR8N6nH9l1iST7VbrcYw6N8w5wTliTjvXpHww0/U4LK71TUJL5UeDEkNzblpTjqBkDOcjse49K5o+HIrK2t2uJzDPdyCeG1SMhoXGQq4IHGBJwVzyPSgDkdDh1/wdqkeqWAVI5kaNpbtQVkR9vVevUqAOeRXaahpOky6VfXNtdzw3lqoubm4VsqVYnJVFB42+YcY4yOlQ2fhbxVrurahrNlp8SWt5BmOS4lAUgIf4FyGbcVIOP4TWPHZmDSrjR9SV7G4mSCJrlHYKEC7SGOSuSBjHGRQBydu2vwW/wBmgWW4gcB1lQcrnhSTztGWHHqMdq9h8Nw3F54dittQ81bqMGBoiyuJsgLuIJwANucAg/jisjwr4Ha102+fVYre3R4m04yLITtQsD5ilu2SScN+FdXqGpw6DpjSaO2nT31vaMLV1ZSWhwMO+cHhVAGCcn17AGLF4dbQvDl6t1avJck+YskmWAmI67icLls4IPBIFVvEGna7rPhiaS/dEtJIhNHasoLMQueOFOQFUcEn5jmta20u81e2upNX1JzbXjxuwtZchGDEHeu1SASWI6ghTXR+INf0Pw3d6XBfpcXcs6P5AT5/Mxy3C9cYXHFAHAeD207RbRbdEiiuAX+1PdIUaYrwwTp23noc8e9aEOiaFq9rqd3Y2drdXE8K7LbtGQcnc3Xdll4x/Biuq8QeCNE8WPFZQ28dpb4Fw01uoUs/IHHTONwORxxXOW+hLqumX1jarHdXtncJAJ5ZRsEwJOQOh6jIwOlAGRBoN5eeOdMgW9h08qxuTDAmFyBwSCOTx3Xgt+A5/wAaaq8vjS2Wa+m89IVWQRShg0vQ5HRTuIznGMfhXrWt6bKNKP8AalnbR+YZIvNVuI0IyG546LzyK8/1r4d31xokz6VG012t8LiCWRwHkVwG5ZuuCOcN2oAl8Yn/AISXS9Jtr1obccESEbmK5bBDgEZ2ICef4q4TxNaxeEYra10q+aZJH3+Y8ZBTAIwD6FtzYB44NdJdW+t3SaZZahBI9/bebJII5MnywNy8Ag7spjqfunnjFcvf2cdyb3VNbtJpJtxildJkyXAwH2jBAxnsc46daAK2hSWV1qKahqDx/wCixqywMxDTsGyp3MegG0dTwK35dcvfECWs1xYW13psEqLKSRH5jLn5wWAPQHjJ61yWi7F1q2trSU28z7opDc42oxOAen0zxxj8vRvEiaLZ6XY6Lo8cMlmuya7ui6kkAZ2gLnkqDnI7j1oA4ttXk1J761tPs1lbXcwlSEZw+XHB2/3ScjIPT86N5qmoWWqrAt2Le2EhdSBtDL0BZAOMjsVHXkVpa3D5uqywxwg2+2IkWahQmQNu7APdjgHHSu38QN4d8Nx6bD4h0S4ubSdGuorlGWR8tzjOcZOE7jrQB55LqCWenTaWL5pkM53IihVc5GNpywHTPQdPequs3V4LjyJZFia0ZRHbDOzpk7c5HAAz60arFDca4bm3gu1tZUErtdR43DnJHPQjJ4NXdduIpJrPWIJknuGEO+AQsFDAf3up7D86AM/QfEE2kC4jWC3MjRNHHMwG6FuPmU59A3HTmtjw14mMmrahBfXESpqQbNztIkic/d2n0yenPSuevzb398qabAyxsxKp1cA9V4HOMfr3rtvhxFo9z49JvrLdDbQM2IVJG9cZyBjjk9R2oAzfEH9t2jwGW4YiIq8OcBJRjhhwGJxt9Sd1Z114z1CW2WKGGCEvEsc+1QfPIBXcR/wI8Y4r0n4h2fh3URqU0YltGjjUgSfIrkLuAGM4429uSRXn/hDw5qV3qVtqtvpLXVqS5iUsCjMo5BOMZ6kA4HFAHMBHDR+VHunG1lTbuyD04HXt2r6K+BOmLpcOsR3EYF5I0UhcjaxRlPBUcDDA14l4h8yLXGmms2jR42McCjPlZG8eoIBI49u3Fe3fs/rLP4cvr2VEYGYQxS87iFGSp/E5/GgD2OiiigAooooA+bv2ilRvFWl8j/j0+cgcr85x+fPGe1eORh8K7jKKcKTzyO3rjkdPWvc/2gdSsU1C3sJbeX7S0AcSFF2sA3GG655b26cV4QH3ynb8uent+VAE4Z4BcRsqq7DncnI9hnpwetKJVayltwwIMiyA7cc4IIGPqO1Mml+bDA+agCZ7HHAyPpxirupLpltBCmnzSSyFEeRnUDY+0blGCc8k88dBQBmvkojEKeSOvPbrzxVpX5W2WV1jYbCzfKDkgnIzjg989qiMEfnqplChhkgj7oyffrgD86mCLHFMxkSU52hWJBx1B/Xpnn8KAAT2g0yeB2uGmEqtByAgGDuJHPP3e/c1oTalqXiQQi7uYs2luIISQikKo4HqSeee5q5b22l65mV7eOxmlWO3t4oX3eZJkZYgngYKj8c+tbnib4Y3ng3RrPVrjVLeaO4YBYYlZh0LHLDtjnp60AcNBp0l1ATEd8+8IIVOXJ/3ep6joDVnVfDOq6OwN3aSpHsV1crgMp6EZ5P9KqtqUxkjnjEcE8XPmQrsLHdkcDj/APVXSXXiOfVdAlj1K9a6llhjVYVjCiIIxAAODjopIGM7h+IBxw65bNP3Fnxv7Yz646CtFbJDagvIikIzpkgbiCARkde56/zqjatsuUchH55DkAfmaAG3EYgby96sw+8UIK/gR1+tRAnABJ2g9KdNt85iuNpPGPSpba3a6njhjHzOdvX1PWgCe8vt8qCIjy0ACZAJxgDk45+6PpUVvf3NqrLbzPFuXaxQ4JHpn8TTdQtks76a3SdZ1jcqJUBAYA8Hn161ASCAACOMdaANTT7rSo7K5jvrGa4uXUiB0n2qjEdWXHPbuKyyDn0xViK286YIXWPcpYE8jp7fT8K9C8K+E/Dtv4dk1fxRqJtpJSUgh2BsEcnIPqAMdM7uOcUAcn4d0TVL28je38P3upR54WKJsHt1wR1r61/tuPQtCtGbTPs6/ZUc2y4RlYgARjgLuzgY3DrXltx8StJ8N+H4YtH1gzXht1iZBb7o4iD16g5zu/iI6+1dn8PLzVvEgGs6nrUV2iII2tY7cKiPndkfhtHsVNAHN+NdH8TfECW00q61PTtJ08zMVjlkybgg4VgAOvXjd3+lcDb/AA217w1qkFx/btvpzPcC2SaGYbjuHbBGeeMc989K9Y+JGi6heTG6aK3ktYvmtxHnzo5COu4AYztPrye9eCJY6v4e1+xs9YSRovNSYwLNv3YLEcKT3zzigD0G9+F/ivUdXu9V1bWJYUso1jSdUMjyxgY+XaB1A5wD171raJ4Z+Iqf2ZeQeJImsP3bkSwsskCBsY8srnJUt1H5cGuIsPiV4/g2tBdSGwZwyJJCsm2PIwuQucEEDkc54rVvPjD4vme5WCxQ2CBQ5gj+UDAB+bBwDtYjoefagD2S4iulsNUu9Qv7K6gW4EsSrHuEAXkZJzlunQVeEfh7Xru0vC0F5LFETbjdlQp4yV6HuORXng+LdrPbRk+F3utMjVWvpxIHWNgA2AMEE8g9R+dQXHxhF94js7Dw3ocbwq4Bmm+VioPOwcYGFPU98cdwDBXwRLf+M9Ta78M6g1u07y24tlKCIjkbWLbfvMBtBA+Q+mK7xPCejWfhK207UJ30+/j23KXCOWkh29wzZwOPu8gZwOKq698UtQ06wLadoDC5nDIm51YpLngMvBI+90z0NYOnfGUXltI2uaZaFmGMQSguyEE42/e7Lng96AE8F+CtFv8AxDqdvHrM1/mNld54DFICCpVwSQxOd/PT5fao5/BSaL4vbWLDyPsWn3H+k2actEm0uHxwTlRGBx69e6aH4q0TRpo5PD1lcy2Em57i7DKJY3xt5HIAwGOCByQa07DUtC1XUNV125v3udJ1OMIunyYbzZVHG4gkLgMqjcB0HYUAadr4Ys2sW13ULa1sLmaKVEFu7CbYRjO4YUnG5shc8j0rg9A0u+u9bgs9R1KaxsTeLLKrNyiqS65IG0ZJUbsDOPwrs/EzWNvpFrNfCeLRrHaIIopDueMgqVdhnHyrkYI+8M4osLLRNes53tL+KSa5C+WtxKCEUYwAwJxy3HOcqOtAHS3mnTeMrHU4JZ1s7aK6X7PdWk2GkjGN+ecYI6H3H4wSWOteFrSf7NrH9rXE0qmK2umDEIONo3MCTlgc5HCivOPGenXvhq3ZtJ125gt55CkzpLtdHYlmABwSPlGAG7/nkeNkOn+HrRonv2kvv3kt+zfxjG4YGOCQTkk9uvYA73VPD/gvy5Ibq2sXeadXu5C5j8rJ3ZzuBxgAcHHT3rZ0z4XeGrK4nvbKJJZGAX5Lk7dpBDE4I5zn8vWvENA8B63qE3nXPmwebAJolbkXcfHy5B7nZ1Hf2rb8Q6L4p8BAwaLqlxe2Ytm+0iMl44GxlgV7HO45IHWgD2e38F2lgLOPT3s41XInaeESyTZHQsSD3pNb8MXk2u2s2mvpMMduqbVkRldF+YEjBwcgtjI4rw/RtX8aayIryGO9ulifIiiVxn5g5OegGG9vToK6DxRdeJtYv9P1PTtRulW9jaEwmDy/JhBzl3yQcgE5yvUYoA9PsdZ1fR5Lr/hJ/Lj+8YPszZE2CMAZ4Byx64z19cZmh+JY/GUlzBqFlZJ9huRNHcFw6BAzdewbYOSDxuBryiPTn1/xVqCa74xFoLLLQ3smShIJBCgnnksMBj09Ks+DfGPh/wABLqqvN/arSERQzRxhNyDPXODyNv0JoA9P8D+K7SbVb/w8XWzXTJSqRM3yAZwUDE8nLdM1LZahoOpWl/e7IPsVteNuKB2beuWDkHBPy9ufxr50WS+8TeKi1goglu33hUby9wz7DJOSecH9K+iNE8Pyad8Pfs1pf2barFvklkUhkZiSwVxjrtIBJGRQBzfibW9PlawW+k1TV40SVorCJcCUK+wh9oDD+IgkdFrmTbz3+tateaVbafoX2eP5bFwMyIORuTJxnK5yo+9Xc/Z9e1KCxX+zrNYG5nKLlkYDIIIzgjk9BnNed+LPA2q3d0tva6VqRmSIyzXc0rSJIgGcHqB0Hft0FAHsKeHLbWtEs7W5uLFtGEA+0pCRgSKoC4I4Axu7DrU+o+D7COS21q2SK4k0u1kSygKgxKxJOfpnHT0rzDwXrYOh3+n21lNLbafGBPNGxczKCMNt7fKvGG4BFdhDJ4pfUdKnt7w2lnsJeJxvE3O0IQe+WJyT2oAs6drevTNpdvNq1rGNRttlvG8R3O+Cd3Bzjap5z1IqD4ZeCNY0bU9WvNaIXznOyFS2ASxO5T26noTWTF4P1jT9ch1Z7hEt9KkC24dSpkiwDtLZGeijv0r0T/hJ57hGubKxlljiLJLA6FZFIOA/fK8HtzQBLrMVxDBJFbacl1a+WxeHvJ8pG0HPB4A79awJfDdpLPab7C7WIIXmt0nYRDsE2jGR949K3NHub3UZRc3Nq9ukyK/kS8FMfj67e3Y+tPvGsNOuJbuaOVpCgJT5ioUcbhyVXjce2aAEi0yxvLT+0pbGSyn2gkAbXAHIDDufrXO6/wDDjSdUh0sWl39ljEnL8O02RkcnI6A+3StfU/E0psV/sW2gu7jesTLO+1VO3I+uCecHjB9K1HjguH01ktopRvEjneCYQEyGHXPOBx2agD51+JvhHw/4enitbH7VJqQOZEcnaFOTuZucks3Xjgc1zCaVeWWoaXLNa3Mq3Fys1ojPtWRAAcBj3xtHB4r6D1y50zUNTv8AUbqC0t5bKNorea6XY7lehycHbuLDuOM1Q0hrDxXpVtqsnhtmXRH82yjhkODIV3txgHGcDGCcigDz3xBYz+G7qTU10+ayi1SKS3d2dn8gHYQynjn7x4LYxWfY+GF1iW0OpSX7i8tGlV3zztAJ44J5KgYBzj0r3TxRJPrPw4vp4tMZnks2P2QkpIvGCmSMg4z2rM8LXlrb+GdN87TZbW6itc+fOwIiYrzk9uSeCB09qAPAdd1jU/t01h9jm8mHEASWM5aIYZARgY+VR1GSDzV/SxqEqW5vNMubkmZXtreL5H3MPmYALnBJzyuBt+tesXeoeE9Y07XzdzxXMkMhlMnlrIccAFOoI6AH3qCx0LSddl0t9K1hbbxFBZqsckMJ8uOMKR05GTlsd+PagDzLR9UsrZ7hrvSre4trOTZE00efmJUBVKcZ+TOfU9ea6vwb4hl8K6xJY3egm3W+lP2eIRAPg5JLOTggA9M9M1p2Pw70jWdQ1G5jlnurKA+Y8GwhHfbhgvcMSAR81aun+HrfW/GVte21qix2JMM0VxI5cj7ucHBHAk9RyPwAOY1uCfxPoNvr19HF5cVy32OEy/MUZxkMT7hec8beODWOPiJH4Yh1LR7aItIJ820y4aOL5VHyjIyMA5Oed1dr428D+IX+0NpK2kdrc5BtfMC4znuAvQsO56V5BJ4XudB1O7j1O2iuYbZFaYQS/LyRj19+SD1zzQBP5dxrN7ca5aX7wT3OYGjbmRw0YDFRkcbiRx098V7P8DYo9Pt9e0qK8EsdvdJ+74BV9uGbjnnC/lXgbmaxvJp7C3eBIyUMRZiXHK5GRyepOQMY6V7p+z+sz6RrV41skUVxdqVK4+8FyQPbBH45HagD2WiiigAooooA+ZP2h5bhvG9nE+BClmDHgdfmOe/P415vYW0VzYobOMi+iJ3szqVIJGMAjryec9q7z4/Sg/Edk4OLOIc5yDknv/SvM7a+mtZjJHK6MylWdDhsH3FADprWVZJSAHGRl1Py8jd37/8A6qQ222w85mUOWGFJ5K+o9qY92zuWGU3ABgp4bHqPyqea4hktLVDF+9jUruGMFc5GfcEt+GKAI7WBLuSUyzpCFRmBbnJAJCgde2KhklluZBuwW6fKoH8hU0rKIEB2HeSxCEZB9Tjp16cdKaLohIoiiYjYnOOTnGec+1ACxRNJPFDLKI03hQzZIXJGfy71ta7cXUVjaad/wkP9pW6R5ESyMyQ9QFAPA+VQeMferEYNMYY0lDncY0VvlwM8HngA5PftWl4h0z+xr1I9ilJoUeNskHGBz17/ANaAMeJVLguWEZOCQM1q6bEJ2MH2uGKFcuPtHycHuT9QvAJqkbwGVjG0iBkCnp8xxgk/m3vzW/8A2rpdlbWcxs4nu1JZvLHynA+XPQ45zyO1AHLybkcx7mKg8Z449cVLby+WWAQMWUryTxn6GpLi8WbGIwqF2faMDrwAccHAHoOpqJFBAZl2xlgCw7UAIUDXG1SHGcAgEA1LA6qQI9zE9V9P8eM02GaJJAkikwlgXK/eI/z2pZ5E80kKp5OTnOR0/PvnPegCORQJSCByQeDnGe36/pRMED4jcMo4U7cEgZxketTKsUzBVMpQDhQMsMDJ9sZqs4eNijAqc5IPagDuvCPgnXNQ00+IdPiklW1YbEGVEoyMqCSox1zz2xVbV9cu/EmoudZkbT5pJy7OYjtCGMALtHP8CDABznPbl/hfx1qmmWNzokc8h024tWhELNnYTyzKegJyTnBrXu/iSzeFGsra0je6kfM0tzErsXyTwe5XK4OB93FAHELa3Fpcs62yzxbykcssRAOD97HXt3r3bwlFo9h4HvdB1bXbUy3V0JZJ7GTDx8q4zxxgjGMDvXlPh+LxB4isby0imkMKQmbYIt24KuDjHQ8AdvvGuv8ACvhPSbjwndatL9pudaTMkkbxbI4juYfMzDBOQeM9u1AHofipHuIdMuGu5bvwnDiWcIVJkaNWIBPO5TtAxgDJ9TXlDiHxxOIJdJnjaaQraXSTZ2IvAQhjjaNzNkEfSsnxX4hin0mHTLSNoZIAPMZ3fdIGOdoVshQMLnB5NYdpNdXa2/8AZ7tazW4O6XzD/dOWDAZUYU8ZPfpQB1k3hDxB4P0mHVNQtUjZyNqm43cKVKhl4GMhe5/wpp8RJLWd8aVbSG4ULeLOm8SAYAx0P3QepP3jW9pF/q0407VH1i0uFmh3T2dxIGVVBCZYdclpF4wemc1w01zot1rUl5eKEhZmf7PaDauAflXOOhGBnAoA7PwXf6LrWp3VtqF41hDdxkS28BxHIzfLlOBjhsYIPQcmsrWfE0Wh3k9l4OLQWIwzXDwATdem7GSOnUd6ydNgsb3VIY7JGH2gsEN2+0Q4HUOOD1Lfd7Cl8N6Hb6r4jk0/Ur2Kzhm3B7jG5UbJ24IyMZwOo69c0AT3upXtulvHJFK14XbdNkLG27IAI+7uDF8nFUNQ1/7SRP8AZLWO5jdWYxqBgA5AHBwOg6j0rbi0rStQ8cRaadUkksmicRzSQnazLkEqD/CcMRgnmor6STwSw07U/D9m+qq/mrcSFm3xsW9xnnoQe1AEV3d2/iO7kgsljsdPnuYMmVsEsF2kjJweNzHJ70t74Qk0S6uwdTt7m2R3gzGpLM3AB2HHOT1zj5T+PX6kvgrWrOSDw5pbx3F1GLi0kRVCwMq4kV84fbhc9xljiud8Fa1p+gXOo3viKwmnPNslyjgvFId2SQeTkZPI/hoApR3Mt/DcafqYvbWyiaPJaTGzy1Ax8wGOOcc8nODTdI/4lOvparetFbSkwl4h5qlhlNzYxlclmxzjGfSutsfGFvp+lpqg0Y3tgjuT9qk5llI4D7Rg4XYMsO5qpYeTrtxJq9tp+h6fNJKjKs0u1IkK7cLGSRjAfqBnHFAFNNEtr6OXUNY1dza2bKZzvMkuWI4A553EKSV7Gus8IeEk1SO+t38Qn+xbq2MAQhVeFd4IAU5Ck4foB1z344zSxFofid5Z7aDWY1mKyxPjy15AHYjh34AP8PvXe6UZdC8RT6rplrDqmnyoRNEQXKFRkBSw67Acc/xGgDO8UaVBo2u2WneGLy4vbmHcRbrIzbkL/dB5VSp28jHTpWY/hPWrbU72507ULqSPyJnlEgZ8sNwJO75e2cknp+FevvN/bdlFLYQtY38FwzSRuo3oBuyrHI43Z5UkV5pdeJbzxxPPZ6Uken28sfkTKjszKxfHDDBIOB2/ioAvXHjOzsNAfSlY6ZqCqhMlv8iyycBiOgydzcBj0rV1zU9NvdH1Wy0Vpra/itofOiQ/IiMFGTnG75VUH8a4W78A2mharNb6hezby5+wT/Kyl8jaJBjp98njgAY9K3PGHi5ptOutLstV0salFOTcNa2rBNgAI+blW52rk+hFAEWifDPWvJutR/4RuKW4mtmCJczqiLI3ysVUZ4+8QCMfMMH00Lbw/wCHtMhh0vxR4dt4ZJ1SGW4Mqkwvt3fKQfl6qO3J6muU0fxRr1rPopbXL2/ur/dizVyGVCQqkHpnhjjI7c1py6VZ+KfGuo211rd1LexI11BbhiWhkXAKMxzkA44U9qAK+m+ALzStW1PXbGSM6Xpih4pPkm83C4J2g4xy2c465rpPA/jXwjZxKbrVCmpX8oW4guYWMEDAkkgkkAE4PX06VH4ds/GFjpJh0+4gkXVrYvJZzvlkMigbx8wI4TH3j97pXNDw7c2ci6BeaFbT6rOWdbhZAvzkYOXypIDNnGTnA9KAPX77UtYtZb+W0e2ubKa28+1ljkVQV25PAxwAMbs/xVyS+ONRm0ifw/erO2p3sO0S7MFGcEgfKQeuRwTwOtRWdrGsP9i6XPfWuo6ajQsSQUlXdnZgDkEIByp696xdZ8YWF5BIIYZbHXIVeJ0diEQdC5Cggt16gfhQB0Gk3ejeA9JRH0/zNSki2SOMRq4I3DeVBJzhRyCQT71Y8P8Aj69udeubfXhBp1o8RMXltuVOexHGfvknb2rnvDNrr2tWtt/btm11Y3gMqzmMSuFHzAMBwRwnYc1mWN7pWnifw9LdfZ7qz3vLLcRNJG4GUOQScDaScqR19qAPTJfE+garb3es3EpvdLtiPJYljH5nX5oxnkHZ94cdau22vxR+FNT1gPHtt1aZDIMJJgEDjOOcdAep9a4CCz0+/wDCB1qZriyuZbTatuoDKJdw+fLDOSccZ4AFZGjeLdC1rRbvQ9bFxAhLFtpYsqIvUk85CrzknnPqBQB20vju4lsrLVNQmgsYXjKEo4BJJUZQHtyec8YGap2vjqO3sZm1G4MsHmSIsgfeJoyMqcE7vu+hPX3xXE6r4Rn1tLWz0p5p7OKI+XeXMZVTjOxEXg45bsegqz4et9QtbNtU0KwtWFtbNFeLPxsIAypG375xHnAOcn1oA9F8N+LfDnjG+NjaRXL3QtByUKKjpnHz4yGOT68A1haleW2k6ra2dm99Y3l1cFZooGySWI53e5Ef9K5G08da1aWsOhbrXT5Fl/em2gAYrgK3zLkDA8w8jtW3d2WqWC/2xfWq3U8BEyPASSfmGwMDkE5IOcA8UAdJrZ0G/wBNi0u78yN7FVW4KgSSHB4LqM9cMcle9Hh+5/srR7/ULfUWm01rjL2Om2+HtwWYsT2yN69h060eDJ9K1S+OvfY5buH7LIkkr4kzgqSXUkjOEHQ9+nXE2uWdtd2l5pfhS5TSbue53hSdou2PUAHHAJboeooAw/FXirU7syW/hHVJ73TruFHQxctGeQyksMYAXkcHnFZmm+KNVj0Wbw3cIkx86S3lmu5tiygtycjPTLH71Zek+BZtMfVJ/Ec502C3VWNxC3ETkFmI28nHAABP60/XNV8L6ToNxpHg+SbU3vyqSzXFv8qKRglW+Uk8E9Djn0oA7m6NlLeyxQ2FvLZSQ7UjjdD90ANljjC7lTufb28xj8Ka/HBNf6fbmzmRAV+xztuIDbMhdwOMbjnGOeK0NG8FahCon0nUIb6+ggL39jM5h8skHC5PVRkcHqVra+HjWMGiXV610ttc6a5WfYSFlQkL8y5bshP3f4vrQBl2/wAYfEmnLDb2FgslxlRdrLDli5bAHGOTwOhNdZrviv4jRSWV/pXhpLUzKTLBHH5rOpJ2k45GMdcDG7vXAWuoapFok11bafHPB9qIknznc2845IKkfOOTjla9Jt/jJ4dttdl36g08TDduWIhUQJnYvqcgHqASfagBmleJta0jQr9tc0+51PUrVxdzRzOEEat/cHOQPm44+6a6fTr7Qk0r+32ntbOPVo4yYrxwqJuT7uO3A6cdKXU9S0jXrKe/861l0a4i+zzSeYFZlYgbhnBBBLDr+tefeMPD2mR2ttcRaraS20wWW3jMvzhVxsVcsD0OMkk8njmgDpbzwRqmvwwTQ+LbKbT2BVEW0VRIo4HzAkngtyO/NbXwu8GSeDrLUoZdRF3LcTh2VQVWPjgAHpkGvNrnwh4o0XwNeQW2p3RWMi5jaCfHlwjOQSMMeB0APUV3nwX1fVNf8O32q6pqBu5pbkIoZACgVB6Y4znt2oA9OooooAKKKKAPlj9oCBYviN5qnmW0jLAAdRkc/p1ry2QgADjPc4+lem/Hy4jm+JksaD5obaJHOc84J/kRXnAkRrdhLIx2Y2RnJ3HgfkAB+lAEMQUOQVZjj5QDjB989fpQWBXBx3IwOh9P0p8pZJXBBVw/OfvAjrz9amuDYfYYRBHN9pOTIzkbep4H4Y/M0AUySwAxwB6U01LGBnk7QeOtdtqPhvSxp2k3Nva3kEU9pLKZGVmNxIOVAABwMEZOBwKAOGR2DBgeQc1d1O+uL6aOS4CgrGFQIqgBeo4HHermmeFNe1i48nTtHvbgnukRwPqeldzb/AfxjdrIWNpAkfCLPN8zccYC7gBn1NAGP8Mfh03j7VbhJbhrewtUBmlQjdubO0AH6H8q5nxNoVz4Z8RXmk3QPm28hXJGNw7H8Rg17b4J8OXnws8RyHUfFehw2lxEPtFs0hMj45BVcdRz379Kj8ceBPC+ua8viGTxpYQR3ciyTRzuMlOAAoBB7N1/pQB4EMHOTz2x3qXaFi+UZboxJ6HnpX0ZrGgfB/QVttZu1hltrqICC3hlLoQOrhQck8gHJP0rmNLn0Tw74lk+16Bar4f1K3aeAXq4lWHoxXgk5ClgMZO7GaAPHZNPuogrPbzKrAEMUOCCOOa3bXwF4nvLOS4g0m68hITMzMu0FRzxnrXq3iHxNZ/EfTo/DfhLR3tbe3k897m4hEcQVecAKDjPPXHSm674nk8bfCr7ZbyrZalplx5LQRzCMFQAc7ehzgADsTQB5FonhnU9bS5uNNjVvsmxnRsluTjgAevrWvpXw31bVr+aOa6tLGKJPMmubtyqKTjjOCN2TjGexrrm8HeM9K0HUtag16G18y2hnmiinL+bFjlhgHpjP0NWLPWvHXirVtO0i/ura7sZlR5UiUJlF2kueAx5IBIOMg0AQW37PmtzXMcsGuac1i8YdLlCxLZ9AB+ua0o/2fb1kWa310BVBxuhIcYPQDPHfnPp68d3dWvhNvDYvHm1CKztwbeSaKWWLB4GGxzxtA49a5rSLnxFbeHdQ1463Nrtv5DWUNnGxjdcSeWHBGASMNzgn3oA4PxL4W8R+APF2mpa6x59zqDp5Ugk2uxQqAr56DJA64OK+h/DttcjSIFv5bR5LkE3McPK+YRlgp446n8a8B+Jct5rT20uuPPaSWcC7BdACSQuQXBCDGRlQPlHTk8VseC/B7ahDaax4T8VXFlEtw0dnbX65+fbiUgAkZ25I4B+lAHoWv8Ah7wZdXd9LHcaeuqOVSV2kUiMjJGQOnJGc/0r5x8QXdsl3d6dpx22qXLsu1iysRwSO38Iwcdz2rtvEPgM+HjrUGr6pPIk8oktJVhBSeVuPnc9DljwP7pPauJvfCGp2mj39/NH5cdhOkMyEkhWccYPQ9B+YoAq6fpqBmkuGZbZrcuJdhKhj0U++QfTpWfPayIFkYRqZBvCA8gHnP8Ak1rWHhjxHrFq11a6ZdzWyqQZfLO3CjJwe/GelX/CGt6d4fv5WvNAk1C/+7ZRscbJDx8y4y3bA9aAOs8DJ4Qbwu5l8671SO2nee2ZVTDYbaEc8n5VJ4NeeT6t+72wRG0nA2s0RIzlsnvkc/hWlZ+GdTbWFjutMkhiE+JVkUxhAT8y7vp7dDW54k+HN7aaLNr39nPYw78eSreaijuQRkgZz1GKANzwp8UNH8NWlms+mS3V55DbrtI0D5LH+QC9eeT7VwGveJ9V8X3qXeof6TeohTzQuGMYycYHGBlu38q1NI8C6n4tluBodqkFnExVTeOEdzxxz1Y8dOOvTNWNHutA0jRdZ0bxHpc7axFcN5DRRg4YcbCcjAznoehOKAMFfDuu3UQuodMujazxNcZt0JRY8gnpwP4f0qGKKW9uItOa5EFsjgKJgQE3c7iMkD169zivp74W+IrXxJoZK6ebG7szsmhSLy48OAwwPT/D3qpqMHgi88UPZvojSy3Es8M91bxEKJdvzq5GDuwOMcc0AeY6Z4R8O/Yp7G78Y2UN1GqyJ5JZ4NpGSMMOSSV4B7dqxdd8LypcnUNKuzrEMixqJ44mjK4XC7RwSwC9j3FfSlj4L0OxsJLSLTrZYpGBb92AeDkDcOTg8881m39nong/Sr/Vr22d43mjbyoFZwSpxHhQODgKD24oA+f9bh1fwLKbe1gZbqVgpvSzebKWUN04z8zH1zt74rqvBOk61oeh32oSqkWqamPMiivJdkbRZPmsQPmPCjHBxvHvXp9zrPgnWbGwvtUFs5WZvKiucbo5BkMGHQEAHrXP69rvgWXVbUXkiTeRMi+S6jMIIyCuQcDLAEAgEZ64oA8httZ13Xdau1n1cx2zyLFPtk4cDPCkDpy5HAHftVvw94w1Tw3c31pZ6NFPGyFp7cNlXBYksSMgjDKv+ePR/Fuu+G42tba+0KYaFCmYLy2i2I0hDbcZAAAG7+IHJBArz7wzow1nSrjX9QuXVFmS3WKIeWrhuQgduT82B17HnpQBx+v393qeof2vLbMttJ+7hUSP5cZGQACSTwBng9eaoW8TPdxPENs0jjaMlgSOfrgnvnsa7PXPhxqGjWEt7dXaRW25dqTHLjG7Ax3GM9MjkU/QZtU0HTm1S2iiigmgkjkeSHMTEKMYYY2kscYxjHegDnra3uLZpbsHbL1hYzGNtnOCDkMflRsAHuKpW97PaSy6jazypeDKq6Nh1yvznsc8nPHbqatajpt9/wAI3Z6kZM2jEqix4xG2TwxHfnvjqK6V/hj4isdNjuWiWL7QiMsbsMybs7gACVwAwODjv6UAYulQpY6cdTsL+4tr2OTfG24neobhMqeeqZBXk12WqavoupXdj9vut5hgj8+W2yhlds7sgAqOrHB2kECvPYJINP1T7JqsN35Ns4cxwMAwbtkHqeQOMcCnDS2vWYxxTwbZivnTsFyr/d645Chu/wBKAOt0y+ay8TfbIb0WcN28pt7uVNz5fg8jcpwSATkdD6Va8R3srW9hCb22uNVwLeQx24lzCC2GAPXOSSfcVNH8MtWs4f7Tu7rFpYWkjEEnfuHIXgDq5yDnPFcz4Xs9Y1ae2a0FulxNOAl08mxgiqQQMEZwF75zmgD063tNVe2t7XQ7wxahZbS0bDDx5AJjII4BOBwT909a5HU/DWp3Wvalq4Mf2tZvKdmT92+Qcgjgg7QB0PX8a6WXwnq3hPVNUurTV4oELK32qSRVJ3cszDkH5i5+7xjFZdp4m04anNqa6/LBazNuurKWNXEpB+dj97GfkUHjrigBrz+IL/TJNIisrRJJGKzXakqkShsnBwDjOexPXmuUvoJ9JspruO5gC3cDFCFB86LdyvHQY2jkA9a7fxPrHgvUdOvrXThOdNVAx8hWVZJsnG3jaDk9OM5zmqsvwtim0GyvbjT9QtpZwyrblwzxcsw4zgDJA5I/DrQBX8GaLrU3h6HU9N8SCz05AzXdo9wFMSHKs6kgjJw55A6VbsrLT44tEstKN7Pb3Ny9488yBgBkqqEn5ScjHGO54pfGXwv1G60iTVLCUyW9rABBEAQzJ8uFx6ABjnJzmsrwfrjW39m6NrMjxXkFy9vZqqbTCxypL8cgs/Xn7p96AJtWm8qx2y6dbIqSzstzOcFNxcbckjsCevJPHTjEh8R+JPEl/ParahtQWMp+6TaNgBTPUHILcHP4V0PibQre1s9X0qDU4gbgGZrfzsgvGNwxj1ABOR+pFcfoM1zZW2oxpfxWuo3KrFEDERvAcKQD2HysOV7daAH+HPEMnh22iu7KdbW+j8yGWKRcF0IB29uMqOueTmu+8W+OdOtrXRJY7mBZxEBNJpzKzRv13AnnGc5BHPFeUalod9EtxdTw/Z7VG2tzwGI3AYGfVRVEWVzEfOhjkkt0yPNEeV4wDzzjqPzoA37DxRe3dtqNtPJMW1Al2aNioDjkDHI5bYM44HFdZF4vsbD4U2WhaT/yFppHM0Msatt287jkEcr06dT6c8LpUFhJpGpXr6uLLU4seTAF3CVT1A9Dnbzn1qo1neNbRyusbGFRt25DkEZBJ6kAAd+ARigDqNL1vSr+2u49RurmS+1Fv35cKqqVGQ2Sem44xkfdBrL06HQING1VNTnnF2CpsZoE3K54LI2fbHQ8Z61b8E6fpGpW839pTiC6sw0lugO0TfKThiOcA859Mio9cv8AQtQuIG01WsJpFxOhUCASDOemDjG3jackH60ASNrvjfUtD85ZLmbTLeHy2eGPaqg5wCQAcg5rJ8ONpQvrOS7Fy06zrmNE3iQbs+oIPQcZq8NXurrRItKjIjtFlDb4pSoYfdIcDgAjJyRx9Kp39kuky2rxxGCdwXTDhw2T8pzyAcg8cdOaAPWrTTvh/cXV3q8bJb2sbR+fauzMindjbjggEI/UHO7rXlF5Do19calfw3S2C+YXsrUqWUDqUz7ZGMjpVS8kjmM0KyyNnlyMhDtH3iMkHoeeM5pugWtnc67bw3Id7UOHdIwNzgclRkjrz3oAsT+LNavLKKwkvAbaODyUUqB8gIIB9/lFe3/s6yLJoWqf6Q7mOVE8tuiDBPA9yTz/AIV4fr8mmS6xceTpk+lRbiBbqpYheoB3HIPK5/zn279nSzaDRtYllgaN3nQI5GA67e3HI9/egD26iiigAooooA8y8b/Buy8beIn1i41a4t3aJI9kcanG3PeubtP2c7OGO7WbXpJDKoSMi3A2DcDnqcngDt3r3GigDwK3/ZsAdzP4lYqUwojtcENjuS3Iq7D+zdpgKefr12yhssqRKMj8zjjFe4YooA8lT9n/AMMRzWB825aKFGFwpbm4Jxgk/wAPfpivSbHQ9N06xtLK2tIkt7RPLgQjd5a+gJya0aKAGhAOnFcd4y8Hap4guIp9J8QXGkyouH8rdiQ9sgEdM+/auzoxQB4KvwC1e41X+0tQ8VrJcly7SCAszHtyT/Sqjfs7alcyPLc67Zxu7ZKQQEIB7dOfwr6EwKCOKAPCf+FJ+IbnRLHS73WtPkttPuS1tH5TYKNy24gAk5xgZ9eay9V+A3iy+1BDLrlldwIu1HneRdi5+6Bg4GK+ilHyijAoA8Lb4WfEJrCCxXxPbRwQR4QxBlII7ZAye/U9+lZWh/AbW/sGqHVrq0S4ngxAEJdhJndyeMcjrk19E4FGBQB82Q/BHx1p9u8tvqdk8kq+S0AnfDJg8EkAYHpW1YfBfXrbw/Jbz30D6i7MI5o5mVYVO04zjJBJfIxjpXvOBRgUAeTaN4G8c6B4YbSLbU9JuYCrIbedGZXDZzkke47dq5C7+FnxHewjga/s5YYpWkWCObYvzZB2jbgAbmPbr7V9E4FGKAPnbX/hz8RfFemxSawlq9xaqi28YmBYjB3ZJP0yST0q/wCDPg3r2j6hFeavcxmGzLy2sFrcFXZ2GD82OM4Xv/WvesCkwPSgDw7Ufhz44uNPMbXsV3AigxWMtyW2ybuX37V5wSec85rm9W+H/wAU9Zia1uo4vLYgyhZo1WZgchmxjJHAGf7tfSuB6UYHpQB4F4G+HPj2Kwv9K1HUpNJ0q5jZGjj2OSxIBIHbKrjI5w2etbOmfBv/AIRrXtGvrGKDVRAhF0185UI+ch41GfU8HNeyYFGBQBjWtncXUE41e0tn2zM0KIMgrzgnJ64NS2knmXF7p76YYLW32+W+AY5g2ScDtgjke4rUwPSjaPSgDx34lWPjfUNdt/7N0MXOjQDfstbgJJIcEHc3DLnI4X061P4bvdS+WKD4XPY3COipNcuMBScuTI43E+mM8163gUYFAEEFukaF/LjjkfDSbAOTjue9Vpp7bTjtS2k3TPki3ty25jnkkDGeOpPpWjjjFJgelADIpPMiDlGTP8LdRXD6vpj+LfF8mlahb6jFpNikcyyBQIp5Q2dpJBz/AAn/AICa7ykwKAPJ5fhkLe61p0826ivTvlgQeWsgY8op6+pJDd/erGkeD59M8QRQJo1mqwK1wmpvF5jOT/yxJOMY3cHn7teobR6UbR6UAcF4hS+vvDWu2L+H5JbZoC8CKAWlOPugDncce5rl9Q0zU734WWmmP4alsrs7ZWhs4AD8uCRtwTuJJ7V7LgUYFAHDxeF7aHwzZ2UelNq0MsizSx6lNzDhMjCkdiAu0Yrzn4geE/FGmS3NhoFvjw9eKI4rSFfM+Zm3MGByVGSSGGMYr37aPSjaPSgD50PwSv4fAsMwRo9bFwJHiLgrs54HOM8gde3aus+LD3dl4U0/TIbW5MLx7HkUbtpGCBu+9uIB/OvX8D0owPSgD5hv9IXwr4q0jxBd+F7y+s9QjWRLSd3kmRwPm3DGd2SCM5/wNS1W31Hxq/8Awi1ldeU8BcWzQEBZkj2gHocbR3z1zjvX06VUkZA46VGlpbRMzRwRqzfeIUAn60AeN+FfG1zq9vPpWrWMyXaF0vZGTcpVc5I4xkehxW14uhi8P+FdP1bwzocc6hTttDAduyTaxLADg4XHPrXpggiCsoiQK3UBetL5SFQuxcDoMdKAPkTXfGOt+INfivbqxxLLCqW9qoOMkkbhuB9W/wAitLxLp/ifVdIsbW40q3gfZLPKIolQ5XnaOM9NvAJ7V9SmytTKsptoTIgwrlBlR6A/jT/s8JkDmNS46MRyKAPnn4W+GdRl0i5j1fTZRBaMbi0huLYpiQ8b8nBOAD3I+avS9M8Sz6TbxnxdI0V1LwF8olFJI4UqOmTjn0rvBFGBgIoGMYx2pJIIZomjliR42GGVhkH6igDzvXPHNrLbvpWhxCX7TZM0VwGXy8lSAvQ8j0I7ismz8F6Zf6Lb6jdJFYXNvC1oPJiUqGDkb8HKlick5GRzXq62dqkHkrbxCL+4EG38qfJbwyqFkiR1ByAwyKAPmvxevh7SvGCJqumSPZRSHz1ibHngoDkDJUDlBwVrl7nVNDudZiihtIv7OLsISd29N3C+YWJJC9wGAy2a+s5tI065m86ext5ZP70kYY/rVS18KeH7Iu1tothEznLFYFyTx7ewoA+afHel2UN2UtdRjvrsIs13AFOI92CMEDlQHHOewqHwhPFa659jur54NIdjJLclCoMagFlQdTwgHBPGD2r6ej8M6JHL5qaVaLJgLuWIAkYxg+oxxSN4X0J7QWh0mzFuG3iMRADOc549xQB8j3EVrPr9zFo8gfTmkYia4Xy9wHzHgenJAweO1aMcesf2wsGm6zaq19D9ncqvlpEhCsAflHygbQWwO4r6cTwH4Vjn85dBst25nwY8rlup29P0qzN4T8Pz25t5dHs2hIA2GMY46UAfKfhbw3bX8usw3WtQ2trZxlXuIm3CT5ivHqh5OeOorH1i1mbVbpyYZ/KRcmMY3jgdMdeeSO4NfXUfgLwrDZXNpHodokFwMSKF68AcHqOAOnpTH+H3hWSMK+jQMwQIJCSXAAIADZyOp70AfGk0LFY3RAqMpICEkcdevfoantkuze288yNIHJKPK7KrYJ6N3wfSvrr/AIVd4LCxKug26eWCoKFgSMYwTnJHPQ0Q/DLwhFDHD/Y8bwxEmON3ZlTOTwCfUmgD5huPDVxPHBcR213cWvlvNPPDGT5YGQFyR2Cjg+9ZtwsNiLKW2upoZRF5oDR7HiYtjG8cnI+bpx0719pabpFhpOnrYWNrHDaqWIjUcfMST/M1la94H8OeIbVIdQ0uBgm3YyIFZQDnAI7f4mgD47urq9uBPJNcuwu2Ek0rggyNwfyyR7V9KfAi4jk8C/Zhv82Cb51IGBkAjBHUY5/Glv8A4IeC5mjC295EobhY7k47+ua77QtA0zw7p4stLtVggyCQOSxAC5J7nAH5UAalFFFA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8" descr="data:image/jpeg;base64,/9j/4AAQSkZJRgABAQAAAQABAAD/2wBDAAgGBgcGBQgHBwcJCQgKDBQNDAsLDBkSEw8UHRofHh0aHBwgJC4nICIsIxwcKDcpLDAxNDQ0Hyc5PTgyPC4zNDL/2wBDAQkJCQwLDBgNDRgyIRwhMjIyMjIyMjIyMjIyMjIyMjIyMjIyMjIyMjIyMjIyMjIyMjIyMjIyMjIyMjIyMjIyMjL/wAARCAEsAh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CiiigAooooAKKKKACikIyMZxS0AFFFFABRRRQAUUUUAFFFFABRRRQAUUhOKoXutadpyM11e28W3qrSDd+XU0AaFFeZz/ABz8JQzmJWuZQshR5EQbUAONxyc4PsKkuPjT4ah1BLeNLmaAttkulUBEPPGCdxPB4A5xQB6RRXBp8X/CUjwoLyTdLHvA8okrnOFbHQnHQ+oqrD8avCcmrpYSTSwK65WeVQE/HnI/H29aAPRqK4L/AIXD4O88QHUT5pJGAhKjgH7w+Xvjr1q43xR8IxyRLJqixh32b3jZVVsE4YkcHigDsaK5AfFDwaZXjGv2mUO0/N346evXt6H0pJPij4OhSVpdbt4xGAcNkMwPQqvUj3A6UAdhRnFck3xM8HC384a/Zsm8R/KxJyTjkdRSv8QfCd2/2SDxLZCaQYV4pA23pznkDr1NAHSy3lrA22W4ijbGcO4HH+QfyrkLj4seCrZ5o31mMtCMsERmyMDpgc9a5hfC/wAPNYvLq5uPFj6hM0Jjnmk1NSPm4zn7ueoA6c9M80y9+H3woWygsZNQt7bAMiSHUfmccg4LEjGcngdRQBsaB8ZPDGt3V8HvFs7eLaITdAI0nBLcZPTHt1rqE8c+FnlaNdesNyqGJMwAwehz05zXjUvwu+GlxJL9n8ZpE0hHlo9zHxnB4zy3B/UVZh+D3gt7JJh4sVk+ZDMDGNzdOPU8N6/hQB7N/wAJToHyf8Tqw/eAFP8ASF+bPTHPvVpNX02W++wx39s13t3eQsqmQD125zXisPwM8JuQieJmklPzLh0DY+gPuK2vDXwm0TQvGdnq9l4kluZoSSIXdWZ2xg8g9PvUAeuUUYxRQAUUUUAFFJj3paACiiigAooooADSDJHIxS0CgAooooAKKKDzQAUUiqFGAMc5paACiiigAooooAKKKKACiiigAooooAKKKKACiiigAooooAKKKKACiiigAooooAKKKKACiiigAoopC2KAFoyK53xF430Hwwq/2nfJG7Z2p3PX/A15L4o+P8kcsMegWsQRozI0s4LnJBwu3gDnHOTQB7tPdQW0TyzzRxxoCWZ2AAA7mvPfF/xi0Dw2z20ErXd4UJURAFAQccnPrn8jXzzqnjbWtYiuzeX5zdN5sgV9oJwVK4UjgjPY9a564heO48udWTCncSMnPfPvnigD0/xj8TPGGsQRwRzLplqhYGeGXZ52RuXnjnb2Hr64rlNCMOrXa2+oLdTNLLFDCyvj5mfB3HoCC5IyO1Ymk2N3rmr2mm26s3mSKu0twoJxk54HHfFfSln4b8M+F/CGh6XqmoQPHBeeaC5AWaTnKkc5AY5A9QKAPBtb8OtaaytvZ3C3BGRM0aNJHGwJwhwDngDj1z6VlfabqO1isHtkaKCfeXi9T90ZHTBBr6o8W6np+keCLvVRbW7+YFmWMfJ5hGCB9cAD3/HFUrXQtFk8P6PrF3okE98IVmUbFJ3MPvHJ7feOD2oA8GikuLa/021+xzwXb4D+byk3AKLyMcHHfp3zkVkXOkS3viqS2lBLyTbSobcQDnBHPPAyB7ivovxVqHg7SbXTYdRW2iJmRlEERLqoYHdgYbAYL610U0ugWut2LLpsPn6mMJdpCoJ+UsATjPQUAfH19ptxpN48F5HNBNG+M46EDPB49qfbpNqF0lhF5hSbgKV3sDkc4AzngdMZr6t1HQ9Cg028sltIdTlkEsot5VDDfksRgDjnP5Vk+AU8OywXWu3Wgw6Nq1tmO4SRifLQKpUjPGCoX8c+tAHztaaHqaXItLO2uJtQEnltBAp3I/IBORx3+mR616LP8N9T0NbPUdT0h9WM0R8xTE0hgYoFUEKTnGBzgdPy+gbF9Nus31h9ncygAyoBlgCe/fGTUl5e29rBNLLMNqIWK7gOB1x+YoA+M7rwxqsks9xFp80NnvYo7jamMnHzHgDHc9qyHhuWEcUkDARJjlduAWPJP1YDJ9q+30srDUNDS1MIksZYAoR+coVwM55zj8a5w2NneXV9pmp6AF0+IBVu2TPmj5SBn733if8AvnrQB8n2mkuzyNIjmKMnav8AEwHJIGR2GD9aL1Li1uz5ttJbvEDiKcdB+IHGdxxX0NeeEYrDxNaXtnfxztqLFIrExhQsbY+fjBCgKvY8n3qz8Rfh5DqegWsltbxjVFuI0zBGdrqxwxYYPQEtnHH8wD5hZJpHRyu55Gwqr97oCMDr0IxVyO/v2so7SO5lEduZGWPzD8oZfmwv0B5969j8WfCzUdN0uTULGKC4mt7iOOC0ii3YUkfPk8ZLYyMdK0bLQ/D8i+TrOnwtq6zxNJKigxs/eIHJB+VTkep7UAeKaTZaxdwNFaWuoXCgltlvCzEkA45APHr9K9S+E3h7xC3jXTNWvvPjs4on2JOeSrKxyB6bj168iveYZre104OVht1VfnYLtRSODWJoni221rxM2n21rGYEtRLFdo25ZORkLx2BU9e9AHXmiiigAooooAKKKKACiiigAooooAKKKKACiiigAooooAKKKbt+YNzn60AKTjHvS0UUAFFFGaACiiigAooooAKKKKACiiigAooooAKKKKACiiigAooooAKKKM0AFFMkmihjMksixoOrMcAfjXBaz8Y/B2kXgtTftdS5Ab7Om5Y892Y4H5ZNAHoFUdQ1aw0uFpb68gtkVdxMjgcV8++LPjxdavDPp+jWos7eWNlM7SMJQfYqRg4z69q8pN9f3+ou813cSzspZpGZmbKjIBPXAIH0xQB9K+IvjFp1jHbvo0trepOcJIzEA4YBuDjnG7HqRXm7/EzVtag8u91x7feWPlxLywyMIQuMHJA6HODXHeEvCsnifxdY6RftNZ2s0ZcyhQu4KpORkAc4OM12i+DtbgurO4Gj500KYkjCh3YsQA0gAIxkgHp9zjFAHL3Fg17dSK7m4e1uFiMTSZwcMxJG3JBCnjn5ic1rt8O/+Ee8I3eo61ZbZShjVnmC7SeAVxnJ3HAyvb8a9k8P+Hft1ij3GjW9mSVbDckbOFOOeq49DyateJ/Ab+I9KsIJNRaO8s2LLOu4bvkK88k9cHNAHh9n8Lm1MWt3or+dbzuIUMg3KXXcXOcEEELjPHJ/CumsvhJrmp3moNeG3CRFrO2Mrt/qwpAcAZzyxPJ7e9e0aJpEWkWFlatcGR7eHapPGR3ODz6d+1edfED4uR6ZdNo/h5ZbrUw+H2Qlgqg8/U8H1GKANDSvhgNHurG5jMH2pJXE80UYXfGQeoOTxhMc54Pqa5Ox+DmqXHikX+r3MF7p0dwSAzksQPU5BGMAd60dK8V/ErVPDtxPa6JO1/MzDNwqxpEmDgxg45yVGCDmu1Xwg/iH4dWmh63NcWs7IGne1cK+7JznjByDzx3NAHD+O59A0jwWukS66k9w9w05RZvMJIwQjlBnaDt6g4A47V0fhG/8PyeGdN0K31ZZEu2eNF3/ADgrklRwOMA9RXLeKfhFplve6RZWFrczQiKSPdHjez7shpGx0BcHtwPas3SPg8+sQSXEuqXdhq1o+CBFhRggA57koFPB4J/CgD0/xb4K0XVrJXvl+zJFtRZ4BtZQWGOxH3sHOO3NXb+TRVazju9WhT7KpkXdKoJC4G4n2yOR61w0PgvxL4c0947fxClwzRLIVvyXIbj5VY9jz39K84h+HPizxVfyXE0n+kS+ZKFmk4K7ugOcjJ/pzQB6xoureDbbXrmKLxWtxdTSmRxNkKhwQQGYcE4Y8HvXoz21tcW7K0MM0bLghwGDfnXy9J8H/F2nmaOexlmXyGZHtXVsOTgA8gkEDnsMj0rX8Nah8QfCGuabaR6fdT28+Y006YtsT1we3LZyc/lQB9AW+j2trqKXdtCIMW/ksiDCkZBHTuMY/GsPTdIll8SzX8Img04KyCB4wFlYnJbrnqccg/dPrWW/j3xFa2rS3ng65QspMKIxYvtBLZ447YzjvV6T4h2mnW8P9sWl1au0SvJtjJ2Fun0zg9+MUAddZRvFZxo7biBwdu047cetRWL742ZHR03sMIMcg4OT65zXETfGnwZb2sVxLe3S787IvszFmHTsMfrXRWni/wAMXkH2+DVrTy3THms+0YBPHPoQaANGy0q1t7s36xOLiWMLmVtzIvUqOTgZxwOOBVmWSYXESLGGjYnc2fu8f/r/AErG/wCEl8PwXsDtqVsrXMf7stIMnkfKO+TuHFc946+KWjeE7uGymt7i9mOHcW8gAQYz83OenOMYwaANnW9RvF0zUYGijtLiZGS2k3hsfL985xnBPQelU47fTH8KG5kthNMgDeayYYuBncGx1x3FYCeP/DXjvSrnT3uLrTZJbd/NZ2VTGqnHB5wTnrjtzW3b6TN4d8C2uk6Yr3SoQ0UrNvxly+DjrwAM+9AFLyZNS0Z9GF5KvmKT5TSYuTz3J6AgHoK4L4T2di/xXvHsLl7VbKB0NoykNLyVYHJ42koTx1r0Lwz4UbS75ri9F5JLCDKlxPOHJBBXgYwON3bjIpvhDQNLk8b6j4iskjjby2tmhQDKyF9zlh6knHvigD0WiiigAoprOqY3HGTgZp1ABRRRQAUUZxRQAUUZzSZoAWiiigAooqOW4hgGZZo4x6uwFAElFICD0IpaACiiigAooooAKQqCQSOlLRQAUUUUAFFFFABQeBRSN900AcBf/GTwhpms3WlXd1cRXFq5jkJgO0MOoBrurW5jvLOG6hbdFMgkQ+qkZFfGni+zu/8AhYerWt2Gub37Y4YkFDIfUD9R65GB2r678L/aP+EU0j7XCsFwLOISxLjCNtGQMdqANaiiigAooooAKKMiszWdf0vQdPnvdRvYYIYV3OWYZx7DqT7UAadIWxnNeFap+0Zbo4Gl6M8kfmlS88uCUAGDtA4JJPc9K8+8RfFLxd4gvZUmv3sbKU7lsohs/d/eHzABjkY5yM9qAPpTxP440Pwils2rXJT7Q5RAg3HjqT6AV5Hrv7Rb7Z4tD0cBwxEc1y24FcdSq9+nGfxryweHtS1DULe3UyXFxPEHTexLNlsEY+9xg11nhbwpo1nPf6drtw1rq08sVpErKOBIR8wXPOSyg8EDHFAHNeJviJ4r8Ut5Gp30q2/ANtEojXOMHIHJ79c1zcNqLgu3Ijjx5rtkbMnAJ46ZxnivpPwz8HrO3jL65EtzKoMQx90pnbjHTlAO2eT35qtr3wW0sFF0i0ZYCgiffMWc5kBz34AJ9OnfrQB5N4T+H13rN9bI8wgjnjaWKdYml3DkAFemDjODg4P4V7p4M+GsGg+Ir7VpIIUMmEhVF427BuO3JAJYnj/ZHrmuos49G8H+GLe3aVbW0tYwFW4nBZT6ZY9a8rn+J/ie48XgaRb3dzpTzm2j/wBDHlMw4yH+pPJJ6DgUAa/xf8HXd3b2GpaLKVu43W1htQg2EMCPl7KeAPxx3re8P3T+CfAFs/iSeJNT+4yGYFmdmOF5bnqTwegNVtTvvFb+NfDUF/YRR6U77pxFNuIkwcbunAJHIzz9auSfDDQ77Vf7RvRNNB5hm+xtJmIP2IwAf73B/vGgDkpPj3ZpcwW9lo19cnG1kSMHc3YKQe+R6/1roNY8T+NtZitx4U0SSzLHMkmpQ7cg4xjJ4/izx6etRL8SfDOlyWum6Lp8W1o5NioVQR7TjDAAlQT3OOlejukV3axsyBgwDKRzgkdR+dAHntr4J1uTQXvdQ1vyvEEqy7ZtxMcfm/wcjoPlHTtxWY3iHwP8Hmn0S2tZjqCxRzSSEbnm3NgguOhAAOMAcjHWvVLmCK4tfLuEDoSpIYA4IIIP4HBryP4m+B9L1fxLPq2p+I7PSYWs40PnsHZsMd21CQRwFwR3zxQB0vw98ff8J3dagUEUUFsVKRqfn2sP4s++enoK7kKITHGrHgHj2/nXnXwq0Pwro9nfXfh7VJr1pFRJ5pE2KcZwVUgHGSfWu4N3aXtzZ+W7GSSN5EBBUlMrkkHB67aAMG78O3dx49TXLfWHjEUAiNoUBUg5+mRyxPfj8K6O0nP2eUFlkkjJ6E5wefTI61zT6Fqdr4gvb+O986xnaP8Ack7PKCgBzkdeM9s8n2qPTxqVrf3L2OmRoLoFhcyTYVyN38Iz0JHpnPtQBQ+LALaHEFuYIYDxc+bnmPngAc5xuI4PK14fpWv6svii5nmubmBQHjCHO1XP3VbaODuJzxXtnivXY01G8tvEEjQ6bBbrOttFCrvKQ+d+45GPlAxwfm+leY6J8SdEmmuE8ReGNOuH+dvtMIJLKOQig5+bO7nIoAp6Z8T/ABnp3hmGS0ulnhinEMktwN7vgMwUE9BsXr1r6A8Cajeax4L0q/1GZJ7uWLMjoABuBIPTvweleJDx18MrzT7iC78FXUcEkmAIWyW6fNnIweF6E9a+gdEg0600Kxi0xBHYiFTbrk/dIyOvNAF98KpJ6d6ikSGSNvMVWRlwQRnIqfhhzUTW8bSbyDuznOaAM298N6Lf26W91pVrLHF/qw0Q+TnPHpz6VgR/DfwVJAlgunwyfZhtC+adyc55wc5z6+tdq2Np5xVOKKFr03UKg705kU5DHOP6UAeR6/8ADXwFoNpaJLqd3psM1wY2uRIGySfuMcYXnnJHGypdY+DfhjWbSG7s/EDxRNEiRzeYjJIoAAORgHgDpVj4q+Hr/VPD72Wh2L3E17eeYyGQ788ZIDHAHDdwK4zxT4G8UNoPhfTYdMu7iKxgZ5WhwWV3kyVz6jIxz0WgDeufg0thDJL4c1CC7RYmjntZVBaRgoGA46Zyx7YyKseEn8ZWHgr7a1zHIpPlW9t1aMhiOeMHk4Ppiq/wYTW08WazHqUF9bqIV3JcoyhmBAyNwznAHfuT3rstTvW8PW8krWbN+/mMFuhYFgXBdsgZ7k9D0oA4S6uPitb61PeC1huEIDIHYeWMLn7vXkKOM/zzWn4G8R69e/FOS01a1gtZpbPFwFUDJTJAGPUux5zwPxrO1DxVqg1I5twtrdxfaEwzHYNudjAZwwAUfd9O9Z3wqupdQ+LjNJdtewRWbmGVeQpwBzt4HBYc9/woA+iqKKKAGlQ2NwBwc806iigAooooAKKKKACiiigAooooAQ8ivA/iX8MPGGu+Ir/VLOcX1o4U21uLjYyDI+XDcd2PX/CvfaTAoA5/wXpN7ong/TNP1GdpbyGP98zPvO4kkjPfGa30OR0PHrS4GMUuKACiiigAooooAKKKKACiiigAooooAKQ9KWkIyKAPjDxzGV8d6+zSlZBfSL87bicsxUg+mAOfcV9a+DkuYvBeix3jb7hLKJJH3bt5Cgbs989fxrwn4g/CjULSe/8AEBme6jku2cwxg7tpJwBgHnG0dK9u8PXiaT4K0j+154rR47SJHM0gUAhQOpPtQB0dIWA6/nXn3iT4x+F/DsaZnlvZZFLIlumQcccscDrXlfib4/6pqcZh0ixOnRFh++Mu5yvcYAGD+PegD6Hvtb0zTFLX9/bWoALHzpVXgd+TXB+I/jT4b0q1f+znfUbnbujVVKRngH7x9jnjrivFPDEWo+PfFVpY6pIl1cyWrhZLjcxCZIIbBGCOSPwrr9b+B8iapZWGlXzgzDzJ2l+ZEUZBweDgcADv+FAHJaz8WfGHifUHtrfUZbC2lYKsNouGA45yPmJPpmppdA1CbwdNq019eTLdAYiuNzuX4JUjIJGQoDY/vHFd9oPwAtNO1uO41PUTeWyMGEYG3fjs3qD7VunwdNp/i2WK7ugfCrxvN9mk2rHu6bAM8AHYR05GfqAeN+Dvh8vifUpY5obm0gghEpJG7eDgdeMfxHpXWeBfhguvNfrq9nJHHZ3jRxjftXbjOBzkjn0/HrXVaP40sNH8VroOmaLcy6DgxRzxQM2yVFxtyfvDA65HX8a2rLxl4t1nUbmLSvBslpZwoxFxqDmNpWH8IXA5Oe5xweaANzTvDfhjQL2O4s4be3mijKZDYwABkt74HX6+tZ3irwn4fute03xHeK0dzZXMJ8yPncS+FBHpuIOfauf0XwPpC6qs/irWJbjX76RvNs/tZClG6RlQckYA/wD1V6fb6fbWkaR20KRquBjGflHQc+nb0oA5DxDr3iq51L+zvCmlJIIyRPeXQKxjjcNh4z6H0zQ3hbxRqOk4u/FVxY3MiESJbRhljYjB2kYbrkjn09KsePr3xDaWNq3hqNprti++JVzuTb178g7exrotA+1HQ7Q36FLwxjzwf7+OTQBzdh8M9Jt9Dt7C+nudQkikEzzzOcyONvJHp8o4OcV55qnxc1DS9VXSdH0K3s7O3uJLWTbg7Qkm3cAOgwCeQO3Ne8Hoa8ludctZfHFtpWmeGLN72S8lju574B2CqdzMD6kEEc/xLxQB6h9nBuPNdixAwoJ49+P89KkG1YkTZhCMYUYCjFMuopGgdrcqtwFPlswyA2DjI7jJqoGmilhWeUhY7dnlYDAc8ZwM54/rQB41qkHw70zxTHcT3l/fz+a0awqu2OEmT5mLkD7rMc4P8q90SRfJiKLlGA246AYzXzPaaRpt/wCOb9LvVoXsb9pkSWNgZY5GkwSAOhyWIyCMfnX0tHB5dtDCXLKihSW6txjmgCO/uIrayaWdXZAVBCKSTkgDgc968F+OdjeXHiaW6somuYotNRLgRON0J8wncw64xt7d+te6Xkrw7Ed40SSVQhYfLjqVP1AOD6kV4n8To9ctvEupalpkE3mSmKxK+RvSVWwQcnIByUHbpQBpfAR4ri112I2nlqGiUjd8rDZjlemTjOcc5r14QBZI5NgARWAJPK5PI+nA/KvNvgv4VutF0bUpr2C5t5bmYBWlIDlQPYnj0Oa9PWMxkHGQEAJPJOP50AYmk2FtLevfRqZAC6BpJ2kODjoDkDgD86s6jBGdPllWVYJFyEkZRiNuRn8z61Xu7xLTUbMG4kgV0kL5i4kJC4PHccdu9WmN+Lm1h8qKayMJ+0zSYDM/GCB9N2ePSgDzrxppVjHd26arp0aWNzKhudWUHcRy21lGD1VR3HP4V4a1hZefqcoCpbpE7221xGxwxAxwOynqO49a9c+MGt6lqesReENHieV2VJJAhzyDkDHQAEJ29RWFbfA/xLHZXcMr2MxaNTBIzng5BYYPThcduvWgDyRrQQZkkZpJAwBjUFSOAcg/j6dq+yPDs1rD4Q0R9weFraEIw+bqgxyB+FfL+q+A/FkGq+RcaJdGeYAlFTfGWYAABgSARluc9q+n/B9g1v4I0S1uIArxW0eUdcFCBwMHOCPrQBqz36QSrHuiYkcr5gDZ7cH8fyqeAy/N52OTlV7gVmvHp8N3JMtnHHcNIEaV4TufPox69T06Uuq2d5LZXcWmztBcyx5SXqEYdPz/AKUARXHiXS7fVZdLFypv12sYt3J3A9M9cBSSBXLWfxDlF28A0uSXcUCRqQh3MwXJ3Y4y3p2Ncrpumz+E/HMss1/MdP8ALllvLueMeYzYAPAOcYj4IXADHmry+E5tT1uTUbDUr6G5WSKV4bhTjjOGx0x1wMD7vagDofibqV54X0uLxBp7uJhNHBIMKQIyct2P90j8a4nWPjNrEWkabFYWe3UJIQLiSRVZd+dvy44wSG646Yq38bfFVheeCrextbyOSWS7T7Rbq2G2KMk9OmdvPH3hXmus6Jdmy0B1liZhbiDbK2C7HLLlskHqxHPHSgD2X4V/EbUPGd1qNnqNlHA9tGkgkjBwckggnpnp+vFZPi268Sz6ZOsd5AGS6m2zocBF5GGzkDo/5CqXwP1x7y41yNrBYbaGISeYGyd2TnPqSCOf9ke1dPoelf2vp9rdeSk9vdBmnnZjHKzngEggHG0e33qAPnnUda1C7mJv7hpFdSojSQ4LEHDH6bh+Vej/AAOcaT48udK2LJ51s2JggzkYbqBwMY4yeSKra54V0xfiBBYWnluJo2mjJ5ZpS3IOMHKkk85yFxXXfC2wMHja+ubeM/Y5IXAkICiQ7xkjoey9V45/EA9nYhVJPQCoRK5AIVcHpyf8KmIBBB6GkEYAAGcD3oAdRRRQAUUUUAFFFFAHEfFYa8vga+m0G7FrJBGZZnUsJSi8kIQeD1yfTpXy5D478VwQukWvagofG4idtxx/tde5719T/E7xEnhvwhLPLpcuow3T/ZZIkOAqsrEs3B4+XH4ivl4WWg3Oo3t2sl1aaLC8ahDhpHJGCAT3+Vz044oA1P8AhcHjZguNaZdgHG0c4I9u/Gfx9akl+MfjWTUIrj+1XUxhVMSqoViBgkjGDnJP/wCquZYeHF1lTG2oPpu9iwcKsu3nABGQT054/CtAaJoS6ZHqM+pXUcEsroqrCC4weBjPXAPfv7UAdXN8f/GMlosKrYROFAMywkuxAwSckjk88AVrQ/tG6xGhEuj2U79mUsg/LJz+nWvLdS03TYNMhubC+e6LkiQPCY/L6Y9QTyeh4xVSytLS5mhSW9FuGU72K52nnA7Dn5R170Aeup+0ZrTXUWNHs2UthowW6ccA569eentX0RY3D3VlBcSQvC8sauYn6oSM4P0r4gi0kRalChvrVkEgy6scAAnnBHoP1FfcFm/mWsL79+6NTvxjdx1oAsUUUUAFFFFABRRRQAUUUhOKAFpMjn2rH1rxVo2gW8kuoX8EewElPMG44GcYz1rxrxF+0Zy8Ph3ScnJAnvD+uxT/AFoA98aREGWYKPUnFcd4i+KXhTw3NNbXeoiW7iUs1vApZuO2egP1Ncr8S7vVtf8AhloE+nEpdanc2ySKjbFBdSw5J4+cKBz3rmb/APZ6uf7NmuLXVEfUWJYRbdqHP8IJP15PrQBn+KfjzqGtGG10G3fTIfMHmTSMruy5xjB4Hr1rzvxG+vXWoyXOuNdO9xsMYmz8wxhSFz6A+vU16x4b+Atj9ht5fEl/Nb3kyELbwuAVfPByRzj05q1Y+GLL4V+beavPDq+oSP8A8SmzRGL8HLHAHzN9zntj3oA8i8NeDNY8Wa+ulKjw3HltITOpXC88nPv+NetXX7PUf9hNFBqoa/jQmHKbUeQ9d3twB0rrJ/EniLxL4cluvDnhuSDUFiaP7TdOISjg4YIpyTjnrisXwF4Q1qaSeXVfGmpG9aMPdWUchzEXUFcsc4OCDxQA3S77Tfg34NtbjWIFuNYvrny7gw4ZxjAI3DsqjIBxn8zXev4zim8P22raZpl7fG4i8xIEiw4Ug9TyByB3715hd6BpfhaTVtcvrOa91KxmjZV1GUvHIGcKWUN95tqkjnvjtXudsRJbxsF25UHaO1AHh1loPjPxh4og8Q6hri6FHLMTaWDSHzVjGF+RCeCRnn1Poa9D1PwTZX3hi80zWdRmujIxeK7mb95B/d2nPY1r6j4d0a/8T6dq92AdRs0ZbYeZjjqTjvj+tQeKYNLvhFp+q/aDb3EbgiJmAPQHOD6NwCD0PpQBz3h3xP8AZ/HUvgi00xI7CyhP+lZJZnABOcgDnJ6Zr0GUssLFeuOPrXBxaxLc/F1NGsUj+y2Onl7tl4JZsBQ3qeFP4mu/biM554oA4b/hC7eb4lnxL/aojuFRfMs0IJJCBec9B909O/vXcZHyg9T04rxHxL4jll+O1hpvnfYktJIkG8/64uB0475UYyOle3biMAg80AcX49v9UsdET+wp2N03nPtBGXQKc4YnjDFcfyNaXw/fUZPA2lHVvO+3eURIZiS5+Y4JJJySMGvPvjLrGsJBoNr4fhlxcSyyMUVlbIIUKehwWfP1Ar0jwXLqk3hKwfWovL1DZ+9U59eOvPTFAE+qX0dtqelQedtmmmfbHvxvURsW4/ixwce1eN+HdS8M2fjqW8hfUdSuLqYzxMm5BF5shPKkBjwidc5zjpXsGr21nPq+kzXOUltZZJoZiQFU7CrKcnurH8q8n8Q3Xw18E60NR05o7jVYhlYIJmeMEEkZ25AOcD2oA9rnZvs7iJwJCpCnGcHtXN6x9tvrKaytblV1Q6XIfsqrt3M20EhiMDBGBkd62bAPc6Whmd9skQw+SrYI69eDXnHxD1P4gReJ0s/DFiptTbjbchAzKxzuBJwBk7fyzQBh6X8I9YeZluFjsIIbtDB+9Ut5fy72G0HBbb0OOvSvcVVRsQ5baOCR6V43ovgzx74lEMvirxJJa28bKfs1sxV3XPIJUDGRjBBPWvY7eBYLWKFc7UQKMnJwBjr3oA5nx74j0vw1osN9qUbuqXCtGEQN8ygnuR1AIz6kV54/x2m1WQWug+G5rm6kU7RIclWC55A9Dn8vevXtbto7vTJoJbNLuN1IaJ22qQOeT+AFcFB8MtOGsRTQSXNrG9q4kit5cRLL0BUYxjlj060AbngjXvEHiLT5rvW9IXTNpxCEcnf6naeR+NdbEdirG8m5wBkkcn34qrZSRDZbRyq7xIASpzzxmpWMv25MKnlBDvYnnPGOMfXvQAXUFtOY2uEDeS4kQn+EjvVK61HYrwC2muCIPNAjA/ejnAUn5cnHcjrUWs3xsbq1f7PJPjcypCw3njDcHAIAI71inWrdNdsxdC8SGe3V7Pap27CCzBxgEEBF7nBb3oA8T8a6zrX9qp4pjtb/AE+cTyQKZRxBxt4PQj5j6cqOOKpQ/Fbxza3UFpJqQBeSOVWkG4BCAcE9xg85NfQviPS7TWdMe32pIEkB+zliEkPUbsdOefwNfPvjWJLXVrMafBbRvMnnTwxxlkjdSwxtIGV6Y3LzxQBp3/xE+IWizzyS3lq44Ko0YOQQSGA4JH3vpiszXfjJ4r1QW9pG5s5rO4ErvA2GdlPCtg4Kg446HHNZlzrl6moC101lFh9mVJI4oix2dCWGO4XJ4H3vxpll4btb6wmu5ruO2muX3wIFDRkZAI74+ZgD0xj8aAPp3wjf3Os+DtPur55GuJYMTF0CszeoxwAe3sRV/W9YttA0iS8uHQbQFQO2N7khVGfckCvNNGbXdP8ADem3sFzNJBDBhY/MUmbLg4IHy4CKMEMOM1p+Dr/XvF0Eur3UduI4LgxwJMgKsFGMgDvktzu9KAMzVr3UUvvttxZmGG42zCO5KloFQEsgwSMHb3IGG966zxLrf2Dwq75JuJrYY8l9uGZThs54UYJ69qm8Q6XZamkl4+ntcajZLuCLgEHAfbn32gd+pqtcpaar4UuLe5sri18qBYJGVPnQcqwUkc4yecc5oA8D03xDY+Ltb0+z8cTPBYwZCmJCGJPYnBY5+Xuehr1K6tfhfq/h+KOHWVt4ooGto5A7LIASRkgjJOc9eOa46/8AhHpt3ZXNxomoG5SKF5WcsGcOCflIA75AHGcqeK7O2+HPg21hguIIJ7qeW2EYRmZ2ztABOOBjbjoOtAF7wl4c8N/DWK/vYvEf2iC4jWNllZTh1LdAv+90wapm4STwhe7NRcWn38Wtvh9m4dhwONvJA65ry2XS0865jaXyLy1aR2TZ8m3LrvI+YDq/THT6Y2PDdl4kk0STWibiO2kVAixymRZkbjGzqeSvcdh60AO8PWWm6X4puYz4gX7QqmWMvIBskwR8z4Kg/O54xzW38KEkX4p38TuXSKzkKHfuUkyLuK9ufl44rkZPh79s0q1w8s11cnK3KMNicgYbPsD/ABdT+fa/Bvwzqnh3xpq0F2Q0YhAZiS2W4yM4xnkHvx+dAHulFFFABRRRQAUUUUAFFFFAGR4oR5PC+qLFs8w2smwP0LbTivi46g89isXkJvR3zLjgKy8qAeAeGPGDX1h8WbnVbb4f6gdKtxM7KFlIfaY0z8zDkdhjg55r5ft9VfStBntW0qxZrpgyysCJohk5UYIbBxnk9GHrQBnw29uNStoIDNOJCmMKAxcgcD6EkdecUmqRXjXri6jYSocOuDn0zzyc8HPPWnAW8UEc6PLBeoBIrMCSzgjgHgDPJ79KtQ67bpeLNcWBnQxkPGJmUs56sT3PQnjsOmKAMy0tXuo2CkFcjCAjcx/nwM81ULMrAqeR7VraZoGq6vBPPpelX93sOCbaJnCZByDgHsDVS6hW1gEFxbTQ3yOVdXBXAHqDznOR+FAFReQOTnNfdHh7P/CO6aCSSLWPkkEn5RzkV8RWy2wuIXljaSFJFLoTjzF3crx0496+yNZ8U6R4K0rS2uobgWMzJbxyRJvWIYG0uewoA6iikVldQykFSMgjuKWgAoqOWaOGMySuqIOrMQAK4vXfi34M0IBZdXiupCSPLsyJiPrjgfnQB3GR61T1DVLHSoDPf3lvawjq88gQfma8D1r4yeL9cv7uPwjpM/8AZ6AFZFtDJLtGMkkZAB5/P1rgZdC8Y+LtXF1qkF6puboQmS5VgqsTg7Q3ZcHPpigD3XVPjl4WtZ0isnuL5y7IfJXgEHAPuD2+tcJ4o+Ivj/Ubt9HhsZtNluIN8cMSESgZ4OcHrg9K9D8H/C7QPAtu91eSxXs/3vtFzEoCd/l646Vq2t3LZeLnivLP7Xd3zbrW4ihVRBbhVypkON2CSfXmgDw7wx8LNY1OOXxLrsctxZRlneHzD59zhc5BP8Oe+eccV6T4c+DXh+zEF2txOt8VWUxFlYKp46Y6HHfoeld9DJrUvieaFoIYdGihAV2GWlc56c8ADHUc4pbHw3DbeKr7X5J5Jbi4hS3jXJCxRLztwDg/Nk5xkZNAC+I/D8XiDw5PozzSQLKqhZY/vIVIII/ECq+iPq0d9LpxsfK0qyRYYbiViXmIHJAPboMmukxRmgDnNV8K2Wr61p2pX88zNYsWhiVyqFzgZIHXpxTvEWm2siJrH2C2uNQ06GR7aSY8xkjPH4gelbdxswm6LzPmGPlBwc9efSql7GZZYY3MfkHcsqN/GpU+4749aAKdzfXA8PrOjCaSa3YrNABtBK5Ujnp+NVNDs7ePxBfXkrQnV5ba3+2RqBmNtvY9SDj9Kt6Rpg0fwpb6cjreJDCUU5wJFycdPY1x3g641Wfx/wCJr/UtOe22xW8HlxEydsrngEnBxnHbmgCXWor7T/7V1DTdT+26pb24RILiJCrHflvlAznAAHOOT612EWtJBp1s98yJdtCryRA4IOOTg8gcH8q8p8PaVJq174tSOxkivWnheN7tih+UkqCfTG09B972r0jxFYWU3g+5t9SaJ4Us3VmZtqZ8srndxjrQBy888mpfFzQbv7THNZDTmmt4w2GXd95j69E7Cu01N4NS0+WGPLs2+MFQSyt93I/U15Zp3xB+HenXGi6hJ9qOqQWSWyCMGQRoccE5x71P8WUvPD1jb6zo0iE3DlpsOyOzHaVKlSDj7/yg4+agDs9B0fUtM8Z6ndSFZLO8RWMwc5JX7oOR1w3Y446V1OpXlrp+mz3N7KkVtGmZHZgAB3615R8L9R8f+KNQg1nW78w6MiuFtvsyqJjjAOcZwCeuTypr03xDoNn4k0K60rUA5tp1w3luVYY5BBHvQB55eeEvCx+Jdp4nl8Q2bytKP9EaRXLSHATGDn7xH6CvT7mVoYSyDLYO1fU44FeeeFPhHoWg29rdLbSrq6rlrh5d/lvz8yqRtJ54yOwr0C6KiS3V496mUDhc7TgkH25AoA86h8a+NHSa3fwhOl3tVIJHIwWI+83YDPPHYGu08HpraeGbX/hIbmC41JgXkeEfLgnIHQcgHH4VrLFzvcgyYwSo4x6YpRNDGRHvVW7LkZoA89+J/g3SfFE+mNqV1dwtv8pPKc+Xj7x3DBAOA2DxWt4Z+HPhXQrJo7XTbe4Dvv8ANnXzGPOQCTnpW1e3+nR3aSXOpWccUSkvHI65BPRhk5HAYfjXN3vxU8H6TevZHUlaQAnbGMqG64+pyfyPegDs7zallNlcoEIKr6d65660fUINeOqQTs0bQwwtGi5bKlgXPIyAG6c9K84vP2jdPEDCw0C5mnyeJJQqgevAJP0xXOz/AB98S3a3QttNtoUkiMcJQMWikJADEnIbHPGBzQB7voBvDbt9ukuZpVZtss0Ii3KWJHyjHRcDkf1rXmuYLZN080cS+rsFH6184a34g+Ld0Eijhv1imVCJbW3/ALoG75lB2fNz24rkPE2leLFura08Q3dyJZpEMb3U5aLDcBgT05Bz9KAPq+717Rre2kludUs44EbZI7zLtU+h5964/UPiz4P0i3kAuZLtIyVQW0ZZWwDwrEheg9a8b0r4HeKdR1KK21G5gs4pFaTzd/nYx7A8547/AMq6EfAGK3vrmLUddlNrHbiRJUgJOd2OBnsF/wDHh6UAab/HvR4Vkk0vQ7hpyAcO4JIOOOP9o4xz0rD1b48+I3eJrSzt7CPyvMKyxl2cMeMHjouDnmuq0/4EafpbjM32wPHtkMhKkHttI6dux+771yXivVtG0v4j6tp95YiMQCEQhE/dQosQZhg5BDAKPu+/BoAw4fjj4xgIleeyupBlFee1TKDuV24POe/oK1L748+Jc2sUdpZMpVWlLxEs+cNgYOAMcdKoX/h3wnqfhGLUdAuGiuxulu4JXD7cZ68HbxvI4A/IVu33w8PiSw0nWI7qOK6msElS3jiIhWQAMVY5OM5AHSgCS1/aBJiaGTwxBlm3ARy7VUdyeOe/PFZY+LPh2/1o6rq3g23kvVAKyxykYIBx8vTOTjPpXM6j4VuEu5LtpLYW7yNHbkMSWwT82G6jC9M9WGK3rT4M6reapHaQToZo4PMvGkDBUYgbVU8biee+OOtAC6V4m+GvkztceF9RSVncIscnmGRCDnlj8uAOx4zVHQ7nwD50c2qx61arb3O+K2SYFUzyOScr0PQ56cmut1P4FTvaXF3p222u1G6G3Vy6FRnALddxwCfrXCWHwy8Ua0b24h0iQ+S7RsGARWYcHb07g8AUAet6f8ZPAtloq2ii8/cIVVDCCxGD0OcdgOvesyD4heGbfSp9K8PeJJ9OtikjPLcWRd97FTuUjHPD9fXPavJP+EL1uK9thFpNzPFdBWi8tPM4O084BwRkA5A71Dc+GNetZJtPOk3jsJdoCKxGR6446Z6+tAHu2geOPCmnab5Vx4mimvbggSzrCy7mIB3FQMAZYDp2PvWjqPjnw7o+hf2fp+vWd49tDuLPLuDYHAJUEZODn3I7mvnceG9RW/s7KawuYLuVuAYydw4wQfXO7Ppj1qHWNKuLRzLHaOkMshjQAemG245OQGXvQB7j4U1kT+E5vsF1pDXpuDJcebP5cMSOcsSO+Mse3bgCu1PhyK0s4f8AhHfs6rPMk0kguCSFGC2znnO1RjOOa+QUV5B5SAlifujqx7Y9+TXc+GtU1HSLW+Sea4tZbS2IWOUY2EngsDz1ZOgPA+lAHU6v4W8U65r19Lc6fc3qW800UMpQDMfIHIIO3huh7iuk8Jw6zJoyabNYX2nlVeNbmGHC2zDBB7EgkjpuyQa8Qtdf1e1L3NvqNzAc4KQuVBDZzx0xn+da+ieJfECm8njvWj+zQOz+ZKygEscYUcZy2AMfrQB7J4dhvTryw6495PHZSNIjeVsMhCsFbC4Y/KM8g8k+1dT4G1bz9b1nTpfJEkUxZEicHanB+bpg7mI5HY186H4g+J7G5SaHX7prloyk2ZBJGVznAGCOmB04wa7n4Ia5q138R7oardTyNd2THEoxuIKspHHoWPHrmgD6PooooAKKKKACiiigAoooNAGR4o0xNZ8M6jp8kpiWeBl8wdVPUH8wK+T/ABBpF5caXFdxiRrW0hVnnkTylKkAIqjJ52le3f0r6A+J2t6/5C+HfDuj3dzeXqAm6VP3US7hnJ6V5JafEzxXZXEGk63aWMsVuwRrW5hUM7ZBUknjIyPyoA80tdP1G9tSYYZntkILED5Rwxz+Qal2zWDW06DbOn7zqGAAIwSOR1z/AJ6+k6n8WtQg1AP/AGJpNwilkh862jbYDx8pXkc7+/8AFVax+LS2NwftfhPRZiyslwVthHKeS2M9vmwe/T1oAh+H/wAWr3wPaXNnNp/222uLgTEmTa0ZI5xxzkAelcj4r8Sap4o1+fU9Uwtwf3WxU2iNQT8uPxNdYusQ6zPceIrbwHYS6VZhY5kUkkyNt5JGCxz7dCfpWnqGoW1gkV1r/wALYrPTJEKxBC8bPIACGLZ5GN3JB60AYmm/CzxJqXh618RQR20lk58xYFkywj5JOPwxjryK+rZbKxv9KFrcW0U1m8YBilXKlccAg18uW/xB0q3sHgttDv8AYNzfZ11KQQopY8bemMEdvavZfBms67400LWIta02HStGuLIR2XlHB8t1YFs54wMY6UAdVq/jXw34dtS97qtrEsaZEaOGYgcYCjn2rzq++PD3s0dv4V8M3moSSOI0kmyqlj0ACg5/MVw2j/CzTrHxWdL8YamYkkiMkH2eQfMNxwSxzjIyfXr6V614B8NHwXb3Wn2ck2qWV1m8tJBGAqjoF3HjJGO/Y9KAPMNd0/4o/EG8NneWrWsGVcwBikcfQfMfUZPB54PtS/Dj4SWN/rep2nitit3YyBBZJKB5qkZ38cleRgg17Nc6BrGo6hCsut/ZrYwMbmG0Bjd5WAG7OSQAM9+uK2tN0HT9LEXkW6maOPZ57jdIw7kseSTQB5/a32qaL4yhg8P6NqF/oMcX9nvAIhElsykfOHYfOOO57+1dP4pW5Ww1aW+uYbXSVtQlvJEC0yzE4D4xxgkDHOfatm9l1OPW9OW2jjOnuXW6ZvvA7SU249xznjmqHitLi/8ADuradbJFNO8QXY7NGFRuCxYZ5GGIx6CgCfRNFSDw5p9he3Et80O2TzpeGZg24E49OmPatpokYoSoJU5X24qrpcqTaVaSRklTEuCTknj171HLrGlw6zHpUt3CmoSRiWOFzhmXJAIz15B4HNAF3Pz7SOT04qTGK5f/AISPTn8aPohnmj1JUwiCMmMjZvBLY643cZ7etYvh/wCIUmteIdU0KKxmaezVpUuGOFkGeFwQCOwHWgD0Ks28vLyHU7KC3sHnhlYiecEAQrg4PXnnA79anspJ7nT4pLy3EEzpmSEPu2k9s4GaqWejra6hLeG+vpTISRDLOfKTP91BxQBk63e2Ooata6cNeGn3tneRXPl7wDMo5MeMjIIznrjOaqeNPFek6AsUGrW17LHeHylWGDzAygcn25ZR749q2pvCmhza6dak0yCW/fBadxlhtGARn24/Gth/JK7ZNhA7GgDn57u6m8DzzaHpTpKLUrZ2c6iMkYwoxnjI7H8aoeB5PGdxHJP4pt7KzUqFS3hTMjHA+ZmDEevFbupeJ9C0hQb/AFeytsjIEkyqcfSuKu/jj4HtcJBfz3RUlT5du4Ax3ywGfwzQBa8e/Du48VwSy2OtXFncqg8qNTiMsDn5j17L06YqbSfB8kPw1m8OzK5nmikiYzuXG7G0MPm4ztDDnjNcFqH7RtsqyDTtEmc/wtPIF/PA/wA4965+b46+MdXvEt9IsYIeCdiQtM7d/wD63AHWgD2jwd4E0Pw5puLayt5HkfzN7xqzIf7u7knB962NT0+K5vbe5u2txaQo24SryG3KQd2QAPlx+NfOttZfF7WHihhi1OCOVpJA0jeQhJLFiQSAM7zxjnjrisjTNE8a/EHxLPomo6xdfabdWaVby4ZljA44UHHJx0FAH0Ze+O/B3h6EQy6vZRIqb1jhO8gZA4C57msaX44eB4og51GViVB2JAxYZ7en6151B+zhftbuZdegWcMNoWElSO/OfrVvwL8CC8d2fGFu0TBwIBBcAkjqc4Bx25Bz1oAt6x+0faRTtFo2hvcJ2muZvLz/AMBAP86w7/8AaC8QzuZdP0qyiiJ2BX3SEMO/b1HHt7165a/CvwRaokaeH7Rsf89BvY+5J57VgDwZo3hPx7p7We5Rq00snkFU2RlQSQo44/eLjg/dFAHncfjX4p+L9OuFsYJ1WPDvJbjySgBzxyDjjnrXFavo/jfT7Y6trFvqsKzkoJZJCCxJycjOcce3avri4vdP0ZEcxpEj/KTGnoDjIAz2qTU4YtR0yaAsixyxnEhCttPY4IIPrzQB84+Efgn4h8QWrXmq38ukxMVKq6eY8ox1+8MDHQn1NdzY/s9aEsUZvdQvZJwmJipAWRiOSO+Oe/pXb6J4kt7nRjqp1C1j02FjE5k2oIdpwMkHGTleOPp2rI0j4mWGseP7fQbPULe7hlgky0MbKDIuDwSOmA/c9qAOfX4aL4E1m61bSbW2vtNa0kjnhvmAJychQcHngDgDOa9TsdJ063sIbeDT7eOFUUBBEMcdPr9aj1fShfaHc6cTK/mgsp3lTnduA3Dkc8V57468Zap4dhsdE0a0ujqTxBrcRqZAwBPXPJwBnoeooA9UyChWJlBxx3x+FVbvRNN1C5iub2yguJogQjSRhiufQ44/+vXmXhSb4nR3xi1bSrVbS5cl7uIoHiJ5yVz2J/umvVJYpXt1SKUxMNvIA6AjI6elAD3WONlKqu8jA45wK5jxT4zg8PaQNShtluj5ixvGz+WyZ5yRgkceoFO8Yatqml6XbW2mwNJqF9ItvHIFLJCTjLnjsMnnHSvM9e8J+B9Knk/4TPxJfX+ou43tuZTyGIz2xxj2wKAPYdB1yDXtHh1CBdolB+UnPIJH5cZFeVa9H4asPH/ih9Ymja6nsY5IHmi3hCATwTxnGzH0r0TwU2kzeF7WHSdSGpWlofIWfbj5kwOmPx985rkvG/glPFXiTUJ5JZIjBYpFDKV4jctnjoSTkeuMHpQBwWkan4fsvAmrJp0EceoTII9zN5m2Nid7KTxj5WOAcipPDHinSba3msdR1acPbw+VFcm43K03UnBAPBOB8x+7xVXSdDs7W/msJ59LgtrG2nVr2aAeZGu4Zz907scZ54JrPh8DyyXllbwzWl4l3eSNPcQzKq7MfKD1xyW4K84oA2ZtL0jTvCE2uT65FcTqrNaxmTLsrkHyzjad3lqAMk4yfxpW3xf1nS5E321skeFT55MsyjjkLggck5K9vUVdEnhePwzc30iTtPJK4a1WPMe0HMfy4ZVJwq7sDr2rL0vSvhjrV9aQyahqURkiaSQtwExtXYeDjoTnPfntQBqS/GXULvU0ubiGJIVfYlnE7FpAeQ2cYzyvbnB5FeraH4jEvh4XFpaxiLaGSGaRYmCZwzHk57tnivKLvwx8JVuDbR+KruG93b1uVLOsZJ4BbGCRkd88dq6HTfhRcXMCSWuuC8s5yrw3zAh1j4+UqeSuABwR16UAaGh6ix8dx6bHY3Rjg82SSUYMZZsPjPOACVAAI+7W9qr3qQ6iYZIlluZ0a0dyoG1cbhz6qvX/AGq46P4VeKrfVG+wa8lvaeXs8yMsrsAPlzyDwxPcjj6Clh+HPjUGO0n8QRzecdz3JkYmJdu0hVzyT8vJ9aAOlv8AxNomi+L0g1ORQ/k5iDLkL1y2e2cN37CsPxfqlldT2EzTPp8H2hCgUfNOSgbBPBC/c55GTisnWPg/4lHiK3m07V/tiJEyNPdOCyJjaEI7ggt27nPrUXiHwT4xmi864mRox867mAMUhKlVA5BG4jHAxtoA6LQbPwbp+iK17plkY4pU2gMruARkMx4J4BbBzwTXR38fgLxHelZorG8mkUM4T5i3QAHH07+nPSvnmXTNb1CwtbeWC5uo4YwfLSQBYyeCeMgjao54+8Oldgnws8f/AGW2gtR9kQFm+W7UeXkeo56lu9AHfwaR8O9a1VrbTNO0+UyRlblIl4i44yOiEbOnrXm3irwbb3nj+DSrO1a0s408p55OBIeSST3b7xzx0rjNU0rxh4IvZmu4b2ykP7ozhiUfoeG6H8K7mbxjrNr4Ze617RmmmuM28OoLAUkb5cEZBGR9/nPcHFAHDeJ/D1pomq2cWnzy3FtdLlJXiMZVieVGTg4DLk5617V8LdN0lfFzzWlys95aWPkXG9cOWBVAQCOAAjdzwwrwfVNeu9ZuIUihZPKcyRwr853Elic9Sf8ACvUfgTe3z/EDUY7iIB5LQvcM3DBsrgY4x37H60AfRtFFFABRRSDPegBaKKKACiiigCOQPkbCB6k/WvmD4w+GJtJ8cWw0+/aaXUW3okkgV433kgZ44y3BJ7e1fURrwf4l6JJr3iCex1rxFBp1qsgltFlgYhFPALMOByx9OAKALnw78Ff2L4MvNa2B9emDCeO6CTqArZwMDILL7nmvMfEfhJ7LUG1LVZ4pLvUrqVRYWqEsjsSOnGCCQQMdsV6b4UudD+GeiSaHN4igubrUpvMSe2RlAG3AIYkjsB2615pr9nceJPiadNGqSwGSVSJLxiNjgAEgAnngsOe9AHoHhTwlqGifCrxTFqUsunSySq8ccqBdjRkMG7hg2VHTtXnniDVfF/i2wgtby4a/htZvKENvy7YXAkYDPUdPr717FqXhtLDwH4qsdd183UN3cLIXeQt5B+QrwTlfnxxkjp61xPwkvvD+m+M7+7k1eO0jig8uJZyAJgSRncfQKD+NAHD6j4Kv9N0W4vJLkRhJhAY5YmRnJCcAngjLf+O19G+AILu/+G9np2txwSRT2RRRDJnzIGBABGeDtIHWuE+PHirQb7wzaabaXVve3hn3q9vMriEAYO7B756e1d/8KLkXXwx0SQncyQFDgDjDHA/LFAGjpXhvRtNktXTSQLvDKs0wV5Exx948gH29a3Xl2rIsKq8ka5CbsDOOAcdPyrK1fUtTttR0+Cw0s3CTy7JJ5JCqwrgksQAT0HGcckVStvDOoHWLvVLvW5klvLdYJYbRdkY2ggMu7JDDPagC3N4msrS51QTxsi6fAsssg+bIxlgAMtlcjjHcVLYa7Zalq0kNmzTKLdJBMpJjZWzjHYnrmsDVLXwj4Wuv7Y1O+Au0smtT9ouctcR8cFScM3AqnpHxN8E6fpFnbnUoraMQgofLbYQCRgHHXjp7j1oA7S+1RrOS1VLO5uvPm8tjCmfKXH3m9s4H4+1VdRTVLj+0re3gihWS3EdvdFtx3NwcpxwpOevNcXqHxj05biCLStD1vUpXQyIIbZkDce/UcjnBHIrNm8XfFfWLhV0fwtbafbOyhZbwEnB7nJHHX+GgDv8AS/D99D4bg0zVNaubqeJwTdQnyXYZyFOM5Hb3q3eeHNKvtdsNaubUPf2SMkEn90NjP16cemT615rbaV8Z7m+ayvdb0+1tiuWvIkRs5OcKNoOecdAOKlm+Eet66+/xF42v5jsVGjtgUQ47kE49O1AHe33iTwxpV1I95qmnW9wPlkLSKG4BOD37NXKXHxd8B6Zc+dFqcTiSPJFtasXY5PBOPfvWXF8CPCMWjx6fc3E51J1OLnzdrM/XhPTg8emfwg07wF8M73UV8JPau2tWdsr3DK7IzNtGec4J5zgZx+FAHa+L/Hlv4Y8I2/iCOylvLa4KbAp24VhkE56cfrXnFz8cvEd7psl5o3g6T7NHEXkuJg7xpjqcgAED616p4k06yi8EXthKgNlHbFdsmX+VR065PA9a8++HXxU/tjVNP8NJYM9vBamNrlATlkHy8Y7gGgDlIdU+NHjHTo7+w82G0mBaMweXAGU+hY5x6c1V8OfDDxv4nvrh9V1m90/7MyrI11LI8rEgg7eecDPOcc+5r03XPG+tp8SrHw54fs4JoYoRLeLM3l43YA+Y9MZBxjJJrN+JOs+JLKHWNO0hF8m7ZB56Nlocp+83En5RgcHA7mgDmdV+AV9L4hsYrfUZLiwlJa7u5SA8YyeAvckEfjmulf4CeDpLKS1try8+2KuDK0ysVPuuMDPAqt/xdTXPBljf6XqmlL+4BBg5klXYBkNgjcTuyOOR+VP4Q6bcW/jXVRf6vdyaxboRe2swJB3YwQxJyRgA/SgDY8MaJ4T8C+CbGDxRDaNPezsrvcWu/wCYnG0nBwox34ru9P8ACvhqC+ttY07TrRJ1h8uGaAAAoemMcH615h8QfD1hql7d+KtWvLi902xhEQ08sYCZN4X5TjgcMc8547V39poWmD4fLb2tvPbQmyZoxvYyxA/PjI5OGA6dcUAWU+IHhl/ELaEuqRm/R2jZMHCsucgnGM8GuB8U6/a+F/iZB4qggjmsJrCS3mkRSG8xScDJwOu0fj7Vzvgm0t/DfxM0jRrcWkn2mBbk3k8TPLIzBjgE42/LkdO/Oa9k1XSrC8mOlX1lbPptzEWKmP8A5aBwT9Mkg/UH8QDzLwP8VfElxqEsfiTS7lrO4SSa3uYrVgqrt3KoCjkYU4IyTmuxt/iLIPDdzrup6NeWFpbBmJKFhIvQYzgjLHuMcV554b1jU4/jFbeFZZLp9HsLiaK3QE4VVBZCe2BtC/QmvbPEGm2+p6U9vPDC65BHmj5VPrQB4l4e8dfELxjrcdzp5sLe2Z2i2hlBVDgj5WYkn5eDt7mvUPEtlfSvpl+baOW/sTJ5Do+OWiwR05yQO3avEdSivYvj6slrbR26jUo4oVChV2rtGAMj+H+f4V734jjSbWNGjkZCJJH2qwOQwRskEEEHaWGaAPnPxheeIdT1Sx1zxKbrT4r5kewjgyYkjHDYUsdp5Q++a+hNO8KafqGmadcXEl09xFZrb+YZNrsACMnHflvzrzL48i2XRPDVtAZIHQSPEC5IICj5fUtnb+dezeHnCeF9NLNnbaxgse+FHJoA4bUfhhZWPhiXSLGe5lsvNe+ntpJMtduoyqFuCBkL+XPNcp8LfFlteeL4tL03wrpWk2exi0mS1xv5wN5I64bgA17Jqmox2jujxM7C1lnQjodoGRx65rwjwP8A2Lp/xK0uPRrxpobuJDJGzkBJGDtggE5YBVB+vuaAPoK/vEsrGa4kUsEXhQDlj2HHqazZra3umOqG18u6isiYXdcNHuGSMexUVJ4jtPt2h3Fq85iEvyBhjHPAzntzn8KLjU5bWHU5ZEEkVrbGX5AQWYKSw9PTH1oA+d/h54g1K/8AHWl22p61eyKblp2jaYlJWyR0HAGdxIPHSvqAKMg96+aPCvjnU9V+KOj3t3aQEzQJbqFjAZUyxyCccnk8E8flXv2ueIF0V7ZGtpJWuGCK2QqKSQACeoyWHQGgDVmCM8Suu75sjgYBArwPx74f1NJ9c1BrH7Xcz3/l25nwQUAVgFGAejdc9RXutzOoe1R32mWTCnGckAtj8ga8E+JGs6nqWm6lpkcNyslvqrOyMcYgKALg8gfMW547daAO3+Btk9v4Mupj+7gub6SSKHGPLXAHp7Cu6v8A7PcRahEbZpZI413KRkOcbl6c9f5VxfwZuTqPhm91FbZLeO4vG2opPRQAD1OONo4xyD616IiSCeV3bKkjYPQY/wAc/nQB4DrWiXsMc15qOnl9JnnieSKKPbIAVJbIHDcoo6D73ar9vNYaNf6ZaQRYtI5JZhGluSQe2euD989R29K9J1KT7R4g06QTQfZoZjHJ5qbWG4DCqTjqxj/Kn+INHtNQvoJ5bZhJanckijAYMCrLnIOcZ+mQeaAPPIUg8Qf2lbwpDHY7fKURg+W743KzDngEYBB9uorzLwx4ZkgsfEd88qia0spAqohJUb8F+3UIwGCeor6Fnni0a1tr1EigbgG3iXJZ2JGxiBnALdcZG0183+GbDVNRbxFBZXHlobR5XjBZg6b1J5x6DqRnn1oAsWdjBP4Q0lJ2CuupEXUqQEyQqSAGJwCeSB1Pt0r6wjkQabF5EWYzGNiH5flx+nFfHt5e6jZaXa6LNGYNNivWlWbyyGeUfKxB7gc8D1r64gvC3h61vIkNwPs6uQMbm+XPHbOfegBZr+1trBrwMBbwHDbcngcdvr+PFVNJ1WzmgjNtLG8c26VTn5VTr1GRxlRjiua0KU38n2K90hY7SeOU3TXEjb5MFlG1TkEEBicN3B71N4p0iwsrrTGgaWFbdHRLaHbsZTgZb+IYOCMdNpoAzIdf1M+MdR0lLidLN4WkhlVQVTDYJDcgcL04xnOK4/U/EfiPxTd3lhpulzTmLymkaT5djI5Cgk8ctkgg9varmmaFb6qLq8ubm4t5pLrzZbVnAMuAAXHQkMu3P1pNT1+50fX5tI0aSCKaWXNwVw27cwAAK8gAtIeV7UAclqfjRvDk9xBBosFjfMGXJZmIGQQrZ/2dnQkemK7H4d+JvEOo+LbfT9TW4a0S2aRUt59yFyerHPTG7C8mvH/FkatciV7yS5mMjfaskNtbjG09SuMDJArr7P4napomi2dnoyKsW1FMogCMdpIORyOQhJx03UAdx8PZLrxr4q8VXfiA3VzY2k5S3tpXykRLMSNo6kBV7etZ/jPW9U1LTdX0s3cEem2hFqsKxbZZWzzgk9dinsOuDWp8AY7ptK17V7udna4uAGjx0ZdxY/iW/Sq+reDT4l8eqJ2aTRJYHnC5IYsSPlGenRe44+tAHEX/AMN1tPDp1y3vrqONlBhjdF3L0yH2nA+YsOgxt5rpPgxZ6snxFnu9SuVl83SyFO4fMu6MjAHHGR+fvV4DVfEMGqaHawfZpLN2iYsuxpI13ImScfLu3tnJ/Gtb4VWK2XijUVv7y3uNXaAOyhSJEUlcjkD5cbKAPYKKKKACiiigAooooAKKKKAOZ8XeItR0SCOPSdCvNVvpVYokSHy0AHVm6DnHGc9T2rwrxT8XItRtrnT9R8KRLqO3yLmSWZjtYDB2r2wc45r6L1GW9insRaQLLE8+y5JOCkZVvmH0YLx718ceL9Pul8RarcSzR3AS8kjaVOhIJx09sfnQB0Vt8Q9C+12ct34RhcW2DuSdtwwSw2+gzt49B+FaUvjnwz4g8aWWoX/he5+1RukcUdvN8sh3ZUsODnJHrnPtVH/hBbU/DH/hKAzoftMSO6cgRn5XJAyMb8dPTjrXH2Ud7P4jjuNFt5rowzp5BWHG4KQEyBwCflz9aAPTfFeq6iul+MoZNPaPF5HLcPHKu2IOAqrxzuyRnI/h61ykcnha88I6v5FldHVGSExSyyh2Rtx3ZPGc7V7dK7rxP4e1efwf4s1e6maDUXuoDParEAmxGHQknOMluD0Xkc8+MM0cemPGnls8koLNsywA5wGx05H4igCkcbSw2gjAwD196+hPgp4w1C58I3ug2umgNpdtNPBduSY2dmLKjADrlieucCvCzoso8MprZni8p7s23lZ+fIXdux6c4r334E6AYNB1G4bULe50+/jCtBGSHRgWViTgEdx+FAFfUF+IXiKw0+6vvGOkaAs7E/ZUl8pwDjb05bI7E8dfpiR+D5D4pubHVfico2xBo3S7IkkZwcjaTjHJ7k1b0rwtpt54iutNkb+0rH99dOrOfNLK3yDg5+6V7Ht61mzfDrRdE12fR9QSScTWizxTp97LSEAKoztAXgscjPNAGR4PtPBN54w1keJJrm+sIED2ksjyEtg9GC8k4P6GvWvD+v8AgDxHJ/Y+kaC91b2sfnEfYvki4wBg85OT+tW/hv4ZtPD2o63FaabJFbyujRXErDLoQSF25OMEsOw4FR+Cv7Og+KHi2Cyt7dN0dvKrQHhRggjHYkgN+VAFu++J2mWGv6JosOnXLT6hIIsOBGbcZx8y8nr2qXxofFd1Y6vDo8dvFHBFHLaXAn2S+apDEY5BB6c4/HNUPFejald+OtKu4zbOsLFkiMAZmA2/xHoRlycHoB61k/EXxVPH4X1E2stuI7m6FlMxbayEx5BB46Erzz3oA6/R9L8Sv4T0yK+11W1Lz4prmdU+/HwWjHuRxkY9RWvqOmXF5qljcx6heR28DES2sLBUkBUjLHqcHB61ylvHqj/D/wAOQadqpjuB5QN1uD5AGRvJ9VHOR3rZ0K/vjdT2V/eQNfWiW/2sxJkSFlxuA/hDEN27UAH/AAiGn/8ACXx6/LPcXNxbxiGNGl4gAHXA5Yn/AGs9axfD/hHTfC/xMub21vPPm1e3mnkikAZ428xTlT1CnLflVLX9b/svxVqt6t35AhjaMWWxiLpzEOWwSFwSmCQDzim+Ao4bf+wrq91q5/tOexeP7LMzNHIAxO7d0yMNjGODQB6hPHHJDJHKoaNlIYHoR3rzXRfAEWkeL7TVtI1IJZF5WktgFwcgYxjjGBjpkZrttamlm8KX81u4WdrRzHh9o37TgZ7c8VxHw6046XbWEuoec19eiQoSfkRcKVwCSRlcd8ZB6UAa/iXw7Jr+q2Usc8MCQ38UkpB2u6oCRz3O7YMe1UvFnimNYtdszp7mO0hkE8skYYFdmcgHhh93v3GRVd/Eem2GptaXml3MsP8AaqQ2lwj7QWf7zZJBOGL5HPAHauK/tC3j+JHi2DWll1RoBOwiVwiSRlUxGQMEfdQZ56HPfIB6r4Otoh8NNJgMm1WsUHmIGXkj7w6Hrz2rk/BU8Vx8WfFlxclG1ZIVSGNjsYRDHHQDH3Oea6q2Fl4k+GcUSRvp1pc2KxCNHObddoAAPXgYx/SsfwbqdjrPifXTb6TA97YuLS41IMAZkAxtxzlvl56CgDzDxj431TXtG1W1SyhSLTryOIrGxckhnO8kYGPl6gdxzXuHhjUXu/AumXXkRq8mnq/lqflBC8L+P9K8w8SLP8KNDvJNLtreVL26hit1kiLBYijFozknd9wdx1ropdP1zV/Bkd1dahHZzJF58DWERjMBcfcwx+ZRnnBB44xQBlx3V/ffGDQUsdMZdNtYAftCWwykTx8BnGe/HQY/Ou21nWfM8TS6T5PnWyWsbTlcho2Z/kIOMc4PftXGnx3qlv8AEvR/DlsP9CuYYVkDwlCrFMkgED8sn09q6nUNIv7Xxw2qWUk08cwhE8LKgQKrYGD14Bc9+mKAOC8DaP4js/ihe6xfaZdJYSyysJJQr7I2JZRvOTx8vAOOv0PqfjTUTpHhS+u44fNYgJtA67mA9RwMk9a8g8C6xqD/ABxv7KPV7m5shc3QaBc+XsBbaevOCQOn9K9Y+IdnDeeEJ0md0VJI2DIeR8wBOOh4J4ORQBwOqeDdWm8WWOr3Wm28MkN6JZr2ADc6gEghQQSeFGOa6m6Fj4tisL6Ced4rd5xI6yECNlUpgpkZBG7qDyfevM7fU9Tsfjy2l3GqX9/aLcERRNN5i4bBwRyABz9Mdq7L4meNJPAEGn/YNOt9920qvEyYQLx8wx0Pf8aAHa1o2g+O/BGmLc65bW5tbXzI/MdV2SsowXHUDpxXoOmLp0WgaZb20kMto8CQ25U7kkTbxj1BAr4onnaUTCJmVMkkbj8wzxx7Z/Wvoj4I+OpfENh/wjd9DGH0y3j+zSLwWReMH3AC/XmgD0LU4pbnVJ4PPaGyFg6ySrkeW5OFORz0z0IryfSNL+H48daXHpXiK6W8RozBGkRCkgcLvIzyFHBPf3r2rU7JZrS+CTCOSW2dCScbSQcN7V8tfD9LqH4uaN9pjE7CRTnrsQrwePTIFAH074l0mXWtINpFcSQP5qOJEYqQA3PQjtmvP/FnxG03wR4svNI1LTWuLO8tow8kIGScENvHcYIr0+/jllhVI52h/eKWKoG3KDkryO4yPxr5o/aCmt5PHkaRNiWK2RZRnv1HHbg/pQB3Pg/xz8P9V8X6bp+leGTa3i5ht7oxou0AEjHOeQO4zzXqmsW32xYrd9NgvUJ3fvj8qMOQSMf5xXyP8LhO3xL0EQSpHIbkYZxkYAJI/EZH419m7RjNAGZcWDz3tozShLeEhliVB94dOccAYx+OK898R/FK107UpYv7A+029tdmCSZ2AJKkH5QQP9o5z/DXot9N9nv7HLYWWQxng85UkdD6gV8x+PbkxSa6WR4ZJNacptcAllXaSQOen4fN9aAPonwR4oXxboH9pLYPZYlaIxMcjjoQcDIIP55Hauj3CvMvgVftefDiKOSWJ3guZUwhGQCd3zAdDlj+GK9G3LEs0jOOu5snhRj9OMUAcZ4g1jStOuJr29tZ1eFwqkDBkJKY4U5IBK84/h71k6n8UdGN0dFiaaItbiR7n5cAFclSCDzt747jpWN4x8XabaXrC7sItQt7WY3CNJODsZmAOwAdQS2MkfdPvS6TqUN3a3V++m2NkwjT+z5b0A+chCucFvTKgcnGKAGT6zPoWkajY6PHe3t1tZ7i/klDR7guWkRWyoyzMSOOlc/pPx/e3t3hn8OWSERlUEDbFzzwRjoeBUmuy6ncJcX7IkNw0b26iOYMrRhcbAOCTgu+eSfwFeV/2hpA8Ptb/YtuoBvknAJ759R698420Ae56x8YLB9J0u+m0KF7e4uGWMTqJGXbwxA4A6kda9I1vxBb6VoCalKCkLICT0Chh3zjjkV8g/2xG9jY6e0A2287Ozk7iwYjPXjOB3FfZB0y1v8AQbe1dI7u18pNomXcHUAYz+hoA808O32na147GoR3FyGe28mGCdfLG3jlCcMRhOTg/erpp3ayk1Odb6fM1vlFudoCMMsNp6hRkjkdq43V9Gnk8Yiw0ETQPp9s03lLCrJG4IwAegyuBjP8QNVPFvhzxNrOnme5dXuEtRGsEa7UiDYWTceQTgueDQBLpOpT2viJ4jeQ30JWSS7S2CTOylR8qhRg/MUHIBxmue8Y6Tb3128WmvHLLNL50nmuq+TGAyhSRkBeJDzjmuftr/UdGnDOlvYm4EkSNFnk4GWy3bJXGD/Dx0pumac87WGoalc+To1zcPE824+YWRSfvHnB5OAcfNQBT0s2Z16z0/xqt3aWkCkefGuJCxJIznI/i69gK920LT/hprV9DBpkcc10sbOm9pNwDABvvdD9PWvn3x8UGvvbR3U1ytsTCskowzAd8Yzy27r/AIV6F8NPG/hzwzJDZ3Vo8d7JGBLcHaQcRjpjkZ2r+dAHqXgO28KaRNr+n+G53llt7jdeIckox3bVBPUDDCuN0vxvLb+M5rrxDJ5dnOz/AGAKhUyJnGNq8k8R8nOeenNdt4P1jSfEMWsX2hWcUEcxGZUK7pXIPLgE4IOevrXzn4o1LUbbxBEb+OOUws/k7tu1QWJxzkYDHHQZ20Ad74la3tL2/lbUgUkvBMbaC62yrEV3EsBjsJDjk811Xwnt9Em1m81HSb2S5823UMJXy0ZyCRjP3cbQMgH5TXz7fSi8vXmu1dVJyOSNwJLDnOPYYOOa9n+AGrNdahq9qmnQwxeWkhlhGADnhTnknluc0Ae8UUUUAFFFFAHnHxfTxVH4dW/8M30lqtmHkuvKk2uyYB4+mOxzzXz4Pin44W3WBPEV6FzktkFj/wACIz+te8/Fzw34v19tPk8O3ix21uGaeAz+UHbIILZO1gNo4I459a8kufAZ0vQLXTryKD/hJNauT9lVpQEjReQUK5BDdjx94elAGC3xW8cFwf8AhIbsAEEKCAODnB4yf6jirVv8Y/HVtJNJ/bbytKm3EsSkIfVRjAPFQaR8PvEmvalff6CjSQErOJHEQ3k7cA4xuBOcU6++G3iuxkvkj0S9eKN/KjZMSZJOew9BzjHYd+QD0T4a/FPxPfeI9O8M6uq3jXMhZ7kjMioVJwQOMdD7Dj6cPrmna94c+IN7aWUMU81xdP5MGBIHTdkAqSQBgDr2NWvAeheLbfx5perReHrpVglYSny/KRlAIblsDPX61zviL/hJ9c8SXerz2GpLcvLuU+QwdAuFXkdwAooA7Txj8Q9Qv/h+dCOm/ZTFMttczw7VjZ1UFlCgdzk5B7VxHhvxVP4YupJbNUa3d0PzRBmAWRWyM9D8oH/16pPofiBnjgl07UGLsrlGhckk5wSMex5+tV5tE1aCyku3066FuHKvN5LBVx1B9unWgD23XvG114l+G1+mriXTnvbxU0+VlKrNEFDMeBkgru9eWArxK3NtaTss4+0xFTsQDG5iuA3rwT+ODSTanqdxa2wub27aG3ASBGZtiLjHy84H4etS33h/UNP0iC/u4WihmciPKnnBIOfQ5B4PNACG9QeFvsO2QO12ZA2PlK7QCPrnH5mvYvhT4p8LeD9GtxdajEJNR+V1SMmQSZxh8E8DJxwOteFNO7IkR+4hyAPU9f5VpxG0fTLSCJj9sknIlYxj92uRtIP/AH1nntQB9A6Xe6b4Z1X7JMiLfz/amt5kUFnViMAkdD91eo+516U+68LweIZ7mwNwrajYWNq9teytvLpvLFWHYgADg87s157rVv4e0rx7pOpalqszQeSJJfLPmGKZSABjqADhu+a1NF8ceDF8S3E/k3Fu1159vLMqkrLE7E7jjBycDsSM9qAPbtFvLZtU1TThOJLq3MZmKAqApXjn8G78VyPhK1bTfi54oi81JIrmKKVXZTu9NoPfGR6/nXGfCq18LX9l4lga+uDOUJkuWnePMJUgnPHAbceR3HcVZ+EF/wCH5fEV7dqEtntrVFSWa5JJHRs/w9SB68dBQB3uvTwX/ja30oXzqZbC4XCybVEjAKuMHOR835/SvMfEWgaxZ/CwaXd22by21gOzkqUcMcDgHkZPcCm6I3hi58b+IW1vVbiYW0kk8KRMfLXDj94rZxkBV9PvY7V1HxT0XS7s6Tex5uWnmiRna9CqsZYAtgkdQc5HcUAbtpBaxaFpen3FvCx1CSLbGoCxAbMBuMrggbcDHX8as6RCr6rcxWdwf7Qtkt4L1Ny/OEJXK5zgD5+OOtYXiix8I+Gjo1ld6TfSQROJLVre7LMsvAC5LZGMLjB/lXQaLp2jaj4vvdXtJZBdWuy2Ajlz8gU8OMZPIbkk5x1oA4/xy4Xxc+orp3m29rK8V3LJhlQeSOSpwSMlOhxlapfCawN8dF1KDTJHiVbi3e4bDpBznHJBBIxyM/eNdb4z8G2X9oXOr22kTXkktrL5kEMuxWcjBYgHkkHsD0HPFcb8GtA17Rng1iW+kt9FukkD20jkpnaSJMZwpG0fMR04oA9Vv9f0PUNIu7WPUra4lET7oY3y+UOD8o54biuE8GLrfir+ydVS2a20zbdQyHhN0bYCEKOuBgZ9utcN8G55B471281AW80sdlOXlYAJ5hcEksPlAPzDJ7EYr1jwN8P7TR7qHWkubld8ZaKySYmCHdkkAZIPJ4+lAHHQ+CdSS50zQbOW0vo9F1OG4uwX5ZZOrNz1B39uQenFUdU0SfTfiH4pkWCa61K6gllsoFtzIJc4Y/Nngc+g+7+fry+DLBfE7a6k14k55ZFuG2Ocg8j2546fMawLzRbDxRr2otdXN/bXVnMIbaa0n8ltuMHkc9WIOeCFFAGrY6Rc3vw5srPVGktbo2iecIDsKcZK9ew4P07VzPhPwzqfhvxB4vFtI72NzGJbeVh9+UgknOck5YjOe1dda+FIz4P/AOEduru6e3+dTMtwwmZS5YZcY55wfWq/hvwZp/g23uFivbyS0CkhbmbciKeufxzz70AeSyXeueOvBcth4ehN4kJt49juBLEQSX3M2CRwvqeTya9I0jwnfSeAZtN1LU5ibmzMcrOu14n2gcH+6CGPOevXFc9bfCfS7u+g1nQvEOoWOl3bpLJb2bFt75JzvzwMnHI7V6Zc6Nb3XhuXRXmm8ia3Ns0m7Em0rtznHX8KAPOLTwfrtr8SdJ1i1S3TSBbRxT/vAShVAMjOCSTgZ+td7rmj3F7qVnfQuX+zci3Y4Rm3D5j7gbh+Nc3bfDy1Oraa51O8uLCx/exiWYszSg4XcSOQB6EcjvXoTZDAgDB4JoA8O8A/DzxbpHxMuNdvba2tLJp53cq6lpFbdhVAyQuSD2OBXp/jTw8/iLQjaw5W4E0UisDgjawJwexxmtuJrnzmWTyvLA6qTk9Ocdu9We/agDxrR/hhrNr8WG8USRxQ2RuJpdjTCRsHAXt1OWPtjrXNftFW0761o8pCCL7Oyglhndnp646e3NfQ1w0i28jRBDIFJQOcLnHGT2Fcn4m8NReIdOjuNX0S21G7tFaSG3WdgpPXaCcAk4A54oA+NpA0ZKbWRhwwPWvWPgVrkGi3+umS1ubi5NoJIVgVnLbTyMAEZ5HJ9PevW7T4O+CpbJDNobRyth3WSZmYHHQnP54p82keG/hnCupad4f2rIAkssR3ONzKoX5jk5LA/gaANW9uYdY1GC1U3Bi1DTpYsbGKDcM5bsCAD19a8i8DfDDxf4V8Y2WrXtlaNZQyBZWaVXZUIwSo9vzr0DxVq7NpU+o7r7T5raN47eKGVQGBAYsV4JO1eAD61h/DSPxHrVlba3d+M7mUCYq1q65Up3645564NAHqt/MsmnLMrMFBWUMF6gHOPyr5p+O9tLH8QvPmk3pLbRmP5MbVHbPfufxr2j4l+J7vR9GCaNcxLqazx5hI3Oyk9AB68dR3rwP4r+IZ/EXjW4laCS3t4AtsA/3vl+9uGcZ3buOOKAE+GDWUXxG066KO9rbFmLBfmTAYqdq8n079a+kpPiDoEVl9tkuitqGKs+M7ceoGTjg9fQ18q+B7LULvxTawWVw9s0nytMoB2Ke/II64rp9ZhgtobGCcTXFxBcMLpVQkSxgbSR/DyI2bII+97UAe0r4307xN440TTtDnS7jiMs1zIGOwIFwMY4J3EfTBrk9b+Bd/rOoajdS67GTdXTzoXjYlAxzz83PAA7fpiuB0Ww1XW/El7J4YuzokOwSLtHlusfRsN1ByxHB7fSvQNX0zxNB4ZuJo/iDcSHToMiMHEjMBnDkHOSB3z1oA6n4S6FrfhPwk2l65bRQMtwzxFHDfKxHUjvknFdhBfQ3g1NZJHWKB2ilBBXYAOSOB2IOefauI+FEviCfQLm912e5ubhpiFeZgkZQADI7nnPJFdBpYh1TXdXuLeYPbHZHKqtmORwvJBB+gPHY+9AHiGrWNjYB7ezhF5dz3j+TNOr70gwQRk4LDLOR16DvW/Yy2viTVYbNdSNnpUNpjZJAwVs4yqOMfKPkBz1wfSrWsa/e6prGtaLBosGp3FizC3+xy4ZBtKlTwwPG7ggDoOtcj4XstLlMo1ayllm1CVoxaq3lpGQcYUdjvYjGR9044oA6/x3qXhuO2j0nQJo7u4hDs1naHJmkZSuSVBG4Lk9OwrgLb4JeNbqx8xtMggY/PiW4UOf8AZwDgUuuaCfCGuImhMG1JZCI3LK7ISMjAIwCAOue9NHxr8dW08ayX0LmA4KNCPmIGMN6/4igC1D8EfFkWn2Vw9ihunuV8yDzVPlx4JJY5x/CO/wDFX05GY7DT7eF5EVkQIuTjcQvTn6V8xWfxl8eXF07w3MMjKpcxtCNoX2H5Y6nmodS8aeNPFs2n2Opu8cT3ClfsybXXAAdtq8kbd3H+0aAPcfDPj/T9f1+6skjjW4iYr5ij7y5UA56c7kGBn+RrdsrZoEvXuYkDOWG0Puyvvx7Z9s14t4deTwx44GleHrf7Zf25Zr2WQ+VDIm1toJ5wcsvbqtdbrvxP0m2uZNKkupLG4njILRIGEbEcLkbgTgL2HDCgDltR0oeMPEs+n6QlvHHGHMsckYjaMnqQCAT85HUdVru7nSdLtvCK2wfTDa2bZkhfaUDAYLEjvjGOP4q47R55NA1OOe7vHvd0ZkR1hCv5xJVlkcZU/fY9RjFY8cui+JtR1C61m9S0sxOvmEAxhX2nC5I4wQg+Vs9fagDlfFXh+11LUrUeF7W4vriVWa6WAGUqwYr2HA4NYq+FvEkd+Xbw5fSeSytJGLdiuOCAeOMgiul+H/iLxJ4V1W8j0Ozh1NZPllBJPAYgEHIGTtOOtegeH/iB8SWEaajoUMqTeZKryxeWdig5xyO5UdPz5oA2PgiLiz8H39vdWN3Z+S+4S3IZQ4IP3QegGMnB715R4l8K3mo+K9Su7rVYWl81mlTLM0RwOxPTcwAwTjiuk1L41+K9Vkn0200CGBHgIkTLNKFK5JDcAfL047968406yvr7VFvr3zPs9yxllLSEGQFtpOR3ySRxjigDpda8MWdpo0UT+IrXy2t1lRGjAlcYz/FtOeF4zXo3wO097DUdW+y3Ec9jKiMWZAsobAxkcED7w5HUfn4xeWAnuHnureW3gZwsSkknaNpbnoCAy+le+fBoWItbxINKksJwkTlnkD+fGwO1sj6fXmgD1aiiigAooooA5D4gS2iaK0UltPPeypILTyoy21wvVj0C+pPavnfUfF8+px6Hrd7b3Ms+nALAy7ViBVstuPU4+XAyP1r134yzW1uLGSbxI+lHZICkIzJICQMADnBzyf8AZr5oGo3q2U1mLmT7NMweSMnhiOhP5D8qAPXfBnxbttKuw1xo7GO5uC91dI+XMjYwACfu5ycEk16nc/FjQrXw9Pq8omCxP5fklSGY8EAZA5wwPpyK+SX82KRo2G1kyhGOnY1sP4n1D+wrbScosduxeJ1zuwRgqecEcDt2FAH1npXjjTvEFl9p0KKW9Qjdu2mMAbip+9z2Pbt71pw3loG8z+1o5BvZpAZEYDttz2CnA9eOa+ZfCvxRvvDfhPU9NFzI0kqGO0iZAREWABfd7AcDpk9PTA1/xpqutWlklzeRytDIZxsi2tG5wT83U/njge1AH05qvji20yyub2R7ZkDr9l2MrG5XPzYIJ/hDHJwOlMt9Uj+IGi32nx2yQ6deWzR/aRIrscgZwoBAxk9T2NfIt3e3N4kKTPuSBdkY/ur6fSrNumq28MmoW0txEEJjeRJCrA9Svr35oA+h9csNAs/H3gHSrZw8Vg0ls0W0H+AbCWPX5tv507493+nt4GWy2yG5F0jxlBhVPzA7s46jfj3r5rgnmtp47hPvq25WOeo71YvNTkvIdjIBnG45PzEAYJ7Z68+5oA3PAsNi9/dy3tok4hhEiO3JjbcACFz8xyQMYNX/AIlXXh+XWrZNAsRa2yoDIUG3LcDGO2MZ6Z5NcSr/ACsQz7zwMHqO4NTxW015K+2KRtke5yf4FHf6AdqAL1/Jp1xcsEhuYmjiRCxYNkgKpZuOnXgD0rNm8qSeRraN0j3kqpOdq54BP5UhZlMoAD543EZOPWr1pdX+nW0iW8ZT7VgCYKQ3HOFb6kZ9wKAK7ytDZKkbGMSjMmGP7wZ4B7YBU/nV3TJ5ItRt5JLd1j8vYBGCrMG4BHIJOT1zWZ57l1L5B6Fh94j60QC5WTzLcShlyd8ecgc55H40AdJb6bdm8vLh4xFZxxlrmKWbbIsWRgckNnBQDGecZ9KtX/hOG4ukXRtTSdBAZWFxcrv4HJxgYGASMZ4A9a5pf7SuzIVW4cO37wgEA5I4P1OOvfFWrjRdTTiC0vBAzbfnB2hgu4jPToSfzoA6fw1pmoeI2XSP7WnS4gnV3hkPyIFIALNnJxn0OMDFegeBvEtr4K1g6XdRS+RJLLGbmJAYnxyPm4BPHoDz3615TpnhjxcmqD7Ho97DOzhdzQlVzngbm4xnH+RXqj2PxFsLZ9MvdNe70RogY7cKkjRbRuALDBz8uOCcZHWgDe8SeOP7K8TX89rrNvcJPbi0Szy6i3lGSN2Mjccv0x90CvKdDg1hlurSx8VW8ObZtlm108e5Su4hSeFHTuM4qrr1r4yg1eOS4tLuONLjyrVni2jqwTBPPTPPt1pw8IeKJfFEQkt1uL57c3M0KPg7MAsrZAwTuxj1JoA5ixvdQ0e5uraC5ltxcp5M+w8tGSD7ZBH6GveNR8Z/EDRYbbT5bXTGjMODeo+4gkBVBJIAOWXqDnnjivI/AXhKbxXqOoxW52y2tsZI0J+82cYyAe2R0711y/C7xo9mlvqE9pBpoZnlczqoLbsHgZye/IH1oA2tO+N+saTqi6XrWmQzQ26sJJIWzIVxuD5PGAPbke9ZGg/FjXD4mli0vS7SRNQvGeSJVJkPJJO4fU87e1Zd58NPGVrdRpa2/wBoiKmNZQEO3IAOOvGCBnj34FVk8EeLPB891rRjjgezQSK0IDlgTtJHpwWP+eAD0e8+OnlRsU0qS1SMAkXCFGfrkKOc87efeluvjTpur+HtRQafN5f2cxxykqWDlD1XdwOG5z0ryXxXr2ueLL6KG9UPsZ1t49gB3MQWGeDkZA7jiqiXMmj2N9aEWUkwAjmeSLLgc/Kjd8gDn0PagD0PQfjQPDGh2GjLpczspYSPPLhlySSff5iR1HQ10OhfG+S7s2mu7IO8ayysseAfLUsRwSOQAM9ev4V4w97e6wllo1zY2sU8WR9oVdkr5zgMR15PPGTWzofhW7utDvr+Wzt4rW0ilmYztlmXYWyuMg4wuARjrQB6X4Z+MOjS63bReXcxXGpXe2dJApSHJ+UBhjjJzyO5r3AYIr4e0C0mk160iEkEYS4XdJMyiNec5JPHQGvtu2IMMZDq2VHzL0P0oAmIH40inIyKdjmkxQApAPWkIGKRuo9KPMUDOeKABcEAjoabJCkrIXXO05FPzSg5oA53xVNplhocrX0ERhlcIFKZDNjgcD0GPyrk/h3FpljpWqWltYoNPa93W+xvML7gEbjJOAyn045x1q38ZYLq58ATQW1sZ1eePzQP4FB3Bvf5go/GvDPCGnprZ8uXVZ9O1S4lRbV3cqjIPvAH7wIG7oe496APV/ig+jxeItDuJ7J7m7FxklJdoVtvyAgjH3incfj28+8aw3PiXxLJfw+HNSESndKFG75cHd06nCMQwI6jrXpFn8IvDtnDDqfibULrULqORf3huGWPduwuAOc5IHXtXerr+iW6bTqNohjjUsokGUQglc+nHrQB8v8AhdLzwX4rtry60273XELBFeJw6nAB4OOjEc88fWluprptNkvRbXT3keoETs+3MKbcbex56c8fnX095d7cG6e4+yLA8TeRLFy4yOpJ47ntjjvXj7N4o8KW+vafqmmWs9vJEby2nCAKdrZwcDGfujBx0oA4OwgstQ0PUL0zajGLS3jhnEZwFQkAglewO5sbT9a6TxDo8qfDm0XM9vbxXDSy2gnGZUI3Jk9/4RyO9c5p39o+ItTsptE0dLi4RRJcxKo2ON3QL0ABBI5+ldr4kufESeGL1NVsbGS8WRUEMm11jj5YlVzngsq5yfu0AVvApsdU0/Ubf+2LrT9I27ZIjOpjwxK4w2SucMc8dQa2vh1rzeEYtUi1K7B0OC62xSF1YxhyWBZl4Od2evrXJ+DdSj8JWNuL60sWuZsymWRcsqgZ2kYGSQpGQTjd6VU0HUdR1a38XSXBtoNPlVpbqNpOBLltuzpt+Yk89cAUAeg+LfF1t4Xea70hbSS8vpVlkmwYmxjd04JU7AODyTXI6XrHhf8AtKLWNVu8azJMxWHy2UI5YrkgYxjee56eoripvEwvvDsNhcQXD3Nusu2V237i7LtB9Rhccg9e1U4r2zutIMt5DNLfxT/eZx5ZQjgY5A53Hpjnr0oA6L4iXmlar4vfUtKX93GsXmrEDg7j94Ec8qACCOCfwrPu/Ck/9hRySJZwySzDypNzbpM8AEDtgMfu54rDL3VrFLNCjRQ3XDR7gVYhg44PHB2fr6mpbnX0eyFlGshtjtJSUAhWAA3AfQHuOvtQBt+EZtM/4SyK2nt1EVzcKGfdlEQjJBHTJfaOmK9psIdWm8WiOCz0y20y2ijnt7l7cL58bFcjPPOA3YHp9a+ebe8h06fzRYrcJdIfllUgDg52nr948EH+Gtd/HWq2+l2dm7XUVxYspQHI6EFQTww4A7nqaAPdNVn0/wAPvrOpQWVrL520iS5DOPNLEEE9gGOMA9q8r122F1p1v4n06GUXNrcFpI3bMZUkkOoPJOAowG4OPxy77xfeeKIba0u7u4XbaszLjcZpR67eT3PIPeucuteuBBNaQbltZHZxFgbU+YsMfjjr6UAei6x4ruNV0fTTqOowtAojlTypDCdmQhUnGW5Emep5rlbTxBqD2uoXV39kSC7Rg4cYEjHJDbV5OCydQfr2rmJ9Yubx7cygLHBCsHyjI2AY5HTPJP1Jqe9ubq/eG3xL5bFXiDY2jI5OOg5+gwKAJhfXemwJPp1x9nhLkAiT5yfRsY3DHIOON2M1634E8W3HiGJdOmM9/cLG2wTPtUyHhgSoOBg5HGPlz1rxCQXMibpSXSHaOXyoGOB1/lW0mr3ttfxXVhO1jO+C0qy8gDgk8dM7iAD09+aAPUviPoljpGkwLFYPAFREaRZ8mXkZUcEHqOetQR25n0tE1aws7e2s3wYVuBuCKuAvXGeGJ+YYxmuW8b+JpvE1poZtobxJFXyl81lwzfLnHG4HJTnPQVlXuravp2mtaSGzkkL5e5hx5v8Ad2sRgkYVs5yTuGaANvxdMmr+HLaaNJfIW5byXTmMGQscZPPBwOvavSfgfqVjeyaikdzdNeRwxLNFKMABcoG+pCr3NfPRu5oYkijlYLvErBWzGT1GR7c8V7b+z1Pc3Opa1LLuETojqMYUnJB6cZ4oA99ooooAKTNLRQB5r8Uh4NE+lv4sibYHJVwr9B/Dkcc88deK5OxtfhFB4bOsy6PPFZSTsI5Jo5GYlTnggnC5IGOM4rpPjff6HbeFoYdXt/tLyTfuI0cB0bB+bkg46j3yBXy5PctLbQxYIWPPHbk9v89qAPovw5qfwcluBbwx2nn3DkM+ohjnaDjLSEgAgccjqO9bCH4PprEjAaELwSl2ZsffznjPBOT2/pXyzbQPcS+WhUMQxG44HAzjJ710ng+XwtDc3CeI455Y7iMRRNEP9QxIy555x9DQB9GXOifCye4kecaJJJfuj8TrljjKhcHgEDOB1rD/ALL+Fel6iwvrW3t3u9qQ2rb23gErkIBkZJI564FZTaFo1zZwat4P0W11axhLSyWVzMc5xxtByRwBgcA1I9ifG1hoPitfDltEtk0kd3aAh/NjQnIQYwCMNjkH3oA9Ls9G8ITxWtrBpWnD9zvhiNuAQhxngjPcZB9ap2zeAJLqfSbeHR99uxikhVUwpwcg/gCOfSufPj6yj8WeG7R/DUtvDcRvsvLtSht88MoyMYztB59PamvZ+FIPG1xqFloMuoXEsBuHniiARUOVMgZsFiTnlc53d6ALk/in4b3+qRaKyaRI9q7BVljVY0452MRtznHHsa808Xy+F7jw9rOoaXp+mSia6EFrLHHtZGwc7duOyqef73Sr3jiz8ARx6hrtjp9zPOYChijJTyZiSodwx3A9T0/hqnpVx8Npbeyuba+vrCVFP2u0CGRciM5YDHPzEDJ60AReHPA2q6Td6Q2lXOjTS38UgkkuMTAAEZKqQOgJ78/lWZ4g1m9u5GtbabTo7trpYTLbBELkYGT8ob+4M4x8tbfiHQfDfh+2s7/T7nWVtrqJpIpWJMcfykAsB65PB6/nXkt0htpJ7eaEC4kdHSRJRtUEEkccEHI5zxj60AdPJpGp2JTU7lbS400kOXj2BLgqc4GAO2O3Sva9E8KReIbTTNXSa1spQgZrCIh0cEEOJByDnkfdGMcdK+ZEe5n2wrKxQEEKz4UHpnk4HarNlqWp2EsU1jeXEE0BPlvFLtK9c4x+P50AfSt78ItNj8OG0tJLa21BJC8VyUycluFJPttXpnj3qLwt8OL6wgWw1LyFRRKq3MbAy5K4VgDnbzvPX+IcZFeA614017WdRe6uNQuUbOFXzDlAG3AZ9j/IelR2viXWY7lrqHWdRS6cbZG885Zceuc+vagD6B17wBBEist7qDRNEhe2t5fmeYOW3Esc4yw/iHQV4Lrd9q+n6jqNm97qEUglZTFJKzHym6ZJPpj65p0vjrXmmllN+0hljMbEjB2kHjgDuxP1ANULC8Fzezz3yiUGJy5Moh34GQOhB5A4xzQBr+HfEN09wYL/AFW9KOCyj7Q/LgZQDackk5HPHNfRngzVry98KW98ILmW/Q/ZzFMWiQs2GLEY6ZOM4zXzx4XezktYHEWnLPbSjzJLuMlSjZ46kcbSScD7wr1Dw78YFvJZrIaVpkEsNs8iTyXBjjcxqAAFxgZ5wQaAKPjPxNef8LBhsJZrd4bZ0WeJsuoQBi+RkjOBj7oPNWbTxPLbzaprD6Eq3V1E4hm80tGqLldueVXnJHQGuS8d+LdI1fV4vsuiWqlSkt5NHJmS4UkNt5AJwO4J6+lTeJ/FehDw+sWgK9vKH8oKxLGSIRlcnODgkt68/oAJ8BJ5ofGdwyKyx/Y3DyMCUAyvX8QK7iw1LVvGOs3kGp6lZxWdtI8VtFEpidwHABwT8yjY+eeh98V4Jo2r6po11Nd6ZPLBN5RWSRCeFJHXHvt6961dI8Uvb3s99ezXEk8ixxfJIFLD5QSTgjG1cHj+KgD2XTPHLeFrrWbbV9cjvDbIr2g+z+WSWDEoBwTk4GTnGPasLVfji1/PNYQaZB9mmXZ5ygu2N3OVI5XbnjBrzO78R3t5qEt680U8igqHmjUcE9gPlzznOOorRsbbTbCx+1ajZMLq9jLW434VOpySTjnK+nf8QDTk8U3ur6OILvS4rwPOw+1xWmCu4EkYA55fHTt78cnJZ3epvMy2QQxBcsi7VCbeB0xngc8E1p6B4oudBQWixxpJJKdxnBIjBUbXAPQ/MxyP6CvQtV+Jy29vp1xbaXaz2uc3Vx5OdrkDAHPPBU9e3pQBjaj4M1m6g0fV9Ut47q0aIbmgjZW2jGC/Oc4z3FangXw74i1SZZrwy/2bAjoyToR9oDchcnIJBIA/+tWbqXxj1a4uRIkMX2PlVgkwDKhPXI5GNpA4/i5rUl+L3iQ6GZpNKQWzTBTMP7nGR93HPPzfpQBswfByxN1fMdTtbaS4VRDB5gZlTgtxkbTkHoTiu88IaN4g8L+E5bO4vBqd+H/cGSX5AMDuRnAOfXpXlF38TtKvr9NTl0IXlnHbsklu0YBBYgElh1GAOq967bT/AIq6EmiQapeGW0+0IyxWsR83YoY4JA4Xox5AyAfSgD1PzZBFuMeW2gkA9+9Jd3cNjaSXNzII4YxuZj2FeX6H8SPD041K/iur0TzDIt5EYBViHDLz8u4Mvfk4qZ/HGj6xpklres8dnd25JnlPyhNvRicHsx4OaANLWvFyaxaaaug6lEoaVZrxzjaluFYvuJBwOMdvrXJeLvi1oV/4I1Kyt550v8iBVAyxO44bIOCPl3deeAetdX4N13Sbgz6Zpxe/aC4eO5uGjC7QctyGwQv8I69Pxrm/Hen+HzPfXV3a2m2eVYENuh86R9hzv2DIGFbBINAHnfg34pa8fEOkWGv+IJo9KgmHmPIoB24PDkDcwzjqa+itP8ZaBqd6LOz1SCWdo1lRA2C6sCQVHfgZ47V47NqHgyPw3LrMmgw384CW19E84DR7Rw2wZ7k9h0qfQ/HNsq2MqeFc3kaslvPb7eYwAyA4GAdoUduvagD07xz4hu9D0CWfTrVrm5fMa7OTFnjeRg5AOOMV8ix38okhkkuAEtzuWMtkFuSSAQRz3+te7D40tClxHqejukjSGONQg2uhYDLZJGfvng4O3tXI6z4u8JalrNgU0I2n2O4klPlqrtM2MgYPG3IHG7pn2oA9h0bxj4S1/Q4okdJ4I1Uyq0J2Kw7txgc561Xu/DvgjUrdNQnit0aRFWF5pWCDkbcKTtyMDp6+9eZQfELSbPUtTsY7KSx0y6k84xxMAUOQNuCASpwzcdM8CrEHi6xmtrK6GlFr2Npms7FymIXPz8BsHltuMA89OKAMz/hB/GFwGs7PxdBNbqrRRQvdsrsilgBtPsD7VYHw/wDifqUUgvLwSGeJw6vcgZGBgEjnk4wPbmsV/Gc6eJ31290pxfoUdZVfaIyo5xhcHKjoR3PSu3sfjPYQact19iuHkMSrcymVVVZe21eeCSe38qAOLtPhB8RdPkLWUa28jfKTFdBSchh1+mfzqWy+FPxJhvWaNWhZc7pTdD5u59SeSa2V+M2pXFpPctpw3W3/AB73bS8KCcjeAMEnGOMcnFSWPxQutD0MStqHnapLNmZJN0gf72ApJwBuAGcjvigDqNJ+Ev2Xw9dQ3EpmknSUSRSkhCWPDDHQgKvb6Vg6R8Hteto7zTr94JIncbJVORIMY34OeV3sQMDPc4rpPB/xXfVrfT7fVvLt76Z3LkxsqFB0xnv8y9+xrfsfE+pW8N3c6lfadcWiSqY5bUFyYs4zgd8Bm4zj3oA82n+BOui2S1XWIZIUw25ocsp+bIUZ46J3A/KptT+Chs9Htt09xe3qygO8cYAMfyg5JPAChiBnv9K9g0zxDFqg823yLdGAZ3GNw25yM4PXjp2NZOo/ESxs9Wis4YDcxSMUNxG4KRuASUbGSDgccd+1AHmOn/DWbSPtU2oaijzbgIF2ZlZyQN56HaGOMdOM9653QvhkviPxfPp93qEgFuBLOscYVyrbsMMgY4Cnp/FXvx8a6L9qSFZVkuJNy4jG75lOCCR05z37Vpx3llBcMfIWGWTliEAJGOrHt6c0AePap8NLPw74eMsUiP5d5lS8IPHC4PHqWOR6VzPiX4X3k2nPqOnySl5Y2uZo1J2OT8xA+nyjBxn869z1G98Laij2WqtbBM7sXQ2KSwYfKTwTjd09amh13wsLWGBNSsfKYEIrSjPBxjk569qAPmsfDPxHdaVpzW1nInmB1JkIAB56gE9Rk54HNdF4d8D2sWg/ZNXtXtr0+anmzIpBJXjYSccHHQjpzXtltZeHtRFvDZX6SiBlnSOK5yRkYDHBzyMj8adrPhLTfEESR3c8hhikkbEcm0gsMEZHbnPrnFAHzvqvwykTy7vSHe8s1fZMSR5mB0wuQDxjoef5q/hfUfDV7Hc2wW/nniKrGYs7VIy+7oTkll456/h73o/gSDRNTEtjqM62CxhFsiAUz6k9zwPfg+tTaj4av4rgXeiTWlvMwCTQzRbo5F3Z/DAJ7d6APl3UNMubCxFrLYTWrXUnmrDLFtcg/wAIyAxGQOAO/Wu48EeC7OTwxc6jfaW1xIySCHNzgLlSr7gCRkAMRkdwK7S78GePNQ8aQ6rff2Ld21pEY44pGYRvleTtwcHJ/QV13hjwvdW/hMWGq21rHcSpLFMIjlVHKqQPcYPbqaAPmO30W61LxI9nFauT5JY2/mLgEAAjcOOG68ZOMd6bcaCYr+NY7SbZIZFRJm25ePrg9OQAD7kV7Gfhxq1o97GysriRpFv7VmVmBX+6SSfmYnbu7ZqW40/S7Wz05YtJ1dZ132zzz20gVwyrub1zlVAPI60AeKzppDXMMk9td2lsijzEXLbyQc7WPB+bcc8cfSvXP2d7pxLrtmInFqGSaF2XpnIxn6BfyrivFmlGaOCzvGjsBafJHvDHcgYjLZAPqR14zniu9/Z+tFtH1xUkjPMaunO9HGc5PTBoA9xooooAKKKKAPAP2htKvru/0y8SCI20MRjEi/fLMc7SM9OOOMfMea8Uub5bm1gshptrHNF8nnRKRJIc9+cH8q+hfjnq9paSaJYXrzxQTSNI7xAHKjGeD6EKeoryKzl0Lwp8QtNn067XWrRZUYyvGUA3dsHqQD1Jx+VAHGXFndWTKt1byws67lEiFcj1Ge1JGssKJOBImT8ki8cj0r0z4j+PNK8YfaIRohhurVgkFzuIZ05yGGAeGxgdOteYLISu1iwX0HQ0AXdM1jVNHujPpt5cWs7rs3ROVLKTnHuOlek6B8abjRdBh0yDSoLdYlOZEywkkJHzEcdg3c9R6VxHh3xOmkSmK9sxqGnFSGtHbbvPOMsOcZOfwFZ1xqivpr2kNpDFG87ShgSWCnGEz6DFAH0Td3Ota98P7TVtb8oXDESQNYwGRwegUjqNzY42nGOe1SR6pqyaXZXa3MGmy21vPGNNC7CUwGTcADtIAA6d68A0Xxrr2jMEhvpJbXjdazsXiYA5xt7Z56YNeka945sPHunW97LqQ0qewVpXtSgAkcdNrY5ydo69jQBSgsF8Y6w1lqWrtFFFbyLc6l5+4SygfKH6rjJfHfH0rjdc0HTdB1W3j03xHa6mgBZ5okwiMOQOpyCaesN/Lol3bWOn6hHbT4ulJY4dV/iIx0AVznPU1y6wzvL5KRu0mSNiqScj2oAv3+o3N/BCkss8kcKeUjSEkbR91cEnGBjpUbfZ7i2too/MN3v2uXkBUj+HAwMfnV62ibVbS306wtrgXCoTIqZbzSOckdsfKMc9qoX2kX+nQQT3UBiSfOzLDJwSDkZyOQevpQA2axmt9QazlwkyuEIwcA/zoe0a1vJIZZ0Tyn2M6sSD7jHUVv8AhHwLrXi24aS1tpDaxr5kkzZAIB6K3TNek6n8CbmztItY0K+ju5F/fJZXKjaw6qobOGyOOcUAeL3ME5uDPdBgJmZjLtwGOTkj8aW4htsyG085lTLMzAYC5wP5qPqa63+wPFmp6q6X+i6j9khctPBAhVIwcqSoPygnDc966/R7D4PoNkusagTPGplilhdAcENsGFyTnbwCc44oA8mtGtmZEltJbmV2GzD43cEbcYycnuD2rSvdGvtF8u6vbAwoU3GN43C5OCAc49R09K920DXfDlzqckujWfh3T9N06MObx7UyTyICc7DgEEYBPB6iuH8RfE+H/hKYboQWWuRQyuMS2+wMvG0Anng8ZIx8ox60AeU3Vy08hfy4o9xLFUQBQT6ccdBW/BpL2drY3V6ViSRzGsFwpypx949OCWyOvQ9cV0938TrU6pY3reDdEjigiYLbLAv3G6c+nT+Hpn1rrl8UDW7iKx8b+HdOtdNntlubKQFRGkeMbgwJy20nA4x6UAeWRJb6faXGpRXlql3sykEkW/fuIyq59Ay846g+lULOFL2FYkt3eRJSDJbqQTGezYB/untnk1Pq8dtFc3VxDas9jK0iW5BISPgdM56Fx0I5FYMMsttMr4PHzbTxuFAG1dWzQWUQ3iKHJjlj5YggZ3HkjksRxzx2qtbWi3Akj8oxqYi/mFM4xzwc8DBHvTLvVrvU76W6vJWllkHJLY7cY/wq1/wkN/Hpf9nwXDwWzkvPHvGJNxzzgAkYwMc9PwoAr2lrbC48u4YxKQCZHH3ecZAHJ7ngn9K0Z7u0uJlaK0knAZ1VGkYfJk7RnjplfXp+ePFG0k0aSOxiVgCwHXnscemTz71duJJJriUQr5cIclkUjAb6AYOCw7DOKAJNQnuNTunvLuGRw/ziULkhMYAJAHHHUjNQ2U0p03yFuAkLSqHgIYrK3YkDgke/oKmt9QSKeyUCM+Rw77MrtJJbcMkHv+ZrX8TXWn37PNHNHFO848gxKfLZOQWB6LyPX3wBQBR8RxQxbYXVfOCgxBFx8hyVJ5IHG3gAH5q0m8TancaSNKaBRHDCN0GxiVIx+8OQQRyeOK50wzXZjmgaR2cMiK7limCMBT1/iUAD3qRbXUoZLia8huhJCgjLh8SR9umckBVI9BQB2mlx6Zpui3U2ob5GkKrMiOoO77y4DfxABeAcgH6V1Hh230HU9NPh7TdGhuknTEt5u8t92CoCk45x5hxk968iW4e/VI4HEUiEyFpMHJ9+Oei/e9KuabLq9zpNzcadGqQacm+4kSQjgn5SVz1+9yB0PpQB0Nzp9/py63dTtNClqiwBSihgSV+V1Ug43Njv07iqnhvw3aa5DckalNFJAFJjjUBnQ4z8xPHGTyCBn3qzosmoa7ez3utOY9OjZEvoovlNzISQm5TwSWYDP0rQ8P6Fd+M9ft4rCweOztHEc5h/drgryX+91VVXr1oA3PCOgaD4fs9Xn1LW7m5S2ny0VjKzbioBwwHBOWIOcfd6810urDR1urrxLo5kuNRa1LpbJaN5a42kPI3KqQgHpn2roJtK0qw1KXQzFama5AAbaPO8jHTJ+8Qd7Zz0HSuUvtbfwudQsdHv3v4ZXSBY5pyXSRkLKcNgkHdGp5PXHFABY/Dqz8QWsurXcEL6ix+SOHiNdy4yVJIYjJIOR0rtbXw5ptvpdpZw6d5MlvIseCp4fYCW3ZyQdoBwT1xXMeCvFsGo6lDo1lM28W/lXDbSp3HkvyOow2MZHzivQVhFqV3CWNedzyEKsmACCQOhyfTtQBheINE8MCyu5NXuRGzq2HLBXiRc8LtwxHDHv3rzu60jT9Fsze28Ut216/lhJE2Mztnc3TJwWUcrwB2rqfEnhO81vWreJfs39myDK3KR7jGVySjA8Y2A9RjLfhWVr2pz3Mt9pVk9vb6VpdsxaS0jRUMygZ7YA3E85HK0AcVceGYtMv7+PTJPtcrW6tNZtt+SErl2wP4sDg4H36h0ZIIL20t7INcOxUMX4igV+G3ddpDM2Rxwo5FS66dR1LUbefT5Y9TZIRG2YBt2n5lVmI29NgJDZ5qnpuh3CCK2eWGyeSVYoTHJ+8ibkEc84LBjgH/CgD1G10XTtPtFtpNPhuI4bcwRIzJiVtvXnOOMEEH+KvJBHCkGoQX6wxyWkjf6soZCxYhQuDgkFmOd3b6Cur0e2m0+aW2fUvKuZZGzAWZ2PQYPAKhmKjv3rndT+HGs6Vrlj9stEWymKq1xDJ5gUZG4tjBGQTwR39BmgCpY3Nnp9ncWs9lPci9UMBgK8KDBwNx5JOwcenGc4qG7Ns99NbWsMpW5gEjiPdky+pGAQMA9jjPevTdPjt76e/KwWFvLHeJbgsoMbIPun6hmUcjqvWtG30rw94L0e4urgPGBMcSGQSBs4UMhxgHHrj7xoA8qk8D63Nb2t1pt1EfNV0fZIyZOSWwcAkYIH/Afaq0L6pBpMKaOtxcQ2r5l8tn25wSPkIxjbnJI5JJ712+keJryys59NspLi9sIZnkc4GVXPTJyPvMTncB8h71Xu/GFzDqd4UsbVLe5hUxRI3zQAKzKQRyCUKcA9Tx7AGUNc1ZvDy2WqyterOHZZeVa1f8AiOfu8Fjxgfd96zINa8QaDYG0EV7HHMyTSSSJxtz/AAt2JDIM54z2r0y31K1sTHHaRSXCXUqxTNtDh3ZeSc8qSSR1PQeldX4itdO8Q2UNhIE866jU7GXDIi4YheAwJOwfhQB5HpmtQvfxQJcPLftIyvmLBSQjBYnjBIDchiea6D/hNLjVY4LSKORZLc7S4uTvncqTtwSGwHZT1I4/PTurzRdN0XUEvrBGJuMM0CbbhByoYkfN9wZGR3Oaz/Cui+HdQnk1A6lGWGN8ZQIVcjK528ZyTk4GcGgDiNc8Qahq9pJaX1nIQQQIkjyUbqpBIBxtQ84PDHPXFcxfW1xFdRTyRtaM6YUNHjoMZ4Azls8kdu9eoHT/AAtbWFwll4gW6k8xbm2hmU9BwoDHPYop+vPpVPVdfmvdSspdW02KKG1cFogqqytg7cE/KR1PB9+KAOTs9a8T6B9mNrGYRdxiUSJGFMiZGORwOAo6cZ96qp4q8TafmD+1btDdKGlaYl+7Aths9sk969Rso4L+003XNTlhnNpE0pgAXMZLKVGD/EfkA+buayIbC48U+JLO8t4LSKExMxuJJMNJHhgp28MOFPTOd1AGND8UtbF2iyag/mRyuwfe2yTO/AHfAJUj5h0rqYPivrlzpKWFn5MF+p/dyzOWE3y54ycLxzgn8+2Rrbm+eFINE06BmjVJby2LEg9WOOGyWP3eenPrVKzu4m8QS3NjpcR0pyqjf+7bhSQ3HT7o6juB3oA9W0XxxqctjPqUmL2KCbZcxw8eSQCHxkDcMg+vb0rZ0T4hRa1ardQWMrxyxeagXGQMHIIPPpzjHIrwrwxczyvNosWoKIbhC0q24A8whmDckHB6np0wa7Twfqts/hvUNMubiK1WMEsjOC4wS5VTg7uqrxjocUAbuvfGgaDq8cEmmCe2kLLuRyChG3hupyPmyMDt1qQfGuzjsrKWfSLgy3aFlER3ru4+UY5PLAcgV5Rr9lpuy8ll1FrwHbHasluxULnJ+Zu+1W5DZ57ViaobS20yEW8Msdx5S5T7pjbd179wSACOnNAHu8Xxd8H6pq1vpV5ZkNMeWnjVlViCMHr9P+BV3mkS6ZNc3b2MMKSkp5rRgAvxlScfU18gnVIbjxINRu7SSVCy/IZMMcDgnHtjp+te/wDwd1nT9Yk1j7PZm2u4HRLgh9wlOWw3TPbvQB6vRRRQAUUUUAfNf7Rpf/hK9LXeGQWhIXPQ7jn+leQQNP5ZEaM6Id7gDIP1/KvZ/wBoua1Gv6ZEq/6Sbcl2Eh4G44BXp+PfHtXkDeX/AGWixs5Od7qDhVycc88ngY47mgDTfxZqUd60262eZhtLmIFWUKyhWXp0PTHUCq/iAWD6r51rNGEmUSMEjwEJzwACecY9OTWPmNlZmRsk8EHge1KYmjiSR0O1s7cggcY/Pr+tAHRWmkWOrWdu7a3HB5REBE0OMA88dsDLdT2rGudIuLS7aF2gkeOMTOEkBAUgHGe5wR09aSyu2025S4gciQKwbBI4IxjtT5Ll5NQ/tPyCqmXfgD5Sw5x/KgCgcbvlHHvVq9tooVgeIsVdAWDdQ+Bu7DjJ/wDrmnvZz3UlxcQIZAn719g4UHJP5VZ1i9t7zUY7iK2WFGhjRlVNoLhAGYDt82aAOr8OfFPXfDmkjRbiK2n0+RFGJIhvWMkZGR1BXI6Z5rH1P7DJ4ga50W6W3s2/1csrHzMt1DgZwfvdgK5ptnmM+w+WScAcfT1qSG7mhsp4UmCxSsu+IjJbGcHpjjJ796AO/wDiG0thDpEthq1vJb7RJGlmpCxyfeb5v7wJHp24rkJvEF7LahbpluSRtBn/AHh28ZwTyOnr34xWlb6rodwP7S1eCW4u3uMXFpCPLV4sdQ3VTu29M9DxWHfC2vtVb+zYHhglIEULvvZewUnAyaAO+8IfGjWfCmmW+mRafZXNhEGCx4ZGBLE9fxPGK7GP4xza5p1zaWEcGlXVt5U1ussxcSqvLR5GDuOF9epBrxS1u7vQNU3xYE9tIy7XRXAOCvfgnk06ZIJYRe+Y6TzSuZI0UBUHXgj/AHl7CgDr/EfxY1TWYGso4RDCyeVNJ5reZMMY+YrgEck4x3rhJJ5ItqRM8cYwwXzM89cnHfgduwrX1NdFsriGXT3u7pdobfKFTnpjgngY9Aefas/TtLn1CUCBY3cAuRI21do9T279xxQBL5E8iCeO1lSxUhWZXLbQRyCemSFz09PaoNQfTP7Uufsa3DWWSIS7APjsSMc/Tj6itnxxPYzarGdKTyrAQxhYVlLor7FLFc9Bk1zCbTIpkDFcjIU84oA2ILfTY9OuWvI7w3JgV7Ux7QgJb+MHkgjuD69a2NTtNf0+x0vRdYZXtTEtzaIAJNqyEAfMOQCB0HtWDpF9bWH2t5oZZJnhKW7JJtEb5BDMP4hx09a9P+FWianqm7WrO3lLpcRwTPlRGIgMnanUkYXt3oA4rV/DetaLqUWj27zyy3gX/R4o3U89AcqODk9OOK2ZPg94va1gkOmsHdgjZIwDtyDx2xwTjr3r6e1jUItA0NtRuriNEtYwZHcAbwBj+ZzxXmVv8abjWNd8rR9IebT4YDJNM6kHfjOBjI9OpHNAHiOo+CvEOk3jwXWl3PyEoGWIum7O0njoODz9KzLzRNQ0q4CajZy2cm0MglQgMSMgdOvT8q9L8TfEnx5d6rFaKTp0E0fmRBLcL5qY5YlieOCcZ6HvWF4h1LxR4o0mO91IXEyy7ESMQkI7/NgpwM8H+EnpyOKAOHiMxEe7e8ZOQg6N16du5/Oh52hlUYkRk65yGDfn2NdD/wAI1rmk21te3unzrA82wJtZXJI4XpnnaMeuR70658Ha5cTxebYNDcXMe+OORRGxwM5OccnD8EZ4780AZg1KNDbeSVDKykSsMuCM5yT26cdMVSuS0l3FFcMIwGGZNvGCc7sAZPXPPNSaTo8+qagtpC8STNkKJTgFh0H4nA/GtyPwjcWvilNBvTw5DGWI8MCMj1HQNgdc0AJ4N0i81fxJa6bpkf8ApyMZhI+dseMYbGDyD6/pXT+NNC1bS/EosEs45mljYxgFcSptKlsdmOwnOBy3Sk8Q+E5vAusWEfhvXDNqkiFXWKQBskcnHQDkDqD8vANcZeX+o6/q6zajeSGREJhkLs2NozhST7evU0AReG9EuNb8S2ukJcx201xIYS0qkhT7ge9dLqED+FtR1LQdau0Eaq0EUlvD5jcFSD8xAAIA4zxu6CmeE4IJfHsFksSTI6eQZN7FkLL87Agg7hlumcV2HjD4byx3ekT+FXka7uiGZhIF+bJYsxOCCPl65xQBy2hPpWnapb3nilm1CxmUxRPb3WXU7h8xwc8ZY5zngYr0i3ttNiNzqnhHVJbB7kRvJaJLvMkikPj5iDlgNp+p965qx+Fmu+E9VttU1G1Oqu0xL/YyJFAYEHfvwc/NnoRx3r07w1o2p2l/a3UeiWunQlTHJt+VjFn5cgg/MPTjp17UAcvqGv2WseI7u2N7svp42WIQuQYlIKkFuCNvzHG3jI5qk2lS/wBlw6PpN1p9vq3m+ZdyJIpRjvygxySBvTLYGQvNWLyH4aXQnsb3V5UuhMfM1NZxmRiDkAgFSNqgdMcj1rz3RtLh1fxwbXwzqLPa2UYkjNyAjSKp3bRnIPzN3xnjFAHqHg24t1bz/EB0+G7ii2y3kW35vLLA5xlR8uOeDhjj23tSubDxDYNMt7JFPG+2OQEMsZYFRvIJGAx7EfdHpXjra3e6VpV5omsGZfOkDXEbPukhwSWxnBzgp8oOMN060+z1Pw/4Y8Ral/ZkWtGWVGis0AySzKAG+Yj+Iv654oA9x0V/EtnYo1/FavFBuQqknzTLyFYZ4BI29WPU14V4/wBMtoJ5NR8N6nH9l1iST7VbrcYw6N8w5wTliTjvXpHww0/U4LK71TUJL5UeDEkNzblpTjqBkDOcjse49K5o+HIrK2t2uJzDPdyCeG1SMhoXGQq4IHGBJwVzyPSgDkdDh1/wdqkeqWAVI5kaNpbtQVkR9vVevUqAOeRXaahpOky6VfXNtdzw3lqoubm4VsqVYnJVFB42+YcY4yOlQ2fhbxVrurahrNlp8SWt5BmOS4lAUgIf4FyGbcVIOP4TWPHZmDSrjR9SV7G4mSCJrlHYKEC7SGOSuSBjHGRQBydu2vwW/wBmgWW4gcB1lQcrnhSTztGWHHqMdq9h8Nw3F54dittQ81bqMGBoiyuJsgLuIJwANucAg/jisjwr4Ha102+fVYre3R4m04yLITtQsD5ilu2SScN+FdXqGpw6DpjSaO2nT31vaMLV1ZSWhwMO+cHhVAGCcn17AGLF4dbQvDl6t1avJck+YskmWAmI67icLls4IPBIFVvEGna7rPhiaS/dEtJIhNHasoLMQueOFOQFUcEn5jmta20u81e2upNX1JzbXjxuwtZchGDEHeu1SASWI6ghTXR+INf0Pw3d6XBfpcXcs6P5AT5/Mxy3C9cYXHFAHAeD207RbRbdEiiuAX+1PdIUaYrwwTp23noc8e9aEOiaFq9rqd3Y2drdXE8K7LbtGQcnc3Xdll4x/Biuq8QeCNE8WPFZQ28dpb4Fw01uoUs/IHHTONwORxxXOW+hLqumX1jarHdXtncJAJ5ZRsEwJOQOh6jIwOlAGRBoN5eeOdMgW9h08qxuTDAmFyBwSCOTx3Xgt+A5/wAaaq8vjS2Wa+m89IVWQRShg0vQ5HRTuIznGMfhXrWt6bKNKP8AalnbR+YZIvNVuI0IyG546LzyK8/1r4d31xokz6VG012t8LiCWRwHkVwG5ZuuCOcN2oAl8Yn/AISXS9Jtr1obccESEbmK5bBDgEZ2ICef4q4TxNaxeEYra10q+aZJH3+Y8ZBTAIwD6FtzYB44NdJdW+t3SaZZahBI9/bebJII5MnywNy8Ag7spjqfunnjFcvf2cdyb3VNbtJpJtxildJkyXAwH2jBAxnsc46daAK2hSWV1qKahqDx/wCixqywMxDTsGyp3MegG0dTwK35dcvfECWs1xYW13psEqLKSRH5jLn5wWAPQHjJ61yWi7F1q2trSU28z7opDc42oxOAen0zxxj8vRvEiaLZ6XY6Lo8cMlmuya7ui6kkAZ2gLnkqDnI7j1oA4ttXk1J761tPs1lbXcwlSEZw+XHB2/3ScjIPT86N5qmoWWqrAt2Le2EhdSBtDL0BZAOMjsVHXkVpa3D5uqywxwg2+2IkWahQmQNu7APdjgHHSu38QN4d8Nx6bD4h0S4ubSdGuorlGWR8tzjOcZOE7jrQB55LqCWenTaWL5pkM53IihVc5GNpywHTPQdPequs3V4LjyJZFia0ZRHbDOzpk7c5HAAz60arFDca4bm3gu1tZUErtdR43DnJHPQjJ4NXdduIpJrPWIJknuGEO+AQsFDAf3up7D86AM/QfEE2kC4jWC3MjRNHHMwG6FuPmU59A3HTmtjw14mMmrahBfXESpqQbNztIkic/d2n0yenPSuevzb398qabAyxsxKp1cA9V4HOMfr3rtvhxFo9z49JvrLdDbQM2IVJG9cZyBjjk9R2oAzfEH9t2jwGW4YiIq8OcBJRjhhwGJxt9Sd1Z114z1CW2WKGGCEvEsc+1QfPIBXcR/wI8Y4r0n4h2fh3URqU0YltGjjUgSfIrkLuAGM4429uSRXn/hDw5qV3qVtqtvpLXVqS5iUsCjMo5BOMZ6kA4HFAHMBHDR+VHunG1lTbuyD04HXt2r6K+BOmLpcOsR3EYF5I0UhcjaxRlPBUcDDA14l4h8yLXGmms2jR42McCjPlZG8eoIBI49u3Fe3fs/rLP4cvr2VEYGYQxS87iFGSp/E5/GgD2OiiigAooooA+bv2ilRvFWl8j/j0+cgcr85x+fPGe1eORh8K7jKKcKTzyO3rjkdPWvc/2gdSsU1C3sJbeX7S0AcSFF2sA3GG655b26cV4QH3ynb8uent+VAE4Z4BcRsqq7DncnI9hnpwetKJVayltwwIMiyA7cc4IIGPqO1Mml+bDA+agCZ7HHAyPpxirupLpltBCmnzSSyFEeRnUDY+0blGCc8k88dBQBmvkojEKeSOvPbrzxVpX5W2WV1jYbCzfKDkgnIzjg989qiMEfnqplChhkgj7oyffrgD86mCLHFMxkSU52hWJBx1B/Xpnn8KAAT2g0yeB2uGmEqtByAgGDuJHPP3e/c1oTalqXiQQi7uYs2luIISQikKo4HqSeee5q5b22l65mV7eOxmlWO3t4oX3eZJkZYgngYKj8c+tbnib4Y3ng3RrPVrjVLeaO4YBYYlZh0LHLDtjnp60AcNBp0l1ATEd8+8IIVOXJ/3ep6joDVnVfDOq6OwN3aSpHsV1crgMp6EZ5P9KqtqUxkjnjEcE8XPmQrsLHdkcDj/APVXSXXiOfVdAlj1K9a6llhjVYVjCiIIxAAODjopIGM7h+IBxw65bNP3Fnxv7Yz646CtFbJDagvIikIzpkgbiCARkde56/zqjatsuUchH55DkAfmaAG3EYgby96sw+8UIK/gR1+tRAnABJ2g9KdNt85iuNpPGPSpba3a6njhjHzOdvX1PWgCe8vt8qCIjy0ACZAJxgDk45+6PpUVvf3NqrLbzPFuXaxQ4JHpn8TTdQtks76a3SdZ1jcqJUBAYA8Hn161ASCAACOMdaANTT7rSo7K5jvrGa4uXUiB0n2qjEdWXHPbuKyyDn0xViK286YIXWPcpYE8jp7fT8K9C8K+E/Dtv4dk1fxRqJtpJSUgh2BsEcnIPqAMdM7uOcUAcn4d0TVL28je38P3upR54WKJsHt1wR1r61/tuPQtCtGbTPs6/ZUc2y4RlYgARjgLuzgY3DrXltx8StJ8N+H4YtH1gzXht1iZBb7o4iD16g5zu/iI6+1dn8PLzVvEgGs6nrUV2iII2tY7cKiPndkfhtHsVNAHN+NdH8TfECW00q61PTtJ08zMVjlkybgg4VgAOvXjd3+lcDb/AA217w1qkFx/btvpzPcC2SaGYbjuHbBGeeMc989K9Y+JGi6heTG6aK3ktYvmtxHnzo5COu4AYztPrye9eCJY6v4e1+xs9YSRovNSYwLNv3YLEcKT3zzigD0G9+F/ivUdXu9V1bWJYUso1jSdUMjyxgY+XaB1A5wD171raJ4Z+Iqf2ZeQeJImsP3bkSwsskCBsY8srnJUt1H5cGuIsPiV4/g2tBdSGwZwyJJCsm2PIwuQucEEDkc54rVvPjD4vme5WCxQ2CBQ5gj+UDAB+bBwDtYjoefagD2S4iulsNUu9Qv7K6gW4EsSrHuEAXkZJzlunQVeEfh7Xru0vC0F5LFETbjdlQp4yV6HuORXng+LdrPbRk+F3utMjVWvpxIHWNgA2AMEE8g9R+dQXHxhF94js7Dw3ocbwq4Bmm+VioPOwcYGFPU98cdwDBXwRLf+M9Ta78M6g1u07y24tlKCIjkbWLbfvMBtBA+Q+mK7xPCejWfhK207UJ30+/j23KXCOWkh29wzZwOPu8gZwOKq698UtQ06wLadoDC5nDIm51YpLngMvBI+90z0NYOnfGUXltI2uaZaFmGMQSguyEE42/e7Lng96AE8F+CtFv8AxDqdvHrM1/mNld54DFICCpVwSQxOd/PT5fao5/BSaL4vbWLDyPsWn3H+k2actEm0uHxwTlRGBx69e6aH4q0TRpo5PD1lcy2Em57i7DKJY3xt5HIAwGOCByQa07DUtC1XUNV125v3udJ1OMIunyYbzZVHG4gkLgMqjcB0HYUAadr4Ys2sW13ULa1sLmaKVEFu7CbYRjO4YUnG5shc8j0rg9A0u+u9bgs9R1KaxsTeLLKrNyiqS65IG0ZJUbsDOPwrs/EzWNvpFrNfCeLRrHaIIopDueMgqVdhnHyrkYI+8M4osLLRNes53tL+KSa5C+WtxKCEUYwAwJxy3HOcqOtAHS3mnTeMrHU4JZ1s7aK6X7PdWk2GkjGN+ecYI6H3H4wSWOteFrSf7NrH9rXE0qmK2umDEIONo3MCTlgc5HCivOPGenXvhq3ZtJ125gt55CkzpLtdHYlmABwSPlGAG7/nkeNkOn+HrRonv2kvv3kt+zfxjG4YGOCQTkk9uvYA73VPD/gvy5Ibq2sXeadXu5C5j8rJ3ZzuBxgAcHHT3rZ0z4XeGrK4nvbKJJZGAX5Lk7dpBDE4I5zn8vWvENA8B63qE3nXPmwebAJolbkXcfHy5B7nZ1Hf2rb8Q6L4p8BAwaLqlxe2Ytm+0iMl44GxlgV7HO45IHWgD2e38F2lgLOPT3s41XInaeESyTZHQsSD3pNb8MXk2u2s2mvpMMduqbVkRldF+YEjBwcgtjI4rw/RtX8aayIryGO9ulifIiiVxn5g5OegGG9vToK6DxRdeJtYv9P1PTtRulW9jaEwmDy/JhBzl3yQcgE5yvUYoA9PsdZ1fR5Lr/hJ/Lj+8YPszZE2CMAZ4Byx64z19cZmh+JY/GUlzBqFlZJ9huRNHcFw6BAzdewbYOSDxuBryiPTn1/xVqCa74xFoLLLQ3smShIJBCgnnksMBj09Ks+DfGPh/wABLqqvN/arSERQzRxhNyDPXODyNv0JoA9P8D+K7SbVb/w8XWzXTJSqRM3yAZwUDE8nLdM1LZahoOpWl/e7IPsVteNuKB2beuWDkHBPy9ufxr50WS+8TeKi1goglu33hUby9wz7DJOSecH9K+iNE8Pyad8Pfs1pf2barFvklkUhkZiSwVxjrtIBJGRQBzfibW9PlawW+k1TV40SVorCJcCUK+wh9oDD+IgkdFrmTbz3+tateaVbafoX2eP5bFwMyIORuTJxnK5yo+9Xc/Z9e1KCxX+zrNYG5nKLlkYDIIIzgjk9BnNed+LPA2q3d0tva6VqRmSIyzXc0rSJIgGcHqB0Hft0FAHsKeHLbWtEs7W5uLFtGEA+0pCRgSKoC4I4Axu7DrU+o+D7COS21q2SK4k0u1kSygKgxKxJOfpnHT0rzDwXrYOh3+n21lNLbafGBPNGxczKCMNt7fKvGG4BFdhDJ4pfUdKnt7w2lnsJeJxvE3O0IQe+WJyT2oAs6drevTNpdvNq1rGNRttlvG8R3O+Cd3Bzjap5z1IqD4ZeCNY0bU9WvNaIXznOyFS2ASxO5T26noTWTF4P1jT9ch1Z7hEt9KkC24dSpkiwDtLZGeijv0r0T/hJ57hGubKxlljiLJLA6FZFIOA/fK8HtzQBLrMVxDBJFbacl1a+WxeHvJ8pG0HPB4A79awJfDdpLPab7C7WIIXmt0nYRDsE2jGR949K3NHub3UZRc3Nq9ukyK/kS8FMfj67e3Y+tPvGsNOuJbuaOVpCgJT5ioUcbhyVXjce2aAEi0yxvLT+0pbGSyn2gkAbXAHIDDufrXO6/wDDjSdUh0sWl39ljEnL8O02RkcnI6A+3StfU/E0psV/sW2gu7jesTLO+1VO3I+uCecHjB9K1HjguH01ktopRvEjneCYQEyGHXPOBx2agD51+JvhHw/4enitbH7VJqQOZEcnaFOTuZucks3Xjgc1zCaVeWWoaXLNa3Mq3Fys1ojPtWRAAcBj3xtHB4r6D1y50zUNTv8AUbqC0t5bKNorea6XY7lehycHbuLDuOM1Q0hrDxXpVtqsnhtmXRH82yjhkODIV3txgHGcDGCcigDz3xBYz+G7qTU10+ayi1SKS3d2dn8gHYQynjn7x4LYxWfY+GF1iW0OpSX7i8tGlV3zztAJ44J5KgYBzj0r3TxRJPrPw4vp4tMZnks2P2QkpIvGCmSMg4z2rM8LXlrb+GdN87TZbW6itc+fOwIiYrzk9uSeCB09qAPAdd1jU/t01h9jm8mHEASWM5aIYZARgY+VR1GSDzV/SxqEqW5vNMubkmZXtreL5H3MPmYALnBJzyuBt+tesXeoeE9Y07XzdzxXMkMhlMnlrIccAFOoI6AH3qCx0LSddl0t9K1hbbxFBZqsckMJ8uOMKR05GTlsd+PagDzLR9UsrZ7hrvSre4trOTZE00efmJUBVKcZ+TOfU9ea6vwb4hl8K6xJY3egm3W+lP2eIRAPg5JLOTggA9M9M1p2Pw70jWdQ1G5jlnurKA+Y8GwhHfbhgvcMSAR81aun+HrfW/GVte21qix2JMM0VxI5cj7ucHBHAk9RyPwAOY1uCfxPoNvr19HF5cVy32OEy/MUZxkMT7hec8beODWOPiJH4Yh1LR7aItIJ820y4aOL5VHyjIyMA5Oed1dr428D+IX+0NpK2kdrc5BtfMC4znuAvQsO56V5BJ4XudB1O7j1O2iuYbZFaYQS/LyRj19+SD1zzQBP5dxrN7ca5aX7wT3OYGjbmRw0YDFRkcbiRx098V7P8DYo9Pt9e0qK8EsdvdJ+74BV9uGbjnnC/lXgbmaxvJp7C3eBIyUMRZiXHK5GRyepOQMY6V7p+z+sz6RrV41skUVxdqVK4+8FyQPbBH45HagD2WiiigAooooA+ZP2h5bhvG9nE+BClmDHgdfmOe/P415vYW0VzYobOMi+iJ3szqVIJGMAjryec9q7z4/Sg/Edk4OLOIc5yDknv/SvM7a+mtZjJHK6MylWdDhsH3FADprWVZJSAHGRl1Py8jd37/8A6qQ222w85mUOWGFJ5K+o9qY92zuWGU3ABgp4bHqPyqea4hktLVDF+9jUruGMFc5GfcEt+GKAI7WBLuSUyzpCFRmBbnJAJCgde2KhklluZBuwW6fKoH8hU0rKIEB2HeSxCEZB9Tjp16cdKaLohIoiiYjYnOOTnGec+1ACxRNJPFDLKI03hQzZIXJGfy71ta7cXUVjaad/wkP9pW6R5ESyMyQ9QFAPA+VQeMferEYNMYY0lDncY0VvlwM8HngA5PftWl4h0z+xr1I9ilJoUeNskHGBz17/ANaAMeJVLguWEZOCQM1q6bEJ2MH2uGKFcuPtHycHuT9QvAJqkbwGVjG0iBkCnp8xxgk/m3vzW/8A2rpdlbWcxs4nu1JZvLHynA+XPQ45zyO1AHLybkcx7mKg8Z449cVLby+WWAQMWUryTxn6GpLi8WbGIwqF2faMDrwAccHAHoOpqJFBAZl2xlgCw7UAIUDXG1SHGcAgEA1LA6qQI9zE9V9P8eM02GaJJAkikwlgXK/eI/z2pZ5E80kKp5OTnOR0/PvnPegCORQJSCByQeDnGe36/pRMED4jcMo4U7cEgZxketTKsUzBVMpQDhQMsMDJ9sZqs4eNijAqc5IPagDuvCPgnXNQ00+IdPiklW1YbEGVEoyMqCSox1zz2xVbV9cu/EmoudZkbT5pJy7OYjtCGMALtHP8CDABznPbl/hfx1qmmWNzokc8h024tWhELNnYTyzKegJyTnBrXu/iSzeFGsra0je6kfM0tzErsXyTwe5XK4OB93FAHELa3Fpcs62yzxbykcssRAOD97HXt3r3bwlFo9h4HvdB1bXbUy3V0JZJ7GTDx8q4zxxgjGMDvXlPh+LxB4isby0imkMKQmbYIt24KuDjHQ8AdvvGuv8ACvhPSbjwndatL9pudaTMkkbxbI4juYfMzDBOQeM9u1AHofipHuIdMuGu5bvwnDiWcIVJkaNWIBPO5TtAxgDJ9TXlDiHxxOIJdJnjaaQraXSTZ2IvAQhjjaNzNkEfSsnxX4hin0mHTLSNoZIAPMZ3fdIGOdoVshQMLnB5NYdpNdXa2/8AZ7tazW4O6XzD/dOWDAZUYU8ZPfpQB1k3hDxB4P0mHVNQtUjZyNqm43cKVKhl4GMhe5/wpp8RJLWd8aVbSG4ULeLOm8SAYAx0P3QepP3jW9pF/q0407VH1i0uFmh3T2dxIGVVBCZYdclpF4wemc1w01zot1rUl5eKEhZmf7PaDauAflXOOhGBnAoA7PwXf6LrWp3VtqF41hDdxkS28BxHIzfLlOBjhsYIPQcmsrWfE0Wh3k9l4OLQWIwzXDwATdem7GSOnUd6ydNgsb3VIY7JGH2gsEN2+0Q4HUOOD1Lfd7Cl8N6Hb6r4jk0/Ur2Kzhm3B7jG5UbJ24IyMZwOo69c0AT3upXtulvHJFK14XbdNkLG27IAI+7uDF8nFUNQ1/7SRP8AZLWO5jdWYxqBgA5AHBwOg6j0rbi0rStQ8cRaadUkksmicRzSQnazLkEqD/CcMRgnmor6STwSw07U/D9m+qq/mrcSFm3xsW9xnnoQe1AEV3d2/iO7kgsljsdPnuYMmVsEsF2kjJweNzHJ70t74Qk0S6uwdTt7m2R3gzGpLM3AB2HHOT1zj5T+PX6kvgrWrOSDw5pbx3F1GLi0kRVCwMq4kV84fbhc9xljiud8Fa1p+gXOo3viKwmnPNslyjgvFId2SQeTkZPI/hoApR3Mt/DcafqYvbWyiaPJaTGzy1Ax8wGOOcc8nODTdI/4lOvparetFbSkwl4h5qlhlNzYxlclmxzjGfSutsfGFvp+lpqg0Y3tgjuT9qk5llI4D7Rg4XYMsO5qpYeTrtxJq9tp+h6fNJKjKs0u1IkK7cLGSRjAfqBnHFAFNNEtr6OXUNY1dza2bKZzvMkuWI4A553EKSV7Gus8IeEk1SO+t38Qn+xbq2MAQhVeFd4IAU5Ck4foB1z344zSxFofid5Z7aDWY1mKyxPjy15AHYjh34AP8PvXe6UZdC8RT6rplrDqmnyoRNEQXKFRkBSw67Acc/xGgDO8UaVBo2u2WneGLy4vbmHcRbrIzbkL/dB5VSp28jHTpWY/hPWrbU72507ULqSPyJnlEgZ8sNwJO75e2cknp+FevvN/bdlFLYQtY38FwzSRuo3oBuyrHI43Z5UkV5pdeJbzxxPPZ6Uken28sfkTKjszKxfHDDBIOB2/ioAvXHjOzsNAfSlY6ZqCqhMlv8iyycBiOgydzcBj0rV1zU9NvdH1Wy0Vpra/itofOiQ/IiMFGTnG75VUH8a4W78A2mharNb6hezby5+wT/Kyl8jaJBjp98njgAY9K3PGHi5ptOutLstV0salFOTcNa2rBNgAI+blW52rk+hFAEWifDPWvJutR/4RuKW4mtmCJczqiLI3ysVUZ4+8QCMfMMH00Lbw/wCHtMhh0vxR4dt4ZJ1SGW4Mqkwvt3fKQfl6qO3J6muU0fxRr1rPopbXL2/ur/dizVyGVCQqkHpnhjjI7c1py6VZ+KfGuo211rd1LexI11BbhiWhkXAKMxzkA44U9qAK+m+ALzStW1PXbGSM6Xpih4pPkm83C4J2g4xy2c465rpPA/jXwjZxKbrVCmpX8oW4guYWMEDAkkgkkAE4PX06VH4ds/GFjpJh0+4gkXVrYvJZzvlkMigbx8wI4TH3j97pXNDw7c2ci6BeaFbT6rOWdbhZAvzkYOXypIDNnGTnA9KAPX77UtYtZb+W0e2ubKa28+1ljkVQV25PAxwAMbs/xVyS+ONRm0ifw/erO2p3sO0S7MFGcEgfKQeuRwTwOtRWdrGsP9i6XPfWuo6ajQsSQUlXdnZgDkEIByp696xdZ8YWF5BIIYZbHXIVeJ0diEQdC5Cggt16gfhQB0Gk3ejeA9JRH0/zNSki2SOMRq4I3DeVBJzhRyCQT71Y8P8Aj69udeubfXhBp1o8RMXltuVOexHGfvknb2rnvDNrr2tWtt/btm11Y3gMqzmMSuFHzAMBwRwnYc1mWN7pWnifw9LdfZ7qz3vLLcRNJG4GUOQScDaScqR19qAPTJfE+garb3es3EpvdLtiPJYljH5nX5oxnkHZ94cdau22vxR+FNT1gPHtt1aZDIMJJgEDjOOcdAep9a4CCz0+/wDCB1qZriyuZbTatuoDKJdw+fLDOSccZ4AFZGjeLdC1rRbvQ9bFxAhLFtpYsqIvUk85CrzknnPqBQB20vju4lsrLVNQmgsYXjKEo4BJJUZQHtyec8YGap2vjqO3sZm1G4MsHmSIsgfeJoyMqcE7vu+hPX3xXE6r4Rn1tLWz0p5p7OKI+XeXMZVTjOxEXg45bsegqz4et9QtbNtU0KwtWFtbNFeLPxsIAypG375xHnAOcn1oA9F8N+LfDnjG+NjaRXL3QtByUKKjpnHz4yGOT68A1haleW2k6ra2dm99Y3l1cFZooGySWI53e5Ef9K5G08da1aWsOhbrXT5Fl/em2gAYrgK3zLkDA8w8jtW3d2WqWC/2xfWq3U8BEyPASSfmGwMDkE5IOcA8UAdJrZ0G/wBNi0u78yN7FVW4KgSSHB4LqM9cMcle9Hh+5/srR7/ULfUWm01rjL2Om2+HtwWYsT2yN69h060eDJ9K1S+OvfY5buH7LIkkr4kzgqSXUkjOEHQ9+nXE2uWdtd2l5pfhS5TSbue53hSdou2PUAHHAJboeooAw/FXirU7syW/hHVJ73TruFHQxctGeQyksMYAXkcHnFZmm+KNVj0Wbw3cIkx86S3lmu5tiygtycjPTLH71Zek+BZtMfVJ/Ec502C3VWNxC3ETkFmI28nHAABP60/XNV8L6ToNxpHg+SbU3vyqSzXFv8qKRglW+Uk8E9Djn0oA7m6NlLeyxQ2FvLZSQ7UjjdD90ANljjC7lTufb28xj8Ka/HBNf6fbmzmRAV+xztuIDbMhdwOMbjnGOeK0NG8FahCon0nUIb6+ggL39jM5h8skHC5PVRkcHqVra+HjWMGiXV610ttc6a5WfYSFlQkL8y5bshP3f4vrQBl2/wAYfEmnLDb2FgslxlRdrLDli5bAHGOTwOhNdZrviv4jRSWV/pXhpLUzKTLBHH5rOpJ2k45GMdcDG7vXAWuoapFok11bafHPB9qIknznc2845IKkfOOTjla9Jt/jJ4dttdl36g08TDduWIhUQJnYvqcgHqASfagBmleJta0jQr9tc0+51PUrVxdzRzOEEat/cHOQPm44+6a6fTr7Qk0r+32ntbOPVo4yYrxwqJuT7uO3A6cdKXU9S0jXrKe/861l0a4i+zzSeYFZlYgbhnBBBLDr+tefeMPD2mR2ttcRaraS20wWW3jMvzhVxsVcsD0OMkk8njmgDpbzwRqmvwwTQ+LbKbT2BVEW0VRIo4HzAkngtyO/NbXwu8GSeDrLUoZdRF3LcTh2VQVWPjgAHpkGvNrnwh4o0XwNeQW2p3RWMi5jaCfHlwjOQSMMeB0APUV3nwX1fVNf8O32q6pqBu5pbkIoZACgVB6Y4znt2oA9OooooAKKKKAPlj9oCBYviN5qnmW0jLAAdRkc/p1ry2QgADjPc4+lem/Hy4jm+JksaD5obaJHOc84J/kRXnAkRrdhLIx2Y2RnJ3HgfkAB+lAEMQUOQVZjj5QDjB989fpQWBXBx3IwOh9P0p8pZJXBBVw/OfvAjrz9amuDYfYYRBHN9pOTIzkbep4H4Y/M0AUySwAxwB6U01LGBnk7QeOtdtqPhvSxp2k3Nva3kEU9pLKZGVmNxIOVAABwMEZOBwKAOGR2DBgeQc1d1O+uL6aOS4CgrGFQIqgBeo4HHermmeFNe1i48nTtHvbgnukRwPqeldzb/AfxjdrIWNpAkfCLPN8zccYC7gBn1NAGP8Mfh03j7VbhJbhrewtUBmlQjdubO0AH6H8q5nxNoVz4Z8RXmk3QPm28hXJGNw7H8Rg17b4J8OXnws8RyHUfFehw2lxEPtFs0hMj45BVcdRz379Kj8ceBPC+ua8viGTxpYQR3ciyTRzuMlOAAoBB7N1/pQB4EMHOTz2x3qXaFi+UZboxJ6HnpX0ZrGgfB/QVttZu1hltrqICC3hlLoQOrhQck8gHJP0rmNLn0Tw74lk+16Bar4f1K3aeAXq4lWHoxXgk5ClgMZO7GaAPHZNPuogrPbzKrAEMUOCCOOa3bXwF4nvLOS4g0m68hITMzMu0FRzxnrXq3iHxNZ/EfTo/DfhLR3tbe3k897m4hEcQVecAKDjPPXHSm674nk8bfCr7ZbyrZalplx5LQRzCMFQAc7ehzgADsTQB5FonhnU9bS5uNNjVvsmxnRsluTjgAevrWvpXw31bVr+aOa6tLGKJPMmubtyqKTjjOCN2TjGexrrm8HeM9K0HUtag16G18y2hnmiinL+bFjlhgHpjP0NWLPWvHXirVtO0i/ura7sZlR5UiUJlF2kueAx5IBIOMg0AQW37PmtzXMcsGuac1i8YdLlCxLZ9AB+ua0o/2fb1kWa310BVBxuhIcYPQDPHfnPp68d3dWvhNvDYvHm1CKztwbeSaKWWLB4GGxzxtA49a5rSLnxFbeHdQ1463Nrtv5DWUNnGxjdcSeWHBGASMNzgn3oA4PxL4W8R+APF2mpa6x59zqDp5Ugk2uxQqAr56DJA64OK+h/DttcjSIFv5bR5LkE3McPK+YRlgp446n8a8B+Jct5rT20uuPPaSWcC7BdACSQuQXBCDGRlQPlHTk8VseC/B7ahDaax4T8VXFlEtw0dnbX65+fbiUgAkZ25I4B+lAHoWv8Ah7wZdXd9LHcaeuqOVSV2kUiMjJGQOnJGc/0r5x8QXdsl3d6dpx22qXLsu1iysRwSO38Iwcdz2rtvEPgM+HjrUGr6pPIk8oktJVhBSeVuPnc9DljwP7pPauJvfCGp2mj39/NH5cdhOkMyEkhWccYPQ9B+YoAq6fpqBmkuGZbZrcuJdhKhj0U++QfTpWfPayIFkYRqZBvCA8gHnP8Ak1rWHhjxHrFq11a6ZdzWyqQZfLO3CjJwe/GelX/CGt6d4fv5WvNAk1C/+7ZRscbJDx8y4y3bA9aAOs8DJ4Qbwu5l8671SO2nee2ZVTDYbaEc8n5VJ4NeeT6t+72wRG0nA2s0RIzlsnvkc/hWlZ+GdTbWFjutMkhiE+JVkUxhAT8y7vp7dDW54k+HN7aaLNr39nPYw78eSreaijuQRkgZz1GKANzwp8UNH8NWlms+mS3V55DbrtI0D5LH+QC9eeT7VwGveJ9V8X3qXeof6TeohTzQuGMYycYHGBlu38q1NI8C6n4tluBodqkFnExVTeOEdzxxz1Y8dOOvTNWNHutA0jRdZ0bxHpc7axFcN5DRRg4YcbCcjAznoehOKAMFfDuu3UQuodMujazxNcZt0JRY8gnpwP4f0qGKKW9uItOa5EFsjgKJgQE3c7iMkD169zivp74W+IrXxJoZK6ebG7szsmhSLy48OAwwPT/D3qpqMHgi88UPZvojSy3Es8M91bxEKJdvzq5GDuwOMcc0AeY6Z4R8O/Yp7G78Y2UN1GqyJ5JZ4NpGSMMOSSV4B7dqxdd8LypcnUNKuzrEMixqJ44mjK4XC7RwSwC9j3FfSlj4L0OxsJLSLTrZYpGBb92AeDkDcOTg8881m39nong/Sr/Vr22d43mjbyoFZwSpxHhQODgKD24oA+f9bh1fwLKbe1gZbqVgpvSzebKWUN04z8zH1zt74rqvBOk61oeh32oSqkWqamPMiivJdkbRZPmsQPmPCjHBxvHvXp9zrPgnWbGwvtUFs5WZvKiucbo5BkMGHQEAHrXP69rvgWXVbUXkiTeRMi+S6jMIIyCuQcDLAEAgEZ64oA8httZ13Xdau1n1cx2zyLFPtk4cDPCkDpy5HAHftVvw94w1Tw3c31pZ6NFPGyFp7cNlXBYksSMgjDKv+ePR/Fuu+G42tba+0KYaFCmYLy2i2I0hDbcZAAAG7+IHJBArz7wzow1nSrjX9QuXVFmS3WKIeWrhuQgduT82B17HnpQBx+v393qeof2vLbMttJ+7hUSP5cZGQACSTwBng9eaoW8TPdxPENs0jjaMlgSOfrgnvnsa7PXPhxqGjWEt7dXaRW25dqTHLjG7Ax3GM9MjkU/QZtU0HTm1S2iiigmgkjkeSHMTEKMYYY2kscYxjHegDnra3uLZpbsHbL1hYzGNtnOCDkMflRsAHuKpW97PaSy6jazypeDKq6Nh1yvznsc8nPHbqatajpt9/wAI3Z6kZM2jEqix4xG2TwxHfnvjqK6V/hj4isdNjuWiWL7QiMsbsMybs7gACVwAwODjv6UAYulQpY6cdTsL+4tr2OTfG24neobhMqeeqZBXk12WqavoupXdj9vut5hgj8+W2yhlds7sgAqOrHB2kECvPYJINP1T7JqsN35Ns4cxwMAwbtkHqeQOMcCnDS2vWYxxTwbZivnTsFyr/d645Chu/wBKAOt0y+ay8TfbIb0WcN28pt7uVNz5fg8jcpwSATkdD6Va8R3srW9hCb22uNVwLeQx24lzCC2GAPXOSSfcVNH8MtWs4f7Tu7rFpYWkjEEnfuHIXgDq5yDnPFcz4Xs9Y1ae2a0FulxNOAl08mxgiqQQMEZwF75zmgD063tNVe2t7XQ7wxahZbS0bDDx5AJjII4BOBwT909a5HU/DWp3Wvalq4Mf2tZvKdmT92+Qcgjgg7QB0PX8a6WXwnq3hPVNUurTV4oELK32qSRVJ3cszDkH5i5+7xjFZdp4m04anNqa6/LBazNuurKWNXEpB+dj97GfkUHjrigBrz+IL/TJNIisrRJJGKzXakqkShsnBwDjOexPXmuUvoJ9JspruO5gC3cDFCFB86LdyvHQY2jkA9a7fxPrHgvUdOvrXThOdNVAx8hWVZJsnG3jaDk9OM5zmqsvwtim0GyvbjT9QtpZwyrblwzxcsw4zgDJA5I/DrQBX8GaLrU3h6HU9N8SCz05AzXdo9wFMSHKs6kgjJw55A6VbsrLT44tEstKN7Pb3Ny9488yBgBkqqEn5ScjHGO54pfGXwv1G60iTVLCUyW9rABBEAQzJ8uFx6ABjnJzmsrwfrjW39m6NrMjxXkFy9vZqqbTCxypL8cgs/Xn7p96AJtWm8qx2y6dbIqSzstzOcFNxcbckjsCevJPHTjEh8R+JPEl/ParahtQWMp+6TaNgBTPUHILcHP4V0PibQre1s9X0qDU4gbgGZrfzsgvGNwxj1ABOR+pFcfoM1zZW2oxpfxWuo3KrFEDERvAcKQD2HysOV7daAH+HPEMnh22iu7KdbW+j8yGWKRcF0IB29uMqOueTmu+8W+OdOtrXRJY7mBZxEBNJpzKzRv13AnnGc5BHPFeUalod9EtxdTw/Z7VG2tzwGI3AYGfVRVEWVzEfOhjkkt0yPNEeV4wDzzjqPzoA37DxRe3dtqNtPJMW1Al2aNioDjkDHI5bYM44HFdZF4vsbD4U2WhaT/yFppHM0Msatt287jkEcr06dT6c8LpUFhJpGpXr6uLLU4seTAF3CVT1A9Dnbzn1qo1neNbRyusbGFRt25DkEZBJ6kAAd+ARigDqNL1vSr+2u49RurmS+1Fv35cKqqVGQ2Sem44xkfdBrL06HQING1VNTnnF2CpsZoE3K54LI2fbHQ8Z61b8E6fpGpW839pTiC6sw0lugO0TfKThiOcA859Mio9cv8AQtQuIG01WsJpFxOhUCASDOemDjG3jackH60ASNrvjfUtD85ZLmbTLeHy2eGPaqg5wCQAcg5rJ8ONpQvrOS7Fy06zrmNE3iQbs+oIPQcZq8NXurrRItKjIjtFlDb4pSoYfdIcDgAjJyRx9Kp39kuky2rxxGCdwXTDhw2T8pzyAcg8cdOaAPWrTTvh/cXV3q8bJb2sbR+fauzMindjbjggEI/UHO7rXlF5Do19calfw3S2C+YXsrUqWUDqUz7ZGMjpVS8kjmM0KyyNnlyMhDtH3iMkHoeeM5pugWtnc67bw3Id7UOHdIwNzgclRkjrz3oAsT+LNavLKKwkvAbaODyUUqB8gIIB9/lFe3/s6yLJoWqf6Q7mOVE8tuiDBPA9yTz/AIV4fr8mmS6xceTpk+lRbiBbqpYheoB3HIPK5/zn279nSzaDRtYllgaN3nQI5GA67e3HI9/egD26iiigAooooA8y8b/Buy8beIn1i41a4t3aJI9kcanG3PeubtP2c7OGO7WbXpJDKoSMi3A2DcDnqcngDt3r3GigDwK3/ZsAdzP4lYqUwojtcENjuS3Iq7D+zdpgKefr12yhssqRKMj8zjjFe4YooA8lT9n/AMMRzWB825aKFGFwpbm4Jxgk/wAPfpivSbHQ9N06xtLK2tIkt7RPLgQjd5a+gJya0aKAGhAOnFcd4y8Hap4guIp9J8QXGkyouH8rdiQ9sgEdM+/auzoxQB4KvwC1e41X+0tQ8VrJcly7SCAszHtyT/Sqjfs7alcyPLc67Zxu7ZKQQEIB7dOfwr6EwKCOKAPCf+FJ+IbnRLHS73WtPkttPuS1tH5TYKNy24gAk5xgZ9eay9V+A3iy+1BDLrlldwIu1HneRdi5+6Bg4GK+ilHyijAoA8Lb4WfEJrCCxXxPbRwQR4QxBlII7ZAye/U9+lZWh/AbW/sGqHVrq0S4ngxAEJdhJndyeMcjrk19E4FGBQB82Q/BHx1p9u8tvqdk8kq+S0AnfDJg8EkAYHpW1YfBfXrbw/Jbz30D6i7MI5o5mVYVO04zjJBJfIxjpXvOBRgUAeTaN4G8c6B4YbSLbU9JuYCrIbedGZXDZzkke47dq5C7+FnxHewjga/s5YYpWkWCObYvzZB2jbgAbmPbr7V9E4FGKAPnbX/hz8RfFemxSawlq9xaqi28YmBYjB3ZJP0yST0q/wCDPg3r2j6hFeavcxmGzLy2sFrcFXZ2GD82OM4Xv/WvesCkwPSgDw7Ufhz44uNPMbXsV3AigxWMtyW2ybuX37V5wSec85rm9W+H/wAU9Zia1uo4vLYgyhZo1WZgchmxjJHAGf7tfSuB6UYHpQB4F4G+HPj2Kwv9K1HUpNJ0q5jZGjj2OSxIBIHbKrjI5w2etbOmfBv/AIRrXtGvrGKDVRAhF0185UI+ch41GfU8HNeyYFGBQBjWtncXUE41e0tn2zM0KIMgrzgnJ64NS2knmXF7p76YYLW32+W+AY5g2ScDtgjke4rUwPSjaPSgDx34lWPjfUNdt/7N0MXOjQDfstbgJJIcEHc3DLnI4X061P4bvdS+WKD4XPY3COipNcuMBScuTI43E+mM8163gUYFAEEFukaF/LjjkfDSbAOTjue9Vpp7bTjtS2k3TPki3ty25jnkkDGeOpPpWjjjFJgelADIpPMiDlGTP8LdRXD6vpj+LfF8mlahb6jFpNikcyyBQIp5Q2dpJBz/AAn/AICa7ykwKAPJ5fhkLe61p0826ivTvlgQeWsgY8op6+pJDd/erGkeD59M8QRQJo1mqwK1wmpvF5jOT/yxJOMY3cHn7teobR6UbR6UAcF4hS+vvDWu2L+H5JbZoC8CKAWlOPugDncce5rl9Q0zU734WWmmP4alsrs7ZWhs4AD8uCRtwTuJJ7V7LgUYFAHDxeF7aHwzZ2UelNq0MsizSx6lNzDhMjCkdiAu0Yrzn4geE/FGmS3NhoFvjw9eKI4rSFfM+Zm3MGByVGSSGGMYr37aPSjaPSgD50PwSv4fAsMwRo9bFwJHiLgrs54HOM8gde3aus+LD3dl4U0/TIbW5MLx7HkUbtpGCBu+9uIB/OvX8D0owPSgD5hv9IXwr4q0jxBd+F7y+s9QjWRLSd3kmRwPm3DGd2SCM5/wNS1W31Hxq/8Awi1ldeU8BcWzQEBZkj2gHocbR3z1zjvX06VUkZA46VGlpbRMzRwRqzfeIUAn60AeN+FfG1zq9vPpWrWMyXaF0vZGTcpVc5I4xkehxW14uhi8P+FdP1bwzocc6hTttDAduyTaxLADg4XHPrXpggiCsoiQK3UBetL5SFQuxcDoMdKAPkTXfGOt+INfivbqxxLLCqW9qoOMkkbhuB9W/wAitLxLp/ifVdIsbW40q3gfZLPKIolQ5XnaOM9NvAJ7V9SmytTKsptoTIgwrlBlR6A/jT/s8JkDmNS46MRyKAPnn4W+GdRl0i5j1fTZRBaMbi0huLYpiQ8b8nBOAD3I+avS9M8Sz6TbxnxdI0V1LwF8olFJI4UqOmTjn0rvBFGBgIoGMYx2pJIIZomjliR42GGVhkH6igDzvXPHNrLbvpWhxCX7TZM0VwGXy8lSAvQ8j0I7ismz8F6Zf6Lb6jdJFYXNvC1oPJiUqGDkb8HKlick5GRzXq62dqkHkrbxCL+4EG38qfJbwyqFkiR1ByAwyKAPmvxevh7SvGCJqumSPZRSHz1ibHngoDkDJUDlBwVrl7nVNDudZiihtIv7OLsISd29N3C+YWJJC9wGAy2a+s5tI065m86ext5ZP70kYY/rVS18KeH7Iu1tothEznLFYFyTx7ewoA+afHel2UN2UtdRjvrsIs13AFOI92CMEDlQHHOewqHwhPFa659jur54NIdjJLclCoMagFlQdTwgHBPGD2r6ej8M6JHL5qaVaLJgLuWIAkYxg+oxxSN4X0J7QWh0mzFuG3iMRADOc549xQB8j3EVrPr9zFo8gfTmkYia4Xy9wHzHgenJAweO1aMcesf2wsGm6zaq19D9ncqvlpEhCsAflHygbQWwO4r6cTwH4Vjn85dBst25nwY8rlup29P0qzN4T8Pz25t5dHs2hIA2GMY46UAfKfhbw3bX8usw3WtQ2trZxlXuIm3CT5ivHqh5OeOorH1i1mbVbpyYZ/KRcmMY3jgdMdeeSO4NfXUfgLwrDZXNpHodokFwMSKF68AcHqOAOnpTH+H3hWSMK+jQMwQIJCSXAAIADZyOp70AfGk0LFY3RAqMpICEkcdevfoantkuze288yNIHJKPK7KrYJ6N3wfSvrr/AIVd4LCxKug26eWCoKFgSMYwTnJHPQ0Q/DLwhFDHD/Y8bwxEmON3ZlTOTwCfUmgD5huPDVxPHBcR213cWvlvNPPDGT5YGQFyR2Cjg+9ZtwsNiLKW2upoZRF5oDR7HiYtjG8cnI+bpx0719pabpFhpOnrYWNrHDaqWIjUcfMST/M1la94H8OeIbVIdQ0uBgm3YyIFZQDnAI7f4mgD47urq9uBPJNcuwu2Ek0rggyNwfyyR7V9KfAi4jk8C/Zhv82Cb51IGBkAjBHUY5/Glv8A4IeC5mjC295EobhY7k47+ua77QtA0zw7p4stLtVggyCQOSxAC5J7nAH5UAalFFFA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33" name="Picture 9" descr="C:\Users\HUNNU\Desktop\df96cb7bba01c3ad105c14bcb60b253b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907902"/>
            <a:ext cx="512445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206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90320" y="980089"/>
            <a:ext cx="11841025" cy="5693866"/>
          </a:xfrm>
          <a:prstGeom prst="rect">
            <a:avLst/>
          </a:prstGeom>
          <a:noFill/>
          <a:ln w="12700" cmpd="sng">
            <a:solidFill>
              <a:schemeClr val="accent1">
                <a:shade val="50000"/>
              </a:schemeClr>
            </a:solidFill>
            <a:prstDash val="sysDash"/>
          </a:ln>
        </p:spPr>
        <p:txBody>
          <a:bodyPr wrap="square" rtlCol="0" anchor="t">
            <a:spAutoFit/>
          </a:bodyPr>
          <a:lstStyle/>
          <a:p>
            <a:pPr>
              <a:lnSpc>
                <a:spcPct val="100000"/>
              </a:lnSpc>
            </a:pPr>
            <a:r>
              <a:rPr lang="zh-CN" altLang="en-US" sz="2800" b="1" dirty="0">
                <a:solidFill>
                  <a:srgbClr val="00B050"/>
                </a:solidFill>
                <a:effectLst/>
                <a:latin typeface="楷体" panose="02010609060101010101" charset="-122"/>
                <a:ea typeface="楷体" panose="02010609060101010101" charset="-122"/>
                <a:cs typeface="楷体" panose="02010609060101010101" charset="-122"/>
              </a:rPr>
              <a:t>1、目的：</a:t>
            </a:r>
            <a:r>
              <a:rPr lang="zh-CN" altLang="en-US" sz="2800" b="1" dirty="0">
                <a:effectLst/>
                <a:latin typeface="楷体" panose="02010609060101010101" charset="-122"/>
                <a:ea typeface="楷体" panose="02010609060101010101" charset="-122"/>
                <a:cs typeface="楷体" panose="02010609060101010101" charset="-122"/>
              </a:rPr>
              <a:t>为了防止白银外流</a:t>
            </a:r>
          </a:p>
          <a:p>
            <a:pPr>
              <a:lnSpc>
                <a:spcPct val="100000"/>
              </a:lnSpc>
            </a:pPr>
            <a:r>
              <a:rPr lang="zh-CN" altLang="en-US" sz="2800" b="1" dirty="0">
                <a:solidFill>
                  <a:srgbClr val="00B050"/>
                </a:solidFill>
                <a:effectLst/>
                <a:latin typeface="楷体" panose="02010609060101010101" charset="-122"/>
                <a:ea typeface="楷体" panose="02010609060101010101" charset="-122"/>
                <a:cs typeface="楷体" panose="02010609060101010101" charset="-122"/>
              </a:rPr>
              <a:t>2、内容</a:t>
            </a:r>
            <a:r>
              <a:rPr lang="zh-CN" altLang="en-US" sz="2800" b="1" dirty="0">
                <a:effectLst/>
                <a:latin typeface="楷体" panose="02010609060101010101" charset="-122"/>
                <a:ea typeface="楷体" panose="02010609060101010101" charset="-122"/>
                <a:cs typeface="楷体" panose="02010609060101010101" charset="-122"/>
              </a:rPr>
              <a:t>：1935年</a:t>
            </a:r>
          </a:p>
          <a:p>
            <a:pPr>
              <a:lnSpc>
                <a:spcPct val="100000"/>
              </a:lnSpc>
            </a:pPr>
            <a:r>
              <a:rPr lang="zh-CN" altLang="en-US" sz="2800" b="1" dirty="0">
                <a:effectLst/>
                <a:latin typeface="楷体" panose="02010609060101010101" charset="-122"/>
                <a:ea typeface="楷体" panose="02010609060101010101" charset="-122"/>
                <a:cs typeface="楷体" panose="02010609060101010101" charset="-122"/>
              </a:rPr>
              <a:t>①统一货币发行权，实行法币政策。以中央、中国、交通三银行（后加中国农民银行）所发行之钞票为法币</a:t>
            </a:r>
          </a:p>
          <a:p>
            <a:pPr>
              <a:lnSpc>
                <a:spcPct val="100000"/>
              </a:lnSpc>
            </a:pPr>
            <a:r>
              <a:rPr lang="zh-CN" altLang="en-US" sz="2800" b="1" dirty="0">
                <a:effectLst/>
                <a:latin typeface="楷体" panose="02010609060101010101" charset="-122"/>
                <a:ea typeface="楷体" panose="02010609060101010101" charset="-122"/>
                <a:cs typeface="楷体" panose="02010609060101010101" charset="-122"/>
              </a:rPr>
              <a:t>②实行白银国有。凡银钱行号商店及其他公私机关或个人，持有银本位币或其他银币等应交指定机构兑换法币。</a:t>
            </a:r>
          </a:p>
          <a:p>
            <a:pPr>
              <a:lnSpc>
                <a:spcPct val="100000"/>
              </a:lnSpc>
            </a:pPr>
            <a:r>
              <a:rPr lang="zh-CN" altLang="en-US" sz="2800" b="1" dirty="0">
                <a:effectLst/>
                <a:latin typeface="楷体" panose="02010609060101010101" charset="-122"/>
                <a:ea typeface="楷体" panose="02010609060101010101" charset="-122"/>
                <a:cs typeface="楷体" panose="02010609060101010101" charset="-122"/>
              </a:rPr>
              <a:t>③为使法币对外汇比价稳定，规定由中央、中国、交通三行无限制买卖外汇</a:t>
            </a:r>
          </a:p>
          <a:p>
            <a:pPr>
              <a:lnSpc>
                <a:spcPct val="100000"/>
              </a:lnSpc>
            </a:pPr>
            <a:r>
              <a:rPr lang="zh-CN" altLang="en-US" sz="2800" b="1" dirty="0">
                <a:solidFill>
                  <a:srgbClr val="00B050"/>
                </a:solidFill>
                <a:effectLst/>
                <a:latin typeface="楷体" panose="02010609060101010101" charset="-122"/>
                <a:ea typeface="楷体" panose="02010609060101010101" charset="-122"/>
                <a:cs typeface="楷体" panose="02010609060101010101" charset="-122"/>
              </a:rPr>
              <a:t>3、影响：</a:t>
            </a:r>
          </a:p>
          <a:p>
            <a:pPr>
              <a:lnSpc>
                <a:spcPct val="100000"/>
              </a:lnSpc>
            </a:pPr>
            <a:r>
              <a:rPr lang="zh-CN" altLang="en-US" sz="2800" b="1" dirty="0">
                <a:latin typeface="楷体" panose="02010609060101010101" charset="-122"/>
                <a:ea typeface="楷体" panose="02010609060101010101" charset="-122"/>
                <a:cs typeface="楷体" panose="02010609060101010101" charset="-122"/>
                <a:sym typeface="+mn-ea"/>
              </a:rPr>
              <a:t>统一了币制，是中国货币制度的进步，对防止白银外流，·稳定金融市场，促进物价回升，刺激生产复苏起到了一定的作用推动民族工业的发展。为抗战的胜利奠定了物质基础。但也便利了英美帝国主义经济侵略</a:t>
            </a:r>
            <a:r>
              <a:rPr lang="en-US" altLang="zh-CN" sz="2800" b="1" dirty="0">
                <a:latin typeface="楷体" panose="02010609060101010101" charset="-122"/>
                <a:ea typeface="楷体" panose="02010609060101010101" charset="-122"/>
                <a:cs typeface="楷体" panose="02010609060101010101" charset="-122"/>
                <a:sym typeface="+mn-ea"/>
              </a:rPr>
              <a:t>,</a:t>
            </a:r>
            <a:r>
              <a:rPr lang="zh-CN" altLang="en-US" sz="2800" b="1" dirty="0">
                <a:latin typeface="楷体" panose="02010609060101010101" charset="-122"/>
                <a:ea typeface="楷体" panose="02010609060101010101" charset="-122"/>
                <a:cs typeface="楷体" panose="02010609060101010101" charset="-122"/>
                <a:sym typeface="+mn-ea"/>
              </a:rPr>
              <a:t>后期造成了严重的通货膨胀。成为后来国民经济崩渍的重要原因。</a:t>
            </a:r>
            <a:endParaRPr lang="zh-CN" altLang="en-US" sz="2800" b="1" dirty="0">
              <a:effectLst/>
              <a:latin typeface="楷体" panose="02010609060101010101" charset="-122"/>
              <a:ea typeface="楷体" panose="02010609060101010101" charset="-122"/>
              <a:cs typeface="楷体" panose="02010609060101010101" charset="-122"/>
            </a:endParaRPr>
          </a:p>
        </p:txBody>
      </p:sp>
      <p:sp>
        <p:nvSpPr>
          <p:cNvPr id="9" name="文本框 2"/>
          <p:cNvSpPr txBox="1"/>
          <p:nvPr/>
        </p:nvSpPr>
        <p:spPr>
          <a:xfrm>
            <a:off x="9878695" y="97616"/>
            <a:ext cx="2152650" cy="584775"/>
          </a:xfrm>
          <a:prstGeom prst="rect">
            <a:avLst/>
          </a:prstGeom>
          <a:noFill/>
          <a:ln w="9525">
            <a:noFill/>
          </a:ln>
        </p:spPr>
        <p:txBody>
          <a:bodyPr wrap="square" anchor="t">
            <a:spAutoFit/>
          </a:bodyPr>
          <a:lstStyle/>
          <a:p>
            <a:pPr algn="r"/>
            <a:r>
              <a:rPr lang="zh-CN" altLang="en-US" sz="3200" b="1" dirty="0">
                <a:latin typeface="华文隶书" panose="02010800040101010101" charset="-122"/>
                <a:ea typeface="华文隶书" panose="02010800040101010101" charset="-122"/>
              </a:rPr>
              <a:t>币制改革</a:t>
            </a:r>
          </a:p>
        </p:txBody>
      </p:sp>
    </p:spTree>
    <p:extLst>
      <p:ext uri="{BB962C8B-B14F-4D97-AF65-F5344CB8AC3E}">
        <p14:creationId xmlns:p14="http://schemas.microsoft.com/office/powerpoint/2010/main" val="352175475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478" y="4099094"/>
            <a:ext cx="11854527" cy="2505301"/>
          </a:xfrm>
          <a:prstGeom prst="rect">
            <a:avLst/>
          </a:prstGeom>
          <a:noFill/>
          <a:ln w="12700" cmpd="sng">
            <a:noFill/>
            <a:prstDash val="sysDash"/>
          </a:ln>
        </p:spPr>
        <p:txBody>
          <a:bodyPr wrap="square" rtlCol="0" anchor="t">
            <a:spAutoFit/>
          </a:bodyPr>
          <a:lstStyle/>
          <a:p>
            <a:pPr>
              <a:lnSpc>
                <a:spcPct val="140000"/>
              </a:lnSpc>
            </a:pPr>
            <a:r>
              <a:rPr lang="zh-CN" altLang="en-US" sz="2800" b="1" dirty="0" smtClean="0">
                <a:latin typeface="楷体" panose="02010609060101010101" charset="-122"/>
                <a:ea typeface="楷体" panose="02010609060101010101" charset="-122"/>
                <a:cs typeface="楷体" panose="02010609060101010101" charset="-122"/>
              </a:rPr>
              <a:t>2</a:t>
            </a:r>
            <a:r>
              <a:rPr lang="zh-CN" altLang="en-US" sz="2800" b="1" dirty="0">
                <a:latin typeface="楷体" panose="02010609060101010101" charset="-122"/>
                <a:ea typeface="楷体" panose="02010609060101010101" charset="-122"/>
                <a:cs typeface="楷体" panose="02010609060101010101" charset="-122"/>
              </a:rPr>
              <a:t>．经济上，民族工业有一定发展</a:t>
            </a:r>
          </a:p>
          <a:p>
            <a:pPr>
              <a:lnSpc>
                <a:spcPct val="140000"/>
              </a:lnSpc>
            </a:pPr>
            <a:r>
              <a:rPr lang="zh-CN" altLang="en-US" sz="2800" dirty="0">
                <a:latin typeface="楷体" panose="02010609060101010101" charset="-122"/>
                <a:ea typeface="楷体" panose="02010609060101010101" charset="-122"/>
                <a:cs typeface="楷体" panose="02010609060101010101" charset="-122"/>
              </a:rPr>
              <a:t>（1）措施：整顿税务；控制金融；改革币制；开展“国民经济建设运动”。</a:t>
            </a:r>
          </a:p>
          <a:p>
            <a:pPr>
              <a:lnSpc>
                <a:spcPct val="140000"/>
              </a:lnSpc>
            </a:pPr>
            <a:r>
              <a:rPr lang="zh-CN" altLang="en-US" sz="2800" dirty="0">
                <a:latin typeface="楷体" panose="02010609060101010101" charset="-122"/>
                <a:ea typeface="楷体" panose="02010609060101010101" charset="-122"/>
                <a:cs typeface="楷体" panose="02010609060101010101" charset="-122"/>
              </a:rPr>
              <a:t>（2）特点：民族工业显著发展；官僚资本迅速膨胀；美国在华经济势力急剧增长。</a:t>
            </a:r>
          </a:p>
        </p:txBody>
      </p:sp>
      <p:sp>
        <p:nvSpPr>
          <p:cNvPr id="8" name="内容占位符 2"/>
          <p:cNvSpPr>
            <a:spLocks noGrp="1"/>
          </p:cNvSpPr>
          <p:nvPr/>
        </p:nvSpPr>
        <p:spPr>
          <a:xfrm>
            <a:off x="7595766" y="84455"/>
            <a:ext cx="4395239" cy="625475"/>
          </a:xfrm>
          <a:prstGeom prst="rect">
            <a:avLst/>
          </a:prstGeom>
        </p:spPr>
        <p:txBody>
          <a:bodyPr vert="horz" lIns="101600" tIns="0" rIns="8255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685800">
              <a:lnSpc>
                <a:spcPct val="130000"/>
              </a:lnSpc>
              <a:spcBef>
                <a:spcPts val="0"/>
              </a:spcBef>
              <a:spcAft>
                <a:spcPts val="1000"/>
              </a:spcAft>
              <a:buNone/>
            </a:pPr>
            <a:r>
              <a:rPr lang="zh-CN" altLang="en-US" sz="3200" b="1" noProof="1" smtClean="0">
                <a:latin typeface="华文隶书" panose="02010800040101010101" charset="-122"/>
                <a:ea typeface="华文隶书" panose="02010800040101010101" charset="-122"/>
                <a:sym typeface="微软雅黑" panose="020B0503020204020204" charset="-122"/>
              </a:rPr>
              <a:t>南京国民政府的统治</a:t>
            </a:r>
            <a:endParaRPr lang="zh-CN" altLang="en-US" sz="3200" b="1" noProof="1">
              <a:latin typeface="华文隶书" panose="02010800040101010101" charset="-122"/>
              <a:ea typeface="华文隶书" panose="02010800040101010101" charset="-122"/>
              <a:sym typeface="微软雅黑" panose="020B0503020204020204" charset="-122"/>
            </a:endParaRPr>
          </a:p>
        </p:txBody>
      </p:sp>
      <p:pic>
        <p:nvPicPr>
          <p:cNvPr id="2050" name="Picture 2" descr="https://ss1.bdstatic.com/70cFvXSh_Q1YnxGkpoWK1HF6hhy/it/u=3745455365,879089082&amp;fm=26&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1902" y="1145490"/>
            <a:ext cx="4667250" cy="34810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矩形 2"/>
          <p:cNvSpPr/>
          <p:nvPr/>
        </p:nvSpPr>
        <p:spPr>
          <a:xfrm>
            <a:off x="136478" y="2027005"/>
            <a:ext cx="6571030" cy="678647"/>
          </a:xfrm>
          <a:prstGeom prst="rect">
            <a:avLst/>
          </a:prstGeom>
        </p:spPr>
        <p:txBody>
          <a:bodyPr wrap="none">
            <a:spAutoFit/>
          </a:bodyPr>
          <a:lstStyle/>
          <a:p>
            <a:pPr>
              <a:lnSpc>
                <a:spcPct val="140000"/>
              </a:lnSpc>
            </a:pPr>
            <a:r>
              <a:rPr lang="zh-CN" altLang="en-US" sz="3200" b="1" dirty="0">
                <a:latin typeface="楷体" panose="02010609060101010101" charset="-122"/>
                <a:ea typeface="楷体" panose="02010609060101010101" charset="-122"/>
                <a:cs typeface="楷体" panose="02010609060101010101" charset="-122"/>
              </a:rPr>
              <a:t>1．政治上，逐步建立对全国的统治</a:t>
            </a:r>
          </a:p>
        </p:txBody>
      </p:sp>
    </p:spTree>
    <p:extLst>
      <p:ext uri="{BB962C8B-B14F-4D97-AF65-F5344CB8AC3E}">
        <p14:creationId xmlns:p14="http://schemas.microsoft.com/office/powerpoint/2010/main" val="156709361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gimg2.baidu.com/image_search/src=http%3A%2F%2Fwww.chinatoday.com.cn%2Fctchinese%2Fsecond%2Fimages%2Fattachement%2Fjpg%2Fsite127%2F20110627%2F002564bbaf3c0f727c4119.jpg&amp;refer=http%3A%2F%2Fwww.chinatoday.com.cn&amp;app=2002&amp;size=f9999,10000&amp;q=a80&amp;n=0&amp;g=0n&amp;fmt=jpeg?sec=1611322945&amp;t=b4922e9d908d6c43d76b47947caaa7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9" y="73641"/>
            <a:ext cx="12117705" cy="6746433"/>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7593" y="19049"/>
            <a:ext cx="12192000" cy="685800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smtClean="0">
                  <a:solidFill>
                    <a:schemeClr val="bg1"/>
                  </a:solidFill>
                  <a:latin typeface="方正综艺简体" panose="02010601030101010101" pitchFamily="2" charset="-122"/>
                  <a:ea typeface="方正综艺简体" panose="02010601030101010101" pitchFamily="2" charset="-122"/>
                </a:rPr>
                <a:t>2</a:t>
              </a:r>
              <a:endParaRPr lang="en-US" altLang="zh-CN" sz="8000" i="1" dirty="0">
                <a:solidFill>
                  <a:schemeClr val="bg1"/>
                </a:solidFill>
                <a:latin typeface="方正综艺简体" panose="02010601030101010101" pitchFamily="2" charset="-122"/>
                <a:ea typeface="方正综艺简体" panose="02010601030101010101" pitchFamily="2" charset="-122"/>
              </a:endParaRP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163184" y="965537"/>
            <a:ext cx="3262432" cy="1015663"/>
          </a:xfrm>
          <a:prstGeom prst="rect">
            <a:avLst/>
          </a:prstGeom>
          <a:noFill/>
        </p:spPr>
        <p:txBody>
          <a:bodyPr wrap="none" rtlCol="0">
            <a:spAutoFit/>
          </a:bodyPr>
          <a:lstStyle/>
          <a:p>
            <a:r>
              <a:rPr lang="zh-CN" altLang="en-US" sz="6000" b="1" dirty="0" smtClean="0">
                <a:solidFill>
                  <a:srgbClr val="C00000"/>
                </a:solidFill>
                <a:latin typeface="华文新魏" panose="02010800040101010101" charset="-122"/>
                <a:ea typeface="华文新魏" panose="02010800040101010101" charset="-122"/>
              </a:rPr>
              <a:t>星火燎原</a:t>
            </a:r>
            <a:endParaRPr lang="zh-CN" altLang="en-US" sz="6000" b="1" dirty="0">
              <a:solidFill>
                <a:srgbClr val="C00000"/>
              </a:solidFill>
              <a:latin typeface="华文新魏" panose="02010800040101010101" charset="-122"/>
              <a:ea typeface="华文新魏" panose="02010800040101010101" charset="-122"/>
            </a:endParaRPr>
          </a:p>
        </p:txBody>
      </p:sp>
      <p:sp>
        <p:nvSpPr>
          <p:cNvPr id="2" name="矩形 1"/>
          <p:cNvSpPr/>
          <p:nvPr/>
        </p:nvSpPr>
        <p:spPr>
          <a:xfrm>
            <a:off x="525021" y="2875002"/>
            <a:ext cx="11187678" cy="1107996"/>
          </a:xfrm>
          <a:prstGeom prst="rect">
            <a:avLst/>
          </a:prstGeom>
        </p:spPr>
        <p:txBody>
          <a:bodyPr wrap="none">
            <a:spAutoFit/>
          </a:bodyPr>
          <a:lstStyle/>
          <a:p>
            <a:pPr algn="r"/>
            <a:r>
              <a:rPr lang="zh-CN" altLang="en-US" sz="6600" dirty="0">
                <a:latin typeface="隶书" panose="02010509060101010101" pitchFamily="49" charset="-122"/>
                <a:ea typeface="隶书" panose="02010509060101010101" pitchFamily="49" charset="-122"/>
              </a:rPr>
              <a:t>工农武装割据开辟革命新道路</a:t>
            </a:r>
          </a:p>
        </p:txBody>
      </p:sp>
    </p:spTree>
    <p:extLst>
      <p:ext uri="{BB962C8B-B14F-4D97-AF65-F5344CB8AC3E}">
        <p14:creationId xmlns:p14="http://schemas.microsoft.com/office/powerpoint/2010/main" val="1034314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内容占位符 2"/>
          <p:cNvSpPr>
            <a:spLocks noGrp="1"/>
          </p:cNvSpPr>
          <p:nvPr>
            <p:ph idx="4294967295"/>
          </p:nvPr>
        </p:nvSpPr>
        <p:spPr>
          <a:xfrm>
            <a:off x="0" y="1181100"/>
            <a:ext cx="11090275" cy="4213225"/>
          </a:xfrm>
          <a:prstGeom prst="rect">
            <a:avLst/>
          </a:prstGeom>
        </p:spPr>
        <p:txBody>
          <a:bodyPr lIns="101600" tIns="0" rIns="82550" bIns="0" rtlCol="0" anchor="t">
            <a:noAutofit/>
          </a:bodyPr>
          <a:lstStyle/>
          <a:p>
            <a:pPr marL="0" marR="0" indent="0" algn="l" defTabSz="685800" rtl="0" eaLnBrk="1" fontAlgn="auto" latinLnBrk="0" hangingPunct="1">
              <a:lnSpc>
                <a:spcPct val="110000"/>
              </a:lnSpc>
              <a:spcBef>
                <a:spcPts val="0"/>
              </a:spcBef>
              <a:spcAft>
                <a:spcPts val="1000"/>
              </a:spcAft>
              <a:buClrTx/>
              <a:buSzTx/>
              <a:buFont typeface="Arial" panose="020B0604020202020204" pitchFamily="34" charset="0"/>
              <a:buNone/>
            </a:pPr>
            <a:r>
              <a:rPr kumimoji="0" lang="zh-CN" altLang="en-US" b="1"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微软雅黑" panose="020B0503020204020204" charset="-122"/>
              </a:rPr>
              <a:t>      </a:t>
            </a:r>
            <a:r>
              <a:rPr kumimoji="0" lang="zh-CN" altLang="en-US"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微软雅黑" panose="020B0503020204020204" charset="-122"/>
              </a:rPr>
              <a:t>1927年春天开始，以蒋介石为代表的南京方面的国民党人，发起一个大规模的“清党”运动（即清除国民党内的共产主义分子）。此运动的展开，以“四一二”事变为标志，持续到9月，历时半年左右。“清党”运动的最大成功，是它成就了一个南京政府。……并且从此主导了国民党乃至于中国政治以后的发展。 </a:t>
            </a:r>
          </a:p>
          <a:p>
            <a:pPr marL="0" marR="0" indent="0" algn="l" defTabSz="685800" rtl="0" eaLnBrk="1" fontAlgn="auto" latinLnBrk="0" hangingPunct="1">
              <a:lnSpc>
                <a:spcPct val="110000"/>
              </a:lnSpc>
              <a:spcBef>
                <a:spcPts val="0"/>
              </a:spcBef>
              <a:spcAft>
                <a:spcPts val="1000"/>
              </a:spcAft>
              <a:buClrTx/>
              <a:buSzTx/>
              <a:buFont typeface="Arial" panose="020B0604020202020204" pitchFamily="34" charset="0"/>
              <a:buNone/>
            </a:pPr>
            <a:r>
              <a:rPr kumimoji="0" lang="zh-CN" altLang="en-US"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微软雅黑" panose="020B0503020204020204" charset="-122"/>
              </a:rPr>
              <a:t>       ——本文摘自《国民党的“联共”与“反共”》，杨奎松著，社会科学文献出版社，2008.1 </a:t>
            </a:r>
          </a:p>
          <a:p>
            <a:pPr marL="0" marR="0" indent="0" algn="ctr"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i="0" u="none" strike="noStrike" kern="1200" cap="none" spc="150" normalizeH="0" baseline="0" noProof="1">
                <a:solidFill>
                  <a:srgbClr val="0070C0"/>
                </a:solidFill>
                <a:uFillTx/>
                <a:latin typeface="Calibri" panose="020F0502020204030204" charset="0"/>
                <a:ea typeface="微软雅黑" panose="020B0503020204020204" charset="-122"/>
                <a:cs typeface="+mn-cs"/>
                <a:sym typeface="微软雅黑" panose="020B0503020204020204" charset="-122"/>
              </a:rPr>
              <a:t>根据材料回答，“清党”运动产生了怎样的</a:t>
            </a:r>
            <a:r>
              <a:rPr kumimoji="0" lang="zh-CN" altLang="en-US" sz="3200" i="0" u="none" strike="noStrike" kern="1200" cap="none" spc="150" normalizeH="0" baseline="0" noProof="1">
                <a:solidFill>
                  <a:srgbClr val="FF0000"/>
                </a:solidFill>
                <a:uFillTx/>
                <a:latin typeface="Calibri" panose="020F0502020204030204" charset="0"/>
                <a:ea typeface="微软雅黑" panose="020B0503020204020204" charset="-122"/>
                <a:cs typeface="+mn-cs"/>
                <a:sym typeface="微软雅黑" panose="020B0503020204020204" charset="-122"/>
              </a:rPr>
              <a:t>影响</a:t>
            </a:r>
            <a:r>
              <a:rPr kumimoji="0" lang="zh-CN" altLang="en-US" i="0" u="none" strike="noStrike" kern="1200" cap="none" spc="150" normalizeH="0" baseline="0" noProof="1">
                <a:solidFill>
                  <a:srgbClr val="0070C0"/>
                </a:solidFill>
                <a:uFillTx/>
                <a:latin typeface="Calibri" panose="020F0502020204030204" charset="0"/>
                <a:ea typeface="微软雅黑" panose="020B0503020204020204" charset="-122"/>
                <a:cs typeface="+mn-cs"/>
                <a:sym typeface="微软雅黑" panose="020B0503020204020204" charset="-122"/>
              </a:rPr>
              <a:t>？</a:t>
            </a:r>
          </a:p>
          <a:p>
            <a:pPr marL="0" marR="0" indent="0" algn="l" defTabSz="6858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b="1" i="0" u="none" strike="noStrike" kern="1200" cap="none" spc="150" normalizeH="0" noProof="1">
                <a:solidFill>
                  <a:schemeClr val="tx1"/>
                </a:solidFill>
                <a:uFillTx/>
                <a:latin typeface="黑体" panose="02010609060101010101" pitchFamily="49" charset="-122"/>
                <a:ea typeface="黑体" panose="02010609060101010101" pitchFamily="49" charset="-122"/>
                <a:sym typeface="微软雅黑" panose="020B0503020204020204" charset="-122"/>
              </a:rPr>
              <a:t>    </a:t>
            </a:r>
            <a:endParaRPr kumimoji="0" lang="zh-CN" altLang="en-US" sz="2400" b="1"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2400" b="1"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a:extLst>
              <a:ext uri="{FF2B5EF4-FFF2-40B4-BE49-F238E27FC236}">
                <a16:creationId xmlns="" xmlns:a16="http://schemas.microsoft.com/office/drawing/2014/main" id="{5B0C4C09-3106-47C9-81B3-D1D259CD79E8}"/>
              </a:ext>
            </a:extLst>
          </p:cNvPr>
          <p:cNvSpPr txBox="1"/>
          <p:nvPr/>
        </p:nvSpPr>
        <p:spPr>
          <a:xfrm>
            <a:off x="2300173" y="5446907"/>
            <a:ext cx="7296409" cy="523220"/>
          </a:xfrm>
          <a:prstGeom prst="rect">
            <a:avLst/>
          </a:prstGeom>
          <a:noFill/>
        </p:spPr>
        <p:txBody>
          <a:bodyPr wrap="square" rtlCol="0">
            <a:spAutoFit/>
          </a:bodyPr>
          <a:lstStyle/>
          <a:p>
            <a:pPr lvl="0" defTabSz="685800">
              <a:spcAft>
                <a:spcPts val="1000"/>
              </a:spcAft>
            </a:pPr>
            <a:r>
              <a:rPr lang="zh-CN" altLang="en-US" sz="2800" b="1" spc="150" noProof="1">
                <a:solidFill>
                  <a:prstClr val="black"/>
                </a:solidFill>
                <a:latin typeface="黑体" panose="02010609060101010101" pitchFamily="49" charset="-122"/>
                <a:ea typeface="黑体" panose="02010609060101010101" pitchFamily="49" charset="-122"/>
                <a:sym typeface="微软雅黑" panose="020B0503020204020204" charset="-122"/>
              </a:rPr>
              <a:t>共产党开始认识到</a:t>
            </a:r>
            <a:r>
              <a:rPr lang="zh-CN" altLang="en-US" sz="2800" b="1" spc="150" noProof="1">
                <a:solidFill>
                  <a:srgbClr val="FF0000"/>
                </a:solidFill>
                <a:latin typeface="黑体" panose="02010609060101010101" pitchFamily="49" charset="-122"/>
                <a:ea typeface="黑体" panose="02010609060101010101" pitchFamily="49" charset="-122"/>
                <a:sym typeface="微软雅黑" panose="020B0503020204020204" charset="-122"/>
              </a:rPr>
              <a:t>掌握武装力量</a:t>
            </a:r>
            <a:r>
              <a:rPr lang="zh-CN" altLang="en-US" sz="2800" b="1" spc="150" noProof="1">
                <a:solidFill>
                  <a:prstClr val="black"/>
                </a:solidFill>
                <a:latin typeface="黑体" panose="02010609060101010101" pitchFamily="49" charset="-122"/>
                <a:ea typeface="黑体" panose="02010609060101010101" pitchFamily="49" charset="-122"/>
                <a:sym typeface="微软雅黑" panose="020B0503020204020204" charset="-122"/>
              </a:rPr>
              <a:t>的重要性；</a:t>
            </a:r>
            <a:endParaRPr lang="zh-CN" altLang="en-US" dirty="0"/>
          </a:p>
        </p:txBody>
      </p:sp>
      <p:sp>
        <p:nvSpPr>
          <p:cNvPr id="3" name="文本框 2">
            <a:extLst>
              <a:ext uri="{FF2B5EF4-FFF2-40B4-BE49-F238E27FC236}">
                <a16:creationId xmlns="" xmlns:a16="http://schemas.microsoft.com/office/drawing/2014/main" id="{A4933E23-32D2-43D9-9BF0-AB487C0A465A}"/>
              </a:ext>
            </a:extLst>
          </p:cNvPr>
          <p:cNvSpPr txBox="1"/>
          <p:nvPr/>
        </p:nvSpPr>
        <p:spPr>
          <a:xfrm>
            <a:off x="217532" y="6012872"/>
            <a:ext cx="11831782" cy="523220"/>
          </a:xfrm>
          <a:prstGeom prst="rect">
            <a:avLst/>
          </a:prstGeom>
          <a:noFill/>
        </p:spPr>
        <p:txBody>
          <a:bodyPr wrap="square" rtlCol="0">
            <a:spAutoFit/>
          </a:bodyPr>
          <a:lstStyle/>
          <a:p>
            <a:pPr lvl="0" defTabSz="685800">
              <a:spcAft>
                <a:spcPts val="1000"/>
              </a:spcAft>
            </a:pPr>
            <a:r>
              <a:rPr lang="zh-CN" altLang="en-US" sz="2800" b="1" spc="150" noProof="1">
                <a:solidFill>
                  <a:prstClr val="black"/>
                </a:solidFill>
                <a:latin typeface="黑体" panose="02010609060101010101" pitchFamily="49" charset="-122"/>
                <a:ea typeface="黑体" panose="02010609060101010101" pitchFamily="49" charset="-122"/>
                <a:sym typeface="微软雅黑" panose="020B0503020204020204" charset="-122"/>
              </a:rPr>
              <a:t>为挽救革命，共产党决定用</a:t>
            </a:r>
            <a:r>
              <a:rPr lang="zh-CN" altLang="en-US" sz="2800" b="1" spc="150" noProof="1">
                <a:solidFill>
                  <a:srgbClr val="FF0000"/>
                </a:solidFill>
                <a:latin typeface="黑体" panose="02010609060101010101" pitchFamily="49" charset="-122"/>
                <a:ea typeface="黑体" panose="02010609060101010101" pitchFamily="49" charset="-122"/>
                <a:sym typeface="微软雅黑" panose="020B0503020204020204" charset="-122"/>
              </a:rPr>
              <a:t>武装起义</a:t>
            </a:r>
            <a:r>
              <a:rPr lang="zh-CN" altLang="en-US" sz="2800" b="1" spc="150" noProof="1">
                <a:solidFill>
                  <a:prstClr val="black"/>
                </a:solidFill>
                <a:latin typeface="黑体" panose="02010609060101010101" pitchFamily="49" charset="-122"/>
                <a:ea typeface="黑体" panose="02010609060101010101" pitchFamily="49" charset="-122"/>
                <a:sym typeface="微软雅黑" panose="020B0503020204020204" charset="-122"/>
              </a:rPr>
              <a:t>来反抗国民党反动派的屠杀政策。</a:t>
            </a:r>
            <a:endParaRPr lang="zh-CN" altLang="en-US" sz="2400" b="1" spc="150" noProof="1">
              <a:solidFill>
                <a:prstClr val="black"/>
              </a:solidFill>
              <a:latin typeface="微软雅黑" panose="020B0503020204020204" charset="-122"/>
              <a:ea typeface="微软雅黑" panose="020B0503020204020204" charset="-122"/>
              <a:sym typeface="微软雅黑" panose="020B0503020204020204" charset="-122"/>
            </a:endParaRPr>
          </a:p>
        </p:txBody>
      </p:sp>
      <p:sp>
        <p:nvSpPr>
          <p:cNvPr id="8" name="内容占位符 2"/>
          <p:cNvSpPr>
            <a:spLocks noGrp="1"/>
          </p:cNvSpPr>
          <p:nvPr/>
        </p:nvSpPr>
        <p:spPr>
          <a:xfrm>
            <a:off x="7595766" y="84455"/>
            <a:ext cx="4395239" cy="625475"/>
          </a:xfrm>
          <a:prstGeom prst="rect">
            <a:avLst/>
          </a:prstGeom>
        </p:spPr>
        <p:txBody>
          <a:bodyPr vert="horz" lIns="101600" tIns="0" rIns="8255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685800">
              <a:lnSpc>
                <a:spcPct val="130000"/>
              </a:lnSpc>
              <a:spcBef>
                <a:spcPts val="0"/>
              </a:spcBef>
              <a:spcAft>
                <a:spcPts val="1000"/>
              </a:spcAft>
              <a:buNone/>
            </a:pPr>
            <a:r>
              <a:rPr lang="zh-CN" altLang="en-US" sz="3200" b="1" noProof="1" smtClean="0">
                <a:latin typeface="华文隶书" panose="02010800040101010101" charset="-122"/>
                <a:ea typeface="华文隶书" panose="02010800040101010101" charset="-122"/>
                <a:sym typeface="微软雅黑" panose="020B0503020204020204" charset="-122"/>
              </a:rPr>
              <a:t>工农武装割据</a:t>
            </a:r>
            <a:endParaRPr lang="zh-CN" altLang="en-US" sz="3200" b="1" noProof="1">
              <a:latin typeface="华文隶书" panose="02010800040101010101" charset="-122"/>
              <a:ea typeface="华文隶书" panose="02010800040101010101" charset="-122"/>
              <a:sym typeface="微软雅黑" panose="020B0503020204020204" charset="-122"/>
            </a:endParaRPr>
          </a:p>
        </p:txBody>
      </p:sp>
    </p:spTree>
    <p:custDataLst>
      <p:tags r:id="rId1"/>
    </p:custDataLst>
    <p:extLst>
      <p:ext uri="{BB962C8B-B14F-4D97-AF65-F5344CB8AC3E}">
        <p14:creationId xmlns:p14="http://schemas.microsoft.com/office/powerpoint/2010/main" val="111089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03200" y="2002790"/>
            <a:ext cx="2978150" cy="953135"/>
          </a:xfrm>
          <a:prstGeom prst="rect">
            <a:avLst/>
          </a:prstGeom>
          <a:solidFill>
            <a:schemeClr val="bg2">
              <a:alpha val="4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r>
              <a:rPr lang="en-US" altLang="zh-CN" sz="2800" b="1" strike="noStrike" noProof="1">
                <a:latin typeface="黑体" panose="02010609060101010101" charset="-122"/>
                <a:ea typeface="黑体" panose="02010609060101010101" charset="-122"/>
                <a:cs typeface="黑体" panose="02010609060101010101" charset="-122"/>
              </a:rPr>
              <a:t>1927</a:t>
            </a:r>
            <a:r>
              <a:rPr lang="zh-CN" altLang="en-US" sz="2800" b="1" strike="noStrike" noProof="1">
                <a:latin typeface="黑体" panose="02010609060101010101" charset="-122"/>
                <a:ea typeface="黑体" panose="02010609060101010101" charset="-122"/>
                <a:cs typeface="黑体" panose="02010609060101010101" charset="-122"/>
              </a:rPr>
              <a:t>年</a:t>
            </a:r>
            <a:r>
              <a:rPr lang="en-US" altLang="zh-CN" sz="2800" b="1" strike="noStrike" noProof="1">
                <a:latin typeface="黑体" panose="02010609060101010101" charset="-122"/>
                <a:ea typeface="黑体" panose="02010609060101010101" charset="-122"/>
                <a:cs typeface="黑体" panose="02010609060101010101" charset="-122"/>
              </a:rPr>
              <a:t>8</a:t>
            </a:r>
            <a:r>
              <a:rPr lang="zh-CN" altLang="en-US" sz="2800" b="1" strike="noStrike" noProof="1">
                <a:latin typeface="黑体" panose="02010609060101010101" charset="-122"/>
                <a:ea typeface="黑体" panose="02010609060101010101" charset="-122"/>
                <a:cs typeface="黑体" panose="02010609060101010101" charset="-122"/>
              </a:rPr>
              <a:t>月</a:t>
            </a:r>
            <a:r>
              <a:rPr lang="en-US" altLang="zh-CN" sz="2800" b="1" strike="noStrike" noProof="1">
                <a:latin typeface="黑体" panose="02010609060101010101" charset="-122"/>
                <a:ea typeface="黑体" panose="02010609060101010101" charset="-122"/>
                <a:cs typeface="黑体" panose="02010609060101010101" charset="-122"/>
              </a:rPr>
              <a:t>7</a:t>
            </a:r>
            <a:r>
              <a:rPr lang="zh-CN" altLang="en-US" sz="2800" b="1" strike="noStrike" noProof="1">
                <a:latin typeface="黑体" panose="02010609060101010101" charset="-122"/>
                <a:ea typeface="黑体" panose="02010609060101010101" charset="-122"/>
                <a:cs typeface="黑体" panose="02010609060101010101" charset="-122"/>
              </a:rPr>
              <a:t>日 </a:t>
            </a:r>
            <a:r>
              <a:rPr lang="en-US" altLang="zh-CN" sz="2800" b="1" strike="noStrike" noProof="1">
                <a:latin typeface="黑体" panose="02010609060101010101" charset="-122"/>
                <a:ea typeface="黑体" panose="02010609060101010101" charset="-122"/>
                <a:cs typeface="黑体" panose="02010609060101010101" charset="-122"/>
              </a:rPr>
              <a:t>“</a:t>
            </a:r>
            <a:r>
              <a:rPr lang="zh-CN" altLang="en-US" sz="2800" b="1" strike="noStrike" noProof="1">
                <a:latin typeface="黑体" panose="02010609060101010101" charset="-122"/>
                <a:ea typeface="黑体" panose="02010609060101010101" charset="-122"/>
                <a:cs typeface="黑体" panose="02010609060101010101" charset="-122"/>
              </a:rPr>
              <a:t>八七会议</a:t>
            </a:r>
            <a:r>
              <a:rPr lang="en-US" altLang="zh-CN" sz="2800" b="1" strike="noStrike" noProof="1">
                <a:latin typeface="黑体" panose="02010609060101010101" charset="-122"/>
                <a:ea typeface="黑体" panose="02010609060101010101" charset="-122"/>
                <a:cs typeface="黑体" panose="02010609060101010101" charset="-122"/>
              </a:rPr>
              <a:t>”</a:t>
            </a:r>
          </a:p>
        </p:txBody>
      </p:sp>
      <p:sp>
        <p:nvSpPr>
          <p:cNvPr id="7" name="右箭头 6"/>
          <p:cNvSpPr/>
          <p:nvPr/>
        </p:nvSpPr>
        <p:spPr>
          <a:xfrm rot="5400000">
            <a:off x="1343660" y="3276600"/>
            <a:ext cx="697230" cy="304165"/>
          </a:xfrm>
          <a:prstGeom prst="rightArrow">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endParaRPr lang="zh-CN" altLang="en-US" strike="noStrike" noProof="1"/>
          </a:p>
        </p:txBody>
      </p:sp>
      <p:sp>
        <p:nvSpPr>
          <p:cNvPr id="9" name="文本框 8"/>
          <p:cNvSpPr txBox="1"/>
          <p:nvPr/>
        </p:nvSpPr>
        <p:spPr>
          <a:xfrm>
            <a:off x="4594860" y="1772920"/>
            <a:ext cx="7121525" cy="1642110"/>
          </a:xfrm>
          <a:prstGeom prst="rect">
            <a:avLst/>
          </a:prstGeom>
          <a:solidFill>
            <a:schemeClr val="bg2">
              <a:alpha val="4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fontAlgn="base">
              <a:lnSpc>
                <a:spcPct val="120000"/>
              </a:lnSpc>
              <a:spcBef>
                <a:spcPts val="0"/>
              </a:spcBef>
              <a:spcAft>
                <a:spcPts val="0"/>
              </a:spcAft>
              <a:buFont typeface="Arial" panose="020B0604020202020204" pitchFamily="34" charset="0"/>
              <a:buChar char="•"/>
            </a:pPr>
            <a:r>
              <a:rPr lang="zh-CN" altLang="en-US" sz="2000" b="1" strike="noStrike" noProof="1">
                <a:latin typeface="楷体" panose="02010609060101010101" charset="-122"/>
                <a:ea typeface="楷体" panose="02010609060101010101" charset="-122"/>
                <a:cs typeface="楷体" panose="02010609060101010101" charset="-122"/>
              </a:rPr>
              <a:t>会议总结了国民革命失败的经验教训；</a:t>
            </a:r>
          </a:p>
          <a:p>
            <a:pPr marL="342900" indent="-342900" fontAlgn="base">
              <a:lnSpc>
                <a:spcPct val="120000"/>
              </a:lnSpc>
              <a:spcBef>
                <a:spcPts val="0"/>
              </a:spcBef>
              <a:spcAft>
                <a:spcPts val="0"/>
              </a:spcAft>
              <a:buFont typeface="Arial" panose="020B0604020202020204" pitchFamily="34" charset="0"/>
              <a:buChar char="•"/>
            </a:pPr>
            <a:r>
              <a:rPr lang="zh-CN" altLang="en-US" sz="2000" b="1" strike="noStrike" noProof="1">
                <a:latin typeface="楷体" panose="02010609060101010101" charset="-122"/>
                <a:ea typeface="楷体" panose="02010609060101010101" charset="-122"/>
                <a:cs typeface="楷体" panose="02010609060101010101" charset="-122"/>
              </a:rPr>
              <a:t>纠正了陈独秀的右倾机会主义错误；</a:t>
            </a:r>
          </a:p>
          <a:p>
            <a:pPr marL="342900" indent="-342900" fontAlgn="base">
              <a:lnSpc>
                <a:spcPct val="120000"/>
              </a:lnSpc>
              <a:spcBef>
                <a:spcPts val="0"/>
              </a:spcBef>
              <a:spcAft>
                <a:spcPts val="0"/>
              </a:spcAft>
              <a:buFont typeface="Arial" panose="020B0604020202020204" pitchFamily="34" charset="0"/>
              <a:buChar char="•"/>
            </a:pPr>
            <a:r>
              <a:rPr lang="zh-CN" altLang="en-US" sz="2000" b="1" strike="noStrike" noProof="1">
                <a:latin typeface="楷体" panose="02010609060101010101" charset="-122"/>
                <a:ea typeface="楷体" panose="02010609060101010101" charset="-122"/>
                <a:cs typeface="楷体" panose="02010609060101010101" charset="-122"/>
              </a:rPr>
              <a:t>确定实行</a:t>
            </a:r>
            <a:r>
              <a:rPr lang="zh-CN" altLang="en-US" sz="2400" b="1" strike="noStrike" noProof="1">
                <a:solidFill>
                  <a:srgbClr val="FF0000"/>
                </a:solidFill>
                <a:latin typeface="楷体" panose="02010609060101010101" charset="-122"/>
                <a:ea typeface="楷体" panose="02010609060101010101" charset="-122"/>
                <a:cs typeface="楷体" panose="02010609060101010101" charset="-122"/>
              </a:rPr>
              <a:t>土地革命</a:t>
            </a:r>
            <a:r>
              <a:rPr lang="zh-CN" altLang="en-US" sz="2000" b="1" strike="noStrike" noProof="1">
                <a:latin typeface="楷体" panose="02010609060101010101" charset="-122"/>
                <a:ea typeface="楷体" panose="02010609060101010101" charset="-122"/>
                <a:cs typeface="楷体" panose="02010609060101010101" charset="-122"/>
              </a:rPr>
              <a:t>和</a:t>
            </a:r>
            <a:r>
              <a:rPr lang="zh-CN" altLang="en-US" sz="2400" b="1" strike="noStrike" noProof="1">
                <a:solidFill>
                  <a:srgbClr val="FF0000"/>
                </a:solidFill>
                <a:latin typeface="楷体" panose="02010609060101010101" charset="-122"/>
                <a:ea typeface="楷体" panose="02010609060101010101" charset="-122"/>
                <a:cs typeface="楷体" panose="02010609060101010101" charset="-122"/>
              </a:rPr>
              <a:t>武装反抗</a:t>
            </a:r>
            <a:r>
              <a:rPr lang="zh-CN" altLang="en-US" sz="2000" b="1" strike="noStrike" noProof="1">
                <a:latin typeface="楷体" panose="02010609060101010101" charset="-122"/>
                <a:ea typeface="楷体" panose="02010609060101010101" charset="-122"/>
                <a:cs typeface="楷体" panose="02010609060101010101" charset="-122"/>
              </a:rPr>
              <a:t>国民党反动派的总方针；</a:t>
            </a:r>
          </a:p>
          <a:p>
            <a:pPr marL="342900" indent="-342900" fontAlgn="base">
              <a:lnSpc>
                <a:spcPct val="120000"/>
              </a:lnSpc>
              <a:spcBef>
                <a:spcPts val="0"/>
              </a:spcBef>
              <a:spcAft>
                <a:spcPts val="0"/>
              </a:spcAft>
              <a:buFont typeface="Arial" panose="020B0604020202020204" pitchFamily="34" charset="0"/>
              <a:buChar char="•"/>
            </a:pPr>
            <a:r>
              <a:rPr lang="zh-CN" altLang="en-US" sz="2000" b="1" strike="noStrike" noProof="1">
                <a:latin typeface="楷体" panose="02010609060101010101" charset="-122"/>
                <a:ea typeface="楷体" panose="02010609060101010101" charset="-122"/>
                <a:cs typeface="楷体" panose="02010609060101010101" charset="-122"/>
              </a:rPr>
              <a:t>毛泽东提出了</a:t>
            </a:r>
            <a:r>
              <a:rPr lang="en-US" altLang="zh-CN" sz="2000" b="1" strike="noStrike" noProof="1">
                <a:latin typeface="楷体" panose="02010609060101010101" charset="-122"/>
                <a:ea typeface="楷体" panose="02010609060101010101" charset="-122"/>
                <a:cs typeface="楷体" panose="02010609060101010101" charset="-122"/>
              </a:rPr>
              <a:t>“</a:t>
            </a:r>
            <a:r>
              <a:rPr lang="zh-CN" altLang="en-US" sz="2000" b="1" strike="noStrike" noProof="1">
                <a:latin typeface="楷体" panose="02010609060101010101" charset="-122"/>
                <a:ea typeface="楷体" panose="02010609060101010101" charset="-122"/>
                <a:cs typeface="楷体" panose="02010609060101010101" charset="-122"/>
              </a:rPr>
              <a:t>须知政权是由枪杆子中取得</a:t>
            </a:r>
            <a:r>
              <a:rPr lang="en-US" altLang="zh-CN" sz="2000" b="1" strike="noStrike" noProof="1">
                <a:latin typeface="楷体" panose="02010609060101010101" charset="-122"/>
                <a:ea typeface="楷体" panose="02010609060101010101" charset="-122"/>
                <a:cs typeface="楷体" panose="02010609060101010101" charset="-122"/>
              </a:rPr>
              <a:t>”</a:t>
            </a:r>
            <a:r>
              <a:rPr lang="zh-CN" altLang="en-US" sz="2000" b="1" strike="noStrike" noProof="1">
                <a:latin typeface="楷体" panose="02010609060101010101" charset="-122"/>
                <a:ea typeface="楷体" panose="02010609060101010101" charset="-122"/>
                <a:cs typeface="楷体" panose="02010609060101010101" charset="-122"/>
              </a:rPr>
              <a:t>的重要思想。</a:t>
            </a:r>
          </a:p>
        </p:txBody>
      </p:sp>
      <p:sp>
        <p:nvSpPr>
          <p:cNvPr id="10" name="文本框 9"/>
          <p:cNvSpPr txBox="1"/>
          <p:nvPr/>
        </p:nvSpPr>
        <p:spPr>
          <a:xfrm>
            <a:off x="3181350" y="2187575"/>
            <a:ext cx="1413510" cy="583565"/>
          </a:xfrm>
          <a:prstGeom prst="rect">
            <a:avLst/>
          </a:prstGeom>
          <a:solidFill>
            <a:srgbClr val="C0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fontAlgn="base"/>
            <a:r>
              <a:rPr lang="zh-CN" altLang="en-US" sz="3200" strike="noStrike" noProof="1">
                <a:latin typeface="黑体" panose="02010609060101010101" charset="-122"/>
                <a:ea typeface="黑体" panose="02010609060101010101" charset="-122"/>
              </a:rPr>
              <a:t>转折</a:t>
            </a:r>
          </a:p>
        </p:txBody>
      </p:sp>
      <p:sp>
        <p:nvSpPr>
          <p:cNvPr id="2" name="文本框 1"/>
          <p:cNvSpPr txBox="1"/>
          <p:nvPr/>
        </p:nvSpPr>
        <p:spPr>
          <a:xfrm>
            <a:off x="203200" y="3850640"/>
            <a:ext cx="3136265" cy="953135"/>
          </a:xfrm>
          <a:prstGeom prst="rect">
            <a:avLst/>
          </a:prstGeom>
          <a:solidFill>
            <a:schemeClr val="bg2">
              <a:alpha val="4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r>
              <a:rPr lang="en-US" altLang="zh-CN" sz="2800" b="1" strike="noStrike" noProof="1">
                <a:latin typeface="黑体" panose="02010609060101010101" charset="-122"/>
                <a:ea typeface="黑体" panose="02010609060101010101" charset="-122"/>
                <a:cs typeface="黑体" panose="02010609060101010101" charset="-122"/>
              </a:rPr>
              <a:t>1927</a:t>
            </a:r>
            <a:r>
              <a:rPr lang="zh-CN" altLang="en-US" sz="2800" b="1" strike="noStrike" noProof="1">
                <a:latin typeface="黑体" panose="02010609060101010101" charset="-122"/>
                <a:ea typeface="黑体" panose="02010609060101010101" charset="-122"/>
                <a:cs typeface="黑体" panose="02010609060101010101" charset="-122"/>
              </a:rPr>
              <a:t>年</a:t>
            </a:r>
            <a:r>
              <a:rPr lang="en-US" altLang="zh-CN" sz="2800" b="1" strike="noStrike" noProof="1">
                <a:latin typeface="黑体" panose="02010609060101010101" charset="-122"/>
                <a:ea typeface="黑体" panose="02010609060101010101" charset="-122"/>
                <a:cs typeface="黑体" panose="02010609060101010101" charset="-122"/>
              </a:rPr>
              <a:t>9</a:t>
            </a:r>
            <a:r>
              <a:rPr lang="zh-CN" altLang="en-US" sz="2800" b="1" strike="noStrike" noProof="1">
                <a:latin typeface="黑体" panose="02010609060101010101" charset="-122"/>
                <a:ea typeface="黑体" panose="02010609060101010101" charset="-122"/>
                <a:cs typeface="黑体" panose="02010609060101010101" charset="-122"/>
              </a:rPr>
              <a:t>月 </a:t>
            </a:r>
          </a:p>
          <a:p>
            <a:pPr algn="ctr" fontAlgn="base"/>
            <a:r>
              <a:rPr lang="zh-CN" altLang="en-US" sz="2800" b="1" strike="noStrike" noProof="1">
                <a:latin typeface="黑体" panose="02010609060101010101" charset="-122"/>
                <a:ea typeface="黑体" panose="02010609060101010101" charset="-122"/>
                <a:cs typeface="黑体" panose="02010609060101010101" charset="-122"/>
              </a:rPr>
              <a:t>湘赣边界秋收起义</a:t>
            </a:r>
          </a:p>
        </p:txBody>
      </p:sp>
      <p:sp>
        <p:nvSpPr>
          <p:cNvPr id="12" name="文本框 11"/>
          <p:cNvSpPr txBox="1"/>
          <p:nvPr/>
        </p:nvSpPr>
        <p:spPr>
          <a:xfrm>
            <a:off x="-635" y="5648325"/>
            <a:ext cx="12192635" cy="645160"/>
          </a:xfrm>
          <a:prstGeom prst="rect">
            <a:avLst/>
          </a:prstGeom>
          <a:solidFill>
            <a:srgbClr val="C00000"/>
          </a:solidFill>
          <a:ln>
            <a:solidFill>
              <a:schemeClr val="tx1"/>
            </a:solidFill>
          </a:ln>
        </p:spPr>
        <p:txBody>
          <a:bodyPr wrap="square" rtlCol="0">
            <a:spAutoFit/>
          </a:bodyPr>
          <a:lstStyle/>
          <a:p>
            <a:pPr algn="ctr"/>
            <a:r>
              <a:rPr lang="zh-CN" altLang="en-US" sz="2800" b="1">
                <a:solidFill>
                  <a:schemeClr val="bg1"/>
                </a:solidFill>
                <a:latin typeface="黑体" panose="02010609060101010101" charset="-122"/>
                <a:ea typeface="黑体" panose="02010609060101010101" charset="-122"/>
              </a:rPr>
              <a:t>意识到敌强我弱进攻城市走不通，</a:t>
            </a:r>
            <a:r>
              <a:rPr lang="zh-CN" altLang="en-US" sz="3600" b="1">
                <a:solidFill>
                  <a:schemeClr val="bg1"/>
                </a:solidFill>
                <a:latin typeface="楷体" panose="02010609060101010101" charset="-122"/>
                <a:ea typeface="楷体" panose="02010609060101010101" charset="-122"/>
                <a:sym typeface="+mn-ea"/>
              </a:rPr>
              <a:t>转向农村</a:t>
            </a:r>
          </a:p>
        </p:txBody>
      </p:sp>
      <p:sp>
        <p:nvSpPr>
          <p:cNvPr id="17" name="文本框 16"/>
          <p:cNvSpPr txBox="1"/>
          <p:nvPr/>
        </p:nvSpPr>
        <p:spPr>
          <a:xfrm>
            <a:off x="4594860" y="4113530"/>
            <a:ext cx="7122160" cy="460375"/>
          </a:xfrm>
          <a:prstGeom prst="rect">
            <a:avLst/>
          </a:prstGeom>
          <a:solidFill>
            <a:schemeClr val="bg2">
              <a:alpha val="4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fontAlgn="base">
              <a:lnSpc>
                <a:spcPct val="120000"/>
              </a:lnSpc>
              <a:spcBef>
                <a:spcPts val="0"/>
              </a:spcBef>
              <a:spcAft>
                <a:spcPts val="0"/>
              </a:spcAft>
              <a:buFont typeface="Arial" panose="020B0604020202020204" pitchFamily="34" charset="0"/>
              <a:buChar char="•"/>
            </a:pPr>
            <a:r>
              <a:rPr lang="zh-CN" altLang="en-US" sz="2000" b="1" strike="noStrike" noProof="1">
                <a:latin typeface="楷体" panose="02010609060101010101" charset="-122"/>
                <a:ea typeface="楷体" panose="02010609060101010101" charset="-122"/>
                <a:cs typeface="楷体" panose="02010609060101010101" charset="-122"/>
              </a:rPr>
              <a:t>敌强我弱，起义军遭受严重挫折。</a:t>
            </a:r>
          </a:p>
        </p:txBody>
      </p:sp>
      <p:cxnSp>
        <p:nvCxnSpPr>
          <p:cNvPr id="18" name="直接连接符 17"/>
          <p:cNvCxnSpPr>
            <a:stCxn id="2" idx="3"/>
            <a:endCxn id="17" idx="1"/>
          </p:cNvCxnSpPr>
          <p:nvPr/>
        </p:nvCxnSpPr>
        <p:spPr>
          <a:xfrm>
            <a:off x="3339465" y="4327525"/>
            <a:ext cx="1255395" cy="165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889646" y="134307"/>
            <a:ext cx="5158740" cy="583565"/>
          </a:xfrm>
          <a:prstGeom prst="rect">
            <a:avLst/>
          </a:prstGeom>
          <a:noFill/>
        </p:spPr>
        <p:txBody>
          <a:bodyPr wrap="square" rtlCol="0">
            <a:spAutoFit/>
          </a:bodyPr>
          <a:lstStyle/>
          <a:p>
            <a:r>
              <a:rPr lang="zh-CN" altLang="en-US" sz="3200" b="1" dirty="0">
                <a:latin typeface="华文新魏" panose="02010800040101010101" charset="-122"/>
                <a:ea typeface="华文新魏" panose="02010800040101010101" charset="-122"/>
                <a:cs typeface="华文新魏" panose="02010800040101010101" charset="-122"/>
              </a:rPr>
              <a:t>城市暴动</a:t>
            </a:r>
            <a:r>
              <a:rPr lang="en-US" altLang="zh-CN" sz="3200" b="1" dirty="0">
                <a:latin typeface="华文新魏" panose="02010800040101010101" charset="-122"/>
                <a:ea typeface="华文新魏" panose="02010800040101010101" charset="-122"/>
                <a:cs typeface="华文新魏" panose="02010800040101010101" charset="-122"/>
              </a:rPr>
              <a:t>——</a:t>
            </a:r>
            <a:r>
              <a:rPr lang="zh-CN" altLang="en-US" sz="3200" b="1" dirty="0">
                <a:latin typeface="华文新魏" panose="02010800040101010101" charset="-122"/>
                <a:ea typeface="华文新魏" panose="02010800040101010101" charset="-122"/>
                <a:cs typeface="华文新魏" panose="02010800040101010101" charset="-122"/>
              </a:rPr>
              <a:t>借鉴苏联经验</a:t>
            </a:r>
          </a:p>
        </p:txBody>
      </p:sp>
    </p:spTree>
    <p:extLst>
      <p:ext uri="{BB962C8B-B14F-4D97-AF65-F5344CB8AC3E}">
        <p14:creationId xmlns:p14="http://schemas.microsoft.com/office/powerpoint/2010/main" val="4291203017"/>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plus(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500"/>
                            </p:stCondLst>
                            <p:childTnLst>
                              <p:par>
                                <p:cTn id="24" presetID="1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plus(in)">
                                      <p:cBhvr>
                                        <p:cTn id="26" dur="2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plus(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7" grpId="0" bldLvl="0" animBg="1"/>
      <p:bldP spid="9" grpId="0" bldLvl="0" animBg="1"/>
      <p:bldP spid="10" grpId="0" bldLvl="0" animBg="1"/>
      <p:bldP spid="2" grpId="0" bldLvl="0" animBg="1"/>
      <p:bldP spid="12" grpId="0" bldLvl="0" animBg="1"/>
      <p:bldP spid="1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17409" descr="MS078258"/>
          <p:cNvPicPr>
            <a:picLocks noChangeAspect="1"/>
          </p:cNvPicPr>
          <p:nvPr/>
        </p:nvPicPr>
        <p:blipFill>
          <a:blip r:embed="rId3"/>
          <a:stretch>
            <a:fillRect/>
          </a:stretch>
        </p:blipFill>
        <p:spPr>
          <a:xfrm>
            <a:off x="211152" y="1452245"/>
            <a:ext cx="5490210" cy="4612640"/>
          </a:xfrm>
          <a:prstGeom prst="rect">
            <a:avLst/>
          </a:prstGeom>
          <a:noFill/>
          <a:ln w="9525">
            <a:noFill/>
          </a:ln>
        </p:spPr>
      </p:pic>
      <p:sp>
        <p:nvSpPr>
          <p:cNvPr id="17411" name="文本框 17410"/>
          <p:cNvSpPr txBox="1"/>
          <p:nvPr/>
        </p:nvSpPr>
        <p:spPr>
          <a:xfrm>
            <a:off x="3743657" y="5666105"/>
            <a:ext cx="1957705" cy="368300"/>
          </a:xfrm>
          <a:prstGeom prst="rect">
            <a:avLst/>
          </a:prstGeom>
          <a:solidFill>
            <a:schemeClr val="bg2"/>
          </a:solidFill>
          <a:ln w="9525">
            <a:noFill/>
          </a:ln>
        </p:spPr>
        <p:txBody>
          <a:bodyPr wrap="square">
            <a:spAutoFit/>
          </a:bodyPr>
          <a:lstStyle/>
          <a:p>
            <a:pPr algn="ctr" fontAlgn="auto">
              <a:buFontTx/>
              <a:defRPr/>
            </a:pPr>
            <a:r>
              <a:rPr lang="zh-CN" altLang="en-US" sz="1800" noProof="1">
                <a:effectLst/>
                <a:latin typeface="黑体" panose="02010609060101010101" charset="-122"/>
                <a:ea typeface="黑体" panose="02010609060101010101" charset="-122"/>
                <a:cs typeface="+mn-cs"/>
              </a:rPr>
              <a:t>油画</a:t>
            </a:r>
            <a:r>
              <a:rPr lang="en-US" altLang="zh-CN" sz="1800" noProof="1">
                <a:effectLst/>
                <a:latin typeface="黑体" panose="02010609060101010101" charset="-122"/>
                <a:ea typeface="黑体" panose="02010609060101010101" charset="-122"/>
                <a:cs typeface="+mn-cs"/>
              </a:rPr>
              <a:t>《</a:t>
            </a:r>
            <a:r>
              <a:rPr lang="zh-CN" altLang="en-US" sz="1800" noProof="1">
                <a:effectLst/>
                <a:latin typeface="黑体" panose="02010609060101010101" charset="-122"/>
                <a:ea typeface="黑体" panose="02010609060101010101" charset="-122"/>
                <a:cs typeface="+mn-cs"/>
              </a:rPr>
              <a:t>南昌起义</a:t>
            </a:r>
            <a:r>
              <a:rPr lang="en-US" altLang="zh-CN" sz="1800" noProof="1">
                <a:effectLst/>
                <a:latin typeface="黑体" panose="02010609060101010101" charset="-122"/>
                <a:ea typeface="黑体" panose="02010609060101010101" charset="-122"/>
                <a:cs typeface="+mn-cs"/>
              </a:rPr>
              <a:t>》</a:t>
            </a:r>
          </a:p>
        </p:txBody>
      </p:sp>
      <p:sp>
        <p:nvSpPr>
          <p:cNvPr id="4" name="文本框 3"/>
          <p:cNvSpPr txBox="1"/>
          <p:nvPr/>
        </p:nvSpPr>
        <p:spPr>
          <a:xfrm>
            <a:off x="6828450" y="120658"/>
            <a:ext cx="5158740" cy="583565"/>
          </a:xfrm>
          <a:prstGeom prst="rect">
            <a:avLst/>
          </a:prstGeom>
          <a:noFill/>
        </p:spPr>
        <p:txBody>
          <a:bodyPr wrap="square" rtlCol="0">
            <a:spAutoFit/>
          </a:bodyPr>
          <a:lstStyle/>
          <a:p>
            <a:pPr algn="r"/>
            <a:r>
              <a:rPr lang="zh-CN" altLang="en-US" sz="3200" b="1" dirty="0" smtClean="0">
                <a:latin typeface="华文新魏" panose="02010800040101010101" charset="-122"/>
                <a:ea typeface="华文新魏" panose="02010800040101010101" charset="-122"/>
                <a:cs typeface="华文新魏" panose="02010800040101010101" charset="-122"/>
              </a:rPr>
              <a:t>南昌</a:t>
            </a:r>
            <a:r>
              <a:rPr lang="zh-CN" altLang="en-US" sz="3200" b="1" dirty="0">
                <a:latin typeface="华文新魏" panose="02010800040101010101" charset="-122"/>
                <a:ea typeface="华文新魏" panose="02010800040101010101" charset="-122"/>
                <a:cs typeface="华文新魏" panose="02010800040101010101" charset="-122"/>
              </a:rPr>
              <a:t>起义</a:t>
            </a:r>
          </a:p>
        </p:txBody>
      </p:sp>
      <p:sp>
        <p:nvSpPr>
          <p:cNvPr id="6" name="文本框 5"/>
          <p:cNvSpPr txBox="1"/>
          <p:nvPr/>
        </p:nvSpPr>
        <p:spPr>
          <a:xfrm>
            <a:off x="5930582" y="5405120"/>
            <a:ext cx="6330950" cy="521970"/>
          </a:xfrm>
          <a:prstGeom prst="rect">
            <a:avLst/>
          </a:prstGeom>
          <a:solidFill>
            <a:srgbClr val="C00000"/>
          </a:solidFill>
        </p:spPr>
        <p:txBody>
          <a:bodyPr wrap="square" rtlCol="0">
            <a:spAutoFit/>
          </a:bodyPr>
          <a:lstStyle/>
          <a:p>
            <a:pPr algn="ctr"/>
            <a:r>
              <a:rPr lang="zh-CN" altLang="en-US" sz="2800" b="1">
                <a:solidFill>
                  <a:schemeClr val="bg1"/>
                </a:solidFill>
                <a:latin typeface="楷体" panose="02010609060101010101" charset="-122"/>
                <a:ea typeface="楷体" panose="02010609060101010101" charset="-122"/>
              </a:rPr>
              <a:t>打响了武装反抗国民党反动派的第一枪</a:t>
            </a:r>
          </a:p>
        </p:txBody>
      </p:sp>
      <p:sp>
        <p:nvSpPr>
          <p:cNvPr id="2" name="文本框 1"/>
          <p:cNvSpPr txBox="1"/>
          <p:nvPr/>
        </p:nvSpPr>
        <p:spPr>
          <a:xfrm>
            <a:off x="6000115" y="1121684"/>
            <a:ext cx="6191885" cy="1038225"/>
          </a:xfrm>
          <a:prstGeom prst="rect">
            <a:avLst/>
          </a:prstGeom>
          <a:noFill/>
        </p:spPr>
        <p:txBody>
          <a:bodyPr wrap="square" rtlCol="0">
            <a:spAutoFit/>
          </a:bodyPr>
          <a:lstStyle/>
          <a:p>
            <a:pPr>
              <a:lnSpc>
                <a:spcPct val="110000"/>
              </a:lnSpc>
            </a:pPr>
            <a:r>
              <a:rPr lang="en-US" altLang="zh-CN" sz="2400" b="1" dirty="0">
                <a:latin typeface="黑体" panose="02010609060101010101" charset="-122"/>
                <a:ea typeface="黑体" panose="02010609060101010101" charset="-122"/>
                <a:cs typeface="黑体" panose="02010609060101010101" charset="-122"/>
              </a:rPr>
              <a:t>1927</a:t>
            </a:r>
            <a:r>
              <a:rPr lang="zh-CN" altLang="en-US" sz="2400" b="1" dirty="0">
                <a:latin typeface="黑体" panose="02010609060101010101" charset="-122"/>
                <a:ea typeface="黑体" panose="02010609060101010101" charset="-122"/>
                <a:cs typeface="黑体" panose="02010609060101010101" charset="-122"/>
              </a:rPr>
              <a:t>年</a:t>
            </a:r>
            <a:r>
              <a:rPr lang="en-US" altLang="zh-CN" sz="2400" b="1" dirty="0">
                <a:latin typeface="黑体" panose="02010609060101010101" charset="-122"/>
                <a:ea typeface="黑体" panose="02010609060101010101" charset="-122"/>
                <a:cs typeface="黑体" panose="02010609060101010101" charset="-122"/>
              </a:rPr>
              <a:t>8</a:t>
            </a:r>
            <a:r>
              <a:rPr lang="zh-CN" altLang="en-US" sz="2400" b="1" dirty="0">
                <a:latin typeface="黑体" panose="02010609060101010101" charset="-122"/>
                <a:ea typeface="黑体" panose="02010609060101010101" charset="-122"/>
                <a:cs typeface="黑体" panose="02010609060101010101" charset="-122"/>
              </a:rPr>
              <a:t>月</a:t>
            </a:r>
            <a:r>
              <a:rPr lang="en-US" altLang="zh-CN" sz="2400" b="1" dirty="0">
                <a:latin typeface="黑体" panose="02010609060101010101" charset="-122"/>
                <a:ea typeface="黑体" panose="02010609060101010101" charset="-122"/>
                <a:cs typeface="黑体" panose="02010609060101010101" charset="-122"/>
              </a:rPr>
              <a:t>1</a:t>
            </a:r>
            <a:r>
              <a:rPr lang="zh-CN" altLang="en-US" sz="2400" b="1" dirty="0">
                <a:latin typeface="黑体" panose="02010609060101010101" charset="-122"/>
                <a:ea typeface="黑体" panose="02010609060101010101" charset="-122"/>
                <a:cs typeface="黑体" panose="02010609060101010101" charset="-122"/>
              </a:rPr>
              <a:t>日   </a:t>
            </a:r>
            <a:r>
              <a:rPr lang="zh-CN" altLang="en-US" sz="3200" b="1" dirty="0">
                <a:latin typeface="黑体" panose="02010609060101010101" charset="-122"/>
                <a:ea typeface="黑体" panose="02010609060101010101" charset="-122"/>
                <a:cs typeface="黑体" panose="02010609060101010101" charset="-122"/>
              </a:rPr>
              <a:t>南昌起义</a:t>
            </a:r>
            <a:endParaRPr lang="zh-CN" altLang="en-US" sz="2400" b="1" dirty="0">
              <a:latin typeface="黑体" panose="02010609060101010101" charset="-122"/>
              <a:ea typeface="黑体" panose="02010609060101010101" charset="-122"/>
              <a:cs typeface="黑体" panose="02010609060101010101" charset="-122"/>
            </a:endParaRPr>
          </a:p>
          <a:p>
            <a:pPr>
              <a:lnSpc>
                <a:spcPct val="110000"/>
              </a:lnSpc>
            </a:pPr>
            <a:r>
              <a:rPr lang="zh-CN" altLang="en-US" sz="2400" b="1" dirty="0">
                <a:latin typeface="黑体" panose="02010609060101010101" charset="-122"/>
                <a:ea typeface="黑体" panose="02010609060101010101" charset="-122"/>
                <a:cs typeface="黑体" panose="02010609060101010101" charset="-122"/>
              </a:rPr>
              <a:t>周恩来、贺龙、叶挺等领导两万多起义军</a:t>
            </a:r>
          </a:p>
        </p:txBody>
      </p:sp>
      <p:sp>
        <p:nvSpPr>
          <p:cNvPr id="10" name="圆角矩形 9"/>
          <p:cNvSpPr/>
          <p:nvPr/>
        </p:nvSpPr>
        <p:spPr>
          <a:xfrm>
            <a:off x="6759575" y="2550993"/>
            <a:ext cx="4535170" cy="427355"/>
          </a:xfrm>
          <a:prstGeom prst="roundRect">
            <a:avLst/>
          </a:prstGeom>
          <a:solidFill>
            <a:schemeClr val="bg2">
              <a:alpha val="4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latin typeface="黑体" panose="02010609060101010101" charset="-122"/>
                <a:ea typeface="黑体" panose="02010609060101010101" charset="-122"/>
              </a:rPr>
              <a:t>占领南昌城</a:t>
            </a:r>
          </a:p>
        </p:txBody>
      </p:sp>
      <p:sp>
        <p:nvSpPr>
          <p:cNvPr id="12" name="圆角矩形 11"/>
          <p:cNvSpPr/>
          <p:nvPr/>
        </p:nvSpPr>
        <p:spPr>
          <a:xfrm>
            <a:off x="6760210" y="3158053"/>
            <a:ext cx="4533265" cy="427355"/>
          </a:xfrm>
          <a:prstGeom prst="roundRect">
            <a:avLst/>
          </a:prstGeom>
          <a:solidFill>
            <a:schemeClr val="bg2">
              <a:alpha val="4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撤出南昌，南下广州</a:t>
            </a:r>
          </a:p>
        </p:txBody>
      </p:sp>
      <p:sp>
        <p:nvSpPr>
          <p:cNvPr id="13" name="圆角矩形 12"/>
          <p:cNvSpPr/>
          <p:nvPr/>
        </p:nvSpPr>
        <p:spPr>
          <a:xfrm>
            <a:off x="6759575" y="3765113"/>
            <a:ext cx="4534535" cy="427355"/>
          </a:xfrm>
          <a:prstGeom prst="roundRect">
            <a:avLst/>
          </a:prstGeom>
          <a:solidFill>
            <a:schemeClr val="bg2">
              <a:alpha val="4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latin typeface="黑体" panose="02010609060101010101" charset="-122"/>
                <a:ea typeface="黑体" panose="02010609060101010101" charset="-122"/>
                <a:cs typeface="黑体" panose="02010609060101010101" charset="-122"/>
                <a:sym typeface="+mn-ea"/>
              </a:rPr>
              <a:t>10</a:t>
            </a: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月初在潮汕地区遭到围攻失败</a:t>
            </a:r>
          </a:p>
        </p:txBody>
      </p:sp>
      <p:sp>
        <p:nvSpPr>
          <p:cNvPr id="14" name="圆角矩形 13"/>
          <p:cNvSpPr/>
          <p:nvPr/>
        </p:nvSpPr>
        <p:spPr>
          <a:xfrm>
            <a:off x="6759575" y="4372173"/>
            <a:ext cx="4533900" cy="427355"/>
          </a:xfrm>
          <a:prstGeom prst="roundRect">
            <a:avLst/>
          </a:prstGeom>
          <a:solidFill>
            <a:schemeClr val="bg2">
              <a:alpha val="4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latin typeface="黑体" panose="02010609060101010101" charset="-122"/>
                <a:ea typeface="黑体" panose="02010609060101010101" charset="-122"/>
                <a:cs typeface="黑体" panose="02010609060101010101" charset="-122"/>
                <a:sym typeface="+mn-ea"/>
              </a:rPr>
              <a:t>湖南、海陆丰两支</a:t>
            </a:r>
          </a:p>
        </p:txBody>
      </p:sp>
    </p:spTree>
    <p:extLst>
      <p:ext uri="{BB962C8B-B14F-4D97-AF65-F5344CB8AC3E}">
        <p14:creationId xmlns:p14="http://schemas.microsoft.com/office/powerpoint/2010/main" val="3673204051"/>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dissolve">
                                      <p:cBhvr>
                                        <p:cTn id="7" dur="500"/>
                                        <p:tgtEl>
                                          <p:spTgt spid="819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411"/>
                                        </p:tgtEl>
                                        <p:attrNameLst>
                                          <p:attrName>style.visibility</p:attrName>
                                        </p:attrNameLst>
                                      </p:cBhvr>
                                      <p:to>
                                        <p:strVal val="visible"/>
                                      </p:to>
                                    </p:set>
                                    <p:animEffect transition="in" filter="dissolve">
                                      <p:cBhvr>
                                        <p:cTn id="10" dur="500"/>
                                        <p:tgtEl>
                                          <p:spTgt spid="174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6" grpId="0" animBg="1"/>
      <p:bldP spid="2" grpId="0"/>
      <p:bldP spid="10"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图片 20481" descr="W020080902557155546640"/>
          <p:cNvPicPr>
            <a:picLocks noChangeAspect="1"/>
          </p:cNvPicPr>
          <p:nvPr/>
        </p:nvPicPr>
        <p:blipFill>
          <a:blip r:embed="rId3"/>
          <a:srcRect l="962" t="1687" r="1215" b="680"/>
          <a:stretch>
            <a:fillRect/>
          </a:stretch>
        </p:blipFill>
        <p:spPr>
          <a:xfrm>
            <a:off x="5530215" y="1162498"/>
            <a:ext cx="6390640" cy="4286885"/>
          </a:xfrm>
          <a:prstGeom prst="rect">
            <a:avLst/>
          </a:prstGeom>
          <a:noFill/>
          <a:ln w="9525">
            <a:solidFill>
              <a:schemeClr val="tx1"/>
            </a:solidFill>
          </a:ln>
        </p:spPr>
      </p:pic>
      <p:sp>
        <p:nvSpPr>
          <p:cNvPr id="6" name="文本框 5"/>
          <p:cNvSpPr txBox="1"/>
          <p:nvPr/>
        </p:nvSpPr>
        <p:spPr>
          <a:xfrm>
            <a:off x="7929880" y="5190902"/>
            <a:ext cx="3990975" cy="368300"/>
          </a:xfrm>
          <a:prstGeom prst="rect">
            <a:avLst/>
          </a:prstGeom>
          <a:solidFill>
            <a:schemeClr val="bg2"/>
          </a:solidFill>
          <a:ln w="9525">
            <a:noFill/>
          </a:ln>
        </p:spPr>
        <p:txBody>
          <a:bodyPr wrap="square" anchor="t">
            <a:spAutoFit/>
          </a:bodyPr>
          <a:lstStyle/>
          <a:p>
            <a:pPr algn="r"/>
            <a:r>
              <a:rPr lang="zh-CN" altLang="en-US">
                <a:latin typeface="黑体" panose="02010609060101010101" charset="-122"/>
                <a:ea typeface="黑体" panose="02010609060101010101" charset="-122"/>
                <a:cs typeface="黑体" panose="02010609060101010101" charset="-122"/>
              </a:rPr>
              <a:t>南昌起义  秋收起义  井冈山会师图</a:t>
            </a:r>
          </a:p>
        </p:txBody>
      </p:sp>
      <p:sp>
        <p:nvSpPr>
          <p:cNvPr id="7" name="文本框 6"/>
          <p:cNvSpPr txBox="1"/>
          <p:nvPr/>
        </p:nvSpPr>
        <p:spPr>
          <a:xfrm>
            <a:off x="446405" y="1638113"/>
            <a:ext cx="4911090" cy="953135"/>
          </a:xfrm>
          <a:prstGeom prst="rect">
            <a:avLst/>
          </a:prstGeom>
          <a:solidFill>
            <a:schemeClr val="bg2">
              <a:alpha val="45000"/>
            </a:schemeClr>
          </a:solidFill>
          <a:ln>
            <a:solidFill>
              <a:schemeClr val="tx1"/>
            </a:solidFill>
          </a:ln>
        </p:spPr>
        <p:txBody>
          <a:bodyPr wrap="square" rtlCol="0">
            <a:spAutoFit/>
          </a:bodyPr>
          <a:lstStyle/>
          <a:p>
            <a:pPr algn="ctr"/>
            <a:r>
              <a:rPr lang="en-US" altLang="zh-CN" sz="2800" b="1" noProof="1">
                <a:latin typeface="黑体" panose="02010609060101010101" charset="-122"/>
                <a:ea typeface="黑体" panose="02010609060101010101" charset="-122"/>
                <a:cs typeface="黑体" panose="02010609060101010101" charset="-122"/>
                <a:sym typeface="+mn-ea"/>
              </a:rPr>
              <a:t>1927</a:t>
            </a:r>
            <a:r>
              <a:rPr lang="zh-CN" altLang="en-US" sz="2800" b="1" noProof="1">
                <a:latin typeface="黑体" panose="02010609060101010101" charset="-122"/>
                <a:ea typeface="黑体" panose="02010609060101010101" charset="-122"/>
                <a:cs typeface="黑体" panose="02010609060101010101" charset="-122"/>
                <a:sym typeface="+mn-ea"/>
              </a:rPr>
              <a:t>年</a:t>
            </a:r>
            <a:r>
              <a:rPr lang="en-US" altLang="zh-CN" sz="2800" b="1" noProof="1">
                <a:latin typeface="黑体" panose="02010609060101010101" charset="-122"/>
                <a:ea typeface="黑体" panose="02010609060101010101" charset="-122"/>
                <a:cs typeface="黑体" panose="02010609060101010101" charset="-122"/>
                <a:sym typeface="+mn-ea"/>
              </a:rPr>
              <a:t>9</a:t>
            </a:r>
            <a:r>
              <a:rPr lang="zh-CN" altLang="en-US" sz="2800" b="1" noProof="1">
                <a:latin typeface="黑体" panose="02010609060101010101" charset="-122"/>
                <a:ea typeface="黑体" panose="02010609060101010101" charset="-122"/>
                <a:cs typeface="黑体" panose="02010609060101010101" charset="-122"/>
                <a:sym typeface="+mn-ea"/>
              </a:rPr>
              <a:t>月改向敌人力量薄弱的山区进军</a:t>
            </a:r>
          </a:p>
        </p:txBody>
      </p:sp>
      <p:sp>
        <p:nvSpPr>
          <p:cNvPr id="8" name="文本框 7"/>
          <p:cNvSpPr txBox="1"/>
          <p:nvPr/>
        </p:nvSpPr>
        <p:spPr>
          <a:xfrm>
            <a:off x="446405" y="3067498"/>
            <a:ext cx="4904740" cy="953135"/>
          </a:xfrm>
          <a:prstGeom prst="rect">
            <a:avLst/>
          </a:prstGeom>
          <a:solidFill>
            <a:schemeClr val="bg2">
              <a:alpha val="4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r>
              <a:rPr lang="en-US" altLang="zh-CN" sz="2800" b="1" strike="noStrike" noProof="1">
                <a:latin typeface="黑体" panose="02010609060101010101" charset="-122"/>
                <a:ea typeface="黑体" panose="02010609060101010101" charset="-122"/>
                <a:cs typeface="黑体" panose="02010609060101010101" charset="-122"/>
                <a:sym typeface="+mn-ea"/>
              </a:rPr>
              <a:t>10</a:t>
            </a:r>
            <a:r>
              <a:rPr lang="zh-CN" altLang="en-US" sz="2800" b="1" strike="noStrike" noProof="1">
                <a:latin typeface="黑体" panose="02010609060101010101" charset="-122"/>
                <a:ea typeface="黑体" panose="02010609060101010101" charset="-122"/>
                <a:cs typeface="黑体" panose="02010609060101010101" charset="-122"/>
                <a:sym typeface="+mn-ea"/>
              </a:rPr>
              <a:t>月毛泽东率领秋收起义的部队到达井冈山，创立根据地</a:t>
            </a:r>
          </a:p>
        </p:txBody>
      </p:sp>
      <p:sp>
        <p:nvSpPr>
          <p:cNvPr id="10" name="右箭头 9"/>
          <p:cNvSpPr/>
          <p:nvPr/>
        </p:nvSpPr>
        <p:spPr>
          <a:xfrm rot="5400000">
            <a:off x="2522855" y="2694753"/>
            <a:ext cx="476250" cy="26860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4" name="文本框 3"/>
          <p:cNvSpPr txBox="1"/>
          <p:nvPr/>
        </p:nvSpPr>
        <p:spPr>
          <a:xfrm>
            <a:off x="6579538" y="114916"/>
            <a:ext cx="5515610" cy="583565"/>
          </a:xfrm>
          <a:prstGeom prst="rect">
            <a:avLst/>
          </a:prstGeom>
          <a:noFill/>
        </p:spPr>
        <p:txBody>
          <a:bodyPr wrap="square" rtlCol="0">
            <a:spAutoFit/>
          </a:bodyPr>
          <a:lstStyle/>
          <a:p>
            <a:r>
              <a:rPr lang="zh-CN" altLang="en-US" sz="3200" b="1" dirty="0">
                <a:latin typeface="华文新魏" panose="02010800040101010101" charset="-122"/>
                <a:ea typeface="华文新魏" panose="02010800040101010101" charset="-122"/>
                <a:cs typeface="华文新魏" panose="02010800040101010101" charset="-122"/>
              </a:rPr>
              <a:t>农村包围城市</a:t>
            </a:r>
            <a:r>
              <a:rPr lang="en-US" altLang="zh-CN" sz="3200" b="1" dirty="0">
                <a:latin typeface="华文新魏" panose="02010800040101010101" charset="-122"/>
                <a:ea typeface="华文新魏" panose="02010800040101010101" charset="-122"/>
                <a:cs typeface="华文新魏" panose="02010800040101010101" charset="-122"/>
              </a:rPr>
              <a:t>——</a:t>
            </a:r>
            <a:r>
              <a:rPr lang="zh-CN" altLang="en-US" sz="3200" b="1" dirty="0">
                <a:latin typeface="华文新魏" panose="02010800040101010101" charset="-122"/>
                <a:ea typeface="华文新魏" panose="02010800040101010101" charset="-122"/>
                <a:cs typeface="华文新魏" panose="02010800040101010101" charset="-122"/>
              </a:rPr>
              <a:t>走中国道路</a:t>
            </a:r>
          </a:p>
        </p:txBody>
      </p:sp>
      <p:sp>
        <p:nvSpPr>
          <p:cNvPr id="2" name="文本框 1"/>
          <p:cNvSpPr txBox="1"/>
          <p:nvPr/>
        </p:nvSpPr>
        <p:spPr>
          <a:xfrm>
            <a:off x="440055" y="4496883"/>
            <a:ext cx="4911090" cy="953135"/>
          </a:xfrm>
          <a:prstGeom prst="rect">
            <a:avLst/>
          </a:prstGeom>
          <a:solidFill>
            <a:schemeClr val="bg2">
              <a:alpha val="4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r>
              <a:rPr lang="en-US" sz="2800" b="1" strike="noStrike" noProof="1">
                <a:latin typeface="黑体" panose="02010609060101010101" charset="-122"/>
                <a:ea typeface="黑体" panose="02010609060101010101" charset="-122"/>
                <a:cs typeface="黑体" panose="02010609060101010101" charset="-122"/>
                <a:sym typeface="+mn-ea"/>
              </a:rPr>
              <a:t>1928</a:t>
            </a:r>
            <a:r>
              <a:rPr lang="zh-CN" altLang="en-US" sz="2800" b="1" strike="noStrike" noProof="1">
                <a:latin typeface="黑体" panose="02010609060101010101" charset="-122"/>
                <a:ea typeface="黑体" panose="02010609060101010101" charset="-122"/>
                <a:cs typeface="黑体" panose="02010609060101010101" charset="-122"/>
                <a:sym typeface="+mn-ea"/>
              </a:rPr>
              <a:t>年，朱德、陈毅和毛泽东在井冈山会师</a:t>
            </a:r>
          </a:p>
        </p:txBody>
      </p:sp>
      <p:sp>
        <p:nvSpPr>
          <p:cNvPr id="5" name="右箭头 4"/>
          <p:cNvSpPr/>
          <p:nvPr/>
        </p:nvSpPr>
        <p:spPr>
          <a:xfrm rot="5400000">
            <a:off x="2522855" y="4124138"/>
            <a:ext cx="476250" cy="26860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2" name="文本框 11"/>
          <p:cNvSpPr txBox="1"/>
          <p:nvPr/>
        </p:nvSpPr>
        <p:spPr>
          <a:xfrm>
            <a:off x="-635" y="5628453"/>
            <a:ext cx="12192635" cy="645160"/>
          </a:xfrm>
          <a:prstGeom prst="rect">
            <a:avLst/>
          </a:prstGeom>
          <a:solidFill>
            <a:srgbClr val="C00000"/>
          </a:solidFill>
          <a:ln>
            <a:solidFill>
              <a:schemeClr val="tx1"/>
            </a:solidFill>
          </a:ln>
        </p:spPr>
        <p:txBody>
          <a:bodyPr wrap="square" rtlCol="0">
            <a:spAutoFit/>
          </a:bodyPr>
          <a:lstStyle/>
          <a:p>
            <a:pPr algn="ctr"/>
            <a:r>
              <a:rPr lang="zh-CN" altLang="en-US" sz="2800" b="1">
                <a:solidFill>
                  <a:schemeClr val="bg1"/>
                </a:solidFill>
                <a:latin typeface="楷体" panose="02010609060101010101" charset="-122"/>
                <a:ea typeface="楷体" panose="02010609060101010101" charset="-122"/>
                <a:sym typeface="+mn-ea"/>
              </a:rPr>
              <a:t>星火点燃，中国革命走上</a:t>
            </a:r>
            <a:r>
              <a:rPr lang="zh-CN" altLang="en-US" sz="3600" b="1">
                <a:solidFill>
                  <a:schemeClr val="bg1"/>
                </a:solidFill>
                <a:latin typeface="楷体" panose="02010609060101010101" charset="-122"/>
                <a:ea typeface="楷体" panose="02010609060101010101" charset="-122"/>
                <a:sym typeface="+mn-ea"/>
              </a:rPr>
              <a:t>农村包围城市、武装夺取政权道路</a:t>
            </a:r>
          </a:p>
        </p:txBody>
      </p:sp>
    </p:spTree>
    <p:extLst>
      <p:ext uri="{BB962C8B-B14F-4D97-AF65-F5344CB8AC3E}">
        <p14:creationId xmlns:p14="http://schemas.microsoft.com/office/powerpoint/2010/main" val="3191808938"/>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dissolve">
                                      <p:cBhvr>
                                        <p:cTn id="7" dur="500"/>
                                        <p:tgtEl>
                                          <p:spTgt spid="215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10" grpId="0" bldLvl="0" animBg="1"/>
      <p:bldP spid="2" grpId="0" bldLvl="0" animBg="1"/>
      <p:bldP spid="5" grpId="0" bldLvl="0" animBg="1"/>
      <p:bldP spid="1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32" name="矩形 214031"/>
          <p:cNvSpPr/>
          <p:nvPr/>
        </p:nvSpPr>
        <p:spPr>
          <a:xfrm>
            <a:off x="1493987" y="1287598"/>
            <a:ext cx="9571175" cy="646331"/>
          </a:xfrm>
          <a:prstGeom prst="rect">
            <a:avLst/>
          </a:prstGeom>
          <a:noFill/>
          <a:ln w="9525">
            <a:noFill/>
          </a:ln>
        </p:spPr>
        <p:txBody>
          <a:bodyPr wrap="square" anchor="ctr">
            <a:spAutoFit/>
          </a:bodyPr>
          <a:lstStyle/>
          <a:p>
            <a:r>
              <a:rPr lang="zh-CN" altLang="en-US" sz="3600" b="1" dirty="0">
                <a:latin typeface="Arial" panose="020B0604020202020204" pitchFamily="34" charset="0"/>
                <a:ea typeface="汉仪细中圆简" pitchFamily="49" charset="-122"/>
              </a:rPr>
              <a:t>中国革命为什么要走“农村包围城市”的道路？</a:t>
            </a:r>
          </a:p>
        </p:txBody>
      </p:sp>
      <p:sp>
        <p:nvSpPr>
          <p:cNvPr id="214033" name="矩形 214032"/>
          <p:cNvSpPr/>
          <p:nvPr/>
        </p:nvSpPr>
        <p:spPr>
          <a:xfrm>
            <a:off x="2763317" y="2333355"/>
            <a:ext cx="7461338" cy="523220"/>
          </a:xfrm>
          <a:prstGeom prst="rect">
            <a:avLst/>
          </a:prstGeom>
          <a:noFill/>
          <a:ln w="19050" cap="flat" cmpd="sng">
            <a:noFill/>
            <a:prstDash val="solid"/>
            <a:miter/>
            <a:headEnd type="none" w="med" len="med"/>
            <a:tailEnd type="none" w="med" len="med"/>
          </a:ln>
        </p:spPr>
        <p:txBody>
          <a:bodyPr wrap="square" anchor="ctr">
            <a:spAutoFit/>
          </a:bodyPr>
          <a:lstStyle/>
          <a:p>
            <a:pPr defTabSz="0">
              <a:tabLst>
                <a:tab pos="847725" algn="l"/>
              </a:tabLst>
            </a:pPr>
            <a:r>
              <a:rPr lang="zh-CN" altLang="en-US" sz="2800" b="1" dirty="0">
                <a:solidFill>
                  <a:srgbClr val="FF0000"/>
                </a:solidFill>
                <a:latin typeface="+mn-ea"/>
              </a:rPr>
              <a:t>具体原因：城市和农村的敌我力量对比。</a:t>
            </a:r>
            <a:endParaRPr lang="zh-CN" altLang="en-US" sz="2800" b="1" dirty="0">
              <a:solidFill>
                <a:srgbClr val="660066"/>
              </a:solidFill>
              <a:latin typeface="+mn-ea"/>
            </a:endParaRPr>
          </a:p>
        </p:txBody>
      </p:sp>
      <p:sp>
        <p:nvSpPr>
          <p:cNvPr id="214034" name="矩形 214033"/>
          <p:cNvSpPr/>
          <p:nvPr/>
        </p:nvSpPr>
        <p:spPr>
          <a:xfrm>
            <a:off x="1996379" y="2987079"/>
            <a:ext cx="9144000" cy="523220"/>
          </a:xfrm>
          <a:prstGeom prst="rect">
            <a:avLst/>
          </a:prstGeom>
          <a:noFill/>
          <a:ln w="28575">
            <a:noFill/>
          </a:ln>
        </p:spPr>
        <p:txBody>
          <a:bodyPr anchor="ctr">
            <a:spAutoFit/>
          </a:bodyPr>
          <a:lstStyle/>
          <a:p>
            <a:pPr defTabSz="0">
              <a:tabLst>
                <a:tab pos="847725" algn="l"/>
              </a:tabLst>
            </a:pPr>
            <a:r>
              <a:rPr lang="zh-CN" altLang="en-US" sz="2800" b="1" dirty="0">
                <a:solidFill>
                  <a:srgbClr val="000099"/>
                </a:solidFill>
                <a:latin typeface="Arial" panose="020B0604020202020204" pitchFamily="34" charset="0"/>
                <a:ea typeface="汉仪细中圆简" pitchFamily="49" charset="-122"/>
              </a:rPr>
              <a:t>城市：工人阶级力量薄弱，反动势力相对强大；</a:t>
            </a:r>
          </a:p>
        </p:txBody>
      </p:sp>
      <p:sp>
        <p:nvSpPr>
          <p:cNvPr id="214035" name="矩形 214034"/>
          <p:cNvSpPr/>
          <p:nvPr/>
        </p:nvSpPr>
        <p:spPr>
          <a:xfrm>
            <a:off x="1982365" y="3689894"/>
            <a:ext cx="9144000" cy="523220"/>
          </a:xfrm>
          <a:prstGeom prst="rect">
            <a:avLst/>
          </a:prstGeom>
          <a:noFill/>
          <a:ln w="28575">
            <a:noFill/>
          </a:ln>
        </p:spPr>
        <p:txBody>
          <a:bodyPr anchor="ctr">
            <a:spAutoFit/>
          </a:bodyPr>
          <a:lstStyle/>
          <a:p>
            <a:pPr defTabSz="0">
              <a:tabLst>
                <a:tab pos="847725" algn="l"/>
              </a:tabLst>
            </a:pPr>
            <a:r>
              <a:rPr lang="zh-CN" altLang="en-US" sz="2800" b="1" dirty="0">
                <a:solidFill>
                  <a:srgbClr val="660066"/>
                </a:solidFill>
                <a:latin typeface="Arial" panose="020B0604020202020204" pitchFamily="34" charset="0"/>
                <a:ea typeface="汉仪细中圆简" pitchFamily="49" charset="-122"/>
              </a:rPr>
              <a:t>农村：反动势力相对薄弱；</a:t>
            </a:r>
          </a:p>
        </p:txBody>
      </p:sp>
      <p:sp>
        <p:nvSpPr>
          <p:cNvPr id="214036" name="矩形 214035"/>
          <p:cNvSpPr/>
          <p:nvPr/>
        </p:nvSpPr>
        <p:spPr>
          <a:xfrm>
            <a:off x="3057235" y="3563383"/>
            <a:ext cx="7213599" cy="1308179"/>
          </a:xfrm>
          <a:prstGeom prst="rect">
            <a:avLst/>
          </a:prstGeom>
          <a:noFill/>
          <a:ln w="28575">
            <a:noFill/>
          </a:ln>
        </p:spPr>
        <p:txBody>
          <a:bodyPr wrap="square" anchor="ctr">
            <a:spAutoFit/>
          </a:bodyPr>
          <a:lstStyle/>
          <a:p>
            <a:pPr defTabSz="0">
              <a:lnSpc>
                <a:spcPct val="150000"/>
              </a:lnSpc>
              <a:tabLst>
                <a:tab pos="847725" algn="l"/>
              </a:tabLst>
            </a:pPr>
            <a:r>
              <a:rPr lang="zh-CN" altLang="en-US" sz="2800" b="1" dirty="0">
                <a:solidFill>
                  <a:srgbClr val="660066"/>
                </a:solidFill>
                <a:latin typeface="Arial" panose="020B0604020202020204" pitchFamily="34" charset="0"/>
                <a:ea typeface="汉仪细中圆简" pitchFamily="49" charset="-122"/>
              </a:rPr>
              <a:t>                                农民阶级占主体，且有革命的要求，是革命的主力军。（敌弱我强）</a:t>
            </a:r>
          </a:p>
        </p:txBody>
      </p:sp>
      <p:sp>
        <p:nvSpPr>
          <p:cNvPr id="214038" name="矩形 214037"/>
          <p:cNvSpPr/>
          <p:nvPr/>
        </p:nvSpPr>
        <p:spPr>
          <a:xfrm>
            <a:off x="440768" y="5245907"/>
            <a:ext cx="11271578" cy="646331"/>
          </a:xfrm>
          <a:prstGeom prst="rect">
            <a:avLst/>
          </a:prstGeom>
          <a:noFill/>
          <a:ln w="28575" cap="flat" cmpd="sng">
            <a:solidFill>
              <a:schemeClr val="tx1"/>
            </a:solidFill>
            <a:prstDash val="solid"/>
            <a:miter/>
            <a:headEnd type="none" w="med" len="med"/>
            <a:tailEnd type="none" w="med" len="med"/>
          </a:ln>
        </p:spPr>
        <p:txBody>
          <a:bodyPr wrap="square" anchor="ctr">
            <a:spAutoFit/>
          </a:bodyPr>
          <a:lstStyle/>
          <a:p>
            <a:pPr algn="ctr" defTabSz="0">
              <a:tabLst>
                <a:tab pos="847725" algn="l"/>
              </a:tabLst>
            </a:pPr>
            <a:r>
              <a:rPr lang="zh-CN" altLang="en-US" sz="3600" b="1" dirty="0">
                <a:solidFill>
                  <a:srgbClr val="FF0000"/>
                </a:solidFill>
                <a:latin typeface="Arial" panose="020B0604020202020204" pitchFamily="34" charset="0"/>
                <a:ea typeface="汉仪细中圆简" pitchFamily="49" charset="-122"/>
              </a:rPr>
              <a:t>根本原因：国情（</a:t>
            </a:r>
            <a:r>
              <a:rPr lang="zh-CN" altLang="en-US" sz="3600" b="1" dirty="0">
                <a:solidFill>
                  <a:srgbClr val="0070C0"/>
                </a:solidFill>
                <a:latin typeface="Arial" panose="020B0604020202020204" pitchFamily="34" charset="0"/>
                <a:ea typeface="汉仪细中圆简" pitchFamily="49" charset="-122"/>
              </a:rPr>
              <a:t>半殖民地半封建的社会性质</a:t>
            </a:r>
            <a:r>
              <a:rPr lang="zh-CN" altLang="en-US" sz="3600" b="1" dirty="0">
                <a:solidFill>
                  <a:srgbClr val="FF0000"/>
                </a:solidFill>
                <a:latin typeface="Arial" panose="020B0604020202020204" pitchFamily="34" charset="0"/>
                <a:ea typeface="汉仪细中圆简" pitchFamily="49" charset="-122"/>
              </a:rPr>
              <a:t>）决定。</a:t>
            </a:r>
          </a:p>
        </p:txBody>
      </p:sp>
    </p:spTree>
    <p:extLst>
      <p:ext uri="{BB962C8B-B14F-4D97-AF65-F5344CB8AC3E}">
        <p14:creationId xmlns:p14="http://schemas.microsoft.com/office/powerpoint/2010/main" val="2431688512"/>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4033"/>
                                        </p:tgtEl>
                                        <p:attrNameLst>
                                          <p:attrName>style.visibility</p:attrName>
                                        </p:attrNameLst>
                                      </p:cBhvr>
                                      <p:to>
                                        <p:strVal val="visible"/>
                                      </p:to>
                                    </p:set>
                                    <p:animEffect transition="in" filter="blinds(horizontal)">
                                      <p:cBhvr>
                                        <p:cTn id="7" dur="500"/>
                                        <p:tgtEl>
                                          <p:spTgt spid="2140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4034"/>
                                        </p:tgtEl>
                                        <p:attrNameLst>
                                          <p:attrName>style.visibility</p:attrName>
                                        </p:attrNameLst>
                                      </p:cBhvr>
                                      <p:to>
                                        <p:strVal val="visible"/>
                                      </p:to>
                                    </p:set>
                                    <p:animEffect transition="in" filter="blinds(horizontal)">
                                      <p:cBhvr>
                                        <p:cTn id="12" dur="500"/>
                                        <p:tgtEl>
                                          <p:spTgt spid="2140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4035"/>
                                        </p:tgtEl>
                                        <p:attrNameLst>
                                          <p:attrName>style.visibility</p:attrName>
                                        </p:attrNameLst>
                                      </p:cBhvr>
                                      <p:to>
                                        <p:strVal val="visible"/>
                                      </p:to>
                                    </p:set>
                                    <p:animEffect transition="in" filter="blinds(horizontal)">
                                      <p:cBhvr>
                                        <p:cTn id="17" dur="500"/>
                                        <p:tgtEl>
                                          <p:spTgt spid="2140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4036"/>
                                        </p:tgtEl>
                                        <p:attrNameLst>
                                          <p:attrName>style.visibility</p:attrName>
                                        </p:attrNameLst>
                                      </p:cBhvr>
                                      <p:to>
                                        <p:strVal val="visible"/>
                                      </p:to>
                                    </p:set>
                                    <p:animEffect transition="in" filter="blinds(horizontal)">
                                      <p:cBhvr>
                                        <p:cTn id="22" dur="500"/>
                                        <p:tgtEl>
                                          <p:spTgt spid="2140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4038"/>
                                        </p:tgtEl>
                                        <p:attrNameLst>
                                          <p:attrName>style.visibility</p:attrName>
                                        </p:attrNameLst>
                                      </p:cBhvr>
                                      <p:to>
                                        <p:strVal val="visible"/>
                                      </p:to>
                                    </p:set>
                                    <p:animEffect transition="in" filter="blinds(horizontal)">
                                      <p:cBhvr>
                                        <p:cTn id="27" dur="500"/>
                                        <p:tgtEl>
                                          <p:spTgt spid="21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33" grpId="0" bldLvl="0" animBg="1"/>
      <p:bldP spid="214034" grpId="0"/>
      <p:bldP spid="214035" grpId="0"/>
      <p:bldP spid="214036" grpId="0"/>
      <p:bldP spid="21403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timgsa.baidu.com/timg?image&amp;quality=80&amp;size=b9999_10000&amp;sec=1608607386986&amp;di=104b01d41b3881f1fa73e6aa9d6de894&amp;imgtype=0&amp;src=http%3A%2F%2Fn.sinaimg.cn%2Ftranslate%2F208%2Fw650h358%2F20180418%2Frx9Q-fzihnep36973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 y="46658"/>
            <a:ext cx="12169141" cy="6811342"/>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22860" y="0"/>
            <a:ext cx="12192000" cy="685800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a:solidFill>
                    <a:schemeClr val="bg1"/>
                  </a:solidFill>
                  <a:latin typeface="方正综艺简体" panose="02010601030101010101" pitchFamily="2" charset="-122"/>
                  <a:ea typeface="方正综艺简体" panose="02010601030101010101" pitchFamily="2" charset="-122"/>
                </a:rPr>
                <a:t>1</a:t>
              </a: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163184" y="965537"/>
            <a:ext cx="3262432" cy="1015663"/>
          </a:xfrm>
          <a:prstGeom prst="rect">
            <a:avLst/>
          </a:prstGeom>
          <a:noFill/>
        </p:spPr>
        <p:txBody>
          <a:bodyPr wrap="none" rtlCol="0">
            <a:spAutoFit/>
          </a:bodyPr>
          <a:lstStyle/>
          <a:p>
            <a:r>
              <a:rPr lang="zh-CN" altLang="en-US" sz="6000" b="1" dirty="0" smtClean="0">
                <a:solidFill>
                  <a:srgbClr val="C00000"/>
                </a:solidFill>
                <a:latin typeface="华文新魏" panose="02010800040101010101" charset="-122"/>
                <a:ea typeface="华文新魏" panose="02010800040101010101" charset="-122"/>
              </a:rPr>
              <a:t>矛盾初现</a:t>
            </a:r>
            <a:endParaRPr lang="zh-CN" altLang="en-US" sz="6000" b="1" dirty="0">
              <a:solidFill>
                <a:srgbClr val="C00000"/>
              </a:solidFill>
              <a:latin typeface="华文新魏" panose="02010800040101010101" charset="-122"/>
              <a:ea typeface="华文新魏" panose="02010800040101010101" charset="-122"/>
            </a:endParaRPr>
          </a:p>
        </p:txBody>
      </p:sp>
      <p:sp>
        <p:nvSpPr>
          <p:cNvPr id="2" name="矩形 1"/>
          <p:cNvSpPr/>
          <p:nvPr/>
        </p:nvSpPr>
        <p:spPr>
          <a:xfrm>
            <a:off x="2194932" y="2875002"/>
            <a:ext cx="7802136" cy="1107996"/>
          </a:xfrm>
          <a:prstGeom prst="rect">
            <a:avLst/>
          </a:prstGeom>
        </p:spPr>
        <p:txBody>
          <a:bodyPr wrap="none">
            <a:spAutoFit/>
          </a:bodyPr>
          <a:lstStyle/>
          <a:p>
            <a:pPr algn="r"/>
            <a:r>
              <a:rPr lang="zh-CN" altLang="en-US" sz="6600" dirty="0" smtClean="0">
                <a:latin typeface="隶书" panose="02010509060101010101" pitchFamily="49" charset="-122"/>
                <a:ea typeface="隶书" panose="02010509060101010101" pitchFamily="49" charset="-122"/>
              </a:rPr>
              <a:t>南京国民政府的统治</a:t>
            </a:r>
            <a:endParaRPr lang="zh-CN" altLang="en-US" sz="66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4174361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1986">
            <a:extLst>
              <a:ext uri="{FF2B5EF4-FFF2-40B4-BE49-F238E27FC236}">
                <a16:creationId xmlns="" xmlns:a16="http://schemas.microsoft.com/office/drawing/2014/main" id="{46E3A79D-3D56-461D-9FD2-19916BA73509}"/>
              </a:ext>
            </a:extLst>
          </p:cNvPr>
          <p:cNvSpPr txBox="1">
            <a:spLocks noChangeArrowheads="1"/>
          </p:cNvSpPr>
          <p:nvPr/>
        </p:nvSpPr>
        <p:spPr bwMode="auto">
          <a:xfrm>
            <a:off x="286603" y="1147554"/>
            <a:ext cx="1160059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spcBef>
                <a:spcPct val="50000"/>
              </a:spcBef>
            </a:pPr>
            <a:r>
              <a:rPr lang="zh-CN" altLang="zh-CN" sz="2800" b="1" noProof="1">
                <a:latin typeface="微软雅黑" panose="020B0503020204020204" charset="-122"/>
                <a:ea typeface="微软雅黑" panose="020B0503020204020204" charset="-122"/>
              </a:rPr>
              <a:t>    </a:t>
            </a:r>
            <a:r>
              <a:rPr lang="en-US" altLang="zh-CN" sz="2800" b="1" noProof="1">
                <a:latin typeface="微软雅黑" panose="020B0503020204020204" charset="-122"/>
                <a:ea typeface="微软雅黑" panose="020B0503020204020204" charset="-122"/>
              </a:rPr>
              <a:t>   </a:t>
            </a:r>
            <a:r>
              <a:rPr lang="zh-CN" altLang="en-US" sz="2800" b="1" noProof="1">
                <a:latin typeface="微软雅黑" panose="020B0503020204020204" charset="-122"/>
                <a:ea typeface="微软雅黑" panose="020B0503020204020204" charset="-122"/>
              </a:rPr>
              <a:t>毛泽东在革命实践的基础上，对中国革命过程中的武装起义和根据地建设进行了理论探讨，相继写成了</a:t>
            </a:r>
            <a:r>
              <a:rPr lang="zh-CN" altLang="zh-CN" sz="2800" b="1" noProof="1">
                <a:solidFill>
                  <a:srgbClr val="FF0000"/>
                </a:solidFill>
                <a:latin typeface="微软雅黑" panose="020B0503020204020204" charset="-122"/>
                <a:ea typeface="微软雅黑" panose="020B0503020204020204" charset="-122"/>
              </a:rPr>
              <a:t>《</a:t>
            </a:r>
            <a:r>
              <a:rPr lang="zh-CN" altLang="en-US" sz="2800" b="1" noProof="1">
                <a:solidFill>
                  <a:srgbClr val="FF0000"/>
                </a:solidFill>
                <a:latin typeface="微软雅黑" panose="020B0503020204020204" charset="-122"/>
                <a:ea typeface="微软雅黑" panose="020B0503020204020204" charset="-122"/>
              </a:rPr>
              <a:t>中国的红色政权为什么能够存在</a:t>
            </a:r>
            <a:r>
              <a:rPr lang="zh-CN" altLang="zh-CN" sz="2800" b="1" noProof="1">
                <a:solidFill>
                  <a:srgbClr val="FF0000"/>
                </a:solidFill>
                <a:latin typeface="微软雅黑" panose="020B0503020204020204" charset="-122"/>
                <a:ea typeface="微软雅黑" panose="020B0503020204020204" charset="-122"/>
              </a:rPr>
              <a:t>》</a:t>
            </a:r>
            <a:r>
              <a:rPr lang="zh-CN" altLang="en-US" sz="2800" b="1" noProof="1">
                <a:latin typeface="微软雅黑" panose="020B0503020204020204" charset="-122"/>
                <a:ea typeface="微软雅黑" panose="020B0503020204020204" charset="-122"/>
              </a:rPr>
              <a:t>、</a:t>
            </a:r>
            <a:r>
              <a:rPr lang="zh-CN" altLang="zh-CN" sz="2800" b="1" noProof="1">
                <a:solidFill>
                  <a:srgbClr val="FF0000"/>
                </a:solidFill>
                <a:latin typeface="微软雅黑" panose="020B0503020204020204" charset="-122"/>
                <a:ea typeface="微软雅黑" panose="020B0503020204020204" charset="-122"/>
              </a:rPr>
              <a:t>《</a:t>
            </a:r>
            <a:r>
              <a:rPr lang="zh-CN" altLang="en-US" sz="2800" b="1" noProof="1">
                <a:solidFill>
                  <a:srgbClr val="FF0000"/>
                </a:solidFill>
                <a:latin typeface="微软雅黑" panose="020B0503020204020204" charset="-122"/>
                <a:ea typeface="微软雅黑" panose="020B0503020204020204" charset="-122"/>
              </a:rPr>
              <a:t>井冈山的斗争</a:t>
            </a:r>
            <a:r>
              <a:rPr lang="zh-CN" altLang="zh-CN" sz="2800" b="1" noProof="1">
                <a:solidFill>
                  <a:srgbClr val="FF0000"/>
                </a:solidFill>
                <a:latin typeface="微软雅黑" panose="020B0503020204020204" charset="-122"/>
                <a:ea typeface="微软雅黑" panose="020B0503020204020204" charset="-122"/>
              </a:rPr>
              <a:t>》</a:t>
            </a:r>
            <a:r>
              <a:rPr lang="zh-CN" altLang="en-US" sz="2800" b="1" noProof="1">
                <a:latin typeface="微软雅黑" panose="020B0503020204020204" charset="-122"/>
                <a:ea typeface="微软雅黑" panose="020B0503020204020204" charset="-122"/>
              </a:rPr>
              <a:t>和</a:t>
            </a:r>
            <a:r>
              <a:rPr lang="zh-CN" altLang="zh-CN" sz="2800" b="1" noProof="1">
                <a:solidFill>
                  <a:srgbClr val="FF0000"/>
                </a:solidFill>
                <a:latin typeface="微软雅黑" panose="020B0503020204020204" charset="-122"/>
                <a:ea typeface="微软雅黑" panose="020B0503020204020204" charset="-122"/>
              </a:rPr>
              <a:t>《</a:t>
            </a:r>
            <a:r>
              <a:rPr lang="zh-CN" altLang="en-US" sz="2800" b="1" noProof="1">
                <a:solidFill>
                  <a:srgbClr val="FF0000"/>
                </a:solidFill>
                <a:latin typeface="微软雅黑" panose="020B0503020204020204" charset="-122"/>
                <a:ea typeface="微软雅黑" panose="020B0503020204020204" charset="-122"/>
              </a:rPr>
              <a:t>星星之火，可以燎原</a:t>
            </a:r>
            <a:r>
              <a:rPr lang="zh-CN" altLang="zh-CN" sz="2800" b="1" noProof="1">
                <a:solidFill>
                  <a:srgbClr val="FF0000"/>
                </a:solidFill>
                <a:latin typeface="微软雅黑" panose="020B0503020204020204" charset="-122"/>
                <a:ea typeface="微软雅黑" panose="020B0503020204020204" charset="-122"/>
              </a:rPr>
              <a:t>》</a:t>
            </a:r>
            <a:r>
              <a:rPr lang="zh-CN" altLang="en-US" sz="2800" b="1" noProof="1">
                <a:latin typeface="微软雅黑" panose="020B0503020204020204" charset="-122"/>
                <a:ea typeface="微软雅黑" panose="020B0503020204020204" charset="-122"/>
              </a:rPr>
              <a:t>等著作，分析了中国社会的特点，建立了</a:t>
            </a:r>
            <a:r>
              <a:rPr lang="zh-CN" altLang="en-US" sz="2800" b="1" u="sng" noProof="1">
                <a:solidFill>
                  <a:srgbClr val="C00000"/>
                </a:solidFill>
                <a:latin typeface="微软雅黑" panose="020B0503020204020204" charset="-122"/>
                <a:ea typeface="微软雅黑" panose="020B0503020204020204" charset="-122"/>
              </a:rPr>
              <a:t>“工农武装割据”</a:t>
            </a:r>
            <a:r>
              <a:rPr lang="zh-CN" altLang="en-US" sz="2800" b="1" noProof="1">
                <a:latin typeface="微软雅黑" panose="020B0503020204020204" charset="-122"/>
                <a:ea typeface="微软雅黑" panose="020B0503020204020204" charset="-122"/>
              </a:rPr>
              <a:t>的理论。</a:t>
            </a:r>
          </a:p>
        </p:txBody>
      </p:sp>
      <p:sp>
        <p:nvSpPr>
          <p:cNvPr id="6" name="左大括号 5">
            <a:extLst>
              <a:ext uri="{FF2B5EF4-FFF2-40B4-BE49-F238E27FC236}">
                <a16:creationId xmlns="" xmlns:a16="http://schemas.microsoft.com/office/drawing/2014/main" id="{29207CDF-E7A7-4112-B40E-3406DD1FB19A}"/>
              </a:ext>
            </a:extLst>
          </p:cNvPr>
          <p:cNvSpPr/>
          <p:nvPr/>
        </p:nvSpPr>
        <p:spPr>
          <a:xfrm>
            <a:off x="3326719" y="4761187"/>
            <a:ext cx="299350" cy="1553437"/>
          </a:xfrm>
          <a:prstGeom prst="leftBrace">
            <a:avLst>
              <a:gd name="adj1" fmla="val 107711"/>
              <a:gd name="adj2" fmla="val 50000"/>
            </a:avLst>
          </a:prstGeom>
          <a:noFill/>
          <a:ln w="38100" cap="flat" cmpd="sng">
            <a:solidFill>
              <a:srgbClr val="990000"/>
            </a:solidFill>
            <a:prstDash val="solid"/>
            <a:headEnd type="none" w="med" len="med"/>
            <a:tailEnd type="none" w="med" len="med"/>
          </a:ln>
        </p:spPr>
        <p:txBody>
          <a:bodyPr/>
          <a:lstStyle/>
          <a:p>
            <a:endParaRPr lang="zh-CN" altLang="en-US" sz="1400"/>
          </a:p>
        </p:txBody>
      </p:sp>
      <p:sp>
        <p:nvSpPr>
          <p:cNvPr id="7" name="文本框 6">
            <a:extLst>
              <a:ext uri="{FF2B5EF4-FFF2-40B4-BE49-F238E27FC236}">
                <a16:creationId xmlns="" xmlns:a16="http://schemas.microsoft.com/office/drawing/2014/main" id="{207E2869-3789-4A43-9B53-FE4DBB85711E}"/>
              </a:ext>
            </a:extLst>
          </p:cNvPr>
          <p:cNvSpPr txBox="1"/>
          <p:nvPr/>
        </p:nvSpPr>
        <p:spPr>
          <a:xfrm>
            <a:off x="3696448" y="4550946"/>
            <a:ext cx="2199855" cy="585008"/>
          </a:xfrm>
          <a:prstGeom prst="rect">
            <a:avLst/>
          </a:prstGeom>
          <a:noFill/>
          <a:ln w="9525">
            <a:noFill/>
          </a:ln>
        </p:spPr>
        <p:txBody>
          <a:bodyPr wrap="square">
            <a:spAutoFit/>
          </a:bodyPr>
          <a:lstStyle/>
          <a:p>
            <a:r>
              <a:rPr lang="zh-CN" altLang="en-US" sz="3200" b="1" dirty="0">
                <a:latin typeface="Arial" panose="020B0604020202020204" pitchFamily="34" charset="0"/>
                <a:ea typeface="华文新魏" panose="02010800040101010101" pitchFamily="2" charset="-122"/>
              </a:rPr>
              <a:t>武装斗争：</a:t>
            </a:r>
            <a:endParaRPr lang="zh-CN" altLang="en-US" sz="2800" b="1" dirty="0">
              <a:solidFill>
                <a:srgbClr val="990000"/>
              </a:solidFill>
              <a:latin typeface="黑体" panose="02010609060101010101" pitchFamily="49" charset="-122"/>
              <a:ea typeface="黑体" panose="02010609060101010101" pitchFamily="49" charset="-122"/>
            </a:endParaRPr>
          </a:p>
        </p:txBody>
      </p:sp>
      <p:sp>
        <p:nvSpPr>
          <p:cNvPr id="8" name="文本框 7">
            <a:extLst>
              <a:ext uri="{FF2B5EF4-FFF2-40B4-BE49-F238E27FC236}">
                <a16:creationId xmlns="" xmlns:a16="http://schemas.microsoft.com/office/drawing/2014/main" id="{F83F0137-F622-47B1-9D93-712F143D3558}"/>
              </a:ext>
            </a:extLst>
          </p:cNvPr>
          <p:cNvSpPr txBox="1"/>
          <p:nvPr/>
        </p:nvSpPr>
        <p:spPr>
          <a:xfrm>
            <a:off x="3696448" y="5831307"/>
            <a:ext cx="2683331" cy="585008"/>
          </a:xfrm>
          <a:prstGeom prst="rect">
            <a:avLst/>
          </a:prstGeom>
          <a:noFill/>
          <a:ln w="9525">
            <a:noFill/>
          </a:ln>
        </p:spPr>
        <p:txBody>
          <a:bodyPr wrap="square">
            <a:spAutoFit/>
          </a:bodyPr>
          <a:lstStyle/>
          <a:p>
            <a:r>
              <a:rPr lang="zh-CN" altLang="en-US" sz="3200" b="1" dirty="0">
                <a:latin typeface="Arial" panose="020B0604020202020204" pitchFamily="34" charset="0"/>
                <a:ea typeface="华文新魏" panose="02010800040101010101" pitchFamily="2" charset="-122"/>
                <a:sym typeface="Arial" panose="020B0604020202020204" pitchFamily="34" charset="0"/>
              </a:rPr>
              <a:t>根据地建设：</a:t>
            </a:r>
            <a:endParaRPr lang="zh-CN" altLang="en-US" sz="2800" b="1" dirty="0">
              <a:solidFill>
                <a:srgbClr val="990000"/>
              </a:solidFill>
              <a:latin typeface="黑体" panose="02010609060101010101" pitchFamily="49" charset="-122"/>
              <a:ea typeface="黑体" panose="02010609060101010101" pitchFamily="49" charset="-122"/>
            </a:endParaRPr>
          </a:p>
        </p:txBody>
      </p:sp>
      <p:sp>
        <p:nvSpPr>
          <p:cNvPr id="9" name="文本框 8">
            <a:extLst>
              <a:ext uri="{FF2B5EF4-FFF2-40B4-BE49-F238E27FC236}">
                <a16:creationId xmlns="" xmlns:a16="http://schemas.microsoft.com/office/drawing/2014/main" id="{43A4F591-AD23-4B8D-BD4B-50AE12B93956}"/>
              </a:ext>
            </a:extLst>
          </p:cNvPr>
          <p:cNvSpPr txBox="1"/>
          <p:nvPr/>
        </p:nvSpPr>
        <p:spPr>
          <a:xfrm>
            <a:off x="3675428" y="5244601"/>
            <a:ext cx="2210366" cy="585008"/>
          </a:xfrm>
          <a:prstGeom prst="rect">
            <a:avLst/>
          </a:prstGeom>
          <a:noFill/>
          <a:ln w="9525">
            <a:noFill/>
          </a:ln>
        </p:spPr>
        <p:txBody>
          <a:bodyPr wrap="square">
            <a:spAutoFit/>
          </a:bodyPr>
          <a:lstStyle/>
          <a:p>
            <a:r>
              <a:rPr lang="zh-CN" altLang="en-US" sz="3200" b="1" dirty="0">
                <a:latin typeface="Arial" panose="020B0604020202020204" pitchFamily="34" charset="0"/>
                <a:ea typeface="华文新魏" panose="02010800040101010101" pitchFamily="2" charset="-122"/>
                <a:sym typeface="Arial" panose="020B0604020202020204" pitchFamily="34" charset="0"/>
              </a:rPr>
              <a:t>土地革命：</a:t>
            </a:r>
            <a:endParaRPr lang="zh-CN" altLang="en-US" sz="2800" b="1" dirty="0">
              <a:solidFill>
                <a:srgbClr val="990000"/>
              </a:solidFill>
              <a:latin typeface="黑体" panose="02010609060101010101" pitchFamily="49" charset="-122"/>
              <a:ea typeface="黑体" panose="02010609060101010101" pitchFamily="49" charset="-122"/>
            </a:endParaRPr>
          </a:p>
        </p:txBody>
      </p:sp>
      <p:sp>
        <p:nvSpPr>
          <p:cNvPr id="10" name="文本框 9">
            <a:extLst>
              <a:ext uri="{FF2B5EF4-FFF2-40B4-BE49-F238E27FC236}">
                <a16:creationId xmlns="" xmlns:a16="http://schemas.microsoft.com/office/drawing/2014/main" id="{FE61481F-ED61-433A-852F-2CCF615ABABC}"/>
              </a:ext>
            </a:extLst>
          </p:cNvPr>
          <p:cNvSpPr txBox="1"/>
          <p:nvPr/>
        </p:nvSpPr>
        <p:spPr>
          <a:xfrm>
            <a:off x="5633544" y="4603531"/>
            <a:ext cx="1996966" cy="523220"/>
          </a:xfrm>
          <a:prstGeom prst="rect">
            <a:avLst/>
          </a:prstGeom>
          <a:noFill/>
        </p:spPr>
        <p:txBody>
          <a:bodyPr wrap="square" rtlCol="0">
            <a:spAutoFit/>
          </a:bodyPr>
          <a:lstStyle/>
          <a:p>
            <a:r>
              <a:rPr lang="zh-CN" altLang="en-US" sz="2800" b="1" dirty="0">
                <a:solidFill>
                  <a:srgbClr val="990000"/>
                </a:solidFill>
                <a:latin typeface="黑体" panose="02010609060101010101" pitchFamily="49" charset="-122"/>
                <a:ea typeface="黑体" panose="02010609060101010101" pitchFamily="49" charset="-122"/>
              </a:rPr>
              <a:t>游击战争</a:t>
            </a:r>
            <a:endParaRPr lang="zh-CN" altLang="en-US" dirty="0"/>
          </a:p>
        </p:txBody>
      </p:sp>
      <p:sp>
        <p:nvSpPr>
          <p:cNvPr id="11" name="文本框 10">
            <a:extLst>
              <a:ext uri="{FF2B5EF4-FFF2-40B4-BE49-F238E27FC236}">
                <a16:creationId xmlns="" xmlns:a16="http://schemas.microsoft.com/office/drawing/2014/main" id="{CB4311DE-2CA2-4325-8A99-F36A06D8121B}"/>
              </a:ext>
            </a:extLst>
          </p:cNvPr>
          <p:cNvSpPr txBox="1"/>
          <p:nvPr/>
        </p:nvSpPr>
        <p:spPr>
          <a:xfrm>
            <a:off x="6111766" y="5870029"/>
            <a:ext cx="1996966" cy="523220"/>
          </a:xfrm>
          <a:prstGeom prst="rect">
            <a:avLst/>
          </a:prstGeom>
          <a:noFill/>
        </p:spPr>
        <p:txBody>
          <a:bodyPr wrap="square" rtlCol="0">
            <a:spAutoFit/>
          </a:bodyPr>
          <a:lstStyle/>
          <a:p>
            <a:r>
              <a:rPr lang="zh-CN" altLang="en-US" sz="2800" b="1" dirty="0">
                <a:solidFill>
                  <a:srgbClr val="990000"/>
                </a:solidFill>
                <a:latin typeface="黑体" panose="02010609060101010101" pitchFamily="49" charset="-122"/>
                <a:ea typeface="黑体" panose="02010609060101010101" pitchFamily="49" charset="-122"/>
              </a:rPr>
              <a:t>经济建设</a:t>
            </a:r>
            <a:endParaRPr lang="zh-CN" altLang="en-US" dirty="0"/>
          </a:p>
        </p:txBody>
      </p:sp>
      <p:sp>
        <p:nvSpPr>
          <p:cNvPr id="12" name="文本框 11">
            <a:extLst>
              <a:ext uri="{FF2B5EF4-FFF2-40B4-BE49-F238E27FC236}">
                <a16:creationId xmlns="" xmlns:a16="http://schemas.microsoft.com/office/drawing/2014/main" id="{04A490C4-FE86-4B21-A28D-71804E7CB6F7}"/>
              </a:ext>
            </a:extLst>
          </p:cNvPr>
          <p:cNvSpPr txBox="1"/>
          <p:nvPr/>
        </p:nvSpPr>
        <p:spPr>
          <a:xfrm>
            <a:off x="5623034" y="5276194"/>
            <a:ext cx="6432331" cy="523220"/>
          </a:xfrm>
          <a:prstGeom prst="rect">
            <a:avLst/>
          </a:prstGeom>
          <a:noFill/>
        </p:spPr>
        <p:txBody>
          <a:bodyPr wrap="square" rtlCol="0">
            <a:spAutoFit/>
          </a:bodyPr>
          <a:lstStyle/>
          <a:p>
            <a:r>
              <a:rPr lang="zh-CN" altLang="en-US" sz="2800" b="1" dirty="0">
                <a:solidFill>
                  <a:srgbClr val="990000"/>
                </a:solidFill>
                <a:latin typeface="黑体" panose="02010609060101010101" pitchFamily="49" charset="-122"/>
                <a:ea typeface="黑体" panose="02010609060101010101" pitchFamily="49" charset="-122"/>
              </a:rPr>
              <a:t>打土豪、分田地、废除封建剥削和债务</a:t>
            </a:r>
            <a:endParaRPr lang="zh-CN" altLang="en-US" dirty="0"/>
          </a:p>
        </p:txBody>
      </p:sp>
      <p:sp>
        <p:nvSpPr>
          <p:cNvPr id="18" name="箭头: 直角上 17">
            <a:extLst>
              <a:ext uri="{FF2B5EF4-FFF2-40B4-BE49-F238E27FC236}">
                <a16:creationId xmlns="" xmlns:a16="http://schemas.microsoft.com/office/drawing/2014/main" id="{E5E47C29-ACA9-453B-937A-B5DD2524FECA}"/>
              </a:ext>
            </a:extLst>
          </p:cNvPr>
          <p:cNvSpPr/>
          <p:nvPr/>
        </p:nvSpPr>
        <p:spPr>
          <a:xfrm rot="5400000">
            <a:off x="2249210" y="4677105"/>
            <a:ext cx="1250733" cy="76725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3" name="文本框 3"/>
          <p:cNvSpPr txBox="1"/>
          <p:nvPr/>
        </p:nvSpPr>
        <p:spPr>
          <a:xfrm>
            <a:off x="6579538" y="114916"/>
            <a:ext cx="5515610" cy="583565"/>
          </a:xfrm>
          <a:prstGeom prst="rect">
            <a:avLst/>
          </a:prstGeom>
          <a:noFill/>
        </p:spPr>
        <p:txBody>
          <a:bodyPr wrap="square" rtlCol="0">
            <a:spAutoFit/>
          </a:bodyPr>
          <a:lstStyle/>
          <a:p>
            <a:pPr algn="r"/>
            <a:r>
              <a:rPr lang="zh-CN" altLang="en-US" sz="3200" b="1" dirty="0" smtClean="0">
                <a:latin typeface="华文新魏" panose="02010800040101010101" charset="-122"/>
                <a:ea typeface="华文新魏" panose="02010800040101010101" charset="-122"/>
                <a:cs typeface="华文新魏" panose="02010800040101010101" charset="-122"/>
              </a:rPr>
              <a:t>工农武装割据</a:t>
            </a:r>
            <a:endParaRPr lang="zh-CN" altLang="en-US" sz="3200" b="1" dirty="0">
              <a:latin typeface="华文新魏" panose="02010800040101010101" charset="-122"/>
              <a:ea typeface="华文新魏" panose="02010800040101010101" charset="-122"/>
              <a:cs typeface="华文新魏" panose="02010800040101010101" charset="-122"/>
            </a:endParaRPr>
          </a:p>
        </p:txBody>
      </p:sp>
    </p:spTree>
    <p:extLst>
      <p:ext uri="{BB962C8B-B14F-4D97-AF65-F5344CB8AC3E}">
        <p14:creationId xmlns:p14="http://schemas.microsoft.com/office/powerpoint/2010/main" val="35013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P spid="9" grpId="0"/>
      <p:bldP spid="10" grpId="0"/>
      <p:bldP spid="11" grpId="0"/>
      <p:bldP spid="12"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16388" descr="农村革命根据地形势"/>
          <p:cNvPicPr>
            <a:picLocks noChangeAspect="1"/>
          </p:cNvPicPr>
          <p:nvPr/>
        </p:nvPicPr>
        <p:blipFill>
          <a:blip r:embed="rId3"/>
          <a:srcRect l="3296" t="2850" r="6528" b="15521"/>
          <a:stretch>
            <a:fillRect/>
          </a:stretch>
        </p:blipFill>
        <p:spPr>
          <a:xfrm>
            <a:off x="186690" y="1477118"/>
            <a:ext cx="4666615" cy="4538980"/>
          </a:xfrm>
          <a:prstGeom prst="rect">
            <a:avLst/>
          </a:prstGeom>
          <a:noFill/>
          <a:ln w="12700" cap="flat" cmpd="sng">
            <a:solidFill>
              <a:schemeClr val="tx1"/>
            </a:solidFill>
            <a:prstDash val="solid"/>
            <a:miter/>
            <a:headEnd type="none" w="med" len="med"/>
            <a:tailEnd type="none" w="med" len="med"/>
          </a:ln>
          <a:effectLst/>
        </p:spPr>
      </p:pic>
      <p:sp>
        <p:nvSpPr>
          <p:cNvPr id="5" name="文本框 4"/>
          <p:cNvSpPr txBox="1"/>
          <p:nvPr/>
        </p:nvSpPr>
        <p:spPr>
          <a:xfrm>
            <a:off x="5059045" y="2502008"/>
            <a:ext cx="3230245" cy="1198880"/>
          </a:xfrm>
          <a:prstGeom prst="rect">
            <a:avLst/>
          </a:prstGeom>
          <a:solidFill>
            <a:schemeClr val="bg2">
              <a:alpha val="45000"/>
            </a:schemeClr>
          </a:solidFill>
          <a:ln>
            <a:solidFill>
              <a:schemeClr val="tx1"/>
            </a:solidFill>
          </a:ln>
        </p:spPr>
        <p:txBody>
          <a:bodyPr wrap="square" rtlCol="0">
            <a:spAutoFit/>
          </a:bodyPr>
          <a:lstStyle/>
          <a:p>
            <a:r>
              <a:rPr lang="en-US" altLang="zh-CN" sz="2400" b="1">
                <a:latin typeface="黑体" panose="02010609060101010101" charset="-122"/>
                <a:ea typeface="黑体" panose="02010609060101010101" charset="-122"/>
                <a:cs typeface="黑体" panose="02010609060101010101" charset="-122"/>
                <a:sym typeface="+mn-ea"/>
              </a:rPr>
              <a:t>1.1931</a:t>
            </a:r>
            <a:r>
              <a:rPr lang="zh-CN" altLang="en-US" sz="2400" b="1">
                <a:latin typeface="黑体" panose="02010609060101010101" charset="-122"/>
                <a:ea typeface="黑体" panose="02010609060101010101" charset="-122"/>
                <a:cs typeface="黑体" panose="02010609060101010101" charset="-122"/>
                <a:sym typeface="+mn-ea"/>
              </a:rPr>
              <a:t>年中华苏维埃共和国临时中央政府建立。</a:t>
            </a:r>
          </a:p>
        </p:txBody>
      </p:sp>
      <p:sp>
        <p:nvSpPr>
          <p:cNvPr id="8" name="文本框 7"/>
          <p:cNvSpPr txBox="1"/>
          <p:nvPr/>
        </p:nvSpPr>
        <p:spPr>
          <a:xfrm>
            <a:off x="5059045" y="4182853"/>
            <a:ext cx="3229610" cy="1322070"/>
          </a:xfrm>
          <a:prstGeom prst="rect">
            <a:avLst/>
          </a:prstGeom>
          <a:solidFill>
            <a:schemeClr val="bg2">
              <a:alpha val="45000"/>
            </a:schemeClr>
          </a:solidFill>
          <a:ln>
            <a:solidFill>
              <a:schemeClr val="tx1"/>
            </a:solidFill>
          </a:ln>
        </p:spPr>
        <p:txBody>
          <a:bodyPr wrap="square" rtlCol="0">
            <a:spAutoFit/>
          </a:bodyPr>
          <a:lstStyle/>
          <a:p>
            <a:r>
              <a:rPr lang="en-US" altLang="zh-CN" sz="2400" b="1">
                <a:latin typeface="黑体" panose="02010609060101010101" charset="-122"/>
                <a:ea typeface="黑体" panose="02010609060101010101" charset="-122"/>
                <a:cs typeface="黑体" panose="02010609060101010101" charset="-122"/>
                <a:sym typeface="+mn-ea"/>
              </a:rPr>
              <a:t>2.</a:t>
            </a:r>
            <a:r>
              <a:rPr lang="zh-CN" altLang="en-US" sz="2400" b="1">
                <a:latin typeface="黑体" panose="02010609060101010101" charset="-122"/>
                <a:ea typeface="黑体" panose="02010609060101010101" charset="-122"/>
                <a:cs typeface="黑体" panose="02010609060101010101" charset="-122"/>
                <a:sym typeface="+mn-ea"/>
              </a:rPr>
              <a:t>根据地逐步开展</a:t>
            </a:r>
            <a:r>
              <a:rPr lang="zh-CN" altLang="en-US" sz="2800" b="1">
                <a:solidFill>
                  <a:srgbClr val="C00000"/>
                </a:solidFill>
                <a:latin typeface="黑体" panose="02010609060101010101" charset="-122"/>
                <a:ea typeface="黑体" panose="02010609060101010101" charset="-122"/>
                <a:cs typeface="黑体" panose="02010609060101010101" charset="-122"/>
                <a:sym typeface="+mn-ea"/>
              </a:rPr>
              <a:t>土地革命</a:t>
            </a:r>
            <a:r>
              <a:rPr lang="zh-CN" altLang="en-US" sz="2400" b="1">
                <a:latin typeface="黑体" panose="02010609060101010101" charset="-122"/>
                <a:ea typeface="黑体" panose="02010609060101010101" charset="-122"/>
                <a:cs typeface="黑体" panose="02010609060101010101" charset="-122"/>
                <a:sym typeface="+mn-ea"/>
              </a:rPr>
              <a:t>，</a:t>
            </a:r>
            <a:r>
              <a:rPr lang="en-US" altLang="zh-CN" sz="2400" b="1">
                <a:latin typeface="黑体" panose="02010609060101010101" charset="-122"/>
                <a:ea typeface="黑体" panose="02010609060101010101" charset="-122"/>
                <a:cs typeface="黑体" panose="02010609060101010101" charset="-122"/>
                <a:sym typeface="+mn-ea"/>
              </a:rPr>
              <a:t>“</a:t>
            </a:r>
            <a:r>
              <a:rPr lang="zh-CN" altLang="en-US" sz="2400" b="1">
                <a:latin typeface="黑体" panose="02010609060101010101" charset="-122"/>
                <a:ea typeface="黑体" panose="02010609060101010101" charset="-122"/>
                <a:cs typeface="黑体" panose="02010609060101010101" charset="-122"/>
                <a:sym typeface="+mn-ea"/>
              </a:rPr>
              <a:t>打土豪、分田地</a:t>
            </a:r>
            <a:r>
              <a:rPr lang="en-US" altLang="zh-CN" sz="2400" b="1">
                <a:latin typeface="黑体" panose="02010609060101010101" charset="-122"/>
                <a:ea typeface="黑体" panose="02010609060101010101" charset="-122"/>
                <a:cs typeface="黑体" panose="02010609060101010101" charset="-122"/>
                <a:sym typeface="+mn-ea"/>
              </a:rPr>
              <a:t>”</a:t>
            </a:r>
            <a:r>
              <a:rPr lang="zh-CN" altLang="en-US" sz="2400" b="1">
                <a:latin typeface="黑体" panose="02010609060101010101" charset="-122"/>
                <a:ea typeface="黑体" panose="02010609060101010101" charset="-122"/>
                <a:cs typeface="黑体" panose="02010609060101010101" charset="-122"/>
                <a:sym typeface="+mn-ea"/>
              </a:rPr>
              <a:t>。</a:t>
            </a:r>
          </a:p>
        </p:txBody>
      </p:sp>
      <p:sp>
        <p:nvSpPr>
          <p:cNvPr id="12" name="文本框 11"/>
          <p:cNvSpPr txBox="1"/>
          <p:nvPr/>
        </p:nvSpPr>
        <p:spPr>
          <a:xfrm>
            <a:off x="8923020" y="2502008"/>
            <a:ext cx="3087370" cy="1198880"/>
          </a:xfrm>
          <a:prstGeom prst="rect">
            <a:avLst/>
          </a:prstGeom>
          <a:solidFill>
            <a:schemeClr val="bg2">
              <a:alpha val="45000"/>
            </a:schemeClr>
          </a:solidFill>
          <a:ln>
            <a:solidFill>
              <a:schemeClr val="tx1"/>
            </a:solidFill>
          </a:ln>
        </p:spPr>
        <p:txBody>
          <a:bodyPr wrap="square" rtlCol="0">
            <a:spAutoFit/>
          </a:bodyPr>
          <a:lstStyle/>
          <a:p>
            <a:r>
              <a:rPr lang="zh-CN" altLang="en-US" sz="2400" b="1">
                <a:latin typeface="黑体" panose="02010609060101010101" charset="-122"/>
                <a:ea typeface="黑体" panose="02010609060101010101" charset="-122"/>
              </a:rPr>
              <a:t>是中国共产党人创建人民革命政权的宝贵探索与尝试。</a:t>
            </a:r>
          </a:p>
        </p:txBody>
      </p:sp>
      <p:sp>
        <p:nvSpPr>
          <p:cNvPr id="13" name="文本框 12"/>
          <p:cNvSpPr txBox="1"/>
          <p:nvPr/>
        </p:nvSpPr>
        <p:spPr>
          <a:xfrm>
            <a:off x="8922385" y="4182853"/>
            <a:ext cx="3088005" cy="1198880"/>
          </a:xfrm>
          <a:prstGeom prst="rect">
            <a:avLst/>
          </a:prstGeom>
          <a:solidFill>
            <a:schemeClr val="bg2">
              <a:alpha val="45000"/>
            </a:schemeClr>
          </a:solidFill>
          <a:ln>
            <a:solidFill>
              <a:schemeClr val="tx1"/>
            </a:solidFill>
          </a:ln>
        </p:spPr>
        <p:txBody>
          <a:bodyPr wrap="square" rtlCol="0">
            <a:spAutoFit/>
          </a:bodyPr>
          <a:lstStyle/>
          <a:p>
            <a:r>
              <a:rPr lang="zh-CN" altLang="en-US" sz="2400" b="1">
                <a:latin typeface="黑体" panose="02010609060101010101" charset="-122"/>
                <a:ea typeface="黑体" panose="02010609060101010101" charset="-122"/>
              </a:rPr>
              <a:t>中国共产党获得了广大农民的拥护，积极发展生产、支持革命。</a:t>
            </a:r>
          </a:p>
        </p:txBody>
      </p:sp>
      <p:cxnSp>
        <p:nvCxnSpPr>
          <p:cNvPr id="15" name="直接箭头连接符 14"/>
          <p:cNvCxnSpPr>
            <a:stCxn id="5" idx="3"/>
            <a:endCxn id="12" idx="1"/>
          </p:cNvCxnSpPr>
          <p:nvPr/>
        </p:nvCxnSpPr>
        <p:spPr>
          <a:xfrm>
            <a:off x="8289290" y="3101448"/>
            <a:ext cx="63373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8288655" y="4782293"/>
            <a:ext cx="63373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545097" y="142211"/>
            <a:ext cx="5515610" cy="583565"/>
          </a:xfrm>
          <a:prstGeom prst="rect">
            <a:avLst/>
          </a:prstGeom>
          <a:noFill/>
        </p:spPr>
        <p:txBody>
          <a:bodyPr wrap="square" rtlCol="0">
            <a:spAutoFit/>
          </a:bodyPr>
          <a:lstStyle/>
          <a:p>
            <a:r>
              <a:rPr lang="zh-CN" altLang="en-US" sz="3200" b="1" dirty="0">
                <a:latin typeface="华文新魏" panose="02010800040101010101" charset="-122"/>
                <a:ea typeface="华文新魏" panose="02010800040101010101" charset="-122"/>
                <a:cs typeface="华文新魏" panose="02010800040101010101" charset="-122"/>
              </a:rPr>
              <a:t>农村包围城市</a:t>
            </a:r>
            <a:r>
              <a:rPr lang="en-US" altLang="zh-CN" sz="3200" b="1" dirty="0">
                <a:latin typeface="华文新魏" panose="02010800040101010101" charset="-122"/>
                <a:ea typeface="华文新魏" panose="02010800040101010101" charset="-122"/>
                <a:cs typeface="华文新魏" panose="02010800040101010101" charset="-122"/>
              </a:rPr>
              <a:t>——</a:t>
            </a:r>
            <a:r>
              <a:rPr lang="zh-CN" altLang="en-US" sz="3200" b="1" dirty="0">
                <a:latin typeface="华文新魏" panose="02010800040101010101" charset="-122"/>
                <a:ea typeface="华文新魏" panose="02010800040101010101" charset="-122"/>
                <a:cs typeface="华文新魏" panose="02010800040101010101" charset="-122"/>
              </a:rPr>
              <a:t>走中国道路</a:t>
            </a:r>
          </a:p>
        </p:txBody>
      </p:sp>
      <p:sp>
        <p:nvSpPr>
          <p:cNvPr id="3" name="文本框 2"/>
          <p:cNvSpPr txBox="1"/>
          <p:nvPr/>
        </p:nvSpPr>
        <p:spPr>
          <a:xfrm>
            <a:off x="5059045" y="1477118"/>
            <a:ext cx="6951345" cy="521970"/>
          </a:xfrm>
          <a:prstGeom prst="rect">
            <a:avLst/>
          </a:prstGeom>
          <a:solidFill>
            <a:srgbClr val="C00000"/>
          </a:solidFill>
          <a:ln>
            <a:solidFill>
              <a:schemeClr val="tx1"/>
            </a:solidFill>
          </a:ln>
        </p:spPr>
        <p:txBody>
          <a:bodyPr wrap="square" rtlCol="0">
            <a:spAutoFit/>
          </a:bodyPr>
          <a:lstStyle/>
          <a:p>
            <a:pPr algn="ctr"/>
            <a:r>
              <a:rPr lang="zh-CN" altLang="en-US" sz="2800" b="1">
                <a:solidFill>
                  <a:schemeClr val="bg1"/>
                </a:solidFill>
                <a:latin typeface="楷体" panose="02010609060101010101" charset="-122"/>
                <a:ea typeface="楷体" panose="02010609060101010101" charset="-122"/>
                <a:sym typeface="+mn-ea"/>
              </a:rPr>
              <a:t>星火渐成燎原之势</a:t>
            </a:r>
            <a:endParaRPr lang="zh-CN" altLang="en-US" sz="3600" b="1">
              <a:solidFill>
                <a:schemeClr val="bg1"/>
              </a:solidFill>
              <a:latin typeface="楷体" panose="02010609060101010101" charset="-122"/>
              <a:ea typeface="楷体" panose="02010609060101010101" charset="-122"/>
              <a:sym typeface="+mn-ea"/>
            </a:endParaRPr>
          </a:p>
        </p:txBody>
      </p:sp>
    </p:spTree>
    <p:extLst>
      <p:ext uri="{BB962C8B-B14F-4D97-AF65-F5344CB8AC3E}">
        <p14:creationId xmlns:p14="http://schemas.microsoft.com/office/powerpoint/2010/main" val="1245298969"/>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plus(in)">
                                      <p:cBhvr>
                                        <p:cTn id="7" dur="2000"/>
                                        <p:tgtEl>
                                          <p:spTgt spid="307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P spid="12" grpId="0" bldLvl="0" animBg="1"/>
      <p:bldP spid="13" grpId="0" bldLvl="0" animBg="1"/>
      <p:bldP spid="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1315" y="1179830"/>
            <a:ext cx="2675890" cy="645160"/>
          </a:xfrm>
          <a:prstGeom prst="rect">
            <a:avLst/>
          </a:prstGeom>
          <a:noFill/>
        </p:spPr>
        <p:txBody>
          <a:bodyPr wrap="square" rtlCol="0">
            <a:spAutoFit/>
          </a:bodyPr>
          <a:lstStyle/>
          <a:p>
            <a:pPr marL="571500" indent="-571500">
              <a:buFont typeface="Wingdings" panose="05000000000000000000" charset="0"/>
              <a:buChar char="Ø"/>
            </a:pPr>
            <a:r>
              <a:rPr lang="zh-CN" altLang="en-US" sz="3600" b="1">
                <a:latin typeface="华文新魏" panose="02010800040101010101" charset="-122"/>
                <a:ea typeface="华文新魏" panose="02010800040101010101" charset="-122"/>
              </a:rPr>
              <a:t>土地革命</a:t>
            </a:r>
          </a:p>
        </p:txBody>
      </p:sp>
      <p:pic>
        <p:nvPicPr>
          <p:cNvPr id="4" name="图片 3" descr="搜狗截图20年07月17日1638_1"/>
          <p:cNvPicPr>
            <a:picLocks noChangeAspect="1"/>
          </p:cNvPicPr>
          <p:nvPr/>
        </p:nvPicPr>
        <p:blipFill>
          <a:blip r:embed="rId3"/>
          <a:stretch>
            <a:fillRect/>
          </a:stretch>
        </p:blipFill>
        <p:spPr>
          <a:xfrm>
            <a:off x="9090025" y="1381125"/>
            <a:ext cx="2434590" cy="2984500"/>
          </a:xfrm>
          <a:prstGeom prst="rect">
            <a:avLst/>
          </a:prstGeom>
        </p:spPr>
      </p:pic>
      <p:sp>
        <p:nvSpPr>
          <p:cNvPr id="5" name="文本框 4"/>
          <p:cNvSpPr txBox="1"/>
          <p:nvPr/>
        </p:nvSpPr>
        <p:spPr>
          <a:xfrm>
            <a:off x="1007745" y="1824990"/>
            <a:ext cx="6400165" cy="953135"/>
          </a:xfrm>
          <a:prstGeom prst="rect">
            <a:avLst/>
          </a:prstGeom>
          <a:solidFill>
            <a:schemeClr val="bg2">
              <a:alpha val="53000"/>
            </a:schemeClr>
          </a:solidFill>
        </p:spPr>
        <p:txBody>
          <a:bodyPr wrap="square" rtlCol="0">
            <a:spAutoFit/>
          </a:bodyPr>
          <a:lstStyle/>
          <a:p>
            <a:r>
              <a:rPr lang="en-US" altLang="zh-CN" sz="2800" b="1">
                <a:latin typeface="楷体" panose="02010609060101010101" charset="-122"/>
                <a:ea typeface="楷体" panose="02010609060101010101" charset="-122"/>
              </a:rPr>
              <a:t>    </a:t>
            </a:r>
            <a:r>
              <a:rPr lang="zh-CN" altLang="en-US" sz="2800" b="1">
                <a:latin typeface="楷体" panose="02010609060101010101" charset="-122"/>
                <a:ea typeface="楷体" panose="02010609060101010101" charset="-122"/>
              </a:rPr>
              <a:t>含义：土地革命指在革命根据地打土豪、分田地，废除封建剥削和债务。</a:t>
            </a:r>
          </a:p>
        </p:txBody>
      </p:sp>
      <p:sp>
        <p:nvSpPr>
          <p:cNvPr id="7" name="文本框 6"/>
          <p:cNvSpPr txBox="1"/>
          <p:nvPr/>
        </p:nvSpPr>
        <p:spPr>
          <a:xfrm>
            <a:off x="769620" y="3105150"/>
            <a:ext cx="7634605" cy="1260475"/>
          </a:xfrm>
          <a:prstGeom prst="rect">
            <a:avLst/>
          </a:prstGeom>
          <a:noFill/>
          <a:ln>
            <a:solidFill>
              <a:schemeClr val="tx1"/>
            </a:solidFill>
          </a:ln>
        </p:spPr>
        <p:txBody>
          <a:bodyPr wrap="square" rtlCol="0">
            <a:spAutoFit/>
          </a:bodyPr>
          <a:lstStyle/>
          <a:p>
            <a:r>
              <a:rPr lang="en-US" altLang="zh-CN" sz="2400" b="1">
                <a:latin typeface="黑体" panose="02010609060101010101" charset="-122"/>
                <a:ea typeface="黑体" panose="02010609060101010101" charset="-122"/>
                <a:cs typeface="黑体" panose="02010609060101010101" charset="-122"/>
              </a:rPr>
              <a:t>    1930</a:t>
            </a:r>
            <a:r>
              <a:rPr lang="zh-CN" altLang="en-US" sz="2400" b="1">
                <a:latin typeface="黑体" panose="02010609060101010101" charset="-122"/>
                <a:ea typeface="黑体" panose="02010609060101010101" charset="-122"/>
                <a:cs typeface="黑体" panose="02010609060101010101" charset="-122"/>
              </a:rPr>
              <a:t>年形成一条正确的</a:t>
            </a:r>
            <a:r>
              <a:rPr lang="zh-CN" altLang="en-US" sz="2800" b="1" u="sng">
                <a:latin typeface="黑体" panose="02010609060101010101" charset="-122"/>
                <a:ea typeface="黑体" panose="02010609060101010101" charset="-122"/>
                <a:cs typeface="黑体" panose="02010609060101010101" charset="-122"/>
              </a:rPr>
              <a:t>土地革命路线</a:t>
            </a:r>
            <a:r>
              <a:rPr lang="zh-CN" altLang="en-US" sz="2400" b="1">
                <a:latin typeface="黑体" panose="02010609060101010101" charset="-122"/>
                <a:ea typeface="黑体" panose="02010609060101010101" charset="-122"/>
                <a:cs typeface="黑体" panose="02010609060101010101" charset="-122"/>
              </a:rPr>
              <a:t>：依靠贫农、团结中农、限制富农、保护中小工商业者，消灭地主阶级，变封建半封建的土地所有制为农民的土地所有制。</a:t>
            </a:r>
          </a:p>
        </p:txBody>
      </p:sp>
      <p:sp>
        <p:nvSpPr>
          <p:cNvPr id="8" name="文本框 7"/>
          <p:cNvSpPr txBox="1"/>
          <p:nvPr/>
        </p:nvSpPr>
        <p:spPr>
          <a:xfrm>
            <a:off x="-7620" y="4483100"/>
            <a:ext cx="12199620" cy="460375"/>
          </a:xfrm>
          <a:prstGeom prst="rect">
            <a:avLst/>
          </a:prstGeom>
          <a:solidFill>
            <a:srgbClr val="C00000"/>
          </a:solidFill>
        </p:spPr>
        <p:txBody>
          <a:bodyPr wrap="square" rtlCol="0">
            <a:spAutoFit/>
          </a:bodyPr>
          <a:lstStyle/>
          <a:p>
            <a:pPr algn="ctr"/>
            <a:r>
              <a:rPr lang="zh-CN" altLang="en-US" sz="2400" b="1">
                <a:solidFill>
                  <a:schemeClr val="bg1"/>
                </a:solidFill>
                <a:latin typeface="黑体" panose="02010609060101010101" charset="-122"/>
                <a:ea typeface="黑体" panose="02010609060101010101" charset="-122"/>
                <a:cs typeface="黑体" panose="02010609060101010101" charset="-122"/>
              </a:rPr>
              <a:t>思考：依据所学知识分析中国共产党开展土地革命的意义。</a:t>
            </a:r>
          </a:p>
        </p:txBody>
      </p:sp>
      <p:sp>
        <p:nvSpPr>
          <p:cNvPr id="9" name="文本框 8"/>
          <p:cNvSpPr txBox="1"/>
          <p:nvPr/>
        </p:nvSpPr>
        <p:spPr>
          <a:xfrm>
            <a:off x="172085" y="5178425"/>
            <a:ext cx="6698615" cy="1568450"/>
          </a:xfrm>
          <a:prstGeom prst="rect">
            <a:avLst/>
          </a:prstGeom>
          <a:noFill/>
          <a:ln>
            <a:solidFill>
              <a:schemeClr val="tx1"/>
            </a:solidFill>
          </a:ln>
        </p:spPr>
        <p:txBody>
          <a:bodyPr wrap="square" rtlCol="0">
            <a:spAutoFit/>
          </a:bodyPr>
          <a:lstStyle/>
          <a:p>
            <a:r>
              <a:rPr lang="en-US" altLang="zh-CN" sz="2400" b="1">
                <a:latin typeface="黑体" panose="02010609060101010101" charset="-122"/>
                <a:ea typeface="黑体" panose="02010609060101010101" charset="-122"/>
                <a:cs typeface="黑体" panose="02010609060101010101" charset="-122"/>
              </a:rPr>
              <a:t>1.</a:t>
            </a:r>
            <a:r>
              <a:rPr lang="zh-CN" altLang="en-US" sz="2400" b="1">
                <a:latin typeface="黑体" panose="02010609060101010101" charset="-122"/>
                <a:ea typeface="黑体" panose="02010609060101010101" charset="-122"/>
                <a:cs typeface="黑体" panose="02010609060101010101" charset="-122"/>
              </a:rPr>
              <a:t>农民：摧毁了几千年压在农民头上的封建剥削制度，根本改变了农村的社会面貌，广大农民从地主阶级的政治压迫和经济剥削下解放出来，积极参军和踊跃支前，革命积极性空前高涨。</a:t>
            </a:r>
          </a:p>
        </p:txBody>
      </p:sp>
      <p:sp>
        <p:nvSpPr>
          <p:cNvPr id="10" name="文本框 9"/>
          <p:cNvSpPr txBox="1"/>
          <p:nvPr/>
        </p:nvSpPr>
        <p:spPr>
          <a:xfrm>
            <a:off x="7153275" y="5178425"/>
            <a:ext cx="4827270" cy="1568450"/>
          </a:xfrm>
          <a:prstGeom prst="rect">
            <a:avLst/>
          </a:prstGeom>
          <a:noFill/>
          <a:ln>
            <a:solidFill>
              <a:schemeClr val="tx1"/>
            </a:solidFill>
          </a:ln>
        </p:spPr>
        <p:txBody>
          <a:bodyPr wrap="square" rtlCol="0">
            <a:spAutoFit/>
          </a:bodyPr>
          <a:lstStyle/>
          <a:p>
            <a:r>
              <a:rPr lang="en-US" altLang="zh-CN" sz="2400" b="1">
                <a:latin typeface="黑体" panose="02010609060101010101" charset="-122"/>
                <a:ea typeface="黑体" panose="02010609060101010101" charset="-122"/>
                <a:cs typeface="黑体" panose="02010609060101010101" charset="-122"/>
              </a:rPr>
              <a:t>2.</a:t>
            </a:r>
            <a:r>
              <a:rPr lang="zh-CN" altLang="en-US" sz="2400" b="1">
                <a:latin typeface="黑体" panose="02010609060101010101" charset="-122"/>
                <a:ea typeface="黑体" panose="02010609060101010101" charset="-122"/>
                <a:cs typeface="黑体" panose="02010609060101010101" charset="-122"/>
              </a:rPr>
              <a:t>共产党：对巩固根据地、支援长期战争起了重大作用，使红军和革命根据地的发展获得了最重要的政治基础和无穷无尽的力量源泉。</a:t>
            </a:r>
          </a:p>
        </p:txBody>
      </p:sp>
      <p:sp>
        <p:nvSpPr>
          <p:cNvPr id="14" name="文本框 3"/>
          <p:cNvSpPr txBox="1"/>
          <p:nvPr/>
        </p:nvSpPr>
        <p:spPr>
          <a:xfrm>
            <a:off x="6579538" y="114916"/>
            <a:ext cx="5515610" cy="583565"/>
          </a:xfrm>
          <a:prstGeom prst="rect">
            <a:avLst/>
          </a:prstGeom>
          <a:noFill/>
        </p:spPr>
        <p:txBody>
          <a:bodyPr wrap="square" rtlCol="0">
            <a:spAutoFit/>
          </a:bodyPr>
          <a:lstStyle/>
          <a:p>
            <a:r>
              <a:rPr lang="zh-CN" altLang="en-US" sz="3200" b="1" dirty="0">
                <a:latin typeface="华文新魏" panose="02010800040101010101" charset="-122"/>
                <a:ea typeface="华文新魏" panose="02010800040101010101" charset="-122"/>
                <a:cs typeface="华文新魏" panose="02010800040101010101" charset="-122"/>
              </a:rPr>
              <a:t>农村包围城市</a:t>
            </a:r>
            <a:r>
              <a:rPr lang="en-US" altLang="zh-CN" sz="3200" b="1" dirty="0">
                <a:latin typeface="华文新魏" panose="02010800040101010101" charset="-122"/>
                <a:ea typeface="华文新魏" panose="02010800040101010101" charset="-122"/>
                <a:cs typeface="华文新魏" panose="02010800040101010101" charset="-122"/>
              </a:rPr>
              <a:t>——</a:t>
            </a:r>
            <a:r>
              <a:rPr lang="zh-CN" altLang="en-US" sz="3200" b="1" dirty="0">
                <a:latin typeface="华文新魏" panose="02010800040101010101" charset="-122"/>
                <a:ea typeface="华文新魏" panose="02010800040101010101" charset="-122"/>
                <a:cs typeface="华文新魏" panose="02010800040101010101" charset="-122"/>
              </a:rPr>
              <a:t>走中国道路</a:t>
            </a:r>
          </a:p>
        </p:txBody>
      </p:sp>
    </p:spTree>
    <p:extLst>
      <p:ext uri="{BB962C8B-B14F-4D97-AF65-F5344CB8AC3E}">
        <p14:creationId xmlns:p14="http://schemas.microsoft.com/office/powerpoint/2010/main" val="3731281649"/>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9020" y="1977390"/>
            <a:ext cx="2047875" cy="645160"/>
          </a:xfrm>
          <a:prstGeom prst="rect">
            <a:avLst/>
          </a:prstGeom>
          <a:noFill/>
        </p:spPr>
        <p:txBody>
          <a:bodyPr wrap="square" rtlCol="0">
            <a:spAutoFit/>
          </a:bodyPr>
          <a:lstStyle/>
          <a:p>
            <a:r>
              <a:rPr lang="zh-CN" altLang="en-US" sz="3600" b="1"/>
              <a:t>国民党：</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2933065" y="1977390"/>
            <a:ext cx="4547870" cy="1076325"/>
          </a:xfrm>
          <a:prstGeom prst="rect">
            <a:avLst/>
          </a:prstGeom>
          <a:noFill/>
        </p:spPr>
        <p:txBody>
          <a:bodyPr wrap="square" rtlCol="0" anchor="t">
            <a:spAutoFit/>
          </a:bodyPr>
          <a:lstStyle/>
          <a:p>
            <a:r>
              <a:rPr lang="zh-CN" altLang="en-US" sz="3200" b="1">
                <a:latin typeface="楷体" panose="02010609060101010101" charset="-122"/>
                <a:ea typeface="楷体" panose="02010609060101010101" charset="-122"/>
                <a:sym typeface="+mn-ea"/>
              </a:rPr>
              <a:t>形式上统一全国、实行促进经济发展措施</a:t>
            </a:r>
          </a:p>
        </p:txBody>
      </p:sp>
      <p:sp>
        <p:nvSpPr>
          <p:cNvPr id="6" name="文本框 5"/>
          <p:cNvSpPr txBox="1"/>
          <p:nvPr/>
        </p:nvSpPr>
        <p:spPr>
          <a:xfrm>
            <a:off x="1043940" y="4269105"/>
            <a:ext cx="1889125" cy="645160"/>
          </a:xfrm>
          <a:prstGeom prst="rect">
            <a:avLst/>
          </a:prstGeom>
          <a:noFill/>
        </p:spPr>
        <p:txBody>
          <a:bodyPr wrap="square" rtlCol="0">
            <a:spAutoFit/>
          </a:bodyPr>
          <a:lstStyle/>
          <a:p>
            <a:pPr algn="l">
              <a:buClrTx/>
              <a:buSzTx/>
              <a:buFontTx/>
            </a:pPr>
            <a:r>
              <a:rPr lang="zh-CN" altLang="en-US" sz="3600" b="1"/>
              <a:t>共产党：</a:t>
            </a:r>
          </a:p>
        </p:txBody>
      </p:sp>
      <p:sp>
        <p:nvSpPr>
          <p:cNvPr id="9" name="文本框 8"/>
          <p:cNvSpPr txBox="1"/>
          <p:nvPr/>
        </p:nvSpPr>
        <p:spPr>
          <a:xfrm>
            <a:off x="3096895" y="4269105"/>
            <a:ext cx="4547870" cy="1568450"/>
          </a:xfrm>
          <a:prstGeom prst="rect">
            <a:avLst/>
          </a:prstGeom>
          <a:noFill/>
        </p:spPr>
        <p:txBody>
          <a:bodyPr wrap="square" rtlCol="0" anchor="t">
            <a:spAutoFit/>
          </a:bodyPr>
          <a:lstStyle/>
          <a:p>
            <a:r>
              <a:rPr lang="zh-CN" altLang="en-US" sz="3200" b="1">
                <a:latin typeface="楷体" panose="02010609060101010101" charset="-122"/>
                <a:ea typeface="楷体" panose="02010609060101010101" charset="-122"/>
                <a:sym typeface="+mn-ea"/>
              </a:rPr>
              <a:t>革命方向确立、根据地发展巩固、革命队伍扩大</a:t>
            </a:r>
            <a:endParaRPr lang="en-US" altLang="zh-CN" sz="3200" b="1">
              <a:latin typeface="楷体" panose="02010609060101010101" charset="-122"/>
              <a:ea typeface="楷体" panose="02010609060101010101" charset="-122"/>
              <a:sym typeface="+mn-ea"/>
            </a:endParaRPr>
          </a:p>
        </p:txBody>
      </p:sp>
      <p:cxnSp>
        <p:nvCxnSpPr>
          <p:cNvPr id="10" name="直接箭头连接符 9"/>
          <p:cNvCxnSpPr/>
          <p:nvPr/>
        </p:nvCxnSpPr>
        <p:spPr>
          <a:xfrm>
            <a:off x="5207000" y="3206115"/>
            <a:ext cx="0" cy="1062990"/>
          </a:xfrm>
          <a:prstGeom prst="straightConnector1">
            <a:avLst/>
          </a:prstGeom>
          <a:ln w="571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004" name="文本框 8"/>
          <p:cNvSpPr txBox="1"/>
          <p:nvPr/>
        </p:nvSpPr>
        <p:spPr>
          <a:xfrm>
            <a:off x="8232140" y="2131695"/>
            <a:ext cx="3125470" cy="768350"/>
          </a:xfrm>
          <a:prstGeom prst="rect">
            <a:avLst/>
          </a:prstGeom>
          <a:solidFill>
            <a:srgbClr val="C00000"/>
          </a:solidFill>
          <a:ln w="9525">
            <a:solidFill>
              <a:schemeClr val="tx1"/>
            </a:solidFill>
          </a:ln>
        </p:spPr>
        <p:txBody>
          <a:bodyPr wrap="square" anchor="t">
            <a:spAutoFit/>
          </a:bodyPr>
          <a:lstStyle/>
          <a:p>
            <a:r>
              <a:rPr lang="zh-CN" altLang="en-US" sz="3200" b="1">
                <a:solidFill>
                  <a:schemeClr val="bg1"/>
                </a:solidFill>
                <a:latin typeface="黑体" panose="02010609060101010101" charset="-122"/>
                <a:ea typeface="黑体" panose="02010609060101010101" charset="-122"/>
              </a:rPr>
              <a:t>攘外还是</a:t>
            </a:r>
            <a:r>
              <a:rPr lang="zh-CN" altLang="en-US" sz="4400" b="1">
                <a:solidFill>
                  <a:schemeClr val="bg1"/>
                </a:solidFill>
                <a:latin typeface="黑体" panose="02010609060101010101" charset="-122"/>
                <a:ea typeface="黑体" panose="02010609060101010101" charset="-122"/>
              </a:rPr>
              <a:t>安内</a:t>
            </a:r>
            <a:r>
              <a:rPr lang="zh-CN" altLang="en-US" sz="3200" b="1">
                <a:solidFill>
                  <a:schemeClr val="bg1"/>
                </a:solidFill>
                <a:latin typeface="黑体" panose="02010609060101010101" charset="-122"/>
                <a:ea typeface="黑体" panose="02010609060101010101" charset="-122"/>
              </a:rPr>
              <a:t>？</a:t>
            </a:r>
          </a:p>
        </p:txBody>
      </p:sp>
      <p:sp>
        <p:nvSpPr>
          <p:cNvPr id="14" name="文本框 13"/>
          <p:cNvSpPr txBox="1"/>
          <p:nvPr/>
        </p:nvSpPr>
        <p:spPr>
          <a:xfrm>
            <a:off x="8232775" y="4669155"/>
            <a:ext cx="3124835" cy="768350"/>
          </a:xfrm>
          <a:prstGeom prst="rect">
            <a:avLst/>
          </a:prstGeom>
          <a:solidFill>
            <a:srgbClr val="C00000"/>
          </a:solidFill>
          <a:ln>
            <a:solidFill>
              <a:schemeClr val="tx1"/>
            </a:solidFill>
          </a:ln>
        </p:spPr>
        <p:txBody>
          <a:bodyPr wrap="square" rtlCol="0">
            <a:spAutoFit/>
          </a:bodyPr>
          <a:lstStyle/>
          <a:p>
            <a:r>
              <a:rPr lang="zh-CN" altLang="en-US" sz="4400" b="1">
                <a:solidFill>
                  <a:schemeClr val="bg1"/>
                </a:solidFill>
                <a:latin typeface="黑体" panose="02010609060101010101" charset="-122"/>
                <a:ea typeface="黑体" panose="02010609060101010101" charset="-122"/>
              </a:rPr>
              <a:t>突围</a:t>
            </a:r>
            <a:r>
              <a:rPr lang="zh-CN" altLang="en-US" sz="3200" b="1">
                <a:solidFill>
                  <a:schemeClr val="bg1"/>
                </a:solidFill>
                <a:latin typeface="黑体" panose="02010609060101010101" charset="-122"/>
                <a:ea typeface="黑体" panose="02010609060101010101" charset="-122"/>
              </a:rPr>
              <a:t>还是坚守？</a:t>
            </a:r>
          </a:p>
        </p:txBody>
      </p:sp>
      <p:cxnSp>
        <p:nvCxnSpPr>
          <p:cNvPr id="20" name="肘形连接符 19"/>
          <p:cNvCxnSpPr/>
          <p:nvPr/>
        </p:nvCxnSpPr>
        <p:spPr>
          <a:xfrm rot="5400000" flipV="1">
            <a:off x="9046210" y="3429635"/>
            <a:ext cx="1282065" cy="570230"/>
          </a:xfrm>
          <a:prstGeom prst="bentConnector3">
            <a:avLst>
              <a:gd name="adj1" fmla="val 50000"/>
            </a:avLst>
          </a:prstGeom>
          <a:ln w="57150">
            <a:solidFill>
              <a:srgbClr val="C00000"/>
            </a:solidFill>
            <a:tailEnd type="arrow" w="med" len="med"/>
          </a:ln>
        </p:spPr>
        <p:style>
          <a:lnRef idx="1">
            <a:schemeClr val="dk1"/>
          </a:lnRef>
          <a:fillRef idx="0">
            <a:schemeClr val="dk1"/>
          </a:fillRef>
          <a:effectRef idx="0">
            <a:schemeClr val="dk1"/>
          </a:effectRef>
          <a:fontRef idx="minor">
            <a:schemeClr val="tx1"/>
          </a:fontRef>
        </p:style>
      </p:cxnSp>
      <p:sp>
        <p:nvSpPr>
          <p:cNvPr id="15" name="文本框 3"/>
          <p:cNvSpPr txBox="1"/>
          <p:nvPr/>
        </p:nvSpPr>
        <p:spPr>
          <a:xfrm>
            <a:off x="6579538" y="114916"/>
            <a:ext cx="5515610" cy="583565"/>
          </a:xfrm>
          <a:prstGeom prst="rect">
            <a:avLst/>
          </a:prstGeom>
          <a:noFill/>
        </p:spPr>
        <p:txBody>
          <a:bodyPr wrap="square" rtlCol="0">
            <a:spAutoFit/>
          </a:bodyPr>
          <a:lstStyle/>
          <a:p>
            <a:pPr algn="r"/>
            <a:r>
              <a:rPr lang="zh-CN" altLang="en-US" sz="3200" b="1" dirty="0" smtClean="0">
                <a:latin typeface="华文新魏" panose="02010800040101010101" charset="-122"/>
                <a:ea typeface="华文新魏" panose="02010800040101010101" charset="-122"/>
                <a:cs typeface="华文新魏" panose="02010800040101010101" charset="-122"/>
              </a:rPr>
              <a:t>道路的抉择</a:t>
            </a:r>
            <a:endParaRPr lang="zh-CN" altLang="en-US" sz="3200" b="1" dirty="0">
              <a:latin typeface="华文新魏" panose="02010800040101010101" charset="-122"/>
              <a:ea typeface="华文新魏" panose="02010800040101010101" charset="-122"/>
              <a:cs typeface="华文新魏" panose="02010800040101010101" charset="-122"/>
            </a:endParaRPr>
          </a:p>
        </p:txBody>
      </p:sp>
    </p:spTree>
    <p:extLst>
      <p:ext uri="{BB962C8B-B14F-4D97-AF65-F5344CB8AC3E}">
        <p14:creationId xmlns:p14="http://schemas.microsoft.com/office/powerpoint/2010/main" val="3003972418"/>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2004"/>
                                        </p:tgtEl>
                                        <p:attrNameLst>
                                          <p:attrName>style.visibility</p:attrName>
                                        </p:attrNameLst>
                                      </p:cBhvr>
                                      <p:to>
                                        <p:strVal val="visible"/>
                                      </p:to>
                                    </p:set>
                                    <p:animEffect transition="in" filter="wipe(left)">
                                      <p:cBhvr>
                                        <p:cTn id="32" dur="500"/>
                                        <p:tgtEl>
                                          <p:spTgt spid="420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9" grpId="0"/>
      <p:bldP spid="42004" grpId="0" bldLvl="0" animBg="1"/>
      <p:bldP spid="1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gimg2.baidu.com/image_search/src=http%3A%2F%2Fp.ssl.qhimg.com%2Ft0143bb5732f90d75af.jpg%3Fsize%3D1920x1080&amp;refer=http%3A%2F%2Fp.ssl.qhimg.com&amp;app=2002&amp;size=f9999,10000&amp;q=a80&amp;n=0&amp;g=0n&amp;fmt=jpeg?sec=1611323681&amp;t=905b7759ac507f0040a0257a706a028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3" y="40944"/>
            <a:ext cx="12137411" cy="6803408"/>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3" y="0"/>
            <a:ext cx="12192000" cy="685800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smtClean="0">
                  <a:solidFill>
                    <a:schemeClr val="bg1"/>
                  </a:solidFill>
                  <a:latin typeface="方正综艺简体" panose="02010601030101010101" pitchFamily="2" charset="-122"/>
                  <a:ea typeface="方正综艺简体" panose="02010601030101010101" pitchFamily="2" charset="-122"/>
                </a:rPr>
                <a:t>3</a:t>
              </a:r>
              <a:endParaRPr lang="en-US" altLang="zh-CN" sz="8000" i="1" dirty="0">
                <a:solidFill>
                  <a:schemeClr val="bg1"/>
                </a:solidFill>
                <a:latin typeface="方正综艺简体" panose="02010601030101010101" pitchFamily="2" charset="-122"/>
                <a:ea typeface="方正综艺简体" panose="02010601030101010101" pitchFamily="2" charset="-122"/>
              </a:endParaRP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163184" y="965537"/>
            <a:ext cx="3262432" cy="1015663"/>
          </a:xfrm>
          <a:prstGeom prst="rect">
            <a:avLst/>
          </a:prstGeom>
          <a:noFill/>
        </p:spPr>
        <p:txBody>
          <a:bodyPr wrap="none" rtlCol="0">
            <a:spAutoFit/>
          </a:bodyPr>
          <a:lstStyle/>
          <a:p>
            <a:r>
              <a:rPr lang="zh-CN" altLang="en-US" sz="6000" b="1" dirty="0" smtClean="0">
                <a:solidFill>
                  <a:srgbClr val="C00000"/>
                </a:solidFill>
                <a:latin typeface="华文新魏" panose="02010800040101010101" charset="-122"/>
                <a:ea typeface="华文新魏" panose="02010800040101010101" charset="-122"/>
              </a:rPr>
              <a:t>拨云见日</a:t>
            </a:r>
            <a:endParaRPr lang="zh-CN" altLang="en-US" sz="6000" b="1" dirty="0">
              <a:solidFill>
                <a:srgbClr val="C00000"/>
              </a:solidFill>
              <a:latin typeface="华文新魏" panose="02010800040101010101" charset="-122"/>
              <a:ea typeface="华文新魏" panose="02010800040101010101" charset="-122"/>
            </a:endParaRPr>
          </a:p>
        </p:txBody>
      </p:sp>
      <p:sp>
        <p:nvSpPr>
          <p:cNvPr id="2" name="矩形 1"/>
          <p:cNvSpPr/>
          <p:nvPr/>
        </p:nvSpPr>
        <p:spPr>
          <a:xfrm>
            <a:off x="4320747" y="2875002"/>
            <a:ext cx="3570208" cy="1107996"/>
          </a:xfrm>
          <a:prstGeom prst="rect">
            <a:avLst/>
          </a:prstGeom>
        </p:spPr>
        <p:txBody>
          <a:bodyPr wrap="none">
            <a:spAutoFit/>
          </a:bodyPr>
          <a:lstStyle/>
          <a:p>
            <a:pPr algn="r"/>
            <a:r>
              <a:rPr lang="zh-CN" altLang="en-US" sz="6600" dirty="0" smtClean="0">
                <a:latin typeface="隶书" panose="02010509060101010101" pitchFamily="49" charset="-122"/>
                <a:ea typeface="隶书" panose="02010509060101010101" pitchFamily="49" charset="-122"/>
              </a:rPr>
              <a:t>红军长征</a:t>
            </a:r>
            <a:endParaRPr lang="zh-CN" altLang="en-US" sz="66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244217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p:nvPr>
            <p:custDataLst>
              <p:tags r:id="rId1"/>
            </p:custDataLst>
          </p:nvPr>
        </p:nvGraphicFramePr>
        <p:xfrm>
          <a:off x="1217930" y="1112520"/>
          <a:ext cx="9757410" cy="4380230"/>
        </p:xfrm>
        <a:graphic>
          <a:graphicData uri="http://schemas.openxmlformats.org/drawingml/2006/table">
            <a:tbl>
              <a:tblPr firstRow="1" bandRow="1">
                <a:tableStyleId>{D7AC3CCA-C797-4891-BE02-D94E43425B78}</a:tableStyleId>
              </a:tblPr>
              <a:tblGrid>
                <a:gridCol w="1626235">
                  <a:extLst>
                    <a:ext uri="{9D8B030D-6E8A-4147-A177-3AD203B41FA5}">
                      <a16:colId xmlns:a16="http://schemas.microsoft.com/office/drawing/2014/main" xmlns="" val="20000"/>
                    </a:ext>
                  </a:extLst>
                </a:gridCol>
                <a:gridCol w="1626235">
                  <a:extLst>
                    <a:ext uri="{9D8B030D-6E8A-4147-A177-3AD203B41FA5}">
                      <a16:colId xmlns:a16="http://schemas.microsoft.com/office/drawing/2014/main" xmlns="" val="20001"/>
                    </a:ext>
                  </a:extLst>
                </a:gridCol>
                <a:gridCol w="1626235">
                  <a:extLst>
                    <a:ext uri="{9D8B030D-6E8A-4147-A177-3AD203B41FA5}">
                      <a16:colId xmlns:a16="http://schemas.microsoft.com/office/drawing/2014/main" xmlns="" val="20002"/>
                    </a:ext>
                  </a:extLst>
                </a:gridCol>
                <a:gridCol w="1626235">
                  <a:extLst>
                    <a:ext uri="{9D8B030D-6E8A-4147-A177-3AD203B41FA5}">
                      <a16:colId xmlns:a16="http://schemas.microsoft.com/office/drawing/2014/main" xmlns="" val="20003"/>
                    </a:ext>
                  </a:extLst>
                </a:gridCol>
                <a:gridCol w="1626235">
                  <a:extLst>
                    <a:ext uri="{9D8B030D-6E8A-4147-A177-3AD203B41FA5}">
                      <a16:colId xmlns:a16="http://schemas.microsoft.com/office/drawing/2014/main" xmlns="" val="20004"/>
                    </a:ext>
                  </a:extLst>
                </a:gridCol>
                <a:gridCol w="1626235">
                  <a:extLst>
                    <a:ext uri="{9D8B030D-6E8A-4147-A177-3AD203B41FA5}">
                      <a16:colId xmlns:a16="http://schemas.microsoft.com/office/drawing/2014/main" xmlns="" val="20005"/>
                    </a:ext>
                  </a:extLst>
                </a:gridCol>
              </a:tblGrid>
              <a:tr h="631190">
                <a:tc>
                  <a:txBody>
                    <a:bodyPr/>
                    <a:lstStyle/>
                    <a:p>
                      <a:pPr algn="ctr">
                        <a:buNone/>
                      </a:pPr>
                      <a:endParaRPr lang="zh-CN" altLang="en-US"/>
                    </a:p>
                  </a:txBody>
                  <a:tcPr anchor="ctr">
                    <a:solidFill>
                      <a:schemeClr val="dk1">
                        <a:tint val="20000"/>
                        <a:alpha val="76000"/>
                      </a:schemeClr>
                    </a:solidFill>
                  </a:tcPr>
                </a:tc>
                <a:tc>
                  <a:txBody>
                    <a:bodyPr/>
                    <a:lstStyle/>
                    <a:p>
                      <a:pPr algn="ctr">
                        <a:buNone/>
                      </a:pPr>
                      <a:r>
                        <a:rPr lang="zh-CN" altLang="en-US" sz="2000">
                          <a:latin typeface="黑体" panose="02010609060101010101" charset="-122"/>
                          <a:ea typeface="黑体" panose="02010609060101010101" charset="-122"/>
                        </a:rPr>
                        <a:t>国民党兵力</a:t>
                      </a:r>
                    </a:p>
                  </a:txBody>
                  <a:tcPr anchor="ctr">
                    <a:solidFill>
                      <a:schemeClr val="dk1">
                        <a:tint val="20000"/>
                        <a:alpha val="76000"/>
                      </a:schemeClr>
                    </a:solidFill>
                  </a:tcPr>
                </a:tc>
                <a:tc>
                  <a:txBody>
                    <a:bodyPr/>
                    <a:lstStyle/>
                    <a:p>
                      <a:pPr algn="ctr">
                        <a:buNone/>
                      </a:pPr>
                      <a:r>
                        <a:rPr lang="zh-CN" altLang="en-US" sz="2000">
                          <a:latin typeface="黑体" panose="02010609060101010101" charset="-122"/>
                          <a:ea typeface="黑体" panose="02010609060101010101" charset="-122"/>
                        </a:rPr>
                        <a:t>战术</a:t>
                      </a:r>
                    </a:p>
                  </a:txBody>
                  <a:tcPr anchor="ctr">
                    <a:solidFill>
                      <a:schemeClr val="dk1">
                        <a:tint val="20000"/>
                        <a:alpha val="76000"/>
                      </a:schemeClr>
                    </a:solidFill>
                  </a:tcPr>
                </a:tc>
                <a:tc>
                  <a:txBody>
                    <a:bodyPr/>
                    <a:lstStyle/>
                    <a:p>
                      <a:pPr algn="ctr">
                        <a:buNone/>
                      </a:pPr>
                      <a:r>
                        <a:rPr lang="zh-CN" altLang="en-US" sz="2000">
                          <a:latin typeface="黑体" panose="02010609060101010101" charset="-122"/>
                          <a:ea typeface="黑体" panose="02010609060101010101" charset="-122"/>
                        </a:rPr>
                        <a:t>共产党兵力</a:t>
                      </a:r>
                    </a:p>
                  </a:txBody>
                  <a:tcPr anchor="ctr">
                    <a:solidFill>
                      <a:schemeClr val="dk1">
                        <a:tint val="20000"/>
                        <a:alpha val="76000"/>
                      </a:schemeClr>
                    </a:solidFill>
                  </a:tcPr>
                </a:tc>
                <a:tc>
                  <a:txBody>
                    <a:bodyPr/>
                    <a:lstStyle/>
                    <a:p>
                      <a:pPr algn="ctr">
                        <a:buNone/>
                      </a:pPr>
                      <a:r>
                        <a:rPr lang="zh-CN" altLang="en-US" sz="2000">
                          <a:latin typeface="黑体" panose="02010609060101010101" charset="-122"/>
                          <a:ea typeface="黑体" panose="02010609060101010101" charset="-122"/>
                        </a:rPr>
                        <a:t>战术</a:t>
                      </a:r>
                    </a:p>
                  </a:txBody>
                  <a:tcPr anchor="ctr">
                    <a:solidFill>
                      <a:schemeClr val="dk1">
                        <a:tint val="20000"/>
                        <a:alpha val="76000"/>
                      </a:schemeClr>
                    </a:solidFill>
                  </a:tcPr>
                </a:tc>
                <a:tc>
                  <a:txBody>
                    <a:bodyPr/>
                    <a:lstStyle/>
                    <a:p>
                      <a:pPr algn="ctr">
                        <a:buNone/>
                      </a:pPr>
                      <a:r>
                        <a:rPr lang="zh-CN" altLang="en-US" sz="2000">
                          <a:latin typeface="黑体" panose="02010609060101010101" charset="-122"/>
                          <a:ea typeface="黑体" panose="02010609060101010101" charset="-122"/>
                        </a:rPr>
                        <a:t>结果</a:t>
                      </a:r>
                    </a:p>
                  </a:txBody>
                  <a:tcPr anchor="ctr">
                    <a:solidFill>
                      <a:schemeClr val="dk1">
                        <a:tint val="20000"/>
                        <a:alpha val="76000"/>
                      </a:schemeClr>
                    </a:solidFill>
                  </a:tcPr>
                </a:tc>
                <a:extLst>
                  <a:ext uri="{0D108BD9-81ED-4DB2-BD59-A6C34878D82A}">
                    <a16:rowId xmlns:a16="http://schemas.microsoft.com/office/drawing/2014/main" xmlns="" val="10000"/>
                  </a:ext>
                </a:extLst>
              </a:tr>
              <a:tr h="640080">
                <a:tc>
                  <a:txBody>
                    <a:bodyPr/>
                    <a:lstStyle/>
                    <a:p>
                      <a:pPr algn="ctr">
                        <a:buNone/>
                      </a:pPr>
                      <a:r>
                        <a:rPr lang="zh-CN" altLang="en-US" b="1">
                          <a:latin typeface="黑体" panose="02010609060101010101" charset="-122"/>
                          <a:ea typeface="黑体" panose="02010609060101010101" charset="-122"/>
                        </a:rPr>
                        <a:t>第一次围剿</a:t>
                      </a:r>
                      <a:r>
                        <a:rPr lang="en-US" altLang="zh-CN" b="1">
                          <a:latin typeface="黑体" panose="02010609060101010101" charset="-122"/>
                          <a:ea typeface="黑体" panose="02010609060101010101" charset="-122"/>
                        </a:rPr>
                        <a:t>1930.10</a:t>
                      </a:r>
                    </a:p>
                  </a:txBody>
                  <a:tcPr anchor="ctr">
                    <a:solidFill>
                      <a:schemeClr val="dk1">
                        <a:tint val="40000"/>
                        <a:alpha val="76000"/>
                      </a:schemeClr>
                    </a:solidFill>
                  </a:tcPr>
                </a:tc>
                <a:tc>
                  <a:txBody>
                    <a:bodyPr/>
                    <a:lstStyle/>
                    <a:p>
                      <a:pPr algn="ctr">
                        <a:buNone/>
                      </a:pPr>
                      <a:r>
                        <a:rPr lang="en-US" altLang="zh-CN" b="0">
                          <a:solidFill>
                            <a:srgbClr val="C00000"/>
                          </a:solidFill>
                          <a:latin typeface="宋体" panose="02010600030101010101" pitchFamily="2" charset="-122"/>
                          <a:ea typeface="宋体" panose="02010600030101010101" pitchFamily="2" charset="-122"/>
                          <a:cs typeface="宋体" panose="02010600030101010101" pitchFamily="2" charset="-122"/>
                        </a:rPr>
                        <a:t>10</a:t>
                      </a:r>
                      <a:r>
                        <a:rPr lang="zh-CN" altLang="en-US" b="0">
                          <a:solidFill>
                            <a:srgbClr val="C00000"/>
                          </a:solidFill>
                          <a:latin typeface="宋体" panose="02010600030101010101" pitchFamily="2" charset="-122"/>
                          <a:ea typeface="宋体" panose="02010600030101010101" pitchFamily="2" charset="-122"/>
                          <a:cs typeface="宋体" panose="02010600030101010101" pitchFamily="2" charset="-122"/>
                        </a:rPr>
                        <a:t>万</a:t>
                      </a:r>
                      <a:r>
                        <a:rPr lang="en-US" altLang="zh-CN" b="0">
                          <a:solidFill>
                            <a:srgbClr val="C00000"/>
                          </a:solidFill>
                          <a:latin typeface="宋体" panose="02010600030101010101" pitchFamily="2" charset="-122"/>
                          <a:ea typeface="宋体" panose="02010600030101010101" pitchFamily="2" charset="-122"/>
                          <a:cs typeface="宋体" panose="02010600030101010101" pitchFamily="2" charset="-122"/>
                        </a:rPr>
                        <a:t>+</a:t>
                      </a:r>
                    </a:p>
                  </a:txBody>
                  <a:tcPr anchor="ctr">
                    <a:solidFill>
                      <a:schemeClr val="dk1">
                        <a:tint val="40000"/>
                        <a:alpha val="76000"/>
                      </a:schemeClr>
                    </a:solidFill>
                  </a:tcPr>
                </a:tc>
                <a:tc>
                  <a:txBody>
                    <a:bodyPr/>
                    <a:lstStyle/>
                    <a:p>
                      <a:pPr algn="ctr">
                        <a:buNone/>
                      </a:pPr>
                      <a:r>
                        <a:rPr lang="zh-CN" altLang="en-US" b="0">
                          <a:latin typeface="宋体" panose="02010600030101010101" pitchFamily="2" charset="-122"/>
                          <a:ea typeface="宋体" panose="02010600030101010101" pitchFamily="2" charset="-122"/>
                        </a:rPr>
                        <a:t>分进合击，长驱直入</a:t>
                      </a:r>
                    </a:p>
                  </a:txBody>
                  <a:tcPr anchor="ctr">
                    <a:solidFill>
                      <a:schemeClr val="dk1">
                        <a:tint val="40000"/>
                        <a:alpha val="76000"/>
                      </a:schemeClr>
                    </a:solidFill>
                  </a:tcPr>
                </a:tc>
                <a:tc>
                  <a:txBody>
                    <a:bodyPr/>
                    <a:lstStyle/>
                    <a:p>
                      <a:pPr algn="ctr">
                        <a:buNone/>
                      </a:pPr>
                      <a:r>
                        <a:rPr lang="zh-CN" altLang="en-US" b="0">
                          <a:solidFill>
                            <a:srgbClr val="C00000"/>
                          </a:solidFill>
                          <a:latin typeface="宋体" panose="02010600030101010101" pitchFamily="2" charset="-122"/>
                          <a:ea typeface="宋体" panose="02010600030101010101" pitchFamily="2" charset="-122"/>
                          <a:cs typeface="宋体" panose="02010600030101010101" pitchFamily="2" charset="-122"/>
                        </a:rPr>
                        <a:t>约</a:t>
                      </a:r>
                      <a:r>
                        <a:rPr lang="en-US" altLang="zh-CN" b="0">
                          <a:solidFill>
                            <a:srgbClr val="C00000"/>
                          </a:solidFill>
                          <a:latin typeface="宋体" panose="02010600030101010101" pitchFamily="2" charset="-122"/>
                          <a:ea typeface="宋体" panose="02010600030101010101" pitchFamily="2" charset="-122"/>
                          <a:cs typeface="宋体" panose="02010600030101010101" pitchFamily="2" charset="-122"/>
                        </a:rPr>
                        <a:t>4</a:t>
                      </a:r>
                      <a:r>
                        <a:rPr lang="zh-CN" altLang="en-US" b="0">
                          <a:solidFill>
                            <a:srgbClr val="C00000"/>
                          </a:solidFill>
                          <a:latin typeface="宋体" panose="02010600030101010101" pitchFamily="2" charset="-122"/>
                          <a:ea typeface="宋体" panose="02010600030101010101" pitchFamily="2" charset="-122"/>
                          <a:cs typeface="宋体" panose="02010600030101010101" pitchFamily="2" charset="-122"/>
                        </a:rPr>
                        <a:t>万</a:t>
                      </a:r>
                    </a:p>
                  </a:txBody>
                  <a:tcPr anchor="ctr">
                    <a:solidFill>
                      <a:schemeClr val="dk1">
                        <a:tint val="40000"/>
                        <a:alpha val="76000"/>
                      </a:schemeClr>
                    </a:solidFill>
                  </a:tcPr>
                </a:tc>
                <a:tc>
                  <a:txBody>
                    <a:bodyPr/>
                    <a:lstStyle/>
                    <a:p>
                      <a:pPr algn="ctr">
                        <a:buNone/>
                      </a:pPr>
                      <a:r>
                        <a:rPr lang="zh-CN" altLang="en-US" b="0">
                          <a:latin typeface="宋体" panose="02010600030101010101" pitchFamily="2" charset="-122"/>
                          <a:ea typeface="宋体" panose="02010600030101010101" pitchFamily="2" charset="-122"/>
                        </a:rPr>
                        <a:t>撒开两手，诱敌深入</a:t>
                      </a:r>
                    </a:p>
                  </a:txBody>
                  <a:tcPr anchor="ctr">
                    <a:solidFill>
                      <a:schemeClr val="dk1">
                        <a:tint val="40000"/>
                        <a:alpha val="76000"/>
                      </a:schemeClr>
                    </a:solidFill>
                  </a:tcPr>
                </a:tc>
                <a:tc>
                  <a:txBody>
                    <a:bodyPr/>
                    <a:lstStyle/>
                    <a:p>
                      <a:pPr algn="ctr">
                        <a:buNone/>
                      </a:pPr>
                      <a:r>
                        <a:rPr lang="zh-CN" altLang="en-US" b="0">
                          <a:latin typeface="宋体" panose="02010600030101010101" pitchFamily="2" charset="-122"/>
                          <a:ea typeface="宋体" panose="02010600030101010101" pitchFamily="2" charset="-122"/>
                        </a:rPr>
                        <a:t>共产党成功粉碎围剿</a:t>
                      </a:r>
                    </a:p>
                  </a:txBody>
                  <a:tcPr anchor="ctr">
                    <a:solidFill>
                      <a:schemeClr val="dk1">
                        <a:tint val="40000"/>
                        <a:alpha val="76000"/>
                      </a:schemeClr>
                    </a:solidFill>
                  </a:tcPr>
                </a:tc>
                <a:extLst>
                  <a:ext uri="{0D108BD9-81ED-4DB2-BD59-A6C34878D82A}">
                    <a16:rowId xmlns:a16="http://schemas.microsoft.com/office/drawing/2014/main" xmlns="" val="10001"/>
                  </a:ext>
                </a:extLst>
              </a:tr>
              <a:tr h="914400">
                <a:tc>
                  <a:txBody>
                    <a:bodyPr/>
                    <a:lstStyle/>
                    <a:p>
                      <a:pPr algn="ctr">
                        <a:buNone/>
                      </a:pPr>
                      <a:r>
                        <a:rPr lang="zh-CN" altLang="en-US" b="1">
                          <a:latin typeface="黑体" panose="02010609060101010101" charset="-122"/>
                          <a:ea typeface="黑体" panose="02010609060101010101" charset="-122"/>
                        </a:rPr>
                        <a:t>第二次围剿</a:t>
                      </a:r>
                      <a:r>
                        <a:rPr lang="en-US" altLang="zh-CN" b="1">
                          <a:latin typeface="黑体" panose="02010609060101010101" charset="-122"/>
                          <a:ea typeface="黑体" panose="02010609060101010101" charset="-122"/>
                        </a:rPr>
                        <a:t>1931.2</a:t>
                      </a:r>
                    </a:p>
                  </a:txBody>
                  <a:tcPr anchor="ctr">
                    <a:solidFill>
                      <a:schemeClr val="dk1">
                        <a:tint val="20000"/>
                        <a:alpha val="76000"/>
                      </a:schemeClr>
                    </a:solidFill>
                  </a:tcPr>
                </a:tc>
                <a:tc>
                  <a:txBody>
                    <a:bodyPr/>
                    <a:lstStyle/>
                    <a:p>
                      <a:pPr algn="ctr">
                        <a:buNone/>
                      </a:pPr>
                      <a:r>
                        <a:rPr lang="en-US" altLang="zh-CN" b="0">
                          <a:solidFill>
                            <a:srgbClr val="C00000"/>
                          </a:solidFill>
                          <a:latin typeface="宋体" panose="02010600030101010101" pitchFamily="2" charset="-122"/>
                          <a:ea typeface="宋体" panose="02010600030101010101" pitchFamily="2" charset="-122"/>
                          <a:cs typeface="宋体" panose="02010600030101010101" pitchFamily="2" charset="-122"/>
                        </a:rPr>
                        <a:t>20</a:t>
                      </a:r>
                      <a:r>
                        <a:rPr lang="zh-CN" altLang="en-US" b="0">
                          <a:solidFill>
                            <a:srgbClr val="C00000"/>
                          </a:solidFill>
                          <a:latin typeface="宋体" panose="02010600030101010101" pitchFamily="2" charset="-122"/>
                          <a:ea typeface="宋体" panose="02010600030101010101" pitchFamily="2" charset="-122"/>
                          <a:cs typeface="宋体" panose="02010600030101010101" pitchFamily="2" charset="-122"/>
                        </a:rPr>
                        <a:t>万</a:t>
                      </a:r>
                    </a:p>
                  </a:txBody>
                  <a:tcPr anchor="ctr">
                    <a:solidFill>
                      <a:schemeClr val="dk1">
                        <a:tint val="20000"/>
                        <a:alpha val="76000"/>
                      </a:schemeClr>
                    </a:solidFill>
                  </a:tcPr>
                </a:tc>
                <a:tc>
                  <a:txBody>
                    <a:bodyPr/>
                    <a:lstStyle/>
                    <a:p>
                      <a:pPr algn="ctr">
                        <a:buNone/>
                      </a:pPr>
                      <a:r>
                        <a:rPr lang="zh-CN" altLang="en-US" b="0">
                          <a:latin typeface="宋体" panose="02010600030101010101" pitchFamily="2" charset="-122"/>
                          <a:ea typeface="宋体" panose="02010600030101010101" pitchFamily="2" charset="-122"/>
                        </a:rPr>
                        <a:t>步步为营，稳扎稳打</a:t>
                      </a:r>
                    </a:p>
                  </a:txBody>
                  <a:tcPr anchor="ctr">
                    <a:solidFill>
                      <a:schemeClr val="dk1">
                        <a:tint val="20000"/>
                        <a:alpha val="76000"/>
                      </a:schemeClr>
                    </a:solidFill>
                  </a:tcPr>
                </a:tc>
                <a:tc>
                  <a:txBody>
                    <a:bodyPr/>
                    <a:lstStyle/>
                    <a:p>
                      <a:pPr algn="ctr">
                        <a:buNone/>
                      </a:pPr>
                      <a:r>
                        <a:rPr lang="en-US" altLang="zh-CN" b="0">
                          <a:solidFill>
                            <a:srgbClr val="C00000"/>
                          </a:solidFill>
                          <a:latin typeface="宋体" panose="02010600030101010101" pitchFamily="2" charset="-122"/>
                          <a:ea typeface="宋体" panose="02010600030101010101" pitchFamily="2" charset="-122"/>
                          <a:cs typeface="宋体" panose="02010600030101010101" pitchFamily="2" charset="-122"/>
                        </a:rPr>
                        <a:t>3</a:t>
                      </a:r>
                      <a:r>
                        <a:rPr lang="zh-CN" altLang="en-US" b="0">
                          <a:solidFill>
                            <a:srgbClr val="C00000"/>
                          </a:solidFill>
                          <a:latin typeface="宋体" panose="02010600030101010101" pitchFamily="2" charset="-122"/>
                          <a:ea typeface="宋体" panose="02010600030101010101" pitchFamily="2" charset="-122"/>
                          <a:cs typeface="宋体" panose="02010600030101010101" pitchFamily="2" charset="-122"/>
                        </a:rPr>
                        <a:t>万</a:t>
                      </a:r>
                      <a:r>
                        <a:rPr lang="en-US" altLang="zh-CN" b="0">
                          <a:solidFill>
                            <a:srgbClr val="C00000"/>
                          </a:solidFill>
                          <a:latin typeface="宋体" panose="02010600030101010101" pitchFamily="2" charset="-122"/>
                          <a:ea typeface="宋体" panose="02010600030101010101" pitchFamily="2" charset="-122"/>
                          <a:cs typeface="宋体" panose="02010600030101010101" pitchFamily="2" charset="-122"/>
                        </a:rPr>
                        <a:t>+</a:t>
                      </a:r>
                    </a:p>
                  </a:txBody>
                  <a:tcPr anchor="ctr">
                    <a:solidFill>
                      <a:schemeClr val="dk1">
                        <a:tint val="20000"/>
                        <a:alpha val="76000"/>
                      </a:schemeClr>
                    </a:solidFill>
                  </a:tcPr>
                </a:tc>
                <a:tc>
                  <a:txBody>
                    <a:bodyPr/>
                    <a:lstStyle/>
                    <a:p>
                      <a:pPr algn="ctr">
                        <a:buNone/>
                      </a:pPr>
                      <a:r>
                        <a:rPr lang="zh-CN" altLang="en-US" b="0">
                          <a:latin typeface="宋体" panose="02010600030101010101" pitchFamily="2" charset="-122"/>
                          <a:ea typeface="宋体" panose="02010600030101010101" pitchFamily="2" charset="-122"/>
                        </a:rPr>
                        <a:t>集中兵力，先打弱敌，再各个歼灭</a:t>
                      </a:r>
                    </a:p>
                  </a:txBody>
                  <a:tcPr anchor="ctr">
                    <a:solidFill>
                      <a:schemeClr val="dk1">
                        <a:tint val="20000"/>
                        <a:alpha val="76000"/>
                      </a:schemeClr>
                    </a:solidFill>
                  </a:tcPr>
                </a:tc>
                <a:tc>
                  <a:txBody>
                    <a:bodyPr/>
                    <a:lstStyle/>
                    <a:p>
                      <a:pPr algn="ctr">
                        <a:buNone/>
                      </a:pPr>
                      <a:r>
                        <a:rPr lang="zh-CN" altLang="en-US" b="0">
                          <a:latin typeface="宋体" panose="02010600030101010101" pitchFamily="2" charset="-122"/>
                          <a:ea typeface="宋体" panose="02010600030101010101" pitchFamily="2" charset="-122"/>
                        </a:rPr>
                        <a:t>共产党成功粉碎围剿</a:t>
                      </a:r>
                    </a:p>
                  </a:txBody>
                  <a:tcPr anchor="ctr">
                    <a:solidFill>
                      <a:schemeClr val="dk1">
                        <a:tint val="20000"/>
                        <a:alpha val="76000"/>
                      </a:schemeClr>
                    </a:solidFill>
                  </a:tcPr>
                </a:tc>
                <a:extLst>
                  <a:ext uri="{0D108BD9-81ED-4DB2-BD59-A6C34878D82A}">
                    <a16:rowId xmlns:a16="http://schemas.microsoft.com/office/drawing/2014/main" xmlns="" val="10002"/>
                  </a:ext>
                </a:extLst>
              </a:tr>
              <a:tr h="640080">
                <a:tc>
                  <a:txBody>
                    <a:bodyPr/>
                    <a:lstStyle/>
                    <a:p>
                      <a:pPr algn="ctr">
                        <a:buNone/>
                      </a:pPr>
                      <a:r>
                        <a:rPr lang="zh-CN" altLang="en-US" b="1">
                          <a:latin typeface="黑体" panose="02010609060101010101" charset="-122"/>
                          <a:ea typeface="黑体" panose="02010609060101010101" charset="-122"/>
                        </a:rPr>
                        <a:t>第三次围剿</a:t>
                      </a:r>
                      <a:r>
                        <a:rPr lang="en-US" altLang="zh-CN" b="1">
                          <a:latin typeface="黑体" panose="02010609060101010101" charset="-122"/>
                          <a:ea typeface="黑体" panose="02010609060101010101" charset="-122"/>
                        </a:rPr>
                        <a:t>1931.7</a:t>
                      </a:r>
                    </a:p>
                  </a:txBody>
                  <a:tcPr anchor="ctr">
                    <a:solidFill>
                      <a:schemeClr val="dk1">
                        <a:tint val="40000"/>
                        <a:alpha val="76000"/>
                      </a:schemeClr>
                    </a:solidFill>
                  </a:tcPr>
                </a:tc>
                <a:tc>
                  <a:txBody>
                    <a:bodyPr/>
                    <a:lstStyle/>
                    <a:p>
                      <a:pPr algn="ctr">
                        <a:buNone/>
                      </a:pPr>
                      <a:r>
                        <a:rPr lang="en-US" altLang="zh-CN" b="0">
                          <a:solidFill>
                            <a:srgbClr val="C00000"/>
                          </a:solidFill>
                          <a:latin typeface="宋体" panose="02010600030101010101" pitchFamily="2" charset="-122"/>
                          <a:ea typeface="宋体" panose="02010600030101010101" pitchFamily="2" charset="-122"/>
                          <a:cs typeface="宋体" panose="02010600030101010101" pitchFamily="2" charset="-122"/>
                        </a:rPr>
                        <a:t>30</a:t>
                      </a:r>
                      <a:r>
                        <a:rPr lang="zh-CN" altLang="en-US" b="0">
                          <a:solidFill>
                            <a:srgbClr val="C00000"/>
                          </a:solidFill>
                          <a:latin typeface="宋体" panose="02010600030101010101" pitchFamily="2" charset="-122"/>
                          <a:ea typeface="宋体" panose="02010600030101010101" pitchFamily="2" charset="-122"/>
                          <a:cs typeface="宋体" panose="02010600030101010101" pitchFamily="2" charset="-122"/>
                        </a:rPr>
                        <a:t>万</a:t>
                      </a:r>
                    </a:p>
                  </a:txBody>
                  <a:tcPr anchor="ctr">
                    <a:solidFill>
                      <a:schemeClr val="dk1">
                        <a:tint val="40000"/>
                        <a:alpha val="76000"/>
                      </a:schemeClr>
                    </a:solidFill>
                  </a:tcPr>
                </a:tc>
                <a:tc>
                  <a:txBody>
                    <a:bodyPr/>
                    <a:lstStyle/>
                    <a:p>
                      <a:pPr algn="ctr">
                        <a:buNone/>
                      </a:pPr>
                      <a:r>
                        <a:rPr lang="zh-CN" altLang="en-US" sz="1800" b="0">
                          <a:latin typeface="宋体" panose="02010600030101010101" pitchFamily="2" charset="-122"/>
                          <a:ea typeface="宋体" panose="02010600030101010101" pitchFamily="2" charset="-122"/>
                          <a:sym typeface="+mn-ea"/>
                        </a:rPr>
                        <a:t>分进合击，长驱直入</a:t>
                      </a:r>
                    </a:p>
                  </a:txBody>
                  <a:tcPr anchor="ctr">
                    <a:solidFill>
                      <a:schemeClr val="dk1">
                        <a:tint val="40000"/>
                        <a:alpha val="76000"/>
                      </a:schemeClr>
                    </a:solidFill>
                  </a:tcPr>
                </a:tc>
                <a:tc>
                  <a:txBody>
                    <a:bodyPr/>
                    <a:lstStyle/>
                    <a:p>
                      <a:pPr algn="ctr">
                        <a:buNone/>
                      </a:pPr>
                      <a:r>
                        <a:rPr lang="zh-CN" altLang="en-US" b="0">
                          <a:solidFill>
                            <a:srgbClr val="C00000"/>
                          </a:solidFill>
                          <a:latin typeface="宋体" panose="02010600030101010101" pitchFamily="2" charset="-122"/>
                          <a:ea typeface="宋体" panose="02010600030101010101" pitchFamily="2" charset="-122"/>
                          <a:cs typeface="宋体" panose="02010600030101010101" pitchFamily="2" charset="-122"/>
                        </a:rPr>
                        <a:t>约</a:t>
                      </a:r>
                      <a:r>
                        <a:rPr lang="en-US" altLang="zh-CN" b="0">
                          <a:solidFill>
                            <a:srgbClr val="C00000"/>
                          </a:solidFill>
                          <a:latin typeface="宋体" panose="02010600030101010101" pitchFamily="2" charset="-122"/>
                          <a:ea typeface="宋体" panose="02010600030101010101" pitchFamily="2" charset="-122"/>
                          <a:cs typeface="宋体" panose="02010600030101010101" pitchFamily="2" charset="-122"/>
                        </a:rPr>
                        <a:t>3</a:t>
                      </a:r>
                      <a:r>
                        <a:rPr lang="zh-CN" altLang="en-US" b="0">
                          <a:solidFill>
                            <a:srgbClr val="C00000"/>
                          </a:solidFill>
                          <a:latin typeface="宋体" panose="02010600030101010101" pitchFamily="2" charset="-122"/>
                          <a:ea typeface="宋体" panose="02010600030101010101" pitchFamily="2" charset="-122"/>
                          <a:cs typeface="宋体" panose="02010600030101010101" pitchFamily="2" charset="-122"/>
                        </a:rPr>
                        <a:t>万</a:t>
                      </a:r>
                    </a:p>
                  </a:txBody>
                  <a:tcPr anchor="ctr">
                    <a:solidFill>
                      <a:schemeClr val="dk1">
                        <a:tint val="40000"/>
                        <a:alpha val="76000"/>
                      </a:schemeClr>
                    </a:solidFill>
                  </a:tcPr>
                </a:tc>
                <a:tc>
                  <a:txBody>
                    <a:bodyPr/>
                    <a:lstStyle/>
                    <a:p>
                      <a:pPr algn="ctr">
                        <a:buNone/>
                      </a:pPr>
                      <a:r>
                        <a:rPr lang="zh-CN" altLang="en-US" b="0">
                          <a:latin typeface="宋体" panose="02010600030101010101" pitchFamily="2" charset="-122"/>
                          <a:ea typeface="宋体" panose="02010600030101010101" pitchFamily="2" charset="-122"/>
                        </a:rPr>
                        <a:t>避敌主力。打其虚弱</a:t>
                      </a:r>
                    </a:p>
                  </a:txBody>
                  <a:tcPr anchor="ctr">
                    <a:solidFill>
                      <a:schemeClr val="dk1">
                        <a:tint val="40000"/>
                        <a:alpha val="76000"/>
                      </a:schemeClr>
                    </a:solidFill>
                  </a:tcPr>
                </a:tc>
                <a:tc>
                  <a:txBody>
                    <a:bodyPr/>
                    <a:lstStyle/>
                    <a:p>
                      <a:pPr algn="ctr">
                        <a:buNone/>
                      </a:pPr>
                      <a:r>
                        <a:rPr lang="zh-CN" altLang="en-US" b="0">
                          <a:latin typeface="宋体" panose="02010600030101010101" pitchFamily="2" charset="-122"/>
                          <a:ea typeface="宋体" panose="02010600030101010101" pitchFamily="2" charset="-122"/>
                        </a:rPr>
                        <a:t>共产党成功粉碎围剿</a:t>
                      </a:r>
                    </a:p>
                  </a:txBody>
                  <a:tcPr anchor="ctr">
                    <a:solidFill>
                      <a:schemeClr val="dk1">
                        <a:tint val="40000"/>
                        <a:alpha val="76000"/>
                      </a:schemeClr>
                    </a:solidFill>
                  </a:tcPr>
                </a:tc>
                <a:extLst>
                  <a:ext uri="{0D108BD9-81ED-4DB2-BD59-A6C34878D82A}">
                    <a16:rowId xmlns:a16="http://schemas.microsoft.com/office/drawing/2014/main" xmlns="" val="10003"/>
                  </a:ext>
                </a:extLst>
              </a:tr>
              <a:tr h="640080">
                <a:tc>
                  <a:txBody>
                    <a:bodyPr/>
                    <a:lstStyle/>
                    <a:p>
                      <a:pPr algn="ctr">
                        <a:buNone/>
                      </a:pPr>
                      <a:r>
                        <a:rPr lang="zh-CN" altLang="en-US" b="1">
                          <a:latin typeface="黑体" panose="02010609060101010101" charset="-122"/>
                          <a:ea typeface="黑体" panose="02010609060101010101" charset="-122"/>
                        </a:rPr>
                        <a:t>第四次围剿</a:t>
                      </a:r>
                      <a:r>
                        <a:rPr lang="en-US" altLang="zh-CN" b="1">
                          <a:latin typeface="黑体" panose="02010609060101010101" charset="-122"/>
                          <a:ea typeface="黑体" panose="02010609060101010101" charset="-122"/>
                        </a:rPr>
                        <a:t>1932</a:t>
                      </a:r>
                      <a:r>
                        <a:rPr lang="zh-CN" altLang="en-US" b="1">
                          <a:latin typeface="黑体" panose="02010609060101010101" charset="-122"/>
                          <a:ea typeface="黑体" panose="02010609060101010101" charset="-122"/>
                        </a:rPr>
                        <a:t>年底</a:t>
                      </a:r>
                    </a:p>
                  </a:txBody>
                  <a:tcPr anchor="ctr">
                    <a:solidFill>
                      <a:schemeClr val="dk1">
                        <a:tint val="20000"/>
                        <a:alpha val="76000"/>
                      </a:schemeClr>
                    </a:solidFill>
                  </a:tcPr>
                </a:tc>
                <a:tc>
                  <a:txBody>
                    <a:bodyPr/>
                    <a:lstStyle/>
                    <a:p>
                      <a:pPr algn="ctr">
                        <a:buNone/>
                      </a:pPr>
                      <a:r>
                        <a:rPr lang="en-US" altLang="zh-CN" b="0">
                          <a:solidFill>
                            <a:srgbClr val="C00000"/>
                          </a:solidFill>
                          <a:latin typeface="宋体" panose="02010600030101010101" pitchFamily="2" charset="-122"/>
                          <a:ea typeface="宋体" panose="02010600030101010101" pitchFamily="2" charset="-122"/>
                          <a:cs typeface="宋体" panose="02010600030101010101" pitchFamily="2" charset="-122"/>
                        </a:rPr>
                        <a:t>40</a:t>
                      </a:r>
                      <a:r>
                        <a:rPr lang="zh-CN" altLang="en-US" b="0">
                          <a:solidFill>
                            <a:srgbClr val="C00000"/>
                          </a:solidFill>
                          <a:latin typeface="宋体" panose="02010600030101010101" pitchFamily="2" charset="-122"/>
                          <a:ea typeface="宋体" panose="02010600030101010101" pitchFamily="2" charset="-122"/>
                          <a:cs typeface="宋体" panose="02010600030101010101" pitchFamily="2" charset="-122"/>
                        </a:rPr>
                        <a:t>万</a:t>
                      </a:r>
                    </a:p>
                  </a:txBody>
                  <a:tcPr anchor="ctr">
                    <a:solidFill>
                      <a:schemeClr val="dk1">
                        <a:tint val="20000"/>
                        <a:alpha val="76000"/>
                      </a:schemeClr>
                    </a:solidFill>
                  </a:tcPr>
                </a:tc>
                <a:tc>
                  <a:txBody>
                    <a:bodyPr/>
                    <a:lstStyle/>
                    <a:p>
                      <a:pPr algn="ctr">
                        <a:buNone/>
                      </a:pPr>
                      <a:endParaRPr lang="zh-CN" altLang="en-US" b="0">
                        <a:latin typeface="宋体" panose="02010600030101010101" pitchFamily="2" charset="-122"/>
                        <a:ea typeface="宋体" panose="02010600030101010101" pitchFamily="2" charset="-122"/>
                      </a:endParaRPr>
                    </a:p>
                  </a:txBody>
                  <a:tcPr anchor="ctr">
                    <a:solidFill>
                      <a:schemeClr val="dk1">
                        <a:tint val="20000"/>
                        <a:alpha val="76000"/>
                      </a:schemeClr>
                    </a:solidFill>
                  </a:tcPr>
                </a:tc>
                <a:tc>
                  <a:txBody>
                    <a:bodyPr/>
                    <a:lstStyle/>
                    <a:p>
                      <a:pPr algn="ctr">
                        <a:buNone/>
                      </a:pPr>
                      <a:r>
                        <a:rPr lang="zh-CN" altLang="en-US" b="0">
                          <a:solidFill>
                            <a:srgbClr val="C00000"/>
                          </a:solidFill>
                          <a:latin typeface="宋体" panose="02010600030101010101" pitchFamily="2" charset="-122"/>
                          <a:ea typeface="宋体" panose="02010600030101010101" pitchFamily="2" charset="-122"/>
                          <a:cs typeface="宋体" panose="02010600030101010101" pitchFamily="2" charset="-122"/>
                        </a:rPr>
                        <a:t>约</a:t>
                      </a:r>
                      <a:r>
                        <a:rPr lang="en-US" altLang="zh-CN" b="0">
                          <a:solidFill>
                            <a:srgbClr val="C00000"/>
                          </a:solidFill>
                          <a:latin typeface="宋体" panose="02010600030101010101" pitchFamily="2" charset="-122"/>
                          <a:ea typeface="宋体" panose="02010600030101010101" pitchFamily="2" charset="-122"/>
                          <a:cs typeface="宋体" panose="02010600030101010101" pitchFamily="2" charset="-122"/>
                        </a:rPr>
                        <a:t>7</a:t>
                      </a:r>
                      <a:r>
                        <a:rPr lang="zh-CN" altLang="en-US" b="0">
                          <a:solidFill>
                            <a:srgbClr val="C00000"/>
                          </a:solidFill>
                          <a:latin typeface="宋体" panose="02010600030101010101" pitchFamily="2" charset="-122"/>
                          <a:ea typeface="宋体" panose="02010600030101010101" pitchFamily="2" charset="-122"/>
                          <a:cs typeface="宋体" panose="02010600030101010101" pitchFamily="2" charset="-122"/>
                        </a:rPr>
                        <a:t>万</a:t>
                      </a:r>
                    </a:p>
                  </a:txBody>
                  <a:tcPr anchor="ctr">
                    <a:solidFill>
                      <a:schemeClr val="dk1">
                        <a:tint val="20000"/>
                        <a:alpha val="76000"/>
                      </a:schemeClr>
                    </a:solidFill>
                  </a:tcPr>
                </a:tc>
                <a:tc>
                  <a:txBody>
                    <a:bodyPr/>
                    <a:lstStyle/>
                    <a:p>
                      <a:pPr algn="ctr">
                        <a:buNone/>
                      </a:pPr>
                      <a:endParaRPr lang="zh-CN" altLang="en-US" b="0">
                        <a:latin typeface="宋体" panose="02010600030101010101" pitchFamily="2" charset="-122"/>
                        <a:ea typeface="宋体" panose="02010600030101010101" pitchFamily="2" charset="-122"/>
                      </a:endParaRPr>
                    </a:p>
                  </a:txBody>
                  <a:tcPr anchor="ctr">
                    <a:solidFill>
                      <a:schemeClr val="dk1">
                        <a:tint val="20000"/>
                        <a:alpha val="76000"/>
                      </a:schemeClr>
                    </a:solidFill>
                  </a:tcPr>
                </a:tc>
                <a:tc>
                  <a:txBody>
                    <a:bodyPr/>
                    <a:lstStyle/>
                    <a:p>
                      <a:pPr algn="ctr">
                        <a:buNone/>
                      </a:pPr>
                      <a:r>
                        <a:rPr lang="zh-CN" altLang="en-US" b="0">
                          <a:latin typeface="宋体" panose="02010600030101010101" pitchFamily="2" charset="-122"/>
                          <a:ea typeface="宋体" panose="02010600030101010101" pitchFamily="2" charset="-122"/>
                        </a:rPr>
                        <a:t>共产党成功打破围剿</a:t>
                      </a:r>
                    </a:p>
                  </a:txBody>
                  <a:tcPr anchor="ctr">
                    <a:solidFill>
                      <a:schemeClr val="dk1">
                        <a:tint val="20000"/>
                        <a:alpha val="76000"/>
                      </a:schemeClr>
                    </a:solidFill>
                  </a:tcPr>
                </a:tc>
                <a:extLst>
                  <a:ext uri="{0D108BD9-81ED-4DB2-BD59-A6C34878D82A}">
                    <a16:rowId xmlns:a16="http://schemas.microsoft.com/office/drawing/2014/main" xmlns="" val="10004"/>
                  </a:ext>
                </a:extLst>
              </a:tr>
              <a:tr h="914400">
                <a:tc>
                  <a:txBody>
                    <a:bodyPr/>
                    <a:lstStyle/>
                    <a:p>
                      <a:pPr algn="ctr">
                        <a:buNone/>
                      </a:pPr>
                      <a:r>
                        <a:rPr lang="zh-CN" altLang="en-US" b="1">
                          <a:latin typeface="黑体" panose="02010609060101010101" charset="-122"/>
                          <a:ea typeface="黑体" panose="02010609060101010101" charset="-122"/>
                        </a:rPr>
                        <a:t>第五次围剿</a:t>
                      </a:r>
                      <a:r>
                        <a:rPr lang="en-US" altLang="zh-CN" b="1">
                          <a:latin typeface="黑体" panose="02010609060101010101" charset="-122"/>
                          <a:ea typeface="黑体" panose="02010609060101010101" charset="-122"/>
                        </a:rPr>
                        <a:t>1933.10</a:t>
                      </a:r>
                    </a:p>
                  </a:txBody>
                  <a:tcPr anchor="ctr">
                    <a:solidFill>
                      <a:schemeClr val="dk1">
                        <a:tint val="40000"/>
                        <a:alpha val="76000"/>
                      </a:schemeClr>
                    </a:solidFill>
                  </a:tcPr>
                </a:tc>
                <a:tc>
                  <a:txBody>
                    <a:bodyPr/>
                    <a:lstStyle/>
                    <a:p>
                      <a:pPr algn="ctr">
                        <a:buNone/>
                      </a:pPr>
                      <a:r>
                        <a:rPr lang="en-US" altLang="zh-CN" b="0">
                          <a:solidFill>
                            <a:srgbClr val="C00000"/>
                          </a:solidFill>
                          <a:latin typeface="宋体" panose="02010600030101010101" pitchFamily="2" charset="-122"/>
                          <a:ea typeface="宋体" panose="02010600030101010101" pitchFamily="2" charset="-122"/>
                          <a:cs typeface="宋体" panose="02010600030101010101" pitchFamily="2" charset="-122"/>
                        </a:rPr>
                        <a:t>100</a:t>
                      </a:r>
                      <a:r>
                        <a:rPr lang="zh-CN" altLang="en-US" b="0">
                          <a:solidFill>
                            <a:srgbClr val="C00000"/>
                          </a:solidFill>
                          <a:latin typeface="宋体" panose="02010600030101010101" pitchFamily="2" charset="-122"/>
                          <a:ea typeface="宋体" panose="02010600030101010101" pitchFamily="2" charset="-122"/>
                          <a:cs typeface="宋体" panose="02010600030101010101" pitchFamily="2" charset="-122"/>
                        </a:rPr>
                        <a:t>万</a:t>
                      </a:r>
                    </a:p>
                  </a:txBody>
                  <a:tcPr anchor="ctr">
                    <a:solidFill>
                      <a:schemeClr val="dk1">
                        <a:tint val="40000"/>
                        <a:alpha val="76000"/>
                      </a:schemeClr>
                    </a:solidFill>
                  </a:tcPr>
                </a:tc>
                <a:tc>
                  <a:txBody>
                    <a:bodyPr/>
                    <a:lstStyle/>
                    <a:p>
                      <a:pPr algn="ctr">
                        <a:buNone/>
                      </a:pPr>
                      <a:r>
                        <a:rPr lang="zh-CN" altLang="en-US" b="0">
                          <a:latin typeface="宋体" panose="02010600030101010101" pitchFamily="2" charset="-122"/>
                          <a:ea typeface="宋体" panose="02010600030101010101" pitchFamily="2" charset="-122"/>
                        </a:rPr>
                        <a:t>堡垒推进，步步为营，节节进剿</a:t>
                      </a:r>
                    </a:p>
                  </a:txBody>
                  <a:tcPr anchor="ctr">
                    <a:solidFill>
                      <a:schemeClr val="dk1">
                        <a:tint val="40000"/>
                        <a:alpha val="76000"/>
                      </a:schemeClr>
                    </a:solidFill>
                  </a:tcPr>
                </a:tc>
                <a:tc>
                  <a:txBody>
                    <a:bodyPr/>
                    <a:lstStyle/>
                    <a:p>
                      <a:pPr algn="ctr">
                        <a:buNone/>
                      </a:pPr>
                      <a:r>
                        <a:rPr lang="zh-CN" altLang="en-US" b="0">
                          <a:solidFill>
                            <a:srgbClr val="C00000"/>
                          </a:solidFill>
                          <a:latin typeface="宋体" panose="02010600030101010101" pitchFamily="2" charset="-122"/>
                          <a:ea typeface="宋体" panose="02010600030101010101" pitchFamily="2" charset="-122"/>
                          <a:cs typeface="宋体" panose="02010600030101010101" pitchFamily="2" charset="-122"/>
                        </a:rPr>
                        <a:t>红军主力</a:t>
                      </a:r>
                      <a:r>
                        <a:rPr lang="en-US" altLang="zh-CN" b="0">
                          <a:solidFill>
                            <a:srgbClr val="C00000"/>
                          </a:solidFill>
                          <a:latin typeface="宋体" panose="02010600030101010101" pitchFamily="2" charset="-122"/>
                          <a:ea typeface="宋体" panose="02010600030101010101" pitchFamily="2" charset="-122"/>
                          <a:cs typeface="宋体" panose="02010600030101010101" pitchFamily="2" charset="-122"/>
                        </a:rPr>
                        <a:t>8</a:t>
                      </a:r>
                      <a:r>
                        <a:rPr lang="zh-CN" altLang="en-US" b="0">
                          <a:solidFill>
                            <a:srgbClr val="C00000"/>
                          </a:solidFill>
                          <a:latin typeface="宋体" panose="02010600030101010101" pitchFamily="2" charset="-122"/>
                          <a:ea typeface="宋体" panose="02010600030101010101" pitchFamily="2" charset="-122"/>
                          <a:cs typeface="宋体" panose="02010600030101010101" pitchFamily="2" charset="-122"/>
                        </a:rPr>
                        <a:t>万多人</a:t>
                      </a:r>
                    </a:p>
                  </a:txBody>
                  <a:tcPr anchor="ctr">
                    <a:solidFill>
                      <a:schemeClr val="dk1">
                        <a:tint val="40000"/>
                        <a:alpha val="76000"/>
                      </a:schemeClr>
                    </a:solidFill>
                  </a:tcPr>
                </a:tc>
                <a:tc>
                  <a:txBody>
                    <a:bodyPr/>
                    <a:lstStyle/>
                    <a:p>
                      <a:pPr algn="ctr">
                        <a:buNone/>
                      </a:pPr>
                      <a:r>
                        <a:rPr lang="zh-CN" altLang="en-US" b="0">
                          <a:latin typeface="宋体" panose="02010600030101010101" pitchFamily="2" charset="-122"/>
                          <a:ea typeface="宋体" panose="02010600030101010101" pitchFamily="2" charset="-122"/>
                        </a:rPr>
                        <a:t>全线出击转为全线防御，堡垒对堡垒</a:t>
                      </a:r>
                    </a:p>
                  </a:txBody>
                  <a:tcPr anchor="ctr">
                    <a:solidFill>
                      <a:schemeClr val="dk1">
                        <a:tint val="40000"/>
                        <a:alpha val="76000"/>
                      </a:schemeClr>
                    </a:solidFill>
                  </a:tcPr>
                </a:tc>
                <a:tc>
                  <a:txBody>
                    <a:bodyPr/>
                    <a:lstStyle/>
                    <a:p>
                      <a:pPr algn="ctr">
                        <a:buNone/>
                      </a:pPr>
                      <a:r>
                        <a:rPr lang="zh-CN" altLang="en-US" b="0">
                          <a:latin typeface="宋体" panose="02010600030101010101" pitchFamily="2" charset="-122"/>
                          <a:ea typeface="宋体" panose="02010600030101010101" pitchFamily="2" charset="-122"/>
                        </a:rPr>
                        <a:t>遭受很大损失，</a:t>
                      </a:r>
                      <a:r>
                        <a:rPr lang="zh-CN" altLang="en-US" sz="2400" b="0">
                          <a:solidFill>
                            <a:srgbClr val="C00000"/>
                          </a:solidFill>
                          <a:latin typeface="宋体" panose="02010600030101010101" pitchFamily="2" charset="-122"/>
                          <a:ea typeface="宋体" panose="02010600030101010101" pitchFamily="2" charset="-122"/>
                        </a:rPr>
                        <a:t>战略转移</a:t>
                      </a:r>
                    </a:p>
                  </a:txBody>
                  <a:tcPr anchor="ctr">
                    <a:solidFill>
                      <a:schemeClr val="dk1">
                        <a:tint val="40000"/>
                        <a:alpha val="76000"/>
                      </a:schemeClr>
                    </a:solidFill>
                  </a:tcPr>
                </a:tc>
                <a:extLst>
                  <a:ext uri="{0D108BD9-81ED-4DB2-BD59-A6C34878D82A}">
                    <a16:rowId xmlns:a16="http://schemas.microsoft.com/office/drawing/2014/main" xmlns="" val="10005"/>
                  </a:ext>
                </a:extLst>
              </a:tr>
            </a:tbl>
          </a:graphicData>
        </a:graphic>
      </p:graphicFrame>
      <p:sp>
        <p:nvSpPr>
          <p:cNvPr id="10" name="文本框 9"/>
          <p:cNvSpPr txBox="1"/>
          <p:nvPr/>
        </p:nvSpPr>
        <p:spPr>
          <a:xfrm>
            <a:off x="6093460" y="5492750"/>
            <a:ext cx="4881880" cy="398780"/>
          </a:xfrm>
          <a:prstGeom prst="rect">
            <a:avLst/>
          </a:prstGeom>
          <a:noFill/>
        </p:spPr>
        <p:txBody>
          <a:bodyPr wrap="square" rtlCol="0">
            <a:spAutoFit/>
          </a:bodyPr>
          <a:lstStyle/>
          <a:p>
            <a:pPr algn="r"/>
            <a:r>
              <a:rPr lang="en-US" altLang="zh-CN" sz="2000" b="1">
                <a:latin typeface="黑体" panose="02010609060101010101" charset="-122"/>
                <a:ea typeface="黑体" panose="02010609060101010101" charset="-122"/>
                <a:cs typeface="黑体" panose="02010609060101010101" charset="-122"/>
              </a:rPr>
              <a:t>——</a:t>
            </a:r>
            <a:r>
              <a:rPr lang="zh-CN" altLang="en-US" sz="2000" b="1">
                <a:latin typeface="黑体" panose="02010609060101010101" charset="-122"/>
                <a:ea typeface="黑体" panose="02010609060101010101" charset="-122"/>
                <a:cs typeface="黑体" panose="02010609060101010101" charset="-122"/>
              </a:rPr>
              <a:t>《中国近代史》王文泉、刘天路主编</a:t>
            </a:r>
          </a:p>
        </p:txBody>
      </p:sp>
      <p:sp>
        <p:nvSpPr>
          <p:cNvPr id="3" name="文本框 2"/>
          <p:cNvSpPr txBox="1"/>
          <p:nvPr/>
        </p:nvSpPr>
        <p:spPr>
          <a:xfrm>
            <a:off x="181610" y="6051550"/>
            <a:ext cx="11830685" cy="521970"/>
          </a:xfrm>
          <a:prstGeom prst="rect">
            <a:avLst/>
          </a:prstGeom>
          <a:solidFill>
            <a:srgbClr val="C00000"/>
          </a:solidFill>
        </p:spPr>
        <p:txBody>
          <a:bodyPr wrap="square" rtlCol="0">
            <a:spAutoFit/>
          </a:bodyPr>
          <a:lstStyle/>
          <a:p>
            <a:pPr algn="ctr"/>
            <a:r>
              <a:rPr lang="zh-CN" altLang="en-US" sz="2800" b="1">
                <a:solidFill>
                  <a:schemeClr val="bg1"/>
                </a:solidFill>
                <a:latin typeface="黑体" panose="02010609060101010101" charset="-122"/>
                <a:ea typeface="黑体" panose="02010609060101010101" charset="-122"/>
              </a:rPr>
              <a:t>根据表格对比国民党共产党实力，分析几次反围剿的失败与成功原因</a:t>
            </a:r>
          </a:p>
        </p:txBody>
      </p:sp>
    </p:spTree>
    <p:extLst>
      <p:ext uri="{BB962C8B-B14F-4D97-AF65-F5344CB8AC3E}">
        <p14:creationId xmlns:p14="http://schemas.microsoft.com/office/powerpoint/2010/main" val="2365661152"/>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0725" y="1167765"/>
            <a:ext cx="6696075" cy="5259070"/>
          </a:xfrm>
          <a:prstGeom prst="rect">
            <a:avLst/>
          </a:prstGeom>
          <a:noFill/>
          <a:ln w="12700" cmpd="sng">
            <a:solidFill>
              <a:schemeClr val="accent1">
                <a:shade val="50000"/>
              </a:schemeClr>
            </a:solidFill>
            <a:prstDash val="sysDot"/>
          </a:ln>
        </p:spPr>
        <p:txBody>
          <a:bodyPr wrap="square" rtlCol="0" anchor="t">
            <a:spAutoFit/>
          </a:bodyPr>
          <a:lstStyle/>
          <a:p>
            <a:pPr>
              <a:lnSpc>
                <a:spcPct val="14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、长征原因：</a:t>
            </a:r>
            <a:r>
              <a:rPr lang="zh-CN" altLang="en-US" sz="2400">
                <a:latin typeface="宋体" panose="02010600030101010101" pitchFamily="2" charset="-122"/>
                <a:ea typeface="宋体" panose="02010600030101010101" pitchFamily="2" charset="-122"/>
                <a:cs typeface="宋体" panose="02010600030101010101" pitchFamily="2" charset="-122"/>
              </a:rPr>
              <a:t> </a:t>
            </a:r>
          </a:p>
          <a:p>
            <a:pPr>
              <a:lnSpc>
                <a:spcPct val="140000"/>
              </a:lnSpc>
            </a:pPr>
            <a:r>
              <a:rPr lang="zh-CN" altLang="en-US" sz="2400">
                <a:latin typeface="宋体" panose="02010600030101010101" pitchFamily="2" charset="-122"/>
                <a:ea typeface="宋体" panose="02010600030101010101" pitchFamily="2" charset="-122"/>
                <a:cs typeface="宋体" panose="02010600030101010101" pitchFamily="2" charset="-122"/>
              </a:rPr>
              <a:t>①根本原因：“左”倾思想在党中央占据了统治地位，博古、李德等人执行王明，左”倾教条主义错误。 </a:t>
            </a:r>
          </a:p>
          <a:p>
            <a:pPr>
              <a:lnSpc>
                <a:spcPct val="140000"/>
              </a:lnSpc>
            </a:pPr>
            <a:r>
              <a:rPr lang="zh-CN" altLang="en-US" sz="2400">
                <a:latin typeface="宋体" panose="02010600030101010101" pitchFamily="2" charset="-122"/>
                <a:ea typeface="宋体" panose="02010600030101010101" pitchFamily="2" charset="-122"/>
                <a:cs typeface="宋体" panose="02010600030101010101" pitchFamily="2" charset="-122"/>
              </a:rPr>
              <a:t>②直接原因：红军第五次反“围剰”失利。 </a:t>
            </a:r>
          </a:p>
          <a:p>
            <a:pPr>
              <a:lnSpc>
                <a:spcPct val="140000"/>
              </a:lnSpc>
            </a:pPr>
            <a:r>
              <a:rPr lang="zh-CN" altLang="en-US" sz="2400">
                <a:latin typeface="宋体" panose="02010600030101010101" pitchFamily="2" charset="-122"/>
                <a:ea typeface="宋体" panose="02010600030101010101" pitchFamily="2" charset="-122"/>
                <a:cs typeface="宋体" panose="02010600030101010101" pitchFamily="2" charset="-122"/>
              </a:rPr>
              <a:t>③日本大举侵华，民族矛盾上升;第五次反“围剿”斗争失利。 </a:t>
            </a:r>
          </a:p>
          <a:p>
            <a:pPr>
              <a:lnSpc>
                <a:spcPct val="14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、战略转移的含义：</a:t>
            </a:r>
            <a:r>
              <a:rPr lang="zh-CN" altLang="en-US" sz="2400">
                <a:latin typeface="宋体" panose="02010600030101010101" pitchFamily="2" charset="-122"/>
                <a:ea typeface="宋体" panose="02010600030101010101" pitchFamily="2" charset="-122"/>
                <a:cs typeface="宋体" panose="02010600030101010101" pitchFamily="2" charset="-122"/>
              </a:rPr>
              <a:t> </a:t>
            </a:r>
          </a:p>
          <a:p>
            <a:pPr>
              <a:lnSpc>
                <a:spcPct val="140000"/>
              </a:lnSpc>
            </a:pPr>
            <a:r>
              <a:rPr lang="zh-CN" altLang="en-US" sz="2400">
                <a:latin typeface="宋体" panose="02010600030101010101" pitchFamily="2" charset="-122"/>
                <a:ea typeface="宋体" panose="02010600030101010101" pitchFamily="2" charset="-122"/>
                <a:cs typeface="宋体" panose="02010600030101010101" pitchFamily="2" charset="-122"/>
              </a:rPr>
              <a:t>一是革命中心的转移，由南方转向北方;</a:t>
            </a:r>
          </a:p>
          <a:p>
            <a:pPr>
              <a:lnSpc>
                <a:spcPct val="140000"/>
              </a:lnSpc>
            </a:pPr>
            <a:r>
              <a:rPr lang="zh-CN" altLang="en-US" sz="2400">
                <a:latin typeface="宋体" panose="02010600030101010101" pitchFamily="2" charset="-122"/>
                <a:ea typeface="宋体" panose="02010600030101010101" pitchFamily="2" charset="-122"/>
                <a:cs typeface="宋体" panose="02010600030101010101" pitchFamily="2" charset="-122"/>
              </a:rPr>
              <a:t>二是革命的任务转移，由反蒋转向抗日。</a:t>
            </a:r>
          </a:p>
        </p:txBody>
      </p:sp>
      <p:sp>
        <p:nvSpPr>
          <p:cNvPr id="3" name="文本框 2"/>
          <p:cNvSpPr txBox="1"/>
          <p:nvPr/>
        </p:nvSpPr>
        <p:spPr>
          <a:xfrm>
            <a:off x="7853680" y="1167765"/>
            <a:ext cx="3784600" cy="5259070"/>
          </a:xfrm>
          <a:prstGeom prst="rect">
            <a:avLst/>
          </a:prstGeom>
          <a:solidFill>
            <a:schemeClr val="accent6">
              <a:lumMod val="20000"/>
              <a:lumOff val="80000"/>
            </a:schemeClr>
          </a:solidFill>
          <a:ln w="15875">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t">
            <a:spAutoFit/>
          </a:bodyPr>
          <a:lstStyle/>
          <a:p>
            <a:pPr>
              <a:lnSpc>
                <a:spcPct val="140000"/>
              </a:lnSpc>
            </a:pPr>
            <a:r>
              <a:rPr lang="zh-CN" altLang="en-US" sz="2400" b="1" dirty="0">
                <a:solidFill>
                  <a:schemeClr val="tx1"/>
                </a:solidFill>
                <a:latin typeface="黑体" panose="02010609060101010101" pitchFamily="49" charset="-122"/>
                <a:ea typeface="黑体" panose="02010609060101010101" pitchFamily="49" charset="-122"/>
                <a:sym typeface="+mn-ea"/>
              </a:rPr>
              <a:t>外寇不足虑，内匪实为心腹之患，如不肃清内匪，则决不能御外侮。</a:t>
            </a:r>
            <a:endParaRPr lang="zh-CN" altLang="en-US" sz="2400" b="1" dirty="0">
              <a:solidFill>
                <a:schemeClr val="tx1"/>
              </a:solidFill>
              <a:latin typeface="黑体" panose="02010609060101010101" pitchFamily="49" charset="-122"/>
              <a:ea typeface="黑体" panose="02010609060101010101" pitchFamily="49" charset="-122"/>
            </a:endParaRPr>
          </a:p>
          <a:p>
            <a:pPr>
              <a:lnSpc>
                <a:spcPct val="140000"/>
              </a:lnSpc>
            </a:pPr>
            <a:r>
              <a:rPr lang="zh-CN" altLang="en-US" sz="2400" b="1" dirty="0">
                <a:solidFill>
                  <a:schemeClr val="tx1"/>
                </a:solidFill>
                <a:latin typeface="黑体" panose="02010609060101010101" pitchFamily="49" charset="-122"/>
                <a:ea typeface="黑体" panose="02010609060101010101" pitchFamily="49" charset="-122"/>
                <a:sym typeface="+mn-ea"/>
              </a:rPr>
              <a:t>    </a:t>
            </a:r>
            <a:r>
              <a:rPr lang="en-US" altLang="zh-CN" sz="2400" b="1" dirty="0">
                <a:solidFill>
                  <a:schemeClr val="tx1"/>
                </a:solidFill>
                <a:latin typeface="黑体" panose="02010609060101010101" pitchFamily="49" charset="-122"/>
                <a:ea typeface="黑体" panose="02010609060101010101" pitchFamily="49" charset="-122"/>
                <a:sym typeface="+mn-ea"/>
              </a:rPr>
              <a:t>---</a:t>
            </a:r>
            <a:r>
              <a:rPr lang="zh-CN" altLang="en-US" sz="2400" b="1" dirty="0">
                <a:solidFill>
                  <a:schemeClr val="tx1"/>
                </a:solidFill>
                <a:latin typeface="黑体" panose="02010609060101010101" pitchFamily="49" charset="-122"/>
                <a:ea typeface="黑体" panose="02010609060101010101" pitchFamily="49" charset="-122"/>
                <a:sym typeface="+mn-ea"/>
              </a:rPr>
              <a:t>蒋介石对国民党将领的训话</a:t>
            </a:r>
          </a:p>
          <a:p>
            <a:pPr>
              <a:lnSpc>
                <a:spcPct val="140000"/>
              </a:lnSpc>
            </a:pPr>
            <a:r>
              <a:rPr lang="zh-CN" altLang="en-US" sz="2400" b="1" dirty="0">
                <a:solidFill>
                  <a:srgbClr val="C00000"/>
                </a:solidFill>
                <a:latin typeface="黑体" panose="02010609060101010101" pitchFamily="49" charset="-122"/>
                <a:ea typeface="黑体" panose="02010609060101010101" pitchFamily="49" charset="-122"/>
                <a:sym typeface="+mn-ea"/>
              </a:rPr>
              <a:t>             外寇内匪</a:t>
            </a:r>
          </a:p>
          <a:p>
            <a:pPr>
              <a:lnSpc>
                <a:spcPct val="140000"/>
              </a:lnSpc>
            </a:pPr>
            <a:r>
              <a:rPr lang="zh-CN" altLang="en-US" sz="2400" b="1" dirty="0">
                <a:solidFill>
                  <a:srgbClr val="C00000"/>
                </a:solidFill>
                <a:latin typeface="黑体" panose="02010609060101010101" pitchFamily="49" charset="-122"/>
                <a:ea typeface="黑体" panose="02010609060101010101" pitchFamily="49" charset="-122"/>
                <a:sym typeface="+mn-ea"/>
              </a:rPr>
              <a:t>”           各指什么？</a:t>
            </a:r>
          </a:p>
          <a:p>
            <a:pPr>
              <a:lnSpc>
                <a:spcPct val="140000"/>
              </a:lnSpc>
            </a:pPr>
            <a:r>
              <a:rPr lang="zh-CN" altLang="en-US" sz="2400" b="1" dirty="0">
                <a:solidFill>
                  <a:srgbClr val="C00000"/>
                </a:solidFill>
                <a:latin typeface="黑体" panose="02010609060101010101" pitchFamily="49" charset="-122"/>
                <a:ea typeface="黑体" panose="02010609060101010101" pitchFamily="49" charset="-122"/>
                <a:sym typeface="+mn-ea"/>
              </a:rPr>
              <a:t>             国民党对于</a:t>
            </a:r>
          </a:p>
          <a:p>
            <a:pPr>
              <a:lnSpc>
                <a:spcPct val="140000"/>
              </a:lnSpc>
            </a:pPr>
            <a:r>
              <a:rPr lang="zh-CN" altLang="en-US" sz="2400" b="1" dirty="0">
                <a:solidFill>
                  <a:srgbClr val="C00000"/>
                </a:solidFill>
                <a:latin typeface="黑体" panose="02010609060101010101" pitchFamily="49" charset="-122"/>
                <a:ea typeface="黑体" panose="02010609060101010101" pitchFamily="49" charset="-122"/>
                <a:sym typeface="+mn-ea"/>
              </a:rPr>
              <a:t>             内匪 采取</a:t>
            </a:r>
          </a:p>
          <a:p>
            <a:pPr>
              <a:lnSpc>
                <a:spcPct val="140000"/>
              </a:lnSpc>
            </a:pPr>
            <a:r>
              <a:rPr lang="zh-CN" altLang="en-US" sz="2400" b="1" dirty="0">
                <a:solidFill>
                  <a:srgbClr val="C00000"/>
                </a:solidFill>
                <a:latin typeface="黑体" panose="02010609060101010101" pitchFamily="49" charset="-122"/>
                <a:ea typeface="黑体" panose="02010609060101010101" pitchFamily="49" charset="-122"/>
                <a:sym typeface="+mn-ea"/>
              </a:rPr>
              <a:t>             什么措施？</a:t>
            </a:r>
          </a:p>
        </p:txBody>
      </p:sp>
      <p:grpSp>
        <p:nvGrpSpPr>
          <p:cNvPr id="8" name="组合 7"/>
          <p:cNvGrpSpPr/>
          <p:nvPr/>
        </p:nvGrpSpPr>
        <p:grpSpPr>
          <a:xfrm>
            <a:off x="8016875" y="4067810"/>
            <a:ext cx="1809115" cy="2256155"/>
            <a:chOff x="2400" y="6875"/>
            <a:chExt cx="3344" cy="3924"/>
          </a:xfrm>
        </p:grpSpPr>
        <p:graphicFrame>
          <p:nvGraphicFramePr>
            <p:cNvPr id="2050" name="Object 7"/>
            <p:cNvGraphicFramePr/>
            <p:nvPr/>
          </p:nvGraphicFramePr>
          <p:xfrm>
            <a:off x="2400" y="7233"/>
            <a:ext cx="3345" cy="3567"/>
          </p:xfrm>
          <a:graphic>
            <a:graphicData uri="http://schemas.openxmlformats.org/presentationml/2006/ole">
              <mc:AlternateContent xmlns:mc="http://schemas.openxmlformats.org/markup-compatibility/2006">
                <mc:Choice xmlns:v="urn:schemas-microsoft-com:vml" Requires="v">
                  <p:oleObj spid="_x0000_s1026" r:id="rId3" imgW="4046855" imgH="3352800" progId="MS_ClipArt_Gallery.2">
                    <p:embed/>
                  </p:oleObj>
                </mc:Choice>
                <mc:Fallback>
                  <p:oleObj r:id="rId3" imgW="4046855" imgH="3352800" progId="MS_ClipArt_Gallery.2">
                    <p:embed/>
                    <p:pic>
                      <p:nvPicPr>
                        <p:cNvPr id="0" name=""/>
                        <p:cNvPicPr/>
                        <p:nvPr/>
                      </p:nvPicPr>
                      <p:blipFill>
                        <a:blip r:embed="rId4">
                          <a:lum contrast="18000"/>
                        </a:blip>
                        <a:stretch>
                          <a:fillRect/>
                        </a:stretch>
                      </p:blipFill>
                      <p:spPr>
                        <a:xfrm>
                          <a:off x="2400" y="7233"/>
                          <a:ext cx="3345" cy="3567"/>
                        </a:xfrm>
                        <a:prstGeom prst="rect">
                          <a:avLst/>
                        </a:prstGeom>
                        <a:noFill/>
                        <a:ln w="38100">
                          <a:noFill/>
                          <a:miter/>
                        </a:ln>
                      </p:spPr>
                    </p:pic>
                  </p:oleObj>
                </mc:Fallback>
              </mc:AlternateContent>
            </a:graphicData>
          </a:graphic>
        </p:graphicFrame>
        <p:sp>
          <p:nvSpPr>
            <p:cNvPr id="2053" name="WordArt 8"/>
            <p:cNvSpPr>
              <a:spLocks noTextEdit="1"/>
            </p:cNvSpPr>
            <p:nvPr/>
          </p:nvSpPr>
          <p:spPr>
            <a:xfrm rot="5400000">
              <a:off x="4590" y="7235"/>
              <a:ext cx="1440" cy="720"/>
            </a:xfrm>
            <a:prstGeom prst="rect">
              <a:avLst/>
            </a:prstGeom>
          </p:spPr>
          <p:txBody>
            <a:bodyPr vert="eaVert" wrap="none" fromWordArt="1">
              <a:prstTxWarp prst="textPlain">
                <a:avLst>
                  <a:gd name="adj" fmla="val 50000"/>
                </a:avLst>
              </a:prstTxWarp>
              <a:normAutofit/>
              <a:scene3d>
                <a:camera prst="legacyPerspectiveFront">
                  <a:rot lat="20640000" lon="20700000" rev="0"/>
                </a:camera>
                <a:lightRig rig="legacyNormal3" dir="l"/>
              </a:scene3d>
              <a:sp3d extrusionH="201600" prstMaterial="legacyPlastic">
                <a:extrusionClr>
                  <a:srgbClr val="FF9966"/>
                </a:extrusionClr>
              </a:sp3d>
            </a:bodyPr>
            <a:lstStyle/>
            <a:p>
              <a:pPr algn="ctr"/>
              <a:r>
                <a:rPr lang="zh-CN" altLang="en-US" sz="3600" b="1">
                  <a:solidFill>
                    <a:srgbClr val="CC0000"/>
                  </a:solidFill>
                  <a:latin typeface="宋体" panose="02010600030101010101" pitchFamily="2" charset="-122"/>
                  <a:ea typeface="宋体" panose="02010600030101010101" pitchFamily="2" charset="-122"/>
                </a:rPr>
                <a:t>思考</a:t>
              </a:r>
            </a:p>
          </p:txBody>
        </p:sp>
      </p:grpSp>
    </p:spTree>
    <p:extLst>
      <p:ext uri="{BB962C8B-B14F-4D97-AF65-F5344CB8AC3E}">
        <p14:creationId xmlns:p14="http://schemas.microsoft.com/office/powerpoint/2010/main" val="215958693"/>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内容占位符 2"/>
          <p:cNvSpPr>
            <a:spLocks noGrp="1"/>
          </p:cNvSpPr>
          <p:nvPr>
            <p:ph idx="4294967295"/>
          </p:nvPr>
        </p:nvSpPr>
        <p:spPr>
          <a:xfrm>
            <a:off x="0" y="1593850"/>
            <a:ext cx="7316788" cy="2084388"/>
          </a:xfrm>
          <a:prstGeom prst="rect">
            <a:avLst/>
          </a:prstGeom>
        </p:spPr>
        <p:txBody>
          <a:bodyPr lIns="101600" tIns="0" rIns="82550" bIns="0" rtlCol="0" anchor="t">
            <a:noAutofit/>
          </a:bodyPr>
          <a:lstStyle/>
          <a:p>
            <a:pPr marL="0" marR="0" indent="0" algn="l" defTabSz="6858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b="1" i="0" u="none" strike="noStrike" kern="1200" cap="none" spc="150" normalizeH="0" baseline="0" noProof="1">
                <a:solidFill>
                  <a:schemeClr val="tx1"/>
                </a:solidFill>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a:t>
            </a:r>
            <a:r>
              <a:rPr kumimoji="0" lang="en-US" altLang="zh-CN" b="1" i="0" u="none" strike="noStrike" kern="1200" cap="none" spc="150" normalizeH="0" baseline="0" noProof="1">
                <a:solidFill>
                  <a:schemeClr val="tx1"/>
                </a:solidFill>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1</a:t>
            </a:r>
            <a:r>
              <a:rPr kumimoji="0" lang="zh-CN" altLang="en-US" b="1" i="0" u="none" strike="noStrike" kern="1200" cap="none" spc="150" normalizeH="0" baseline="0" noProof="1">
                <a:solidFill>
                  <a:schemeClr val="tx1"/>
                </a:solidFill>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）内容：</a:t>
            </a:r>
          </a:p>
          <a:p>
            <a:pPr marL="0" marR="0" indent="0" algn="l" defTabSz="685800" rtl="0" eaLnBrk="1" fontAlgn="auto" latinLnBrk="0" hangingPunct="1">
              <a:lnSpc>
                <a:spcPct val="90000"/>
              </a:lnSpc>
              <a:spcBef>
                <a:spcPts val="0"/>
              </a:spcBef>
              <a:spcAft>
                <a:spcPts val="1000"/>
              </a:spcAft>
              <a:buClrTx/>
              <a:buSzTx/>
              <a:buFont typeface="Arial" panose="020B0604020202020204" pitchFamily="34" charset="0"/>
              <a:buNone/>
            </a:pPr>
            <a:r>
              <a:rPr kumimoji="0" lang="zh-CN" altLang="en-US" b="1" i="0" u="none" strike="noStrike" kern="1200" cap="none" spc="150" normalizeH="0" baseline="0" noProof="1">
                <a:solidFill>
                  <a:schemeClr val="tx1"/>
                </a:solidFill>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 ①改组中央领导机构；</a:t>
            </a:r>
          </a:p>
          <a:p>
            <a:pPr marL="0" marR="0" indent="0" algn="l" defTabSz="685800" rtl="0" eaLnBrk="1" fontAlgn="auto" latinLnBrk="0" hangingPunct="1">
              <a:lnSpc>
                <a:spcPct val="90000"/>
              </a:lnSpc>
              <a:spcBef>
                <a:spcPts val="0"/>
              </a:spcBef>
              <a:spcAft>
                <a:spcPts val="1000"/>
              </a:spcAft>
              <a:buClrTx/>
              <a:buSzTx/>
              <a:buFont typeface="Arial" panose="020B0604020202020204" pitchFamily="34" charset="0"/>
              <a:buNone/>
            </a:pPr>
            <a:r>
              <a:rPr kumimoji="0" lang="zh-CN" altLang="en-US" b="1" i="0" u="none" strike="noStrike" kern="1200" cap="none" spc="150" normalizeH="0" baseline="0" noProof="1">
                <a:solidFill>
                  <a:schemeClr val="tx1"/>
                </a:solidFill>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 ②</a:t>
            </a:r>
            <a:r>
              <a:rPr lang="zh-CN" altLang="en-US" b="1" spc="150" dirty="0">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增选毛泽东为政治局常委；</a:t>
            </a:r>
          </a:p>
          <a:p>
            <a:pPr marL="0" marR="0" indent="0" algn="l" defTabSz="685800" rtl="0" eaLnBrk="1" fontAlgn="auto" latinLnBrk="0" hangingPunct="1">
              <a:lnSpc>
                <a:spcPct val="90000"/>
              </a:lnSpc>
              <a:spcBef>
                <a:spcPts val="0"/>
              </a:spcBef>
              <a:spcAft>
                <a:spcPts val="1000"/>
              </a:spcAft>
              <a:buClrTx/>
              <a:buSzTx/>
              <a:buFont typeface="Arial" panose="020B0604020202020204" pitchFamily="34" charset="0"/>
              <a:buNone/>
            </a:pPr>
            <a:r>
              <a:rPr kumimoji="0" lang="zh-CN" altLang="en-US" b="1" i="0" u="none" strike="noStrike" kern="1200" cap="none" spc="150" normalizeH="0" baseline="0" noProof="1">
                <a:solidFill>
                  <a:schemeClr val="tx1"/>
                </a:solidFill>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 ③会后成立三人小组负责全军的军事行动；</a:t>
            </a:r>
            <a:endParaRPr kumimoji="0" lang="zh-CN" altLang="en-US" b="0" i="0" u="none" strike="noStrike" kern="1200" cap="none" spc="150" normalizeH="0" baseline="0" noProof="1">
              <a:solidFill>
                <a:schemeClr val="tx1"/>
              </a:solidFill>
              <a:uFillTx/>
              <a:latin typeface="微软雅黑" panose="020B0503020204020204" charset="-122"/>
              <a:ea typeface="微软雅黑" panose="020B0503020204020204" charset="-122"/>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2000" b="0" i="0" u="none" strike="noStrike" kern="1200" cap="none" spc="150" normalizeH="0" baseline="0" noProof="1">
              <a:solidFill>
                <a:schemeClr val="tx1"/>
              </a:solidFill>
              <a:uFillTx/>
              <a:latin typeface="Calibri" panose="020F0502020204030204" charset="0"/>
              <a:ea typeface="微软雅黑" panose="020B0503020204020204" charset="-122"/>
              <a:cs typeface="+mn-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微软雅黑" panose="020B0503020204020204" charset="-122"/>
              </a:rPr>
              <a:t>  </a:t>
            </a: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2000" b="0" i="0" u="none" strike="noStrike" kern="1200" cap="none" spc="150" normalizeH="0" baseline="0" noProof="1">
              <a:solidFill>
                <a:schemeClr val="tx1"/>
              </a:solidFill>
              <a:uFillTx/>
              <a:latin typeface="Calibri" panose="020F0502020204030204" charset="0"/>
              <a:ea typeface="微软雅黑" panose="020B0503020204020204" charset="-122"/>
              <a:cs typeface="+mn-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20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微软雅黑" panose="020B0503020204020204" charset="-122"/>
            </a:endParaRPr>
          </a:p>
        </p:txBody>
      </p:sp>
      <p:pic>
        <p:nvPicPr>
          <p:cNvPr id="54276" name="图片 4"/>
          <p:cNvPicPr>
            <a:picLocks noChangeAspect="1"/>
          </p:cNvPicPr>
          <p:nvPr/>
        </p:nvPicPr>
        <p:blipFill>
          <a:blip r:embed="rId3"/>
          <a:stretch>
            <a:fillRect/>
          </a:stretch>
        </p:blipFill>
        <p:spPr>
          <a:xfrm>
            <a:off x="7832436" y="1098550"/>
            <a:ext cx="3941099" cy="2604770"/>
          </a:xfrm>
          <a:prstGeom prst="rect">
            <a:avLst/>
          </a:prstGeom>
          <a:noFill/>
          <a:ln w="9525">
            <a:noFill/>
          </a:ln>
        </p:spPr>
      </p:pic>
      <p:sp>
        <p:nvSpPr>
          <p:cNvPr id="6" name="文本框 5"/>
          <p:cNvSpPr txBox="1"/>
          <p:nvPr/>
        </p:nvSpPr>
        <p:spPr>
          <a:xfrm>
            <a:off x="8440103" y="3703320"/>
            <a:ext cx="2133600" cy="460375"/>
          </a:xfrm>
          <a:prstGeom prst="rect">
            <a:avLst/>
          </a:prstGeom>
          <a:noFill/>
        </p:spPr>
        <p:txBody>
          <a:bodyPr wrap="none" rtlCol="0" anchor="t">
            <a:spAutoFit/>
          </a:bodyPr>
          <a:lstStyle/>
          <a:p>
            <a:pPr defTabSz="685800"/>
            <a:r>
              <a:rPr sz="2400" b="1" spc="150" noProof="1">
                <a:solidFill>
                  <a:srgbClr val="FF0000"/>
                </a:solidFill>
                <a:latin typeface="微软雅黑" panose="020B0503020204020204" charset="-122"/>
                <a:ea typeface="微软雅黑" panose="020B0503020204020204" charset="-122"/>
                <a:cs typeface="+mn-cs"/>
                <a:sym typeface="微软雅黑" panose="020B0503020204020204" charset="-122"/>
              </a:rPr>
              <a:t>遵义会议会址</a:t>
            </a:r>
            <a:endParaRPr lang="zh-CN" altLang="en-US" sz="2400" b="1" spc="150" noProof="1">
              <a:solidFill>
                <a:srgbClr val="FF0000"/>
              </a:solidFill>
              <a:latin typeface="微软雅黑" panose="020B0503020204020204" charset="-122"/>
              <a:ea typeface="微软雅黑" panose="020B0503020204020204" charset="-122"/>
              <a:cs typeface="+mn-cs"/>
              <a:sym typeface="微软雅黑" panose="020B0503020204020204" charset="-122"/>
            </a:endParaRPr>
          </a:p>
        </p:txBody>
      </p:sp>
      <p:sp>
        <p:nvSpPr>
          <p:cNvPr id="27" name="TextBox 27"/>
          <p:cNvSpPr txBox="1">
            <a:spLocks noChangeArrowheads="1"/>
          </p:cNvSpPr>
          <p:nvPr/>
        </p:nvSpPr>
        <p:spPr bwMode="auto">
          <a:xfrm>
            <a:off x="331972" y="1009791"/>
            <a:ext cx="4178558" cy="523220"/>
          </a:xfrm>
          <a:prstGeom prst="rect">
            <a:avLst/>
          </a:prstGeom>
          <a:noFill/>
          <a:ln w="9525">
            <a:noFill/>
            <a:miter lim="800000"/>
          </a:ln>
        </p:spPr>
        <p:txBody>
          <a:bodyPr wrap="square" anchor="ctr" anchorCtr="1">
            <a:spAutoFit/>
          </a:bodyPr>
          <a:lstStyle>
            <a:lvl1pPr>
              <a:defRPr>
                <a:solidFill>
                  <a:schemeClr val="tx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a:solidFill>
                  <a:schemeClr val="tx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a:solidFill>
                  <a:schemeClr val="tx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a:solidFill>
                  <a:schemeClr val="tx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a:solidFill>
                  <a:schemeClr val="tx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fontAlgn="base">
              <a:spcBef>
                <a:spcPct val="0"/>
              </a:spcBef>
              <a:spcAft>
                <a:spcPct val="0"/>
              </a:spcAft>
              <a:defRPr>
                <a:solidFill>
                  <a:schemeClr val="tx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fontAlgn="base">
              <a:spcBef>
                <a:spcPct val="0"/>
              </a:spcBef>
              <a:spcAft>
                <a:spcPct val="0"/>
              </a:spcAft>
              <a:defRPr>
                <a:solidFill>
                  <a:schemeClr val="tx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fontAlgn="base">
              <a:spcBef>
                <a:spcPct val="0"/>
              </a:spcBef>
              <a:spcAft>
                <a:spcPct val="0"/>
              </a:spcAft>
              <a:defRPr>
                <a:solidFill>
                  <a:schemeClr val="tx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fontAlgn="base">
              <a:spcBef>
                <a:spcPct val="0"/>
              </a:spcBef>
              <a:spcAft>
                <a:spcPct val="0"/>
              </a:spcAft>
              <a:defRPr>
                <a:solidFill>
                  <a:schemeClr val="tx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黑体" panose="02010600030101010101" pitchFamily="49" charset="-122"/>
                <a:ea typeface="黑体" panose="02010600030101010101" pitchFamily="49" charset="-122"/>
                <a:cs typeface="Helvetica" panose="020B0604020202020204" pitchFamily="34" charset="0"/>
                <a:sym typeface="Helvetica" panose="020B0604020202020204" pitchFamily="34" charset="0"/>
              </a:rPr>
              <a:t>遵义会议</a:t>
            </a:r>
            <a:r>
              <a:rPr kumimoji="0" lang="zh-CN" alt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0030101010101" pitchFamily="49" charset="-122"/>
                <a:ea typeface="黑体" panose="02010600030101010101" pitchFamily="49" charset="-122"/>
                <a:cs typeface="Helvetica" panose="020B0604020202020204" pitchFamily="34" charset="0"/>
                <a:sym typeface="Helvetica" panose="020B0604020202020204" pitchFamily="34" charset="0"/>
              </a:rPr>
              <a:t>（</a:t>
            </a:r>
            <a:r>
              <a:rPr kumimoji="0" lang="en-US" altLang="zh-CN"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0030101010101" pitchFamily="49" charset="-122"/>
                <a:ea typeface="黑体" panose="02010600030101010101" pitchFamily="49" charset="-122"/>
                <a:cs typeface="Helvetica" panose="020B0604020202020204" pitchFamily="34" charset="0"/>
                <a:sym typeface="Helvetica" panose="020B0604020202020204" pitchFamily="34" charset="0"/>
              </a:rPr>
              <a:t>1935</a:t>
            </a:r>
            <a:r>
              <a:rPr kumimoji="0" lang="zh-CN" alt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0030101010101" pitchFamily="49" charset="-122"/>
                <a:ea typeface="黑体" panose="02010600030101010101" pitchFamily="49" charset="-122"/>
                <a:cs typeface="Helvetica" panose="020B0604020202020204" pitchFamily="34" charset="0"/>
                <a:sym typeface="Helvetica" panose="020B0604020202020204" pitchFamily="34" charset="0"/>
              </a:rPr>
              <a:t>年）</a:t>
            </a:r>
          </a:p>
        </p:txBody>
      </p:sp>
      <p:sp>
        <p:nvSpPr>
          <p:cNvPr id="2" name="文本框 1"/>
          <p:cNvSpPr txBox="1"/>
          <p:nvPr/>
        </p:nvSpPr>
        <p:spPr>
          <a:xfrm>
            <a:off x="322869" y="3527752"/>
            <a:ext cx="11427696" cy="3190617"/>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1000"/>
              </a:spcAft>
              <a:buClrTx/>
              <a:buSzTx/>
              <a:buFont typeface="Arial" panose="020B0604020202020204" pitchFamily="34" charset="0"/>
              <a:buNone/>
            </a:pPr>
            <a:r>
              <a:rPr lang="zh-CN" altLang="en-US" sz="2800" b="1" spc="150" dirty="0">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a:t>
            </a:r>
            <a:r>
              <a:rPr lang="en-US" altLang="zh-CN" sz="2800" b="1" spc="150" dirty="0">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2</a:t>
            </a:r>
            <a:r>
              <a:rPr lang="zh-CN" altLang="en-US" sz="2800" b="1" spc="150" dirty="0">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）意义：</a:t>
            </a:r>
          </a:p>
          <a:p>
            <a:pPr marL="0" marR="0" indent="0" algn="l" defTabSz="685800" rtl="0" eaLnBrk="1" fontAlgn="auto" latinLnBrk="0" hangingPunct="1">
              <a:lnSpc>
                <a:spcPct val="100000"/>
              </a:lnSpc>
              <a:spcBef>
                <a:spcPts val="0"/>
              </a:spcBef>
              <a:spcAft>
                <a:spcPts val="1000"/>
              </a:spcAft>
              <a:buClrTx/>
              <a:buSzTx/>
              <a:buFont typeface="Arial" panose="020B0604020202020204" pitchFamily="34" charset="0"/>
              <a:buNone/>
            </a:pPr>
            <a:r>
              <a:rPr lang="zh-CN" altLang="en-US" sz="2800" b="1" spc="150" dirty="0">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 ①结束了“左”倾错误；</a:t>
            </a:r>
          </a:p>
          <a:p>
            <a:pPr marL="0" marR="0" indent="0" algn="l" defTabSz="685800" rtl="0" eaLnBrk="1" fontAlgn="auto" latinLnBrk="0" hangingPunct="1">
              <a:lnSpc>
                <a:spcPct val="100000"/>
              </a:lnSpc>
              <a:spcBef>
                <a:spcPts val="0"/>
              </a:spcBef>
              <a:spcAft>
                <a:spcPts val="1000"/>
              </a:spcAft>
              <a:buClrTx/>
              <a:buSzTx/>
              <a:buFont typeface="Arial" panose="020B0604020202020204" pitchFamily="34" charset="0"/>
              <a:buNone/>
            </a:pPr>
            <a:r>
              <a:rPr lang="zh-CN" altLang="en-US" sz="2800" b="1" spc="150" dirty="0">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 ②事实上</a:t>
            </a:r>
            <a:r>
              <a:rPr lang="zh-CN" altLang="en-US" sz="2800" b="1" spc="150" dirty="0">
                <a:solidFill>
                  <a:srgbClr val="FF0000"/>
                </a:solidFill>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确立了以毛泽东为核心的党中央的正确领导；</a:t>
            </a:r>
            <a:endParaRPr kumimoji="0" lang="zh-CN" altLang="en-US" sz="2800" b="1" i="0" u="none" strike="noStrike" kern="1200" cap="none" spc="150" normalizeH="0" baseline="0" noProof="1">
              <a:solidFill>
                <a:schemeClr val="tx1"/>
              </a:solidFill>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endParaRPr>
          </a:p>
          <a:p>
            <a:pPr marL="0" marR="0" indent="0" algn="l" defTabSz="685800" rtl="0" eaLnBrk="1" fontAlgn="auto" latinLnBrk="0" hangingPunct="1">
              <a:lnSpc>
                <a:spcPct val="100000"/>
              </a:lnSpc>
              <a:spcBef>
                <a:spcPts val="0"/>
              </a:spcBef>
              <a:spcAft>
                <a:spcPts val="1000"/>
              </a:spcAft>
              <a:buClrTx/>
              <a:buSzTx/>
              <a:buFont typeface="Arial" panose="020B0604020202020204" pitchFamily="34" charset="0"/>
              <a:buNone/>
            </a:pPr>
            <a:r>
              <a:rPr lang="zh-CN" altLang="en-US" sz="2800" b="1" spc="150" dirty="0">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 ③</a:t>
            </a:r>
            <a:r>
              <a:rPr lang="zh-CN" altLang="en-US" sz="2800" b="1" spc="150" dirty="0">
                <a:solidFill>
                  <a:srgbClr val="FF0000"/>
                </a:solidFill>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中共从幼稚走向成熟的标志；（中共第一次独立运用马克思主义）</a:t>
            </a:r>
            <a:endParaRPr kumimoji="0" lang="zh-CN" altLang="en-US" sz="2800" b="1" i="0" u="none" strike="noStrike" kern="1200" cap="none" spc="150" normalizeH="0" baseline="0" noProof="1">
              <a:solidFill>
                <a:srgbClr val="FF0000"/>
              </a:solidFill>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endParaRPr>
          </a:p>
          <a:p>
            <a:pPr marL="0" marR="0" indent="0" algn="l" defTabSz="685800" rtl="0" eaLnBrk="1" fontAlgn="auto" latinLnBrk="0" hangingPunct="1">
              <a:lnSpc>
                <a:spcPct val="100000"/>
              </a:lnSpc>
              <a:spcBef>
                <a:spcPts val="0"/>
              </a:spcBef>
              <a:spcAft>
                <a:spcPts val="1000"/>
              </a:spcAft>
              <a:buClrTx/>
              <a:buSzTx/>
              <a:buFont typeface="Arial" panose="020B0604020202020204" pitchFamily="34" charset="0"/>
              <a:buNone/>
            </a:pPr>
            <a:r>
              <a:rPr lang="zh-CN" altLang="en-US" sz="2800" b="1" spc="150" dirty="0">
                <a:uFillTx/>
                <a:latin typeface="黑体" panose="02010600030101010101" pitchFamily="49" charset="-122"/>
                <a:ea typeface="黑体" panose="02010600030101010101" pitchFamily="49" charset="-122"/>
                <a:cs typeface="宋体" panose="02010600030101010101" pitchFamily="2" charset="-122"/>
                <a:sym typeface="微软雅黑" panose="020B0503020204020204" charset="-122"/>
              </a:rPr>
              <a:t> </a:t>
            </a:r>
            <a:r>
              <a:rPr lang="zh-CN" altLang="en-US" sz="2800" b="1" spc="150" dirty="0">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④成</a:t>
            </a:r>
            <a:r>
              <a:rPr lang="zh-CN" altLang="en-US" sz="2800" b="1" spc="150" dirty="0">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为党的</a:t>
            </a:r>
            <a:r>
              <a:rPr lang="zh-CN" altLang="en-US" sz="2800" b="1" u="sng" spc="150" dirty="0">
                <a:solidFill>
                  <a:srgbClr val="FF0000"/>
                </a:solidFill>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历史上生死攸关的转折点</a:t>
            </a:r>
            <a:r>
              <a:rPr lang="zh-CN" altLang="en-US" sz="2800" b="1" spc="150" dirty="0">
                <a:uFillTx/>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（挽救党，挽救红军，挽救中国革命）。</a:t>
            </a:r>
            <a:endParaRPr lang="zh-CN" altLang="en-US" sz="2800" dirty="0"/>
          </a:p>
        </p:txBody>
      </p:sp>
    </p:spTree>
    <p:custDataLst>
      <p:tags r:id="rId1"/>
    </p:custDataLst>
    <p:extLst>
      <p:ext uri="{BB962C8B-B14F-4D97-AF65-F5344CB8AC3E}">
        <p14:creationId xmlns:p14="http://schemas.microsoft.com/office/powerpoint/2010/main" val="158586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
          <p:cNvSpPr>
            <a:spLocks noChangeArrowheads="1"/>
          </p:cNvSpPr>
          <p:nvPr/>
        </p:nvSpPr>
        <p:spPr bwMode="auto">
          <a:xfrm>
            <a:off x="618837" y="1608697"/>
            <a:ext cx="10741891" cy="2277847"/>
          </a:xfrm>
          <a:prstGeom prst="rect">
            <a:avLst/>
          </a:prstGeom>
          <a:noFill/>
          <a:ln w="38100">
            <a:solidFill>
              <a:srgbClr val="808080"/>
            </a:solidFill>
            <a:miter lim="800000"/>
            <a:headEnd/>
            <a:tailEnd/>
          </a:ln>
        </p:spPr>
        <p:txBody>
          <a:bodyPr wrap="square" lIns="122219" tIns="61109" rIns="122219" bIns="61109" anchor="ctr">
            <a:spAutoFit/>
          </a:bodyPr>
          <a:lstStyle/>
          <a:p>
            <a:pPr eaLnBrk="1" hangingPunct="1"/>
            <a:r>
              <a:rPr lang="zh-CN" altLang="en-US" sz="2800" dirty="0">
                <a:latin typeface="黑体" pitchFamily="49" charset="-122"/>
                <a:ea typeface="黑体" pitchFamily="49" charset="-122"/>
              </a:rPr>
              <a:t>材料</a:t>
            </a:r>
            <a:r>
              <a:rPr lang="en-US" altLang="zh-CN" sz="2800" dirty="0">
                <a:latin typeface="黑体" pitchFamily="49" charset="-122"/>
                <a:ea typeface="黑体" pitchFamily="49" charset="-122"/>
              </a:rPr>
              <a:t>1</a:t>
            </a:r>
            <a:r>
              <a:rPr lang="zh-CN" altLang="en-US" sz="2800" dirty="0">
                <a:latin typeface="黑体" pitchFamily="49" charset="-122"/>
                <a:ea typeface="黑体" pitchFamily="49" charset="-122"/>
              </a:rPr>
              <a:t>：“它不是一般意义上的‘行军’</a:t>
            </a:r>
            <a:r>
              <a:rPr lang="en-US" altLang="zh-CN" sz="2800" dirty="0">
                <a:latin typeface="黑体" pitchFamily="49" charset="-122"/>
                <a:ea typeface="黑体" pitchFamily="49" charset="-122"/>
              </a:rPr>
              <a:t>……</a:t>
            </a:r>
            <a:r>
              <a:rPr lang="zh-CN" altLang="en-US" sz="2800" dirty="0">
                <a:latin typeface="黑体" pitchFamily="49" charset="-122"/>
                <a:ea typeface="黑体" pitchFamily="49" charset="-122"/>
              </a:rPr>
              <a:t>它是一曲人类求生存的凯歌，是为避开蒋介石的魔爪而进行的一</a:t>
            </a:r>
            <a:r>
              <a:rPr lang="zh-CN" altLang="en-US" sz="2800" dirty="0">
                <a:solidFill>
                  <a:srgbClr val="FF0000"/>
                </a:solidFill>
                <a:latin typeface="黑体" pitchFamily="49" charset="-122"/>
                <a:ea typeface="黑体" pitchFamily="49" charset="-122"/>
              </a:rPr>
              <a:t>次生死攸关、征途漫漫的撤退，</a:t>
            </a:r>
            <a:r>
              <a:rPr lang="zh-CN" altLang="en-US" sz="2800" dirty="0">
                <a:latin typeface="黑体" pitchFamily="49" charset="-122"/>
                <a:ea typeface="黑体" pitchFamily="49" charset="-122"/>
              </a:rPr>
              <a:t>是一场险象环生、危在旦夕的战斗</a:t>
            </a:r>
            <a:r>
              <a:rPr lang="en-US" altLang="zh-CN" sz="2800" dirty="0">
                <a:latin typeface="黑体" pitchFamily="49" charset="-122"/>
                <a:ea typeface="黑体" pitchFamily="49" charset="-122"/>
              </a:rPr>
              <a:t>……</a:t>
            </a:r>
            <a:r>
              <a:rPr lang="zh-CN" altLang="en-US" sz="2800" dirty="0">
                <a:solidFill>
                  <a:srgbClr val="FF0000"/>
                </a:solidFill>
                <a:latin typeface="黑体" pitchFamily="49" charset="-122"/>
                <a:ea typeface="黑体" pitchFamily="49" charset="-122"/>
              </a:rPr>
              <a:t>长征却使毛泽东及其共产党人赢得了中国。”</a:t>
            </a:r>
            <a:endParaRPr lang="en-US" altLang="zh-CN" sz="2800" dirty="0">
              <a:solidFill>
                <a:srgbClr val="FF0000"/>
              </a:solidFill>
              <a:latin typeface="黑体" pitchFamily="49" charset="-122"/>
              <a:ea typeface="黑体" pitchFamily="49" charset="-122"/>
            </a:endParaRPr>
          </a:p>
          <a:p>
            <a:pPr algn="r" eaLnBrk="1" hangingPunct="1"/>
            <a:r>
              <a:rPr lang="en-US" altLang="zh-CN" sz="2800" dirty="0">
                <a:latin typeface="黑体" pitchFamily="49" charset="-122"/>
                <a:ea typeface="黑体" pitchFamily="49" charset="-122"/>
              </a:rPr>
              <a:t>——</a:t>
            </a:r>
            <a:r>
              <a:rPr lang="zh-CN" altLang="en-US" sz="2800" dirty="0">
                <a:latin typeface="黑体" pitchFamily="49" charset="-122"/>
                <a:ea typeface="黑体" pitchFamily="49" charset="-122"/>
              </a:rPr>
              <a:t>哈里森</a:t>
            </a:r>
            <a:r>
              <a:rPr lang="en-US" altLang="zh-CN" sz="2800" dirty="0">
                <a:latin typeface="黑体" pitchFamily="49" charset="-122"/>
                <a:ea typeface="黑体" pitchFamily="49" charset="-122"/>
              </a:rPr>
              <a:t>·</a:t>
            </a:r>
            <a:r>
              <a:rPr lang="zh-CN" altLang="en-US" sz="2800" dirty="0">
                <a:latin typeface="黑体" pitchFamily="49" charset="-122"/>
                <a:ea typeface="黑体" pitchFamily="49" charset="-122"/>
              </a:rPr>
              <a:t>索尔兹伯里（美国作家）</a:t>
            </a:r>
          </a:p>
        </p:txBody>
      </p:sp>
      <p:sp>
        <p:nvSpPr>
          <p:cNvPr id="34" name="Text Box 4"/>
          <p:cNvSpPr txBox="1">
            <a:spLocks noChangeArrowheads="1"/>
          </p:cNvSpPr>
          <p:nvPr/>
        </p:nvSpPr>
        <p:spPr bwMode="auto">
          <a:xfrm>
            <a:off x="609600" y="4038798"/>
            <a:ext cx="10751128" cy="1631517"/>
          </a:xfrm>
          <a:prstGeom prst="rect">
            <a:avLst/>
          </a:prstGeom>
          <a:noFill/>
          <a:ln w="38100">
            <a:solidFill>
              <a:srgbClr val="969696"/>
            </a:solidFill>
            <a:miter lim="800000"/>
            <a:headEnd/>
            <a:tailEnd/>
          </a:ln>
        </p:spPr>
        <p:txBody>
          <a:bodyPr wrap="square" lIns="122219" tIns="61109" rIns="122219" bIns="61109">
            <a:spAutoFit/>
          </a:bodyPr>
          <a:lstStyle/>
          <a:p>
            <a:pPr eaLnBrk="1" hangingPunct="1">
              <a:spcBef>
                <a:spcPct val="50000"/>
              </a:spcBef>
            </a:pPr>
            <a:r>
              <a:rPr lang="zh-CN" altLang="en-US" sz="2800" dirty="0">
                <a:latin typeface="黑体" pitchFamily="49" charset="-122"/>
                <a:ea typeface="黑体" pitchFamily="49" charset="-122"/>
              </a:rPr>
              <a:t>材料</a:t>
            </a:r>
            <a:r>
              <a:rPr lang="en-US" altLang="zh-CN" sz="2800" dirty="0">
                <a:latin typeface="黑体" pitchFamily="49" charset="-122"/>
                <a:ea typeface="黑体" pitchFamily="49" charset="-122"/>
              </a:rPr>
              <a:t>2</a:t>
            </a:r>
            <a:r>
              <a:rPr lang="zh-CN" altLang="en-US" sz="2800" dirty="0">
                <a:latin typeface="黑体" pitchFamily="49" charset="-122"/>
                <a:ea typeface="黑体" pitchFamily="49" charset="-122"/>
              </a:rPr>
              <a:t>：长征是历史纪录上的第一次，</a:t>
            </a:r>
            <a:r>
              <a:rPr lang="zh-CN" altLang="en-US" sz="2800" dirty="0">
                <a:solidFill>
                  <a:srgbClr val="FF0000"/>
                </a:solidFill>
                <a:latin typeface="黑体" pitchFamily="49" charset="-122"/>
                <a:ea typeface="黑体" pitchFamily="49" charset="-122"/>
              </a:rPr>
              <a:t>长征是宣言书，长征是宣传队</a:t>
            </a:r>
            <a:r>
              <a:rPr lang="zh-CN" altLang="en-US" sz="2800" dirty="0">
                <a:latin typeface="黑体" pitchFamily="49" charset="-122"/>
                <a:ea typeface="黑体" pitchFamily="49" charset="-122"/>
              </a:rPr>
              <a:t>，长征是播种机。</a:t>
            </a:r>
            <a:r>
              <a:rPr lang="en-US" altLang="zh-CN" sz="2800" dirty="0">
                <a:latin typeface="黑体" pitchFamily="49" charset="-122"/>
                <a:ea typeface="黑体" pitchFamily="49" charset="-122"/>
              </a:rPr>
              <a:t>……</a:t>
            </a:r>
            <a:r>
              <a:rPr lang="zh-CN" altLang="en-US" sz="2800" dirty="0">
                <a:latin typeface="黑体" pitchFamily="49" charset="-122"/>
                <a:ea typeface="黑体" pitchFamily="49" charset="-122"/>
              </a:rPr>
              <a:t>长征是以我们的胜利、敌人失败的结果而告结。</a:t>
            </a:r>
            <a:endParaRPr lang="en-US" altLang="zh-CN" sz="2800" dirty="0">
              <a:latin typeface="黑体" pitchFamily="49" charset="-122"/>
              <a:ea typeface="黑体" pitchFamily="49" charset="-122"/>
            </a:endParaRPr>
          </a:p>
          <a:p>
            <a:pPr algn="r" eaLnBrk="1" hangingPunct="1">
              <a:spcBef>
                <a:spcPct val="50000"/>
              </a:spcBef>
            </a:pPr>
            <a:r>
              <a:rPr lang="en-US" altLang="zh-CN" sz="2800" dirty="0">
                <a:latin typeface="黑体" pitchFamily="49" charset="-122"/>
                <a:ea typeface="黑体" pitchFamily="49" charset="-122"/>
              </a:rPr>
              <a:t>    </a:t>
            </a:r>
            <a:r>
              <a:rPr lang="zh-CN" altLang="en-US" sz="2800" dirty="0">
                <a:latin typeface="黑体" pitchFamily="49" charset="-122"/>
                <a:ea typeface="黑体" pitchFamily="49" charset="-122"/>
              </a:rPr>
              <a:t> </a:t>
            </a:r>
            <a:r>
              <a:rPr lang="en-US" altLang="zh-CN" sz="2800" dirty="0">
                <a:latin typeface="黑体" pitchFamily="49" charset="-122"/>
                <a:ea typeface="黑体" pitchFamily="49" charset="-122"/>
              </a:rPr>
              <a:t>——</a:t>
            </a:r>
            <a:r>
              <a:rPr lang="zh-CN" altLang="en-US" sz="2800" dirty="0">
                <a:latin typeface="黑体" pitchFamily="49" charset="-122"/>
                <a:ea typeface="黑体" pitchFamily="49" charset="-122"/>
              </a:rPr>
              <a:t>毛泽东</a:t>
            </a:r>
          </a:p>
        </p:txBody>
      </p:sp>
      <p:sp>
        <p:nvSpPr>
          <p:cNvPr id="35" name="Text Box 5"/>
          <p:cNvSpPr txBox="1"/>
          <p:nvPr/>
        </p:nvSpPr>
        <p:spPr>
          <a:xfrm>
            <a:off x="1894742" y="5725146"/>
            <a:ext cx="7795796" cy="1006730"/>
          </a:xfrm>
          <a:prstGeom prst="rect">
            <a:avLst/>
          </a:prstGeom>
          <a:noFill/>
          <a:ln w="28575">
            <a:solidFill>
              <a:schemeClr val="tx1"/>
            </a:solidFill>
          </a:ln>
        </p:spPr>
        <p:txBody>
          <a:bodyPr wrap="square" lIns="122219" tIns="61109" rIns="122219" bIns="61109">
            <a:spAutoFit/>
          </a:bodyPr>
          <a:lstStyle/>
          <a:p>
            <a:pPr algn="ctr" eaLnBrk="1" fontAlgn="auto" hangingPunct="1">
              <a:spcBef>
                <a:spcPct val="5000"/>
              </a:spcBef>
              <a:defRPr/>
            </a:pPr>
            <a:r>
              <a:rPr lang="zh-CN" altLang="en-US" sz="2800" noProof="1">
                <a:solidFill>
                  <a:srgbClr val="FF0000"/>
                </a:solidFill>
                <a:latin typeface="黑体" panose="02010609060101010101" pitchFamily="49" charset="-122"/>
                <a:ea typeface="黑体" panose="02010609060101010101" pitchFamily="49" charset="-122"/>
                <a:sym typeface="Helvetica" panose="020B0604020202020204" pitchFamily="34" charset="0"/>
              </a:rPr>
              <a:t>根据以上材料，结合课本知识，想一想：</a:t>
            </a:r>
            <a:endParaRPr lang="en-US" altLang="zh-CN" sz="2800" noProof="1">
              <a:solidFill>
                <a:srgbClr val="FF0000"/>
              </a:solidFill>
              <a:latin typeface="黑体" panose="02010609060101010101" pitchFamily="49" charset="-122"/>
              <a:ea typeface="黑体" panose="02010609060101010101" pitchFamily="49" charset="-122"/>
              <a:sym typeface="Helvetica" panose="020B0604020202020204" pitchFamily="34" charset="0"/>
            </a:endParaRPr>
          </a:p>
          <a:p>
            <a:pPr algn="ctr" eaLnBrk="1" fontAlgn="auto" hangingPunct="1">
              <a:spcBef>
                <a:spcPct val="5000"/>
              </a:spcBef>
              <a:defRPr/>
            </a:pPr>
            <a:r>
              <a:rPr lang="zh-CN" altLang="en-US" sz="2800" noProof="1">
                <a:solidFill>
                  <a:srgbClr val="FF0000"/>
                </a:solidFill>
                <a:latin typeface="黑体" panose="02010609060101010101" pitchFamily="49" charset="-122"/>
                <a:ea typeface="黑体" panose="02010609060101010101" pitchFamily="49" charset="-122"/>
                <a:sym typeface="Helvetica" panose="020B0604020202020204" pitchFamily="34" charset="0"/>
              </a:rPr>
              <a:t>长征的胜利有什么历史意义？</a:t>
            </a:r>
            <a:endParaRPr lang="zh-CN" altLang="en-US" sz="2800" noProof="1">
              <a:solidFill>
                <a:srgbClr val="FF0000"/>
              </a:solidFill>
              <a:latin typeface="黑体" panose="02010609060101010101" pitchFamily="49" charset="-122"/>
              <a:ea typeface="黑体" panose="02010609060101010101" pitchFamily="49" charset="-122"/>
              <a:cs typeface="Helvetica" panose="020B0604020202020204" pitchFamily="34" charset="0"/>
              <a:sym typeface="Helvetica" panose="020B0604020202020204" pitchFamily="34" charset="0"/>
            </a:endParaRPr>
          </a:p>
        </p:txBody>
      </p:sp>
      <p:sp>
        <p:nvSpPr>
          <p:cNvPr id="9" name="矩形 8"/>
          <p:cNvSpPr/>
          <p:nvPr/>
        </p:nvSpPr>
        <p:spPr>
          <a:xfrm>
            <a:off x="554181" y="1444595"/>
            <a:ext cx="10825018" cy="4320480"/>
          </a:xfrm>
          <a:prstGeom prst="rect">
            <a:avLst/>
          </a:prstGeom>
          <a:solidFill>
            <a:srgbClr val="FFFF00"/>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tx1"/>
                </a:solidFill>
                <a:latin typeface="微软雅黑" pitchFamily="34" charset="-122"/>
                <a:ea typeface="微软雅黑" pitchFamily="34" charset="-122"/>
              </a:rPr>
              <a:t>1</a:t>
            </a:r>
            <a:r>
              <a:rPr lang="zh-CN" altLang="en-US" sz="2800" b="1" dirty="0">
                <a:solidFill>
                  <a:schemeClr val="tx1"/>
                </a:solidFill>
                <a:latin typeface="微软雅黑" pitchFamily="34" charset="-122"/>
                <a:ea typeface="微软雅黑" pitchFamily="34" charset="-122"/>
              </a:rPr>
              <a:t>、实现了红军的战略大转移，</a:t>
            </a:r>
            <a:r>
              <a:rPr lang="zh-CN" altLang="en-US" sz="2800" b="1" dirty="0">
                <a:solidFill>
                  <a:srgbClr val="C00000"/>
                </a:solidFill>
                <a:latin typeface="微软雅黑" pitchFamily="34" charset="-122"/>
                <a:ea typeface="微软雅黑" pitchFamily="34" charset="-122"/>
              </a:rPr>
              <a:t>使中国革命转危为安；</a:t>
            </a:r>
            <a:endParaRPr lang="en-US" altLang="zh-CN" sz="2800" b="1" dirty="0">
              <a:solidFill>
                <a:srgbClr val="C00000"/>
              </a:solidFill>
              <a:latin typeface="微软雅黑" pitchFamily="34" charset="-122"/>
              <a:ea typeface="微软雅黑" pitchFamily="34" charset="-122"/>
            </a:endParaRPr>
          </a:p>
          <a:p>
            <a:endParaRPr lang="en-US" altLang="zh-CN" sz="2800" b="1" dirty="0">
              <a:solidFill>
                <a:schemeClr val="tx1"/>
              </a:solidFill>
              <a:latin typeface="微软雅黑" pitchFamily="34" charset="-122"/>
              <a:ea typeface="微软雅黑" pitchFamily="34" charset="-122"/>
            </a:endParaRPr>
          </a:p>
          <a:p>
            <a:r>
              <a:rPr lang="en-US" altLang="zh-CN" sz="2800" b="1" dirty="0">
                <a:solidFill>
                  <a:schemeClr val="tx1"/>
                </a:solidFill>
                <a:latin typeface="微软雅黑" pitchFamily="34" charset="-122"/>
                <a:ea typeface="微软雅黑" pitchFamily="34" charset="-122"/>
              </a:rPr>
              <a:t>2</a:t>
            </a:r>
            <a:r>
              <a:rPr lang="zh-CN" altLang="en-US" sz="2800" b="1" dirty="0">
                <a:solidFill>
                  <a:schemeClr val="tx1"/>
                </a:solidFill>
                <a:latin typeface="微软雅黑" pitchFamily="34" charset="-122"/>
                <a:ea typeface="微软雅黑" pitchFamily="34" charset="-122"/>
              </a:rPr>
              <a:t>、宣传了中共的政治主张，在沿途播下革命种子，鼓舞群众，铸就了长征精神；</a:t>
            </a:r>
            <a:endParaRPr lang="en-US" altLang="zh-CN" sz="2800" b="1" dirty="0">
              <a:solidFill>
                <a:schemeClr val="tx1"/>
              </a:solidFill>
              <a:latin typeface="微软雅黑" pitchFamily="34" charset="-122"/>
              <a:ea typeface="微软雅黑" pitchFamily="34" charset="-122"/>
            </a:endParaRPr>
          </a:p>
          <a:p>
            <a:endParaRPr lang="en-US" altLang="zh-CN" sz="2800" b="1" dirty="0">
              <a:solidFill>
                <a:schemeClr val="tx1"/>
              </a:solidFill>
              <a:latin typeface="微软雅黑" pitchFamily="34" charset="-122"/>
              <a:ea typeface="微软雅黑" pitchFamily="34" charset="-122"/>
            </a:endParaRPr>
          </a:p>
          <a:p>
            <a:r>
              <a:rPr lang="en-US" altLang="zh-CN" sz="2800" b="1" dirty="0">
                <a:solidFill>
                  <a:schemeClr val="tx1"/>
                </a:solidFill>
                <a:latin typeface="微软雅黑" pitchFamily="34" charset="-122"/>
                <a:ea typeface="微软雅黑" pitchFamily="34" charset="-122"/>
              </a:rPr>
              <a:t>3</a:t>
            </a:r>
            <a:r>
              <a:rPr lang="zh-CN" altLang="en-US" sz="2800" b="1" dirty="0">
                <a:solidFill>
                  <a:schemeClr val="tx1"/>
                </a:solidFill>
                <a:latin typeface="微软雅黑" pitchFamily="34" charset="-122"/>
                <a:ea typeface="微软雅黑" pitchFamily="34" charset="-122"/>
              </a:rPr>
              <a:t>、</a:t>
            </a:r>
            <a:r>
              <a:rPr lang="zh-CN" altLang="en-US" sz="2800" b="1" dirty="0">
                <a:solidFill>
                  <a:srgbClr val="C00000"/>
                </a:solidFill>
                <a:latin typeface="微软雅黑" pitchFamily="34" charset="-122"/>
                <a:ea typeface="微软雅黑" pitchFamily="34" charset="-122"/>
              </a:rPr>
              <a:t>经过长征锻炼和保存下来的革命骨干，成为以后领导抗日战争和解放战争的主干。</a:t>
            </a:r>
          </a:p>
        </p:txBody>
      </p:sp>
      <p:sp>
        <p:nvSpPr>
          <p:cNvPr id="12" name="TextBox 27">
            <a:extLst>
              <a:ext uri="{FF2B5EF4-FFF2-40B4-BE49-F238E27FC236}">
                <a16:creationId xmlns:a16="http://schemas.microsoft.com/office/drawing/2014/main" xmlns="" id="{375300AF-B808-4414-9FE9-542870EC5056}"/>
              </a:ext>
            </a:extLst>
          </p:cNvPr>
          <p:cNvSpPr txBox="1">
            <a:spLocks noChangeArrowheads="1"/>
          </p:cNvSpPr>
          <p:nvPr/>
        </p:nvSpPr>
        <p:spPr bwMode="auto">
          <a:xfrm>
            <a:off x="458098" y="923796"/>
            <a:ext cx="2377467" cy="523220"/>
          </a:xfrm>
          <a:prstGeom prst="rect">
            <a:avLst/>
          </a:prstGeom>
          <a:noFill/>
          <a:ln w="9525">
            <a:noFill/>
            <a:miter lim="800000"/>
          </a:ln>
        </p:spPr>
        <p:txBody>
          <a:bodyPr wrap="square" anchor="ctr" anchorCtr="1">
            <a:spAutoFit/>
          </a:bodyPr>
          <a:lstStyle>
            <a:lvl1pPr>
              <a:defRPr>
                <a:solidFill>
                  <a:schemeClr val="tx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a:solidFill>
                  <a:schemeClr val="tx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a:solidFill>
                  <a:schemeClr val="tx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a:solidFill>
                  <a:schemeClr val="tx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a:solidFill>
                  <a:schemeClr val="tx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fontAlgn="base">
              <a:spcBef>
                <a:spcPct val="0"/>
              </a:spcBef>
              <a:spcAft>
                <a:spcPct val="0"/>
              </a:spcAft>
              <a:defRPr>
                <a:solidFill>
                  <a:schemeClr val="tx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fontAlgn="base">
              <a:spcBef>
                <a:spcPct val="0"/>
              </a:spcBef>
              <a:spcAft>
                <a:spcPct val="0"/>
              </a:spcAft>
              <a:defRPr>
                <a:solidFill>
                  <a:schemeClr val="tx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fontAlgn="base">
              <a:spcBef>
                <a:spcPct val="0"/>
              </a:spcBef>
              <a:spcAft>
                <a:spcPct val="0"/>
              </a:spcAft>
              <a:defRPr>
                <a:solidFill>
                  <a:schemeClr val="tx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fontAlgn="base">
              <a:spcBef>
                <a:spcPct val="0"/>
              </a:spcBef>
              <a:spcAft>
                <a:spcPct val="0"/>
              </a:spcAft>
              <a:defRPr>
                <a:solidFill>
                  <a:schemeClr val="tx1"/>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黑体" panose="02010600030101010101" pitchFamily="49" charset="-122"/>
                <a:ea typeface="黑体" panose="02010600030101010101" pitchFamily="49" charset="-122"/>
                <a:cs typeface="Helvetica" panose="020B0604020202020204" pitchFamily="34" charset="0"/>
                <a:sym typeface="Helvetica" panose="020B0604020202020204" pitchFamily="34" charset="0"/>
              </a:rPr>
              <a:t>长征</a:t>
            </a:r>
            <a:r>
              <a:rPr kumimoji="0" lang="zh-CN" altLang="en-US" sz="28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黑体" panose="02010600030101010101" pitchFamily="49" charset="-122"/>
                <a:ea typeface="黑体" panose="02010600030101010101" pitchFamily="49" charset="-122"/>
                <a:cs typeface="Helvetica" panose="020B0604020202020204" pitchFamily="34" charset="0"/>
                <a:sym typeface="Helvetica" panose="020B0604020202020204" pitchFamily="34" charset="0"/>
              </a:rPr>
              <a:t>意义</a:t>
            </a:r>
          </a:p>
        </p:txBody>
      </p:sp>
    </p:spTree>
    <p:extLst>
      <p:ext uri="{BB962C8B-B14F-4D97-AF65-F5344CB8AC3E}">
        <p14:creationId xmlns:p14="http://schemas.microsoft.com/office/powerpoint/2010/main" val="1748616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ppt_x</p:attrName>
                                        </p:attrNameLst>
                                      </p:cBhvr>
                                      <p:tavLst>
                                        <p:tav tm="0">
                                          <p:val>
                                            <p:strVal val="#ppt_x"/>
                                          </p:val>
                                        </p:tav>
                                        <p:tav tm="100000">
                                          <p:val>
                                            <p:strVal val="#ppt_x"/>
                                          </p:val>
                                        </p:tav>
                                      </p:tavLst>
                                    </p:anim>
                                    <p:anim calcmode="lin" valueType="num">
                                      <p:cBhvr>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P spid="35"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中国工农红军长征图"/>
          <p:cNvPicPr>
            <a:picLocks noChangeAspect="1"/>
          </p:cNvPicPr>
          <p:nvPr/>
        </p:nvPicPr>
        <p:blipFill>
          <a:blip r:embed="rId3">
            <a:grayscl/>
          </a:blip>
          <a:srcRect l="1444" t="9259"/>
          <a:stretch>
            <a:fillRect/>
          </a:stretch>
        </p:blipFill>
        <p:spPr>
          <a:xfrm>
            <a:off x="0" y="831215"/>
            <a:ext cx="12192000" cy="6049010"/>
          </a:xfrm>
          <a:prstGeom prst="rect">
            <a:avLst/>
          </a:prstGeom>
        </p:spPr>
      </p:pic>
      <p:sp>
        <p:nvSpPr>
          <p:cNvPr id="7" name="流程图: 文档 6"/>
          <p:cNvSpPr/>
          <p:nvPr/>
        </p:nvSpPr>
        <p:spPr>
          <a:xfrm rot="5400000">
            <a:off x="5040630" y="-309880"/>
            <a:ext cx="6000115" cy="8302625"/>
          </a:xfrm>
          <a:prstGeom prst="flowChartDocument">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879340" y="1397000"/>
            <a:ext cx="7249795" cy="5446395"/>
          </a:xfrm>
          <a:prstGeom prst="rect">
            <a:avLst/>
          </a:prstGeom>
          <a:noFill/>
          <a:extLst>
            <a:ext uri="{909E8E84-426E-40DD-AFC4-6F175D3DCCD1}">
              <a14:hiddenFill xmlns:a14="http://schemas.microsoft.com/office/drawing/2010/main">
                <a:solidFill>
                  <a:schemeClr val="bg2">
                    <a:alpha val="52000"/>
                  </a:schemeClr>
                </a:solidFill>
              </a14:hiddenFill>
            </a:ext>
          </a:extLst>
        </p:spPr>
        <p:txBody>
          <a:bodyPr wrap="square" rtlCol="0">
            <a:spAutoFit/>
          </a:bodyPr>
          <a:lstStyle/>
          <a:p>
            <a:pPr algn="r"/>
            <a:r>
              <a:rPr lang="zh-CN" altLang="en-US" sz="3200" b="1">
                <a:solidFill>
                  <a:srgbClr val="C00000"/>
                </a:solidFill>
                <a:latin typeface="华文新魏" panose="02010800040101010101" charset="-122"/>
                <a:ea typeface="华文新魏" panose="02010800040101010101" charset="-122"/>
                <a:cs typeface="华文新魏" panose="02010800040101010101" charset="-122"/>
              </a:rPr>
              <a:t>中央红军</a:t>
            </a:r>
            <a:r>
              <a:rPr lang="en-US" altLang="zh-CN" sz="4000" b="1">
                <a:solidFill>
                  <a:srgbClr val="C00000"/>
                </a:solidFill>
                <a:latin typeface="华文新魏" panose="02010800040101010101" charset="-122"/>
                <a:ea typeface="华文新魏" panose="02010800040101010101" charset="-122"/>
                <a:cs typeface="华文新魏" panose="02010800040101010101" charset="-122"/>
              </a:rPr>
              <a:t>25000</a:t>
            </a:r>
            <a:r>
              <a:rPr lang="zh-CN" altLang="en-US" sz="3600" b="1">
                <a:solidFill>
                  <a:srgbClr val="C00000"/>
                </a:solidFill>
                <a:latin typeface="华文新魏" panose="02010800040101010101" charset="-122"/>
                <a:ea typeface="华文新魏" panose="02010800040101010101" charset="-122"/>
                <a:cs typeface="华文新魏" panose="02010800040101010101" charset="-122"/>
              </a:rPr>
              <a:t>里</a:t>
            </a:r>
            <a:r>
              <a:rPr lang="zh-CN" altLang="en-US" sz="3200" b="1">
                <a:solidFill>
                  <a:srgbClr val="C00000"/>
                </a:solidFill>
                <a:latin typeface="华文新魏" panose="02010800040101010101" charset="-122"/>
                <a:ea typeface="华文新魏" panose="02010800040101010101" charset="-122"/>
                <a:cs typeface="华文新魏" panose="02010800040101010101" charset="-122"/>
              </a:rPr>
              <a:t>长征路</a:t>
            </a:r>
          </a:p>
          <a:p>
            <a:pPr algn="r"/>
            <a:r>
              <a:rPr lang="zh-CN" altLang="en-US" sz="3200" b="1">
                <a:solidFill>
                  <a:srgbClr val="C00000"/>
                </a:solidFill>
                <a:latin typeface="华文新魏" panose="02010800040101010101" charset="-122"/>
                <a:ea typeface="华文新魏" panose="02010800040101010101" charset="-122"/>
                <a:cs typeface="华文新魏" panose="02010800040101010101" charset="-122"/>
              </a:rPr>
              <a:t>各路红军行程总和</a:t>
            </a:r>
            <a:r>
              <a:rPr lang="en-US" altLang="zh-CN" sz="4000" b="1">
                <a:solidFill>
                  <a:srgbClr val="C00000"/>
                </a:solidFill>
                <a:latin typeface="华文新魏" panose="02010800040101010101" charset="-122"/>
                <a:ea typeface="华文新魏" panose="02010800040101010101" charset="-122"/>
                <a:cs typeface="华文新魏" panose="02010800040101010101" charset="-122"/>
              </a:rPr>
              <a:t>65000</a:t>
            </a:r>
            <a:r>
              <a:rPr lang="zh-CN" altLang="en-US" sz="3600" b="1">
                <a:solidFill>
                  <a:srgbClr val="C00000"/>
                </a:solidFill>
                <a:latin typeface="华文新魏" panose="02010800040101010101" charset="-122"/>
                <a:ea typeface="华文新魏" panose="02010800040101010101" charset="-122"/>
                <a:cs typeface="华文新魏" panose="02010800040101010101" charset="-122"/>
              </a:rPr>
              <a:t>里</a:t>
            </a:r>
            <a:endParaRPr lang="zh-CN" altLang="en-US" sz="3200" b="1">
              <a:solidFill>
                <a:srgbClr val="C00000"/>
              </a:solidFill>
              <a:latin typeface="华文新魏" panose="02010800040101010101" charset="-122"/>
              <a:ea typeface="华文新魏" panose="02010800040101010101" charset="-122"/>
              <a:cs typeface="华文新魏" panose="02010800040101010101" charset="-122"/>
            </a:endParaRPr>
          </a:p>
          <a:p>
            <a:pPr algn="r"/>
            <a:r>
              <a:rPr lang="zh-CN" altLang="en-US" sz="3200" b="1">
                <a:solidFill>
                  <a:srgbClr val="C00000"/>
                </a:solidFill>
                <a:latin typeface="华文新魏" panose="02010800040101010101" charset="-122"/>
                <a:ea typeface="华文新魏" panose="02010800040101010101" charset="-122"/>
                <a:cs typeface="华文新魏" panose="02010800040101010101" charset="-122"/>
              </a:rPr>
              <a:t>共途径今天行政区划的</a:t>
            </a:r>
            <a:r>
              <a:rPr lang="en-US" altLang="zh-CN" sz="4000" b="1">
                <a:solidFill>
                  <a:srgbClr val="C00000"/>
                </a:solidFill>
                <a:latin typeface="华文新魏" panose="02010800040101010101" charset="-122"/>
                <a:ea typeface="华文新魏" panose="02010800040101010101" charset="-122"/>
                <a:cs typeface="华文新魏" panose="02010800040101010101" charset="-122"/>
              </a:rPr>
              <a:t>15</a:t>
            </a:r>
            <a:r>
              <a:rPr lang="zh-CN" altLang="en-US" sz="3200" b="1">
                <a:solidFill>
                  <a:srgbClr val="C00000"/>
                </a:solidFill>
                <a:latin typeface="华文新魏" panose="02010800040101010101" charset="-122"/>
                <a:ea typeface="华文新魏" panose="02010800040101010101" charset="-122"/>
                <a:cs typeface="华文新魏" panose="02010800040101010101" charset="-122"/>
              </a:rPr>
              <a:t>个省份</a:t>
            </a:r>
          </a:p>
          <a:p>
            <a:pPr algn="r"/>
            <a:r>
              <a:rPr lang="zh-CN" altLang="en-US" sz="3200" b="1">
                <a:solidFill>
                  <a:srgbClr val="C00000"/>
                </a:solidFill>
                <a:latin typeface="华文新魏" panose="02010800040101010101" charset="-122"/>
                <a:ea typeface="华文新魏" panose="02010800040101010101" charset="-122"/>
                <a:cs typeface="华文新魏" panose="02010800040101010101" charset="-122"/>
                <a:sym typeface="+mn-ea"/>
              </a:rPr>
              <a:t>耗时</a:t>
            </a:r>
            <a:r>
              <a:rPr lang="en-US" altLang="zh-CN" sz="4000" b="1">
                <a:solidFill>
                  <a:srgbClr val="C00000"/>
                </a:solidFill>
                <a:latin typeface="华文新魏" panose="02010800040101010101" charset="-122"/>
                <a:ea typeface="华文新魏" panose="02010800040101010101" charset="-122"/>
                <a:cs typeface="华文新魏" panose="02010800040101010101" charset="-122"/>
                <a:sym typeface="+mn-ea"/>
              </a:rPr>
              <a:t>368</a:t>
            </a:r>
            <a:r>
              <a:rPr lang="zh-CN" altLang="en-US" sz="3200" b="1">
                <a:solidFill>
                  <a:srgbClr val="C00000"/>
                </a:solidFill>
                <a:latin typeface="华文新魏" panose="02010800040101010101" charset="-122"/>
                <a:ea typeface="华文新魏" panose="02010800040101010101" charset="-122"/>
                <a:cs typeface="华文新魏" panose="02010800040101010101" charset="-122"/>
                <a:sym typeface="+mn-ea"/>
              </a:rPr>
              <a:t>天，日均行军</a:t>
            </a:r>
            <a:r>
              <a:rPr lang="en-US" altLang="zh-CN" sz="4000" b="1">
                <a:solidFill>
                  <a:srgbClr val="C00000"/>
                </a:solidFill>
                <a:latin typeface="华文新魏" panose="02010800040101010101" charset="-122"/>
                <a:ea typeface="华文新魏" panose="02010800040101010101" charset="-122"/>
                <a:cs typeface="华文新魏" panose="02010800040101010101" charset="-122"/>
                <a:sym typeface="+mn-ea"/>
              </a:rPr>
              <a:t>74</a:t>
            </a:r>
            <a:r>
              <a:rPr lang="zh-CN" altLang="en-US" sz="3200" b="1">
                <a:solidFill>
                  <a:srgbClr val="C00000"/>
                </a:solidFill>
                <a:latin typeface="华文新魏" panose="02010800040101010101" charset="-122"/>
                <a:ea typeface="华文新魏" panose="02010800040101010101" charset="-122"/>
                <a:cs typeface="华文新魏" panose="02010800040101010101" charset="-122"/>
                <a:sym typeface="+mn-ea"/>
              </a:rPr>
              <a:t>里</a:t>
            </a:r>
          </a:p>
          <a:p>
            <a:pPr algn="r"/>
            <a:r>
              <a:rPr lang="zh-CN" altLang="en-US" sz="3200" b="1">
                <a:solidFill>
                  <a:srgbClr val="C00000"/>
                </a:solidFill>
                <a:latin typeface="华文新魏" panose="02010800040101010101" charset="-122"/>
                <a:ea typeface="华文新魏" panose="02010800040101010101" charset="-122"/>
                <a:cs typeface="华文新魏" panose="02010800040101010101" charset="-122"/>
              </a:rPr>
              <a:t>遭遇</a:t>
            </a:r>
            <a:r>
              <a:rPr lang="en-US" altLang="zh-CN" sz="4000" b="1">
                <a:solidFill>
                  <a:srgbClr val="C00000"/>
                </a:solidFill>
                <a:latin typeface="华文新魏" panose="02010800040101010101" charset="-122"/>
                <a:ea typeface="华文新魏" panose="02010800040101010101" charset="-122"/>
                <a:cs typeface="华文新魏" panose="02010800040101010101" charset="-122"/>
              </a:rPr>
              <a:t>600</a:t>
            </a:r>
            <a:r>
              <a:rPr lang="zh-CN" altLang="en-US" sz="3200" b="1">
                <a:solidFill>
                  <a:srgbClr val="C00000"/>
                </a:solidFill>
                <a:latin typeface="华文新魏" panose="02010800040101010101" charset="-122"/>
                <a:ea typeface="华文新魏" panose="02010800040101010101" charset="-122"/>
                <a:cs typeface="华文新魏" panose="02010800040101010101" charset="-122"/>
              </a:rPr>
              <a:t>余次战役战斗</a:t>
            </a:r>
          </a:p>
          <a:p>
            <a:pPr algn="r"/>
            <a:r>
              <a:rPr lang="zh-CN" altLang="en-US" sz="3200" b="1">
                <a:solidFill>
                  <a:srgbClr val="C00000"/>
                </a:solidFill>
                <a:latin typeface="华文新魏" panose="02010800040101010101" charset="-122"/>
                <a:ea typeface="华文新魏" panose="02010800040101010101" charset="-122"/>
                <a:cs typeface="华文新魏" panose="02010800040101010101" charset="-122"/>
              </a:rPr>
              <a:t>跨越</a:t>
            </a:r>
            <a:r>
              <a:rPr lang="zh-CN" altLang="en-US" sz="3600" b="1">
                <a:solidFill>
                  <a:srgbClr val="C00000"/>
                </a:solidFill>
                <a:latin typeface="华文新魏" panose="02010800040101010101" charset="-122"/>
                <a:ea typeface="华文新魏" panose="02010800040101010101" charset="-122"/>
                <a:cs typeface="华文新魏" panose="02010800040101010101" charset="-122"/>
              </a:rPr>
              <a:t>近百</a:t>
            </a:r>
            <a:r>
              <a:rPr lang="zh-CN" altLang="en-US" sz="3200" b="1">
                <a:solidFill>
                  <a:srgbClr val="C00000"/>
                </a:solidFill>
                <a:latin typeface="华文新魏" panose="02010800040101010101" charset="-122"/>
                <a:ea typeface="华文新魏" panose="02010800040101010101" charset="-122"/>
                <a:cs typeface="华文新魏" panose="02010800040101010101" charset="-122"/>
              </a:rPr>
              <a:t>条江河</a:t>
            </a:r>
          </a:p>
          <a:p>
            <a:pPr algn="r"/>
            <a:r>
              <a:rPr lang="zh-CN" altLang="en-US" sz="3200" b="1">
                <a:solidFill>
                  <a:srgbClr val="C00000"/>
                </a:solidFill>
                <a:latin typeface="华文新魏" panose="02010800040101010101" charset="-122"/>
                <a:ea typeface="华文新魏" panose="02010800040101010101" charset="-122"/>
                <a:cs typeface="华文新魏" panose="02010800040101010101" charset="-122"/>
              </a:rPr>
              <a:t>攀越</a:t>
            </a:r>
            <a:r>
              <a:rPr lang="en-US" altLang="zh-CN" sz="4000" b="1">
                <a:solidFill>
                  <a:srgbClr val="C00000"/>
                </a:solidFill>
                <a:latin typeface="华文新魏" panose="02010800040101010101" charset="-122"/>
                <a:ea typeface="华文新魏" panose="02010800040101010101" charset="-122"/>
                <a:cs typeface="华文新魏" panose="02010800040101010101" charset="-122"/>
              </a:rPr>
              <a:t>40</a:t>
            </a:r>
            <a:r>
              <a:rPr lang="zh-CN" altLang="en-US" sz="3200" b="1">
                <a:solidFill>
                  <a:srgbClr val="C00000"/>
                </a:solidFill>
                <a:latin typeface="华文新魏" panose="02010800040101010101" charset="-122"/>
                <a:ea typeface="华文新魏" panose="02010800040101010101" charset="-122"/>
                <a:cs typeface="华文新魏" panose="02010800040101010101" charset="-122"/>
              </a:rPr>
              <a:t>余座高山险峰</a:t>
            </a:r>
          </a:p>
          <a:p>
            <a:pPr algn="r"/>
            <a:r>
              <a:rPr lang="zh-CN" altLang="en-US" sz="3200" b="1">
                <a:solidFill>
                  <a:srgbClr val="C00000"/>
                </a:solidFill>
                <a:latin typeface="华文新魏" panose="02010800040101010101" charset="-122"/>
                <a:ea typeface="华文新魏" panose="02010800040101010101" charset="-122"/>
                <a:cs typeface="华文新魏" panose="02010800040101010101" charset="-122"/>
              </a:rPr>
              <a:t>海拔</a:t>
            </a:r>
            <a:r>
              <a:rPr lang="en-US" altLang="zh-CN" sz="4000" b="1">
                <a:solidFill>
                  <a:srgbClr val="C00000"/>
                </a:solidFill>
                <a:latin typeface="华文新魏" panose="02010800040101010101" charset="-122"/>
                <a:ea typeface="华文新魏" panose="02010800040101010101" charset="-122"/>
                <a:cs typeface="华文新魏" panose="02010800040101010101" charset="-122"/>
              </a:rPr>
              <a:t>4000</a:t>
            </a:r>
            <a:r>
              <a:rPr lang="zh-CN" altLang="en-US" sz="4000" b="1">
                <a:solidFill>
                  <a:srgbClr val="C00000"/>
                </a:solidFill>
                <a:latin typeface="华文新魏" panose="02010800040101010101" charset="-122"/>
                <a:ea typeface="华文新魏" panose="02010800040101010101" charset="-122"/>
                <a:cs typeface="华文新魏" panose="02010800040101010101" charset="-122"/>
              </a:rPr>
              <a:t>米</a:t>
            </a:r>
            <a:r>
              <a:rPr lang="zh-CN" altLang="en-US" sz="3200" b="1">
                <a:solidFill>
                  <a:srgbClr val="C00000"/>
                </a:solidFill>
                <a:latin typeface="华文新魏" panose="02010800040101010101" charset="-122"/>
                <a:ea typeface="华文新魏" panose="02010800040101010101" charset="-122"/>
                <a:cs typeface="华文新魏" panose="02010800040101010101" charset="-122"/>
              </a:rPr>
              <a:t>以上的雪山就有</a:t>
            </a:r>
            <a:r>
              <a:rPr lang="en-US" altLang="zh-CN" sz="4000" b="1">
                <a:solidFill>
                  <a:srgbClr val="C00000"/>
                </a:solidFill>
                <a:latin typeface="华文新魏" panose="02010800040101010101" charset="-122"/>
                <a:ea typeface="华文新魏" panose="02010800040101010101" charset="-122"/>
                <a:cs typeface="华文新魏" panose="02010800040101010101" charset="-122"/>
              </a:rPr>
              <a:t>20</a:t>
            </a:r>
            <a:r>
              <a:rPr lang="zh-CN" altLang="en-US" sz="3200" b="1">
                <a:solidFill>
                  <a:srgbClr val="C00000"/>
                </a:solidFill>
                <a:latin typeface="华文新魏" panose="02010800040101010101" charset="-122"/>
                <a:ea typeface="华文新魏" panose="02010800040101010101" charset="-122"/>
                <a:cs typeface="华文新魏" panose="02010800040101010101" charset="-122"/>
              </a:rPr>
              <a:t>余座</a:t>
            </a:r>
          </a:p>
          <a:p>
            <a:pPr algn="r"/>
            <a:endParaRPr lang="zh-CN" altLang="en-US" sz="3200" b="1">
              <a:solidFill>
                <a:srgbClr val="C00000"/>
              </a:solidFill>
              <a:latin typeface="华文新魏" panose="02010800040101010101" charset="-122"/>
              <a:ea typeface="华文新魏" panose="02010800040101010101" charset="-122"/>
              <a:cs typeface="华文新魏" panose="02010800040101010101" charset="-122"/>
            </a:endParaRPr>
          </a:p>
        </p:txBody>
      </p:sp>
      <p:sp>
        <p:nvSpPr>
          <p:cNvPr id="8" name="文本框 7"/>
          <p:cNvSpPr txBox="1"/>
          <p:nvPr/>
        </p:nvSpPr>
        <p:spPr>
          <a:xfrm>
            <a:off x="951230" y="2527935"/>
            <a:ext cx="2698115" cy="922020"/>
          </a:xfrm>
          <a:prstGeom prst="rect">
            <a:avLst/>
          </a:prstGeom>
          <a:solidFill>
            <a:schemeClr val="tx1"/>
          </a:solidFill>
        </p:spPr>
        <p:txBody>
          <a:bodyPr wrap="square" rtlCol="0">
            <a:spAutoFit/>
          </a:bodyPr>
          <a:lstStyle/>
          <a:p>
            <a:pPr algn="ctr"/>
            <a:r>
              <a:rPr lang="en-US" altLang="zh-CN" sz="5400" b="1">
                <a:solidFill>
                  <a:schemeClr val="bg1"/>
                </a:solidFill>
                <a:latin typeface="华文新魏" panose="02010800040101010101" charset="-122"/>
                <a:ea typeface="华文新魏" panose="02010800040101010101" charset="-122"/>
                <a:cs typeface="华文新魏" panose="02010800040101010101" charset="-122"/>
              </a:rPr>
              <a:t>8.6</a:t>
            </a:r>
            <a:r>
              <a:rPr lang="zh-CN" altLang="en-US" sz="5400" b="1">
                <a:solidFill>
                  <a:schemeClr val="bg1"/>
                </a:solidFill>
                <a:latin typeface="华文新魏" panose="02010800040101010101" charset="-122"/>
                <a:ea typeface="华文新魏" panose="02010800040101010101" charset="-122"/>
                <a:cs typeface="华文新魏" panose="02010800040101010101" charset="-122"/>
              </a:rPr>
              <a:t>万人</a:t>
            </a:r>
          </a:p>
        </p:txBody>
      </p:sp>
      <p:sp>
        <p:nvSpPr>
          <p:cNvPr id="9" name="文本框 8"/>
          <p:cNvSpPr txBox="1"/>
          <p:nvPr/>
        </p:nvSpPr>
        <p:spPr>
          <a:xfrm>
            <a:off x="951230" y="4305300"/>
            <a:ext cx="2523490" cy="922020"/>
          </a:xfrm>
          <a:prstGeom prst="rect">
            <a:avLst/>
          </a:prstGeom>
          <a:solidFill>
            <a:schemeClr val="tx1"/>
          </a:solidFill>
        </p:spPr>
        <p:txBody>
          <a:bodyPr wrap="square" rtlCol="0">
            <a:spAutoFit/>
          </a:bodyPr>
          <a:lstStyle/>
          <a:p>
            <a:pPr algn="ctr"/>
            <a:r>
              <a:rPr lang="en-US" altLang="zh-CN" sz="5400" b="1">
                <a:solidFill>
                  <a:schemeClr val="bg1"/>
                </a:solidFill>
                <a:latin typeface="华文新魏" panose="02010800040101010101" charset="-122"/>
                <a:ea typeface="华文新魏" panose="02010800040101010101" charset="-122"/>
                <a:cs typeface="华文新魏" panose="02010800040101010101" charset="-122"/>
              </a:rPr>
              <a:t>6500</a:t>
            </a:r>
            <a:r>
              <a:rPr lang="zh-CN" altLang="en-US" sz="5400" b="1">
                <a:solidFill>
                  <a:schemeClr val="bg1"/>
                </a:solidFill>
                <a:latin typeface="华文新魏" panose="02010800040101010101" charset="-122"/>
                <a:ea typeface="华文新魏" panose="02010800040101010101" charset="-122"/>
                <a:cs typeface="华文新魏" panose="02010800040101010101" charset="-122"/>
              </a:rPr>
              <a:t>人</a:t>
            </a:r>
          </a:p>
        </p:txBody>
      </p:sp>
      <p:sp>
        <p:nvSpPr>
          <p:cNvPr id="11" name="下箭头 10"/>
          <p:cNvSpPr/>
          <p:nvPr/>
        </p:nvSpPr>
        <p:spPr>
          <a:xfrm>
            <a:off x="2054225" y="3517265"/>
            <a:ext cx="317500" cy="71437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96595" y="1216660"/>
            <a:ext cx="3192780" cy="953135"/>
          </a:xfrm>
          <a:prstGeom prst="rect">
            <a:avLst/>
          </a:prstGeom>
          <a:solidFill>
            <a:srgbClr val="C00000"/>
          </a:solidFill>
        </p:spPr>
        <p:txBody>
          <a:bodyPr wrap="square" rtlCol="0">
            <a:spAutoFit/>
          </a:bodyPr>
          <a:lstStyle/>
          <a:p>
            <a:pPr algn="ctr"/>
            <a:r>
              <a:rPr lang="en-US" altLang="zh-CN" sz="2800" b="1">
                <a:solidFill>
                  <a:schemeClr val="bg1"/>
                </a:solidFill>
                <a:latin typeface="华文新魏" panose="02010800040101010101" charset="-122"/>
                <a:ea typeface="华文新魏" panose="02010800040101010101" charset="-122"/>
                <a:cs typeface="华文新魏" panose="02010800040101010101" charset="-122"/>
              </a:rPr>
              <a:t>1936</a:t>
            </a:r>
            <a:r>
              <a:rPr lang="zh-CN" altLang="en-US" sz="2800" b="1">
                <a:solidFill>
                  <a:schemeClr val="bg1"/>
                </a:solidFill>
                <a:latin typeface="华文新魏" panose="02010800040101010101" charset="-122"/>
                <a:ea typeface="华文新魏" panose="02010800040101010101" charset="-122"/>
                <a:cs typeface="华文新魏" panose="02010800040101010101" charset="-122"/>
              </a:rPr>
              <a:t>年</a:t>
            </a:r>
            <a:r>
              <a:rPr lang="en-US" altLang="zh-CN" sz="2800" b="1">
                <a:solidFill>
                  <a:schemeClr val="bg1"/>
                </a:solidFill>
                <a:latin typeface="华文新魏" panose="02010800040101010101" charset="-122"/>
                <a:ea typeface="华文新魏" panose="02010800040101010101" charset="-122"/>
                <a:cs typeface="华文新魏" panose="02010800040101010101" charset="-122"/>
              </a:rPr>
              <a:t>10</a:t>
            </a:r>
            <a:r>
              <a:rPr lang="zh-CN" altLang="en-US" sz="2800" b="1">
                <a:solidFill>
                  <a:schemeClr val="bg1"/>
                </a:solidFill>
                <a:latin typeface="华文新魏" panose="02010800040101010101" charset="-122"/>
                <a:ea typeface="华文新魏" panose="02010800040101010101" charset="-122"/>
                <a:cs typeface="华文新魏" panose="02010800040101010101" charset="-122"/>
              </a:rPr>
              <a:t>月</a:t>
            </a:r>
          </a:p>
          <a:p>
            <a:pPr algn="ctr"/>
            <a:r>
              <a:rPr lang="zh-CN" altLang="en-US" sz="2800" b="1">
                <a:solidFill>
                  <a:schemeClr val="bg1"/>
                </a:solidFill>
                <a:latin typeface="华文新魏" panose="02010800040101010101" charset="-122"/>
                <a:ea typeface="华文新魏" panose="02010800040101010101" charset="-122"/>
                <a:cs typeface="华文新魏" panose="02010800040101010101" charset="-122"/>
              </a:rPr>
              <a:t>红军三大主力会师</a:t>
            </a:r>
          </a:p>
        </p:txBody>
      </p:sp>
    </p:spTree>
    <p:extLst>
      <p:ext uri="{BB962C8B-B14F-4D97-AF65-F5344CB8AC3E}">
        <p14:creationId xmlns:p14="http://schemas.microsoft.com/office/powerpoint/2010/main" val="3688947400"/>
      </p:ext>
    </p:extLst>
  </p:cSld>
  <p:clrMapOvr>
    <a:masterClrMapping/>
  </p:clrMapOvr>
  <mc:AlternateContent xmlns:mc="http://schemas.openxmlformats.org/markup-compatibility/2006" xmlns:p14="http://schemas.microsoft.com/office/powerpoint/2010/main">
    <mc:Choice Requires="p14">
      <p:transition spd="slow" p14:dur="12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5000" fill="hold">
                                          <p:stCondLst>
                                            <p:cond delay="0"/>
                                          </p:stCondLst>
                                        </p:cTn>
                                        <p:tgtEl>
                                          <p:spTgt spid="2"/>
                                        </p:tgtEl>
                                        <p:attrNameLst>
                                          <p:attrName>style.visibility</p:attrName>
                                        </p:attrNameLst>
                                      </p:cBhvr>
                                      <p:to>
                                        <p:strVal val="visible"/>
                                      </p:to>
                                    </p:set>
                                    <p:animEffect transition="in" filter="wipe(up)">
                                      <p:cBhvr>
                                        <p:cTn id="12" dur="5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2000" fill="hold">
                                          <p:stCondLst>
                                            <p:cond delay="0"/>
                                          </p:stCondLst>
                                        </p:cTn>
                                        <p:tgtEl>
                                          <p:spTgt spid="8"/>
                                        </p:tgtEl>
                                        <p:attrNameLst>
                                          <p:attrName>style.visibility</p:attrName>
                                        </p:attrNameLst>
                                      </p:cBhvr>
                                      <p:to>
                                        <p:strVal val="visible"/>
                                      </p:to>
                                    </p:set>
                                    <p:animEffect transition="in" filter="dissolv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2000" fill="hold">
                                          <p:stCondLst>
                                            <p:cond delay="0"/>
                                          </p:stCondLst>
                                        </p:cTn>
                                        <p:tgtEl>
                                          <p:spTgt spid="9"/>
                                        </p:tgtEl>
                                        <p:attrNameLst>
                                          <p:attrName>style.visibility</p:attrName>
                                        </p:attrNameLst>
                                      </p:cBhvr>
                                      <p:to>
                                        <p:strVal val="visible"/>
                                      </p:to>
                                    </p:set>
                                    <p:animEffect transition="in" filter="dissolve">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1" grpId="0" animBg="1"/>
      <p:bldP spid="1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7000"/>
            <a:lum/>
          </a:blip>
          <a:srcRect/>
          <a:stretch>
            <a:fillRect t="-15000" b="-15000"/>
          </a:stretch>
        </a:blipFill>
        <a:effectLst/>
      </p:bgPr>
    </p:bg>
    <p:spTree>
      <p:nvGrpSpPr>
        <p:cNvPr id="1" name=""/>
        <p:cNvGrpSpPr/>
        <p:nvPr/>
      </p:nvGrpSpPr>
      <p:grpSpPr>
        <a:xfrm>
          <a:off x="0" y="0"/>
          <a:ext cx="0" cy="0"/>
          <a:chOff x="0" y="0"/>
          <a:chExt cx="0" cy="0"/>
        </a:xfrm>
      </p:grpSpPr>
      <p:cxnSp>
        <p:nvCxnSpPr>
          <p:cNvPr id="28" name="直接连接符 27"/>
          <p:cNvCxnSpPr/>
          <p:nvPr/>
        </p:nvCxnSpPr>
        <p:spPr>
          <a:xfrm>
            <a:off x="14288" y="3428683"/>
            <a:ext cx="121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720215" y="3363595"/>
            <a:ext cx="1806575" cy="1979295"/>
            <a:chOff x="1451136" y="3612707"/>
            <a:chExt cx="1805801" cy="1980051"/>
          </a:xfrm>
        </p:grpSpPr>
        <p:sp>
          <p:nvSpPr>
            <p:cNvPr id="19464" name="淘宝店chenying0907 18"/>
            <p:cNvSpPr txBox="1"/>
            <p:nvPr/>
          </p:nvSpPr>
          <p:spPr>
            <a:xfrm>
              <a:off x="1523854" y="4051534"/>
              <a:ext cx="1000878" cy="522170"/>
            </a:xfrm>
            <a:prstGeom prst="rect">
              <a:avLst/>
            </a:prstGeom>
            <a:noFill/>
            <a:ln w="9525">
              <a:noFill/>
            </a:ln>
          </p:spPr>
          <p:txBody>
            <a:bodyPr wrap="square" anchor="t">
              <a:spAutoFit/>
            </a:bodyPr>
            <a:lstStyle/>
            <a:p>
              <a:r>
                <a:rPr lang="en-US" altLang="zh-CN" sz="2800" b="1" dirty="0">
                  <a:solidFill>
                    <a:srgbClr val="444343"/>
                  </a:solidFill>
                  <a:latin typeface="Agency FB" panose="020B0503020202020204" pitchFamily="34" charset="0"/>
                  <a:ea typeface="微软雅黑" panose="020B0503020204020204" charset="-122"/>
                </a:rPr>
                <a:t>1924</a:t>
              </a:r>
            </a:p>
          </p:txBody>
        </p:sp>
        <p:sp>
          <p:nvSpPr>
            <p:cNvPr id="19465" name="淘宝店chenying0907 22"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1533680" y="4542067"/>
              <a:ext cx="1723257" cy="1050691"/>
            </a:xfrm>
            <a:prstGeom prst="rect">
              <a:avLst/>
            </a:prstGeom>
            <a:noFill/>
            <a:ln w="9525">
              <a:noFill/>
            </a:ln>
          </p:spPr>
          <p:txBody>
            <a:bodyPr wrap="square" anchor="t">
              <a:spAutoFit/>
            </a:bodyPr>
            <a:lstStyle/>
            <a:p>
              <a:pPr>
                <a:lnSpc>
                  <a:spcPct val="120000"/>
                </a:lnSpc>
              </a:pPr>
              <a:r>
                <a:rPr lang="zh-CN" altLang="en-US" sz="1600" b="1" dirty="0">
                  <a:latin typeface="黑体" panose="02010609060101010101" charset="-122"/>
                  <a:ea typeface="黑体" panose="02010609060101010101" charset="-122"/>
                </a:rPr>
                <a:t>国民党一大，第一次</a:t>
              </a:r>
              <a:r>
                <a:rPr lang="zh-CN" altLang="en-US" sz="1800" b="1" dirty="0">
                  <a:solidFill>
                    <a:srgbClr val="C00000"/>
                  </a:solidFill>
                  <a:latin typeface="黑体" panose="02010609060101010101" charset="-122"/>
                  <a:ea typeface="黑体" panose="02010609060101010101" charset="-122"/>
                </a:rPr>
                <a:t>国共合作正式形成</a:t>
              </a:r>
            </a:p>
          </p:txBody>
        </p:sp>
        <p:cxnSp>
          <p:nvCxnSpPr>
            <p:cNvPr id="23" name="直接连接符 22"/>
            <p:cNvCxnSpPr/>
            <p:nvPr/>
          </p:nvCxnSpPr>
          <p:spPr>
            <a:xfrm flipH="1">
              <a:off x="1522860" y="3777870"/>
              <a:ext cx="1269" cy="16109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1451136" y="3612707"/>
              <a:ext cx="164892" cy="16489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43" name="组合 42"/>
          <p:cNvGrpSpPr/>
          <p:nvPr/>
        </p:nvGrpSpPr>
        <p:grpSpPr>
          <a:xfrm>
            <a:off x="7210470" y="1634808"/>
            <a:ext cx="2149430" cy="1811644"/>
            <a:chOff x="3863669" y="2192469"/>
            <a:chExt cx="2149207" cy="1508707"/>
          </a:xfrm>
        </p:grpSpPr>
        <p:sp>
          <p:nvSpPr>
            <p:cNvPr id="19470" name="淘宝店chenying0907 18"/>
            <p:cNvSpPr txBox="1"/>
            <p:nvPr/>
          </p:nvSpPr>
          <p:spPr>
            <a:xfrm>
              <a:off x="3863669" y="2231010"/>
              <a:ext cx="1000878" cy="434905"/>
            </a:xfrm>
            <a:prstGeom prst="rect">
              <a:avLst/>
            </a:prstGeom>
            <a:noFill/>
            <a:ln w="9525">
              <a:noFill/>
            </a:ln>
          </p:spPr>
          <p:txBody>
            <a:bodyPr wrap="square" anchor="t">
              <a:spAutoFit/>
            </a:bodyPr>
            <a:lstStyle/>
            <a:p>
              <a:r>
                <a:rPr lang="en-US" altLang="zh-CN" sz="2800" b="1" dirty="0">
                  <a:solidFill>
                    <a:srgbClr val="444343"/>
                  </a:solidFill>
                  <a:latin typeface="Agency FB" panose="020B0503020202020204" pitchFamily="34" charset="0"/>
                  <a:ea typeface="微软雅黑" panose="020B0503020204020204" charset="-122"/>
                </a:rPr>
                <a:t>1927</a:t>
              </a:r>
            </a:p>
          </p:txBody>
        </p:sp>
        <p:sp>
          <p:nvSpPr>
            <p:cNvPr id="19471" name="淘宝店chenying0907 22"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3863953" y="2611812"/>
              <a:ext cx="2148923" cy="1089364"/>
            </a:xfrm>
            <a:prstGeom prst="rect">
              <a:avLst/>
            </a:prstGeom>
            <a:noFill/>
            <a:ln w="9525">
              <a:noFill/>
            </a:ln>
          </p:spPr>
          <p:txBody>
            <a:bodyPr wrap="square" anchor="t">
              <a:spAutoFit/>
            </a:bodyPr>
            <a:lstStyle/>
            <a:p>
              <a:pPr>
                <a:lnSpc>
                  <a:spcPct val="120000"/>
                </a:lnSpc>
              </a:pPr>
              <a:r>
                <a:rPr lang="zh-CN" altLang="en-US" sz="1600" b="1" dirty="0">
                  <a:latin typeface="黑体" panose="02010609060101010101" charset="-122"/>
                  <a:ea typeface="黑体" panose="02010609060101010101" charset="-122"/>
                  <a:cs typeface="黑体" panose="02010609060101010101" charset="-122"/>
                </a:rPr>
                <a:t>蒋介石在上海发动反革命政变</a:t>
              </a:r>
              <a:r>
                <a:rPr lang="en-US" altLang="zh-CN" sz="1600" b="1" dirty="0">
                  <a:latin typeface="黑体" panose="02010609060101010101" charset="-122"/>
                  <a:ea typeface="黑体" panose="02010609060101010101" charset="-122"/>
                  <a:cs typeface="黑体" panose="02010609060101010101" charset="-122"/>
                </a:rPr>
                <a:t>“</a:t>
              </a:r>
              <a:r>
                <a:rPr lang="zh-CN" altLang="en-US" sz="1600" b="1" dirty="0">
                  <a:latin typeface="黑体" panose="02010609060101010101" charset="-122"/>
                  <a:ea typeface="黑体" panose="02010609060101010101" charset="-122"/>
                  <a:cs typeface="黑体" panose="02010609060101010101" charset="-122"/>
                </a:rPr>
                <a:t>四一二</a:t>
              </a:r>
              <a:r>
                <a:rPr lang="en-US" altLang="zh-CN" sz="1600" b="1" dirty="0">
                  <a:latin typeface="黑体" panose="02010609060101010101" charset="-122"/>
                  <a:ea typeface="黑体" panose="02010609060101010101" charset="-122"/>
                  <a:cs typeface="黑体" panose="02010609060101010101" charset="-122"/>
                </a:rPr>
                <a:t>”</a:t>
              </a:r>
              <a:r>
                <a:rPr lang="zh-CN" altLang="en-US" sz="1600" b="1" dirty="0">
                  <a:latin typeface="黑体" panose="02010609060101010101" charset="-122"/>
                  <a:ea typeface="黑体" panose="02010609060101010101" charset="-122"/>
                  <a:cs typeface="黑体" panose="02010609060101010101" charset="-122"/>
                </a:rPr>
                <a:t>，并成立南京国民政府，</a:t>
              </a:r>
              <a:r>
                <a:rPr lang="zh-CN" altLang="en-US" sz="1800" b="1" dirty="0">
                  <a:solidFill>
                    <a:srgbClr val="C00000"/>
                  </a:solidFill>
                  <a:latin typeface="黑体" panose="02010609060101010101" charset="-122"/>
                  <a:ea typeface="黑体" panose="02010609060101010101" charset="-122"/>
                  <a:cs typeface="黑体" panose="02010609060101010101" charset="-122"/>
                </a:rPr>
                <a:t>宁汉分裂</a:t>
              </a:r>
            </a:p>
          </p:txBody>
        </p:sp>
        <p:cxnSp>
          <p:nvCxnSpPr>
            <p:cNvPr id="36" name="直接连接符 35"/>
            <p:cNvCxnSpPr/>
            <p:nvPr/>
          </p:nvCxnSpPr>
          <p:spPr>
            <a:xfrm>
              <a:off x="3863669" y="2192469"/>
              <a:ext cx="0" cy="14105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9349991" y="3538220"/>
            <a:ext cx="2074929" cy="2109470"/>
            <a:chOff x="6203000" y="3777870"/>
            <a:chExt cx="2073995" cy="2110276"/>
          </a:xfrm>
        </p:grpSpPr>
        <p:cxnSp>
          <p:nvCxnSpPr>
            <p:cNvPr id="29" name="直接连接符 28"/>
            <p:cNvCxnSpPr/>
            <p:nvPr/>
          </p:nvCxnSpPr>
          <p:spPr>
            <a:xfrm>
              <a:off x="6209096" y="3777870"/>
              <a:ext cx="0" cy="198068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476" name="淘宝店chenying0907 18"/>
            <p:cNvSpPr txBox="1"/>
            <p:nvPr/>
          </p:nvSpPr>
          <p:spPr>
            <a:xfrm>
              <a:off x="6203000" y="4051534"/>
              <a:ext cx="1000878" cy="522170"/>
            </a:xfrm>
            <a:prstGeom prst="rect">
              <a:avLst/>
            </a:prstGeom>
            <a:noFill/>
            <a:ln w="9525">
              <a:noFill/>
            </a:ln>
          </p:spPr>
          <p:txBody>
            <a:bodyPr wrap="square" anchor="t">
              <a:spAutoFit/>
            </a:bodyPr>
            <a:lstStyle/>
            <a:p>
              <a:r>
                <a:rPr lang="en-US" altLang="zh-CN" sz="2800" b="1" dirty="0">
                  <a:solidFill>
                    <a:srgbClr val="444343"/>
                  </a:solidFill>
                  <a:latin typeface="Agency FB" panose="020B0503020202020204" pitchFamily="34" charset="0"/>
                  <a:ea typeface="微软雅黑" panose="020B0503020204020204" charset="-122"/>
                </a:rPr>
                <a:t>1927</a:t>
              </a:r>
            </a:p>
          </p:txBody>
        </p:sp>
        <p:sp>
          <p:nvSpPr>
            <p:cNvPr id="19477" name="淘宝店chenying0907 22"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6212628" y="4542067"/>
              <a:ext cx="2064367" cy="1346079"/>
            </a:xfrm>
            <a:prstGeom prst="rect">
              <a:avLst/>
            </a:prstGeom>
            <a:noFill/>
            <a:ln w="9525">
              <a:noFill/>
            </a:ln>
          </p:spPr>
          <p:txBody>
            <a:bodyPr wrap="square" anchor="t">
              <a:spAutoFit/>
            </a:bodyPr>
            <a:lstStyle/>
            <a:p>
              <a:pPr>
                <a:lnSpc>
                  <a:spcPct val="120000"/>
                </a:lnSpc>
              </a:pPr>
              <a:r>
                <a:rPr lang="zh-CN" altLang="en-US" sz="1600" b="1" dirty="0">
                  <a:latin typeface="黑体" panose="02010609060101010101" charset="-122"/>
                  <a:ea typeface="黑体" panose="02010609060101010101" charset="-122"/>
                  <a:cs typeface="黑体" panose="02010609060101010101" charset="-122"/>
                </a:rPr>
                <a:t>汪精卫在武汉分工</a:t>
              </a:r>
              <a:r>
                <a:rPr lang="en-US" altLang="zh-CN" sz="1600" b="1" dirty="0">
                  <a:latin typeface="黑体" panose="02010609060101010101" charset="-122"/>
                  <a:ea typeface="黑体" panose="02010609060101010101" charset="-122"/>
                  <a:cs typeface="黑体" panose="02010609060101010101" charset="-122"/>
                </a:rPr>
                <a:t>“</a:t>
              </a:r>
              <a:r>
                <a:rPr lang="zh-CN" altLang="en-US" sz="1600" b="1" dirty="0">
                  <a:latin typeface="黑体" panose="02010609060101010101" charset="-122"/>
                  <a:ea typeface="黑体" panose="02010609060101010101" charset="-122"/>
                  <a:cs typeface="黑体" panose="02010609060101010101" charset="-122"/>
                </a:rPr>
                <a:t>七一五</a:t>
              </a:r>
              <a:r>
                <a:rPr lang="en-US" altLang="zh-CN" sz="1600" b="1" dirty="0">
                  <a:latin typeface="黑体" panose="02010609060101010101" charset="-122"/>
                  <a:ea typeface="黑体" panose="02010609060101010101" charset="-122"/>
                  <a:cs typeface="黑体" panose="02010609060101010101" charset="-122"/>
                </a:rPr>
                <a:t>”</a:t>
              </a:r>
              <a:r>
                <a:rPr lang="zh-CN" altLang="en-US" sz="1600" b="1" dirty="0">
                  <a:latin typeface="黑体" panose="02010609060101010101" charset="-122"/>
                  <a:ea typeface="黑体" panose="02010609060101010101" charset="-122"/>
                  <a:cs typeface="黑体" panose="02010609060101010101" charset="-122"/>
                </a:rPr>
                <a:t>，</a:t>
              </a:r>
              <a:r>
                <a:rPr lang="zh-CN" altLang="en-US" sz="1800" b="1" dirty="0">
                  <a:solidFill>
                    <a:srgbClr val="C00000"/>
                  </a:solidFill>
                  <a:latin typeface="黑体" panose="02010609060101010101" charset="-122"/>
                  <a:ea typeface="黑体" panose="02010609060101010101" charset="-122"/>
                  <a:cs typeface="黑体" panose="02010609060101010101" charset="-122"/>
                </a:rPr>
                <a:t>国共合作破裂</a:t>
              </a:r>
              <a:r>
                <a:rPr lang="zh-CN" altLang="en-US" sz="1600" b="1" dirty="0">
                  <a:latin typeface="黑体" panose="02010609060101010101" charset="-122"/>
                  <a:ea typeface="黑体" panose="02010609060101010101" charset="-122"/>
                  <a:cs typeface="黑体" panose="02010609060101010101" charset="-122"/>
                </a:rPr>
                <a:t>，国民革命失败</a:t>
              </a:r>
            </a:p>
          </p:txBody>
        </p:sp>
      </p:grpSp>
      <p:grpSp>
        <p:nvGrpSpPr>
          <p:cNvPr id="27" name="组合 26"/>
          <p:cNvGrpSpPr/>
          <p:nvPr/>
        </p:nvGrpSpPr>
        <p:grpSpPr>
          <a:xfrm>
            <a:off x="5411531" y="3539557"/>
            <a:ext cx="1471869" cy="1533974"/>
            <a:chOff x="1523854" y="3777599"/>
            <a:chExt cx="1470848" cy="1437473"/>
          </a:xfrm>
        </p:grpSpPr>
        <p:sp>
          <p:nvSpPr>
            <p:cNvPr id="19479" name="淘宝店chenying0907 18"/>
            <p:cNvSpPr txBox="1"/>
            <p:nvPr/>
          </p:nvSpPr>
          <p:spPr>
            <a:xfrm>
              <a:off x="1523854" y="4051534"/>
              <a:ext cx="1000878" cy="488823"/>
            </a:xfrm>
            <a:prstGeom prst="rect">
              <a:avLst/>
            </a:prstGeom>
            <a:noFill/>
            <a:ln w="9525">
              <a:noFill/>
            </a:ln>
          </p:spPr>
          <p:txBody>
            <a:bodyPr wrap="square" anchor="t">
              <a:spAutoFit/>
            </a:bodyPr>
            <a:lstStyle/>
            <a:p>
              <a:r>
                <a:rPr lang="en-US" altLang="zh-CN" sz="2800" b="1" dirty="0">
                  <a:solidFill>
                    <a:srgbClr val="444343"/>
                  </a:solidFill>
                  <a:latin typeface="Agency FB" panose="020B0503020202020204" pitchFamily="34" charset="0"/>
                  <a:ea typeface="微软雅黑" panose="020B0503020204020204" charset="-122"/>
                </a:rPr>
                <a:t>1926</a:t>
              </a:r>
              <a:endParaRPr lang="zh-CN" altLang="en-US" sz="2800" b="1" dirty="0">
                <a:solidFill>
                  <a:srgbClr val="444343"/>
                </a:solidFill>
                <a:latin typeface="Agency FB" panose="020B0503020202020204" pitchFamily="34" charset="0"/>
                <a:ea typeface="微软雅黑" panose="020B0503020204020204" charset="-122"/>
              </a:endParaRPr>
            </a:p>
          </p:txBody>
        </p:sp>
        <p:sp>
          <p:nvSpPr>
            <p:cNvPr id="19480" name="淘宝店chenying0907 22"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1533680" y="4542067"/>
              <a:ext cx="1461022" cy="673005"/>
            </a:xfrm>
            <a:prstGeom prst="rect">
              <a:avLst/>
            </a:prstGeom>
            <a:noFill/>
            <a:ln w="9525">
              <a:noFill/>
            </a:ln>
          </p:spPr>
          <p:txBody>
            <a:bodyPr wrap="square" anchor="t">
              <a:spAutoFit/>
            </a:bodyPr>
            <a:lstStyle/>
            <a:p>
              <a:pPr>
                <a:lnSpc>
                  <a:spcPct val="120000"/>
                </a:lnSpc>
              </a:pPr>
              <a:r>
                <a:rPr lang="zh-CN" altLang="en-US" sz="1600" b="1" dirty="0">
                  <a:latin typeface="黑体" panose="02010609060101010101" charset="-122"/>
                  <a:ea typeface="黑体" panose="02010609060101010101" charset="-122"/>
                </a:rPr>
                <a:t>国共两党合作开始</a:t>
              </a:r>
              <a:r>
                <a:rPr lang="zh-CN" altLang="en-US" sz="1800" b="1" dirty="0">
                  <a:solidFill>
                    <a:srgbClr val="C00000"/>
                  </a:solidFill>
                  <a:latin typeface="黑体" panose="02010609060101010101" charset="-122"/>
                  <a:ea typeface="黑体" panose="02010609060101010101" charset="-122"/>
                </a:rPr>
                <a:t>北伐</a:t>
              </a:r>
            </a:p>
          </p:txBody>
        </p:sp>
        <p:cxnSp>
          <p:nvCxnSpPr>
            <p:cNvPr id="30" name="直接连接符 29"/>
            <p:cNvCxnSpPr/>
            <p:nvPr/>
          </p:nvCxnSpPr>
          <p:spPr>
            <a:xfrm>
              <a:off x="1523854" y="3777599"/>
              <a:ext cx="0" cy="14105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3695788" y="1952308"/>
            <a:ext cx="1295312" cy="1411206"/>
            <a:chOff x="3863669" y="2192469"/>
            <a:chExt cx="1294464" cy="1410510"/>
          </a:xfrm>
        </p:grpSpPr>
        <p:sp>
          <p:nvSpPr>
            <p:cNvPr id="19485" name="淘宝店chenying0907 18"/>
            <p:cNvSpPr txBox="1"/>
            <p:nvPr/>
          </p:nvSpPr>
          <p:spPr>
            <a:xfrm>
              <a:off x="3863669" y="2231010"/>
              <a:ext cx="1000878" cy="521713"/>
            </a:xfrm>
            <a:prstGeom prst="rect">
              <a:avLst/>
            </a:prstGeom>
            <a:noFill/>
            <a:ln w="9525">
              <a:noFill/>
            </a:ln>
          </p:spPr>
          <p:txBody>
            <a:bodyPr wrap="square" anchor="t">
              <a:spAutoFit/>
            </a:bodyPr>
            <a:lstStyle/>
            <a:p>
              <a:r>
                <a:rPr lang="en-US" altLang="zh-CN" sz="2800" b="1" dirty="0">
                  <a:solidFill>
                    <a:srgbClr val="444343"/>
                  </a:solidFill>
                  <a:latin typeface="Agency FB" panose="020B0503020202020204" pitchFamily="34" charset="0"/>
                  <a:ea typeface="微软雅黑" panose="020B0503020204020204" charset="-122"/>
                </a:rPr>
                <a:t>1925</a:t>
              </a:r>
            </a:p>
          </p:txBody>
        </p:sp>
        <p:sp>
          <p:nvSpPr>
            <p:cNvPr id="19486" name="淘宝店chenying0907 22"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3873478" y="2721163"/>
              <a:ext cx="1284655" cy="681019"/>
            </a:xfrm>
            <a:prstGeom prst="rect">
              <a:avLst/>
            </a:prstGeom>
            <a:noFill/>
            <a:ln w="9525">
              <a:noFill/>
            </a:ln>
          </p:spPr>
          <p:txBody>
            <a:bodyPr wrap="square" anchor="t">
              <a:spAutoFit/>
            </a:bodyPr>
            <a:lstStyle/>
            <a:p>
              <a:pPr>
                <a:lnSpc>
                  <a:spcPct val="120000"/>
                </a:lnSpc>
              </a:pPr>
              <a:r>
                <a:rPr lang="zh-CN" altLang="en-US" sz="1600" b="1" dirty="0">
                  <a:latin typeface="黑体" panose="02010609060101010101" charset="-122"/>
                  <a:ea typeface="黑体" panose="02010609060101010101" charset="-122"/>
                </a:rPr>
                <a:t>广州国民政府成立</a:t>
              </a:r>
            </a:p>
          </p:txBody>
        </p:sp>
        <p:cxnSp>
          <p:nvCxnSpPr>
            <p:cNvPr id="34" name="直接连接符 33"/>
            <p:cNvCxnSpPr/>
            <p:nvPr/>
          </p:nvCxnSpPr>
          <p:spPr>
            <a:xfrm>
              <a:off x="3863669" y="2192469"/>
              <a:ext cx="0" cy="14105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441325" y="1952308"/>
            <a:ext cx="1821180" cy="1585912"/>
            <a:chOff x="3785845" y="2192469"/>
            <a:chExt cx="1666523" cy="1585130"/>
          </a:xfrm>
        </p:grpSpPr>
        <p:sp>
          <p:nvSpPr>
            <p:cNvPr id="37" name="椭圆 36"/>
            <p:cNvSpPr/>
            <p:nvPr/>
          </p:nvSpPr>
          <p:spPr>
            <a:xfrm>
              <a:off x="3785845" y="3612707"/>
              <a:ext cx="164892" cy="16489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9490" name="淘宝店chenying0907 18"/>
            <p:cNvSpPr txBox="1"/>
            <p:nvPr/>
          </p:nvSpPr>
          <p:spPr>
            <a:xfrm>
              <a:off x="3863669" y="2231010"/>
              <a:ext cx="1000878" cy="521817"/>
            </a:xfrm>
            <a:prstGeom prst="rect">
              <a:avLst/>
            </a:prstGeom>
            <a:noFill/>
            <a:ln w="9525">
              <a:noFill/>
            </a:ln>
          </p:spPr>
          <p:txBody>
            <a:bodyPr wrap="square" anchor="t">
              <a:spAutoFit/>
            </a:bodyPr>
            <a:lstStyle/>
            <a:p>
              <a:r>
                <a:rPr lang="en-US" altLang="zh-CN" sz="2800" b="1" dirty="0">
                  <a:solidFill>
                    <a:srgbClr val="444343"/>
                  </a:solidFill>
                  <a:latin typeface="Agency FB" panose="020B0503020202020204" pitchFamily="34" charset="0"/>
                  <a:ea typeface="微软雅黑" panose="020B0503020204020204" charset="-122"/>
                </a:rPr>
                <a:t>1923</a:t>
              </a:r>
            </a:p>
          </p:txBody>
        </p:sp>
        <p:sp>
          <p:nvSpPr>
            <p:cNvPr id="19491" name="淘宝店chenying0907 22"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3863770" y="2673668"/>
              <a:ext cx="1588598" cy="975514"/>
            </a:xfrm>
            <a:prstGeom prst="rect">
              <a:avLst/>
            </a:prstGeom>
            <a:noFill/>
            <a:ln w="9525">
              <a:noFill/>
            </a:ln>
          </p:spPr>
          <p:txBody>
            <a:bodyPr wrap="square" anchor="t">
              <a:spAutoFit/>
            </a:bodyPr>
            <a:lstStyle/>
            <a:p>
              <a:pPr>
                <a:lnSpc>
                  <a:spcPct val="120000"/>
                </a:lnSpc>
              </a:pPr>
              <a:r>
                <a:rPr lang="zh-CN" altLang="en-US" sz="1600" b="1" dirty="0">
                  <a:latin typeface="黑体" panose="02010609060101010101" charset="-122"/>
                  <a:ea typeface="黑体" panose="02010609060101010101" charset="-122"/>
                </a:rPr>
                <a:t>中共三大通过关于国共合作问题决议</a:t>
              </a:r>
            </a:p>
          </p:txBody>
        </p:sp>
        <p:cxnSp>
          <p:nvCxnSpPr>
            <p:cNvPr id="38" name="直接连接符 37"/>
            <p:cNvCxnSpPr/>
            <p:nvPr/>
          </p:nvCxnSpPr>
          <p:spPr>
            <a:xfrm>
              <a:off x="3863669" y="2192469"/>
              <a:ext cx="0" cy="14105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9" name="文本框 38"/>
          <p:cNvSpPr txBox="1"/>
          <p:nvPr/>
        </p:nvSpPr>
        <p:spPr>
          <a:xfrm>
            <a:off x="4504055" y="6144895"/>
            <a:ext cx="3183255" cy="645160"/>
          </a:xfrm>
          <a:prstGeom prst="rect">
            <a:avLst/>
          </a:prstGeom>
          <a:noFill/>
        </p:spPr>
        <p:txBody>
          <a:bodyPr wrap="square" rtlCol="0">
            <a:spAutoFit/>
          </a:bodyPr>
          <a:lstStyle/>
          <a:p>
            <a:pPr algn="ctr"/>
            <a:r>
              <a:rPr lang="zh-CN" altLang="en-US" sz="3600" b="1" u="sng">
                <a:latin typeface="华文新魏" panose="02010800040101010101" charset="-122"/>
                <a:ea typeface="华文新魏" panose="02010800040101010101" charset="-122"/>
              </a:rPr>
              <a:t>国共合作过程</a:t>
            </a:r>
          </a:p>
        </p:txBody>
      </p:sp>
      <p:sp>
        <p:nvSpPr>
          <p:cNvPr id="40" name="椭圆 39"/>
          <p:cNvSpPr/>
          <p:nvPr/>
        </p:nvSpPr>
        <p:spPr>
          <a:xfrm>
            <a:off x="3613150" y="3328670"/>
            <a:ext cx="164963" cy="16482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1" name="椭圆 40"/>
          <p:cNvSpPr/>
          <p:nvPr/>
        </p:nvSpPr>
        <p:spPr>
          <a:xfrm>
            <a:off x="9273540" y="3346450"/>
            <a:ext cx="164963" cy="16482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5" name="椭圆 44"/>
          <p:cNvSpPr/>
          <p:nvPr/>
        </p:nvSpPr>
        <p:spPr>
          <a:xfrm>
            <a:off x="7127875" y="3363595"/>
            <a:ext cx="164963" cy="16482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6" name="椭圆 45"/>
          <p:cNvSpPr/>
          <p:nvPr/>
        </p:nvSpPr>
        <p:spPr>
          <a:xfrm>
            <a:off x="5328920" y="3363595"/>
            <a:ext cx="164963" cy="16482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7" name="文本框 2"/>
          <p:cNvSpPr txBox="1"/>
          <p:nvPr/>
        </p:nvSpPr>
        <p:spPr>
          <a:xfrm>
            <a:off x="9878695" y="97616"/>
            <a:ext cx="2152650" cy="584775"/>
          </a:xfrm>
          <a:prstGeom prst="rect">
            <a:avLst/>
          </a:prstGeom>
          <a:noFill/>
          <a:ln w="9525">
            <a:noFill/>
          </a:ln>
        </p:spPr>
        <p:txBody>
          <a:bodyPr wrap="square" anchor="t">
            <a:spAutoFit/>
          </a:bodyPr>
          <a:lstStyle/>
          <a:p>
            <a:pPr algn="r"/>
            <a:r>
              <a:rPr lang="zh-CN" altLang="en-US" sz="3200" b="1" dirty="0">
                <a:latin typeface="华文隶书" panose="02010800040101010101" charset="-122"/>
                <a:ea typeface="华文隶书" panose="02010800040101010101" charset="-122"/>
              </a:rPr>
              <a:t>矛盾初现</a:t>
            </a:r>
          </a:p>
        </p:txBody>
      </p:sp>
    </p:spTree>
    <p:extLst>
      <p:ext uri="{BB962C8B-B14F-4D97-AF65-F5344CB8AC3E}">
        <p14:creationId xmlns:p14="http://schemas.microsoft.com/office/powerpoint/2010/main" val="885583251"/>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25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p:tgtEl>
                                          <p:spTgt spid="35"/>
                                        </p:tgtEl>
                                        <p:attrNameLst>
                                          <p:attrName>ppt_y</p:attrName>
                                        </p:attrNameLst>
                                      </p:cBhvr>
                                      <p:tavLst>
                                        <p:tav tm="0">
                                          <p:val>
                                            <p:strVal val="#ppt_y+#ppt_h*1.125000"/>
                                          </p:val>
                                        </p:tav>
                                        <p:tav tm="100000">
                                          <p:val>
                                            <p:strVal val="#ppt_y"/>
                                          </p:val>
                                        </p:tav>
                                      </p:tavLst>
                                    </p:anim>
                                    <p:animEffect transition="in" filter="wipe(up)">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p:tgtEl>
                                          <p:spTgt spid="44"/>
                                        </p:tgtEl>
                                        <p:attrNameLst>
                                          <p:attrName>ppt_y</p:attrName>
                                        </p:attrNameLst>
                                      </p:cBhvr>
                                      <p:tavLst>
                                        <p:tav tm="0">
                                          <p:val>
                                            <p:strVal val="#ppt_y-#ppt_h*1.125000"/>
                                          </p:val>
                                        </p:tav>
                                        <p:tav tm="100000">
                                          <p:val>
                                            <p:strVal val="#ppt_y"/>
                                          </p:val>
                                        </p:tav>
                                      </p:tavLst>
                                    </p:anim>
                                    <p:animEffect transition="in" filter="wipe(down)">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down)">
                                      <p:cBhvr>
                                        <p:cTn id="24" dur="500"/>
                                        <p:tgtEl>
                                          <p:spTgt spid="40"/>
                                        </p:tgtEl>
                                      </p:cBhvr>
                                    </p:animEffect>
                                  </p:childTnLst>
                                </p:cTn>
                              </p:par>
                              <p:par>
                                <p:cTn id="25" presetID="12" presetClass="entr" presetSubtype="4" fill="hold" nodeType="withEffect">
                                  <p:stCondLst>
                                    <p:cond delay="25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p:tgtEl>
                                          <p:spTgt spid="32"/>
                                        </p:tgtEl>
                                        <p:attrNameLst>
                                          <p:attrName>ppt_y</p:attrName>
                                        </p:attrNameLst>
                                      </p:cBhvr>
                                      <p:tavLst>
                                        <p:tav tm="0">
                                          <p:val>
                                            <p:strVal val="#ppt_y+#ppt_h*1.125000"/>
                                          </p:val>
                                        </p:tav>
                                        <p:tav tm="100000">
                                          <p:val>
                                            <p:strVal val="#ppt_y"/>
                                          </p:val>
                                        </p:tav>
                                      </p:tavLst>
                                    </p:anim>
                                    <p:animEffect transition="in" filter="wipe(up)">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par>
                                <p:cTn id="34" presetID="12" presetClass="entr" presetSubtype="1"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p:tgtEl>
                                          <p:spTgt spid="27"/>
                                        </p:tgtEl>
                                        <p:attrNameLst>
                                          <p:attrName>ppt_y</p:attrName>
                                        </p:attrNameLst>
                                      </p:cBhvr>
                                      <p:tavLst>
                                        <p:tav tm="0">
                                          <p:val>
                                            <p:strVal val="#ppt_y-#ppt_h*1.125000"/>
                                          </p:val>
                                        </p:tav>
                                        <p:tav tm="100000">
                                          <p:val>
                                            <p:strVal val="#ppt_y"/>
                                          </p:val>
                                        </p:tav>
                                      </p:tavLst>
                                    </p:anim>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down)">
                                      <p:cBhvr>
                                        <p:cTn id="42" dur="500"/>
                                        <p:tgtEl>
                                          <p:spTgt spid="45"/>
                                        </p:tgtEl>
                                      </p:cBhvr>
                                    </p:animEffect>
                                  </p:childTnLst>
                                </p:cTn>
                              </p:par>
                              <p:par>
                                <p:cTn id="43" presetID="12" presetClass="entr" presetSubtype="4" fill="hold" nodeType="withEffect">
                                  <p:stCondLst>
                                    <p:cond delay="25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p:tgtEl>
                                          <p:spTgt spid="43"/>
                                        </p:tgtEl>
                                        <p:attrNameLst>
                                          <p:attrName>ppt_y</p:attrName>
                                        </p:attrNameLst>
                                      </p:cBhvr>
                                      <p:tavLst>
                                        <p:tav tm="0">
                                          <p:val>
                                            <p:strVal val="#ppt_y+#ppt_h*1.125000"/>
                                          </p:val>
                                        </p:tav>
                                        <p:tav tm="100000">
                                          <p:val>
                                            <p:strVal val="#ppt_y"/>
                                          </p:val>
                                        </p:tav>
                                      </p:tavLst>
                                    </p:anim>
                                    <p:animEffect transition="in" filter="wipe(up)">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up)">
                                      <p:cBhvr>
                                        <p:cTn id="51" dur="500"/>
                                        <p:tgtEl>
                                          <p:spTgt spid="41"/>
                                        </p:tgtEl>
                                      </p:cBhvr>
                                    </p:animEffect>
                                  </p:childTnLst>
                                </p:cTn>
                              </p:par>
                              <p:par>
                                <p:cTn id="52" presetID="12" presetClass="entr" presetSubtype="1" fill="hold" nodeType="withEffect">
                                  <p:stCondLst>
                                    <p:cond delay="50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p:tgtEl>
                                          <p:spTgt spid="42"/>
                                        </p:tgtEl>
                                        <p:attrNameLst>
                                          <p:attrName>ppt_y</p:attrName>
                                        </p:attrNameLst>
                                      </p:cBhvr>
                                      <p:tavLst>
                                        <p:tav tm="0">
                                          <p:val>
                                            <p:strVal val="#ppt_y-#ppt_h*1.125000"/>
                                          </p:val>
                                        </p:tav>
                                        <p:tav tm="100000">
                                          <p:val>
                                            <p:strVal val="#ppt_y"/>
                                          </p:val>
                                        </p:tav>
                                      </p:tavLst>
                                    </p:anim>
                                    <p:animEffect transition="in" filter="wipe(down)">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5" grpId="0" animBg="1"/>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7514ff6bd1c51d249768582268c83d"/>
          <p:cNvPicPr>
            <a:picLocks noChangeAspect="1"/>
          </p:cNvPicPr>
          <p:nvPr/>
        </p:nvPicPr>
        <p:blipFill>
          <a:blip r:embed="rId3">
            <a:grayscl/>
          </a:blip>
          <a:stretch>
            <a:fillRect/>
          </a:stretch>
        </p:blipFill>
        <p:spPr>
          <a:xfrm>
            <a:off x="-159385" y="0"/>
            <a:ext cx="12365355" cy="6858000"/>
          </a:xfrm>
          <a:prstGeom prst="rect">
            <a:avLst/>
          </a:prstGeom>
        </p:spPr>
      </p:pic>
      <p:sp>
        <p:nvSpPr>
          <p:cNvPr id="6" name="文本框 5"/>
          <p:cNvSpPr txBox="1"/>
          <p:nvPr/>
        </p:nvSpPr>
        <p:spPr>
          <a:xfrm>
            <a:off x="-160020" y="3662045"/>
            <a:ext cx="12365990" cy="2306955"/>
          </a:xfrm>
          <a:prstGeom prst="rect">
            <a:avLst/>
          </a:prstGeom>
          <a:solidFill>
            <a:schemeClr val="bg2">
              <a:alpha val="65000"/>
            </a:schemeClr>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base"/>
            <a:r>
              <a:rPr lang="zh-CN" altLang="en-US" sz="2800" b="1" strike="noStrike" noProof="1">
                <a:solidFill>
                  <a:srgbClr val="FF0000"/>
                </a:solidFill>
                <a:latin typeface="微软雅黑" panose="020B0503020204020204" charset="-122"/>
                <a:ea typeface="微软雅黑" panose="020B0503020204020204" charset="-122"/>
                <a:sym typeface="+mn-ea"/>
              </a:rPr>
              <a:t>不怕付出一切</a:t>
            </a:r>
            <a:r>
              <a:rPr lang="zh-CN" altLang="en-US" sz="3600" b="1" strike="noStrike" noProof="1">
                <a:solidFill>
                  <a:srgbClr val="FF0000"/>
                </a:solidFill>
                <a:latin typeface="微软雅黑" panose="020B0503020204020204" charset="-122"/>
                <a:ea typeface="微软雅黑" panose="020B0503020204020204" charset="-122"/>
                <a:sym typeface="+mn-ea"/>
              </a:rPr>
              <a:t>牺牲的精神</a:t>
            </a:r>
            <a:endParaRPr lang="zh-CN" altLang="en-US" sz="2800" b="1" strike="noStrike" noProof="1">
              <a:solidFill>
                <a:srgbClr val="FF0000"/>
              </a:solidFill>
              <a:latin typeface="微软雅黑" panose="020B0503020204020204" charset="-122"/>
              <a:ea typeface="微软雅黑" panose="020B0503020204020204" charset="-122"/>
              <a:sym typeface="+mn-ea"/>
            </a:endParaRPr>
          </a:p>
          <a:p>
            <a:pPr algn="ctr" fontAlgn="base"/>
            <a:r>
              <a:rPr lang="zh-CN" altLang="en-US" sz="3600" b="1" strike="noStrike" noProof="1">
                <a:solidFill>
                  <a:srgbClr val="FF0000"/>
                </a:solidFill>
                <a:latin typeface="微软雅黑" panose="020B0503020204020204" charset="-122"/>
                <a:ea typeface="微软雅黑" panose="020B0503020204020204" charset="-122"/>
                <a:sym typeface="+mn-ea"/>
              </a:rPr>
              <a:t>独立自主、实事求是</a:t>
            </a:r>
            <a:endParaRPr lang="zh-CN" altLang="en-US" sz="2800" b="1" strike="noStrike" noProof="1">
              <a:solidFill>
                <a:srgbClr val="FF0000"/>
              </a:solidFill>
              <a:latin typeface="微软雅黑" panose="020B0503020204020204" charset="-122"/>
              <a:ea typeface="微软雅黑" panose="020B0503020204020204" charset="-122"/>
              <a:sym typeface="+mn-ea"/>
            </a:endParaRPr>
          </a:p>
          <a:p>
            <a:pPr algn="ctr" fontAlgn="base"/>
            <a:r>
              <a:rPr lang="zh-CN" altLang="en-US" sz="2800" b="1" strike="noStrike" noProof="1">
                <a:solidFill>
                  <a:srgbClr val="FF0000"/>
                </a:solidFill>
                <a:latin typeface="微软雅黑" panose="020B0503020204020204" charset="-122"/>
                <a:ea typeface="微软雅黑" panose="020B0503020204020204" charset="-122"/>
                <a:sym typeface="+mn-ea"/>
              </a:rPr>
              <a:t>依靠</a:t>
            </a:r>
            <a:r>
              <a:rPr lang="zh-CN" altLang="en-US" sz="3600" b="1" strike="noStrike" noProof="1">
                <a:solidFill>
                  <a:srgbClr val="FF0000"/>
                </a:solidFill>
                <a:latin typeface="微软雅黑" panose="020B0503020204020204" charset="-122"/>
                <a:ea typeface="微软雅黑" panose="020B0503020204020204" charset="-122"/>
                <a:sym typeface="+mn-ea"/>
              </a:rPr>
              <a:t>人民群众</a:t>
            </a:r>
            <a:endParaRPr lang="zh-CN" altLang="en-US" sz="2800" b="1" strike="noStrike" noProof="1">
              <a:solidFill>
                <a:srgbClr val="FF0000"/>
              </a:solidFill>
              <a:latin typeface="微软雅黑" panose="020B0503020204020204" charset="-122"/>
              <a:ea typeface="微软雅黑" panose="020B0503020204020204" charset="-122"/>
              <a:sym typeface="+mn-ea"/>
            </a:endParaRPr>
          </a:p>
          <a:p>
            <a:pPr algn="ctr" fontAlgn="base"/>
            <a:r>
              <a:rPr lang="zh-CN" altLang="en-US" sz="3600" b="1" strike="noStrike" noProof="1">
                <a:solidFill>
                  <a:srgbClr val="FF0000"/>
                </a:solidFill>
                <a:latin typeface="微软雅黑" panose="020B0503020204020204" charset="-122"/>
                <a:ea typeface="微软雅黑" panose="020B0503020204020204" charset="-122"/>
                <a:sym typeface="+mn-ea"/>
              </a:rPr>
              <a:t>患难与共</a:t>
            </a:r>
            <a:r>
              <a:rPr lang="zh-CN" altLang="en-US" sz="2800" b="1" strike="noStrike" noProof="1">
                <a:solidFill>
                  <a:srgbClr val="FF0000"/>
                </a:solidFill>
                <a:latin typeface="微软雅黑" panose="020B0503020204020204" charset="-122"/>
                <a:ea typeface="微软雅黑" panose="020B0503020204020204" charset="-122"/>
                <a:sym typeface="+mn-ea"/>
              </a:rPr>
              <a:t>、艰苦</a:t>
            </a:r>
            <a:r>
              <a:rPr lang="zh-CN" altLang="en-US" sz="3600" b="1" strike="noStrike" noProof="1">
                <a:solidFill>
                  <a:srgbClr val="FF0000"/>
                </a:solidFill>
                <a:latin typeface="微软雅黑" panose="020B0503020204020204" charset="-122"/>
                <a:ea typeface="微软雅黑" panose="020B0503020204020204" charset="-122"/>
                <a:sym typeface="+mn-ea"/>
              </a:rPr>
              <a:t>奋斗</a:t>
            </a:r>
          </a:p>
        </p:txBody>
      </p:sp>
      <p:sp>
        <p:nvSpPr>
          <p:cNvPr id="8" name="文本框 7"/>
          <p:cNvSpPr txBox="1"/>
          <p:nvPr/>
        </p:nvSpPr>
        <p:spPr>
          <a:xfrm>
            <a:off x="277178" y="1914525"/>
            <a:ext cx="11731625" cy="1322070"/>
          </a:xfrm>
          <a:prstGeom prst="rect">
            <a:avLst/>
          </a:prstGeom>
          <a:noFill/>
          <a:ln>
            <a:noFill/>
          </a:ln>
          <a:extLst>
            <a:ext uri="{909E8E84-426E-40DD-AFC4-6F175D3DCCD1}">
              <a14:hiddenFill xmlns:a14="http://schemas.microsoft.com/office/drawing/2010/main">
                <a:solidFill>
                  <a:srgbClr val="FF0000"/>
                </a:solidFill>
              </a14:hiddenFill>
            </a:ext>
          </a:ex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fontAlgn="base"/>
            <a:r>
              <a:rPr lang="zh-CN" altLang="en-US" sz="8000" b="1" strike="noStrike" noProof="1">
                <a:solidFill>
                  <a:srgbClr val="FF0000"/>
                </a:solidFill>
                <a:latin typeface="华文新魏" panose="02010800040101010101" charset="-122"/>
                <a:ea typeface="华文新魏" panose="02010800040101010101" charset="-122"/>
              </a:rPr>
              <a:t>不忘初心、继续新的长征</a:t>
            </a:r>
            <a:endParaRPr lang="zh-CN" altLang="en-US" sz="2800" b="1" strike="noStrike" noProof="1">
              <a:latin typeface="华文新魏" panose="02010800040101010101" charset="-122"/>
              <a:ea typeface="华文新魏" panose="02010800040101010101" charset="-122"/>
            </a:endParaRPr>
          </a:p>
        </p:txBody>
      </p:sp>
      <p:sp>
        <p:nvSpPr>
          <p:cNvPr id="4" name="文本框 3"/>
          <p:cNvSpPr txBox="1"/>
          <p:nvPr/>
        </p:nvSpPr>
        <p:spPr>
          <a:xfrm>
            <a:off x="8430260" y="6489700"/>
            <a:ext cx="3761740" cy="368300"/>
          </a:xfrm>
          <a:prstGeom prst="rect">
            <a:avLst/>
          </a:prstGeom>
          <a:noFill/>
        </p:spPr>
        <p:txBody>
          <a:bodyPr wrap="square" rtlCol="0">
            <a:spAutoFit/>
          </a:bodyPr>
          <a:lstStyle/>
          <a:p>
            <a:pPr algn="r"/>
            <a:r>
              <a:rPr lang="zh-CN" altLang="en-US" b="1">
                <a:solidFill>
                  <a:schemeClr val="bg1"/>
                </a:solidFill>
                <a:latin typeface="黑体" panose="02010609060101010101" charset="-122"/>
                <a:ea typeface="黑体" panose="02010609060101010101" charset="-122"/>
              </a:rPr>
              <a:t>川陕革命根据地红军烈士陵园一角</a:t>
            </a:r>
          </a:p>
        </p:txBody>
      </p:sp>
    </p:spTree>
    <p:extLst>
      <p:ext uri="{BB962C8B-B14F-4D97-AF65-F5344CB8AC3E}">
        <p14:creationId xmlns:p14="http://schemas.microsoft.com/office/powerpoint/2010/main" val="1622102521"/>
      </p:ext>
    </p:extLst>
  </p:cSld>
  <p:clrMapOvr>
    <a:masterClrMapping/>
  </p:clrMapOvr>
  <mc:AlternateContent xmlns:mc="http://schemas.openxmlformats.org/markup-compatibility/2006" xmlns:p14="http://schemas.microsoft.com/office/powerpoint/2010/main">
    <mc:Choice Requires="p14">
      <p:transition spd="slow" p14:dur="12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5000" fill="hold">
                                          <p:stCondLst>
                                            <p:cond delay="0"/>
                                          </p:stCondLst>
                                        </p:cTn>
                                        <p:tgtEl>
                                          <p:spTgt spid="8"/>
                                        </p:tgtEl>
                                        <p:attrNameLst>
                                          <p:attrName>style.visibility</p:attrName>
                                        </p:attrNameLst>
                                      </p:cBhvr>
                                      <p:to>
                                        <p:strVal val="visible"/>
                                      </p:to>
                                    </p:set>
                                    <p:animEffect transition="in" filter="dissolve">
                                      <p:cBhvr>
                                        <p:cTn id="7" dur="5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5000" fill="hold">
                                          <p:stCondLst>
                                            <p:cond delay="0"/>
                                          </p:stCondLst>
                                        </p:cTn>
                                        <p:tgtEl>
                                          <p:spTgt spid="6"/>
                                        </p:tgtEl>
                                        <p:attrNameLst>
                                          <p:attrName>style.visibility</p:attrName>
                                        </p:attrNameLst>
                                      </p:cBhvr>
                                      <p:to>
                                        <p:strVal val="visible"/>
                                      </p:to>
                                    </p:set>
                                    <p:animEffect transition="in" filter="dissolve">
                                      <p:cBhvr>
                                        <p:cTn id="12"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内容占位符 2">
            <a:extLst>
              <a:ext uri="{FF2B5EF4-FFF2-40B4-BE49-F238E27FC236}">
                <a16:creationId xmlns="" xmlns:a16="http://schemas.microsoft.com/office/drawing/2014/main" id="{734520B7-2807-40A7-9F9B-115D5E9EC2E7}"/>
              </a:ext>
            </a:extLst>
          </p:cNvPr>
          <p:cNvSpPr>
            <a:spLocks noGrp="1"/>
          </p:cNvSpPr>
          <p:nvPr>
            <p:ph idx="4294967295"/>
          </p:nvPr>
        </p:nvSpPr>
        <p:spPr>
          <a:xfrm>
            <a:off x="150125" y="1781502"/>
            <a:ext cx="7806520" cy="1880869"/>
          </a:xfrm>
          <a:prstGeom prst="rect">
            <a:avLst/>
          </a:prstGeom>
        </p:spPr>
        <p:txBody>
          <a:bodyPr vert="horz" wrap="square" lIns="91440" tIns="45720" rIns="91440" bIns="45720" rtlCol="0" anchor="t">
            <a:normAutofit/>
          </a:bodyPr>
          <a:lstStyle/>
          <a:p>
            <a:pPr marL="0" indent="0">
              <a:lnSpc>
                <a:spcPct val="100000"/>
              </a:lnSpc>
              <a:spcBef>
                <a:spcPct val="0"/>
              </a:spcBef>
              <a:buNone/>
            </a:pPr>
            <a:r>
              <a:rPr lang="en-US" altLang="zh-CN" b="1" noProof="1">
                <a:latin typeface="黑体" panose="02010600030101010101" pitchFamily="2" charset="-122"/>
                <a:ea typeface="黑体" panose="02010600030101010101" pitchFamily="2" charset="-122"/>
              </a:rPr>
              <a:t>    </a:t>
            </a:r>
            <a:r>
              <a:rPr lang="zh-CN" altLang="en-US" b="1" noProof="1">
                <a:latin typeface="黑体" panose="02010600030101010101" pitchFamily="2" charset="-122"/>
                <a:ea typeface="黑体" panose="02010600030101010101" pitchFamily="2" charset="-122"/>
              </a:rPr>
              <a:t>济南惨案又称</a:t>
            </a:r>
            <a:r>
              <a:rPr lang="zh-CN" altLang="en-US" b="1" noProof="1">
                <a:solidFill>
                  <a:srgbClr val="FF0000"/>
                </a:solidFill>
                <a:latin typeface="黑体" panose="02010600030101010101" pitchFamily="2" charset="-122"/>
                <a:ea typeface="黑体" panose="02010600030101010101" pitchFamily="2" charset="-122"/>
              </a:rPr>
              <a:t>“五三惨案”</a:t>
            </a:r>
            <a:r>
              <a:rPr lang="zh-CN" altLang="en-US" b="1" noProof="1">
                <a:latin typeface="黑体" panose="02010600030101010101" pitchFamily="2" charset="-122"/>
                <a:ea typeface="黑体" panose="02010600030101010101" pitchFamily="2" charset="-122"/>
              </a:rPr>
              <a:t>。</a:t>
            </a:r>
            <a:r>
              <a:rPr lang="en-US" altLang="zh-CN" b="1" noProof="1">
                <a:latin typeface="黑体" panose="02010600030101010101" pitchFamily="2" charset="-122"/>
                <a:ea typeface="黑体" panose="02010600030101010101" pitchFamily="2" charset="-122"/>
              </a:rPr>
              <a:t>1928</a:t>
            </a:r>
            <a:r>
              <a:rPr lang="zh-CN" altLang="en-US" b="1" noProof="1">
                <a:latin typeface="黑体" panose="02010600030101010101" pitchFamily="2" charset="-122"/>
                <a:ea typeface="黑体" panose="02010600030101010101" pitchFamily="2" charset="-122"/>
              </a:rPr>
              <a:t>年</a:t>
            </a:r>
            <a:r>
              <a:rPr lang="en-US" altLang="zh-CN" b="1" noProof="1">
                <a:latin typeface="黑体" panose="02010600030101010101" pitchFamily="2" charset="-122"/>
                <a:ea typeface="黑体" panose="02010600030101010101" pitchFamily="2" charset="-122"/>
              </a:rPr>
              <a:t>5</a:t>
            </a:r>
            <a:r>
              <a:rPr lang="zh-CN" altLang="en-US" b="1" noProof="1">
                <a:latin typeface="黑体" panose="02010600030101010101" pitchFamily="2" charset="-122"/>
                <a:ea typeface="黑体" panose="02010600030101010101" pitchFamily="2" charset="-122"/>
              </a:rPr>
              <a:t>月，日本以保护侨民为名，武力阻止国民革命军的北伐。在济南城内肆意焚掠屠杀。此案中</a:t>
            </a:r>
            <a:r>
              <a:rPr lang="zh-CN" altLang="en-US" b="1" noProof="1" smtClean="0">
                <a:latin typeface="黑体" panose="02010600030101010101" pitchFamily="2" charset="-122"/>
                <a:ea typeface="黑体" panose="02010600030101010101" pitchFamily="2" charset="-122"/>
              </a:rPr>
              <a:t>中国军民共死亡</a:t>
            </a:r>
            <a:r>
              <a:rPr lang="en-US" altLang="zh-CN" b="1" noProof="1" smtClean="0">
                <a:latin typeface="黑体" panose="02010600030101010101" pitchFamily="2" charset="-122"/>
                <a:ea typeface="黑体" panose="02010600030101010101" pitchFamily="2" charset="-122"/>
              </a:rPr>
              <a:t>6000</a:t>
            </a:r>
            <a:r>
              <a:rPr lang="zh-CN" altLang="en-US" b="1" noProof="1" smtClean="0">
                <a:latin typeface="黑体" panose="02010600030101010101" pitchFamily="2" charset="-122"/>
                <a:ea typeface="黑体" panose="02010600030101010101" pitchFamily="2" charset="-122"/>
              </a:rPr>
              <a:t>余人，伤</a:t>
            </a:r>
            <a:r>
              <a:rPr lang="en-US" altLang="zh-CN" b="1" noProof="1" smtClean="0">
                <a:latin typeface="黑体" panose="02010600030101010101" pitchFamily="2" charset="-122"/>
                <a:ea typeface="黑体" panose="02010600030101010101" pitchFamily="2" charset="-122"/>
              </a:rPr>
              <a:t>1700</a:t>
            </a:r>
            <a:r>
              <a:rPr lang="zh-CN" altLang="en-US" b="1" noProof="1" smtClean="0">
                <a:latin typeface="黑体" panose="02010600030101010101" pitchFamily="2" charset="-122"/>
                <a:ea typeface="黑体" panose="02010600030101010101" pitchFamily="2" charset="-122"/>
              </a:rPr>
              <a:t>余人。</a:t>
            </a:r>
            <a:endParaRPr lang="zh-CN" altLang="en-US" sz="2500" b="1" noProof="1">
              <a:latin typeface="黑体" panose="02010600030101010101" pitchFamily="2" charset="-122"/>
              <a:ea typeface="黑体" panose="02010600030101010101" pitchFamily="2" charset="-122"/>
            </a:endParaRPr>
          </a:p>
        </p:txBody>
      </p:sp>
      <p:sp>
        <p:nvSpPr>
          <p:cNvPr id="2" name="文本框 1">
            <a:extLst>
              <a:ext uri="{FF2B5EF4-FFF2-40B4-BE49-F238E27FC236}">
                <a16:creationId xmlns="" xmlns:a16="http://schemas.microsoft.com/office/drawing/2014/main" id="{FC2E559A-CC91-4716-A292-BA5FA0A29D76}"/>
              </a:ext>
            </a:extLst>
          </p:cNvPr>
          <p:cNvSpPr txBox="1">
            <a:spLocks noChangeArrowheads="1"/>
          </p:cNvSpPr>
          <p:nvPr/>
        </p:nvSpPr>
        <p:spPr bwMode="auto">
          <a:xfrm>
            <a:off x="195878" y="1187880"/>
            <a:ext cx="1612900" cy="522287"/>
          </a:xfrm>
          <a:prstGeom prst="rect">
            <a:avLst/>
          </a:prstGeom>
          <a:solidFill>
            <a:srgbClr val="FFFF00"/>
          </a:solidFill>
          <a:ln w="9525">
            <a:solidFill>
              <a:srgbClr val="FF0000"/>
            </a:solidFill>
            <a:round/>
            <a:headEnd/>
            <a:tailEnd/>
          </a:ln>
        </p:spPr>
        <p:txBody>
          <a:bodyPr wrap="none">
            <a:spAutoFit/>
          </a:bodyPr>
          <a:lstStyle/>
          <a:p>
            <a:r>
              <a:rPr lang="zh-CN" altLang="en-US" sz="2800" b="1" dirty="0">
                <a:latin typeface="黑体" panose="02010609060101010101" pitchFamily="49" charset="-122"/>
                <a:ea typeface="黑体" panose="02010609060101010101" pitchFamily="49" charset="-122"/>
              </a:rPr>
              <a:t>济南惨案</a:t>
            </a:r>
            <a:endParaRPr lang="zh-CN" altLang="en-US" sz="2800" dirty="0"/>
          </a:p>
        </p:txBody>
      </p:sp>
      <p:pic>
        <p:nvPicPr>
          <p:cNvPr id="9219" name="图片 3">
            <a:extLst>
              <a:ext uri="{FF2B5EF4-FFF2-40B4-BE49-F238E27FC236}">
                <a16:creationId xmlns="" xmlns:a16="http://schemas.microsoft.com/office/drawing/2014/main" id="{361888AE-115A-4412-B1FA-874D5F3D44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3373" y="4006792"/>
            <a:ext cx="3346872" cy="268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图片 4">
            <a:extLst>
              <a:ext uri="{FF2B5EF4-FFF2-40B4-BE49-F238E27FC236}">
                <a16:creationId xmlns="" xmlns:a16="http://schemas.microsoft.com/office/drawing/2014/main" id="{82740BB6-04F7-4F1D-ABB2-7CDB54EEC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373" y="1187882"/>
            <a:ext cx="3324503" cy="247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文本框 5">
            <a:extLst>
              <a:ext uri="{FF2B5EF4-FFF2-40B4-BE49-F238E27FC236}">
                <a16:creationId xmlns="" xmlns:a16="http://schemas.microsoft.com/office/drawing/2014/main" id="{940085B9-3D47-4699-8AAF-43BDA7B627D1}"/>
              </a:ext>
            </a:extLst>
          </p:cNvPr>
          <p:cNvSpPr txBox="1">
            <a:spLocks noChangeArrowheads="1"/>
          </p:cNvSpPr>
          <p:nvPr/>
        </p:nvSpPr>
        <p:spPr bwMode="auto">
          <a:xfrm>
            <a:off x="150125" y="4446857"/>
            <a:ext cx="767004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latin typeface="黑体" panose="02010600030101010101" pitchFamily="2" charset="-122"/>
                <a:ea typeface="黑体" panose="02010600030101010101" pitchFamily="2" charset="-122"/>
              </a:rPr>
              <a:t>    1928年6月14日，日本提出的增修吉会铁路和开矿、设厂、移民等，以及阻止中国在葫芦岛筑港的要求，张作霖没有答应，引起日本不满。日本关东军在沈阳附近皇姑屯火车站制造的炸死奉系军阀首领张作霖的事件。</a:t>
            </a:r>
            <a:endParaRPr lang="zh-CN" altLang="en-US" sz="2500" b="1" dirty="0">
              <a:latin typeface="黑体" panose="02010600030101010101" pitchFamily="2" charset="-122"/>
              <a:ea typeface="黑体" panose="02010600030101010101" pitchFamily="2" charset="-122"/>
            </a:endParaRPr>
          </a:p>
        </p:txBody>
      </p:sp>
      <p:sp>
        <p:nvSpPr>
          <p:cNvPr id="9222" name="文本框 6">
            <a:extLst>
              <a:ext uri="{FF2B5EF4-FFF2-40B4-BE49-F238E27FC236}">
                <a16:creationId xmlns="" xmlns:a16="http://schemas.microsoft.com/office/drawing/2014/main" id="{CB0E6D92-F1B2-4773-B6FD-4DC656E6EC2F}"/>
              </a:ext>
            </a:extLst>
          </p:cNvPr>
          <p:cNvSpPr txBox="1">
            <a:spLocks noChangeArrowheads="1"/>
          </p:cNvSpPr>
          <p:nvPr/>
        </p:nvSpPr>
        <p:spPr bwMode="auto">
          <a:xfrm>
            <a:off x="150125" y="3890234"/>
            <a:ext cx="1970088" cy="522287"/>
          </a:xfrm>
          <a:prstGeom prst="rect">
            <a:avLst/>
          </a:prstGeom>
          <a:solidFill>
            <a:srgbClr val="FFFF00"/>
          </a:solidFill>
          <a:ln w="9525">
            <a:solidFill>
              <a:srgbClr val="FF0000"/>
            </a:solidFill>
            <a:round/>
            <a:headEnd/>
            <a:tailEnd/>
          </a:ln>
        </p:spPr>
        <p:txBody>
          <a:bodyPr wrap="none">
            <a:spAutoFit/>
          </a:bodyPr>
          <a:lstStyle/>
          <a:p>
            <a:r>
              <a:rPr lang="zh-CN" altLang="en-US" sz="2800" b="1">
                <a:latin typeface="黑体" panose="02010609060101010101" pitchFamily="49" charset="-122"/>
                <a:ea typeface="黑体" panose="02010609060101010101" pitchFamily="49" charset="-122"/>
              </a:rPr>
              <a:t>皇姑屯事件</a:t>
            </a:r>
          </a:p>
        </p:txBody>
      </p:sp>
      <p:sp>
        <p:nvSpPr>
          <p:cNvPr id="8" name="文本框 2"/>
          <p:cNvSpPr txBox="1"/>
          <p:nvPr/>
        </p:nvSpPr>
        <p:spPr>
          <a:xfrm>
            <a:off x="9878695" y="97616"/>
            <a:ext cx="2152650" cy="584775"/>
          </a:xfrm>
          <a:prstGeom prst="rect">
            <a:avLst/>
          </a:prstGeom>
          <a:noFill/>
          <a:ln w="9525">
            <a:noFill/>
          </a:ln>
        </p:spPr>
        <p:txBody>
          <a:bodyPr wrap="square" anchor="t">
            <a:spAutoFit/>
          </a:bodyPr>
          <a:lstStyle/>
          <a:p>
            <a:pPr algn="r"/>
            <a:r>
              <a:rPr lang="zh-CN" altLang="en-US" sz="3200" b="1" dirty="0">
                <a:latin typeface="华文隶书" panose="02010800040101010101" charset="-122"/>
                <a:ea typeface="华文隶书" panose="02010800040101010101" charset="-122"/>
              </a:rPr>
              <a:t>矛盾初现</a:t>
            </a:r>
          </a:p>
        </p:txBody>
      </p:sp>
    </p:spTree>
    <p:extLst>
      <p:ext uri="{BB962C8B-B14F-4D97-AF65-F5344CB8AC3E}">
        <p14:creationId xmlns:p14="http://schemas.microsoft.com/office/powerpoint/2010/main" val="36878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8" name="文本框 2"/>
          <p:cNvSpPr txBox="1"/>
          <p:nvPr/>
        </p:nvSpPr>
        <p:spPr>
          <a:xfrm>
            <a:off x="9878695" y="97616"/>
            <a:ext cx="2152650" cy="584775"/>
          </a:xfrm>
          <a:prstGeom prst="rect">
            <a:avLst/>
          </a:prstGeom>
          <a:noFill/>
          <a:ln w="9525">
            <a:noFill/>
          </a:ln>
        </p:spPr>
        <p:txBody>
          <a:bodyPr wrap="square" anchor="t">
            <a:spAutoFit/>
          </a:bodyPr>
          <a:lstStyle/>
          <a:p>
            <a:pPr algn="r"/>
            <a:r>
              <a:rPr lang="zh-CN" altLang="en-US" sz="3200" b="1" dirty="0">
                <a:latin typeface="华文隶书" panose="02010800040101010101" charset="-122"/>
                <a:ea typeface="华文隶书" panose="02010800040101010101" charset="-122"/>
              </a:rPr>
              <a:t>矛盾初现</a:t>
            </a:r>
          </a:p>
        </p:txBody>
      </p:sp>
      <p:sp>
        <p:nvSpPr>
          <p:cNvPr id="4" name="文本框 3"/>
          <p:cNvSpPr txBox="1"/>
          <p:nvPr/>
        </p:nvSpPr>
        <p:spPr>
          <a:xfrm>
            <a:off x="726440" y="5354320"/>
            <a:ext cx="4027805" cy="583565"/>
          </a:xfrm>
          <a:prstGeom prst="rect">
            <a:avLst/>
          </a:prstGeom>
          <a:noFill/>
          <a:ln>
            <a:noFill/>
          </a:ln>
          <a:extLst>
            <a:ext uri="{909E8E84-426E-40DD-AFC4-6F175D3DCCD1}">
              <a14:hiddenFill xmlns:a14="http://schemas.microsoft.com/office/drawing/2010/main">
                <a:solidFill>
                  <a:schemeClr val="accent2"/>
                </a:solidFill>
              </a14:hiddenFill>
            </a:ext>
          </a:extLst>
        </p:spPr>
        <p:txBody>
          <a:bodyPr wrap="square" rtlCol="0">
            <a:spAutoFit/>
          </a:bodyPr>
          <a:lstStyle/>
          <a:p>
            <a:pPr algn="ctr"/>
            <a:r>
              <a:rPr lang="en-US" altLang="zh-CN" sz="3200" b="1">
                <a:latin typeface="黑体" panose="02010609060101010101" charset="-122"/>
                <a:ea typeface="黑体" panose="02010609060101010101" charset="-122"/>
                <a:cs typeface="黑体" panose="02010609060101010101" charset="-122"/>
              </a:rPr>
              <a:t>1927</a:t>
            </a:r>
            <a:r>
              <a:rPr lang="zh-CN" altLang="en-US" sz="3200" b="1">
                <a:latin typeface="黑体" panose="02010609060101010101" charset="-122"/>
                <a:ea typeface="黑体" panose="02010609060101010101" charset="-122"/>
                <a:cs typeface="黑体" panose="02010609060101010101" charset="-122"/>
              </a:rPr>
              <a:t>年</a:t>
            </a:r>
            <a:r>
              <a:rPr lang="en-US" altLang="zh-CN" sz="3200" b="1">
                <a:latin typeface="黑体" panose="02010609060101010101" charset="-122"/>
                <a:ea typeface="黑体" panose="02010609060101010101" charset="-122"/>
                <a:cs typeface="黑体" panose="02010609060101010101" charset="-122"/>
              </a:rPr>
              <a:t>“</a:t>
            </a:r>
            <a:r>
              <a:rPr lang="zh-CN" altLang="en-US" sz="3200" b="1">
                <a:latin typeface="黑体" panose="02010609060101010101" charset="-122"/>
                <a:ea typeface="黑体" panose="02010609060101010101" charset="-122"/>
                <a:cs typeface="黑体" panose="02010609060101010101" charset="-122"/>
              </a:rPr>
              <a:t>宁汉合流</a:t>
            </a:r>
            <a:r>
              <a:rPr lang="en-US" altLang="zh-CN" sz="3200" b="1">
                <a:latin typeface="黑体" panose="02010609060101010101" charset="-122"/>
                <a:ea typeface="黑体" panose="02010609060101010101" charset="-122"/>
                <a:cs typeface="黑体" panose="02010609060101010101" charset="-122"/>
              </a:rPr>
              <a:t>”</a:t>
            </a:r>
          </a:p>
        </p:txBody>
      </p:sp>
      <p:sp>
        <p:nvSpPr>
          <p:cNvPr id="32" name="文本框 31"/>
          <p:cNvSpPr txBox="1"/>
          <p:nvPr/>
        </p:nvSpPr>
        <p:spPr>
          <a:xfrm>
            <a:off x="0" y="6120130"/>
            <a:ext cx="5270500" cy="583565"/>
          </a:xfrm>
          <a:prstGeom prst="rect">
            <a:avLst/>
          </a:prstGeom>
          <a:solidFill>
            <a:srgbClr val="C00000"/>
          </a:solidFill>
          <a:ln>
            <a:noFill/>
          </a:ln>
        </p:spPr>
        <p:txBody>
          <a:bodyPr wrap="square" rtlCol="0">
            <a:spAutoFit/>
          </a:bodyPr>
          <a:lstStyle/>
          <a:p>
            <a:pPr algn="ctr"/>
            <a:r>
              <a:rPr lang="zh-CN" altLang="en-US" sz="3200" b="1">
                <a:solidFill>
                  <a:schemeClr val="bg1"/>
                </a:solidFill>
                <a:latin typeface="楷体" panose="02010609060101010101" charset="-122"/>
                <a:ea typeface="楷体" panose="02010609060101010101" charset="-122"/>
              </a:rPr>
              <a:t>中国国民党专制统治的确立</a:t>
            </a:r>
          </a:p>
        </p:txBody>
      </p:sp>
      <p:pic>
        <p:nvPicPr>
          <p:cNvPr id="5" name="图片 5" descr="0fc501b5450f5147ef38da3c447defc"/>
          <p:cNvPicPr>
            <a:picLocks noChangeAspect="1"/>
          </p:cNvPicPr>
          <p:nvPr>
            <p:custDataLst>
              <p:tags r:id="rId1"/>
            </p:custDataLst>
          </p:nvPr>
        </p:nvPicPr>
        <p:blipFill>
          <a:blip r:embed="rId4"/>
          <a:srcRect l="4790" t="2419" r="4483" b="9374"/>
          <a:stretch>
            <a:fillRect/>
          </a:stretch>
        </p:blipFill>
        <p:spPr>
          <a:xfrm>
            <a:off x="6555105" y="1183005"/>
            <a:ext cx="5290820" cy="2832100"/>
          </a:xfrm>
          <a:prstGeom prst="rect">
            <a:avLst/>
          </a:prstGeom>
          <a:noFill/>
          <a:ln w="9525">
            <a:solidFill>
              <a:schemeClr val="tx1"/>
            </a:solidFill>
          </a:ln>
        </p:spPr>
      </p:pic>
      <p:sp>
        <p:nvSpPr>
          <p:cNvPr id="7" name="任意多边形 6"/>
          <p:cNvSpPr/>
          <p:nvPr/>
        </p:nvSpPr>
        <p:spPr>
          <a:xfrm>
            <a:off x="9699625" y="1488440"/>
            <a:ext cx="902335" cy="653415"/>
          </a:xfrm>
          <a:custGeom>
            <a:avLst/>
            <a:gdLst>
              <a:gd name="connisteX0" fmla="*/ 0 w 749935"/>
              <a:gd name="connsiteY0" fmla="*/ 40470 h 1082716"/>
              <a:gd name="connisteX1" fmla="*/ 65405 w 749935"/>
              <a:gd name="connsiteY1" fmla="*/ 29040 h 1082716"/>
              <a:gd name="connisteX2" fmla="*/ 130810 w 749935"/>
              <a:gd name="connsiteY2" fmla="*/ 11260 h 1082716"/>
              <a:gd name="connisteX3" fmla="*/ 196215 w 749935"/>
              <a:gd name="connsiteY3" fmla="*/ 4910 h 1082716"/>
              <a:gd name="connisteX4" fmla="*/ 220345 w 749935"/>
              <a:gd name="connsiteY4" fmla="*/ 70315 h 1082716"/>
              <a:gd name="connisteX5" fmla="*/ 285750 w 749935"/>
              <a:gd name="connsiteY5" fmla="*/ 112225 h 1082716"/>
              <a:gd name="connisteX6" fmla="*/ 327025 w 749935"/>
              <a:gd name="connsiteY6" fmla="*/ 177630 h 1082716"/>
              <a:gd name="connisteX7" fmla="*/ 327025 w 749935"/>
              <a:gd name="connsiteY7" fmla="*/ 243035 h 1082716"/>
              <a:gd name="connisteX8" fmla="*/ 315595 w 749935"/>
              <a:gd name="connsiteY8" fmla="*/ 308440 h 1082716"/>
              <a:gd name="connisteX9" fmla="*/ 303530 w 749935"/>
              <a:gd name="connsiteY9" fmla="*/ 373845 h 1082716"/>
              <a:gd name="connisteX10" fmla="*/ 279400 w 749935"/>
              <a:gd name="connsiteY10" fmla="*/ 439885 h 1082716"/>
              <a:gd name="connisteX11" fmla="*/ 220345 w 749935"/>
              <a:gd name="connsiteY11" fmla="*/ 505290 h 1082716"/>
              <a:gd name="connisteX12" fmla="*/ 166370 w 749935"/>
              <a:gd name="connsiteY12" fmla="*/ 570695 h 1082716"/>
              <a:gd name="connisteX13" fmla="*/ 100965 w 749935"/>
              <a:gd name="connsiteY13" fmla="*/ 600540 h 1082716"/>
              <a:gd name="connisteX14" fmla="*/ 83185 w 749935"/>
              <a:gd name="connsiteY14" fmla="*/ 665945 h 1082716"/>
              <a:gd name="connisteX15" fmla="*/ 148590 w 749935"/>
              <a:gd name="connsiteY15" fmla="*/ 719285 h 1082716"/>
              <a:gd name="connisteX16" fmla="*/ 154305 w 749935"/>
              <a:gd name="connsiteY16" fmla="*/ 784690 h 1082716"/>
              <a:gd name="connisteX17" fmla="*/ 136525 w 749935"/>
              <a:gd name="connsiteY17" fmla="*/ 850095 h 1082716"/>
              <a:gd name="connisteX18" fmla="*/ 125095 w 749935"/>
              <a:gd name="connsiteY18" fmla="*/ 916135 h 1082716"/>
              <a:gd name="connisteX19" fmla="*/ 125095 w 749935"/>
              <a:gd name="connsiteY19" fmla="*/ 981540 h 1082716"/>
              <a:gd name="connisteX20" fmla="*/ 125095 w 749935"/>
              <a:gd name="connsiteY20" fmla="*/ 1046945 h 1082716"/>
              <a:gd name="connisteX21" fmla="*/ 190500 w 749935"/>
              <a:gd name="connsiteY21" fmla="*/ 1052660 h 1082716"/>
              <a:gd name="connisteX22" fmla="*/ 255905 w 749935"/>
              <a:gd name="connsiteY22" fmla="*/ 1059010 h 1082716"/>
              <a:gd name="connisteX23" fmla="*/ 321310 w 749935"/>
              <a:gd name="connsiteY23" fmla="*/ 1017100 h 1082716"/>
              <a:gd name="connisteX24" fmla="*/ 386715 w 749935"/>
              <a:gd name="connsiteY24" fmla="*/ 981540 h 1082716"/>
              <a:gd name="connisteX25" fmla="*/ 458470 w 749935"/>
              <a:gd name="connsiteY25" fmla="*/ 1040595 h 1082716"/>
              <a:gd name="connisteX26" fmla="*/ 523875 w 749935"/>
              <a:gd name="connsiteY26" fmla="*/ 1070440 h 1082716"/>
              <a:gd name="connisteX27" fmla="*/ 589280 w 749935"/>
              <a:gd name="connsiteY27" fmla="*/ 1034880 h 1082716"/>
              <a:gd name="connisteX28" fmla="*/ 654685 w 749935"/>
              <a:gd name="connsiteY28" fmla="*/ 1082505 h 1082716"/>
              <a:gd name="connisteX29" fmla="*/ 708025 w 749935"/>
              <a:gd name="connsiteY29" fmla="*/ 1017100 h 1082716"/>
              <a:gd name="connisteX30" fmla="*/ 749935 w 749935"/>
              <a:gd name="connsiteY30" fmla="*/ 951695 h 108271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Lst>
            <a:rect l="l" t="t" r="r" b="b"/>
            <a:pathLst>
              <a:path w="749935" h="1082717">
                <a:moveTo>
                  <a:pt x="0" y="40470"/>
                </a:moveTo>
                <a:cubicBezTo>
                  <a:pt x="12065" y="38565"/>
                  <a:pt x="39370" y="34755"/>
                  <a:pt x="65405" y="29040"/>
                </a:cubicBezTo>
                <a:cubicBezTo>
                  <a:pt x="91440" y="23325"/>
                  <a:pt x="104775" y="16340"/>
                  <a:pt x="130810" y="11260"/>
                </a:cubicBezTo>
                <a:cubicBezTo>
                  <a:pt x="156845" y="6180"/>
                  <a:pt x="178435" y="-7155"/>
                  <a:pt x="196215" y="4910"/>
                </a:cubicBezTo>
                <a:cubicBezTo>
                  <a:pt x="213995" y="16975"/>
                  <a:pt x="202565" y="48725"/>
                  <a:pt x="220345" y="70315"/>
                </a:cubicBezTo>
                <a:cubicBezTo>
                  <a:pt x="238125" y="91905"/>
                  <a:pt x="264160" y="90635"/>
                  <a:pt x="285750" y="112225"/>
                </a:cubicBezTo>
                <a:cubicBezTo>
                  <a:pt x="307340" y="133815"/>
                  <a:pt x="318770" y="151595"/>
                  <a:pt x="327025" y="177630"/>
                </a:cubicBezTo>
                <a:cubicBezTo>
                  <a:pt x="335280" y="203665"/>
                  <a:pt x="329565" y="217000"/>
                  <a:pt x="327025" y="243035"/>
                </a:cubicBezTo>
                <a:cubicBezTo>
                  <a:pt x="324485" y="269070"/>
                  <a:pt x="320040" y="282405"/>
                  <a:pt x="315595" y="308440"/>
                </a:cubicBezTo>
                <a:cubicBezTo>
                  <a:pt x="311150" y="334475"/>
                  <a:pt x="310515" y="347810"/>
                  <a:pt x="303530" y="373845"/>
                </a:cubicBezTo>
                <a:cubicBezTo>
                  <a:pt x="296545" y="399880"/>
                  <a:pt x="295910" y="413850"/>
                  <a:pt x="279400" y="439885"/>
                </a:cubicBezTo>
                <a:cubicBezTo>
                  <a:pt x="262890" y="465920"/>
                  <a:pt x="243205" y="479255"/>
                  <a:pt x="220345" y="505290"/>
                </a:cubicBezTo>
                <a:cubicBezTo>
                  <a:pt x="197485" y="531325"/>
                  <a:pt x="190500" y="551645"/>
                  <a:pt x="166370" y="570695"/>
                </a:cubicBezTo>
                <a:cubicBezTo>
                  <a:pt x="142240" y="589745"/>
                  <a:pt x="117475" y="581490"/>
                  <a:pt x="100965" y="600540"/>
                </a:cubicBezTo>
                <a:cubicBezTo>
                  <a:pt x="84455" y="619590"/>
                  <a:pt x="73660" y="642450"/>
                  <a:pt x="83185" y="665945"/>
                </a:cubicBezTo>
                <a:cubicBezTo>
                  <a:pt x="92710" y="689440"/>
                  <a:pt x="134620" y="695790"/>
                  <a:pt x="148590" y="719285"/>
                </a:cubicBezTo>
                <a:cubicBezTo>
                  <a:pt x="162560" y="742780"/>
                  <a:pt x="156845" y="758655"/>
                  <a:pt x="154305" y="784690"/>
                </a:cubicBezTo>
                <a:cubicBezTo>
                  <a:pt x="151765" y="810725"/>
                  <a:pt x="142240" y="824060"/>
                  <a:pt x="136525" y="850095"/>
                </a:cubicBezTo>
                <a:cubicBezTo>
                  <a:pt x="130810" y="876130"/>
                  <a:pt x="127635" y="890100"/>
                  <a:pt x="125095" y="916135"/>
                </a:cubicBezTo>
                <a:cubicBezTo>
                  <a:pt x="122555" y="942170"/>
                  <a:pt x="125095" y="955505"/>
                  <a:pt x="125095" y="981540"/>
                </a:cubicBezTo>
                <a:cubicBezTo>
                  <a:pt x="125095" y="1007575"/>
                  <a:pt x="111760" y="1032975"/>
                  <a:pt x="125095" y="1046945"/>
                </a:cubicBezTo>
                <a:cubicBezTo>
                  <a:pt x="138430" y="1060915"/>
                  <a:pt x="164465" y="1050120"/>
                  <a:pt x="190500" y="1052660"/>
                </a:cubicBezTo>
                <a:cubicBezTo>
                  <a:pt x="216535" y="1055200"/>
                  <a:pt x="229870" y="1065995"/>
                  <a:pt x="255905" y="1059010"/>
                </a:cubicBezTo>
                <a:cubicBezTo>
                  <a:pt x="281940" y="1052025"/>
                  <a:pt x="295275" y="1032340"/>
                  <a:pt x="321310" y="1017100"/>
                </a:cubicBezTo>
                <a:cubicBezTo>
                  <a:pt x="347345" y="1001860"/>
                  <a:pt x="359410" y="977095"/>
                  <a:pt x="386715" y="981540"/>
                </a:cubicBezTo>
                <a:cubicBezTo>
                  <a:pt x="414020" y="985985"/>
                  <a:pt x="431165" y="1022815"/>
                  <a:pt x="458470" y="1040595"/>
                </a:cubicBezTo>
                <a:cubicBezTo>
                  <a:pt x="485775" y="1058375"/>
                  <a:pt x="497840" y="1071710"/>
                  <a:pt x="523875" y="1070440"/>
                </a:cubicBezTo>
                <a:cubicBezTo>
                  <a:pt x="549910" y="1069170"/>
                  <a:pt x="563245" y="1032340"/>
                  <a:pt x="589280" y="1034880"/>
                </a:cubicBezTo>
                <a:cubicBezTo>
                  <a:pt x="615315" y="1037420"/>
                  <a:pt x="631190" y="1086315"/>
                  <a:pt x="654685" y="1082505"/>
                </a:cubicBezTo>
                <a:cubicBezTo>
                  <a:pt x="678180" y="1078695"/>
                  <a:pt x="688975" y="1043135"/>
                  <a:pt x="708025" y="1017100"/>
                </a:cubicBezTo>
                <a:cubicBezTo>
                  <a:pt x="727075" y="991065"/>
                  <a:pt x="742315" y="963760"/>
                  <a:pt x="749935" y="951695"/>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8" name="矩形 7"/>
          <p:cNvSpPr/>
          <p:nvPr/>
        </p:nvSpPr>
        <p:spPr>
          <a:xfrm>
            <a:off x="8843645" y="2369820"/>
            <a:ext cx="1021715" cy="298450"/>
          </a:xfrm>
          <a:prstGeom prst="rect">
            <a:avLst/>
          </a:prstGeom>
          <a:noFill/>
          <a:ln w="381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9" name="矩形 8"/>
          <p:cNvSpPr/>
          <p:nvPr/>
        </p:nvSpPr>
        <p:spPr>
          <a:xfrm>
            <a:off x="10118090" y="1183005"/>
            <a:ext cx="1338580" cy="231140"/>
          </a:xfrm>
          <a:prstGeom prst="rect">
            <a:avLst/>
          </a:prstGeom>
          <a:noFill/>
          <a:ln w="38100">
            <a:solidFill>
              <a:srgbClr val="C00000"/>
            </a:solidFill>
          </a:ln>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rgbClr val="C00000"/>
              </a:solidFill>
            </a:endParaRPr>
          </a:p>
        </p:txBody>
      </p:sp>
      <p:sp>
        <p:nvSpPr>
          <p:cNvPr id="10" name="矩形 9"/>
          <p:cNvSpPr/>
          <p:nvPr/>
        </p:nvSpPr>
        <p:spPr>
          <a:xfrm>
            <a:off x="10327005" y="2204085"/>
            <a:ext cx="275590" cy="1107440"/>
          </a:xfrm>
          <a:prstGeom prst="rect">
            <a:avLst/>
          </a:prstGeom>
          <a:noFill/>
          <a:ln w="381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1" name="文本框 10"/>
          <p:cNvSpPr txBox="1"/>
          <p:nvPr/>
        </p:nvSpPr>
        <p:spPr>
          <a:xfrm>
            <a:off x="10737850" y="1782445"/>
            <a:ext cx="1108075" cy="3683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r>
              <a:rPr lang="zh-CN" altLang="en-US" strike="noStrike" noProof="1"/>
              <a:t>济南惨案</a:t>
            </a:r>
          </a:p>
        </p:txBody>
      </p:sp>
      <p:sp>
        <p:nvSpPr>
          <p:cNvPr id="12" name="文本框 11"/>
          <p:cNvSpPr txBox="1"/>
          <p:nvPr/>
        </p:nvSpPr>
        <p:spPr>
          <a:xfrm>
            <a:off x="10467340" y="1414145"/>
            <a:ext cx="1378585" cy="3683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r>
              <a:rPr lang="zh-CN" altLang="en-US" strike="noStrike" noProof="1"/>
              <a:t>皇姑屯事件</a:t>
            </a:r>
          </a:p>
        </p:txBody>
      </p:sp>
      <p:sp>
        <p:nvSpPr>
          <p:cNvPr id="13" name="文本框 12"/>
          <p:cNvSpPr txBox="1"/>
          <p:nvPr/>
        </p:nvSpPr>
        <p:spPr>
          <a:xfrm>
            <a:off x="10643870" y="3677920"/>
            <a:ext cx="1202055" cy="337185"/>
          </a:xfrm>
          <a:prstGeom prst="rect">
            <a:avLst/>
          </a:prstGeom>
          <a:solidFill>
            <a:schemeClr val="bg2"/>
          </a:solidFill>
        </p:spPr>
        <p:txBody>
          <a:bodyPr wrap="square" rtlCol="0">
            <a:spAutoFit/>
          </a:bodyPr>
          <a:lstStyle/>
          <a:p>
            <a:pPr algn="ctr"/>
            <a:r>
              <a:rPr lang="zh-CN" altLang="en-US" sz="1600">
                <a:latin typeface="黑体" panose="02010609060101010101" charset="-122"/>
                <a:ea typeface="黑体" panose="02010609060101010101" charset="-122"/>
              </a:rPr>
              <a:t>北伐形势图</a:t>
            </a:r>
          </a:p>
        </p:txBody>
      </p:sp>
      <p:sp>
        <p:nvSpPr>
          <p:cNvPr id="15" name="圆角矩形 14"/>
          <p:cNvSpPr/>
          <p:nvPr/>
        </p:nvSpPr>
        <p:spPr>
          <a:xfrm>
            <a:off x="165100" y="1488440"/>
            <a:ext cx="2618105" cy="3507105"/>
          </a:xfrm>
          <a:prstGeom prst="roundRect">
            <a:avLst/>
          </a:prstGeom>
          <a:blipFill rotWithShape="1">
            <a:blip r:embed="rId5"/>
            <a:stretch>
              <a:fillRect/>
            </a:stretch>
          </a:blipFill>
          <a:ln>
            <a:solidFill>
              <a:schemeClr val="tx1"/>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5481320" y="1000125"/>
            <a:ext cx="0" cy="5582920"/>
          </a:xfrm>
          <a:prstGeom prst="line">
            <a:avLst/>
          </a:prstGeom>
          <a:ln w="2857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2933065" y="1488440"/>
            <a:ext cx="2489200" cy="3506470"/>
          </a:xfrm>
          <a:prstGeom prst="roundRect">
            <a:avLst/>
          </a:prstGeom>
          <a:blipFill rotWithShape="1">
            <a:blip r:embed="rId6"/>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230880" y="4626610"/>
            <a:ext cx="1893570" cy="368300"/>
          </a:xfrm>
          <a:prstGeom prst="rect">
            <a:avLst/>
          </a:prstGeom>
          <a:solidFill>
            <a:schemeClr val="bg1">
              <a:lumMod val="65000"/>
            </a:schemeClr>
          </a:solidFill>
          <a:ln>
            <a:noFill/>
          </a:ln>
        </p:spPr>
        <p:txBody>
          <a:bodyPr wrap="square" rtlCol="0">
            <a:spAutoFit/>
          </a:bodyPr>
          <a:lstStyle/>
          <a:p>
            <a:pPr algn="ctr"/>
            <a:r>
              <a:rPr lang="zh-CN" altLang="en-US">
                <a:latin typeface="黑体" panose="02010609060101010101" charset="-122"/>
                <a:ea typeface="黑体" panose="02010609060101010101" charset="-122"/>
              </a:rPr>
              <a:t>汪精卫与蒋介石</a:t>
            </a:r>
          </a:p>
        </p:txBody>
      </p:sp>
      <p:sp>
        <p:nvSpPr>
          <p:cNvPr id="19" name="文本框 18"/>
          <p:cNvSpPr txBox="1"/>
          <p:nvPr/>
        </p:nvSpPr>
        <p:spPr>
          <a:xfrm>
            <a:off x="5758815" y="1656080"/>
            <a:ext cx="675005" cy="1885950"/>
          </a:xfrm>
          <a:prstGeom prst="rect">
            <a:avLst/>
          </a:prstGeom>
          <a:noFill/>
        </p:spPr>
        <p:txBody>
          <a:bodyPr vert="eaVert" wrap="square" rtlCol="0">
            <a:spAutoFit/>
          </a:bodyPr>
          <a:lstStyle/>
          <a:p>
            <a:r>
              <a:rPr lang="zh-CN" altLang="en-US" sz="3200" b="1">
                <a:latin typeface="黑体" panose="02010609060101010101" charset="-122"/>
                <a:ea typeface="黑体" panose="02010609060101010101" charset="-122"/>
              </a:rPr>
              <a:t>二次北伐</a:t>
            </a:r>
          </a:p>
        </p:txBody>
      </p:sp>
      <p:cxnSp>
        <p:nvCxnSpPr>
          <p:cNvPr id="28" name="直接连接符 27"/>
          <p:cNvCxnSpPr>
            <a:stCxn id="12" idx="3"/>
          </p:cNvCxnSpPr>
          <p:nvPr/>
        </p:nvCxnSpPr>
        <p:spPr>
          <a:xfrm>
            <a:off x="11845925" y="1598295"/>
            <a:ext cx="185420" cy="88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2031345" y="1598295"/>
            <a:ext cx="0" cy="3825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a:off x="11666855" y="5423535"/>
            <a:ext cx="36449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9" name="图片 38" descr="timg (2)"/>
          <p:cNvPicPr>
            <a:picLocks noChangeAspect="1"/>
          </p:cNvPicPr>
          <p:nvPr/>
        </p:nvPicPr>
        <p:blipFill>
          <a:blip r:embed="rId7"/>
          <a:stretch>
            <a:fillRect/>
          </a:stretch>
        </p:blipFill>
        <p:spPr>
          <a:xfrm>
            <a:off x="5711825" y="4124960"/>
            <a:ext cx="4230370" cy="1701165"/>
          </a:xfrm>
          <a:prstGeom prst="rect">
            <a:avLst/>
          </a:prstGeom>
        </p:spPr>
      </p:pic>
      <p:sp>
        <p:nvSpPr>
          <p:cNvPr id="40" name="文本框 39"/>
          <p:cNvSpPr txBox="1"/>
          <p:nvPr/>
        </p:nvSpPr>
        <p:spPr>
          <a:xfrm>
            <a:off x="9865360" y="4749800"/>
            <a:ext cx="1904365" cy="1076325"/>
          </a:xfrm>
          <a:prstGeom prst="rect">
            <a:avLst/>
          </a:prstGeom>
          <a:noFill/>
        </p:spPr>
        <p:txBody>
          <a:bodyPr wrap="square" rtlCol="0">
            <a:spAutoFit/>
          </a:bodyPr>
          <a:lstStyle/>
          <a:p>
            <a:pPr algn="ctr"/>
            <a:r>
              <a:rPr lang="en-US" altLang="zh-CN" sz="3200" b="1">
                <a:latin typeface="黑体" panose="02010609060101010101" charset="-122"/>
                <a:ea typeface="黑体" panose="02010609060101010101" charset="-122"/>
              </a:rPr>
              <a:t>1928</a:t>
            </a:r>
            <a:r>
              <a:rPr lang="zh-CN" altLang="en-US" sz="3200" b="1">
                <a:latin typeface="黑体" panose="02010609060101010101" charset="-122"/>
                <a:ea typeface="黑体" panose="02010609060101010101" charset="-122"/>
              </a:rPr>
              <a:t>年</a:t>
            </a:r>
          </a:p>
          <a:p>
            <a:pPr algn="ctr"/>
            <a:r>
              <a:rPr lang="zh-CN" altLang="en-US" sz="3200" b="1">
                <a:latin typeface="黑体" panose="02010609060101010101" charset="-122"/>
                <a:ea typeface="黑体" panose="02010609060101010101" charset="-122"/>
              </a:rPr>
              <a:t>东北易帜</a:t>
            </a:r>
          </a:p>
        </p:txBody>
      </p:sp>
      <p:sp>
        <p:nvSpPr>
          <p:cNvPr id="41" name="文本框 40"/>
          <p:cNvSpPr txBox="1"/>
          <p:nvPr/>
        </p:nvSpPr>
        <p:spPr>
          <a:xfrm>
            <a:off x="5759450" y="6120130"/>
            <a:ext cx="6432550" cy="583565"/>
          </a:xfrm>
          <a:prstGeom prst="rect">
            <a:avLst/>
          </a:prstGeom>
          <a:solidFill>
            <a:srgbClr val="C00000"/>
          </a:solidFill>
          <a:ln>
            <a:noFill/>
          </a:ln>
        </p:spPr>
        <p:txBody>
          <a:bodyPr wrap="square" rtlCol="0">
            <a:spAutoFit/>
          </a:bodyPr>
          <a:lstStyle/>
          <a:p>
            <a:pPr algn="ctr"/>
            <a:r>
              <a:rPr lang="zh-CN" altLang="en-US" sz="3200" b="1">
                <a:solidFill>
                  <a:schemeClr val="bg1"/>
                </a:solidFill>
                <a:latin typeface="楷体" panose="02010609060101010101" charset="-122"/>
                <a:ea typeface="楷体" panose="02010609060101010101" charset="-122"/>
              </a:rPr>
              <a:t>国民党在形式上基本统一了全国</a:t>
            </a:r>
          </a:p>
        </p:txBody>
      </p:sp>
    </p:spTree>
    <p:extLst>
      <p:ext uri="{BB962C8B-B14F-4D97-AF65-F5344CB8AC3E}">
        <p14:creationId xmlns:p14="http://schemas.microsoft.com/office/powerpoint/2010/main" val="3704631407"/>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par>
                                <p:cTn id="26" presetID="22" presetClass="entr" presetSubtype="1"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linds(horizontal)">
                                      <p:cBhvr>
                                        <p:cTn id="41" dur="500"/>
                                        <p:tgtEl>
                                          <p:spTgt spid="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linds(horizontal)">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linds(horizontal)">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linds(horizontal)">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linds(horizontal)">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up)">
                                      <p:cBhvr>
                                        <p:cTn id="73" dur="500"/>
                                        <p:tgtEl>
                                          <p:spTgt spid="37"/>
                                        </p:tgtEl>
                                      </p:cBhvr>
                                    </p:animEffect>
                                  </p:childTnLst>
                                </p:cTn>
                              </p:par>
                              <p:par>
                                <p:cTn id="74" presetID="22" presetClass="entr" presetSubtype="1"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up)">
                                      <p:cBhvr>
                                        <p:cTn id="76" dur="500"/>
                                        <p:tgtEl>
                                          <p:spTgt spid="28"/>
                                        </p:tgtEl>
                                      </p:cBhvr>
                                    </p:animEffect>
                                  </p:childTnLst>
                                </p:cTn>
                              </p:par>
                            </p:childTnLst>
                          </p:cTn>
                        </p:par>
                        <p:par>
                          <p:cTn id="77" fill="hold">
                            <p:stCondLst>
                              <p:cond delay="50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500"/>
                                        <p:tgtEl>
                                          <p:spTgt spid="40"/>
                                        </p:tgtEl>
                                      </p:cBhvr>
                                    </p:animEffect>
                                  </p:childTnLst>
                                </p:cTn>
                              </p:par>
                              <p:par>
                                <p:cTn id="86" presetID="22" presetClass="entr" presetSubtype="2" fill="hold"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wipe(right)">
                                      <p:cBhvr>
                                        <p:cTn id="88" dur="5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5" grpId="0" bldLvl="0" animBg="1"/>
      <p:bldP spid="17" grpId="0" bldLvl="0" animBg="1"/>
      <p:bldP spid="18" grpId="0" bldLvl="0" animBg="1"/>
      <p:bldP spid="19" grpId="0"/>
      <p:bldP spid="40" grpId="0"/>
      <p:bldP spid="4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1B3F182C-D47F-451A-AEEE-1EFE6E9D2F9B}"/>
              </a:ext>
            </a:extLst>
          </p:cNvPr>
          <p:cNvPicPr>
            <a:picLocks noChangeAspect="1"/>
          </p:cNvPicPr>
          <p:nvPr/>
        </p:nvPicPr>
        <p:blipFill>
          <a:blip r:embed="rId2"/>
          <a:stretch>
            <a:fillRect/>
          </a:stretch>
        </p:blipFill>
        <p:spPr>
          <a:xfrm>
            <a:off x="549310" y="1902023"/>
            <a:ext cx="4742822" cy="3214688"/>
          </a:xfrm>
          <a:prstGeom prst="rect">
            <a:avLst/>
          </a:prstGeom>
        </p:spPr>
      </p:pic>
      <p:pic>
        <p:nvPicPr>
          <p:cNvPr id="7" name="图片 6">
            <a:extLst>
              <a:ext uri="{FF2B5EF4-FFF2-40B4-BE49-F238E27FC236}">
                <a16:creationId xmlns:a16="http://schemas.microsoft.com/office/drawing/2014/main" xmlns="" id="{D9497309-28F1-4133-B1A2-1E35C7E805CE}"/>
              </a:ext>
            </a:extLst>
          </p:cNvPr>
          <p:cNvPicPr>
            <a:picLocks noChangeAspect="1"/>
          </p:cNvPicPr>
          <p:nvPr/>
        </p:nvPicPr>
        <p:blipFill>
          <a:blip r:embed="rId3"/>
          <a:stretch>
            <a:fillRect/>
          </a:stretch>
        </p:blipFill>
        <p:spPr>
          <a:xfrm>
            <a:off x="6256774" y="1902023"/>
            <a:ext cx="4582048" cy="3295055"/>
          </a:xfrm>
          <a:prstGeom prst="rect">
            <a:avLst/>
          </a:prstGeom>
        </p:spPr>
      </p:pic>
      <p:sp>
        <p:nvSpPr>
          <p:cNvPr id="8" name="文本框 2"/>
          <p:cNvSpPr txBox="1"/>
          <p:nvPr/>
        </p:nvSpPr>
        <p:spPr>
          <a:xfrm>
            <a:off x="9878695" y="97616"/>
            <a:ext cx="2152650" cy="584775"/>
          </a:xfrm>
          <a:prstGeom prst="rect">
            <a:avLst/>
          </a:prstGeom>
          <a:noFill/>
          <a:ln w="9525">
            <a:noFill/>
          </a:ln>
        </p:spPr>
        <p:txBody>
          <a:bodyPr wrap="square" anchor="t">
            <a:spAutoFit/>
          </a:bodyPr>
          <a:lstStyle/>
          <a:p>
            <a:pPr algn="r"/>
            <a:r>
              <a:rPr lang="zh-CN" altLang="en-US" sz="3200" b="1" dirty="0" smtClean="0">
                <a:latin typeface="华文隶书" panose="02010800040101010101" charset="-122"/>
                <a:ea typeface="华文隶书" panose="02010800040101010101" charset="-122"/>
              </a:rPr>
              <a:t>东北易帜</a:t>
            </a:r>
            <a:endParaRPr lang="zh-CN" altLang="en-US" sz="3200" b="1" dirty="0">
              <a:latin typeface="华文隶书" panose="02010800040101010101" charset="-122"/>
              <a:ea typeface="华文隶书" panose="02010800040101010101" charset="-122"/>
            </a:endParaRPr>
          </a:p>
        </p:txBody>
      </p:sp>
    </p:spTree>
    <p:extLst>
      <p:ext uri="{BB962C8B-B14F-4D97-AF65-F5344CB8AC3E}">
        <p14:creationId xmlns:p14="http://schemas.microsoft.com/office/powerpoint/2010/main" val="310238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0970" y="1113155"/>
            <a:ext cx="6550660" cy="521970"/>
          </a:xfrm>
          <a:prstGeom prst="rect">
            <a:avLst/>
          </a:prstGeom>
          <a:solidFill>
            <a:srgbClr val="C00000"/>
          </a:solidFill>
        </p:spPr>
        <p:txBody>
          <a:bodyPr wrap="square" rtlCol="0">
            <a:spAutoFit/>
          </a:bodyPr>
          <a:lstStyle/>
          <a:p>
            <a:pPr algn="ctr"/>
            <a:r>
              <a:rPr lang="zh-CN" altLang="en-US" sz="2400" b="1">
                <a:solidFill>
                  <a:schemeClr val="bg1"/>
                </a:solidFill>
                <a:latin typeface="黑体" panose="02010609060101010101" charset="-122"/>
                <a:ea typeface="黑体" panose="02010609060101010101" charset="-122"/>
                <a:cs typeface="黑体" panose="02010609060101010101" charset="-122"/>
              </a:rPr>
              <a:t>思考一：为何国民政府是在</a:t>
            </a:r>
            <a:r>
              <a:rPr lang="zh-CN" altLang="en-US" sz="2800" b="1">
                <a:solidFill>
                  <a:schemeClr val="bg1"/>
                </a:solidFill>
                <a:latin typeface="微软雅黑" panose="020B0503020204020204" charset="-122"/>
                <a:cs typeface="黑体" panose="02010609060101010101" charset="-122"/>
              </a:rPr>
              <a:t>形式上</a:t>
            </a:r>
            <a:r>
              <a:rPr lang="zh-CN" altLang="en-US" sz="2400" b="1">
                <a:solidFill>
                  <a:schemeClr val="bg1"/>
                </a:solidFill>
                <a:latin typeface="黑体" panose="02010609060101010101" charset="-122"/>
                <a:ea typeface="黑体" panose="02010609060101010101" charset="-122"/>
                <a:cs typeface="黑体" panose="02010609060101010101" charset="-122"/>
              </a:rPr>
              <a:t>统一了全国？</a:t>
            </a:r>
          </a:p>
        </p:txBody>
      </p:sp>
      <p:pic>
        <p:nvPicPr>
          <p:cNvPr id="23558" name="图片 5" descr="1a709b874c0510c0bb19f0fcaa13b0e"/>
          <p:cNvPicPr>
            <a:picLocks noChangeAspect="1"/>
          </p:cNvPicPr>
          <p:nvPr/>
        </p:nvPicPr>
        <p:blipFill>
          <a:blip r:embed="rId4"/>
          <a:srcRect l="3589" t="2486" r="5381" b="4247"/>
          <a:stretch>
            <a:fillRect/>
          </a:stretch>
        </p:blipFill>
        <p:spPr>
          <a:xfrm>
            <a:off x="339090" y="1635125"/>
            <a:ext cx="5872480" cy="4217035"/>
          </a:xfrm>
          <a:prstGeom prst="rect">
            <a:avLst/>
          </a:prstGeom>
          <a:noFill/>
          <a:ln w="9525">
            <a:noFill/>
          </a:ln>
        </p:spPr>
      </p:pic>
      <p:sp>
        <p:nvSpPr>
          <p:cNvPr id="4" name="文本框 3"/>
          <p:cNvSpPr txBox="1"/>
          <p:nvPr/>
        </p:nvSpPr>
        <p:spPr>
          <a:xfrm>
            <a:off x="1255395" y="3362960"/>
            <a:ext cx="1254760" cy="398780"/>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base"/>
            <a:r>
              <a:rPr lang="zh-CN" altLang="en-US" sz="2000" b="1" strike="noStrike" noProof="1">
                <a:latin typeface="黑体" panose="02010609060101010101" charset="-122"/>
                <a:ea typeface="黑体" panose="02010609060101010101" charset="-122"/>
              </a:rPr>
              <a:t>蒋冯战争</a:t>
            </a:r>
          </a:p>
        </p:txBody>
      </p:sp>
      <p:sp>
        <p:nvSpPr>
          <p:cNvPr id="8" name="文本框 7"/>
          <p:cNvSpPr txBox="1"/>
          <p:nvPr/>
        </p:nvSpPr>
        <p:spPr>
          <a:xfrm>
            <a:off x="4831080" y="3544570"/>
            <a:ext cx="1283970" cy="398780"/>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base"/>
            <a:r>
              <a:rPr lang="zh-CN" altLang="en-US" sz="2000" b="1" strike="noStrike" noProof="1">
                <a:latin typeface="黑体" panose="02010609060101010101" charset="-122"/>
                <a:ea typeface="黑体" panose="02010609060101010101" charset="-122"/>
              </a:rPr>
              <a:t>中原大战</a:t>
            </a:r>
          </a:p>
        </p:txBody>
      </p:sp>
      <p:sp>
        <p:nvSpPr>
          <p:cNvPr id="9" name="文本框 8"/>
          <p:cNvSpPr txBox="1"/>
          <p:nvPr/>
        </p:nvSpPr>
        <p:spPr>
          <a:xfrm>
            <a:off x="1255395" y="4008755"/>
            <a:ext cx="1269365" cy="398780"/>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fontAlgn="base"/>
            <a:r>
              <a:rPr lang="zh-CN" altLang="en-US" sz="2000" b="1" strike="noStrike" noProof="1">
                <a:latin typeface="黑体" panose="02010609060101010101" charset="-122"/>
                <a:ea typeface="黑体" panose="02010609060101010101" charset="-122"/>
              </a:rPr>
              <a:t>蒋桂战争</a:t>
            </a:r>
          </a:p>
        </p:txBody>
      </p:sp>
      <p:cxnSp>
        <p:nvCxnSpPr>
          <p:cNvPr id="10" name="直接箭头连接符 9"/>
          <p:cNvCxnSpPr/>
          <p:nvPr/>
        </p:nvCxnSpPr>
        <p:spPr>
          <a:xfrm>
            <a:off x="2521585" y="4312920"/>
            <a:ext cx="839470" cy="946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125980" y="4407535"/>
            <a:ext cx="823595" cy="3168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2125980" y="3774440"/>
            <a:ext cx="490855" cy="2533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2473960" y="3758565"/>
            <a:ext cx="459740" cy="127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8" idx="1"/>
          </p:cNvCxnSpPr>
          <p:nvPr/>
        </p:nvCxnSpPr>
        <p:spPr>
          <a:xfrm flipH="1" flipV="1">
            <a:off x="3376930" y="3410585"/>
            <a:ext cx="1454150" cy="333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3187065" y="3806190"/>
            <a:ext cx="1614805" cy="476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a:off x="2996565" y="3964305"/>
            <a:ext cx="2280285" cy="79184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39090" y="1635125"/>
            <a:ext cx="2042160" cy="368300"/>
          </a:xfrm>
          <a:prstGeom prst="rect">
            <a:avLst/>
          </a:prstGeom>
          <a:solidFill>
            <a:schemeClr val="bg2"/>
          </a:solidFill>
          <a:ln>
            <a:solidFill>
              <a:schemeClr val="bg1">
                <a:lumMod val="95000"/>
              </a:schemeClr>
            </a:solidFill>
          </a:ln>
        </p:spPr>
        <p:txBody>
          <a:bodyPr wrap="square" rtlCol="0">
            <a:spAutoFit/>
          </a:bodyPr>
          <a:lstStyle/>
          <a:p>
            <a:pPr algn="ctr"/>
            <a:r>
              <a:rPr lang="zh-CN" altLang="en-US">
                <a:latin typeface="黑体" panose="02010609060101010101" charset="-122"/>
                <a:ea typeface="黑体" panose="02010609060101010101" charset="-122"/>
              </a:rPr>
              <a:t>国民党新军阀混战</a:t>
            </a:r>
          </a:p>
        </p:txBody>
      </p:sp>
      <p:sp>
        <p:nvSpPr>
          <p:cNvPr id="31" name="文本框 30"/>
          <p:cNvSpPr txBox="1"/>
          <p:nvPr/>
        </p:nvSpPr>
        <p:spPr>
          <a:xfrm>
            <a:off x="1470660" y="4387850"/>
            <a:ext cx="839470" cy="368300"/>
          </a:xfrm>
          <a:prstGeom prst="rect">
            <a:avLst/>
          </a:prstGeom>
          <a:noFill/>
        </p:spPr>
        <p:txBody>
          <a:bodyPr wrap="square" rtlCol="0">
            <a:spAutoFit/>
          </a:bodyPr>
          <a:lstStyle/>
          <a:p>
            <a:r>
              <a:rPr lang="en-US" altLang="zh-CN" b="1">
                <a:latin typeface="Times New Roman" panose="02020603050405020304" charset="0"/>
                <a:cs typeface="Times New Roman" panose="02020603050405020304" charset="0"/>
              </a:rPr>
              <a:t>1929.3</a:t>
            </a:r>
          </a:p>
        </p:txBody>
      </p:sp>
      <p:sp>
        <p:nvSpPr>
          <p:cNvPr id="32" name="文本框 31"/>
          <p:cNvSpPr txBox="1"/>
          <p:nvPr/>
        </p:nvSpPr>
        <p:spPr>
          <a:xfrm>
            <a:off x="1463040" y="2994660"/>
            <a:ext cx="839470" cy="368300"/>
          </a:xfrm>
          <a:prstGeom prst="rect">
            <a:avLst/>
          </a:prstGeom>
          <a:noFill/>
        </p:spPr>
        <p:txBody>
          <a:bodyPr wrap="square" rtlCol="0">
            <a:spAutoFit/>
          </a:bodyPr>
          <a:lstStyle/>
          <a:p>
            <a:r>
              <a:rPr lang="en-US" altLang="zh-CN" b="1">
                <a:latin typeface="Times New Roman" panose="02020603050405020304" charset="0"/>
                <a:cs typeface="Times New Roman" panose="02020603050405020304" charset="0"/>
              </a:rPr>
              <a:t>1929.5</a:t>
            </a:r>
          </a:p>
        </p:txBody>
      </p:sp>
      <p:sp>
        <p:nvSpPr>
          <p:cNvPr id="3" name="文本框 2"/>
          <p:cNvSpPr txBox="1"/>
          <p:nvPr/>
        </p:nvSpPr>
        <p:spPr>
          <a:xfrm>
            <a:off x="127635" y="6028055"/>
            <a:ext cx="6294755" cy="829945"/>
          </a:xfrm>
          <a:prstGeom prst="rect">
            <a:avLst/>
          </a:prstGeom>
          <a:noFill/>
          <a:ln>
            <a:solidFill>
              <a:schemeClr val="tx1"/>
            </a:solidFill>
          </a:ln>
        </p:spPr>
        <p:txBody>
          <a:bodyPr wrap="square" rtlCol="0">
            <a:spAutoFit/>
          </a:bodyPr>
          <a:lstStyle/>
          <a:p>
            <a:r>
              <a:rPr lang="zh-CN" altLang="en-US" sz="2400" b="1">
                <a:latin typeface="黑体" panose="02010609060101010101" charset="-122"/>
                <a:ea typeface="黑体" panose="02010609060101010101" charset="-122"/>
              </a:rPr>
              <a:t>当时国民党内部仍旧存在各派军阀混战，在政治上也出现了一些政派组成的反蒋联合。</a:t>
            </a:r>
          </a:p>
        </p:txBody>
      </p:sp>
      <p:sp>
        <p:nvSpPr>
          <p:cNvPr id="7" name="文本框 6"/>
          <p:cNvSpPr txBox="1"/>
          <p:nvPr/>
        </p:nvSpPr>
        <p:spPr>
          <a:xfrm>
            <a:off x="7186930" y="1174750"/>
            <a:ext cx="4843780" cy="460375"/>
          </a:xfrm>
          <a:prstGeom prst="rect">
            <a:avLst/>
          </a:prstGeom>
          <a:solidFill>
            <a:srgbClr val="C00000"/>
          </a:solidFill>
        </p:spPr>
        <p:txBody>
          <a:bodyPr wrap="square" rtlCol="0">
            <a:spAutoFit/>
          </a:bodyPr>
          <a:lstStyle/>
          <a:p>
            <a:pPr algn="ctr"/>
            <a:r>
              <a:rPr lang="zh-CN" altLang="en-US" sz="2400" b="1">
                <a:solidFill>
                  <a:schemeClr val="bg1"/>
                </a:solidFill>
                <a:latin typeface="黑体" panose="02010609060101010101" charset="-122"/>
                <a:ea typeface="黑体" panose="02010609060101010101" charset="-122"/>
                <a:cs typeface="黑体" panose="02010609060101010101" charset="-122"/>
              </a:rPr>
              <a:t>思考二：两次北伐有何不同？</a:t>
            </a:r>
          </a:p>
        </p:txBody>
      </p:sp>
      <p:graphicFrame>
        <p:nvGraphicFramePr>
          <p:cNvPr id="18" name="表格 17"/>
          <p:cNvGraphicFramePr/>
          <p:nvPr>
            <p:custDataLst>
              <p:tags r:id="rId1"/>
            </p:custDataLst>
          </p:nvPr>
        </p:nvGraphicFramePr>
        <p:xfrm>
          <a:off x="7186930" y="1938655"/>
          <a:ext cx="4732020" cy="4683125"/>
        </p:xfrm>
        <a:graphic>
          <a:graphicData uri="http://schemas.openxmlformats.org/drawingml/2006/table">
            <a:tbl>
              <a:tblPr firstRow="1" bandRow="1">
                <a:tableStyleId>{D7AC3CCA-C797-4891-BE02-D94E43425B78}</a:tableStyleId>
              </a:tblPr>
              <a:tblGrid>
                <a:gridCol w="848360">
                  <a:extLst>
                    <a:ext uri="{9D8B030D-6E8A-4147-A177-3AD203B41FA5}">
                      <a16:colId xmlns:a16="http://schemas.microsoft.com/office/drawing/2014/main" xmlns="" val="20000"/>
                    </a:ext>
                  </a:extLst>
                </a:gridCol>
                <a:gridCol w="2306320">
                  <a:extLst>
                    <a:ext uri="{9D8B030D-6E8A-4147-A177-3AD203B41FA5}">
                      <a16:colId xmlns:a16="http://schemas.microsoft.com/office/drawing/2014/main" xmlns="" val="20001"/>
                    </a:ext>
                  </a:extLst>
                </a:gridCol>
                <a:gridCol w="1577340">
                  <a:extLst>
                    <a:ext uri="{9D8B030D-6E8A-4147-A177-3AD203B41FA5}">
                      <a16:colId xmlns:a16="http://schemas.microsoft.com/office/drawing/2014/main" xmlns="" val="20002"/>
                    </a:ext>
                  </a:extLst>
                </a:gridCol>
              </a:tblGrid>
              <a:tr h="817880">
                <a:tc>
                  <a:txBody>
                    <a:bodyPr/>
                    <a:lstStyle/>
                    <a:p>
                      <a:pPr algn="ctr">
                        <a:buNone/>
                      </a:pPr>
                      <a:endParaRPr lang="zh-CN" altLang="en-US" sz="1800" b="0">
                        <a:solidFill>
                          <a:srgbClr val="848587"/>
                        </a:solidFill>
                        <a:sym typeface="+mn-ea"/>
                      </a:endParaRPr>
                    </a:p>
                  </a:txBody>
                  <a:tcPr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bg1">
                        <a:lumMod val="95000"/>
                        <a:alpha val="70000"/>
                      </a:schemeClr>
                    </a:solidFill>
                  </a:tcPr>
                </a:tc>
                <a:tc>
                  <a:txBody>
                    <a:bodyPr/>
                    <a:lstStyle/>
                    <a:p>
                      <a:pPr algn="ctr">
                        <a:buNone/>
                      </a:pPr>
                      <a:r>
                        <a:rPr lang="zh-CN" altLang="en-US" sz="2000" b="1">
                          <a:solidFill>
                            <a:schemeClr val="tx1"/>
                          </a:solidFill>
                          <a:latin typeface="黑体" panose="02010609060101010101" charset="-122"/>
                          <a:ea typeface="黑体" panose="02010609060101010101" charset="-122"/>
                          <a:sym typeface="+mn-ea"/>
                        </a:rPr>
                        <a:t>国民革命时期北伐</a:t>
                      </a:r>
                    </a:p>
                  </a:txBody>
                  <a:tcPr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bg1">
                        <a:lumMod val="95000"/>
                        <a:alpha val="70000"/>
                      </a:schemeClr>
                    </a:solidFill>
                  </a:tcPr>
                </a:tc>
                <a:tc>
                  <a:txBody>
                    <a:bodyPr/>
                    <a:lstStyle/>
                    <a:p>
                      <a:pPr algn="ctr">
                        <a:buNone/>
                      </a:pPr>
                      <a:r>
                        <a:rPr lang="zh-CN" altLang="en-US" sz="2000" b="1">
                          <a:solidFill>
                            <a:schemeClr val="tx1"/>
                          </a:solidFill>
                          <a:latin typeface="黑体" panose="02010609060101010101" charset="-122"/>
                          <a:ea typeface="黑体" panose="02010609060101010101" charset="-122"/>
                          <a:sym typeface="+mn-ea"/>
                        </a:rPr>
                        <a:t>二次北伐</a:t>
                      </a:r>
                    </a:p>
                  </a:txBody>
                  <a:tcPr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solidFill>
                      <a:schemeClr val="bg1">
                        <a:lumMod val="95000"/>
                        <a:alpha val="70000"/>
                      </a:schemeClr>
                    </a:solidFill>
                  </a:tcPr>
                </a:tc>
                <a:extLst>
                  <a:ext uri="{0D108BD9-81ED-4DB2-BD59-A6C34878D82A}">
                    <a16:rowId xmlns:a16="http://schemas.microsoft.com/office/drawing/2014/main" xmlns="" val="10000"/>
                  </a:ext>
                </a:extLst>
              </a:tr>
              <a:tr h="1226185">
                <a:tc>
                  <a:txBody>
                    <a:bodyPr/>
                    <a:lstStyle/>
                    <a:p>
                      <a:pPr algn="ctr">
                        <a:buNone/>
                      </a:pPr>
                      <a:r>
                        <a:rPr lang="zh-CN" altLang="en-US" sz="1800" b="1">
                          <a:solidFill>
                            <a:schemeClr val="tx1"/>
                          </a:solidFill>
                          <a:latin typeface="黑体" panose="02010609060101010101" charset="-122"/>
                          <a:ea typeface="黑体" panose="02010609060101010101" charset="-122"/>
                          <a:sym typeface="+mn-ea"/>
                        </a:rPr>
                        <a:t>目的</a:t>
                      </a:r>
                    </a:p>
                  </a:txBody>
                  <a:tcPr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chemeClr val="bg1">
                        <a:lumMod val="95000"/>
                        <a:alpha val="70000"/>
                      </a:schemeClr>
                    </a:solidFill>
                  </a:tcPr>
                </a:tc>
                <a:tc>
                  <a:txBody>
                    <a:bodyPr/>
                    <a:lstStyle/>
                    <a:p>
                      <a:pPr algn="ctr">
                        <a:buNone/>
                      </a:pPr>
                      <a:endParaRPr lang="zh-CN" altLang="en-US" sz="1800" b="0">
                        <a:solidFill>
                          <a:srgbClr val="404040"/>
                        </a:solidFill>
                        <a:latin typeface="宋体" panose="02010600030101010101" pitchFamily="2" charset="-122"/>
                        <a:ea typeface="宋体" panose="02010600030101010101" pitchFamily="2" charset="-122"/>
                        <a:sym typeface="+mn-ea"/>
                      </a:endParaRPr>
                    </a:p>
                  </a:txBody>
                  <a:tcPr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chemeClr val="bg1">
                        <a:lumMod val="95000"/>
                        <a:alpha val="70000"/>
                      </a:schemeClr>
                    </a:solidFill>
                  </a:tcPr>
                </a:tc>
                <a:tc>
                  <a:txBody>
                    <a:bodyPr/>
                    <a:lstStyle/>
                    <a:p>
                      <a:pPr algn="ctr">
                        <a:buNone/>
                      </a:pPr>
                      <a:endParaRPr lang="zh-CN" altLang="en-US" sz="1800" b="0">
                        <a:solidFill>
                          <a:srgbClr val="404040"/>
                        </a:solidFill>
                        <a:latin typeface="宋体" panose="02010600030101010101" pitchFamily="2" charset="-122"/>
                        <a:ea typeface="宋体" panose="02010600030101010101" pitchFamily="2" charset="-122"/>
                        <a:sym typeface="+mn-ea"/>
                      </a:endParaRPr>
                    </a:p>
                  </a:txBody>
                  <a:tcPr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solidFill>
                      <a:schemeClr val="bg1">
                        <a:lumMod val="95000"/>
                        <a:alpha val="70000"/>
                      </a:schemeClr>
                    </a:solidFill>
                  </a:tcPr>
                </a:tc>
                <a:extLst>
                  <a:ext uri="{0D108BD9-81ED-4DB2-BD59-A6C34878D82A}">
                    <a16:rowId xmlns:a16="http://schemas.microsoft.com/office/drawing/2014/main" xmlns="" val="10001"/>
                  </a:ext>
                </a:extLst>
              </a:tr>
              <a:tr h="1034415">
                <a:tc>
                  <a:txBody>
                    <a:bodyPr/>
                    <a:lstStyle/>
                    <a:p>
                      <a:pPr algn="ctr">
                        <a:buNone/>
                      </a:pPr>
                      <a:r>
                        <a:rPr lang="zh-CN" altLang="en-US" sz="1800" b="1">
                          <a:solidFill>
                            <a:schemeClr val="tx1"/>
                          </a:solidFill>
                          <a:latin typeface="黑体" panose="02010609060101010101" charset="-122"/>
                          <a:ea typeface="黑体" panose="02010609060101010101" charset="-122"/>
                          <a:sym typeface="+mn-ea"/>
                        </a:rPr>
                        <a:t>对象</a:t>
                      </a: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lumMod val="95000"/>
                        <a:alpha val="70000"/>
                      </a:schemeClr>
                    </a:solidFill>
                  </a:tcPr>
                </a:tc>
                <a:tc>
                  <a:txBody>
                    <a:bodyPr/>
                    <a:lstStyle/>
                    <a:p>
                      <a:pPr algn="ctr">
                        <a:buNone/>
                      </a:pPr>
                      <a:endParaRPr lang="zh-CN" altLang="en-US" sz="1800" b="0">
                        <a:solidFill>
                          <a:srgbClr val="404040"/>
                        </a:solidFill>
                        <a:latin typeface="宋体" panose="02010600030101010101" pitchFamily="2" charset="-122"/>
                        <a:ea typeface="宋体" panose="02010600030101010101" pitchFamily="2" charset="-122"/>
                        <a:sym typeface="+mn-ea"/>
                      </a:endParaRP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lumMod val="95000"/>
                        <a:alpha val="70000"/>
                      </a:schemeClr>
                    </a:solidFill>
                  </a:tcPr>
                </a:tc>
                <a:tc>
                  <a:txBody>
                    <a:bodyPr/>
                    <a:lstStyle/>
                    <a:p>
                      <a:pPr algn="ctr">
                        <a:buNone/>
                      </a:pPr>
                      <a:endParaRPr lang="zh-CN" altLang="en-US" sz="1800" b="0">
                        <a:solidFill>
                          <a:srgbClr val="404040"/>
                        </a:solidFill>
                        <a:latin typeface="宋体" panose="02010600030101010101" pitchFamily="2" charset="-122"/>
                        <a:ea typeface="宋体" panose="02010600030101010101" pitchFamily="2" charset="-122"/>
                        <a:sym typeface="+mn-ea"/>
                      </a:endParaRP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lumMod val="95000"/>
                        <a:alpha val="70000"/>
                      </a:schemeClr>
                    </a:solidFill>
                  </a:tcPr>
                </a:tc>
                <a:extLst>
                  <a:ext uri="{0D108BD9-81ED-4DB2-BD59-A6C34878D82A}">
                    <a16:rowId xmlns:a16="http://schemas.microsoft.com/office/drawing/2014/main" xmlns="" val="10002"/>
                  </a:ext>
                </a:extLst>
              </a:tr>
              <a:tr h="859155">
                <a:tc>
                  <a:txBody>
                    <a:bodyPr/>
                    <a:lstStyle/>
                    <a:p>
                      <a:pPr algn="ctr">
                        <a:buNone/>
                      </a:pPr>
                      <a:r>
                        <a:rPr lang="zh-CN" altLang="en-US" sz="1800" b="1">
                          <a:solidFill>
                            <a:schemeClr val="tx1"/>
                          </a:solidFill>
                          <a:latin typeface="黑体" panose="02010609060101010101" charset="-122"/>
                          <a:ea typeface="黑体" panose="02010609060101010101" charset="-122"/>
                          <a:sym typeface="+mn-ea"/>
                        </a:rPr>
                        <a:t>结果</a:t>
                      </a: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lumMod val="95000"/>
                        <a:alpha val="70000"/>
                      </a:schemeClr>
                    </a:solidFill>
                  </a:tcPr>
                </a:tc>
                <a:tc>
                  <a:txBody>
                    <a:bodyPr/>
                    <a:lstStyle/>
                    <a:p>
                      <a:pPr algn="ctr">
                        <a:buNone/>
                      </a:pPr>
                      <a:endParaRPr lang="zh-CN" altLang="en-US" sz="1800" b="0">
                        <a:solidFill>
                          <a:srgbClr val="404040"/>
                        </a:solidFill>
                        <a:latin typeface="宋体" panose="02010600030101010101" pitchFamily="2" charset="-122"/>
                        <a:ea typeface="宋体" panose="02010600030101010101" pitchFamily="2" charset="-122"/>
                        <a:sym typeface="+mn-ea"/>
                      </a:endParaRP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lumMod val="95000"/>
                        <a:alpha val="70000"/>
                      </a:schemeClr>
                    </a:solidFill>
                  </a:tcPr>
                </a:tc>
                <a:tc>
                  <a:txBody>
                    <a:bodyPr/>
                    <a:lstStyle/>
                    <a:p>
                      <a:pPr algn="ctr">
                        <a:buNone/>
                      </a:pPr>
                      <a:endParaRPr lang="zh-CN" altLang="en-US" sz="1800" b="0">
                        <a:solidFill>
                          <a:srgbClr val="404040"/>
                        </a:solidFill>
                        <a:latin typeface="宋体" panose="02010600030101010101" pitchFamily="2" charset="-122"/>
                        <a:ea typeface="宋体" panose="02010600030101010101" pitchFamily="2" charset="-122"/>
                        <a:sym typeface="+mn-ea"/>
                      </a:endParaRPr>
                    </a:p>
                  </a:txBody>
                  <a:tcPr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chemeClr val="bg1">
                        <a:lumMod val="95000"/>
                        <a:alpha val="70000"/>
                      </a:schemeClr>
                    </a:solidFill>
                  </a:tcPr>
                </a:tc>
                <a:extLst>
                  <a:ext uri="{0D108BD9-81ED-4DB2-BD59-A6C34878D82A}">
                    <a16:rowId xmlns:a16="http://schemas.microsoft.com/office/drawing/2014/main" xmlns="" val="10003"/>
                  </a:ext>
                </a:extLst>
              </a:tr>
              <a:tr h="745490">
                <a:tc>
                  <a:txBody>
                    <a:bodyPr/>
                    <a:lstStyle/>
                    <a:p>
                      <a:pPr algn="ctr">
                        <a:buNone/>
                      </a:pPr>
                      <a:r>
                        <a:rPr lang="zh-CN" altLang="en-US" sz="1800" b="1">
                          <a:solidFill>
                            <a:schemeClr val="tx1"/>
                          </a:solidFill>
                          <a:latin typeface="黑体" panose="02010609060101010101" charset="-122"/>
                          <a:ea typeface="黑体" panose="02010609060101010101" charset="-122"/>
                          <a:sym typeface="+mn-ea"/>
                        </a:rPr>
                        <a:t>主体</a:t>
                      </a:r>
                    </a:p>
                  </a:txBody>
                  <a:tcPr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chemeClr val="bg1">
                        <a:lumMod val="95000"/>
                        <a:alpha val="70000"/>
                      </a:schemeClr>
                    </a:solidFill>
                  </a:tcPr>
                </a:tc>
                <a:tc>
                  <a:txBody>
                    <a:bodyPr/>
                    <a:lstStyle/>
                    <a:p>
                      <a:pPr algn="ctr">
                        <a:buNone/>
                      </a:pPr>
                      <a:endParaRPr lang="zh-CN" altLang="en-US" sz="1800" b="0">
                        <a:solidFill>
                          <a:srgbClr val="404040"/>
                        </a:solidFill>
                        <a:latin typeface="宋体" panose="02010600030101010101" pitchFamily="2" charset="-122"/>
                        <a:ea typeface="宋体" panose="02010600030101010101" pitchFamily="2" charset="-122"/>
                        <a:sym typeface="+mn-ea"/>
                      </a:endParaRPr>
                    </a:p>
                  </a:txBody>
                  <a:tcPr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chemeClr val="bg1">
                        <a:lumMod val="95000"/>
                        <a:alpha val="70000"/>
                      </a:schemeClr>
                    </a:solidFill>
                  </a:tcPr>
                </a:tc>
                <a:tc>
                  <a:txBody>
                    <a:bodyPr/>
                    <a:lstStyle/>
                    <a:p>
                      <a:pPr algn="ctr">
                        <a:buNone/>
                      </a:pPr>
                      <a:endParaRPr lang="zh-CN" altLang="en-US" sz="1800" b="0">
                        <a:solidFill>
                          <a:srgbClr val="404040"/>
                        </a:solidFill>
                        <a:latin typeface="宋体" panose="02010600030101010101" pitchFamily="2" charset="-122"/>
                        <a:ea typeface="宋体" panose="02010600030101010101" pitchFamily="2" charset="-122"/>
                        <a:sym typeface="+mn-ea"/>
                      </a:endParaRPr>
                    </a:p>
                  </a:txBody>
                  <a:tcPr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solidFill>
                      <a:schemeClr val="bg1">
                        <a:lumMod val="95000"/>
                        <a:alpha val="70000"/>
                      </a:schemeClr>
                    </a:solidFill>
                  </a:tcPr>
                </a:tc>
                <a:extLst>
                  <a:ext uri="{0D108BD9-81ED-4DB2-BD59-A6C34878D82A}">
                    <a16:rowId xmlns:a16="http://schemas.microsoft.com/office/drawing/2014/main" xmlns="" val="10004"/>
                  </a:ext>
                </a:extLst>
              </a:tr>
            </a:tbl>
          </a:graphicData>
        </a:graphic>
      </p:graphicFrame>
      <p:sp>
        <p:nvSpPr>
          <p:cNvPr id="19" name="文本框 18"/>
          <p:cNvSpPr txBox="1"/>
          <p:nvPr/>
        </p:nvSpPr>
        <p:spPr>
          <a:xfrm>
            <a:off x="8002270" y="2931795"/>
            <a:ext cx="2288540" cy="922020"/>
          </a:xfrm>
          <a:prstGeom prst="rect">
            <a:avLst/>
          </a:prstGeom>
          <a:noFill/>
        </p:spPr>
        <p:txBody>
          <a:bodyPr wrap="square" rtlCol="0">
            <a:spAutoFit/>
          </a:bodyPr>
          <a:lstStyle/>
          <a:p>
            <a:pPr algn="ctr">
              <a:buNone/>
            </a:pPr>
            <a:r>
              <a:rPr lang="zh-CN" altLang="en-US" b="1">
                <a:solidFill>
                  <a:schemeClr val="tx1"/>
                </a:solidFill>
                <a:latin typeface="楷体" panose="02010609060101010101" charset="-122"/>
                <a:ea typeface="楷体" panose="02010609060101010101" charset="-122"/>
                <a:sym typeface="+mn-ea"/>
              </a:rPr>
              <a:t>推翻北洋军阀，打倒帝国主义特权，统一中国</a:t>
            </a:r>
          </a:p>
        </p:txBody>
      </p:sp>
      <p:sp>
        <p:nvSpPr>
          <p:cNvPr id="20" name="文本框 19"/>
          <p:cNvSpPr txBox="1"/>
          <p:nvPr/>
        </p:nvSpPr>
        <p:spPr>
          <a:xfrm>
            <a:off x="10291445" y="2977515"/>
            <a:ext cx="1627505" cy="645160"/>
          </a:xfrm>
          <a:prstGeom prst="rect">
            <a:avLst/>
          </a:prstGeom>
          <a:noFill/>
        </p:spPr>
        <p:txBody>
          <a:bodyPr wrap="square" rtlCol="0">
            <a:spAutoFit/>
          </a:bodyPr>
          <a:lstStyle/>
          <a:p>
            <a:pPr algn="ctr"/>
            <a:r>
              <a:rPr lang="zh-CN" altLang="en-US" b="1">
                <a:solidFill>
                  <a:schemeClr val="tx1"/>
                </a:solidFill>
                <a:latin typeface="楷体" panose="02010609060101010101" charset="-122"/>
                <a:ea typeface="楷体" panose="02010609060101010101" charset="-122"/>
                <a:sym typeface="+mn-ea"/>
              </a:rPr>
              <a:t>打倒张作霖，统一全国</a:t>
            </a:r>
          </a:p>
        </p:txBody>
      </p:sp>
      <p:sp>
        <p:nvSpPr>
          <p:cNvPr id="23" name="文本框 22"/>
          <p:cNvSpPr txBox="1"/>
          <p:nvPr/>
        </p:nvSpPr>
        <p:spPr>
          <a:xfrm>
            <a:off x="8123555" y="4110990"/>
            <a:ext cx="2167255" cy="645160"/>
          </a:xfrm>
          <a:prstGeom prst="rect">
            <a:avLst/>
          </a:prstGeom>
          <a:noFill/>
        </p:spPr>
        <p:txBody>
          <a:bodyPr wrap="square" rtlCol="0">
            <a:spAutoFit/>
          </a:bodyPr>
          <a:lstStyle/>
          <a:p>
            <a:pPr algn="ctr"/>
            <a:r>
              <a:rPr lang="zh-CN" altLang="en-US" b="1">
                <a:solidFill>
                  <a:schemeClr val="tx1"/>
                </a:solidFill>
                <a:latin typeface="楷体" panose="02010609060101010101" charset="-122"/>
                <a:ea typeface="楷体" panose="02010609060101010101" charset="-122"/>
                <a:sym typeface="+mn-ea"/>
              </a:rPr>
              <a:t>吴佩孚、孙传芳、张作霖</a:t>
            </a:r>
          </a:p>
        </p:txBody>
      </p:sp>
      <p:sp>
        <p:nvSpPr>
          <p:cNvPr id="24" name="文本框 23"/>
          <p:cNvSpPr txBox="1"/>
          <p:nvPr/>
        </p:nvSpPr>
        <p:spPr>
          <a:xfrm>
            <a:off x="10639425" y="4312920"/>
            <a:ext cx="932180" cy="368300"/>
          </a:xfrm>
          <a:prstGeom prst="rect">
            <a:avLst/>
          </a:prstGeom>
          <a:noFill/>
        </p:spPr>
        <p:txBody>
          <a:bodyPr wrap="square" rtlCol="0">
            <a:spAutoFit/>
          </a:bodyPr>
          <a:lstStyle/>
          <a:p>
            <a:pPr algn="ctr"/>
            <a:r>
              <a:rPr lang="zh-CN" altLang="en-US" b="1">
                <a:solidFill>
                  <a:schemeClr val="tx1"/>
                </a:solidFill>
                <a:latin typeface="楷体" panose="02010609060101010101" charset="-122"/>
                <a:ea typeface="楷体" panose="02010609060101010101" charset="-122"/>
                <a:sym typeface="+mn-ea"/>
              </a:rPr>
              <a:t>张作霖</a:t>
            </a:r>
          </a:p>
        </p:txBody>
      </p:sp>
      <p:sp>
        <p:nvSpPr>
          <p:cNvPr id="25" name="文本框 24"/>
          <p:cNvSpPr txBox="1"/>
          <p:nvPr/>
        </p:nvSpPr>
        <p:spPr>
          <a:xfrm>
            <a:off x="8123555" y="5085080"/>
            <a:ext cx="2167255" cy="645160"/>
          </a:xfrm>
          <a:prstGeom prst="rect">
            <a:avLst/>
          </a:prstGeom>
          <a:noFill/>
        </p:spPr>
        <p:txBody>
          <a:bodyPr wrap="square" rtlCol="0">
            <a:spAutoFit/>
          </a:bodyPr>
          <a:lstStyle/>
          <a:p>
            <a:pPr algn="ctr"/>
            <a:r>
              <a:rPr lang="zh-CN" altLang="en-US" b="1">
                <a:solidFill>
                  <a:schemeClr val="tx1"/>
                </a:solidFill>
                <a:latin typeface="楷体" panose="02010609060101010101" charset="-122"/>
                <a:ea typeface="楷体" panose="02010609060101010101" charset="-122"/>
                <a:sym typeface="+mn-ea"/>
              </a:rPr>
              <a:t>未统一全国，打倒吴佩孚、孙传芳</a:t>
            </a:r>
          </a:p>
        </p:txBody>
      </p:sp>
      <p:sp>
        <p:nvSpPr>
          <p:cNvPr id="26" name="文本框 25"/>
          <p:cNvSpPr txBox="1"/>
          <p:nvPr/>
        </p:nvSpPr>
        <p:spPr>
          <a:xfrm>
            <a:off x="10387965" y="5149215"/>
            <a:ext cx="1530985" cy="645160"/>
          </a:xfrm>
          <a:prstGeom prst="rect">
            <a:avLst/>
          </a:prstGeom>
          <a:noFill/>
        </p:spPr>
        <p:txBody>
          <a:bodyPr wrap="square" rtlCol="0">
            <a:spAutoFit/>
          </a:bodyPr>
          <a:lstStyle/>
          <a:p>
            <a:pPr algn="ctr"/>
            <a:r>
              <a:rPr lang="zh-CN" altLang="en-US" b="1">
                <a:solidFill>
                  <a:schemeClr val="tx1"/>
                </a:solidFill>
                <a:latin typeface="楷体" panose="02010609060101010101" charset="-122"/>
                <a:ea typeface="楷体" panose="02010609060101010101" charset="-122"/>
                <a:sym typeface="+mn-ea"/>
              </a:rPr>
              <a:t>形式上统一全国</a:t>
            </a:r>
          </a:p>
        </p:txBody>
      </p:sp>
      <p:sp>
        <p:nvSpPr>
          <p:cNvPr id="29" name="文本框 28"/>
          <p:cNvSpPr txBox="1"/>
          <p:nvPr/>
        </p:nvSpPr>
        <p:spPr>
          <a:xfrm>
            <a:off x="8123555" y="5921375"/>
            <a:ext cx="2089785" cy="645160"/>
          </a:xfrm>
          <a:prstGeom prst="rect">
            <a:avLst/>
          </a:prstGeom>
          <a:noFill/>
        </p:spPr>
        <p:txBody>
          <a:bodyPr wrap="square" rtlCol="0">
            <a:spAutoFit/>
          </a:bodyPr>
          <a:lstStyle/>
          <a:p>
            <a:pPr algn="ctr"/>
            <a:r>
              <a:rPr lang="zh-CN" altLang="en-US" b="1">
                <a:solidFill>
                  <a:schemeClr val="tx1"/>
                </a:solidFill>
                <a:latin typeface="楷体" panose="02010609060101010101" charset="-122"/>
                <a:ea typeface="楷体" panose="02010609060101010101" charset="-122"/>
                <a:sym typeface="+mn-ea"/>
              </a:rPr>
              <a:t>北伐军（国共两党人员）</a:t>
            </a:r>
          </a:p>
        </p:txBody>
      </p:sp>
      <p:sp>
        <p:nvSpPr>
          <p:cNvPr id="30" name="文本框 29"/>
          <p:cNvSpPr txBox="1"/>
          <p:nvPr/>
        </p:nvSpPr>
        <p:spPr>
          <a:xfrm>
            <a:off x="10387965" y="5969635"/>
            <a:ext cx="1530350" cy="645160"/>
          </a:xfrm>
          <a:prstGeom prst="rect">
            <a:avLst/>
          </a:prstGeom>
          <a:noFill/>
        </p:spPr>
        <p:txBody>
          <a:bodyPr wrap="square" rtlCol="0">
            <a:spAutoFit/>
          </a:bodyPr>
          <a:lstStyle/>
          <a:p>
            <a:pPr algn="ctr"/>
            <a:r>
              <a:rPr lang="zh-CN" altLang="en-US" b="1">
                <a:solidFill>
                  <a:schemeClr val="tx1"/>
                </a:solidFill>
                <a:latin typeface="楷体" panose="02010609060101010101" charset="-122"/>
                <a:ea typeface="楷体" panose="02010609060101010101" charset="-122"/>
                <a:sym typeface="+mn-ea"/>
              </a:rPr>
              <a:t>南京国民政府</a:t>
            </a:r>
          </a:p>
        </p:txBody>
      </p:sp>
      <p:sp>
        <p:nvSpPr>
          <p:cNvPr id="33" name="文本框 32"/>
          <p:cNvSpPr txBox="1"/>
          <p:nvPr/>
        </p:nvSpPr>
        <p:spPr>
          <a:xfrm>
            <a:off x="5001895" y="3943350"/>
            <a:ext cx="942975" cy="645160"/>
          </a:xfrm>
          <a:prstGeom prst="rect">
            <a:avLst/>
          </a:prstGeom>
          <a:solidFill>
            <a:srgbClr val="C00000"/>
          </a:solidFill>
        </p:spPr>
        <p:txBody>
          <a:bodyPr wrap="square" rtlCol="0">
            <a:spAutoFit/>
          </a:bodyPr>
          <a:lstStyle/>
          <a:p>
            <a:r>
              <a:rPr lang="zh-CN" altLang="en-US" b="1">
                <a:solidFill>
                  <a:schemeClr val="bg1"/>
                </a:solidFill>
                <a:latin typeface="黑体" panose="02010609060101010101" charset="-122"/>
                <a:ea typeface="黑体" panose="02010609060101010101" charset="-122"/>
              </a:rPr>
              <a:t>课后学习拓展</a:t>
            </a:r>
          </a:p>
        </p:txBody>
      </p:sp>
      <p:sp>
        <p:nvSpPr>
          <p:cNvPr id="35" name="文本框 2"/>
          <p:cNvSpPr txBox="1"/>
          <p:nvPr/>
        </p:nvSpPr>
        <p:spPr>
          <a:xfrm>
            <a:off x="9878695" y="97616"/>
            <a:ext cx="2152650" cy="584775"/>
          </a:xfrm>
          <a:prstGeom prst="rect">
            <a:avLst/>
          </a:prstGeom>
          <a:noFill/>
          <a:ln w="9525">
            <a:noFill/>
          </a:ln>
        </p:spPr>
        <p:txBody>
          <a:bodyPr wrap="square" anchor="t">
            <a:spAutoFit/>
          </a:bodyPr>
          <a:lstStyle/>
          <a:p>
            <a:pPr algn="r"/>
            <a:r>
              <a:rPr lang="zh-CN" altLang="en-US" sz="3200" b="1" dirty="0">
                <a:latin typeface="华文隶书" panose="02010800040101010101" charset="-122"/>
                <a:ea typeface="华文隶书" panose="02010800040101010101" charset="-122"/>
              </a:rPr>
              <a:t>矛盾初现</a:t>
            </a:r>
          </a:p>
        </p:txBody>
      </p:sp>
    </p:spTree>
    <p:extLst>
      <p:ext uri="{BB962C8B-B14F-4D97-AF65-F5344CB8AC3E}">
        <p14:creationId xmlns:p14="http://schemas.microsoft.com/office/powerpoint/2010/main" val="3752923450"/>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blinds(horizontal)">
                                      <p:cBhvr>
                                        <p:cTn id="12" dur="500"/>
                                        <p:tgtEl>
                                          <p:spTgt spid="2355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22" presetClass="entr" presetSubtype="8"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righ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linds(horizontal)">
                                      <p:cBhvr>
                                        <p:cTn id="53" dur="500"/>
                                        <p:tgtEl>
                                          <p:spTgt spid="33"/>
                                        </p:tgtEl>
                                      </p:cBhvr>
                                    </p:animEffect>
                                  </p:childTnLst>
                                </p:cTn>
                              </p:par>
                              <p:par>
                                <p:cTn id="54" presetID="22" presetClass="entr" presetSubtype="2"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right)">
                                      <p:cBhvr>
                                        <p:cTn id="56" dur="500"/>
                                        <p:tgtEl>
                                          <p:spTgt spid="16"/>
                                        </p:tgtEl>
                                      </p:cBhvr>
                                    </p:animEffect>
                                  </p:childTnLst>
                                </p:cTn>
                              </p:par>
                              <p:par>
                                <p:cTn id="57" presetID="22" presetClass="entr" presetSubtype="2"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right)">
                                      <p:cBhvr>
                                        <p:cTn id="59" dur="500"/>
                                        <p:tgtEl>
                                          <p:spTgt spid="17"/>
                                        </p:tgtEl>
                                      </p:cBhvr>
                                    </p:animEffect>
                                  </p:childTnLst>
                                </p:cTn>
                              </p:par>
                              <p:par>
                                <p:cTn id="60" presetID="22" presetClass="entr" presetSubtype="2"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right)">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blinds(horizontal)">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righ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linds(horizontal)">
                                      <p:cBhvr>
                                        <p:cTn id="77" dur="500"/>
                                        <p:tgtEl>
                                          <p:spTgt spid="18"/>
                                        </p:tgtEl>
                                      </p:cBhvr>
                                    </p:animEffect>
                                  </p:childTnLst>
                                </p:cTn>
                              </p:par>
                              <p:par>
                                <p:cTn id="78" presetID="3" presetClass="entr" presetSubtype="10" fill="hold"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blinds(horizontal)">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blinds(horizontal)">
                                      <p:cBhvr>
                                        <p:cTn id="85" dur="5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blinds(horizontal)">
                                      <p:cBhvr>
                                        <p:cTn id="90" dur="500"/>
                                        <p:tgtEl>
                                          <p:spTgt spid="20"/>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blinds(horizontal)">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blinds(horizontal)">
                                      <p:cBhvr>
                                        <p:cTn id="100" dur="5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blinds(horizontal)">
                                      <p:cBhvr>
                                        <p:cTn id="105" dur="500"/>
                                        <p:tgtEl>
                                          <p:spTgt spid="25"/>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blinds(horizontal)">
                                      <p:cBhvr>
                                        <p:cTn id="110" dur="500"/>
                                        <p:tgtEl>
                                          <p:spTgt spid="26"/>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blinds(horizontal)">
                                      <p:cBhvr>
                                        <p:cTn id="115" dur="500"/>
                                        <p:tgtEl>
                                          <p:spTgt spid="29"/>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blinds(horizontal)">
                                      <p:cBhvr>
                                        <p:cTn id="1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9" grpId="0" animBg="1"/>
      <p:bldP spid="28" grpId="0" animBg="1"/>
      <p:bldP spid="31" grpId="0"/>
      <p:bldP spid="32" grpId="0"/>
      <p:bldP spid="3" grpId="0" animBg="1"/>
      <p:bldP spid="7" grpId="0" animBg="1"/>
      <p:bldP spid="19" grpId="0"/>
      <p:bldP spid="20" grpId="0"/>
      <p:bldP spid="23" grpId="0"/>
      <p:bldP spid="24" grpId="0"/>
      <p:bldP spid="25" grpId="0"/>
      <p:bldP spid="26" grpId="0"/>
      <p:bldP spid="29" grpId="0"/>
      <p:bldP spid="30" grpId="0"/>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050405" y="1301750"/>
            <a:ext cx="5045710" cy="1863725"/>
          </a:xfrm>
          <a:prstGeom prst="rect">
            <a:avLst/>
          </a:prstGeom>
          <a:solidFill>
            <a:schemeClr val="bg1">
              <a:lumMod val="95000"/>
              <a:alpha val="45000"/>
            </a:schemeClr>
          </a:solidFill>
          <a:ln>
            <a:solidFill>
              <a:schemeClr val="tx1"/>
            </a:solidFill>
          </a:ln>
          <a:extLst/>
        </p:spPr>
        <p:style>
          <a:lnRef idx="2">
            <a:schemeClr val="accent5"/>
          </a:lnRef>
          <a:fillRef idx="1">
            <a:schemeClr val="lt1"/>
          </a:fillRef>
          <a:effectRef idx="0">
            <a:schemeClr val="accent5"/>
          </a:effectRef>
          <a:fontRef idx="minor">
            <a:schemeClr val="dk1"/>
          </a:fontRef>
        </p:style>
        <p:txBody>
          <a:bodyPr wrap="square" rtlCol="0">
            <a:spAutoFit/>
          </a:bodyPr>
          <a:lstStyle/>
          <a:p>
            <a:pPr fontAlgn="base">
              <a:lnSpc>
                <a:spcPct val="120000"/>
              </a:lnSpc>
              <a:spcBef>
                <a:spcPts val="0"/>
              </a:spcBef>
              <a:spcAft>
                <a:spcPts val="0"/>
              </a:spcAft>
            </a:pPr>
            <a:r>
              <a:rPr lang="zh-CN" altLang="en-US" sz="2400" b="1" strike="noStrike" noProof="1">
                <a:latin typeface="楷体" panose="02010609060101010101" charset="-122"/>
                <a:ea typeface="楷体" panose="02010609060101010101" charset="-122"/>
                <a:cs typeface="楷体" panose="02010609060101010101" charset="-122"/>
              </a:rPr>
              <a:t>材料：</a:t>
            </a:r>
            <a:r>
              <a:rPr lang="en-US" altLang="zh-CN" sz="2400" b="1" strike="noStrike" noProof="1">
                <a:latin typeface="楷体" panose="02010609060101010101" charset="-122"/>
                <a:ea typeface="楷体" panose="02010609060101010101" charset="-122"/>
                <a:cs typeface="楷体" panose="02010609060101010101" charset="-122"/>
              </a:rPr>
              <a:t>1935</a:t>
            </a:r>
            <a:r>
              <a:rPr lang="zh-CN" altLang="en-US" sz="2400" b="1" strike="noStrike" noProof="1">
                <a:latin typeface="楷体" panose="02010609060101010101" charset="-122"/>
                <a:ea typeface="楷体" panose="02010609060101010101" charset="-122"/>
                <a:cs typeface="楷体" panose="02010609060101010101" charset="-122"/>
              </a:rPr>
              <a:t>年</a:t>
            </a:r>
            <a:r>
              <a:rPr lang="en-US" altLang="zh-CN" sz="2400" b="1" strike="noStrike" noProof="1">
                <a:latin typeface="楷体" panose="02010609060101010101" charset="-122"/>
                <a:ea typeface="楷体" panose="02010609060101010101" charset="-122"/>
                <a:cs typeface="楷体" panose="02010609060101010101" charset="-122"/>
              </a:rPr>
              <a:t>6</a:t>
            </a:r>
            <a:r>
              <a:rPr lang="zh-CN" altLang="en-US" sz="2400" b="1" strike="noStrike" noProof="1">
                <a:latin typeface="楷体" panose="02010609060101010101" charset="-122"/>
                <a:ea typeface="楷体" panose="02010609060101010101" charset="-122"/>
                <a:cs typeface="楷体" panose="02010609060101010101" charset="-122"/>
              </a:rPr>
              <a:t>月，南京国民政府公布修正《海关</a:t>
            </a:r>
            <a:r>
              <a:rPr lang="zh-CN" altLang="en-US" sz="2400" b="1" u="dbl" noProof="1">
                <a:solidFill>
                  <a:schemeClr val="tx1"/>
                </a:solidFill>
                <a:uFill>
                  <a:solidFill>
                    <a:srgbClr val="FF0000"/>
                  </a:solidFill>
                </a:uFill>
                <a:latin typeface="楷体" panose="02010609060101010101" charset="-122"/>
                <a:ea typeface="楷体" panose="02010609060101010101" charset="-122"/>
                <a:cs typeface="楷体" panose="02010609060101010101" charset="-122"/>
              </a:rPr>
              <a:t>出口</a:t>
            </a:r>
            <a:r>
              <a:rPr lang="zh-CN" altLang="en-US" sz="2400" b="1" strike="noStrike" noProof="1">
                <a:latin typeface="楷体" panose="02010609060101010101" charset="-122"/>
                <a:ea typeface="楷体" panose="02010609060101010101" charset="-122"/>
                <a:cs typeface="楷体" panose="02010609060101010101" charset="-122"/>
              </a:rPr>
              <a:t>税则》，规定：果类、火柴、棉织物等</a:t>
            </a:r>
            <a:r>
              <a:rPr lang="en-US" altLang="zh-CN" sz="2400" b="1" strike="noStrike" noProof="1">
                <a:latin typeface="楷体" panose="02010609060101010101" charset="-122"/>
                <a:ea typeface="楷体" panose="02010609060101010101" charset="-122"/>
                <a:cs typeface="楷体" panose="02010609060101010101" charset="-122"/>
              </a:rPr>
              <a:t>88</a:t>
            </a:r>
            <a:r>
              <a:rPr lang="zh-CN" altLang="en-US" sz="2400" b="1" strike="noStrike" noProof="1">
                <a:latin typeface="楷体" panose="02010609060101010101" charset="-122"/>
                <a:ea typeface="楷体" panose="02010609060101010101" charset="-122"/>
                <a:cs typeface="楷体" panose="02010609060101010101" charset="-122"/>
              </a:rPr>
              <a:t>种产品免税，蛋类、油类等</a:t>
            </a:r>
            <a:r>
              <a:rPr lang="en-US" altLang="zh-CN" sz="2400" b="1" strike="noStrike" noProof="1">
                <a:latin typeface="楷体" panose="02010609060101010101" charset="-122"/>
                <a:ea typeface="楷体" panose="02010609060101010101" charset="-122"/>
                <a:cs typeface="楷体" panose="02010609060101010101" charset="-122"/>
              </a:rPr>
              <a:t>50</a:t>
            </a:r>
            <a:r>
              <a:rPr lang="zh-CN" altLang="en-US" sz="2400" b="1" strike="noStrike" noProof="1">
                <a:latin typeface="楷体" panose="02010609060101010101" charset="-122"/>
                <a:ea typeface="楷体" panose="02010609060101010101" charset="-122"/>
                <a:cs typeface="楷体" panose="02010609060101010101" charset="-122"/>
              </a:rPr>
              <a:t>种产品减税。</a:t>
            </a:r>
          </a:p>
        </p:txBody>
      </p:sp>
      <p:sp>
        <p:nvSpPr>
          <p:cNvPr id="18" name="文本框 17"/>
          <p:cNvSpPr txBox="1"/>
          <p:nvPr/>
        </p:nvSpPr>
        <p:spPr>
          <a:xfrm>
            <a:off x="127635" y="1301750"/>
            <a:ext cx="6800850" cy="3448685"/>
          </a:xfrm>
          <a:prstGeom prst="rect">
            <a:avLst/>
          </a:prstGeom>
          <a:solidFill>
            <a:schemeClr val="bg1">
              <a:lumMod val="95000"/>
              <a:alpha val="45000"/>
            </a:schemeClr>
          </a:solidFill>
          <a:ln>
            <a:solidFill>
              <a:schemeClr val="tx1"/>
            </a:solidFill>
          </a:ln>
          <a:extLst/>
        </p:spPr>
        <p:style>
          <a:lnRef idx="2">
            <a:schemeClr val="accent5"/>
          </a:lnRef>
          <a:fillRef idx="1">
            <a:schemeClr val="lt1"/>
          </a:fillRef>
          <a:effectRef idx="0">
            <a:schemeClr val="accent5"/>
          </a:effectRef>
          <a:fontRef idx="minor">
            <a:schemeClr val="dk1"/>
          </a:fontRef>
        </p:style>
        <p:txBody>
          <a:bodyPr wrap="square" rtlCol="0">
            <a:spAutoFit/>
          </a:bodyPr>
          <a:lstStyle/>
          <a:p>
            <a:pPr fontAlgn="base">
              <a:lnSpc>
                <a:spcPct val="130000"/>
              </a:lnSpc>
              <a:spcBef>
                <a:spcPts val="0"/>
              </a:spcBef>
              <a:spcAft>
                <a:spcPts val="0"/>
              </a:spcAft>
            </a:pPr>
            <a:r>
              <a:rPr lang="zh-CN" altLang="en-US" sz="2400" b="1" strike="noStrike" noProof="1">
                <a:latin typeface="楷体" panose="02010609060101010101" charset="-122"/>
                <a:ea typeface="楷体" panose="02010609060101010101" charset="-122"/>
                <a:cs typeface="楷体" panose="02010609060101010101" charset="-122"/>
              </a:rPr>
              <a:t>材料：南京政府建立后</a:t>
            </a:r>
            <a:r>
              <a:rPr lang="en-US" altLang="zh-CN" sz="2400" b="1" strike="noStrike" noProof="1">
                <a:latin typeface="楷体" panose="02010609060101010101" charset="-122"/>
                <a:ea typeface="楷体" panose="02010609060101010101" charset="-122"/>
                <a:cs typeface="楷体" panose="02010609060101010101" charset="-122"/>
              </a:rPr>
              <a:t>…</a:t>
            </a:r>
            <a:r>
              <a:rPr lang="zh-CN" altLang="en-US" sz="2400" b="1" strike="noStrike" noProof="1">
                <a:latin typeface="楷体" panose="02010609060101010101" charset="-122"/>
                <a:ea typeface="楷体" panose="02010609060101010101" charset="-122"/>
                <a:cs typeface="楷体" panose="02010609060101010101" charset="-122"/>
              </a:rPr>
              <a:t>大修国营铁路、公路。到抗战爆发前，铁路新增里程</a:t>
            </a:r>
            <a:r>
              <a:rPr lang="en-US" altLang="zh-CN" sz="2400" b="1" strike="noStrike" noProof="1">
                <a:latin typeface="楷体" panose="02010609060101010101" charset="-122"/>
                <a:ea typeface="楷体" panose="02010609060101010101" charset="-122"/>
                <a:cs typeface="楷体" panose="02010609060101010101" charset="-122"/>
              </a:rPr>
              <a:t>1944</a:t>
            </a:r>
            <a:r>
              <a:rPr lang="zh-CN" altLang="en-US" sz="2400" b="1" strike="noStrike" noProof="1">
                <a:latin typeface="楷体" panose="02010609060101010101" charset="-122"/>
                <a:ea typeface="楷体" panose="02010609060101010101" charset="-122"/>
                <a:cs typeface="楷体" panose="02010609060101010101" charset="-122"/>
              </a:rPr>
              <a:t>公里，主要有浙赣铁路、粤汉铁路的株洲至韶关段，湘黔铁路的株洲至湘潭段。在公路方面，到</a:t>
            </a:r>
            <a:r>
              <a:rPr lang="en-US" altLang="zh-CN" sz="2400" b="1" strike="noStrike" noProof="1">
                <a:latin typeface="楷体" panose="02010609060101010101" charset="-122"/>
                <a:ea typeface="楷体" panose="02010609060101010101" charset="-122"/>
                <a:cs typeface="楷体" panose="02010609060101010101" charset="-122"/>
              </a:rPr>
              <a:t>1936</a:t>
            </a:r>
            <a:r>
              <a:rPr lang="zh-CN" altLang="en-US" sz="2400" b="1" strike="noStrike" noProof="1">
                <a:latin typeface="楷体" panose="02010609060101010101" charset="-122"/>
                <a:ea typeface="楷体" panose="02010609060101010101" charset="-122"/>
                <a:cs typeface="楷体" panose="02010609060101010101" charset="-122"/>
              </a:rPr>
              <a:t>年新增通车里程</a:t>
            </a:r>
            <a:r>
              <a:rPr lang="en-US" altLang="zh-CN" sz="2400" b="1" strike="noStrike" noProof="1">
                <a:latin typeface="楷体" panose="02010609060101010101" charset="-122"/>
                <a:ea typeface="楷体" panose="02010609060101010101" charset="-122"/>
                <a:cs typeface="楷体" panose="02010609060101010101" charset="-122"/>
              </a:rPr>
              <a:t>2400</a:t>
            </a:r>
            <a:r>
              <a:rPr lang="zh-CN" altLang="en-US" sz="2400" b="1" strike="noStrike" noProof="1">
                <a:latin typeface="楷体" panose="02010609060101010101" charset="-122"/>
                <a:ea typeface="楷体" panose="02010609060101010101" charset="-122"/>
                <a:cs typeface="楷体" panose="02010609060101010101" charset="-122"/>
              </a:rPr>
              <a:t>公里。另外，国民政府分别于</a:t>
            </a:r>
            <a:r>
              <a:rPr lang="en-US" altLang="zh-CN" sz="2400" b="1" strike="noStrike" noProof="1">
                <a:latin typeface="楷体" panose="02010609060101010101" charset="-122"/>
                <a:ea typeface="楷体" panose="02010609060101010101" charset="-122"/>
                <a:cs typeface="楷体" panose="02010609060101010101" charset="-122"/>
              </a:rPr>
              <a:t>1929</a:t>
            </a:r>
            <a:r>
              <a:rPr lang="zh-CN" altLang="en-US" sz="2400" b="1" strike="noStrike" noProof="1">
                <a:latin typeface="楷体" panose="02010609060101010101" charset="-122"/>
                <a:ea typeface="楷体" panose="02010609060101010101" charset="-122"/>
                <a:cs typeface="楷体" panose="02010609060101010101" charset="-122"/>
              </a:rPr>
              <a:t>年和</a:t>
            </a:r>
            <a:r>
              <a:rPr lang="en-US" altLang="zh-CN" sz="2400" b="1" strike="noStrike" noProof="1">
                <a:latin typeface="楷体" panose="02010609060101010101" charset="-122"/>
                <a:ea typeface="楷体" panose="02010609060101010101" charset="-122"/>
                <a:cs typeface="楷体" panose="02010609060101010101" charset="-122"/>
              </a:rPr>
              <a:t>1931</a:t>
            </a:r>
            <a:r>
              <a:rPr lang="zh-CN" altLang="en-US" sz="2400" b="1" strike="noStrike" noProof="1">
                <a:latin typeface="楷体" panose="02010609060101010101" charset="-122"/>
                <a:ea typeface="楷体" panose="02010609060101010101" charset="-122"/>
                <a:cs typeface="楷体" panose="02010609060101010101" charset="-122"/>
              </a:rPr>
              <a:t>年设立了官办的中国航空公司和欧亚航空公司。</a:t>
            </a:r>
            <a:r>
              <a:rPr lang="en-US" altLang="zh-CN" sz="2400" b="1" strike="noStrike" noProof="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sym typeface="+mn-ea"/>
              </a:rPr>
              <a:t>《中国近代史》王文泉、刘天路主编</a:t>
            </a:r>
            <a:endParaRPr lang="en-US" altLang="zh-CN" sz="2400" b="1" strike="noStrike" noProof="1">
              <a:latin typeface="楷体" panose="02010609060101010101" charset="-122"/>
              <a:ea typeface="楷体" panose="02010609060101010101" charset="-122"/>
              <a:cs typeface="楷体" panose="02010609060101010101" charset="-122"/>
            </a:endParaRPr>
          </a:p>
        </p:txBody>
      </p:sp>
      <p:sp>
        <p:nvSpPr>
          <p:cNvPr id="20" name="文本框 19"/>
          <p:cNvSpPr txBox="1"/>
          <p:nvPr/>
        </p:nvSpPr>
        <p:spPr>
          <a:xfrm>
            <a:off x="7051040" y="3329940"/>
            <a:ext cx="5045075" cy="1420495"/>
          </a:xfrm>
          <a:prstGeom prst="rect">
            <a:avLst/>
          </a:prstGeom>
          <a:solidFill>
            <a:schemeClr val="bg1">
              <a:lumMod val="95000"/>
              <a:alpha val="45000"/>
            </a:schemeClr>
          </a:solidFill>
          <a:ln>
            <a:solidFill>
              <a:schemeClr val="tx1"/>
            </a:solidFill>
          </a:ln>
          <a:extLst/>
        </p:spPr>
        <p:style>
          <a:lnRef idx="2">
            <a:schemeClr val="accent5"/>
          </a:lnRef>
          <a:fillRef idx="1">
            <a:schemeClr val="lt1"/>
          </a:fillRef>
          <a:effectRef idx="0">
            <a:schemeClr val="accent5"/>
          </a:effectRef>
          <a:fontRef idx="minor">
            <a:schemeClr val="dk1"/>
          </a:fontRef>
        </p:style>
        <p:txBody>
          <a:bodyPr wrap="square" rtlCol="0">
            <a:spAutoFit/>
          </a:bodyPr>
          <a:lstStyle/>
          <a:p>
            <a:pPr fontAlgn="base">
              <a:lnSpc>
                <a:spcPct val="120000"/>
              </a:lnSpc>
              <a:spcBef>
                <a:spcPts val="0"/>
              </a:spcBef>
              <a:spcAft>
                <a:spcPts val="0"/>
              </a:spcAft>
            </a:pPr>
            <a:r>
              <a:rPr lang="zh-CN" altLang="en-US" sz="2400" b="1" strike="noStrike" noProof="1">
                <a:latin typeface="黑体" panose="02010609060101010101" charset="-122"/>
                <a:ea typeface="黑体" panose="02010609060101010101" charset="-122"/>
                <a:cs typeface="楷体" panose="02010609060101010101" charset="-122"/>
              </a:rPr>
              <a:t>四大银行：</a:t>
            </a:r>
            <a:r>
              <a:rPr lang="zh-CN" altLang="en-US" sz="2400" b="1" strike="noStrike" noProof="1">
                <a:latin typeface="楷体" panose="02010609060101010101" charset="-122"/>
                <a:ea typeface="楷体" panose="02010609060101010101" charset="-122"/>
                <a:cs typeface="楷体" panose="02010609060101010101" charset="-122"/>
              </a:rPr>
              <a:t>指中央银行、中国银行、交通银行和中国农民银行。（</a:t>
            </a:r>
            <a:r>
              <a:rPr lang="zh-CN" altLang="en-US" sz="2400" b="1" strike="noStrike" noProof="1">
                <a:solidFill>
                  <a:srgbClr val="C00000"/>
                </a:solidFill>
                <a:latin typeface="楷体" panose="02010609060101010101" charset="-122"/>
                <a:ea typeface="楷体" panose="02010609060101010101" charset="-122"/>
                <a:cs typeface="楷体" panose="02010609060101010101" charset="-122"/>
              </a:rPr>
              <a:t>国民党政府的国家资本逐步垄断金融业</a:t>
            </a:r>
            <a:r>
              <a:rPr lang="zh-CN" altLang="en-US" sz="2400" b="1" strike="noStrike" noProof="1">
                <a:latin typeface="楷体" panose="02010609060101010101" charset="-122"/>
                <a:ea typeface="楷体" panose="02010609060101010101" charset="-122"/>
                <a:cs typeface="楷体" panose="02010609060101010101" charset="-122"/>
              </a:rPr>
              <a:t>）</a:t>
            </a:r>
          </a:p>
        </p:txBody>
      </p:sp>
      <p:sp>
        <p:nvSpPr>
          <p:cNvPr id="27" name="文本框 26"/>
          <p:cNvSpPr txBox="1"/>
          <p:nvPr/>
        </p:nvSpPr>
        <p:spPr>
          <a:xfrm>
            <a:off x="761683" y="5951538"/>
            <a:ext cx="2889250" cy="768350"/>
          </a:xfrm>
          <a:prstGeom prst="rect">
            <a:avLst/>
          </a:prstGeom>
          <a:solidFill>
            <a:schemeClr val="bg1"/>
          </a:solidFill>
          <a:ln>
            <a:solidFill>
              <a:schemeClr val="tx1"/>
            </a:solidFill>
          </a:ln>
        </p:spPr>
        <p:txBody>
          <a:bodyPr wrap="square" rtlCol="0">
            <a:spAutoFit/>
          </a:bodyPr>
          <a:lstStyle/>
          <a:p>
            <a:pPr algn="ctr"/>
            <a:r>
              <a:rPr lang="zh-CN" altLang="en-US" sz="2400" b="1" noProof="1">
                <a:solidFill>
                  <a:srgbClr val="C00000"/>
                </a:solidFill>
                <a:latin typeface="黑体" panose="02010609060101010101" charset="-122"/>
                <a:ea typeface="黑体" panose="02010609060101010101" charset="-122"/>
                <a:cs typeface="+mn-cs"/>
              </a:rPr>
              <a:t>官僚资本</a:t>
            </a:r>
            <a:r>
              <a:rPr lang="zh-CN" altLang="en-US" sz="2000" b="1" noProof="1">
                <a:solidFill>
                  <a:schemeClr val="tx1"/>
                </a:solidFill>
                <a:latin typeface="黑体" panose="02010609060101010101" charset="-122"/>
                <a:ea typeface="黑体" panose="02010609060101010101" charset="-122"/>
                <a:cs typeface="+mn-cs"/>
              </a:rPr>
              <a:t>凭借四大银行聚敛财富</a:t>
            </a:r>
          </a:p>
        </p:txBody>
      </p:sp>
      <p:sp>
        <p:nvSpPr>
          <p:cNvPr id="28" name="燕尾形箭头 27"/>
          <p:cNvSpPr/>
          <p:nvPr/>
        </p:nvSpPr>
        <p:spPr>
          <a:xfrm>
            <a:off x="3865880" y="6186170"/>
            <a:ext cx="619125" cy="238760"/>
          </a:xfrm>
          <a:prstGeom prst="notch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9" name="文本框 28"/>
          <p:cNvSpPr txBox="1"/>
          <p:nvPr/>
        </p:nvSpPr>
        <p:spPr>
          <a:xfrm>
            <a:off x="761683" y="5035550"/>
            <a:ext cx="2840038" cy="706755"/>
          </a:xfrm>
          <a:prstGeom prst="rect">
            <a:avLst/>
          </a:prstGeom>
          <a:solidFill>
            <a:schemeClr val="bg1"/>
          </a:solidFill>
          <a:ln>
            <a:solidFill>
              <a:schemeClr val="tx1"/>
            </a:solidFill>
          </a:ln>
        </p:spPr>
        <p:txBody>
          <a:bodyPr wrap="square" rtlCol="0">
            <a:spAutoFit/>
          </a:bodyPr>
          <a:lstStyle/>
          <a:p>
            <a:pPr algn="ctr"/>
            <a:r>
              <a:rPr lang="zh-CN" altLang="en-US" sz="2000" b="1" noProof="1">
                <a:solidFill>
                  <a:schemeClr val="tx1"/>
                </a:solidFill>
                <a:latin typeface="黑体" panose="02010609060101010101" charset="-122"/>
                <a:ea typeface="黑体" panose="02010609060101010101" charset="-122"/>
                <a:cs typeface="+mn-cs"/>
              </a:rPr>
              <a:t>国民政府统一财政，实施一系列经济发展措施</a:t>
            </a:r>
          </a:p>
        </p:txBody>
      </p:sp>
      <p:sp>
        <p:nvSpPr>
          <p:cNvPr id="30" name="文本框 29"/>
          <p:cNvSpPr txBox="1"/>
          <p:nvPr/>
        </p:nvSpPr>
        <p:spPr>
          <a:xfrm>
            <a:off x="4651375" y="5034915"/>
            <a:ext cx="2889250" cy="706755"/>
          </a:xfrm>
          <a:prstGeom prst="rect">
            <a:avLst/>
          </a:prstGeom>
          <a:solidFill>
            <a:schemeClr val="bg1"/>
          </a:solidFill>
          <a:ln>
            <a:solidFill>
              <a:schemeClr val="tx1"/>
            </a:solidFill>
          </a:ln>
        </p:spPr>
        <p:txBody>
          <a:bodyPr wrap="square" rtlCol="0">
            <a:spAutoFit/>
          </a:bodyPr>
          <a:lstStyle/>
          <a:p>
            <a:pPr algn="ctr"/>
            <a:r>
              <a:rPr lang="zh-CN" altLang="en-US" sz="2000" b="1" noProof="1">
                <a:solidFill>
                  <a:schemeClr val="tx1"/>
                </a:solidFill>
                <a:latin typeface="黑体" panose="02010609060101010101" charset="-122"/>
                <a:ea typeface="黑体" panose="02010609060101010101" charset="-122"/>
                <a:cs typeface="+mn-cs"/>
              </a:rPr>
              <a:t>人民反帝爱国运动开展、抵制洋货、提倡国货</a:t>
            </a:r>
          </a:p>
        </p:txBody>
      </p:sp>
      <p:sp>
        <p:nvSpPr>
          <p:cNvPr id="31" name="文本框 30"/>
          <p:cNvSpPr txBox="1"/>
          <p:nvPr/>
        </p:nvSpPr>
        <p:spPr>
          <a:xfrm>
            <a:off x="8375015" y="5035550"/>
            <a:ext cx="2301875" cy="706755"/>
          </a:xfrm>
          <a:prstGeom prst="rect">
            <a:avLst/>
          </a:prstGeom>
          <a:solidFill>
            <a:schemeClr val="bg1"/>
          </a:solidFill>
          <a:ln>
            <a:solidFill>
              <a:schemeClr val="tx1"/>
            </a:solidFill>
          </a:ln>
        </p:spPr>
        <p:txBody>
          <a:bodyPr wrap="square" rtlCol="0">
            <a:spAutoFit/>
          </a:bodyPr>
          <a:lstStyle/>
          <a:p>
            <a:r>
              <a:rPr lang="zh-CN" altLang="en-US" sz="2000" b="1" noProof="1">
                <a:solidFill>
                  <a:schemeClr val="tx1"/>
                </a:solidFill>
                <a:latin typeface="黑体" panose="02010609060101010101" charset="-122"/>
                <a:ea typeface="黑体" panose="02010609060101010101" charset="-122"/>
                <a:cs typeface="+mn-cs"/>
              </a:rPr>
              <a:t>民族资产阶级兴办实业热情有所提高</a:t>
            </a:r>
          </a:p>
        </p:txBody>
      </p:sp>
      <p:sp>
        <p:nvSpPr>
          <p:cNvPr id="32" name="文本框 31"/>
          <p:cNvSpPr txBox="1"/>
          <p:nvPr/>
        </p:nvSpPr>
        <p:spPr>
          <a:xfrm>
            <a:off x="4653280" y="6013450"/>
            <a:ext cx="2887345" cy="706755"/>
          </a:xfrm>
          <a:prstGeom prst="rect">
            <a:avLst/>
          </a:prstGeom>
          <a:solidFill>
            <a:schemeClr val="bg1"/>
          </a:solidFill>
          <a:ln>
            <a:solidFill>
              <a:schemeClr val="tx1"/>
            </a:solidFill>
          </a:ln>
        </p:spPr>
        <p:txBody>
          <a:bodyPr wrap="square" rtlCol="0">
            <a:spAutoFit/>
          </a:bodyPr>
          <a:lstStyle/>
          <a:p>
            <a:pPr algn="ctr"/>
            <a:r>
              <a:rPr lang="zh-CN" altLang="en-US" sz="2000" b="1" noProof="1">
                <a:solidFill>
                  <a:schemeClr val="tx1"/>
                </a:solidFill>
                <a:latin typeface="黑体" panose="02010609060101010101" charset="-122"/>
                <a:ea typeface="黑体" panose="02010609060101010101" charset="-122"/>
                <a:cs typeface="+mn-cs"/>
              </a:rPr>
              <a:t>民族工商业受官僚资本压迫、摧残</a:t>
            </a:r>
          </a:p>
        </p:txBody>
      </p:sp>
      <p:sp>
        <p:nvSpPr>
          <p:cNvPr id="33" name="加号 32"/>
          <p:cNvSpPr/>
          <p:nvPr/>
        </p:nvSpPr>
        <p:spPr>
          <a:xfrm>
            <a:off x="3865880" y="5126990"/>
            <a:ext cx="521970" cy="52197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燕尾形箭头 34"/>
          <p:cNvSpPr/>
          <p:nvPr/>
        </p:nvSpPr>
        <p:spPr>
          <a:xfrm>
            <a:off x="7659370" y="5267960"/>
            <a:ext cx="619125" cy="238760"/>
          </a:xfrm>
          <a:prstGeom prst="notch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6" name="文本框 35"/>
          <p:cNvSpPr txBox="1"/>
          <p:nvPr/>
        </p:nvSpPr>
        <p:spPr>
          <a:xfrm>
            <a:off x="7659370" y="5982970"/>
            <a:ext cx="4436745" cy="645160"/>
          </a:xfrm>
          <a:prstGeom prst="rect">
            <a:avLst/>
          </a:prstGeom>
          <a:solidFill>
            <a:srgbClr val="C00000"/>
          </a:solidFill>
        </p:spPr>
        <p:txBody>
          <a:bodyPr wrap="square" rtlCol="0">
            <a:spAutoFit/>
          </a:bodyPr>
          <a:lstStyle/>
          <a:p>
            <a:r>
              <a:rPr lang="zh-CN" altLang="en-US" sz="3600" b="1">
                <a:solidFill>
                  <a:schemeClr val="bg1"/>
                </a:solidFill>
                <a:latin typeface="楷体" panose="02010609060101010101" charset="-122"/>
                <a:ea typeface="楷体" panose="02010609060101010101" charset="-122"/>
              </a:rPr>
              <a:t>民族工业夹缝中生存</a:t>
            </a:r>
          </a:p>
        </p:txBody>
      </p:sp>
      <p:sp>
        <p:nvSpPr>
          <p:cNvPr id="21" name="文本框 2"/>
          <p:cNvSpPr txBox="1"/>
          <p:nvPr/>
        </p:nvSpPr>
        <p:spPr>
          <a:xfrm>
            <a:off x="9878695" y="97616"/>
            <a:ext cx="2152650" cy="584775"/>
          </a:xfrm>
          <a:prstGeom prst="rect">
            <a:avLst/>
          </a:prstGeom>
          <a:noFill/>
          <a:ln w="9525">
            <a:noFill/>
          </a:ln>
        </p:spPr>
        <p:txBody>
          <a:bodyPr wrap="square" anchor="t">
            <a:spAutoFit/>
          </a:bodyPr>
          <a:lstStyle/>
          <a:p>
            <a:pPr algn="r"/>
            <a:r>
              <a:rPr lang="zh-CN" altLang="en-US" sz="3200" b="1" dirty="0">
                <a:latin typeface="华文隶书" panose="02010800040101010101" charset="-122"/>
                <a:ea typeface="华文隶书" panose="02010800040101010101" charset="-122"/>
              </a:rPr>
              <a:t>矛盾初现</a:t>
            </a:r>
          </a:p>
        </p:txBody>
      </p:sp>
    </p:spTree>
    <p:extLst>
      <p:ext uri="{BB962C8B-B14F-4D97-AF65-F5344CB8AC3E}">
        <p14:creationId xmlns:p14="http://schemas.microsoft.com/office/powerpoint/2010/main" val="3280587849"/>
      </p:ext>
    </p:extLst>
  </p:cSld>
  <p:clrMapOvr>
    <a:masterClrMapping/>
  </p:clrMapOvr>
  <mc:AlternateContent xmlns:mc="http://schemas.openxmlformats.org/markup-compatibility/2006" xmlns:p14="http://schemas.microsoft.com/office/powerpoint/2010/main">
    <mc:Choice Requires="p14">
      <p:transition spd="slow">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plus(in)">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dissolve">
                                      <p:cBhvr>
                                        <p:cTn id="27" dur="500"/>
                                        <p:tgtEl>
                                          <p:spTgt spid="33"/>
                                        </p:tgtEl>
                                      </p:cBhvr>
                                    </p:animEffect>
                                  </p:childTnLst>
                                </p:cTn>
                              </p:par>
                              <p:par>
                                <p:cTn id="28" presetID="13" presetClass="entr" presetSubtype="16"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plus(in)">
                                      <p:cBhvr>
                                        <p:cTn id="30" dur="20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plus(in)">
                                      <p:cBhvr>
                                        <p:cTn id="35" dur="2000"/>
                                        <p:tgtEl>
                                          <p:spTgt spid="35"/>
                                        </p:tgtEl>
                                      </p:cBhvr>
                                    </p:animEffect>
                                  </p:childTnLst>
                                </p:cTn>
                              </p:par>
                              <p:par>
                                <p:cTn id="36" presetID="13" presetClass="entr" presetSubtype="16"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plus(in)">
                                      <p:cBhvr>
                                        <p:cTn id="38" dur="20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plus(in)">
                                      <p:cBhvr>
                                        <p:cTn id="43" dur="20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3" presetClass="entr" presetSubtype="16"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plus(in)">
                                      <p:cBhvr>
                                        <p:cTn id="48" dur="2000"/>
                                        <p:tgtEl>
                                          <p:spTgt spid="28"/>
                                        </p:tgtEl>
                                      </p:cBhvr>
                                    </p:animEffect>
                                  </p:childTnLst>
                                </p:cTn>
                              </p:par>
                              <p:par>
                                <p:cTn id="49" presetID="13" presetClass="entr" presetSubtype="16"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plus(in)">
                                      <p:cBhvr>
                                        <p:cTn id="51" dur="20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blinds(horizontal)">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0" grpId="0" animBg="1"/>
      <p:bldP spid="27" grpId="0" bldLvl="0" animBg="1"/>
      <p:bldP spid="28" grpId="0" bldLvl="0" animBg="1"/>
      <p:bldP spid="29" grpId="0" bldLvl="0" animBg="1"/>
      <p:bldP spid="30" grpId="0" bldLvl="0" animBg="1"/>
      <p:bldP spid="31" grpId="0" bldLvl="0" animBg="1"/>
      <p:bldP spid="32" grpId="0" bldLvl="0" animBg="1"/>
      <p:bldP spid="33" grpId="0" animBg="1"/>
      <p:bldP spid="35" grpId="0" bldLvl="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文本框 52225"/>
          <p:cNvSpPr txBox="1"/>
          <p:nvPr/>
        </p:nvSpPr>
        <p:spPr>
          <a:xfrm>
            <a:off x="914210" y="856481"/>
            <a:ext cx="9827682" cy="954107"/>
          </a:xfrm>
          <a:prstGeom prst="rect">
            <a:avLst/>
          </a:prstGeom>
          <a:noFill/>
          <a:ln w="38100">
            <a:noFill/>
          </a:ln>
        </p:spPr>
        <p:txBody>
          <a:bodyPr wrap="square">
            <a:spAutoFit/>
          </a:bodyPr>
          <a:lstStyle/>
          <a:p>
            <a:pPr>
              <a:buFontTx/>
            </a:pPr>
            <a:r>
              <a:rPr lang="zh-CN" altLang="en-US" sz="2800" b="1" noProof="1">
                <a:solidFill>
                  <a:srgbClr val="FF0000"/>
                </a:solidFill>
                <a:effectLst/>
                <a:latin typeface="宋体" panose="02010600030101010101" pitchFamily="2" charset="-122"/>
                <a:ea typeface="宋体" panose="02010600030101010101" pitchFamily="2" charset="-122"/>
                <a:cs typeface="宋体" panose="02010600030101010101" pitchFamily="2" charset="-122"/>
              </a:rPr>
              <a:t>含义</a:t>
            </a:r>
            <a:r>
              <a:rPr lang="zh-CN" altLang="en-US" sz="2800" b="1" noProof="1">
                <a:solidFill>
                  <a:srgbClr val="660033"/>
                </a:solidFill>
                <a:effectLst/>
                <a:latin typeface="宋体" panose="02010600030101010101" pitchFamily="2" charset="-122"/>
                <a:ea typeface="宋体" panose="02010600030101010101" pitchFamily="2" charset="-122"/>
                <a:cs typeface="宋体" panose="02010600030101010101" pitchFamily="2" charset="-122"/>
              </a:rPr>
              <a:t>：</a:t>
            </a:r>
            <a:r>
              <a:rPr lang="zh-CN" altLang="en-US" sz="2800" b="1" noProof="1">
                <a:effectLst/>
                <a:latin typeface="宋体" panose="02010600030101010101" pitchFamily="2" charset="-122"/>
                <a:ea typeface="宋体" panose="02010600030101010101" pitchFamily="2" charset="-122"/>
                <a:cs typeface="宋体" panose="02010600030101010101" pitchFamily="2" charset="-122"/>
              </a:rPr>
              <a:t>半殖民地半封建国家中的垄断性</a:t>
            </a:r>
            <a:r>
              <a:rPr lang="zh-CN" altLang="en-US" sz="2800" b="1" noProof="1">
                <a:solidFill>
                  <a:srgbClr val="FF0000"/>
                </a:solidFill>
                <a:effectLst/>
                <a:latin typeface="宋体" panose="02010600030101010101" pitchFamily="2" charset="-122"/>
                <a:ea typeface="宋体" panose="02010600030101010101" pitchFamily="2" charset="-122"/>
                <a:cs typeface="宋体" panose="02010600030101010101" pitchFamily="2" charset="-122"/>
              </a:rPr>
              <a:t>资本和国家政权相结合</a:t>
            </a:r>
            <a:r>
              <a:rPr lang="zh-CN" altLang="en-US" sz="2800" b="1" noProof="1">
                <a:effectLst/>
                <a:latin typeface="宋体" panose="02010600030101010101" pitchFamily="2" charset="-122"/>
                <a:ea typeface="宋体" panose="02010600030101010101" pitchFamily="2" charset="-122"/>
                <a:cs typeface="宋体" panose="02010600030101010101" pitchFamily="2" charset="-122"/>
              </a:rPr>
              <a:t>，依附于外国资本主义而形成的资本形式。</a:t>
            </a:r>
          </a:p>
        </p:txBody>
      </p:sp>
      <p:sp>
        <p:nvSpPr>
          <p:cNvPr id="52227" name="文本框 52226"/>
          <p:cNvSpPr txBox="1"/>
          <p:nvPr/>
        </p:nvSpPr>
        <p:spPr>
          <a:xfrm>
            <a:off x="4484463" y="199911"/>
            <a:ext cx="3068469" cy="584775"/>
          </a:xfrm>
          <a:prstGeom prst="rect">
            <a:avLst/>
          </a:prstGeom>
          <a:noFill/>
          <a:ln w="38100" cap="flat" cmpd="sng">
            <a:noFill/>
            <a:prstDash val="solid"/>
            <a:miter/>
            <a:headEnd type="none" w="med" len="med"/>
            <a:tailEnd type="none" w="med" len="med"/>
          </a:ln>
        </p:spPr>
        <p:txBody>
          <a:bodyPr wrap="none" anchor="t">
            <a:spAutoFit/>
          </a:bodyPr>
          <a:lstStyle/>
          <a:p>
            <a:pPr>
              <a:buFontTx/>
            </a:pPr>
            <a:r>
              <a:rPr lang="zh-CN" altLang="en-US" sz="3200" b="1" noProof="1">
                <a:solidFill>
                  <a:srgbClr val="FF0000"/>
                </a:solidFill>
                <a:effectLst/>
                <a:latin typeface="黑体" panose="02010609060101010101" pitchFamily="49" charset="-122"/>
                <a:ea typeface="黑体" panose="02010609060101010101" pitchFamily="49" charset="-122"/>
                <a:cs typeface="+mn-cs"/>
              </a:rPr>
              <a:t>补充：官僚资本</a:t>
            </a:r>
          </a:p>
        </p:txBody>
      </p:sp>
      <p:sp>
        <p:nvSpPr>
          <p:cNvPr id="52228" name="文本框 52227"/>
          <p:cNvSpPr txBox="1"/>
          <p:nvPr/>
        </p:nvSpPr>
        <p:spPr>
          <a:xfrm>
            <a:off x="914209" y="1899409"/>
            <a:ext cx="6535902" cy="1815882"/>
          </a:xfrm>
          <a:prstGeom prst="rect">
            <a:avLst/>
          </a:prstGeom>
          <a:noFill/>
          <a:ln w="9525">
            <a:noFill/>
          </a:ln>
        </p:spPr>
        <p:txBody>
          <a:bodyPr wrap="square" anchor="t">
            <a:spAutoFit/>
          </a:bodyPr>
          <a:lstStyle/>
          <a:p>
            <a:pPr>
              <a:buFontTx/>
            </a:pPr>
            <a:r>
              <a:rPr lang="zh-CN" altLang="en-US" sz="2800" b="1" noProof="1">
                <a:solidFill>
                  <a:srgbClr val="FF0000"/>
                </a:solidFill>
                <a:latin typeface="宋体" panose="02010600030101010101" pitchFamily="2" charset="-122"/>
                <a:ea typeface="宋体" panose="02010600030101010101" pitchFamily="2" charset="-122"/>
                <a:cs typeface="宋体" panose="02010600030101010101" pitchFamily="2" charset="-122"/>
              </a:rPr>
              <a:t>特点</a:t>
            </a:r>
            <a:r>
              <a:rPr lang="zh-CN" altLang="en-US" sz="2800" b="1" noProof="1">
                <a:solidFill>
                  <a:srgbClr val="660033"/>
                </a:solidFill>
                <a:latin typeface="宋体" panose="02010600030101010101" pitchFamily="2" charset="-122"/>
                <a:ea typeface="宋体" panose="02010600030101010101" pitchFamily="2" charset="-122"/>
                <a:cs typeface="宋体" panose="02010600030101010101" pitchFamily="2" charset="-122"/>
              </a:rPr>
              <a:t>：</a:t>
            </a:r>
          </a:p>
          <a:p>
            <a:pPr>
              <a:buFontTx/>
            </a:pPr>
            <a:r>
              <a:rPr lang="zh-CN" altLang="en-US" sz="2800" b="1" noProof="1">
                <a:latin typeface="宋体" panose="02010600030101010101" pitchFamily="2" charset="-122"/>
                <a:ea typeface="宋体" panose="02010600030101010101" pitchFamily="2" charset="-122"/>
                <a:cs typeface="宋体" panose="02010600030101010101" pitchFamily="2" charset="-122"/>
              </a:rPr>
              <a:t>与国家政权相结合，具有</a:t>
            </a:r>
            <a:r>
              <a:rPr lang="zh-CN" altLang="en-US" sz="2800" b="1" noProof="1">
                <a:solidFill>
                  <a:srgbClr val="FF0000"/>
                </a:solidFill>
                <a:latin typeface="宋体" panose="02010600030101010101" pitchFamily="2" charset="-122"/>
                <a:ea typeface="宋体" panose="02010600030101010101" pitchFamily="2" charset="-122"/>
                <a:cs typeface="宋体" panose="02010600030101010101" pitchFamily="2" charset="-122"/>
              </a:rPr>
              <a:t>垄断性；</a:t>
            </a:r>
          </a:p>
          <a:p>
            <a:pPr>
              <a:buFontTx/>
            </a:pPr>
            <a:r>
              <a:rPr lang="zh-CN" altLang="en-US" sz="2800" b="1" noProof="1">
                <a:latin typeface="宋体" panose="02010600030101010101" pitchFamily="2" charset="-122"/>
                <a:ea typeface="宋体" panose="02010600030101010101" pitchFamily="2" charset="-122"/>
                <a:cs typeface="宋体" panose="02010600030101010101" pitchFamily="2" charset="-122"/>
              </a:rPr>
              <a:t>与外国资本主义相结合，具有</a:t>
            </a:r>
            <a:r>
              <a:rPr lang="zh-CN" altLang="en-US" sz="2800" b="1" noProof="1">
                <a:solidFill>
                  <a:srgbClr val="FF0000"/>
                </a:solidFill>
                <a:latin typeface="宋体" panose="02010600030101010101" pitchFamily="2" charset="-122"/>
                <a:ea typeface="宋体" panose="02010600030101010101" pitchFamily="2" charset="-122"/>
                <a:cs typeface="宋体" panose="02010600030101010101" pitchFamily="2" charset="-122"/>
              </a:rPr>
              <a:t>买办性；</a:t>
            </a:r>
          </a:p>
          <a:p>
            <a:pPr>
              <a:buFontTx/>
            </a:pPr>
            <a:r>
              <a:rPr lang="zh-CN" altLang="en-US" sz="2800" b="1" noProof="1">
                <a:latin typeface="宋体" panose="02010600030101010101" pitchFamily="2" charset="-122"/>
                <a:ea typeface="宋体" panose="02010600030101010101" pitchFamily="2" charset="-122"/>
                <a:cs typeface="宋体" panose="02010600030101010101" pitchFamily="2" charset="-122"/>
              </a:rPr>
              <a:t>与本国封建势力相结合，具有</a:t>
            </a:r>
            <a:r>
              <a:rPr lang="zh-CN" altLang="en-US" sz="2800" b="1" noProof="1">
                <a:solidFill>
                  <a:srgbClr val="FF0000"/>
                </a:solidFill>
                <a:latin typeface="宋体" panose="02010600030101010101" pitchFamily="2" charset="-122"/>
                <a:ea typeface="宋体" panose="02010600030101010101" pitchFamily="2" charset="-122"/>
                <a:cs typeface="宋体" panose="02010600030101010101" pitchFamily="2" charset="-122"/>
              </a:rPr>
              <a:t>封建性。</a:t>
            </a:r>
          </a:p>
        </p:txBody>
      </p:sp>
      <p:sp>
        <p:nvSpPr>
          <p:cNvPr id="52229" name="文本框 52228"/>
          <p:cNvSpPr txBox="1"/>
          <p:nvPr/>
        </p:nvSpPr>
        <p:spPr>
          <a:xfrm>
            <a:off x="914209" y="3779168"/>
            <a:ext cx="10733148" cy="523220"/>
          </a:xfrm>
          <a:prstGeom prst="rect">
            <a:avLst/>
          </a:prstGeom>
          <a:noFill/>
          <a:ln w="9525">
            <a:noFill/>
          </a:ln>
        </p:spPr>
        <p:txBody>
          <a:bodyPr wrap="square" anchor="t">
            <a:spAutoFit/>
          </a:bodyPr>
          <a:lstStyle/>
          <a:p>
            <a:pPr>
              <a:buFontTx/>
            </a:pPr>
            <a:r>
              <a:rPr lang="zh-CN" altLang="en-US" sz="2800" b="1" noProof="1">
                <a:solidFill>
                  <a:srgbClr val="FF0000"/>
                </a:solidFill>
                <a:latin typeface="宋体" panose="02010600030101010101" pitchFamily="2" charset="-122"/>
                <a:ea typeface="宋体" panose="02010600030101010101" pitchFamily="2" charset="-122"/>
                <a:cs typeface="宋体" panose="02010600030101010101" pitchFamily="2" charset="-122"/>
              </a:rPr>
              <a:t>代表</a:t>
            </a:r>
            <a:r>
              <a:rPr lang="zh-CN" altLang="en-US" sz="2800" b="1" noProof="1">
                <a:solidFill>
                  <a:srgbClr val="660033"/>
                </a:solidFill>
                <a:latin typeface="宋体" panose="02010600030101010101" pitchFamily="2" charset="-122"/>
                <a:ea typeface="宋体" panose="02010600030101010101" pitchFamily="2" charset="-122"/>
                <a:cs typeface="宋体" panose="02010600030101010101" pitchFamily="2" charset="-122"/>
              </a:rPr>
              <a:t>：</a:t>
            </a:r>
            <a:r>
              <a:rPr lang="zh-CN" altLang="en-US" sz="2800" b="1" noProof="1">
                <a:solidFill>
                  <a:srgbClr val="FF0000"/>
                </a:solidFill>
                <a:latin typeface="宋体" panose="02010600030101010101" pitchFamily="2" charset="-122"/>
                <a:ea typeface="宋体" panose="02010600030101010101" pitchFamily="2" charset="-122"/>
                <a:cs typeface="宋体" panose="02010600030101010101" pitchFamily="2" charset="-122"/>
              </a:rPr>
              <a:t>四大家族</a:t>
            </a:r>
            <a:r>
              <a:rPr lang="zh-CN" altLang="en-US" sz="2800" b="1" noProof="1">
                <a:latin typeface="宋体" panose="02010600030101010101" pitchFamily="2" charset="-122"/>
                <a:ea typeface="宋体" panose="02010600030101010101" pitchFamily="2" charset="-122"/>
                <a:cs typeface="宋体" panose="02010600030101010101" pitchFamily="2" charset="-122"/>
              </a:rPr>
              <a:t>（</a:t>
            </a:r>
            <a:r>
              <a:rPr lang="zh-CN" altLang="en-US" sz="2800" b="1" noProof="1">
                <a:solidFill>
                  <a:srgbClr val="0000FF"/>
                </a:solidFill>
                <a:latin typeface="宋体" panose="02010600030101010101" pitchFamily="2" charset="-122"/>
                <a:ea typeface="宋体" panose="02010600030101010101" pitchFamily="2" charset="-122"/>
                <a:cs typeface="宋体" panose="02010600030101010101" pitchFamily="2" charset="-122"/>
              </a:rPr>
              <a:t>蒋介石、宋子文、孔祥熙、陈果夫、陈立夫</a:t>
            </a:r>
            <a:r>
              <a:rPr lang="zh-CN" altLang="en-US" sz="2800" b="1" noProof="1">
                <a:latin typeface="宋体" panose="02010600030101010101" pitchFamily="2" charset="-122"/>
                <a:ea typeface="宋体" panose="02010600030101010101" pitchFamily="2" charset="-122"/>
                <a:cs typeface="宋体" panose="02010600030101010101" pitchFamily="2" charset="-122"/>
              </a:rPr>
              <a:t>）</a:t>
            </a:r>
          </a:p>
        </p:txBody>
      </p:sp>
      <p:sp>
        <p:nvSpPr>
          <p:cNvPr id="6" name="Rectangle 4"/>
          <p:cNvSpPr/>
          <p:nvPr/>
        </p:nvSpPr>
        <p:spPr>
          <a:xfrm>
            <a:off x="2393257" y="5509171"/>
            <a:ext cx="7560840" cy="646331"/>
          </a:xfrm>
          <a:prstGeom prst="rect">
            <a:avLst/>
          </a:prstGeom>
          <a:solidFill>
            <a:srgbClr val="FFFF00"/>
          </a:solidFill>
          <a:ln w="28575">
            <a:solidFill>
              <a:schemeClr val="tx1"/>
            </a:solidFill>
          </a:ln>
        </p:spPr>
        <p:txBody>
          <a:bodyPr wrap="square">
            <a:spAutoFit/>
          </a:bodyPr>
          <a:lstStyle/>
          <a:p>
            <a:pPr algn="ctr" eaLnBrk="1" fontAlgn="auto" hangingPunct="1">
              <a:defRPr/>
            </a:pPr>
            <a:r>
              <a:rPr lang="zh-CN" altLang="en-US" sz="3600" noProof="1">
                <a:solidFill>
                  <a:srgbClr val="FF0000"/>
                </a:solidFill>
                <a:latin typeface="Arial" panose="020B0604020202020204" pitchFamily="34" charset="0"/>
                <a:ea typeface="黑体" panose="02010609060101010101" pitchFamily="49" charset="-122"/>
                <a:cs typeface="+mn-cs"/>
                <a:sym typeface="Helvetica" panose="020B0604020202020204" pitchFamily="34" charset="0"/>
              </a:rPr>
              <a:t>蒋家天下陈家党，宋氏姐妹孔家财</a:t>
            </a:r>
            <a:endParaRPr lang="zh-CN" altLang="en-US" sz="3600" noProof="1">
              <a:solidFill>
                <a:srgbClr val="FF0000"/>
              </a:solidFill>
              <a:latin typeface="Arial" panose="020B0604020202020204" pitchFamily="34" charset="0"/>
              <a:ea typeface="黑体" panose="02010609060101010101" pitchFamily="49" charset="-122"/>
              <a:cs typeface="Helvetica" panose="020B0604020202020204" pitchFamily="34" charset="0"/>
              <a:sym typeface="Helvetica" panose="020B0604020202020204" pitchFamily="34" charset="0"/>
            </a:endParaRPr>
          </a:p>
        </p:txBody>
      </p:sp>
      <p:sp>
        <p:nvSpPr>
          <p:cNvPr id="7" name="Rectangle 5"/>
          <p:cNvSpPr/>
          <p:nvPr/>
        </p:nvSpPr>
        <p:spPr>
          <a:xfrm>
            <a:off x="231199" y="4515201"/>
            <a:ext cx="11813019" cy="497252"/>
          </a:xfrm>
          <a:prstGeom prst="rect">
            <a:avLst/>
          </a:prstGeom>
          <a:noFill/>
          <a:ln w="12700">
            <a:noFill/>
          </a:ln>
        </p:spPr>
        <p:txBody>
          <a:bodyPr wrap="square">
            <a:spAutoFit/>
          </a:bodyPr>
          <a:lstStyle/>
          <a:p>
            <a:pPr>
              <a:lnSpc>
                <a:spcPts val="3360"/>
              </a:lnSpc>
              <a:spcBef>
                <a:spcPct val="50000"/>
              </a:spcBef>
              <a:defRPr/>
            </a:pPr>
            <a:r>
              <a:rPr lang="zh-CN" altLang="en-US" sz="2800" noProof="1">
                <a:latin typeface="Arial" panose="020B0604020202020204" pitchFamily="34" charset="0"/>
                <a:ea typeface="黑体" panose="02010609060101010101" pitchFamily="49" charset="-122"/>
                <a:sym typeface="Helvetica" panose="020B0604020202020204" pitchFamily="34" charset="0"/>
              </a:rPr>
              <a:t>以四大家族为首的官僚资本的急剧膨胀，</a:t>
            </a:r>
            <a:r>
              <a:rPr lang="zh-CN" altLang="en-US" sz="2800" noProof="1">
                <a:solidFill>
                  <a:srgbClr val="FF0000"/>
                </a:solidFill>
                <a:latin typeface="Arial" panose="020B0604020202020204" pitchFamily="34" charset="0"/>
                <a:ea typeface="黑体" panose="02010600030101010101" pitchFamily="49" charset="-122"/>
                <a:sym typeface="Helvetica" panose="020B0604020202020204" pitchFamily="34" charset="0"/>
              </a:rPr>
              <a:t>压迫中国的民族资本主义的发展。</a:t>
            </a:r>
          </a:p>
        </p:txBody>
      </p:sp>
      <p:pic>
        <p:nvPicPr>
          <p:cNvPr id="8"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7093" y="1397384"/>
            <a:ext cx="1787523" cy="229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046618"/>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085,&quot;width&quot;:6111}"/>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a6ff19a9-c062-49f1-b362-6c824c61d851}"/>
  <p:tag name="TABLE_EMPHASIZE_COLOR" val="8684935"/>
  <p:tag name="TABLE_SKINIDX" val="-1"/>
  <p:tag name="TABLE_COLORIDX" val="l"/>
  <p:tag name="TABLE_COLOR_RGB" val="0x000000*0xFFFFFF*0x44546A*0xE6E5E5*0x848587*0x738499*0x817CA0*0x9B819F*0xA7878C*0xAB968B"/>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a6ff19a9-c062-49f1-b362-6c824c61d851}"/>
  <p:tag name="TABLE_EMPHASIZE_COLOR" val="8684935"/>
  <p:tag name="TABLE_SKINIDX" val="-1"/>
  <p:tag name="TABLE_COLORIDX" val="l"/>
  <p:tag name="TABLE_COLOR_RGB" val="0x000000*0xFFFFFF*0x44546A*0xE6E5E5*0x848587*0x738499*0x817CA0*0x9B819F*0xA7878C*0xAB968B"/>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790"/>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790"/>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965f8603-5a0f-4d70-81cf-7d7c17f9668a}"/>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790"/>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noFill/>
        <a:noFill/>
        <a:no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3868</TotalTime>
  <Words>2569</Words>
  <Application>Microsoft Office PowerPoint</Application>
  <PresentationFormat>自定义</PresentationFormat>
  <Paragraphs>315</Paragraphs>
  <Slides>30</Slides>
  <Notes>18</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32" baseType="lpstr">
      <vt:lpstr>Office 主题</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HUNNU</cp:lastModifiedBy>
  <cp:revision>227</cp:revision>
  <dcterms:created xsi:type="dcterms:W3CDTF">2019-12-06T12:08:00Z</dcterms:created>
  <dcterms:modified xsi:type="dcterms:W3CDTF">2020-12-24T00:55:20Z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