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64" r:id="rId3"/>
    <p:sldId id="265" r:id="rId4"/>
    <p:sldId id="271" r:id="rId5"/>
    <p:sldId id="272" r:id="rId6"/>
    <p:sldId id="273" r:id="rId7"/>
    <p:sldId id="278" r:id="rId8"/>
    <p:sldId id="287" r:id="rId9"/>
    <p:sldId id="283" r:id="rId10"/>
    <p:sldId id="288" r:id="rId11"/>
    <p:sldId id="284" r:id="rId12"/>
    <p:sldId id="274" r:id="rId13"/>
    <p:sldId id="275" r:id="rId14"/>
    <p:sldId id="289" r:id="rId15"/>
    <p:sldId id="285" r:id="rId16"/>
    <p:sldId id="286" r:id="rId17"/>
    <p:sldId id="276" r:id="rId18"/>
    <p:sldId id="277" r:id="rId1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隶书" pitchFamily="49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隶书" pitchFamily="49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隶书" pitchFamily="49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隶书" pitchFamily="49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隶书" pitchFamily="49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隶书" pitchFamily="49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隶书" pitchFamily="49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隶书" pitchFamily="49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隶书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66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204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2051" name="日期占位符 205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2052" name="幻灯片图像占位符 2051"/>
          <p:cNvSpPr>
            <a:spLocks noGrp="1" noRo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文本占位符 2052"/>
          <p:cNvSpPr>
            <a:spLocks noGrp="1" noRot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200" b="0" i="0" u="none" kern="1200" baseline="0">
          <a:solidFill>
            <a:schemeClr val="tx1"/>
          </a:solidFill>
          <a:latin typeface="Arial" panose="020B0604020202020204" pitchFamily="34" charset="0"/>
          <a:ea typeface="隶书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200" b="0" i="0" u="none" kern="1200" baseline="0">
          <a:solidFill>
            <a:schemeClr val="tx1"/>
          </a:solidFill>
          <a:latin typeface="Arial" panose="020B0604020202020204" pitchFamily="34" charset="0"/>
          <a:ea typeface="隶书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200" b="0" i="0" u="none" kern="1200" baseline="0">
          <a:solidFill>
            <a:schemeClr val="tx1"/>
          </a:solidFill>
          <a:latin typeface="Arial" panose="020B0604020202020204" pitchFamily="34" charset="0"/>
          <a:ea typeface="隶书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200" b="0" i="0" u="none" kern="1200" baseline="0">
          <a:solidFill>
            <a:schemeClr val="tx1"/>
          </a:solidFill>
          <a:latin typeface="Arial" panose="020B0604020202020204" pitchFamily="34" charset="0"/>
          <a:ea typeface="隶书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200" b="0" i="0" u="none" kern="1200" baseline="0">
          <a:solidFill>
            <a:schemeClr val="tx1"/>
          </a:solidFill>
          <a:latin typeface="Arial" panose="020B0604020202020204" pitchFamily="34" charset="0"/>
          <a:ea typeface="隶书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200" b="0" i="0" u="none" kern="1200" baseline="0">
          <a:solidFill>
            <a:schemeClr val="tx1"/>
          </a:solidFill>
          <a:latin typeface="Arial" panose="020B0604020202020204" pitchFamily="34" charset="0"/>
          <a:ea typeface="隶书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200" b="0" i="0" u="none" kern="1200" baseline="0">
          <a:solidFill>
            <a:schemeClr val="tx1"/>
          </a:solidFill>
          <a:latin typeface="Arial" panose="020B0604020202020204" pitchFamily="34" charset="0"/>
          <a:ea typeface="隶书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200" b="0" i="0" u="none" kern="1200" baseline="0">
          <a:solidFill>
            <a:schemeClr val="tx1"/>
          </a:solidFill>
          <a:latin typeface="Arial" panose="020B0604020202020204" pitchFamily="34" charset="0"/>
          <a:ea typeface="隶书" pitchFamily="49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146" name="表格 6145"/>
          <p:cNvGraphicFramePr/>
          <p:nvPr/>
        </p:nvGraphicFramePr>
        <p:xfrm>
          <a:off x="0" y="1143000"/>
          <a:ext cx="8763000" cy="5715000"/>
        </p:xfrm>
        <a:graphic>
          <a:graphicData uri="http://schemas.openxmlformats.org/drawingml/2006/table">
            <a:tbl>
              <a:tblPr/>
              <a:tblGrid>
                <a:gridCol w="1327150"/>
                <a:gridCol w="7435850"/>
              </a:tblGrid>
              <a:tr h="6175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时期</a:t>
                      </a:r>
                      <a:endParaRPr lang="zh-CN" altLang="en-US" sz="3200" b="1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科技</a:t>
                      </a:r>
                      <a:endParaRPr lang="zh-CN" altLang="en-US" sz="3200" b="1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33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3200" b="1"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古代</a:t>
                      </a:r>
                      <a:endParaRPr lang="zh-CN" altLang="en-US" sz="3200" b="1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endParaRPr lang="zh-CN" altLang="en-US" sz="2400" b="1" dirty="0"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98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3200" b="1"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近代</a:t>
                      </a:r>
                      <a:endParaRPr lang="zh-CN" altLang="en-US" sz="3200" b="1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endParaRPr lang="zh-CN" altLang="en-US" sz="2400" b="1">
                        <a:cs typeface="Times New Roman" panose="02020603050405020304" pitchFamily="18" charset="0"/>
                      </a:endParaRPr>
                    </a:p>
                    <a:p>
                      <a:pPr marL="0" lvl="0" indent="0" defTabSz="914400" eaLnBrk="0" hangingPunct="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endParaRPr lang="zh-CN" altLang="en-US" sz="2400" b="1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43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91440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r>
                        <a:rPr lang="zh-CN" altLang="en-US" sz="3200" b="1">
                          <a:latin typeface="Times New Roman" panose="02020603050405020304" pitchFamily="18" charset="0"/>
                          <a:cs typeface="Courier New" panose="02070309020205020404" pitchFamily="49" charset="0"/>
                        </a:rPr>
                        <a:t>现代</a:t>
                      </a:r>
                      <a:endParaRPr lang="zh-CN" altLang="en-US" sz="3200" b="1"/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defTabSz="914400" eaLnBrk="0" hangingPunct="0">
                        <a:spcBef>
                          <a:spcPct val="0"/>
                        </a:spcBef>
                        <a:buNone/>
                        <a:tabLst>
                          <a:tab pos="2400300" algn="l"/>
                        </a:tabLst>
                      </a:pPr>
                      <a:endParaRPr lang="zh-CN" altLang="en-US" sz="2400" b="1" dirty="0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3" name="Rectangle 2">
            <a:hlinkClick r:id="rId1" action="ppaction://hlinksldjump"/>
          </p:cNvPr>
          <p:cNvSpPr/>
          <p:nvPr/>
        </p:nvSpPr>
        <p:spPr>
          <a:xfrm>
            <a:off x="479425" y="533400"/>
            <a:ext cx="8664575" cy="5492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>
            <a:spAutoFit/>
          </a:bodyPr>
          <a:p>
            <a:pPr algn="ctr"/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回顾：我国科技发展经过怎样的历程？</a:t>
            </a:r>
            <a:endParaRPr lang="zh-CN" altLang="en-US" sz="36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grpSp>
        <p:nvGrpSpPr>
          <p:cNvPr id="6164" name="组合 6163"/>
          <p:cNvGrpSpPr/>
          <p:nvPr/>
        </p:nvGrpSpPr>
        <p:grpSpPr>
          <a:xfrm>
            <a:off x="0" y="0"/>
            <a:ext cx="2987675" cy="579438"/>
            <a:chOff x="0" y="0"/>
            <a:chExt cx="1882" cy="365"/>
          </a:xfrm>
        </p:grpSpPr>
        <p:pic>
          <p:nvPicPr>
            <p:cNvPr id="6165" name="Picture 12" descr="练习3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>
              <a:lum bright="22000"/>
            </a:blip>
            <a:stretch>
              <a:fillRect/>
            </a:stretch>
          </p:blipFill>
          <p:spPr>
            <a:xfrm>
              <a:off x="0" y="19"/>
              <a:ext cx="1882" cy="3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66" name="TextBox 5"/>
            <p:cNvSpPr txBox="1"/>
            <p:nvPr/>
          </p:nvSpPr>
          <p:spPr>
            <a:xfrm>
              <a:off x="386" y="0"/>
              <a:ext cx="127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b="1">
                  <a:solidFill>
                    <a:srgbClr val="00B050"/>
                  </a:solidFill>
                  <a:latin typeface="华文琥珀" pitchFamily="2" charset="-122"/>
                  <a:ea typeface="华文琥珀" pitchFamily="2" charset="-122"/>
                </a:rPr>
                <a:t>纵向联系</a:t>
              </a:r>
              <a:endParaRPr lang="zh-CN" altLang="en-US" b="1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endParaRPr>
            </a:p>
          </p:txBody>
        </p:sp>
      </p:grpSp>
      <p:sp>
        <p:nvSpPr>
          <p:cNvPr id="6167" name="矩形 6166"/>
          <p:cNvSpPr/>
          <p:nvPr/>
        </p:nvSpPr>
        <p:spPr>
          <a:xfrm>
            <a:off x="1600200" y="1828800"/>
            <a:ext cx="385603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rgbClr val="0066FF"/>
                </a:solidFill>
                <a:latin typeface="Arial" panose="020B0604020202020204" pitchFamily="34" charset="0"/>
                <a:ea typeface="隶书" pitchFamily="49" charset="-122"/>
              </a:rPr>
              <a:t>辉煌灿烂，世界领先</a:t>
            </a:r>
            <a:endParaRPr lang="zh-CN" altLang="en-US" b="1">
              <a:solidFill>
                <a:srgbClr val="0066FF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6168" name="矩形 6167"/>
          <p:cNvSpPr/>
          <p:nvPr/>
        </p:nvSpPr>
        <p:spPr>
          <a:xfrm>
            <a:off x="1676400" y="2438400"/>
            <a:ext cx="67056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u="sng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造纸、火药、印刷、指南针的发明</a:t>
            </a:r>
            <a:endParaRPr lang="zh-CN" altLang="en-US" b="1" u="sng">
              <a:solidFill>
                <a:srgbClr val="FF0000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b="1" u="sng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数学、中医、天文历法、农业</a:t>
            </a:r>
            <a:endParaRPr lang="zh-CN" altLang="en-US" b="1" u="sng">
              <a:solidFill>
                <a:srgbClr val="FF0000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6169" name="矩形 6168"/>
          <p:cNvSpPr/>
          <p:nvPr/>
        </p:nvSpPr>
        <p:spPr>
          <a:xfrm>
            <a:off x="1676400" y="3962400"/>
            <a:ext cx="4953000" cy="67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SzPct val="70000"/>
              <a:buFont typeface="Wingdings" panose="05000000000000000000" pitchFamily="2" charset="2"/>
            </a:pPr>
            <a:r>
              <a:rPr lang="zh-CN" altLang="en-US" b="1">
                <a:solidFill>
                  <a:srgbClr val="0066FF"/>
                </a:solidFill>
                <a:latin typeface="Arial" panose="020B0604020202020204" pitchFamily="34" charset="0"/>
                <a:ea typeface="隶书" pitchFamily="49" charset="-122"/>
              </a:rPr>
              <a:t>曲折艰难，落伍世界</a:t>
            </a:r>
            <a:endParaRPr lang="zh-CN" altLang="en-US" b="1">
              <a:solidFill>
                <a:srgbClr val="0066FF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6170" name="矩形 6169"/>
          <p:cNvSpPr/>
          <p:nvPr/>
        </p:nvSpPr>
        <p:spPr>
          <a:xfrm>
            <a:off x="1676400" y="4572000"/>
            <a:ext cx="548798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洋务运动：</a:t>
            </a:r>
            <a:r>
              <a:rPr lang="zh-CN" altLang="en-US" b="1" u="sng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引进西方先进技术</a:t>
            </a:r>
            <a:endParaRPr lang="zh-CN" altLang="en-US" b="1" u="sng">
              <a:solidFill>
                <a:srgbClr val="FF0000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6171" name="矩形 6170"/>
          <p:cNvSpPr/>
          <p:nvPr/>
        </p:nvSpPr>
        <p:spPr>
          <a:xfrm>
            <a:off x="1905000" y="5257800"/>
            <a:ext cx="3856038" cy="6762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SzPct val="70000"/>
              <a:buFont typeface="Wingdings" panose="05000000000000000000" pitchFamily="2" charset="2"/>
            </a:pPr>
            <a:r>
              <a:rPr lang="zh-CN" altLang="en-US" b="1">
                <a:solidFill>
                  <a:srgbClr val="0066FF"/>
                </a:solidFill>
                <a:latin typeface="Arial" panose="020B0604020202020204" pitchFamily="34" charset="0"/>
                <a:ea typeface="隶书" pitchFamily="49" charset="-122"/>
              </a:rPr>
              <a:t>全面振兴，迎头赶上</a:t>
            </a:r>
            <a:endParaRPr lang="zh-CN" altLang="en-US" b="1">
              <a:solidFill>
                <a:srgbClr val="0066FF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6172" name="矩形 6171"/>
          <p:cNvSpPr/>
          <p:nvPr/>
        </p:nvSpPr>
        <p:spPr>
          <a:xfrm>
            <a:off x="1905000" y="5791200"/>
            <a:ext cx="72390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b="1" u="sng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核研究、航天技术、农业技术、信息技术、生物技</a:t>
            </a: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术</a:t>
            </a:r>
            <a:endParaRPr lang="zh-CN" altLang="en-US" b="1">
              <a:solidFill>
                <a:srgbClr val="FF0000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6173" name="矩形 6172">
            <a:hlinkClick r:id="rId1" action="ppaction://hlinksldjump"/>
          </p:cNvPr>
          <p:cNvSpPr/>
          <p:nvPr/>
        </p:nvSpPr>
        <p:spPr>
          <a:xfrm>
            <a:off x="457200" y="762000"/>
            <a:ext cx="8388350" cy="5578475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25000"/>
              </a:lnSpc>
            </a:pPr>
            <a:r>
              <a:rPr lang="zh-CN" altLang="en-US" b="1"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“新中国成立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50</a:t>
            </a:r>
            <a:r>
              <a:rPr lang="zh-CN" altLang="en-US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多年来，经过几代人艰苦卓绝的持续奋斗，我国科技事业取得了令人鼓舞的巨大成就。以两弹一星、载人航天、杂交水稻、陆相成油理论与应用、高性能计算机等为标志的一大批重大科技成就，极大地增强了我国的综合国力，提高了我国的国际地位，振奋了我们的民族精神”。</a:t>
            </a:r>
            <a:endParaRPr lang="zh-CN" altLang="en-US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5000"/>
              </a:lnSpc>
            </a:pPr>
            <a:r>
              <a:rPr lang="en-US" altLang="zh-CN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《</a:t>
            </a:r>
            <a:r>
              <a:rPr lang="zh-CN" altLang="en-US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国家中长期科学和技术发展规划纲要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(2006-2020</a:t>
            </a:r>
            <a:r>
              <a:rPr lang="zh-CN" altLang="en-US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)》</a:t>
            </a:r>
            <a:r>
              <a:rPr lang="zh-CN" altLang="en-US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2006</a:t>
            </a:r>
            <a:r>
              <a:rPr lang="zh-CN" altLang="en-US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年）</a:t>
            </a:r>
            <a:endParaRPr lang="zh-CN" altLang="en-US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/>
      <p:bldP spid="6168" grpId="0"/>
      <p:bldP spid="6169" grpId="0"/>
      <p:bldP spid="6170" grpId="0"/>
      <p:bldP spid="6171" grpId="0"/>
      <p:bldP spid="6172" grpId="0"/>
      <p:bldP spid="617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圆角矩形 16385"/>
          <p:cNvSpPr/>
          <p:nvPr/>
        </p:nvSpPr>
        <p:spPr>
          <a:xfrm>
            <a:off x="0" y="381000"/>
            <a:ext cx="9144000" cy="487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材料  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1956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年的“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12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年规划”，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1962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年的“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年规划”，都把与重工业和军事工业有关的尖端科学技术放在突出位置，取得了令人注目的成就，但是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……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1982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年全国科技奖励大会提出“经济建设必须依靠科学技术，科学技术工作必须面向经济建设”的战略方针。“依靠”和“面向”的战略既符合世界经济、社会发展的潮流，又符合科技发展的基本规律。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……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1995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年全国第三次科技大会提出“科教兴国”的战略。</a:t>
            </a:r>
            <a:endParaRPr lang="zh-CN" altLang="en-US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 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曹希敬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新中国科技发展战略的三次转移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endParaRPr lang="en-US" altLang="zh-CN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15000"/>
              </a:lnSpc>
            </a:pP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概括新中国曾先后制定过哪三个科技发展战略？（</a:t>
            </a:r>
            <a:r>
              <a:rPr lang="en-US" altLang="zh-CN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6</a:t>
            </a:r>
            <a:r>
              <a: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分）概述第一个战略的国际、国内背景。（</a:t>
            </a:r>
            <a:r>
              <a:rPr lang="en-US" altLang="zh-CN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分）分析第一个战略向第二个战略转变的原因。（</a:t>
            </a:r>
            <a:r>
              <a:rPr lang="en-US" altLang="zh-CN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分）</a:t>
            </a:r>
            <a:endParaRPr lang="zh-CN" altLang="en-US" sz="24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387" name="直接连接符 16386"/>
          <p:cNvSpPr/>
          <p:nvPr/>
        </p:nvSpPr>
        <p:spPr>
          <a:xfrm>
            <a:off x="2286000" y="1066800"/>
            <a:ext cx="2514600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88" name="直接连接符 16387"/>
          <p:cNvSpPr/>
          <p:nvPr/>
        </p:nvSpPr>
        <p:spPr>
          <a:xfrm flipV="1">
            <a:off x="2971800" y="2438400"/>
            <a:ext cx="2590800" cy="15875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89" name="直接连接符 16388"/>
          <p:cNvSpPr/>
          <p:nvPr/>
        </p:nvSpPr>
        <p:spPr>
          <a:xfrm flipV="1">
            <a:off x="5105400" y="1066800"/>
            <a:ext cx="2667000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0" name="矩形 16389"/>
          <p:cNvSpPr/>
          <p:nvPr/>
        </p:nvSpPr>
        <p:spPr>
          <a:xfrm>
            <a:off x="0" y="5257800"/>
            <a:ext cx="9144000" cy="1600200"/>
          </a:xfrm>
          <a:prstGeom prst="rect">
            <a:avLst/>
          </a:prstGeom>
          <a:noFill/>
          <a:ln w="476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>
            <a:spAutoFit/>
          </a:bodyPr>
          <a:p>
            <a:r>
              <a:rPr lang="zh-CN" altLang="en-US" sz="2400">
                <a:latin typeface="Arial" panose="020B0604020202020204" pitchFamily="34" charset="0"/>
                <a:ea typeface="隶书" pitchFamily="49" charset="-122"/>
              </a:rPr>
              <a:t>⑵三个战略：尖端科技战略，“依靠”和“面向”战略，科教兴国战略。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国际背景：</a:t>
            </a:r>
            <a:r>
              <a:rPr lang="zh-CN" altLang="en-US" sz="2400">
                <a:latin typeface="Arial" panose="020B0604020202020204" pitchFamily="34" charset="0"/>
                <a:ea typeface="隶书" pitchFamily="49" charset="-122"/>
              </a:rPr>
              <a:t>冷战；中国外交环境恶劣。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国内背景：</a:t>
            </a:r>
            <a:r>
              <a:rPr lang="zh-CN" altLang="en-US" sz="2400">
                <a:latin typeface="Arial" panose="020B0604020202020204" pitchFamily="34" charset="0"/>
                <a:ea typeface="隶书" pitchFamily="49" charset="-122"/>
              </a:rPr>
              <a:t>“左”倾错误的影响。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原因：</a:t>
            </a:r>
            <a:r>
              <a:rPr lang="zh-CN" altLang="en-US" sz="2400">
                <a:latin typeface="Arial" panose="020B0604020202020204" pitchFamily="34" charset="0"/>
                <a:ea typeface="隶书" pitchFamily="49" charset="-122"/>
              </a:rPr>
              <a:t>改革开放及经济发展的需要；工作重心的转移；和平与发展成为时代的主题；科技发展的内在规律等。</a:t>
            </a:r>
            <a:endParaRPr lang="zh-CN" altLang="en-US" sz="2400">
              <a:latin typeface="Arial" panose="020B0604020202020204" pitchFamily="34" charset="0"/>
              <a:ea typeface="隶书" pitchFamily="49" charset="-122"/>
            </a:endParaRPr>
          </a:p>
        </p:txBody>
      </p:sp>
      <p:grpSp>
        <p:nvGrpSpPr>
          <p:cNvPr id="16391" name="组合 16390"/>
          <p:cNvGrpSpPr/>
          <p:nvPr/>
        </p:nvGrpSpPr>
        <p:grpSpPr>
          <a:xfrm>
            <a:off x="0" y="0"/>
            <a:ext cx="2987675" cy="579438"/>
            <a:chOff x="0" y="0"/>
            <a:chExt cx="1882" cy="365"/>
          </a:xfrm>
        </p:grpSpPr>
        <p:pic>
          <p:nvPicPr>
            <p:cNvPr id="16392" name="Picture 12" descr="练习3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>
              <a:lum bright="22000"/>
            </a:blip>
            <a:stretch>
              <a:fillRect/>
            </a:stretch>
          </p:blipFill>
          <p:spPr>
            <a:xfrm>
              <a:off x="0" y="19"/>
              <a:ext cx="1882" cy="3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393" name="TextBox 5"/>
            <p:cNvSpPr txBox="1"/>
            <p:nvPr/>
          </p:nvSpPr>
          <p:spPr>
            <a:xfrm>
              <a:off x="386" y="0"/>
              <a:ext cx="127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b="1">
                  <a:solidFill>
                    <a:srgbClr val="00B050"/>
                  </a:solidFill>
                  <a:latin typeface="华文琥珀" pitchFamily="2" charset="-122"/>
                  <a:ea typeface="华文琥珀" pitchFamily="2" charset="-122"/>
                </a:rPr>
                <a:t>练习巩固</a:t>
              </a:r>
              <a:endParaRPr lang="zh-CN" altLang="en-US" b="1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endParaRPr>
            </a:p>
          </p:txBody>
        </p:sp>
      </p:grpSp>
      <p:sp>
        <p:nvSpPr>
          <p:cNvPr id="16394" name="直接连接符 16393"/>
          <p:cNvSpPr/>
          <p:nvPr/>
        </p:nvSpPr>
        <p:spPr>
          <a:xfrm flipV="1">
            <a:off x="2590800" y="3200400"/>
            <a:ext cx="2590800" cy="15875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圆角矩形 17409"/>
          <p:cNvSpPr/>
          <p:nvPr/>
        </p:nvSpPr>
        <p:spPr>
          <a:xfrm>
            <a:off x="131763" y="1063625"/>
            <a:ext cx="8848725" cy="56784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材料一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邓小平：如果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60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年代以来中国没有原子弹、氢弹，没有发射卫星，中国就不叫有重要影响的大国，就没有</a:t>
            </a:r>
            <a:endParaRPr lang="zh-CN" altLang="en-US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材料二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现在这样的美国航天专家对神七的评论，“这表明中国已成为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21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世纪世界舞台上科技与经济的强大参与者。”国际地位。 </a:t>
            </a:r>
            <a:endParaRPr lang="zh-CN" altLang="en-US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材料三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美经济学家唐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•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帕尔伯格：袁（隆平）正引导我们走向一个丰衣足食的世界。</a:t>
            </a:r>
            <a:endParaRPr lang="zh-CN" altLang="en-US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材料四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航天技术带动了计算机、新材料、生物、钢铁、通讯、空间、能源等领域的发展。每投入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元就可以获得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7-12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元的回报。 </a:t>
            </a:r>
            <a:endParaRPr lang="zh-CN" altLang="en-US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材料五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美国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纽约时报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发表评论：“中国的航天计划激发了中国人民强烈的民族自豪感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.”</a:t>
            </a:r>
            <a:endParaRPr lang="en-US" altLang="zh-CN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根据上述材料，概括新中国科技发展对我国现代化建设起了怎样的作用？</a:t>
            </a:r>
            <a:endParaRPr lang="zh-CN" altLang="en-US" sz="2400" b="1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4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1" name="直接连接符 17410"/>
          <p:cNvSpPr/>
          <p:nvPr/>
        </p:nvSpPr>
        <p:spPr>
          <a:xfrm flipV="1">
            <a:off x="4953000" y="2133600"/>
            <a:ext cx="3048000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2" name="直接连接符 17411"/>
          <p:cNvSpPr/>
          <p:nvPr/>
        </p:nvSpPr>
        <p:spPr>
          <a:xfrm flipV="1">
            <a:off x="3924300" y="5791200"/>
            <a:ext cx="1562100" cy="14288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3" name="椭圆 17412"/>
          <p:cNvSpPr/>
          <p:nvPr/>
        </p:nvSpPr>
        <p:spPr>
          <a:xfrm>
            <a:off x="1101725" y="5734050"/>
            <a:ext cx="1943100" cy="431800"/>
          </a:xfrm>
          <a:prstGeom prst="ellipse">
            <a:avLst/>
          </a:prstGeom>
          <a:noFill/>
          <a:ln w="476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7414" name="直接连接符 17413"/>
          <p:cNvSpPr/>
          <p:nvPr/>
        </p:nvSpPr>
        <p:spPr>
          <a:xfrm flipV="1">
            <a:off x="2079625" y="3911600"/>
            <a:ext cx="1211263" cy="22225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5" name="直接连接符 17414"/>
          <p:cNvSpPr/>
          <p:nvPr/>
        </p:nvSpPr>
        <p:spPr>
          <a:xfrm flipV="1">
            <a:off x="1219200" y="3124200"/>
            <a:ext cx="1143000" cy="2540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6" name="直接连接符 17415"/>
          <p:cNvSpPr/>
          <p:nvPr/>
        </p:nvSpPr>
        <p:spPr>
          <a:xfrm flipV="1">
            <a:off x="3851275" y="4702175"/>
            <a:ext cx="1211263" cy="22225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7" name="矩形 17416"/>
          <p:cNvSpPr/>
          <p:nvPr/>
        </p:nvSpPr>
        <p:spPr>
          <a:xfrm>
            <a:off x="0" y="0"/>
            <a:ext cx="9677400" cy="579438"/>
          </a:xfrm>
          <a:prstGeom prst="rect">
            <a:avLst/>
          </a:prstGeom>
          <a:solidFill>
            <a:srgbClr val="FFCC99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问题三：新中国科技发展对我国现代化建设的意义？</a:t>
            </a:r>
            <a:endParaRPr lang="zh-CN" altLang="en-US" b="1">
              <a:solidFill>
                <a:srgbClr val="000000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7418" name="矩形 17417"/>
          <p:cNvSpPr/>
          <p:nvPr/>
        </p:nvSpPr>
        <p:spPr>
          <a:xfrm>
            <a:off x="5638800" y="4876800"/>
            <a:ext cx="27432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振奋民族精神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419" name="矩形 17418"/>
          <p:cNvSpPr/>
          <p:nvPr/>
        </p:nvSpPr>
        <p:spPr>
          <a:xfrm>
            <a:off x="5410200" y="2971800"/>
            <a:ext cx="27432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增强综合国力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420" name="矩形 17419"/>
          <p:cNvSpPr/>
          <p:nvPr/>
        </p:nvSpPr>
        <p:spPr>
          <a:xfrm>
            <a:off x="5410200" y="1600200"/>
            <a:ext cx="27432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提高国际地位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圆角矩形 18433"/>
          <p:cNvSpPr/>
          <p:nvPr/>
        </p:nvSpPr>
        <p:spPr>
          <a:xfrm>
            <a:off x="0" y="990600"/>
            <a:ext cx="8848725" cy="5715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材料一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据最近解密的资料，为了这枚原子弹，中国共花费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28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亿人民币。结合早前公布的模糊资料，截止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80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年代初的整个核计划投资相当于一个宝钢规模的钢铁厂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——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据此估计是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300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亿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人民币。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——《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中国第一枚原子弹的费用相当于两场朝鲜战争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》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有人说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中国是热爱和平的，研制原子弹、氢弹等杀人武器和我们的初衷是相违背的，如果当时把研究核武器的钱用于发展经济，也许我们的祖辈父辈不会那么贫穷。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材料二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最大的估计是：为了核计划，中国在十年间等于又打了两场朝鲜战争，然而却不再有数十万生命的牺牲，并让中华民族永免外敌的大规模侵略！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问题：你是同意哪种观点？请阐明理由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35" name="矩形 18434"/>
          <p:cNvSpPr/>
          <p:nvPr/>
        </p:nvSpPr>
        <p:spPr>
          <a:xfrm rot="20024916">
            <a:off x="6705600" y="4953000"/>
            <a:ext cx="2222500" cy="1098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66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同意</a:t>
            </a:r>
            <a:endParaRPr lang="zh-CN" altLang="en-US" sz="66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6" name="矩形 18435"/>
          <p:cNvSpPr/>
          <p:nvPr/>
        </p:nvSpPr>
        <p:spPr>
          <a:xfrm rot="20104728">
            <a:off x="6019800" y="1828800"/>
            <a:ext cx="3455988" cy="1098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66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不同意</a:t>
            </a:r>
            <a:endParaRPr lang="zh-CN" altLang="en-US" sz="66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7" name="文本框 18436"/>
          <p:cNvSpPr txBox="1"/>
          <p:nvPr/>
        </p:nvSpPr>
        <p:spPr>
          <a:xfrm>
            <a:off x="1676400" y="304800"/>
            <a:ext cx="6407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认识类题型（多角度评价核弹）</a:t>
            </a:r>
            <a:endParaRPr lang="en-US" altLang="zh-CN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矩形 19457"/>
          <p:cNvSpPr/>
          <p:nvPr/>
        </p:nvSpPr>
        <p:spPr>
          <a:xfrm>
            <a:off x="685800" y="914400"/>
            <a:ext cx="7772400" cy="30162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indent="266700"/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同意：</a:t>
            </a: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从核武器对人类的危害、破坏和平、耗费巨大的财力物力、不利于经济发展等方面考虑。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  <a:p>
            <a:pPr indent="266700"/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不同意：</a:t>
            </a: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从维护中国的安全、保卫世界和平、为经济建设提供可靠保障、提高国际地位等方面考虑。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9459" name="矩形 19458"/>
          <p:cNvSpPr/>
          <p:nvPr/>
        </p:nvSpPr>
        <p:spPr>
          <a:xfrm>
            <a:off x="2514600" y="0"/>
            <a:ext cx="385603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（多角度评价核弹）</a:t>
            </a:r>
            <a:endParaRPr lang="zh-CN" altLang="en-US" b="1">
              <a:solidFill>
                <a:srgbClr val="FF0000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9460" name="文本框 19459">
            <a:hlinkClick r:id="rId1" action="ppaction://hlinksldjump"/>
          </p:cNvPr>
          <p:cNvSpPr txBox="1"/>
          <p:nvPr/>
        </p:nvSpPr>
        <p:spPr>
          <a:xfrm>
            <a:off x="685800" y="3886200"/>
            <a:ext cx="7972425" cy="547688"/>
          </a:xfrm>
          <a:prstGeom prst="rect">
            <a:avLst/>
          </a:prstGeom>
          <a:solidFill>
            <a:srgbClr val="99FF99"/>
          </a:solidFill>
          <a:ln w="2857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latin typeface="华文新魏" pitchFamily="2" charset="-122"/>
                <a:ea typeface="华文新魏" pitchFamily="2" charset="-122"/>
              </a:rPr>
              <a:t>你认为当今世界应该如何对待核问题？</a:t>
            </a:r>
            <a:endParaRPr lang="zh-CN" altLang="en-US" sz="2800" b="1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9461" name="文本框 19460"/>
          <p:cNvSpPr txBox="1"/>
          <p:nvPr/>
        </p:nvSpPr>
        <p:spPr>
          <a:xfrm>
            <a:off x="0" y="4495800"/>
            <a:ext cx="8961438" cy="2528888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txBody>
          <a:bodyPr>
            <a:spAutoFit/>
          </a:bodyPr>
          <a:p>
            <a:pPr algn="just"/>
            <a:r>
              <a:rPr lang="zh-CN" altLang="en-US" b="1">
                <a:solidFill>
                  <a:schemeClr val="bg1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我国的立场：中国政府郑重承诺，在</a:t>
            </a:r>
            <a:r>
              <a:rPr lang="zh-CN" altLang="en-US" b="1">
                <a:solidFill>
                  <a:srgbClr val="FFFF00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任何时候、任何情况</a:t>
            </a:r>
            <a:r>
              <a:rPr lang="zh-CN" altLang="en-US" b="1">
                <a:solidFill>
                  <a:schemeClr val="bg1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下都</a:t>
            </a:r>
            <a:r>
              <a:rPr lang="zh-CN" altLang="en-US" b="1">
                <a:solidFill>
                  <a:srgbClr val="FFFF00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不会首先使用核武器</a:t>
            </a:r>
            <a:r>
              <a:rPr lang="zh-CN" altLang="en-US" b="1">
                <a:solidFill>
                  <a:schemeClr val="bg1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，无条件承诺</a:t>
            </a:r>
            <a:r>
              <a:rPr lang="zh-CN" altLang="en-US" b="1">
                <a:solidFill>
                  <a:srgbClr val="FFFF00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不对无核武器国家</a:t>
            </a:r>
            <a:r>
              <a:rPr lang="zh-CN" altLang="en-US" b="1">
                <a:solidFill>
                  <a:schemeClr val="bg1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和无核武器</a:t>
            </a:r>
            <a:r>
              <a:rPr lang="zh-CN" altLang="en-US" b="1">
                <a:solidFill>
                  <a:srgbClr val="FFFF00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地区使用或威胁使用</a:t>
            </a:r>
            <a:r>
              <a:rPr lang="zh-CN" altLang="en-US" b="1">
                <a:solidFill>
                  <a:schemeClr val="bg1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核武器。</a:t>
            </a:r>
            <a:endParaRPr lang="zh-CN" altLang="en-US" b="1">
              <a:solidFill>
                <a:schemeClr val="bg1"/>
              </a:solidFill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algn="just"/>
            <a:r>
              <a:rPr lang="zh-CN" altLang="en-US" b="1">
                <a:solidFill>
                  <a:schemeClr val="bg1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和平利用核能</a:t>
            </a:r>
            <a:endParaRPr lang="zh-CN" altLang="en-US" b="1">
              <a:solidFill>
                <a:schemeClr val="bg1"/>
              </a:solidFill>
              <a:latin typeface="Arial" panose="020B0604020202020204" pitchFamily="34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ldLvl="0" animBg="1"/>
      <p:bldP spid="19460" grpId="1" animBg="1"/>
      <p:bldP spid="19461" grpId="0" bldLvl="0" animBg="1"/>
      <p:bldP spid="1946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0482" name="文本占位符 20481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8229600" cy="5156200"/>
          </a:xfrm>
        </p:spPr>
        <p:txBody>
          <a:bodyPr/>
          <a:p>
            <a:pPr algn="just">
              <a:lnSpc>
                <a:spcPct val="90000"/>
              </a:lnSpc>
              <a:buNone/>
            </a:pPr>
            <a:r>
              <a:rPr lang="zh-CN" altLang="en-US" sz="1700">
                <a:latin typeface="宋体" panose="02010600030101010101" pitchFamily="2" charset="-122"/>
              </a:rPr>
              <a:t>  </a:t>
            </a:r>
            <a:r>
              <a:rPr lang="zh-CN" altLang="en-US" sz="26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材料</a:t>
            </a:r>
            <a:r>
              <a:rPr lang="en-US" altLang="zh-CN" sz="26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 </a:t>
            </a:r>
            <a:r>
              <a:rPr lang="en-US" altLang="zh-CN" sz="2600" b="1">
                <a:latin typeface="黑体" panose="02010609060101010101" pitchFamily="49" charset="-122"/>
                <a:ea typeface="黑体" panose="02010609060101010101" pitchFamily="49" charset="-122"/>
              </a:rPr>
              <a:t>2006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600" b="1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sz="2600" b="1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日，</a:t>
            </a:r>
            <a:r>
              <a:rPr lang="zh-CN" altLang="en-US" sz="2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朝鲜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进行了首次地下核试验，成为世界上第</a:t>
            </a:r>
            <a:r>
              <a:rPr lang="en-US" altLang="zh-CN" sz="2600" b="1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个</a:t>
            </a:r>
            <a:r>
              <a:rPr lang="zh-CN" altLang="en-US" sz="2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宣称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自己拥有核武器的国家。目前，已</a:t>
            </a:r>
            <a:r>
              <a:rPr lang="zh-CN" altLang="en-US" sz="2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公开承认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是核武国的国家有</a:t>
            </a:r>
            <a:r>
              <a:rPr lang="zh-CN" altLang="en-US" sz="2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美国、俄罗斯、英国、法国、中国、印度和巴基斯坦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zh-CN" altLang="en-US" sz="2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以色列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被</a:t>
            </a:r>
            <a:r>
              <a:rPr lang="zh-CN" altLang="en-US" sz="2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广泛认为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拥有核武器，但从来没有正式承认拥有核武器。至此，国际核俱乐部的成员已经扩展到</a:t>
            </a:r>
            <a:r>
              <a:rPr lang="en-US" altLang="zh-CN" sz="2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2600" b="1">
                <a:latin typeface="黑体" panose="02010609060101010101" pitchFamily="49" charset="-122"/>
                <a:ea typeface="黑体" panose="02010609060101010101" pitchFamily="49" charset="-122"/>
              </a:rPr>
              <a:t>个。</a:t>
            </a:r>
            <a:endParaRPr lang="zh-CN" altLang="en-US" sz="2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90000"/>
              </a:lnSpc>
              <a:buNone/>
            </a:pPr>
            <a:r>
              <a:rPr lang="zh-CN" altLang="en-US" sz="26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材料</a:t>
            </a:r>
            <a:r>
              <a:rPr lang="en-US" altLang="zh-CN" sz="2600" b="1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sz="2600" b="1">
              <a:solidFill>
                <a:srgbClr val="00006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90000"/>
              </a:lnSpc>
              <a:buNone/>
            </a:pPr>
            <a:endParaRPr lang="en-US" altLang="zh-CN" sz="26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90000"/>
              </a:lnSpc>
              <a:buNone/>
            </a:pPr>
            <a:endParaRPr lang="en-US" altLang="zh-CN" sz="26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90000"/>
              </a:lnSpc>
              <a:buNone/>
            </a:pPr>
            <a:endParaRPr lang="en-US" altLang="zh-CN" sz="26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90000"/>
              </a:lnSpc>
              <a:buNone/>
            </a:pPr>
            <a:endParaRPr lang="en-US" altLang="zh-CN" sz="26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90000"/>
              </a:lnSpc>
              <a:buNone/>
            </a:pPr>
            <a:endParaRPr lang="en-US" altLang="zh-CN" sz="26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zh-CN" sz="2600" b="1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en-US" altLang="zh-CN" sz="2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3" name="文本框 20482"/>
          <p:cNvSpPr txBox="1"/>
          <p:nvPr/>
        </p:nvSpPr>
        <p:spPr>
          <a:xfrm>
            <a:off x="107950" y="117475"/>
            <a:ext cx="615950" cy="1571625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合作探究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20484" name="图片 20483" descr="原子弹爆炸后的日本广岛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2575" y="2206625"/>
            <a:ext cx="3730625" cy="2735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20485" name="图片 20484" descr="200908061414115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825" y="2206625"/>
            <a:ext cx="3609975" cy="27352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0486" name="文本框 20485"/>
          <p:cNvSpPr txBox="1"/>
          <p:nvPr/>
        </p:nvSpPr>
        <p:spPr>
          <a:xfrm>
            <a:off x="2552700" y="2206625"/>
            <a:ext cx="5167313" cy="457200"/>
          </a:xfrm>
          <a:prstGeom prst="rect">
            <a:avLst/>
          </a:prstGeom>
          <a:solidFill>
            <a:srgbClr val="FFFF66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1945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年原子弹爆炸后的日本广岛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文本框 21505"/>
          <p:cNvSpPr txBox="1"/>
          <p:nvPr/>
        </p:nvSpPr>
        <p:spPr>
          <a:xfrm>
            <a:off x="152400" y="4816475"/>
            <a:ext cx="5791200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      </a:t>
            </a:r>
            <a:r>
              <a:rPr lang="en-US" altLang="zh-CN">
                <a:latin typeface="Arial" panose="020B0604020202020204" pitchFamily="34" charset="0"/>
                <a:ea typeface="隶书" pitchFamily="49" charset="-122"/>
              </a:rPr>
              <a:t>2005</a:t>
            </a: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年，钱学森提出了著名钱学森之问：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rPr>
              <a:t>“为什么我们的学习总数是培养不出杰出人才？”</a:t>
            </a:r>
            <a:endParaRPr lang="zh-CN" altLang="en-US">
              <a:solidFill>
                <a:srgbClr val="FF0000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pic>
        <p:nvPicPr>
          <p:cNvPr id="21507" name="图片 215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48400" y="4495800"/>
            <a:ext cx="1905000" cy="2209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8" name="文本框 21507"/>
          <p:cNvSpPr txBox="1"/>
          <p:nvPr/>
        </p:nvSpPr>
        <p:spPr>
          <a:xfrm>
            <a:off x="0" y="457200"/>
            <a:ext cx="9144000" cy="579438"/>
          </a:xfrm>
          <a:prstGeom prst="rect">
            <a:avLst/>
          </a:prstGeom>
          <a:solidFill>
            <a:srgbClr val="FFCC99"/>
          </a:solidFill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进一步认识中国科技现状</a:t>
            </a:r>
            <a:endParaRPr lang="en-US" altLang="zh-CN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1509" name="组合 21508"/>
          <p:cNvGrpSpPr/>
          <p:nvPr/>
        </p:nvGrpSpPr>
        <p:grpSpPr>
          <a:xfrm>
            <a:off x="0" y="0"/>
            <a:ext cx="2987675" cy="579438"/>
            <a:chOff x="0" y="0"/>
            <a:chExt cx="1882" cy="365"/>
          </a:xfrm>
        </p:grpSpPr>
        <p:pic>
          <p:nvPicPr>
            <p:cNvPr id="21510" name="Picture 12" descr="练习3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lum bright="22000"/>
            </a:blip>
            <a:stretch>
              <a:fillRect/>
            </a:stretch>
          </p:blipFill>
          <p:spPr>
            <a:xfrm>
              <a:off x="0" y="19"/>
              <a:ext cx="1882" cy="3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11" name="TextBox 5"/>
            <p:cNvSpPr txBox="1"/>
            <p:nvPr/>
          </p:nvSpPr>
          <p:spPr>
            <a:xfrm>
              <a:off x="386" y="0"/>
              <a:ext cx="127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b="1">
                  <a:solidFill>
                    <a:srgbClr val="00B050"/>
                  </a:solidFill>
                  <a:latin typeface="华文琥珀" pitchFamily="2" charset="-122"/>
                  <a:ea typeface="华文琥珀" pitchFamily="2" charset="-122"/>
                </a:rPr>
                <a:t>提升感悟</a:t>
              </a:r>
              <a:endParaRPr lang="zh-CN" altLang="en-US" b="1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endParaRPr>
            </a:p>
          </p:txBody>
        </p:sp>
      </p:grpSp>
      <p:sp>
        <p:nvSpPr>
          <p:cNvPr id="21512" name="矩形 21511"/>
          <p:cNvSpPr/>
          <p:nvPr/>
        </p:nvSpPr>
        <p:spPr>
          <a:xfrm>
            <a:off x="0" y="347980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21513" name="文本框 21512"/>
          <p:cNvSpPr txBox="1"/>
          <p:nvPr/>
        </p:nvSpPr>
        <p:spPr>
          <a:xfrm>
            <a:off x="0" y="1143000"/>
            <a:ext cx="9144000" cy="374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现代中国的工程技术发展最快：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       改革开放以前，跨越长江的大桥报纸都要吹嘘一番，现在长江上的大桥江苏境内</a:t>
            </a:r>
            <a:r>
              <a:rPr lang="en-US" altLang="zh-CN">
                <a:latin typeface="Arial" panose="020B0604020202020204" pitchFamily="34" charset="0"/>
                <a:ea typeface="隶书" pitchFamily="49" charset="-122"/>
              </a:rPr>
              <a:t>8</a:t>
            </a: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条、湖北境内</a:t>
            </a:r>
            <a:r>
              <a:rPr lang="en-US" altLang="zh-CN">
                <a:latin typeface="Arial" panose="020B0604020202020204" pitchFamily="34" charset="0"/>
                <a:ea typeface="隶书" pitchFamily="49" charset="-122"/>
              </a:rPr>
              <a:t>17</a:t>
            </a: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条、安徽境内</a:t>
            </a:r>
            <a:r>
              <a:rPr lang="en-US" altLang="zh-CN">
                <a:latin typeface="Arial" panose="020B0604020202020204" pitchFamily="34" charset="0"/>
                <a:ea typeface="隶书" pitchFamily="49" charset="-122"/>
              </a:rPr>
              <a:t>4</a:t>
            </a: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条，重庆境内</a:t>
            </a:r>
            <a:r>
              <a:rPr lang="en-US" altLang="zh-CN">
                <a:latin typeface="Arial" panose="020B0604020202020204" pitchFamily="34" charset="0"/>
                <a:ea typeface="隶书" pitchFamily="49" charset="-122"/>
              </a:rPr>
              <a:t>23</a:t>
            </a: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条。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中国的高速公路仅次于美国，达到</a:t>
            </a:r>
            <a:r>
              <a:rPr lang="en-US" altLang="zh-CN">
                <a:latin typeface="Arial" panose="020B0604020202020204" pitchFamily="34" charset="0"/>
                <a:ea typeface="隶书" pitchFamily="49" charset="-122"/>
              </a:rPr>
              <a:t>8</a:t>
            </a: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万公里。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圆角矩形 22529"/>
          <p:cNvSpPr/>
          <p:nvPr/>
        </p:nvSpPr>
        <p:spPr>
          <a:xfrm>
            <a:off x="0" y="304800"/>
            <a:ext cx="9144000" cy="6553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材料一  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2006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年兰德公司报告：中国与美国相比，航天登月技术和航空大飞机项目落后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50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年，微电子技术落后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10-20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年，核技术落后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5-10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年。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    材料二  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2002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年中国科技研发投入突破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1000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亿元，占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GDP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比率达到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1.1%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的历史最高水平，但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2001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年经合组织成员平均占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GDP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达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2%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以上，其中瑞典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3.5%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，韩国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2.5%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，捷克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1.5%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，欧盟国家平均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2%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。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隶书" pitchFamily="49" charset="-122"/>
              </a:rPr>
              <a:t>    材料三  从整体来看，我国的科学技术水平与发达国家仍然存在较大差距，自主创新的环境依然不尽如人意，自主创新的能力依然较弱。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endParaRPr lang="zh-CN" altLang="en-US" sz="280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531" name="直接连接符 22530"/>
          <p:cNvSpPr/>
          <p:nvPr/>
        </p:nvSpPr>
        <p:spPr>
          <a:xfrm flipV="1">
            <a:off x="3505200" y="3581400"/>
            <a:ext cx="1790700" cy="30163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2" name="矩形 22531"/>
          <p:cNvSpPr/>
          <p:nvPr/>
        </p:nvSpPr>
        <p:spPr>
          <a:xfrm>
            <a:off x="152400" y="0"/>
            <a:ext cx="18288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横向对比</a:t>
            </a:r>
            <a:endParaRPr lang="zh-CN" alt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533" name="矩形 22532"/>
          <p:cNvSpPr/>
          <p:nvPr/>
        </p:nvSpPr>
        <p:spPr>
          <a:xfrm>
            <a:off x="152400" y="5334000"/>
            <a:ext cx="8991600" cy="1066800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  <p:txBody>
          <a:bodyPr anchor="ctr">
            <a:spAutoFit/>
          </a:bodyPr>
          <a:p>
            <a:r>
              <a:rPr lang="zh-CN" altLang="en-US" b="1">
                <a:latin typeface="Arial" panose="020B0604020202020204" pitchFamily="34" charset="0"/>
                <a:ea typeface="隶书" pitchFamily="49" charset="-122"/>
              </a:rPr>
              <a:t>根据材料，结合所学知识，谈谈如何尽快改变我国科技落后这一现状？</a:t>
            </a:r>
            <a:endParaRPr lang="zh-CN" altLang="en-US" b="1">
              <a:latin typeface="Arial" panose="020B0604020202020204" pitchFamily="34" charset="0"/>
              <a:ea typeface="隶书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文本框 23553"/>
          <p:cNvSpPr txBox="1"/>
          <p:nvPr/>
        </p:nvSpPr>
        <p:spPr>
          <a:xfrm>
            <a:off x="0" y="1341438"/>
            <a:ext cx="91440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033CC"/>
                </a:solidFill>
                <a:latin typeface="华文新魏" pitchFamily="2" charset="-122"/>
                <a:ea typeface="黑体" panose="02010609060101010101" pitchFamily="49" charset="-122"/>
              </a:rPr>
              <a:t>一：</a:t>
            </a:r>
            <a:r>
              <a:rPr lang="zh-CN" altLang="en-US" sz="4000" b="1">
                <a:solidFill>
                  <a:srgbClr val="0033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科技的发展与国家的政治制度和经济基础是密切相关的。</a:t>
            </a:r>
            <a:endParaRPr lang="zh-CN" altLang="en-US" sz="4000" b="1">
              <a:solidFill>
                <a:srgbClr val="0033CC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3555" name="文本框 23554"/>
          <p:cNvSpPr txBox="1"/>
          <p:nvPr/>
        </p:nvSpPr>
        <p:spPr>
          <a:xfrm>
            <a:off x="0" y="4005263"/>
            <a:ext cx="7086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033CC"/>
                </a:solidFill>
                <a:latin typeface="华文新魏" pitchFamily="2" charset="-122"/>
                <a:ea typeface="黑体" panose="02010609060101010101" pitchFamily="49" charset="-122"/>
              </a:rPr>
              <a:t>三：科教兴国。</a:t>
            </a:r>
            <a:endParaRPr lang="zh-CN" altLang="en-US" sz="4000" b="1">
              <a:solidFill>
                <a:srgbClr val="0033CC"/>
              </a:solidFill>
              <a:latin typeface="华文新魏" pitchFamily="2" charset="-122"/>
              <a:ea typeface="黑体" panose="02010609060101010101" pitchFamily="49" charset="-122"/>
            </a:endParaRPr>
          </a:p>
        </p:txBody>
      </p:sp>
      <p:sp>
        <p:nvSpPr>
          <p:cNvPr id="23556" name="文本框 23555"/>
          <p:cNvSpPr txBox="1"/>
          <p:nvPr/>
        </p:nvSpPr>
        <p:spPr>
          <a:xfrm>
            <a:off x="0" y="4797425"/>
            <a:ext cx="84597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itchFamily="2" charset="-122"/>
                <a:ea typeface="黑体" panose="02010609060101010101" pitchFamily="49" charset="-122"/>
              </a:rPr>
              <a:t>四：维护世界和平，避免核战争的灾难。</a:t>
            </a:r>
            <a:endParaRPr lang="zh-CN" altLang="en-US" sz="3600" b="1">
              <a:latin typeface="华文新魏" pitchFamily="2" charset="-122"/>
              <a:ea typeface="黑体" panose="02010609060101010101" pitchFamily="49" charset="-122"/>
            </a:endParaRPr>
          </a:p>
        </p:txBody>
      </p:sp>
      <p:sp>
        <p:nvSpPr>
          <p:cNvPr id="23557" name="文本框 23556"/>
          <p:cNvSpPr txBox="1"/>
          <p:nvPr/>
        </p:nvSpPr>
        <p:spPr>
          <a:xfrm>
            <a:off x="0" y="5667375"/>
            <a:ext cx="91440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33CC"/>
                </a:solidFill>
                <a:latin typeface="华文新魏" pitchFamily="2" charset="-122"/>
                <a:ea typeface="黑体" panose="02010609060101010101" pitchFamily="49" charset="-122"/>
              </a:rPr>
              <a:t>五：</a:t>
            </a:r>
            <a:r>
              <a:rPr lang="zh-CN" altLang="en-US" sz="3600" b="1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科学是一把双刃剑，要正确对待合理把握，为人类造福。</a:t>
            </a:r>
            <a:endParaRPr lang="zh-CN" altLang="en-US" sz="3600" b="1">
              <a:solidFill>
                <a:srgbClr val="0033CC"/>
              </a:solidFill>
              <a:latin typeface="华文新魏" pitchFamily="2" charset="-122"/>
              <a:ea typeface="黑体" panose="02010609060101010101" pitchFamily="49" charset="-122"/>
            </a:endParaRPr>
          </a:p>
        </p:txBody>
      </p:sp>
      <p:sp>
        <p:nvSpPr>
          <p:cNvPr id="23558" name="文本框 23557"/>
          <p:cNvSpPr txBox="1"/>
          <p:nvPr/>
        </p:nvSpPr>
        <p:spPr>
          <a:xfrm>
            <a:off x="323850" y="260350"/>
            <a:ext cx="8569325" cy="11906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	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通过本课的学习，你可以从中得到什么</a:t>
            </a:r>
            <a:r>
              <a:rPr lang="zh-CN" altLang="en-US" sz="3600" b="1">
                <a:solidFill>
                  <a:srgbClr val="8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启示</a:t>
            </a:r>
            <a:r>
              <a:rPr lang="zh-CN" altLang="en-US" sz="3600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  <a:endParaRPr lang="zh-CN" altLang="en-US" sz="3600" b="1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559" name="文本框 23558"/>
          <p:cNvSpPr txBox="1"/>
          <p:nvPr/>
        </p:nvSpPr>
        <p:spPr>
          <a:xfrm>
            <a:off x="0" y="2781300"/>
            <a:ext cx="91440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latin typeface="华文新魏" pitchFamily="2" charset="-122"/>
                <a:ea typeface="黑体" panose="02010609060101010101" pitchFamily="49" charset="-122"/>
              </a:rPr>
              <a:t>二：科技是第一生产力，科技的发展</a:t>
            </a:r>
            <a:r>
              <a:rPr lang="zh-CN" altLang="en-US" b="1">
                <a:latin typeface="Tahoma" panose="020B0604030504040204" pitchFamily="34" charset="0"/>
                <a:ea typeface="黑体" panose="02010609060101010101" pitchFamily="49" charset="-122"/>
              </a:rPr>
              <a:t>是经济发展的要求，反之也推动了经济的发展。</a:t>
            </a:r>
            <a:endParaRPr lang="zh-CN" altLang="en-US" b="1"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3560" name="矩形 23559"/>
          <p:cNvSpPr/>
          <p:nvPr/>
        </p:nvSpPr>
        <p:spPr>
          <a:xfrm>
            <a:off x="228600" y="0"/>
            <a:ext cx="1295400" cy="7000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小结</a:t>
            </a:r>
            <a:endParaRPr lang="zh-CN" altLang="en-US" sz="3600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  <p:bldP spid="23556" grpId="0"/>
      <p:bldP spid="23557" grpId="0"/>
      <p:bldP spid="235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xfrm>
            <a:off x="304800" y="914400"/>
            <a:ext cx="8229600" cy="725488"/>
          </a:xfrm>
          <a:solidFill>
            <a:schemeClr val="bg1"/>
          </a:solidFill>
        </p:spPr>
        <p:txBody>
          <a:bodyPr anchor="ctr"/>
          <a:p>
            <a:r>
              <a:rPr lang="zh-CN" altLang="en-US" sz="4000" b="1">
                <a:ea typeface="黑体" panose="02010609060101010101" pitchFamily="49" charset="-122"/>
              </a:rPr>
              <a:t>第</a:t>
            </a:r>
            <a:r>
              <a:rPr lang="en-US" altLang="zh-CN" sz="4000" b="1">
                <a:ea typeface="黑体" panose="02010609060101010101" pitchFamily="49" charset="-122"/>
              </a:rPr>
              <a:t>19</a:t>
            </a:r>
            <a:r>
              <a:rPr lang="zh-CN" altLang="en-US" sz="4000" b="1">
                <a:ea typeface="黑体" panose="02010609060101010101" pitchFamily="49" charset="-122"/>
              </a:rPr>
              <a:t>课  现代中国的科学技术</a:t>
            </a:r>
            <a:endParaRPr lang="zh-CN" altLang="en-US" sz="4000" b="1">
              <a:ea typeface="黑体" panose="02010609060101010101" pitchFamily="49" charset="-122"/>
            </a:endParaRPr>
          </a:p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xfrm>
            <a:off x="0" y="1676400"/>
            <a:ext cx="9144000" cy="4525963"/>
          </a:xfrm>
        </p:spPr>
        <p:txBody>
          <a:bodyPr/>
          <a:p>
            <a:pPr>
              <a:buNone/>
            </a:pPr>
            <a:r>
              <a:rPr lang="zh-CN" altLang="en-US" sz="4400" b="1">
                <a:latin typeface="黑体" panose="02010609060101010101" pitchFamily="49" charset="-122"/>
                <a:ea typeface="黑体" panose="02010609060101010101" pitchFamily="49" charset="-122"/>
              </a:rPr>
              <a:t>问题：</a:t>
            </a:r>
            <a:endParaRPr lang="zh-CN" altLang="en-US" sz="4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、列举新中国的主要科技</a:t>
            </a:r>
            <a:r>
              <a:rPr lang="zh-CN" altLang="en-US" sz="4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成就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；明确新中国科技发展的三个阶段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、总结新中国现代科技发展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原因</a:t>
            </a:r>
            <a:endParaRPr lang="zh-CN" altLang="en-US" sz="4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4000" b="1">
                <a:solidFill>
                  <a:srgbClr val="000000"/>
                </a:solidFill>
                <a:ea typeface="黑体" panose="02010609060101010101" pitchFamily="49" charset="-122"/>
              </a:rPr>
              <a:t>新中国科技发展对我国现代化建设的</a:t>
            </a:r>
            <a:r>
              <a:rPr lang="zh-CN" altLang="en-US" sz="4000" b="1">
                <a:solidFill>
                  <a:srgbClr val="FF0000"/>
                </a:solidFill>
                <a:ea typeface="黑体" panose="02010609060101010101" pitchFamily="49" charset="-122"/>
              </a:rPr>
              <a:t>意义</a:t>
            </a:r>
            <a:r>
              <a:rPr lang="zh-CN" altLang="en-US" sz="4000" b="1">
                <a:solidFill>
                  <a:srgbClr val="000000"/>
                </a:solidFill>
                <a:ea typeface="黑体" panose="02010609060101010101" pitchFamily="49" charset="-122"/>
              </a:rPr>
              <a:t>？</a:t>
            </a:r>
            <a:endParaRPr lang="zh-CN" altLang="en-US" sz="4000" b="1">
              <a:solidFill>
                <a:srgbClr val="000000"/>
              </a:solidFill>
              <a:ea typeface="黑体" panose="02010609060101010101" pitchFamily="49" charset="-122"/>
            </a:endParaRPr>
          </a:p>
          <a:p>
            <a:pPr>
              <a:buNone/>
            </a:pP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7172" name="组合 7171"/>
          <p:cNvGrpSpPr/>
          <p:nvPr/>
        </p:nvGrpSpPr>
        <p:grpSpPr>
          <a:xfrm>
            <a:off x="0" y="0"/>
            <a:ext cx="2987675" cy="579438"/>
            <a:chOff x="0" y="0"/>
            <a:chExt cx="1882" cy="365"/>
          </a:xfrm>
        </p:grpSpPr>
        <p:pic>
          <p:nvPicPr>
            <p:cNvPr id="7173" name="Picture 12" descr="练习3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>
              <a:lum bright="22000"/>
            </a:blip>
            <a:stretch>
              <a:fillRect/>
            </a:stretch>
          </p:blipFill>
          <p:spPr>
            <a:xfrm>
              <a:off x="0" y="19"/>
              <a:ext cx="1882" cy="3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74" name="TextBox 5"/>
            <p:cNvSpPr txBox="1"/>
            <p:nvPr/>
          </p:nvSpPr>
          <p:spPr>
            <a:xfrm>
              <a:off x="386" y="0"/>
              <a:ext cx="127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b="1">
                  <a:solidFill>
                    <a:srgbClr val="00B050"/>
                  </a:solidFill>
                  <a:latin typeface="华文琥珀" pitchFamily="2" charset="-122"/>
                  <a:ea typeface="华文琥珀" pitchFamily="2" charset="-122"/>
                </a:rPr>
                <a:t>基础梳理</a:t>
              </a:r>
              <a:endParaRPr lang="zh-CN" altLang="en-US" b="1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251" name="组合 9250"/>
          <p:cNvGrpSpPr/>
          <p:nvPr/>
        </p:nvGrpSpPr>
        <p:grpSpPr>
          <a:xfrm>
            <a:off x="0" y="4191000"/>
            <a:ext cx="1066800" cy="1781175"/>
            <a:chOff x="0" y="2640"/>
            <a:chExt cx="672" cy="1122"/>
          </a:xfrm>
        </p:grpSpPr>
        <p:sp>
          <p:nvSpPr>
            <p:cNvPr id="9218" name="右大括号 9217"/>
            <p:cNvSpPr/>
            <p:nvPr/>
          </p:nvSpPr>
          <p:spPr>
            <a:xfrm rot="5400000">
              <a:off x="256" y="2383"/>
              <a:ext cx="159" cy="672"/>
            </a:xfrm>
            <a:prstGeom prst="rightBrace">
              <a:avLst>
                <a:gd name="adj1" fmla="val 33302"/>
                <a:gd name="adj2" fmla="val 50000"/>
              </a:avLst>
            </a:prstGeom>
            <a:noFill/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19" name="文本框 9218"/>
            <p:cNvSpPr txBox="1"/>
            <p:nvPr/>
          </p:nvSpPr>
          <p:spPr>
            <a:xfrm>
              <a:off x="240" y="2784"/>
              <a:ext cx="222" cy="9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</a:rPr>
                <a:t>过渡时期</a:t>
              </a:r>
              <a:endPara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</p:txBody>
        </p:sp>
      </p:grpSp>
      <p:grpSp>
        <p:nvGrpSpPr>
          <p:cNvPr id="9252" name="组合 9251"/>
          <p:cNvGrpSpPr/>
          <p:nvPr/>
        </p:nvGrpSpPr>
        <p:grpSpPr>
          <a:xfrm>
            <a:off x="1143000" y="4267200"/>
            <a:ext cx="2057400" cy="1704975"/>
            <a:chOff x="720" y="2688"/>
            <a:chExt cx="1296" cy="1074"/>
          </a:xfrm>
        </p:grpSpPr>
        <p:sp>
          <p:nvSpPr>
            <p:cNvPr id="9220" name="右大括号 9219"/>
            <p:cNvSpPr/>
            <p:nvPr/>
          </p:nvSpPr>
          <p:spPr>
            <a:xfrm rot="5400000">
              <a:off x="1343" y="2064"/>
              <a:ext cx="49" cy="1296"/>
            </a:xfrm>
            <a:prstGeom prst="rightBrace">
              <a:avLst>
                <a:gd name="adj1" fmla="val 208408"/>
                <a:gd name="adj2" fmla="val 50000"/>
              </a:avLst>
            </a:prstGeom>
            <a:noFill/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21" name="文本框 9220"/>
            <p:cNvSpPr txBox="1"/>
            <p:nvPr/>
          </p:nvSpPr>
          <p:spPr>
            <a:xfrm>
              <a:off x="1200" y="2784"/>
              <a:ext cx="528" cy="9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</a:rPr>
                <a:t>十年时探索时期</a:t>
              </a:r>
              <a:endPara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</p:txBody>
        </p:sp>
      </p:grpSp>
      <p:grpSp>
        <p:nvGrpSpPr>
          <p:cNvPr id="9253" name="组合 9252"/>
          <p:cNvGrpSpPr/>
          <p:nvPr/>
        </p:nvGrpSpPr>
        <p:grpSpPr>
          <a:xfrm>
            <a:off x="3505200" y="4191000"/>
            <a:ext cx="2590800" cy="2252663"/>
            <a:chOff x="2208" y="2640"/>
            <a:chExt cx="1632" cy="1419"/>
          </a:xfrm>
        </p:grpSpPr>
        <p:sp>
          <p:nvSpPr>
            <p:cNvPr id="9222" name="文本框 9221"/>
            <p:cNvSpPr txBox="1"/>
            <p:nvPr/>
          </p:nvSpPr>
          <p:spPr>
            <a:xfrm>
              <a:off x="2832" y="2736"/>
              <a:ext cx="624" cy="13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</a:rPr>
                <a:t>文化</a:t>
              </a:r>
              <a:endPara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</a:rPr>
                <a:t>大革</a:t>
              </a:r>
              <a:endPara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</a:rPr>
                <a:t>命时</a:t>
              </a:r>
              <a:endPara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</a:rPr>
                <a:t>期</a:t>
              </a:r>
              <a:endPara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</p:txBody>
        </p:sp>
        <p:sp>
          <p:nvSpPr>
            <p:cNvPr id="9223" name="右大括号 9222"/>
            <p:cNvSpPr/>
            <p:nvPr/>
          </p:nvSpPr>
          <p:spPr>
            <a:xfrm rot="5400000">
              <a:off x="2952" y="1896"/>
              <a:ext cx="144" cy="1632"/>
            </a:xfrm>
            <a:prstGeom prst="rightBrace">
              <a:avLst>
                <a:gd name="adj1" fmla="val 89302"/>
                <a:gd name="adj2" fmla="val 50000"/>
              </a:avLst>
            </a:prstGeom>
            <a:noFill/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9224" name="矩形 9223"/>
          <p:cNvSpPr/>
          <p:nvPr/>
        </p:nvSpPr>
        <p:spPr>
          <a:xfrm>
            <a:off x="3200400" y="0"/>
            <a:ext cx="4672013" cy="579438"/>
          </a:xfrm>
          <a:prstGeom prst="rect">
            <a:avLst/>
          </a:prstGeom>
          <a:solidFill>
            <a:srgbClr val="FFCC99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latin typeface="Arial" panose="020B0604020202020204" pitchFamily="34" charset="0"/>
                <a:ea typeface="隶书" pitchFamily="49" charset="-122"/>
              </a:rPr>
              <a:t>问题一：</a:t>
            </a:r>
            <a:r>
              <a:rPr lang="zh-CN" altLang="en-US" b="1" dirty="0">
                <a:latin typeface="Arial" panose="020B0604020202020204" pitchFamily="34" charset="0"/>
                <a:ea typeface="隶书" pitchFamily="49" charset="-122"/>
              </a:rPr>
              <a:t>新中国科技成就</a:t>
            </a:r>
            <a:endParaRPr lang="en-US" altLang="zh-CN" b="1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9225" name="直接连接符 9224"/>
          <p:cNvSpPr/>
          <p:nvPr/>
        </p:nvSpPr>
        <p:spPr>
          <a:xfrm>
            <a:off x="990600" y="37338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6" name="直接连接符 9225"/>
          <p:cNvSpPr/>
          <p:nvPr/>
        </p:nvSpPr>
        <p:spPr>
          <a:xfrm>
            <a:off x="3124200" y="37338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7" name="直接连接符 9226"/>
          <p:cNvSpPr/>
          <p:nvPr/>
        </p:nvSpPr>
        <p:spPr>
          <a:xfrm>
            <a:off x="6553200" y="37338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8" name="直接连接符 9227"/>
          <p:cNvSpPr/>
          <p:nvPr/>
        </p:nvSpPr>
        <p:spPr>
          <a:xfrm>
            <a:off x="6096000" y="38100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9254" name="组合 9253"/>
          <p:cNvGrpSpPr/>
          <p:nvPr/>
        </p:nvGrpSpPr>
        <p:grpSpPr>
          <a:xfrm>
            <a:off x="6705600" y="4191000"/>
            <a:ext cx="2209800" cy="1704975"/>
            <a:chOff x="4224" y="2640"/>
            <a:chExt cx="1392" cy="1074"/>
          </a:xfrm>
        </p:grpSpPr>
        <p:sp>
          <p:nvSpPr>
            <p:cNvPr id="9229" name="文本框 9228"/>
            <p:cNvSpPr txBox="1"/>
            <p:nvPr/>
          </p:nvSpPr>
          <p:spPr>
            <a:xfrm>
              <a:off x="4752" y="2736"/>
              <a:ext cx="528" cy="9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</a:rPr>
                <a:t>改革</a:t>
              </a:r>
              <a:endPara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</a:rPr>
                <a:t>开放</a:t>
              </a:r>
              <a:endPara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ea typeface="隶书" pitchFamily="49" charset="-122"/>
                </a:rPr>
                <a:t>时期</a:t>
              </a:r>
              <a:endPara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隶书" pitchFamily="49" charset="-122"/>
              </a:endParaRPr>
            </a:p>
          </p:txBody>
        </p:sp>
        <p:sp>
          <p:nvSpPr>
            <p:cNvPr id="9230" name="右大括号 9229"/>
            <p:cNvSpPr/>
            <p:nvPr/>
          </p:nvSpPr>
          <p:spPr>
            <a:xfrm rot="5400000">
              <a:off x="4824" y="2040"/>
              <a:ext cx="192" cy="1392"/>
            </a:xfrm>
            <a:prstGeom prst="rightBrace">
              <a:avLst>
                <a:gd name="adj1" fmla="val 57127"/>
                <a:gd name="adj2" fmla="val 50000"/>
              </a:avLst>
            </a:prstGeom>
            <a:noFill/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9231" name="组合 9230"/>
          <p:cNvGrpSpPr/>
          <p:nvPr/>
        </p:nvGrpSpPr>
        <p:grpSpPr>
          <a:xfrm>
            <a:off x="0" y="3733800"/>
            <a:ext cx="9144000" cy="412750"/>
            <a:chOff x="0" y="0"/>
            <a:chExt cx="5760" cy="260"/>
          </a:xfrm>
        </p:grpSpPr>
        <p:sp>
          <p:nvSpPr>
            <p:cNvPr id="9232" name="直接连接符 9231"/>
            <p:cNvSpPr/>
            <p:nvPr/>
          </p:nvSpPr>
          <p:spPr>
            <a:xfrm>
              <a:off x="0" y="0"/>
              <a:ext cx="57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9233" name="文本框 9232"/>
            <p:cNvSpPr txBox="1"/>
            <p:nvPr/>
          </p:nvSpPr>
          <p:spPr>
            <a:xfrm>
              <a:off x="0" y="48"/>
              <a:ext cx="5760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600" b="1">
                  <a:latin typeface="Arial" panose="020B0604020202020204" pitchFamily="34" charset="0"/>
                  <a:ea typeface="隶书" pitchFamily="49" charset="-122"/>
                </a:rPr>
                <a:t>49           56                                 66                                               76    78                                    </a:t>
              </a:r>
              <a:r>
                <a:rPr lang="zh-CN" altLang="en-US" sz="1600" b="1">
                  <a:latin typeface="Arial" panose="020B0604020202020204" pitchFamily="34" charset="0"/>
                  <a:ea typeface="隶书" pitchFamily="49" charset="-122"/>
                </a:rPr>
                <a:t>今</a:t>
              </a:r>
              <a:endParaRPr lang="zh-CN" altLang="en-US" sz="1600" b="1">
                <a:latin typeface="Arial" panose="020B0604020202020204" pitchFamily="34" charset="0"/>
                <a:ea typeface="隶书" pitchFamily="49" charset="-122"/>
              </a:endParaRPr>
            </a:p>
          </p:txBody>
        </p:sp>
      </p:grpSp>
      <p:sp>
        <p:nvSpPr>
          <p:cNvPr id="9234" name="矩形 9233"/>
          <p:cNvSpPr/>
          <p:nvPr/>
        </p:nvSpPr>
        <p:spPr>
          <a:xfrm>
            <a:off x="1752600" y="838200"/>
            <a:ext cx="533400" cy="28448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64</a:t>
            </a:r>
            <a:endParaRPr lang="en-US" altLang="zh-CN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第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一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颗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原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子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弹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爆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炸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9235" name="矩形 9234"/>
          <p:cNvSpPr/>
          <p:nvPr/>
        </p:nvSpPr>
        <p:spPr>
          <a:xfrm>
            <a:off x="2895600" y="228600"/>
            <a:ext cx="476250" cy="34544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65</a:t>
            </a:r>
            <a:endParaRPr lang="en-US" altLang="zh-CN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人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工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合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成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结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晶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牛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胰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岛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素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9236" name="矩形 9235"/>
          <p:cNvSpPr/>
          <p:nvPr/>
        </p:nvSpPr>
        <p:spPr>
          <a:xfrm>
            <a:off x="2286000" y="228600"/>
            <a:ext cx="695325" cy="40640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</a:pPr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64</a:t>
            </a:r>
            <a:endParaRPr lang="en-US" altLang="zh-CN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自行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设计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制造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的中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近程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导弹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9237" name="矩形 9236"/>
          <p:cNvSpPr/>
          <p:nvPr/>
        </p:nvSpPr>
        <p:spPr>
          <a:xfrm>
            <a:off x="4191000" y="838200"/>
            <a:ext cx="476250" cy="28448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70</a:t>
            </a:r>
            <a:endParaRPr lang="en-US" altLang="zh-CN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第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一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颗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人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造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卫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星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endParaRPr lang="zh-CN" altLang="en-US" sz="2000" b="1">
              <a:solidFill>
                <a:srgbClr val="FF0000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9238" name="矩形 9237"/>
          <p:cNvSpPr/>
          <p:nvPr/>
        </p:nvSpPr>
        <p:spPr>
          <a:xfrm>
            <a:off x="4876800" y="838200"/>
            <a:ext cx="581025" cy="28448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</a:pPr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73</a:t>
            </a:r>
            <a:endParaRPr lang="en-US" altLang="zh-CN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杂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交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水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稻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南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优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2</a:t>
            </a: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号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9239" name="矩形 9238"/>
          <p:cNvSpPr/>
          <p:nvPr/>
        </p:nvSpPr>
        <p:spPr>
          <a:xfrm>
            <a:off x="6934200" y="838200"/>
            <a:ext cx="704850" cy="28448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83</a:t>
            </a:r>
            <a:endParaRPr lang="en-US" altLang="zh-CN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银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河</a:t>
            </a:r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-</a:t>
            </a:r>
            <a:endParaRPr lang="en-US" altLang="zh-CN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Ⅰ</a:t>
            </a: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号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巨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型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计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算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机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9240" name="矩形 9239"/>
          <p:cNvSpPr/>
          <p:nvPr/>
        </p:nvSpPr>
        <p:spPr>
          <a:xfrm>
            <a:off x="8229600" y="762000"/>
            <a:ext cx="646113" cy="28448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pPr>
              <a:buFont typeface="Wingdings" panose="05000000000000000000" pitchFamily="2" charset="2"/>
            </a:pPr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03</a:t>
            </a:r>
            <a:endParaRPr lang="en-US" altLang="zh-CN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en-US" altLang="zh-CN" sz="2000" b="1">
                <a:latin typeface="Arial" panose="020B0604020202020204" pitchFamily="34" charset="0"/>
                <a:ea typeface="隶书" pitchFamily="49" charset="-122"/>
              </a:rPr>
              <a:t>“</a:t>
            </a: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神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舟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五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号” 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发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射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成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>
                <a:latin typeface="Arial" panose="020B0604020202020204" pitchFamily="34" charset="0"/>
                <a:ea typeface="隶书" pitchFamily="49" charset="-122"/>
              </a:rPr>
              <a:t>功</a:t>
            </a:r>
            <a:endParaRPr lang="zh-CN" altLang="en-US" sz="2000" b="1">
              <a:latin typeface="Arial" panose="020B0604020202020204" pitchFamily="34" charset="0"/>
              <a:ea typeface="隶书" pitchFamily="49" charset="-122"/>
            </a:endParaRPr>
          </a:p>
        </p:txBody>
      </p:sp>
      <p:grpSp>
        <p:nvGrpSpPr>
          <p:cNvPr id="9241" name="组合 9240"/>
          <p:cNvGrpSpPr/>
          <p:nvPr/>
        </p:nvGrpSpPr>
        <p:grpSpPr>
          <a:xfrm>
            <a:off x="-150812" y="0"/>
            <a:ext cx="2986087" cy="579438"/>
            <a:chOff x="0" y="0"/>
            <a:chExt cx="1882" cy="365"/>
          </a:xfrm>
        </p:grpSpPr>
        <p:pic>
          <p:nvPicPr>
            <p:cNvPr id="9242" name="Picture 12" descr="练习3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>
              <a:lum bright="22000"/>
            </a:blip>
            <a:stretch>
              <a:fillRect/>
            </a:stretch>
          </p:blipFill>
          <p:spPr>
            <a:xfrm>
              <a:off x="0" y="19"/>
              <a:ext cx="1882" cy="3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43" name="TextBox 5"/>
            <p:cNvSpPr txBox="1"/>
            <p:nvPr/>
          </p:nvSpPr>
          <p:spPr>
            <a:xfrm>
              <a:off x="386" y="0"/>
              <a:ext cx="127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b="1">
                  <a:solidFill>
                    <a:srgbClr val="00B050"/>
                  </a:solidFill>
                  <a:latin typeface="华文琥珀" pitchFamily="2" charset="-122"/>
                  <a:ea typeface="华文琥珀" pitchFamily="2" charset="-122"/>
                </a:rPr>
                <a:t>基础梳理</a:t>
              </a:r>
              <a:endParaRPr lang="zh-CN" altLang="en-US" b="1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endParaRPr>
            </a:p>
          </p:txBody>
        </p:sp>
      </p:grpSp>
      <p:sp>
        <p:nvSpPr>
          <p:cNvPr id="9244" name="文本框 9243"/>
          <p:cNvSpPr txBox="1"/>
          <p:nvPr/>
        </p:nvSpPr>
        <p:spPr>
          <a:xfrm>
            <a:off x="7731125" y="533400"/>
            <a:ext cx="498475" cy="32766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  <a:ea typeface="隶书" pitchFamily="49" charset="-122"/>
              </a:rPr>
              <a:t>90</a:t>
            </a:r>
            <a:r>
              <a:rPr lang="zh-CN" altLang="en-US" sz="2000">
                <a:latin typeface="Arial" panose="020B0604020202020204" pitchFamily="34" charset="0"/>
                <a:ea typeface="隶书" pitchFamily="49" charset="-122"/>
              </a:rPr>
              <a:t>年代秦山、大亚湾核电站</a:t>
            </a:r>
            <a:endParaRPr lang="zh-CN" altLang="en-US" sz="2000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9245" name="直接连接符 9244"/>
          <p:cNvSpPr/>
          <p:nvPr/>
        </p:nvSpPr>
        <p:spPr>
          <a:xfrm>
            <a:off x="6553200" y="914400"/>
            <a:ext cx="0" cy="5943600"/>
          </a:xfrm>
          <a:prstGeom prst="line">
            <a:avLst/>
          </a:prstGeom>
          <a:ln w="666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6" name="文本框 9245"/>
          <p:cNvSpPr txBox="1"/>
          <p:nvPr/>
        </p:nvSpPr>
        <p:spPr>
          <a:xfrm>
            <a:off x="6629400" y="6035675"/>
            <a:ext cx="2362200" cy="82232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>
                <a:latin typeface="Arial" panose="020B0604020202020204" pitchFamily="34" charset="0"/>
                <a:ea typeface="隶书" pitchFamily="49" charset="-122"/>
              </a:rPr>
              <a:t>航天、信息、能源、生物</a:t>
            </a:r>
            <a:endParaRPr lang="zh-CN" altLang="en-US" sz="2400">
              <a:latin typeface="Arial" panose="020B0604020202020204" pitchFamily="34" charset="0"/>
              <a:ea typeface="隶书" pitchFamily="49" charset="-122"/>
            </a:endParaRPr>
          </a:p>
        </p:txBody>
      </p:sp>
      <p:grpSp>
        <p:nvGrpSpPr>
          <p:cNvPr id="9247" name="组合 9246"/>
          <p:cNvGrpSpPr/>
          <p:nvPr/>
        </p:nvGrpSpPr>
        <p:grpSpPr>
          <a:xfrm>
            <a:off x="0" y="6096000"/>
            <a:ext cx="6324600" cy="579438"/>
            <a:chOff x="0" y="0"/>
            <a:chExt cx="3984" cy="365"/>
          </a:xfrm>
        </p:grpSpPr>
        <p:sp>
          <p:nvSpPr>
            <p:cNvPr id="9248" name="文本框 9247"/>
            <p:cNvSpPr txBox="1"/>
            <p:nvPr/>
          </p:nvSpPr>
          <p:spPr>
            <a:xfrm>
              <a:off x="960" y="0"/>
              <a:ext cx="1536" cy="365"/>
            </a:xfrm>
            <a:prstGeom prst="rect">
              <a:avLst/>
            </a:prstGeom>
            <a:solidFill>
              <a:srgbClr val="FFFF99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  <a:ea typeface="隶书" pitchFamily="49" charset="-122"/>
                </a:rPr>
                <a:t>国防科技</a:t>
              </a:r>
              <a:endParaRPr lang="zh-CN" altLang="en-US">
                <a:latin typeface="Arial" panose="020B0604020202020204" pitchFamily="34" charset="0"/>
                <a:ea typeface="隶书" pitchFamily="49" charset="-122"/>
              </a:endParaRPr>
            </a:p>
          </p:txBody>
        </p:sp>
        <p:sp>
          <p:nvSpPr>
            <p:cNvPr id="9249" name="直接连接符 9248"/>
            <p:cNvSpPr/>
            <p:nvPr/>
          </p:nvSpPr>
          <p:spPr>
            <a:xfrm>
              <a:off x="2496" y="240"/>
              <a:ext cx="1488" cy="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9250" name="直接连接符 9249"/>
            <p:cNvSpPr/>
            <p:nvPr/>
          </p:nvSpPr>
          <p:spPr>
            <a:xfrm flipH="1">
              <a:off x="0" y="288"/>
              <a:ext cx="960" cy="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圆角矩形 10241"/>
          <p:cNvSpPr/>
          <p:nvPr/>
        </p:nvSpPr>
        <p:spPr>
          <a:xfrm>
            <a:off x="131763" y="1125538"/>
            <a:ext cx="8848725" cy="5616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材料一  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20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世纪中期以后，以航天技术、原子能技术、电子计算机的应用为代表的第三次科技革命到来，科学技术飞速发展，超过了以往任何历史时期。为适应第三次科技革命的浪潮，我国广大科技工作者在极端困难的条件下，自力更生，取得“两弹一星”的重大成就。尤其是改革开放以来，随着经济发展水平的提高，我国科学技术事业有了进一步发展，中国在航天技术和运载火箭技术方面都已达到了世界先进水平。</a:t>
            </a:r>
            <a:endParaRPr lang="zh-CN" altLang="en-US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材料二  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1949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年，新中国成立，同年组建中国科学院。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1956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年我国制订了全国科学技术发展远景规划；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1978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年，邓小平提出“科学技术是第一生产力”；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20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世纪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80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年代中期，陆续制定了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863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计划、星火计划、火炬计划；</a:t>
            </a:r>
            <a:r>
              <a:rPr lang="en-US" altLang="zh-CN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1995</a:t>
            </a:r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年，提出“科教兴国”战略。</a:t>
            </a:r>
            <a:endParaRPr lang="zh-CN" altLang="en-US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4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endParaRPr lang="zh-CN" altLang="en-US" sz="24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3" name="直接连接符 10242"/>
          <p:cNvSpPr/>
          <p:nvPr/>
        </p:nvSpPr>
        <p:spPr>
          <a:xfrm flipV="1">
            <a:off x="4359275" y="2182813"/>
            <a:ext cx="1941513" cy="22225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4" name="直接连接符 10243"/>
          <p:cNvSpPr/>
          <p:nvPr/>
        </p:nvSpPr>
        <p:spPr>
          <a:xfrm flipV="1">
            <a:off x="1203325" y="3644900"/>
            <a:ext cx="1211263" cy="22225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5" name="椭圆 10244"/>
          <p:cNvSpPr/>
          <p:nvPr/>
        </p:nvSpPr>
        <p:spPr>
          <a:xfrm>
            <a:off x="228600" y="5715000"/>
            <a:ext cx="2209800" cy="533400"/>
          </a:xfrm>
          <a:prstGeom prst="ellipse">
            <a:avLst/>
          </a:prstGeom>
          <a:noFill/>
          <a:ln w="476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46" name="直接连接符 10245"/>
          <p:cNvSpPr/>
          <p:nvPr/>
        </p:nvSpPr>
        <p:spPr>
          <a:xfrm flipV="1">
            <a:off x="6410325" y="3262313"/>
            <a:ext cx="1211263" cy="22225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7" name="直接连接符 10246"/>
          <p:cNvSpPr/>
          <p:nvPr/>
        </p:nvSpPr>
        <p:spPr>
          <a:xfrm flipV="1">
            <a:off x="2713038" y="2924175"/>
            <a:ext cx="2114550" cy="30163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8" name="矩形 10247"/>
          <p:cNvSpPr/>
          <p:nvPr/>
        </p:nvSpPr>
        <p:spPr>
          <a:xfrm>
            <a:off x="2286000" y="5759450"/>
            <a:ext cx="6481763" cy="1098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66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国家的正确决策</a:t>
            </a:r>
            <a:endParaRPr lang="zh-CN" altLang="en-US" sz="66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9" name="直接连接符 10248"/>
          <p:cNvSpPr/>
          <p:nvPr/>
        </p:nvSpPr>
        <p:spPr>
          <a:xfrm flipV="1">
            <a:off x="3708400" y="4775200"/>
            <a:ext cx="1211263" cy="22225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0" name="矩形 10249"/>
          <p:cNvSpPr/>
          <p:nvPr/>
        </p:nvSpPr>
        <p:spPr>
          <a:xfrm>
            <a:off x="762000" y="533400"/>
            <a:ext cx="77533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3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、新中国科学技术取得巨大成就的原因</a:t>
            </a:r>
            <a:r>
              <a:rPr lang="zh-CN" altLang="en-US" b="1">
                <a:solidFill>
                  <a:srgbClr val="FF3300"/>
                </a:solidFill>
                <a:latin typeface="Arial" panose="020B0604020202020204" pitchFamily="34" charset="0"/>
                <a:ea typeface="隶书" pitchFamily="49" charset="-122"/>
              </a:rPr>
              <a:t>。</a:t>
            </a:r>
            <a:endParaRPr lang="zh-CN" altLang="en-US" b="1">
              <a:solidFill>
                <a:srgbClr val="FF3300"/>
              </a:solidFill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0251" name="矩形 10250"/>
          <p:cNvSpPr/>
          <p:nvPr/>
        </p:nvSpPr>
        <p:spPr>
          <a:xfrm>
            <a:off x="533400" y="533400"/>
            <a:ext cx="7521575" cy="579438"/>
          </a:xfrm>
          <a:prstGeom prst="rect">
            <a:avLst/>
          </a:prstGeom>
          <a:solidFill>
            <a:srgbClr val="FFCC99"/>
          </a:solidFill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问题二：</a:t>
            </a:r>
            <a:r>
              <a:rPr lang="zh-CN" altLang="en-US" b="1">
                <a:latin typeface="Arial" panose="020B0604020202020204" pitchFamily="34" charset="0"/>
                <a:ea typeface="隶书" pitchFamily="49" charset="-122"/>
              </a:rPr>
              <a:t>新中国现代科技发展</a:t>
            </a:r>
            <a:r>
              <a:rPr lang="zh-CN" altLang="en-US" b="1" dirty="0">
                <a:latin typeface="Arial" panose="020B0604020202020204" pitchFamily="34" charset="0"/>
                <a:ea typeface="隶书" pitchFamily="49" charset="-122"/>
              </a:rPr>
              <a:t>的原因</a:t>
            </a:r>
            <a:r>
              <a:rPr lang="zh-CN" altLang="en-US" b="1">
                <a:latin typeface="Arial" panose="020B0604020202020204" pitchFamily="34" charset="0"/>
                <a:ea typeface="隶书" pitchFamily="49" charset="-122"/>
              </a:rPr>
              <a:t>分析</a:t>
            </a:r>
            <a:endParaRPr lang="zh-CN" altLang="en-US" b="1">
              <a:latin typeface="Arial" panose="020B0604020202020204" pitchFamily="34" charset="0"/>
              <a:ea typeface="隶书" pitchFamily="49" charset="-122"/>
            </a:endParaRPr>
          </a:p>
        </p:txBody>
      </p:sp>
      <p:grpSp>
        <p:nvGrpSpPr>
          <p:cNvPr id="10252" name="组合 10251"/>
          <p:cNvGrpSpPr/>
          <p:nvPr/>
        </p:nvGrpSpPr>
        <p:grpSpPr>
          <a:xfrm>
            <a:off x="0" y="0"/>
            <a:ext cx="2987675" cy="579438"/>
            <a:chOff x="0" y="0"/>
            <a:chExt cx="1882" cy="365"/>
          </a:xfrm>
        </p:grpSpPr>
        <p:pic>
          <p:nvPicPr>
            <p:cNvPr id="10253" name="Picture 12" descr="练习3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>
              <a:lum bright="22000"/>
            </a:blip>
            <a:stretch>
              <a:fillRect/>
            </a:stretch>
          </p:blipFill>
          <p:spPr>
            <a:xfrm>
              <a:off x="0" y="19"/>
              <a:ext cx="1882" cy="3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54" name="TextBox 5"/>
            <p:cNvSpPr txBox="1"/>
            <p:nvPr/>
          </p:nvSpPr>
          <p:spPr>
            <a:xfrm>
              <a:off x="386" y="0"/>
              <a:ext cx="127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b="1">
                  <a:solidFill>
                    <a:srgbClr val="00B050"/>
                  </a:solidFill>
                  <a:latin typeface="华文琥珀" pitchFamily="2" charset="-122"/>
                  <a:ea typeface="华文琥珀" pitchFamily="2" charset="-122"/>
                </a:rPr>
                <a:t>基础梳理</a:t>
              </a:r>
              <a:endParaRPr lang="zh-CN" altLang="en-US" b="1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圆角矩形 11265"/>
          <p:cNvSpPr/>
          <p:nvPr/>
        </p:nvSpPr>
        <p:spPr>
          <a:xfrm>
            <a:off x="0" y="609600"/>
            <a:ext cx="8848725" cy="381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材料三  在新中国科技队伍中留学归国人才是“尖端科技领域和薄弱空白学科的开拓者”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。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从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1948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年到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1957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年，海外学子归国形成热潮，仅从美国回来就有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1000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余人，各国归来总数达到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3000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余人。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建国初有一大批科技人员是苏联帮助培养的。仅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1954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年前，中国派往苏联留学、实习的人数就将近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2000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人。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7" name="直接连接符 11266"/>
          <p:cNvSpPr/>
          <p:nvPr/>
        </p:nvSpPr>
        <p:spPr>
          <a:xfrm>
            <a:off x="5638800" y="1371600"/>
            <a:ext cx="1295400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68" name="直接连接符 11267"/>
          <p:cNvSpPr/>
          <p:nvPr/>
        </p:nvSpPr>
        <p:spPr>
          <a:xfrm>
            <a:off x="5867400" y="3124200"/>
            <a:ext cx="2133600" cy="0"/>
          </a:xfrm>
          <a:prstGeom prst="line">
            <a:avLst/>
          </a:prstGeom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69" name="文本框 11268"/>
          <p:cNvSpPr txBox="1"/>
          <p:nvPr/>
        </p:nvSpPr>
        <p:spPr>
          <a:xfrm>
            <a:off x="1295400" y="5562600"/>
            <a:ext cx="67818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科学技术人才的来源保证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0" name="矩形 11269"/>
          <p:cNvSpPr/>
          <p:nvPr/>
        </p:nvSpPr>
        <p:spPr>
          <a:xfrm>
            <a:off x="806450" y="0"/>
            <a:ext cx="8337550" cy="579438"/>
          </a:xfrm>
          <a:prstGeom prst="rect">
            <a:avLst/>
          </a:prstGeom>
          <a:solidFill>
            <a:srgbClr val="FFCC99"/>
          </a:solidFill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问题二：</a:t>
            </a:r>
            <a:r>
              <a:rPr lang="zh-CN" altLang="en-US" b="1">
                <a:latin typeface="Arial" panose="020B0604020202020204" pitchFamily="34" charset="0"/>
                <a:ea typeface="隶书" pitchFamily="49" charset="-122"/>
              </a:rPr>
              <a:t>新中国现代科技发展的共同原因分析</a:t>
            </a:r>
            <a:endParaRPr lang="zh-CN" altLang="en-US" b="1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1271" name="矩形 11270"/>
          <p:cNvSpPr/>
          <p:nvPr/>
        </p:nvSpPr>
        <p:spPr>
          <a:xfrm>
            <a:off x="5105400" y="3962400"/>
            <a:ext cx="38862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21课 现代中国教育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272" name="矩形 11271"/>
          <p:cNvSpPr/>
          <p:nvPr/>
        </p:nvSpPr>
        <p:spPr>
          <a:xfrm>
            <a:off x="838200" y="3962400"/>
            <a:ext cx="5133975" cy="7000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 b="1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李四光、华罗庚、邓稼先</a:t>
            </a:r>
            <a:endParaRPr lang="zh-CN" altLang="en-US" sz="3600" b="1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2"/>
          <p:cNvSpPr txBox="1"/>
          <p:nvPr/>
        </p:nvSpPr>
        <p:spPr>
          <a:xfrm>
            <a:off x="0" y="685800"/>
            <a:ext cx="95250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FF3300"/>
                </a:solidFill>
                <a:latin typeface="Times New Roman" panose="02020603050405020304" pitchFamily="18" charset="0"/>
                <a:ea typeface="华文中宋" pitchFamily="2" charset="-122"/>
              </a:rPr>
              <a:t>建国以来现代科技取得成就的原因</a:t>
            </a:r>
            <a:endParaRPr lang="zh-CN" altLang="en-US" sz="4800" b="1">
              <a:solidFill>
                <a:srgbClr val="FF3300"/>
              </a:solidFill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13315" name="Text Box 3"/>
          <p:cNvSpPr txBox="1"/>
          <p:nvPr/>
        </p:nvSpPr>
        <p:spPr>
          <a:xfrm>
            <a:off x="1763713" y="1412875"/>
            <a:ext cx="6911975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1 .</a:t>
            </a:r>
            <a:r>
              <a:rPr lang="zh-CN" altLang="en-US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国家的独立，社会主义制度的确立（保障）</a:t>
            </a:r>
            <a:endParaRPr lang="zh-CN" altLang="en-US" sz="3600" b="1">
              <a:solidFill>
                <a:srgbClr val="0000FF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3316" name="Text Box 4"/>
          <p:cNvSpPr txBox="1"/>
          <p:nvPr/>
        </p:nvSpPr>
        <p:spPr>
          <a:xfrm>
            <a:off x="1763713" y="2852738"/>
            <a:ext cx="58562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2 .</a:t>
            </a:r>
            <a:r>
              <a:rPr lang="zh-CN" altLang="en-US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党和政府的重视（政策）</a:t>
            </a:r>
            <a:endParaRPr lang="zh-CN" altLang="en-US" sz="3600" b="1">
              <a:solidFill>
                <a:srgbClr val="0000FF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3317" name="Text Box 5"/>
          <p:cNvSpPr txBox="1"/>
          <p:nvPr/>
        </p:nvSpPr>
        <p:spPr>
          <a:xfrm>
            <a:off x="1835150" y="3644900"/>
            <a:ext cx="42767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3 .</a:t>
            </a:r>
            <a:r>
              <a:rPr lang="zh-CN" altLang="en-US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经济实力的增强</a:t>
            </a:r>
            <a:endParaRPr lang="zh-CN" altLang="en-US" sz="3600" b="1">
              <a:solidFill>
                <a:srgbClr val="0000FF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3318" name="Text Box 6"/>
          <p:cNvSpPr txBox="1"/>
          <p:nvPr/>
        </p:nvSpPr>
        <p:spPr>
          <a:xfrm>
            <a:off x="1835150" y="4437063"/>
            <a:ext cx="42767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4 .</a:t>
            </a:r>
            <a:r>
              <a:rPr lang="zh-CN" altLang="en-US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科学家的努力</a:t>
            </a:r>
            <a:endParaRPr lang="zh-CN" altLang="en-US" sz="3600" b="1">
              <a:solidFill>
                <a:srgbClr val="0000FF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3319" name="Text Box 7"/>
          <p:cNvSpPr txBox="1"/>
          <p:nvPr/>
        </p:nvSpPr>
        <p:spPr>
          <a:xfrm>
            <a:off x="1763713" y="5300663"/>
            <a:ext cx="58388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5 .</a:t>
            </a:r>
            <a:r>
              <a:rPr lang="zh-CN" altLang="en-US" sz="3600" b="1">
                <a:solidFill>
                  <a:srgbClr val="0000FF"/>
                </a:solidFill>
                <a:latin typeface="华文中宋" pitchFamily="2" charset="-122"/>
                <a:ea typeface="华文中宋" pitchFamily="2" charset="-122"/>
              </a:rPr>
              <a:t>第三次科技革命的推动</a:t>
            </a:r>
            <a:endParaRPr lang="zh-CN" altLang="en-US" sz="3600" b="1">
              <a:solidFill>
                <a:srgbClr val="0000FF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3320" name="矩形 13319"/>
          <p:cNvSpPr/>
          <p:nvPr/>
        </p:nvSpPr>
        <p:spPr>
          <a:xfrm>
            <a:off x="228600" y="0"/>
            <a:ext cx="2133600" cy="76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总体</a:t>
            </a:r>
            <a:endParaRPr lang="zh-CN" altLang="en-US" sz="3600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321" name="左大括号 13320"/>
          <p:cNvSpPr/>
          <p:nvPr/>
        </p:nvSpPr>
        <p:spPr>
          <a:xfrm>
            <a:off x="1600200" y="1676400"/>
            <a:ext cx="76200" cy="3200400"/>
          </a:xfrm>
          <a:prstGeom prst="leftBrace">
            <a:avLst>
              <a:gd name="adj1" fmla="val 350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22" name="文本框 13321"/>
          <p:cNvSpPr txBox="1"/>
          <p:nvPr/>
        </p:nvSpPr>
        <p:spPr>
          <a:xfrm>
            <a:off x="685800" y="2667000"/>
            <a:ext cx="6858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内因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3323" name="文本框 13322"/>
          <p:cNvSpPr txBox="1"/>
          <p:nvPr/>
        </p:nvSpPr>
        <p:spPr>
          <a:xfrm>
            <a:off x="533400" y="5257800"/>
            <a:ext cx="1219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外因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框 12289"/>
          <p:cNvSpPr txBox="1"/>
          <p:nvPr/>
        </p:nvSpPr>
        <p:spPr>
          <a:xfrm>
            <a:off x="0" y="990600"/>
            <a:ext cx="9144000" cy="3262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1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、中国明清时期为什么没有产生现代科学？</a:t>
            </a:r>
            <a:endParaRPr lang="zh-CN" altLang="en-US" b="1">
              <a:latin typeface="Arial" panose="020B0604020202020204" pitchFamily="34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2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、</a:t>
            </a:r>
            <a:r>
              <a:rPr lang="zh-CN" altLang="en-US" b="1">
                <a:solidFill>
                  <a:srgbClr val="0000FF"/>
                </a:solidFill>
                <a:latin typeface="Arial" panose="020B0604020202020204" pitchFamily="34" charset="0"/>
                <a:ea typeface="隶书" pitchFamily="49" charset="-122"/>
              </a:rPr>
              <a:t>近代中国的仁人志士又如何努力将现代科学引入中国？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b="1">
              <a:solidFill>
                <a:srgbClr val="FF3300"/>
              </a:solidFill>
              <a:latin typeface="Arial" panose="020B0604020202020204" pitchFamily="34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grpSp>
        <p:nvGrpSpPr>
          <p:cNvPr id="12291" name="组合 12290"/>
          <p:cNvGrpSpPr/>
          <p:nvPr/>
        </p:nvGrpSpPr>
        <p:grpSpPr>
          <a:xfrm>
            <a:off x="0" y="228600"/>
            <a:ext cx="2987675" cy="579438"/>
            <a:chOff x="0" y="0"/>
            <a:chExt cx="1882" cy="365"/>
          </a:xfrm>
        </p:grpSpPr>
        <p:pic>
          <p:nvPicPr>
            <p:cNvPr id="12292" name="Picture 12" descr="练习3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>
              <a:lum bright="22000"/>
            </a:blip>
            <a:stretch>
              <a:fillRect/>
            </a:stretch>
          </p:blipFill>
          <p:spPr>
            <a:xfrm>
              <a:off x="0" y="19"/>
              <a:ext cx="1882" cy="3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293" name="TextBox 5"/>
            <p:cNvSpPr txBox="1"/>
            <p:nvPr/>
          </p:nvSpPr>
          <p:spPr>
            <a:xfrm>
              <a:off x="386" y="0"/>
              <a:ext cx="127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b="1">
                  <a:solidFill>
                    <a:srgbClr val="00B050"/>
                  </a:solidFill>
                  <a:latin typeface="华文琥珀" pitchFamily="2" charset="-122"/>
                  <a:ea typeface="华文琥珀" pitchFamily="2" charset="-122"/>
                </a:rPr>
                <a:t>知识链接</a:t>
              </a:r>
              <a:endParaRPr lang="zh-CN" altLang="en-US" b="1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endParaRPr>
            </a:p>
          </p:txBody>
        </p:sp>
      </p:grpSp>
      <p:grpSp>
        <p:nvGrpSpPr>
          <p:cNvPr id="12294" name="组合 12293"/>
          <p:cNvGrpSpPr>
            <a:grpSpLocks noChangeAspect="1"/>
          </p:cNvGrpSpPr>
          <p:nvPr/>
        </p:nvGrpSpPr>
        <p:grpSpPr>
          <a:xfrm>
            <a:off x="228600" y="2743200"/>
            <a:ext cx="6172200" cy="2286000"/>
            <a:chOff x="0" y="0"/>
            <a:chExt cx="3888" cy="1440"/>
          </a:xfrm>
        </p:grpSpPr>
        <p:pic>
          <p:nvPicPr>
            <p:cNvPr id="12295" name="图片 1229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668" cy="14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296" name="图片 1229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76" y="48"/>
              <a:ext cx="1152" cy="13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297" name="图片 1229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80" y="0"/>
              <a:ext cx="1008" cy="1344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12298" name="图片 1229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5600" y="2743200"/>
            <a:ext cx="1485900" cy="2057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9" name="文本框 12298"/>
          <p:cNvSpPr txBox="1"/>
          <p:nvPr/>
        </p:nvSpPr>
        <p:spPr>
          <a:xfrm>
            <a:off x="304800" y="5105400"/>
            <a:ext cx="2743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师夷长技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2300" name="文本框 12299"/>
          <p:cNvSpPr txBox="1"/>
          <p:nvPr/>
        </p:nvSpPr>
        <p:spPr>
          <a:xfrm>
            <a:off x="2971800" y="5181600"/>
            <a:ext cx="1981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中体西用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2301" name="文本框 12300"/>
          <p:cNvSpPr txBox="1"/>
          <p:nvPr/>
        </p:nvSpPr>
        <p:spPr>
          <a:xfrm>
            <a:off x="5181600" y="5105400"/>
            <a:ext cx="1371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西学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2302" name="文本框 12301"/>
          <p:cNvSpPr txBox="1"/>
          <p:nvPr/>
        </p:nvSpPr>
        <p:spPr>
          <a:xfrm>
            <a:off x="6858000" y="5181600"/>
            <a:ext cx="1905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民主科学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2303" name="矩形 12302"/>
          <p:cNvSpPr/>
          <p:nvPr/>
        </p:nvSpPr>
        <p:spPr>
          <a:xfrm>
            <a:off x="-150812" y="5715000"/>
            <a:ext cx="4799012" cy="7000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能否促进科学发展？</a:t>
            </a:r>
            <a:endParaRPr lang="zh-CN" altLang="en-US" sz="3600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304" name="矩形 12303"/>
          <p:cNvSpPr/>
          <p:nvPr/>
        </p:nvSpPr>
        <p:spPr>
          <a:xfrm>
            <a:off x="4419600" y="5829300"/>
            <a:ext cx="41148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国家独立、民族富强</a:t>
            </a:r>
            <a:endParaRPr lang="zh-CN" alt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305" name="圆角矩形 12304"/>
          <p:cNvSpPr/>
          <p:nvPr/>
        </p:nvSpPr>
        <p:spPr>
          <a:xfrm>
            <a:off x="0" y="0"/>
            <a:ext cx="88392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pPr algn="ctr"/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itchFamily="49" charset="-122"/>
              </a:rPr>
              <a:t>具体某个阶段原因探究</a:t>
            </a:r>
            <a:r>
              <a:rPr lang="en-US" altLang="zh-CN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itchFamily="49" charset="-122"/>
              </a:rPr>
              <a:t>——80</a:t>
            </a:r>
            <a:r>
              <a:rPr lang="zh-CN" altLang="en-US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itchFamily="49" charset="-122"/>
              </a:rPr>
              <a:t>年代科技快速发展原因</a:t>
            </a:r>
            <a:endParaRPr lang="zh-CN" altLang="en-US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charRg st="21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/>
      <p:bldP spid="12300" grpId="0"/>
      <p:bldP spid="12301" grpId="0"/>
      <p:bldP spid="123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0" y="11113"/>
            <a:ext cx="9144000" cy="55705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/>
            <a:r>
              <a:rPr lang="zh-CN" altLang="en-US" sz="24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材料</a:t>
            </a:r>
            <a:r>
              <a:rPr lang="en-US" altLang="zh-CN" sz="24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 1945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年，美国在日本广岛投下一颗原子弹。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1949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年，苏联爆炸成功第一颗原子弹。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1952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年，英国进行了第一次核爆炸。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1984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年和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1985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年初，报纸刊登着两则新闻：“一批解密文件表明，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1953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年美国曾想利用核武器攻击中国的援朝部队”“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1954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年，美、英等国考虑用核武器进攻中国。”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/>
            <a:r>
              <a:rPr lang="zh-CN" altLang="en-US" sz="24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材料</a:t>
            </a:r>
            <a:r>
              <a:rPr lang="en-US" altLang="zh-CN" sz="24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sz="24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altLang="zh-CN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endParaRPr lang="en-US" altLang="zh-CN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endParaRPr lang="en-US" altLang="zh-CN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>
                <a:solidFill>
                  <a:srgbClr val="000099"/>
                </a:solidFill>
                <a:latin typeface="华文新魏" pitchFamily="2" charset="-122"/>
                <a:ea typeface="华文新魏" pitchFamily="2" charset="-122"/>
              </a:rPr>
              <a:t>看材料并结合当时的国际局势思考：新中国成立之初为什么要发展“两弹一星”？</a:t>
            </a:r>
            <a:endParaRPr lang="zh-CN" altLang="en-US" b="1">
              <a:solidFill>
                <a:srgbClr val="000099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4339" name="圆角矩形 14338"/>
          <p:cNvSpPr/>
          <p:nvPr/>
        </p:nvSpPr>
        <p:spPr>
          <a:xfrm>
            <a:off x="0" y="0"/>
            <a:ext cx="9144000" cy="528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40" name="文本框 14339"/>
          <p:cNvSpPr txBox="1"/>
          <p:nvPr/>
        </p:nvSpPr>
        <p:spPr>
          <a:xfrm>
            <a:off x="1727200" y="5486400"/>
            <a:ext cx="7416800" cy="1189038"/>
          </a:xfrm>
          <a:prstGeom prst="rect">
            <a:avLst/>
          </a:prstGeom>
          <a:solidFill>
            <a:srgbClr val="0033CC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a.</a:t>
            </a:r>
            <a:r>
              <a:rPr lang="zh-CN" altLang="en-US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新中国成立初，国力较弱，国家安全又受到威胁；</a:t>
            </a:r>
            <a:endParaRPr lang="zh-CN" altLang="en-US" sz="2400" b="1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b.</a:t>
            </a:r>
            <a:r>
              <a:rPr lang="zh-CN" altLang="en-US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美苏争霸，两极格局的形成导致世界局势紧张</a:t>
            </a:r>
            <a:endParaRPr lang="zh-CN" altLang="en-US" sz="2400" b="1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c.</a:t>
            </a:r>
            <a:r>
              <a:rPr lang="zh-CN" altLang="en-US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美国敌视中国，想要扼杀新生的人民政权</a:t>
            </a:r>
            <a:endParaRPr lang="zh-CN" altLang="en-US" sz="2400" b="1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0" y="0"/>
            <a:ext cx="9525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深层原因探究</a:t>
            </a: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——</a:t>
            </a:r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为什么</a:t>
            </a: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60</a:t>
            </a:r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70</a:t>
            </a:r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年代“两弹一星”一枝独秀</a:t>
            </a:r>
            <a:endParaRPr lang="zh-CN" altLang="en-US" sz="24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14342" name="图片 14341" descr="u=117488115,1231958827&amp;fm=23&amp;gp=0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6400" y="2514600"/>
            <a:ext cx="5257800" cy="1981200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4343" name="矩形 14342"/>
          <p:cNvSpPr/>
          <p:nvPr/>
        </p:nvSpPr>
        <p:spPr>
          <a:xfrm>
            <a:off x="0" y="5410200"/>
            <a:ext cx="12192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必要性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344" name="文本框 14343"/>
          <p:cNvSpPr txBox="1"/>
          <p:nvPr/>
        </p:nvSpPr>
        <p:spPr>
          <a:xfrm>
            <a:off x="0" y="3886200"/>
            <a:ext cx="9144000" cy="579438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建国初“一穷二白”，是否具备发展核武器的条件？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ldLvl="0" animBg="1"/>
      <p:bldP spid="143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文本框 15361"/>
          <p:cNvSpPr txBox="1"/>
          <p:nvPr/>
        </p:nvSpPr>
        <p:spPr>
          <a:xfrm>
            <a:off x="0" y="0"/>
            <a:ext cx="9525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具体某个阶段原因探究</a:t>
            </a: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——</a:t>
            </a:r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为什么</a:t>
            </a: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60</a:t>
            </a:r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70</a:t>
            </a:r>
            <a:r>
              <a:rPr lang="zh-CN" altLang="en-US" sz="2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年代“两弹一星”一枝独秀</a:t>
            </a:r>
            <a:endParaRPr lang="zh-CN" altLang="en-US" sz="24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5363" name="矩形 15362"/>
          <p:cNvSpPr/>
          <p:nvPr/>
        </p:nvSpPr>
        <p:spPr>
          <a:xfrm>
            <a:off x="228600" y="533400"/>
            <a:ext cx="1219200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必要性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1727200" y="457200"/>
            <a:ext cx="7416800" cy="1189038"/>
          </a:xfrm>
          <a:prstGeom prst="rect">
            <a:avLst/>
          </a:prstGeom>
          <a:solidFill>
            <a:srgbClr val="0033CC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a.</a:t>
            </a:r>
            <a:r>
              <a:rPr lang="zh-CN" altLang="en-US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新中国成立初，国力较弱，国家安全又受到威胁；</a:t>
            </a:r>
            <a:endParaRPr lang="zh-CN" altLang="en-US" sz="2400" b="1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b.</a:t>
            </a:r>
            <a:r>
              <a:rPr lang="zh-CN" altLang="en-US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美苏争霸，两极格局的形成导致世界局势紧张</a:t>
            </a:r>
            <a:endParaRPr lang="zh-CN" altLang="en-US" sz="2400" b="1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c.</a:t>
            </a:r>
            <a:r>
              <a:rPr lang="zh-CN" altLang="en-US" sz="2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美国敌视中国，想要扼杀新生的人民政权</a:t>
            </a:r>
            <a:endParaRPr lang="zh-CN" altLang="en-US" sz="2400" b="1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65" name="矩形 15364"/>
          <p:cNvSpPr/>
          <p:nvPr/>
        </p:nvSpPr>
        <p:spPr>
          <a:xfrm>
            <a:off x="0" y="2362200"/>
            <a:ext cx="1400175" cy="1028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可能性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366" name="文本框 15365"/>
          <p:cNvSpPr txBox="1"/>
          <p:nvPr/>
        </p:nvSpPr>
        <p:spPr>
          <a:xfrm>
            <a:off x="1752600" y="2133600"/>
            <a:ext cx="6477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“两弹一星”战略决策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5367" name="文本框 15366"/>
          <p:cNvSpPr txBox="1"/>
          <p:nvPr/>
        </p:nvSpPr>
        <p:spPr>
          <a:xfrm>
            <a:off x="0" y="3581400"/>
            <a:ext cx="9144000" cy="2874963"/>
          </a:xfrm>
          <a:prstGeom prst="rect">
            <a:avLst/>
          </a:prstGeom>
          <a:solidFill>
            <a:srgbClr val="FFFFCC"/>
          </a:solidFill>
          <a:ln w="44450" cap="flat" cmpd="sng">
            <a:solidFill>
              <a:srgbClr val="8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补充材料：</a:t>
            </a:r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1954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年前，中国派往苏联留学将近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2000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人。</a:t>
            </a:r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1954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-1960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年，在中国工作的苏联专家顾问总计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18000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人。</a:t>
            </a:r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1954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年赫鲁晓夫首次访华，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……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答应帮助中国建立一个小型实验性核反应堆，进行原子物理科学研究和培养人才，共花费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794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亿卢布（当时中国“一五”计划折合花费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80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亿卢布）</a:t>
            </a:r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368" name="矩形 15367"/>
          <p:cNvSpPr/>
          <p:nvPr/>
        </p:nvSpPr>
        <p:spPr>
          <a:xfrm>
            <a:off x="1828800" y="2514600"/>
            <a:ext cx="46545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高度集中的计划经济体制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5369" name="文本框 15368"/>
          <p:cNvSpPr txBox="1"/>
          <p:nvPr/>
        </p:nvSpPr>
        <p:spPr>
          <a:xfrm>
            <a:off x="1447800" y="2971800"/>
            <a:ext cx="7696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苏联建国初期对中国的援助（“一边倒”）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  <p:sp>
        <p:nvSpPr>
          <p:cNvPr id="15370" name="文本框 15369"/>
          <p:cNvSpPr txBox="1"/>
          <p:nvPr/>
        </p:nvSpPr>
        <p:spPr>
          <a:xfrm>
            <a:off x="0" y="1600200"/>
            <a:ext cx="9144000" cy="579438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latin typeface="Arial" panose="020B0604020202020204" pitchFamily="34" charset="0"/>
                <a:ea typeface="隶书" pitchFamily="49" charset="-122"/>
              </a:rPr>
              <a:t>建国初“一穷二白”，是否具备发展核武器的条件？</a:t>
            </a:r>
            <a:endParaRPr lang="zh-CN" altLang="en-US">
              <a:latin typeface="Arial" panose="020B0604020202020204" pitchFamily="34" charset="0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 animBg="1"/>
      <p:bldP spid="15368" grpId="0"/>
      <p:bldP spid="15369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4126</Words>
  <Application>WPS 演示</Application>
  <PresentationFormat>在屏幕上显示</PresentationFormat>
  <Paragraphs>336</Paragraphs>
  <Slides>17</Slides>
  <Notes>1</Notes>
  <HiddenSlides>2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4" baseType="lpstr">
      <vt:lpstr>Arial</vt:lpstr>
      <vt:lpstr>宋体</vt:lpstr>
      <vt:lpstr>Wingdings</vt:lpstr>
      <vt:lpstr>隶书</vt:lpstr>
      <vt:lpstr>Times New Roman</vt:lpstr>
      <vt:lpstr>Courier New</vt:lpstr>
      <vt:lpstr>黑体</vt:lpstr>
      <vt:lpstr>华文琥珀</vt:lpstr>
      <vt:lpstr>华文新魏</vt:lpstr>
      <vt:lpstr>楷体_GB2312</vt:lpstr>
      <vt:lpstr>微软雅黑</vt:lpstr>
      <vt:lpstr>新宋体</vt:lpstr>
      <vt:lpstr>华文中宋</vt:lpstr>
      <vt:lpstr>楷体</vt:lpstr>
      <vt:lpstr>Tahoma</vt:lpstr>
      <vt:lpstr>Arial Unicode MS</vt:lpstr>
      <vt:lpstr>默认设计模板</vt:lpstr>
      <vt:lpstr>PowerPoint 演示文稿</vt:lpstr>
      <vt:lpstr>第19课  现代中国的科学技术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120</cp:revision>
  <dcterms:created xsi:type="dcterms:W3CDTF">2009-01-28T23:51:00Z</dcterms:created>
  <dcterms:modified xsi:type="dcterms:W3CDTF">2019-05-30T03:05:33Z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2052-11.1.0.8696</vt:lpwstr>
  </property>
</Properties>
</file>