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5143500" type="screen16x9"/>
  <p:notesSz cx="6761163" cy="9942513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87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23BB8-E63E-4EEE-A1BB-3013BCF4A239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E064A-5363-46E5-882A-CBF1FED1C2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608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F856-3AE8-FD49-9CF4-B50BABC4DD57}" type="datetimeFigureOut">
              <a:rPr kumimoji="1" lang="zh-CN" altLang="en-US" smtClean="0"/>
              <a:t>2020/12/10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44C6-83CA-BE43-9BC9-C5E1452D9A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146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F856-3AE8-FD49-9CF4-B50BABC4DD57}" type="datetimeFigureOut">
              <a:rPr kumimoji="1" lang="zh-CN" altLang="en-US" smtClean="0"/>
              <a:t>2020/12/10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44C6-83CA-BE43-9BC9-C5E1452D9A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054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F856-3AE8-FD49-9CF4-B50BABC4DD57}" type="datetimeFigureOut">
              <a:rPr kumimoji="1" lang="zh-CN" altLang="en-US" smtClean="0"/>
              <a:t>2020/12/10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44C6-83CA-BE43-9BC9-C5E1452D9A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766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F856-3AE8-FD49-9CF4-B50BABC4DD57}" type="datetimeFigureOut">
              <a:rPr kumimoji="1" lang="zh-CN" altLang="en-US" smtClean="0"/>
              <a:t>2020/12/10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44C6-83CA-BE43-9BC9-C5E1452D9A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62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F856-3AE8-FD49-9CF4-B50BABC4DD57}" type="datetimeFigureOut">
              <a:rPr kumimoji="1" lang="zh-CN" altLang="en-US" smtClean="0"/>
              <a:t>2020/12/10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44C6-83CA-BE43-9BC9-C5E1452D9A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923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F856-3AE8-FD49-9CF4-B50BABC4DD57}" type="datetimeFigureOut">
              <a:rPr kumimoji="1" lang="zh-CN" altLang="en-US" smtClean="0"/>
              <a:t>2020/12/10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44C6-83CA-BE43-9BC9-C5E1452D9A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177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F856-3AE8-FD49-9CF4-B50BABC4DD57}" type="datetimeFigureOut">
              <a:rPr kumimoji="1" lang="zh-CN" altLang="en-US" smtClean="0"/>
              <a:t>2020/12/10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44C6-83CA-BE43-9BC9-C5E1452D9A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225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F856-3AE8-FD49-9CF4-B50BABC4DD57}" type="datetimeFigureOut">
              <a:rPr kumimoji="1" lang="zh-CN" altLang="en-US" smtClean="0"/>
              <a:t>2020/12/10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44C6-83CA-BE43-9BC9-C5E1452D9A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194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F856-3AE8-FD49-9CF4-B50BABC4DD57}" type="datetimeFigureOut">
              <a:rPr kumimoji="1" lang="zh-CN" altLang="en-US" smtClean="0"/>
              <a:t>2020/12/10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44C6-83CA-BE43-9BC9-C5E1452D9A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547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F856-3AE8-FD49-9CF4-B50BABC4DD57}" type="datetimeFigureOut">
              <a:rPr kumimoji="1" lang="zh-CN" altLang="en-US" smtClean="0"/>
              <a:t>2020/12/10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44C6-83CA-BE43-9BC9-C5E1452D9A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094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F856-3AE8-FD49-9CF4-B50BABC4DD57}" type="datetimeFigureOut">
              <a:rPr kumimoji="1" lang="zh-CN" altLang="en-US" smtClean="0"/>
              <a:t>2020/12/10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44C6-83CA-BE43-9BC9-C5E1452D9A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44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FF856-3AE8-FD49-9CF4-B50BABC4DD57}" type="datetimeFigureOut">
              <a:rPr kumimoji="1" lang="zh-CN" altLang="en-US" smtClean="0"/>
              <a:t>2020/12/10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844C6-83CA-BE43-9BC9-C5E1452D9A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428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2" b="94516" l="7628" r="94049">
                        <a14:foregroundMark x1="34702" y1="17386" x2="34702" y2="17386"/>
                        <a14:foregroundMark x1="84912" y1="43641" x2="84912" y2="43641"/>
                        <a14:foregroundMark x1="86337" y1="52042" x2="86337" y2="52042"/>
                        <a14:foregroundMark x1="89522" y1="67678" x2="89522" y2="67678"/>
                        <a14:foregroundMark x1="90360" y1="72345" x2="90360" y2="72345"/>
                        <a14:foregroundMark x1="91702" y1="73746" x2="91702" y2="73746"/>
                        <a14:foregroundMark x1="83068" y1="34539" x2="83068" y2="34539"/>
                        <a14:foregroundMark x1="83822" y1="39207" x2="83822" y2="39207"/>
                        <a14:foregroundMark x1="83655" y1="37223" x2="83655" y2="37223"/>
                        <a14:foregroundMark x1="86085" y1="49008" x2="86085" y2="49008"/>
                        <a14:foregroundMark x1="80889" y1="21120" x2="80889" y2="21120"/>
                        <a14:foregroundMark x1="82733" y1="31972" x2="82733" y2="31972"/>
                        <a14:foregroundMark x1="21291" y1="23571" x2="21291" y2="23571"/>
                        <a14:foregroundMark x1="20201" y1="26604" x2="20201" y2="26604"/>
                        <a14:foregroundMark x1="19531" y1="31972" x2="19531" y2="31972"/>
                        <a14:foregroundMark x1="15675" y1="48775" x2="15675" y2="48775"/>
                        <a14:foregroundMark x1="13915" y1="58343" x2="13915" y2="58343"/>
                        <a14:foregroundMark x1="12238" y1="64994" x2="12238" y2="64994"/>
                        <a14:foregroundMark x1="10981" y1="69662" x2="10981" y2="69662"/>
                        <a14:foregroundMark x1="9220" y1="73162" x2="9220" y2="73162"/>
                        <a14:backgroundMark x1="19195" y1="34539" x2="19195" y2="34539"/>
                        <a14:backgroundMark x1="16345" y1="46441" x2="16345" y2="46441"/>
                      </a14:backgroundRemoval>
                    </a14:imgEffect>
                  </a14:imgLayer>
                </a14:imgProps>
              </a:ext>
            </a:extLst>
          </a:blip>
          <a:srcRect l="5916" r="4930"/>
          <a:stretch/>
        </p:blipFill>
        <p:spPr>
          <a:xfrm>
            <a:off x="6040704" y="2316988"/>
            <a:ext cx="2895295" cy="18753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1" b="89932" l="2222" r="98241">
                        <a14:backgroundMark x1="48426" y1="59155" x2="48426" y2="59155"/>
                      </a14:backgroundRemoval>
                    </a14:imgEffect>
                  </a14:imgLayer>
                </a14:imgProps>
              </a:ext>
            </a:extLst>
          </a:blip>
          <a:srcRect t="22632" b="9462"/>
          <a:stretch/>
        </p:blipFill>
        <p:spPr>
          <a:xfrm>
            <a:off x="677822" y="2178468"/>
            <a:ext cx="2065985" cy="21678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9314" y="2178468"/>
            <a:ext cx="2351161" cy="215341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9602" y="1250288"/>
            <a:ext cx="6391493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zh-CN" altLang="en-US" sz="4400" dirty="0" smtClean="0">
                <a:latin typeface="华文新魏"/>
                <a:ea typeface="华文新魏"/>
                <a:cs typeface="华文新魏"/>
              </a:rPr>
              <a:t>时间线索与历史领域梳理</a:t>
            </a:r>
            <a:endParaRPr kumimoji="1" lang="zh-CN" altLang="en-US" sz="4400" dirty="0">
              <a:latin typeface="华文新魏"/>
              <a:ea typeface="华文新魏"/>
              <a:cs typeface="华文新魏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3689" y="629671"/>
            <a:ext cx="2236510" cy="58477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>
                <a:latin typeface="华文新魏"/>
                <a:ea typeface="华文新魏"/>
                <a:cs typeface="华文新魏"/>
              </a:rPr>
              <a:t>中国古代史</a:t>
            </a:r>
            <a:endParaRPr kumimoji="1" lang="zh-CN" altLang="en-US" sz="3200" dirty="0">
              <a:latin typeface="华文新魏"/>
              <a:ea typeface="华文新魏"/>
              <a:cs typeface="华文新魏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0817" y="147928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>
                <a:solidFill>
                  <a:srgbClr val="002060"/>
                </a:solidFill>
                <a:latin typeface="华文隶书" panose="02010800040101010101"/>
                <a:ea typeface="华文隶书" panose="02010800040101010101"/>
                <a:cs typeface="华文隶书" panose="02010800040101010101"/>
              </a:rPr>
              <a:t>中外历史纲要（上） </a:t>
            </a:r>
            <a:endParaRPr kumimoji="1" lang="zh-CN" altLang="en-US" sz="2000" dirty="0">
              <a:solidFill>
                <a:srgbClr val="002060"/>
              </a:solidFill>
              <a:latin typeface="华文隶书" panose="02010800040101010101"/>
              <a:ea typeface="华文隶书" panose="02010800040101010101"/>
              <a:cs typeface="华文隶书" panose="02010800040101010101"/>
            </a:endParaRPr>
          </a:p>
        </p:txBody>
      </p:sp>
    </p:spTree>
    <p:extLst>
      <p:ext uri="{BB962C8B-B14F-4D97-AF65-F5344CB8AC3E}">
        <p14:creationId xmlns:p14="http://schemas.microsoft.com/office/powerpoint/2010/main" val="40157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924584" y="42981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 smtClean="0">
                <a:latin typeface="华文中宋"/>
                <a:ea typeface="华文中宋"/>
                <a:cs typeface="华文中宋"/>
              </a:rPr>
              <a:t>原始社会、夏、商、西周</a:t>
            </a:r>
            <a:endParaRPr kumimoji="1" lang="zh-CN" altLang="en-US" sz="2000" b="1" dirty="0">
              <a:latin typeface="华文中宋"/>
              <a:ea typeface="华文中宋"/>
              <a:cs typeface="华文中宋"/>
            </a:endParaRPr>
          </a:p>
        </p:txBody>
      </p:sp>
      <p:grpSp>
        <p:nvGrpSpPr>
          <p:cNvPr id="41" name="组 40"/>
          <p:cNvGrpSpPr/>
          <p:nvPr/>
        </p:nvGrpSpPr>
        <p:grpSpPr>
          <a:xfrm>
            <a:off x="686435" y="1532980"/>
            <a:ext cx="8237682" cy="1573501"/>
            <a:chOff x="686435" y="1532980"/>
            <a:chExt cx="8237682" cy="1573501"/>
          </a:xfrm>
        </p:grpSpPr>
        <p:cxnSp>
          <p:nvCxnSpPr>
            <p:cNvPr id="10" name="直线连接符 9"/>
            <p:cNvCxnSpPr/>
            <p:nvPr/>
          </p:nvCxnSpPr>
          <p:spPr>
            <a:xfrm>
              <a:off x="686435" y="3106481"/>
              <a:ext cx="8237682" cy="0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/>
            <p:cNvCxnSpPr/>
            <p:nvPr/>
          </p:nvCxnSpPr>
          <p:spPr>
            <a:xfrm>
              <a:off x="686435" y="2285405"/>
              <a:ext cx="8237682" cy="0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/>
            <p:cNvCxnSpPr/>
            <p:nvPr/>
          </p:nvCxnSpPr>
          <p:spPr>
            <a:xfrm>
              <a:off x="686435" y="1532980"/>
              <a:ext cx="8237682" cy="0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 39"/>
          <p:cNvGrpSpPr/>
          <p:nvPr/>
        </p:nvGrpSpPr>
        <p:grpSpPr>
          <a:xfrm>
            <a:off x="-77229" y="789488"/>
            <a:ext cx="712213" cy="3641411"/>
            <a:chOff x="-77229" y="789488"/>
            <a:chExt cx="712213" cy="3641411"/>
          </a:xfrm>
        </p:grpSpPr>
        <p:sp>
          <p:nvSpPr>
            <p:cNvPr id="16" name="文本框 15"/>
            <p:cNvSpPr txBox="1"/>
            <p:nvPr/>
          </p:nvSpPr>
          <p:spPr>
            <a:xfrm>
              <a:off x="88796" y="1568938"/>
              <a:ext cx="451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夏朝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8795" y="2398595"/>
              <a:ext cx="4518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商朝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796" y="3723013"/>
              <a:ext cx="4432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西周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-77229" y="789488"/>
              <a:ext cx="7122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原始社会</a:t>
              </a:r>
            </a:p>
          </p:txBody>
        </p:sp>
      </p:grpSp>
      <p:grpSp>
        <p:nvGrpSpPr>
          <p:cNvPr id="42" name="组 41"/>
          <p:cNvGrpSpPr/>
          <p:nvPr/>
        </p:nvGrpSpPr>
        <p:grpSpPr>
          <a:xfrm>
            <a:off x="1549589" y="460718"/>
            <a:ext cx="6773175" cy="406008"/>
            <a:chOff x="1549589" y="460718"/>
            <a:chExt cx="6773175" cy="406008"/>
          </a:xfrm>
        </p:grpSpPr>
        <p:sp>
          <p:nvSpPr>
            <p:cNvPr id="24" name="文本框 23"/>
            <p:cNvSpPr txBox="1"/>
            <p:nvPr/>
          </p:nvSpPr>
          <p:spPr>
            <a:xfrm>
              <a:off x="4675085" y="466616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政治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549589" y="46071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经济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25137" y="46071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文化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</p:grpSp>
      <p:grpSp>
        <p:nvGrpSpPr>
          <p:cNvPr id="43" name="组 42"/>
          <p:cNvGrpSpPr/>
          <p:nvPr/>
        </p:nvGrpSpPr>
        <p:grpSpPr>
          <a:xfrm>
            <a:off x="3442369" y="866726"/>
            <a:ext cx="3277375" cy="4153416"/>
            <a:chOff x="3442369" y="866726"/>
            <a:chExt cx="3277375" cy="4153416"/>
          </a:xfrm>
        </p:grpSpPr>
        <p:cxnSp>
          <p:nvCxnSpPr>
            <p:cNvPr id="27" name="直线箭头连接符 26"/>
            <p:cNvCxnSpPr/>
            <p:nvPr/>
          </p:nvCxnSpPr>
          <p:spPr>
            <a:xfrm flipH="1">
              <a:off x="6696864" y="866726"/>
              <a:ext cx="22880" cy="41534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箭头连接符 27"/>
            <p:cNvCxnSpPr/>
            <p:nvPr/>
          </p:nvCxnSpPr>
          <p:spPr>
            <a:xfrm flipH="1">
              <a:off x="3442369" y="866726"/>
              <a:ext cx="22880" cy="41534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1081849" y="839474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/>
              <a:t>早期：采集狩猎</a:t>
            </a:r>
            <a:endParaRPr kumimoji="1" lang="en-US" altLang="zh-CN" b="1" dirty="0" smtClean="0"/>
          </a:p>
          <a:p>
            <a:r>
              <a:rPr kumimoji="1" lang="zh-CN" altLang="en-US" b="1" dirty="0" smtClean="0"/>
              <a:t>晚期：种植饲养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654057" y="839474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/>
              <a:t>早期：母系氏族，公有制</a:t>
            </a:r>
            <a:endParaRPr kumimoji="1" lang="en-US" altLang="zh-CN" b="1" dirty="0" smtClean="0"/>
          </a:p>
          <a:p>
            <a:r>
              <a:rPr kumimoji="1" lang="zh-CN" altLang="en-US" b="1" dirty="0" smtClean="0"/>
              <a:t>晚期：父系氏族，私有制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365018" y="159090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/>
              <a:t>原始农业</a:t>
            </a:r>
            <a:endParaRPr kumimoji="1" lang="en-US" altLang="zh-CN" b="1" dirty="0" smtClean="0"/>
          </a:p>
          <a:p>
            <a:r>
              <a:rPr kumimoji="1" lang="zh-CN" altLang="en-US" b="1" dirty="0" smtClean="0"/>
              <a:t>木石农具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53326" y="249706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/>
              <a:t>青铜铸造技术高超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543359" y="159090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进入阶级社会（奴隶社会）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王位世袭制取代禅让制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668571" y="2381053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继承：父死子继兄终弟及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地方管理：内外服制度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220652" y="249281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神秘色彩浓厚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63684" y="3538347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生产力：青铜文化灿烂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生产关系：</a:t>
            </a:r>
            <a:endParaRPr kumimoji="1" lang="en-US" altLang="zh-CN" b="1" dirty="0"/>
          </a:p>
          <a:p>
            <a:pPr algn="ctr"/>
            <a:r>
              <a:rPr kumimoji="1" lang="zh-CN" altLang="en-US" b="1" dirty="0" smtClean="0"/>
              <a:t>土地制度：井田制（国有）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工商管理：工商食官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014823" y="372301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继承：宗法制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地方管理：分封制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350879" y="3723013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礼乐等级制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民本思想</a:t>
            </a:r>
          </a:p>
        </p:txBody>
      </p:sp>
    </p:spTree>
    <p:extLst>
      <p:ext uri="{BB962C8B-B14F-4D97-AF65-F5344CB8AC3E}">
        <p14:creationId xmlns:p14="http://schemas.microsoft.com/office/powerpoint/2010/main" val="2118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739768" y="42981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 smtClean="0">
                <a:latin typeface="华文中宋"/>
                <a:ea typeface="华文中宋"/>
                <a:cs typeface="华文中宋"/>
              </a:rPr>
              <a:t>春秋、战国、秦朝</a:t>
            </a:r>
            <a:endParaRPr kumimoji="1" lang="zh-CN" altLang="en-US" sz="2000" b="1" dirty="0">
              <a:latin typeface="华文中宋"/>
              <a:ea typeface="华文中宋"/>
              <a:cs typeface="华文中宋"/>
            </a:endParaRPr>
          </a:p>
        </p:txBody>
      </p:sp>
      <p:grpSp>
        <p:nvGrpSpPr>
          <p:cNvPr id="41" name="组 40"/>
          <p:cNvGrpSpPr/>
          <p:nvPr/>
        </p:nvGrpSpPr>
        <p:grpSpPr>
          <a:xfrm>
            <a:off x="686435" y="1555112"/>
            <a:ext cx="8237682" cy="1499466"/>
            <a:chOff x="686435" y="1382033"/>
            <a:chExt cx="8237682" cy="1499466"/>
          </a:xfrm>
        </p:grpSpPr>
        <p:cxnSp>
          <p:nvCxnSpPr>
            <p:cNvPr id="10" name="直线连接符 9"/>
            <p:cNvCxnSpPr/>
            <p:nvPr/>
          </p:nvCxnSpPr>
          <p:spPr>
            <a:xfrm>
              <a:off x="686435" y="2881499"/>
              <a:ext cx="8237682" cy="0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/>
            <p:cNvCxnSpPr/>
            <p:nvPr/>
          </p:nvCxnSpPr>
          <p:spPr>
            <a:xfrm>
              <a:off x="686435" y="1382033"/>
              <a:ext cx="8237682" cy="0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 39"/>
          <p:cNvGrpSpPr/>
          <p:nvPr/>
        </p:nvGrpSpPr>
        <p:grpSpPr>
          <a:xfrm>
            <a:off x="88795" y="789488"/>
            <a:ext cx="463369" cy="3482489"/>
            <a:chOff x="88795" y="789488"/>
            <a:chExt cx="463369" cy="3482489"/>
          </a:xfrm>
        </p:grpSpPr>
        <p:sp>
          <p:nvSpPr>
            <p:cNvPr id="16" name="文本框 15"/>
            <p:cNvSpPr txBox="1"/>
            <p:nvPr/>
          </p:nvSpPr>
          <p:spPr>
            <a:xfrm>
              <a:off x="88796" y="1922881"/>
              <a:ext cx="451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战国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8795" y="3564091"/>
              <a:ext cx="4518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秦朝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8795" y="789488"/>
              <a:ext cx="4633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春秋</a:t>
              </a:r>
            </a:p>
          </p:txBody>
        </p:sp>
      </p:grpSp>
      <p:grpSp>
        <p:nvGrpSpPr>
          <p:cNvPr id="42" name="组 41"/>
          <p:cNvGrpSpPr/>
          <p:nvPr/>
        </p:nvGrpSpPr>
        <p:grpSpPr>
          <a:xfrm>
            <a:off x="1549589" y="460718"/>
            <a:ext cx="6773175" cy="406008"/>
            <a:chOff x="1549589" y="460718"/>
            <a:chExt cx="6773175" cy="406008"/>
          </a:xfrm>
        </p:grpSpPr>
        <p:sp>
          <p:nvSpPr>
            <p:cNvPr id="24" name="文本框 23"/>
            <p:cNvSpPr txBox="1"/>
            <p:nvPr/>
          </p:nvSpPr>
          <p:spPr>
            <a:xfrm>
              <a:off x="4675085" y="466616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政治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549589" y="46071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经济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25137" y="46071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文化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</p:grpSp>
      <p:grpSp>
        <p:nvGrpSpPr>
          <p:cNvPr id="43" name="组 42"/>
          <p:cNvGrpSpPr/>
          <p:nvPr/>
        </p:nvGrpSpPr>
        <p:grpSpPr>
          <a:xfrm>
            <a:off x="3442369" y="866726"/>
            <a:ext cx="3277375" cy="4153416"/>
            <a:chOff x="3442369" y="866726"/>
            <a:chExt cx="3277375" cy="4153416"/>
          </a:xfrm>
        </p:grpSpPr>
        <p:cxnSp>
          <p:nvCxnSpPr>
            <p:cNvPr id="27" name="直线箭头连接符 26"/>
            <p:cNvCxnSpPr/>
            <p:nvPr/>
          </p:nvCxnSpPr>
          <p:spPr>
            <a:xfrm flipH="1">
              <a:off x="6696864" y="866726"/>
              <a:ext cx="22880" cy="41534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箭头连接符 27"/>
            <p:cNvCxnSpPr/>
            <p:nvPr/>
          </p:nvCxnSpPr>
          <p:spPr>
            <a:xfrm flipH="1">
              <a:off x="3442369" y="866726"/>
              <a:ext cx="22880" cy="41534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953326" y="839474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井田制瓦解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私营工商业兴起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151748" y="839474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/>
              <a:t>宗法制逐渐崩溃</a:t>
            </a:r>
            <a:endParaRPr kumimoji="1" lang="en-US" altLang="zh-CN" b="1" dirty="0" smtClean="0"/>
          </a:p>
          <a:p>
            <a:r>
              <a:rPr kumimoji="1" lang="zh-CN" altLang="en-US" b="1" dirty="0" smtClean="0"/>
              <a:t>分封制日渐瓦解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489488" y="1590903"/>
            <a:ext cx="30624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奴隶社会瓦解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封建社会逐步建立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各国推行变法（商鞅变法）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中央：君主集权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地方治理：县制出现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879968" y="2022752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百家争鸣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儒、道、法、墨等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87687" y="1578797"/>
            <a:ext cx="2723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生产力：铁犁牛耕出现</a:t>
            </a:r>
            <a:endParaRPr kumimoji="1" lang="en-US" altLang="zh-CN" b="1" dirty="0"/>
          </a:p>
          <a:p>
            <a:pPr algn="ctr"/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生产关系：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土地制度：土地私有化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商业：商人，城市，货币</a:t>
            </a:r>
            <a:endParaRPr kumimoji="1" lang="en-US" altLang="zh-CN" b="1" dirty="0" smtClean="0"/>
          </a:p>
        </p:txBody>
      </p:sp>
      <p:sp>
        <p:nvSpPr>
          <p:cNvPr id="38" name="文本框 37"/>
          <p:cNvSpPr txBox="1"/>
          <p:nvPr/>
        </p:nvSpPr>
        <p:spPr>
          <a:xfrm>
            <a:off x="3739768" y="3312826"/>
            <a:ext cx="2723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核心：皇帝制度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中央官职：三公九卿制度</a:t>
            </a:r>
            <a:endParaRPr kumimoji="1" lang="en-US" altLang="zh-CN" b="1" dirty="0"/>
          </a:p>
          <a:p>
            <a:pPr algn="ctr"/>
            <a:r>
              <a:rPr kumimoji="1" lang="zh-CN" altLang="en-US" b="1" dirty="0" smtClean="0"/>
              <a:t>地方治理：郡县制度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选官：废世卿世禄制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总结：统一多民族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382656" y="383457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统一文字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崇法抑儒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762650" y="839474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礼崩乐坏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儒家、道家学说兴起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12302" y="3147029"/>
            <a:ext cx="22621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生产力：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统一货币度量衡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修建直道弛道</a:t>
            </a:r>
            <a:endParaRPr kumimoji="1" lang="en-US" altLang="zh-CN" b="1" dirty="0" smtClean="0"/>
          </a:p>
          <a:p>
            <a:pPr algn="ctr"/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经济政策：重农抑商</a:t>
            </a:r>
          </a:p>
        </p:txBody>
      </p:sp>
    </p:spTree>
    <p:extLst>
      <p:ext uri="{BB962C8B-B14F-4D97-AF65-F5344CB8AC3E}">
        <p14:creationId xmlns:p14="http://schemas.microsoft.com/office/powerpoint/2010/main" val="19656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6" grpId="0"/>
      <p:bldP spid="3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739768" y="42981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 smtClean="0">
                <a:latin typeface="华文中宋"/>
                <a:ea typeface="华文中宋"/>
                <a:cs typeface="华文中宋"/>
              </a:rPr>
              <a:t>西汉、东汉</a:t>
            </a:r>
            <a:endParaRPr kumimoji="1" lang="zh-CN" altLang="en-US" sz="2000" b="1" dirty="0">
              <a:latin typeface="华文中宋"/>
              <a:ea typeface="华文中宋"/>
              <a:cs typeface="华文中宋"/>
            </a:endParaRPr>
          </a:p>
        </p:txBody>
      </p:sp>
      <p:grpSp>
        <p:nvGrpSpPr>
          <p:cNvPr id="41" name="组 40"/>
          <p:cNvGrpSpPr/>
          <p:nvPr/>
        </p:nvGrpSpPr>
        <p:grpSpPr>
          <a:xfrm>
            <a:off x="686435" y="1379105"/>
            <a:ext cx="8237682" cy="1999611"/>
            <a:chOff x="686435" y="1206026"/>
            <a:chExt cx="8237682" cy="1999611"/>
          </a:xfrm>
        </p:grpSpPr>
        <p:cxnSp>
          <p:nvCxnSpPr>
            <p:cNvPr id="10" name="直线连接符 9"/>
            <p:cNvCxnSpPr/>
            <p:nvPr/>
          </p:nvCxnSpPr>
          <p:spPr>
            <a:xfrm>
              <a:off x="686435" y="3205637"/>
              <a:ext cx="8237682" cy="0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/>
            <p:cNvCxnSpPr/>
            <p:nvPr/>
          </p:nvCxnSpPr>
          <p:spPr>
            <a:xfrm>
              <a:off x="686435" y="1206026"/>
              <a:ext cx="8237682" cy="0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 39"/>
          <p:cNvGrpSpPr/>
          <p:nvPr/>
        </p:nvGrpSpPr>
        <p:grpSpPr>
          <a:xfrm>
            <a:off x="88795" y="671219"/>
            <a:ext cx="463369" cy="4338713"/>
            <a:chOff x="88795" y="671219"/>
            <a:chExt cx="463369" cy="4338713"/>
          </a:xfrm>
        </p:grpSpPr>
        <p:sp>
          <p:nvSpPr>
            <p:cNvPr id="16" name="文本框 15"/>
            <p:cNvSpPr txBox="1"/>
            <p:nvPr/>
          </p:nvSpPr>
          <p:spPr>
            <a:xfrm>
              <a:off x="88796" y="1922881"/>
              <a:ext cx="451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汉武帝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8795" y="3378716"/>
              <a:ext cx="45180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东汉中后期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8795" y="671219"/>
              <a:ext cx="4633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汉初</a:t>
              </a:r>
            </a:p>
          </p:txBody>
        </p:sp>
      </p:grpSp>
      <p:grpSp>
        <p:nvGrpSpPr>
          <p:cNvPr id="42" name="组 41"/>
          <p:cNvGrpSpPr/>
          <p:nvPr/>
        </p:nvGrpSpPr>
        <p:grpSpPr>
          <a:xfrm>
            <a:off x="1549589" y="460718"/>
            <a:ext cx="6773175" cy="406008"/>
            <a:chOff x="1549589" y="460718"/>
            <a:chExt cx="6773175" cy="406008"/>
          </a:xfrm>
        </p:grpSpPr>
        <p:sp>
          <p:nvSpPr>
            <p:cNvPr id="24" name="文本框 23"/>
            <p:cNvSpPr txBox="1"/>
            <p:nvPr/>
          </p:nvSpPr>
          <p:spPr>
            <a:xfrm>
              <a:off x="4675085" y="466616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政治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549589" y="46071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经济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25137" y="46071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文化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</p:grpSp>
      <p:grpSp>
        <p:nvGrpSpPr>
          <p:cNvPr id="43" name="组 42"/>
          <p:cNvGrpSpPr/>
          <p:nvPr/>
        </p:nvGrpSpPr>
        <p:grpSpPr>
          <a:xfrm>
            <a:off x="3442369" y="866726"/>
            <a:ext cx="3277375" cy="4153416"/>
            <a:chOff x="3442369" y="866726"/>
            <a:chExt cx="3277375" cy="4153416"/>
          </a:xfrm>
        </p:grpSpPr>
        <p:cxnSp>
          <p:nvCxnSpPr>
            <p:cNvPr id="27" name="直线箭头连接符 26"/>
            <p:cNvCxnSpPr/>
            <p:nvPr/>
          </p:nvCxnSpPr>
          <p:spPr>
            <a:xfrm flipH="1">
              <a:off x="6696864" y="866726"/>
              <a:ext cx="22880" cy="41534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箭头连接符 27"/>
            <p:cNvCxnSpPr/>
            <p:nvPr/>
          </p:nvCxnSpPr>
          <p:spPr>
            <a:xfrm flipH="1">
              <a:off x="3442369" y="866726"/>
              <a:ext cx="22880" cy="41534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1305990" y="9170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休养生息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605890" y="92889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/>
              <a:t>王国、豪强、匈奴三大问题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009748" y="1510149"/>
            <a:ext cx="226215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中央官制：内外朝制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地方治理：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推恩令和刺史制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选官制：察举制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军事：北击匈奴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外交：丝绸之路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764555" y="1738215"/>
            <a:ext cx="2274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罢黜百家，独尊儒术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总结：统一思想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文学：汉赋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史学</a:t>
            </a:r>
            <a:r>
              <a:rPr kumimoji="1" lang="zh-CN" altLang="zh-CN" b="1" dirty="0" smtClean="0"/>
              <a:t>：</a:t>
            </a:r>
            <a:r>
              <a:rPr kumimoji="1" lang="zh-CN" altLang="en-US" b="1" dirty="0" smtClean="0"/>
              <a:t>史记</a:t>
            </a:r>
            <a:endParaRPr kumimoji="1" lang="en-US" altLang="zh-CN" b="1" dirty="0" smtClean="0"/>
          </a:p>
        </p:txBody>
      </p:sp>
      <p:sp>
        <p:nvSpPr>
          <p:cNvPr id="37" name="文本框 36"/>
          <p:cNvSpPr txBox="1"/>
          <p:nvPr/>
        </p:nvSpPr>
        <p:spPr>
          <a:xfrm>
            <a:off x="912109" y="1510149"/>
            <a:ext cx="227498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生产关系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手工业：盐铁专营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商业：均输平准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货币：铸五铢钱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赋税：算缗告缗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总结：强化国家管控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605890" y="3904946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外戚、宦官专权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豪强地主演化为地方军阀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920996" y="3774505"/>
            <a:ext cx="2044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蔡伦：改进造纸术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医圣：张仲景</a:t>
            </a:r>
            <a:endParaRPr kumimoji="1" lang="en-US" altLang="zh-CN" b="1" dirty="0"/>
          </a:p>
          <a:p>
            <a:pPr algn="ctr"/>
            <a:r>
              <a:rPr kumimoji="1" lang="zh-CN" altLang="en-US" b="1" dirty="0" smtClean="0"/>
              <a:t>天文学：张衡</a:t>
            </a:r>
            <a:endParaRPr kumimoji="1" lang="en-US" altLang="zh-CN" b="1" dirty="0" smtClean="0"/>
          </a:p>
        </p:txBody>
      </p:sp>
      <p:sp>
        <p:nvSpPr>
          <p:cNvPr id="31" name="文本框 30"/>
          <p:cNvSpPr txBox="1"/>
          <p:nvPr/>
        </p:nvSpPr>
        <p:spPr>
          <a:xfrm>
            <a:off x="6999901" y="91703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黄老无为道家向</a:t>
            </a:r>
          </a:p>
        </p:txBody>
      </p:sp>
    </p:spTree>
    <p:extLst>
      <p:ext uri="{BB962C8B-B14F-4D97-AF65-F5344CB8AC3E}">
        <p14:creationId xmlns:p14="http://schemas.microsoft.com/office/powerpoint/2010/main" val="129148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549589" y="22600"/>
            <a:ext cx="7109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 smtClean="0">
                <a:latin typeface="华文中宋"/>
                <a:ea typeface="华文中宋"/>
                <a:cs typeface="华文中宋"/>
              </a:rPr>
              <a:t>三国、西晋、东晋、北魏（略十六国，南朝和北朝其他政权）</a:t>
            </a:r>
            <a:endParaRPr kumimoji="1" lang="zh-CN" altLang="en-US" sz="2000" b="1" dirty="0">
              <a:latin typeface="华文中宋"/>
              <a:ea typeface="华文中宋"/>
              <a:cs typeface="华文中宋"/>
            </a:endParaRPr>
          </a:p>
        </p:txBody>
      </p:sp>
      <p:grpSp>
        <p:nvGrpSpPr>
          <p:cNvPr id="42" name="组 41"/>
          <p:cNvGrpSpPr/>
          <p:nvPr/>
        </p:nvGrpSpPr>
        <p:grpSpPr>
          <a:xfrm>
            <a:off x="1549589" y="460718"/>
            <a:ext cx="6773175" cy="406008"/>
            <a:chOff x="1549589" y="460718"/>
            <a:chExt cx="6773175" cy="406008"/>
          </a:xfrm>
        </p:grpSpPr>
        <p:sp>
          <p:nvSpPr>
            <p:cNvPr id="24" name="文本框 23"/>
            <p:cNvSpPr txBox="1"/>
            <p:nvPr/>
          </p:nvSpPr>
          <p:spPr>
            <a:xfrm>
              <a:off x="4675085" y="466616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政治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549589" y="46071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经济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25137" y="46071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文化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</p:grpSp>
      <p:grpSp>
        <p:nvGrpSpPr>
          <p:cNvPr id="43" name="组 42"/>
          <p:cNvGrpSpPr/>
          <p:nvPr/>
        </p:nvGrpSpPr>
        <p:grpSpPr>
          <a:xfrm>
            <a:off x="3442369" y="866726"/>
            <a:ext cx="3277375" cy="4153416"/>
            <a:chOff x="3442369" y="866726"/>
            <a:chExt cx="3277375" cy="4153416"/>
          </a:xfrm>
        </p:grpSpPr>
        <p:cxnSp>
          <p:nvCxnSpPr>
            <p:cNvPr id="27" name="直线箭头连接符 26"/>
            <p:cNvCxnSpPr/>
            <p:nvPr/>
          </p:nvCxnSpPr>
          <p:spPr>
            <a:xfrm flipH="1">
              <a:off x="6696864" y="866726"/>
              <a:ext cx="22880" cy="41534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箭头连接符 27"/>
            <p:cNvCxnSpPr/>
            <p:nvPr/>
          </p:nvCxnSpPr>
          <p:spPr>
            <a:xfrm flipH="1">
              <a:off x="3442369" y="866726"/>
              <a:ext cx="22880" cy="41534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3889615" y="86082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选官制：九品中正制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907858" y="134260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八王之乱和五胡入华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578882" y="13133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玄学</a:t>
            </a:r>
            <a:endParaRPr kumimoji="1" lang="en-US" altLang="zh-CN" b="1" dirty="0" smtClean="0"/>
          </a:p>
        </p:txBody>
      </p:sp>
      <p:sp>
        <p:nvSpPr>
          <p:cNvPr id="37" name="文本框 36"/>
          <p:cNvSpPr txBox="1"/>
          <p:nvPr/>
        </p:nvSpPr>
        <p:spPr>
          <a:xfrm>
            <a:off x="888481" y="3003174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孝文帝改革（经济）</a:t>
            </a:r>
            <a:endParaRPr kumimoji="1" lang="en-US" altLang="zh-CN" b="1" dirty="0"/>
          </a:p>
          <a:p>
            <a:pPr algn="ctr"/>
            <a:r>
              <a:rPr kumimoji="1" lang="zh-CN" altLang="en-US" b="1" dirty="0" smtClean="0"/>
              <a:t>土地制度：均田制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赋税制度：租调制</a:t>
            </a:r>
            <a:endParaRPr kumimoji="1" lang="en-US" altLang="zh-CN" b="1" dirty="0"/>
          </a:p>
        </p:txBody>
      </p:sp>
      <p:sp>
        <p:nvSpPr>
          <p:cNvPr id="38" name="文本框 37"/>
          <p:cNvSpPr txBox="1"/>
          <p:nvPr/>
        </p:nvSpPr>
        <p:spPr>
          <a:xfrm>
            <a:off x="3579355" y="2471125"/>
            <a:ext cx="29546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孝文帝改革（政治）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地方治理：俸禄制和三长制</a:t>
            </a:r>
            <a:endParaRPr kumimoji="1" lang="en-US" altLang="zh-CN" b="1" dirty="0" smtClean="0"/>
          </a:p>
          <a:p>
            <a:pPr algn="ctr"/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孝文帝改革（民族）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汉化：语言、服饰、婚姻、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姓氏、迁都</a:t>
            </a:r>
            <a:endParaRPr kumimoji="1" lang="en-US" altLang="zh-CN" b="1" dirty="0" smtClean="0"/>
          </a:p>
          <a:p>
            <a:pPr algn="ctr"/>
            <a:endParaRPr kumimoji="1" lang="en-US" altLang="zh-CN" b="1" dirty="0"/>
          </a:p>
          <a:p>
            <a:pPr algn="ctr"/>
            <a:r>
              <a:rPr kumimoji="1" lang="zh-CN" altLang="en-US" b="1" dirty="0" smtClean="0"/>
              <a:t>北魏分裂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895253" y="2942106"/>
            <a:ext cx="20441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佛教和道教影响大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石窟艺术</a:t>
            </a:r>
            <a:endParaRPr kumimoji="1" lang="en-US" altLang="zh-CN" b="1" dirty="0" smtClean="0"/>
          </a:p>
          <a:p>
            <a:pPr algn="ctr"/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儒释道三教合一</a:t>
            </a:r>
            <a:endParaRPr kumimoji="1" lang="en-US" altLang="zh-CN" b="1" dirty="0" smtClean="0"/>
          </a:p>
        </p:txBody>
      </p:sp>
      <p:grpSp>
        <p:nvGrpSpPr>
          <p:cNvPr id="32" name="组 31"/>
          <p:cNvGrpSpPr/>
          <p:nvPr/>
        </p:nvGrpSpPr>
        <p:grpSpPr>
          <a:xfrm>
            <a:off x="576412" y="1229411"/>
            <a:ext cx="8237682" cy="1092940"/>
            <a:chOff x="686435" y="1532980"/>
            <a:chExt cx="8237682" cy="1092940"/>
          </a:xfrm>
        </p:grpSpPr>
        <p:cxnSp>
          <p:nvCxnSpPr>
            <p:cNvPr id="33" name="直线连接符 32"/>
            <p:cNvCxnSpPr/>
            <p:nvPr/>
          </p:nvCxnSpPr>
          <p:spPr>
            <a:xfrm>
              <a:off x="686435" y="2625920"/>
              <a:ext cx="8237682" cy="0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线连接符 34"/>
            <p:cNvCxnSpPr/>
            <p:nvPr/>
          </p:nvCxnSpPr>
          <p:spPr>
            <a:xfrm>
              <a:off x="3575272" y="2075779"/>
              <a:ext cx="5348845" cy="0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/>
            <p:nvPr/>
          </p:nvCxnSpPr>
          <p:spPr>
            <a:xfrm flipV="1">
              <a:off x="3575272" y="1532980"/>
              <a:ext cx="5348845" cy="749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 44"/>
          <p:cNvGrpSpPr/>
          <p:nvPr/>
        </p:nvGrpSpPr>
        <p:grpSpPr>
          <a:xfrm>
            <a:off x="54096" y="755906"/>
            <a:ext cx="697850" cy="3031389"/>
            <a:chOff x="82824" y="901790"/>
            <a:chExt cx="697850" cy="3031389"/>
          </a:xfrm>
        </p:grpSpPr>
        <p:sp>
          <p:nvSpPr>
            <p:cNvPr id="46" name="文本框 45"/>
            <p:cNvSpPr txBox="1"/>
            <p:nvPr/>
          </p:nvSpPr>
          <p:spPr>
            <a:xfrm>
              <a:off x="82825" y="1428417"/>
              <a:ext cx="6978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西晋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2824" y="1978604"/>
              <a:ext cx="697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东晋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8796" y="3225293"/>
              <a:ext cx="4432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北魏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2825" y="901790"/>
              <a:ext cx="6978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三国</a:t>
              </a: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3804776" y="1855863"/>
            <a:ext cx="257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九品中正制和门阀世族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895253" y="1838701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书法、绘画艺术</a:t>
            </a:r>
            <a:endParaRPr kumimoji="1" lang="en-US" altLang="zh-CN" b="1" dirty="0" smtClean="0"/>
          </a:p>
        </p:txBody>
      </p:sp>
      <p:sp>
        <p:nvSpPr>
          <p:cNvPr id="52" name="文本框 51"/>
          <p:cNvSpPr txBox="1"/>
          <p:nvPr/>
        </p:nvSpPr>
        <p:spPr>
          <a:xfrm>
            <a:off x="808970" y="1311557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南方得到进一步开发</a:t>
            </a:r>
          </a:p>
        </p:txBody>
      </p:sp>
    </p:spTree>
    <p:extLst>
      <p:ext uri="{BB962C8B-B14F-4D97-AF65-F5344CB8AC3E}">
        <p14:creationId xmlns:p14="http://schemas.microsoft.com/office/powerpoint/2010/main" val="134078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6" grpId="0"/>
      <p:bldP spid="37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192249" y="42981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 smtClean="0">
                <a:latin typeface="华文中宋"/>
                <a:ea typeface="华文中宋"/>
                <a:cs typeface="华文中宋"/>
              </a:rPr>
              <a:t>隋朝、唐朝、五代十国</a:t>
            </a:r>
            <a:endParaRPr kumimoji="1" lang="zh-CN" altLang="en-US" sz="2000" b="1" dirty="0">
              <a:latin typeface="华文中宋"/>
              <a:ea typeface="华文中宋"/>
              <a:cs typeface="华文中宋"/>
            </a:endParaRPr>
          </a:p>
        </p:txBody>
      </p:sp>
      <p:grpSp>
        <p:nvGrpSpPr>
          <p:cNvPr id="41" name="组 40"/>
          <p:cNvGrpSpPr/>
          <p:nvPr/>
        </p:nvGrpSpPr>
        <p:grpSpPr>
          <a:xfrm>
            <a:off x="686435" y="1379105"/>
            <a:ext cx="8237682" cy="1999611"/>
            <a:chOff x="686435" y="1206026"/>
            <a:chExt cx="8237682" cy="1999611"/>
          </a:xfrm>
        </p:grpSpPr>
        <p:cxnSp>
          <p:nvCxnSpPr>
            <p:cNvPr id="10" name="直线连接符 9"/>
            <p:cNvCxnSpPr/>
            <p:nvPr/>
          </p:nvCxnSpPr>
          <p:spPr>
            <a:xfrm>
              <a:off x="686435" y="3205637"/>
              <a:ext cx="8237682" cy="0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/>
            <p:cNvCxnSpPr/>
            <p:nvPr/>
          </p:nvCxnSpPr>
          <p:spPr>
            <a:xfrm>
              <a:off x="686435" y="1206026"/>
              <a:ext cx="8237682" cy="0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 39"/>
          <p:cNvGrpSpPr/>
          <p:nvPr/>
        </p:nvGrpSpPr>
        <p:grpSpPr>
          <a:xfrm>
            <a:off x="88795" y="671219"/>
            <a:ext cx="463369" cy="4338713"/>
            <a:chOff x="88795" y="671219"/>
            <a:chExt cx="463369" cy="4338713"/>
          </a:xfrm>
        </p:grpSpPr>
        <p:sp>
          <p:nvSpPr>
            <p:cNvPr id="16" name="文本框 15"/>
            <p:cNvSpPr txBox="1"/>
            <p:nvPr/>
          </p:nvSpPr>
          <p:spPr>
            <a:xfrm>
              <a:off x="88795" y="1876487"/>
              <a:ext cx="451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唐前期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8795" y="3378716"/>
              <a:ext cx="45180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安史之乱后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8795" y="671219"/>
              <a:ext cx="4633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隋朝</a:t>
              </a:r>
            </a:p>
          </p:txBody>
        </p:sp>
      </p:grpSp>
      <p:grpSp>
        <p:nvGrpSpPr>
          <p:cNvPr id="42" name="组 41"/>
          <p:cNvGrpSpPr/>
          <p:nvPr/>
        </p:nvGrpSpPr>
        <p:grpSpPr>
          <a:xfrm>
            <a:off x="1549589" y="460718"/>
            <a:ext cx="6773175" cy="406008"/>
            <a:chOff x="1549589" y="460718"/>
            <a:chExt cx="6773175" cy="406008"/>
          </a:xfrm>
        </p:grpSpPr>
        <p:sp>
          <p:nvSpPr>
            <p:cNvPr id="24" name="文本框 23"/>
            <p:cNvSpPr txBox="1"/>
            <p:nvPr/>
          </p:nvSpPr>
          <p:spPr>
            <a:xfrm>
              <a:off x="4675085" y="466616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政治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549589" y="46071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经济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25137" y="46071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文化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</p:grpSp>
      <p:grpSp>
        <p:nvGrpSpPr>
          <p:cNvPr id="43" name="组 42"/>
          <p:cNvGrpSpPr/>
          <p:nvPr/>
        </p:nvGrpSpPr>
        <p:grpSpPr>
          <a:xfrm>
            <a:off x="3442369" y="866726"/>
            <a:ext cx="3277375" cy="4153416"/>
            <a:chOff x="3442369" y="866726"/>
            <a:chExt cx="3277375" cy="4153416"/>
          </a:xfrm>
        </p:grpSpPr>
        <p:cxnSp>
          <p:nvCxnSpPr>
            <p:cNvPr id="27" name="直线箭头连接符 26"/>
            <p:cNvCxnSpPr/>
            <p:nvPr/>
          </p:nvCxnSpPr>
          <p:spPr>
            <a:xfrm flipH="1">
              <a:off x="6696864" y="866726"/>
              <a:ext cx="22880" cy="41534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箭头连接符 27"/>
            <p:cNvCxnSpPr/>
            <p:nvPr/>
          </p:nvCxnSpPr>
          <p:spPr>
            <a:xfrm flipH="1">
              <a:off x="3442369" y="866726"/>
              <a:ext cx="22880" cy="41534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686435" y="91703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开凿大运河，兴建粮仓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309523" y="91703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/>
              <a:t>隋炀帝暴政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74208" y="1738215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中央官制：三省六部制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选官制：科举制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边疆治理：藩镇制度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民族治理：羁縻政策</a:t>
            </a:r>
            <a:endParaRPr kumimoji="1" lang="en-US" altLang="zh-CN" b="1" dirty="0" smtClean="0"/>
          </a:p>
        </p:txBody>
      </p:sp>
      <p:sp>
        <p:nvSpPr>
          <p:cNvPr id="36" name="文本框 35"/>
          <p:cNvSpPr txBox="1"/>
          <p:nvPr/>
        </p:nvSpPr>
        <p:spPr>
          <a:xfrm>
            <a:off x="7061870" y="1876487"/>
            <a:ext cx="18004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唐诗繁荣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书法、绘画发展</a:t>
            </a:r>
            <a:endParaRPr kumimoji="1" lang="en-US" altLang="zh-CN" b="1" dirty="0" smtClean="0"/>
          </a:p>
          <a:p>
            <a:pPr algn="ctr"/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社会风气开放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胡风影响大</a:t>
            </a:r>
            <a:endParaRPr kumimoji="1" lang="en-US" altLang="zh-CN" b="1" dirty="0" smtClean="0"/>
          </a:p>
        </p:txBody>
      </p:sp>
      <p:sp>
        <p:nvSpPr>
          <p:cNvPr id="37" name="文本框 36"/>
          <p:cNvSpPr txBox="1"/>
          <p:nvPr/>
        </p:nvSpPr>
        <p:spPr>
          <a:xfrm>
            <a:off x="809146" y="1512702"/>
            <a:ext cx="227498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唐太宗贞观之治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唐玄宗开元盛世</a:t>
            </a:r>
            <a:endParaRPr kumimoji="1" lang="en-US" altLang="zh-CN" b="1" dirty="0"/>
          </a:p>
          <a:p>
            <a:pPr algn="ctr"/>
            <a:endParaRPr kumimoji="1" lang="en-US" altLang="zh-CN" b="1" dirty="0"/>
          </a:p>
          <a:p>
            <a:pPr algn="ctr"/>
            <a:r>
              <a:rPr kumimoji="1" lang="zh-CN" altLang="en-US" b="1" dirty="0" smtClean="0"/>
              <a:t>赋税：租庸调制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城市：坊市制度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外贸：海上丝绸之路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452282" y="363892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藩镇割据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宦官专权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牛李党争</a:t>
            </a:r>
            <a:endParaRPr kumimoji="1" lang="en-US" altLang="zh-CN" b="1" dirty="0"/>
          </a:p>
          <a:p>
            <a:pPr algn="ctr"/>
            <a:r>
              <a:rPr kumimoji="1" lang="zh-CN" altLang="en-US" b="1" dirty="0" smtClean="0"/>
              <a:t>黄巢起义</a:t>
            </a:r>
            <a:endParaRPr kumimoji="1" lang="en-US" altLang="zh-CN" b="1" dirty="0" smtClean="0"/>
          </a:p>
        </p:txBody>
      </p:sp>
      <p:sp>
        <p:nvSpPr>
          <p:cNvPr id="39" name="文本框 38"/>
          <p:cNvSpPr txBox="1"/>
          <p:nvPr/>
        </p:nvSpPr>
        <p:spPr>
          <a:xfrm>
            <a:off x="6811998" y="3774505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三教合一和儒学复兴</a:t>
            </a:r>
            <a:endParaRPr kumimoji="1" lang="en-US" altLang="zh-CN" b="1" dirty="0" smtClean="0"/>
          </a:p>
          <a:p>
            <a:pPr algn="ctr"/>
            <a:endParaRPr kumimoji="1" lang="en-US" altLang="zh-CN" b="1" dirty="0"/>
          </a:p>
          <a:p>
            <a:pPr algn="ctr"/>
            <a:r>
              <a:rPr kumimoji="1" lang="zh-CN" altLang="en-US" b="1" dirty="0" smtClean="0"/>
              <a:t>雕版印刷和火药</a:t>
            </a:r>
            <a:endParaRPr kumimoji="1" lang="en-US" altLang="zh-CN" b="1" dirty="0" smtClean="0"/>
          </a:p>
        </p:txBody>
      </p:sp>
      <p:sp>
        <p:nvSpPr>
          <p:cNvPr id="32" name="文本框 31"/>
          <p:cNvSpPr txBox="1"/>
          <p:nvPr/>
        </p:nvSpPr>
        <p:spPr>
          <a:xfrm>
            <a:off x="874648" y="3774505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赋税：两税法</a:t>
            </a:r>
            <a:endParaRPr kumimoji="1" lang="en-US" altLang="zh-CN" b="1" dirty="0" smtClean="0"/>
          </a:p>
          <a:p>
            <a:pPr algn="ctr"/>
            <a:endParaRPr kumimoji="1" lang="en-US" altLang="zh-CN" b="1" dirty="0"/>
          </a:p>
          <a:p>
            <a:pPr algn="ctr"/>
            <a:r>
              <a:rPr kumimoji="1" lang="zh-CN" altLang="en-US" b="1" dirty="0" smtClean="0"/>
              <a:t>经济中心逐渐南移</a:t>
            </a:r>
          </a:p>
        </p:txBody>
      </p:sp>
    </p:spTree>
    <p:extLst>
      <p:ext uri="{BB962C8B-B14F-4D97-AF65-F5344CB8AC3E}">
        <p14:creationId xmlns:p14="http://schemas.microsoft.com/office/powerpoint/2010/main" val="276301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579355" y="24819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 smtClean="0">
                <a:latin typeface="华文中宋"/>
                <a:ea typeface="华文中宋"/>
                <a:cs typeface="华文中宋"/>
              </a:rPr>
              <a:t>宋、辽、金、元</a:t>
            </a:r>
            <a:endParaRPr kumimoji="1" lang="zh-CN" altLang="en-US" sz="2000" b="1" dirty="0">
              <a:latin typeface="华文中宋"/>
              <a:ea typeface="华文中宋"/>
              <a:cs typeface="华文中宋"/>
            </a:endParaRPr>
          </a:p>
        </p:txBody>
      </p:sp>
      <p:grpSp>
        <p:nvGrpSpPr>
          <p:cNvPr id="42" name="组 41"/>
          <p:cNvGrpSpPr/>
          <p:nvPr/>
        </p:nvGrpSpPr>
        <p:grpSpPr>
          <a:xfrm>
            <a:off x="1549589" y="460718"/>
            <a:ext cx="6773175" cy="406008"/>
            <a:chOff x="1549589" y="460718"/>
            <a:chExt cx="6773175" cy="406008"/>
          </a:xfrm>
        </p:grpSpPr>
        <p:sp>
          <p:nvSpPr>
            <p:cNvPr id="24" name="文本框 23"/>
            <p:cNvSpPr txBox="1"/>
            <p:nvPr/>
          </p:nvSpPr>
          <p:spPr>
            <a:xfrm>
              <a:off x="4675085" y="466616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政治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549589" y="46071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经济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25137" y="46071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文化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</p:grpSp>
      <p:grpSp>
        <p:nvGrpSpPr>
          <p:cNvPr id="43" name="组 42"/>
          <p:cNvGrpSpPr/>
          <p:nvPr/>
        </p:nvGrpSpPr>
        <p:grpSpPr>
          <a:xfrm>
            <a:off x="3442369" y="866726"/>
            <a:ext cx="3277375" cy="4153416"/>
            <a:chOff x="3442369" y="866726"/>
            <a:chExt cx="3277375" cy="4153416"/>
          </a:xfrm>
        </p:grpSpPr>
        <p:cxnSp>
          <p:nvCxnSpPr>
            <p:cNvPr id="27" name="直线箭头连接符 26"/>
            <p:cNvCxnSpPr/>
            <p:nvPr/>
          </p:nvCxnSpPr>
          <p:spPr>
            <a:xfrm flipH="1">
              <a:off x="6696864" y="866726"/>
              <a:ext cx="22880" cy="41534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箭头连接符 27"/>
            <p:cNvCxnSpPr/>
            <p:nvPr/>
          </p:nvCxnSpPr>
          <p:spPr>
            <a:xfrm flipH="1">
              <a:off x="3442369" y="866726"/>
              <a:ext cx="22880" cy="41534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3820324" y="892493"/>
            <a:ext cx="24929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中央官制：二府三司制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地方治理：分化事权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选官制：强化科举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弊端：积贫积弱</a:t>
            </a:r>
            <a:endParaRPr kumimoji="1" lang="en-US" altLang="zh-CN" b="1" dirty="0"/>
          </a:p>
          <a:p>
            <a:pPr algn="ctr"/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王安石变法：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青苗、免役、保甲等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741366" y="892493"/>
            <a:ext cx="24929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崇文抑武</a:t>
            </a:r>
            <a:endParaRPr kumimoji="1" lang="en-US" altLang="zh-CN" b="1" dirty="0" smtClean="0"/>
          </a:p>
          <a:p>
            <a:pPr algn="ctr"/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理学兴起</a:t>
            </a:r>
            <a:endParaRPr kumimoji="1" lang="en-US" altLang="zh-CN" b="1" dirty="0" smtClean="0"/>
          </a:p>
          <a:p>
            <a:pPr algn="ctr"/>
            <a:endParaRPr kumimoji="1" lang="en-US" altLang="zh-CN" b="1" dirty="0"/>
          </a:p>
          <a:p>
            <a:pPr algn="ctr"/>
            <a:r>
              <a:rPr kumimoji="1" lang="zh-CN" altLang="en-US" b="1" dirty="0" smtClean="0"/>
              <a:t>宋词繁荣</a:t>
            </a:r>
            <a:r>
              <a:rPr kumimoji="1" lang="zh-CN" altLang="zh-CN" b="1" dirty="0" smtClean="0"/>
              <a:t>（</a:t>
            </a:r>
            <a:r>
              <a:rPr kumimoji="1" lang="zh-CN" altLang="en-US" b="1" dirty="0" smtClean="0"/>
              <a:t>市民阶层）</a:t>
            </a:r>
            <a:endParaRPr kumimoji="1" lang="en-US" altLang="zh-CN" b="1" dirty="0" smtClean="0"/>
          </a:p>
          <a:p>
            <a:pPr algn="ctr"/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指南针和活字印刷</a:t>
            </a:r>
            <a:endParaRPr kumimoji="1" lang="en-US" altLang="zh-CN" b="1" dirty="0"/>
          </a:p>
        </p:txBody>
      </p:sp>
      <p:sp>
        <p:nvSpPr>
          <p:cNvPr id="37" name="文本框 36"/>
          <p:cNvSpPr txBox="1"/>
          <p:nvPr/>
        </p:nvSpPr>
        <p:spPr>
          <a:xfrm>
            <a:off x="4035273" y="2942106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南北面官制和行营</a:t>
            </a:r>
            <a:endParaRPr kumimoji="1" lang="en-US" altLang="zh-CN" b="1" dirty="0"/>
          </a:p>
        </p:txBody>
      </p:sp>
      <p:sp>
        <p:nvSpPr>
          <p:cNvPr id="39" name="文本框 38"/>
          <p:cNvSpPr txBox="1"/>
          <p:nvPr/>
        </p:nvSpPr>
        <p:spPr>
          <a:xfrm>
            <a:off x="7094829" y="402880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元曲和杂剧</a:t>
            </a:r>
            <a:endParaRPr kumimoji="1" lang="en-US" altLang="zh-CN" b="1" dirty="0" smtClean="0"/>
          </a:p>
          <a:p>
            <a:pPr algn="ctr"/>
            <a:r>
              <a:rPr kumimoji="1" lang="zh-CN" altLang="zh-CN" b="1" dirty="0" smtClean="0"/>
              <a:t>（</a:t>
            </a:r>
            <a:r>
              <a:rPr kumimoji="1" lang="zh-CN" altLang="en-US" b="1" dirty="0" smtClean="0"/>
              <a:t>市民阶层）</a:t>
            </a:r>
            <a:endParaRPr kumimoji="1" lang="en-US" altLang="zh-CN" b="1" dirty="0" smtClean="0"/>
          </a:p>
        </p:txBody>
      </p:sp>
      <p:grpSp>
        <p:nvGrpSpPr>
          <p:cNvPr id="32" name="组 31"/>
          <p:cNvGrpSpPr/>
          <p:nvPr/>
        </p:nvGrpSpPr>
        <p:grpSpPr>
          <a:xfrm>
            <a:off x="503288" y="2898869"/>
            <a:ext cx="8292074" cy="864992"/>
            <a:chOff x="632043" y="1796072"/>
            <a:chExt cx="8292074" cy="864992"/>
          </a:xfrm>
        </p:grpSpPr>
        <p:cxnSp>
          <p:nvCxnSpPr>
            <p:cNvPr id="33" name="直线连接符 32"/>
            <p:cNvCxnSpPr/>
            <p:nvPr/>
          </p:nvCxnSpPr>
          <p:spPr>
            <a:xfrm>
              <a:off x="632043" y="2661064"/>
              <a:ext cx="8237682" cy="0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线连接符 34"/>
            <p:cNvCxnSpPr/>
            <p:nvPr/>
          </p:nvCxnSpPr>
          <p:spPr>
            <a:xfrm>
              <a:off x="686435" y="2239419"/>
              <a:ext cx="8237682" cy="0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/>
            <p:nvPr/>
          </p:nvCxnSpPr>
          <p:spPr>
            <a:xfrm>
              <a:off x="686435" y="1796072"/>
              <a:ext cx="8237682" cy="0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 44"/>
          <p:cNvGrpSpPr/>
          <p:nvPr/>
        </p:nvGrpSpPr>
        <p:grpSpPr>
          <a:xfrm>
            <a:off x="54097" y="1313311"/>
            <a:ext cx="697851" cy="3537010"/>
            <a:chOff x="82825" y="1459195"/>
            <a:chExt cx="697851" cy="3537010"/>
          </a:xfrm>
        </p:grpSpPr>
        <p:sp>
          <p:nvSpPr>
            <p:cNvPr id="46" name="文本框 45"/>
            <p:cNvSpPr txBox="1"/>
            <p:nvPr/>
          </p:nvSpPr>
          <p:spPr>
            <a:xfrm>
              <a:off x="82827" y="3045085"/>
              <a:ext cx="6978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辽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2825" y="3470938"/>
              <a:ext cx="697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金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2825" y="4288319"/>
              <a:ext cx="4432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元朝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2825" y="1459195"/>
              <a:ext cx="4491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宋朝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86801" y="3957769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/>
              <a:t>重建京杭大运河</a:t>
            </a:r>
            <a:endParaRPr kumimoji="1" lang="en-US" altLang="zh-CN" b="1" dirty="0" smtClean="0"/>
          </a:p>
          <a:p>
            <a:r>
              <a:rPr kumimoji="1" lang="zh-CN" altLang="en-US" b="1" dirty="0" smtClean="0"/>
              <a:t>棉纺织技术推广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7680" y="892493"/>
            <a:ext cx="28846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 smtClean="0"/>
              <a:t>农业：租佃关系发展</a:t>
            </a:r>
            <a:endParaRPr kumimoji="1" lang="en-US" altLang="zh-CN" b="1" dirty="0" smtClean="0"/>
          </a:p>
          <a:p>
            <a:r>
              <a:rPr kumimoji="1" lang="zh-CN" altLang="en-US" b="1" dirty="0" smtClean="0"/>
              <a:t>手工业：制瓷、纺织进步</a:t>
            </a:r>
            <a:endParaRPr kumimoji="1" lang="en-US" altLang="zh-CN" b="1" dirty="0" smtClean="0"/>
          </a:p>
          <a:p>
            <a:r>
              <a:rPr kumimoji="1" lang="zh-CN" altLang="en-US" b="1" dirty="0" smtClean="0"/>
              <a:t>商业：农村（草市）城市（时空隔绝被打破）市镇（兴起）货币（纸币交子）贸易（榷场和海上丝路）</a:t>
            </a:r>
            <a:endParaRPr kumimoji="1" lang="en-US" altLang="zh-CN" b="1" dirty="0" smtClean="0"/>
          </a:p>
          <a:p>
            <a:r>
              <a:rPr kumimoji="1" lang="zh-CN" altLang="en-US" b="1" dirty="0" smtClean="0"/>
              <a:t>南宋时经济中心南移完成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428878" y="337299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猛安谋克制</a:t>
            </a:r>
            <a:endParaRPr kumimoji="1" lang="en-US" altLang="zh-CN" b="1" dirty="0"/>
          </a:p>
        </p:txBody>
      </p:sp>
      <p:sp>
        <p:nvSpPr>
          <p:cNvPr id="40" name="文本框 39"/>
          <p:cNvSpPr txBox="1"/>
          <p:nvPr/>
        </p:nvSpPr>
        <p:spPr>
          <a:xfrm>
            <a:off x="3944275" y="3865756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/>
              <a:t>中央官制：一省制</a:t>
            </a:r>
            <a:endParaRPr kumimoji="1" lang="en-US" altLang="zh-CN" b="1" dirty="0" smtClean="0"/>
          </a:p>
          <a:p>
            <a:r>
              <a:rPr kumimoji="1" lang="zh-CN" altLang="en-US" b="1" dirty="0" smtClean="0"/>
              <a:t>地方治理：行省制</a:t>
            </a:r>
            <a:endParaRPr kumimoji="1" lang="en-US" altLang="zh-CN" b="1" dirty="0" smtClean="0"/>
          </a:p>
          <a:p>
            <a:r>
              <a:rPr kumimoji="1" lang="zh-CN" altLang="en-US" b="1" dirty="0" smtClean="0"/>
              <a:t>民族关系：四等人制</a:t>
            </a:r>
          </a:p>
        </p:txBody>
      </p:sp>
    </p:spTree>
    <p:extLst>
      <p:ext uri="{BB962C8B-B14F-4D97-AF65-F5344CB8AC3E}">
        <p14:creationId xmlns:p14="http://schemas.microsoft.com/office/powerpoint/2010/main" val="144469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3" grpId="0"/>
      <p:bldP spid="31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647036" y="57000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 smtClean="0">
                <a:latin typeface="华文中宋"/>
                <a:ea typeface="华文中宋"/>
                <a:cs typeface="华文中宋"/>
              </a:rPr>
              <a:t>明朝、清朝前中期</a:t>
            </a:r>
            <a:endParaRPr kumimoji="1" lang="zh-CN" altLang="en-US" sz="2000" b="1" dirty="0">
              <a:latin typeface="华文中宋"/>
              <a:ea typeface="华文中宋"/>
              <a:cs typeface="华文中宋"/>
            </a:endParaRPr>
          </a:p>
        </p:txBody>
      </p:sp>
      <p:cxnSp>
        <p:nvCxnSpPr>
          <p:cNvPr id="10" name="直线连接符 9"/>
          <p:cNvCxnSpPr/>
          <p:nvPr/>
        </p:nvCxnSpPr>
        <p:spPr>
          <a:xfrm>
            <a:off x="3442369" y="2622070"/>
            <a:ext cx="5636202" cy="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组 39"/>
          <p:cNvGrpSpPr/>
          <p:nvPr/>
        </p:nvGrpSpPr>
        <p:grpSpPr>
          <a:xfrm>
            <a:off x="88794" y="1286370"/>
            <a:ext cx="451801" cy="3411465"/>
            <a:chOff x="88794" y="1876487"/>
            <a:chExt cx="451801" cy="3411465"/>
          </a:xfrm>
        </p:grpSpPr>
        <p:sp>
          <p:nvSpPr>
            <p:cNvPr id="16" name="文本框 15"/>
            <p:cNvSpPr txBox="1"/>
            <p:nvPr/>
          </p:nvSpPr>
          <p:spPr>
            <a:xfrm>
              <a:off x="88795" y="1876487"/>
              <a:ext cx="451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明朝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8794" y="3656736"/>
              <a:ext cx="45180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清朝前中期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</p:grpSp>
      <p:grpSp>
        <p:nvGrpSpPr>
          <p:cNvPr id="42" name="组 41"/>
          <p:cNvGrpSpPr/>
          <p:nvPr/>
        </p:nvGrpSpPr>
        <p:grpSpPr>
          <a:xfrm>
            <a:off x="1549589" y="460718"/>
            <a:ext cx="6773175" cy="406008"/>
            <a:chOff x="1549589" y="460718"/>
            <a:chExt cx="6773175" cy="406008"/>
          </a:xfrm>
        </p:grpSpPr>
        <p:sp>
          <p:nvSpPr>
            <p:cNvPr id="24" name="文本框 23"/>
            <p:cNvSpPr txBox="1"/>
            <p:nvPr/>
          </p:nvSpPr>
          <p:spPr>
            <a:xfrm>
              <a:off x="4675085" y="466616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政治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549589" y="46071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经济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25137" y="46071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华文中宋"/>
                  <a:ea typeface="华文中宋"/>
                  <a:cs typeface="华文中宋"/>
                </a:rPr>
                <a:t>文化</a:t>
              </a:r>
              <a:endParaRPr kumimoji="1" lang="zh-CN" altLang="en-US" sz="2000" b="1" dirty="0">
                <a:solidFill>
                  <a:srgbClr val="FF0000"/>
                </a:solidFill>
                <a:latin typeface="华文中宋"/>
                <a:ea typeface="华文中宋"/>
                <a:cs typeface="华文中宋"/>
              </a:endParaRPr>
            </a:p>
          </p:txBody>
        </p:sp>
      </p:grpSp>
      <p:grpSp>
        <p:nvGrpSpPr>
          <p:cNvPr id="43" name="组 42"/>
          <p:cNvGrpSpPr/>
          <p:nvPr/>
        </p:nvGrpSpPr>
        <p:grpSpPr>
          <a:xfrm>
            <a:off x="3442369" y="866726"/>
            <a:ext cx="3277375" cy="4153416"/>
            <a:chOff x="3442369" y="866726"/>
            <a:chExt cx="3277375" cy="4153416"/>
          </a:xfrm>
        </p:grpSpPr>
        <p:cxnSp>
          <p:nvCxnSpPr>
            <p:cNvPr id="27" name="直线箭头连接符 26"/>
            <p:cNvCxnSpPr/>
            <p:nvPr/>
          </p:nvCxnSpPr>
          <p:spPr>
            <a:xfrm flipH="1">
              <a:off x="6696864" y="866726"/>
              <a:ext cx="22880" cy="41534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箭头连接符 27"/>
            <p:cNvCxnSpPr/>
            <p:nvPr/>
          </p:nvCxnSpPr>
          <p:spPr>
            <a:xfrm flipH="1">
              <a:off x="3442369" y="866726"/>
              <a:ext cx="22880" cy="41534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3883217" y="892493"/>
            <a:ext cx="227498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中央官制：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废宰相、设内阁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边疆治理：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明蒙战和与抗击倭寇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对外关系：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宗藩外交和荷兰侵台</a:t>
            </a:r>
            <a:endParaRPr kumimoji="1" lang="en-US" altLang="zh-CN" b="1" dirty="0" smtClean="0"/>
          </a:p>
        </p:txBody>
      </p:sp>
      <p:sp>
        <p:nvSpPr>
          <p:cNvPr id="36" name="文本框 35"/>
          <p:cNvSpPr txBox="1"/>
          <p:nvPr/>
        </p:nvSpPr>
        <p:spPr>
          <a:xfrm>
            <a:off x="6703777" y="988121"/>
            <a:ext cx="2492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小说繁荣</a:t>
            </a:r>
            <a:r>
              <a:rPr kumimoji="1" lang="zh-CN" altLang="zh-CN" b="1" dirty="0" smtClean="0"/>
              <a:t>（</a:t>
            </a:r>
            <a:r>
              <a:rPr kumimoji="1" lang="zh-CN" altLang="en-US" b="1" dirty="0" smtClean="0"/>
              <a:t>市民文化）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总结性科技著作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八股取士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王阳明、李贽发展心学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西学东渐</a:t>
            </a:r>
            <a:endParaRPr kumimoji="1" lang="en-US" altLang="zh-CN" b="1" dirty="0" smtClean="0"/>
          </a:p>
        </p:txBody>
      </p:sp>
      <p:sp>
        <p:nvSpPr>
          <p:cNvPr id="38" name="文本框 37"/>
          <p:cNvSpPr txBox="1"/>
          <p:nvPr/>
        </p:nvSpPr>
        <p:spPr>
          <a:xfrm>
            <a:off x="3863934" y="2595334"/>
            <a:ext cx="231345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 smtClean="0"/>
              <a:t>中央官制：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架空议政王会议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设南书房，设军机处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创制奏折制度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边疆治理：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东北、蒙古、新疆、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西藏、西南、台湾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对外关系：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宗藩外交和英国遣使</a:t>
            </a:r>
            <a:endParaRPr kumimoji="1" lang="en-US" altLang="zh-CN" b="1" dirty="0" smtClean="0"/>
          </a:p>
        </p:txBody>
      </p:sp>
      <p:sp>
        <p:nvSpPr>
          <p:cNvPr id="39" name="文本框 38"/>
          <p:cNvSpPr txBox="1"/>
          <p:nvPr/>
        </p:nvSpPr>
        <p:spPr>
          <a:xfrm>
            <a:off x="6696592" y="2802135"/>
            <a:ext cx="249299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b="1" dirty="0"/>
              <a:t>小说繁荣</a:t>
            </a:r>
            <a:r>
              <a:rPr kumimoji="1" lang="zh-CN" altLang="zh-CN" b="1" dirty="0"/>
              <a:t>（</a:t>
            </a:r>
            <a:r>
              <a:rPr kumimoji="1" lang="zh-CN" altLang="en-US" b="1" dirty="0"/>
              <a:t>市民文化</a:t>
            </a:r>
            <a:r>
              <a:rPr kumimoji="1" lang="zh-CN" altLang="en-US" b="1" dirty="0" smtClean="0"/>
              <a:t>）</a:t>
            </a:r>
            <a:endParaRPr kumimoji="1" lang="en-US" altLang="zh-CN" b="1" dirty="0" smtClean="0"/>
          </a:p>
          <a:p>
            <a:pPr algn="ctr"/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反专制重工商思想</a:t>
            </a:r>
            <a:endParaRPr kumimoji="1" lang="en-US" altLang="zh-CN" b="1" dirty="0" smtClean="0"/>
          </a:p>
          <a:p>
            <a:pPr algn="ctr"/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八股取士</a:t>
            </a:r>
            <a:endParaRPr kumimoji="1" lang="en-US" altLang="zh-CN" b="1" dirty="0" smtClean="0"/>
          </a:p>
          <a:p>
            <a:pPr algn="ctr"/>
            <a:r>
              <a:rPr kumimoji="1" lang="zh-CN" altLang="en-US" b="1" dirty="0" smtClean="0"/>
              <a:t>文字狱</a:t>
            </a:r>
            <a:endParaRPr kumimoji="1" lang="en-US" altLang="zh-CN" b="1" dirty="0"/>
          </a:p>
        </p:txBody>
      </p:sp>
      <p:sp>
        <p:nvSpPr>
          <p:cNvPr id="31" name="文本框 30"/>
          <p:cNvSpPr txBox="1"/>
          <p:nvPr/>
        </p:nvSpPr>
        <p:spPr>
          <a:xfrm>
            <a:off x="557680" y="892493"/>
            <a:ext cx="28846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 smtClean="0"/>
              <a:t>农业：美洲作物传入和经济作物种植</a:t>
            </a:r>
            <a:endParaRPr kumimoji="1" lang="en-US" altLang="zh-CN" b="1" dirty="0" smtClean="0"/>
          </a:p>
          <a:p>
            <a:r>
              <a:rPr kumimoji="1" lang="zh-CN" altLang="en-US" b="1" dirty="0" smtClean="0"/>
              <a:t>手工业：私营手工业崛起和资本主义萌芽</a:t>
            </a:r>
            <a:endParaRPr kumimoji="1" lang="en-US" altLang="zh-CN" b="1" dirty="0" smtClean="0"/>
          </a:p>
          <a:p>
            <a:r>
              <a:rPr kumimoji="1" lang="zh-CN" altLang="en-US" b="1" dirty="0" smtClean="0"/>
              <a:t>商业：商人（商帮）货币（白银）外贸（明朝：朝贡贸易和海禁；清朝：朝贡贸易和闭关锁国）</a:t>
            </a:r>
            <a:endParaRPr kumimoji="1" lang="en-US" altLang="zh-CN" b="1" dirty="0" smtClean="0"/>
          </a:p>
        </p:txBody>
      </p:sp>
    </p:spTree>
    <p:extLst>
      <p:ext uri="{BB962C8B-B14F-4D97-AF65-F5344CB8AC3E}">
        <p14:creationId xmlns:p14="http://schemas.microsoft.com/office/powerpoint/2010/main" val="17199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900</Words>
  <Application>Microsoft Office PowerPoint</Application>
  <PresentationFormat>全屏显示(16:9)</PresentationFormat>
  <Paragraphs>232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仰行</dc:creator>
  <cp:lastModifiedBy>HUNNU</cp:lastModifiedBy>
  <cp:revision>34</cp:revision>
  <cp:lastPrinted>2020-12-10T00:58:32Z</cp:lastPrinted>
  <dcterms:created xsi:type="dcterms:W3CDTF">2020-11-25T08:38:43Z</dcterms:created>
  <dcterms:modified xsi:type="dcterms:W3CDTF">2020-12-10T00:59:24Z</dcterms:modified>
</cp:coreProperties>
</file>