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11" r:id="rId5"/>
    <p:sldId id="499" r:id="rId6"/>
    <p:sldId id="412" r:id="rId7"/>
    <p:sldId id="548" r:id="rId8"/>
    <p:sldId id="549" r:id="rId9"/>
    <p:sldId id="561" r:id="rId10"/>
    <p:sldId id="553" r:id="rId11"/>
    <p:sldId id="554" r:id="rId12"/>
    <p:sldId id="555" r:id="rId13"/>
    <p:sldId id="481" r:id="rId14"/>
    <p:sldId id="480" r:id="rId15"/>
    <p:sldId id="556" r:id="rId16"/>
    <p:sldId id="557" r:id="rId17"/>
    <p:sldId id="558" r:id="rId18"/>
    <p:sldId id="559" r:id="rId19"/>
    <p:sldId id="562" r:id="rId20"/>
    <p:sldId id="560" r:id="rId21"/>
    <p:sldId id="482" r:id="rId22"/>
    <p:sldId id="563" r:id="rId23"/>
    <p:sldId id="564" r:id="rId24"/>
    <p:sldId id="565" r:id="rId25"/>
    <p:sldId id="566" r:id="rId26"/>
    <p:sldId id="572" r:id="rId27"/>
    <p:sldId id="567" r:id="rId28"/>
    <p:sldId id="568" r:id="rId29"/>
    <p:sldId id="569" r:id="rId30"/>
    <p:sldId id="570" r:id="rId31"/>
    <p:sldId id="571" r:id="rId32"/>
    <p:sldId id="524" r:id="rId33"/>
    <p:sldId id="529" r:id="rId34"/>
    <p:sldId id="417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ccv" initials="z" lastIdx="1" clrIdx="0"/>
  <p:cmAuthor id="0" name="Administrator" initials="A" lastIdx="1" clrIdx="0"/>
  <p:cmAuthor id="3" name="User" initials="U" lastIdx="4" clrIdx="2"/>
  <p:cmAuthor id="4" name="wei" initials="w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DB392"/>
    <a:srgbClr val="E0B0A5"/>
    <a:srgbClr val="8BB090"/>
    <a:srgbClr val="7ABFE0"/>
    <a:srgbClr val="DCBE8B"/>
    <a:srgbClr val="262626"/>
    <a:srgbClr val="DFC394"/>
    <a:srgbClr val="DCBF8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1" d="100"/>
          <a:sy n="81" d="100"/>
        </p:scale>
        <p:origin x="806" y="67"/>
      </p:cViewPr>
      <p:guideLst>
        <p:guide orient="horz" pos="2252"/>
        <p:guide pos="3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DD92D-4574-454C-9888-C5181100992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912D122-71D1-400F-B721-B936E311D668}">
      <dgm:prSet phldrT="[文本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2800" b="1" dirty="0" smtClean="0">
              <a:solidFill>
                <a:schemeClr val="tx1"/>
              </a:solidFill>
            </a:rPr>
            <a:t>因纬度不同</a:t>
          </a:r>
          <a:endParaRPr lang="zh-CN" altLang="en-US" sz="2800" b="1" dirty="0">
            <a:solidFill>
              <a:schemeClr val="tx1"/>
            </a:solidFill>
          </a:endParaRPr>
        </a:p>
      </dgm:t>
    </dgm:pt>
    <dgm:pt modelId="{30561AC5-6084-4A92-9BAA-B84CFC9F72A6}" cxnId="{DC9E417C-D5B5-40D2-A483-412480CD2391}" type="parTrans">
      <dgm:prSet/>
      <dgm:spPr/>
      <dgm:t>
        <a:bodyPr/>
        <a:lstStyle/>
        <a:p>
          <a:endParaRPr lang="zh-CN" altLang="en-US"/>
        </a:p>
      </dgm:t>
    </dgm:pt>
    <dgm:pt modelId="{083CC6B5-B33B-46BF-A541-37BBA16965FE}" cxnId="{DC9E417C-D5B5-40D2-A483-412480CD2391}" type="sibTrans">
      <dgm:prSet/>
      <dgm:spPr/>
      <dgm:t>
        <a:bodyPr/>
        <a:lstStyle/>
        <a:p>
          <a:endParaRPr lang="zh-CN" altLang="en-US"/>
        </a:p>
      </dgm:t>
    </dgm:pt>
    <dgm:pt modelId="{97397DED-C4DE-45FF-8B9F-0EE3232C5C84}">
      <dgm:prSet phldrT="[文本]" custT="1"/>
      <dgm:spPr/>
      <dgm:t>
        <a:bodyPr/>
        <a:lstStyle/>
        <a:p>
          <a:r>
            <a:rPr lang="zh-CN" altLang="en-US" sz="2400" b="1" dirty="0" smtClean="0"/>
            <a:t>低纬度高</a:t>
          </a:r>
          <a:endParaRPr lang="zh-CN" altLang="en-US" sz="2400" b="1" dirty="0"/>
        </a:p>
      </dgm:t>
    </dgm:pt>
    <dgm:pt modelId="{6CC51F3F-94FD-4FFA-809E-39DFFC9B5A99}" cxnId="{883FF09D-44CF-4BA4-A667-8C59A32F6AE3}" type="parTrans">
      <dgm:prSet/>
      <dgm:spPr/>
      <dgm:t>
        <a:bodyPr/>
        <a:lstStyle/>
        <a:p>
          <a:endParaRPr lang="zh-CN" altLang="en-US"/>
        </a:p>
      </dgm:t>
    </dgm:pt>
    <dgm:pt modelId="{47F59EB7-0C5F-4614-A1F9-1566E575B079}" cxnId="{883FF09D-44CF-4BA4-A667-8C59A32F6AE3}" type="sibTrans">
      <dgm:prSet/>
      <dgm:spPr/>
      <dgm:t>
        <a:bodyPr/>
        <a:lstStyle/>
        <a:p>
          <a:endParaRPr lang="zh-CN" altLang="en-US"/>
        </a:p>
      </dgm:t>
    </dgm:pt>
    <dgm:pt modelId="{0749D763-B538-48C9-8170-193AE3046535}">
      <dgm:prSet phldrT="[文本]" custT="1"/>
      <dgm:spPr/>
      <dgm:t>
        <a:bodyPr/>
        <a:lstStyle/>
        <a:p>
          <a:r>
            <a:rPr lang="zh-CN" altLang="en-US" sz="2400" b="1" dirty="0" smtClean="0"/>
            <a:t>高纬度低</a:t>
          </a:r>
          <a:endParaRPr lang="zh-CN" altLang="en-US" sz="2400" b="1" dirty="0"/>
        </a:p>
      </dgm:t>
    </dgm:pt>
    <dgm:pt modelId="{AC92CD3F-3256-4847-AC26-C289C54B0CA2}" cxnId="{DDED32D5-9FEA-4E97-A279-F88D1F1004EA}" type="parTrans">
      <dgm:prSet/>
      <dgm:spPr/>
      <dgm:t>
        <a:bodyPr/>
        <a:lstStyle/>
        <a:p>
          <a:endParaRPr lang="zh-CN" altLang="en-US"/>
        </a:p>
      </dgm:t>
    </dgm:pt>
    <dgm:pt modelId="{BAA91DE5-2C64-4FE5-B7EB-44E683991760}" cxnId="{DDED32D5-9FEA-4E97-A279-F88D1F1004EA}" type="sibTrans">
      <dgm:prSet/>
      <dgm:spPr/>
      <dgm:t>
        <a:bodyPr/>
        <a:lstStyle/>
        <a:p>
          <a:endParaRPr lang="zh-CN" altLang="en-US"/>
        </a:p>
      </dgm:t>
    </dgm:pt>
    <dgm:pt modelId="{751BEDA3-1D91-4605-B3E7-FEAF464C153B}">
      <dgm:prSet phldrT="[文本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</a:pPr>
          <a:r>
            <a:rPr lang="zh-CN" altLang="en-US" sz="2800" b="1" dirty="0" smtClean="0">
              <a:solidFill>
                <a:schemeClr val="tx1"/>
              </a:solidFill>
            </a:rPr>
            <a:t>因季节不同</a:t>
          </a:r>
          <a:endParaRPr lang="zh-CN" altLang="en-US" sz="2800" b="1" dirty="0">
            <a:solidFill>
              <a:schemeClr val="tx1"/>
            </a:solidFill>
          </a:endParaRPr>
        </a:p>
      </dgm:t>
    </dgm:pt>
    <dgm:pt modelId="{2B742FFA-F863-41BA-AF3C-463EA34B9005}" cxnId="{D4050D71-F715-4722-B4A8-C55550F63755}" type="parTrans">
      <dgm:prSet/>
      <dgm:spPr/>
      <dgm:t>
        <a:bodyPr/>
        <a:lstStyle/>
        <a:p>
          <a:endParaRPr lang="zh-CN" altLang="en-US"/>
        </a:p>
      </dgm:t>
    </dgm:pt>
    <dgm:pt modelId="{0B2821BE-241A-41B6-AEB7-3F4748027C50}" cxnId="{D4050D71-F715-4722-B4A8-C55550F63755}" type="sibTrans">
      <dgm:prSet/>
      <dgm:spPr/>
      <dgm:t>
        <a:bodyPr/>
        <a:lstStyle/>
        <a:p>
          <a:endParaRPr lang="zh-CN" altLang="en-US"/>
        </a:p>
      </dgm:t>
    </dgm:pt>
    <dgm:pt modelId="{B1641170-5073-4B0A-A5C8-E3EE8BBBF582}">
      <dgm:prSet phldrT="[文本]" custT="1"/>
      <dgm:spPr/>
      <dgm:t>
        <a:bodyPr/>
        <a:lstStyle/>
        <a:p>
          <a:r>
            <a:rPr lang="zh-CN" altLang="en-US" sz="2400" b="1" dirty="0" smtClean="0"/>
            <a:t>夏季高</a:t>
          </a:r>
          <a:endParaRPr lang="zh-CN" altLang="en-US" sz="2400" b="1" dirty="0"/>
        </a:p>
      </dgm:t>
    </dgm:pt>
    <dgm:pt modelId="{67E525E5-B37A-49AE-A6B0-393FE783E9AB}" cxnId="{ECF4BF13-FBED-47ED-99A0-1D0BD06BC6DB}" type="parTrans">
      <dgm:prSet/>
      <dgm:spPr/>
      <dgm:t>
        <a:bodyPr/>
        <a:lstStyle/>
        <a:p>
          <a:endParaRPr lang="zh-CN" altLang="en-US"/>
        </a:p>
      </dgm:t>
    </dgm:pt>
    <dgm:pt modelId="{667CF33F-E5C1-4E9B-AED6-A6211C2FE2E7}" cxnId="{ECF4BF13-FBED-47ED-99A0-1D0BD06BC6DB}" type="sibTrans">
      <dgm:prSet/>
      <dgm:spPr/>
      <dgm:t>
        <a:bodyPr/>
        <a:lstStyle/>
        <a:p>
          <a:endParaRPr lang="zh-CN" altLang="en-US"/>
        </a:p>
      </dgm:t>
    </dgm:pt>
    <dgm:pt modelId="{49A9B9FE-72BF-4038-A5F2-3CAB2478E542}">
      <dgm:prSet phldrT="[文本]" custT="1"/>
      <dgm:spPr/>
      <dgm:t>
        <a:bodyPr/>
        <a:lstStyle/>
        <a:p>
          <a:r>
            <a:rPr lang="zh-CN" altLang="en-US" sz="2400" b="1" dirty="0" smtClean="0"/>
            <a:t>冬季低</a:t>
          </a:r>
          <a:endParaRPr lang="zh-CN" altLang="en-US" sz="2400" b="1" dirty="0"/>
        </a:p>
      </dgm:t>
    </dgm:pt>
    <dgm:pt modelId="{1A283B42-82CC-4EE7-83A0-92A8E057754C}" cxnId="{DEAD39ED-EBE1-4A4A-8D44-94E58BB7EDF7}" type="parTrans">
      <dgm:prSet/>
      <dgm:spPr/>
      <dgm:t>
        <a:bodyPr/>
        <a:lstStyle/>
        <a:p>
          <a:endParaRPr lang="zh-CN" altLang="en-US"/>
        </a:p>
      </dgm:t>
    </dgm:pt>
    <dgm:pt modelId="{EE6B67C7-F65E-4408-9ADF-933A49AA59D3}" cxnId="{DEAD39ED-EBE1-4A4A-8D44-94E58BB7EDF7}" type="sibTrans">
      <dgm:prSet/>
      <dgm:spPr/>
      <dgm:t>
        <a:bodyPr/>
        <a:lstStyle/>
        <a:p>
          <a:endParaRPr lang="zh-CN" altLang="en-US"/>
        </a:p>
      </dgm:t>
    </dgm:pt>
    <dgm:pt modelId="{57719D7B-FA46-4953-BB4B-1422278A56A1}" type="pres">
      <dgm:prSet presAssocID="{75ADD92D-4574-454C-9888-C518110099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95251BB-AC09-43D3-975E-6F5F43B4698A}" type="pres">
      <dgm:prSet presAssocID="{2912D122-71D1-400F-B721-B936E311D668}" presName="root" presStyleCnt="0"/>
      <dgm:spPr/>
    </dgm:pt>
    <dgm:pt modelId="{83559E28-F2FD-4CAB-97BF-54FDCD1B86FA}" type="pres">
      <dgm:prSet presAssocID="{2912D122-71D1-400F-B721-B936E311D668}" presName="rootComposite" presStyleCnt="0"/>
      <dgm:spPr/>
    </dgm:pt>
    <dgm:pt modelId="{D5507886-9274-4914-9AAC-EB668E35F273}" type="pres">
      <dgm:prSet presAssocID="{2912D122-71D1-400F-B721-B936E311D668}" presName="rootText" presStyleLbl="node1" presStyleIdx="0" presStyleCnt="2" custScaleX="344034" custScaleY="205688"/>
      <dgm:spPr/>
      <dgm:t>
        <a:bodyPr/>
        <a:lstStyle/>
        <a:p>
          <a:endParaRPr lang="zh-CN" altLang="en-US"/>
        </a:p>
      </dgm:t>
    </dgm:pt>
    <dgm:pt modelId="{338745B9-7A03-4E40-B847-59BB3547D3AF}" type="pres">
      <dgm:prSet presAssocID="{2912D122-71D1-400F-B721-B936E311D668}" presName="rootConnector" presStyleLbl="node1" presStyleIdx="0" presStyleCnt="2"/>
      <dgm:spPr/>
      <dgm:t>
        <a:bodyPr/>
        <a:lstStyle/>
        <a:p>
          <a:endParaRPr lang="zh-CN" altLang="en-US"/>
        </a:p>
      </dgm:t>
    </dgm:pt>
    <dgm:pt modelId="{03541B64-5963-4948-B6DD-889E7FBAD8E3}" type="pres">
      <dgm:prSet presAssocID="{2912D122-71D1-400F-B721-B936E311D668}" presName="childShape" presStyleCnt="0"/>
      <dgm:spPr/>
    </dgm:pt>
    <dgm:pt modelId="{BFB5F531-AF1C-4A6B-82EC-1D0F75AE94E1}" type="pres">
      <dgm:prSet presAssocID="{6CC51F3F-94FD-4FFA-809E-39DFFC9B5A99}" presName="Name13" presStyleLbl="parChTrans1D2" presStyleIdx="0" presStyleCnt="4"/>
      <dgm:spPr/>
      <dgm:t>
        <a:bodyPr/>
        <a:lstStyle/>
        <a:p>
          <a:endParaRPr lang="zh-CN" altLang="en-US"/>
        </a:p>
      </dgm:t>
    </dgm:pt>
    <dgm:pt modelId="{9C5F58DE-B32F-4EB1-9EA6-F0ACC8ABD316}" type="pres">
      <dgm:prSet presAssocID="{97397DED-C4DE-45FF-8B9F-0EE3232C5C84}" presName="childText" presStyleLbl="bgAcc1" presStyleIdx="0" presStyleCnt="4" custScaleX="32837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1F5FD0-E2E7-43FE-8D40-D3D9DFAE4592}" type="pres">
      <dgm:prSet presAssocID="{AC92CD3F-3256-4847-AC26-C289C54B0CA2}" presName="Name13" presStyleLbl="parChTrans1D2" presStyleIdx="1" presStyleCnt="4"/>
      <dgm:spPr/>
      <dgm:t>
        <a:bodyPr/>
        <a:lstStyle/>
        <a:p>
          <a:endParaRPr lang="zh-CN" altLang="en-US"/>
        </a:p>
      </dgm:t>
    </dgm:pt>
    <dgm:pt modelId="{1E438A81-94DF-4EA5-9685-E41B0E12AB05}" type="pres">
      <dgm:prSet presAssocID="{0749D763-B538-48C9-8170-193AE3046535}" presName="childText" presStyleLbl="bgAcc1" presStyleIdx="1" presStyleCnt="4" custScaleX="334519" custLinFactNeighborX="-9272" custLinFactNeighborY="85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2AB9A3-41F6-46D9-B89F-4054070FEE4D}" type="pres">
      <dgm:prSet presAssocID="{751BEDA3-1D91-4605-B3E7-FEAF464C153B}" presName="root" presStyleCnt="0"/>
      <dgm:spPr/>
    </dgm:pt>
    <dgm:pt modelId="{A8F383E3-1851-41A3-957A-5537D63B74F6}" type="pres">
      <dgm:prSet presAssocID="{751BEDA3-1D91-4605-B3E7-FEAF464C153B}" presName="rootComposite" presStyleCnt="0"/>
      <dgm:spPr/>
    </dgm:pt>
    <dgm:pt modelId="{1C3A0507-E704-4A08-B967-E58E47AD8BEA}" type="pres">
      <dgm:prSet presAssocID="{751BEDA3-1D91-4605-B3E7-FEAF464C153B}" presName="rootText" presStyleLbl="node1" presStyleIdx="1" presStyleCnt="2" custScaleX="364637" custScaleY="205688"/>
      <dgm:spPr/>
      <dgm:t>
        <a:bodyPr/>
        <a:lstStyle/>
        <a:p>
          <a:endParaRPr lang="zh-CN" altLang="en-US"/>
        </a:p>
      </dgm:t>
    </dgm:pt>
    <dgm:pt modelId="{D88EC7F3-5E19-4F65-979E-0455C917CDFD}" type="pres">
      <dgm:prSet presAssocID="{751BEDA3-1D91-4605-B3E7-FEAF464C153B}" presName="rootConnector" presStyleLbl="node1" presStyleIdx="1" presStyleCnt="2"/>
      <dgm:spPr/>
      <dgm:t>
        <a:bodyPr/>
        <a:lstStyle/>
        <a:p>
          <a:endParaRPr lang="zh-CN" altLang="en-US"/>
        </a:p>
      </dgm:t>
    </dgm:pt>
    <dgm:pt modelId="{6A1278AE-004F-4B0E-9945-A0E129F9B971}" type="pres">
      <dgm:prSet presAssocID="{751BEDA3-1D91-4605-B3E7-FEAF464C153B}" presName="childShape" presStyleCnt="0"/>
      <dgm:spPr/>
    </dgm:pt>
    <dgm:pt modelId="{68D931F0-08C9-47C6-87B5-C68D69B9280A}" type="pres">
      <dgm:prSet presAssocID="{67E525E5-B37A-49AE-A6B0-393FE783E9AB}" presName="Name13" presStyleLbl="parChTrans1D2" presStyleIdx="2" presStyleCnt="4"/>
      <dgm:spPr/>
      <dgm:t>
        <a:bodyPr/>
        <a:lstStyle/>
        <a:p>
          <a:endParaRPr lang="zh-CN" altLang="en-US"/>
        </a:p>
      </dgm:t>
    </dgm:pt>
    <dgm:pt modelId="{163198A4-0A09-48FA-B4A1-E9BC0DC9EF6A}" type="pres">
      <dgm:prSet presAssocID="{B1641170-5073-4B0A-A5C8-E3EE8BBBF582}" presName="childText" presStyleLbl="bgAcc1" presStyleIdx="2" presStyleCnt="4" custScaleX="3227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11FB71-3397-4893-80E7-571F1E79DBF6}" type="pres">
      <dgm:prSet presAssocID="{1A283B42-82CC-4EE7-83A0-92A8E057754C}" presName="Name13" presStyleLbl="parChTrans1D2" presStyleIdx="3" presStyleCnt="4"/>
      <dgm:spPr/>
      <dgm:t>
        <a:bodyPr/>
        <a:lstStyle/>
        <a:p>
          <a:endParaRPr lang="zh-CN" altLang="en-US"/>
        </a:p>
      </dgm:t>
    </dgm:pt>
    <dgm:pt modelId="{61DFD0C4-A51C-4D8E-8C7F-64721B4718FC}" type="pres">
      <dgm:prSet presAssocID="{49A9B9FE-72BF-4038-A5F2-3CAB2478E542}" presName="childText" presStyleLbl="bgAcc1" presStyleIdx="3" presStyleCnt="4" custScaleX="3266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83FF09D-44CF-4BA4-A667-8C59A32F6AE3}" srcId="{2912D122-71D1-400F-B721-B936E311D668}" destId="{97397DED-C4DE-45FF-8B9F-0EE3232C5C84}" srcOrd="0" destOrd="0" parTransId="{6CC51F3F-94FD-4FFA-809E-39DFFC9B5A99}" sibTransId="{47F59EB7-0C5F-4614-A1F9-1566E575B079}"/>
    <dgm:cxn modelId="{7D42921E-76BB-43FE-8757-1E9581D9A976}" type="presOf" srcId="{75ADD92D-4574-454C-9888-C5181100992B}" destId="{57719D7B-FA46-4953-BB4B-1422278A56A1}" srcOrd="0" destOrd="0" presId="urn:microsoft.com/office/officeart/2005/8/layout/hierarchy3"/>
    <dgm:cxn modelId="{DC9E417C-D5B5-40D2-A483-412480CD2391}" srcId="{75ADD92D-4574-454C-9888-C5181100992B}" destId="{2912D122-71D1-400F-B721-B936E311D668}" srcOrd="0" destOrd="0" parTransId="{30561AC5-6084-4A92-9BAA-B84CFC9F72A6}" sibTransId="{083CC6B5-B33B-46BF-A541-37BBA16965FE}"/>
    <dgm:cxn modelId="{12E99F7C-1250-40DF-8D99-B7AF6A250E97}" type="presOf" srcId="{49A9B9FE-72BF-4038-A5F2-3CAB2478E542}" destId="{61DFD0C4-A51C-4D8E-8C7F-64721B4718FC}" srcOrd="0" destOrd="0" presId="urn:microsoft.com/office/officeart/2005/8/layout/hierarchy3"/>
    <dgm:cxn modelId="{9642335D-DE9A-4611-ABE6-FFD54847D0FB}" type="presOf" srcId="{1A283B42-82CC-4EE7-83A0-92A8E057754C}" destId="{3811FB71-3397-4893-80E7-571F1E79DBF6}" srcOrd="0" destOrd="0" presId="urn:microsoft.com/office/officeart/2005/8/layout/hierarchy3"/>
    <dgm:cxn modelId="{4FFB6ADC-C3B8-4AFD-8547-A394297113A9}" type="presOf" srcId="{67E525E5-B37A-49AE-A6B0-393FE783E9AB}" destId="{68D931F0-08C9-47C6-87B5-C68D69B9280A}" srcOrd="0" destOrd="0" presId="urn:microsoft.com/office/officeart/2005/8/layout/hierarchy3"/>
    <dgm:cxn modelId="{DEAD39ED-EBE1-4A4A-8D44-94E58BB7EDF7}" srcId="{751BEDA3-1D91-4605-B3E7-FEAF464C153B}" destId="{49A9B9FE-72BF-4038-A5F2-3CAB2478E542}" srcOrd="1" destOrd="0" parTransId="{1A283B42-82CC-4EE7-83A0-92A8E057754C}" sibTransId="{EE6B67C7-F65E-4408-9ADF-933A49AA59D3}"/>
    <dgm:cxn modelId="{ECF4BF13-FBED-47ED-99A0-1D0BD06BC6DB}" srcId="{751BEDA3-1D91-4605-B3E7-FEAF464C153B}" destId="{B1641170-5073-4B0A-A5C8-E3EE8BBBF582}" srcOrd="0" destOrd="0" parTransId="{67E525E5-B37A-49AE-A6B0-393FE783E9AB}" sibTransId="{667CF33F-E5C1-4E9B-AED6-A6211C2FE2E7}"/>
    <dgm:cxn modelId="{ED161F44-F515-46C9-B411-70E2191CECA8}" type="presOf" srcId="{0749D763-B538-48C9-8170-193AE3046535}" destId="{1E438A81-94DF-4EA5-9685-E41B0E12AB05}" srcOrd="0" destOrd="0" presId="urn:microsoft.com/office/officeart/2005/8/layout/hierarchy3"/>
    <dgm:cxn modelId="{473FCD7D-A9E1-47CE-AD63-DF45D4AD72B1}" type="presOf" srcId="{AC92CD3F-3256-4847-AC26-C289C54B0CA2}" destId="{8B1F5FD0-E2E7-43FE-8D40-D3D9DFAE4592}" srcOrd="0" destOrd="0" presId="urn:microsoft.com/office/officeart/2005/8/layout/hierarchy3"/>
    <dgm:cxn modelId="{42BBAD0F-1F21-4A9A-99CB-3097BA4D20D6}" type="presOf" srcId="{2912D122-71D1-400F-B721-B936E311D668}" destId="{338745B9-7A03-4E40-B847-59BB3547D3AF}" srcOrd="1" destOrd="0" presId="urn:microsoft.com/office/officeart/2005/8/layout/hierarchy3"/>
    <dgm:cxn modelId="{B657339D-319B-474D-93DF-33148939166F}" type="presOf" srcId="{2912D122-71D1-400F-B721-B936E311D668}" destId="{D5507886-9274-4914-9AAC-EB668E35F273}" srcOrd="0" destOrd="0" presId="urn:microsoft.com/office/officeart/2005/8/layout/hierarchy3"/>
    <dgm:cxn modelId="{77500AE2-5BB0-4C9D-97AF-8C00966FBA98}" type="presOf" srcId="{751BEDA3-1D91-4605-B3E7-FEAF464C153B}" destId="{1C3A0507-E704-4A08-B967-E58E47AD8BEA}" srcOrd="0" destOrd="0" presId="urn:microsoft.com/office/officeart/2005/8/layout/hierarchy3"/>
    <dgm:cxn modelId="{B60A56FC-92C5-4742-B88D-9234EFC596CB}" type="presOf" srcId="{751BEDA3-1D91-4605-B3E7-FEAF464C153B}" destId="{D88EC7F3-5E19-4F65-979E-0455C917CDFD}" srcOrd="1" destOrd="0" presId="urn:microsoft.com/office/officeart/2005/8/layout/hierarchy3"/>
    <dgm:cxn modelId="{0FB89C76-223F-40F7-98C9-3860EB96CFF8}" type="presOf" srcId="{B1641170-5073-4B0A-A5C8-E3EE8BBBF582}" destId="{163198A4-0A09-48FA-B4A1-E9BC0DC9EF6A}" srcOrd="0" destOrd="0" presId="urn:microsoft.com/office/officeart/2005/8/layout/hierarchy3"/>
    <dgm:cxn modelId="{C3ED404B-59A1-4DBB-9E32-2378984B6143}" type="presOf" srcId="{97397DED-C4DE-45FF-8B9F-0EE3232C5C84}" destId="{9C5F58DE-B32F-4EB1-9EA6-F0ACC8ABD316}" srcOrd="0" destOrd="0" presId="urn:microsoft.com/office/officeart/2005/8/layout/hierarchy3"/>
    <dgm:cxn modelId="{503213C7-F501-4BE6-861E-C61A2836CA63}" type="presOf" srcId="{6CC51F3F-94FD-4FFA-809E-39DFFC9B5A99}" destId="{BFB5F531-AF1C-4A6B-82EC-1D0F75AE94E1}" srcOrd="0" destOrd="0" presId="urn:microsoft.com/office/officeart/2005/8/layout/hierarchy3"/>
    <dgm:cxn modelId="{DDED32D5-9FEA-4E97-A279-F88D1F1004EA}" srcId="{2912D122-71D1-400F-B721-B936E311D668}" destId="{0749D763-B538-48C9-8170-193AE3046535}" srcOrd="1" destOrd="0" parTransId="{AC92CD3F-3256-4847-AC26-C289C54B0CA2}" sibTransId="{BAA91DE5-2C64-4FE5-B7EB-44E683991760}"/>
    <dgm:cxn modelId="{D4050D71-F715-4722-B4A8-C55550F63755}" srcId="{75ADD92D-4574-454C-9888-C5181100992B}" destId="{751BEDA3-1D91-4605-B3E7-FEAF464C153B}" srcOrd="1" destOrd="0" parTransId="{2B742FFA-F863-41BA-AF3C-463EA34B9005}" sibTransId="{0B2821BE-241A-41B6-AEB7-3F4748027C50}"/>
    <dgm:cxn modelId="{1EC8B2EA-3600-431C-9D56-F43697824809}" type="presParOf" srcId="{57719D7B-FA46-4953-BB4B-1422278A56A1}" destId="{F95251BB-AC09-43D3-975E-6F5F43B4698A}" srcOrd="0" destOrd="0" presId="urn:microsoft.com/office/officeart/2005/8/layout/hierarchy3"/>
    <dgm:cxn modelId="{681F9DC2-F9B8-4537-A716-944BC2604147}" type="presParOf" srcId="{F95251BB-AC09-43D3-975E-6F5F43B4698A}" destId="{83559E28-F2FD-4CAB-97BF-54FDCD1B86FA}" srcOrd="0" destOrd="0" presId="urn:microsoft.com/office/officeart/2005/8/layout/hierarchy3"/>
    <dgm:cxn modelId="{9F2A5C77-B404-4F3C-8DDD-B65D7143C0E8}" type="presParOf" srcId="{83559E28-F2FD-4CAB-97BF-54FDCD1B86FA}" destId="{D5507886-9274-4914-9AAC-EB668E35F273}" srcOrd="0" destOrd="0" presId="urn:microsoft.com/office/officeart/2005/8/layout/hierarchy3"/>
    <dgm:cxn modelId="{CAD6DB79-D131-4CC2-9803-1380E5E49635}" type="presParOf" srcId="{83559E28-F2FD-4CAB-97BF-54FDCD1B86FA}" destId="{338745B9-7A03-4E40-B847-59BB3547D3AF}" srcOrd="1" destOrd="0" presId="urn:microsoft.com/office/officeart/2005/8/layout/hierarchy3"/>
    <dgm:cxn modelId="{031E3A7E-72A2-437A-A324-3018197220CD}" type="presParOf" srcId="{F95251BB-AC09-43D3-975E-6F5F43B4698A}" destId="{03541B64-5963-4948-B6DD-889E7FBAD8E3}" srcOrd="1" destOrd="0" presId="urn:microsoft.com/office/officeart/2005/8/layout/hierarchy3"/>
    <dgm:cxn modelId="{9F980032-F89B-4B91-BC62-546E70CAF632}" type="presParOf" srcId="{03541B64-5963-4948-B6DD-889E7FBAD8E3}" destId="{BFB5F531-AF1C-4A6B-82EC-1D0F75AE94E1}" srcOrd="0" destOrd="0" presId="urn:microsoft.com/office/officeart/2005/8/layout/hierarchy3"/>
    <dgm:cxn modelId="{3857EA03-EA66-4C9A-807A-68F19CD53E3C}" type="presParOf" srcId="{03541B64-5963-4948-B6DD-889E7FBAD8E3}" destId="{9C5F58DE-B32F-4EB1-9EA6-F0ACC8ABD316}" srcOrd="1" destOrd="0" presId="urn:microsoft.com/office/officeart/2005/8/layout/hierarchy3"/>
    <dgm:cxn modelId="{290ACFBD-1AAF-4537-9BA7-E5909BDA6683}" type="presParOf" srcId="{03541B64-5963-4948-B6DD-889E7FBAD8E3}" destId="{8B1F5FD0-E2E7-43FE-8D40-D3D9DFAE4592}" srcOrd="2" destOrd="0" presId="urn:microsoft.com/office/officeart/2005/8/layout/hierarchy3"/>
    <dgm:cxn modelId="{66997B99-89CF-4ECC-926C-8EF5B1259074}" type="presParOf" srcId="{03541B64-5963-4948-B6DD-889E7FBAD8E3}" destId="{1E438A81-94DF-4EA5-9685-E41B0E12AB05}" srcOrd="3" destOrd="0" presId="urn:microsoft.com/office/officeart/2005/8/layout/hierarchy3"/>
    <dgm:cxn modelId="{D5CD361C-9D83-4395-939A-F32798878588}" type="presParOf" srcId="{57719D7B-FA46-4953-BB4B-1422278A56A1}" destId="{4B2AB9A3-41F6-46D9-B89F-4054070FEE4D}" srcOrd="1" destOrd="0" presId="urn:microsoft.com/office/officeart/2005/8/layout/hierarchy3"/>
    <dgm:cxn modelId="{1A432C36-6FE3-4076-9055-1F010A208047}" type="presParOf" srcId="{4B2AB9A3-41F6-46D9-B89F-4054070FEE4D}" destId="{A8F383E3-1851-41A3-957A-5537D63B74F6}" srcOrd="0" destOrd="0" presId="urn:microsoft.com/office/officeart/2005/8/layout/hierarchy3"/>
    <dgm:cxn modelId="{1C2B3A6D-BF3E-43B6-9F79-F6E9CAF020FD}" type="presParOf" srcId="{A8F383E3-1851-41A3-957A-5537D63B74F6}" destId="{1C3A0507-E704-4A08-B967-E58E47AD8BEA}" srcOrd="0" destOrd="0" presId="urn:microsoft.com/office/officeart/2005/8/layout/hierarchy3"/>
    <dgm:cxn modelId="{BD1D0D31-8709-420B-AAC8-8F52EA12F761}" type="presParOf" srcId="{A8F383E3-1851-41A3-957A-5537D63B74F6}" destId="{D88EC7F3-5E19-4F65-979E-0455C917CDFD}" srcOrd="1" destOrd="0" presId="urn:microsoft.com/office/officeart/2005/8/layout/hierarchy3"/>
    <dgm:cxn modelId="{1B1E6B23-15EA-4E71-9CD9-440811322173}" type="presParOf" srcId="{4B2AB9A3-41F6-46D9-B89F-4054070FEE4D}" destId="{6A1278AE-004F-4B0E-9945-A0E129F9B971}" srcOrd="1" destOrd="0" presId="urn:microsoft.com/office/officeart/2005/8/layout/hierarchy3"/>
    <dgm:cxn modelId="{2038E7A9-BEEC-45AC-95C2-98078D2D83C2}" type="presParOf" srcId="{6A1278AE-004F-4B0E-9945-A0E129F9B971}" destId="{68D931F0-08C9-47C6-87B5-C68D69B9280A}" srcOrd="0" destOrd="0" presId="urn:microsoft.com/office/officeart/2005/8/layout/hierarchy3"/>
    <dgm:cxn modelId="{42A84F93-83D1-4444-9855-69EBCBE18B0D}" type="presParOf" srcId="{6A1278AE-004F-4B0E-9945-A0E129F9B971}" destId="{163198A4-0A09-48FA-B4A1-E9BC0DC9EF6A}" srcOrd="1" destOrd="0" presId="urn:microsoft.com/office/officeart/2005/8/layout/hierarchy3"/>
    <dgm:cxn modelId="{25E62403-627B-4D62-B28C-DB2778AC25EF}" type="presParOf" srcId="{6A1278AE-004F-4B0E-9945-A0E129F9B971}" destId="{3811FB71-3397-4893-80E7-571F1E79DBF6}" srcOrd="2" destOrd="0" presId="urn:microsoft.com/office/officeart/2005/8/layout/hierarchy3"/>
    <dgm:cxn modelId="{D32BAA24-1513-4F95-8815-DAD1BF9F1A36}" type="presParOf" srcId="{6A1278AE-004F-4B0E-9945-A0E129F9B971}" destId="{61DFD0C4-A51C-4D8E-8C7F-64721B4718F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219604" cy="2486036"/>
        <a:chOff x="0" y="0"/>
        <a:chExt cx="4219604" cy="2486036"/>
      </a:xfrm>
    </dsp:grpSpPr>
    <dsp:sp modelId="{D5507886-9274-4914-9AAC-EB668E35F273}">
      <dsp:nvSpPr>
        <dsp:cNvPr id="3" name="圆角矩形 2"/>
        <dsp:cNvSpPr/>
      </dsp:nvSpPr>
      <dsp:spPr bwMode="white">
        <a:xfrm>
          <a:off x="0" y="587812"/>
          <a:ext cx="1978662" cy="591493"/>
        </a:xfrm>
        <a:prstGeom prst="roundRect">
          <a:avLst>
            <a:gd name="adj" fmla="val 10000"/>
          </a:avLst>
        </a:prstGeom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35560" rIns="5334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dirty="0" smtClean="0">
              <a:solidFill>
                <a:schemeClr val="tx1"/>
              </a:solidFill>
            </a:rPr>
            <a:t>因纬度不同</a:t>
          </a:r>
          <a:endParaRPr lang="zh-CN" altLang="en-US" sz="2800" b="1" dirty="0">
            <a:solidFill>
              <a:schemeClr val="tx1"/>
            </a:solidFill>
          </a:endParaRPr>
        </a:p>
      </dsp:txBody>
      <dsp:txXfrm>
        <a:off x="0" y="587812"/>
        <a:ext cx="1978662" cy="591493"/>
      </dsp:txXfrm>
    </dsp:sp>
    <dsp:sp modelId="{BFB5F531-AF1C-4A6B-82EC-1D0F75AE94E1}">
      <dsp:nvSpPr>
        <dsp:cNvPr id="5" name="任意多边形 4"/>
        <dsp:cNvSpPr/>
      </dsp:nvSpPr>
      <dsp:spPr bwMode="white">
        <a:xfrm>
          <a:off x="197866" y="1179304"/>
          <a:ext cx="197866" cy="215676"/>
        </a:xfrm>
        <a:custGeom>
          <a:avLst/>
          <a:gdLst/>
          <a:ahLst/>
          <a:cxnLst/>
          <a:pathLst>
            <a:path w="312" h="340">
              <a:moveTo>
                <a:pt x="0" y="0"/>
              </a:moveTo>
              <a:lnTo>
                <a:pt x="0" y="340"/>
              </a:lnTo>
              <a:lnTo>
                <a:pt x="312" y="34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7866" y="1179304"/>
        <a:ext cx="197866" cy="215676"/>
      </dsp:txXfrm>
    </dsp:sp>
    <dsp:sp modelId="{9C5F58DE-B32F-4EB1-9EA6-F0ACC8ABD316}">
      <dsp:nvSpPr>
        <dsp:cNvPr id="6" name="圆角矩形 5"/>
        <dsp:cNvSpPr/>
      </dsp:nvSpPr>
      <dsp:spPr bwMode="white">
        <a:xfrm>
          <a:off x="395732" y="1251196"/>
          <a:ext cx="1510868" cy="287568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 smtClean="0">
              <a:solidFill>
                <a:schemeClr val="dk1"/>
              </a:solidFill>
            </a:rPr>
            <a:t>低纬度高</a:t>
          </a:r>
          <a:endParaRPr lang="zh-CN" altLang="en-US" sz="2400" b="1" dirty="0">
            <a:solidFill>
              <a:schemeClr val="dk1"/>
            </a:solidFill>
          </a:endParaRPr>
        </a:p>
      </dsp:txBody>
      <dsp:txXfrm>
        <a:off x="395732" y="1251196"/>
        <a:ext cx="1510868" cy="287568"/>
      </dsp:txXfrm>
    </dsp:sp>
    <dsp:sp modelId="{8B1F5FD0-E2E7-43FE-8D40-D3D9DFAE4592}">
      <dsp:nvSpPr>
        <dsp:cNvPr id="7" name="任意多边形 6"/>
        <dsp:cNvSpPr/>
      </dsp:nvSpPr>
      <dsp:spPr bwMode="white">
        <a:xfrm>
          <a:off x="197866" y="1179304"/>
          <a:ext cx="155205" cy="599680"/>
        </a:xfrm>
        <a:custGeom>
          <a:avLst/>
          <a:gdLst/>
          <a:ahLst/>
          <a:cxnLst/>
          <a:pathLst>
            <a:path w="244" h="944">
              <a:moveTo>
                <a:pt x="0" y="0"/>
              </a:moveTo>
              <a:lnTo>
                <a:pt x="0" y="944"/>
              </a:lnTo>
              <a:lnTo>
                <a:pt x="244" y="944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7866" y="1179304"/>
        <a:ext cx="155205" cy="599680"/>
      </dsp:txXfrm>
    </dsp:sp>
    <dsp:sp modelId="{1E438A81-94DF-4EA5-9685-E41B0E12AB05}">
      <dsp:nvSpPr>
        <dsp:cNvPr id="8" name="圆角矩形 7"/>
        <dsp:cNvSpPr/>
      </dsp:nvSpPr>
      <dsp:spPr bwMode="white">
        <a:xfrm>
          <a:off x="353071" y="1635200"/>
          <a:ext cx="1539150" cy="287568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 smtClean="0">
              <a:solidFill>
                <a:schemeClr val="dk1"/>
              </a:solidFill>
            </a:rPr>
            <a:t>高纬度低</a:t>
          </a:r>
          <a:endParaRPr lang="zh-CN" altLang="en-US" sz="2400" b="1" dirty="0">
            <a:solidFill>
              <a:schemeClr val="dk1"/>
            </a:solidFill>
          </a:endParaRPr>
        </a:p>
      </dsp:txBody>
      <dsp:txXfrm>
        <a:off x="353071" y="1635200"/>
        <a:ext cx="1539150" cy="287568"/>
      </dsp:txXfrm>
    </dsp:sp>
    <dsp:sp modelId="{1C3A0507-E704-4A08-B967-E58E47AD8BEA}">
      <dsp:nvSpPr>
        <dsp:cNvPr id="9" name="圆角矩形 8"/>
        <dsp:cNvSpPr/>
      </dsp:nvSpPr>
      <dsp:spPr bwMode="white">
        <a:xfrm>
          <a:off x="2122446" y="587812"/>
          <a:ext cx="2097157" cy="591493"/>
        </a:xfrm>
        <a:prstGeom prst="roundRect">
          <a:avLst>
            <a:gd name="adj" fmla="val 10000"/>
          </a:avLst>
        </a:prstGeom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35560" rIns="5334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dirty="0" smtClean="0">
              <a:solidFill>
                <a:schemeClr val="tx1"/>
              </a:solidFill>
            </a:rPr>
            <a:t>因季节不同</a:t>
          </a:r>
          <a:endParaRPr lang="zh-CN" altLang="en-US" sz="2800" b="1" dirty="0">
            <a:solidFill>
              <a:schemeClr val="tx1"/>
            </a:solidFill>
          </a:endParaRPr>
        </a:p>
      </dsp:txBody>
      <dsp:txXfrm>
        <a:off x="2122446" y="587812"/>
        <a:ext cx="2097157" cy="591493"/>
      </dsp:txXfrm>
    </dsp:sp>
    <dsp:sp modelId="{68D931F0-08C9-47C6-87B5-C68D69B9280A}">
      <dsp:nvSpPr>
        <dsp:cNvPr id="11" name="任意多边形 10"/>
        <dsp:cNvSpPr/>
      </dsp:nvSpPr>
      <dsp:spPr bwMode="white">
        <a:xfrm>
          <a:off x="2332162" y="1179304"/>
          <a:ext cx="209716" cy="215676"/>
        </a:xfrm>
        <a:custGeom>
          <a:avLst/>
          <a:gdLst/>
          <a:ahLst/>
          <a:cxnLst/>
          <a:pathLst>
            <a:path w="330" h="340">
              <a:moveTo>
                <a:pt x="0" y="0"/>
              </a:moveTo>
              <a:lnTo>
                <a:pt x="0" y="340"/>
              </a:lnTo>
              <a:lnTo>
                <a:pt x="330" y="34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332162" y="1179304"/>
        <a:ext cx="209716" cy="215676"/>
      </dsp:txXfrm>
    </dsp:sp>
    <dsp:sp modelId="{163198A4-0A09-48FA-B4A1-E9BC0DC9EF6A}">
      <dsp:nvSpPr>
        <dsp:cNvPr id="12" name="圆角矩形 11"/>
        <dsp:cNvSpPr/>
      </dsp:nvSpPr>
      <dsp:spPr bwMode="white">
        <a:xfrm>
          <a:off x="2541878" y="1251196"/>
          <a:ext cx="1484775" cy="287568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 smtClean="0">
              <a:solidFill>
                <a:schemeClr val="dk1"/>
              </a:solidFill>
            </a:rPr>
            <a:t>夏季高</a:t>
          </a:r>
          <a:endParaRPr lang="zh-CN" altLang="en-US" sz="2400" b="1" dirty="0">
            <a:solidFill>
              <a:schemeClr val="dk1"/>
            </a:solidFill>
          </a:endParaRPr>
        </a:p>
      </dsp:txBody>
      <dsp:txXfrm>
        <a:off x="2541878" y="1251196"/>
        <a:ext cx="1484775" cy="287568"/>
      </dsp:txXfrm>
    </dsp:sp>
    <dsp:sp modelId="{3811FB71-3397-4893-80E7-571F1E79DBF6}">
      <dsp:nvSpPr>
        <dsp:cNvPr id="13" name="任意多边形 12"/>
        <dsp:cNvSpPr/>
      </dsp:nvSpPr>
      <dsp:spPr bwMode="white">
        <a:xfrm>
          <a:off x="2332162" y="1179304"/>
          <a:ext cx="209716" cy="575136"/>
        </a:xfrm>
        <a:custGeom>
          <a:avLst/>
          <a:gdLst/>
          <a:ahLst/>
          <a:cxnLst/>
          <a:pathLst>
            <a:path w="330" h="906">
              <a:moveTo>
                <a:pt x="0" y="0"/>
              </a:moveTo>
              <a:lnTo>
                <a:pt x="0" y="906"/>
              </a:lnTo>
              <a:lnTo>
                <a:pt x="330" y="90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332162" y="1179304"/>
        <a:ext cx="209716" cy="575136"/>
      </dsp:txXfrm>
    </dsp:sp>
    <dsp:sp modelId="{61DFD0C4-A51C-4D8E-8C7F-64721B4718FC}">
      <dsp:nvSpPr>
        <dsp:cNvPr id="14" name="圆角矩形 13"/>
        <dsp:cNvSpPr/>
      </dsp:nvSpPr>
      <dsp:spPr bwMode="white">
        <a:xfrm>
          <a:off x="2541878" y="1610656"/>
          <a:ext cx="1503124" cy="287568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 smtClean="0">
              <a:solidFill>
                <a:schemeClr val="dk1"/>
              </a:solidFill>
            </a:rPr>
            <a:t>冬季低</a:t>
          </a:r>
          <a:endParaRPr lang="zh-CN" altLang="en-US" sz="2400" b="1" dirty="0">
            <a:solidFill>
              <a:schemeClr val="dk1"/>
            </a:solidFill>
          </a:endParaRPr>
        </a:p>
      </dsp:txBody>
      <dsp:txXfrm>
        <a:off x="2541878" y="1610656"/>
        <a:ext cx="1503124" cy="287568"/>
      </dsp:txXfrm>
    </dsp:sp>
    <dsp:sp modelId="{338745B9-7A03-4E40-B847-59BB3547D3AF}">
      <dsp:nvSpPr>
        <dsp:cNvPr id="4" name="圆角矩形 3" hidden="1"/>
        <dsp:cNvSpPr/>
      </dsp:nvSpPr>
      <dsp:spPr>
        <a:xfrm>
          <a:off x="0" y="587812"/>
          <a:ext cx="395732" cy="591493"/>
        </a:xfrm>
        <a:prstGeom prst="roundRect">
          <a:avLst>
            <a:gd name="adj" fmla="val 10000"/>
          </a:avLst>
        </a:prstGeom>
      </dsp:spPr>
      <dsp:txXfrm>
        <a:off x="0" y="587812"/>
        <a:ext cx="395732" cy="591493"/>
      </dsp:txXfrm>
    </dsp:sp>
    <dsp:sp modelId="{D88EC7F3-5E19-4F65-979E-0455C917CDFD}">
      <dsp:nvSpPr>
        <dsp:cNvPr id="10" name="圆角矩形 9" hidden="1"/>
        <dsp:cNvSpPr/>
      </dsp:nvSpPr>
      <dsp:spPr>
        <a:xfrm>
          <a:off x="2122446" y="587812"/>
          <a:ext cx="419431" cy="591493"/>
        </a:xfrm>
        <a:prstGeom prst="roundRect">
          <a:avLst>
            <a:gd name="adj" fmla="val 10000"/>
          </a:avLst>
        </a:prstGeom>
      </dsp:spPr>
      <dsp:txXfrm>
        <a:off x="2122446" y="587812"/>
        <a:ext cx="419431" cy="591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06AC2-100B-4FEC-AADF-08BC21E2E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06AC2-100B-4FEC-AADF-08BC21E2E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06AC2-100B-4FEC-AADF-08BC21E2E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06AC2-100B-4FEC-AADF-08BC21E2E8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006AC2-100B-4FEC-AADF-08BC21E2E8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01E98-866E-B34E-80CE-18DA3D0471E9}" type="datetimeFigureOut">
              <a:rPr lang="zh-CN" altLang="en-US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0CDD-D0D3-7A46-910F-CCA63BAE9391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https://v.qq.com/x/cover/40kj5byo76r4orl/d0155i7y2ib.html" TargetMode="External"/><Relationship Id="rId1" Type="http://schemas.openxmlformats.org/officeDocument/2006/relationships/video" Target="https://v.qq.com/x/cover/40kj5byo76r4orl/d0155i7y2ib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tags" Target="../tags/tag8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1588"/>
            <a:ext cx="12192000" cy="6858000"/>
          </a:xfrm>
          <a:prstGeom prst="rect">
            <a:avLst/>
          </a:prstGeom>
          <a:blipFill rotWithShape="1">
            <a:blip r:embed="rId1"/>
            <a:srcRect/>
            <a:stretch>
              <a:fillRect l="-2255" r="-22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12384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Freeform 5"/>
          <p:cNvSpPr/>
          <p:nvPr/>
        </p:nvSpPr>
        <p:spPr bwMode="auto">
          <a:xfrm rot="16200000">
            <a:off x="5488940" y="154305"/>
            <a:ext cx="1212850" cy="12193905"/>
          </a:xfrm>
          <a:custGeom>
            <a:avLst/>
            <a:gdLst>
              <a:gd name="T0" fmla="*/ 748 w 1588"/>
              <a:gd name="T1" fmla="*/ 0 h 3072"/>
              <a:gd name="T2" fmla="*/ 316 w 1588"/>
              <a:gd name="T3" fmla="*/ 1116 h 3072"/>
              <a:gd name="T4" fmla="*/ 1588 w 1588"/>
              <a:gd name="T5" fmla="*/ 2100 h 3072"/>
              <a:gd name="T6" fmla="*/ 1036 w 1588"/>
              <a:gd name="T7" fmla="*/ 3072 h 3072"/>
              <a:gd name="T8" fmla="*/ 0 w 1588"/>
              <a:gd name="T9" fmla="*/ 3072 h 3072"/>
              <a:gd name="T10" fmla="*/ 0 w 1588"/>
              <a:gd name="T11" fmla="*/ 0 h 3072"/>
              <a:gd name="T12" fmla="*/ 748 w 1588"/>
              <a:gd name="T13" fmla="*/ 0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8" h="3072">
                <a:moveTo>
                  <a:pt x="748" y="0"/>
                </a:moveTo>
                <a:cubicBezTo>
                  <a:pt x="748" y="0"/>
                  <a:pt x="288" y="556"/>
                  <a:pt x="316" y="1116"/>
                </a:cubicBezTo>
                <a:cubicBezTo>
                  <a:pt x="344" y="1676"/>
                  <a:pt x="1588" y="1720"/>
                  <a:pt x="1588" y="2100"/>
                </a:cubicBezTo>
                <a:cubicBezTo>
                  <a:pt x="1588" y="2480"/>
                  <a:pt x="1036" y="3072"/>
                  <a:pt x="1036" y="3072"/>
                </a:cubicBezTo>
                <a:cubicBezTo>
                  <a:pt x="0" y="3072"/>
                  <a:pt x="0" y="3072"/>
                  <a:pt x="0" y="3072"/>
                </a:cubicBezTo>
                <a:cubicBezTo>
                  <a:pt x="0" y="0"/>
                  <a:pt x="0" y="0"/>
                  <a:pt x="0" y="0"/>
                </a:cubicBezTo>
                <a:lnTo>
                  <a:pt x="748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7525" y="2298700"/>
            <a:ext cx="1127696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noProof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方正字迹-吕建德行楷简体" panose="02010600010101010101" charset="-122"/>
                <a:ea typeface="方正字迹-吕建德行楷简体" panose="02010600010101010101" charset="-122"/>
                <a:sym typeface="Arial" panose="020B0604020202020204" pitchFamily="34" charset="0"/>
              </a:rPr>
              <a:t>大气的组成与垂直分层</a:t>
            </a:r>
            <a:endParaRPr lang="zh-CN" altLang="en-US" sz="8000" b="1" noProof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schemeClr val="bg1">
                    <a:alpha val="20000"/>
                  </a:schemeClr>
                </a:outerShdw>
              </a:effectLst>
              <a:latin typeface="方正字迹-吕建德行楷简体" panose="02010600010101010101" charset="-122"/>
              <a:ea typeface="方正字迹-吕建德行楷简体" panose="0201060001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135" y="16256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/>
              <a:t>湘教版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ïSļîḍe"/>
          <p:cNvSpPr/>
          <p:nvPr/>
        </p:nvSpPr>
        <p:spPr>
          <a:xfrm>
            <a:off x="0" y="190500"/>
            <a:ext cx="12192000" cy="952500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ïṩļidè"/>
          <p:cNvSpPr/>
          <p:nvPr/>
        </p:nvSpPr>
        <p:spPr>
          <a:xfrm>
            <a:off x="565151" y="6038851"/>
            <a:ext cx="10712449" cy="527049"/>
          </a:xfrm>
          <a:prstGeom prst="rect">
            <a:avLst/>
          </a:prstGeom>
          <a:noFill/>
          <a:ln w="9525">
            <a:noFill/>
          </a:ln>
        </p:spPr>
        <p:txBody>
          <a:bodyPr lIns="89998" tIns="46798" rIns="89998" bIns="46798"/>
          <a:p>
            <a:pPr defTabSz="913130" eaLnBrk="1" hangingPunct="1">
              <a:lnSpc>
                <a:spcPct val="110000"/>
              </a:lnSpc>
            </a:pPr>
            <a:r>
              <a:rPr lang="en-US" altLang="zh-CN" sz="1065" dirty="0">
                <a:latin typeface="Calibri" panose="020F0502020204030204" charset="0"/>
              </a:rPr>
              <a:t>Human activities and air pollution.</a:t>
            </a:r>
            <a:endParaRPr lang="en-US" altLang="zh-CN" sz="1065" dirty="0">
              <a:latin typeface="Calibri" panose="020F0502020204030204" charset="0"/>
            </a:endParaRPr>
          </a:p>
          <a:p>
            <a:pPr defTabSz="913130" eaLnBrk="1" hangingPunct="1">
              <a:lnSpc>
                <a:spcPct val="110000"/>
              </a:lnSpc>
            </a:pPr>
            <a:r>
              <a:rPr lang="en-US" altLang="zh-CN" sz="1065" dirty="0">
                <a:latin typeface="Calibri" panose="020F0502020204030204" charset="0"/>
              </a:rPr>
              <a:t>… …</a:t>
            </a:r>
            <a:endParaRPr lang="en-US" altLang="zh-CN" sz="1065" dirty="0">
              <a:latin typeface="Calibri" panose="020F0502020204030204" charset="0"/>
            </a:endParaRPr>
          </a:p>
        </p:txBody>
      </p:sp>
      <p:pic>
        <p:nvPicPr>
          <p:cNvPr id="11268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1" y="1238251"/>
            <a:ext cx="4000500" cy="27410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îṩ1iḋé"/>
          <p:cNvSpPr/>
          <p:nvPr/>
        </p:nvSpPr>
        <p:spPr>
          <a:xfrm>
            <a:off x="11692467" y="190500"/>
            <a:ext cx="499533" cy="952500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270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8251"/>
            <a:ext cx="4000500" cy="26966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îṧḷíďe"/>
          <p:cNvSpPr/>
          <p:nvPr/>
        </p:nvSpPr>
        <p:spPr>
          <a:xfrm rot="5400000">
            <a:off x="-61383" y="537633"/>
            <a:ext cx="687917" cy="565151"/>
          </a:xfrm>
          <a:prstGeom prst="homePlate">
            <a:avLst>
              <a:gd name="adj" fmla="val 397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2" name="îśľiḓé"/>
          <p:cNvSpPr/>
          <p:nvPr/>
        </p:nvSpPr>
        <p:spPr>
          <a:xfrm>
            <a:off x="0" y="571500"/>
            <a:ext cx="378884" cy="342900"/>
          </a:xfrm>
          <a:custGeom>
            <a:avLst/>
            <a:gdLst>
              <a:gd name="txL" fmla="*/ 0 w 607594"/>
              <a:gd name="txT" fmla="*/ 0 h 549352"/>
              <a:gd name="txR" fmla="*/ 607594 w 607594"/>
              <a:gd name="txB" fmla="*/ 549352 h 549352"/>
            </a:gdLst>
            <a:ahLst/>
            <a:cxnLst/>
            <a:rect l="txL" t="txT" r="txR" b="txB"/>
            <a:pathLst>
              <a:path w="607594" h="549352">
                <a:moveTo>
                  <a:pt x="100753" y="455688"/>
                </a:moveTo>
                <a:cubicBezTo>
                  <a:pt x="95769" y="479326"/>
                  <a:pt x="101821" y="504653"/>
                  <a:pt x="118374" y="524025"/>
                </a:cubicBezTo>
                <a:lnTo>
                  <a:pt x="124247" y="530868"/>
                </a:lnTo>
                <a:lnTo>
                  <a:pt x="227214" y="530690"/>
                </a:lnTo>
                <a:lnTo>
                  <a:pt x="198469" y="494966"/>
                </a:lnTo>
                <a:lnTo>
                  <a:pt x="227036" y="459064"/>
                </a:lnTo>
                <a:lnTo>
                  <a:pt x="113212" y="459242"/>
                </a:lnTo>
                <a:cubicBezTo>
                  <a:pt x="108584" y="459242"/>
                  <a:pt x="104313" y="457998"/>
                  <a:pt x="100753" y="455688"/>
                </a:cubicBezTo>
                <a:close/>
                <a:moveTo>
                  <a:pt x="508924" y="452795"/>
                </a:moveTo>
                <a:cubicBezTo>
                  <a:pt x="505008" y="456083"/>
                  <a:pt x="500024" y="457949"/>
                  <a:pt x="494417" y="457949"/>
                </a:cubicBezTo>
                <a:lnTo>
                  <a:pt x="314008" y="458394"/>
                </a:lnTo>
                <a:lnTo>
                  <a:pt x="285261" y="494740"/>
                </a:lnTo>
                <a:lnTo>
                  <a:pt x="313919" y="530021"/>
                </a:lnTo>
                <a:lnTo>
                  <a:pt x="489254" y="529576"/>
                </a:lnTo>
                <a:lnTo>
                  <a:pt x="504741" y="502561"/>
                </a:lnTo>
                <a:cubicBezTo>
                  <a:pt x="513552" y="487187"/>
                  <a:pt x="514887" y="468969"/>
                  <a:pt x="508924" y="452795"/>
                </a:cubicBezTo>
                <a:close/>
                <a:moveTo>
                  <a:pt x="518981" y="289546"/>
                </a:moveTo>
                <a:lnTo>
                  <a:pt x="502338" y="332291"/>
                </a:lnTo>
                <a:lnTo>
                  <a:pt x="456947" y="325538"/>
                </a:lnTo>
                <a:lnTo>
                  <a:pt x="515510" y="426402"/>
                </a:lnTo>
                <a:cubicBezTo>
                  <a:pt x="534112" y="451284"/>
                  <a:pt x="536248" y="484787"/>
                  <a:pt x="520850" y="511714"/>
                </a:cubicBezTo>
                <a:lnTo>
                  <a:pt x="511505" y="528066"/>
                </a:lnTo>
                <a:cubicBezTo>
                  <a:pt x="538651" y="523267"/>
                  <a:pt x="562237" y="506826"/>
                  <a:pt x="576388" y="482210"/>
                </a:cubicBezTo>
                <a:cubicBezTo>
                  <a:pt x="593387" y="452617"/>
                  <a:pt x="593298" y="417337"/>
                  <a:pt x="576121" y="387833"/>
                </a:cubicBezTo>
                <a:close/>
                <a:moveTo>
                  <a:pt x="515599" y="246979"/>
                </a:moveTo>
                <a:lnTo>
                  <a:pt x="592141" y="378591"/>
                </a:lnTo>
                <a:cubicBezTo>
                  <a:pt x="612612" y="413871"/>
                  <a:pt x="612790" y="455994"/>
                  <a:pt x="592408" y="491452"/>
                </a:cubicBezTo>
                <a:cubicBezTo>
                  <a:pt x="572116" y="526821"/>
                  <a:pt x="535536" y="547972"/>
                  <a:pt x="494684" y="548061"/>
                </a:cubicBezTo>
                <a:lnTo>
                  <a:pt x="305108" y="548505"/>
                </a:lnTo>
                <a:lnTo>
                  <a:pt x="261586" y="494918"/>
                </a:lnTo>
                <a:lnTo>
                  <a:pt x="305019" y="439909"/>
                </a:lnTo>
                <a:lnTo>
                  <a:pt x="494417" y="439465"/>
                </a:lnTo>
                <a:cubicBezTo>
                  <a:pt x="495218" y="439465"/>
                  <a:pt x="496820" y="439465"/>
                  <a:pt x="498066" y="437332"/>
                </a:cubicBezTo>
                <a:cubicBezTo>
                  <a:pt x="499312" y="435199"/>
                  <a:pt x="498422" y="433778"/>
                  <a:pt x="498066" y="433156"/>
                </a:cubicBezTo>
                <a:lnTo>
                  <a:pt x="421524" y="301543"/>
                </a:lnTo>
                <a:lnTo>
                  <a:pt x="490412" y="311852"/>
                </a:lnTo>
                <a:close/>
                <a:moveTo>
                  <a:pt x="163850" y="234679"/>
                </a:moveTo>
                <a:lnTo>
                  <a:pt x="116149" y="242143"/>
                </a:lnTo>
                <a:lnTo>
                  <a:pt x="31337" y="389483"/>
                </a:lnTo>
                <a:cubicBezTo>
                  <a:pt x="14250" y="418986"/>
                  <a:pt x="14339" y="454266"/>
                  <a:pt x="31426" y="483858"/>
                </a:cubicBezTo>
                <a:cubicBezTo>
                  <a:pt x="46199" y="509274"/>
                  <a:pt x="71029" y="525803"/>
                  <a:pt x="99418" y="529890"/>
                </a:cubicBezTo>
                <a:cubicBezTo>
                  <a:pt x="74588" y="495855"/>
                  <a:pt x="74054" y="449734"/>
                  <a:pt x="98795" y="414987"/>
                </a:cubicBezTo>
                <a:lnTo>
                  <a:pt x="178445" y="277690"/>
                </a:lnTo>
                <a:close/>
                <a:moveTo>
                  <a:pt x="176398" y="213884"/>
                </a:moveTo>
                <a:lnTo>
                  <a:pt x="198736" y="279645"/>
                </a:lnTo>
                <a:lnTo>
                  <a:pt x="109563" y="434449"/>
                </a:lnTo>
                <a:cubicBezTo>
                  <a:pt x="109118" y="435071"/>
                  <a:pt x="108317" y="436493"/>
                  <a:pt x="109563" y="438625"/>
                </a:cubicBezTo>
                <a:cubicBezTo>
                  <a:pt x="110720" y="440758"/>
                  <a:pt x="112500" y="440758"/>
                  <a:pt x="113212" y="440758"/>
                </a:cubicBezTo>
                <a:lnTo>
                  <a:pt x="265571" y="440492"/>
                </a:lnTo>
                <a:lnTo>
                  <a:pt x="222142" y="494877"/>
                </a:lnTo>
                <a:lnTo>
                  <a:pt x="265749" y="549174"/>
                </a:lnTo>
                <a:lnTo>
                  <a:pt x="113390" y="549352"/>
                </a:lnTo>
                <a:lnTo>
                  <a:pt x="113212" y="549352"/>
                </a:lnTo>
                <a:cubicBezTo>
                  <a:pt x="72452" y="549352"/>
                  <a:pt x="35876" y="528380"/>
                  <a:pt x="15407" y="493100"/>
                </a:cubicBezTo>
                <a:cubicBezTo>
                  <a:pt x="-5062" y="457820"/>
                  <a:pt x="-5151" y="415609"/>
                  <a:pt x="15229" y="380241"/>
                </a:cubicBezTo>
                <a:lnTo>
                  <a:pt x="104580" y="225259"/>
                </a:lnTo>
                <a:close/>
                <a:moveTo>
                  <a:pt x="239939" y="53746"/>
                </a:moveTo>
                <a:cubicBezTo>
                  <a:pt x="237535" y="56679"/>
                  <a:pt x="235310" y="59789"/>
                  <a:pt x="233351" y="62989"/>
                </a:cubicBezTo>
                <a:lnTo>
                  <a:pt x="232995" y="63522"/>
                </a:lnTo>
                <a:lnTo>
                  <a:pt x="155906" y="171687"/>
                </a:lnTo>
                <a:lnTo>
                  <a:pt x="197388" y="171687"/>
                </a:lnTo>
                <a:lnTo>
                  <a:pt x="219732" y="208928"/>
                </a:lnTo>
                <a:lnTo>
                  <a:pt x="294328" y="100674"/>
                </a:lnTo>
                <a:cubicBezTo>
                  <a:pt x="297266" y="96052"/>
                  <a:pt x="301361" y="92852"/>
                  <a:pt x="306257" y="91252"/>
                </a:cubicBezTo>
                <a:cubicBezTo>
                  <a:pt x="291747" y="68677"/>
                  <a:pt x="267000" y="54546"/>
                  <a:pt x="239939" y="53746"/>
                </a:cubicBezTo>
                <a:close/>
                <a:moveTo>
                  <a:pt x="316672" y="18550"/>
                </a:moveTo>
                <a:cubicBezTo>
                  <a:pt x="294595" y="17839"/>
                  <a:pt x="273854" y="24505"/>
                  <a:pt x="257030" y="37125"/>
                </a:cubicBezTo>
                <a:cubicBezTo>
                  <a:pt x="285871" y="42903"/>
                  <a:pt x="311063" y="61123"/>
                  <a:pt x="325484" y="87431"/>
                </a:cubicBezTo>
                <a:lnTo>
                  <a:pt x="397944" y="223237"/>
                </a:lnTo>
                <a:lnTo>
                  <a:pt x="443076" y="232214"/>
                </a:lnTo>
                <a:lnTo>
                  <a:pt x="461681" y="190352"/>
                </a:lnTo>
                <a:lnTo>
                  <a:pt x="396876" y="68411"/>
                </a:lnTo>
                <a:cubicBezTo>
                  <a:pt x="380853" y="38370"/>
                  <a:pt x="350854" y="19705"/>
                  <a:pt x="316672" y="18550"/>
                </a:cubicBezTo>
                <a:close/>
                <a:moveTo>
                  <a:pt x="317295" y="63"/>
                </a:moveTo>
                <a:cubicBezTo>
                  <a:pt x="358154" y="1396"/>
                  <a:pt x="394028" y="23705"/>
                  <a:pt x="413255" y="59701"/>
                </a:cubicBezTo>
                <a:lnTo>
                  <a:pt x="482244" y="189641"/>
                </a:lnTo>
                <a:lnTo>
                  <a:pt x="454025" y="253189"/>
                </a:lnTo>
                <a:lnTo>
                  <a:pt x="385749" y="239679"/>
                </a:lnTo>
                <a:lnTo>
                  <a:pt x="316405" y="109650"/>
                </a:lnTo>
                <a:cubicBezTo>
                  <a:pt x="315870" y="109117"/>
                  <a:pt x="314980" y="108673"/>
                  <a:pt x="313734" y="108673"/>
                </a:cubicBezTo>
                <a:cubicBezTo>
                  <a:pt x="313645" y="108673"/>
                  <a:pt x="313556" y="108673"/>
                  <a:pt x="313467" y="108673"/>
                </a:cubicBezTo>
                <a:cubicBezTo>
                  <a:pt x="311152" y="108673"/>
                  <a:pt x="310351" y="110006"/>
                  <a:pt x="309906" y="110628"/>
                </a:cubicBezTo>
                <a:lnTo>
                  <a:pt x="309728" y="110983"/>
                </a:lnTo>
                <a:lnTo>
                  <a:pt x="218663" y="243146"/>
                </a:lnTo>
                <a:lnTo>
                  <a:pt x="186884" y="190174"/>
                </a:lnTo>
                <a:lnTo>
                  <a:pt x="120032" y="190174"/>
                </a:lnTo>
                <a:lnTo>
                  <a:pt x="217773" y="53035"/>
                </a:lnTo>
                <a:cubicBezTo>
                  <a:pt x="239315" y="18550"/>
                  <a:pt x="276525" y="-1270"/>
                  <a:pt x="317295" y="6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 lIns="91438" tIns="45718" rIns="91438" bIns="45718"/>
          <a:p>
            <a:pPr eaLnBrk="1" hangingPunct="1"/>
            <a:endParaRPr lang="en-US" altLang="zh-CN" sz="2400" dirty="0">
              <a:solidFill>
                <a:schemeClr val="accent2"/>
              </a:solidFill>
              <a:latin typeface="Calibri" panose="020F0502020204030204" charset="0"/>
            </a:endParaRPr>
          </a:p>
        </p:txBody>
      </p:sp>
      <p:sp>
        <p:nvSpPr>
          <p:cNvPr id="11273" name="ïSliḑé"/>
          <p:cNvSpPr txBox="1"/>
          <p:nvPr/>
        </p:nvSpPr>
        <p:spPr>
          <a:xfrm>
            <a:off x="857251" y="0"/>
            <a:ext cx="8007349" cy="1579033"/>
          </a:xfrm>
          <a:prstGeom prst="rect">
            <a:avLst/>
          </a:prstGeom>
          <a:noFill/>
          <a:ln w="9525">
            <a:noFill/>
          </a:ln>
        </p:spPr>
        <p:txBody>
          <a:bodyPr lIns="89998" tIns="46798" rIns="89998" bIns="46798" anchor="ctr"/>
          <a:p>
            <a:pPr>
              <a:buSzPct val="25000"/>
            </a:pPr>
            <a:r>
              <a:rPr lang="zh-CN" altLang="en-US" sz="45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人类活动对大气层的影响</a:t>
            </a:r>
            <a:endParaRPr lang="en-US" altLang="zh-CN" sz="45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4" name="sound-bars_162343"/>
          <p:cNvSpPr>
            <a:spLocks noChangeAspect="1"/>
          </p:cNvSpPr>
          <p:nvPr/>
        </p:nvSpPr>
        <p:spPr>
          <a:xfrm>
            <a:off x="7334251" y="571500"/>
            <a:ext cx="366183" cy="501651"/>
          </a:xfrm>
          <a:custGeom>
            <a:avLst/>
            <a:gdLst>
              <a:gd name="txL" fmla="*/ 0 w 4660"/>
              <a:gd name="txT" fmla="*/ 0 h 6420"/>
              <a:gd name="txR" fmla="*/ 4660 w 4660"/>
              <a:gd name="txB" fmla="*/ 6420 h 6420"/>
            </a:gdLst>
            <a:ahLst/>
            <a:cxnLst>
              <a:cxn ang="0">
                <a:pos x="10350514" y="18561311"/>
              </a:cxn>
              <a:cxn ang="0">
                <a:pos x="16153194" y="8019262"/>
              </a:cxn>
              <a:cxn ang="0">
                <a:pos x="8076627" y="0"/>
              </a:cxn>
              <a:cxn ang="0">
                <a:pos x="0" y="8019262"/>
              </a:cxn>
              <a:cxn ang="0">
                <a:pos x="5702135" y="18502765"/>
              </a:cxn>
              <a:cxn ang="0">
                <a:pos x="5851182" y="18506223"/>
              </a:cxn>
              <a:cxn ang="0">
                <a:pos x="6305276" y="19841633"/>
              </a:cxn>
              <a:cxn ang="0">
                <a:pos x="5965575" y="20247759"/>
              </a:cxn>
              <a:cxn ang="0">
                <a:pos x="5965575" y="21669200"/>
              </a:cxn>
              <a:cxn ang="0">
                <a:pos x="6395387" y="22095954"/>
              </a:cxn>
              <a:cxn ang="0">
                <a:pos x="9757805" y="22095954"/>
              </a:cxn>
              <a:cxn ang="0">
                <a:pos x="10187618" y="21669200"/>
              </a:cxn>
              <a:cxn ang="0">
                <a:pos x="10187618" y="20247759"/>
              </a:cxn>
              <a:cxn ang="0">
                <a:pos x="9757805" y="19820946"/>
              </a:cxn>
              <a:cxn ang="0">
                <a:pos x="9733524" y="19820946"/>
              </a:cxn>
              <a:cxn ang="0">
                <a:pos x="10163336" y="18557853"/>
              </a:cxn>
              <a:cxn ang="0">
                <a:pos x="10350514" y="18561311"/>
              </a:cxn>
              <a:cxn ang="0">
                <a:pos x="1878788" y="8019262"/>
              </a:cxn>
              <a:cxn ang="0">
                <a:pos x="4714209" y="2856654"/>
              </a:cxn>
              <a:cxn ang="0">
                <a:pos x="6260249" y="15649569"/>
              </a:cxn>
              <a:cxn ang="0">
                <a:pos x="5521912" y="2419527"/>
              </a:cxn>
              <a:cxn ang="0">
                <a:pos x="7820083" y="1879197"/>
              </a:cxn>
              <a:cxn ang="0">
                <a:pos x="8076627" y="16021295"/>
              </a:cxn>
              <a:cxn ang="0">
                <a:pos x="8267222" y="1875740"/>
              </a:cxn>
              <a:cxn ang="0">
                <a:pos x="10655561" y="2429841"/>
              </a:cxn>
              <a:cxn ang="0">
                <a:pos x="9910270" y="15649569"/>
              </a:cxn>
              <a:cxn ang="0">
                <a:pos x="11258702" y="2749937"/>
              </a:cxn>
              <a:cxn ang="0">
                <a:pos x="14274403" y="8019262"/>
              </a:cxn>
              <a:cxn ang="0">
                <a:pos x="9813263" y="16688971"/>
              </a:cxn>
              <a:cxn ang="0">
                <a:pos x="6319184" y="16647713"/>
              </a:cxn>
              <a:cxn ang="0">
                <a:pos x="1878788" y="8019262"/>
              </a:cxn>
              <a:cxn ang="0">
                <a:pos x="8939729" y="19824403"/>
              </a:cxn>
              <a:cxn ang="0">
                <a:pos x="7092175" y="19824403"/>
              </a:cxn>
              <a:cxn ang="0">
                <a:pos x="6648454" y="18516537"/>
              </a:cxn>
              <a:cxn ang="0">
                <a:pos x="9376496" y="18547539"/>
              </a:cxn>
              <a:cxn ang="0">
                <a:pos x="8939729" y="19824403"/>
              </a:cxn>
            </a:cxnLst>
            <a:rect l="txL" t="txT" r="txR" b="txB"/>
            <a:pathLst>
              <a:path w="4660" h="6420">
                <a:moveTo>
                  <a:pt x="2986" y="5393"/>
                </a:moveTo>
                <a:cubicBezTo>
                  <a:pt x="3721" y="5001"/>
                  <a:pt x="4660" y="3222"/>
                  <a:pt x="4660" y="2330"/>
                </a:cubicBezTo>
                <a:cubicBezTo>
                  <a:pt x="4660" y="1043"/>
                  <a:pt x="3617" y="0"/>
                  <a:pt x="2330" y="0"/>
                </a:cubicBezTo>
                <a:cubicBezTo>
                  <a:pt x="1043" y="0"/>
                  <a:pt x="0" y="1043"/>
                  <a:pt x="0" y="2330"/>
                </a:cubicBezTo>
                <a:cubicBezTo>
                  <a:pt x="0" y="3173"/>
                  <a:pt x="975" y="4967"/>
                  <a:pt x="1645" y="5376"/>
                </a:cubicBezTo>
                <a:lnTo>
                  <a:pt x="1688" y="5377"/>
                </a:lnTo>
                <a:lnTo>
                  <a:pt x="1819" y="5765"/>
                </a:lnTo>
                <a:cubicBezTo>
                  <a:pt x="1763" y="5777"/>
                  <a:pt x="1721" y="5824"/>
                  <a:pt x="1721" y="5883"/>
                </a:cubicBezTo>
                <a:lnTo>
                  <a:pt x="1721" y="6296"/>
                </a:lnTo>
                <a:cubicBezTo>
                  <a:pt x="1721" y="6365"/>
                  <a:pt x="1776" y="6420"/>
                  <a:pt x="1845" y="6420"/>
                </a:cubicBezTo>
                <a:lnTo>
                  <a:pt x="2815" y="6420"/>
                </a:lnTo>
                <a:cubicBezTo>
                  <a:pt x="2884" y="6420"/>
                  <a:pt x="2939" y="6365"/>
                  <a:pt x="2939" y="6296"/>
                </a:cubicBezTo>
                <a:lnTo>
                  <a:pt x="2939" y="5883"/>
                </a:lnTo>
                <a:cubicBezTo>
                  <a:pt x="2939" y="5815"/>
                  <a:pt x="2884" y="5759"/>
                  <a:pt x="2815" y="5759"/>
                </a:cubicBezTo>
                <a:lnTo>
                  <a:pt x="2808" y="5759"/>
                </a:lnTo>
                <a:lnTo>
                  <a:pt x="2932" y="5392"/>
                </a:lnTo>
                <a:lnTo>
                  <a:pt x="2986" y="5393"/>
                </a:lnTo>
                <a:close/>
                <a:moveTo>
                  <a:pt x="542" y="2330"/>
                </a:moveTo>
                <a:cubicBezTo>
                  <a:pt x="542" y="1702"/>
                  <a:pt x="868" y="1149"/>
                  <a:pt x="1360" y="830"/>
                </a:cubicBezTo>
                <a:cubicBezTo>
                  <a:pt x="1064" y="1345"/>
                  <a:pt x="834" y="2436"/>
                  <a:pt x="1806" y="4547"/>
                </a:cubicBezTo>
                <a:cubicBezTo>
                  <a:pt x="1806" y="4547"/>
                  <a:pt x="1140" y="1971"/>
                  <a:pt x="1593" y="703"/>
                </a:cubicBezTo>
                <a:cubicBezTo>
                  <a:pt x="1797" y="610"/>
                  <a:pt x="2020" y="555"/>
                  <a:pt x="2256" y="546"/>
                </a:cubicBezTo>
                <a:cubicBezTo>
                  <a:pt x="2117" y="1251"/>
                  <a:pt x="1870" y="2968"/>
                  <a:pt x="2330" y="4655"/>
                </a:cubicBezTo>
                <a:cubicBezTo>
                  <a:pt x="2330" y="4655"/>
                  <a:pt x="2762" y="3006"/>
                  <a:pt x="2385" y="545"/>
                </a:cubicBezTo>
                <a:cubicBezTo>
                  <a:pt x="2630" y="552"/>
                  <a:pt x="2863" y="609"/>
                  <a:pt x="3074" y="706"/>
                </a:cubicBezTo>
                <a:cubicBezTo>
                  <a:pt x="3525" y="1975"/>
                  <a:pt x="2859" y="4547"/>
                  <a:pt x="2859" y="4547"/>
                </a:cubicBezTo>
                <a:cubicBezTo>
                  <a:pt x="3895" y="2493"/>
                  <a:pt x="3568" y="1334"/>
                  <a:pt x="3248" y="799"/>
                </a:cubicBezTo>
                <a:cubicBezTo>
                  <a:pt x="3769" y="1112"/>
                  <a:pt x="4118" y="1680"/>
                  <a:pt x="4118" y="2330"/>
                </a:cubicBezTo>
                <a:cubicBezTo>
                  <a:pt x="4118" y="2994"/>
                  <a:pt x="3363" y="4441"/>
                  <a:pt x="2831" y="4849"/>
                </a:cubicBezTo>
                <a:lnTo>
                  <a:pt x="1823" y="4837"/>
                </a:lnTo>
                <a:cubicBezTo>
                  <a:pt x="1301" y="4392"/>
                  <a:pt x="542" y="2938"/>
                  <a:pt x="542" y="2330"/>
                </a:cubicBezTo>
                <a:close/>
                <a:moveTo>
                  <a:pt x="2579" y="5760"/>
                </a:moveTo>
                <a:lnTo>
                  <a:pt x="2046" y="5760"/>
                </a:lnTo>
                <a:lnTo>
                  <a:pt x="1918" y="5380"/>
                </a:lnTo>
                <a:lnTo>
                  <a:pt x="2705" y="5389"/>
                </a:lnTo>
                <a:lnTo>
                  <a:pt x="2579" y="576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 lIns="91438" tIns="45718" rIns="91438" bIns="45718"/>
          <a:p>
            <a:endParaRPr lang="zh-CN" altLang="en-US" sz="2400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81000" y="3905251"/>
            <a:ext cx="11396133" cy="230568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人类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活动排放的污染物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进入大气，会影响大气的成分和含量，产生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大气污染，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人类生存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造成不利影响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5905" indent="-25590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人类工业生产排放的废气、汽车排放的尾气会造成大气污染；图为北京优良天气和重污染天气对比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íṥlíḑe"/>
          <p:cNvSpPr/>
          <p:nvPr/>
        </p:nvSpPr>
        <p:spPr>
          <a:xfrm>
            <a:off x="9188451" y="6148917"/>
            <a:ext cx="1115483" cy="285749"/>
          </a:xfrm>
          <a:prstGeom prst="rect">
            <a:avLst/>
          </a:prstGeom>
          <a:solidFill>
            <a:srgbClr val="BFBFBF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išḻiḍé"/>
          <p:cNvSpPr/>
          <p:nvPr/>
        </p:nvSpPr>
        <p:spPr>
          <a:xfrm>
            <a:off x="10403417" y="6148917"/>
            <a:ext cx="1117600" cy="285749"/>
          </a:xfrm>
          <a:prstGeom prst="rect">
            <a:avLst/>
          </a:prstGeom>
          <a:solidFill>
            <a:srgbClr val="4472C4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51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>
                                            <p:txEl>
                                              <p:charRg st="51" end="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>
                                            <p:txEl>
                                              <p:charRg st="51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>
                                            <p:txEl>
                                              <p:charRg st="51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 bldLvl="0" animBg="1"/>
      <p:bldP spid="3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为什么海伦娜岬角的动物都是瞎子？看完真的好心酸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35660"/>
            <a:ext cx="12191365" cy="60223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230" y="140970"/>
            <a:ext cx="2074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视频观看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24" y="158406"/>
            <a:ext cx="256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思考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4445" y="88582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920" y="1002030"/>
            <a:ext cx="11195685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indent="457200" algn="just">
              <a:lnSpc>
                <a:spcPct val="125000"/>
              </a:lnSpc>
            </a:pPr>
            <a:r>
              <a:rPr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俗话说眼睛是心灵的窗户。由此可见，对于人和动物来说，眼睛是多么的重要。可是在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智利科</a:t>
            </a:r>
            <a:r>
              <a:rPr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伦娜岬角的岛屿上的动物却没有那么幸运了。在这片岛屿上，几乎绝大多数动物都是瞎子，猎物因为视力不好，常被猎人捕获，鸟类，因为视力不好，常误闯入百姓的家里，就盐水里面的鱼也是盲鱼，这到底是是怎么回事呢？</a:t>
            </a:r>
            <a:endParaRPr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思考：</a:t>
            </a:r>
            <a:endParaRPr lang="zh-CN" altLang="en-US" sz="2800" dirty="0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indent="457200" algn="just">
              <a:lnSpc>
                <a:spcPct val="125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 </a:t>
            </a:r>
            <a:r>
              <a:rPr lang="zh-CN" altLang="en-US" sz="2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有人认为，臭氧层是“地球生命保护伞”。你认同这种看法吗。为什么。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indent="457200" algn="just">
              <a:lnSpc>
                <a:spcPct val="125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 </a:t>
            </a:r>
            <a:r>
              <a:rPr lang="zh-CN" altLang="en-US" sz="2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你还了解哪些全球性大气环境问题？它们与大气中的哪些成分及其含量的变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indent="457200" algn="just">
              <a:lnSpc>
                <a:spcPct val="125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化相关。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2" name="图片 1" descr="641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935" y="4324985"/>
            <a:ext cx="3604260" cy="2338070"/>
          </a:xfrm>
          <a:prstGeom prst="rect">
            <a:avLst/>
          </a:prstGeom>
        </p:spPr>
      </p:pic>
      <p:pic>
        <p:nvPicPr>
          <p:cNvPr id="3" name="图片 2" descr="6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10" y="4324985"/>
            <a:ext cx="3881755" cy="2338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Sḻiḋé"/>
          <p:cNvSpPr/>
          <p:nvPr/>
        </p:nvSpPr>
        <p:spPr>
          <a:xfrm>
            <a:off x="0" y="0"/>
            <a:ext cx="12192000" cy="247650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 w="3175" cap="rnd" cmpd="sng" algn="ctr">
            <a:noFill/>
            <a:prstDash val="solid"/>
            <a:round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7" name="îšľïḓê"/>
          <p:cNvSpPr txBox="1"/>
          <p:nvPr/>
        </p:nvSpPr>
        <p:spPr>
          <a:xfrm>
            <a:off x="571500" y="476251"/>
            <a:ext cx="4978400" cy="1369483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/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大气中</a:t>
            </a:r>
            <a:r>
              <a:rPr lang="zh-CN" altLang="en-US" sz="426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臭氧</a:t>
            </a: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含量</a:t>
            </a: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的变化与人类活动</a:t>
            </a: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îṩḷïḓe"/>
          <p:cNvSpPr txBox="1"/>
          <p:nvPr/>
        </p:nvSpPr>
        <p:spPr>
          <a:xfrm>
            <a:off x="571500" y="2000251"/>
            <a:ext cx="3746500" cy="734483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/>
          <a:p>
            <a:pPr>
              <a:buSzPct val="25000"/>
            </a:pPr>
            <a:r>
              <a:rPr lang="en-US" altLang="zh-CN" sz="1065" dirty="0">
                <a:solidFill>
                  <a:srgbClr val="FFFFFF"/>
                </a:solidFill>
                <a:latin typeface="Stencil" pitchFamily="82" charset="0"/>
              </a:rPr>
              <a:t>Changes of carbon dioxide content in atmosphere and human activities</a:t>
            </a:r>
            <a:endParaRPr lang="en-US" altLang="zh-CN" sz="1065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6389" name="iconfont-10357-5072110"/>
          <p:cNvSpPr>
            <a:spLocks noChangeAspect="1"/>
          </p:cNvSpPr>
          <p:nvPr/>
        </p:nvSpPr>
        <p:spPr>
          <a:xfrm>
            <a:off x="692151" y="0"/>
            <a:ext cx="376767" cy="609600"/>
          </a:xfrm>
          <a:custGeom>
            <a:avLst/>
            <a:gdLst>
              <a:gd name="txL" fmla="*/ 0 w 7928"/>
              <a:gd name="txT" fmla="*/ 0 h 12800"/>
              <a:gd name="txR" fmla="*/ 7928 w 7928"/>
              <a:gd name="txB" fmla="*/ 12800 h 12800"/>
            </a:gdLst>
            <a:ahLst/>
            <a:cxnLst>
              <a:cxn ang="0">
                <a:pos x="0" y="0"/>
              </a:cxn>
              <a:cxn ang="0">
                <a:pos x="0" y="16332898"/>
              </a:cxn>
              <a:cxn ang="0">
                <a:pos x="5047251" y="12746058"/>
              </a:cxn>
              <a:cxn ang="0">
                <a:pos x="10094466" y="16332898"/>
              </a:cxn>
              <a:cxn ang="0">
                <a:pos x="10094466" y="0"/>
              </a:cxn>
              <a:cxn ang="0">
                <a:pos x="0" y="0"/>
              </a:cxn>
            </a:cxnLst>
            <a:rect l="txL" t="txT" r="txR" b="tx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21917" tIns="60958" rIns="121917" bIns="60958"/>
          <a:p>
            <a:endParaRPr lang="zh-CN" altLang="en-US" sz="2400" dirty="0">
              <a:latin typeface="Calibri" panose="020F0502020204030204" charset="0"/>
            </a:endParaRPr>
          </a:p>
        </p:txBody>
      </p:sp>
      <p:cxnSp>
        <p:nvCxnSpPr>
          <p:cNvPr id="16390" name="直接连接符 18"/>
          <p:cNvCxnSpPr/>
          <p:nvPr/>
        </p:nvCxnSpPr>
        <p:spPr>
          <a:xfrm>
            <a:off x="666751" y="1905000"/>
            <a:ext cx="3649133" cy="0"/>
          </a:xfrm>
          <a:prstGeom prst="line">
            <a:avLst/>
          </a:prstGeom>
          <a:ln w="3175" cap="rnd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3" name="矩形 22"/>
          <p:cNvSpPr/>
          <p:nvPr/>
        </p:nvSpPr>
        <p:spPr>
          <a:xfrm>
            <a:off x="285751" y="2762251"/>
            <a:ext cx="11317816" cy="5003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>
              <a:buFont typeface="Arial" panose="020B0604020202020204" pitchFamily="34" charset="0"/>
              <a:buChar char="•"/>
            </a:pP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、“南极臭氧洞”带来的危害？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íṥlíḑe"/>
          <p:cNvSpPr/>
          <p:nvPr/>
        </p:nvSpPr>
        <p:spPr>
          <a:xfrm>
            <a:off x="9188451" y="6148917"/>
            <a:ext cx="1115483" cy="285749"/>
          </a:xfrm>
          <a:prstGeom prst="rect">
            <a:avLst/>
          </a:prstGeom>
          <a:solidFill>
            <a:srgbClr val="BFBFBF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išḻiḍé"/>
          <p:cNvSpPr/>
          <p:nvPr/>
        </p:nvSpPr>
        <p:spPr>
          <a:xfrm>
            <a:off x="10403417" y="6148917"/>
            <a:ext cx="1117600" cy="285749"/>
          </a:xfrm>
          <a:prstGeom prst="rect">
            <a:avLst/>
          </a:prstGeom>
          <a:solidFill>
            <a:srgbClr val="4472C4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394" name="Picture 2" descr="https://p3.ssl.qhimgs1.com/sdr/400__/t011f2072d7d88cf7f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1" y="0"/>
            <a:ext cx="5619749" cy="421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381000" y="4857751"/>
            <a:ext cx="11317817" cy="5003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>
              <a:buFont typeface="Arial" panose="020B0604020202020204" pitchFamily="34" charset="0"/>
              <a:buChar char="•"/>
            </a:pP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、“南极臭氧洞”形成的原因？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251" y="3524251"/>
            <a:ext cx="6057900" cy="122809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B0F0"/>
                </a:solidFill>
                <a:latin typeface="+mj-ea"/>
                <a:ea typeface="+mj-ea"/>
                <a:cs typeface="+mn-cs"/>
              </a:rPr>
              <a:t>过量的紫外线辐射会增加人的皮肤癌患病</a:t>
            </a:r>
            <a:endParaRPr kumimoji="0" lang="en-US" altLang="zh-CN" sz="2400" b="1" kern="1200" cap="none" spc="0" normalizeH="0" baseline="0" noProof="0" dirty="0">
              <a:solidFill>
                <a:srgbClr val="00B0F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B0F0"/>
                </a:solidFill>
                <a:latin typeface="+mj-ea"/>
                <a:ea typeface="+mj-ea"/>
                <a:cs typeface="+mn-cs"/>
              </a:rPr>
              <a:t>率，还会引发白内障、免疫系统缺陷和发育</a:t>
            </a:r>
            <a:endParaRPr kumimoji="0" lang="en-US" altLang="zh-CN" sz="2400" b="1" kern="1200" cap="none" spc="0" normalizeH="0" baseline="0" noProof="0" dirty="0">
              <a:solidFill>
                <a:srgbClr val="00B0F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B0F0"/>
                </a:solidFill>
                <a:latin typeface="+mj-ea"/>
                <a:ea typeface="+mj-ea"/>
                <a:cs typeface="+mn-cs"/>
              </a:rPr>
              <a:t>停滞等疾病。</a:t>
            </a:r>
            <a:endParaRPr kumimoji="0" lang="zh-CN" altLang="en-US" sz="2400" b="1" kern="1200" cap="none" spc="0" normalizeH="0" baseline="0" noProof="0" dirty="0">
              <a:solidFill>
                <a:srgbClr val="00B0F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251" y="5334000"/>
            <a:ext cx="10955020" cy="85915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B0F0"/>
                </a:solidFill>
                <a:latin typeface="+mj-ea"/>
                <a:ea typeface="+mj-ea"/>
                <a:cs typeface="+mn-cs"/>
              </a:rPr>
              <a:t>研究表明，人类的活动，特别是大量使用作为制冷剂和雾化剂的氟利昂，是产生</a:t>
            </a:r>
            <a:endParaRPr kumimoji="0" lang="en-US" altLang="zh-CN" sz="2400" b="1" kern="1200" cap="none" spc="0" normalizeH="0" baseline="0" noProof="0" dirty="0">
              <a:solidFill>
                <a:srgbClr val="00B0F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B0F0"/>
                </a:solidFill>
                <a:latin typeface="+mj-ea"/>
                <a:ea typeface="+mj-ea"/>
                <a:cs typeface="+mn-cs"/>
              </a:rPr>
              <a:t>南极臭氧洞的重要原因。</a:t>
            </a:r>
            <a:endParaRPr kumimoji="0" lang="en-US" altLang="zh-CN" sz="2400" b="1" kern="1200" cap="none" spc="0" normalizeH="0" baseline="0" noProof="0" dirty="0">
              <a:solidFill>
                <a:srgbClr val="00B0F0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5" grpId="0" bldLvl="0" animBg="1"/>
      <p:bldP spid="46" grpId="0" bldLvl="0" animBg="1"/>
      <p:bldP spid="13" grpId="0"/>
      <p:bldP spid="14" grpId="0" build="allAtOnce"/>
      <p:bldP spid="17" grpId="0" build="allAtOnce"/>
      <p:bldP spid="14" grpId="1" bldLvl="0" build="allAtOnce"/>
      <p:bldP spid="17" grpId="1" bldLvl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Sḻiḋé"/>
          <p:cNvSpPr/>
          <p:nvPr/>
        </p:nvSpPr>
        <p:spPr>
          <a:xfrm>
            <a:off x="0" y="0"/>
            <a:ext cx="12192000" cy="2571751"/>
          </a:xfrm>
          <a:prstGeom prst="rect">
            <a:avLst/>
          </a:prstGeom>
          <a:solidFill>
            <a:schemeClr val="accent2"/>
          </a:solidFill>
          <a:ln w="3175" cap="rnd" cmpd="sng" algn="ctr">
            <a:noFill/>
            <a:prstDash val="solid"/>
            <a:round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1" name="îšľïḓê"/>
          <p:cNvSpPr txBox="1"/>
          <p:nvPr/>
        </p:nvSpPr>
        <p:spPr>
          <a:xfrm>
            <a:off x="660400" y="800100"/>
            <a:ext cx="4978400" cy="1369484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/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大气中</a:t>
            </a:r>
            <a:r>
              <a:rPr lang="zh-CN" altLang="en-US" sz="4265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</a:t>
            </a: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含量</a:t>
            </a: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的变化与人类活动</a:t>
            </a: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92" name="îṩḷïḓe"/>
          <p:cNvSpPr txBox="1"/>
          <p:nvPr/>
        </p:nvSpPr>
        <p:spPr>
          <a:xfrm>
            <a:off x="660400" y="2167467"/>
            <a:ext cx="3746500" cy="734484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/>
          <a:p>
            <a:pPr>
              <a:buSzPct val="25000"/>
            </a:pPr>
            <a:r>
              <a:rPr lang="en-US" altLang="zh-CN" sz="1065" dirty="0">
                <a:solidFill>
                  <a:srgbClr val="FFFFFF"/>
                </a:solidFill>
                <a:latin typeface="Stencil" pitchFamily="82" charset="0"/>
              </a:rPr>
              <a:t>Changes of carbon dioxide content in atmosphere and human activities</a:t>
            </a:r>
            <a:endParaRPr lang="en-US" altLang="zh-CN" sz="1065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2293" name="iconfont-10357-5072110"/>
          <p:cNvSpPr>
            <a:spLocks noChangeAspect="1"/>
          </p:cNvSpPr>
          <p:nvPr/>
        </p:nvSpPr>
        <p:spPr>
          <a:xfrm>
            <a:off x="692151" y="0"/>
            <a:ext cx="376767" cy="609600"/>
          </a:xfrm>
          <a:custGeom>
            <a:avLst/>
            <a:gdLst>
              <a:gd name="txL" fmla="*/ 0 w 7928"/>
              <a:gd name="txT" fmla="*/ 0 h 12800"/>
              <a:gd name="txR" fmla="*/ 7928 w 7928"/>
              <a:gd name="txB" fmla="*/ 12800 h 12800"/>
            </a:gdLst>
            <a:ahLst/>
            <a:cxnLst>
              <a:cxn ang="0">
                <a:pos x="0" y="0"/>
              </a:cxn>
              <a:cxn ang="0">
                <a:pos x="0" y="16332898"/>
              </a:cxn>
              <a:cxn ang="0">
                <a:pos x="5047251" y="12746058"/>
              </a:cxn>
              <a:cxn ang="0">
                <a:pos x="10094466" y="16332898"/>
              </a:cxn>
              <a:cxn ang="0">
                <a:pos x="10094466" y="0"/>
              </a:cxn>
              <a:cxn ang="0">
                <a:pos x="0" y="0"/>
              </a:cxn>
            </a:cxnLst>
            <a:rect l="txL" t="txT" r="txR" b="tx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21917" tIns="60958" rIns="121917" bIns="60958"/>
          <a:p>
            <a:endParaRPr lang="zh-CN" altLang="en-US" sz="2400" dirty="0">
              <a:latin typeface="Calibri" panose="020F0502020204030204" charset="0"/>
            </a:endParaRPr>
          </a:p>
        </p:txBody>
      </p:sp>
      <p:cxnSp>
        <p:nvCxnSpPr>
          <p:cNvPr id="12294" name="直接连接符 18"/>
          <p:cNvCxnSpPr/>
          <p:nvPr/>
        </p:nvCxnSpPr>
        <p:spPr>
          <a:xfrm>
            <a:off x="757767" y="2150533"/>
            <a:ext cx="3649133" cy="0"/>
          </a:xfrm>
          <a:prstGeom prst="line">
            <a:avLst/>
          </a:prstGeom>
          <a:ln w="3175" cap="rnd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3" name="矩形 22"/>
          <p:cNvSpPr/>
          <p:nvPr/>
        </p:nvSpPr>
        <p:spPr>
          <a:xfrm>
            <a:off x="660400" y="4881033"/>
            <a:ext cx="11317817" cy="115697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然而，从</a:t>
            </a: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1740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年到</a:t>
            </a: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年，短短不到</a:t>
            </a: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年的时间里，二氧化碳体积分数增加了</a:t>
            </a:r>
            <a:r>
              <a:rPr lang="en-US" altLang="zh-CN" sz="42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296" name="组合 25"/>
          <p:cNvGrpSpPr/>
          <p:nvPr/>
        </p:nvGrpSpPr>
        <p:grpSpPr>
          <a:xfrm>
            <a:off x="5549900" y="247651"/>
            <a:ext cx="6428317" cy="4322233"/>
            <a:chOff x="7248797" y="2028825"/>
            <a:chExt cx="4819106" cy="3238500"/>
          </a:xfrm>
        </p:grpSpPr>
        <p:grpSp>
          <p:nvGrpSpPr>
            <p:cNvPr id="12303" name="组合 23"/>
            <p:cNvGrpSpPr/>
            <p:nvPr/>
          </p:nvGrpSpPr>
          <p:grpSpPr>
            <a:xfrm rot="-5400000">
              <a:off x="8039100" y="1238522"/>
              <a:ext cx="3238500" cy="4819106"/>
              <a:chOff x="8039100" y="1238522"/>
              <a:chExt cx="3238500" cy="4819106"/>
            </a:xfrm>
          </p:grpSpPr>
          <p:sp>
            <p:nvSpPr>
              <p:cNvPr id="7" name="íṣliḓê"/>
              <p:cNvSpPr/>
              <p:nvPr/>
            </p:nvSpPr>
            <p:spPr bwMode="auto">
              <a:xfrm>
                <a:off x="8039100" y="1238522"/>
                <a:ext cx="3228984" cy="4819106"/>
              </a:xfrm>
              <a:custGeom>
                <a:avLst/>
                <a:gdLst>
                  <a:gd name="T0" fmla="*/ 12066 w 12067"/>
                  <a:gd name="T1" fmla="*/ 17195 h 18009"/>
                  <a:gd name="T2" fmla="*/ 11253 w 12067"/>
                  <a:gd name="T3" fmla="*/ 18008 h 18009"/>
                  <a:gd name="T4" fmla="*/ 813 w 12067"/>
                  <a:gd name="T5" fmla="*/ 18008 h 18009"/>
                  <a:gd name="T6" fmla="*/ 0 w 12067"/>
                  <a:gd name="T7" fmla="*/ 17195 h 18009"/>
                  <a:gd name="T8" fmla="*/ 0 w 12067"/>
                  <a:gd name="T9" fmla="*/ 813 h 18009"/>
                  <a:gd name="T10" fmla="*/ 813 w 12067"/>
                  <a:gd name="T11" fmla="*/ 0 h 18009"/>
                  <a:gd name="T12" fmla="*/ 11253 w 12067"/>
                  <a:gd name="T13" fmla="*/ 0 h 18009"/>
                  <a:gd name="T14" fmla="*/ 12066 w 12067"/>
                  <a:gd name="T15" fmla="*/ 813 h 18009"/>
                  <a:gd name="T16" fmla="*/ 12066 w 12067"/>
                  <a:gd name="T17" fmla="*/ 17195 h 18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67"/>
                  <a:gd name="T28" fmla="*/ 0 h 18009"/>
                  <a:gd name="T29" fmla="*/ 12067 w 12067"/>
                  <a:gd name="T30" fmla="*/ 18009 h 180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67" h="18009">
                    <a:moveTo>
                      <a:pt x="12066" y="17195"/>
                    </a:moveTo>
                    <a:cubicBezTo>
                      <a:pt x="12066" y="17644"/>
                      <a:pt x="11702" y="18008"/>
                      <a:pt x="11253" y="18008"/>
                    </a:cubicBezTo>
                    <a:lnTo>
                      <a:pt x="813" y="18008"/>
                    </a:lnTo>
                    <a:cubicBezTo>
                      <a:pt x="364" y="18008"/>
                      <a:pt x="0" y="17644"/>
                      <a:pt x="0" y="17195"/>
                    </a:cubicBezTo>
                    <a:lnTo>
                      <a:pt x="0" y="813"/>
                    </a:lnTo>
                    <a:cubicBezTo>
                      <a:pt x="0" y="364"/>
                      <a:pt x="364" y="0"/>
                      <a:pt x="813" y="0"/>
                    </a:cubicBezTo>
                    <a:lnTo>
                      <a:pt x="11253" y="0"/>
                    </a:lnTo>
                    <a:cubicBezTo>
                      <a:pt x="11702" y="0"/>
                      <a:pt x="12066" y="364"/>
                      <a:pt x="12066" y="813"/>
                    </a:cubicBezTo>
                    <a:lnTo>
                      <a:pt x="12066" y="17195"/>
                    </a:lnTo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îṣļîďê"/>
              <p:cNvSpPr/>
              <p:nvPr/>
            </p:nvSpPr>
            <p:spPr bwMode="auto">
              <a:xfrm>
                <a:off x="9631389" y="1444806"/>
                <a:ext cx="45993" cy="4760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íşḷiḍe"/>
              <p:cNvSpPr/>
              <p:nvPr/>
            </p:nvSpPr>
            <p:spPr bwMode="auto">
              <a:xfrm>
                <a:off x="9529888" y="5710118"/>
                <a:ext cx="247407" cy="247540"/>
              </a:xfrm>
              <a:custGeom>
                <a:avLst/>
                <a:gdLst>
                  <a:gd name="T0" fmla="*/ 463 w 925"/>
                  <a:gd name="T1" fmla="*/ 925 h 926"/>
                  <a:gd name="T2" fmla="*/ 0 w 925"/>
                  <a:gd name="T3" fmla="*/ 463 h 926"/>
                  <a:gd name="T4" fmla="*/ 463 w 925"/>
                  <a:gd name="T5" fmla="*/ 0 h 926"/>
                  <a:gd name="T6" fmla="*/ 924 w 925"/>
                  <a:gd name="T7" fmla="*/ 463 h 926"/>
                  <a:gd name="T8" fmla="*/ 463 w 925"/>
                  <a:gd name="T9" fmla="*/ 925 h 9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5"/>
                  <a:gd name="T16" fmla="*/ 0 h 926"/>
                  <a:gd name="T17" fmla="*/ 925 w 925"/>
                  <a:gd name="T18" fmla="*/ 926 h 9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5" h="926">
                    <a:moveTo>
                      <a:pt x="463" y="925"/>
                    </a:moveTo>
                    <a:cubicBezTo>
                      <a:pt x="207" y="925"/>
                      <a:pt x="0" y="718"/>
                      <a:pt x="0" y="463"/>
                    </a:cubicBezTo>
                    <a:cubicBezTo>
                      <a:pt x="0" y="207"/>
                      <a:pt x="207" y="0"/>
                      <a:pt x="463" y="0"/>
                    </a:cubicBezTo>
                    <a:cubicBezTo>
                      <a:pt x="717" y="0"/>
                      <a:pt x="924" y="207"/>
                      <a:pt x="924" y="463"/>
                    </a:cubicBezTo>
                    <a:cubicBezTo>
                      <a:pt x="924" y="718"/>
                      <a:pt x="717" y="925"/>
                      <a:pt x="463" y="92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îṧļîdé"/>
              <p:cNvSpPr/>
              <p:nvPr/>
            </p:nvSpPr>
            <p:spPr bwMode="auto">
              <a:xfrm>
                <a:off x="9606014" y="5784699"/>
                <a:ext cx="95157" cy="98381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îşľíďè"/>
              <p:cNvSpPr/>
              <p:nvPr/>
            </p:nvSpPr>
            <p:spPr bwMode="auto">
              <a:xfrm>
                <a:off x="11258569" y="2044615"/>
                <a:ext cx="20618" cy="276103"/>
              </a:xfrm>
              <a:custGeom>
                <a:avLst/>
                <a:gdLst>
                  <a:gd name="T0" fmla="*/ 0 w 75"/>
                  <a:gd name="T1" fmla="*/ 51 h 1030"/>
                  <a:gd name="T2" fmla="*/ 37 w 75"/>
                  <a:gd name="T3" fmla="*/ 0 h 1030"/>
                  <a:gd name="T4" fmla="*/ 74 w 75"/>
                  <a:gd name="T5" fmla="*/ 51 h 1030"/>
                  <a:gd name="T6" fmla="*/ 74 w 75"/>
                  <a:gd name="T7" fmla="*/ 978 h 1030"/>
                  <a:gd name="T8" fmla="*/ 37 w 75"/>
                  <a:gd name="T9" fmla="*/ 1029 h 1030"/>
                  <a:gd name="T10" fmla="*/ 0 w 75"/>
                  <a:gd name="T11" fmla="*/ 978 h 1030"/>
                  <a:gd name="T12" fmla="*/ 0 w 75"/>
                  <a:gd name="T13" fmla="*/ 51 h 10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1030"/>
                  <a:gd name="T23" fmla="*/ 75 w 75"/>
                  <a:gd name="T24" fmla="*/ 1030 h 10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1030">
                    <a:moveTo>
                      <a:pt x="0" y="51"/>
                    </a:moveTo>
                    <a:cubicBezTo>
                      <a:pt x="0" y="23"/>
                      <a:pt x="17" y="0"/>
                      <a:pt x="37" y="0"/>
                    </a:cubicBezTo>
                    <a:cubicBezTo>
                      <a:pt x="57" y="0"/>
                      <a:pt x="74" y="23"/>
                      <a:pt x="74" y="51"/>
                    </a:cubicBezTo>
                    <a:lnTo>
                      <a:pt x="74" y="978"/>
                    </a:lnTo>
                    <a:cubicBezTo>
                      <a:pt x="74" y="1006"/>
                      <a:pt x="57" y="1029"/>
                      <a:pt x="37" y="1029"/>
                    </a:cubicBezTo>
                    <a:cubicBezTo>
                      <a:pt x="17" y="1029"/>
                      <a:pt x="0" y="1006"/>
                      <a:pt x="0" y="978"/>
                    </a:cubicBezTo>
                    <a:lnTo>
                      <a:pt x="0" y="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îś1íḓé"/>
              <p:cNvSpPr/>
              <p:nvPr/>
            </p:nvSpPr>
            <p:spPr bwMode="auto">
              <a:xfrm>
                <a:off x="11258569" y="2373083"/>
                <a:ext cx="20618" cy="274516"/>
              </a:xfrm>
              <a:custGeom>
                <a:avLst/>
                <a:gdLst>
                  <a:gd name="T0" fmla="*/ 0 w 75"/>
                  <a:gd name="T1" fmla="*/ 50 h 1029"/>
                  <a:gd name="T2" fmla="*/ 37 w 75"/>
                  <a:gd name="T3" fmla="*/ 0 h 1029"/>
                  <a:gd name="T4" fmla="*/ 74 w 75"/>
                  <a:gd name="T5" fmla="*/ 50 h 1029"/>
                  <a:gd name="T6" fmla="*/ 74 w 75"/>
                  <a:gd name="T7" fmla="*/ 978 h 1029"/>
                  <a:gd name="T8" fmla="*/ 37 w 75"/>
                  <a:gd name="T9" fmla="*/ 1028 h 1029"/>
                  <a:gd name="T10" fmla="*/ 0 w 75"/>
                  <a:gd name="T11" fmla="*/ 978 h 1029"/>
                  <a:gd name="T12" fmla="*/ 0 w 75"/>
                  <a:gd name="T13" fmla="*/ 50 h 10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1029"/>
                  <a:gd name="T23" fmla="*/ 75 w 75"/>
                  <a:gd name="T24" fmla="*/ 1029 h 10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1029">
                    <a:moveTo>
                      <a:pt x="0" y="50"/>
                    </a:moveTo>
                    <a:cubicBezTo>
                      <a:pt x="0" y="23"/>
                      <a:pt x="17" y="0"/>
                      <a:pt x="37" y="0"/>
                    </a:cubicBezTo>
                    <a:cubicBezTo>
                      <a:pt x="57" y="0"/>
                      <a:pt x="74" y="23"/>
                      <a:pt x="74" y="50"/>
                    </a:cubicBezTo>
                    <a:lnTo>
                      <a:pt x="74" y="978"/>
                    </a:lnTo>
                    <a:cubicBezTo>
                      <a:pt x="74" y="1006"/>
                      <a:pt x="57" y="1028"/>
                      <a:pt x="37" y="1028"/>
                    </a:cubicBezTo>
                    <a:cubicBezTo>
                      <a:pt x="17" y="1028"/>
                      <a:pt x="0" y="1006"/>
                      <a:pt x="0" y="978"/>
                    </a:cubicBezTo>
                    <a:lnTo>
                      <a:pt x="0" y="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7639149" y="2244514"/>
              <a:ext cx="4032054" cy="283249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2297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6951" y="637117"/>
            <a:ext cx="5338233" cy="35581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文本框 19"/>
          <p:cNvSpPr txBox="1"/>
          <p:nvPr/>
        </p:nvSpPr>
        <p:spPr>
          <a:xfrm>
            <a:off x="6352117" y="747184"/>
            <a:ext cx="4823883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ctr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二氧化碳体积分数的变化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2151" y="3185584"/>
            <a:ext cx="4792133" cy="132080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 algn="just" defTabSz="684530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在过去</a:t>
            </a:r>
            <a:r>
              <a:rPr lang="en-US" altLang="zh-CN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万年的绝大多数时间里，大气中二氧化碳体积分数的变化相对平缓</a:t>
            </a:r>
            <a:endParaRPr lang="en-US" altLang="zh-CN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íṥlíḑe"/>
          <p:cNvSpPr/>
          <p:nvPr/>
        </p:nvSpPr>
        <p:spPr>
          <a:xfrm>
            <a:off x="9188451" y="6148917"/>
            <a:ext cx="1115483" cy="285749"/>
          </a:xfrm>
          <a:prstGeom prst="rect">
            <a:avLst/>
          </a:prstGeom>
          <a:solidFill>
            <a:srgbClr val="BFBFBF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išḻiḍé"/>
          <p:cNvSpPr/>
          <p:nvPr/>
        </p:nvSpPr>
        <p:spPr>
          <a:xfrm>
            <a:off x="10403417" y="6148917"/>
            <a:ext cx="1117600" cy="285749"/>
          </a:xfrm>
          <a:prstGeom prst="rect">
            <a:avLst/>
          </a:prstGeom>
          <a:solidFill>
            <a:srgbClr val="4472C4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302" name="sun-umbrella_118995"/>
          <p:cNvSpPr>
            <a:spLocks noChangeAspect="1"/>
          </p:cNvSpPr>
          <p:nvPr/>
        </p:nvSpPr>
        <p:spPr>
          <a:xfrm>
            <a:off x="10748433" y="787400"/>
            <a:ext cx="609600" cy="287867"/>
          </a:xfrm>
          <a:custGeom>
            <a:avLst/>
            <a:gdLst>
              <a:gd name="txL" fmla="*/ 0 w 606580"/>
              <a:gd name="txT" fmla="*/ 0 h 286213"/>
              <a:gd name="txR" fmla="*/ 606580 w 606580"/>
              <a:gd name="txB" fmla="*/ 286213 h 286213"/>
            </a:gdLst>
            <a:ahLst/>
            <a:cxnLst>
              <a:cxn ang="0">
                <a:pos x="298183" y="53569"/>
              </a:cxn>
              <a:cxn ang="0">
                <a:pos x="335899" y="91265"/>
              </a:cxn>
              <a:cxn ang="0">
                <a:pos x="328197" y="114092"/>
              </a:cxn>
              <a:cxn ang="0">
                <a:pos x="327037" y="115464"/>
              </a:cxn>
              <a:cxn ang="0">
                <a:pos x="308153" y="134548"/>
              </a:cxn>
              <a:cxn ang="0">
                <a:pos x="330624" y="134548"/>
              </a:cxn>
              <a:cxn ang="0">
                <a:pos x="344655" y="148624"/>
              </a:cxn>
              <a:cxn ang="0">
                <a:pos x="330624" y="162753"/>
              </a:cxn>
              <a:cxn ang="0">
                <a:pos x="274605" y="162753"/>
              </a:cxn>
              <a:cxn ang="0">
                <a:pos x="261629" y="154107"/>
              </a:cxn>
              <a:cxn ang="0">
                <a:pos x="264582" y="138766"/>
              </a:cxn>
              <a:cxn ang="0">
                <a:pos x="306201" y="96484"/>
              </a:cxn>
              <a:cxn ang="0">
                <a:pos x="307731" y="91265"/>
              </a:cxn>
              <a:cxn ang="0">
                <a:pos x="298183" y="81722"/>
              </a:cxn>
              <a:cxn ang="0">
                <a:pos x="288636" y="91265"/>
              </a:cxn>
              <a:cxn ang="0">
                <a:pos x="274552" y="105341"/>
              </a:cxn>
              <a:cxn ang="0">
                <a:pos x="260469" y="91265"/>
              </a:cxn>
              <a:cxn ang="0">
                <a:pos x="298183" y="53569"/>
              </a:cxn>
              <a:cxn ang="0">
                <a:pos x="191172" y="28220"/>
              </a:cxn>
              <a:cxn ang="0">
                <a:pos x="151661" y="67707"/>
              </a:cxn>
              <a:cxn ang="0">
                <a:pos x="191172" y="107247"/>
              </a:cxn>
              <a:cxn ang="0">
                <a:pos x="230683" y="67707"/>
              </a:cxn>
              <a:cxn ang="0">
                <a:pos x="191172" y="28220"/>
              </a:cxn>
              <a:cxn ang="0">
                <a:pos x="191172" y="121"/>
              </a:cxn>
              <a:cxn ang="0">
                <a:pos x="258852" y="67707"/>
              </a:cxn>
              <a:cxn ang="0">
                <a:pos x="191172" y="135347"/>
              </a:cxn>
              <a:cxn ang="0">
                <a:pos x="123492" y="67707"/>
              </a:cxn>
              <a:cxn ang="0">
                <a:pos x="191172" y="121"/>
              </a:cxn>
              <a:cxn ang="0">
                <a:pos x="66315" y="0"/>
              </a:cxn>
              <a:cxn ang="0">
                <a:pos x="119652" y="26937"/>
              </a:cxn>
              <a:cxn ang="0">
                <a:pos x="116697" y="46600"/>
              </a:cxn>
              <a:cxn ang="0">
                <a:pos x="97019" y="43648"/>
              </a:cxn>
              <a:cxn ang="0">
                <a:pos x="66315" y="28202"/>
              </a:cxn>
              <a:cxn ang="0">
                <a:pos x="28224" y="66315"/>
              </a:cxn>
              <a:cxn ang="0">
                <a:pos x="66315" y="104376"/>
              </a:cxn>
              <a:cxn ang="0">
                <a:pos x="94381" y="92093"/>
              </a:cxn>
              <a:cxn ang="0">
                <a:pos x="114323" y="91249"/>
              </a:cxn>
              <a:cxn ang="0">
                <a:pos x="115167" y="111123"/>
              </a:cxn>
              <a:cxn ang="0">
                <a:pos x="66315" y="132579"/>
              </a:cxn>
              <a:cxn ang="0">
                <a:pos x="0" y="66315"/>
              </a:cxn>
              <a:cxn ang="0">
                <a:pos x="66315" y="0"/>
              </a:cxn>
            </a:cxnLst>
            <a:rect l="txL" t="txT" r="txR" b="txB"/>
            <a:pathLst>
              <a:path w="606580" h="286213">
                <a:moveTo>
                  <a:pt x="524792" y="94205"/>
                </a:moveTo>
                <a:cubicBezTo>
                  <a:pt x="561276" y="94205"/>
                  <a:pt x="591169" y="124058"/>
                  <a:pt x="591169" y="160495"/>
                </a:cubicBezTo>
                <a:cubicBezTo>
                  <a:pt x="591169" y="175050"/>
                  <a:pt x="586435" y="189050"/>
                  <a:pt x="577615" y="200639"/>
                </a:cubicBezTo>
                <a:cubicBezTo>
                  <a:pt x="577058" y="201566"/>
                  <a:pt x="576316" y="202308"/>
                  <a:pt x="575573" y="203050"/>
                </a:cubicBezTo>
                <a:lnTo>
                  <a:pt x="542338" y="236612"/>
                </a:lnTo>
                <a:lnTo>
                  <a:pt x="581886" y="236612"/>
                </a:lnTo>
                <a:cubicBezTo>
                  <a:pt x="595625" y="236612"/>
                  <a:pt x="606580" y="247737"/>
                  <a:pt x="606580" y="261366"/>
                </a:cubicBezTo>
                <a:cubicBezTo>
                  <a:pt x="606580" y="275180"/>
                  <a:pt x="595625" y="286213"/>
                  <a:pt x="581886" y="286213"/>
                </a:cubicBezTo>
                <a:lnTo>
                  <a:pt x="483295" y="286213"/>
                </a:lnTo>
                <a:cubicBezTo>
                  <a:pt x="473268" y="286213"/>
                  <a:pt x="464263" y="280279"/>
                  <a:pt x="460457" y="271008"/>
                </a:cubicBezTo>
                <a:cubicBezTo>
                  <a:pt x="456558" y="261830"/>
                  <a:pt x="458600" y="251260"/>
                  <a:pt x="465656" y="244029"/>
                </a:cubicBezTo>
                <a:lnTo>
                  <a:pt x="538903" y="169673"/>
                </a:lnTo>
                <a:cubicBezTo>
                  <a:pt x="540296" y="167541"/>
                  <a:pt x="541595" y="164481"/>
                  <a:pt x="541595" y="160495"/>
                </a:cubicBezTo>
                <a:cubicBezTo>
                  <a:pt x="541595" y="151223"/>
                  <a:pt x="534076" y="143714"/>
                  <a:pt x="524792" y="143714"/>
                </a:cubicBezTo>
                <a:cubicBezTo>
                  <a:pt x="515508" y="143714"/>
                  <a:pt x="507989" y="151223"/>
                  <a:pt x="507989" y="160495"/>
                </a:cubicBezTo>
                <a:cubicBezTo>
                  <a:pt x="507989" y="174216"/>
                  <a:pt x="496849" y="185249"/>
                  <a:pt x="483202" y="185249"/>
                </a:cubicBezTo>
                <a:cubicBezTo>
                  <a:pt x="469462" y="185249"/>
                  <a:pt x="458415" y="174123"/>
                  <a:pt x="458415" y="160495"/>
                </a:cubicBezTo>
                <a:cubicBezTo>
                  <a:pt x="458415" y="123873"/>
                  <a:pt x="488308" y="94205"/>
                  <a:pt x="524792" y="94205"/>
                </a:cubicBezTo>
                <a:close/>
                <a:moveTo>
                  <a:pt x="336456" y="49627"/>
                </a:moveTo>
                <a:cubicBezTo>
                  <a:pt x="298112" y="49627"/>
                  <a:pt x="266918" y="80778"/>
                  <a:pt x="266918" y="119068"/>
                </a:cubicBezTo>
                <a:cubicBezTo>
                  <a:pt x="266918" y="157451"/>
                  <a:pt x="298112" y="188602"/>
                  <a:pt x="336456" y="188602"/>
                </a:cubicBezTo>
                <a:cubicBezTo>
                  <a:pt x="374799" y="188602"/>
                  <a:pt x="405993" y="157451"/>
                  <a:pt x="405993" y="119068"/>
                </a:cubicBezTo>
                <a:cubicBezTo>
                  <a:pt x="405993" y="80778"/>
                  <a:pt x="374799" y="49627"/>
                  <a:pt x="336456" y="49627"/>
                </a:cubicBezTo>
                <a:close/>
                <a:moveTo>
                  <a:pt x="336456" y="212"/>
                </a:moveTo>
                <a:cubicBezTo>
                  <a:pt x="402187" y="212"/>
                  <a:pt x="455570" y="53614"/>
                  <a:pt x="455570" y="119068"/>
                </a:cubicBezTo>
                <a:cubicBezTo>
                  <a:pt x="455570" y="184615"/>
                  <a:pt x="402187" y="238017"/>
                  <a:pt x="336456" y="238017"/>
                </a:cubicBezTo>
                <a:cubicBezTo>
                  <a:pt x="270724" y="238017"/>
                  <a:pt x="217341" y="184615"/>
                  <a:pt x="217341" y="119068"/>
                </a:cubicBezTo>
                <a:cubicBezTo>
                  <a:pt x="217341" y="53428"/>
                  <a:pt x="270817" y="212"/>
                  <a:pt x="336456" y="212"/>
                </a:cubicBezTo>
                <a:close/>
                <a:moveTo>
                  <a:pt x="116712" y="0"/>
                </a:moveTo>
                <a:cubicBezTo>
                  <a:pt x="153666" y="0"/>
                  <a:pt x="188670" y="17706"/>
                  <a:pt x="210582" y="47371"/>
                </a:cubicBezTo>
                <a:cubicBezTo>
                  <a:pt x="218753" y="58403"/>
                  <a:pt x="216432" y="73792"/>
                  <a:pt x="205383" y="81949"/>
                </a:cubicBezTo>
                <a:cubicBezTo>
                  <a:pt x="194334" y="90107"/>
                  <a:pt x="178921" y="87790"/>
                  <a:pt x="170750" y="76758"/>
                </a:cubicBezTo>
                <a:cubicBezTo>
                  <a:pt x="157844" y="59515"/>
                  <a:pt x="138160" y="49596"/>
                  <a:pt x="116712" y="49596"/>
                </a:cubicBezTo>
                <a:cubicBezTo>
                  <a:pt x="79758" y="49596"/>
                  <a:pt x="49674" y="79632"/>
                  <a:pt x="49674" y="116620"/>
                </a:cubicBezTo>
                <a:cubicBezTo>
                  <a:pt x="49674" y="153516"/>
                  <a:pt x="79758" y="183552"/>
                  <a:pt x="116712" y="183552"/>
                </a:cubicBezTo>
                <a:cubicBezTo>
                  <a:pt x="135653" y="183552"/>
                  <a:pt x="153294" y="175950"/>
                  <a:pt x="166107" y="161952"/>
                </a:cubicBezTo>
                <a:cubicBezTo>
                  <a:pt x="175392" y="151940"/>
                  <a:pt x="191177" y="151199"/>
                  <a:pt x="201205" y="160469"/>
                </a:cubicBezTo>
                <a:cubicBezTo>
                  <a:pt x="211232" y="169739"/>
                  <a:pt x="211975" y="185406"/>
                  <a:pt x="202690" y="195418"/>
                </a:cubicBezTo>
                <a:cubicBezTo>
                  <a:pt x="180499" y="219428"/>
                  <a:pt x="149302" y="233148"/>
                  <a:pt x="116712" y="233148"/>
                </a:cubicBezTo>
                <a:cubicBezTo>
                  <a:pt x="52367" y="233148"/>
                  <a:pt x="0" y="180864"/>
                  <a:pt x="0" y="116620"/>
                </a:cubicBezTo>
                <a:cubicBezTo>
                  <a:pt x="0" y="52284"/>
                  <a:pt x="52367" y="0"/>
                  <a:pt x="116712" y="0"/>
                </a:cubicBezTo>
                <a:close/>
              </a:path>
            </a:pathLst>
          </a:custGeom>
          <a:solidFill>
            <a:srgbClr val="4472C4"/>
          </a:solidFill>
          <a:ln w="9525">
            <a:noFill/>
          </a:ln>
        </p:spPr>
        <p:txBody>
          <a:bodyPr lIns="91438" tIns="45718" rIns="91438" bIns="45718"/>
          <a:p>
            <a:pPr eaLnBrk="1" hangingPunct="1"/>
            <a:endParaRPr lang="zh-CN" altLang="en-US" sz="240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  <p:bldP spid="45" grpId="0" bldLvl="0" animBg="1"/>
      <p:bldP spid="4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Sḻiḋé"/>
          <p:cNvSpPr/>
          <p:nvPr/>
        </p:nvSpPr>
        <p:spPr>
          <a:xfrm>
            <a:off x="0" y="0"/>
            <a:ext cx="12192000" cy="2762251"/>
          </a:xfrm>
          <a:prstGeom prst="rect">
            <a:avLst/>
          </a:prstGeom>
          <a:solidFill>
            <a:schemeClr val="accent2"/>
          </a:solidFill>
          <a:ln w="3175" cap="rnd" cmpd="sng" algn="ctr">
            <a:noFill/>
            <a:prstDash val="solid"/>
            <a:round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315" name="组合 23"/>
          <p:cNvGrpSpPr/>
          <p:nvPr/>
        </p:nvGrpSpPr>
        <p:grpSpPr>
          <a:xfrm rot="-5400000">
            <a:off x="6604000" y="-806449"/>
            <a:ext cx="4320117" cy="6428316"/>
            <a:chOff x="8039100" y="1238522"/>
            <a:chExt cx="3238500" cy="4819106"/>
          </a:xfrm>
        </p:grpSpPr>
        <p:sp>
          <p:nvSpPr>
            <p:cNvPr id="7" name="íṣliḓê"/>
            <p:cNvSpPr/>
            <p:nvPr/>
          </p:nvSpPr>
          <p:spPr bwMode="auto">
            <a:xfrm>
              <a:off x="8039100" y="1238522"/>
              <a:ext cx="3228980" cy="4819106"/>
            </a:xfrm>
            <a:custGeom>
              <a:avLst/>
              <a:gdLst>
                <a:gd name="T0" fmla="*/ 12066 w 12067"/>
                <a:gd name="T1" fmla="*/ 17195 h 18009"/>
                <a:gd name="T2" fmla="*/ 11253 w 12067"/>
                <a:gd name="T3" fmla="*/ 18008 h 18009"/>
                <a:gd name="T4" fmla="*/ 813 w 12067"/>
                <a:gd name="T5" fmla="*/ 18008 h 18009"/>
                <a:gd name="T6" fmla="*/ 0 w 12067"/>
                <a:gd name="T7" fmla="*/ 17195 h 18009"/>
                <a:gd name="T8" fmla="*/ 0 w 12067"/>
                <a:gd name="T9" fmla="*/ 813 h 18009"/>
                <a:gd name="T10" fmla="*/ 813 w 12067"/>
                <a:gd name="T11" fmla="*/ 0 h 18009"/>
                <a:gd name="T12" fmla="*/ 11253 w 12067"/>
                <a:gd name="T13" fmla="*/ 0 h 18009"/>
                <a:gd name="T14" fmla="*/ 12066 w 12067"/>
                <a:gd name="T15" fmla="*/ 813 h 18009"/>
                <a:gd name="T16" fmla="*/ 12066 w 12067"/>
                <a:gd name="T17" fmla="*/ 17195 h 180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67"/>
                <a:gd name="T28" fmla="*/ 0 h 18009"/>
                <a:gd name="T29" fmla="*/ 12067 w 12067"/>
                <a:gd name="T30" fmla="*/ 18009 h 180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67" h="18009">
                  <a:moveTo>
                    <a:pt x="12066" y="17195"/>
                  </a:moveTo>
                  <a:cubicBezTo>
                    <a:pt x="12066" y="17644"/>
                    <a:pt x="11702" y="18008"/>
                    <a:pt x="11253" y="18008"/>
                  </a:cubicBezTo>
                  <a:lnTo>
                    <a:pt x="813" y="18008"/>
                  </a:lnTo>
                  <a:cubicBezTo>
                    <a:pt x="364" y="18008"/>
                    <a:pt x="0" y="17644"/>
                    <a:pt x="0" y="17195"/>
                  </a:cubicBezTo>
                  <a:lnTo>
                    <a:pt x="0" y="813"/>
                  </a:lnTo>
                  <a:cubicBezTo>
                    <a:pt x="0" y="364"/>
                    <a:pt x="364" y="0"/>
                    <a:pt x="813" y="0"/>
                  </a:cubicBezTo>
                  <a:lnTo>
                    <a:pt x="11253" y="0"/>
                  </a:lnTo>
                  <a:cubicBezTo>
                    <a:pt x="11702" y="0"/>
                    <a:pt x="12066" y="364"/>
                    <a:pt x="12066" y="813"/>
                  </a:cubicBezTo>
                  <a:lnTo>
                    <a:pt x="12066" y="17195"/>
                  </a:lnTo>
                </a:path>
              </a:pathLst>
            </a:custGeom>
            <a:solidFill>
              <a:srgbClr val="44546A">
                <a:lumMod val="5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îṣļîďê"/>
            <p:cNvSpPr/>
            <p:nvPr/>
          </p:nvSpPr>
          <p:spPr bwMode="auto">
            <a:xfrm>
              <a:off x="9630583" y="1444807"/>
              <a:ext cx="46015" cy="47604"/>
            </a:xfrm>
            <a:custGeom>
              <a:avLst/>
              <a:gdLst>
                <a:gd name="T0" fmla="*/ 86 w 174"/>
                <a:gd name="T1" fmla="*/ 174 h 175"/>
                <a:gd name="T2" fmla="*/ 0 w 174"/>
                <a:gd name="T3" fmla="*/ 87 h 175"/>
                <a:gd name="T4" fmla="*/ 86 w 174"/>
                <a:gd name="T5" fmla="*/ 0 h 175"/>
                <a:gd name="T6" fmla="*/ 173 w 174"/>
                <a:gd name="T7" fmla="*/ 87 h 175"/>
                <a:gd name="T8" fmla="*/ 86 w 174"/>
                <a:gd name="T9" fmla="*/ 174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175"/>
                <a:gd name="T17" fmla="*/ 174 w 174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175">
                  <a:moveTo>
                    <a:pt x="86" y="174"/>
                  </a:moveTo>
                  <a:cubicBezTo>
                    <a:pt x="39" y="174"/>
                    <a:pt x="0" y="135"/>
                    <a:pt x="0" y="87"/>
                  </a:cubicBezTo>
                  <a:cubicBezTo>
                    <a:pt x="0" y="39"/>
                    <a:pt x="39" y="0"/>
                    <a:pt x="86" y="0"/>
                  </a:cubicBezTo>
                  <a:cubicBezTo>
                    <a:pt x="134" y="0"/>
                    <a:pt x="173" y="39"/>
                    <a:pt x="173" y="87"/>
                  </a:cubicBezTo>
                  <a:cubicBezTo>
                    <a:pt x="173" y="135"/>
                    <a:pt x="134" y="174"/>
                    <a:pt x="86" y="1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íşḷiḍe"/>
            <p:cNvSpPr/>
            <p:nvPr/>
          </p:nvSpPr>
          <p:spPr bwMode="auto">
            <a:xfrm>
              <a:off x="9527446" y="5710119"/>
              <a:ext cx="247529" cy="247540"/>
            </a:xfrm>
            <a:custGeom>
              <a:avLst/>
              <a:gdLst>
                <a:gd name="T0" fmla="*/ 463 w 925"/>
                <a:gd name="T1" fmla="*/ 925 h 926"/>
                <a:gd name="T2" fmla="*/ 0 w 925"/>
                <a:gd name="T3" fmla="*/ 463 h 926"/>
                <a:gd name="T4" fmla="*/ 463 w 925"/>
                <a:gd name="T5" fmla="*/ 0 h 926"/>
                <a:gd name="T6" fmla="*/ 924 w 925"/>
                <a:gd name="T7" fmla="*/ 463 h 926"/>
                <a:gd name="T8" fmla="*/ 463 w 925"/>
                <a:gd name="T9" fmla="*/ 925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5"/>
                <a:gd name="T16" fmla="*/ 0 h 926"/>
                <a:gd name="T17" fmla="*/ 925 w 925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5" h="926">
                  <a:moveTo>
                    <a:pt x="463" y="925"/>
                  </a:moveTo>
                  <a:cubicBezTo>
                    <a:pt x="207" y="925"/>
                    <a:pt x="0" y="718"/>
                    <a:pt x="0" y="463"/>
                  </a:cubicBezTo>
                  <a:cubicBezTo>
                    <a:pt x="0" y="207"/>
                    <a:pt x="207" y="0"/>
                    <a:pt x="463" y="0"/>
                  </a:cubicBezTo>
                  <a:cubicBezTo>
                    <a:pt x="717" y="0"/>
                    <a:pt x="924" y="207"/>
                    <a:pt x="924" y="463"/>
                  </a:cubicBezTo>
                  <a:cubicBezTo>
                    <a:pt x="924" y="718"/>
                    <a:pt x="717" y="925"/>
                    <a:pt x="463" y="9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îṧļîdé"/>
            <p:cNvSpPr/>
            <p:nvPr/>
          </p:nvSpPr>
          <p:spPr bwMode="auto">
            <a:xfrm>
              <a:off x="9603609" y="5784700"/>
              <a:ext cx="95203" cy="98381"/>
            </a:xfrm>
            <a:custGeom>
              <a:avLst/>
              <a:gdLst>
                <a:gd name="T0" fmla="*/ 73 w 355"/>
                <a:gd name="T1" fmla="*/ 30 h 367"/>
                <a:gd name="T2" fmla="*/ 30 w 355"/>
                <a:gd name="T3" fmla="*/ 73 h 367"/>
                <a:gd name="T4" fmla="*/ 30 w 355"/>
                <a:gd name="T5" fmla="*/ 293 h 367"/>
                <a:gd name="T6" fmla="*/ 73 w 355"/>
                <a:gd name="T7" fmla="*/ 335 h 367"/>
                <a:gd name="T8" fmla="*/ 281 w 355"/>
                <a:gd name="T9" fmla="*/ 335 h 367"/>
                <a:gd name="T10" fmla="*/ 324 w 355"/>
                <a:gd name="T11" fmla="*/ 293 h 367"/>
                <a:gd name="T12" fmla="*/ 324 w 355"/>
                <a:gd name="T13" fmla="*/ 73 h 367"/>
                <a:gd name="T14" fmla="*/ 281 w 355"/>
                <a:gd name="T15" fmla="*/ 30 h 367"/>
                <a:gd name="T16" fmla="*/ 73 w 355"/>
                <a:gd name="T17" fmla="*/ 30 h 367"/>
                <a:gd name="T18" fmla="*/ 73 w 355"/>
                <a:gd name="T19" fmla="*/ 366 h 367"/>
                <a:gd name="T20" fmla="*/ 0 w 355"/>
                <a:gd name="T21" fmla="*/ 293 h 367"/>
                <a:gd name="T22" fmla="*/ 0 w 355"/>
                <a:gd name="T23" fmla="*/ 73 h 367"/>
                <a:gd name="T24" fmla="*/ 73 w 355"/>
                <a:gd name="T25" fmla="*/ 0 h 367"/>
                <a:gd name="T26" fmla="*/ 281 w 355"/>
                <a:gd name="T27" fmla="*/ 0 h 367"/>
                <a:gd name="T28" fmla="*/ 354 w 355"/>
                <a:gd name="T29" fmla="*/ 73 h 367"/>
                <a:gd name="T30" fmla="*/ 354 w 355"/>
                <a:gd name="T31" fmla="*/ 293 h 367"/>
                <a:gd name="T32" fmla="*/ 281 w 355"/>
                <a:gd name="T33" fmla="*/ 366 h 367"/>
                <a:gd name="T34" fmla="*/ 73 w 355"/>
                <a:gd name="T35" fmla="*/ 366 h 3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5"/>
                <a:gd name="T55" fmla="*/ 0 h 367"/>
                <a:gd name="T56" fmla="*/ 355 w 355"/>
                <a:gd name="T57" fmla="*/ 367 h 3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5" h="367">
                  <a:moveTo>
                    <a:pt x="73" y="30"/>
                  </a:moveTo>
                  <a:cubicBezTo>
                    <a:pt x="49" y="30"/>
                    <a:pt x="30" y="50"/>
                    <a:pt x="30" y="73"/>
                  </a:cubicBezTo>
                  <a:lnTo>
                    <a:pt x="30" y="293"/>
                  </a:lnTo>
                  <a:cubicBezTo>
                    <a:pt x="30" y="316"/>
                    <a:pt x="49" y="335"/>
                    <a:pt x="73" y="335"/>
                  </a:cubicBezTo>
                  <a:lnTo>
                    <a:pt x="281" y="335"/>
                  </a:lnTo>
                  <a:cubicBezTo>
                    <a:pt x="305" y="335"/>
                    <a:pt x="324" y="316"/>
                    <a:pt x="324" y="293"/>
                  </a:cubicBezTo>
                  <a:lnTo>
                    <a:pt x="324" y="73"/>
                  </a:lnTo>
                  <a:cubicBezTo>
                    <a:pt x="324" y="50"/>
                    <a:pt x="305" y="30"/>
                    <a:pt x="281" y="30"/>
                  </a:cubicBezTo>
                  <a:lnTo>
                    <a:pt x="73" y="30"/>
                  </a:lnTo>
                  <a:close/>
                  <a:moveTo>
                    <a:pt x="73" y="366"/>
                  </a:moveTo>
                  <a:cubicBezTo>
                    <a:pt x="33" y="366"/>
                    <a:pt x="0" y="333"/>
                    <a:pt x="0" y="293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lnTo>
                    <a:pt x="281" y="0"/>
                  </a:lnTo>
                  <a:cubicBezTo>
                    <a:pt x="322" y="0"/>
                    <a:pt x="354" y="33"/>
                    <a:pt x="354" y="73"/>
                  </a:cubicBezTo>
                  <a:lnTo>
                    <a:pt x="354" y="293"/>
                  </a:lnTo>
                  <a:cubicBezTo>
                    <a:pt x="354" y="333"/>
                    <a:pt x="322" y="366"/>
                    <a:pt x="281" y="366"/>
                  </a:cubicBezTo>
                  <a:lnTo>
                    <a:pt x="73" y="366"/>
                  </a:lnTo>
                  <a:close/>
                </a:path>
              </a:pathLst>
            </a:custGeom>
            <a:solidFill>
              <a:srgbClr val="44546A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îşľíďè"/>
            <p:cNvSpPr/>
            <p:nvPr/>
          </p:nvSpPr>
          <p:spPr bwMode="auto">
            <a:xfrm>
              <a:off x="11256974" y="2044616"/>
              <a:ext cx="20627" cy="276103"/>
            </a:xfrm>
            <a:custGeom>
              <a:avLst/>
              <a:gdLst>
                <a:gd name="T0" fmla="*/ 0 w 75"/>
                <a:gd name="T1" fmla="*/ 51 h 1030"/>
                <a:gd name="T2" fmla="*/ 37 w 75"/>
                <a:gd name="T3" fmla="*/ 0 h 1030"/>
                <a:gd name="T4" fmla="*/ 74 w 75"/>
                <a:gd name="T5" fmla="*/ 51 h 1030"/>
                <a:gd name="T6" fmla="*/ 74 w 75"/>
                <a:gd name="T7" fmla="*/ 978 h 1030"/>
                <a:gd name="T8" fmla="*/ 37 w 75"/>
                <a:gd name="T9" fmla="*/ 1029 h 1030"/>
                <a:gd name="T10" fmla="*/ 0 w 75"/>
                <a:gd name="T11" fmla="*/ 978 h 1030"/>
                <a:gd name="T12" fmla="*/ 0 w 75"/>
                <a:gd name="T13" fmla="*/ 51 h 10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30"/>
                <a:gd name="T23" fmla="*/ 75 w 75"/>
                <a:gd name="T24" fmla="*/ 1030 h 10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30">
                  <a:moveTo>
                    <a:pt x="0" y="51"/>
                  </a:moveTo>
                  <a:cubicBezTo>
                    <a:pt x="0" y="23"/>
                    <a:pt x="17" y="0"/>
                    <a:pt x="37" y="0"/>
                  </a:cubicBezTo>
                  <a:cubicBezTo>
                    <a:pt x="57" y="0"/>
                    <a:pt x="74" y="23"/>
                    <a:pt x="74" y="51"/>
                  </a:cubicBezTo>
                  <a:lnTo>
                    <a:pt x="74" y="978"/>
                  </a:lnTo>
                  <a:cubicBezTo>
                    <a:pt x="74" y="1006"/>
                    <a:pt x="57" y="1029"/>
                    <a:pt x="37" y="1029"/>
                  </a:cubicBezTo>
                  <a:cubicBezTo>
                    <a:pt x="17" y="1029"/>
                    <a:pt x="0" y="1006"/>
                    <a:pt x="0" y="978"/>
                  </a:cubicBezTo>
                  <a:lnTo>
                    <a:pt x="0" y="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îś1íḓé"/>
            <p:cNvSpPr/>
            <p:nvPr/>
          </p:nvSpPr>
          <p:spPr bwMode="auto">
            <a:xfrm>
              <a:off x="11256974" y="2373084"/>
              <a:ext cx="20627" cy="274516"/>
            </a:xfrm>
            <a:custGeom>
              <a:avLst/>
              <a:gdLst>
                <a:gd name="T0" fmla="*/ 0 w 75"/>
                <a:gd name="T1" fmla="*/ 50 h 1029"/>
                <a:gd name="T2" fmla="*/ 37 w 75"/>
                <a:gd name="T3" fmla="*/ 0 h 1029"/>
                <a:gd name="T4" fmla="*/ 74 w 75"/>
                <a:gd name="T5" fmla="*/ 50 h 1029"/>
                <a:gd name="T6" fmla="*/ 74 w 75"/>
                <a:gd name="T7" fmla="*/ 978 h 1029"/>
                <a:gd name="T8" fmla="*/ 37 w 75"/>
                <a:gd name="T9" fmla="*/ 1028 h 1029"/>
                <a:gd name="T10" fmla="*/ 0 w 75"/>
                <a:gd name="T11" fmla="*/ 978 h 1029"/>
                <a:gd name="T12" fmla="*/ 0 w 75"/>
                <a:gd name="T13" fmla="*/ 50 h 10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29"/>
                <a:gd name="T23" fmla="*/ 75 w 75"/>
                <a:gd name="T24" fmla="*/ 1029 h 10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29">
                  <a:moveTo>
                    <a:pt x="0" y="50"/>
                  </a:moveTo>
                  <a:cubicBezTo>
                    <a:pt x="0" y="23"/>
                    <a:pt x="17" y="0"/>
                    <a:pt x="37" y="0"/>
                  </a:cubicBezTo>
                  <a:cubicBezTo>
                    <a:pt x="57" y="0"/>
                    <a:pt x="74" y="23"/>
                    <a:pt x="74" y="50"/>
                  </a:cubicBezTo>
                  <a:lnTo>
                    <a:pt x="74" y="978"/>
                  </a:lnTo>
                  <a:cubicBezTo>
                    <a:pt x="74" y="1006"/>
                    <a:pt x="57" y="1028"/>
                    <a:pt x="37" y="1028"/>
                  </a:cubicBezTo>
                  <a:cubicBezTo>
                    <a:pt x="17" y="1028"/>
                    <a:pt x="0" y="1006"/>
                    <a:pt x="0" y="978"/>
                  </a:cubicBezTo>
                  <a:lnTo>
                    <a:pt x="0" y="5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316" name="图片 1"/>
          <p:cNvPicPr>
            <a:picLocks noChangeAspect="1"/>
          </p:cNvPicPr>
          <p:nvPr/>
        </p:nvPicPr>
        <p:blipFill>
          <a:blip r:embed="rId1"/>
          <a:srcRect l="13785" r="6197"/>
          <a:stretch>
            <a:fillRect/>
          </a:stretch>
        </p:blipFill>
        <p:spPr>
          <a:xfrm>
            <a:off x="6064251" y="522817"/>
            <a:ext cx="5384800" cy="3793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îšľïḓê"/>
          <p:cNvSpPr txBox="1"/>
          <p:nvPr/>
        </p:nvSpPr>
        <p:spPr>
          <a:xfrm>
            <a:off x="660400" y="800100"/>
            <a:ext cx="4978400" cy="1369484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/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大气中</a:t>
            </a:r>
            <a:r>
              <a:rPr lang="zh-CN" altLang="en-US" sz="4265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</a:t>
            </a: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含量</a:t>
            </a: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SzPct val="25000"/>
            </a:pPr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的变化与人类活动</a:t>
            </a: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8" name="îṩḷïḓe"/>
          <p:cNvSpPr txBox="1"/>
          <p:nvPr/>
        </p:nvSpPr>
        <p:spPr>
          <a:xfrm>
            <a:off x="660400" y="2167467"/>
            <a:ext cx="3746500" cy="734484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/>
          <a:p>
            <a:pPr>
              <a:buSzPct val="25000"/>
            </a:pPr>
            <a:r>
              <a:rPr lang="en-US" altLang="zh-CN" sz="1065" dirty="0">
                <a:solidFill>
                  <a:srgbClr val="FFFFFF"/>
                </a:solidFill>
                <a:latin typeface="Stencil" pitchFamily="82" charset="0"/>
              </a:rPr>
              <a:t>Changes of carbon dioxide content in atmosphere and human activities</a:t>
            </a:r>
            <a:endParaRPr lang="en-US" altLang="zh-CN" sz="1065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3319" name="iconfont-10357-5072110"/>
          <p:cNvSpPr>
            <a:spLocks noChangeAspect="1"/>
          </p:cNvSpPr>
          <p:nvPr/>
        </p:nvSpPr>
        <p:spPr>
          <a:xfrm>
            <a:off x="692151" y="0"/>
            <a:ext cx="376767" cy="609600"/>
          </a:xfrm>
          <a:custGeom>
            <a:avLst/>
            <a:gdLst>
              <a:gd name="txL" fmla="*/ 0 w 7928"/>
              <a:gd name="txT" fmla="*/ 0 h 12800"/>
              <a:gd name="txR" fmla="*/ 7928 w 7928"/>
              <a:gd name="txB" fmla="*/ 12800 h 12800"/>
            </a:gdLst>
            <a:ahLst/>
            <a:cxnLst>
              <a:cxn ang="0">
                <a:pos x="0" y="0"/>
              </a:cxn>
              <a:cxn ang="0">
                <a:pos x="0" y="16332898"/>
              </a:cxn>
              <a:cxn ang="0">
                <a:pos x="5047251" y="12746058"/>
              </a:cxn>
              <a:cxn ang="0">
                <a:pos x="10094466" y="16332898"/>
              </a:cxn>
              <a:cxn ang="0">
                <a:pos x="10094466" y="0"/>
              </a:cxn>
              <a:cxn ang="0">
                <a:pos x="0" y="0"/>
              </a:cxn>
            </a:cxnLst>
            <a:rect l="txL" t="txT" r="txR" b="tx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21917" tIns="60958" rIns="121917" bIns="60958"/>
          <a:p>
            <a:endParaRPr lang="zh-CN" altLang="en-US" sz="2400" dirty="0">
              <a:latin typeface="Calibri" panose="020F0502020204030204" charset="0"/>
            </a:endParaRPr>
          </a:p>
        </p:txBody>
      </p:sp>
      <p:cxnSp>
        <p:nvCxnSpPr>
          <p:cNvPr id="13320" name="直接连接符 18"/>
          <p:cNvCxnSpPr/>
          <p:nvPr/>
        </p:nvCxnSpPr>
        <p:spPr>
          <a:xfrm>
            <a:off x="757767" y="2150533"/>
            <a:ext cx="3649133" cy="0"/>
          </a:xfrm>
          <a:prstGeom prst="line">
            <a:avLst/>
          </a:prstGeom>
          <a:ln w="3175" cap="rnd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3" name="矩形 22"/>
          <p:cNvSpPr/>
          <p:nvPr/>
        </p:nvSpPr>
        <p:spPr>
          <a:xfrm>
            <a:off x="660400" y="4931833"/>
            <a:ext cx="11317817" cy="132207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341630" indent="-341630">
              <a:lnSpc>
                <a:spcPct val="150000"/>
              </a:lnSpc>
              <a:buAutoNum type="circleNumDbPlain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化石燃料燃烧，会释放二氧化碳</a:t>
            </a:r>
            <a:endParaRPr lang="en-US" altLang="zh-CN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1630" indent="-341630">
              <a:lnSpc>
                <a:spcPct val="150000"/>
              </a:lnSpc>
              <a:buAutoNum type="circleNumDbPlain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森林面积缩小，会减少森林对二氧化碳的吸收量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2151" y="3185584"/>
            <a:ext cx="4792133" cy="173164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 algn="just" defTabSz="684530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二氧化碳体积分数的增加，基本上都来自</a:t>
            </a:r>
            <a:r>
              <a:rPr lang="zh-CN" altLang="en-US" sz="2665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化石燃料的燃烧和土地利用的变化</a:t>
            </a:r>
            <a:r>
              <a:rPr lang="en-US" altLang="zh-CN" sz="2665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665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主要是毁林</a:t>
            </a:r>
            <a:r>
              <a:rPr lang="en-US" altLang="zh-CN" sz="2665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665" b="1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3"/>
          <p:cNvGrpSpPr/>
          <p:nvPr/>
        </p:nvGrpSpPr>
        <p:grpSpPr>
          <a:xfrm>
            <a:off x="9188451" y="6148917"/>
            <a:ext cx="2332567" cy="285749"/>
            <a:chOff x="9188024" y="6148350"/>
            <a:chExt cx="2332462" cy="285444"/>
          </a:xfrm>
        </p:grpSpPr>
        <p:sp>
          <p:nvSpPr>
            <p:cNvPr id="13325" name="íṥlíḑe"/>
            <p:cNvSpPr/>
            <p:nvPr/>
          </p:nvSpPr>
          <p:spPr>
            <a:xfrm>
              <a:off x="9188024" y="6148350"/>
              <a:ext cx="1116436" cy="285444"/>
            </a:xfrm>
            <a:prstGeom prst="rect">
              <a:avLst/>
            </a:prstGeom>
            <a:solidFill>
              <a:srgbClr val="BFBFBF"/>
            </a:solidFill>
            <a:ln w="3175">
              <a:noFill/>
            </a:ln>
          </p:spPr>
          <p:txBody>
            <a:bodyPr anchor="ctr"/>
            <a:p>
              <a:pPr algn="ctr" defTabSz="684530" eaLnBrk="1" hangingPunct="1"/>
              <a:r>
                <a:rPr lang="en-US" altLang="zh-CN" sz="106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  <a:r>
                <a:rPr lang="en-US" altLang="zh-CN" sz="13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106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…</a:t>
              </a:r>
              <a:endPara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326" name="išḻiḍé"/>
            <p:cNvSpPr/>
            <p:nvPr/>
          </p:nvSpPr>
          <p:spPr>
            <a:xfrm>
              <a:off x="10404050" y="6148350"/>
              <a:ext cx="1116436" cy="285444"/>
            </a:xfrm>
            <a:prstGeom prst="rect">
              <a:avLst/>
            </a:prstGeom>
            <a:solidFill>
              <a:srgbClr val="006600"/>
            </a:solidFill>
            <a:ln w="3175">
              <a:noFill/>
            </a:ln>
          </p:spPr>
          <p:txBody>
            <a:bodyPr anchor="ctr"/>
            <a:p>
              <a:pPr algn="ctr" defTabSz="684530" eaLnBrk="1" hangingPunct="1"/>
              <a:r>
                <a:rPr lang="en-US" altLang="zh-CN" sz="106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  <a:r>
                <a:rPr lang="en-US" altLang="zh-CN" sz="13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106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…</a:t>
              </a:r>
              <a:endPara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3324" name="sun-umbrella_118995"/>
          <p:cNvSpPr>
            <a:spLocks noChangeAspect="1"/>
          </p:cNvSpPr>
          <p:nvPr/>
        </p:nvSpPr>
        <p:spPr>
          <a:xfrm>
            <a:off x="10748433" y="787400"/>
            <a:ext cx="609600" cy="287867"/>
          </a:xfrm>
          <a:custGeom>
            <a:avLst/>
            <a:gdLst>
              <a:gd name="txL" fmla="*/ 0 w 606580"/>
              <a:gd name="txT" fmla="*/ 0 h 286213"/>
              <a:gd name="txR" fmla="*/ 606580 w 606580"/>
              <a:gd name="txB" fmla="*/ 286213 h 286213"/>
            </a:gdLst>
            <a:ahLst/>
            <a:cxnLst>
              <a:cxn ang="0">
                <a:pos x="298183" y="53569"/>
              </a:cxn>
              <a:cxn ang="0">
                <a:pos x="335899" y="91265"/>
              </a:cxn>
              <a:cxn ang="0">
                <a:pos x="328197" y="114092"/>
              </a:cxn>
              <a:cxn ang="0">
                <a:pos x="327037" y="115464"/>
              </a:cxn>
              <a:cxn ang="0">
                <a:pos x="308153" y="134548"/>
              </a:cxn>
              <a:cxn ang="0">
                <a:pos x="330624" y="134548"/>
              </a:cxn>
              <a:cxn ang="0">
                <a:pos x="344655" y="148624"/>
              </a:cxn>
              <a:cxn ang="0">
                <a:pos x="330624" y="162753"/>
              </a:cxn>
              <a:cxn ang="0">
                <a:pos x="274605" y="162753"/>
              </a:cxn>
              <a:cxn ang="0">
                <a:pos x="261629" y="154107"/>
              </a:cxn>
              <a:cxn ang="0">
                <a:pos x="264582" y="138766"/>
              </a:cxn>
              <a:cxn ang="0">
                <a:pos x="306201" y="96484"/>
              </a:cxn>
              <a:cxn ang="0">
                <a:pos x="307731" y="91265"/>
              </a:cxn>
              <a:cxn ang="0">
                <a:pos x="298183" y="81722"/>
              </a:cxn>
              <a:cxn ang="0">
                <a:pos x="288636" y="91265"/>
              </a:cxn>
              <a:cxn ang="0">
                <a:pos x="274552" y="105341"/>
              </a:cxn>
              <a:cxn ang="0">
                <a:pos x="260469" y="91265"/>
              </a:cxn>
              <a:cxn ang="0">
                <a:pos x="298183" y="53569"/>
              </a:cxn>
              <a:cxn ang="0">
                <a:pos x="191172" y="28220"/>
              </a:cxn>
              <a:cxn ang="0">
                <a:pos x="151661" y="67707"/>
              </a:cxn>
              <a:cxn ang="0">
                <a:pos x="191172" y="107247"/>
              </a:cxn>
              <a:cxn ang="0">
                <a:pos x="230683" y="67707"/>
              </a:cxn>
              <a:cxn ang="0">
                <a:pos x="191172" y="28220"/>
              </a:cxn>
              <a:cxn ang="0">
                <a:pos x="191172" y="121"/>
              </a:cxn>
              <a:cxn ang="0">
                <a:pos x="258852" y="67707"/>
              </a:cxn>
              <a:cxn ang="0">
                <a:pos x="191172" y="135347"/>
              </a:cxn>
              <a:cxn ang="0">
                <a:pos x="123492" y="67707"/>
              </a:cxn>
              <a:cxn ang="0">
                <a:pos x="191172" y="121"/>
              </a:cxn>
              <a:cxn ang="0">
                <a:pos x="66315" y="0"/>
              </a:cxn>
              <a:cxn ang="0">
                <a:pos x="119652" y="26937"/>
              </a:cxn>
              <a:cxn ang="0">
                <a:pos x="116697" y="46600"/>
              </a:cxn>
              <a:cxn ang="0">
                <a:pos x="97019" y="43648"/>
              </a:cxn>
              <a:cxn ang="0">
                <a:pos x="66315" y="28202"/>
              </a:cxn>
              <a:cxn ang="0">
                <a:pos x="28224" y="66315"/>
              </a:cxn>
              <a:cxn ang="0">
                <a:pos x="66315" y="104376"/>
              </a:cxn>
              <a:cxn ang="0">
                <a:pos x="94381" y="92093"/>
              </a:cxn>
              <a:cxn ang="0">
                <a:pos x="114323" y="91249"/>
              </a:cxn>
              <a:cxn ang="0">
                <a:pos x="115167" y="111123"/>
              </a:cxn>
              <a:cxn ang="0">
                <a:pos x="66315" y="132579"/>
              </a:cxn>
              <a:cxn ang="0">
                <a:pos x="0" y="66315"/>
              </a:cxn>
              <a:cxn ang="0">
                <a:pos x="66315" y="0"/>
              </a:cxn>
            </a:cxnLst>
            <a:rect l="txL" t="txT" r="txR" b="txB"/>
            <a:pathLst>
              <a:path w="606580" h="286213">
                <a:moveTo>
                  <a:pt x="524792" y="94205"/>
                </a:moveTo>
                <a:cubicBezTo>
                  <a:pt x="561276" y="94205"/>
                  <a:pt x="591169" y="124058"/>
                  <a:pt x="591169" y="160495"/>
                </a:cubicBezTo>
                <a:cubicBezTo>
                  <a:pt x="591169" y="175050"/>
                  <a:pt x="586435" y="189050"/>
                  <a:pt x="577615" y="200639"/>
                </a:cubicBezTo>
                <a:cubicBezTo>
                  <a:pt x="577058" y="201566"/>
                  <a:pt x="576316" y="202308"/>
                  <a:pt x="575573" y="203050"/>
                </a:cubicBezTo>
                <a:lnTo>
                  <a:pt x="542338" y="236612"/>
                </a:lnTo>
                <a:lnTo>
                  <a:pt x="581886" y="236612"/>
                </a:lnTo>
                <a:cubicBezTo>
                  <a:pt x="595625" y="236612"/>
                  <a:pt x="606580" y="247737"/>
                  <a:pt x="606580" y="261366"/>
                </a:cubicBezTo>
                <a:cubicBezTo>
                  <a:pt x="606580" y="275180"/>
                  <a:pt x="595625" y="286213"/>
                  <a:pt x="581886" y="286213"/>
                </a:cubicBezTo>
                <a:lnTo>
                  <a:pt x="483295" y="286213"/>
                </a:lnTo>
                <a:cubicBezTo>
                  <a:pt x="473268" y="286213"/>
                  <a:pt x="464263" y="280279"/>
                  <a:pt x="460457" y="271008"/>
                </a:cubicBezTo>
                <a:cubicBezTo>
                  <a:pt x="456558" y="261830"/>
                  <a:pt x="458600" y="251260"/>
                  <a:pt x="465656" y="244029"/>
                </a:cubicBezTo>
                <a:lnTo>
                  <a:pt x="538903" y="169673"/>
                </a:lnTo>
                <a:cubicBezTo>
                  <a:pt x="540296" y="167541"/>
                  <a:pt x="541595" y="164481"/>
                  <a:pt x="541595" y="160495"/>
                </a:cubicBezTo>
                <a:cubicBezTo>
                  <a:pt x="541595" y="151223"/>
                  <a:pt x="534076" y="143714"/>
                  <a:pt x="524792" y="143714"/>
                </a:cubicBezTo>
                <a:cubicBezTo>
                  <a:pt x="515508" y="143714"/>
                  <a:pt x="507989" y="151223"/>
                  <a:pt x="507989" y="160495"/>
                </a:cubicBezTo>
                <a:cubicBezTo>
                  <a:pt x="507989" y="174216"/>
                  <a:pt x="496849" y="185249"/>
                  <a:pt x="483202" y="185249"/>
                </a:cubicBezTo>
                <a:cubicBezTo>
                  <a:pt x="469462" y="185249"/>
                  <a:pt x="458415" y="174123"/>
                  <a:pt x="458415" y="160495"/>
                </a:cubicBezTo>
                <a:cubicBezTo>
                  <a:pt x="458415" y="123873"/>
                  <a:pt x="488308" y="94205"/>
                  <a:pt x="524792" y="94205"/>
                </a:cubicBezTo>
                <a:close/>
                <a:moveTo>
                  <a:pt x="336456" y="49627"/>
                </a:moveTo>
                <a:cubicBezTo>
                  <a:pt x="298112" y="49627"/>
                  <a:pt x="266918" y="80778"/>
                  <a:pt x="266918" y="119068"/>
                </a:cubicBezTo>
                <a:cubicBezTo>
                  <a:pt x="266918" y="157451"/>
                  <a:pt x="298112" y="188602"/>
                  <a:pt x="336456" y="188602"/>
                </a:cubicBezTo>
                <a:cubicBezTo>
                  <a:pt x="374799" y="188602"/>
                  <a:pt x="405993" y="157451"/>
                  <a:pt x="405993" y="119068"/>
                </a:cubicBezTo>
                <a:cubicBezTo>
                  <a:pt x="405993" y="80778"/>
                  <a:pt x="374799" y="49627"/>
                  <a:pt x="336456" y="49627"/>
                </a:cubicBezTo>
                <a:close/>
                <a:moveTo>
                  <a:pt x="336456" y="212"/>
                </a:moveTo>
                <a:cubicBezTo>
                  <a:pt x="402187" y="212"/>
                  <a:pt x="455570" y="53614"/>
                  <a:pt x="455570" y="119068"/>
                </a:cubicBezTo>
                <a:cubicBezTo>
                  <a:pt x="455570" y="184615"/>
                  <a:pt x="402187" y="238017"/>
                  <a:pt x="336456" y="238017"/>
                </a:cubicBezTo>
                <a:cubicBezTo>
                  <a:pt x="270724" y="238017"/>
                  <a:pt x="217341" y="184615"/>
                  <a:pt x="217341" y="119068"/>
                </a:cubicBezTo>
                <a:cubicBezTo>
                  <a:pt x="217341" y="53428"/>
                  <a:pt x="270817" y="212"/>
                  <a:pt x="336456" y="212"/>
                </a:cubicBezTo>
                <a:close/>
                <a:moveTo>
                  <a:pt x="116712" y="0"/>
                </a:moveTo>
                <a:cubicBezTo>
                  <a:pt x="153666" y="0"/>
                  <a:pt x="188670" y="17706"/>
                  <a:pt x="210582" y="47371"/>
                </a:cubicBezTo>
                <a:cubicBezTo>
                  <a:pt x="218753" y="58403"/>
                  <a:pt x="216432" y="73792"/>
                  <a:pt x="205383" y="81949"/>
                </a:cubicBezTo>
                <a:cubicBezTo>
                  <a:pt x="194334" y="90107"/>
                  <a:pt x="178921" y="87790"/>
                  <a:pt x="170750" y="76758"/>
                </a:cubicBezTo>
                <a:cubicBezTo>
                  <a:pt x="157844" y="59515"/>
                  <a:pt x="138160" y="49596"/>
                  <a:pt x="116712" y="49596"/>
                </a:cubicBezTo>
                <a:cubicBezTo>
                  <a:pt x="79758" y="49596"/>
                  <a:pt x="49674" y="79632"/>
                  <a:pt x="49674" y="116620"/>
                </a:cubicBezTo>
                <a:cubicBezTo>
                  <a:pt x="49674" y="153516"/>
                  <a:pt x="79758" y="183552"/>
                  <a:pt x="116712" y="183552"/>
                </a:cubicBezTo>
                <a:cubicBezTo>
                  <a:pt x="135653" y="183552"/>
                  <a:pt x="153294" y="175950"/>
                  <a:pt x="166107" y="161952"/>
                </a:cubicBezTo>
                <a:cubicBezTo>
                  <a:pt x="175392" y="151940"/>
                  <a:pt x="191177" y="151199"/>
                  <a:pt x="201205" y="160469"/>
                </a:cubicBezTo>
                <a:cubicBezTo>
                  <a:pt x="211232" y="169739"/>
                  <a:pt x="211975" y="185406"/>
                  <a:pt x="202690" y="195418"/>
                </a:cubicBezTo>
                <a:cubicBezTo>
                  <a:pt x="180499" y="219428"/>
                  <a:pt x="149302" y="233148"/>
                  <a:pt x="116712" y="233148"/>
                </a:cubicBezTo>
                <a:cubicBezTo>
                  <a:pt x="52367" y="233148"/>
                  <a:pt x="0" y="180864"/>
                  <a:pt x="0" y="116620"/>
                </a:cubicBezTo>
                <a:cubicBezTo>
                  <a:pt x="0" y="52284"/>
                  <a:pt x="52367" y="0"/>
                  <a:pt x="116712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 lIns="91438" tIns="45718" rIns="91438" bIns="45718"/>
          <a:p>
            <a:pPr eaLnBrk="1" hangingPunct="1"/>
            <a:endParaRPr lang="zh-CN" altLang="en-US" sz="240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Sḻiḋé"/>
          <p:cNvSpPr/>
          <p:nvPr/>
        </p:nvSpPr>
        <p:spPr>
          <a:xfrm>
            <a:off x="0" y="0"/>
            <a:ext cx="12192000" cy="228600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2700000" scaled="0"/>
            <a:tileRect/>
          </a:gradFill>
          <a:ln w="3175" cap="rnd" cmpd="sng" algn="ctr">
            <a:noFill/>
            <a:prstDash val="solid"/>
            <a:round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îšľïḓê"/>
          <p:cNvSpPr txBox="1"/>
          <p:nvPr/>
        </p:nvSpPr>
        <p:spPr>
          <a:xfrm>
            <a:off x="571500" y="381000"/>
            <a:ext cx="4978400" cy="1369484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 anchor="ctr">
            <a:normAutofit fontScale="92500"/>
          </a:bodyPr>
          <a:lstStyle/>
          <a:p>
            <a:pPr marR="0" defTabSz="914400">
              <a:buClrTx/>
              <a:buSzPct val="25000"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大气中</a:t>
            </a:r>
            <a:r>
              <a:rPr kumimoji="0" lang="zh-CN" altLang="en-US" sz="4265" b="1" kern="1200" cap="none" spc="0" normalizeH="0" baseline="0" noProof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水汽和杂质</a:t>
            </a: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含量</a:t>
            </a:r>
            <a:endParaRPr kumimoji="0" lang="en-US" altLang="zh-CN" sz="360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Pct val="25000"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的变化与人类活动</a:t>
            </a:r>
            <a:endParaRPr kumimoji="0" lang="zh-CN" altLang="en-US" sz="360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412" name="îṩḷïḓe"/>
          <p:cNvSpPr txBox="1"/>
          <p:nvPr/>
        </p:nvSpPr>
        <p:spPr>
          <a:xfrm>
            <a:off x="666751" y="1809751"/>
            <a:ext cx="3746500" cy="734483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/>
          <a:p>
            <a:pPr>
              <a:buSzPct val="25000"/>
            </a:pPr>
            <a:r>
              <a:rPr lang="en-US" altLang="zh-CN" sz="1065" dirty="0">
                <a:solidFill>
                  <a:srgbClr val="FFFFFF"/>
                </a:solidFill>
                <a:latin typeface="Stencil" pitchFamily="82" charset="0"/>
              </a:rPr>
              <a:t>Changes of carbon dioxide content in atmosphere and human activities</a:t>
            </a:r>
            <a:endParaRPr lang="en-US" altLang="zh-CN" sz="1065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7413" name="iconfont-10357-5072110"/>
          <p:cNvSpPr>
            <a:spLocks noChangeAspect="1"/>
          </p:cNvSpPr>
          <p:nvPr/>
        </p:nvSpPr>
        <p:spPr>
          <a:xfrm>
            <a:off x="692151" y="0"/>
            <a:ext cx="376767" cy="609600"/>
          </a:xfrm>
          <a:custGeom>
            <a:avLst/>
            <a:gdLst>
              <a:gd name="txL" fmla="*/ 0 w 7928"/>
              <a:gd name="txT" fmla="*/ 0 h 12800"/>
              <a:gd name="txR" fmla="*/ 7928 w 7928"/>
              <a:gd name="txB" fmla="*/ 12800 h 12800"/>
            </a:gdLst>
            <a:ahLst/>
            <a:cxnLst>
              <a:cxn ang="0">
                <a:pos x="0" y="0"/>
              </a:cxn>
              <a:cxn ang="0">
                <a:pos x="0" y="16332898"/>
              </a:cxn>
              <a:cxn ang="0">
                <a:pos x="5047251" y="12746058"/>
              </a:cxn>
              <a:cxn ang="0">
                <a:pos x="10094466" y="16332898"/>
              </a:cxn>
              <a:cxn ang="0">
                <a:pos x="10094466" y="0"/>
              </a:cxn>
              <a:cxn ang="0">
                <a:pos x="0" y="0"/>
              </a:cxn>
            </a:cxnLst>
            <a:rect l="txL" t="txT" r="txR" b="tx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21917" tIns="60958" rIns="121917" bIns="60958"/>
          <a:p>
            <a:endParaRPr lang="zh-CN" altLang="en-US" sz="2400" dirty="0">
              <a:latin typeface="Calibri" panose="020F0502020204030204" charset="0"/>
            </a:endParaRPr>
          </a:p>
        </p:txBody>
      </p:sp>
      <p:cxnSp>
        <p:nvCxnSpPr>
          <p:cNvPr id="17414" name="直接连接符 18"/>
          <p:cNvCxnSpPr/>
          <p:nvPr/>
        </p:nvCxnSpPr>
        <p:spPr>
          <a:xfrm>
            <a:off x="666751" y="1714500"/>
            <a:ext cx="3649133" cy="0"/>
          </a:xfrm>
          <a:prstGeom prst="line">
            <a:avLst/>
          </a:prstGeom>
          <a:ln w="3175" cap="rnd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3" name="矩形 22"/>
          <p:cNvSpPr/>
          <p:nvPr/>
        </p:nvSpPr>
        <p:spPr>
          <a:xfrm>
            <a:off x="0" y="4857751"/>
            <a:ext cx="11317817" cy="1977390"/>
          </a:xfrm>
          <a:prstGeom prst="rect">
            <a:avLst/>
          </a:prstGeom>
        </p:spPr>
        <p:txBody>
          <a:bodyPr lIns="91438" tIns="45718" rIns="91438" bIns="45718">
            <a:spAutoFit/>
          </a:bodyPr>
          <a:lstStyle/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霾：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又称“灰霾”，是悬浮在大气中的大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量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微小尘粒、烟粒或盐粒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等的集合体，使空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气浑浊，水平能见度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降低到</a:t>
            </a:r>
            <a:r>
              <a:rPr kumimoji="0" lang="en-US" altLang="zh-CN" sz="26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千米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以下的一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种天气现象。</a:t>
            </a:r>
            <a:endParaRPr kumimoji="0" lang="zh-CN" altLang="en-US" sz="42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0" y="2218267"/>
            <a:ext cx="7048500" cy="279844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 algn="just" defTabSz="684530">
              <a:buFont typeface="Arial" panose="020B0604020202020204" pitchFamily="34" charset="0"/>
              <a:buChar char="•"/>
            </a:pPr>
            <a:r>
              <a:rPr lang="zh-CN" altLang="en-US" sz="4265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雾：</a:t>
            </a:r>
            <a:r>
              <a:rPr lang="zh-CN" altLang="en-US" sz="26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当空气中的</a:t>
            </a:r>
            <a:r>
              <a:rPr lang="zh-CN" altLang="en-US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水汽</a:t>
            </a:r>
            <a:r>
              <a:rPr lang="zh-CN" altLang="en-US" sz="26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多于一定温度条件下大气饱和水汽量，并有足够的凝结核存在时，多于的水汽便会凝结出来，变成小水滴或水晶，水平能见度</a:t>
            </a:r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lang="en-US" altLang="zh-CN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千米</a:t>
            </a:r>
            <a:r>
              <a:rPr lang="zh-CN" altLang="en-US" sz="26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时，气象学上称为雾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5905" indent="-255905" algn="just" defTabSz="684530">
              <a:buFont typeface="Arial" panose="020B0604020202020204" pitchFamily="34" charset="0"/>
              <a:buChar char="•"/>
            </a:pPr>
            <a:endParaRPr lang="en-US" altLang="zh-CN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íṥlíḑe"/>
          <p:cNvSpPr/>
          <p:nvPr/>
        </p:nvSpPr>
        <p:spPr>
          <a:xfrm>
            <a:off x="9188451" y="6148917"/>
            <a:ext cx="1115483" cy="285749"/>
          </a:xfrm>
          <a:prstGeom prst="rect">
            <a:avLst/>
          </a:prstGeom>
          <a:solidFill>
            <a:srgbClr val="BFBFBF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išḻiḍé"/>
          <p:cNvSpPr/>
          <p:nvPr/>
        </p:nvSpPr>
        <p:spPr>
          <a:xfrm>
            <a:off x="10403417" y="6148917"/>
            <a:ext cx="1117600" cy="285749"/>
          </a:xfrm>
          <a:prstGeom prst="rect">
            <a:avLst/>
          </a:prstGeom>
          <a:solidFill>
            <a:srgbClr val="4472C4"/>
          </a:solidFill>
          <a:ln w="3175">
            <a:noFill/>
          </a:ln>
        </p:spPr>
        <p:txBody>
          <a:bodyPr lIns="91438" tIns="45718" rIns="91438" bIns="45718" anchor="ctr"/>
          <a:p>
            <a:pPr algn="ctr" defTabSz="684530" eaLnBrk="1" hangingPunct="1"/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en-US" altLang="zh-CN" sz="13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06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…</a:t>
            </a:r>
            <a:endParaRPr lang="en-US" altLang="zh-CN" sz="1065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419" name="Picture 2" descr="http://image1.caixin.com/2013-01-29/1359426898735458_840_56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1933" y="3397251"/>
            <a:ext cx="5190067" cy="34607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Picture 4" descr="http://uploads.zhonghongwang.com/20190225090506YLJsB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1" y="0"/>
            <a:ext cx="5238749" cy="3395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1" name="TextBox 13"/>
          <p:cNvSpPr txBox="1"/>
          <p:nvPr/>
        </p:nvSpPr>
        <p:spPr>
          <a:xfrm>
            <a:off x="8286751" y="0"/>
            <a:ext cx="207899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大雾中的南京</a:t>
            </a:r>
            <a:endParaRPr lang="zh-CN" altLang="en-US" sz="2400" b="1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7422" name="TextBox 16"/>
          <p:cNvSpPr txBox="1"/>
          <p:nvPr/>
        </p:nvSpPr>
        <p:spPr>
          <a:xfrm>
            <a:off x="8667751" y="3429000"/>
            <a:ext cx="207899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雾霾中的北京</a:t>
            </a:r>
            <a:endParaRPr lang="zh-CN" altLang="en-US" sz="2400" b="1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751" y="4381500"/>
            <a:ext cx="3493770" cy="61277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一种自然天气现象</a:t>
            </a:r>
            <a:endParaRPr lang="zh-CN" altLang="en-US" sz="32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0751" y="6242051"/>
            <a:ext cx="3493770" cy="61277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一种大气污染现象</a:t>
            </a:r>
            <a:endParaRPr lang="zh-CN" altLang="en-US" sz="32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  <p:bldP spid="45" grpId="0" bldLvl="0" animBg="1"/>
      <p:bldP spid="46" grpId="0" bldLvl="0" animBg="1"/>
      <p:bldP spid="20" grpId="0" build="allAtOnce"/>
      <p:bldP spid="2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online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178560"/>
            <a:ext cx="12192000" cy="56794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2032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雾霾自述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18436" name="Picture 2" descr="http://shihuo.hupucdn.com/ucditor/20170103/1280x626_eef41d5220f6c59b87c3b86bc58d22fe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ïSḻiḋé"/>
          <p:cNvSpPr/>
          <p:nvPr/>
        </p:nvSpPr>
        <p:spPr>
          <a:xfrm>
            <a:off x="0" y="0"/>
            <a:ext cx="12192000" cy="209550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2700000" scaled="0"/>
            <a:tileRect/>
          </a:gradFill>
          <a:ln w="3175" cap="rnd" cmpd="sng" algn="ctr">
            <a:noFill/>
            <a:prstDash val="solid"/>
            <a:round/>
          </a:ln>
          <a:effectLst/>
        </p:spPr>
        <p:txBody>
          <a:bodyPr lIns="91438" tIns="45718" rIns="91438" bIns="4571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îšľïḓê"/>
          <p:cNvSpPr txBox="1"/>
          <p:nvPr/>
        </p:nvSpPr>
        <p:spPr>
          <a:xfrm>
            <a:off x="571500" y="381000"/>
            <a:ext cx="4978400" cy="1159933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 anchor="ctr">
            <a:normAutofit fontScale="92500" lnSpcReduction="20000"/>
          </a:bodyPr>
          <a:lstStyle/>
          <a:p>
            <a:pPr marR="0" defTabSz="914400">
              <a:buClrTx/>
              <a:buSzPct val="25000"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大气中</a:t>
            </a:r>
            <a:r>
              <a:rPr kumimoji="0" lang="zh-CN" altLang="en-US" sz="4265" b="1" kern="1200" cap="none" spc="0" normalizeH="0" baseline="0" noProof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水汽和杂质</a:t>
            </a: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含量</a:t>
            </a:r>
            <a:endParaRPr kumimoji="0" lang="en-US" altLang="zh-CN" sz="360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Pct val="25000"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的变化与人类活动</a:t>
            </a:r>
            <a:endParaRPr kumimoji="0" lang="zh-CN" altLang="en-US" sz="3600" b="1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39" name="iconfont-10357-5072110"/>
          <p:cNvSpPr>
            <a:spLocks noChangeAspect="1"/>
          </p:cNvSpPr>
          <p:nvPr/>
        </p:nvSpPr>
        <p:spPr>
          <a:xfrm>
            <a:off x="692151" y="0"/>
            <a:ext cx="376767" cy="609600"/>
          </a:xfrm>
          <a:custGeom>
            <a:avLst/>
            <a:gdLst>
              <a:gd name="txL" fmla="*/ 0 w 7928"/>
              <a:gd name="txT" fmla="*/ 0 h 12800"/>
              <a:gd name="txR" fmla="*/ 7928 w 7928"/>
              <a:gd name="txB" fmla="*/ 12800 h 12800"/>
            </a:gdLst>
            <a:ahLst/>
            <a:cxnLst>
              <a:cxn ang="0">
                <a:pos x="0" y="0"/>
              </a:cxn>
              <a:cxn ang="0">
                <a:pos x="0" y="16332898"/>
              </a:cxn>
              <a:cxn ang="0">
                <a:pos x="5047251" y="12746058"/>
              </a:cxn>
              <a:cxn ang="0">
                <a:pos x="10094466" y="16332898"/>
              </a:cxn>
              <a:cxn ang="0">
                <a:pos x="10094466" y="0"/>
              </a:cxn>
              <a:cxn ang="0">
                <a:pos x="0" y="0"/>
              </a:cxn>
            </a:cxnLst>
            <a:rect l="txL" t="txT" r="txR" b="tx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21917" tIns="60958" rIns="121917" bIns="60958"/>
          <a:p>
            <a:endParaRPr lang="zh-CN" altLang="en-US" sz="2400" dirty="0">
              <a:latin typeface="Calibri" panose="020F0502020204030204" charset="0"/>
            </a:endParaRPr>
          </a:p>
        </p:txBody>
      </p:sp>
      <p:sp>
        <p:nvSpPr>
          <p:cNvPr id="18440" name="îṩḷïḓe"/>
          <p:cNvSpPr txBox="1"/>
          <p:nvPr/>
        </p:nvSpPr>
        <p:spPr>
          <a:xfrm>
            <a:off x="571500" y="1524000"/>
            <a:ext cx="3746500" cy="734484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/>
          <a:p>
            <a:pPr>
              <a:buSzPct val="25000"/>
            </a:pPr>
            <a:r>
              <a:rPr lang="en-US" altLang="zh-CN" sz="1065" dirty="0">
                <a:solidFill>
                  <a:srgbClr val="FFFFFF"/>
                </a:solidFill>
                <a:latin typeface="Stencil" pitchFamily="82" charset="0"/>
              </a:rPr>
              <a:t>Changes of carbon dioxide content in atmosphere and human activities</a:t>
            </a:r>
            <a:endParaRPr lang="en-US" altLang="zh-CN" sz="1065" dirty="0">
              <a:solidFill>
                <a:srgbClr val="FFFFFF"/>
              </a:solidFill>
              <a:latin typeface="Stencil" pitchFamily="82" charset="0"/>
            </a:endParaRPr>
          </a:p>
        </p:txBody>
      </p:sp>
      <p:cxnSp>
        <p:nvCxnSpPr>
          <p:cNvPr id="18441" name="直接连接符 8"/>
          <p:cNvCxnSpPr/>
          <p:nvPr/>
        </p:nvCxnSpPr>
        <p:spPr>
          <a:xfrm>
            <a:off x="666751" y="1524000"/>
            <a:ext cx="3649133" cy="0"/>
          </a:xfrm>
          <a:prstGeom prst="line">
            <a:avLst/>
          </a:prstGeom>
          <a:ln w="3175" cap="rnd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0" name="文本框 41"/>
          <p:cNvSpPr txBox="1"/>
          <p:nvPr/>
        </p:nvSpPr>
        <p:spPr>
          <a:xfrm>
            <a:off x="0" y="2190751"/>
            <a:ext cx="11620500" cy="214185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 algn="just" defTabSz="684530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组成霾的粒子极小，不能用肉眼分辨，可在一天中的任何时候出现。霾天气是一种大气污染状态，表明大气中的各种悬浮颗粒含量超过一定标准，其中</a:t>
            </a:r>
            <a:r>
              <a:rPr lang="en-US" altLang="zh-CN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</a:t>
            </a:r>
            <a:r>
              <a:rPr lang="en-US" altLang="zh-CN" sz="14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</a:t>
            </a:r>
            <a:r>
              <a:rPr lang="en-US" altLang="zh-CN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直径小于或等于</a:t>
            </a:r>
            <a:r>
              <a:rPr lang="en-US" altLang="zh-CN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26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微米的颗粒物）</a:t>
            </a: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被认为是造成雾霾天气的“元凶”。</a:t>
            </a:r>
            <a:endParaRPr lang="en-US" altLang="zh-CN" sz="14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5905" indent="-255905" algn="just" defTabSz="684530">
              <a:buFont typeface="Arial" panose="020B0604020202020204" pitchFamily="34" charset="0"/>
              <a:buChar char="•"/>
            </a:pPr>
            <a:endParaRPr lang="en-US" altLang="zh-CN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905251"/>
            <a:ext cx="11317817" cy="5003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雾霾天气的颗粒是怎么产生的呢？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51" y="4286251"/>
            <a:ext cx="11567160" cy="48958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来自汽车尾气、工业废气、燃煤取暖产生的废气、建筑工地和道路交通产生的扬尘。</a:t>
            </a:r>
            <a:endParaRPr kumimoji="0" lang="en-US" altLang="zh-CN" sz="2400" b="1" kern="1200" cap="none" spc="0" normalizeH="0" baseline="0" noProof="0" dirty="0">
              <a:solidFill>
                <a:srgbClr val="FFFF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62500"/>
            <a:ext cx="11317817" cy="5003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marL="255905" indent="-255905">
              <a:buFont typeface="Arial" panose="020B0604020202020204" pitchFamily="34" charset="0"/>
              <a:buChar char="•"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雾霾天气对我们生活的影响有哪些？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51" y="5143500"/>
            <a:ext cx="8812530" cy="48958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一是对人体产生的危害，比如呼吸系统、心血管系统等的影响；</a:t>
            </a:r>
            <a:endParaRPr kumimoji="0" lang="en-US" altLang="zh-CN" sz="2400" b="1" kern="1200" cap="none" spc="0" normalizeH="0" baseline="0" noProof="0" dirty="0">
              <a:solidFill>
                <a:srgbClr val="FFFF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51" y="5619751"/>
            <a:ext cx="11567160" cy="85915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二是对生态环境和交通造成的危害，比如霾天气时，由于能见度降低，容易引起交通</a:t>
            </a:r>
            <a:endParaRPr kumimoji="0" lang="en-US" altLang="zh-CN" sz="2400" b="1" kern="1200" cap="none" spc="0" normalizeH="0" baseline="0" noProof="0" dirty="0">
              <a:solidFill>
                <a:srgbClr val="FFFF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阻塞，发生交通事故。</a:t>
            </a:r>
            <a:endParaRPr kumimoji="0" lang="en-US" altLang="zh-CN" sz="2400" b="1" kern="1200" cap="none" spc="0" normalizeH="0" baseline="0" noProof="0" dirty="0">
              <a:solidFill>
                <a:srgbClr val="FFFF00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38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charRg st="38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charRg st="38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allAtOnce"/>
      <p:bldP spid="13" grpId="0" animBg="1" build="allAtOnce"/>
      <p:bldP spid="14" grpId="0" build="allAtOnce"/>
      <p:bldP spid="15" grpId="0" animBg="1" build="allAtOnce"/>
      <p:bldP spid="16" grpId="0" animBg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2970" y="3455035"/>
            <a:ext cx="311277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垂直分层</a:t>
            </a:r>
            <a:endParaRPr lang="zh-CN" altLang="en-US" sz="4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9693" y="2561900"/>
            <a:ext cx="583979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PART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638548" y="2320725"/>
            <a:ext cx="336398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spc="3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03.</a:t>
            </a:r>
            <a:endParaRPr lang="zh-CN" altLang="en-US" sz="13800" spc="300">
              <a:solidFill>
                <a:schemeClr val="bg1"/>
              </a:solidFill>
              <a:latin typeface="Roboto Black" panose="02000000000000000000" pitchFamily="2" charset="0"/>
            </a:endParaRPr>
          </a:p>
        </p:txBody>
      </p:sp>
      <p:sp>
        <p:nvSpPr>
          <p:cNvPr id="6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46511" y="31284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图片 9" descr="C:\Users\Administrator\Desktop\摄图网_401136060_被风吹起的窗帘，窗台上坐着一只黑色的小猫（非企业商用）.png摄图网_401136060_被风吹起的窗帘，窗台上坐着一只黑色的小猫（非企业商用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9075" y="1323658"/>
            <a:ext cx="421005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10795" y="219075"/>
            <a:ext cx="1221105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MH_Others_1"/>
          <p:cNvSpPr txBox="1"/>
          <p:nvPr>
            <p:custDataLst>
              <p:tags r:id="rId1"/>
            </p:custDataLst>
          </p:nvPr>
        </p:nvSpPr>
        <p:spPr>
          <a:xfrm rot="16200000">
            <a:off x="5820189" y="-226062"/>
            <a:ext cx="1353820" cy="3794383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r>
              <a:rPr lang="zh-CN" altLang="en-US" sz="8800" dirty="0">
                <a:solidFill>
                  <a:schemeClr val="tx1"/>
                </a:solidFill>
                <a:latin typeface="方正悠黑体" panose="02010600010101010101" charset="-122"/>
                <a:ea typeface="方正悠黑体" panose="02010600010101010101" charset="-122"/>
                <a:cs typeface="+mn-ea"/>
                <a:sym typeface="Noto Serif CJK SC" panose="02020400000000000000" pitchFamily="18" charset="-122"/>
              </a:rPr>
              <a:t>目 录</a:t>
            </a:r>
            <a:endParaRPr lang="zh-CN" altLang="en-US" sz="8800" dirty="0">
              <a:solidFill>
                <a:schemeClr val="tx1"/>
              </a:solidFill>
              <a:latin typeface="方正悠黑体" panose="02010600010101010101" charset="-122"/>
              <a:ea typeface="方正悠黑体" panose="02010600010101010101" charset="-122"/>
              <a:cs typeface="+mn-ea"/>
              <a:sym typeface="Noto Serif CJK SC" panose="02020400000000000000" pitchFamily="18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455076" y="2942551"/>
            <a:ext cx="972000" cy="972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ea typeface="方正黑体简体" panose="02010601030101010101" pitchFamily="2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206774" y="2940092"/>
            <a:ext cx="972000" cy="972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ea typeface="方正黑体简体" panose="02010601030101010101" pitchFamily="2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830925" y="2942551"/>
            <a:ext cx="972000" cy="972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ea typeface="方正黑体简体" panose="02010601030101010101" pitchFamily="2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077297" y="2942551"/>
            <a:ext cx="972000" cy="972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ea typeface="方正黑体简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0644" y="4166377"/>
            <a:ext cx="249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情景导入</a:t>
            </a:r>
            <a:endParaRPr lang="zh-CN" altLang="en-US" sz="320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4331" y="3164401"/>
            <a:ext cx="3575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</a:rPr>
              <a:t>1</a:t>
            </a:r>
            <a:endParaRPr kumimoji="0" lang="en-US" altLang="zh-CN" sz="28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32144" y="4166377"/>
            <a:ext cx="2492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大气组成</a:t>
            </a:r>
            <a:endParaRPr lang="zh-CN" altLang="en-US" sz="320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43060" y="3138366"/>
            <a:ext cx="418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spc="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</a:t>
            </a:r>
            <a:endParaRPr lang="en-US" altLang="zh-CN" sz="2800" spc="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04272" y="4168836"/>
            <a:ext cx="2492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垂直分层</a:t>
            </a:r>
            <a:endParaRPr lang="zh-CN" altLang="en-US" sz="320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18909" y="3166941"/>
            <a:ext cx="418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spc="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3</a:t>
            </a:r>
            <a:endParaRPr lang="en-US" altLang="zh-CN" sz="2800" spc="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83842" y="4166377"/>
            <a:ext cx="2492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课堂作业</a:t>
            </a:r>
            <a:endParaRPr lang="zh-CN" altLang="en-US" sz="320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56658" y="3164482"/>
            <a:ext cx="4248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spc="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4</a:t>
            </a:r>
            <a:endParaRPr lang="en-US" altLang="zh-CN" sz="2800" spc="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/>
        </p:nvSpPr>
        <p:spPr>
          <a:xfrm>
            <a:off x="671407" y="321733"/>
            <a:ext cx="10449984" cy="706967"/>
          </a:xfrm>
          <a:prstGeom prst="rect">
            <a:avLst/>
          </a:prstGeom>
          <a:solidFill>
            <a:schemeClr val="accent3"/>
          </a:solidFill>
        </p:spPr>
        <p:txBody>
          <a:bodyPr lIns="91438" tIns="45718" rIns="91438" bIns="45718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大气的垂直分层概况 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tencil" pitchFamily="82" charset="0"/>
                <a:ea typeface="等线" panose="02010600030101010101" pitchFamily="2" charset="-122"/>
                <a:cs typeface="+mn-cs"/>
                <a:sym typeface="+mn-lt"/>
              </a:rPr>
              <a:t>Vertical stratification of the atmosphere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tencil" pitchFamily="82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pic>
        <p:nvPicPr>
          <p:cNvPr id="23555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1" y="0"/>
            <a:ext cx="6572249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>
            <a:off x="670984" y="1028700"/>
            <a:ext cx="10850033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cxnSp>
      <p:sp>
        <p:nvSpPr>
          <p:cNvPr id="23557" name="矩形 5"/>
          <p:cNvSpPr/>
          <p:nvPr/>
        </p:nvSpPr>
        <p:spPr>
          <a:xfrm>
            <a:off x="10240433" y="376767"/>
            <a:ext cx="1397000" cy="70548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-01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sound-bars_162343"/>
          <p:cNvSpPr>
            <a:spLocks noChangeAspect="1"/>
          </p:cNvSpPr>
          <p:nvPr/>
        </p:nvSpPr>
        <p:spPr bwMode="auto">
          <a:xfrm>
            <a:off x="190288" y="478156"/>
            <a:ext cx="366184" cy="501651"/>
          </a:xfrm>
          <a:custGeom>
            <a:avLst/>
            <a:gdLst>
              <a:gd name="T0" fmla="*/ 2986 w 4660"/>
              <a:gd name="T1" fmla="*/ 5393 h 6420"/>
              <a:gd name="T2" fmla="*/ 4660 w 4660"/>
              <a:gd name="T3" fmla="*/ 2330 h 6420"/>
              <a:gd name="T4" fmla="*/ 2330 w 4660"/>
              <a:gd name="T5" fmla="*/ 0 h 6420"/>
              <a:gd name="T6" fmla="*/ 0 w 4660"/>
              <a:gd name="T7" fmla="*/ 2330 h 6420"/>
              <a:gd name="T8" fmla="*/ 1645 w 4660"/>
              <a:gd name="T9" fmla="*/ 5376 h 6420"/>
              <a:gd name="T10" fmla="*/ 1688 w 4660"/>
              <a:gd name="T11" fmla="*/ 5377 h 6420"/>
              <a:gd name="T12" fmla="*/ 1819 w 4660"/>
              <a:gd name="T13" fmla="*/ 5765 h 6420"/>
              <a:gd name="T14" fmla="*/ 1721 w 4660"/>
              <a:gd name="T15" fmla="*/ 5883 h 6420"/>
              <a:gd name="T16" fmla="*/ 1721 w 4660"/>
              <a:gd name="T17" fmla="*/ 6296 h 6420"/>
              <a:gd name="T18" fmla="*/ 1845 w 4660"/>
              <a:gd name="T19" fmla="*/ 6420 h 6420"/>
              <a:gd name="T20" fmla="*/ 2815 w 4660"/>
              <a:gd name="T21" fmla="*/ 6420 h 6420"/>
              <a:gd name="T22" fmla="*/ 2939 w 4660"/>
              <a:gd name="T23" fmla="*/ 6296 h 6420"/>
              <a:gd name="T24" fmla="*/ 2939 w 4660"/>
              <a:gd name="T25" fmla="*/ 5883 h 6420"/>
              <a:gd name="T26" fmla="*/ 2815 w 4660"/>
              <a:gd name="T27" fmla="*/ 5759 h 6420"/>
              <a:gd name="T28" fmla="*/ 2808 w 4660"/>
              <a:gd name="T29" fmla="*/ 5759 h 6420"/>
              <a:gd name="T30" fmla="*/ 2932 w 4660"/>
              <a:gd name="T31" fmla="*/ 5392 h 6420"/>
              <a:gd name="T32" fmla="*/ 2986 w 4660"/>
              <a:gd name="T33" fmla="*/ 5393 h 6420"/>
              <a:gd name="T34" fmla="*/ 542 w 4660"/>
              <a:gd name="T35" fmla="*/ 2330 h 6420"/>
              <a:gd name="T36" fmla="*/ 1360 w 4660"/>
              <a:gd name="T37" fmla="*/ 830 h 6420"/>
              <a:gd name="T38" fmla="*/ 1806 w 4660"/>
              <a:gd name="T39" fmla="*/ 4547 h 6420"/>
              <a:gd name="T40" fmla="*/ 1593 w 4660"/>
              <a:gd name="T41" fmla="*/ 703 h 6420"/>
              <a:gd name="T42" fmla="*/ 2256 w 4660"/>
              <a:gd name="T43" fmla="*/ 546 h 6420"/>
              <a:gd name="T44" fmla="*/ 2330 w 4660"/>
              <a:gd name="T45" fmla="*/ 4655 h 6420"/>
              <a:gd name="T46" fmla="*/ 2385 w 4660"/>
              <a:gd name="T47" fmla="*/ 545 h 6420"/>
              <a:gd name="T48" fmla="*/ 3074 w 4660"/>
              <a:gd name="T49" fmla="*/ 706 h 6420"/>
              <a:gd name="T50" fmla="*/ 2859 w 4660"/>
              <a:gd name="T51" fmla="*/ 4547 h 6420"/>
              <a:gd name="T52" fmla="*/ 3248 w 4660"/>
              <a:gd name="T53" fmla="*/ 799 h 6420"/>
              <a:gd name="T54" fmla="*/ 4118 w 4660"/>
              <a:gd name="T55" fmla="*/ 2330 h 6420"/>
              <a:gd name="T56" fmla="*/ 2831 w 4660"/>
              <a:gd name="T57" fmla="*/ 4849 h 6420"/>
              <a:gd name="T58" fmla="*/ 1823 w 4660"/>
              <a:gd name="T59" fmla="*/ 4837 h 6420"/>
              <a:gd name="T60" fmla="*/ 542 w 4660"/>
              <a:gd name="T61" fmla="*/ 2330 h 6420"/>
              <a:gd name="T62" fmla="*/ 2579 w 4660"/>
              <a:gd name="T63" fmla="*/ 5760 h 6420"/>
              <a:gd name="T64" fmla="*/ 2046 w 4660"/>
              <a:gd name="T65" fmla="*/ 5760 h 6420"/>
              <a:gd name="T66" fmla="*/ 1918 w 4660"/>
              <a:gd name="T67" fmla="*/ 5380 h 6420"/>
              <a:gd name="T68" fmla="*/ 2705 w 4660"/>
              <a:gd name="T69" fmla="*/ 5389 h 6420"/>
              <a:gd name="T70" fmla="*/ 2579 w 4660"/>
              <a:gd name="T71" fmla="*/ 5760 h 6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60" h="6420">
                <a:moveTo>
                  <a:pt x="2986" y="5393"/>
                </a:moveTo>
                <a:cubicBezTo>
                  <a:pt x="3721" y="5001"/>
                  <a:pt x="4660" y="3222"/>
                  <a:pt x="4660" y="2330"/>
                </a:cubicBezTo>
                <a:cubicBezTo>
                  <a:pt x="4660" y="1043"/>
                  <a:pt x="3617" y="0"/>
                  <a:pt x="2330" y="0"/>
                </a:cubicBezTo>
                <a:cubicBezTo>
                  <a:pt x="1043" y="0"/>
                  <a:pt x="0" y="1043"/>
                  <a:pt x="0" y="2330"/>
                </a:cubicBezTo>
                <a:cubicBezTo>
                  <a:pt x="0" y="3173"/>
                  <a:pt x="975" y="4967"/>
                  <a:pt x="1645" y="5376"/>
                </a:cubicBezTo>
                <a:lnTo>
                  <a:pt x="1688" y="5377"/>
                </a:lnTo>
                <a:lnTo>
                  <a:pt x="1819" y="5765"/>
                </a:lnTo>
                <a:cubicBezTo>
                  <a:pt x="1763" y="5777"/>
                  <a:pt x="1721" y="5824"/>
                  <a:pt x="1721" y="5883"/>
                </a:cubicBezTo>
                <a:lnTo>
                  <a:pt x="1721" y="6296"/>
                </a:lnTo>
                <a:cubicBezTo>
                  <a:pt x="1721" y="6365"/>
                  <a:pt x="1776" y="6420"/>
                  <a:pt x="1845" y="6420"/>
                </a:cubicBezTo>
                <a:lnTo>
                  <a:pt x="2815" y="6420"/>
                </a:lnTo>
                <a:cubicBezTo>
                  <a:pt x="2884" y="6420"/>
                  <a:pt x="2939" y="6365"/>
                  <a:pt x="2939" y="6296"/>
                </a:cubicBezTo>
                <a:lnTo>
                  <a:pt x="2939" y="5883"/>
                </a:lnTo>
                <a:cubicBezTo>
                  <a:pt x="2939" y="5815"/>
                  <a:pt x="2884" y="5759"/>
                  <a:pt x="2815" y="5759"/>
                </a:cubicBezTo>
                <a:lnTo>
                  <a:pt x="2808" y="5759"/>
                </a:lnTo>
                <a:lnTo>
                  <a:pt x="2932" y="5392"/>
                </a:lnTo>
                <a:lnTo>
                  <a:pt x="2986" y="5393"/>
                </a:lnTo>
                <a:close/>
                <a:moveTo>
                  <a:pt x="542" y="2330"/>
                </a:moveTo>
                <a:cubicBezTo>
                  <a:pt x="542" y="1702"/>
                  <a:pt x="868" y="1149"/>
                  <a:pt x="1360" y="830"/>
                </a:cubicBezTo>
                <a:cubicBezTo>
                  <a:pt x="1064" y="1345"/>
                  <a:pt x="834" y="2436"/>
                  <a:pt x="1806" y="4547"/>
                </a:cubicBezTo>
                <a:cubicBezTo>
                  <a:pt x="1806" y="4547"/>
                  <a:pt x="1140" y="1971"/>
                  <a:pt x="1593" y="703"/>
                </a:cubicBezTo>
                <a:cubicBezTo>
                  <a:pt x="1797" y="610"/>
                  <a:pt x="2020" y="555"/>
                  <a:pt x="2256" y="546"/>
                </a:cubicBezTo>
                <a:cubicBezTo>
                  <a:pt x="2117" y="1251"/>
                  <a:pt x="1870" y="2968"/>
                  <a:pt x="2330" y="4655"/>
                </a:cubicBezTo>
                <a:cubicBezTo>
                  <a:pt x="2330" y="4655"/>
                  <a:pt x="2762" y="3006"/>
                  <a:pt x="2385" y="545"/>
                </a:cubicBezTo>
                <a:cubicBezTo>
                  <a:pt x="2630" y="552"/>
                  <a:pt x="2863" y="609"/>
                  <a:pt x="3074" y="706"/>
                </a:cubicBezTo>
                <a:cubicBezTo>
                  <a:pt x="3525" y="1975"/>
                  <a:pt x="2859" y="4547"/>
                  <a:pt x="2859" y="4547"/>
                </a:cubicBezTo>
                <a:cubicBezTo>
                  <a:pt x="3895" y="2493"/>
                  <a:pt x="3568" y="1334"/>
                  <a:pt x="3248" y="799"/>
                </a:cubicBezTo>
                <a:cubicBezTo>
                  <a:pt x="3769" y="1112"/>
                  <a:pt x="4118" y="1680"/>
                  <a:pt x="4118" y="2330"/>
                </a:cubicBezTo>
                <a:cubicBezTo>
                  <a:pt x="4118" y="2994"/>
                  <a:pt x="3363" y="4441"/>
                  <a:pt x="2831" y="4849"/>
                </a:cubicBezTo>
                <a:lnTo>
                  <a:pt x="1823" y="4837"/>
                </a:lnTo>
                <a:cubicBezTo>
                  <a:pt x="1301" y="4392"/>
                  <a:pt x="542" y="2938"/>
                  <a:pt x="542" y="2330"/>
                </a:cubicBezTo>
                <a:close/>
                <a:moveTo>
                  <a:pt x="2579" y="5760"/>
                </a:moveTo>
                <a:lnTo>
                  <a:pt x="2046" y="5760"/>
                </a:lnTo>
                <a:lnTo>
                  <a:pt x="1918" y="5380"/>
                </a:lnTo>
                <a:lnTo>
                  <a:pt x="2705" y="5389"/>
                </a:lnTo>
                <a:lnTo>
                  <a:pt x="2579" y="57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91438" tIns="45718" rIns="91438" bIns="4571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500" y="2190751"/>
            <a:ext cx="5564717" cy="2583180"/>
          </a:xfrm>
          <a:prstGeom prst="rect">
            <a:avLst/>
          </a:prstGeom>
        </p:spPr>
        <p:txBody>
          <a:bodyPr lIns="91438" tIns="45718" rIns="91438" bIns="45718">
            <a:spAutoFit/>
          </a:bodyPr>
          <a:lstStyle/>
          <a:p>
            <a:pPr marL="257175" marR="0" lvl="0" indent="-2571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地球大气从地面向上，可延伸到数千千米高空；根据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温度、运动状况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大气自下而上可以划分为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对流层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平流层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高层大气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6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charRg st="46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charRg st="46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charRg st="46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8" name="Group 2"/>
          <p:cNvGrpSpPr/>
          <p:nvPr/>
        </p:nvGrpSpPr>
        <p:grpSpPr>
          <a:xfrm>
            <a:off x="476251" y="1155700"/>
            <a:ext cx="11328400" cy="5702300"/>
            <a:chOff x="0" y="0"/>
            <a:chExt cx="5136" cy="3168"/>
          </a:xfrm>
        </p:grpSpPr>
        <p:sp>
          <p:nvSpPr>
            <p:cNvPr id="24610" name="Rectangle 3"/>
            <p:cNvSpPr/>
            <p:nvPr/>
          </p:nvSpPr>
          <p:spPr>
            <a:xfrm>
              <a:off x="0" y="0"/>
              <a:ext cx="5136" cy="312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11" name="Line 4"/>
            <p:cNvSpPr/>
            <p:nvPr/>
          </p:nvSpPr>
          <p:spPr>
            <a:xfrm>
              <a:off x="0" y="816"/>
              <a:ext cx="5136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2" name="Line 5"/>
            <p:cNvSpPr/>
            <p:nvPr/>
          </p:nvSpPr>
          <p:spPr>
            <a:xfrm>
              <a:off x="0" y="1584"/>
              <a:ext cx="5136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3" name="Line 6"/>
            <p:cNvSpPr/>
            <p:nvPr/>
          </p:nvSpPr>
          <p:spPr>
            <a:xfrm>
              <a:off x="0" y="2448"/>
              <a:ext cx="5136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4" name="Line 7"/>
            <p:cNvSpPr/>
            <p:nvPr/>
          </p:nvSpPr>
          <p:spPr>
            <a:xfrm flipH="1">
              <a:off x="720" y="48"/>
              <a:ext cx="0" cy="307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5" name="Line 8"/>
            <p:cNvSpPr/>
            <p:nvPr/>
          </p:nvSpPr>
          <p:spPr>
            <a:xfrm flipH="1">
              <a:off x="2302" y="48"/>
              <a:ext cx="0" cy="312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6" name="Line 9"/>
            <p:cNvSpPr/>
            <p:nvPr/>
          </p:nvSpPr>
          <p:spPr>
            <a:xfrm flipH="1">
              <a:off x="3412" y="48"/>
              <a:ext cx="0" cy="312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7" name="Line 10"/>
            <p:cNvSpPr/>
            <p:nvPr/>
          </p:nvSpPr>
          <p:spPr>
            <a:xfrm flipH="1">
              <a:off x="3792" y="48"/>
              <a:ext cx="0" cy="312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8" name="Line 11"/>
            <p:cNvSpPr/>
            <p:nvPr/>
          </p:nvSpPr>
          <p:spPr>
            <a:xfrm>
              <a:off x="720" y="432"/>
              <a:ext cx="158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619" name="Line 12"/>
            <p:cNvSpPr/>
            <p:nvPr/>
          </p:nvSpPr>
          <p:spPr>
            <a:xfrm flipH="1">
              <a:off x="1382" y="480"/>
              <a:ext cx="0" cy="26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4579" name="Text Box 14"/>
          <p:cNvSpPr txBox="1"/>
          <p:nvPr/>
        </p:nvSpPr>
        <p:spPr>
          <a:xfrm>
            <a:off x="660400" y="1348317"/>
            <a:ext cx="1221317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大气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0" name="Text Box 15"/>
          <p:cNvSpPr txBox="1"/>
          <p:nvPr/>
        </p:nvSpPr>
        <p:spPr>
          <a:xfrm>
            <a:off x="660400" y="2781300"/>
            <a:ext cx="1157817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1" name="Text Box 16"/>
          <p:cNvSpPr txBox="1"/>
          <p:nvPr/>
        </p:nvSpPr>
        <p:spPr>
          <a:xfrm>
            <a:off x="660400" y="4451351"/>
            <a:ext cx="1420284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平流层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2" name="Text Box 17"/>
          <p:cNvSpPr txBox="1"/>
          <p:nvPr/>
        </p:nvSpPr>
        <p:spPr>
          <a:xfrm>
            <a:off x="660400" y="5822951"/>
            <a:ext cx="1373717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对流层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3" name="Text Box 18"/>
          <p:cNvSpPr txBox="1"/>
          <p:nvPr/>
        </p:nvSpPr>
        <p:spPr>
          <a:xfrm>
            <a:off x="2451100" y="1318684"/>
            <a:ext cx="2783417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气温垂直变化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4" name="Text Box 19"/>
          <p:cNvSpPr txBox="1"/>
          <p:nvPr/>
        </p:nvSpPr>
        <p:spPr>
          <a:xfrm>
            <a:off x="7006591" y="1428751"/>
            <a:ext cx="1272116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5" name="Text Box 20"/>
          <p:cNvSpPr txBox="1"/>
          <p:nvPr/>
        </p:nvSpPr>
        <p:spPr>
          <a:xfrm>
            <a:off x="8001000" y="1428751"/>
            <a:ext cx="11218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天气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6" name="Text Box 21"/>
          <p:cNvSpPr txBox="1"/>
          <p:nvPr/>
        </p:nvSpPr>
        <p:spPr>
          <a:xfrm>
            <a:off x="9112251" y="1811867"/>
            <a:ext cx="2000249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与人类关系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7" name="Text Box 22"/>
          <p:cNvSpPr txBox="1"/>
          <p:nvPr/>
        </p:nvSpPr>
        <p:spPr>
          <a:xfrm>
            <a:off x="2286000" y="2011680"/>
            <a:ext cx="1576917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8" name="Text Box 23"/>
          <p:cNvSpPr txBox="1"/>
          <p:nvPr/>
        </p:nvSpPr>
        <p:spPr>
          <a:xfrm>
            <a:off x="3714751" y="2000251"/>
            <a:ext cx="1464733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原因？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9" name="Line 26"/>
          <p:cNvSpPr/>
          <p:nvPr/>
        </p:nvSpPr>
        <p:spPr>
          <a:xfrm flipH="1">
            <a:off x="7334251" y="2952751"/>
            <a:ext cx="431800" cy="503767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590" name="Line 27"/>
          <p:cNvSpPr/>
          <p:nvPr/>
        </p:nvSpPr>
        <p:spPr>
          <a:xfrm flipH="1">
            <a:off x="8286751" y="3048000"/>
            <a:ext cx="431800" cy="448733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5868" name="Text Box 28"/>
          <p:cNvSpPr txBox="1"/>
          <p:nvPr/>
        </p:nvSpPr>
        <p:spPr>
          <a:xfrm>
            <a:off x="2110317" y="5765800"/>
            <a:ext cx="16425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随高度增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加而递减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69" name="Text Box 29"/>
          <p:cNvSpPr txBox="1"/>
          <p:nvPr/>
        </p:nvSpPr>
        <p:spPr>
          <a:xfrm>
            <a:off x="2108200" y="4451351"/>
            <a:ext cx="21505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随高度增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加而递增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0" name="Text Box 30"/>
          <p:cNvSpPr txBox="1"/>
          <p:nvPr/>
        </p:nvSpPr>
        <p:spPr>
          <a:xfrm>
            <a:off x="3619500" y="4095751"/>
            <a:ext cx="1813984" cy="119761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靠臭氧吸收太阳紫外线增温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1" name="Text Box 31"/>
          <p:cNvSpPr txBox="1"/>
          <p:nvPr/>
        </p:nvSpPr>
        <p:spPr>
          <a:xfrm>
            <a:off x="3714751" y="5619751"/>
            <a:ext cx="18965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地面是直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接热源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2" name="Text Box 32"/>
          <p:cNvSpPr txBox="1"/>
          <p:nvPr/>
        </p:nvSpPr>
        <p:spPr>
          <a:xfrm>
            <a:off x="6858000" y="4191000"/>
            <a:ext cx="1278467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平流运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动为主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3" name="Text Box 33"/>
          <p:cNvSpPr txBox="1"/>
          <p:nvPr/>
        </p:nvSpPr>
        <p:spPr>
          <a:xfrm>
            <a:off x="6858000" y="5715000"/>
            <a:ext cx="1509184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对流运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动显著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4" name="Text Box 34"/>
          <p:cNvSpPr txBox="1"/>
          <p:nvPr/>
        </p:nvSpPr>
        <p:spPr>
          <a:xfrm>
            <a:off x="8001000" y="4286251"/>
            <a:ext cx="1581151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晴朗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5" name="Text Box 35"/>
          <p:cNvSpPr txBox="1"/>
          <p:nvPr/>
        </p:nvSpPr>
        <p:spPr>
          <a:xfrm>
            <a:off x="8001000" y="5619751"/>
            <a:ext cx="12615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多变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6" name="Text Box 36"/>
          <p:cNvSpPr txBox="1"/>
          <p:nvPr/>
        </p:nvSpPr>
        <p:spPr>
          <a:xfrm>
            <a:off x="8940800" y="2806700"/>
            <a:ext cx="2956984" cy="119761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有电离层，能反射无线电波，对无线电通信有重要作用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7" name="Text Box 37"/>
          <p:cNvSpPr txBox="1"/>
          <p:nvPr/>
        </p:nvSpPr>
        <p:spPr>
          <a:xfrm>
            <a:off x="8981017" y="4066117"/>
            <a:ext cx="3134783" cy="15671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臭氧大量吸收紫外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线，为人类生存环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境天然屏障；大气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稳定利于高空飞行。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78" name="Text Box 38"/>
          <p:cNvSpPr txBox="1"/>
          <p:nvPr/>
        </p:nvSpPr>
        <p:spPr>
          <a:xfrm>
            <a:off x="9093200" y="5829300"/>
            <a:ext cx="2175933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与人类关系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最密切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08200" y="2800351"/>
            <a:ext cx="1676400" cy="119761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随高度增加先递减后递增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524251" y="2667000"/>
            <a:ext cx="2057400" cy="132080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底层没有吸收紫外线的臭氧，气温下降；随后大气吸收更短波长的太阳紫外线，温度又持续上升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0" y="0"/>
            <a:ext cx="10193867" cy="814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读课本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P68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—70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，完成下列表格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605" name="Line 9"/>
          <p:cNvSpPr/>
          <p:nvPr/>
        </p:nvSpPr>
        <p:spPr>
          <a:xfrm flipH="1">
            <a:off x="6762751" y="1071033"/>
            <a:ext cx="0" cy="5615517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606" name="Text Box 20"/>
          <p:cNvSpPr txBox="1"/>
          <p:nvPr/>
        </p:nvSpPr>
        <p:spPr>
          <a:xfrm>
            <a:off x="5715000" y="1619251"/>
            <a:ext cx="1121833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Box 32"/>
          <p:cNvSpPr txBox="1"/>
          <p:nvPr/>
        </p:nvSpPr>
        <p:spPr>
          <a:xfrm>
            <a:off x="5619751" y="2762251"/>
            <a:ext cx="1278467" cy="119761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平流层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顶以上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的大气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 Box 32"/>
          <p:cNvSpPr txBox="1"/>
          <p:nvPr/>
        </p:nvSpPr>
        <p:spPr>
          <a:xfrm>
            <a:off x="5619751" y="4000500"/>
            <a:ext cx="1278467" cy="156718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对流层顶至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50-55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千米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 Box 32"/>
          <p:cNvSpPr txBox="1"/>
          <p:nvPr/>
        </p:nvSpPr>
        <p:spPr>
          <a:xfrm>
            <a:off x="5524500" y="5715000"/>
            <a:ext cx="1278467" cy="82867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17-18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10-12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8-9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8" grpId="0"/>
      <p:bldP spid="35869" grpId="0"/>
      <p:bldP spid="35870" grpId="0"/>
      <p:bldP spid="35871" grpId="0"/>
      <p:bldP spid="35872" grpId="0"/>
      <p:bldP spid="35873" grpId="0"/>
      <p:bldP spid="35874" grpId="0"/>
      <p:bldP spid="35875" grpId="0"/>
      <p:bldP spid="35876" grpId="0"/>
      <p:bldP spid="35877" grpId="0"/>
      <p:bldP spid="35878" grpId="0"/>
      <p:bldP spid="39" grpId="0"/>
      <p:bldP spid="40" grpId="0"/>
      <p:bldP spid="44" grpId="0"/>
      <p:bldP spid="45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组合 27"/>
          <p:cNvGrpSpPr/>
          <p:nvPr/>
        </p:nvGrpSpPr>
        <p:grpSpPr>
          <a:xfrm>
            <a:off x="304800" y="3048000"/>
            <a:ext cx="5242984" cy="3162300"/>
            <a:chOff x="4641617" y="1250395"/>
            <a:chExt cx="4000528" cy="3678804"/>
          </a:xfrm>
        </p:grpSpPr>
        <p:sp>
          <p:nvSpPr>
            <p:cNvPr id="7" name="矩形 6"/>
            <p:cNvSpPr/>
            <p:nvPr/>
          </p:nvSpPr>
          <p:spPr>
            <a:xfrm>
              <a:off x="4641617" y="1250395"/>
              <a:ext cx="4000528" cy="330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5613" name="Group 16"/>
            <p:cNvGrpSpPr/>
            <p:nvPr/>
          </p:nvGrpSpPr>
          <p:grpSpPr>
            <a:xfrm>
              <a:off x="5349580" y="1971968"/>
              <a:ext cx="2730038" cy="2957231"/>
              <a:chOff x="1478" y="773"/>
              <a:chExt cx="2636" cy="3124"/>
            </a:xfrm>
          </p:grpSpPr>
          <p:sp>
            <p:nvSpPr>
              <p:cNvPr id="25614" name="Oval 10"/>
              <p:cNvSpPr/>
              <p:nvPr/>
            </p:nvSpPr>
            <p:spPr>
              <a:xfrm>
                <a:off x="1478" y="773"/>
                <a:ext cx="2636" cy="3124"/>
              </a:xfrm>
              <a:prstGeom prst="ellipse">
                <a:avLst/>
              </a:prstGeom>
              <a:solidFill>
                <a:srgbClr val="33CCCC">
                  <a:alpha val="25882"/>
                </a:srgbClr>
              </a:solidFill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2400" dirty="0">
                  <a:latin typeface="Calibri" panose="020F0502020204030204" charset="0"/>
                </a:endParaRPr>
              </a:p>
            </p:txBody>
          </p:sp>
          <p:pic>
            <p:nvPicPr>
              <p:cNvPr id="25615" name="Picture 1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01" y="1078"/>
                <a:ext cx="2410" cy="25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25603" name="组合 22"/>
          <p:cNvGrpSpPr/>
          <p:nvPr/>
        </p:nvGrpSpPr>
        <p:grpSpPr>
          <a:xfrm>
            <a:off x="406400" y="1219200"/>
            <a:ext cx="4993217" cy="2374900"/>
            <a:chOff x="571472" y="1428736"/>
            <a:chExt cx="4000528" cy="2928958"/>
          </a:xfrm>
        </p:grpSpPr>
        <p:sp>
          <p:nvSpPr>
            <p:cNvPr id="12" name="矩形 11"/>
            <p:cNvSpPr/>
            <p:nvPr/>
          </p:nvSpPr>
          <p:spPr>
            <a:xfrm>
              <a:off x="571472" y="1428736"/>
              <a:ext cx="4000528" cy="292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5609" name="Group 16"/>
            <p:cNvGrpSpPr/>
            <p:nvPr/>
          </p:nvGrpSpPr>
          <p:grpSpPr>
            <a:xfrm>
              <a:off x="1165069" y="1523125"/>
              <a:ext cx="3139711" cy="2620255"/>
              <a:chOff x="1485" y="392"/>
              <a:chExt cx="3131" cy="2702"/>
            </a:xfrm>
          </p:grpSpPr>
          <p:sp>
            <p:nvSpPr>
              <p:cNvPr id="25610" name="Oval 10"/>
              <p:cNvSpPr/>
              <p:nvPr/>
            </p:nvSpPr>
            <p:spPr>
              <a:xfrm>
                <a:off x="1485" y="392"/>
                <a:ext cx="3131" cy="2702"/>
              </a:xfrm>
              <a:prstGeom prst="ellipse">
                <a:avLst/>
              </a:prstGeom>
              <a:solidFill>
                <a:srgbClr val="33CCCC">
                  <a:alpha val="25882"/>
                </a:srgbClr>
              </a:solidFill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2400" dirty="0">
                  <a:latin typeface="Calibri" panose="020F0502020204030204" charset="0"/>
                </a:endParaRPr>
              </a:p>
            </p:txBody>
          </p:sp>
          <p:pic>
            <p:nvPicPr>
              <p:cNvPr id="25611" name="Picture 1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4" y="516"/>
                <a:ext cx="2438" cy="2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15364" name="标题 16"/>
          <p:cNvSpPr>
            <a:spLocks noGrp="1"/>
          </p:cNvSpPr>
          <p:nvPr>
            <p:ph type="title"/>
          </p:nvPr>
        </p:nvSpPr>
        <p:spPr>
          <a:xfrm>
            <a:off x="1826895" y="170815"/>
            <a:ext cx="9793605" cy="1048385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下列有两幅对流层高度的示意图，</a:t>
            </a:r>
            <a:r>
              <a:rPr kumimoji="0" lang="zh-CN" altLang="zh-CN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哪</a:t>
            </a:r>
            <a:r>
              <a:rPr kumimoji="0" lang="zh-CN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个</a:t>
            </a:r>
            <a:r>
              <a:rPr kumimoji="0" lang="zh-CN" altLang="zh-CN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正确？</a:t>
            </a: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3" name="图示 22"/>
          <p:cNvGraphicFramePr/>
          <p:nvPr/>
        </p:nvGraphicFramePr>
        <p:xfrm>
          <a:off x="5994401" y="2209801"/>
          <a:ext cx="5626139" cy="331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242993"/>
            <a:ext cx="1875790" cy="61277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【</a:t>
            </a:r>
            <a:r>
              <a:rPr kumimoji="0" lang="zh-CN" altLang="en-US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练习</a:t>
            </a:r>
            <a:r>
              <a:rPr kumimoji="0" lang="en-US" altLang="zh-CN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】</a:t>
            </a:r>
            <a:endParaRPr kumimoji="0" lang="zh-CN" altLang="en-US" sz="3200" b="1" kern="1200" cap="none" spc="0" normalizeH="0" baseline="0" noProof="0" dirty="0">
              <a:solidFill>
                <a:srgbClr val="0070C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143500" y="1905000"/>
            <a:ext cx="884767" cy="848784"/>
          </a:xfrm>
          <a:custGeom>
            <a:avLst/>
            <a:gdLst>
              <a:gd name="connsiteX0" fmla="*/ 0 w 664028"/>
              <a:gd name="connsiteY0" fmla="*/ 293914 h 636814"/>
              <a:gd name="connsiteX1" fmla="*/ 304800 w 664028"/>
              <a:gd name="connsiteY1" fmla="*/ 587828 h 636814"/>
              <a:gd name="connsiteX2" fmla="*/ 664028 w 664028"/>
              <a:gd name="connsiteY2" fmla="*/ 0 h 636814"/>
              <a:gd name="connsiteX3" fmla="*/ 664028 w 664028"/>
              <a:gd name="connsiteY3" fmla="*/ 0 h 63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028" h="636814">
                <a:moveTo>
                  <a:pt x="0" y="293914"/>
                </a:moveTo>
                <a:cubicBezTo>
                  <a:pt x="97064" y="465364"/>
                  <a:pt x="194129" y="636814"/>
                  <a:pt x="304800" y="587828"/>
                </a:cubicBezTo>
                <a:cubicBezTo>
                  <a:pt x="415471" y="538842"/>
                  <a:pt x="664028" y="0"/>
                  <a:pt x="664028" y="0"/>
                </a:cubicBezTo>
                <a:lnTo>
                  <a:pt x="664028" y="0"/>
                </a:lnTo>
              </a:path>
            </a:pathLst>
          </a:cu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>
              <a:buFont typeface="Wingdings" panose="05000000000000000000" pitchFamily="2" charset="2"/>
              <a:buNone/>
            </a:pPr>
            <a:endParaRPr lang="en-US" altLang="zh-CN" b="1" dirty="0"/>
          </a:p>
          <a:p>
            <a:pPr eaLnBrk="1" hangingPunct="1">
              <a:buFont typeface="Wingdings 2" pitchFamily="18" charset="2"/>
              <a:buChar char=""/>
            </a:pPr>
            <a:endParaRPr lang="en-US" altLang="zh-CN" b="1" dirty="0"/>
          </a:p>
          <a:p>
            <a:pPr eaLnBrk="1" hangingPunct="1">
              <a:buFont typeface="Wingdings 2" pitchFamily="18" charset="2"/>
              <a:buChar char=""/>
            </a:pPr>
            <a:endParaRPr lang="en-US" altLang="zh-CN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b="1" dirty="0"/>
          </a:p>
        </p:txBody>
      </p:sp>
      <p:pic>
        <p:nvPicPr>
          <p:cNvPr id="26627" name="图片 19" descr="曲线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066" t="26001" r="48959" b="30499"/>
          <a:stretch>
            <a:fillRect/>
          </a:stretch>
        </p:blipFill>
        <p:spPr>
          <a:xfrm rot="1326851">
            <a:off x="3970867" y="2432051"/>
            <a:ext cx="8017933" cy="342053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28" name="组合 40"/>
          <p:cNvGrpSpPr/>
          <p:nvPr/>
        </p:nvGrpSpPr>
        <p:grpSpPr>
          <a:xfrm>
            <a:off x="3790951" y="3141133"/>
            <a:ext cx="7586133" cy="2377017"/>
            <a:chOff x="2843808" y="3141762"/>
            <a:chExt cx="5689426" cy="2376264"/>
          </a:xfrm>
        </p:grpSpPr>
        <p:cxnSp>
          <p:nvCxnSpPr>
            <p:cNvPr id="22" name="直接箭头连接符 21"/>
            <p:cNvCxnSpPr/>
            <p:nvPr/>
          </p:nvCxnSpPr>
          <p:spPr>
            <a:xfrm rot="5400000" flipH="1" flipV="1">
              <a:off x="4465730" y="4328042"/>
              <a:ext cx="2374147" cy="158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 flipH="1" flipV="1">
              <a:off x="6049436" y="4471931"/>
              <a:ext cx="2086372" cy="1587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rot="5400000" flipH="1" flipV="1">
              <a:off x="3205771" y="4507902"/>
              <a:ext cx="2014428" cy="1587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rot="5400000" flipH="1" flipV="1">
              <a:off x="7775971" y="4760764"/>
              <a:ext cx="1512938" cy="158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5400000" flipH="1" flipV="1">
              <a:off x="2089191" y="4759705"/>
              <a:ext cx="1510821" cy="1587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29" name="组合 42"/>
          <p:cNvGrpSpPr/>
          <p:nvPr/>
        </p:nvGrpSpPr>
        <p:grpSpPr>
          <a:xfrm>
            <a:off x="3119967" y="5516033"/>
            <a:ext cx="9072033" cy="727784"/>
            <a:chOff x="2339752" y="5517232"/>
            <a:chExt cx="6804248" cy="72675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339752" y="5517232"/>
              <a:ext cx="6804248" cy="2114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1" name="TextBox 35"/>
            <p:cNvSpPr txBox="1"/>
            <p:nvPr/>
          </p:nvSpPr>
          <p:spPr>
            <a:xfrm>
              <a:off x="5436096" y="5661248"/>
              <a:ext cx="720080" cy="5827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200" dirty="0">
                  <a:latin typeface="Cambria" panose="02040503050406030204" pitchFamily="18" charset="0"/>
                  <a:ea typeface="华文楷体" pitchFamily="2" charset="-122"/>
                </a:rPr>
                <a:t>0</a:t>
              </a:r>
              <a:r>
                <a:rPr lang="en-US" altLang="zh-CN" sz="2400" dirty="0">
                  <a:latin typeface="Cambria" panose="02040503050406030204" pitchFamily="18" charset="0"/>
                  <a:ea typeface="华文楷体" pitchFamily="2" charset="-122"/>
                </a:rPr>
                <a:t>°</a:t>
              </a:r>
              <a:endParaRPr lang="zh-CN" altLang="en-US" sz="2400" dirty="0">
                <a:latin typeface="Cambria" panose="02040503050406030204" pitchFamily="18" charset="0"/>
                <a:ea typeface="华文楷体" pitchFamily="2" charset="-122"/>
              </a:endParaRPr>
            </a:p>
          </p:txBody>
        </p:sp>
        <p:sp>
          <p:nvSpPr>
            <p:cNvPr id="26642" name="TextBox 36"/>
            <p:cNvSpPr txBox="1"/>
            <p:nvPr/>
          </p:nvSpPr>
          <p:spPr>
            <a:xfrm>
              <a:off x="6804248" y="5661248"/>
              <a:ext cx="864096" cy="5827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200" dirty="0">
                  <a:latin typeface="Cambria" panose="02040503050406030204" pitchFamily="18" charset="0"/>
                  <a:ea typeface="华文楷体" pitchFamily="2" charset="-122"/>
                </a:rPr>
                <a:t>45</a:t>
              </a:r>
              <a:r>
                <a:rPr lang="en-US" altLang="zh-CN" sz="2400" dirty="0">
                  <a:latin typeface="Cambria" panose="02040503050406030204" pitchFamily="18" charset="0"/>
                  <a:ea typeface="华文楷体" pitchFamily="2" charset="-122"/>
                </a:rPr>
                <a:t>°</a:t>
              </a:r>
              <a:endParaRPr lang="zh-CN" altLang="en-US" sz="2400" dirty="0">
                <a:latin typeface="Cambria" panose="02040503050406030204" pitchFamily="18" charset="0"/>
                <a:ea typeface="华文楷体" pitchFamily="2" charset="-122"/>
              </a:endParaRPr>
            </a:p>
          </p:txBody>
        </p:sp>
        <p:sp>
          <p:nvSpPr>
            <p:cNvPr id="26643" name="TextBox 37"/>
            <p:cNvSpPr txBox="1"/>
            <p:nvPr/>
          </p:nvSpPr>
          <p:spPr>
            <a:xfrm>
              <a:off x="8279904" y="5589239"/>
              <a:ext cx="864096" cy="5827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200" dirty="0">
                  <a:latin typeface="Cambria" panose="02040503050406030204" pitchFamily="18" charset="0"/>
                  <a:ea typeface="华文楷体" pitchFamily="2" charset="-122"/>
                </a:rPr>
                <a:t>90</a:t>
              </a:r>
              <a:r>
                <a:rPr lang="en-US" altLang="zh-CN" sz="2400" dirty="0">
                  <a:latin typeface="Cambria" panose="02040503050406030204" pitchFamily="18" charset="0"/>
                  <a:ea typeface="华文楷体" pitchFamily="2" charset="-122"/>
                </a:rPr>
                <a:t>°</a:t>
              </a:r>
              <a:endParaRPr lang="zh-CN" altLang="en-US" sz="2400" dirty="0">
                <a:latin typeface="Cambria" panose="02040503050406030204" pitchFamily="18" charset="0"/>
                <a:ea typeface="华文楷体" pitchFamily="2" charset="-122"/>
              </a:endParaRPr>
            </a:p>
          </p:txBody>
        </p:sp>
        <p:sp>
          <p:nvSpPr>
            <p:cNvPr id="26644" name="TextBox 38"/>
            <p:cNvSpPr txBox="1"/>
            <p:nvPr/>
          </p:nvSpPr>
          <p:spPr>
            <a:xfrm>
              <a:off x="3923928" y="5661248"/>
              <a:ext cx="864096" cy="5827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200" dirty="0">
                  <a:latin typeface="Cambria" panose="02040503050406030204" pitchFamily="18" charset="0"/>
                  <a:ea typeface="华文楷体" pitchFamily="2" charset="-122"/>
                </a:rPr>
                <a:t>45</a:t>
              </a:r>
              <a:r>
                <a:rPr lang="en-US" altLang="zh-CN" sz="2400" dirty="0">
                  <a:latin typeface="Cambria" panose="02040503050406030204" pitchFamily="18" charset="0"/>
                  <a:ea typeface="华文楷体" pitchFamily="2" charset="-122"/>
                </a:rPr>
                <a:t>°</a:t>
              </a:r>
              <a:endParaRPr lang="zh-CN" altLang="en-US" sz="2400" dirty="0">
                <a:latin typeface="Cambria" panose="02040503050406030204" pitchFamily="18" charset="0"/>
                <a:ea typeface="华文楷体" pitchFamily="2" charset="-122"/>
              </a:endParaRPr>
            </a:p>
          </p:txBody>
        </p:sp>
        <p:sp>
          <p:nvSpPr>
            <p:cNvPr id="26645" name="TextBox 39"/>
            <p:cNvSpPr txBox="1"/>
            <p:nvPr/>
          </p:nvSpPr>
          <p:spPr>
            <a:xfrm>
              <a:off x="2483768" y="5661248"/>
              <a:ext cx="864096" cy="5827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200" dirty="0">
                  <a:latin typeface="Cambria" panose="02040503050406030204" pitchFamily="18" charset="0"/>
                  <a:ea typeface="华文楷体" pitchFamily="2" charset="-122"/>
                </a:rPr>
                <a:t>90</a:t>
              </a:r>
              <a:r>
                <a:rPr lang="en-US" altLang="zh-CN" sz="2400" dirty="0">
                  <a:latin typeface="Cambria" panose="02040503050406030204" pitchFamily="18" charset="0"/>
                  <a:ea typeface="华文楷体" pitchFamily="2" charset="-122"/>
                </a:rPr>
                <a:t>°</a:t>
              </a:r>
              <a:endParaRPr lang="zh-CN" altLang="en-US" sz="2400" dirty="0">
                <a:latin typeface="Cambria" panose="02040503050406030204" pitchFamily="18" charset="0"/>
                <a:ea typeface="华文楷体" pitchFamily="2" charset="-122"/>
              </a:endParaRPr>
            </a:p>
          </p:txBody>
        </p:sp>
      </p:grpSp>
      <p:grpSp>
        <p:nvGrpSpPr>
          <p:cNvPr id="26630" name="组合 48"/>
          <p:cNvGrpSpPr/>
          <p:nvPr/>
        </p:nvGrpSpPr>
        <p:grpSpPr>
          <a:xfrm>
            <a:off x="3119967" y="2709333"/>
            <a:ext cx="9072033" cy="1365250"/>
            <a:chOff x="2339752" y="2708920"/>
            <a:chExt cx="6804248" cy="1365767"/>
          </a:xfrm>
        </p:grpSpPr>
        <p:sp>
          <p:nvSpPr>
            <p:cNvPr id="44" name="TextBox 43"/>
            <p:cNvSpPr txBox="1"/>
            <p:nvPr/>
          </p:nvSpPr>
          <p:spPr>
            <a:xfrm>
              <a:off x="5148132" y="2708920"/>
              <a:ext cx="1404983" cy="501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665" b="1" kern="1200" cap="none" spc="0" normalizeH="0" baseline="0" noProof="0" dirty="0">
                  <a:solidFill>
                    <a:srgbClr val="FF0000"/>
                  </a:solidFill>
                  <a:latin typeface="+mj-ea"/>
                  <a:ea typeface="+mj-ea"/>
                  <a:cs typeface="+mn-cs"/>
                </a:rPr>
                <a:t>16~18km</a:t>
              </a:r>
              <a:endPara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59482" y="2996896"/>
              <a:ext cx="1341481" cy="501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665" b="1" kern="1200" cap="none" spc="0" normalizeH="0" baseline="0" noProof="0" dirty="0">
                  <a:solidFill>
                    <a:srgbClr val="FF0000"/>
                  </a:solidFill>
                  <a:latin typeface="+mj-ea"/>
                  <a:ea typeface="+mj-ea"/>
                  <a:cs typeface="+mn-cs"/>
                </a:rPr>
                <a:t>10~12km</a:t>
              </a:r>
              <a:endPara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08222" y="2996896"/>
              <a:ext cx="1549451" cy="9122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665" b="1" kern="1200" cap="none" spc="0" normalizeH="0" baseline="0" noProof="0" dirty="0">
                  <a:solidFill>
                    <a:srgbClr val="FF0000"/>
                  </a:solidFill>
                  <a:latin typeface="+mj-ea"/>
                  <a:ea typeface="+mj-ea"/>
                  <a:cs typeface="+mn-cs"/>
                </a:rPr>
                <a:t>10~12km</a:t>
              </a:r>
              <a:endParaRPr kumimoji="0" lang="en-US" altLang="zh-CN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35905" y="3572847"/>
              <a:ext cx="1008095" cy="501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665" b="1" kern="1200" cap="none" spc="0" normalizeH="0" baseline="0" noProof="0" dirty="0">
                  <a:solidFill>
                    <a:srgbClr val="FF0000"/>
                  </a:solidFill>
                  <a:latin typeface="+mj-ea"/>
                  <a:ea typeface="+mj-ea"/>
                  <a:cs typeface="+mn-cs"/>
                </a:rPr>
                <a:t>7~8km</a:t>
              </a:r>
              <a:endPara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39752" y="3572847"/>
              <a:ext cx="1008096" cy="501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665" b="1" kern="1200" cap="none" spc="0" normalizeH="0" baseline="0" noProof="0" dirty="0">
                  <a:solidFill>
                    <a:srgbClr val="FF0000"/>
                  </a:solidFill>
                  <a:latin typeface="+mj-ea"/>
                  <a:ea typeface="+mj-ea"/>
                  <a:cs typeface="+mn-cs"/>
                </a:rPr>
                <a:t>7~8km</a:t>
              </a:r>
              <a:endPara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17415" name="TextBox 2"/>
          <p:cNvSpPr txBox="1">
            <a:spLocks noChangeArrowheads="1"/>
          </p:cNvSpPr>
          <p:nvPr/>
        </p:nvSpPr>
        <p:spPr bwMode="auto">
          <a:xfrm>
            <a:off x="1333500" y="381000"/>
            <a:ext cx="10477500" cy="941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zh-CN" sz="2665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一架客机要求保持在十千米左右的高度飞行，应该在</a:t>
            </a:r>
            <a:r>
              <a:rPr kumimoji="0" lang="zh-CN" altLang="en-US" sz="2665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（     ）</a:t>
            </a:r>
            <a:r>
              <a:rPr kumimoji="0" lang="zh-CN" altLang="zh-CN" sz="2665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地方上空飞最安全</a:t>
            </a:r>
            <a:r>
              <a:rPr kumimoji="0" lang="zh-CN" altLang="en-US" sz="2665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。</a:t>
            </a:r>
            <a:endParaRPr kumimoji="0" lang="zh-CN" altLang="en-US" sz="2665" b="1" kern="1200" cap="none" spc="0" normalizeH="0" baseline="0" noProof="0" dirty="0">
              <a:solidFill>
                <a:srgbClr val="00206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632" name="TextBox 4"/>
          <p:cNvSpPr txBox="1"/>
          <p:nvPr/>
        </p:nvSpPr>
        <p:spPr>
          <a:xfrm>
            <a:off x="952500" y="1333500"/>
            <a:ext cx="8191500" cy="13525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>
              <a:lnSpc>
                <a:spcPct val="150000"/>
              </a:lnSpc>
            </a:pPr>
            <a:r>
              <a:rPr lang="en-US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A.</a:t>
            </a:r>
            <a:r>
              <a:rPr lang="zh-CN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澳大利亚上空</a:t>
            </a:r>
            <a:r>
              <a:rPr lang="en-US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     B.</a:t>
            </a:r>
            <a:r>
              <a:rPr lang="zh-CN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加拿大北部上空</a:t>
            </a:r>
            <a:endParaRPr lang="en-US" altLang="zh-CN" sz="2665" b="1" dirty="0">
              <a:solidFill>
                <a:srgbClr val="002060"/>
              </a:solidFill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C.</a:t>
            </a:r>
            <a:r>
              <a:rPr lang="zh-CN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新加坡上空</a:t>
            </a:r>
            <a:r>
              <a:rPr lang="en-US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         D.</a:t>
            </a:r>
            <a:r>
              <a:rPr lang="zh-CN" altLang="zh-CN" sz="2665" b="1" dirty="0">
                <a:solidFill>
                  <a:srgbClr val="002060"/>
                </a:solidFill>
                <a:latin typeface="Calibri" panose="020F0502020204030204" charset="0"/>
              </a:rPr>
              <a:t>中国南部上空</a:t>
            </a:r>
            <a:endParaRPr lang="zh-CN" altLang="en-US" sz="2665" b="1" dirty="0">
              <a:solidFill>
                <a:srgbClr val="002060"/>
              </a:solidFill>
              <a:latin typeface="Calibri" panose="020F050202020403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90500" y="381000"/>
            <a:ext cx="1875790" cy="61277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【</a:t>
            </a:r>
            <a:r>
              <a:rPr kumimoji="0" lang="zh-CN" altLang="en-US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练习</a:t>
            </a:r>
            <a:r>
              <a:rPr kumimoji="0" lang="en-US" altLang="zh-CN" sz="3200" b="1" kern="1200" cap="none" spc="0" normalizeH="0" baseline="0" noProof="0" dirty="0">
                <a:solidFill>
                  <a:srgbClr val="0070C0"/>
                </a:solidFill>
                <a:latin typeface="+mj-ea"/>
                <a:ea typeface="+mj-ea"/>
                <a:cs typeface="+mn-cs"/>
              </a:rPr>
              <a:t>】</a:t>
            </a:r>
            <a:endParaRPr kumimoji="0" lang="zh-CN" altLang="en-US" sz="3200" b="1" kern="1200" cap="none" spc="0" normalizeH="0" baseline="0" noProof="0" dirty="0">
              <a:solidFill>
                <a:srgbClr val="0070C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622040" y="1333500"/>
            <a:ext cx="884767" cy="848784"/>
          </a:xfrm>
          <a:custGeom>
            <a:avLst/>
            <a:gdLst>
              <a:gd name="connsiteX0" fmla="*/ 0 w 664028"/>
              <a:gd name="connsiteY0" fmla="*/ 293914 h 636814"/>
              <a:gd name="connsiteX1" fmla="*/ 304800 w 664028"/>
              <a:gd name="connsiteY1" fmla="*/ 587828 h 636814"/>
              <a:gd name="connsiteX2" fmla="*/ 664028 w 664028"/>
              <a:gd name="connsiteY2" fmla="*/ 0 h 636814"/>
              <a:gd name="connsiteX3" fmla="*/ 664028 w 664028"/>
              <a:gd name="connsiteY3" fmla="*/ 0 h 63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028" h="636814">
                <a:moveTo>
                  <a:pt x="0" y="293914"/>
                </a:moveTo>
                <a:cubicBezTo>
                  <a:pt x="97064" y="465364"/>
                  <a:pt x="194129" y="636814"/>
                  <a:pt x="304800" y="587828"/>
                </a:cubicBezTo>
                <a:cubicBezTo>
                  <a:pt x="415471" y="538842"/>
                  <a:pt x="664028" y="0"/>
                  <a:pt x="664028" y="0"/>
                </a:cubicBezTo>
                <a:lnTo>
                  <a:pt x="664028" y="0"/>
                </a:lnTo>
              </a:path>
            </a:pathLst>
          </a:cu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6677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 descr="摄图网_401397756_雷雨交加gif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211050" cy="6859270"/>
          </a:xfrm>
          <a:prstGeom prst="rect">
            <a:avLst/>
          </a:prstGeom>
        </p:spPr>
      </p:pic>
      <p:sp>
        <p:nvSpPr>
          <p:cNvPr id="3" name="矩形 2"/>
          <p:cNvSpPr>
            <a:spLocks noChangeAspect="1"/>
          </p:cNvSpPr>
          <p:nvPr/>
        </p:nvSpPr>
        <p:spPr>
          <a:xfrm>
            <a:off x="1390015" y="1681480"/>
            <a:ext cx="9243695" cy="2564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思考：</a:t>
            </a:r>
            <a:r>
              <a:rPr lang="zh-CN" altLang="zh-CN" sz="2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从纽约飞往伦敦的一航班正飞行在万米高空,前方突然乌云翻滚。为躲避空难,飞行员最好采取什么方法?为什么?</a:t>
            </a:r>
            <a:endParaRPr lang="zh-CN" altLang="zh-CN" sz="22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Tx/>
              <a:buSzTx/>
              <a:buFontTx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答案：</a:t>
            </a:r>
            <a:r>
              <a:rPr lang="zh-CN" altLang="zh-CN" sz="2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从飞机的飞行高度和所遇到的天气现象可知,该飞机飞行在对流层,为了躲避空难,应该迅速提升飞行高度进入平流层中。因为平流层大气以水平运动为主,大气平稳,天气晴朗,利于航空飞行。</a:t>
            </a:r>
            <a:endParaRPr lang="zh-CN" altLang="zh-CN" sz="240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图片 1"/>
          <p:cNvPicPr>
            <a:picLocks noChangeAspect="1"/>
          </p:cNvPicPr>
          <p:nvPr/>
        </p:nvPicPr>
        <p:blipFill>
          <a:blip r:embed="rId1"/>
          <a:srcRect t="68307"/>
          <a:stretch>
            <a:fillRect/>
          </a:stretch>
        </p:blipFill>
        <p:spPr>
          <a:xfrm>
            <a:off x="-31750" y="0"/>
            <a:ext cx="12192000" cy="4156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对话气泡: 圆角矩形 5"/>
          <p:cNvSpPr/>
          <p:nvPr/>
        </p:nvSpPr>
        <p:spPr>
          <a:xfrm>
            <a:off x="80434" y="4309111"/>
            <a:ext cx="886884" cy="548217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位置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1750" y="4994911"/>
            <a:ext cx="2321984" cy="1648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大气圈底部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（平均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0-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12KM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对话气泡: 圆角矩形 7"/>
          <p:cNvSpPr/>
          <p:nvPr/>
        </p:nvSpPr>
        <p:spPr>
          <a:xfrm>
            <a:off x="2633134" y="4296411"/>
            <a:ext cx="886884" cy="548217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组成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90234" y="4994911"/>
            <a:ext cx="2404533" cy="1648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90234" y="4994911"/>
            <a:ext cx="2552700" cy="101346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干结空气的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3/4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，几乎全部的水汽、杂质和大部分污染物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4988983" y="4256193"/>
            <a:ext cx="1492251" cy="550333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温度变化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4767" y="4994911"/>
            <a:ext cx="2590800" cy="1648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10101" y="5018193"/>
            <a:ext cx="2808816" cy="70548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随海拔升高而递减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（地面是热源）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对话气泡: 圆角矩形 13"/>
          <p:cNvSpPr/>
          <p:nvPr/>
        </p:nvSpPr>
        <p:spPr>
          <a:xfrm>
            <a:off x="7647517" y="4256193"/>
            <a:ext cx="1494367" cy="550333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大气运动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对话气泡: 圆角矩形 14"/>
          <p:cNvSpPr/>
          <p:nvPr/>
        </p:nvSpPr>
        <p:spPr>
          <a:xfrm>
            <a:off x="10308167" y="4245611"/>
            <a:ext cx="1761067" cy="550333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与人类关系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85567" y="4994911"/>
            <a:ext cx="2455333" cy="1648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04917" y="4990253"/>
            <a:ext cx="2455333" cy="1674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8" rIns="91438" bIns="4571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23667" y="4990677"/>
            <a:ext cx="2404533" cy="70548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对流运动为主</a:t>
            </a:r>
            <a:endParaRPr lang="en-US" altLang="zh-CN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（上冷下热）</a:t>
            </a:r>
            <a:endParaRPr lang="en-US" altLang="zh-CN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766301" y="5143077"/>
            <a:ext cx="2455333" cy="705485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>
            <a:spAutoFit/>
          </a:bodyPr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风、云、雨、雪等天气现象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1572895" y="0"/>
            <a:ext cx="6074410" cy="2863215"/>
          </a:xfrm>
          <a:custGeom>
            <a:avLst/>
            <a:gdLst>
              <a:gd name="connsiteX0" fmla="*/ 4472214 w 4472214"/>
              <a:gd name="connsiteY0" fmla="*/ 1496785 h 1496785"/>
              <a:gd name="connsiteX1" fmla="*/ 1576614 w 4472214"/>
              <a:gd name="connsiteY1" fmla="*/ 887185 h 1496785"/>
              <a:gd name="connsiteX2" fmla="*/ 1576614 w 4472214"/>
              <a:gd name="connsiteY2" fmla="*/ 887185 h 1496785"/>
              <a:gd name="connsiteX3" fmla="*/ 901700 w 4472214"/>
              <a:gd name="connsiteY3" fmla="*/ 691243 h 1496785"/>
              <a:gd name="connsiteX4" fmla="*/ 901700 w 4472214"/>
              <a:gd name="connsiteY4" fmla="*/ 691243 h 1496785"/>
              <a:gd name="connsiteX5" fmla="*/ 281214 w 4472214"/>
              <a:gd name="connsiteY5" fmla="*/ 429985 h 1496785"/>
              <a:gd name="connsiteX6" fmla="*/ 281214 w 4472214"/>
              <a:gd name="connsiteY6" fmla="*/ 419100 h 1496785"/>
              <a:gd name="connsiteX7" fmla="*/ 63500 w 4472214"/>
              <a:gd name="connsiteY7" fmla="*/ 234043 h 1496785"/>
              <a:gd name="connsiteX8" fmla="*/ 63500 w 4472214"/>
              <a:gd name="connsiteY8" fmla="*/ 234043 h 1496785"/>
              <a:gd name="connsiteX9" fmla="*/ 9071 w 4472214"/>
              <a:gd name="connsiteY9" fmla="*/ 38100 h 1496785"/>
              <a:gd name="connsiteX10" fmla="*/ 9071 w 4472214"/>
              <a:gd name="connsiteY10" fmla="*/ 5443 h 149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72214" h="1496785">
                <a:moveTo>
                  <a:pt x="4472214" y="1496785"/>
                </a:moveTo>
                <a:lnTo>
                  <a:pt x="1576614" y="887185"/>
                </a:lnTo>
                <a:lnTo>
                  <a:pt x="1576614" y="887185"/>
                </a:lnTo>
                <a:lnTo>
                  <a:pt x="901700" y="691243"/>
                </a:lnTo>
                <a:lnTo>
                  <a:pt x="901700" y="691243"/>
                </a:lnTo>
                <a:lnTo>
                  <a:pt x="281214" y="429985"/>
                </a:lnTo>
                <a:cubicBezTo>
                  <a:pt x="177800" y="384628"/>
                  <a:pt x="317500" y="451757"/>
                  <a:pt x="281214" y="419100"/>
                </a:cubicBezTo>
                <a:cubicBezTo>
                  <a:pt x="244928" y="386443"/>
                  <a:pt x="63500" y="234043"/>
                  <a:pt x="63500" y="234043"/>
                </a:cubicBezTo>
                <a:lnTo>
                  <a:pt x="63500" y="234043"/>
                </a:lnTo>
                <a:cubicBezTo>
                  <a:pt x="54428" y="201386"/>
                  <a:pt x="18143" y="76200"/>
                  <a:pt x="9071" y="38100"/>
                </a:cubicBezTo>
                <a:cubicBezTo>
                  <a:pt x="0" y="0"/>
                  <a:pt x="4535" y="2721"/>
                  <a:pt x="9071" y="5443"/>
                </a:cubicBezTo>
              </a:path>
            </a:pathLst>
          </a:cu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85741" y="969010"/>
            <a:ext cx="5363210" cy="530860"/>
          </a:xfrm>
          <a:prstGeom prst="rect">
            <a:avLst/>
          </a:prstGeom>
          <a:solidFill>
            <a:schemeClr val="bg2">
              <a:lumMod val="75000"/>
              <a:alpha val="55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海拔每上升</a:t>
            </a:r>
            <a:r>
              <a:rPr kumimoji="0" lang="en-US" altLang="zh-CN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100</a:t>
            </a:r>
            <a:r>
              <a: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米，气温下降</a:t>
            </a:r>
            <a:r>
              <a:rPr kumimoji="0" lang="en-US" altLang="zh-CN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0.6</a:t>
            </a:r>
            <a:r>
              <a:rPr kumimoji="0" lang="zh-CN" altLang="en-US" sz="2665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℃</a:t>
            </a:r>
            <a:endParaRPr kumimoji="0" lang="zh-CN" altLang="en-US" sz="2665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  <p:bldP spid="11" grpId="0" bldLvl="0" animBg="1"/>
      <p:bldP spid="12" grpId="0" bldLvl="0" animBg="1"/>
      <p:bldP spid="13" grpId="0"/>
      <p:bldP spid="14" grpId="0" bldLvl="0" animBg="1"/>
      <p:bldP spid="15" grpId="0" bldLvl="0" animBg="1"/>
      <p:bldP spid="16" grpId="0" bldLvl="0" animBg="1"/>
      <p:bldP spid="17" grpId="0" bldLvl="0" animBg="1"/>
      <p:bldP spid="18" grpId="0"/>
      <p:bldP spid="19" grpId="0"/>
      <p:bldP spid="21" grpId="0" bldLvl="0" animBg="1"/>
      <p:bldP spid="22" grpId="0" animBg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6" descr="http://img1.zxxk.com/2014-12/ZXXKCOM20141202103831683664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5367" y="0"/>
            <a:ext cx="79798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12382500" cy="1809750"/>
          </a:xfrm>
          <a:solidFill>
            <a:srgbClr val="0070C0">
              <a:alpha val="76000"/>
            </a:srgbClr>
          </a:solidFill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170180" marR="0" lvl="0" indent="-170180" algn="l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 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近年来，贵阳将“中国避暑之都”作为城市名片，着力打造“避暑”旅游产品，大力发展“避暑”经济。在我国地形图上，找到贵阳、重庆、武汉、长沙、上海的位置，结合课本</a:t>
            </a:r>
            <a:r>
              <a:rPr kumimoji="0" lang="en-US" altLang="zh-CN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P72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页的图</a:t>
            </a: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3-7,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说明贵阳打造避暑旅游名城的优势条件，并分析其形成原因。</a:t>
            </a: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715500" y="4762500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0858500" y="4177665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58251" y="4572000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858251" y="5143500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906000" y="4381500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81" name="TextBox 11"/>
          <p:cNvSpPr txBox="1"/>
          <p:nvPr/>
        </p:nvSpPr>
        <p:spPr>
          <a:xfrm>
            <a:off x="8572500" y="5334000"/>
            <a:ext cx="85471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latin typeface="Calibri" panose="020F0502020204030204" charset="0"/>
              </a:rPr>
              <a:t>贵阳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28682" name="TextBox 12"/>
          <p:cNvSpPr txBox="1"/>
          <p:nvPr/>
        </p:nvSpPr>
        <p:spPr>
          <a:xfrm>
            <a:off x="8572500" y="4095751"/>
            <a:ext cx="85471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latin typeface="Calibri" panose="020F0502020204030204" charset="0"/>
              </a:rPr>
              <a:t>重庆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28683" name="TextBox 13"/>
          <p:cNvSpPr txBox="1"/>
          <p:nvPr/>
        </p:nvSpPr>
        <p:spPr>
          <a:xfrm>
            <a:off x="9429751" y="4857751"/>
            <a:ext cx="85471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latin typeface="Calibri" panose="020F0502020204030204" charset="0"/>
              </a:rPr>
              <a:t>长沙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28684" name="TextBox 14"/>
          <p:cNvSpPr txBox="1"/>
          <p:nvPr/>
        </p:nvSpPr>
        <p:spPr>
          <a:xfrm>
            <a:off x="9620251" y="3905251"/>
            <a:ext cx="85471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latin typeface="Calibri" panose="020F0502020204030204" charset="0"/>
              </a:rPr>
              <a:t>武汉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28685" name="TextBox 15"/>
          <p:cNvSpPr txBox="1"/>
          <p:nvPr/>
        </p:nvSpPr>
        <p:spPr>
          <a:xfrm>
            <a:off x="10699750" y="4368166"/>
            <a:ext cx="854710" cy="489585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b="1" dirty="0">
                <a:latin typeface="Calibri" panose="020F0502020204030204" charset="0"/>
              </a:rPr>
              <a:t>上海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156" y="2475231"/>
            <a:ext cx="4191000" cy="3567430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相较于重庆、武汉、长沙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上海，贵阳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7</a:t>
            </a: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月和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8</a:t>
            </a: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月的平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均气温较低，故可以打造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“避暑旅游名城”。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主要原因是贵阳虽然纬度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较低，但是其处于云贵高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原上，海拔较高，故夏季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天气凉爽。</a:t>
            </a:r>
            <a:endParaRPr kumimoji="0" lang="zh-CN" altLang="en-US" sz="28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8" grpId="0" animBg="1"/>
      <p:bldP spid="28681" grpId="0"/>
      <p:bldP spid="7" grpId="0" animBg="1"/>
      <p:bldP spid="28682" grpId="0"/>
      <p:bldP spid="9" grpId="0" animBg="1"/>
      <p:bldP spid="28684" grpId="0"/>
      <p:bldP spid="5" grpId="0" animBg="1"/>
      <p:bldP spid="28685" grpId="0"/>
      <p:bldP spid="17" grpId="1" bldLvl="0" build="allAtOnce"/>
      <p:bldP spid="2868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29700" name="Picture 2" descr="https://img1.qunarzz.com/travel/d5/1604/3e/799027367a83d2f7.jpg_r_640x426x70_bd465c2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2000251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702" name="TextBox 4"/>
          <p:cNvSpPr txBox="1"/>
          <p:nvPr/>
        </p:nvSpPr>
        <p:spPr>
          <a:xfrm>
            <a:off x="238126" y="0"/>
            <a:ext cx="11715749" cy="258254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r>
              <a:rPr lang="zh-CN" altLang="en-US" sz="3200" dirty="0">
                <a:latin typeface="Calibri" panose="020F0502020204030204" charset="0"/>
              </a:rPr>
              <a:t>       </a:t>
            </a:r>
            <a:r>
              <a:rPr lang="zh-CN" altLang="en-US" sz="3200" b="1" dirty="0">
                <a:latin typeface="Calibri" panose="020F0502020204030204" charset="0"/>
              </a:rPr>
              <a:t>每年</a:t>
            </a:r>
            <a:r>
              <a:rPr lang="en-US" altLang="zh-CN" sz="3200" b="1" dirty="0">
                <a:latin typeface="Calibri" panose="020F0502020204030204" charset="0"/>
              </a:rPr>
              <a:t>3</a:t>
            </a:r>
            <a:r>
              <a:rPr lang="zh-CN" altLang="en-US" sz="3200" b="1" dirty="0">
                <a:latin typeface="Calibri" panose="020F0502020204030204" charset="0"/>
              </a:rPr>
              <a:t>月，西藏大部分地区的隆冬尚未结束，林芝的桃花却竞相开放，争奇斗艳，皑皑白雪与灼灼桃花相互映衬，让人领略到“雪域江南”的独特春光。读图</a:t>
            </a:r>
            <a:r>
              <a:rPr lang="en-US" altLang="zh-CN" sz="3200" b="1" dirty="0">
                <a:latin typeface="Calibri" panose="020F0502020204030204" charset="0"/>
              </a:rPr>
              <a:t>3-8</a:t>
            </a:r>
            <a:r>
              <a:rPr lang="zh-CN" altLang="en-US" sz="3200" b="1" dirty="0">
                <a:latin typeface="Calibri" panose="020F0502020204030204" charset="0"/>
              </a:rPr>
              <a:t>，试分析这一地理现象的形成原因。</a:t>
            </a:r>
            <a:endParaRPr lang="en-US" altLang="zh-CN" sz="3200" b="1" dirty="0">
              <a:latin typeface="Calibri" panose="020F0502020204030204" charset="0"/>
            </a:endParaRPr>
          </a:p>
          <a:p>
            <a:endParaRPr lang="en-US" altLang="zh-CN" sz="3200" b="1" dirty="0">
              <a:latin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14955"/>
            <a:ext cx="12192000" cy="178244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p>
            <a:r>
              <a:rPr lang="zh-CN" altLang="en-US" sz="3600" b="1" dirty="0">
                <a:solidFill>
                  <a:schemeClr val="bg2"/>
                </a:solidFill>
                <a:latin typeface="华文中宋" pitchFamily="2" charset="-122"/>
                <a:ea typeface="华文中宋" pitchFamily="2" charset="-122"/>
              </a:rPr>
              <a:t>林芝虽然处在青藏高原地区，但是其海拔较低，最低处海拔不到</a:t>
            </a:r>
            <a:r>
              <a:rPr lang="en-US" altLang="zh-CN" sz="3600" b="1" dirty="0">
                <a:solidFill>
                  <a:schemeClr val="bg2"/>
                </a:solidFill>
                <a:latin typeface="华文中宋" pitchFamily="2" charset="-122"/>
                <a:ea typeface="华文中宋" pitchFamily="2" charset="-122"/>
              </a:rPr>
              <a:t>1000</a:t>
            </a:r>
            <a:r>
              <a:rPr lang="zh-CN" altLang="en-US" sz="3600" b="1" dirty="0">
                <a:solidFill>
                  <a:schemeClr val="bg2"/>
                </a:solidFill>
                <a:latin typeface="华文中宋" pitchFamily="2" charset="-122"/>
                <a:ea typeface="华文中宋" pitchFamily="2" charset="-122"/>
              </a:rPr>
              <a:t>米，且其所在的纬度也较低，故</a:t>
            </a:r>
            <a:r>
              <a:rPr lang="en-US" altLang="zh-CN" sz="3600" b="1" dirty="0">
                <a:solidFill>
                  <a:schemeClr val="bg2"/>
                </a:solidFill>
                <a:latin typeface="华文中宋" pitchFamily="2" charset="-122"/>
                <a:ea typeface="华文中宋" pitchFamily="2" charset="-122"/>
              </a:rPr>
              <a:t>3</a:t>
            </a:r>
            <a:r>
              <a:rPr lang="zh-CN" altLang="en-US" sz="3600" b="1" dirty="0">
                <a:solidFill>
                  <a:schemeClr val="bg2"/>
                </a:solidFill>
                <a:latin typeface="华文中宋" pitchFamily="2" charset="-122"/>
                <a:ea typeface="华文中宋" pitchFamily="2" charset="-122"/>
              </a:rPr>
              <a:t>月份气温已经较高，有桃花盛开。</a:t>
            </a:r>
            <a:endParaRPr lang="zh-CN" altLang="en-US" sz="3600" b="1" dirty="0">
              <a:solidFill>
                <a:schemeClr val="bg2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4" descr="http://5b0988e595225.cdn.sohucs.com/images/20190826/1ef0fde0a89b447bbe862385b2eaf28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8105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2" descr="http://5b0988e595225.cdn.sohucs.com/images/20180918/62eea6c4f4de4a63a1788ab49fcd7a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0"/>
            <a:ext cx="4476749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2000251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641" y="662940"/>
            <a:ext cx="10801985" cy="67437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dirty="0">
                <a:latin typeface="+mj-ea"/>
                <a:ea typeface="+mj-ea"/>
                <a:cs typeface="+mn-cs"/>
              </a:rPr>
              <a:t>说说“人间四月芳菲尽，山寺桃花始盛开”的原因。</a:t>
            </a:r>
            <a:endParaRPr kumimoji="0" lang="zh-CN" altLang="en-US" sz="3600" b="1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26" y="5241925"/>
            <a:ext cx="10953749" cy="122809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121917" tIns="60958" rIns="121917" bIns="60958">
            <a:spAutoFit/>
          </a:bodyPr>
          <a:p>
            <a:r>
              <a:rPr lang="zh-CN" altLang="en-US" sz="3600" b="1" dirty="0">
                <a:solidFill>
                  <a:schemeClr val="bg2"/>
                </a:solidFill>
                <a:latin typeface="Calibri" panose="020F0502020204030204" charset="0"/>
              </a:rPr>
              <a:t>对流层的气温随着海拔的升高而降低，山上的气温比山下气温低，故桃花开放的时间比较晚。</a:t>
            </a:r>
            <a:endParaRPr lang="zh-CN" altLang="en-US" sz="3600" b="1" dirty="0">
              <a:solidFill>
                <a:schemeClr val="bg2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31748" name="Picture 4" descr="http://photocdn.sohu.com/20131103/Img38945430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TextBox 5"/>
          <p:cNvSpPr txBox="1"/>
          <p:nvPr/>
        </p:nvSpPr>
        <p:spPr>
          <a:xfrm>
            <a:off x="571500" y="190500"/>
            <a:ext cx="11133455" cy="1228090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p>
            <a:r>
              <a:rPr lang="zh-CN" altLang="en-US" sz="2400" dirty="0">
                <a:latin typeface="Calibri" panose="020F0502020204030204" charset="0"/>
              </a:rPr>
              <a:t>       </a:t>
            </a:r>
            <a:r>
              <a:rPr lang="zh-CN" altLang="en-US" sz="2400" b="1" dirty="0">
                <a:latin typeface="Calibri" panose="020F0502020204030204" charset="0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正常情况下</a:t>
            </a:r>
            <a:r>
              <a:rPr lang="zh-CN" altLang="en-US" sz="2400" b="1" dirty="0">
                <a:latin typeface="Calibri" panose="020F0502020204030204" charset="0"/>
              </a:rPr>
              <a:t>，近地面大气气温高、高空气温低，容易形成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对流运动</a:t>
            </a:r>
            <a:r>
              <a:rPr lang="zh-CN" altLang="en-US" sz="2400" b="1" dirty="0">
                <a:latin typeface="Calibri" panose="020F0502020204030204" charset="0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污染物</a:t>
            </a:r>
            <a:endParaRPr lang="en-US" altLang="zh-CN" sz="2400" b="1" dirty="0">
              <a:solidFill>
                <a:srgbClr val="FF0000"/>
              </a:solidFill>
              <a:latin typeface="Calibri" panose="020F0502020204030204" charset="0"/>
            </a:endParaRPr>
          </a:p>
          <a:p>
            <a:r>
              <a:rPr lang="zh-CN" altLang="en-US" sz="2400" b="1" dirty="0">
                <a:latin typeface="Calibri" panose="020F0502020204030204" charset="0"/>
              </a:rPr>
              <a:t>从气温高的低空向气温低的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高空扩散</a:t>
            </a:r>
            <a:r>
              <a:rPr lang="zh-CN" altLang="en-US" sz="2400" b="1" dirty="0">
                <a:latin typeface="Calibri" panose="020F0502020204030204" charset="0"/>
              </a:rPr>
              <a:t>，逐渐循环排放到大气中。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逆温现象下</a:t>
            </a:r>
            <a:r>
              <a:rPr lang="zh-CN" altLang="en-US" sz="2400" b="1" dirty="0">
                <a:latin typeface="Calibri" panose="020F0502020204030204" charset="0"/>
              </a:rPr>
              <a:t>，低</a:t>
            </a:r>
            <a:endParaRPr lang="en-US" altLang="zh-CN" sz="2400" b="1" dirty="0">
              <a:latin typeface="Calibri" panose="020F0502020204030204" charset="0"/>
            </a:endParaRPr>
          </a:p>
          <a:p>
            <a:r>
              <a:rPr lang="zh-CN" altLang="en-US" sz="2400" b="1" dirty="0">
                <a:latin typeface="Calibri" panose="020F0502020204030204" charset="0"/>
              </a:rPr>
              <a:t>空的气温低，空气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不易对流</a:t>
            </a:r>
            <a:r>
              <a:rPr lang="zh-CN" altLang="en-US" sz="2400" b="1" dirty="0">
                <a:latin typeface="Calibri" panose="020F0502020204030204" charset="0"/>
              </a:rPr>
              <a:t>，导致污染物的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</a:rPr>
              <a:t>停留</a:t>
            </a:r>
            <a:r>
              <a:rPr lang="zh-CN" altLang="en-US" sz="2400" b="1" dirty="0">
                <a:latin typeface="Calibri" panose="020F0502020204030204" charset="0"/>
              </a:rPr>
              <a:t>，不能及时排放出去。</a:t>
            </a:r>
            <a:endParaRPr lang="zh-CN" altLang="en-US" sz="2400" b="1" dirty="0">
              <a:latin typeface="Calibri" panose="020F050202020403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14130" y="1257285"/>
            <a:ext cx="6714490" cy="122809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t>什么是逆温呢？</a:t>
            </a:r>
            <a:endParaRPr kumimoji="0" lang="zh-CN" altLang="en-US" sz="72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0" y="2382944"/>
            <a:ext cx="12192000" cy="13512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121917" tIns="60958" rIns="121917" bIns="60958" anchor="ctr">
            <a:spAutoFit/>
          </a:bodyPr>
          <a:p>
            <a:r>
              <a:rPr lang="zh-CN" altLang="en-US" sz="2665" b="1" dirty="0">
                <a:solidFill>
                  <a:srgbClr val="008000"/>
                </a:solidFill>
                <a:latin typeface="楷体_GB2312"/>
                <a:ea typeface="楷体_GB2312"/>
              </a:rPr>
              <a:t>一般情况下，气温随海拔的</a:t>
            </a:r>
            <a:r>
              <a:rPr lang="zh-CN" altLang="en-US" sz="2665" b="1" u="sng" dirty="0">
                <a:solidFill>
                  <a:srgbClr val="FF0066"/>
                </a:solidFill>
                <a:latin typeface="楷体_GB2312"/>
                <a:ea typeface="楷体_GB2312"/>
              </a:rPr>
              <a:t>升高而降低</a:t>
            </a:r>
            <a:r>
              <a:rPr lang="zh-CN" altLang="en-US" sz="2665" b="1" u="sng" dirty="0">
                <a:solidFill>
                  <a:srgbClr val="008000"/>
                </a:solidFill>
                <a:latin typeface="楷体_GB2312"/>
                <a:ea typeface="楷体_GB2312"/>
              </a:rPr>
              <a:t>。</a:t>
            </a:r>
            <a:r>
              <a:rPr lang="zh-CN" altLang="en-US" sz="2665" b="1" dirty="0">
                <a:solidFill>
                  <a:srgbClr val="008000"/>
                </a:solidFill>
                <a:latin typeface="楷体_GB2312"/>
                <a:ea typeface="楷体_GB2312"/>
              </a:rPr>
              <a:t>但有时可能出现温度随高度</a:t>
            </a:r>
            <a:r>
              <a:rPr lang="zh-CN" altLang="en-US" sz="2665" b="1" u="sng" dirty="0">
                <a:solidFill>
                  <a:srgbClr val="FF0066"/>
                </a:solidFill>
                <a:latin typeface="楷体_GB2312"/>
                <a:ea typeface="楷体_GB2312"/>
              </a:rPr>
              <a:t>上升而增高</a:t>
            </a:r>
            <a:r>
              <a:rPr lang="zh-CN" altLang="en-US" sz="2665" b="1" dirty="0">
                <a:solidFill>
                  <a:srgbClr val="008000"/>
                </a:solidFill>
                <a:latin typeface="楷体_GB2312"/>
                <a:ea typeface="楷体_GB2312"/>
              </a:rPr>
              <a:t>现象，称为气温逆温，简称逆温。出现逆温的大气有一定的厚度，这层大气称为</a:t>
            </a:r>
            <a:r>
              <a:rPr lang="zh-CN" altLang="en-US" sz="2665" b="1" u="sng" dirty="0">
                <a:solidFill>
                  <a:srgbClr val="FF0066"/>
                </a:solidFill>
                <a:latin typeface="楷体_GB2312"/>
                <a:ea typeface="楷体_GB2312"/>
              </a:rPr>
              <a:t>逆温层</a:t>
            </a:r>
            <a:r>
              <a:rPr lang="zh-CN" altLang="en-US" sz="2665" b="1" dirty="0">
                <a:solidFill>
                  <a:srgbClr val="008000"/>
                </a:solidFill>
                <a:latin typeface="楷体_GB2312"/>
                <a:ea typeface="楷体_GB2312"/>
              </a:rPr>
              <a:t>。如下图</a:t>
            </a:r>
            <a:endParaRPr lang="zh-CN" altLang="en-US" sz="2665" b="1" dirty="0">
              <a:solidFill>
                <a:srgbClr val="008000"/>
              </a:solidFill>
              <a:latin typeface="楷体_GB2312"/>
              <a:ea typeface="楷体_GB2312"/>
            </a:endParaRPr>
          </a:p>
        </p:txBody>
      </p:sp>
      <p:grpSp>
        <p:nvGrpSpPr>
          <p:cNvPr id="2" name="Group 43"/>
          <p:cNvGrpSpPr/>
          <p:nvPr/>
        </p:nvGrpSpPr>
        <p:grpSpPr>
          <a:xfrm>
            <a:off x="1619251" y="3714751"/>
            <a:ext cx="4572000" cy="2841168"/>
            <a:chOff x="793" y="2205"/>
            <a:chExt cx="1814" cy="1879"/>
          </a:xfrm>
        </p:grpSpPr>
        <p:grpSp>
          <p:nvGrpSpPr>
            <p:cNvPr id="31761" name="Group 30"/>
            <p:cNvGrpSpPr/>
            <p:nvPr/>
          </p:nvGrpSpPr>
          <p:grpSpPr>
            <a:xfrm>
              <a:off x="793" y="2205"/>
              <a:ext cx="1814" cy="1770"/>
              <a:chOff x="1247" y="2205"/>
              <a:chExt cx="1814" cy="1589"/>
            </a:xfrm>
          </p:grpSpPr>
          <p:sp>
            <p:nvSpPr>
              <p:cNvPr id="31763" name="Line 19"/>
              <p:cNvSpPr/>
              <p:nvPr/>
            </p:nvSpPr>
            <p:spPr>
              <a:xfrm>
                <a:off x="1791" y="2523"/>
                <a:ext cx="499" cy="1089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1764" name="Group 22"/>
              <p:cNvGrpSpPr/>
              <p:nvPr/>
            </p:nvGrpSpPr>
            <p:grpSpPr>
              <a:xfrm>
                <a:off x="1247" y="2205"/>
                <a:ext cx="1814" cy="1589"/>
                <a:chOff x="1247" y="2205"/>
                <a:chExt cx="1814" cy="1589"/>
              </a:xfrm>
            </p:grpSpPr>
            <p:sp>
              <p:nvSpPr>
                <p:cNvPr id="31765" name="Line 17"/>
                <p:cNvSpPr/>
                <p:nvPr/>
              </p:nvSpPr>
              <p:spPr>
                <a:xfrm flipV="1">
                  <a:off x="1791" y="2296"/>
                  <a:ext cx="0" cy="131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766" name="Line 18"/>
                <p:cNvSpPr/>
                <p:nvPr/>
              </p:nvSpPr>
              <p:spPr>
                <a:xfrm>
                  <a:off x="1791" y="3612"/>
                  <a:ext cx="726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767" name="Text Box 20"/>
                <p:cNvSpPr txBox="1"/>
                <p:nvPr/>
              </p:nvSpPr>
              <p:spPr>
                <a:xfrm>
                  <a:off x="2472" y="3521"/>
                  <a:ext cx="589" cy="2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zh-CN" altLang="en-US" sz="2400" b="1" dirty="0">
                      <a:solidFill>
                        <a:srgbClr val="663300"/>
                      </a:solidFill>
                      <a:latin typeface="Calibri" panose="020F0502020204030204" charset="0"/>
                    </a:rPr>
                    <a:t>温度℃</a:t>
                  </a:r>
                  <a:endParaRPr lang="zh-CN" altLang="en-US" sz="2400" b="1" dirty="0">
                    <a:solidFill>
                      <a:srgbClr val="663300"/>
                    </a:solidFill>
                    <a:latin typeface="Calibri" panose="020F0502020204030204" charset="0"/>
                  </a:endParaRPr>
                </a:p>
              </p:txBody>
            </p:sp>
            <p:sp>
              <p:nvSpPr>
                <p:cNvPr id="31768" name="Text Box 21"/>
                <p:cNvSpPr txBox="1"/>
                <p:nvPr/>
              </p:nvSpPr>
              <p:spPr>
                <a:xfrm>
                  <a:off x="1247" y="2205"/>
                  <a:ext cx="545" cy="2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zh-CN" altLang="en-US" sz="2400" dirty="0">
                      <a:latin typeface="Calibri" panose="020F0502020204030204" charset="0"/>
                    </a:rPr>
                    <a:t>高度</a:t>
                  </a:r>
                  <a:r>
                    <a:rPr lang="en-US" altLang="zh-CN" sz="2400" dirty="0">
                      <a:latin typeface="Calibri" panose="020F0502020204030204" charset="0"/>
                    </a:rPr>
                    <a:t>m</a:t>
                  </a:r>
                  <a:endParaRPr lang="en-US" altLang="zh-CN" sz="2400" dirty="0">
                    <a:latin typeface="Calibri" panose="020F0502020204030204" charset="0"/>
                  </a:endParaRPr>
                </a:p>
              </p:txBody>
            </p:sp>
          </p:grpSp>
        </p:grpSp>
        <p:sp>
          <p:nvSpPr>
            <p:cNvPr id="31762" name="Text Box 41"/>
            <p:cNvSpPr txBox="1"/>
            <p:nvPr/>
          </p:nvSpPr>
          <p:spPr>
            <a:xfrm>
              <a:off x="1284" y="3780"/>
              <a:ext cx="726" cy="3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b="1" dirty="0">
                  <a:solidFill>
                    <a:srgbClr val="663300"/>
                  </a:solidFill>
                  <a:latin typeface="Calibri" panose="020F0502020204030204" charset="0"/>
                </a:rPr>
                <a:t>正常现象</a:t>
              </a:r>
              <a:endParaRPr lang="zh-CN" altLang="en-US" sz="2400" b="1" dirty="0">
                <a:solidFill>
                  <a:srgbClr val="663300"/>
                </a:solidFill>
                <a:latin typeface="Calibri" panose="020F0502020204030204" charset="0"/>
              </a:endParaRPr>
            </a:p>
          </p:txBody>
        </p:sp>
      </p:grpSp>
      <p:grpSp>
        <p:nvGrpSpPr>
          <p:cNvPr id="5" name="Group 44"/>
          <p:cNvGrpSpPr/>
          <p:nvPr/>
        </p:nvGrpSpPr>
        <p:grpSpPr>
          <a:xfrm>
            <a:off x="6858000" y="3714751"/>
            <a:ext cx="4866217" cy="2795111"/>
            <a:chOff x="3016" y="2296"/>
            <a:chExt cx="1922" cy="1792"/>
          </a:xfrm>
        </p:grpSpPr>
        <p:grpSp>
          <p:nvGrpSpPr>
            <p:cNvPr id="31754" name="Group 40"/>
            <p:cNvGrpSpPr/>
            <p:nvPr/>
          </p:nvGrpSpPr>
          <p:grpSpPr>
            <a:xfrm>
              <a:off x="3016" y="2296"/>
              <a:ext cx="1922" cy="1673"/>
              <a:chOff x="2789" y="2296"/>
              <a:chExt cx="1922" cy="1673"/>
            </a:xfrm>
          </p:grpSpPr>
          <p:grpSp>
            <p:nvGrpSpPr>
              <p:cNvPr id="31756" name="Group 39"/>
              <p:cNvGrpSpPr/>
              <p:nvPr/>
            </p:nvGrpSpPr>
            <p:grpSpPr>
              <a:xfrm>
                <a:off x="3331" y="2346"/>
                <a:ext cx="1262" cy="1403"/>
                <a:chOff x="3069" y="2437"/>
                <a:chExt cx="958" cy="1161"/>
              </a:xfrm>
            </p:grpSpPr>
            <p:sp>
              <p:nvSpPr>
                <p:cNvPr id="31759" name="Rectangle 34" descr="浅色上对角线"/>
                <p:cNvSpPr/>
                <p:nvPr/>
              </p:nvSpPr>
              <p:spPr>
                <a:xfrm>
                  <a:off x="3119" y="3018"/>
                  <a:ext cx="554" cy="235"/>
                </a:xfrm>
                <a:prstGeom prst="rect">
                  <a:avLst/>
                </a:prstGeom>
                <a:pattFill prst="ltUp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2400" dirty="0">
                    <a:latin typeface="Calibri" panose="020F0502020204030204" charset="0"/>
                  </a:endParaRPr>
                </a:p>
              </p:txBody>
            </p:sp>
            <p:pic>
              <p:nvPicPr>
                <p:cNvPr id="31760" name="Picture 35" descr="D26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biLevel thresh="50000"/>
                  <a:grayscl/>
                </a:blip>
                <a:srcRect l="64063" t="11342" r="18750" b="23705"/>
                <a:stretch>
                  <a:fillRect/>
                </a:stretch>
              </p:blipFill>
              <p:spPr>
                <a:xfrm>
                  <a:off x="3069" y="2437"/>
                  <a:ext cx="958" cy="116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31757" name="Text Box 36"/>
              <p:cNvSpPr txBox="1"/>
              <p:nvPr/>
            </p:nvSpPr>
            <p:spPr>
              <a:xfrm>
                <a:off x="4014" y="3702"/>
                <a:ext cx="697" cy="2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just"/>
                <a:r>
                  <a:rPr lang="zh-CN" altLang="en-US" sz="2665" b="1" dirty="0">
                    <a:solidFill>
                      <a:srgbClr val="663300"/>
                    </a:solidFill>
                    <a:latin typeface="Times New Roman" panose="02020603050405020304" pitchFamily="18" charset="0"/>
                  </a:rPr>
                  <a:t>温度</a:t>
                </a:r>
                <a:r>
                  <a:rPr lang="zh-CN" altLang="en-US" sz="2400" b="1" dirty="0">
                    <a:solidFill>
                      <a:srgbClr val="663300"/>
                    </a:solidFill>
                    <a:latin typeface="Calibri" panose="020F0502020204030204" charset="0"/>
                  </a:rPr>
                  <a:t>℃</a:t>
                </a:r>
                <a:endParaRPr lang="zh-CN" altLang="en-US" sz="2400" b="1" dirty="0">
                  <a:solidFill>
                    <a:srgbClr val="663300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31758" name="Text Box 37"/>
              <p:cNvSpPr txBox="1"/>
              <p:nvPr/>
            </p:nvSpPr>
            <p:spPr>
              <a:xfrm>
                <a:off x="2789" y="2296"/>
                <a:ext cx="635" cy="3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just"/>
                <a:r>
                  <a:rPr lang="zh-CN" altLang="en-US" sz="2665" dirty="0">
                    <a:latin typeface="Times New Roman" panose="02020603050405020304" pitchFamily="18" charset="0"/>
                  </a:rPr>
                  <a:t>高度</a:t>
                </a:r>
                <a:r>
                  <a:rPr lang="en-US" altLang="zh-CN" sz="2665" dirty="0">
                    <a:latin typeface="Times New Roman" panose="02020603050405020304" pitchFamily="18" charset="0"/>
                  </a:rPr>
                  <a:t>m</a:t>
                </a:r>
                <a:endParaRPr lang="en-US" altLang="zh-CN" sz="2665" dirty="0">
                  <a:latin typeface="Calibri" panose="020F0502020204030204" charset="0"/>
                </a:endParaRPr>
              </a:p>
            </p:txBody>
          </p:sp>
        </p:grpSp>
        <p:sp>
          <p:nvSpPr>
            <p:cNvPr id="31755" name="Text Box 42"/>
            <p:cNvSpPr txBox="1"/>
            <p:nvPr/>
          </p:nvSpPr>
          <p:spPr>
            <a:xfrm>
              <a:off x="3651" y="3793"/>
              <a:ext cx="726" cy="29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b="1" dirty="0">
                  <a:solidFill>
                    <a:srgbClr val="663300"/>
                  </a:solidFill>
                  <a:latin typeface="Calibri" panose="020F0502020204030204" charset="0"/>
                </a:rPr>
                <a:t>逆温现象</a:t>
              </a:r>
              <a:endParaRPr lang="zh-CN" altLang="en-US" sz="2400" b="1" dirty="0">
                <a:solidFill>
                  <a:srgbClr val="663300"/>
                </a:solidFill>
                <a:latin typeface="Calibri" panose="020F05020202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animBg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24" y="158406"/>
            <a:ext cx="256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教学目标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4445" y="88582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430" y="885825"/>
            <a:ext cx="11917680" cy="5554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lang="zh-CN" altLang="en-US" sz="3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课标要求：</a:t>
            </a:r>
            <a:endParaRPr lang="zh-CN" altLang="en-US" sz="32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sz="2400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运用图表等资料，说明大气的组成和垂直分层，及其与生产和生活的联系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。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lang="zh-CN" altLang="en-US" sz="3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课标解读：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E0B0A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人地协调观：</a:t>
            </a:r>
            <a:r>
              <a:rPr lang="zh-CN" altLang="en-US" sz="2400"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了解大气的组成及其作用；认识人类活动对大气成分的影响，知道大气的结构，掌握对流层和平流层大气的特点。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E0B0A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综合思维：</a:t>
            </a:r>
            <a:r>
              <a:rPr lang="zh-CN" altLang="en-US" sz="2400"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培养读图、阅读和概括能力；运用对比法分析地理问题的能力。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E0B0A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区域认知：</a:t>
            </a:r>
            <a:r>
              <a:rPr lang="zh-CN" altLang="en-US" sz="2400"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分析臭氧层空洞在全球的分布及成因，并结合实际分析应对臭氧空洞的策略。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25000"/>
              </a:lnSpc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E0B0A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地理实践力：</a:t>
            </a:r>
            <a:r>
              <a:rPr lang="zh-CN" altLang="en-US" sz="2400"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了解人类活动对大气环境的影响和作用，树立人类与环境相互协调、走可持续发展道路的观念和意识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86677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 descr="C:\Users\Administrator\Desktop\timg (22)_副本.jpgtimg (22)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635"/>
            <a:ext cx="12196445" cy="6859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9275" y="1222375"/>
            <a:ext cx="11112500" cy="50742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indent="457200">
              <a:lnSpc>
                <a:spcPct val="120000"/>
              </a:lnSpc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0" i="0" u="none" strike="noStrike" cap="none" spc="0" normalizeH="0" baseline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在某些特殊条件下，近地面大气会出现逆温现象。据此，完成相关任务。</a:t>
            </a:r>
            <a:endParaRPr kumimoji="0" lang="zh-CN" altLang="zh-CN" sz="2600" b="0" i="0" u="none" strike="noStrike" cap="none" spc="0" normalizeH="0" baseline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0" i="0" u="none" strike="noStrike" cap="none" spc="0" normalizeH="0" baseline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（1）当对流层大气出现逆温时，会对近地面空气质量产生什么样的影响？</a:t>
            </a:r>
            <a:endParaRPr kumimoji="0" lang="zh-CN" altLang="zh-CN" sz="2600" b="0" i="0" u="none" strike="noStrike" cap="none" spc="0" normalizeH="0" baseline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0" i="0" u="none" strike="noStrike" cap="none" spc="0" normalizeH="0" baseline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（2）查询 20 世纪世界八大公害事件，了解哪些公害事件与逆温现象有关。</a:t>
            </a:r>
            <a:endParaRPr kumimoji="0" lang="zh-CN" altLang="zh-CN" sz="2600" b="0" i="0" u="none" strike="noStrike" cap="none" spc="0" normalizeH="0" baseline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200">
                <a:solidFill>
                  <a:srgbClr val="C00000"/>
                </a:solidFill>
                <a:cs typeface="楷体" panose="02010609060101010101" charset="-122"/>
                <a:sym typeface="+mn-ea"/>
              </a:rPr>
              <a:t>答案：</a:t>
            </a:r>
            <a:endParaRPr kumimoji="0" lang="zh-CN" altLang="zh-CN" sz="3200" b="0" i="0" u="none" strike="noStrike" cap="none" spc="0" normalizeH="0" baseline="0">
              <a:solidFill>
                <a:srgbClr val="C00000"/>
              </a:solidFill>
              <a:cs typeface="楷体" panose="02010609060101010101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1</a:t>
            </a:r>
            <a:r>
              <a:rPr 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）正常情况下，对流层气温是上冷夏热，容易形成对流。若对流层局部范围内出现逆温现象，则抑制了对流的发生，导致近地面污染物不易扩散，进而造成大气污染。</a:t>
            </a:r>
            <a:endParaRPr kumimoji="0" lang="zh-CN" sz="2600" b="0" i="0" u="none" strike="noStrike" cap="none" spc="0" normalizeH="0" baseline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2</a:t>
            </a:r>
            <a:r>
              <a:rPr lang="zh-CN" sz="26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）比利时马斯河谷烟雾事件、 美国多诺拉镇烟雾事件、 伦敦烟雾事件 、美国洛杉矶光化学烟雾事件。</a:t>
            </a:r>
            <a:endParaRPr kumimoji="0" lang="zh-CN" sz="2600" b="0" i="0" u="none" strike="noStrike" cap="none" spc="0" normalizeH="0" baseline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0" marR="0" lvl="0" indent="4572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600" b="0" i="0" u="none" strike="noStrike" cap="none" spc="0" normalizeH="0" baseline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65" y="158115"/>
            <a:ext cx="6961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  <a:sym typeface="+mn-ea"/>
              </a:rPr>
              <a:t>比利时马斯河谷烟雾事件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86677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一分钟了解马斯河谷烟雾事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66775"/>
            <a:ext cx="12192635" cy="599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2970" y="3455035"/>
            <a:ext cx="299720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课堂作业</a:t>
            </a: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9693" y="2561900"/>
            <a:ext cx="583979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PART 04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638548" y="2320725"/>
            <a:ext cx="33639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04.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46511" y="31284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图片 9" descr="C:\Users\Administrator\Desktop\摄图网_401136060_被风吹起的窗帘，窗台上坐着一只黑色的小猫（非企业商用）.png摄图网_401136060_被风吹起的窗帘，窗台上坐着一只黑色的小猫（非企业商用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9075" y="1323658"/>
            <a:ext cx="4210050" cy="42100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79195" y="4955540"/>
            <a:ext cx="833183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完成学法大视野课堂检测</a:t>
            </a: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2970" y="3455035"/>
            <a:ext cx="311340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情景导入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9693" y="2561900"/>
            <a:ext cx="583979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PART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638548" y="2320725"/>
            <a:ext cx="33639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spc="3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01.</a:t>
            </a:r>
            <a:endParaRPr lang="zh-CN" altLang="en-US" sz="13800" spc="300">
              <a:solidFill>
                <a:schemeClr val="bg1"/>
              </a:solidFill>
              <a:latin typeface="Roboto Black" panose="02000000000000000000" pitchFamily="2" charset="0"/>
            </a:endParaRPr>
          </a:p>
        </p:txBody>
      </p:sp>
      <p:sp>
        <p:nvSpPr>
          <p:cNvPr id="6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46511" y="31284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图片 9" descr="C:\Users\Administrator\Desktop\摄图网_401136060_被风吹起的窗帘，窗台上坐着一只黑色的小猫（非企业商用）.png摄图网_401136060_被风吹起的窗帘，窗台上坐着一只黑色的小猫（非企业商用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9075" y="1323658"/>
            <a:ext cx="421005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24" y="158406"/>
            <a:ext cx="256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情景导入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4445" y="88582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小伙卖空气,一年挣400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5080" y="886460"/>
            <a:ext cx="12197080" cy="5990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65" y="158115"/>
            <a:ext cx="6211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根据视频内容讨论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86677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317818" y="1721485"/>
            <a:ext cx="8229600" cy="857250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32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、推测“空气罐头”的主要成分有哪些？</a:t>
            </a:r>
            <a:endParaRPr kumimoji="0" lang="zh-CN" altLang="en-US" sz="3200" b="1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318135" y="2795270"/>
            <a:ext cx="11398250" cy="857250"/>
          </a:xfrm>
          <a:prstGeom prst="rect">
            <a:avLst/>
          </a:prstGeom>
        </p:spPr>
        <p:txBody>
          <a:bodyPr lIns="91438" tIns="45719" rIns="91438" bIns="45719" anchor="ctr"/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32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、如果“空气罐头”主要在我国销售的话，消费市场主要在哪？为什么在这些地方？</a:t>
            </a:r>
            <a:endParaRPr kumimoji="0" lang="zh-CN" altLang="en-US" sz="3200" b="1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18135" y="3947795"/>
            <a:ext cx="11398250" cy="857250"/>
          </a:xfrm>
          <a:prstGeom prst="rect">
            <a:avLst/>
          </a:prstGeom>
        </p:spPr>
        <p:txBody>
          <a:bodyPr lIns="91438" tIns="45719" rIns="91438" bIns="45719" anchor="ctr"/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36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3600" b="1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、“空气罐头”在我国销售的时间主要是一年中哪些月份？</a:t>
            </a:r>
            <a:endParaRPr kumimoji="0" lang="zh-CN" altLang="en-US" sz="3600" b="1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2970" y="3455035"/>
            <a:ext cx="307149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ZHei-B01" panose="03000509000000000000"/>
                <a:sym typeface="+mn-lt"/>
              </a:rPr>
              <a:t>大气组成</a:t>
            </a: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ZHei-B01" panose="0300050900000000000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9693" y="2561900"/>
            <a:ext cx="583979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PART 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PA-文本框 4"/>
          <p:cNvSpPr txBox="1"/>
          <p:nvPr>
            <p:custDataLst>
              <p:tags r:id="rId1"/>
            </p:custDataLst>
          </p:nvPr>
        </p:nvSpPr>
        <p:spPr>
          <a:xfrm>
            <a:off x="638548" y="2320725"/>
            <a:ext cx="33639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02.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46511" y="31284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图片 9" descr="C:\Users\Administrator\Desktop\摄图网_401136060_被风吹起的窗帘，窗台上坐着一只黑色的小猫（非企业商用）.png摄图网_401136060_被风吹起的窗帘，窗台上坐着一只黑色的小猫（非企业商用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9075" y="1323658"/>
            <a:ext cx="421005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" y="-179070"/>
            <a:ext cx="10972800" cy="114300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读课本</a:t>
            </a:r>
            <a:r>
              <a:rPr kumimoji="0" lang="en-US" altLang="zh-CN" sz="3735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P66</a:t>
            </a:r>
            <a:r>
              <a:rPr kumimoji="0" lang="en-US" altLang="zh-CN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—67</a:t>
            </a:r>
            <a:r>
              <a:rPr kumimoji="0" lang="zh-CN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，完成下列表格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  <p:custDataLst>
              <p:tags r:id="rId1"/>
            </p:custDataLst>
          </p:nvPr>
        </p:nvGraphicFramePr>
        <p:xfrm>
          <a:off x="641351" y="774700"/>
          <a:ext cx="11351260" cy="601154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30885"/>
                <a:gridCol w="2116455"/>
                <a:gridCol w="1673860"/>
                <a:gridCol w="6830060"/>
              </a:tblGrid>
              <a:tr h="52832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665" dirty="0" smtClean="0">
                          <a:latin typeface="+mj-ea"/>
                          <a:ea typeface="+mj-ea"/>
                        </a:rPr>
                        <a:t>大气组成</a:t>
                      </a:r>
                      <a:endParaRPr lang="zh-CN" altLang="en-US" sz="2665" dirty="0">
                        <a:latin typeface="+mj-ea"/>
                        <a:ea typeface="+mj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65" dirty="0" smtClean="0">
                          <a:latin typeface="+mj-ea"/>
                          <a:ea typeface="+mj-ea"/>
                        </a:rPr>
                        <a:t>含量</a:t>
                      </a:r>
                      <a:endParaRPr lang="zh-CN" altLang="en-US" sz="2665" dirty="0" smtClean="0">
                        <a:latin typeface="+mj-ea"/>
                        <a:ea typeface="+mj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dirty="0" smtClean="0">
                          <a:latin typeface="+mj-ea"/>
                          <a:ea typeface="+mj-ea"/>
                        </a:rPr>
                        <a:t>主要作用</a:t>
                      </a:r>
                      <a:endParaRPr lang="zh-CN" altLang="en-US" sz="2665" dirty="0">
                        <a:latin typeface="+mj-ea"/>
                        <a:ea typeface="+mj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625">
                <a:tc rowSpan="4"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0070C0"/>
                          </a:solidFill>
                        </a:rPr>
                        <a:t>氧气</a:t>
                      </a:r>
                      <a:endParaRPr lang="zh-CN" alt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占</a:t>
                      </a:r>
                      <a:r>
                        <a:rPr lang="en-US" altLang="zh-CN" sz="2400" dirty="0" smtClean="0"/>
                        <a:t>_______</a:t>
                      </a:r>
                      <a:endParaRPr lang="zh-CN" alt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135" dirty="0" smtClean="0"/>
                        <a:t>人类和其他生物</a:t>
                      </a:r>
                      <a:r>
                        <a:rPr lang="en-US" altLang="zh-CN" sz="2135" dirty="0" smtClean="0"/>
                        <a:t>________________</a:t>
                      </a:r>
                      <a:r>
                        <a:rPr lang="zh-CN" altLang="en-US" sz="2135" dirty="0" smtClean="0"/>
                        <a:t>所必需的物质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99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0070C0"/>
                          </a:solidFill>
                        </a:rPr>
                        <a:t>氮气</a:t>
                      </a:r>
                      <a:endParaRPr lang="zh-CN" alt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占</a:t>
                      </a:r>
                      <a:r>
                        <a:rPr lang="en-US" altLang="zh-CN" sz="2400" dirty="0" smtClean="0"/>
                        <a:t>_______</a:t>
                      </a:r>
                      <a:endParaRPr lang="zh-CN" alt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135" dirty="0" smtClean="0"/>
                        <a:t>地球上生物体的</a:t>
                      </a:r>
                      <a:r>
                        <a:rPr lang="en-US" altLang="zh-CN" sz="2135" dirty="0" smtClean="0"/>
                        <a:t>____________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5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0070C0"/>
                          </a:solidFill>
                        </a:rPr>
                        <a:t>二氧化碳</a:t>
                      </a:r>
                      <a:endParaRPr lang="zh-CN" alt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含量很少</a:t>
                      </a:r>
                      <a:endParaRPr lang="zh-CN" alt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35" dirty="0" smtClean="0"/>
                        <a:t>___________________</a:t>
                      </a:r>
                      <a:r>
                        <a:rPr lang="zh-CN" altLang="en-US" sz="2135" dirty="0" smtClean="0"/>
                        <a:t>的原料；对地面起着</a:t>
                      </a:r>
                      <a:r>
                        <a:rPr lang="en-US" altLang="zh-CN" sz="2135" dirty="0" smtClean="0"/>
                        <a:t>_____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43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0070C0"/>
                          </a:solidFill>
                        </a:rPr>
                        <a:t>臭氧</a:t>
                      </a:r>
                      <a:endParaRPr lang="zh-CN" alt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含量很少</a:t>
                      </a:r>
                      <a:endParaRPr lang="zh-CN" alt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135" dirty="0" smtClean="0"/>
                        <a:t>吸收</a:t>
                      </a:r>
                      <a:r>
                        <a:rPr lang="en-US" altLang="zh-CN" sz="2135" dirty="0" smtClean="0"/>
                        <a:t>_________</a:t>
                      </a:r>
                      <a:r>
                        <a:rPr lang="zh-CN" altLang="en-US" sz="2135" dirty="0" smtClean="0"/>
                        <a:t>，使地球上的生物免遭过量</a:t>
                      </a:r>
                      <a:r>
                        <a:rPr lang="en-US" altLang="zh-CN" sz="2135" dirty="0" smtClean="0"/>
                        <a:t>_________</a:t>
                      </a:r>
                      <a:r>
                        <a:rPr lang="zh-CN" altLang="en-US" sz="2135" dirty="0" smtClean="0"/>
                        <a:t>的伤害，被称为“地球生命的保护伞”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4940">
                <a:tc rowSpan="2" gridSpan="2">
                  <a:txBody>
                    <a:bodyPr/>
                    <a:lstStyle/>
                    <a:p>
                      <a:endParaRPr lang="zh-CN" altLang="en-US" sz="24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cPr/>
                </a:tc>
                <a:tc rowSpan="3">
                  <a:txBody>
                    <a:bodyPr/>
                    <a:lstStyle/>
                    <a:p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含量很少</a:t>
                      </a:r>
                      <a:endParaRPr lang="zh-CN" altLang="en-US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135" dirty="0" smtClean="0"/>
                        <a:t>可以发生</a:t>
                      </a:r>
                      <a:r>
                        <a:rPr lang="en-US" altLang="zh-CN" sz="2135" dirty="0" smtClean="0"/>
                        <a:t>______________</a:t>
                      </a:r>
                      <a:r>
                        <a:rPr lang="zh-CN" altLang="en-US" sz="2135" dirty="0" smtClean="0"/>
                        <a:t>三态的转化，产生云、雾、雨、雪等一系列天气现象。在水平方向上，</a:t>
                      </a:r>
                      <a:r>
                        <a:rPr lang="en-US" altLang="zh-CN" sz="2135" dirty="0" smtClean="0"/>
                        <a:t>________</a:t>
                      </a:r>
                      <a:r>
                        <a:rPr lang="zh-CN" altLang="en-US" sz="2135" dirty="0" smtClean="0"/>
                        <a:t>高于</a:t>
                      </a:r>
                      <a:r>
                        <a:rPr lang="en-US" altLang="zh-CN" sz="2135" dirty="0" smtClean="0"/>
                        <a:t>___________;____________</a:t>
                      </a:r>
                      <a:r>
                        <a:rPr lang="zh-CN" altLang="en-US" sz="2135" dirty="0" smtClean="0"/>
                        <a:t>高于</a:t>
                      </a:r>
                      <a:r>
                        <a:rPr lang="en-US" altLang="zh-CN" sz="2135" dirty="0" smtClean="0"/>
                        <a:t>___________</a:t>
                      </a:r>
                      <a:r>
                        <a:rPr lang="en-US" altLang="zh-CN" sz="2135" baseline="0" dirty="0" smtClean="0"/>
                        <a:t> </a:t>
                      </a:r>
                      <a:r>
                        <a:rPr lang="zh-CN" altLang="en-US" sz="2135" dirty="0" smtClean="0"/>
                        <a:t>垂直方向上，自地面向高空</a:t>
                      </a:r>
                      <a:r>
                        <a:rPr lang="en-US" altLang="zh-CN" sz="2135" dirty="0" smtClean="0"/>
                        <a:t>_______</a:t>
                      </a:r>
                      <a:r>
                        <a:rPr lang="zh-CN" altLang="en-US" sz="2135" dirty="0" smtClean="0"/>
                        <a:t>。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40">
                <a:tc vMerge="1" gridSpan="2">
                  <a:tcPr/>
                </a:tc>
                <a:tc vMerge="1" h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sz="2135" dirty="0" smtClean="0"/>
                        <a:t>含量随着</a:t>
                      </a:r>
                      <a:r>
                        <a:rPr lang="en-US" altLang="zh-CN" sz="2135" dirty="0" smtClean="0"/>
                        <a:t>_____________________</a:t>
                      </a:r>
                      <a:r>
                        <a:rPr lang="zh-CN" altLang="en-US" sz="2135" dirty="0" smtClean="0"/>
                        <a:t>而变化，通常，近地面大气中，</a:t>
                      </a:r>
                      <a:r>
                        <a:rPr lang="en-US" altLang="zh-CN" sz="2135" dirty="0" smtClean="0"/>
                        <a:t>_______</a:t>
                      </a:r>
                      <a:r>
                        <a:rPr lang="zh-CN" altLang="en-US" sz="2135" dirty="0" smtClean="0"/>
                        <a:t>多于</a:t>
                      </a:r>
                      <a:r>
                        <a:rPr lang="en-US" altLang="zh-CN" sz="2135" dirty="0" smtClean="0"/>
                        <a:t>______</a:t>
                      </a:r>
                      <a:r>
                        <a:rPr lang="zh-CN" altLang="en-US" sz="2135" dirty="0" smtClean="0"/>
                        <a:t>，城市多于乡村，</a:t>
                      </a:r>
                      <a:r>
                        <a:rPr lang="en-US" altLang="zh-CN" sz="2135" dirty="0" smtClean="0"/>
                        <a:t>_____</a:t>
                      </a:r>
                      <a:r>
                        <a:rPr lang="zh-CN" altLang="en-US" sz="2135" dirty="0" smtClean="0"/>
                        <a:t>多于</a:t>
                      </a:r>
                      <a:r>
                        <a:rPr lang="en-US" altLang="zh-CN" sz="2135" dirty="0" smtClean="0"/>
                        <a:t>______</a:t>
                      </a:r>
                      <a:r>
                        <a:rPr lang="zh-CN" altLang="en-US" sz="2135" dirty="0" smtClean="0"/>
                        <a:t>。作为凝结核，是</a:t>
                      </a:r>
                      <a:r>
                        <a:rPr lang="en-US" altLang="zh-CN" sz="2135" dirty="0" smtClean="0"/>
                        <a:t>_____</a:t>
                      </a:r>
                      <a:endParaRPr lang="zh-CN" altLang="en-US" sz="2135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145">
                <a:tc gridSpan="2">
                  <a:txBody>
                    <a:bodyPr/>
                    <a:lstStyle/>
                    <a:p>
                      <a:endParaRPr lang="zh-CN" altLang="en-US" sz="24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椭圆 5"/>
          <p:cNvSpPr/>
          <p:nvPr/>
        </p:nvSpPr>
        <p:spPr>
          <a:xfrm>
            <a:off x="666751" y="1392767"/>
            <a:ext cx="571500" cy="2095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干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洁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354667" y="4736042"/>
            <a:ext cx="1394884" cy="512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水汽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354667" y="5962438"/>
            <a:ext cx="1238251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固体杂质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4217" y="2112433"/>
            <a:ext cx="70358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78%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8789" y="1286298"/>
            <a:ext cx="207899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维持生命活动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4217" y="1294766"/>
            <a:ext cx="70358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21%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8856" y="2028614"/>
            <a:ext cx="146685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基本成分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5767" y="2876762"/>
            <a:ext cx="269113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植物进行光合作用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9948" y="2876762"/>
            <a:ext cx="1811867" cy="489585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保温作用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80133" y="3451226"/>
            <a:ext cx="116078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紫外线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0519" y="3488056"/>
            <a:ext cx="116078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紫外线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9959" y="4246457"/>
            <a:ext cx="177292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固、液、气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0467" y="4567556"/>
            <a:ext cx="146685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海洋上空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62575" y="4869603"/>
            <a:ext cx="146685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陆地上空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2930" y="4869816"/>
            <a:ext cx="177292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湿润地上空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24713" y="4869603"/>
            <a:ext cx="177292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干旱地上空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9000" y="5219701"/>
            <a:ext cx="146685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逐渐减少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97083" y="5663777"/>
            <a:ext cx="269113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时间、地点、天气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8451" y="5978102"/>
            <a:ext cx="85471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陆地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70215" y="5976832"/>
            <a:ext cx="85471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海上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27105" y="5901479"/>
            <a:ext cx="85471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冬季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3528" y="6296448"/>
            <a:ext cx="854710" cy="48958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夏季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56532" y="6296661"/>
            <a:ext cx="3064933" cy="489585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成云致雨的必要条件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12" grpId="1" bldLvl="0" build="allAtOnce"/>
      <p:bldP spid="11" grpId="1" bldLvl="0" build="allAtOnce"/>
      <p:bldP spid="10" grpId="1" bldLvl="0" build="allAtOnce"/>
      <p:bldP spid="13" grpId="1" bldLvl="0" build="allAtOnce"/>
      <p:bldP spid="14" grpId="1" bldLvl="0" build="allAtOnce"/>
      <p:bldP spid="15" grpId="1" bldLvl="0" build="allAtOnce"/>
      <p:bldP spid="17" grpId="1" bldLvl="0" build="allAtOnce"/>
      <p:bldP spid="16" grpId="1" bldLvl="0" build="allAtOnce"/>
      <p:bldP spid="18" grpId="1" bldLvl="0" build="allAtOnce"/>
      <p:bldP spid="19" grpId="1" bldLvl="0" build="allAtOnce"/>
      <p:bldP spid="20" grpId="1" bldLvl="0" build="allAtOnce"/>
      <p:bldP spid="21" grpId="1" bldLvl="0" build="allAtOnce"/>
      <p:bldP spid="22" grpId="1" bldLvl="0" build="allAtOnce"/>
      <p:bldP spid="23" grpId="1" bldLvl="0" build="allAtOnce"/>
      <p:bldP spid="24" grpId="1" bldLvl="0" build="allAtOnce"/>
      <p:bldP spid="25" grpId="1" bldLvl="0" build="allAtOnce"/>
      <p:bldP spid="26" grpId="1" bldLvl="0" build="allAtOnce"/>
      <p:bldP spid="27" grpId="1" bldLvl="0" build="allAtOnce"/>
      <p:bldP spid="28" grpId="1" bldLvl="0" build="allAtOnce"/>
      <p:bldP spid="29" grpId="1" bldLvl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51824" y="158406"/>
            <a:ext cx="256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大气组成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9" name="Freeform 197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/>
          <p:cNvSpPr>
            <a:spLocks noChangeArrowheads="1"/>
          </p:cNvSpPr>
          <p:nvPr/>
        </p:nvSpPr>
        <p:spPr bwMode="auto">
          <a:xfrm>
            <a:off x="317936" y="217593"/>
            <a:ext cx="471638" cy="444428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ZHei-B01S" panose="02010601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866775"/>
            <a:ext cx="12210415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94" name="文本框 1"/>
          <p:cNvSpPr txBox="1"/>
          <p:nvPr/>
        </p:nvSpPr>
        <p:spPr>
          <a:xfrm>
            <a:off x="269915" y="1003133"/>
            <a:ext cx="3190267" cy="811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水汽和杂质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 Box 17"/>
          <p:cNvSpPr txBox="1"/>
          <p:nvPr/>
        </p:nvSpPr>
        <p:spPr>
          <a:xfrm>
            <a:off x="302962" y="1814771"/>
            <a:ext cx="11586410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zh-CN" altLang="en-US" sz="3200" b="1" dirty="0">
                <a:solidFill>
                  <a:srgbClr val="E0B0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作用：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含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量很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少却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在天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气现象中扮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演重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要角色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——</a:t>
            </a:r>
            <a:r>
              <a:rPr lang="zh-CN" altLang="zh-CN" sz="2800" dirty="0" smtClean="0">
                <a:latin typeface="微软雅黑 Light" panose="020B0502040204020203" charset="-122"/>
                <a:ea typeface="微软雅黑 Light" panose="020B0502040204020203" charset="-122"/>
              </a:rPr>
              <a:t>成云致雨的必要条件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pitchFamily="34" charset="-122"/>
            </a:endParaRPr>
          </a:p>
        </p:txBody>
      </p:sp>
      <p:sp>
        <p:nvSpPr>
          <p:cNvPr id="6" name="Text Box 17"/>
          <p:cNvSpPr txBox="1"/>
          <p:nvPr/>
        </p:nvSpPr>
        <p:spPr>
          <a:xfrm>
            <a:off x="269614" y="2473124"/>
            <a:ext cx="10190640" cy="129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E0B0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降水（成云致雨）的条件：</a:t>
            </a:r>
            <a:endParaRPr lang="zh-CN" altLang="en-US" sz="3200" b="1" dirty="0">
              <a:solidFill>
                <a:srgbClr val="E0B0A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en-US" altLang="zh-CN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、充足的水汽   </a:t>
            </a:r>
            <a:r>
              <a:rPr lang="en-US" altLang="zh-CN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、遇冷凝结  </a:t>
            </a:r>
            <a:r>
              <a:rPr lang="en-US" altLang="zh-CN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、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凝结核</a:t>
            </a:r>
            <a:endParaRPr lang="zh-CN" altLang="en-US" sz="2800" b="1" dirty="0" smtClean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4782185" y="3723640"/>
            <a:ext cx="7044690" cy="570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大气中杂质作为凝结核，是成云致雨的必要条件。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3411" y="4041686"/>
            <a:ext cx="11093116" cy="119824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sz="3200" b="1" dirty="0">
                <a:solidFill>
                  <a:srgbClr val="E0B0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雨后空气是清新的：</a:t>
            </a:r>
            <a:endParaRPr lang="zh-CN" altLang="en-US" sz="3200" b="1" dirty="0">
              <a:solidFill>
                <a:srgbClr val="E0B0A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0" fontAlgn="auto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zh-CN" altLang="en-US" sz="2800" b="1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杂质作为凝结核随降雨降落到地面</a:t>
            </a:r>
            <a:endParaRPr lang="zh-CN" altLang="en-US" sz="2800" b="1" dirty="0" smtClean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27" name="图片 26" descr="C:\Users\Administrator\Desktop\摄图网_401398158_教师节正在上课的年轻女老师（非企业商用）.png摄图网_401398158_教师节正在上课的年轻女老师（非企业商用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172210" y="3527425"/>
            <a:ext cx="3599815" cy="359981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4777105" y="3860710"/>
            <a:ext cx="7080120" cy="378053"/>
            <a:chOff x="7138929" y="1036516"/>
            <a:chExt cx="5698625" cy="378070"/>
          </a:xfrm>
        </p:grpSpPr>
        <p:sp>
          <p:nvSpPr>
            <p:cNvPr id="53" name="圆角矩形 52"/>
            <p:cNvSpPr/>
            <p:nvPr/>
          </p:nvSpPr>
          <p:spPr>
            <a:xfrm>
              <a:off x="7138929" y="1036516"/>
              <a:ext cx="5253564" cy="377842"/>
            </a:xfrm>
            <a:prstGeom prst="roundRect">
              <a:avLst/>
            </a:prstGeom>
            <a:noFill/>
            <a:ln w="28575" cap="flat" cmpd="sng" algn="ctr">
              <a:solidFill>
                <a:srgbClr val="F2634D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en-US" altLang="zh-CN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12392260" y="1036516"/>
              <a:ext cx="445294" cy="378070"/>
            </a:xfrm>
            <a:prstGeom prst="roundRect">
              <a:avLst/>
            </a:prstGeom>
            <a:solidFill>
              <a:srgbClr val="8DB392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 bldLvl="0"/>
      <p:bldP spid="6" grpId="0" bldLvl="0"/>
      <p:bldP spid="10" grpId="0" bldLvl="0"/>
      <p:bldP spid="11" grpId="0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p="http://schemas.openxmlformats.org/presentationml/2006/main">
  <p:tag name="PA" val="v5.1.2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21*4134*1165*116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PA" val="v5.1.2"/>
</p:tagLst>
</file>

<file path=ppt/tags/tag5.xml><?xml version="1.0" encoding="utf-8"?>
<p:tagLst xmlns:p="http://schemas.openxmlformats.org/presentationml/2006/main">
  <p:tag name="KSO_WM_UNIT_TABLE_BEAUTIFY" val="smartTable{88718d44-26c8-4b92-8698-b1db4a27e813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76*4418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PA" val="v5.1.2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26*4143*1147*114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PA" val="v5.1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4396</Words>
  <Application>WPS 演示</Application>
  <PresentationFormat>宽屏</PresentationFormat>
  <Paragraphs>500</Paragraphs>
  <Slides>32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50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83" baseType="lpstr">
      <vt:lpstr>Arial</vt:lpstr>
      <vt:lpstr>宋体</vt:lpstr>
      <vt:lpstr>Wingdings</vt:lpstr>
      <vt:lpstr>方正字迹-吕建德行楷简体</vt:lpstr>
      <vt:lpstr>一曲相思半壶酒-商</vt:lpstr>
      <vt:lpstr>AvantGarde Bk BT</vt:lpstr>
      <vt:lpstr>Segoe Print</vt:lpstr>
      <vt:lpstr>ZHSRXT-GBK</vt:lpstr>
      <vt:lpstr>微软雅黑 Light</vt:lpstr>
      <vt:lpstr>方正悠黑体</vt:lpstr>
      <vt:lpstr>黑体</vt:lpstr>
      <vt:lpstr>Noto Serif CJK SC</vt:lpstr>
      <vt:lpstr>方正黑体简体</vt:lpstr>
      <vt:lpstr>微软雅黑</vt:lpstr>
      <vt:lpstr>FZHei-B01</vt:lpstr>
      <vt:lpstr>思源黑体 CN Medium</vt:lpstr>
      <vt:lpstr>FZHei-B01S</vt:lpstr>
      <vt:lpstr>等线</vt:lpstr>
      <vt:lpstr>等线</vt:lpstr>
      <vt:lpstr>Calibri</vt:lpstr>
      <vt:lpstr>Mongolian Baiti</vt:lpstr>
      <vt:lpstr>Roboto Black</vt:lpstr>
      <vt:lpstr>楷体</vt:lpstr>
      <vt:lpstr>Arial Unicode MS</vt:lpstr>
      <vt:lpstr>等线 Light</vt:lpstr>
      <vt:lpstr>思源黑体 CN Medium</vt:lpstr>
      <vt:lpstr>Wingdings</vt:lpstr>
      <vt:lpstr>Arial</vt:lpstr>
      <vt:lpstr>Times New Roman</vt:lpstr>
      <vt:lpstr>等线 Light</vt:lpstr>
      <vt:lpstr>FontAwesome</vt:lpstr>
      <vt:lpstr>文道硬笔行书体</vt:lpstr>
      <vt:lpstr>NEU-BZ-S92</vt:lpstr>
      <vt:lpstr>方正书宋_GBK</vt:lpstr>
      <vt:lpstr>Adobe 繁黑體 Std B</vt:lpstr>
      <vt:lpstr>华康俪金黑W8</vt:lpstr>
      <vt:lpstr>Vrinda</vt:lpstr>
      <vt:lpstr>等线</vt:lpstr>
      <vt:lpstr>Calibri Light</vt:lpstr>
      <vt:lpstr>Calibri</vt:lpstr>
      <vt:lpstr>Stencil</vt:lpstr>
      <vt:lpstr>华文新魏</vt:lpstr>
      <vt:lpstr>华文行楷</vt:lpstr>
      <vt:lpstr>幼圆</vt:lpstr>
      <vt:lpstr>Wingdings 2</vt:lpstr>
      <vt:lpstr>Cambria</vt:lpstr>
      <vt:lpstr>华文楷体</vt:lpstr>
      <vt:lpstr>华文中宋</vt:lpstr>
      <vt:lpstr>楷体_GB2312</vt:lpstr>
      <vt:lpstr>新宋体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根据视频内容讨论：</vt:lpstr>
      <vt:lpstr>PowerPoint 演示文稿</vt:lpstr>
      <vt:lpstr>读课本P66—67，完成下列表格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下列有两幅对流层高度的示意图，哪个正确？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爱上巧克力</cp:lastModifiedBy>
  <cp:revision>191</cp:revision>
  <dcterms:created xsi:type="dcterms:W3CDTF">2019-06-19T02:08:00Z</dcterms:created>
  <dcterms:modified xsi:type="dcterms:W3CDTF">2020-11-14T10:48:08Z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