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9" r:id="rId12"/>
    <p:sldId id="418" r:id="rId13"/>
    <p:sldId id="42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 sz="7200"/>
              <a:t>高中议论文写作指导</a:t>
            </a:r>
            <a:endParaRPr lang="zh-CN" altLang="zh-CN" sz="7200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347345"/>
            <a:ext cx="10968990" cy="5960110"/>
          </a:xfrm>
        </p:spPr>
        <p:txBody>
          <a:bodyPr>
            <a:normAutofit fontScale="90000"/>
          </a:bodyPr>
          <a:p>
            <a:r>
              <a:rPr sz="2800">
                <a:solidFill>
                  <a:schemeClr val="tx1"/>
                </a:solidFill>
              </a:rPr>
              <a:t>怀疑是进步的阶梯</a:t>
            </a:r>
            <a:endParaRPr sz="2800">
              <a:solidFill>
                <a:schemeClr val="tx1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sz="2800">
                <a:solidFill>
                  <a:schemeClr val="tx1"/>
                </a:solidFill>
              </a:rPr>
              <a:t>在人类发展的进程中，怀疑起着无可置疑的推动作用，正所谓“大疑则大进，小疑则小进，不疑则不进”。如果把人类的进步比作一辆车，那么，怀疑就是这辆车的动力。</a:t>
            </a:r>
            <a:r>
              <a:rPr sz="2800">
                <a:solidFill>
                  <a:srgbClr val="FF0000"/>
                </a:solidFill>
              </a:rPr>
              <a:t>没有怀疑便没有历史进步</a:t>
            </a:r>
            <a:r>
              <a:rPr sz="2800">
                <a:solidFill>
                  <a:schemeClr val="tx1"/>
                </a:solidFill>
              </a:rPr>
              <a:t>。</a:t>
            </a:r>
            <a:endParaRPr sz="2800">
              <a:solidFill>
                <a:schemeClr val="tx1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sz="2800">
                <a:solidFill>
                  <a:schemeClr val="tx1"/>
                </a:solidFill>
              </a:rPr>
              <a:t>高尔基曾经说过：“不要害怕现实，不要向现实低头，你们来到这个世界，不是为了要服从老朽的东西，而是要创造新的、有理智的、光辉的东西。”人类对于浩瀚的宇宙来说，无论从时间上还是空间上，都是极其短暂与渺小的，</a:t>
            </a:r>
            <a:r>
              <a:rPr sz="2800">
                <a:solidFill>
                  <a:srgbClr val="FF0000"/>
                </a:solidFill>
              </a:rPr>
              <a:t>在人类的发展进程中，一切已知的认识都是探索性的；更何况宇宙也在变化和发展，今天的真理很可能是明天的谬误。所以我们的思想也必须随之更新与完善。这就要求我们不断去怀疑，去创造。</a:t>
            </a:r>
            <a:endParaRPr sz="2800">
              <a:solidFill>
                <a:srgbClr val="FF0000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endParaRPr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86360"/>
            <a:ext cx="10968990" cy="6650355"/>
          </a:xfrm>
        </p:spPr>
        <p:txBody>
          <a:bodyPr>
            <a:noAutofit/>
          </a:bodyPr>
          <a:p>
            <a:pPr marL="0" indent="622300">
              <a:buNone/>
              <a:extLst>
                <a:ext uri="{35155182-B16C-46BC-9424-99874614C6A1}">
                  <wpsdc:indentchars xmlns:wpsdc="http://www.wps.cn/officeDocument/2017/drawingmlCustomData" val="200" checksum="3772118228"/>
                </a:ext>
              </a:extLst>
            </a:pPr>
            <a:r>
              <a:rPr lang="zh-CN" altLang="en-US" sz="2300">
                <a:solidFill>
                  <a:srgbClr val="FF0000"/>
                </a:solidFill>
              </a:rPr>
              <a:t>人，是需要怀疑精神的。</a:t>
            </a:r>
            <a:r>
              <a:rPr lang="zh-CN" altLang="en-US" sz="2300">
                <a:solidFill>
                  <a:schemeClr val="tx1"/>
                </a:solidFill>
              </a:rPr>
              <a:t>对于事物的已有认识，我们必须通过怀疑来促使自己不懈思考以否定认识中的错误方面，我们要学习，就必须打破已有认识的牢笼让真理的翅膀自由飞翔。当我们看到太阳从东方升起，从西方落下时，谁也知道这是地球自转造成的现象。但是，当年哥白尼面对统治人们思想多年的亚里士多德的“地心说”，又是进行了多么大胆的怀疑啊，为此他还献出了自己宝贵的生命。是的，如果没有哥白尼的怀疑，不知道可怜的“太阳”还得环绕着地球转多少年、多少代呢。任何一个领域的每一步前进，无不渗透着怀疑者的汗水，无不留下了怀疑者的足迹。</a:t>
            </a:r>
            <a:endParaRPr lang="zh-CN" altLang="en-US" sz="2300">
              <a:solidFill>
                <a:schemeClr val="tx1"/>
              </a:solidFill>
            </a:endParaRPr>
          </a:p>
          <a:p>
            <a:pPr marL="0" indent="622300">
              <a:buNone/>
              <a:extLst>
                <a:ext uri="{35155182-B16C-46BC-9424-99874614C6A1}">
                  <wpsdc:indentchars xmlns:wpsdc="http://www.wps.cn/officeDocument/2017/drawingmlCustomData" val="200" checksum="3772118228"/>
                </a:ext>
              </a:extLst>
            </a:pPr>
            <a:r>
              <a:rPr lang="zh-CN" altLang="en-US" sz="2300">
                <a:solidFill>
                  <a:schemeClr val="tx1"/>
                </a:solidFill>
              </a:rPr>
              <a:t>而今，当我们读着唐宋八大家的散文叹为观止的时候，你是否能够想到，当年六朝骈文的浮靡文风把中国古代散文竟引向了艺术的死胡同，是韩愈、柳宗元大胆的怀疑，身体力行，才掀起了古文运动的狂飚，才使华夏古文艺术再次奇峰突起，青春焕发，开一代新风，为我们留下了彪炳史册、璀璨古今的艺术瑰宝。</a:t>
            </a:r>
            <a:r>
              <a:rPr lang="zh-CN" altLang="en-US" sz="2300">
                <a:solidFill>
                  <a:srgbClr val="FF0000"/>
                </a:solidFill>
              </a:rPr>
              <a:t>可以毫不夸张地说，没有怀疑，就不会有燧人氏、有巢氏；没有怀疑，就不会有蒸汽机、发电机；没有怀疑，就不会有无线电通讯、计算机网络……</a:t>
            </a:r>
            <a:endParaRPr lang="zh-CN" altLang="en-US" sz="23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671830"/>
            <a:ext cx="10968990" cy="5718810"/>
          </a:xfrm>
        </p:spPr>
        <p:txBody>
          <a:bodyPr>
            <a:normAutofit fontScale="90000"/>
          </a:bodyPr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lang="zh-CN" altLang="en-US" sz="2800">
                <a:solidFill>
                  <a:srgbClr val="FF0000"/>
                </a:solidFill>
              </a:rPr>
              <a:t>当然，怀疑是要有一定的科学依据的。</a:t>
            </a:r>
            <a:r>
              <a:rPr lang="zh-CN" altLang="en-US" sz="2800">
                <a:solidFill>
                  <a:schemeClr val="tx1"/>
                </a:solidFill>
              </a:rPr>
              <a:t>尤其是在我们的学习过程中，不问青红皂白，不作科学分析，对一切都持怀疑态度的做法是不可取的。“怀疑”只是一种猜测，而对已有理论支撑的并被大家接受或实践证明的事实或经验，怀疑者又常常会对自己的“怀疑”产生怀疑，而此时最关键的，就是要看怀疑者能否消除对自己的怀疑而去努力创新。这也就如尼采所说的：“当我们承担起巨大的苦难，并同时听到其发出的哀号时，千万不要被内心的苦恼和怀疑所击倒这才——是伟大。”不断地怀疑，不断地创造，才能推动历史不断地前行。在创新的道路上，要敢于正视阻力并冲破它。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lang="zh-CN" altLang="en-US" sz="2800">
                <a:solidFill>
                  <a:srgbClr val="FF0000"/>
                </a:solidFill>
              </a:rPr>
              <a:t>世界要发展，就不可避免地要遇到各种阻力。不要畏惧，不要回避，要敢于怀疑，敢于自信地去正视阻力，并要为冲破阻力而英勇拼搏。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文章结构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olidFill>
                  <a:schemeClr val="accent4">
                    <a:lumMod val="75000"/>
                  </a:schemeClr>
                </a:solidFill>
              </a:rPr>
              <a:t>议论文的结构是指文章内部的观点和材料的组织安排</a:t>
            </a:r>
            <a:r>
              <a:rPr lang="zh-CN" altLang="en-US" sz="2800">
                <a:solidFill>
                  <a:schemeClr val="tx1"/>
                </a:solidFill>
              </a:rPr>
              <a:t>。典范议论文应该结构严密，逻辑性强，结构完整，合乎规范模式。议论文的基本结构通常由“</a:t>
            </a:r>
            <a:r>
              <a:rPr lang="zh-CN" altLang="en-US" sz="2800">
                <a:solidFill>
                  <a:srgbClr val="FF0000"/>
                </a:solidFill>
              </a:rPr>
              <a:t>引论、本论、结论</a:t>
            </a:r>
            <a:r>
              <a:rPr lang="zh-CN" altLang="en-US" sz="2800">
                <a:solidFill>
                  <a:schemeClr val="tx1"/>
                </a:solidFill>
              </a:rPr>
              <a:t>”三部分组成。要求是</a:t>
            </a:r>
            <a:r>
              <a:rPr lang="zh-CN" altLang="en-US" sz="2800">
                <a:solidFill>
                  <a:schemeClr val="accent4">
                    <a:lumMod val="75000"/>
                  </a:schemeClr>
                </a:solidFill>
              </a:rPr>
              <a:t>开头必须提出论题或论点，主体部分选用材料分层次地论证论点，结尾归纳总结。</a:t>
            </a:r>
            <a:r>
              <a:rPr lang="zh-CN" altLang="en-US" sz="2800">
                <a:solidFill>
                  <a:schemeClr val="tx1"/>
                </a:solidFill>
              </a:rPr>
              <a:t>本论是文章的主体，是对问题的分析。文章尤其议论文的思路必需清晰明了，思路清晰了，结构才能顺畅。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rgbClr val="FF0000"/>
                </a:solidFill>
                <a:sym typeface="+mn-ea"/>
              </a:rPr>
              <a:t>(一)并列式结构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并列式结构。在论证思路中，为了论述的方便，将文章的中心论点分解成几个平行的、并列的分论点，或是把论据并列起来，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论证的几个层次或段落之间的关系是平行的，这就是并列式。</a:t>
            </a:r>
            <a:r>
              <a:rPr lang="zh-CN" altLang="en-US" sz="2400">
                <a:solidFill>
                  <a:schemeClr val="tx1"/>
                </a:solidFill>
              </a:rPr>
              <a:t>善设分论点，多角度论证中心。任何事物存在的条件都是多方面的，任何观点存在的理由也不只有一个，我们写作议论文时，就要善于从不同的角度去找寻理由，一条一条分析，一条一条论证，最终使中心论点更有说服力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（1）并列分解——“</a:t>
            </a:r>
            <a:r>
              <a:rPr lang="zh-CN" altLang="en-US" sz="2400">
                <a:solidFill>
                  <a:srgbClr val="FF0000"/>
                </a:solidFill>
              </a:rPr>
              <a:t>是什么</a:t>
            </a:r>
            <a:r>
              <a:rPr lang="zh-CN" altLang="en-US" sz="2400">
                <a:solidFill>
                  <a:schemeClr val="tx1"/>
                </a:solidFill>
              </a:rPr>
              <a:t>”（2）并列分解——“</a:t>
            </a:r>
            <a:r>
              <a:rPr lang="zh-CN" altLang="en-US" sz="2400">
                <a:solidFill>
                  <a:srgbClr val="FF0000"/>
                </a:solidFill>
              </a:rPr>
              <a:t>为什么</a:t>
            </a:r>
            <a:r>
              <a:rPr lang="zh-CN" altLang="en-US" sz="2400">
                <a:solidFill>
                  <a:schemeClr val="tx1"/>
                </a:solidFill>
              </a:rPr>
              <a:t>”（3）并列分解——“</a:t>
            </a:r>
            <a:r>
              <a:rPr lang="zh-CN" altLang="en-US" sz="2400">
                <a:solidFill>
                  <a:srgbClr val="FF0000"/>
                </a:solidFill>
              </a:rPr>
              <a:t>怎么做</a:t>
            </a:r>
            <a:r>
              <a:rPr lang="zh-CN" altLang="en-US" sz="2400">
                <a:solidFill>
                  <a:schemeClr val="tx1"/>
                </a:solidFill>
              </a:rPr>
              <a:t>”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rgbClr val="FF0000"/>
                </a:solidFill>
                <a:sym typeface="+mn-ea"/>
              </a:rPr>
              <a:t>(一)并列式结构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 sz="2800">
                <a:solidFill>
                  <a:srgbClr val="FF0000"/>
                </a:solidFill>
              </a:rPr>
              <a:t>（一）从“是什么”的角度展开</a:t>
            </a:r>
            <a:endParaRPr lang="zh-CN" altLang="en-US" sz="2800">
              <a:solidFill>
                <a:srgbClr val="FF0000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论点：敢于超越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分论点：1.超越是一种勇气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>
                <a:solidFill>
                  <a:schemeClr val="tx1"/>
                </a:solidFill>
              </a:rPr>
              <a:t>               2.超越是一种能力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>
                <a:solidFill>
                  <a:schemeClr val="tx1"/>
                </a:solidFill>
              </a:rPr>
              <a:t>               3.超越是迈向成功的大门</a:t>
            </a:r>
            <a:endParaRPr lang="zh-CN" altLang="en-US" sz="2800">
              <a:solidFill>
                <a:schemeClr val="tx1"/>
              </a:solidFill>
            </a:endParaRPr>
          </a:p>
          <a:p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rgbClr val="FF0000"/>
                </a:solidFill>
                <a:sym typeface="+mn-ea"/>
              </a:rPr>
              <a:t>(一)并列式结构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lrTx/>
              <a:buSzTx/>
            </a:pPr>
            <a:r>
              <a:rPr sz="2800">
                <a:solidFill>
                  <a:schemeClr val="tx1"/>
                </a:solidFill>
                <a:sym typeface="+mn-ea"/>
              </a:rPr>
              <a:t>分论点1、超越意味胆识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 algn="l">
              <a:buClrTx/>
              <a:buSzTx/>
              <a:buNone/>
            </a:pPr>
            <a:r>
              <a:rPr sz="2800">
                <a:solidFill>
                  <a:schemeClr val="tx1"/>
                </a:solidFill>
                <a:sym typeface="+mn-ea"/>
              </a:rPr>
              <a:t>            2、超越意味追求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 algn="l">
              <a:buClrTx/>
              <a:buSzTx/>
              <a:buNone/>
            </a:pPr>
            <a:r>
              <a:rPr sz="2800">
                <a:solidFill>
                  <a:schemeClr val="tx1"/>
                </a:solidFill>
                <a:sym typeface="+mn-ea"/>
              </a:rPr>
              <a:t>            3、超越意味获取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75" y="121340"/>
            <a:ext cx="10969200" cy="4759200"/>
          </a:xfrm>
        </p:spPr>
        <p:txBody>
          <a:bodyPr>
            <a:noAutofit/>
          </a:bodyPr>
          <a:p>
            <a:r>
              <a:rPr lang="zh-CN" altLang="en-US" sz="2000">
                <a:solidFill>
                  <a:schemeClr val="tx1"/>
                </a:solidFill>
              </a:rPr>
              <a:t>独自面对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>
                <a:solidFill>
                  <a:schemeClr val="tx1"/>
                </a:solidFill>
              </a:rPr>
              <a:t>载歌载舞，欢聚一堂的热闹固然美好。可是，面对困难，独自思考的人生也必不可少。齐心协力，众志成城的合作固然重要，可是，独自面对，依靠自己的力量也不容忽视。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>
                <a:solidFill>
                  <a:schemeClr val="tx1"/>
                </a:solidFill>
              </a:rPr>
              <a:t>段一：独自面对，是一种直面困难的姿态。（引用埃及的一句古话；李时珍独自面对撰写《本草纲目》的困难；简·古多尔独自面对对大猩猩的深入了解；圣女贞德独自面对残暴英军的烈火焚烧；）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>
                <a:solidFill>
                  <a:schemeClr val="tx1"/>
                </a:solidFill>
              </a:rPr>
              <a:t>段二：独自面对，是一种思考人生的姿态。（孔子独自面对黄河的感慨；梭罗独自面对瓦尔登湖思考人生；陈子昂“前不见古人”的感慨；杜甫独自面对泰山，“会当凌绝顶”的思考。）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>
                <a:solidFill>
                  <a:schemeClr val="tx1"/>
                </a:solidFill>
              </a:rPr>
              <a:t>段三：独自面对，是一种步入成熟的姿态。（中国独自面对社会主义道路的逐步成熟；鳄鱼妈妈让宝宝独自面对世界，自力更生；“超女、快男”独自面对，一步步走到最后；引用国外的成熟的古训。）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>
                <a:solidFill>
                  <a:schemeClr val="tx1"/>
                </a:solidFill>
              </a:rPr>
              <a:t>结尾：独自面对生活中的细雨，独自面对生活中的冷雨敲窗，独自面对生活中的点滴天明……，让我们的生命学会一种独自面对的姿态吧，那么，勇敢、睿智、成熟将会成为你的本钱。</a:t>
            </a:r>
            <a:endParaRPr lang="zh-CN" altLang="en-US" sz="20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rgbClr val="FF0000"/>
                </a:solidFill>
                <a:sym typeface="+mn-ea"/>
              </a:rPr>
              <a:t>(一)并列式结构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（二）从“为什么”的角度展开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独自面对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每个人都有家人，朋友，伙伴……然而，在人生的关口，再亲密的人有时也帮不了你，总有些危机，需要你独自面对。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段一：独自面对，带来一往直前的勇气。（袁崇焕、贝.布托、毛泽东）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段二：独自面对，培育百折不挠的坚强。（邓小平、里根、邓肯）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段三：独自面对，成就永不言败的自信。（王宝强、辛普森、罗琳）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结尾：神给你一道关卡，是为了让你变得更加强大。独自面对，不是狂傲，不是死板，那是一种实力的证明，风雨过后，更显光彩。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rgbClr val="FF0000"/>
                </a:solidFill>
                <a:sym typeface="+mn-ea"/>
              </a:rPr>
              <a:t>(一)并列式结构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（三）从“怎么办”的角度展开</a:t>
            </a:r>
            <a:endParaRPr sz="2400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独自面对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人生中有高潮，有低谷，生命中有彩色，也有黑色，有一些我们可以和别人分享，而有一些我们则要独自面对。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1.寂寞，需要我们独自面对。（纳兰容若和海子的寂寞）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2.挑战，需要我们独自面对。（马丁路德、贝多芬的例子）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3.失败，需要我们独自面对。（归有光的八次落第、爱迪生的试验）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结尾：生命中不是所有的东西我们都可以跟别人分享的，有一些我们需要独自面对。</a:t>
            </a:r>
            <a:endParaRPr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rgbClr val="FF0000"/>
                </a:solidFill>
                <a:sym typeface="+mn-ea"/>
              </a:rPr>
              <a:t>(二)递进式结构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这种结构的特点是文章各层之间显示出由浅入深、步步推进的关系，例如文章可先提出一个论题，然后由现象到本质，由主到次（或由次到主），逐层加以分析，最后作综合归纳。　　　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其模式为“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是什么——为什么——怎么做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”。“是什么”可理解为提出问题：或指明问题的实质，或申述论述的范围，或直接提出中心论点等；也可以是对论述对象作必要的解释、说明等。从“为什么”与“怎么样”的角度论述，是文章的主体部分，这两部分可以并重，也可以有所侧重，不一定平均用力。侧重点的选择，要考虑需要我们着重讲清的是观点成立的理由，还是根据某个道理应该怎么做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新版空白演示配色">
    <a:dk1>
      <a:srgbClr val="000000"/>
    </a:dk1>
    <a:lt1>
      <a:srgbClr val="FFFFFF"/>
    </a:lt1>
    <a:dk2>
      <a:srgbClr val="0F1423"/>
    </a:dk2>
    <a:lt2>
      <a:srgbClr val="FFFFFF"/>
    </a:lt2>
    <a:accent1>
      <a:srgbClr val="6096E6"/>
    </a:accent1>
    <a:accent2>
      <a:srgbClr val="58B6E5"/>
    </a:accent2>
    <a:accent3>
      <a:srgbClr val="56CA95"/>
    </a:accent3>
    <a:accent4>
      <a:srgbClr val="FFBA55"/>
    </a:accent4>
    <a:accent5>
      <a:srgbClr val="F18870"/>
    </a:accent5>
    <a:accent6>
      <a:srgbClr val="EC5F74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2726</Words>
  <Application>WPS 演示</Application>
  <PresentationFormat>宽屏</PresentationFormat>
  <Paragraphs>71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高中议论文写作指导</vt:lpstr>
      <vt:lpstr>文章结构</vt:lpstr>
      <vt:lpstr>(一)并列式结构</vt:lpstr>
      <vt:lpstr>(一)并列式结构</vt:lpstr>
      <vt:lpstr>(一)并列式结构</vt:lpstr>
      <vt:lpstr>PowerPoint 演示文稿</vt:lpstr>
      <vt:lpstr>(一)并列式结构</vt:lpstr>
      <vt:lpstr>(一)并列式结构</vt:lpstr>
      <vt:lpstr>(二)递进式结构</vt:lpstr>
      <vt:lpstr>PowerPoint 演示文稿</vt:lpstr>
      <vt:lpstr>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175</cp:revision>
  <dcterms:created xsi:type="dcterms:W3CDTF">2019-06-19T02:08:00Z</dcterms:created>
  <dcterms:modified xsi:type="dcterms:W3CDTF">2020-11-11T01:21:34Z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