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9" r:id="rId12"/>
    <p:sldId id="418" r:id="rId13"/>
    <p:sldId id="420" r:id="rId14"/>
    <p:sldId id="421" r:id="rId15"/>
    <p:sldId id="422" r:id="rId16"/>
    <p:sldId id="423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 sz="7200"/>
              <a:t>高中议论文写作指导</a:t>
            </a:r>
            <a:endParaRPr lang="zh-CN" altLang="zh-CN" sz="7200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tx1"/>
                </a:solidFill>
                <a:sym typeface="+mn-ea"/>
              </a:rPr>
              <a:t>二、</a:t>
            </a:r>
            <a:r>
              <a:rPr>
                <a:sym typeface="+mn-ea"/>
              </a:rPr>
              <a:t>如何写好开头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sz="2800">
                <a:solidFill>
                  <a:schemeClr val="tx1"/>
                </a:solidFill>
              </a:rPr>
              <a:t>1.</a:t>
            </a:r>
            <a:r>
              <a:rPr lang="zh-CN" altLang="en-US" sz="2800">
                <a:solidFill>
                  <a:srgbClr val="FF0000"/>
                </a:solidFill>
              </a:rPr>
              <a:t>直接表达</a:t>
            </a:r>
            <a:r>
              <a:rPr lang="zh-CN" altLang="en-US" sz="2800">
                <a:solidFill>
                  <a:schemeClr val="tx1"/>
                </a:solidFill>
              </a:rPr>
              <a:t>自己的见解或者抒写自己的情怀。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sz="2800">
                <a:solidFill>
                  <a:schemeClr val="tx1"/>
                </a:solidFill>
              </a:rPr>
              <a:t>2.</a:t>
            </a:r>
            <a:r>
              <a:rPr lang="zh-CN" altLang="en-US" sz="2800">
                <a:solidFill>
                  <a:srgbClr val="FF0000"/>
                </a:solidFill>
              </a:rPr>
              <a:t>由抒情议论入题</a:t>
            </a:r>
            <a:r>
              <a:rPr lang="zh-CN" altLang="en-US" sz="2800">
                <a:solidFill>
                  <a:schemeClr val="tx1"/>
                </a:solidFill>
              </a:rPr>
              <a:t>，打破议论文板起面孔说教的束缚，语言清新灵秀，更能引起读者共鸣。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sz="2800">
                <a:solidFill>
                  <a:schemeClr val="tx1"/>
                </a:solidFill>
              </a:rPr>
              <a:t>3.</a:t>
            </a:r>
            <a:r>
              <a:rPr lang="zh-CN" altLang="en-US" sz="2800">
                <a:solidFill>
                  <a:schemeClr val="tx1"/>
                </a:solidFill>
              </a:rPr>
              <a:t>一开篇即</a:t>
            </a:r>
            <a:r>
              <a:rPr lang="zh-CN" altLang="en-US" sz="2800">
                <a:solidFill>
                  <a:srgbClr val="FF0000"/>
                </a:solidFill>
              </a:rPr>
              <a:t>诠释题目内涵</a:t>
            </a:r>
            <a:r>
              <a:rPr lang="zh-CN" altLang="en-US" sz="2800">
                <a:solidFill>
                  <a:schemeClr val="tx1"/>
                </a:solidFill>
              </a:rPr>
              <a:t>，明确中心论点。好处是通过诠释概念来挖掘其深意，明确论述的方向。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sz="2800">
                <a:solidFill>
                  <a:schemeClr val="tx1"/>
                </a:solidFill>
              </a:rPr>
              <a:t>4.</a:t>
            </a:r>
            <a:r>
              <a:rPr lang="zh-CN" altLang="en-US" sz="2800">
                <a:solidFill>
                  <a:srgbClr val="FF0000"/>
                </a:solidFill>
              </a:rPr>
              <a:t>以名言开篇</a:t>
            </a:r>
            <a:r>
              <a:rPr lang="zh-CN" altLang="en-US" sz="2800">
                <a:solidFill>
                  <a:schemeClr val="tx1"/>
                </a:solidFill>
              </a:rPr>
              <a:t>，可以先声夺人。引用名人名言可以表明自己的主观态度，也可以使用名言作为论点论据，好处是加强论述的权威性，为文章的展开埋下伏笔。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zh-CN" altLang="en-US" sz="2800">
                <a:solidFill>
                  <a:schemeClr val="tx1"/>
                </a:solidFill>
              </a:rPr>
              <a:t>阅读下面的材料，根据要求写一篇不少于800字的文章。(60分)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673100">
              <a:buNone/>
              <a:extLst>
                <a:ext uri="{35155182-B16C-46BC-9424-99874614C6A1}">
                  <wpsdc:indentchars xmlns:wpsdc="http://www.wps.cn/officeDocument/2017/drawingmlCustomData" val="200" checksum="1806895988"/>
                </a:ext>
              </a:extLst>
            </a:pPr>
            <a:r>
              <a:rPr lang="zh-CN" altLang="en-US" sz="2800">
                <a:solidFill>
                  <a:schemeClr val="tx1"/>
                </a:solidFill>
              </a:rPr>
              <a:t>一位商人发现并买下一块晶莹剔透、大如蛋黄的钻石。他请专家检验，专家大加赞赏，但为钻石中有道裂纹表示惋惜，并说：“如果沿裂纹切割成两块，能使钻石增值；只是一旦失败，损失就大了。”怎样切割这块钻石呢?商人咨询了很多切割师，他们都不愿动手，说是风险太大。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673100">
              <a:buNone/>
              <a:extLst>
                <a:ext uri="{35155182-B16C-46BC-9424-99874614C6A1}">
                  <wpsdc:indentchars xmlns:wpsdc="http://www.wps.cn/officeDocument/2017/drawingmlCustomData" val="200" checksum="1806895988"/>
                </a:ext>
              </a:extLst>
            </a:pPr>
            <a:r>
              <a:rPr lang="zh-CN" altLang="en-US" sz="2800">
                <a:solidFill>
                  <a:schemeClr val="tx1"/>
                </a:solidFill>
              </a:rPr>
              <a:t>后来，一位技艺高超的老切割师答应试试。他设计了周密的切割方案，然后指导年轻的徒弟动手操作。当着商人的面，徒弟一下子就把钻石切成两块。商人捧起两块钻石，十分感慨。老切割师说:“要有经验、技术，更要有勇气。不去想价值的事，手就不会发抖。”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立意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>
                <a:solidFill>
                  <a:schemeClr val="tx1"/>
                </a:solidFill>
              </a:rPr>
              <a:t>【立意参考】：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勇于承担风险；艺高也要胆大；经验技术可贵，勇气更佳；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消除顾虑，勇于尝试；不计得失，专注做事。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开头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zh-CN" altLang="en-US" sz="2800">
                <a:solidFill>
                  <a:srgbClr val="FF0000"/>
                </a:solidFill>
              </a:rPr>
              <a:t>1、扣。</a:t>
            </a:r>
            <a:endParaRPr lang="zh-CN" altLang="en-US" sz="2800">
              <a:solidFill>
                <a:srgbClr val="FF0000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开头要</a:t>
            </a:r>
            <a:r>
              <a:rPr lang="zh-CN" altLang="en-US" sz="2800">
                <a:solidFill>
                  <a:srgbClr val="FF0000"/>
                </a:solidFill>
              </a:rPr>
              <a:t>扣材料，点中心</a:t>
            </a:r>
            <a:r>
              <a:rPr lang="zh-CN" altLang="en-US" sz="2800">
                <a:solidFill>
                  <a:schemeClr val="tx1"/>
                </a:solidFill>
              </a:rPr>
              <a:t>。扣题要稳、准、狠。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例如：勇气，能让经验和技术插上腾飞的翅膀；勇气，能让思前想后的心灵专注；勇气，能让我们摆脱患得患失的怪圈。有无畏之心，方可成就大事业。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>
                <a:solidFill>
                  <a:schemeClr val="tx1"/>
                </a:solidFill>
              </a:rPr>
              <a:t>   (2013年新课标全国卷Ⅰ优秀作文开头)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此段没有寻常考生的引例分析，没有拖泥带水的议论。开篇直奔主题，运用比喻，将三个因果的思辨关系直接切开，可谓稳、准、狠。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开头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pPr algn="l">
              <a:buClrTx/>
              <a:buSzTx/>
            </a:pPr>
            <a:r>
              <a:rPr lang="zh-CN" altLang="en-US" sz="2800">
                <a:solidFill>
                  <a:srgbClr val="FF0000"/>
                </a:solidFill>
              </a:rPr>
              <a:t>2、简。</a:t>
            </a:r>
            <a:endParaRPr lang="zh-CN" altLang="en-US" sz="2800">
              <a:solidFill>
                <a:srgbClr val="FF0000"/>
              </a:solidFill>
            </a:endParaRPr>
          </a:p>
          <a:p>
            <a:pPr algn="l">
              <a:buClrTx/>
              <a:buSzTx/>
            </a:pPr>
            <a:r>
              <a:rPr lang="zh-CN" altLang="en-US" sz="2800">
                <a:solidFill>
                  <a:schemeClr val="tx1"/>
                </a:solidFill>
              </a:rPr>
              <a:t>文字要简洁，</a:t>
            </a:r>
            <a:r>
              <a:rPr lang="zh-CN" altLang="en-US" sz="2800">
                <a:solidFill>
                  <a:srgbClr val="FF0000"/>
                </a:solidFill>
              </a:rPr>
              <a:t>不冗长，不拖沓</a:t>
            </a:r>
            <a:r>
              <a:rPr lang="zh-CN" altLang="en-US" sz="2800">
                <a:solidFill>
                  <a:schemeClr val="tx1"/>
                </a:solidFill>
              </a:rPr>
              <a:t>。三言两语，述料，点题。议论文开头一般要引述材料，往往引述材料过长，不能交代中心。</a:t>
            </a:r>
            <a:r>
              <a:rPr lang="zh-CN" altLang="en-US" sz="2800">
                <a:solidFill>
                  <a:schemeClr val="accent4">
                    <a:lumMod val="50000"/>
                  </a:schemeClr>
                </a:solidFill>
              </a:rPr>
              <a:t>其实，所给材料，是我们写作的助跑器，只需要从中引申出自己要写的观点即可</a:t>
            </a:r>
            <a:r>
              <a:rPr lang="zh-CN" altLang="en-US" sz="2800">
                <a:solidFill>
                  <a:schemeClr val="tx1"/>
                </a:solidFill>
              </a:rPr>
              <a:t>。对材料的引述，只要概括一下与自己观点有关的内容即可。</a:t>
            </a:r>
            <a:endParaRPr lang="zh-CN" altLang="en-US" sz="2800">
              <a:solidFill>
                <a:schemeClr val="tx1"/>
              </a:solidFill>
            </a:endParaRPr>
          </a:p>
          <a:p>
            <a:pPr algn="l">
              <a:buClrTx/>
              <a:buSzTx/>
            </a:pPr>
            <a:r>
              <a:rPr lang="zh-CN" altLang="en-US" sz="2800">
                <a:solidFill>
                  <a:schemeClr val="tx1"/>
                </a:solidFill>
              </a:rPr>
              <a:t>例如：</a:t>
            </a:r>
            <a:endParaRPr lang="zh-CN" altLang="en-US" sz="2800">
              <a:solidFill>
                <a:schemeClr val="tx1"/>
              </a:solidFill>
            </a:endParaRPr>
          </a:p>
          <a:p>
            <a:pPr algn="l">
              <a:buClrTx/>
              <a:buSzTx/>
            </a:pPr>
            <a:r>
              <a:rPr lang="zh-CN" altLang="en-US" sz="2800">
                <a:solidFill>
                  <a:schemeClr val="tx1"/>
                </a:solidFill>
              </a:rPr>
              <a:t>手起刀落的瞬间，晶莹剔透的钻石发出耀眼夺目的光。经验与勇气一道，创造出令人艳羡的珍宝。让勇气为经验松绑，化勇气为利剑，经验为盾牌，披荆斩棘，开天辟地。（《让勇气为经验松绑》）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开头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300">
                <a:solidFill>
                  <a:srgbClr val="FF0000"/>
                </a:solidFill>
              </a:rPr>
              <a:t>3、美。</a:t>
            </a:r>
            <a:endParaRPr lang="zh-CN" altLang="en-US" sz="2300">
              <a:solidFill>
                <a:srgbClr val="FF0000"/>
              </a:solidFill>
            </a:endParaRPr>
          </a:p>
          <a:p>
            <a:r>
              <a:rPr lang="zh-CN" altLang="en-US" sz="2300">
                <a:solidFill>
                  <a:schemeClr val="tx1"/>
                </a:solidFill>
              </a:rPr>
              <a:t>立足于“扣”“简”基础上，</a:t>
            </a:r>
            <a:r>
              <a:rPr lang="zh-CN" altLang="en-US" sz="2300">
                <a:solidFill>
                  <a:srgbClr val="FF0000"/>
                </a:solidFill>
              </a:rPr>
              <a:t>运用比喻、排比、引用等手法</a:t>
            </a:r>
            <a:r>
              <a:rPr lang="zh-CN" altLang="en-US" sz="2300">
                <a:solidFill>
                  <a:schemeClr val="tx1"/>
                </a:solidFill>
              </a:rPr>
              <a:t>，使开头有一定的文采、思想或是技巧。</a:t>
            </a:r>
            <a:endParaRPr lang="zh-CN" altLang="en-US" sz="2300">
              <a:solidFill>
                <a:schemeClr val="tx1"/>
              </a:solidFill>
            </a:endParaRPr>
          </a:p>
          <a:p>
            <a:r>
              <a:rPr lang="zh-CN" altLang="en-US" sz="2300">
                <a:solidFill>
                  <a:schemeClr val="tx1"/>
                </a:solidFill>
              </a:rPr>
              <a:t>例如：</a:t>
            </a:r>
            <a:endParaRPr lang="zh-CN" altLang="en-US" sz="2300">
              <a:solidFill>
                <a:schemeClr val="tx1"/>
              </a:solidFill>
            </a:endParaRPr>
          </a:p>
          <a:p>
            <a:pPr marL="0" indent="622300">
              <a:buNone/>
              <a:extLst>
                <a:ext uri="{35155182-B16C-46BC-9424-99874614C6A1}">
                  <wpsdc:indentchars xmlns:wpsdc="http://www.wps.cn/officeDocument/2017/drawingmlCustomData" val="200" checksum="3772118228"/>
                </a:ext>
              </a:extLst>
            </a:pPr>
            <a:r>
              <a:rPr lang="zh-CN" altLang="en-US" sz="2300">
                <a:solidFill>
                  <a:schemeClr val="tx1"/>
                </a:solidFill>
              </a:rPr>
              <a:t>林徽因曾说：“真正的平静，不是远离车马喧嚣，而是在内心修篱种菊，即使如流往事，涛声依旧，放弃执念，便可寂静安然。”真正的平静正如此，面对钻石的天价，唯有放弃心中的杂念，泰然处之，方能收获价值。</a:t>
            </a:r>
            <a:endParaRPr lang="zh-CN" altLang="en-US" sz="2300">
              <a:solidFill>
                <a:schemeClr val="tx1"/>
              </a:solidFill>
            </a:endParaRPr>
          </a:p>
          <a:p>
            <a:pPr marL="0" indent="622300">
              <a:buNone/>
              <a:extLst>
                <a:ext uri="{35155182-B16C-46BC-9424-99874614C6A1}">
                  <wpsdc:indentchars xmlns:wpsdc="http://www.wps.cn/officeDocument/2017/drawingmlCustomData" val="200" checksum="3772118228"/>
                </a:ext>
              </a:extLst>
            </a:pPr>
            <a:r>
              <a:rPr lang="zh-CN" altLang="en-US" sz="2300">
                <a:solidFill>
                  <a:schemeClr val="tx1"/>
                </a:solidFill>
              </a:rPr>
              <a:t>心之泰然，是坦荡之果，唯有无视价值，方知价值可贵。</a:t>
            </a:r>
            <a:endParaRPr lang="zh-CN" altLang="en-US" sz="23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300">
                <a:solidFill>
                  <a:schemeClr val="tx1"/>
                </a:solidFill>
              </a:rPr>
              <a:t>                                                                        《钻石有价，我心泰然》</a:t>
            </a:r>
            <a:endParaRPr lang="zh-CN" altLang="en-US" sz="23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议论文概要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>
                <a:solidFill>
                  <a:schemeClr val="tx1"/>
                </a:solidFill>
              </a:rPr>
              <a:t>1.什么是议论文？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rgbClr val="FF0000"/>
                </a:solidFill>
              </a:rPr>
              <a:t>议论文</a:t>
            </a:r>
            <a:r>
              <a:rPr lang="zh-CN" altLang="en-US" sz="2800">
                <a:solidFill>
                  <a:schemeClr val="tx1"/>
                </a:solidFill>
              </a:rPr>
              <a:t>又叫说理文，</a:t>
            </a:r>
            <a:r>
              <a:rPr lang="zh-CN" altLang="en-US" sz="2800">
                <a:solidFill>
                  <a:srgbClr val="FF0000"/>
                </a:solidFill>
              </a:rPr>
              <a:t>它是一种剖析事物、论述事理、发表意见、提出主张的文体。</a:t>
            </a:r>
            <a:r>
              <a:rPr lang="zh-CN" altLang="en-US" sz="2800">
                <a:solidFill>
                  <a:schemeClr val="tx1"/>
                </a:solidFill>
              </a:rPr>
              <a:t>作者通过摆事实、讲道理、辨是非等方法，来确定其观点正确或错误，树立或否定某种主张。议论文应该观点明确、论据充分、语言精炼、论证合理、有严密的逻辑性。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ym typeface="+mn-ea"/>
              </a:rPr>
              <a:t>议论文概要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</a:rPr>
              <a:t>2.议论文的三要素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rgbClr val="FF0000"/>
                </a:solidFill>
              </a:rPr>
              <a:t>（一）论点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无论写什么文章都必须立论。立论就是针对客观事物或问题，直接提出自己的见解和主张，阐明其理由，表明自己的态度。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rgbClr val="FF0000"/>
                </a:solidFill>
              </a:rPr>
              <a:t>（二）论据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rgbClr val="FF0000"/>
                </a:solidFill>
              </a:rPr>
              <a:t>论据，是支撑论点的材料</a:t>
            </a:r>
            <a:r>
              <a:rPr lang="zh-CN" altLang="en-US" sz="2400">
                <a:solidFill>
                  <a:schemeClr val="tx1"/>
                </a:solidFill>
              </a:rPr>
              <a:t>，是作者用来证明论点的理由和根据。通俗说，就是文章中“摆事实、讲道理”，所以，论据主要有</a:t>
            </a:r>
            <a:r>
              <a:rPr lang="zh-CN" altLang="en-US" sz="2400">
                <a:solidFill>
                  <a:srgbClr val="FF0000"/>
                </a:solidFill>
              </a:rPr>
              <a:t>事实论据</a:t>
            </a:r>
            <a:r>
              <a:rPr lang="zh-CN" altLang="en-US" sz="2400">
                <a:solidFill>
                  <a:schemeClr val="tx1"/>
                </a:solidFill>
              </a:rPr>
              <a:t>和</a:t>
            </a:r>
            <a:r>
              <a:rPr lang="zh-CN" altLang="en-US" sz="2400">
                <a:solidFill>
                  <a:srgbClr val="FF0000"/>
                </a:solidFill>
              </a:rPr>
              <a:t>理论论据</a:t>
            </a:r>
            <a:r>
              <a:rPr lang="zh-CN" altLang="en-US" sz="2400">
                <a:solidFill>
                  <a:schemeClr val="tx1"/>
                </a:solidFill>
              </a:rPr>
              <a:t>。</a:t>
            </a:r>
            <a:r>
              <a:rPr lang="zh-CN" altLang="en-US" sz="2400">
                <a:solidFill>
                  <a:schemeClr val="accent4">
                    <a:lumMod val="50000"/>
                  </a:schemeClr>
                </a:solidFill>
              </a:rPr>
              <a:t>事实论据包括代表性事例(名人故事等)，确凿的数据，可靠的史实等；理论论据主要是指文中使用的名言警句、谚语格言以及作者的说理分析等。</a:t>
            </a:r>
            <a:endParaRPr lang="zh-CN" altLang="en-US" sz="240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ym typeface="+mn-ea"/>
              </a:rPr>
              <a:t>议论文概要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 sz="2400">
                <a:solidFill>
                  <a:schemeClr val="tx1"/>
                </a:solidFill>
              </a:rPr>
              <a:t>论据使用注意事项：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1.论据必须为论点服务，即观点和材料要统一，能证明论点。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2.论据要典型，不能用诸如“我同学就是一个这样的人”，同时论据更要丰富（多积累、勤积累才能做到）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3.论据要新颖。新颖方能吸引人。选择新鲜的别人尚未用过的论据是金子，别人已用的论据你能变换角度用是银子，别人经常用的而你又照搬照用的是石子。记住：写作文时，如果你能一下子想到的事例，别人也会一下子想到，所以就注定你的论据不够新颖了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4.论据丰富时，事例排列的顺序应当这样：古今中外。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ym typeface="+mn-ea"/>
              </a:rPr>
              <a:t>议论文概要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lrTx/>
              <a:buSzTx/>
            </a:pPr>
            <a:r>
              <a:rPr lang="zh-CN" altLang="en-US" sz="2400">
                <a:solidFill>
                  <a:srgbClr val="FF0000"/>
                </a:solidFill>
              </a:rPr>
              <a:t>（三）论证</a:t>
            </a:r>
            <a:endParaRPr lang="zh-CN" altLang="en-US" sz="2400">
              <a:solidFill>
                <a:srgbClr val="FF0000"/>
              </a:solidFill>
            </a:endParaRPr>
          </a:p>
          <a:p>
            <a:r>
              <a:rPr lang="zh-CN" altLang="en-US" sz="2800">
                <a:solidFill>
                  <a:schemeClr val="accent4">
                    <a:lumMod val="50000"/>
                  </a:schemeClr>
                </a:solidFill>
              </a:rPr>
              <a:t>论证是运用论据来证明论点的过程和方法</a:t>
            </a:r>
            <a:r>
              <a:rPr lang="zh-CN" altLang="en-US" sz="2800">
                <a:solidFill>
                  <a:schemeClr val="tx1"/>
                </a:solidFill>
              </a:rPr>
              <a:t>，是论点和论据之间的逻辑关系纽带。论点是解决“需要证明什么”，论据是解决“用什么来证明”，论证是解决“怎样证明”。中学阶段常用的</a:t>
            </a:r>
            <a:r>
              <a:rPr lang="zh-CN" altLang="en-US" sz="2800">
                <a:solidFill>
                  <a:schemeClr val="accent4">
                    <a:lumMod val="50000"/>
                  </a:schemeClr>
                </a:solidFill>
              </a:rPr>
              <a:t>论证方法有</a:t>
            </a:r>
            <a:r>
              <a:rPr lang="zh-CN" altLang="en-US" sz="2800">
                <a:solidFill>
                  <a:schemeClr val="tx1"/>
                </a:solidFill>
              </a:rPr>
              <a:t>：</a:t>
            </a:r>
            <a:r>
              <a:rPr lang="zh-CN" altLang="en-US" sz="2800">
                <a:solidFill>
                  <a:srgbClr val="FF0000"/>
                </a:solidFill>
              </a:rPr>
              <a:t>引用（引言）论证、事例（名人、时代人物）论证、正反对比论证、类比论证、因果论证以及比喻论证</a:t>
            </a:r>
            <a:r>
              <a:rPr lang="zh-CN" altLang="en-US" sz="2800">
                <a:solidFill>
                  <a:schemeClr val="tx1"/>
                </a:solidFill>
              </a:rPr>
              <a:t>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如何写作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 sz="2800">
                <a:solidFill>
                  <a:schemeClr val="tx1"/>
                </a:solidFill>
              </a:rPr>
              <a:t>一、审题立意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审题就是认真审读、揣摩命题者提供的作文材料（文字、图画等）、写作提示和要求以及标题等。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文章的“标题”，又称文章的“题目”，它是文章的标记，与文章的主题、立意有紧密的内在联系。文章标题的拟制就是对文章主题信息、文章内容的微缩。俗话说，“题好一半文”，题目拟得恰当，可以收到“妙笔点睛”“慧眼传神”的效果，它对于确保整篇文章的质量有着重要的作用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tx1"/>
                </a:solidFill>
                <a:sym typeface="+mn-ea"/>
              </a:rPr>
              <a:t>一、审题立意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1.准确鲜明。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在给材料的作文中，文题须切合材料的内涵，或抓住材料的中心话题。标题的准确与否，与审题正确与否密切相关。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.紧扣文体。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议论文型：《成功在于磨难》、《诚信，让世界充满阳光》、《选择永恒》、《崇高的心灵选择——谈悲剧之美》、《遭遇挫折，超越痛苦》、《谈骨气》等等。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记叙文型：《一个“死囚”的无悔抉择》、《哥，你是捡来的吗》、《继承人的选择》等等。这些题目就不宜写成其它文体。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tx1"/>
                </a:solidFill>
                <a:sym typeface="+mn-ea"/>
              </a:rPr>
              <a:t>一、审题立意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.有文采。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《把好生活快慢的航帆》　《成长需要悉心的呵护》　　《挺直生命的脊梁》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《莫让机遇擦肩而过》　　《坚守人生的关键》　　《点缀缤纷世界》　　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《为他人开一朵花》  《赠人玫瑰，手有余香》　　《生命因奉献而美丽》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《舍弃才能获得自由》《起跑线上的美丽》《岁月，请再送我那串串风铃》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《勇敢奔跑，勇敢超越》　　《奔跑人生》　　《人生没有捷径》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olidFill>
                  <a:schemeClr val="tx1"/>
                </a:solidFill>
                <a:sym typeface="+mn-ea"/>
              </a:rPr>
              <a:t>二、</a:t>
            </a:r>
            <a:r>
              <a:rPr lang="zh-CN" altLang="en-US"/>
              <a:t>如何写好开头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 sz="2800">
                <a:solidFill>
                  <a:schemeClr val="tx1"/>
                </a:solidFill>
              </a:rPr>
              <a:t>明代学者谢榛说：“起句当如爆竹，聚响易彻。”清人李渔说：“开卷之初，当以奇句夺目，使之一见而惊，不敢弃去。”落笔不凡，精彩开篇，应如天外惊雷，破空而来，摄人心魄，先声夺人。开篇开宗明义，让人一望而知文章宗旨所在；开篇简短精炼，将问题提得明确而集中；开篇引人入胜，如春云初展鲜花含露叫人一见钟情。宋代大文学家欧阳修曾有诗曰:“文章看落笔,议论驰后先,破石出至宝,决高泻千川。”</a:t>
            </a:r>
            <a:r>
              <a:rPr lang="zh-CN" altLang="en-US" sz="2800">
                <a:solidFill>
                  <a:schemeClr val="accent4">
                    <a:lumMod val="50000"/>
                  </a:schemeClr>
                </a:solidFill>
              </a:rPr>
              <a:t>为了规范议论文的思路，并追求最好的艺术效果，议论文在开头就要呈现异彩。即点明观点又要引人入胜，不落俗套，让阅卷老师读来赏心悦目，心旷神怡。</a:t>
            </a:r>
            <a:endParaRPr lang="zh-CN" altLang="en-US" sz="280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新版空白演示配色">
    <a:dk1>
      <a:srgbClr val="000000"/>
    </a:dk1>
    <a:lt1>
      <a:srgbClr val="FFFFFF"/>
    </a:lt1>
    <a:dk2>
      <a:srgbClr val="0F1423"/>
    </a:dk2>
    <a:lt2>
      <a:srgbClr val="FFFFFF"/>
    </a:lt2>
    <a:accent1>
      <a:srgbClr val="6096E6"/>
    </a:accent1>
    <a:accent2>
      <a:srgbClr val="58B6E5"/>
    </a:accent2>
    <a:accent3>
      <a:srgbClr val="56CA95"/>
    </a:accent3>
    <a:accent4>
      <a:srgbClr val="FFBA55"/>
    </a:accent4>
    <a:accent5>
      <a:srgbClr val="F18870"/>
    </a:accent5>
    <a:accent6>
      <a:srgbClr val="EC5F74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2689</Words>
  <Application>WPS 演示</Application>
  <PresentationFormat>宽屏</PresentationFormat>
  <Paragraphs>98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华文行楷</vt:lpstr>
      <vt:lpstr>Office 主题​​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goodluck</cp:lastModifiedBy>
  <cp:revision>172</cp:revision>
  <dcterms:created xsi:type="dcterms:W3CDTF">2019-06-19T02:08:00Z</dcterms:created>
  <dcterms:modified xsi:type="dcterms:W3CDTF">2020-11-09T13:55:33Z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2052-11.1.0.9929</vt:lpwstr>
  </property>
</Properties>
</file>