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4"/>
  </p:notesMasterIdLst>
  <p:sldIdLst>
    <p:sldId id="321" r:id="rId4"/>
    <p:sldId id="346" r:id="rId5"/>
    <p:sldId id="332" r:id="rId6"/>
    <p:sldId id="375" r:id="rId7"/>
    <p:sldId id="376" r:id="rId8"/>
    <p:sldId id="349" r:id="rId9"/>
    <p:sldId id="344" r:id="rId10"/>
    <p:sldId id="345" r:id="rId11"/>
    <p:sldId id="312" r:id="rId12"/>
    <p:sldId id="269" r:id="rId1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D4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notesMaster" Target="notesMasters/notesMaster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1" y="1709738"/>
            <a:ext cx="105156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1" y="4589463"/>
            <a:ext cx="105156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05728" y="1600200"/>
            <a:ext cx="5376672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5" y="1778438"/>
            <a:ext cx="4873575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5" y="2665379"/>
            <a:ext cx="4873575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9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9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839200" y="274638"/>
            <a:ext cx="27432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09600" y="274638"/>
            <a:ext cx="8070573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33" name="Rectangle 2"/>
          <p:cNvSpPr/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1034" name="Rectangle 3"/>
          <p:cNvSpPr/>
          <p:nvPr>
            <p:ph type="body" idx="1"/>
          </p:nvPr>
        </p:nvSpPr>
        <p:spPr>
          <a:xfrm>
            <a:off x="609600" y="1600200"/>
            <a:ext cx="109728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035" name="Rectangle 4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indent="0" algn="l" fontAlgn="base">
              <a:buFont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1036" name="Rectangle 5"/>
          <p:cNvSpPr>
            <a:spLocks noGrp="1"/>
          </p:cNvSpPr>
          <p:nvPr>
            <p:ph type="ftr" sz="quarter" idx="3"/>
          </p:nvPr>
        </p:nvSpPr>
        <p:spPr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indent="0" algn="ctr" fontAlgn="base">
              <a:buFont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endParaRPr lang="en-US" altLang="zh-CN"/>
          </a:p>
        </p:txBody>
      </p:sp>
      <p:sp>
        <p:nvSpPr>
          <p:cNvPr id="1037" name="Rectangle 6"/>
          <p:cNvSpPr>
            <a:spLocks noGrp="1"/>
          </p:cNvSpPr>
          <p:nvPr>
            <p:ph type="sldNum" sz="quarter" idx="4"/>
          </p:nvPr>
        </p:nvSpPr>
        <p:spPr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0" indent="0" algn="r" fontAlgn="base">
              <a:buFontTx/>
              <a:defRPr sz="14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</a:lstStyle>
          <a:p>
            <a:pPr lvl="0" defTabSz="914400" rtl="0" ea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</a:pPr>
            <a:fld id="{9A0DB2DC-4C9A-4742-B13C-FB6460FD3503}" type="slidenum">
              <a:rPr lang="zh-CN" altLang="en-US"/>
            </a:fld>
            <a:endParaRPr lang="zh-CN" altLang="en-US" sz="1400" u="none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SzPct val="100000"/>
        <a:buNone/>
        <a:defRPr sz="4400" b="0" i="0" u="none" kern="1200">
          <a:solidFill>
            <a:schemeClr val="tx2"/>
          </a:solidFill>
          <a:latin typeface="+mj-lt"/>
          <a:ea typeface="+mj-ea"/>
          <a:cs typeface="+mj-cs"/>
        </a:defRPr>
      </a:lvl1pPr>
      <a:lvl2pPr marL="0" lvl="1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SzPct val="100000"/>
        <a:buNone/>
        <a:defRPr sz="4400" b="0" i="0" u="none" kern="1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j-cs"/>
        </a:defRPr>
      </a:lvl2pPr>
      <a:lvl3pPr marL="0" lvl="2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SzPct val="100000"/>
        <a:buNone/>
        <a:defRPr sz="4400" b="0" i="0" u="none" kern="1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j-cs"/>
        </a:defRPr>
      </a:lvl3pPr>
      <a:lvl4pPr marL="0" lvl="3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SzPct val="100000"/>
        <a:buNone/>
        <a:defRPr sz="4400" b="0" i="0" u="none" kern="1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j-cs"/>
        </a:defRPr>
      </a:lvl4pPr>
      <a:lvl5pPr marL="0" lvl="4" indent="0" algn="ctr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SzPct val="100000"/>
        <a:buNone/>
        <a:defRPr sz="4400" b="0" i="0" u="none" kern="12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  <a:cs typeface="+mj-cs"/>
        </a:defRPr>
      </a:lvl5pPr>
    </p:titleStyle>
    <p:bodyStyle>
      <a:lvl1pPr marL="342900" lvl="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SzPct val="100000"/>
        <a:buChar char="•"/>
        <a:defRPr sz="3200" b="0" i="0" u="none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8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2pPr>
      <a:lvl3pPr marL="1143000" lvl="2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•"/>
        <a:defRPr sz="24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3pPr>
      <a:lvl4pPr marL="1600200" lvl="3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–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4pPr>
      <a:lvl5pPr marL="2057400" lvl="4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SzPct val="100000"/>
        <a:buFontTx/>
        <a:buChar char="»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5pPr>
      <a:lvl6pPr marL="2514600" lvl="5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Char char="»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6pPr>
      <a:lvl7pPr marL="2971800" lvl="6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Char char="»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7pPr>
      <a:lvl8pPr marL="3429000" lvl="7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Char char="»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8pPr>
      <a:lvl9pPr marL="3886200" lvl="8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Pct val="100000"/>
        <a:buFontTx/>
        <a:buChar char="»"/>
        <a:defRPr sz="2000" b="0" i="0" u="none" kern="1200">
          <a:solidFill>
            <a:schemeClr val="tx1"/>
          </a:solidFill>
          <a:latin typeface="Arial" panose="020B0604020202020204"/>
          <a:ea typeface="宋体" panose="02010600030101010101" pitchFamily="2" charset="-122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SzPct val="100000"/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614" name="Rectangle 2"/>
          <p:cNvSpPr/>
          <p:nvPr>
            <p:ph type="title" idx="4294967295"/>
          </p:nvPr>
        </p:nvSpPr>
        <p:spPr>
          <a:xfrm>
            <a:off x="219393" y="1891030"/>
            <a:ext cx="8229600" cy="1143000"/>
          </a:xfrm>
        </p:spPr>
        <p:txBody>
          <a:bodyPr wrap="square" lIns="91440" tIns="45720" rIns="91440" bIns="45720" anchor="ctr"/>
          <a:p>
            <a:pPr eaLnBrk="1" hangingPunct="1"/>
            <a:r>
              <a:rPr lang="zh-CN" altLang="zh-CN" sz="4800" b="1">
                <a:latin typeface="楷体" panose="02010609060101010101" charset="-122"/>
                <a:ea typeface="楷体" panose="02010609060101010101" charset="-122"/>
              </a:rPr>
              <a:t>书写青春的乐章</a:t>
            </a:r>
            <a:endParaRPr lang="zh-CN" altLang="zh-CN" sz="4800" b="1">
              <a:latin typeface="楷体" panose="02010609060101010101" charset="-122"/>
              <a:ea typeface="楷体" panose="02010609060101010101" charset="-122"/>
            </a:endParaRPr>
          </a:p>
        </p:txBody>
      </p:sp>
      <p:sp>
        <p:nvSpPr>
          <p:cNvPr id="2" name="Rectangle 2"/>
          <p:cNvSpPr/>
          <p:nvPr/>
        </p:nvSpPr>
        <p:spPr>
          <a:xfrm>
            <a:off x="2831783" y="2769235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ctr"/>
          <a:lstStyle>
            <a:lvl1pPr marL="0" lvl="0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b="0" i="0" u="none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0" lvl="1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b="0" i="0" u="none" kern="1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2pPr>
            <a:lvl3pPr marL="0" lvl="2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b="0" i="0" u="none" kern="1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3pPr>
            <a:lvl4pPr marL="0" lvl="3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b="0" i="0" u="none" kern="1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4pPr>
            <a:lvl5pPr marL="0" lvl="4" indent="0" algn="ctr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SzPct val="100000"/>
              <a:buNone/>
              <a:defRPr sz="4400" b="0" i="0" u="none" kern="1200">
                <a:solidFill>
                  <a:schemeClr val="tx2"/>
                </a:solidFill>
                <a:latin typeface="Arial" panose="020B0604020202020204" pitchFamily="34" charset="0"/>
                <a:ea typeface="宋体" panose="02010600030101010101" pitchFamily="2" charset="-122"/>
                <a:cs typeface="+mj-cs"/>
              </a:defRPr>
            </a:lvl5pPr>
          </a:lstStyle>
          <a:p>
            <a:pPr eaLnBrk="1" hangingPunct="1"/>
            <a:r>
              <a:rPr lang="en-US" altLang="zh-CN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——</a:t>
            </a:r>
            <a:r>
              <a:rPr lang="zh-CN" altLang="en-US" b="1"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现代诗歌写作</a:t>
            </a:r>
            <a:endParaRPr lang="en-US" altLang="zh-CN" b="1"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14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>
            <a:off x="2494280" y="2307590"/>
            <a:ext cx="6189345" cy="110680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6600" b="1">
                <a:solidFill>
                  <a:schemeClr val="accent5">
                    <a:lumMod val="75000"/>
                  </a:schemeClr>
                </a:solidFill>
                <a:sym typeface="+mn-ea"/>
              </a:rPr>
              <a:t>谢谢！</a:t>
            </a:r>
            <a:endParaRPr lang="zh-CN" altLang="en-US" sz="6600" b="1">
              <a:solidFill>
                <a:schemeClr val="accent5">
                  <a:lumMod val="75000"/>
                </a:schemeClr>
              </a:solidFill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895985" y="1187450"/>
            <a:ext cx="10399395" cy="341503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304800"/>
            <a:r>
              <a:rPr 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课堂目标</a:t>
            </a:r>
            <a:endParaRPr lang="zh-CN" sz="3600" b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indent="304800"/>
            <a:r>
              <a:rPr 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1、把握现代诗意象美、意境美的特点，</a:t>
            </a:r>
            <a:r>
              <a:rPr lang="zh-CN" sz="3600">
                <a:solidFill>
                  <a:srgbClr val="000000"/>
                </a:solidFill>
                <a:ea typeface="宋体" panose="02010600030101010101" pitchFamily="2" charset="-122"/>
                <a:sym typeface="+mn-ea"/>
              </a:rPr>
              <a:t>掌握现代诗写作的基本方法。</a:t>
            </a:r>
            <a:endParaRPr lang="zh-CN" sz="3600">
              <a:solidFill>
                <a:srgbClr val="000000"/>
              </a:solidFill>
              <a:ea typeface="宋体" panose="02010600030101010101" pitchFamily="2" charset="-122"/>
              <a:sym typeface="+mn-ea"/>
            </a:endParaRPr>
          </a:p>
          <a:p>
            <a:pPr indent="304800"/>
            <a:r>
              <a:rPr 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2、体悟青春之美，抓住富有诗意的青春意象</a:t>
            </a:r>
            <a:r>
              <a:rPr lang="en-US" alt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,</a:t>
            </a:r>
            <a:r>
              <a:rPr lang="zh-CN" alt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学会用意象来表情达意</a:t>
            </a:r>
            <a:r>
              <a:rPr 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。</a:t>
            </a:r>
            <a:endParaRPr lang="zh-CN" sz="3600" b="0">
              <a:solidFill>
                <a:srgbClr val="000000"/>
              </a:solidFill>
              <a:ea typeface="宋体" panose="02010600030101010101" pitchFamily="2" charset="-122"/>
            </a:endParaRPr>
          </a:p>
          <a:p>
            <a:pPr indent="304800"/>
            <a:r>
              <a:rPr lang="en-US" altLang="zh-CN" sz="3600" b="0">
                <a:solidFill>
                  <a:srgbClr val="000000"/>
                </a:solidFill>
                <a:ea typeface="宋体" panose="02010600030101010101" pitchFamily="2" charset="-122"/>
              </a:rPr>
              <a:t>3</a:t>
            </a:r>
            <a:r>
              <a:rPr lang="zh-CN" altLang="en-US" sz="3600" b="0">
                <a:solidFill>
                  <a:srgbClr val="000000"/>
                </a:solidFill>
                <a:ea typeface="宋体" panose="02010600030101010101" pitchFamily="2" charset="-122"/>
              </a:rPr>
              <a:t>、尝试进行现代诗歌的创作。</a:t>
            </a:r>
            <a:endParaRPr lang="zh-CN" altLang="en-US" sz="360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306070" y="992505"/>
            <a:ext cx="3604895" cy="5069205"/>
          </a:xfrm>
        </p:spPr>
        <p:txBody>
          <a:bodyPr/>
          <a:p>
            <a:pPr marL="0" indent="0" algn="ctr">
              <a:buNone/>
            </a:pPr>
            <a:r>
              <a:rPr lang="zh-CN" altLang="en-US" b="1">
                <a:solidFill>
                  <a:srgbClr val="FF0000"/>
                </a:solidFill>
              </a:rPr>
              <a:t>再别康桥</a:t>
            </a:r>
            <a:endParaRPr lang="zh-CN" altLang="en-US" b="1">
              <a:solidFill>
                <a:srgbClr val="FF0000"/>
              </a:solidFill>
            </a:endParaRPr>
          </a:p>
          <a:p>
            <a:pPr marL="0" indent="0" algn="l">
              <a:buNone/>
            </a:pPr>
            <a:r>
              <a:rPr lang="zh-CN" altLang="en-US"/>
              <a:t>轻轻的我走了，　　　　</a:t>
            </a:r>
            <a:endParaRPr lang="zh-CN" altLang="en-US"/>
          </a:p>
          <a:p>
            <a:pPr marL="0" indent="0" algn="l">
              <a:buNone/>
            </a:pPr>
            <a:r>
              <a:rPr lang="zh-CN" altLang="en-US"/>
              <a:t>正如我轻轻的来；</a:t>
            </a:r>
            <a:endParaRPr lang="zh-CN" altLang="en-US"/>
          </a:p>
          <a:p>
            <a:pPr marL="0" indent="0" algn="l">
              <a:buNone/>
            </a:pPr>
            <a:r>
              <a:rPr lang="zh-CN" altLang="en-US"/>
              <a:t>我轻轻的招手，</a:t>
            </a:r>
            <a:endParaRPr lang="zh-CN" altLang="en-US"/>
          </a:p>
          <a:p>
            <a:pPr marL="0" indent="0" algn="l">
              <a:buNone/>
            </a:pPr>
            <a:r>
              <a:rPr lang="zh-CN" altLang="en-US"/>
              <a:t>作别西天的云彩。</a:t>
            </a:r>
            <a:endParaRPr lang="zh-CN" altLang="en-US"/>
          </a:p>
          <a:p>
            <a:pPr marL="0" indent="0" algn="l">
              <a:buNone/>
            </a:pPr>
            <a:r>
              <a:rPr lang="zh-CN" altLang="en-US" b="1"/>
              <a:t>　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那河畔的金柳，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是夕阳中的新娘；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波光里的艳影，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在我的心头荡漾。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　</a:t>
            </a:r>
            <a:endParaRPr lang="zh-CN" altLang="en-US"/>
          </a:p>
          <a:p>
            <a:pPr marL="0" indent="0" algn="ctr">
              <a:buNone/>
            </a:pPr>
            <a:r>
              <a:rPr lang="zh-CN" altLang="en-US"/>
              <a:t>　　　　</a:t>
            </a:r>
            <a:endParaRPr lang="zh-CN" altLang="en-US"/>
          </a:p>
          <a:p>
            <a:pPr marL="0" indent="0" algn="ctr">
              <a:buNone/>
            </a:pPr>
            <a:endParaRPr lang="zh-CN" altLang="en-US"/>
          </a:p>
        </p:txBody>
      </p:sp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4128770" y="1310640"/>
            <a:ext cx="3934460" cy="5360035"/>
          </a:xfrm>
        </p:spPr>
        <p:txBody>
          <a:bodyPr/>
          <a:p>
            <a:pPr marL="0" indent="0" algn="l">
              <a:buNone/>
            </a:pPr>
            <a:r>
              <a:rPr lang="zh-CN" altLang="en-US" b="1">
                <a:sym typeface="+mn-ea"/>
              </a:rPr>
              <a:t>那河底的水草，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随着水波招摇；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在康河的水波里，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我甘心做一条水草！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/>
              <a:t>那榆荫下的一潭，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清透的泉水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繁密的浮藻间，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沉淀着我青春的梦。</a:t>
            </a:r>
            <a:endParaRPr lang="zh-CN" altLang="en-US" b="1"/>
          </a:p>
        </p:txBody>
      </p:sp>
      <p:sp>
        <p:nvSpPr>
          <p:cNvPr id="6" name="内容占位符 4"/>
          <p:cNvSpPr>
            <a:spLocks noGrp="1"/>
          </p:cNvSpPr>
          <p:nvPr/>
        </p:nvSpPr>
        <p:spPr>
          <a:xfrm>
            <a:off x="8063230" y="1150620"/>
            <a:ext cx="3871595" cy="506920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5pPr>
            <a:lvl6pPr marL="2514600" lvl="5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6pPr>
            <a:lvl7pPr marL="2971800" lvl="6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7pPr>
            <a:lvl8pPr marL="3429000" lvl="7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8pPr>
            <a:lvl9pPr marL="3886200" lvl="8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9pPr>
          </a:lstStyle>
          <a:p>
            <a:pPr marL="0" indent="0" algn="l">
              <a:buNone/>
            </a:pPr>
            <a:r>
              <a:rPr lang="zh-CN" altLang="en-US" b="1">
                <a:sym typeface="+mn-ea"/>
              </a:rPr>
              <a:t>寻梦？撑一支长篙，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向青草更青处漫溯；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满载一船星辉，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在星辉斑斓里放歌。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>
                <a:latin typeface="Arial" panose="020B0604020202020204" pitchFamily="34" charset="0"/>
                <a:cs typeface="Arial" panose="020B0604020202020204" pitchFamily="34" charset="0"/>
              </a:rPr>
              <a:t>……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/>
              <a:t>悄悄的我走了，</a:t>
            </a:r>
            <a:endParaRPr lang="zh-CN" altLang="en-US"/>
          </a:p>
          <a:p>
            <a:pPr marL="0" indent="0" algn="l">
              <a:buNone/>
            </a:pPr>
            <a:r>
              <a:rPr lang="zh-CN" altLang="en-US"/>
              <a:t>正如我悄悄的来；</a:t>
            </a:r>
            <a:endParaRPr lang="zh-CN" altLang="en-US"/>
          </a:p>
          <a:p>
            <a:pPr marL="0" indent="0" algn="l">
              <a:buNone/>
            </a:pPr>
            <a:r>
              <a:rPr lang="zh-CN" altLang="en-US"/>
              <a:t>我挥一挥衣袖，</a:t>
            </a:r>
            <a:endParaRPr lang="zh-CN" altLang="en-US"/>
          </a:p>
          <a:p>
            <a:pPr marL="0" indent="0" algn="l">
              <a:buNone/>
            </a:pPr>
            <a:r>
              <a:rPr lang="zh-CN" altLang="en-US"/>
              <a:t>不带走一片云彩。</a:t>
            </a:r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141605" y="141605"/>
            <a:ext cx="1109408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合作探究：怎样的诗歌更富诗意？</a:t>
            </a:r>
            <a:endParaRPr lang="zh-CN" altLang="en-US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7691120" y="781685"/>
            <a:ext cx="3934460" cy="5643245"/>
          </a:xfrm>
        </p:spPr>
        <p:txBody>
          <a:bodyPr/>
          <a:p>
            <a:pPr marL="0" indent="0" algn="l">
              <a:buNone/>
            </a:pPr>
            <a:r>
              <a:rPr lang="zh-CN" altLang="en-US" b="1">
                <a:sym typeface="+mn-ea"/>
              </a:rPr>
              <a:t>软泥上的青荇，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油油的在水底招摇；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在康河的柔波里，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我甘心做一条水草！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/>
              <a:t>那榆荫下的一潭，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不是清泉，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是天上虹；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揉碎在浮藻间，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沉淀着彩虹似的梦。</a:t>
            </a:r>
            <a:endParaRPr lang="zh-CN" altLang="en-US" b="1"/>
          </a:p>
        </p:txBody>
      </p:sp>
      <p:sp>
        <p:nvSpPr>
          <p:cNvPr id="4" name="内容占位符 4"/>
          <p:cNvSpPr>
            <a:spLocks noGrp="1"/>
          </p:cNvSpPr>
          <p:nvPr/>
        </p:nvSpPr>
        <p:spPr>
          <a:xfrm>
            <a:off x="1516380" y="781685"/>
            <a:ext cx="3934460" cy="5360035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5pPr>
            <a:lvl6pPr marL="2514600" lvl="5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6pPr>
            <a:lvl7pPr marL="2971800" lvl="6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7pPr>
            <a:lvl8pPr marL="3429000" lvl="7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8pPr>
            <a:lvl9pPr marL="3886200" lvl="8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9pPr>
          </a:lstStyle>
          <a:p>
            <a:pPr marL="0" indent="0" algn="l">
              <a:buNone/>
            </a:pPr>
            <a:r>
              <a:rPr lang="zh-CN" altLang="en-US" b="1">
                <a:sym typeface="+mn-ea"/>
              </a:rPr>
              <a:t>那河底的水草，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随着水波招摇；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在康河的水波里，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我甘心做一条水草！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/>
              <a:t>那榆荫下的一潭，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清透的泉水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繁密的浮藻间，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/>
              <a:t>沉淀着我青春的梦。</a:t>
            </a:r>
            <a:endParaRPr lang="zh-CN" altLang="en-US" b="1"/>
          </a:p>
        </p:txBody>
      </p:sp>
      <p:sp>
        <p:nvSpPr>
          <p:cNvPr id="7" name="右箭头 6"/>
          <p:cNvSpPr/>
          <p:nvPr/>
        </p:nvSpPr>
        <p:spPr>
          <a:xfrm>
            <a:off x="4894580" y="1750060"/>
            <a:ext cx="2210435" cy="5486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右箭头 7"/>
          <p:cNvSpPr/>
          <p:nvPr/>
        </p:nvSpPr>
        <p:spPr>
          <a:xfrm>
            <a:off x="4894580" y="4505325"/>
            <a:ext cx="2181225" cy="4540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8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5" dur="20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5" dur="20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0" dur="20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5" dur="20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0" dur="2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5" dur="20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ldLvl="0" animBg="1"/>
      <p:bldP spid="8" grpId="0" bldLvl="0" animBg="1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内容占位符 4"/>
          <p:cNvSpPr>
            <a:spLocks noGrp="1"/>
          </p:cNvSpPr>
          <p:nvPr/>
        </p:nvSpPr>
        <p:spPr>
          <a:xfrm>
            <a:off x="7929880" y="384810"/>
            <a:ext cx="4060825" cy="647319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lvl="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3200" b="0" i="0" u="none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lvl="1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2pPr>
            <a:lvl3pPr marL="1143000" lvl="2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3pPr>
            <a:lvl4pPr marL="1600200" lvl="3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4pPr>
            <a:lvl5pPr marL="2057400" lvl="4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5pPr>
            <a:lvl6pPr marL="2514600" lvl="5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6pPr>
            <a:lvl7pPr marL="2971800" lvl="6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7pPr>
            <a:lvl8pPr marL="3429000" lvl="7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8pPr>
            <a:lvl9pPr marL="3886200" lvl="8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Pct val="100000"/>
              <a:buFontTx/>
              <a:buChar char="»"/>
              <a:defRPr sz="2000" b="0" i="0" u="none" kern="1200">
                <a:solidFill>
                  <a:schemeClr val="tx1"/>
                </a:solidFill>
                <a:latin typeface="Arial" panose="020B0604020202020204"/>
                <a:ea typeface="宋体" panose="02010600030101010101" pitchFamily="2" charset="-122"/>
                <a:cs typeface="+mn-cs"/>
              </a:defRPr>
            </a:lvl9pPr>
          </a:lstStyle>
          <a:p>
            <a:pPr marL="0" indent="0" algn="l">
              <a:buNone/>
            </a:pP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那榆荫下的一潭，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不是清泉，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是天上虹；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揉碎在浮藻间，</a:t>
            </a: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沉淀着彩虹似的梦。</a:t>
            </a:r>
            <a:endParaRPr lang="zh-CN" altLang="en-US" b="1"/>
          </a:p>
          <a:p>
            <a:pPr marL="0" indent="0" algn="l">
              <a:buNone/>
            </a:pPr>
            <a:endParaRPr lang="zh-CN" altLang="en-US" b="1"/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寻梦？撑一支长篙，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向青草更青处漫溯；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满载一船星辉，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r>
              <a:rPr lang="zh-CN" altLang="en-US" b="1">
                <a:sym typeface="+mn-ea"/>
              </a:rPr>
              <a:t>在星辉斑斓里放歌。</a:t>
            </a:r>
            <a:endParaRPr lang="zh-CN" altLang="en-US" b="1">
              <a:sym typeface="+mn-ea"/>
            </a:endParaRPr>
          </a:p>
          <a:p>
            <a:pPr marL="0" indent="0" algn="l">
              <a:buNone/>
            </a:pPr>
            <a:endParaRPr lang="zh-CN" altLang="en-US" b="1"/>
          </a:p>
        </p:txBody>
      </p:sp>
      <p:sp>
        <p:nvSpPr>
          <p:cNvPr id="2" name="文本框 1"/>
          <p:cNvSpPr txBox="1"/>
          <p:nvPr/>
        </p:nvSpPr>
        <p:spPr>
          <a:xfrm>
            <a:off x="3603625" y="1028700"/>
            <a:ext cx="3822065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indent="0" algn="l">
              <a:buNone/>
            </a:pPr>
            <a:r>
              <a:rPr lang="zh-CN" altLang="en-US" sz="3200" b="1">
                <a:sym typeface="+mn-ea"/>
              </a:rPr>
              <a:t>那河畔的金柳，</a:t>
            </a:r>
            <a:endParaRPr lang="zh-CN" altLang="en-US" sz="3200" b="1"/>
          </a:p>
          <a:p>
            <a:pPr marL="0" indent="0" algn="l">
              <a:buNone/>
            </a:pPr>
            <a:r>
              <a:rPr lang="zh-CN" altLang="en-US" sz="3200" b="1">
                <a:sym typeface="+mn-ea"/>
              </a:rPr>
              <a:t>是夕阳中的新娘；</a:t>
            </a:r>
            <a:endParaRPr lang="zh-CN" altLang="en-US" sz="3200" b="1"/>
          </a:p>
          <a:p>
            <a:pPr marL="0" indent="0" algn="l">
              <a:buNone/>
            </a:pPr>
            <a:r>
              <a:rPr lang="zh-CN" altLang="en-US" sz="3200" b="1">
                <a:sym typeface="+mn-ea"/>
              </a:rPr>
              <a:t>波光里的艳影，</a:t>
            </a:r>
            <a:endParaRPr lang="zh-CN" altLang="en-US" sz="3200" b="1"/>
          </a:p>
          <a:p>
            <a:pPr marL="0" indent="0" algn="l">
              <a:buNone/>
            </a:pPr>
            <a:r>
              <a:rPr lang="zh-CN" altLang="en-US" sz="3200" b="1">
                <a:sym typeface="+mn-ea"/>
              </a:rPr>
              <a:t>在我的心头荡漾。</a:t>
            </a:r>
            <a:endParaRPr lang="zh-CN" altLang="en-US" sz="3200" b="1">
              <a:sym typeface="+mn-ea"/>
            </a:endParaRPr>
          </a:p>
          <a:p>
            <a:pPr marL="0" indent="0" algn="l">
              <a:buNone/>
            </a:pPr>
            <a:endParaRPr lang="zh-CN" altLang="en-US" sz="3200"/>
          </a:p>
          <a:p>
            <a:pPr marL="0" indent="0" algn="l">
              <a:buNone/>
            </a:pPr>
            <a:endParaRPr lang="zh-CN" altLang="en-US" sz="3200"/>
          </a:p>
          <a:p>
            <a:pPr marL="0" indent="0" algn="l">
              <a:buNone/>
            </a:pPr>
            <a:r>
              <a:rPr lang="zh-CN" altLang="en-US" sz="3200" b="1">
                <a:sym typeface="+mn-ea"/>
              </a:rPr>
              <a:t>软泥上的青荇，</a:t>
            </a:r>
            <a:endParaRPr lang="zh-CN" altLang="en-US" sz="3200" b="1"/>
          </a:p>
          <a:p>
            <a:pPr marL="0" indent="0" algn="l">
              <a:buNone/>
            </a:pPr>
            <a:r>
              <a:rPr lang="zh-CN" altLang="en-US" sz="3200" b="1">
                <a:sym typeface="+mn-ea"/>
              </a:rPr>
              <a:t>油油的在水底招摇；</a:t>
            </a:r>
            <a:endParaRPr lang="zh-CN" altLang="en-US" sz="3200" b="1"/>
          </a:p>
          <a:p>
            <a:pPr marL="0" indent="0" algn="l">
              <a:buNone/>
            </a:pPr>
            <a:r>
              <a:rPr lang="zh-CN" altLang="en-US" sz="3200" b="1">
                <a:sym typeface="+mn-ea"/>
              </a:rPr>
              <a:t>在康河的柔波里，</a:t>
            </a:r>
            <a:endParaRPr lang="zh-CN" altLang="en-US" sz="3200" b="1"/>
          </a:p>
          <a:p>
            <a:pPr marL="0" indent="0" algn="l">
              <a:buNone/>
            </a:pPr>
            <a:r>
              <a:rPr lang="zh-CN" altLang="en-US" sz="3200" b="1">
                <a:sym typeface="+mn-ea"/>
              </a:rPr>
              <a:t>我甘心做一条水草！</a:t>
            </a:r>
            <a:endParaRPr lang="zh-CN" altLang="en-US" sz="3200" b="1">
              <a:sym typeface="+mn-ea"/>
            </a:endParaRPr>
          </a:p>
          <a:p>
            <a:pPr marL="0" indent="0" algn="l">
              <a:buNone/>
            </a:pPr>
            <a:endParaRPr lang="zh-CN" altLang="en-US" sz="3200" b="1">
              <a:sym typeface="+mn-ea"/>
            </a:endParaRPr>
          </a:p>
          <a:p>
            <a:pPr marL="0" indent="0" algn="l">
              <a:buNone/>
            </a:pPr>
            <a:endParaRPr lang="zh-CN" altLang="en-US" sz="3200"/>
          </a:p>
        </p:txBody>
      </p:sp>
      <p:sp>
        <p:nvSpPr>
          <p:cNvPr id="6" name="文本框 5"/>
          <p:cNvSpPr txBox="1"/>
          <p:nvPr/>
        </p:nvSpPr>
        <p:spPr>
          <a:xfrm>
            <a:off x="315595" y="920750"/>
            <a:ext cx="2853055" cy="50158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FF0000"/>
                </a:solidFill>
              </a:rPr>
              <a:t>小组合作任务：仿写</a:t>
            </a:r>
            <a:endParaRPr lang="zh-CN" altLang="en-US" sz="3200" b="1">
              <a:solidFill>
                <a:srgbClr val="FF0000"/>
              </a:solidFill>
            </a:endParaRPr>
          </a:p>
          <a:p>
            <a:endParaRPr lang="zh-CN" altLang="en-US" sz="3200" b="1">
              <a:solidFill>
                <a:srgbClr val="FF0000"/>
              </a:solidFill>
            </a:endParaRPr>
          </a:p>
          <a:p>
            <a:r>
              <a:rPr lang="zh-CN" altLang="en-US" sz="3200" b="1">
                <a:solidFill>
                  <a:srgbClr val="FF0000"/>
                </a:solidFill>
              </a:rPr>
              <a:t>回忆初中三年的青春生活，</a:t>
            </a:r>
            <a:endParaRPr lang="zh-CN" altLang="en-US" sz="3200" b="1">
              <a:solidFill>
                <a:srgbClr val="FF0000"/>
              </a:solidFill>
            </a:endParaRPr>
          </a:p>
          <a:p>
            <a:r>
              <a:rPr lang="zh-CN" altLang="en-US" sz="3200" b="1">
                <a:solidFill>
                  <a:srgbClr val="FF0000"/>
                </a:solidFill>
              </a:rPr>
              <a:t>选取你印象最深的画面，仿照诗歌任意一个章节的形式写作</a:t>
            </a:r>
            <a:r>
              <a:rPr lang="en-US" altLang="zh-CN" sz="3200" b="1">
                <a:solidFill>
                  <a:srgbClr val="FF0000"/>
                </a:solidFill>
              </a:rPr>
              <a:t>.</a:t>
            </a:r>
            <a:endParaRPr lang="en-US" altLang="zh-CN" sz="3200" b="1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82600" y="1889443"/>
            <a:ext cx="10972800" cy="1143000"/>
          </a:xfrm>
        </p:spPr>
        <p:txBody>
          <a:bodyPr/>
          <a:p>
            <a:pPr algn="l"/>
            <a:r>
              <a:rPr lang="en-US" altLang="zh-CN"/>
              <a:t>       </a:t>
            </a:r>
            <a:r>
              <a:rPr lang="zh-CN" altLang="en-US" sz="4800" b="1">
                <a:latin typeface="楷体" panose="02010609060101010101" charset="-122"/>
                <a:ea typeface="楷体" panose="02010609060101010101" charset="-122"/>
              </a:rPr>
              <a:t>要想写好一首现代诗，要注意哪些方面的问题？</a:t>
            </a:r>
            <a:endParaRPr lang="zh-CN" altLang="en-US" sz="4800" b="1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内容占位符 4"/>
          <p:cNvSpPr>
            <a:spLocks noGrp="1"/>
          </p:cNvSpPr>
          <p:nvPr>
            <p:ph sz="half" idx="2"/>
          </p:nvPr>
        </p:nvSpPr>
        <p:spPr>
          <a:xfrm>
            <a:off x="1932305" y="335915"/>
            <a:ext cx="9622155" cy="6186805"/>
          </a:xfrm>
        </p:spPr>
        <p:txBody>
          <a:bodyPr/>
          <a:p>
            <a:pPr marL="0" indent="0" algn="l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三行诗</a:t>
            </a:r>
            <a:endParaRPr lang="zh-CN" altLang="zh-CN" b="1">
              <a:sym typeface="+mn-ea"/>
            </a:endParaRPr>
          </a:p>
          <a:p>
            <a:pPr marL="0" indent="0" algn="l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一种微型诗，三行以内、一般不超过30字。</a:t>
            </a:r>
            <a:endParaRPr lang="zh-CN" altLang="zh-CN" b="1">
              <a:sym typeface="+mn-ea"/>
            </a:endParaRPr>
          </a:p>
          <a:p>
            <a:pPr marL="0" indent="0" algn="l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特点：一种意境，一两种表达方式，以小见大。如</a:t>
            </a:r>
            <a:r>
              <a:rPr lang="en-US" altLang="zh-CN" b="1">
                <a:sym typeface="+mn-ea"/>
              </a:rPr>
              <a:t>:</a:t>
            </a:r>
            <a:endParaRPr lang="zh-CN" altLang="zh-CN" b="1">
              <a:sym typeface="+mn-ea"/>
            </a:endParaRPr>
          </a:p>
          <a:p>
            <a:pPr marL="0" indent="0" algn="l" latinLnBrk="0">
              <a:lnSpc>
                <a:spcPts val="3040"/>
              </a:lnSpc>
              <a:spcBef>
                <a:spcPts val="0"/>
              </a:spcBef>
              <a:buNone/>
            </a:pPr>
            <a:endParaRPr lang="zh-CN" altLang="zh-CN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>
                <a:solidFill>
                  <a:srgbClr val="FF0000"/>
                </a:solidFill>
                <a:sym typeface="+mn-ea"/>
              </a:rPr>
              <a:t>《墙角的花》</a:t>
            </a:r>
            <a:endParaRPr lang="zh-CN" altLang="zh-CN">
              <a:solidFill>
                <a:srgbClr val="FF0000"/>
              </a:solidFill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>
                <a:solidFill>
                  <a:srgbClr val="FF0000"/>
                </a:solidFill>
                <a:sym typeface="+mn-ea"/>
              </a:rPr>
              <a:t>冰心</a:t>
            </a:r>
            <a:endParaRPr lang="zh-CN" altLang="zh-CN">
              <a:solidFill>
                <a:srgbClr val="FF0000"/>
              </a:solidFill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墙角的花，</a:t>
            </a:r>
            <a:endParaRPr lang="zh-CN" altLang="zh-CN" b="1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你孤芳自赏时，</a:t>
            </a:r>
            <a:endParaRPr lang="zh-CN" altLang="zh-CN" b="1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天地就小了。</a:t>
            </a:r>
            <a:endParaRPr lang="zh-CN" altLang="zh-CN" b="1">
              <a:sym typeface="+mn-ea"/>
            </a:endParaRPr>
          </a:p>
          <a:p>
            <a:pPr marL="0" indent="0" algn="l" latinLnBrk="0">
              <a:lnSpc>
                <a:spcPts val="3040"/>
              </a:lnSpc>
              <a:spcBef>
                <a:spcPts val="0"/>
              </a:spcBef>
              <a:buNone/>
            </a:pPr>
            <a:endParaRPr lang="zh-CN" altLang="zh-CN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>
                <a:solidFill>
                  <a:srgbClr val="FF0000"/>
                </a:solidFill>
                <a:sym typeface="+mn-ea"/>
              </a:rPr>
              <a:t>《无题》</a:t>
            </a:r>
            <a:endParaRPr lang="zh-CN" altLang="zh-CN">
              <a:solidFill>
                <a:srgbClr val="FF0000"/>
              </a:solidFill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sz="2400" b="1">
                <a:solidFill>
                  <a:srgbClr val="FF0000"/>
                </a:solidFill>
                <a:sym typeface="+mn-ea"/>
              </a:rPr>
              <a:t>宗白华</a:t>
            </a:r>
            <a:endParaRPr lang="zh-CN" altLang="zh-CN">
              <a:solidFill>
                <a:srgbClr val="FF0000"/>
              </a:solidFill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生命的河 </a:t>
            </a:r>
            <a:endParaRPr lang="zh-CN" altLang="zh-CN" b="1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是深蓝色的夜流</a:t>
            </a:r>
            <a:endParaRPr lang="zh-CN" altLang="zh-CN" b="1">
              <a:sym typeface="+mn-ea"/>
            </a:endParaRPr>
          </a:p>
          <a:p>
            <a:pPr marL="0" indent="0" algn="ctr" latinLnBrk="0">
              <a:lnSpc>
                <a:spcPts val="3040"/>
              </a:lnSpc>
              <a:spcBef>
                <a:spcPts val="0"/>
              </a:spcBef>
              <a:buNone/>
            </a:pPr>
            <a:r>
              <a:rPr lang="zh-CN" altLang="zh-CN" b="1">
                <a:sym typeface="+mn-ea"/>
              </a:rPr>
              <a:t>映带了几点金色的灯光</a:t>
            </a:r>
            <a:endParaRPr lang="zh-CN" altLang="zh-CN" b="1">
              <a:sym typeface="+mn-ea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207010" y="102235"/>
            <a:ext cx="887095" cy="757047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zh-CN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课</a:t>
            </a:r>
            <a:endParaRPr lang="zh-CN" altLang="zh-CN" sz="54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zh-CN" altLang="zh-CN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堂</a:t>
            </a:r>
            <a:endParaRPr lang="zh-CN" altLang="zh-CN" sz="54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zh-CN" altLang="zh-CN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写</a:t>
            </a:r>
            <a:endParaRPr lang="zh-CN" altLang="zh-CN" sz="54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zh-CN" altLang="zh-CN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作</a:t>
            </a:r>
            <a:endParaRPr lang="zh-CN" altLang="zh-CN" sz="54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endParaRPr lang="zh-CN" altLang="zh-CN" sz="54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  <a:p>
            <a:pPr algn="ctr"/>
            <a:r>
              <a:rPr lang="zh-CN" altLang="zh-CN" sz="5400" b="1">
                <a:sym typeface="+mn-ea"/>
              </a:rPr>
              <a:t>三</a:t>
            </a:r>
            <a:endParaRPr lang="zh-CN" altLang="zh-CN" sz="5400" b="1">
              <a:sym typeface="+mn-ea"/>
            </a:endParaRPr>
          </a:p>
          <a:p>
            <a:pPr algn="ctr"/>
            <a:r>
              <a:rPr lang="zh-CN" altLang="zh-CN" sz="5400" b="1">
                <a:sym typeface="+mn-ea"/>
              </a:rPr>
              <a:t>行</a:t>
            </a:r>
            <a:endParaRPr lang="zh-CN" altLang="zh-CN" sz="5400" b="1">
              <a:sym typeface="+mn-ea"/>
            </a:endParaRPr>
          </a:p>
          <a:p>
            <a:pPr algn="ctr"/>
            <a:r>
              <a:rPr lang="zh-CN" altLang="zh-CN" sz="5400" b="1">
                <a:sym typeface="+mn-ea"/>
              </a:rPr>
              <a:t>诗</a:t>
            </a:r>
            <a:endParaRPr lang="zh-CN" altLang="zh-CN" sz="5400" b="1">
              <a:sym typeface="+mn-ea"/>
            </a:endParaRPr>
          </a:p>
          <a:p>
            <a:pPr algn="ctr"/>
            <a:endParaRPr lang="zh-CN" altLang="zh-CN" sz="54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09600" y="1524318"/>
            <a:ext cx="10972800" cy="1143000"/>
          </a:xfrm>
        </p:spPr>
        <p:txBody>
          <a:bodyPr/>
          <a:p>
            <a:pPr algn="l"/>
            <a:r>
              <a:rPr lang="en-US" altLang="zh-CN" sz="3600"/>
              <a:t>       </a:t>
            </a:r>
            <a:r>
              <a:rPr lang="zh-CN" altLang="en-US" sz="3600"/>
              <a:t>围绕</a:t>
            </a:r>
            <a:r>
              <a:rPr lang="en-US" altLang="zh-CN" sz="3600"/>
              <a:t>“</a:t>
            </a:r>
            <a:r>
              <a:rPr lang="zh-CN" altLang="en-US" sz="3600"/>
              <a:t>我的青春</a:t>
            </a:r>
            <a:r>
              <a:rPr lang="en-US" altLang="zh-CN" sz="3600"/>
              <a:t>”</a:t>
            </a:r>
            <a:r>
              <a:rPr lang="zh-CN" altLang="en-US" sz="3600"/>
              <a:t>这一中心主题，自拟标题，写一首三行诗，表达你对青春的感触</a:t>
            </a:r>
            <a:endParaRPr lang="zh-CN" altLang="en-US" sz="360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09600" y="2849880"/>
            <a:ext cx="10727690" cy="4495165"/>
          </a:xfrm>
        </p:spPr>
        <p:txBody>
          <a:bodyPr/>
          <a:p>
            <a:r>
              <a:rPr lang="zh-CN" altLang="en-US" b="1">
                <a:solidFill>
                  <a:srgbClr val="FF0000"/>
                </a:solidFill>
              </a:rPr>
              <a:t>要求：</a:t>
            </a:r>
            <a:endParaRPr lang="zh-CN" altLang="en-US"/>
          </a:p>
          <a:p>
            <a:r>
              <a:rPr lang="zh-CN" altLang="en-US" b="1"/>
              <a:t>至少选择一个意象</a:t>
            </a:r>
            <a:endParaRPr lang="zh-CN" altLang="en-US" b="1"/>
          </a:p>
          <a:p>
            <a:r>
              <a:rPr lang="zh-CN" altLang="en-US" b="1"/>
              <a:t>描绘一幅独立的画面</a:t>
            </a:r>
            <a:endParaRPr lang="zh-CN" altLang="en-US" b="1"/>
          </a:p>
          <a:p>
            <a:r>
              <a:rPr lang="zh-CN" altLang="en-US" b="1"/>
              <a:t>至少运用一种修辞手法</a:t>
            </a:r>
            <a:endParaRPr lang="zh-CN" altLang="en-US" b="1"/>
          </a:p>
          <a:p>
            <a:r>
              <a:rPr lang="zh-CN" altLang="en-US" b="1"/>
              <a:t>表达一种情感或体悟</a:t>
            </a:r>
            <a:endParaRPr lang="zh-CN" altLang="en-US" b="1"/>
          </a:p>
          <a:p>
            <a:endParaRPr lang="zh-CN" altLang="en-US" b="1"/>
          </a:p>
        </p:txBody>
      </p:sp>
      <p:sp>
        <p:nvSpPr>
          <p:cNvPr id="5" name="矩形 4"/>
          <p:cNvSpPr/>
          <p:nvPr/>
        </p:nvSpPr>
        <p:spPr>
          <a:xfrm>
            <a:off x="849630" y="71120"/>
            <a:ext cx="2938780" cy="922020"/>
          </a:xfrm>
          <a:prstGeom prst="rect">
            <a:avLst/>
          </a:prstGeom>
          <a:noFill/>
          <a:ln>
            <a:noFill/>
          </a:ln>
        </p:spPr>
        <p:txBody>
          <a:bodyPr wrap="none" rtlCol="0" anchor="t">
            <a:spAutoFit/>
          </a:bodyPr>
          <a:p>
            <a:pPr algn="ctr"/>
            <a:r>
              <a:rPr lang="zh-CN" altLang="zh-CN" sz="54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课堂写作</a:t>
            </a:r>
            <a:endParaRPr lang="zh-CN" altLang="zh-CN" sz="54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137160" y="1374140"/>
            <a:ext cx="11937365" cy="212280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zh-CN" sz="4400"/>
              <a:t>课后任务：</a:t>
            </a:r>
            <a:endParaRPr lang="zh-CN" altLang="zh-CN" sz="4400"/>
          </a:p>
          <a:p>
            <a:r>
              <a:rPr lang="zh-CN" altLang="zh-CN" sz="4400"/>
              <a:t>         </a:t>
            </a:r>
            <a:r>
              <a:rPr lang="zh-CN" altLang="zh-CN" sz="4400">
                <a:latin typeface="楷体" panose="02010609060101010101" charset="-122"/>
                <a:ea typeface="楷体" panose="02010609060101010101" charset="-122"/>
              </a:rPr>
              <a:t>在课堂练习的基础上，扩充诗歌篇幅，使其</a:t>
            </a:r>
            <a:endParaRPr lang="zh-CN" altLang="zh-CN" sz="4400">
              <a:latin typeface="楷体" panose="02010609060101010101" charset="-122"/>
              <a:ea typeface="楷体" panose="02010609060101010101" charset="-122"/>
            </a:endParaRPr>
          </a:p>
          <a:p>
            <a:r>
              <a:rPr lang="zh-CN" altLang="zh-CN" sz="4400">
                <a:latin typeface="楷体" panose="02010609060101010101" charset="-122"/>
                <a:ea typeface="楷体" panose="02010609060101010101" charset="-122"/>
              </a:rPr>
              <a:t>内容和情感的表达更丰富、深刻。</a:t>
            </a:r>
            <a:endParaRPr lang="zh-CN" altLang="zh-CN" sz="44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默认设计模板_2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FFFFFF"/>
        </a:accent3>
        <a:accent4>
          <a:srgbClr val="004C4B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4E1900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FFFFFF"/>
        </a:accent3>
        <a:accent4>
          <a:srgbClr val="002A57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FFFFFF"/>
        </a:accent3>
        <a:accent4>
          <a:srgbClr val="2A5783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FFFFFF"/>
        </a:accent3>
        <a:accent4>
          <a:srgbClr val="666666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FFFFFF"/>
        </a:accent3>
        <a:accent4>
          <a:srgbClr val="34344E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FFFFFF"/>
        </a:accent3>
        <a:accent4>
          <a:srgbClr val="251A10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891</Words>
  <Application>WPS 演示</Application>
  <PresentationFormat>宽屏</PresentationFormat>
  <Paragraphs>141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10</vt:i4>
      </vt:variant>
    </vt:vector>
  </HeadingPairs>
  <TitlesOfParts>
    <vt:vector size="21" baseType="lpstr">
      <vt:lpstr>Arial</vt:lpstr>
      <vt:lpstr>宋体</vt:lpstr>
      <vt:lpstr>Wingdings</vt:lpstr>
      <vt:lpstr>Arial</vt:lpstr>
      <vt:lpstr>楷体</vt:lpstr>
      <vt:lpstr>微软雅黑</vt:lpstr>
      <vt:lpstr>Arial Unicode MS</vt:lpstr>
      <vt:lpstr>Calibri Light</vt:lpstr>
      <vt:lpstr>Calibri</vt:lpstr>
      <vt:lpstr>Office 主题</vt:lpstr>
      <vt:lpstr>默认设计模板_2</vt:lpstr>
      <vt:lpstr>书写青春的乐章</vt:lpstr>
      <vt:lpstr>PowerPoint 演示文稿</vt:lpstr>
      <vt:lpstr>PowerPoint 演示文稿</vt:lpstr>
      <vt:lpstr>PowerPoint 演示文稿</vt:lpstr>
      <vt:lpstr>PowerPoint 演示文稿</vt:lpstr>
      <vt:lpstr>       要想写好一首现代诗，要注意哪些方面的问题？</vt:lpstr>
      <vt:lpstr>PowerPoint 演示文稿</vt:lpstr>
      <vt:lpstr>       围绕“我的青春”这一中心主题，自拟标题，写一首三行诗，表达你对青春的感触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Dell</cp:lastModifiedBy>
  <cp:revision>28</cp:revision>
  <dcterms:created xsi:type="dcterms:W3CDTF">2018-12-03T03:47:00Z</dcterms:created>
  <dcterms:modified xsi:type="dcterms:W3CDTF">2020-10-28T17:14:42Z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2052-11.1.0.9739</vt:lpwstr>
  </property>
</Properties>
</file>