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78" r:id="rId2"/>
    <p:sldId id="309" r:id="rId3"/>
    <p:sldId id="383" r:id="rId4"/>
    <p:sldId id="400" r:id="rId5"/>
    <p:sldId id="401" r:id="rId6"/>
    <p:sldId id="398" r:id="rId7"/>
    <p:sldId id="408" r:id="rId8"/>
    <p:sldId id="403" r:id="rId9"/>
    <p:sldId id="404" r:id="rId10"/>
    <p:sldId id="405" r:id="rId11"/>
    <p:sldId id="406" r:id="rId12"/>
    <p:sldId id="407" r:id="rId13"/>
    <p:sldId id="409" r:id="rId14"/>
    <p:sldId id="410" r:id="rId15"/>
    <p:sldId id="413" r:id="rId16"/>
    <p:sldId id="414" r:id="rId17"/>
    <p:sldId id="415" r:id="rId18"/>
    <p:sldId id="416" r:id="rId19"/>
    <p:sldId id="411" r:id="rId20"/>
    <p:sldId id="412" r:id="rId21"/>
    <p:sldId id="390" r:id="rId22"/>
    <p:sldId id="417" r:id="rId23"/>
    <p:sldId id="418" r:id="rId24"/>
    <p:sldId id="419" r:id="rId25"/>
    <p:sldId id="420" r:id="rId26"/>
    <p:sldId id="421" r:id="rId27"/>
    <p:sldId id="422" r:id="rId28"/>
    <p:sldId id="423" r:id="rId29"/>
    <p:sldId id="424" r:id="rId30"/>
    <p:sldId id="425" r:id="rId31"/>
    <p:sldId id="426" r:id="rId32"/>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319"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989" autoAdjust="0"/>
  </p:normalViewPr>
  <p:slideViewPr>
    <p:cSldViewPr snapToGrid="0">
      <p:cViewPr>
        <p:scale>
          <a:sx n="70" d="100"/>
          <a:sy n="70" d="100"/>
        </p:scale>
        <p:origin x="-720" y="-90"/>
      </p:cViewPr>
      <p:guideLst>
        <p:guide orient="horz" pos="2319"/>
        <p:guide pos="3908"/>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2020/11/19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6443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52D7-37C7-4B7E-BB41-86D5B57F0E08}" type="datetimeFigureOut">
              <a:rPr lang="zh-CN" altLang="en-US" smtClean="0"/>
              <a:pPr/>
              <a:t>2020/11/19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F094-A864-49B8-A335-02B1F339DA05}" type="slidenum">
              <a:rPr lang="zh-CN" altLang="en-US" smtClean="0"/>
              <a:pPr/>
              <a:t>‹#›</a:t>
            </a:fld>
            <a:endParaRPr lang="zh-CN" altLang="en-US"/>
          </a:p>
        </p:txBody>
      </p:sp>
    </p:spTree>
    <p:extLst>
      <p:ext uri="{BB962C8B-B14F-4D97-AF65-F5344CB8AC3E}">
        <p14:creationId xmlns:p14="http://schemas.microsoft.com/office/powerpoint/2010/main" val="378921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5E7C16-16EB-45EC-96F4-5B555DBEB0C0}" type="slidenum">
              <a:rPr lang="zh-CN" altLang="en-US" smtClean="0"/>
              <a:pPr/>
              <a:t>1</a:t>
            </a:fld>
            <a:endParaRPr lang="zh-CN" altLang="en-US"/>
          </a:p>
        </p:txBody>
      </p:sp>
    </p:spTree>
    <p:extLst>
      <p:ext uri="{BB962C8B-B14F-4D97-AF65-F5344CB8AC3E}">
        <p14:creationId xmlns:p14="http://schemas.microsoft.com/office/powerpoint/2010/main" val="162107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7730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t>12</a:t>
            </a:fld>
            <a:endParaRPr lang="zh-CN" altLang="en-US">
              <a:solidFill>
                <a:prstClr val="black"/>
              </a:solidFill>
            </a:endParaRPr>
          </a:p>
        </p:txBody>
      </p:sp>
    </p:spTree>
    <p:extLst>
      <p:ext uri="{BB962C8B-B14F-4D97-AF65-F5344CB8AC3E}">
        <p14:creationId xmlns:p14="http://schemas.microsoft.com/office/powerpoint/2010/main" val="92346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直接连接符 21"/>
          <p:cNvSpPr>
            <a:spLocks noChangeShapeType="1"/>
          </p:cNvSpPr>
          <p:nvPr userDrawn="1"/>
        </p:nvSpPr>
        <p:spPr bwMode="auto">
          <a:xfrm>
            <a:off x="56362" y="776747"/>
            <a:ext cx="12135638" cy="0"/>
          </a:xfrm>
          <a:prstGeom prst="line">
            <a:avLst/>
          </a:prstGeom>
          <a:noFill/>
          <a:ln w="28575" cap="flat" cmpd="sng">
            <a:solidFill>
              <a:srgbClr val="263238"/>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3" name="Picture 2" descr="C:\Users\HUNNU\Desktop\mmexport160090741418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71" y="-63939"/>
            <a:ext cx="1183989" cy="10324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3"/>
          <p:cNvSpPr txBox="1"/>
          <p:nvPr userDrawn="1"/>
        </p:nvSpPr>
        <p:spPr>
          <a:xfrm>
            <a:off x="881708" y="159892"/>
            <a:ext cx="3901018" cy="584775"/>
          </a:xfrm>
          <a:prstGeom prst="rect">
            <a:avLst/>
          </a:prstGeom>
          <a:noFill/>
        </p:spPr>
        <p:txBody>
          <a:bodyPr wrap="square" rtlCol="0">
            <a:spAutoFit/>
          </a:bodyPr>
          <a:lstStyle/>
          <a:p>
            <a:r>
              <a:rPr lang="zh-CN" altLang="en-US" sz="3200" b="1" dirty="0" smtClean="0">
                <a:solidFill>
                  <a:schemeClr val="tx1"/>
                </a:solidFill>
                <a:latin typeface="方正魏碑简体" panose="03000509000000000000" pitchFamily="65" charset="-122"/>
                <a:ea typeface="方正魏碑简体" panose="03000509000000000000" pitchFamily="65" charset="-122"/>
              </a:rPr>
              <a:t>怀化市铁路第一中学</a:t>
            </a:r>
            <a:endParaRPr lang="zh-CN" altLang="en-US" sz="3200" b="1" dirty="0">
              <a:solidFill>
                <a:schemeClr val="tx1"/>
              </a:solidFill>
              <a:latin typeface="方正魏碑简体" panose="03000509000000000000" pitchFamily="65" charset="-122"/>
              <a:ea typeface="方正魏碑简体" panose="03000509000000000000" pitchFamily="65"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2020/11/19</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C1C1CA5F-10A1-42FA-B65D-81C2825D57A5}" type="slidenum">
              <a:rPr lang="zh-CN" altLang="en-US"/>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2020/11/19</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24D70D04-1D75-4474-B61F-5198CD482D62}" type="slidenum">
              <a:rPr lang="zh-CN" altLang="en-US"/>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1"/>
            <a:ext cx="10972800" cy="11430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13"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39"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78"/>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11/19/2020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17" y="6356378"/>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78"/>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650962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498732"/>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2020/11/19</a:t>
            </a:fld>
            <a:endParaRPr lang="zh-CN" altLang="en-US" sz="1800">
              <a:solidFill>
                <a:schemeClr val="tx1"/>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vl1pPr>
          </a:lstStyle>
          <a:p>
            <a:fld id="{BE0ED41A-DC69-4FB6-8802-B091AB971708}" type="slidenum">
              <a:rPr lang="zh-CN" altLang="en-US"/>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2020/11/19</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fld id="{D5586B75-13C2-4541-847C-E4684802265F}" type="slidenum">
              <a:rPr lang="zh-CN" altLang="en-US"/>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2020/11/19</a:t>
            </a:fld>
            <a:endParaRPr lang="zh-CN" altLang="en-US" sz="1800">
              <a:solidFill>
                <a:schemeClr val="tx1"/>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EAA7D9D8-2F79-49CC-8215-262C686D35F0}" type="slidenum">
              <a:rPr lang="zh-CN" altLang="en-US"/>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2020/11/19</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CB3BB620-E753-4B10-87ED-9EA45797A8AE}" type="slidenum">
              <a:rPr lang="zh-CN" altLang="en-US"/>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2020/11/19</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E4FFE65D-B6FE-4E71-ABAA-CA4873DF341A}" type="slidenum">
              <a:rPr lang="zh-CN" altLang="en-US"/>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5">
            <a:alphaModFix amt="19000"/>
            <a:lum/>
          </a:blip>
          <a:srcRect/>
          <a:stretch>
            <a:fillRect t="-9000" b="-9000"/>
          </a:stretch>
        </a:blipFill>
        <a:effectLst/>
      </p:bgPr>
    </p:bg>
    <p:spTree>
      <p:nvGrpSpPr>
        <p:cNvPr id="1" name=""/>
        <p:cNvGrpSpPr/>
        <p:nvPr/>
      </p:nvGrpSpPr>
      <p:grpSpPr>
        <a:xfrm>
          <a:off x="0" y="0"/>
          <a:ext cx="0" cy="0"/>
          <a:chOff x="0" y="0"/>
          <a:chExt cx="0" cy="0"/>
        </a:xfrm>
      </p:grpSpPr>
      <p:sp>
        <p:nvSpPr>
          <p:cNvPr id="9" name="矩形 8"/>
          <p:cNvSpPr/>
          <p:nvPr userDrawn="1"/>
        </p:nvSpPr>
        <p:spPr>
          <a:xfrm>
            <a:off x="-1587" y="0"/>
            <a:ext cx="12191999" cy="6858000"/>
          </a:xfrm>
          <a:prstGeom prst="rect">
            <a:avLst/>
          </a:prstGeom>
          <a:noFill/>
          <a:ln w="889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3.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26.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9.xml"/><Relationship Id="rId7" Type="http://schemas.openxmlformats.org/officeDocument/2006/relationships/image" Target="../media/image14.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1.xml"/><Relationship Id="rId5" Type="http://schemas.openxmlformats.org/officeDocument/2006/relationships/tags" Target="../tags/tag31.xml"/><Relationship Id="rId4" Type="http://schemas.openxmlformats.org/officeDocument/2006/relationships/tags" Target="../tags/tag30.xml"/></Relationships>
</file>

<file path=ppt/slides/_rels/slide1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8.jpe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17.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6.jpeg"/><Relationship Id="rId5" Type="http://schemas.openxmlformats.org/officeDocument/2006/relationships/tags" Target="../tags/tag36.xml"/><Relationship Id="rId10" Type="http://schemas.openxmlformats.org/officeDocument/2006/relationships/slideLayout" Target="../slideLayouts/slideLayout7.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21.jpeg"/><Relationship Id="rId5" Type="http://schemas.openxmlformats.org/officeDocument/2006/relationships/tags" Target="../tags/tag45.xml"/><Relationship Id="rId10" Type="http://schemas.openxmlformats.org/officeDocument/2006/relationships/image" Target="../media/image20.jpeg"/><Relationship Id="rId4" Type="http://schemas.openxmlformats.org/officeDocument/2006/relationships/tags" Target="../tags/tag44.xml"/><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2.jpeg"/><Relationship Id="rId5" Type="http://schemas.openxmlformats.org/officeDocument/2006/relationships/slideLayout" Target="../slideLayouts/slideLayout1.xml"/><Relationship Id="rId4" Type="http://schemas.openxmlformats.org/officeDocument/2006/relationships/tags" Target="../tags/tag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slideLayout" Target="../slideLayouts/slideLayout13.xml"/><Relationship Id="rId7" Type="http://schemas.openxmlformats.org/officeDocument/2006/relationships/image" Target="../media/image46.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5.xml"/><Relationship Id="rId7"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Users\lenovo\Desktop\金田起义浮雕.jpg金田起义浮雕"/>
          <p:cNvPicPr>
            <a:picLocks noChangeAspect="1"/>
          </p:cNvPicPr>
          <p:nvPr>
            <p:custDataLst>
              <p:tags r:id="rId1"/>
            </p:custDataLst>
          </p:nvPr>
        </p:nvPicPr>
        <p:blipFill>
          <a:blip r:embed="rId4"/>
          <a:srcRect l="1540" r="1540"/>
          <a:stretch>
            <a:fillRect/>
          </a:stretch>
        </p:blipFill>
        <p:spPr>
          <a:xfrm>
            <a:off x="0" y="1"/>
            <a:ext cx="12204223" cy="4538260"/>
          </a:xfrm>
          <a:prstGeom prst="rect">
            <a:avLst/>
          </a:prstGeom>
        </p:spPr>
      </p:pic>
      <p:grpSp>
        <p:nvGrpSpPr>
          <p:cNvPr id="33" name="组合 32" hidden="1"/>
          <p:cNvGrpSpPr/>
          <p:nvPr/>
        </p:nvGrpSpPr>
        <p:grpSpPr>
          <a:xfrm>
            <a:off x="3338747" y="2985896"/>
            <a:ext cx="2031325" cy="1441227"/>
            <a:chOff x="3469374" y="2761962"/>
            <a:chExt cx="2031325" cy="1441227"/>
          </a:xfrm>
        </p:grpSpPr>
        <p:sp>
          <p:nvSpPr>
            <p:cNvPr id="23" name="TextBox 8"/>
            <p:cNvSpPr txBox="1">
              <a:spLocks noChangeArrowheads="1"/>
            </p:cNvSpPr>
            <p:nvPr/>
          </p:nvSpPr>
          <p:spPr bwMode="auto">
            <a:xfrm>
              <a:off x="3469374" y="2761962"/>
              <a:ext cx="2031325" cy="14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50000"/>
                </a:lnSpc>
                <a:buFontTx/>
                <a:buNone/>
              </a:pPr>
              <a:r>
                <a:rPr lang="zh-CN" altLang="en-US" sz="2000" spc="300" dirty="0">
                  <a:latin typeface="方正隶变_GBK" pitchFamily="1" charset="-122"/>
                  <a:ea typeface="方正隶变_GBK" pitchFamily="1" charset="-122"/>
                </a:rPr>
                <a:t>水墨韵味计划总结广告宣传工作汇报</a:t>
              </a:r>
            </a:p>
          </p:txBody>
        </p:sp>
        <p:cxnSp>
          <p:nvCxnSpPr>
            <p:cNvPr id="25" name="直接连接符 24"/>
            <p:cNvCxnSpPr/>
            <p:nvPr/>
          </p:nvCxnSpPr>
          <p:spPr>
            <a:xfrm>
              <a:off x="487472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0609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3746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grpSp>
      <p:pic>
        <p:nvPicPr>
          <p:cNvPr id="15" name="图片 14"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2074" y="390155"/>
            <a:ext cx="1804116" cy="4130479"/>
          </a:xfrm>
          <a:prstGeom prst="rect">
            <a:avLst/>
          </a:prstGeom>
        </p:spPr>
      </p:pic>
      <p:sp>
        <p:nvSpPr>
          <p:cNvPr id="3" name="TextBox 2"/>
          <p:cNvSpPr txBox="1"/>
          <p:nvPr/>
        </p:nvSpPr>
        <p:spPr>
          <a:xfrm>
            <a:off x="-33184" y="4719110"/>
            <a:ext cx="12258367" cy="913071"/>
          </a:xfrm>
          <a:prstGeom prst="rect">
            <a:avLst/>
          </a:prstGeom>
          <a:noFill/>
        </p:spPr>
        <p:txBody>
          <a:bodyPr wrap="square" lIns="91438" tIns="45719" rIns="91438" bIns="45719" rtlCol="0">
            <a:spAutoFit/>
          </a:bodyPr>
          <a:lstStyle/>
          <a:p>
            <a:pPr algn="ctr"/>
            <a:r>
              <a:rPr lang="zh-CN" altLang="en-US" sz="5300" dirty="0" smtClean="0">
                <a:latin typeface="华文新魏" pitchFamily="2" charset="-122"/>
                <a:ea typeface="华文新魏" pitchFamily="2" charset="-122"/>
              </a:rPr>
              <a:t>国家出路的探索与列强侵略的加剧</a:t>
            </a:r>
            <a:endParaRPr lang="zh-CN" altLang="en-US" sz="5300" dirty="0">
              <a:latin typeface="华文新魏" pitchFamily="2" charset="-122"/>
              <a:ea typeface="华文新魏" pitchFamily="2" charset="-122"/>
            </a:endParaRPr>
          </a:p>
        </p:txBody>
      </p:sp>
      <p:sp>
        <p:nvSpPr>
          <p:cNvPr id="16" name="TextBox 15"/>
          <p:cNvSpPr txBox="1"/>
          <p:nvPr/>
        </p:nvSpPr>
        <p:spPr>
          <a:xfrm>
            <a:off x="-4156" y="5698832"/>
            <a:ext cx="12258367" cy="584773"/>
          </a:xfrm>
          <a:prstGeom prst="rect">
            <a:avLst/>
          </a:prstGeom>
          <a:noFill/>
        </p:spPr>
        <p:txBody>
          <a:bodyPr wrap="square" lIns="91438" tIns="45719" rIns="91438" bIns="45719" rtlCol="0">
            <a:spAutoFit/>
          </a:bodyPr>
          <a:lstStyle/>
          <a:p>
            <a:pPr algn="ctr"/>
            <a:r>
              <a:rPr lang="zh-CN" altLang="en-US" sz="3200" dirty="0" smtClean="0">
                <a:latin typeface="华文新魏" pitchFamily="2" charset="-122"/>
                <a:ea typeface="华文新魏" pitchFamily="2" charset="-122"/>
              </a:rPr>
              <a:t>怀化市铁路第一中学            胡宇</a:t>
            </a:r>
            <a:endParaRPr lang="zh-CN" altLang="en-US" sz="3200" dirty="0">
              <a:latin typeface="华文新魏" pitchFamily="2" charset="-122"/>
              <a:ea typeface="华文新魏" pitchFamily="2" charset="-122"/>
            </a:endParaRPr>
          </a:p>
        </p:txBody>
      </p:sp>
    </p:spTree>
    <p:extLst>
      <p:ext uri="{BB962C8B-B14F-4D97-AF65-F5344CB8AC3E}">
        <p14:creationId xmlns:p14="http://schemas.microsoft.com/office/powerpoint/2010/main" val="263274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9188" y="2000475"/>
            <a:ext cx="5714562" cy="3949949"/>
            <a:chOff x="1133" y="3150"/>
            <a:chExt cx="8999" cy="5788"/>
          </a:xfrm>
        </p:grpSpPr>
        <p:sp>
          <p:nvSpPr>
            <p:cNvPr id="30" name="Freeform 12"/>
            <p:cNvSpPr/>
            <p:nvPr>
              <p:custDataLst>
                <p:tags r:id="rId8"/>
              </p:custDataLst>
            </p:nvPr>
          </p:nvSpPr>
          <p:spPr bwMode="auto">
            <a:xfrm>
              <a:off x="1370" y="4368"/>
              <a:ext cx="7284" cy="4570"/>
            </a:xfrm>
            <a:custGeom>
              <a:avLst/>
              <a:gdLst>
                <a:gd name="T0" fmla="*/ 1316 w 1492"/>
                <a:gd name="T1" fmla="*/ 328 h 937"/>
                <a:gd name="T2" fmla="*/ 1404 w 1492"/>
                <a:gd name="T3" fmla="*/ 281 h 937"/>
                <a:gd name="T4" fmla="*/ 1492 w 1492"/>
                <a:gd name="T5" fmla="*/ 235 h 937"/>
                <a:gd name="T6" fmla="*/ 1404 w 1492"/>
                <a:gd name="T7" fmla="*/ 188 h 937"/>
                <a:gd name="T8" fmla="*/ 562 w 1492"/>
                <a:gd name="T9" fmla="*/ 188 h 937"/>
                <a:gd name="T10" fmla="*/ 562 w 1492"/>
                <a:gd name="T11" fmla="*/ 0 h 937"/>
                <a:gd name="T12" fmla="*/ 0 w 1492"/>
                <a:gd name="T13" fmla="*/ 469 h 937"/>
                <a:gd name="T14" fmla="*/ 0 w 1492"/>
                <a:gd name="T15" fmla="*/ 469 h 937"/>
                <a:gd name="T16" fmla="*/ 562 w 1492"/>
                <a:gd name="T17" fmla="*/ 937 h 937"/>
                <a:gd name="T18" fmla="*/ 562 w 1492"/>
                <a:gd name="T19" fmla="*/ 750 h 937"/>
                <a:gd name="T20" fmla="*/ 1316 w 1492"/>
                <a:gd name="T21" fmla="*/ 750 h 937"/>
                <a:gd name="T22" fmla="*/ 1316 w 1492"/>
                <a:gd name="T23" fmla="*/ 32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2" h="937">
                  <a:moveTo>
                    <a:pt x="1316" y="328"/>
                  </a:moveTo>
                  <a:cubicBezTo>
                    <a:pt x="1316" y="302"/>
                    <a:pt x="1356" y="281"/>
                    <a:pt x="1404" y="281"/>
                  </a:cubicBezTo>
                  <a:cubicBezTo>
                    <a:pt x="1452" y="281"/>
                    <a:pt x="1492" y="260"/>
                    <a:pt x="1492" y="235"/>
                  </a:cubicBezTo>
                  <a:cubicBezTo>
                    <a:pt x="1492" y="209"/>
                    <a:pt x="1452" y="188"/>
                    <a:pt x="1404" y="188"/>
                  </a:cubicBezTo>
                  <a:cubicBezTo>
                    <a:pt x="562" y="188"/>
                    <a:pt x="562" y="188"/>
                    <a:pt x="562" y="188"/>
                  </a:cubicBezTo>
                  <a:cubicBezTo>
                    <a:pt x="562" y="0"/>
                    <a:pt x="562" y="0"/>
                    <a:pt x="562" y="0"/>
                  </a:cubicBezTo>
                  <a:cubicBezTo>
                    <a:pt x="0" y="469"/>
                    <a:pt x="0" y="469"/>
                    <a:pt x="0" y="469"/>
                  </a:cubicBezTo>
                  <a:cubicBezTo>
                    <a:pt x="0" y="469"/>
                    <a:pt x="0" y="469"/>
                    <a:pt x="0" y="469"/>
                  </a:cubicBezTo>
                  <a:cubicBezTo>
                    <a:pt x="562" y="937"/>
                    <a:pt x="562" y="937"/>
                    <a:pt x="562" y="937"/>
                  </a:cubicBezTo>
                  <a:cubicBezTo>
                    <a:pt x="562" y="750"/>
                    <a:pt x="562" y="750"/>
                    <a:pt x="562" y="750"/>
                  </a:cubicBezTo>
                  <a:cubicBezTo>
                    <a:pt x="1316" y="750"/>
                    <a:pt x="1316" y="750"/>
                    <a:pt x="1316" y="750"/>
                  </a:cubicBezTo>
                  <a:lnTo>
                    <a:pt x="1316" y="328"/>
                  </a:lnTo>
                  <a:close/>
                </a:path>
              </a:pathLst>
            </a:custGeom>
            <a:solidFill>
              <a:srgbClr val="1F74AD">
                <a:alpha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kumimoji="1"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4" name="Freeform 10"/>
            <p:cNvSpPr/>
            <p:nvPr>
              <p:custDataLst>
                <p:tags r:id="rId9"/>
              </p:custDataLst>
            </p:nvPr>
          </p:nvSpPr>
          <p:spPr bwMode="auto">
            <a:xfrm>
              <a:off x="9071" y="4546"/>
              <a:ext cx="1061" cy="876"/>
            </a:xfrm>
            <a:custGeom>
              <a:avLst/>
              <a:gdLst>
                <a:gd name="T0" fmla="*/ 176 w 176"/>
                <a:gd name="T1" fmla="*/ 0 h 140"/>
                <a:gd name="T2" fmla="*/ 88 w 176"/>
                <a:gd name="T3" fmla="*/ 46 h 140"/>
                <a:gd name="T4" fmla="*/ 0 w 176"/>
                <a:gd name="T5" fmla="*/ 93 h 140"/>
                <a:gd name="T6" fmla="*/ 88 w 176"/>
                <a:gd name="T7" fmla="*/ 140 h 140"/>
                <a:gd name="T8" fmla="*/ 176 w 176"/>
                <a:gd name="T9" fmla="*/ 140 h 140"/>
                <a:gd name="T10" fmla="*/ 176 w 176"/>
                <a:gd name="T11" fmla="*/ 0 h 140"/>
              </a:gdLst>
              <a:ahLst/>
              <a:cxnLst>
                <a:cxn ang="0">
                  <a:pos x="T0" y="T1"/>
                </a:cxn>
                <a:cxn ang="0">
                  <a:pos x="T2" y="T3"/>
                </a:cxn>
                <a:cxn ang="0">
                  <a:pos x="T4" y="T5"/>
                </a:cxn>
                <a:cxn ang="0">
                  <a:pos x="T6" y="T7"/>
                </a:cxn>
                <a:cxn ang="0">
                  <a:pos x="T8" y="T9"/>
                </a:cxn>
                <a:cxn ang="0">
                  <a:pos x="T10" y="T11"/>
                </a:cxn>
              </a:cxnLst>
              <a:rect l="0" t="0" r="r" b="b"/>
              <a:pathLst>
                <a:path w="176" h="140">
                  <a:moveTo>
                    <a:pt x="176" y="0"/>
                  </a:moveTo>
                  <a:cubicBezTo>
                    <a:pt x="176" y="25"/>
                    <a:pt x="136" y="46"/>
                    <a:pt x="88" y="46"/>
                  </a:cubicBezTo>
                  <a:cubicBezTo>
                    <a:pt x="40" y="46"/>
                    <a:pt x="0" y="67"/>
                    <a:pt x="0" y="93"/>
                  </a:cubicBezTo>
                  <a:cubicBezTo>
                    <a:pt x="0" y="119"/>
                    <a:pt x="40" y="140"/>
                    <a:pt x="88" y="140"/>
                  </a:cubicBezTo>
                  <a:cubicBezTo>
                    <a:pt x="176" y="140"/>
                    <a:pt x="176" y="140"/>
                    <a:pt x="176" y="140"/>
                  </a:cubicBezTo>
                  <a:cubicBezTo>
                    <a:pt x="176" y="0"/>
                    <a:pt x="176" y="0"/>
                    <a:pt x="176" y="0"/>
                  </a:cubicBezTo>
                  <a:close/>
                </a:path>
              </a:pathLst>
            </a:custGeom>
            <a:solidFill>
              <a:srgbClr val="1F74AD">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sz="1600">
                <a:latin typeface="Arial" panose="020B0604020202020204" pitchFamily="34" charset="0"/>
                <a:ea typeface="微软雅黑" panose="020B0503020204020204" charset="-122"/>
                <a:cs typeface="Roboto Light" charset="0"/>
                <a:sym typeface="Arial" panose="020B0604020202020204" pitchFamily="34" charset="0"/>
              </a:endParaRPr>
            </a:p>
          </p:txBody>
        </p:sp>
        <p:sp>
          <p:nvSpPr>
            <p:cNvPr id="6" name="Freeform 12"/>
            <p:cNvSpPr/>
            <p:nvPr>
              <p:custDataLst>
                <p:tags r:id="rId10"/>
              </p:custDataLst>
            </p:nvPr>
          </p:nvSpPr>
          <p:spPr bwMode="auto">
            <a:xfrm>
              <a:off x="1133" y="3150"/>
              <a:ext cx="8999" cy="5646"/>
            </a:xfrm>
            <a:custGeom>
              <a:avLst/>
              <a:gdLst>
                <a:gd name="T0" fmla="*/ 1316 w 1492"/>
                <a:gd name="T1" fmla="*/ 328 h 937"/>
                <a:gd name="T2" fmla="*/ 1404 w 1492"/>
                <a:gd name="T3" fmla="*/ 281 h 937"/>
                <a:gd name="T4" fmla="*/ 1492 w 1492"/>
                <a:gd name="T5" fmla="*/ 235 h 937"/>
                <a:gd name="T6" fmla="*/ 1404 w 1492"/>
                <a:gd name="T7" fmla="*/ 188 h 937"/>
                <a:gd name="T8" fmla="*/ 562 w 1492"/>
                <a:gd name="T9" fmla="*/ 188 h 937"/>
                <a:gd name="T10" fmla="*/ 562 w 1492"/>
                <a:gd name="T11" fmla="*/ 0 h 937"/>
                <a:gd name="T12" fmla="*/ 0 w 1492"/>
                <a:gd name="T13" fmla="*/ 469 h 937"/>
                <a:gd name="T14" fmla="*/ 0 w 1492"/>
                <a:gd name="T15" fmla="*/ 469 h 937"/>
                <a:gd name="T16" fmla="*/ 562 w 1492"/>
                <a:gd name="T17" fmla="*/ 937 h 937"/>
                <a:gd name="T18" fmla="*/ 562 w 1492"/>
                <a:gd name="T19" fmla="*/ 750 h 937"/>
                <a:gd name="T20" fmla="*/ 1316 w 1492"/>
                <a:gd name="T21" fmla="*/ 750 h 937"/>
                <a:gd name="T22" fmla="*/ 1316 w 1492"/>
                <a:gd name="T23" fmla="*/ 32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2" h="937">
                  <a:moveTo>
                    <a:pt x="1316" y="328"/>
                  </a:moveTo>
                  <a:cubicBezTo>
                    <a:pt x="1316" y="302"/>
                    <a:pt x="1356" y="281"/>
                    <a:pt x="1404" y="281"/>
                  </a:cubicBezTo>
                  <a:cubicBezTo>
                    <a:pt x="1452" y="281"/>
                    <a:pt x="1492" y="260"/>
                    <a:pt x="1492" y="235"/>
                  </a:cubicBezTo>
                  <a:cubicBezTo>
                    <a:pt x="1492" y="209"/>
                    <a:pt x="1452" y="188"/>
                    <a:pt x="1404" y="188"/>
                  </a:cubicBezTo>
                  <a:cubicBezTo>
                    <a:pt x="562" y="188"/>
                    <a:pt x="562" y="188"/>
                    <a:pt x="562" y="188"/>
                  </a:cubicBezTo>
                  <a:cubicBezTo>
                    <a:pt x="562" y="0"/>
                    <a:pt x="562" y="0"/>
                    <a:pt x="562" y="0"/>
                  </a:cubicBezTo>
                  <a:cubicBezTo>
                    <a:pt x="0" y="469"/>
                    <a:pt x="0" y="469"/>
                    <a:pt x="0" y="469"/>
                  </a:cubicBezTo>
                  <a:cubicBezTo>
                    <a:pt x="0" y="469"/>
                    <a:pt x="0" y="469"/>
                    <a:pt x="0" y="469"/>
                  </a:cubicBezTo>
                  <a:cubicBezTo>
                    <a:pt x="562" y="937"/>
                    <a:pt x="562" y="937"/>
                    <a:pt x="562" y="937"/>
                  </a:cubicBezTo>
                  <a:cubicBezTo>
                    <a:pt x="562" y="750"/>
                    <a:pt x="562" y="750"/>
                    <a:pt x="562" y="750"/>
                  </a:cubicBezTo>
                  <a:cubicBezTo>
                    <a:pt x="1316" y="750"/>
                    <a:pt x="1316" y="750"/>
                    <a:pt x="1316" y="750"/>
                  </a:cubicBezTo>
                  <a:lnTo>
                    <a:pt x="1316" y="328"/>
                  </a:lnTo>
                  <a:close/>
                </a:path>
              </a:pathLst>
            </a:custGeom>
            <a:solidFill>
              <a:srgbClr val="1F74AD"/>
            </a:solidFill>
            <a:ln>
              <a:noFill/>
            </a:ln>
          </p:spPr>
          <p:txBody>
            <a:bodyPr vert="horz" wrap="square" lIns="91440" tIns="45720" rIns="91440" bIns="45720" numCol="1" anchor="t" anchorCtr="0" compatLnSpc="1"/>
            <a:lstStyle/>
            <a:p>
              <a:pPr>
                <a:lnSpc>
                  <a:spcPct val="120000"/>
                </a:lnSpc>
              </a:pPr>
              <a:endParaRPr lang="en-US" sz="1600">
                <a:latin typeface="Arial" panose="020B0604020202020204" pitchFamily="34" charset="0"/>
                <a:ea typeface="微软雅黑" panose="020B0503020204020204" charset="-122"/>
                <a:cs typeface="Roboto Light" charset="0"/>
                <a:sym typeface="Arial" panose="020B0604020202020204" pitchFamily="34" charset="0"/>
              </a:endParaRPr>
            </a:p>
          </p:txBody>
        </p:sp>
        <p:sp>
          <p:nvSpPr>
            <p:cNvPr id="14" name="矩形 13"/>
            <p:cNvSpPr/>
            <p:nvPr>
              <p:custDataLst>
                <p:tags r:id="rId11"/>
              </p:custDataLst>
            </p:nvPr>
          </p:nvSpPr>
          <p:spPr>
            <a:xfrm>
              <a:off x="4371" y="4276"/>
              <a:ext cx="4328" cy="582"/>
            </a:xfrm>
            <a:prstGeom prst="rect">
              <a:avLst/>
            </a:prstGeom>
          </p:spPr>
          <p:txBody>
            <a:bodyPr wrap="square" lIns="90000" tIns="46800" rIns="90000" bIns="0" anchor="b" anchorCtr="0">
              <a:noAutofit/>
            </a:bodyPr>
            <a:lstStyle/>
            <a:p>
              <a:pPr>
                <a:lnSpc>
                  <a:spcPct val="120000"/>
                </a:lnSpc>
              </a:pPr>
              <a:r>
                <a:rPr lang="zh-CN" altLang="en-US" sz="2000" b="1" spc="300" dirty="0">
                  <a:solidFill>
                    <a:sysClr val="window" lastClr="FFFFFF"/>
                  </a:solidFill>
                  <a:latin typeface="Arial" panose="020B0604020202020204" pitchFamily="34" charset="0"/>
                  <a:ea typeface="微软雅黑" panose="020B0503020204020204" charset="-122"/>
                  <a:sym typeface="Arial" panose="020B0604020202020204" pitchFamily="34" charset="0"/>
                </a:rPr>
                <a:t>进步性</a:t>
              </a:r>
            </a:p>
          </p:txBody>
        </p:sp>
        <p:sp>
          <p:nvSpPr>
            <p:cNvPr id="23" name="文本框 22"/>
            <p:cNvSpPr txBox="1"/>
            <p:nvPr>
              <p:custDataLst>
                <p:tags r:id="rId12"/>
              </p:custDataLst>
            </p:nvPr>
          </p:nvSpPr>
          <p:spPr>
            <a:xfrm>
              <a:off x="4127" y="4771"/>
              <a:ext cx="4944" cy="2456"/>
            </a:xfrm>
            <a:prstGeom prst="rect">
              <a:avLst/>
            </a:prstGeom>
            <a:noFill/>
          </p:spPr>
          <p:txBody>
            <a:bodyPr wrap="square" tIns="0" rtlCol="0">
              <a:noAutofit/>
            </a:bodyPr>
            <a:lstStyle/>
            <a:p>
              <a:pPr lvl="0" algn="just" fontAlgn="auto">
                <a:lnSpc>
                  <a:spcPct val="100000"/>
                </a:lnSpc>
                <a:defRPr/>
              </a:pPr>
              <a:r>
                <a:rPr lang="zh-CN" altLang="en-US" sz="2000" kern="0" spc="150" dirty="0">
                  <a:solidFill>
                    <a:sysClr val="window" lastClr="FFFFFF"/>
                  </a:solidFill>
                  <a:latin typeface="Arial" panose="020B0604020202020204" pitchFamily="34" charset="0"/>
                  <a:ea typeface="微软雅黑" panose="020B0503020204020204" charset="-122"/>
                  <a:sym typeface="Arial" panose="020B0604020202020204" pitchFamily="34" charset="0"/>
                </a:rPr>
                <a:t>①是几千年农民反封思想结晶;是农民阶级所能提出的最完整的反封建纲领；②也是使太平天国运动成为中国历代农民战争最高峰的重要标志之一。</a:t>
              </a:r>
            </a:p>
          </p:txBody>
        </p:sp>
        <p:sp>
          <p:nvSpPr>
            <p:cNvPr id="24" name="图形 37"/>
            <p:cNvSpPr/>
            <p:nvPr>
              <p:custDataLst>
                <p:tags r:id="rId13"/>
              </p:custDataLst>
            </p:nvPr>
          </p:nvSpPr>
          <p:spPr>
            <a:xfrm>
              <a:off x="2970" y="5493"/>
              <a:ext cx="960" cy="960"/>
            </a:xfrm>
            <a:custGeom>
              <a:avLst/>
              <a:gdLst>
                <a:gd name="connsiteX0" fmla="*/ 20347 w 609600"/>
                <a:gd name="connsiteY0" fmla="*/ 332029 h 609600"/>
                <a:gd name="connsiteX1" fmla="*/ 277568 w 609600"/>
                <a:gd name="connsiteY1" fmla="*/ 589209 h 609600"/>
                <a:gd name="connsiteX2" fmla="*/ 312795 w 609600"/>
                <a:gd name="connsiteY2" fmla="*/ 608461 h 609600"/>
                <a:gd name="connsiteX3" fmla="*/ 332041 w 609600"/>
                <a:gd name="connsiteY3" fmla="*/ 589228 h 609600"/>
                <a:gd name="connsiteX4" fmla="*/ 589230 w 609600"/>
                <a:gd name="connsiteY4" fmla="*/ 332040 h 609600"/>
                <a:gd name="connsiteX5" fmla="*/ 608454 w 609600"/>
                <a:gd name="connsiteY5" fmla="*/ 296798 h 609600"/>
                <a:gd name="connsiteX6" fmla="*/ 589199 w 609600"/>
                <a:gd name="connsiteY6" fmla="*/ 277565 h 609600"/>
                <a:gd name="connsiteX7" fmla="*/ 332035 w 609600"/>
                <a:gd name="connsiteY7" fmla="*/ 20368 h 609600"/>
                <a:gd name="connsiteX8" fmla="*/ 296781 w 609600"/>
                <a:gd name="connsiteY8" fmla="*/ 1166 h 609600"/>
                <a:gd name="connsiteX9" fmla="*/ 277564 w 609600"/>
                <a:gd name="connsiteY9" fmla="*/ 20417 h 609600"/>
                <a:gd name="connsiteX10" fmla="*/ 20386 w 609600"/>
                <a:gd name="connsiteY10" fmla="*/ 277574 h 609600"/>
                <a:gd name="connsiteX11" fmla="*/ 1160 w 609600"/>
                <a:gd name="connsiteY11" fmla="*/ 312813 h 609600"/>
                <a:gd name="connsiteX12" fmla="*/ 20347 w 609600"/>
                <a:gd name="connsiteY12" fmla="*/ 332028 h 609600"/>
                <a:gd name="connsiteX13" fmla="*/ 20347 w 609600"/>
                <a:gd name="connsiteY13" fmla="*/ 332029 h 609600"/>
                <a:gd name="connsiteX14" fmla="*/ 139789 w 609600"/>
                <a:gd name="connsiteY14" fmla="*/ 193633 h 609600"/>
                <a:gd name="connsiteX15" fmla="*/ 153295 w 609600"/>
                <a:gd name="connsiteY15" fmla="*/ 207844 h 609600"/>
                <a:gd name="connsiteX16" fmla="*/ 145234 w 609600"/>
                <a:gd name="connsiteY16" fmla="*/ 267615 h 609600"/>
                <a:gd name="connsiteX17" fmla="*/ 116581 w 609600"/>
                <a:gd name="connsiteY17" fmla="*/ 295283 h 609600"/>
                <a:gd name="connsiteX18" fmla="*/ 55401 w 609600"/>
                <a:gd name="connsiteY18" fmla="*/ 295283 h 609600"/>
                <a:gd name="connsiteX19" fmla="*/ 42415 w 609600"/>
                <a:gd name="connsiteY19" fmla="*/ 279960 h 609600"/>
                <a:gd name="connsiteX20" fmla="*/ 139789 w 609600"/>
                <a:gd name="connsiteY20" fmla="*/ 193633 h 609600"/>
                <a:gd name="connsiteX21" fmla="*/ 279940 w 609600"/>
                <a:gd name="connsiteY21" fmla="*/ 42379 h 609600"/>
                <a:gd name="connsiteX22" fmla="*/ 295282 w 609600"/>
                <a:gd name="connsiteY22" fmla="*/ 55402 h 609600"/>
                <a:gd name="connsiteX23" fmla="*/ 295282 w 609600"/>
                <a:gd name="connsiteY23" fmla="*/ 106135 h 609600"/>
                <a:gd name="connsiteX24" fmla="*/ 266707 w 609600"/>
                <a:gd name="connsiteY24" fmla="*/ 142883 h 609600"/>
                <a:gd name="connsiteX25" fmla="*/ 266945 w 609600"/>
                <a:gd name="connsiteY25" fmla="*/ 145232 h 609600"/>
                <a:gd name="connsiteX26" fmla="*/ 204473 w 609600"/>
                <a:gd name="connsiteY26" fmla="*/ 153943 h 609600"/>
                <a:gd name="connsiteX27" fmla="*/ 192391 w 609600"/>
                <a:gd name="connsiteY27" fmla="*/ 142783 h 609600"/>
                <a:gd name="connsiteX28" fmla="*/ 279940 w 609600"/>
                <a:gd name="connsiteY28" fmla="*/ 42379 h 609600"/>
                <a:gd name="connsiteX29" fmla="*/ 279940 w 609600"/>
                <a:gd name="connsiteY29" fmla="*/ 42379 h 609600"/>
                <a:gd name="connsiteX30" fmla="*/ 329673 w 609600"/>
                <a:gd name="connsiteY30" fmla="*/ 42382 h 609600"/>
                <a:gd name="connsiteX31" fmla="*/ 417734 w 609600"/>
                <a:gd name="connsiteY31" fmla="*/ 144165 h 609600"/>
                <a:gd name="connsiteX32" fmla="*/ 407116 w 609600"/>
                <a:gd name="connsiteY32" fmla="*/ 154273 h 609600"/>
                <a:gd name="connsiteX33" fmla="*/ 342670 w 609600"/>
                <a:gd name="connsiteY33" fmla="*/ 145220 h 609600"/>
                <a:gd name="connsiteX34" fmla="*/ 342907 w 609600"/>
                <a:gd name="connsiteY34" fmla="*/ 142883 h 609600"/>
                <a:gd name="connsiteX35" fmla="*/ 314332 w 609600"/>
                <a:gd name="connsiteY35" fmla="*/ 106135 h 609600"/>
                <a:gd name="connsiteX36" fmla="*/ 314332 w 609600"/>
                <a:gd name="connsiteY36" fmla="*/ 55402 h 609600"/>
                <a:gd name="connsiteX37" fmla="*/ 329673 w 609600"/>
                <a:gd name="connsiteY37" fmla="*/ 42382 h 609600"/>
                <a:gd name="connsiteX38" fmla="*/ 567304 w 609600"/>
                <a:gd name="connsiteY38" fmla="*/ 279903 h 609600"/>
                <a:gd name="connsiteX39" fmla="*/ 554212 w 609600"/>
                <a:gd name="connsiteY39" fmla="*/ 295283 h 609600"/>
                <a:gd name="connsiteX40" fmla="*/ 493033 w 609600"/>
                <a:gd name="connsiteY40" fmla="*/ 295283 h 609600"/>
                <a:gd name="connsiteX41" fmla="*/ 464382 w 609600"/>
                <a:gd name="connsiteY41" fmla="*/ 267616 h 609600"/>
                <a:gd name="connsiteX42" fmla="*/ 456609 w 609600"/>
                <a:gd name="connsiteY42" fmla="*/ 209346 h 609600"/>
                <a:gd name="connsiteX43" fmla="*/ 471481 w 609600"/>
                <a:gd name="connsiteY43" fmla="*/ 194307 h 609600"/>
                <a:gd name="connsiteX44" fmla="*/ 567304 w 609600"/>
                <a:gd name="connsiteY44" fmla="*/ 279903 h 609600"/>
                <a:gd name="connsiteX45" fmla="*/ 455775 w 609600"/>
                <a:gd name="connsiteY45" fmla="*/ 404578 h 609600"/>
                <a:gd name="connsiteX46" fmla="*/ 464381 w 609600"/>
                <a:gd name="connsiteY46" fmla="*/ 342000 h 609600"/>
                <a:gd name="connsiteX47" fmla="*/ 493033 w 609600"/>
                <a:gd name="connsiteY47" fmla="*/ 314333 h 609600"/>
                <a:gd name="connsiteX48" fmla="*/ 554212 w 609600"/>
                <a:gd name="connsiteY48" fmla="*/ 314333 h 609600"/>
                <a:gd name="connsiteX49" fmla="*/ 567267 w 609600"/>
                <a:gd name="connsiteY49" fmla="*/ 329692 h 609600"/>
                <a:gd name="connsiteX50" fmla="*/ 469194 w 609600"/>
                <a:gd name="connsiteY50" fmla="*/ 416207 h 609600"/>
                <a:gd name="connsiteX51" fmla="*/ 455775 w 609600"/>
                <a:gd name="connsiteY51" fmla="*/ 404578 h 609600"/>
                <a:gd name="connsiteX52" fmla="*/ 455775 w 609600"/>
                <a:gd name="connsiteY52" fmla="*/ 404578 h 609600"/>
                <a:gd name="connsiteX53" fmla="*/ 329675 w 609600"/>
                <a:gd name="connsiteY53" fmla="*/ 567237 h 609600"/>
                <a:gd name="connsiteX54" fmla="*/ 314332 w 609600"/>
                <a:gd name="connsiteY54" fmla="*/ 554213 h 609600"/>
                <a:gd name="connsiteX55" fmla="*/ 314332 w 609600"/>
                <a:gd name="connsiteY55" fmla="*/ 503480 h 609600"/>
                <a:gd name="connsiteX56" fmla="*/ 342907 w 609600"/>
                <a:gd name="connsiteY56" fmla="*/ 466733 h 609600"/>
                <a:gd name="connsiteX57" fmla="*/ 342659 w 609600"/>
                <a:gd name="connsiteY57" fmla="*/ 464285 h 609600"/>
                <a:gd name="connsiteX58" fmla="*/ 404560 w 609600"/>
                <a:gd name="connsiteY58" fmla="*/ 455742 h 609600"/>
                <a:gd name="connsiteX59" fmla="*/ 416228 w 609600"/>
                <a:gd name="connsiteY59" fmla="*/ 469214 h 609600"/>
                <a:gd name="connsiteX60" fmla="*/ 329675 w 609600"/>
                <a:gd name="connsiteY60" fmla="*/ 567236 h 609600"/>
                <a:gd name="connsiteX61" fmla="*/ 329675 w 609600"/>
                <a:gd name="connsiteY61" fmla="*/ 567237 h 609600"/>
                <a:gd name="connsiteX62" fmla="*/ 279942 w 609600"/>
                <a:gd name="connsiteY62" fmla="*/ 567233 h 609600"/>
                <a:gd name="connsiteX63" fmla="*/ 193490 w 609600"/>
                <a:gd name="connsiteY63" fmla="*/ 469406 h 609600"/>
                <a:gd name="connsiteX64" fmla="*/ 206117 w 609600"/>
                <a:gd name="connsiteY64" fmla="*/ 455916 h 609600"/>
                <a:gd name="connsiteX65" fmla="*/ 266956 w 609600"/>
                <a:gd name="connsiteY65" fmla="*/ 464273 h 609600"/>
                <a:gd name="connsiteX66" fmla="*/ 266707 w 609600"/>
                <a:gd name="connsiteY66" fmla="*/ 466733 h 609600"/>
                <a:gd name="connsiteX67" fmla="*/ 295282 w 609600"/>
                <a:gd name="connsiteY67" fmla="*/ 503480 h 609600"/>
                <a:gd name="connsiteX68" fmla="*/ 295282 w 609600"/>
                <a:gd name="connsiteY68" fmla="*/ 554212 h 609600"/>
                <a:gd name="connsiteX69" fmla="*/ 279942 w 609600"/>
                <a:gd name="connsiteY69" fmla="*/ 567232 h 609600"/>
                <a:gd name="connsiteX70" fmla="*/ 279942 w 609600"/>
                <a:gd name="connsiteY70" fmla="*/ 567233 h 609600"/>
                <a:gd name="connsiteX71" fmla="*/ 141244 w 609600"/>
                <a:gd name="connsiteY71" fmla="*/ 416477 h 609600"/>
                <a:gd name="connsiteX72" fmla="*/ 42444 w 609600"/>
                <a:gd name="connsiteY72" fmla="*/ 329639 h 609600"/>
                <a:gd name="connsiteX73" fmla="*/ 55402 w 609600"/>
                <a:gd name="connsiteY73" fmla="*/ 314333 h 609600"/>
                <a:gd name="connsiteX74" fmla="*/ 116581 w 609600"/>
                <a:gd name="connsiteY74" fmla="*/ 314333 h 609600"/>
                <a:gd name="connsiteX75" fmla="*/ 145238 w 609600"/>
                <a:gd name="connsiteY75" fmla="*/ 342001 h 609600"/>
                <a:gd name="connsiteX76" fmla="*/ 153890 w 609600"/>
                <a:gd name="connsiteY76" fmla="*/ 404620 h 609600"/>
                <a:gd name="connsiteX77" fmla="*/ 141244 w 609600"/>
                <a:gd name="connsiteY77" fmla="*/ 416477 h 609600"/>
                <a:gd name="connsiteX78" fmla="*/ 173048 w 609600"/>
                <a:gd name="connsiteY78" fmla="*/ 213525 h 609600"/>
                <a:gd name="connsiteX79" fmla="*/ 211148 w 609600"/>
                <a:gd name="connsiteY79" fmla="*/ 175425 h 609600"/>
                <a:gd name="connsiteX80" fmla="*/ 210810 w 609600"/>
                <a:gd name="connsiteY80" fmla="*/ 172092 h 609600"/>
                <a:gd name="connsiteX81" fmla="*/ 273059 w 609600"/>
                <a:gd name="connsiteY81" fmla="*/ 163872 h 609600"/>
                <a:gd name="connsiteX82" fmla="*/ 295282 w 609600"/>
                <a:gd name="connsiteY82" fmla="*/ 179630 h 609600"/>
                <a:gd name="connsiteX83" fmla="*/ 295282 w 609600"/>
                <a:gd name="connsiteY83" fmla="*/ 248518 h 609600"/>
                <a:gd name="connsiteX84" fmla="*/ 248517 w 609600"/>
                <a:gd name="connsiteY84" fmla="*/ 295283 h 609600"/>
                <a:gd name="connsiteX85" fmla="*/ 190075 w 609600"/>
                <a:gd name="connsiteY85" fmla="*/ 295283 h 609600"/>
                <a:gd name="connsiteX86" fmla="*/ 164270 w 609600"/>
                <a:gd name="connsiteY86" fmla="*/ 268501 h 609600"/>
                <a:gd name="connsiteX87" fmla="*/ 171625 w 609600"/>
                <a:gd name="connsiteY87" fmla="*/ 213381 h 609600"/>
                <a:gd name="connsiteX88" fmla="*/ 173048 w 609600"/>
                <a:gd name="connsiteY88" fmla="*/ 213525 h 609600"/>
                <a:gd name="connsiteX89" fmla="*/ 304807 w 609600"/>
                <a:gd name="connsiteY89" fmla="*/ 123833 h 609600"/>
                <a:gd name="connsiteX90" fmla="*/ 323857 w 609600"/>
                <a:gd name="connsiteY90" fmla="*/ 142883 h 609600"/>
                <a:gd name="connsiteX91" fmla="*/ 304807 w 609600"/>
                <a:gd name="connsiteY91" fmla="*/ 161933 h 609600"/>
                <a:gd name="connsiteX92" fmla="*/ 285757 w 609600"/>
                <a:gd name="connsiteY92" fmla="*/ 142883 h 609600"/>
                <a:gd name="connsiteX93" fmla="*/ 304807 w 609600"/>
                <a:gd name="connsiteY93" fmla="*/ 123833 h 609600"/>
                <a:gd name="connsiteX94" fmla="*/ 336553 w 609600"/>
                <a:gd name="connsiteY94" fmla="*/ 163875 h 609600"/>
                <a:gd name="connsiteX95" fmla="*/ 400446 w 609600"/>
                <a:gd name="connsiteY95" fmla="*/ 172373 h 609600"/>
                <a:gd name="connsiteX96" fmla="*/ 400057 w 609600"/>
                <a:gd name="connsiteY96" fmla="*/ 176220 h 609600"/>
                <a:gd name="connsiteX97" fmla="*/ 438157 w 609600"/>
                <a:gd name="connsiteY97" fmla="*/ 214320 h 609600"/>
                <a:gd name="connsiteX98" fmla="*/ 438173 w 609600"/>
                <a:gd name="connsiteY98" fmla="*/ 214318 h 609600"/>
                <a:gd name="connsiteX99" fmla="*/ 445352 w 609600"/>
                <a:gd name="connsiteY99" fmla="*/ 268499 h 609600"/>
                <a:gd name="connsiteX100" fmla="*/ 419539 w 609600"/>
                <a:gd name="connsiteY100" fmla="*/ 295283 h 609600"/>
                <a:gd name="connsiteX101" fmla="*/ 361096 w 609600"/>
                <a:gd name="connsiteY101" fmla="*/ 295283 h 609600"/>
                <a:gd name="connsiteX102" fmla="*/ 314332 w 609600"/>
                <a:gd name="connsiteY102" fmla="*/ 248518 h 609600"/>
                <a:gd name="connsiteX103" fmla="*/ 314332 w 609600"/>
                <a:gd name="connsiteY103" fmla="*/ 179630 h 609600"/>
                <a:gd name="connsiteX104" fmla="*/ 336553 w 609600"/>
                <a:gd name="connsiteY104" fmla="*/ 163875 h 609600"/>
                <a:gd name="connsiteX105" fmla="*/ 437231 w 609600"/>
                <a:gd name="connsiteY105" fmla="*/ 400151 h 609600"/>
                <a:gd name="connsiteX106" fmla="*/ 400154 w 609600"/>
                <a:gd name="connsiteY106" fmla="*/ 437191 h 609600"/>
                <a:gd name="connsiteX107" fmla="*/ 336480 w 609600"/>
                <a:gd name="connsiteY107" fmla="*/ 445608 h 609600"/>
                <a:gd name="connsiteX108" fmla="*/ 314332 w 609600"/>
                <a:gd name="connsiteY108" fmla="*/ 429985 h 609600"/>
                <a:gd name="connsiteX109" fmla="*/ 314332 w 609600"/>
                <a:gd name="connsiteY109" fmla="*/ 361097 h 609600"/>
                <a:gd name="connsiteX110" fmla="*/ 361096 w 609600"/>
                <a:gd name="connsiteY110" fmla="*/ 314333 h 609600"/>
                <a:gd name="connsiteX111" fmla="*/ 419539 w 609600"/>
                <a:gd name="connsiteY111" fmla="*/ 314333 h 609600"/>
                <a:gd name="connsiteX112" fmla="*/ 445352 w 609600"/>
                <a:gd name="connsiteY112" fmla="*/ 341117 h 609600"/>
                <a:gd name="connsiteX113" fmla="*/ 437231 w 609600"/>
                <a:gd name="connsiteY113" fmla="*/ 400151 h 609600"/>
                <a:gd name="connsiteX114" fmla="*/ 304807 w 609600"/>
                <a:gd name="connsiteY114" fmla="*/ 485783 h 609600"/>
                <a:gd name="connsiteX115" fmla="*/ 285757 w 609600"/>
                <a:gd name="connsiteY115" fmla="*/ 466733 h 609600"/>
                <a:gd name="connsiteX116" fmla="*/ 304807 w 609600"/>
                <a:gd name="connsiteY116" fmla="*/ 447683 h 609600"/>
                <a:gd name="connsiteX117" fmla="*/ 323857 w 609600"/>
                <a:gd name="connsiteY117" fmla="*/ 466733 h 609600"/>
                <a:gd name="connsiteX118" fmla="*/ 304807 w 609600"/>
                <a:gd name="connsiteY118" fmla="*/ 485783 h 609600"/>
                <a:gd name="connsiteX119" fmla="*/ 273119 w 609600"/>
                <a:gd name="connsiteY119" fmla="*/ 445635 h 609600"/>
                <a:gd name="connsiteX120" fmla="*/ 211135 w 609600"/>
                <a:gd name="connsiteY120" fmla="*/ 437488 h 609600"/>
                <a:gd name="connsiteX121" fmla="*/ 211147 w 609600"/>
                <a:gd name="connsiteY121" fmla="*/ 437362 h 609600"/>
                <a:gd name="connsiteX122" fmla="*/ 173047 w 609600"/>
                <a:gd name="connsiteY122" fmla="*/ 399262 h 609600"/>
                <a:gd name="connsiteX123" fmla="*/ 172253 w 609600"/>
                <a:gd name="connsiteY123" fmla="*/ 399342 h 609600"/>
                <a:gd name="connsiteX124" fmla="*/ 164264 w 609600"/>
                <a:gd name="connsiteY124" fmla="*/ 341116 h 609600"/>
                <a:gd name="connsiteX125" fmla="*/ 190075 w 609600"/>
                <a:gd name="connsiteY125" fmla="*/ 314333 h 609600"/>
                <a:gd name="connsiteX126" fmla="*/ 248517 w 609600"/>
                <a:gd name="connsiteY126" fmla="*/ 314333 h 609600"/>
                <a:gd name="connsiteX127" fmla="*/ 295282 w 609600"/>
                <a:gd name="connsiteY127" fmla="*/ 361097 h 609600"/>
                <a:gd name="connsiteX128" fmla="*/ 295282 w 609600"/>
                <a:gd name="connsiteY128" fmla="*/ 429985 h 609600"/>
                <a:gd name="connsiteX129" fmla="*/ 273119 w 609600"/>
                <a:gd name="connsiteY129" fmla="*/ 445635 h 609600"/>
                <a:gd name="connsiteX130" fmla="*/ 304807 w 609600"/>
                <a:gd name="connsiteY130" fmla="*/ 266708 h 609600"/>
                <a:gd name="connsiteX131" fmla="*/ 342907 w 609600"/>
                <a:gd name="connsiteY131" fmla="*/ 304808 h 609600"/>
                <a:gd name="connsiteX132" fmla="*/ 304807 w 609600"/>
                <a:gd name="connsiteY132" fmla="*/ 342908 h 609600"/>
                <a:gd name="connsiteX133" fmla="*/ 266707 w 609600"/>
                <a:gd name="connsiteY133" fmla="*/ 304808 h 609600"/>
                <a:gd name="connsiteX134" fmla="*/ 304807 w 609600"/>
                <a:gd name="connsiteY134" fmla="*/ 266708 h 609600"/>
                <a:gd name="connsiteX135" fmla="*/ 456286 w 609600"/>
                <a:gd name="connsiteY135" fmla="*/ 323858 h 609600"/>
                <a:gd name="connsiteX136" fmla="*/ 437236 w 609600"/>
                <a:gd name="connsiteY136" fmla="*/ 304808 h 609600"/>
                <a:gd name="connsiteX137" fmla="*/ 456286 w 609600"/>
                <a:gd name="connsiteY137" fmla="*/ 285758 h 609600"/>
                <a:gd name="connsiteX138" fmla="*/ 475336 w 609600"/>
                <a:gd name="connsiteY138" fmla="*/ 304808 h 609600"/>
                <a:gd name="connsiteX139" fmla="*/ 456286 w 609600"/>
                <a:gd name="connsiteY139" fmla="*/ 323858 h 609600"/>
                <a:gd name="connsiteX140" fmla="*/ 153328 w 609600"/>
                <a:gd name="connsiteY140" fmla="*/ 285758 h 609600"/>
                <a:gd name="connsiteX141" fmla="*/ 172378 w 609600"/>
                <a:gd name="connsiteY141" fmla="*/ 304808 h 609600"/>
                <a:gd name="connsiteX142" fmla="*/ 153328 w 609600"/>
                <a:gd name="connsiteY142" fmla="*/ 323858 h 609600"/>
                <a:gd name="connsiteX143" fmla="*/ 134278 w 609600"/>
                <a:gd name="connsiteY143" fmla="*/ 304808 h 609600"/>
                <a:gd name="connsiteX144" fmla="*/ 153328 w 609600"/>
                <a:gd name="connsiteY144" fmla="*/ 285758 h 609600"/>
                <a:gd name="connsiteX145" fmla="*/ 173048 w 609600"/>
                <a:gd name="connsiteY145" fmla="*/ 418312 h 609600"/>
                <a:gd name="connsiteX146" fmla="*/ 192098 w 609600"/>
                <a:gd name="connsiteY146" fmla="*/ 437362 h 609600"/>
                <a:gd name="connsiteX147" fmla="*/ 173048 w 609600"/>
                <a:gd name="connsiteY147" fmla="*/ 456412 h 609600"/>
                <a:gd name="connsiteX148" fmla="*/ 153998 w 609600"/>
                <a:gd name="connsiteY148" fmla="*/ 437362 h 609600"/>
                <a:gd name="connsiteX149" fmla="*/ 173048 w 609600"/>
                <a:gd name="connsiteY149" fmla="*/ 418312 h 609600"/>
                <a:gd name="connsiteX150" fmla="*/ 438157 w 609600"/>
                <a:gd name="connsiteY150" fmla="*/ 457208 h 609600"/>
                <a:gd name="connsiteX151" fmla="*/ 419107 w 609600"/>
                <a:gd name="connsiteY151" fmla="*/ 438158 h 609600"/>
                <a:gd name="connsiteX152" fmla="*/ 438157 w 609600"/>
                <a:gd name="connsiteY152" fmla="*/ 419108 h 609600"/>
                <a:gd name="connsiteX153" fmla="*/ 457207 w 609600"/>
                <a:gd name="connsiteY153" fmla="*/ 438158 h 609600"/>
                <a:gd name="connsiteX154" fmla="*/ 438157 w 609600"/>
                <a:gd name="connsiteY154" fmla="*/ 457208 h 609600"/>
                <a:gd name="connsiteX155" fmla="*/ 438157 w 609600"/>
                <a:gd name="connsiteY155" fmla="*/ 195270 h 609600"/>
                <a:gd name="connsiteX156" fmla="*/ 419107 w 609600"/>
                <a:gd name="connsiteY156" fmla="*/ 176220 h 609600"/>
                <a:gd name="connsiteX157" fmla="*/ 438157 w 609600"/>
                <a:gd name="connsiteY157" fmla="*/ 157170 h 609600"/>
                <a:gd name="connsiteX158" fmla="*/ 457207 w 609600"/>
                <a:gd name="connsiteY158" fmla="*/ 176220 h 609600"/>
                <a:gd name="connsiteX159" fmla="*/ 438157 w 609600"/>
                <a:gd name="connsiteY159" fmla="*/ 195270 h 609600"/>
                <a:gd name="connsiteX160" fmla="*/ 173048 w 609600"/>
                <a:gd name="connsiteY160" fmla="*/ 156375 h 609600"/>
                <a:gd name="connsiteX161" fmla="*/ 192098 w 609600"/>
                <a:gd name="connsiteY161" fmla="*/ 175425 h 609600"/>
                <a:gd name="connsiteX162" fmla="*/ 173048 w 609600"/>
                <a:gd name="connsiteY162" fmla="*/ 194475 h 609600"/>
                <a:gd name="connsiteX163" fmla="*/ 153998 w 609600"/>
                <a:gd name="connsiteY163" fmla="*/ 175425 h 609600"/>
                <a:gd name="connsiteX164" fmla="*/ 173048 w 609600"/>
                <a:gd name="connsiteY164" fmla="*/ 156375 h 609600"/>
                <a:gd name="connsiteX165" fmla="*/ 47502 w 609600"/>
                <a:gd name="connsiteY165" fmla="*/ 375133 h 609600"/>
                <a:gd name="connsiteX166" fmla="*/ 135229 w 609600"/>
                <a:gd name="connsiteY166" fmla="*/ 434576 h 609600"/>
                <a:gd name="connsiteX167" fmla="*/ 134947 w 609600"/>
                <a:gd name="connsiteY167" fmla="*/ 437363 h 609600"/>
                <a:gd name="connsiteX168" fmla="*/ 173047 w 609600"/>
                <a:gd name="connsiteY168" fmla="*/ 475463 h 609600"/>
                <a:gd name="connsiteX169" fmla="*/ 175314 w 609600"/>
                <a:gd name="connsiteY169" fmla="*/ 475234 h 609600"/>
                <a:gd name="connsiteX170" fmla="*/ 234347 w 609600"/>
                <a:gd name="connsiteY170" fmla="*/ 562079 h 609600"/>
                <a:gd name="connsiteX171" fmla="*/ 47502 w 609600"/>
                <a:gd name="connsiteY171" fmla="*/ 375133 h 609600"/>
                <a:gd name="connsiteX172" fmla="*/ 304807 w 609600"/>
                <a:gd name="connsiteY172" fmla="*/ 590558 h 609600"/>
                <a:gd name="connsiteX173" fmla="*/ 295282 w 609600"/>
                <a:gd name="connsiteY173" fmla="*/ 581033 h 609600"/>
                <a:gd name="connsiteX174" fmla="*/ 304807 w 609600"/>
                <a:gd name="connsiteY174" fmla="*/ 571508 h 609600"/>
                <a:gd name="connsiteX175" fmla="*/ 314332 w 609600"/>
                <a:gd name="connsiteY175" fmla="*/ 581033 h 609600"/>
                <a:gd name="connsiteX176" fmla="*/ 304807 w 609600"/>
                <a:gd name="connsiteY176" fmla="*/ 590558 h 609600"/>
                <a:gd name="connsiteX177" fmla="*/ 375315 w 609600"/>
                <a:gd name="connsiteY177" fmla="*/ 562056 h 609600"/>
                <a:gd name="connsiteX178" fmla="*/ 434071 w 609600"/>
                <a:gd name="connsiteY178" fmla="*/ 475844 h 609600"/>
                <a:gd name="connsiteX179" fmla="*/ 438157 w 609600"/>
                <a:gd name="connsiteY179" fmla="*/ 476258 h 609600"/>
                <a:gd name="connsiteX180" fmla="*/ 476257 w 609600"/>
                <a:gd name="connsiteY180" fmla="*/ 438158 h 609600"/>
                <a:gd name="connsiteX181" fmla="*/ 475841 w 609600"/>
                <a:gd name="connsiteY181" fmla="*/ 434043 h 609600"/>
                <a:gd name="connsiteX182" fmla="*/ 562045 w 609600"/>
                <a:gd name="connsiteY182" fmla="*/ 375359 h 609600"/>
                <a:gd name="connsiteX183" fmla="*/ 375315 w 609600"/>
                <a:gd name="connsiteY183" fmla="*/ 562056 h 609600"/>
                <a:gd name="connsiteX184" fmla="*/ 581032 w 609600"/>
                <a:gd name="connsiteY184" fmla="*/ 314333 h 609600"/>
                <a:gd name="connsiteX185" fmla="*/ 571507 w 609600"/>
                <a:gd name="connsiteY185" fmla="*/ 304808 h 609600"/>
                <a:gd name="connsiteX186" fmla="*/ 581032 w 609600"/>
                <a:gd name="connsiteY186" fmla="*/ 295283 h 609600"/>
                <a:gd name="connsiteX187" fmla="*/ 590557 w 609600"/>
                <a:gd name="connsiteY187" fmla="*/ 304808 h 609600"/>
                <a:gd name="connsiteX188" fmla="*/ 581032 w 609600"/>
                <a:gd name="connsiteY188" fmla="*/ 314333 h 609600"/>
                <a:gd name="connsiteX189" fmla="*/ 561949 w 609600"/>
                <a:gd name="connsiteY189" fmla="*/ 233975 h 609600"/>
                <a:gd name="connsiteX190" fmla="*/ 476192 w 609600"/>
                <a:gd name="connsiteY190" fmla="*/ 175579 h 609600"/>
                <a:gd name="connsiteX191" fmla="*/ 438157 w 609600"/>
                <a:gd name="connsiteY191" fmla="*/ 138120 h 609600"/>
                <a:gd name="connsiteX192" fmla="*/ 435909 w 609600"/>
                <a:gd name="connsiteY192" fmla="*/ 138347 h 609600"/>
                <a:gd name="connsiteX193" fmla="*/ 375431 w 609600"/>
                <a:gd name="connsiteY193" fmla="*/ 47643 h 609600"/>
                <a:gd name="connsiteX194" fmla="*/ 561949 w 609600"/>
                <a:gd name="connsiteY194" fmla="*/ 233975 h 609600"/>
                <a:gd name="connsiteX195" fmla="*/ 304807 w 609600"/>
                <a:gd name="connsiteY195" fmla="*/ 19058 h 609600"/>
                <a:gd name="connsiteX196" fmla="*/ 314332 w 609600"/>
                <a:gd name="connsiteY196" fmla="*/ 28583 h 609600"/>
                <a:gd name="connsiteX197" fmla="*/ 304807 w 609600"/>
                <a:gd name="connsiteY197" fmla="*/ 38108 h 609600"/>
                <a:gd name="connsiteX198" fmla="*/ 295282 w 609600"/>
                <a:gd name="connsiteY198" fmla="*/ 28583 h 609600"/>
                <a:gd name="connsiteX199" fmla="*/ 304807 w 609600"/>
                <a:gd name="connsiteY199" fmla="*/ 19058 h 609600"/>
                <a:gd name="connsiteX200" fmla="*/ 234259 w 609600"/>
                <a:gd name="connsiteY200" fmla="*/ 47524 h 609600"/>
                <a:gd name="connsiteX201" fmla="*/ 174048 w 609600"/>
                <a:gd name="connsiteY201" fmla="*/ 137426 h 609600"/>
                <a:gd name="connsiteX202" fmla="*/ 173048 w 609600"/>
                <a:gd name="connsiteY202" fmla="*/ 137325 h 609600"/>
                <a:gd name="connsiteX203" fmla="*/ 134987 w 609600"/>
                <a:gd name="connsiteY203" fmla="*/ 175034 h 609600"/>
                <a:gd name="connsiteX204" fmla="*/ 47476 w 609600"/>
                <a:gd name="connsiteY204" fmla="*/ 234425 h 609600"/>
                <a:gd name="connsiteX205" fmla="*/ 234259 w 609600"/>
                <a:gd name="connsiteY205" fmla="*/ 47524 h 609600"/>
                <a:gd name="connsiteX206" fmla="*/ 28582 w 609600"/>
                <a:gd name="connsiteY206" fmla="*/ 295283 h 609600"/>
                <a:gd name="connsiteX207" fmla="*/ 38107 w 609600"/>
                <a:gd name="connsiteY207" fmla="*/ 304808 h 609600"/>
                <a:gd name="connsiteX208" fmla="*/ 28582 w 609600"/>
                <a:gd name="connsiteY208" fmla="*/ 314333 h 609600"/>
                <a:gd name="connsiteX209" fmla="*/ 19057 w 609600"/>
                <a:gd name="connsiteY209" fmla="*/ 304808 h 609600"/>
                <a:gd name="connsiteX210" fmla="*/ 28582 w 609600"/>
                <a:gd name="connsiteY210" fmla="*/ 29528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609600" h="609600">
                  <a:moveTo>
                    <a:pt x="20347" y="332029"/>
                  </a:moveTo>
                  <a:cubicBezTo>
                    <a:pt x="33183" y="468411"/>
                    <a:pt x="141184" y="576394"/>
                    <a:pt x="277568" y="589209"/>
                  </a:cubicBezTo>
                  <a:cubicBezTo>
                    <a:pt x="281980" y="604253"/>
                    <a:pt x="297751" y="612872"/>
                    <a:pt x="312795" y="608461"/>
                  </a:cubicBezTo>
                  <a:cubicBezTo>
                    <a:pt x="322065" y="605742"/>
                    <a:pt x="329316" y="598496"/>
                    <a:pt x="332041" y="589228"/>
                  </a:cubicBezTo>
                  <a:cubicBezTo>
                    <a:pt x="468412" y="576392"/>
                    <a:pt x="576393" y="468411"/>
                    <a:pt x="589230" y="332040"/>
                  </a:cubicBezTo>
                  <a:cubicBezTo>
                    <a:pt x="604270" y="327617"/>
                    <a:pt x="612877" y="311838"/>
                    <a:pt x="608454" y="296798"/>
                  </a:cubicBezTo>
                  <a:cubicBezTo>
                    <a:pt x="605727" y="287528"/>
                    <a:pt x="598472" y="280281"/>
                    <a:pt x="589199" y="277565"/>
                  </a:cubicBezTo>
                  <a:cubicBezTo>
                    <a:pt x="576039" y="141354"/>
                    <a:pt x="468244" y="33546"/>
                    <a:pt x="332035" y="20368"/>
                  </a:cubicBezTo>
                  <a:cubicBezTo>
                    <a:pt x="327602" y="5330"/>
                    <a:pt x="311819" y="-3267"/>
                    <a:pt x="296781" y="1166"/>
                  </a:cubicBezTo>
                  <a:cubicBezTo>
                    <a:pt x="287518" y="3896"/>
                    <a:pt x="280278" y="11149"/>
                    <a:pt x="277564" y="20417"/>
                  </a:cubicBezTo>
                  <a:cubicBezTo>
                    <a:pt x="141169" y="33173"/>
                    <a:pt x="33153" y="141180"/>
                    <a:pt x="20386" y="277574"/>
                  </a:cubicBezTo>
                  <a:cubicBezTo>
                    <a:pt x="5346" y="281996"/>
                    <a:pt x="-3262" y="297773"/>
                    <a:pt x="1160" y="312813"/>
                  </a:cubicBezTo>
                  <a:cubicBezTo>
                    <a:pt x="3879" y="322060"/>
                    <a:pt x="11104" y="329296"/>
                    <a:pt x="20347" y="332028"/>
                  </a:cubicBezTo>
                  <a:lnTo>
                    <a:pt x="20347" y="332029"/>
                  </a:lnTo>
                  <a:close/>
                  <a:moveTo>
                    <a:pt x="139789" y="193633"/>
                  </a:moveTo>
                  <a:cubicBezTo>
                    <a:pt x="142975" y="199467"/>
                    <a:pt x="147631" y="204366"/>
                    <a:pt x="153295" y="207844"/>
                  </a:cubicBezTo>
                  <a:cubicBezTo>
                    <a:pt x="149357" y="227579"/>
                    <a:pt x="146665" y="247542"/>
                    <a:pt x="145234" y="267615"/>
                  </a:cubicBezTo>
                  <a:cubicBezTo>
                    <a:pt x="131239" y="270713"/>
                    <a:pt x="120167" y="281404"/>
                    <a:pt x="116581" y="295283"/>
                  </a:cubicBezTo>
                  <a:lnTo>
                    <a:pt x="55401" y="295283"/>
                  </a:lnTo>
                  <a:cubicBezTo>
                    <a:pt x="53073" y="288770"/>
                    <a:pt x="48458" y="283324"/>
                    <a:pt x="42415" y="279960"/>
                  </a:cubicBezTo>
                  <a:cubicBezTo>
                    <a:pt x="53856" y="246129"/>
                    <a:pt x="88418" y="215388"/>
                    <a:pt x="139789" y="193633"/>
                  </a:cubicBezTo>
                  <a:close/>
                  <a:moveTo>
                    <a:pt x="279940" y="42379"/>
                  </a:moveTo>
                  <a:cubicBezTo>
                    <a:pt x="283302" y="48439"/>
                    <a:pt x="288756" y="53068"/>
                    <a:pt x="295282" y="55402"/>
                  </a:cubicBezTo>
                  <a:lnTo>
                    <a:pt x="295282" y="106135"/>
                  </a:lnTo>
                  <a:cubicBezTo>
                    <a:pt x="278504" y="110453"/>
                    <a:pt x="266758" y="125557"/>
                    <a:pt x="266707" y="142883"/>
                  </a:cubicBezTo>
                  <a:cubicBezTo>
                    <a:pt x="266707" y="143687"/>
                    <a:pt x="266895" y="144440"/>
                    <a:pt x="266945" y="145232"/>
                  </a:cubicBezTo>
                  <a:cubicBezTo>
                    <a:pt x="245952" y="146757"/>
                    <a:pt x="225082" y="149667"/>
                    <a:pt x="204473" y="153943"/>
                  </a:cubicBezTo>
                  <a:cubicBezTo>
                    <a:pt x="201302" y="149391"/>
                    <a:pt x="197180" y="145583"/>
                    <a:pt x="192391" y="142783"/>
                  </a:cubicBezTo>
                  <a:cubicBezTo>
                    <a:pt x="214190" y="89685"/>
                    <a:pt x="245353" y="54075"/>
                    <a:pt x="279940" y="42379"/>
                  </a:cubicBezTo>
                  <a:lnTo>
                    <a:pt x="279940" y="42379"/>
                  </a:lnTo>
                  <a:close/>
                  <a:moveTo>
                    <a:pt x="329673" y="42382"/>
                  </a:moveTo>
                  <a:cubicBezTo>
                    <a:pt x="364480" y="54179"/>
                    <a:pt x="395904" y="90374"/>
                    <a:pt x="417734" y="144165"/>
                  </a:cubicBezTo>
                  <a:cubicBezTo>
                    <a:pt x="413577" y="146819"/>
                    <a:pt x="409971" y="150251"/>
                    <a:pt x="407116" y="154273"/>
                  </a:cubicBezTo>
                  <a:cubicBezTo>
                    <a:pt x="385866" y="149790"/>
                    <a:pt x="364333" y="146766"/>
                    <a:pt x="342670" y="145220"/>
                  </a:cubicBezTo>
                  <a:cubicBezTo>
                    <a:pt x="342719" y="144432"/>
                    <a:pt x="342907" y="143683"/>
                    <a:pt x="342907" y="142883"/>
                  </a:cubicBezTo>
                  <a:cubicBezTo>
                    <a:pt x="342855" y="125557"/>
                    <a:pt x="331110" y="110453"/>
                    <a:pt x="314332" y="106135"/>
                  </a:cubicBezTo>
                  <a:lnTo>
                    <a:pt x="314332" y="55402"/>
                  </a:lnTo>
                  <a:cubicBezTo>
                    <a:pt x="320857" y="53069"/>
                    <a:pt x="326310" y="48441"/>
                    <a:pt x="329673" y="42382"/>
                  </a:cubicBezTo>
                  <a:close/>
                  <a:moveTo>
                    <a:pt x="567304" y="279903"/>
                  </a:moveTo>
                  <a:cubicBezTo>
                    <a:pt x="561211" y="283262"/>
                    <a:pt x="556555" y="288731"/>
                    <a:pt x="554212" y="295283"/>
                  </a:cubicBezTo>
                  <a:lnTo>
                    <a:pt x="493033" y="295283"/>
                  </a:lnTo>
                  <a:cubicBezTo>
                    <a:pt x="489447" y="281405"/>
                    <a:pt x="478376" y="270714"/>
                    <a:pt x="464382" y="267616"/>
                  </a:cubicBezTo>
                  <a:cubicBezTo>
                    <a:pt x="462984" y="248052"/>
                    <a:pt x="460388" y="228592"/>
                    <a:pt x="456609" y="209346"/>
                  </a:cubicBezTo>
                  <a:cubicBezTo>
                    <a:pt x="462887" y="205837"/>
                    <a:pt x="468043" y="200624"/>
                    <a:pt x="471481" y="194307"/>
                  </a:cubicBezTo>
                  <a:cubicBezTo>
                    <a:pt x="522030" y="216001"/>
                    <a:pt x="555961" y="246326"/>
                    <a:pt x="567304" y="279903"/>
                  </a:cubicBezTo>
                  <a:close/>
                  <a:moveTo>
                    <a:pt x="455775" y="404578"/>
                  </a:moveTo>
                  <a:cubicBezTo>
                    <a:pt x="460023" y="383932"/>
                    <a:pt x="462898" y="363027"/>
                    <a:pt x="464381" y="342000"/>
                  </a:cubicBezTo>
                  <a:cubicBezTo>
                    <a:pt x="478376" y="338901"/>
                    <a:pt x="489447" y="328210"/>
                    <a:pt x="493033" y="314333"/>
                  </a:cubicBezTo>
                  <a:lnTo>
                    <a:pt x="554212" y="314333"/>
                  </a:lnTo>
                  <a:cubicBezTo>
                    <a:pt x="556550" y="320870"/>
                    <a:pt x="561191" y="326331"/>
                    <a:pt x="567267" y="329692"/>
                  </a:cubicBezTo>
                  <a:cubicBezTo>
                    <a:pt x="555713" y="363689"/>
                    <a:pt x="520950" y="394470"/>
                    <a:pt x="469194" y="416207"/>
                  </a:cubicBezTo>
                  <a:cubicBezTo>
                    <a:pt x="465697" y="411330"/>
                    <a:pt x="461099" y="407346"/>
                    <a:pt x="455775" y="404578"/>
                  </a:cubicBezTo>
                  <a:lnTo>
                    <a:pt x="455775" y="404578"/>
                  </a:lnTo>
                  <a:close/>
                  <a:moveTo>
                    <a:pt x="329675" y="567237"/>
                  </a:moveTo>
                  <a:cubicBezTo>
                    <a:pt x="326312" y="561176"/>
                    <a:pt x="320858" y="556546"/>
                    <a:pt x="314332" y="554213"/>
                  </a:cubicBezTo>
                  <a:lnTo>
                    <a:pt x="314332" y="503480"/>
                  </a:lnTo>
                  <a:cubicBezTo>
                    <a:pt x="331110" y="499162"/>
                    <a:pt x="342855" y="484058"/>
                    <a:pt x="342907" y="466733"/>
                  </a:cubicBezTo>
                  <a:cubicBezTo>
                    <a:pt x="342907" y="465894"/>
                    <a:pt x="342713" y="465109"/>
                    <a:pt x="342659" y="464285"/>
                  </a:cubicBezTo>
                  <a:cubicBezTo>
                    <a:pt x="363457" y="462788"/>
                    <a:pt x="384134" y="459934"/>
                    <a:pt x="404560" y="455742"/>
                  </a:cubicBezTo>
                  <a:cubicBezTo>
                    <a:pt x="407332" y="461090"/>
                    <a:pt x="411331" y="465706"/>
                    <a:pt x="416228" y="469214"/>
                  </a:cubicBezTo>
                  <a:cubicBezTo>
                    <a:pt x="394468" y="520931"/>
                    <a:pt x="363660" y="555707"/>
                    <a:pt x="329675" y="567236"/>
                  </a:cubicBezTo>
                  <a:lnTo>
                    <a:pt x="329675" y="567237"/>
                  </a:lnTo>
                  <a:close/>
                  <a:moveTo>
                    <a:pt x="279942" y="567233"/>
                  </a:moveTo>
                  <a:cubicBezTo>
                    <a:pt x="246039" y="555725"/>
                    <a:pt x="215242" y="520996"/>
                    <a:pt x="193490" y="469406"/>
                  </a:cubicBezTo>
                  <a:cubicBezTo>
                    <a:pt x="198741" y="466012"/>
                    <a:pt x="203077" y="461379"/>
                    <a:pt x="206117" y="455916"/>
                  </a:cubicBezTo>
                  <a:cubicBezTo>
                    <a:pt x="226197" y="460000"/>
                    <a:pt x="246518" y="462791"/>
                    <a:pt x="266956" y="464273"/>
                  </a:cubicBezTo>
                  <a:cubicBezTo>
                    <a:pt x="266902" y="465102"/>
                    <a:pt x="266707" y="465891"/>
                    <a:pt x="266707" y="466733"/>
                  </a:cubicBezTo>
                  <a:cubicBezTo>
                    <a:pt x="266758" y="484057"/>
                    <a:pt x="278504" y="499162"/>
                    <a:pt x="295282" y="503480"/>
                  </a:cubicBezTo>
                  <a:lnTo>
                    <a:pt x="295282" y="554212"/>
                  </a:lnTo>
                  <a:cubicBezTo>
                    <a:pt x="288757" y="556545"/>
                    <a:pt x="283304" y="561173"/>
                    <a:pt x="279942" y="567232"/>
                  </a:cubicBezTo>
                  <a:lnTo>
                    <a:pt x="279942" y="567233"/>
                  </a:lnTo>
                  <a:close/>
                  <a:moveTo>
                    <a:pt x="141244" y="416477"/>
                  </a:moveTo>
                  <a:cubicBezTo>
                    <a:pt x="89119" y="394719"/>
                    <a:pt x="54041" y="363786"/>
                    <a:pt x="42444" y="329639"/>
                  </a:cubicBezTo>
                  <a:cubicBezTo>
                    <a:pt x="48473" y="326273"/>
                    <a:pt x="53077" y="320835"/>
                    <a:pt x="55402" y="314333"/>
                  </a:cubicBezTo>
                  <a:lnTo>
                    <a:pt x="116581" y="314333"/>
                  </a:lnTo>
                  <a:cubicBezTo>
                    <a:pt x="120167" y="328212"/>
                    <a:pt x="131241" y="338904"/>
                    <a:pt x="145238" y="342001"/>
                  </a:cubicBezTo>
                  <a:cubicBezTo>
                    <a:pt x="146737" y="363042"/>
                    <a:pt x="149627" y="383960"/>
                    <a:pt x="153890" y="404620"/>
                  </a:cubicBezTo>
                  <a:cubicBezTo>
                    <a:pt x="148822" y="407551"/>
                    <a:pt x="144495" y="411608"/>
                    <a:pt x="141244" y="416477"/>
                  </a:cubicBezTo>
                  <a:close/>
                  <a:moveTo>
                    <a:pt x="173048" y="213525"/>
                  </a:moveTo>
                  <a:cubicBezTo>
                    <a:pt x="194080" y="213502"/>
                    <a:pt x="211125" y="196457"/>
                    <a:pt x="211148" y="175425"/>
                  </a:cubicBezTo>
                  <a:cubicBezTo>
                    <a:pt x="211148" y="174283"/>
                    <a:pt x="210909" y="173208"/>
                    <a:pt x="210810" y="172092"/>
                  </a:cubicBezTo>
                  <a:cubicBezTo>
                    <a:pt x="231350" y="167943"/>
                    <a:pt x="252147" y="165197"/>
                    <a:pt x="273059" y="163872"/>
                  </a:cubicBezTo>
                  <a:cubicBezTo>
                    <a:pt x="278273" y="171682"/>
                    <a:pt x="286186" y="177293"/>
                    <a:pt x="295282" y="179630"/>
                  </a:cubicBezTo>
                  <a:lnTo>
                    <a:pt x="295282" y="248518"/>
                  </a:lnTo>
                  <a:cubicBezTo>
                    <a:pt x="271349" y="252602"/>
                    <a:pt x="252601" y="271349"/>
                    <a:pt x="248517" y="295283"/>
                  </a:cubicBezTo>
                  <a:lnTo>
                    <a:pt x="190075" y="295283"/>
                  </a:lnTo>
                  <a:cubicBezTo>
                    <a:pt x="186726" y="282470"/>
                    <a:pt x="176950" y="272324"/>
                    <a:pt x="164270" y="268501"/>
                  </a:cubicBezTo>
                  <a:cubicBezTo>
                    <a:pt x="165607" y="249996"/>
                    <a:pt x="168063" y="231589"/>
                    <a:pt x="171625" y="213381"/>
                  </a:cubicBezTo>
                  <a:cubicBezTo>
                    <a:pt x="172108" y="213399"/>
                    <a:pt x="172560" y="213525"/>
                    <a:pt x="173048" y="213525"/>
                  </a:cubicBezTo>
                  <a:close/>
                  <a:moveTo>
                    <a:pt x="304807" y="123833"/>
                  </a:moveTo>
                  <a:cubicBezTo>
                    <a:pt x="315328" y="123833"/>
                    <a:pt x="323857" y="132361"/>
                    <a:pt x="323857" y="142883"/>
                  </a:cubicBezTo>
                  <a:cubicBezTo>
                    <a:pt x="323857" y="153404"/>
                    <a:pt x="315328" y="161933"/>
                    <a:pt x="304807" y="161933"/>
                  </a:cubicBezTo>
                  <a:cubicBezTo>
                    <a:pt x="294286" y="161933"/>
                    <a:pt x="285757" y="153404"/>
                    <a:pt x="285757" y="142883"/>
                  </a:cubicBezTo>
                  <a:cubicBezTo>
                    <a:pt x="285769" y="132367"/>
                    <a:pt x="294291" y="123845"/>
                    <a:pt x="304807" y="123833"/>
                  </a:cubicBezTo>
                  <a:close/>
                  <a:moveTo>
                    <a:pt x="336553" y="163875"/>
                  </a:moveTo>
                  <a:cubicBezTo>
                    <a:pt x="358023" y="165213"/>
                    <a:pt x="379373" y="168053"/>
                    <a:pt x="400446" y="172373"/>
                  </a:cubicBezTo>
                  <a:cubicBezTo>
                    <a:pt x="400250" y="173647"/>
                    <a:pt x="400120" y="174932"/>
                    <a:pt x="400057" y="176220"/>
                  </a:cubicBezTo>
                  <a:cubicBezTo>
                    <a:pt x="400079" y="197253"/>
                    <a:pt x="417124" y="214298"/>
                    <a:pt x="438157" y="214320"/>
                  </a:cubicBezTo>
                  <a:lnTo>
                    <a:pt x="438173" y="214318"/>
                  </a:lnTo>
                  <a:cubicBezTo>
                    <a:pt x="441636" y="232221"/>
                    <a:pt x="444033" y="250312"/>
                    <a:pt x="445352" y="268499"/>
                  </a:cubicBezTo>
                  <a:cubicBezTo>
                    <a:pt x="432668" y="272320"/>
                    <a:pt x="422889" y="282467"/>
                    <a:pt x="419539" y="295283"/>
                  </a:cubicBezTo>
                  <a:lnTo>
                    <a:pt x="361096" y="295283"/>
                  </a:lnTo>
                  <a:cubicBezTo>
                    <a:pt x="357012" y="271350"/>
                    <a:pt x="338265" y="252602"/>
                    <a:pt x="314332" y="248518"/>
                  </a:cubicBezTo>
                  <a:lnTo>
                    <a:pt x="314332" y="179630"/>
                  </a:lnTo>
                  <a:cubicBezTo>
                    <a:pt x="323426" y="177294"/>
                    <a:pt x="331339" y="171684"/>
                    <a:pt x="336553" y="163875"/>
                  </a:cubicBezTo>
                  <a:close/>
                  <a:moveTo>
                    <a:pt x="437231" y="400151"/>
                  </a:moveTo>
                  <a:cubicBezTo>
                    <a:pt x="416981" y="400656"/>
                    <a:pt x="400679" y="416942"/>
                    <a:pt x="400154" y="437191"/>
                  </a:cubicBezTo>
                  <a:cubicBezTo>
                    <a:pt x="379151" y="441473"/>
                    <a:pt x="357875" y="444285"/>
                    <a:pt x="336480" y="445608"/>
                  </a:cubicBezTo>
                  <a:cubicBezTo>
                    <a:pt x="331260" y="437864"/>
                    <a:pt x="323379" y="432305"/>
                    <a:pt x="314332" y="429985"/>
                  </a:cubicBezTo>
                  <a:lnTo>
                    <a:pt x="314332" y="361097"/>
                  </a:lnTo>
                  <a:cubicBezTo>
                    <a:pt x="338265" y="357013"/>
                    <a:pt x="357012" y="338266"/>
                    <a:pt x="361096" y="314333"/>
                  </a:cubicBezTo>
                  <a:lnTo>
                    <a:pt x="419539" y="314333"/>
                  </a:lnTo>
                  <a:cubicBezTo>
                    <a:pt x="422889" y="327148"/>
                    <a:pt x="432669" y="337296"/>
                    <a:pt x="445352" y="341117"/>
                  </a:cubicBezTo>
                  <a:cubicBezTo>
                    <a:pt x="443929" y="360950"/>
                    <a:pt x="441216" y="380670"/>
                    <a:pt x="437231" y="400151"/>
                  </a:cubicBezTo>
                  <a:close/>
                  <a:moveTo>
                    <a:pt x="304807" y="485783"/>
                  </a:moveTo>
                  <a:cubicBezTo>
                    <a:pt x="294286" y="485783"/>
                    <a:pt x="285757" y="477254"/>
                    <a:pt x="285757" y="466733"/>
                  </a:cubicBezTo>
                  <a:cubicBezTo>
                    <a:pt x="285757" y="456212"/>
                    <a:pt x="294286" y="447683"/>
                    <a:pt x="304807" y="447683"/>
                  </a:cubicBezTo>
                  <a:cubicBezTo>
                    <a:pt x="315328" y="447683"/>
                    <a:pt x="323857" y="456212"/>
                    <a:pt x="323857" y="466733"/>
                  </a:cubicBezTo>
                  <a:cubicBezTo>
                    <a:pt x="323845" y="477249"/>
                    <a:pt x="315323" y="485771"/>
                    <a:pt x="304807" y="485783"/>
                  </a:cubicBezTo>
                  <a:close/>
                  <a:moveTo>
                    <a:pt x="273119" y="445635"/>
                  </a:moveTo>
                  <a:cubicBezTo>
                    <a:pt x="252297" y="444323"/>
                    <a:pt x="231588" y="441601"/>
                    <a:pt x="211135" y="437488"/>
                  </a:cubicBezTo>
                  <a:lnTo>
                    <a:pt x="211147" y="437362"/>
                  </a:lnTo>
                  <a:cubicBezTo>
                    <a:pt x="211125" y="416329"/>
                    <a:pt x="194080" y="399284"/>
                    <a:pt x="173047" y="399262"/>
                  </a:cubicBezTo>
                  <a:cubicBezTo>
                    <a:pt x="172775" y="399262"/>
                    <a:pt x="172524" y="399336"/>
                    <a:pt x="172253" y="399342"/>
                  </a:cubicBezTo>
                  <a:cubicBezTo>
                    <a:pt x="168352" y="380123"/>
                    <a:pt x="165684" y="360675"/>
                    <a:pt x="164264" y="341116"/>
                  </a:cubicBezTo>
                  <a:cubicBezTo>
                    <a:pt x="176946" y="337294"/>
                    <a:pt x="186725" y="327147"/>
                    <a:pt x="190075" y="314333"/>
                  </a:cubicBezTo>
                  <a:lnTo>
                    <a:pt x="248517" y="314333"/>
                  </a:lnTo>
                  <a:cubicBezTo>
                    <a:pt x="252601" y="338266"/>
                    <a:pt x="271349" y="357013"/>
                    <a:pt x="295282" y="361097"/>
                  </a:cubicBezTo>
                  <a:lnTo>
                    <a:pt x="295282" y="429985"/>
                  </a:lnTo>
                  <a:cubicBezTo>
                    <a:pt x="286225" y="432308"/>
                    <a:pt x="278338" y="437878"/>
                    <a:pt x="273119" y="445635"/>
                  </a:cubicBezTo>
                  <a:close/>
                  <a:moveTo>
                    <a:pt x="304807" y="266708"/>
                  </a:moveTo>
                  <a:cubicBezTo>
                    <a:pt x="325849" y="266708"/>
                    <a:pt x="342907" y="283765"/>
                    <a:pt x="342907" y="304808"/>
                  </a:cubicBezTo>
                  <a:cubicBezTo>
                    <a:pt x="342907" y="325850"/>
                    <a:pt x="325849" y="342908"/>
                    <a:pt x="304807" y="342908"/>
                  </a:cubicBezTo>
                  <a:cubicBezTo>
                    <a:pt x="283765" y="342908"/>
                    <a:pt x="266707" y="325850"/>
                    <a:pt x="266707" y="304808"/>
                  </a:cubicBezTo>
                  <a:cubicBezTo>
                    <a:pt x="266729" y="283775"/>
                    <a:pt x="283774" y="266730"/>
                    <a:pt x="304807" y="266708"/>
                  </a:cubicBezTo>
                  <a:close/>
                  <a:moveTo>
                    <a:pt x="456286" y="323858"/>
                  </a:moveTo>
                  <a:cubicBezTo>
                    <a:pt x="445765" y="323858"/>
                    <a:pt x="437236" y="315329"/>
                    <a:pt x="437236" y="304808"/>
                  </a:cubicBezTo>
                  <a:cubicBezTo>
                    <a:pt x="437236" y="294286"/>
                    <a:pt x="445765" y="285758"/>
                    <a:pt x="456286" y="285758"/>
                  </a:cubicBezTo>
                  <a:cubicBezTo>
                    <a:pt x="466807" y="285758"/>
                    <a:pt x="475336" y="294286"/>
                    <a:pt x="475336" y="304808"/>
                  </a:cubicBezTo>
                  <a:cubicBezTo>
                    <a:pt x="475324" y="315324"/>
                    <a:pt x="466802" y="323846"/>
                    <a:pt x="456286" y="323858"/>
                  </a:cubicBezTo>
                  <a:close/>
                  <a:moveTo>
                    <a:pt x="153328" y="285758"/>
                  </a:moveTo>
                  <a:cubicBezTo>
                    <a:pt x="163849" y="285758"/>
                    <a:pt x="172378" y="294286"/>
                    <a:pt x="172378" y="304808"/>
                  </a:cubicBezTo>
                  <a:cubicBezTo>
                    <a:pt x="172378" y="315329"/>
                    <a:pt x="163849" y="323858"/>
                    <a:pt x="153328" y="323858"/>
                  </a:cubicBezTo>
                  <a:cubicBezTo>
                    <a:pt x="142807" y="323858"/>
                    <a:pt x="134278" y="315329"/>
                    <a:pt x="134278" y="304808"/>
                  </a:cubicBezTo>
                  <a:cubicBezTo>
                    <a:pt x="134290" y="294292"/>
                    <a:pt x="142812" y="285770"/>
                    <a:pt x="153328" y="285758"/>
                  </a:cubicBezTo>
                  <a:close/>
                  <a:moveTo>
                    <a:pt x="173048" y="418312"/>
                  </a:moveTo>
                  <a:cubicBezTo>
                    <a:pt x="183569" y="418312"/>
                    <a:pt x="192098" y="426841"/>
                    <a:pt x="192098" y="437362"/>
                  </a:cubicBezTo>
                  <a:cubicBezTo>
                    <a:pt x="192098" y="447883"/>
                    <a:pt x="183569" y="456412"/>
                    <a:pt x="173048" y="456412"/>
                  </a:cubicBezTo>
                  <a:cubicBezTo>
                    <a:pt x="162526" y="456412"/>
                    <a:pt x="153998" y="447883"/>
                    <a:pt x="153998" y="437362"/>
                  </a:cubicBezTo>
                  <a:cubicBezTo>
                    <a:pt x="154010" y="426846"/>
                    <a:pt x="162531" y="418324"/>
                    <a:pt x="173048" y="418312"/>
                  </a:cubicBezTo>
                  <a:close/>
                  <a:moveTo>
                    <a:pt x="438157" y="457208"/>
                  </a:moveTo>
                  <a:cubicBezTo>
                    <a:pt x="427636" y="457208"/>
                    <a:pt x="419107" y="448679"/>
                    <a:pt x="419107" y="438158"/>
                  </a:cubicBezTo>
                  <a:cubicBezTo>
                    <a:pt x="419107" y="427637"/>
                    <a:pt x="427636" y="419108"/>
                    <a:pt x="438157" y="419108"/>
                  </a:cubicBezTo>
                  <a:cubicBezTo>
                    <a:pt x="448678" y="419108"/>
                    <a:pt x="457207" y="427637"/>
                    <a:pt x="457207" y="438158"/>
                  </a:cubicBezTo>
                  <a:cubicBezTo>
                    <a:pt x="457195" y="448674"/>
                    <a:pt x="448673" y="457196"/>
                    <a:pt x="438157" y="457208"/>
                  </a:cubicBezTo>
                  <a:close/>
                  <a:moveTo>
                    <a:pt x="438157" y="195270"/>
                  </a:moveTo>
                  <a:cubicBezTo>
                    <a:pt x="427636" y="195270"/>
                    <a:pt x="419107" y="186741"/>
                    <a:pt x="419107" y="176220"/>
                  </a:cubicBezTo>
                  <a:cubicBezTo>
                    <a:pt x="419107" y="165699"/>
                    <a:pt x="427636" y="157170"/>
                    <a:pt x="438157" y="157170"/>
                  </a:cubicBezTo>
                  <a:cubicBezTo>
                    <a:pt x="448678" y="157170"/>
                    <a:pt x="457207" y="165699"/>
                    <a:pt x="457207" y="176220"/>
                  </a:cubicBezTo>
                  <a:cubicBezTo>
                    <a:pt x="457195" y="186736"/>
                    <a:pt x="448673" y="195258"/>
                    <a:pt x="438157" y="195270"/>
                  </a:cubicBezTo>
                  <a:close/>
                  <a:moveTo>
                    <a:pt x="173048" y="156375"/>
                  </a:moveTo>
                  <a:cubicBezTo>
                    <a:pt x="183569" y="156375"/>
                    <a:pt x="192098" y="164904"/>
                    <a:pt x="192098" y="175425"/>
                  </a:cubicBezTo>
                  <a:cubicBezTo>
                    <a:pt x="192098" y="185946"/>
                    <a:pt x="183569" y="194475"/>
                    <a:pt x="173048" y="194475"/>
                  </a:cubicBezTo>
                  <a:cubicBezTo>
                    <a:pt x="162526" y="194475"/>
                    <a:pt x="153998" y="185946"/>
                    <a:pt x="153998" y="175425"/>
                  </a:cubicBezTo>
                  <a:cubicBezTo>
                    <a:pt x="154010" y="164909"/>
                    <a:pt x="162531" y="156387"/>
                    <a:pt x="173048" y="156375"/>
                  </a:cubicBezTo>
                  <a:close/>
                  <a:moveTo>
                    <a:pt x="47502" y="375133"/>
                  </a:moveTo>
                  <a:cubicBezTo>
                    <a:pt x="71714" y="401511"/>
                    <a:pt x="101755" y="421867"/>
                    <a:pt x="135229" y="434576"/>
                  </a:cubicBezTo>
                  <a:cubicBezTo>
                    <a:pt x="135160" y="435513"/>
                    <a:pt x="134947" y="436409"/>
                    <a:pt x="134947" y="437363"/>
                  </a:cubicBezTo>
                  <a:cubicBezTo>
                    <a:pt x="134970" y="458395"/>
                    <a:pt x="152015" y="475440"/>
                    <a:pt x="173047" y="475463"/>
                  </a:cubicBezTo>
                  <a:cubicBezTo>
                    <a:pt x="173824" y="475463"/>
                    <a:pt x="174549" y="475279"/>
                    <a:pt x="175314" y="475234"/>
                  </a:cubicBezTo>
                  <a:cubicBezTo>
                    <a:pt x="188008" y="508360"/>
                    <a:pt x="208215" y="538088"/>
                    <a:pt x="234347" y="562079"/>
                  </a:cubicBezTo>
                  <a:cubicBezTo>
                    <a:pt x="143345" y="537264"/>
                    <a:pt x="72268" y="466148"/>
                    <a:pt x="47502" y="375133"/>
                  </a:cubicBezTo>
                  <a:close/>
                  <a:moveTo>
                    <a:pt x="304807" y="590558"/>
                  </a:moveTo>
                  <a:cubicBezTo>
                    <a:pt x="299546" y="590558"/>
                    <a:pt x="295282" y="586293"/>
                    <a:pt x="295282" y="581033"/>
                  </a:cubicBezTo>
                  <a:cubicBezTo>
                    <a:pt x="295282" y="575772"/>
                    <a:pt x="299546" y="571508"/>
                    <a:pt x="304807" y="571508"/>
                  </a:cubicBezTo>
                  <a:cubicBezTo>
                    <a:pt x="310067" y="571508"/>
                    <a:pt x="314332" y="575772"/>
                    <a:pt x="314332" y="581033"/>
                  </a:cubicBezTo>
                  <a:cubicBezTo>
                    <a:pt x="314327" y="586291"/>
                    <a:pt x="310065" y="590552"/>
                    <a:pt x="304807" y="590558"/>
                  </a:cubicBezTo>
                  <a:close/>
                  <a:moveTo>
                    <a:pt x="375315" y="562056"/>
                  </a:moveTo>
                  <a:cubicBezTo>
                    <a:pt x="401278" y="538227"/>
                    <a:pt x="421386" y="508722"/>
                    <a:pt x="434071" y="475844"/>
                  </a:cubicBezTo>
                  <a:cubicBezTo>
                    <a:pt x="435424" y="476057"/>
                    <a:pt x="436788" y="476195"/>
                    <a:pt x="438157" y="476258"/>
                  </a:cubicBezTo>
                  <a:cubicBezTo>
                    <a:pt x="459190" y="476235"/>
                    <a:pt x="476234" y="459190"/>
                    <a:pt x="476257" y="438158"/>
                  </a:cubicBezTo>
                  <a:cubicBezTo>
                    <a:pt x="476194" y="436779"/>
                    <a:pt x="476055" y="435406"/>
                    <a:pt x="475841" y="434043"/>
                  </a:cubicBezTo>
                  <a:cubicBezTo>
                    <a:pt x="508710" y="421378"/>
                    <a:pt x="538211" y="401296"/>
                    <a:pt x="562045" y="375359"/>
                  </a:cubicBezTo>
                  <a:cubicBezTo>
                    <a:pt x="537216" y="466245"/>
                    <a:pt x="466205" y="537243"/>
                    <a:pt x="375315" y="562056"/>
                  </a:cubicBezTo>
                  <a:close/>
                  <a:moveTo>
                    <a:pt x="581032" y="314333"/>
                  </a:moveTo>
                  <a:cubicBezTo>
                    <a:pt x="575771" y="314333"/>
                    <a:pt x="571507" y="310068"/>
                    <a:pt x="571507" y="304808"/>
                  </a:cubicBezTo>
                  <a:cubicBezTo>
                    <a:pt x="571507" y="299547"/>
                    <a:pt x="575771" y="295283"/>
                    <a:pt x="581032" y="295283"/>
                  </a:cubicBezTo>
                  <a:cubicBezTo>
                    <a:pt x="586292" y="295283"/>
                    <a:pt x="590557" y="299547"/>
                    <a:pt x="590557" y="304808"/>
                  </a:cubicBezTo>
                  <a:cubicBezTo>
                    <a:pt x="590552" y="310066"/>
                    <a:pt x="586290" y="314327"/>
                    <a:pt x="581032" y="314333"/>
                  </a:cubicBezTo>
                  <a:close/>
                  <a:moveTo>
                    <a:pt x="561949" y="233975"/>
                  </a:moveTo>
                  <a:cubicBezTo>
                    <a:pt x="538219" y="208192"/>
                    <a:pt x="508877" y="188212"/>
                    <a:pt x="476192" y="175579"/>
                  </a:cubicBezTo>
                  <a:cubicBezTo>
                    <a:pt x="475840" y="154814"/>
                    <a:pt x="458925" y="138155"/>
                    <a:pt x="438157" y="138120"/>
                  </a:cubicBezTo>
                  <a:cubicBezTo>
                    <a:pt x="437387" y="138120"/>
                    <a:pt x="436668" y="138302"/>
                    <a:pt x="435909" y="138347"/>
                  </a:cubicBezTo>
                  <a:cubicBezTo>
                    <a:pt x="423219" y="103749"/>
                    <a:pt x="402490" y="72661"/>
                    <a:pt x="375431" y="47643"/>
                  </a:cubicBezTo>
                  <a:cubicBezTo>
                    <a:pt x="466021" y="72674"/>
                    <a:pt x="536828" y="143410"/>
                    <a:pt x="561949" y="233975"/>
                  </a:cubicBezTo>
                  <a:close/>
                  <a:moveTo>
                    <a:pt x="304807" y="19058"/>
                  </a:moveTo>
                  <a:cubicBezTo>
                    <a:pt x="310067" y="19058"/>
                    <a:pt x="314332" y="23322"/>
                    <a:pt x="314332" y="28583"/>
                  </a:cubicBezTo>
                  <a:cubicBezTo>
                    <a:pt x="314332" y="33843"/>
                    <a:pt x="310067" y="38108"/>
                    <a:pt x="304807" y="38108"/>
                  </a:cubicBezTo>
                  <a:cubicBezTo>
                    <a:pt x="299546" y="38108"/>
                    <a:pt x="295282" y="33843"/>
                    <a:pt x="295282" y="28583"/>
                  </a:cubicBezTo>
                  <a:cubicBezTo>
                    <a:pt x="295287" y="23324"/>
                    <a:pt x="299548" y="19063"/>
                    <a:pt x="304807" y="19058"/>
                  </a:cubicBezTo>
                  <a:close/>
                  <a:moveTo>
                    <a:pt x="234259" y="47524"/>
                  </a:moveTo>
                  <a:cubicBezTo>
                    <a:pt x="207370" y="72316"/>
                    <a:pt x="186736" y="103124"/>
                    <a:pt x="174048" y="137426"/>
                  </a:cubicBezTo>
                  <a:cubicBezTo>
                    <a:pt x="173707" y="137416"/>
                    <a:pt x="173390" y="137325"/>
                    <a:pt x="173048" y="137325"/>
                  </a:cubicBezTo>
                  <a:cubicBezTo>
                    <a:pt x="152177" y="137355"/>
                    <a:pt x="135211" y="154164"/>
                    <a:pt x="134987" y="175034"/>
                  </a:cubicBezTo>
                  <a:cubicBezTo>
                    <a:pt x="101592" y="187751"/>
                    <a:pt x="71627" y="208088"/>
                    <a:pt x="47476" y="234425"/>
                  </a:cubicBezTo>
                  <a:cubicBezTo>
                    <a:pt x="72210" y="143422"/>
                    <a:pt x="143273" y="72316"/>
                    <a:pt x="234259" y="47524"/>
                  </a:cubicBezTo>
                  <a:close/>
                  <a:moveTo>
                    <a:pt x="28582" y="295283"/>
                  </a:moveTo>
                  <a:cubicBezTo>
                    <a:pt x="33842" y="295283"/>
                    <a:pt x="38107" y="299547"/>
                    <a:pt x="38107" y="304808"/>
                  </a:cubicBezTo>
                  <a:cubicBezTo>
                    <a:pt x="38107" y="310068"/>
                    <a:pt x="33842" y="314333"/>
                    <a:pt x="28582" y="314333"/>
                  </a:cubicBezTo>
                  <a:cubicBezTo>
                    <a:pt x="23321" y="314333"/>
                    <a:pt x="19057" y="310068"/>
                    <a:pt x="19057" y="304808"/>
                  </a:cubicBezTo>
                  <a:cubicBezTo>
                    <a:pt x="19062" y="299549"/>
                    <a:pt x="23323" y="295288"/>
                    <a:pt x="28582" y="295283"/>
                  </a:cubicBezTo>
                  <a:close/>
                </a:path>
              </a:pathLst>
            </a:custGeom>
            <a:solidFill>
              <a:sysClr val="window" lastClr="FFFFFF"/>
            </a:solidFill>
            <a:ln w="9525" cap="flat">
              <a:noFill/>
              <a:prstDash val="solid"/>
              <a:miter/>
            </a:ln>
          </p:spPr>
          <p:txBody>
            <a:bodyPr rtlCol="0" anchor="ctr"/>
            <a:lstStyle/>
            <a:p>
              <a:pPr>
                <a:lnSpc>
                  <a:spcPct val="120000"/>
                </a:lnSpc>
              </a:pPr>
              <a:endParaRPr lang="zh-CN" alt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grpSp>
        <p:nvGrpSpPr>
          <p:cNvPr id="3" name="组合 2"/>
          <p:cNvGrpSpPr/>
          <p:nvPr/>
        </p:nvGrpSpPr>
        <p:grpSpPr>
          <a:xfrm>
            <a:off x="5759950" y="2668002"/>
            <a:ext cx="5712863" cy="3882831"/>
            <a:chOff x="9071" y="4202"/>
            <a:chExt cx="8997" cy="6115"/>
          </a:xfrm>
        </p:grpSpPr>
        <p:sp>
          <p:nvSpPr>
            <p:cNvPr id="31" name="Freeform 12"/>
            <p:cNvSpPr/>
            <p:nvPr>
              <p:custDataLst>
                <p:tags r:id="rId3"/>
              </p:custDataLst>
            </p:nvPr>
          </p:nvSpPr>
          <p:spPr bwMode="auto">
            <a:xfrm rot="10800000">
              <a:off x="10561" y="4202"/>
              <a:ext cx="7284" cy="4570"/>
            </a:xfrm>
            <a:custGeom>
              <a:avLst/>
              <a:gdLst>
                <a:gd name="T0" fmla="*/ 1316 w 1492"/>
                <a:gd name="T1" fmla="*/ 328 h 937"/>
                <a:gd name="T2" fmla="*/ 1404 w 1492"/>
                <a:gd name="T3" fmla="*/ 281 h 937"/>
                <a:gd name="T4" fmla="*/ 1492 w 1492"/>
                <a:gd name="T5" fmla="*/ 235 h 937"/>
                <a:gd name="T6" fmla="*/ 1404 w 1492"/>
                <a:gd name="T7" fmla="*/ 188 h 937"/>
                <a:gd name="T8" fmla="*/ 562 w 1492"/>
                <a:gd name="T9" fmla="*/ 188 h 937"/>
                <a:gd name="T10" fmla="*/ 562 w 1492"/>
                <a:gd name="T11" fmla="*/ 0 h 937"/>
                <a:gd name="T12" fmla="*/ 0 w 1492"/>
                <a:gd name="T13" fmla="*/ 469 h 937"/>
                <a:gd name="T14" fmla="*/ 0 w 1492"/>
                <a:gd name="T15" fmla="*/ 469 h 937"/>
                <a:gd name="T16" fmla="*/ 562 w 1492"/>
                <a:gd name="T17" fmla="*/ 937 h 937"/>
                <a:gd name="T18" fmla="*/ 562 w 1492"/>
                <a:gd name="T19" fmla="*/ 750 h 937"/>
                <a:gd name="T20" fmla="*/ 1316 w 1492"/>
                <a:gd name="T21" fmla="*/ 750 h 937"/>
                <a:gd name="T22" fmla="*/ 1316 w 1492"/>
                <a:gd name="T23" fmla="*/ 32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2" h="937">
                  <a:moveTo>
                    <a:pt x="1316" y="328"/>
                  </a:moveTo>
                  <a:cubicBezTo>
                    <a:pt x="1316" y="302"/>
                    <a:pt x="1356" y="281"/>
                    <a:pt x="1404" y="281"/>
                  </a:cubicBezTo>
                  <a:cubicBezTo>
                    <a:pt x="1452" y="281"/>
                    <a:pt x="1492" y="260"/>
                    <a:pt x="1492" y="235"/>
                  </a:cubicBezTo>
                  <a:cubicBezTo>
                    <a:pt x="1492" y="209"/>
                    <a:pt x="1452" y="188"/>
                    <a:pt x="1404" y="188"/>
                  </a:cubicBezTo>
                  <a:cubicBezTo>
                    <a:pt x="562" y="188"/>
                    <a:pt x="562" y="188"/>
                    <a:pt x="562" y="188"/>
                  </a:cubicBezTo>
                  <a:cubicBezTo>
                    <a:pt x="562" y="0"/>
                    <a:pt x="562" y="0"/>
                    <a:pt x="562" y="0"/>
                  </a:cubicBezTo>
                  <a:cubicBezTo>
                    <a:pt x="0" y="469"/>
                    <a:pt x="0" y="469"/>
                    <a:pt x="0" y="469"/>
                  </a:cubicBezTo>
                  <a:cubicBezTo>
                    <a:pt x="0" y="469"/>
                    <a:pt x="0" y="469"/>
                    <a:pt x="0" y="469"/>
                  </a:cubicBezTo>
                  <a:cubicBezTo>
                    <a:pt x="562" y="937"/>
                    <a:pt x="562" y="937"/>
                    <a:pt x="562" y="937"/>
                  </a:cubicBezTo>
                  <a:cubicBezTo>
                    <a:pt x="562" y="750"/>
                    <a:pt x="562" y="750"/>
                    <a:pt x="562" y="750"/>
                  </a:cubicBezTo>
                  <a:cubicBezTo>
                    <a:pt x="1316" y="750"/>
                    <a:pt x="1316" y="750"/>
                    <a:pt x="1316" y="750"/>
                  </a:cubicBezTo>
                  <a:lnTo>
                    <a:pt x="1316" y="328"/>
                  </a:lnTo>
                  <a:close/>
                </a:path>
              </a:pathLst>
            </a:custGeom>
            <a:solidFill>
              <a:srgbClr val="3498DB">
                <a:alpha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kumimoji="1"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1" name="Freeform 11"/>
            <p:cNvSpPr/>
            <p:nvPr>
              <p:custDataLst>
                <p:tags r:id="rId4"/>
              </p:custDataLst>
            </p:nvPr>
          </p:nvSpPr>
          <p:spPr bwMode="auto">
            <a:xfrm>
              <a:off x="9071" y="4284"/>
              <a:ext cx="8997" cy="6033"/>
            </a:xfrm>
            <a:custGeom>
              <a:avLst/>
              <a:gdLst>
                <a:gd name="T0" fmla="*/ 0 w 1492"/>
                <a:gd name="T1" fmla="*/ 140 h 936"/>
                <a:gd name="T2" fmla="*/ 88 w 1492"/>
                <a:gd name="T3" fmla="*/ 187 h 936"/>
                <a:gd name="T4" fmla="*/ 930 w 1492"/>
                <a:gd name="T5" fmla="*/ 187 h 936"/>
                <a:gd name="T6" fmla="*/ 930 w 1492"/>
                <a:gd name="T7" fmla="*/ 0 h 936"/>
                <a:gd name="T8" fmla="*/ 1492 w 1492"/>
                <a:gd name="T9" fmla="*/ 468 h 936"/>
                <a:gd name="T10" fmla="*/ 930 w 1492"/>
                <a:gd name="T11" fmla="*/ 936 h 936"/>
                <a:gd name="T12" fmla="*/ 930 w 1492"/>
                <a:gd name="T13" fmla="*/ 749 h 936"/>
                <a:gd name="T14" fmla="*/ 88 w 1492"/>
                <a:gd name="T15" fmla="*/ 749 h 936"/>
                <a:gd name="T16" fmla="*/ 0 w 1492"/>
                <a:gd name="T17" fmla="*/ 702 h 936"/>
                <a:gd name="T18" fmla="*/ 0 w 1492"/>
                <a:gd name="T19" fmla="*/ 14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936">
                  <a:moveTo>
                    <a:pt x="0" y="140"/>
                  </a:moveTo>
                  <a:cubicBezTo>
                    <a:pt x="0" y="166"/>
                    <a:pt x="40" y="187"/>
                    <a:pt x="88" y="187"/>
                  </a:cubicBezTo>
                  <a:cubicBezTo>
                    <a:pt x="930" y="187"/>
                    <a:pt x="930" y="187"/>
                    <a:pt x="930" y="187"/>
                  </a:cubicBezTo>
                  <a:cubicBezTo>
                    <a:pt x="930" y="0"/>
                    <a:pt x="930" y="0"/>
                    <a:pt x="930" y="0"/>
                  </a:cubicBezTo>
                  <a:cubicBezTo>
                    <a:pt x="1492" y="468"/>
                    <a:pt x="1492" y="468"/>
                    <a:pt x="1492" y="468"/>
                  </a:cubicBezTo>
                  <a:cubicBezTo>
                    <a:pt x="930" y="936"/>
                    <a:pt x="930" y="936"/>
                    <a:pt x="930" y="936"/>
                  </a:cubicBezTo>
                  <a:cubicBezTo>
                    <a:pt x="930" y="749"/>
                    <a:pt x="930" y="749"/>
                    <a:pt x="930" y="749"/>
                  </a:cubicBezTo>
                  <a:cubicBezTo>
                    <a:pt x="88" y="749"/>
                    <a:pt x="88" y="749"/>
                    <a:pt x="88" y="749"/>
                  </a:cubicBezTo>
                  <a:cubicBezTo>
                    <a:pt x="40" y="749"/>
                    <a:pt x="0" y="728"/>
                    <a:pt x="0" y="702"/>
                  </a:cubicBezTo>
                  <a:lnTo>
                    <a:pt x="0" y="140"/>
                  </a:lnTo>
                  <a:close/>
                </a:path>
              </a:pathLst>
            </a:custGeom>
            <a:solidFill>
              <a:srgbClr val="3498DB"/>
            </a:solidFill>
            <a:ln>
              <a:noFill/>
            </a:ln>
          </p:spPr>
          <p:txBody>
            <a:bodyPr vert="horz" wrap="square" lIns="91440" tIns="45720" rIns="91440" bIns="45720" numCol="1" anchor="t" anchorCtr="0" compatLnSpc="1"/>
            <a:lstStyle/>
            <a:p>
              <a:pPr>
                <a:lnSpc>
                  <a:spcPct val="120000"/>
                </a:lnSpc>
              </a:pPr>
              <a:endParaRPr lang="en-US" sz="2800">
                <a:latin typeface="Arial" panose="020B0604020202020204" pitchFamily="34" charset="0"/>
                <a:ea typeface="微软雅黑" panose="020B0503020204020204" charset="-122"/>
                <a:cs typeface="Roboto Light" charset="0"/>
                <a:sym typeface="Arial" panose="020B0604020202020204" pitchFamily="34" charset="0"/>
              </a:endParaRPr>
            </a:p>
          </p:txBody>
        </p:sp>
        <p:sp>
          <p:nvSpPr>
            <p:cNvPr id="25" name="矩形 24"/>
            <p:cNvSpPr/>
            <p:nvPr>
              <p:custDataLst>
                <p:tags r:id="rId5"/>
              </p:custDataLst>
            </p:nvPr>
          </p:nvSpPr>
          <p:spPr>
            <a:xfrm>
              <a:off x="10799" y="5132"/>
              <a:ext cx="4308" cy="582"/>
            </a:xfrm>
            <a:prstGeom prst="rect">
              <a:avLst/>
            </a:prstGeom>
          </p:spPr>
          <p:txBody>
            <a:bodyPr wrap="square" lIns="90000" tIns="46800" rIns="90000" bIns="0" anchor="b" anchorCtr="0">
              <a:noAutofit/>
            </a:bodyPr>
            <a:lstStyle/>
            <a:p>
              <a:pPr algn="r">
                <a:lnSpc>
                  <a:spcPct val="120000"/>
                </a:lnSpc>
              </a:pPr>
              <a:r>
                <a:rPr lang="zh-CN" altLang="en-US" sz="2000" b="1" spc="300" dirty="0">
                  <a:solidFill>
                    <a:sysClr val="window" lastClr="FFFFFF"/>
                  </a:solidFill>
                  <a:latin typeface="Arial" panose="020B0604020202020204" pitchFamily="34" charset="0"/>
                  <a:ea typeface="微软雅黑" panose="020B0503020204020204" charset="-122"/>
                  <a:sym typeface="Arial" panose="020B0604020202020204" pitchFamily="34" charset="0"/>
                </a:rPr>
                <a:t>局限性</a:t>
              </a:r>
            </a:p>
          </p:txBody>
        </p:sp>
        <p:sp>
          <p:nvSpPr>
            <p:cNvPr id="26" name="文本框 25"/>
            <p:cNvSpPr txBox="1"/>
            <p:nvPr>
              <p:custDataLst>
                <p:tags r:id="rId6"/>
              </p:custDataLst>
            </p:nvPr>
          </p:nvSpPr>
          <p:spPr>
            <a:xfrm>
              <a:off x="9071" y="5714"/>
              <a:ext cx="6260" cy="2398"/>
            </a:xfrm>
            <a:prstGeom prst="rect">
              <a:avLst/>
            </a:prstGeom>
            <a:noFill/>
          </p:spPr>
          <p:txBody>
            <a:bodyPr wrap="square" tIns="0" rtlCol="0"/>
            <a:lstStyle/>
            <a:p>
              <a:pPr lvl="0" algn="just" fontAlgn="auto">
                <a:lnSpc>
                  <a:spcPct val="100000"/>
                </a:lnSpc>
                <a:buClrTx/>
                <a:buSzTx/>
                <a:buFontTx/>
                <a:defRPr/>
              </a:pPr>
              <a:r>
                <a:rPr lang="zh-CN" altLang="en-US" sz="2000" kern="0" spc="150" dirty="0">
                  <a:solidFill>
                    <a:sysClr val="window" lastClr="FFFFFF"/>
                  </a:solidFill>
                  <a:latin typeface="Arial" panose="020B0604020202020204" pitchFamily="34" charset="0"/>
                  <a:ea typeface="微软雅黑" panose="020B0503020204020204" charset="-122"/>
                  <a:sym typeface="Arial" panose="020B0604020202020204" pitchFamily="34" charset="0"/>
                </a:rPr>
                <a:t>空想性：①主观上体现的是一种违背社会发展规律的绝对平均主义；②客观上，没有一个安定的环境保证实施；落后性：③将小农经济作为追求的理想化目标，实际上没有超越封建主义经济的范畴。</a:t>
              </a:r>
            </a:p>
          </p:txBody>
        </p:sp>
        <p:sp>
          <p:nvSpPr>
            <p:cNvPr id="27" name="任意形状 26"/>
            <p:cNvSpPr/>
            <p:nvPr>
              <p:custDataLst>
                <p:tags r:id="rId7"/>
              </p:custDataLst>
            </p:nvPr>
          </p:nvSpPr>
          <p:spPr>
            <a:xfrm>
              <a:off x="15331" y="6624"/>
              <a:ext cx="960" cy="960"/>
            </a:xfrm>
            <a:custGeom>
              <a:avLst/>
              <a:gdLst>
                <a:gd name="connsiteX0" fmla="*/ 260281 w 609916"/>
                <a:gd name="connsiteY0" fmla="*/ 555556 h 609916"/>
                <a:gd name="connsiteX1" fmla="*/ 273714 w 609916"/>
                <a:gd name="connsiteY1" fmla="*/ 555556 h 609916"/>
                <a:gd name="connsiteX2" fmla="*/ 276476 w 609916"/>
                <a:gd name="connsiteY2" fmla="*/ 562226 h 609916"/>
                <a:gd name="connsiteX3" fmla="*/ 273714 w 609916"/>
                <a:gd name="connsiteY3" fmla="*/ 568988 h 609916"/>
                <a:gd name="connsiteX4" fmla="*/ 266802 w 609916"/>
                <a:gd name="connsiteY4" fmla="*/ 571844 h 609916"/>
                <a:gd name="connsiteX5" fmla="*/ 257426 w 609916"/>
                <a:gd name="connsiteY5" fmla="*/ 562226 h 609916"/>
                <a:gd name="connsiteX6" fmla="*/ 260281 w 609916"/>
                <a:gd name="connsiteY6" fmla="*/ 555556 h 609916"/>
                <a:gd name="connsiteX7" fmla="*/ 571817 w 609916"/>
                <a:gd name="connsiteY7" fmla="*/ 552766 h 609916"/>
                <a:gd name="connsiteX8" fmla="*/ 552767 w 609916"/>
                <a:gd name="connsiteY8" fmla="*/ 571816 h 609916"/>
                <a:gd name="connsiteX9" fmla="*/ 571817 w 609916"/>
                <a:gd name="connsiteY9" fmla="*/ 590866 h 609916"/>
                <a:gd name="connsiteX10" fmla="*/ 590867 w 609916"/>
                <a:gd name="connsiteY10" fmla="*/ 571816 h 609916"/>
                <a:gd name="connsiteX11" fmla="*/ 571817 w 609916"/>
                <a:gd name="connsiteY11" fmla="*/ 552766 h 609916"/>
                <a:gd name="connsiteX12" fmla="*/ 38100 w 609916"/>
                <a:gd name="connsiteY12" fmla="*/ 552766 h 609916"/>
                <a:gd name="connsiteX13" fmla="*/ 19050 w 609916"/>
                <a:gd name="connsiteY13" fmla="*/ 571816 h 609916"/>
                <a:gd name="connsiteX14" fmla="*/ 38100 w 609916"/>
                <a:gd name="connsiteY14" fmla="*/ 590866 h 609916"/>
                <a:gd name="connsiteX15" fmla="*/ 57150 w 609916"/>
                <a:gd name="connsiteY15" fmla="*/ 571816 h 609916"/>
                <a:gd name="connsiteX16" fmla="*/ 38100 w 609916"/>
                <a:gd name="connsiteY16" fmla="*/ 552766 h 609916"/>
                <a:gd name="connsiteX17" fmla="*/ 571816 w 609916"/>
                <a:gd name="connsiteY17" fmla="*/ 533716 h 609916"/>
                <a:gd name="connsiteX18" fmla="*/ 571817 w 609916"/>
                <a:gd name="connsiteY18" fmla="*/ 533716 h 609916"/>
                <a:gd name="connsiteX19" fmla="*/ 571816 w 609916"/>
                <a:gd name="connsiteY19" fmla="*/ 533716 h 609916"/>
                <a:gd name="connsiteX20" fmla="*/ 487840 w 609916"/>
                <a:gd name="connsiteY20" fmla="*/ 476529 h 609916"/>
                <a:gd name="connsiteX21" fmla="*/ 494668 w 609916"/>
                <a:gd name="connsiteY21" fmla="*/ 479412 h 609916"/>
                <a:gd name="connsiteX22" fmla="*/ 552665 w 609916"/>
                <a:gd name="connsiteY22" fmla="*/ 539069 h 609916"/>
                <a:gd name="connsiteX23" fmla="*/ 571816 w 609916"/>
                <a:gd name="connsiteY23" fmla="*/ 533716 h 609916"/>
                <a:gd name="connsiteX24" fmla="*/ 598757 w 609916"/>
                <a:gd name="connsiteY24" fmla="*/ 544875 h 609916"/>
                <a:gd name="connsiteX25" fmla="*/ 609916 w 609916"/>
                <a:gd name="connsiteY25" fmla="*/ 571816 h 609916"/>
                <a:gd name="connsiteX26" fmla="*/ 571816 w 609916"/>
                <a:gd name="connsiteY26" fmla="*/ 609916 h 609916"/>
                <a:gd name="connsiteX27" fmla="*/ 533716 w 609916"/>
                <a:gd name="connsiteY27" fmla="*/ 571816 h 609916"/>
                <a:gd name="connsiteX28" fmla="*/ 539156 w 609916"/>
                <a:gd name="connsiteY28" fmla="*/ 552505 h 609916"/>
                <a:gd name="connsiteX29" fmla="*/ 487654 w 609916"/>
                <a:gd name="connsiteY29" fmla="*/ 499532 h 609916"/>
                <a:gd name="connsiteX30" fmla="*/ 305098 w 609916"/>
                <a:gd name="connsiteY30" fmla="*/ 571798 h 609916"/>
                <a:gd name="connsiteX31" fmla="*/ 295573 w 609916"/>
                <a:gd name="connsiteY31" fmla="*/ 571798 h 609916"/>
                <a:gd name="connsiteX32" fmla="*/ 295573 w 609916"/>
                <a:gd name="connsiteY32" fmla="*/ 552748 h 609916"/>
                <a:gd name="connsiteX33" fmla="*/ 305098 w 609916"/>
                <a:gd name="connsiteY33" fmla="*/ 552748 h 609916"/>
                <a:gd name="connsiteX34" fmla="*/ 481069 w 609916"/>
                <a:gd name="connsiteY34" fmla="*/ 479347 h 609916"/>
                <a:gd name="connsiteX35" fmla="*/ 487840 w 609916"/>
                <a:gd name="connsiteY35" fmla="*/ 476529 h 609916"/>
                <a:gd name="connsiteX36" fmla="*/ 206825 w 609916"/>
                <a:gd name="connsiteY36" fmla="*/ 419397 h 609916"/>
                <a:gd name="connsiteX37" fmla="*/ 295573 w 609916"/>
                <a:gd name="connsiteY37" fmla="*/ 513898 h 609916"/>
                <a:gd name="connsiteX38" fmla="*/ 295573 w 609916"/>
                <a:gd name="connsiteY38" fmla="*/ 419398 h 609916"/>
                <a:gd name="connsiteX39" fmla="*/ 564133 w 609916"/>
                <a:gd name="connsiteY39" fmla="*/ 333821 h 609916"/>
                <a:gd name="connsiteX40" fmla="*/ 565938 w 609916"/>
                <a:gd name="connsiteY40" fmla="*/ 334389 h 609916"/>
                <a:gd name="connsiteX41" fmla="*/ 567556 w 609916"/>
                <a:gd name="connsiteY41" fmla="*/ 335244 h 609916"/>
                <a:gd name="connsiteX42" fmla="*/ 568988 w 609916"/>
                <a:gd name="connsiteY42" fmla="*/ 336481 h 609916"/>
                <a:gd name="connsiteX43" fmla="*/ 571081 w 609916"/>
                <a:gd name="connsiteY43" fmla="*/ 339532 h 609916"/>
                <a:gd name="connsiteX44" fmla="*/ 571751 w 609916"/>
                <a:gd name="connsiteY44" fmla="*/ 343150 h 609916"/>
                <a:gd name="connsiteX45" fmla="*/ 568989 w 609916"/>
                <a:gd name="connsiteY45" fmla="*/ 349913 h 609916"/>
                <a:gd name="connsiteX46" fmla="*/ 555557 w 609916"/>
                <a:gd name="connsiteY46" fmla="*/ 349913 h 609916"/>
                <a:gd name="connsiteX47" fmla="*/ 553464 w 609916"/>
                <a:gd name="connsiteY47" fmla="*/ 339532 h 609916"/>
                <a:gd name="connsiteX48" fmla="*/ 555557 w 609916"/>
                <a:gd name="connsiteY48" fmla="*/ 336481 h 609916"/>
                <a:gd name="connsiteX49" fmla="*/ 564133 w 609916"/>
                <a:gd name="connsiteY49" fmla="*/ 333821 h 609916"/>
                <a:gd name="connsiteX50" fmla="*/ 38397 w 609916"/>
                <a:gd name="connsiteY50" fmla="*/ 295293 h 609916"/>
                <a:gd name="connsiteX51" fmla="*/ 57447 w 609916"/>
                <a:gd name="connsiteY51" fmla="*/ 295293 h 609916"/>
                <a:gd name="connsiteX52" fmla="*/ 57447 w 609916"/>
                <a:gd name="connsiteY52" fmla="*/ 304818 h 609916"/>
                <a:gd name="connsiteX53" fmla="*/ 130819 w 609916"/>
                <a:gd name="connsiteY53" fmla="*/ 480779 h 609916"/>
                <a:gd name="connsiteX54" fmla="*/ 130942 w 609916"/>
                <a:gd name="connsiteY54" fmla="*/ 480903 h 609916"/>
                <a:gd name="connsiteX55" fmla="*/ 130754 w 609916"/>
                <a:gd name="connsiteY55" fmla="*/ 494369 h 609916"/>
                <a:gd name="connsiteX56" fmla="*/ 70851 w 609916"/>
                <a:gd name="connsiteY56" fmla="*/ 552673 h 609916"/>
                <a:gd name="connsiteX57" fmla="*/ 76200 w 609916"/>
                <a:gd name="connsiteY57" fmla="*/ 571816 h 609916"/>
                <a:gd name="connsiteX58" fmla="*/ 38100 w 609916"/>
                <a:gd name="connsiteY58" fmla="*/ 609916 h 609916"/>
                <a:gd name="connsiteX59" fmla="*/ 38100 w 609916"/>
                <a:gd name="connsiteY59" fmla="*/ 609915 h 609916"/>
                <a:gd name="connsiteX60" fmla="*/ 0 w 609916"/>
                <a:gd name="connsiteY60" fmla="*/ 571815 h 609916"/>
                <a:gd name="connsiteX61" fmla="*/ 38100 w 609916"/>
                <a:gd name="connsiteY61" fmla="*/ 533715 h 609916"/>
                <a:gd name="connsiteX62" fmla="*/ 57422 w 609916"/>
                <a:gd name="connsiteY62" fmla="*/ 539162 h 609916"/>
                <a:gd name="connsiteX63" fmla="*/ 110644 w 609916"/>
                <a:gd name="connsiteY63" fmla="*/ 487365 h 609916"/>
                <a:gd name="connsiteX64" fmla="*/ 38397 w 609916"/>
                <a:gd name="connsiteY64" fmla="*/ 304818 h 609916"/>
                <a:gd name="connsiteX65" fmla="*/ 46062 w 609916"/>
                <a:gd name="connsiteY65" fmla="*/ 257621 h 609916"/>
                <a:gd name="connsiteX66" fmla="*/ 54638 w 609916"/>
                <a:gd name="connsiteY66" fmla="*/ 260281 h 609916"/>
                <a:gd name="connsiteX67" fmla="*/ 56731 w 609916"/>
                <a:gd name="connsiteY67" fmla="*/ 270662 h 609916"/>
                <a:gd name="connsiteX68" fmla="*/ 54638 w 609916"/>
                <a:gd name="connsiteY68" fmla="*/ 273713 h 609916"/>
                <a:gd name="connsiteX69" fmla="*/ 54392 w 609916"/>
                <a:gd name="connsiteY69" fmla="*/ 273960 h 609916"/>
                <a:gd name="connsiteX70" fmla="*/ 41207 w 609916"/>
                <a:gd name="connsiteY70" fmla="*/ 273713 h 609916"/>
                <a:gd name="connsiteX71" fmla="*/ 39114 w 609916"/>
                <a:gd name="connsiteY71" fmla="*/ 270662 h 609916"/>
                <a:gd name="connsiteX72" fmla="*/ 38351 w 609916"/>
                <a:gd name="connsiteY72" fmla="*/ 267044 h 609916"/>
                <a:gd name="connsiteX73" fmla="*/ 39114 w 609916"/>
                <a:gd name="connsiteY73" fmla="*/ 263332 h 609916"/>
                <a:gd name="connsiteX74" fmla="*/ 41207 w 609916"/>
                <a:gd name="connsiteY74" fmla="*/ 260281 h 609916"/>
                <a:gd name="connsiteX75" fmla="*/ 42639 w 609916"/>
                <a:gd name="connsiteY75" fmla="*/ 259044 h 609916"/>
                <a:gd name="connsiteX76" fmla="*/ 44258 w 609916"/>
                <a:gd name="connsiteY76" fmla="*/ 258188 h 609916"/>
                <a:gd name="connsiteX77" fmla="*/ 46062 w 609916"/>
                <a:gd name="connsiteY77" fmla="*/ 257621 h 609916"/>
                <a:gd name="connsiteX78" fmla="*/ 314623 w 609916"/>
                <a:gd name="connsiteY78" fmla="*/ 209717 h 609916"/>
                <a:gd name="connsiteX79" fmla="*/ 314623 w 609916"/>
                <a:gd name="connsiteY79" fmla="*/ 400347 h 609916"/>
                <a:gd name="connsiteX80" fmla="*/ 343198 w 609916"/>
                <a:gd name="connsiteY80" fmla="*/ 400347 h 609916"/>
                <a:gd name="connsiteX81" fmla="*/ 343198 w 609916"/>
                <a:gd name="connsiteY81" fmla="*/ 419397 h 609916"/>
                <a:gd name="connsiteX82" fmla="*/ 314623 w 609916"/>
                <a:gd name="connsiteY82" fmla="*/ 419397 h 609916"/>
                <a:gd name="connsiteX83" fmla="*/ 314623 w 609916"/>
                <a:gd name="connsiteY83" fmla="*/ 513899 h 609916"/>
                <a:gd name="connsiteX84" fmla="*/ 422440 w 609916"/>
                <a:gd name="connsiteY84" fmla="*/ 305097 h 609916"/>
                <a:gd name="connsiteX85" fmla="*/ 409526 w 609916"/>
                <a:gd name="connsiteY85" fmla="*/ 209717 h 609916"/>
                <a:gd name="connsiteX86" fmla="*/ 372892 w 609916"/>
                <a:gd name="connsiteY86" fmla="*/ 106865 h 609916"/>
                <a:gd name="connsiteX87" fmla="*/ 423095 w 609916"/>
                <a:gd name="connsiteY87" fmla="*/ 190667 h 609916"/>
                <a:gd name="connsiteX88" fmla="*/ 476521 w 609916"/>
                <a:gd name="connsiteY88" fmla="*/ 190667 h 609916"/>
                <a:gd name="connsiteX89" fmla="*/ 476521 w 609916"/>
                <a:gd name="connsiteY89" fmla="*/ 209717 h 609916"/>
                <a:gd name="connsiteX90" fmla="*/ 429003 w 609916"/>
                <a:gd name="connsiteY90" fmla="*/ 209717 h 609916"/>
                <a:gd name="connsiteX91" fmla="*/ 441490 w 609916"/>
                <a:gd name="connsiteY91" fmla="*/ 305097 h 609916"/>
                <a:gd name="connsiteX92" fmla="*/ 372892 w 609916"/>
                <a:gd name="connsiteY92" fmla="*/ 503330 h 609916"/>
                <a:gd name="connsiteX93" fmla="*/ 480596 w 609916"/>
                <a:gd name="connsiteY93" fmla="*/ 419398 h 609916"/>
                <a:gd name="connsiteX94" fmla="*/ 438448 w 609916"/>
                <a:gd name="connsiteY94" fmla="*/ 419398 h 609916"/>
                <a:gd name="connsiteX95" fmla="*/ 438448 w 609916"/>
                <a:gd name="connsiteY95" fmla="*/ 400348 h 609916"/>
                <a:gd name="connsiteX96" fmla="*/ 491654 w 609916"/>
                <a:gd name="connsiteY96" fmla="*/ 400348 h 609916"/>
                <a:gd name="connsiteX97" fmla="*/ 514648 w 609916"/>
                <a:gd name="connsiteY97" fmla="*/ 305098 h 609916"/>
                <a:gd name="connsiteX98" fmla="*/ 514648 w 609916"/>
                <a:gd name="connsiteY98" fmla="*/ 305097 h 609916"/>
                <a:gd name="connsiteX99" fmla="*/ 372892 w 609916"/>
                <a:gd name="connsiteY99" fmla="*/ 106865 h 609916"/>
                <a:gd name="connsiteX100" fmla="*/ 237304 w 609916"/>
                <a:gd name="connsiteY100" fmla="*/ 106865 h 609916"/>
                <a:gd name="connsiteX101" fmla="*/ 129684 w 609916"/>
                <a:gd name="connsiteY101" fmla="*/ 190667 h 609916"/>
                <a:gd name="connsiteX102" fmla="*/ 171720 w 609916"/>
                <a:gd name="connsiteY102" fmla="*/ 190667 h 609916"/>
                <a:gd name="connsiteX103" fmla="*/ 171720 w 609916"/>
                <a:gd name="connsiteY103" fmla="*/ 209717 h 609916"/>
                <a:gd name="connsiteX104" fmla="*/ 118609 w 609916"/>
                <a:gd name="connsiteY104" fmla="*/ 209717 h 609916"/>
                <a:gd name="connsiteX105" fmla="*/ 101379 w 609916"/>
                <a:gd name="connsiteY105" fmla="*/ 256030 h 609916"/>
                <a:gd name="connsiteX106" fmla="*/ 95548 w 609916"/>
                <a:gd name="connsiteY106" fmla="*/ 305098 h 609916"/>
                <a:gd name="connsiteX107" fmla="*/ 105836 w 609916"/>
                <a:gd name="connsiteY107" fmla="*/ 369764 h 609916"/>
                <a:gd name="connsiteX108" fmla="*/ 237304 w 609916"/>
                <a:gd name="connsiteY108" fmla="*/ 503330 h 609916"/>
                <a:gd name="connsiteX109" fmla="*/ 187057 w 609916"/>
                <a:gd name="connsiteY109" fmla="*/ 419398 h 609916"/>
                <a:gd name="connsiteX110" fmla="*/ 133648 w 609916"/>
                <a:gd name="connsiteY110" fmla="*/ 419398 h 609916"/>
                <a:gd name="connsiteX111" fmla="*/ 133648 w 609916"/>
                <a:gd name="connsiteY111" fmla="*/ 400348 h 609916"/>
                <a:gd name="connsiteX112" fmla="*/ 181159 w 609916"/>
                <a:gd name="connsiteY112" fmla="*/ 400348 h 609916"/>
                <a:gd name="connsiteX113" fmla="*/ 168706 w 609916"/>
                <a:gd name="connsiteY113" fmla="*/ 305098 h 609916"/>
                <a:gd name="connsiteX114" fmla="*/ 237304 w 609916"/>
                <a:gd name="connsiteY114" fmla="*/ 106865 h 609916"/>
                <a:gd name="connsiteX115" fmla="*/ 314623 w 609916"/>
                <a:gd name="connsiteY115" fmla="*/ 96296 h 609916"/>
                <a:gd name="connsiteX116" fmla="*/ 314623 w 609916"/>
                <a:gd name="connsiteY116" fmla="*/ 190667 h 609916"/>
                <a:gd name="connsiteX117" fmla="*/ 403325 w 609916"/>
                <a:gd name="connsiteY117" fmla="*/ 190667 h 609916"/>
                <a:gd name="connsiteX118" fmla="*/ 314623 w 609916"/>
                <a:gd name="connsiteY118" fmla="*/ 96296 h 609916"/>
                <a:gd name="connsiteX119" fmla="*/ 295573 w 609916"/>
                <a:gd name="connsiteY119" fmla="*/ 96296 h 609916"/>
                <a:gd name="connsiteX120" fmla="*/ 187756 w 609916"/>
                <a:gd name="connsiteY120" fmla="*/ 305097 h 609916"/>
                <a:gd name="connsiteX121" fmla="*/ 200632 w 609916"/>
                <a:gd name="connsiteY121" fmla="*/ 400347 h 609916"/>
                <a:gd name="connsiteX122" fmla="*/ 295573 w 609916"/>
                <a:gd name="connsiteY122" fmla="*/ 400347 h 609916"/>
                <a:gd name="connsiteX123" fmla="*/ 295573 w 609916"/>
                <a:gd name="connsiteY123" fmla="*/ 209717 h 609916"/>
                <a:gd name="connsiteX124" fmla="*/ 266970 w 609916"/>
                <a:gd name="connsiteY124" fmla="*/ 209717 h 609916"/>
                <a:gd name="connsiteX125" fmla="*/ 266970 w 609916"/>
                <a:gd name="connsiteY125" fmla="*/ 190667 h 609916"/>
                <a:gd name="connsiteX126" fmla="*/ 295573 w 609916"/>
                <a:gd name="connsiteY126" fmla="*/ 190667 h 609916"/>
                <a:gd name="connsiteX127" fmla="*/ 295573 w 609916"/>
                <a:gd name="connsiteY127" fmla="*/ 76497 h 609916"/>
                <a:gd name="connsiteX128" fmla="*/ 314623 w 609916"/>
                <a:gd name="connsiteY128" fmla="*/ 76497 h 609916"/>
                <a:gd name="connsiteX129" fmla="*/ 314623 w 609916"/>
                <a:gd name="connsiteY129" fmla="*/ 76739 h 609916"/>
                <a:gd name="connsiteX130" fmla="*/ 415910 w 609916"/>
                <a:gd name="connsiteY130" fmla="*/ 105132 h 609916"/>
                <a:gd name="connsiteX131" fmla="*/ 505114 w 609916"/>
                <a:gd name="connsiteY131" fmla="*/ 415626 h 609916"/>
                <a:gd name="connsiteX132" fmla="*/ 505114 w 609916"/>
                <a:gd name="connsiteY132" fmla="*/ 419397 h 609916"/>
                <a:gd name="connsiteX133" fmla="*/ 502942 w 609916"/>
                <a:gd name="connsiteY133" fmla="*/ 419397 h 609916"/>
                <a:gd name="connsiteX134" fmla="*/ 314623 w 609916"/>
                <a:gd name="connsiteY134" fmla="*/ 533456 h 609916"/>
                <a:gd name="connsiteX135" fmla="*/ 314623 w 609916"/>
                <a:gd name="connsiteY135" fmla="*/ 533697 h 609916"/>
                <a:gd name="connsiteX136" fmla="*/ 295574 w 609916"/>
                <a:gd name="connsiteY136" fmla="*/ 533698 h 609916"/>
                <a:gd name="connsiteX137" fmla="*/ 295574 w 609916"/>
                <a:gd name="connsiteY137" fmla="*/ 533456 h 609916"/>
                <a:gd name="connsiteX138" fmla="*/ 194339 w 609916"/>
                <a:gd name="connsiteY138" fmla="*/ 505091 h 609916"/>
                <a:gd name="connsiteX139" fmla="*/ 105054 w 609916"/>
                <a:gd name="connsiteY139" fmla="*/ 194618 h 609916"/>
                <a:gd name="connsiteX140" fmla="*/ 105054 w 609916"/>
                <a:gd name="connsiteY140" fmla="*/ 190667 h 609916"/>
                <a:gd name="connsiteX141" fmla="*/ 107329 w 609916"/>
                <a:gd name="connsiteY141" fmla="*/ 190667 h 609916"/>
                <a:gd name="connsiteX142" fmla="*/ 295573 w 609916"/>
                <a:gd name="connsiteY142" fmla="*/ 76739 h 609916"/>
                <a:gd name="connsiteX143" fmla="*/ 339398 w 609916"/>
                <a:gd name="connsiteY143" fmla="*/ 39248 h 609916"/>
                <a:gd name="connsiteX144" fmla="*/ 352006 w 609916"/>
                <a:gd name="connsiteY144" fmla="*/ 44257 h 609916"/>
                <a:gd name="connsiteX145" fmla="*/ 349913 w 609916"/>
                <a:gd name="connsiteY145" fmla="*/ 54638 h 609916"/>
                <a:gd name="connsiteX146" fmla="*/ 343150 w 609916"/>
                <a:gd name="connsiteY146" fmla="*/ 57494 h 609916"/>
                <a:gd name="connsiteX147" fmla="*/ 339532 w 609916"/>
                <a:gd name="connsiteY147" fmla="*/ 56731 h 609916"/>
                <a:gd name="connsiteX148" fmla="*/ 336481 w 609916"/>
                <a:gd name="connsiteY148" fmla="*/ 54638 h 609916"/>
                <a:gd name="connsiteX149" fmla="*/ 333719 w 609916"/>
                <a:gd name="connsiteY149" fmla="*/ 47969 h 609916"/>
                <a:gd name="connsiteX150" fmla="*/ 334389 w 609916"/>
                <a:gd name="connsiteY150" fmla="*/ 44257 h 609916"/>
                <a:gd name="connsiteX151" fmla="*/ 336481 w 609916"/>
                <a:gd name="connsiteY151" fmla="*/ 41206 h 609916"/>
                <a:gd name="connsiteX152" fmla="*/ 339398 w 609916"/>
                <a:gd name="connsiteY152" fmla="*/ 39248 h 609916"/>
                <a:gd name="connsiteX153" fmla="*/ 571816 w 609916"/>
                <a:gd name="connsiteY153" fmla="*/ 19050 h 609916"/>
                <a:gd name="connsiteX154" fmla="*/ 552766 w 609916"/>
                <a:gd name="connsiteY154" fmla="*/ 38100 h 609916"/>
                <a:gd name="connsiteX155" fmla="*/ 571816 w 609916"/>
                <a:gd name="connsiteY155" fmla="*/ 57150 h 609916"/>
                <a:gd name="connsiteX156" fmla="*/ 590866 w 609916"/>
                <a:gd name="connsiteY156" fmla="*/ 38100 h 609916"/>
                <a:gd name="connsiteX157" fmla="*/ 571816 w 609916"/>
                <a:gd name="connsiteY157" fmla="*/ 19050 h 609916"/>
                <a:gd name="connsiteX158" fmla="*/ 38100 w 609916"/>
                <a:gd name="connsiteY158" fmla="*/ 19050 h 609916"/>
                <a:gd name="connsiteX159" fmla="*/ 19050 w 609916"/>
                <a:gd name="connsiteY159" fmla="*/ 38100 h 609916"/>
                <a:gd name="connsiteX160" fmla="*/ 38100 w 609916"/>
                <a:gd name="connsiteY160" fmla="*/ 57150 h 609916"/>
                <a:gd name="connsiteX161" fmla="*/ 57150 w 609916"/>
                <a:gd name="connsiteY161" fmla="*/ 38100 h 609916"/>
                <a:gd name="connsiteX162" fmla="*/ 38100 w 609916"/>
                <a:gd name="connsiteY162" fmla="*/ 19050 h 609916"/>
                <a:gd name="connsiteX163" fmla="*/ 571816 w 609916"/>
                <a:gd name="connsiteY163" fmla="*/ 0 h 609916"/>
                <a:gd name="connsiteX164" fmla="*/ 609916 w 609916"/>
                <a:gd name="connsiteY164" fmla="*/ 38100 h 609916"/>
                <a:gd name="connsiteX165" fmla="*/ 571816 w 609916"/>
                <a:gd name="connsiteY165" fmla="*/ 76200 h 609916"/>
                <a:gd name="connsiteX166" fmla="*/ 552505 w 609916"/>
                <a:gd name="connsiteY166" fmla="*/ 70761 h 609916"/>
                <a:gd name="connsiteX167" fmla="*/ 499532 w 609916"/>
                <a:gd name="connsiteY167" fmla="*/ 122262 h 609916"/>
                <a:gd name="connsiteX168" fmla="*/ 571798 w 609916"/>
                <a:gd name="connsiteY168" fmla="*/ 304818 h 609916"/>
                <a:gd name="connsiteX169" fmla="*/ 571798 w 609916"/>
                <a:gd name="connsiteY169" fmla="*/ 314343 h 609916"/>
                <a:gd name="connsiteX170" fmla="*/ 552748 w 609916"/>
                <a:gd name="connsiteY170" fmla="*/ 314343 h 609916"/>
                <a:gd name="connsiteX171" fmla="*/ 552748 w 609916"/>
                <a:gd name="connsiteY171" fmla="*/ 304818 h 609916"/>
                <a:gd name="connsiteX172" fmla="*/ 479347 w 609916"/>
                <a:gd name="connsiteY172" fmla="*/ 128848 h 609916"/>
                <a:gd name="connsiteX173" fmla="*/ 479231 w 609916"/>
                <a:gd name="connsiteY173" fmla="*/ 128731 h 609916"/>
                <a:gd name="connsiteX174" fmla="*/ 479413 w 609916"/>
                <a:gd name="connsiteY174" fmla="*/ 115249 h 609916"/>
                <a:gd name="connsiteX175" fmla="*/ 539069 w 609916"/>
                <a:gd name="connsiteY175" fmla="*/ 57252 h 609916"/>
                <a:gd name="connsiteX176" fmla="*/ 533716 w 609916"/>
                <a:gd name="connsiteY176" fmla="*/ 38100 h 609916"/>
                <a:gd name="connsiteX177" fmla="*/ 571816 w 609916"/>
                <a:gd name="connsiteY177" fmla="*/ 0 h 609916"/>
                <a:gd name="connsiteX178" fmla="*/ 38100 w 609916"/>
                <a:gd name="connsiteY178" fmla="*/ 0 h 609916"/>
                <a:gd name="connsiteX179" fmla="*/ 76200 w 609916"/>
                <a:gd name="connsiteY179" fmla="*/ 38100 h 609916"/>
                <a:gd name="connsiteX180" fmla="*/ 70754 w 609916"/>
                <a:gd name="connsiteY180" fmla="*/ 57422 h 609916"/>
                <a:gd name="connsiteX181" fmla="*/ 122551 w 609916"/>
                <a:gd name="connsiteY181" fmla="*/ 110644 h 609916"/>
                <a:gd name="connsiteX182" fmla="*/ 305098 w 609916"/>
                <a:gd name="connsiteY182" fmla="*/ 38397 h 609916"/>
                <a:gd name="connsiteX183" fmla="*/ 314623 w 609916"/>
                <a:gd name="connsiteY183" fmla="*/ 38397 h 609916"/>
                <a:gd name="connsiteX184" fmla="*/ 314623 w 609916"/>
                <a:gd name="connsiteY184" fmla="*/ 57447 h 609916"/>
                <a:gd name="connsiteX185" fmla="*/ 305098 w 609916"/>
                <a:gd name="connsiteY185" fmla="*/ 57447 h 609916"/>
                <a:gd name="connsiteX186" fmla="*/ 129137 w 609916"/>
                <a:gd name="connsiteY186" fmla="*/ 130819 h 609916"/>
                <a:gd name="connsiteX187" fmla="*/ 122374 w 609916"/>
                <a:gd name="connsiteY187" fmla="*/ 133638 h 609916"/>
                <a:gd name="connsiteX188" fmla="*/ 122327 w 609916"/>
                <a:gd name="connsiteY188" fmla="*/ 133638 h 609916"/>
                <a:gd name="connsiteX189" fmla="*/ 115546 w 609916"/>
                <a:gd name="connsiteY189" fmla="*/ 130755 h 609916"/>
                <a:gd name="connsiteX190" fmla="*/ 57243 w 609916"/>
                <a:gd name="connsiteY190" fmla="*/ 70852 h 609916"/>
                <a:gd name="connsiteX191" fmla="*/ 38100 w 609916"/>
                <a:gd name="connsiteY191" fmla="*/ 76200 h 609916"/>
                <a:gd name="connsiteX192" fmla="*/ 0 w 609916"/>
                <a:gd name="connsiteY192" fmla="*/ 38100 h 609916"/>
                <a:gd name="connsiteX193" fmla="*/ 38100 w 609916"/>
                <a:gd name="connsiteY193" fmla="*/ 0 h 60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09916" h="609916">
                  <a:moveTo>
                    <a:pt x="260281" y="555556"/>
                  </a:moveTo>
                  <a:cubicBezTo>
                    <a:pt x="264065" y="552031"/>
                    <a:pt x="269930" y="552031"/>
                    <a:pt x="273714" y="555556"/>
                  </a:cubicBezTo>
                  <a:cubicBezTo>
                    <a:pt x="275503" y="557311"/>
                    <a:pt x="276501" y="559719"/>
                    <a:pt x="276476" y="562226"/>
                  </a:cubicBezTo>
                  <a:cubicBezTo>
                    <a:pt x="276505" y="564760"/>
                    <a:pt x="275509" y="567199"/>
                    <a:pt x="273714" y="568988"/>
                  </a:cubicBezTo>
                  <a:cubicBezTo>
                    <a:pt x="271897" y="570845"/>
                    <a:pt x="269399" y="571878"/>
                    <a:pt x="266802" y="571844"/>
                  </a:cubicBezTo>
                  <a:cubicBezTo>
                    <a:pt x="261557" y="571777"/>
                    <a:pt x="257359" y="567471"/>
                    <a:pt x="257426" y="562226"/>
                  </a:cubicBezTo>
                  <a:cubicBezTo>
                    <a:pt x="257440" y="559709"/>
                    <a:pt x="258470" y="557304"/>
                    <a:pt x="260281" y="555556"/>
                  </a:cubicBezTo>
                  <a:close/>
                  <a:moveTo>
                    <a:pt x="571817" y="552766"/>
                  </a:moveTo>
                  <a:cubicBezTo>
                    <a:pt x="561296" y="552766"/>
                    <a:pt x="552767" y="561295"/>
                    <a:pt x="552767" y="571816"/>
                  </a:cubicBezTo>
                  <a:cubicBezTo>
                    <a:pt x="552767" y="582337"/>
                    <a:pt x="561296" y="590866"/>
                    <a:pt x="571817" y="590866"/>
                  </a:cubicBezTo>
                  <a:cubicBezTo>
                    <a:pt x="582332" y="590853"/>
                    <a:pt x="590853" y="582332"/>
                    <a:pt x="590867" y="571816"/>
                  </a:cubicBezTo>
                  <a:cubicBezTo>
                    <a:pt x="590867" y="561295"/>
                    <a:pt x="582338" y="552766"/>
                    <a:pt x="571817" y="552766"/>
                  </a:cubicBezTo>
                  <a:close/>
                  <a:moveTo>
                    <a:pt x="38100" y="552766"/>
                  </a:moveTo>
                  <a:cubicBezTo>
                    <a:pt x="27584" y="552779"/>
                    <a:pt x="19063" y="561300"/>
                    <a:pt x="19050" y="571816"/>
                  </a:cubicBezTo>
                  <a:cubicBezTo>
                    <a:pt x="19050" y="582337"/>
                    <a:pt x="27578" y="590866"/>
                    <a:pt x="38100" y="590866"/>
                  </a:cubicBezTo>
                  <a:cubicBezTo>
                    <a:pt x="48621" y="590866"/>
                    <a:pt x="57150" y="582337"/>
                    <a:pt x="57150" y="571816"/>
                  </a:cubicBezTo>
                  <a:cubicBezTo>
                    <a:pt x="57150" y="561295"/>
                    <a:pt x="48621" y="552766"/>
                    <a:pt x="38100" y="552766"/>
                  </a:cubicBezTo>
                  <a:close/>
                  <a:moveTo>
                    <a:pt x="571816" y="533716"/>
                  </a:moveTo>
                  <a:lnTo>
                    <a:pt x="571817" y="533716"/>
                  </a:lnTo>
                  <a:lnTo>
                    <a:pt x="571816" y="533716"/>
                  </a:lnTo>
                  <a:close/>
                  <a:moveTo>
                    <a:pt x="487840" y="476529"/>
                  </a:moveTo>
                  <a:cubicBezTo>
                    <a:pt x="490388" y="476640"/>
                    <a:pt x="492812" y="477663"/>
                    <a:pt x="494668" y="479412"/>
                  </a:cubicBezTo>
                  <a:lnTo>
                    <a:pt x="552665" y="539069"/>
                  </a:lnTo>
                  <a:lnTo>
                    <a:pt x="571816" y="533716"/>
                  </a:lnTo>
                  <a:lnTo>
                    <a:pt x="598757" y="544875"/>
                  </a:lnTo>
                  <a:cubicBezTo>
                    <a:pt x="605652" y="551770"/>
                    <a:pt x="609916" y="561295"/>
                    <a:pt x="609916" y="571816"/>
                  </a:cubicBezTo>
                  <a:cubicBezTo>
                    <a:pt x="609916" y="592858"/>
                    <a:pt x="592858" y="609916"/>
                    <a:pt x="571816" y="609916"/>
                  </a:cubicBezTo>
                  <a:cubicBezTo>
                    <a:pt x="550774" y="609916"/>
                    <a:pt x="533716" y="592858"/>
                    <a:pt x="533716" y="571816"/>
                  </a:cubicBezTo>
                  <a:cubicBezTo>
                    <a:pt x="533751" y="565006"/>
                    <a:pt x="535631" y="558332"/>
                    <a:pt x="539156" y="552505"/>
                  </a:cubicBezTo>
                  <a:lnTo>
                    <a:pt x="487654" y="499532"/>
                  </a:lnTo>
                  <a:cubicBezTo>
                    <a:pt x="438316" y="546133"/>
                    <a:pt x="372964" y="572003"/>
                    <a:pt x="305098" y="571798"/>
                  </a:cubicBezTo>
                  <a:lnTo>
                    <a:pt x="295573" y="571798"/>
                  </a:lnTo>
                  <a:lnTo>
                    <a:pt x="295573" y="552748"/>
                  </a:lnTo>
                  <a:lnTo>
                    <a:pt x="305098" y="552748"/>
                  </a:lnTo>
                  <a:cubicBezTo>
                    <a:pt x="371239" y="552940"/>
                    <a:pt x="434669" y="526482"/>
                    <a:pt x="481069" y="479347"/>
                  </a:cubicBezTo>
                  <a:cubicBezTo>
                    <a:pt x="482861" y="477544"/>
                    <a:pt x="485298" y="476530"/>
                    <a:pt x="487840" y="476529"/>
                  </a:cubicBezTo>
                  <a:close/>
                  <a:moveTo>
                    <a:pt x="206825" y="419397"/>
                  </a:moveTo>
                  <a:cubicBezTo>
                    <a:pt x="226153" y="472212"/>
                    <a:pt x="258442" y="508540"/>
                    <a:pt x="295573" y="513898"/>
                  </a:cubicBezTo>
                  <a:lnTo>
                    <a:pt x="295573" y="419398"/>
                  </a:lnTo>
                  <a:close/>
                  <a:moveTo>
                    <a:pt x="564133" y="333821"/>
                  </a:moveTo>
                  <a:cubicBezTo>
                    <a:pt x="564748" y="333963"/>
                    <a:pt x="565352" y="334153"/>
                    <a:pt x="565938" y="334389"/>
                  </a:cubicBezTo>
                  <a:cubicBezTo>
                    <a:pt x="566514" y="334677"/>
                    <a:pt x="567082" y="334956"/>
                    <a:pt x="567556" y="335244"/>
                  </a:cubicBezTo>
                  <a:cubicBezTo>
                    <a:pt x="568077" y="335603"/>
                    <a:pt x="568557" y="336018"/>
                    <a:pt x="568988" y="336481"/>
                  </a:cubicBezTo>
                  <a:cubicBezTo>
                    <a:pt x="569876" y="337353"/>
                    <a:pt x="570587" y="338390"/>
                    <a:pt x="571081" y="339532"/>
                  </a:cubicBezTo>
                  <a:cubicBezTo>
                    <a:pt x="571544" y="340681"/>
                    <a:pt x="571772" y="341912"/>
                    <a:pt x="571751" y="343150"/>
                  </a:cubicBezTo>
                  <a:cubicBezTo>
                    <a:pt x="571780" y="345685"/>
                    <a:pt x="570784" y="348124"/>
                    <a:pt x="568989" y="349913"/>
                  </a:cubicBezTo>
                  <a:cubicBezTo>
                    <a:pt x="565269" y="353597"/>
                    <a:pt x="559277" y="353597"/>
                    <a:pt x="555557" y="349913"/>
                  </a:cubicBezTo>
                  <a:cubicBezTo>
                    <a:pt x="552889" y="347160"/>
                    <a:pt x="552071" y="343104"/>
                    <a:pt x="553464" y="339532"/>
                  </a:cubicBezTo>
                  <a:cubicBezTo>
                    <a:pt x="553924" y="338372"/>
                    <a:pt x="554640" y="337329"/>
                    <a:pt x="555557" y="336481"/>
                  </a:cubicBezTo>
                  <a:cubicBezTo>
                    <a:pt x="557763" y="334171"/>
                    <a:pt x="561007" y="333165"/>
                    <a:pt x="564133" y="333821"/>
                  </a:cubicBezTo>
                  <a:close/>
                  <a:moveTo>
                    <a:pt x="38397" y="295293"/>
                  </a:moveTo>
                  <a:lnTo>
                    <a:pt x="57447" y="295293"/>
                  </a:lnTo>
                  <a:lnTo>
                    <a:pt x="57447" y="304818"/>
                  </a:lnTo>
                  <a:cubicBezTo>
                    <a:pt x="57255" y="370950"/>
                    <a:pt x="83701" y="434374"/>
                    <a:pt x="130819" y="480779"/>
                  </a:cubicBezTo>
                  <a:cubicBezTo>
                    <a:pt x="130861" y="480820"/>
                    <a:pt x="130902" y="480861"/>
                    <a:pt x="130942" y="480903"/>
                  </a:cubicBezTo>
                  <a:cubicBezTo>
                    <a:pt x="134609" y="484673"/>
                    <a:pt x="134525" y="490702"/>
                    <a:pt x="130754" y="494369"/>
                  </a:cubicBezTo>
                  <a:lnTo>
                    <a:pt x="70851" y="552673"/>
                  </a:lnTo>
                  <a:cubicBezTo>
                    <a:pt x="74316" y="558460"/>
                    <a:pt x="76163" y="565071"/>
                    <a:pt x="76200" y="571816"/>
                  </a:cubicBezTo>
                  <a:cubicBezTo>
                    <a:pt x="76179" y="592849"/>
                    <a:pt x="59133" y="609895"/>
                    <a:pt x="38100" y="609916"/>
                  </a:cubicBezTo>
                  <a:lnTo>
                    <a:pt x="38100" y="609915"/>
                  </a:lnTo>
                  <a:cubicBezTo>
                    <a:pt x="17058" y="609915"/>
                    <a:pt x="0" y="592857"/>
                    <a:pt x="0" y="571815"/>
                  </a:cubicBezTo>
                  <a:cubicBezTo>
                    <a:pt x="0" y="550773"/>
                    <a:pt x="17058" y="533715"/>
                    <a:pt x="38100" y="533715"/>
                  </a:cubicBezTo>
                  <a:cubicBezTo>
                    <a:pt x="44915" y="533750"/>
                    <a:pt x="51593" y="535632"/>
                    <a:pt x="57422" y="539162"/>
                  </a:cubicBezTo>
                  <a:lnTo>
                    <a:pt x="110644" y="487365"/>
                  </a:lnTo>
                  <a:cubicBezTo>
                    <a:pt x="64053" y="438026"/>
                    <a:pt x="38190" y="372678"/>
                    <a:pt x="38397" y="304818"/>
                  </a:cubicBezTo>
                  <a:close/>
                  <a:moveTo>
                    <a:pt x="46062" y="257621"/>
                  </a:moveTo>
                  <a:cubicBezTo>
                    <a:pt x="49183" y="257073"/>
                    <a:pt x="52376" y="258064"/>
                    <a:pt x="54638" y="260281"/>
                  </a:cubicBezTo>
                  <a:cubicBezTo>
                    <a:pt x="57307" y="263034"/>
                    <a:pt x="58125" y="267090"/>
                    <a:pt x="56731" y="270662"/>
                  </a:cubicBezTo>
                  <a:cubicBezTo>
                    <a:pt x="56237" y="271805"/>
                    <a:pt x="55526" y="272841"/>
                    <a:pt x="54638" y="273713"/>
                  </a:cubicBezTo>
                  <a:cubicBezTo>
                    <a:pt x="54558" y="273797"/>
                    <a:pt x="54476" y="273879"/>
                    <a:pt x="54392" y="273960"/>
                  </a:cubicBezTo>
                  <a:cubicBezTo>
                    <a:pt x="50683" y="277532"/>
                    <a:pt x="44780" y="277422"/>
                    <a:pt x="41207" y="273713"/>
                  </a:cubicBezTo>
                  <a:cubicBezTo>
                    <a:pt x="40289" y="272866"/>
                    <a:pt x="39574" y="271823"/>
                    <a:pt x="39114" y="270662"/>
                  </a:cubicBezTo>
                  <a:cubicBezTo>
                    <a:pt x="38625" y="269518"/>
                    <a:pt x="38365" y="268288"/>
                    <a:pt x="38351" y="267044"/>
                  </a:cubicBezTo>
                  <a:cubicBezTo>
                    <a:pt x="38357" y="265768"/>
                    <a:pt x="38616" y="264507"/>
                    <a:pt x="39114" y="263332"/>
                  </a:cubicBezTo>
                  <a:cubicBezTo>
                    <a:pt x="39574" y="262171"/>
                    <a:pt x="40289" y="261129"/>
                    <a:pt x="41207" y="260281"/>
                  </a:cubicBezTo>
                  <a:cubicBezTo>
                    <a:pt x="41616" y="259796"/>
                    <a:pt x="42100" y="259379"/>
                    <a:pt x="42639" y="259044"/>
                  </a:cubicBezTo>
                  <a:cubicBezTo>
                    <a:pt x="43114" y="258756"/>
                    <a:pt x="43681" y="258477"/>
                    <a:pt x="44258" y="258188"/>
                  </a:cubicBezTo>
                  <a:cubicBezTo>
                    <a:pt x="44825" y="257993"/>
                    <a:pt x="45495" y="257807"/>
                    <a:pt x="46062" y="257621"/>
                  </a:cubicBezTo>
                  <a:close/>
                  <a:moveTo>
                    <a:pt x="314623" y="209717"/>
                  </a:moveTo>
                  <a:lnTo>
                    <a:pt x="314623" y="400347"/>
                  </a:lnTo>
                  <a:lnTo>
                    <a:pt x="343198" y="400347"/>
                  </a:lnTo>
                  <a:lnTo>
                    <a:pt x="343198" y="419397"/>
                  </a:lnTo>
                  <a:lnTo>
                    <a:pt x="314623" y="419397"/>
                  </a:lnTo>
                  <a:lnTo>
                    <a:pt x="314623" y="513899"/>
                  </a:lnTo>
                  <a:cubicBezTo>
                    <a:pt x="374884" y="505204"/>
                    <a:pt x="422440" y="414912"/>
                    <a:pt x="422440" y="305097"/>
                  </a:cubicBezTo>
                  <a:cubicBezTo>
                    <a:pt x="422584" y="272859"/>
                    <a:pt x="418238" y="240757"/>
                    <a:pt x="409526" y="209717"/>
                  </a:cubicBezTo>
                  <a:close/>
                  <a:moveTo>
                    <a:pt x="372892" y="106865"/>
                  </a:moveTo>
                  <a:cubicBezTo>
                    <a:pt x="395887" y="130537"/>
                    <a:pt x="413073" y="159224"/>
                    <a:pt x="423095" y="190667"/>
                  </a:cubicBezTo>
                  <a:lnTo>
                    <a:pt x="476521" y="190667"/>
                  </a:lnTo>
                  <a:lnTo>
                    <a:pt x="476521" y="209717"/>
                  </a:lnTo>
                  <a:lnTo>
                    <a:pt x="429003" y="209717"/>
                  </a:lnTo>
                  <a:cubicBezTo>
                    <a:pt x="437400" y="240811"/>
                    <a:pt x="441600" y="272889"/>
                    <a:pt x="441490" y="305097"/>
                  </a:cubicBezTo>
                  <a:cubicBezTo>
                    <a:pt x="441490" y="389799"/>
                    <a:pt x="413839" y="463835"/>
                    <a:pt x="372892" y="503330"/>
                  </a:cubicBezTo>
                  <a:cubicBezTo>
                    <a:pt x="417121" y="488096"/>
                    <a:pt x="455017" y="458564"/>
                    <a:pt x="480596" y="419398"/>
                  </a:cubicBezTo>
                  <a:lnTo>
                    <a:pt x="438448" y="419398"/>
                  </a:lnTo>
                  <a:lnTo>
                    <a:pt x="438448" y="400348"/>
                  </a:lnTo>
                  <a:lnTo>
                    <a:pt x="491654" y="400348"/>
                  </a:lnTo>
                  <a:cubicBezTo>
                    <a:pt x="506788" y="370879"/>
                    <a:pt x="514671" y="338225"/>
                    <a:pt x="514648" y="305098"/>
                  </a:cubicBezTo>
                  <a:lnTo>
                    <a:pt x="514648" y="305097"/>
                  </a:lnTo>
                  <a:cubicBezTo>
                    <a:pt x="514529" y="215544"/>
                    <a:pt x="457598" y="135931"/>
                    <a:pt x="372892" y="106865"/>
                  </a:cubicBezTo>
                  <a:close/>
                  <a:moveTo>
                    <a:pt x="237304" y="106865"/>
                  </a:moveTo>
                  <a:cubicBezTo>
                    <a:pt x="193125" y="122082"/>
                    <a:pt x="155263" y="151564"/>
                    <a:pt x="129684" y="190667"/>
                  </a:cubicBezTo>
                  <a:lnTo>
                    <a:pt x="171720" y="190667"/>
                  </a:lnTo>
                  <a:lnTo>
                    <a:pt x="171720" y="209717"/>
                  </a:lnTo>
                  <a:lnTo>
                    <a:pt x="118609" y="209717"/>
                  </a:lnTo>
                  <a:cubicBezTo>
                    <a:pt x="111021" y="224468"/>
                    <a:pt x="105250" y="240019"/>
                    <a:pt x="101379" y="256030"/>
                  </a:cubicBezTo>
                  <a:lnTo>
                    <a:pt x="95548" y="305098"/>
                  </a:lnTo>
                  <a:lnTo>
                    <a:pt x="105836" y="369764"/>
                  </a:lnTo>
                  <a:cubicBezTo>
                    <a:pt x="125868" y="431298"/>
                    <a:pt x="173775" y="481531"/>
                    <a:pt x="237304" y="503330"/>
                  </a:cubicBezTo>
                  <a:cubicBezTo>
                    <a:pt x="214279" y="479623"/>
                    <a:pt x="197077" y="450890"/>
                    <a:pt x="187057" y="419398"/>
                  </a:cubicBezTo>
                  <a:lnTo>
                    <a:pt x="133648" y="419398"/>
                  </a:lnTo>
                  <a:lnTo>
                    <a:pt x="133648" y="400348"/>
                  </a:lnTo>
                  <a:lnTo>
                    <a:pt x="181159" y="400348"/>
                  </a:lnTo>
                  <a:cubicBezTo>
                    <a:pt x="172785" y="369294"/>
                    <a:pt x="168597" y="337260"/>
                    <a:pt x="168706" y="305098"/>
                  </a:cubicBezTo>
                  <a:cubicBezTo>
                    <a:pt x="168706" y="220396"/>
                    <a:pt x="196358" y="146360"/>
                    <a:pt x="237304" y="106865"/>
                  </a:cubicBezTo>
                  <a:close/>
                  <a:moveTo>
                    <a:pt x="314623" y="96296"/>
                  </a:moveTo>
                  <a:lnTo>
                    <a:pt x="314623" y="190667"/>
                  </a:lnTo>
                  <a:lnTo>
                    <a:pt x="403325" y="190667"/>
                  </a:lnTo>
                  <a:cubicBezTo>
                    <a:pt x="383992" y="137922"/>
                    <a:pt x="351724" y="101649"/>
                    <a:pt x="314623" y="96296"/>
                  </a:cubicBezTo>
                  <a:close/>
                  <a:moveTo>
                    <a:pt x="295573" y="96296"/>
                  </a:moveTo>
                  <a:cubicBezTo>
                    <a:pt x="235312" y="104991"/>
                    <a:pt x="187756" y="195283"/>
                    <a:pt x="187756" y="305097"/>
                  </a:cubicBezTo>
                  <a:cubicBezTo>
                    <a:pt x="187613" y="337291"/>
                    <a:pt x="191946" y="369348"/>
                    <a:pt x="200632" y="400347"/>
                  </a:cubicBezTo>
                  <a:lnTo>
                    <a:pt x="295573" y="400347"/>
                  </a:lnTo>
                  <a:lnTo>
                    <a:pt x="295573" y="209717"/>
                  </a:lnTo>
                  <a:lnTo>
                    <a:pt x="266970" y="209717"/>
                  </a:lnTo>
                  <a:lnTo>
                    <a:pt x="266970" y="190667"/>
                  </a:lnTo>
                  <a:lnTo>
                    <a:pt x="295573" y="190667"/>
                  </a:lnTo>
                  <a:close/>
                  <a:moveTo>
                    <a:pt x="295573" y="76497"/>
                  </a:moveTo>
                  <a:lnTo>
                    <a:pt x="314623" y="76497"/>
                  </a:lnTo>
                  <a:lnTo>
                    <a:pt x="314623" y="76739"/>
                  </a:lnTo>
                  <a:cubicBezTo>
                    <a:pt x="350134" y="78195"/>
                    <a:pt x="384816" y="87917"/>
                    <a:pt x="415910" y="105132"/>
                  </a:cubicBezTo>
                  <a:cubicBezTo>
                    <a:pt x="526283" y="166239"/>
                    <a:pt x="566221" y="305252"/>
                    <a:pt x="505114" y="415626"/>
                  </a:cubicBezTo>
                  <a:lnTo>
                    <a:pt x="505114" y="419397"/>
                  </a:lnTo>
                  <a:lnTo>
                    <a:pt x="502942" y="419397"/>
                  </a:lnTo>
                  <a:cubicBezTo>
                    <a:pt x="463799" y="487113"/>
                    <a:pt x="392768" y="530134"/>
                    <a:pt x="314623" y="533456"/>
                  </a:cubicBezTo>
                  <a:lnTo>
                    <a:pt x="314623" y="533697"/>
                  </a:lnTo>
                  <a:lnTo>
                    <a:pt x="295574" y="533698"/>
                  </a:lnTo>
                  <a:lnTo>
                    <a:pt x="295574" y="533456"/>
                  </a:lnTo>
                  <a:cubicBezTo>
                    <a:pt x="260082" y="532000"/>
                    <a:pt x="225419" y="522288"/>
                    <a:pt x="194339" y="505091"/>
                  </a:cubicBezTo>
                  <a:cubicBezTo>
                    <a:pt x="83949" y="444012"/>
                    <a:pt x="43975" y="305008"/>
                    <a:pt x="105054" y="194618"/>
                  </a:cubicBezTo>
                  <a:lnTo>
                    <a:pt x="105054" y="190667"/>
                  </a:lnTo>
                  <a:lnTo>
                    <a:pt x="107329" y="190667"/>
                  </a:lnTo>
                  <a:cubicBezTo>
                    <a:pt x="146490" y="123023"/>
                    <a:pt x="217481" y="80058"/>
                    <a:pt x="295573" y="76739"/>
                  </a:cubicBezTo>
                  <a:close/>
                  <a:moveTo>
                    <a:pt x="339398" y="39248"/>
                  </a:moveTo>
                  <a:cubicBezTo>
                    <a:pt x="344263" y="37150"/>
                    <a:pt x="349908" y="39392"/>
                    <a:pt x="352006" y="44257"/>
                  </a:cubicBezTo>
                  <a:cubicBezTo>
                    <a:pt x="353401" y="47829"/>
                    <a:pt x="352583" y="51886"/>
                    <a:pt x="349913" y="54638"/>
                  </a:cubicBezTo>
                  <a:cubicBezTo>
                    <a:pt x="348134" y="56459"/>
                    <a:pt x="345697" y="57488"/>
                    <a:pt x="343150" y="57494"/>
                  </a:cubicBezTo>
                  <a:cubicBezTo>
                    <a:pt x="341906" y="57483"/>
                    <a:pt x="340675" y="57223"/>
                    <a:pt x="339532" y="56731"/>
                  </a:cubicBezTo>
                  <a:cubicBezTo>
                    <a:pt x="338371" y="56271"/>
                    <a:pt x="337328" y="55555"/>
                    <a:pt x="336481" y="54638"/>
                  </a:cubicBezTo>
                  <a:cubicBezTo>
                    <a:pt x="334707" y="52873"/>
                    <a:pt x="333712" y="50471"/>
                    <a:pt x="333719" y="47969"/>
                  </a:cubicBezTo>
                  <a:cubicBezTo>
                    <a:pt x="333694" y="46699"/>
                    <a:pt x="333921" y="45438"/>
                    <a:pt x="334389" y="44257"/>
                  </a:cubicBezTo>
                  <a:cubicBezTo>
                    <a:pt x="334849" y="43096"/>
                    <a:pt x="335564" y="42053"/>
                    <a:pt x="336481" y="41206"/>
                  </a:cubicBezTo>
                  <a:cubicBezTo>
                    <a:pt x="337325" y="40380"/>
                    <a:pt x="338314" y="39716"/>
                    <a:pt x="339398" y="39248"/>
                  </a:cubicBezTo>
                  <a:close/>
                  <a:moveTo>
                    <a:pt x="571816" y="19050"/>
                  </a:moveTo>
                  <a:cubicBezTo>
                    <a:pt x="561301" y="19064"/>
                    <a:pt x="552780" y="27585"/>
                    <a:pt x="552766" y="38100"/>
                  </a:cubicBezTo>
                  <a:cubicBezTo>
                    <a:pt x="552766" y="48621"/>
                    <a:pt x="561295" y="57150"/>
                    <a:pt x="571816" y="57150"/>
                  </a:cubicBezTo>
                  <a:cubicBezTo>
                    <a:pt x="582337" y="57150"/>
                    <a:pt x="590866" y="48621"/>
                    <a:pt x="590866" y="38100"/>
                  </a:cubicBezTo>
                  <a:cubicBezTo>
                    <a:pt x="590866" y="27579"/>
                    <a:pt x="582337" y="19050"/>
                    <a:pt x="571816" y="19050"/>
                  </a:cubicBezTo>
                  <a:close/>
                  <a:moveTo>
                    <a:pt x="38100" y="19050"/>
                  </a:moveTo>
                  <a:cubicBezTo>
                    <a:pt x="27579" y="19050"/>
                    <a:pt x="19050" y="27579"/>
                    <a:pt x="19050" y="38100"/>
                  </a:cubicBezTo>
                  <a:cubicBezTo>
                    <a:pt x="19064" y="48615"/>
                    <a:pt x="27585" y="57136"/>
                    <a:pt x="38100" y="57150"/>
                  </a:cubicBezTo>
                  <a:cubicBezTo>
                    <a:pt x="48621" y="57150"/>
                    <a:pt x="57150" y="48621"/>
                    <a:pt x="57150" y="38100"/>
                  </a:cubicBezTo>
                  <a:cubicBezTo>
                    <a:pt x="57150" y="27579"/>
                    <a:pt x="48621" y="19050"/>
                    <a:pt x="38100" y="19050"/>
                  </a:cubicBezTo>
                  <a:close/>
                  <a:moveTo>
                    <a:pt x="571816" y="0"/>
                  </a:moveTo>
                  <a:cubicBezTo>
                    <a:pt x="592858" y="0"/>
                    <a:pt x="609916" y="17058"/>
                    <a:pt x="609916" y="38100"/>
                  </a:cubicBezTo>
                  <a:cubicBezTo>
                    <a:pt x="609916" y="59142"/>
                    <a:pt x="592858" y="76200"/>
                    <a:pt x="571816" y="76200"/>
                  </a:cubicBezTo>
                  <a:cubicBezTo>
                    <a:pt x="565006" y="76165"/>
                    <a:pt x="558332" y="74285"/>
                    <a:pt x="552505" y="70761"/>
                  </a:cubicBezTo>
                  <a:lnTo>
                    <a:pt x="499532" y="122262"/>
                  </a:lnTo>
                  <a:cubicBezTo>
                    <a:pt x="546133" y="171600"/>
                    <a:pt x="572003" y="236952"/>
                    <a:pt x="571798" y="304818"/>
                  </a:cubicBezTo>
                  <a:lnTo>
                    <a:pt x="571798" y="314343"/>
                  </a:lnTo>
                  <a:lnTo>
                    <a:pt x="552748" y="314343"/>
                  </a:lnTo>
                  <a:lnTo>
                    <a:pt x="552748" y="304818"/>
                  </a:lnTo>
                  <a:cubicBezTo>
                    <a:pt x="552940" y="238678"/>
                    <a:pt x="526482" y="175248"/>
                    <a:pt x="479347" y="128848"/>
                  </a:cubicBezTo>
                  <a:cubicBezTo>
                    <a:pt x="479308" y="128809"/>
                    <a:pt x="479270" y="128770"/>
                    <a:pt x="479231" y="128731"/>
                  </a:cubicBezTo>
                  <a:cubicBezTo>
                    <a:pt x="475559" y="124958"/>
                    <a:pt x="475640" y="118922"/>
                    <a:pt x="479413" y="115249"/>
                  </a:cubicBezTo>
                  <a:lnTo>
                    <a:pt x="539069" y="57252"/>
                  </a:lnTo>
                  <a:cubicBezTo>
                    <a:pt x="535602" y="51463"/>
                    <a:pt x="533753" y="44848"/>
                    <a:pt x="533716" y="38100"/>
                  </a:cubicBezTo>
                  <a:cubicBezTo>
                    <a:pt x="533716" y="17058"/>
                    <a:pt x="550774" y="0"/>
                    <a:pt x="571816" y="0"/>
                  </a:cubicBezTo>
                  <a:close/>
                  <a:moveTo>
                    <a:pt x="38100" y="0"/>
                  </a:moveTo>
                  <a:cubicBezTo>
                    <a:pt x="59142" y="0"/>
                    <a:pt x="76200" y="17058"/>
                    <a:pt x="76200" y="38100"/>
                  </a:cubicBezTo>
                  <a:cubicBezTo>
                    <a:pt x="76165" y="44915"/>
                    <a:pt x="74283" y="51592"/>
                    <a:pt x="70754" y="57422"/>
                  </a:cubicBezTo>
                  <a:lnTo>
                    <a:pt x="122551" y="110644"/>
                  </a:lnTo>
                  <a:cubicBezTo>
                    <a:pt x="171890" y="64053"/>
                    <a:pt x="237238" y="38190"/>
                    <a:pt x="305098" y="38397"/>
                  </a:cubicBezTo>
                  <a:lnTo>
                    <a:pt x="314623" y="38397"/>
                  </a:lnTo>
                  <a:lnTo>
                    <a:pt x="314623" y="57447"/>
                  </a:lnTo>
                  <a:lnTo>
                    <a:pt x="305098" y="57447"/>
                  </a:lnTo>
                  <a:cubicBezTo>
                    <a:pt x="238965" y="57255"/>
                    <a:pt x="175541" y="83701"/>
                    <a:pt x="129137" y="130819"/>
                  </a:cubicBezTo>
                  <a:cubicBezTo>
                    <a:pt x="127349" y="132624"/>
                    <a:pt x="124914" y="133639"/>
                    <a:pt x="122374" y="133638"/>
                  </a:cubicBezTo>
                  <a:lnTo>
                    <a:pt x="122327" y="133638"/>
                  </a:lnTo>
                  <a:cubicBezTo>
                    <a:pt x="119772" y="133625"/>
                    <a:pt x="117329" y="132586"/>
                    <a:pt x="115546" y="130755"/>
                  </a:cubicBezTo>
                  <a:lnTo>
                    <a:pt x="57243" y="70852"/>
                  </a:lnTo>
                  <a:cubicBezTo>
                    <a:pt x="51456" y="74316"/>
                    <a:pt x="44845" y="76163"/>
                    <a:pt x="38100" y="76200"/>
                  </a:cubicBezTo>
                  <a:cubicBezTo>
                    <a:pt x="17058" y="76200"/>
                    <a:pt x="0" y="59142"/>
                    <a:pt x="0" y="38100"/>
                  </a:cubicBezTo>
                  <a:cubicBezTo>
                    <a:pt x="0" y="17058"/>
                    <a:pt x="17058" y="0"/>
                    <a:pt x="38100" y="0"/>
                  </a:cubicBezTo>
                  <a:close/>
                </a:path>
              </a:pathLst>
            </a:custGeom>
            <a:solidFill>
              <a:sysClr val="window" lastClr="FFFFFF"/>
            </a:solidFill>
            <a:ln w="9525" cap="flat">
              <a:noFill/>
              <a:prstDash val="solid"/>
              <a:miter/>
            </a:ln>
          </p:spPr>
          <p:txBody>
            <a:bodyPr rtlCol="0" anchor="ctr"/>
            <a:lstStyle/>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9" name="文本框 18"/>
          <p:cNvSpPr txBox="1"/>
          <p:nvPr>
            <p:custDataLst>
              <p:tags r:id="rId2"/>
            </p:custDataLst>
          </p:nvPr>
        </p:nvSpPr>
        <p:spPr>
          <a:xfrm>
            <a:off x="447676" y="979675"/>
            <a:ext cx="11277600" cy="307777"/>
          </a:xfrm>
          <a:prstGeom prst="rect">
            <a:avLst/>
          </a:prstGeom>
          <a:noFill/>
        </p:spPr>
        <p:txBody>
          <a:bodyPr wrap="square" tIns="0" rtlCol="0">
            <a:noAutofit/>
          </a:bodyPr>
          <a:lstStyle/>
          <a:p>
            <a:pPr algn="ctr" fontAlgn="auto">
              <a:lnSpc>
                <a:spcPct val="100000"/>
              </a:lnSpc>
            </a:pPr>
            <a:r>
              <a:rPr kumimoji="1" lang="zh-CN" altLang="en-US" sz="3600" spc="300" dirty="0">
                <a:latin typeface="楷体" panose="02010609060101010101" charset="-122"/>
                <a:ea typeface="楷体" panose="02010609060101010101" charset="-122"/>
                <a:sym typeface="Arial" panose="020B0604020202020204" pitchFamily="34" charset="0"/>
              </a:rPr>
              <a:t>辩证地看待天朝田亩制度</a:t>
            </a:r>
          </a:p>
        </p:txBody>
      </p:sp>
      <p:sp>
        <p:nvSpPr>
          <p:cNvPr id="18" name="TextBox 17"/>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太平天国运动</a:t>
            </a:r>
            <a:endParaRPr lang="zh-CN" altLang="en-US" sz="3600" dirty="0">
              <a:latin typeface="华文新魏" panose="02010800040101010101" pitchFamily="2" charset="-122"/>
              <a:ea typeface="华文新魏" panose="02010800040101010101" pitchFamily="2" charset="-122"/>
            </a:endParaRPr>
          </a:p>
        </p:txBody>
      </p:sp>
    </p:spTree>
    <p:custDataLst>
      <p:tags r:id="rId1"/>
    </p:custDataLst>
    <p:extLst>
      <p:ext uri="{BB962C8B-B14F-4D97-AF65-F5344CB8AC3E}">
        <p14:creationId xmlns:p14="http://schemas.microsoft.com/office/powerpoint/2010/main" val="150797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4294967295"/>
          </p:nvPr>
        </p:nvSpPr>
        <p:spPr>
          <a:xfrm>
            <a:off x="0" y="1600200"/>
            <a:ext cx="6626225" cy="4525963"/>
          </a:xfrm>
          <a:prstGeom prst="rect">
            <a:avLst/>
          </a:prstGeom>
        </p:spPr>
        <p:txBody>
          <a:bodyPr>
            <a:noAutofit/>
          </a:bodyPr>
          <a:lstStyle/>
          <a:p>
            <a:r>
              <a:rPr lang="zh-CN" altLang="en-US" sz="3200" b="1" dirty="0">
                <a:latin typeface="+mn-ea"/>
                <a:sym typeface="+mn-ea"/>
              </a:rPr>
              <a:t>内容：</a:t>
            </a:r>
            <a:endParaRPr lang="en-US" altLang="zh-CN" sz="3200" b="1" dirty="0">
              <a:latin typeface="+mn-ea"/>
              <a:sym typeface="+mn-ea"/>
            </a:endParaRPr>
          </a:p>
          <a:p>
            <a:pPr marL="514350" indent="-514350">
              <a:buFont typeface="+mj-ea"/>
              <a:buAutoNum type="circleNumDbPlain"/>
            </a:pPr>
            <a:r>
              <a:rPr lang="zh-CN" altLang="en-US" b="1" dirty="0">
                <a:latin typeface="+mn-ea"/>
                <a:sym typeface="+mn-ea"/>
              </a:rPr>
              <a:t>向西方学习，以法治国，官吏由公众选举；</a:t>
            </a:r>
            <a:endParaRPr lang="en-US" altLang="zh-CN" b="1" dirty="0">
              <a:latin typeface="+mn-ea"/>
              <a:sym typeface="+mn-ea"/>
            </a:endParaRPr>
          </a:p>
          <a:p>
            <a:pPr marL="514350" indent="-514350">
              <a:buFont typeface="+mj-ea"/>
              <a:buAutoNum type="circleNumDbPlain"/>
            </a:pPr>
            <a:r>
              <a:rPr lang="zh-CN" altLang="en-US" b="1" dirty="0">
                <a:latin typeface="+mn-ea"/>
                <a:sym typeface="+mn-ea"/>
              </a:rPr>
              <a:t>发展工商业，奖励技术发明；</a:t>
            </a:r>
            <a:endParaRPr lang="en-US" altLang="zh-CN" b="1" dirty="0">
              <a:latin typeface="+mn-ea"/>
              <a:sym typeface="+mn-ea"/>
            </a:endParaRPr>
          </a:p>
          <a:p>
            <a:pPr marL="514350" indent="-514350">
              <a:buFont typeface="+mj-ea"/>
              <a:buAutoNum type="circleNumDbPlain"/>
            </a:pPr>
            <a:r>
              <a:rPr lang="zh-CN" altLang="en-US" b="1" dirty="0">
                <a:latin typeface="+mn-ea"/>
                <a:sym typeface="+mn-ea"/>
              </a:rPr>
              <a:t>开设新式学堂；</a:t>
            </a:r>
            <a:endParaRPr lang="en-US" altLang="zh-CN" b="1" dirty="0">
              <a:latin typeface="+mn-ea"/>
              <a:sym typeface="+mn-ea"/>
            </a:endParaRPr>
          </a:p>
          <a:p>
            <a:r>
              <a:rPr lang="zh-CN" altLang="en-US" sz="3200" b="1" dirty="0">
                <a:latin typeface="+mn-ea"/>
                <a:sym typeface="+mn-ea"/>
              </a:rPr>
              <a:t>评价：</a:t>
            </a:r>
            <a:r>
              <a:rPr lang="zh-CN" altLang="en-US" b="1" dirty="0">
                <a:latin typeface="+mn-ea"/>
                <a:sym typeface="+mn-ea"/>
              </a:rPr>
              <a:t>中国人首次提出在中国发展资本主义</a:t>
            </a:r>
            <a:endParaRPr lang="en-US" altLang="zh-CN" b="1" dirty="0">
              <a:latin typeface="+mn-ea"/>
              <a:sym typeface="+mn-ea"/>
            </a:endParaRPr>
          </a:p>
          <a:p>
            <a:r>
              <a:rPr lang="zh-CN" altLang="en-US" sz="3200" b="1" dirty="0">
                <a:latin typeface="+mn-ea"/>
                <a:sym typeface="+mn-ea"/>
              </a:rPr>
              <a:t>设想：</a:t>
            </a:r>
            <a:r>
              <a:rPr lang="zh-CN" altLang="en-US" b="1" dirty="0">
                <a:latin typeface="+mn-ea"/>
                <a:sym typeface="+mn-ea"/>
              </a:rPr>
              <a:t>迫于形势未能实现</a:t>
            </a:r>
          </a:p>
        </p:txBody>
      </p:sp>
      <p:pic>
        <p:nvPicPr>
          <p:cNvPr id="5" name="图片 4" descr="300[1]"/>
          <p:cNvPicPr>
            <a:picLocks noChangeAspect="1"/>
          </p:cNvPicPr>
          <p:nvPr/>
        </p:nvPicPr>
        <p:blipFill rotWithShape="1">
          <a:blip r:embed="rId2"/>
          <a:srcRect l="2897" t="7864" r="2925" b="5970"/>
          <a:stretch/>
        </p:blipFill>
        <p:spPr>
          <a:xfrm>
            <a:off x="6924886" y="1587884"/>
            <a:ext cx="4681129" cy="442103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太平天国运动</a:t>
            </a:r>
            <a:endParaRPr lang="zh-CN" altLang="en-US" sz="36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96831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11"/>
          <p:cNvSpPr>
            <a:spLocks noChangeArrowheads="1"/>
          </p:cNvSpPr>
          <p:nvPr/>
        </p:nvSpPr>
        <p:spPr bwMode="auto">
          <a:xfrm>
            <a:off x="1126801" y="2846325"/>
            <a:ext cx="10349255" cy="118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666" tIns="37833" rIns="75666" bIns="37833">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763905"/>
            <a:r>
              <a:rPr lang="zh-CN" altLang="en-US" sz="7200" b="1" dirty="0">
                <a:latin typeface="楷体" panose="02010609060101010101" pitchFamily="49" charset="-122"/>
                <a:ea typeface="楷体" panose="02010609060101010101" pitchFamily="49" charset="-122"/>
                <a:cs typeface="楷体" panose="02010609060101010101" pitchFamily="49" charset="-122"/>
                <a:sym typeface="迷你简剪纸"/>
              </a:rPr>
              <a:t>天朝的理想</a:t>
            </a:r>
            <a:r>
              <a:rPr lang="en-US" altLang="zh-CN" sz="7200" b="1" dirty="0">
                <a:latin typeface="楷体" panose="02010609060101010101" pitchFamily="49" charset="-122"/>
                <a:ea typeface="楷体" panose="02010609060101010101" pitchFamily="49" charset="-122"/>
                <a:cs typeface="楷体" panose="02010609060101010101" pitchFamily="49" charset="-122"/>
                <a:sym typeface="迷你简剪纸"/>
              </a:rPr>
              <a:t>==</a:t>
            </a:r>
            <a:r>
              <a:rPr lang="zh-CN" altLang="en-US" sz="7200" b="1" dirty="0">
                <a:latin typeface="楷体" panose="02010609060101010101" pitchFamily="49" charset="-122"/>
                <a:ea typeface="楷体" panose="02010609060101010101" pitchFamily="49" charset="-122"/>
                <a:cs typeface="楷体" panose="02010609060101010101" pitchFamily="49" charset="-122"/>
                <a:sym typeface="迷你简剪纸"/>
              </a:rPr>
              <a:t>民众的向往</a:t>
            </a:r>
          </a:p>
        </p:txBody>
      </p:sp>
      <p:sp>
        <p:nvSpPr>
          <p:cNvPr id="2" name="矩形 1">
            <a:extLst>
              <a:ext uri="{FF2B5EF4-FFF2-40B4-BE49-F238E27FC236}">
                <a16:creationId xmlns="" xmlns:a16="http://schemas.microsoft.com/office/drawing/2014/main" id="{0CD281DD-8495-4658-93CA-9324D1E6779E}"/>
              </a:ext>
            </a:extLst>
          </p:cNvPr>
          <p:cNvSpPr/>
          <p:nvPr/>
        </p:nvSpPr>
        <p:spPr>
          <a:xfrm>
            <a:off x="1814782" y="1374172"/>
            <a:ext cx="9661275" cy="584775"/>
          </a:xfrm>
          <a:prstGeom prst="rect">
            <a:avLst/>
          </a:prstGeom>
        </p:spPr>
        <p:txBody>
          <a:bodyPr wrap="none">
            <a:spAutoFit/>
          </a:bodyPr>
          <a:lstStyle/>
          <a:p>
            <a:r>
              <a:rPr lang="zh-CN" altLang="en-US" sz="3200" b="1" dirty="0">
                <a:solidFill>
                  <a:schemeClr val="accent2">
                    <a:lumMod val="75000"/>
                  </a:schemeClr>
                </a:solidFill>
                <a:latin typeface="宋体" panose="02010600030101010101" pitchFamily="2" charset="-122"/>
                <a:cs typeface="楷体" panose="02010609060101010101" pitchFamily="49" charset="-122"/>
                <a:sym typeface="+mn-ea"/>
              </a:rPr>
              <a:t>为什么太平天国运动拥有空前的吸引力和号召力呢？</a:t>
            </a:r>
            <a:endParaRPr lang="zh-CN" altLang="en-US" sz="3200" b="1" dirty="0">
              <a:solidFill>
                <a:schemeClr val="accent2">
                  <a:lumMod val="75000"/>
                </a:schemeClr>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a:extLst>
              <a:ext uri="{FF2B5EF4-FFF2-40B4-BE49-F238E27FC236}">
                <a16:creationId xmlns="" xmlns:a16="http://schemas.microsoft.com/office/drawing/2014/main" id="{BAF22119-76E1-45AE-A229-39B28AA3C4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7852" y1="72266" x2="51758" y2="79492"/>
                      </a14:backgroundRemoval>
                    </a14:imgEffect>
                  </a14:imgLayer>
                </a14:imgProps>
              </a:ext>
              <a:ext uri="{28A0092B-C50C-407E-A947-70E740481C1C}">
                <a14:useLocalDpi xmlns:a14="http://schemas.microsoft.com/office/drawing/2010/main" val="0"/>
              </a:ext>
            </a:extLst>
          </a:blip>
          <a:stretch>
            <a:fillRect/>
          </a:stretch>
        </p:blipFill>
        <p:spPr>
          <a:xfrm>
            <a:off x="5087756" y="1937931"/>
            <a:ext cx="2176565" cy="3179192"/>
          </a:xfrm>
          <a:prstGeom prst="rect">
            <a:avLst/>
          </a:prstGeom>
        </p:spPr>
      </p:pic>
      <p:sp>
        <p:nvSpPr>
          <p:cNvPr id="6" name="TextBox 5"/>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太平天国运动</a:t>
            </a:r>
            <a:endParaRPr lang="zh-CN" altLang="en-US" sz="36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14692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circle(in)">
                                      <p:cBhvr>
                                        <p:cTn id="7" dur="20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7246" y="4923369"/>
            <a:ext cx="10874624" cy="523204"/>
          </a:xfrm>
          <a:prstGeom prst="rect">
            <a:avLst/>
          </a:prstGeom>
          <a:noFill/>
        </p:spPr>
        <p:txBody>
          <a:bodyPr wrap="square" lIns="91425" tIns="45712" rIns="91425" bIns="45712" rtlCol="0">
            <a:spAutoFit/>
          </a:bodyPr>
          <a:lstStyle/>
          <a:p>
            <a:r>
              <a:rPr lang="zh-CN" altLang="en-US" sz="2800" b="1" dirty="0">
                <a:solidFill>
                  <a:srgbClr val="FF0000"/>
                </a:solidFill>
              </a:rPr>
              <a:t>请根据材料并结合所学知识，分析太平天国运动失败的原因。</a:t>
            </a:r>
          </a:p>
        </p:txBody>
      </p:sp>
      <p:grpSp>
        <p:nvGrpSpPr>
          <p:cNvPr id="9" name="组合 8"/>
          <p:cNvGrpSpPr/>
          <p:nvPr/>
        </p:nvGrpSpPr>
        <p:grpSpPr>
          <a:xfrm>
            <a:off x="305056" y="806362"/>
            <a:ext cx="11696368" cy="4628893"/>
            <a:chOff x="118542" y="692696"/>
            <a:chExt cx="11903773" cy="4628893"/>
          </a:xfrm>
        </p:grpSpPr>
        <p:sp>
          <p:nvSpPr>
            <p:cNvPr id="3" name="矩形 2"/>
            <p:cNvSpPr/>
            <p:nvPr/>
          </p:nvSpPr>
          <p:spPr>
            <a:xfrm>
              <a:off x="118542" y="692696"/>
              <a:ext cx="11903773" cy="4628893"/>
            </a:xfrm>
            <a:prstGeom prst="rect">
              <a:avLst/>
            </a:prstGeom>
          </p:spPr>
          <p:txBody>
            <a:bodyPr wrap="square" lIns="121852" tIns="60927" rIns="121852" bIns="60927">
              <a:spAutoFit/>
            </a:bodyPr>
            <a:lstStyle/>
            <a:p>
              <a:pPr defTabSz="1218565"/>
              <a:r>
                <a:rPr lang="zh-CN" altLang="en-US" sz="2400" b="1" kern="0" dirty="0" smtClean="0">
                  <a:latin typeface="楷体" panose="02010609060101010101" pitchFamily="49" charset="-122"/>
                  <a:ea typeface="楷体" panose="02010609060101010101" pitchFamily="49" charset="-122"/>
                  <a:cs typeface="宋体" panose="02010600030101010101" pitchFamily="2" charset="-122"/>
                </a:rPr>
                <a:t>材料六</a:t>
              </a:r>
              <a:r>
                <a:rPr lang="zh-CN" altLang="en-US" sz="24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　</a:t>
              </a:r>
              <a:r>
                <a:rPr lang="en-US" altLang="zh-CN" sz="2400"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400" kern="0" dirty="0">
                  <a:solidFill>
                    <a:prstClr val="black"/>
                  </a:solidFill>
                  <a:latin typeface="楷体" panose="02010609060101010101" pitchFamily="49" charset="-122"/>
                  <a:ea typeface="楷体" panose="02010609060101010101" pitchFamily="49" charset="-122"/>
                  <a:cs typeface="宋体" panose="02010600030101010101" pitchFamily="2" charset="-122"/>
                </a:rPr>
                <a:t>定都天京后，太平天国大兴土木</a:t>
              </a:r>
              <a:r>
                <a:rPr lang="en-US" altLang="zh-CN" sz="2400"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400" kern="0" dirty="0">
                  <a:solidFill>
                    <a:prstClr val="black"/>
                  </a:solidFill>
                  <a:latin typeface="楷体" panose="02010609060101010101" pitchFamily="49" charset="-122"/>
                  <a:ea typeface="楷体" panose="02010609060101010101" pitchFamily="49" charset="-122"/>
                  <a:cs typeface="宋体" panose="02010600030101010101" pitchFamily="2" charset="-122"/>
                </a:rPr>
                <a:t>城周围十余里，墙高数丈，内外两重，外曰太阳城，内曰金龙城，殿曰金龙殿，苑曰后林苑，雕琢精巧，金碧辉煌</a:t>
              </a:r>
              <a:r>
                <a:rPr lang="en-US" altLang="zh-CN" sz="2400"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p>
            <a:p>
              <a:pPr algn="r" defTabSz="1218565"/>
              <a:r>
                <a:rPr lang="en-US" altLang="zh-CN" sz="2400"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400" kern="0" dirty="0">
                  <a:solidFill>
                    <a:prstClr val="black"/>
                  </a:solidFill>
                  <a:latin typeface="楷体" panose="02010609060101010101" pitchFamily="49" charset="-122"/>
                  <a:ea typeface="楷体" panose="02010609060101010101" pitchFamily="49" charset="-122"/>
                  <a:cs typeface="宋体" panose="02010600030101010101" pitchFamily="2" charset="-122"/>
                </a:rPr>
                <a:t>贼情汇纂</a:t>
              </a:r>
              <a:r>
                <a:rPr lang="en-US" altLang="zh-CN" sz="2400"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p>
            <a:p>
              <a:pPr lvl="0"/>
              <a:r>
                <a:rPr lang="zh-CN" altLang="en-US" sz="2400" b="1" dirty="0" smtClean="0">
                  <a:solidFill>
                    <a:srgbClr val="000000"/>
                  </a:solidFill>
                  <a:latin typeface="楷体" panose="02010609060101010101" pitchFamily="49" charset="-122"/>
                  <a:ea typeface="楷体" panose="02010609060101010101" pitchFamily="49" charset="-122"/>
                </a:rPr>
                <a:t>材料七</a:t>
              </a:r>
              <a:r>
                <a:rPr lang="zh-CN" altLang="en-US" sz="2400" b="1" dirty="0">
                  <a:solidFill>
                    <a:srgbClr val="000000"/>
                  </a:solidFill>
                  <a:latin typeface="楷体" panose="02010609060101010101" pitchFamily="49" charset="-122"/>
                  <a:ea typeface="楷体" panose="02010609060101010101" pitchFamily="49" charset="-122"/>
                </a:rPr>
                <a:t>　</a:t>
              </a:r>
              <a:r>
                <a:rPr lang="zh-CN" altLang="en-US" sz="2400" dirty="0">
                  <a:solidFill>
                    <a:srgbClr val="000000"/>
                  </a:solidFill>
                  <a:latin typeface="楷体" panose="02010609060101010101" pitchFamily="49" charset="-122"/>
                  <a:ea typeface="楷体" panose="02010609060101010101" pitchFamily="49" charset="-122"/>
                </a:rPr>
                <a:t>史学家陈旭麓先生曾写道：“这是一场悲壮的斗争。其悲剧意义不仅在于他们失败的结局，更在于他们借助宗教猛烈冲击传统却不能借助宗教而挣脱传统的六道轮回。反封建的人没有办法洗净自己身上的封建东西。因此，他们悲壮的事业中又有着一种历史的悲哀。</a:t>
              </a:r>
              <a:endParaRPr lang="en-US" altLang="zh-CN" sz="2400" dirty="0">
                <a:solidFill>
                  <a:srgbClr val="000000"/>
                </a:solidFill>
                <a:latin typeface="楷体" panose="02010609060101010101" pitchFamily="49" charset="-122"/>
                <a:ea typeface="楷体" panose="02010609060101010101" pitchFamily="49" charset="-122"/>
              </a:endParaRPr>
            </a:p>
            <a:p>
              <a:pPr lvl="0"/>
              <a:r>
                <a:rPr lang="zh-CN" altLang="en-US" sz="2400" b="1" dirty="0" smtClean="0">
                  <a:solidFill>
                    <a:srgbClr val="000000"/>
                  </a:solidFill>
                  <a:latin typeface="楷体" panose="02010609060101010101" pitchFamily="49" charset="-122"/>
                  <a:ea typeface="楷体" panose="02010609060101010101" pitchFamily="49" charset="-122"/>
                </a:rPr>
                <a:t>材料八  </a:t>
              </a:r>
              <a:r>
                <a:rPr lang="zh-CN" altLang="en-US" sz="2400" dirty="0">
                  <a:solidFill>
                    <a:srgbClr val="000000"/>
                  </a:solidFill>
                  <a:latin typeface="楷体" panose="02010609060101010101" pitchFamily="49" charset="-122"/>
                  <a:ea typeface="楷体" panose="02010609060101010101" pitchFamily="49" charset="-122"/>
                </a:rPr>
                <a:t>李大钊说：“太平天国禁了鸦片，却采用了宗教，不建设民国，而建设天国，这是他们失败的一个重要原因”。</a:t>
              </a:r>
            </a:p>
            <a:p>
              <a:pPr lvl="0"/>
              <a:r>
                <a:rPr lang="zh-CN" altLang="en-US" sz="2400" b="1" kern="0" dirty="0" smtClean="0">
                  <a:solidFill>
                    <a:srgbClr val="000000"/>
                  </a:solidFill>
                  <a:latin typeface="楷体" panose="02010609060101010101" pitchFamily="49" charset="-122"/>
                  <a:ea typeface="楷体" panose="02010609060101010101" pitchFamily="49" charset="-122"/>
                  <a:cs typeface="宋体" panose="02010600030101010101" pitchFamily="2" charset="-122"/>
                </a:rPr>
                <a:t>材料九  </a:t>
              </a:r>
              <a:r>
                <a:rPr lang="zh-CN" altLang="en-US" sz="2400" kern="0" dirty="0">
                  <a:solidFill>
                    <a:srgbClr val="000000"/>
                  </a:solidFill>
                  <a:latin typeface="楷体" panose="02010609060101010101" pitchFamily="49" charset="-122"/>
                  <a:ea typeface="楷体" panose="02010609060101010101" pitchFamily="49" charset="-122"/>
                  <a:cs typeface="宋体" panose="02010600030101010101" pitchFamily="2" charset="-122"/>
                </a:rPr>
                <a:t>洋枪队是清政府勾结美、英、法侵略者为镇压太平天国组成的武装。</a:t>
              </a:r>
              <a:r>
                <a:rPr lang="en-US" altLang="zh-CN" sz="2400" kern="0" dirty="0">
                  <a:solidFill>
                    <a:srgbClr val="000000"/>
                  </a:solidFill>
                  <a:latin typeface="楷体" panose="02010609060101010101" pitchFamily="49" charset="-122"/>
                  <a:ea typeface="楷体" panose="02010609060101010101" pitchFamily="49" charset="-122"/>
                  <a:cs typeface="宋体" panose="02010600030101010101" pitchFamily="2" charset="-122"/>
                </a:rPr>
                <a:t>1860</a:t>
              </a:r>
              <a:r>
                <a:rPr lang="zh-CN" altLang="en-US" sz="2400" kern="0" dirty="0">
                  <a:solidFill>
                    <a:srgbClr val="000000"/>
                  </a:solidFill>
                  <a:latin typeface="楷体" panose="02010609060101010101" pitchFamily="49" charset="-122"/>
                  <a:ea typeface="楷体" panose="02010609060101010101" pitchFamily="49" charset="-122"/>
                  <a:cs typeface="宋体" panose="02010600030101010101" pitchFamily="2" charset="-122"/>
                </a:rPr>
                <a:t>年在上海组成，由美国人华尔统领。</a:t>
              </a:r>
              <a:endParaRPr lang="en-US" altLang="zh-CN" sz="2400" dirty="0">
                <a:solidFill>
                  <a:srgbClr val="000000"/>
                </a:solidFill>
                <a:latin typeface="黑体" panose="02010609060101010101" pitchFamily="49" charset="-122"/>
                <a:ea typeface="黑体" panose="02010609060101010101" pitchFamily="49" charset="-122"/>
              </a:endParaRPr>
            </a:p>
            <a:p>
              <a:pPr defTabSz="1218565">
                <a:lnSpc>
                  <a:spcPct val="120000"/>
                </a:lnSpc>
              </a:pPr>
              <a:endParaRPr lang="en-US" altLang="zh-CN" sz="2400"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cxnSp>
          <p:nvCxnSpPr>
            <p:cNvPr id="8" name="直接连接符 7"/>
            <p:cNvCxnSpPr/>
            <p:nvPr/>
          </p:nvCxnSpPr>
          <p:spPr>
            <a:xfrm>
              <a:off x="4583039" y="1141444"/>
              <a:ext cx="108011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65264" y="1501484"/>
              <a:ext cx="298832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54858" y="2887675"/>
              <a:ext cx="6024998" cy="202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06681" y="4399843"/>
              <a:ext cx="108011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06585" y="4759883"/>
              <a:ext cx="39604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832660" y="164528"/>
            <a:ext cx="3168764" cy="584775"/>
          </a:xfrm>
          <a:prstGeom prst="rect">
            <a:avLst/>
          </a:prstGeom>
          <a:noFill/>
        </p:spPr>
        <p:txBody>
          <a:bodyPr wrap="square" rtlCol="0">
            <a:spAutoFit/>
          </a:bodyPr>
          <a:lstStyle/>
          <a:p>
            <a:r>
              <a:rPr lang="zh-CN" altLang="en-US" sz="3200" b="1" dirty="0">
                <a:latin typeface="楷体" pitchFamily="49" charset="-122"/>
                <a:ea typeface="楷体" pitchFamily="49" charset="-122"/>
              </a:rPr>
              <a:t>内外交困的败局</a:t>
            </a:r>
          </a:p>
        </p:txBody>
      </p:sp>
      <p:sp>
        <p:nvSpPr>
          <p:cNvPr id="2" name="矩形 1"/>
          <p:cNvSpPr/>
          <p:nvPr/>
        </p:nvSpPr>
        <p:spPr>
          <a:xfrm>
            <a:off x="588078" y="5402821"/>
            <a:ext cx="10452959" cy="1434495"/>
          </a:xfrm>
          <a:prstGeom prst="rect">
            <a:avLst/>
          </a:prstGeom>
        </p:spPr>
        <p:txBody>
          <a:bodyPr wrap="square">
            <a:spAutoFit/>
          </a:bodyPr>
          <a:lstStyle/>
          <a:p>
            <a:pPr lvl="0" algn="just" fontAlgn="auto">
              <a:lnSpc>
                <a:spcPct val="125000"/>
              </a:lnSpc>
              <a:defRPr/>
            </a:pPr>
            <a:r>
              <a:rPr lang="zh-CN" altLang="en-US" sz="2400" spc="150" dirty="0">
                <a:solidFill>
                  <a:sysClr val="windowText" lastClr="000000">
                    <a:lumMod val="85000"/>
                    <a:lumOff val="15000"/>
                  </a:sysClr>
                </a:solidFill>
                <a:ea typeface="微软雅黑" panose="020B0503020204020204" charset="-122"/>
                <a:sym typeface="Arial" panose="020B0604020202020204" pitchFamily="34" charset="0"/>
              </a:rPr>
              <a:t>失败原因</a:t>
            </a:r>
          </a:p>
          <a:p>
            <a:pPr marL="342900" lvl="0" indent="-342900" algn="just" fontAlgn="auto">
              <a:lnSpc>
                <a:spcPct val="125000"/>
              </a:lnSpc>
              <a:buFont typeface="Arial" panose="020B0604020202020204" pitchFamily="34" charset="0"/>
              <a:buChar char="•"/>
              <a:defRPr/>
            </a:pPr>
            <a:r>
              <a:rPr lang="zh-CN" altLang="en-US" sz="2400" spc="150" dirty="0">
                <a:solidFill>
                  <a:sysClr val="windowText" lastClr="000000">
                    <a:lumMod val="85000"/>
                    <a:lumOff val="15000"/>
                  </a:sysClr>
                </a:solidFill>
                <a:ea typeface="微软雅黑" panose="020B0503020204020204" charset="-122"/>
                <a:sym typeface="Arial" panose="020B0604020202020204" pitchFamily="34" charset="0"/>
              </a:rPr>
              <a:t>主观：农民阶级的局限性；</a:t>
            </a:r>
          </a:p>
          <a:p>
            <a:pPr marL="342900" lvl="0" indent="-342900" algn="just" fontAlgn="auto">
              <a:lnSpc>
                <a:spcPct val="125000"/>
              </a:lnSpc>
              <a:buFont typeface="Arial" panose="020B0604020202020204" pitchFamily="34" charset="0"/>
              <a:buChar char="•"/>
              <a:defRPr/>
            </a:pPr>
            <a:r>
              <a:rPr lang="zh-CN" altLang="en-US" sz="2400" spc="150" dirty="0">
                <a:solidFill>
                  <a:sysClr val="windowText" lastClr="000000">
                    <a:lumMod val="85000"/>
                    <a:lumOff val="15000"/>
                  </a:sysClr>
                </a:solidFill>
                <a:ea typeface="微软雅黑" panose="020B0503020204020204" charset="-122"/>
                <a:sym typeface="Arial" panose="020B0604020202020204" pitchFamily="34" charset="0"/>
              </a:rPr>
              <a:t>客观：中外势力联合绞杀太平天国。  </a:t>
            </a:r>
          </a:p>
        </p:txBody>
      </p:sp>
    </p:spTree>
    <p:extLst>
      <p:ext uri="{BB962C8B-B14F-4D97-AF65-F5344CB8AC3E}">
        <p14:creationId xmlns:p14="http://schemas.microsoft.com/office/powerpoint/2010/main" val="386097066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p:nvPr>
            <p:custDataLst>
              <p:tags r:id="rId2"/>
            </p:custDataLst>
          </p:nvPr>
        </p:nvSpPr>
        <p:spPr>
          <a:xfrm>
            <a:off x="664210" y="1632585"/>
            <a:ext cx="4759325" cy="4538980"/>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000000"/>
                </a:solidFill>
                <a:effectLst/>
                <a:latin typeface="+mj-lt"/>
                <a:ea typeface="+mn-ea"/>
                <a:cs typeface="Segoe UI" panose="020B0502040204020203" pitchFamily="34" charset="0"/>
              </a:defRPr>
            </a:lvl1pPr>
          </a:lstStyle>
          <a:p>
            <a:pPr algn="just" fontAlgn="auto">
              <a:lnSpc>
                <a:spcPct val="150000"/>
              </a:lnSpc>
              <a:spcAft>
                <a:spcPct val="0"/>
              </a:spcAft>
            </a:pPr>
            <a:r>
              <a:rPr altLang="zh-CN" sz="2800" spc="50">
                <a:ln w="3175">
                  <a:noFill/>
                  <a:prstDash val="dash"/>
                </a:ln>
                <a:solidFill>
                  <a:srgbClr val="000000">
                    <a:lumMod val="85000"/>
                    <a:lumOff val="15000"/>
                  </a:srgbClr>
                </a:solidFill>
                <a:latin typeface="楷体" panose="02010609060101010101" charset="-122"/>
                <a:ea typeface="楷体" panose="02010609060101010101" charset="-122"/>
                <a:cs typeface="楷体" panose="02010609060101010101" charset="-122"/>
              </a:rPr>
              <a:t>1.</a:t>
            </a:r>
            <a:r>
              <a:rPr lang="zh-CN" altLang="en-US" sz="2800" spc="50">
                <a:ln w="3175">
                  <a:noFill/>
                  <a:prstDash val="dash"/>
                </a:ln>
                <a:solidFill>
                  <a:srgbClr val="000000">
                    <a:lumMod val="85000"/>
                    <a:lumOff val="15000"/>
                  </a:srgbClr>
                </a:solidFill>
                <a:latin typeface="楷体" panose="02010609060101010101" charset="-122"/>
                <a:ea typeface="楷体" panose="02010609060101010101" charset="-122"/>
                <a:cs typeface="楷体" panose="02010609060101010101" charset="-122"/>
              </a:rPr>
              <a:t>沉重打击了清王朝的统治，引起政治和权力结构的变化，湘淮系官僚集团崛起，地方势力抬头，中央权力下移，对此后历史的发展产生了重要影响；</a:t>
            </a:r>
          </a:p>
          <a:p>
            <a:pPr algn="just" fontAlgn="auto">
              <a:lnSpc>
                <a:spcPct val="150000"/>
              </a:lnSpc>
              <a:spcAft>
                <a:spcPct val="0"/>
              </a:spcAft>
            </a:pPr>
            <a:r>
              <a:rPr altLang="zh-CN" sz="2800" spc="50">
                <a:ln w="3175">
                  <a:noFill/>
                  <a:prstDash val="dash"/>
                </a:ln>
                <a:solidFill>
                  <a:srgbClr val="000000">
                    <a:lumMod val="85000"/>
                    <a:lumOff val="15000"/>
                  </a:srgbClr>
                </a:solidFill>
                <a:latin typeface="楷体" panose="02010609060101010101" charset="-122"/>
                <a:ea typeface="楷体" panose="02010609060101010101" charset="-122"/>
                <a:cs typeface="楷体" panose="02010609060101010101" charset="-122"/>
              </a:rPr>
              <a:t>2.</a:t>
            </a:r>
            <a:r>
              <a:rPr lang="zh-CN" altLang="en-US" sz="2800" spc="50">
                <a:ln w="3175">
                  <a:noFill/>
                  <a:prstDash val="dash"/>
                </a:ln>
                <a:solidFill>
                  <a:srgbClr val="000000">
                    <a:lumMod val="85000"/>
                    <a:lumOff val="15000"/>
                  </a:srgbClr>
                </a:solidFill>
                <a:latin typeface="楷体" panose="02010609060101010101" charset="-122"/>
                <a:ea typeface="楷体" panose="02010609060101010101" charset="-122"/>
                <a:cs typeface="楷体" panose="02010609060101010101" charset="-122"/>
              </a:rPr>
              <a:t>促进洋务运动的兴起</a:t>
            </a:r>
          </a:p>
        </p:txBody>
      </p:sp>
      <p:sp>
        <p:nvSpPr>
          <p:cNvPr id="10" name="Title 6"/>
          <p:cNvSpPr txBox="1"/>
          <p:nvPr>
            <p:custDataLst>
              <p:tags r:id="rId3"/>
            </p:custDataLst>
          </p:nvPr>
        </p:nvSpPr>
        <p:spPr>
          <a:xfrm>
            <a:off x="664506" y="1007469"/>
            <a:ext cx="5032255" cy="624840"/>
          </a:xfrm>
          <a:prstGeom prst="rect">
            <a:avLst/>
          </a:prstGeom>
          <a:no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smtClean="0">
                <a:ln w="3175">
                  <a:noFill/>
                </a:ln>
                <a:solidFill>
                  <a:srgbClr val="000000"/>
                </a:solidFill>
                <a:effectLst/>
                <a:latin typeface="+mj-lt"/>
                <a:ea typeface="+mn-ea"/>
                <a:cs typeface="Segoe UI" panose="020B0502040204020203" pitchFamily="34" charset="0"/>
              </a:defRPr>
            </a:lvl1pPr>
          </a:lstStyle>
          <a:p>
            <a:pPr marL="0" marR="0" lvl="0" indent="0" algn="just" defTabSz="913765" rtl="0" eaLnBrk="1" fontAlgn="auto" latinLnBrk="0" hangingPunct="1">
              <a:lnSpc>
                <a:spcPct val="100000"/>
              </a:lnSpc>
              <a:spcBef>
                <a:spcPct val="0"/>
              </a:spcBef>
              <a:spcAft>
                <a:spcPts val="800"/>
              </a:spcAft>
              <a:buClrTx/>
              <a:buSzTx/>
              <a:buFontTx/>
              <a:buNone/>
              <a:defRPr/>
            </a:pPr>
            <a:r>
              <a:rPr kumimoji="0" lang="zh-CN" altLang="en-US" sz="3600" b="1" i="0" u="none" strike="noStrike" kern="1200" cap="none" spc="300" normalizeH="0" noProof="0">
                <a:ln w="3175">
                  <a:noFill/>
                  <a:prstDash val="dash"/>
                </a:ln>
                <a:solidFill>
                  <a:srgbClr val="000000">
                    <a:lumMod val="50000"/>
                  </a:srgbClr>
                </a:solidFill>
                <a:effectLst/>
                <a:uLnTx/>
                <a:uFillTx/>
                <a:latin typeface="微软雅黑" panose="020B0503020204020204" charset="-122"/>
                <a:ea typeface="微软雅黑" panose="020B0503020204020204" charset="-122"/>
                <a:cs typeface="微软雅黑" panose="020B0503020204020204" charset="-122"/>
              </a:rPr>
              <a:t>意义</a:t>
            </a:r>
          </a:p>
        </p:txBody>
      </p:sp>
      <p:pic>
        <p:nvPicPr>
          <p:cNvPr id="5" name="图片 4" descr="C:\Users\lenovo\Desktop\曾国藩.jpg曾国藩"/>
          <p:cNvPicPr>
            <a:picLocks noChangeAspect="1"/>
          </p:cNvPicPr>
          <p:nvPr>
            <p:custDataLst>
              <p:tags r:id="rId4"/>
            </p:custDataLst>
          </p:nvPr>
        </p:nvPicPr>
        <p:blipFill>
          <a:blip r:embed="rId7"/>
          <a:srcRect l="-296" t="10170" r="296" b="5941"/>
          <a:stretch>
            <a:fillRect/>
          </a:stretch>
        </p:blipFill>
        <p:spPr>
          <a:xfrm>
            <a:off x="6736715" y="1007469"/>
            <a:ext cx="4784725" cy="5428256"/>
          </a:xfrm>
          <a:prstGeom prst="rect">
            <a:avLst/>
          </a:prstGeom>
        </p:spPr>
      </p:pic>
      <p:sp>
        <p:nvSpPr>
          <p:cNvPr id="7" name="矩形 6"/>
          <p:cNvSpPr/>
          <p:nvPr/>
        </p:nvSpPr>
        <p:spPr>
          <a:xfrm>
            <a:off x="7440295" y="6022340"/>
            <a:ext cx="3378200" cy="413385"/>
          </a:xfrm>
          <a:prstGeom prst="rect">
            <a:avLst/>
          </a:prstGeom>
          <a:solidFill>
            <a:srgbClr val="F09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楷体" panose="02010609060101010101" charset="-122"/>
                <a:ea typeface="楷体" panose="02010609060101010101" charset="-122"/>
              </a:rPr>
              <a:t>湘军统帅曾国藩画像图</a:t>
            </a:r>
          </a:p>
        </p:txBody>
      </p:sp>
      <p:sp>
        <p:nvSpPr>
          <p:cNvPr id="6" name="TextBox 5"/>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太平天国运动</a:t>
            </a:r>
            <a:endParaRPr lang="zh-CN" altLang="en-US" sz="3600" dirty="0">
              <a:latin typeface="华文新魏" panose="02010800040101010101" pitchFamily="2" charset="-122"/>
              <a:ea typeface="华文新魏" panose="02010800040101010101" pitchFamily="2" charset="-122"/>
            </a:endParaRPr>
          </a:p>
        </p:txBody>
      </p:sp>
    </p:spTree>
    <p:custDataLst>
      <p:tags r:id="rId1"/>
    </p:custDataLst>
    <p:extLst>
      <p:ext uri="{BB962C8B-B14F-4D97-AF65-F5344CB8AC3E}">
        <p14:creationId xmlns:p14="http://schemas.microsoft.com/office/powerpoint/2010/main" val="844081092"/>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lenovo\Desktop\江南制造总局.jpg江南制造总局"/>
          <p:cNvPicPr/>
          <p:nvPr>
            <p:custDataLst>
              <p:tags r:id="rId2"/>
            </p:custDataLst>
          </p:nvPr>
        </p:nvPicPr>
        <p:blipFill>
          <a:blip r:embed="rId7"/>
          <a:stretch>
            <a:fillRect/>
          </a:stretch>
        </p:blipFill>
        <p:spPr>
          <a:xfrm>
            <a:off x="603052" y="1082755"/>
            <a:ext cx="5410200" cy="3453130"/>
          </a:xfrm>
          <a:prstGeom prst="rect">
            <a:avLst/>
          </a:prstGeom>
        </p:spPr>
      </p:pic>
      <p:pic>
        <p:nvPicPr>
          <p:cNvPr id="7" name="图片 6" descr="C:\Users\lenovo\Desktop\总局内部.jpg总局内部"/>
          <p:cNvPicPr/>
          <p:nvPr>
            <p:custDataLst>
              <p:tags r:id="rId3"/>
            </p:custDataLst>
          </p:nvPr>
        </p:nvPicPr>
        <p:blipFill>
          <a:blip r:embed="rId8"/>
          <a:srcRect t="1932" b="1932"/>
          <a:stretch>
            <a:fillRect/>
          </a:stretch>
        </p:blipFill>
        <p:spPr>
          <a:xfrm>
            <a:off x="6167726" y="1082755"/>
            <a:ext cx="5391258" cy="3451805"/>
          </a:xfrm>
          <a:prstGeom prst="rect">
            <a:avLst/>
          </a:prstGeom>
        </p:spPr>
      </p:pic>
      <p:sp>
        <p:nvSpPr>
          <p:cNvPr id="4" name="Title 6"/>
          <p:cNvSpPr txBox="1"/>
          <p:nvPr>
            <p:custDataLst>
              <p:tags r:id="rId4"/>
            </p:custDataLst>
          </p:nvPr>
        </p:nvSpPr>
        <p:spPr>
          <a:xfrm>
            <a:off x="605037" y="5538246"/>
            <a:ext cx="10976675" cy="1033473"/>
          </a:xfrm>
          <a:prstGeom prst="rect">
            <a:avLst/>
          </a:prstGeom>
          <a:noFill/>
          <a:ln w="3175">
            <a:noFill/>
            <a:prstDash val="dash"/>
          </a:ln>
        </p:spPr>
        <p:txBody>
          <a:bodyPr wrap="square" lIns="72000" tIns="0" rIns="72000" bIns="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ysClr val="windowText" lastClr="000000"/>
                </a:solidFill>
                <a:effectLst/>
                <a:latin typeface="+mj-lt"/>
                <a:ea typeface="+mn-ea"/>
                <a:cs typeface="Segoe UI" panose="020B0502040204020203" pitchFamily="34" charset="0"/>
              </a:defRPr>
            </a:lvl1pPr>
          </a:lstStyle>
          <a:p>
            <a:pPr algn="just" fontAlgn="auto">
              <a:lnSpc>
                <a:spcPct val="100000"/>
              </a:lnSpc>
              <a:spcAft>
                <a:spcPct val="0"/>
              </a:spcAft>
            </a:pPr>
            <a:r>
              <a:rPr lang="zh-CN" altLang="en-US" sz="2400" spc="50" dirty="0">
                <a:ln w="3175">
                  <a:noFill/>
                  <a:prstDash val="dash"/>
                </a:ln>
                <a:solidFill>
                  <a:sysClr val="windowText" lastClr="000000">
                    <a:lumMod val="65000"/>
                    <a:lumOff val="35000"/>
                  </a:sysClr>
                </a:solidFill>
                <a:latin typeface="楷体" panose="02010609060101010101" charset="-122"/>
                <a:ea typeface="楷体" panose="02010609060101010101" charset="-122"/>
                <a:cs typeface="微软雅黑" panose="020B0503020204020204" charset="-122"/>
              </a:rPr>
              <a:t>江南制造总局是清朝洋务运动中成立的近代军事工业生产机构，为晚清中国最重要的军工厂，是清政府洋务派开设的规模最大的近代军事企业。江南机器制造总局早期厂房也是近代最早的新式工厂之一。</a:t>
            </a:r>
          </a:p>
        </p:txBody>
      </p:sp>
      <p:sp>
        <p:nvSpPr>
          <p:cNvPr id="5" name="Title 6"/>
          <p:cNvSpPr txBox="1"/>
          <p:nvPr>
            <p:custDataLst>
              <p:tags r:id="rId5"/>
            </p:custDataLst>
          </p:nvPr>
        </p:nvSpPr>
        <p:spPr>
          <a:xfrm>
            <a:off x="605037" y="4841131"/>
            <a:ext cx="10976675" cy="688256"/>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ysClr val="windowText" lastClr="000000"/>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ct val="0"/>
              </a:spcBef>
              <a:spcAft>
                <a:spcPts val="800"/>
              </a:spcAft>
              <a:buClrTx/>
              <a:buSzTx/>
              <a:buFontTx/>
              <a:buNone/>
              <a:defRPr/>
            </a:pPr>
            <a:r>
              <a:rPr kumimoji="0" lang="zh-CN" altLang="en-US" sz="4000" b="1" i="0" u="none" strike="noStrike" kern="1200" cap="none" spc="150" normalizeH="0" noProof="0" dirty="0">
                <a:ln w="3175">
                  <a:noFill/>
                  <a:prstDash val="dash"/>
                </a:ln>
                <a:solidFill>
                  <a:sysClr val="windowText" lastClr="000000">
                    <a:lumMod val="75000"/>
                    <a:lumOff val="25000"/>
                  </a:sysClr>
                </a:solidFill>
                <a:effectLst/>
                <a:uLnTx/>
                <a:uFillTx/>
                <a:latin typeface="Arial" panose="020B0604020202020204" pitchFamily="34" charset="0"/>
                <a:ea typeface="微软雅黑" panose="020B0503020204020204" charset="-122"/>
                <a:cs typeface="微软雅黑" panose="020B0503020204020204" charset="-122"/>
              </a:rPr>
              <a:t>江南制造总局</a:t>
            </a:r>
          </a:p>
        </p:txBody>
      </p:sp>
      <p:sp>
        <p:nvSpPr>
          <p:cNvPr id="2" name="矩形 1"/>
          <p:cNvSpPr/>
          <p:nvPr/>
        </p:nvSpPr>
        <p:spPr>
          <a:xfrm>
            <a:off x="1939727" y="4121865"/>
            <a:ext cx="2737485" cy="413385"/>
          </a:xfrm>
          <a:prstGeom prst="rect">
            <a:avLst/>
          </a:prstGeom>
          <a:solidFill>
            <a:srgbClr val="A6A6A6">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lumMod val="75000"/>
                    <a:lumOff val="25000"/>
                  </a:schemeClr>
                </a:solidFill>
                <a:latin typeface="楷体" panose="02010609060101010101" charset="-122"/>
                <a:ea typeface="楷体" panose="02010609060101010101" charset="-122"/>
              </a:rPr>
              <a:t>江南制造局外景</a:t>
            </a:r>
          </a:p>
        </p:txBody>
      </p:sp>
      <p:sp>
        <p:nvSpPr>
          <p:cNvPr id="3" name="矩形 2"/>
          <p:cNvSpPr/>
          <p:nvPr/>
        </p:nvSpPr>
        <p:spPr>
          <a:xfrm>
            <a:off x="7494190" y="4121796"/>
            <a:ext cx="2737485" cy="413385"/>
          </a:xfrm>
          <a:prstGeom prst="rect">
            <a:avLst/>
          </a:prstGeom>
          <a:solidFill>
            <a:srgbClr val="A6A6A6">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lumMod val="75000"/>
                    <a:lumOff val="25000"/>
                  </a:schemeClr>
                </a:solidFill>
                <a:latin typeface="楷体" panose="02010609060101010101" charset="-122"/>
                <a:ea typeface="楷体" panose="02010609060101010101" charset="-122"/>
              </a:rPr>
              <a:t>江南制造局内景</a:t>
            </a:r>
          </a:p>
        </p:txBody>
      </p:sp>
      <p:sp>
        <p:nvSpPr>
          <p:cNvPr id="8" name="TextBox 7"/>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洋务运动</a:t>
            </a:r>
            <a:endParaRPr lang="zh-CN" altLang="en-US" sz="3600" dirty="0">
              <a:latin typeface="华文新魏" panose="02010800040101010101" pitchFamily="2" charset="-122"/>
              <a:ea typeface="华文新魏" panose="02010800040101010101" pitchFamily="2" charset="-122"/>
            </a:endParaRPr>
          </a:p>
        </p:txBody>
      </p:sp>
    </p:spTree>
    <p:custDataLst>
      <p:tags r:id="rId1"/>
    </p:custDataLst>
    <p:extLst>
      <p:ext uri="{BB962C8B-B14F-4D97-AF65-F5344CB8AC3E}">
        <p14:creationId xmlns:p14="http://schemas.microsoft.com/office/powerpoint/2010/main" val="2721738762"/>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C:\Users\lenovo\Desktop\湖北织布局.jpg湖北织布局"/>
          <p:cNvPicPr>
            <a:picLocks noChangeAspect="1"/>
          </p:cNvPicPr>
          <p:nvPr>
            <p:custDataLst>
              <p:tags r:id="rId2"/>
            </p:custDataLst>
          </p:nvPr>
        </p:nvPicPr>
        <p:blipFill>
          <a:blip r:embed="rId11"/>
          <a:stretch>
            <a:fillRect/>
          </a:stretch>
        </p:blipFill>
        <p:spPr>
          <a:xfrm>
            <a:off x="6191250" y="3505200"/>
            <a:ext cx="5847715" cy="3010535"/>
          </a:xfrm>
          <a:prstGeom prst="rect">
            <a:avLst/>
          </a:prstGeom>
        </p:spPr>
      </p:pic>
      <p:pic>
        <p:nvPicPr>
          <p:cNvPr id="11" name="图片 10" descr="C:\Users\lenovo\Desktop\汉阳铁厂.jpg汉阳铁厂"/>
          <p:cNvPicPr>
            <a:picLocks noChangeAspect="1"/>
          </p:cNvPicPr>
          <p:nvPr>
            <p:custDataLst>
              <p:tags r:id="rId3"/>
            </p:custDataLst>
          </p:nvPr>
        </p:nvPicPr>
        <p:blipFill>
          <a:blip r:embed="rId12"/>
          <a:stretch>
            <a:fillRect/>
          </a:stretch>
        </p:blipFill>
        <p:spPr>
          <a:xfrm>
            <a:off x="158750" y="3505835"/>
            <a:ext cx="5842635" cy="3179445"/>
          </a:xfrm>
          <a:prstGeom prst="rect">
            <a:avLst/>
          </a:prstGeom>
        </p:spPr>
      </p:pic>
      <p:pic>
        <p:nvPicPr>
          <p:cNvPr id="7" name="图片 6" descr="C:\Users\lenovo\Desktop\开平煤矿.jpg开平煤矿"/>
          <p:cNvPicPr>
            <a:picLocks noChangeAspect="1"/>
          </p:cNvPicPr>
          <p:nvPr>
            <p:custDataLst>
              <p:tags r:id="rId4"/>
            </p:custDataLst>
          </p:nvPr>
        </p:nvPicPr>
        <p:blipFill>
          <a:blip r:embed="rId13"/>
          <a:stretch>
            <a:fillRect/>
          </a:stretch>
        </p:blipFill>
        <p:spPr>
          <a:xfrm>
            <a:off x="6191250" y="172085"/>
            <a:ext cx="5847715" cy="2960370"/>
          </a:xfrm>
          <a:prstGeom prst="rect">
            <a:avLst/>
          </a:prstGeom>
        </p:spPr>
      </p:pic>
      <p:pic>
        <p:nvPicPr>
          <p:cNvPr id="5" name="图片 4" descr="C:\Users\lenovo\Desktop\轮船招商局.jpg轮船招商局"/>
          <p:cNvPicPr>
            <a:picLocks noChangeAspect="1"/>
          </p:cNvPicPr>
          <p:nvPr>
            <p:custDataLst>
              <p:tags r:id="rId5"/>
            </p:custDataLst>
          </p:nvPr>
        </p:nvPicPr>
        <p:blipFill>
          <a:blip r:embed="rId14"/>
          <a:stretch>
            <a:fillRect/>
          </a:stretch>
        </p:blipFill>
        <p:spPr>
          <a:xfrm>
            <a:off x="158750" y="172720"/>
            <a:ext cx="5842000" cy="3179445"/>
          </a:xfrm>
          <a:prstGeom prst="rect">
            <a:avLst/>
          </a:prstGeom>
        </p:spPr>
      </p:pic>
      <p:sp>
        <p:nvSpPr>
          <p:cNvPr id="10" name="Title 6"/>
          <p:cNvSpPr txBox="1"/>
          <p:nvPr>
            <p:custDataLst>
              <p:tags r:id="rId6"/>
            </p:custDataLst>
          </p:nvPr>
        </p:nvSpPr>
        <p:spPr>
          <a:xfrm>
            <a:off x="159614" y="2909880"/>
            <a:ext cx="5848001" cy="440055"/>
          </a:xfrm>
          <a:prstGeom prst="rect">
            <a:avLst/>
          </a:prstGeom>
          <a:solidFill>
            <a:srgbClr val="3C3C41">
              <a:lumMod val="50000"/>
              <a:alpha val="60000"/>
            </a:srgbClr>
          </a:solid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mj-lt"/>
                <a:ea typeface="+mn-ea"/>
                <a:cs typeface="Segoe UI" panose="020B0502040204020203" pitchFamily="34" charset="0"/>
              </a:defRPr>
            </a:lvl1pPr>
          </a:lstStyle>
          <a:p>
            <a:pPr marL="0" marR="0" lvl="0" indent="0" defTabSz="913765" rtl="0" eaLnBrk="1" fontAlgn="auto" latinLnBrk="0" hangingPunct="1">
              <a:lnSpc>
                <a:spcPct val="100000"/>
              </a:lnSpc>
              <a:spcBef>
                <a:spcPct val="0"/>
              </a:spcBef>
              <a:spcAft>
                <a:spcPts val="800"/>
              </a:spcAft>
              <a:buClrTx/>
              <a:buSzTx/>
              <a:buFontTx/>
              <a:buNone/>
              <a:defRPr/>
            </a:pPr>
            <a:r>
              <a:rPr kumimoji="0" lang="zh-CN" altLang="en-US" sz="2400" b="1" i="0" u="none" strike="noStrike" kern="1200" cap="none" spc="300" normalizeH="0" noProof="0">
                <a:ln w="3175">
                  <a:noFill/>
                  <a:prstDash val="dash"/>
                </a:ln>
                <a:solidFill>
                  <a:srgbClr val="FFFFFF"/>
                </a:solidFill>
                <a:effectLst/>
                <a:uLnTx/>
                <a:uFillTx/>
                <a:latin typeface="微软雅黑" panose="020B0503020204020204" charset="-122"/>
                <a:ea typeface="微软雅黑" panose="020B0503020204020204" charset="-122"/>
                <a:cs typeface="微软雅黑" panose="020B0503020204020204" charset="-122"/>
              </a:rPr>
              <a:t>轮船招商局</a:t>
            </a:r>
          </a:p>
        </p:txBody>
      </p:sp>
      <p:sp>
        <p:nvSpPr>
          <p:cNvPr id="13" name="Title 6"/>
          <p:cNvSpPr txBox="1"/>
          <p:nvPr>
            <p:custDataLst>
              <p:tags r:id="rId7"/>
            </p:custDataLst>
          </p:nvPr>
        </p:nvSpPr>
        <p:spPr>
          <a:xfrm>
            <a:off x="6191401" y="2909880"/>
            <a:ext cx="5848001" cy="440055"/>
          </a:xfrm>
          <a:prstGeom prst="rect">
            <a:avLst/>
          </a:prstGeom>
          <a:solidFill>
            <a:srgbClr val="3C3C41">
              <a:lumMod val="50000"/>
              <a:alpha val="60000"/>
            </a:srgbClr>
          </a:solid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mj-lt"/>
                <a:ea typeface="+mn-ea"/>
                <a:cs typeface="Segoe UI" panose="020B0502040204020203" pitchFamily="34" charset="0"/>
              </a:defRPr>
            </a:lvl1pPr>
          </a:lstStyle>
          <a:p>
            <a:pPr marL="0" marR="0" lvl="0" indent="0" defTabSz="913765" rtl="0" eaLnBrk="1" fontAlgn="auto" latinLnBrk="0" hangingPunct="1">
              <a:lnSpc>
                <a:spcPct val="100000"/>
              </a:lnSpc>
              <a:spcBef>
                <a:spcPct val="0"/>
              </a:spcBef>
              <a:spcAft>
                <a:spcPts val="800"/>
              </a:spcAft>
              <a:buClrTx/>
              <a:buSzTx/>
              <a:buFontTx/>
              <a:buNone/>
              <a:defRPr/>
            </a:pPr>
            <a:r>
              <a:rPr kumimoji="0" lang="zh-CN" altLang="en-US" sz="2400" b="1" i="0" u="none" strike="noStrike" kern="1200" cap="none" spc="300" normalizeH="0" noProof="0">
                <a:ln w="3175">
                  <a:noFill/>
                  <a:prstDash val="dash"/>
                </a:ln>
                <a:solidFill>
                  <a:srgbClr val="FFFFFF"/>
                </a:solidFill>
                <a:effectLst/>
                <a:uLnTx/>
                <a:uFillTx/>
                <a:latin typeface="微软雅黑" panose="020B0503020204020204" charset="-122"/>
                <a:ea typeface="微软雅黑" panose="020B0503020204020204" charset="-122"/>
                <a:cs typeface="微软雅黑" panose="020B0503020204020204" charset="-122"/>
              </a:rPr>
              <a:t>开平煤矿</a:t>
            </a:r>
          </a:p>
        </p:txBody>
      </p:sp>
      <p:sp>
        <p:nvSpPr>
          <p:cNvPr id="15" name="Title 6"/>
          <p:cNvSpPr txBox="1"/>
          <p:nvPr>
            <p:custDataLst>
              <p:tags r:id="rId8"/>
            </p:custDataLst>
          </p:nvPr>
        </p:nvSpPr>
        <p:spPr>
          <a:xfrm>
            <a:off x="159613" y="6243188"/>
            <a:ext cx="5848001" cy="440055"/>
          </a:xfrm>
          <a:prstGeom prst="rect">
            <a:avLst/>
          </a:prstGeom>
          <a:solidFill>
            <a:srgbClr val="3C3C41">
              <a:lumMod val="50000"/>
              <a:alpha val="60000"/>
            </a:srgbClr>
          </a:solid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mj-lt"/>
                <a:ea typeface="+mn-ea"/>
                <a:cs typeface="Segoe UI" panose="020B0502040204020203" pitchFamily="34" charset="0"/>
              </a:defRPr>
            </a:lvl1pPr>
          </a:lstStyle>
          <a:p>
            <a:pPr marL="0" marR="0" lvl="0" indent="0" defTabSz="913765" rtl="0" eaLnBrk="1" fontAlgn="auto" latinLnBrk="0" hangingPunct="1">
              <a:lnSpc>
                <a:spcPct val="100000"/>
              </a:lnSpc>
              <a:spcBef>
                <a:spcPct val="0"/>
              </a:spcBef>
              <a:spcAft>
                <a:spcPts val="800"/>
              </a:spcAft>
              <a:buClrTx/>
              <a:buSzTx/>
              <a:buFontTx/>
              <a:buNone/>
              <a:defRPr/>
            </a:pPr>
            <a:r>
              <a:rPr kumimoji="0" lang="zh-CN" altLang="en-US" sz="2400" b="1" i="0" u="none" strike="noStrike" kern="1200" cap="none" spc="300" normalizeH="0" noProof="0">
                <a:ln w="3175">
                  <a:noFill/>
                  <a:prstDash val="dash"/>
                </a:ln>
                <a:solidFill>
                  <a:srgbClr val="FFFFFF"/>
                </a:solidFill>
                <a:effectLst/>
                <a:uLnTx/>
                <a:uFillTx/>
                <a:latin typeface="微软雅黑" panose="020B0503020204020204" charset="-122"/>
                <a:ea typeface="微软雅黑" panose="020B0503020204020204" charset="-122"/>
                <a:cs typeface="微软雅黑" panose="020B0503020204020204" charset="-122"/>
              </a:rPr>
              <a:t>汉阳铁厂</a:t>
            </a:r>
          </a:p>
        </p:txBody>
      </p:sp>
      <p:sp>
        <p:nvSpPr>
          <p:cNvPr id="16" name="Title 6"/>
          <p:cNvSpPr txBox="1"/>
          <p:nvPr>
            <p:custDataLst>
              <p:tags r:id="rId9"/>
            </p:custDataLst>
          </p:nvPr>
        </p:nvSpPr>
        <p:spPr>
          <a:xfrm>
            <a:off x="6191400" y="6243188"/>
            <a:ext cx="5848001" cy="440055"/>
          </a:xfrm>
          <a:prstGeom prst="rect">
            <a:avLst/>
          </a:prstGeom>
          <a:solidFill>
            <a:srgbClr val="3C3C41">
              <a:lumMod val="50000"/>
              <a:alpha val="60000"/>
            </a:srgbClr>
          </a:solid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mj-lt"/>
                <a:ea typeface="+mn-ea"/>
                <a:cs typeface="Segoe UI" panose="020B0502040204020203" pitchFamily="34" charset="0"/>
              </a:defRPr>
            </a:lvl1pPr>
          </a:lstStyle>
          <a:p>
            <a:pPr marL="0" marR="0" lvl="0" indent="0" defTabSz="913765" rtl="0" eaLnBrk="1" fontAlgn="auto" latinLnBrk="0" hangingPunct="1">
              <a:lnSpc>
                <a:spcPct val="100000"/>
              </a:lnSpc>
              <a:spcBef>
                <a:spcPct val="0"/>
              </a:spcBef>
              <a:spcAft>
                <a:spcPts val="800"/>
              </a:spcAft>
              <a:buClrTx/>
              <a:buSzTx/>
              <a:buFontTx/>
              <a:buNone/>
              <a:defRPr/>
            </a:pPr>
            <a:r>
              <a:rPr kumimoji="0" lang="zh-CN" altLang="en-US" sz="2400" b="1" i="0" u="none" strike="noStrike" kern="1200" cap="none" spc="300" normalizeH="0" noProof="0">
                <a:ln w="3175">
                  <a:noFill/>
                  <a:prstDash val="dash"/>
                </a:ln>
                <a:solidFill>
                  <a:srgbClr val="FFFFFF"/>
                </a:solidFill>
                <a:effectLst/>
                <a:uLnTx/>
                <a:uFillTx/>
                <a:latin typeface="微软雅黑" panose="020B0503020204020204" charset="-122"/>
                <a:ea typeface="微软雅黑" panose="020B0503020204020204" charset="-122"/>
                <a:cs typeface="微软雅黑" panose="020B0503020204020204" charset="-122"/>
              </a:rPr>
              <a:t>湖北织布局</a:t>
            </a:r>
          </a:p>
        </p:txBody>
      </p:sp>
    </p:spTree>
    <p:custDataLst>
      <p:tags r:id="rId1"/>
    </p:custDataLst>
    <p:extLst>
      <p:ext uri="{BB962C8B-B14F-4D97-AF65-F5344CB8AC3E}">
        <p14:creationId xmlns:p14="http://schemas.microsoft.com/office/powerpoint/2010/main" val="1980056058"/>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C:\Users\lenovo\Desktop\英文学习的人.jpg英文学习的人"/>
          <p:cNvPicPr>
            <a:picLocks noChangeAspect="1"/>
          </p:cNvPicPr>
          <p:nvPr>
            <p:custDataLst>
              <p:tags r:id="rId2"/>
            </p:custDataLst>
          </p:nvPr>
        </p:nvPicPr>
        <p:blipFill>
          <a:blip r:embed="rId10"/>
          <a:stretch>
            <a:fillRect/>
          </a:stretch>
        </p:blipFill>
        <p:spPr>
          <a:xfrm>
            <a:off x="6551295" y="3609975"/>
            <a:ext cx="5141595" cy="3035935"/>
          </a:xfrm>
          <a:prstGeom prst="rect">
            <a:avLst/>
          </a:prstGeom>
        </p:spPr>
      </p:pic>
      <p:pic>
        <p:nvPicPr>
          <p:cNvPr id="4" name="图片 3" descr="C:\Users\lenovo\Desktop\致远舰.jpg致远舰"/>
          <p:cNvPicPr>
            <a:picLocks noChangeAspect="1"/>
          </p:cNvPicPr>
          <p:nvPr>
            <p:custDataLst>
              <p:tags r:id="rId3"/>
            </p:custDataLst>
          </p:nvPr>
        </p:nvPicPr>
        <p:blipFill>
          <a:blip r:embed="rId11"/>
          <a:stretch>
            <a:fillRect/>
          </a:stretch>
        </p:blipFill>
        <p:spPr>
          <a:xfrm>
            <a:off x="132907" y="1103963"/>
            <a:ext cx="5816009" cy="3028950"/>
          </a:xfrm>
          <a:prstGeom prst="rect">
            <a:avLst/>
          </a:prstGeom>
        </p:spPr>
      </p:pic>
      <p:cxnSp>
        <p:nvCxnSpPr>
          <p:cNvPr id="7" name="直接连接符 6"/>
          <p:cNvCxnSpPr/>
          <p:nvPr>
            <p:custDataLst>
              <p:tags r:id="rId4"/>
            </p:custDataLst>
          </p:nvPr>
        </p:nvCxnSpPr>
        <p:spPr>
          <a:xfrm>
            <a:off x="0" y="3429000"/>
            <a:ext cx="12192000" cy="0"/>
          </a:xfrm>
          <a:prstGeom prst="line">
            <a:avLst/>
          </a:prstGeom>
          <a:ln w="3175">
            <a:solidFill>
              <a:srgbClr val="3C3C41">
                <a:lumMod val="20000"/>
                <a:lumOff val="80000"/>
              </a:srgbClr>
            </a:solidFill>
            <a:headEnd type="none"/>
            <a:tailEnd type="none"/>
          </a:ln>
        </p:spPr>
        <p:style>
          <a:lnRef idx="1">
            <a:srgbClr val="EBEBEB"/>
          </a:lnRef>
          <a:fillRef idx="0">
            <a:srgbClr val="EBEBEB"/>
          </a:fillRef>
          <a:effectRef idx="0">
            <a:srgbClr val="EBEBEB"/>
          </a:effectRef>
          <a:fontRef idx="minor">
            <a:srgbClr val="3C3C41"/>
          </a:fontRef>
        </p:style>
      </p:cxnSp>
      <p:sp>
        <p:nvSpPr>
          <p:cNvPr id="13" name="Title 6"/>
          <p:cNvSpPr txBox="1"/>
          <p:nvPr>
            <p:custDataLst>
              <p:tags r:id="rId5"/>
            </p:custDataLst>
          </p:nvPr>
        </p:nvSpPr>
        <p:spPr>
          <a:xfrm>
            <a:off x="6551567" y="2206676"/>
            <a:ext cx="5141632" cy="1177444"/>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mj-lt"/>
                <a:ea typeface="+mn-ea"/>
                <a:cs typeface="Segoe UI" panose="020B0502040204020203" pitchFamily="34" charset="0"/>
              </a:defRPr>
            </a:lvl1pPr>
          </a:lstStyle>
          <a:p>
            <a:pPr algn="just">
              <a:lnSpc>
                <a:spcPct val="130000"/>
              </a:lnSpc>
              <a:spcAft>
                <a:spcPts val="800"/>
              </a:spcAft>
            </a:pPr>
            <a:r>
              <a:rPr lang="zh-CN" altLang="en-US" sz="1800" spc="50">
                <a:ln w="3175">
                  <a:noFill/>
                  <a:prstDash val="dash"/>
                </a:ln>
                <a:solidFill>
                  <a:srgbClr val="3C3C41">
                    <a:lumMod val="85000"/>
                    <a:lumOff val="15000"/>
                  </a:srgbClr>
                </a:solidFill>
                <a:latin typeface="微软雅黑 Light" panose="020B0502040204020203" pitchFamily="34" charset="-122"/>
                <a:ea typeface="微软雅黑 Light" panose="020B0502040204020203" pitchFamily="34" charset="-122"/>
                <a:cs typeface="微软雅黑" panose="020B0503020204020204" charset="-122"/>
              </a:rPr>
              <a:t>它是中国建立的一支近代化海军舰队，同时也是清朝建立的四支近代海军中实力最强、规模最大的一支。</a:t>
            </a:r>
          </a:p>
        </p:txBody>
      </p:sp>
      <p:sp>
        <p:nvSpPr>
          <p:cNvPr id="14" name="Title 6"/>
          <p:cNvSpPr txBox="1"/>
          <p:nvPr>
            <p:custDataLst>
              <p:tags r:id="rId6"/>
            </p:custDataLst>
          </p:nvPr>
        </p:nvSpPr>
        <p:spPr>
          <a:xfrm>
            <a:off x="6551567" y="1411063"/>
            <a:ext cx="5141632" cy="563245"/>
          </a:xfrm>
          <a:prstGeom prst="rect">
            <a:avLst/>
          </a:prstGeom>
          <a:no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mj-lt"/>
                <a:ea typeface="+mn-ea"/>
                <a:cs typeface="Segoe UI" panose="020B0502040204020203" pitchFamily="34" charset="0"/>
              </a:defRPr>
            </a:lvl1pPr>
          </a:lstStyle>
          <a:p>
            <a:pPr marL="0" marR="0" lvl="0" indent="0" defTabSz="913765" rtl="0" eaLnBrk="1" fontAlgn="auto" latinLnBrk="0" hangingPunct="1">
              <a:lnSpc>
                <a:spcPct val="100000"/>
              </a:lnSpc>
              <a:spcBef>
                <a:spcPct val="0"/>
              </a:spcBef>
              <a:spcAft>
                <a:spcPts val="800"/>
              </a:spcAft>
              <a:buClrTx/>
              <a:buSzTx/>
              <a:buFontTx/>
              <a:buNone/>
              <a:defRPr/>
            </a:pPr>
            <a:r>
              <a:rPr lang="zh-CN" altLang="en-US" sz="3200" b="1" spc="300" dirty="0">
                <a:ln w="3175">
                  <a:noFill/>
                  <a:prstDash val="dash"/>
                </a:ln>
                <a:solidFill>
                  <a:srgbClr val="3C3C41">
                    <a:lumMod val="95000"/>
                    <a:lumOff val="5000"/>
                  </a:srgbClr>
                </a:solidFill>
                <a:latin typeface="微软雅黑" panose="020B0503020204020204" charset="-122"/>
                <a:ea typeface="微软雅黑" panose="020B0503020204020204" charset="-122"/>
                <a:cs typeface="微软雅黑" panose="020B0503020204020204" charset="-122"/>
              </a:rPr>
              <a:t>北洋海军</a:t>
            </a:r>
          </a:p>
        </p:txBody>
      </p:sp>
      <p:sp>
        <p:nvSpPr>
          <p:cNvPr id="15" name="Title 6"/>
          <p:cNvSpPr txBox="1"/>
          <p:nvPr>
            <p:custDataLst>
              <p:tags r:id="rId7"/>
            </p:custDataLst>
          </p:nvPr>
        </p:nvSpPr>
        <p:spPr>
          <a:xfrm>
            <a:off x="470095" y="5037104"/>
            <a:ext cx="5141632" cy="1177444"/>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mj-lt"/>
                <a:ea typeface="+mn-ea"/>
                <a:cs typeface="Segoe UI" panose="020B0502040204020203" pitchFamily="34" charset="0"/>
              </a:defRPr>
            </a:lvl1pPr>
          </a:lstStyle>
          <a:p>
            <a:pPr algn="just">
              <a:lnSpc>
                <a:spcPct val="130000"/>
              </a:lnSpc>
              <a:spcAft>
                <a:spcPts val="800"/>
              </a:spcAft>
            </a:pPr>
            <a:r>
              <a:rPr lang="zh-CN" altLang="en-US" sz="1800" spc="50">
                <a:ln w="3175">
                  <a:noFill/>
                  <a:prstDash val="dash"/>
                </a:ln>
                <a:solidFill>
                  <a:srgbClr val="3C3C41">
                    <a:lumMod val="85000"/>
                    <a:lumOff val="15000"/>
                  </a:srgbClr>
                </a:solidFill>
                <a:latin typeface="微软雅黑 Light" panose="020B0502040204020203" pitchFamily="34" charset="-122"/>
                <a:ea typeface="微软雅黑 Light" panose="020B0502040204020203" pitchFamily="34" charset="-122"/>
                <a:cs typeface="微软雅黑" panose="020B0503020204020204" charset="-122"/>
              </a:rPr>
              <a:t>京师同文馆是清末第一所官办外语专门学校，它是清末最早设立的″洋务学堂″，是清政府通过同文馆的翻译、印刷出版活动了解西方世界的窗口。</a:t>
            </a:r>
          </a:p>
        </p:txBody>
      </p:sp>
      <p:sp>
        <p:nvSpPr>
          <p:cNvPr id="16" name="Title 6"/>
          <p:cNvSpPr txBox="1"/>
          <p:nvPr>
            <p:custDataLst>
              <p:tags r:id="rId8"/>
            </p:custDataLst>
          </p:nvPr>
        </p:nvSpPr>
        <p:spPr>
          <a:xfrm>
            <a:off x="470095" y="4241491"/>
            <a:ext cx="5141632" cy="563245"/>
          </a:xfrm>
          <a:prstGeom prst="rect">
            <a:avLst/>
          </a:prstGeom>
          <a:no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mj-lt"/>
                <a:ea typeface="+mn-ea"/>
                <a:cs typeface="Segoe UI" panose="020B0502040204020203" pitchFamily="34" charset="0"/>
              </a:defRPr>
            </a:lvl1pPr>
          </a:lstStyle>
          <a:p>
            <a:pPr marL="0" marR="0" lvl="0" indent="0" defTabSz="913765" rtl="0" eaLnBrk="1" fontAlgn="auto" latinLnBrk="0" hangingPunct="1">
              <a:lnSpc>
                <a:spcPct val="100000"/>
              </a:lnSpc>
              <a:spcBef>
                <a:spcPct val="0"/>
              </a:spcBef>
              <a:spcAft>
                <a:spcPts val="800"/>
              </a:spcAft>
              <a:buClrTx/>
              <a:buSzTx/>
              <a:buFontTx/>
              <a:buNone/>
              <a:defRPr/>
            </a:pPr>
            <a:r>
              <a:rPr lang="zh-CN" altLang="en-US" sz="3200" b="1" spc="300">
                <a:ln w="3175">
                  <a:noFill/>
                  <a:prstDash val="dash"/>
                </a:ln>
                <a:solidFill>
                  <a:srgbClr val="3C3C41">
                    <a:lumMod val="95000"/>
                    <a:lumOff val="5000"/>
                  </a:srgbClr>
                </a:solidFill>
                <a:latin typeface="微软雅黑" panose="020B0503020204020204" charset="-122"/>
                <a:ea typeface="微软雅黑" panose="020B0503020204020204" charset="-122"/>
                <a:cs typeface="微软雅黑" panose="020B0503020204020204" charset="-122"/>
              </a:rPr>
              <a:t>京师同文馆</a:t>
            </a:r>
          </a:p>
        </p:txBody>
      </p:sp>
      <p:sp>
        <p:nvSpPr>
          <p:cNvPr id="2" name="矩形 1"/>
          <p:cNvSpPr/>
          <p:nvPr/>
        </p:nvSpPr>
        <p:spPr>
          <a:xfrm>
            <a:off x="1849755" y="3720099"/>
            <a:ext cx="2381250" cy="413385"/>
          </a:xfrm>
          <a:prstGeom prst="rect">
            <a:avLst/>
          </a:prstGeom>
          <a:solidFill>
            <a:srgbClr val="A6A6A6">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lumMod val="75000"/>
                    <a:lumOff val="25000"/>
                  </a:schemeClr>
                </a:solidFill>
                <a:latin typeface="楷体" panose="02010609060101010101" charset="-122"/>
                <a:ea typeface="楷体" panose="02010609060101010101" charset="-122"/>
              </a:rPr>
              <a:t>致远舰概述图</a:t>
            </a:r>
          </a:p>
        </p:txBody>
      </p:sp>
      <p:sp>
        <p:nvSpPr>
          <p:cNvPr id="3" name="矩形 2"/>
          <p:cNvSpPr/>
          <p:nvPr/>
        </p:nvSpPr>
        <p:spPr>
          <a:xfrm>
            <a:off x="6804025" y="6232525"/>
            <a:ext cx="4636135" cy="413385"/>
          </a:xfrm>
          <a:prstGeom prst="rect">
            <a:avLst/>
          </a:prstGeom>
          <a:solidFill>
            <a:srgbClr val="A6A6A6">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lumMod val="75000"/>
                    <a:lumOff val="25000"/>
                  </a:schemeClr>
                </a:solidFill>
                <a:latin typeface="楷体" panose="02010609060101010101" charset="-122"/>
                <a:ea typeface="楷体" panose="02010609060101010101" charset="-122"/>
              </a:rPr>
              <a:t>京师同文馆学生学习英文的场景</a:t>
            </a:r>
          </a:p>
        </p:txBody>
      </p:sp>
      <p:sp>
        <p:nvSpPr>
          <p:cNvPr id="11" name="TextBox 10"/>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洋务运动</a:t>
            </a:r>
            <a:endParaRPr lang="zh-CN" altLang="en-US" sz="3600" dirty="0">
              <a:latin typeface="华文新魏" panose="02010800040101010101" pitchFamily="2" charset="-122"/>
              <a:ea typeface="华文新魏" panose="02010800040101010101" pitchFamily="2" charset="-122"/>
            </a:endParaRPr>
          </a:p>
        </p:txBody>
      </p:sp>
    </p:spTree>
    <p:custDataLst>
      <p:tags r:id="rId1"/>
    </p:custDataLst>
    <p:extLst>
      <p:ext uri="{BB962C8B-B14F-4D97-AF65-F5344CB8AC3E}">
        <p14:creationId xmlns:p14="http://schemas.microsoft.com/office/powerpoint/2010/main" val="3132031794"/>
      </p:ext>
    </p:extLst>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2"/>
            </p:custDataLst>
          </p:nvPr>
        </p:nvSpPr>
        <p:spPr>
          <a:xfrm>
            <a:off x="608965" y="921750"/>
            <a:ext cx="10976675" cy="626701"/>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ysClr val="windowText" lastClr="000000"/>
                </a:solidFill>
                <a:effectLst/>
                <a:latin typeface="+mj-lt"/>
                <a:ea typeface="+mn-ea"/>
                <a:cs typeface="Segoe UI" panose="020B0502040204020203" pitchFamily="34" charset="0"/>
              </a:defRPr>
            </a:lvl1pPr>
          </a:lstStyle>
          <a:p>
            <a:pPr>
              <a:lnSpc>
                <a:spcPct val="100000"/>
              </a:lnSpc>
              <a:defRPr/>
            </a:pPr>
            <a:r>
              <a:rPr kumimoji="0" lang="zh-CN" altLang="en-US" sz="3600" b="1" i="0" spc="300" baseline="0" noProof="0" dirty="0">
                <a:ln w="3175">
                  <a:noFill/>
                  <a:prstDash val="dash"/>
                </a:ln>
                <a:solidFill>
                  <a:sysClr val="windowText" lastClr="000000">
                    <a:lumMod val="75000"/>
                    <a:lumOff val="25000"/>
                  </a:sysClr>
                </a:solidFill>
                <a:effectLst/>
                <a:uLnTx/>
                <a:uFillTx/>
                <a:latin typeface="Arial" panose="020B0604020202020204" pitchFamily="34" charset="0"/>
                <a:ea typeface="微软雅黑" panose="020B0503020204020204" charset="-122"/>
                <a:cs typeface="微软雅黑" panose="020B0503020204020204" charset="-122"/>
              </a:rPr>
              <a:t>总理衙门</a:t>
            </a:r>
          </a:p>
        </p:txBody>
      </p:sp>
      <p:sp>
        <p:nvSpPr>
          <p:cNvPr id="7" name="Title 6"/>
          <p:cNvSpPr txBox="1"/>
          <p:nvPr>
            <p:custDataLst>
              <p:tags r:id="rId3"/>
            </p:custDataLst>
          </p:nvPr>
        </p:nvSpPr>
        <p:spPr>
          <a:xfrm>
            <a:off x="8314690" y="2204085"/>
            <a:ext cx="3270250" cy="3538855"/>
          </a:xfrm>
          <a:prstGeom prst="rect">
            <a:avLst/>
          </a:prstGeom>
          <a:noFill/>
          <a:ln w="3175">
            <a:noFill/>
            <a:prstDash val="dash"/>
          </a:ln>
        </p:spPr>
        <p:txBody>
          <a:bodyPr wrap="square" lIns="72000" tIns="36000" rIns="72000" bIns="360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ysClr val="windowText" lastClr="000000"/>
                </a:solidFill>
                <a:effectLst/>
                <a:latin typeface="+mj-lt"/>
                <a:ea typeface="+mn-ea"/>
                <a:cs typeface="Segoe UI" panose="020B0502040204020203" pitchFamily="34" charset="0"/>
              </a:defRPr>
            </a:lvl1pPr>
          </a:lstStyle>
          <a:p>
            <a:pPr algn="just" fontAlgn="auto">
              <a:lnSpc>
                <a:spcPct val="125000"/>
              </a:lnSpc>
              <a:spcAft>
                <a:spcPct val="0"/>
              </a:spcAft>
            </a:pPr>
            <a:r>
              <a:rPr lang="zh-CN" altLang="en-US" sz="2400" spc="50">
                <a:ln w="3175">
                  <a:noFill/>
                  <a:prstDash val="dash"/>
                </a:ln>
                <a:solidFill>
                  <a:schemeClr val="tx1">
                    <a:lumMod val="85000"/>
                    <a:lumOff val="15000"/>
                  </a:schemeClr>
                </a:solidFill>
                <a:uFillTx/>
                <a:latin typeface="楷体" panose="02010609060101010101" charset="-122"/>
                <a:ea typeface="楷体" panose="02010609060101010101" charset="-122"/>
                <a:cs typeface="微软雅黑" panose="020B0503020204020204" charset="-122"/>
              </a:rPr>
              <a:t>总理衙门为清政府办洋务及外交事务、派出驻外国使节，并兼管通商、海防、关税、路矿、邮电、军工、同文馆、派遣留学生等事务而特设的中央机构。</a:t>
            </a:r>
          </a:p>
        </p:txBody>
      </p:sp>
      <p:grpSp>
        <p:nvGrpSpPr>
          <p:cNvPr id="5" name="组合 4"/>
          <p:cNvGrpSpPr/>
          <p:nvPr/>
        </p:nvGrpSpPr>
        <p:grpSpPr>
          <a:xfrm>
            <a:off x="608965" y="1692275"/>
            <a:ext cx="6995160" cy="4561840"/>
            <a:chOff x="1365" y="2665"/>
            <a:chExt cx="10610" cy="7184"/>
          </a:xfrm>
        </p:grpSpPr>
        <p:pic>
          <p:nvPicPr>
            <p:cNvPr id="3" name="图片 2" descr="C:\Users\lenovo\Desktop\总理衙门.jpg总理衙门"/>
            <p:cNvPicPr>
              <a:picLocks noChangeAspect="1"/>
            </p:cNvPicPr>
            <p:nvPr>
              <p:custDataLst>
                <p:tags r:id="rId4"/>
              </p:custDataLst>
            </p:nvPr>
          </p:nvPicPr>
          <p:blipFill>
            <a:blip r:embed="rId6"/>
            <a:stretch>
              <a:fillRect/>
            </a:stretch>
          </p:blipFill>
          <p:spPr>
            <a:xfrm>
              <a:off x="1365" y="2665"/>
              <a:ext cx="10611" cy="7185"/>
            </a:xfrm>
            <a:prstGeom prst="rect">
              <a:avLst/>
            </a:prstGeom>
          </p:spPr>
        </p:pic>
        <p:sp>
          <p:nvSpPr>
            <p:cNvPr id="4" name="矩形 3"/>
            <p:cNvSpPr/>
            <p:nvPr/>
          </p:nvSpPr>
          <p:spPr>
            <a:xfrm>
              <a:off x="4795" y="9199"/>
              <a:ext cx="3750" cy="651"/>
            </a:xfrm>
            <a:prstGeom prst="rect">
              <a:avLst/>
            </a:prstGeom>
            <a:solidFill>
              <a:srgbClr val="A6A6A6">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lumMod val="75000"/>
                      <a:lumOff val="25000"/>
                    </a:schemeClr>
                  </a:solidFill>
                  <a:latin typeface="楷体" panose="02010609060101010101" charset="-122"/>
                  <a:ea typeface="楷体" panose="02010609060101010101" charset="-122"/>
                </a:rPr>
                <a:t>总理衙门外景图</a:t>
              </a:r>
            </a:p>
          </p:txBody>
        </p:sp>
      </p:grpSp>
      <p:sp>
        <p:nvSpPr>
          <p:cNvPr id="10" name="TextBox 9"/>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洋务运动</a:t>
            </a:r>
            <a:endParaRPr lang="zh-CN" altLang="en-US" sz="3600" dirty="0">
              <a:latin typeface="华文新魏" panose="02010800040101010101" pitchFamily="2" charset="-122"/>
              <a:ea typeface="华文新魏" panose="02010800040101010101" pitchFamily="2" charset="-122"/>
            </a:endParaRPr>
          </a:p>
        </p:txBody>
      </p:sp>
    </p:spTree>
    <p:custDataLst>
      <p:tags r:id="rId1"/>
    </p:custDataLst>
    <p:extLst>
      <p:ext uri="{BB962C8B-B14F-4D97-AF65-F5344CB8AC3E}">
        <p14:creationId xmlns:p14="http://schemas.microsoft.com/office/powerpoint/2010/main" val="3539358310"/>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41389" y="3484695"/>
            <a:ext cx="7412685" cy="584775"/>
          </a:xfrm>
          <a:prstGeom prst="rect">
            <a:avLst/>
          </a:prstGeom>
          <a:noFill/>
        </p:spPr>
        <p:txBody>
          <a:bodyPr wrap="square" rtlCol="0">
            <a:spAutoFit/>
          </a:bodyPr>
          <a:lstStyle/>
          <a:p>
            <a:r>
              <a:rPr lang="zh-CN" altLang="en-US" sz="3200" b="1" dirty="0">
                <a:solidFill>
                  <a:schemeClr val="accent2">
                    <a:lumMod val="75000"/>
                  </a:schemeClr>
                </a:solidFill>
              </a:rPr>
              <a:t>为什么说洋务运动是中国近代化的开端？</a:t>
            </a:r>
          </a:p>
        </p:txBody>
      </p:sp>
      <p:sp>
        <p:nvSpPr>
          <p:cNvPr id="4" name="文本框 3"/>
          <p:cNvSpPr txBox="1"/>
          <p:nvPr/>
        </p:nvSpPr>
        <p:spPr>
          <a:xfrm>
            <a:off x="619206" y="1004057"/>
            <a:ext cx="10631919" cy="2616101"/>
          </a:xfrm>
          <a:prstGeom prst="rect">
            <a:avLst/>
          </a:prstGeom>
          <a:noFill/>
        </p:spPr>
        <p:txBody>
          <a:bodyPr wrap="square" rtlCol="0">
            <a:spAutoFit/>
          </a:bodyPr>
          <a:lstStyle/>
          <a:p>
            <a:pPr indent="0">
              <a:buNone/>
            </a:pPr>
            <a:r>
              <a:rPr lang="en-US" altLang="zh-CN" dirty="0"/>
              <a:t> </a:t>
            </a:r>
            <a:r>
              <a:rPr lang="zh-CN" altLang="en-US"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材料十</a:t>
            </a:r>
            <a:r>
              <a:rPr lang="en-US" altLang="zh-CN" sz="2800" b="1" dirty="0" smtClean="0">
                <a:solidFill>
                  <a:schemeClr val="accent2">
                    <a:lumMod val="75000"/>
                  </a:schemeClr>
                </a:solidFill>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洋务运动是19世纪60年代至90年代清政府推行的一场内容广泛、影响深远的社会改革运动,是中国历史上第一次大规模的近代化运动。</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为中国的进步、中国的近代化开辟了道路,是中国近代化链条上的第一环</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从一定意义上来说,洋务运动就是中国早期的近代化运动。</a:t>
            </a:r>
          </a:p>
          <a:p>
            <a:pPr algn="r"/>
            <a:r>
              <a:rPr lang="en-US" altLang="zh-CN" sz="2400" dirty="0"/>
              <a:t>——</a:t>
            </a:r>
            <a:r>
              <a:rPr lang="zh-CN" altLang="en-US" sz="2400" dirty="0"/>
              <a:t>廖慧珍《论洋务运动对中国近代化的深刻影响》</a:t>
            </a:r>
          </a:p>
        </p:txBody>
      </p:sp>
      <p:sp>
        <p:nvSpPr>
          <p:cNvPr id="9" name="内容占位符 3"/>
          <p:cNvSpPr>
            <a:spLocks noGrp="1"/>
          </p:cNvSpPr>
          <p:nvPr/>
        </p:nvSpPr>
        <p:spPr>
          <a:xfrm>
            <a:off x="619206" y="4072891"/>
            <a:ext cx="10527130" cy="2613025"/>
          </a:xfrm>
          <a:prstGeom prst="rect">
            <a:avLst/>
          </a:prstGeom>
        </p:spPr>
        <p:txBody>
          <a:bodyPr vert="horz" lIns="75623" tIns="37813" rIns="75623" bIns="37813" rtlCol="0">
            <a:normAutofit lnSpcReduction="10000"/>
          </a:bodyPr>
          <a:lstStyle>
            <a:lvl1pPr marL="381635" indent="-381635" algn="l" defTabSz="101854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405" indent="-318135" algn="l" defTabSz="10185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175" indent="-254635" algn="l" defTabSz="10185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445" indent="-254635" algn="l" defTabSz="101854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291080" indent="-254635" algn="l" defTabSz="101854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00350" indent="-254635" algn="l" defTabSz="101854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09620" indent="-254635" algn="l" defTabSz="101854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18890" indent="-254635" algn="l" defTabSz="101854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28160" indent="-254635" algn="l" defTabSz="101854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zh-CN" altLang="en-US" sz="2800" b="1" dirty="0" smtClean="0">
                <a:solidFill>
                  <a:schemeClr val="tx1"/>
                </a:solidFill>
                <a:latin typeface="楷体" panose="02010609060101010101" pitchFamily="49" charset="-122"/>
                <a:ea typeface="楷体" panose="02010609060101010101" pitchFamily="49" charset="-122"/>
              </a:rPr>
              <a:t>材料十一</a:t>
            </a:r>
            <a:r>
              <a:rPr lang="en-US" altLang="zh-CN" sz="2800" b="1" dirty="0" smtClean="0">
                <a:solidFill>
                  <a:schemeClr val="accent2">
                    <a:lumMod val="75000"/>
                  </a:schemeClr>
                </a:solidFill>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洋务派创办了一批军事工业，如江南机器制造总局、福州船政局、天津机器局等。这些都是官办企业。为了求富，洋务派又开办了一批官督商办的民用企业，如上海轮船招商局、上海机器织布局、开平煤矿等。洋务派还办了培养翻译和军事人才的学校，建成了以北洋舰队为代表的新式海军。</a:t>
            </a:r>
          </a:p>
          <a:p>
            <a:pPr marL="0" indent="0" algn="r">
              <a:buNone/>
            </a:pP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《中外历史纲要（上）》</a:t>
            </a:r>
          </a:p>
          <a:p>
            <a:pPr marL="0" indent="0" algn="l">
              <a:buNone/>
            </a:pPr>
            <a:endParaRPr lang="en-US" altLang="zh-CN" sz="2400" dirty="0">
              <a:latin typeface="楷体" panose="02010609060101010101" pitchFamily="49" charset="-122"/>
              <a:ea typeface="楷体" panose="02010609060101010101" pitchFamily="49" charset="-122"/>
            </a:endParaRPr>
          </a:p>
        </p:txBody>
      </p:sp>
      <p:sp>
        <p:nvSpPr>
          <p:cNvPr id="7" name="TextBox 6"/>
          <p:cNvSpPr txBox="1"/>
          <p:nvPr/>
        </p:nvSpPr>
        <p:spPr>
          <a:xfrm>
            <a:off x="7813927" y="172358"/>
            <a:ext cx="4249025" cy="584775"/>
          </a:xfrm>
          <a:prstGeom prst="rect">
            <a:avLst/>
          </a:prstGeom>
          <a:noFill/>
        </p:spPr>
        <p:txBody>
          <a:bodyPr wrap="square" rtlCol="0">
            <a:spAutoFit/>
          </a:bodyPr>
          <a:lstStyle/>
          <a:p>
            <a:r>
              <a:rPr lang="zh-CN" altLang="en-US" sz="3200" b="1" dirty="0">
                <a:latin typeface="楷体" pitchFamily="49" charset="-122"/>
                <a:ea typeface="楷体" pitchFamily="49" charset="-122"/>
              </a:rPr>
              <a:t>毫不落后的地主阶级</a:t>
            </a:r>
          </a:p>
        </p:txBody>
      </p:sp>
    </p:spTree>
    <p:extLst>
      <p:ext uri="{BB962C8B-B14F-4D97-AF65-F5344CB8AC3E}">
        <p14:creationId xmlns:p14="http://schemas.microsoft.com/office/powerpoint/2010/main" val="3764297196"/>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mph" presetSubtype="0" fill="hold" grpId="0" nodeType="afterEffect">
                                  <p:stCondLst>
                                    <p:cond delay="0"/>
                                  </p:stCondLst>
                                  <p:childTnLst>
                                    <p:animScale>
                                      <p:cBhvr>
                                        <p:cTn id="15" dur="2000" fill="hold"/>
                                        <p:tgtEl>
                                          <p:spTgt spid="3"/>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to="" calcmode="lin" valueType="num">
                                      <p:cBhvr>
                                        <p:cTn id="20" dur="1" fill="hold"/>
                                        <p:tgtEl>
                                          <p:spTgt spid="9">
                                            <p:txEl>
                                              <p:pRg st="0" end="0"/>
                                            </p:txEl>
                                          </p:spTgt>
                                        </p:tgtEl>
                                      </p:cBhvr>
                                    </p:anim>
                                  </p:childTnLst>
                                </p:cTn>
                              </p:par>
                              <p:par>
                                <p:cTn id="21" presetID="24"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to="" calcmode="lin" valueType="num">
                                      <p:cBhvr>
                                        <p:cTn id="23" dur="1" fill="hold"/>
                                        <p:tgtEl>
                                          <p:spTgt spid="9">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5" name="Freeform 7"/>
          <p:cNvSpPr>
            <a:spLocks noChangeArrowheads="1"/>
          </p:cNvSpPr>
          <p:nvPr/>
        </p:nvSpPr>
        <p:spPr bwMode="auto">
          <a:xfrm>
            <a:off x="780201" y="1310063"/>
            <a:ext cx="2538730" cy="749300"/>
          </a:xfrm>
          <a:custGeom>
            <a:avLst/>
            <a:gdLst>
              <a:gd name="T0" fmla="*/ 262 w 396"/>
              <a:gd name="T1" fmla="*/ 4 h 217"/>
              <a:gd name="T2" fmla="*/ 279 w 396"/>
              <a:gd name="T3" fmla="*/ 4 h 217"/>
              <a:gd name="T4" fmla="*/ 281 w 396"/>
              <a:gd name="T5" fmla="*/ 12 h 217"/>
              <a:gd name="T6" fmla="*/ 288 w 396"/>
              <a:gd name="T7" fmla="*/ 14 h 217"/>
              <a:gd name="T8" fmla="*/ 291 w 396"/>
              <a:gd name="T9" fmla="*/ 17 h 217"/>
              <a:gd name="T10" fmla="*/ 315 w 396"/>
              <a:gd name="T11" fmla="*/ 7 h 217"/>
              <a:gd name="T12" fmla="*/ 312 w 396"/>
              <a:gd name="T13" fmla="*/ 19 h 217"/>
              <a:gd name="T14" fmla="*/ 320 w 396"/>
              <a:gd name="T15" fmla="*/ 17 h 217"/>
              <a:gd name="T16" fmla="*/ 329 w 396"/>
              <a:gd name="T17" fmla="*/ 22 h 217"/>
              <a:gd name="T18" fmla="*/ 341 w 396"/>
              <a:gd name="T19" fmla="*/ 22 h 217"/>
              <a:gd name="T20" fmla="*/ 339 w 396"/>
              <a:gd name="T21" fmla="*/ 31 h 217"/>
              <a:gd name="T22" fmla="*/ 344 w 396"/>
              <a:gd name="T23" fmla="*/ 36 h 217"/>
              <a:gd name="T24" fmla="*/ 351 w 396"/>
              <a:gd name="T25" fmla="*/ 44 h 217"/>
              <a:gd name="T26" fmla="*/ 358 w 396"/>
              <a:gd name="T27" fmla="*/ 48 h 217"/>
              <a:gd name="T28" fmla="*/ 363 w 396"/>
              <a:gd name="T29" fmla="*/ 48 h 217"/>
              <a:gd name="T30" fmla="*/ 370 w 396"/>
              <a:gd name="T31" fmla="*/ 51 h 217"/>
              <a:gd name="T32" fmla="*/ 372 w 396"/>
              <a:gd name="T33" fmla="*/ 61 h 217"/>
              <a:gd name="T34" fmla="*/ 387 w 396"/>
              <a:gd name="T35" fmla="*/ 58 h 217"/>
              <a:gd name="T36" fmla="*/ 387 w 396"/>
              <a:gd name="T37" fmla="*/ 70 h 217"/>
              <a:gd name="T38" fmla="*/ 394 w 396"/>
              <a:gd name="T39" fmla="*/ 75 h 217"/>
              <a:gd name="T40" fmla="*/ 387 w 396"/>
              <a:gd name="T41" fmla="*/ 97 h 217"/>
              <a:gd name="T42" fmla="*/ 372 w 396"/>
              <a:gd name="T43" fmla="*/ 117 h 217"/>
              <a:gd name="T44" fmla="*/ 365 w 396"/>
              <a:gd name="T45" fmla="*/ 131 h 217"/>
              <a:gd name="T46" fmla="*/ 351 w 396"/>
              <a:gd name="T47" fmla="*/ 146 h 217"/>
              <a:gd name="T48" fmla="*/ 332 w 396"/>
              <a:gd name="T49" fmla="*/ 158 h 217"/>
              <a:gd name="T50" fmla="*/ 312 w 396"/>
              <a:gd name="T51" fmla="*/ 171 h 217"/>
              <a:gd name="T52" fmla="*/ 288 w 396"/>
              <a:gd name="T53" fmla="*/ 180 h 217"/>
              <a:gd name="T54" fmla="*/ 274 w 396"/>
              <a:gd name="T55" fmla="*/ 185 h 217"/>
              <a:gd name="T56" fmla="*/ 255 w 396"/>
              <a:gd name="T57" fmla="*/ 193 h 217"/>
              <a:gd name="T58" fmla="*/ 226 w 396"/>
              <a:gd name="T59" fmla="*/ 200 h 217"/>
              <a:gd name="T60" fmla="*/ 192 w 396"/>
              <a:gd name="T61" fmla="*/ 205 h 217"/>
              <a:gd name="T62" fmla="*/ 171 w 396"/>
              <a:gd name="T63" fmla="*/ 202 h 217"/>
              <a:gd name="T64" fmla="*/ 147 w 396"/>
              <a:gd name="T65" fmla="*/ 207 h 217"/>
              <a:gd name="T66" fmla="*/ 120 w 396"/>
              <a:gd name="T67" fmla="*/ 207 h 217"/>
              <a:gd name="T68" fmla="*/ 108 w 396"/>
              <a:gd name="T69" fmla="*/ 205 h 217"/>
              <a:gd name="T70" fmla="*/ 94 w 396"/>
              <a:gd name="T71" fmla="*/ 215 h 217"/>
              <a:gd name="T72" fmla="*/ 65 w 396"/>
              <a:gd name="T73" fmla="*/ 207 h 217"/>
              <a:gd name="T74" fmla="*/ 56 w 396"/>
              <a:gd name="T75" fmla="*/ 190 h 217"/>
              <a:gd name="T76" fmla="*/ 48 w 396"/>
              <a:gd name="T77" fmla="*/ 180 h 217"/>
              <a:gd name="T78" fmla="*/ 36 w 396"/>
              <a:gd name="T79" fmla="*/ 168 h 217"/>
              <a:gd name="T80" fmla="*/ 22 w 396"/>
              <a:gd name="T81" fmla="*/ 151 h 217"/>
              <a:gd name="T82" fmla="*/ 10 w 396"/>
              <a:gd name="T83" fmla="*/ 141 h 217"/>
              <a:gd name="T84" fmla="*/ 3 w 396"/>
              <a:gd name="T85" fmla="*/ 119 h 217"/>
              <a:gd name="T86" fmla="*/ 12 w 396"/>
              <a:gd name="T87" fmla="*/ 109 h 217"/>
              <a:gd name="T88" fmla="*/ 22 w 396"/>
              <a:gd name="T89" fmla="*/ 105 h 217"/>
              <a:gd name="T90" fmla="*/ 34 w 396"/>
              <a:gd name="T91" fmla="*/ 95 h 217"/>
              <a:gd name="T92" fmla="*/ 46 w 396"/>
              <a:gd name="T93" fmla="*/ 90 h 217"/>
              <a:gd name="T94" fmla="*/ 53 w 396"/>
              <a:gd name="T95" fmla="*/ 70 h 217"/>
              <a:gd name="T96" fmla="*/ 60 w 396"/>
              <a:gd name="T97" fmla="*/ 58 h 217"/>
              <a:gd name="T98" fmla="*/ 72 w 396"/>
              <a:gd name="T99" fmla="*/ 53 h 217"/>
              <a:gd name="T100" fmla="*/ 87 w 396"/>
              <a:gd name="T101" fmla="*/ 48 h 217"/>
              <a:gd name="T102" fmla="*/ 101 w 396"/>
              <a:gd name="T103" fmla="*/ 44 h 217"/>
              <a:gd name="T104" fmla="*/ 120 w 396"/>
              <a:gd name="T105" fmla="*/ 39 h 217"/>
              <a:gd name="T106" fmla="*/ 132 w 396"/>
              <a:gd name="T107" fmla="*/ 39 h 217"/>
              <a:gd name="T108" fmla="*/ 142 w 396"/>
              <a:gd name="T109" fmla="*/ 31 h 217"/>
              <a:gd name="T110" fmla="*/ 156 w 396"/>
              <a:gd name="T111" fmla="*/ 26 h 217"/>
              <a:gd name="T112" fmla="*/ 173 w 396"/>
              <a:gd name="T113" fmla="*/ 22 h 217"/>
              <a:gd name="T114" fmla="*/ 178 w 396"/>
              <a:gd name="T115" fmla="*/ 17 h 217"/>
              <a:gd name="T116" fmla="*/ 188 w 396"/>
              <a:gd name="T117" fmla="*/ 17 h 217"/>
              <a:gd name="T118" fmla="*/ 202 w 396"/>
              <a:gd name="T119" fmla="*/ 12 h 217"/>
              <a:gd name="T120" fmla="*/ 221 w 396"/>
              <a:gd name="T121" fmla="*/ 7 h 217"/>
              <a:gd name="T122" fmla="*/ 231 w 396"/>
              <a:gd name="T123" fmla="*/ 4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6"/>
              <a:gd name="T187" fmla="*/ 0 h 217"/>
              <a:gd name="T188" fmla="*/ 396 w 396"/>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6" h="217">
                <a:moveTo>
                  <a:pt x="248" y="0"/>
                </a:moveTo>
                <a:lnTo>
                  <a:pt x="248" y="2"/>
                </a:lnTo>
                <a:lnTo>
                  <a:pt x="248" y="2"/>
                </a:lnTo>
                <a:lnTo>
                  <a:pt x="250" y="2"/>
                </a:lnTo>
                <a:lnTo>
                  <a:pt x="250" y="2"/>
                </a:lnTo>
                <a:lnTo>
                  <a:pt x="250" y="2"/>
                </a:lnTo>
                <a:lnTo>
                  <a:pt x="250" y="2"/>
                </a:lnTo>
                <a:lnTo>
                  <a:pt x="250" y="2"/>
                </a:lnTo>
                <a:lnTo>
                  <a:pt x="250" y="2"/>
                </a:lnTo>
                <a:lnTo>
                  <a:pt x="250" y="2"/>
                </a:lnTo>
                <a:lnTo>
                  <a:pt x="250" y="2"/>
                </a:lnTo>
                <a:lnTo>
                  <a:pt x="250" y="2"/>
                </a:lnTo>
                <a:lnTo>
                  <a:pt x="252" y="2"/>
                </a:lnTo>
                <a:lnTo>
                  <a:pt x="252" y="2"/>
                </a:lnTo>
                <a:lnTo>
                  <a:pt x="252" y="2"/>
                </a:lnTo>
                <a:lnTo>
                  <a:pt x="252" y="2"/>
                </a:lnTo>
                <a:lnTo>
                  <a:pt x="252" y="2"/>
                </a:lnTo>
                <a:lnTo>
                  <a:pt x="252" y="2"/>
                </a:lnTo>
                <a:lnTo>
                  <a:pt x="252" y="2"/>
                </a:lnTo>
                <a:lnTo>
                  <a:pt x="252" y="4"/>
                </a:lnTo>
                <a:lnTo>
                  <a:pt x="252" y="4"/>
                </a:lnTo>
                <a:lnTo>
                  <a:pt x="252" y="4"/>
                </a:lnTo>
                <a:lnTo>
                  <a:pt x="252" y="4"/>
                </a:lnTo>
                <a:lnTo>
                  <a:pt x="252" y="4"/>
                </a:lnTo>
                <a:lnTo>
                  <a:pt x="255" y="4"/>
                </a:lnTo>
                <a:lnTo>
                  <a:pt x="255" y="4"/>
                </a:lnTo>
                <a:lnTo>
                  <a:pt x="255" y="4"/>
                </a:lnTo>
                <a:lnTo>
                  <a:pt x="255" y="4"/>
                </a:lnTo>
                <a:lnTo>
                  <a:pt x="255" y="4"/>
                </a:lnTo>
                <a:lnTo>
                  <a:pt x="255" y="4"/>
                </a:lnTo>
                <a:lnTo>
                  <a:pt x="255" y="4"/>
                </a:lnTo>
                <a:lnTo>
                  <a:pt x="255" y="4"/>
                </a:lnTo>
                <a:lnTo>
                  <a:pt x="255" y="4"/>
                </a:lnTo>
                <a:lnTo>
                  <a:pt x="255" y="4"/>
                </a:lnTo>
                <a:lnTo>
                  <a:pt x="257" y="4"/>
                </a:lnTo>
                <a:lnTo>
                  <a:pt x="257" y="4"/>
                </a:lnTo>
                <a:lnTo>
                  <a:pt x="257" y="4"/>
                </a:lnTo>
                <a:lnTo>
                  <a:pt x="257" y="4"/>
                </a:lnTo>
                <a:lnTo>
                  <a:pt x="257" y="4"/>
                </a:lnTo>
                <a:lnTo>
                  <a:pt x="257" y="4"/>
                </a:lnTo>
                <a:lnTo>
                  <a:pt x="257" y="4"/>
                </a:lnTo>
                <a:lnTo>
                  <a:pt x="257" y="4"/>
                </a:lnTo>
                <a:lnTo>
                  <a:pt x="260" y="4"/>
                </a:lnTo>
                <a:lnTo>
                  <a:pt x="260" y="4"/>
                </a:lnTo>
                <a:lnTo>
                  <a:pt x="260" y="4"/>
                </a:lnTo>
                <a:lnTo>
                  <a:pt x="262" y="4"/>
                </a:lnTo>
                <a:lnTo>
                  <a:pt x="262" y="4"/>
                </a:lnTo>
                <a:lnTo>
                  <a:pt x="262" y="4"/>
                </a:lnTo>
                <a:lnTo>
                  <a:pt x="262" y="4"/>
                </a:lnTo>
                <a:lnTo>
                  <a:pt x="262" y="4"/>
                </a:lnTo>
                <a:lnTo>
                  <a:pt x="262" y="4"/>
                </a:lnTo>
                <a:lnTo>
                  <a:pt x="262" y="4"/>
                </a:lnTo>
                <a:lnTo>
                  <a:pt x="262" y="4"/>
                </a:lnTo>
                <a:lnTo>
                  <a:pt x="264" y="4"/>
                </a:lnTo>
                <a:lnTo>
                  <a:pt x="264" y="4"/>
                </a:lnTo>
                <a:lnTo>
                  <a:pt x="264" y="4"/>
                </a:lnTo>
                <a:lnTo>
                  <a:pt x="264" y="4"/>
                </a:lnTo>
                <a:lnTo>
                  <a:pt x="267" y="2"/>
                </a:lnTo>
                <a:lnTo>
                  <a:pt x="267" y="2"/>
                </a:lnTo>
                <a:lnTo>
                  <a:pt x="267" y="2"/>
                </a:lnTo>
                <a:lnTo>
                  <a:pt x="269" y="2"/>
                </a:lnTo>
                <a:lnTo>
                  <a:pt x="269" y="2"/>
                </a:lnTo>
                <a:lnTo>
                  <a:pt x="272" y="2"/>
                </a:lnTo>
                <a:lnTo>
                  <a:pt x="272" y="2"/>
                </a:lnTo>
                <a:lnTo>
                  <a:pt x="272" y="2"/>
                </a:lnTo>
                <a:lnTo>
                  <a:pt x="272" y="2"/>
                </a:lnTo>
                <a:lnTo>
                  <a:pt x="272" y="2"/>
                </a:lnTo>
                <a:lnTo>
                  <a:pt x="272" y="2"/>
                </a:lnTo>
                <a:lnTo>
                  <a:pt x="272" y="2"/>
                </a:lnTo>
                <a:lnTo>
                  <a:pt x="274" y="2"/>
                </a:lnTo>
                <a:lnTo>
                  <a:pt x="274" y="2"/>
                </a:lnTo>
                <a:lnTo>
                  <a:pt x="274" y="2"/>
                </a:lnTo>
                <a:lnTo>
                  <a:pt x="274" y="2"/>
                </a:lnTo>
                <a:lnTo>
                  <a:pt x="274" y="2"/>
                </a:lnTo>
                <a:lnTo>
                  <a:pt x="274" y="2"/>
                </a:lnTo>
                <a:lnTo>
                  <a:pt x="274" y="2"/>
                </a:lnTo>
                <a:lnTo>
                  <a:pt x="274" y="2"/>
                </a:lnTo>
                <a:lnTo>
                  <a:pt x="274" y="2"/>
                </a:lnTo>
                <a:lnTo>
                  <a:pt x="274" y="2"/>
                </a:lnTo>
                <a:lnTo>
                  <a:pt x="274" y="2"/>
                </a:lnTo>
                <a:lnTo>
                  <a:pt x="276" y="2"/>
                </a:lnTo>
                <a:lnTo>
                  <a:pt x="276" y="2"/>
                </a:lnTo>
                <a:lnTo>
                  <a:pt x="276" y="2"/>
                </a:lnTo>
                <a:lnTo>
                  <a:pt x="276" y="2"/>
                </a:lnTo>
                <a:lnTo>
                  <a:pt x="276" y="2"/>
                </a:lnTo>
                <a:lnTo>
                  <a:pt x="276" y="2"/>
                </a:lnTo>
                <a:lnTo>
                  <a:pt x="276" y="2"/>
                </a:lnTo>
                <a:lnTo>
                  <a:pt x="276" y="2"/>
                </a:lnTo>
                <a:lnTo>
                  <a:pt x="276" y="2"/>
                </a:lnTo>
                <a:lnTo>
                  <a:pt x="279" y="2"/>
                </a:lnTo>
                <a:lnTo>
                  <a:pt x="279" y="2"/>
                </a:lnTo>
                <a:lnTo>
                  <a:pt x="279" y="2"/>
                </a:lnTo>
                <a:lnTo>
                  <a:pt x="276" y="2"/>
                </a:lnTo>
                <a:lnTo>
                  <a:pt x="276" y="2"/>
                </a:lnTo>
                <a:lnTo>
                  <a:pt x="279" y="2"/>
                </a:lnTo>
                <a:lnTo>
                  <a:pt x="279" y="2"/>
                </a:lnTo>
                <a:lnTo>
                  <a:pt x="279" y="2"/>
                </a:lnTo>
                <a:lnTo>
                  <a:pt x="279" y="2"/>
                </a:lnTo>
                <a:lnTo>
                  <a:pt x="279" y="2"/>
                </a:lnTo>
                <a:lnTo>
                  <a:pt x="279" y="2"/>
                </a:lnTo>
                <a:lnTo>
                  <a:pt x="279" y="2"/>
                </a:lnTo>
                <a:lnTo>
                  <a:pt x="279" y="4"/>
                </a:lnTo>
                <a:lnTo>
                  <a:pt x="279" y="4"/>
                </a:lnTo>
                <a:lnTo>
                  <a:pt x="279" y="4"/>
                </a:lnTo>
                <a:lnTo>
                  <a:pt x="279" y="4"/>
                </a:lnTo>
                <a:lnTo>
                  <a:pt x="279" y="4"/>
                </a:lnTo>
                <a:lnTo>
                  <a:pt x="279" y="4"/>
                </a:lnTo>
                <a:lnTo>
                  <a:pt x="279" y="4"/>
                </a:lnTo>
                <a:lnTo>
                  <a:pt x="279" y="4"/>
                </a:lnTo>
                <a:lnTo>
                  <a:pt x="279" y="4"/>
                </a:lnTo>
                <a:lnTo>
                  <a:pt x="279" y="4"/>
                </a:lnTo>
                <a:lnTo>
                  <a:pt x="279" y="4"/>
                </a:lnTo>
                <a:lnTo>
                  <a:pt x="279" y="4"/>
                </a:lnTo>
                <a:lnTo>
                  <a:pt x="276" y="4"/>
                </a:lnTo>
                <a:lnTo>
                  <a:pt x="276" y="4"/>
                </a:lnTo>
                <a:lnTo>
                  <a:pt x="276" y="4"/>
                </a:lnTo>
                <a:lnTo>
                  <a:pt x="276" y="7"/>
                </a:lnTo>
                <a:lnTo>
                  <a:pt x="276" y="7"/>
                </a:lnTo>
                <a:lnTo>
                  <a:pt x="279" y="7"/>
                </a:lnTo>
                <a:lnTo>
                  <a:pt x="279" y="7"/>
                </a:lnTo>
                <a:lnTo>
                  <a:pt x="279" y="7"/>
                </a:lnTo>
                <a:lnTo>
                  <a:pt x="279" y="7"/>
                </a:lnTo>
                <a:lnTo>
                  <a:pt x="279" y="7"/>
                </a:lnTo>
                <a:lnTo>
                  <a:pt x="279" y="7"/>
                </a:lnTo>
                <a:lnTo>
                  <a:pt x="279" y="7"/>
                </a:lnTo>
                <a:lnTo>
                  <a:pt x="279" y="7"/>
                </a:lnTo>
                <a:lnTo>
                  <a:pt x="279" y="7"/>
                </a:lnTo>
                <a:lnTo>
                  <a:pt x="279" y="7"/>
                </a:lnTo>
                <a:lnTo>
                  <a:pt x="279" y="7"/>
                </a:lnTo>
                <a:lnTo>
                  <a:pt x="279" y="9"/>
                </a:lnTo>
                <a:lnTo>
                  <a:pt x="279" y="9"/>
                </a:lnTo>
                <a:lnTo>
                  <a:pt x="279" y="9"/>
                </a:lnTo>
                <a:lnTo>
                  <a:pt x="276" y="9"/>
                </a:lnTo>
                <a:lnTo>
                  <a:pt x="276" y="9"/>
                </a:lnTo>
                <a:lnTo>
                  <a:pt x="276" y="9"/>
                </a:lnTo>
                <a:lnTo>
                  <a:pt x="276" y="9"/>
                </a:lnTo>
                <a:lnTo>
                  <a:pt x="276" y="9"/>
                </a:lnTo>
                <a:lnTo>
                  <a:pt x="276" y="9"/>
                </a:lnTo>
                <a:lnTo>
                  <a:pt x="276" y="9"/>
                </a:lnTo>
                <a:lnTo>
                  <a:pt x="276" y="9"/>
                </a:lnTo>
                <a:lnTo>
                  <a:pt x="276" y="9"/>
                </a:lnTo>
                <a:lnTo>
                  <a:pt x="276" y="9"/>
                </a:lnTo>
                <a:lnTo>
                  <a:pt x="276" y="12"/>
                </a:lnTo>
                <a:lnTo>
                  <a:pt x="276" y="12"/>
                </a:lnTo>
                <a:lnTo>
                  <a:pt x="276" y="12"/>
                </a:lnTo>
                <a:lnTo>
                  <a:pt x="279" y="12"/>
                </a:lnTo>
                <a:lnTo>
                  <a:pt x="279" y="12"/>
                </a:lnTo>
                <a:lnTo>
                  <a:pt x="279" y="12"/>
                </a:lnTo>
                <a:lnTo>
                  <a:pt x="279" y="9"/>
                </a:lnTo>
                <a:lnTo>
                  <a:pt x="279" y="9"/>
                </a:lnTo>
                <a:lnTo>
                  <a:pt x="279" y="9"/>
                </a:lnTo>
                <a:lnTo>
                  <a:pt x="279" y="9"/>
                </a:lnTo>
                <a:lnTo>
                  <a:pt x="279" y="9"/>
                </a:lnTo>
                <a:lnTo>
                  <a:pt x="279" y="12"/>
                </a:lnTo>
                <a:lnTo>
                  <a:pt x="281" y="12"/>
                </a:lnTo>
                <a:lnTo>
                  <a:pt x="281" y="12"/>
                </a:lnTo>
                <a:lnTo>
                  <a:pt x="281" y="12"/>
                </a:lnTo>
                <a:lnTo>
                  <a:pt x="281" y="12"/>
                </a:lnTo>
                <a:lnTo>
                  <a:pt x="281" y="9"/>
                </a:lnTo>
                <a:lnTo>
                  <a:pt x="284" y="9"/>
                </a:lnTo>
                <a:lnTo>
                  <a:pt x="284" y="9"/>
                </a:lnTo>
                <a:lnTo>
                  <a:pt x="284" y="9"/>
                </a:lnTo>
                <a:lnTo>
                  <a:pt x="284" y="9"/>
                </a:lnTo>
                <a:lnTo>
                  <a:pt x="284" y="12"/>
                </a:lnTo>
                <a:lnTo>
                  <a:pt x="284" y="12"/>
                </a:lnTo>
                <a:lnTo>
                  <a:pt x="286" y="12"/>
                </a:lnTo>
                <a:lnTo>
                  <a:pt x="286" y="12"/>
                </a:lnTo>
                <a:lnTo>
                  <a:pt x="286" y="12"/>
                </a:lnTo>
                <a:lnTo>
                  <a:pt x="286" y="12"/>
                </a:lnTo>
                <a:lnTo>
                  <a:pt x="286" y="12"/>
                </a:lnTo>
                <a:lnTo>
                  <a:pt x="284" y="12"/>
                </a:lnTo>
                <a:lnTo>
                  <a:pt x="284" y="14"/>
                </a:lnTo>
                <a:lnTo>
                  <a:pt x="284" y="14"/>
                </a:lnTo>
                <a:lnTo>
                  <a:pt x="284" y="14"/>
                </a:lnTo>
                <a:lnTo>
                  <a:pt x="281" y="14"/>
                </a:lnTo>
                <a:lnTo>
                  <a:pt x="281" y="14"/>
                </a:lnTo>
                <a:lnTo>
                  <a:pt x="281" y="14"/>
                </a:lnTo>
                <a:lnTo>
                  <a:pt x="281" y="14"/>
                </a:lnTo>
                <a:lnTo>
                  <a:pt x="279" y="14"/>
                </a:lnTo>
                <a:lnTo>
                  <a:pt x="279" y="14"/>
                </a:lnTo>
                <a:lnTo>
                  <a:pt x="279" y="14"/>
                </a:lnTo>
                <a:lnTo>
                  <a:pt x="279" y="14"/>
                </a:lnTo>
                <a:lnTo>
                  <a:pt x="279" y="14"/>
                </a:lnTo>
                <a:lnTo>
                  <a:pt x="281" y="17"/>
                </a:lnTo>
                <a:lnTo>
                  <a:pt x="281" y="17"/>
                </a:lnTo>
                <a:lnTo>
                  <a:pt x="281" y="14"/>
                </a:lnTo>
                <a:lnTo>
                  <a:pt x="281" y="14"/>
                </a:lnTo>
                <a:lnTo>
                  <a:pt x="281" y="14"/>
                </a:lnTo>
                <a:lnTo>
                  <a:pt x="284" y="14"/>
                </a:lnTo>
                <a:lnTo>
                  <a:pt x="284" y="14"/>
                </a:lnTo>
                <a:lnTo>
                  <a:pt x="284" y="14"/>
                </a:lnTo>
                <a:lnTo>
                  <a:pt x="284" y="14"/>
                </a:lnTo>
                <a:lnTo>
                  <a:pt x="284" y="14"/>
                </a:lnTo>
                <a:lnTo>
                  <a:pt x="284" y="14"/>
                </a:lnTo>
                <a:lnTo>
                  <a:pt x="286" y="14"/>
                </a:lnTo>
                <a:lnTo>
                  <a:pt x="286" y="12"/>
                </a:lnTo>
                <a:lnTo>
                  <a:pt x="286" y="12"/>
                </a:lnTo>
                <a:lnTo>
                  <a:pt x="286" y="12"/>
                </a:lnTo>
                <a:lnTo>
                  <a:pt x="288" y="12"/>
                </a:lnTo>
                <a:lnTo>
                  <a:pt x="288" y="12"/>
                </a:lnTo>
                <a:lnTo>
                  <a:pt x="288" y="12"/>
                </a:lnTo>
                <a:lnTo>
                  <a:pt x="288" y="12"/>
                </a:lnTo>
                <a:lnTo>
                  <a:pt x="288" y="14"/>
                </a:lnTo>
                <a:lnTo>
                  <a:pt x="288" y="14"/>
                </a:lnTo>
                <a:lnTo>
                  <a:pt x="288" y="14"/>
                </a:lnTo>
                <a:lnTo>
                  <a:pt x="288" y="14"/>
                </a:lnTo>
                <a:lnTo>
                  <a:pt x="288" y="14"/>
                </a:lnTo>
                <a:lnTo>
                  <a:pt x="288" y="14"/>
                </a:lnTo>
                <a:lnTo>
                  <a:pt x="288" y="14"/>
                </a:lnTo>
                <a:lnTo>
                  <a:pt x="288" y="14"/>
                </a:lnTo>
                <a:lnTo>
                  <a:pt x="288" y="14"/>
                </a:lnTo>
                <a:lnTo>
                  <a:pt x="288" y="14"/>
                </a:lnTo>
                <a:lnTo>
                  <a:pt x="288" y="14"/>
                </a:lnTo>
                <a:lnTo>
                  <a:pt x="288" y="14"/>
                </a:lnTo>
                <a:lnTo>
                  <a:pt x="291" y="14"/>
                </a:lnTo>
                <a:lnTo>
                  <a:pt x="291" y="14"/>
                </a:lnTo>
                <a:lnTo>
                  <a:pt x="291" y="14"/>
                </a:lnTo>
                <a:lnTo>
                  <a:pt x="291" y="14"/>
                </a:lnTo>
                <a:lnTo>
                  <a:pt x="291" y="14"/>
                </a:lnTo>
                <a:lnTo>
                  <a:pt x="291" y="14"/>
                </a:lnTo>
                <a:lnTo>
                  <a:pt x="291" y="14"/>
                </a:lnTo>
                <a:lnTo>
                  <a:pt x="291" y="12"/>
                </a:lnTo>
                <a:lnTo>
                  <a:pt x="291" y="12"/>
                </a:lnTo>
                <a:lnTo>
                  <a:pt x="291" y="12"/>
                </a:lnTo>
                <a:lnTo>
                  <a:pt x="291" y="12"/>
                </a:lnTo>
                <a:lnTo>
                  <a:pt x="291" y="12"/>
                </a:lnTo>
                <a:lnTo>
                  <a:pt x="291" y="12"/>
                </a:lnTo>
                <a:lnTo>
                  <a:pt x="291" y="12"/>
                </a:lnTo>
                <a:lnTo>
                  <a:pt x="291" y="14"/>
                </a:lnTo>
                <a:lnTo>
                  <a:pt x="291" y="14"/>
                </a:lnTo>
                <a:lnTo>
                  <a:pt x="291" y="14"/>
                </a:lnTo>
                <a:lnTo>
                  <a:pt x="291" y="14"/>
                </a:lnTo>
                <a:lnTo>
                  <a:pt x="291" y="14"/>
                </a:lnTo>
                <a:lnTo>
                  <a:pt x="291" y="14"/>
                </a:lnTo>
                <a:lnTo>
                  <a:pt x="291" y="14"/>
                </a:lnTo>
                <a:lnTo>
                  <a:pt x="293" y="14"/>
                </a:lnTo>
                <a:lnTo>
                  <a:pt x="293" y="14"/>
                </a:lnTo>
                <a:lnTo>
                  <a:pt x="293" y="14"/>
                </a:lnTo>
                <a:lnTo>
                  <a:pt x="293" y="14"/>
                </a:lnTo>
                <a:lnTo>
                  <a:pt x="293" y="14"/>
                </a:lnTo>
                <a:lnTo>
                  <a:pt x="296" y="14"/>
                </a:lnTo>
                <a:lnTo>
                  <a:pt x="296" y="14"/>
                </a:lnTo>
                <a:lnTo>
                  <a:pt x="296" y="14"/>
                </a:lnTo>
                <a:lnTo>
                  <a:pt x="293" y="14"/>
                </a:lnTo>
                <a:lnTo>
                  <a:pt x="293" y="14"/>
                </a:lnTo>
                <a:lnTo>
                  <a:pt x="293" y="14"/>
                </a:lnTo>
                <a:lnTo>
                  <a:pt x="291" y="14"/>
                </a:lnTo>
                <a:lnTo>
                  <a:pt x="291" y="14"/>
                </a:lnTo>
                <a:lnTo>
                  <a:pt x="291" y="14"/>
                </a:lnTo>
                <a:lnTo>
                  <a:pt x="291" y="14"/>
                </a:lnTo>
                <a:lnTo>
                  <a:pt x="291" y="17"/>
                </a:lnTo>
                <a:lnTo>
                  <a:pt x="291" y="17"/>
                </a:lnTo>
                <a:lnTo>
                  <a:pt x="291" y="17"/>
                </a:lnTo>
                <a:lnTo>
                  <a:pt x="288" y="17"/>
                </a:lnTo>
                <a:lnTo>
                  <a:pt x="288" y="17"/>
                </a:lnTo>
                <a:lnTo>
                  <a:pt x="291" y="17"/>
                </a:lnTo>
                <a:lnTo>
                  <a:pt x="291" y="17"/>
                </a:lnTo>
                <a:lnTo>
                  <a:pt x="291" y="17"/>
                </a:lnTo>
                <a:lnTo>
                  <a:pt x="291" y="17"/>
                </a:lnTo>
                <a:lnTo>
                  <a:pt x="291" y="17"/>
                </a:lnTo>
                <a:lnTo>
                  <a:pt x="293" y="17"/>
                </a:lnTo>
                <a:lnTo>
                  <a:pt x="293" y="17"/>
                </a:lnTo>
                <a:lnTo>
                  <a:pt x="293" y="17"/>
                </a:lnTo>
                <a:lnTo>
                  <a:pt x="293" y="17"/>
                </a:lnTo>
                <a:lnTo>
                  <a:pt x="293" y="17"/>
                </a:lnTo>
                <a:lnTo>
                  <a:pt x="296" y="17"/>
                </a:lnTo>
                <a:lnTo>
                  <a:pt x="296" y="17"/>
                </a:lnTo>
                <a:lnTo>
                  <a:pt x="296" y="17"/>
                </a:lnTo>
                <a:lnTo>
                  <a:pt x="296" y="17"/>
                </a:lnTo>
                <a:lnTo>
                  <a:pt x="296" y="17"/>
                </a:lnTo>
                <a:lnTo>
                  <a:pt x="298" y="14"/>
                </a:lnTo>
                <a:lnTo>
                  <a:pt x="298" y="14"/>
                </a:lnTo>
                <a:lnTo>
                  <a:pt x="298" y="14"/>
                </a:lnTo>
                <a:lnTo>
                  <a:pt x="298" y="17"/>
                </a:lnTo>
                <a:lnTo>
                  <a:pt x="298" y="17"/>
                </a:lnTo>
                <a:lnTo>
                  <a:pt x="300" y="17"/>
                </a:lnTo>
                <a:lnTo>
                  <a:pt x="300" y="17"/>
                </a:lnTo>
                <a:lnTo>
                  <a:pt x="300" y="17"/>
                </a:lnTo>
                <a:lnTo>
                  <a:pt x="300" y="14"/>
                </a:lnTo>
                <a:lnTo>
                  <a:pt x="300" y="14"/>
                </a:lnTo>
                <a:lnTo>
                  <a:pt x="300" y="14"/>
                </a:lnTo>
                <a:lnTo>
                  <a:pt x="300" y="14"/>
                </a:lnTo>
                <a:lnTo>
                  <a:pt x="300" y="14"/>
                </a:lnTo>
                <a:lnTo>
                  <a:pt x="303" y="14"/>
                </a:lnTo>
                <a:lnTo>
                  <a:pt x="303" y="14"/>
                </a:lnTo>
                <a:lnTo>
                  <a:pt x="303" y="14"/>
                </a:lnTo>
                <a:lnTo>
                  <a:pt x="303" y="14"/>
                </a:lnTo>
                <a:lnTo>
                  <a:pt x="303" y="14"/>
                </a:lnTo>
                <a:lnTo>
                  <a:pt x="303" y="14"/>
                </a:lnTo>
                <a:lnTo>
                  <a:pt x="305" y="14"/>
                </a:lnTo>
                <a:lnTo>
                  <a:pt x="305" y="14"/>
                </a:lnTo>
                <a:lnTo>
                  <a:pt x="305" y="14"/>
                </a:lnTo>
                <a:lnTo>
                  <a:pt x="305" y="14"/>
                </a:lnTo>
                <a:lnTo>
                  <a:pt x="305" y="12"/>
                </a:lnTo>
                <a:lnTo>
                  <a:pt x="305" y="12"/>
                </a:lnTo>
                <a:lnTo>
                  <a:pt x="305" y="12"/>
                </a:lnTo>
                <a:lnTo>
                  <a:pt x="305" y="12"/>
                </a:lnTo>
                <a:lnTo>
                  <a:pt x="305" y="12"/>
                </a:lnTo>
                <a:lnTo>
                  <a:pt x="308" y="12"/>
                </a:lnTo>
                <a:lnTo>
                  <a:pt x="308" y="12"/>
                </a:lnTo>
                <a:lnTo>
                  <a:pt x="308" y="12"/>
                </a:lnTo>
                <a:lnTo>
                  <a:pt x="308" y="12"/>
                </a:lnTo>
                <a:lnTo>
                  <a:pt x="310" y="9"/>
                </a:lnTo>
                <a:lnTo>
                  <a:pt x="310" y="9"/>
                </a:lnTo>
                <a:lnTo>
                  <a:pt x="310" y="9"/>
                </a:lnTo>
                <a:lnTo>
                  <a:pt x="310" y="9"/>
                </a:lnTo>
                <a:lnTo>
                  <a:pt x="312" y="9"/>
                </a:lnTo>
                <a:lnTo>
                  <a:pt x="312" y="9"/>
                </a:lnTo>
                <a:lnTo>
                  <a:pt x="312" y="9"/>
                </a:lnTo>
                <a:lnTo>
                  <a:pt x="312" y="7"/>
                </a:lnTo>
                <a:lnTo>
                  <a:pt x="312" y="7"/>
                </a:lnTo>
                <a:lnTo>
                  <a:pt x="315" y="7"/>
                </a:lnTo>
                <a:lnTo>
                  <a:pt x="315" y="7"/>
                </a:lnTo>
                <a:lnTo>
                  <a:pt x="315" y="9"/>
                </a:lnTo>
                <a:lnTo>
                  <a:pt x="312" y="9"/>
                </a:lnTo>
                <a:lnTo>
                  <a:pt x="312" y="9"/>
                </a:lnTo>
                <a:lnTo>
                  <a:pt x="312" y="9"/>
                </a:lnTo>
                <a:lnTo>
                  <a:pt x="312" y="9"/>
                </a:lnTo>
                <a:lnTo>
                  <a:pt x="310" y="9"/>
                </a:lnTo>
                <a:lnTo>
                  <a:pt x="310" y="9"/>
                </a:lnTo>
                <a:lnTo>
                  <a:pt x="310" y="9"/>
                </a:lnTo>
                <a:lnTo>
                  <a:pt x="310" y="12"/>
                </a:lnTo>
                <a:lnTo>
                  <a:pt x="310" y="12"/>
                </a:lnTo>
                <a:lnTo>
                  <a:pt x="310" y="12"/>
                </a:lnTo>
                <a:lnTo>
                  <a:pt x="310" y="12"/>
                </a:lnTo>
                <a:lnTo>
                  <a:pt x="310" y="12"/>
                </a:lnTo>
                <a:lnTo>
                  <a:pt x="310" y="12"/>
                </a:lnTo>
                <a:lnTo>
                  <a:pt x="310" y="12"/>
                </a:lnTo>
                <a:lnTo>
                  <a:pt x="308" y="12"/>
                </a:lnTo>
                <a:lnTo>
                  <a:pt x="308" y="12"/>
                </a:lnTo>
                <a:lnTo>
                  <a:pt x="308" y="12"/>
                </a:lnTo>
                <a:lnTo>
                  <a:pt x="308" y="12"/>
                </a:lnTo>
                <a:lnTo>
                  <a:pt x="308" y="12"/>
                </a:lnTo>
                <a:lnTo>
                  <a:pt x="308" y="12"/>
                </a:lnTo>
                <a:lnTo>
                  <a:pt x="308" y="14"/>
                </a:lnTo>
                <a:lnTo>
                  <a:pt x="305" y="14"/>
                </a:lnTo>
                <a:lnTo>
                  <a:pt x="305" y="14"/>
                </a:lnTo>
                <a:lnTo>
                  <a:pt x="305" y="14"/>
                </a:lnTo>
                <a:lnTo>
                  <a:pt x="303" y="14"/>
                </a:lnTo>
                <a:lnTo>
                  <a:pt x="303" y="14"/>
                </a:lnTo>
                <a:lnTo>
                  <a:pt x="303" y="14"/>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9"/>
                </a:lnTo>
                <a:lnTo>
                  <a:pt x="305" y="19"/>
                </a:lnTo>
                <a:lnTo>
                  <a:pt x="308" y="17"/>
                </a:lnTo>
                <a:lnTo>
                  <a:pt x="308" y="17"/>
                </a:lnTo>
                <a:lnTo>
                  <a:pt x="308" y="17"/>
                </a:lnTo>
                <a:lnTo>
                  <a:pt x="310" y="17"/>
                </a:lnTo>
                <a:lnTo>
                  <a:pt x="310" y="17"/>
                </a:lnTo>
                <a:lnTo>
                  <a:pt x="310" y="17"/>
                </a:lnTo>
                <a:lnTo>
                  <a:pt x="310" y="17"/>
                </a:lnTo>
                <a:lnTo>
                  <a:pt x="310" y="19"/>
                </a:lnTo>
                <a:lnTo>
                  <a:pt x="312" y="19"/>
                </a:lnTo>
                <a:lnTo>
                  <a:pt x="312" y="19"/>
                </a:lnTo>
                <a:lnTo>
                  <a:pt x="312" y="19"/>
                </a:lnTo>
                <a:lnTo>
                  <a:pt x="312" y="19"/>
                </a:lnTo>
                <a:lnTo>
                  <a:pt x="312" y="19"/>
                </a:lnTo>
                <a:lnTo>
                  <a:pt x="312" y="19"/>
                </a:lnTo>
                <a:lnTo>
                  <a:pt x="312" y="19"/>
                </a:lnTo>
                <a:lnTo>
                  <a:pt x="312" y="19"/>
                </a:lnTo>
                <a:lnTo>
                  <a:pt x="312" y="19"/>
                </a:lnTo>
                <a:lnTo>
                  <a:pt x="312" y="19"/>
                </a:lnTo>
                <a:lnTo>
                  <a:pt x="312" y="19"/>
                </a:lnTo>
                <a:lnTo>
                  <a:pt x="312" y="19"/>
                </a:lnTo>
                <a:lnTo>
                  <a:pt x="315" y="19"/>
                </a:lnTo>
                <a:lnTo>
                  <a:pt x="315" y="19"/>
                </a:lnTo>
                <a:lnTo>
                  <a:pt x="315" y="19"/>
                </a:lnTo>
                <a:lnTo>
                  <a:pt x="315" y="19"/>
                </a:lnTo>
                <a:lnTo>
                  <a:pt x="315" y="19"/>
                </a:lnTo>
                <a:lnTo>
                  <a:pt x="315" y="19"/>
                </a:lnTo>
                <a:lnTo>
                  <a:pt x="315" y="19"/>
                </a:lnTo>
                <a:lnTo>
                  <a:pt x="315" y="19"/>
                </a:lnTo>
                <a:lnTo>
                  <a:pt x="315" y="19"/>
                </a:lnTo>
                <a:lnTo>
                  <a:pt x="315" y="19"/>
                </a:lnTo>
                <a:lnTo>
                  <a:pt x="315" y="19"/>
                </a:lnTo>
                <a:lnTo>
                  <a:pt x="315" y="19"/>
                </a:lnTo>
                <a:lnTo>
                  <a:pt x="315" y="19"/>
                </a:lnTo>
                <a:lnTo>
                  <a:pt x="317" y="19"/>
                </a:lnTo>
                <a:lnTo>
                  <a:pt x="317" y="19"/>
                </a:lnTo>
                <a:lnTo>
                  <a:pt x="317" y="19"/>
                </a:lnTo>
                <a:lnTo>
                  <a:pt x="317" y="19"/>
                </a:lnTo>
                <a:lnTo>
                  <a:pt x="317" y="19"/>
                </a:lnTo>
                <a:lnTo>
                  <a:pt x="317" y="19"/>
                </a:lnTo>
                <a:lnTo>
                  <a:pt x="317" y="19"/>
                </a:lnTo>
                <a:lnTo>
                  <a:pt x="317" y="19"/>
                </a:lnTo>
                <a:lnTo>
                  <a:pt x="317" y="19"/>
                </a:lnTo>
                <a:lnTo>
                  <a:pt x="317" y="19"/>
                </a:lnTo>
                <a:lnTo>
                  <a:pt x="317" y="19"/>
                </a:lnTo>
                <a:lnTo>
                  <a:pt x="320" y="19"/>
                </a:lnTo>
                <a:lnTo>
                  <a:pt x="320" y="19"/>
                </a:lnTo>
                <a:lnTo>
                  <a:pt x="320" y="19"/>
                </a:lnTo>
                <a:lnTo>
                  <a:pt x="320" y="19"/>
                </a:lnTo>
                <a:lnTo>
                  <a:pt x="320" y="19"/>
                </a:lnTo>
                <a:lnTo>
                  <a:pt x="320" y="19"/>
                </a:lnTo>
                <a:lnTo>
                  <a:pt x="320" y="19"/>
                </a:lnTo>
                <a:lnTo>
                  <a:pt x="320" y="19"/>
                </a:lnTo>
                <a:lnTo>
                  <a:pt x="322" y="19"/>
                </a:lnTo>
                <a:lnTo>
                  <a:pt x="322" y="19"/>
                </a:lnTo>
                <a:lnTo>
                  <a:pt x="322" y="19"/>
                </a:lnTo>
                <a:lnTo>
                  <a:pt x="322" y="19"/>
                </a:lnTo>
                <a:lnTo>
                  <a:pt x="322" y="19"/>
                </a:lnTo>
                <a:lnTo>
                  <a:pt x="320" y="19"/>
                </a:lnTo>
                <a:lnTo>
                  <a:pt x="320" y="19"/>
                </a:lnTo>
                <a:lnTo>
                  <a:pt x="320" y="19"/>
                </a:lnTo>
                <a:lnTo>
                  <a:pt x="320" y="19"/>
                </a:lnTo>
                <a:lnTo>
                  <a:pt x="320" y="17"/>
                </a:lnTo>
                <a:lnTo>
                  <a:pt x="320" y="17"/>
                </a:lnTo>
                <a:lnTo>
                  <a:pt x="322" y="17"/>
                </a:lnTo>
                <a:lnTo>
                  <a:pt x="322" y="17"/>
                </a:lnTo>
                <a:lnTo>
                  <a:pt x="322" y="17"/>
                </a:lnTo>
                <a:lnTo>
                  <a:pt x="322" y="17"/>
                </a:lnTo>
                <a:lnTo>
                  <a:pt x="322" y="17"/>
                </a:lnTo>
                <a:lnTo>
                  <a:pt x="322" y="17"/>
                </a:lnTo>
                <a:lnTo>
                  <a:pt x="322" y="17"/>
                </a:lnTo>
                <a:lnTo>
                  <a:pt x="322" y="17"/>
                </a:lnTo>
                <a:lnTo>
                  <a:pt x="322" y="17"/>
                </a:lnTo>
                <a:lnTo>
                  <a:pt x="322" y="17"/>
                </a:lnTo>
                <a:lnTo>
                  <a:pt x="322" y="17"/>
                </a:lnTo>
                <a:lnTo>
                  <a:pt x="322" y="17"/>
                </a:lnTo>
                <a:lnTo>
                  <a:pt x="322" y="19"/>
                </a:lnTo>
                <a:lnTo>
                  <a:pt x="322" y="19"/>
                </a:lnTo>
                <a:lnTo>
                  <a:pt x="322" y="19"/>
                </a:lnTo>
                <a:lnTo>
                  <a:pt x="322" y="19"/>
                </a:lnTo>
                <a:lnTo>
                  <a:pt x="322" y="19"/>
                </a:lnTo>
                <a:lnTo>
                  <a:pt x="322" y="19"/>
                </a:lnTo>
                <a:lnTo>
                  <a:pt x="322" y="19"/>
                </a:lnTo>
                <a:lnTo>
                  <a:pt x="322" y="19"/>
                </a:lnTo>
                <a:lnTo>
                  <a:pt x="322" y="19"/>
                </a:lnTo>
                <a:lnTo>
                  <a:pt x="324" y="19"/>
                </a:lnTo>
                <a:lnTo>
                  <a:pt x="324" y="19"/>
                </a:lnTo>
                <a:lnTo>
                  <a:pt x="324" y="19"/>
                </a:lnTo>
                <a:lnTo>
                  <a:pt x="324" y="19"/>
                </a:lnTo>
                <a:lnTo>
                  <a:pt x="327" y="19"/>
                </a:lnTo>
                <a:lnTo>
                  <a:pt x="327" y="19"/>
                </a:lnTo>
                <a:lnTo>
                  <a:pt x="327" y="19"/>
                </a:lnTo>
                <a:lnTo>
                  <a:pt x="327" y="19"/>
                </a:lnTo>
                <a:lnTo>
                  <a:pt x="327" y="19"/>
                </a:lnTo>
                <a:lnTo>
                  <a:pt x="329" y="19"/>
                </a:lnTo>
                <a:lnTo>
                  <a:pt x="329" y="19"/>
                </a:lnTo>
                <a:lnTo>
                  <a:pt x="329" y="19"/>
                </a:lnTo>
                <a:lnTo>
                  <a:pt x="329" y="19"/>
                </a:lnTo>
                <a:lnTo>
                  <a:pt x="329" y="19"/>
                </a:lnTo>
                <a:lnTo>
                  <a:pt x="329" y="19"/>
                </a:lnTo>
                <a:lnTo>
                  <a:pt x="329" y="19"/>
                </a:lnTo>
                <a:lnTo>
                  <a:pt x="329" y="19"/>
                </a:lnTo>
                <a:lnTo>
                  <a:pt x="329" y="22"/>
                </a:lnTo>
                <a:lnTo>
                  <a:pt x="329" y="22"/>
                </a:lnTo>
                <a:lnTo>
                  <a:pt x="329" y="22"/>
                </a:lnTo>
                <a:lnTo>
                  <a:pt x="329" y="22"/>
                </a:lnTo>
                <a:lnTo>
                  <a:pt x="327" y="22"/>
                </a:lnTo>
                <a:lnTo>
                  <a:pt x="327" y="22"/>
                </a:lnTo>
                <a:lnTo>
                  <a:pt x="327" y="22"/>
                </a:lnTo>
                <a:lnTo>
                  <a:pt x="327" y="22"/>
                </a:lnTo>
                <a:lnTo>
                  <a:pt x="327" y="22"/>
                </a:lnTo>
                <a:lnTo>
                  <a:pt x="327" y="24"/>
                </a:lnTo>
                <a:lnTo>
                  <a:pt x="327" y="24"/>
                </a:lnTo>
                <a:lnTo>
                  <a:pt x="329" y="24"/>
                </a:lnTo>
                <a:lnTo>
                  <a:pt x="329" y="22"/>
                </a:lnTo>
                <a:lnTo>
                  <a:pt x="329" y="22"/>
                </a:lnTo>
                <a:lnTo>
                  <a:pt x="332" y="22"/>
                </a:lnTo>
                <a:lnTo>
                  <a:pt x="332" y="22"/>
                </a:lnTo>
                <a:lnTo>
                  <a:pt x="332" y="24"/>
                </a:lnTo>
                <a:lnTo>
                  <a:pt x="332" y="24"/>
                </a:lnTo>
                <a:lnTo>
                  <a:pt x="334" y="24"/>
                </a:lnTo>
                <a:lnTo>
                  <a:pt x="336" y="24"/>
                </a:lnTo>
                <a:lnTo>
                  <a:pt x="336" y="24"/>
                </a:lnTo>
                <a:lnTo>
                  <a:pt x="336" y="22"/>
                </a:lnTo>
                <a:lnTo>
                  <a:pt x="336" y="22"/>
                </a:lnTo>
                <a:lnTo>
                  <a:pt x="336" y="22"/>
                </a:lnTo>
                <a:lnTo>
                  <a:pt x="336" y="22"/>
                </a:lnTo>
                <a:lnTo>
                  <a:pt x="339" y="22"/>
                </a:lnTo>
                <a:lnTo>
                  <a:pt x="339" y="19"/>
                </a:lnTo>
                <a:lnTo>
                  <a:pt x="339" y="19"/>
                </a:lnTo>
                <a:lnTo>
                  <a:pt x="339" y="19"/>
                </a:lnTo>
                <a:lnTo>
                  <a:pt x="339" y="19"/>
                </a:lnTo>
                <a:lnTo>
                  <a:pt x="339" y="19"/>
                </a:lnTo>
                <a:lnTo>
                  <a:pt x="339" y="19"/>
                </a:lnTo>
                <a:lnTo>
                  <a:pt x="339" y="19"/>
                </a:lnTo>
                <a:lnTo>
                  <a:pt x="339" y="17"/>
                </a:lnTo>
                <a:lnTo>
                  <a:pt x="339" y="17"/>
                </a:lnTo>
                <a:lnTo>
                  <a:pt x="341" y="17"/>
                </a:lnTo>
                <a:lnTo>
                  <a:pt x="341" y="17"/>
                </a:lnTo>
                <a:lnTo>
                  <a:pt x="341" y="17"/>
                </a:lnTo>
                <a:lnTo>
                  <a:pt x="341" y="17"/>
                </a:lnTo>
                <a:lnTo>
                  <a:pt x="341" y="19"/>
                </a:lnTo>
                <a:lnTo>
                  <a:pt x="341" y="19"/>
                </a:lnTo>
                <a:lnTo>
                  <a:pt x="341" y="19"/>
                </a:lnTo>
                <a:lnTo>
                  <a:pt x="341" y="19"/>
                </a:lnTo>
                <a:lnTo>
                  <a:pt x="341" y="19"/>
                </a:lnTo>
                <a:lnTo>
                  <a:pt x="341" y="19"/>
                </a:lnTo>
                <a:lnTo>
                  <a:pt x="341" y="19"/>
                </a:lnTo>
                <a:lnTo>
                  <a:pt x="341" y="19"/>
                </a:lnTo>
                <a:lnTo>
                  <a:pt x="341" y="19"/>
                </a:lnTo>
                <a:lnTo>
                  <a:pt x="341" y="19"/>
                </a:lnTo>
                <a:lnTo>
                  <a:pt x="341" y="22"/>
                </a:lnTo>
                <a:lnTo>
                  <a:pt x="341" y="22"/>
                </a:lnTo>
                <a:lnTo>
                  <a:pt x="341" y="22"/>
                </a:lnTo>
                <a:lnTo>
                  <a:pt x="341" y="22"/>
                </a:lnTo>
                <a:lnTo>
                  <a:pt x="341" y="22"/>
                </a:lnTo>
                <a:lnTo>
                  <a:pt x="341" y="22"/>
                </a:lnTo>
                <a:lnTo>
                  <a:pt x="341" y="22"/>
                </a:lnTo>
                <a:lnTo>
                  <a:pt x="341" y="22"/>
                </a:lnTo>
                <a:lnTo>
                  <a:pt x="344" y="22"/>
                </a:lnTo>
                <a:lnTo>
                  <a:pt x="344" y="22"/>
                </a:lnTo>
                <a:lnTo>
                  <a:pt x="344" y="22"/>
                </a:lnTo>
                <a:lnTo>
                  <a:pt x="341" y="22"/>
                </a:lnTo>
                <a:lnTo>
                  <a:pt x="341" y="22"/>
                </a:lnTo>
                <a:lnTo>
                  <a:pt x="341" y="22"/>
                </a:lnTo>
                <a:lnTo>
                  <a:pt x="341" y="22"/>
                </a:lnTo>
                <a:lnTo>
                  <a:pt x="341" y="22"/>
                </a:lnTo>
                <a:lnTo>
                  <a:pt x="341" y="22"/>
                </a:lnTo>
                <a:lnTo>
                  <a:pt x="341" y="24"/>
                </a:lnTo>
                <a:lnTo>
                  <a:pt x="341" y="24"/>
                </a:lnTo>
                <a:lnTo>
                  <a:pt x="341" y="24"/>
                </a:lnTo>
                <a:lnTo>
                  <a:pt x="341" y="24"/>
                </a:lnTo>
                <a:lnTo>
                  <a:pt x="341" y="24"/>
                </a:lnTo>
                <a:lnTo>
                  <a:pt x="341" y="24"/>
                </a:lnTo>
                <a:lnTo>
                  <a:pt x="341" y="24"/>
                </a:lnTo>
                <a:lnTo>
                  <a:pt x="341" y="26"/>
                </a:lnTo>
                <a:lnTo>
                  <a:pt x="341" y="26"/>
                </a:lnTo>
                <a:lnTo>
                  <a:pt x="341" y="26"/>
                </a:lnTo>
                <a:lnTo>
                  <a:pt x="344" y="24"/>
                </a:lnTo>
                <a:lnTo>
                  <a:pt x="344" y="24"/>
                </a:lnTo>
                <a:lnTo>
                  <a:pt x="344" y="24"/>
                </a:lnTo>
                <a:lnTo>
                  <a:pt x="344" y="24"/>
                </a:lnTo>
                <a:lnTo>
                  <a:pt x="346" y="24"/>
                </a:lnTo>
                <a:lnTo>
                  <a:pt x="346" y="22"/>
                </a:lnTo>
                <a:lnTo>
                  <a:pt x="346" y="22"/>
                </a:lnTo>
                <a:lnTo>
                  <a:pt x="346" y="22"/>
                </a:lnTo>
                <a:lnTo>
                  <a:pt x="346" y="22"/>
                </a:lnTo>
                <a:lnTo>
                  <a:pt x="348" y="22"/>
                </a:lnTo>
                <a:lnTo>
                  <a:pt x="348" y="22"/>
                </a:lnTo>
                <a:lnTo>
                  <a:pt x="346" y="22"/>
                </a:lnTo>
                <a:lnTo>
                  <a:pt x="346" y="24"/>
                </a:lnTo>
                <a:lnTo>
                  <a:pt x="346" y="24"/>
                </a:lnTo>
                <a:lnTo>
                  <a:pt x="346" y="24"/>
                </a:lnTo>
                <a:lnTo>
                  <a:pt x="346" y="24"/>
                </a:lnTo>
                <a:lnTo>
                  <a:pt x="346" y="24"/>
                </a:lnTo>
                <a:lnTo>
                  <a:pt x="346" y="24"/>
                </a:lnTo>
                <a:lnTo>
                  <a:pt x="346" y="24"/>
                </a:lnTo>
                <a:lnTo>
                  <a:pt x="346" y="24"/>
                </a:lnTo>
                <a:lnTo>
                  <a:pt x="344" y="24"/>
                </a:lnTo>
                <a:lnTo>
                  <a:pt x="344" y="26"/>
                </a:lnTo>
                <a:lnTo>
                  <a:pt x="344" y="26"/>
                </a:lnTo>
                <a:lnTo>
                  <a:pt x="344" y="26"/>
                </a:lnTo>
                <a:lnTo>
                  <a:pt x="344" y="26"/>
                </a:lnTo>
                <a:lnTo>
                  <a:pt x="341" y="26"/>
                </a:lnTo>
                <a:lnTo>
                  <a:pt x="341" y="29"/>
                </a:lnTo>
                <a:lnTo>
                  <a:pt x="341" y="29"/>
                </a:lnTo>
                <a:lnTo>
                  <a:pt x="341" y="29"/>
                </a:lnTo>
                <a:lnTo>
                  <a:pt x="341" y="29"/>
                </a:lnTo>
                <a:lnTo>
                  <a:pt x="341" y="29"/>
                </a:lnTo>
                <a:lnTo>
                  <a:pt x="341" y="29"/>
                </a:lnTo>
                <a:lnTo>
                  <a:pt x="341" y="29"/>
                </a:lnTo>
                <a:lnTo>
                  <a:pt x="339" y="31"/>
                </a:lnTo>
                <a:lnTo>
                  <a:pt x="339" y="31"/>
                </a:lnTo>
                <a:lnTo>
                  <a:pt x="339" y="31"/>
                </a:lnTo>
                <a:lnTo>
                  <a:pt x="339" y="31"/>
                </a:lnTo>
                <a:lnTo>
                  <a:pt x="339" y="31"/>
                </a:lnTo>
                <a:lnTo>
                  <a:pt x="339" y="31"/>
                </a:lnTo>
                <a:lnTo>
                  <a:pt x="339" y="31"/>
                </a:lnTo>
                <a:lnTo>
                  <a:pt x="339" y="31"/>
                </a:lnTo>
                <a:lnTo>
                  <a:pt x="339" y="31"/>
                </a:lnTo>
                <a:lnTo>
                  <a:pt x="339" y="31"/>
                </a:lnTo>
                <a:lnTo>
                  <a:pt x="339" y="31"/>
                </a:lnTo>
                <a:lnTo>
                  <a:pt x="339" y="31"/>
                </a:lnTo>
                <a:lnTo>
                  <a:pt x="339" y="31"/>
                </a:lnTo>
                <a:lnTo>
                  <a:pt x="336" y="31"/>
                </a:lnTo>
                <a:lnTo>
                  <a:pt x="336" y="31"/>
                </a:lnTo>
                <a:lnTo>
                  <a:pt x="336" y="34"/>
                </a:lnTo>
                <a:lnTo>
                  <a:pt x="336" y="34"/>
                </a:lnTo>
                <a:lnTo>
                  <a:pt x="336" y="34"/>
                </a:lnTo>
                <a:lnTo>
                  <a:pt x="336" y="34"/>
                </a:lnTo>
                <a:lnTo>
                  <a:pt x="336" y="34"/>
                </a:lnTo>
                <a:lnTo>
                  <a:pt x="336" y="36"/>
                </a:lnTo>
                <a:lnTo>
                  <a:pt x="336" y="36"/>
                </a:lnTo>
                <a:lnTo>
                  <a:pt x="336" y="36"/>
                </a:lnTo>
                <a:lnTo>
                  <a:pt x="336" y="36"/>
                </a:lnTo>
                <a:lnTo>
                  <a:pt x="336" y="36"/>
                </a:lnTo>
                <a:lnTo>
                  <a:pt x="336" y="36"/>
                </a:lnTo>
                <a:lnTo>
                  <a:pt x="336" y="36"/>
                </a:lnTo>
                <a:lnTo>
                  <a:pt x="336" y="36"/>
                </a:lnTo>
                <a:lnTo>
                  <a:pt x="336" y="36"/>
                </a:lnTo>
                <a:lnTo>
                  <a:pt x="336" y="36"/>
                </a:lnTo>
                <a:lnTo>
                  <a:pt x="339" y="36"/>
                </a:lnTo>
                <a:lnTo>
                  <a:pt x="339" y="36"/>
                </a:lnTo>
                <a:lnTo>
                  <a:pt x="339" y="36"/>
                </a:lnTo>
                <a:lnTo>
                  <a:pt x="339" y="36"/>
                </a:lnTo>
                <a:lnTo>
                  <a:pt x="341" y="36"/>
                </a:lnTo>
                <a:lnTo>
                  <a:pt x="341" y="36"/>
                </a:lnTo>
                <a:lnTo>
                  <a:pt x="341" y="34"/>
                </a:lnTo>
                <a:lnTo>
                  <a:pt x="341" y="34"/>
                </a:lnTo>
                <a:lnTo>
                  <a:pt x="341" y="36"/>
                </a:lnTo>
                <a:lnTo>
                  <a:pt x="344" y="36"/>
                </a:lnTo>
                <a:lnTo>
                  <a:pt x="344" y="36"/>
                </a:lnTo>
                <a:lnTo>
                  <a:pt x="346" y="34"/>
                </a:lnTo>
                <a:lnTo>
                  <a:pt x="346" y="34"/>
                </a:lnTo>
                <a:lnTo>
                  <a:pt x="348" y="31"/>
                </a:lnTo>
                <a:lnTo>
                  <a:pt x="348" y="31"/>
                </a:lnTo>
                <a:lnTo>
                  <a:pt x="348" y="31"/>
                </a:lnTo>
                <a:lnTo>
                  <a:pt x="348" y="31"/>
                </a:lnTo>
                <a:lnTo>
                  <a:pt x="348" y="31"/>
                </a:lnTo>
                <a:lnTo>
                  <a:pt x="348" y="31"/>
                </a:lnTo>
                <a:lnTo>
                  <a:pt x="348" y="31"/>
                </a:lnTo>
                <a:lnTo>
                  <a:pt x="348" y="31"/>
                </a:lnTo>
                <a:lnTo>
                  <a:pt x="348" y="31"/>
                </a:lnTo>
                <a:lnTo>
                  <a:pt x="348" y="31"/>
                </a:lnTo>
                <a:lnTo>
                  <a:pt x="348" y="31"/>
                </a:lnTo>
                <a:lnTo>
                  <a:pt x="346" y="34"/>
                </a:lnTo>
                <a:lnTo>
                  <a:pt x="346" y="36"/>
                </a:lnTo>
                <a:lnTo>
                  <a:pt x="344" y="36"/>
                </a:lnTo>
                <a:lnTo>
                  <a:pt x="344" y="36"/>
                </a:lnTo>
                <a:lnTo>
                  <a:pt x="344" y="36"/>
                </a:lnTo>
                <a:lnTo>
                  <a:pt x="344" y="36"/>
                </a:lnTo>
                <a:lnTo>
                  <a:pt x="344" y="36"/>
                </a:lnTo>
                <a:lnTo>
                  <a:pt x="344" y="36"/>
                </a:lnTo>
                <a:lnTo>
                  <a:pt x="344" y="39"/>
                </a:lnTo>
                <a:lnTo>
                  <a:pt x="344" y="39"/>
                </a:lnTo>
                <a:lnTo>
                  <a:pt x="344" y="39"/>
                </a:lnTo>
                <a:lnTo>
                  <a:pt x="344" y="39"/>
                </a:lnTo>
                <a:lnTo>
                  <a:pt x="346" y="39"/>
                </a:lnTo>
                <a:lnTo>
                  <a:pt x="346" y="39"/>
                </a:lnTo>
                <a:lnTo>
                  <a:pt x="346" y="39"/>
                </a:lnTo>
                <a:lnTo>
                  <a:pt x="346" y="39"/>
                </a:lnTo>
                <a:lnTo>
                  <a:pt x="346" y="39"/>
                </a:lnTo>
                <a:lnTo>
                  <a:pt x="346" y="39"/>
                </a:lnTo>
                <a:lnTo>
                  <a:pt x="346" y="39"/>
                </a:lnTo>
                <a:lnTo>
                  <a:pt x="348" y="39"/>
                </a:lnTo>
                <a:lnTo>
                  <a:pt x="348" y="39"/>
                </a:lnTo>
                <a:lnTo>
                  <a:pt x="348" y="39"/>
                </a:lnTo>
                <a:lnTo>
                  <a:pt x="348" y="39"/>
                </a:lnTo>
                <a:lnTo>
                  <a:pt x="348" y="39"/>
                </a:lnTo>
                <a:lnTo>
                  <a:pt x="348" y="39"/>
                </a:lnTo>
                <a:lnTo>
                  <a:pt x="348" y="39"/>
                </a:lnTo>
                <a:lnTo>
                  <a:pt x="351" y="41"/>
                </a:lnTo>
                <a:lnTo>
                  <a:pt x="351" y="41"/>
                </a:lnTo>
                <a:lnTo>
                  <a:pt x="351" y="41"/>
                </a:lnTo>
                <a:lnTo>
                  <a:pt x="351" y="41"/>
                </a:lnTo>
                <a:lnTo>
                  <a:pt x="351" y="41"/>
                </a:lnTo>
                <a:lnTo>
                  <a:pt x="348" y="41"/>
                </a:lnTo>
                <a:lnTo>
                  <a:pt x="348" y="41"/>
                </a:lnTo>
                <a:lnTo>
                  <a:pt x="348" y="41"/>
                </a:lnTo>
                <a:lnTo>
                  <a:pt x="348" y="41"/>
                </a:lnTo>
                <a:lnTo>
                  <a:pt x="348" y="41"/>
                </a:lnTo>
                <a:lnTo>
                  <a:pt x="348" y="41"/>
                </a:lnTo>
                <a:lnTo>
                  <a:pt x="348" y="44"/>
                </a:lnTo>
                <a:lnTo>
                  <a:pt x="348" y="44"/>
                </a:lnTo>
                <a:lnTo>
                  <a:pt x="348" y="44"/>
                </a:lnTo>
                <a:lnTo>
                  <a:pt x="348" y="44"/>
                </a:lnTo>
                <a:lnTo>
                  <a:pt x="348" y="44"/>
                </a:lnTo>
                <a:lnTo>
                  <a:pt x="348" y="44"/>
                </a:lnTo>
                <a:lnTo>
                  <a:pt x="351" y="41"/>
                </a:lnTo>
                <a:lnTo>
                  <a:pt x="351" y="41"/>
                </a:lnTo>
                <a:lnTo>
                  <a:pt x="351" y="41"/>
                </a:lnTo>
                <a:lnTo>
                  <a:pt x="351" y="41"/>
                </a:lnTo>
                <a:lnTo>
                  <a:pt x="351" y="41"/>
                </a:lnTo>
                <a:lnTo>
                  <a:pt x="351" y="41"/>
                </a:lnTo>
                <a:lnTo>
                  <a:pt x="351" y="41"/>
                </a:lnTo>
                <a:lnTo>
                  <a:pt x="353" y="41"/>
                </a:lnTo>
                <a:lnTo>
                  <a:pt x="353" y="41"/>
                </a:lnTo>
                <a:lnTo>
                  <a:pt x="351" y="41"/>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48" y="44"/>
                </a:lnTo>
                <a:lnTo>
                  <a:pt x="348" y="44"/>
                </a:lnTo>
                <a:lnTo>
                  <a:pt x="348" y="44"/>
                </a:lnTo>
                <a:lnTo>
                  <a:pt x="348" y="44"/>
                </a:lnTo>
                <a:lnTo>
                  <a:pt x="348" y="44"/>
                </a:lnTo>
                <a:lnTo>
                  <a:pt x="348" y="44"/>
                </a:lnTo>
                <a:lnTo>
                  <a:pt x="348" y="44"/>
                </a:lnTo>
                <a:lnTo>
                  <a:pt x="348" y="44"/>
                </a:lnTo>
                <a:lnTo>
                  <a:pt x="348" y="46"/>
                </a:lnTo>
                <a:lnTo>
                  <a:pt x="351" y="46"/>
                </a:lnTo>
                <a:lnTo>
                  <a:pt x="351" y="46"/>
                </a:lnTo>
                <a:lnTo>
                  <a:pt x="351" y="46"/>
                </a:lnTo>
                <a:lnTo>
                  <a:pt x="351" y="46"/>
                </a:lnTo>
                <a:lnTo>
                  <a:pt x="351" y="46"/>
                </a:lnTo>
                <a:lnTo>
                  <a:pt x="353" y="46"/>
                </a:lnTo>
                <a:lnTo>
                  <a:pt x="353" y="44"/>
                </a:lnTo>
                <a:lnTo>
                  <a:pt x="353" y="44"/>
                </a:lnTo>
                <a:lnTo>
                  <a:pt x="356" y="44"/>
                </a:lnTo>
                <a:lnTo>
                  <a:pt x="356" y="44"/>
                </a:lnTo>
                <a:lnTo>
                  <a:pt x="356" y="44"/>
                </a:lnTo>
                <a:lnTo>
                  <a:pt x="356" y="46"/>
                </a:lnTo>
                <a:lnTo>
                  <a:pt x="356" y="46"/>
                </a:lnTo>
                <a:lnTo>
                  <a:pt x="356" y="46"/>
                </a:lnTo>
                <a:lnTo>
                  <a:pt x="356" y="46"/>
                </a:lnTo>
                <a:lnTo>
                  <a:pt x="356" y="46"/>
                </a:lnTo>
                <a:lnTo>
                  <a:pt x="356" y="48"/>
                </a:lnTo>
                <a:lnTo>
                  <a:pt x="356" y="48"/>
                </a:lnTo>
                <a:lnTo>
                  <a:pt x="356" y="48"/>
                </a:lnTo>
                <a:lnTo>
                  <a:pt x="358" y="48"/>
                </a:lnTo>
                <a:lnTo>
                  <a:pt x="358" y="48"/>
                </a:lnTo>
                <a:lnTo>
                  <a:pt x="358" y="48"/>
                </a:lnTo>
                <a:lnTo>
                  <a:pt x="358" y="48"/>
                </a:lnTo>
                <a:lnTo>
                  <a:pt x="358" y="48"/>
                </a:lnTo>
                <a:lnTo>
                  <a:pt x="358" y="48"/>
                </a:lnTo>
                <a:lnTo>
                  <a:pt x="358" y="48"/>
                </a:lnTo>
                <a:lnTo>
                  <a:pt x="358" y="48"/>
                </a:lnTo>
                <a:lnTo>
                  <a:pt x="358" y="48"/>
                </a:lnTo>
                <a:lnTo>
                  <a:pt x="358" y="48"/>
                </a:lnTo>
                <a:lnTo>
                  <a:pt x="358" y="48"/>
                </a:lnTo>
                <a:lnTo>
                  <a:pt x="358" y="48"/>
                </a:lnTo>
                <a:lnTo>
                  <a:pt x="358" y="48"/>
                </a:lnTo>
                <a:lnTo>
                  <a:pt x="358" y="48"/>
                </a:lnTo>
                <a:lnTo>
                  <a:pt x="360" y="46"/>
                </a:lnTo>
                <a:lnTo>
                  <a:pt x="360" y="46"/>
                </a:lnTo>
                <a:lnTo>
                  <a:pt x="360" y="46"/>
                </a:lnTo>
                <a:lnTo>
                  <a:pt x="360" y="46"/>
                </a:lnTo>
                <a:lnTo>
                  <a:pt x="360" y="46"/>
                </a:lnTo>
                <a:lnTo>
                  <a:pt x="360" y="46"/>
                </a:lnTo>
                <a:lnTo>
                  <a:pt x="360" y="46"/>
                </a:lnTo>
                <a:lnTo>
                  <a:pt x="360" y="46"/>
                </a:lnTo>
                <a:lnTo>
                  <a:pt x="363" y="46"/>
                </a:lnTo>
                <a:lnTo>
                  <a:pt x="363" y="46"/>
                </a:lnTo>
                <a:lnTo>
                  <a:pt x="360" y="46"/>
                </a:lnTo>
                <a:lnTo>
                  <a:pt x="360" y="46"/>
                </a:lnTo>
                <a:lnTo>
                  <a:pt x="360" y="46"/>
                </a:lnTo>
                <a:lnTo>
                  <a:pt x="360" y="48"/>
                </a:lnTo>
                <a:lnTo>
                  <a:pt x="360" y="48"/>
                </a:lnTo>
                <a:lnTo>
                  <a:pt x="360" y="48"/>
                </a:lnTo>
                <a:lnTo>
                  <a:pt x="360" y="48"/>
                </a:lnTo>
                <a:lnTo>
                  <a:pt x="360" y="48"/>
                </a:lnTo>
                <a:lnTo>
                  <a:pt x="360" y="48"/>
                </a:lnTo>
                <a:lnTo>
                  <a:pt x="360" y="48"/>
                </a:lnTo>
                <a:lnTo>
                  <a:pt x="360" y="48"/>
                </a:lnTo>
                <a:lnTo>
                  <a:pt x="360" y="48"/>
                </a:lnTo>
                <a:lnTo>
                  <a:pt x="358" y="48"/>
                </a:lnTo>
                <a:lnTo>
                  <a:pt x="358" y="48"/>
                </a:lnTo>
                <a:lnTo>
                  <a:pt x="358" y="48"/>
                </a:lnTo>
                <a:lnTo>
                  <a:pt x="358" y="48"/>
                </a:lnTo>
                <a:lnTo>
                  <a:pt x="358" y="48"/>
                </a:lnTo>
                <a:lnTo>
                  <a:pt x="358" y="51"/>
                </a:lnTo>
                <a:lnTo>
                  <a:pt x="358" y="51"/>
                </a:lnTo>
                <a:lnTo>
                  <a:pt x="358" y="51"/>
                </a:lnTo>
                <a:lnTo>
                  <a:pt x="358" y="51"/>
                </a:lnTo>
                <a:lnTo>
                  <a:pt x="358" y="51"/>
                </a:lnTo>
                <a:lnTo>
                  <a:pt x="358" y="51"/>
                </a:lnTo>
                <a:lnTo>
                  <a:pt x="358" y="51"/>
                </a:lnTo>
                <a:lnTo>
                  <a:pt x="358" y="51"/>
                </a:lnTo>
                <a:lnTo>
                  <a:pt x="358" y="51"/>
                </a:lnTo>
                <a:lnTo>
                  <a:pt x="358" y="51"/>
                </a:lnTo>
                <a:lnTo>
                  <a:pt x="358" y="51"/>
                </a:lnTo>
                <a:lnTo>
                  <a:pt x="358" y="51"/>
                </a:lnTo>
                <a:lnTo>
                  <a:pt x="358" y="51"/>
                </a:lnTo>
                <a:lnTo>
                  <a:pt x="358" y="51"/>
                </a:lnTo>
                <a:lnTo>
                  <a:pt x="360" y="48"/>
                </a:lnTo>
                <a:lnTo>
                  <a:pt x="360" y="48"/>
                </a:lnTo>
                <a:lnTo>
                  <a:pt x="360" y="48"/>
                </a:lnTo>
                <a:lnTo>
                  <a:pt x="360" y="48"/>
                </a:lnTo>
                <a:lnTo>
                  <a:pt x="360" y="48"/>
                </a:lnTo>
                <a:lnTo>
                  <a:pt x="360" y="48"/>
                </a:lnTo>
                <a:lnTo>
                  <a:pt x="363" y="48"/>
                </a:lnTo>
                <a:lnTo>
                  <a:pt x="363" y="48"/>
                </a:lnTo>
                <a:lnTo>
                  <a:pt x="363" y="48"/>
                </a:lnTo>
                <a:lnTo>
                  <a:pt x="363" y="48"/>
                </a:lnTo>
                <a:lnTo>
                  <a:pt x="363" y="48"/>
                </a:lnTo>
                <a:lnTo>
                  <a:pt x="363" y="48"/>
                </a:lnTo>
                <a:lnTo>
                  <a:pt x="363" y="46"/>
                </a:lnTo>
                <a:lnTo>
                  <a:pt x="363" y="46"/>
                </a:lnTo>
                <a:lnTo>
                  <a:pt x="363" y="46"/>
                </a:lnTo>
                <a:lnTo>
                  <a:pt x="363" y="46"/>
                </a:lnTo>
                <a:lnTo>
                  <a:pt x="363" y="46"/>
                </a:lnTo>
                <a:lnTo>
                  <a:pt x="365" y="46"/>
                </a:lnTo>
                <a:lnTo>
                  <a:pt x="365" y="46"/>
                </a:lnTo>
                <a:lnTo>
                  <a:pt x="365" y="46"/>
                </a:lnTo>
                <a:lnTo>
                  <a:pt x="365" y="46"/>
                </a:lnTo>
                <a:lnTo>
                  <a:pt x="365" y="46"/>
                </a:lnTo>
                <a:lnTo>
                  <a:pt x="365" y="46"/>
                </a:lnTo>
                <a:lnTo>
                  <a:pt x="365" y="46"/>
                </a:lnTo>
                <a:lnTo>
                  <a:pt x="365" y="46"/>
                </a:lnTo>
                <a:lnTo>
                  <a:pt x="365" y="46"/>
                </a:lnTo>
                <a:lnTo>
                  <a:pt x="365" y="46"/>
                </a:lnTo>
                <a:lnTo>
                  <a:pt x="363" y="46"/>
                </a:lnTo>
                <a:lnTo>
                  <a:pt x="363" y="48"/>
                </a:lnTo>
                <a:lnTo>
                  <a:pt x="363" y="48"/>
                </a:lnTo>
                <a:lnTo>
                  <a:pt x="363" y="48"/>
                </a:lnTo>
                <a:lnTo>
                  <a:pt x="363" y="48"/>
                </a:lnTo>
                <a:lnTo>
                  <a:pt x="363" y="48"/>
                </a:lnTo>
                <a:lnTo>
                  <a:pt x="363" y="48"/>
                </a:lnTo>
                <a:lnTo>
                  <a:pt x="363" y="48"/>
                </a:lnTo>
                <a:lnTo>
                  <a:pt x="363" y="48"/>
                </a:lnTo>
                <a:lnTo>
                  <a:pt x="363" y="48"/>
                </a:lnTo>
                <a:lnTo>
                  <a:pt x="363" y="51"/>
                </a:lnTo>
                <a:lnTo>
                  <a:pt x="365" y="51"/>
                </a:lnTo>
                <a:lnTo>
                  <a:pt x="365" y="51"/>
                </a:lnTo>
                <a:lnTo>
                  <a:pt x="365" y="51"/>
                </a:lnTo>
                <a:lnTo>
                  <a:pt x="365" y="51"/>
                </a:lnTo>
                <a:lnTo>
                  <a:pt x="365" y="51"/>
                </a:lnTo>
                <a:lnTo>
                  <a:pt x="365" y="51"/>
                </a:lnTo>
                <a:lnTo>
                  <a:pt x="365" y="51"/>
                </a:lnTo>
                <a:lnTo>
                  <a:pt x="368" y="51"/>
                </a:lnTo>
                <a:lnTo>
                  <a:pt x="368" y="51"/>
                </a:lnTo>
                <a:lnTo>
                  <a:pt x="368" y="51"/>
                </a:lnTo>
                <a:lnTo>
                  <a:pt x="368" y="48"/>
                </a:lnTo>
                <a:lnTo>
                  <a:pt x="368" y="48"/>
                </a:lnTo>
                <a:lnTo>
                  <a:pt x="368" y="51"/>
                </a:lnTo>
                <a:lnTo>
                  <a:pt x="368" y="51"/>
                </a:lnTo>
                <a:lnTo>
                  <a:pt x="368" y="51"/>
                </a:lnTo>
                <a:lnTo>
                  <a:pt x="368" y="51"/>
                </a:lnTo>
                <a:lnTo>
                  <a:pt x="368" y="51"/>
                </a:lnTo>
                <a:lnTo>
                  <a:pt x="370" y="51"/>
                </a:lnTo>
                <a:lnTo>
                  <a:pt x="370" y="51"/>
                </a:lnTo>
                <a:lnTo>
                  <a:pt x="370" y="53"/>
                </a:lnTo>
                <a:lnTo>
                  <a:pt x="370" y="51"/>
                </a:lnTo>
                <a:lnTo>
                  <a:pt x="370" y="51"/>
                </a:lnTo>
                <a:lnTo>
                  <a:pt x="372" y="51"/>
                </a:lnTo>
                <a:lnTo>
                  <a:pt x="372" y="51"/>
                </a:lnTo>
                <a:lnTo>
                  <a:pt x="370" y="51"/>
                </a:lnTo>
                <a:lnTo>
                  <a:pt x="370" y="53"/>
                </a:lnTo>
                <a:lnTo>
                  <a:pt x="370" y="53"/>
                </a:lnTo>
                <a:lnTo>
                  <a:pt x="370" y="53"/>
                </a:lnTo>
                <a:lnTo>
                  <a:pt x="370" y="53"/>
                </a:lnTo>
                <a:lnTo>
                  <a:pt x="370" y="53"/>
                </a:lnTo>
                <a:lnTo>
                  <a:pt x="370" y="53"/>
                </a:lnTo>
                <a:lnTo>
                  <a:pt x="370" y="53"/>
                </a:lnTo>
                <a:lnTo>
                  <a:pt x="370" y="53"/>
                </a:lnTo>
                <a:lnTo>
                  <a:pt x="368" y="56"/>
                </a:lnTo>
                <a:lnTo>
                  <a:pt x="368" y="56"/>
                </a:lnTo>
                <a:lnTo>
                  <a:pt x="368" y="56"/>
                </a:lnTo>
                <a:lnTo>
                  <a:pt x="368" y="58"/>
                </a:lnTo>
                <a:lnTo>
                  <a:pt x="368" y="58"/>
                </a:lnTo>
                <a:lnTo>
                  <a:pt x="368" y="58"/>
                </a:lnTo>
                <a:lnTo>
                  <a:pt x="368" y="58"/>
                </a:lnTo>
                <a:lnTo>
                  <a:pt x="368" y="58"/>
                </a:lnTo>
                <a:lnTo>
                  <a:pt x="368" y="58"/>
                </a:lnTo>
                <a:lnTo>
                  <a:pt x="368" y="58"/>
                </a:lnTo>
                <a:lnTo>
                  <a:pt x="368" y="61"/>
                </a:lnTo>
                <a:lnTo>
                  <a:pt x="368" y="61"/>
                </a:lnTo>
                <a:lnTo>
                  <a:pt x="368" y="61"/>
                </a:lnTo>
                <a:lnTo>
                  <a:pt x="368" y="61"/>
                </a:lnTo>
                <a:lnTo>
                  <a:pt x="368" y="61"/>
                </a:lnTo>
                <a:lnTo>
                  <a:pt x="368" y="63"/>
                </a:lnTo>
                <a:lnTo>
                  <a:pt x="368" y="63"/>
                </a:lnTo>
                <a:lnTo>
                  <a:pt x="368" y="63"/>
                </a:lnTo>
                <a:lnTo>
                  <a:pt x="368" y="63"/>
                </a:lnTo>
                <a:lnTo>
                  <a:pt x="368" y="63"/>
                </a:lnTo>
                <a:lnTo>
                  <a:pt x="368" y="63"/>
                </a:lnTo>
                <a:lnTo>
                  <a:pt x="368" y="63"/>
                </a:lnTo>
                <a:lnTo>
                  <a:pt x="368" y="63"/>
                </a:lnTo>
                <a:lnTo>
                  <a:pt x="368" y="63"/>
                </a:lnTo>
                <a:lnTo>
                  <a:pt x="368" y="63"/>
                </a:lnTo>
                <a:lnTo>
                  <a:pt x="368" y="63"/>
                </a:lnTo>
                <a:lnTo>
                  <a:pt x="368" y="63"/>
                </a:lnTo>
                <a:lnTo>
                  <a:pt x="368" y="66"/>
                </a:lnTo>
                <a:lnTo>
                  <a:pt x="368" y="66"/>
                </a:lnTo>
                <a:lnTo>
                  <a:pt x="368" y="66"/>
                </a:lnTo>
                <a:lnTo>
                  <a:pt x="368" y="63"/>
                </a:lnTo>
                <a:lnTo>
                  <a:pt x="368" y="63"/>
                </a:lnTo>
                <a:lnTo>
                  <a:pt x="368" y="63"/>
                </a:lnTo>
                <a:lnTo>
                  <a:pt x="370" y="63"/>
                </a:lnTo>
                <a:lnTo>
                  <a:pt x="370" y="63"/>
                </a:lnTo>
                <a:lnTo>
                  <a:pt x="370" y="63"/>
                </a:lnTo>
                <a:lnTo>
                  <a:pt x="370" y="63"/>
                </a:lnTo>
                <a:lnTo>
                  <a:pt x="370" y="63"/>
                </a:lnTo>
                <a:lnTo>
                  <a:pt x="372" y="63"/>
                </a:lnTo>
                <a:lnTo>
                  <a:pt x="372" y="63"/>
                </a:lnTo>
                <a:lnTo>
                  <a:pt x="372" y="63"/>
                </a:lnTo>
                <a:lnTo>
                  <a:pt x="372" y="63"/>
                </a:lnTo>
                <a:lnTo>
                  <a:pt x="372" y="61"/>
                </a:lnTo>
                <a:lnTo>
                  <a:pt x="372" y="61"/>
                </a:lnTo>
                <a:lnTo>
                  <a:pt x="372" y="63"/>
                </a:lnTo>
                <a:lnTo>
                  <a:pt x="372" y="61"/>
                </a:lnTo>
                <a:lnTo>
                  <a:pt x="372" y="61"/>
                </a:lnTo>
                <a:lnTo>
                  <a:pt x="375" y="61"/>
                </a:lnTo>
                <a:lnTo>
                  <a:pt x="375" y="61"/>
                </a:lnTo>
                <a:lnTo>
                  <a:pt x="375" y="63"/>
                </a:lnTo>
                <a:lnTo>
                  <a:pt x="375" y="63"/>
                </a:lnTo>
                <a:lnTo>
                  <a:pt x="375" y="63"/>
                </a:lnTo>
                <a:lnTo>
                  <a:pt x="375" y="63"/>
                </a:lnTo>
                <a:lnTo>
                  <a:pt x="375" y="63"/>
                </a:lnTo>
                <a:lnTo>
                  <a:pt x="375" y="63"/>
                </a:lnTo>
                <a:lnTo>
                  <a:pt x="377" y="63"/>
                </a:lnTo>
                <a:lnTo>
                  <a:pt x="377" y="63"/>
                </a:lnTo>
                <a:lnTo>
                  <a:pt x="377" y="63"/>
                </a:lnTo>
                <a:lnTo>
                  <a:pt x="377" y="63"/>
                </a:lnTo>
                <a:lnTo>
                  <a:pt x="377" y="63"/>
                </a:lnTo>
                <a:lnTo>
                  <a:pt x="377" y="63"/>
                </a:lnTo>
                <a:lnTo>
                  <a:pt x="380" y="61"/>
                </a:lnTo>
                <a:lnTo>
                  <a:pt x="380" y="61"/>
                </a:lnTo>
                <a:lnTo>
                  <a:pt x="382" y="58"/>
                </a:lnTo>
                <a:lnTo>
                  <a:pt x="382" y="58"/>
                </a:lnTo>
                <a:lnTo>
                  <a:pt x="382" y="58"/>
                </a:lnTo>
                <a:lnTo>
                  <a:pt x="382" y="58"/>
                </a:lnTo>
                <a:lnTo>
                  <a:pt x="382" y="58"/>
                </a:lnTo>
                <a:lnTo>
                  <a:pt x="382" y="58"/>
                </a:lnTo>
                <a:lnTo>
                  <a:pt x="382" y="58"/>
                </a:lnTo>
                <a:lnTo>
                  <a:pt x="382" y="58"/>
                </a:lnTo>
                <a:lnTo>
                  <a:pt x="382" y="58"/>
                </a:lnTo>
                <a:lnTo>
                  <a:pt x="382" y="61"/>
                </a:lnTo>
                <a:lnTo>
                  <a:pt x="382" y="61"/>
                </a:lnTo>
                <a:lnTo>
                  <a:pt x="382" y="61"/>
                </a:lnTo>
                <a:lnTo>
                  <a:pt x="382" y="63"/>
                </a:lnTo>
                <a:lnTo>
                  <a:pt x="382" y="63"/>
                </a:lnTo>
                <a:lnTo>
                  <a:pt x="382" y="63"/>
                </a:lnTo>
                <a:lnTo>
                  <a:pt x="382" y="63"/>
                </a:lnTo>
                <a:lnTo>
                  <a:pt x="382" y="63"/>
                </a:lnTo>
                <a:lnTo>
                  <a:pt x="382" y="63"/>
                </a:lnTo>
                <a:lnTo>
                  <a:pt x="382" y="63"/>
                </a:lnTo>
                <a:lnTo>
                  <a:pt x="382" y="63"/>
                </a:lnTo>
                <a:lnTo>
                  <a:pt x="382" y="63"/>
                </a:lnTo>
                <a:lnTo>
                  <a:pt x="384" y="63"/>
                </a:lnTo>
                <a:lnTo>
                  <a:pt x="384" y="61"/>
                </a:lnTo>
                <a:lnTo>
                  <a:pt x="384" y="61"/>
                </a:lnTo>
                <a:lnTo>
                  <a:pt x="384" y="61"/>
                </a:lnTo>
                <a:lnTo>
                  <a:pt x="384" y="61"/>
                </a:lnTo>
                <a:lnTo>
                  <a:pt x="384" y="61"/>
                </a:lnTo>
                <a:lnTo>
                  <a:pt x="384" y="61"/>
                </a:lnTo>
                <a:lnTo>
                  <a:pt x="384" y="61"/>
                </a:lnTo>
                <a:lnTo>
                  <a:pt x="384" y="61"/>
                </a:lnTo>
                <a:lnTo>
                  <a:pt x="384" y="61"/>
                </a:lnTo>
                <a:lnTo>
                  <a:pt x="384" y="61"/>
                </a:lnTo>
                <a:lnTo>
                  <a:pt x="387" y="58"/>
                </a:lnTo>
                <a:lnTo>
                  <a:pt x="387" y="61"/>
                </a:lnTo>
                <a:lnTo>
                  <a:pt x="387" y="61"/>
                </a:lnTo>
                <a:lnTo>
                  <a:pt x="387" y="61"/>
                </a:lnTo>
                <a:lnTo>
                  <a:pt x="387" y="61"/>
                </a:lnTo>
                <a:lnTo>
                  <a:pt x="387" y="61"/>
                </a:lnTo>
                <a:lnTo>
                  <a:pt x="384" y="63"/>
                </a:lnTo>
                <a:lnTo>
                  <a:pt x="384" y="63"/>
                </a:lnTo>
                <a:lnTo>
                  <a:pt x="384" y="63"/>
                </a:lnTo>
                <a:lnTo>
                  <a:pt x="384" y="63"/>
                </a:lnTo>
                <a:lnTo>
                  <a:pt x="384" y="63"/>
                </a:lnTo>
                <a:lnTo>
                  <a:pt x="384" y="63"/>
                </a:lnTo>
                <a:lnTo>
                  <a:pt x="384" y="63"/>
                </a:lnTo>
                <a:lnTo>
                  <a:pt x="384" y="63"/>
                </a:lnTo>
                <a:lnTo>
                  <a:pt x="384" y="63"/>
                </a:lnTo>
                <a:lnTo>
                  <a:pt x="387" y="63"/>
                </a:lnTo>
                <a:lnTo>
                  <a:pt x="387" y="63"/>
                </a:lnTo>
                <a:lnTo>
                  <a:pt x="387" y="63"/>
                </a:lnTo>
                <a:lnTo>
                  <a:pt x="387" y="63"/>
                </a:lnTo>
                <a:lnTo>
                  <a:pt x="387" y="63"/>
                </a:lnTo>
                <a:lnTo>
                  <a:pt x="387" y="61"/>
                </a:lnTo>
                <a:lnTo>
                  <a:pt x="389" y="61"/>
                </a:lnTo>
                <a:lnTo>
                  <a:pt x="389" y="61"/>
                </a:lnTo>
                <a:lnTo>
                  <a:pt x="389" y="61"/>
                </a:lnTo>
                <a:lnTo>
                  <a:pt x="389" y="61"/>
                </a:lnTo>
                <a:lnTo>
                  <a:pt x="389" y="61"/>
                </a:lnTo>
                <a:lnTo>
                  <a:pt x="389" y="61"/>
                </a:lnTo>
                <a:lnTo>
                  <a:pt x="392" y="61"/>
                </a:lnTo>
                <a:lnTo>
                  <a:pt x="392" y="61"/>
                </a:lnTo>
                <a:lnTo>
                  <a:pt x="389" y="61"/>
                </a:lnTo>
                <a:lnTo>
                  <a:pt x="389" y="63"/>
                </a:lnTo>
                <a:lnTo>
                  <a:pt x="389" y="63"/>
                </a:lnTo>
                <a:lnTo>
                  <a:pt x="389" y="63"/>
                </a:lnTo>
                <a:lnTo>
                  <a:pt x="389" y="63"/>
                </a:lnTo>
                <a:lnTo>
                  <a:pt x="389" y="63"/>
                </a:lnTo>
                <a:lnTo>
                  <a:pt x="389" y="63"/>
                </a:lnTo>
                <a:lnTo>
                  <a:pt x="389" y="63"/>
                </a:lnTo>
                <a:lnTo>
                  <a:pt x="389" y="63"/>
                </a:lnTo>
                <a:lnTo>
                  <a:pt x="389" y="66"/>
                </a:lnTo>
                <a:lnTo>
                  <a:pt x="389" y="66"/>
                </a:lnTo>
                <a:lnTo>
                  <a:pt x="389" y="66"/>
                </a:lnTo>
                <a:lnTo>
                  <a:pt x="389" y="66"/>
                </a:lnTo>
                <a:lnTo>
                  <a:pt x="389" y="66"/>
                </a:lnTo>
                <a:lnTo>
                  <a:pt x="387" y="66"/>
                </a:lnTo>
                <a:lnTo>
                  <a:pt x="387" y="68"/>
                </a:lnTo>
                <a:lnTo>
                  <a:pt x="387" y="68"/>
                </a:lnTo>
                <a:lnTo>
                  <a:pt x="387" y="68"/>
                </a:lnTo>
                <a:lnTo>
                  <a:pt x="387" y="68"/>
                </a:lnTo>
                <a:lnTo>
                  <a:pt x="387" y="68"/>
                </a:lnTo>
                <a:lnTo>
                  <a:pt x="387" y="68"/>
                </a:lnTo>
                <a:lnTo>
                  <a:pt x="387" y="70"/>
                </a:lnTo>
                <a:lnTo>
                  <a:pt x="387" y="70"/>
                </a:lnTo>
                <a:lnTo>
                  <a:pt x="387" y="70"/>
                </a:lnTo>
                <a:lnTo>
                  <a:pt x="387" y="70"/>
                </a:lnTo>
                <a:lnTo>
                  <a:pt x="389" y="70"/>
                </a:lnTo>
                <a:lnTo>
                  <a:pt x="389" y="70"/>
                </a:lnTo>
                <a:lnTo>
                  <a:pt x="389" y="70"/>
                </a:lnTo>
                <a:lnTo>
                  <a:pt x="389" y="70"/>
                </a:lnTo>
                <a:lnTo>
                  <a:pt x="389" y="70"/>
                </a:lnTo>
                <a:lnTo>
                  <a:pt x="389" y="70"/>
                </a:lnTo>
                <a:lnTo>
                  <a:pt x="389" y="70"/>
                </a:lnTo>
                <a:lnTo>
                  <a:pt x="389" y="70"/>
                </a:lnTo>
                <a:lnTo>
                  <a:pt x="389" y="70"/>
                </a:lnTo>
                <a:lnTo>
                  <a:pt x="389" y="70"/>
                </a:lnTo>
                <a:lnTo>
                  <a:pt x="392" y="68"/>
                </a:lnTo>
                <a:lnTo>
                  <a:pt x="392" y="66"/>
                </a:lnTo>
                <a:lnTo>
                  <a:pt x="392" y="66"/>
                </a:lnTo>
                <a:lnTo>
                  <a:pt x="394" y="66"/>
                </a:lnTo>
                <a:lnTo>
                  <a:pt x="394" y="66"/>
                </a:lnTo>
                <a:lnTo>
                  <a:pt x="394" y="66"/>
                </a:lnTo>
                <a:lnTo>
                  <a:pt x="394" y="63"/>
                </a:lnTo>
                <a:lnTo>
                  <a:pt x="394" y="66"/>
                </a:lnTo>
                <a:lnTo>
                  <a:pt x="394" y="66"/>
                </a:lnTo>
                <a:lnTo>
                  <a:pt x="394" y="66"/>
                </a:lnTo>
                <a:lnTo>
                  <a:pt x="394" y="66"/>
                </a:lnTo>
                <a:lnTo>
                  <a:pt x="394" y="66"/>
                </a:lnTo>
                <a:lnTo>
                  <a:pt x="394" y="66"/>
                </a:lnTo>
                <a:lnTo>
                  <a:pt x="394" y="66"/>
                </a:lnTo>
                <a:lnTo>
                  <a:pt x="394" y="66"/>
                </a:lnTo>
                <a:lnTo>
                  <a:pt x="394" y="66"/>
                </a:lnTo>
                <a:lnTo>
                  <a:pt x="394" y="66"/>
                </a:lnTo>
                <a:lnTo>
                  <a:pt x="394" y="66"/>
                </a:lnTo>
                <a:lnTo>
                  <a:pt x="394" y="66"/>
                </a:lnTo>
                <a:lnTo>
                  <a:pt x="394" y="68"/>
                </a:lnTo>
                <a:lnTo>
                  <a:pt x="394" y="70"/>
                </a:lnTo>
                <a:lnTo>
                  <a:pt x="394" y="70"/>
                </a:lnTo>
                <a:lnTo>
                  <a:pt x="394" y="70"/>
                </a:lnTo>
                <a:lnTo>
                  <a:pt x="394" y="70"/>
                </a:lnTo>
                <a:lnTo>
                  <a:pt x="394" y="70"/>
                </a:lnTo>
                <a:lnTo>
                  <a:pt x="394" y="70"/>
                </a:lnTo>
                <a:lnTo>
                  <a:pt x="394" y="70"/>
                </a:lnTo>
                <a:lnTo>
                  <a:pt x="394" y="70"/>
                </a:lnTo>
                <a:lnTo>
                  <a:pt x="394" y="70"/>
                </a:lnTo>
                <a:lnTo>
                  <a:pt x="394" y="70"/>
                </a:lnTo>
                <a:lnTo>
                  <a:pt x="394" y="73"/>
                </a:lnTo>
                <a:lnTo>
                  <a:pt x="394" y="73"/>
                </a:lnTo>
                <a:lnTo>
                  <a:pt x="394" y="73"/>
                </a:lnTo>
                <a:lnTo>
                  <a:pt x="394" y="73"/>
                </a:lnTo>
                <a:lnTo>
                  <a:pt x="394" y="73"/>
                </a:lnTo>
                <a:lnTo>
                  <a:pt x="394" y="73"/>
                </a:lnTo>
                <a:lnTo>
                  <a:pt x="394" y="73"/>
                </a:lnTo>
                <a:lnTo>
                  <a:pt x="394" y="75"/>
                </a:lnTo>
                <a:lnTo>
                  <a:pt x="394" y="75"/>
                </a:lnTo>
                <a:lnTo>
                  <a:pt x="394" y="75"/>
                </a:lnTo>
                <a:lnTo>
                  <a:pt x="394" y="75"/>
                </a:lnTo>
                <a:lnTo>
                  <a:pt x="394" y="75"/>
                </a:lnTo>
                <a:lnTo>
                  <a:pt x="394" y="75"/>
                </a:lnTo>
                <a:lnTo>
                  <a:pt x="394" y="75"/>
                </a:lnTo>
                <a:lnTo>
                  <a:pt x="394" y="75"/>
                </a:lnTo>
                <a:lnTo>
                  <a:pt x="394" y="75"/>
                </a:lnTo>
                <a:lnTo>
                  <a:pt x="394" y="75"/>
                </a:lnTo>
                <a:lnTo>
                  <a:pt x="394" y="75"/>
                </a:lnTo>
                <a:lnTo>
                  <a:pt x="394" y="78"/>
                </a:lnTo>
                <a:lnTo>
                  <a:pt x="394" y="78"/>
                </a:lnTo>
                <a:lnTo>
                  <a:pt x="394" y="78"/>
                </a:lnTo>
                <a:lnTo>
                  <a:pt x="394" y="78"/>
                </a:lnTo>
                <a:lnTo>
                  <a:pt x="394" y="78"/>
                </a:lnTo>
                <a:lnTo>
                  <a:pt x="396" y="78"/>
                </a:lnTo>
                <a:lnTo>
                  <a:pt x="396" y="80"/>
                </a:lnTo>
                <a:lnTo>
                  <a:pt x="396" y="80"/>
                </a:lnTo>
                <a:lnTo>
                  <a:pt x="394" y="80"/>
                </a:lnTo>
                <a:lnTo>
                  <a:pt x="394" y="80"/>
                </a:lnTo>
                <a:lnTo>
                  <a:pt x="396" y="80"/>
                </a:lnTo>
                <a:lnTo>
                  <a:pt x="396" y="80"/>
                </a:lnTo>
                <a:lnTo>
                  <a:pt x="396" y="80"/>
                </a:lnTo>
                <a:lnTo>
                  <a:pt x="396" y="83"/>
                </a:lnTo>
                <a:lnTo>
                  <a:pt x="394" y="85"/>
                </a:lnTo>
                <a:lnTo>
                  <a:pt x="394" y="85"/>
                </a:lnTo>
                <a:lnTo>
                  <a:pt x="394" y="85"/>
                </a:lnTo>
                <a:lnTo>
                  <a:pt x="394" y="85"/>
                </a:lnTo>
                <a:lnTo>
                  <a:pt x="394" y="85"/>
                </a:lnTo>
                <a:lnTo>
                  <a:pt x="394" y="85"/>
                </a:lnTo>
                <a:lnTo>
                  <a:pt x="394" y="85"/>
                </a:lnTo>
                <a:lnTo>
                  <a:pt x="394" y="85"/>
                </a:lnTo>
                <a:lnTo>
                  <a:pt x="394" y="85"/>
                </a:lnTo>
                <a:lnTo>
                  <a:pt x="394" y="87"/>
                </a:lnTo>
                <a:lnTo>
                  <a:pt x="394" y="87"/>
                </a:lnTo>
                <a:lnTo>
                  <a:pt x="394" y="87"/>
                </a:lnTo>
                <a:lnTo>
                  <a:pt x="392" y="90"/>
                </a:lnTo>
                <a:lnTo>
                  <a:pt x="392" y="90"/>
                </a:lnTo>
                <a:lnTo>
                  <a:pt x="392" y="90"/>
                </a:lnTo>
                <a:lnTo>
                  <a:pt x="392" y="90"/>
                </a:lnTo>
                <a:lnTo>
                  <a:pt x="392" y="90"/>
                </a:lnTo>
                <a:lnTo>
                  <a:pt x="392" y="90"/>
                </a:lnTo>
                <a:lnTo>
                  <a:pt x="392" y="92"/>
                </a:lnTo>
                <a:lnTo>
                  <a:pt x="392" y="92"/>
                </a:lnTo>
                <a:lnTo>
                  <a:pt x="389" y="92"/>
                </a:lnTo>
                <a:lnTo>
                  <a:pt x="389" y="92"/>
                </a:lnTo>
                <a:lnTo>
                  <a:pt x="389" y="92"/>
                </a:lnTo>
                <a:lnTo>
                  <a:pt x="389" y="92"/>
                </a:lnTo>
                <a:lnTo>
                  <a:pt x="389" y="92"/>
                </a:lnTo>
                <a:lnTo>
                  <a:pt x="389" y="95"/>
                </a:lnTo>
                <a:lnTo>
                  <a:pt x="389" y="95"/>
                </a:lnTo>
                <a:lnTo>
                  <a:pt x="387" y="95"/>
                </a:lnTo>
                <a:lnTo>
                  <a:pt x="387" y="95"/>
                </a:lnTo>
                <a:lnTo>
                  <a:pt x="387" y="97"/>
                </a:lnTo>
                <a:lnTo>
                  <a:pt x="387" y="97"/>
                </a:lnTo>
                <a:lnTo>
                  <a:pt x="387" y="97"/>
                </a:lnTo>
                <a:lnTo>
                  <a:pt x="387" y="97"/>
                </a:lnTo>
                <a:lnTo>
                  <a:pt x="387" y="97"/>
                </a:lnTo>
                <a:lnTo>
                  <a:pt x="387" y="97"/>
                </a:lnTo>
                <a:lnTo>
                  <a:pt x="384" y="100"/>
                </a:lnTo>
                <a:lnTo>
                  <a:pt x="384" y="100"/>
                </a:lnTo>
                <a:lnTo>
                  <a:pt x="384" y="100"/>
                </a:lnTo>
                <a:lnTo>
                  <a:pt x="384" y="100"/>
                </a:lnTo>
                <a:lnTo>
                  <a:pt x="384" y="100"/>
                </a:lnTo>
                <a:lnTo>
                  <a:pt x="384" y="100"/>
                </a:lnTo>
                <a:lnTo>
                  <a:pt x="384" y="102"/>
                </a:lnTo>
                <a:lnTo>
                  <a:pt x="382" y="102"/>
                </a:lnTo>
                <a:lnTo>
                  <a:pt x="382" y="102"/>
                </a:lnTo>
                <a:lnTo>
                  <a:pt x="382" y="102"/>
                </a:lnTo>
                <a:lnTo>
                  <a:pt x="382" y="102"/>
                </a:lnTo>
                <a:lnTo>
                  <a:pt x="382" y="102"/>
                </a:lnTo>
                <a:lnTo>
                  <a:pt x="382" y="105"/>
                </a:lnTo>
                <a:lnTo>
                  <a:pt x="382" y="105"/>
                </a:lnTo>
                <a:lnTo>
                  <a:pt x="382" y="105"/>
                </a:lnTo>
                <a:lnTo>
                  <a:pt x="382" y="105"/>
                </a:lnTo>
                <a:lnTo>
                  <a:pt x="382" y="105"/>
                </a:lnTo>
                <a:lnTo>
                  <a:pt x="380" y="105"/>
                </a:lnTo>
                <a:lnTo>
                  <a:pt x="380" y="105"/>
                </a:lnTo>
                <a:lnTo>
                  <a:pt x="380" y="105"/>
                </a:lnTo>
                <a:lnTo>
                  <a:pt x="380" y="107"/>
                </a:lnTo>
                <a:lnTo>
                  <a:pt x="380" y="107"/>
                </a:lnTo>
                <a:lnTo>
                  <a:pt x="380" y="107"/>
                </a:lnTo>
                <a:lnTo>
                  <a:pt x="380" y="107"/>
                </a:lnTo>
                <a:lnTo>
                  <a:pt x="377" y="107"/>
                </a:lnTo>
                <a:lnTo>
                  <a:pt x="377" y="109"/>
                </a:lnTo>
                <a:lnTo>
                  <a:pt x="377" y="109"/>
                </a:lnTo>
                <a:lnTo>
                  <a:pt x="377" y="109"/>
                </a:lnTo>
                <a:lnTo>
                  <a:pt x="377" y="109"/>
                </a:lnTo>
                <a:lnTo>
                  <a:pt x="377" y="109"/>
                </a:lnTo>
                <a:lnTo>
                  <a:pt x="377" y="109"/>
                </a:lnTo>
                <a:lnTo>
                  <a:pt x="377" y="109"/>
                </a:lnTo>
                <a:lnTo>
                  <a:pt x="377" y="112"/>
                </a:lnTo>
                <a:lnTo>
                  <a:pt x="377" y="112"/>
                </a:lnTo>
                <a:lnTo>
                  <a:pt x="377" y="112"/>
                </a:lnTo>
                <a:lnTo>
                  <a:pt x="377" y="112"/>
                </a:lnTo>
                <a:lnTo>
                  <a:pt x="377" y="112"/>
                </a:lnTo>
                <a:lnTo>
                  <a:pt x="377" y="112"/>
                </a:lnTo>
                <a:lnTo>
                  <a:pt x="377" y="114"/>
                </a:lnTo>
                <a:lnTo>
                  <a:pt x="377" y="114"/>
                </a:lnTo>
                <a:lnTo>
                  <a:pt x="375" y="117"/>
                </a:lnTo>
                <a:lnTo>
                  <a:pt x="375" y="117"/>
                </a:lnTo>
                <a:lnTo>
                  <a:pt x="375" y="117"/>
                </a:lnTo>
                <a:lnTo>
                  <a:pt x="375" y="117"/>
                </a:lnTo>
                <a:lnTo>
                  <a:pt x="375" y="117"/>
                </a:lnTo>
                <a:lnTo>
                  <a:pt x="372" y="117"/>
                </a:lnTo>
                <a:lnTo>
                  <a:pt x="372" y="117"/>
                </a:lnTo>
                <a:lnTo>
                  <a:pt x="372" y="117"/>
                </a:lnTo>
                <a:lnTo>
                  <a:pt x="372" y="117"/>
                </a:lnTo>
                <a:lnTo>
                  <a:pt x="372" y="117"/>
                </a:lnTo>
                <a:lnTo>
                  <a:pt x="372" y="117"/>
                </a:lnTo>
                <a:lnTo>
                  <a:pt x="372" y="119"/>
                </a:lnTo>
                <a:lnTo>
                  <a:pt x="375" y="119"/>
                </a:lnTo>
                <a:lnTo>
                  <a:pt x="375" y="119"/>
                </a:lnTo>
                <a:lnTo>
                  <a:pt x="375" y="119"/>
                </a:lnTo>
                <a:lnTo>
                  <a:pt x="375" y="119"/>
                </a:lnTo>
                <a:lnTo>
                  <a:pt x="375" y="119"/>
                </a:lnTo>
                <a:lnTo>
                  <a:pt x="375" y="119"/>
                </a:lnTo>
                <a:lnTo>
                  <a:pt x="375" y="119"/>
                </a:lnTo>
                <a:lnTo>
                  <a:pt x="375" y="119"/>
                </a:lnTo>
                <a:lnTo>
                  <a:pt x="375" y="119"/>
                </a:lnTo>
                <a:lnTo>
                  <a:pt x="375" y="122"/>
                </a:lnTo>
                <a:lnTo>
                  <a:pt x="372" y="122"/>
                </a:lnTo>
                <a:lnTo>
                  <a:pt x="372" y="122"/>
                </a:lnTo>
                <a:lnTo>
                  <a:pt x="372" y="122"/>
                </a:lnTo>
                <a:lnTo>
                  <a:pt x="372" y="122"/>
                </a:lnTo>
                <a:lnTo>
                  <a:pt x="372" y="122"/>
                </a:lnTo>
                <a:lnTo>
                  <a:pt x="372" y="122"/>
                </a:lnTo>
                <a:lnTo>
                  <a:pt x="372" y="122"/>
                </a:lnTo>
                <a:lnTo>
                  <a:pt x="372" y="122"/>
                </a:lnTo>
                <a:lnTo>
                  <a:pt x="372" y="122"/>
                </a:lnTo>
                <a:lnTo>
                  <a:pt x="372" y="122"/>
                </a:lnTo>
                <a:lnTo>
                  <a:pt x="370" y="122"/>
                </a:lnTo>
                <a:lnTo>
                  <a:pt x="370" y="122"/>
                </a:lnTo>
                <a:lnTo>
                  <a:pt x="370" y="124"/>
                </a:lnTo>
                <a:lnTo>
                  <a:pt x="370" y="124"/>
                </a:lnTo>
                <a:lnTo>
                  <a:pt x="368" y="124"/>
                </a:lnTo>
                <a:lnTo>
                  <a:pt x="368" y="124"/>
                </a:lnTo>
                <a:lnTo>
                  <a:pt x="368" y="124"/>
                </a:lnTo>
                <a:lnTo>
                  <a:pt x="368" y="124"/>
                </a:lnTo>
                <a:lnTo>
                  <a:pt x="368" y="124"/>
                </a:lnTo>
                <a:lnTo>
                  <a:pt x="368" y="124"/>
                </a:lnTo>
                <a:lnTo>
                  <a:pt x="368" y="124"/>
                </a:lnTo>
                <a:lnTo>
                  <a:pt x="368" y="124"/>
                </a:lnTo>
                <a:lnTo>
                  <a:pt x="368" y="127"/>
                </a:lnTo>
                <a:lnTo>
                  <a:pt x="368" y="127"/>
                </a:lnTo>
                <a:lnTo>
                  <a:pt x="365" y="127"/>
                </a:lnTo>
                <a:lnTo>
                  <a:pt x="365" y="127"/>
                </a:lnTo>
                <a:lnTo>
                  <a:pt x="365" y="127"/>
                </a:lnTo>
                <a:lnTo>
                  <a:pt x="365" y="127"/>
                </a:lnTo>
                <a:lnTo>
                  <a:pt x="365" y="127"/>
                </a:lnTo>
                <a:lnTo>
                  <a:pt x="365" y="127"/>
                </a:lnTo>
                <a:lnTo>
                  <a:pt x="365" y="127"/>
                </a:lnTo>
                <a:lnTo>
                  <a:pt x="365" y="127"/>
                </a:lnTo>
                <a:lnTo>
                  <a:pt x="365" y="127"/>
                </a:lnTo>
                <a:lnTo>
                  <a:pt x="368" y="127"/>
                </a:lnTo>
                <a:lnTo>
                  <a:pt x="368" y="127"/>
                </a:lnTo>
                <a:lnTo>
                  <a:pt x="365" y="129"/>
                </a:lnTo>
                <a:lnTo>
                  <a:pt x="365" y="129"/>
                </a:lnTo>
                <a:lnTo>
                  <a:pt x="365" y="131"/>
                </a:lnTo>
                <a:lnTo>
                  <a:pt x="365" y="131"/>
                </a:lnTo>
                <a:lnTo>
                  <a:pt x="368" y="131"/>
                </a:lnTo>
                <a:lnTo>
                  <a:pt x="368" y="131"/>
                </a:lnTo>
                <a:lnTo>
                  <a:pt x="365" y="131"/>
                </a:lnTo>
                <a:lnTo>
                  <a:pt x="365" y="131"/>
                </a:lnTo>
                <a:lnTo>
                  <a:pt x="365" y="131"/>
                </a:lnTo>
                <a:lnTo>
                  <a:pt x="363" y="134"/>
                </a:lnTo>
                <a:lnTo>
                  <a:pt x="363" y="134"/>
                </a:lnTo>
                <a:lnTo>
                  <a:pt x="363" y="134"/>
                </a:lnTo>
                <a:lnTo>
                  <a:pt x="363" y="134"/>
                </a:lnTo>
                <a:lnTo>
                  <a:pt x="363" y="134"/>
                </a:lnTo>
                <a:lnTo>
                  <a:pt x="363" y="136"/>
                </a:lnTo>
                <a:lnTo>
                  <a:pt x="363" y="136"/>
                </a:lnTo>
                <a:lnTo>
                  <a:pt x="363" y="136"/>
                </a:lnTo>
                <a:lnTo>
                  <a:pt x="363" y="136"/>
                </a:lnTo>
                <a:lnTo>
                  <a:pt x="360" y="136"/>
                </a:lnTo>
                <a:lnTo>
                  <a:pt x="360" y="136"/>
                </a:lnTo>
                <a:lnTo>
                  <a:pt x="360" y="136"/>
                </a:lnTo>
                <a:lnTo>
                  <a:pt x="360" y="136"/>
                </a:lnTo>
                <a:lnTo>
                  <a:pt x="360" y="136"/>
                </a:lnTo>
                <a:lnTo>
                  <a:pt x="360" y="136"/>
                </a:lnTo>
                <a:lnTo>
                  <a:pt x="360" y="136"/>
                </a:lnTo>
                <a:lnTo>
                  <a:pt x="358" y="136"/>
                </a:lnTo>
                <a:lnTo>
                  <a:pt x="358" y="136"/>
                </a:lnTo>
                <a:lnTo>
                  <a:pt x="358" y="136"/>
                </a:lnTo>
                <a:lnTo>
                  <a:pt x="358" y="136"/>
                </a:lnTo>
                <a:lnTo>
                  <a:pt x="358" y="139"/>
                </a:lnTo>
                <a:lnTo>
                  <a:pt x="358" y="139"/>
                </a:lnTo>
                <a:lnTo>
                  <a:pt x="358" y="139"/>
                </a:lnTo>
                <a:lnTo>
                  <a:pt x="358" y="139"/>
                </a:lnTo>
                <a:lnTo>
                  <a:pt x="358" y="139"/>
                </a:lnTo>
                <a:lnTo>
                  <a:pt x="356" y="139"/>
                </a:lnTo>
                <a:lnTo>
                  <a:pt x="358" y="139"/>
                </a:lnTo>
                <a:lnTo>
                  <a:pt x="358" y="139"/>
                </a:lnTo>
                <a:lnTo>
                  <a:pt x="353" y="139"/>
                </a:lnTo>
                <a:lnTo>
                  <a:pt x="353" y="139"/>
                </a:lnTo>
                <a:lnTo>
                  <a:pt x="353" y="139"/>
                </a:lnTo>
                <a:lnTo>
                  <a:pt x="353" y="141"/>
                </a:lnTo>
                <a:lnTo>
                  <a:pt x="353" y="141"/>
                </a:lnTo>
                <a:lnTo>
                  <a:pt x="353" y="141"/>
                </a:lnTo>
                <a:lnTo>
                  <a:pt x="353" y="141"/>
                </a:lnTo>
                <a:lnTo>
                  <a:pt x="353" y="141"/>
                </a:lnTo>
                <a:lnTo>
                  <a:pt x="351" y="141"/>
                </a:lnTo>
                <a:lnTo>
                  <a:pt x="351" y="141"/>
                </a:lnTo>
                <a:lnTo>
                  <a:pt x="351" y="144"/>
                </a:lnTo>
                <a:lnTo>
                  <a:pt x="351" y="144"/>
                </a:lnTo>
                <a:lnTo>
                  <a:pt x="351" y="144"/>
                </a:lnTo>
                <a:lnTo>
                  <a:pt x="351" y="144"/>
                </a:lnTo>
                <a:lnTo>
                  <a:pt x="351" y="144"/>
                </a:lnTo>
                <a:lnTo>
                  <a:pt x="351" y="144"/>
                </a:lnTo>
                <a:lnTo>
                  <a:pt x="351" y="146"/>
                </a:lnTo>
                <a:lnTo>
                  <a:pt x="351" y="146"/>
                </a:lnTo>
                <a:lnTo>
                  <a:pt x="348" y="146"/>
                </a:lnTo>
                <a:lnTo>
                  <a:pt x="348" y="146"/>
                </a:lnTo>
                <a:lnTo>
                  <a:pt x="348" y="146"/>
                </a:lnTo>
                <a:lnTo>
                  <a:pt x="348" y="146"/>
                </a:lnTo>
                <a:lnTo>
                  <a:pt x="348" y="146"/>
                </a:lnTo>
                <a:lnTo>
                  <a:pt x="348" y="146"/>
                </a:lnTo>
                <a:lnTo>
                  <a:pt x="348" y="146"/>
                </a:lnTo>
                <a:lnTo>
                  <a:pt x="348" y="146"/>
                </a:lnTo>
                <a:lnTo>
                  <a:pt x="346" y="149"/>
                </a:lnTo>
                <a:lnTo>
                  <a:pt x="346" y="149"/>
                </a:lnTo>
                <a:lnTo>
                  <a:pt x="346" y="149"/>
                </a:lnTo>
                <a:lnTo>
                  <a:pt x="344" y="149"/>
                </a:lnTo>
                <a:lnTo>
                  <a:pt x="344" y="149"/>
                </a:lnTo>
                <a:lnTo>
                  <a:pt x="344" y="149"/>
                </a:lnTo>
                <a:lnTo>
                  <a:pt x="344" y="149"/>
                </a:lnTo>
                <a:lnTo>
                  <a:pt x="341" y="149"/>
                </a:lnTo>
                <a:lnTo>
                  <a:pt x="341" y="151"/>
                </a:lnTo>
                <a:lnTo>
                  <a:pt x="341" y="151"/>
                </a:lnTo>
                <a:lnTo>
                  <a:pt x="341" y="151"/>
                </a:lnTo>
                <a:lnTo>
                  <a:pt x="341" y="151"/>
                </a:lnTo>
                <a:lnTo>
                  <a:pt x="341" y="153"/>
                </a:lnTo>
                <a:lnTo>
                  <a:pt x="339" y="153"/>
                </a:lnTo>
                <a:lnTo>
                  <a:pt x="339" y="153"/>
                </a:lnTo>
                <a:lnTo>
                  <a:pt x="339" y="153"/>
                </a:lnTo>
                <a:lnTo>
                  <a:pt x="339" y="153"/>
                </a:lnTo>
                <a:lnTo>
                  <a:pt x="336" y="153"/>
                </a:lnTo>
                <a:lnTo>
                  <a:pt x="336" y="153"/>
                </a:lnTo>
                <a:lnTo>
                  <a:pt x="336" y="153"/>
                </a:lnTo>
                <a:lnTo>
                  <a:pt x="336" y="153"/>
                </a:lnTo>
                <a:lnTo>
                  <a:pt x="336" y="153"/>
                </a:lnTo>
                <a:lnTo>
                  <a:pt x="334" y="153"/>
                </a:lnTo>
                <a:lnTo>
                  <a:pt x="334" y="153"/>
                </a:lnTo>
                <a:lnTo>
                  <a:pt x="334" y="153"/>
                </a:lnTo>
                <a:lnTo>
                  <a:pt x="334" y="153"/>
                </a:lnTo>
                <a:lnTo>
                  <a:pt x="334" y="153"/>
                </a:lnTo>
                <a:lnTo>
                  <a:pt x="334" y="153"/>
                </a:lnTo>
                <a:lnTo>
                  <a:pt x="334" y="153"/>
                </a:lnTo>
                <a:lnTo>
                  <a:pt x="334" y="156"/>
                </a:lnTo>
                <a:lnTo>
                  <a:pt x="334" y="156"/>
                </a:lnTo>
                <a:lnTo>
                  <a:pt x="334" y="156"/>
                </a:lnTo>
                <a:lnTo>
                  <a:pt x="334" y="156"/>
                </a:lnTo>
                <a:lnTo>
                  <a:pt x="334" y="156"/>
                </a:lnTo>
                <a:lnTo>
                  <a:pt x="334" y="158"/>
                </a:lnTo>
                <a:lnTo>
                  <a:pt x="334" y="158"/>
                </a:lnTo>
                <a:lnTo>
                  <a:pt x="334" y="158"/>
                </a:lnTo>
                <a:lnTo>
                  <a:pt x="332" y="158"/>
                </a:lnTo>
                <a:lnTo>
                  <a:pt x="332" y="158"/>
                </a:lnTo>
                <a:lnTo>
                  <a:pt x="332" y="158"/>
                </a:lnTo>
                <a:lnTo>
                  <a:pt x="332" y="158"/>
                </a:lnTo>
                <a:lnTo>
                  <a:pt x="332" y="158"/>
                </a:lnTo>
                <a:lnTo>
                  <a:pt x="332" y="158"/>
                </a:lnTo>
                <a:lnTo>
                  <a:pt x="332" y="158"/>
                </a:lnTo>
                <a:lnTo>
                  <a:pt x="332" y="161"/>
                </a:lnTo>
                <a:lnTo>
                  <a:pt x="332" y="161"/>
                </a:lnTo>
                <a:lnTo>
                  <a:pt x="329" y="161"/>
                </a:lnTo>
                <a:lnTo>
                  <a:pt x="329" y="161"/>
                </a:lnTo>
                <a:lnTo>
                  <a:pt x="329" y="161"/>
                </a:lnTo>
                <a:lnTo>
                  <a:pt x="329" y="161"/>
                </a:lnTo>
                <a:lnTo>
                  <a:pt x="327" y="161"/>
                </a:lnTo>
                <a:lnTo>
                  <a:pt x="327" y="161"/>
                </a:lnTo>
                <a:lnTo>
                  <a:pt x="327" y="161"/>
                </a:lnTo>
                <a:lnTo>
                  <a:pt x="327" y="163"/>
                </a:lnTo>
                <a:lnTo>
                  <a:pt x="324" y="163"/>
                </a:lnTo>
                <a:lnTo>
                  <a:pt x="324" y="163"/>
                </a:lnTo>
                <a:lnTo>
                  <a:pt x="324" y="163"/>
                </a:lnTo>
                <a:lnTo>
                  <a:pt x="324" y="163"/>
                </a:lnTo>
                <a:lnTo>
                  <a:pt x="324" y="163"/>
                </a:lnTo>
                <a:lnTo>
                  <a:pt x="324" y="163"/>
                </a:lnTo>
                <a:lnTo>
                  <a:pt x="322" y="163"/>
                </a:lnTo>
                <a:lnTo>
                  <a:pt x="322" y="166"/>
                </a:lnTo>
                <a:lnTo>
                  <a:pt x="322" y="166"/>
                </a:lnTo>
                <a:lnTo>
                  <a:pt x="322" y="166"/>
                </a:lnTo>
                <a:lnTo>
                  <a:pt x="322" y="166"/>
                </a:lnTo>
                <a:lnTo>
                  <a:pt x="320" y="166"/>
                </a:lnTo>
                <a:lnTo>
                  <a:pt x="320" y="166"/>
                </a:lnTo>
                <a:lnTo>
                  <a:pt x="320" y="166"/>
                </a:lnTo>
                <a:lnTo>
                  <a:pt x="320" y="166"/>
                </a:lnTo>
                <a:lnTo>
                  <a:pt x="320" y="166"/>
                </a:lnTo>
                <a:lnTo>
                  <a:pt x="320" y="166"/>
                </a:lnTo>
                <a:lnTo>
                  <a:pt x="317" y="166"/>
                </a:lnTo>
                <a:lnTo>
                  <a:pt x="317" y="166"/>
                </a:lnTo>
                <a:lnTo>
                  <a:pt x="317" y="168"/>
                </a:lnTo>
                <a:lnTo>
                  <a:pt x="317" y="168"/>
                </a:lnTo>
                <a:lnTo>
                  <a:pt x="317" y="168"/>
                </a:lnTo>
                <a:lnTo>
                  <a:pt x="317" y="168"/>
                </a:lnTo>
                <a:lnTo>
                  <a:pt x="317" y="168"/>
                </a:lnTo>
                <a:lnTo>
                  <a:pt x="317" y="168"/>
                </a:lnTo>
                <a:lnTo>
                  <a:pt x="315" y="168"/>
                </a:lnTo>
                <a:lnTo>
                  <a:pt x="315" y="168"/>
                </a:lnTo>
                <a:lnTo>
                  <a:pt x="315" y="168"/>
                </a:lnTo>
                <a:lnTo>
                  <a:pt x="315" y="168"/>
                </a:lnTo>
                <a:lnTo>
                  <a:pt x="315" y="168"/>
                </a:lnTo>
                <a:lnTo>
                  <a:pt x="315" y="171"/>
                </a:lnTo>
                <a:lnTo>
                  <a:pt x="315" y="171"/>
                </a:lnTo>
                <a:lnTo>
                  <a:pt x="315" y="171"/>
                </a:lnTo>
                <a:lnTo>
                  <a:pt x="315" y="171"/>
                </a:lnTo>
                <a:lnTo>
                  <a:pt x="312" y="171"/>
                </a:lnTo>
                <a:lnTo>
                  <a:pt x="312" y="171"/>
                </a:lnTo>
                <a:lnTo>
                  <a:pt x="312" y="171"/>
                </a:lnTo>
                <a:lnTo>
                  <a:pt x="312" y="171"/>
                </a:lnTo>
                <a:lnTo>
                  <a:pt x="312" y="171"/>
                </a:lnTo>
                <a:lnTo>
                  <a:pt x="312" y="171"/>
                </a:lnTo>
                <a:lnTo>
                  <a:pt x="312" y="171"/>
                </a:lnTo>
                <a:lnTo>
                  <a:pt x="312" y="171"/>
                </a:lnTo>
                <a:lnTo>
                  <a:pt x="310" y="171"/>
                </a:lnTo>
                <a:lnTo>
                  <a:pt x="310" y="171"/>
                </a:lnTo>
                <a:lnTo>
                  <a:pt x="310" y="171"/>
                </a:lnTo>
                <a:lnTo>
                  <a:pt x="310" y="171"/>
                </a:lnTo>
                <a:lnTo>
                  <a:pt x="310" y="171"/>
                </a:lnTo>
                <a:lnTo>
                  <a:pt x="310" y="171"/>
                </a:lnTo>
                <a:lnTo>
                  <a:pt x="308" y="171"/>
                </a:lnTo>
                <a:lnTo>
                  <a:pt x="308" y="171"/>
                </a:lnTo>
                <a:lnTo>
                  <a:pt x="308" y="171"/>
                </a:lnTo>
                <a:lnTo>
                  <a:pt x="308" y="171"/>
                </a:lnTo>
                <a:lnTo>
                  <a:pt x="308" y="171"/>
                </a:lnTo>
                <a:lnTo>
                  <a:pt x="308" y="171"/>
                </a:lnTo>
                <a:lnTo>
                  <a:pt x="308" y="173"/>
                </a:lnTo>
                <a:lnTo>
                  <a:pt x="305" y="173"/>
                </a:lnTo>
                <a:lnTo>
                  <a:pt x="305" y="173"/>
                </a:lnTo>
                <a:lnTo>
                  <a:pt x="305" y="173"/>
                </a:lnTo>
                <a:lnTo>
                  <a:pt x="305" y="173"/>
                </a:lnTo>
                <a:lnTo>
                  <a:pt x="305" y="175"/>
                </a:lnTo>
                <a:lnTo>
                  <a:pt x="305" y="175"/>
                </a:lnTo>
                <a:lnTo>
                  <a:pt x="305" y="175"/>
                </a:lnTo>
                <a:lnTo>
                  <a:pt x="305" y="175"/>
                </a:lnTo>
                <a:lnTo>
                  <a:pt x="303" y="175"/>
                </a:lnTo>
                <a:lnTo>
                  <a:pt x="300" y="175"/>
                </a:lnTo>
                <a:lnTo>
                  <a:pt x="300" y="178"/>
                </a:lnTo>
                <a:lnTo>
                  <a:pt x="300" y="178"/>
                </a:lnTo>
                <a:lnTo>
                  <a:pt x="300" y="175"/>
                </a:lnTo>
                <a:lnTo>
                  <a:pt x="300" y="178"/>
                </a:lnTo>
                <a:lnTo>
                  <a:pt x="300" y="178"/>
                </a:lnTo>
                <a:lnTo>
                  <a:pt x="300" y="178"/>
                </a:lnTo>
                <a:lnTo>
                  <a:pt x="298" y="178"/>
                </a:lnTo>
                <a:lnTo>
                  <a:pt x="298" y="178"/>
                </a:lnTo>
                <a:lnTo>
                  <a:pt x="298" y="178"/>
                </a:lnTo>
                <a:lnTo>
                  <a:pt x="298" y="178"/>
                </a:lnTo>
                <a:lnTo>
                  <a:pt x="298" y="178"/>
                </a:lnTo>
                <a:lnTo>
                  <a:pt x="296" y="178"/>
                </a:lnTo>
                <a:lnTo>
                  <a:pt x="296" y="178"/>
                </a:lnTo>
                <a:lnTo>
                  <a:pt x="296" y="178"/>
                </a:lnTo>
                <a:lnTo>
                  <a:pt x="293" y="180"/>
                </a:lnTo>
                <a:lnTo>
                  <a:pt x="293" y="180"/>
                </a:lnTo>
                <a:lnTo>
                  <a:pt x="293" y="180"/>
                </a:lnTo>
                <a:lnTo>
                  <a:pt x="293" y="180"/>
                </a:lnTo>
                <a:lnTo>
                  <a:pt x="293" y="180"/>
                </a:lnTo>
                <a:lnTo>
                  <a:pt x="291" y="180"/>
                </a:lnTo>
                <a:lnTo>
                  <a:pt x="291" y="180"/>
                </a:lnTo>
                <a:lnTo>
                  <a:pt x="291" y="180"/>
                </a:lnTo>
                <a:lnTo>
                  <a:pt x="291" y="180"/>
                </a:lnTo>
                <a:lnTo>
                  <a:pt x="291" y="180"/>
                </a:lnTo>
                <a:lnTo>
                  <a:pt x="288" y="180"/>
                </a:lnTo>
                <a:lnTo>
                  <a:pt x="288" y="180"/>
                </a:lnTo>
                <a:lnTo>
                  <a:pt x="288" y="180"/>
                </a:lnTo>
                <a:lnTo>
                  <a:pt x="288" y="180"/>
                </a:lnTo>
                <a:lnTo>
                  <a:pt x="288" y="180"/>
                </a:lnTo>
                <a:lnTo>
                  <a:pt x="288" y="180"/>
                </a:lnTo>
                <a:lnTo>
                  <a:pt x="288" y="180"/>
                </a:lnTo>
                <a:lnTo>
                  <a:pt x="288" y="180"/>
                </a:lnTo>
                <a:lnTo>
                  <a:pt x="288" y="180"/>
                </a:lnTo>
                <a:lnTo>
                  <a:pt x="286" y="180"/>
                </a:lnTo>
                <a:lnTo>
                  <a:pt x="286" y="180"/>
                </a:lnTo>
                <a:lnTo>
                  <a:pt x="286" y="180"/>
                </a:lnTo>
                <a:lnTo>
                  <a:pt x="286" y="180"/>
                </a:lnTo>
                <a:lnTo>
                  <a:pt x="286" y="180"/>
                </a:lnTo>
                <a:lnTo>
                  <a:pt x="284" y="183"/>
                </a:lnTo>
                <a:lnTo>
                  <a:pt x="284" y="183"/>
                </a:lnTo>
                <a:lnTo>
                  <a:pt x="284" y="183"/>
                </a:lnTo>
                <a:lnTo>
                  <a:pt x="284" y="183"/>
                </a:lnTo>
                <a:lnTo>
                  <a:pt x="284" y="180"/>
                </a:lnTo>
                <a:lnTo>
                  <a:pt x="284" y="183"/>
                </a:lnTo>
                <a:lnTo>
                  <a:pt x="284" y="183"/>
                </a:lnTo>
                <a:lnTo>
                  <a:pt x="284" y="180"/>
                </a:lnTo>
                <a:lnTo>
                  <a:pt x="284" y="180"/>
                </a:lnTo>
                <a:lnTo>
                  <a:pt x="284" y="180"/>
                </a:lnTo>
                <a:lnTo>
                  <a:pt x="284" y="180"/>
                </a:lnTo>
                <a:lnTo>
                  <a:pt x="281" y="180"/>
                </a:lnTo>
                <a:lnTo>
                  <a:pt x="281" y="180"/>
                </a:lnTo>
                <a:lnTo>
                  <a:pt x="281" y="180"/>
                </a:lnTo>
                <a:lnTo>
                  <a:pt x="281" y="180"/>
                </a:lnTo>
                <a:lnTo>
                  <a:pt x="281" y="180"/>
                </a:lnTo>
                <a:lnTo>
                  <a:pt x="281" y="180"/>
                </a:lnTo>
                <a:lnTo>
                  <a:pt x="281" y="180"/>
                </a:lnTo>
                <a:lnTo>
                  <a:pt x="281" y="183"/>
                </a:lnTo>
                <a:lnTo>
                  <a:pt x="281" y="183"/>
                </a:lnTo>
                <a:lnTo>
                  <a:pt x="281" y="183"/>
                </a:lnTo>
                <a:lnTo>
                  <a:pt x="279" y="183"/>
                </a:lnTo>
                <a:lnTo>
                  <a:pt x="279" y="183"/>
                </a:lnTo>
                <a:lnTo>
                  <a:pt x="279" y="183"/>
                </a:lnTo>
                <a:lnTo>
                  <a:pt x="279" y="183"/>
                </a:lnTo>
                <a:lnTo>
                  <a:pt x="279" y="183"/>
                </a:lnTo>
                <a:lnTo>
                  <a:pt x="279" y="183"/>
                </a:lnTo>
                <a:lnTo>
                  <a:pt x="279" y="183"/>
                </a:lnTo>
                <a:lnTo>
                  <a:pt x="279" y="185"/>
                </a:lnTo>
                <a:lnTo>
                  <a:pt x="279" y="185"/>
                </a:lnTo>
                <a:lnTo>
                  <a:pt x="276" y="185"/>
                </a:lnTo>
                <a:lnTo>
                  <a:pt x="276" y="185"/>
                </a:lnTo>
                <a:lnTo>
                  <a:pt x="276" y="185"/>
                </a:lnTo>
                <a:lnTo>
                  <a:pt x="276" y="185"/>
                </a:lnTo>
                <a:lnTo>
                  <a:pt x="276" y="185"/>
                </a:lnTo>
                <a:lnTo>
                  <a:pt x="276" y="185"/>
                </a:lnTo>
                <a:lnTo>
                  <a:pt x="276" y="185"/>
                </a:lnTo>
                <a:lnTo>
                  <a:pt x="276" y="185"/>
                </a:lnTo>
                <a:lnTo>
                  <a:pt x="276" y="185"/>
                </a:lnTo>
                <a:lnTo>
                  <a:pt x="276" y="185"/>
                </a:lnTo>
                <a:lnTo>
                  <a:pt x="276" y="185"/>
                </a:lnTo>
                <a:lnTo>
                  <a:pt x="276" y="185"/>
                </a:lnTo>
                <a:lnTo>
                  <a:pt x="274" y="185"/>
                </a:lnTo>
                <a:lnTo>
                  <a:pt x="274" y="185"/>
                </a:lnTo>
                <a:lnTo>
                  <a:pt x="274" y="185"/>
                </a:lnTo>
                <a:lnTo>
                  <a:pt x="274" y="185"/>
                </a:lnTo>
                <a:lnTo>
                  <a:pt x="274" y="188"/>
                </a:lnTo>
                <a:lnTo>
                  <a:pt x="274" y="188"/>
                </a:lnTo>
                <a:lnTo>
                  <a:pt x="274" y="188"/>
                </a:lnTo>
                <a:lnTo>
                  <a:pt x="274" y="188"/>
                </a:lnTo>
                <a:lnTo>
                  <a:pt x="272" y="188"/>
                </a:lnTo>
                <a:lnTo>
                  <a:pt x="269" y="188"/>
                </a:lnTo>
                <a:lnTo>
                  <a:pt x="269" y="188"/>
                </a:lnTo>
                <a:lnTo>
                  <a:pt x="269" y="188"/>
                </a:lnTo>
                <a:lnTo>
                  <a:pt x="269" y="188"/>
                </a:lnTo>
                <a:lnTo>
                  <a:pt x="269" y="188"/>
                </a:lnTo>
                <a:lnTo>
                  <a:pt x="269" y="188"/>
                </a:lnTo>
                <a:lnTo>
                  <a:pt x="269" y="188"/>
                </a:lnTo>
                <a:lnTo>
                  <a:pt x="267" y="190"/>
                </a:lnTo>
                <a:lnTo>
                  <a:pt x="264" y="190"/>
                </a:lnTo>
                <a:lnTo>
                  <a:pt x="264" y="190"/>
                </a:lnTo>
                <a:lnTo>
                  <a:pt x="264" y="188"/>
                </a:lnTo>
                <a:lnTo>
                  <a:pt x="264" y="188"/>
                </a:lnTo>
                <a:lnTo>
                  <a:pt x="264" y="188"/>
                </a:lnTo>
                <a:lnTo>
                  <a:pt x="264" y="188"/>
                </a:lnTo>
                <a:lnTo>
                  <a:pt x="264" y="188"/>
                </a:lnTo>
                <a:lnTo>
                  <a:pt x="264" y="188"/>
                </a:lnTo>
                <a:lnTo>
                  <a:pt x="264" y="188"/>
                </a:lnTo>
                <a:lnTo>
                  <a:pt x="264" y="188"/>
                </a:lnTo>
                <a:lnTo>
                  <a:pt x="264" y="188"/>
                </a:lnTo>
                <a:lnTo>
                  <a:pt x="264" y="188"/>
                </a:lnTo>
                <a:lnTo>
                  <a:pt x="264" y="188"/>
                </a:lnTo>
                <a:lnTo>
                  <a:pt x="262" y="188"/>
                </a:lnTo>
                <a:lnTo>
                  <a:pt x="262" y="188"/>
                </a:lnTo>
                <a:lnTo>
                  <a:pt x="262" y="190"/>
                </a:lnTo>
                <a:lnTo>
                  <a:pt x="262" y="190"/>
                </a:lnTo>
                <a:lnTo>
                  <a:pt x="262" y="190"/>
                </a:lnTo>
                <a:lnTo>
                  <a:pt x="262" y="190"/>
                </a:lnTo>
                <a:lnTo>
                  <a:pt x="262" y="190"/>
                </a:lnTo>
                <a:lnTo>
                  <a:pt x="260" y="190"/>
                </a:lnTo>
                <a:lnTo>
                  <a:pt x="260" y="190"/>
                </a:lnTo>
                <a:lnTo>
                  <a:pt x="260" y="190"/>
                </a:lnTo>
                <a:lnTo>
                  <a:pt x="260" y="190"/>
                </a:lnTo>
                <a:lnTo>
                  <a:pt x="260" y="190"/>
                </a:lnTo>
                <a:lnTo>
                  <a:pt x="260" y="190"/>
                </a:lnTo>
                <a:lnTo>
                  <a:pt x="260" y="190"/>
                </a:lnTo>
                <a:lnTo>
                  <a:pt x="257" y="190"/>
                </a:lnTo>
                <a:lnTo>
                  <a:pt x="257" y="190"/>
                </a:lnTo>
                <a:lnTo>
                  <a:pt x="257" y="190"/>
                </a:lnTo>
                <a:lnTo>
                  <a:pt x="255" y="190"/>
                </a:lnTo>
                <a:lnTo>
                  <a:pt x="255" y="193"/>
                </a:lnTo>
                <a:lnTo>
                  <a:pt x="255" y="193"/>
                </a:lnTo>
                <a:lnTo>
                  <a:pt x="255" y="193"/>
                </a:lnTo>
                <a:lnTo>
                  <a:pt x="255" y="193"/>
                </a:lnTo>
                <a:lnTo>
                  <a:pt x="255" y="193"/>
                </a:lnTo>
                <a:lnTo>
                  <a:pt x="255" y="193"/>
                </a:lnTo>
                <a:lnTo>
                  <a:pt x="252" y="193"/>
                </a:lnTo>
                <a:lnTo>
                  <a:pt x="252" y="193"/>
                </a:lnTo>
                <a:lnTo>
                  <a:pt x="252" y="193"/>
                </a:lnTo>
                <a:lnTo>
                  <a:pt x="252" y="193"/>
                </a:lnTo>
                <a:lnTo>
                  <a:pt x="250" y="193"/>
                </a:lnTo>
                <a:lnTo>
                  <a:pt x="250" y="195"/>
                </a:lnTo>
                <a:lnTo>
                  <a:pt x="250" y="195"/>
                </a:lnTo>
                <a:lnTo>
                  <a:pt x="248" y="195"/>
                </a:lnTo>
                <a:lnTo>
                  <a:pt x="248" y="195"/>
                </a:lnTo>
                <a:lnTo>
                  <a:pt x="248" y="195"/>
                </a:lnTo>
                <a:lnTo>
                  <a:pt x="248" y="195"/>
                </a:lnTo>
                <a:lnTo>
                  <a:pt x="248" y="195"/>
                </a:lnTo>
                <a:lnTo>
                  <a:pt x="248" y="195"/>
                </a:lnTo>
                <a:lnTo>
                  <a:pt x="248" y="195"/>
                </a:lnTo>
                <a:lnTo>
                  <a:pt x="245" y="195"/>
                </a:lnTo>
                <a:lnTo>
                  <a:pt x="243" y="195"/>
                </a:lnTo>
                <a:lnTo>
                  <a:pt x="243" y="195"/>
                </a:lnTo>
                <a:lnTo>
                  <a:pt x="243" y="195"/>
                </a:lnTo>
                <a:lnTo>
                  <a:pt x="243" y="195"/>
                </a:lnTo>
                <a:lnTo>
                  <a:pt x="240" y="197"/>
                </a:lnTo>
                <a:lnTo>
                  <a:pt x="240" y="197"/>
                </a:lnTo>
                <a:lnTo>
                  <a:pt x="240" y="195"/>
                </a:lnTo>
                <a:lnTo>
                  <a:pt x="240" y="195"/>
                </a:lnTo>
                <a:lnTo>
                  <a:pt x="240" y="197"/>
                </a:lnTo>
                <a:lnTo>
                  <a:pt x="240" y="197"/>
                </a:lnTo>
                <a:lnTo>
                  <a:pt x="238" y="197"/>
                </a:lnTo>
                <a:lnTo>
                  <a:pt x="238" y="197"/>
                </a:lnTo>
                <a:lnTo>
                  <a:pt x="238" y="195"/>
                </a:lnTo>
                <a:lnTo>
                  <a:pt x="238" y="195"/>
                </a:lnTo>
                <a:lnTo>
                  <a:pt x="238" y="195"/>
                </a:lnTo>
                <a:lnTo>
                  <a:pt x="238" y="195"/>
                </a:lnTo>
                <a:lnTo>
                  <a:pt x="238" y="195"/>
                </a:lnTo>
                <a:lnTo>
                  <a:pt x="238" y="195"/>
                </a:lnTo>
                <a:lnTo>
                  <a:pt x="238" y="197"/>
                </a:lnTo>
                <a:lnTo>
                  <a:pt x="238" y="197"/>
                </a:lnTo>
                <a:lnTo>
                  <a:pt x="236" y="197"/>
                </a:lnTo>
                <a:lnTo>
                  <a:pt x="236" y="197"/>
                </a:lnTo>
                <a:lnTo>
                  <a:pt x="236" y="197"/>
                </a:lnTo>
                <a:lnTo>
                  <a:pt x="233" y="197"/>
                </a:lnTo>
                <a:lnTo>
                  <a:pt x="233" y="197"/>
                </a:lnTo>
                <a:lnTo>
                  <a:pt x="231" y="197"/>
                </a:lnTo>
                <a:lnTo>
                  <a:pt x="231" y="200"/>
                </a:lnTo>
                <a:lnTo>
                  <a:pt x="231" y="200"/>
                </a:lnTo>
                <a:lnTo>
                  <a:pt x="231" y="200"/>
                </a:lnTo>
                <a:lnTo>
                  <a:pt x="228" y="197"/>
                </a:lnTo>
                <a:lnTo>
                  <a:pt x="228" y="197"/>
                </a:lnTo>
                <a:lnTo>
                  <a:pt x="228" y="197"/>
                </a:lnTo>
                <a:lnTo>
                  <a:pt x="228" y="197"/>
                </a:lnTo>
                <a:lnTo>
                  <a:pt x="228" y="197"/>
                </a:lnTo>
                <a:lnTo>
                  <a:pt x="226" y="197"/>
                </a:lnTo>
                <a:lnTo>
                  <a:pt x="226" y="200"/>
                </a:lnTo>
                <a:lnTo>
                  <a:pt x="226" y="200"/>
                </a:lnTo>
                <a:lnTo>
                  <a:pt x="226" y="200"/>
                </a:lnTo>
                <a:lnTo>
                  <a:pt x="226" y="200"/>
                </a:lnTo>
                <a:lnTo>
                  <a:pt x="226" y="200"/>
                </a:lnTo>
                <a:lnTo>
                  <a:pt x="226" y="200"/>
                </a:lnTo>
                <a:lnTo>
                  <a:pt x="226" y="200"/>
                </a:lnTo>
                <a:lnTo>
                  <a:pt x="226" y="200"/>
                </a:lnTo>
                <a:lnTo>
                  <a:pt x="224" y="200"/>
                </a:lnTo>
                <a:lnTo>
                  <a:pt x="224" y="200"/>
                </a:lnTo>
                <a:lnTo>
                  <a:pt x="224" y="200"/>
                </a:lnTo>
                <a:lnTo>
                  <a:pt x="224" y="200"/>
                </a:lnTo>
                <a:lnTo>
                  <a:pt x="224" y="200"/>
                </a:lnTo>
                <a:lnTo>
                  <a:pt x="221" y="200"/>
                </a:lnTo>
                <a:lnTo>
                  <a:pt x="221" y="202"/>
                </a:lnTo>
                <a:lnTo>
                  <a:pt x="219" y="202"/>
                </a:lnTo>
                <a:lnTo>
                  <a:pt x="216" y="202"/>
                </a:lnTo>
                <a:lnTo>
                  <a:pt x="216" y="202"/>
                </a:lnTo>
                <a:lnTo>
                  <a:pt x="216" y="202"/>
                </a:lnTo>
                <a:lnTo>
                  <a:pt x="216" y="202"/>
                </a:lnTo>
                <a:lnTo>
                  <a:pt x="214" y="202"/>
                </a:lnTo>
                <a:lnTo>
                  <a:pt x="214" y="202"/>
                </a:lnTo>
                <a:lnTo>
                  <a:pt x="214" y="202"/>
                </a:lnTo>
                <a:lnTo>
                  <a:pt x="214" y="202"/>
                </a:lnTo>
                <a:lnTo>
                  <a:pt x="212" y="202"/>
                </a:lnTo>
                <a:lnTo>
                  <a:pt x="209" y="202"/>
                </a:lnTo>
                <a:lnTo>
                  <a:pt x="209" y="202"/>
                </a:lnTo>
                <a:lnTo>
                  <a:pt x="207" y="202"/>
                </a:lnTo>
                <a:lnTo>
                  <a:pt x="207" y="202"/>
                </a:lnTo>
                <a:lnTo>
                  <a:pt x="204" y="205"/>
                </a:lnTo>
                <a:lnTo>
                  <a:pt x="202" y="205"/>
                </a:lnTo>
                <a:lnTo>
                  <a:pt x="202" y="205"/>
                </a:lnTo>
                <a:lnTo>
                  <a:pt x="200" y="205"/>
                </a:lnTo>
                <a:lnTo>
                  <a:pt x="200" y="205"/>
                </a:lnTo>
                <a:lnTo>
                  <a:pt x="200" y="202"/>
                </a:lnTo>
                <a:lnTo>
                  <a:pt x="200" y="202"/>
                </a:lnTo>
                <a:lnTo>
                  <a:pt x="200" y="205"/>
                </a:lnTo>
                <a:lnTo>
                  <a:pt x="200" y="205"/>
                </a:lnTo>
                <a:lnTo>
                  <a:pt x="200" y="205"/>
                </a:lnTo>
                <a:lnTo>
                  <a:pt x="200" y="205"/>
                </a:lnTo>
                <a:lnTo>
                  <a:pt x="197" y="205"/>
                </a:lnTo>
                <a:lnTo>
                  <a:pt x="197" y="205"/>
                </a:lnTo>
                <a:lnTo>
                  <a:pt x="197" y="205"/>
                </a:lnTo>
                <a:lnTo>
                  <a:pt x="197" y="205"/>
                </a:lnTo>
                <a:lnTo>
                  <a:pt x="197" y="205"/>
                </a:lnTo>
                <a:lnTo>
                  <a:pt x="195" y="205"/>
                </a:lnTo>
                <a:lnTo>
                  <a:pt x="195" y="205"/>
                </a:lnTo>
                <a:lnTo>
                  <a:pt x="195" y="205"/>
                </a:lnTo>
                <a:lnTo>
                  <a:pt x="192" y="205"/>
                </a:lnTo>
                <a:lnTo>
                  <a:pt x="192" y="205"/>
                </a:lnTo>
                <a:lnTo>
                  <a:pt x="192" y="205"/>
                </a:lnTo>
                <a:lnTo>
                  <a:pt x="192" y="205"/>
                </a:lnTo>
                <a:lnTo>
                  <a:pt x="192" y="205"/>
                </a:lnTo>
                <a:lnTo>
                  <a:pt x="190" y="205"/>
                </a:lnTo>
                <a:lnTo>
                  <a:pt x="190" y="205"/>
                </a:lnTo>
                <a:lnTo>
                  <a:pt x="190" y="205"/>
                </a:lnTo>
                <a:lnTo>
                  <a:pt x="190" y="205"/>
                </a:lnTo>
                <a:lnTo>
                  <a:pt x="190" y="205"/>
                </a:lnTo>
                <a:lnTo>
                  <a:pt x="190" y="205"/>
                </a:lnTo>
                <a:lnTo>
                  <a:pt x="190" y="205"/>
                </a:lnTo>
                <a:lnTo>
                  <a:pt x="190" y="205"/>
                </a:lnTo>
                <a:lnTo>
                  <a:pt x="190" y="205"/>
                </a:lnTo>
                <a:lnTo>
                  <a:pt x="190" y="205"/>
                </a:lnTo>
                <a:lnTo>
                  <a:pt x="188" y="205"/>
                </a:lnTo>
                <a:lnTo>
                  <a:pt x="188" y="205"/>
                </a:lnTo>
                <a:lnTo>
                  <a:pt x="188" y="205"/>
                </a:lnTo>
                <a:lnTo>
                  <a:pt x="188" y="202"/>
                </a:lnTo>
                <a:lnTo>
                  <a:pt x="188" y="202"/>
                </a:lnTo>
                <a:lnTo>
                  <a:pt x="185" y="202"/>
                </a:lnTo>
                <a:lnTo>
                  <a:pt x="185" y="202"/>
                </a:lnTo>
                <a:lnTo>
                  <a:pt x="185" y="202"/>
                </a:lnTo>
                <a:lnTo>
                  <a:pt x="185" y="202"/>
                </a:lnTo>
                <a:lnTo>
                  <a:pt x="185" y="205"/>
                </a:lnTo>
                <a:lnTo>
                  <a:pt x="185" y="205"/>
                </a:lnTo>
                <a:lnTo>
                  <a:pt x="185" y="205"/>
                </a:lnTo>
                <a:lnTo>
                  <a:pt x="185" y="205"/>
                </a:lnTo>
                <a:lnTo>
                  <a:pt x="185" y="205"/>
                </a:lnTo>
                <a:lnTo>
                  <a:pt x="183" y="205"/>
                </a:lnTo>
                <a:lnTo>
                  <a:pt x="183" y="205"/>
                </a:lnTo>
                <a:lnTo>
                  <a:pt x="183" y="205"/>
                </a:lnTo>
                <a:lnTo>
                  <a:pt x="183" y="205"/>
                </a:lnTo>
                <a:lnTo>
                  <a:pt x="183" y="202"/>
                </a:lnTo>
                <a:lnTo>
                  <a:pt x="180" y="202"/>
                </a:lnTo>
                <a:lnTo>
                  <a:pt x="180" y="202"/>
                </a:lnTo>
                <a:lnTo>
                  <a:pt x="180" y="202"/>
                </a:lnTo>
                <a:lnTo>
                  <a:pt x="180" y="202"/>
                </a:lnTo>
                <a:lnTo>
                  <a:pt x="180" y="202"/>
                </a:lnTo>
                <a:lnTo>
                  <a:pt x="178" y="202"/>
                </a:lnTo>
                <a:lnTo>
                  <a:pt x="178" y="202"/>
                </a:lnTo>
                <a:lnTo>
                  <a:pt x="178" y="202"/>
                </a:lnTo>
                <a:lnTo>
                  <a:pt x="178" y="202"/>
                </a:lnTo>
                <a:lnTo>
                  <a:pt x="178" y="202"/>
                </a:lnTo>
                <a:lnTo>
                  <a:pt x="178" y="202"/>
                </a:lnTo>
                <a:lnTo>
                  <a:pt x="178" y="202"/>
                </a:lnTo>
                <a:lnTo>
                  <a:pt x="178" y="202"/>
                </a:lnTo>
                <a:lnTo>
                  <a:pt x="176" y="202"/>
                </a:lnTo>
                <a:lnTo>
                  <a:pt x="173" y="202"/>
                </a:lnTo>
                <a:lnTo>
                  <a:pt x="173" y="202"/>
                </a:lnTo>
                <a:lnTo>
                  <a:pt x="173" y="202"/>
                </a:lnTo>
                <a:lnTo>
                  <a:pt x="173" y="202"/>
                </a:lnTo>
                <a:lnTo>
                  <a:pt x="173" y="202"/>
                </a:lnTo>
                <a:lnTo>
                  <a:pt x="173" y="202"/>
                </a:lnTo>
                <a:lnTo>
                  <a:pt x="173" y="202"/>
                </a:lnTo>
                <a:lnTo>
                  <a:pt x="173" y="202"/>
                </a:lnTo>
                <a:lnTo>
                  <a:pt x="171" y="202"/>
                </a:lnTo>
                <a:lnTo>
                  <a:pt x="171" y="202"/>
                </a:lnTo>
                <a:lnTo>
                  <a:pt x="171" y="202"/>
                </a:lnTo>
                <a:lnTo>
                  <a:pt x="168" y="202"/>
                </a:lnTo>
                <a:lnTo>
                  <a:pt x="168" y="202"/>
                </a:lnTo>
                <a:lnTo>
                  <a:pt x="168" y="202"/>
                </a:lnTo>
                <a:lnTo>
                  <a:pt x="168" y="202"/>
                </a:lnTo>
                <a:lnTo>
                  <a:pt x="168" y="202"/>
                </a:lnTo>
                <a:lnTo>
                  <a:pt x="166" y="202"/>
                </a:lnTo>
                <a:lnTo>
                  <a:pt x="166" y="202"/>
                </a:lnTo>
                <a:lnTo>
                  <a:pt x="166" y="202"/>
                </a:lnTo>
                <a:lnTo>
                  <a:pt x="166" y="202"/>
                </a:lnTo>
                <a:lnTo>
                  <a:pt x="166" y="202"/>
                </a:lnTo>
                <a:lnTo>
                  <a:pt x="166" y="202"/>
                </a:lnTo>
                <a:lnTo>
                  <a:pt x="164" y="202"/>
                </a:lnTo>
                <a:lnTo>
                  <a:pt x="164" y="202"/>
                </a:lnTo>
                <a:lnTo>
                  <a:pt x="164" y="202"/>
                </a:lnTo>
                <a:lnTo>
                  <a:pt x="164" y="202"/>
                </a:lnTo>
                <a:lnTo>
                  <a:pt x="164" y="202"/>
                </a:lnTo>
                <a:lnTo>
                  <a:pt x="164" y="202"/>
                </a:lnTo>
                <a:lnTo>
                  <a:pt x="164" y="202"/>
                </a:lnTo>
                <a:lnTo>
                  <a:pt x="164" y="202"/>
                </a:lnTo>
                <a:lnTo>
                  <a:pt x="164" y="202"/>
                </a:lnTo>
                <a:lnTo>
                  <a:pt x="164" y="202"/>
                </a:lnTo>
                <a:lnTo>
                  <a:pt x="164" y="202"/>
                </a:lnTo>
                <a:lnTo>
                  <a:pt x="164" y="202"/>
                </a:lnTo>
                <a:lnTo>
                  <a:pt x="164" y="202"/>
                </a:lnTo>
                <a:lnTo>
                  <a:pt x="161" y="205"/>
                </a:lnTo>
                <a:lnTo>
                  <a:pt x="161" y="205"/>
                </a:lnTo>
                <a:lnTo>
                  <a:pt x="161" y="205"/>
                </a:lnTo>
                <a:lnTo>
                  <a:pt x="159" y="205"/>
                </a:lnTo>
                <a:lnTo>
                  <a:pt x="159" y="205"/>
                </a:lnTo>
                <a:lnTo>
                  <a:pt x="159" y="205"/>
                </a:lnTo>
                <a:lnTo>
                  <a:pt x="156" y="205"/>
                </a:lnTo>
                <a:lnTo>
                  <a:pt x="156" y="205"/>
                </a:lnTo>
                <a:lnTo>
                  <a:pt x="156" y="205"/>
                </a:lnTo>
                <a:lnTo>
                  <a:pt x="156" y="205"/>
                </a:lnTo>
                <a:lnTo>
                  <a:pt x="156" y="205"/>
                </a:lnTo>
                <a:lnTo>
                  <a:pt x="156" y="202"/>
                </a:lnTo>
                <a:lnTo>
                  <a:pt x="156" y="202"/>
                </a:lnTo>
                <a:lnTo>
                  <a:pt x="156" y="202"/>
                </a:lnTo>
                <a:lnTo>
                  <a:pt x="154" y="202"/>
                </a:lnTo>
                <a:lnTo>
                  <a:pt x="154" y="202"/>
                </a:lnTo>
                <a:lnTo>
                  <a:pt x="154" y="205"/>
                </a:lnTo>
                <a:lnTo>
                  <a:pt x="154" y="205"/>
                </a:lnTo>
                <a:lnTo>
                  <a:pt x="154" y="207"/>
                </a:lnTo>
                <a:lnTo>
                  <a:pt x="152" y="207"/>
                </a:lnTo>
                <a:lnTo>
                  <a:pt x="152" y="207"/>
                </a:lnTo>
                <a:lnTo>
                  <a:pt x="152" y="207"/>
                </a:lnTo>
                <a:lnTo>
                  <a:pt x="152" y="207"/>
                </a:lnTo>
                <a:lnTo>
                  <a:pt x="149" y="207"/>
                </a:lnTo>
                <a:lnTo>
                  <a:pt x="149" y="207"/>
                </a:lnTo>
                <a:lnTo>
                  <a:pt x="147" y="207"/>
                </a:lnTo>
                <a:lnTo>
                  <a:pt x="147" y="207"/>
                </a:lnTo>
                <a:lnTo>
                  <a:pt x="147" y="207"/>
                </a:lnTo>
                <a:lnTo>
                  <a:pt x="147" y="207"/>
                </a:lnTo>
                <a:lnTo>
                  <a:pt x="147" y="207"/>
                </a:lnTo>
                <a:lnTo>
                  <a:pt x="147" y="207"/>
                </a:lnTo>
                <a:lnTo>
                  <a:pt x="147" y="207"/>
                </a:lnTo>
                <a:lnTo>
                  <a:pt x="147" y="207"/>
                </a:lnTo>
                <a:lnTo>
                  <a:pt x="147" y="207"/>
                </a:lnTo>
                <a:lnTo>
                  <a:pt x="147" y="207"/>
                </a:lnTo>
                <a:lnTo>
                  <a:pt x="147" y="207"/>
                </a:lnTo>
                <a:lnTo>
                  <a:pt x="144" y="207"/>
                </a:lnTo>
                <a:lnTo>
                  <a:pt x="144" y="207"/>
                </a:lnTo>
                <a:lnTo>
                  <a:pt x="144" y="207"/>
                </a:lnTo>
                <a:lnTo>
                  <a:pt x="144" y="207"/>
                </a:lnTo>
                <a:lnTo>
                  <a:pt x="142" y="205"/>
                </a:lnTo>
                <a:lnTo>
                  <a:pt x="142" y="205"/>
                </a:lnTo>
                <a:lnTo>
                  <a:pt x="142" y="205"/>
                </a:lnTo>
                <a:lnTo>
                  <a:pt x="140" y="205"/>
                </a:lnTo>
                <a:lnTo>
                  <a:pt x="140" y="205"/>
                </a:lnTo>
                <a:lnTo>
                  <a:pt x="140" y="205"/>
                </a:lnTo>
                <a:lnTo>
                  <a:pt x="140" y="205"/>
                </a:lnTo>
                <a:lnTo>
                  <a:pt x="140" y="205"/>
                </a:lnTo>
                <a:lnTo>
                  <a:pt x="137" y="205"/>
                </a:lnTo>
                <a:lnTo>
                  <a:pt x="137" y="205"/>
                </a:lnTo>
                <a:lnTo>
                  <a:pt x="137" y="205"/>
                </a:lnTo>
                <a:lnTo>
                  <a:pt x="137" y="205"/>
                </a:lnTo>
                <a:lnTo>
                  <a:pt x="137" y="205"/>
                </a:lnTo>
                <a:lnTo>
                  <a:pt x="137" y="205"/>
                </a:lnTo>
                <a:lnTo>
                  <a:pt x="137" y="205"/>
                </a:lnTo>
                <a:lnTo>
                  <a:pt x="135" y="205"/>
                </a:lnTo>
                <a:lnTo>
                  <a:pt x="132" y="205"/>
                </a:lnTo>
                <a:lnTo>
                  <a:pt x="132" y="205"/>
                </a:lnTo>
                <a:lnTo>
                  <a:pt x="132" y="205"/>
                </a:lnTo>
                <a:lnTo>
                  <a:pt x="132" y="207"/>
                </a:lnTo>
                <a:lnTo>
                  <a:pt x="132" y="207"/>
                </a:lnTo>
                <a:lnTo>
                  <a:pt x="132" y="207"/>
                </a:lnTo>
                <a:lnTo>
                  <a:pt x="130" y="207"/>
                </a:lnTo>
                <a:lnTo>
                  <a:pt x="130" y="207"/>
                </a:lnTo>
                <a:lnTo>
                  <a:pt x="130" y="207"/>
                </a:lnTo>
                <a:lnTo>
                  <a:pt x="130" y="207"/>
                </a:lnTo>
                <a:lnTo>
                  <a:pt x="130" y="207"/>
                </a:lnTo>
                <a:lnTo>
                  <a:pt x="128" y="207"/>
                </a:lnTo>
                <a:lnTo>
                  <a:pt x="128" y="207"/>
                </a:lnTo>
                <a:lnTo>
                  <a:pt x="125" y="207"/>
                </a:lnTo>
                <a:lnTo>
                  <a:pt x="125" y="207"/>
                </a:lnTo>
                <a:lnTo>
                  <a:pt x="125" y="207"/>
                </a:lnTo>
                <a:lnTo>
                  <a:pt x="123" y="207"/>
                </a:lnTo>
                <a:lnTo>
                  <a:pt x="123" y="210"/>
                </a:lnTo>
                <a:lnTo>
                  <a:pt x="123" y="210"/>
                </a:lnTo>
                <a:lnTo>
                  <a:pt x="123" y="210"/>
                </a:lnTo>
                <a:lnTo>
                  <a:pt x="123" y="207"/>
                </a:lnTo>
                <a:lnTo>
                  <a:pt x="120" y="207"/>
                </a:lnTo>
                <a:lnTo>
                  <a:pt x="120" y="207"/>
                </a:lnTo>
                <a:lnTo>
                  <a:pt x="120" y="210"/>
                </a:lnTo>
                <a:lnTo>
                  <a:pt x="120" y="210"/>
                </a:lnTo>
                <a:lnTo>
                  <a:pt x="120" y="210"/>
                </a:lnTo>
                <a:lnTo>
                  <a:pt x="120" y="210"/>
                </a:lnTo>
                <a:lnTo>
                  <a:pt x="120" y="210"/>
                </a:lnTo>
                <a:lnTo>
                  <a:pt x="120" y="210"/>
                </a:lnTo>
                <a:lnTo>
                  <a:pt x="120" y="210"/>
                </a:lnTo>
                <a:lnTo>
                  <a:pt x="118" y="210"/>
                </a:lnTo>
                <a:lnTo>
                  <a:pt x="118" y="210"/>
                </a:lnTo>
                <a:lnTo>
                  <a:pt x="118" y="210"/>
                </a:lnTo>
                <a:lnTo>
                  <a:pt x="118" y="210"/>
                </a:lnTo>
                <a:lnTo>
                  <a:pt x="118" y="210"/>
                </a:lnTo>
                <a:lnTo>
                  <a:pt x="116" y="210"/>
                </a:lnTo>
                <a:lnTo>
                  <a:pt x="116" y="210"/>
                </a:lnTo>
                <a:lnTo>
                  <a:pt x="116" y="210"/>
                </a:lnTo>
                <a:lnTo>
                  <a:pt x="113" y="210"/>
                </a:lnTo>
                <a:lnTo>
                  <a:pt x="113" y="210"/>
                </a:lnTo>
                <a:lnTo>
                  <a:pt x="113" y="210"/>
                </a:lnTo>
                <a:lnTo>
                  <a:pt x="113" y="210"/>
                </a:lnTo>
                <a:lnTo>
                  <a:pt x="113" y="210"/>
                </a:lnTo>
                <a:lnTo>
                  <a:pt x="113" y="210"/>
                </a:lnTo>
                <a:lnTo>
                  <a:pt x="113" y="210"/>
                </a:lnTo>
                <a:lnTo>
                  <a:pt x="113" y="210"/>
                </a:lnTo>
                <a:lnTo>
                  <a:pt x="113" y="210"/>
                </a:lnTo>
                <a:lnTo>
                  <a:pt x="113" y="210"/>
                </a:lnTo>
                <a:lnTo>
                  <a:pt x="113" y="207"/>
                </a:lnTo>
                <a:lnTo>
                  <a:pt x="113" y="207"/>
                </a:lnTo>
                <a:lnTo>
                  <a:pt x="111" y="207"/>
                </a:lnTo>
                <a:lnTo>
                  <a:pt x="111" y="207"/>
                </a:lnTo>
                <a:lnTo>
                  <a:pt x="111" y="210"/>
                </a:lnTo>
                <a:lnTo>
                  <a:pt x="111" y="210"/>
                </a:lnTo>
                <a:lnTo>
                  <a:pt x="111" y="207"/>
                </a:lnTo>
                <a:lnTo>
                  <a:pt x="111" y="207"/>
                </a:lnTo>
                <a:lnTo>
                  <a:pt x="113" y="207"/>
                </a:lnTo>
                <a:lnTo>
                  <a:pt x="113" y="207"/>
                </a:lnTo>
                <a:lnTo>
                  <a:pt x="113" y="207"/>
                </a:lnTo>
                <a:lnTo>
                  <a:pt x="113" y="207"/>
                </a:lnTo>
                <a:lnTo>
                  <a:pt x="113" y="207"/>
                </a:lnTo>
                <a:lnTo>
                  <a:pt x="113" y="207"/>
                </a:lnTo>
                <a:lnTo>
                  <a:pt x="113" y="207"/>
                </a:lnTo>
                <a:lnTo>
                  <a:pt x="113" y="205"/>
                </a:lnTo>
                <a:lnTo>
                  <a:pt x="113" y="205"/>
                </a:lnTo>
                <a:lnTo>
                  <a:pt x="113" y="205"/>
                </a:lnTo>
                <a:lnTo>
                  <a:pt x="113" y="205"/>
                </a:lnTo>
                <a:lnTo>
                  <a:pt x="111" y="205"/>
                </a:lnTo>
                <a:lnTo>
                  <a:pt x="111" y="205"/>
                </a:lnTo>
                <a:lnTo>
                  <a:pt x="111" y="205"/>
                </a:lnTo>
                <a:lnTo>
                  <a:pt x="111" y="205"/>
                </a:lnTo>
                <a:lnTo>
                  <a:pt x="108" y="205"/>
                </a:lnTo>
                <a:lnTo>
                  <a:pt x="108" y="205"/>
                </a:lnTo>
                <a:lnTo>
                  <a:pt x="108" y="205"/>
                </a:lnTo>
                <a:lnTo>
                  <a:pt x="108" y="205"/>
                </a:lnTo>
                <a:lnTo>
                  <a:pt x="108" y="205"/>
                </a:lnTo>
                <a:lnTo>
                  <a:pt x="108" y="205"/>
                </a:lnTo>
                <a:lnTo>
                  <a:pt x="106" y="207"/>
                </a:lnTo>
                <a:lnTo>
                  <a:pt x="106" y="207"/>
                </a:lnTo>
                <a:lnTo>
                  <a:pt x="106" y="207"/>
                </a:lnTo>
                <a:lnTo>
                  <a:pt x="106" y="207"/>
                </a:lnTo>
                <a:lnTo>
                  <a:pt x="106" y="210"/>
                </a:lnTo>
                <a:lnTo>
                  <a:pt x="106" y="210"/>
                </a:lnTo>
                <a:lnTo>
                  <a:pt x="104" y="210"/>
                </a:lnTo>
                <a:lnTo>
                  <a:pt x="104" y="210"/>
                </a:lnTo>
                <a:lnTo>
                  <a:pt x="106" y="210"/>
                </a:lnTo>
                <a:lnTo>
                  <a:pt x="106" y="210"/>
                </a:lnTo>
                <a:lnTo>
                  <a:pt x="106" y="210"/>
                </a:lnTo>
                <a:lnTo>
                  <a:pt x="108" y="210"/>
                </a:lnTo>
                <a:lnTo>
                  <a:pt x="108" y="210"/>
                </a:lnTo>
                <a:lnTo>
                  <a:pt x="108" y="210"/>
                </a:lnTo>
                <a:lnTo>
                  <a:pt x="108" y="210"/>
                </a:lnTo>
                <a:lnTo>
                  <a:pt x="108" y="210"/>
                </a:lnTo>
                <a:lnTo>
                  <a:pt x="108" y="210"/>
                </a:lnTo>
                <a:lnTo>
                  <a:pt x="108" y="210"/>
                </a:lnTo>
                <a:lnTo>
                  <a:pt x="108" y="212"/>
                </a:lnTo>
                <a:lnTo>
                  <a:pt x="108" y="212"/>
                </a:lnTo>
                <a:lnTo>
                  <a:pt x="106" y="212"/>
                </a:lnTo>
                <a:lnTo>
                  <a:pt x="106" y="212"/>
                </a:lnTo>
                <a:lnTo>
                  <a:pt x="106" y="212"/>
                </a:lnTo>
                <a:lnTo>
                  <a:pt x="106" y="212"/>
                </a:lnTo>
                <a:lnTo>
                  <a:pt x="106" y="212"/>
                </a:lnTo>
                <a:lnTo>
                  <a:pt x="106" y="212"/>
                </a:lnTo>
                <a:lnTo>
                  <a:pt x="106" y="212"/>
                </a:lnTo>
                <a:lnTo>
                  <a:pt x="106" y="212"/>
                </a:lnTo>
                <a:lnTo>
                  <a:pt x="106" y="212"/>
                </a:lnTo>
                <a:lnTo>
                  <a:pt x="104" y="212"/>
                </a:lnTo>
                <a:lnTo>
                  <a:pt x="104" y="212"/>
                </a:lnTo>
                <a:lnTo>
                  <a:pt x="104" y="212"/>
                </a:lnTo>
                <a:lnTo>
                  <a:pt x="104" y="212"/>
                </a:lnTo>
                <a:lnTo>
                  <a:pt x="101" y="212"/>
                </a:lnTo>
                <a:lnTo>
                  <a:pt x="101" y="212"/>
                </a:lnTo>
                <a:lnTo>
                  <a:pt x="101" y="212"/>
                </a:lnTo>
                <a:lnTo>
                  <a:pt x="101" y="212"/>
                </a:lnTo>
                <a:lnTo>
                  <a:pt x="101" y="212"/>
                </a:lnTo>
                <a:lnTo>
                  <a:pt x="99" y="212"/>
                </a:lnTo>
                <a:lnTo>
                  <a:pt x="99" y="212"/>
                </a:lnTo>
                <a:lnTo>
                  <a:pt x="99" y="212"/>
                </a:lnTo>
                <a:lnTo>
                  <a:pt x="99" y="212"/>
                </a:lnTo>
                <a:lnTo>
                  <a:pt x="96" y="212"/>
                </a:lnTo>
                <a:lnTo>
                  <a:pt x="96" y="212"/>
                </a:lnTo>
                <a:lnTo>
                  <a:pt x="96" y="212"/>
                </a:lnTo>
                <a:lnTo>
                  <a:pt x="96" y="212"/>
                </a:lnTo>
                <a:lnTo>
                  <a:pt x="96" y="212"/>
                </a:lnTo>
                <a:lnTo>
                  <a:pt x="96" y="212"/>
                </a:lnTo>
                <a:lnTo>
                  <a:pt x="94" y="215"/>
                </a:lnTo>
                <a:lnTo>
                  <a:pt x="94" y="215"/>
                </a:lnTo>
                <a:lnTo>
                  <a:pt x="92" y="215"/>
                </a:lnTo>
                <a:lnTo>
                  <a:pt x="92" y="215"/>
                </a:lnTo>
                <a:lnTo>
                  <a:pt x="92" y="215"/>
                </a:lnTo>
                <a:lnTo>
                  <a:pt x="89" y="215"/>
                </a:lnTo>
                <a:lnTo>
                  <a:pt x="89" y="215"/>
                </a:lnTo>
                <a:lnTo>
                  <a:pt x="89" y="215"/>
                </a:lnTo>
                <a:lnTo>
                  <a:pt x="89" y="215"/>
                </a:lnTo>
                <a:lnTo>
                  <a:pt x="87" y="215"/>
                </a:lnTo>
                <a:lnTo>
                  <a:pt x="87" y="215"/>
                </a:lnTo>
                <a:lnTo>
                  <a:pt x="87" y="215"/>
                </a:lnTo>
                <a:lnTo>
                  <a:pt x="87" y="215"/>
                </a:lnTo>
                <a:lnTo>
                  <a:pt x="84" y="215"/>
                </a:lnTo>
                <a:lnTo>
                  <a:pt x="84" y="215"/>
                </a:lnTo>
                <a:lnTo>
                  <a:pt x="84" y="215"/>
                </a:lnTo>
                <a:lnTo>
                  <a:pt x="82" y="215"/>
                </a:lnTo>
                <a:lnTo>
                  <a:pt x="82" y="217"/>
                </a:lnTo>
                <a:lnTo>
                  <a:pt x="82" y="217"/>
                </a:lnTo>
                <a:lnTo>
                  <a:pt x="82" y="217"/>
                </a:lnTo>
                <a:lnTo>
                  <a:pt x="80" y="217"/>
                </a:lnTo>
                <a:lnTo>
                  <a:pt x="80" y="217"/>
                </a:lnTo>
                <a:lnTo>
                  <a:pt x="80" y="217"/>
                </a:lnTo>
                <a:lnTo>
                  <a:pt x="77" y="217"/>
                </a:lnTo>
                <a:lnTo>
                  <a:pt x="77" y="217"/>
                </a:lnTo>
                <a:lnTo>
                  <a:pt x="77" y="217"/>
                </a:lnTo>
                <a:lnTo>
                  <a:pt x="77" y="217"/>
                </a:lnTo>
                <a:lnTo>
                  <a:pt x="77" y="217"/>
                </a:lnTo>
                <a:lnTo>
                  <a:pt x="75" y="217"/>
                </a:lnTo>
                <a:lnTo>
                  <a:pt x="75" y="217"/>
                </a:lnTo>
                <a:lnTo>
                  <a:pt x="75" y="217"/>
                </a:lnTo>
                <a:lnTo>
                  <a:pt x="75" y="217"/>
                </a:lnTo>
                <a:lnTo>
                  <a:pt x="75" y="217"/>
                </a:lnTo>
                <a:lnTo>
                  <a:pt x="75" y="217"/>
                </a:lnTo>
                <a:lnTo>
                  <a:pt x="75" y="215"/>
                </a:lnTo>
                <a:lnTo>
                  <a:pt x="75" y="215"/>
                </a:lnTo>
                <a:lnTo>
                  <a:pt x="75" y="215"/>
                </a:lnTo>
                <a:lnTo>
                  <a:pt x="75" y="215"/>
                </a:lnTo>
                <a:lnTo>
                  <a:pt x="75" y="215"/>
                </a:lnTo>
                <a:lnTo>
                  <a:pt x="72" y="215"/>
                </a:lnTo>
                <a:lnTo>
                  <a:pt x="72" y="215"/>
                </a:lnTo>
                <a:lnTo>
                  <a:pt x="72" y="215"/>
                </a:lnTo>
                <a:lnTo>
                  <a:pt x="72" y="215"/>
                </a:lnTo>
                <a:lnTo>
                  <a:pt x="70" y="212"/>
                </a:lnTo>
                <a:lnTo>
                  <a:pt x="70" y="212"/>
                </a:lnTo>
                <a:lnTo>
                  <a:pt x="70" y="212"/>
                </a:lnTo>
                <a:lnTo>
                  <a:pt x="70" y="212"/>
                </a:lnTo>
                <a:lnTo>
                  <a:pt x="68" y="212"/>
                </a:lnTo>
                <a:lnTo>
                  <a:pt x="68" y="212"/>
                </a:lnTo>
                <a:lnTo>
                  <a:pt x="68" y="210"/>
                </a:lnTo>
                <a:lnTo>
                  <a:pt x="68" y="210"/>
                </a:lnTo>
                <a:lnTo>
                  <a:pt x="68" y="210"/>
                </a:lnTo>
                <a:lnTo>
                  <a:pt x="65" y="207"/>
                </a:lnTo>
                <a:lnTo>
                  <a:pt x="65" y="207"/>
                </a:lnTo>
                <a:lnTo>
                  <a:pt x="63" y="207"/>
                </a:lnTo>
                <a:lnTo>
                  <a:pt x="63" y="207"/>
                </a:lnTo>
                <a:lnTo>
                  <a:pt x="63" y="207"/>
                </a:lnTo>
                <a:lnTo>
                  <a:pt x="60" y="207"/>
                </a:lnTo>
                <a:lnTo>
                  <a:pt x="60" y="207"/>
                </a:lnTo>
                <a:lnTo>
                  <a:pt x="60" y="207"/>
                </a:lnTo>
                <a:lnTo>
                  <a:pt x="60" y="207"/>
                </a:lnTo>
                <a:lnTo>
                  <a:pt x="60" y="205"/>
                </a:lnTo>
                <a:lnTo>
                  <a:pt x="60" y="205"/>
                </a:lnTo>
                <a:lnTo>
                  <a:pt x="60" y="205"/>
                </a:lnTo>
                <a:lnTo>
                  <a:pt x="60" y="205"/>
                </a:lnTo>
                <a:lnTo>
                  <a:pt x="60" y="205"/>
                </a:lnTo>
                <a:lnTo>
                  <a:pt x="63" y="205"/>
                </a:lnTo>
                <a:lnTo>
                  <a:pt x="63" y="205"/>
                </a:lnTo>
                <a:lnTo>
                  <a:pt x="63" y="205"/>
                </a:lnTo>
                <a:lnTo>
                  <a:pt x="63" y="205"/>
                </a:lnTo>
                <a:lnTo>
                  <a:pt x="63" y="205"/>
                </a:lnTo>
                <a:lnTo>
                  <a:pt x="63" y="202"/>
                </a:lnTo>
                <a:lnTo>
                  <a:pt x="63" y="202"/>
                </a:lnTo>
                <a:lnTo>
                  <a:pt x="63" y="202"/>
                </a:lnTo>
                <a:lnTo>
                  <a:pt x="65" y="202"/>
                </a:lnTo>
                <a:lnTo>
                  <a:pt x="65" y="202"/>
                </a:lnTo>
                <a:lnTo>
                  <a:pt x="65" y="202"/>
                </a:lnTo>
                <a:lnTo>
                  <a:pt x="65" y="200"/>
                </a:lnTo>
                <a:lnTo>
                  <a:pt x="65" y="200"/>
                </a:lnTo>
                <a:lnTo>
                  <a:pt x="65" y="200"/>
                </a:lnTo>
                <a:lnTo>
                  <a:pt x="65" y="197"/>
                </a:lnTo>
                <a:lnTo>
                  <a:pt x="63" y="197"/>
                </a:lnTo>
                <a:lnTo>
                  <a:pt x="63" y="197"/>
                </a:lnTo>
                <a:lnTo>
                  <a:pt x="63" y="197"/>
                </a:lnTo>
                <a:lnTo>
                  <a:pt x="63" y="197"/>
                </a:lnTo>
                <a:lnTo>
                  <a:pt x="63" y="197"/>
                </a:lnTo>
                <a:lnTo>
                  <a:pt x="63" y="197"/>
                </a:lnTo>
                <a:lnTo>
                  <a:pt x="63" y="197"/>
                </a:lnTo>
                <a:lnTo>
                  <a:pt x="63" y="195"/>
                </a:lnTo>
                <a:lnTo>
                  <a:pt x="63" y="195"/>
                </a:lnTo>
                <a:lnTo>
                  <a:pt x="63" y="195"/>
                </a:lnTo>
                <a:lnTo>
                  <a:pt x="60" y="195"/>
                </a:lnTo>
                <a:lnTo>
                  <a:pt x="60" y="195"/>
                </a:lnTo>
                <a:lnTo>
                  <a:pt x="60" y="195"/>
                </a:lnTo>
                <a:lnTo>
                  <a:pt x="60" y="195"/>
                </a:lnTo>
                <a:lnTo>
                  <a:pt x="60" y="195"/>
                </a:lnTo>
                <a:lnTo>
                  <a:pt x="60" y="195"/>
                </a:lnTo>
                <a:lnTo>
                  <a:pt x="60" y="193"/>
                </a:lnTo>
                <a:lnTo>
                  <a:pt x="60" y="193"/>
                </a:lnTo>
                <a:lnTo>
                  <a:pt x="60" y="193"/>
                </a:lnTo>
                <a:lnTo>
                  <a:pt x="58" y="193"/>
                </a:lnTo>
                <a:lnTo>
                  <a:pt x="56" y="193"/>
                </a:lnTo>
                <a:lnTo>
                  <a:pt x="56" y="193"/>
                </a:lnTo>
                <a:lnTo>
                  <a:pt x="56" y="190"/>
                </a:lnTo>
                <a:lnTo>
                  <a:pt x="56" y="190"/>
                </a:lnTo>
                <a:lnTo>
                  <a:pt x="58" y="190"/>
                </a:lnTo>
                <a:lnTo>
                  <a:pt x="58" y="190"/>
                </a:lnTo>
                <a:lnTo>
                  <a:pt x="56" y="190"/>
                </a:lnTo>
                <a:lnTo>
                  <a:pt x="56" y="190"/>
                </a:lnTo>
                <a:lnTo>
                  <a:pt x="56" y="190"/>
                </a:lnTo>
                <a:lnTo>
                  <a:pt x="56" y="190"/>
                </a:lnTo>
                <a:lnTo>
                  <a:pt x="56" y="190"/>
                </a:lnTo>
                <a:lnTo>
                  <a:pt x="56" y="190"/>
                </a:lnTo>
                <a:lnTo>
                  <a:pt x="53" y="190"/>
                </a:lnTo>
                <a:lnTo>
                  <a:pt x="53" y="190"/>
                </a:lnTo>
                <a:lnTo>
                  <a:pt x="53" y="190"/>
                </a:lnTo>
                <a:lnTo>
                  <a:pt x="51" y="190"/>
                </a:lnTo>
                <a:lnTo>
                  <a:pt x="51" y="190"/>
                </a:lnTo>
                <a:lnTo>
                  <a:pt x="51" y="190"/>
                </a:lnTo>
                <a:lnTo>
                  <a:pt x="51" y="188"/>
                </a:lnTo>
                <a:lnTo>
                  <a:pt x="51" y="188"/>
                </a:lnTo>
                <a:lnTo>
                  <a:pt x="48" y="188"/>
                </a:lnTo>
                <a:lnTo>
                  <a:pt x="48" y="188"/>
                </a:lnTo>
                <a:lnTo>
                  <a:pt x="48" y="188"/>
                </a:lnTo>
                <a:lnTo>
                  <a:pt x="48" y="188"/>
                </a:lnTo>
                <a:lnTo>
                  <a:pt x="48" y="188"/>
                </a:lnTo>
                <a:lnTo>
                  <a:pt x="48" y="188"/>
                </a:lnTo>
                <a:lnTo>
                  <a:pt x="51" y="188"/>
                </a:lnTo>
                <a:lnTo>
                  <a:pt x="51" y="188"/>
                </a:lnTo>
                <a:lnTo>
                  <a:pt x="51" y="188"/>
                </a:lnTo>
                <a:lnTo>
                  <a:pt x="51" y="185"/>
                </a:lnTo>
                <a:lnTo>
                  <a:pt x="51" y="185"/>
                </a:lnTo>
                <a:lnTo>
                  <a:pt x="51" y="185"/>
                </a:lnTo>
                <a:lnTo>
                  <a:pt x="51" y="185"/>
                </a:lnTo>
                <a:lnTo>
                  <a:pt x="53" y="185"/>
                </a:lnTo>
                <a:lnTo>
                  <a:pt x="53" y="185"/>
                </a:lnTo>
                <a:lnTo>
                  <a:pt x="53" y="185"/>
                </a:lnTo>
                <a:lnTo>
                  <a:pt x="53" y="185"/>
                </a:lnTo>
                <a:lnTo>
                  <a:pt x="53" y="185"/>
                </a:lnTo>
                <a:lnTo>
                  <a:pt x="53" y="183"/>
                </a:lnTo>
                <a:lnTo>
                  <a:pt x="53" y="183"/>
                </a:lnTo>
                <a:lnTo>
                  <a:pt x="53" y="183"/>
                </a:lnTo>
                <a:lnTo>
                  <a:pt x="53" y="183"/>
                </a:lnTo>
                <a:lnTo>
                  <a:pt x="53" y="180"/>
                </a:lnTo>
                <a:lnTo>
                  <a:pt x="51" y="180"/>
                </a:lnTo>
                <a:lnTo>
                  <a:pt x="51" y="180"/>
                </a:lnTo>
                <a:lnTo>
                  <a:pt x="51" y="180"/>
                </a:lnTo>
                <a:lnTo>
                  <a:pt x="51" y="180"/>
                </a:lnTo>
                <a:lnTo>
                  <a:pt x="51" y="180"/>
                </a:lnTo>
                <a:lnTo>
                  <a:pt x="51" y="180"/>
                </a:lnTo>
                <a:lnTo>
                  <a:pt x="48" y="180"/>
                </a:lnTo>
                <a:lnTo>
                  <a:pt x="48" y="180"/>
                </a:lnTo>
                <a:lnTo>
                  <a:pt x="48" y="180"/>
                </a:lnTo>
                <a:lnTo>
                  <a:pt x="48" y="180"/>
                </a:lnTo>
                <a:lnTo>
                  <a:pt x="48" y="180"/>
                </a:lnTo>
                <a:lnTo>
                  <a:pt x="48" y="180"/>
                </a:lnTo>
                <a:lnTo>
                  <a:pt x="48" y="180"/>
                </a:lnTo>
                <a:lnTo>
                  <a:pt x="48" y="180"/>
                </a:lnTo>
                <a:lnTo>
                  <a:pt x="48" y="180"/>
                </a:lnTo>
                <a:lnTo>
                  <a:pt x="46" y="180"/>
                </a:lnTo>
                <a:lnTo>
                  <a:pt x="46" y="180"/>
                </a:lnTo>
                <a:lnTo>
                  <a:pt x="46" y="180"/>
                </a:lnTo>
                <a:lnTo>
                  <a:pt x="46" y="180"/>
                </a:lnTo>
                <a:lnTo>
                  <a:pt x="46" y="180"/>
                </a:lnTo>
                <a:lnTo>
                  <a:pt x="46" y="180"/>
                </a:lnTo>
                <a:lnTo>
                  <a:pt x="46" y="180"/>
                </a:lnTo>
                <a:lnTo>
                  <a:pt x="46" y="180"/>
                </a:lnTo>
                <a:lnTo>
                  <a:pt x="46" y="180"/>
                </a:lnTo>
                <a:lnTo>
                  <a:pt x="48" y="180"/>
                </a:lnTo>
                <a:lnTo>
                  <a:pt x="48" y="180"/>
                </a:lnTo>
                <a:lnTo>
                  <a:pt x="48" y="178"/>
                </a:lnTo>
                <a:lnTo>
                  <a:pt x="48" y="178"/>
                </a:lnTo>
                <a:lnTo>
                  <a:pt x="48" y="178"/>
                </a:lnTo>
                <a:lnTo>
                  <a:pt x="48" y="178"/>
                </a:lnTo>
                <a:lnTo>
                  <a:pt x="46" y="178"/>
                </a:lnTo>
                <a:lnTo>
                  <a:pt x="46" y="178"/>
                </a:lnTo>
                <a:lnTo>
                  <a:pt x="46" y="175"/>
                </a:lnTo>
                <a:lnTo>
                  <a:pt x="46" y="175"/>
                </a:lnTo>
                <a:lnTo>
                  <a:pt x="46" y="175"/>
                </a:lnTo>
                <a:lnTo>
                  <a:pt x="46" y="175"/>
                </a:lnTo>
                <a:lnTo>
                  <a:pt x="46" y="175"/>
                </a:lnTo>
                <a:lnTo>
                  <a:pt x="46" y="175"/>
                </a:lnTo>
                <a:lnTo>
                  <a:pt x="46" y="175"/>
                </a:lnTo>
                <a:lnTo>
                  <a:pt x="46" y="173"/>
                </a:lnTo>
                <a:lnTo>
                  <a:pt x="46" y="173"/>
                </a:lnTo>
                <a:lnTo>
                  <a:pt x="44" y="173"/>
                </a:lnTo>
                <a:lnTo>
                  <a:pt x="44" y="173"/>
                </a:lnTo>
                <a:lnTo>
                  <a:pt x="44" y="173"/>
                </a:lnTo>
                <a:lnTo>
                  <a:pt x="44" y="173"/>
                </a:lnTo>
                <a:lnTo>
                  <a:pt x="44" y="173"/>
                </a:lnTo>
                <a:lnTo>
                  <a:pt x="44" y="173"/>
                </a:lnTo>
                <a:lnTo>
                  <a:pt x="44" y="173"/>
                </a:lnTo>
                <a:lnTo>
                  <a:pt x="44" y="173"/>
                </a:lnTo>
                <a:lnTo>
                  <a:pt x="41" y="173"/>
                </a:lnTo>
                <a:lnTo>
                  <a:pt x="41" y="173"/>
                </a:lnTo>
                <a:lnTo>
                  <a:pt x="41" y="171"/>
                </a:lnTo>
                <a:lnTo>
                  <a:pt x="41" y="171"/>
                </a:lnTo>
                <a:lnTo>
                  <a:pt x="41" y="171"/>
                </a:lnTo>
                <a:lnTo>
                  <a:pt x="41" y="171"/>
                </a:lnTo>
                <a:lnTo>
                  <a:pt x="39" y="171"/>
                </a:lnTo>
                <a:lnTo>
                  <a:pt x="39" y="171"/>
                </a:lnTo>
                <a:lnTo>
                  <a:pt x="39" y="171"/>
                </a:lnTo>
                <a:lnTo>
                  <a:pt x="39" y="171"/>
                </a:lnTo>
                <a:lnTo>
                  <a:pt x="39" y="171"/>
                </a:lnTo>
                <a:lnTo>
                  <a:pt x="36" y="171"/>
                </a:lnTo>
                <a:lnTo>
                  <a:pt x="36" y="171"/>
                </a:lnTo>
                <a:lnTo>
                  <a:pt x="36" y="171"/>
                </a:lnTo>
                <a:lnTo>
                  <a:pt x="36" y="168"/>
                </a:lnTo>
                <a:lnTo>
                  <a:pt x="36" y="168"/>
                </a:lnTo>
                <a:lnTo>
                  <a:pt x="36" y="168"/>
                </a:lnTo>
                <a:lnTo>
                  <a:pt x="39" y="168"/>
                </a:lnTo>
                <a:lnTo>
                  <a:pt x="39" y="168"/>
                </a:lnTo>
                <a:lnTo>
                  <a:pt x="39" y="168"/>
                </a:lnTo>
                <a:lnTo>
                  <a:pt x="39" y="168"/>
                </a:lnTo>
                <a:lnTo>
                  <a:pt x="39" y="168"/>
                </a:lnTo>
                <a:lnTo>
                  <a:pt x="39" y="166"/>
                </a:lnTo>
                <a:lnTo>
                  <a:pt x="36" y="166"/>
                </a:lnTo>
                <a:lnTo>
                  <a:pt x="36" y="166"/>
                </a:lnTo>
                <a:lnTo>
                  <a:pt x="36" y="166"/>
                </a:lnTo>
                <a:lnTo>
                  <a:pt x="36" y="166"/>
                </a:lnTo>
                <a:lnTo>
                  <a:pt x="36" y="166"/>
                </a:lnTo>
                <a:lnTo>
                  <a:pt x="36" y="166"/>
                </a:lnTo>
                <a:lnTo>
                  <a:pt x="36" y="166"/>
                </a:lnTo>
                <a:lnTo>
                  <a:pt x="36" y="166"/>
                </a:lnTo>
                <a:lnTo>
                  <a:pt x="36" y="163"/>
                </a:lnTo>
                <a:lnTo>
                  <a:pt x="36" y="163"/>
                </a:lnTo>
                <a:lnTo>
                  <a:pt x="36" y="163"/>
                </a:lnTo>
                <a:lnTo>
                  <a:pt x="36" y="163"/>
                </a:lnTo>
                <a:lnTo>
                  <a:pt x="36" y="163"/>
                </a:lnTo>
                <a:lnTo>
                  <a:pt x="34" y="163"/>
                </a:lnTo>
                <a:lnTo>
                  <a:pt x="34" y="163"/>
                </a:lnTo>
                <a:lnTo>
                  <a:pt x="34" y="161"/>
                </a:lnTo>
                <a:lnTo>
                  <a:pt x="34" y="161"/>
                </a:lnTo>
                <a:lnTo>
                  <a:pt x="34" y="161"/>
                </a:lnTo>
                <a:lnTo>
                  <a:pt x="32" y="161"/>
                </a:lnTo>
                <a:lnTo>
                  <a:pt x="32" y="158"/>
                </a:lnTo>
                <a:lnTo>
                  <a:pt x="32" y="158"/>
                </a:lnTo>
                <a:lnTo>
                  <a:pt x="32" y="158"/>
                </a:lnTo>
                <a:lnTo>
                  <a:pt x="32" y="158"/>
                </a:lnTo>
                <a:lnTo>
                  <a:pt x="32" y="158"/>
                </a:lnTo>
                <a:lnTo>
                  <a:pt x="32" y="158"/>
                </a:lnTo>
                <a:lnTo>
                  <a:pt x="29" y="158"/>
                </a:lnTo>
                <a:lnTo>
                  <a:pt x="29" y="158"/>
                </a:lnTo>
                <a:lnTo>
                  <a:pt x="29" y="158"/>
                </a:lnTo>
                <a:lnTo>
                  <a:pt x="27" y="156"/>
                </a:lnTo>
                <a:lnTo>
                  <a:pt x="27" y="156"/>
                </a:lnTo>
                <a:lnTo>
                  <a:pt x="27" y="156"/>
                </a:lnTo>
                <a:lnTo>
                  <a:pt x="24" y="156"/>
                </a:lnTo>
                <a:lnTo>
                  <a:pt x="22" y="153"/>
                </a:lnTo>
                <a:lnTo>
                  <a:pt x="22" y="153"/>
                </a:lnTo>
                <a:lnTo>
                  <a:pt x="22" y="153"/>
                </a:lnTo>
                <a:lnTo>
                  <a:pt x="22" y="153"/>
                </a:lnTo>
                <a:lnTo>
                  <a:pt x="22" y="153"/>
                </a:lnTo>
                <a:lnTo>
                  <a:pt x="22" y="153"/>
                </a:lnTo>
                <a:lnTo>
                  <a:pt x="22" y="153"/>
                </a:lnTo>
                <a:lnTo>
                  <a:pt x="20" y="153"/>
                </a:lnTo>
                <a:lnTo>
                  <a:pt x="20" y="153"/>
                </a:lnTo>
                <a:lnTo>
                  <a:pt x="22" y="153"/>
                </a:lnTo>
                <a:lnTo>
                  <a:pt x="22" y="153"/>
                </a:lnTo>
                <a:lnTo>
                  <a:pt x="22" y="153"/>
                </a:lnTo>
                <a:lnTo>
                  <a:pt x="22" y="151"/>
                </a:lnTo>
                <a:lnTo>
                  <a:pt x="22" y="151"/>
                </a:lnTo>
                <a:lnTo>
                  <a:pt x="22" y="151"/>
                </a:lnTo>
                <a:lnTo>
                  <a:pt x="22" y="151"/>
                </a:lnTo>
                <a:lnTo>
                  <a:pt x="22" y="151"/>
                </a:lnTo>
                <a:lnTo>
                  <a:pt x="20" y="151"/>
                </a:lnTo>
                <a:lnTo>
                  <a:pt x="20" y="151"/>
                </a:lnTo>
                <a:lnTo>
                  <a:pt x="20" y="149"/>
                </a:lnTo>
                <a:lnTo>
                  <a:pt x="20" y="149"/>
                </a:lnTo>
                <a:lnTo>
                  <a:pt x="20" y="149"/>
                </a:lnTo>
                <a:lnTo>
                  <a:pt x="20" y="149"/>
                </a:lnTo>
                <a:lnTo>
                  <a:pt x="20" y="149"/>
                </a:lnTo>
                <a:lnTo>
                  <a:pt x="20" y="149"/>
                </a:lnTo>
                <a:lnTo>
                  <a:pt x="20" y="149"/>
                </a:lnTo>
                <a:lnTo>
                  <a:pt x="20" y="149"/>
                </a:lnTo>
                <a:lnTo>
                  <a:pt x="20" y="149"/>
                </a:lnTo>
                <a:lnTo>
                  <a:pt x="20" y="149"/>
                </a:lnTo>
                <a:lnTo>
                  <a:pt x="20" y="149"/>
                </a:lnTo>
                <a:lnTo>
                  <a:pt x="20" y="149"/>
                </a:lnTo>
                <a:lnTo>
                  <a:pt x="17" y="149"/>
                </a:lnTo>
                <a:lnTo>
                  <a:pt x="17" y="149"/>
                </a:lnTo>
                <a:lnTo>
                  <a:pt x="17" y="149"/>
                </a:lnTo>
                <a:lnTo>
                  <a:pt x="17" y="149"/>
                </a:lnTo>
                <a:lnTo>
                  <a:pt x="17" y="146"/>
                </a:lnTo>
                <a:lnTo>
                  <a:pt x="17" y="146"/>
                </a:lnTo>
                <a:lnTo>
                  <a:pt x="17" y="146"/>
                </a:lnTo>
                <a:lnTo>
                  <a:pt x="17" y="146"/>
                </a:lnTo>
                <a:lnTo>
                  <a:pt x="17" y="146"/>
                </a:lnTo>
                <a:lnTo>
                  <a:pt x="17" y="146"/>
                </a:lnTo>
                <a:lnTo>
                  <a:pt x="15" y="146"/>
                </a:lnTo>
                <a:lnTo>
                  <a:pt x="15" y="146"/>
                </a:lnTo>
                <a:lnTo>
                  <a:pt x="15" y="146"/>
                </a:lnTo>
                <a:lnTo>
                  <a:pt x="15" y="146"/>
                </a:lnTo>
                <a:lnTo>
                  <a:pt x="12" y="146"/>
                </a:lnTo>
                <a:lnTo>
                  <a:pt x="12" y="146"/>
                </a:lnTo>
                <a:lnTo>
                  <a:pt x="12" y="144"/>
                </a:lnTo>
                <a:lnTo>
                  <a:pt x="12" y="144"/>
                </a:lnTo>
                <a:lnTo>
                  <a:pt x="12" y="144"/>
                </a:lnTo>
                <a:lnTo>
                  <a:pt x="12" y="144"/>
                </a:lnTo>
                <a:lnTo>
                  <a:pt x="12" y="144"/>
                </a:lnTo>
                <a:lnTo>
                  <a:pt x="12" y="144"/>
                </a:lnTo>
                <a:lnTo>
                  <a:pt x="12" y="144"/>
                </a:lnTo>
                <a:lnTo>
                  <a:pt x="12" y="144"/>
                </a:lnTo>
                <a:lnTo>
                  <a:pt x="10" y="144"/>
                </a:lnTo>
                <a:lnTo>
                  <a:pt x="10" y="144"/>
                </a:lnTo>
                <a:lnTo>
                  <a:pt x="10" y="141"/>
                </a:lnTo>
                <a:lnTo>
                  <a:pt x="10" y="141"/>
                </a:lnTo>
                <a:lnTo>
                  <a:pt x="10" y="141"/>
                </a:lnTo>
                <a:lnTo>
                  <a:pt x="10" y="141"/>
                </a:lnTo>
                <a:lnTo>
                  <a:pt x="10" y="141"/>
                </a:lnTo>
                <a:lnTo>
                  <a:pt x="10" y="141"/>
                </a:lnTo>
                <a:lnTo>
                  <a:pt x="10" y="141"/>
                </a:lnTo>
                <a:lnTo>
                  <a:pt x="10" y="141"/>
                </a:lnTo>
                <a:lnTo>
                  <a:pt x="10" y="141"/>
                </a:lnTo>
                <a:lnTo>
                  <a:pt x="10" y="139"/>
                </a:lnTo>
                <a:lnTo>
                  <a:pt x="10" y="139"/>
                </a:lnTo>
                <a:lnTo>
                  <a:pt x="10" y="141"/>
                </a:lnTo>
                <a:lnTo>
                  <a:pt x="8" y="141"/>
                </a:lnTo>
                <a:lnTo>
                  <a:pt x="8" y="141"/>
                </a:lnTo>
                <a:lnTo>
                  <a:pt x="8" y="141"/>
                </a:lnTo>
                <a:lnTo>
                  <a:pt x="8" y="141"/>
                </a:lnTo>
                <a:lnTo>
                  <a:pt x="8" y="139"/>
                </a:lnTo>
                <a:lnTo>
                  <a:pt x="8" y="139"/>
                </a:lnTo>
                <a:lnTo>
                  <a:pt x="8" y="139"/>
                </a:lnTo>
                <a:lnTo>
                  <a:pt x="10" y="139"/>
                </a:lnTo>
                <a:lnTo>
                  <a:pt x="10" y="139"/>
                </a:lnTo>
                <a:lnTo>
                  <a:pt x="10" y="139"/>
                </a:lnTo>
                <a:lnTo>
                  <a:pt x="10" y="139"/>
                </a:lnTo>
                <a:lnTo>
                  <a:pt x="8" y="139"/>
                </a:lnTo>
                <a:lnTo>
                  <a:pt x="8" y="139"/>
                </a:lnTo>
                <a:lnTo>
                  <a:pt x="8" y="139"/>
                </a:lnTo>
                <a:lnTo>
                  <a:pt x="8" y="139"/>
                </a:lnTo>
                <a:lnTo>
                  <a:pt x="8" y="136"/>
                </a:lnTo>
                <a:lnTo>
                  <a:pt x="8" y="136"/>
                </a:lnTo>
                <a:lnTo>
                  <a:pt x="8" y="136"/>
                </a:lnTo>
                <a:lnTo>
                  <a:pt x="8" y="136"/>
                </a:lnTo>
                <a:lnTo>
                  <a:pt x="5" y="134"/>
                </a:lnTo>
                <a:lnTo>
                  <a:pt x="8" y="134"/>
                </a:lnTo>
                <a:lnTo>
                  <a:pt x="8" y="134"/>
                </a:lnTo>
                <a:lnTo>
                  <a:pt x="8" y="134"/>
                </a:lnTo>
                <a:lnTo>
                  <a:pt x="8" y="134"/>
                </a:lnTo>
                <a:lnTo>
                  <a:pt x="5" y="131"/>
                </a:lnTo>
                <a:lnTo>
                  <a:pt x="5" y="131"/>
                </a:lnTo>
                <a:lnTo>
                  <a:pt x="5" y="131"/>
                </a:lnTo>
                <a:lnTo>
                  <a:pt x="5" y="129"/>
                </a:lnTo>
                <a:lnTo>
                  <a:pt x="5" y="129"/>
                </a:lnTo>
                <a:lnTo>
                  <a:pt x="5" y="129"/>
                </a:lnTo>
                <a:lnTo>
                  <a:pt x="5" y="127"/>
                </a:lnTo>
                <a:lnTo>
                  <a:pt x="5" y="124"/>
                </a:lnTo>
                <a:lnTo>
                  <a:pt x="3" y="124"/>
                </a:lnTo>
                <a:lnTo>
                  <a:pt x="3" y="124"/>
                </a:lnTo>
                <a:lnTo>
                  <a:pt x="3" y="122"/>
                </a:lnTo>
                <a:lnTo>
                  <a:pt x="3" y="122"/>
                </a:lnTo>
                <a:lnTo>
                  <a:pt x="3" y="122"/>
                </a:lnTo>
                <a:lnTo>
                  <a:pt x="3" y="122"/>
                </a:lnTo>
                <a:lnTo>
                  <a:pt x="3" y="122"/>
                </a:lnTo>
                <a:lnTo>
                  <a:pt x="3" y="119"/>
                </a:lnTo>
                <a:lnTo>
                  <a:pt x="3" y="119"/>
                </a:lnTo>
                <a:lnTo>
                  <a:pt x="3" y="119"/>
                </a:lnTo>
                <a:lnTo>
                  <a:pt x="3" y="119"/>
                </a:lnTo>
                <a:lnTo>
                  <a:pt x="3" y="119"/>
                </a:lnTo>
                <a:lnTo>
                  <a:pt x="3" y="119"/>
                </a:lnTo>
                <a:lnTo>
                  <a:pt x="3" y="119"/>
                </a:lnTo>
                <a:lnTo>
                  <a:pt x="3" y="119"/>
                </a:lnTo>
                <a:lnTo>
                  <a:pt x="3" y="119"/>
                </a:lnTo>
                <a:lnTo>
                  <a:pt x="3" y="117"/>
                </a:lnTo>
                <a:lnTo>
                  <a:pt x="3" y="117"/>
                </a:lnTo>
                <a:lnTo>
                  <a:pt x="3" y="117"/>
                </a:lnTo>
                <a:lnTo>
                  <a:pt x="3" y="117"/>
                </a:lnTo>
                <a:lnTo>
                  <a:pt x="3" y="117"/>
                </a:lnTo>
                <a:lnTo>
                  <a:pt x="3" y="117"/>
                </a:lnTo>
                <a:lnTo>
                  <a:pt x="3" y="117"/>
                </a:lnTo>
                <a:lnTo>
                  <a:pt x="0" y="114"/>
                </a:lnTo>
                <a:lnTo>
                  <a:pt x="0" y="114"/>
                </a:lnTo>
                <a:lnTo>
                  <a:pt x="0" y="114"/>
                </a:lnTo>
                <a:lnTo>
                  <a:pt x="3" y="114"/>
                </a:lnTo>
                <a:lnTo>
                  <a:pt x="3" y="114"/>
                </a:lnTo>
                <a:lnTo>
                  <a:pt x="3" y="114"/>
                </a:lnTo>
                <a:lnTo>
                  <a:pt x="3" y="112"/>
                </a:lnTo>
                <a:lnTo>
                  <a:pt x="0" y="112"/>
                </a:lnTo>
                <a:lnTo>
                  <a:pt x="3" y="112"/>
                </a:lnTo>
                <a:lnTo>
                  <a:pt x="3" y="112"/>
                </a:lnTo>
                <a:lnTo>
                  <a:pt x="3" y="112"/>
                </a:lnTo>
                <a:lnTo>
                  <a:pt x="3" y="112"/>
                </a:lnTo>
                <a:lnTo>
                  <a:pt x="3" y="112"/>
                </a:lnTo>
                <a:lnTo>
                  <a:pt x="3" y="112"/>
                </a:lnTo>
                <a:lnTo>
                  <a:pt x="3" y="112"/>
                </a:lnTo>
                <a:lnTo>
                  <a:pt x="3" y="112"/>
                </a:lnTo>
                <a:lnTo>
                  <a:pt x="3" y="112"/>
                </a:lnTo>
                <a:lnTo>
                  <a:pt x="3" y="109"/>
                </a:lnTo>
                <a:lnTo>
                  <a:pt x="3" y="109"/>
                </a:lnTo>
                <a:lnTo>
                  <a:pt x="3" y="107"/>
                </a:lnTo>
                <a:lnTo>
                  <a:pt x="3" y="107"/>
                </a:lnTo>
                <a:lnTo>
                  <a:pt x="3" y="107"/>
                </a:lnTo>
                <a:lnTo>
                  <a:pt x="3" y="107"/>
                </a:lnTo>
                <a:lnTo>
                  <a:pt x="3" y="107"/>
                </a:lnTo>
                <a:lnTo>
                  <a:pt x="3" y="107"/>
                </a:lnTo>
                <a:lnTo>
                  <a:pt x="5" y="107"/>
                </a:lnTo>
                <a:lnTo>
                  <a:pt x="5" y="107"/>
                </a:lnTo>
                <a:lnTo>
                  <a:pt x="5" y="107"/>
                </a:lnTo>
                <a:lnTo>
                  <a:pt x="5" y="107"/>
                </a:lnTo>
                <a:lnTo>
                  <a:pt x="5" y="107"/>
                </a:lnTo>
                <a:lnTo>
                  <a:pt x="5" y="107"/>
                </a:lnTo>
                <a:lnTo>
                  <a:pt x="5" y="107"/>
                </a:lnTo>
                <a:lnTo>
                  <a:pt x="5" y="107"/>
                </a:lnTo>
                <a:lnTo>
                  <a:pt x="5" y="107"/>
                </a:lnTo>
                <a:lnTo>
                  <a:pt x="8" y="107"/>
                </a:lnTo>
                <a:lnTo>
                  <a:pt x="8" y="107"/>
                </a:lnTo>
                <a:lnTo>
                  <a:pt x="8" y="107"/>
                </a:lnTo>
                <a:lnTo>
                  <a:pt x="5" y="107"/>
                </a:lnTo>
                <a:lnTo>
                  <a:pt x="5" y="105"/>
                </a:lnTo>
                <a:lnTo>
                  <a:pt x="5" y="105"/>
                </a:lnTo>
                <a:lnTo>
                  <a:pt x="8" y="107"/>
                </a:lnTo>
                <a:lnTo>
                  <a:pt x="10" y="107"/>
                </a:lnTo>
                <a:lnTo>
                  <a:pt x="10" y="107"/>
                </a:lnTo>
                <a:lnTo>
                  <a:pt x="12" y="109"/>
                </a:lnTo>
                <a:lnTo>
                  <a:pt x="12" y="109"/>
                </a:lnTo>
                <a:lnTo>
                  <a:pt x="12" y="109"/>
                </a:lnTo>
                <a:lnTo>
                  <a:pt x="12" y="109"/>
                </a:lnTo>
                <a:lnTo>
                  <a:pt x="12" y="109"/>
                </a:lnTo>
                <a:lnTo>
                  <a:pt x="12" y="109"/>
                </a:lnTo>
                <a:lnTo>
                  <a:pt x="12" y="109"/>
                </a:lnTo>
                <a:lnTo>
                  <a:pt x="12" y="107"/>
                </a:lnTo>
                <a:lnTo>
                  <a:pt x="15" y="107"/>
                </a:lnTo>
                <a:lnTo>
                  <a:pt x="15" y="107"/>
                </a:lnTo>
                <a:lnTo>
                  <a:pt x="12" y="107"/>
                </a:lnTo>
                <a:lnTo>
                  <a:pt x="12" y="107"/>
                </a:lnTo>
                <a:lnTo>
                  <a:pt x="12" y="107"/>
                </a:lnTo>
                <a:lnTo>
                  <a:pt x="12" y="107"/>
                </a:lnTo>
                <a:lnTo>
                  <a:pt x="15" y="107"/>
                </a:lnTo>
                <a:lnTo>
                  <a:pt x="15" y="105"/>
                </a:lnTo>
                <a:lnTo>
                  <a:pt x="15" y="105"/>
                </a:lnTo>
                <a:lnTo>
                  <a:pt x="15" y="105"/>
                </a:lnTo>
                <a:lnTo>
                  <a:pt x="15" y="105"/>
                </a:lnTo>
                <a:lnTo>
                  <a:pt x="15" y="105"/>
                </a:lnTo>
                <a:lnTo>
                  <a:pt x="15" y="105"/>
                </a:lnTo>
                <a:lnTo>
                  <a:pt x="15" y="105"/>
                </a:lnTo>
                <a:lnTo>
                  <a:pt x="17" y="105"/>
                </a:lnTo>
                <a:lnTo>
                  <a:pt x="17" y="105"/>
                </a:lnTo>
                <a:lnTo>
                  <a:pt x="17" y="105"/>
                </a:lnTo>
                <a:lnTo>
                  <a:pt x="17" y="105"/>
                </a:lnTo>
                <a:lnTo>
                  <a:pt x="17" y="105"/>
                </a:lnTo>
                <a:lnTo>
                  <a:pt x="17" y="105"/>
                </a:lnTo>
                <a:lnTo>
                  <a:pt x="17" y="105"/>
                </a:lnTo>
                <a:lnTo>
                  <a:pt x="17" y="105"/>
                </a:lnTo>
                <a:lnTo>
                  <a:pt x="17" y="105"/>
                </a:lnTo>
                <a:lnTo>
                  <a:pt x="17" y="105"/>
                </a:lnTo>
                <a:lnTo>
                  <a:pt x="17" y="105"/>
                </a:lnTo>
                <a:lnTo>
                  <a:pt x="17" y="105"/>
                </a:lnTo>
                <a:lnTo>
                  <a:pt x="17" y="105"/>
                </a:lnTo>
                <a:lnTo>
                  <a:pt x="17"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2" y="105"/>
                </a:lnTo>
                <a:lnTo>
                  <a:pt x="22" y="105"/>
                </a:lnTo>
                <a:lnTo>
                  <a:pt x="22" y="105"/>
                </a:lnTo>
                <a:lnTo>
                  <a:pt x="22" y="105"/>
                </a:lnTo>
                <a:lnTo>
                  <a:pt x="22" y="105"/>
                </a:lnTo>
                <a:lnTo>
                  <a:pt x="22" y="105"/>
                </a:lnTo>
                <a:lnTo>
                  <a:pt x="22" y="105"/>
                </a:lnTo>
                <a:lnTo>
                  <a:pt x="22" y="107"/>
                </a:lnTo>
                <a:lnTo>
                  <a:pt x="22" y="107"/>
                </a:lnTo>
                <a:lnTo>
                  <a:pt x="24" y="107"/>
                </a:lnTo>
                <a:lnTo>
                  <a:pt x="24" y="105"/>
                </a:lnTo>
                <a:lnTo>
                  <a:pt x="24" y="105"/>
                </a:lnTo>
                <a:lnTo>
                  <a:pt x="24" y="107"/>
                </a:lnTo>
                <a:lnTo>
                  <a:pt x="24" y="107"/>
                </a:lnTo>
                <a:lnTo>
                  <a:pt x="24" y="107"/>
                </a:lnTo>
                <a:lnTo>
                  <a:pt x="24" y="107"/>
                </a:lnTo>
                <a:lnTo>
                  <a:pt x="24" y="107"/>
                </a:lnTo>
                <a:lnTo>
                  <a:pt x="24" y="107"/>
                </a:lnTo>
                <a:lnTo>
                  <a:pt x="24" y="107"/>
                </a:lnTo>
                <a:lnTo>
                  <a:pt x="27" y="107"/>
                </a:lnTo>
                <a:lnTo>
                  <a:pt x="27" y="107"/>
                </a:lnTo>
                <a:lnTo>
                  <a:pt x="27" y="107"/>
                </a:lnTo>
                <a:lnTo>
                  <a:pt x="27" y="107"/>
                </a:lnTo>
                <a:lnTo>
                  <a:pt x="27" y="105"/>
                </a:lnTo>
                <a:lnTo>
                  <a:pt x="27" y="105"/>
                </a:lnTo>
                <a:lnTo>
                  <a:pt x="27" y="105"/>
                </a:lnTo>
                <a:lnTo>
                  <a:pt x="27" y="105"/>
                </a:lnTo>
                <a:lnTo>
                  <a:pt x="29" y="105"/>
                </a:lnTo>
                <a:lnTo>
                  <a:pt x="29" y="105"/>
                </a:lnTo>
                <a:lnTo>
                  <a:pt x="29" y="105"/>
                </a:lnTo>
                <a:lnTo>
                  <a:pt x="29" y="105"/>
                </a:lnTo>
                <a:lnTo>
                  <a:pt x="29" y="105"/>
                </a:lnTo>
                <a:lnTo>
                  <a:pt x="29" y="105"/>
                </a:lnTo>
                <a:lnTo>
                  <a:pt x="32" y="105"/>
                </a:lnTo>
                <a:lnTo>
                  <a:pt x="32" y="102"/>
                </a:lnTo>
                <a:lnTo>
                  <a:pt x="32" y="102"/>
                </a:lnTo>
                <a:lnTo>
                  <a:pt x="32" y="102"/>
                </a:lnTo>
                <a:lnTo>
                  <a:pt x="32" y="102"/>
                </a:lnTo>
                <a:lnTo>
                  <a:pt x="32" y="102"/>
                </a:lnTo>
                <a:lnTo>
                  <a:pt x="32" y="102"/>
                </a:lnTo>
                <a:lnTo>
                  <a:pt x="32" y="102"/>
                </a:lnTo>
                <a:lnTo>
                  <a:pt x="32" y="102"/>
                </a:lnTo>
                <a:lnTo>
                  <a:pt x="32" y="102"/>
                </a:lnTo>
                <a:lnTo>
                  <a:pt x="32" y="102"/>
                </a:lnTo>
                <a:lnTo>
                  <a:pt x="34" y="100"/>
                </a:lnTo>
                <a:lnTo>
                  <a:pt x="34" y="100"/>
                </a:lnTo>
                <a:lnTo>
                  <a:pt x="32" y="100"/>
                </a:lnTo>
                <a:lnTo>
                  <a:pt x="34" y="97"/>
                </a:lnTo>
                <a:lnTo>
                  <a:pt x="34" y="97"/>
                </a:lnTo>
                <a:lnTo>
                  <a:pt x="34" y="97"/>
                </a:lnTo>
                <a:lnTo>
                  <a:pt x="34" y="97"/>
                </a:lnTo>
                <a:lnTo>
                  <a:pt x="34" y="95"/>
                </a:lnTo>
                <a:lnTo>
                  <a:pt x="34" y="95"/>
                </a:lnTo>
                <a:lnTo>
                  <a:pt x="34" y="95"/>
                </a:lnTo>
                <a:lnTo>
                  <a:pt x="34" y="95"/>
                </a:lnTo>
                <a:lnTo>
                  <a:pt x="34" y="95"/>
                </a:lnTo>
                <a:lnTo>
                  <a:pt x="34" y="95"/>
                </a:lnTo>
                <a:lnTo>
                  <a:pt x="34" y="95"/>
                </a:lnTo>
                <a:lnTo>
                  <a:pt x="34" y="95"/>
                </a:lnTo>
                <a:lnTo>
                  <a:pt x="34" y="95"/>
                </a:lnTo>
                <a:lnTo>
                  <a:pt x="34" y="95"/>
                </a:lnTo>
                <a:lnTo>
                  <a:pt x="36" y="95"/>
                </a:lnTo>
                <a:lnTo>
                  <a:pt x="36" y="95"/>
                </a:lnTo>
                <a:lnTo>
                  <a:pt x="36" y="95"/>
                </a:lnTo>
                <a:lnTo>
                  <a:pt x="36" y="95"/>
                </a:lnTo>
                <a:lnTo>
                  <a:pt x="36" y="95"/>
                </a:lnTo>
                <a:lnTo>
                  <a:pt x="39" y="95"/>
                </a:lnTo>
                <a:lnTo>
                  <a:pt x="39" y="92"/>
                </a:lnTo>
                <a:lnTo>
                  <a:pt x="36" y="92"/>
                </a:lnTo>
                <a:lnTo>
                  <a:pt x="36" y="92"/>
                </a:lnTo>
                <a:lnTo>
                  <a:pt x="36" y="92"/>
                </a:lnTo>
                <a:lnTo>
                  <a:pt x="36" y="92"/>
                </a:lnTo>
                <a:lnTo>
                  <a:pt x="36" y="92"/>
                </a:lnTo>
                <a:lnTo>
                  <a:pt x="36" y="92"/>
                </a:lnTo>
                <a:lnTo>
                  <a:pt x="36" y="92"/>
                </a:lnTo>
                <a:lnTo>
                  <a:pt x="36" y="92"/>
                </a:lnTo>
                <a:lnTo>
                  <a:pt x="36" y="92"/>
                </a:lnTo>
                <a:lnTo>
                  <a:pt x="39" y="90"/>
                </a:lnTo>
                <a:lnTo>
                  <a:pt x="39" y="90"/>
                </a:lnTo>
                <a:lnTo>
                  <a:pt x="39" y="87"/>
                </a:lnTo>
                <a:lnTo>
                  <a:pt x="39" y="87"/>
                </a:lnTo>
                <a:lnTo>
                  <a:pt x="39" y="87"/>
                </a:lnTo>
                <a:lnTo>
                  <a:pt x="39" y="90"/>
                </a:lnTo>
                <a:lnTo>
                  <a:pt x="39" y="90"/>
                </a:lnTo>
                <a:lnTo>
                  <a:pt x="41" y="90"/>
                </a:lnTo>
                <a:lnTo>
                  <a:pt x="41" y="90"/>
                </a:lnTo>
                <a:lnTo>
                  <a:pt x="41" y="90"/>
                </a:lnTo>
                <a:lnTo>
                  <a:pt x="39" y="90"/>
                </a:lnTo>
                <a:lnTo>
                  <a:pt x="39" y="90"/>
                </a:lnTo>
                <a:lnTo>
                  <a:pt x="39" y="92"/>
                </a:lnTo>
                <a:lnTo>
                  <a:pt x="39" y="92"/>
                </a:lnTo>
                <a:lnTo>
                  <a:pt x="39" y="92"/>
                </a:lnTo>
                <a:lnTo>
                  <a:pt x="41" y="92"/>
                </a:lnTo>
                <a:lnTo>
                  <a:pt x="41" y="92"/>
                </a:lnTo>
                <a:lnTo>
                  <a:pt x="41" y="95"/>
                </a:lnTo>
                <a:lnTo>
                  <a:pt x="41" y="95"/>
                </a:lnTo>
                <a:lnTo>
                  <a:pt x="41" y="95"/>
                </a:lnTo>
                <a:lnTo>
                  <a:pt x="41" y="95"/>
                </a:lnTo>
                <a:lnTo>
                  <a:pt x="44" y="95"/>
                </a:lnTo>
                <a:lnTo>
                  <a:pt x="44" y="95"/>
                </a:lnTo>
                <a:lnTo>
                  <a:pt x="44" y="95"/>
                </a:lnTo>
                <a:lnTo>
                  <a:pt x="44" y="95"/>
                </a:lnTo>
                <a:lnTo>
                  <a:pt x="44" y="95"/>
                </a:lnTo>
                <a:lnTo>
                  <a:pt x="46" y="92"/>
                </a:lnTo>
                <a:lnTo>
                  <a:pt x="46" y="92"/>
                </a:lnTo>
                <a:lnTo>
                  <a:pt x="46" y="92"/>
                </a:lnTo>
                <a:lnTo>
                  <a:pt x="46" y="90"/>
                </a:lnTo>
                <a:lnTo>
                  <a:pt x="46" y="90"/>
                </a:lnTo>
                <a:lnTo>
                  <a:pt x="46" y="90"/>
                </a:lnTo>
                <a:lnTo>
                  <a:pt x="46" y="90"/>
                </a:lnTo>
                <a:lnTo>
                  <a:pt x="46" y="90"/>
                </a:lnTo>
                <a:lnTo>
                  <a:pt x="46" y="87"/>
                </a:lnTo>
                <a:lnTo>
                  <a:pt x="46" y="87"/>
                </a:lnTo>
                <a:lnTo>
                  <a:pt x="46" y="87"/>
                </a:lnTo>
                <a:lnTo>
                  <a:pt x="46" y="87"/>
                </a:lnTo>
                <a:lnTo>
                  <a:pt x="46" y="87"/>
                </a:lnTo>
                <a:lnTo>
                  <a:pt x="46" y="87"/>
                </a:lnTo>
                <a:lnTo>
                  <a:pt x="46" y="87"/>
                </a:lnTo>
                <a:lnTo>
                  <a:pt x="46" y="85"/>
                </a:lnTo>
                <a:lnTo>
                  <a:pt x="48" y="85"/>
                </a:lnTo>
                <a:lnTo>
                  <a:pt x="48" y="85"/>
                </a:lnTo>
                <a:lnTo>
                  <a:pt x="48" y="85"/>
                </a:lnTo>
                <a:lnTo>
                  <a:pt x="48" y="83"/>
                </a:lnTo>
                <a:lnTo>
                  <a:pt x="48" y="80"/>
                </a:lnTo>
                <a:lnTo>
                  <a:pt x="48" y="80"/>
                </a:lnTo>
                <a:lnTo>
                  <a:pt x="48" y="80"/>
                </a:lnTo>
                <a:lnTo>
                  <a:pt x="48" y="80"/>
                </a:lnTo>
                <a:lnTo>
                  <a:pt x="48" y="80"/>
                </a:lnTo>
                <a:lnTo>
                  <a:pt x="48" y="80"/>
                </a:lnTo>
                <a:lnTo>
                  <a:pt x="51" y="80"/>
                </a:lnTo>
                <a:lnTo>
                  <a:pt x="51" y="80"/>
                </a:lnTo>
                <a:lnTo>
                  <a:pt x="51" y="80"/>
                </a:lnTo>
                <a:lnTo>
                  <a:pt x="51" y="80"/>
                </a:lnTo>
                <a:lnTo>
                  <a:pt x="51" y="80"/>
                </a:lnTo>
                <a:lnTo>
                  <a:pt x="53" y="78"/>
                </a:lnTo>
                <a:lnTo>
                  <a:pt x="53" y="78"/>
                </a:lnTo>
                <a:lnTo>
                  <a:pt x="51" y="78"/>
                </a:lnTo>
                <a:lnTo>
                  <a:pt x="51" y="78"/>
                </a:lnTo>
                <a:lnTo>
                  <a:pt x="48" y="75"/>
                </a:lnTo>
                <a:lnTo>
                  <a:pt x="48" y="75"/>
                </a:lnTo>
                <a:lnTo>
                  <a:pt x="48" y="75"/>
                </a:lnTo>
                <a:lnTo>
                  <a:pt x="48" y="75"/>
                </a:lnTo>
                <a:lnTo>
                  <a:pt x="48" y="75"/>
                </a:lnTo>
                <a:lnTo>
                  <a:pt x="48" y="75"/>
                </a:lnTo>
                <a:lnTo>
                  <a:pt x="51" y="75"/>
                </a:lnTo>
                <a:lnTo>
                  <a:pt x="51" y="75"/>
                </a:lnTo>
                <a:lnTo>
                  <a:pt x="51" y="75"/>
                </a:lnTo>
                <a:lnTo>
                  <a:pt x="51" y="75"/>
                </a:lnTo>
                <a:lnTo>
                  <a:pt x="51" y="75"/>
                </a:lnTo>
                <a:lnTo>
                  <a:pt x="51" y="73"/>
                </a:lnTo>
                <a:lnTo>
                  <a:pt x="51" y="73"/>
                </a:lnTo>
                <a:lnTo>
                  <a:pt x="51" y="73"/>
                </a:lnTo>
                <a:lnTo>
                  <a:pt x="51" y="73"/>
                </a:lnTo>
                <a:lnTo>
                  <a:pt x="53" y="73"/>
                </a:lnTo>
                <a:lnTo>
                  <a:pt x="53" y="73"/>
                </a:lnTo>
                <a:lnTo>
                  <a:pt x="53" y="70"/>
                </a:lnTo>
                <a:lnTo>
                  <a:pt x="53" y="70"/>
                </a:lnTo>
                <a:lnTo>
                  <a:pt x="53" y="70"/>
                </a:lnTo>
                <a:lnTo>
                  <a:pt x="53" y="70"/>
                </a:lnTo>
                <a:lnTo>
                  <a:pt x="53" y="70"/>
                </a:lnTo>
                <a:lnTo>
                  <a:pt x="53" y="68"/>
                </a:lnTo>
                <a:lnTo>
                  <a:pt x="53" y="68"/>
                </a:lnTo>
                <a:lnTo>
                  <a:pt x="53" y="68"/>
                </a:lnTo>
                <a:lnTo>
                  <a:pt x="53" y="66"/>
                </a:lnTo>
                <a:lnTo>
                  <a:pt x="53" y="66"/>
                </a:lnTo>
                <a:lnTo>
                  <a:pt x="53" y="66"/>
                </a:lnTo>
                <a:lnTo>
                  <a:pt x="56" y="66"/>
                </a:lnTo>
                <a:lnTo>
                  <a:pt x="56" y="66"/>
                </a:lnTo>
                <a:lnTo>
                  <a:pt x="56" y="66"/>
                </a:lnTo>
                <a:lnTo>
                  <a:pt x="56" y="66"/>
                </a:lnTo>
                <a:lnTo>
                  <a:pt x="56" y="66"/>
                </a:lnTo>
                <a:lnTo>
                  <a:pt x="58" y="66"/>
                </a:lnTo>
                <a:lnTo>
                  <a:pt x="58" y="63"/>
                </a:lnTo>
                <a:lnTo>
                  <a:pt x="58" y="63"/>
                </a:lnTo>
                <a:lnTo>
                  <a:pt x="58" y="63"/>
                </a:lnTo>
                <a:lnTo>
                  <a:pt x="58" y="63"/>
                </a:lnTo>
                <a:lnTo>
                  <a:pt x="58" y="61"/>
                </a:lnTo>
                <a:lnTo>
                  <a:pt x="58" y="61"/>
                </a:lnTo>
                <a:lnTo>
                  <a:pt x="58" y="61"/>
                </a:lnTo>
                <a:lnTo>
                  <a:pt x="58" y="61"/>
                </a:lnTo>
                <a:lnTo>
                  <a:pt x="58" y="63"/>
                </a:lnTo>
                <a:lnTo>
                  <a:pt x="58" y="63"/>
                </a:lnTo>
                <a:lnTo>
                  <a:pt x="58" y="63"/>
                </a:lnTo>
                <a:lnTo>
                  <a:pt x="56" y="61"/>
                </a:lnTo>
                <a:lnTo>
                  <a:pt x="56" y="61"/>
                </a:lnTo>
                <a:lnTo>
                  <a:pt x="56" y="61"/>
                </a:lnTo>
                <a:lnTo>
                  <a:pt x="56" y="63"/>
                </a:lnTo>
                <a:lnTo>
                  <a:pt x="56" y="63"/>
                </a:lnTo>
                <a:lnTo>
                  <a:pt x="53" y="63"/>
                </a:lnTo>
                <a:lnTo>
                  <a:pt x="53" y="61"/>
                </a:lnTo>
                <a:lnTo>
                  <a:pt x="53" y="61"/>
                </a:lnTo>
                <a:lnTo>
                  <a:pt x="56" y="61"/>
                </a:lnTo>
                <a:lnTo>
                  <a:pt x="56" y="61"/>
                </a:lnTo>
                <a:lnTo>
                  <a:pt x="56" y="61"/>
                </a:lnTo>
                <a:lnTo>
                  <a:pt x="56" y="61"/>
                </a:lnTo>
                <a:lnTo>
                  <a:pt x="56" y="61"/>
                </a:lnTo>
                <a:lnTo>
                  <a:pt x="56" y="61"/>
                </a:lnTo>
                <a:lnTo>
                  <a:pt x="56" y="61"/>
                </a:lnTo>
                <a:lnTo>
                  <a:pt x="56" y="61"/>
                </a:lnTo>
                <a:lnTo>
                  <a:pt x="56" y="61"/>
                </a:lnTo>
                <a:lnTo>
                  <a:pt x="56" y="61"/>
                </a:lnTo>
                <a:lnTo>
                  <a:pt x="56" y="58"/>
                </a:lnTo>
                <a:lnTo>
                  <a:pt x="56" y="58"/>
                </a:lnTo>
                <a:lnTo>
                  <a:pt x="58" y="58"/>
                </a:lnTo>
                <a:lnTo>
                  <a:pt x="58" y="58"/>
                </a:lnTo>
                <a:lnTo>
                  <a:pt x="58" y="58"/>
                </a:lnTo>
                <a:lnTo>
                  <a:pt x="60" y="58"/>
                </a:lnTo>
                <a:lnTo>
                  <a:pt x="60" y="58"/>
                </a:lnTo>
                <a:lnTo>
                  <a:pt x="60" y="58"/>
                </a:lnTo>
                <a:lnTo>
                  <a:pt x="60" y="58"/>
                </a:lnTo>
                <a:lnTo>
                  <a:pt x="60" y="58"/>
                </a:lnTo>
                <a:lnTo>
                  <a:pt x="60" y="58"/>
                </a:lnTo>
                <a:lnTo>
                  <a:pt x="60" y="58"/>
                </a:lnTo>
                <a:lnTo>
                  <a:pt x="60" y="58"/>
                </a:lnTo>
                <a:lnTo>
                  <a:pt x="60" y="58"/>
                </a:lnTo>
                <a:lnTo>
                  <a:pt x="60" y="58"/>
                </a:lnTo>
                <a:lnTo>
                  <a:pt x="63" y="58"/>
                </a:lnTo>
                <a:lnTo>
                  <a:pt x="63" y="56"/>
                </a:lnTo>
                <a:lnTo>
                  <a:pt x="63" y="56"/>
                </a:lnTo>
                <a:lnTo>
                  <a:pt x="63" y="56"/>
                </a:lnTo>
                <a:lnTo>
                  <a:pt x="65" y="56"/>
                </a:lnTo>
                <a:lnTo>
                  <a:pt x="65" y="56"/>
                </a:lnTo>
                <a:lnTo>
                  <a:pt x="65" y="56"/>
                </a:lnTo>
                <a:lnTo>
                  <a:pt x="65" y="56"/>
                </a:lnTo>
                <a:lnTo>
                  <a:pt x="65" y="56"/>
                </a:lnTo>
                <a:lnTo>
                  <a:pt x="63" y="56"/>
                </a:lnTo>
                <a:lnTo>
                  <a:pt x="63" y="56"/>
                </a:lnTo>
                <a:lnTo>
                  <a:pt x="63" y="56"/>
                </a:lnTo>
                <a:lnTo>
                  <a:pt x="63" y="56"/>
                </a:lnTo>
                <a:lnTo>
                  <a:pt x="63" y="56"/>
                </a:lnTo>
                <a:lnTo>
                  <a:pt x="63" y="56"/>
                </a:lnTo>
                <a:lnTo>
                  <a:pt x="63" y="56"/>
                </a:lnTo>
                <a:lnTo>
                  <a:pt x="63" y="56"/>
                </a:lnTo>
                <a:lnTo>
                  <a:pt x="63" y="56"/>
                </a:lnTo>
                <a:lnTo>
                  <a:pt x="60" y="53"/>
                </a:lnTo>
                <a:lnTo>
                  <a:pt x="60" y="53"/>
                </a:lnTo>
                <a:lnTo>
                  <a:pt x="63" y="53"/>
                </a:lnTo>
                <a:lnTo>
                  <a:pt x="63" y="53"/>
                </a:lnTo>
                <a:lnTo>
                  <a:pt x="63" y="53"/>
                </a:lnTo>
                <a:lnTo>
                  <a:pt x="63" y="53"/>
                </a:lnTo>
                <a:lnTo>
                  <a:pt x="63" y="53"/>
                </a:lnTo>
                <a:lnTo>
                  <a:pt x="65" y="53"/>
                </a:lnTo>
                <a:lnTo>
                  <a:pt x="65" y="53"/>
                </a:lnTo>
                <a:lnTo>
                  <a:pt x="65" y="53"/>
                </a:lnTo>
                <a:lnTo>
                  <a:pt x="65" y="53"/>
                </a:lnTo>
                <a:lnTo>
                  <a:pt x="65" y="53"/>
                </a:lnTo>
                <a:lnTo>
                  <a:pt x="65" y="53"/>
                </a:lnTo>
                <a:lnTo>
                  <a:pt x="65" y="53"/>
                </a:lnTo>
                <a:lnTo>
                  <a:pt x="65" y="53"/>
                </a:lnTo>
                <a:lnTo>
                  <a:pt x="65" y="53"/>
                </a:lnTo>
                <a:lnTo>
                  <a:pt x="65" y="53"/>
                </a:lnTo>
                <a:lnTo>
                  <a:pt x="65" y="53"/>
                </a:lnTo>
                <a:lnTo>
                  <a:pt x="65" y="53"/>
                </a:lnTo>
                <a:lnTo>
                  <a:pt x="68" y="53"/>
                </a:lnTo>
                <a:lnTo>
                  <a:pt x="68" y="53"/>
                </a:lnTo>
                <a:lnTo>
                  <a:pt x="68" y="53"/>
                </a:lnTo>
                <a:lnTo>
                  <a:pt x="68" y="53"/>
                </a:lnTo>
                <a:lnTo>
                  <a:pt x="68" y="53"/>
                </a:lnTo>
                <a:lnTo>
                  <a:pt x="70" y="53"/>
                </a:lnTo>
                <a:lnTo>
                  <a:pt x="70" y="53"/>
                </a:lnTo>
                <a:lnTo>
                  <a:pt x="70" y="53"/>
                </a:lnTo>
                <a:lnTo>
                  <a:pt x="70" y="53"/>
                </a:lnTo>
                <a:lnTo>
                  <a:pt x="72" y="53"/>
                </a:lnTo>
                <a:lnTo>
                  <a:pt x="72" y="53"/>
                </a:lnTo>
                <a:lnTo>
                  <a:pt x="72" y="53"/>
                </a:lnTo>
                <a:lnTo>
                  <a:pt x="72" y="53"/>
                </a:lnTo>
                <a:lnTo>
                  <a:pt x="72" y="53"/>
                </a:lnTo>
                <a:lnTo>
                  <a:pt x="72" y="53"/>
                </a:lnTo>
                <a:lnTo>
                  <a:pt x="72" y="53"/>
                </a:lnTo>
                <a:lnTo>
                  <a:pt x="72" y="53"/>
                </a:lnTo>
                <a:lnTo>
                  <a:pt x="75" y="53"/>
                </a:lnTo>
                <a:lnTo>
                  <a:pt x="75" y="53"/>
                </a:lnTo>
                <a:lnTo>
                  <a:pt x="75" y="53"/>
                </a:lnTo>
                <a:lnTo>
                  <a:pt x="75" y="53"/>
                </a:lnTo>
                <a:lnTo>
                  <a:pt x="75" y="53"/>
                </a:lnTo>
                <a:lnTo>
                  <a:pt x="75" y="53"/>
                </a:lnTo>
                <a:lnTo>
                  <a:pt x="77" y="53"/>
                </a:lnTo>
                <a:lnTo>
                  <a:pt x="77" y="51"/>
                </a:lnTo>
                <a:lnTo>
                  <a:pt x="77" y="51"/>
                </a:lnTo>
                <a:lnTo>
                  <a:pt x="77" y="51"/>
                </a:lnTo>
                <a:lnTo>
                  <a:pt x="77" y="51"/>
                </a:lnTo>
                <a:lnTo>
                  <a:pt x="77" y="51"/>
                </a:lnTo>
                <a:lnTo>
                  <a:pt x="77" y="51"/>
                </a:lnTo>
                <a:lnTo>
                  <a:pt x="77" y="51"/>
                </a:lnTo>
                <a:lnTo>
                  <a:pt x="80" y="51"/>
                </a:lnTo>
                <a:lnTo>
                  <a:pt x="80" y="51"/>
                </a:lnTo>
                <a:lnTo>
                  <a:pt x="80" y="51"/>
                </a:lnTo>
                <a:lnTo>
                  <a:pt x="80" y="51"/>
                </a:lnTo>
                <a:lnTo>
                  <a:pt x="80" y="51"/>
                </a:lnTo>
                <a:lnTo>
                  <a:pt x="80" y="51"/>
                </a:lnTo>
                <a:lnTo>
                  <a:pt x="82" y="51"/>
                </a:lnTo>
                <a:lnTo>
                  <a:pt x="82" y="51"/>
                </a:lnTo>
                <a:lnTo>
                  <a:pt x="82" y="51"/>
                </a:lnTo>
                <a:lnTo>
                  <a:pt x="82" y="51"/>
                </a:lnTo>
                <a:lnTo>
                  <a:pt x="82" y="51"/>
                </a:lnTo>
                <a:lnTo>
                  <a:pt x="82" y="51"/>
                </a:lnTo>
                <a:lnTo>
                  <a:pt x="82" y="53"/>
                </a:lnTo>
                <a:lnTo>
                  <a:pt x="84" y="53"/>
                </a:lnTo>
                <a:lnTo>
                  <a:pt x="84" y="53"/>
                </a:lnTo>
                <a:lnTo>
                  <a:pt x="84" y="53"/>
                </a:lnTo>
                <a:lnTo>
                  <a:pt x="84" y="53"/>
                </a:lnTo>
                <a:lnTo>
                  <a:pt x="84" y="53"/>
                </a:lnTo>
                <a:lnTo>
                  <a:pt x="84" y="51"/>
                </a:lnTo>
                <a:lnTo>
                  <a:pt x="84" y="51"/>
                </a:lnTo>
                <a:lnTo>
                  <a:pt x="84" y="51"/>
                </a:lnTo>
                <a:lnTo>
                  <a:pt x="87" y="51"/>
                </a:lnTo>
                <a:lnTo>
                  <a:pt x="87" y="51"/>
                </a:lnTo>
                <a:lnTo>
                  <a:pt x="87" y="51"/>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9" y="46"/>
                </a:lnTo>
                <a:lnTo>
                  <a:pt x="89" y="46"/>
                </a:lnTo>
                <a:lnTo>
                  <a:pt x="89" y="46"/>
                </a:lnTo>
                <a:lnTo>
                  <a:pt x="92" y="46"/>
                </a:lnTo>
                <a:lnTo>
                  <a:pt x="92" y="46"/>
                </a:lnTo>
                <a:lnTo>
                  <a:pt x="92" y="46"/>
                </a:lnTo>
                <a:lnTo>
                  <a:pt x="92" y="46"/>
                </a:lnTo>
                <a:lnTo>
                  <a:pt x="94" y="46"/>
                </a:lnTo>
                <a:lnTo>
                  <a:pt x="94" y="46"/>
                </a:lnTo>
                <a:lnTo>
                  <a:pt x="94" y="46"/>
                </a:lnTo>
                <a:lnTo>
                  <a:pt x="94" y="46"/>
                </a:lnTo>
                <a:lnTo>
                  <a:pt x="94" y="46"/>
                </a:lnTo>
                <a:lnTo>
                  <a:pt x="94" y="46"/>
                </a:lnTo>
                <a:lnTo>
                  <a:pt x="94" y="46"/>
                </a:lnTo>
                <a:lnTo>
                  <a:pt x="94" y="46"/>
                </a:lnTo>
                <a:lnTo>
                  <a:pt x="94" y="46"/>
                </a:lnTo>
                <a:lnTo>
                  <a:pt x="94" y="46"/>
                </a:lnTo>
                <a:lnTo>
                  <a:pt x="96" y="46"/>
                </a:lnTo>
                <a:lnTo>
                  <a:pt x="96" y="46"/>
                </a:lnTo>
                <a:lnTo>
                  <a:pt x="96" y="46"/>
                </a:lnTo>
                <a:lnTo>
                  <a:pt x="96" y="46"/>
                </a:lnTo>
                <a:lnTo>
                  <a:pt x="96" y="46"/>
                </a:lnTo>
                <a:lnTo>
                  <a:pt x="96" y="46"/>
                </a:lnTo>
                <a:lnTo>
                  <a:pt x="96" y="46"/>
                </a:lnTo>
                <a:lnTo>
                  <a:pt x="96" y="46"/>
                </a:lnTo>
                <a:lnTo>
                  <a:pt x="99" y="46"/>
                </a:lnTo>
                <a:lnTo>
                  <a:pt x="99" y="46"/>
                </a:lnTo>
                <a:lnTo>
                  <a:pt x="99" y="46"/>
                </a:lnTo>
                <a:lnTo>
                  <a:pt x="99" y="46"/>
                </a:lnTo>
                <a:lnTo>
                  <a:pt x="99" y="46"/>
                </a:lnTo>
                <a:lnTo>
                  <a:pt x="99" y="46"/>
                </a:lnTo>
                <a:lnTo>
                  <a:pt x="99" y="44"/>
                </a:lnTo>
                <a:lnTo>
                  <a:pt x="99" y="44"/>
                </a:lnTo>
                <a:lnTo>
                  <a:pt x="99" y="44"/>
                </a:lnTo>
                <a:lnTo>
                  <a:pt x="99" y="44"/>
                </a:lnTo>
                <a:lnTo>
                  <a:pt x="99" y="44"/>
                </a:lnTo>
                <a:lnTo>
                  <a:pt x="99" y="44"/>
                </a:lnTo>
                <a:lnTo>
                  <a:pt x="99" y="44"/>
                </a:lnTo>
                <a:lnTo>
                  <a:pt x="101" y="44"/>
                </a:lnTo>
                <a:lnTo>
                  <a:pt x="101" y="44"/>
                </a:lnTo>
                <a:lnTo>
                  <a:pt x="101" y="44"/>
                </a:lnTo>
                <a:lnTo>
                  <a:pt x="101" y="44"/>
                </a:lnTo>
                <a:lnTo>
                  <a:pt x="101" y="44"/>
                </a:lnTo>
                <a:lnTo>
                  <a:pt x="101" y="44"/>
                </a:lnTo>
                <a:lnTo>
                  <a:pt x="101" y="44"/>
                </a:lnTo>
                <a:lnTo>
                  <a:pt x="101" y="44"/>
                </a:lnTo>
                <a:lnTo>
                  <a:pt x="101" y="44"/>
                </a:lnTo>
                <a:lnTo>
                  <a:pt x="101" y="44"/>
                </a:lnTo>
                <a:lnTo>
                  <a:pt x="101" y="44"/>
                </a:lnTo>
                <a:lnTo>
                  <a:pt x="104" y="44"/>
                </a:lnTo>
                <a:lnTo>
                  <a:pt x="104" y="44"/>
                </a:lnTo>
                <a:lnTo>
                  <a:pt x="104" y="44"/>
                </a:lnTo>
                <a:lnTo>
                  <a:pt x="106" y="41"/>
                </a:lnTo>
                <a:lnTo>
                  <a:pt x="108" y="41"/>
                </a:lnTo>
                <a:lnTo>
                  <a:pt x="108" y="41"/>
                </a:lnTo>
                <a:lnTo>
                  <a:pt x="108" y="41"/>
                </a:lnTo>
                <a:lnTo>
                  <a:pt x="108" y="41"/>
                </a:lnTo>
                <a:lnTo>
                  <a:pt x="111" y="41"/>
                </a:lnTo>
                <a:lnTo>
                  <a:pt x="111" y="44"/>
                </a:lnTo>
                <a:lnTo>
                  <a:pt x="111" y="44"/>
                </a:lnTo>
                <a:lnTo>
                  <a:pt x="111" y="44"/>
                </a:lnTo>
                <a:lnTo>
                  <a:pt x="111" y="44"/>
                </a:lnTo>
                <a:lnTo>
                  <a:pt x="111" y="44"/>
                </a:lnTo>
                <a:lnTo>
                  <a:pt x="111" y="44"/>
                </a:lnTo>
                <a:lnTo>
                  <a:pt x="111" y="44"/>
                </a:lnTo>
                <a:lnTo>
                  <a:pt x="111" y="41"/>
                </a:lnTo>
                <a:lnTo>
                  <a:pt x="113" y="41"/>
                </a:lnTo>
                <a:lnTo>
                  <a:pt x="113" y="41"/>
                </a:lnTo>
                <a:lnTo>
                  <a:pt x="113" y="41"/>
                </a:lnTo>
                <a:lnTo>
                  <a:pt x="113" y="41"/>
                </a:lnTo>
                <a:lnTo>
                  <a:pt x="116" y="41"/>
                </a:lnTo>
                <a:lnTo>
                  <a:pt x="116" y="41"/>
                </a:lnTo>
                <a:lnTo>
                  <a:pt x="116" y="41"/>
                </a:lnTo>
                <a:lnTo>
                  <a:pt x="118" y="41"/>
                </a:lnTo>
                <a:lnTo>
                  <a:pt x="118" y="41"/>
                </a:lnTo>
                <a:lnTo>
                  <a:pt x="116" y="41"/>
                </a:lnTo>
                <a:lnTo>
                  <a:pt x="116" y="41"/>
                </a:lnTo>
                <a:lnTo>
                  <a:pt x="116" y="41"/>
                </a:lnTo>
                <a:lnTo>
                  <a:pt x="116" y="41"/>
                </a:lnTo>
                <a:lnTo>
                  <a:pt x="116" y="41"/>
                </a:lnTo>
                <a:lnTo>
                  <a:pt x="116" y="39"/>
                </a:lnTo>
                <a:lnTo>
                  <a:pt x="116" y="39"/>
                </a:lnTo>
                <a:lnTo>
                  <a:pt x="116" y="39"/>
                </a:lnTo>
                <a:lnTo>
                  <a:pt x="116" y="39"/>
                </a:lnTo>
                <a:lnTo>
                  <a:pt x="116" y="39"/>
                </a:lnTo>
                <a:lnTo>
                  <a:pt x="116" y="39"/>
                </a:lnTo>
                <a:lnTo>
                  <a:pt x="116" y="39"/>
                </a:lnTo>
                <a:lnTo>
                  <a:pt x="116" y="39"/>
                </a:lnTo>
                <a:lnTo>
                  <a:pt x="118" y="39"/>
                </a:lnTo>
                <a:lnTo>
                  <a:pt x="118" y="39"/>
                </a:lnTo>
                <a:lnTo>
                  <a:pt x="118" y="39"/>
                </a:lnTo>
                <a:lnTo>
                  <a:pt x="118" y="39"/>
                </a:lnTo>
                <a:lnTo>
                  <a:pt x="118" y="39"/>
                </a:lnTo>
                <a:lnTo>
                  <a:pt x="120" y="39"/>
                </a:lnTo>
                <a:lnTo>
                  <a:pt x="120" y="39"/>
                </a:lnTo>
                <a:lnTo>
                  <a:pt x="120" y="41"/>
                </a:lnTo>
                <a:lnTo>
                  <a:pt x="120" y="41"/>
                </a:lnTo>
                <a:lnTo>
                  <a:pt x="120" y="41"/>
                </a:lnTo>
                <a:lnTo>
                  <a:pt x="120" y="41"/>
                </a:lnTo>
                <a:lnTo>
                  <a:pt x="120" y="41"/>
                </a:lnTo>
                <a:lnTo>
                  <a:pt x="120" y="41"/>
                </a:lnTo>
                <a:lnTo>
                  <a:pt x="120" y="41"/>
                </a:lnTo>
                <a:lnTo>
                  <a:pt x="120" y="41"/>
                </a:lnTo>
                <a:lnTo>
                  <a:pt x="120" y="41"/>
                </a:lnTo>
                <a:lnTo>
                  <a:pt x="120" y="41"/>
                </a:lnTo>
                <a:lnTo>
                  <a:pt x="120" y="41"/>
                </a:lnTo>
                <a:lnTo>
                  <a:pt x="123" y="41"/>
                </a:lnTo>
                <a:lnTo>
                  <a:pt x="123" y="41"/>
                </a:lnTo>
                <a:lnTo>
                  <a:pt x="123" y="41"/>
                </a:lnTo>
                <a:lnTo>
                  <a:pt x="123" y="41"/>
                </a:lnTo>
                <a:lnTo>
                  <a:pt x="123" y="41"/>
                </a:lnTo>
                <a:lnTo>
                  <a:pt x="123" y="41"/>
                </a:lnTo>
                <a:lnTo>
                  <a:pt x="123" y="41"/>
                </a:lnTo>
                <a:lnTo>
                  <a:pt x="123" y="41"/>
                </a:lnTo>
                <a:lnTo>
                  <a:pt x="123" y="41"/>
                </a:lnTo>
                <a:lnTo>
                  <a:pt x="125" y="41"/>
                </a:lnTo>
                <a:lnTo>
                  <a:pt x="125" y="41"/>
                </a:lnTo>
                <a:lnTo>
                  <a:pt x="125" y="39"/>
                </a:lnTo>
                <a:lnTo>
                  <a:pt x="125" y="39"/>
                </a:lnTo>
                <a:lnTo>
                  <a:pt x="125" y="39"/>
                </a:lnTo>
                <a:lnTo>
                  <a:pt x="125" y="39"/>
                </a:lnTo>
                <a:lnTo>
                  <a:pt x="128" y="41"/>
                </a:lnTo>
                <a:lnTo>
                  <a:pt x="128" y="41"/>
                </a:lnTo>
                <a:lnTo>
                  <a:pt x="128" y="41"/>
                </a:lnTo>
                <a:lnTo>
                  <a:pt x="128" y="41"/>
                </a:lnTo>
                <a:lnTo>
                  <a:pt x="128" y="39"/>
                </a:lnTo>
                <a:lnTo>
                  <a:pt x="128" y="39"/>
                </a:lnTo>
                <a:lnTo>
                  <a:pt x="128" y="39"/>
                </a:lnTo>
                <a:lnTo>
                  <a:pt x="128" y="39"/>
                </a:lnTo>
                <a:lnTo>
                  <a:pt x="128" y="39"/>
                </a:lnTo>
                <a:lnTo>
                  <a:pt x="128" y="39"/>
                </a:lnTo>
                <a:lnTo>
                  <a:pt x="128" y="39"/>
                </a:lnTo>
                <a:lnTo>
                  <a:pt x="128" y="39"/>
                </a:lnTo>
                <a:lnTo>
                  <a:pt x="128" y="39"/>
                </a:lnTo>
                <a:lnTo>
                  <a:pt x="128" y="39"/>
                </a:lnTo>
                <a:lnTo>
                  <a:pt x="130" y="36"/>
                </a:lnTo>
                <a:lnTo>
                  <a:pt x="130" y="36"/>
                </a:lnTo>
                <a:lnTo>
                  <a:pt x="130" y="36"/>
                </a:lnTo>
                <a:lnTo>
                  <a:pt x="130" y="36"/>
                </a:lnTo>
                <a:lnTo>
                  <a:pt x="130" y="36"/>
                </a:lnTo>
                <a:lnTo>
                  <a:pt x="132" y="36"/>
                </a:lnTo>
                <a:lnTo>
                  <a:pt x="132" y="36"/>
                </a:lnTo>
                <a:lnTo>
                  <a:pt x="132" y="36"/>
                </a:lnTo>
                <a:lnTo>
                  <a:pt x="132" y="36"/>
                </a:lnTo>
                <a:lnTo>
                  <a:pt x="132" y="39"/>
                </a:lnTo>
                <a:lnTo>
                  <a:pt x="132" y="39"/>
                </a:lnTo>
                <a:lnTo>
                  <a:pt x="132" y="39"/>
                </a:lnTo>
                <a:lnTo>
                  <a:pt x="132" y="39"/>
                </a:lnTo>
                <a:lnTo>
                  <a:pt x="132" y="39"/>
                </a:lnTo>
                <a:lnTo>
                  <a:pt x="132" y="39"/>
                </a:lnTo>
                <a:lnTo>
                  <a:pt x="135" y="39"/>
                </a:lnTo>
                <a:lnTo>
                  <a:pt x="135" y="36"/>
                </a:lnTo>
                <a:lnTo>
                  <a:pt x="135" y="36"/>
                </a:lnTo>
                <a:lnTo>
                  <a:pt x="135" y="36"/>
                </a:lnTo>
                <a:lnTo>
                  <a:pt x="135" y="36"/>
                </a:lnTo>
                <a:lnTo>
                  <a:pt x="132" y="36"/>
                </a:lnTo>
                <a:lnTo>
                  <a:pt x="132" y="36"/>
                </a:lnTo>
                <a:lnTo>
                  <a:pt x="132" y="36"/>
                </a:lnTo>
                <a:lnTo>
                  <a:pt x="132" y="36"/>
                </a:lnTo>
                <a:lnTo>
                  <a:pt x="132" y="36"/>
                </a:lnTo>
                <a:lnTo>
                  <a:pt x="132" y="36"/>
                </a:lnTo>
                <a:lnTo>
                  <a:pt x="132" y="36"/>
                </a:lnTo>
                <a:lnTo>
                  <a:pt x="132" y="36"/>
                </a:lnTo>
                <a:lnTo>
                  <a:pt x="132" y="36"/>
                </a:lnTo>
                <a:lnTo>
                  <a:pt x="135" y="36"/>
                </a:lnTo>
                <a:lnTo>
                  <a:pt x="135" y="36"/>
                </a:lnTo>
                <a:lnTo>
                  <a:pt x="135" y="36"/>
                </a:lnTo>
                <a:lnTo>
                  <a:pt x="137" y="36"/>
                </a:lnTo>
                <a:lnTo>
                  <a:pt x="137" y="36"/>
                </a:lnTo>
                <a:lnTo>
                  <a:pt x="137" y="36"/>
                </a:lnTo>
                <a:lnTo>
                  <a:pt x="137" y="34"/>
                </a:lnTo>
                <a:lnTo>
                  <a:pt x="137" y="34"/>
                </a:lnTo>
                <a:lnTo>
                  <a:pt x="137" y="34"/>
                </a:lnTo>
                <a:lnTo>
                  <a:pt x="137" y="34"/>
                </a:lnTo>
                <a:lnTo>
                  <a:pt x="137" y="34"/>
                </a:lnTo>
                <a:lnTo>
                  <a:pt x="137" y="34"/>
                </a:lnTo>
                <a:lnTo>
                  <a:pt x="135" y="31"/>
                </a:lnTo>
                <a:lnTo>
                  <a:pt x="135" y="31"/>
                </a:lnTo>
                <a:lnTo>
                  <a:pt x="135" y="31"/>
                </a:lnTo>
                <a:lnTo>
                  <a:pt x="135" y="31"/>
                </a:lnTo>
                <a:lnTo>
                  <a:pt x="135" y="31"/>
                </a:lnTo>
                <a:lnTo>
                  <a:pt x="135" y="31"/>
                </a:lnTo>
                <a:lnTo>
                  <a:pt x="135" y="31"/>
                </a:lnTo>
                <a:lnTo>
                  <a:pt x="135" y="31"/>
                </a:lnTo>
                <a:lnTo>
                  <a:pt x="135" y="31"/>
                </a:lnTo>
                <a:lnTo>
                  <a:pt x="135" y="31"/>
                </a:lnTo>
                <a:lnTo>
                  <a:pt x="135" y="31"/>
                </a:lnTo>
                <a:lnTo>
                  <a:pt x="135" y="31"/>
                </a:lnTo>
                <a:lnTo>
                  <a:pt x="137" y="31"/>
                </a:lnTo>
                <a:lnTo>
                  <a:pt x="137" y="31"/>
                </a:lnTo>
                <a:lnTo>
                  <a:pt x="137" y="31"/>
                </a:lnTo>
                <a:lnTo>
                  <a:pt x="137" y="31"/>
                </a:lnTo>
                <a:lnTo>
                  <a:pt x="140" y="31"/>
                </a:lnTo>
                <a:lnTo>
                  <a:pt x="140" y="31"/>
                </a:lnTo>
                <a:lnTo>
                  <a:pt x="140" y="31"/>
                </a:lnTo>
                <a:lnTo>
                  <a:pt x="140" y="31"/>
                </a:lnTo>
                <a:lnTo>
                  <a:pt x="142" y="31"/>
                </a:lnTo>
                <a:lnTo>
                  <a:pt x="142" y="31"/>
                </a:lnTo>
                <a:lnTo>
                  <a:pt x="142" y="31"/>
                </a:lnTo>
                <a:lnTo>
                  <a:pt x="142" y="31"/>
                </a:lnTo>
                <a:lnTo>
                  <a:pt x="142" y="31"/>
                </a:lnTo>
                <a:lnTo>
                  <a:pt x="142" y="31"/>
                </a:lnTo>
                <a:lnTo>
                  <a:pt x="142" y="31"/>
                </a:lnTo>
                <a:lnTo>
                  <a:pt x="142" y="29"/>
                </a:lnTo>
                <a:lnTo>
                  <a:pt x="142" y="29"/>
                </a:lnTo>
                <a:lnTo>
                  <a:pt x="142" y="29"/>
                </a:lnTo>
                <a:lnTo>
                  <a:pt x="142" y="29"/>
                </a:lnTo>
                <a:lnTo>
                  <a:pt x="144" y="29"/>
                </a:lnTo>
                <a:lnTo>
                  <a:pt x="144" y="29"/>
                </a:lnTo>
                <a:lnTo>
                  <a:pt x="144" y="29"/>
                </a:lnTo>
                <a:lnTo>
                  <a:pt x="144" y="29"/>
                </a:lnTo>
                <a:lnTo>
                  <a:pt x="144" y="29"/>
                </a:lnTo>
                <a:lnTo>
                  <a:pt x="147" y="29"/>
                </a:lnTo>
                <a:lnTo>
                  <a:pt x="147" y="29"/>
                </a:lnTo>
                <a:lnTo>
                  <a:pt x="147" y="29"/>
                </a:lnTo>
                <a:lnTo>
                  <a:pt x="147" y="29"/>
                </a:lnTo>
                <a:lnTo>
                  <a:pt x="147" y="29"/>
                </a:lnTo>
                <a:lnTo>
                  <a:pt x="147" y="29"/>
                </a:lnTo>
                <a:lnTo>
                  <a:pt x="147" y="29"/>
                </a:lnTo>
                <a:lnTo>
                  <a:pt x="149" y="29"/>
                </a:lnTo>
                <a:lnTo>
                  <a:pt x="149" y="29"/>
                </a:lnTo>
                <a:lnTo>
                  <a:pt x="149" y="29"/>
                </a:lnTo>
                <a:lnTo>
                  <a:pt x="149" y="29"/>
                </a:lnTo>
                <a:lnTo>
                  <a:pt x="152" y="29"/>
                </a:lnTo>
                <a:lnTo>
                  <a:pt x="152" y="29"/>
                </a:lnTo>
                <a:lnTo>
                  <a:pt x="152" y="29"/>
                </a:lnTo>
                <a:lnTo>
                  <a:pt x="152" y="29"/>
                </a:lnTo>
                <a:lnTo>
                  <a:pt x="152" y="29"/>
                </a:lnTo>
                <a:lnTo>
                  <a:pt x="152" y="29"/>
                </a:lnTo>
                <a:lnTo>
                  <a:pt x="152" y="26"/>
                </a:lnTo>
                <a:lnTo>
                  <a:pt x="152" y="26"/>
                </a:lnTo>
                <a:lnTo>
                  <a:pt x="154" y="26"/>
                </a:lnTo>
                <a:lnTo>
                  <a:pt x="154" y="26"/>
                </a:lnTo>
                <a:lnTo>
                  <a:pt x="154" y="26"/>
                </a:lnTo>
                <a:lnTo>
                  <a:pt x="154" y="26"/>
                </a:lnTo>
                <a:lnTo>
                  <a:pt x="154" y="26"/>
                </a:lnTo>
                <a:lnTo>
                  <a:pt x="154" y="26"/>
                </a:lnTo>
                <a:lnTo>
                  <a:pt x="152" y="26"/>
                </a:lnTo>
                <a:lnTo>
                  <a:pt x="152" y="26"/>
                </a:lnTo>
                <a:lnTo>
                  <a:pt x="152" y="26"/>
                </a:lnTo>
                <a:lnTo>
                  <a:pt x="152" y="26"/>
                </a:lnTo>
                <a:lnTo>
                  <a:pt x="152" y="26"/>
                </a:lnTo>
                <a:lnTo>
                  <a:pt x="152" y="26"/>
                </a:lnTo>
                <a:lnTo>
                  <a:pt x="152" y="26"/>
                </a:lnTo>
                <a:lnTo>
                  <a:pt x="152" y="26"/>
                </a:lnTo>
                <a:lnTo>
                  <a:pt x="152" y="26"/>
                </a:lnTo>
                <a:lnTo>
                  <a:pt x="154" y="26"/>
                </a:lnTo>
                <a:lnTo>
                  <a:pt x="154" y="26"/>
                </a:lnTo>
                <a:lnTo>
                  <a:pt x="156" y="26"/>
                </a:lnTo>
                <a:lnTo>
                  <a:pt x="156" y="26"/>
                </a:lnTo>
                <a:lnTo>
                  <a:pt x="154" y="24"/>
                </a:lnTo>
                <a:lnTo>
                  <a:pt x="154" y="24"/>
                </a:lnTo>
                <a:lnTo>
                  <a:pt x="154" y="24"/>
                </a:lnTo>
                <a:lnTo>
                  <a:pt x="156" y="24"/>
                </a:lnTo>
                <a:lnTo>
                  <a:pt x="156" y="24"/>
                </a:lnTo>
                <a:lnTo>
                  <a:pt x="159" y="24"/>
                </a:lnTo>
                <a:lnTo>
                  <a:pt x="159" y="24"/>
                </a:lnTo>
                <a:lnTo>
                  <a:pt x="159" y="26"/>
                </a:lnTo>
                <a:lnTo>
                  <a:pt x="159" y="26"/>
                </a:lnTo>
                <a:lnTo>
                  <a:pt x="159" y="26"/>
                </a:lnTo>
                <a:lnTo>
                  <a:pt x="159" y="26"/>
                </a:lnTo>
                <a:lnTo>
                  <a:pt x="159" y="24"/>
                </a:lnTo>
                <a:lnTo>
                  <a:pt x="159" y="24"/>
                </a:lnTo>
                <a:lnTo>
                  <a:pt x="159" y="24"/>
                </a:lnTo>
                <a:lnTo>
                  <a:pt x="159" y="24"/>
                </a:lnTo>
                <a:lnTo>
                  <a:pt x="159" y="24"/>
                </a:lnTo>
                <a:lnTo>
                  <a:pt x="161" y="22"/>
                </a:lnTo>
                <a:lnTo>
                  <a:pt x="161" y="22"/>
                </a:lnTo>
                <a:lnTo>
                  <a:pt x="161" y="22"/>
                </a:lnTo>
                <a:lnTo>
                  <a:pt x="161" y="24"/>
                </a:lnTo>
                <a:lnTo>
                  <a:pt x="161" y="24"/>
                </a:lnTo>
                <a:lnTo>
                  <a:pt x="161" y="24"/>
                </a:lnTo>
                <a:lnTo>
                  <a:pt x="161" y="24"/>
                </a:lnTo>
                <a:lnTo>
                  <a:pt x="164" y="24"/>
                </a:lnTo>
                <a:lnTo>
                  <a:pt x="164" y="24"/>
                </a:lnTo>
                <a:lnTo>
                  <a:pt x="164" y="24"/>
                </a:lnTo>
                <a:lnTo>
                  <a:pt x="164" y="24"/>
                </a:lnTo>
                <a:lnTo>
                  <a:pt x="164" y="24"/>
                </a:lnTo>
                <a:lnTo>
                  <a:pt x="164" y="24"/>
                </a:lnTo>
                <a:lnTo>
                  <a:pt x="164" y="24"/>
                </a:lnTo>
                <a:lnTo>
                  <a:pt x="164" y="24"/>
                </a:lnTo>
                <a:lnTo>
                  <a:pt x="166" y="24"/>
                </a:lnTo>
                <a:lnTo>
                  <a:pt x="166" y="24"/>
                </a:lnTo>
                <a:lnTo>
                  <a:pt x="166" y="24"/>
                </a:lnTo>
                <a:lnTo>
                  <a:pt x="166" y="24"/>
                </a:lnTo>
                <a:lnTo>
                  <a:pt x="166" y="24"/>
                </a:lnTo>
                <a:lnTo>
                  <a:pt x="166" y="24"/>
                </a:lnTo>
                <a:lnTo>
                  <a:pt x="166" y="24"/>
                </a:lnTo>
                <a:lnTo>
                  <a:pt x="166" y="24"/>
                </a:lnTo>
                <a:lnTo>
                  <a:pt x="166" y="24"/>
                </a:lnTo>
                <a:lnTo>
                  <a:pt x="166" y="22"/>
                </a:lnTo>
                <a:lnTo>
                  <a:pt x="166" y="22"/>
                </a:lnTo>
                <a:lnTo>
                  <a:pt x="166" y="22"/>
                </a:lnTo>
                <a:lnTo>
                  <a:pt x="166" y="22"/>
                </a:lnTo>
                <a:lnTo>
                  <a:pt x="168" y="22"/>
                </a:lnTo>
                <a:lnTo>
                  <a:pt x="168" y="22"/>
                </a:lnTo>
                <a:lnTo>
                  <a:pt x="171" y="22"/>
                </a:lnTo>
                <a:lnTo>
                  <a:pt x="171" y="22"/>
                </a:lnTo>
                <a:lnTo>
                  <a:pt x="171" y="24"/>
                </a:lnTo>
                <a:lnTo>
                  <a:pt x="171" y="24"/>
                </a:lnTo>
                <a:lnTo>
                  <a:pt x="171" y="24"/>
                </a:lnTo>
                <a:lnTo>
                  <a:pt x="173" y="22"/>
                </a:lnTo>
                <a:lnTo>
                  <a:pt x="173" y="22"/>
                </a:lnTo>
                <a:lnTo>
                  <a:pt x="173" y="22"/>
                </a:lnTo>
                <a:lnTo>
                  <a:pt x="173" y="22"/>
                </a:lnTo>
                <a:lnTo>
                  <a:pt x="173" y="22"/>
                </a:lnTo>
                <a:lnTo>
                  <a:pt x="173" y="22"/>
                </a:lnTo>
                <a:lnTo>
                  <a:pt x="173" y="22"/>
                </a:lnTo>
                <a:lnTo>
                  <a:pt x="173" y="22"/>
                </a:lnTo>
                <a:lnTo>
                  <a:pt x="173" y="22"/>
                </a:lnTo>
                <a:lnTo>
                  <a:pt x="176" y="22"/>
                </a:lnTo>
                <a:lnTo>
                  <a:pt x="176" y="22"/>
                </a:lnTo>
                <a:lnTo>
                  <a:pt x="176" y="22"/>
                </a:lnTo>
                <a:lnTo>
                  <a:pt x="176" y="22"/>
                </a:lnTo>
                <a:lnTo>
                  <a:pt x="176" y="22"/>
                </a:lnTo>
                <a:lnTo>
                  <a:pt x="176" y="22"/>
                </a:lnTo>
                <a:lnTo>
                  <a:pt x="176" y="22"/>
                </a:lnTo>
                <a:lnTo>
                  <a:pt x="176" y="22"/>
                </a:lnTo>
                <a:lnTo>
                  <a:pt x="176" y="19"/>
                </a:lnTo>
                <a:lnTo>
                  <a:pt x="176" y="19"/>
                </a:lnTo>
                <a:lnTo>
                  <a:pt x="176" y="19"/>
                </a:lnTo>
                <a:lnTo>
                  <a:pt x="176" y="19"/>
                </a:lnTo>
                <a:lnTo>
                  <a:pt x="173" y="19"/>
                </a:lnTo>
                <a:lnTo>
                  <a:pt x="173" y="19"/>
                </a:lnTo>
                <a:lnTo>
                  <a:pt x="173" y="19"/>
                </a:lnTo>
                <a:lnTo>
                  <a:pt x="173" y="19"/>
                </a:lnTo>
                <a:lnTo>
                  <a:pt x="173" y="19"/>
                </a:lnTo>
                <a:lnTo>
                  <a:pt x="173" y="19"/>
                </a:lnTo>
                <a:lnTo>
                  <a:pt x="173" y="19"/>
                </a:lnTo>
                <a:lnTo>
                  <a:pt x="173" y="19"/>
                </a:lnTo>
                <a:lnTo>
                  <a:pt x="173" y="17"/>
                </a:lnTo>
                <a:lnTo>
                  <a:pt x="173" y="17"/>
                </a:lnTo>
                <a:lnTo>
                  <a:pt x="176" y="17"/>
                </a:lnTo>
                <a:lnTo>
                  <a:pt x="176" y="19"/>
                </a:lnTo>
                <a:lnTo>
                  <a:pt x="176" y="19"/>
                </a:lnTo>
                <a:lnTo>
                  <a:pt x="176" y="19"/>
                </a:lnTo>
                <a:lnTo>
                  <a:pt x="176" y="22"/>
                </a:lnTo>
                <a:lnTo>
                  <a:pt x="178" y="22"/>
                </a:lnTo>
                <a:lnTo>
                  <a:pt x="178" y="22"/>
                </a:lnTo>
                <a:lnTo>
                  <a:pt x="178" y="19"/>
                </a:lnTo>
                <a:lnTo>
                  <a:pt x="178" y="19"/>
                </a:lnTo>
                <a:lnTo>
                  <a:pt x="178" y="19"/>
                </a:lnTo>
                <a:lnTo>
                  <a:pt x="178" y="19"/>
                </a:lnTo>
                <a:lnTo>
                  <a:pt x="178" y="19"/>
                </a:lnTo>
                <a:lnTo>
                  <a:pt x="178" y="19"/>
                </a:lnTo>
                <a:lnTo>
                  <a:pt x="178" y="19"/>
                </a:lnTo>
                <a:lnTo>
                  <a:pt x="178" y="19"/>
                </a:lnTo>
                <a:lnTo>
                  <a:pt x="178" y="19"/>
                </a:lnTo>
                <a:lnTo>
                  <a:pt x="178" y="19"/>
                </a:lnTo>
                <a:lnTo>
                  <a:pt x="178" y="19"/>
                </a:lnTo>
                <a:lnTo>
                  <a:pt x="178" y="19"/>
                </a:lnTo>
                <a:lnTo>
                  <a:pt x="178" y="17"/>
                </a:lnTo>
                <a:lnTo>
                  <a:pt x="178" y="17"/>
                </a:lnTo>
                <a:lnTo>
                  <a:pt x="178" y="17"/>
                </a:lnTo>
                <a:lnTo>
                  <a:pt x="178" y="17"/>
                </a:lnTo>
                <a:lnTo>
                  <a:pt x="178" y="17"/>
                </a:lnTo>
                <a:lnTo>
                  <a:pt x="180" y="17"/>
                </a:lnTo>
                <a:lnTo>
                  <a:pt x="180" y="17"/>
                </a:lnTo>
                <a:lnTo>
                  <a:pt x="180" y="17"/>
                </a:lnTo>
                <a:lnTo>
                  <a:pt x="180" y="19"/>
                </a:lnTo>
                <a:lnTo>
                  <a:pt x="180" y="19"/>
                </a:lnTo>
                <a:lnTo>
                  <a:pt x="180" y="19"/>
                </a:lnTo>
                <a:lnTo>
                  <a:pt x="180" y="19"/>
                </a:lnTo>
                <a:lnTo>
                  <a:pt x="180" y="19"/>
                </a:lnTo>
                <a:lnTo>
                  <a:pt x="180" y="19"/>
                </a:lnTo>
                <a:lnTo>
                  <a:pt x="180" y="19"/>
                </a:lnTo>
                <a:lnTo>
                  <a:pt x="180" y="19"/>
                </a:lnTo>
                <a:lnTo>
                  <a:pt x="180" y="19"/>
                </a:lnTo>
                <a:lnTo>
                  <a:pt x="180" y="19"/>
                </a:lnTo>
                <a:lnTo>
                  <a:pt x="180" y="19"/>
                </a:lnTo>
                <a:lnTo>
                  <a:pt x="183" y="19"/>
                </a:lnTo>
                <a:lnTo>
                  <a:pt x="183" y="19"/>
                </a:lnTo>
                <a:lnTo>
                  <a:pt x="183" y="19"/>
                </a:lnTo>
                <a:lnTo>
                  <a:pt x="183" y="19"/>
                </a:lnTo>
                <a:lnTo>
                  <a:pt x="183" y="19"/>
                </a:lnTo>
                <a:lnTo>
                  <a:pt x="183" y="19"/>
                </a:lnTo>
                <a:lnTo>
                  <a:pt x="183" y="19"/>
                </a:lnTo>
                <a:lnTo>
                  <a:pt x="183" y="19"/>
                </a:lnTo>
                <a:lnTo>
                  <a:pt x="183" y="19"/>
                </a:lnTo>
                <a:lnTo>
                  <a:pt x="183" y="19"/>
                </a:lnTo>
                <a:lnTo>
                  <a:pt x="183" y="19"/>
                </a:lnTo>
                <a:lnTo>
                  <a:pt x="183" y="19"/>
                </a:lnTo>
                <a:lnTo>
                  <a:pt x="183" y="19"/>
                </a:lnTo>
                <a:lnTo>
                  <a:pt x="183" y="19"/>
                </a:lnTo>
                <a:lnTo>
                  <a:pt x="183" y="17"/>
                </a:lnTo>
                <a:lnTo>
                  <a:pt x="183" y="17"/>
                </a:lnTo>
                <a:lnTo>
                  <a:pt x="183" y="17"/>
                </a:lnTo>
                <a:lnTo>
                  <a:pt x="183" y="17"/>
                </a:lnTo>
                <a:lnTo>
                  <a:pt x="183" y="17"/>
                </a:lnTo>
                <a:lnTo>
                  <a:pt x="183" y="17"/>
                </a:lnTo>
                <a:lnTo>
                  <a:pt x="183" y="17"/>
                </a:lnTo>
                <a:lnTo>
                  <a:pt x="183" y="17"/>
                </a:lnTo>
                <a:lnTo>
                  <a:pt x="185" y="17"/>
                </a:lnTo>
                <a:lnTo>
                  <a:pt x="185" y="17"/>
                </a:lnTo>
                <a:lnTo>
                  <a:pt x="185" y="17"/>
                </a:lnTo>
                <a:lnTo>
                  <a:pt x="185" y="17"/>
                </a:lnTo>
                <a:lnTo>
                  <a:pt x="185" y="17"/>
                </a:lnTo>
                <a:lnTo>
                  <a:pt x="185" y="17"/>
                </a:lnTo>
                <a:lnTo>
                  <a:pt x="185" y="17"/>
                </a:lnTo>
                <a:lnTo>
                  <a:pt x="185" y="17"/>
                </a:lnTo>
                <a:lnTo>
                  <a:pt x="185" y="17"/>
                </a:lnTo>
                <a:lnTo>
                  <a:pt x="185" y="17"/>
                </a:lnTo>
                <a:lnTo>
                  <a:pt x="188" y="17"/>
                </a:lnTo>
                <a:lnTo>
                  <a:pt x="188" y="17"/>
                </a:lnTo>
                <a:lnTo>
                  <a:pt x="188" y="17"/>
                </a:lnTo>
                <a:lnTo>
                  <a:pt x="188" y="17"/>
                </a:lnTo>
                <a:lnTo>
                  <a:pt x="188" y="17"/>
                </a:lnTo>
                <a:lnTo>
                  <a:pt x="188" y="17"/>
                </a:lnTo>
                <a:lnTo>
                  <a:pt x="188" y="19"/>
                </a:lnTo>
                <a:lnTo>
                  <a:pt x="188" y="19"/>
                </a:lnTo>
                <a:lnTo>
                  <a:pt x="188" y="19"/>
                </a:lnTo>
                <a:lnTo>
                  <a:pt x="188" y="19"/>
                </a:lnTo>
                <a:lnTo>
                  <a:pt x="188" y="17"/>
                </a:lnTo>
                <a:lnTo>
                  <a:pt x="188" y="17"/>
                </a:lnTo>
                <a:lnTo>
                  <a:pt x="188" y="17"/>
                </a:lnTo>
                <a:lnTo>
                  <a:pt x="190" y="17"/>
                </a:lnTo>
                <a:lnTo>
                  <a:pt x="190" y="17"/>
                </a:lnTo>
                <a:lnTo>
                  <a:pt x="190" y="17"/>
                </a:lnTo>
                <a:lnTo>
                  <a:pt x="190" y="17"/>
                </a:lnTo>
                <a:lnTo>
                  <a:pt x="192" y="17"/>
                </a:lnTo>
                <a:lnTo>
                  <a:pt x="192" y="17"/>
                </a:lnTo>
                <a:lnTo>
                  <a:pt x="192" y="17"/>
                </a:lnTo>
                <a:lnTo>
                  <a:pt x="192" y="17"/>
                </a:lnTo>
                <a:lnTo>
                  <a:pt x="192" y="17"/>
                </a:lnTo>
                <a:lnTo>
                  <a:pt x="195" y="17"/>
                </a:lnTo>
                <a:lnTo>
                  <a:pt x="195" y="17"/>
                </a:lnTo>
                <a:lnTo>
                  <a:pt x="195" y="14"/>
                </a:lnTo>
                <a:lnTo>
                  <a:pt x="195" y="14"/>
                </a:lnTo>
                <a:lnTo>
                  <a:pt x="195" y="14"/>
                </a:lnTo>
                <a:lnTo>
                  <a:pt x="195" y="14"/>
                </a:lnTo>
                <a:lnTo>
                  <a:pt x="195" y="14"/>
                </a:lnTo>
                <a:lnTo>
                  <a:pt x="195" y="14"/>
                </a:lnTo>
                <a:lnTo>
                  <a:pt x="195" y="14"/>
                </a:lnTo>
                <a:lnTo>
                  <a:pt x="195" y="14"/>
                </a:lnTo>
                <a:lnTo>
                  <a:pt x="197" y="14"/>
                </a:lnTo>
                <a:lnTo>
                  <a:pt x="197" y="14"/>
                </a:lnTo>
                <a:lnTo>
                  <a:pt x="197" y="14"/>
                </a:lnTo>
                <a:lnTo>
                  <a:pt x="197" y="14"/>
                </a:lnTo>
                <a:lnTo>
                  <a:pt x="197" y="14"/>
                </a:lnTo>
                <a:lnTo>
                  <a:pt x="200" y="14"/>
                </a:lnTo>
                <a:lnTo>
                  <a:pt x="200" y="14"/>
                </a:lnTo>
                <a:lnTo>
                  <a:pt x="200" y="14"/>
                </a:lnTo>
                <a:lnTo>
                  <a:pt x="200" y="14"/>
                </a:lnTo>
                <a:lnTo>
                  <a:pt x="200" y="14"/>
                </a:lnTo>
                <a:lnTo>
                  <a:pt x="200" y="14"/>
                </a:lnTo>
                <a:lnTo>
                  <a:pt x="200" y="14"/>
                </a:lnTo>
                <a:lnTo>
                  <a:pt x="200" y="12"/>
                </a:lnTo>
                <a:lnTo>
                  <a:pt x="200" y="12"/>
                </a:lnTo>
                <a:lnTo>
                  <a:pt x="202" y="14"/>
                </a:lnTo>
                <a:lnTo>
                  <a:pt x="202" y="14"/>
                </a:lnTo>
                <a:lnTo>
                  <a:pt x="202" y="14"/>
                </a:lnTo>
                <a:lnTo>
                  <a:pt x="202" y="12"/>
                </a:lnTo>
                <a:lnTo>
                  <a:pt x="202" y="12"/>
                </a:lnTo>
                <a:lnTo>
                  <a:pt x="202" y="12"/>
                </a:lnTo>
                <a:lnTo>
                  <a:pt x="202" y="12"/>
                </a:lnTo>
                <a:lnTo>
                  <a:pt x="202" y="12"/>
                </a:lnTo>
                <a:lnTo>
                  <a:pt x="202" y="12"/>
                </a:lnTo>
                <a:lnTo>
                  <a:pt x="202" y="12"/>
                </a:lnTo>
                <a:lnTo>
                  <a:pt x="202" y="9"/>
                </a:lnTo>
                <a:lnTo>
                  <a:pt x="202" y="9"/>
                </a:lnTo>
                <a:lnTo>
                  <a:pt x="202" y="9"/>
                </a:lnTo>
                <a:lnTo>
                  <a:pt x="202" y="12"/>
                </a:lnTo>
                <a:lnTo>
                  <a:pt x="202" y="12"/>
                </a:lnTo>
                <a:lnTo>
                  <a:pt x="202" y="12"/>
                </a:lnTo>
                <a:lnTo>
                  <a:pt x="202" y="12"/>
                </a:lnTo>
                <a:lnTo>
                  <a:pt x="202" y="12"/>
                </a:lnTo>
                <a:lnTo>
                  <a:pt x="204" y="12"/>
                </a:lnTo>
                <a:lnTo>
                  <a:pt x="204" y="12"/>
                </a:lnTo>
                <a:lnTo>
                  <a:pt x="204" y="12"/>
                </a:lnTo>
                <a:lnTo>
                  <a:pt x="204" y="12"/>
                </a:lnTo>
                <a:lnTo>
                  <a:pt x="204" y="12"/>
                </a:lnTo>
                <a:lnTo>
                  <a:pt x="204" y="12"/>
                </a:lnTo>
                <a:lnTo>
                  <a:pt x="204" y="12"/>
                </a:lnTo>
                <a:lnTo>
                  <a:pt x="204" y="12"/>
                </a:lnTo>
                <a:lnTo>
                  <a:pt x="204" y="12"/>
                </a:lnTo>
                <a:lnTo>
                  <a:pt x="204" y="12"/>
                </a:lnTo>
                <a:lnTo>
                  <a:pt x="204" y="12"/>
                </a:lnTo>
                <a:lnTo>
                  <a:pt x="207" y="12"/>
                </a:lnTo>
                <a:lnTo>
                  <a:pt x="207" y="12"/>
                </a:lnTo>
                <a:lnTo>
                  <a:pt x="207" y="9"/>
                </a:lnTo>
                <a:lnTo>
                  <a:pt x="207" y="12"/>
                </a:lnTo>
                <a:lnTo>
                  <a:pt x="207" y="12"/>
                </a:lnTo>
                <a:lnTo>
                  <a:pt x="207" y="9"/>
                </a:lnTo>
                <a:lnTo>
                  <a:pt x="207" y="9"/>
                </a:lnTo>
                <a:lnTo>
                  <a:pt x="207" y="9"/>
                </a:lnTo>
                <a:lnTo>
                  <a:pt x="209" y="9"/>
                </a:lnTo>
                <a:lnTo>
                  <a:pt x="209" y="9"/>
                </a:lnTo>
                <a:lnTo>
                  <a:pt x="209" y="9"/>
                </a:lnTo>
                <a:lnTo>
                  <a:pt x="209" y="9"/>
                </a:lnTo>
                <a:lnTo>
                  <a:pt x="209" y="9"/>
                </a:lnTo>
                <a:lnTo>
                  <a:pt x="212" y="9"/>
                </a:lnTo>
                <a:lnTo>
                  <a:pt x="212" y="9"/>
                </a:lnTo>
                <a:lnTo>
                  <a:pt x="212" y="9"/>
                </a:lnTo>
                <a:lnTo>
                  <a:pt x="212" y="9"/>
                </a:lnTo>
                <a:lnTo>
                  <a:pt x="214" y="9"/>
                </a:lnTo>
                <a:lnTo>
                  <a:pt x="214" y="9"/>
                </a:lnTo>
                <a:lnTo>
                  <a:pt x="214" y="9"/>
                </a:lnTo>
                <a:lnTo>
                  <a:pt x="216" y="9"/>
                </a:lnTo>
                <a:lnTo>
                  <a:pt x="216" y="9"/>
                </a:lnTo>
                <a:lnTo>
                  <a:pt x="216" y="9"/>
                </a:lnTo>
                <a:lnTo>
                  <a:pt x="216" y="9"/>
                </a:lnTo>
                <a:lnTo>
                  <a:pt x="216" y="7"/>
                </a:lnTo>
                <a:lnTo>
                  <a:pt x="216" y="7"/>
                </a:lnTo>
                <a:lnTo>
                  <a:pt x="219" y="7"/>
                </a:lnTo>
                <a:lnTo>
                  <a:pt x="219" y="7"/>
                </a:lnTo>
                <a:lnTo>
                  <a:pt x="219" y="7"/>
                </a:lnTo>
                <a:lnTo>
                  <a:pt x="221" y="9"/>
                </a:lnTo>
                <a:lnTo>
                  <a:pt x="221" y="9"/>
                </a:lnTo>
                <a:lnTo>
                  <a:pt x="221" y="9"/>
                </a:lnTo>
                <a:lnTo>
                  <a:pt x="221" y="7"/>
                </a:lnTo>
                <a:lnTo>
                  <a:pt x="221" y="7"/>
                </a:lnTo>
                <a:lnTo>
                  <a:pt x="221" y="7"/>
                </a:lnTo>
                <a:lnTo>
                  <a:pt x="221" y="7"/>
                </a:lnTo>
                <a:lnTo>
                  <a:pt x="221" y="7"/>
                </a:lnTo>
                <a:lnTo>
                  <a:pt x="221" y="7"/>
                </a:lnTo>
                <a:lnTo>
                  <a:pt x="221" y="7"/>
                </a:lnTo>
                <a:lnTo>
                  <a:pt x="221" y="7"/>
                </a:lnTo>
                <a:lnTo>
                  <a:pt x="221" y="7"/>
                </a:lnTo>
                <a:lnTo>
                  <a:pt x="221" y="7"/>
                </a:lnTo>
                <a:lnTo>
                  <a:pt x="221" y="7"/>
                </a:lnTo>
                <a:lnTo>
                  <a:pt x="224" y="7"/>
                </a:lnTo>
                <a:lnTo>
                  <a:pt x="224" y="7"/>
                </a:lnTo>
                <a:lnTo>
                  <a:pt x="224" y="7"/>
                </a:lnTo>
                <a:lnTo>
                  <a:pt x="224" y="7"/>
                </a:lnTo>
                <a:lnTo>
                  <a:pt x="224" y="7"/>
                </a:lnTo>
                <a:lnTo>
                  <a:pt x="224" y="7"/>
                </a:lnTo>
                <a:lnTo>
                  <a:pt x="224" y="9"/>
                </a:lnTo>
                <a:lnTo>
                  <a:pt x="224" y="9"/>
                </a:lnTo>
                <a:lnTo>
                  <a:pt x="224" y="7"/>
                </a:lnTo>
                <a:lnTo>
                  <a:pt x="224" y="7"/>
                </a:lnTo>
                <a:lnTo>
                  <a:pt x="226" y="7"/>
                </a:lnTo>
                <a:lnTo>
                  <a:pt x="226" y="7"/>
                </a:lnTo>
                <a:lnTo>
                  <a:pt x="226" y="7"/>
                </a:lnTo>
                <a:lnTo>
                  <a:pt x="226" y="7"/>
                </a:lnTo>
                <a:lnTo>
                  <a:pt x="226" y="7"/>
                </a:lnTo>
                <a:lnTo>
                  <a:pt x="226" y="7"/>
                </a:lnTo>
                <a:lnTo>
                  <a:pt x="224" y="7"/>
                </a:lnTo>
                <a:lnTo>
                  <a:pt x="224" y="7"/>
                </a:lnTo>
                <a:lnTo>
                  <a:pt x="226" y="4"/>
                </a:lnTo>
                <a:lnTo>
                  <a:pt x="226" y="4"/>
                </a:lnTo>
                <a:lnTo>
                  <a:pt x="226" y="4"/>
                </a:lnTo>
                <a:lnTo>
                  <a:pt x="226" y="4"/>
                </a:lnTo>
                <a:lnTo>
                  <a:pt x="226" y="4"/>
                </a:lnTo>
                <a:lnTo>
                  <a:pt x="226" y="4"/>
                </a:lnTo>
                <a:lnTo>
                  <a:pt x="226" y="4"/>
                </a:lnTo>
                <a:lnTo>
                  <a:pt x="226" y="4"/>
                </a:lnTo>
                <a:lnTo>
                  <a:pt x="226" y="4"/>
                </a:lnTo>
                <a:lnTo>
                  <a:pt x="228" y="4"/>
                </a:lnTo>
                <a:lnTo>
                  <a:pt x="228" y="4"/>
                </a:lnTo>
                <a:lnTo>
                  <a:pt x="228" y="4"/>
                </a:lnTo>
                <a:lnTo>
                  <a:pt x="228" y="4"/>
                </a:lnTo>
                <a:lnTo>
                  <a:pt x="228" y="4"/>
                </a:lnTo>
                <a:lnTo>
                  <a:pt x="228" y="4"/>
                </a:lnTo>
                <a:lnTo>
                  <a:pt x="231" y="4"/>
                </a:lnTo>
                <a:lnTo>
                  <a:pt x="231" y="4"/>
                </a:lnTo>
                <a:lnTo>
                  <a:pt x="231" y="4"/>
                </a:lnTo>
                <a:lnTo>
                  <a:pt x="231" y="4"/>
                </a:lnTo>
                <a:lnTo>
                  <a:pt x="231" y="4"/>
                </a:lnTo>
                <a:lnTo>
                  <a:pt x="231" y="4"/>
                </a:lnTo>
                <a:lnTo>
                  <a:pt x="231" y="4"/>
                </a:lnTo>
                <a:lnTo>
                  <a:pt x="231" y="4"/>
                </a:lnTo>
                <a:lnTo>
                  <a:pt x="231" y="4"/>
                </a:lnTo>
                <a:lnTo>
                  <a:pt x="233" y="4"/>
                </a:lnTo>
                <a:lnTo>
                  <a:pt x="233" y="4"/>
                </a:lnTo>
                <a:lnTo>
                  <a:pt x="233" y="4"/>
                </a:lnTo>
                <a:lnTo>
                  <a:pt x="233" y="4"/>
                </a:lnTo>
                <a:lnTo>
                  <a:pt x="233" y="2"/>
                </a:lnTo>
                <a:lnTo>
                  <a:pt x="233" y="2"/>
                </a:lnTo>
                <a:lnTo>
                  <a:pt x="236" y="2"/>
                </a:lnTo>
                <a:lnTo>
                  <a:pt x="236" y="2"/>
                </a:lnTo>
                <a:lnTo>
                  <a:pt x="236" y="2"/>
                </a:lnTo>
                <a:lnTo>
                  <a:pt x="236" y="2"/>
                </a:lnTo>
                <a:lnTo>
                  <a:pt x="236" y="2"/>
                </a:lnTo>
                <a:lnTo>
                  <a:pt x="236" y="2"/>
                </a:lnTo>
                <a:lnTo>
                  <a:pt x="236" y="2"/>
                </a:lnTo>
                <a:lnTo>
                  <a:pt x="236" y="2"/>
                </a:lnTo>
                <a:lnTo>
                  <a:pt x="236" y="2"/>
                </a:lnTo>
                <a:lnTo>
                  <a:pt x="236" y="2"/>
                </a:lnTo>
                <a:lnTo>
                  <a:pt x="238" y="2"/>
                </a:lnTo>
                <a:lnTo>
                  <a:pt x="238" y="2"/>
                </a:lnTo>
                <a:lnTo>
                  <a:pt x="238" y="2"/>
                </a:lnTo>
                <a:lnTo>
                  <a:pt x="238" y="2"/>
                </a:lnTo>
                <a:lnTo>
                  <a:pt x="238" y="2"/>
                </a:lnTo>
                <a:lnTo>
                  <a:pt x="240" y="2"/>
                </a:lnTo>
                <a:lnTo>
                  <a:pt x="240" y="2"/>
                </a:lnTo>
                <a:lnTo>
                  <a:pt x="240" y="2"/>
                </a:lnTo>
                <a:lnTo>
                  <a:pt x="240" y="2"/>
                </a:lnTo>
                <a:lnTo>
                  <a:pt x="240" y="2"/>
                </a:lnTo>
                <a:lnTo>
                  <a:pt x="240" y="2"/>
                </a:lnTo>
                <a:lnTo>
                  <a:pt x="243" y="0"/>
                </a:lnTo>
                <a:lnTo>
                  <a:pt x="243" y="0"/>
                </a:lnTo>
                <a:lnTo>
                  <a:pt x="243" y="0"/>
                </a:lnTo>
                <a:lnTo>
                  <a:pt x="243" y="0"/>
                </a:lnTo>
                <a:lnTo>
                  <a:pt x="243" y="0"/>
                </a:lnTo>
                <a:lnTo>
                  <a:pt x="243" y="0"/>
                </a:lnTo>
                <a:lnTo>
                  <a:pt x="245" y="2"/>
                </a:lnTo>
                <a:lnTo>
                  <a:pt x="245" y="2"/>
                </a:lnTo>
                <a:lnTo>
                  <a:pt x="245" y="0"/>
                </a:lnTo>
                <a:lnTo>
                  <a:pt x="245" y="0"/>
                </a:lnTo>
                <a:lnTo>
                  <a:pt x="245" y="0"/>
                </a:lnTo>
                <a:lnTo>
                  <a:pt x="245" y="0"/>
                </a:lnTo>
                <a:lnTo>
                  <a:pt x="245" y="0"/>
                </a:lnTo>
                <a:lnTo>
                  <a:pt x="248" y="0"/>
                </a:lnTo>
                <a:lnTo>
                  <a:pt x="248" y="0"/>
                </a:lnTo>
                <a:lnTo>
                  <a:pt x="248" y="0"/>
                </a:lnTo>
                <a:close/>
              </a:path>
            </a:pathLst>
          </a:cu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 name="文本框 1"/>
          <p:cNvSpPr txBox="1"/>
          <p:nvPr/>
        </p:nvSpPr>
        <p:spPr>
          <a:xfrm>
            <a:off x="1142082" y="1408838"/>
            <a:ext cx="2229485" cy="58356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标准解读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65" name=" 165"/>
          <p:cNvSpPr/>
          <p:nvPr/>
        </p:nvSpPr>
        <p:spPr>
          <a:xfrm>
            <a:off x="2010550" y="2254561"/>
            <a:ext cx="9557340" cy="128333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 165"/>
          <p:cNvSpPr/>
          <p:nvPr/>
        </p:nvSpPr>
        <p:spPr>
          <a:xfrm>
            <a:off x="2049566" y="3733888"/>
            <a:ext cx="9518323" cy="1436370"/>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4" name=" 184"/>
          <p:cNvSpPr/>
          <p:nvPr/>
        </p:nvSpPr>
        <p:spPr>
          <a:xfrm>
            <a:off x="2199827" y="2450459"/>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文本框 8"/>
          <p:cNvSpPr txBox="1"/>
          <p:nvPr/>
        </p:nvSpPr>
        <p:spPr>
          <a:xfrm>
            <a:off x="3002747" y="2381471"/>
            <a:ext cx="8437880" cy="1029513"/>
          </a:xfrm>
          <a:prstGeom prst="rect">
            <a:avLst/>
          </a:prstGeom>
          <a:solidFill>
            <a:schemeClr val="bg1">
              <a:lumMod val="95000"/>
            </a:schemeClr>
          </a:solidFill>
        </p:spPr>
        <p:txBody>
          <a:bodyPr wrap="square" lIns="68580" tIns="34290" rIns="68580" bIns="34290" rtlCol="0">
            <a:spAutoFit/>
          </a:bodyPr>
          <a:lstStyle/>
          <a:p>
            <a:pPr fontAlgn="auto">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认识列强侵华对中国社会的影响，概述晚清时期中国人民反抗外来侵略的斗争事迹及意义；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18"/>
          <p:cNvSpPr txBox="1"/>
          <p:nvPr/>
        </p:nvSpPr>
        <p:spPr>
          <a:xfrm>
            <a:off x="2200134" y="2532056"/>
            <a:ext cx="477520" cy="404495"/>
          </a:xfrm>
          <a:prstGeom prst="rect">
            <a:avLst/>
          </a:prstGeom>
          <a:noFill/>
        </p:spPr>
        <p:txBody>
          <a:bodyPr wrap="square" lIns="51435" tIns="25718" rIns="51435" bIns="25718" rtlCol="0">
            <a:spAutoFit/>
          </a:bodyPr>
          <a:lstStyle/>
          <a:p>
            <a:pPr algn="ctr"/>
            <a:r>
              <a:rPr lang="en-US" altLang="zh-CN" sz="2300" dirty="0">
                <a:solidFill>
                  <a:schemeClr val="bg1"/>
                </a:solidFill>
                <a:latin typeface="Impact" panose="020B0806030902050204" pitchFamily="34" charset="0"/>
              </a:rPr>
              <a:t>01</a:t>
            </a:r>
          </a:p>
        </p:txBody>
      </p:sp>
      <p:sp>
        <p:nvSpPr>
          <p:cNvPr id="10" name=" 184"/>
          <p:cNvSpPr/>
          <p:nvPr/>
        </p:nvSpPr>
        <p:spPr>
          <a:xfrm>
            <a:off x="2182166" y="4110440"/>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文本框 10"/>
          <p:cNvSpPr txBox="1"/>
          <p:nvPr/>
        </p:nvSpPr>
        <p:spPr>
          <a:xfrm>
            <a:off x="3012907" y="4185032"/>
            <a:ext cx="8427720" cy="502573"/>
          </a:xfrm>
          <a:prstGeom prst="rect">
            <a:avLst/>
          </a:prstGeom>
          <a:solidFill>
            <a:schemeClr val="bg1">
              <a:lumMod val="95000"/>
            </a:schemeClr>
          </a:solidFill>
        </p:spPr>
        <p:txBody>
          <a:bodyPr wrap="square" lIns="68580" tIns="34290" rIns="68580" bIns="34290"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认识社会各阶级为挽救危局所作的努力及存在的局限性</a:t>
            </a:r>
            <a:endParaRPr lang="zh-CN"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8"/>
          <p:cNvSpPr txBox="1"/>
          <p:nvPr/>
        </p:nvSpPr>
        <p:spPr>
          <a:xfrm>
            <a:off x="2226710" y="4222517"/>
            <a:ext cx="477332" cy="404495"/>
          </a:xfrm>
          <a:prstGeom prst="rect">
            <a:avLst/>
          </a:prstGeom>
          <a:noFill/>
        </p:spPr>
        <p:txBody>
          <a:bodyPr wrap="square" lIns="51435" tIns="25718" rIns="51435" bIns="25718" rtlCol="0">
            <a:spAutoFit/>
          </a:bodyPr>
          <a:lstStyle/>
          <a:p>
            <a:pPr algn="ctr"/>
            <a:r>
              <a:rPr lang="en-US" altLang="zh-CN" sz="2300" dirty="0">
                <a:solidFill>
                  <a:schemeClr val="bg1"/>
                </a:solidFill>
                <a:latin typeface="Impact" panose="020B0806030902050204" pitchFamily="34" charset="0"/>
              </a:rPr>
              <a:t>02</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1020763"/>
            <a:ext cx="10972800" cy="3584575"/>
          </a:xfrm>
          <a:prstGeom prst="rect">
            <a:avLst/>
          </a:prstGeom>
        </p:spPr>
        <p:txBody>
          <a:bodyPr/>
          <a:lstStyle/>
          <a:p>
            <a:pPr marL="0" indent="0">
              <a:buNone/>
            </a:pPr>
            <a:r>
              <a:rPr lang="zh-CN" alt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材料十二</a:t>
            </a:r>
            <a:r>
              <a:rPr lang="en-US" altLang="zh-CN" sz="2400" dirty="0" smtClean="0">
                <a:latin typeface="楷体" panose="02010609060101010101" pitchFamily="49" charset="-122"/>
                <a:ea typeface="楷体" panose="02010609060101010101" pitchFamily="49" charset="-122"/>
                <a:cs typeface="楷体" panose="02010609060101010101" pitchFamily="49" charset="-122"/>
              </a:rPr>
              <a:t> </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cs typeface="楷体" panose="02010609060101010101" pitchFamily="49" charset="-122"/>
              </a:rPr>
              <a:t>    致力于“</a:t>
            </a:r>
            <a:r>
              <a:rPr lang="en-US" altLang="zh-CN" sz="2400" dirty="0" err="1">
                <a:latin typeface="楷体" panose="02010609060101010101" pitchFamily="49" charset="-122"/>
                <a:ea typeface="楷体" panose="02010609060101010101" pitchFamily="49" charset="-122"/>
                <a:cs typeface="楷体" panose="02010609060101010101" pitchFamily="49" charset="-122"/>
              </a:rPr>
              <a:t>求强</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en-US" altLang="zh-CN" sz="2400" dirty="0" err="1">
                <a:latin typeface="楷体" panose="02010609060101010101" pitchFamily="49" charset="-122"/>
                <a:ea typeface="楷体" panose="02010609060101010101" pitchFamily="49" charset="-122"/>
                <a:cs typeface="楷体" panose="02010609060101010101" pitchFamily="49" charset="-122"/>
              </a:rPr>
              <a:t>求富”的洋务运动是清朝统治阶级的自救运动，未能达到目的</a:t>
            </a:r>
            <a:r>
              <a:rPr lang="en-US" altLang="zh-CN" sz="2400" dirty="0">
                <a:latin typeface="楷体" panose="02010609060101010101" pitchFamily="49" charset="-122"/>
                <a:ea typeface="楷体" panose="02010609060101010101" pitchFamily="49" charset="-122"/>
                <a:cs typeface="楷体" panose="02010609060101010101" pitchFamily="49" charset="-122"/>
              </a:rPr>
              <a:t>。</a:t>
            </a:r>
          </a:p>
          <a:p>
            <a:pPr marL="0" indent="0">
              <a:buNone/>
            </a:pPr>
            <a:r>
              <a:rPr lang="en-US" altLang="zh-CN" sz="2400" dirty="0">
                <a:latin typeface="楷体" panose="02010609060101010101" pitchFamily="49" charset="-122"/>
                <a:ea typeface="楷体" panose="02010609060101010101" pitchFamily="49" charset="-122"/>
                <a:cs typeface="楷体" panose="02010609060101010101" pitchFamily="49" charset="-122"/>
              </a:rPr>
              <a:t>    洋务新政引进了资本主义国家的机器生产技术，是中国早期现代化的尝试。洋务派期望洋务新政可以保障国家安全，抵抗外敌侵略，后来的事实证明这个目的未能达到。</a:t>
            </a:r>
          </a:p>
          <a:p>
            <a:pPr marL="0" indent="0" algn="r">
              <a:buNone/>
            </a:pP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《中外历史纲要（上）》</a:t>
            </a:r>
          </a:p>
        </p:txBody>
      </p:sp>
      <p:sp>
        <p:nvSpPr>
          <p:cNvPr id="5" name="文本框 4"/>
          <p:cNvSpPr txBox="1"/>
          <p:nvPr/>
        </p:nvSpPr>
        <p:spPr>
          <a:xfrm>
            <a:off x="1984780" y="4298995"/>
            <a:ext cx="9406844" cy="583565"/>
          </a:xfrm>
          <a:prstGeom prst="rect">
            <a:avLst/>
          </a:prstGeom>
          <a:noFill/>
        </p:spPr>
        <p:txBody>
          <a:bodyPr wrap="square" rtlCol="0">
            <a:spAutoFit/>
          </a:bodyPr>
          <a:lstStyle/>
          <a:p>
            <a:r>
              <a:rPr lang="zh-CN" altLang="en-US" sz="3200" b="1" dirty="0">
                <a:solidFill>
                  <a:schemeClr val="accent2">
                    <a:lumMod val="75000"/>
                  </a:schemeClr>
                </a:solidFill>
              </a:rPr>
              <a:t>洋务运动为什么没有达到最初的目的呢？</a:t>
            </a:r>
          </a:p>
        </p:txBody>
      </p:sp>
      <p:sp>
        <p:nvSpPr>
          <p:cNvPr id="7" name="TextBox 6"/>
          <p:cNvSpPr txBox="1"/>
          <p:nvPr/>
        </p:nvSpPr>
        <p:spPr>
          <a:xfrm>
            <a:off x="8494348" y="112686"/>
            <a:ext cx="3456834" cy="584775"/>
          </a:xfrm>
          <a:prstGeom prst="rect">
            <a:avLst/>
          </a:prstGeom>
          <a:noFill/>
        </p:spPr>
        <p:txBody>
          <a:bodyPr wrap="square" rtlCol="0">
            <a:spAutoFit/>
          </a:bodyPr>
          <a:lstStyle/>
          <a:p>
            <a:pPr algn="ctr"/>
            <a:r>
              <a:rPr lang="zh-CN" altLang="en-US" sz="3200" b="1" dirty="0">
                <a:latin typeface="楷体" pitchFamily="49" charset="-122"/>
                <a:ea typeface="楷体" pitchFamily="49" charset="-122"/>
              </a:rPr>
              <a:t>强弩之末终将败</a:t>
            </a:r>
          </a:p>
        </p:txBody>
      </p:sp>
    </p:spTree>
    <p:extLst>
      <p:ext uri="{BB962C8B-B14F-4D97-AF65-F5344CB8AC3E}">
        <p14:creationId xmlns:p14="http://schemas.microsoft.com/office/powerpoint/2010/main" val="3003163079"/>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605758982517&amp;di=939d58f1cf1d0c29ad6e49f6cee87269&amp;imgtype=0&amp;src=http%3A%2F%2Fsn.people.com.cn%2FNMediaFile%2F2014%2F0724%2FLOCAL2014072418060003404416442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16"/>
            <a:ext cx="12190412" cy="680858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9372" y="79432"/>
            <a:ext cx="12032544" cy="690372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2</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1587" y="0"/>
            <a:ext cx="12191999" cy="6858000"/>
          </a:xfrm>
          <a:prstGeom prst="rect">
            <a:avLst/>
          </a:prstGeom>
          <a:noFill/>
          <a:ln w="762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
        <p:nvSpPr>
          <p:cNvPr id="16" name="文本框 4"/>
          <p:cNvSpPr txBox="1"/>
          <p:nvPr/>
        </p:nvSpPr>
        <p:spPr>
          <a:xfrm>
            <a:off x="2163184" y="685800"/>
            <a:ext cx="2239716" cy="1323439"/>
          </a:xfrm>
          <a:prstGeom prst="rect">
            <a:avLst/>
          </a:prstGeom>
          <a:noFill/>
        </p:spPr>
        <p:txBody>
          <a:bodyPr wrap="none" rtlCol="0">
            <a:spAutoFit/>
          </a:bodyPr>
          <a:lstStyle/>
          <a:p>
            <a:r>
              <a:rPr lang="zh-CN" altLang="en-US" sz="8000" b="1" dirty="0">
                <a:solidFill>
                  <a:srgbClr val="C00000"/>
                </a:solidFill>
                <a:latin typeface="华文新魏" panose="02010800040101010101" charset="-122"/>
                <a:ea typeface="华文新魏" panose="02010800040101010101" charset="-122"/>
              </a:rPr>
              <a:t>侵略</a:t>
            </a:r>
          </a:p>
        </p:txBody>
      </p:sp>
      <p:sp>
        <p:nvSpPr>
          <p:cNvPr id="17" name="矩形 16"/>
          <p:cNvSpPr/>
          <p:nvPr/>
        </p:nvSpPr>
        <p:spPr>
          <a:xfrm>
            <a:off x="1615440" y="2875002"/>
            <a:ext cx="9494907" cy="1107996"/>
          </a:xfrm>
          <a:prstGeom prst="rect">
            <a:avLst/>
          </a:prstGeom>
        </p:spPr>
        <p:txBody>
          <a:bodyPr wrap="none">
            <a:spAutoFit/>
          </a:bodyPr>
          <a:lstStyle/>
          <a:p>
            <a:pPr algn="ctr"/>
            <a:r>
              <a:rPr lang="zh-CN" altLang="en-US" sz="6600" dirty="0" smtClean="0">
                <a:latin typeface="隶书" panose="02010509060101010101" pitchFamily="49" charset="-122"/>
                <a:ea typeface="隶书" panose="02010509060101010101" pitchFamily="49" charset="-122"/>
              </a:rPr>
              <a:t>帝国主义对中国侵略加剧</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2541393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21505"/>
          <p:cNvPicPr>
            <a:picLocks noChangeAspect="1"/>
          </p:cNvPicPr>
          <p:nvPr/>
        </p:nvPicPr>
        <p:blipFill rotWithShape="1">
          <a:blip r:embed="rId2"/>
          <a:srcRect t="7863"/>
          <a:stretch>
            <a:fillRect/>
          </a:stretch>
        </p:blipFill>
        <p:spPr>
          <a:xfrm>
            <a:off x="424110" y="1067253"/>
            <a:ext cx="11171766" cy="5572640"/>
          </a:xfrm>
          <a:prstGeom prst="rect">
            <a:avLst/>
          </a:prstGeom>
          <a:noFill/>
          <a:ln w="9525">
            <a:noFill/>
          </a:ln>
        </p:spPr>
      </p:pic>
      <p:pic>
        <p:nvPicPr>
          <p:cNvPr id="21507" name="图片 21506"/>
          <p:cNvPicPr>
            <a:picLocks noChangeAspect="1"/>
          </p:cNvPicPr>
          <p:nvPr/>
        </p:nvPicPr>
        <p:blipFill>
          <a:blip r:embed="rId3"/>
          <a:stretch>
            <a:fillRect/>
          </a:stretch>
        </p:blipFill>
        <p:spPr>
          <a:xfrm>
            <a:off x="446997" y="2532972"/>
            <a:ext cx="7025216" cy="474477"/>
          </a:xfrm>
          <a:prstGeom prst="rect">
            <a:avLst/>
          </a:prstGeom>
          <a:noFill/>
          <a:ln w="9525">
            <a:noFill/>
          </a:ln>
        </p:spPr>
      </p:pic>
      <p:pic>
        <p:nvPicPr>
          <p:cNvPr id="21508" name="图片 21507"/>
          <p:cNvPicPr>
            <a:picLocks noChangeAspect="1"/>
          </p:cNvPicPr>
          <p:nvPr/>
        </p:nvPicPr>
        <p:blipFill>
          <a:blip r:embed="rId4"/>
          <a:stretch>
            <a:fillRect/>
          </a:stretch>
        </p:blipFill>
        <p:spPr>
          <a:xfrm>
            <a:off x="6301697" y="3028943"/>
            <a:ext cx="7025216" cy="474476"/>
          </a:xfrm>
          <a:prstGeom prst="rect">
            <a:avLst/>
          </a:prstGeom>
          <a:noFill/>
          <a:ln w="9525">
            <a:noFill/>
          </a:ln>
        </p:spPr>
      </p:pic>
      <p:pic>
        <p:nvPicPr>
          <p:cNvPr id="21509" name="图片 21508"/>
          <p:cNvPicPr>
            <a:picLocks noChangeAspect="1"/>
          </p:cNvPicPr>
          <p:nvPr/>
        </p:nvPicPr>
        <p:blipFill>
          <a:blip r:embed="rId5"/>
          <a:stretch>
            <a:fillRect/>
          </a:stretch>
        </p:blipFill>
        <p:spPr>
          <a:xfrm>
            <a:off x="6646831" y="4928754"/>
            <a:ext cx="7025217" cy="474477"/>
          </a:xfrm>
          <a:prstGeom prst="rect">
            <a:avLst/>
          </a:prstGeom>
          <a:noFill/>
          <a:ln w="9525">
            <a:noFill/>
          </a:ln>
        </p:spPr>
      </p:pic>
      <p:pic>
        <p:nvPicPr>
          <p:cNvPr id="21510" name="图片 21509"/>
          <p:cNvPicPr>
            <a:picLocks noChangeAspect="1"/>
          </p:cNvPicPr>
          <p:nvPr/>
        </p:nvPicPr>
        <p:blipFill>
          <a:blip r:embed="rId6"/>
          <a:stretch>
            <a:fillRect/>
          </a:stretch>
        </p:blipFill>
        <p:spPr>
          <a:xfrm>
            <a:off x="6301697" y="5835786"/>
            <a:ext cx="7025216" cy="474477"/>
          </a:xfrm>
          <a:prstGeom prst="rect">
            <a:avLst/>
          </a:prstGeom>
          <a:noFill/>
          <a:ln w="9525">
            <a:noFill/>
          </a:ln>
        </p:spPr>
      </p:pic>
      <p:sp>
        <p:nvSpPr>
          <p:cNvPr id="3" name="圆角矩形 2"/>
          <p:cNvSpPr/>
          <p:nvPr/>
        </p:nvSpPr>
        <p:spPr>
          <a:xfrm>
            <a:off x="1194642" y="1357198"/>
            <a:ext cx="576139"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668129" y="107822"/>
            <a:ext cx="3337461" cy="584775"/>
          </a:xfrm>
          <a:prstGeom prst="rect">
            <a:avLst/>
          </a:prstGeom>
          <a:noFill/>
        </p:spPr>
        <p:txBody>
          <a:bodyPr wrap="square" rtlCol="0">
            <a:spAutoFit/>
          </a:bodyPr>
          <a:lstStyle/>
          <a:p>
            <a:pPr algn="ctr"/>
            <a:r>
              <a:rPr lang="zh-CN" altLang="en-US" sz="3200" b="1" dirty="0">
                <a:latin typeface="楷体" pitchFamily="49" charset="-122"/>
                <a:ea typeface="楷体" pitchFamily="49" charset="-122"/>
              </a:rPr>
              <a:t>虎视眈眈的敌人</a:t>
            </a:r>
          </a:p>
        </p:txBody>
      </p:sp>
    </p:spTree>
    <p:extLst>
      <p:ext uri="{BB962C8B-B14F-4D97-AF65-F5344CB8AC3E}">
        <p14:creationId xmlns:p14="http://schemas.microsoft.com/office/powerpoint/2010/main" val="1098313116"/>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linds(horizontal)">
                                      <p:cBhvr>
                                        <p:cTn id="12" dur="500"/>
                                        <p:tgtEl>
                                          <p:spTgt spid="215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blinds(horizontal)">
                                      <p:cBhvr>
                                        <p:cTn id="17" dur="500"/>
                                        <p:tgtEl>
                                          <p:spTgt spid="2150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blinds(horizontal)">
                                      <p:cBhvr>
                                        <p:cTn id="22"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22529"/>
          <p:cNvPicPr>
            <a:picLocks noChangeAspect="1"/>
          </p:cNvPicPr>
          <p:nvPr/>
        </p:nvPicPr>
        <p:blipFill>
          <a:blip r:embed="rId2"/>
          <a:stretch>
            <a:fillRect/>
          </a:stretch>
        </p:blipFill>
        <p:spPr>
          <a:xfrm>
            <a:off x="406627" y="1222939"/>
            <a:ext cx="11305190" cy="5328593"/>
          </a:xfrm>
          <a:prstGeom prst="rect">
            <a:avLst/>
          </a:prstGeom>
          <a:noFill/>
          <a:ln w="9525">
            <a:noFill/>
          </a:ln>
        </p:spPr>
      </p:pic>
      <p:pic>
        <p:nvPicPr>
          <p:cNvPr id="22531" name="图片 22530"/>
          <p:cNvPicPr>
            <a:picLocks noChangeAspect="1"/>
          </p:cNvPicPr>
          <p:nvPr/>
        </p:nvPicPr>
        <p:blipFill>
          <a:blip r:embed="rId3"/>
          <a:stretch>
            <a:fillRect/>
          </a:stretch>
        </p:blipFill>
        <p:spPr>
          <a:xfrm>
            <a:off x="5519861" y="1787388"/>
            <a:ext cx="7025216" cy="474476"/>
          </a:xfrm>
          <a:prstGeom prst="rect">
            <a:avLst/>
          </a:prstGeom>
          <a:noFill/>
          <a:ln w="9525">
            <a:noFill/>
          </a:ln>
        </p:spPr>
      </p:pic>
      <p:pic>
        <p:nvPicPr>
          <p:cNvPr id="22532" name="图片 22531"/>
          <p:cNvPicPr>
            <a:picLocks noChangeAspect="1"/>
          </p:cNvPicPr>
          <p:nvPr/>
        </p:nvPicPr>
        <p:blipFill>
          <a:blip r:embed="rId4"/>
          <a:stretch>
            <a:fillRect/>
          </a:stretch>
        </p:blipFill>
        <p:spPr>
          <a:xfrm>
            <a:off x="6991507" y="2707189"/>
            <a:ext cx="7025217" cy="474477"/>
          </a:xfrm>
          <a:prstGeom prst="rect">
            <a:avLst/>
          </a:prstGeom>
          <a:noFill/>
          <a:ln w="9525">
            <a:noFill/>
          </a:ln>
        </p:spPr>
      </p:pic>
      <p:pic>
        <p:nvPicPr>
          <p:cNvPr id="22533" name="图片 22532"/>
          <p:cNvPicPr>
            <a:picLocks noChangeAspect="1"/>
          </p:cNvPicPr>
          <p:nvPr/>
        </p:nvPicPr>
        <p:blipFill>
          <a:blip r:embed="rId5"/>
          <a:stretch>
            <a:fillRect/>
          </a:stretch>
        </p:blipFill>
        <p:spPr>
          <a:xfrm>
            <a:off x="1530266" y="3342641"/>
            <a:ext cx="7025216" cy="474477"/>
          </a:xfrm>
          <a:prstGeom prst="rect">
            <a:avLst/>
          </a:prstGeom>
          <a:noFill/>
          <a:ln w="9525">
            <a:noFill/>
          </a:ln>
        </p:spPr>
      </p:pic>
      <p:pic>
        <p:nvPicPr>
          <p:cNvPr id="22534" name="图片 22533"/>
          <p:cNvPicPr>
            <a:picLocks noChangeAspect="1"/>
          </p:cNvPicPr>
          <p:nvPr/>
        </p:nvPicPr>
        <p:blipFill>
          <a:blip r:embed="rId6"/>
          <a:stretch>
            <a:fillRect/>
          </a:stretch>
        </p:blipFill>
        <p:spPr>
          <a:xfrm>
            <a:off x="6957745" y="3704150"/>
            <a:ext cx="7025217" cy="474476"/>
          </a:xfrm>
          <a:prstGeom prst="rect">
            <a:avLst/>
          </a:prstGeom>
          <a:noFill/>
          <a:ln w="9525">
            <a:noFill/>
          </a:ln>
        </p:spPr>
      </p:pic>
      <p:pic>
        <p:nvPicPr>
          <p:cNvPr id="22535" name="图片 22534"/>
          <p:cNvPicPr>
            <a:picLocks noChangeAspect="1"/>
          </p:cNvPicPr>
          <p:nvPr/>
        </p:nvPicPr>
        <p:blipFill>
          <a:blip r:embed="rId7"/>
          <a:stretch>
            <a:fillRect/>
          </a:stretch>
        </p:blipFill>
        <p:spPr>
          <a:xfrm>
            <a:off x="2733894" y="5264024"/>
            <a:ext cx="7025217" cy="474476"/>
          </a:xfrm>
          <a:prstGeom prst="rect">
            <a:avLst/>
          </a:prstGeom>
          <a:noFill/>
          <a:ln w="9525">
            <a:noFill/>
          </a:ln>
        </p:spPr>
      </p:pic>
      <p:sp>
        <p:nvSpPr>
          <p:cNvPr id="2" name="矩形 1"/>
          <p:cNvSpPr/>
          <p:nvPr/>
        </p:nvSpPr>
        <p:spPr>
          <a:xfrm flipV="1">
            <a:off x="797431" y="1298701"/>
            <a:ext cx="720174" cy="476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668129" y="107822"/>
            <a:ext cx="3337461" cy="584775"/>
          </a:xfrm>
          <a:prstGeom prst="rect">
            <a:avLst/>
          </a:prstGeom>
          <a:noFill/>
        </p:spPr>
        <p:txBody>
          <a:bodyPr wrap="square" rtlCol="0">
            <a:spAutoFit/>
          </a:bodyPr>
          <a:lstStyle/>
          <a:p>
            <a:pPr algn="ctr"/>
            <a:r>
              <a:rPr lang="zh-CN" altLang="en-US" sz="3200" b="1" dirty="0">
                <a:latin typeface="楷体" pitchFamily="49" charset="-122"/>
                <a:ea typeface="楷体" pitchFamily="49" charset="-122"/>
              </a:rPr>
              <a:t>虎视眈眈的敌人</a:t>
            </a:r>
          </a:p>
        </p:txBody>
      </p:sp>
    </p:spTree>
    <p:extLst>
      <p:ext uri="{BB962C8B-B14F-4D97-AF65-F5344CB8AC3E}">
        <p14:creationId xmlns:p14="http://schemas.microsoft.com/office/powerpoint/2010/main" val="109494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linds(horizontal)">
                                      <p:cBhvr>
                                        <p:cTn id="12" dur="500"/>
                                        <p:tgtEl>
                                          <p:spTgt spid="225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3"/>
                                        </p:tgtEl>
                                        <p:attrNameLst>
                                          <p:attrName>style.visibility</p:attrName>
                                        </p:attrNameLst>
                                      </p:cBhvr>
                                      <p:to>
                                        <p:strVal val="visible"/>
                                      </p:to>
                                    </p:set>
                                    <p:animEffect transition="in" filter="blinds(horizontal)">
                                      <p:cBhvr>
                                        <p:cTn id="17" dur="500"/>
                                        <p:tgtEl>
                                          <p:spTgt spid="225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blinds(horizontal)">
                                      <p:cBhvr>
                                        <p:cTn id="22" dur="500"/>
                                        <p:tgtEl>
                                          <p:spTgt spid="225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5"/>
                                        </p:tgtEl>
                                        <p:attrNameLst>
                                          <p:attrName>style.visibility</p:attrName>
                                        </p:attrNameLst>
                                      </p:cBhvr>
                                      <p:to>
                                        <p:strVal val="visible"/>
                                      </p:to>
                                    </p:set>
                                    <p:animEffect transition="in" filter="blinds(horizontal)">
                                      <p:cBhvr>
                                        <p:cTn id="2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Box 38"/>
          <p:cNvSpPr>
            <a:spLocks noChangeArrowheads="1"/>
          </p:cNvSpPr>
          <p:nvPr/>
        </p:nvSpPr>
        <p:spPr bwMode="auto">
          <a:xfrm>
            <a:off x="766714" y="5962617"/>
            <a:ext cx="326178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buFont typeface="Arial" charset="0"/>
              <a:buNone/>
            </a:pPr>
            <a:r>
              <a:rPr lang="zh-CN" altLang="en-US" sz="2800" dirty="0">
                <a:solidFill>
                  <a:srgbClr val="000000"/>
                </a:solidFill>
                <a:latin typeface="黑体" pitchFamily="49" charset="-122"/>
                <a:ea typeface="黑体" pitchFamily="49" charset="-122"/>
                <a:sym typeface="黑体" pitchFamily="49" charset="-122"/>
              </a:rPr>
              <a:t>（东学党起义）</a:t>
            </a:r>
          </a:p>
        </p:txBody>
      </p:sp>
      <p:sp>
        <p:nvSpPr>
          <p:cNvPr id="7170" name="矩形 3"/>
          <p:cNvSpPr>
            <a:spLocks noChangeArrowheads="1"/>
          </p:cNvSpPr>
          <p:nvPr/>
        </p:nvSpPr>
        <p:spPr bwMode="auto">
          <a:xfrm>
            <a:off x="3854940" y="2191270"/>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fontAlgn="base">
              <a:spcBef>
                <a:spcPct val="0"/>
              </a:spcBef>
              <a:spcAft>
                <a:spcPct val="0"/>
              </a:spcAft>
              <a:buFont typeface="Arial" charset="0"/>
              <a:buNone/>
            </a:pPr>
            <a:r>
              <a:rPr lang="zh-CN" altLang="en-US" sz="2800" dirty="0">
                <a:solidFill>
                  <a:srgbClr val="000000"/>
                </a:solidFill>
                <a:latin typeface="宋体" charset="-122"/>
                <a:ea typeface="宋体" charset="-122"/>
                <a:sym typeface="宋体" charset="-122"/>
              </a:rPr>
              <a:t>资本主义发展需要殖民地</a:t>
            </a:r>
          </a:p>
        </p:txBody>
      </p:sp>
      <p:sp>
        <p:nvSpPr>
          <p:cNvPr id="7171" name="圆角矩形 6"/>
          <p:cNvSpPr>
            <a:spLocks noChangeArrowheads="1"/>
          </p:cNvSpPr>
          <p:nvPr/>
        </p:nvSpPr>
        <p:spPr bwMode="auto">
          <a:xfrm>
            <a:off x="4660206" y="1162707"/>
            <a:ext cx="1959460" cy="822783"/>
          </a:xfrm>
          <a:prstGeom prst="roundRect">
            <a:avLst>
              <a:gd name="adj" fmla="val 16667"/>
            </a:avLst>
          </a:prstGeom>
          <a:solidFill>
            <a:srgbClr val="FFFFFF"/>
          </a:solidFill>
          <a:ln w="25400">
            <a:solidFill>
              <a:schemeClr val="accent1"/>
            </a:solidFill>
            <a:bevel/>
            <a:headEnd/>
            <a:tailEnd/>
          </a:ln>
        </p:spPr>
        <p:txBody>
          <a:bodyPr anchor="ctr"/>
          <a:lstStyle/>
          <a:p>
            <a:pPr algn="ctr" defTabSz="914400" fontAlgn="base">
              <a:spcBef>
                <a:spcPct val="0"/>
              </a:spcBef>
              <a:spcAft>
                <a:spcPct val="0"/>
              </a:spcAft>
              <a:buFont typeface="Arial" charset="0"/>
              <a:buNone/>
            </a:pPr>
            <a:r>
              <a:rPr lang="zh-CN" altLang="en-US" sz="4000" dirty="0">
                <a:solidFill>
                  <a:prstClr val="black"/>
                </a:solidFill>
                <a:latin typeface="华文行楷" pitchFamily="2" charset="-122"/>
                <a:sym typeface="华文行楷" pitchFamily="2" charset="-122"/>
              </a:rPr>
              <a:t>日本</a:t>
            </a:r>
          </a:p>
        </p:txBody>
      </p:sp>
      <p:sp>
        <p:nvSpPr>
          <p:cNvPr id="7172" name="圆角矩形 33"/>
          <p:cNvSpPr>
            <a:spLocks noChangeArrowheads="1"/>
          </p:cNvSpPr>
          <p:nvPr/>
        </p:nvSpPr>
        <p:spPr bwMode="auto">
          <a:xfrm>
            <a:off x="8771206" y="5275602"/>
            <a:ext cx="1861055" cy="743921"/>
          </a:xfrm>
          <a:prstGeom prst="roundRect">
            <a:avLst>
              <a:gd name="adj" fmla="val 16667"/>
            </a:avLst>
          </a:prstGeom>
          <a:solidFill>
            <a:srgbClr val="FFFFFF"/>
          </a:solidFill>
          <a:ln w="25400">
            <a:solidFill>
              <a:schemeClr val="accent1"/>
            </a:solidFill>
            <a:bevel/>
            <a:headEnd/>
            <a:tailEnd/>
          </a:ln>
        </p:spPr>
        <p:txBody>
          <a:bodyPr anchor="ctr"/>
          <a:lstStyle/>
          <a:p>
            <a:pPr algn="ctr" defTabSz="914400" fontAlgn="base">
              <a:spcBef>
                <a:spcPct val="0"/>
              </a:spcBef>
              <a:spcAft>
                <a:spcPct val="0"/>
              </a:spcAft>
              <a:buFont typeface="Arial" charset="0"/>
              <a:buNone/>
            </a:pPr>
            <a:r>
              <a:rPr lang="zh-CN" altLang="en-US" sz="4000" dirty="0">
                <a:solidFill>
                  <a:prstClr val="black"/>
                </a:solidFill>
                <a:latin typeface="华文行楷" pitchFamily="2" charset="-122"/>
                <a:sym typeface="华文行楷" pitchFamily="2" charset="-122"/>
              </a:rPr>
              <a:t>中国</a:t>
            </a:r>
            <a:endParaRPr lang="zh-CN" altLang="en-US" sz="4000" dirty="0">
              <a:solidFill>
                <a:prstClr val="black"/>
              </a:solidFill>
              <a:latin typeface="华文行楷" pitchFamily="2" charset="-122"/>
            </a:endParaRPr>
          </a:p>
        </p:txBody>
      </p:sp>
      <p:grpSp>
        <p:nvGrpSpPr>
          <p:cNvPr id="7173" name="Group 5"/>
          <p:cNvGrpSpPr>
            <a:grpSpLocks/>
          </p:cNvGrpSpPr>
          <p:nvPr/>
        </p:nvGrpSpPr>
        <p:grpSpPr bwMode="auto">
          <a:xfrm>
            <a:off x="6658773" y="1604502"/>
            <a:ext cx="3848100" cy="3671101"/>
            <a:chOff x="-89" y="-15"/>
            <a:chExt cx="1818" cy="2415"/>
          </a:xfrm>
        </p:grpSpPr>
        <p:sp>
          <p:nvSpPr>
            <p:cNvPr id="8215" name="Freeform 14"/>
            <p:cNvSpPr>
              <a:spLocks/>
            </p:cNvSpPr>
            <p:nvPr/>
          </p:nvSpPr>
          <p:spPr bwMode="auto">
            <a:xfrm>
              <a:off x="-89" y="-15"/>
              <a:ext cx="1430" cy="2415"/>
            </a:xfrm>
            <a:custGeom>
              <a:avLst/>
              <a:gdLst>
                <a:gd name="T0" fmla="*/ 0 w 1536"/>
                <a:gd name="T1" fmla="*/ 0 h 2304"/>
                <a:gd name="T2" fmla="*/ 1344 w 1536"/>
                <a:gd name="T3" fmla="*/ 0 h 2304"/>
                <a:gd name="T4" fmla="*/ 1344 w 1536"/>
                <a:gd name="T5" fmla="*/ 2352 h 2304"/>
                <a:gd name="T6" fmla="*/ 0 60000 65536"/>
                <a:gd name="T7" fmla="*/ 0 60000 65536"/>
                <a:gd name="T8" fmla="*/ 0 60000 65536"/>
                <a:gd name="T9" fmla="*/ 0 w 1536"/>
                <a:gd name="T10" fmla="*/ 0 h 2304"/>
                <a:gd name="T11" fmla="*/ 1536 w 1536"/>
                <a:gd name="T12" fmla="*/ 2304 h 2304"/>
              </a:gdLst>
              <a:ahLst/>
              <a:cxnLst>
                <a:cxn ang="T6">
                  <a:pos x="T0" y="T1"/>
                </a:cxn>
                <a:cxn ang="T7">
                  <a:pos x="T2" y="T3"/>
                </a:cxn>
                <a:cxn ang="T8">
                  <a:pos x="T4" y="T5"/>
                </a:cxn>
              </a:cxnLst>
              <a:rect l="T9" t="T10" r="T11" b="T12"/>
              <a:pathLst>
                <a:path w="1536" h="2304">
                  <a:moveTo>
                    <a:pt x="0" y="0"/>
                  </a:moveTo>
                  <a:lnTo>
                    <a:pt x="1536" y="0"/>
                  </a:lnTo>
                  <a:lnTo>
                    <a:pt x="1536" y="2304"/>
                  </a:lnTo>
                </a:path>
              </a:pathLst>
            </a:custGeom>
            <a:noFill/>
            <a:ln w="57150" cmpd="sng">
              <a:solidFill>
                <a:schemeClr val="tx1"/>
              </a:solidFill>
              <a:bevel/>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buFont typeface="Arial" charset="0"/>
                <a:buNone/>
              </a:pPr>
              <a:endParaRPr lang="zh-CN" altLang="en-US" sz="1800">
                <a:solidFill>
                  <a:prstClr val="black"/>
                </a:solidFill>
                <a:latin typeface="Arial" charset="0"/>
                <a:ea typeface="宋体" charset="-122"/>
              </a:endParaRPr>
            </a:p>
          </p:txBody>
        </p:sp>
        <p:sp>
          <p:nvSpPr>
            <p:cNvPr id="8216" name="Text Box 17"/>
            <p:cNvSpPr>
              <a:spLocks noChangeArrowheads="1"/>
            </p:cNvSpPr>
            <p:nvPr/>
          </p:nvSpPr>
          <p:spPr bwMode="auto">
            <a:xfrm>
              <a:off x="1341" y="672"/>
              <a:ext cx="38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p>
              <a:pPr defTabSz="914400" fontAlgn="base">
                <a:spcBef>
                  <a:spcPct val="0"/>
                </a:spcBef>
                <a:spcAft>
                  <a:spcPct val="0"/>
                </a:spcAft>
                <a:buFont typeface="Arial" charset="0"/>
                <a:buNone/>
              </a:pPr>
              <a:r>
                <a:rPr lang="zh-CN" altLang="en-US" sz="2800">
                  <a:solidFill>
                    <a:prstClr val="black"/>
                  </a:solidFill>
                  <a:latin typeface="黑体" pitchFamily="49" charset="-122"/>
                  <a:ea typeface="黑体" pitchFamily="49" charset="-122"/>
                  <a:sym typeface="黑体" pitchFamily="49" charset="-122"/>
                </a:rPr>
                <a:t>针     对</a:t>
              </a:r>
              <a:endParaRPr lang="zh-CN" altLang="en-US" sz="1800">
                <a:solidFill>
                  <a:prstClr val="black"/>
                </a:solidFill>
                <a:latin typeface="Arial" charset="0"/>
                <a:ea typeface="宋体" charset="-122"/>
              </a:endParaRPr>
            </a:p>
          </p:txBody>
        </p:sp>
      </p:grpSp>
      <p:sp>
        <p:nvSpPr>
          <p:cNvPr id="7176" name="圆角矩形 37"/>
          <p:cNvSpPr>
            <a:spLocks noChangeArrowheads="1"/>
          </p:cNvSpPr>
          <p:nvPr/>
        </p:nvSpPr>
        <p:spPr bwMode="auto">
          <a:xfrm>
            <a:off x="989270" y="5264668"/>
            <a:ext cx="1932541" cy="748824"/>
          </a:xfrm>
          <a:prstGeom prst="roundRect">
            <a:avLst>
              <a:gd name="adj" fmla="val 16667"/>
            </a:avLst>
          </a:prstGeom>
          <a:solidFill>
            <a:srgbClr val="FFFFFF"/>
          </a:solidFill>
          <a:ln w="25400">
            <a:solidFill>
              <a:schemeClr val="accent1"/>
            </a:solidFill>
            <a:bevel/>
            <a:headEnd/>
            <a:tailEnd/>
          </a:ln>
        </p:spPr>
        <p:txBody>
          <a:bodyPr anchor="ctr"/>
          <a:lstStyle/>
          <a:p>
            <a:pPr algn="ctr" defTabSz="914400" fontAlgn="base">
              <a:spcBef>
                <a:spcPct val="0"/>
              </a:spcBef>
              <a:spcAft>
                <a:spcPct val="0"/>
              </a:spcAft>
              <a:buFont typeface="Arial" charset="0"/>
              <a:buNone/>
            </a:pPr>
            <a:r>
              <a:rPr lang="zh-CN" altLang="en-US" sz="4000" dirty="0">
                <a:solidFill>
                  <a:prstClr val="black"/>
                </a:solidFill>
                <a:latin typeface="华文行楷" pitchFamily="2" charset="-122"/>
                <a:sym typeface="华文行楷" pitchFamily="2" charset="-122"/>
              </a:rPr>
              <a:t>朝鲜</a:t>
            </a:r>
          </a:p>
        </p:txBody>
      </p:sp>
      <p:grpSp>
        <p:nvGrpSpPr>
          <p:cNvPr id="7178" name="Group 10"/>
          <p:cNvGrpSpPr>
            <a:grpSpLocks/>
          </p:cNvGrpSpPr>
          <p:nvPr/>
        </p:nvGrpSpPr>
        <p:grpSpPr bwMode="auto">
          <a:xfrm>
            <a:off x="2922856" y="5885175"/>
            <a:ext cx="5888567" cy="522923"/>
            <a:chOff x="-142" y="0"/>
            <a:chExt cx="2782" cy="344"/>
          </a:xfrm>
        </p:grpSpPr>
        <p:sp>
          <p:nvSpPr>
            <p:cNvPr id="8213" name="Line 7"/>
            <p:cNvSpPr>
              <a:spLocks noChangeShapeType="1"/>
            </p:cNvSpPr>
            <p:nvPr/>
          </p:nvSpPr>
          <p:spPr bwMode="auto">
            <a:xfrm>
              <a:off x="-142" y="0"/>
              <a:ext cx="2782" cy="1"/>
            </a:xfrm>
            <a:prstGeom prst="line">
              <a:avLst/>
            </a:prstGeom>
            <a:noFill/>
            <a:ln w="57150">
              <a:solidFill>
                <a:schemeClr val="tx1"/>
              </a:solidFill>
              <a:bevel/>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charset="0"/>
                <a:buNone/>
              </a:pPr>
              <a:endParaRPr lang="zh-CN" altLang="en-US" sz="1800">
                <a:solidFill>
                  <a:prstClr val="black"/>
                </a:solidFill>
                <a:latin typeface="Arial" charset="0"/>
                <a:ea typeface="宋体" charset="-122"/>
              </a:endParaRPr>
            </a:p>
          </p:txBody>
        </p:sp>
        <p:sp>
          <p:nvSpPr>
            <p:cNvPr id="8214" name="Text Box 11"/>
            <p:cNvSpPr>
              <a:spLocks noChangeArrowheads="1"/>
            </p:cNvSpPr>
            <p:nvPr/>
          </p:nvSpPr>
          <p:spPr bwMode="auto">
            <a:xfrm>
              <a:off x="672" y="0"/>
              <a:ext cx="96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p>
              <a:pPr defTabSz="914400" fontAlgn="base">
                <a:spcBef>
                  <a:spcPct val="0"/>
                </a:spcBef>
                <a:spcAft>
                  <a:spcPct val="0"/>
                </a:spcAft>
                <a:buFont typeface="Arial" charset="0"/>
                <a:buNone/>
              </a:pPr>
              <a:r>
                <a:rPr lang="zh-CN" altLang="en-US" sz="2800" dirty="0">
                  <a:solidFill>
                    <a:prstClr val="black"/>
                  </a:solidFill>
                  <a:latin typeface="黑体" pitchFamily="49" charset="-122"/>
                  <a:ea typeface="黑体" pitchFamily="49" charset="-122"/>
                  <a:sym typeface="黑体" pitchFamily="49" charset="-122"/>
                </a:rPr>
                <a:t>求   助</a:t>
              </a:r>
              <a:endParaRPr lang="zh-CN" altLang="en-US" sz="1800" dirty="0">
                <a:solidFill>
                  <a:prstClr val="black"/>
                </a:solidFill>
                <a:latin typeface="Arial" charset="0"/>
                <a:ea typeface="宋体" charset="-122"/>
              </a:endParaRPr>
            </a:p>
          </p:txBody>
        </p:sp>
      </p:grpSp>
      <p:grpSp>
        <p:nvGrpSpPr>
          <p:cNvPr id="7181" name="Group 13"/>
          <p:cNvGrpSpPr>
            <a:grpSpLocks/>
          </p:cNvGrpSpPr>
          <p:nvPr/>
        </p:nvGrpSpPr>
        <p:grpSpPr bwMode="auto">
          <a:xfrm>
            <a:off x="2922857" y="4947255"/>
            <a:ext cx="5793317" cy="522923"/>
            <a:chOff x="-97" y="0"/>
            <a:chExt cx="2737" cy="344"/>
          </a:xfrm>
        </p:grpSpPr>
        <p:sp>
          <p:nvSpPr>
            <p:cNvPr id="8211" name="Line 8"/>
            <p:cNvSpPr>
              <a:spLocks noChangeShapeType="1"/>
            </p:cNvSpPr>
            <p:nvPr/>
          </p:nvSpPr>
          <p:spPr bwMode="auto">
            <a:xfrm flipH="1" flipV="1">
              <a:off x="-97" y="336"/>
              <a:ext cx="2737" cy="0"/>
            </a:xfrm>
            <a:prstGeom prst="line">
              <a:avLst/>
            </a:prstGeom>
            <a:noFill/>
            <a:ln w="57150">
              <a:solidFill>
                <a:schemeClr val="tx1"/>
              </a:solidFill>
              <a:bevel/>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charset="0"/>
                <a:buNone/>
              </a:pPr>
              <a:endParaRPr lang="zh-CN" altLang="en-US" sz="1800">
                <a:solidFill>
                  <a:prstClr val="black"/>
                </a:solidFill>
                <a:latin typeface="Arial" charset="0"/>
                <a:ea typeface="宋体" charset="-122"/>
              </a:endParaRPr>
            </a:p>
          </p:txBody>
        </p:sp>
        <p:sp>
          <p:nvSpPr>
            <p:cNvPr id="8212" name="Text Box 10"/>
            <p:cNvSpPr>
              <a:spLocks noChangeArrowheads="1"/>
            </p:cNvSpPr>
            <p:nvPr/>
          </p:nvSpPr>
          <p:spPr bwMode="auto">
            <a:xfrm>
              <a:off x="720" y="0"/>
              <a:ext cx="91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p>
              <a:pPr defTabSz="914400" fontAlgn="base">
                <a:spcBef>
                  <a:spcPct val="0"/>
                </a:spcBef>
                <a:spcAft>
                  <a:spcPct val="0"/>
                </a:spcAft>
                <a:buFont typeface="Arial" charset="0"/>
                <a:buNone/>
              </a:pPr>
              <a:r>
                <a:rPr lang="zh-CN" altLang="en-US" sz="2800">
                  <a:solidFill>
                    <a:prstClr val="black"/>
                  </a:solidFill>
                  <a:latin typeface="黑体" pitchFamily="49" charset="-122"/>
                  <a:ea typeface="黑体" pitchFamily="49" charset="-122"/>
                  <a:sym typeface="黑体" pitchFamily="49" charset="-122"/>
                </a:rPr>
                <a:t>支   援</a:t>
              </a:r>
              <a:endParaRPr lang="zh-CN" altLang="en-US" sz="1800">
                <a:solidFill>
                  <a:prstClr val="black"/>
                </a:solidFill>
                <a:latin typeface="Arial" charset="0"/>
                <a:ea typeface="宋体" charset="-122"/>
              </a:endParaRPr>
            </a:p>
          </p:txBody>
        </p:sp>
      </p:grpSp>
      <p:grpSp>
        <p:nvGrpSpPr>
          <p:cNvPr id="7184" name="Group 16"/>
          <p:cNvGrpSpPr>
            <a:grpSpLocks/>
          </p:cNvGrpSpPr>
          <p:nvPr/>
        </p:nvGrpSpPr>
        <p:grpSpPr bwMode="auto">
          <a:xfrm>
            <a:off x="1134274" y="1542176"/>
            <a:ext cx="3458633" cy="3733427"/>
            <a:chOff x="0" y="-56"/>
            <a:chExt cx="1634" cy="2456"/>
          </a:xfrm>
        </p:grpSpPr>
        <p:sp>
          <p:nvSpPr>
            <p:cNvPr id="8209" name="Freeform 13"/>
            <p:cNvSpPr>
              <a:spLocks/>
            </p:cNvSpPr>
            <p:nvPr/>
          </p:nvSpPr>
          <p:spPr bwMode="auto">
            <a:xfrm>
              <a:off x="330" y="-56"/>
              <a:ext cx="1304" cy="2456"/>
            </a:xfrm>
            <a:custGeom>
              <a:avLst/>
              <a:gdLst>
                <a:gd name="T0" fmla="*/ 1248 w 1248"/>
                <a:gd name="T1" fmla="*/ 0 h 2256"/>
                <a:gd name="T2" fmla="*/ 0 w 1248"/>
                <a:gd name="T3" fmla="*/ 0 h 2256"/>
                <a:gd name="T4" fmla="*/ 0 w 1248"/>
                <a:gd name="T5" fmla="*/ 2400 h 2256"/>
                <a:gd name="T6" fmla="*/ 0 60000 65536"/>
                <a:gd name="T7" fmla="*/ 0 60000 65536"/>
                <a:gd name="T8" fmla="*/ 0 60000 65536"/>
                <a:gd name="T9" fmla="*/ 0 w 1248"/>
                <a:gd name="T10" fmla="*/ 0 h 2256"/>
                <a:gd name="T11" fmla="*/ 1248 w 1248"/>
                <a:gd name="T12" fmla="*/ 2256 h 2256"/>
              </a:gdLst>
              <a:ahLst/>
              <a:cxnLst>
                <a:cxn ang="T6">
                  <a:pos x="T0" y="T1"/>
                </a:cxn>
                <a:cxn ang="T7">
                  <a:pos x="T2" y="T3"/>
                </a:cxn>
                <a:cxn ang="T8">
                  <a:pos x="T4" y="T5"/>
                </a:cxn>
              </a:cxnLst>
              <a:rect l="T9" t="T10" r="T11" b="T12"/>
              <a:pathLst>
                <a:path w="1248" h="2256">
                  <a:moveTo>
                    <a:pt x="1248" y="0"/>
                  </a:moveTo>
                  <a:lnTo>
                    <a:pt x="0" y="0"/>
                  </a:lnTo>
                  <a:lnTo>
                    <a:pt x="0" y="2256"/>
                  </a:lnTo>
                </a:path>
              </a:pathLst>
            </a:custGeom>
            <a:noFill/>
            <a:ln w="57150" cmpd="sng">
              <a:solidFill>
                <a:schemeClr val="tx1"/>
              </a:solidFill>
              <a:bevel/>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buFont typeface="Arial" charset="0"/>
                <a:buNone/>
              </a:pPr>
              <a:endParaRPr lang="zh-CN" altLang="en-US" sz="1800">
                <a:solidFill>
                  <a:prstClr val="black"/>
                </a:solidFill>
                <a:latin typeface="Arial" charset="0"/>
                <a:ea typeface="宋体" charset="-122"/>
              </a:endParaRPr>
            </a:p>
          </p:txBody>
        </p:sp>
        <p:sp>
          <p:nvSpPr>
            <p:cNvPr id="8210" name="Text Box 16"/>
            <p:cNvSpPr>
              <a:spLocks noChangeArrowheads="1"/>
            </p:cNvSpPr>
            <p:nvPr/>
          </p:nvSpPr>
          <p:spPr bwMode="auto">
            <a:xfrm>
              <a:off x="0" y="720"/>
              <a:ext cx="38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p>
              <a:pPr defTabSz="914400" fontAlgn="base">
                <a:spcBef>
                  <a:spcPct val="0"/>
                </a:spcBef>
                <a:spcAft>
                  <a:spcPct val="0"/>
                </a:spcAft>
                <a:buFont typeface="Arial" charset="0"/>
                <a:buNone/>
              </a:pPr>
              <a:r>
                <a:rPr lang="zh-CN" altLang="en-US" sz="2800">
                  <a:solidFill>
                    <a:prstClr val="black"/>
                  </a:solidFill>
                  <a:latin typeface="黑体" pitchFamily="49" charset="-122"/>
                  <a:ea typeface="黑体" pitchFamily="49" charset="-122"/>
                  <a:sym typeface="黑体" pitchFamily="49" charset="-122"/>
                </a:rPr>
                <a:t>增     兵</a:t>
              </a:r>
              <a:endParaRPr lang="zh-CN" altLang="en-US" sz="1800">
                <a:solidFill>
                  <a:prstClr val="black"/>
                </a:solidFill>
                <a:latin typeface="Arial" charset="0"/>
                <a:ea typeface="宋体" charset="-122"/>
              </a:endParaRPr>
            </a:p>
          </p:txBody>
        </p:sp>
      </p:grpSp>
      <p:grpSp>
        <p:nvGrpSpPr>
          <p:cNvPr id="7187" name="Group 19"/>
          <p:cNvGrpSpPr>
            <a:grpSpLocks/>
          </p:cNvGrpSpPr>
          <p:nvPr/>
        </p:nvGrpSpPr>
        <p:grpSpPr bwMode="auto">
          <a:xfrm>
            <a:off x="1955538" y="2721793"/>
            <a:ext cx="7526868" cy="2195060"/>
            <a:chOff x="-150" y="0"/>
            <a:chExt cx="3556" cy="1444"/>
          </a:xfrm>
        </p:grpSpPr>
        <p:sp>
          <p:nvSpPr>
            <p:cNvPr id="8204" name="Text Box 18"/>
            <p:cNvSpPr>
              <a:spLocks noChangeArrowheads="1"/>
            </p:cNvSpPr>
            <p:nvPr/>
          </p:nvSpPr>
          <p:spPr bwMode="auto">
            <a:xfrm>
              <a:off x="566" y="527"/>
              <a:ext cx="2173" cy="405"/>
            </a:xfrm>
            <a:prstGeom prst="rect">
              <a:avLst/>
            </a:prstGeom>
            <a:noFill/>
            <a:ln w="28575">
              <a:solidFill>
                <a:srgbClr val="FFC000"/>
              </a:solidFill>
              <a:bevel/>
              <a:headEnd/>
              <a:tailEnd/>
            </a:ln>
          </p:spPr>
          <p:txBody>
            <a:bodyPr wrap="square">
              <a:spAutoFit/>
            </a:bodyPr>
            <a:lstStyle/>
            <a:p>
              <a:pPr defTabSz="914400" fontAlgn="base">
                <a:spcBef>
                  <a:spcPct val="0"/>
                </a:spcBef>
                <a:spcAft>
                  <a:spcPct val="0"/>
                </a:spcAft>
                <a:buFont typeface="Arial" charset="0"/>
                <a:buNone/>
              </a:pPr>
              <a:r>
                <a:rPr lang="zh-CN" altLang="en-US" sz="3400" b="1" dirty="0">
                  <a:solidFill>
                    <a:srgbClr val="FF0000"/>
                  </a:solidFill>
                  <a:latin typeface="黑体" pitchFamily="49" charset="-122"/>
                  <a:ea typeface="黑体" pitchFamily="49" charset="-122"/>
                  <a:sym typeface="黑体" pitchFamily="49" charset="-122"/>
                </a:rPr>
                <a:t>战争爆发（</a:t>
              </a:r>
              <a:r>
                <a:rPr lang="en-US" altLang="zh-CN" sz="3400" b="1" dirty="0">
                  <a:solidFill>
                    <a:srgbClr val="FF0000"/>
                  </a:solidFill>
                  <a:latin typeface="黑体" pitchFamily="49" charset="-122"/>
                  <a:ea typeface="黑体" pitchFamily="49" charset="-122"/>
                  <a:sym typeface="黑体" pitchFamily="49" charset="-122"/>
                </a:rPr>
                <a:t>1894—1895</a:t>
              </a:r>
              <a:r>
                <a:rPr lang="zh-CN" altLang="en-US" sz="3200" b="1" dirty="0">
                  <a:solidFill>
                    <a:srgbClr val="FF0000"/>
                  </a:solidFill>
                  <a:latin typeface="黑体" pitchFamily="49" charset="-122"/>
                  <a:ea typeface="黑体" pitchFamily="49" charset="-122"/>
                  <a:sym typeface="黑体" pitchFamily="49" charset="-122"/>
                </a:rPr>
                <a:t>）</a:t>
              </a:r>
              <a:endParaRPr lang="zh-CN" altLang="en-US" sz="2000" b="1" dirty="0">
                <a:solidFill>
                  <a:srgbClr val="FF0000"/>
                </a:solidFill>
                <a:latin typeface="Arial" charset="0"/>
                <a:ea typeface="宋体" charset="-122"/>
              </a:endParaRPr>
            </a:p>
          </p:txBody>
        </p:sp>
        <p:sp>
          <p:nvSpPr>
            <p:cNvPr id="8205" name="Line 19"/>
            <p:cNvSpPr>
              <a:spLocks noChangeShapeType="1"/>
            </p:cNvSpPr>
            <p:nvPr/>
          </p:nvSpPr>
          <p:spPr bwMode="auto">
            <a:xfrm>
              <a:off x="1536" y="0"/>
              <a:ext cx="1" cy="432"/>
            </a:xfrm>
            <a:prstGeom prst="line">
              <a:avLst/>
            </a:prstGeom>
            <a:noFill/>
            <a:ln w="57150">
              <a:solidFill>
                <a:schemeClr val="tx1"/>
              </a:solidFill>
              <a:bevel/>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charset="0"/>
                <a:buNone/>
              </a:pPr>
              <a:endParaRPr lang="zh-CN" altLang="en-US" sz="1800">
                <a:solidFill>
                  <a:prstClr val="black"/>
                </a:solidFill>
                <a:latin typeface="Arial" charset="0"/>
                <a:ea typeface="宋体" charset="-122"/>
              </a:endParaRPr>
            </a:p>
          </p:txBody>
        </p:sp>
        <p:sp>
          <p:nvSpPr>
            <p:cNvPr id="8206" name="Line 20"/>
            <p:cNvSpPr>
              <a:spLocks noChangeShapeType="1"/>
            </p:cNvSpPr>
            <p:nvPr/>
          </p:nvSpPr>
          <p:spPr bwMode="auto">
            <a:xfrm>
              <a:off x="1537" y="1012"/>
              <a:ext cx="0" cy="432"/>
            </a:xfrm>
            <a:prstGeom prst="line">
              <a:avLst/>
            </a:prstGeom>
            <a:noFill/>
            <a:ln w="57150">
              <a:solidFill>
                <a:schemeClr val="tx1"/>
              </a:solidFill>
              <a:bevel/>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charset="0"/>
                <a:buNone/>
              </a:pPr>
              <a:endParaRPr lang="zh-CN" altLang="en-US" sz="1800">
                <a:solidFill>
                  <a:prstClr val="black"/>
                </a:solidFill>
                <a:latin typeface="Arial" charset="0"/>
                <a:ea typeface="宋体" charset="-122"/>
              </a:endParaRPr>
            </a:p>
          </p:txBody>
        </p:sp>
        <p:sp>
          <p:nvSpPr>
            <p:cNvPr id="8207" name="Line 21"/>
            <p:cNvSpPr>
              <a:spLocks noChangeShapeType="1"/>
            </p:cNvSpPr>
            <p:nvPr/>
          </p:nvSpPr>
          <p:spPr bwMode="auto">
            <a:xfrm flipV="1">
              <a:off x="-150" y="625"/>
              <a:ext cx="672" cy="0"/>
            </a:xfrm>
            <a:prstGeom prst="line">
              <a:avLst/>
            </a:prstGeom>
            <a:noFill/>
            <a:ln w="57150">
              <a:solidFill>
                <a:schemeClr val="tx1"/>
              </a:solidFill>
              <a:bevel/>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charset="0"/>
                <a:buNone/>
              </a:pPr>
              <a:endParaRPr lang="zh-CN" altLang="en-US" sz="1800">
                <a:solidFill>
                  <a:prstClr val="black"/>
                </a:solidFill>
                <a:latin typeface="Arial" charset="0"/>
                <a:ea typeface="宋体" charset="-122"/>
              </a:endParaRPr>
            </a:p>
          </p:txBody>
        </p:sp>
        <p:sp>
          <p:nvSpPr>
            <p:cNvPr id="8208" name="Line 22"/>
            <p:cNvSpPr>
              <a:spLocks noChangeShapeType="1"/>
            </p:cNvSpPr>
            <p:nvPr/>
          </p:nvSpPr>
          <p:spPr bwMode="auto">
            <a:xfrm>
              <a:off x="2734" y="644"/>
              <a:ext cx="672" cy="0"/>
            </a:xfrm>
            <a:prstGeom prst="line">
              <a:avLst/>
            </a:prstGeom>
            <a:noFill/>
            <a:ln w="57150">
              <a:solidFill>
                <a:schemeClr val="tx1"/>
              </a:solidFill>
              <a:bevel/>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charset="0"/>
                <a:buNone/>
              </a:pPr>
              <a:endParaRPr lang="zh-CN" altLang="en-US" sz="1800">
                <a:solidFill>
                  <a:prstClr val="black"/>
                </a:solidFill>
                <a:latin typeface="Arial" charset="0"/>
                <a:ea typeface="宋体" charset="-122"/>
              </a:endParaRPr>
            </a:p>
          </p:txBody>
        </p:sp>
      </p:grpSp>
      <p:sp>
        <p:nvSpPr>
          <p:cNvPr id="3" name="TextBox 2"/>
          <p:cNvSpPr txBox="1"/>
          <p:nvPr/>
        </p:nvSpPr>
        <p:spPr>
          <a:xfrm>
            <a:off x="525675" y="839541"/>
            <a:ext cx="3502822" cy="646331"/>
          </a:xfrm>
          <a:prstGeom prst="rect">
            <a:avLst/>
          </a:prstGeom>
          <a:noFill/>
        </p:spPr>
        <p:txBody>
          <a:bodyPr wrap="square" rtlCol="0">
            <a:spAutoFit/>
          </a:bodyPr>
          <a:lstStyle/>
          <a:p>
            <a:r>
              <a:rPr lang="zh-CN" altLang="en-US" sz="3600" b="1" dirty="0" smtClean="0"/>
              <a:t>甲午</a:t>
            </a:r>
            <a:r>
              <a:rPr lang="zh-CN" altLang="en-US" sz="3600" b="1" dirty="0"/>
              <a:t>中日战争</a:t>
            </a:r>
          </a:p>
        </p:txBody>
      </p:sp>
      <p:sp>
        <p:nvSpPr>
          <p:cNvPr id="4" name="TextBox 3"/>
          <p:cNvSpPr txBox="1"/>
          <p:nvPr/>
        </p:nvSpPr>
        <p:spPr>
          <a:xfrm>
            <a:off x="8716174" y="76158"/>
            <a:ext cx="3291576" cy="584775"/>
          </a:xfrm>
          <a:prstGeom prst="rect">
            <a:avLst/>
          </a:prstGeom>
          <a:noFill/>
        </p:spPr>
        <p:txBody>
          <a:bodyPr wrap="square" rtlCol="0">
            <a:spAutoFit/>
          </a:bodyPr>
          <a:lstStyle/>
          <a:p>
            <a:r>
              <a:rPr lang="zh-CN" altLang="en-US" sz="3200" b="1" dirty="0">
                <a:latin typeface="楷体" pitchFamily="49" charset="-122"/>
                <a:ea typeface="楷体" pitchFamily="49" charset="-122"/>
              </a:rPr>
              <a:t>野心勃勃的日本</a:t>
            </a:r>
          </a:p>
        </p:txBody>
      </p:sp>
    </p:spTree>
    <p:extLst>
      <p:ext uri="{BB962C8B-B14F-4D97-AF65-F5344CB8AC3E}">
        <p14:creationId xmlns:p14="http://schemas.microsoft.com/office/powerpoint/2010/main" val="635451935"/>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1000"/>
                                        <p:tgtEl>
                                          <p:spTgt spid="7171"/>
                                        </p:tgtEl>
                                      </p:cBhvr>
                                    </p:animEffect>
                                    <p:anim calcmode="lin" valueType="num">
                                      <p:cBhvr>
                                        <p:cTn id="13" dur="1000" fill="hold"/>
                                        <p:tgtEl>
                                          <p:spTgt spid="7171"/>
                                        </p:tgtEl>
                                        <p:attrNameLst>
                                          <p:attrName>ppt_x</p:attrName>
                                        </p:attrNameLst>
                                      </p:cBhvr>
                                      <p:tavLst>
                                        <p:tav tm="0">
                                          <p:val>
                                            <p:strVal val="#ppt_x"/>
                                          </p:val>
                                        </p:tav>
                                        <p:tav tm="100000">
                                          <p:val>
                                            <p:strVal val="#ppt_x"/>
                                          </p:val>
                                        </p:tav>
                                      </p:tavLst>
                                    </p:anim>
                                    <p:anim calcmode="lin" valueType="num">
                                      <p:cBhvr>
                                        <p:cTn id="14"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barn(inVertical)">
                                      <p:cBhvr>
                                        <p:cTn id="26" dur="500"/>
                                        <p:tgtEl>
                                          <p:spTgt spid="717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3"/>
                                        </p:tgtEl>
                                        <p:attrNameLst>
                                          <p:attrName>style.visibility</p:attrName>
                                        </p:attrNameLst>
                                      </p:cBhvr>
                                      <p:to>
                                        <p:strVal val="visible"/>
                                      </p:to>
                                    </p:set>
                                    <p:anim calcmode="lin" valueType="num">
                                      <p:cBhvr additive="base">
                                        <p:cTn id="31" dur="500" fill="hold"/>
                                        <p:tgtEl>
                                          <p:spTgt spid="7173"/>
                                        </p:tgtEl>
                                        <p:attrNameLst>
                                          <p:attrName>ppt_x</p:attrName>
                                        </p:attrNameLst>
                                      </p:cBhvr>
                                      <p:tavLst>
                                        <p:tav tm="0">
                                          <p:val>
                                            <p:strVal val="#ppt_x"/>
                                          </p:val>
                                        </p:tav>
                                        <p:tav tm="100000">
                                          <p:val>
                                            <p:strVal val="#ppt_x"/>
                                          </p:val>
                                        </p:tav>
                                      </p:tavLst>
                                    </p:anim>
                                    <p:anim calcmode="lin" valueType="num">
                                      <p:cBhvr additive="base">
                                        <p:cTn id="32"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176"/>
                                        </p:tgtEl>
                                        <p:attrNameLst>
                                          <p:attrName>style.visibility</p:attrName>
                                        </p:attrNameLst>
                                      </p:cBhvr>
                                      <p:to>
                                        <p:strVal val="visible"/>
                                      </p:to>
                                    </p:set>
                                    <p:animEffect transition="in" filter="fade">
                                      <p:cBhvr>
                                        <p:cTn id="37" dur="1000"/>
                                        <p:tgtEl>
                                          <p:spTgt spid="7176"/>
                                        </p:tgtEl>
                                      </p:cBhvr>
                                    </p:animEffect>
                                    <p:anim calcmode="lin" valueType="num">
                                      <p:cBhvr>
                                        <p:cTn id="38" dur="1000" fill="hold"/>
                                        <p:tgtEl>
                                          <p:spTgt spid="7176"/>
                                        </p:tgtEl>
                                        <p:attrNameLst>
                                          <p:attrName>ppt_x</p:attrName>
                                        </p:attrNameLst>
                                      </p:cBhvr>
                                      <p:tavLst>
                                        <p:tav tm="0">
                                          <p:val>
                                            <p:strVal val="#ppt_x"/>
                                          </p:val>
                                        </p:tav>
                                        <p:tav tm="100000">
                                          <p:val>
                                            <p:strVal val="#ppt_x"/>
                                          </p:val>
                                        </p:tav>
                                      </p:tavLst>
                                    </p:anim>
                                    <p:anim calcmode="lin" valueType="num">
                                      <p:cBhvr>
                                        <p:cTn id="39" dur="1000" fill="hold"/>
                                        <p:tgtEl>
                                          <p:spTgt spid="7176"/>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177">
                                            <p:txEl>
                                              <p:pRg st="0" end="0"/>
                                            </p:txEl>
                                          </p:spTgt>
                                        </p:tgtEl>
                                        <p:attrNameLst>
                                          <p:attrName>style.visibility</p:attrName>
                                        </p:attrNameLst>
                                      </p:cBhvr>
                                      <p:to>
                                        <p:strVal val="visible"/>
                                      </p:to>
                                    </p:set>
                                    <p:anim calcmode="lin" valueType="num">
                                      <p:cBhvr>
                                        <p:cTn id="42" dur="500" fill="hold"/>
                                        <p:tgtEl>
                                          <p:spTgt spid="717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71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7178"/>
                                        </p:tgtEl>
                                        <p:attrNameLst>
                                          <p:attrName>style.visibility</p:attrName>
                                        </p:attrNameLst>
                                      </p:cBhvr>
                                      <p:to>
                                        <p:strVal val="visible"/>
                                      </p:to>
                                    </p:set>
                                    <p:anim calcmode="lin" valueType="num">
                                      <p:cBhvr>
                                        <p:cTn id="48" dur="1000" fill="hold"/>
                                        <p:tgtEl>
                                          <p:spTgt spid="7178"/>
                                        </p:tgtEl>
                                        <p:attrNameLst>
                                          <p:attrName>ppt_w</p:attrName>
                                        </p:attrNameLst>
                                      </p:cBhvr>
                                      <p:tavLst>
                                        <p:tav tm="0">
                                          <p:val>
                                            <p:strVal val="#ppt_w*0.70"/>
                                          </p:val>
                                        </p:tav>
                                        <p:tav tm="100000">
                                          <p:val>
                                            <p:strVal val="#ppt_w"/>
                                          </p:val>
                                        </p:tav>
                                      </p:tavLst>
                                    </p:anim>
                                    <p:anim calcmode="lin" valueType="num">
                                      <p:cBhvr>
                                        <p:cTn id="49" dur="1000" fill="hold"/>
                                        <p:tgtEl>
                                          <p:spTgt spid="7178"/>
                                        </p:tgtEl>
                                        <p:attrNameLst>
                                          <p:attrName>ppt_h</p:attrName>
                                        </p:attrNameLst>
                                      </p:cBhvr>
                                      <p:tavLst>
                                        <p:tav tm="0">
                                          <p:val>
                                            <p:strVal val="#ppt_h"/>
                                          </p:val>
                                        </p:tav>
                                        <p:tav tm="100000">
                                          <p:val>
                                            <p:strVal val="#ppt_h"/>
                                          </p:val>
                                        </p:tav>
                                      </p:tavLst>
                                    </p:anim>
                                    <p:animEffect transition="in" filter="fade">
                                      <p:cBhvr>
                                        <p:cTn id="50" dur="1000"/>
                                        <p:tgtEl>
                                          <p:spTgt spid="7178"/>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7181"/>
                                        </p:tgtEl>
                                        <p:attrNameLst>
                                          <p:attrName>style.visibility</p:attrName>
                                        </p:attrNameLst>
                                      </p:cBhvr>
                                      <p:to>
                                        <p:strVal val="visible"/>
                                      </p:to>
                                    </p:set>
                                    <p:anim calcmode="lin" valueType="num">
                                      <p:cBhvr>
                                        <p:cTn id="55" dur="1000" fill="hold"/>
                                        <p:tgtEl>
                                          <p:spTgt spid="7181"/>
                                        </p:tgtEl>
                                        <p:attrNameLst>
                                          <p:attrName>ppt_w</p:attrName>
                                        </p:attrNameLst>
                                      </p:cBhvr>
                                      <p:tavLst>
                                        <p:tav tm="0">
                                          <p:val>
                                            <p:strVal val="#ppt_w*0.70"/>
                                          </p:val>
                                        </p:tav>
                                        <p:tav tm="100000">
                                          <p:val>
                                            <p:strVal val="#ppt_w"/>
                                          </p:val>
                                        </p:tav>
                                      </p:tavLst>
                                    </p:anim>
                                    <p:anim calcmode="lin" valueType="num">
                                      <p:cBhvr>
                                        <p:cTn id="56" dur="1000" fill="hold"/>
                                        <p:tgtEl>
                                          <p:spTgt spid="7181"/>
                                        </p:tgtEl>
                                        <p:attrNameLst>
                                          <p:attrName>ppt_h</p:attrName>
                                        </p:attrNameLst>
                                      </p:cBhvr>
                                      <p:tavLst>
                                        <p:tav tm="0">
                                          <p:val>
                                            <p:strVal val="#ppt_h"/>
                                          </p:val>
                                        </p:tav>
                                        <p:tav tm="100000">
                                          <p:val>
                                            <p:strVal val="#ppt_h"/>
                                          </p:val>
                                        </p:tav>
                                      </p:tavLst>
                                    </p:anim>
                                    <p:animEffect transition="in" filter="fade">
                                      <p:cBhvr>
                                        <p:cTn id="57" dur="1000"/>
                                        <p:tgtEl>
                                          <p:spTgt spid="718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7184"/>
                                        </p:tgtEl>
                                        <p:attrNameLst>
                                          <p:attrName>style.visibility</p:attrName>
                                        </p:attrNameLst>
                                      </p:cBhvr>
                                      <p:to>
                                        <p:strVal val="visible"/>
                                      </p:to>
                                    </p:set>
                                    <p:animEffect transition="in" filter="wipe(down)">
                                      <p:cBhvr>
                                        <p:cTn id="62" dur="500"/>
                                        <p:tgtEl>
                                          <p:spTgt spid="7184"/>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7187"/>
                                        </p:tgtEl>
                                        <p:attrNameLst>
                                          <p:attrName>style.visibility</p:attrName>
                                        </p:attrNameLst>
                                      </p:cBhvr>
                                      <p:to>
                                        <p:strVal val="visible"/>
                                      </p:to>
                                    </p:set>
                                    <p:anim calcmode="lin" valueType="num">
                                      <p:cBhvr>
                                        <p:cTn id="67" dur="1000" fill="hold"/>
                                        <p:tgtEl>
                                          <p:spTgt spid="7187"/>
                                        </p:tgtEl>
                                        <p:attrNameLst>
                                          <p:attrName>ppt_w</p:attrName>
                                        </p:attrNameLst>
                                      </p:cBhvr>
                                      <p:tavLst>
                                        <p:tav tm="0">
                                          <p:val>
                                            <p:strVal val="#ppt_w*0.70"/>
                                          </p:val>
                                        </p:tav>
                                        <p:tav tm="100000">
                                          <p:val>
                                            <p:strVal val="#ppt_w"/>
                                          </p:val>
                                        </p:tav>
                                      </p:tavLst>
                                    </p:anim>
                                    <p:anim calcmode="lin" valueType="num">
                                      <p:cBhvr>
                                        <p:cTn id="68" dur="1000" fill="hold"/>
                                        <p:tgtEl>
                                          <p:spTgt spid="7187"/>
                                        </p:tgtEl>
                                        <p:attrNameLst>
                                          <p:attrName>ppt_h</p:attrName>
                                        </p:attrNameLst>
                                      </p:cBhvr>
                                      <p:tavLst>
                                        <p:tav tm="0">
                                          <p:val>
                                            <p:strVal val="#ppt_h"/>
                                          </p:val>
                                        </p:tav>
                                        <p:tav tm="100000">
                                          <p:val>
                                            <p:strVal val="#ppt_h"/>
                                          </p:val>
                                        </p:tav>
                                      </p:tavLst>
                                    </p:anim>
                                    <p:animEffect transition="in" filter="fade">
                                      <p:cBhvr>
                                        <p:cTn id="69" dur="10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animBg="1"/>
      <p:bldP spid="7172" grpId="0" animBg="1"/>
      <p:bldP spid="7176"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6" descr="中日战争2"/>
          <p:cNvPicPr>
            <a:picLocks noChangeAspect="1" noChangeArrowheads="1"/>
          </p:cNvPicPr>
          <p:nvPr/>
        </p:nvPicPr>
        <p:blipFill>
          <a:blip r:embed="rId2">
            <a:extLst>
              <a:ext uri="{28A0092B-C50C-407E-A947-70E740481C1C}">
                <a14:useLocalDpi xmlns:a14="http://schemas.microsoft.com/office/drawing/2010/main" val="0"/>
              </a:ext>
            </a:extLst>
          </a:blip>
          <a:srcRect b="76"/>
          <a:stretch>
            <a:fillRect/>
          </a:stretch>
        </p:blipFill>
        <p:spPr bwMode="auto">
          <a:xfrm>
            <a:off x="17"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Line 1027"/>
          <p:cNvSpPr>
            <a:spLocks noChangeShapeType="1"/>
          </p:cNvSpPr>
          <p:nvPr/>
        </p:nvSpPr>
        <p:spPr bwMode="auto">
          <a:xfrm>
            <a:off x="812835" y="3505291"/>
            <a:ext cx="8026400" cy="1981201"/>
          </a:xfrm>
          <a:prstGeom prst="line">
            <a:avLst/>
          </a:prstGeom>
          <a:noFill/>
          <a:ln w="57150">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1" rIns="90196" bIns="4509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sp>
        <p:nvSpPr>
          <p:cNvPr id="9220" name="Line 1028"/>
          <p:cNvSpPr>
            <a:spLocks noChangeShapeType="1"/>
          </p:cNvSpPr>
          <p:nvPr/>
        </p:nvSpPr>
        <p:spPr bwMode="auto">
          <a:xfrm flipH="1">
            <a:off x="9144000" y="5105399"/>
            <a:ext cx="304800" cy="381000"/>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1" rIns="90196" bIns="4509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pic>
        <p:nvPicPr>
          <p:cNvPr id="9221" name="Picture 1029" descr="037"/>
          <p:cNvPicPr>
            <a:picLocks noChangeAspect="1" noChangeArrowheads="1" noCrop="1"/>
          </p:cNvPicPr>
          <p:nvPr/>
        </p:nvPicPr>
        <p:blipFill>
          <a:blip r:embed="rId3"/>
          <a:srcRect/>
          <a:stretch>
            <a:fillRect/>
          </a:stretch>
        </p:blipFill>
        <p:spPr bwMode="auto">
          <a:xfrm>
            <a:off x="8534400" y="5867516"/>
            <a:ext cx="736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030" descr="037"/>
          <p:cNvPicPr>
            <a:picLocks noChangeAspect="1" noChangeArrowheads="1" noCrop="1"/>
          </p:cNvPicPr>
          <p:nvPr/>
        </p:nvPicPr>
        <p:blipFill>
          <a:blip r:embed="rId3"/>
          <a:srcRect/>
          <a:stretch>
            <a:fillRect/>
          </a:stretch>
        </p:blipFill>
        <p:spPr bwMode="auto">
          <a:xfrm>
            <a:off x="3962400" y="5410292"/>
            <a:ext cx="101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31" descr="037"/>
          <p:cNvPicPr>
            <a:picLocks noChangeAspect="1" noChangeArrowheads="1" noCrop="1"/>
          </p:cNvPicPr>
          <p:nvPr/>
        </p:nvPicPr>
        <p:blipFill>
          <a:blip r:embed="rId3"/>
          <a:srcRect/>
          <a:stretch>
            <a:fillRect/>
          </a:stretch>
        </p:blipFill>
        <p:spPr bwMode="auto">
          <a:xfrm>
            <a:off x="7721600" y="3657702"/>
            <a:ext cx="736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034"/>
          <p:cNvSpPr txBox="1">
            <a:spLocks noChangeArrowheads="1"/>
          </p:cNvSpPr>
          <p:nvPr/>
        </p:nvSpPr>
        <p:spPr bwMode="auto">
          <a:xfrm>
            <a:off x="6908800" y="2895682"/>
            <a:ext cx="1524000" cy="383450"/>
          </a:xfrm>
          <a:prstGeom prst="rect">
            <a:avLst/>
          </a:prstGeom>
          <a:solidFill>
            <a:schemeClr val="tx1"/>
          </a:solidFill>
          <a:ln>
            <a:noFill/>
          </a:ln>
          <a:effectLst/>
          <a:extLst/>
        </p:spPr>
        <p:txBody>
          <a:bodyPr lIns="90196" tIns="45091" rIns="90196" bIns="45091">
            <a:spAutoFit/>
          </a:bodyPr>
          <a:lstStyle>
            <a:lvl1pPr eaLnBrk="0" hangingPunct="0">
              <a:defRPr kumimoji="1" sz="2800" b="1">
                <a:solidFill>
                  <a:schemeClr val="hlink"/>
                </a:solidFill>
                <a:latin typeface="黑体" panose="02010609060101010101" pitchFamily="49" charset="-122"/>
                <a:ea typeface="黑体" panose="02010609060101010101" pitchFamily="49" charset="-122"/>
              </a:defRPr>
            </a:lvl1pPr>
            <a:lvl2pPr marL="742950" indent="-285750" eaLnBrk="0" hangingPunct="0">
              <a:defRPr kumimoji="1" sz="2800" b="1">
                <a:solidFill>
                  <a:schemeClr val="hlink"/>
                </a:solidFill>
                <a:latin typeface="黑体" panose="02010609060101010101" pitchFamily="49" charset="-122"/>
                <a:ea typeface="黑体" panose="02010609060101010101" pitchFamily="49" charset="-122"/>
              </a:defRPr>
            </a:lvl2pPr>
            <a:lvl3pPr marL="1143000" indent="-228600" eaLnBrk="0" hangingPunct="0">
              <a:defRPr kumimoji="1" sz="2800" b="1">
                <a:solidFill>
                  <a:schemeClr val="hlink"/>
                </a:solidFill>
                <a:latin typeface="黑体" panose="02010609060101010101" pitchFamily="49" charset="-122"/>
                <a:ea typeface="黑体" panose="02010609060101010101" pitchFamily="49" charset="-122"/>
              </a:defRPr>
            </a:lvl3pPr>
            <a:lvl4pPr marL="1600200" indent="-228600" eaLnBrk="0" hangingPunct="0">
              <a:defRPr kumimoji="1" sz="2800" b="1">
                <a:solidFill>
                  <a:schemeClr val="hlink"/>
                </a:solidFill>
                <a:latin typeface="黑体" panose="02010609060101010101" pitchFamily="49" charset="-122"/>
                <a:ea typeface="黑体" panose="02010609060101010101" pitchFamily="49" charset="-122"/>
              </a:defRPr>
            </a:lvl4pPr>
            <a:lvl5pPr marL="2057400" indent="-228600" eaLnBrk="0" hangingPunct="0">
              <a:defRPr kumimoji="1" sz="2800" b="1">
                <a:solidFill>
                  <a:schemeClr val="hlink"/>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kumimoji="1" sz="2800" b="1">
                <a:solidFill>
                  <a:schemeClr val="hlink"/>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kumimoji="1" sz="2800" b="1">
                <a:solidFill>
                  <a:schemeClr val="hlink"/>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kumimoji="1" sz="2800" b="1">
                <a:solidFill>
                  <a:schemeClr val="hlink"/>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kumimoji="1" sz="2800" b="1">
                <a:solidFill>
                  <a:schemeClr val="hlink"/>
                </a:solidFill>
                <a:latin typeface="黑体" panose="02010609060101010101" pitchFamily="49" charset="-122"/>
                <a:ea typeface="黑体" panose="02010609060101010101" pitchFamily="49" charset="-122"/>
              </a:defRPr>
            </a:lvl9pPr>
          </a:lstStyle>
          <a:p>
            <a:pPr defTabSz="909955" eaLnBrk="1" fontAlgn="base" hangingPunct="1">
              <a:spcBef>
                <a:spcPct val="50000"/>
              </a:spcBef>
              <a:spcAft>
                <a:spcPct val="0"/>
              </a:spcAft>
            </a:pPr>
            <a:r>
              <a:rPr lang="zh-CN" altLang="en-US" sz="1900" dirty="0">
                <a:solidFill>
                  <a:srgbClr val="0000FF"/>
                </a:solidFill>
                <a:latin typeface="Times New Roman" panose="02020603050405020304" pitchFamily="18" charset="0"/>
                <a:hlinkClick r:id="rId4" action="ppaction://hlinksldjump"/>
              </a:rPr>
              <a:t>黄海海战</a:t>
            </a:r>
            <a:endParaRPr lang="zh-CN" altLang="en-US" sz="1900" dirty="0">
              <a:solidFill>
                <a:srgbClr val="0000FF"/>
              </a:solidFill>
              <a:latin typeface="Times New Roman" panose="02020603050405020304" pitchFamily="18" charset="0"/>
            </a:endParaRPr>
          </a:p>
        </p:txBody>
      </p:sp>
      <p:pic>
        <p:nvPicPr>
          <p:cNvPr id="9225" name="Picture 1033" descr="037"/>
          <p:cNvPicPr>
            <a:picLocks noChangeAspect="1" noChangeArrowheads="1" noCrop="1"/>
          </p:cNvPicPr>
          <p:nvPr/>
        </p:nvPicPr>
        <p:blipFill>
          <a:blip r:embed="rId3"/>
          <a:srcRect/>
          <a:stretch>
            <a:fillRect/>
          </a:stretch>
        </p:blipFill>
        <p:spPr bwMode="auto">
          <a:xfrm>
            <a:off x="6400800" y="3124317"/>
            <a:ext cx="736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Freeform 1035"/>
          <p:cNvSpPr/>
          <p:nvPr/>
        </p:nvSpPr>
        <p:spPr bwMode="auto">
          <a:xfrm>
            <a:off x="5926666" y="3124292"/>
            <a:ext cx="1794934" cy="609600"/>
          </a:xfrm>
          <a:custGeom>
            <a:avLst/>
            <a:gdLst>
              <a:gd name="T0" fmla="*/ 1346200 w 848"/>
              <a:gd name="T1" fmla="*/ 609600 h 384"/>
              <a:gd name="T2" fmla="*/ 1041400 w 848"/>
              <a:gd name="T3" fmla="*/ 495300 h 384"/>
              <a:gd name="T4" fmla="*/ 755650 w 848"/>
              <a:gd name="T5" fmla="*/ 495300 h 384"/>
              <a:gd name="T6" fmla="*/ 374650 w 848"/>
              <a:gd name="T7" fmla="*/ 533400 h 384"/>
              <a:gd name="T8" fmla="*/ 31750 w 848"/>
              <a:gd name="T9" fmla="*/ 476250 h 384"/>
              <a:gd name="T10" fmla="*/ 184150 w 848"/>
              <a:gd name="T11" fmla="*/ 209550 h 384"/>
              <a:gd name="T12" fmla="*/ 508000 w 848"/>
              <a:gd name="T13" fmla="*/ 0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 h="384">
                <a:moveTo>
                  <a:pt x="848" y="384"/>
                </a:moveTo>
                <a:cubicBezTo>
                  <a:pt x="816" y="372"/>
                  <a:pt x="718" y="324"/>
                  <a:pt x="656" y="312"/>
                </a:cubicBezTo>
                <a:cubicBezTo>
                  <a:pt x="594" y="300"/>
                  <a:pt x="546" y="308"/>
                  <a:pt x="476" y="312"/>
                </a:cubicBezTo>
                <a:cubicBezTo>
                  <a:pt x="406" y="316"/>
                  <a:pt x="312" y="338"/>
                  <a:pt x="236" y="336"/>
                </a:cubicBezTo>
                <a:cubicBezTo>
                  <a:pt x="160" y="334"/>
                  <a:pt x="40" y="334"/>
                  <a:pt x="20" y="300"/>
                </a:cubicBezTo>
                <a:cubicBezTo>
                  <a:pt x="0" y="266"/>
                  <a:pt x="66" y="182"/>
                  <a:pt x="116" y="132"/>
                </a:cubicBezTo>
                <a:cubicBezTo>
                  <a:pt x="166" y="82"/>
                  <a:pt x="278" y="27"/>
                  <a:pt x="320"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1" rIns="90196" bIns="4509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sp>
        <p:nvSpPr>
          <p:cNvPr id="9228" name="Freeform 1036"/>
          <p:cNvSpPr/>
          <p:nvPr/>
        </p:nvSpPr>
        <p:spPr bwMode="auto">
          <a:xfrm>
            <a:off x="5689599" y="3048104"/>
            <a:ext cx="2032001" cy="784225"/>
          </a:xfrm>
          <a:custGeom>
            <a:avLst/>
            <a:gdLst>
              <a:gd name="T0" fmla="*/ 1524000 w 960"/>
              <a:gd name="T1" fmla="*/ 762000 h 494"/>
              <a:gd name="T2" fmla="*/ 857250 w 960"/>
              <a:gd name="T3" fmla="*/ 762000 h 494"/>
              <a:gd name="T4" fmla="*/ 552450 w 960"/>
              <a:gd name="T5" fmla="*/ 762000 h 494"/>
              <a:gd name="T6" fmla="*/ 400050 w 960"/>
              <a:gd name="T7" fmla="*/ 781050 h 494"/>
              <a:gd name="T8" fmla="*/ 342900 w 960"/>
              <a:gd name="T9" fmla="*/ 742950 h 494"/>
              <a:gd name="T10" fmla="*/ 152400 w 960"/>
              <a:gd name="T11" fmla="*/ 552450 h 494"/>
              <a:gd name="T12" fmla="*/ 0 w 960"/>
              <a:gd name="T13" fmla="*/ 0 h 4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0" h="494">
                <a:moveTo>
                  <a:pt x="960" y="480"/>
                </a:moveTo>
                <a:cubicBezTo>
                  <a:pt x="890" y="480"/>
                  <a:pt x="642" y="480"/>
                  <a:pt x="540" y="480"/>
                </a:cubicBezTo>
                <a:cubicBezTo>
                  <a:pt x="438" y="480"/>
                  <a:pt x="396" y="478"/>
                  <a:pt x="348" y="480"/>
                </a:cubicBezTo>
                <a:cubicBezTo>
                  <a:pt x="300" y="482"/>
                  <a:pt x="274" y="494"/>
                  <a:pt x="252" y="492"/>
                </a:cubicBezTo>
                <a:cubicBezTo>
                  <a:pt x="230" y="490"/>
                  <a:pt x="242" y="492"/>
                  <a:pt x="216" y="468"/>
                </a:cubicBezTo>
                <a:cubicBezTo>
                  <a:pt x="190" y="444"/>
                  <a:pt x="132" y="426"/>
                  <a:pt x="96" y="348"/>
                </a:cubicBezTo>
                <a:cubicBezTo>
                  <a:pt x="60" y="270"/>
                  <a:pt x="20" y="72"/>
                  <a:pt x="0"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1" rIns="90196" bIns="4509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sp>
        <p:nvSpPr>
          <p:cNvPr id="9229" name="Freeform 1037"/>
          <p:cNvSpPr/>
          <p:nvPr/>
        </p:nvSpPr>
        <p:spPr bwMode="auto">
          <a:xfrm>
            <a:off x="4673649" y="2971800"/>
            <a:ext cx="914400" cy="609600"/>
          </a:xfrm>
          <a:custGeom>
            <a:avLst/>
            <a:gdLst>
              <a:gd name="T0" fmla="*/ 685800 w 432"/>
              <a:gd name="T1" fmla="*/ 0 h 384"/>
              <a:gd name="T2" fmla="*/ 209550 w 432"/>
              <a:gd name="T3" fmla="*/ 361950 h 384"/>
              <a:gd name="T4" fmla="*/ 0 w 432"/>
              <a:gd name="T5" fmla="*/ 609600 h 384"/>
              <a:gd name="T6" fmla="*/ 0 60000 65536"/>
              <a:gd name="T7" fmla="*/ 0 60000 65536"/>
              <a:gd name="T8" fmla="*/ 0 60000 65536"/>
            </a:gdLst>
            <a:ahLst/>
            <a:cxnLst>
              <a:cxn ang="T6">
                <a:pos x="T0" y="T1"/>
              </a:cxn>
              <a:cxn ang="T7">
                <a:pos x="T2" y="T3"/>
              </a:cxn>
              <a:cxn ang="T8">
                <a:pos x="T4" y="T5"/>
              </a:cxn>
            </a:cxnLst>
            <a:rect l="0" t="0" r="r" b="b"/>
            <a:pathLst>
              <a:path w="432" h="384">
                <a:moveTo>
                  <a:pt x="432" y="0"/>
                </a:moveTo>
                <a:cubicBezTo>
                  <a:pt x="382" y="38"/>
                  <a:pt x="204" y="164"/>
                  <a:pt x="132" y="228"/>
                </a:cubicBezTo>
                <a:cubicBezTo>
                  <a:pt x="60" y="292"/>
                  <a:pt x="27" y="352"/>
                  <a:pt x="0" y="384"/>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1" rIns="90196" bIns="4509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sp>
        <p:nvSpPr>
          <p:cNvPr id="9230" name="Freeform 1038"/>
          <p:cNvSpPr/>
          <p:nvPr/>
        </p:nvSpPr>
        <p:spPr bwMode="auto">
          <a:xfrm>
            <a:off x="1016000" y="2682989"/>
            <a:ext cx="6019800" cy="1203325"/>
          </a:xfrm>
          <a:custGeom>
            <a:avLst/>
            <a:gdLst>
              <a:gd name="T0" fmla="*/ 0 w 2844"/>
              <a:gd name="T1" fmla="*/ 746125 h 758"/>
              <a:gd name="T2" fmla="*/ 1466850 w 2844"/>
              <a:gd name="T3" fmla="*/ 1069975 h 758"/>
              <a:gd name="T4" fmla="*/ 2743200 w 2844"/>
              <a:gd name="T5" fmla="*/ 1165225 h 758"/>
              <a:gd name="T6" fmla="*/ 3276600 w 2844"/>
              <a:gd name="T7" fmla="*/ 841375 h 758"/>
              <a:gd name="T8" fmla="*/ 3790950 w 2844"/>
              <a:gd name="T9" fmla="*/ 498475 h 758"/>
              <a:gd name="T10" fmla="*/ 4133850 w 2844"/>
              <a:gd name="T11" fmla="*/ 231775 h 758"/>
              <a:gd name="T12" fmla="*/ 4400550 w 2844"/>
              <a:gd name="T13" fmla="*/ 22225 h 758"/>
              <a:gd name="T14" fmla="*/ 4514850 w 2844"/>
              <a:gd name="T15" fmla="*/ 98425 h 7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44" h="758">
                <a:moveTo>
                  <a:pt x="0" y="470"/>
                </a:moveTo>
                <a:cubicBezTo>
                  <a:pt x="154" y="504"/>
                  <a:pt x="636" y="630"/>
                  <a:pt x="924" y="674"/>
                </a:cubicBezTo>
                <a:cubicBezTo>
                  <a:pt x="1212" y="718"/>
                  <a:pt x="1538" y="758"/>
                  <a:pt x="1728" y="734"/>
                </a:cubicBezTo>
                <a:lnTo>
                  <a:pt x="2064" y="530"/>
                </a:lnTo>
                <a:cubicBezTo>
                  <a:pt x="2174" y="460"/>
                  <a:pt x="2298" y="378"/>
                  <a:pt x="2388" y="314"/>
                </a:cubicBezTo>
                <a:cubicBezTo>
                  <a:pt x="2478" y="250"/>
                  <a:pt x="2540" y="196"/>
                  <a:pt x="2604" y="146"/>
                </a:cubicBezTo>
                <a:cubicBezTo>
                  <a:pt x="2668" y="96"/>
                  <a:pt x="2732" y="28"/>
                  <a:pt x="2772" y="14"/>
                </a:cubicBezTo>
                <a:cubicBezTo>
                  <a:pt x="2812" y="0"/>
                  <a:pt x="2829" y="52"/>
                  <a:pt x="2844" y="62"/>
                </a:cubicBezTo>
              </a:path>
            </a:pathLst>
          </a:custGeom>
          <a:noFill/>
          <a:ln w="57150" cmpd="sng">
            <a:solidFill>
              <a:srgbClr val="FF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1" rIns="90196" bIns="4509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sp>
        <p:nvSpPr>
          <p:cNvPr id="9231" name="Line 1039"/>
          <p:cNvSpPr>
            <a:spLocks noChangeShapeType="1"/>
          </p:cNvSpPr>
          <p:nvPr/>
        </p:nvSpPr>
        <p:spPr bwMode="auto">
          <a:xfrm flipH="1">
            <a:off x="6705600" y="2819448"/>
            <a:ext cx="304800" cy="152400"/>
          </a:xfrm>
          <a:prstGeom prst="line">
            <a:avLst/>
          </a:prstGeom>
          <a:noFill/>
          <a:ln w="57150">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1" rIns="90196" bIns="4509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grpSp>
        <p:nvGrpSpPr>
          <p:cNvPr id="9241" name="Group 1049"/>
          <p:cNvGrpSpPr/>
          <p:nvPr/>
        </p:nvGrpSpPr>
        <p:grpSpPr bwMode="auto">
          <a:xfrm>
            <a:off x="6096020" y="1219200"/>
            <a:ext cx="3716867" cy="3810000"/>
            <a:chOff x="2880" y="768"/>
            <a:chExt cx="1756" cy="2400"/>
          </a:xfrm>
        </p:grpSpPr>
        <p:sp>
          <p:nvSpPr>
            <p:cNvPr id="12314" name="Freeform 1040"/>
            <p:cNvSpPr/>
            <p:nvPr/>
          </p:nvSpPr>
          <p:spPr bwMode="auto">
            <a:xfrm>
              <a:off x="4128" y="2256"/>
              <a:ext cx="508" cy="912"/>
            </a:xfrm>
            <a:custGeom>
              <a:avLst/>
              <a:gdLst>
                <a:gd name="T0" fmla="*/ 480 w 508"/>
                <a:gd name="T1" fmla="*/ 912 h 912"/>
                <a:gd name="T2" fmla="*/ 504 w 508"/>
                <a:gd name="T3" fmla="*/ 564 h 912"/>
                <a:gd name="T4" fmla="*/ 480 w 508"/>
                <a:gd name="T5" fmla="*/ 432 h 912"/>
                <a:gd name="T6" fmla="*/ 336 w 508"/>
                <a:gd name="T7" fmla="*/ 336 h 912"/>
                <a:gd name="T8" fmla="*/ 0 w 508"/>
                <a:gd name="T9" fmla="*/ 0 h 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912">
                  <a:moveTo>
                    <a:pt x="480" y="912"/>
                  </a:moveTo>
                  <a:lnTo>
                    <a:pt x="504" y="564"/>
                  </a:lnTo>
                  <a:cubicBezTo>
                    <a:pt x="504" y="484"/>
                    <a:pt x="508" y="470"/>
                    <a:pt x="480" y="432"/>
                  </a:cubicBezTo>
                  <a:cubicBezTo>
                    <a:pt x="452" y="394"/>
                    <a:pt x="416" y="408"/>
                    <a:pt x="336" y="336"/>
                  </a:cubicBezTo>
                  <a:lnTo>
                    <a:pt x="0" y="0"/>
                  </a:ln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sp>
          <p:nvSpPr>
            <p:cNvPr id="12315" name="Freeform 1041"/>
            <p:cNvSpPr/>
            <p:nvPr/>
          </p:nvSpPr>
          <p:spPr bwMode="auto">
            <a:xfrm>
              <a:off x="4032" y="2304"/>
              <a:ext cx="576" cy="816"/>
            </a:xfrm>
            <a:custGeom>
              <a:avLst/>
              <a:gdLst>
                <a:gd name="T0" fmla="*/ 576 w 576"/>
                <a:gd name="T1" fmla="*/ 816 h 816"/>
                <a:gd name="T2" fmla="*/ 276 w 576"/>
                <a:gd name="T3" fmla="*/ 360 h 816"/>
                <a:gd name="T4" fmla="*/ 108 w 576"/>
                <a:gd name="T5" fmla="*/ 192 h 816"/>
                <a:gd name="T6" fmla="*/ 36 w 576"/>
                <a:gd name="T7" fmla="*/ 132 h 816"/>
                <a:gd name="T8" fmla="*/ 0 w 576"/>
                <a:gd name="T9" fmla="*/ 0 h 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816">
                  <a:moveTo>
                    <a:pt x="576" y="816"/>
                  </a:moveTo>
                  <a:lnTo>
                    <a:pt x="276" y="360"/>
                  </a:lnTo>
                  <a:cubicBezTo>
                    <a:pt x="198" y="256"/>
                    <a:pt x="148" y="230"/>
                    <a:pt x="108" y="192"/>
                  </a:cubicBezTo>
                  <a:cubicBezTo>
                    <a:pt x="68" y="154"/>
                    <a:pt x="54" y="164"/>
                    <a:pt x="36" y="132"/>
                  </a:cubicBezTo>
                  <a:cubicBezTo>
                    <a:pt x="18" y="100"/>
                    <a:pt x="7" y="27"/>
                    <a:pt x="0"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sp>
          <p:nvSpPr>
            <p:cNvPr id="12316" name="Freeform 1042"/>
            <p:cNvSpPr/>
            <p:nvPr/>
          </p:nvSpPr>
          <p:spPr bwMode="auto">
            <a:xfrm>
              <a:off x="2880" y="768"/>
              <a:ext cx="1178" cy="1368"/>
            </a:xfrm>
            <a:custGeom>
              <a:avLst/>
              <a:gdLst>
                <a:gd name="T0" fmla="*/ 0 w 1178"/>
                <a:gd name="T1" fmla="*/ 0 h 1368"/>
                <a:gd name="T2" fmla="*/ 300 w 1178"/>
                <a:gd name="T3" fmla="*/ 216 h 1368"/>
                <a:gd name="T4" fmla="*/ 420 w 1178"/>
                <a:gd name="T5" fmla="*/ 468 h 1368"/>
                <a:gd name="T6" fmla="*/ 636 w 1178"/>
                <a:gd name="T7" fmla="*/ 744 h 1368"/>
                <a:gd name="T8" fmla="*/ 792 w 1178"/>
                <a:gd name="T9" fmla="*/ 924 h 1368"/>
                <a:gd name="T10" fmla="*/ 1116 w 1178"/>
                <a:gd name="T11" fmla="*/ 1056 h 1368"/>
                <a:gd name="T12" fmla="*/ 1164 w 1178"/>
                <a:gd name="T13" fmla="*/ 1368 h 13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8" h="1368">
                  <a:moveTo>
                    <a:pt x="0" y="0"/>
                  </a:moveTo>
                  <a:cubicBezTo>
                    <a:pt x="50" y="36"/>
                    <a:pt x="230" y="138"/>
                    <a:pt x="300" y="216"/>
                  </a:cubicBezTo>
                  <a:cubicBezTo>
                    <a:pt x="370" y="294"/>
                    <a:pt x="364" y="380"/>
                    <a:pt x="420" y="468"/>
                  </a:cubicBezTo>
                  <a:cubicBezTo>
                    <a:pt x="476" y="556"/>
                    <a:pt x="574" y="668"/>
                    <a:pt x="636" y="744"/>
                  </a:cubicBezTo>
                  <a:cubicBezTo>
                    <a:pt x="698" y="820"/>
                    <a:pt x="712" y="872"/>
                    <a:pt x="792" y="924"/>
                  </a:cubicBezTo>
                  <a:cubicBezTo>
                    <a:pt x="872" y="976"/>
                    <a:pt x="1054" y="982"/>
                    <a:pt x="1116" y="1056"/>
                  </a:cubicBezTo>
                  <a:cubicBezTo>
                    <a:pt x="1178" y="1130"/>
                    <a:pt x="1154" y="1303"/>
                    <a:pt x="1164" y="1368"/>
                  </a:cubicBezTo>
                </a:path>
              </a:pathLst>
            </a:custGeom>
            <a:noFill/>
            <a:ln w="57150" cmpd="sng">
              <a:solidFill>
                <a:srgbClr val="FFFF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grpSp>
      <p:sp>
        <p:nvSpPr>
          <p:cNvPr id="9235" name="Line 1043"/>
          <p:cNvSpPr>
            <a:spLocks noChangeShapeType="1"/>
          </p:cNvSpPr>
          <p:nvPr/>
        </p:nvSpPr>
        <p:spPr bwMode="auto">
          <a:xfrm flipH="1" flipV="1">
            <a:off x="4775235" y="3581401"/>
            <a:ext cx="2438400" cy="3048000"/>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1" rIns="90196" bIns="4509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grpSp>
        <p:nvGrpSpPr>
          <p:cNvPr id="9242" name="Group 1050"/>
          <p:cNvGrpSpPr/>
          <p:nvPr/>
        </p:nvGrpSpPr>
        <p:grpSpPr bwMode="auto">
          <a:xfrm>
            <a:off x="4775235" y="3733800"/>
            <a:ext cx="914400" cy="1295400"/>
            <a:chOff x="2256" y="2352"/>
            <a:chExt cx="432" cy="816"/>
          </a:xfrm>
        </p:grpSpPr>
        <p:sp>
          <p:nvSpPr>
            <p:cNvPr id="12312" name="Line 1044"/>
            <p:cNvSpPr>
              <a:spLocks noChangeShapeType="1"/>
            </p:cNvSpPr>
            <p:nvPr/>
          </p:nvSpPr>
          <p:spPr bwMode="auto">
            <a:xfrm>
              <a:off x="2256" y="2352"/>
              <a:ext cx="96" cy="816"/>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sp>
          <p:nvSpPr>
            <p:cNvPr id="12313" name="Line 1045"/>
            <p:cNvSpPr>
              <a:spLocks noChangeShapeType="1"/>
            </p:cNvSpPr>
            <p:nvPr/>
          </p:nvSpPr>
          <p:spPr bwMode="auto">
            <a:xfrm>
              <a:off x="2304" y="2400"/>
              <a:ext cx="384" cy="720"/>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grpSp>
      <p:sp>
        <p:nvSpPr>
          <p:cNvPr id="9239" name="Line 1047"/>
          <p:cNvSpPr>
            <a:spLocks noChangeShapeType="1"/>
          </p:cNvSpPr>
          <p:nvPr/>
        </p:nvSpPr>
        <p:spPr bwMode="auto">
          <a:xfrm flipH="1">
            <a:off x="4267200" y="3581399"/>
            <a:ext cx="304800" cy="76200"/>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6" tIns="45091" rIns="90196" bIns="4509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grpSp>
        <p:nvGrpSpPr>
          <p:cNvPr id="9243" name="Group 1051"/>
          <p:cNvGrpSpPr/>
          <p:nvPr/>
        </p:nvGrpSpPr>
        <p:grpSpPr bwMode="auto">
          <a:xfrm>
            <a:off x="4978447" y="4953091"/>
            <a:ext cx="719667" cy="393700"/>
            <a:chOff x="2352" y="3120"/>
            <a:chExt cx="340" cy="248"/>
          </a:xfrm>
        </p:grpSpPr>
        <p:sp>
          <p:nvSpPr>
            <p:cNvPr id="12310" name="Freeform 1046"/>
            <p:cNvSpPr/>
            <p:nvPr/>
          </p:nvSpPr>
          <p:spPr bwMode="auto">
            <a:xfrm>
              <a:off x="2592" y="3120"/>
              <a:ext cx="100" cy="192"/>
            </a:xfrm>
            <a:custGeom>
              <a:avLst/>
              <a:gdLst>
                <a:gd name="T0" fmla="*/ 96 w 100"/>
                <a:gd name="T1" fmla="*/ 0 h 192"/>
                <a:gd name="T2" fmla="*/ 84 w 100"/>
                <a:gd name="T3" fmla="*/ 144 h 192"/>
                <a:gd name="T4" fmla="*/ 0 w 100"/>
                <a:gd name="T5" fmla="*/ 192 h 192"/>
                <a:gd name="T6" fmla="*/ 0 60000 65536"/>
                <a:gd name="T7" fmla="*/ 0 60000 65536"/>
                <a:gd name="T8" fmla="*/ 0 60000 65536"/>
              </a:gdLst>
              <a:ahLst/>
              <a:cxnLst>
                <a:cxn ang="T6">
                  <a:pos x="T0" y="T1"/>
                </a:cxn>
                <a:cxn ang="T7">
                  <a:pos x="T2" y="T3"/>
                </a:cxn>
                <a:cxn ang="T8">
                  <a:pos x="T4" y="T5"/>
                </a:cxn>
              </a:cxnLst>
              <a:rect l="0" t="0" r="r" b="b"/>
              <a:pathLst>
                <a:path w="100" h="192">
                  <a:moveTo>
                    <a:pt x="96" y="0"/>
                  </a:moveTo>
                  <a:cubicBezTo>
                    <a:pt x="94" y="24"/>
                    <a:pt x="100" y="112"/>
                    <a:pt x="84" y="144"/>
                  </a:cubicBezTo>
                  <a:lnTo>
                    <a:pt x="0" y="192"/>
                  </a:ln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sp>
          <p:nvSpPr>
            <p:cNvPr id="12311" name="Freeform 1048"/>
            <p:cNvSpPr/>
            <p:nvPr/>
          </p:nvSpPr>
          <p:spPr bwMode="auto">
            <a:xfrm>
              <a:off x="2352" y="3216"/>
              <a:ext cx="192" cy="152"/>
            </a:xfrm>
            <a:custGeom>
              <a:avLst/>
              <a:gdLst>
                <a:gd name="T0" fmla="*/ 192 w 192"/>
                <a:gd name="T1" fmla="*/ 130 h 56"/>
                <a:gd name="T2" fmla="*/ 84 w 192"/>
                <a:gd name="T3" fmla="*/ 130 h 56"/>
                <a:gd name="T4" fmla="*/ 0 w 192"/>
                <a:gd name="T5" fmla="*/ 0 h 56"/>
                <a:gd name="T6" fmla="*/ 0 60000 65536"/>
                <a:gd name="T7" fmla="*/ 0 60000 65536"/>
                <a:gd name="T8" fmla="*/ 0 60000 65536"/>
              </a:gdLst>
              <a:ahLst/>
              <a:cxnLst>
                <a:cxn ang="T6">
                  <a:pos x="T0" y="T1"/>
                </a:cxn>
                <a:cxn ang="T7">
                  <a:pos x="T2" y="T3"/>
                </a:cxn>
                <a:cxn ang="T8">
                  <a:pos x="T4" y="T5"/>
                </a:cxn>
              </a:cxnLst>
              <a:rect l="0" t="0" r="r" b="b"/>
              <a:pathLst>
                <a:path w="192" h="56">
                  <a:moveTo>
                    <a:pt x="192" y="48"/>
                  </a:moveTo>
                  <a:cubicBezTo>
                    <a:pt x="174" y="48"/>
                    <a:pt x="116" y="56"/>
                    <a:pt x="84" y="48"/>
                  </a:cubicBezTo>
                  <a:cubicBezTo>
                    <a:pt x="52" y="40"/>
                    <a:pt x="17" y="10"/>
                    <a:pt x="0" y="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grpSp>
      <p:pic>
        <p:nvPicPr>
          <p:cNvPr id="9224" name="Picture 1032" descr="037">
            <a:hlinkClick r:id="" action="ppaction://noaction"/>
          </p:cNvPr>
          <p:cNvPicPr>
            <a:picLocks noChangeAspect="1" noChangeArrowheads="1" noCrop="1"/>
          </p:cNvPicPr>
          <p:nvPr/>
        </p:nvPicPr>
        <p:blipFill>
          <a:blip r:embed="rId3"/>
          <a:srcRect/>
          <a:stretch>
            <a:fillRect/>
          </a:stretch>
        </p:blipFill>
        <p:spPr bwMode="auto">
          <a:xfrm>
            <a:off x="3352800" y="3733899"/>
            <a:ext cx="736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左箭头 1">
            <a:hlinkClick r:id="" action="ppaction://noaction"/>
          </p:cNvPr>
          <p:cNvSpPr/>
          <p:nvPr/>
        </p:nvSpPr>
        <p:spPr bwMode="auto">
          <a:xfrm>
            <a:off x="2680772" y="6251004"/>
            <a:ext cx="672074" cy="404664"/>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96" tIns="45091" rIns="90196" bIns="45091" numCol="1" rtlCol="0" anchor="t" anchorCtr="0" compatLnSpc="1"/>
          <a:lstStyle/>
          <a:p>
            <a:pPr algn="ctr" defTabSz="909955" fontAlgn="base">
              <a:spcBef>
                <a:spcPct val="50000"/>
              </a:spcBef>
              <a:spcAft>
                <a:spcPct val="0"/>
              </a:spcAft>
            </a:pPr>
            <a:endParaRPr kumimoji="1" lang="zh-CN" altLang="en-US" sz="2800" b="1">
              <a:solidFill>
                <a:srgbClr val="FF0033"/>
              </a:solidFill>
              <a:latin typeface="黑体" panose="02010609060101010101" pitchFamily="49" charset="-122"/>
              <a:ea typeface="黑体" panose="02010609060101010101" pitchFamily="49" charset="-122"/>
            </a:endParaRPr>
          </a:p>
        </p:txBody>
      </p:sp>
      <p:grpSp>
        <p:nvGrpSpPr>
          <p:cNvPr id="29" name="组合 28"/>
          <p:cNvGrpSpPr/>
          <p:nvPr/>
        </p:nvGrpSpPr>
        <p:grpSpPr>
          <a:xfrm>
            <a:off x="10849207" y="5312990"/>
            <a:ext cx="868290" cy="1342678"/>
            <a:chOff x="-8351" y="4124960"/>
            <a:chExt cx="710903" cy="916940"/>
          </a:xfrm>
        </p:grpSpPr>
        <p:cxnSp>
          <p:nvCxnSpPr>
            <p:cNvPr id="30" name="直接连接符 29"/>
            <p:cNvCxnSpPr/>
            <p:nvPr/>
          </p:nvCxnSpPr>
          <p:spPr>
            <a:xfrm>
              <a:off x="314960" y="4124960"/>
              <a:ext cx="0" cy="916940"/>
            </a:xfrm>
            <a:prstGeom prst="line">
              <a:avLst/>
            </a:prstGeom>
            <a:noFill/>
            <a:ln w="6350" cap="flat" cmpd="sng" algn="ctr">
              <a:solidFill>
                <a:sysClr val="windowText" lastClr="000000"/>
              </a:solidFill>
              <a:prstDash val="solid"/>
              <a:miter lim="800000"/>
            </a:ln>
            <a:effectLst/>
          </p:spPr>
        </p:cxnSp>
        <p:sp>
          <p:nvSpPr>
            <p:cNvPr id="31" name="TextBox 30"/>
            <p:cNvSpPr txBox="1"/>
            <p:nvPr/>
          </p:nvSpPr>
          <p:spPr>
            <a:xfrm>
              <a:off x="-8351" y="4175760"/>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时空观念</a:t>
              </a:r>
            </a:p>
          </p:txBody>
        </p:sp>
        <p:sp>
          <p:nvSpPr>
            <p:cNvPr id="32" name="TextBox 31"/>
            <p:cNvSpPr txBox="1"/>
            <p:nvPr/>
          </p:nvSpPr>
          <p:spPr>
            <a:xfrm>
              <a:off x="324569" y="4175760"/>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历史解释</a:t>
              </a:r>
            </a:p>
          </p:txBody>
        </p:sp>
      </p:grpSp>
    </p:spTree>
    <p:extLst>
      <p:ext uri="{BB962C8B-B14F-4D97-AF65-F5344CB8AC3E}">
        <p14:creationId xmlns:p14="http://schemas.microsoft.com/office/powerpoint/2010/main" val="2524347250"/>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strips(downRight)">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strips(downLeft)">
                                      <p:cBhvr>
                                        <p:cTn id="12" dur="500"/>
                                        <p:tgtEl>
                                          <p:spTgt spid="9220"/>
                                        </p:tgtEl>
                                      </p:cBhvr>
                                    </p:animEffec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499"/>
                                          </p:stCondLst>
                                        </p:cTn>
                                        <p:tgtEl>
                                          <p:spTgt spid="92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241"/>
                                        </p:tgtEl>
                                        <p:attrNameLst>
                                          <p:attrName>style.visibility</p:attrName>
                                        </p:attrNameLst>
                                      </p:cBhvr>
                                      <p:to>
                                        <p:strVal val="visible"/>
                                      </p:to>
                                    </p:set>
                                    <p:animEffect transition="in" filter="box(in)">
                                      <p:cBhvr>
                                        <p:cTn id="20" dur="500"/>
                                        <p:tgtEl>
                                          <p:spTgt spid="9241"/>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92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grpId="0" nodeType="clickEffect">
                                  <p:stCondLst>
                                    <p:cond delay="0"/>
                                  </p:stCondLst>
                                  <p:childTnLst>
                                    <p:set>
                                      <p:cBhvr>
                                        <p:cTn id="27" dur="1" fill="hold">
                                          <p:stCondLst>
                                            <p:cond delay="0"/>
                                          </p:stCondLst>
                                        </p:cTn>
                                        <p:tgtEl>
                                          <p:spTgt spid="9230"/>
                                        </p:tgtEl>
                                        <p:attrNameLst>
                                          <p:attrName>style.visibility</p:attrName>
                                        </p:attrNameLst>
                                      </p:cBhvr>
                                      <p:to>
                                        <p:strVal val="visible"/>
                                      </p:to>
                                    </p:set>
                                    <p:animEffect transition="in" filter="strips(upRight)">
                                      <p:cBhvr>
                                        <p:cTn id="28" dur="500"/>
                                        <p:tgtEl>
                                          <p:spTgt spid="92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9227"/>
                                        </p:tgtEl>
                                        <p:attrNameLst>
                                          <p:attrName>style.visibility</p:attrName>
                                        </p:attrNameLst>
                                      </p:cBhvr>
                                      <p:to>
                                        <p:strVal val="visible"/>
                                      </p:to>
                                    </p:set>
                                    <p:animEffect transition="in" filter="wipe(right)">
                                      <p:cBhvr>
                                        <p:cTn id="33" dur="500"/>
                                        <p:tgtEl>
                                          <p:spTgt spid="9227"/>
                                        </p:tgtEl>
                                      </p:cBhvr>
                                    </p:animEffect>
                                  </p:childTnLst>
                                </p:cTn>
                              </p:par>
                            </p:childTnLst>
                          </p:cTn>
                        </p:par>
                        <p:par>
                          <p:cTn id="34" fill="hold">
                            <p:stCondLst>
                              <p:cond delay="500"/>
                            </p:stCondLst>
                            <p:childTnLst>
                              <p:par>
                                <p:cTn id="35" presetID="18" presetClass="entr" presetSubtype="12" fill="hold" grpId="0" nodeType="afterEffect">
                                  <p:stCondLst>
                                    <p:cond delay="0"/>
                                  </p:stCondLst>
                                  <p:childTnLst>
                                    <p:set>
                                      <p:cBhvr>
                                        <p:cTn id="36" dur="1" fill="hold">
                                          <p:stCondLst>
                                            <p:cond delay="0"/>
                                          </p:stCondLst>
                                        </p:cTn>
                                        <p:tgtEl>
                                          <p:spTgt spid="9231"/>
                                        </p:tgtEl>
                                        <p:attrNameLst>
                                          <p:attrName>style.visibility</p:attrName>
                                        </p:attrNameLst>
                                      </p:cBhvr>
                                      <p:to>
                                        <p:strVal val="visible"/>
                                      </p:to>
                                    </p:set>
                                    <p:animEffect transition="in" filter="strips(downLeft)">
                                      <p:cBhvr>
                                        <p:cTn id="37" dur="500"/>
                                        <p:tgtEl>
                                          <p:spTgt spid="923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9226"/>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499"/>
                                          </p:stCondLst>
                                        </p:cTn>
                                        <p:tgtEl>
                                          <p:spTgt spid="92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8" presetClass="entr" presetSubtype="9" fill="hold" grpId="0"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strips(upLeft)">
                                      <p:cBhvr>
                                        <p:cTn id="49" dur="500"/>
                                        <p:tgtEl>
                                          <p:spTgt spid="9228"/>
                                        </p:tgtEl>
                                      </p:cBhvr>
                                    </p:animEffect>
                                  </p:childTnLst>
                                </p:cTn>
                              </p:par>
                            </p:childTnLst>
                          </p:cTn>
                        </p:par>
                        <p:par>
                          <p:cTn id="50" fill="hold">
                            <p:stCondLst>
                              <p:cond delay="500"/>
                            </p:stCondLst>
                            <p:childTnLst>
                              <p:par>
                                <p:cTn id="51" presetID="18" presetClass="entr" presetSubtype="12" fill="hold" grpId="0" nodeType="afterEffect">
                                  <p:stCondLst>
                                    <p:cond delay="0"/>
                                  </p:stCondLst>
                                  <p:childTnLst>
                                    <p:set>
                                      <p:cBhvr>
                                        <p:cTn id="52" dur="1" fill="hold">
                                          <p:stCondLst>
                                            <p:cond delay="0"/>
                                          </p:stCondLst>
                                        </p:cTn>
                                        <p:tgtEl>
                                          <p:spTgt spid="9229"/>
                                        </p:tgtEl>
                                        <p:attrNameLst>
                                          <p:attrName>style.visibility</p:attrName>
                                        </p:attrNameLst>
                                      </p:cBhvr>
                                      <p:to>
                                        <p:strVal val="visible"/>
                                      </p:to>
                                    </p:set>
                                    <p:animEffect transition="in" filter="strips(downLeft)">
                                      <p:cBhvr>
                                        <p:cTn id="53" dur="500"/>
                                        <p:tgtEl>
                                          <p:spTgt spid="9229"/>
                                        </p:tgtEl>
                                      </p:cBhvr>
                                    </p:animEffect>
                                  </p:childTnLst>
                                </p:cTn>
                              </p:par>
                            </p:childTnLst>
                          </p:cTn>
                        </p:par>
                        <p:par>
                          <p:cTn id="54" fill="hold">
                            <p:stCondLst>
                              <p:cond delay="1000"/>
                            </p:stCondLst>
                            <p:childTnLst>
                              <p:par>
                                <p:cTn id="55" presetID="18" presetClass="entr" presetSubtype="9" fill="hold" grpId="0" nodeType="afterEffect">
                                  <p:stCondLst>
                                    <p:cond delay="0"/>
                                  </p:stCondLst>
                                  <p:childTnLst>
                                    <p:set>
                                      <p:cBhvr>
                                        <p:cTn id="56" dur="1" fill="hold">
                                          <p:stCondLst>
                                            <p:cond delay="0"/>
                                          </p:stCondLst>
                                        </p:cTn>
                                        <p:tgtEl>
                                          <p:spTgt spid="9235"/>
                                        </p:tgtEl>
                                        <p:attrNameLst>
                                          <p:attrName>style.visibility</p:attrName>
                                        </p:attrNameLst>
                                      </p:cBhvr>
                                      <p:to>
                                        <p:strVal val="visible"/>
                                      </p:to>
                                    </p:set>
                                    <p:animEffect transition="in" filter="strips(upLeft)">
                                      <p:cBhvr>
                                        <p:cTn id="57" dur="500"/>
                                        <p:tgtEl>
                                          <p:spTgt spid="9235"/>
                                        </p:tgtEl>
                                      </p:cBhvr>
                                    </p:animEffect>
                                  </p:childTnLst>
                                </p:cTn>
                              </p:par>
                            </p:childTnLst>
                          </p:cTn>
                        </p:par>
                        <p:par>
                          <p:cTn id="58" fill="hold">
                            <p:stCondLst>
                              <p:cond delay="1500"/>
                            </p:stCondLst>
                            <p:childTnLst>
                              <p:par>
                                <p:cTn id="59" presetID="18" presetClass="entr" presetSubtype="12" fill="hold" grpId="0" nodeType="afterEffect">
                                  <p:stCondLst>
                                    <p:cond delay="0"/>
                                  </p:stCondLst>
                                  <p:childTnLst>
                                    <p:set>
                                      <p:cBhvr>
                                        <p:cTn id="60" dur="1" fill="hold">
                                          <p:stCondLst>
                                            <p:cond delay="0"/>
                                          </p:stCondLst>
                                        </p:cTn>
                                        <p:tgtEl>
                                          <p:spTgt spid="9239"/>
                                        </p:tgtEl>
                                        <p:attrNameLst>
                                          <p:attrName>style.visibility</p:attrName>
                                        </p:attrNameLst>
                                      </p:cBhvr>
                                      <p:to>
                                        <p:strVal val="visible"/>
                                      </p:to>
                                    </p:set>
                                    <p:animEffect transition="in" filter="strips(downLeft)">
                                      <p:cBhvr>
                                        <p:cTn id="61" dur="500"/>
                                        <p:tgtEl>
                                          <p:spTgt spid="9239"/>
                                        </p:tgtEl>
                                      </p:cBhvr>
                                    </p:animEffect>
                                  </p:child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499"/>
                                          </p:stCondLst>
                                        </p:cTn>
                                        <p:tgtEl>
                                          <p:spTgt spid="92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9242"/>
                                        </p:tgtEl>
                                        <p:attrNameLst>
                                          <p:attrName>style.visibility</p:attrName>
                                        </p:attrNameLst>
                                      </p:cBhvr>
                                      <p:to>
                                        <p:strVal val="visible"/>
                                      </p:to>
                                    </p:set>
                                    <p:animEffect transition="in" filter="wipe(up)">
                                      <p:cBhvr>
                                        <p:cTn id="69" dur="500"/>
                                        <p:tgtEl>
                                          <p:spTgt spid="9242"/>
                                        </p:tgtEl>
                                      </p:cBhvr>
                                    </p:animEffect>
                                  </p:childTnLst>
                                </p:cTn>
                              </p:par>
                            </p:childTnLst>
                          </p:cTn>
                        </p:par>
                        <p:par>
                          <p:cTn id="70" fill="hold">
                            <p:stCondLst>
                              <p:cond delay="500"/>
                            </p:stCondLst>
                            <p:childTnLst>
                              <p:par>
                                <p:cTn id="71" presetID="22" presetClass="entr" presetSubtype="2" fill="hold" nodeType="afterEffect">
                                  <p:stCondLst>
                                    <p:cond delay="0"/>
                                  </p:stCondLst>
                                  <p:childTnLst>
                                    <p:set>
                                      <p:cBhvr>
                                        <p:cTn id="72" dur="1" fill="hold">
                                          <p:stCondLst>
                                            <p:cond delay="0"/>
                                          </p:stCondLst>
                                        </p:cTn>
                                        <p:tgtEl>
                                          <p:spTgt spid="9243"/>
                                        </p:tgtEl>
                                        <p:attrNameLst>
                                          <p:attrName>style.visibility</p:attrName>
                                        </p:attrNameLst>
                                      </p:cBhvr>
                                      <p:to>
                                        <p:strVal val="visible"/>
                                      </p:to>
                                    </p:set>
                                    <p:animEffect transition="in" filter="wipe(right)">
                                      <p:cBhvr>
                                        <p:cTn id="73" dur="500"/>
                                        <p:tgtEl>
                                          <p:spTgt spid="9243"/>
                                        </p:tgtEl>
                                      </p:cBhvr>
                                    </p:animEffect>
                                  </p:childTnLst>
                                </p:cTn>
                              </p:par>
                            </p:childTnLst>
                          </p:cTn>
                        </p:par>
                        <p:par>
                          <p:cTn id="74" fill="hold">
                            <p:stCondLst>
                              <p:cond delay="1000"/>
                            </p:stCondLst>
                            <p:childTnLst>
                              <p:par>
                                <p:cTn id="75" presetID="1" presetClass="entr" presetSubtype="0" fill="hold" nodeType="afterEffect">
                                  <p:stCondLst>
                                    <p:cond delay="0"/>
                                  </p:stCondLst>
                                  <p:childTnLst>
                                    <p:set>
                                      <p:cBhvr>
                                        <p:cTn id="76" dur="1" fill="hold">
                                          <p:stCondLst>
                                            <p:cond delay="499"/>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6" grpId="0" animBg="1" autoUpdateAnimBg="0"/>
      <p:bldP spid="9227" grpId="0" animBg="1"/>
      <p:bldP spid="9228" grpId="0" animBg="1"/>
      <p:bldP spid="9229" grpId="0" animBg="1"/>
      <p:bldP spid="9230" grpId="0" animBg="1"/>
      <p:bldP spid="9231" grpId="0" animBg="1"/>
      <p:bldP spid="9235" grpId="0" animBg="1"/>
      <p:bldP spid="92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9448800" y="6356350"/>
            <a:ext cx="2743200" cy="365125"/>
          </a:xfrm>
          <a:prstGeom prst="rect">
            <a:avLst/>
          </a:prstGeom>
        </p:spPr>
        <p:txBody>
          <a:bodyPr/>
          <a:lstStyle/>
          <a:p>
            <a:pPr>
              <a:defRPr/>
            </a:pPr>
            <a:fld id="{601EE9E8-4134-49B0-9AA7-3089E6521627}" type="slidenum">
              <a:rPr lang="en-US" smtClean="0">
                <a:solidFill>
                  <a:prstClr val="black">
                    <a:tint val="75000"/>
                  </a:prstClr>
                </a:solidFill>
              </a:rPr>
              <a:t>26</a:t>
            </a:fld>
            <a:endParaRPr lang="en-US" dirty="0">
              <a:solidFill>
                <a:prstClr val="black">
                  <a:tint val="75000"/>
                </a:prstClr>
              </a:solidFill>
            </a:endParaRPr>
          </a:p>
        </p:txBody>
      </p:sp>
      <p:sp>
        <p:nvSpPr>
          <p:cNvPr id="6" name="TextBox 5"/>
          <p:cNvSpPr txBox="1"/>
          <p:nvPr/>
        </p:nvSpPr>
        <p:spPr>
          <a:xfrm>
            <a:off x="8718246" y="89691"/>
            <a:ext cx="3096747" cy="584775"/>
          </a:xfrm>
          <a:prstGeom prst="rect">
            <a:avLst/>
          </a:prstGeom>
          <a:noFill/>
        </p:spPr>
        <p:txBody>
          <a:bodyPr wrap="square" rtlCol="0">
            <a:spAutoFit/>
          </a:bodyPr>
          <a:lstStyle/>
          <a:p>
            <a:r>
              <a:rPr lang="zh-CN" altLang="en-US" sz="3200" dirty="0">
                <a:latin typeface="楷体" pitchFamily="49" charset="-122"/>
                <a:ea typeface="楷体" pitchFamily="49" charset="-122"/>
              </a:rPr>
              <a:t>一个民族的悲哀</a:t>
            </a:r>
          </a:p>
        </p:txBody>
      </p:sp>
      <p:pic>
        <p:nvPicPr>
          <p:cNvPr id="7" name="图片 2" descr="02.png"/>
          <p:cNvPicPr>
            <a:picLocks noChangeAspect="1" noChangeArrowheads="1"/>
          </p:cNvPicPr>
          <p:nvPr/>
        </p:nvPicPr>
        <p:blipFill rotWithShape="1">
          <a:blip r:embed="rId2">
            <a:extLst>
              <a:ext uri="{28A0092B-C50C-407E-A947-70E740481C1C}">
                <a14:useLocalDpi xmlns:a14="http://schemas.microsoft.com/office/drawing/2010/main" val="0"/>
              </a:ext>
            </a:extLst>
          </a:blip>
          <a:stretch>
            <a:fillRect/>
          </a:stretch>
        </p:blipFill>
        <p:spPr bwMode="auto">
          <a:xfrm>
            <a:off x="3000339" y="3954966"/>
            <a:ext cx="6240762" cy="252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a:xfrm>
            <a:off x="6744156" y="910638"/>
            <a:ext cx="4969199" cy="3044329"/>
            <a:chOff x="7086907" y="1116753"/>
            <a:chExt cx="4968552" cy="3044329"/>
          </a:xfrm>
        </p:grpSpPr>
        <p:pic>
          <p:nvPicPr>
            <p:cNvPr id="12" name="Picture 32" descr="c:\users\administrator\appdata\roaming\360se6\User Data\temp\0ZIB403-21.jpg"/>
            <p:cNvPicPr>
              <a:picLocks noChangeAspect="1" noChangeArrowheads="1"/>
            </p:cNvPicPr>
            <p:nvPr/>
          </p:nvPicPr>
          <p:blipFill>
            <a:blip r:embed="rId3">
              <a:extLst>
                <a:ext uri="{28A0092B-C50C-407E-A947-70E740481C1C}">
                  <a14:useLocalDpi xmlns:a14="http://schemas.microsoft.com/office/drawing/2010/main" val="0"/>
                </a:ext>
              </a:extLst>
            </a:blip>
            <a:srcRect b="32"/>
            <a:stretch>
              <a:fillRect/>
            </a:stretch>
          </p:blipFill>
          <p:spPr bwMode="auto">
            <a:xfrm>
              <a:off x="8223270" y="1116753"/>
              <a:ext cx="2272725" cy="172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3"/>
            <p:cNvSpPr>
              <a:spLocks noChangeArrowheads="1"/>
            </p:cNvSpPr>
            <p:nvPr/>
          </p:nvSpPr>
          <p:spPr bwMode="auto">
            <a:xfrm>
              <a:off x="7086907" y="2714548"/>
              <a:ext cx="4968552" cy="144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2" rIns="91425" bIns="45712">
              <a:spAutoFit/>
            </a:bodyPr>
            <a:lstStyle>
              <a:lvl1pPr>
                <a:defRPr sz="2000">
                  <a:solidFill>
                    <a:schemeClr val="tx1"/>
                  </a:solidFill>
                  <a:latin typeface="黑体" panose="02010609060101010101" pitchFamily="49" charset="-122"/>
                  <a:ea typeface="黑体" panose="02010609060101010101" pitchFamily="49" charset="-122"/>
                </a:defRPr>
              </a:lvl1pPr>
              <a:lvl2pPr marL="742950" indent="-285750">
                <a:defRPr sz="2000">
                  <a:solidFill>
                    <a:schemeClr val="tx1"/>
                  </a:solidFill>
                  <a:latin typeface="黑体" panose="02010609060101010101" pitchFamily="49" charset="-122"/>
                  <a:ea typeface="黑体" panose="02010609060101010101" pitchFamily="49" charset="-122"/>
                </a:defRPr>
              </a:lvl2pPr>
              <a:lvl3pPr marL="1143000" indent="-228600">
                <a:defRPr sz="2000">
                  <a:solidFill>
                    <a:schemeClr val="tx1"/>
                  </a:solidFill>
                  <a:latin typeface="黑体" panose="02010609060101010101" pitchFamily="49" charset="-122"/>
                  <a:ea typeface="黑体" panose="02010609060101010101" pitchFamily="49" charset="-122"/>
                </a:defRPr>
              </a:lvl3pPr>
              <a:lvl4pPr marL="1600200" indent="-228600">
                <a:defRPr sz="2000">
                  <a:solidFill>
                    <a:schemeClr val="tx1"/>
                  </a:solidFill>
                  <a:latin typeface="黑体" panose="02010609060101010101" pitchFamily="49" charset="-122"/>
                  <a:ea typeface="黑体" panose="02010609060101010101" pitchFamily="49" charset="-122"/>
                </a:defRPr>
              </a:lvl4pPr>
              <a:lvl5pPr marL="2057400" indent="-228600">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黑体" panose="02010609060101010101" pitchFamily="49" charset="-122"/>
                </a:defRPr>
              </a:lvl9pPr>
            </a:lstStyle>
            <a:p>
              <a:pPr algn="just" defTabSz="457200"/>
              <a:r>
                <a:rPr lang="zh-CN" altLang="en-US" sz="2200" b="1" dirty="0">
                  <a:solidFill>
                    <a:schemeClr val="tx2">
                      <a:lumMod val="75000"/>
                    </a:schemeClr>
                  </a:solidFill>
                  <a:latin typeface="楷体" panose="02010609060101010101" pitchFamily="49" charset="-122"/>
                  <a:ea typeface="楷体" panose="02010609060101010101" pitchFamily="49" charset="-122"/>
                </a:rPr>
                <a:t>明治天皇</a:t>
              </a:r>
              <a:r>
                <a:rPr lang="en-US" altLang="zh-CN" sz="2200" b="1" dirty="0">
                  <a:solidFill>
                    <a:schemeClr val="tx2">
                      <a:lumMod val="75000"/>
                    </a:schemeClr>
                  </a:solidFill>
                  <a:latin typeface="楷体" panose="02010609060101010101" pitchFamily="49" charset="-122"/>
                  <a:ea typeface="楷体" panose="02010609060101010101" pitchFamily="49" charset="-122"/>
                </a:rPr>
                <a:t>:</a:t>
              </a:r>
              <a:r>
                <a:rPr lang="zh-CN" altLang="en-US" sz="2200" b="1" dirty="0">
                  <a:solidFill>
                    <a:schemeClr val="tx2">
                      <a:lumMod val="75000"/>
                    </a:schemeClr>
                  </a:solidFill>
                  <a:latin typeface="楷体" panose="02010609060101010101" pitchFamily="49" charset="-122"/>
                  <a:ea typeface="楷体" panose="02010609060101010101" pitchFamily="49" charset="-122"/>
                </a:rPr>
                <a:t>以饿肚皮的精神</a:t>
              </a:r>
              <a:r>
                <a:rPr lang="en-US" altLang="zh-CN" sz="2200" b="1" dirty="0">
                  <a:solidFill>
                    <a:schemeClr val="tx2">
                      <a:lumMod val="75000"/>
                    </a:schemeClr>
                  </a:solidFill>
                  <a:latin typeface="楷体" panose="02010609060101010101" pitchFamily="49" charset="-122"/>
                  <a:ea typeface="楷体" panose="02010609060101010101" pitchFamily="49" charset="-122"/>
                </a:rPr>
                <a:t>,</a:t>
              </a:r>
              <a:r>
                <a:rPr lang="zh-CN" altLang="en-US" sz="2200" b="1" dirty="0">
                  <a:solidFill>
                    <a:schemeClr val="tx2">
                      <a:lumMod val="75000"/>
                    </a:schemeClr>
                  </a:solidFill>
                  <a:latin typeface="楷体" panose="02010609060101010101" pitchFamily="49" charset="-122"/>
                  <a:ea typeface="楷体" panose="02010609060101010101" pitchFamily="49" charset="-122"/>
                </a:rPr>
                <a:t>一天只吃一餐饭</a:t>
              </a:r>
              <a:r>
                <a:rPr lang="en-US" altLang="zh-CN" sz="2200" b="1" dirty="0">
                  <a:solidFill>
                    <a:schemeClr val="tx2">
                      <a:lumMod val="75000"/>
                    </a:schemeClr>
                  </a:solidFill>
                  <a:latin typeface="楷体" panose="02010609060101010101" pitchFamily="49" charset="-122"/>
                  <a:ea typeface="楷体" panose="02010609060101010101" pitchFamily="49" charset="-122"/>
                </a:rPr>
                <a:t>,</a:t>
              </a:r>
              <a:r>
                <a:rPr lang="zh-CN" altLang="en-US" sz="2200" b="1" dirty="0">
                  <a:solidFill>
                    <a:schemeClr val="tx2">
                      <a:lumMod val="75000"/>
                    </a:schemeClr>
                  </a:solidFill>
                  <a:latin typeface="楷体" panose="02010609060101010101" pitchFamily="49" charset="-122"/>
                  <a:ea typeface="楷体" panose="02010609060101010101" pitchFamily="49" charset="-122"/>
                </a:rPr>
                <a:t>鼓动着他的臣民为战舰捐出口袋里的最后一个铜板，于</a:t>
              </a:r>
              <a:r>
                <a:rPr lang="en-US" altLang="zh-CN" sz="2200" b="1" dirty="0">
                  <a:solidFill>
                    <a:schemeClr val="tx2">
                      <a:lumMod val="75000"/>
                    </a:schemeClr>
                  </a:solidFill>
                  <a:latin typeface="楷体" panose="02010609060101010101" pitchFamily="49" charset="-122"/>
                  <a:ea typeface="楷体" panose="02010609060101010101" pitchFamily="49" charset="-122"/>
                </a:rPr>
                <a:t>1887</a:t>
              </a:r>
              <a:r>
                <a:rPr lang="zh-CN" altLang="en-US" sz="2200" b="1" dirty="0">
                  <a:solidFill>
                    <a:schemeClr val="tx2">
                      <a:lumMod val="75000"/>
                    </a:schemeClr>
                  </a:solidFill>
                  <a:latin typeface="楷体" panose="02010609060101010101" pitchFamily="49" charset="-122"/>
                  <a:ea typeface="楷体" panose="02010609060101010101" pitchFamily="49" charset="-122"/>
                </a:rPr>
                <a:t>年</a:t>
              </a:r>
              <a:r>
                <a:rPr lang="en-US" altLang="zh-CN" sz="2200" b="1" dirty="0">
                  <a:solidFill>
                    <a:schemeClr val="tx2">
                      <a:lumMod val="75000"/>
                    </a:schemeClr>
                  </a:solidFill>
                  <a:latin typeface="楷体" panose="02010609060101010101" pitchFamily="49" charset="-122"/>
                  <a:ea typeface="楷体" panose="02010609060101010101" pitchFamily="49" charset="-122"/>
                </a:rPr>
                <a:t>7</a:t>
              </a:r>
              <a:r>
                <a:rPr lang="zh-CN" altLang="en-US" sz="2200" b="1" dirty="0">
                  <a:solidFill>
                    <a:schemeClr val="tx2">
                      <a:lumMod val="75000"/>
                    </a:schemeClr>
                  </a:solidFill>
                  <a:latin typeface="楷体" panose="02010609060101010101" pitchFamily="49" charset="-122"/>
                  <a:ea typeface="楷体" panose="02010609060101010101" pitchFamily="49" charset="-122"/>
                </a:rPr>
                <a:t>月</a:t>
              </a:r>
              <a:r>
                <a:rPr lang="en-US" altLang="zh-CN" sz="2200" b="1" dirty="0">
                  <a:solidFill>
                    <a:schemeClr val="tx2">
                      <a:lumMod val="75000"/>
                    </a:schemeClr>
                  </a:solidFill>
                  <a:latin typeface="楷体" panose="02010609060101010101" pitchFamily="49" charset="-122"/>
                  <a:ea typeface="楷体" panose="02010609060101010101" pitchFamily="49" charset="-122"/>
                </a:rPr>
                <a:t>1</a:t>
              </a:r>
              <a:r>
                <a:rPr lang="zh-CN" altLang="en-US" sz="2200" b="1" dirty="0">
                  <a:solidFill>
                    <a:schemeClr val="tx2">
                      <a:lumMod val="75000"/>
                    </a:schemeClr>
                  </a:solidFill>
                  <a:latin typeface="楷体" panose="02010609060101010101" pitchFamily="49" charset="-122"/>
                  <a:ea typeface="楷体" panose="02010609060101010101" pitchFamily="49" charset="-122"/>
                </a:rPr>
                <a:t>日从内务库中拨出</a:t>
              </a:r>
              <a:r>
                <a:rPr lang="en-US" altLang="zh-CN" sz="2200" b="1" dirty="0">
                  <a:solidFill>
                    <a:schemeClr val="tx2">
                      <a:lumMod val="75000"/>
                    </a:schemeClr>
                  </a:solidFill>
                  <a:latin typeface="楷体" panose="02010609060101010101" pitchFamily="49" charset="-122"/>
                  <a:ea typeface="楷体" panose="02010609060101010101" pitchFamily="49" charset="-122"/>
                </a:rPr>
                <a:t>30</a:t>
              </a:r>
              <a:r>
                <a:rPr lang="zh-CN" altLang="en-US" sz="2200" b="1" dirty="0">
                  <a:solidFill>
                    <a:schemeClr val="tx2">
                      <a:lumMod val="75000"/>
                    </a:schemeClr>
                  </a:solidFill>
                  <a:latin typeface="楷体" panose="02010609060101010101" pitchFamily="49" charset="-122"/>
                  <a:ea typeface="楷体" panose="02010609060101010101" pitchFamily="49" charset="-122"/>
                </a:rPr>
                <a:t>万日元作为海防经费。</a:t>
              </a:r>
            </a:p>
          </p:txBody>
        </p:sp>
      </p:grpSp>
      <p:grpSp>
        <p:nvGrpSpPr>
          <p:cNvPr id="14" name="组合 13"/>
          <p:cNvGrpSpPr/>
          <p:nvPr/>
        </p:nvGrpSpPr>
        <p:grpSpPr>
          <a:xfrm>
            <a:off x="574296" y="910637"/>
            <a:ext cx="5185251" cy="3076548"/>
            <a:chOff x="478581" y="718866"/>
            <a:chExt cx="5184576" cy="3076548"/>
          </a:xfrm>
        </p:grpSpPr>
        <p:sp>
          <p:nvSpPr>
            <p:cNvPr id="10" name="矩形 43"/>
            <p:cNvSpPr>
              <a:spLocks noChangeArrowheads="1"/>
            </p:cNvSpPr>
            <p:nvPr/>
          </p:nvSpPr>
          <p:spPr bwMode="auto">
            <a:xfrm>
              <a:off x="478581" y="2348880"/>
              <a:ext cx="5184576" cy="144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2" rIns="91425" bIns="45712">
              <a:spAutoFit/>
            </a:bodyPr>
            <a:lstStyle>
              <a:lvl1pPr>
                <a:defRPr sz="2000">
                  <a:solidFill>
                    <a:schemeClr val="tx1"/>
                  </a:solidFill>
                  <a:latin typeface="黑体" panose="02010609060101010101" pitchFamily="49" charset="-122"/>
                  <a:ea typeface="黑体" panose="02010609060101010101" pitchFamily="49" charset="-122"/>
                </a:defRPr>
              </a:lvl1pPr>
              <a:lvl2pPr marL="742950" indent="-285750">
                <a:defRPr sz="2000">
                  <a:solidFill>
                    <a:schemeClr val="tx1"/>
                  </a:solidFill>
                  <a:latin typeface="黑体" panose="02010609060101010101" pitchFamily="49" charset="-122"/>
                  <a:ea typeface="黑体" panose="02010609060101010101" pitchFamily="49" charset="-122"/>
                </a:defRPr>
              </a:lvl2pPr>
              <a:lvl3pPr marL="1143000" indent="-228600">
                <a:defRPr sz="2000">
                  <a:solidFill>
                    <a:schemeClr val="tx1"/>
                  </a:solidFill>
                  <a:latin typeface="黑体" panose="02010609060101010101" pitchFamily="49" charset="-122"/>
                  <a:ea typeface="黑体" panose="02010609060101010101" pitchFamily="49" charset="-122"/>
                </a:defRPr>
              </a:lvl3pPr>
              <a:lvl4pPr marL="1600200" indent="-228600">
                <a:defRPr sz="2000">
                  <a:solidFill>
                    <a:schemeClr val="tx1"/>
                  </a:solidFill>
                  <a:latin typeface="黑体" panose="02010609060101010101" pitchFamily="49" charset="-122"/>
                  <a:ea typeface="黑体" panose="02010609060101010101" pitchFamily="49" charset="-122"/>
                </a:defRPr>
              </a:lvl4pPr>
              <a:lvl5pPr marL="2057400" indent="-228600">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黑体" panose="02010609060101010101" pitchFamily="49" charset="-122"/>
                </a:defRPr>
              </a:lvl9pPr>
            </a:lstStyle>
            <a:p>
              <a:pPr algn="just" defTabSz="457200"/>
              <a:r>
                <a:rPr lang="zh-CN" altLang="en-US" sz="2200" b="1" dirty="0">
                  <a:solidFill>
                    <a:schemeClr val="tx2">
                      <a:lumMod val="75000"/>
                    </a:schemeClr>
                  </a:solidFill>
                  <a:latin typeface="楷体" panose="02010609060101010101" pitchFamily="49" charset="-122"/>
                  <a:ea typeface="楷体" panose="02010609060101010101" pitchFamily="49" charset="-122"/>
                </a:rPr>
                <a:t>慈禧太后</a:t>
              </a:r>
              <a:r>
                <a:rPr lang="en-US" altLang="zh-CN" sz="2200" b="1" dirty="0">
                  <a:solidFill>
                    <a:schemeClr val="tx2">
                      <a:lumMod val="75000"/>
                    </a:schemeClr>
                  </a:solidFill>
                  <a:latin typeface="楷体" panose="02010609060101010101" pitchFamily="49" charset="-122"/>
                  <a:ea typeface="楷体" panose="02010609060101010101" pitchFamily="49" charset="-122"/>
                </a:rPr>
                <a:t>:1888</a:t>
              </a:r>
              <a:r>
                <a:rPr lang="zh-CN" altLang="en-US" sz="2200" b="1" dirty="0">
                  <a:solidFill>
                    <a:schemeClr val="tx2">
                      <a:lumMod val="75000"/>
                    </a:schemeClr>
                  </a:solidFill>
                  <a:latin typeface="楷体" panose="02010609060101010101" pitchFamily="49" charset="-122"/>
                  <a:ea typeface="楷体" panose="02010609060101010101" pitchFamily="49" charset="-122"/>
                </a:rPr>
                <a:t>年开始，慈禧太后开始斥巨资修筑颐和园，为此不惜</a:t>
              </a:r>
              <a:r>
                <a:rPr lang="zh-CN" altLang="en-US" sz="2200" b="1" u="sng" dirty="0">
                  <a:solidFill>
                    <a:schemeClr val="tx2">
                      <a:lumMod val="75000"/>
                    </a:schemeClr>
                  </a:solidFill>
                  <a:latin typeface="楷体" panose="02010609060101010101" pitchFamily="49" charset="-122"/>
                  <a:ea typeface="楷体" panose="02010609060101010101" pitchFamily="49" charset="-122"/>
                </a:rPr>
                <a:t>挪用海军军费</a:t>
              </a:r>
              <a:r>
                <a:rPr lang="zh-CN" altLang="en-US" sz="2200" b="1" dirty="0">
                  <a:solidFill>
                    <a:schemeClr val="tx2">
                      <a:lumMod val="75000"/>
                    </a:schemeClr>
                  </a:solidFill>
                  <a:latin typeface="楷体" panose="02010609060101010101" pitchFamily="49" charset="-122"/>
                  <a:ea typeface="楷体" panose="02010609060101010101" pitchFamily="49" charset="-122"/>
                </a:rPr>
                <a:t>，共达</a:t>
              </a:r>
              <a:r>
                <a:rPr lang="en-US" altLang="zh-CN" sz="2200" b="1" dirty="0">
                  <a:solidFill>
                    <a:schemeClr val="tx2">
                      <a:lumMod val="75000"/>
                    </a:schemeClr>
                  </a:solidFill>
                  <a:latin typeface="楷体" panose="02010609060101010101" pitchFamily="49" charset="-122"/>
                  <a:ea typeface="楷体" panose="02010609060101010101" pitchFamily="49" charset="-122"/>
                </a:rPr>
                <a:t>2000</a:t>
              </a:r>
              <a:r>
                <a:rPr lang="zh-CN" altLang="en-US" sz="2200" b="1" dirty="0">
                  <a:solidFill>
                    <a:schemeClr val="tx2">
                      <a:lumMod val="75000"/>
                    </a:schemeClr>
                  </a:solidFill>
                  <a:latin typeface="楷体" panose="02010609060101010101" pitchFamily="49" charset="-122"/>
                  <a:ea typeface="楷体" panose="02010609060101010101" pitchFamily="49" charset="-122"/>
                </a:rPr>
                <a:t>万两，占了海军军费的一大半，</a:t>
              </a:r>
              <a:r>
                <a:rPr lang="en-US" altLang="zh-CN" sz="2200" b="1" u="sng" dirty="0">
                  <a:solidFill>
                    <a:schemeClr val="tx2">
                      <a:lumMod val="75000"/>
                    </a:schemeClr>
                  </a:solidFill>
                  <a:latin typeface="楷体" panose="02010609060101010101" pitchFamily="49" charset="-122"/>
                  <a:ea typeface="楷体" panose="02010609060101010101" pitchFamily="49" charset="-122"/>
                </a:rPr>
                <a:t>1890</a:t>
              </a:r>
              <a:r>
                <a:rPr lang="zh-CN" altLang="en-US" sz="2200" b="1" u="sng" dirty="0">
                  <a:solidFill>
                    <a:schemeClr val="tx2">
                      <a:lumMod val="75000"/>
                    </a:schemeClr>
                  </a:solidFill>
                  <a:latin typeface="楷体" panose="02010609060101010101" pitchFamily="49" charset="-122"/>
                  <a:ea typeface="楷体" panose="02010609060101010101" pitchFamily="49" charset="-122"/>
                </a:rPr>
                <a:t>年后海军没有增添一艘战舰。</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710" y="718866"/>
              <a:ext cx="1725612"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303547" y="1008449"/>
            <a:ext cx="1108755" cy="461665"/>
          </a:xfrm>
          <a:prstGeom prst="rect">
            <a:avLst/>
          </a:prstGeom>
          <a:noFill/>
        </p:spPr>
        <p:txBody>
          <a:bodyPr wrap="square" rtlCol="0">
            <a:spAutoFit/>
          </a:bodyPr>
          <a:lstStyle/>
          <a:p>
            <a:r>
              <a:rPr lang="zh-CN" altLang="en-US" sz="2400" b="1" dirty="0">
                <a:latin typeface="楷体" pitchFamily="49" charset="-122"/>
                <a:ea typeface="楷体" pitchFamily="49" charset="-122"/>
              </a:rPr>
              <a:t>材料：</a:t>
            </a:r>
          </a:p>
        </p:txBody>
      </p:sp>
      <p:grpSp>
        <p:nvGrpSpPr>
          <p:cNvPr id="16" name="组合 15"/>
          <p:cNvGrpSpPr/>
          <p:nvPr/>
        </p:nvGrpSpPr>
        <p:grpSpPr>
          <a:xfrm>
            <a:off x="10986162" y="1239280"/>
            <a:ext cx="828831" cy="1342678"/>
            <a:chOff x="-8351" y="4124960"/>
            <a:chExt cx="678596" cy="916940"/>
          </a:xfrm>
        </p:grpSpPr>
        <p:cxnSp>
          <p:nvCxnSpPr>
            <p:cNvPr id="17" name="直接连接符 16"/>
            <p:cNvCxnSpPr/>
            <p:nvPr/>
          </p:nvCxnSpPr>
          <p:spPr>
            <a:xfrm>
              <a:off x="314960" y="4124960"/>
              <a:ext cx="0" cy="916940"/>
            </a:xfrm>
            <a:prstGeom prst="line">
              <a:avLst/>
            </a:prstGeom>
            <a:noFill/>
            <a:ln w="6350" cap="flat" cmpd="sng" algn="ctr">
              <a:solidFill>
                <a:sysClr val="windowText" lastClr="000000"/>
              </a:solidFill>
              <a:prstDash val="solid"/>
              <a:miter lim="800000"/>
            </a:ln>
            <a:effectLst/>
          </p:spPr>
        </p:cxnSp>
        <p:sp>
          <p:nvSpPr>
            <p:cNvPr id="18" name="TextBox 17"/>
            <p:cNvSpPr txBox="1"/>
            <p:nvPr/>
          </p:nvSpPr>
          <p:spPr>
            <a:xfrm>
              <a:off x="-8351" y="4175760"/>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史料实证</a:t>
              </a:r>
            </a:p>
          </p:txBody>
        </p:sp>
        <p:sp>
          <p:nvSpPr>
            <p:cNvPr id="19" name="TextBox 18"/>
            <p:cNvSpPr txBox="1"/>
            <p:nvPr/>
          </p:nvSpPr>
          <p:spPr>
            <a:xfrm>
              <a:off x="292262" y="4166716"/>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分析归纳</a:t>
              </a:r>
            </a:p>
          </p:txBody>
        </p:sp>
      </p:grpSp>
    </p:spTree>
    <p:extLst>
      <p:ext uri="{BB962C8B-B14F-4D97-AF65-F5344CB8AC3E}">
        <p14:creationId xmlns:p14="http://schemas.microsoft.com/office/powerpoint/2010/main" val="112238328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541512" y="1040401"/>
            <a:ext cx="1237143" cy="523204"/>
          </a:xfrm>
          <a:prstGeom prst="rect">
            <a:avLst/>
          </a:prstGeom>
          <a:noFill/>
        </p:spPr>
        <p:txBody>
          <a:bodyPr wrap="square" lIns="91425" tIns="45712" rIns="91425" bIns="45712" rtlCol="0">
            <a:spAutoFit/>
          </a:bodyPr>
          <a:lstStyle/>
          <a:p>
            <a:pPr defTabSz="457200"/>
            <a:r>
              <a:rPr lang="zh-CN" altLang="en-US" sz="2800" dirty="0">
                <a:solidFill>
                  <a:schemeClr val="accent1">
                    <a:lumMod val="75000"/>
                  </a:schemeClr>
                </a:solidFill>
                <a:latin typeface="方正粗黑宋简体" panose="02000000000000000000" pitchFamily="2" charset="-122"/>
                <a:ea typeface="方正粗黑宋简体" panose="02000000000000000000" pitchFamily="2" charset="-122"/>
              </a:rPr>
              <a:t>制度？</a:t>
            </a:r>
          </a:p>
        </p:txBody>
      </p:sp>
      <p:sp>
        <p:nvSpPr>
          <p:cNvPr id="28" name="文本框 27"/>
          <p:cNvSpPr txBox="1"/>
          <p:nvPr/>
        </p:nvSpPr>
        <p:spPr>
          <a:xfrm>
            <a:off x="6982862" y="878627"/>
            <a:ext cx="1237143" cy="584759"/>
          </a:xfrm>
          <a:prstGeom prst="rect">
            <a:avLst/>
          </a:prstGeom>
          <a:noFill/>
        </p:spPr>
        <p:txBody>
          <a:bodyPr wrap="square" lIns="91425" tIns="45712" rIns="91425" bIns="45712" rtlCol="0">
            <a:spAutoFit/>
          </a:bodyPr>
          <a:lstStyle/>
          <a:p>
            <a:pPr defTabSz="457200"/>
            <a:r>
              <a:rPr lang="zh-CN" altLang="en-US" sz="3200" b="1" dirty="0">
                <a:solidFill>
                  <a:srgbClr val="FF0000"/>
                </a:solidFill>
              </a:rPr>
              <a:t>观念？</a:t>
            </a:r>
          </a:p>
        </p:txBody>
      </p:sp>
      <p:sp>
        <p:nvSpPr>
          <p:cNvPr id="31" name="文本框 30"/>
          <p:cNvSpPr txBox="1"/>
          <p:nvPr/>
        </p:nvSpPr>
        <p:spPr>
          <a:xfrm>
            <a:off x="8521586" y="778797"/>
            <a:ext cx="2696873" cy="646315"/>
          </a:xfrm>
          <a:prstGeom prst="rect">
            <a:avLst/>
          </a:prstGeom>
          <a:noFill/>
        </p:spPr>
        <p:txBody>
          <a:bodyPr wrap="square" lIns="91425" tIns="45712" rIns="91425" bIns="45712" rtlCol="0">
            <a:spAutoFit/>
          </a:bodyPr>
          <a:lstStyle/>
          <a:p>
            <a:pPr algn="ctr" defTabSz="457200"/>
            <a:r>
              <a:rPr lang="zh-CN" altLang="en-US" sz="3600" b="1" dirty="0">
                <a:solidFill>
                  <a:srgbClr val="C00000"/>
                </a:solidFill>
              </a:rPr>
              <a:t>民众状态？</a:t>
            </a:r>
          </a:p>
        </p:txBody>
      </p:sp>
      <p:sp>
        <p:nvSpPr>
          <p:cNvPr id="6" name="TextBox 5"/>
          <p:cNvSpPr txBox="1"/>
          <p:nvPr/>
        </p:nvSpPr>
        <p:spPr>
          <a:xfrm>
            <a:off x="482789" y="1586900"/>
            <a:ext cx="11234710" cy="4893647"/>
          </a:xfrm>
          <a:prstGeom prst="rect">
            <a:avLst/>
          </a:prstGeom>
          <a:noFill/>
        </p:spPr>
        <p:txBody>
          <a:bodyPr wrap="square" rtlCol="0">
            <a:spAutoFit/>
          </a:bodyPr>
          <a:lstStyle/>
          <a:p>
            <a:r>
              <a:rPr lang="zh-CN" altLang="en-US" sz="2400" dirty="0">
                <a:latin typeface="楷体" pitchFamily="49" charset="-122"/>
                <a:ea typeface="楷体" pitchFamily="49" charset="-122"/>
              </a:rPr>
              <a:t>    吾国之大患，由国家视其民为奴隶，积之既久，民之自视亦如奴隶焉。彼奴隶者苟抗颜而干预主人之家事，主人必艴然而怒，非摈斥则谴责耳，故奴隶于主人之事，罕有关心者，非其性然也，势使之然也。吾国之人视国事若于己无与焉，虽经国耻、历国难，而漠然不以动其心者，非其性然也，势使然也。”</a:t>
            </a:r>
          </a:p>
          <a:p>
            <a:pPr algn="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梁启超</a:t>
            </a:r>
            <a:endParaRPr lang="en-US" altLang="zh-CN" sz="2400" dirty="0">
              <a:latin typeface="楷体" pitchFamily="49" charset="-122"/>
              <a:ea typeface="楷体" pitchFamily="49" charset="-122"/>
            </a:endParaRPr>
          </a:p>
          <a:p>
            <a:r>
              <a:rPr lang="zh-CN" altLang="en-US" sz="2400" dirty="0">
                <a:latin typeface="楷体" pitchFamily="49" charset="-122"/>
                <a:ea typeface="楷体" pitchFamily="49" charset="-122"/>
              </a:rPr>
              <a:t>  “以北洋一隅之力，搏倭人全国之师”</a:t>
            </a:r>
          </a:p>
          <a:p>
            <a:pPr algn="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李鸿章</a:t>
            </a:r>
          </a:p>
          <a:p>
            <a:r>
              <a:rPr lang="zh-CN" altLang="en-US" sz="2400" dirty="0">
                <a:latin typeface="楷体" pitchFamily="49" charset="-122"/>
                <a:ea typeface="楷体" pitchFamily="49" charset="-122"/>
              </a:rPr>
              <a:t>  “日本当时已是一个现代化国家，民族主义意识使政府和人民团结成一个统一的整体。中国在战争中所面对 的是日本民族团结一致的力量。在中国 ，政体基本上仍处于中世纪式的，政府与人民各行其是。战争压根儿没有影响到普通民众，这场战争几乎全是李鸿章的北洋水师与淮军在作战。”</a:t>
            </a:r>
          </a:p>
          <a:p>
            <a:pPr algn="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徐中约</a:t>
            </a:r>
          </a:p>
          <a:p>
            <a:endParaRPr lang="zh-CN" altLang="en-US" sz="2400" dirty="0">
              <a:latin typeface="楷体" pitchFamily="49" charset="-122"/>
              <a:ea typeface="楷体" pitchFamily="49" charset="-122"/>
            </a:endParaRPr>
          </a:p>
        </p:txBody>
      </p:sp>
      <p:sp>
        <p:nvSpPr>
          <p:cNvPr id="7" name="TextBox 6"/>
          <p:cNvSpPr txBox="1"/>
          <p:nvPr/>
        </p:nvSpPr>
        <p:spPr>
          <a:xfrm>
            <a:off x="2670864" y="5794037"/>
            <a:ext cx="6809952" cy="584775"/>
          </a:xfrm>
          <a:prstGeom prst="rect">
            <a:avLst/>
          </a:prstGeom>
          <a:noFill/>
        </p:spPr>
        <p:txBody>
          <a:bodyPr wrap="square" rtlCol="0">
            <a:spAutoFit/>
          </a:bodyPr>
          <a:lstStyle/>
          <a:p>
            <a:r>
              <a:rPr lang="zh-CN" altLang="en-US" sz="3200" b="1" dirty="0">
                <a:solidFill>
                  <a:srgbClr val="FF0000"/>
                </a:solidFill>
                <a:latin typeface="方正粗黑宋简体" panose="02000000000000000000" pitchFamily="2" charset="-122"/>
                <a:ea typeface="方正粗黑宋简体" panose="02000000000000000000" pitchFamily="2" charset="-122"/>
              </a:rPr>
              <a:t>分析，甲午战争中国战败的原因。</a:t>
            </a:r>
          </a:p>
        </p:txBody>
      </p:sp>
      <p:grpSp>
        <p:nvGrpSpPr>
          <p:cNvPr id="8" name="组合 7"/>
          <p:cNvGrpSpPr/>
          <p:nvPr/>
        </p:nvGrpSpPr>
        <p:grpSpPr>
          <a:xfrm>
            <a:off x="482789" y="5419061"/>
            <a:ext cx="830782" cy="1342678"/>
            <a:chOff x="-8351" y="4124960"/>
            <a:chExt cx="680194" cy="916940"/>
          </a:xfrm>
        </p:grpSpPr>
        <p:cxnSp>
          <p:nvCxnSpPr>
            <p:cNvPr id="9" name="直接连接符 8"/>
            <p:cNvCxnSpPr/>
            <p:nvPr/>
          </p:nvCxnSpPr>
          <p:spPr>
            <a:xfrm>
              <a:off x="314960" y="4124960"/>
              <a:ext cx="0" cy="916940"/>
            </a:xfrm>
            <a:prstGeom prst="line">
              <a:avLst/>
            </a:prstGeom>
            <a:noFill/>
            <a:ln w="6350" cap="flat" cmpd="sng" algn="ctr">
              <a:solidFill>
                <a:sysClr val="windowText" lastClr="000000"/>
              </a:solidFill>
              <a:prstDash val="solid"/>
              <a:miter lim="800000"/>
            </a:ln>
            <a:effectLst/>
          </p:spPr>
        </p:cxnSp>
        <p:sp>
          <p:nvSpPr>
            <p:cNvPr id="10" name="TextBox 9"/>
            <p:cNvSpPr txBox="1"/>
            <p:nvPr/>
          </p:nvSpPr>
          <p:spPr>
            <a:xfrm>
              <a:off x="-8351" y="4175760"/>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史料实证</a:t>
              </a:r>
            </a:p>
          </p:txBody>
        </p:sp>
        <p:sp>
          <p:nvSpPr>
            <p:cNvPr id="11" name="TextBox 10"/>
            <p:cNvSpPr txBox="1"/>
            <p:nvPr/>
          </p:nvSpPr>
          <p:spPr>
            <a:xfrm>
              <a:off x="293860" y="4166716"/>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分析归纳</a:t>
              </a:r>
            </a:p>
          </p:txBody>
        </p:sp>
      </p:grpSp>
      <p:sp>
        <p:nvSpPr>
          <p:cNvPr id="12" name="TextBox 11"/>
          <p:cNvSpPr txBox="1"/>
          <p:nvPr/>
        </p:nvSpPr>
        <p:spPr>
          <a:xfrm>
            <a:off x="8718246" y="89691"/>
            <a:ext cx="3096747" cy="584775"/>
          </a:xfrm>
          <a:prstGeom prst="rect">
            <a:avLst/>
          </a:prstGeom>
          <a:noFill/>
        </p:spPr>
        <p:txBody>
          <a:bodyPr wrap="square" rtlCol="0">
            <a:spAutoFit/>
          </a:bodyPr>
          <a:lstStyle/>
          <a:p>
            <a:r>
              <a:rPr lang="zh-CN" altLang="en-US" sz="3200" dirty="0">
                <a:latin typeface="楷体" pitchFamily="49" charset="-122"/>
                <a:ea typeface="楷体" pitchFamily="49" charset="-122"/>
              </a:rPr>
              <a:t>一个民族的悲哀</a:t>
            </a:r>
          </a:p>
        </p:txBody>
      </p:sp>
    </p:spTree>
    <p:extLst>
      <p:ext uri="{BB962C8B-B14F-4D97-AF65-F5344CB8AC3E}">
        <p14:creationId xmlns:p14="http://schemas.microsoft.com/office/powerpoint/2010/main" val="3141487422"/>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wipe(down)">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31"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478644" y="2204864"/>
            <a:ext cx="6458791" cy="3671039"/>
          </a:xfrm>
          <a:prstGeom prst="rect">
            <a:avLst/>
          </a:prstGeom>
        </p:spPr>
        <p:txBody>
          <a:bodyPr vert="horz" lIns="75819" tIns="37909" rIns="75819" bIns="3790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09320">
              <a:lnSpc>
                <a:spcPct val="100000"/>
              </a:lnSpc>
              <a:spcBef>
                <a:spcPts val="0"/>
              </a:spcBef>
            </a:pPr>
            <a:r>
              <a:rPr lang="zh-CN" altLang="en-US" sz="3500" dirty="0">
                <a:solidFill>
                  <a:srgbClr val="FF0000"/>
                </a:solidFill>
                <a:latin typeface="楷体" panose="02010609060101010101" pitchFamily="49" charset="-122"/>
                <a:ea typeface="楷体" panose="02010609060101010101" pitchFamily="49" charset="-122"/>
              </a:rPr>
              <a:t>赔两亿</a:t>
            </a:r>
            <a:r>
              <a:rPr lang="zh-CN" altLang="en-US" sz="3500" dirty="0">
                <a:solidFill>
                  <a:prstClr val="black"/>
                </a:solidFill>
                <a:latin typeface="方正启体简体" panose="03000509000000000000" pitchFamily="65" charset="-122"/>
                <a:ea typeface="方正启体简体" panose="03000509000000000000" pitchFamily="65" charset="-122"/>
              </a:rPr>
              <a:t>：</a:t>
            </a:r>
            <a:r>
              <a:rPr lang="zh-CN" altLang="en-US" dirty="0">
                <a:solidFill>
                  <a:prstClr val="black"/>
                </a:solidFill>
                <a:latin typeface="楷体" panose="02010609060101010101" pitchFamily="49" charset="-122"/>
                <a:ea typeface="楷体" panose="02010609060101010101" pitchFamily="49" charset="-122"/>
              </a:rPr>
              <a:t>赔款</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亿两白银；</a:t>
            </a:r>
            <a:endParaRPr lang="en-US" altLang="zh-CN" dirty="0">
              <a:solidFill>
                <a:srgbClr val="FF0000"/>
              </a:solidFill>
              <a:latin typeface="楷体" panose="02010609060101010101" pitchFamily="49" charset="-122"/>
              <a:ea typeface="楷体" panose="02010609060101010101" pitchFamily="49" charset="-122"/>
            </a:endParaRPr>
          </a:p>
          <a:p>
            <a:r>
              <a:rPr lang="zh-CN" altLang="en-US" sz="3500" dirty="0">
                <a:solidFill>
                  <a:srgbClr val="FF0000"/>
                </a:solidFill>
                <a:latin typeface="楷体" panose="02010609060101010101" pitchFamily="49" charset="-122"/>
                <a:ea typeface="楷体" panose="02010609060101010101" pitchFamily="49" charset="-122"/>
              </a:rPr>
              <a:t>割三地</a:t>
            </a:r>
            <a:r>
              <a:rPr lang="zh-CN" altLang="en-US" sz="3500" dirty="0">
                <a:solidFill>
                  <a:prstClr val="black"/>
                </a:solidFill>
                <a:latin typeface="方正启体简体" panose="03000509000000000000" pitchFamily="65" charset="-122"/>
                <a:ea typeface="方正启体简体" panose="03000509000000000000" pitchFamily="65" charset="-122"/>
              </a:rPr>
              <a:t>：</a:t>
            </a:r>
            <a:r>
              <a:rPr lang="zh-CN" altLang="en-US" dirty="0">
                <a:solidFill>
                  <a:prstClr val="black"/>
                </a:solidFill>
                <a:latin typeface="楷体" panose="02010609060101010101" pitchFamily="49" charset="-122"/>
                <a:ea typeface="楷体" panose="02010609060101010101" pitchFamily="49" charset="-122"/>
              </a:rPr>
              <a:t>割让辽东半岛、台湾全岛及所有附属岛屿、澎湖列岛给日本；</a:t>
            </a:r>
            <a:endParaRPr lang="en-US" altLang="zh-CN" dirty="0">
              <a:solidFill>
                <a:prstClr val="black"/>
              </a:solidFill>
              <a:latin typeface="楷体" panose="02010609060101010101" pitchFamily="49" charset="-122"/>
              <a:ea typeface="楷体" panose="02010609060101010101" pitchFamily="49" charset="-122"/>
            </a:endParaRPr>
          </a:p>
          <a:p>
            <a:r>
              <a:rPr lang="zh-CN" altLang="en-US" sz="3500" dirty="0">
                <a:solidFill>
                  <a:srgbClr val="FF0000"/>
                </a:solidFill>
                <a:latin typeface="楷体" panose="02010609060101010101" pitchFamily="49" charset="-122"/>
                <a:ea typeface="楷体" panose="02010609060101010101" pitchFamily="49" charset="-122"/>
              </a:rPr>
              <a:t>开四口</a:t>
            </a:r>
            <a:r>
              <a:rPr lang="zh-CN" altLang="en-US" sz="3500" dirty="0">
                <a:solidFill>
                  <a:prstClr val="black"/>
                </a:solidFill>
                <a:latin typeface="方正启体简体" panose="03000509000000000000" pitchFamily="65" charset="-122"/>
                <a:ea typeface="方正启体简体" panose="03000509000000000000" pitchFamily="65" charset="-122"/>
              </a:rPr>
              <a:t>：</a:t>
            </a:r>
            <a:r>
              <a:rPr lang="zh-CN" altLang="en-US" dirty="0">
                <a:solidFill>
                  <a:prstClr val="black"/>
                </a:solidFill>
                <a:latin typeface="楷体" panose="02010609060101010101" pitchFamily="49" charset="-122"/>
                <a:ea typeface="楷体" panose="02010609060101010101" pitchFamily="49" charset="-122"/>
              </a:rPr>
              <a:t>增开沙市、重庆、苏州、杭州为通商口岸；</a:t>
            </a:r>
            <a:endParaRPr lang="en-US" altLang="zh-CN" dirty="0">
              <a:solidFill>
                <a:prstClr val="black"/>
              </a:solidFill>
              <a:latin typeface="楷体" panose="02010609060101010101" pitchFamily="49" charset="-122"/>
              <a:ea typeface="楷体" panose="02010609060101010101" pitchFamily="49" charset="-122"/>
            </a:endParaRPr>
          </a:p>
          <a:p>
            <a:r>
              <a:rPr lang="zh-CN" altLang="en-US" sz="3500" dirty="0">
                <a:solidFill>
                  <a:srgbClr val="FF0000"/>
                </a:solidFill>
                <a:latin typeface="楷体" panose="02010609060101010101" pitchFamily="49" charset="-122"/>
                <a:ea typeface="楷体" panose="02010609060101010101" pitchFamily="49" charset="-122"/>
              </a:rPr>
              <a:t>允设厂</a:t>
            </a:r>
            <a:r>
              <a:rPr lang="zh-CN" altLang="en-US" sz="3500" dirty="0">
                <a:solidFill>
                  <a:prstClr val="black"/>
                </a:solidFill>
                <a:latin typeface="方正启体简体" panose="03000509000000000000" pitchFamily="65" charset="-122"/>
                <a:ea typeface="方正启体简体" panose="03000509000000000000" pitchFamily="65" charset="-122"/>
              </a:rPr>
              <a:t>：</a:t>
            </a:r>
            <a:r>
              <a:rPr lang="zh-CN" altLang="en-US" dirty="0">
                <a:solidFill>
                  <a:prstClr val="black"/>
                </a:solidFill>
                <a:latin typeface="楷体" panose="02010609060101010101" pitchFamily="49" charset="-122"/>
                <a:ea typeface="楷体" panose="02010609060101010101" pitchFamily="49" charset="-122"/>
              </a:rPr>
              <a:t>日本可以在中国通商口岸设厂制造。</a:t>
            </a:r>
            <a:endParaRPr lang="en-US" altLang="zh-CN" dirty="0">
              <a:solidFill>
                <a:prstClr val="black"/>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975" y="976811"/>
            <a:ext cx="3846148" cy="5701415"/>
          </a:xfrm>
          <a:prstGeom prst="rect">
            <a:avLst/>
          </a:prstGeom>
        </p:spPr>
      </p:pic>
      <p:sp>
        <p:nvSpPr>
          <p:cNvPr id="4" name="标题 1"/>
          <p:cNvSpPr txBox="1"/>
          <p:nvPr/>
        </p:nvSpPr>
        <p:spPr>
          <a:xfrm>
            <a:off x="2447240" y="805979"/>
            <a:ext cx="4828443" cy="857052"/>
          </a:xfrm>
          <a:prstGeom prst="rect">
            <a:avLst/>
          </a:prstGeom>
        </p:spPr>
        <p:txBody>
          <a:bodyPr vert="horz" lIns="75819" tIns="37909" rIns="75819" bIns="3790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solidFill>
                  <a:prstClr val="black"/>
                </a:solidFill>
                <a:effectLst>
                  <a:outerShdw blurRad="38100" dist="38100" dir="2700000" algn="tl">
                    <a:srgbClr val="000000">
                      <a:alpha val="43137"/>
                    </a:srgbClr>
                  </a:outerShdw>
                </a:effectLst>
                <a:latin typeface="方正启体简体" panose="03000509000000000000" pitchFamily="65" charset="-122"/>
                <a:ea typeface="方正启体简体" panose="03000509000000000000" pitchFamily="65" charset="-122"/>
              </a:rPr>
              <a:t>《</a:t>
            </a:r>
            <a:r>
              <a:rPr lang="zh-CN" altLang="en-US" b="1" dirty="0">
                <a:solidFill>
                  <a:prstClr val="black"/>
                </a:solidFill>
                <a:effectLst>
                  <a:outerShdw blurRad="38100" dist="38100" dir="2700000" algn="tl">
                    <a:srgbClr val="000000">
                      <a:alpha val="43137"/>
                    </a:srgbClr>
                  </a:outerShdw>
                </a:effectLst>
                <a:latin typeface="方正启体简体" panose="03000509000000000000" pitchFamily="65" charset="-122"/>
                <a:ea typeface="方正启体简体" panose="03000509000000000000" pitchFamily="65" charset="-122"/>
              </a:rPr>
              <a:t>马关条约</a:t>
            </a:r>
            <a:r>
              <a:rPr lang="en-US" altLang="zh-CN" b="1" dirty="0">
                <a:solidFill>
                  <a:prstClr val="black"/>
                </a:solidFill>
                <a:effectLst>
                  <a:outerShdw blurRad="38100" dist="38100" dir="2700000" algn="tl">
                    <a:srgbClr val="000000">
                      <a:alpha val="43137"/>
                    </a:srgbClr>
                  </a:outerShdw>
                </a:effectLst>
                <a:latin typeface="方正启体简体" panose="03000509000000000000" pitchFamily="65" charset="-122"/>
                <a:ea typeface="方正启体简体" panose="03000509000000000000" pitchFamily="65" charset="-122"/>
              </a:rPr>
              <a:t>》</a:t>
            </a:r>
            <a:endParaRPr lang="zh-CN" altLang="en-US" b="1" dirty="0">
              <a:solidFill>
                <a:prstClr val="black"/>
              </a:solidFill>
              <a:effectLst>
                <a:outerShdw blurRad="38100" dist="38100" dir="2700000" algn="tl">
                  <a:srgbClr val="000000">
                    <a:alpha val="43137"/>
                  </a:srgbClr>
                </a:outerShdw>
              </a:effectLst>
              <a:latin typeface="方正启体简体" panose="03000509000000000000" pitchFamily="65" charset="-122"/>
              <a:ea typeface="方正启体简体" panose="03000509000000000000" pitchFamily="65" charset="-122"/>
            </a:endParaRPr>
          </a:p>
        </p:txBody>
      </p:sp>
      <p:sp>
        <p:nvSpPr>
          <p:cNvPr id="5" name="矩形标注 4"/>
          <p:cNvSpPr/>
          <p:nvPr/>
        </p:nvSpPr>
        <p:spPr>
          <a:xfrm>
            <a:off x="465961" y="1111888"/>
            <a:ext cx="2821361" cy="1152128"/>
          </a:xfrm>
          <a:prstGeom prst="wedgeRectCallout">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sym typeface="Wingdings 2" panose="05020102010507070707" pitchFamily="18" charset="2"/>
              </a:rPr>
              <a:t>举借外债，使列强进一步控制中国的财政经济。</a:t>
            </a:r>
          </a:p>
        </p:txBody>
      </p:sp>
      <p:sp>
        <p:nvSpPr>
          <p:cNvPr id="6" name="下箭头标注 5"/>
          <p:cNvSpPr/>
          <p:nvPr/>
        </p:nvSpPr>
        <p:spPr>
          <a:xfrm>
            <a:off x="4958862" y="1483811"/>
            <a:ext cx="2808678" cy="1513142"/>
          </a:xfrm>
          <a:prstGeom prst="downArrowCallout">
            <a:avLst>
              <a:gd name="adj1" fmla="val 22560"/>
              <a:gd name="adj2" fmla="val 25000"/>
              <a:gd name="adj3" fmla="val 13942"/>
              <a:gd name="adj4" fmla="val 80246"/>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中国国土进一步沦丧，刺激了列强瓜分中国的野心。</a:t>
            </a:r>
          </a:p>
        </p:txBody>
      </p:sp>
      <p:sp>
        <p:nvSpPr>
          <p:cNvPr id="7" name="左箭头标注 6"/>
          <p:cNvSpPr/>
          <p:nvPr/>
        </p:nvSpPr>
        <p:spPr>
          <a:xfrm>
            <a:off x="6848226" y="3478645"/>
            <a:ext cx="1920414" cy="1761850"/>
          </a:xfrm>
          <a:prstGeom prst="leftArrowCallout">
            <a:avLst>
              <a:gd name="adj1" fmla="val 28579"/>
              <a:gd name="adj2" fmla="val 23210"/>
              <a:gd name="adj3" fmla="val 14262"/>
              <a:gd name="adj4" fmla="val 79756"/>
            </a:avLst>
          </a:prstGeom>
          <a:solidFill>
            <a:srgbClr val="F0E6D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rgbClr val="FF0000"/>
                </a:solidFill>
                <a:latin typeface="宋体" panose="02010600030101010101" pitchFamily="2" charset="-122"/>
                <a:ea typeface="宋体" panose="02010600030101010101" pitchFamily="2" charset="-122"/>
              </a:rPr>
              <a:t>严重阻碍了中国民族工业的发展。</a:t>
            </a:r>
          </a:p>
        </p:txBody>
      </p:sp>
      <p:sp>
        <p:nvSpPr>
          <p:cNvPr id="9" name="TextBox 8"/>
          <p:cNvSpPr txBox="1"/>
          <p:nvPr/>
        </p:nvSpPr>
        <p:spPr>
          <a:xfrm>
            <a:off x="8306975" y="3717032"/>
            <a:ext cx="461665" cy="1152128"/>
          </a:xfrm>
          <a:prstGeom prst="rect">
            <a:avLst/>
          </a:prstGeom>
          <a:noFill/>
        </p:spPr>
        <p:txBody>
          <a:bodyPr vert="eaVert" wrap="square" rtlCol="0">
            <a:spAutoFit/>
          </a:bodyPr>
          <a:lstStyle/>
          <a:p>
            <a:endParaRPr lang="zh-CN" altLang="en-US" dirty="0"/>
          </a:p>
        </p:txBody>
      </p:sp>
      <p:sp>
        <p:nvSpPr>
          <p:cNvPr id="12" name="圆角矩形标注 11"/>
          <p:cNvSpPr/>
          <p:nvPr/>
        </p:nvSpPr>
        <p:spPr>
          <a:xfrm rot="10800000">
            <a:off x="2447240" y="5589298"/>
            <a:ext cx="2844686" cy="930082"/>
          </a:xfrm>
          <a:prstGeom prst="wedgeRoundRectCallout">
            <a:avLst>
              <a:gd name="adj1" fmla="val -21854"/>
              <a:gd name="adj2" fmla="val 71822"/>
              <a:gd name="adj3" fmla="val 16667"/>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 name="TextBox 7"/>
          <p:cNvSpPr txBox="1"/>
          <p:nvPr/>
        </p:nvSpPr>
        <p:spPr>
          <a:xfrm>
            <a:off x="2639166" y="5638841"/>
            <a:ext cx="246083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0000"/>
                </a:solidFill>
                <a:effectLst/>
                <a:uLnTx/>
                <a:uFillTx/>
              </a:rPr>
              <a:t>严重阻碍了中国民族工业的发展。</a:t>
            </a:r>
          </a:p>
        </p:txBody>
      </p:sp>
      <p:sp>
        <p:nvSpPr>
          <p:cNvPr id="11" name="TextBox 10"/>
          <p:cNvSpPr txBox="1"/>
          <p:nvPr/>
        </p:nvSpPr>
        <p:spPr>
          <a:xfrm>
            <a:off x="8778320" y="89691"/>
            <a:ext cx="3096747" cy="584775"/>
          </a:xfrm>
          <a:prstGeom prst="rect">
            <a:avLst/>
          </a:prstGeom>
          <a:noFill/>
        </p:spPr>
        <p:txBody>
          <a:bodyPr wrap="square" rtlCol="0">
            <a:spAutoFit/>
          </a:bodyPr>
          <a:lstStyle/>
          <a:p>
            <a:r>
              <a:rPr lang="zh-CN" altLang="en-US" sz="3200" dirty="0">
                <a:latin typeface="楷体" pitchFamily="49" charset="-122"/>
                <a:ea typeface="楷体" pitchFamily="49" charset="-122"/>
              </a:rPr>
              <a:t>一个民族的悲哀</a:t>
            </a:r>
          </a:p>
        </p:txBody>
      </p:sp>
    </p:spTree>
    <p:extLst>
      <p:ext uri="{BB962C8B-B14F-4D97-AF65-F5344CB8AC3E}">
        <p14:creationId xmlns:p14="http://schemas.microsoft.com/office/powerpoint/2010/main" val="1134850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
                                          </p:val>
                                        </p:tav>
                                        <p:tav tm="100000">
                                          <p:val>
                                            <p:fltVal val="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trips(down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edge">
                                      <p:cBhvr>
                                        <p:cTn id="52" dur="2000"/>
                                        <p:tgtEl>
                                          <p:spTgt spid="1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ircle(in)">
                                      <p:cBhvr>
                                        <p:cTn id="5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animBg="1"/>
      <p:bldP spid="7" grpId="0" animBg="1"/>
      <p:bldP spid="12"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52858" y="1278279"/>
            <a:ext cx="10515600" cy="721403"/>
          </a:xfrm>
          <a:prstGeom prst="rect">
            <a:avLst/>
          </a:prstGeom>
        </p:spPr>
        <p:txBody>
          <a:bodyPr/>
          <a:lstStyle/>
          <a:p>
            <a:pPr algn="l"/>
            <a:r>
              <a:rPr lang="zh-CN" altLang="en-US" sz="3600" b="1" dirty="0" smtClean="0"/>
              <a:t>瓜分</a:t>
            </a:r>
            <a:r>
              <a:rPr lang="zh-CN" altLang="en-US" sz="3600" b="1" dirty="0"/>
              <a:t>中国狂潮</a:t>
            </a:r>
          </a:p>
        </p:txBody>
      </p:sp>
      <p:sp>
        <p:nvSpPr>
          <p:cNvPr id="4" name="圆角矩形 3"/>
          <p:cNvSpPr/>
          <p:nvPr/>
        </p:nvSpPr>
        <p:spPr>
          <a:xfrm>
            <a:off x="755357" y="2492692"/>
            <a:ext cx="2872752" cy="2592388"/>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0000"/>
              </a:lnSpc>
              <a:spcBef>
                <a:spcPct val="0"/>
              </a:spcBef>
              <a:spcAft>
                <a:spcPct val="35000"/>
              </a:spcAft>
            </a:pPr>
            <a:r>
              <a:rPr lang="zh-CN" altLang="en-US" sz="2400" dirty="0">
                <a:solidFill>
                  <a:schemeClr val="tx1"/>
                </a:solidFill>
                <a:latin typeface="方正启体简体" panose="03000509000000000000" pitchFamily="65" charset="-122"/>
                <a:ea typeface="方正启体简体" panose="03000509000000000000" pitchFamily="65" charset="-122"/>
                <a:sym typeface="+mn-ea"/>
              </a:rPr>
              <a:t>俄、德、法三国干涉还辽，日本索取</a:t>
            </a:r>
            <a:r>
              <a:rPr lang="en-US" altLang="zh-CN" sz="2400" dirty="0">
                <a:solidFill>
                  <a:schemeClr val="tx1"/>
                </a:solidFill>
                <a:latin typeface="方正启体简体" panose="03000509000000000000" pitchFamily="65" charset="-122"/>
                <a:ea typeface="方正启体简体" panose="03000509000000000000" pitchFamily="65" charset="-122"/>
                <a:sym typeface="+mn-ea"/>
              </a:rPr>
              <a:t> </a:t>
            </a:r>
            <a:r>
              <a:rPr lang="zh-CN" altLang="en-US" sz="2400" dirty="0">
                <a:solidFill>
                  <a:schemeClr val="tx1"/>
                </a:solidFill>
                <a:latin typeface="方正启体简体" panose="03000509000000000000" pitchFamily="65" charset="-122"/>
                <a:ea typeface="方正启体简体" panose="03000509000000000000" pitchFamily="65" charset="-122"/>
                <a:sym typeface="+mn-ea"/>
              </a:rPr>
              <a:t>“赎辽费”</a:t>
            </a:r>
            <a:r>
              <a:rPr lang="en-US" altLang="zh-CN" sz="2400" dirty="0">
                <a:solidFill>
                  <a:schemeClr val="tx1"/>
                </a:solidFill>
                <a:latin typeface="方正启体简体" panose="03000509000000000000" pitchFamily="65" charset="-122"/>
                <a:ea typeface="方正启体简体" panose="03000509000000000000" pitchFamily="65" charset="-122"/>
                <a:sym typeface="+mn-ea"/>
              </a:rPr>
              <a:t> 3000</a:t>
            </a:r>
            <a:r>
              <a:rPr lang="zh-CN" altLang="en-US" sz="2400" dirty="0">
                <a:solidFill>
                  <a:schemeClr val="tx1"/>
                </a:solidFill>
                <a:latin typeface="方正启体简体" panose="03000509000000000000" pitchFamily="65" charset="-122"/>
                <a:ea typeface="方正启体简体" panose="03000509000000000000" pitchFamily="65" charset="-122"/>
                <a:sym typeface="+mn-ea"/>
              </a:rPr>
              <a:t>万两。</a:t>
            </a:r>
          </a:p>
        </p:txBody>
      </p:sp>
      <p:sp>
        <p:nvSpPr>
          <p:cNvPr id="5" name="圆角矩形 4"/>
          <p:cNvSpPr/>
          <p:nvPr/>
        </p:nvSpPr>
        <p:spPr>
          <a:xfrm>
            <a:off x="4484373" y="2492692"/>
            <a:ext cx="3006545" cy="266446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方正启体简体" panose="03000509000000000000" pitchFamily="65" charset="-122"/>
                <a:ea typeface="方正启体简体" panose="03000509000000000000" pitchFamily="65" charset="-122"/>
                <a:sym typeface="+mn-ea"/>
              </a:rPr>
              <a:t>各国开始在华划分“</a:t>
            </a:r>
            <a:r>
              <a:rPr lang="zh-CN" altLang="en-US" sz="2400" dirty="0">
                <a:solidFill>
                  <a:schemeClr val="tx1"/>
                </a:solidFill>
                <a:latin typeface="方正启体简体" panose="03000509000000000000" pitchFamily="65" charset="-122"/>
                <a:ea typeface="方正启体简体" panose="03000509000000000000" pitchFamily="65" charset="-122"/>
                <a:sym typeface="+mn-ea"/>
                <a:hlinkClick r:id="rId2" action="ppaction://hlinksldjump"/>
              </a:rPr>
              <a:t>势力范围</a:t>
            </a:r>
            <a:r>
              <a:rPr lang="zh-CN" altLang="en-US" sz="2400" dirty="0">
                <a:solidFill>
                  <a:schemeClr val="tx1"/>
                </a:solidFill>
                <a:latin typeface="方正启体简体" panose="03000509000000000000" pitchFamily="65" charset="-122"/>
                <a:ea typeface="方正启体简体" panose="03000509000000000000" pitchFamily="65" charset="-122"/>
                <a:sym typeface="+mn-ea"/>
              </a:rPr>
              <a:t>”，掀起瓜分中国之狂潮。</a:t>
            </a:r>
          </a:p>
        </p:txBody>
      </p:sp>
      <p:sp>
        <p:nvSpPr>
          <p:cNvPr id="6" name="圆角矩形 5"/>
          <p:cNvSpPr/>
          <p:nvPr/>
        </p:nvSpPr>
        <p:spPr>
          <a:xfrm>
            <a:off x="8450255" y="2492692"/>
            <a:ext cx="2893581" cy="266446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方正启体简体" panose="03000509000000000000" pitchFamily="65" charset="-122"/>
                <a:ea typeface="方正启体简体" panose="03000509000000000000" pitchFamily="65" charset="-122"/>
                <a:sym typeface="+mn-ea"/>
              </a:rPr>
              <a:t>美国提出“门户开放”，各国势力范围内列强机会均等。</a:t>
            </a:r>
          </a:p>
        </p:txBody>
      </p:sp>
      <p:sp>
        <p:nvSpPr>
          <p:cNvPr id="7" name="右箭头 6"/>
          <p:cNvSpPr/>
          <p:nvPr/>
        </p:nvSpPr>
        <p:spPr>
          <a:xfrm>
            <a:off x="3676691" y="3670333"/>
            <a:ext cx="553685" cy="36004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右箭头 7"/>
          <p:cNvSpPr/>
          <p:nvPr/>
        </p:nvSpPr>
        <p:spPr>
          <a:xfrm>
            <a:off x="7620300" y="3591506"/>
            <a:ext cx="553685" cy="36004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Box 2"/>
          <p:cNvSpPr txBox="1"/>
          <p:nvPr/>
        </p:nvSpPr>
        <p:spPr>
          <a:xfrm>
            <a:off x="8879782" y="125409"/>
            <a:ext cx="3183822" cy="584775"/>
          </a:xfrm>
          <a:prstGeom prst="rect">
            <a:avLst/>
          </a:prstGeom>
          <a:noFill/>
        </p:spPr>
        <p:txBody>
          <a:bodyPr wrap="square" rtlCol="0">
            <a:spAutoFit/>
          </a:bodyPr>
          <a:lstStyle/>
          <a:p>
            <a:r>
              <a:rPr lang="zh-CN" altLang="en-US" sz="3200" b="1" dirty="0">
                <a:latin typeface="楷体" pitchFamily="49" charset="-122"/>
                <a:ea typeface="楷体" pitchFamily="49" charset="-122"/>
              </a:rPr>
              <a:t>坠入深渊的国家</a:t>
            </a:r>
          </a:p>
        </p:txBody>
      </p:sp>
      <p:grpSp>
        <p:nvGrpSpPr>
          <p:cNvPr id="9" name="组合 8"/>
          <p:cNvGrpSpPr/>
          <p:nvPr/>
        </p:nvGrpSpPr>
        <p:grpSpPr>
          <a:xfrm>
            <a:off x="10768458" y="1173454"/>
            <a:ext cx="830483" cy="1342678"/>
            <a:chOff x="-8351" y="4124960"/>
            <a:chExt cx="679949" cy="916940"/>
          </a:xfrm>
        </p:grpSpPr>
        <p:cxnSp>
          <p:nvCxnSpPr>
            <p:cNvPr id="10" name="直接连接符 9"/>
            <p:cNvCxnSpPr/>
            <p:nvPr/>
          </p:nvCxnSpPr>
          <p:spPr>
            <a:xfrm>
              <a:off x="314960" y="4124960"/>
              <a:ext cx="0" cy="916940"/>
            </a:xfrm>
            <a:prstGeom prst="line">
              <a:avLst/>
            </a:prstGeom>
            <a:noFill/>
            <a:ln w="6350" cap="flat" cmpd="sng" algn="ctr">
              <a:solidFill>
                <a:sysClr val="windowText" lastClr="000000"/>
              </a:solidFill>
              <a:prstDash val="solid"/>
              <a:miter lim="800000"/>
            </a:ln>
            <a:effectLst/>
          </p:spPr>
        </p:cxnSp>
        <p:sp>
          <p:nvSpPr>
            <p:cNvPr id="11" name="TextBox 10"/>
            <p:cNvSpPr txBox="1"/>
            <p:nvPr/>
          </p:nvSpPr>
          <p:spPr>
            <a:xfrm>
              <a:off x="-8351" y="4175760"/>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历史解释</a:t>
              </a:r>
            </a:p>
          </p:txBody>
        </p:sp>
        <p:sp>
          <p:nvSpPr>
            <p:cNvPr id="12" name="TextBox 11"/>
            <p:cNvSpPr txBox="1"/>
            <p:nvPr/>
          </p:nvSpPr>
          <p:spPr>
            <a:xfrm>
              <a:off x="293615" y="4166716"/>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历史逻辑</a:t>
              </a:r>
            </a:p>
          </p:txBody>
        </p:sp>
      </p:grpSp>
    </p:spTree>
    <p:extLst>
      <p:ext uri="{BB962C8B-B14F-4D97-AF65-F5344CB8AC3E}">
        <p14:creationId xmlns:p14="http://schemas.microsoft.com/office/powerpoint/2010/main" val="3537677465"/>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s0.bdstatic.com/70cFvHSh_Q1YnxGkpoWK1HF6hhy/it/u=3875419135,2129379123&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370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s2.bdstatic.com/70cFvnSh_Q1YnxGkpoWK1HF6hhy/it/u=1059155414,3097311642&amp;fm=26&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026" y="-30123"/>
            <a:ext cx="5954973" cy="688812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 y="0"/>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a:solidFill>
                    <a:schemeClr val="bg1"/>
                  </a:solidFill>
                  <a:latin typeface="方正综艺简体" panose="02010601030101010101" pitchFamily="2" charset="-122"/>
                  <a:ea typeface="方正综艺简体" panose="02010601030101010101" pitchFamily="2" charset="-122"/>
                </a:rPr>
                <a:t>1</a:t>
              </a: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685800"/>
            <a:ext cx="2239716" cy="1323439"/>
          </a:xfrm>
          <a:prstGeom prst="rect">
            <a:avLst/>
          </a:prstGeom>
          <a:noFill/>
        </p:spPr>
        <p:txBody>
          <a:bodyPr wrap="none" rtlCol="0">
            <a:spAutoFit/>
          </a:bodyPr>
          <a:lstStyle/>
          <a:p>
            <a:r>
              <a:rPr lang="zh-CN" altLang="en-US" sz="8000" b="1" dirty="0" smtClean="0">
                <a:solidFill>
                  <a:srgbClr val="C00000"/>
                </a:solidFill>
                <a:latin typeface="华文新魏" panose="02010800040101010101" charset="-122"/>
                <a:ea typeface="华文新魏" panose="02010800040101010101" charset="-122"/>
              </a:rPr>
              <a:t>探索</a:t>
            </a:r>
            <a:endParaRPr lang="zh-CN" altLang="en-US" sz="8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936059" y="2875002"/>
            <a:ext cx="10341293" cy="1107996"/>
          </a:xfrm>
          <a:prstGeom prst="rect">
            <a:avLst/>
          </a:prstGeom>
        </p:spPr>
        <p:txBody>
          <a:bodyPr wrap="none">
            <a:spAutoFit/>
          </a:bodyPr>
          <a:lstStyle/>
          <a:p>
            <a:pPr algn="ctr"/>
            <a:r>
              <a:rPr lang="zh-CN" altLang="en-US" sz="6600" dirty="0" smtClean="0">
                <a:latin typeface="隶书" panose="02010509060101010101" pitchFamily="49" charset="-122"/>
                <a:ea typeface="隶书" panose="02010509060101010101" pitchFamily="49" charset="-122"/>
              </a:rPr>
              <a:t>农民阶级与地主阶级的探索</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4174361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717" y="0"/>
            <a:ext cx="68881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 y="6985"/>
            <a:ext cx="5591791" cy="6858000"/>
          </a:xfrm>
          <a:prstGeom prst="rect">
            <a:avLst/>
          </a:prstGeom>
        </p:spPr>
      </p:pic>
      <p:sp>
        <p:nvSpPr>
          <p:cNvPr id="4" name="左箭头 3">
            <a:hlinkClick r:id="rId4" action="ppaction://hlinksldjump"/>
          </p:cNvPr>
          <p:cNvSpPr/>
          <p:nvPr/>
        </p:nvSpPr>
        <p:spPr>
          <a:xfrm>
            <a:off x="11568375" y="6470983"/>
            <a:ext cx="504122" cy="33265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154012" y="204800"/>
            <a:ext cx="868290" cy="1342678"/>
            <a:chOff x="-8351" y="4124960"/>
            <a:chExt cx="710903" cy="916940"/>
          </a:xfrm>
        </p:grpSpPr>
        <p:cxnSp>
          <p:nvCxnSpPr>
            <p:cNvPr id="10" name="直接连接符 9"/>
            <p:cNvCxnSpPr/>
            <p:nvPr/>
          </p:nvCxnSpPr>
          <p:spPr>
            <a:xfrm>
              <a:off x="314960" y="4124960"/>
              <a:ext cx="0" cy="916940"/>
            </a:xfrm>
            <a:prstGeom prst="line">
              <a:avLst/>
            </a:prstGeom>
            <a:noFill/>
            <a:ln w="6350" cap="flat" cmpd="sng" algn="ctr">
              <a:solidFill>
                <a:sysClr val="windowText" lastClr="000000"/>
              </a:solidFill>
              <a:prstDash val="solid"/>
              <a:miter lim="800000"/>
            </a:ln>
            <a:effectLst/>
          </p:spPr>
        </p:cxnSp>
        <p:sp>
          <p:nvSpPr>
            <p:cNvPr id="11" name="TextBox 10"/>
            <p:cNvSpPr txBox="1"/>
            <p:nvPr/>
          </p:nvSpPr>
          <p:spPr>
            <a:xfrm>
              <a:off x="-8351" y="4175760"/>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时空观念</a:t>
              </a:r>
            </a:p>
          </p:txBody>
        </p:sp>
        <p:sp>
          <p:nvSpPr>
            <p:cNvPr id="12" name="TextBox 11"/>
            <p:cNvSpPr txBox="1"/>
            <p:nvPr/>
          </p:nvSpPr>
          <p:spPr>
            <a:xfrm>
              <a:off x="324569" y="4175760"/>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历史解释</a:t>
              </a:r>
            </a:p>
          </p:txBody>
        </p:sp>
      </p:grpSp>
    </p:spTree>
    <p:extLst>
      <p:ext uri="{BB962C8B-B14F-4D97-AF65-F5344CB8AC3E}">
        <p14:creationId xmlns:p14="http://schemas.microsoft.com/office/powerpoint/2010/main" val="53528637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plus(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東儀秀樹 (とうぎ ひでき) - 大河悠久 [mqms]修改.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85184" y="66141"/>
            <a:ext cx="406628" cy="38925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80" y="2395602"/>
            <a:ext cx="6944775" cy="3862126"/>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b="3423"/>
          <a:stretch>
            <a:fillRect/>
          </a:stretch>
        </p:blipFill>
        <p:spPr>
          <a:xfrm>
            <a:off x="7154421" y="3976288"/>
            <a:ext cx="4734077" cy="2620944"/>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079768" y="-515494"/>
            <a:ext cx="3028230" cy="4580756"/>
          </a:xfrm>
          <a:prstGeom prst="rect">
            <a:avLst/>
          </a:prstGeom>
        </p:spPr>
      </p:pic>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l="8803" t="2870" r="7553" b="20826"/>
          <a:stretch>
            <a:fillRect/>
          </a:stretch>
        </p:blipFill>
        <p:spPr>
          <a:xfrm rot="16200000">
            <a:off x="8609808" y="-700634"/>
            <a:ext cx="2335040" cy="4222340"/>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5590945" y="591750"/>
            <a:ext cx="2520804" cy="3934175"/>
          </a:xfrm>
          <a:prstGeom prst="rect">
            <a:avLst/>
          </a:prstGeom>
        </p:spPr>
      </p:pic>
    </p:spTree>
    <p:extLst>
      <p:ext uri="{BB962C8B-B14F-4D97-AF65-F5344CB8AC3E}">
        <p14:creationId xmlns:p14="http://schemas.microsoft.com/office/powerpoint/2010/main" val="2825745712"/>
      </p:ext>
    </p:extLst>
  </p:cSld>
  <p:clrMapOvr>
    <a:masterClrMapping/>
  </p:clrMapOvr>
  <mc:AlternateContent xmlns:mc="http://schemas.openxmlformats.org/markup-compatibility/2006" xmlns:p14="http://schemas.microsoft.com/office/powerpoint/2010/main">
    <mc:Choice Requires="p14">
      <p:transition spd="slow" p14:dur="1250" advTm="45750">
        <p14:ripple/>
      </p:transition>
    </mc:Choice>
    <mc:Fallback xmlns="">
      <p:transition spd="slow" advTm="457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4" presetClass="entr" presetSubtype="10" fill="hold" nodeType="after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2000"/>
                            </p:stCondLst>
                            <p:childTnLst>
                              <p:par>
                                <p:cTn id="12" presetID="14" presetClass="entr" presetSubtype="10" fill="hold" nodeType="afterEffect">
                                  <p:stCondLst>
                                    <p:cond delay="150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4000"/>
                            </p:stCondLst>
                            <p:childTnLst>
                              <p:par>
                                <p:cTn id="16" presetID="16" presetClass="entr" presetSubtype="21" fill="hold" nodeType="afterEffect">
                                  <p:stCondLst>
                                    <p:cond delay="150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par>
                          <p:cTn id="19" fill="hold">
                            <p:stCondLst>
                              <p:cond delay="6000"/>
                            </p:stCondLst>
                            <p:childTnLst>
                              <p:par>
                                <p:cTn id="20" presetID="6" presetClass="entr" presetSubtype="16" fill="hold" nodeType="after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par>
                          <p:cTn id="23" fill="hold">
                            <p:stCondLst>
                              <p:cond delay="9500"/>
                            </p:stCondLst>
                            <p:childTnLst>
                              <p:par>
                                <p:cTn id="24" presetID="14" presetClass="entr" presetSubtype="10" fill="hold" nodeType="afterEffect">
                                  <p:stCondLst>
                                    <p:cond delay="150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82020" y="924336"/>
            <a:ext cx="5360670" cy="267652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zh-CN" altLang="en-US" sz="2400" dirty="0">
                <a:latin typeface="楷体" panose="02010609060101010101" charset="-122"/>
                <a:ea typeface="楷体" panose="02010609060101010101" charset="-122"/>
              </a:rPr>
              <a:t>材料一：鸦片战争后，西方资本主义国家向中国倾销商品，逐步破坏了沿海通商口岸及其附近地区的传统手工业。鸦片输入年年激增。由它所引起的白银外流、银贵钱贱等问题，比战前更为严重。</a:t>
            </a:r>
          </a:p>
          <a:p>
            <a:pPr algn="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李侃《中国近代史》</a:t>
            </a:r>
          </a:p>
        </p:txBody>
      </p:sp>
      <p:sp>
        <p:nvSpPr>
          <p:cNvPr id="5" name="矩形 4"/>
          <p:cNvSpPr/>
          <p:nvPr/>
        </p:nvSpPr>
        <p:spPr>
          <a:xfrm>
            <a:off x="582020" y="2015920"/>
            <a:ext cx="5360035" cy="455930"/>
          </a:xfrm>
          <a:prstGeom prst="rect">
            <a:avLst/>
          </a:prstGeom>
          <a:solidFill>
            <a:srgbClr val="F47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外部原因：外国资本主义的侵略</a:t>
            </a:r>
          </a:p>
        </p:txBody>
      </p:sp>
      <p:sp>
        <p:nvSpPr>
          <p:cNvPr id="6" name="文本框 5"/>
          <p:cNvSpPr txBox="1"/>
          <p:nvPr/>
        </p:nvSpPr>
        <p:spPr>
          <a:xfrm>
            <a:off x="6066155" y="913243"/>
            <a:ext cx="5360670" cy="266128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fontAlgn="auto">
              <a:lnSpc>
                <a:spcPct val="116000"/>
              </a:lnSpc>
            </a:pPr>
            <a:r>
              <a:rPr lang="zh-CN" altLang="en-US" sz="2400" dirty="0">
                <a:latin typeface="楷体" panose="02010609060101010101" charset="-122"/>
                <a:ea typeface="楷体" panose="02010609060101010101" charset="-122"/>
              </a:rPr>
              <a:t>材料二：满洲纵贪官污吏，布满天下，使剥民脂膏，士女皆哭泣道路，是欲我中国之人贫穷也。官以贿得，刑以钱免，富儿当权，豪杰绝望，是使我中国之英俊抑郁而死也。   </a:t>
            </a:r>
          </a:p>
          <a:p>
            <a:pPr algn="r" fontAlgn="auto">
              <a:lnSpc>
                <a:spcPct val="116000"/>
              </a:lnSpc>
            </a:pPr>
            <a:r>
              <a:rPr lang="zh-CN" altLang="en-US" sz="2400" dirty="0">
                <a:latin typeface="楷体" panose="02010609060101010101" charset="-122"/>
                <a:ea typeface="楷体" panose="02010609060101010101" charset="-122"/>
              </a:rPr>
              <a:t>——《奉天讨胡檄布四方谕》</a:t>
            </a:r>
          </a:p>
        </p:txBody>
      </p:sp>
      <p:sp>
        <p:nvSpPr>
          <p:cNvPr id="7" name="矩形 6"/>
          <p:cNvSpPr/>
          <p:nvPr/>
        </p:nvSpPr>
        <p:spPr>
          <a:xfrm>
            <a:off x="6066155" y="1838438"/>
            <a:ext cx="5360035" cy="811530"/>
          </a:xfrm>
          <a:prstGeom prst="rect">
            <a:avLst/>
          </a:prstGeom>
          <a:solidFill>
            <a:srgbClr val="F9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dirty="0"/>
              <a:t>内部原因：清政府腐败导致阶级矛盾激化</a:t>
            </a:r>
          </a:p>
        </p:txBody>
      </p:sp>
      <p:sp>
        <p:nvSpPr>
          <p:cNvPr id="9" name="文本框 8"/>
          <p:cNvSpPr txBox="1"/>
          <p:nvPr/>
        </p:nvSpPr>
        <p:spPr>
          <a:xfrm>
            <a:off x="582020" y="4050390"/>
            <a:ext cx="5360670" cy="230695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zh-CN" altLang="en-US" sz="2400" dirty="0">
                <a:latin typeface="楷体" panose="02010609060101010101" charset="-122"/>
                <a:ea typeface="楷体" panose="02010609060101010101" charset="-122"/>
              </a:rPr>
              <a:t>材料三：</a:t>
            </a:r>
            <a:r>
              <a:rPr lang="en-US" altLang="zh-CN" sz="2400" dirty="0">
                <a:latin typeface="楷体" panose="02010609060101010101" charset="-122"/>
                <a:ea typeface="楷体" panose="02010609060101010101" charset="-122"/>
              </a:rPr>
              <a:t>1846</a:t>
            </a:r>
            <a:r>
              <a:rPr lang="zh-CN" altLang="en-US" sz="2400" dirty="0">
                <a:latin typeface="楷体" panose="02010609060101010101" charset="-122"/>
                <a:ea typeface="楷体" panose="02010609060101010101" charset="-122"/>
              </a:rPr>
              <a:t>至</a:t>
            </a:r>
            <a:r>
              <a:rPr lang="en-US" altLang="zh-CN" sz="2400" dirty="0">
                <a:latin typeface="楷体" panose="02010609060101010101" charset="-122"/>
                <a:ea typeface="楷体" panose="02010609060101010101" charset="-122"/>
              </a:rPr>
              <a:t>1850</a:t>
            </a:r>
            <a:r>
              <a:rPr lang="zh-CN" altLang="en-US" sz="2400" dirty="0">
                <a:latin typeface="楷体" panose="02010609060101010101" charset="-122"/>
                <a:ea typeface="楷体" panose="02010609060101010101" charset="-122"/>
              </a:rPr>
              <a:t>年，黄河流域和长江流域各省都连续遭到严重的水旱灾害，两广地区也是水、旱、蝗灾不断。人祸天灾，使人民陷入失业、破产、饥饿、死亡的困境。</a:t>
            </a:r>
          </a:p>
          <a:p>
            <a:pPr algn="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李侃《中国近代史》</a:t>
            </a:r>
          </a:p>
        </p:txBody>
      </p:sp>
      <p:sp>
        <p:nvSpPr>
          <p:cNvPr id="10" name="矩形 9"/>
          <p:cNvSpPr/>
          <p:nvPr/>
        </p:nvSpPr>
        <p:spPr>
          <a:xfrm>
            <a:off x="582655" y="5098415"/>
            <a:ext cx="5360035" cy="455930"/>
          </a:xfrm>
          <a:prstGeom prst="rect">
            <a:avLst/>
          </a:prstGeom>
          <a:solidFill>
            <a:srgbClr val="F09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直接原因：自然灾害频发</a:t>
            </a:r>
          </a:p>
        </p:txBody>
      </p:sp>
      <p:sp>
        <p:nvSpPr>
          <p:cNvPr id="12" name="文本框 11"/>
          <p:cNvSpPr txBox="1"/>
          <p:nvPr/>
        </p:nvSpPr>
        <p:spPr>
          <a:xfrm>
            <a:off x="6082700" y="4033747"/>
            <a:ext cx="5352415" cy="230695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zh-CN" altLang="en-US" sz="2400" b="1">
                <a:solidFill>
                  <a:srgbClr val="F85208"/>
                </a:solidFill>
                <a:latin typeface="楷体" panose="02010609060101010101" charset="-122"/>
                <a:ea typeface="楷体" panose="02010609060101010101" charset="-122"/>
              </a:rPr>
              <a:t>注意</a:t>
            </a:r>
          </a:p>
          <a:p>
            <a:pPr algn="just"/>
            <a:r>
              <a:rPr lang="zh-CN" altLang="en-US" sz="2400">
                <a:latin typeface="楷体" panose="02010609060101010101" charset="-122"/>
                <a:ea typeface="楷体" panose="02010609060101010101" charset="-122"/>
              </a:rPr>
              <a:t>太平天国运动爆发的根本原因是</a:t>
            </a:r>
            <a:r>
              <a:rPr lang="zh-CN" altLang="en-US" sz="2400" u="sng">
                <a:solidFill>
                  <a:schemeClr val="tx1"/>
                </a:solidFill>
                <a:uFill>
                  <a:solidFill>
                    <a:srgbClr val="EE0000"/>
                  </a:solidFill>
                </a:uFill>
                <a:latin typeface="楷体" panose="02010609060101010101" charset="-122"/>
                <a:ea typeface="楷体" panose="02010609060101010101" charset="-122"/>
              </a:rPr>
              <a:t>阶级矛盾激化</a:t>
            </a:r>
            <a:r>
              <a:rPr lang="zh-CN" altLang="en-US" sz="2400">
                <a:latin typeface="楷体" panose="02010609060101010101" charset="-122"/>
                <a:ea typeface="楷体" panose="02010609060101010101" charset="-122"/>
              </a:rPr>
              <a:t>，鸦片战争后的资本主义侵略激化了国内的阶级矛盾，加速了太平天国运动的爆发，因此说太平天国运动是</a:t>
            </a: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鸦片战争炮声的回响</a:t>
            </a: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a:t>
            </a:r>
          </a:p>
        </p:txBody>
      </p:sp>
      <p:sp>
        <p:nvSpPr>
          <p:cNvPr id="11" name="TextBox 10"/>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太平天国运动</a:t>
            </a:r>
            <a:endParaRPr lang="zh-CN" altLang="en-US" sz="3600" dirty="0">
              <a:latin typeface="华文新魏" panose="02010800040101010101" pitchFamily="2" charset="-122"/>
              <a:ea typeface="华文新魏" panose="02010800040101010101" pitchFamily="2" charset="-122"/>
            </a:endParaRPr>
          </a:p>
        </p:txBody>
      </p:sp>
    </p:spTree>
    <p:custDataLst>
      <p:tags r:id="rId1"/>
    </p:custDataLst>
    <p:extLst>
      <p:ext uri="{BB962C8B-B14F-4D97-AF65-F5344CB8AC3E}">
        <p14:creationId xmlns:p14="http://schemas.microsoft.com/office/powerpoint/2010/main" val="85537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ppt_y</p:attrName>
                                        </p:attrNameLst>
                                      </p:cBhvr>
                                      <p:tavLst>
                                        <p:tav tm="0">
                                          <p:val>
                                            <p:strVal val="#ppt_y+#ppt_h*1.125000"/>
                                          </p:val>
                                        </p:tav>
                                        <p:tav tm="100000">
                                          <p:val>
                                            <p:strVal val="#ppt_y"/>
                                          </p:val>
                                        </p:tav>
                                      </p:tavLst>
                                    </p:anim>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2GGTFQ2\Desktop\图片库\已购买-大图\318060989.jpg318060989"/>
          <p:cNvPicPr>
            <a:picLocks noChangeAspect="1"/>
          </p:cNvPicPr>
          <p:nvPr>
            <p:custDataLst>
              <p:tags r:id="rId2"/>
            </p:custDataLst>
          </p:nvPr>
        </p:nvPicPr>
        <p:blipFill>
          <a:blip r:embed="rId8"/>
          <a:srcRect t="1336" b="1336"/>
          <a:stretch>
            <a:fillRect/>
          </a:stretch>
        </p:blipFill>
        <p:spPr>
          <a:xfrm>
            <a:off x="5800299" y="750628"/>
            <a:ext cx="6391701" cy="6107373"/>
          </a:xfrm>
          <a:prstGeom prst="rect">
            <a:avLst/>
          </a:prstGeom>
        </p:spPr>
      </p:pic>
      <p:sp>
        <p:nvSpPr>
          <p:cNvPr id="8" name="椭圆 7"/>
          <p:cNvSpPr/>
          <p:nvPr>
            <p:custDataLst>
              <p:tags r:id="rId3"/>
            </p:custDataLst>
          </p:nvPr>
        </p:nvSpPr>
        <p:spPr>
          <a:xfrm>
            <a:off x="7172926" y="4981575"/>
            <a:ext cx="685800" cy="685800"/>
          </a:xfrm>
          <a:prstGeom prst="ellipse">
            <a:avLst/>
          </a:prstGeom>
          <a:solidFill>
            <a:schemeClr val="accent2">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zh-CN" altLang="en-US">
              <a:solidFill>
                <a:srgbClr val="FFFFFF"/>
              </a:solidFill>
              <a:latin typeface="隶书" panose="02010509060101010101" charset="-122"/>
              <a:ea typeface="隶书" panose="02010509060101010101" charset="-122"/>
              <a:sym typeface="Arial" panose="020B0604020202020204" pitchFamily="34" charset="0"/>
            </a:endParaRPr>
          </a:p>
        </p:txBody>
      </p:sp>
      <p:sp>
        <p:nvSpPr>
          <p:cNvPr id="7" name="文本框 6"/>
          <p:cNvSpPr txBox="1"/>
          <p:nvPr>
            <p:custDataLst>
              <p:tags r:id="rId4"/>
            </p:custDataLst>
          </p:nvPr>
        </p:nvSpPr>
        <p:spPr>
          <a:xfrm>
            <a:off x="126536" y="750628"/>
            <a:ext cx="3153410" cy="1076960"/>
          </a:xfrm>
          <a:prstGeom prst="rect">
            <a:avLst/>
          </a:prstGeom>
          <a:noFill/>
        </p:spPr>
        <p:txBody>
          <a:bodyPr wrap="square" lIns="90000" tIns="46800" rIns="90000" bIns="46800" rtlCol="0" anchor="b" anchorCtr="0">
            <a:normAutofit fontScale="80000" lnSpcReduction="10000"/>
          </a:bodyPr>
          <a:lstStyle/>
          <a:p>
            <a:pPr marL="0" indent="0" algn="l" defTabSz="685800">
              <a:lnSpc>
                <a:spcPct val="110000"/>
              </a:lnSpc>
              <a:spcBef>
                <a:spcPct val="0"/>
              </a:spcBef>
              <a:spcAft>
                <a:spcPct val="0"/>
              </a:spcAft>
              <a:buSzTx/>
              <a:buNone/>
            </a:pPr>
            <a:r>
              <a:rPr lang="zh-CN" altLang="en-US" sz="3600" b="1" spc="200" dirty="0">
                <a:solidFill>
                  <a:schemeClr val="accent1"/>
                </a:solidFill>
                <a:latin typeface="隶书" panose="02010509060101010101" charset="-122"/>
                <a:ea typeface="隶书" panose="02010509060101010101" charset="-122"/>
                <a:cs typeface="+mj-cs"/>
              </a:rPr>
              <a:t>主观原因：洪秀全创立拜上帝教</a:t>
            </a:r>
          </a:p>
        </p:txBody>
      </p:sp>
      <p:cxnSp>
        <p:nvCxnSpPr>
          <p:cNvPr id="4" name="直接连接符 3"/>
          <p:cNvCxnSpPr/>
          <p:nvPr>
            <p:custDataLst>
              <p:tags r:id="rId5"/>
            </p:custDataLst>
          </p:nvPr>
        </p:nvCxnSpPr>
        <p:spPr>
          <a:xfrm>
            <a:off x="231160" y="1827588"/>
            <a:ext cx="5446309" cy="0"/>
          </a:xfrm>
          <a:prstGeom prst="line">
            <a:avLst/>
          </a:prstGeom>
          <a:ln>
            <a:solidFill>
              <a:schemeClr val="accent1">
                <a:lumMod val="75000"/>
              </a:schemeClr>
            </a:solidFill>
          </a:ln>
        </p:spPr>
        <p:style>
          <a:lnRef idx="3">
            <a:schemeClr val="accent6"/>
          </a:lnRef>
          <a:fillRef idx="0">
            <a:schemeClr val="accent6"/>
          </a:fillRef>
          <a:effectRef idx="2">
            <a:schemeClr val="accent6"/>
          </a:effectRef>
          <a:fontRef idx="minor">
            <a:schemeClr val="tx1"/>
          </a:fontRef>
        </p:style>
      </p:cxnSp>
      <p:sp>
        <p:nvSpPr>
          <p:cNvPr id="12" name="文本框 17"/>
          <p:cNvSpPr txBox="1"/>
          <p:nvPr>
            <p:custDataLst>
              <p:tags r:id="rId6"/>
            </p:custDataLst>
          </p:nvPr>
        </p:nvSpPr>
        <p:spPr>
          <a:xfrm>
            <a:off x="231160" y="2121902"/>
            <a:ext cx="5446309" cy="3395345"/>
          </a:xfrm>
          <a:prstGeom prst="rect">
            <a:avLst/>
          </a:prstGeom>
        </p:spPr>
        <p:txBody>
          <a:bodyPr vert="horz" lIns="90000" tIns="46800" rIns="90000" bIns="46800" rtlCol="0">
            <a:noAutofit/>
          </a:bodyPr>
          <a:lstStyle>
            <a:defPPr>
              <a:defRPr lang="zh-CN"/>
            </a:defPPr>
            <a:lvl1pPr indent="0" algn="ctr" defTabSz="913765">
              <a:spcBef>
                <a:spcPct val="20000"/>
              </a:spcBef>
              <a:buFont typeface="Arial" panose="020B0604020202020204" pitchFamily="34" charset="0"/>
              <a:buNone/>
              <a:defRPr>
                <a:solidFill>
                  <a:schemeClr val="bg1">
                    <a:lumMod val="65000"/>
                  </a:schemeClr>
                </a:solidFill>
                <a:latin typeface="+mj-lt"/>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0" indent="0" algn="just" defTabSz="685165" fontAlgn="auto">
              <a:lnSpc>
                <a:spcPct val="100000"/>
              </a:lnSpc>
              <a:spcBef>
                <a:spcPct val="0"/>
              </a:spcBef>
              <a:spcAft>
                <a:spcPct val="0"/>
              </a:spcAft>
              <a:buSzTx/>
              <a:buNone/>
            </a:pPr>
            <a:r>
              <a:rPr lang="zh-CN" altLang="en-US" sz="2400" spc="200" dirty="0">
                <a:solidFill>
                  <a:schemeClr val="dk1">
                    <a:lumMod val="85000"/>
                    <a:lumOff val="15000"/>
                  </a:schemeClr>
                </a:solidFill>
                <a:latin typeface="楷体" panose="02010609060101010101" charset="-122"/>
                <a:ea typeface="楷体" panose="02010609060101010101" charset="-122"/>
                <a:cs typeface="楷体" panose="02010609060101010101" charset="-122"/>
              </a:rPr>
              <a:t>早在19世纪40年代，多次科举不中的洪秀全受西方传教士小册子的影响创立拜上帝教。为了宣传拜上帝教，洪秀全把西方基督教教义、中国儒家大同思想和农民的平均主义思想结合起来，写出《原道救世歌》、《原道醒世训》、《原道觉世训》等文章，对农民产生了极大的吸引力。拜上帝教组织不断壮大，起义一触即发。</a:t>
            </a:r>
          </a:p>
        </p:txBody>
      </p:sp>
      <p:sp>
        <p:nvSpPr>
          <p:cNvPr id="14" name="TextBox 13"/>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太平天国运动</a:t>
            </a:r>
            <a:endParaRPr lang="zh-CN" altLang="en-US" sz="3600" dirty="0">
              <a:latin typeface="华文新魏" panose="02010800040101010101" pitchFamily="2" charset="-122"/>
              <a:ea typeface="华文新魏" panose="02010800040101010101" pitchFamily="2" charset="-122"/>
            </a:endParaRPr>
          </a:p>
        </p:txBody>
      </p:sp>
    </p:spTree>
    <p:custDataLst>
      <p:tags r:id="rId1"/>
    </p:custDataLst>
    <p:extLst>
      <p:ext uri="{BB962C8B-B14F-4D97-AF65-F5344CB8AC3E}">
        <p14:creationId xmlns:p14="http://schemas.microsoft.com/office/powerpoint/2010/main" val="2025912725"/>
      </p:ext>
    </p:extLst>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太平天国运动</a:t>
            </a:r>
            <a:endParaRPr lang="zh-CN" altLang="en-US" sz="3600" dirty="0">
              <a:latin typeface="华文新魏" panose="02010800040101010101" pitchFamily="2" charset="-122"/>
              <a:ea typeface="华文新魏" panose="02010800040101010101" pitchFamily="2" charset="-122"/>
            </a:endParaRPr>
          </a:p>
        </p:txBody>
      </p:sp>
      <p:sp>
        <p:nvSpPr>
          <p:cNvPr id="73" name="文本框 6"/>
          <p:cNvSpPr txBox="1"/>
          <p:nvPr/>
        </p:nvSpPr>
        <p:spPr>
          <a:xfrm>
            <a:off x="2975439" y="1498896"/>
            <a:ext cx="3918585" cy="523220"/>
          </a:xfrm>
          <a:prstGeom prst="rect">
            <a:avLst/>
          </a:prstGeom>
          <a:noFill/>
        </p:spPr>
        <p:txBody>
          <a:bodyPr wrap="square" rtlCol="0">
            <a:spAutoFit/>
          </a:bodyPr>
          <a:lstStyle/>
          <a:p>
            <a:r>
              <a:rPr lang="zh-CN" altLang="en-US" sz="2800" dirty="0"/>
              <a:t> 外国资本主义侵略</a:t>
            </a:r>
          </a:p>
        </p:txBody>
      </p:sp>
      <p:sp>
        <p:nvSpPr>
          <p:cNvPr id="74" name="文本框 7"/>
          <p:cNvSpPr txBox="1"/>
          <p:nvPr/>
        </p:nvSpPr>
        <p:spPr>
          <a:xfrm>
            <a:off x="2398449" y="2488435"/>
            <a:ext cx="4141289" cy="523220"/>
          </a:xfrm>
          <a:prstGeom prst="rect">
            <a:avLst/>
          </a:prstGeom>
          <a:noFill/>
        </p:spPr>
        <p:txBody>
          <a:bodyPr wrap="square" rtlCol="0">
            <a:spAutoFit/>
          </a:bodyPr>
          <a:lstStyle>
            <a:defPPr>
              <a:defRPr lang="zh-CN"/>
            </a:defPPr>
            <a:lvl1pPr>
              <a:defRPr>
                <a:solidFill>
                  <a:schemeClr val="accent2">
                    <a:lumMod val="75000"/>
                  </a:schemeClr>
                </a:solidFill>
              </a:defRPr>
            </a:lvl1pPr>
          </a:lstStyle>
          <a:p>
            <a:r>
              <a:rPr lang="zh-CN" altLang="en-US" sz="2800" dirty="0">
                <a:solidFill>
                  <a:schemeClr val="tx1"/>
                </a:solidFill>
                <a:sym typeface="+mn-ea"/>
              </a:rPr>
              <a:t>吏治腐败，大肆搜刮人民</a:t>
            </a:r>
          </a:p>
        </p:txBody>
      </p:sp>
      <p:sp>
        <p:nvSpPr>
          <p:cNvPr id="75" name="文本框 8"/>
          <p:cNvSpPr txBox="1"/>
          <p:nvPr/>
        </p:nvSpPr>
        <p:spPr>
          <a:xfrm>
            <a:off x="2455917" y="3831918"/>
            <a:ext cx="4425315" cy="523220"/>
          </a:xfrm>
          <a:prstGeom prst="rect">
            <a:avLst/>
          </a:prstGeom>
          <a:noFill/>
        </p:spPr>
        <p:txBody>
          <a:bodyPr wrap="square" rtlCol="0">
            <a:spAutoFit/>
          </a:bodyPr>
          <a:lstStyle>
            <a:defPPr>
              <a:defRPr lang="zh-CN"/>
            </a:defPPr>
            <a:lvl1pPr>
              <a:defRPr>
                <a:solidFill>
                  <a:schemeClr val="accent2">
                    <a:lumMod val="75000"/>
                  </a:schemeClr>
                </a:solidFill>
              </a:defRPr>
            </a:lvl1pPr>
          </a:lstStyle>
          <a:p>
            <a:r>
              <a:rPr lang="zh-CN" altLang="en-US" sz="2800" dirty="0">
                <a:solidFill>
                  <a:schemeClr val="tx1"/>
                </a:solidFill>
                <a:sym typeface="+mn-ea"/>
              </a:rPr>
              <a:t> 两广地区自然灾害严重</a:t>
            </a:r>
          </a:p>
        </p:txBody>
      </p:sp>
      <p:sp>
        <p:nvSpPr>
          <p:cNvPr id="76" name="文本框 9"/>
          <p:cNvSpPr txBox="1"/>
          <p:nvPr/>
        </p:nvSpPr>
        <p:spPr>
          <a:xfrm>
            <a:off x="2975438" y="5071752"/>
            <a:ext cx="5074858" cy="523220"/>
          </a:xfrm>
          <a:prstGeom prst="rect">
            <a:avLst/>
          </a:prstGeom>
          <a:noFill/>
        </p:spPr>
        <p:txBody>
          <a:bodyPr wrap="square" rtlCol="0">
            <a:spAutoFit/>
          </a:bodyPr>
          <a:lstStyle>
            <a:defPPr>
              <a:defRPr lang="zh-CN"/>
            </a:defPPr>
            <a:lvl1pPr>
              <a:defRPr>
                <a:solidFill>
                  <a:schemeClr val="accent2">
                    <a:lumMod val="75000"/>
                  </a:schemeClr>
                </a:solidFill>
              </a:defRPr>
            </a:lvl1pPr>
          </a:lstStyle>
          <a:p>
            <a:r>
              <a:rPr lang="zh-CN" altLang="en-US" sz="2800" dirty="0">
                <a:solidFill>
                  <a:schemeClr val="tx1"/>
                </a:solidFill>
                <a:sym typeface="+mn-ea"/>
              </a:rPr>
              <a:t>“拜上帝教”的传播</a:t>
            </a:r>
          </a:p>
        </p:txBody>
      </p:sp>
      <p:sp>
        <p:nvSpPr>
          <p:cNvPr id="77" name="TextBox 76"/>
          <p:cNvSpPr txBox="1"/>
          <p:nvPr/>
        </p:nvSpPr>
        <p:spPr>
          <a:xfrm>
            <a:off x="854388" y="1498896"/>
            <a:ext cx="1437577" cy="523220"/>
          </a:xfrm>
          <a:prstGeom prst="rect">
            <a:avLst/>
          </a:prstGeom>
          <a:noFill/>
        </p:spPr>
        <p:txBody>
          <a:bodyPr wrap="square" rtlCol="0">
            <a:spAutoFit/>
          </a:bodyPr>
          <a:lstStyle/>
          <a:p>
            <a:r>
              <a:rPr lang="zh-CN" altLang="en-US" sz="2800" dirty="0"/>
              <a:t>列   强</a:t>
            </a:r>
          </a:p>
        </p:txBody>
      </p:sp>
      <p:sp>
        <p:nvSpPr>
          <p:cNvPr id="78" name="TextBox 77"/>
          <p:cNvSpPr txBox="1"/>
          <p:nvPr/>
        </p:nvSpPr>
        <p:spPr>
          <a:xfrm>
            <a:off x="838622" y="3170254"/>
            <a:ext cx="1193466" cy="523220"/>
          </a:xfrm>
          <a:prstGeom prst="rect">
            <a:avLst/>
          </a:prstGeom>
          <a:noFill/>
        </p:spPr>
        <p:txBody>
          <a:bodyPr wrap="square" rtlCol="0">
            <a:spAutoFit/>
          </a:bodyPr>
          <a:lstStyle/>
          <a:p>
            <a:r>
              <a:rPr lang="zh-CN" altLang="en-US" sz="2800" dirty="0"/>
              <a:t>中   国</a:t>
            </a:r>
          </a:p>
        </p:txBody>
      </p:sp>
      <p:sp>
        <p:nvSpPr>
          <p:cNvPr id="79" name="TextBox 78"/>
          <p:cNvSpPr txBox="1"/>
          <p:nvPr/>
        </p:nvSpPr>
        <p:spPr>
          <a:xfrm>
            <a:off x="7428556" y="1515052"/>
            <a:ext cx="2772308" cy="523220"/>
          </a:xfrm>
          <a:prstGeom prst="rect">
            <a:avLst/>
          </a:prstGeom>
          <a:noFill/>
        </p:spPr>
        <p:txBody>
          <a:bodyPr wrap="square" rtlCol="0">
            <a:spAutoFit/>
          </a:bodyPr>
          <a:lstStyle/>
          <a:p>
            <a:r>
              <a:rPr lang="zh-CN" altLang="en-US" sz="2800" dirty="0"/>
              <a:t>民族矛盾激化</a:t>
            </a:r>
          </a:p>
        </p:txBody>
      </p:sp>
      <p:cxnSp>
        <p:nvCxnSpPr>
          <p:cNvPr id="80" name="直接连接符 79"/>
          <p:cNvCxnSpPr>
            <a:endCxn id="73" idx="1"/>
          </p:cNvCxnSpPr>
          <p:nvPr/>
        </p:nvCxnSpPr>
        <p:spPr>
          <a:xfrm flipV="1">
            <a:off x="2040992" y="1760506"/>
            <a:ext cx="934447" cy="1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左大括号 80"/>
          <p:cNvSpPr/>
          <p:nvPr/>
        </p:nvSpPr>
        <p:spPr>
          <a:xfrm>
            <a:off x="1985096" y="2738727"/>
            <a:ext cx="413353" cy="1386274"/>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TextBox 81"/>
          <p:cNvSpPr txBox="1"/>
          <p:nvPr/>
        </p:nvSpPr>
        <p:spPr>
          <a:xfrm>
            <a:off x="7428556" y="2515112"/>
            <a:ext cx="2376264" cy="523220"/>
          </a:xfrm>
          <a:prstGeom prst="rect">
            <a:avLst/>
          </a:prstGeom>
          <a:noFill/>
        </p:spPr>
        <p:txBody>
          <a:bodyPr wrap="square" rtlCol="0">
            <a:spAutoFit/>
          </a:bodyPr>
          <a:lstStyle/>
          <a:p>
            <a:r>
              <a:rPr lang="zh-CN" altLang="en-US" sz="2800" dirty="0"/>
              <a:t>阶级矛盾激化</a:t>
            </a:r>
          </a:p>
        </p:txBody>
      </p:sp>
      <p:cxnSp>
        <p:nvCxnSpPr>
          <p:cNvPr id="83" name="直接连接符 82"/>
          <p:cNvCxnSpPr/>
          <p:nvPr/>
        </p:nvCxnSpPr>
        <p:spPr>
          <a:xfrm flipV="1">
            <a:off x="6505674" y="2766782"/>
            <a:ext cx="934447" cy="1181"/>
          </a:xfrm>
          <a:prstGeom prst="line">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6565288" y="4107086"/>
            <a:ext cx="934447" cy="1181"/>
          </a:xfrm>
          <a:prstGeom prst="line">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02996" y="3863391"/>
            <a:ext cx="2664296" cy="523220"/>
          </a:xfrm>
          <a:prstGeom prst="rect">
            <a:avLst/>
          </a:prstGeom>
          <a:noFill/>
        </p:spPr>
        <p:txBody>
          <a:bodyPr wrap="square" rtlCol="0">
            <a:spAutoFit/>
          </a:bodyPr>
          <a:lstStyle/>
          <a:p>
            <a:r>
              <a:rPr lang="zh-CN" altLang="en-US" sz="2800" dirty="0"/>
              <a:t>人民生活困难</a:t>
            </a:r>
          </a:p>
        </p:txBody>
      </p:sp>
      <p:cxnSp>
        <p:nvCxnSpPr>
          <p:cNvPr id="86" name="直接箭头连接符 85"/>
          <p:cNvCxnSpPr/>
          <p:nvPr/>
        </p:nvCxnSpPr>
        <p:spPr>
          <a:xfrm>
            <a:off x="6434495" y="1760506"/>
            <a:ext cx="994061"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432535" y="2022116"/>
            <a:ext cx="0" cy="1125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1432535" y="3742920"/>
            <a:ext cx="0" cy="1125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75468" y="4989097"/>
            <a:ext cx="1314936" cy="523220"/>
          </a:xfrm>
          <a:prstGeom prst="rect">
            <a:avLst/>
          </a:prstGeom>
          <a:noFill/>
        </p:spPr>
        <p:txBody>
          <a:bodyPr wrap="square" rtlCol="0">
            <a:spAutoFit/>
          </a:bodyPr>
          <a:lstStyle/>
          <a:p>
            <a:r>
              <a:rPr lang="zh-CN" altLang="en-US" sz="2800" dirty="0"/>
              <a:t>农  民</a:t>
            </a:r>
          </a:p>
        </p:txBody>
      </p:sp>
      <p:cxnSp>
        <p:nvCxnSpPr>
          <p:cNvPr id="90" name="直接连接符 89"/>
          <p:cNvCxnSpPr/>
          <p:nvPr/>
        </p:nvCxnSpPr>
        <p:spPr>
          <a:xfrm flipV="1">
            <a:off x="2040991" y="5272804"/>
            <a:ext cx="934447" cy="1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475320" y="5099513"/>
            <a:ext cx="2506415" cy="523220"/>
          </a:xfrm>
          <a:prstGeom prst="rect">
            <a:avLst/>
          </a:prstGeom>
          <a:noFill/>
        </p:spPr>
        <p:txBody>
          <a:bodyPr wrap="square" rtlCol="0">
            <a:spAutoFit/>
          </a:bodyPr>
          <a:lstStyle/>
          <a:p>
            <a:r>
              <a:rPr lang="zh-CN" altLang="en-US" sz="2800" dirty="0"/>
              <a:t>构建美好蓝图</a:t>
            </a:r>
          </a:p>
        </p:txBody>
      </p:sp>
      <p:cxnSp>
        <p:nvCxnSpPr>
          <p:cNvPr id="92" name="直接连接符 91"/>
          <p:cNvCxnSpPr/>
          <p:nvPr/>
        </p:nvCxnSpPr>
        <p:spPr>
          <a:xfrm flipV="1">
            <a:off x="6539738" y="5359942"/>
            <a:ext cx="934447" cy="1181"/>
          </a:xfrm>
          <a:prstGeom prst="line">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右大括号 92"/>
          <p:cNvSpPr/>
          <p:nvPr/>
        </p:nvSpPr>
        <p:spPr>
          <a:xfrm>
            <a:off x="9953409" y="1732745"/>
            <a:ext cx="523872" cy="3600617"/>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4" name="TextBox 93"/>
          <p:cNvSpPr txBox="1"/>
          <p:nvPr/>
        </p:nvSpPr>
        <p:spPr>
          <a:xfrm>
            <a:off x="10587404" y="2733864"/>
            <a:ext cx="648072" cy="2062103"/>
          </a:xfrm>
          <a:prstGeom prst="rect">
            <a:avLst/>
          </a:prstGeom>
          <a:noFill/>
        </p:spPr>
        <p:txBody>
          <a:bodyPr wrap="square" rtlCol="0">
            <a:spAutoFit/>
          </a:bodyPr>
          <a:lstStyle/>
          <a:p>
            <a:r>
              <a:rPr lang="zh-CN" altLang="en-US" sz="3200" b="1" dirty="0">
                <a:solidFill>
                  <a:srgbClr val="FF0000"/>
                </a:solidFill>
              </a:rPr>
              <a:t>起义爆发</a:t>
            </a:r>
          </a:p>
        </p:txBody>
      </p:sp>
    </p:spTree>
    <p:extLst>
      <p:ext uri="{BB962C8B-B14F-4D97-AF65-F5344CB8AC3E}">
        <p14:creationId xmlns:p14="http://schemas.microsoft.com/office/powerpoint/2010/main" val="4022808788"/>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0"/>
                                        <p:tgtEl>
                                          <p:spTgt spid="73"/>
                                        </p:tgtEl>
                                      </p:cBhvr>
                                    </p:animEffect>
                                    <p:anim calcmode="lin" valueType="num">
                                      <p:cBhvr>
                                        <p:cTn id="20" dur="1000" fill="hold"/>
                                        <p:tgtEl>
                                          <p:spTgt spid="73"/>
                                        </p:tgtEl>
                                        <p:attrNameLst>
                                          <p:attrName>ppt_x</p:attrName>
                                        </p:attrNameLst>
                                      </p:cBhvr>
                                      <p:tavLst>
                                        <p:tav tm="0">
                                          <p:val>
                                            <p:strVal val="#ppt_x"/>
                                          </p:val>
                                        </p:tav>
                                        <p:tav tm="100000">
                                          <p:val>
                                            <p:strVal val="#ppt_x"/>
                                          </p:val>
                                        </p:tav>
                                      </p:tavLst>
                                    </p:anim>
                                    <p:anim calcmode="lin" valueType="num">
                                      <p:cBhvr>
                                        <p:cTn id="2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barn(inVertical)">
                                      <p:cBhvr>
                                        <p:cTn id="26" dur="500"/>
                                        <p:tgtEl>
                                          <p:spTgt spid="8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barn(inVertical)">
                                      <p:cBhvr>
                                        <p:cTn id="29" dur="500"/>
                                        <p:tgtEl>
                                          <p:spTgt spid="7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1000"/>
                                        <p:tgtEl>
                                          <p:spTgt spid="78"/>
                                        </p:tgtEl>
                                      </p:cBhvr>
                                    </p:animEffect>
                                    <p:anim calcmode="lin" valueType="num">
                                      <p:cBhvr>
                                        <p:cTn id="35" dur="1000" fill="hold"/>
                                        <p:tgtEl>
                                          <p:spTgt spid="78"/>
                                        </p:tgtEl>
                                        <p:attrNameLst>
                                          <p:attrName>ppt_x</p:attrName>
                                        </p:attrNameLst>
                                      </p:cBhvr>
                                      <p:tavLst>
                                        <p:tav tm="0">
                                          <p:val>
                                            <p:strVal val="#ppt_x"/>
                                          </p:val>
                                        </p:tav>
                                        <p:tav tm="100000">
                                          <p:val>
                                            <p:strVal val="#ppt_x"/>
                                          </p:val>
                                        </p:tav>
                                      </p:tavLst>
                                    </p:anim>
                                    <p:anim calcmode="lin" valueType="num">
                                      <p:cBhvr>
                                        <p:cTn id="3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barn(inVertical)">
                                      <p:cBhvr>
                                        <p:cTn id="45" dur="500"/>
                                        <p:tgtEl>
                                          <p:spTgt spid="7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barn(inVertical)">
                                      <p:cBhvr>
                                        <p:cTn id="50" dur="500"/>
                                        <p:tgtEl>
                                          <p:spTgt spid="8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barn(inVertical)">
                                      <p:cBhvr>
                                        <p:cTn id="53" dur="500"/>
                                        <p:tgtEl>
                                          <p:spTgt spid="8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down)">
                                      <p:cBhvr>
                                        <p:cTn id="58" dur="500"/>
                                        <p:tgtEl>
                                          <p:spTgt spid="7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down)">
                                      <p:cBhvr>
                                        <p:cTn id="63" dur="500"/>
                                        <p:tgtEl>
                                          <p:spTgt spid="8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500"/>
                                        <p:tgtEl>
                                          <p:spTgt spid="8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42"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1000"/>
                                        <p:tgtEl>
                                          <p:spTgt spid="89"/>
                                        </p:tgtEl>
                                      </p:cBhvr>
                                    </p:animEffect>
                                    <p:anim calcmode="lin" valueType="num">
                                      <p:cBhvr>
                                        <p:cTn id="74" dur="1000" fill="hold"/>
                                        <p:tgtEl>
                                          <p:spTgt spid="89"/>
                                        </p:tgtEl>
                                        <p:attrNameLst>
                                          <p:attrName>ppt_x</p:attrName>
                                        </p:attrNameLst>
                                      </p:cBhvr>
                                      <p:tavLst>
                                        <p:tav tm="0">
                                          <p:val>
                                            <p:strVal val="#ppt_x"/>
                                          </p:val>
                                        </p:tav>
                                        <p:tav tm="100000">
                                          <p:val>
                                            <p:strVal val="#ppt_x"/>
                                          </p:val>
                                        </p:tav>
                                      </p:tavLst>
                                    </p:anim>
                                    <p:anim calcmode="lin" valueType="num">
                                      <p:cBhvr>
                                        <p:cTn id="75" dur="1000" fill="hold"/>
                                        <p:tgtEl>
                                          <p:spTgt spid="8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0"/>
                                        <p:tgtEl>
                                          <p:spTgt spid="76"/>
                                        </p:tgtEl>
                                      </p:cBhvr>
                                    </p:animEffect>
                                    <p:anim calcmode="lin" valueType="num">
                                      <p:cBhvr>
                                        <p:cTn id="86" dur="1000" fill="hold"/>
                                        <p:tgtEl>
                                          <p:spTgt spid="76"/>
                                        </p:tgtEl>
                                        <p:attrNameLst>
                                          <p:attrName>ppt_x</p:attrName>
                                        </p:attrNameLst>
                                      </p:cBhvr>
                                      <p:tavLst>
                                        <p:tav tm="0">
                                          <p:val>
                                            <p:strVal val="#ppt_x"/>
                                          </p:val>
                                        </p:tav>
                                        <p:tav tm="100000">
                                          <p:val>
                                            <p:strVal val="#ppt_x"/>
                                          </p:val>
                                        </p:tav>
                                      </p:tavLst>
                                    </p:anim>
                                    <p:anim calcmode="lin" valueType="num">
                                      <p:cBhvr>
                                        <p:cTn id="87"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barn(inVertical)">
                                      <p:cBhvr>
                                        <p:cTn id="92" dur="500"/>
                                        <p:tgtEl>
                                          <p:spTgt spid="92"/>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91"/>
                                        </p:tgtEl>
                                        <p:attrNameLst>
                                          <p:attrName>style.visibility</p:attrName>
                                        </p:attrNameLst>
                                      </p:cBhvr>
                                      <p:to>
                                        <p:strVal val="visible"/>
                                      </p:to>
                                    </p:set>
                                    <p:animEffect transition="in" filter="barn(inVertical)">
                                      <p:cBhvr>
                                        <p:cTn id="95" dur="500"/>
                                        <p:tgtEl>
                                          <p:spTgt spid="91"/>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93"/>
                                        </p:tgtEl>
                                        <p:attrNameLst>
                                          <p:attrName>style.visibility</p:attrName>
                                        </p:attrNameLst>
                                      </p:cBhvr>
                                      <p:to>
                                        <p:strVal val="visible"/>
                                      </p:to>
                                    </p:set>
                                    <p:anim calcmode="lin" valueType="num">
                                      <p:cBhvr additive="base">
                                        <p:cTn id="100" dur="500" fill="hold"/>
                                        <p:tgtEl>
                                          <p:spTgt spid="93"/>
                                        </p:tgtEl>
                                        <p:attrNameLst>
                                          <p:attrName>ppt_x</p:attrName>
                                        </p:attrNameLst>
                                      </p:cBhvr>
                                      <p:tavLst>
                                        <p:tav tm="0">
                                          <p:val>
                                            <p:strVal val="#ppt_x"/>
                                          </p:val>
                                        </p:tav>
                                        <p:tav tm="100000">
                                          <p:val>
                                            <p:strVal val="#ppt_x"/>
                                          </p:val>
                                        </p:tav>
                                      </p:tavLst>
                                    </p:anim>
                                    <p:anim calcmode="lin" valueType="num">
                                      <p:cBhvr additive="base">
                                        <p:cTn id="101"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3" presetClass="entr" presetSubtype="16" fill="hold" grpId="0" nodeType="click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plus(in)">
                                      <p:cBhvr>
                                        <p:cTn id="106"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1" grpId="0" animBg="1"/>
      <p:bldP spid="82" grpId="0"/>
      <p:bldP spid="85" grpId="0"/>
      <p:bldP spid="89" grpId="0"/>
      <p:bldP spid="91" grpId="0"/>
      <p:bldP spid="93" grpId="0" animBg="1"/>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7</a:t>
            </a:fld>
            <a:endParaRPr lang="en-US"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4" y="27140"/>
            <a:ext cx="6329776" cy="685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54400" y="187430"/>
            <a:ext cx="5214922" cy="369296"/>
          </a:xfrm>
          <a:prstGeom prst="rect">
            <a:avLst/>
          </a:prstGeom>
          <a:solidFill>
            <a:schemeClr val="bg1"/>
          </a:solidFill>
          <a:ln w="38100">
            <a:solidFill>
              <a:schemeClr val="accent2"/>
            </a:solidFill>
          </a:ln>
        </p:spPr>
        <p:txBody>
          <a:bodyPr wrap="square" lIns="91407" tIns="45702" rIns="91407" bIns="45702" rtlCol="0">
            <a:spAutoFit/>
          </a:bodyPr>
          <a:lstStyle/>
          <a:p>
            <a:r>
              <a:rPr lang="zh-CN" altLang="en-US" dirty="0"/>
              <a:t>金田起义：</a:t>
            </a:r>
            <a:r>
              <a:rPr lang="en-US" altLang="zh-CN" dirty="0"/>
              <a:t>1851.1.11</a:t>
            </a:r>
            <a:r>
              <a:rPr lang="zh-CN" altLang="en-US" dirty="0"/>
              <a:t>，太平天国运动正式爆发</a:t>
            </a:r>
          </a:p>
        </p:txBody>
      </p:sp>
      <p:sp>
        <p:nvSpPr>
          <p:cNvPr id="8" name="TextBox 7"/>
          <p:cNvSpPr txBox="1"/>
          <p:nvPr/>
        </p:nvSpPr>
        <p:spPr>
          <a:xfrm>
            <a:off x="7248289" y="1112416"/>
            <a:ext cx="3453246" cy="369296"/>
          </a:xfrm>
          <a:prstGeom prst="rect">
            <a:avLst/>
          </a:prstGeom>
          <a:solidFill>
            <a:schemeClr val="bg1"/>
          </a:solidFill>
          <a:ln w="38100">
            <a:solidFill>
              <a:schemeClr val="accent2"/>
            </a:solidFill>
          </a:ln>
        </p:spPr>
        <p:txBody>
          <a:bodyPr wrap="square" lIns="91407" tIns="45702" rIns="91407" bIns="45702" rtlCol="0">
            <a:spAutoFit/>
          </a:bodyPr>
          <a:lstStyle/>
          <a:p>
            <a:pPr algn="ctr"/>
            <a:r>
              <a:rPr lang="zh-CN" altLang="en-US" dirty="0"/>
              <a:t>永安建制：</a:t>
            </a:r>
            <a:r>
              <a:rPr lang="en-US" altLang="zh-CN" dirty="0"/>
              <a:t>1851.9</a:t>
            </a:r>
            <a:r>
              <a:rPr lang="zh-CN" altLang="en-US" dirty="0"/>
              <a:t>，封诸王</a:t>
            </a:r>
          </a:p>
        </p:txBody>
      </p:sp>
      <p:sp>
        <p:nvSpPr>
          <p:cNvPr id="9" name="TextBox 8"/>
          <p:cNvSpPr txBox="1"/>
          <p:nvPr/>
        </p:nvSpPr>
        <p:spPr>
          <a:xfrm>
            <a:off x="6496198" y="2111287"/>
            <a:ext cx="4857069" cy="369296"/>
          </a:xfrm>
          <a:prstGeom prst="rect">
            <a:avLst/>
          </a:prstGeom>
          <a:solidFill>
            <a:schemeClr val="bg1"/>
          </a:solidFill>
          <a:ln w="38100">
            <a:solidFill>
              <a:schemeClr val="accent2"/>
            </a:solidFill>
          </a:ln>
        </p:spPr>
        <p:txBody>
          <a:bodyPr wrap="square" lIns="91407" tIns="45702" rIns="91407" bIns="45702" rtlCol="0">
            <a:spAutoFit/>
          </a:bodyPr>
          <a:lstStyle/>
          <a:p>
            <a:r>
              <a:rPr lang="zh-CN" altLang="en-US" dirty="0"/>
              <a:t>定都天京：</a:t>
            </a:r>
            <a:r>
              <a:rPr lang="en-US" altLang="zh-CN" dirty="0"/>
              <a:t>1853</a:t>
            </a:r>
            <a:r>
              <a:rPr lang="zh-CN" altLang="en-US" dirty="0"/>
              <a:t>年，颁布</a:t>
            </a:r>
            <a:r>
              <a:rPr lang="en-US" altLang="zh-CN" dirty="0"/>
              <a:t>《</a:t>
            </a:r>
            <a:r>
              <a:rPr lang="zh-CN" altLang="en-US" dirty="0"/>
              <a:t>天朝田亩制度</a:t>
            </a:r>
            <a:r>
              <a:rPr lang="en-US" altLang="zh-CN" dirty="0"/>
              <a:t>》</a:t>
            </a:r>
            <a:endParaRPr lang="zh-CN" altLang="en-US" dirty="0"/>
          </a:p>
        </p:txBody>
      </p:sp>
      <p:sp>
        <p:nvSpPr>
          <p:cNvPr id="10" name="TextBox 9"/>
          <p:cNvSpPr txBox="1"/>
          <p:nvPr/>
        </p:nvSpPr>
        <p:spPr>
          <a:xfrm>
            <a:off x="7225567" y="3233990"/>
            <a:ext cx="3453247" cy="369296"/>
          </a:xfrm>
          <a:prstGeom prst="rect">
            <a:avLst/>
          </a:prstGeom>
          <a:solidFill>
            <a:schemeClr val="bg1"/>
          </a:solidFill>
          <a:ln w="38100">
            <a:solidFill>
              <a:schemeClr val="accent2"/>
            </a:solidFill>
          </a:ln>
        </p:spPr>
        <p:txBody>
          <a:bodyPr wrap="square" lIns="91407" tIns="45702" rIns="91407" bIns="45702" rtlCol="0">
            <a:spAutoFit/>
          </a:bodyPr>
          <a:lstStyle/>
          <a:p>
            <a:pPr algn="ctr"/>
            <a:r>
              <a:rPr lang="zh-CN" altLang="en-US" dirty="0"/>
              <a:t>巩固政权：北伐与西征</a:t>
            </a:r>
          </a:p>
        </p:txBody>
      </p:sp>
      <p:sp>
        <p:nvSpPr>
          <p:cNvPr id="11" name="TextBox 10"/>
          <p:cNvSpPr txBox="1"/>
          <p:nvPr/>
        </p:nvSpPr>
        <p:spPr>
          <a:xfrm>
            <a:off x="7202850" y="4242655"/>
            <a:ext cx="3790332" cy="369296"/>
          </a:xfrm>
          <a:prstGeom prst="rect">
            <a:avLst/>
          </a:prstGeom>
          <a:solidFill>
            <a:schemeClr val="bg1"/>
          </a:solidFill>
          <a:ln w="38100">
            <a:solidFill>
              <a:schemeClr val="accent2"/>
            </a:solidFill>
          </a:ln>
        </p:spPr>
        <p:txBody>
          <a:bodyPr wrap="square" lIns="91407" tIns="45702" rIns="91407" bIns="45702" rtlCol="0">
            <a:spAutoFit/>
          </a:bodyPr>
          <a:lstStyle/>
          <a:p>
            <a:r>
              <a:rPr lang="zh-CN" altLang="en-US" dirty="0">
                <a:solidFill>
                  <a:schemeClr val="tx1"/>
                </a:solidFill>
                <a:effectLst>
                  <a:outerShdw blurRad="38100" dist="19050" dir="2700000" algn="tl" rotWithShape="0">
                    <a:schemeClr val="dk1">
                      <a:alpha val="40000"/>
                    </a:schemeClr>
                  </a:outerShdw>
                </a:effectLst>
              </a:rPr>
              <a:t>天京变乱</a:t>
            </a:r>
            <a:r>
              <a:rPr lang="zh-CN" altLang="en-US" dirty="0"/>
              <a:t>：</a:t>
            </a:r>
            <a:r>
              <a:rPr lang="en-US" altLang="zh-CN" dirty="0"/>
              <a:t>1856</a:t>
            </a:r>
            <a:r>
              <a:rPr lang="zh-CN" altLang="en-US" dirty="0"/>
              <a:t>年，领导人内讧</a:t>
            </a:r>
          </a:p>
        </p:txBody>
      </p:sp>
      <p:sp>
        <p:nvSpPr>
          <p:cNvPr id="12" name="TextBox 11"/>
          <p:cNvSpPr txBox="1"/>
          <p:nvPr/>
        </p:nvSpPr>
        <p:spPr>
          <a:xfrm>
            <a:off x="7202850" y="5289830"/>
            <a:ext cx="3498682" cy="369296"/>
          </a:xfrm>
          <a:prstGeom prst="rect">
            <a:avLst/>
          </a:prstGeom>
          <a:solidFill>
            <a:schemeClr val="bg1"/>
          </a:solidFill>
          <a:ln w="38100">
            <a:solidFill>
              <a:schemeClr val="accent2"/>
            </a:solidFill>
          </a:ln>
        </p:spPr>
        <p:txBody>
          <a:bodyPr wrap="square" lIns="91407" tIns="45702" rIns="91407" bIns="45702" rtlCol="0">
            <a:spAutoFit/>
          </a:bodyPr>
          <a:lstStyle/>
          <a:p>
            <a:r>
              <a:rPr lang="zh-CN" altLang="en-US" dirty="0"/>
              <a:t>重建核心，颁布</a:t>
            </a:r>
            <a:r>
              <a:rPr lang="en-US" altLang="zh-CN" dirty="0"/>
              <a:t>《</a:t>
            </a:r>
            <a:r>
              <a:rPr lang="zh-CN" altLang="en-US" dirty="0"/>
              <a:t>资政新篇</a:t>
            </a:r>
            <a:r>
              <a:rPr lang="en-US" altLang="zh-CN" dirty="0"/>
              <a:t>》</a:t>
            </a:r>
            <a:endParaRPr lang="zh-CN" altLang="en-US" dirty="0"/>
          </a:p>
        </p:txBody>
      </p:sp>
      <p:sp>
        <p:nvSpPr>
          <p:cNvPr id="13" name="TextBox 12"/>
          <p:cNvSpPr txBox="1"/>
          <p:nvPr/>
        </p:nvSpPr>
        <p:spPr>
          <a:xfrm>
            <a:off x="6915385" y="6225843"/>
            <a:ext cx="3702995" cy="369296"/>
          </a:xfrm>
          <a:prstGeom prst="rect">
            <a:avLst/>
          </a:prstGeom>
          <a:solidFill>
            <a:schemeClr val="bg1"/>
          </a:solidFill>
          <a:ln w="38100">
            <a:solidFill>
              <a:schemeClr val="accent2"/>
            </a:solidFill>
          </a:ln>
        </p:spPr>
        <p:txBody>
          <a:bodyPr wrap="square" lIns="91407" tIns="45702" rIns="91407" bIns="45702" rtlCol="0">
            <a:spAutoFit/>
          </a:bodyPr>
          <a:lstStyle/>
          <a:p>
            <a:r>
              <a:rPr lang="zh-CN" altLang="en-US" dirty="0"/>
              <a:t>天京陷落：</a:t>
            </a:r>
            <a:r>
              <a:rPr lang="en-US" altLang="zh-CN" dirty="0"/>
              <a:t>1864</a:t>
            </a:r>
            <a:r>
              <a:rPr lang="zh-CN" altLang="en-US" dirty="0"/>
              <a:t>年，最终失败</a:t>
            </a:r>
          </a:p>
        </p:txBody>
      </p:sp>
      <p:sp>
        <p:nvSpPr>
          <p:cNvPr id="14" name="下箭头 13"/>
          <p:cNvSpPr/>
          <p:nvPr/>
        </p:nvSpPr>
        <p:spPr>
          <a:xfrm>
            <a:off x="8446630" y="711876"/>
            <a:ext cx="265348" cy="4006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7" tIns="45702" rIns="91407" bIns="45702" spcCol="0" rtlCol="0" anchor="ctr"/>
          <a:lstStyle/>
          <a:p>
            <a:pPr algn="ctr"/>
            <a:endParaRPr lang="zh-CN" altLang="en-US"/>
          </a:p>
        </p:txBody>
      </p:sp>
      <p:sp>
        <p:nvSpPr>
          <p:cNvPr id="15" name="下箭头 14"/>
          <p:cNvSpPr/>
          <p:nvPr/>
        </p:nvSpPr>
        <p:spPr>
          <a:xfrm>
            <a:off x="8446630" y="1710617"/>
            <a:ext cx="265348" cy="4006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7" tIns="45702" rIns="91407" bIns="45702" spcCol="0" rtlCol="0" anchor="ctr"/>
          <a:lstStyle/>
          <a:p>
            <a:pPr algn="ctr"/>
            <a:endParaRPr lang="zh-CN" altLang="en-US"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1" name="下箭头 20"/>
          <p:cNvSpPr/>
          <p:nvPr/>
        </p:nvSpPr>
        <p:spPr>
          <a:xfrm>
            <a:off x="8446630" y="2644558"/>
            <a:ext cx="265348" cy="4405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7" tIns="45702" rIns="91407" bIns="45702" spcCol="0" rtlCol="0" anchor="ctr"/>
          <a:lstStyle/>
          <a:p>
            <a:pPr algn="ctr"/>
            <a:endParaRPr lang="zh-CN" altLang="en-US"/>
          </a:p>
        </p:txBody>
      </p:sp>
      <p:sp>
        <p:nvSpPr>
          <p:cNvPr id="22" name="下箭头 21"/>
          <p:cNvSpPr/>
          <p:nvPr/>
        </p:nvSpPr>
        <p:spPr>
          <a:xfrm>
            <a:off x="8446391" y="3841919"/>
            <a:ext cx="265348" cy="4006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7" tIns="45702" rIns="91407" bIns="45702" spcCol="0" rtlCol="0" anchor="ctr"/>
          <a:lstStyle/>
          <a:p>
            <a:pPr algn="ctr"/>
            <a:endParaRPr lang="zh-CN" altLang="en-US"/>
          </a:p>
        </p:txBody>
      </p:sp>
      <p:sp>
        <p:nvSpPr>
          <p:cNvPr id="23" name="下箭头 22"/>
          <p:cNvSpPr/>
          <p:nvPr/>
        </p:nvSpPr>
        <p:spPr>
          <a:xfrm>
            <a:off x="8447054" y="4796944"/>
            <a:ext cx="265350" cy="49265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7" tIns="45702" rIns="91407" bIns="45702" spcCol="0" rtlCol="0" anchor="ctr"/>
          <a:lstStyle/>
          <a:p>
            <a:pPr algn="ctr"/>
            <a:endParaRPr lang="zh-CN" altLang="en-US"/>
          </a:p>
        </p:txBody>
      </p:sp>
      <p:sp>
        <p:nvSpPr>
          <p:cNvPr id="24" name="下箭头 23"/>
          <p:cNvSpPr/>
          <p:nvPr/>
        </p:nvSpPr>
        <p:spPr>
          <a:xfrm>
            <a:off x="8392699" y="5803123"/>
            <a:ext cx="375111" cy="422031"/>
          </a:xfrm>
          <a:prstGeom prst="downArrow">
            <a:avLst>
              <a:gd name="adj1" fmla="val 50000"/>
              <a:gd name="adj2" fmla="val 422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7" tIns="45702" rIns="91407" bIns="45702" spcCol="0" rtlCol="0" anchor="ctr"/>
          <a:lstStyle/>
          <a:p>
            <a:pPr algn="ctr"/>
            <a:endParaRPr lang="zh-CN" altLang="en-US"/>
          </a:p>
        </p:txBody>
      </p:sp>
      <p:grpSp>
        <p:nvGrpSpPr>
          <p:cNvPr id="17" name="组合 16"/>
          <p:cNvGrpSpPr/>
          <p:nvPr/>
        </p:nvGrpSpPr>
        <p:grpSpPr>
          <a:xfrm>
            <a:off x="118618" y="2499241"/>
            <a:ext cx="868290" cy="1342678"/>
            <a:chOff x="-8351" y="4124960"/>
            <a:chExt cx="710903" cy="916940"/>
          </a:xfrm>
        </p:grpSpPr>
        <p:cxnSp>
          <p:nvCxnSpPr>
            <p:cNvPr id="18" name="直接连接符 17"/>
            <p:cNvCxnSpPr/>
            <p:nvPr/>
          </p:nvCxnSpPr>
          <p:spPr>
            <a:xfrm>
              <a:off x="314960" y="4124960"/>
              <a:ext cx="0" cy="916940"/>
            </a:xfrm>
            <a:prstGeom prst="line">
              <a:avLst/>
            </a:prstGeom>
            <a:noFill/>
            <a:ln w="6350" cap="flat" cmpd="sng" algn="ctr">
              <a:solidFill>
                <a:sysClr val="windowText" lastClr="000000"/>
              </a:solidFill>
              <a:prstDash val="solid"/>
              <a:miter lim="800000"/>
            </a:ln>
            <a:effectLst/>
          </p:spPr>
        </p:cxnSp>
        <p:sp>
          <p:nvSpPr>
            <p:cNvPr id="19" name="TextBox 18"/>
            <p:cNvSpPr txBox="1"/>
            <p:nvPr/>
          </p:nvSpPr>
          <p:spPr>
            <a:xfrm>
              <a:off x="-8351" y="4175760"/>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时空观念</a:t>
              </a:r>
            </a:p>
          </p:txBody>
        </p:sp>
        <p:sp>
          <p:nvSpPr>
            <p:cNvPr id="20" name="TextBox 19"/>
            <p:cNvSpPr txBox="1"/>
            <p:nvPr/>
          </p:nvSpPr>
          <p:spPr>
            <a:xfrm>
              <a:off x="324569" y="4175760"/>
              <a:ext cx="377983" cy="8280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历史解释</a:t>
              </a:r>
            </a:p>
          </p:txBody>
        </p:sp>
      </p:grpSp>
    </p:spTree>
    <p:extLst>
      <p:ext uri="{BB962C8B-B14F-4D97-AF65-F5344CB8AC3E}">
        <p14:creationId xmlns:p14="http://schemas.microsoft.com/office/powerpoint/2010/main" val="904174473"/>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ppt_x</p:attrName>
                                        </p:attrNameLst>
                                      </p:cBhvr>
                                      <p:tavLst>
                                        <p:tav tm="0">
                                          <p:val>
                                            <p:strVal val="#ppt_x"/>
                                          </p:val>
                                        </p:tav>
                                        <p:tav tm="100000">
                                          <p:val>
                                            <p:strVal val="#ppt_x"/>
                                          </p:val>
                                        </p:tav>
                                      </p:tavLst>
                                    </p:anim>
                                    <p:anim calcmode="lin" valueType="num">
                                      <p:cBhvr>
                                        <p:cTn id="16"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ppt_x</p:attrName>
                                        </p:attrNameLst>
                                      </p:cBhvr>
                                      <p:tavLst>
                                        <p:tav tm="0">
                                          <p:val>
                                            <p:strVal val="#ppt_x"/>
                                          </p:val>
                                        </p:tav>
                                        <p:tav tm="100000">
                                          <p:val>
                                            <p:strVal val="#ppt_x"/>
                                          </p:val>
                                        </p:tav>
                                      </p:tavLst>
                                    </p:anim>
                                    <p:anim calcmode="lin" valueType="num">
                                      <p:cBhvr>
                                        <p:cTn id="23"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anim calcmode="lin" valueType="num">
                                      <p:cBhvr>
                                        <p:cTn id="29" dur="2000" fill="hold"/>
                                        <p:tgtEl>
                                          <p:spTgt spid="15"/>
                                        </p:tgtEl>
                                        <p:attrNameLst>
                                          <p:attrName>ppt_x</p:attrName>
                                        </p:attrNameLst>
                                      </p:cBhvr>
                                      <p:tavLst>
                                        <p:tav tm="0">
                                          <p:val>
                                            <p:strVal val="#ppt_x"/>
                                          </p:val>
                                        </p:tav>
                                        <p:tav tm="100000">
                                          <p:val>
                                            <p:strVal val="#ppt_x"/>
                                          </p:val>
                                        </p:tav>
                                      </p:tavLst>
                                    </p:anim>
                                    <p:anim calcmode="lin" valueType="num">
                                      <p:cBhvr>
                                        <p:cTn id="30"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500"/>
                                        <p:tgtEl>
                                          <p:spTgt spid="9"/>
                                        </p:tgtEl>
                                      </p:cBhvr>
                                    </p:animEffect>
                                    <p:anim calcmode="lin" valueType="num">
                                      <p:cBhvr>
                                        <p:cTn id="36" dur="1500" fill="hold"/>
                                        <p:tgtEl>
                                          <p:spTgt spid="9"/>
                                        </p:tgtEl>
                                        <p:attrNameLst>
                                          <p:attrName>ppt_x</p:attrName>
                                        </p:attrNameLst>
                                      </p:cBhvr>
                                      <p:tavLst>
                                        <p:tav tm="0">
                                          <p:val>
                                            <p:strVal val="#ppt_x"/>
                                          </p:val>
                                        </p:tav>
                                        <p:tav tm="100000">
                                          <p:val>
                                            <p:strVal val="#ppt_x"/>
                                          </p:val>
                                        </p:tav>
                                      </p:tavLst>
                                    </p:anim>
                                    <p:anim calcmode="lin" valueType="num">
                                      <p:cBhvr>
                                        <p:cTn id="37"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500"/>
                                        <p:tgtEl>
                                          <p:spTgt spid="21"/>
                                        </p:tgtEl>
                                      </p:cBhvr>
                                    </p:animEffect>
                                    <p:anim calcmode="lin" valueType="num">
                                      <p:cBhvr>
                                        <p:cTn id="43" dur="1500" fill="hold"/>
                                        <p:tgtEl>
                                          <p:spTgt spid="21"/>
                                        </p:tgtEl>
                                        <p:attrNameLst>
                                          <p:attrName>ppt_x</p:attrName>
                                        </p:attrNameLst>
                                      </p:cBhvr>
                                      <p:tavLst>
                                        <p:tav tm="0">
                                          <p:val>
                                            <p:strVal val="#ppt_x"/>
                                          </p:val>
                                        </p:tav>
                                        <p:tav tm="100000">
                                          <p:val>
                                            <p:strVal val="#ppt_x"/>
                                          </p:val>
                                        </p:tav>
                                      </p:tavLst>
                                    </p:anim>
                                    <p:anim calcmode="lin" valueType="num">
                                      <p:cBhvr>
                                        <p:cTn id="44" dur="1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500"/>
                                        <p:tgtEl>
                                          <p:spTgt spid="10"/>
                                        </p:tgtEl>
                                      </p:cBhvr>
                                    </p:animEffect>
                                    <p:anim calcmode="lin" valueType="num">
                                      <p:cBhvr>
                                        <p:cTn id="50" dur="1500" fill="hold"/>
                                        <p:tgtEl>
                                          <p:spTgt spid="10"/>
                                        </p:tgtEl>
                                        <p:attrNameLst>
                                          <p:attrName>ppt_x</p:attrName>
                                        </p:attrNameLst>
                                      </p:cBhvr>
                                      <p:tavLst>
                                        <p:tav tm="0">
                                          <p:val>
                                            <p:strVal val="#ppt_x"/>
                                          </p:val>
                                        </p:tav>
                                        <p:tav tm="100000">
                                          <p:val>
                                            <p:strVal val="#ppt_x"/>
                                          </p:val>
                                        </p:tav>
                                      </p:tavLst>
                                    </p:anim>
                                    <p:anim calcmode="lin" valueType="num">
                                      <p:cBhvr>
                                        <p:cTn id="51"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2000"/>
                                        <p:tgtEl>
                                          <p:spTgt spid="22"/>
                                        </p:tgtEl>
                                      </p:cBhvr>
                                    </p:animEffect>
                                    <p:anim calcmode="lin" valueType="num">
                                      <p:cBhvr>
                                        <p:cTn id="57" dur="2000" fill="hold"/>
                                        <p:tgtEl>
                                          <p:spTgt spid="22"/>
                                        </p:tgtEl>
                                        <p:attrNameLst>
                                          <p:attrName>ppt_x</p:attrName>
                                        </p:attrNameLst>
                                      </p:cBhvr>
                                      <p:tavLst>
                                        <p:tav tm="0">
                                          <p:val>
                                            <p:strVal val="#ppt_x"/>
                                          </p:val>
                                        </p:tav>
                                        <p:tav tm="100000">
                                          <p:val>
                                            <p:strVal val="#ppt_x"/>
                                          </p:val>
                                        </p:tav>
                                      </p:tavLst>
                                    </p:anim>
                                    <p:anim calcmode="lin" valueType="num">
                                      <p:cBhvr>
                                        <p:cTn id="58"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000"/>
                                        <p:tgtEl>
                                          <p:spTgt spid="11"/>
                                        </p:tgtEl>
                                      </p:cBhvr>
                                    </p:animEffect>
                                    <p:anim calcmode="lin" valueType="num">
                                      <p:cBhvr>
                                        <p:cTn id="64" dur="2000" fill="hold"/>
                                        <p:tgtEl>
                                          <p:spTgt spid="11"/>
                                        </p:tgtEl>
                                        <p:attrNameLst>
                                          <p:attrName>ppt_x</p:attrName>
                                        </p:attrNameLst>
                                      </p:cBhvr>
                                      <p:tavLst>
                                        <p:tav tm="0">
                                          <p:val>
                                            <p:strVal val="#ppt_x"/>
                                          </p:val>
                                        </p:tav>
                                        <p:tav tm="100000">
                                          <p:val>
                                            <p:strVal val="#ppt_x"/>
                                          </p:val>
                                        </p:tav>
                                      </p:tavLst>
                                    </p:anim>
                                    <p:anim calcmode="lin" valueType="num">
                                      <p:cBhvr>
                                        <p:cTn id="65"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0"/>
                                        <p:tgtEl>
                                          <p:spTgt spid="23"/>
                                        </p:tgtEl>
                                      </p:cBhvr>
                                    </p:animEffect>
                                    <p:anim calcmode="lin" valueType="num">
                                      <p:cBhvr>
                                        <p:cTn id="71" dur="2000" fill="hold"/>
                                        <p:tgtEl>
                                          <p:spTgt spid="23"/>
                                        </p:tgtEl>
                                        <p:attrNameLst>
                                          <p:attrName>ppt_x</p:attrName>
                                        </p:attrNameLst>
                                      </p:cBhvr>
                                      <p:tavLst>
                                        <p:tav tm="0">
                                          <p:val>
                                            <p:strVal val="#ppt_x"/>
                                          </p:val>
                                        </p:tav>
                                        <p:tav tm="100000">
                                          <p:val>
                                            <p:strVal val="#ppt_x"/>
                                          </p:val>
                                        </p:tav>
                                      </p:tavLst>
                                    </p:anim>
                                    <p:anim calcmode="lin" valueType="num">
                                      <p:cBhvr>
                                        <p:cTn id="72" dur="2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anim calcmode="lin" valueType="num">
                                      <p:cBhvr>
                                        <p:cTn id="78" dur="2000" fill="hold"/>
                                        <p:tgtEl>
                                          <p:spTgt spid="12"/>
                                        </p:tgtEl>
                                        <p:attrNameLst>
                                          <p:attrName>ppt_x</p:attrName>
                                        </p:attrNameLst>
                                      </p:cBhvr>
                                      <p:tavLst>
                                        <p:tav tm="0">
                                          <p:val>
                                            <p:strVal val="#ppt_x"/>
                                          </p:val>
                                        </p:tav>
                                        <p:tav tm="100000">
                                          <p:val>
                                            <p:strVal val="#ppt_x"/>
                                          </p:val>
                                        </p:tav>
                                      </p:tavLst>
                                    </p:anim>
                                    <p:anim calcmode="lin" valueType="num">
                                      <p:cBhvr>
                                        <p:cTn id="7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2000"/>
                                        <p:tgtEl>
                                          <p:spTgt spid="24"/>
                                        </p:tgtEl>
                                      </p:cBhvr>
                                    </p:animEffect>
                                    <p:anim calcmode="lin" valueType="num">
                                      <p:cBhvr>
                                        <p:cTn id="85" dur="2000" fill="hold"/>
                                        <p:tgtEl>
                                          <p:spTgt spid="24"/>
                                        </p:tgtEl>
                                        <p:attrNameLst>
                                          <p:attrName>ppt_x</p:attrName>
                                        </p:attrNameLst>
                                      </p:cBhvr>
                                      <p:tavLst>
                                        <p:tav tm="0">
                                          <p:val>
                                            <p:strVal val="#ppt_x"/>
                                          </p:val>
                                        </p:tav>
                                        <p:tav tm="100000">
                                          <p:val>
                                            <p:strVal val="#ppt_x"/>
                                          </p:val>
                                        </p:tav>
                                      </p:tavLst>
                                    </p:anim>
                                    <p:anim calcmode="lin" valueType="num">
                                      <p:cBhvr>
                                        <p:cTn id="86"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2000"/>
                                        <p:tgtEl>
                                          <p:spTgt spid="13"/>
                                        </p:tgtEl>
                                      </p:cBhvr>
                                    </p:animEffect>
                                    <p:anim calcmode="lin" valueType="num">
                                      <p:cBhvr>
                                        <p:cTn id="92" dur="2000" fill="hold"/>
                                        <p:tgtEl>
                                          <p:spTgt spid="13"/>
                                        </p:tgtEl>
                                        <p:attrNameLst>
                                          <p:attrName>ppt_x</p:attrName>
                                        </p:attrNameLst>
                                      </p:cBhvr>
                                      <p:tavLst>
                                        <p:tav tm="0">
                                          <p:val>
                                            <p:strVal val="#ppt_x"/>
                                          </p:val>
                                        </p:tav>
                                        <p:tav tm="100000">
                                          <p:val>
                                            <p:strVal val="#ppt_x"/>
                                          </p:val>
                                        </p:tav>
                                      </p:tavLst>
                                    </p:anim>
                                    <p:anim calcmode="lin" valueType="num">
                                      <p:cBhvr>
                                        <p:cTn id="93"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bldLvl="0" animBg="1"/>
      <p:bldP spid="12" grpId="0" animBg="1"/>
      <p:bldP spid="13" grpId="0" animBg="1"/>
      <p:bldP spid="14" grpId="0" bldLvl="0" animBg="1"/>
      <p:bldP spid="15" grpId="0" bldLvl="0" animBg="1"/>
      <p:bldP spid="21" grpId="0" bldLvl="0" animBg="1"/>
      <p:bldP spid="22" grpId="0" bldLvl="0" animBg="1"/>
      <p:bldP spid="23" grpId="0" bldLvl="0" animBg="1"/>
      <p:bldP spid="2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205" y="933450"/>
            <a:ext cx="3583940" cy="706755"/>
          </a:xfrm>
          <a:prstGeom prst="rect">
            <a:avLst/>
          </a:prstGeom>
          <a:noFill/>
          <a:ln>
            <a:noFill/>
          </a:ln>
        </p:spPr>
        <p:txBody>
          <a:bodyPr wrap="none" rtlCol="0" anchor="t">
            <a:spAutoFit/>
          </a:bodyPr>
          <a:lstStyle/>
          <a:p>
            <a:pPr algn="ctr">
              <a:buBlip>
                <a:blip r:embed="rId3"/>
              </a:buBlip>
            </a:pPr>
            <a:r>
              <a:rPr lang="zh-CN" altLang="en-US" sz="4000" b="1">
                <a:solidFill>
                  <a:srgbClr val="F85208"/>
                </a:solidFill>
                <a:effectLst>
                  <a:reflection blurRad="6350" stA="53000" endA="300" endPos="35500" dir="5400000" sy="-90000" algn="bl" rotWithShape="0"/>
                </a:effectLst>
                <a:latin typeface="华文宋体" panose="02010600040101010101" charset="-122"/>
                <a:ea typeface="华文宋体" panose="02010600040101010101" charset="-122"/>
              </a:rPr>
              <a:t>天朝田亩制度</a:t>
            </a:r>
          </a:p>
        </p:txBody>
      </p:sp>
      <p:sp>
        <p:nvSpPr>
          <p:cNvPr id="3" name="文本框 2"/>
          <p:cNvSpPr txBox="1"/>
          <p:nvPr/>
        </p:nvSpPr>
        <p:spPr>
          <a:xfrm>
            <a:off x="497205" y="1839595"/>
            <a:ext cx="11316335" cy="193802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fontAlgn="auto">
              <a:lnSpc>
                <a:spcPct val="125000"/>
              </a:lnSpc>
            </a:pPr>
            <a:r>
              <a:rPr lang="zh-CN" altLang="en-US" sz="2400" dirty="0">
                <a:latin typeface="楷体" panose="02010609060101010101" charset="-122"/>
                <a:ea typeface="楷体" panose="02010609060101010101" charset="-122"/>
              </a:rPr>
              <a:t>材料四：凡分田，照人口，不论男妇，算其家口多寡，人多则分多，人寡则分寡，杂以九等……凡天下田，天下人同耕，此处不足，则迁彼处；彼处不足，则迁此处……有田同根，有饭同食，有衣同穿，有钱同使，无处不均匀，无人不饱暖也。</a:t>
            </a:r>
          </a:p>
          <a:p>
            <a:pPr algn="r" fontAlgn="auto">
              <a:lnSpc>
                <a:spcPct val="125000"/>
              </a:lnSpc>
            </a:pP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《天朝田亩制度》</a:t>
            </a:r>
          </a:p>
        </p:txBody>
      </p:sp>
      <p:sp>
        <p:nvSpPr>
          <p:cNvPr id="4" name="文本框 3"/>
          <p:cNvSpPr txBox="1"/>
          <p:nvPr/>
        </p:nvSpPr>
        <p:spPr>
          <a:xfrm>
            <a:off x="497205" y="3976370"/>
            <a:ext cx="11316970" cy="119888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t">
            <a:spAutoFit/>
          </a:bodyPr>
          <a:lstStyle/>
          <a:p>
            <a:pPr algn="just"/>
            <a:r>
              <a:rPr lang="zh-CN" altLang="en-US" sz="2400">
                <a:latin typeface="楷体" panose="02010609060101010101" charset="-122"/>
                <a:ea typeface="楷体" panose="02010609060101010101" charset="-122"/>
              </a:rPr>
              <a:t>材料五：凡收成者，(除留足口粮外)余则归圣库。凡麦豆、苎麻、布帛、鸡犬各物亦然。所有婚娶弥月喜事，俱用圣库。</a:t>
            </a:r>
          </a:p>
          <a:p>
            <a:pPr algn="r"/>
            <a:r>
              <a:rPr lang="en-US" altLang="zh-CN" sz="2400">
                <a:latin typeface="楷体" panose="02010609060101010101" charset="-122"/>
                <a:ea typeface="楷体" panose="02010609060101010101" charset="-122"/>
              </a:rPr>
              <a:t>——</a:t>
            </a:r>
            <a:r>
              <a:rPr lang="zh-CN" altLang="en-US" sz="2400">
                <a:latin typeface="楷体" panose="02010609060101010101" charset="-122"/>
                <a:ea typeface="楷体" panose="02010609060101010101" charset="-122"/>
              </a:rPr>
              <a:t>《天朝田亩制度》</a:t>
            </a:r>
          </a:p>
        </p:txBody>
      </p:sp>
      <p:sp>
        <p:nvSpPr>
          <p:cNvPr id="5" name="文本框 4"/>
          <p:cNvSpPr txBox="1"/>
          <p:nvPr/>
        </p:nvSpPr>
        <p:spPr>
          <a:xfrm>
            <a:off x="497204" y="5403215"/>
            <a:ext cx="11316335" cy="1077218"/>
          </a:xfrm>
          <a:prstGeom prst="rect">
            <a:avLst/>
          </a:prstGeom>
          <a:noFill/>
        </p:spPr>
        <p:txBody>
          <a:bodyPr wrap="square" rtlCol="0">
            <a:spAutoFit/>
          </a:bodyPr>
          <a:lstStyle/>
          <a:p>
            <a:pPr algn="just"/>
            <a:r>
              <a:rPr lang="zh-CN" altLang="en-US" sz="3200" dirty="0">
                <a:latin typeface="楷体" panose="02010609060101010101" charset="-122"/>
                <a:ea typeface="楷体" panose="02010609060101010101" charset="-122"/>
              </a:rPr>
              <a:t>思考：阅读上述材料，归纳天朝田亩制度的基本内容，并作简要评价</a:t>
            </a:r>
          </a:p>
        </p:txBody>
      </p:sp>
      <p:sp>
        <p:nvSpPr>
          <p:cNvPr id="6" name="TextBox 5"/>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太平天国运动</a:t>
            </a:r>
            <a:endParaRPr lang="zh-CN" altLang="en-US" sz="3600" dirty="0">
              <a:latin typeface="华文新魏" panose="02010800040101010101" pitchFamily="2" charset="-122"/>
              <a:ea typeface="华文新魏" panose="02010800040101010101" pitchFamily="2" charset="-122"/>
            </a:endParaRPr>
          </a:p>
        </p:txBody>
      </p:sp>
    </p:spTree>
    <p:custDataLst>
      <p:tags r:id="rId1"/>
    </p:custDataLst>
    <p:extLst>
      <p:ext uri="{BB962C8B-B14F-4D97-AF65-F5344CB8AC3E}">
        <p14:creationId xmlns:p14="http://schemas.microsoft.com/office/powerpoint/2010/main" val="377714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0" y="902435"/>
            <a:ext cx="10972800" cy="776240"/>
          </a:xfrm>
          <a:prstGeom prst="rect">
            <a:avLst/>
          </a:prstGeom>
        </p:spPr>
        <p:txBody>
          <a:bodyPr/>
          <a:lstStyle/>
          <a:p>
            <a:r>
              <a:rPr lang="zh-CN" altLang="en-US" dirty="0">
                <a:latin typeface="李旭科书法 v1.4" panose="02000603000000000000" pitchFamily="2" charset="-122"/>
                <a:ea typeface="李旭科书法 v1.4" panose="02000603000000000000" pitchFamily="2" charset="-122"/>
              </a:rPr>
              <a:t>《天朝田亩制度》</a:t>
            </a:r>
          </a:p>
        </p:txBody>
      </p:sp>
      <p:sp>
        <p:nvSpPr>
          <p:cNvPr id="4" name="内容占位符 3"/>
          <p:cNvSpPr>
            <a:spLocks noGrp="1"/>
          </p:cNvSpPr>
          <p:nvPr>
            <p:ph sz="half" idx="4294967295"/>
          </p:nvPr>
        </p:nvSpPr>
        <p:spPr>
          <a:xfrm>
            <a:off x="0" y="1600200"/>
            <a:ext cx="5846763" cy="4525963"/>
          </a:xfrm>
          <a:prstGeom prst="rect">
            <a:avLst/>
          </a:prstGeom>
        </p:spPr>
        <p:txBody>
          <a:bodyPr>
            <a:noAutofit/>
          </a:bodyPr>
          <a:lstStyle/>
          <a:p>
            <a:r>
              <a:rPr lang="zh-CN" altLang="en-US" sz="2800" b="1" dirty="0">
                <a:latin typeface="+mn-ea"/>
                <a:sym typeface="+mn-ea"/>
              </a:rPr>
              <a:t>目的：</a:t>
            </a:r>
            <a:r>
              <a:rPr lang="zh-CN" altLang="en-US" sz="2400" b="1" dirty="0">
                <a:latin typeface="+mn-ea"/>
                <a:sym typeface="+mn-ea"/>
              </a:rPr>
              <a:t>建立“四有两无”社会</a:t>
            </a:r>
            <a:endParaRPr lang="en-US" altLang="zh-CN" sz="2700" b="1" dirty="0">
              <a:latin typeface="+mn-ea"/>
              <a:sym typeface="+mn-ea"/>
            </a:endParaRPr>
          </a:p>
          <a:p>
            <a:r>
              <a:rPr lang="zh-CN" altLang="en-US" sz="2800" b="1" dirty="0">
                <a:latin typeface="+mn-ea"/>
                <a:sym typeface="+mn-ea"/>
              </a:rPr>
              <a:t>内容：</a:t>
            </a:r>
            <a:endParaRPr lang="en-US" altLang="zh-CN" sz="2800" b="1" dirty="0">
              <a:latin typeface="+mn-ea"/>
              <a:sym typeface="+mn-ea"/>
            </a:endParaRPr>
          </a:p>
          <a:p>
            <a:pPr marL="514350" indent="-514350">
              <a:buFont typeface="+mj-ea"/>
              <a:buAutoNum type="circleNumDbPlain"/>
            </a:pPr>
            <a:r>
              <a:rPr lang="zh-CN" altLang="en-US" sz="2400" b="1" dirty="0">
                <a:latin typeface="+mn-ea"/>
                <a:sym typeface="+mn-ea"/>
              </a:rPr>
              <a:t>绝对平均分配土地（生产资料私有）</a:t>
            </a:r>
            <a:endParaRPr lang="en-US" altLang="zh-CN" sz="2400" b="1" dirty="0">
              <a:latin typeface="+mn-ea"/>
              <a:sym typeface="+mn-ea"/>
            </a:endParaRPr>
          </a:p>
          <a:p>
            <a:pPr marL="514350" indent="-514350">
              <a:buFont typeface="+mj-ea"/>
              <a:buAutoNum type="circleNumDbPlain"/>
            </a:pPr>
            <a:r>
              <a:rPr lang="zh-CN" altLang="en-US" sz="2400" b="1" dirty="0">
                <a:latin typeface="+mn-ea"/>
                <a:sym typeface="+mn-ea"/>
              </a:rPr>
              <a:t>圣库制度分配产品（劳动产品公有）</a:t>
            </a:r>
            <a:endParaRPr lang="en-US" altLang="zh-CN" sz="2400" b="1" dirty="0">
              <a:latin typeface="+mn-ea"/>
              <a:sym typeface="+mn-ea"/>
            </a:endParaRPr>
          </a:p>
          <a:p>
            <a:r>
              <a:rPr lang="zh-CN" altLang="en-US" sz="2800" b="1" dirty="0">
                <a:latin typeface="+mn-ea"/>
                <a:sym typeface="+mn-ea"/>
              </a:rPr>
              <a:t>评价：</a:t>
            </a:r>
            <a:endParaRPr lang="en-US" altLang="zh-CN" sz="2800" b="1" dirty="0">
              <a:latin typeface="+mn-ea"/>
              <a:sym typeface="+mn-ea"/>
            </a:endParaRPr>
          </a:p>
          <a:p>
            <a:pPr marL="457200" indent="-457200">
              <a:buFont typeface="+mj-ea"/>
              <a:buAutoNum type="circleNumDbPlain"/>
            </a:pPr>
            <a:r>
              <a:rPr lang="zh-CN" altLang="en-US" sz="2400" b="1" dirty="0">
                <a:latin typeface="+mn-ea"/>
                <a:sym typeface="+mn-ea"/>
              </a:rPr>
              <a:t>否定了封建地主土地所有制，反映了农民追求社会财富平均的理想；</a:t>
            </a:r>
            <a:endParaRPr lang="en-US" altLang="zh-CN" sz="2400" b="1" dirty="0">
              <a:latin typeface="+mn-ea"/>
              <a:sym typeface="+mn-ea"/>
            </a:endParaRPr>
          </a:p>
          <a:p>
            <a:pPr marL="457200" indent="-457200">
              <a:buFont typeface="+mj-ea"/>
              <a:buAutoNum type="circleNumDbPlain"/>
            </a:pPr>
            <a:r>
              <a:rPr lang="zh-CN" altLang="en-US" sz="2400" b="1" dirty="0">
                <a:latin typeface="+mn-ea"/>
                <a:sym typeface="+mn-ea"/>
              </a:rPr>
              <a:t>绝对平均主义成为无法实现的空想（战争环境，未能实施）</a:t>
            </a:r>
          </a:p>
        </p:txBody>
      </p:sp>
      <p:pic>
        <p:nvPicPr>
          <p:cNvPr id="7" name="图片 6" descr="天朝田亩制度"/>
          <p:cNvPicPr>
            <a:picLocks noChangeAspect="1"/>
          </p:cNvPicPr>
          <p:nvPr/>
        </p:nvPicPr>
        <p:blipFill>
          <a:blip r:embed="rId2"/>
          <a:srcRect b="7727"/>
          <a:stretch>
            <a:fillRect/>
          </a:stretch>
        </p:blipFill>
        <p:spPr>
          <a:xfrm>
            <a:off x="5549529" y="2236773"/>
            <a:ext cx="6507339" cy="3126798"/>
          </a:xfrm>
          <a:prstGeom prst="rect">
            <a:avLst/>
          </a:prstGeom>
        </p:spPr>
      </p:pic>
      <p:sp>
        <p:nvSpPr>
          <p:cNvPr id="8" name="TextBox 7"/>
          <p:cNvSpPr txBox="1"/>
          <p:nvPr/>
        </p:nvSpPr>
        <p:spPr>
          <a:xfrm>
            <a:off x="8196947" y="80272"/>
            <a:ext cx="4659075" cy="646331"/>
          </a:xfrm>
          <a:prstGeom prst="rect">
            <a:avLst/>
          </a:prstGeom>
          <a:noFill/>
        </p:spPr>
        <p:txBody>
          <a:bodyPr wrap="square" rtlCol="0">
            <a:spAutoFit/>
          </a:bodyPr>
          <a:lstStyle/>
          <a:p>
            <a:pPr algn="ctr"/>
            <a:r>
              <a:rPr lang="zh-CN" altLang="en-US" sz="3600" dirty="0" smtClean="0">
                <a:latin typeface="华文新魏" panose="02010800040101010101" pitchFamily="2" charset="-122"/>
                <a:ea typeface="华文新魏" panose="02010800040101010101" pitchFamily="2" charset="-122"/>
              </a:rPr>
              <a:t>太平天国运动</a:t>
            </a:r>
            <a:endParaRPr lang="zh-CN" altLang="en-US" sz="36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425683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329"/>
  <p:tag name="KSO_WM_UNIT_BLOCK" val="0"/>
  <p:tag name="KSO_WM_UNIT_COMPATIBLE" val="0"/>
  <p:tag name="KSO_WM_UNIT_DIAGRAM_ISNUMVISUAL" val="0"/>
  <p:tag name="KSO_WM_UNIT_DIAGRAM_ISREFERUNIT" val="0"/>
  <p:tag name="KSO_WM_UNIT_HIGHLIGHT" val="0"/>
  <p:tag name="KSO_WM_UNIT_ID" val="diagram20200329_1*i*2"/>
  <p:tag name="KSO_WM_UNIT_INDEX" val="2"/>
  <p:tag name="KSO_WM_UNIT_LAYERLEVEL" val="1"/>
  <p:tag name="KSO_WM_UNIT_PLACING_PICTURE" val="43635.7376002894"/>
  <p:tag name="KSO_WM_UNIT_PLACING_PICTURE_INFO" val="{&quot;full_picture&quot;:false,&quot;last_crop_picture&quot;:&quot;1-1&quot;,&quot;selected&quot;:&quot;1-1&quot;,&quot;spacing&quot;:6}"/>
  <p:tag name="KSO_WM_UNIT_PLACING_PICTURE_USER_VIEWPORT" val="{&quot;height&quot;:7858.5307086614175,&quot;width&quot;:19219.248818897639}"/>
  <p:tag name="KSO_WM_UNIT_TYPE" val="i"/>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SLIDE_DIAGTYPE" val="r"/>
  <p:tag name="KSO_WM_SLIDE_ID" val="diagram20201436_1"/>
  <p:tag name="KSO_WM_SLIDE_INDEX" val="1"/>
  <p:tag name="KSO_WM_SLIDE_ITEM_CNT" val="2"/>
  <p:tag name="KSO_WM_SLIDE_LAYOUT" val="a_b_r"/>
  <p:tag name="KSO_WM_SLIDE_LAYOUT_CNT" val="1_1_1"/>
  <p:tag name="KSO_WM_SLIDE_POSITION" val="56.629*157.518"/>
  <p:tag name="KSO_WM_SLIDE_SIZE" val="846.742*338.697"/>
  <p:tag name="KSO_WM_SLIDE_SUBTYPE" val="diag"/>
  <p:tag name="KSO_WM_SLIDE_TYPE" val="text"/>
  <p:tag name="KSO_WM_TAG_VERSION" val="1.0"/>
  <p:tag name="KSO_WM_TEMPLATE_CATEGORY" val="diagram"/>
  <p:tag name="KSO_WM_TEMPLATE_COLOR_TYPE" val="1"/>
  <p:tag name="KSO_WM_TEMPLATE_INDEX" val="20201436"/>
  <p:tag name="KSO_WM_TEMPLATE_MASTER_TYPE" val="0"/>
  <p:tag name="KSO_WM_TEMPLATE_SUBCATEGORY" val="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HIGHLIGHT" val="0"/>
  <p:tag name="KSO_WM_UNIT_ID" val="diagram20201436_1*b*1"/>
  <p:tag name="KSO_WM_UNIT_INDEX" val="1"/>
  <p:tag name="KSO_WM_UNIT_ISCONTENTSTITLE" val="0"/>
  <p:tag name="KSO_WM_UNIT_ISNUMDGMTITLE" val="0"/>
  <p:tag name="KSO_WM_UNIT_LAYERLEVEL" val="1"/>
  <p:tag name="KSO_WM_UNIT_NOCLEAR" val="0"/>
  <p:tag name="KSO_WM_UNIT_PRESET_TEXT" val="单击此处添加副标题"/>
  <p:tag name="KSO_WM_UNIT_TEXT_FILL_FORE_SCHEMECOLOR_INDEX" val="13"/>
  <p:tag name="KSO_WM_UNIT_TEXT_FILL_TYPE" val="1"/>
  <p:tag name="KSO_WM_UNIT_TYPE" val="b"/>
  <p:tag name="KSO_WM_UNIT_USESOURCEFORMAT_APPLY" val="1"/>
  <p:tag name="KSO_WM_UNIT_VALUE" val="62"/>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FILL_FORE_SCHEMECOLOR_INDEX" val="6"/>
  <p:tag name="KSO_WM_UNIT_FILL_TYPE" val="1"/>
  <p:tag name="KSO_WM_UNIT_HIGHLIGHT" val="0"/>
  <p:tag name="KSO_WM_UNIT_ID" val="diagram20201436_1*r_i*1_1"/>
  <p:tag name="KSO_WM_UNIT_INDEX" val="1_1"/>
  <p:tag name="KSO_WM_UNIT_LAYERLEVEL" val="1_1"/>
  <p:tag name="KSO_WM_UNIT_TEXT_FILL_FORE_SCHEMECOLOR_INDEX" val="2"/>
  <p:tag name="KSO_WM_UNIT_TEXT_FILL_TYPE" val="1"/>
  <p:tag name="KSO_WM_UNIT_TYPE" val="r_i"/>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FILL_FORE_SCHEMECOLOR_INDEX" val="6"/>
  <p:tag name="KSO_WM_UNIT_FILL_TYPE" val="1"/>
  <p:tag name="KSO_WM_UNIT_HIGHLIGHT" val="0"/>
  <p:tag name="KSO_WM_UNIT_ID" val="diagram20201436_1*r_i*1_5"/>
  <p:tag name="KSO_WM_UNIT_INDEX" val="1_5"/>
  <p:tag name="KSO_WM_UNIT_LAYERLEVEL" val="1_1"/>
  <p:tag name="KSO_WM_UNIT_TEXT_FILL_FORE_SCHEMECOLOR_INDEX" val="13"/>
  <p:tag name="KSO_WM_UNIT_TEXT_FILL_TYPE" val="1"/>
  <p:tag name="KSO_WM_UNIT_TYPE" val="r_i"/>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HIGHLIGHT" val="0"/>
  <p:tag name="KSO_WM_UNIT_ID" val="diagram20201436_1*r_t*1_2"/>
  <p:tag name="KSO_WM_UNIT_INDEX" val="1_2"/>
  <p:tag name="KSO_WM_UNIT_LAYERLEVEL" val="1_1"/>
  <p:tag name="KSO_WM_UNIT_NOCLEAR" val="0"/>
  <p:tag name="KSO_WM_UNIT_PRESET_TEXT" val="单击此处添加标题"/>
  <p:tag name="KSO_WM_UNIT_TEXT_FILL_FORE_SCHEMECOLOR_INDEX" val="14"/>
  <p:tag name="KSO_WM_UNIT_TEXT_FILL_TYPE" val="1"/>
  <p:tag name="KSO_WM_UNIT_TYPE" val="r_t"/>
  <p:tag name="KSO_WM_UNIT_USESOURCEFORMAT_APPLY" val="1"/>
  <p:tag name="KSO_WM_UNIT_VALUE" val="1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HIGHLIGHT" val="0"/>
  <p:tag name="KSO_WM_UNIT_ID" val="diagram20201436_1*r_v*1_2"/>
  <p:tag name="KSO_WM_UNIT_INDEX" val="1_2"/>
  <p:tag name="KSO_WM_UNIT_LAYERLEVEL" val="1_1"/>
  <p:tag name="KSO_WM_UNIT_NOCLEAR" val="0"/>
  <p:tag name="KSO_WM_UNIT_PRESET_TEXT" val="单击此处添加文本具体内容，简明扼要的阐述您的观点。根据需要可酌情增减文字，以便观者准确的理解您传达的思想。"/>
  <p:tag name="KSO_WM_UNIT_TEXT_FILL_FORE_SCHEMECOLOR_INDEX" val="14"/>
  <p:tag name="KSO_WM_UNIT_TEXT_FILL_TYPE" val="1"/>
  <p:tag name="KSO_WM_UNIT_TYPE" val="r_v"/>
  <p:tag name="KSO_WM_UNIT_USESOURCEFORMAT_APPLY" val="1"/>
  <p:tag name="KSO_WM_UNIT_VALUE" val="8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FILL_FORE_SCHEMECOLOR_INDEX" val="14"/>
  <p:tag name="KSO_WM_UNIT_FILL_TYPE" val="1"/>
  <p:tag name="KSO_WM_UNIT_HIGHLIGHT" val="0"/>
  <p:tag name="KSO_WM_UNIT_ID" val="diagram20201436_1*r_x*1_2"/>
  <p:tag name="KSO_WM_UNIT_INDEX" val="1_2"/>
  <p:tag name="KSO_WM_UNIT_LAYERLEVEL" val="1_1"/>
  <p:tag name="KSO_WM_UNIT_TEXT_FILL_FORE_SCHEMECOLOR_INDEX" val="13"/>
  <p:tag name="KSO_WM_UNIT_TEXT_FILL_TYPE" val="1"/>
  <p:tag name="KSO_WM_UNIT_TYPE" val="r_x"/>
  <p:tag name="KSO_WM_UNIT_USESOURCEFORMAT_APPLY" val="1"/>
  <p:tag name="KSO_WM_UNIT_VALUE" val="169*169"/>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FILL_FORE_SCHEMECOLOR_INDEX" val="5"/>
  <p:tag name="KSO_WM_UNIT_FILL_TYPE" val="1"/>
  <p:tag name="KSO_WM_UNIT_HIGHLIGHT" val="0"/>
  <p:tag name="KSO_WM_UNIT_ID" val="diagram20201436_1*r_i*1_2"/>
  <p:tag name="KSO_WM_UNIT_INDEX" val="1_2"/>
  <p:tag name="KSO_WM_UNIT_LAYERLEVEL" val="1_1"/>
  <p:tag name="KSO_WM_UNIT_TEXT_FILL_FORE_SCHEMECOLOR_INDEX" val="2"/>
  <p:tag name="KSO_WM_UNIT_TEXT_FILL_TYPE" val="1"/>
  <p:tag name="KSO_WM_UNIT_TYPE" val="r_i"/>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FILL_FORE_SCHEMECOLOR_INDEX" val="5"/>
  <p:tag name="KSO_WM_UNIT_FILL_TYPE" val="1"/>
  <p:tag name="KSO_WM_UNIT_HIGHLIGHT" val="0"/>
  <p:tag name="KSO_WM_UNIT_ID" val="diagram20201436_1*r_i*1_3"/>
  <p:tag name="KSO_WM_UNIT_INDEX" val="1_3"/>
  <p:tag name="KSO_WM_UNIT_LAYERLEVEL" val="1_1"/>
  <p:tag name="KSO_WM_UNIT_TEXT_FILL_FORE_SCHEMECOLOR_INDEX" val="13"/>
  <p:tag name="KSO_WM_UNIT_TEXT_FILL_TYPE" val="1"/>
  <p:tag name="KSO_WM_UNIT_TYPE" val="r_i"/>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FILL_FORE_SCHEMECOLOR_INDEX" val="5"/>
  <p:tag name="KSO_WM_UNIT_FILL_TYPE" val="1"/>
  <p:tag name="KSO_WM_UNIT_HIGHLIGHT" val="0"/>
  <p:tag name="KSO_WM_UNIT_ID" val="diagram20201436_1*r_i*1_4"/>
  <p:tag name="KSO_WM_UNIT_INDEX" val="1_4"/>
  <p:tag name="KSO_WM_UNIT_LAYERLEVEL" val="1_1"/>
  <p:tag name="KSO_WM_UNIT_TEXT_FILL_FORE_SCHEMECOLOR_INDEX" val="13"/>
  <p:tag name="KSO_WM_UNIT_TEXT_FILL_TYPE" val="1"/>
  <p:tag name="KSO_WM_UNIT_TYPE" val="r_i"/>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general&quot;,&quot;frame&quot;]"/>
  <p:tag name="KSO_WM_SLIDE_CAN_ADD_NAVIGATION" val="1"/>
  <p:tag name="KSO_WM_SLIDE_ID" val="diagram20200864_1"/>
  <p:tag name="KSO_WM_SLIDE_INDEX" val="1"/>
  <p:tag name="KSO_WM_SLIDE_ITEM_CNT" val="0"/>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POSITION" val="47*37"/>
  <p:tag name="KSO_WM_SLIDE_RATIO" val="1.777778"/>
  <p:tag name="KSO_WM_SLIDE_SIZE" val="864*454"/>
  <p:tag name="KSO_WM_SLIDE_SUBTYPE" val="pureTxt"/>
  <p:tag name="KSO_WM_SLIDE_TYPE" val="text"/>
  <p:tag name="KSO_WM_TAG_VERSION" val="1.0"/>
  <p:tag name="KSO_WM_TEMPLATE_CATEGORY" val="diagram"/>
  <p:tag name="KSO_WM_TEMPLATE_COLOR_TYPE" val="1"/>
  <p:tag name="KSO_WM_TEMPLATE_INDEX" val="20200864"/>
  <p:tag name="KSO_WM_TEMPLATE_MASTER_TYPE" val="0"/>
  <p:tag name="KSO_WM_TEMPLATE_SUBCATEGORY" val="1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HIGHLIGHT" val="0"/>
  <p:tag name="KSO_WM_UNIT_ID" val="diagram20201436_1*r_t*1_1"/>
  <p:tag name="KSO_WM_UNIT_INDEX" val="1_1"/>
  <p:tag name="KSO_WM_UNIT_LAYERLEVEL" val="1_1"/>
  <p:tag name="KSO_WM_UNIT_NOCLEAR" val="0"/>
  <p:tag name="KSO_WM_UNIT_PRESET_TEXT" val="单击此处添加标题"/>
  <p:tag name="KSO_WM_UNIT_TEXT_FILL_FORE_SCHEMECOLOR_INDEX" val="14"/>
  <p:tag name="KSO_WM_UNIT_TEXT_FILL_TYPE" val="1"/>
  <p:tag name="KSO_WM_UNIT_TYPE" val="r_t"/>
  <p:tag name="KSO_WM_UNIT_USESOURCEFORMAT_APPLY" val="1"/>
  <p:tag name="KSO_WM_UNIT_VALUE" val="1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HIGHLIGHT" val="0"/>
  <p:tag name="KSO_WM_UNIT_ID" val="diagram20201436_1*r_v*1_1"/>
  <p:tag name="KSO_WM_UNIT_INDEX" val="1_1"/>
  <p:tag name="KSO_WM_UNIT_LAYERLEVEL" val="1_1"/>
  <p:tag name="KSO_WM_UNIT_NOCLEAR" val="0"/>
  <p:tag name="KSO_WM_UNIT_PRESET_TEXT" val="单击此处添加文本具体内容，简明扼要的阐述您的观点。根据需要可酌情增减文字，以便观者准确的理解您传达的思想。"/>
  <p:tag name="KSO_WM_UNIT_TEXT_FILL_FORE_SCHEMECOLOR_INDEX" val="14"/>
  <p:tag name="KSO_WM_UNIT_TEXT_FILL_TYPE" val="1"/>
  <p:tag name="KSO_WM_UNIT_TYPE" val="r_v"/>
  <p:tag name="KSO_WM_UNIT_USESOURCEFORMAT_APPLY" val="1"/>
  <p:tag name="KSO_WM_UNIT_VALUE" val="80"/>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201436"/>
  <p:tag name="KSO_WM_UNIT_COMPATIBLE" val="0"/>
  <p:tag name="KSO_WM_UNIT_DIAGRAM_CONTRAST_TITLE_CNT" val="2"/>
  <p:tag name="KSO_WM_UNIT_DIAGRAM_DIMENSION_TITLE_CNT" val="1"/>
  <p:tag name="KSO_WM_UNIT_DIAGRAM_ISNUMVISUAL" val="0"/>
  <p:tag name="KSO_WM_UNIT_DIAGRAM_ISREFERUNIT" val="0"/>
  <p:tag name="KSO_WM_UNIT_FILL_FORE_SCHEMECOLOR_INDEX" val="14"/>
  <p:tag name="KSO_WM_UNIT_FILL_TYPE" val="1"/>
  <p:tag name="KSO_WM_UNIT_HIGHLIGHT" val="0"/>
  <p:tag name="KSO_WM_UNIT_ID" val="diagram20201436_1*r_x*1_1"/>
  <p:tag name="KSO_WM_UNIT_INDEX" val="1_1"/>
  <p:tag name="KSO_WM_UNIT_LAYERLEVEL" val="1_1"/>
  <p:tag name="KSO_WM_UNIT_TEXT_FILL_FORE_SCHEMECOLOR_INDEX" val="14"/>
  <p:tag name="KSO_WM_UNIT_TEXT_FILL_TYPE" val="1"/>
  <p:tag name="KSO_WM_UNIT_TYPE" val="r_x"/>
  <p:tag name="KSO_WM_UNIT_USESOURCEFORMAT_APPLY" val="1"/>
  <p:tag name="KSO_WM_UNIT_VALUE" val="169*169"/>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general&quot;,&quot;frame&quot;]"/>
  <p:tag name="KSO_WM_SLIDE_CAN_ADD_NAVIGATION" val="1"/>
  <p:tag name="KSO_WM_SLIDE_ID" val="diagram20200419_1"/>
  <p:tag name="KSO_WM_SLIDE_INDEX" val="1"/>
  <p:tag name="KSO_WM_SLIDE_ITEM_CNT" val="0"/>
  <p:tag name="KSO_WM_SLIDE_LAYOUT" val="a_d_f"/>
  <p:tag name="KSO_WM_SLIDE_LAYOUT_CNT" val="1_1_1"/>
  <p:tag name="KSO_WM_SLIDE_LAYOUT_INFO" val="{&quot;direction&quot;:1,&quot;horizontalAlign&quot;:-1,&quot;verticalAlign&quot;:-1,&quot;type&quot;:1,&quot;diagramDirection&quot;:0,&quot;canSetOverLayout&quot;:0,&quot;isOverLayout&quot;:0,&quot;normalSize&quot;:{&quot;size1&quot;:54.4},&quot;minSize&quot;:{&quot;size1&quot;:47.7},&quot;maxSize&quot;:{&quot;size1&quot;:61.2},&quot;backgroundInfo&quot;:[{&quot;type&quot;:&quot;general&quot;,&quot;left&quot;:0.0,&quot;top&quot;:0.0,&quot;right&quot;:0.0,&quot;bottom&quot;:0.0},{&quot;type&quot;:&quot;frame&quot;,&quot;left&quot;:0.0,&quot;top&quot;:0.0,&quot;right&quot;:0.0,&quot;bottom&quot;:0.0}],&quot;subLayout&quot;:[{&quot;direction&quot;:0,&quot;horizontalAlign&quot;:2,&quot;verticalAlign&quot;:1,&quot;type&quot;:0,&quot;diagramDirection&quot;:1,&quot;canSetOverLayout&quot;:0,&quot;isOverLayout&quot;:0,&quot;margin&quot;:{&quot;left&quot;:1.846,&quot;top&quot;:1.69,&quot;right&quot;:2.583,&quot;bottom&quot;:1.69}},{&quot;direction&quot;:0,&quot;horizontalAlign&quot;:0,&quot;verticalAlign&quot;:1,&quot;type&quot;:1,&quot;diagramDirection&quot;:0,&quot;canSetOverLayout&quot;:1,&quot;isOverLayout&quot;:0,&quot;margin&quot;:{&quot;left&quot;:0.026,&quot;top&quot;:1.69,&quot;right&quot;:1.707,&quot;bottom&quot;:1.69},&quot;marginOverLayout&quot;:{&quot;left&quot;:0.026,&quot;top&quot;:0.0,&quot;right&quot;:0.0,&quot;bottom&quot;:0.0}}]}"/>
  <p:tag name="KSO_WM_SLIDE_POSITION" val="52*47"/>
  <p:tag name="KSO_WM_SLIDE_RATIO" val="1.777778"/>
  <p:tag name="KSO_WM_SLIDE_SIZE" val="859*444"/>
  <p:tag name="KSO_WM_SLIDE_SUBTYPE" val="picTxt"/>
  <p:tag name="KSO_WM_SLIDE_TYPE" val="text"/>
  <p:tag name="KSO_WM_TAG_VERSION" val="1.0"/>
  <p:tag name="KSO_WM_TEMPLATE_CATEGORY" val="diagram"/>
  <p:tag name="KSO_WM_TEMPLATE_INDEX" val="20200419"/>
  <p:tag name="KSO_WM_TEMPLATE_SUBCATEGORY" val="0"/>
  <p:tag name="KSO_WM_UNIT_SHOW_EDIT_AREA_INDICATION"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19"/>
  <p:tag name="KSO_WM_UNIT_BLOCK" val="0"/>
  <p:tag name="KSO_WM_UNIT_COMPATIBLE" val="0"/>
  <p:tag name="KSO_WM_UNIT_DEFAULT_FONT" val="14;20;2"/>
  <p:tag name="KSO_WM_UNIT_DIAGRAM_ISNUMVISUAL" val="0"/>
  <p:tag name="KSO_WM_UNIT_DIAGRAM_ISREFERUNIT" val="0"/>
  <p:tag name="KSO_WM_UNIT_HIGHLIGHT" val="0"/>
  <p:tag name="KSO_WM_UNIT_ID" val="diagram20200419_1*f*1"/>
  <p:tag name="KSO_WM_UNIT_INDEX" val="1"/>
  <p:tag name="KSO_WM_UNIT_LAYERLEVEL" val="1"/>
  <p:tag name="KSO_WM_UNIT_NOCLEAR" val="0"/>
  <p:tag name="KSO_WM_UNIT_PRESET_TEXT" val="点击输入正文"/>
  <p:tag name="KSO_WM_UNIT_SHOW_EDIT_AREA_INDICATION" val="1"/>
  <p:tag name="KSO_WM_UNIT_TYPE" val="f"/>
  <p:tag name="KSO_WM_UNIT_VALUE" val="210"/>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19"/>
  <p:tag name="KSO_WM_UNIT_BLOCK" val="1"/>
  <p:tag name="KSO_WM_UNIT_COMPATIBLE" val="0"/>
  <p:tag name="KSO_WM_UNIT_DEFAULT_FONT" val="24;44;4"/>
  <p:tag name="KSO_WM_UNIT_DIAGRAM_ISNUMVISUAL" val="0"/>
  <p:tag name="KSO_WM_UNIT_DIAGRAM_ISREFERUNIT" val="0"/>
  <p:tag name="KSO_WM_UNIT_HIGHLIGHT" val="0"/>
  <p:tag name="KSO_WM_UNIT_ID" val="diagram20200419_1*a*1"/>
  <p:tag name="KSO_WM_UNIT_INDEX" val="1"/>
  <p:tag name="KSO_WM_UNIT_ISCONTENTSTITLE" val="0"/>
  <p:tag name="KSO_WM_UNIT_LAYERLEVEL" val="1"/>
  <p:tag name="KSO_WM_UNIT_NOCLEAR" val="0"/>
  <p:tag name="KSO_WM_UNIT_PRESET_TEXT" val="点击输入大标题"/>
  <p:tag name="KSO_WM_UNIT_SHOW_EDIT_AREA_INDICATION" val="1"/>
  <p:tag name="KSO_WM_UNIT_TYPE" val="a"/>
  <p:tag name="KSO_WM_UNIT_VALUE" val="12"/>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19"/>
  <p:tag name="KSO_WM_UNIT_BLOCK" val="0"/>
  <p:tag name="KSO_WM_UNIT_COMPATIBLE" val="0"/>
  <p:tag name="KSO_WM_UNIT_DEFAULT_FONT" val="0;0;0"/>
  <p:tag name="KSO_WM_UNIT_DIAGRAM_ISNUMVISUAL" val="0"/>
  <p:tag name="KSO_WM_UNIT_DIAGRAM_ISREFERUNIT" val="0"/>
  <p:tag name="KSO_WM_UNIT_HIGHLIGHT" val="0"/>
  <p:tag name="KSO_WM_UNIT_ID" val="diagram20200419_1*d*1"/>
  <p:tag name="KSO_WM_UNIT_INDEX" val="1"/>
  <p:tag name="KSO_WM_UNIT_LAYERLEVEL" val="1"/>
  <p:tag name="KSO_WM_UNIT_PLACING_PICTURE" val="43635.7397728704"/>
  <p:tag name="KSO_WM_UNIT_PLACING_PICTURE_INFO" val="{&quot;full_picture&quot;:false,&quot;last_crop_picture&quot;:&quot;1-1&quot;,&quot;selected&quot;:&quot;1-1&quot;,&quot;spacing&quot;:6}"/>
  <p:tag name="KSO_WM_UNIT_TYPE" val="d"/>
  <p:tag name="KSO_WM_UNIT_VALUE" val="1565*1372"/>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general&quot;,&quot;frame&quot;,&quot;topBottom&quot;]"/>
  <p:tag name="KSO_WM_SLIDE_CAN_ADD_NAVIGATION" val="1"/>
  <p:tag name="KSO_WM_SLIDE_ID" val="diagram20200326_1"/>
  <p:tag name="KSO_WM_SLIDE_INDEX" val="1"/>
  <p:tag name="KSO_WM_SLIDE_ITEM_CNT" val="0"/>
  <p:tag name="KSO_WM_SLIDE_LAYOUT" val="a_d_f"/>
  <p:tag name="KSO_WM_SLIDE_LAYOUT_CNT" val="1_2_1"/>
  <p:tag name="KSO_WM_SLIDE_LAYOUT_INFO" val="{&quot;direction&quot;:0,&quot;horizontalAlign&quot;:-1,&quot;verticalAlign&quot;:-1,&quot;type&quot;:1,&quot;diagramDirection&quot;:0,&quot;canSetOverLayout&quot;:0,&quot;isOverLayout&quot;:0,&quot;normalSize&quot;:{&quot;size1&quot;:63.5},&quot;minSize&quot;:{&quot;size1&quot;:47.9},&quot;maxSize&quot;:{&quot;size1&quot;:74.2},&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1,&quot;horizontalAlign&quot;:-1,&quot;verticalAlign&quot;:-1,&quot;type&quot;:0,&quot;diagramDirection&quot;:0,&quot;canSetOverLayout&quot;:0,&quot;isOverLayout&quot;:0,&quot;normalSize&quot;:{&quot;size1&quot;:50.5},&quot;minSize&quot;:{&quot;size1&quot;:27.4},&quot;maxSize&quot;:{&quot;size1&quot;:73.8},&quot;edge&quot;:{&quot;left&quot;:true,&quot;top&quot;:true,&quot;right&quot;:true,&quot;bottom&quot;:false},&quot;backgroundInfo&quot;:[{&quot;type&quot;:&quot;topBottom&quot;,&quot;left&quot;:0.0,&quot;top&quot;:0.0,&quot;right&quot;:0.0,&quot;bottom&quot;:0.295604885,&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1.69,&quot;right&quot;:0.394,&quot;bottom&quot;:0.818},&quot;edge&quot;:{&quot;left&quot;:true,&quot;top&quot;:true,&quot;right&quot;:false,&quot;bottom&quot;:false}},{&quot;direction&quot;:0,&quot;horizontalAlign&quot;:-1,&quot;verticalAlign&quot;:-1,&quot;type&quot;:0,&quot;diagramDirection&quot;:0,&quot;canSetOverLayout&quot;:0,&quot;isOverLayout&quot;:0,&quot;margin&quot;:{&quot;left&quot;:0.026,&quot;top&quot;:1.69,&quot;right&quot;:1.693,&quot;bottom&quot;:0.818},&quot;edge&quot;:{&quot;left&quot;:false,&quot;top&quot;:true,&quot;right&quot;:true,&quot;bottom&quot;:false}}]},{&quot;direction&quot;:0,&quot;horizontalAlign&quot;:-1,&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POSITION" val="47*47"/>
  <p:tag name="KSO_WM_SLIDE_RATIO" val="1.777778"/>
  <p:tag name="KSO_WM_SLIDE_SIZE" val="864*443"/>
  <p:tag name="KSO_WM_SLIDE_SUBTYPE" val="picTxt"/>
  <p:tag name="KSO_WM_SLIDE_TYPE" val="text"/>
  <p:tag name="KSO_WM_TAG_VERSION" val="1.0"/>
  <p:tag name="KSO_WM_TEMPLATE_CATEGORY" val="diagram"/>
  <p:tag name="KSO_WM_TEMPLATE_COLOR_TYPE" val="1"/>
  <p:tag name="KSO_WM_TEMPLATE_INDEX" val="20200326"/>
  <p:tag name="KSO_WM_TEMPLATE_MASTER_TYPE" val="0"/>
  <p:tag name="KSO_WM_TEMPLATE_SUBCATEGORY" val="11"/>
  <p:tag name="KSO_WM_UNIT_SHOW_EDIT_AREA_INDICATION"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326"/>
  <p:tag name="KSO_WM_UNIT_BLOCK" val="0"/>
  <p:tag name="KSO_WM_UNIT_COMPATIBLE" val="0"/>
  <p:tag name="KSO_WM_UNIT_DIAGRAM_ISNUMVISUAL" val="0"/>
  <p:tag name="KSO_WM_UNIT_DIAGRAM_ISREFERUNIT" val="0"/>
  <p:tag name="KSO_WM_UNIT_HIGHLIGHT" val="0"/>
  <p:tag name="KSO_WM_UNIT_ID" val="diagram20200326_1*d*1"/>
  <p:tag name="KSO_WM_UNIT_INDEX" val="1"/>
  <p:tag name="KSO_WM_UNIT_LAYERLEVEL" val="1"/>
  <p:tag name="KSO_WM_UNIT_PLACING_PICTURE" val="115935.859"/>
  <p:tag name="KSO_WM_UNIT_PLACING_PICTURE_COLLAGE_RELATIVERECTANGLE" val="{&quot;bottom&quot;:0,&quot;left&quot;:0.29076817847100567,&quot;right&quot;:0.29076817847100567,&quot;top&quot;:0}"/>
  <p:tag name="KSO_WM_UNIT_PLACING_PICTURE_COLLAGE_VIEWPORT" val="{&quot;height&quot;:8335.868459717376,&quot;width&quot;:5467.2456398115846}"/>
  <p:tag name="KSO_WM_UNIT_PLACING_PICTURE_INFO" val="{&quot;code&quot;:&quot;a[2]&quot;,&quot;full_picture&quot;:false,&quot;last_crop_picture&quot;:&quot;a[2]&quot;,&quot;scheme&quot;:&quot;2-2&quot;,&quot;spacing&quot;:6}"/>
  <p:tag name="KSO_WM_UNIT_PLACING_PICTURE_USER_RELATIVERECTANGLE" val="{&quot;bottom&quot;:0,&quot;left&quot;:0,&quot;right&quot;:0,&quot;top&quot;:0}"/>
  <p:tag name="KSO_WM_UNIT_PLACING_PICTURE_USER_VIEWPORT" val="{&quot;height&quot;:5435.9133858267714,&quot;width&quot;:8519.8614173228343}"/>
  <p:tag name="KSO_WM_UNIT_SM_LIMIT_TYPE" val="1"/>
  <p:tag name="KSO_WM_UNIT_SUPPORT_UNIT_TYPE" val="[&quot;d&quot;]"/>
  <p:tag name="KSO_WM_UNIT_TYPE" val="d"/>
  <p:tag name="KSO_WM_UNIT_VALUE" val="958*1502"/>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326"/>
  <p:tag name="KSO_WM_UNIT_BLOCK" val="0"/>
  <p:tag name="KSO_WM_UNIT_COMPATIBLE" val="0"/>
  <p:tag name="KSO_WM_UNIT_DIAGRAM_ISNUMVISUAL" val="0"/>
  <p:tag name="KSO_WM_UNIT_DIAGRAM_ISREFERUNIT" val="0"/>
  <p:tag name="KSO_WM_UNIT_HIGHLIGHT" val="0"/>
  <p:tag name="KSO_WM_UNIT_ID" val="diagram20200326_1*d*2"/>
  <p:tag name="KSO_WM_UNIT_INDEX" val="2"/>
  <p:tag name="KSO_WM_UNIT_LAYERLEVEL" val="1"/>
  <p:tag name="KSO_WM_UNIT_PLACING_PICTURE" val="115935.859"/>
  <p:tag name="KSO_WM_UNIT_PLACING_PICTURE_INFO" val="{&quot;code&quot;:&quot;a[2]&quot;,&quot;full_picture&quot;:false,&quot;last_crop_picture&quot;:&quot;a[2]&quot;,&quot;scheme&quot;:&quot;2-2&quot;,&quot;spacing&quot;:6}"/>
  <p:tag name="KSO_WM_UNIT_SM_LIMIT_TYPE" val="1"/>
  <p:tag name="KSO_WM_UNIT_SUPPORT_UNIT_TYPE" val="[&quot;d&quot;]"/>
  <p:tag name="KSO_WM_UNIT_TYPE" val="d"/>
  <p:tag name="KSO_WM_UNIT_VALUE" val="958*1496"/>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ID" val="diagram20185376_1"/>
  <p:tag name="KSO_WM_SLIDE_INDEX" val="1"/>
  <p:tag name="KSO_WM_SLIDE_ITEM_CNT" val="0"/>
  <p:tag name="KSO_WM_SLIDE_LAYOUT" val="a_d_f"/>
  <p:tag name="KSO_WM_SLIDE_LAYOUT_CNT" val="1_1_1"/>
  <p:tag name="KSO_WM_SLIDE_POSITION" val="0*0"/>
  <p:tag name="KSO_WM_SLIDE_SIZE" val="959*540"/>
  <p:tag name="KSO_WM_SLIDE_SUBTYPE" val="picTxt"/>
  <p:tag name="KSO_WM_SLIDE_TYPE" val="text"/>
  <p:tag name="KSO_WM_TAG_VERSION" val="1.0"/>
  <p:tag name="KSO_WM_TEMPLATE_CATEGORY" val="diagram"/>
  <p:tag name="KSO_WM_TEMPLATE_COLOR_TYPE" val="1"/>
  <p:tag name="KSO_WM_TEMPLATE_INDEX" val="20185376"/>
  <p:tag name="KSO_WM_TEMPLATE_MASTER_TYPE" val="0"/>
  <p:tag name="KSO_WM_TEMPLATE_SUBCATEGORY" val="0"/>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326"/>
  <p:tag name="KSO_WM_UNIT_BLOCK" val="0"/>
  <p:tag name="KSO_WM_UNIT_COMPATIBLE" val="0"/>
  <p:tag name="KSO_WM_UNIT_DEFAULT_FONT" val="14;18;2"/>
  <p:tag name="KSO_WM_UNIT_DIAGRAM_ISNUMVISUAL" val="0"/>
  <p:tag name="KSO_WM_UNIT_DIAGRAM_ISREFERUNIT" val="0"/>
  <p:tag name="KSO_WM_UNIT_HIGHLIGHT" val="0"/>
  <p:tag name="KSO_WM_UNIT_ID" val="diagram20200326_1*f*1"/>
  <p:tag name="KSO_WM_UNIT_INDEX" val="1"/>
  <p:tag name="KSO_WM_UNIT_LAYERLEVEL" val="1"/>
  <p:tag name="KSO_WM_UNIT_NOCLEAR" val="0"/>
  <p:tag name="KSO_WM_UNIT_PRESET_TEXT" val="点击输入正文"/>
  <p:tag name="KSO_WM_UNIT_SHOW_EDIT_AREA_INDICATION" val="1"/>
  <p:tag name="KSO_WM_UNIT_SUBTYPE" val="a"/>
  <p:tag name="KSO_WM_UNIT_TYPE" val="f"/>
  <p:tag name="KSO_WM_UNIT_VALUE" val="94"/>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326"/>
  <p:tag name="KSO_WM_UNIT_BLOCK" val="1"/>
  <p:tag name="KSO_WM_UNIT_COMPATIBLE" val="0"/>
  <p:tag name="KSO_WM_UNIT_DIAGRAM_ISNUMVISUAL" val="0"/>
  <p:tag name="KSO_WM_UNIT_DIAGRAM_ISREFERUNIT" val="0"/>
  <p:tag name="KSO_WM_UNIT_HIGHLIGHT" val="0"/>
  <p:tag name="KSO_WM_UNIT_ID" val="diagram20200326_1*a*1"/>
  <p:tag name="KSO_WM_UNIT_INDEX" val="1"/>
  <p:tag name="KSO_WM_UNIT_ISCONTENTSTITLE" val="0"/>
  <p:tag name="KSO_WM_UNIT_ISNUMDGMTITLE" val="0"/>
  <p:tag name="KSO_WM_UNIT_LAYERLEVEL" val="1"/>
  <p:tag name="KSO_WM_UNIT_NOCLEAR" val="0"/>
  <p:tag name="KSO_WM_UNIT_PRESET_TEXT" val="点击输入大标题"/>
  <p:tag name="KSO_WM_UNIT_SHOW_EDIT_AREA_INDICATION" val="1"/>
  <p:tag name="KSO_WM_UNIT_TYPE" val="a"/>
  <p:tag name="KSO_WM_UNIT_VALUE" val="2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SLIDE_ID" val="diagram20200442_1"/>
  <p:tag name="KSO_WM_SLIDE_INDEX" val="1"/>
  <p:tag name="KSO_WM_SLIDE_ITEM_CNT" val="0"/>
  <p:tag name="KSO_WM_SLIDE_LAYOUT" val="h"/>
  <p:tag name="KSO_WM_SLIDE_LAYOUT_CNT" val="4"/>
  <p:tag name="KSO_WM_SLIDE_LAYOUT_TYPE" val="picTextAvg"/>
  <p:tag name="KSO_WM_SLIDE_POSITION" val="12.0157*13.6046"/>
  <p:tag name="KSO_WM_SLIDE_SIZE" val="935.969*512.791"/>
  <p:tag name="KSO_WM_SLIDE_SUBTYPE" val="picTxt"/>
  <p:tag name="KSO_WM_SLIDE_TYPE" val="text"/>
  <p:tag name="KSO_WM_TAG_VERSION" val="1.0"/>
  <p:tag name="KSO_WM_TEMPLATE_CATEGORY" val="diagram"/>
  <p:tag name="KSO_WM_TEMPLATE_INDEX" val="20200442"/>
  <p:tag name="KSO_WM_TEMPLATE_SUBCATEGORY" val="0"/>
  <p:tag name="KSO_WM_UNIT_SHOW_EDIT_AREA_INDICATION"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2"/>
  <p:tag name="KSO_WM_UNIT_COMPATIBLE" val="0"/>
  <p:tag name="KSO_WM_UNIT_DIAGRAM_ISNUMVISUAL" val="0"/>
  <p:tag name="KSO_WM_UNIT_DIAGRAM_ISREFERUNIT" val="0"/>
  <p:tag name="KSO_WM_UNIT_HIGHLIGHT" val="0"/>
  <p:tag name="KSO_WM_UNIT_ID" val="diagram20200442_1*h_d*4_1"/>
  <p:tag name="KSO_WM_UNIT_INDEX" val="4_1"/>
  <p:tag name="KSO_WM_UNIT_LAYERLEVEL" val="1_1"/>
  <p:tag name="KSO_WM_UNIT_TYPE" val="h_d"/>
  <p:tag name="KSO_WM_UNIT_VALUE" val="882*1623"/>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2"/>
  <p:tag name="KSO_WM_UNIT_COMPATIBLE" val="0"/>
  <p:tag name="KSO_WM_UNIT_DIAGRAM_ISNUMVISUAL" val="0"/>
  <p:tag name="KSO_WM_UNIT_DIAGRAM_ISREFERUNIT" val="0"/>
  <p:tag name="KSO_WM_UNIT_HIGHLIGHT" val="0"/>
  <p:tag name="KSO_WM_UNIT_ID" val="diagram20200442_1*h_d*3_1"/>
  <p:tag name="KSO_WM_UNIT_INDEX" val="3_1"/>
  <p:tag name="KSO_WM_UNIT_LAYERLEVEL" val="1_1"/>
  <p:tag name="KSO_WM_UNIT_TYPE" val="h_d"/>
  <p:tag name="KSO_WM_UNIT_VALUE" val="882*1623"/>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2"/>
  <p:tag name="KSO_WM_UNIT_COMPATIBLE" val="0"/>
  <p:tag name="KSO_WM_UNIT_DIAGRAM_ISNUMVISUAL" val="0"/>
  <p:tag name="KSO_WM_UNIT_DIAGRAM_ISREFERUNIT" val="0"/>
  <p:tag name="KSO_WM_UNIT_HIGHLIGHT" val="0"/>
  <p:tag name="KSO_WM_UNIT_ID" val="diagram20200442_1*h_d*2_1"/>
  <p:tag name="KSO_WM_UNIT_INDEX" val="2_1"/>
  <p:tag name="KSO_WM_UNIT_LAYERLEVEL" val="1_1"/>
  <p:tag name="KSO_WM_UNIT_TYPE" val="h_d"/>
  <p:tag name="KSO_WM_UNIT_VALUE" val="882*1623"/>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2"/>
  <p:tag name="KSO_WM_UNIT_COMPATIBLE" val="0"/>
  <p:tag name="KSO_WM_UNIT_DIAGRAM_ISNUMVISUAL" val="0"/>
  <p:tag name="KSO_WM_UNIT_DIAGRAM_ISREFERUNIT" val="0"/>
  <p:tag name="KSO_WM_UNIT_HIGHLIGHT" val="0"/>
  <p:tag name="KSO_WM_UNIT_ID" val="diagram20200442_1*h_d*1_1"/>
  <p:tag name="KSO_WM_UNIT_INDEX" val="1_1"/>
  <p:tag name="KSO_WM_UNIT_LAYERLEVEL" val="1_1"/>
  <p:tag name="KSO_WM_UNIT_TYPE" val="h_d"/>
  <p:tag name="KSO_WM_UNIT_VALUE" val="882*1625"/>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2"/>
  <p:tag name="KSO_WM_UNIT_COMPATIBLE" val="0"/>
  <p:tag name="KSO_WM_UNIT_DIAGRAM_ISNUMVISUAL" val="0"/>
  <p:tag name="KSO_WM_UNIT_DIAGRAM_ISREFERUNIT" val="0"/>
  <p:tag name="KSO_WM_UNIT_HIGHLIGHT" val="0"/>
  <p:tag name="KSO_WM_UNIT_ID" val="diagram20200442_1*h_a*1_1"/>
  <p:tag name="KSO_WM_UNIT_INDEX" val="1_1"/>
  <p:tag name="KSO_WM_UNIT_ISCONTENTSTITLE" val="0"/>
  <p:tag name="KSO_WM_UNIT_LAYERLEVEL" val="1_1"/>
  <p:tag name="KSO_WM_UNIT_NOCLEAR" val="0"/>
  <p:tag name="KSO_WM_UNIT_PRESET_TEXT" val="点击输入小标题"/>
  <p:tag name="KSO_WM_UNIT_SHOW_EDIT_AREA_INDICATION" val="1"/>
  <p:tag name="KSO_WM_UNIT_TYPE" val="h_a"/>
  <p:tag name="KSO_WM_UNIT_VALUE" val="22"/>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2"/>
  <p:tag name="KSO_WM_UNIT_COMPATIBLE" val="0"/>
  <p:tag name="KSO_WM_UNIT_DIAGRAM_ISNUMVISUAL" val="0"/>
  <p:tag name="KSO_WM_UNIT_DIAGRAM_ISREFERUNIT" val="0"/>
  <p:tag name="KSO_WM_UNIT_HIGHLIGHT" val="0"/>
  <p:tag name="KSO_WM_UNIT_ID" val="diagram20200442_1*h_a*2_1"/>
  <p:tag name="KSO_WM_UNIT_INDEX" val="2_1"/>
  <p:tag name="KSO_WM_UNIT_ISCONTENTSTITLE" val="0"/>
  <p:tag name="KSO_WM_UNIT_LAYERLEVEL" val="1_1"/>
  <p:tag name="KSO_WM_UNIT_NOCLEAR" val="0"/>
  <p:tag name="KSO_WM_UNIT_PRESET_TEXT" val="点击输入小标题"/>
  <p:tag name="KSO_WM_UNIT_SHOW_EDIT_AREA_INDICATION" val="1"/>
  <p:tag name="KSO_WM_UNIT_TYPE" val="h_a"/>
  <p:tag name="KSO_WM_UNIT_VALUE" val="22"/>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2"/>
  <p:tag name="KSO_WM_UNIT_COMPATIBLE" val="0"/>
  <p:tag name="KSO_WM_UNIT_DIAGRAM_ISNUMVISUAL" val="0"/>
  <p:tag name="KSO_WM_UNIT_DIAGRAM_ISREFERUNIT" val="0"/>
  <p:tag name="KSO_WM_UNIT_HIGHLIGHT" val="0"/>
  <p:tag name="KSO_WM_UNIT_ID" val="diagram20200442_1*h_a*3_1"/>
  <p:tag name="KSO_WM_UNIT_INDEX" val="3_1"/>
  <p:tag name="KSO_WM_UNIT_ISCONTENTSTITLE" val="0"/>
  <p:tag name="KSO_WM_UNIT_LAYERLEVEL" val="1_1"/>
  <p:tag name="KSO_WM_UNIT_NOCLEAR" val="0"/>
  <p:tag name="KSO_WM_UNIT_PRESET_TEXT" val="点击输入小标题"/>
  <p:tag name="KSO_WM_UNIT_SHOW_EDIT_AREA_INDICATION" val="1"/>
  <p:tag name="KSO_WM_UNIT_TYPE" val="h_a"/>
  <p:tag name="KSO_WM_UNIT_VALUE" val="22"/>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BACKGROUP_ID" val=""/>
  <p:tag name="KSO_WM_TAG_BACKGROUP_SIZE" val=""/>
  <p:tag name="KSO_WM_TAG_FRONT_SIZE" val=""/>
  <p:tag name="KSO_WM_TAG_VERSION" val="1.0"/>
  <p:tag name="KSO_WM_TAG_ZODER_POSITION" val=""/>
  <p:tag name="KSO_WM_TEMPLATE_CATEGORY" val="diagram"/>
  <p:tag name="KSO_WM_TEMPLATE_INDEX" val="20185376"/>
  <p:tag name="KSO_WM_UNIT_COMPATIBLE" val="0"/>
  <p:tag name="KSO_WM_UNIT_DIAGRAM_ISNUMVISUAL" val="0"/>
  <p:tag name="KSO_WM_UNIT_DIAGRAM_ISREFERUNIT" val="0"/>
  <p:tag name="KSO_WM_UNIT_HIGHLIGHT" val="0"/>
  <p:tag name="KSO_WM_UNIT_ID" val="diagram20185376_1*d*1"/>
  <p:tag name="KSO_WM_UNIT_INDEX" val="1"/>
  <p:tag name="KSO_WM_UNIT_LAYERLEVEL" val="1"/>
  <p:tag name="KSO_WM_UNIT_SUPPORT_UNIT_TYPE" val="[&quot;d&quot;]"/>
  <p:tag name="KSO_WM_UNIT_TYPE" val="d"/>
  <p:tag name="KSO_WM_UNIT_VALUE" val="1904*2794"/>
  <p:tag name="REFSHAPE" val="1690992468"/>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2"/>
  <p:tag name="KSO_WM_UNIT_COMPATIBLE" val="0"/>
  <p:tag name="KSO_WM_UNIT_DIAGRAM_ISNUMVISUAL" val="0"/>
  <p:tag name="KSO_WM_UNIT_DIAGRAM_ISREFERUNIT" val="0"/>
  <p:tag name="KSO_WM_UNIT_HIGHLIGHT" val="0"/>
  <p:tag name="KSO_WM_UNIT_ID" val="diagram20200442_1*h_a*4_1"/>
  <p:tag name="KSO_WM_UNIT_INDEX" val="4_1"/>
  <p:tag name="KSO_WM_UNIT_ISCONTENTSTITLE" val="0"/>
  <p:tag name="KSO_WM_UNIT_LAYERLEVEL" val="1_1"/>
  <p:tag name="KSO_WM_UNIT_NOCLEAR" val="0"/>
  <p:tag name="KSO_WM_UNIT_PRESET_TEXT" val="点击输入小标题"/>
  <p:tag name="KSO_WM_UNIT_SHOW_EDIT_AREA_INDICATION" val="1"/>
  <p:tag name="KSO_WM_UNIT_TYPE" val="h_a"/>
  <p:tag name="KSO_WM_UNIT_VALUE" val="22"/>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SLIDE_ID" val="diagram20200440_1"/>
  <p:tag name="KSO_WM_SLIDE_INDEX" val="1"/>
  <p:tag name="KSO_WM_SLIDE_ITEM_CNT" val="0"/>
  <p:tag name="KSO_WM_SLIDE_LAYOUT" val="h"/>
  <p:tag name="KSO_WM_SLIDE_LAYOUT_CNT" val="2"/>
  <p:tag name="KSO_WM_SLIDE_LAYOUT_TYPE" val="picTextAvg"/>
  <p:tag name="KSO_WM_SLIDE_POSITION" val="10.4651*13.3954"/>
  <p:tag name="KSO_WM_SLIDE_SIZE" val="936.81*509.919"/>
  <p:tag name="KSO_WM_SLIDE_SUBTYPE" val="picTxt"/>
  <p:tag name="KSO_WM_SLIDE_TYPE" val="text"/>
  <p:tag name="KSO_WM_TAG_VERSION" val="1.0"/>
  <p:tag name="KSO_WM_TEMPLATE_CATEGORY" val="diagram"/>
  <p:tag name="KSO_WM_TEMPLATE_INDEX" val="20200440"/>
  <p:tag name="KSO_WM_TEMPLATE_SUBCATEGORY" val="0"/>
  <p:tag name="KSO_WM_UNIT_SHOW_EDIT_AREA_INDICATION"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0"/>
  <p:tag name="KSO_WM_UNIT_COMPATIBLE" val="0"/>
  <p:tag name="KSO_WM_UNIT_DIAGRAM_ISNUMVISUAL" val="0"/>
  <p:tag name="KSO_WM_UNIT_DIAGRAM_ISREFERUNIT" val="0"/>
  <p:tag name="KSO_WM_UNIT_HIGHLIGHT" val="0"/>
  <p:tag name="KSO_WM_UNIT_ID" val="diagram20200440_1*h_d*2_1"/>
  <p:tag name="KSO_WM_UNIT_INDEX" val="2_1"/>
  <p:tag name="KSO_WM_UNIT_LAYERLEVEL" val="1_1"/>
  <p:tag name="KSO_WM_UNIT_TYPE" val="h_d"/>
  <p:tag name="KSO_WM_UNIT_VALUE" val="843*1614"/>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0"/>
  <p:tag name="KSO_WM_UNIT_COMPATIBLE" val="0"/>
  <p:tag name="KSO_WM_UNIT_DIAGRAM_ISNUMVISUAL" val="0"/>
  <p:tag name="KSO_WM_UNIT_DIAGRAM_ISREFERUNIT" val="0"/>
  <p:tag name="KSO_WM_UNIT_HIGHLIGHT" val="0"/>
  <p:tag name="KSO_WM_UNIT_ID" val="diagram20200440_1*h_d*1_1"/>
  <p:tag name="KSO_WM_UNIT_INDEX" val="1_1"/>
  <p:tag name="KSO_WM_UNIT_LAYERLEVEL" val="1_1"/>
  <p:tag name="KSO_WM_UNIT_TYPE" val="h_d"/>
  <p:tag name="KSO_WM_UNIT_VALUE" val="846*1614"/>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0"/>
  <p:tag name="KSO_WM_UNIT_COMPATIBLE" val="0"/>
  <p:tag name="KSO_WM_UNIT_DIAGRAM_ISNUMVISUAL" val="0"/>
  <p:tag name="KSO_WM_UNIT_DIAGRAM_ISREFERUNIT" val="0"/>
  <p:tag name="KSO_WM_UNIT_HIGHLIGHT" val="0"/>
  <p:tag name="KSO_WM_UNIT_ID" val="diagram20200440_1*i*1"/>
  <p:tag name="KSO_WM_UNIT_INDEX" val="1"/>
  <p:tag name="KSO_WM_UNIT_LAYERLEVEL" val="1"/>
  <p:tag name="KSO_WM_UNIT_TYPE" val="i"/>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0"/>
  <p:tag name="KSO_WM_UNIT_COMPATIBLE" val="0"/>
  <p:tag name="KSO_WM_UNIT_DIAGRAM_ISNUMVISUAL" val="0"/>
  <p:tag name="KSO_WM_UNIT_DIAGRAM_ISREFERUNIT" val="0"/>
  <p:tag name="KSO_WM_UNIT_HIGHLIGHT" val="0"/>
  <p:tag name="KSO_WM_UNIT_ID" val="diagram20200440_1*h_f*1_1"/>
  <p:tag name="KSO_WM_UNIT_INDEX" val="1_1"/>
  <p:tag name="KSO_WM_UNIT_LAYERLEVEL" val="1_1"/>
  <p:tag name="KSO_WM_UNIT_NOCLEAR" val="0"/>
  <p:tag name="KSO_WM_UNIT_PRESET_TEXT" val="点击输入正文"/>
  <p:tag name="KSO_WM_UNIT_SHOW_EDIT_AREA_INDICATION" val="1"/>
  <p:tag name="KSO_WM_UNIT_TYPE" val="h_f"/>
  <p:tag name="KSO_WM_UNIT_VALUE" val="63"/>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0"/>
  <p:tag name="KSO_WM_UNIT_COMPATIBLE" val="0"/>
  <p:tag name="KSO_WM_UNIT_DIAGRAM_ISNUMVISUAL" val="0"/>
  <p:tag name="KSO_WM_UNIT_DIAGRAM_ISREFERUNIT" val="0"/>
  <p:tag name="KSO_WM_UNIT_HIGHLIGHT" val="0"/>
  <p:tag name="KSO_WM_UNIT_ID" val="diagram20200440_1*h_a*1_1"/>
  <p:tag name="KSO_WM_UNIT_INDEX" val="1_1"/>
  <p:tag name="KSO_WM_UNIT_ISCONTENTSTITLE" val="0"/>
  <p:tag name="KSO_WM_UNIT_LAYERLEVEL" val="1_1"/>
  <p:tag name="KSO_WM_UNIT_NOCLEAR" val="0"/>
  <p:tag name="KSO_WM_UNIT_PRESET_TEXT" val="点击输入大标题"/>
  <p:tag name="KSO_WM_UNIT_SHOW_EDIT_AREA_INDICATION" val="1"/>
  <p:tag name="KSO_WM_UNIT_TYPE" val="h_a"/>
  <p:tag name="KSO_WM_UNIT_VALUE" val="14"/>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0"/>
  <p:tag name="KSO_WM_UNIT_COMPATIBLE" val="0"/>
  <p:tag name="KSO_WM_UNIT_DIAGRAM_ISNUMVISUAL" val="0"/>
  <p:tag name="KSO_WM_UNIT_DIAGRAM_ISREFERUNIT" val="0"/>
  <p:tag name="KSO_WM_UNIT_HIGHLIGHT" val="0"/>
  <p:tag name="KSO_WM_UNIT_ID" val="diagram20200440_1*h_f*2_1"/>
  <p:tag name="KSO_WM_UNIT_INDEX" val="2_1"/>
  <p:tag name="KSO_WM_UNIT_LAYERLEVEL" val="1_1"/>
  <p:tag name="KSO_WM_UNIT_NOCLEAR" val="0"/>
  <p:tag name="KSO_WM_UNIT_PRESET_TEXT" val="点击输入正文"/>
  <p:tag name="KSO_WM_UNIT_SHOW_EDIT_AREA_INDICATION" val="1"/>
  <p:tag name="KSO_WM_UNIT_TYPE" val="h_f"/>
  <p:tag name="KSO_WM_UNIT_VALUE" val="63"/>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440"/>
  <p:tag name="KSO_WM_UNIT_COMPATIBLE" val="0"/>
  <p:tag name="KSO_WM_UNIT_DIAGRAM_ISNUMVISUAL" val="0"/>
  <p:tag name="KSO_WM_UNIT_DIAGRAM_ISREFERUNIT" val="0"/>
  <p:tag name="KSO_WM_UNIT_HIGHLIGHT" val="0"/>
  <p:tag name="KSO_WM_UNIT_ID" val="diagram20200440_1*h_a*2_1"/>
  <p:tag name="KSO_WM_UNIT_INDEX" val="2_1"/>
  <p:tag name="KSO_WM_UNIT_ISCONTENTSTITLE" val="0"/>
  <p:tag name="KSO_WM_UNIT_LAYERLEVEL" val="1_1"/>
  <p:tag name="KSO_WM_UNIT_NOCLEAR" val="0"/>
  <p:tag name="KSO_WM_UNIT_PRESET_TEXT" val="点击输入大标题"/>
  <p:tag name="KSO_WM_UNIT_SHOW_EDIT_AREA_INDICATION" val="1"/>
  <p:tag name="KSO_WM_UNIT_TYPE" val="h_a"/>
  <p:tag name="KSO_WM_UNIT_VALUE" val="14"/>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general&quot;,&quot;frame&quot;,&quot;bottomTop&quot;]"/>
  <p:tag name="KSO_WM_SLIDE_CAN_ADD_NAVIGATION" val="1"/>
  <p:tag name="KSO_WM_SLIDE_ID" val="diagram20200321_1"/>
  <p:tag name="KSO_WM_SLIDE_INDEX" val="1"/>
  <p:tag name="KSO_WM_SLIDE_ITEM_CNT" val="0"/>
  <p:tag name="KSO_WM_SLIDE_LAYOUT" val="a_d_f"/>
  <p:tag name="KSO_WM_SLIDE_LAYOUT_CNT" val="1_1_1"/>
  <p:tag name="KSO_WM_SLIDE_LAYOUT_INFO" val="{&quot;direction&quot;:0,&quot;horizontalAlign&quot;:-1,&quot;verticalAlign&quot;:-1,&quot;type&quot;:1,&quot;diagramDirection&quot;:0,&quot;canSetOverLayout&quot;:0,&quot;isOverLayout&quot;:0,&quot;normalSize&quot;:{&quot;size1&quot;:24.6},&quot;minSize&quot;:{&quot;size1&quot;:24.6},&quot;maxSize&quot;:{&quot;size1&quot;:32.8},&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0,&quot;horizontalAlign&quot;:0,&quot;verticalAlign&quot;:1,&quot;type&quot;:0,&quot;diagramDirection&quot;:0,&quot;canSetOverLayout&quot;:0,&quot;isOverLayout&quot;:0,&quot;margin&quot;:{&quot;left&quot;:1.69,&quot;top&quot;:1.69,&quot;right&quot;:1.69,&quot;bottom&quot;:1.244},&quot;edge&quot;:{&quot;left&quot;:true,&quot;top&quot;:true,&quot;right&quot;:true,&quot;bottom&quot;:false}},{&quot;direction&quot;:1,&quot;horizontalAlign&quot;:-1,&quot;verticalAlign&quot;:-1,&quot;type&quot;:0,&quot;diagramDirection&quot;:0,&quot;canSetOverLayout&quot;:0,&quot;isOverLayout&quot;:0,&quot;normalSize&quot;:{&quot;size1&quot;:68.1},&quot;minSize&quot;:{&quot;size1&quot;:36.2},&quot;maxSize&quot;:{&quot;size1&quot;:68.1},&quot;edge&quot;:{&quot;left&quot;:true,&quot;top&quot;:false,&quot;right&quot;:true,&quot;bottom&quot;:true},&quot;backgroundInfo&quot;:[{&quot;type&quot;:&quot;bottomTop&quot;,&quot;left&quot;:0.0,&quot;top&quot;:-0.05835757,&quot;right&quot;:0.0,&quot;bottom&quot;:0.05835757,&quot;leftAbs&quot;:false,&quot;topAbs&quot;:false,&quot;rightAbs&quot;:false,&quot;bottomAbs&quot;:false}],&quot;subLayout&quot;:[{&quot;direction&quot;:0,&quot;horizontalAlign&quot;:0,&quot;verticalAlign&quot;:1,&quot;type&quot;:1,&quot;diagramDirection&quot;:0,&quot;canSetOverLayout&quot;:1,&quot;isOverLayout&quot;:0,&quot;margin&quot;:{&quot;left&quot;:1.703,&quot;top&quot;:0.026,&quot;right&quot;:1.034,&quot;bottom&quot;:1.69},&quot;marginOverLayout&quot;:{&quot;left&quot;:0.0,&quot;top&quot;:0.026,&quot;right&quot;:1.034,&quot;bottom&quot;:1.69},&quot;edge&quot;:{&quot;left&quot;:true,&quot;top&quot;:false,&quot;right&quot;:false,&quot;bottom&quot;:true}},{&quot;direction&quot;:0,&quot;horizontalAlign&quot;:0,&quot;verticalAlign&quot;:1,&quot;type&quot;:0,&quot;diagramDirection&quot;:0,&quot;canSetOverLayout&quot;:0,&quot;isOverLayout&quot;:0,&quot;margin&quot;:{&quot;left&quot;:0.026,&quot;top&quot;:0.026,&quot;right&quot;:1.69,&quot;bottom&quot;:1.69},&quot;edge&quot;:{&quot;left&quot;:false,&quot;top&quot;:false,&quot;right&quot;:true,&quot;bottom&quot;:true}}]}]}"/>
  <p:tag name="KSO_WM_SLIDE_POSITION" val="47*34"/>
  <p:tag name="KSO_WM_SLIDE_RATIO" val="1.777778"/>
  <p:tag name="KSO_WM_SLIDE_SIZE" val="866*458"/>
  <p:tag name="KSO_WM_SLIDE_SUBTYPE" val="picTxt"/>
  <p:tag name="KSO_WM_SLIDE_TYPE" val="text"/>
  <p:tag name="KSO_WM_TAG_VERSION" val="1.0"/>
  <p:tag name="KSO_WM_TEMPLATE_CATEGORY" val="diagram"/>
  <p:tag name="KSO_WM_TEMPLATE_COLOR_TYPE" val="1"/>
  <p:tag name="KSO_WM_TEMPLATE_INDEX" val="20200321"/>
  <p:tag name="KSO_WM_TEMPLATE_MASTER_TYPE" val="0"/>
  <p:tag name="KSO_WM_TEMPLATE_SUBCATEGORY" val="11"/>
  <p:tag name="KSO_WM_UNIT_SHOW_EDIT_AREA_INDICATION"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85376"/>
  <p:tag name="KSO_WM_UNIT_COMPATIBLE" val="0"/>
  <p:tag name="KSO_WM_UNIT_DIAGRAM_ISNUMVISUAL" val="0"/>
  <p:tag name="KSO_WM_UNIT_DIAGRAM_ISREFERUNIT" val="0"/>
  <p:tag name="KSO_WM_UNIT_FILL_FORE_SCHEMECOLOR_INDEX" val="6"/>
  <p:tag name="KSO_WM_UNIT_FILL_FORE_SCHEMECOLOR_INDEX_BRIGHTNESS" val="0.8"/>
  <p:tag name="KSO_WM_UNIT_FILL_TYPE" val="1"/>
  <p:tag name="KSO_WM_UNIT_HIGHLIGHT" val="0"/>
  <p:tag name="KSO_WM_UNIT_ID" val="diagram20185376_1*i*2"/>
  <p:tag name="KSO_WM_UNIT_INDEX" val="2"/>
  <p:tag name="KSO_WM_UNIT_LAYERLEVEL" val="1"/>
  <p:tag name="KSO_WM_UNIT_TYPE" val="i"/>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321"/>
  <p:tag name="KSO_WM_UNIT_BLOCK" val="0"/>
  <p:tag name="KSO_WM_UNIT_COMPATIBLE" val="0"/>
  <p:tag name="KSO_WM_UNIT_DEFAULT_FONT" val="32;36;4"/>
  <p:tag name="KSO_WM_UNIT_DIAGRAM_ISNUMVISUAL" val="0"/>
  <p:tag name="KSO_WM_UNIT_DIAGRAM_ISREFERUNIT" val="0"/>
  <p:tag name="KSO_WM_UNIT_HIGHLIGHT" val="0"/>
  <p:tag name="KSO_WM_UNIT_ID" val="diagram20200321_1*a*1"/>
  <p:tag name="KSO_WM_UNIT_INDEX" val="1"/>
  <p:tag name="KSO_WM_UNIT_ISCONTENTSTITLE" val="0"/>
  <p:tag name="KSO_WM_UNIT_ISNUMDGMTITLE" val="0"/>
  <p:tag name="KSO_WM_UNIT_LAYERLEVEL" val="1"/>
  <p:tag name="KSO_WM_UNIT_NOCLEAR" val="0"/>
  <p:tag name="KSO_WM_UNIT_PLACING_PICTURE_MD4" val="0"/>
  <p:tag name="KSO_WM_UNIT_PRESET_TEXT" val="点击输入大标题"/>
  <p:tag name="KSO_WM_UNIT_SHOW_EDIT_AREA_INDICATION" val="1"/>
  <p:tag name="KSO_WM_UNIT_SM_LIMIT_TYPE" val="1"/>
  <p:tag name="KSO_WM_UNIT_TYPE" val="a"/>
  <p:tag name="KSO_WM_UNIT_VALUE" val="26"/>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321"/>
  <p:tag name="KSO_WM_UNIT_BLOCK" val="0"/>
  <p:tag name="KSO_WM_UNIT_COMPATIBLE" val="0"/>
  <p:tag name="KSO_WM_UNIT_DEFAULT_FONT" val="14;18;2"/>
  <p:tag name="KSO_WM_UNIT_DIAGRAM_ISNUMVISUAL" val="0"/>
  <p:tag name="KSO_WM_UNIT_DIAGRAM_ISREFERUNIT" val="0"/>
  <p:tag name="KSO_WM_UNIT_HIGHLIGHT" val="0"/>
  <p:tag name="KSO_WM_UNIT_ID" val="diagram20200321_1*f*1"/>
  <p:tag name="KSO_WM_UNIT_INDEX" val="1"/>
  <p:tag name="KSO_WM_UNIT_LAYERLEVEL" val="1"/>
  <p:tag name="KSO_WM_UNIT_NOCLEAR" val="0"/>
  <p:tag name="KSO_WM_UNIT_PLACING_PICTURE_MD4" val="0"/>
  <p:tag name="KSO_WM_UNIT_PRESET_TEXT" val="点击输入正文"/>
  <p:tag name="KSO_WM_UNIT_SHOW_EDIT_AREA_INDICATION" val="1"/>
  <p:tag name="KSO_WM_UNIT_TYPE" val="f"/>
  <p:tag name="KSO_WM_UNIT_VALUE" val="154"/>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321"/>
  <p:tag name="KSO_WM_UNIT_BLOCK" val="0"/>
  <p:tag name="KSO_WM_UNIT_COMPATIBLE" val="0"/>
  <p:tag name="KSO_WM_UNIT_DIAGRAM_ISNUMVISUAL" val="0"/>
  <p:tag name="KSO_WM_UNIT_DIAGRAM_ISREFERUNIT" val="0"/>
  <p:tag name="KSO_WM_UNIT_HIGHLIGHT" val="0"/>
  <p:tag name="KSO_WM_UNIT_ID" val="diagram20200321_1*d*1"/>
  <p:tag name="KSO_WM_UNIT_INDEX" val="1"/>
  <p:tag name="KSO_WM_UNIT_LAYERLEVEL" val="1"/>
  <p:tag name="KSO_WM_UNIT_PLACING_PICTURE" val="43839.6939084144"/>
  <p:tag name="KSO_WM_UNIT_PLACING_PICTURE_COLLAGE_RELATIVERECTANGLE" val="{&quot;bottom&quot;:0.00016999999999998112,&quot;left&quot;:0,&quot;right&quot;:0,&quot;top&quot;:0.00016999999999998112}"/>
  <p:tag name="KSO_WM_UNIT_PLACING_PICTURE_COLLAGE_VIEWPORT" val="{&quot;height&quot;:7185.3102362204736,&quot;width&quot;:11522.322834645671}"/>
  <p:tag name="KSO_WM_UNIT_PLACING_PICTURE_INFO" val="{&quot;code&quot;:&quot;[1]&quot;,&quot;full_picture&quot;:false,&quot;last_crop_picture&quot;:&quot;[1]&quot;,&quot;scheme&quot;:&quot;1-1&quot;,&quot;spacing&quot;:6}"/>
  <p:tag name="KSO_WM_UNIT_PLACING_PICTURE_MD4" val="0"/>
  <p:tag name="KSO_WM_UNIT_PLACING_PICTURE_USER_RELATIVERECTANGLE" val="{&quot;bottom&quot;:0.00017000000000000001,&quot;left&quot;:0,&quot;right&quot;:0,&quot;top&quot;:0.00017000000000000001}"/>
  <p:tag name="KSO_WM_UNIT_PLACING_PICTURE_USER_VIEWPORT" val="{&quot;height&quot;:7185.3102362204727,&quot;width&quot;:11522.322834645669}"/>
  <p:tag name="KSO_WM_UNIT_SUPPORT_UNIT_TYPE" val="[&quot;all&quot;]"/>
  <p:tag name="KSO_WM_UNIT_TYPE" val="d"/>
  <p:tag name="KSO_WM_UNIT_VALUE" val="1266*203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BACKGROUP_ID" val=""/>
  <p:tag name="KSO_WM_TAG_BACKGROUP_SIZE" val=""/>
  <p:tag name="KSO_WM_TAG_FRONT_SIZE" val=""/>
  <p:tag name="KSO_WM_TAG_VERSION" val="1.0"/>
  <p:tag name="KSO_WM_TAG_ZODER_POSITION" val=""/>
  <p:tag name="KSO_WM_TEMPLATE_CATEGORY" val="diagram"/>
  <p:tag name="KSO_WM_TEMPLATE_INDEX" val="20185376"/>
  <p:tag name="KSO_WM_UNIT_COMPATIBLE" val="0"/>
  <p:tag name="KSO_WM_UNIT_DIAGRAM_ISNUMVISUAL" val="0"/>
  <p:tag name="KSO_WM_UNIT_DIAGRAM_ISREFERUNIT" val="0"/>
  <p:tag name="KSO_WM_UNIT_HIGHLIGHT" val="0"/>
  <p:tag name="KSO_WM_UNIT_ID" val="diagram20185376_1*a*1"/>
  <p:tag name="KSO_WM_UNIT_INDEX" val="1"/>
  <p:tag name="KSO_WM_UNIT_ISCONTENTSTITLE" val="0"/>
  <p:tag name="KSO_WM_UNIT_ISNUMDGMTITLE" val="0"/>
  <p:tag name="KSO_WM_UNIT_LAYERLEVEL" val="1"/>
  <p:tag name="KSO_WM_UNIT_NOCLEAR" val="0"/>
  <p:tag name="KSO_WM_UNIT_PRESET_TEXT" val="单击添加标题"/>
  <p:tag name="KSO_WM_UNIT_TYPE" val="a"/>
  <p:tag name="KSO_WM_UNIT_VALUE" val="20"/>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85376"/>
  <p:tag name="KSO_WM_UNIT_COMPATIBLE" val="0"/>
  <p:tag name="KSO_WM_UNIT_DIAGRAM_ISNUMVISUAL" val="0"/>
  <p:tag name="KSO_WM_UNIT_DIAGRAM_ISREFERUNIT" val="0"/>
  <p:tag name="KSO_WM_UNIT_HIGHLIGHT" val="0"/>
  <p:tag name="KSO_WM_UNIT_ID" val="diagram20185376_1*i*4"/>
  <p:tag name="KSO_WM_UNIT_INDEX" val="4"/>
  <p:tag name="KSO_WM_UNIT_LAYERLEVEL" val="1"/>
  <p:tag name="KSO_WM_UNIT_LINE_FILL_TYPE" val="2"/>
  <p:tag name="KSO_WM_UNIT_LINE_FORE_SCHEMECOLOR_INDEX" val="5"/>
  <p:tag name="KSO_WM_UNIT_LINE_FORE_SCHEMECOLOR_INDEX_BRIGHTNESS" val="-0.25"/>
  <p:tag name="KSO_WM_UNIT_TYPE" val="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BACKGROUP_ID" val=""/>
  <p:tag name="KSO_WM_TAG_BACKGROUP_SIZE" val=""/>
  <p:tag name="KSO_WM_TAG_FRONT_SIZE" val=""/>
  <p:tag name="KSO_WM_TAG_VERSION" val="1.0"/>
  <p:tag name="KSO_WM_TAG_ZODER_POSITION" val=""/>
  <p:tag name="KSO_WM_TEMPLATE_CATEGORY" val="diagram"/>
  <p:tag name="KSO_WM_TEMPLATE_INDEX" val="20185376"/>
  <p:tag name="KSO_WM_UNIT_COMPATIBLE" val="0"/>
  <p:tag name="KSO_WM_UNIT_DIAGRAM_ISNUMVISUAL" val="0"/>
  <p:tag name="KSO_WM_UNIT_DIAGRAM_ISREFERUNIT" val="0"/>
  <p:tag name="KSO_WM_UNIT_HIGHLIGHT" val="0"/>
  <p:tag name="KSO_WM_UNIT_ID" val="diagram20185376_1*f*1"/>
  <p:tag name="KSO_WM_UNIT_INDEX" val="1"/>
  <p:tag name="KSO_WM_UNIT_LAYERLEVEL" val="1"/>
  <p:tag name="KSO_WM_UNIT_NOCLEAR" val="0"/>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SUBTYPE" val="a"/>
  <p:tag name="KSO_WM_UNIT_TEXT_FILL_FORE_SCHEMECOLOR_INDEX" val="13"/>
  <p:tag name="KSO_WM_UNIT_TEXT_FILL_FORE_SCHEMECOLOR_INDEX_BRIGHTNESS" val="0.15"/>
  <p:tag name="KSO_WM_UNIT_TEXT_FILL_TYPE" val="1"/>
  <p:tag name="KSO_WM_UNIT_TYPE" val="f"/>
  <p:tag name="KSO_WM_UNIT_VALUE" val="128"/>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85376"/>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noFill/>
        <a:noFill/>
        <a:no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3684</TotalTime>
  <Words>1956</Words>
  <Application>Microsoft Office PowerPoint</Application>
  <PresentationFormat>自定义</PresentationFormat>
  <Paragraphs>191</Paragraphs>
  <Slides>31</Slides>
  <Notes>6</Notes>
  <HiddenSlides>0</HiddenSlides>
  <MMClips>1</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《天朝田亩制度》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瓜分中国狂潮</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HUNNU</cp:lastModifiedBy>
  <cp:revision>203</cp:revision>
  <dcterms:created xsi:type="dcterms:W3CDTF">2019-12-06T12:08:00Z</dcterms:created>
  <dcterms:modified xsi:type="dcterms:W3CDTF">2020-11-19T01:54:49Z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