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8"/>
  </p:notesMasterIdLst>
  <p:handoutMasterIdLst>
    <p:handoutMasterId r:id="rId49"/>
  </p:handoutMasterIdLst>
  <p:sldIdLst>
    <p:sldId id="256" r:id="rId2"/>
    <p:sldId id="262" r:id="rId3"/>
    <p:sldId id="265" r:id="rId4"/>
    <p:sldId id="268" r:id="rId5"/>
    <p:sldId id="264" r:id="rId6"/>
    <p:sldId id="266" r:id="rId7"/>
    <p:sldId id="302" r:id="rId8"/>
    <p:sldId id="321" r:id="rId9"/>
    <p:sldId id="303" r:id="rId10"/>
    <p:sldId id="305" r:id="rId11"/>
    <p:sldId id="304" r:id="rId12"/>
    <p:sldId id="306" r:id="rId13"/>
    <p:sldId id="279" r:id="rId14"/>
    <p:sldId id="280" r:id="rId15"/>
    <p:sldId id="281" r:id="rId16"/>
    <p:sldId id="282" r:id="rId17"/>
    <p:sldId id="283" r:id="rId18"/>
    <p:sldId id="284" r:id="rId19"/>
    <p:sldId id="285" r:id="rId20"/>
    <p:sldId id="286" r:id="rId21"/>
    <p:sldId id="314" r:id="rId22"/>
    <p:sldId id="317" r:id="rId23"/>
    <p:sldId id="318" r:id="rId24"/>
    <p:sldId id="319" r:id="rId25"/>
    <p:sldId id="315" r:id="rId26"/>
    <p:sldId id="320" r:id="rId27"/>
    <p:sldId id="287" r:id="rId28"/>
    <p:sldId id="311" r:id="rId29"/>
    <p:sldId id="307" r:id="rId30"/>
    <p:sldId id="308" r:id="rId31"/>
    <p:sldId id="312" r:id="rId32"/>
    <p:sldId id="313" r:id="rId33"/>
    <p:sldId id="309" r:id="rId34"/>
    <p:sldId id="310" r:id="rId35"/>
    <p:sldId id="290" r:id="rId36"/>
    <p:sldId id="291" r:id="rId37"/>
    <p:sldId id="292" r:id="rId38"/>
    <p:sldId id="293" r:id="rId39"/>
    <p:sldId id="295" r:id="rId40"/>
    <p:sldId id="294" r:id="rId41"/>
    <p:sldId id="296" r:id="rId42"/>
    <p:sldId id="297" r:id="rId43"/>
    <p:sldId id="298" r:id="rId44"/>
    <p:sldId id="299" r:id="rId45"/>
    <p:sldId id="300" r:id="rId46"/>
    <p:sldId id="301" r:id="rId47"/>
  </p:sldIdLst>
  <p:sldSz cx="14401800" cy="8280400"/>
  <p:notesSz cx="6858000" cy="9144000"/>
  <p:defaultTextStyle>
    <a:defPPr>
      <a:defRPr lang="zh-CN"/>
    </a:defPPr>
    <a:lvl1pPr marL="0" algn="l" defTabSz="1088724" rtl="0" eaLnBrk="1" latinLnBrk="0" hangingPunct="1">
      <a:defRPr sz="2200" kern="1200">
        <a:solidFill>
          <a:schemeClr val="tx1"/>
        </a:solidFill>
        <a:latin typeface="+mn-lt"/>
        <a:ea typeface="+mn-ea"/>
        <a:cs typeface="+mn-cs"/>
      </a:defRPr>
    </a:lvl1pPr>
    <a:lvl2pPr marL="544362" algn="l" defTabSz="1088724" rtl="0" eaLnBrk="1" latinLnBrk="0" hangingPunct="1">
      <a:defRPr sz="2200" kern="1200">
        <a:solidFill>
          <a:schemeClr val="tx1"/>
        </a:solidFill>
        <a:latin typeface="+mn-lt"/>
        <a:ea typeface="+mn-ea"/>
        <a:cs typeface="+mn-cs"/>
      </a:defRPr>
    </a:lvl2pPr>
    <a:lvl3pPr marL="1088724" algn="l" defTabSz="1088724" rtl="0" eaLnBrk="1" latinLnBrk="0" hangingPunct="1">
      <a:defRPr sz="2200" kern="1200">
        <a:solidFill>
          <a:schemeClr val="tx1"/>
        </a:solidFill>
        <a:latin typeface="+mn-lt"/>
        <a:ea typeface="+mn-ea"/>
        <a:cs typeface="+mn-cs"/>
      </a:defRPr>
    </a:lvl3pPr>
    <a:lvl4pPr marL="1633086" algn="l" defTabSz="1088724" rtl="0" eaLnBrk="1" latinLnBrk="0" hangingPunct="1">
      <a:defRPr sz="2200" kern="1200">
        <a:solidFill>
          <a:schemeClr val="tx1"/>
        </a:solidFill>
        <a:latin typeface="+mn-lt"/>
        <a:ea typeface="+mn-ea"/>
        <a:cs typeface="+mn-cs"/>
      </a:defRPr>
    </a:lvl4pPr>
    <a:lvl5pPr marL="2177449" algn="l" defTabSz="1088724" rtl="0" eaLnBrk="1" latinLnBrk="0" hangingPunct="1">
      <a:defRPr sz="2200" kern="1200">
        <a:solidFill>
          <a:schemeClr val="tx1"/>
        </a:solidFill>
        <a:latin typeface="+mn-lt"/>
        <a:ea typeface="+mn-ea"/>
        <a:cs typeface="+mn-cs"/>
      </a:defRPr>
    </a:lvl5pPr>
    <a:lvl6pPr marL="2721811" algn="l" defTabSz="1088724" rtl="0" eaLnBrk="1" latinLnBrk="0" hangingPunct="1">
      <a:defRPr sz="2200" kern="1200">
        <a:solidFill>
          <a:schemeClr val="tx1"/>
        </a:solidFill>
        <a:latin typeface="+mn-lt"/>
        <a:ea typeface="+mn-ea"/>
        <a:cs typeface="+mn-cs"/>
      </a:defRPr>
    </a:lvl6pPr>
    <a:lvl7pPr marL="3266172" algn="l" defTabSz="1088724" rtl="0" eaLnBrk="1" latinLnBrk="0" hangingPunct="1">
      <a:defRPr sz="2200" kern="1200">
        <a:solidFill>
          <a:schemeClr val="tx1"/>
        </a:solidFill>
        <a:latin typeface="+mn-lt"/>
        <a:ea typeface="+mn-ea"/>
        <a:cs typeface="+mn-cs"/>
      </a:defRPr>
    </a:lvl7pPr>
    <a:lvl8pPr marL="3810535" algn="l" defTabSz="1088724" rtl="0" eaLnBrk="1" latinLnBrk="0" hangingPunct="1">
      <a:defRPr sz="2200" kern="1200">
        <a:solidFill>
          <a:schemeClr val="tx1"/>
        </a:solidFill>
        <a:latin typeface="+mn-lt"/>
        <a:ea typeface="+mn-ea"/>
        <a:cs typeface="+mn-cs"/>
      </a:defRPr>
    </a:lvl8pPr>
    <a:lvl9pPr marL="4354897" algn="l" defTabSz="1088724"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2A96F"/>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3" d="100"/>
          <a:sy n="53" d="100"/>
        </p:scale>
        <p:origin x="-792" y="-84"/>
      </p:cViewPr>
      <p:guideLst>
        <p:guide orient="horz" pos="2608"/>
        <p:guide pos="4536"/>
      </p:guideLst>
    </p:cSldViewPr>
  </p:slideViewPr>
  <p:notesTextViewPr>
    <p:cViewPr>
      <p:scale>
        <a:sx n="1" d="1"/>
        <a:sy n="1" d="1"/>
      </p:scale>
      <p:origin x="0" y="0"/>
    </p:cViewPr>
  </p:notesTextViewPr>
  <p:sorterViewPr>
    <p:cViewPr>
      <p:scale>
        <a:sx n="186" d="100"/>
        <a:sy n="186" d="100"/>
      </p:scale>
      <p:origin x="0" y="0"/>
    </p:cViewPr>
  </p:sorterViewPr>
  <p:notesViewPr>
    <p:cSldViewPr snapToGrid="0">
      <p:cViewPr varScale="1">
        <p:scale>
          <a:sx n="40" d="100"/>
          <a:sy n="40" d="100"/>
        </p:scale>
        <p:origin x="-2414" y="-6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7F5108-8BFF-4174-BE17-647E715A3B04}" type="datetimeFigureOut">
              <a:rPr lang="zh-CN" altLang="en-US" smtClean="0"/>
              <a:pPr/>
              <a:t>2020/6/4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5BC676-77D1-412B-B722-9B2E8208AECB}" type="slidenum">
              <a:rPr lang="zh-CN" altLang="en-US" smtClean="0"/>
              <a:pPr/>
              <a:t>‹#›</a:t>
            </a:fld>
            <a:endParaRPr lang="zh-CN" altLang="en-US"/>
          </a:p>
        </p:txBody>
      </p:sp>
    </p:spTree>
    <p:extLst>
      <p:ext uri="{BB962C8B-B14F-4D97-AF65-F5344CB8AC3E}">
        <p14:creationId xmlns="" xmlns:p14="http://schemas.microsoft.com/office/powerpoint/2010/main" val="2512573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44D919-5D7D-4FCE-B079-E8A34E2283A6}" type="datetimeFigureOut">
              <a:rPr lang="zh-CN" altLang="en-US" smtClean="0"/>
              <a:pPr/>
              <a:t>2020/6/4</a:t>
            </a:fld>
            <a:endParaRPr lang="zh-CN" altLang="en-US"/>
          </a:p>
        </p:txBody>
      </p:sp>
      <p:sp>
        <p:nvSpPr>
          <p:cNvPr id="4" name="幻灯片图像占位符 3"/>
          <p:cNvSpPr>
            <a:spLocks noGrp="1" noRot="1" noChangeAspect="1"/>
          </p:cNvSpPr>
          <p:nvPr>
            <p:ph type="sldImg" idx="2"/>
          </p:nvPr>
        </p:nvSpPr>
        <p:spPr>
          <a:xfrm>
            <a:off x="447675" y="685800"/>
            <a:ext cx="596265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E5341-4ED6-424C-8C42-BB728CE099A1}" type="slidenum">
              <a:rPr lang="zh-CN" altLang="en-US" smtClean="0"/>
              <a:pPr/>
              <a:t>‹#›</a:t>
            </a:fld>
            <a:endParaRPr lang="zh-CN" altLang="en-US"/>
          </a:p>
        </p:txBody>
      </p:sp>
    </p:spTree>
    <p:extLst>
      <p:ext uri="{BB962C8B-B14F-4D97-AF65-F5344CB8AC3E}">
        <p14:creationId xmlns="" xmlns:p14="http://schemas.microsoft.com/office/powerpoint/2010/main" val="3956103452"/>
      </p:ext>
    </p:extLst>
  </p:cSld>
  <p:clrMap bg1="lt1" tx1="dk1" bg2="lt2" tx2="dk2" accent1="accent1" accent2="accent2" accent3="accent3" accent4="accent4" accent5="accent5" accent6="accent6" hlink="hlink" folHlink="folHlink"/>
  <p:notesStyle>
    <a:lvl1pPr marL="0" algn="l" defTabSz="1451632" rtl="0" eaLnBrk="1" latinLnBrk="0" hangingPunct="1">
      <a:defRPr sz="1900" kern="1200">
        <a:solidFill>
          <a:schemeClr val="tx1"/>
        </a:solidFill>
        <a:latin typeface="+mn-lt"/>
        <a:ea typeface="+mn-ea"/>
        <a:cs typeface="+mn-cs"/>
      </a:defRPr>
    </a:lvl1pPr>
    <a:lvl2pPr marL="725816" algn="l" defTabSz="1451632" rtl="0" eaLnBrk="1" latinLnBrk="0" hangingPunct="1">
      <a:defRPr sz="1900" kern="1200">
        <a:solidFill>
          <a:schemeClr val="tx1"/>
        </a:solidFill>
        <a:latin typeface="+mn-lt"/>
        <a:ea typeface="+mn-ea"/>
        <a:cs typeface="+mn-cs"/>
      </a:defRPr>
    </a:lvl2pPr>
    <a:lvl3pPr marL="1451632" algn="l" defTabSz="1451632" rtl="0" eaLnBrk="1" latinLnBrk="0" hangingPunct="1">
      <a:defRPr sz="1900" kern="1200">
        <a:solidFill>
          <a:schemeClr val="tx1"/>
        </a:solidFill>
        <a:latin typeface="+mn-lt"/>
        <a:ea typeface="+mn-ea"/>
        <a:cs typeface="+mn-cs"/>
      </a:defRPr>
    </a:lvl3pPr>
    <a:lvl4pPr marL="2177449" algn="l" defTabSz="1451632" rtl="0" eaLnBrk="1" latinLnBrk="0" hangingPunct="1">
      <a:defRPr sz="1900" kern="1200">
        <a:solidFill>
          <a:schemeClr val="tx1"/>
        </a:solidFill>
        <a:latin typeface="+mn-lt"/>
        <a:ea typeface="+mn-ea"/>
        <a:cs typeface="+mn-cs"/>
      </a:defRPr>
    </a:lvl4pPr>
    <a:lvl5pPr marL="2903265" algn="l" defTabSz="1451632" rtl="0" eaLnBrk="1" latinLnBrk="0" hangingPunct="1">
      <a:defRPr sz="1900" kern="1200">
        <a:solidFill>
          <a:schemeClr val="tx1"/>
        </a:solidFill>
        <a:latin typeface="+mn-lt"/>
        <a:ea typeface="+mn-ea"/>
        <a:cs typeface="+mn-cs"/>
      </a:defRPr>
    </a:lvl5pPr>
    <a:lvl6pPr marL="3629081" algn="l" defTabSz="1451632" rtl="0" eaLnBrk="1" latinLnBrk="0" hangingPunct="1">
      <a:defRPr sz="1900" kern="1200">
        <a:solidFill>
          <a:schemeClr val="tx1"/>
        </a:solidFill>
        <a:latin typeface="+mn-lt"/>
        <a:ea typeface="+mn-ea"/>
        <a:cs typeface="+mn-cs"/>
      </a:defRPr>
    </a:lvl6pPr>
    <a:lvl7pPr marL="4354897" algn="l" defTabSz="1451632" rtl="0" eaLnBrk="1" latinLnBrk="0" hangingPunct="1">
      <a:defRPr sz="1900" kern="1200">
        <a:solidFill>
          <a:schemeClr val="tx1"/>
        </a:solidFill>
        <a:latin typeface="+mn-lt"/>
        <a:ea typeface="+mn-ea"/>
        <a:cs typeface="+mn-cs"/>
      </a:defRPr>
    </a:lvl7pPr>
    <a:lvl8pPr marL="5080713" algn="l" defTabSz="1451632" rtl="0" eaLnBrk="1" latinLnBrk="0" hangingPunct="1">
      <a:defRPr sz="1900" kern="1200">
        <a:solidFill>
          <a:schemeClr val="tx1"/>
        </a:solidFill>
        <a:latin typeface="+mn-lt"/>
        <a:ea typeface="+mn-ea"/>
        <a:cs typeface="+mn-cs"/>
      </a:defRPr>
    </a:lvl8pPr>
    <a:lvl9pPr marL="5806530" algn="l" defTabSz="1451632"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491470" y="981189"/>
            <a:ext cx="3418862" cy="823515"/>
          </a:xfrm>
          <a:prstGeom prst="rect">
            <a:avLst/>
          </a:prstGeom>
        </p:spPr>
      </p:pic>
    </p:spTree>
    <p:extLst>
      <p:ext uri="{BB962C8B-B14F-4D97-AF65-F5344CB8AC3E}">
        <p14:creationId xmlns="" xmlns:p14="http://schemas.microsoft.com/office/powerpoint/2010/main" val="20580861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F6D87A1-C04C-4EFB-9A93-30C236C276FB}" type="datetimeFigureOut">
              <a:rPr lang="zh-CN" altLang="en-US" smtClean="0"/>
              <a:pPr/>
              <a:t>2020/6/4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EAAF83-65B5-485B-AF1D-3A0D808407D2}" type="slidenum">
              <a:rPr lang="zh-CN" altLang="en-US" smtClean="0"/>
              <a:pPr/>
              <a:t>‹#›</a:t>
            </a:fld>
            <a:endParaRPr lang="zh-CN" altLang="en-US"/>
          </a:p>
        </p:txBody>
      </p:sp>
    </p:spTree>
    <p:extLst>
      <p:ext uri="{BB962C8B-B14F-4D97-AF65-F5344CB8AC3E}">
        <p14:creationId xmlns="" xmlns:p14="http://schemas.microsoft.com/office/powerpoint/2010/main" val="647926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6292" y="440858"/>
            <a:ext cx="3105389" cy="701725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990128" y="440858"/>
            <a:ext cx="9136142" cy="701725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F6D87A1-C04C-4EFB-9A93-30C236C276FB}" type="datetimeFigureOut">
              <a:rPr lang="zh-CN" altLang="en-US" smtClean="0"/>
              <a:pPr/>
              <a:t>2020/6/4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EAAF83-65B5-485B-AF1D-3A0D808407D2}" type="slidenum">
              <a:rPr lang="zh-CN" altLang="en-US" smtClean="0"/>
              <a:pPr/>
              <a:t>‹#›</a:t>
            </a:fld>
            <a:endParaRPr lang="zh-CN" altLang="en-US"/>
          </a:p>
        </p:txBody>
      </p:sp>
    </p:spTree>
    <p:extLst>
      <p:ext uri="{BB962C8B-B14F-4D97-AF65-F5344CB8AC3E}">
        <p14:creationId xmlns="" xmlns:p14="http://schemas.microsoft.com/office/powerpoint/2010/main" val="4292293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F6D87A1-C04C-4EFB-9A93-30C236C276FB}" type="datetimeFigureOut">
              <a:rPr lang="zh-CN" altLang="en-US" smtClean="0"/>
              <a:pPr/>
              <a:t>2020/6/4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CEAAF83-65B5-485B-AF1D-3A0D808407D2}" type="slidenum">
              <a:rPr lang="zh-CN" altLang="en-US" smtClean="0"/>
              <a:pPr/>
              <a:t>‹#›</a:t>
            </a:fld>
            <a:endParaRPr lang="zh-CN" altLang="en-US"/>
          </a:p>
        </p:txBody>
      </p:sp>
      <p:sp>
        <p:nvSpPr>
          <p:cNvPr id="7" name="矩形 6"/>
          <p:cNvSpPr/>
          <p:nvPr userDrawn="1"/>
        </p:nvSpPr>
        <p:spPr>
          <a:xfrm>
            <a:off x="0" y="7884016"/>
            <a:ext cx="1220839" cy="300470"/>
          </a:xfrm>
          <a:prstGeom prst="rect">
            <a:avLst/>
          </a:prstGeom>
        </p:spPr>
        <p:txBody>
          <a:bodyPr wrap="square" lIns="145163" tIns="72582" rIns="145163" bIns="72582">
            <a:spAutoFit/>
          </a:bodyPr>
          <a:lstStyle/>
          <a:p>
            <a:pPr marL="0" marR="0" lvl="0" indent="0" defTabSz="1451632"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tx2">
                    <a:lumMod val="75000"/>
                  </a:schemeClr>
                </a:solidFill>
                <a:effectLst/>
                <a:uLnTx/>
                <a:uFillTx/>
              </a:rPr>
              <a:t>PPT</a:t>
            </a:r>
            <a:r>
              <a:rPr kumimoji="0" lang="zh-CN" altLang="en-US" sz="100" b="0" i="0" u="none" strike="noStrike" kern="0" cap="none" spc="0" normalizeH="0" baseline="0" noProof="0" dirty="0" smtClean="0">
                <a:ln>
                  <a:noFill/>
                </a:ln>
                <a:solidFill>
                  <a:schemeClr val="tx2">
                    <a:lumMod val="75000"/>
                  </a:schemeClr>
                </a:solidFill>
                <a:effectLst/>
                <a:uLnTx/>
                <a:uFillTx/>
              </a:rPr>
              <a:t>模板下载：</a:t>
            </a:r>
            <a:r>
              <a:rPr kumimoji="0" lang="en-US" altLang="zh-CN" sz="100" b="0" i="0" u="none" strike="noStrike" kern="0" cap="none" spc="0" normalizeH="0" baseline="0" noProof="0" dirty="0" smtClean="0">
                <a:ln>
                  <a:noFill/>
                </a:ln>
                <a:solidFill>
                  <a:schemeClr val="tx2">
                    <a:lumMod val="75000"/>
                  </a:schemeClr>
                </a:solidFill>
                <a:effectLst/>
                <a:uLnTx/>
                <a:uFillTx/>
              </a:rPr>
              <a:t>www.1ppt.com/moban/     </a:t>
            </a:r>
            <a:r>
              <a:rPr kumimoji="0" lang="zh-CN" altLang="en-US" sz="100" b="0" i="0" u="none" strike="noStrike" kern="0" cap="none" spc="0" normalizeH="0" baseline="0" noProof="0" dirty="0" smtClean="0">
                <a:ln>
                  <a:noFill/>
                </a:ln>
                <a:solidFill>
                  <a:schemeClr val="tx2">
                    <a:lumMod val="75000"/>
                  </a:schemeClr>
                </a:solidFill>
                <a:effectLst/>
                <a:uLnTx/>
                <a:uFillTx/>
              </a:rPr>
              <a:t>行业</a:t>
            </a:r>
            <a:r>
              <a:rPr kumimoji="0" lang="en-US" altLang="zh-CN" sz="100" b="0" i="0" u="none" strike="noStrike" kern="0" cap="none" spc="0" normalizeH="0" baseline="0" noProof="0" dirty="0" smtClean="0">
                <a:ln>
                  <a:noFill/>
                </a:ln>
                <a:solidFill>
                  <a:schemeClr val="tx2">
                    <a:lumMod val="75000"/>
                  </a:schemeClr>
                </a:solidFill>
                <a:effectLst/>
                <a:uLnTx/>
                <a:uFillTx/>
              </a:rPr>
              <a:t>PPT</a:t>
            </a:r>
            <a:r>
              <a:rPr kumimoji="0" lang="zh-CN" altLang="en-US" sz="100" b="0" i="0" u="none" strike="noStrike" kern="0" cap="none" spc="0" normalizeH="0" baseline="0" noProof="0" dirty="0" smtClean="0">
                <a:ln>
                  <a:noFill/>
                </a:ln>
                <a:solidFill>
                  <a:schemeClr val="tx2">
                    <a:lumMod val="75000"/>
                  </a:schemeClr>
                </a:solidFill>
                <a:effectLst/>
                <a:uLnTx/>
                <a:uFillTx/>
              </a:rPr>
              <a:t>模板：</a:t>
            </a:r>
            <a:r>
              <a:rPr kumimoji="0" lang="en-US" altLang="zh-CN" sz="100" b="0" i="0" u="none" strike="noStrike" kern="0" cap="none" spc="0" normalizeH="0" baseline="0" noProof="0" dirty="0" smtClean="0">
                <a:ln>
                  <a:noFill/>
                </a:ln>
                <a:solidFill>
                  <a:schemeClr val="tx2">
                    <a:lumMod val="75000"/>
                  </a:schemeClr>
                </a:solidFill>
                <a:effectLst/>
                <a:uLnTx/>
                <a:uFillTx/>
              </a:rPr>
              <a:t>www.1ppt.com/hangye/ </a:t>
            </a:r>
          </a:p>
          <a:p>
            <a:pPr marL="0" marR="0" lvl="0" indent="0" defTabSz="1451632"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tx2">
                    <a:lumMod val="75000"/>
                  </a:schemeClr>
                </a:solidFill>
                <a:effectLst/>
                <a:uLnTx/>
                <a:uFillTx/>
              </a:rPr>
              <a:t>节日</a:t>
            </a:r>
            <a:r>
              <a:rPr kumimoji="0" lang="en-US" altLang="zh-CN" sz="100" b="0" i="0" u="none" strike="noStrike" kern="0" cap="none" spc="0" normalizeH="0" baseline="0" noProof="0" dirty="0" smtClean="0">
                <a:ln>
                  <a:noFill/>
                </a:ln>
                <a:solidFill>
                  <a:schemeClr val="tx2">
                    <a:lumMod val="75000"/>
                  </a:schemeClr>
                </a:solidFill>
                <a:effectLst/>
                <a:uLnTx/>
                <a:uFillTx/>
              </a:rPr>
              <a:t>PPT</a:t>
            </a:r>
            <a:r>
              <a:rPr kumimoji="0" lang="zh-CN" altLang="en-US" sz="100" b="0" i="0" u="none" strike="noStrike" kern="0" cap="none" spc="0" normalizeH="0" baseline="0" noProof="0" dirty="0" smtClean="0">
                <a:ln>
                  <a:noFill/>
                </a:ln>
                <a:solidFill>
                  <a:schemeClr val="tx2">
                    <a:lumMod val="75000"/>
                  </a:schemeClr>
                </a:solidFill>
                <a:effectLst/>
                <a:uLnTx/>
                <a:uFillTx/>
              </a:rPr>
              <a:t>模板：</a:t>
            </a:r>
            <a:r>
              <a:rPr kumimoji="0" lang="en-US" altLang="zh-CN" sz="100" b="0" i="0" u="none" strike="noStrike" kern="0" cap="none" spc="0" normalizeH="0" baseline="0" noProof="0" dirty="0" smtClean="0">
                <a:ln>
                  <a:noFill/>
                </a:ln>
                <a:solidFill>
                  <a:schemeClr val="tx2">
                    <a:lumMod val="75000"/>
                  </a:schemeClr>
                </a:solidFill>
                <a:effectLst/>
                <a:uLnTx/>
                <a:uFillTx/>
              </a:rPr>
              <a:t>www.1ppt.com/jieri/           PPT</a:t>
            </a:r>
            <a:r>
              <a:rPr kumimoji="0" lang="zh-CN" altLang="en-US" sz="100" b="0" i="0" u="none" strike="noStrike" kern="0" cap="none" spc="0" normalizeH="0" baseline="0" noProof="0" dirty="0" smtClean="0">
                <a:ln>
                  <a:noFill/>
                </a:ln>
                <a:solidFill>
                  <a:schemeClr val="tx2">
                    <a:lumMod val="75000"/>
                  </a:schemeClr>
                </a:solidFill>
                <a:effectLst/>
                <a:uLnTx/>
                <a:uFillTx/>
              </a:rPr>
              <a:t>素材下载：</a:t>
            </a:r>
            <a:r>
              <a:rPr kumimoji="0" lang="en-US" altLang="zh-CN" sz="100" b="0" i="0" u="none" strike="noStrike" kern="0" cap="none" spc="0" normalizeH="0" baseline="0" noProof="0" dirty="0" smtClean="0">
                <a:ln>
                  <a:noFill/>
                </a:ln>
                <a:solidFill>
                  <a:schemeClr val="tx2">
                    <a:lumMod val="75000"/>
                  </a:schemeClr>
                </a:solidFill>
                <a:effectLst/>
                <a:uLnTx/>
                <a:uFillTx/>
              </a:rPr>
              <a:t>www.1ppt.com/sucai/</a:t>
            </a:r>
          </a:p>
          <a:p>
            <a:pPr marL="0" marR="0" lvl="0" indent="0" defTabSz="1451632"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tx2">
                    <a:lumMod val="75000"/>
                  </a:schemeClr>
                </a:solidFill>
                <a:effectLst/>
                <a:uLnTx/>
                <a:uFillTx/>
              </a:rPr>
              <a:t>PPT</a:t>
            </a:r>
            <a:r>
              <a:rPr kumimoji="0" lang="zh-CN" altLang="en-US" sz="100" b="0" i="0" u="none" strike="noStrike" kern="0" cap="none" spc="0" normalizeH="0" baseline="0" noProof="0" dirty="0" smtClean="0">
                <a:ln>
                  <a:noFill/>
                </a:ln>
                <a:solidFill>
                  <a:schemeClr val="tx2">
                    <a:lumMod val="75000"/>
                  </a:schemeClr>
                </a:solidFill>
                <a:effectLst/>
                <a:uLnTx/>
                <a:uFillTx/>
              </a:rPr>
              <a:t>背景图片：</a:t>
            </a:r>
            <a:r>
              <a:rPr kumimoji="0" lang="en-US" altLang="zh-CN" sz="100" b="0" i="0" u="none" strike="noStrike" kern="0" cap="none" spc="0" normalizeH="0" baseline="0" noProof="0" dirty="0" smtClean="0">
                <a:ln>
                  <a:noFill/>
                </a:ln>
                <a:solidFill>
                  <a:schemeClr val="tx2">
                    <a:lumMod val="75000"/>
                  </a:schemeClr>
                </a:solidFill>
                <a:effectLst/>
                <a:uLnTx/>
                <a:uFillTx/>
              </a:rPr>
              <a:t>www.1ppt.com/beijing/      PPT</a:t>
            </a:r>
            <a:r>
              <a:rPr kumimoji="0" lang="zh-CN" altLang="en-US" sz="100" b="0" i="0" u="none" strike="noStrike" kern="0" cap="none" spc="0" normalizeH="0" baseline="0" noProof="0" dirty="0" smtClean="0">
                <a:ln>
                  <a:noFill/>
                </a:ln>
                <a:solidFill>
                  <a:schemeClr val="tx2">
                    <a:lumMod val="75000"/>
                  </a:schemeClr>
                </a:solidFill>
                <a:effectLst/>
                <a:uLnTx/>
                <a:uFillTx/>
              </a:rPr>
              <a:t>图表下载：</a:t>
            </a:r>
            <a:r>
              <a:rPr kumimoji="0" lang="en-US" altLang="zh-CN" sz="100" b="0" i="0" u="none" strike="noStrike" kern="0" cap="none" spc="0" normalizeH="0" baseline="0" noProof="0" dirty="0" smtClean="0">
                <a:ln>
                  <a:noFill/>
                </a:ln>
                <a:solidFill>
                  <a:schemeClr val="tx2">
                    <a:lumMod val="75000"/>
                  </a:schemeClr>
                </a:solidFill>
                <a:effectLst/>
                <a:uLnTx/>
                <a:uFillTx/>
              </a:rPr>
              <a:t>www.1ppt.com/tubiao/      </a:t>
            </a:r>
          </a:p>
          <a:p>
            <a:pPr marL="0" marR="0" lvl="0" indent="0" defTabSz="1451632"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tx2">
                    <a:lumMod val="75000"/>
                  </a:schemeClr>
                </a:solidFill>
                <a:effectLst/>
                <a:uLnTx/>
                <a:uFillTx/>
              </a:rPr>
              <a:t>优秀</a:t>
            </a:r>
            <a:r>
              <a:rPr kumimoji="0" lang="en-US" altLang="zh-CN" sz="100" b="0" i="0" u="none" strike="noStrike" kern="0" cap="none" spc="0" normalizeH="0" baseline="0" noProof="0" dirty="0" smtClean="0">
                <a:ln>
                  <a:noFill/>
                </a:ln>
                <a:solidFill>
                  <a:schemeClr val="tx2">
                    <a:lumMod val="75000"/>
                  </a:schemeClr>
                </a:solidFill>
                <a:effectLst/>
                <a:uLnTx/>
                <a:uFillTx/>
              </a:rPr>
              <a:t>PPT</a:t>
            </a:r>
            <a:r>
              <a:rPr kumimoji="0" lang="zh-CN" altLang="en-US" sz="100" b="0" i="0" u="none" strike="noStrike" kern="0" cap="none" spc="0" normalizeH="0" baseline="0" noProof="0" dirty="0" smtClean="0">
                <a:ln>
                  <a:noFill/>
                </a:ln>
                <a:solidFill>
                  <a:schemeClr val="tx2">
                    <a:lumMod val="75000"/>
                  </a:schemeClr>
                </a:solidFill>
                <a:effectLst/>
                <a:uLnTx/>
                <a:uFillTx/>
              </a:rPr>
              <a:t>下载：</a:t>
            </a:r>
            <a:r>
              <a:rPr kumimoji="0" lang="en-US" altLang="zh-CN" sz="100" b="0" i="0" u="none" strike="noStrike" kern="0" cap="none" spc="0" normalizeH="0" baseline="0" noProof="0" dirty="0" smtClean="0">
                <a:ln>
                  <a:noFill/>
                </a:ln>
                <a:solidFill>
                  <a:schemeClr val="tx2">
                    <a:lumMod val="75000"/>
                  </a:schemeClr>
                </a:solidFill>
                <a:effectLst/>
                <a:uLnTx/>
                <a:uFillTx/>
              </a:rPr>
              <a:t>www.1ppt.com/xiazai/        PPT</a:t>
            </a:r>
            <a:r>
              <a:rPr kumimoji="0" lang="zh-CN" altLang="en-US" sz="100" b="0" i="0" u="none" strike="noStrike" kern="0" cap="none" spc="0" normalizeH="0" baseline="0" noProof="0" dirty="0" smtClean="0">
                <a:ln>
                  <a:noFill/>
                </a:ln>
                <a:solidFill>
                  <a:schemeClr val="tx2">
                    <a:lumMod val="75000"/>
                  </a:schemeClr>
                </a:solidFill>
                <a:effectLst/>
                <a:uLnTx/>
                <a:uFillTx/>
              </a:rPr>
              <a:t>教程： </a:t>
            </a:r>
            <a:r>
              <a:rPr kumimoji="0" lang="en-US" altLang="zh-CN" sz="100" b="0" i="0" u="none" strike="noStrike" kern="0" cap="none" spc="0" normalizeH="0" baseline="0" noProof="0" dirty="0" smtClean="0">
                <a:ln>
                  <a:noFill/>
                </a:ln>
                <a:solidFill>
                  <a:schemeClr val="tx2">
                    <a:lumMod val="75000"/>
                  </a:schemeClr>
                </a:solidFill>
                <a:effectLst/>
                <a:uLnTx/>
                <a:uFillTx/>
              </a:rPr>
              <a:t>www.1ppt.com/powerpoint/      </a:t>
            </a:r>
          </a:p>
          <a:p>
            <a:pPr marL="0" marR="0" lvl="0" indent="0" defTabSz="1451632"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tx2">
                    <a:lumMod val="75000"/>
                  </a:schemeClr>
                </a:solidFill>
                <a:effectLst/>
                <a:uLnTx/>
                <a:uFillTx/>
              </a:rPr>
              <a:t>Word</a:t>
            </a:r>
            <a:r>
              <a:rPr kumimoji="0" lang="zh-CN" altLang="en-US" sz="100" b="0" i="0" u="none" strike="noStrike" kern="0" cap="none" spc="0" normalizeH="0" baseline="0" noProof="0" dirty="0" smtClean="0">
                <a:ln>
                  <a:noFill/>
                </a:ln>
                <a:solidFill>
                  <a:schemeClr val="tx2">
                    <a:lumMod val="75000"/>
                  </a:schemeClr>
                </a:solidFill>
                <a:effectLst/>
                <a:uLnTx/>
                <a:uFillTx/>
              </a:rPr>
              <a:t>教程： </a:t>
            </a:r>
            <a:r>
              <a:rPr kumimoji="0" lang="en-US" altLang="zh-CN" sz="100" b="0" i="0" u="none" strike="noStrike" kern="0" cap="none" spc="0" normalizeH="0" baseline="0" noProof="0" dirty="0" smtClean="0">
                <a:ln>
                  <a:noFill/>
                </a:ln>
                <a:solidFill>
                  <a:schemeClr val="tx2">
                    <a:lumMod val="75000"/>
                  </a:schemeClr>
                </a:solidFill>
                <a:effectLst/>
                <a:uLnTx/>
                <a:uFillTx/>
              </a:rPr>
              <a:t>www.1ppt.com/word/              Excel</a:t>
            </a:r>
            <a:r>
              <a:rPr kumimoji="0" lang="zh-CN" altLang="en-US" sz="100" b="0" i="0" u="none" strike="noStrike" kern="0" cap="none" spc="0" normalizeH="0" baseline="0" noProof="0" dirty="0" smtClean="0">
                <a:ln>
                  <a:noFill/>
                </a:ln>
                <a:solidFill>
                  <a:schemeClr val="tx2">
                    <a:lumMod val="75000"/>
                  </a:schemeClr>
                </a:solidFill>
                <a:effectLst/>
                <a:uLnTx/>
                <a:uFillTx/>
              </a:rPr>
              <a:t>教程：</a:t>
            </a:r>
            <a:r>
              <a:rPr kumimoji="0" lang="en-US" altLang="zh-CN" sz="100" b="0" i="0" u="none" strike="noStrike" kern="0" cap="none" spc="0" normalizeH="0" baseline="0" noProof="0" dirty="0" smtClean="0">
                <a:ln>
                  <a:noFill/>
                </a:ln>
                <a:solidFill>
                  <a:schemeClr val="tx2">
                    <a:lumMod val="75000"/>
                  </a:schemeClr>
                </a:solidFill>
                <a:effectLst/>
                <a:uLnTx/>
                <a:uFillTx/>
              </a:rPr>
              <a:t>www.1ppt.com/excel/  </a:t>
            </a:r>
          </a:p>
          <a:p>
            <a:pPr marL="0" marR="0" lvl="0" indent="0" defTabSz="1451632"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tx2">
                    <a:lumMod val="75000"/>
                  </a:schemeClr>
                </a:solidFill>
                <a:effectLst/>
                <a:uLnTx/>
                <a:uFillTx/>
              </a:rPr>
              <a:t>资料下载：</a:t>
            </a:r>
            <a:r>
              <a:rPr kumimoji="0" lang="en-US" altLang="zh-CN" sz="100" b="0" i="0" u="none" strike="noStrike" kern="0" cap="none" spc="0" normalizeH="0" baseline="0" noProof="0" dirty="0" smtClean="0">
                <a:ln>
                  <a:noFill/>
                </a:ln>
                <a:solidFill>
                  <a:schemeClr val="tx2">
                    <a:lumMod val="75000"/>
                  </a:schemeClr>
                </a:solidFill>
                <a:effectLst/>
                <a:uLnTx/>
                <a:uFillTx/>
              </a:rPr>
              <a:t>www.1ppt.com/ziliao/                PPT</a:t>
            </a:r>
            <a:r>
              <a:rPr kumimoji="0" lang="zh-CN" altLang="en-US" sz="100" b="0" i="0" u="none" strike="noStrike" kern="0" cap="none" spc="0" normalizeH="0" baseline="0" noProof="0" dirty="0" smtClean="0">
                <a:ln>
                  <a:noFill/>
                </a:ln>
                <a:solidFill>
                  <a:schemeClr val="tx2">
                    <a:lumMod val="75000"/>
                  </a:schemeClr>
                </a:solidFill>
                <a:effectLst/>
                <a:uLnTx/>
                <a:uFillTx/>
              </a:rPr>
              <a:t>课件下载：</a:t>
            </a:r>
            <a:r>
              <a:rPr kumimoji="0" lang="en-US" altLang="zh-CN" sz="100" b="0" i="0" u="none" strike="noStrike" kern="0" cap="none" spc="0" normalizeH="0" baseline="0" noProof="0" dirty="0" smtClean="0">
                <a:ln>
                  <a:noFill/>
                </a:ln>
                <a:solidFill>
                  <a:schemeClr val="tx2">
                    <a:lumMod val="75000"/>
                  </a:schemeClr>
                </a:solidFill>
                <a:effectLst/>
                <a:uLnTx/>
                <a:uFillTx/>
              </a:rPr>
              <a:t>www.1ppt.com/kejian/ </a:t>
            </a:r>
          </a:p>
          <a:p>
            <a:pPr marL="0" marR="0" lvl="0" indent="0" defTabSz="1451632"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tx2">
                    <a:lumMod val="75000"/>
                  </a:schemeClr>
                </a:solidFill>
                <a:effectLst/>
                <a:uLnTx/>
                <a:uFillTx/>
              </a:rPr>
              <a:t>范文下载：</a:t>
            </a:r>
            <a:r>
              <a:rPr kumimoji="0" lang="en-US" altLang="zh-CN" sz="100" b="0" i="0" u="none" strike="noStrike" kern="0" cap="none" spc="0" normalizeH="0" baseline="0" noProof="0" dirty="0" smtClean="0">
                <a:ln>
                  <a:noFill/>
                </a:ln>
                <a:solidFill>
                  <a:schemeClr val="tx2">
                    <a:lumMod val="75000"/>
                  </a:schemeClr>
                </a:solidFill>
                <a:effectLst/>
                <a:uLnTx/>
                <a:uFillTx/>
              </a:rPr>
              <a:t>www.1ppt.com/fanwen/             </a:t>
            </a:r>
            <a:r>
              <a:rPr kumimoji="0" lang="zh-CN" altLang="en-US" sz="100" b="0" i="0" u="none" strike="noStrike" kern="0" cap="none" spc="0" normalizeH="0" baseline="0" noProof="0" dirty="0" smtClean="0">
                <a:ln>
                  <a:noFill/>
                </a:ln>
                <a:solidFill>
                  <a:schemeClr val="tx2">
                    <a:lumMod val="75000"/>
                  </a:schemeClr>
                </a:solidFill>
                <a:effectLst/>
                <a:uLnTx/>
                <a:uFillTx/>
              </a:rPr>
              <a:t>试卷下载：</a:t>
            </a:r>
            <a:r>
              <a:rPr kumimoji="0" lang="en-US" altLang="zh-CN" sz="100" b="0" i="0" u="none" strike="noStrike" kern="0" cap="none" spc="0" normalizeH="0" baseline="0" noProof="0" dirty="0" smtClean="0">
                <a:ln>
                  <a:noFill/>
                </a:ln>
                <a:solidFill>
                  <a:schemeClr val="tx2">
                    <a:lumMod val="75000"/>
                  </a:schemeClr>
                </a:solidFill>
                <a:effectLst/>
                <a:uLnTx/>
                <a:uFillTx/>
              </a:rPr>
              <a:t>www.1ppt.com/shiti/  </a:t>
            </a:r>
          </a:p>
          <a:p>
            <a:pPr marL="0" marR="0" lvl="0" indent="0" defTabSz="1451632"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tx2">
                    <a:lumMod val="75000"/>
                  </a:schemeClr>
                </a:solidFill>
                <a:effectLst/>
                <a:uLnTx/>
                <a:uFillTx/>
              </a:rPr>
              <a:t>教案下载：</a:t>
            </a:r>
            <a:r>
              <a:rPr kumimoji="0" lang="en-US" altLang="zh-CN" sz="100" b="0" i="0" u="none" strike="noStrike" kern="0" cap="none" spc="0" normalizeH="0" baseline="0" noProof="0" dirty="0" smtClean="0">
                <a:ln>
                  <a:noFill/>
                </a:ln>
                <a:solidFill>
                  <a:schemeClr val="tx2">
                    <a:lumMod val="75000"/>
                  </a:schemeClr>
                </a:solidFill>
                <a:effectLst/>
                <a:uLnTx/>
                <a:uFillTx/>
              </a:rPr>
              <a:t>www.1ppt.com/jiaoan/        </a:t>
            </a:r>
          </a:p>
          <a:p>
            <a:pPr marL="0" marR="0" lvl="0" indent="0" defTabSz="1451632"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tx2">
                    <a:lumMod val="75000"/>
                  </a:schemeClr>
                </a:solidFill>
                <a:effectLst/>
                <a:uLnTx/>
                <a:uFillTx/>
              </a:rPr>
              <a:t>字体下载：</a:t>
            </a:r>
            <a:r>
              <a:rPr kumimoji="0" lang="en-US" altLang="zh-CN" sz="100" b="0" i="0" u="none" strike="noStrike" kern="0" cap="none" spc="0" normalizeH="0" baseline="0" noProof="0" dirty="0" smtClean="0">
                <a:ln>
                  <a:noFill/>
                </a:ln>
                <a:solidFill>
                  <a:schemeClr val="tx2">
                    <a:lumMod val="75000"/>
                  </a:schemeClr>
                </a:solidFill>
                <a:effectLst/>
                <a:uLnTx/>
                <a:uFillTx/>
              </a:rPr>
              <a:t>www.1ppt.com/ziti/</a:t>
            </a:r>
          </a:p>
          <a:p>
            <a:pPr marL="0" marR="0" lvl="0" indent="0" defTabSz="1451632"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tx2">
                    <a:lumMod val="75000"/>
                  </a:schemeClr>
                </a:solidFill>
                <a:effectLst/>
                <a:uLnTx/>
                <a:uFillTx/>
              </a:rPr>
              <a:t> </a:t>
            </a:r>
            <a:endParaRPr kumimoji="0" lang="zh-CN" altLang="en-US" sz="100" b="0" i="0" u="none" strike="noStrike" kern="0" cap="none" spc="0" normalizeH="0" baseline="0" noProof="0" dirty="0" smtClean="0">
              <a:ln>
                <a:noFill/>
              </a:ln>
              <a:solidFill>
                <a:schemeClr val="tx2">
                  <a:lumMod val="75000"/>
                </a:schemeClr>
              </a:solidFill>
              <a:effectLst/>
              <a:uLnTx/>
              <a:uFillTx/>
            </a:endParaRPr>
          </a:p>
        </p:txBody>
      </p:sp>
    </p:spTree>
    <p:extLst>
      <p:ext uri="{BB962C8B-B14F-4D97-AF65-F5344CB8AC3E}">
        <p14:creationId xmlns="" xmlns:p14="http://schemas.microsoft.com/office/powerpoint/2010/main" val="490218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2053682" y="353957"/>
            <a:ext cx="1972419" cy="475106"/>
          </a:xfrm>
          <a:prstGeom prst="rect">
            <a:avLst/>
          </a:prstGeom>
        </p:spPr>
      </p:pic>
      <p:sp>
        <p:nvSpPr>
          <p:cNvPr id="3" name="矩形 2"/>
          <p:cNvSpPr/>
          <p:nvPr userDrawn="1"/>
        </p:nvSpPr>
        <p:spPr>
          <a:xfrm>
            <a:off x="3854628" y="7513626"/>
            <a:ext cx="7181672" cy="485136"/>
          </a:xfrm>
          <a:prstGeom prst="rect">
            <a:avLst/>
          </a:prstGeom>
        </p:spPr>
        <p:txBody>
          <a:bodyPr wrap="square" lIns="145163" tIns="72582" rIns="145163" bIns="72582">
            <a:spAutoFit/>
          </a:bodyPr>
          <a:lstStyle/>
          <a:p>
            <a:r>
              <a:rPr lang="zh-CN" altLang="en-US" sz="2200" spc="794" dirty="0" smtClean="0">
                <a:solidFill>
                  <a:schemeClr val="tx1">
                    <a:lumMod val="75000"/>
                    <a:lumOff val="25000"/>
                  </a:schemeClr>
                </a:solidFill>
                <a:latin typeface="华文行楷" pitchFamily="2" charset="-122"/>
                <a:ea typeface="华文行楷" pitchFamily="2" charset="-122"/>
                <a:cs typeface="YF补 汉仪夏日体" pitchFamily="34" charset="-128"/>
              </a:rPr>
              <a:t>在阅读中学会阅读，走向有思考的阅读</a:t>
            </a:r>
            <a:endParaRPr lang="zh-CN" altLang="en-US" sz="2200" spc="794" dirty="0">
              <a:solidFill>
                <a:schemeClr val="tx1">
                  <a:lumMod val="75000"/>
                  <a:lumOff val="25000"/>
                </a:schemeClr>
              </a:solidFill>
              <a:latin typeface="华文行楷" pitchFamily="2" charset="-122"/>
              <a:ea typeface="华文行楷" pitchFamily="2" charset="-122"/>
              <a:cs typeface="YF补 汉仪夏日体" pitchFamily="34" charset="-128"/>
            </a:endParaRPr>
          </a:p>
        </p:txBody>
      </p:sp>
    </p:spTree>
    <p:extLst>
      <p:ext uri="{BB962C8B-B14F-4D97-AF65-F5344CB8AC3E}">
        <p14:creationId xmlns="" xmlns:p14="http://schemas.microsoft.com/office/powerpoint/2010/main" val="36395238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82625" y="2064354"/>
            <a:ext cx="12421552" cy="3444416"/>
          </a:xfrm>
        </p:spPr>
        <p:txBody>
          <a:bodyPr anchor="b"/>
          <a:lstStyle>
            <a:lvl1pPr>
              <a:defRPr sz="71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982625" y="5541355"/>
            <a:ext cx="12421552" cy="1811336"/>
          </a:xfrm>
        </p:spPr>
        <p:txBody>
          <a:bodyPr/>
          <a:lstStyle>
            <a:lvl1pPr marL="0" indent="0">
              <a:buNone/>
              <a:defRPr sz="2900">
                <a:solidFill>
                  <a:schemeClr val="tx1">
                    <a:tint val="75000"/>
                  </a:schemeClr>
                </a:solidFill>
              </a:defRPr>
            </a:lvl1pPr>
            <a:lvl2pPr marL="544362" indent="0">
              <a:buNone/>
              <a:defRPr sz="2400">
                <a:solidFill>
                  <a:schemeClr val="tx1">
                    <a:tint val="75000"/>
                  </a:schemeClr>
                </a:solidFill>
              </a:defRPr>
            </a:lvl2pPr>
            <a:lvl3pPr marL="1088724" indent="0">
              <a:buNone/>
              <a:defRPr sz="2200">
                <a:solidFill>
                  <a:schemeClr val="tx1">
                    <a:tint val="75000"/>
                  </a:schemeClr>
                </a:solidFill>
              </a:defRPr>
            </a:lvl3pPr>
            <a:lvl4pPr marL="1633086" indent="0">
              <a:buNone/>
              <a:defRPr sz="1900">
                <a:solidFill>
                  <a:schemeClr val="tx1">
                    <a:tint val="75000"/>
                  </a:schemeClr>
                </a:solidFill>
              </a:defRPr>
            </a:lvl4pPr>
            <a:lvl5pPr marL="2177449" indent="0">
              <a:buNone/>
              <a:defRPr sz="1900">
                <a:solidFill>
                  <a:schemeClr val="tx1">
                    <a:tint val="75000"/>
                  </a:schemeClr>
                </a:solidFill>
              </a:defRPr>
            </a:lvl5pPr>
            <a:lvl6pPr marL="2721811" indent="0">
              <a:buNone/>
              <a:defRPr sz="1900">
                <a:solidFill>
                  <a:schemeClr val="tx1">
                    <a:tint val="75000"/>
                  </a:schemeClr>
                </a:solidFill>
              </a:defRPr>
            </a:lvl6pPr>
            <a:lvl7pPr marL="3266172" indent="0">
              <a:buNone/>
              <a:defRPr sz="1900">
                <a:solidFill>
                  <a:schemeClr val="tx1">
                    <a:tint val="75000"/>
                  </a:schemeClr>
                </a:solidFill>
              </a:defRPr>
            </a:lvl7pPr>
            <a:lvl8pPr marL="3810535" indent="0">
              <a:buNone/>
              <a:defRPr sz="1900">
                <a:solidFill>
                  <a:schemeClr val="tx1">
                    <a:tint val="75000"/>
                  </a:schemeClr>
                </a:solidFill>
              </a:defRPr>
            </a:lvl8pPr>
            <a:lvl9pPr marL="4354897" indent="0">
              <a:buNone/>
              <a:defRPr sz="19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EF6D87A1-C04C-4EFB-9A93-30C236C276FB}" type="datetimeFigureOut">
              <a:rPr lang="zh-CN" altLang="en-US" smtClean="0"/>
              <a:pPr/>
              <a:t>2020/6/4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EAAF83-65B5-485B-AF1D-3A0D808407D2}" type="slidenum">
              <a:rPr lang="zh-CN" altLang="en-US" smtClean="0"/>
              <a:pPr/>
              <a:t>‹#›</a:t>
            </a:fld>
            <a:endParaRPr lang="zh-CN" altLang="en-US"/>
          </a:p>
        </p:txBody>
      </p:sp>
    </p:spTree>
    <p:extLst>
      <p:ext uri="{BB962C8B-B14F-4D97-AF65-F5344CB8AC3E}">
        <p14:creationId xmlns="" xmlns:p14="http://schemas.microsoft.com/office/powerpoint/2010/main" val="351992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990124" y="2204275"/>
            <a:ext cx="6120766" cy="52538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7290912" y="2204275"/>
            <a:ext cx="6120766" cy="52538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F6D87A1-C04C-4EFB-9A93-30C236C276FB}" type="datetimeFigureOut">
              <a:rPr lang="zh-CN" altLang="en-US" smtClean="0"/>
              <a:pPr/>
              <a:t>2020/6/4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CEAAF83-65B5-485B-AF1D-3A0D808407D2}" type="slidenum">
              <a:rPr lang="zh-CN" altLang="en-US" smtClean="0"/>
              <a:pPr/>
              <a:t>‹#›</a:t>
            </a:fld>
            <a:endParaRPr lang="zh-CN" altLang="en-US"/>
          </a:p>
        </p:txBody>
      </p:sp>
    </p:spTree>
    <p:extLst>
      <p:ext uri="{BB962C8B-B14F-4D97-AF65-F5344CB8AC3E}">
        <p14:creationId xmlns="" xmlns:p14="http://schemas.microsoft.com/office/powerpoint/2010/main" val="213366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992001" y="440856"/>
            <a:ext cx="12421552" cy="1600494"/>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992001" y="2029848"/>
            <a:ext cx="6092635" cy="994798"/>
          </a:xfrm>
        </p:spPr>
        <p:txBody>
          <a:bodyPr anchor="b"/>
          <a:lstStyle>
            <a:lvl1pPr marL="0" indent="0">
              <a:buNone/>
              <a:defRPr sz="2900" b="1"/>
            </a:lvl1pPr>
            <a:lvl2pPr marL="544362" indent="0">
              <a:buNone/>
              <a:defRPr sz="2400" b="1"/>
            </a:lvl2pPr>
            <a:lvl3pPr marL="1088724" indent="0">
              <a:buNone/>
              <a:defRPr sz="2200" b="1"/>
            </a:lvl3pPr>
            <a:lvl4pPr marL="1633086" indent="0">
              <a:buNone/>
              <a:defRPr sz="1900" b="1"/>
            </a:lvl4pPr>
            <a:lvl5pPr marL="2177449" indent="0">
              <a:buNone/>
              <a:defRPr sz="1900" b="1"/>
            </a:lvl5pPr>
            <a:lvl6pPr marL="2721811" indent="0">
              <a:buNone/>
              <a:defRPr sz="1900" b="1"/>
            </a:lvl6pPr>
            <a:lvl7pPr marL="3266172" indent="0">
              <a:buNone/>
              <a:defRPr sz="1900" b="1"/>
            </a:lvl7pPr>
            <a:lvl8pPr marL="3810535" indent="0">
              <a:buNone/>
              <a:defRPr sz="1900" b="1"/>
            </a:lvl8pPr>
            <a:lvl9pPr marL="4354897" indent="0">
              <a:buNone/>
              <a:defRPr sz="1900" b="1"/>
            </a:lvl9pPr>
          </a:lstStyle>
          <a:p>
            <a:pPr lvl="0"/>
            <a:r>
              <a:rPr lang="zh-CN" altLang="en-US" smtClean="0"/>
              <a:t>单击此处编辑母版文本样式</a:t>
            </a:r>
          </a:p>
        </p:txBody>
      </p:sp>
      <p:sp>
        <p:nvSpPr>
          <p:cNvPr id="4" name="Content Placeholder 3"/>
          <p:cNvSpPr>
            <a:spLocks noGrp="1"/>
          </p:cNvSpPr>
          <p:nvPr>
            <p:ph sz="half" idx="2"/>
          </p:nvPr>
        </p:nvSpPr>
        <p:spPr>
          <a:xfrm>
            <a:off x="992001" y="3024647"/>
            <a:ext cx="6092635" cy="444879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7290917" y="2029848"/>
            <a:ext cx="6122641" cy="994798"/>
          </a:xfrm>
        </p:spPr>
        <p:txBody>
          <a:bodyPr anchor="b"/>
          <a:lstStyle>
            <a:lvl1pPr marL="0" indent="0">
              <a:buNone/>
              <a:defRPr sz="2900" b="1"/>
            </a:lvl1pPr>
            <a:lvl2pPr marL="544362" indent="0">
              <a:buNone/>
              <a:defRPr sz="2400" b="1"/>
            </a:lvl2pPr>
            <a:lvl3pPr marL="1088724" indent="0">
              <a:buNone/>
              <a:defRPr sz="2200" b="1"/>
            </a:lvl3pPr>
            <a:lvl4pPr marL="1633086" indent="0">
              <a:buNone/>
              <a:defRPr sz="1900" b="1"/>
            </a:lvl4pPr>
            <a:lvl5pPr marL="2177449" indent="0">
              <a:buNone/>
              <a:defRPr sz="1900" b="1"/>
            </a:lvl5pPr>
            <a:lvl6pPr marL="2721811" indent="0">
              <a:buNone/>
              <a:defRPr sz="1900" b="1"/>
            </a:lvl6pPr>
            <a:lvl7pPr marL="3266172" indent="0">
              <a:buNone/>
              <a:defRPr sz="1900" b="1"/>
            </a:lvl7pPr>
            <a:lvl8pPr marL="3810535" indent="0">
              <a:buNone/>
              <a:defRPr sz="1900" b="1"/>
            </a:lvl8pPr>
            <a:lvl9pPr marL="4354897" indent="0">
              <a:buNone/>
              <a:defRPr sz="1900" b="1"/>
            </a:lvl9pPr>
          </a:lstStyle>
          <a:p>
            <a:pPr lvl="0"/>
            <a:r>
              <a:rPr lang="zh-CN" altLang="en-US" smtClean="0"/>
              <a:t>单击此处编辑母版文本样式</a:t>
            </a:r>
          </a:p>
        </p:txBody>
      </p:sp>
      <p:sp>
        <p:nvSpPr>
          <p:cNvPr id="6" name="Content Placeholder 5"/>
          <p:cNvSpPr>
            <a:spLocks noGrp="1"/>
          </p:cNvSpPr>
          <p:nvPr>
            <p:ph sz="quarter" idx="4"/>
          </p:nvPr>
        </p:nvSpPr>
        <p:spPr>
          <a:xfrm>
            <a:off x="7290917" y="3024647"/>
            <a:ext cx="6122641" cy="444879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EF6D87A1-C04C-4EFB-9A93-30C236C276FB}" type="datetimeFigureOut">
              <a:rPr lang="zh-CN" altLang="en-US" smtClean="0"/>
              <a:pPr/>
              <a:t>2020/6/4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CEAAF83-65B5-485B-AF1D-3A0D808407D2}" type="slidenum">
              <a:rPr lang="zh-CN" altLang="en-US" smtClean="0"/>
              <a:pPr/>
              <a:t>‹#›</a:t>
            </a:fld>
            <a:endParaRPr lang="zh-CN" altLang="en-US"/>
          </a:p>
        </p:txBody>
      </p:sp>
    </p:spTree>
    <p:extLst>
      <p:ext uri="{BB962C8B-B14F-4D97-AF65-F5344CB8AC3E}">
        <p14:creationId xmlns="" xmlns:p14="http://schemas.microsoft.com/office/powerpoint/2010/main" val="21496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F6D87A1-C04C-4EFB-9A93-30C236C276FB}" type="datetimeFigureOut">
              <a:rPr lang="zh-CN" altLang="en-US" smtClean="0"/>
              <a:pPr/>
              <a:t>2020/6/4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CEAAF83-65B5-485B-AF1D-3A0D808407D2}" type="slidenum">
              <a:rPr lang="zh-CN" altLang="en-US" smtClean="0"/>
              <a:pPr/>
              <a:t>‹#›</a:t>
            </a:fld>
            <a:endParaRPr lang="zh-CN" altLang="en-US"/>
          </a:p>
        </p:txBody>
      </p:sp>
    </p:spTree>
    <p:extLst>
      <p:ext uri="{BB962C8B-B14F-4D97-AF65-F5344CB8AC3E}">
        <p14:creationId xmlns="" xmlns:p14="http://schemas.microsoft.com/office/powerpoint/2010/main" val="2210579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D87A1-C04C-4EFB-9A93-30C236C276FB}" type="datetimeFigureOut">
              <a:rPr lang="zh-CN" altLang="en-US" smtClean="0"/>
              <a:pPr/>
              <a:t>2020/6/4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CEAAF83-65B5-485B-AF1D-3A0D808407D2}" type="slidenum">
              <a:rPr lang="zh-CN" altLang="en-US" smtClean="0"/>
              <a:pPr/>
              <a:t>‹#›</a:t>
            </a:fld>
            <a:endParaRPr lang="zh-CN" altLang="en-US"/>
          </a:p>
        </p:txBody>
      </p:sp>
    </p:spTree>
    <p:extLst>
      <p:ext uri="{BB962C8B-B14F-4D97-AF65-F5344CB8AC3E}">
        <p14:creationId xmlns="" xmlns:p14="http://schemas.microsoft.com/office/powerpoint/2010/main" val="181846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92000" y="552029"/>
            <a:ext cx="4644955" cy="1932093"/>
          </a:xfrm>
        </p:spPr>
        <p:txBody>
          <a:bodyPr anchor="b"/>
          <a:lstStyle>
            <a:lvl1pPr>
              <a:defRPr sz="38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122642" y="1192228"/>
            <a:ext cx="7290911" cy="5884452"/>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992000" y="2484125"/>
            <a:ext cx="4644955" cy="4602139"/>
          </a:xfrm>
        </p:spPr>
        <p:txBody>
          <a:bodyPr/>
          <a:lstStyle>
            <a:lvl1pPr marL="0" indent="0">
              <a:buNone/>
              <a:defRPr sz="1900"/>
            </a:lvl1pPr>
            <a:lvl2pPr marL="544362" indent="0">
              <a:buNone/>
              <a:defRPr sz="1700"/>
            </a:lvl2pPr>
            <a:lvl3pPr marL="1088724" indent="0">
              <a:buNone/>
              <a:defRPr sz="1400"/>
            </a:lvl3pPr>
            <a:lvl4pPr marL="1633086" indent="0">
              <a:buNone/>
              <a:defRPr sz="1100"/>
            </a:lvl4pPr>
            <a:lvl5pPr marL="2177449" indent="0">
              <a:buNone/>
              <a:defRPr sz="1100"/>
            </a:lvl5pPr>
            <a:lvl6pPr marL="2721811" indent="0">
              <a:buNone/>
              <a:defRPr sz="1100"/>
            </a:lvl6pPr>
            <a:lvl7pPr marL="3266172" indent="0">
              <a:buNone/>
              <a:defRPr sz="1100"/>
            </a:lvl7pPr>
            <a:lvl8pPr marL="3810535" indent="0">
              <a:buNone/>
              <a:defRPr sz="1100"/>
            </a:lvl8pPr>
            <a:lvl9pPr marL="4354897" indent="0">
              <a:buNone/>
              <a:defRPr sz="11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F6D87A1-C04C-4EFB-9A93-30C236C276FB}" type="datetimeFigureOut">
              <a:rPr lang="zh-CN" altLang="en-US" smtClean="0"/>
              <a:pPr/>
              <a:t>2020/6/4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CEAAF83-65B5-485B-AF1D-3A0D808407D2}" type="slidenum">
              <a:rPr lang="zh-CN" altLang="en-US" smtClean="0"/>
              <a:pPr/>
              <a:t>‹#›</a:t>
            </a:fld>
            <a:endParaRPr lang="zh-CN" altLang="en-US"/>
          </a:p>
        </p:txBody>
      </p:sp>
    </p:spTree>
    <p:extLst>
      <p:ext uri="{BB962C8B-B14F-4D97-AF65-F5344CB8AC3E}">
        <p14:creationId xmlns="" xmlns:p14="http://schemas.microsoft.com/office/powerpoint/2010/main" val="130670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992000" y="552029"/>
            <a:ext cx="4644955" cy="1932093"/>
          </a:xfrm>
        </p:spPr>
        <p:txBody>
          <a:bodyPr anchor="b"/>
          <a:lstStyle>
            <a:lvl1pPr>
              <a:defRPr sz="38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122642" y="1192228"/>
            <a:ext cx="7290911" cy="5884452"/>
          </a:xfrm>
        </p:spPr>
        <p:txBody>
          <a:bodyPr anchor="t"/>
          <a:lstStyle>
            <a:lvl1pPr marL="0" indent="0">
              <a:buNone/>
              <a:defRPr sz="3800"/>
            </a:lvl1pPr>
            <a:lvl2pPr marL="544362" indent="0">
              <a:buNone/>
              <a:defRPr sz="3300"/>
            </a:lvl2pPr>
            <a:lvl3pPr marL="1088724" indent="0">
              <a:buNone/>
              <a:defRPr sz="2900"/>
            </a:lvl3pPr>
            <a:lvl4pPr marL="1633086" indent="0">
              <a:buNone/>
              <a:defRPr sz="2400"/>
            </a:lvl4pPr>
            <a:lvl5pPr marL="2177449" indent="0">
              <a:buNone/>
              <a:defRPr sz="2400"/>
            </a:lvl5pPr>
            <a:lvl6pPr marL="2721811" indent="0">
              <a:buNone/>
              <a:defRPr sz="2400"/>
            </a:lvl6pPr>
            <a:lvl7pPr marL="3266172" indent="0">
              <a:buNone/>
              <a:defRPr sz="2400"/>
            </a:lvl7pPr>
            <a:lvl8pPr marL="3810535" indent="0">
              <a:buNone/>
              <a:defRPr sz="2400"/>
            </a:lvl8pPr>
            <a:lvl9pPr marL="4354897" indent="0">
              <a:buNone/>
              <a:defRPr sz="24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992000" y="2484125"/>
            <a:ext cx="4644955" cy="4602139"/>
          </a:xfrm>
        </p:spPr>
        <p:txBody>
          <a:bodyPr/>
          <a:lstStyle>
            <a:lvl1pPr marL="0" indent="0">
              <a:buNone/>
              <a:defRPr sz="1900"/>
            </a:lvl1pPr>
            <a:lvl2pPr marL="544362" indent="0">
              <a:buNone/>
              <a:defRPr sz="1700"/>
            </a:lvl2pPr>
            <a:lvl3pPr marL="1088724" indent="0">
              <a:buNone/>
              <a:defRPr sz="1400"/>
            </a:lvl3pPr>
            <a:lvl4pPr marL="1633086" indent="0">
              <a:buNone/>
              <a:defRPr sz="1100"/>
            </a:lvl4pPr>
            <a:lvl5pPr marL="2177449" indent="0">
              <a:buNone/>
              <a:defRPr sz="1100"/>
            </a:lvl5pPr>
            <a:lvl6pPr marL="2721811" indent="0">
              <a:buNone/>
              <a:defRPr sz="1100"/>
            </a:lvl6pPr>
            <a:lvl7pPr marL="3266172" indent="0">
              <a:buNone/>
              <a:defRPr sz="1100"/>
            </a:lvl7pPr>
            <a:lvl8pPr marL="3810535" indent="0">
              <a:buNone/>
              <a:defRPr sz="1100"/>
            </a:lvl8pPr>
            <a:lvl9pPr marL="4354897" indent="0">
              <a:buNone/>
              <a:defRPr sz="11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F6D87A1-C04C-4EFB-9A93-30C236C276FB}" type="datetimeFigureOut">
              <a:rPr lang="zh-CN" altLang="en-US" smtClean="0"/>
              <a:pPr/>
              <a:t>2020/6/4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CEAAF83-65B5-485B-AF1D-3A0D808407D2}" type="slidenum">
              <a:rPr lang="zh-CN" altLang="en-US" smtClean="0"/>
              <a:pPr/>
              <a:t>‹#›</a:t>
            </a:fld>
            <a:endParaRPr lang="zh-CN" altLang="en-US"/>
          </a:p>
        </p:txBody>
      </p:sp>
    </p:spTree>
    <p:extLst>
      <p:ext uri="{BB962C8B-B14F-4D97-AF65-F5344CB8AC3E}">
        <p14:creationId xmlns="" xmlns:p14="http://schemas.microsoft.com/office/powerpoint/2010/main" val="329780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125" y="440856"/>
            <a:ext cx="12421552" cy="1600494"/>
          </a:xfrm>
          <a:prstGeom prst="rect">
            <a:avLst/>
          </a:prstGeom>
        </p:spPr>
        <p:txBody>
          <a:bodyPr vert="horz" lIns="145163" tIns="72582" rIns="145163" bIns="72582"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990125" y="2204275"/>
            <a:ext cx="12421552" cy="5253839"/>
          </a:xfrm>
          <a:prstGeom prst="rect">
            <a:avLst/>
          </a:prstGeom>
        </p:spPr>
        <p:txBody>
          <a:bodyPr vert="horz" lIns="145163" tIns="72582" rIns="145163" bIns="72582"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990123" y="7674708"/>
            <a:ext cx="3240406" cy="440855"/>
          </a:xfrm>
          <a:prstGeom prst="rect">
            <a:avLst/>
          </a:prstGeom>
        </p:spPr>
        <p:txBody>
          <a:bodyPr vert="horz" lIns="145163" tIns="72582" rIns="145163" bIns="72582" rtlCol="0" anchor="ctr"/>
          <a:lstStyle>
            <a:lvl1pPr algn="l">
              <a:defRPr sz="1400">
                <a:solidFill>
                  <a:schemeClr val="tx1">
                    <a:tint val="75000"/>
                  </a:schemeClr>
                </a:solidFill>
              </a:defRPr>
            </a:lvl1pPr>
          </a:lstStyle>
          <a:p>
            <a:fld id="{EF6D87A1-C04C-4EFB-9A93-30C236C276FB}" type="datetimeFigureOut">
              <a:rPr lang="zh-CN" altLang="en-US" smtClean="0"/>
              <a:pPr/>
              <a:t>2020/6/4</a:t>
            </a:fld>
            <a:endParaRPr lang="zh-CN" altLang="en-US"/>
          </a:p>
        </p:txBody>
      </p:sp>
      <p:sp>
        <p:nvSpPr>
          <p:cNvPr id="5" name="Footer Placeholder 4"/>
          <p:cNvSpPr>
            <a:spLocks noGrp="1"/>
          </p:cNvSpPr>
          <p:nvPr>
            <p:ph type="ftr" sz="quarter" idx="3"/>
          </p:nvPr>
        </p:nvSpPr>
        <p:spPr>
          <a:xfrm>
            <a:off x="4770597" y="7674708"/>
            <a:ext cx="4860608" cy="440855"/>
          </a:xfrm>
          <a:prstGeom prst="rect">
            <a:avLst/>
          </a:prstGeom>
        </p:spPr>
        <p:txBody>
          <a:bodyPr vert="horz" lIns="145163" tIns="72582" rIns="145163" bIns="72582" rtlCol="0" anchor="ctr"/>
          <a:lstStyle>
            <a:lvl1pPr algn="ctr">
              <a:defRPr sz="14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0171272" y="7674708"/>
            <a:ext cx="3240406" cy="440855"/>
          </a:xfrm>
          <a:prstGeom prst="rect">
            <a:avLst/>
          </a:prstGeom>
        </p:spPr>
        <p:txBody>
          <a:bodyPr vert="horz" lIns="145163" tIns="72582" rIns="145163" bIns="72582" rtlCol="0" anchor="ctr"/>
          <a:lstStyle>
            <a:lvl1pPr algn="r">
              <a:defRPr sz="1400">
                <a:solidFill>
                  <a:schemeClr val="tx1">
                    <a:tint val="75000"/>
                  </a:schemeClr>
                </a:solidFill>
              </a:defRPr>
            </a:lvl1pPr>
          </a:lstStyle>
          <a:p>
            <a:fld id="{9CEAAF83-65B5-485B-AF1D-3A0D808407D2}" type="slidenum">
              <a:rPr lang="zh-CN" altLang="en-US" smtClean="0"/>
              <a:pPr/>
              <a:t>‹#›</a:t>
            </a:fld>
            <a:endParaRPr lang="zh-CN" altLang="en-US"/>
          </a:p>
        </p:txBody>
      </p:sp>
    </p:spTree>
    <p:extLst>
      <p:ext uri="{BB962C8B-B14F-4D97-AF65-F5344CB8AC3E}">
        <p14:creationId xmlns="" xmlns:p14="http://schemas.microsoft.com/office/powerpoint/2010/main" val="1374142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iming>
    <p:tnLst>
      <p:par>
        <p:cTn id="1" dur="indefinite" restart="never" nodeType="tmRoot"/>
      </p:par>
    </p:tnLst>
  </p:timing>
  <p:txStyles>
    <p:titleStyle>
      <a:lvl1pPr algn="l" defTabSz="1088724"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2181" indent="-272181" algn="l" defTabSz="1088724" rtl="0" eaLnBrk="1" latinLnBrk="0" hangingPunct="1">
        <a:lnSpc>
          <a:spcPct val="90000"/>
        </a:lnSpc>
        <a:spcBef>
          <a:spcPts val="1191"/>
        </a:spcBef>
        <a:buFont typeface="Arial" panose="020B0604020202020204" pitchFamily="34" charset="0"/>
        <a:buChar char="•"/>
        <a:defRPr sz="3300" kern="1200">
          <a:solidFill>
            <a:schemeClr val="tx1"/>
          </a:solidFill>
          <a:latin typeface="+mn-lt"/>
          <a:ea typeface="+mn-ea"/>
          <a:cs typeface="+mn-cs"/>
        </a:defRPr>
      </a:lvl1pPr>
      <a:lvl2pPr marL="816543" indent="-272181" algn="l" defTabSz="1088724" rtl="0" eaLnBrk="1" latinLnBrk="0" hangingPunct="1">
        <a:lnSpc>
          <a:spcPct val="90000"/>
        </a:lnSpc>
        <a:spcBef>
          <a:spcPts val="596"/>
        </a:spcBef>
        <a:buFont typeface="Arial" panose="020B0604020202020204" pitchFamily="34" charset="0"/>
        <a:buChar char="•"/>
        <a:defRPr sz="2900" kern="1200">
          <a:solidFill>
            <a:schemeClr val="tx1"/>
          </a:solidFill>
          <a:latin typeface="+mn-lt"/>
          <a:ea typeface="+mn-ea"/>
          <a:cs typeface="+mn-cs"/>
        </a:defRPr>
      </a:lvl2pPr>
      <a:lvl3pPr marL="1360906" indent="-272181" algn="l" defTabSz="1088724" rtl="0" eaLnBrk="1" latinLnBrk="0" hangingPunct="1">
        <a:lnSpc>
          <a:spcPct val="90000"/>
        </a:lnSpc>
        <a:spcBef>
          <a:spcPts val="596"/>
        </a:spcBef>
        <a:buFont typeface="Arial" panose="020B0604020202020204" pitchFamily="34" charset="0"/>
        <a:buChar char="•"/>
        <a:defRPr sz="2400" kern="1200">
          <a:solidFill>
            <a:schemeClr val="tx1"/>
          </a:solidFill>
          <a:latin typeface="+mn-lt"/>
          <a:ea typeface="+mn-ea"/>
          <a:cs typeface="+mn-cs"/>
        </a:defRPr>
      </a:lvl3pPr>
      <a:lvl4pPr marL="1905268" indent="-272181" algn="l" defTabSz="1088724" rtl="0" eaLnBrk="1" latinLnBrk="0" hangingPunct="1">
        <a:lnSpc>
          <a:spcPct val="90000"/>
        </a:lnSpc>
        <a:spcBef>
          <a:spcPts val="596"/>
        </a:spcBef>
        <a:buFont typeface="Arial" panose="020B0604020202020204" pitchFamily="34" charset="0"/>
        <a:buChar char="•"/>
        <a:defRPr sz="2200" kern="1200">
          <a:solidFill>
            <a:schemeClr val="tx1"/>
          </a:solidFill>
          <a:latin typeface="+mn-lt"/>
          <a:ea typeface="+mn-ea"/>
          <a:cs typeface="+mn-cs"/>
        </a:defRPr>
      </a:lvl4pPr>
      <a:lvl5pPr marL="2449629" indent="-272181" algn="l" defTabSz="1088724" rtl="0" eaLnBrk="1" latinLnBrk="0" hangingPunct="1">
        <a:lnSpc>
          <a:spcPct val="90000"/>
        </a:lnSpc>
        <a:spcBef>
          <a:spcPts val="596"/>
        </a:spcBef>
        <a:buFont typeface="Arial" panose="020B0604020202020204" pitchFamily="34" charset="0"/>
        <a:buChar char="•"/>
        <a:defRPr sz="2200" kern="1200">
          <a:solidFill>
            <a:schemeClr val="tx1"/>
          </a:solidFill>
          <a:latin typeface="+mn-lt"/>
          <a:ea typeface="+mn-ea"/>
          <a:cs typeface="+mn-cs"/>
        </a:defRPr>
      </a:lvl5pPr>
      <a:lvl6pPr marL="2993992" indent="-272181" algn="l" defTabSz="1088724" rtl="0" eaLnBrk="1" latinLnBrk="0" hangingPunct="1">
        <a:lnSpc>
          <a:spcPct val="90000"/>
        </a:lnSpc>
        <a:spcBef>
          <a:spcPts val="596"/>
        </a:spcBef>
        <a:buFont typeface="Arial" panose="020B0604020202020204" pitchFamily="34" charset="0"/>
        <a:buChar char="•"/>
        <a:defRPr sz="2200" kern="1200">
          <a:solidFill>
            <a:schemeClr val="tx1"/>
          </a:solidFill>
          <a:latin typeface="+mn-lt"/>
          <a:ea typeface="+mn-ea"/>
          <a:cs typeface="+mn-cs"/>
        </a:defRPr>
      </a:lvl6pPr>
      <a:lvl7pPr marL="3538354" indent="-272181" algn="l" defTabSz="1088724" rtl="0" eaLnBrk="1" latinLnBrk="0" hangingPunct="1">
        <a:lnSpc>
          <a:spcPct val="90000"/>
        </a:lnSpc>
        <a:spcBef>
          <a:spcPts val="596"/>
        </a:spcBef>
        <a:buFont typeface="Arial" panose="020B0604020202020204" pitchFamily="34" charset="0"/>
        <a:buChar char="•"/>
        <a:defRPr sz="2200" kern="1200">
          <a:solidFill>
            <a:schemeClr val="tx1"/>
          </a:solidFill>
          <a:latin typeface="+mn-lt"/>
          <a:ea typeface="+mn-ea"/>
          <a:cs typeface="+mn-cs"/>
        </a:defRPr>
      </a:lvl7pPr>
      <a:lvl8pPr marL="4082716" indent="-272181" algn="l" defTabSz="1088724" rtl="0" eaLnBrk="1" latinLnBrk="0" hangingPunct="1">
        <a:lnSpc>
          <a:spcPct val="90000"/>
        </a:lnSpc>
        <a:spcBef>
          <a:spcPts val="596"/>
        </a:spcBef>
        <a:buFont typeface="Arial" panose="020B0604020202020204" pitchFamily="34" charset="0"/>
        <a:buChar char="•"/>
        <a:defRPr sz="2200" kern="1200">
          <a:solidFill>
            <a:schemeClr val="tx1"/>
          </a:solidFill>
          <a:latin typeface="+mn-lt"/>
          <a:ea typeface="+mn-ea"/>
          <a:cs typeface="+mn-cs"/>
        </a:defRPr>
      </a:lvl8pPr>
      <a:lvl9pPr marL="4627078" indent="-272181" algn="l" defTabSz="1088724" rtl="0" eaLnBrk="1" latinLnBrk="0" hangingPunct="1">
        <a:lnSpc>
          <a:spcPct val="90000"/>
        </a:lnSpc>
        <a:spcBef>
          <a:spcPts val="596"/>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88724" rtl="0" eaLnBrk="1" latinLnBrk="0" hangingPunct="1">
        <a:defRPr sz="2200" kern="1200">
          <a:solidFill>
            <a:schemeClr val="tx1"/>
          </a:solidFill>
          <a:latin typeface="+mn-lt"/>
          <a:ea typeface="+mn-ea"/>
          <a:cs typeface="+mn-cs"/>
        </a:defRPr>
      </a:lvl1pPr>
      <a:lvl2pPr marL="544362" algn="l" defTabSz="1088724" rtl="0" eaLnBrk="1" latinLnBrk="0" hangingPunct="1">
        <a:defRPr sz="2200" kern="1200">
          <a:solidFill>
            <a:schemeClr val="tx1"/>
          </a:solidFill>
          <a:latin typeface="+mn-lt"/>
          <a:ea typeface="+mn-ea"/>
          <a:cs typeface="+mn-cs"/>
        </a:defRPr>
      </a:lvl2pPr>
      <a:lvl3pPr marL="1088724" algn="l" defTabSz="1088724" rtl="0" eaLnBrk="1" latinLnBrk="0" hangingPunct="1">
        <a:defRPr sz="2200" kern="1200">
          <a:solidFill>
            <a:schemeClr val="tx1"/>
          </a:solidFill>
          <a:latin typeface="+mn-lt"/>
          <a:ea typeface="+mn-ea"/>
          <a:cs typeface="+mn-cs"/>
        </a:defRPr>
      </a:lvl3pPr>
      <a:lvl4pPr marL="1633086" algn="l" defTabSz="1088724" rtl="0" eaLnBrk="1" latinLnBrk="0" hangingPunct="1">
        <a:defRPr sz="2200" kern="1200">
          <a:solidFill>
            <a:schemeClr val="tx1"/>
          </a:solidFill>
          <a:latin typeface="+mn-lt"/>
          <a:ea typeface="+mn-ea"/>
          <a:cs typeface="+mn-cs"/>
        </a:defRPr>
      </a:lvl4pPr>
      <a:lvl5pPr marL="2177449" algn="l" defTabSz="1088724" rtl="0" eaLnBrk="1" latinLnBrk="0" hangingPunct="1">
        <a:defRPr sz="2200" kern="1200">
          <a:solidFill>
            <a:schemeClr val="tx1"/>
          </a:solidFill>
          <a:latin typeface="+mn-lt"/>
          <a:ea typeface="+mn-ea"/>
          <a:cs typeface="+mn-cs"/>
        </a:defRPr>
      </a:lvl5pPr>
      <a:lvl6pPr marL="2721811" algn="l" defTabSz="1088724" rtl="0" eaLnBrk="1" latinLnBrk="0" hangingPunct="1">
        <a:defRPr sz="2200" kern="1200">
          <a:solidFill>
            <a:schemeClr val="tx1"/>
          </a:solidFill>
          <a:latin typeface="+mn-lt"/>
          <a:ea typeface="+mn-ea"/>
          <a:cs typeface="+mn-cs"/>
        </a:defRPr>
      </a:lvl6pPr>
      <a:lvl7pPr marL="3266172" algn="l" defTabSz="1088724" rtl="0" eaLnBrk="1" latinLnBrk="0" hangingPunct="1">
        <a:defRPr sz="2200" kern="1200">
          <a:solidFill>
            <a:schemeClr val="tx1"/>
          </a:solidFill>
          <a:latin typeface="+mn-lt"/>
          <a:ea typeface="+mn-ea"/>
          <a:cs typeface="+mn-cs"/>
        </a:defRPr>
      </a:lvl7pPr>
      <a:lvl8pPr marL="3810535" algn="l" defTabSz="1088724" rtl="0" eaLnBrk="1" latinLnBrk="0" hangingPunct="1">
        <a:defRPr sz="2200" kern="1200">
          <a:solidFill>
            <a:schemeClr val="tx1"/>
          </a:solidFill>
          <a:latin typeface="+mn-lt"/>
          <a:ea typeface="+mn-ea"/>
          <a:cs typeface="+mn-cs"/>
        </a:defRPr>
      </a:lvl8pPr>
      <a:lvl9pPr marL="4354897" algn="l" defTabSz="1088724"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txBox="1">
            <a:spLocks/>
          </p:cNvSpPr>
          <p:nvPr/>
        </p:nvSpPr>
        <p:spPr>
          <a:xfrm>
            <a:off x="720093" y="2247262"/>
            <a:ext cx="12680166" cy="6445422"/>
          </a:xfrm>
          <a:prstGeom prst="rect">
            <a:avLst/>
          </a:prstGeom>
        </p:spPr>
        <p:txBody>
          <a:bodyPr lIns="142877" tIns="74296" rIns="142877" bIns="72582" anchor="t"/>
          <a:lstStyle/>
          <a:p>
            <a:pPr algn="ctr">
              <a:lnSpc>
                <a:spcPct val="200000"/>
              </a:lnSpc>
              <a:spcBef>
                <a:spcPts val="1428"/>
              </a:spcBef>
              <a:defRPr/>
            </a:pPr>
            <a:r>
              <a:rPr lang="zh-CN" altLang="en-US" sz="6300" b="1" spc="159" noProof="1" smtClean="0">
                <a:solidFill>
                  <a:schemeClr val="accent5">
                    <a:lumMod val="10000"/>
                  </a:schemeClr>
                </a:solidFill>
                <a:latin typeface="微软雅黑" pitchFamily="34" charset="-122"/>
                <a:ea typeface="微软雅黑" pitchFamily="34" charset="-122"/>
                <a:cs typeface="+mj-cs"/>
              </a:rPr>
              <a:t>群</a:t>
            </a:r>
            <a:r>
              <a:rPr lang="zh-CN" altLang="en-US" sz="6300" b="1" spc="159" noProof="1" smtClean="0">
                <a:solidFill>
                  <a:schemeClr val="accent5">
                    <a:lumMod val="10000"/>
                  </a:schemeClr>
                </a:solidFill>
                <a:latin typeface="微软雅黑" pitchFamily="34" charset="-122"/>
                <a:ea typeface="微软雅黑" pitchFamily="34" charset="-122"/>
                <a:cs typeface="+mj-cs"/>
              </a:rPr>
              <a:t>文阅读内涵及</a:t>
            </a:r>
            <a:r>
              <a:rPr lang="zh-CN" altLang="en-US" sz="6300" b="1" spc="159" noProof="1" smtClean="0">
                <a:solidFill>
                  <a:schemeClr val="accent5">
                    <a:lumMod val="10000"/>
                  </a:schemeClr>
                </a:solidFill>
                <a:latin typeface="微软雅黑" pitchFamily="34" charset="-122"/>
                <a:ea typeface="微软雅黑" pitchFamily="34" charset="-122"/>
                <a:cs typeface="+mj-cs"/>
              </a:rPr>
              <a:t>教</a:t>
            </a:r>
            <a:r>
              <a:rPr lang="zh-CN" altLang="en-US" sz="6300" b="1" spc="159" noProof="1" smtClean="0">
                <a:solidFill>
                  <a:schemeClr val="accent5">
                    <a:lumMod val="10000"/>
                  </a:schemeClr>
                </a:solidFill>
                <a:latin typeface="微软雅黑" pitchFamily="34" charset="-122"/>
                <a:ea typeface="微软雅黑" pitchFamily="34" charset="-122"/>
                <a:cs typeface="+mj-cs"/>
              </a:rPr>
              <a:t>学</a:t>
            </a:r>
            <a:r>
              <a:rPr lang="zh-CN" altLang="en-US" sz="6300" b="1" spc="159" noProof="1" smtClean="0">
                <a:solidFill>
                  <a:schemeClr val="accent5">
                    <a:lumMod val="10000"/>
                  </a:schemeClr>
                </a:solidFill>
                <a:latin typeface="微软雅黑" pitchFamily="34" charset="-122"/>
                <a:ea typeface="微软雅黑" pitchFamily="34" charset="-122"/>
                <a:cs typeface="+mj-cs"/>
              </a:rPr>
              <a:t>策略</a:t>
            </a:r>
            <a:r>
              <a:rPr lang="zh-CN" altLang="en-US" sz="9500" dirty="0" smtClean="0">
                <a:solidFill>
                  <a:schemeClr val="accent5">
                    <a:lumMod val="10000"/>
                  </a:schemeClr>
                </a:solidFill>
                <a:latin typeface="+mj-lt"/>
                <a:ea typeface="+mj-ea"/>
                <a:cs typeface="+mj-cs"/>
              </a:rPr>
              <a:t/>
            </a:r>
            <a:br>
              <a:rPr lang="zh-CN" altLang="en-US" sz="9500" dirty="0" smtClean="0">
                <a:solidFill>
                  <a:schemeClr val="accent5">
                    <a:lumMod val="10000"/>
                  </a:schemeClr>
                </a:solidFill>
                <a:latin typeface="+mj-lt"/>
                <a:ea typeface="+mj-ea"/>
                <a:cs typeface="+mj-cs"/>
              </a:rPr>
            </a:br>
            <a:r>
              <a:rPr lang="zh-CN" altLang="en-US" sz="3800" noProof="1" smtClean="0">
                <a:solidFill>
                  <a:schemeClr val="accent5">
                    <a:lumMod val="10000"/>
                  </a:schemeClr>
                </a:solidFill>
                <a:latin typeface="华文新魏" panose="02010800040101010101" charset="-122"/>
                <a:ea typeface="华文新魏" panose="02010800040101010101" charset="-122"/>
                <a:cs typeface="+mj-cs"/>
              </a:rPr>
              <a:t>重庆树人教育研究院    刘祝君</a:t>
            </a:r>
            <a:endParaRPr lang="zh-CN" altLang="en-US" sz="3800" noProof="1">
              <a:solidFill>
                <a:schemeClr val="accent5">
                  <a:lumMod val="10000"/>
                </a:schemeClr>
              </a:solidFill>
              <a:latin typeface="华文新魏" panose="02010800040101010101" charset="-122"/>
              <a:ea typeface="华文新魏" panose="02010800040101010101" charset="-122"/>
              <a:cs typeface="+mj-cs"/>
            </a:endParaRPr>
          </a:p>
        </p:txBody>
      </p:sp>
    </p:spTree>
    <p:extLst>
      <p:ext uri="{BB962C8B-B14F-4D97-AF65-F5344CB8AC3E}">
        <p14:creationId xmlns="" xmlns:p14="http://schemas.microsoft.com/office/powerpoint/2010/main" val="599448816"/>
      </p:ext>
    </p:extLst>
  </p:cSld>
  <p:clrMapOvr>
    <a:masterClrMapping/>
  </p:clrMapOvr>
  <mc:AlternateContent xmlns:mc="http://schemas.openxmlformats.org/markup-compatibility/2006">
    <mc:Choice xmlns=""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73495" y="1819253"/>
            <a:ext cx="10483403" cy="2554545"/>
          </a:xfrm>
          <a:prstGeom prst="rect">
            <a:avLst/>
          </a:prstGeom>
        </p:spPr>
        <p:txBody>
          <a:bodyPr wrap="square">
            <a:spAutoFit/>
          </a:bodyPr>
          <a:lstStyle/>
          <a:p>
            <a:pPr>
              <a:defRPr/>
            </a:pPr>
            <a:r>
              <a:rPr lang="en-US" altLang="zh-CN" sz="3200" b="1" dirty="0" smtClean="0">
                <a:latin typeface="微软雅黑"/>
                <a:ea typeface="微软雅黑"/>
              </a:rPr>
              <a:t>• </a:t>
            </a:r>
            <a:r>
              <a:rPr lang="zh-CN" altLang="en-US" sz="3200" dirty="0" smtClean="0">
                <a:latin typeface="楷体" pitchFamily="49" charset="-122"/>
                <a:ea typeface="楷体" pitchFamily="49" charset="-122"/>
              </a:rPr>
              <a:t>群</a:t>
            </a:r>
            <a:r>
              <a:rPr lang="zh-CN" altLang="en-US" sz="3200" dirty="0">
                <a:latin typeface="楷体" pitchFamily="49" charset="-122"/>
                <a:ea typeface="楷体" pitchFamily="49" charset="-122"/>
              </a:rPr>
              <a:t>文阅读</a:t>
            </a:r>
            <a:r>
              <a:rPr lang="zh-CN" altLang="zh-CN" sz="3200" dirty="0">
                <a:latin typeface="楷体" pitchFamily="49" charset="-122"/>
                <a:ea typeface="楷体" pitchFamily="49" charset="-122"/>
              </a:rPr>
              <a:t>需要</a:t>
            </a:r>
            <a:r>
              <a:rPr lang="zh-CN" altLang="en-US" sz="3200" dirty="0">
                <a:latin typeface="楷体" pitchFamily="49" charset="-122"/>
                <a:ea typeface="楷体" pitchFamily="49" charset="-122"/>
              </a:rPr>
              <a:t>在</a:t>
            </a:r>
            <a:r>
              <a:rPr lang="zh-CN" altLang="en-US" sz="3200" dirty="0">
                <a:solidFill>
                  <a:srgbClr val="FF0000"/>
                </a:solidFill>
                <a:latin typeface="楷体" pitchFamily="49" charset="-122"/>
                <a:ea typeface="楷体" pitchFamily="49" charset="-122"/>
              </a:rPr>
              <a:t>议题</a:t>
            </a:r>
            <a:r>
              <a:rPr lang="zh-CN" altLang="en-US" sz="3200" dirty="0">
                <a:latin typeface="楷体" pitchFamily="49" charset="-122"/>
                <a:ea typeface="楷体" pitchFamily="49" charset="-122"/>
              </a:rPr>
              <a:t>的引领下，</a:t>
            </a:r>
            <a:r>
              <a:rPr lang="zh-CN" altLang="zh-CN" sz="3200" dirty="0">
                <a:latin typeface="楷体" pitchFamily="49" charset="-122"/>
                <a:ea typeface="楷体" pitchFamily="49" charset="-122"/>
              </a:rPr>
              <a:t>通过</a:t>
            </a:r>
            <a:r>
              <a:rPr lang="zh-CN" altLang="en-US" sz="3200" dirty="0">
                <a:latin typeface="楷体" pitchFamily="49" charset="-122"/>
                <a:ea typeface="楷体" pitchFamily="49" charset="-122"/>
              </a:rPr>
              <a:t>辨识与提取</a:t>
            </a:r>
            <a:r>
              <a:rPr lang="zh-CN" altLang="zh-CN" sz="3200" dirty="0">
                <a:latin typeface="楷体" pitchFamily="49" charset="-122"/>
                <a:ea typeface="楷体" pitchFamily="49" charset="-122"/>
              </a:rPr>
              <a:t>、</a:t>
            </a:r>
            <a:r>
              <a:rPr lang="zh-CN" altLang="en-US" sz="3200" dirty="0">
                <a:latin typeface="楷体" pitchFamily="49" charset="-122"/>
                <a:ea typeface="楷体" pitchFamily="49" charset="-122"/>
              </a:rPr>
              <a:t>比较与整合</a:t>
            </a:r>
            <a:r>
              <a:rPr lang="zh-CN" altLang="zh-CN" sz="3200" dirty="0">
                <a:latin typeface="楷体" pitchFamily="49" charset="-122"/>
                <a:ea typeface="楷体" pitchFamily="49" charset="-122"/>
              </a:rPr>
              <a:t>、</a:t>
            </a:r>
            <a:r>
              <a:rPr lang="zh-CN" altLang="en-US" sz="3200" dirty="0">
                <a:latin typeface="楷体" pitchFamily="49" charset="-122"/>
                <a:ea typeface="楷体" pitchFamily="49" charset="-122"/>
              </a:rPr>
              <a:t>评价与反思</a:t>
            </a:r>
            <a:r>
              <a:rPr lang="zh-CN" altLang="zh-CN" sz="3200" dirty="0">
                <a:latin typeface="楷体" pitchFamily="49" charset="-122"/>
                <a:ea typeface="楷体" pitchFamily="49" charset="-122"/>
              </a:rPr>
              <a:t>，</a:t>
            </a:r>
            <a:r>
              <a:rPr lang="zh-CN" altLang="en-US" sz="3200" dirty="0">
                <a:latin typeface="楷体" pitchFamily="49" charset="-122"/>
                <a:ea typeface="楷体" pitchFamily="49" charset="-122"/>
              </a:rPr>
              <a:t>创意与运用</a:t>
            </a:r>
            <a:r>
              <a:rPr lang="zh-CN" altLang="zh-CN" sz="3200" dirty="0">
                <a:latin typeface="楷体" pitchFamily="49" charset="-122"/>
                <a:ea typeface="楷体" pitchFamily="49" charset="-122"/>
              </a:rPr>
              <a:t>等，促使学生在多文本阅读过程中关注其语言特点、意义建构、结构特征以及写作方法等，从而使阅读由原有的读懂</a:t>
            </a:r>
            <a:r>
              <a:rPr lang="en-US" altLang="zh-CN" sz="3200" dirty="0">
                <a:latin typeface="楷体" pitchFamily="49" charset="-122"/>
                <a:ea typeface="楷体" pitchFamily="49" charset="-122"/>
              </a:rPr>
              <a:t>“</a:t>
            </a:r>
            <a:r>
              <a:rPr lang="zh-CN" altLang="zh-CN" sz="3200" dirty="0">
                <a:latin typeface="楷体" pitchFamily="49" charset="-122"/>
                <a:ea typeface="楷体" pitchFamily="49" charset="-122"/>
              </a:rPr>
              <a:t>一篇</a:t>
            </a:r>
            <a:r>
              <a:rPr lang="en-US" altLang="zh-CN" sz="3200" dirty="0">
                <a:latin typeface="楷体" pitchFamily="49" charset="-122"/>
                <a:ea typeface="楷体" pitchFamily="49" charset="-122"/>
              </a:rPr>
              <a:t>”</a:t>
            </a:r>
            <a:r>
              <a:rPr lang="zh-CN" altLang="zh-CN" sz="3200" dirty="0">
                <a:latin typeface="楷体" pitchFamily="49" charset="-122"/>
                <a:ea typeface="楷体" pitchFamily="49" charset="-122"/>
              </a:rPr>
              <a:t>走向读通</a:t>
            </a:r>
            <a:r>
              <a:rPr lang="en-US" altLang="zh-CN" sz="3200" dirty="0">
                <a:latin typeface="楷体" pitchFamily="49" charset="-122"/>
                <a:ea typeface="楷体" pitchFamily="49" charset="-122"/>
              </a:rPr>
              <a:t>“</a:t>
            </a:r>
            <a:r>
              <a:rPr lang="zh-CN" altLang="zh-CN" sz="3200" dirty="0">
                <a:latin typeface="楷体" pitchFamily="49" charset="-122"/>
                <a:ea typeface="楷体" pitchFamily="49" charset="-122"/>
              </a:rPr>
              <a:t>一类</a:t>
            </a:r>
            <a:r>
              <a:rPr lang="en-US" altLang="zh-CN" sz="3200" dirty="0">
                <a:latin typeface="楷体" pitchFamily="49" charset="-122"/>
                <a:ea typeface="楷体" pitchFamily="49" charset="-122"/>
              </a:rPr>
              <a:t>”</a:t>
            </a:r>
            <a:r>
              <a:rPr lang="zh-CN" altLang="zh-CN" sz="3200" dirty="0">
                <a:latin typeface="楷体" pitchFamily="49" charset="-122"/>
                <a:ea typeface="楷体" pitchFamily="49" charset="-122"/>
              </a:rPr>
              <a:t>。</a:t>
            </a:r>
            <a:endParaRPr lang="zh-CN" altLang="en-US" sz="3200" dirty="0"/>
          </a:p>
        </p:txBody>
      </p:sp>
      <p:sp>
        <p:nvSpPr>
          <p:cNvPr id="3" name="矩形 2"/>
          <p:cNvSpPr/>
          <p:nvPr/>
        </p:nvSpPr>
        <p:spPr>
          <a:xfrm>
            <a:off x="3276863" y="5721453"/>
            <a:ext cx="8275485" cy="1015663"/>
          </a:xfrm>
          <a:prstGeom prst="rect">
            <a:avLst/>
          </a:prstGeom>
        </p:spPr>
        <p:txBody>
          <a:bodyPr wrap="square">
            <a:spAutoFit/>
          </a:bodyPr>
          <a:lstStyle/>
          <a:p>
            <a:r>
              <a:rPr lang="zh-CN" altLang="en-US" sz="3200" dirty="0">
                <a:latin typeface="微软雅黑" pitchFamily="34" charset="-122"/>
                <a:ea typeface="微软雅黑" pitchFamily="34" charset="-122"/>
              </a:rPr>
              <a:t>议题具有驱动</a:t>
            </a:r>
            <a:r>
              <a:rPr lang="zh-CN" altLang="en-US" sz="3200" dirty="0" smtClean="0">
                <a:latin typeface="微软雅黑" pitchFamily="34" charset="-122"/>
                <a:ea typeface="微软雅黑" pitchFamily="34" charset="-122"/>
              </a:rPr>
              <a:t>性</a:t>
            </a:r>
            <a:r>
              <a:rPr lang="zh-CN" altLang="en-US" sz="2800" dirty="0" smtClean="0">
                <a:solidFill>
                  <a:srgbClr val="FF0000"/>
                </a:solidFill>
                <a:latin typeface="微软雅黑" pitchFamily="34" charset="-122"/>
                <a:ea typeface="微软雅黑" pitchFamily="34" charset="-122"/>
              </a:rPr>
              <a:t>（以问题或</a:t>
            </a:r>
            <a:r>
              <a:rPr lang="zh-CN" altLang="en-US" sz="2800" dirty="0">
                <a:solidFill>
                  <a:srgbClr val="FF0000"/>
                </a:solidFill>
                <a:latin typeface="微软雅黑" pitchFamily="34" charset="-122"/>
                <a:ea typeface="微软雅黑" pitchFamily="34" charset="-122"/>
              </a:rPr>
              <a:t>任务推动教学，目标指向语文核心素养的一个或多个</a:t>
            </a:r>
            <a:r>
              <a:rPr lang="zh-CN" altLang="en-US" sz="2800" dirty="0" smtClean="0">
                <a:solidFill>
                  <a:srgbClr val="FF0000"/>
                </a:solidFill>
                <a:latin typeface="微软雅黑" pitchFamily="34" charset="-122"/>
                <a:ea typeface="微软雅黑" pitchFamily="34" charset="-122"/>
              </a:rPr>
              <a:t>方面）</a:t>
            </a:r>
            <a:endParaRPr lang="zh-CN" altLang="en-US" sz="2800" dirty="0">
              <a:latin typeface="微软雅黑" pitchFamily="34" charset="-122"/>
              <a:ea typeface="微软雅黑" pitchFamily="34" charset="-122"/>
            </a:endParaRPr>
          </a:p>
        </p:txBody>
      </p:sp>
      <p:sp>
        <p:nvSpPr>
          <p:cNvPr id="6" name="TextBox 5"/>
          <p:cNvSpPr txBox="1"/>
          <p:nvPr/>
        </p:nvSpPr>
        <p:spPr>
          <a:xfrm>
            <a:off x="3168204" y="4778063"/>
            <a:ext cx="7997780" cy="584775"/>
          </a:xfrm>
          <a:prstGeom prst="rect">
            <a:avLst/>
          </a:prstGeom>
          <a:noFill/>
        </p:spPr>
        <p:txBody>
          <a:bodyPr wrap="square" rtlCol="0">
            <a:spAutoFit/>
          </a:bodyPr>
          <a:lstStyle/>
          <a:p>
            <a:r>
              <a:rPr lang="zh-CN" altLang="en-US" sz="3200" dirty="0">
                <a:solidFill>
                  <a:prstClr val="black"/>
                </a:solidFill>
                <a:latin typeface="微软雅黑" pitchFamily="34" charset="-122"/>
                <a:ea typeface="微软雅黑" pitchFamily="34" charset="-122"/>
              </a:rPr>
              <a:t> 议题引领</a:t>
            </a:r>
            <a:r>
              <a:rPr lang="zh-CN" altLang="en-US" sz="2800" dirty="0">
                <a:solidFill>
                  <a:srgbClr val="FF0000"/>
                </a:solidFill>
                <a:latin typeface="微软雅黑" pitchFamily="34" charset="-122"/>
                <a:ea typeface="微软雅黑" pitchFamily="34" charset="-122"/>
              </a:rPr>
              <a:t>（驱动阅读思考，激发阅读任务）</a:t>
            </a:r>
            <a:endParaRPr lang="zh-CN" altLang="en-US" dirty="0"/>
          </a:p>
        </p:txBody>
      </p:sp>
    </p:spTree>
    <p:extLst>
      <p:ext uri="{BB962C8B-B14F-4D97-AF65-F5344CB8AC3E}">
        <p14:creationId xmlns="" xmlns:p14="http://schemas.microsoft.com/office/powerpoint/2010/main" val="14192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3645" y="656822"/>
            <a:ext cx="2382592" cy="769441"/>
          </a:xfrm>
          <a:prstGeom prst="rect">
            <a:avLst/>
          </a:prstGeom>
          <a:noFill/>
        </p:spPr>
        <p:txBody>
          <a:bodyPr wrap="square" rtlCol="0">
            <a:spAutoFit/>
          </a:bodyPr>
          <a:lstStyle/>
          <a:p>
            <a:r>
              <a:rPr lang="zh-CN" altLang="en-US" sz="4400" b="1" dirty="0" smtClean="0">
                <a:latin typeface="微软雅黑" pitchFamily="34" charset="-122"/>
                <a:ea typeface="微软雅黑" pitchFamily="34" charset="-122"/>
              </a:rPr>
              <a:t>群构</a:t>
            </a:r>
            <a:endParaRPr lang="zh-CN" altLang="en-US" sz="4400" b="1" dirty="0">
              <a:latin typeface="微软雅黑" pitchFamily="34" charset="-122"/>
              <a:ea typeface="微软雅黑" pitchFamily="34" charset="-122"/>
            </a:endParaRPr>
          </a:p>
        </p:txBody>
      </p:sp>
      <p:sp>
        <p:nvSpPr>
          <p:cNvPr id="3" name="内容占位符 2"/>
          <p:cNvSpPr txBox="1"/>
          <p:nvPr/>
        </p:nvSpPr>
        <p:spPr>
          <a:xfrm>
            <a:off x="2453427" y="1622677"/>
            <a:ext cx="9768624" cy="3470191"/>
          </a:xfrm>
          <a:prstGeom prst="rect">
            <a:avLst/>
          </a:prstGeom>
        </p:spPr>
        <p:txBody>
          <a:bodyPr lIns="91431" tIns="45716" rIns="91431" bIns="45716"/>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5000"/>
              </a:lnSpc>
              <a:buNone/>
              <a:defRPr/>
            </a:pPr>
            <a:r>
              <a:rPr lang="en-US" altLang="zh-CN" sz="3200" b="1" dirty="0" smtClean="0">
                <a:solidFill>
                  <a:srgbClr val="FF0000"/>
                </a:solidFill>
                <a:latin typeface="楷体" pitchFamily="49" charset="-122"/>
                <a:ea typeface="楷体" pitchFamily="49" charset="-122"/>
              </a:rPr>
              <a:t>• </a:t>
            </a:r>
            <a:r>
              <a:rPr lang="zh-CN" altLang="en-US" sz="3200" b="1" dirty="0" smtClean="0">
                <a:solidFill>
                  <a:srgbClr val="FF0000"/>
                </a:solidFill>
                <a:latin typeface="楷体" pitchFamily="49" charset="-122"/>
                <a:ea typeface="楷体" pitchFamily="49" charset="-122"/>
              </a:rPr>
              <a:t>建构</a:t>
            </a:r>
            <a:r>
              <a:rPr lang="zh-CN" altLang="en-US" sz="3200" dirty="0">
                <a:latin typeface="楷体" pitchFamily="49" charset="-122"/>
                <a:ea typeface="楷体" pitchFamily="49" charset="-122"/>
              </a:rPr>
              <a:t>：个体认识与外界环境交互作用的结果。</a:t>
            </a:r>
          </a:p>
          <a:p>
            <a:pPr marL="0" indent="0">
              <a:lnSpc>
                <a:spcPts val="5000"/>
              </a:lnSpc>
              <a:buNone/>
              <a:defRPr/>
            </a:pPr>
            <a:r>
              <a:rPr lang="en-US" altLang="zh-CN" sz="3200" b="1" dirty="0" smtClean="0">
                <a:latin typeface="楷体" pitchFamily="49" charset="-122"/>
                <a:ea typeface="楷体" pitchFamily="49" charset="-122"/>
              </a:rPr>
              <a:t>• </a:t>
            </a:r>
            <a:r>
              <a:rPr lang="zh-CN" altLang="en-US" sz="3200" b="1" dirty="0" smtClean="0">
                <a:latin typeface="楷体" pitchFamily="49" charset="-122"/>
                <a:ea typeface="楷体" pitchFamily="49" charset="-122"/>
              </a:rPr>
              <a:t>群</a:t>
            </a:r>
            <a:r>
              <a:rPr lang="zh-CN" altLang="en-US" sz="3200" b="1" dirty="0">
                <a:latin typeface="楷体" pitchFamily="49" charset="-122"/>
                <a:ea typeface="楷体" pitchFamily="49" charset="-122"/>
              </a:rPr>
              <a:t>文阅读的</a:t>
            </a:r>
            <a:r>
              <a:rPr lang="zh-CN" altLang="en-US" sz="3200" b="1" dirty="0">
                <a:solidFill>
                  <a:srgbClr val="FF0000"/>
                </a:solidFill>
                <a:latin typeface="楷体" pitchFamily="49" charset="-122"/>
                <a:ea typeface="楷体" pitchFamily="49" charset="-122"/>
              </a:rPr>
              <a:t>集体建构</a:t>
            </a:r>
            <a:r>
              <a:rPr lang="zh-CN" altLang="en-US" sz="3200" dirty="0">
                <a:latin typeface="楷体" pitchFamily="49" charset="-122"/>
                <a:ea typeface="楷体" pitchFamily="49" charset="-122"/>
              </a:rPr>
              <a:t>：就是在个人智慧的基础上，就是不事先确定议题的答案，师生一起共享智慧，在共享中逐步构建文本的意义，在教师、学生和文本的视野融合中形成共识。</a:t>
            </a:r>
          </a:p>
          <a:p>
            <a:pPr marL="0" indent="0">
              <a:lnSpc>
                <a:spcPts val="5000"/>
              </a:lnSpc>
              <a:buNone/>
              <a:defRPr/>
            </a:pPr>
            <a:r>
              <a:rPr lang="en-US" altLang="zh-CN" sz="3200" dirty="0" smtClean="0">
                <a:latin typeface="楷体" pitchFamily="49" charset="-122"/>
                <a:ea typeface="楷体" pitchFamily="49" charset="-122"/>
              </a:rPr>
              <a:t>• </a:t>
            </a:r>
            <a:r>
              <a:rPr lang="zh-CN" altLang="en-US" sz="3200" dirty="0" smtClean="0">
                <a:latin typeface="楷体" panose="02010609060101010101" pitchFamily="49" charset="-122"/>
                <a:ea typeface="楷体" panose="02010609060101010101" pitchFamily="49" charset="-122"/>
              </a:rPr>
              <a:t>集体</a:t>
            </a:r>
            <a:r>
              <a:rPr lang="zh-CN" altLang="en-US" sz="3200" dirty="0">
                <a:latin typeface="楷体" panose="02010609060101010101" pitchFamily="49" charset="-122"/>
                <a:ea typeface="楷体" panose="02010609060101010101" pitchFamily="49" charset="-122"/>
              </a:rPr>
              <a:t>建构以参与者的不同意见为基础，以对他人意见的倾听、认同和接纳为核心，以形成共识为目标。</a:t>
            </a:r>
          </a:p>
          <a:p>
            <a:pPr marL="0" indent="0">
              <a:buNone/>
              <a:defRPr/>
            </a:pPr>
            <a:endParaRPr lang="zh-CN" altLang="en-US" sz="2400" dirty="0">
              <a:latin typeface="楷体" panose="02010609060101010101" pitchFamily="49" charset="-122"/>
              <a:ea typeface="楷体" panose="02010609060101010101" pitchFamily="49" charset="-122"/>
            </a:endParaRPr>
          </a:p>
          <a:p>
            <a:pPr marL="0" indent="0">
              <a:buNone/>
              <a:defRPr/>
            </a:pPr>
            <a:endParaRPr lang="zh-CN" altLang="en-US" sz="2400" dirty="0">
              <a:latin typeface="楷体" panose="02010609060101010101" pitchFamily="49" charset="-122"/>
              <a:ea typeface="楷体" panose="02010609060101010101" pitchFamily="49" charset="-122"/>
            </a:endParaRPr>
          </a:p>
          <a:p>
            <a:pPr marL="0" indent="0">
              <a:buNone/>
              <a:defRPr/>
            </a:pPr>
            <a:endParaRPr lang="zh-CN" altLang="en-US" sz="2400" dirty="0"/>
          </a:p>
          <a:p>
            <a:pPr marL="0" indent="0">
              <a:buNone/>
              <a:defRPr/>
            </a:pPr>
            <a:endParaRPr lang="zh-CN" altLang="en-US" sz="2400" dirty="0"/>
          </a:p>
          <a:p>
            <a:pPr marL="0" indent="0">
              <a:buNone/>
              <a:defRPr/>
            </a:pPr>
            <a:r>
              <a:rPr lang="zh-CN" altLang="en-US" sz="2400" dirty="0"/>
              <a:t>    </a:t>
            </a:r>
          </a:p>
        </p:txBody>
      </p:sp>
    </p:spTree>
    <p:extLst>
      <p:ext uri="{BB962C8B-B14F-4D97-AF65-F5344CB8AC3E}">
        <p14:creationId xmlns="" xmlns:p14="http://schemas.microsoft.com/office/powerpoint/2010/main" val="1943303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0758" y="3264362"/>
            <a:ext cx="2653047" cy="830997"/>
          </a:xfrm>
          <a:prstGeom prst="rect">
            <a:avLst/>
          </a:prstGeom>
          <a:noFill/>
        </p:spPr>
        <p:txBody>
          <a:bodyPr wrap="square" rtlCol="0">
            <a:spAutoFit/>
          </a:bodyPr>
          <a:lstStyle/>
          <a:p>
            <a:r>
              <a:rPr lang="zh-CN" altLang="en-US" sz="4800" b="1" dirty="0" smtClean="0">
                <a:latin typeface="微软雅黑" pitchFamily="34" charset="-122"/>
                <a:ea typeface="微软雅黑" pitchFamily="34" charset="-122"/>
              </a:rPr>
              <a:t>群文阅读</a:t>
            </a:r>
            <a:endParaRPr lang="zh-CN" altLang="en-US" sz="4800" b="1" dirty="0">
              <a:latin typeface="微软雅黑" pitchFamily="34" charset="-122"/>
              <a:ea typeface="微软雅黑" pitchFamily="34" charset="-122"/>
            </a:endParaRPr>
          </a:p>
        </p:txBody>
      </p:sp>
      <p:sp>
        <p:nvSpPr>
          <p:cNvPr id="3" name="TextBox 2"/>
          <p:cNvSpPr txBox="1"/>
          <p:nvPr/>
        </p:nvSpPr>
        <p:spPr>
          <a:xfrm>
            <a:off x="4932599" y="3319250"/>
            <a:ext cx="4378817" cy="830997"/>
          </a:xfrm>
          <a:prstGeom prst="rect">
            <a:avLst/>
          </a:prstGeom>
          <a:noFill/>
        </p:spPr>
        <p:txBody>
          <a:bodyPr wrap="square" rtlCol="0">
            <a:spAutoFit/>
          </a:bodyPr>
          <a:lstStyle/>
          <a:p>
            <a:r>
              <a:rPr lang="zh-CN" altLang="en-US" sz="4800" b="1" dirty="0" smtClean="0">
                <a:latin typeface="微软雅黑" pitchFamily="34" charset="-122"/>
                <a:ea typeface="微软雅黑" pitchFamily="34" charset="-122"/>
              </a:rPr>
              <a:t>新的阅读策略</a:t>
            </a:r>
            <a:endParaRPr lang="zh-CN" altLang="en-US" sz="4800" b="1" dirty="0">
              <a:latin typeface="微软雅黑" pitchFamily="34" charset="-122"/>
              <a:ea typeface="微软雅黑" pitchFamily="34" charset="-122"/>
            </a:endParaRPr>
          </a:p>
        </p:txBody>
      </p:sp>
      <p:sp>
        <p:nvSpPr>
          <p:cNvPr id="4" name="右箭头 3"/>
          <p:cNvSpPr/>
          <p:nvPr/>
        </p:nvSpPr>
        <p:spPr>
          <a:xfrm>
            <a:off x="3979563" y="3457915"/>
            <a:ext cx="862885" cy="553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9850191" y="3300725"/>
            <a:ext cx="4378817" cy="830997"/>
          </a:xfrm>
          <a:prstGeom prst="rect">
            <a:avLst/>
          </a:prstGeom>
          <a:noFill/>
        </p:spPr>
        <p:txBody>
          <a:bodyPr wrap="square" rtlCol="0">
            <a:spAutoFit/>
          </a:bodyPr>
          <a:lstStyle/>
          <a:p>
            <a:r>
              <a:rPr lang="zh-CN" altLang="en-US" sz="4800" b="1" dirty="0" smtClean="0">
                <a:latin typeface="微软雅黑" pitchFamily="34" charset="-122"/>
                <a:ea typeface="微软雅黑" pitchFamily="34" charset="-122"/>
              </a:rPr>
              <a:t>阅读策略教学</a:t>
            </a:r>
            <a:endParaRPr lang="zh-CN" altLang="en-US" sz="4800" b="1" dirty="0">
              <a:latin typeface="微软雅黑" pitchFamily="34" charset="-122"/>
              <a:ea typeface="微软雅黑" pitchFamily="34" charset="-122"/>
            </a:endParaRPr>
          </a:p>
        </p:txBody>
      </p:sp>
      <p:sp>
        <p:nvSpPr>
          <p:cNvPr id="6" name="右箭头 5"/>
          <p:cNvSpPr/>
          <p:nvPr/>
        </p:nvSpPr>
        <p:spPr>
          <a:xfrm>
            <a:off x="8940075" y="3457913"/>
            <a:ext cx="862885" cy="553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1091303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670" y="573741"/>
            <a:ext cx="8373036" cy="523220"/>
          </a:xfrm>
          <a:prstGeom prst="rect">
            <a:avLst/>
          </a:prstGeom>
          <a:noFill/>
        </p:spPr>
        <p:txBody>
          <a:bodyPr wrap="square" rtlCol="0">
            <a:spAutoFit/>
          </a:bodyPr>
          <a:lstStyle/>
          <a:p>
            <a:r>
              <a:rPr lang="zh-CN" altLang="en-US" sz="2800" dirty="0" smtClean="0">
                <a:latin typeface="华文行楷" pitchFamily="2" charset="-122"/>
                <a:ea typeface="华文行楷" pitchFamily="2" charset="-122"/>
              </a:rPr>
              <a:t>二、</a:t>
            </a:r>
            <a:r>
              <a:rPr lang="en-US" altLang="zh-CN" sz="2800" dirty="0" smtClean="0">
                <a:latin typeface="华文行楷" pitchFamily="2" charset="-122"/>
                <a:ea typeface="华文行楷" pitchFamily="2" charset="-122"/>
              </a:rPr>
              <a:t>《</a:t>
            </a:r>
            <a:r>
              <a:rPr lang="zh-CN" altLang="en-US" sz="2800" dirty="0" smtClean="0">
                <a:latin typeface="华文行楷" pitchFamily="2" charset="-122"/>
                <a:ea typeface="华文行楷" pitchFamily="2" charset="-122"/>
              </a:rPr>
              <a:t>群文阅读高中读本</a:t>
            </a:r>
            <a:r>
              <a:rPr lang="en-US" altLang="zh-CN" sz="2800" dirty="0" smtClean="0">
                <a:latin typeface="华文行楷" pitchFamily="2" charset="-122"/>
                <a:ea typeface="华文行楷" pitchFamily="2" charset="-122"/>
              </a:rPr>
              <a:t>》</a:t>
            </a:r>
            <a:r>
              <a:rPr lang="zh-CN" altLang="en-US" sz="2800" dirty="0" smtClean="0">
                <a:latin typeface="华文行楷" pitchFamily="2" charset="-122"/>
                <a:ea typeface="华文行楷" pitchFamily="2" charset="-122"/>
              </a:rPr>
              <a:t>的课例分析与价值呈现</a:t>
            </a:r>
            <a:endParaRPr lang="zh-CN" altLang="en-US" sz="2800" dirty="0">
              <a:latin typeface="华文行楷" pitchFamily="2" charset="-122"/>
              <a:ea typeface="华文行楷" pitchFamily="2" charset="-122"/>
            </a:endParaRPr>
          </a:p>
        </p:txBody>
      </p:sp>
      <p:sp>
        <p:nvSpPr>
          <p:cNvPr id="5" name="TextBox 4"/>
          <p:cNvSpPr txBox="1">
            <a:spLocks noChangeArrowheads="1"/>
          </p:cNvSpPr>
          <p:nvPr/>
        </p:nvSpPr>
        <p:spPr bwMode="auto">
          <a:xfrm>
            <a:off x="3045059" y="2807827"/>
            <a:ext cx="9550261" cy="954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600" b="1" dirty="0">
                <a:latin typeface="微软雅黑" pitchFamily="34" charset="-122"/>
                <a:ea typeface="微软雅黑" pitchFamily="34" charset="-122"/>
              </a:rPr>
              <a:t>高一下    群文阅读议题八</a:t>
            </a:r>
            <a:r>
              <a:rPr lang="en-US" altLang="zh-CN" sz="3600" b="1" dirty="0">
                <a:latin typeface="微软雅黑" pitchFamily="34" charset="-122"/>
                <a:ea typeface="微软雅黑" pitchFamily="34" charset="-122"/>
              </a:rPr>
              <a:t>——</a:t>
            </a:r>
            <a:r>
              <a:rPr lang="zh-CN" altLang="en-US" sz="3600" b="1" dirty="0">
                <a:latin typeface="微软雅黑" pitchFamily="34" charset="-122"/>
                <a:ea typeface="微软雅黑" pitchFamily="34" charset="-122"/>
              </a:rPr>
              <a:t>宿命悲欢</a:t>
            </a:r>
            <a:endParaRPr lang="en-US" altLang="zh-CN" sz="3600" b="1" dirty="0">
              <a:latin typeface="微软雅黑" pitchFamily="34" charset="-122"/>
              <a:ea typeface="微软雅黑" pitchFamily="34" charset="-122"/>
            </a:endParaRPr>
          </a:p>
          <a:p>
            <a:pPr eaLnBrk="1" hangingPunct="1"/>
            <a:endParaRPr lang="zh-CN" altLang="en-US" sz="2000" dirty="0"/>
          </a:p>
        </p:txBody>
      </p:sp>
      <p:sp>
        <p:nvSpPr>
          <p:cNvPr id="6" name="TextBox 5"/>
          <p:cNvSpPr txBox="1">
            <a:spLocks noChangeArrowheads="1"/>
          </p:cNvSpPr>
          <p:nvPr/>
        </p:nvSpPr>
        <p:spPr bwMode="auto">
          <a:xfrm>
            <a:off x="3985380" y="4183229"/>
            <a:ext cx="5996432" cy="52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latin typeface="楷体" pitchFamily="49" charset="-122"/>
                <a:ea typeface="楷体" pitchFamily="49" charset="-122"/>
              </a:rPr>
              <a:t>都江堰外国语实验中学    曾静</a:t>
            </a:r>
          </a:p>
        </p:txBody>
      </p:sp>
      <p:sp>
        <p:nvSpPr>
          <p:cNvPr id="7" name="TextBox 6"/>
          <p:cNvSpPr txBox="1">
            <a:spLocks noChangeArrowheads="1"/>
          </p:cNvSpPr>
          <p:nvPr/>
        </p:nvSpPr>
        <p:spPr bwMode="auto">
          <a:xfrm>
            <a:off x="2593733" y="5645403"/>
            <a:ext cx="9562409" cy="954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dirty="0">
                <a:latin typeface="楷体" pitchFamily="49" charset="-122"/>
                <a:ea typeface="楷体" pitchFamily="49" charset="-122"/>
              </a:rPr>
              <a:t>群文组元：</a:t>
            </a:r>
            <a:r>
              <a:rPr lang="en-US" altLang="zh-CN" sz="2800" dirty="0">
                <a:latin typeface="楷体" pitchFamily="49" charset="-122"/>
                <a:ea typeface="楷体" pitchFamily="49" charset="-122"/>
              </a:rPr>
              <a:t>《</a:t>
            </a:r>
            <a:r>
              <a:rPr lang="zh-CN" altLang="en-US" sz="2800" dirty="0">
                <a:latin typeface="楷体" pitchFamily="49" charset="-122"/>
                <a:ea typeface="楷体" pitchFamily="49" charset="-122"/>
              </a:rPr>
              <a:t>平凡的世界</a:t>
            </a:r>
            <a:r>
              <a:rPr lang="en-US" altLang="zh-CN" sz="2800" dirty="0">
                <a:latin typeface="楷体" pitchFamily="49" charset="-122"/>
                <a:ea typeface="楷体" pitchFamily="49" charset="-122"/>
              </a:rPr>
              <a:t>》</a:t>
            </a:r>
            <a:r>
              <a:rPr lang="zh-CN" altLang="en-US" sz="2800" dirty="0">
                <a:latin typeface="楷体" pitchFamily="49" charset="-122"/>
                <a:ea typeface="楷体" pitchFamily="49" charset="-122"/>
              </a:rPr>
              <a:t>（节选）、</a:t>
            </a:r>
            <a:r>
              <a:rPr lang="en-US" altLang="zh-CN" sz="2800" dirty="0">
                <a:latin typeface="楷体" pitchFamily="49" charset="-122"/>
                <a:ea typeface="楷体" pitchFamily="49" charset="-122"/>
              </a:rPr>
              <a:t>《</a:t>
            </a:r>
            <a:r>
              <a:rPr lang="zh-CN" altLang="en-US" sz="2800" dirty="0">
                <a:latin typeface="楷体" pitchFamily="49" charset="-122"/>
                <a:ea typeface="楷体" pitchFamily="49" charset="-122"/>
              </a:rPr>
              <a:t>边城</a:t>
            </a:r>
            <a:r>
              <a:rPr lang="en-US" altLang="zh-CN" sz="2800" dirty="0">
                <a:latin typeface="楷体" pitchFamily="49" charset="-122"/>
                <a:ea typeface="楷体" pitchFamily="49" charset="-122"/>
              </a:rPr>
              <a:t>》</a:t>
            </a:r>
            <a:r>
              <a:rPr lang="zh-CN" altLang="en-US" sz="2800" dirty="0">
                <a:latin typeface="楷体" pitchFamily="49" charset="-122"/>
                <a:ea typeface="楷体" pitchFamily="49" charset="-122"/>
              </a:rPr>
              <a:t>（节选）、</a:t>
            </a:r>
            <a:endParaRPr lang="en-US" altLang="zh-CN" sz="2800" dirty="0">
              <a:latin typeface="楷体" pitchFamily="49" charset="-122"/>
              <a:ea typeface="楷体" pitchFamily="49" charset="-122"/>
            </a:endParaRPr>
          </a:p>
          <a:p>
            <a:pPr eaLnBrk="1" hangingPunct="1"/>
            <a:r>
              <a:rPr lang="en-US" altLang="zh-CN" sz="2800" dirty="0">
                <a:latin typeface="楷体" pitchFamily="49" charset="-122"/>
                <a:ea typeface="楷体" pitchFamily="49" charset="-122"/>
              </a:rPr>
              <a:t>          </a:t>
            </a:r>
            <a:r>
              <a:rPr lang="en-US" altLang="zh-CN" sz="2800" dirty="0" smtClean="0">
                <a:latin typeface="楷体" pitchFamily="49" charset="-122"/>
                <a:ea typeface="楷体" pitchFamily="49" charset="-122"/>
              </a:rPr>
              <a:t>《</a:t>
            </a:r>
            <a:r>
              <a:rPr lang="zh-CN" altLang="en-US" sz="2800" dirty="0">
                <a:latin typeface="楷体" pitchFamily="49" charset="-122"/>
                <a:ea typeface="楷体" pitchFamily="49" charset="-122"/>
              </a:rPr>
              <a:t>老人与海</a:t>
            </a:r>
            <a:r>
              <a:rPr lang="en-US" altLang="zh-CN" sz="2800" dirty="0">
                <a:latin typeface="楷体" pitchFamily="49" charset="-122"/>
                <a:ea typeface="楷体" pitchFamily="49" charset="-122"/>
              </a:rPr>
              <a:t>》</a:t>
            </a:r>
            <a:r>
              <a:rPr lang="zh-CN" altLang="en-US" sz="2800" dirty="0">
                <a:latin typeface="楷体" pitchFamily="49" charset="-122"/>
                <a:ea typeface="楷体" pitchFamily="49" charset="-122"/>
              </a:rPr>
              <a:t>（节选）、</a:t>
            </a:r>
            <a:r>
              <a:rPr lang="en-US" altLang="zh-CN" sz="2800" dirty="0">
                <a:latin typeface="楷体" pitchFamily="49" charset="-122"/>
                <a:ea typeface="楷体" pitchFamily="49" charset="-122"/>
              </a:rPr>
              <a:t>《</a:t>
            </a:r>
            <a:r>
              <a:rPr lang="zh-CN" altLang="en-US" sz="2800" dirty="0">
                <a:latin typeface="楷体" pitchFamily="49" charset="-122"/>
                <a:ea typeface="楷体" pitchFamily="49" charset="-122"/>
              </a:rPr>
              <a:t>悲惨世界</a:t>
            </a:r>
            <a:r>
              <a:rPr lang="en-US" altLang="zh-CN" sz="2800" dirty="0">
                <a:latin typeface="楷体" pitchFamily="49" charset="-122"/>
                <a:ea typeface="楷体" pitchFamily="49" charset="-122"/>
              </a:rPr>
              <a:t>》</a:t>
            </a:r>
            <a:r>
              <a:rPr lang="zh-CN" altLang="en-US" sz="2800" dirty="0">
                <a:latin typeface="楷体" pitchFamily="49" charset="-122"/>
                <a:ea typeface="楷体" pitchFamily="49" charset="-122"/>
              </a:rPr>
              <a:t>（节选）</a:t>
            </a:r>
          </a:p>
        </p:txBody>
      </p:sp>
      <p:sp>
        <p:nvSpPr>
          <p:cNvPr id="8" name="TextBox 7"/>
          <p:cNvSpPr txBox="1"/>
          <p:nvPr/>
        </p:nvSpPr>
        <p:spPr>
          <a:xfrm>
            <a:off x="3636334" y="1452282"/>
            <a:ext cx="7118503" cy="646323"/>
          </a:xfrm>
          <a:prstGeom prst="rect">
            <a:avLst/>
          </a:prstGeom>
          <a:noFill/>
        </p:spPr>
        <p:txBody>
          <a:bodyPr wrap="square" lIns="91431" tIns="45716" rIns="91431" bIns="45716" rtlCol="0">
            <a:spAutoFit/>
          </a:bodyPr>
          <a:lstStyle/>
          <a:p>
            <a:r>
              <a:rPr lang="zh-CN" altLang="en-US" sz="3600" dirty="0">
                <a:latin typeface="华文中宋" pitchFamily="2" charset="-122"/>
                <a:ea typeface="华文中宋" pitchFamily="2" charset="-122"/>
              </a:rPr>
              <a:t>学习任务群</a:t>
            </a:r>
            <a:r>
              <a:rPr lang="en-US" altLang="zh-CN" sz="3600" dirty="0">
                <a:latin typeface="华文中宋" pitchFamily="2" charset="-122"/>
                <a:ea typeface="华文中宋" pitchFamily="2" charset="-122"/>
              </a:rPr>
              <a:t>1   </a:t>
            </a:r>
            <a:r>
              <a:rPr lang="zh-CN" altLang="en-US" sz="3600" dirty="0">
                <a:latin typeface="华文中宋" pitchFamily="2" charset="-122"/>
                <a:ea typeface="华文中宋" pitchFamily="2" charset="-122"/>
              </a:rPr>
              <a:t>整本书阅读与研讨</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86606" y="584598"/>
            <a:ext cx="10381913" cy="6741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0476" y="753035"/>
            <a:ext cx="12044512" cy="6329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67436" y="824753"/>
            <a:ext cx="11564470" cy="68848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33317" y="714153"/>
            <a:ext cx="11625919" cy="6654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22506" y="1445013"/>
            <a:ext cx="4852036" cy="4807462"/>
          </a:xfrm>
          <a:prstGeom prst="rect">
            <a:avLst/>
          </a:prstGeom>
        </p:spPr>
        <p:style>
          <a:lnRef idx="0">
            <a:schemeClr val="accent1"/>
          </a:lnRef>
          <a:fillRef idx="3">
            <a:schemeClr val="accent1"/>
          </a:fillRef>
          <a:effectRef idx="3">
            <a:schemeClr val="accent1"/>
          </a:effectRef>
          <a:fontRef idx="minor">
            <a:schemeClr val="lt1"/>
          </a:fontRef>
        </p:style>
        <p:txBody>
          <a:bodyPr wrap="square" lIns="91431" tIns="45716" rIns="91431" bIns="45716">
            <a:spAutoFit/>
          </a:bodyPr>
          <a:lstStyle/>
          <a:p>
            <a:pPr algn="ctr">
              <a:lnSpc>
                <a:spcPts val="6000"/>
              </a:lnSpc>
              <a:spcBef>
                <a:spcPct val="20000"/>
              </a:spcBef>
              <a:defRPr/>
            </a:pPr>
            <a:r>
              <a:rPr lang="zh-CN" altLang="en-US" sz="2400" dirty="0">
                <a:ln w="19050">
                  <a:solidFill>
                    <a:schemeClr val="tx2">
                      <a:tint val="1000"/>
                    </a:schemeClr>
                  </a:solidFill>
                  <a:prstDash val="solid"/>
                </a:ln>
                <a:effectLst>
                  <a:outerShdw blurRad="38100" dist="38100" dir="2700000" algn="tl">
                    <a:srgbClr val="000000">
                      <a:alpha val="43137"/>
                    </a:srgbClr>
                  </a:outerShdw>
                </a:effectLst>
                <a:latin typeface="华文仿宋" pitchFamily="2" charset="-122"/>
                <a:ea typeface="华文仿宋" pitchFamily="2" charset="-122"/>
              </a:rPr>
              <a:t>   </a:t>
            </a:r>
            <a:r>
              <a:rPr lang="zh-CN" altLang="en-US" sz="3200" dirty="0">
                <a:ln w="19050">
                  <a:solidFill>
                    <a:schemeClr val="tx2">
                      <a:tint val="1000"/>
                    </a:schemeClr>
                  </a:solidFill>
                  <a:prstDash val="solid"/>
                </a:ln>
                <a:effectLst>
                  <a:outerShdw blurRad="38100" dist="38100" dir="2700000" algn="tl">
                    <a:srgbClr val="000000">
                      <a:alpha val="43137"/>
                    </a:srgbClr>
                  </a:outerShdw>
                </a:effectLst>
                <a:latin typeface="华文仿宋" pitchFamily="2" charset="-122"/>
                <a:ea typeface="华文仿宋" pitchFamily="2" charset="-122"/>
              </a:rPr>
              <a:t> 苦是人类生命意识所不可缺少的，没有对于苦难的关注和深刻体悟，很难成为一个真正的人，尤其是生活在社会中的人。</a:t>
            </a:r>
            <a:endParaRPr lang="en-US" altLang="zh-CN" sz="3200" dirty="0">
              <a:ln w="19050">
                <a:solidFill>
                  <a:schemeClr val="tx2">
                    <a:tint val="1000"/>
                  </a:schemeClr>
                </a:solidFill>
                <a:prstDash val="solid"/>
              </a:ln>
              <a:effectLst>
                <a:outerShdw blurRad="38100" dist="38100" dir="2700000" algn="tl">
                  <a:srgbClr val="000000">
                    <a:alpha val="43137"/>
                  </a:srgbClr>
                </a:outerShdw>
              </a:effectLst>
              <a:latin typeface="华文仿宋" pitchFamily="2" charset="-122"/>
              <a:ea typeface="华文仿宋" pitchFamily="2" charset="-122"/>
            </a:endParaRPr>
          </a:p>
          <a:p>
            <a:pPr algn="ctr">
              <a:lnSpc>
                <a:spcPts val="6000"/>
              </a:lnSpc>
              <a:spcBef>
                <a:spcPct val="20000"/>
              </a:spcBef>
              <a:defRPr/>
            </a:pPr>
            <a:r>
              <a:rPr lang="en-US" altLang="zh-CN" sz="3200" dirty="0">
                <a:ln w="19050">
                  <a:solidFill>
                    <a:schemeClr val="tx2">
                      <a:tint val="1000"/>
                    </a:schemeClr>
                  </a:solidFill>
                  <a:prstDash val="solid"/>
                </a:ln>
                <a:effectLst>
                  <a:outerShdw blurRad="38100" dist="38100" dir="2700000" algn="tl">
                    <a:srgbClr val="000000">
                      <a:alpha val="43137"/>
                    </a:srgbClr>
                  </a:outerShdw>
                </a:effectLst>
                <a:latin typeface="华文仿宋" pitchFamily="2" charset="-122"/>
                <a:ea typeface="华文仿宋" pitchFamily="2" charset="-122"/>
              </a:rPr>
              <a:t>                ——</a:t>
            </a:r>
            <a:r>
              <a:rPr lang="zh-CN" altLang="en-US" sz="3200" dirty="0">
                <a:ln w="19050">
                  <a:solidFill>
                    <a:schemeClr val="tx2">
                      <a:tint val="1000"/>
                    </a:schemeClr>
                  </a:solidFill>
                  <a:prstDash val="solid"/>
                </a:ln>
                <a:effectLst>
                  <a:outerShdw blurRad="38100" dist="38100" dir="2700000" algn="tl">
                    <a:srgbClr val="000000">
                      <a:alpha val="43137"/>
                    </a:srgbClr>
                  </a:outerShdw>
                </a:effectLst>
                <a:latin typeface="华文仿宋" pitchFamily="2" charset="-122"/>
                <a:ea typeface="华文仿宋" pitchFamily="2" charset="-122"/>
              </a:rPr>
              <a:t>马克思</a:t>
            </a:r>
          </a:p>
        </p:txBody>
      </p:sp>
      <p:sp>
        <p:nvSpPr>
          <p:cNvPr id="3" name="矩形 2"/>
          <p:cNvSpPr/>
          <p:nvPr/>
        </p:nvSpPr>
        <p:spPr>
          <a:xfrm>
            <a:off x="7530353" y="1828800"/>
            <a:ext cx="6113929" cy="3951843"/>
          </a:xfrm>
          <a:prstGeom prst="rect">
            <a:avLst/>
          </a:prstGeom>
          <a:ln>
            <a:noFill/>
          </a:ln>
          <a:effectLst>
            <a:glow rad="228600">
              <a:schemeClr val="accent2">
                <a:satMod val="175000"/>
                <a:alpha val="40000"/>
              </a:schemeClr>
            </a:glow>
          </a:effectLst>
          <a:scene3d>
            <a:camera prst="perspectiveRelaxedModerately"/>
            <a:lightRig rig="threePt" dir="t"/>
          </a:scene3d>
          <a:sp3d>
            <a:bevelT prst="relaxedInset"/>
          </a:sp3d>
        </p:spPr>
        <p:txBody>
          <a:bodyPr wrap="square" lIns="91431" tIns="45716" rIns="91431" bIns="45716">
            <a:spAutoFit/>
          </a:bodyPr>
          <a:lstStyle/>
          <a:p>
            <a:pPr algn="ctr">
              <a:lnSpc>
                <a:spcPct val="80000"/>
              </a:lnSpc>
              <a:spcBef>
                <a:spcPct val="20000"/>
              </a:spcBef>
              <a:defRPr/>
            </a:pPr>
            <a:r>
              <a:rPr lang="zh-CN" altLang="en-US" sz="6600" spc="600" dirty="0">
                <a:ln w="17780" cmpd="sng">
                  <a:solidFill>
                    <a:srgbClr val="FF0000"/>
                  </a:solidFill>
                  <a:prstDash val="solid"/>
                  <a:miter lim="800000"/>
                </a:ln>
                <a:solidFill>
                  <a:srgbClr val="000000"/>
                </a:solidFill>
                <a:latin typeface="仿宋" pitchFamily="49" charset="-122"/>
                <a:ea typeface="仿宋" pitchFamily="49" charset="-122"/>
              </a:rPr>
              <a:t>悲剧意</a:t>
            </a:r>
            <a:r>
              <a:rPr lang="zh-CN" altLang="en-US" sz="6600" spc="600" dirty="0" smtClean="0">
                <a:ln w="17780" cmpd="sng">
                  <a:solidFill>
                    <a:srgbClr val="FF0000"/>
                  </a:solidFill>
                  <a:prstDash val="solid"/>
                  <a:miter lim="800000"/>
                </a:ln>
                <a:solidFill>
                  <a:srgbClr val="000000"/>
                </a:solidFill>
                <a:latin typeface="仿宋" pitchFamily="49" charset="-122"/>
                <a:ea typeface="仿宋" pitchFamily="49" charset="-122"/>
              </a:rPr>
              <a:t>蕴</a:t>
            </a:r>
            <a:endParaRPr lang="en-US" altLang="zh-CN" sz="6600" spc="600" dirty="0" smtClean="0">
              <a:ln w="17780" cmpd="sng">
                <a:solidFill>
                  <a:srgbClr val="FF0000"/>
                </a:solidFill>
                <a:prstDash val="solid"/>
                <a:miter lim="800000"/>
              </a:ln>
              <a:solidFill>
                <a:srgbClr val="000000"/>
              </a:solidFill>
              <a:latin typeface="仿宋" pitchFamily="49" charset="-122"/>
              <a:ea typeface="仿宋" pitchFamily="49" charset="-122"/>
            </a:endParaRPr>
          </a:p>
          <a:p>
            <a:pPr algn="ctr">
              <a:lnSpc>
                <a:spcPct val="80000"/>
              </a:lnSpc>
              <a:spcBef>
                <a:spcPct val="20000"/>
              </a:spcBef>
              <a:defRPr/>
            </a:pPr>
            <a:r>
              <a:rPr lang="zh-CN" altLang="en-US" sz="6600" spc="600" dirty="0" smtClean="0">
                <a:ln w="17780" cmpd="sng">
                  <a:solidFill>
                    <a:srgbClr val="FF0000"/>
                  </a:solidFill>
                  <a:prstDash val="solid"/>
                  <a:miter lim="800000"/>
                </a:ln>
                <a:solidFill>
                  <a:srgbClr val="000000"/>
                </a:solidFill>
                <a:latin typeface="仿宋" pitchFamily="49" charset="-122"/>
                <a:ea typeface="仿宋" pitchFamily="49" charset="-122"/>
              </a:rPr>
              <a:t>（</a:t>
            </a:r>
            <a:r>
              <a:rPr lang="zh-CN" altLang="en-US" sz="6600" spc="600" dirty="0">
                <a:ln w="17780" cmpd="sng">
                  <a:solidFill>
                    <a:srgbClr val="FF0000"/>
                  </a:solidFill>
                  <a:prstDash val="solid"/>
                  <a:miter lim="800000"/>
                </a:ln>
                <a:solidFill>
                  <a:srgbClr val="000000"/>
                </a:solidFill>
                <a:latin typeface="仿宋" pitchFamily="49" charset="-122"/>
                <a:ea typeface="仿宋" pitchFamily="49" charset="-122"/>
              </a:rPr>
              <a:t>作者、编者）</a:t>
            </a:r>
            <a:endParaRPr lang="en-US" altLang="zh-CN" sz="6600" spc="600" dirty="0">
              <a:ln w="17780" cmpd="sng">
                <a:solidFill>
                  <a:srgbClr val="FF0000"/>
                </a:solidFill>
                <a:prstDash val="solid"/>
                <a:miter lim="800000"/>
              </a:ln>
              <a:solidFill>
                <a:srgbClr val="000000"/>
              </a:solidFill>
              <a:latin typeface="仿宋" pitchFamily="49" charset="-122"/>
              <a:ea typeface="仿宋" pitchFamily="49" charset="-122"/>
            </a:endParaRPr>
          </a:p>
          <a:p>
            <a:pPr algn="ctr">
              <a:lnSpc>
                <a:spcPct val="80000"/>
              </a:lnSpc>
              <a:spcBef>
                <a:spcPct val="20000"/>
              </a:spcBef>
              <a:defRPr/>
            </a:pPr>
            <a:endParaRPr lang="en-US" altLang="zh-CN" sz="6600" b="1" spc="600" dirty="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2">
                    <a:satMod val="175000"/>
                    <a:alpha val="40000"/>
                  </a:schemeClr>
                </a:glow>
              </a:effectLst>
              <a:latin typeface="隶书" pitchFamily="49" charset="-122"/>
              <a:ea typeface="隶书" pitchFamily="49" charset="-122"/>
            </a:endParaRPr>
          </a:p>
          <a:p>
            <a:pPr algn="ctr">
              <a:lnSpc>
                <a:spcPct val="80000"/>
              </a:lnSpc>
              <a:spcBef>
                <a:spcPct val="20000"/>
              </a:spcBef>
              <a:defRPr/>
            </a:pPr>
            <a:r>
              <a:rPr lang="zh-CN" altLang="en-US" sz="6600" b="1" spc="600" dirty="0">
                <a:ln w="17780" cmpd="sng">
                  <a:solidFill>
                    <a:srgbClr val="FF0000"/>
                  </a:solidFill>
                  <a:prstDash val="solid"/>
                  <a:miter lim="800000"/>
                </a:ln>
                <a:solidFill>
                  <a:srgbClr val="C00000"/>
                </a:solidFill>
                <a:effectLst>
                  <a:glow rad="63500">
                    <a:schemeClr val="accent2">
                      <a:satMod val="175000"/>
                      <a:alpha val="40000"/>
                    </a:schemeClr>
                  </a:glow>
                </a:effectLst>
                <a:latin typeface="华文仿宋" pitchFamily="2" charset="-122"/>
                <a:ea typeface="华文仿宋" pitchFamily="2" charset="-122"/>
              </a:rPr>
              <a:t>唤  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67437" y="910570"/>
            <a:ext cx="11044516" cy="62791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 y="137163"/>
            <a:ext cx="2867190" cy="870046"/>
          </a:xfrm>
          <a:prstGeom prst="rect">
            <a:avLst/>
          </a:prstGeom>
        </p:spPr>
      </p:pic>
      <p:sp>
        <p:nvSpPr>
          <p:cNvPr id="6" name="TextBox 5"/>
          <p:cNvSpPr txBox="1"/>
          <p:nvPr/>
        </p:nvSpPr>
        <p:spPr>
          <a:xfrm>
            <a:off x="3214060" y="1400402"/>
            <a:ext cx="8412759" cy="941416"/>
          </a:xfrm>
          <a:prstGeom prst="rect">
            <a:avLst/>
          </a:prstGeom>
          <a:noFill/>
        </p:spPr>
        <p:txBody>
          <a:bodyPr wrap="square" lIns="145163" tIns="72582" rIns="145163" bIns="72582" rtlCol="0">
            <a:spAutoFit/>
          </a:bodyPr>
          <a:lstStyle/>
          <a:p>
            <a:pPr algn="ctr"/>
            <a:r>
              <a:rPr lang="zh-CN" altLang="en-US" sz="5000" b="1" spc="220" dirty="0" smtClean="0">
                <a:solidFill>
                  <a:schemeClr val="accent2"/>
                </a:solidFill>
                <a:latin typeface="微软雅黑" pitchFamily="34" charset="-122"/>
                <a:ea typeface="微软雅黑" pitchFamily="34" charset="-122"/>
              </a:rPr>
              <a:t>交流提纲</a:t>
            </a:r>
            <a:endParaRPr lang="zh-CN" altLang="en-US" sz="5000" b="1" spc="220" dirty="0">
              <a:solidFill>
                <a:schemeClr val="accent2"/>
              </a:solidFill>
              <a:latin typeface="微软雅黑" pitchFamily="34" charset="-122"/>
              <a:ea typeface="微软雅黑" pitchFamily="34" charset="-122"/>
            </a:endParaRPr>
          </a:p>
        </p:txBody>
      </p:sp>
      <p:sp>
        <p:nvSpPr>
          <p:cNvPr id="7" name="TextBox 6"/>
          <p:cNvSpPr txBox="1"/>
          <p:nvPr/>
        </p:nvSpPr>
        <p:spPr>
          <a:xfrm>
            <a:off x="1810870" y="3033628"/>
            <a:ext cx="11851341" cy="3224347"/>
          </a:xfrm>
          <a:prstGeom prst="rect">
            <a:avLst/>
          </a:prstGeom>
          <a:noFill/>
        </p:spPr>
        <p:txBody>
          <a:bodyPr wrap="square" lIns="145163" tIns="72582" rIns="145163" bIns="72582" rtlCol="0">
            <a:spAutoFit/>
          </a:bodyPr>
          <a:lstStyle/>
          <a:p>
            <a:pPr>
              <a:lnSpc>
                <a:spcPts val="6000"/>
              </a:lnSpc>
            </a:pPr>
            <a:r>
              <a:rPr lang="zh-CN" altLang="en-US" sz="4000" dirty="0" smtClean="0">
                <a:latin typeface="黑体" pitchFamily="49" charset="-122"/>
                <a:ea typeface="黑体" pitchFamily="49" charset="-122"/>
              </a:rPr>
              <a:t>一、    </a:t>
            </a:r>
            <a:r>
              <a:rPr lang="zh-CN" altLang="en-US" sz="4000" dirty="0" smtClean="0">
                <a:latin typeface="黑体" pitchFamily="49" charset="-122"/>
                <a:ea typeface="黑体" pitchFamily="49" charset="-122"/>
              </a:rPr>
              <a:t>      群</a:t>
            </a:r>
            <a:r>
              <a:rPr lang="zh-CN" altLang="en-US" sz="4000" dirty="0" smtClean="0">
                <a:latin typeface="黑体" pitchFamily="49" charset="-122"/>
                <a:ea typeface="黑体" pitchFamily="49" charset="-122"/>
              </a:rPr>
              <a:t>文阅读的内涵</a:t>
            </a:r>
            <a:endParaRPr lang="en-US" altLang="zh-CN" sz="4000" dirty="0" smtClean="0">
              <a:latin typeface="黑体" pitchFamily="49" charset="-122"/>
              <a:ea typeface="黑体" pitchFamily="49" charset="-122"/>
            </a:endParaRPr>
          </a:p>
          <a:p>
            <a:pPr>
              <a:lnSpc>
                <a:spcPts val="6000"/>
              </a:lnSpc>
            </a:pPr>
            <a:r>
              <a:rPr lang="zh-CN" altLang="en-US" sz="4000" dirty="0" smtClean="0">
                <a:latin typeface="黑体" pitchFamily="49" charset="-122"/>
                <a:ea typeface="黑体" pitchFamily="49" charset="-122"/>
              </a:rPr>
              <a:t>二、</a:t>
            </a:r>
            <a:r>
              <a:rPr lang="en-US" altLang="zh-CN" sz="4000" dirty="0" smtClean="0">
                <a:latin typeface="黑体" pitchFamily="49" charset="-122"/>
                <a:ea typeface="黑体" pitchFamily="49" charset="-122"/>
              </a:rPr>
              <a:t>《</a:t>
            </a:r>
            <a:r>
              <a:rPr lang="zh-CN" altLang="en-US" sz="4000" dirty="0" smtClean="0">
                <a:latin typeface="黑体" pitchFamily="49" charset="-122"/>
                <a:ea typeface="黑体" pitchFamily="49" charset="-122"/>
              </a:rPr>
              <a:t>群文阅读高中读本</a:t>
            </a:r>
            <a:r>
              <a:rPr lang="en-US" altLang="zh-CN" sz="4000" dirty="0" smtClean="0">
                <a:latin typeface="黑体" pitchFamily="49" charset="-122"/>
                <a:ea typeface="黑体" pitchFamily="49" charset="-122"/>
              </a:rPr>
              <a:t>》</a:t>
            </a:r>
            <a:r>
              <a:rPr lang="zh-CN" altLang="en-US" sz="4000" dirty="0" smtClean="0">
                <a:latin typeface="黑体" pitchFamily="49" charset="-122"/>
                <a:ea typeface="黑体" pitchFamily="49" charset="-122"/>
              </a:rPr>
              <a:t>的课例分析与价值显现 </a:t>
            </a:r>
            <a:endParaRPr lang="en-US" altLang="zh-CN" sz="4000" dirty="0" smtClean="0">
              <a:latin typeface="黑体" pitchFamily="49" charset="-122"/>
              <a:ea typeface="黑体" pitchFamily="49" charset="-122"/>
            </a:endParaRPr>
          </a:p>
          <a:p>
            <a:pPr>
              <a:lnSpc>
                <a:spcPts val="6000"/>
              </a:lnSpc>
            </a:pPr>
            <a:r>
              <a:rPr lang="zh-CN" altLang="en-US" sz="4000" dirty="0" smtClean="0">
                <a:latin typeface="黑体" pitchFamily="49" charset="-122"/>
                <a:ea typeface="黑体" pitchFamily="49" charset="-122"/>
              </a:rPr>
              <a:t>三</a:t>
            </a:r>
            <a:r>
              <a:rPr lang="zh-CN" altLang="en-US" sz="4000" dirty="0" smtClean="0">
                <a:latin typeface="黑体" pitchFamily="49" charset="-122"/>
                <a:ea typeface="黑体" pitchFamily="49" charset="-122"/>
              </a:rPr>
              <a:t>、         </a:t>
            </a:r>
            <a:r>
              <a:rPr lang="zh-CN" altLang="en-US" sz="4000" dirty="0" smtClean="0">
                <a:latin typeface="黑体" pitchFamily="49" charset="-122"/>
                <a:ea typeface="黑体" pitchFamily="49" charset="-122"/>
              </a:rPr>
              <a:t>群文阅读教学策略</a:t>
            </a:r>
            <a:endParaRPr lang="en-US" altLang="zh-CN" sz="4000" dirty="0" smtClean="0">
              <a:latin typeface="黑体" pitchFamily="49" charset="-122"/>
              <a:ea typeface="黑体" pitchFamily="49" charset="-122"/>
            </a:endParaRPr>
          </a:p>
          <a:p>
            <a:pPr>
              <a:lnSpc>
                <a:spcPts val="6000"/>
              </a:lnSpc>
            </a:pPr>
            <a:r>
              <a:rPr lang="zh-CN" altLang="en-US" sz="4000" dirty="0" smtClean="0">
                <a:latin typeface="黑体" pitchFamily="49" charset="-122"/>
                <a:ea typeface="黑体" pitchFamily="49" charset="-122"/>
              </a:rPr>
              <a:t>四、      </a:t>
            </a:r>
            <a:r>
              <a:rPr lang="en-US" altLang="zh-CN" sz="4000" dirty="0" smtClean="0">
                <a:latin typeface="黑体" pitchFamily="49" charset="-122"/>
                <a:ea typeface="黑体" pitchFamily="49" charset="-122"/>
              </a:rPr>
              <a:t>《</a:t>
            </a:r>
            <a:r>
              <a:rPr lang="zh-CN" altLang="en-US" sz="4000" dirty="0" smtClean="0">
                <a:latin typeface="黑体" pitchFamily="49" charset="-122"/>
                <a:ea typeface="黑体" pitchFamily="49" charset="-122"/>
              </a:rPr>
              <a:t>大地的语言</a:t>
            </a:r>
            <a:r>
              <a:rPr lang="en-US" altLang="zh-CN" sz="4000" dirty="0" smtClean="0">
                <a:latin typeface="黑体" pitchFamily="49" charset="-122"/>
                <a:ea typeface="黑体" pitchFamily="49" charset="-122"/>
              </a:rPr>
              <a:t>》</a:t>
            </a:r>
            <a:r>
              <a:rPr lang="zh-CN" altLang="en-US" sz="4000" dirty="0" smtClean="0">
                <a:latin typeface="黑体" pitchFamily="49" charset="-122"/>
                <a:ea typeface="黑体" pitchFamily="49" charset="-122"/>
              </a:rPr>
              <a:t>议题分析</a:t>
            </a:r>
            <a:endParaRPr lang="zh-CN" altLang="en-US" sz="4000" dirty="0">
              <a:latin typeface="黑体" pitchFamily="49" charset="-122"/>
              <a:ea typeface="黑体" pitchFamily="49" charset="-122"/>
            </a:endParaRPr>
          </a:p>
        </p:txBody>
      </p:sp>
    </p:spTree>
    <p:extLst>
      <p:ext uri="{BB962C8B-B14F-4D97-AF65-F5344CB8AC3E}">
        <p14:creationId xmlns="" xmlns:p14="http://schemas.microsoft.com/office/powerpoint/2010/main" val="3344423115"/>
      </p:ext>
    </p:extLst>
  </p:cSld>
  <p:clrMapOvr>
    <a:masterClrMapping/>
  </p:clrMapOvr>
  <mc:AlternateContent xmlns:mc="http://schemas.openxmlformats.org/markup-compatibility/2006">
    <mc:Choice xmlns=""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65929" y="2061812"/>
            <a:ext cx="1147483" cy="4205759"/>
          </a:xfrm>
          <a:prstGeom prst="rect">
            <a:avLst/>
          </a:prstGeom>
          <a:ln/>
        </p:spPr>
        <p:style>
          <a:lnRef idx="1">
            <a:schemeClr val="accent3"/>
          </a:lnRef>
          <a:fillRef idx="2">
            <a:schemeClr val="accent3"/>
          </a:fillRef>
          <a:effectRef idx="1">
            <a:schemeClr val="accent3"/>
          </a:effectRef>
          <a:fontRef idx="minor">
            <a:schemeClr val="dk1"/>
          </a:fontRef>
        </p:style>
        <p:txBody>
          <a:bodyPr wrap="square" lIns="91431" tIns="45716" rIns="91431" bIns="45716">
            <a:spAutoFit/>
          </a:bodyPr>
          <a:lstStyle/>
          <a:p>
            <a:pPr>
              <a:lnSpc>
                <a:spcPct val="80000"/>
              </a:lnSpc>
              <a:spcBef>
                <a:spcPct val="20000"/>
              </a:spcBef>
              <a:defRPr/>
            </a:pPr>
            <a:r>
              <a:rPr lang="zh-CN" altLang="en-US" sz="6600" b="1" spc="600" dirty="0">
                <a:ln w="17780" cmpd="sng">
                  <a:solidFill>
                    <a:srgbClr val="FF0000"/>
                  </a:solidFill>
                  <a:prstDash val="solid"/>
                  <a:miter lim="800000"/>
                </a:ln>
                <a:solidFill>
                  <a:schemeClr val="tx1"/>
                </a:solidFill>
                <a:effectLst>
                  <a:glow rad="63500">
                    <a:schemeClr val="accent2">
                      <a:satMod val="175000"/>
                      <a:alpha val="40000"/>
                    </a:schemeClr>
                  </a:glow>
                </a:effectLst>
                <a:latin typeface="华文行楷" pitchFamily="2" charset="-122"/>
                <a:ea typeface="华文行楷" pitchFamily="2" charset="-122"/>
              </a:rPr>
              <a:t>宿命的悲欢</a:t>
            </a:r>
          </a:p>
        </p:txBody>
      </p:sp>
      <p:sp>
        <p:nvSpPr>
          <p:cNvPr id="3" name="矩形 2"/>
          <p:cNvSpPr/>
          <p:nvPr/>
        </p:nvSpPr>
        <p:spPr>
          <a:xfrm>
            <a:off x="4805082" y="2351382"/>
            <a:ext cx="8283397" cy="3351679"/>
          </a:xfrm>
          <a:prstGeom prst="rect">
            <a:avLst/>
          </a:prstGeom>
        </p:spPr>
        <p:txBody>
          <a:bodyPr wrap="square" lIns="91431" tIns="45716" rIns="91431" bIns="45716">
            <a:spAutoFit/>
          </a:bodyPr>
          <a:lstStyle/>
          <a:p>
            <a:pPr>
              <a:lnSpc>
                <a:spcPts val="7199"/>
              </a:lnSpc>
              <a:spcBef>
                <a:spcPct val="20000"/>
              </a:spcBef>
              <a:defRPr/>
            </a:pPr>
            <a:r>
              <a:rPr lang="zh-CN" altLang="en-US" sz="7200" b="1" spc="300" dirty="0">
                <a:ln w="11430" cmpd="sng">
                  <a:solidFill>
                    <a:schemeClr val="accent1">
                      <a:tint val="10000"/>
                    </a:schemeClr>
                  </a:solidFill>
                  <a:prstDash val="solid"/>
                  <a:miter lim="800000"/>
                </a:ln>
                <a:effectLst>
                  <a:glow rad="45500">
                    <a:schemeClr val="accent1">
                      <a:satMod val="220000"/>
                      <a:alpha val="35000"/>
                    </a:schemeClr>
                  </a:glow>
                </a:effectLst>
                <a:latin typeface="华文行楷" pitchFamily="2" charset="-122"/>
                <a:ea typeface="华文行楷" pitchFamily="2" charset="-122"/>
              </a:rPr>
              <a:t>悲剧精神：抗争</a:t>
            </a:r>
            <a:endParaRPr lang="en-US" altLang="zh-CN" sz="7200" b="1" spc="300" dirty="0">
              <a:ln w="11430" cmpd="sng">
                <a:solidFill>
                  <a:schemeClr val="accent1">
                    <a:tint val="10000"/>
                  </a:schemeClr>
                </a:solidFill>
                <a:prstDash val="solid"/>
                <a:miter lim="800000"/>
              </a:ln>
              <a:effectLst>
                <a:glow rad="45500">
                  <a:schemeClr val="accent1">
                    <a:satMod val="220000"/>
                    <a:alpha val="35000"/>
                  </a:schemeClr>
                </a:glow>
              </a:effectLst>
              <a:latin typeface="华文行楷" pitchFamily="2" charset="-122"/>
              <a:ea typeface="华文行楷" pitchFamily="2" charset="-122"/>
            </a:endParaRPr>
          </a:p>
          <a:p>
            <a:pPr>
              <a:lnSpc>
                <a:spcPts val="7199"/>
              </a:lnSpc>
              <a:spcBef>
                <a:spcPct val="20000"/>
              </a:spcBef>
              <a:defRPr/>
            </a:pPr>
            <a:r>
              <a:rPr lang="zh-CN" altLang="en-US" sz="7200" b="1" spc="300" dirty="0">
                <a:ln w="11430" cmpd="sng">
                  <a:solidFill>
                    <a:schemeClr val="accent1">
                      <a:tint val="10000"/>
                    </a:schemeClr>
                  </a:solidFill>
                  <a:prstDash val="solid"/>
                  <a:miter lim="800000"/>
                </a:ln>
                <a:effectLst>
                  <a:glow rad="45500">
                    <a:schemeClr val="accent1">
                      <a:satMod val="220000"/>
                      <a:alpha val="35000"/>
                    </a:schemeClr>
                  </a:glow>
                </a:effectLst>
                <a:latin typeface="华文行楷" pitchFamily="2" charset="-122"/>
                <a:ea typeface="华文行楷" pitchFamily="2" charset="-122"/>
              </a:rPr>
              <a:t>悲剧意蕴：唤醒</a:t>
            </a:r>
            <a:endParaRPr lang="en-US" altLang="zh-CN" sz="7200" b="1" spc="300" dirty="0">
              <a:ln w="11430" cmpd="sng">
                <a:solidFill>
                  <a:schemeClr val="accent1">
                    <a:tint val="10000"/>
                  </a:schemeClr>
                </a:solidFill>
                <a:prstDash val="solid"/>
                <a:miter lim="800000"/>
              </a:ln>
              <a:effectLst>
                <a:glow rad="45500">
                  <a:schemeClr val="accent1">
                    <a:satMod val="220000"/>
                    <a:alpha val="35000"/>
                  </a:schemeClr>
                </a:glow>
              </a:effectLst>
              <a:latin typeface="华文行楷" pitchFamily="2" charset="-122"/>
              <a:ea typeface="华文行楷" pitchFamily="2" charset="-122"/>
            </a:endParaRPr>
          </a:p>
          <a:p>
            <a:pPr>
              <a:lnSpc>
                <a:spcPts val="7199"/>
              </a:lnSpc>
              <a:spcBef>
                <a:spcPct val="20000"/>
              </a:spcBef>
              <a:defRPr/>
            </a:pPr>
            <a:r>
              <a:rPr lang="zh-CN" altLang="en-US" sz="7200" b="1" spc="300" dirty="0">
                <a:ln w="11430" cmpd="sng">
                  <a:solidFill>
                    <a:schemeClr val="accent1">
                      <a:tint val="10000"/>
                    </a:schemeClr>
                  </a:solidFill>
                  <a:prstDash val="solid"/>
                  <a:miter lim="800000"/>
                </a:ln>
                <a:effectLst>
                  <a:glow rad="45500">
                    <a:schemeClr val="accent1">
                      <a:satMod val="220000"/>
                      <a:alpha val="35000"/>
                    </a:schemeClr>
                  </a:glow>
                </a:effectLst>
                <a:latin typeface="华文行楷" pitchFamily="2" charset="-122"/>
                <a:ea typeface="华文行楷" pitchFamily="2" charset="-122"/>
              </a:rPr>
              <a:t>悲剧审美：升华</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7900" y="2962141"/>
            <a:ext cx="9501874" cy="2369880"/>
          </a:xfrm>
          <a:prstGeom prst="rect">
            <a:avLst/>
          </a:prstGeom>
          <a:noFill/>
        </p:spPr>
        <p:txBody>
          <a:bodyPr wrap="square" rtlCol="0">
            <a:spAutoFit/>
          </a:bodyPr>
          <a:lstStyle/>
          <a:p>
            <a:pPr algn="ctr"/>
            <a:r>
              <a:rPr lang="zh-CN" altLang="en-US" sz="4400" b="1" dirty="0" smtClean="0">
                <a:solidFill>
                  <a:srgbClr val="000000"/>
                </a:solidFill>
                <a:latin typeface="微软雅黑" pitchFamily="34" charset="-122"/>
                <a:ea typeface="微软雅黑" pitchFamily="34" charset="-122"/>
              </a:rPr>
              <a:t>议题：枪口</a:t>
            </a:r>
            <a:r>
              <a:rPr lang="zh-CN" altLang="en-US" sz="4400" b="1" dirty="0">
                <a:solidFill>
                  <a:srgbClr val="000000"/>
                </a:solidFill>
                <a:latin typeface="微软雅黑" pitchFamily="34" charset="-122"/>
                <a:ea typeface="微软雅黑" pitchFamily="34" charset="-122"/>
              </a:rPr>
              <a:t>抬高一厘米</a:t>
            </a:r>
          </a:p>
          <a:p>
            <a:pPr algn="ctr"/>
            <a:r>
              <a:rPr lang="en-US" altLang="zh-CN" sz="4000" b="1" dirty="0" smtClean="0">
                <a:solidFill>
                  <a:srgbClr val="000000"/>
                </a:solidFill>
                <a:latin typeface="微软雅黑" pitchFamily="34" charset="-122"/>
                <a:ea typeface="微软雅黑" pitchFamily="34" charset="-122"/>
              </a:rPr>
              <a:t>                  </a:t>
            </a:r>
            <a:r>
              <a:rPr lang="en-US" altLang="zh-CN" sz="3600" b="1" dirty="0" smtClean="0">
                <a:solidFill>
                  <a:srgbClr val="000000"/>
                </a:solidFill>
                <a:latin typeface="微软雅黑" pitchFamily="34" charset="-122"/>
                <a:ea typeface="微软雅黑" pitchFamily="34" charset="-122"/>
              </a:rPr>
              <a:t>——</a:t>
            </a:r>
            <a:r>
              <a:rPr lang="zh-CN" altLang="en-US" sz="3600" b="1" dirty="0">
                <a:solidFill>
                  <a:srgbClr val="000000"/>
                </a:solidFill>
                <a:latin typeface="微软雅黑" pitchFamily="34" charset="-122"/>
                <a:ea typeface="微软雅黑" pitchFamily="34" charset="-122"/>
              </a:rPr>
              <a:t>如何进行思辨</a:t>
            </a:r>
            <a:r>
              <a:rPr lang="zh-CN" altLang="en-US" sz="3600" b="1" dirty="0" smtClean="0">
                <a:solidFill>
                  <a:srgbClr val="000000"/>
                </a:solidFill>
                <a:latin typeface="微软雅黑" pitchFamily="34" charset="-122"/>
                <a:ea typeface="微软雅黑" pitchFamily="34" charset="-122"/>
              </a:rPr>
              <a:t>阅读</a:t>
            </a:r>
            <a:endParaRPr lang="en-US" altLang="zh-CN" sz="3600" b="1" dirty="0" smtClean="0">
              <a:solidFill>
                <a:srgbClr val="000000"/>
              </a:solidFill>
              <a:latin typeface="微软雅黑" pitchFamily="34" charset="-122"/>
              <a:ea typeface="微软雅黑" pitchFamily="34" charset="-122"/>
            </a:endParaRPr>
          </a:p>
          <a:p>
            <a:pPr algn="ctr"/>
            <a:endParaRPr lang="zh-CN" altLang="en-US" sz="4000" dirty="0">
              <a:solidFill>
                <a:srgbClr val="000000"/>
              </a:solidFill>
              <a:latin typeface="方正书宋.体a."/>
            </a:endParaRPr>
          </a:p>
          <a:p>
            <a:pPr algn="ctr"/>
            <a:r>
              <a:rPr lang="zh-CN" altLang="en-US" sz="2400" dirty="0">
                <a:solidFill>
                  <a:srgbClr val="000000"/>
                </a:solidFill>
                <a:latin typeface="楷体" pitchFamily="49" charset="-122"/>
                <a:ea typeface="楷体" pitchFamily="49" charset="-122"/>
              </a:rPr>
              <a:t>◎四川成都七中语文组 胡</a:t>
            </a:r>
            <a:r>
              <a:rPr lang="zh-CN" altLang="en-US" sz="2400" dirty="0" smtClean="0">
                <a:solidFill>
                  <a:srgbClr val="000000"/>
                </a:solidFill>
                <a:latin typeface="楷体" pitchFamily="49" charset="-122"/>
                <a:ea typeface="楷体" pitchFamily="49" charset="-122"/>
              </a:rPr>
              <a:t>丹 </a:t>
            </a:r>
            <a:endParaRPr lang="zh-CN" altLang="en-US" dirty="0">
              <a:latin typeface="楷体" pitchFamily="49" charset="-122"/>
              <a:ea typeface="楷体" pitchFamily="49" charset="-122"/>
            </a:endParaRPr>
          </a:p>
        </p:txBody>
      </p:sp>
      <p:sp>
        <p:nvSpPr>
          <p:cNvPr id="3" name="TextBox 2"/>
          <p:cNvSpPr txBox="1"/>
          <p:nvPr/>
        </p:nvSpPr>
        <p:spPr>
          <a:xfrm>
            <a:off x="3636334" y="1452282"/>
            <a:ext cx="7118503" cy="646323"/>
          </a:xfrm>
          <a:prstGeom prst="rect">
            <a:avLst/>
          </a:prstGeom>
          <a:noFill/>
        </p:spPr>
        <p:txBody>
          <a:bodyPr wrap="square" lIns="91431" tIns="45716" rIns="91431" bIns="45716" rtlCol="0">
            <a:spAutoFit/>
          </a:bodyPr>
          <a:lstStyle/>
          <a:p>
            <a:pPr algn="ctr"/>
            <a:r>
              <a:rPr lang="zh-CN" altLang="en-US" sz="3600" dirty="0">
                <a:latin typeface="华文中宋" pitchFamily="2" charset="-122"/>
                <a:ea typeface="华文中宋" pitchFamily="2" charset="-122"/>
              </a:rPr>
              <a:t>学习任务</a:t>
            </a:r>
            <a:r>
              <a:rPr lang="zh-CN" altLang="en-US" sz="3600" dirty="0" smtClean="0">
                <a:latin typeface="华文中宋" pitchFamily="2" charset="-122"/>
                <a:ea typeface="华文中宋" pitchFamily="2" charset="-122"/>
              </a:rPr>
              <a:t>群</a:t>
            </a:r>
            <a:r>
              <a:rPr lang="en-US" altLang="zh-CN" sz="3600" dirty="0" smtClean="0">
                <a:latin typeface="华文中宋" pitchFamily="2" charset="-122"/>
                <a:ea typeface="华文中宋" pitchFamily="2" charset="-122"/>
              </a:rPr>
              <a:t>   </a:t>
            </a:r>
            <a:r>
              <a:rPr lang="zh-CN" altLang="en-US" sz="3600" dirty="0" smtClean="0">
                <a:latin typeface="华文中宋" pitchFamily="2" charset="-122"/>
                <a:ea typeface="华文中宋" pitchFamily="2" charset="-122"/>
              </a:rPr>
              <a:t>思辨阅读与表达</a:t>
            </a:r>
            <a:endParaRPr lang="zh-CN" altLang="en-US" sz="3600" dirty="0">
              <a:latin typeface="华文中宋" pitchFamily="2" charset="-122"/>
              <a:ea typeface="华文中宋" pitchFamily="2" charset="-122"/>
            </a:endParaRPr>
          </a:p>
        </p:txBody>
      </p:sp>
    </p:spTree>
    <p:extLst>
      <p:ext uri="{BB962C8B-B14F-4D97-AF65-F5344CB8AC3E}">
        <p14:creationId xmlns="" xmlns:p14="http://schemas.microsoft.com/office/powerpoint/2010/main" val="297932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8500" y="1790163"/>
            <a:ext cx="8834907" cy="4832092"/>
          </a:xfrm>
          <a:prstGeom prst="rect">
            <a:avLst/>
          </a:prstGeom>
          <a:noFill/>
        </p:spPr>
        <p:txBody>
          <a:bodyPr wrap="square" rtlCol="0">
            <a:spAutoFit/>
          </a:bodyPr>
          <a:lstStyle/>
          <a:p>
            <a:r>
              <a:rPr lang="en-US" altLang="zh-CN" sz="2800" dirty="0">
                <a:latin typeface="楷体" pitchFamily="49" charset="-122"/>
                <a:ea typeface="楷体" pitchFamily="49" charset="-122"/>
              </a:rPr>
              <a:t>《</a:t>
            </a:r>
            <a:r>
              <a:rPr lang="zh-CN" altLang="en-US" sz="2800" dirty="0">
                <a:latin typeface="楷体" pitchFamily="49" charset="-122"/>
                <a:ea typeface="楷体" pitchFamily="49" charset="-122"/>
              </a:rPr>
              <a:t>把“枪口抬高一厘米”的启迪</a:t>
            </a:r>
            <a:r>
              <a:rPr lang="en-US" altLang="zh-CN" sz="2800" dirty="0">
                <a:latin typeface="楷体" pitchFamily="49" charset="-122"/>
                <a:ea typeface="楷体" pitchFamily="49" charset="-122"/>
              </a:rPr>
              <a:t>》</a:t>
            </a:r>
            <a:r>
              <a:rPr lang="zh-CN" altLang="en-US" sz="2800" dirty="0">
                <a:latin typeface="楷体" pitchFamily="49" charset="-122"/>
                <a:ea typeface="楷体" pitchFamily="49" charset="-122"/>
              </a:rPr>
              <a:t>一文，通过透视“亨里奇案”的来龙去脉，总结其在司法和人性方面给我们的启迪。</a:t>
            </a:r>
            <a:r>
              <a:rPr lang="zh-CN" altLang="en-US" sz="2800" dirty="0">
                <a:solidFill>
                  <a:srgbClr val="FF0000"/>
                </a:solidFill>
                <a:latin typeface="楷体" pitchFamily="49" charset="-122"/>
                <a:ea typeface="楷体" pitchFamily="49" charset="-122"/>
              </a:rPr>
              <a:t>“枪口抬高一厘米”的意义在于启发我们，面对法律与人情的矛盾时，人类只有拥有抵抗与自救的勇气和智慧，尊重生命，才能避免人性的堕落。</a:t>
            </a:r>
            <a:r>
              <a:rPr lang="zh-CN" altLang="en-US" sz="2800" dirty="0">
                <a:latin typeface="楷体" pitchFamily="49" charset="-122"/>
                <a:ea typeface="楷体" pitchFamily="49" charset="-122"/>
              </a:rPr>
              <a:t>作者敏锐地发现，尊重生命、顺乎人情很有可能会带来解构法律的后果，因此，作者审慎地区分了“情”的两种内涵，认为“情”不是面子上的人情，而是关乎人类的伦理道德，并试图消解“情”对“法”的冲击。然而，无法回避的问题是，以伦理和道德的名义对抗法律，最终是维护了法律的尊严还是破坏了法制的基础呢？ </a:t>
            </a:r>
          </a:p>
        </p:txBody>
      </p:sp>
      <p:sp>
        <p:nvSpPr>
          <p:cNvPr id="3" name="TextBox 2"/>
          <p:cNvSpPr txBox="1"/>
          <p:nvPr/>
        </p:nvSpPr>
        <p:spPr>
          <a:xfrm>
            <a:off x="978794" y="540913"/>
            <a:ext cx="3696237" cy="707886"/>
          </a:xfrm>
          <a:prstGeom prst="rect">
            <a:avLst/>
          </a:prstGeom>
          <a:noFill/>
        </p:spPr>
        <p:txBody>
          <a:bodyPr wrap="square" rtlCol="0">
            <a:spAutoFit/>
          </a:bodyPr>
          <a:lstStyle/>
          <a:p>
            <a:r>
              <a:rPr lang="zh-CN" altLang="en-US" sz="4000" b="1" dirty="0" smtClean="0"/>
              <a:t>文本解读</a:t>
            </a:r>
            <a:endParaRPr lang="zh-CN" altLang="en-US" sz="4000" b="1" dirty="0"/>
          </a:p>
        </p:txBody>
      </p:sp>
    </p:spTree>
    <p:extLst>
      <p:ext uri="{BB962C8B-B14F-4D97-AF65-F5344CB8AC3E}">
        <p14:creationId xmlns="" xmlns:p14="http://schemas.microsoft.com/office/powerpoint/2010/main" val="3518762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0321" y="1648495"/>
            <a:ext cx="9118242" cy="4401205"/>
          </a:xfrm>
          <a:prstGeom prst="rect">
            <a:avLst/>
          </a:prstGeom>
          <a:noFill/>
        </p:spPr>
        <p:txBody>
          <a:bodyPr wrap="square" rtlCol="0">
            <a:spAutoFit/>
          </a:bodyPr>
          <a:lstStyle/>
          <a:p>
            <a:r>
              <a:rPr lang="en-US" altLang="zh-CN" sz="2800" dirty="0">
                <a:latin typeface="楷体" pitchFamily="49" charset="-122"/>
                <a:ea typeface="楷体" pitchFamily="49" charset="-122"/>
              </a:rPr>
              <a:t>《“</a:t>
            </a:r>
            <a:r>
              <a:rPr lang="zh-CN" altLang="en-US" sz="2800" dirty="0">
                <a:latin typeface="楷体" pitchFamily="49" charset="-122"/>
                <a:ea typeface="楷体" pitchFamily="49" charset="-122"/>
              </a:rPr>
              <a:t>枪口抬高一厘米”不是鸡汤，是人性的呼唤</a:t>
            </a:r>
            <a:r>
              <a:rPr lang="en-US" altLang="zh-CN" sz="2800" dirty="0">
                <a:latin typeface="楷体" pitchFamily="49" charset="-122"/>
                <a:ea typeface="楷体" pitchFamily="49" charset="-122"/>
              </a:rPr>
              <a:t>》</a:t>
            </a:r>
            <a:r>
              <a:rPr lang="zh-CN" altLang="en-US" sz="2800" dirty="0">
                <a:latin typeface="楷体" pitchFamily="49" charset="-122"/>
                <a:ea typeface="楷体" pitchFamily="49" charset="-122"/>
              </a:rPr>
              <a:t>一文，通过考证“亨里奇案”的真伪</a:t>
            </a:r>
            <a:r>
              <a:rPr lang="zh-CN" altLang="en-US" sz="2800" dirty="0" smtClean="0">
                <a:latin typeface="楷体" pitchFamily="49" charset="-122"/>
                <a:ea typeface="楷体" pitchFamily="49" charset="-122"/>
              </a:rPr>
              <a:t>，</a:t>
            </a:r>
            <a:r>
              <a:rPr lang="zh-CN" altLang="en-US" sz="2800" dirty="0">
                <a:latin typeface="楷体" pitchFamily="49" charset="-122"/>
                <a:ea typeface="楷体" pitchFamily="49" charset="-122"/>
              </a:rPr>
              <a:t>分析一段杜撰的言论受欢迎的深层原因。作者从法理上分析了判处士兵亨利奇有罪的依据，也为我们厘清了一个基本事实，即法官不应以抽象的伦理道德来审判他人，而应以实在法为准绳。但即使是律师出身的作者，也并非一个法律至上主义者，而是</a:t>
            </a:r>
            <a:r>
              <a:rPr lang="zh-CN" altLang="en-US" sz="2800" dirty="0">
                <a:solidFill>
                  <a:srgbClr val="FF0000"/>
                </a:solidFill>
                <a:latin typeface="楷体" pitchFamily="49" charset="-122"/>
                <a:ea typeface="楷体" pitchFamily="49" charset="-122"/>
              </a:rPr>
              <a:t>提醒我们一个只知遵守法律（尤其是恶法）而缺乏良知的人，是很容易犯下阿伦特所言的“平庸的恶”。</a:t>
            </a:r>
            <a:r>
              <a:rPr lang="zh-CN" altLang="en-US" sz="2800" dirty="0">
                <a:latin typeface="楷体" pitchFamily="49" charset="-122"/>
                <a:ea typeface="楷体" pitchFamily="49" charset="-122"/>
              </a:rPr>
              <a:t>因此， 一段杜撰的言论正是因为蕴含着对平庸人格的反驳和对美好人性的呼唤，才被人们传颂。</a:t>
            </a:r>
          </a:p>
        </p:txBody>
      </p:sp>
    </p:spTree>
    <p:extLst>
      <p:ext uri="{BB962C8B-B14F-4D97-AF65-F5344CB8AC3E}">
        <p14:creationId xmlns="" xmlns:p14="http://schemas.microsoft.com/office/powerpoint/2010/main" val="177399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4868" y="2112135"/>
            <a:ext cx="9543245" cy="2677656"/>
          </a:xfrm>
          <a:prstGeom prst="rect">
            <a:avLst/>
          </a:prstGeom>
          <a:noFill/>
        </p:spPr>
        <p:txBody>
          <a:bodyPr wrap="square" rtlCol="0">
            <a:spAutoFit/>
          </a:bodyPr>
          <a:lstStyle/>
          <a:p>
            <a:r>
              <a:rPr lang="en-US" altLang="zh-CN" sz="2800" dirty="0">
                <a:latin typeface="楷体" pitchFamily="49" charset="-122"/>
                <a:ea typeface="楷体" pitchFamily="49" charset="-122"/>
              </a:rPr>
              <a:t>《</a:t>
            </a:r>
            <a:r>
              <a:rPr lang="zh-CN" altLang="en-US" sz="2800" dirty="0">
                <a:latin typeface="楷体" pitchFamily="49" charset="-122"/>
                <a:ea typeface="楷体" pitchFamily="49" charset="-122"/>
              </a:rPr>
              <a:t>守住良心的“一厘米主权”</a:t>
            </a:r>
            <a:r>
              <a:rPr lang="en-US" altLang="zh-CN" sz="2800" dirty="0">
                <a:latin typeface="楷体" pitchFamily="49" charset="-122"/>
                <a:ea typeface="楷体" pitchFamily="49" charset="-122"/>
              </a:rPr>
              <a:t>》</a:t>
            </a:r>
            <a:r>
              <a:rPr lang="zh-CN" altLang="en-US" sz="2800" dirty="0">
                <a:latin typeface="楷体" pitchFamily="49" charset="-122"/>
                <a:ea typeface="楷体" pitchFamily="49" charset="-122"/>
              </a:rPr>
              <a:t>一文，作者并未从社会和国家角度去阐明“枪口抬高一厘米”的意义，而是从“身体自治”和“思想自治”两个方面，</a:t>
            </a:r>
            <a:r>
              <a:rPr lang="zh-CN" altLang="en-US" sz="2800" dirty="0">
                <a:solidFill>
                  <a:srgbClr val="FF0000"/>
                </a:solidFill>
                <a:latin typeface="楷体" pitchFamily="49" charset="-122"/>
                <a:ea typeface="楷体" pitchFamily="49" charset="-122"/>
              </a:rPr>
              <a:t>将“枪口抬高一厘米”之于个体的意义提升到一个新的高度</a:t>
            </a:r>
            <a:r>
              <a:rPr lang="zh-CN" altLang="en-US" sz="2800" dirty="0">
                <a:latin typeface="楷体" pitchFamily="49" charset="-122"/>
                <a:ea typeface="楷体" pitchFamily="49" charset="-122"/>
              </a:rPr>
              <a:t>。在作者充满人本主义和浪漫主义色彩的文字中，我们可以窥见作者对于人类精神自由和灵魂高贵的追崇。</a:t>
            </a:r>
          </a:p>
        </p:txBody>
      </p:sp>
    </p:spTree>
    <p:extLst>
      <p:ext uri="{BB962C8B-B14F-4D97-AF65-F5344CB8AC3E}">
        <p14:creationId xmlns="" xmlns:p14="http://schemas.microsoft.com/office/powerpoint/2010/main" val="1628538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7435" y="786412"/>
            <a:ext cx="11080376" cy="6788012"/>
          </a:xfrm>
          <a:prstGeom prst="rect">
            <a:avLst/>
          </a:prstGeom>
          <a:noFill/>
        </p:spPr>
        <p:txBody>
          <a:bodyPr wrap="square" rtlCol="0">
            <a:spAutoFit/>
          </a:bodyPr>
          <a:lstStyle/>
          <a:p>
            <a:pPr>
              <a:lnSpc>
                <a:spcPts val="3500"/>
              </a:lnSpc>
            </a:pPr>
            <a:r>
              <a:rPr lang="en-US" altLang="zh-CN" sz="2400" dirty="0"/>
              <a:t>【</a:t>
            </a:r>
            <a:r>
              <a:rPr lang="zh-CN" altLang="en-US" sz="2400" dirty="0"/>
              <a:t>导入、熟悉回归文本</a:t>
            </a:r>
            <a:r>
              <a:rPr lang="en-US" altLang="zh-CN" sz="2400" dirty="0"/>
              <a:t>】</a:t>
            </a:r>
          </a:p>
          <a:p>
            <a:pPr>
              <a:lnSpc>
                <a:spcPts val="3500"/>
              </a:lnSpc>
            </a:pPr>
            <a:r>
              <a:rPr lang="zh-CN" altLang="en-US" sz="2400" dirty="0"/>
              <a:t>找学生判断三则作者介绍分别对应哪位作者，并说明理由。</a:t>
            </a:r>
          </a:p>
          <a:p>
            <a:pPr>
              <a:lnSpc>
                <a:spcPts val="3500"/>
              </a:lnSpc>
            </a:pPr>
            <a:r>
              <a:rPr lang="zh-CN" altLang="en-US" sz="2400" dirty="0"/>
              <a:t>一、</a:t>
            </a:r>
            <a:r>
              <a:rPr lang="en-US" altLang="zh-CN" sz="2400" dirty="0"/>
              <a:t>【</a:t>
            </a:r>
            <a:r>
              <a:rPr lang="zh-CN" altLang="en-US" sz="2400" dirty="0"/>
              <a:t>引入本节课目标和任务，初步感受了解思辨精神</a:t>
            </a:r>
            <a:r>
              <a:rPr lang="en-US" altLang="zh-CN" sz="2400" dirty="0"/>
              <a:t>】</a:t>
            </a:r>
          </a:p>
          <a:p>
            <a:pPr>
              <a:lnSpc>
                <a:spcPts val="3500"/>
              </a:lnSpc>
            </a:pPr>
            <a:r>
              <a:rPr lang="zh-CN" altLang="en-US" sz="2400" dirty="0" smtClean="0"/>
              <a:t>思辨</a:t>
            </a:r>
            <a:r>
              <a:rPr lang="zh-CN" altLang="en-US" sz="2400" dirty="0"/>
              <a:t>精神：把一切置于理性范畴加以省察和评判，通过理解、质疑、查证和推理</a:t>
            </a:r>
            <a:r>
              <a:rPr lang="zh-CN" altLang="en-US" sz="2400" dirty="0" smtClean="0"/>
              <a:t>等。</a:t>
            </a:r>
            <a:endParaRPr lang="zh-CN" altLang="en-US" sz="2400" dirty="0"/>
          </a:p>
          <a:p>
            <a:pPr>
              <a:lnSpc>
                <a:spcPts val="3500"/>
              </a:lnSpc>
            </a:pPr>
            <a:r>
              <a:rPr lang="zh-CN" altLang="en-US" sz="2400" dirty="0"/>
              <a:t>思辨的对象：一般是判断，分为三种：事实事件判断、喜好偏好判断和信念价值观判断。</a:t>
            </a:r>
          </a:p>
          <a:p>
            <a:pPr>
              <a:lnSpc>
                <a:spcPts val="3500"/>
              </a:lnSpc>
            </a:pPr>
            <a:r>
              <a:rPr lang="zh-CN" altLang="en-US" sz="2400" dirty="0"/>
              <a:t>今天着重从事实层面和价值层面来入手，感受思辨的内涵、方法和意义。</a:t>
            </a:r>
          </a:p>
          <a:p>
            <a:pPr>
              <a:lnSpc>
                <a:spcPts val="3500"/>
              </a:lnSpc>
            </a:pPr>
            <a:r>
              <a:rPr lang="zh-CN" altLang="en-US" sz="2400" dirty="0"/>
              <a:t>二、</a:t>
            </a:r>
            <a:r>
              <a:rPr lang="en-US" altLang="zh-CN" sz="2400" dirty="0"/>
              <a:t>【</a:t>
            </a:r>
            <a:r>
              <a:rPr lang="zh-CN" altLang="en-US" sz="2400" dirty="0"/>
              <a:t>探讨事实</a:t>
            </a:r>
            <a:r>
              <a:rPr lang="zh-CN" altLang="en-US" sz="2400" dirty="0" smtClean="0"/>
              <a:t>判</a:t>
            </a:r>
            <a:r>
              <a:rPr lang="en-US" altLang="zh-CN" sz="2400" dirty="0" smtClean="0"/>
              <a:t>】</a:t>
            </a:r>
            <a:endParaRPr lang="zh-CN" altLang="en-US" sz="2400" dirty="0"/>
          </a:p>
          <a:p>
            <a:pPr>
              <a:lnSpc>
                <a:spcPts val="3500"/>
              </a:lnSpc>
            </a:pPr>
            <a:r>
              <a:rPr lang="zh-CN" altLang="en-US" sz="2400" dirty="0" smtClean="0"/>
              <a:t>概括核心事件，思</a:t>
            </a:r>
            <a:r>
              <a:rPr lang="zh-CN" altLang="en-US" sz="2400" dirty="0"/>
              <a:t>考：刚才我们概括的事实和法官说的话，是真的还是假的</a:t>
            </a:r>
            <a:r>
              <a:rPr lang="zh-CN" altLang="en-US" sz="2400" dirty="0" smtClean="0"/>
              <a:t>呢？</a:t>
            </a:r>
            <a:endParaRPr lang="zh-CN" altLang="en-US" sz="2400" dirty="0"/>
          </a:p>
          <a:p>
            <a:pPr>
              <a:lnSpc>
                <a:spcPts val="3500"/>
              </a:lnSpc>
            </a:pPr>
            <a:r>
              <a:rPr lang="en-US" altLang="zh-CN" sz="2400" dirty="0"/>
              <a:t>1. </a:t>
            </a:r>
            <a:r>
              <a:rPr lang="zh-CN" altLang="en-US" sz="2400" dirty="0"/>
              <a:t>旁证（第二篇</a:t>
            </a:r>
            <a:r>
              <a:rPr lang="zh-CN" altLang="en-US" sz="2400" dirty="0" smtClean="0"/>
              <a:t>）。</a:t>
            </a:r>
            <a:r>
              <a:rPr lang="en-US" altLang="zh-CN" sz="2400" dirty="0" smtClean="0"/>
              <a:t>2</a:t>
            </a:r>
            <a:r>
              <a:rPr lang="en-US" altLang="zh-CN" sz="2400" dirty="0"/>
              <a:t>. </a:t>
            </a:r>
            <a:r>
              <a:rPr lang="zh-CN" altLang="en-US" sz="2400" dirty="0"/>
              <a:t>实证（第二篇中的长平先生、自己</a:t>
            </a:r>
            <a:r>
              <a:rPr lang="zh-CN" altLang="en-US" sz="2400" dirty="0" smtClean="0"/>
              <a:t>）。</a:t>
            </a:r>
            <a:r>
              <a:rPr lang="en-US" altLang="zh-CN" sz="2400" dirty="0" smtClean="0"/>
              <a:t>3</a:t>
            </a:r>
            <a:r>
              <a:rPr lang="en-US" altLang="zh-CN" sz="2400" dirty="0"/>
              <a:t>. </a:t>
            </a:r>
            <a:r>
              <a:rPr lang="zh-CN" altLang="en-US" sz="2400" dirty="0"/>
              <a:t>推理</a:t>
            </a:r>
            <a:r>
              <a:rPr lang="zh-CN" altLang="en-US" sz="2400" dirty="0" smtClean="0"/>
              <a:t>。</a:t>
            </a:r>
            <a:endParaRPr lang="zh-CN" altLang="en-US" sz="2400" dirty="0"/>
          </a:p>
          <a:p>
            <a:pPr>
              <a:lnSpc>
                <a:spcPts val="3500"/>
              </a:lnSpc>
            </a:pPr>
            <a:r>
              <a:rPr lang="zh-CN" altLang="en-US" sz="2400" dirty="0"/>
              <a:t>三、</a:t>
            </a:r>
            <a:r>
              <a:rPr lang="en-US" altLang="zh-CN" sz="2400" dirty="0"/>
              <a:t>【</a:t>
            </a:r>
            <a:r>
              <a:rPr lang="zh-CN" altLang="en-US" sz="2400" dirty="0"/>
              <a:t>探讨价值判断</a:t>
            </a:r>
            <a:r>
              <a:rPr lang="en-US" altLang="zh-CN" sz="2400" dirty="0"/>
              <a:t>】</a:t>
            </a:r>
          </a:p>
          <a:p>
            <a:pPr>
              <a:lnSpc>
                <a:spcPts val="3500"/>
              </a:lnSpc>
            </a:pPr>
            <a:r>
              <a:rPr lang="zh-CN" altLang="en-US" sz="2400" dirty="0"/>
              <a:t>亨里奇应不应该把枪口抬高一厘米？三位作者的观点是什么？你的观点是什么？ </a:t>
            </a:r>
          </a:p>
          <a:p>
            <a:pPr>
              <a:lnSpc>
                <a:spcPts val="3500"/>
              </a:lnSpc>
            </a:pPr>
            <a:r>
              <a:rPr lang="zh-CN" altLang="en-US" sz="2400" dirty="0"/>
              <a:t>（请大家小组之间讨论，阐释自己的理由，教师提醒其他同学尤其是有不同意见的同学要、聆听、思考其他同学的观</a:t>
            </a:r>
            <a:r>
              <a:rPr lang="zh-CN" altLang="en-US" sz="2400" dirty="0" smtClean="0"/>
              <a:t>点）</a:t>
            </a:r>
            <a:endParaRPr lang="zh-CN" altLang="en-US" sz="2400" dirty="0"/>
          </a:p>
        </p:txBody>
      </p:sp>
      <p:sp>
        <p:nvSpPr>
          <p:cNvPr id="3" name="TextBox 2"/>
          <p:cNvSpPr txBox="1"/>
          <p:nvPr/>
        </p:nvSpPr>
        <p:spPr>
          <a:xfrm>
            <a:off x="5988317" y="179311"/>
            <a:ext cx="3263153" cy="646331"/>
          </a:xfrm>
          <a:prstGeom prst="rect">
            <a:avLst/>
          </a:prstGeom>
          <a:noFill/>
        </p:spPr>
        <p:txBody>
          <a:bodyPr wrap="square" rtlCol="0">
            <a:spAutoFit/>
          </a:bodyPr>
          <a:lstStyle/>
          <a:p>
            <a:r>
              <a:rPr lang="zh-CN" altLang="en-US" sz="3600" b="1" dirty="0" smtClean="0">
                <a:latin typeface="微软雅黑" pitchFamily="34" charset="-122"/>
                <a:ea typeface="微软雅黑" pitchFamily="34" charset="-122"/>
              </a:rPr>
              <a:t>教学过程</a:t>
            </a:r>
            <a:endParaRPr lang="zh-CN" altLang="en-US" sz="3600" b="1" dirty="0">
              <a:latin typeface="微软雅黑" pitchFamily="34" charset="-122"/>
              <a:ea typeface="微软雅黑" pitchFamily="34" charset="-122"/>
            </a:endParaRPr>
          </a:p>
        </p:txBody>
      </p:sp>
    </p:spTree>
    <p:extLst>
      <p:ext uri="{BB962C8B-B14F-4D97-AF65-F5344CB8AC3E}">
        <p14:creationId xmlns="" xmlns:p14="http://schemas.microsoft.com/office/powerpoint/2010/main" val="833584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90163" y="935781"/>
            <a:ext cx="10309413" cy="5890330"/>
          </a:xfrm>
          <a:prstGeom prst="rect">
            <a:avLst/>
          </a:prstGeom>
        </p:spPr>
        <p:txBody>
          <a:bodyPr wrap="square">
            <a:spAutoFit/>
          </a:bodyPr>
          <a:lstStyle/>
          <a:p>
            <a:pPr>
              <a:lnSpc>
                <a:spcPts val="3500"/>
              </a:lnSpc>
            </a:pPr>
            <a:r>
              <a:rPr lang="zh-CN" altLang="en-US" sz="2400" dirty="0" smtClean="0"/>
              <a:t>四、</a:t>
            </a:r>
            <a:r>
              <a:rPr lang="en-US" altLang="zh-CN" sz="2400" dirty="0" smtClean="0"/>
              <a:t>【</a:t>
            </a:r>
            <a:r>
              <a:rPr lang="zh-CN" altLang="en-US" sz="2400" dirty="0" smtClean="0"/>
              <a:t>修正调整自己的判断</a:t>
            </a:r>
            <a:r>
              <a:rPr lang="en-US" altLang="zh-CN" sz="2400" dirty="0" smtClean="0"/>
              <a:t>】</a:t>
            </a:r>
            <a:endParaRPr lang="zh-CN" altLang="en-US" sz="2400" dirty="0" smtClean="0"/>
          </a:p>
          <a:p>
            <a:pPr>
              <a:lnSpc>
                <a:spcPts val="3500"/>
              </a:lnSpc>
            </a:pPr>
            <a:r>
              <a:rPr lang="zh-CN" altLang="en-US" sz="2400" dirty="0" smtClean="0"/>
              <a:t>理查德</a:t>
            </a:r>
            <a:r>
              <a:rPr lang="en-US" altLang="zh-CN" sz="2400" dirty="0" smtClean="0"/>
              <a:t>·</a:t>
            </a:r>
            <a:r>
              <a:rPr lang="zh-CN" altLang="en-US" sz="2400" dirty="0" smtClean="0"/>
              <a:t>保罗曾说：“我不会认同任何信念内容，我只认同形成信念的过程，我是一个批判思考者，我愿意检验我的信念，并放弃不能被证据和理性支持的信念，我会时刻跟随证据和推理脚步。” </a:t>
            </a:r>
          </a:p>
          <a:p>
            <a:pPr>
              <a:lnSpc>
                <a:spcPts val="3500"/>
              </a:lnSpc>
            </a:pPr>
            <a:r>
              <a:rPr lang="zh-CN" altLang="en-US" sz="2400" dirty="0" smtClean="0"/>
              <a:t>教师出示新的证据。</a:t>
            </a:r>
          </a:p>
          <a:p>
            <a:pPr>
              <a:lnSpc>
                <a:spcPts val="3500"/>
              </a:lnSpc>
            </a:pPr>
            <a:r>
              <a:rPr lang="zh-CN" altLang="en-US" sz="2400" dirty="0" smtClean="0"/>
              <a:t>我们今天的讨论是永远无法终结的，因为对善恶是非的判断，存在着两种对立的价值观：一种是绝对主义，一种是功利主义。功利主义认为事情的结果对大多数人有利，它就是善的，比如为了国家牺牲个人；而绝对主义认为有些事情就是绝对正确和绝对错误，和结果没有关系。</a:t>
            </a:r>
          </a:p>
          <a:p>
            <a:pPr>
              <a:lnSpc>
                <a:spcPts val="3500"/>
              </a:lnSpc>
            </a:pPr>
            <a:r>
              <a:rPr lang="zh-CN" altLang="en-US" sz="2400" dirty="0" smtClean="0"/>
              <a:t>五、</a:t>
            </a:r>
            <a:r>
              <a:rPr lang="en-US" altLang="zh-CN" sz="2400" dirty="0" smtClean="0"/>
              <a:t>【</a:t>
            </a:r>
            <a:r>
              <a:rPr lang="zh-CN" altLang="en-US" sz="2400" dirty="0" smtClean="0"/>
              <a:t>总结、反思我们的讨论</a:t>
            </a:r>
            <a:r>
              <a:rPr lang="en-US" altLang="zh-CN" sz="2400" dirty="0" smtClean="0"/>
              <a:t>】</a:t>
            </a:r>
          </a:p>
          <a:p>
            <a:pPr>
              <a:lnSpc>
                <a:spcPts val="3500"/>
              </a:lnSpc>
            </a:pPr>
            <a:r>
              <a:rPr lang="en-US" altLang="zh-CN" sz="2400" dirty="0" smtClean="0"/>
              <a:t>【</a:t>
            </a:r>
            <a:r>
              <a:rPr lang="zh-CN" altLang="en-US" sz="2400" dirty="0" smtClean="0"/>
              <a:t>板书</a:t>
            </a:r>
            <a:r>
              <a:rPr lang="en-US" altLang="zh-CN" sz="2400" dirty="0" smtClean="0"/>
              <a:t>】</a:t>
            </a:r>
            <a:r>
              <a:rPr lang="zh-CN" altLang="en-US" sz="2400" dirty="0" smtClean="0"/>
              <a:t>思辨精神始于质疑、重视证据、讲求逻辑。我们可以</a:t>
            </a:r>
            <a:r>
              <a:rPr lang="en-US" altLang="zh-CN" sz="2400" dirty="0" smtClean="0"/>
              <a:t>【</a:t>
            </a:r>
            <a:r>
              <a:rPr lang="zh-CN" altLang="en-US" sz="2400" dirty="0" smtClean="0"/>
              <a:t>反思</a:t>
            </a:r>
            <a:r>
              <a:rPr lang="en-US" altLang="zh-CN" sz="2400" dirty="0" smtClean="0"/>
              <a:t>】</a:t>
            </a:r>
            <a:r>
              <a:rPr lang="zh-CN" altLang="en-US" sz="2400" dirty="0" smtClean="0"/>
              <a:t>刚才我们的讨论是否满足这些要求，自我调节是思辨精神的重要技能，对思维过程、方法和结果的反思、修正和调整会让我们的思辨更能经受时间的检验。</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8981" y="4718513"/>
            <a:ext cx="10116455" cy="954099"/>
          </a:xfrm>
          <a:prstGeom prst="rect">
            <a:avLst/>
          </a:prstGeom>
          <a:noFill/>
        </p:spPr>
        <p:txBody>
          <a:bodyPr wrap="square" lIns="91431" tIns="45716" rIns="91431" bIns="45716" rtlCol="0">
            <a:spAutoFit/>
          </a:bodyPr>
          <a:lstStyle/>
          <a:p>
            <a:r>
              <a:rPr lang="en-US" altLang="zh-CN" sz="2800" dirty="0">
                <a:latin typeface="楷体" pitchFamily="49" charset="-122"/>
                <a:ea typeface="楷体" pitchFamily="49" charset="-122"/>
              </a:rPr>
              <a:t>——</a:t>
            </a:r>
            <a:r>
              <a:rPr lang="zh-CN" altLang="en-US" sz="2800" dirty="0">
                <a:latin typeface="楷体" pitchFamily="49" charset="-122"/>
                <a:ea typeface="楷体" pitchFamily="49" charset="-122"/>
              </a:rPr>
              <a:t>余党绪  上海市特级教师，“中学生批判性思维培养与思辨读写教学实践研究”课题组组长</a:t>
            </a:r>
          </a:p>
        </p:txBody>
      </p:sp>
      <p:sp>
        <p:nvSpPr>
          <p:cNvPr id="3" name="TextBox 2"/>
          <p:cNvSpPr txBox="1"/>
          <p:nvPr/>
        </p:nvSpPr>
        <p:spPr>
          <a:xfrm>
            <a:off x="1852146" y="2094826"/>
            <a:ext cx="11146674" cy="1977713"/>
          </a:xfrm>
          <a:prstGeom prst="rect">
            <a:avLst/>
          </a:prstGeom>
          <a:noFill/>
        </p:spPr>
        <p:txBody>
          <a:bodyPr wrap="square" lIns="91431" tIns="45716" rIns="91431" bIns="45716" rtlCol="0">
            <a:spAutoFit/>
          </a:bodyPr>
          <a:lstStyle/>
          <a:p>
            <a:pPr>
              <a:lnSpc>
                <a:spcPts val="5000"/>
              </a:lnSpc>
            </a:pPr>
            <a:r>
              <a:rPr lang="zh-CN" altLang="en-US" sz="4000" dirty="0">
                <a:latin typeface="微软雅黑" pitchFamily="34" charset="-122"/>
                <a:ea typeface="微软雅黑" pitchFamily="34" charset="-122"/>
              </a:rPr>
              <a:t>群文阅读通过多文本之间的</a:t>
            </a:r>
            <a:r>
              <a:rPr lang="zh-CN" altLang="en-US" sz="4000" b="1" dirty="0">
                <a:solidFill>
                  <a:srgbClr val="FF0000"/>
                </a:solidFill>
                <a:latin typeface="微软雅黑" pitchFamily="34" charset="-122"/>
                <a:ea typeface="微软雅黑" pitchFamily="34" charset="-122"/>
              </a:rPr>
              <a:t>链接、群聚与组合</a:t>
            </a:r>
            <a:r>
              <a:rPr lang="zh-CN" altLang="en-US" sz="4000" dirty="0">
                <a:latin typeface="微软雅黑" pitchFamily="34" charset="-122"/>
                <a:ea typeface="微软雅黑" pitchFamily="34" charset="-122"/>
              </a:rPr>
              <a:t>，以文本的</a:t>
            </a:r>
            <a:r>
              <a:rPr lang="zh-CN" altLang="en-US" sz="4000" b="1" dirty="0">
                <a:solidFill>
                  <a:srgbClr val="FF0000"/>
                </a:solidFill>
                <a:latin typeface="微软雅黑" pitchFamily="34" charset="-122"/>
                <a:ea typeface="微软雅黑" pitchFamily="34" charset="-122"/>
              </a:rPr>
              <a:t>内在联动</a:t>
            </a:r>
            <a:r>
              <a:rPr lang="zh-CN" altLang="en-US" sz="4000" dirty="0">
                <a:latin typeface="微软雅黑" pitchFamily="34" charset="-122"/>
                <a:ea typeface="微软雅黑" pitchFamily="34" charset="-122"/>
              </a:rPr>
              <a:t>推动阅读中的思考与发现，以达成提供多元视角，培养批判性思维和多元认知。</a:t>
            </a:r>
          </a:p>
        </p:txBody>
      </p:sp>
      <p:sp>
        <p:nvSpPr>
          <p:cNvPr id="4" name="TextBox 3"/>
          <p:cNvSpPr txBox="1"/>
          <p:nvPr/>
        </p:nvSpPr>
        <p:spPr>
          <a:xfrm>
            <a:off x="1275903" y="2209069"/>
            <a:ext cx="798668" cy="523212"/>
          </a:xfrm>
          <a:prstGeom prst="rect">
            <a:avLst/>
          </a:prstGeom>
          <a:noFill/>
        </p:spPr>
        <p:txBody>
          <a:bodyPr wrap="square" lIns="91431" tIns="45716" rIns="91431" bIns="45716" rtlCol="0">
            <a:spAutoFit/>
          </a:bodyPr>
          <a:lstStyle/>
          <a:p>
            <a:r>
              <a:rPr lang="zh-CN" altLang="en-US" sz="2800" b="1" dirty="0">
                <a:latin typeface="宋体"/>
                <a:ea typeface="宋体"/>
              </a:rPr>
              <a:t>◎</a:t>
            </a:r>
            <a:endParaRPr lang="zh-CN" altLang="en-US" sz="28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6"/>
          <p:cNvSpPr txBox="1"/>
          <p:nvPr/>
        </p:nvSpPr>
        <p:spPr>
          <a:xfrm>
            <a:off x="3159621" y="1532811"/>
            <a:ext cx="5263162" cy="830997"/>
          </a:xfrm>
          <a:prstGeom prst="rect">
            <a:avLst/>
          </a:prstGeom>
          <a:noFill/>
        </p:spPr>
        <p:txBody>
          <a:bodyPr wrap="square" rtlCol="0">
            <a:spAutoFit/>
          </a:bodyPr>
          <a:lstStyle/>
          <a:p>
            <a:r>
              <a:rPr lang="zh-CN" altLang="en-US" sz="4800" b="1" dirty="0" smtClean="0">
                <a:solidFill>
                  <a:schemeClr val="tx1">
                    <a:lumMod val="75000"/>
                    <a:lumOff val="25000"/>
                  </a:schemeClr>
                </a:solidFill>
                <a:latin typeface="思源黑体 Normal" panose="020B0400000000000000" pitchFamily="34" charset="-122"/>
                <a:ea typeface="思源黑体 Normal" panose="020B0400000000000000" pitchFamily="34" charset="-122"/>
              </a:rPr>
              <a:t>教学流程梳理：</a:t>
            </a:r>
            <a:endParaRPr lang="zh-CN" altLang="en-US" sz="4800" b="1"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cxnSp>
        <p:nvCxnSpPr>
          <p:cNvPr id="3" name="直接连接符 2"/>
          <p:cNvCxnSpPr/>
          <p:nvPr/>
        </p:nvCxnSpPr>
        <p:spPr>
          <a:xfrm>
            <a:off x="3315455" y="2363809"/>
            <a:ext cx="2267780" cy="0"/>
          </a:xfrm>
          <a:prstGeom prst="line">
            <a:avLst/>
          </a:prstGeom>
          <a:ln w="44450">
            <a:solidFill>
              <a:srgbClr val="CD3415"/>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9621" y="2667472"/>
            <a:ext cx="4847229" cy="3853747"/>
          </a:xfrm>
          <a:prstGeom prst="rect">
            <a:avLst/>
          </a:prstGeom>
          <a:noFill/>
        </p:spPr>
        <p:txBody>
          <a:bodyPr wrap="square" rtlCol="0">
            <a:spAutoFit/>
          </a:bodyPr>
          <a:lstStyle/>
          <a:p>
            <a:pPr>
              <a:lnSpc>
                <a:spcPts val="5000"/>
              </a:lnSpc>
            </a:pPr>
            <a:r>
              <a:rPr lang="zh-CN" altLang="en-US" sz="4400" dirty="0" smtClean="0">
                <a:ea typeface="思源黑体 Normal"/>
              </a:rPr>
              <a:t>理悲剧的劫与结；</a:t>
            </a:r>
            <a:endParaRPr lang="en-US" altLang="zh-CN" sz="4400" dirty="0" smtClean="0">
              <a:ea typeface="思源黑体 Normal"/>
            </a:endParaRPr>
          </a:p>
          <a:p>
            <a:pPr>
              <a:lnSpc>
                <a:spcPts val="5000"/>
              </a:lnSpc>
            </a:pPr>
            <a:r>
              <a:rPr lang="zh-CN" altLang="en-US" sz="4400" dirty="0" smtClean="0">
                <a:ea typeface="思源黑体 Normal"/>
              </a:rPr>
              <a:t>析悲剧的原因；</a:t>
            </a:r>
            <a:endParaRPr lang="en-US" altLang="zh-CN" sz="4400" dirty="0" smtClean="0">
              <a:ea typeface="思源黑体 Normal"/>
            </a:endParaRPr>
          </a:p>
          <a:p>
            <a:pPr>
              <a:lnSpc>
                <a:spcPts val="5000"/>
              </a:lnSpc>
            </a:pPr>
            <a:r>
              <a:rPr lang="zh-CN" altLang="en-US" sz="4400" dirty="0" smtClean="0">
                <a:ea typeface="思源黑体 Normal"/>
              </a:rPr>
              <a:t>探悲剧的精神；</a:t>
            </a:r>
            <a:endParaRPr lang="en-US" altLang="zh-CN" sz="4400" dirty="0" smtClean="0">
              <a:ea typeface="思源黑体 Normal"/>
            </a:endParaRPr>
          </a:p>
          <a:p>
            <a:pPr>
              <a:lnSpc>
                <a:spcPts val="5000"/>
              </a:lnSpc>
            </a:pPr>
            <a:r>
              <a:rPr lang="zh-CN" altLang="en-US" sz="4400" dirty="0" smtClean="0">
                <a:ea typeface="思源黑体 Normal"/>
              </a:rPr>
              <a:t>思悲剧的意蕴；</a:t>
            </a:r>
            <a:endParaRPr lang="en-US" altLang="zh-CN" sz="4400" dirty="0" smtClean="0">
              <a:ea typeface="思源黑体 Normal"/>
            </a:endParaRPr>
          </a:p>
          <a:p>
            <a:pPr>
              <a:lnSpc>
                <a:spcPts val="5000"/>
              </a:lnSpc>
            </a:pPr>
            <a:r>
              <a:rPr lang="zh-CN" altLang="en-US" sz="4400" dirty="0" smtClean="0">
                <a:ea typeface="思源黑体 Normal"/>
              </a:rPr>
              <a:t>悟悲剧的审美内涵。</a:t>
            </a:r>
            <a:endParaRPr lang="en-US" altLang="zh-CN" sz="4400" dirty="0" smtClean="0">
              <a:ea typeface="思源黑体 Normal"/>
            </a:endParaRPr>
          </a:p>
          <a:p>
            <a:pPr>
              <a:lnSpc>
                <a:spcPts val="5000"/>
              </a:lnSpc>
            </a:pPr>
            <a:endParaRPr lang="zh-CN" altLang="en-US" dirty="0"/>
          </a:p>
        </p:txBody>
      </p:sp>
      <p:sp>
        <p:nvSpPr>
          <p:cNvPr id="6" name="TextBox 5"/>
          <p:cNvSpPr txBox="1"/>
          <p:nvPr/>
        </p:nvSpPr>
        <p:spPr>
          <a:xfrm>
            <a:off x="9697791" y="3208385"/>
            <a:ext cx="3271234" cy="2308324"/>
          </a:xfrm>
          <a:prstGeom prst="rect">
            <a:avLst/>
          </a:prstGeom>
          <a:noFill/>
        </p:spPr>
        <p:txBody>
          <a:bodyPr wrap="square" rtlCol="0">
            <a:spAutoFit/>
          </a:bodyPr>
          <a:lstStyle/>
          <a:p>
            <a:r>
              <a:rPr lang="zh-CN" altLang="en-US" sz="3600" dirty="0" smtClean="0">
                <a:latin typeface="微软雅黑" pitchFamily="34" charset="-122"/>
                <a:ea typeface="微软雅黑" pitchFamily="34" charset="-122"/>
              </a:rPr>
              <a:t>逻辑严谨</a:t>
            </a:r>
            <a:endParaRPr lang="en-US" altLang="zh-CN" sz="3600" dirty="0" smtClean="0">
              <a:latin typeface="微软雅黑" pitchFamily="34" charset="-122"/>
              <a:ea typeface="微软雅黑" pitchFamily="34" charset="-122"/>
            </a:endParaRPr>
          </a:p>
          <a:p>
            <a:r>
              <a:rPr lang="zh-CN" altLang="en-US" sz="3600" dirty="0" smtClean="0">
                <a:latin typeface="微软雅黑" pitchFamily="34" charset="-122"/>
                <a:ea typeface="微软雅黑" pitchFamily="34" charset="-122"/>
              </a:rPr>
              <a:t>层层递进</a:t>
            </a:r>
            <a:endParaRPr lang="en-US" altLang="zh-CN" sz="3600" dirty="0" smtClean="0">
              <a:latin typeface="微软雅黑" pitchFamily="34" charset="-122"/>
              <a:ea typeface="微软雅黑" pitchFamily="34" charset="-122"/>
            </a:endParaRPr>
          </a:p>
          <a:p>
            <a:r>
              <a:rPr lang="zh-CN" altLang="en-US" sz="3600" dirty="0">
                <a:latin typeface="微软雅黑" pitchFamily="34" charset="-122"/>
                <a:ea typeface="微软雅黑" pitchFamily="34" charset="-122"/>
              </a:rPr>
              <a:t>从具体</a:t>
            </a:r>
            <a:r>
              <a:rPr lang="zh-CN" altLang="en-US" sz="3600" dirty="0" smtClean="0">
                <a:latin typeface="微软雅黑" pitchFamily="34" charset="-122"/>
                <a:ea typeface="微软雅黑" pitchFamily="34" charset="-122"/>
              </a:rPr>
              <a:t>到抽象</a:t>
            </a:r>
            <a:endParaRPr lang="en-US" altLang="zh-CN" sz="3600" dirty="0" smtClean="0">
              <a:latin typeface="微软雅黑" pitchFamily="34" charset="-122"/>
              <a:ea typeface="微软雅黑" pitchFamily="34" charset="-122"/>
            </a:endParaRPr>
          </a:p>
          <a:p>
            <a:r>
              <a:rPr lang="zh-CN" altLang="en-US" sz="3600" dirty="0" smtClean="0">
                <a:latin typeface="微软雅黑" pitchFamily="34" charset="-122"/>
                <a:ea typeface="微软雅黑" pitchFamily="34" charset="-122"/>
              </a:rPr>
              <a:t>呈螺旋式推进</a:t>
            </a:r>
            <a:endParaRPr lang="zh-CN" altLang="en-US" sz="3600" dirty="0">
              <a:latin typeface="微软雅黑" pitchFamily="34" charset="-122"/>
              <a:ea typeface="微软雅黑" pitchFamily="34" charset="-122"/>
            </a:endParaRPr>
          </a:p>
        </p:txBody>
      </p:sp>
      <p:sp>
        <p:nvSpPr>
          <p:cNvPr id="7" name="右箭头 6"/>
          <p:cNvSpPr/>
          <p:nvPr/>
        </p:nvSpPr>
        <p:spPr>
          <a:xfrm>
            <a:off x="8216721" y="3747752"/>
            <a:ext cx="553792" cy="846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133184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75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22" presetClass="entr" presetSubtype="8" fill="hold" nodeType="withEffect">
                                  <p:stCondLst>
                                    <p:cond delay="25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3386" y="781563"/>
            <a:ext cx="7709647" cy="523220"/>
          </a:xfrm>
          <a:prstGeom prst="rect">
            <a:avLst/>
          </a:prstGeom>
          <a:noFill/>
        </p:spPr>
        <p:txBody>
          <a:bodyPr wrap="square" rtlCol="0">
            <a:spAutoFit/>
          </a:bodyPr>
          <a:lstStyle/>
          <a:p>
            <a:r>
              <a:rPr lang="zh-CN" altLang="en-US" sz="2800" dirty="0" smtClean="0">
                <a:latin typeface="华文行楷" pitchFamily="2" charset="-122"/>
                <a:ea typeface="华文行楷" pitchFamily="2" charset="-122"/>
              </a:rPr>
              <a:t>三、</a:t>
            </a:r>
            <a:r>
              <a:rPr lang="en-US" altLang="zh-CN" sz="2800" dirty="0" smtClean="0">
                <a:latin typeface="华文行楷" pitchFamily="2" charset="-122"/>
                <a:ea typeface="华文行楷" pitchFamily="2" charset="-122"/>
              </a:rPr>
              <a:t> </a:t>
            </a:r>
            <a:r>
              <a:rPr lang="zh-CN" altLang="en-US" sz="2800" dirty="0" smtClean="0">
                <a:latin typeface="华文行楷" pitchFamily="2" charset="-122"/>
                <a:ea typeface="华文行楷" pitchFamily="2" charset="-122"/>
              </a:rPr>
              <a:t>群文阅读常用的思维策略</a:t>
            </a:r>
            <a:endParaRPr lang="zh-CN" altLang="en-US" sz="2800" dirty="0">
              <a:latin typeface="华文行楷" pitchFamily="2" charset="-122"/>
              <a:ea typeface="华文行楷" pitchFamily="2" charset="-122"/>
            </a:endParaRPr>
          </a:p>
        </p:txBody>
      </p:sp>
      <p:sp>
        <p:nvSpPr>
          <p:cNvPr id="4" name="TextBox 3"/>
          <p:cNvSpPr txBox="1"/>
          <p:nvPr/>
        </p:nvSpPr>
        <p:spPr>
          <a:xfrm>
            <a:off x="2601533" y="1944710"/>
            <a:ext cx="9272788" cy="4580741"/>
          </a:xfrm>
          <a:prstGeom prst="rect">
            <a:avLst/>
          </a:prstGeom>
          <a:noFill/>
        </p:spPr>
        <p:txBody>
          <a:bodyPr wrap="square" rtlCol="0">
            <a:spAutoFit/>
          </a:bodyPr>
          <a:lstStyle/>
          <a:p>
            <a:pPr>
              <a:lnSpc>
                <a:spcPts val="5000"/>
              </a:lnSpc>
            </a:pPr>
            <a:r>
              <a:rPr lang="zh-CN" altLang="en-US" sz="3200" b="1" dirty="0" smtClean="0">
                <a:latin typeface="微软雅黑" pitchFamily="34" charset="-122"/>
                <a:ea typeface="微软雅黑" pitchFamily="34" charset="-122"/>
              </a:rPr>
              <a:t>（一）信息的辨识与提取</a:t>
            </a:r>
            <a:endParaRPr lang="en-US" altLang="zh-CN" sz="3200" b="1" dirty="0" smtClean="0">
              <a:latin typeface="微软雅黑" pitchFamily="34" charset="-122"/>
              <a:ea typeface="微软雅黑" pitchFamily="34" charset="-122"/>
            </a:endParaRPr>
          </a:p>
          <a:p>
            <a:pPr>
              <a:lnSpc>
                <a:spcPts val="5000"/>
              </a:lnSpc>
            </a:pPr>
            <a:r>
              <a:rPr lang="zh-CN" altLang="en-US" sz="3200" dirty="0" smtClean="0">
                <a:latin typeface="微软雅黑" pitchFamily="34" charset="-122"/>
                <a:ea typeface="微软雅黑" pitchFamily="34" charset="-122"/>
              </a:rPr>
              <a:t>       信息的辨识与提取主要指让学生在阅读过程中根据阅读目的，</a:t>
            </a:r>
            <a:r>
              <a:rPr lang="zh-CN" altLang="en-US" sz="3200" dirty="0" smtClean="0">
                <a:solidFill>
                  <a:srgbClr val="FF0000"/>
                </a:solidFill>
                <a:latin typeface="微软雅黑" pitchFamily="34" charset="-122"/>
                <a:ea typeface="微软雅黑" pitchFamily="34" charset="-122"/>
              </a:rPr>
              <a:t>分辨和识别哪些是重要信息</a:t>
            </a:r>
            <a:r>
              <a:rPr lang="zh-CN" altLang="en-US" sz="3200" dirty="0" smtClean="0">
                <a:latin typeface="微软雅黑" pitchFamily="34" charset="-122"/>
                <a:ea typeface="微软雅黑" pitchFamily="34" charset="-122"/>
              </a:rPr>
              <a:t>，哪些是非重要信息，以有效地提取重要信息。辨识与提取重要信息是推理、比较分析的基础，如果重要信息缺失或遗漏，就会造成推理、比较分析、整合诠释的困难，导致判断失误。</a:t>
            </a:r>
            <a:endParaRPr lang="zh-CN" altLang="en-US" sz="3200" dirty="0">
              <a:latin typeface="微软雅黑" pitchFamily="34" charset="-122"/>
              <a:ea typeface="微软雅黑" pitchFamily="34" charset="-122"/>
            </a:endParaRPr>
          </a:p>
        </p:txBody>
      </p:sp>
    </p:spTree>
    <p:extLst>
      <p:ext uri="{BB962C8B-B14F-4D97-AF65-F5344CB8AC3E}">
        <p14:creationId xmlns="" xmlns:p14="http://schemas.microsoft.com/office/powerpoint/2010/main" val="1350329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528" y="538566"/>
            <a:ext cx="4074656" cy="594579"/>
          </a:xfrm>
          <a:prstGeom prst="rect">
            <a:avLst/>
          </a:prstGeom>
          <a:noFill/>
        </p:spPr>
        <p:txBody>
          <a:bodyPr wrap="square" lIns="145163" tIns="72582" rIns="145163" bIns="72582" rtlCol="0">
            <a:spAutoFit/>
          </a:bodyPr>
          <a:lstStyle/>
          <a:p>
            <a:r>
              <a:rPr lang="zh-CN" altLang="en-US" sz="2900" dirty="0" smtClean="0">
                <a:latin typeface="华文行楷" pitchFamily="2" charset="-122"/>
                <a:ea typeface="华文行楷" pitchFamily="2" charset="-122"/>
              </a:rPr>
              <a:t>一、群文阅读的内涵</a:t>
            </a:r>
            <a:endParaRPr lang="zh-CN" altLang="en-US" sz="2900" dirty="0">
              <a:latin typeface="华文行楷" pitchFamily="2" charset="-122"/>
              <a:ea typeface="华文行楷" pitchFamily="2" charset="-122"/>
            </a:endParaRPr>
          </a:p>
        </p:txBody>
      </p:sp>
      <p:sp>
        <p:nvSpPr>
          <p:cNvPr id="3" name="文本框 4"/>
          <p:cNvSpPr txBox="1"/>
          <p:nvPr/>
        </p:nvSpPr>
        <p:spPr>
          <a:xfrm>
            <a:off x="1005110" y="1708783"/>
            <a:ext cx="3793756" cy="594579"/>
          </a:xfrm>
          <a:prstGeom prst="rect">
            <a:avLst/>
          </a:prstGeom>
          <a:noFill/>
        </p:spPr>
        <p:txBody>
          <a:bodyPr wrap="square" lIns="145149" tIns="72575" rIns="145149" bIns="72575" rtlCol="0" anchor="t">
            <a:spAutoFit/>
          </a:bodyPr>
          <a:lstStyle/>
          <a:p>
            <a:r>
              <a:rPr lang="en-US" altLang="zh-CN" sz="2900" b="1" dirty="0">
                <a:solidFill>
                  <a:schemeClr val="bg1">
                    <a:lumMod val="95000"/>
                  </a:schemeClr>
                </a:solidFill>
                <a:latin typeface="Impact" panose="020B0806030902050204" pitchFamily="34" charset="0"/>
                <a:ea typeface="微软雅黑" panose="020B0503020204020204" pitchFamily="34" charset="-122"/>
              </a:rPr>
              <a:t>01</a:t>
            </a:r>
            <a:endParaRPr lang="zh-CN" altLang="en-US" sz="29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 name="TextBox 1"/>
          <p:cNvSpPr txBox="1">
            <a:spLocks noChangeArrowheads="1"/>
          </p:cNvSpPr>
          <p:nvPr/>
        </p:nvSpPr>
        <p:spPr bwMode="auto">
          <a:xfrm>
            <a:off x="492215" y="3170268"/>
            <a:ext cx="4812753" cy="743224"/>
          </a:xfrm>
          <a:prstGeom prst="rect">
            <a:avLst/>
          </a:prstGeom>
          <a:noFill/>
          <a:ln w="9525">
            <a:noFill/>
            <a:miter lim="800000"/>
            <a:headEnd/>
            <a:tailEnd/>
          </a:ln>
        </p:spPr>
        <p:txBody>
          <a:bodyPr wrap="square" lIns="145163" tIns="72582" rIns="145163" bIns="72582">
            <a:spAutoFit/>
          </a:bodyPr>
          <a:lstStyle/>
          <a:p>
            <a:r>
              <a:rPr lang="zh-CN" altLang="en-US" sz="3800" dirty="0">
                <a:solidFill>
                  <a:schemeClr val="accent2"/>
                </a:solidFill>
                <a:latin typeface="华文琥珀" pitchFamily="2" charset="-122"/>
                <a:ea typeface="华文琥珀" pitchFamily="2" charset="-122"/>
              </a:rPr>
              <a:t>什么是群文阅读？</a:t>
            </a:r>
          </a:p>
        </p:txBody>
      </p:sp>
      <p:sp>
        <p:nvSpPr>
          <p:cNvPr id="5" name="标题 1"/>
          <p:cNvSpPr txBox="1">
            <a:spLocks noChangeArrowheads="1"/>
          </p:cNvSpPr>
          <p:nvPr/>
        </p:nvSpPr>
        <p:spPr bwMode="auto">
          <a:xfrm>
            <a:off x="6710822" y="1605734"/>
            <a:ext cx="8393549" cy="713035"/>
          </a:xfrm>
          <a:prstGeom prst="rect">
            <a:avLst/>
          </a:prstGeom>
          <a:noFill/>
          <a:ln w="9525">
            <a:noFill/>
            <a:miter lim="800000"/>
            <a:headEnd/>
            <a:tailEnd/>
          </a:ln>
        </p:spPr>
        <p:txBody>
          <a:bodyPr lIns="145163" tIns="72582" rIns="145163" bIns="72582"/>
          <a:lstStyle/>
          <a:p>
            <a:pPr>
              <a:lnSpc>
                <a:spcPct val="90000"/>
              </a:lnSpc>
            </a:pPr>
            <a:r>
              <a:rPr lang="en-US" altLang="zh-CN" sz="3800" dirty="0">
                <a:latin typeface="微软雅黑" pitchFamily="34" charset="-122"/>
                <a:ea typeface="微软雅黑" pitchFamily="34" charset="-122"/>
                <a:sym typeface="微软雅黑" pitchFamily="34" charset="-122"/>
              </a:rPr>
              <a:t>《</a:t>
            </a:r>
            <a:r>
              <a:rPr lang="zh-CN" altLang="en-US" sz="3800" dirty="0">
                <a:latin typeface="微软雅黑" pitchFamily="34" charset="-122"/>
                <a:ea typeface="微软雅黑" pitchFamily="34" charset="-122"/>
                <a:sym typeface="微软雅黑" pitchFamily="34" charset="-122"/>
              </a:rPr>
              <a:t>敬畏自然</a:t>
            </a:r>
            <a:r>
              <a:rPr lang="en-US" altLang="zh-CN" sz="3800" dirty="0">
                <a:latin typeface="微软雅黑" pitchFamily="34" charset="-122"/>
                <a:ea typeface="微软雅黑" pitchFamily="34" charset="-122"/>
                <a:sym typeface="微软雅黑" pitchFamily="34" charset="-122"/>
              </a:rPr>
              <a:t>》</a:t>
            </a:r>
            <a:r>
              <a:rPr lang="zh-CN" altLang="en-US" sz="3800" dirty="0">
                <a:latin typeface="微软雅黑" pitchFamily="34" charset="-122"/>
                <a:ea typeface="微软雅黑" pitchFamily="34" charset="-122"/>
                <a:sym typeface="微软雅黑" pitchFamily="34" charset="-122"/>
              </a:rPr>
              <a:t>比读案例</a:t>
            </a:r>
            <a:r>
              <a:rPr lang="zh-CN" altLang="en-US" sz="3800" dirty="0" smtClean="0">
                <a:latin typeface="微软雅黑" pitchFamily="34" charset="-122"/>
                <a:ea typeface="微软雅黑" pitchFamily="34" charset="-122"/>
                <a:sym typeface="微软雅黑" pitchFamily="34" charset="-122"/>
              </a:rPr>
              <a:t>：    </a:t>
            </a:r>
            <a:endParaRPr lang="zh-CN" altLang="en-US" sz="3800" dirty="0">
              <a:latin typeface="微软雅黑" pitchFamily="34" charset="-122"/>
              <a:ea typeface="微软雅黑" pitchFamily="34" charset="-122"/>
              <a:sym typeface="微软雅黑" pitchFamily="34" charset="-122"/>
            </a:endParaRPr>
          </a:p>
        </p:txBody>
      </p:sp>
      <p:sp>
        <p:nvSpPr>
          <p:cNvPr id="6" name="内容占位符 2"/>
          <p:cNvSpPr txBox="1">
            <a:spLocks noChangeArrowheads="1"/>
          </p:cNvSpPr>
          <p:nvPr/>
        </p:nvSpPr>
        <p:spPr bwMode="auto">
          <a:xfrm>
            <a:off x="5286740" y="2589821"/>
            <a:ext cx="7674883" cy="4613001"/>
          </a:xfrm>
          <a:prstGeom prst="rect">
            <a:avLst/>
          </a:prstGeom>
          <a:noFill/>
          <a:ln w="9525">
            <a:noFill/>
            <a:miter lim="800000"/>
            <a:headEnd/>
            <a:tailEnd/>
          </a:ln>
        </p:spPr>
        <p:txBody>
          <a:bodyPr lIns="145163" tIns="72582" rIns="145163" bIns="72582"/>
          <a:lstStyle/>
          <a:p>
            <a:pPr>
              <a:lnSpc>
                <a:spcPts val="4763"/>
              </a:lnSpc>
              <a:spcBef>
                <a:spcPts val="1191"/>
              </a:spcBef>
            </a:pPr>
            <a:r>
              <a:rPr lang="zh-CN" altLang="en-US" sz="4500" dirty="0">
                <a:ea typeface="黑体" pitchFamily="49" charset="-122"/>
                <a:sym typeface="微软雅黑" pitchFamily="34" charset="-122"/>
              </a:rPr>
              <a:t>    </a:t>
            </a:r>
            <a:r>
              <a:rPr lang="zh-CN" altLang="en-US" sz="3200" b="1" dirty="0">
                <a:latin typeface="楷体" pitchFamily="49" charset="-122"/>
                <a:ea typeface="楷体" pitchFamily="49" charset="-122"/>
                <a:sym typeface="微软雅黑" pitchFamily="34" charset="-122"/>
              </a:rPr>
              <a:t>“</a:t>
            </a:r>
            <a:r>
              <a:rPr lang="zh-CN" altLang="en-US" sz="3200" b="1" dirty="0">
                <a:solidFill>
                  <a:srgbClr val="FF0000"/>
                </a:solidFill>
                <a:latin typeface="楷体" pitchFamily="49" charset="-122"/>
                <a:ea typeface="楷体" pitchFamily="49" charset="-122"/>
                <a:sym typeface="微软雅黑" pitchFamily="34" charset="-122"/>
              </a:rPr>
              <a:t>在大自然面前，人类永远只是一个天真幼稚的孩童</a:t>
            </a:r>
            <a:r>
              <a:rPr lang="zh-CN" altLang="en-US" sz="3200" b="1" dirty="0">
                <a:latin typeface="楷体" pitchFamily="49" charset="-122"/>
                <a:ea typeface="楷体" pitchFamily="49" charset="-122"/>
                <a:sym typeface="微软雅黑" pitchFamily="34" charset="-122"/>
              </a:rPr>
              <a:t>，只是大自然机体上普通的一部分，我们的航天器在他们眼中只不过是一个简单的玩具，我们只是宇宙机体上的一个器官。”</a:t>
            </a:r>
          </a:p>
          <a:p>
            <a:pPr>
              <a:lnSpc>
                <a:spcPts val="6350"/>
              </a:lnSpc>
              <a:spcBef>
                <a:spcPts val="1191"/>
              </a:spcBef>
            </a:pPr>
            <a:r>
              <a:rPr lang="zh-CN" altLang="en-US" sz="3200" b="1" dirty="0">
                <a:latin typeface="楷体" pitchFamily="49" charset="-122"/>
                <a:ea typeface="楷体" pitchFamily="49" charset="-122"/>
                <a:sym typeface="微软雅黑" pitchFamily="34" charset="-122"/>
              </a:rPr>
              <a:t>    </a:t>
            </a:r>
            <a:r>
              <a:rPr lang="zh-CN" altLang="en-US" sz="3200" b="1" dirty="0" smtClean="0">
                <a:latin typeface="楷体" pitchFamily="49" charset="-122"/>
                <a:ea typeface="楷体" pitchFamily="49" charset="-122"/>
                <a:sym typeface="微软雅黑" pitchFamily="34" charset="-122"/>
              </a:rPr>
              <a:t>      （</a:t>
            </a:r>
            <a:r>
              <a:rPr lang="zh-CN" altLang="en-US" sz="3200" b="1" dirty="0">
                <a:latin typeface="楷体" pitchFamily="49" charset="-122"/>
                <a:ea typeface="楷体" pitchFamily="49" charset="-122"/>
                <a:sym typeface="微软雅黑" pitchFamily="34" charset="-122"/>
              </a:rPr>
              <a:t>严春友</a:t>
            </a:r>
            <a:r>
              <a:rPr lang="en-US" altLang="zh-CN" sz="3200" b="1" dirty="0">
                <a:latin typeface="楷体" pitchFamily="49" charset="-122"/>
                <a:ea typeface="楷体" pitchFamily="49" charset="-122"/>
                <a:sym typeface="微软雅黑" pitchFamily="34" charset="-122"/>
              </a:rPr>
              <a:t>《</a:t>
            </a:r>
            <a:r>
              <a:rPr lang="zh-CN" altLang="en-US" sz="3200" b="1" dirty="0">
                <a:latin typeface="楷体" pitchFamily="49" charset="-122"/>
                <a:ea typeface="楷体" pitchFamily="49" charset="-122"/>
                <a:sym typeface="微软雅黑" pitchFamily="34" charset="-122"/>
              </a:rPr>
              <a:t>敬畏自然</a:t>
            </a:r>
            <a:r>
              <a:rPr lang="en-US" altLang="zh-CN" sz="3200" b="1" dirty="0">
                <a:latin typeface="楷体" pitchFamily="49" charset="-122"/>
                <a:ea typeface="楷体" pitchFamily="49" charset="-122"/>
                <a:sym typeface="微软雅黑" pitchFamily="34" charset="-122"/>
              </a:rPr>
              <a:t>》</a:t>
            </a:r>
            <a:r>
              <a:rPr lang="zh-CN" altLang="en-US" sz="3200" b="1" dirty="0">
                <a:latin typeface="楷体" pitchFamily="49" charset="-122"/>
                <a:ea typeface="楷体" pitchFamily="49" charset="-122"/>
                <a:sym typeface="微软雅黑" pitchFamily="34" charset="-122"/>
              </a:rPr>
              <a:t>节选）</a:t>
            </a:r>
          </a:p>
          <a:p>
            <a:pPr>
              <a:lnSpc>
                <a:spcPct val="90000"/>
              </a:lnSpc>
              <a:spcBef>
                <a:spcPts val="1191"/>
              </a:spcBef>
            </a:pPr>
            <a:endParaRPr lang="zh-CN" altLang="en-US" sz="3800" dirty="0">
              <a:ea typeface="黑体" pitchFamily="49" charset="-122"/>
              <a:sym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1533" y="1390918"/>
            <a:ext cx="9272788" cy="5221942"/>
          </a:xfrm>
          <a:prstGeom prst="rect">
            <a:avLst/>
          </a:prstGeom>
          <a:noFill/>
        </p:spPr>
        <p:txBody>
          <a:bodyPr wrap="square" rtlCol="0">
            <a:spAutoFit/>
          </a:bodyPr>
          <a:lstStyle/>
          <a:p>
            <a:pPr>
              <a:lnSpc>
                <a:spcPts val="5000"/>
              </a:lnSpc>
            </a:pPr>
            <a:r>
              <a:rPr lang="zh-CN" altLang="en-US" sz="3200" b="1" dirty="0" smtClean="0">
                <a:latin typeface="微软雅黑" pitchFamily="34" charset="-122"/>
                <a:ea typeface="微软雅黑" pitchFamily="34" charset="-122"/>
              </a:rPr>
              <a:t>（二）比较分析</a:t>
            </a:r>
            <a:endParaRPr lang="en-US" altLang="zh-CN" sz="3200" b="1" dirty="0" smtClean="0">
              <a:latin typeface="微软雅黑" pitchFamily="34" charset="-122"/>
              <a:ea typeface="微软雅黑" pitchFamily="34" charset="-122"/>
            </a:endParaRPr>
          </a:p>
          <a:p>
            <a:pPr>
              <a:lnSpc>
                <a:spcPts val="5000"/>
              </a:lnSpc>
            </a:pPr>
            <a:r>
              <a:rPr lang="zh-CN" altLang="en-US" sz="3200" dirty="0" smtClean="0">
                <a:latin typeface="微软雅黑" pitchFamily="34" charset="-122"/>
                <a:ea typeface="微软雅黑" pitchFamily="34" charset="-122"/>
              </a:rPr>
              <a:t>       群文阅读是多个文本，必然具有比较性，所以</a:t>
            </a:r>
            <a:r>
              <a:rPr lang="zh-CN" altLang="en-US" sz="3200" dirty="0" smtClean="0">
                <a:solidFill>
                  <a:srgbClr val="FF0000"/>
                </a:solidFill>
                <a:latin typeface="微软雅黑" pitchFamily="34" charset="-122"/>
                <a:ea typeface="微软雅黑" pitchFamily="34" charset="-122"/>
              </a:rPr>
              <a:t>比较阅读是群文阅读的本质特点之一</a:t>
            </a:r>
            <a:r>
              <a:rPr lang="zh-CN" altLang="en-US" sz="3200" dirty="0" smtClean="0">
                <a:latin typeface="微软雅黑" pitchFamily="34" charset="-122"/>
                <a:ea typeface="微软雅黑" pitchFamily="34" charset="-122"/>
              </a:rPr>
              <a:t>。有比较才有鉴别。假如我们教授新知识、新内容，而学生既不知道拿它去同哪些旧知识和已学内容相比较，又不能将它与哪些知识和学习内容区别开来，那么他们就不能对新知识、新内容形成一种思想，自然也就不能理解掌握这些新内容。</a:t>
            </a:r>
            <a:endParaRPr lang="zh-CN" altLang="en-US" sz="3200" dirty="0">
              <a:latin typeface="微软雅黑" pitchFamily="34" charset="-122"/>
              <a:ea typeface="微软雅黑" pitchFamily="34" charset="-122"/>
            </a:endParaRPr>
          </a:p>
        </p:txBody>
      </p:sp>
    </p:spTree>
    <p:extLst>
      <p:ext uri="{BB962C8B-B14F-4D97-AF65-F5344CB8AC3E}">
        <p14:creationId xmlns="" xmlns:p14="http://schemas.microsoft.com/office/powerpoint/2010/main" val="33904507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1554" y="1525613"/>
            <a:ext cx="8538693" cy="3298339"/>
          </a:xfrm>
          <a:prstGeom prst="rect">
            <a:avLst/>
          </a:prstGeom>
          <a:noFill/>
        </p:spPr>
        <p:txBody>
          <a:bodyPr wrap="square" rtlCol="0">
            <a:spAutoFit/>
          </a:bodyPr>
          <a:lstStyle/>
          <a:p>
            <a:pPr>
              <a:lnSpc>
                <a:spcPts val="5000"/>
              </a:lnSpc>
            </a:pPr>
            <a:r>
              <a:rPr lang="zh-CN" altLang="en-US" sz="3200" dirty="0" smtClean="0">
                <a:latin typeface="微软雅黑" pitchFamily="34" charset="-122"/>
                <a:ea typeface="微软雅黑" pitchFamily="34" charset="-122"/>
              </a:rPr>
              <a:t>       所谓根本上的关联，是指其主要</a:t>
            </a:r>
            <a:r>
              <a:rPr lang="zh-CN" altLang="en-US" sz="3200" b="1" dirty="0" smtClean="0">
                <a:solidFill>
                  <a:srgbClr val="FF0000"/>
                </a:solidFill>
                <a:latin typeface="微软雅黑" pitchFamily="34" charset="-122"/>
                <a:ea typeface="微软雅黑" pitchFamily="34" charset="-122"/>
              </a:rPr>
              <a:t>内容或主要文本形式、结构上发生的关联</a:t>
            </a:r>
            <a:r>
              <a:rPr lang="zh-CN" altLang="en-US" sz="3200" dirty="0" smtClean="0">
                <a:latin typeface="微软雅黑" pitchFamily="34" charset="-122"/>
                <a:ea typeface="微软雅黑" pitchFamily="34" charset="-122"/>
              </a:rPr>
              <a:t>。当然，有关联的文本并不是完全一样的，相反，就主要内容或主要形式来说，多个文本之间一定要有差异，这样这组文本组合成群才更有意义。</a:t>
            </a:r>
            <a:endParaRPr lang="zh-CN" altLang="en-US" sz="3200" dirty="0">
              <a:latin typeface="微软雅黑" pitchFamily="34" charset="-122"/>
              <a:ea typeface="微软雅黑" pitchFamily="34" charset="-122"/>
            </a:endParaRPr>
          </a:p>
        </p:txBody>
      </p:sp>
      <p:sp>
        <p:nvSpPr>
          <p:cNvPr id="4" name="矩形 3"/>
          <p:cNvSpPr/>
          <p:nvPr/>
        </p:nvSpPr>
        <p:spPr>
          <a:xfrm>
            <a:off x="155479" y="4985958"/>
            <a:ext cx="14501612" cy="461665"/>
          </a:xfrm>
          <a:prstGeom prst="rect">
            <a:avLst/>
          </a:prstGeom>
        </p:spPr>
        <p:txBody>
          <a:bodyPr wrap="square">
            <a:spAutoFit/>
          </a:bodyPr>
          <a:lstStyle/>
          <a:p>
            <a:pPr algn="ctr"/>
            <a:r>
              <a:rPr lang="en-US" altLang="zh-CN" sz="2400" dirty="0">
                <a:latin typeface="楷体" pitchFamily="49" charset="-122"/>
                <a:ea typeface="楷体" pitchFamily="49" charset="-122"/>
              </a:rPr>
              <a:t>——</a:t>
            </a:r>
            <a:r>
              <a:rPr lang="zh-CN" altLang="en-US" sz="2400" dirty="0">
                <a:latin typeface="楷体" pitchFamily="49" charset="-122"/>
                <a:ea typeface="楷体" pitchFamily="49" charset="-122"/>
              </a:rPr>
              <a:t>于泽元，王雁玲</a:t>
            </a:r>
            <a:r>
              <a:rPr lang="en-US" altLang="zh-CN" sz="2400" dirty="0">
                <a:latin typeface="楷体" pitchFamily="49" charset="-122"/>
                <a:ea typeface="楷体" pitchFamily="49" charset="-122"/>
              </a:rPr>
              <a:t>《</a:t>
            </a:r>
            <a:r>
              <a:rPr lang="zh-CN" altLang="en-US" sz="2400" dirty="0">
                <a:latin typeface="楷体" pitchFamily="49" charset="-122"/>
                <a:ea typeface="楷体" pitchFamily="49" charset="-122"/>
              </a:rPr>
              <a:t>群文阅读的理论与实践</a:t>
            </a:r>
            <a:r>
              <a:rPr lang="en-US" altLang="zh-CN" sz="2400" dirty="0">
                <a:latin typeface="楷体" pitchFamily="49" charset="-122"/>
                <a:ea typeface="楷体" pitchFamily="49" charset="-122"/>
              </a:rPr>
              <a:t>》</a:t>
            </a:r>
            <a:r>
              <a:rPr lang="zh-CN" altLang="en-US" sz="2400" dirty="0" smtClean="0">
                <a:latin typeface="楷体" pitchFamily="49" charset="-122"/>
                <a:ea typeface="楷体" pitchFamily="49" charset="-122"/>
              </a:rPr>
              <a:t>第七章</a:t>
            </a:r>
            <a:endParaRPr lang="zh-CN" altLang="en-US" sz="2400" dirty="0">
              <a:latin typeface="楷体" pitchFamily="49" charset="-122"/>
              <a:ea typeface="楷体" pitchFamily="49" charset="-122"/>
            </a:endParaRPr>
          </a:p>
        </p:txBody>
      </p:sp>
    </p:spTree>
    <p:extLst>
      <p:ext uri="{BB962C8B-B14F-4D97-AF65-F5344CB8AC3E}">
        <p14:creationId xmlns="" xmlns:p14="http://schemas.microsoft.com/office/powerpoint/2010/main" val="861871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p:nvPr/>
        </p:nvSpPr>
        <p:spPr>
          <a:xfrm>
            <a:off x="1276813" y="511533"/>
            <a:ext cx="4724294" cy="387286"/>
          </a:xfrm>
          <a:prstGeom prst="rect">
            <a:avLst/>
          </a:prstGeom>
          <a:noFill/>
        </p:spPr>
        <p:txBody>
          <a:bodyPr wrap="square" rtlCol="0">
            <a:spAutoFit/>
          </a:bodyPr>
          <a:lstStyle/>
          <a:p>
            <a:pPr>
              <a:lnSpc>
                <a:spcPts val="2300"/>
              </a:lnSpc>
            </a:pPr>
            <a:r>
              <a:rPr lang="zh-CN" altLang="en-US" sz="3200" b="1" dirty="0">
                <a:latin typeface="楷体" pitchFamily="49" charset="-122"/>
                <a:ea typeface="楷体" pitchFamily="49" charset="-122"/>
              </a:rPr>
              <a:t>主问题设计：</a:t>
            </a:r>
            <a:endParaRPr lang="en-US" altLang="zh-CN" sz="3200" b="1" dirty="0">
              <a:latin typeface="楷体" pitchFamily="49" charset="-122"/>
              <a:ea typeface="楷体" pitchFamily="49" charset="-122"/>
            </a:endParaRPr>
          </a:p>
        </p:txBody>
      </p:sp>
      <p:sp>
        <p:nvSpPr>
          <p:cNvPr id="3" name="TextBox 2"/>
          <p:cNvSpPr txBox="1"/>
          <p:nvPr/>
        </p:nvSpPr>
        <p:spPr>
          <a:xfrm>
            <a:off x="1622737" y="868203"/>
            <a:ext cx="11784169" cy="7081426"/>
          </a:xfrm>
          <a:prstGeom prst="rect">
            <a:avLst/>
          </a:prstGeom>
          <a:noFill/>
        </p:spPr>
        <p:txBody>
          <a:bodyPr wrap="square" rtlCol="0">
            <a:spAutoFit/>
          </a:bodyPr>
          <a:lstStyle/>
          <a:p>
            <a:pPr>
              <a:lnSpc>
                <a:spcPts val="4500"/>
              </a:lnSpc>
            </a:pPr>
            <a:r>
              <a:rPr lang="en-US" altLang="zh-CN" sz="2800" dirty="0" smtClean="0">
                <a:latin typeface="楷体" pitchFamily="49" charset="-122"/>
                <a:ea typeface="楷体" pitchFamily="49" charset="-122"/>
              </a:rPr>
              <a:t>1</a:t>
            </a:r>
            <a:r>
              <a:rPr lang="zh-CN" altLang="en-US" sz="2800" dirty="0" smtClean="0">
                <a:latin typeface="楷体" pitchFamily="49" charset="-122"/>
                <a:ea typeface="楷体" pitchFamily="49" charset="-122"/>
              </a:rPr>
              <a:t>、在前置学习的基础上，感知主人公的“劫难”，</a:t>
            </a:r>
            <a:r>
              <a:rPr lang="zh-CN" altLang="zh-CN" sz="2800" dirty="0">
                <a:latin typeface="楷体" pitchFamily="49" charset="-122"/>
                <a:ea typeface="楷体" pitchFamily="49" charset="-122"/>
              </a:rPr>
              <a:t>同时用关键词概括“劫难”带给他们的“心结”</a:t>
            </a:r>
            <a:r>
              <a:rPr lang="zh-CN" altLang="zh-CN" sz="2800" dirty="0" smtClean="0">
                <a:latin typeface="楷体" pitchFamily="49" charset="-122"/>
                <a:ea typeface="楷体" pitchFamily="49" charset="-122"/>
              </a:rPr>
              <a:t>。</a:t>
            </a:r>
            <a:r>
              <a:rPr lang="zh-CN" altLang="en-US" sz="2800" dirty="0" smtClean="0">
                <a:solidFill>
                  <a:srgbClr val="FF0000"/>
                </a:solidFill>
                <a:latin typeface="楷体" pitchFamily="49" charset="-122"/>
                <a:ea typeface="楷体" pitchFamily="49" charset="-122"/>
              </a:rPr>
              <a:t>（辨识与提取）</a:t>
            </a:r>
            <a:endParaRPr lang="en-US" altLang="zh-CN" sz="2800" dirty="0" smtClean="0">
              <a:solidFill>
                <a:srgbClr val="FF0000"/>
              </a:solidFill>
              <a:latin typeface="楷体" pitchFamily="49" charset="-122"/>
              <a:ea typeface="楷体" pitchFamily="49" charset="-122"/>
            </a:endParaRPr>
          </a:p>
          <a:p>
            <a:pPr>
              <a:lnSpc>
                <a:spcPts val="4500"/>
              </a:lnSpc>
            </a:pPr>
            <a:r>
              <a:rPr lang="en-US" altLang="zh-CN" sz="2800" dirty="0" smtClean="0">
                <a:latin typeface="楷体" pitchFamily="49" charset="-122"/>
                <a:ea typeface="楷体" pitchFamily="49" charset="-122"/>
              </a:rPr>
              <a:t>2</a:t>
            </a:r>
            <a:r>
              <a:rPr lang="zh-CN" altLang="en-US" sz="2800" dirty="0" smtClean="0">
                <a:latin typeface="楷体" pitchFamily="49" charset="-122"/>
                <a:ea typeface="楷体" pitchFamily="49" charset="-122"/>
              </a:rPr>
              <a:t>、分析造成各个主人公悲剧的原因（试从内因、外因的角度分析），概括宿命的内涵。（</a:t>
            </a:r>
            <a:r>
              <a:rPr lang="zh-CN" altLang="en-US" sz="2800" dirty="0" smtClean="0">
                <a:solidFill>
                  <a:srgbClr val="FF0000"/>
                </a:solidFill>
                <a:latin typeface="楷体" pitchFamily="49" charset="-122"/>
                <a:ea typeface="楷体" pitchFamily="49" charset="-122"/>
              </a:rPr>
              <a:t>比较异同</a:t>
            </a:r>
            <a:r>
              <a:rPr lang="zh-CN" altLang="en-US" sz="2800" dirty="0" smtClean="0">
                <a:latin typeface="楷体" pitchFamily="49" charset="-122"/>
                <a:ea typeface="楷体" pitchFamily="49" charset="-122"/>
              </a:rPr>
              <a:t>）</a:t>
            </a:r>
            <a:endParaRPr lang="en-US" altLang="zh-CN" sz="2800" dirty="0" smtClean="0">
              <a:latin typeface="楷体" pitchFamily="49" charset="-122"/>
              <a:ea typeface="楷体" pitchFamily="49" charset="-122"/>
            </a:endParaRPr>
          </a:p>
          <a:p>
            <a:pPr>
              <a:lnSpc>
                <a:spcPts val="4500"/>
              </a:lnSpc>
            </a:pPr>
            <a:r>
              <a:rPr lang="en-US" altLang="zh-CN" sz="2800" dirty="0" smtClean="0">
                <a:latin typeface="楷体" pitchFamily="49" charset="-122"/>
                <a:ea typeface="楷体" pitchFamily="49" charset="-122"/>
              </a:rPr>
              <a:t>3</a:t>
            </a:r>
            <a:r>
              <a:rPr lang="zh-CN" altLang="en-US" sz="2800" dirty="0" smtClean="0">
                <a:latin typeface="楷体" pitchFamily="49" charset="-122"/>
                <a:ea typeface="楷体" pitchFamily="49" charset="-122"/>
              </a:rPr>
              <a:t>、</a:t>
            </a:r>
            <a:r>
              <a:rPr lang="zh-CN" altLang="zh-CN" sz="2800" dirty="0">
                <a:latin typeface="楷体" pitchFamily="49" charset="-122"/>
                <a:ea typeface="楷体" pitchFamily="49" charset="-122"/>
              </a:rPr>
              <a:t>圈点勾画文中相关信息，思考我们的主人公面对宿命中的 “劫”与“结”，他们是如何“解结”与</a:t>
            </a:r>
            <a:r>
              <a:rPr lang="zh-CN" altLang="zh-CN" sz="2800" dirty="0" smtClean="0">
                <a:latin typeface="楷体" pitchFamily="49" charset="-122"/>
                <a:ea typeface="楷体" pitchFamily="49" charset="-122"/>
              </a:rPr>
              <a:t>“渡劫”</a:t>
            </a:r>
            <a:r>
              <a:rPr lang="zh-CN" altLang="en-US" sz="2800" dirty="0">
                <a:latin typeface="楷体" pitchFamily="49" charset="-122"/>
                <a:ea typeface="楷体" pitchFamily="49" charset="-122"/>
              </a:rPr>
              <a:t>？</a:t>
            </a:r>
            <a:r>
              <a:rPr lang="zh-CN" altLang="zh-CN" sz="2800" dirty="0" smtClean="0">
                <a:latin typeface="楷体" pitchFamily="49" charset="-122"/>
                <a:ea typeface="楷体" pitchFamily="49" charset="-122"/>
              </a:rPr>
              <a:t>选择</a:t>
            </a:r>
            <a:r>
              <a:rPr lang="zh-CN" altLang="zh-CN" sz="2800" dirty="0">
                <a:latin typeface="楷体" pitchFamily="49" charset="-122"/>
                <a:ea typeface="楷体" pitchFamily="49" charset="-122"/>
              </a:rPr>
              <a:t>一个关键词来概括五则选文中所有主人公身上悲剧精神的共性</a:t>
            </a:r>
            <a:r>
              <a:rPr lang="zh-CN" altLang="zh-CN" sz="2800" dirty="0" smtClean="0">
                <a:latin typeface="楷体" pitchFamily="49" charset="-122"/>
                <a:ea typeface="楷体" pitchFamily="49" charset="-122"/>
              </a:rPr>
              <a:t>。</a:t>
            </a:r>
            <a:r>
              <a:rPr lang="zh-CN" altLang="en-US" sz="2800" dirty="0" smtClean="0">
                <a:latin typeface="楷体" pitchFamily="49" charset="-122"/>
                <a:ea typeface="楷体" pitchFamily="49" charset="-122"/>
              </a:rPr>
              <a:t>（</a:t>
            </a:r>
            <a:r>
              <a:rPr lang="zh-CN" altLang="en-US" sz="2800" dirty="0" smtClean="0">
                <a:solidFill>
                  <a:srgbClr val="FF0000"/>
                </a:solidFill>
                <a:latin typeface="楷体" pitchFamily="49" charset="-122"/>
                <a:ea typeface="楷体" pitchFamily="49" charset="-122"/>
              </a:rPr>
              <a:t>整合悲剧精神</a:t>
            </a:r>
            <a:r>
              <a:rPr lang="zh-CN" altLang="en-US" sz="2800" dirty="0" smtClean="0">
                <a:latin typeface="楷体" pitchFamily="49" charset="-122"/>
                <a:ea typeface="楷体" pitchFamily="49" charset="-122"/>
              </a:rPr>
              <a:t>）</a:t>
            </a:r>
            <a:r>
              <a:rPr lang="zh-CN" altLang="zh-CN" sz="2800" dirty="0" smtClean="0">
                <a:latin typeface="楷体" pitchFamily="49" charset="-122"/>
                <a:ea typeface="楷体" pitchFamily="49" charset="-122"/>
              </a:rPr>
              <a:t> </a:t>
            </a:r>
            <a:endParaRPr lang="en-US" altLang="zh-CN" sz="2800" dirty="0" smtClean="0">
              <a:latin typeface="楷体" pitchFamily="49" charset="-122"/>
              <a:ea typeface="楷体" pitchFamily="49" charset="-122"/>
            </a:endParaRPr>
          </a:p>
          <a:p>
            <a:pPr>
              <a:lnSpc>
                <a:spcPts val="4500"/>
              </a:lnSpc>
            </a:pPr>
            <a:r>
              <a:rPr lang="en-US" altLang="zh-CN" sz="2800" dirty="0" smtClean="0">
                <a:latin typeface="楷体" pitchFamily="49" charset="-122"/>
                <a:ea typeface="楷体" pitchFamily="49" charset="-122"/>
              </a:rPr>
              <a:t>4</a:t>
            </a:r>
            <a:r>
              <a:rPr lang="zh-CN" altLang="en-US" sz="2800" dirty="0" smtClean="0">
                <a:latin typeface="楷体" pitchFamily="49" charset="-122"/>
                <a:ea typeface="楷体" pitchFamily="49" charset="-122"/>
              </a:rPr>
              <a:t>、结合语料探究悲剧的意蕴。（</a:t>
            </a:r>
            <a:r>
              <a:rPr lang="zh-CN" altLang="en-US" sz="2800" dirty="0" smtClean="0">
                <a:solidFill>
                  <a:srgbClr val="FF0000"/>
                </a:solidFill>
                <a:latin typeface="楷体" pitchFamily="49" charset="-122"/>
                <a:ea typeface="楷体" pitchFamily="49" charset="-122"/>
              </a:rPr>
              <a:t>理解悲剧渗透出来的理性内涵</a:t>
            </a:r>
            <a:r>
              <a:rPr lang="zh-CN" altLang="en-US" sz="2800" dirty="0" smtClean="0">
                <a:latin typeface="楷体" pitchFamily="49" charset="-122"/>
                <a:ea typeface="楷体" pitchFamily="49" charset="-122"/>
              </a:rPr>
              <a:t>）</a:t>
            </a:r>
            <a:endParaRPr lang="en-US" altLang="zh-CN" sz="2800" dirty="0" smtClean="0">
              <a:latin typeface="楷体" pitchFamily="49" charset="-122"/>
              <a:ea typeface="楷体" pitchFamily="49" charset="-122"/>
            </a:endParaRPr>
          </a:p>
          <a:p>
            <a:pPr>
              <a:lnSpc>
                <a:spcPts val="4500"/>
              </a:lnSpc>
            </a:pPr>
            <a:r>
              <a:rPr lang="en-US" altLang="zh-CN" sz="2800" dirty="0" smtClean="0">
                <a:latin typeface="楷体" pitchFamily="49" charset="-122"/>
                <a:ea typeface="楷体" pitchFamily="49" charset="-122"/>
              </a:rPr>
              <a:t>5</a:t>
            </a:r>
            <a:r>
              <a:rPr lang="zh-CN" altLang="en-US" sz="2800" dirty="0" smtClean="0">
                <a:latin typeface="楷体" pitchFamily="49" charset="-122"/>
                <a:ea typeface="楷体" pitchFamily="49" charset="-122"/>
              </a:rPr>
              <a:t>、结合文本内涵重构，体悟悲剧的审美内涵：抛开主人公国籍、时代、年龄、性别的个体差异，将选段中人物现在的生存状态对应人生遭遇“劫”与“结”时的不同阶段，请根据你的理解合理排序。（</a:t>
            </a:r>
            <a:r>
              <a:rPr lang="zh-CN" altLang="en-US" sz="2800" dirty="0" smtClean="0">
                <a:solidFill>
                  <a:srgbClr val="FF0000"/>
                </a:solidFill>
                <a:latin typeface="楷体" pitchFamily="49" charset="-122"/>
                <a:ea typeface="楷体" pitchFamily="49" charset="-122"/>
              </a:rPr>
              <a:t>评价反思</a:t>
            </a:r>
            <a:r>
              <a:rPr lang="zh-CN" altLang="en-US" sz="2800" dirty="0" smtClean="0">
                <a:latin typeface="楷体" pitchFamily="49" charset="-122"/>
                <a:ea typeface="楷体" pitchFamily="49" charset="-122"/>
              </a:rPr>
              <a:t>）</a:t>
            </a:r>
            <a:endParaRPr lang="en-US" altLang="zh-CN" sz="2800" dirty="0" smtClean="0">
              <a:latin typeface="楷体" pitchFamily="49" charset="-122"/>
              <a:ea typeface="楷体" pitchFamily="49" charset="-122"/>
            </a:endParaRPr>
          </a:p>
          <a:p>
            <a:pPr>
              <a:lnSpc>
                <a:spcPts val="5000"/>
              </a:lnSpc>
            </a:pPr>
            <a:endParaRPr lang="zh-CN" altLang="en-US" dirty="0"/>
          </a:p>
        </p:txBody>
      </p:sp>
    </p:spTree>
    <p:extLst>
      <p:ext uri="{BB962C8B-B14F-4D97-AF65-F5344CB8AC3E}">
        <p14:creationId xmlns="" xmlns:p14="http://schemas.microsoft.com/office/powerpoint/2010/main" val="179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1533" y="1893193"/>
            <a:ext cx="9272788" cy="3298339"/>
          </a:xfrm>
          <a:prstGeom prst="rect">
            <a:avLst/>
          </a:prstGeom>
          <a:noFill/>
        </p:spPr>
        <p:txBody>
          <a:bodyPr wrap="square" rtlCol="0">
            <a:spAutoFit/>
          </a:bodyPr>
          <a:lstStyle/>
          <a:p>
            <a:pPr>
              <a:lnSpc>
                <a:spcPts val="5000"/>
              </a:lnSpc>
            </a:pPr>
            <a:r>
              <a:rPr lang="zh-CN" altLang="en-US" sz="3200" b="1" dirty="0" smtClean="0">
                <a:latin typeface="微软雅黑" pitchFamily="34" charset="-122"/>
                <a:ea typeface="微软雅黑" pitchFamily="34" charset="-122"/>
              </a:rPr>
              <a:t>（三）整合诠释</a:t>
            </a:r>
            <a:endParaRPr lang="en-US" altLang="zh-CN" sz="3200" b="1" dirty="0" smtClean="0">
              <a:latin typeface="微软雅黑" pitchFamily="34" charset="-122"/>
              <a:ea typeface="微软雅黑" pitchFamily="34" charset="-122"/>
            </a:endParaRPr>
          </a:p>
          <a:p>
            <a:pPr>
              <a:lnSpc>
                <a:spcPts val="5000"/>
              </a:lnSpc>
            </a:pPr>
            <a:r>
              <a:rPr lang="zh-CN" altLang="en-US" sz="3200" dirty="0" smtClean="0">
                <a:latin typeface="微软雅黑" pitchFamily="34" charset="-122"/>
                <a:ea typeface="微软雅黑" pitchFamily="34" charset="-122"/>
              </a:rPr>
              <a:t>       整合就是对文本各种信息进行综合，应用自己的知识，将局部合成整体；诠释，就是学生能用自己的话说，并不只是合理的叙述，而是能作出历史的或个人层面的有意义的说明。</a:t>
            </a:r>
            <a:endParaRPr lang="zh-CN" altLang="en-US" sz="3200" dirty="0">
              <a:latin typeface="微软雅黑" pitchFamily="34" charset="-122"/>
              <a:ea typeface="微软雅黑" pitchFamily="34" charset="-122"/>
            </a:endParaRPr>
          </a:p>
        </p:txBody>
      </p:sp>
    </p:spTree>
    <p:extLst>
      <p:ext uri="{BB962C8B-B14F-4D97-AF65-F5344CB8AC3E}">
        <p14:creationId xmlns="" xmlns:p14="http://schemas.microsoft.com/office/powerpoint/2010/main" val="20422322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1533" y="1390918"/>
            <a:ext cx="9272788" cy="3298339"/>
          </a:xfrm>
          <a:prstGeom prst="rect">
            <a:avLst/>
          </a:prstGeom>
          <a:noFill/>
        </p:spPr>
        <p:txBody>
          <a:bodyPr wrap="square" rtlCol="0">
            <a:spAutoFit/>
          </a:bodyPr>
          <a:lstStyle/>
          <a:p>
            <a:pPr>
              <a:lnSpc>
                <a:spcPts val="5000"/>
              </a:lnSpc>
            </a:pPr>
            <a:r>
              <a:rPr lang="zh-CN" altLang="en-US" sz="3200" b="1" dirty="0" smtClean="0">
                <a:latin typeface="微软雅黑" pitchFamily="34" charset="-122"/>
                <a:ea typeface="微软雅黑" pitchFamily="34" charset="-122"/>
              </a:rPr>
              <a:t>（四）评价反思</a:t>
            </a:r>
            <a:endParaRPr lang="en-US" altLang="zh-CN" sz="3200" b="1" dirty="0" smtClean="0">
              <a:latin typeface="微软雅黑" pitchFamily="34" charset="-122"/>
              <a:ea typeface="微软雅黑" pitchFamily="34" charset="-122"/>
            </a:endParaRPr>
          </a:p>
          <a:p>
            <a:pPr>
              <a:lnSpc>
                <a:spcPts val="5000"/>
              </a:lnSpc>
            </a:pPr>
            <a:r>
              <a:rPr lang="zh-CN" altLang="en-US" sz="3200" dirty="0" smtClean="0">
                <a:latin typeface="微软雅黑" pitchFamily="34" charset="-122"/>
                <a:ea typeface="微软雅黑" pitchFamily="34" charset="-122"/>
              </a:rPr>
              <a:t>       在多元、真实的情境中，有效、灵活运用已知的知识；并形成自我批判的、有洞见的看法；能设身处地体会他人的情感和世界观。群文阅读中评价反思的作用主要在于促进理解。</a:t>
            </a:r>
            <a:endParaRPr lang="zh-CN" altLang="en-US" sz="3200" dirty="0">
              <a:latin typeface="微软雅黑" pitchFamily="34" charset="-122"/>
              <a:ea typeface="微软雅黑" pitchFamily="34" charset="-122"/>
            </a:endParaRPr>
          </a:p>
        </p:txBody>
      </p:sp>
    </p:spTree>
    <p:extLst>
      <p:ext uri="{BB962C8B-B14F-4D97-AF65-F5344CB8AC3E}">
        <p14:creationId xmlns="" xmlns:p14="http://schemas.microsoft.com/office/powerpoint/2010/main" val="3276726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cstate="print"/>
          <a:srcRect/>
          <a:stretch>
            <a:fillRect/>
          </a:stretch>
        </p:blipFill>
        <p:spPr bwMode="auto">
          <a:xfrm>
            <a:off x="1936376" y="770501"/>
            <a:ext cx="8892989" cy="5899239"/>
          </a:xfrm>
          <a:prstGeom prst="rect">
            <a:avLst/>
          </a:prstGeom>
          <a:noFill/>
          <a:ln w="9525">
            <a:noFill/>
            <a:miter lim="800000"/>
            <a:headEnd/>
            <a:tailEnd/>
          </a:ln>
        </p:spPr>
      </p:pic>
      <p:sp>
        <p:nvSpPr>
          <p:cNvPr id="3" name="TextBox 2"/>
          <p:cNvSpPr txBox="1"/>
          <p:nvPr/>
        </p:nvSpPr>
        <p:spPr>
          <a:xfrm>
            <a:off x="3603374" y="6738888"/>
            <a:ext cx="6268598" cy="523212"/>
          </a:xfrm>
          <a:prstGeom prst="rect">
            <a:avLst/>
          </a:prstGeom>
          <a:noFill/>
        </p:spPr>
        <p:txBody>
          <a:bodyPr wrap="square" lIns="91431" tIns="45716" rIns="91431" bIns="45716" rtlCol="0">
            <a:spAutoFit/>
          </a:bodyPr>
          <a:lstStyle/>
          <a:p>
            <a:r>
              <a:rPr lang="en-US" altLang="zh-CN" sz="2800" b="1" dirty="0" smtClean="0">
                <a:latin typeface="微软雅黑" pitchFamily="34" charset="-122"/>
                <a:ea typeface="微软雅黑" pitchFamily="34" charset="-122"/>
              </a:rPr>
              <a:t>SOLO</a:t>
            </a:r>
            <a:r>
              <a:rPr lang="zh-CN" altLang="en-US" sz="2800" b="1" dirty="0" smtClean="0">
                <a:latin typeface="微软雅黑" pitchFamily="34" charset="-122"/>
                <a:ea typeface="微软雅黑" pitchFamily="34" charset="-122"/>
              </a:rPr>
              <a:t>理论：可观察的学习结果的结构</a:t>
            </a:r>
            <a:endParaRPr lang="zh-CN" altLang="en-US" sz="2800" b="1" dirty="0">
              <a:latin typeface="微软雅黑" pitchFamily="34" charset="-122"/>
              <a:ea typeface="微软雅黑" pitchFamily="34" charset="-122"/>
            </a:endParaRPr>
          </a:p>
        </p:txBody>
      </p:sp>
      <p:sp>
        <p:nvSpPr>
          <p:cNvPr id="4" name="右箭头 3"/>
          <p:cNvSpPr/>
          <p:nvPr/>
        </p:nvSpPr>
        <p:spPr>
          <a:xfrm>
            <a:off x="10158762" y="2450426"/>
            <a:ext cx="1280204" cy="72307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TextBox 4"/>
          <p:cNvSpPr txBox="1"/>
          <p:nvPr/>
        </p:nvSpPr>
        <p:spPr>
          <a:xfrm rot="10800000" flipV="1">
            <a:off x="11379273" y="2407999"/>
            <a:ext cx="2807373" cy="707878"/>
          </a:xfrm>
          <a:prstGeom prst="rect">
            <a:avLst/>
          </a:prstGeom>
        </p:spPr>
        <p:style>
          <a:lnRef idx="0">
            <a:scrgbClr r="0" g="0" b="0"/>
          </a:lnRef>
          <a:fillRef idx="1001">
            <a:schemeClr val="lt1"/>
          </a:fillRef>
          <a:effectRef idx="0">
            <a:scrgbClr r="0" g="0" b="0"/>
          </a:effectRef>
          <a:fontRef idx="major"/>
        </p:style>
        <p:txBody>
          <a:bodyPr wrap="square" lIns="91431" tIns="45716" rIns="91431" bIns="45716" rtlCol="0">
            <a:spAutoFit/>
          </a:bodyPr>
          <a:lstStyle/>
          <a:p>
            <a:pPr algn="ctr"/>
            <a:r>
              <a:rPr lang="zh-CN" altLang="en-US" sz="4000" dirty="0" smtClean="0">
                <a:latin typeface="微软雅黑" pitchFamily="34" charset="-122"/>
                <a:ea typeface="微软雅黑" pitchFamily="34" charset="-122"/>
              </a:rPr>
              <a:t>深度学习</a:t>
            </a:r>
            <a:endParaRPr lang="zh-CN" altLang="en-US" sz="40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3387" y="519953"/>
            <a:ext cx="7709647" cy="523220"/>
          </a:xfrm>
          <a:prstGeom prst="rect">
            <a:avLst/>
          </a:prstGeom>
          <a:noFill/>
        </p:spPr>
        <p:txBody>
          <a:bodyPr wrap="square" rtlCol="0">
            <a:spAutoFit/>
          </a:bodyPr>
          <a:lstStyle/>
          <a:p>
            <a:r>
              <a:rPr lang="en-US" altLang="zh-CN" sz="2800" dirty="0" smtClean="0">
                <a:latin typeface="华文行楷" pitchFamily="2" charset="-122"/>
                <a:ea typeface="华文行楷" pitchFamily="2" charset="-122"/>
              </a:rPr>
              <a:t>04  《</a:t>
            </a:r>
            <a:r>
              <a:rPr lang="zh-CN" altLang="en-US" sz="2800" dirty="0" smtClean="0">
                <a:latin typeface="华文行楷" pitchFamily="2" charset="-122"/>
                <a:ea typeface="华文行楷" pitchFamily="2" charset="-122"/>
              </a:rPr>
              <a:t>大地的语言</a:t>
            </a:r>
            <a:r>
              <a:rPr lang="en-US" altLang="zh-CN" sz="2800" dirty="0" smtClean="0">
                <a:latin typeface="华文行楷" pitchFamily="2" charset="-122"/>
                <a:ea typeface="华文行楷" pitchFamily="2" charset="-122"/>
              </a:rPr>
              <a:t>》</a:t>
            </a:r>
            <a:r>
              <a:rPr lang="zh-CN" altLang="en-US" sz="2800" dirty="0" smtClean="0">
                <a:latin typeface="华文行楷" pitchFamily="2" charset="-122"/>
                <a:ea typeface="华文行楷" pitchFamily="2" charset="-122"/>
              </a:rPr>
              <a:t>议题分析及教学实现</a:t>
            </a:r>
            <a:endParaRPr lang="zh-CN" altLang="en-US" sz="2800" dirty="0">
              <a:latin typeface="华文行楷" pitchFamily="2" charset="-122"/>
              <a:ea typeface="华文行楷" pitchFamily="2" charset="-122"/>
            </a:endParaRPr>
          </a:p>
        </p:txBody>
      </p:sp>
      <p:sp>
        <p:nvSpPr>
          <p:cNvPr id="1025" name="Rectangle 1"/>
          <p:cNvSpPr>
            <a:spLocks noChangeArrowheads="1"/>
          </p:cNvSpPr>
          <p:nvPr/>
        </p:nvSpPr>
        <p:spPr bwMode="auto">
          <a:xfrm>
            <a:off x="1882595" y="3619824"/>
            <a:ext cx="10854253" cy="182357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ts val="4500"/>
              </a:lnSpc>
              <a:spcBef>
                <a:spcPct val="0"/>
              </a:spcBef>
              <a:spcAft>
                <a:spcPct val="0"/>
              </a:spcAft>
              <a:buClrTx/>
              <a:buSzTx/>
              <a:buFontTx/>
              <a:buNone/>
              <a:tabLst/>
            </a:pPr>
            <a:r>
              <a:rPr kumimoji="0" lang="zh-CN" sz="32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文本组元</a:t>
            </a: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p>
          <a:p>
            <a:pPr marL="0" marR="0" lvl="0" indent="0" algn="l" defTabSz="914400" rtl="0" eaLnBrk="0" fontAlgn="base" latinLnBrk="0" hangingPunct="0">
              <a:lnSpc>
                <a:spcPts val="4500"/>
              </a:lnSpc>
              <a:spcBef>
                <a:spcPct val="0"/>
              </a:spcBef>
              <a:spcAft>
                <a:spcPct val="0"/>
              </a:spcAft>
              <a:buClrTx/>
              <a:buSzTx/>
              <a:buFontTx/>
              <a:buNone/>
              <a:tabLst/>
            </a:pPr>
            <a:r>
              <a:rPr kumimoji="0" lang="zh-CN" alt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绵绵土</a:t>
            </a:r>
            <a:r>
              <a:rPr kumimoji="0" lang="zh-CN" alt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牛汉、</a:t>
            </a:r>
            <a:r>
              <a:rPr kumimoji="0" lang="zh-CN" alt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绝地之声</a:t>
            </a:r>
            <a:r>
              <a:rPr kumimoji="0" lang="zh-CN" alt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马步升、</a:t>
            </a:r>
            <a:r>
              <a:rPr kumimoji="0" lang="en-US" alt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altLang="en-US"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大地</a:t>
            </a:r>
            <a:r>
              <a:rPr kumimoji="0" lang="en-US" alt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altLang="en-US"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毕飞宇</a:t>
            </a:r>
            <a:endParaRPr kumimoji="0" lang="en-US" alt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ts val="4500"/>
              </a:lnSpc>
              <a:spcBef>
                <a:spcPct val="0"/>
              </a:spcBef>
              <a:spcAft>
                <a:spcPct val="0"/>
              </a:spcAft>
              <a:buClrTx/>
              <a:buSzTx/>
              <a:buFontTx/>
              <a:buNone/>
              <a:tabLst/>
            </a:pPr>
            <a:r>
              <a:rPr kumimoji="0" lang="zh-CN" alt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大地的语言</a:t>
            </a:r>
            <a:r>
              <a:rPr kumimoji="0" lang="zh-CN" alt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阿来（节选）、</a:t>
            </a:r>
            <a:r>
              <a:rPr kumimoji="0" lang="zh-CN" alt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一幅烟雨牛鹭图</a:t>
            </a:r>
            <a:r>
              <a:rPr kumimoji="0" lang="zh-CN" alt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汤世杰</a:t>
            </a:r>
          </a:p>
        </p:txBody>
      </p:sp>
      <p:sp>
        <p:nvSpPr>
          <p:cNvPr id="4" name="矩形 3"/>
          <p:cNvSpPr/>
          <p:nvPr/>
        </p:nvSpPr>
        <p:spPr>
          <a:xfrm>
            <a:off x="3170143" y="1734583"/>
            <a:ext cx="9541810" cy="1077218"/>
          </a:xfrm>
          <a:prstGeom prst="rect">
            <a:avLst/>
          </a:prstGeom>
        </p:spPr>
        <p:txBody>
          <a:bodyPr wrap="square">
            <a:spAutoFit/>
          </a:bodyPr>
          <a:lstStyle/>
          <a:p>
            <a:pPr algn="ctr"/>
            <a:r>
              <a:rPr lang="zh-CN" altLang="zh-CN" sz="3200" b="1" dirty="0" smtClean="0">
                <a:latin typeface="微软雅黑" pitchFamily="34" charset="-122"/>
                <a:ea typeface="微软雅黑" pitchFamily="34" charset="-122"/>
              </a:rPr>
              <a:t>《群文阅读</a:t>
            </a:r>
            <a:r>
              <a:rPr lang="zh-CN" altLang="en-US" sz="3200" b="1" dirty="0" smtClean="0">
                <a:latin typeface="微软雅黑" pitchFamily="34" charset="-122"/>
                <a:ea typeface="微软雅黑" pitchFamily="34" charset="-122"/>
              </a:rPr>
              <a:t>高中读本</a:t>
            </a:r>
            <a:r>
              <a:rPr lang="zh-CN" altLang="zh-CN" sz="3200" b="1" dirty="0" smtClean="0">
                <a:latin typeface="微软雅黑" pitchFamily="34" charset="-122"/>
                <a:ea typeface="微软雅黑" pitchFamily="34" charset="-122"/>
              </a:rPr>
              <a:t>》高一上册议题“大地的语言”</a:t>
            </a:r>
            <a:r>
              <a:rPr lang="en-US" altLang="zh-CN" sz="3200" b="1" dirty="0" smtClean="0">
                <a:latin typeface="微软雅黑" pitchFamily="34" charset="-122"/>
                <a:ea typeface="微软雅黑" pitchFamily="34" charset="-122"/>
              </a:rPr>
              <a:t>                   </a:t>
            </a:r>
            <a:r>
              <a:rPr lang="zh-CN" altLang="zh-CN" sz="3200" b="1" dirty="0" smtClean="0">
                <a:latin typeface="微软雅黑" pitchFamily="34" charset="-122"/>
                <a:ea typeface="微软雅黑" pitchFamily="34" charset="-122"/>
              </a:rPr>
              <a:t>任务群</a:t>
            </a:r>
            <a:r>
              <a:rPr lang="zh-CN" altLang="zh-CN" sz="3200" b="1" dirty="0" smtClean="0">
                <a:solidFill>
                  <a:srgbClr val="FF0000"/>
                </a:solidFill>
                <a:latin typeface="微软雅黑" pitchFamily="34" charset="-122"/>
                <a:ea typeface="微软雅黑" pitchFamily="34" charset="-122"/>
              </a:rPr>
              <a:t>文学阅读与写作</a:t>
            </a:r>
            <a:endParaRPr lang="zh-CN" altLang="en-US" sz="32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90164" y="1512705"/>
            <a:ext cx="10632141" cy="5286062"/>
          </a:xfrm>
          <a:prstGeom prst="rect">
            <a:avLst/>
          </a:prstGeom>
        </p:spPr>
        <p:txBody>
          <a:bodyPr wrap="square">
            <a:spAutoFit/>
          </a:bodyPr>
          <a:lstStyle/>
          <a:p>
            <a:pPr>
              <a:lnSpc>
                <a:spcPts val="4500"/>
              </a:lnSpc>
            </a:pPr>
            <a:r>
              <a:rPr lang="zh-CN" altLang="zh-CN" sz="3600" b="1" dirty="0" smtClean="0">
                <a:latin typeface="微软雅黑" pitchFamily="34" charset="-122"/>
                <a:ea typeface="微软雅黑" pitchFamily="34" charset="-122"/>
              </a:rPr>
              <a:t>课程标准与教学内容分析</a:t>
            </a:r>
            <a:r>
              <a:rPr lang="zh-CN" altLang="zh-CN" sz="3200" dirty="0" smtClean="0">
                <a:latin typeface="楷体" pitchFamily="49" charset="-122"/>
                <a:ea typeface="楷体" pitchFamily="49" charset="-122"/>
              </a:rPr>
              <a:t>：</a:t>
            </a:r>
            <a:r>
              <a:rPr lang="en-US" altLang="zh-CN" sz="3200" dirty="0" smtClean="0">
                <a:latin typeface="楷体" pitchFamily="49" charset="-122"/>
                <a:ea typeface="楷体" pitchFamily="49" charset="-122"/>
              </a:rPr>
              <a:t>2017</a:t>
            </a:r>
            <a:r>
              <a:rPr lang="zh-CN" altLang="zh-CN" sz="3200" dirty="0" smtClean="0">
                <a:latin typeface="楷体" pitchFamily="49" charset="-122"/>
                <a:ea typeface="楷体" pitchFamily="49" charset="-122"/>
              </a:rPr>
              <a:t>版语文课程标准中明确指出语文课程应当引导学生在真实的语言运用情境中开展语言实践活动，增进对祖国语言文字的美感体验，树立正确的价值观、高尚的审美情趣和审美品位。同时，新课标学业质量水平等级描述体系中也明确提出引导学生在阅读古今中外诗歌、散文、小说、剧本等不同体裁的优秀文学作品，使学生在</a:t>
            </a:r>
            <a:r>
              <a:rPr lang="zh-CN" altLang="zh-CN" sz="3200" b="1" dirty="0" smtClean="0">
                <a:solidFill>
                  <a:srgbClr val="FF0000"/>
                </a:solidFill>
                <a:latin typeface="楷体" pitchFamily="49" charset="-122"/>
                <a:ea typeface="楷体" pitchFamily="49" charset="-122"/>
              </a:rPr>
              <a:t>感受形象、品味语言、体验情感</a:t>
            </a:r>
            <a:r>
              <a:rPr lang="zh-CN" altLang="zh-CN" sz="3200" dirty="0" smtClean="0">
                <a:latin typeface="楷体" pitchFamily="49" charset="-122"/>
                <a:ea typeface="楷体" pitchFamily="49" charset="-122"/>
              </a:rPr>
              <a:t>的过程中</a:t>
            </a:r>
            <a:r>
              <a:rPr lang="zh-CN" altLang="zh-CN" sz="3200" b="1" dirty="0" smtClean="0">
                <a:solidFill>
                  <a:srgbClr val="FF0000"/>
                </a:solidFill>
                <a:latin typeface="楷体" pitchFamily="49" charset="-122"/>
                <a:ea typeface="楷体" pitchFamily="49" charset="-122"/>
              </a:rPr>
              <a:t>提升文学欣赏能力</a:t>
            </a:r>
            <a:r>
              <a:rPr lang="zh-CN" altLang="zh-CN" sz="3200" dirty="0" smtClean="0">
                <a:latin typeface="楷体" pitchFamily="49" charset="-122"/>
                <a:ea typeface="楷体" pitchFamily="49" charset="-122"/>
              </a:rPr>
              <a:t>，并尝试学写作，撰写文学评论，借以提高审美鉴赏能力和表达交流能力。</a:t>
            </a:r>
            <a:endParaRPr lang="zh-CN" altLang="en-US" sz="3200"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0117" y="2110175"/>
            <a:ext cx="9663953" cy="2977738"/>
          </a:xfrm>
          <a:prstGeom prst="rect">
            <a:avLst/>
          </a:prstGeom>
        </p:spPr>
        <p:txBody>
          <a:bodyPr wrap="square">
            <a:spAutoFit/>
          </a:bodyPr>
          <a:lstStyle/>
          <a:p>
            <a:pPr>
              <a:lnSpc>
                <a:spcPts val="4500"/>
              </a:lnSpc>
            </a:pPr>
            <a:r>
              <a:rPr lang="zh-CN" altLang="zh-CN" sz="3200" dirty="0" smtClean="0">
                <a:latin typeface="楷体" pitchFamily="49" charset="-122"/>
                <a:ea typeface="楷体" pitchFamily="49" charset="-122"/>
              </a:rPr>
              <a:t>所选的文章都是以“大地”为题材，阅读这些文章，既能让学生进入一种</a:t>
            </a:r>
            <a:r>
              <a:rPr lang="zh-CN" altLang="zh-CN" sz="3200" b="1" dirty="0" smtClean="0">
                <a:solidFill>
                  <a:srgbClr val="FF0000"/>
                </a:solidFill>
                <a:latin typeface="楷体" pitchFamily="49" charset="-122"/>
                <a:ea typeface="楷体" pitchFamily="49" charset="-122"/>
              </a:rPr>
              <a:t>审美境界</a:t>
            </a:r>
            <a:r>
              <a:rPr lang="zh-CN" altLang="zh-CN" sz="3200" dirty="0" smtClean="0">
                <a:latin typeface="楷体" pitchFamily="49" charset="-122"/>
                <a:ea typeface="楷体" pitchFamily="49" charset="-122"/>
              </a:rPr>
              <a:t>，徜徉其间，细细品味，提升对散文的鉴赏能力，还能让学生</a:t>
            </a:r>
            <a:r>
              <a:rPr lang="zh-CN" altLang="zh-CN" sz="3200" b="1" dirty="0" smtClean="0">
                <a:solidFill>
                  <a:srgbClr val="FF0000"/>
                </a:solidFill>
                <a:latin typeface="楷体" pitchFamily="49" charset="-122"/>
                <a:ea typeface="楷体" pitchFamily="49" charset="-122"/>
              </a:rPr>
              <a:t>领会作者在土地上寄托的情感、思考的哲思、表达的志向</a:t>
            </a:r>
            <a:r>
              <a:rPr lang="zh-CN" altLang="zh-CN" sz="3200" dirty="0" smtClean="0">
                <a:latin typeface="楷体" pitchFamily="49" charset="-122"/>
                <a:ea typeface="楷体" pitchFamily="49" charset="-122"/>
              </a:rPr>
              <a:t>，学习他们的悲悯情怀、历史使命和当代责任。</a:t>
            </a:r>
            <a:endParaRPr lang="zh-CN" altLang="en-US" sz="3200"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405" y="1271681"/>
            <a:ext cx="15841760" cy="584775"/>
          </a:xfrm>
          <a:prstGeom prst="rect">
            <a:avLst/>
          </a:prstGeom>
          <a:noFill/>
        </p:spPr>
        <p:txBody>
          <a:bodyPr wrap="square" rtlCol="0">
            <a:spAutoFit/>
          </a:bodyPr>
          <a:lstStyle/>
          <a:p>
            <a:r>
              <a:rPr lang="zh-CN" altLang="en-US" sz="3200" b="1" dirty="0" smtClean="0">
                <a:latin typeface="楷体" pitchFamily="49" charset="-122"/>
                <a:ea typeface="楷体" pitchFamily="49" charset="-122"/>
              </a:rPr>
              <a:t>亚里士多德（古希腊先哲）：语言是有</a:t>
            </a:r>
            <a:r>
              <a:rPr lang="zh-CN" altLang="en-US" sz="3200" b="1" dirty="0" smtClean="0">
                <a:solidFill>
                  <a:srgbClr val="FF0000"/>
                </a:solidFill>
                <a:latin typeface="楷体" pitchFamily="49" charset="-122"/>
                <a:ea typeface="楷体" pitchFamily="49" charset="-122"/>
              </a:rPr>
              <a:t>意义</a:t>
            </a:r>
            <a:r>
              <a:rPr lang="zh-CN" altLang="en-US" sz="3200" b="1" dirty="0" smtClean="0">
                <a:latin typeface="楷体" pitchFamily="49" charset="-122"/>
                <a:ea typeface="楷体" pitchFamily="49" charset="-122"/>
              </a:rPr>
              <a:t>的</a:t>
            </a:r>
            <a:r>
              <a:rPr lang="zh-CN" altLang="en-US" sz="3200" b="1" dirty="0" smtClean="0">
                <a:solidFill>
                  <a:srgbClr val="FF0000"/>
                </a:solidFill>
                <a:latin typeface="楷体" pitchFamily="49" charset="-122"/>
                <a:ea typeface="楷体" pitchFamily="49" charset="-122"/>
              </a:rPr>
              <a:t>声音</a:t>
            </a:r>
            <a:r>
              <a:rPr lang="zh-CN" altLang="en-US" sz="3200" b="1" dirty="0" smtClean="0">
                <a:latin typeface="楷体" pitchFamily="49" charset="-122"/>
                <a:ea typeface="楷体" pitchFamily="49" charset="-122"/>
              </a:rPr>
              <a:t>。</a:t>
            </a:r>
            <a:endParaRPr lang="zh-CN" altLang="en-US" sz="3200" b="1" dirty="0">
              <a:latin typeface="楷体" pitchFamily="49" charset="-122"/>
              <a:ea typeface="楷体" pitchFamily="49" charset="-122"/>
            </a:endParaRPr>
          </a:p>
        </p:txBody>
      </p:sp>
      <p:sp>
        <p:nvSpPr>
          <p:cNvPr id="3" name="TextBox 2"/>
          <p:cNvSpPr txBox="1"/>
          <p:nvPr/>
        </p:nvSpPr>
        <p:spPr>
          <a:xfrm>
            <a:off x="2393744" y="2073888"/>
            <a:ext cx="15841760" cy="584775"/>
          </a:xfrm>
          <a:prstGeom prst="rect">
            <a:avLst/>
          </a:prstGeom>
          <a:noFill/>
        </p:spPr>
        <p:txBody>
          <a:bodyPr wrap="square" rtlCol="0">
            <a:spAutoFit/>
          </a:bodyPr>
          <a:lstStyle/>
          <a:p>
            <a:r>
              <a:rPr lang="zh-CN" altLang="en-US" sz="3200" b="1" dirty="0" smtClean="0">
                <a:latin typeface="楷体" pitchFamily="49" charset="-122"/>
                <a:ea typeface="楷体" pitchFamily="49" charset="-122"/>
              </a:rPr>
              <a:t>索绪尔（现代语言之父）：语言是</a:t>
            </a:r>
            <a:r>
              <a:rPr lang="zh-CN" altLang="en-US" sz="3200" b="1" dirty="0" smtClean="0">
                <a:solidFill>
                  <a:srgbClr val="FF0000"/>
                </a:solidFill>
                <a:latin typeface="楷体" pitchFamily="49" charset="-122"/>
                <a:ea typeface="楷体" pitchFamily="49" charset="-122"/>
              </a:rPr>
              <a:t>音义结合</a:t>
            </a:r>
            <a:r>
              <a:rPr lang="zh-CN" altLang="en-US" sz="3200" b="1" dirty="0" smtClean="0">
                <a:latin typeface="楷体" pitchFamily="49" charset="-122"/>
                <a:ea typeface="楷体" pitchFamily="49" charset="-122"/>
              </a:rPr>
              <a:t>的系统。</a:t>
            </a:r>
            <a:endParaRPr lang="zh-CN" altLang="en-US" sz="3200" b="1" dirty="0">
              <a:latin typeface="楷体" pitchFamily="49" charset="-122"/>
              <a:ea typeface="楷体" pitchFamily="49" charset="-122"/>
            </a:endParaRPr>
          </a:p>
        </p:txBody>
      </p:sp>
      <p:sp>
        <p:nvSpPr>
          <p:cNvPr id="4" name="TextBox 3"/>
          <p:cNvSpPr txBox="1"/>
          <p:nvPr/>
        </p:nvSpPr>
        <p:spPr>
          <a:xfrm>
            <a:off x="2489383" y="2855834"/>
            <a:ext cx="8648191" cy="707886"/>
          </a:xfrm>
          <a:prstGeom prst="rect">
            <a:avLst/>
          </a:prstGeom>
          <a:noFill/>
        </p:spPr>
        <p:txBody>
          <a:bodyPr wrap="square" rtlCol="0">
            <a:spAutoFit/>
          </a:bodyPr>
          <a:lstStyle/>
          <a:p>
            <a:pPr algn="ctr"/>
            <a:r>
              <a:rPr lang="zh-CN" altLang="en-US" sz="4000" b="1" dirty="0" smtClean="0">
                <a:latin typeface="隶书" pitchFamily="49" charset="-122"/>
                <a:ea typeface="隶书" pitchFamily="49" charset="-122"/>
              </a:rPr>
              <a:t>议题：</a:t>
            </a:r>
            <a:r>
              <a:rPr lang="zh-CN" altLang="en-US" sz="4000" b="1" dirty="0" smtClean="0">
                <a:solidFill>
                  <a:srgbClr val="0000FF"/>
                </a:solidFill>
                <a:latin typeface="隶书" pitchFamily="49" charset="-122"/>
                <a:ea typeface="隶书" pitchFamily="49" charset="-122"/>
              </a:rPr>
              <a:t>大地的语言</a:t>
            </a:r>
            <a:endParaRPr lang="zh-CN" altLang="en-US" sz="4000" b="1" dirty="0">
              <a:solidFill>
                <a:srgbClr val="0000FF"/>
              </a:solidFill>
              <a:latin typeface="隶书" pitchFamily="49" charset="-122"/>
              <a:ea typeface="隶书" pitchFamily="49" charset="-122"/>
            </a:endParaRPr>
          </a:p>
        </p:txBody>
      </p:sp>
      <p:sp>
        <p:nvSpPr>
          <p:cNvPr id="5" name="TextBox 4"/>
          <p:cNvSpPr txBox="1"/>
          <p:nvPr/>
        </p:nvSpPr>
        <p:spPr>
          <a:xfrm>
            <a:off x="987966" y="4096600"/>
            <a:ext cx="12637404" cy="584775"/>
          </a:xfrm>
          <a:prstGeom prst="rect">
            <a:avLst/>
          </a:prstGeom>
          <a:noFill/>
        </p:spPr>
        <p:txBody>
          <a:bodyPr wrap="square" rtlCol="0">
            <a:spAutoFit/>
          </a:bodyPr>
          <a:lstStyle/>
          <a:p>
            <a:pPr algn="ctr"/>
            <a:r>
              <a:rPr lang="zh-CN" altLang="en-US" sz="3200" b="1" dirty="0" smtClean="0">
                <a:latin typeface="宋体"/>
                <a:ea typeface="宋体"/>
              </a:rPr>
              <a:t>◎</a:t>
            </a:r>
            <a:r>
              <a:rPr lang="zh-CN" altLang="en-US" sz="3200" b="1" dirty="0" smtClean="0">
                <a:latin typeface="微软雅黑" pitchFamily="34" charset="-122"/>
                <a:ea typeface="微软雅黑" pitchFamily="34" charset="-122"/>
              </a:rPr>
              <a:t>大地</a:t>
            </a:r>
            <a:r>
              <a:rPr lang="zh-CN" altLang="en-US" sz="3200" b="1" dirty="0" smtClean="0">
                <a:solidFill>
                  <a:srgbClr val="FF0000"/>
                </a:solidFill>
                <a:latin typeface="微软雅黑" pitchFamily="34" charset="-122"/>
                <a:ea typeface="微软雅黑" pitchFamily="34" charset="-122"/>
              </a:rPr>
              <a:t>独特的形象</a:t>
            </a:r>
            <a:r>
              <a:rPr lang="zh-CN" altLang="en-US" sz="3200" b="1" dirty="0" smtClean="0">
                <a:latin typeface="微软雅黑" pitchFamily="34" charset="-122"/>
                <a:ea typeface="微软雅黑" pitchFamily="34" charset="-122"/>
              </a:rPr>
              <a:t>传递出</a:t>
            </a:r>
            <a:r>
              <a:rPr lang="zh-CN" altLang="en-US" sz="3200" b="1" dirty="0" smtClean="0">
                <a:solidFill>
                  <a:srgbClr val="FF0000"/>
                </a:solidFill>
                <a:latin typeface="微软雅黑" pitchFamily="34" charset="-122"/>
                <a:ea typeface="微软雅黑" pitchFamily="34" charset="-122"/>
              </a:rPr>
              <a:t>有意义的内涵</a:t>
            </a:r>
            <a:r>
              <a:rPr lang="zh-CN" altLang="en-US" sz="3200" b="1" dirty="0" smtClean="0">
                <a:latin typeface="微软雅黑" pitchFamily="34" charset="-122"/>
                <a:ea typeface="微软雅黑" pitchFamily="34" charset="-122"/>
              </a:rPr>
              <a:t>。</a:t>
            </a:r>
            <a:endParaRPr lang="zh-CN" altLang="en-US" sz="3200" b="1" dirty="0">
              <a:latin typeface="微软雅黑" pitchFamily="34" charset="-122"/>
              <a:ea typeface="微软雅黑" pitchFamily="34" charset="-122"/>
            </a:endParaRPr>
          </a:p>
        </p:txBody>
      </p:sp>
      <p:sp>
        <p:nvSpPr>
          <p:cNvPr id="6" name="TextBox 5"/>
          <p:cNvSpPr txBox="1"/>
          <p:nvPr/>
        </p:nvSpPr>
        <p:spPr>
          <a:xfrm>
            <a:off x="2850336" y="5491728"/>
            <a:ext cx="3492388" cy="107721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zh-CN" altLang="en-US" sz="3200" b="1" dirty="0" smtClean="0">
                <a:latin typeface="微软雅黑" pitchFamily="34" charset="-122"/>
                <a:ea typeface="微软雅黑" pitchFamily="34" charset="-122"/>
              </a:rPr>
              <a:t>作者笔下的大地的形象</a:t>
            </a:r>
            <a:endParaRPr lang="zh-CN" altLang="en-US" sz="3200" b="1" dirty="0">
              <a:latin typeface="微软雅黑" pitchFamily="34" charset="-122"/>
              <a:ea typeface="微软雅黑" pitchFamily="34" charset="-122"/>
            </a:endParaRPr>
          </a:p>
        </p:txBody>
      </p:sp>
      <p:sp>
        <p:nvSpPr>
          <p:cNvPr id="7" name="下箭头 6"/>
          <p:cNvSpPr/>
          <p:nvPr/>
        </p:nvSpPr>
        <p:spPr>
          <a:xfrm>
            <a:off x="5300839" y="4711507"/>
            <a:ext cx="502802" cy="625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7226091" y="5491731"/>
            <a:ext cx="5164963" cy="107721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zh-CN" altLang="en-US" sz="3200" b="1" dirty="0" smtClean="0">
                <a:latin typeface="微软雅黑" pitchFamily="34" charset="-122"/>
                <a:ea typeface="微软雅黑" pitchFamily="34" charset="-122"/>
              </a:rPr>
              <a:t>作者角度：作者从大地中理解的内涵和发掘的思想意义。</a:t>
            </a:r>
            <a:endParaRPr lang="zh-CN" altLang="en-US" sz="3200" b="1" dirty="0">
              <a:latin typeface="微软雅黑" pitchFamily="34" charset="-122"/>
              <a:ea typeface="微软雅黑" pitchFamily="34" charset="-122"/>
            </a:endParaRPr>
          </a:p>
        </p:txBody>
      </p:sp>
      <p:sp>
        <p:nvSpPr>
          <p:cNvPr id="9" name="下箭头 8"/>
          <p:cNvSpPr/>
          <p:nvPr/>
        </p:nvSpPr>
        <p:spPr>
          <a:xfrm>
            <a:off x="8849312" y="4659479"/>
            <a:ext cx="574605" cy="6962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箭头 9"/>
          <p:cNvSpPr/>
          <p:nvPr/>
        </p:nvSpPr>
        <p:spPr>
          <a:xfrm>
            <a:off x="7188733" y="3482977"/>
            <a:ext cx="502802" cy="625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noChangeArrowheads="1"/>
          </p:cNvSpPr>
          <p:nvPr/>
        </p:nvSpPr>
        <p:spPr bwMode="auto">
          <a:xfrm>
            <a:off x="983546" y="971719"/>
            <a:ext cx="12083463" cy="6097850"/>
          </a:xfrm>
          <a:prstGeom prst="rect">
            <a:avLst/>
          </a:prstGeom>
          <a:noFill/>
          <a:ln w="9525">
            <a:noFill/>
            <a:miter lim="800000"/>
            <a:headEnd/>
            <a:tailEnd/>
          </a:ln>
        </p:spPr>
        <p:txBody>
          <a:bodyPr lIns="145163" tIns="72582" rIns="145163" bIns="72582"/>
          <a:lstStyle/>
          <a:p>
            <a:pPr>
              <a:lnSpc>
                <a:spcPts val="3969"/>
              </a:lnSpc>
              <a:spcBef>
                <a:spcPts val="1191"/>
              </a:spcBef>
            </a:pPr>
            <a:r>
              <a:rPr lang="zh-CN" altLang="en-US" sz="3800" b="1" dirty="0">
                <a:latin typeface="楷体" pitchFamily="49" charset="-122"/>
                <a:ea typeface="楷体" pitchFamily="49" charset="-122"/>
                <a:sym typeface="微软雅黑" pitchFamily="34" charset="-122"/>
              </a:rPr>
              <a:t>    </a:t>
            </a:r>
            <a:r>
              <a:rPr lang="zh-CN" altLang="en-US" sz="2900" b="1" dirty="0">
                <a:latin typeface="楷体" pitchFamily="49" charset="-122"/>
                <a:ea typeface="楷体" pitchFamily="49" charset="-122"/>
                <a:sym typeface="微软雅黑" pitchFamily="34" charset="-122"/>
              </a:rPr>
              <a:t>五天来，我写不出任何文字。此时此刻，一切文字的表达都是虚伪。我甚至觉得，我的生存也是莫大的奢侈。我惟一能够原谅自己的理由是，我也是一个幸存者。是的，我，你，每一个活着的人，我们都是幸存者。震中在四川汶川，不在我居住的地方，这不过是碰巧罢了。我生活在北京，而不是四川震区，这不过是碰巧罢了。我只是侥幸逃过了一劫而已。</a:t>
            </a:r>
            <a:r>
              <a:rPr lang="zh-CN" altLang="en-US" sz="2900" b="1" dirty="0">
                <a:solidFill>
                  <a:srgbClr val="FF0000"/>
                </a:solidFill>
                <a:latin typeface="楷体" pitchFamily="49" charset="-122"/>
                <a:ea typeface="楷体" pitchFamily="49" charset="-122"/>
                <a:sym typeface="微软雅黑" pitchFamily="34" charset="-122"/>
              </a:rPr>
              <a:t>灾难完全可能落在我的头上，倘若那样，我也只好承受。大自然生我养我，一旦降灾于我，我必须承受，这原是生命的题中应有之义</a:t>
            </a:r>
            <a:r>
              <a:rPr lang="zh-CN" altLang="en-US" sz="2900" b="1" dirty="0">
                <a:latin typeface="楷体" pitchFamily="49" charset="-122"/>
                <a:ea typeface="楷体" pitchFamily="49" charset="-122"/>
                <a:sym typeface="微软雅黑" pitchFamily="34" charset="-122"/>
              </a:rPr>
              <a:t>。斯多噶派的主张是对的：</a:t>
            </a:r>
            <a:r>
              <a:rPr lang="zh-CN" altLang="en-US" sz="2900" b="1" dirty="0">
                <a:solidFill>
                  <a:srgbClr val="FF0000"/>
                </a:solidFill>
                <a:latin typeface="楷体" pitchFamily="49" charset="-122"/>
                <a:ea typeface="楷体" pitchFamily="49" charset="-122"/>
                <a:sym typeface="微软雅黑" pitchFamily="34" charset="-122"/>
              </a:rPr>
              <a:t>人只能顺应自然</a:t>
            </a:r>
            <a:r>
              <a:rPr lang="zh-CN" altLang="en-US" sz="2900" b="1" dirty="0">
                <a:latin typeface="楷体" pitchFamily="49" charset="-122"/>
                <a:ea typeface="楷体" pitchFamily="49" charset="-122"/>
                <a:sym typeface="微软雅黑" pitchFamily="34" charset="-122"/>
              </a:rPr>
              <a:t>。如果死的是我，那就死吧，用不着说什么了。现在，既然仍侥幸地活着，就好好地活，不必为此感到负疚。况且对于任何活着的人来说，死是迟早的事，幸存只是暂时的。然而，正是在这暂时的幸存中，我们一边怀念死者，一边唱响了生命的凯歌</a:t>
            </a:r>
            <a:r>
              <a:rPr lang="zh-CN" altLang="en-US" sz="2900" b="1" dirty="0" smtClean="0">
                <a:latin typeface="楷体" pitchFamily="49" charset="-122"/>
                <a:ea typeface="楷体" pitchFamily="49" charset="-122"/>
                <a:sym typeface="微软雅黑" pitchFamily="34" charset="-122"/>
              </a:rPr>
              <a:t>。          </a:t>
            </a:r>
            <a:endParaRPr lang="en-US" altLang="zh-CN" sz="2900" b="1" dirty="0" smtClean="0">
              <a:latin typeface="楷体" pitchFamily="49" charset="-122"/>
              <a:ea typeface="楷体" pitchFamily="49" charset="-122"/>
              <a:sym typeface="微软雅黑" pitchFamily="34" charset="-122"/>
            </a:endParaRPr>
          </a:p>
          <a:p>
            <a:pPr>
              <a:lnSpc>
                <a:spcPts val="3969"/>
              </a:lnSpc>
              <a:spcBef>
                <a:spcPts val="1191"/>
              </a:spcBef>
            </a:pPr>
            <a:r>
              <a:rPr lang="en-US" altLang="zh-CN" sz="2900" b="1" dirty="0" smtClean="0">
                <a:latin typeface="楷体" pitchFamily="49" charset="-122"/>
                <a:ea typeface="楷体" pitchFamily="49" charset="-122"/>
                <a:sym typeface="微软雅黑" pitchFamily="34" charset="-122"/>
              </a:rPr>
              <a:t>                                </a:t>
            </a:r>
            <a:r>
              <a:rPr lang="zh-CN" altLang="en-US" sz="2900" b="1" dirty="0" smtClean="0">
                <a:latin typeface="楷体" pitchFamily="49" charset="-122"/>
                <a:ea typeface="楷体" pitchFamily="49" charset="-122"/>
                <a:sym typeface="微软雅黑" pitchFamily="34" charset="-122"/>
              </a:rPr>
              <a:t>（</a:t>
            </a:r>
            <a:r>
              <a:rPr lang="zh-CN" altLang="en-US" sz="2900" b="1" dirty="0">
                <a:latin typeface="楷体" pitchFamily="49" charset="-122"/>
                <a:ea typeface="楷体" pitchFamily="49" charset="-122"/>
                <a:sym typeface="微软雅黑" pitchFamily="34" charset="-122"/>
              </a:rPr>
              <a:t>周国平</a:t>
            </a:r>
            <a:r>
              <a:rPr lang="en-US" altLang="zh-CN" sz="2900" b="1" dirty="0">
                <a:latin typeface="楷体" pitchFamily="49" charset="-122"/>
                <a:ea typeface="楷体" pitchFamily="49" charset="-122"/>
                <a:sym typeface="微软雅黑" pitchFamily="34" charset="-122"/>
              </a:rPr>
              <a:t>《</a:t>
            </a:r>
            <a:r>
              <a:rPr lang="zh-CN" altLang="en-US" sz="2900" b="1" dirty="0">
                <a:latin typeface="楷体" pitchFamily="49" charset="-122"/>
                <a:ea typeface="楷体" pitchFamily="49" charset="-122"/>
                <a:sym typeface="微软雅黑" pitchFamily="34" charset="-122"/>
              </a:rPr>
              <a:t>我们都是幸存者</a:t>
            </a:r>
            <a:r>
              <a:rPr lang="en-US" altLang="zh-CN" sz="2900" b="1" dirty="0">
                <a:latin typeface="楷体" pitchFamily="49" charset="-122"/>
                <a:ea typeface="楷体" pitchFamily="49" charset="-122"/>
                <a:sym typeface="微软雅黑" pitchFamily="34" charset="-122"/>
              </a:rPr>
              <a:t>》</a:t>
            </a:r>
            <a:r>
              <a:rPr lang="zh-CN" altLang="en-US" sz="2900" b="1" dirty="0">
                <a:latin typeface="楷体" pitchFamily="49" charset="-122"/>
                <a:ea typeface="楷体" pitchFamily="49" charset="-122"/>
                <a:sym typeface="微软雅黑" pitchFamily="34" charset="-122"/>
              </a:rPr>
              <a:t>节选）</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771" y="1051242"/>
            <a:ext cx="12858028" cy="1077218"/>
          </a:xfrm>
          <a:prstGeom prst="rect">
            <a:avLst/>
          </a:prstGeom>
          <a:noFill/>
        </p:spPr>
        <p:txBody>
          <a:bodyPr wrap="square" rtlCol="0">
            <a:spAutoFit/>
          </a:bodyPr>
          <a:lstStyle/>
          <a:p>
            <a:r>
              <a:rPr lang="zh-CN" altLang="en-US" sz="3200" dirty="0" smtClean="0">
                <a:solidFill>
                  <a:srgbClr val="FF0000"/>
                </a:solidFill>
                <a:latin typeface="楷体" pitchFamily="49" charset="-122"/>
                <a:ea typeface="楷体" pitchFamily="49" charset="-122"/>
              </a:rPr>
              <a:t>大地的语言是</a:t>
            </a:r>
            <a:r>
              <a:rPr lang="zh-CN" altLang="en-US" sz="3200" dirty="0" smtClean="0">
                <a:latin typeface="楷体" pitchFamily="49" charset="-122"/>
                <a:ea typeface="楷体" pitchFamily="49" charset="-122"/>
              </a:rPr>
              <a:t>温暖的绵绵土包裹的浓浓的乡愁；是远方的游子与故乡难以割舍的亲情联系。</a:t>
            </a:r>
            <a:r>
              <a:rPr lang="en-US" altLang="zh-CN" sz="2800" dirty="0" smtClean="0">
                <a:latin typeface="+mn-ea"/>
              </a:rPr>
              <a:t>《</a:t>
            </a:r>
            <a:r>
              <a:rPr lang="zh-CN" altLang="en-US" sz="2800" dirty="0" smtClean="0">
                <a:latin typeface="+mn-ea"/>
              </a:rPr>
              <a:t>绵绵土</a:t>
            </a:r>
            <a:r>
              <a:rPr lang="en-US" altLang="zh-CN" sz="2800" dirty="0" smtClean="0">
                <a:latin typeface="+mn-ea"/>
              </a:rPr>
              <a:t>》</a:t>
            </a:r>
          </a:p>
        </p:txBody>
      </p:sp>
      <p:sp>
        <p:nvSpPr>
          <p:cNvPr id="3" name="TextBox 2"/>
          <p:cNvSpPr txBox="1"/>
          <p:nvPr/>
        </p:nvSpPr>
        <p:spPr>
          <a:xfrm>
            <a:off x="762454" y="2188215"/>
            <a:ext cx="12825558" cy="1077218"/>
          </a:xfrm>
          <a:prstGeom prst="rect">
            <a:avLst/>
          </a:prstGeom>
          <a:noFill/>
        </p:spPr>
        <p:txBody>
          <a:bodyPr wrap="square" rtlCol="0">
            <a:spAutoFit/>
          </a:bodyPr>
          <a:lstStyle/>
          <a:p>
            <a:r>
              <a:rPr lang="zh-CN" altLang="en-US" sz="3200" dirty="0" smtClean="0">
                <a:solidFill>
                  <a:srgbClr val="FF0000"/>
                </a:solidFill>
                <a:latin typeface="楷体" pitchFamily="49" charset="-122"/>
                <a:ea typeface="楷体" pitchFamily="49" charset="-122"/>
              </a:rPr>
              <a:t>大地的语言是</a:t>
            </a:r>
            <a:r>
              <a:rPr lang="zh-CN" altLang="en-US" sz="3200" dirty="0" smtClean="0">
                <a:latin typeface="楷体" pitchFamily="49" charset="-122"/>
                <a:ea typeface="楷体" pitchFamily="49" charset="-122"/>
              </a:rPr>
              <a:t>原始古老的农耕大地展现出的诗意美；是古老的农耕文明在城市化浪潮下的一曲挽歌。</a:t>
            </a:r>
            <a:r>
              <a:rPr lang="en-US" altLang="zh-CN" sz="2800" dirty="0" smtClean="0">
                <a:latin typeface="+mn-ea"/>
              </a:rPr>
              <a:t>《</a:t>
            </a:r>
            <a:r>
              <a:rPr lang="zh-CN" altLang="en-US" sz="2800" dirty="0" smtClean="0">
                <a:latin typeface="+mn-ea"/>
              </a:rPr>
              <a:t>一幅烟雨牛鹭图</a:t>
            </a:r>
            <a:r>
              <a:rPr lang="en-US" altLang="zh-CN" sz="2800" dirty="0" smtClean="0">
                <a:latin typeface="+mn-ea"/>
              </a:rPr>
              <a:t>》</a:t>
            </a:r>
            <a:endParaRPr lang="zh-CN" altLang="en-US" sz="2800" dirty="0">
              <a:latin typeface="+mn-ea"/>
            </a:endParaRPr>
          </a:p>
        </p:txBody>
      </p:sp>
      <p:sp>
        <p:nvSpPr>
          <p:cNvPr id="4" name="TextBox 3"/>
          <p:cNvSpPr txBox="1"/>
          <p:nvPr/>
        </p:nvSpPr>
        <p:spPr>
          <a:xfrm>
            <a:off x="762487" y="3342971"/>
            <a:ext cx="12987907" cy="1077218"/>
          </a:xfrm>
          <a:prstGeom prst="rect">
            <a:avLst/>
          </a:prstGeom>
          <a:noFill/>
        </p:spPr>
        <p:txBody>
          <a:bodyPr wrap="square" rtlCol="0">
            <a:spAutoFit/>
          </a:bodyPr>
          <a:lstStyle/>
          <a:p>
            <a:r>
              <a:rPr lang="zh-CN" altLang="en-US" sz="3200" dirty="0" smtClean="0">
                <a:solidFill>
                  <a:srgbClr val="FF0000"/>
                </a:solidFill>
                <a:latin typeface="楷体" pitchFamily="49" charset="-122"/>
                <a:ea typeface="楷体" pitchFamily="49" charset="-122"/>
              </a:rPr>
              <a:t>大地的语言是</a:t>
            </a:r>
            <a:r>
              <a:rPr lang="zh-CN" altLang="en-US" sz="3200" dirty="0" smtClean="0">
                <a:latin typeface="楷体" pitchFamily="49" charset="-122"/>
                <a:ea typeface="楷体" pitchFamily="49" charset="-122"/>
              </a:rPr>
              <a:t>西北农人在恶劣的环境中迸发出的乐观、坚韧的品格；是西北厚重的历史文化背景下孕育出的生命绝唱。</a:t>
            </a:r>
            <a:r>
              <a:rPr lang="en-US" altLang="zh-CN" sz="2800" dirty="0" smtClean="0">
                <a:latin typeface="+mn-ea"/>
              </a:rPr>
              <a:t>《</a:t>
            </a:r>
            <a:r>
              <a:rPr lang="zh-CN" altLang="en-US" sz="2800" dirty="0" smtClean="0">
                <a:latin typeface="+mn-ea"/>
              </a:rPr>
              <a:t>绝地知音</a:t>
            </a:r>
            <a:r>
              <a:rPr lang="en-US" altLang="zh-CN" sz="2800" dirty="0" smtClean="0">
                <a:latin typeface="+mn-ea"/>
              </a:rPr>
              <a:t>》</a:t>
            </a:r>
          </a:p>
        </p:txBody>
      </p:sp>
      <p:sp>
        <p:nvSpPr>
          <p:cNvPr id="5" name="TextBox 4"/>
          <p:cNvSpPr txBox="1"/>
          <p:nvPr/>
        </p:nvSpPr>
        <p:spPr>
          <a:xfrm>
            <a:off x="762746" y="4497873"/>
            <a:ext cx="12825558" cy="1077218"/>
          </a:xfrm>
          <a:prstGeom prst="rect">
            <a:avLst/>
          </a:prstGeom>
          <a:noFill/>
        </p:spPr>
        <p:txBody>
          <a:bodyPr wrap="square" rtlCol="0">
            <a:spAutoFit/>
          </a:bodyPr>
          <a:lstStyle/>
          <a:p>
            <a:r>
              <a:rPr lang="zh-CN" altLang="en-US" sz="3200" dirty="0" smtClean="0">
                <a:solidFill>
                  <a:srgbClr val="FF0000"/>
                </a:solidFill>
                <a:latin typeface="楷体" pitchFamily="49" charset="-122"/>
                <a:ea typeface="楷体" pitchFamily="49" charset="-122"/>
              </a:rPr>
              <a:t>大地的语言是</a:t>
            </a:r>
            <a:r>
              <a:rPr lang="zh-CN" altLang="en-US" sz="3200" dirty="0" smtClean="0">
                <a:latin typeface="楷体" pitchFamily="49" charset="-122"/>
                <a:ea typeface="楷体" pitchFamily="49" charset="-122"/>
              </a:rPr>
              <a:t>生机勃勃的大地对人类永恒的奉献；是默默奉献的大地对人类深切的呼唤。</a:t>
            </a:r>
            <a:r>
              <a:rPr lang="en-US" altLang="zh-CN" sz="2800" dirty="0" smtClean="0">
                <a:latin typeface="+mn-ea"/>
              </a:rPr>
              <a:t>《</a:t>
            </a:r>
            <a:r>
              <a:rPr lang="zh-CN" altLang="en-US" sz="2800" dirty="0" smtClean="0">
                <a:latin typeface="+mn-ea"/>
              </a:rPr>
              <a:t>大地的语言</a:t>
            </a:r>
            <a:r>
              <a:rPr lang="en-US" altLang="zh-CN" sz="2800" dirty="0" smtClean="0">
                <a:latin typeface="+mn-ea"/>
              </a:rPr>
              <a:t>》</a:t>
            </a:r>
            <a:endParaRPr lang="zh-CN" altLang="en-US" sz="2800" dirty="0">
              <a:latin typeface="+mn-ea"/>
            </a:endParaRPr>
          </a:p>
        </p:txBody>
      </p:sp>
      <p:sp>
        <p:nvSpPr>
          <p:cNvPr id="6" name="矩形 5"/>
          <p:cNvSpPr/>
          <p:nvPr/>
        </p:nvSpPr>
        <p:spPr>
          <a:xfrm>
            <a:off x="2402542" y="5757853"/>
            <a:ext cx="9323294" cy="1815882"/>
          </a:xfrm>
          <a:prstGeom prst="rect">
            <a:avLst/>
          </a:prstGeom>
        </p:spPr>
        <p:txBody>
          <a:bodyPr wrap="square">
            <a:spAutoFit/>
          </a:bodyPr>
          <a:lstStyle/>
          <a:p>
            <a:r>
              <a:rPr lang="en-US" altLang="zh-CN" sz="2400" b="1" dirty="0" smtClean="0">
                <a:latin typeface="微软雅黑" pitchFamily="34" charset="-122"/>
                <a:ea typeface="微软雅黑" pitchFamily="34" charset="-122"/>
              </a:rPr>
              <a:t>●</a:t>
            </a:r>
            <a:r>
              <a:rPr lang="zh-CN" altLang="zh-CN" sz="2800" b="1" dirty="0" smtClean="0">
                <a:latin typeface="微软雅黑" pitchFamily="34" charset="-122"/>
                <a:ea typeface="微软雅黑" pitchFamily="34" charset="-122"/>
              </a:rPr>
              <a:t>通过精读、寻读与分析讨论的方法</a:t>
            </a:r>
            <a:r>
              <a:rPr lang="zh-CN" altLang="en-US" sz="2800" b="1" dirty="0" smtClean="0">
                <a:latin typeface="微软雅黑" pitchFamily="34" charset="-122"/>
                <a:ea typeface="微软雅黑" pitchFamily="34" charset="-122"/>
              </a:rPr>
              <a:t>，理解并概括“大地的语言”的内涵。</a:t>
            </a:r>
            <a:endParaRPr lang="en-US" altLang="zh-CN" sz="2800" b="1" dirty="0" smtClean="0">
              <a:latin typeface="微软雅黑" pitchFamily="34" charset="-122"/>
              <a:ea typeface="微软雅黑" pitchFamily="34" charset="-122"/>
            </a:endParaRPr>
          </a:p>
          <a:p>
            <a:r>
              <a:rPr lang="zh-CN" altLang="en-US" sz="2800" b="1" dirty="0" smtClean="0">
                <a:latin typeface="微软雅黑" pitchFamily="34" charset="-122"/>
                <a:ea typeface="微软雅黑" pitchFamily="34" charset="-122"/>
              </a:rPr>
              <a:t>（</a:t>
            </a:r>
            <a:r>
              <a:rPr lang="zh-CN" altLang="en-US" sz="2800" b="1" dirty="0" smtClean="0">
                <a:solidFill>
                  <a:srgbClr val="0033CC"/>
                </a:solidFill>
                <a:latin typeface="微软雅黑" pitchFamily="34" charset="-122"/>
                <a:ea typeface="微软雅黑" pitchFamily="34" charset="-122"/>
              </a:rPr>
              <a:t>切入点：大地的形象、从大地中理解的内涵和挖掘的思想意义</a:t>
            </a:r>
            <a:r>
              <a:rPr lang="zh-CN" altLang="en-US" sz="2800" b="1" dirty="0" smtClean="0">
                <a:latin typeface="微软雅黑" pitchFamily="34" charset="-122"/>
                <a:ea typeface="微软雅黑" pitchFamily="34" charset="-122"/>
              </a:rPr>
              <a:t>）</a:t>
            </a:r>
            <a:endParaRPr lang="en-US" altLang="zh-CN" sz="2800" b="1"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54306" y="1311268"/>
            <a:ext cx="10237693" cy="2554545"/>
          </a:xfrm>
          <a:prstGeom prst="rect">
            <a:avLst/>
          </a:prstGeom>
        </p:spPr>
        <p:txBody>
          <a:bodyPr wrap="square">
            <a:spAutoFit/>
          </a:bodyPr>
          <a:lstStyle/>
          <a:p>
            <a:r>
              <a:rPr lang="zh-CN" altLang="en-US" sz="3200" dirty="0" smtClean="0">
                <a:latin typeface="楷体" pitchFamily="49" charset="-122"/>
                <a:ea typeface="楷体" pitchFamily="49" charset="-122"/>
              </a:rPr>
              <a:t>背景：</a:t>
            </a:r>
            <a:r>
              <a:rPr lang="zh-CN" altLang="zh-CN" sz="3200" dirty="0" smtClean="0">
                <a:latin typeface="楷体" pitchFamily="49" charset="-122"/>
                <a:ea typeface="楷体" pitchFamily="49" charset="-122"/>
              </a:rPr>
              <a:t>纵观</a:t>
            </a:r>
            <a:r>
              <a:rPr lang="en-US" altLang="zh-CN" sz="3200" dirty="0" smtClean="0">
                <a:latin typeface="楷体" pitchFamily="49" charset="-122"/>
                <a:ea typeface="楷体" pitchFamily="49" charset="-122"/>
              </a:rPr>
              <a:t>20</a:t>
            </a:r>
            <a:r>
              <a:rPr lang="zh-CN" altLang="zh-CN" sz="3200" dirty="0" smtClean="0">
                <a:latin typeface="楷体" pitchFamily="49" charset="-122"/>
                <a:ea typeface="楷体" pitchFamily="49" charset="-122"/>
              </a:rPr>
              <a:t>世纪中国文学史，土地是一个关键词，也是一个值得探讨的</a:t>
            </a:r>
            <a:r>
              <a:rPr lang="zh-CN" altLang="zh-CN" sz="3200" b="1" dirty="0" smtClean="0">
                <a:solidFill>
                  <a:srgbClr val="FF0000"/>
                </a:solidFill>
                <a:latin typeface="楷体" pitchFamily="49" charset="-122"/>
                <a:ea typeface="楷体" pitchFamily="49" charset="-122"/>
              </a:rPr>
              <a:t>文学母题</a:t>
            </a:r>
            <a:r>
              <a:rPr lang="zh-CN" altLang="zh-CN" sz="3200" dirty="0" smtClean="0">
                <a:latin typeface="楷体" pitchFamily="49" charset="-122"/>
                <a:ea typeface="楷体" pitchFamily="49" charset="-122"/>
              </a:rPr>
              <a:t>。上世纪二三十年代，鲁迅的乡土小说《故乡》；</a:t>
            </a:r>
            <a:r>
              <a:rPr lang="en-US" altLang="zh-CN" sz="3200" dirty="0" smtClean="0">
                <a:latin typeface="楷体" pitchFamily="49" charset="-122"/>
                <a:ea typeface="楷体" pitchFamily="49" charset="-122"/>
              </a:rPr>
              <a:t>20</a:t>
            </a:r>
            <a:r>
              <a:rPr lang="zh-CN" altLang="zh-CN" sz="3200" dirty="0" smtClean="0">
                <a:latin typeface="楷体" pitchFamily="49" charset="-122"/>
                <a:ea typeface="楷体" pitchFamily="49" charset="-122"/>
              </a:rPr>
              <a:t>世纪四五十年代，周立波、丁玲等作家的农村题材的作品；</a:t>
            </a:r>
            <a:r>
              <a:rPr lang="en-US" altLang="zh-CN" sz="3200" dirty="0" smtClean="0">
                <a:latin typeface="楷体" pitchFamily="49" charset="-122"/>
                <a:ea typeface="楷体" pitchFamily="49" charset="-122"/>
              </a:rPr>
              <a:t>20</a:t>
            </a:r>
            <a:r>
              <a:rPr lang="zh-CN" altLang="zh-CN" sz="3200" dirty="0" smtClean="0">
                <a:latin typeface="楷体" pitchFamily="49" charset="-122"/>
                <a:ea typeface="楷体" pitchFamily="49" charset="-122"/>
              </a:rPr>
              <a:t>世纪七八十年代，路遥《平凡的世界》、莫言《红高粱》、牛汉《绵绵土》；</a:t>
            </a:r>
            <a:endParaRPr lang="zh-CN" altLang="en-US" sz="3200" dirty="0">
              <a:latin typeface="楷体" pitchFamily="49" charset="-122"/>
              <a:ea typeface="楷体" pitchFamily="49" charset="-122"/>
            </a:endParaRPr>
          </a:p>
        </p:txBody>
      </p:sp>
      <p:sp>
        <p:nvSpPr>
          <p:cNvPr id="3" name="下箭头 2"/>
          <p:cNvSpPr/>
          <p:nvPr/>
        </p:nvSpPr>
        <p:spPr>
          <a:xfrm>
            <a:off x="6508376" y="4267191"/>
            <a:ext cx="591671" cy="78889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4338918" y="5235380"/>
            <a:ext cx="5360894" cy="707886"/>
          </a:xfrm>
          <a:prstGeom prst="rect">
            <a:avLst/>
          </a:prstGeom>
          <a:noFill/>
        </p:spPr>
        <p:txBody>
          <a:bodyPr wrap="square" rtlCol="0">
            <a:spAutoFit/>
          </a:bodyPr>
          <a:lstStyle/>
          <a:p>
            <a:r>
              <a:rPr lang="zh-CN" altLang="en-US" sz="4000" dirty="0" smtClean="0">
                <a:latin typeface="华文中宋" pitchFamily="2" charset="-122"/>
                <a:ea typeface="华文中宋" pitchFamily="2" charset="-122"/>
              </a:rPr>
              <a:t>大地书写的复杂意蕴</a:t>
            </a:r>
            <a:endParaRPr lang="zh-CN" altLang="en-US" sz="4000" dirty="0">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360077" y="947851"/>
            <a:ext cx="11871829"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36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a:t>
            </a:r>
            <a:r>
              <a:rPr kumimoji="0" lang="zh-CN" sz="36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大地</a:t>
            </a:r>
            <a:r>
              <a:rPr kumimoji="0" lang="zh-CN" altLang="en-US" sz="36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a:t>
            </a:r>
            <a:r>
              <a:rPr kumimoji="0" lang="zh-CN" sz="36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抽象内涵的析出</a:t>
            </a:r>
            <a:endParaRPr kumimoji="0" lang="en-US" altLang="zh-CN" sz="36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sz="3200"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lang="zh-CN" altLang="en-US" sz="3200" b="1" dirty="0" smtClean="0">
                <a:solidFill>
                  <a:srgbClr val="FF0000"/>
                </a:solidFill>
                <a:latin typeface="微软雅黑" pitchFamily="34" charset="-122"/>
                <a:ea typeface="微软雅黑" pitchFamily="34" charset="-122"/>
                <a:cs typeface="宋体" pitchFamily="2" charset="-122"/>
              </a:rPr>
              <a:t>比较与分类，探究与发现</a:t>
            </a: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：如果以我们今天所学的这四篇文本为代表，将其编入散文集</a:t>
            </a:r>
            <a:r>
              <a:rPr kumimoji="0" lang="zh-CN" alt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大地的语言</a:t>
            </a:r>
            <a:r>
              <a:rPr kumimoji="0" lang="zh-CN" alt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中，你将如何给这些作品分类，分类后尝试给每一部分制定合适的标题。例如：</a:t>
            </a:r>
            <a:r>
              <a:rPr kumimoji="0" lang="zh-CN" alt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绝地之声</a:t>
            </a:r>
            <a:r>
              <a:rPr kumimoji="0" lang="zh-CN" alt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我们可以将分其在</a:t>
            </a:r>
            <a:r>
              <a:rPr kumimoji="0" lang="zh-CN" sz="3200" b="0" i="0" u="none" strike="noStrike" cap="none" normalizeH="0" baseline="0" dirty="0" smtClean="0">
                <a:ln>
                  <a:noFill/>
                </a:ln>
                <a:solidFill>
                  <a:schemeClr val="tx1"/>
                </a:solidFill>
                <a:effectLst/>
                <a:latin typeface="Calibri"/>
                <a:ea typeface="楷体" pitchFamily="49" charset="-122"/>
                <a:cs typeface="宋体" pitchFamily="2" charset="-122"/>
              </a:rPr>
              <a:t>“</a:t>
            </a: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生命的哲思</a:t>
            </a:r>
            <a:r>
              <a:rPr kumimoji="0" lang="zh-CN" sz="3200" b="0" i="0" u="none" strike="noStrike" cap="none" normalizeH="0" baseline="0" dirty="0" smtClean="0">
                <a:ln>
                  <a:noFill/>
                </a:ln>
                <a:solidFill>
                  <a:schemeClr val="tx1"/>
                </a:solidFill>
                <a:effectLst/>
                <a:latin typeface="Calibri"/>
                <a:ea typeface="楷体" pitchFamily="49" charset="-122"/>
                <a:cs typeface="宋体" pitchFamily="2" charset="-122"/>
              </a:rPr>
              <a:t>”</a:t>
            </a: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这个专题之下。</a:t>
            </a:r>
            <a:endParaRPr kumimoji="0" 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预设：分类</a:t>
            </a:r>
            <a:r>
              <a:rPr kumimoji="0" lang="en-US" alt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1</a:t>
            </a:r>
            <a:r>
              <a:rPr kumimoji="0" lang="en-US" altLang="zh-CN" sz="3200" b="0" i="0" u="none" strike="noStrike" cap="none" normalizeH="0" baseline="0" dirty="0" smtClean="0">
                <a:ln>
                  <a:noFill/>
                </a:ln>
                <a:solidFill>
                  <a:schemeClr val="tx1"/>
                </a:solidFill>
                <a:effectLst/>
                <a:latin typeface="Calibri"/>
                <a:ea typeface="楷体" pitchFamily="49" charset="-122"/>
                <a:cs typeface="宋体" pitchFamily="2" charset="-122"/>
              </a:rPr>
              <a:t>——</a:t>
            </a:r>
            <a:r>
              <a:rPr kumimoji="0" lang="zh-CN" altLang="en-US"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乡愁、生命哲思、呼唤（内涵角度）</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      分类</a:t>
            </a:r>
            <a:r>
              <a:rPr kumimoji="0" lang="en-US" alt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2</a:t>
            </a:r>
            <a:r>
              <a:rPr kumimoji="0" lang="en-US" altLang="zh-CN" sz="3200" b="0" i="0" u="none" strike="noStrike" cap="none" normalizeH="0" baseline="0" dirty="0" smtClean="0">
                <a:ln>
                  <a:noFill/>
                </a:ln>
                <a:solidFill>
                  <a:schemeClr val="tx1"/>
                </a:solidFill>
                <a:effectLst/>
                <a:latin typeface="Calibri"/>
                <a:ea typeface="楷体" pitchFamily="49" charset="-122"/>
                <a:cs typeface="宋体" pitchFamily="2" charset="-122"/>
              </a:rPr>
              <a:t>——</a:t>
            </a:r>
            <a:r>
              <a:rPr kumimoji="0" lang="zh-CN" altLang="en-US"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怀念土地、寻找土地、感激土地、（对土地的情感态度）</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      分类</a:t>
            </a:r>
            <a:r>
              <a:rPr kumimoji="0" lang="en-US" alt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3</a:t>
            </a:r>
            <a:r>
              <a:rPr kumimoji="0" lang="en-US" altLang="zh-CN" sz="3200" b="0" i="0" u="none" strike="noStrike" cap="none" normalizeH="0" baseline="0" dirty="0" smtClean="0">
                <a:ln>
                  <a:noFill/>
                </a:ln>
                <a:solidFill>
                  <a:schemeClr val="tx1"/>
                </a:solidFill>
                <a:effectLst/>
                <a:latin typeface="Calibri"/>
                <a:ea typeface="楷体" pitchFamily="49" charset="-122"/>
                <a:cs typeface="宋体" pitchFamily="2" charset="-122"/>
              </a:rPr>
              <a:t>——</a:t>
            </a:r>
            <a:r>
              <a:rPr kumimoji="0" lang="zh-CN" altLang="en-US"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大地的温度、大地之声、大地如画、大地的奉献（大地以怎样的方式传递内涵）</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099" y="538776"/>
            <a:ext cx="11305256" cy="646331"/>
          </a:xfrm>
          <a:prstGeom prst="rect">
            <a:avLst/>
          </a:prstGeom>
          <a:noFill/>
        </p:spPr>
        <p:txBody>
          <a:bodyPr wrap="square" rtlCol="0">
            <a:spAutoFit/>
          </a:bodyPr>
          <a:lstStyle/>
          <a:p>
            <a:r>
              <a:rPr lang="zh-CN" altLang="en-US" sz="3600" b="1" dirty="0" smtClean="0">
                <a:latin typeface="微软雅黑" pitchFamily="34" charset="-122"/>
                <a:ea typeface="微软雅黑" pitchFamily="34" charset="-122"/>
              </a:rPr>
              <a:t>整合文本，探究现实意义</a:t>
            </a:r>
            <a:endParaRPr lang="zh-CN" altLang="en-US" sz="3600" b="1" dirty="0">
              <a:latin typeface="微软雅黑" pitchFamily="34" charset="-122"/>
              <a:ea typeface="微软雅黑" pitchFamily="34" charset="-122"/>
            </a:endParaRPr>
          </a:p>
        </p:txBody>
      </p:sp>
      <p:sp>
        <p:nvSpPr>
          <p:cNvPr id="3" name="TextBox 2"/>
          <p:cNvSpPr txBox="1"/>
          <p:nvPr/>
        </p:nvSpPr>
        <p:spPr>
          <a:xfrm>
            <a:off x="1305776" y="1624719"/>
            <a:ext cx="12308867" cy="861774"/>
          </a:xfrm>
          <a:prstGeom prst="rect">
            <a:avLst/>
          </a:prstGeom>
          <a:noFill/>
        </p:spPr>
        <p:txBody>
          <a:bodyPr wrap="square" rtlCol="0">
            <a:spAutoFit/>
          </a:bodyPr>
          <a:lstStyle/>
          <a:p>
            <a:pPr>
              <a:lnSpc>
                <a:spcPts val="6000"/>
              </a:lnSpc>
            </a:pPr>
            <a:r>
              <a:rPr lang="zh-CN" altLang="en-US" sz="3200" dirty="0" smtClean="0">
                <a:latin typeface="微软雅黑" pitchFamily="34" charset="-122"/>
                <a:ea typeface="微软雅黑" pitchFamily="34" charset="-122"/>
              </a:rPr>
              <a:t>思考：作家赋予大地丰富的内涵，这些内涵具有怎样的现实意义？</a:t>
            </a:r>
            <a:endParaRPr lang="en-US" altLang="zh-CN" sz="3200" dirty="0" smtClean="0">
              <a:latin typeface="微软雅黑" pitchFamily="34" charset="-122"/>
              <a:ea typeface="微软雅黑" pitchFamily="34" charset="-122"/>
            </a:endParaRPr>
          </a:p>
        </p:txBody>
      </p:sp>
      <p:sp>
        <p:nvSpPr>
          <p:cNvPr id="54273" name="Rectangle 1"/>
          <p:cNvSpPr>
            <a:spLocks noChangeArrowheads="1"/>
          </p:cNvSpPr>
          <p:nvPr/>
        </p:nvSpPr>
        <p:spPr bwMode="auto">
          <a:xfrm>
            <a:off x="1667437" y="2856999"/>
            <a:ext cx="10898155"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800" b="0" i="0" u="none" strike="noStrike" cap="none" normalizeH="0" baseline="0" dirty="0" smtClean="0">
                <a:ln>
                  <a:noFill/>
                </a:ln>
                <a:effectLst/>
                <a:latin typeface="楷体" pitchFamily="49" charset="-122"/>
                <a:ea typeface="楷体" pitchFamily="49" charset="-122"/>
                <a:cs typeface="宋体" pitchFamily="2" charset="-122"/>
              </a:rPr>
              <a:t>助读资料一</a:t>
            </a:r>
            <a:r>
              <a:rPr kumimoji="0" lang="zh-CN" sz="28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：不但人类的生命，而且人类的精神，都离不开土地。就说说真、善、美吧，</a:t>
            </a:r>
            <a:r>
              <a:rPr kumimoji="0" lang="zh-CN" sz="2800" b="1" i="0" u="none" strike="noStrike" cap="none" normalizeH="0" baseline="0" dirty="0" smtClean="0">
                <a:ln>
                  <a:noFill/>
                </a:ln>
                <a:solidFill>
                  <a:srgbClr val="FF0000"/>
                </a:solidFill>
                <a:effectLst/>
                <a:latin typeface="楷体" pitchFamily="49" charset="-122"/>
                <a:ea typeface="楷体" pitchFamily="49" charset="-122"/>
                <a:cs typeface="宋体" pitchFamily="2" charset="-122"/>
              </a:rPr>
              <a:t>人类精神所追求的这些美好的理想价值，也无不孕育于大地的怀抱</a:t>
            </a:r>
            <a:r>
              <a:rPr kumimoji="0" lang="zh-CN" sz="28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如果大地上不是万象纷呈，万物变易，人们怎会有求真理的兴趣和必要？如果大地本身不是坚实如恒，我们又怎会有求真理的可能和信心？如果不曾领略土地化育和接纳万物的宽阔胸怀，我们懂得什么叫善良、仁慈和坚忍？如果没有欣赏过大地上山川和落日的壮丽，倾听过树林里的寂静和风声，我们对美会有什么真切的感觉？精神的理想如同头上的天空，而天空也是属于大地的，唯有在辽阔的大地上方才会有辽阔的天空。</a:t>
            </a:r>
            <a:r>
              <a:rPr kumimoji="0" lang="zh-CN" altLang="zh-CN" sz="2800" b="0" i="0" u="none" strike="noStrike" cap="none" normalizeH="0" baseline="0" dirty="0" smtClean="0">
                <a:ln>
                  <a:noFill/>
                </a:ln>
                <a:solidFill>
                  <a:schemeClr val="tx1"/>
                </a:solidFill>
                <a:effectLst/>
                <a:latin typeface="Calibri"/>
                <a:ea typeface="楷体" pitchFamily="49" charset="-122"/>
                <a:cs typeface="宋体" pitchFamily="2" charset="-122"/>
              </a:rPr>
              <a:t>——</a:t>
            </a:r>
            <a:r>
              <a:rPr kumimoji="0" lang="zh-CN" sz="28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周国平</a:t>
            </a:r>
            <a:r>
              <a:rPr kumimoji="0" lang="zh-CN" altLang="zh-CN" sz="28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r>
              <a:rPr kumimoji="0" lang="zh-CN" sz="28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怀念土地</a:t>
            </a:r>
            <a:r>
              <a:rPr kumimoji="0" lang="zh-CN" altLang="zh-CN" sz="28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endParaRPr kumimoji="0" lang="zh-CN" alt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290917" y="947517"/>
            <a:ext cx="11672047"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3200" b="0" i="0" u="none" strike="noStrike" cap="none" normalizeH="0" baseline="0" dirty="0" smtClean="0">
                <a:ln>
                  <a:noFill/>
                </a:ln>
                <a:effectLst/>
                <a:latin typeface="楷体" pitchFamily="49" charset="-122"/>
                <a:ea typeface="楷体" pitchFamily="49" charset="-122"/>
                <a:cs typeface="宋体" pitchFamily="2" charset="-122"/>
              </a:rPr>
              <a:t>助读资料二</a:t>
            </a: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城市化是全世界各国经济发展过程中的必然趋势，在这一过程中，现代文化日渐深入人心并且强烈的冲击着传统文化，甚至主导着城市日常生活的各个层面。带给人们的城市想象是复杂而矛盾的，既有着现实媚俗生活的展示，又有着荒诞滑稽的生命体验，还有腐化堕落的生存状态。故此</a:t>
            </a:r>
            <a:r>
              <a:rPr kumimoji="0" lang="zh-CN" sz="3200" b="0" i="0" u="none" strike="noStrike" cap="none" normalizeH="0" baseline="0" dirty="0" smtClean="0">
                <a:ln>
                  <a:noFill/>
                </a:ln>
                <a:solidFill>
                  <a:srgbClr val="FF0000"/>
                </a:solidFill>
                <a:effectLst/>
                <a:latin typeface="楷体" pitchFamily="49" charset="-122"/>
                <a:ea typeface="楷体" pitchFamily="49" charset="-122"/>
                <a:cs typeface="宋体" pitchFamily="2" charset="-122"/>
              </a:rPr>
              <a:t>现代城市人身上所表现出来的那种生存焦虑感和物欲的无限膨胀、以及漂浮感</a:t>
            </a: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等等，这都是与乡村生活截然不同的日常生活体验。但是如果要仔细考究这些有关城市的体验以及他们之间的联系，不难看出在这些日常体验的表象之下，蕴藏着</a:t>
            </a:r>
            <a:r>
              <a:rPr kumimoji="0" lang="zh-CN" sz="3200" b="0" i="0" u="none" strike="noStrike" cap="none" normalizeH="0" baseline="0" dirty="0" smtClean="0">
                <a:ln>
                  <a:noFill/>
                </a:ln>
                <a:solidFill>
                  <a:srgbClr val="FF0000"/>
                </a:solidFill>
                <a:effectLst/>
                <a:latin typeface="楷体" pitchFamily="49" charset="-122"/>
                <a:ea typeface="楷体" pitchFamily="49" charset="-122"/>
                <a:cs typeface="宋体" pitchFamily="2" charset="-122"/>
              </a:rPr>
              <a:t>现代人面对现实世界的精神焦虑感与自我的沉沦状态</a:t>
            </a:r>
            <a:r>
              <a:rPr kumimoji="0" lang="zh-CN" sz="3200" b="0" i="0" u="none" strike="noStrike" cap="none" normalizeH="0" baseline="0" dirty="0" smtClean="0">
                <a:ln>
                  <a:noFill/>
                </a:ln>
                <a:solidFill>
                  <a:schemeClr val="tx1"/>
                </a:solidFill>
                <a:effectLst/>
                <a:latin typeface="楷体" pitchFamily="49" charset="-122"/>
                <a:ea typeface="楷体" pitchFamily="49" charset="-122"/>
                <a:cs typeface="宋体" pitchFamily="2" charset="-122"/>
              </a:rPr>
              <a:t>。</a:t>
            </a:r>
            <a:endParaRPr kumimoji="0" 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86129" y="1070570"/>
            <a:ext cx="12425082" cy="2977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ts val="4500"/>
              </a:lnSpc>
              <a:spcBef>
                <a:spcPct val="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  </a:t>
            </a:r>
            <a:r>
              <a:rPr kumimoji="0" lang="zh-CN" altLang="en-US" sz="32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大地的精神品格如同精神药剂，疗治现代化路途上迷失的现代人；</a:t>
            </a:r>
          </a:p>
          <a:p>
            <a:pPr marL="0" marR="0" lvl="0" indent="355600" algn="l" defTabSz="914400" rtl="0" eaLnBrk="0" fontAlgn="base" latinLnBrk="0" hangingPunct="0">
              <a:lnSpc>
                <a:spcPts val="4500"/>
              </a:lnSpc>
              <a:spcBef>
                <a:spcPct val="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  </a:t>
            </a:r>
            <a:r>
              <a:rPr kumimoji="0" lang="zh-CN" altLang="en-US" sz="32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大地是孕育真、善、美这些美好的道德，还拥有一种矫正人心的力量蕴藏其中，这就是向善的力量。</a:t>
            </a:r>
          </a:p>
          <a:p>
            <a:pPr marL="0" marR="0" lvl="0" indent="355600" algn="l" defTabSz="914400" rtl="0" eaLnBrk="0" fontAlgn="base" latinLnBrk="0" hangingPunct="0">
              <a:lnSpc>
                <a:spcPts val="4500"/>
              </a:lnSpc>
              <a:spcBef>
                <a:spcPct val="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  </a:t>
            </a:r>
            <a:r>
              <a:rPr kumimoji="0" lang="zh-CN" altLang="en-US" sz="32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在农耕文明被挤压的现状下，生机勃勃的大地警示我们珍视土地及土地中孕育的文化。</a:t>
            </a:r>
          </a:p>
        </p:txBody>
      </p:sp>
      <p:sp>
        <p:nvSpPr>
          <p:cNvPr id="5" name="TextBox 4"/>
          <p:cNvSpPr txBox="1"/>
          <p:nvPr/>
        </p:nvSpPr>
        <p:spPr>
          <a:xfrm>
            <a:off x="2289475" y="4890704"/>
            <a:ext cx="9185347"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sz="3600" dirty="0" smtClean="0">
                <a:latin typeface="楷体" pitchFamily="49" charset="-122"/>
                <a:ea typeface="楷体" pitchFamily="49" charset="-122"/>
              </a:rPr>
              <a:t>阅读本议题的文章，思考、交流了相关问题，你对“土地”有了哪些更深刻的认识？请据此写一篇读后感。</a:t>
            </a:r>
            <a:endParaRPr lang="zh-CN" altLang="en-US" sz="3600"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6728" y="2635623"/>
            <a:ext cx="10972802" cy="1938992"/>
          </a:xfrm>
          <a:prstGeom prst="rect">
            <a:avLst/>
          </a:prstGeom>
          <a:noFill/>
        </p:spPr>
        <p:txBody>
          <a:bodyPr wrap="square" rtlCol="0">
            <a:spAutoFit/>
          </a:bodyPr>
          <a:lstStyle/>
          <a:p>
            <a:pPr algn="ctr"/>
            <a:r>
              <a:rPr lang="zh-CN" altLang="en-US" sz="6000" dirty="0" smtClean="0">
                <a:latin typeface="华文行楷" pitchFamily="2" charset="-122"/>
                <a:ea typeface="华文行楷" pitchFamily="2" charset="-122"/>
              </a:rPr>
              <a:t>祝愿老师们都能成为阅读内容的开发者与研究者！</a:t>
            </a:r>
            <a:endParaRPr lang="zh-CN" altLang="en-US" sz="6000" dirty="0">
              <a:latin typeface="华文行楷" pitchFamily="2" charset="-122"/>
              <a:ea typeface="华文行楷"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noChangeArrowheads="1"/>
          </p:cNvSpPr>
          <p:nvPr/>
        </p:nvSpPr>
        <p:spPr bwMode="auto">
          <a:xfrm>
            <a:off x="1193254" y="987348"/>
            <a:ext cx="12154754" cy="6355039"/>
          </a:xfrm>
          <a:prstGeom prst="rect">
            <a:avLst/>
          </a:prstGeom>
          <a:noFill/>
          <a:ln w="9525">
            <a:noFill/>
            <a:miter lim="800000"/>
            <a:headEnd/>
            <a:tailEnd/>
          </a:ln>
        </p:spPr>
        <p:txBody>
          <a:bodyPr lIns="145163" tIns="72582" rIns="145163" bIns="72582"/>
          <a:lstStyle/>
          <a:p>
            <a:pPr>
              <a:lnSpc>
                <a:spcPts val="4445"/>
              </a:lnSpc>
              <a:spcBef>
                <a:spcPts val="1191"/>
              </a:spcBef>
            </a:pPr>
            <a:r>
              <a:rPr lang="zh-CN" altLang="en-US" sz="3200" b="1" dirty="0">
                <a:ea typeface="黑体" pitchFamily="49" charset="-122"/>
                <a:sym typeface="微软雅黑" pitchFamily="34" charset="-122"/>
              </a:rPr>
              <a:t>     </a:t>
            </a:r>
            <a:r>
              <a:rPr lang="zh-CN" altLang="en-US" sz="3200" b="1" dirty="0" smtClean="0">
                <a:ea typeface="黑体" pitchFamily="49" charset="-122"/>
                <a:sym typeface="微软雅黑" pitchFamily="34" charset="-122"/>
              </a:rPr>
              <a:t>     </a:t>
            </a:r>
            <a:r>
              <a:rPr lang="zh-CN" altLang="en-US" sz="3200" b="1" dirty="0" smtClean="0">
                <a:latin typeface="楷体" pitchFamily="49" charset="-122"/>
                <a:ea typeface="楷体" pitchFamily="49" charset="-122"/>
                <a:sym typeface="微软雅黑" pitchFamily="34" charset="-122"/>
              </a:rPr>
              <a:t>这</a:t>
            </a:r>
            <a:r>
              <a:rPr lang="zh-CN" altLang="en-US" sz="3200" b="1" dirty="0">
                <a:latin typeface="楷体" pitchFamily="49" charset="-122"/>
                <a:ea typeface="楷体" pitchFamily="49" charset="-122"/>
                <a:sym typeface="微软雅黑" pitchFamily="34" charset="-122"/>
              </a:rPr>
              <a:t>次海啸给人类另外一个启示是：</a:t>
            </a:r>
            <a:r>
              <a:rPr lang="zh-CN" altLang="en-US" sz="3200" b="1" dirty="0">
                <a:solidFill>
                  <a:srgbClr val="FF0000"/>
                </a:solidFill>
                <a:latin typeface="楷体" pitchFamily="49" charset="-122"/>
                <a:ea typeface="楷体" pitchFamily="49" charset="-122"/>
                <a:sym typeface="微软雅黑" pitchFamily="34" charset="-122"/>
              </a:rPr>
              <a:t>人类在自然灾害面前不能无所作为，还是要有所作为</a:t>
            </a:r>
            <a:r>
              <a:rPr lang="zh-CN" altLang="en-US" sz="3200" b="1" dirty="0">
                <a:latin typeface="楷体" pitchFamily="49" charset="-122"/>
                <a:ea typeface="楷体" pitchFamily="49" charset="-122"/>
                <a:sym typeface="微软雅黑" pitchFamily="34" charset="-122"/>
              </a:rPr>
              <a:t>。</a:t>
            </a:r>
          </a:p>
          <a:p>
            <a:pPr>
              <a:lnSpc>
                <a:spcPct val="90000"/>
              </a:lnSpc>
              <a:spcBef>
                <a:spcPts val="1191"/>
              </a:spcBef>
            </a:pPr>
            <a:r>
              <a:rPr lang="zh-CN" altLang="en-US" sz="3200" b="1" dirty="0">
                <a:latin typeface="楷体" pitchFamily="49" charset="-122"/>
                <a:ea typeface="楷体" pitchFamily="49" charset="-122"/>
                <a:sym typeface="微软雅黑" pitchFamily="34" charset="-122"/>
              </a:rPr>
              <a:t>　　我要严厉批评一个口号，即所谓“人要敬畏大自然”</a:t>
            </a:r>
            <a:r>
              <a:rPr lang="en-US" altLang="zh-CN" sz="3200" b="1" dirty="0">
                <a:latin typeface="楷体" pitchFamily="49" charset="-122"/>
                <a:ea typeface="楷体" pitchFamily="49" charset="-122"/>
                <a:sym typeface="微软雅黑" pitchFamily="34" charset="-122"/>
              </a:rPr>
              <a:t>——</a:t>
            </a:r>
            <a:r>
              <a:rPr lang="zh-CN" altLang="en-US" sz="3200" b="1" dirty="0">
                <a:latin typeface="楷体" pitchFamily="49" charset="-122"/>
                <a:ea typeface="楷体" pitchFamily="49" charset="-122"/>
                <a:sym typeface="微软雅黑" pitchFamily="34" charset="-122"/>
              </a:rPr>
              <a:t>一种对人和自然的关系无所作为的观点。</a:t>
            </a:r>
            <a:r>
              <a:rPr lang="zh-CN" altLang="en-US" sz="3200" b="1" dirty="0">
                <a:solidFill>
                  <a:srgbClr val="FF0000"/>
                </a:solidFill>
                <a:latin typeface="楷体" pitchFamily="49" charset="-122"/>
                <a:ea typeface="楷体" pitchFamily="49" charset="-122"/>
                <a:sym typeface="微软雅黑" pitchFamily="34" charset="-122"/>
              </a:rPr>
              <a:t>我认为，该防御要防御，该制止就制止</a:t>
            </a:r>
            <a:r>
              <a:rPr lang="zh-CN" altLang="en-US" sz="3200" b="1" dirty="0">
                <a:latin typeface="楷体" pitchFamily="49" charset="-122"/>
                <a:ea typeface="楷体" pitchFamily="49" charset="-122"/>
                <a:sym typeface="微软雅黑" pitchFamily="34" charset="-122"/>
              </a:rPr>
              <a:t>。我们要尽可能减少自然灾害给人类带来的损失，但并不意味着要敬，要畏。特别这个观点是在当时“非典”盛行的时候提出的。人类对“非典”怎么敬，怎么畏？这个观点实际上将人与自然的关系伦理化了。这个由某位副教授在中央大报上发表的文章中提出的口号，实际上是批评科学主义，认为人类不该利用科学来有所作为，反映到人和自然的关系，就是敬与畏，不要老想去改造自然。这就在实际上走向了“反科学”。                                                        </a:t>
            </a:r>
          </a:p>
          <a:p>
            <a:pPr>
              <a:lnSpc>
                <a:spcPct val="90000"/>
              </a:lnSpc>
              <a:spcBef>
                <a:spcPts val="1191"/>
              </a:spcBef>
            </a:pPr>
            <a:r>
              <a:rPr lang="zh-CN" altLang="en-US" sz="3200" b="1" dirty="0">
                <a:latin typeface="楷体" pitchFamily="49" charset="-122"/>
                <a:ea typeface="楷体" pitchFamily="49" charset="-122"/>
                <a:sym typeface="微软雅黑" pitchFamily="34" charset="-122"/>
              </a:rPr>
              <a:t>                         （何祚庥</a:t>
            </a:r>
            <a:r>
              <a:rPr lang="en-US" altLang="zh-CN" sz="3200" b="1" dirty="0">
                <a:latin typeface="楷体" pitchFamily="49" charset="-122"/>
                <a:ea typeface="楷体" pitchFamily="49" charset="-122"/>
                <a:sym typeface="微软雅黑" pitchFamily="34" charset="-122"/>
              </a:rPr>
              <a:t>《</a:t>
            </a:r>
            <a:r>
              <a:rPr lang="zh-CN" altLang="en-US" sz="3200" b="1" dirty="0">
                <a:latin typeface="楷体" pitchFamily="49" charset="-122"/>
                <a:ea typeface="楷体" pitchFamily="49" charset="-122"/>
                <a:sym typeface="微软雅黑" pitchFamily="34" charset="-122"/>
              </a:rPr>
              <a:t>驳“人要敬畏大自然”</a:t>
            </a:r>
            <a:r>
              <a:rPr lang="en-US" altLang="zh-CN" sz="3200" b="1" dirty="0">
                <a:latin typeface="楷体" pitchFamily="49" charset="-122"/>
                <a:ea typeface="楷体" pitchFamily="49" charset="-122"/>
                <a:sym typeface="微软雅黑" pitchFamily="34" charset="-122"/>
              </a:rPr>
              <a:t>》</a:t>
            </a:r>
            <a:r>
              <a:rPr lang="zh-CN" altLang="en-US" sz="3200" b="1" dirty="0">
                <a:latin typeface="楷体" pitchFamily="49" charset="-122"/>
                <a:ea typeface="楷体" pitchFamily="49" charset="-122"/>
                <a:sym typeface="微软雅黑" pitchFamily="34" charset="-122"/>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91721" y="3122190"/>
            <a:ext cx="12013327" cy="1788057"/>
          </a:xfrm>
          <a:prstGeom prst="rect">
            <a:avLst/>
          </a:prstGeom>
          <a:noFill/>
          <a:ln w="9525">
            <a:noFill/>
            <a:miter lim="800000"/>
            <a:headEnd/>
            <a:tailEnd/>
          </a:ln>
        </p:spPr>
        <p:txBody>
          <a:bodyPr wrap="square" lIns="145163" tIns="72582" rIns="145163" bIns="72582">
            <a:spAutoFit/>
          </a:bodyPr>
          <a:lstStyle/>
          <a:p>
            <a:pPr>
              <a:lnSpc>
                <a:spcPts val="6350"/>
              </a:lnSpc>
            </a:pPr>
            <a:r>
              <a:rPr lang="en-US" altLang="zh-CN" sz="3800" b="1" dirty="0">
                <a:latin typeface="微软雅黑" pitchFamily="34" charset="-122"/>
                <a:ea typeface="微软雅黑" pitchFamily="34" charset="-122"/>
              </a:rPr>
              <a:t>• </a:t>
            </a:r>
            <a:r>
              <a:rPr lang="en-US" altLang="zh-CN" sz="3800" b="1" dirty="0" smtClean="0">
                <a:latin typeface="微软雅黑" pitchFamily="34" charset="-122"/>
                <a:ea typeface="微软雅黑" pitchFamily="34" charset="-122"/>
              </a:rPr>
              <a:t> </a:t>
            </a:r>
            <a:r>
              <a:rPr lang="zh-CN" altLang="en-US" sz="4000" b="1" dirty="0" smtClean="0">
                <a:latin typeface="微软雅黑" pitchFamily="34" charset="-122"/>
                <a:ea typeface="微软雅黑" pitchFamily="34" charset="-122"/>
              </a:rPr>
              <a:t>围绕议题进行</a:t>
            </a:r>
            <a:r>
              <a:rPr lang="zh-CN" altLang="en-US" sz="4000" b="1" dirty="0" smtClean="0">
                <a:solidFill>
                  <a:schemeClr val="accent2"/>
                </a:solidFill>
                <a:latin typeface="微软雅黑" pitchFamily="34" charset="-122"/>
                <a:ea typeface="微软雅黑" pitchFamily="34" charset="-122"/>
              </a:rPr>
              <a:t>多文本相互关联</a:t>
            </a:r>
            <a:r>
              <a:rPr lang="zh-CN" altLang="en-US" sz="4000" b="1" dirty="0" smtClean="0">
                <a:latin typeface="微软雅黑" pitchFamily="34" charset="-122"/>
                <a:ea typeface="微软雅黑" pitchFamily="34" charset="-122"/>
              </a:rPr>
              <a:t>的对话阅读。</a:t>
            </a:r>
            <a:endParaRPr lang="en-US" altLang="zh-CN" sz="4000" b="1" dirty="0" smtClean="0">
              <a:latin typeface="微软雅黑" pitchFamily="34" charset="-122"/>
              <a:ea typeface="微软雅黑" pitchFamily="34" charset="-122"/>
            </a:endParaRPr>
          </a:p>
          <a:p>
            <a:pPr>
              <a:lnSpc>
                <a:spcPts val="6350"/>
              </a:lnSpc>
            </a:pPr>
            <a:endParaRPr lang="zh-CN" altLang="zh-CN" sz="3800" b="1" dirty="0">
              <a:latin typeface="微软雅黑" pitchFamily="34" charset="-122"/>
              <a:ea typeface="微软雅黑" pitchFamily="34" charset="-122"/>
            </a:endParaRPr>
          </a:p>
        </p:txBody>
      </p:sp>
      <p:sp>
        <p:nvSpPr>
          <p:cNvPr id="3" name="TextBox 2"/>
          <p:cNvSpPr txBox="1"/>
          <p:nvPr/>
        </p:nvSpPr>
        <p:spPr>
          <a:xfrm>
            <a:off x="2406155" y="4379598"/>
            <a:ext cx="10169075" cy="1316133"/>
          </a:xfrm>
          <a:prstGeom prst="rect">
            <a:avLst/>
          </a:prstGeom>
          <a:noFill/>
        </p:spPr>
        <p:txBody>
          <a:bodyPr wrap="square" lIns="145163" tIns="72582" rIns="145163" bIns="72582" rtlCol="0">
            <a:spAutoFit/>
          </a:bodyPr>
          <a:lstStyle/>
          <a:p>
            <a:r>
              <a:rPr lang="en-US" altLang="zh-CN" sz="3800" b="1" dirty="0" smtClean="0">
                <a:latin typeface="微软雅黑" pitchFamily="34" charset="-122"/>
                <a:ea typeface="微软雅黑" pitchFamily="34" charset="-122"/>
              </a:rPr>
              <a:t>——</a:t>
            </a:r>
            <a:r>
              <a:rPr lang="zh-CN" altLang="en-US" sz="3800" b="1" dirty="0" smtClean="0">
                <a:latin typeface="微软雅黑" pitchFamily="34" charset="-122"/>
                <a:ea typeface="微软雅黑" pitchFamily="34" charset="-122"/>
              </a:rPr>
              <a:t>议题引领、多文本关联阅读、互动生成、意义建构</a:t>
            </a:r>
            <a:endParaRPr lang="zh-CN" altLang="en-US" sz="3800" b="1" dirty="0">
              <a:latin typeface="微软雅黑" pitchFamily="34" charset="-122"/>
              <a:ea typeface="微软雅黑" pitchFamily="34" charset="-122"/>
            </a:endParaRPr>
          </a:p>
        </p:txBody>
      </p:sp>
      <p:sp>
        <p:nvSpPr>
          <p:cNvPr id="4" name="矩形 3"/>
          <p:cNvSpPr/>
          <p:nvPr/>
        </p:nvSpPr>
        <p:spPr>
          <a:xfrm>
            <a:off x="2113985" y="4430289"/>
            <a:ext cx="507964" cy="731357"/>
          </a:xfrm>
          <a:prstGeom prst="rect">
            <a:avLst/>
          </a:prstGeom>
        </p:spPr>
        <p:txBody>
          <a:bodyPr wrap="none" lIns="145163" tIns="72582" rIns="145163" bIns="72582">
            <a:spAutoFit/>
          </a:bodyPr>
          <a:lstStyle/>
          <a:p>
            <a:r>
              <a:rPr lang="en-US" altLang="zh-CN" sz="3800" b="1" dirty="0" smtClean="0">
                <a:latin typeface="微软雅黑" pitchFamily="34" charset="-122"/>
                <a:ea typeface="微软雅黑" pitchFamily="34" charset="-122"/>
              </a:rPr>
              <a:t>•</a:t>
            </a:r>
            <a:endParaRPr lang="zh-CN" altLang="en-US" sz="3800" dirty="0"/>
          </a:p>
        </p:txBody>
      </p:sp>
      <p:sp>
        <p:nvSpPr>
          <p:cNvPr id="5" name="文本框 4"/>
          <p:cNvSpPr txBox="1"/>
          <p:nvPr/>
        </p:nvSpPr>
        <p:spPr>
          <a:xfrm>
            <a:off x="2169460" y="1060164"/>
            <a:ext cx="11080377" cy="2246769"/>
          </a:xfrm>
          <a:prstGeom prst="rect">
            <a:avLst/>
          </a:prstGeom>
          <a:noFill/>
          <a:ln w="9525">
            <a:noFill/>
          </a:ln>
        </p:spPr>
        <p:txBody>
          <a:bodyPr wrap="square" anchor="t">
            <a:spAutoFit/>
          </a:bodyPr>
          <a:lstStyle/>
          <a:p>
            <a:pPr>
              <a:lnSpc>
                <a:spcPct val="140000"/>
              </a:lnSpc>
            </a:pPr>
            <a:r>
              <a:rPr lang="zh-CN" altLang="en-US" sz="4400" b="1" dirty="0">
                <a:solidFill>
                  <a:srgbClr val="ED7D31"/>
                </a:solidFill>
                <a:latin typeface="微软雅黑" panose="020B0503020204020204" pitchFamily="34" charset="-122"/>
                <a:ea typeface="微软雅黑" panose="020B0503020204020204" pitchFamily="34" charset="-122"/>
              </a:rPr>
              <a:t>群文阅读</a:t>
            </a:r>
            <a:endParaRPr lang="zh-CN" altLang="en-US" sz="4400" b="1" dirty="0">
              <a:solidFill>
                <a:schemeClr val="bg1"/>
              </a:solidFill>
              <a:latin typeface="微软雅黑" panose="020B0503020204020204" pitchFamily="34" charset="-122"/>
              <a:ea typeface="微软雅黑" panose="020B0503020204020204" pitchFamily="34" charset="-122"/>
            </a:endParaRPr>
          </a:p>
          <a:p>
            <a:pPr>
              <a:lnSpc>
                <a:spcPct val="140000"/>
              </a:lnSpc>
            </a:pPr>
            <a:r>
              <a:rPr lang="en-US" altLang="zh-CN" sz="3600" b="1" dirty="0" smtClean="0">
                <a:latin typeface="微软雅黑" pitchFamily="34" charset="-122"/>
                <a:ea typeface="微软雅黑" pitchFamily="34" charset="-122"/>
              </a:rPr>
              <a:t>•</a:t>
            </a:r>
            <a:r>
              <a:rPr lang="en-US" altLang="zh-CN" sz="4000" b="1" dirty="0" smtClean="0">
                <a:latin typeface="微软雅黑" pitchFamily="34" charset="-122"/>
                <a:ea typeface="微软雅黑" pitchFamily="34" charset="-122"/>
              </a:rPr>
              <a:t>  </a:t>
            </a:r>
            <a:r>
              <a:rPr lang="zh-CN" altLang="en-US" sz="4000" b="1" dirty="0" smtClean="0">
                <a:latin typeface="微软雅黑" panose="020B0503020204020204" pitchFamily="34" charset="-122"/>
                <a:ea typeface="微软雅黑" panose="020B0503020204020204" pitchFamily="34" charset="-122"/>
              </a:rPr>
              <a:t>从</a:t>
            </a:r>
            <a:r>
              <a:rPr lang="zh-CN" altLang="en-US" sz="4000" b="1" dirty="0">
                <a:latin typeface="微软雅黑" panose="020B0503020204020204" pitchFamily="34" charset="-122"/>
                <a:ea typeface="微软雅黑" panose="020B0503020204020204" pitchFamily="34" charset="-122"/>
              </a:rPr>
              <a:t>一篇文章走向多文本阅读</a:t>
            </a:r>
            <a:endParaRPr lang="zh-CN" altLang="en-US" sz="4000" b="1" dirty="0">
              <a:latin typeface="微软雅黑" panose="020B0503020204020204" pitchFamily="34" charset="-122"/>
              <a:ea typeface="微软雅黑" panose="020B0503020204020204" pitchFamily="34" charset="-122"/>
              <a:sym typeface="宋体" panose="02010600030101010101" pitchFamily="2" charset="-122"/>
            </a:endParaRPr>
          </a:p>
          <a:p>
            <a:pPr>
              <a:lnSpc>
                <a:spcPct val="140000"/>
              </a:lnSpc>
            </a:pPr>
            <a:endParaRPr lang="zh-CN" altLang="zh-CN" sz="1600" b="1" dirty="0">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1244" y="1751530"/>
            <a:ext cx="10599313" cy="4452501"/>
          </a:xfrm>
          <a:prstGeom prst="rect">
            <a:avLst/>
          </a:prstGeom>
          <a:noFill/>
        </p:spPr>
        <p:txBody>
          <a:bodyPr wrap="square" rtlCol="0">
            <a:spAutoFit/>
          </a:bodyPr>
          <a:lstStyle/>
          <a:p>
            <a:pPr>
              <a:lnSpc>
                <a:spcPts val="6000"/>
              </a:lnSpc>
            </a:pPr>
            <a:r>
              <a:rPr lang="zh-CN" altLang="en-US" sz="3600" dirty="0" smtClean="0">
                <a:latin typeface="微软雅黑" pitchFamily="34" charset="-122"/>
                <a:ea typeface="微软雅黑" pitchFamily="34" charset="-122"/>
              </a:rPr>
              <a:t>       </a:t>
            </a:r>
            <a:r>
              <a:rPr lang="zh-CN" altLang="en-US" sz="3200" b="1" dirty="0" smtClean="0">
                <a:latin typeface="楷体" pitchFamily="49" charset="-122"/>
                <a:ea typeface="楷体" pitchFamily="49" charset="-122"/>
              </a:rPr>
              <a:t>群文不是多个文本的杂乱堆砌或简单相加，而是</a:t>
            </a:r>
            <a:r>
              <a:rPr lang="zh-CN" altLang="en-US" sz="3200" b="1" dirty="0" smtClean="0">
                <a:solidFill>
                  <a:srgbClr val="FF0000"/>
                </a:solidFill>
                <a:latin typeface="楷体" pitchFamily="49" charset="-122"/>
                <a:ea typeface="楷体" pitchFamily="49" charset="-122"/>
              </a:rPr>
              <a:t>将具有（或能够建立）某种关联的多个文本</a:t>
            </a:r>
            <a:r>
              <a:rPr lang="zh-CN" altLang="en-US" sz="3200" b="1" dirty="0" smtClean="0">
                <a:latin typeface="楷体" pitchFamily="49" charset="-122"/>
                <a:ea typeface="楷体" pitchFamily="49" charset="-122"/>
              </a:rPr>
              <a:t>，按一定原则组合的阅读整体。这就决定了不同文本之间具有联系性、比较性和整体性，因此群文阅读必然是深度阅读。</a:t>
            </a:r>
            <a:endParaRPr lang="en-US" altLang="zh-CN" sz="3200" b="1" dirty="0" smtClean="0">
              <a:latin typeface="楷体" pitchFamily="49" charset="-122"/>
              <a:ea typeface="楷体" pitchFamily="49" charset="-122"/>
            </a:endParaRPr>
          </a:p>
          <a:p>
            <a:pPr>
              <a:lnSpc>
                <a:spcPts val="5000"/>
              </a:lnSpc>
            </a:pPr>
            <a:r>
              <a:rPr lang="en-US" altLang="zh-CN" sz="3200" dirty="0" smtClean="0">
                <a:latin typeface="楷体" pitchFamily="49" charset="-122"/>
                <a:ea typeface="楷体" pitchFamily="49" charset="-122"/>
              </a:rPr>
              <a:t>       </a:t>
            </a:r>
            <a:r>
              <a:rPr lang="en-US" altLang="zh-CN" sz="2800" dirty="0" smtClean="0">
                <a:latin typeface="楷体" pitchFamily="49" charset="-122"/>
                <a:ea typeface="楷体" pitchFamily="49" charset="-122"/>
              </a:rPr>
              <a:t>——</a:t>
            </a:r>
            <a:r>
              <a:rPr lang="zh-CN" altLang="en-US" sz="2800" dirty="0" smtClean="0">
                <a:latin typeface="楷体" pitchFamily="49" charset="-122"/>
                <a:ea typeface="楷体" pitchFamily="49" charset="-122"/>
              </a:rPr>
              <a:t>倪文锦，杭州师范大学，经亨颐学院</a:t>
            </a:r>
            <a:r>
              <a:rPr lang="en-US" altLang="zh-CN" sz="2800" dirty="0" smtClean="0">
                <a:latin typeface="楷体" pitchFamily="49" charset="-122"/>
                <a:ea typeface="楷体" pitchFamily="49" charset="-122"/>
              </a:rPr>
              <a:t>.</a:t>
            </a:r>
            <a:r>
              <a:rPr lang="zh-CN" altLang="en-US" sz="2800" dirty="0" smtClean="0">
                <a:latin typeface="楷体" pitchFamily="49" charset="-122"/>
                <a:ea typeface="楷体" pitchFamily="49" charset="-122"/>
              </a:rPr>
              <a:t>  群文阅读中的思维策略 </a:t>
            </a:r>
            <a:r>
              <a:rPr lang="en-US" altLang="zh-CN" sz="2800" dirty="0" smtClean="0">
                <a:latin typeface="楷体" pitchFamily="49" charset="-122"/>
                <a:ea typeface="楷体" pitchFamily="49" charset="-122"/>
              </a:rPr>
              <a:t>[A]. </a:t>
            </a:r>
            <a:r>
              <a:rPr lang="zh-CN" altLang="en-US" sz="2800" dirty="0" smtClean="0">
                <a:latin typeface="楷体" pitchFamily="49" charset="-122"/>
                <a:ea typeface="楷体" pitchFamily="49" charset="-122"/>
              </a:rPr>
              <a:t>课程</a:t>
            </a:r>
            <a:r>
              <a:rPr lang="en-US" altLang="zh-CN" sz="2800" dirty="0" smtClean="0">
                <a:latin typeface="楷体" pitchFamily="49" charset="-122"/>
                <a:ea typeface="楷体" pitchFamily="49" charset="-122"/>
              </a:rPr>
              <a:t>·</a:t>
            </a:r>
            <a:r>
              <a:rPr lang="zh-CN" altLang="en-US" sz="2800" dirty="0" smtClean="0">
                <a:latin typeface="楷体" pitchFamily="49" charset="-122"/>
                <a:ea typeface="楷体" pitchFamily="49" charset="-122"/>
              </a:rPr>
              <a:t>教材</a:t>
            </a:r>
            <a:r>
              <a:rPr lang="en-US" altLang="zh-CN" sz="2800" dirty="0" smtClean="0">
                <a:latin typeface="楷体" pitchFamily="49" charset="-122"/>
                <a:ea typeface="楷体" pitchFamily="49" charset="-122"/>
              </a:rPr>
              <a:t>·</a:t>
            </a:r>
            <a:r>
              <a:rPr lang="zh-CN" altLang="en-US" sz="2800" dirty="0" smtClean="0">
                <a:latin typeface="楷体" pitchFamily="49" charset="-122"/>
                <a:ea typeface="楷体" pitchFamily="49" charset="-122"/>
              </a:rPr>
              <a:t>教法，</a:t>
            </a:r>
            <a:r>
              <a:rPr lang="en-US" altLang="zh-CN" sz="2800" dirty="0" smtClean="0">
                <a:latin typeface="楷体" pitchFamily="49" charset="-122"/>
                <a:ea typeface="楷体" pitchFamily="49" charset="-122"/>
              </a:rPr>
              <a:t> 2020</a:t>
            </a:r>
            <a:r>
              <a:rPr lang="zh-CN" altLang="en-US" sz="2800" dirty="0" smtClean="0">
                <a:latin typeface="楷体" pitchFamily="49" charset="-122"/>
                <a:ea typeface="楷体" pitchFamily="49" charset="-122"/>
              </a:rPr>
              <a:t>（</a:t>
            </a:r>
            <a:r>
              <a:rPr lang="en-US" altLang="zh-CN" sz="2800" dirty="0" smtClean="0">
                <a:latin typeface="楷体" pitchFamily="49" charset="-122"/>
                <a:ea typeface="楷体" pitchFamily="49" charset="-122"/>
              </a:rPr>
              <a:t>2</a:t>
            </a:r>
            <a:r>
              <a:rPr lang="zh-CN" altLang="en-US" sz="2800" dirty="0">
                <a:latin typeface="楷体" pitchFamily="49" charset="-122"/>
                <a:ea typeface="楷体" pitchFamily="49" charset="-122"/>
              </a:rPr>
              <a:t>）</a:t>
            </a:r>
            <a:r>
              <a:rPr lang="en-US" altLang="zh-CN" sz="2800" dirty="0" smtClean="0">
                <a:latin typeface="楷体" pitchFamily="49" charset="-122"/>
                <a:ea typeface="楷体" pitchFamily="49" charset="-122"/>
              </a:rPr>
              <a:t>72-76</a:t>
            </a:r>
            <a:r>
              <a:rPr lang="en-US" altLang="zh-CN" sz="2800" dirty="0">
                <a:latin typeface="楷体" pitchFamily="49" charset="-122"/>
                <a:ea typeface="楷体" pitchFamily="49" charset="-122"/>
              </a:rPr>
              <a:t>.</a:t>
            </a:r>
            <a:endParaRPr lang="zh-CN" altLang="en-US" sz="2800" dirty="0">
              <a:latin typeface="楷体" pitchFamily="49" charset="-122"/>
              <a:ea typeface="楷体" pitchFamily="49" charset="-122"/>
            </a:endParaRPr>
          </a:p>
        </p:txBody>
      </p:sp>
      <p:sp>
        <p:nvSpPr>
          <p:cNvPr id="3" name="TextBox 2"/>
          <p:cNvSpPr txBox="1"/>
          <p:nvPr/>
        </p:nvSpPr>
        <p:spPr>
          <a:xfrm>
            <a:off x="1249251" y="669700"/>
            <a:ext cx="1712889" cy="769441"/>
          </a:xfrm>
          <a:prstGeom prst="rect">
            <a:avLst/>
          </a:prstGeom>
          <a:noFill/>
        </p:spPr>
        <p:txBody>
          <a:bodyPr wrap="square" rtlCol="0">
            <a:spAutoFit/>
          </a:bodyPr>
          <a:lstStyle/>
          <a:p>
            <a:r>
              <a:rPr lang="zh-CN" altLang="en-US" sz="4400" b="1" dirty="0" smtClean="0">
                <a:latin typeface="微软雅黑" pitchFamily="34" charset="-122"/>
                <a:ea typeface="微软雅黑" pitchFamily="34" charset="-122"/>
              </a:rPr>
              <a:t>群文</a:t>
            </a:r>
            <a:endParaRPr lang="zh-CN" altLang="en-US" sz="4400" b="1" dirty="0">
              <a:latin typeface="微软雅黑" pitchFamily="34" charset="-122"/>
              <a:ea typeface="微软雅黑" pitchFamily="34" charset="-122"/>
            </a:endParaRPr>
          </a:p>
        </p:txBody>
      </p:sp>
    </p:spTree>
    <p:extLst>
      <p:ext uri="{BB962C8B-B14F-4D97-AF65-F5344CB8AC3E}">
        <p14:creationId xmlns="" xmlns:p14="http://schemas.microsoft.com/office/powerpoint/2010/main" val="3394578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7437060" y="0"/>
            <a:ext cx="6964740" cy="8226612"/>
          </a:xfrm>
          <a:prstGeom prst="rect">
            <a:avLst/>
          </a:prstGeom>
          <a:noFill/>
          <a:ln w="9525">
            <a:noFill/>
            <a:miter lim="800000"/>
            <a:headEnd/>
            <a:tailEnd/>
          </a:ln>
          <a:effectLst/>
        </p:spPr>
      </p:pic>
      <p:sp>
        <p:nvSpPr>
          <p:cNvPr id="3" name="内容占位符 2"/>
          <p:cNvSpPr txBox="1">
            <a:spLocks noChangeArrowheads="1"/>
          </p:cNvSpPr>
          <p:nvPr/>
        </p:nvSpPr>
        <p:spPr>
          <a:xfrm>
            <a:off x="1506900" y="1807321"/>
            <a:ext cx="5449700" cy="5113432"/>
          </a:xfrm>
          <a:prstGeom prst="rect">
            <a:avLst/>
          </a:prstGeom>
        </p:spPr>
        <p:txBody>
          <a:bodyPr/>
          <a:lstStyle/>
          <a:p>
            <a:pPr marL="272181" marR="0" lvl="0" indent="-272181" algn="l" defTabSz="1088724" rtl="0" eaLnBrk="1" fontAlgn="auto" latinLnBrk="0" hangingPunct="1">
              <a:lnSpc>
                <a:spcPts val="3360"/>
              </a:lnSpc>
              <a:spcBef>
                <a:spcPts val="1191"/>
              </a:spcBef>
              <a:spcAft>
                <a:spcPts val="0"/>
              </a:spcAft>
              <a:buClrTx/>
              <a:buSzTx/>
              <a:buFont typeface="Arial" panose="020B0604020202020204" pitchFamily="34" charset="0"/>
              <a:buChar char="•"/>
              <a:tabLst/>
              <a:defRPr/>
            </a:pPr>
            <a:r>
              <a:rPr kumimoji="0" lang="zh-CN" altLang="en-US" sz="2800" b="0" i="0" u="none" strike="noStrike" kern="1200" cap="none" spc="0" normalizeH="0" baseline="0" noProof="0" dirty="0" smtClean="0">
                <a:ln>
                  <a:noFill/>
                </a:ln>
                <a:solidFill>
                  <a:schemeClr val="tx1"/>
                </a:solidFill>
                <a:effectLst/>
                <a:uLnTx/>
                <a:uFillTx/>
                <a:latin typeface="楷体" pitchFamily="49" charset="-122"/>
                <a:ea typeface="楷体" pitchFamily="49" charset="-122"/>
              </a:rPr>
              <a:t>每个议题选择4</a:t>
            </a:r>
            <a:r>
              <a:rPr kumimoji="0" lang="en-US" altLang="zh-CN" sz="2800" b="0" i="0" u="none" strike="noStrike" kern="1200" cap="none" spc="0" normalizeH="0" baseline="0" noProof="0" dirty="0" smtClean="0">
                <a:ln>
                  <a:noFill/>
                </a:ln>
                <a:solidFill>
                  <a:schemeClr val="tx1"/>
                </a:solidFill>
                <a:effectLst/>
                <a:uLnTx/>
                <a:uFillTx/>
                <a:latin typeface="楷体" pitchFamily="49" charset="-122"/>
                <a:ea typeface="楷体" pitchFamily="49" charset="-122"/>
              </a:rPr>
              <a:t>-</a:t>
            </a:r>
            <a:r>
              <a:rPr kumimoji="0" lang="zh-CN" altLang="en-US" sz="2800" b="0" i="0" u="none" strike="noStrike" kern="1200" cap="none" spc="0" normalizeH="0" baseline="0" noProof="0" dirty="0" smtClean="0">
                <a:ln>
                  <a:noFill/>
                </a:ln>
                <a:solidFill>
                  <a:schemeClr val="tx1"/>
                </a:solidFill>
                <a:effectLst/>
                <a:uLnTx/>
                <a:uFillTx/>
                <a:latin typeface="楷体" pitchFamily="49" charset="-122"/>
                <a:ea typeface="楷体" pitchFamily="49" charset="-122"/>
              </a:rPr>
              <a:t>6个文本。文本相互间具有交互性和相容性或互证性，即共生性。另外，注重文本内容之间的丰富、深厚与广阔，切忌趋同、雷同，即注重文本的</a:t>
            </a:r>
            <a:r>
              <a:rPr kumimoji="0" lang="zh-CN" altLang="en-US" sz="2800" b="1" i="0" u="none" strike="noStrike" kern="1200" cap="none" spc="0" normalizeH="0" baseline="0" noProof="0" dirty="0" smtClean="0">
                <a:ln>
                  <a:noFill/>
                </a:ln>
                <a:solidFill>
                  <a:srgbClr val="FF0000"/>
                </a:solidFill>
                <a:effectLst/>
                <a:uLnTx/>
                <a:uFillTx/>
                <a:latin typeface="楷体" pitchFamily="49" charset="-122"/>
                <a:ea typeface="楷体" pitchFamily="49" charset="-122"/>
              </a:rPr>
              <a:t>差异性、聚合性、契合性和交融性</a:t>
            </a:r>
            <a:r>
              <a:rPr kumimoji="0" lang="zh-CN" altLang="en-US" sz="2800" b="0" i="0" u="none" strike="noStrike" kern="1200" cap="none" spc="0" normalizeH="0" baseline="0" noProof="0" dirty="0" smtClean="0">
                <a:ln>
                  <a:noFill/>
                </a:ln>
                <a:solidFill>
                  <a:schemeClr val="tx1"/>
                </a:solidFill>
                <a:effectLst/>
                <a:uLnTx/>
                <a:uFillTx/>
                <a:latin typeface="楷体" pitchFamily="49" charset="-122"/>
                <a:ea typeface="楷体" pitchFamily="49" charset="-122"/>
              </a:rPr>
              <a:t>，即便是具有相反性或反证性的文本，也必须在内容或表现手法层面互为补益、互为求证，以激活阅读思维，扩展阅读视野，丰富阅读体验，深化阅读感受，提升阅读感悟。</a:t>
            </a:r>
          </a:p>
        </p:txBody>
      </p:sp>
      <p:sp>
        <p:nvSpPr>
          <p:cNvPr id="4" name="标题 1"/>
          <p:cNvSpPr txBox="1">
            <a:spLocks noChangeArrowheads="1"/>
          </p:cNvSpPr>
          <p:nvPr/>
        </p:nvSpPr>
        <p:spPr>
          <a:xfrm>
            <a:off x="1039813" y="465138"/>
            <a:ext cx="3171825" cy="1236662"/>
          </a:xfrm>
          <a:prstGeom prst="rect">
            <a:avLst/>
          </a:prstGeom>
        </p:spPr>
        <p:txBody>
          <a:bodyPr bIns="45720" anchor="ctr"/>
          <a:lstStyle/>
          <a:p>
            <a:pPr marL="0" marR="0" lvl="0" indent="0" algn="l" defTabSz="1088724" rtl="0" eaLnBrk="1" fontAlgn="auto" latinLnBrk="0" hangingPunct="1">
              <a:lnSpc>
                <a:spcPct val="90000"/>
              </a:lnSpc>
              <a:spcBef>
                <a:spcPct val="0"/>
              </a:spcBef>
              <a:spcAft>
                <a:spcPts val="0"/>
              </a:spcAft>
              <a:buClrTx/>
              <a:buSzTx/>
              <a:buFontTx/>
              <a:buNone/>
              <a:tabLst/>
              <a:defRPr/>
            </a:pPr>
            <a:r>
              <a:rPr kumimoji="0" lang="zh-CN" altLang="en-US" sz="36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j-cs"/>
              </a:rPr>
              <a:t>阅读文本</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56834" y="4689775"/>
            <a:ext cx="9388698" cy="691087"/>
          </a:xfrm>
          <a:prstGeom prst="rect">
            <a:avLst/>
          </a:prstGeom>
        </p:spPr>
        <p:txBody>
          <a:bodyPr wrap="square">
            <a:spAutoFit/>
          </a:bodyPr>
          <a:lstStyle/>
          <a:p>
            <a:pPr>
              <a:lnSpc>
                <a:spcPts val="5000"/>
              </a:lnSpc>
            </a:pPr>
            <a:r>
              <a:rPr lang="zh-CN" altLang="en-US" sz="3600" dirty="0" smtClean="0">
                <a:latin typeface="华文楷体" pitchFamily="2" charset="-122"/>
                <a:ea typeface="华文楷体" pitchFamily="2" charset="-122"/>
              </a:rPr>
              <a:t>      </a:t>
            </a:r>
            <a:r>
              <a:rPr lang="zh-CN" altLang="en-US" sz="3600" dirty="0" smtClean="0">
                <a:latin typeface="楷体" pitchFamily="49" charset="-122"/>
                <a:ea typeface="楷体" pitchFamily="49" charset="-122"/>
              </a:rPr>
              <a:t> </a:t>
            </a:r>
            <a:r>
              <a:rPr lang="zh-CN" altLang="en-US" sz="3600" b="1" dirty="0" smtClean="0">
                <a:latin typeface="楷体" pitchFamily="49" charset="-122"/>
                <a:ea typeface="楷体" pitchFamily="49" charset="-122"/>
              </a:rPr>
              <a:t> </a:t>
            </a:r>
            <a:endParaRPr lang="zh-CN" altLang="zh-CN" sz="3600" b="1" dirty="0">
              <a:latin typeface="楷体" pitchFamily="49" charset="-122"/>
              <a:ea typeface="楷体" pitchFamily="49" charset="-122"/>
            </a:endParaRPr>
          </a:p>
        </p:txBody>
      </p:sp>
      <p:sp>
        <p:nvSpPr>
          <p:cNvPr id="3" name="TextBox 2"/>
          <p:cNvSpPr txBox="1"/>
          <p:nvPr/>
        </p:nvSpPr>
        <p:spPr>
          <a:xfrm>
            <a:off x="1339403" y="756480"/>
            <a:ext cx="1725769" cy="769441"/>
          </a:xfrm>
          <a:prstGeom prst="rect">
            <a:avLst/>
          </a:prstGeom>
          <a:noFill/>
        </p:spPr>
        <p:txBody>
          <a:bodyPr wrap="square" rtlCol="0">
            <a:spAutoFit/>
          </a:bodyPr>
          <a:lstStyle/>
          <a:p>
            <a:r>
              <a:rPr lang="zh-CN" altLang="en-US" sz="4400" b="1" dirty="0" smtClean="0">
                <a:latin typeface="微软雅黑" pitchFamily="34" charset="-122"/>
                <a:ea typeface="微软雅黑" pitchFamily="34" charset="-122"/>
              </a:rPr>
              <a:t>群议</a:t>
            </a:r>
            <a:endParaRPr lang="zh-CN" altLang="en-US" sz="4400" b="1" dirty="0">
              <a:latin typeface="微软雅黑" pitchFamily="34" charset="-122"/>
              <a:ea typeface="微软雅黑" pitchFamily="34" charset="-122"/>
            </a:endParaRPr>
          </a:p>
        </p:txBody>
      </p:sp>
      <p:sp>
        <p:nvSpPr>
          <p:cNvPr id="5" name="TextBox 4"/>
          <p:cNvSpPr txBox="1"/>
          <p:nvPr/>
        </p:nvSpPr>
        <p:spPr>
          <a:xfrm>
            <a:off x="2073499" y="1790167"/>
            <a:ext cx="10369103" cy="1077218"/>
          </a:xfrm>
          <a:prstGeom prst="rect">
            <a:avLst/>
          </a:prstGeom>
          <a:noFill/>
        </p:spPr>
        <p:txBody>
          <a:bodyPr wrap="square" rtlCol="0">
            <a:spAutoFit/>
          </a:bodyPr>
          <a:lstStyle/>
          <a:p>
            <a:pPr lvl="0">
              <a:defRPr/>
            </a:pPr>
            <a:r>
              <a:rPr lang="en-US" altLang="zh-CN" sz="3200" b="1" dirty="0">
                <a:solidFill>
                  <a:prstClr val="black"/>
                </a:solidFill>
                <a:latin typeface="微软雅黑"/>
                <a:ea typeface="微软雅黑"/>
              </a:rPr>
              <a:t>•</a:t>
            </a:r>
            <a:r>
              <a:rPr lang="zh-CN" altLang="en-US" sz="3200" b="1" dirty="0">
                <a:solidFill>
                  <a:prstClr val="black"/>
                </a:solidFill>
              </a:rPr>
              <a:t> </a:t>
            </a:r>
            <a:r>
              <a:rPr lang="zh-CN" altLang="en-US" sz="3200" dirty="0">
                <a:solidFill>
                  <a:prstClr val="black"/>
                </a:solidFill>
                <a:latin typeface="楷体" panose="02010609060101010101" pitchFamily="49" charset="-122"/>
                <a:ea typeface="楷体" panose="02010609060101010101" pitchFamily="49" charset="-122"/>
              </a:rPr>
              <a:t>在群文阅读中，议题就是一组选文中所蕴含的可以供师生展开议论的话题。</a:t>
            </a:r>
          </a:p>
        </p:txBody>
      </p:sp>
      <p:sp>
        <p:nvSpPr>
          <p:cNvPr id="6" name="TextBox 5"/>
          <p:cNvSpPr txBox="1"/>
          <p:nvPr/>
        </p:nvSpPr>
        <p:spPr>
          <a:xfrm>
            <a:off x="2060620" y="3189360"/>
            <a:ext cx="10320404" cy="1569660"/>
          </a:xfrm>
          <a:prstGeom prst="rect">
            <a:avLst/>
          </a:prstGeom>
          <a:noFill/>
        </p:spPr>
        <p:txBody>
          <a:bodyPr wrap="square" rtlCol="0">
            <a:spAutoFit/>
          </a:bodyPr>
          <a:lstStyle/>
          <a:p>
            <a:pPr lvl="0">
              <a:defRPr/>
            </a:pPr>
            <a:r>
              <a:rPr lang="en-US" altLang="zh-CN" sz="3200" dirty="0">
                <a:solidFill>
                  <a:prstClr val="black"/>
                </a:solidFill>
                <a:latin typeface="微软雅黑"/>
                <a:ea typeface="微软雅黑"/>
              </a:rPr>
              <a:t>• </a:t>
            </a:r>
            <a:r>
              <a:rPr lang="zh-CN" altLang="en-US" sz="3200" dirty="0">
                <a:solidFill>
                  <a:srgbClr val="FF0000"/>
                </a:solidFill>
                <a:latin typeface="楷体" panose="02010609060101010101" pitchFamily="49" charset="-122"/>
                <a:ea typeface="楷体" panose="02010609060101010101" pitchFamily="49" charset="-122"/>
              </a:rPr>
              <a:t>议题的最大特征在于可讨论性</a:t>
            </a:r>
            <a:r>
              <a:rPr lang="zh-CN" altLang="en-US" sz="3200" dirty="0">
                <a:solidFill>
                  <a:prstClr val="black"/>
                </a:solidFill>
                <a:latin typeface="楷体" panose="02010609060101010101" pitchFamily="49" charset="-122"/>
                <a:ea typeface="楷体" panose="02010609060101010101" pitchFamily="49" charset="-122"/>
              </a:rPr>
              <a:t>，也就是说议题给予读者一个思考和赋予意义的空间</a:t>
            </a:r>
            <a:r>
              <a:rPr lang="zh-CN" altLang="en-US" sz="3200" dirty="0" smtClean="0">
                <a:solidFill>
                  <a:prstClr val="black"/>
                </a:solidFill>
                <a:latin typeface="楷体" panose="02010609060101010101" pitchFamily="49" charset="-122"/>
                <a:ea typeface="楷体" panose="02010609060101010101" pitchFamily="49" charset="-122"/>
              </a:rPr>
              <a:t>。（“枪口抬高一厘米”、“社会众生相”）</a:t>
            </a:r>
            <a:endParaRPr lang="en-US" altLang="zh-CN" sz="3200" dirty="0">
              <a:solidFill>
                <a:prstClr val="black"/>
              </a:solidFill>
              <a:latin typeface="楷体" panose="02010609060101010101" pitchFamily="49" charset="-122"/>
              <a:ea typeface="楷体" panose="02010609060101010101" pitchFamily="49" charset="-122"/>
            </a:endParaRPr>
          </a:p>
        </p:txBody>
      </p:sp>
      <p:sp>
        <p:nvSpPr>
          <p:cNvPr id="7" name="TextBox 6"/>
          <p:cNvSpPr txBox="1"/>
          <p:nvPr/>
        </p:nvSpPr>
        <p:spPr>
          <a:xfrm>
            <a:off x="2083560" y="4947594"/>
            <a:ext cx="10297464" cy="1077218"/>
          </a:xfrm>
          <a:prstGeom prst="rect">
            <a:avLst/>
          </a:prstGeom>
          <a:noFill/>
        </p:spPr>
        <p:txBody>
          <a:bodyPr wrap="square" rtlCol="0">
            <a:spAutoFit/>
          </a:bodyPr>
          <a:lstStyle/>
          <a:p>
            <a:pPr lvl="0">
              <a:defRPr/>
            </a:pPr>
            <a:r>
              <a:rPr lang="en-US" altLang="zh-CN" sz="3200" dirty="0">
                <a:solidFill>
                  <a:prstClr val="black"/>
                </a:solidFill>
                <a:latin typeface="微软雅黑"/>
                <a:ea typeface="微软雅黑"/>
              </a:rPr>
              <a:t>• </a:t>
            </a:r>
            <a:r>
              <a:rPr lang="zh-CN" altLang="en-US" sz="3200" dirty="0">
                <a:solidFill>
                  <a:prstClr val="black"/>
                </a:solidFill>
                <a:latin typeface="楷体" panose="02010609060101010101" pitchFamily="49" charset="-122"/>
                <a:ea typeface="楷体" panose="02010609060101010101" pitchFamily="49" charset="-122"/>
              </a:rPr>
              <a:t>文本能够充分地聚焦议题、融载议题，对议题具有阐发价值，有助于丰富议题的内涵。</a:t>
            </a:r>
            <a:endParaRPr lang="en-US" altLang="zh-CN" sz="3200" dirty="0">
              <a:solidFill>
                <a:prstClr val="black"/>
              </a:solidFill>
              <a:latin typeface="楷体" panose="02010609060101010101" pitchFamily="49" charset="-122"/>
              <a:ea typeface="楷体" panose="02010609060101010101" pitchFamily="49" charset="-122"/>
            </a:endParaRPr>
          </a:p>
        </p:txBody>
      </p:sp>
    </p:spTree>
    <p:extLst>
      <p:ext uri="{BB962C8B-B14F-4D97-AF65-F5344CB8AC3E}">
        <p14:creationId xmlns="" xmlns:p14="http://schemas.microsoft.com/office/powerpoint/2010/main" val="32834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第一PPT，www.1ppt.com">
  <a:themeElements>
    <a:clrScheme name="Office 主题">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1867</TotalTime>
  <Words>5951</Words>
  <Application>Microsoft Office PowerPoint</Application>
  <PresentationFormat>自定义</PresentationFormat>
  <Paragraphs>159</Paragraphs>
  <Slides>46</Slides>
  <Notes>0</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第一PPT，www.1ppt.com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毕业答辩</dc:title>
  <dc:creator>第一PPT</dc:creator>
  <cp:keywords>www.1ppt.com</cp:keywords>
  <cp:lastModifiedBy>dreamsummit</cp:lastModifiedBy>
  <cp:revision>44</cp:revision>
  <dcterms:created xsi:type="dcterms:W3CDTF">2016-11-24T11:02:01Z</dcterms:created>
  <dcterms:modified xsi:type="dcterms:W3CDTF">2020-06-04T16:21:50Z</dcterms:modified>
</cp:coreProperties>
</file>