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5" r:id="rId6"/>
    <p:sldId id="270" r:id="rId7"/>
    <p:sldId id="266" r:id="rId8"/>
    <p:sldId id="271" r:id="rId9"/>
    <p:sldId id="267" r:id="rId10"/>
    <p:sldId id="268" r:id="rId11"/>
    <p:sldId id="276" r:id="rId12"/>
    <p:sldId id="269" r:id="rId13"/>
    <p:sldId id="277" r:id="rId14"/>
    <p:sldId id="280" r:id="rId15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900" y="-84"/>
      </p:cViewPr>
      <p:guideLst>
        <p:guide orient="horz" pos="2159"/>
        <p:guide pos="38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文本框 1"/>
          <p:cNvSpPr txBox="1"/>
          <p:nvPr/>
        </p:nvSpPr>
        <p:spPr>
          <a:xfrm>
            <a:off x="3253105" y="125730"/>
            <a:ext cx="72650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    现代生物进化理论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9395" name="Picture 2" descr="\\常贝\f\PPT原件\生物人教版（通用）\X907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990" y="873760"/>
            <a:ext cx="8693150" cy="60686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39" name="TextBox 12"/>
          <p:cNvSpPr/>
          <p:nvPr/>
        </p:nvSpPr>
        <p:spPr>
          <a:xfrm>
            <a:off x="264160" y="218440"/>
            <a:ext cx="11703050" cy="6585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同种动物的三个种群，初始个体数依次为26、260和2600，并存在地理隔离。A、a是等位基因，下图①②③分别表示以上三个种群A基因频率的变化，下列分析错误的是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A. 种群越小，基因的丧失对该基因频率的影响越大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B. 自然选择使A基因频率发生定向改变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C. ②在125代时aa个体约占总数的25%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D. 150代后3个种群之间可能出现生殖隔离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某与外界隔离的岛屿上，经调査该地区居民中白化病的致病基因频率为a,红绿色盲的致病基因频率为b，抗维生素D佝偻病的致病基因频率为c。下列有关叙述不正确的是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A．正常个体中白化病携带者所占的概率为2a/（l+a）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B．男性个体中患红绿色盲的个体所占的比例为b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C．不患抗维生素D佝偻病的女性个体占全部个体的（1—c）</a:t>
            </a:r>
            <a:r>
              <a:rPr sz="2400" b="1" baseline="3000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/2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D．女性个体中同时患红绿色盲和抗维生素D佝倭病的占bc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lum bright="-48000" contrast="66000"/>
          </a:blip>
          <a:srcRect l="1330" t="5452" r="3846" b="3049"/>
          <a:stretch>
            <a:fillRect/>
          </a:stretch>
        </p:blipFill>
        <p:spPr>
          <a:xfrm>
            <a:off x="7625080" y="1242060"/>
            <a:ext cx="4211955" cy="2611120"/>
          </a:xfrm>
          <a:prstGeom prst="rect">
            <a:avLst/>
          </a:prstGeom>
        </p:spPr>
      </p:pic>
      <p:sp>
        <p:nvSpPr>
          <p:cNvPr id="540682" name="矩形 540681"/>
          <p:cNvSpPr/>
          <p:nvPr/>
        </p:nvSpPr>
        <p:spPr>
          <a:xfrm>
            <a:off x="11305540" y="989965"/>
            <a:ext cx="39179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C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432540" y="4991735"/>
            <a:ext cx="39179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39" grpId="0"/>
      <p:bldP spid="540682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0680" name="矩形 540679"/>
          <p:cNvSpPr/>
          <p:nvPr/>
        </p:nvSpPr>
        <p:spPr>
          <a:xfrm>
            <a:off x="234315" y="3282950"/>
            <a:ext cx="11867515" cy="3319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5.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黄瓜植株中含一对等位基因E和e，其中E基因纯合的植株不能产生卵细胞，而e基因纯合的植株花粉不能正常发育，杂合子植株完全正常。现有基因型为Ee的黄瓜植株若干，下列有关叙述错误的是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A.如果每代均自由交配直至F2，则F2植株中正常植株所占比例为4/9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B.如果每代均自由交配直至F2，则F2植株中E基因的频率为1/2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C.如果每代均自交直至F2，则F2植株中正常植株所占比例为1/2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D.如果每代均自交直至F2，则F2植株中e基因的频率为1/2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05000"/>
              </a:lnSpc>
            </a:pPr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0682" name="矩形 540681"/>
          <p:cNvSpPr/>
          <p:nvPr/>
        </p:nvSpPr>
        <p:spPr>
          <a:xfrm>
            <a:off x="11305223" y="4094798"/>
            <a:ext cx="392112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11268" name="矩形 540682"/>
          <p:cNvSpPr/>
          <p:nvPr/>
        </p:nvSpPr>
        <p:spPr>
          <a:xfrm>
            <a:off x="19050" y="44450"/>
            <a:ext cx="12095163" cy="287972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69" name="TextBox 5"/>
          <p:cNvSpPr/>
          <p:nvPr/>
        </p:nvSpPr>
        <p:spPr>
          <a:xfrm>
            <a:off x="19050" y="44450"/>
            <a:ext cx="12093575" cy="298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6.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(1)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自交：纯合子增，杂合子减，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基因型频率改变，基因频率不变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(2)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自由交配：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处于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遗传平衡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的种群自由交配，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基因频率及基因型频率不变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。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非遗传平衡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种群自由交配，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基因频率不变，但基因型频率改变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。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</p:txBody>
      </p:sp>
      <p:grpSp>
        <p:nvGrpSpPr>
          <p:cNvPr id="540685" name="组合 540684"/>
          <p:cNvGrpSpPr/>
          <p:nvPr/>
        </p:nvGrpSpPr>
        <p:grpSpPr>
          <a:xfrm>
            <a:off x="696288" y="549275"/>
            <a:ext cx="8855700" cy="2039938"/>
            <a:chOff x="681" y="2704"/>
            <a:chExt cx="4648" cy="1285"/>
          </a:xfrm>
        </p:grpSpPr>
        <p:sp>
          <p:nvSpPr>
            <p:cNvPr id="11271" name="圆角矩形标注 540685"/>
            <p:cNvSpPr/>
            <p:nvPr/>
          </p:nvSpPr>
          <p:spPr>
            <a:xfrm>
              <a:off x="1791" y="2704"/>
              <a:ext cx="3538" cy="908"/>
            </a:xfrm>
            <a:prstGeom prst="wedgeRoundRectCallout">
              <a:avLst>
                <a:gd name="adj1" fmla="val -74023"/>
                <a:gd name="adj2" fmla="val 54736"/>
                <a:gd name="adj3" fmla="val 16667"/>
              </a:avLst>
            </a:prstGeom>
            <a:solidFill>
              <a:srgbClr val="FFFF99"/>
            </a:solidFill>
            <a:ln w="1905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种群大；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种群中个体间的交配是随机的；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没有迁入迁出的发生；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种群之间不存在个体的迁移或基因交流；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5.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没有自然选择</a:t>
              </a:r>
              <a:endPara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72" name="矩形 540686"/>
            <p:cNvSpPr/>
            <p:nvPr/>
          </p:nvSpPr>
          <p:spPr>
            <a:xfrm>
              <a:off x="681" y="3672"/>
              <a:ext cx="691" cy="317"/>
            </a:xfrm>
            <a:prstGeom prst="rect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80" grpId="0"/>
      <p:bldP spid="5406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39" name="TextBox 12"/>
          <p:cNvSpPr/>
          <p:nvPr/>
        </p:nvSpPr>
        <p:spPr>
          <a:xfrm>
            <a:off x="252730" y="218440"/>
            <a:ext cx="11714480" cy="53676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荷兰猪的皮毛富有光泽，是制作上等裘皮衣帽的材料。某养殖场为探究一品种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荷兰猪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毛色遗传的特点，进行了如下杂交实验：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已知荷兰猪的毛色由等位基因</a:t>
            </a: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控制，且黑色是显性，回答下列问题：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（1）由上述实验可知，控制荷兰猪毛色的基因位于____________染色体上。如果对F1中雌性个体进行测交，则测交后代中灰色个体占____________。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（2）如果将实验二中F1的雌雄个体互相交配后产生的白色个体淘汰后再随机交配，则子代的表现型及比例是</a:t>
            </a:r>
            <a:r>
              <a:rPr sz="2400" b="1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                                 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___________，如此随机交配若干代，判断荷兰猪的种群是否发生进化并说出理由：_______________。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02995" y="1348105"/>
          <a:ext cx="980186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265"/>
                <a:gridCol w="4165600"/>
                <a:gridCol w="4404995"/>
              </a:tblGrid>
              <a:tr h="4572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实验一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实验二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亲本</a:t>
                      </a:r>
                      <a:endParaRPr lang="zh-CN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黑色（♀）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白色（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♂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黑色（♂）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白色（♀）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F1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灰色（♀）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灰色（♂）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=1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灰色（♀）：灰色（♂）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=1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0682" name="矩形 540681"/>
          <p:cNvSpPr/>
          <p:nvPr/>
        </p:nvSpPr>
        <p:spPr>
          <a:xfrm rot="10800000" flipV="1">
            <a:off x="4713605" y="5247640"/>
            <a:ext cx="927608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 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发生了进化， 因为种群基因频率发生改变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61935" y="3341370"/>
            <a:ext cx="6178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常 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72630" y="3863340"/>
            <a:ext cx="7893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1/2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84245" y="4584065"/>
            <a:ext cx="46666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黑色：灰色：白色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=4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：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：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1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8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39" name="TextBox 12"/>
          <p:cNvSpPr/>
          <p:nvPr/>
        </p:nvSpPr>
        <p:spPr>
          <a:xfrm>
            <a:off x="252730" y="577215"/>
            <a:ext cx="11714480" cy="21209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（3）</a:t>
            </a:r>
            <a:r>
              <a:rPr 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另一对等位基因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可能影响毛色基因的表达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，取白色荷兰猪</a:t>
            </a:r>
            <a:r>
              <a:rPr 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甲、乙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进行杂交得到F1，F1雌雄个体间相互交配得到F2，结果如下：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判断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基因与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在遗传时是否遵循自由组合定律，理由是__________。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10000"/>
              </a:lnSpc>
            </a:pP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②亲本</a:t>
            </a:r>
            <a:r>
              <a:rPr 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甲、乙的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基因型分别是__</a:t>
            </a:r>
            <a:r>
              <a:rPr sz="2400" b="1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______，F2中白色纯合个体占________。</a:t>
            </a:r>
            <a:endParaRPr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055495" y="3125470"/>
          <a:ext cx="854583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245"/>
                <a:gridCol w="2967990"/>
                <a:gridCol w="4125595"/>
              </a:tblGrid>
              <a:tr h="3962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亲本</a:t>
                      </a:r>
                      <a:endParaRPr lang="zh-CN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白色甲（♀）X白色乙（♂）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F1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白色（♀）：白色（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♂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=1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555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F2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♀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♂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白色</a:t>
                      </a:r>
                      <a:endParaRPr lang="zh-CN" altLang="en-US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黑色：灰色：白色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=1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400" b="0">
                          <a:ln w="12700" cmpd="sng">
                            <a:solidFill>
                              <a:schemeClr val="tx1">
                                <a:alpha val="94000"/>
                              </a:schemeClr>
                            </a:solidFill>
                            <a:prstDash val="solid"/>
                          </a:ln>
                          <a:noFill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en-US" altLang="zh-CN" sz="2400" b="0">
                        <a:ln w="12700" cmpd="sng">
                          <a:solidFill>
                            <a:schemeClr val="tx1">
                              <a:alpha val="94000"/>
                            </a:schemeClr>
                          </a:solidFill>
                          <a:prstDash val="solid"/>
                        </a:ln>
                        <a:noFill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0682" name="矩形 540681"/>
          <p:cNvSpPr/>
          <p:nvPr/>
        </p:nvSpPr>
        <p:spPr>
          <a:xfrm rot="10800000" flipV="1">
            <a:off x="5607685" y="1571625"/>
            <a:ext cx="65627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遵循，</a:t>
            </a:r>
            <a:r>
              <a:rPr 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两对等位基因位于两对同源染色体上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77385" y="2169160"/>
            <a:ext cx="65151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AAX</a:t>
            </a:r>
            <a:r>
              <a:rPr lang="en-US" altLang="zh-CN" sz="2400" b="1" baseline="30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X</a:t>
            </a:r>
            <a:r>
              <a:rPr lang="en-US" altLang="zh-CN" sz="2400" b="1" baseline="30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aaX</a:t>
            </a:r>
            <a:r>
              <a:rPr lang="en-US" altLang="zh-CN" sz="2400" b="1" baseline="30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Y                                    5/16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8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6145"/>
          <p:cNvSpPr txBox="1"/>
          <p:nvPr/>
        </p:nvSpPr>
        <p:spPr>
          <a:xfrm>
            <a:off x="5426075" y="1520825"/>
            <a:ext cx="549275" cy="28067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lIns="90170" tIns="46990" rIns="90170" bIns="46990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现代生物进化理论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5" name="箭头 83"/>
          <p:cNvSpPr/>
          <p:nvPr/>
        </p:nvSpPr>
        <p:spPr>
          <a:xfrm>
            <a:off x="5953125" y="3968750"/>
            <a:ext cx="172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6" name="文本框 6147"/>
          <p:cNvSpPr txBox="1"/>
          <p:nvPr/>
        </p:nvSpPr>
        <p:spPr>
          <a:xfrm>
            <a:off x="6118225" y="3460750"/>
            <a:ext cx="17065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</a:rPr>
              <a:t>进化的结果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7" name="文本框 6148"/>
          <p:cNvSpPr txBox="1"/>
          <p:nvPr/>
        </p:nvSpPr>
        <p:spPr>
          <a:xfrm>
            <a:off x="7680325" y="3681413"/>
            <a:ext cx="1657350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</a:rPr>
              <a:t>        5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78" name="箭头 87"/>
          <p:cNvSpPr/>
          <p:nvPr/>
        </p:nvSpPr>
        <p:spPr>
          <a:xfrm flipH="1">
            <a:off x="3863975" y="3968750"/>
            <a:ext cx="15843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9" name="文本框 6150"/>
          <p:cNvSpPr txBox="1"/>
          <p:nvPr/>
        </p:nvSpPr>
        <p:spPr>
          <a:xfrm>
            <a:off x="3792538" y="3565525"/>
            <a:ext cx="17065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进化的实质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080" name="文本框 6151"/>
          <p:cNvSpPr txBox="1"/>
          <p:nvPr/>
        </p:nvSpPr>
        <p:spPr>
          <a:xfrm>
            <a:off x="1847850" y="3681413"/>
            <a:ext cx="2016125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</a:rPr>
              <a:t>         4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81" name="箭头 91"/>
          <p:cNvSpPr/>
          <p:nvPr/>
        </p:nvSpPr>
        <p:spPr>
          <a:xfrm flipH="1">
            <a:off x="3216275" y="1808163"/>
            <a:ext cx="2230438" cy="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82" name="箭头 93"/>
          <p:cNvSpPr/>
          <p:nvPr/>
        </p:nvSpPr>
        <p:spPr>
          <a:xfrm>
            <a:off x="5953125" y="1808163"/>
            <a:ext cx="1655763" cy="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83" name="文本框 6154"/>
          <p:cNvSpPr txBox="1"/>
          <p:nvPr/>
        </p:nvSpPr>
        <p:spPr>
          <a:xfrm>
            <a:off x="3143250" y="1376363"/>
            <a:ext cx="23161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进化的基本单位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084" name="文本框 6155"/>
          <p:cNvSpPr txBox="1"/>
          <p:nvPr/>
        </p:nvSpPr>
        <p:spPr>
          <a:xfrm>
            <a:off x="6167438" y="1376363"/>
            <a:ext cx="14017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</a:rPr>
              <a:t>理论核心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85" name="文本框 6156"/>
          <p:cNvSpPr txBox="1"/>
          <p:nvPr/>
        </p:nvSpPr>
        <p:spPr>
          <a:xfrm>
            <a:off x="7608888" y="1520825"/>
            <a:ext cx="2160587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sym typeface="Wingdings" panose="05000000000000000000" pitchFamily="2" charset="2"/>
              </a:rPr>
              <a:t>          1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  <a:sym typeface="Wingdings" panose="05000000000000000000" pitchFamily="2" charset="2"/>
            </a:endParaRPr>
          </a:p>
        </p:txBody>
      </p:sp>
      <p:sp>
        <p:nvSpPr>
          <p:cNvPr id="3086" name="文本框 6157"/>
          <p:cNvSpPr txBox="1"/>
          <p:nvPr/>
        </p:nvSpPr>
        <p:spPr>
          <a:xfrm>
            <a:off x="2044700" y="1520825"/>
            <a:ext cx="1098550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sym typeface="Wingdings" panose="05000000000000000000" pitchFamily="2" charset="2"/>
              </a:rPr>
              <a:t>  2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  <a:sym typeface="Wingdings" panose="05000000000000000000" pitchFamily="2" charset="2"/>
            </a:endParaRPr>
          </a:p>
        </p:txBody>
      </p:sp>
      <p:sp>
        <p:nvSpPr>
          <p:cNvPr id="3087" name="箭头 103"/>
          <p:cNvSpPr/>
          <p:nvPr/>
        </p:nvSpPr>
        <p:spPr>
          <a:xfrm>
            <a:off x="2784475" y="1952625"/>
            <a:ext cx="0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88" name="文本框 6159"/>
          <p:cNvSpPr txBox="1"/>
          <p:nvPr/>
        </p:nvSpPr>
        <p:spPr>
          <a:xfrm>
            <a:off x="2273300" y="2387600"/>
            <a:ext cx="1158875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sym typeface="Wingdings" panose="05000000000000000000" pitchFamily="2" charset="2"/>
              </a:rPr>
              <a:t>    3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  <a:sym typeface="Wingdings" panose="05000000000000000000" pitchFamily="2" charset="2"/>
            </a:endParaRPr>
          </a:p>
        </p:txBody>
      </p:sp>
      <p:sp>
        <p:nvSpPr>
          <p:cNvPr id="3089" name="箭头 107"/>
          <p:cNvSpPr/>
          <p:nvPr/>
        </p:nvSpPr>
        <p:spPr>
          <a:xfrm>
            <a:off x="2784475" y="2889250"/>
            <a:ext cx="0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90" name="箭头 109"/>
          <p:cNvSpPr/>
          <p:nvPr/>
        </p:nvSpPr>
        <p:spPr>
          <a:xfrm flipH="1">
            <a:off x="2784475" y="3176588"/>
            <a:ext cx="792163" cy="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91" name="文本框 6162"/>
          <p:cNvSpPr txBox="1"/>
          <p:nvPr/>
        </p:nvSpPr>
        <p:spPr>
          <a:xfrm>
            <a:off x="3576638" y="2744788"/>
            <a:ext cx="1400175" cy="8318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突变和基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因重组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092" name="文本框 6163"/>
          <p:cNvSpPr txBox="1"/>
          <p:nvPr/>
        </p:nvSpPr>
        <p:spPr>
          <a:xfrm>
            <a:off x="2784475" y="1952625"/>
            <a:ext cx="14017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全部基因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093" name="箭头 114"/>
          <p:cNvSpPr/>
          <p:nvPr/>
        </p:nvSpPr>
        <p:spPr>
          <a:xfrm flipV="1">
            <a:off x="8472488" y="3032125"/>
            <a:ext cx="1587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94" name="文本框 6165"/>
          <p:cNvSpPr txBox="1"/>
          <p:nvPr/>
        </p:nvSpPr>
        <p:spPr>
          <a:xfrm>
            <a:off x="6816725" y="2528888"/>
            <a:ext cx="3241675" cy="3714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</a:rPr>
              <a:t>                  6</a:t>
            </a:r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95" name="文本框 6166"/>
          <p:cNvSpPr txBox="1"/>
          <p:nvPr/>
        </p:nvSpPr>
        <p:spPr>
          <a:xfrm>
            <a:off x="8467725" y="3151188"/>
            <a:ext cx="1400175" cy="4635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包含内容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6168" name="文本框 6167"/>
          <p:cNvSpPr txBox="1"/>
          <p:nvPr/>
        </p:nvSpPr>
        <p:spPr>
          <a:xfrm>
            <a:off x="7680325" y="1474788"/>
            <a:ext cx="2009775" cy="4635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</a:rPr>
              <a:t>自然选择学说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169" name="文本框 6168"/>
          <p:cNvSpPr txBox="1"/>
          <p:nvPr/>
        </p:nvSpPr>
        <p:spPr>
          <a:xfrm>
            <a:off x="2128838" y="1490663"/>
            <a:ext cx="788987" cy="461962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种群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6170" name="文本框 6169"/>
          <p:cNvSpPr txBox="1"/>
          <p:nvPr/>
        </p:nvSpPr>
        <p:spPr>
          <a:xfrm>
            <a:off x="2279650" y="2384425"/>
            <a:ext cx="1095375" cy="4635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基因库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6171" name="文本框 6170"/>
          <p:cNvSpPr txBox="1"/>
          <p:nvPr/>
        </p:nvSpPr>
        <p:spPr>
          <a:xfrm>
            <a:off x="1822450" y="3679825"/>
            <a:ext cx="2009775" cy="461963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基因频率改变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6172" name="文本框 6171"/>
          <p:cNvSpPr txBox="1"/>
          <p:nvPr/>
        </p:nvSpPr>
        <p:spPr>
          <a:xfrm>
            <a:off x="7710488" y="3681413"/>
            <a:ext cx="1704975" cy="4635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生物多样性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6173" name="文本框 6172"/>
          <p:cNvSpPr txBox="1"/>
          <p:nvPr/>
        </p:nvSpPr>
        <p:spPr>
          <a:xfrm>
            <a:off x="6816725" y="2528888"/>
            <a:ext cx="3228975" cy="46355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宋体" panose="02010600030101010101" pitchFamily="2" charset="-122"/>
              </a:rPr>
              <a:t>基因、物种、生态系统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102" name="文本框 6173"/>
          <p:cNvSpPr txBox="1"/>
          <p:nvPr/>
        </p:nvSpPr>
        <p:spPr>
          <a:xfrm>
            <a:off x="274638" y="509588"/>
            <a:ext cx="919480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拉马克学说：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____________________________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sz="2400" b="1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03" name="矩形 27"/>
          <p:cNvSpPr/>
          <p:nvPr/>
        </p:nvSpPr>
        <p:spPr>
          <a:xfrm>
            <a:off x="276225" y="973138"/>
            <a:ext cx="1121568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自然选择学说：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过度繁殖；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	 _______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	______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适者生存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78" name="Rectangle 3"/>
          <p:cNvSpPr/>
          <p:nvPr/>
        </p:nvSpPr>
        <p:spPr>
          <a:xfrm>
            <a:off x="4765675" y="973138"/>
            <a:ext cx="14017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生存斗争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79" name="Rectangle 4"/>
          <p:cNvSpPr/>
          <p:nvPr/>
        </p:nvSpPr>
        <p:spPr>
          <a:xfrm>
            <a:off x="7366000" y="971550"/>
            <a:ext cx="14017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遗传变异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106" name="矩形 29"/>
          <p:cNvSpPr/>
          <p:nvPr/>
        </p:nvSpPr>
        <p:spPr>
          <a:xfrm>
            <a:off x="350838" y="6267450"/>
            <a:ext cx="114903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共同进化：不同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___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之间、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__________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	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之间在相互影响中不断进化和发展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89" name="Rectangle 3"/>
          <p:cNvSpPr/>
          <p:nvPr/>
        </p:nvSpPr>
        <p:spPr>
          <a:xfrm>
            <a:off x="2555875" y="6267450"/>
            <a:ext cx="7921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物种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90" name="Rectangle 4"/>
          <p:cNvSpPr/>
          <p:nvPr/>
        </p:nvSpPr>
        <p:spPr>
          <a:xfrm>
            <a:off x="4406900" y="6267450"/>
            <a:ext cx="231775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生物与无机环境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109" name="TextBox 67"/>
          <p:cNvSpPr txBox="1"/>
          <p:nvPr/>
        </p:nvSpPr>
        <p:spPr>
          <a:xfrm>
            <a:off x="276225" y="52388"/>
            <a:ext cx="1706563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基础检测：</a:t>
            </a:r>
            <a:endParaRPr lang="zh-CN" altLang="en-US" sz="2400" b="1" i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10050" name="文本框 1410049"/>
          <p:cNvSpPr txBox="1"/>
          <p:nvPr/>
        </p:nvSpPr>
        <p:spPr>
          <a:xfrm>
            <a:off x="276225" y="4518025"/>
            <a:ext cx="110871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【易错提醒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自然选择的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直接对象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是生物的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变异性状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表现型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间接对象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是相关的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基因型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根本对象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是与变异性状相对应的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，即自然选择的实质是环境对变异所对应的基因的选择，可以改变种群的基因频率。</a:t>
            </a:r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67"/>
          <p:cNvSpPr txBox="1"/>
          <p:nvPr/>
        </p:nvSpPr>
        <p:spPr>
          <a:xfrm>
            <a:off x="2373313" y="512763"/>
            <a:ext cx="590550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用进废退、获得性遗传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   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生物由进化而来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12" name="文本框 3"/>
          <p:cNvSpPr txBox="1"/>
          <p:nvPr/>
        </p:nvSpPr>
        <p:spPr>
          <a:xfrm>
            <a:off x="276225" y="5789613"/>
            <a:ext cx="110871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物种：能够在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状态下相互交配并产生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_________________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的一群生物</a:t>
            </a:r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67"/>
          <p:cNvSpPr txBox="1"/>
          <p:nvPr/>
        </p:nvSpPr>
        <p:spPr>
          <a:xfrm>
            <a:off x="2198688" y="5789613"/>
            <a:ext cx="7921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</a:t>
            </a:r>
            <a:endParaRPr lang="zh-CN" altLang="en-US" sz="2400" b="1" i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67"/>
          <p:cNvSpPr txBox="1"/>
          <p:nvPr/>
        </p:nvSpPr>
        <p:spPr>
          <a:xfrm>
            <a:off x="6024563" y="5807075"/>
            <a:ext cx="14017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可育后代</a:t>
            </a:r>
            <a:endParaRPr lang="zh-CN" altLang="en-US" sz="2400" b="1" i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1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 bldLvl="0" animBg="1"/>
      <p:bldP spid="6169" grpId="0" bldLvl="0" animBg="1"/>
      <p:bldP spid="6170" grpId="0" bldLvl="0" animBg="1"/>
      <p:bldP spid="6171" grpId="0" bldLvl="0" animBg="1"/>
      <p:bldP spid="6172" grpId="0" bldLvl="0" animBg="1"/>
      <p:bldP spid="6173" grpId="0" bldLvl="0" animBg="1"/>
      <p:bldP spid="6178" grpId="0" bldLvl="0"/>
      <p:bldP spid="6179" grpId="0" bldLvl="0"/>
      <p:bldP spid="6189" grpId="0"/>
      <p:bldP spid="6190" grpId="0"/>
      <p:bldP spid="1410050" grpId="0"/>
      <p:bldP spid="3" grpId="0" bldLvl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217" name="表格 7216"/>
          <p:cNvGraphicFramePr/>
          <p:nvPr/>
        </p:nvGraphicFramePr>
        <p:xfrm>
          <a:off x="725488" y="681038"/>
          <a:ext cx="10521950" cy="4294505"/>
        </p:xfrm>
        <a:graphic>
          <a:graphicData uri="http://schemas.openxmlformats.org/drawingml/2006/table">
            <a:tbl>
              <a:tblPr/>
              <a:tblGrid>
                <a:gridCol w="1061085"/>
                <a:gridCol w="4596765"/>
                <a:gridCol w="4864100"/>
              </a:tblGrid>
              <a:tr h="5867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622300" lvl="0" indent="0" algn="just" eaLnBrk="1">
                        <a:lnSpc>
                          <a:spcPct val="145000"/>
                        </a:lnSpc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2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达尔文自然选择学说</a:t>
                      </a:r>
                      <a:endParaRPr lang="zh-CN" altLang="en-US" sz="24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  </a:t>
                      </a:r>
                      <a:r>
                        <a:rPr lang="zh-CN" altLang="en-US" sz="24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现代生物进化理论</a:t>
                      </a:r>
                      <a:endParaRPr lang="zh-CN" altLang="en-US" sz="24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904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eaLnBrk="1">
                        <a:lnSpc>
                          <a:spcPct val="100000"/>
                        </a:lnSpc>
                        <a:buNone/>
                      </a:pPr>
                      <a:endParaRPr lang="en-US" altLang="zh-CN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eaLnBrk="1">
                        <a:lnSpc>
                          <a:spcPct val="100000"/>
                        </a:lnSpc>
                        <a:buNone/>
                      </a:pPr>
                      <a:endParaRPr lang="zh-CN" altLang="en-US" sz="24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18872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共</a:t>
                      </a:r>
                      <a:endParaRPr lang="en-US" altLang="zh-CN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</a:t>
                      </a:r>
                      <a:endParaRPr lang="en-US" altLang="zh-CN" sz="24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</a:t>
                      </a:r>
                      <a:endParaRPr lang="zh-CN" altLang="en-US" sz="24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822325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23063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383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eaLnBrk="1">
                        <a:lnSpc>
                          <a:spcPct val="100000"/>
                        </a:lnSpc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90" name="上弧形箭头 15"/>
          <p:cNvSpPr/>
          <p:nvPr/>
        </p:nvSpPr>
        <p:spPr>
          <a:xfrm>
            <a:off x="5303838" y="188913"/>
            <a:ext cx="2952750" cy="620712"/>
          </a:xfrm>
          <a:prstGeom prst="curvedDownArrow">
            <a:avLst>
              <a:gd name="adj1" fmla="val 24993"/>
              <a:gd name="adj2" fmla="val 50015"/>
              <a:gd name="adj3" fmla="val 25000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91" name="上弧形箭头 16"/>
          <p:cNvSpPr/>
          <p:nvPr/>
        </p:nvSpPr>
        <p:spPr>
          <a:xfrm rot="10800000">
            <a:off x="5232400" y="1125538"/>
            <a:ext cx="2951163" cy="619125"/>
          </a:xfrm>
          <a:prstGeom prst="curvedDownArrow">
            <a:avLst>
              <a:gd name="adj1" fmla="val 25044"/>
              <a:gd name="adj2" fmla="val 50116"/>
              <a:gd name="adj3" fmla="val 25000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92" name="TextBox 17"/>
          <p:cNvSpPr txBox="1"/>
          <p:nvPr/>
        </p:nvSpPr>
        <p:spPr>
          <a:xfrm>
            <a:off x="5864225" y="311150"/>
            <a:ext cx="170815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核心与基础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3" name="TextBox 18"/>
          <p:cNvSpPr txBox="1"/>
          <p:nvPr/>
        </p:nvSpPr>
        <p:spPr>
          <a:xfrm>
            <a:off x="5880100" y="942975"/>
            <a:ext cx="1706563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发展与完善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4" name="矩形 19"/>
          <p:cNvSpPr/>
          <p:nvPr/>
        </p:nvSpPr>
        <p:spPr>
          <a:xfrm>
            <a:off x="601663" y="5059363"/>
            <a:ext cx="1010285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遗传和变异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是进化的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内因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原料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生存斗争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是进化的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动力(外因)</a:t>
            </a:r>
            <a:endParaRPr lang="zh-CN" altLang="en-US" sz="28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01" name="文本框 7200"/>
          <p:cNvSpPr txBox="1"/>
          <p:nvPr/>
        </p:nvSpPr>
        <p:spPr>
          <a:xfrm>
            <a:off x="2387600" y="5740400"/>
            <a:ext cx="7416800" cy="955675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lIns="90170" tIns="46990" rIns="90170" bIns="46990">
            <a:spAutoFit/>
          </a:bodyPr>
          <a:p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   1.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变异是不定向的，自然选择是定向的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   2.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变异在前，选择在后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02" name="文本框 7201"/>
          <p:cNvSpPr txBox="1"/>
          <p:nvPr/>
        </p:nvSpPr>
        <p:spPr>
          <a:xfrm>
            <a:off x="1158875" y="5581650"/>
            <a:ext cx="892175" cy="5238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注意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22" name="文本框 1"/>
          <p:cNvSpPr txBox="1"/>
          <p:nvPr/>
        </p:nvSpPr>
        <p:spPr>
          <a:xfrm>
            <a:off x="260350" y="84138"/>
            <a:ext cx="57435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现代生物进化论和自然选择学说的比较：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90700" y="1460500"/>
            <a:ext cx="437197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没有阐明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遗传变异的本质以及自然选择的作用机理；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0700" y="2290763"/>
            <a:ext cx="43719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②着重研究生物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个体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进化；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68475" y="2819400"/>
            <a:ext cx="4608513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③认为物种形成是微小有利变异积累的结果，</a:t>
            </a:r>
            <a:r>
              <a:rPr lang="en-US" altLang="zh-CN" sz="2400" b="1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忽视隔离</a:t>
            </a:r>
            <a:r>
              <a:rPr lang="en-US" altLang="zh-CN" sz="2400" b="1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76988" y="1414463"/>
            <a:ext cx="4664075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分子水平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上阐明了自然选择对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遗传变异的作用机理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94450" y="2228850"/>
            <a:ext cx="48529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②强调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群体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进化，认为种群是生物进化的基本单位；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94450" y="3059113"/>
            <a:ext cx="43100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隔离是物种形成的必要条件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30438" y="3984625"/>
            <a:ext cx="773112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都能解释生物进化的原因和生物的多样性、适应性；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②都认为自然选择决定生物进化的方向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0" grpId="0" bldLvl="0" animBg="1"/>
      <p:bldP spid="7191" grpId="0" bldLvl="0" animBg="1"/>
      <p:bldP spid="7192" grpId="0" bldLvl="0" animBg="1"/>
      <p:bldP spid="7193" grpId="0" bldLvl="0" animBg="1"/>
      <p:bldP spid="7194" grpId="0"/>
      <p:bldP spid="7201" grpId="0" bldLvl="0" animBg="1"/>
      <p:bldP spid="7202" grpId="0" bldLvl="0" animBg="1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261937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232" name="表格 8231"/>
          <p:cNvGraphicFramePr/>
          <p:nvPr/>
        </p:nvGraphicFramePr>
        <p:xfrm>
          <a:off x="381000" y="492125"/>
          <a:ext cx="11040110" cy="3524250"/>
        </p:xfrm>
        <a:graphic>
          <a:graphicData uri="http://schemas.openxmlformats.org/drawingml/2006/table">
            <a:tbl>
              <a:tblPr/>
              <a:tblGrid>
                <a:gridCol w="1085215"/>
                <a:gridCol w="4344670"/>
                <a:gridCol w="2731770"/>
                <a:gridCol w="2878455"/>
              </a:tblGrid>
              <a:tr h="506095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类型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定义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特点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关系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48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地理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隔离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eaLnBrk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同一种生物由于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地理上的障碍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而分成不同的种群，使得种群间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不能发生基因交流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的现象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eaLnBrk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同种生物</a:t>
                      </a: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地理隔离消失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后仍然可以进行基因交流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eaLnBrk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①</a:t>
                      </a: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一般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先经过长期的地理隔离，然后形成生殖隔离；②有时不经地理隔离</a:t>
                      </a:r>
                      <a:r>
                        <a:rPr lang="zh-CN" altLang="en-US" sz="2400" b="1" dirty="0">
                          <a:solidFill>
                            <a:schemeClr val="hlin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直接形成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生殖隔离，如多倍体的产生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04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生殖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隔离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eaLnBrk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不同物种间一般</a:t>
                      </a: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不能相互交配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的，即使成功，也</a:t>
                      </a: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不能产生可育的后代</a:t>
                      </a:r>
                      <a:endParaRPr lang="zh-CN" altLang="en-US" sz="24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lvl="0" indent="0" eaLnBrk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永久性</a:t>
                      </a:r>
                      <a:r>
                        <a:rPr lang="zh-CN" altLang="en-US" sz="2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Times New Roman" panose="02020603050405020304" pitchFamily="18" charset="0"/>
                        </a:rPr>
                        <a:t>不能进行基因交流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15" name="椭圆形标注 17"/>
          <p:cNvSpPr/>
          <p:nvPr/>
        </p:nvSpPr>
        <p:spPr>
          <a:xfrm>
            <a:off x="-28575" y="3775075"/>
            <a:ext cx="1816100" cy="941388"/>
          </a:xfrm>
          <a:prstGeom prst="wedgeEllipseCallout">
            <a:avLst>
              <a:gd name="adj1" fmla="val -18324"/>
              <a:gd name="adj2" fmla="val -113329"/>
            </a:avLst>
          </a:prstGeom>
          <a:solidFill>
            <a:srgbClr val="FFC000"/>
          </a:solidFill>
          <a:ln w="9525" cap="flat" cmpd="sng">
            <a:solidFill>
              <a:schemeClr val="bg1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0" rIns="0"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物种形成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标志</a:t>
            </a:r>
            <a:endParaRPr lang="zh-CN" altLang="en-US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</p:txBody>
      </p:sp>
      <p:sp>
        <p:nvSpPr>
          <p:cNvPr id="5144" name="文本框 1"/>
          <p:cNvSpPr txBox="1"/>
          <p:nvPr/>
        </p:nvSpPr>
        <p:spPr>
          <a:xfrm>
            <a:off x="134938" y="-119062"/>
            <a:ext cx="57435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地理隔离和生殖隔离的比较：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87575" y="4154488"/>
            <a:ext cx="36925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物种形成的三个环节：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2788" y="4760913"/>
            <a:ext cx="511968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①突变和基因重组产生进化的原材料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0725" y="5221288"/>
            <a:ext cx="44291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②自然选择决定进化的方向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0725" y="5681663"/>
            <a:ext cx="369093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③隔离导致新物种的形成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9171" name="Image005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650" y="4154488"/>
            <a:ext cx="6511925" cy="27320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 bldLvl="0" animBg="1"/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文本框 1414145"/>
          <p:cNvSpPr txBox="1"/>
          <p:nvPr/>
        </p:nvSpPr>
        <p:spPr>
          <a:xfrm>
            <a:off x="84138" y="157163"/>
            <a:ext cx="10664825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物种形成的三种经典模式：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渐变式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如加拉帕戈斯群岛上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种地雀的形成（自然选择学说）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14147" name="15swr310.jpg" descr="说明: id:214749627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88" y="987425"/>
            <a:ext cx="7035800" cy="2490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15170" name="文本框 1415169"/>
          <p:cNvSpPr txBox="1"/>
          <p:nvPr/>
        </p:nvSpPr>
        <p:spPr>
          <a:xfrm>
            <a:off x="84138" y="3878263"/>
            <a:ext cx="11847512" cy="1938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骤变式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主要是通过染色体变异的方式形成新物种，一旦出现可以很快形成生殖隔离。此种方式多见于植物。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物种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和物种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            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杂种植物                      异源多倍体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15171" name="图片 5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063" y="4638675"/>
            <a:ext cx="960437" cy="819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15172" name="图片 5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1838" y="4781550"/>
            <a:ext cx="1887537" cy="600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65088" y="5816600"/>
            <a:ext cx="11866562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人工创造新物种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通过植物体细胞杂交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如番茄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马铃薯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、多倍体远缘杂交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如甘蔗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萝卜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、多倍体育种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如八倍体小黑麦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等方式也可以创造新物种。</a:t>
            </a:r>
            <a:endParaRPr lang="zh-CN" altLang="en-US" sz="2400">
              <a:latin typeface="Arial" panose="020B0604020202020204" pitchFamily="34" charset="0"/>
            </a:endParaRPr>
          </a:p>
        </p:txBody>
      </p:sp>
      <p:grpSp>
        <p:nvGrpSpPr>
          <p:cNvPr id="8233" name="组合 8232"/>
          <p:cNvGrpSpPr/>
          <p:nvPr/>
        </p:nvGrpSpPr>
        <p:grpSpPr>
          <a:xfrm>
            <a:off x="7472363" y="1744663"/>
            <a:ext cx="4459287" cy="481012"/>
            <a:chOff x="1565" y="2542"/>
            <a:chExt cx="2809" cy="303"/>
          </a:xfrm>
        </p:grpSpPr>
        <p:sp>
          <p:nvSpPr>
            <p:cNvPr id="6153" name="文本框 8222"/>
            <p:cNvSpPr txBox="1"/>
            <p:nvPr/>
          </p:nvSpPr>
          <p:spPr>
            <a:xfrm>
              <a:off x="1565" y="2542"/>
              <a:ext cx="882" cy="292"/>
            </a:xfrm>
            <a:prstGeom prst="rect">
              <a:avLst/>
            </a:prstGeom>
            <a:solidFill>
              <a:srgbClr val="CCECFF"/>
            </a:solidFill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r>
                <a:rPr lang="zh-CN" altLang="en-US" sz="24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生物进化</a:t>
              </a:r>
              <a:endPara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154" name="文本框 8223"/>
            <p:cNvSpPr txBox="1"/>
            <p:nvPr/>
          </p:nvSpPr>
          <p:spPr>
            <a:xfrm>
              <a:off x="3492" y="2553"/>
              <a:ext cx="882" cy="292"/>
            </a:xfrm>
            <a:prstGeom prst="rect">
              <a:avLst/>
            </a:prstGeom>
            <a:solidFill>
              <a:srgbClr val="CCECFF"/>
            </a:solidFill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r>
                <a:rPr lang="zh-CN" altLang="en-US" sz="24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物种形成</a:t>
              </a:r>
              <a:endPara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155" name="箭头 182"/>
            <p:cNvSpPr/>
            <p:nvPr/>
          </p:nvSpPr>
          <p:spPr>
            <a:xfrm>
              <a:off x="2449" y="2626"/>
              <a:ext cx="1043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6156" name="箭头 184"/>
            <p:cNvSpPr/>
            <p:nvPr/>
          </p:nvSpPr>
          <p:spPr>
            <a:xfrm flipH="1">
              <a:off x="2419" y="2718"/>
              <a:ext cx="1043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lg" len="lg"/>
            </a:ln>
          </p:spPr>
        </p:sp>
      </p:grpSp>
      <p:sp>
        <p:nvSpPr>
          <p:cNvPr id="8227" name="文本框 8226"/>
          <p:cNvSpPr txBox="1"/>
          <p:nvPr/>
        </p:nvSpPr>
        <p:spPr>
          <a:xfrm>
            <a:off x="8872538" y="1284288"/>
            <a:ext cx="17065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不一定导致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228" name="文本框 8227"/>
          <p:cNvSpPr txBox="1"/>
          <p:nvPr/>
        </p:nvSpPr>
        <p:spPr>
          <a:xfrm>
            <a:off x="9002713" y="2208213"/>
            <a:ext cx="1401762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一定说明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1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1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41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41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5170" grpId="0"/>
      <p:bldP spid="2" grpId="0"/>
      <p:bldP spid="8227" grpId="0" bldLvl="0"/>
      <p:bldP spid="8228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文本框 1426433"/>
          <p:cNvSpPr txBox="1"/>
          <p:nvPr/>
        </p:nvSpPr>
        <p:spPr>
          <a:xfrm>
            <a:off x="39688" y="3470275"/>
            <a:ext cx="11972925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9.下图表示某小岛上蜥蜴进化的基本过程，X、Y、Z表示生物进化的基本环节。下列相关叙述正确的是(　　)</a:t>
            </a:r>
            <a:endParaRPr lang="en-US" altLang="zh-CN" sz="24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pic>
        <p:nvPicPr>
          <p:cNvPr id="7171" name="18swfr209.jpg" descr="说明: id:214749631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238" y="3927475"/>
            <a:ext cx="6551612" cy="2905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文本框 1427457"/>
          <p:cNvSpPr txBox="1"/>
          <p:nvPr/>
        </p:nvSpPr>
        <p:spPr>
          <a:xfrm>
            <a:off x="39688" y="4298950"/>
            <a:ext cx="5389562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图中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Z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分别表示基因突变、自然选择、隔离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自然选择的直接对象是个体的表现型而非基因型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蜥蜴进化说明形成了生殖隔离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自然选择是导致蜥蜴变异的根本原因</a:t>
            </a:r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82850" y="3778250"/>
            <a:ext cx="365125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B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7174" name="文本框 535553"/>
          <p:cNvSpPr txBox="1"/>
          <p:nvPr/>
        </p:nvSpPr>
        <p:spPr>
          <a:xfrm>
            <a:off x="39688" y="114300"/>
            <a:ext cx="11328400" cy="304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盲点判断：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一般来说，频率高的基因所控制的性状更适应环境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突变可以改变生物进化的方向　      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物种的形成可以不经过隔离。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外来物种入侵能改变生物进化的速度和方向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5.某种抗生素被长期使用药效下降，是由于病原体接触药物后，产生对药物有抗性的变异。　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6.生物的种间竞争是一种选择过程。     7.基因频率改变，生物一定进化。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8.共同进化都是通过物种之间的生存斗争实现的</a:t>
            </a:r>
            <a:endParaRPr lang="en-US" altLang="zh-CN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02800" y="363538"/>
            <a:ext cx="2309813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-11112"/>
            <a:ext cx="12249150" cy="68786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89571" name="cx2.jpg" descr="说明: id:214749616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5" y="1592263"/>
            <a:ext cx="6113463" cy="35194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文本框 3"/>
          <p:cNvSpPr txBox="1"/>
          <p:nvPr/>
        </p:nvSpPr>
        <p:spPr>
          <a:xfrm>
            <a:off x="-28575" y="-11112"/>
            <a:ext cx="272573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共同进化：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6" name="矩形 29"/>
          <p:cNvSpPr/>
          <p:nvPr/>
        </p:nvSpPr>
        <p:spPr>
          <a:xfrm>
            <a:off x="1670050" y="-11112"/>
            <a:ext cx="88519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不同</a:t>
            </a:r>
            <a:r>
              <a:rPr lang="zh-CN" altLang="zh-CN" sz="2400" b="1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之间、</a:t>
            </a:r>
            <a:r>
              <a:rPr lang="zh-CN" altLang="zh-CN" sz="2400" b="1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生物与环境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之间在相互影响中不断进化和发展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7" name="文本框 4"/>
          <p:cNvSpPr txBox="1"/>
          <p:nvPr/>
        </p:nvSpPr>
        <p:spPr>
          <a:xfrm>
            <a:off x="658813" y="396875"/>
            <a:ext cx="820578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latin typeface="宋体" panose="02010600030101010101" pitchFamily="2" charset="-122"/>
              </a:rPr>
              <a:t>①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物种之间既包括中间互助，又包括种间斗争及捕食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8" name="文本框 5"/>
          <p:cNvSpPr txBox="1"/>
          <p:nvPr/>
        </p:nvSpPr>
        <p:spPr>
          <a:xfrm>
            <a:off x="658813" y="814388"/>
            <a:ext cx="53308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②结果：生物多样性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3"/>
          <p:cNvSpPr txBox="1"/>
          <p:nvPr/>
        </p:nvSpPr>
        <p:spPr>
          <a:xfrm>
            <a:off x="-28575" y="1203325"/>
            <a:ext cx="272573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生物多样性：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9863" y="1490663"/>
            <a:ext cx="12077700" cy="5375275"/>
            <a:chOff x="267" y="2348"/>
            <a:chExt cx="19020" cy="8464"/>
          </a:xfrm>
        </p:grpSpPr>
        <p:sp>
          <p:nvSpPr>
            <p:cNvPr id="8201" name="文本框 384014"/>
            <p:cNvSpPr txBox="1"/>
            <p:nvPr/>
          </p:nvSpPr>
          <p:spPr>
            <a:xfrm>
              <a:off x="9582" y="2348"/>
              <a:ext cx="9664" cy="24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例、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下图为四个物种的进化关系树(图中百分数表示各物种与人类的DNA相似度)。DNA碱基进化速率按1%/百万年计算，下列相关论述合理的是(　　)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8202" name="Image0074.jpe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37" y="4818"/>
              <a:ext cx="8950" cy="40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03" name="文本框 569345"/>
            <p:cNvSpPr txBox="1"/>
            <p:nvPr/>
          </p:nvSpPr>
          <p:spPr>
            <a:xfrm>
              <a:off x="267" y="8342"/>
              <a:ext cx="18761" cy="24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A.四个物种都由共同祖先通过基因突变而形成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B.生殖隔离是物种朝不同方向发展的决定性因素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C.人类与黑猩猩的DNA差异经历了约99万年的累积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D.大猩猩和人类的亲缘关系，与大猩猩和非洲猴的亲缘关系的远近相同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文本框 5"/>
          <p:cNvSpPr txBox="1"/>
          <p:nvPr/>
        </p:nvSpPr>
        <p:spPr>
          <a:xfrm>
            <a:off x="8240713" y="2601913"/>
            <a:ext cx="5191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C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8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8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2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矩形 269341"/>
          <p:cNvSpPr/>
          <p:nvPr/>
        </p:nvSpPr>
        <p:spPr>
          <a:xfrm>
            <a:off x="2203450" y="198438"/>
            <a:ext cx="9144000" cy="16287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18" name="矩形 269337"/>
          <p:cNvSpPr/>
          <p:nvPr/>
        </p:nvSpPr>
        <p:spPr>
          <a:xfrm>
            <a:off x="120650" y="773113"/>
            <a:ext cx="11968163" cy="2370137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19" name="矩形 269324"/>
          <p:cNvSpPr/>
          <p:nvPr/>
        </p:nvSpPr>
        <p:spPr>
          <a:xfrm>
            <a:off x="120650" y="717550"/>
            <a:ext cx="9144000" cy="53498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基因频率：一个种群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中某个基因占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基因数的比例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9327" name="矩形 269326"/>
          <p:cNvSpPr/>
          <p:nvPr/>
        </p:nvSpPr>
        <p:spPr>
          <a:xfrm>
            <a:off x="3170238" y="782638"/>
            <a:ext cx="496728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基因库                     全部等位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1" name="矩形 269328"/>
          <p:cNvSpPr/>
          <p:nvPr/>
        </p:nvSpPr>
        <p:spPr>
          <a:xfrm>
            <a:off x="1774825" y="1196975"/>
            <a:ext cx="9572625" cy="977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影响基因频率的因素有 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_______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_____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② </a:t>
            </a:r>
            <a:r>
              <a:rPr lang="en-US" altLang="zh-CN" sz="2400" b="1" u="sng">
                <a:latin typeface="微软雅黑" panose="020B0503020204020204" pitchFamily="34" charset="-122"/>
                <a:ea typeface="微软雅黑" panose="020B0503020204020204" pitchFamily="34" charset="-122"/>
              </a:rPr>
              <a:t> ________________        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改变导致生物朝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一定方向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不断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进化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9330" name="矩形 269329"/>
          <p:cNvSpPr/>
          <p:nvPr/>
        </p:nvSpPr>
        <p:spPr>
          <a:xfrm>
            <a:off x="5497513" y="1252538"/>
            <a:ext cx="321310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基因突变       自然选择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9331" name="矩形 269330"/>
          <p:cNvSpPr/>
          <p:nvPr/>
        </p:nvSpPr>
        <p:spPr>
          <a:xfrm>
            <a:off x="2279650" y="1676400"/>
            <a:ext cx="29273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种群基因频率的定向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224" name="矩形 269331"/>
          <p:cNvSpPr/>
          <p:nvPr/>
        </p:nvSpPr>
        <p:spPr>
          <a:xfrm>
            <a:off x="288925" y="2286000"/>
            <a:ext cx="9144000" cy="5334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基因型频率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= —————————— X 100%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9333" name="矩形 269332"/>
          <p:cNvSpPr/>
          <p:nvPr/>
        </p:nvSpPr>
        <p:spPr>
          <a:xfrm>
            <a:off x="2524125" y="2184400"/>
            <a:ext cx="2925763" cy="830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特定基因型的个体数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总个体数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9339" name="TextBox 12"/>
          <p:cNvSpPr/>
          <p:nvPr/>
        </p:nvSpPr>
        <p:spPr>
          <a:xfrm>
            <a:off x="120650" y="3141663"/>
            <a:ext cx="12061825" cy="35979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1.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某种群有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20000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只果蝇，其中残翅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(</a:t>
            </a:r>
            <a:r>
              <a:rPr lang="en-US" altLang="zh-CN" sz="2400" b="1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aa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果蝇个体数量长期维持在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4%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。若再向该种群中引入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20000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只纯合长翅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(AA)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果蝇，不考虑其他因素影响，纯合长翅果蝇引入后，叙述错误的是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　 　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)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400" b="1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A.a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基因频率降低了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50%                    B.A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基因频率增加了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50%</a:t>
            </a:r>
            <a:endParaRPr lang="en-US" altLang="zh-CN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C.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杂合果蝇比例降低了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50%	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      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D.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残翅果蝇比例降低了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50%</a:t>
            </a:r>
            <a:endParaRPr lang="zh-CN" altLang="en-US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  <a:p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2.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对欧洲某学校的学生进行遗传调查时发现，血友病患者占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0.7%(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男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∶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女＝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2∶1)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；血友病携带者占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5%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，那么，这个群体的</a:t>
            </a:r>
            <a:r>
              <a:rPr lang="en-US" altLang="zh-CN" sz="2400" b="1" err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X</a:t>
            </a:r>
            <a:r>
              <a:rPr lang="en-US" altLang="zh-CN" sz="2400" b="1" baseline="30000" err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h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的频率是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(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　　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)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A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．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2.97%        B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．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0.7%         C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．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3.96%        D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．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3.2%</a:t>
            </a:r>
            <a:endParaRPr lang="en-US" altLang="zh-CN" sz="24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269340" name="矩形 269339"/>
          <p:cNvSpPr/>
          <p:nvPr/>
        </p:nvSpPr>
        <p:spPr>
          <a:xfrm>
            <a:off x="1568450" y="3690938"/>
            <a:ext cx="495300" cy="9223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269341" name="矩形 269340"/>
          <p:cNvSpPr/>
          <p:nvPr/>
        </p:nvSpPr>
        <p:spPr>
          <a:xfrm>
            <a:off x="6708775" y="5583238"/>
            <a:ext cx="392113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rPr>
              <a:t>C</a:t>
            </a:r>
            <a:endParaRPr lang="en-US" altLang="zh-CN" sz="3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ourier New" panose="02070309020205020404" pitchFamily="49" charset="0"/>
            </a:endParaRPr>
          </a:p>
        </p:txBody>
      </p:sp>
      <p:sp>
        <p:nvSpPr>
          <p:cNvPr id="9229" name="文本框 1"/>
          <p:cNvSpPr txBox="1"/>
          <p:nvPr/>
        </p:nvSpPr>
        <p:spPr>
          <a:xfrm>
            <a:off x="4313238" y="196850"/>
            <a:ext cx="4605337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基因频率及计算</a:t>
            </a:r>
            <a:endParaRPr lang="zh-CN" altLang="en-US" sz="2800" b="1" i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9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9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9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6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9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9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7" grpId="0"/>
      <p:bldP spid="269330" grpId="0"/>
      <p:bldP spid="269331" grpId="0"/>
      <p:bldP spid="269333" grpId="0"/>
      <p:bldP spid="269339" grpId="0"/>
      <p:bldP spid="269340" grpId="0"/>
      <p:bldP spid="2693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41713" name="组合 541712"/>
          <p:cNvGrpSpPr/>
          <p:nvPr/>
        </p:nvGrpSpPr>
        <p:grpSpPr>
          <a:xfrm>
            <a:off x="357188" y="2941638"/>
            <a:ext cx="8963025" cy="1752600"/>
            <a:chOff x="-418" y="1896"/>
            <a:chExt cx="5646" cy="1104"/>
          </a:xfrm>
        </p:grpSpPr>
        <p:sp>
          <p:nvSpPr>
            <p:cNvPr id="10242" name="TextBox 12"/>
            <p:cNvSpPr/>
            <p:nvPr/>
          </p:nvSpPr>
          <p:spPr>
            <a:xfrm>
              <a:off x="-418" y="1896"/>
              <a:ext cx="5646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defTabSz="914400">
                <a:lnSpc>
                  <a:spcPct val="150000"/>
                </a:lnSpc>
                <a:tabLst>
                  <a:tab pos="1891030" algn="l"/>
                </a:tabLst>
              </a:pP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4.X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染色体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非同源区段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上基因频率的计算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  <a:p>
              <a:pPr algn="just" defTabSz="914400">
                <a:lnSpc>
                  <a:spcPct val="150000"/>
                </a:lnSpc>
                <a:tabLst>
                  <a:tab pos="1891030" algn="l"/>
                </a:tabLst>
              </a:pPr>
              <a:r>
                <a:rPr lang="zh-CN" altLang="en-US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  </a:t>
              </a:r>
              <a:r>
                <a:rPr lang="zh-CN" altLang="en-US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 </a:t>
              </a:r>
              <a:r>
                <a:rPr lang="en-US" altLang="zh-CN" sz="2400" b="1" err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X</a:t>
              </a:r>
              <a:r>
                <a:rPr lang="en-US" altLang="zh-CN" sz="2400" b="1" baseline="30000" err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b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的基因频率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= ————————————— X 100%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 defTabSz="914400">
                <a:lnSpc>
                  <a:spcPct val="150000"/>
                </a:lnSpc>
                <a:tabLst>
                  <a:tab pos="1891030" algn="l"/>
                </a:tabLst>
              </a:pPr>
              <a:endPara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endParaRPr>
            </a:p>
          </p:txBody>
        </p:sp>
        <p:sp>
          <p:nvSpPr>
            <p:cNvPr id="10243" name="矩形 541699"/>
            <p:cNvSpPr/>
            <p:nvPr/>
          </p:nvSpPr>
          <p:spPr>
            <a:xfrm>
              <a:off x="1010" y="2189"/>
              <a:ext cx="2880" cy="6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lnSpc>
                  <a:spcPct val="120000"/>
                </a:lnSpc>
              </a:pPr>
              <a:r>
                <a:rPr lang="en-US" altLang="zh-CN" sz="2400" b="1" err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X</a:t>
              </a:r>
              <a:r>
                <a:rPr lang="en-US" altLang="zh-CN" sz="2400" b="1" baseline="30000" err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b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的基因数</a:t>
              </a:r>
              <a:endPara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2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×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女性个体数＋男性个体数</a:t>
              </a:r>
              <a:endPara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10244" name="矩形 541702"/>
          <p:cNvSpPr/>
          <p:nvPr/>
        </p:nvSpPr>
        <p:spPr>
          <a:xfrm>
            <a:off x="1524000" y="29749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5" name="矩形 541703"/>
          <p:cNvSpPr/>
          <p:nvPr/>
        </p:nvSpPr>
        <p:spPr>
          <a:xfrm>
            <a:off x="1524000" y="61944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41712" name="矩形 541711"/>
          <p:cNvSpPr/>
          <p:nvPr/>
        </p:nvSpPr>
        <p:spPr>
          <a:xfrm>
            <a:off x="95250" y="4581525"/>
            <a:ext cx="11995150" cy="227647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541705" name="对象 541704"/>
          <p:cNvGraphicFramePr/>
          <p:nvPr/>
        </p:nvGraphicFramePr>
        <p:xfrm>
          <a:off x="2024063" y="5711825"/>
          <a:ext cx="31527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149600" imgH="419100" progId="Equation.3">
                  <p:embed/>
                </p:oleObj>
              </mc:Choice>
              <mc:Fallback>
                <p:oleObj name="" r:id="rId1" imgW="3149600" imgH="4191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24063" y="5711825"/>
                        <a:ext cx="3152775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1714" name="组合 541713"/>
          <p:cNvGrpSpPr/>
          <p:nvPr/>
        </p:nvGrpSpPr>
        <p:grpSpPr>
          <a:xfrm>
            <a:off x="274638" y="188913"/>
            <a:ext cx="11610975" cy="2786062"/>
            <a:chOff x="0" y="164"/>
            <a:chExt cx="5634" cy="1755"/>
          </a:xfrm>
        </p:grpSpPr>
        <p:sp>
          <p:nvSpPr>
            <p:cNvPr id="10249" name="矩形 3"/>
            <p:cNvSpPr/>
            <p:nvPr/>
          </p:nvSpPr>
          <p:spPr>
            <a:xfrm>
              <a:off x="0" y="164"/>
              <a:ext cx="5634" cy="1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40000"/>
                </a:lnSpc>
              </a:pP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3. 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常染色体上的基因频率计算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endParaRPr>
            </a:p>
            <a:p>
              <a:pPr algn="just">
                <a:lnSpc>
                  <a:spcPct val="140000"/>
                </a:lnSpc>
              </a:pP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已知各基因型个体的数量或基因型频率，求基因频率。</a:t>
              </a:r>
              <a:endPara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某基因的频率＝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————————————————— X100%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</a:t>
              </a:r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＝该基因纯合子的百分比＋杂合子百分比的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1</a:t>
              </a:r>
              <a:r>
                <a:rPr lang="en-US" altLang="zh-CN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/2</a:t>
              </a:r>
              <a:endPara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</p:txBody>
        </p:sp>
        <p:sp>
          <p:nvSpPr>
            <p:cNvPr id="10250" name="矩形 541709"/>
            <p:cNvSpPr/>
            <p:nvPr/>
          </p:nvSpPr>
          <p:spPr>
            <a:xfrm>
              <a:off x="694" y="799"/>
              <a:ext cx="3452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该基因纯合子个体数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×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2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＋杂合子个体数</a:t>
              </a:r>
              <a:endPara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endParaRPr>
            </a:p>
            <a:p>
              <a:pPr algn="ctr"/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总个体数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ourier New" panose="02070309020205020404" pitchFamily="49" charset="0"/>
                </a:rPr>
                <a:t>×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2</a:t>
              </a:r>
              <a:endPara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ourier New" panose="02070309020205020404" pitchFamily="49" charset="0"/>
              </a:endParaRPr>
            </a:p>
          </p:txBody>
        </p:sp>
        <p:sp>
          <p:nvSpPr>
            <p:cNvPr id="10251" name="矩形 541710"/>
            <p:cNvSpPr/>
            <p:nvPr/>
          </p:nvSpPr>
          <p:spPr>
            <a:xfrm>
              <a:off x="849" y="1629"/>
              <a:ext cx="430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P(A) +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 =1 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；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P(AA) +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 +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=1 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41718" name="组合 541717"/>
          <p:cNvGrpSpPr/>
          <p:nvPr/>
        </p:nvGrpSpPr>
        <p:grpSpPr>
          <a:xfrm>
            <a:off x="376238" y="4632325"/>
            <a:ext cx="11266487" cy="1639888"/>
            <a:chOff x="-557" y="2547"/>
            <a:chExt cx="5715" cy="1033"/>
          </a:xfrm>
        </p:grpSpPr>
        <p:sp>
          <p:nvSpPr>
            <p:cNvPr id="10253" name="矩形 541700"/>
            <p:cNvSpPr/>
            <p:nvPr/>
          </p:nvSpPr>
          <p:spPr>
            <a:xfrm>
              <a:off x="-557" y="2547"/>
              <a:ext cx="5715" cy="103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5.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利用遗传平衡定律进行计算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P(A) =p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)=q                   P(AA)= p</a:t>
              </a:r>
              <a:r>
                <a:rPr lang="en-US" altLang="zh-CN" sz="2400" b="1" baseline="30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 =2pq   </a:t>
              </a:r>
              <a:r>
                <a:rPr lang="en-US" altLang="zh-CN" sz="2400" b="1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P(aa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 =q</a:t>
              </a:r>
              <a:r>
                <a:rPr lang="en-US" altLang="zh-CN" sz="2400" b="1" baseline="30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spcBef>
                  <a:spcPct val="30000"/>
                </a:spcBef>
              </a:pP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P(A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或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a)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＝                                  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lang="en-US" altLang="zh-CN" sz="2400" b="1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XY</a:t>
              </a:r>
              <a:r>
                <a:rPr lang="zh-CN" altLang="en-US" sz="2400" b="1" dirty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型生物，</a:t>
              </a:r>
              <a:r>
                <a:rPr lang="zh-CN" altLang="zh-CN" sz="2400" b="1" dirty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♂</a:t>
              </a:r>
              <a:r>
                <a:rPr lang="zh-CN" altLang="en-US" sz="2400" b="1" dirty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伴性遗传除外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endPara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54" name="直接连接符 541715"/>
            <p:cNvSpPr/>
            <p:nvPr/>
          </p:nvSpPr>
          <p:spPr>
            <a:xfrm>
              <a:off x="1088" y="3063"/>
              <a:ext cx="499" cy="0"/>
            </a:xfrm>
            <a:prstGeom prst="line">
              <a:avLst/>
            </a:prstGeom>
            <a:ln w="476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541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1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1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54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595f9732-2338-4a88-a80f-fd4d03524735}"/>
</p:tagLst>
</file>

<file path=ppt/tags/tag2.xml><?xml version="1.0" encoding="utf-8"?>
<p:tagLst xmlns:p="http://schemas.openxmlformats.org/presentationml/2006/main">
  <p:tag name="KSO_WM_UNIT_TABLE_BEAUTIFY" val="smartTable{3c0793e2-2b98-4e59-836d-3947c00ebc4a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4299</Words>
  <Application>WPS 演示</Application>
  <PresentationFormat>自定义</PresentationFormat>
  <Paragraphs>355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Verdana</vt:lpstr>
      <vt:lpstr>Times New Roman</vt:lpstr>
      <vt:lpstr>Courier New</vt:lpstr>
      <vt:lpstr>Arial Unicode MS</vt:lpstr>
      <vt:lpstr>Calibri</vt:lpstr>
      <vt:lpstr>默认设计模板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php</dc:creator>
  <cp:lastModifiedBy>MD</cp:lastModifiedBy>
  <cp:revision>19</cp:revision>
  <dcterms:created xsi:type="dcterms:W3CDTF">2018-11-08T02:39:00Z</dcterms:created>
  <dcterms:modified xsi:type="dcterms:W3CDTF">2020-11-12T02:08:46Z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