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4365" r:id="rId3"/>
    <p:sldId id="4367" r:id="rId4"/>
    <p:sldId id="4393" r:id="rId5"/>
    <p:sldId id="257" r:id="rId6"/>
    <p:sldId id="259" r:id="rId7"/>
    <p:sldId id="260" r:id="rId8"/>
    <p:sldId id="265" r:id="rId9"/>
    <p:sldId id="4394" r:id="rId10"/>
    <p:sldId id="266" r:id="rId11"/>
    <p:sldId id="267" r:id="rId12"/>
    <p:sldId id="4419" r:id="rId13"/>
    <p:sldId id="4442" r:id="rId14"/>
    <p:sldId id="4421" r:id="rId15"/>
    <p:sldId id="262" r:id="rId16"/>
    <p:sldId id="4349" r:id="rId17"/>
    <p:sldId id="4422" r:id="rId18"/>
    <p:sldId id="4441" r:id="rId19"/>
    <p:sldId id="4353" r:id="rId20"/>
    <p:sldId id="4354" r:id="rId21"/>
    <p:sldId id="264" r:id="rId22"/>
    <p:sldId id="4357" r:id="rId23"/>
    <p:sldId id="4358" r:id="rId24"/>
    <p:sldId id="435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B8BB"/>
    <a:srgbClr val="A7B2B7"/>
    <a:srgbClr val="BDBCA9"/>
    <a:srgbClr val="BCBDA8"/>
    <a:srgbClr val="F5D214"/>
    <a:srgbClr val="BDBBAA"/>
    <a:srgbClr val="BABFA7"/>
    <a:srgbClr val="BBC0A9"/>
    <a:srgbClr val="BBBFA8"/>
    <a:srgbClr val="D19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8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C0659-684D-4ACB-985C-D2846E9AE018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77F85-C7DF-4351-A7CF-3AE4730C0C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0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90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76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05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297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207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82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1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69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87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68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3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260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790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056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702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0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8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130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93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425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6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3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77F85-C7DF-4351-A7CF-3AE4730C0C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3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9EAFE-BD98-4C2E-BDA4-34387275CB26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F642F-6868-4B3F-A4E3-32CD171BB4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jpeg"/><Relationship Id="rId7" Type="http://schemas.openxmlformats.org/officeDocument/2006/relationships/image" Target="../media/image4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9.jpeg"/><Relationship Id="rId5" Type="http://schemas.openxmlformats.org/officeDocument/2006/relationships/image" Target="../media/image16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12.jpe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2.jpeg"/><Relationship Id="rId5" Type="http://schemas.openxmlformats.org/officeDocument/2006/relationships/image" Target="../media/image55.pn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4" Type="http://schemas.openxmlformats.org/officeDocument/2006/relationships/image" Target="../media/image13.pn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0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2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13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79.png"/><Relationship Id="rId4" Type="http://schemas.openxmlformats.org/officeDocument/2006/relationships/image" Target="../media/image32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23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2.jpe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214225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36" y="-29223"/>
            <a:ext cx="4495800" cy="12763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3" y="1962618"/>
            <a:ext cx="1016000" cy="7636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90" y="0"/>
            <a:ext cx="2814320" cy="23507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0" y="244653"/>
            <a:ext cx="2949680" cy="11753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337">
            <a:off x="920750" y="2455596"/>
            <a:ext cx="1016000" cy="7636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1789">
            <a:off x="633072" y="2984964"/>
            <a:ext cx="762453" cy="573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184">
            <a:off x="1250898" y="3659245"/>
            <a:ext cx="714092" cy="53670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3254">
            <a:off x="1450259" y="2993293"/>
            <a:ext cx="785155" cy="5901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220"/>
            <a:ext cx="2795270" cy="1119505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2403475" y="1024890"/>
            <a:ext cx="9788525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800" b="1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</a:rPr>
              <a:t>辽宋夏金元的文化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76" y="576178"/>
            <a:ext cx="448960" cy="51157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460625"/>
            <a:ext cx="2585720" cy="198818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65" y="2510155"/>
            <a:ext cx="3165475" cy="1890395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40" y="2461260"/>
            <a:ext cx="1910715" cy="19888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55" y="2510155"/>
            <a:ext cx="2180590" cy="1674495"/>
          </a:xfrm>
          <a:prstGeom prst="rect">
            <a:avLst/>
          </a:prstGeom>
          <a:ln w="9525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8798" y="4756139"/>
            <a:ext cx="516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汉仪颜楷繁" panose="02010600000101010101" pitchFamily="2" charset="-122"/>
                <a:ea typeface="汉仪颜楷繁" panose="02010600000101010101" pitchFamily="2" charset="-122"/>
              </a:rPr>
              <a:t>怀化市铁路第一中学       胡宇</a:t>
            </a:r>
            <a:endParaRPr lang="zh-CN" altLang="en-US" sz="2400" dirty="0">
              <a:solidFill>
                <a:schemeClr val="bg1"/>
              </a:solidFill>
              <a:latin typeface="汉仪颜楷繁" panose="02010600000101010101" pitchFamily="2" charset="-122"/>
              <a:ea typeface="汉仪颜楷繁" panose="0201060000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sp>
        <p:nvSpPr>
          <p:cNvPr id="2" name="矩形 1" descr="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"/>
          <p:cNvSpPr/>
          <p:nvPr/>
        </p:nvSpPr>
        <p:spPr>
          <a:xfrm>
            <a:off x="-464853" y="3983031"/>
            <a:ext cx="2343612" cy="39698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endParaRPr lang="zh-CN" altLang="en-US" sz="1800" dirty="0">
              <a:solidFill>
                <a:srgbClr val="DDB775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内 容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99415" y="1300480"/>
            <a:ext cx="1439545" cy="9531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2"/>
                </a:solidFill>
                <a:latin typeface="微软雅黑" charset="-122"/>
                <a:ea typeface="微软雅黑" charset="-122"/>
                <a:cs typeface="微软雅黑" charset="-122"/>
              </a:rPr>
              <a:t>理学的方法论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172970" y="1332865"/>
            <a:ext cx="95758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1: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今日格一件，明日格一件，积习既多，然后脱然自有贯通处。  </a:t>
            </a:r>
            <a:endParaRPr lang="en-US" altLang="zh-CN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lvl="0"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       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一事不穷，则阙了一事道理；一物不格，则阙了一物道理。</a:t>
            </a:r>
            <a:endParaRPr lang="zh-CN" altLang="en-US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lvl="0" fontAlgn="auto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                                                                                        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——《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朱子语类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</a:p>
          <a:p>
            <a:pPr lvl="0" fontAlgn="auto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2:</a:t>
            </a: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物皆有理。穷理格物。</a:t>
            </a:r>
            <a:endParaRPr lang="en-US" altLang="zh-CN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lvl="0" algn="r"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程颢、程颐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河南程氏遗书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</a:p>
        </p:txBody>
      </p:sp>
      <p:sp>
        <p:nvSpPr>
          <p:cNvPr id="738308" name="Rectangle 4"/>
          <p:cNvSpPr/>
          <p:nvPr/>
        </p:nvSpPr>
        <p:spPr>
          <a:xfrm>
            <a:off x="2623820" y="4656455"/>
            <a:ext cx="7270115" cy="1568450"/>
          </a:xfrm>
          <a:prstGeom prst="rect">
            <a:avLst/>
          </a:prstGeom>
          <a:solidFill>
            <a:srgbClr val="F5D214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理学方法论：</a:t>
            </a:r>
          </a:p>
          <a:p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    </a:t>
            </a:r>
            <a:r>
              <a:rPr lang="zh-CN" altLang="en-US" sz="3200" dirty="0">
                <a:solidFill>
                  <a:schemeClr val="tx1"/>
                </a:solidFill>
                <a:latin typeface="黑体" panose="02010800040101010101" pitchFamily="2" charset="-122"/>
                <a:ea typeface="黑体" panose="02010800040101010101" pitchFamily="2" charset="-122"/>
                <a:sym typeface="+mn-ea"/>
              </a:rPr>
              <a:t>接触万事万物、体会各种知识、加深对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“</a:t>
            </a:r>
            <a:r>
              <a:rPr lang="zh-CN" altLang="en-US" sz="3200" dirty="0">
                <a:solidFill>
                  <a:schemeClr val="tx1"/>
                </a:solidFill>
                <a:latin typeface="黑体" panose="02010800040101010101" pitchFamily="2" charset="-122"/>
                <a:ea typeface="黑体" panose="02010800040101010101" pitchFamily="2" charset="-122"/>
                <a:sym typeface="+mn-ea"/>
              </a:rPr>
              <a:t>理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”</a:t>
            </a:r>
            <a:r>
              <a:rPr lang="zh-CN" altLang="en-US" sz="3200" dirty="0">
                <a:solidFill>
                  <a:schemeClr val="tx1"/>
                </a:solidFill>
                <a:latin typeface="黑体" panose="02010800040101010101" pitchFamily="2" charset="-122"/>
                <a:ea typeface="黑体" panose="02010800040101010101" pitchFamily="2" charset="-122"/>
                <a:sym typeface="+mn-ea"/>
              </a:rPr>
              <a:t>体验、最终贯通明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“</a:t>
            </a:r>
            <a:r>
              <a:rPr lang="zh-CN" altLang="en-US" sz="3200" dirty="0">
                <a:solidFill>
                  <a:schemeClr val="tx1"/>
                </a:solidFill>
                <a:latin typeface="黑体" panose="02010800040101010101" pitchFamily="2" charset="-122"/>
                <a:ea typeface="黑体" panose="02010800040101010101" pitchFamily="2" charset="-122"/>
                <a:sym typeface="+mn-ea"/>
              </a:rPr>
              <a:t>理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”</a:t>
            </a:r>
            <a:r>
              <a:rPr lang="zh-CN" altLang="en-US" sz="3200" dirty="0">
                <a:solidFill>
                  <a:schemeClr val="tx1"/>
                </a:solidFill>
                <a:latin typeface="黑体" panose="02010800040101010101" pitchFamily="2" charset="-122"/>
                <a:ea typeface="黑体" panose="02010800040101010101" pitchFamily="2" charset="-122"/>
                <a:sym typeface="+mn-ea"/>
              </a:rPr>
              <a:t>。</a:t>
            </a:r>
            <a:endParaRPr lang="zh-CN" altLang="en-US" sz="3200" b="1" dirty="0">
              <a:solidFill>
                <a:schemeClr val="tx1"/>
              </a:solidFill>
              <a:effectLst/>
              <a:latin typeface="黑体" panose="02010800040101010101" pitchFamily="2" charset="-122"/>
              <a:ea typeface="黑体" panose="02010800040101010101" pitchFamily="2" charset="-122"/>
              <a:cs typeface="宋体-简" panose="020108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90" y="2524125"/>
            <a:ext cx="2914650" cy="3950335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集大成者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t="4056"/>
          <a:stretch>
            <a:fillRect/>
          </a:stretch>
        </p:blipFill>
        <p:spPr>
          <a:xfrm>
            <a:off x="1943100" y="1650365"/>
            <a:ext cx="2262505" cy="2403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3100" y="3915410"/>
            <a:ext cx="2260600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理学大师</a:t>
            </a:r>
            <a:r>
              <a:rPr lang="en-US" altLang="zh-CN"/>
              <a:t>——</a:t>
            </a:r>
            <a:r>
              <a:rPr lang="zh-CN" altLang="en-US"/>
              <a:t>朱 熹</a:t>
            </a:r>
          </a:p>
        </p:txBody>
      </p:sp>
      <p:pic>
        <p:nvPicPr>
          <p:cNvPr id="7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5991" y="2562055"/>
            <a:ext cx="833688" cy="3833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603115" y="1200785"/>
            <a:ext cx="7212965" cy="15684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C000"/>
                </a:solidFill>
              </a:rPr>
              <a:t>从早期儒家典籍《礼记》中抽取《大学》《中庸》两篇文章，加上分别记录孔子、孟子言论的《论语》《孟子》二书，合编为</a:t>
            </a:r>
            <a:r>
              <a:rPr lang="en-US" altLang="zh-CN" sz="2400" b="1">
                <a:solidFill>
                  <a:srgbClr val="FFC000"/>
                </a:solidFill>
              </a:rPr>
              <a:t>“</a:t>
            </a:r>
            <a:r>
              <a:rPr lang="zh-CN" altLang="en-US" sz="2400" b="1">
                <a:solidFill>
                  <a:srgbClr val="FFC000"/>
                </a:solidFill>
              </a:rPr>
              <a:t>四书</a:t>
            </a:r>
            <a:r>
              <a:rPr lang="en-US" altLang="zh-CN" sz="2400" b="1">
                <a:solidFill>
                  <a:srgbClr val="FFC000"/>
                </a:solidFill>
              </a:rPr>
              <a:t>”</a:t>
            </a:r>
            <a:r>
              <a:rPr lang="zh-CN" altLang="en-US" sz="2400" b="1">
                <a:solidFill>
                  <a:srgbClr val="FFC000"/>
                </a:solidFill>
              </a:rPr>
              <a:t>，并且加以注释，作为先于</a:t>
            </a:r>
            <a:r>
              <a:rPr lang="en-US" altLang="zh-CN" sz="2400" b="1">
                <a:solidFill>
                  <a:srgbClr val="FFC000"/>
                </a:solidFill>
              </a:rPr>
              <a:t>“</a:t>
            </a:r>
            <a:r>
              <a:rPr lang="zh-CN" altLang="en-US" sz="2400" b="1">
                <a:solidFill>
                  <a:srgbClr val="FFC000"/>
                </a:solidFill>
              </a:rPr>
              <a:t>五经</a:t>
            </a:r>
            <a:r>
              <a:rPr lang="en-US" altLang="zh-CN" sz="2400" b="1">
                <a:solidFill>
                  <a:srgbClr val="FFC000"/>
                </a:solidFill>
              </a:rPr>
              <a:t>”</a:t>
            </a:r>
            <a:r>
              <a:rPr lang="zh-CN" altLang="en-US" sz="2400" b="1">
                <a:solidFill>
                  <a:srgbClr val="FFC000"/>
                </a:solidFill>
              </a:rPr>
              <a:t>的儒学基础读物。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236595" y="5644515"/>
            <a:ext cx="5853430" cy="82994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从南宋后期起，程朱理学受到官方尊崇，在历史上产生了深远影响。</a:t>
            </a:r>
          </a:p>
        </p:txBody>
      </p:sp>
      <p:pic>
        <p:nvPicPr>
          <p:cNvPr id="20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4891" y="6245055"/>
            <a:ext cx="833688" cy="383375"/>
          </a:xfrm>
          <a:prstGeom prst="rect">
            <a:avLst/>
          </a:prstGeom>
        </p:spPr>
      </p:pic>
      <p:pic>
        <p:nvPicPr>
          <p:cNvPr id="7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3050540"/>
            <a:ext cx="3425825" cy="234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直接连接符 21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 descr="132099240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8005" y="3050540"/>
            <a:ext cx="3217545" cy="23488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sp>
        <p:nvSpPr>
          <p:cNvPr id="2" name="矩形 1" descr="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"/>
          <p:cNvSpPr/>
          <p:nvPr/>
        </p:nvSpPr>
        <p:spPr>
          <a:xfrm>
            <a:off x="-464853" y="3983031"/>
            <a:ext cx="2343612" cy="39698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endParaRPr lang="zh-CN" altLang="en-US" sz="1800" dirty="0">
              <a:solidFill>
                <a:srgbClr val="DDB775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影 响</a:t>
            </a:r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 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18135" y="1121410"/>
            <a:ext cx="11640820" cy="178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lnSpc>
                <a:spcPct val="115000"/>
              </a:lnSpc>
              <a:defRPr/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1: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宋代一大批知识分子毅然肩负起重振儒家文化的重任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积极参与现实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参与政治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恪守道德规范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表现出高度的社会责任感和独立的人格意识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范仲淹、欧阳修号召士人重视名节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振作士气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,“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先天下之忧而忧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后天下之乐而乐”在社会上产生了深远的影响。</a:t>
            </a:r>
            <a:endParaRPr lang="en-US" altLang="zh-CN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lvl="0" algn="r" fontAlgn="auto">
              <a:lnSpc>
                <a:spcPct val="11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张岂之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:《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中国历史十五讲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》,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北京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: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北京大学出版社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,2003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,247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页</a:t>
            </a:r>
          </a:p>
        </p:txBody>
      </p:sp>
      <p:sp>
        <p:nvSpPr>
          <p:cNvPr id="738308" name="Rectangle 4"/>
          <p:cNvSpPr/>
          <p:nvPr/>
        </p:nvSpPr>
        <p:spPr>
          <a:xfrm>
            <a:off x="2738120" y="5706745"/>
            <a:ext cx="6716395" cy="521970"/>
          </a:xfrm>
          <a:prstGeom prst="rect">
            <a:avLst/>
          </a:prstGeom>
          <a:solidFill>
            <a:srgbClr val="F5D214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ea typeface="黑体" panose="02010800040101010101" pitchFamily="2" charset="-122"/>
                <a:sym typeface="+mn-ea"/>
              </a:rPr>
              <a:t>思考：请结合材料，谈谈理学的积极影响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8135" y="2958465"/>
            <a:ext cx="11641455" cy="221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2: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理学是中国古代最为精致，最为完备的理论体系，其影响至深至巨。理学家将天理和人欲对立起来，进而以天理遏制人欲，约束带有自我色彩、个人色彩的情感欲求。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……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应该看到，理学强调通过道德自觉达到理想人格的建树，也强化了中华民族注重气节和德操，注重责任与历史使命的文化性格。</a:t>
            </a:r>
            <a:endParaRPr lang="zh-CN" altLang="en-US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algn="r" fontAlgn="auto">
              <a:lnSpc>
                <a:spcPct val="11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张岱年、方立克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中国文化概论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2505" y="4805045"/>
            <a:ext cx="6119495" cy="205295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57466" y="5139024"/>
            <a:ext cx="611822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酷吏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以法杀人，后儒以理杀人。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死于法，犹有怜之者；死于理，其谁怜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之？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    </a:t>
            </a:r>
            <a:r>
              <a:rPr lang="en-US" altLang="zh-CN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清</a:t>
            </a:r>
            <a:r>
              <a:rPr lang="en-US" altLang="zh-CN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戴震</a:t>
            </a: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6246" y="3672115"/>
            <a:ext cx="6547304" cy="13419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base">
              <a:lnSpc>
                <a:spcPct val="90000"/>
              </a:lnSpc>
              <a:spcBef>
                <a:spcPct val="2000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子孙出仕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,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有以赃墨闻者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,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生则削谱除族籍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,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死则牌位不许入祠堂。</a:t>
            </a:r>
          </a:p>
          <a:p>
            <a:pPr indent="0" algn="l" fontAlgn="base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           ——</a:t>
            </a:r>
            <a:r>
              <a:rPr lang="zh-CN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浙江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义门郑氏的</a:t>
            </a:r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168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条</a:t>
            </a:r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郑氏规范</a:t>
            </a:r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》</a:t>
            </a: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10680" y="1690370"/>
            <a:ext cx="478790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214630" indent="-21463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n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 fontAlgn="auto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根据材料并结合所学</a:t>
            </a:r>
            <a:r>
              <a:rPr lang="zh-CN" altLang="en-US" dirty="0" smtClean="0">
                <a:solidFill>
                  <a:schemeClr val="bg1"/>
                </a:solidFill>
              </a:rPr>
              <a:t>，客观评价程朱理</a:t>
            </a:r>
            <a:r>
              <a:rPr lang="zh-CN" altLang="en-US" dirty="0">
                <a:solidFill>
                  <a:schemeClr val="bg1"/>
                </a:solidFill>
              </a:rPr>
              <a:t>学？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3550" y="1098550"/>
            <a:ext cx="1542415" cy="49657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813550" y="2819574"/>
            <a:ext cx="490474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积极：</a:t>
            </a:r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注重气节品德；讲求自我节制；强调责任使命；增强宗族的凝聚力；</a:t>
            </a:r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塑造中华民族性格特征，适应了统治者维护封建统治的需要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46" y="985652"/>
            <a:ext cx="886581" cy="7141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85" y="841479"/>
            <a:ext cx="886581" cy="7141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8" y="127458"/>
            <a:ext cx="886581" cy="714190"/>
          </a:xfrm>
          <a:prstGeom prst="rect">
            <a:avLst/>
          </a:prstGeom>
        </p:spPr>
      </p:pic>
      <p:sp>
        <p:nvSpPr>
          <p:cNvPr id="24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影 响</a:t>
            </a:r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9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  <p:pic>
        <p:nvPicPr>
          <p:cNvPr id="32" name="Picture 9" descr="文天祥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466" y="1177827"/>
            <a:ext cx="1855828" cy="2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7" descr="5%"/>
          <p:cNvSpPr>
            <a:spLocks noChangeArrowheads="1"/>
          </p:cNvSpPr>
          <p:nvPr/>
        </p:nvSpPr>
        <p:spPr bwMode="auto">
          <a:xfrm>
            <a:off x="2379345" y="1768215"/>
            <a:ext cx="3841750" cy="1198880"/>
          </a:xfrm>
          <a:prstGeom prst="rect">
            <a:avLst/>
          </a:prstGeom>
          <a:noFill/>
          <a:ln w="9525" algn="ctr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chemeClr val="accent1">
                      <a:alpha val="70000"/>
                    </a:schemeClr>
                  </a:fgClr>
                  <a:bgClr>
                    <a:schemeClr val="bg1">
                      <a:alpha val="70000"/>
                    </a:schemeClr>
                  </a:bgClr>
                </a:pattFill>
              </a14:hiddenFill>
            </a:ext>
          </a:extLst>
        </p:spPr>
        <p:txBody>
          <a:bodyPr>
            <a:spAutoFit/>
          </a:bodyPr>
          <a:lstStyle/>
          <a:p>
            <a:pPr>
              <a:buFont typeface="Arial" panose="020B0604020202090204" pitchFamily="34" charset="0"/>
              <a:buNone/>
              <a:defRPr/>
            </a:pP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人生自古谁无死</a:t>
            </a:r>
          </a:p>
          <a:p>
            <a:pPr>
              <a:buFont typeface="Arial" panose="020B0604020202090204" pitchFamily="34" charset="0"/>
              <a:buNone/>
              <a:defRPr/>
            </a:pP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留取丹心照汗青</a:t>
            </a:r>
          </a:p>
          <a:p>
            <a:pPr algn="r">
              <a:buFont typeface="Arial" panose="020B0604020202090204" pitchFamily="34" charset="0"/>
              <a:buNone/>
              <a:defRPr/>
            </a:pPr>
            <a:r>
              <a:rPr lang="en-US" altLang="zh-C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宋</a:t>
            </a:r>
            <a:r>
              <a:rPr lang="en-US" altLang="zh-CN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文天祥</a:t>
            </a:r>
          </a:p>
        </p:txBody>
      </p:sp>
    </p:spTree>
    <p:extLst>
      <p:ext uri="{BB962C8B-B14F-4D97-AF65-F5344CB8AC3E}">
        <p14:creationId xmlns:p14="http://schemas.microsoft.com/office/powerpoint/2010/main" val="26629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sp>
        <p:nvSpPr>
          <p:cNvPr id="2" name="矩形 1" descr="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"/>
          <p:cNvSpPr/>
          <p:nvPr/>
        </p:nvSpPr>
        <p:spPr>
          <a:xfrm>
            <a:off x="-464853" y="3983031"/>
            <a:ext cx="2343612" cy="39698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algn="ctr"/>
            <a:endParaRPr lang="zh-CN" altLang="en-US" sz="1800" dirty="0">
              <a:solidFill>
                <a:srgbClr val="DDB775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影 响</a:t>
            </a:r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 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18135" y="1121410"/>
            <a:ext cx="11640820" cy="221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1: </a:t>
            </a: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在封建统治者的倡导下，在理学卫道士的鼓吹下，节妇烈女越来越多。据记载，清代仅安徽休宁县就有</a:t>
            </a:r>
            <a:r>
              <a:rPr lang="en-US" altLang="zh-CN" sz="2400" b="1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2200</a:t>
            </a: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多个“节烈”妇女。这些妇女不仅有夫亡不嫁，从一而终的“节妇”，还有丈夫死后，以死尽节的“烈妇”。中国的“节烈”文化，要求妇女为男子守节，守得越苦越好，节得越惨烈越佳。死了以后那些卫道士的父母还附掌大叫：“死得好，死得好！”</a:t>
            </a:r>
          </a:p>
        </p:txBody>
      </p:sp>
      <p:sp>
        <p:nvSpPr>
          <p:cNvPr id="738308" name="Rectangle 4"/>
          <p:cNvSpPr/>
          <p:nvPr/>
        </p:nvSpPr>
        <p:spPr>
          <a:xfrm>
            <a:off x="1878965" y="5890895"/>
            <a:ext cx="8660765" cy="953135"/>
          </a:xfrm>
          <a:prstGeom prst="rect">
            <a:avLst/>
          </a:prstGeom>
          <a:solidFill>
            <a:srgbClr val="F5D214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消极影响：用三纲五常维系封建专制制度，压抑、扼杀人们的自然</a:t>
            </a:r>
            <a:r>
              <a:rPr lang="zh-CN" altLang="en-US" sz="2800" b="1" dirty="0" smtClean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欲求，抑制了思想的自由发展。</a:t>
            </a:r>
            <a:endParaRPr lang="zh-CN" altLang="en-US" sz="28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pic>
        <p:nvPicPr>
          <p:cNvPr id="38" name="Picture 10" descr="http://www.5one.cn/webshop/upload/257/20171201401621911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" b="5080"/>
          <a:stretch>
            <a:fillRect/>
          </a:stretch>
        </p:blipFill>
        <p:spPr bwMode="auto">
          <a:xfrm>
            <a:off x="2181225" y="3122930"/>
            <a:ext cx="3514090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5" descr="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"/>
          <p:cNvGrpSpPr/>
          <p:nvPr/>
        </p:nvGrpSpPr>
        <p:grpSpPr>
          <a:xfrm>
            <a:off x="6517003" y="2980690"/>
            <a:ext cx="3867151" cy="4215765"/>
            <a:chOff x="2072779" y="608002"/>
            <a:chExt cx="2109525" cy="5621016"/>
          </a:xfrm>
        </p:grpSpPr>
        <p:sp>
          <p:nvSpPr>
            <p:cNvPr id="7" name="矩形 6"/>
            <p:cNvSpPr/>
            <p:nvPr/>
          </p:nvSpPr>
          <p:spPr>
            <a:xfrm>
              <a:off x="2072779" y="608002"/>
              <a:ext cx="1602407" cy="5621016"/>
            </a:xfrm>
            <a:prstGeom prst="rect">
              <a:avLst/>
            </a:prstGeom>
          </p:spPr>
          <p:txBody>
            <a:bodyPr vert="eaVert"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2400" dirty="0">
                  <a:solidFill>
                    <a:schemeClr val="bg1"/>
                  </a:solidFill>
                  <a:latin typeface="宋体-简" panose="02010800040101010101" charset="-122"/>
                  <a:ea typeface="宋体-简" panose="02010800040101010101" charset="-122"/>
                  <a:sym typeface="+mn-ea"/>
                </a:rPr>
                <a:t>尊卑等级观念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2400" dirty="0">
                  <a:solidFill>
                    <a:schemeClr val="bg1"/>
                  </a:solidFill>
                  <a:latin typeface="宋体-简" panose="02010800040101010101" charset="-122"/>
                  <a:ea typeface="宋体-简" panose="02010800040101010101" charset="-122"/>
                  <a:sym typeface="+mn-ea"/>
                </a:rPr>
                <a:t>重男轻女的观念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2400" dirty="0">
                  <a:solidFill>
                    <a:schemeClr val="bg1"/>
                  </a:solidFill>
                  <a:latin typeface="宋体-简" panose="02010800040101010101" charset="-122"/>
                  <a:ea typeface="宋体-简" panose="02010800040101010101" charset="-122"/>
                  <a:sym typeface="+mn-ea"/>
                </a:rPr>
                <a:t>轻视自然科学的观念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2400" dirty="0">
                  <a:solidFill>
                    <a:schemeClr val="bg1"/>
                  </a:solidFill>
                  <a:latin typeface="宋体-简" panose="02010800040101010101" charset="-122"/>
                  <a:ea typeface="宋体-简" panose="02010800040101010101" charset="-122"/>
                  <a:sym typeface="+mn-ea"/>
                </a:rPr>
                <a:t>轻视个体自由的观念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2400" dirty="0">
                  <a:solidFill>
                    <a:schemeClr val="bg1"/>
                  </a:solidFill>
                  <a:latin typeface="宋体-简" panose="02010800040101010101" charset="-122"/>
                  <a:ea typeface="宋体-简" panose="02010800040101010101" charset="-122"/>
                  <a:sym typeface="+mn-ea"/>
                </a:rPr>
                <a:t>重礼轻法的观念等</a:t>
              </a:r>
              <a:endParaRPr kumimoji="1"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814090" y="608002"/>
              <a:ext cx="368214" cy="309879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200" b="1" spc="225" dirty="0">
                  <a:solidFill>
                    <a:srgbClr val="FFC000"/>
                  </a:solidFill>
                  <a:latin typeface="宋体-简" panose="02010800040101010101" charset="-122"/>
                  <a:ea typeface="宋体-简" panose="02010800040101010101" charset="-122"/>
                </a:rPr>
                <a:t>落后思想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744467" y="608002"/>
              <a:ext cx="0" cy="2779953"/>
            </a:xfrm>
            <a:prstGeom prst="line">
              <a:avLst/>
            </a:prstGeom>
            <a:ln>
              <a:solidFill>
                <a:srgbClr val="A5A5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16" y="326522"/>
            <a:ext cx="886581" cy="71419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4751">
            <a:off x="6499912" y="5460547"/>
            <a:ext cx="328563" cy="347890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1959601" y="1130123"/>
            <a:ext cx="702174" cy="257353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文化艺术</a:t>
            </a:r>
          </a:p>
        </p:txBody>
      </p:sp>
      <p:sp>
        <p:nvSpPr>
          <p:cNvPr id="29" name="标题 1"/>
          <p:cNvSpPr txBox="1"/>
          <p:nvPr/>
        </p:nvSpPr>
        <p:spPr>
          <a:xfrm>
            <a:off x="299962" y="1274453"/>
            <a:ext cx="1160124" cy="106075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8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贰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1709405" y="1130114"/>
            <a:ext cx="0" cy="2456541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54" y="348412"/>
            <a:ext cx="2087022" cy="7818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15" y="256"/>
            <a:ext cx="3666020" cy="10407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65850" y="423545"/>
            <a:ext cx="2327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宋 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7340" y="1368425"/>
            <a:ext cx="9229725" cy="357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（1）背景：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两宋城市生活丰富多彩，娱乐场所需要大量的歌词。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（2）特点：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唐朝后期出现的一种新诗体——词，到宋朝进入鼎盛时期。词的句子长短不等，用来配乐歌唱，根据乐谱分为不同的词牌，各有固定格式。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（3）成就：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士大夫的著名词作在社会上广泛流传。作家以豪放派的苏轼、辛弃疾和婉约派的柳永、李清照成就最突出。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119880" y="1114425"/>
            <a:ext cx="5588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图片 5" descr="C:/Users/ASUS/AppData/Local/Temp/kaimatting_20190915194740/output_20190915194744..pngoutput_20190915194744."/>
          <p:cNvPicPr>
            <a:picLocks noChangeAspect="1"/>
          </p:cNvPicPr>
          <p:nvPr/>
        </p:nvPicPr>
        <p:blipFill>
          <a:blip r:embed="rId8"/>
          <a:srcRect l="22700" b="30543"/>
          <a:stretch>
            <a:fillRect/>
          </a:stretch>
        </p:blipFill>
        <p:spPr>
          <a:xfrm>
            <a:off x="-6985" y="3987800"/>
            <a:ext cx="2448560" cy="2870200"/>
          </a:xfrm>
          <a:prstGeom prst="rect">
            <a:avLst/>
          </a:prstGeom>
        </p:spPr>
      </p:pic>
      <p:sp>
        <p:nvSpPr>
          <p:cNvPr id="75784" name="文本框 75783"/>
          <p:cNvSpPr txBox="1">
            <a:spLocks noChangeArrowheads="1"/>
          </p:cNvSpPr>
          <p:nvPr/>
        </p:nvSpPr>
        <p:spPr bwMode="auto">
          <a:xfrm>
            <a:off x="1109345" y="4152265"/>
            <a:ext cx="16567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豪放派：</a:t>
            </a:r>
            <a:r>
              <a:rPr lang="zh-CN" altLang="en-US" b="1" dirty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  <a:cs typeface="仿宋_GB2312" panose="02010609030101010101" charset="-122"/>
              </a:rPr>
              <a:t>苏轼</a:t>
            </a:r>
          </a:p>
        </p:txBody>
      </p:sp>
      <p:sp>
        <p:nvSpPr>
          <p:cNvPr id="75782" name="文本框 75781"/>
          <p:cNvSpPr txBox="1">
            <a:spLocks noChangeArrowheads="1"/>
          </p:cNvSpPr>
          <p:nvPr/>
        </p:nvSpPr>
        <p:spPr bwMode="auto">
          <a:xfrm>
            <a:off x="1797685" y="4966335"/>
            <a:ext cx="3604260" cy="1891665"/>
          </a:xfrm>
          <a:prstGeom prst="rect">
            <a:avLst/>
          </a:prstGeom>
          <a:solidFill>
            <a:srgbClr val="E1E3BF">
              <a:alpha val="81175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b="1" dirty="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念奴娇赤壁怀古</a:t>
            </a:r>
            <a:endParaRPr lang="en-US" altLang="zh-CN" b="1" dirty="0"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b="1" dirty="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大江东去，浪淘尽、千古风流人物。故垒西边，人道是、三国周郎赤壁。乱石穿空，惊涛拍岸，卷起千堆雪。江山如画，一时多少豪杰。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0231">
            <a:off x="6336665" y="5110480"/>
            <a:ext cx="230505" cy="244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2920" y="4965700"/>
            <a:ext cx="4069080" cy="1892300"/>
          </a:xfrm>
          <a:prstGeom prst="rect">
            <a:avLst/>
          </a:prstGeom>
        </p:spPr>
      </p:pic>
      <p:sp>
        <p:nvSpPr>
          <p:cNvPr id="5" name="文本框 144387"/>
          <p:cNvSpPr txBox="1">
            <a:spLocks noChangeArrowheads="1"/>
          </p:cNvSpPr>
          <p:nvPr/>
        </p:nvSpPr>
        <p:spPr bwMode="auto">
          <a:xfrm>
            <a:off x="6910705" y="4966335"/>
            <a:ext cx="2780030" cy="1891665"/>
          </a:xfrm>
          <a:prstGeom prst="rect">
            <a:avLst/>
          </a:prstGeom>
          <a:solidFill>
            <a:srgbClr val="BBBFA8"/>
          </a:solidFill>
          <a:ln w="9525">
            <a:noFill/>
            <a:miter lim="800000"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声声慢</a:t>
            </a:r>
            <a:endParaRPr lang="en-US" altLang="zh-CN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     寻寻觅觅，冷冷清清，凄凄惨惨戚戚。乍暖还寒时候，最难将息。三杯两盏淡酒，怎敌他、晚来风急。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0231">
            <a:off x="6707599" y="4901565"/>
            <a:ext cx="328563" cy="347890"/>
          </a:xfrm>
          <a:prstGeom prst="rect">
            <a:avLst/>
          </a:prstGeom>
        </p:spPr>
      </p:pic>
      <p:sp>
        <p:nvSpPr>
          <p:cNvPr id="9" name="文本框 144386"/>
          <p:cNvSpPr txBox="1">
            <a:spLocks noChangeArrowheads="1"/>
          </p:cNvSpPr>
          <p:nvPr/>
        </p:nvSpPr>
        <p:spPr bwMode="auto">
          <a:xfrm>
            <a:off x="11329035" y="4966335"/>
            <a:ext cx="86233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rPr>
              <a:t>婉约派：</a:t>
            </a:r>
          </a:p>
          <a:p>
            <a:pPr>
              <a:spcBef>
                <a:spcPct val="50000"/>
              </a:spcBef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华文隶书" pitchFamily="2" charset="-122"/>
                <a:ea typeface="华文隶书" pitchFamily="2" charset="-122"/>
              </a:rPr>
              <a:t>李清照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455305" y="230091"/>
            <a:ext cx="3249305" cy="694571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贰      文化艺术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067">
            <a:off x="2558473" y="987370"/>
            <a:ext cx="1139644" cy="113964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25951" y="1083547"/>
            <a:ext cx="141826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n w="15875">
                  <a:noFill/>
                </a:ln>
                <a:solidFill>
                  <a:srgbClr val="FFC000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元曲</a:t>
            </a:r>
          </a:p>
        </p:txBody>
      </p:sp>
      <p:sp>
        <p:nvSpPr>
          <p:cNvPr id="17" name="矩形 16"/>
          <p:cNvSpPr/>
          <p:nvPr/>
        </p:nvSpPr>
        <p:spPr>
          <a:xfrm>
            <a:off x="82644" y="2549199"/>
            <a:ext cx="2443304" cy="23355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天净沙·秋思</a:t>
            </a:r>
          </a:p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马致远</a:t>
            </a:r>
          </a:p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枯藤老树昏鸦，</a:t>
            </a:r>
          </a:p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小桥流水人家，</a:t>
            </a:r>
          </a:p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古道西风瘦马。</a:t>
            </a:r>
          </a:p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夕阳西下，</a:t>
            </a:r>
          </a:p>
          <a:p>
            <a:pPr algn="ctr" fontAlgn="auto"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断肠人在天涯。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067">
            <a:off x="9329827" y="1059025"/>
            <a:ext cx="1139644" cy="113964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313816" y="1165997"/>
            <a:ext cx="12518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n w="15875">
                  <a:noFill/>
                </a:ln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</a:rPr>
              <a:t>话本</a:t>
            </a:r>
          </a:p>
        </p:txBody>
      </p:sp>
      <p:sp>
        <p:nvSpPr>
          <p:cNvPr id="23" name="矩形 22"/>
          <p:cNvSpPr/>
          <p:nvPr/>
        </p:nvSpPr>
        <p:spPr>
          <a:xfrm>
            <a:off x="4233594" y="1894303"/>
            <a:ext cx="1494701" cy="460375"/>
          </a:xfrm>
          <a:prstGeom prst="rect">
            <a:avLst/>
          </a:prstGeom>
          <a:noFill/>
          <a:ln w="3175"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</a:rPr>
              <a:t>杂剧</a:t>
            </a: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7520305" y="1095375"/>
            <a:ext cx="27305" cy="5110480"/>
          </a:xfrm>
          <a:prstGeom prst="line">
            <a:avLst/>
          </a:prstGeom>
          <a:ln>
            <a:gradFill flip="none" rotWithShape="1">
              <a:gsLst>
                <a:gs pos="0">
                  <a:srgbClr val="DACAA6">
                    <a:alpha val="0"/>
                  </a:srgbClr>
                </a:gs>
                <a:gs pos="99163">
                  <a:srgbClr val="DACAA6">
                    <a:alpha val="0"/>
                  </a:srgbClr>
                </a:gs>
                <a:gs pos="52000">
                  <a:srgbClr val="DACAA6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825249" y="2434371"/>
            <a:ext cx="708029" cy="0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2826385" y="4866005"/>
            <a:ext cx="4544060" cy="1938020"/>
          </a:xfrm>
          <a:prstGeom prst="rect">
            <a:avLst/>
          </a:prstGeom>
          <a:solidFill>
            <a:srgbClr val="BCBDA8"/>
          </a:solidFill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①形成：将成套的散曲连缀在一起歌唱，辅以音乐、舞蹈、表演、道白，安排不同的角色，来表达一个完整的故事情节，就形成了杂剧。</a:t>
            </a:r>
            <a:endParaRPr lang="zh-CN" altLang="en-US" sz="16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②代表作家：关汉卿、王实甫等。</a:t>
            </a:r>
            <a:endParaRPr lang="zh-CN" altLang="en-US" sz="16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③地位：元杂剧标志着我国古代戏曲艺术的成熟。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4667079" y="2407700"/>
            <a:ext cx="708029" cy="0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12800" y="1915160"/>
            <a:ext cx="1132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散曲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35" y="2643505"/>
            <a:ext cx="3490595" cy="208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660" y="1842135"/>
            <a:ext cx="659130" cy="30289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2019300" y="1811020"/>
            <a:ext cx="2426970" cy="13335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726170" y="1842135"/>
            <a:ext cx="2426970" cy="13335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图形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2070" y="1842135"/>
            <a:ext cx="659130" cy="302895"/>
          </a:xfrm>
          <a:prstGeom prst="rect">
            <a:avLst/>
          </a:prstGeom>
        </p:spPr>
      </p:pic>
      <p:pic>
        <p:nvPicPr>
          <p:cNvPr id="14" name="图片 13" descr="360截图201910301829552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7970" y="2251710"/>
            <a:ext cx="1463675" cy="2476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260" y="2265045"/>
            <a:ext cx="2318385" cy="2458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753600" y="2354580"/>
            <a:ext cx="2559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《西湖三塔记》</a:t>
            </a: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白蛇传故事雏形期 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748905" y="4866005"/>
            <a:ext cx="4339590" cy="1938020"/>
          </a:xfrm>
          <a:prstGeom prst="rect">
            <a:avLst/>
          </a:prstGeom>
          <a:solidFill>
            <a:srgbClr val="BDBC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99070" y="4845050"/>
            <a:ext cx="43929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600" b="1" dirty="0">
                <a:latin typeface="Songti SC Bold" panose="02010800040101010101" charset="-122"/>
                <a:ea typeface="Songti SC Bold" panose="02010800040101010101" charset="-122"/>
                <a:cs typeface="宋体-简" panose="02010800040101010101" charset="-122"/>
                <a:sym typeface="+mn-ea"/>
              </a:rPr>
              <a:t>宋元时期，城市中说书演出非常盛行。说书底本称为话本，实际上就是早期的白话小说。相较唐代传奇，讲述的多是市井小民的故事，贴近生活，尤以短篇小说的数量最多。其中代表作品有《西湖三塔记》等</a:t>
            </a:r>
            <a:endParaRPr lang="zh-CN" altLang="en-US" sz="1600" b="1">
              <a:latin typeface="Songti SC Bold" panose="02010800040101010101" charset="-122"/>
              <a:ea typeface="Songti SC Bold" panose="02010800040101010101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  <p:sp>
        <p:nvSpPr>
          <p:cNvPr id="28" name="矩形 27"/>
          <p:cNvSpPr/>
          <p:nvPr/>
        </p:nvSpPr>
        <p:spPr>
          <a:xfrm>
            <a:off x="315595" y="4883785"/>
            <a:ext cx="1877060" cy="1919605"/>
          </a:xfrm>
          <a:prstGeom prst="rect">
            <a:avLst/>
          </a:prstGeom>
          <a:solidFill>
            <a:srgbClr val="BDBCA9"/>
          </a:solidFill>
          <a:ln>
            <a:solidFill>
              <a:srgbClr val="BDB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315595" y="4987290"/>
            <a:ext cx="1877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b="1" dirty="0">
                <a:latin typeface="宋体-简" panose="02010800040101010101" charset="-122"/>
                <a:ea typeface="宋体-简" panose="02010800040101010101" charset="-122"/>
                <a:sym typeface="+mn-ea"/>
              </a:rPr>
              <a:t>是一种比词更灵活、通俗的长短句配乐诗歌体裁，更加适合市井演唱的需要。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455305" y="230091"/>
            <a:ext cx="3249305" cy="694571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贰      文化艺术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13886" y="1083547"/>
            <a:ext cx="141826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n w="15875">
                  <a:noFill/>
                </a:ln>
                <a:solidFill>
                  <a:srgbClr val="FFC000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书法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067">
            <a:off x="8969782" y="1059025"/>
            <a:ext cx="1139644" cy="11396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067">
            <a:off x="2558473" y="987370"/>
            <a:ext cx="1139644" cy="113964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993776" y="1165997"/>
            <a:ext cx="12518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绘画</a:t>
            </a:r>
            <a:endParaRPr lang="zh-CN" altLang="en-US" sz="4000" b="1" dirty="0">
              <a:ln w="15875">
                <a:noFill/>
              </a:ln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6786880" y="1095375"/>
            <a:ext cx="27305" cy="5110480"/>
          </a:xfrm>
          <a:prstGeom prst="line">
            <a:avLst/>
          </a:prstGeom>
          <a:ln>
            <a:gradFill flip="none" rotWithShape="1">
              <a:gsLst>
                <a:gs pos="0">
                  <a:srgbClr val="DACAA6">
                    <a:alpha val="0"/>
                  </a:srgbClr>
                </a:gs>
                <a:gs pos="99163">
                  <a:srgbClr val="DACAA6">
                    <a:alpha val="0"/>
                  </a:srgbClr>
                </a:gs>
                <a:gs pos="52000">
                  <a:srgbClr val="DACAA6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660" y="1842135"/>
            <a:ext cx="659130" cy="30289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2019300" y="1811020"/>
            <a:ext cx="2426970" cy="13335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366125" y="1842135"/>
            <a:ext cx="2426970" cy="13335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8700" y="1842135"/>
            <a:ext cx="659130" cy="302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7505" y="2146300"/>
            <a:ext cx="5838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特点：</a:t>
            </a:r>
            <a:r>
              <a:rPr lang="zh-CN" altLang="en-US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宋元两朝，书法名家辈出，与唐朝相比更加追求个性，不拘法度。</a:t>
            </a:r>
          </a:p>
          <a:p>
            <a:r>
              <a:rPr lang="zh-CN" altLang="en-US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代表人物：</a:t>
            </a:r>
            <a:r>
              <a:rPr lang="zh-CN" altLang="en-US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宋四家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48590" y="3225165"/>
            <a:ext cx="6288405" cy="1519555"/>
            <a:chOff x="1520" y="5818"/>
            <a:chExt cx="14944" cy="4161"/>
          </a:xfrm>
        </p:grpSpPr>
        <p:pic>
          <p:nvPicPr>
            <p:cNvPr id="20" name="图片 19" descr="C:/Users/ASUS/AppData/Local/Temp/kaimatting_20190915203320/output_20190915203328..pngoutput_20190915203328."/>
            <p:cNvPicPr>
              <a:picLocks noChangeAspect="1"/>
            </p:cNvPicPr>
            <p:nvPr/>
          </p:nvPicPr>
          <p:blipFill>
            <a:blip r:embed="rId7"/>
            <a:srcRect b="51796"/>
            <a:stretch>
              <a:fillRect/>
            </a:stretch>
          </p:blipFill>
          <p:spPr>
            <a:xfrm>
              <a:off x="1520" y="5818"/>
              <a:ext cx="7435" cy="4161"/>
            </a:xfrm>
            <a:prstGeom prst="rect">
              <a:avLst/>
            </a:prstGeom>
          </p:spPr>
        </p:pic>
        <p:pic>
          <p:nvPicPr>
            <p:cNvPr id="21" name="图片 20" descr="C:/Users/ASUS/AppData/Local/Temp/kaimatting_20190915203349/output_20190915203412..pngoutput_20190915203412.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BFFFB">
                    <a:alpha val="100000"/>
                  </a:srgbClr>
                </a:clrFrom>
                <a:clrTo>
                  <a:srgbClr val="FBFFFB">
                    <a:alpha val="100000"/>
                    <a:alpha val="0"/>
                  </a:srgbClr>
                </a:clrTo>
              </a:clrChange>
            </a:blip>
            <a:srcRect t="51409" r="58212"/>
            <a:stretch>
              <a:fillRect/>
            </a:stretch>
          </p:blipFill>
          <p:spPr>
            <a:xfrm>
              <a:off x="9012" y="5878"/>
              <a:ext cx="3243" cy="4101"/>
            </a:xfrm>
            <a:prstGeom prst="rect">
              <a:avLst/>
            </a:prstGeom>
          </p:spPr>
        </p:pic>
        <p:pic>
          <p:nvPicPr>
            <p:cNvPr id="22" name="图片 21" descr="C:/Users/ASUS/AppData/Local/Temp/kaimatting_20190915203349/output_20190915203412..pngoutput_20190915203412.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BFFFB">
                    <a:alpha val="100000"/>
                  </a:srgbClr>
                </a:clrFrom>
                <a:clrTo>
                  <a:srgbClr val="FBFFFB">
                    <a:alpha val="100000"/>
                    <a:alpha val="0"/>
                  </a:srgbClr>
                </a:clrTo>
              </a:clrChange>
            </a:blip>
            <a:srcRect l="50659" t="51825"/>
            <a:stretch>
              <a:fillRect/>
            </a:stretch>
          </p:blipFill>
          <p:spPr>
            <a:xfrm>
              <a:off x="12635" y="5900"/>
              <a:ext cx="3829" cy="4064"/>
            </a:xfrm>
            <a:prstGeom prst="rect">
              <a:avLst/>
            </a:prstGeom>
          </p:spPr>
        </p:pic>
      </p:grpSp>
      <p:sp>
        <p:nvSpPr>
          <p:cNvPr id="35" name="文本框 34"/>
          <p:cNvSpPr txBox="1"/>
          <p:nvPr/>
        </p:nvSpPr>
        <p:spPr>
          <a:xfrm>
            <a:off x="1333500" y="3197860"/>
            <a:ext cx="459740" cy="593725"/>
          </a:xfrm>
          <a:prstGeom prst="rect">
            <a:avLst/>
          </a:prstGeom>
          <a:solidFill>
            <a:srgbClr val="BDBBAA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/>
              <a:t>苏轼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127115" y="3192780"/>
            <a:ext cx="459740" cy="593725"/>
          </a:xfrm>
          <a:prstGeom prst="rect">
            <a:avLst/>
          </a:prstGeom>
          <a:solidFill>
            <a:srgbClr val="BDBBAA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n-ea"/>
                <a:sym typeface="+mn-ea"/>
              </a:rPr>
              <a:t>蔡襄</a:t>
            </a:r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2788920" y="3198495"/>
            <a:ext cx="459740" cy="593725"/>
          </a:xfrm>
          <a:prstGeom prst="rect">
            <a:avLst/>
          </a:prstGeom>
          <a:solidFill>
            <a:srgbClr val="BDBBAA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n-ea"/>
                <a:sym typeface="+mn-ea"/>
              </a:rPr>
              <a:t>米芾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366260" y="3198495"/>
            <a:ext cx="459740" cy="809625"/>
          </a:xfrm>
          <a:prstGeom prst="rect">
            <a:avLst/>
          </a:prstGeom>
          <a:solidFill>
            <a:srgbClr val="BDBBAA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+mn-ea"/>
                <a:sym typeface="+mn-ea"/>
              </a:rPr>
              <a:t>黄庭坚</a:t>
            </a:r>
            <a:endParaRPr lang="zh-CN" altLang="en-US"/>
          </a:p>
        </p:txBody>
      </p:sp>
      <p:pic>
        <p:nvPicPr>
          <p:cNvPr id="39" name="图片 38" descr="360截图201910301837228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95" y="4775200"/>
            <a:ext cx="1315720" cy="2054225"/>
          </a:xfrm>
          <a:prstGeom prst="rect">
            <a:avLst/>
          </a:prstGeom>
        </p:spPr>
      </p:pic>
      <p:pic>
        <p:nvPicPr>
          <p:cNvPr id="40" name="图片 39" descr="360截图201910301836240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9620" y="4775200"/>
            <a:ext cx="1400175" cy="2054225"/>
          </a:xfrm>
          <a:prstGeom prst="rect">
            <a:avLst/>
          </a:prstGeom>
        </p:spPr>
      </p:pic>
      <p:pic>
        <p:nvPicPr>
          <p:cNvPr id="41" name="图片 40" descr="360截图201910301833113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3240" y="4775200"/>
            <a:ext cx="1339215" cy="2054225"/>
          </a:xfrm>
          <a:prstGeom prst="rect">
            <a:avLst/>
          </a:prstGeom>
        </p:spPr>
      </p:pic>
      <p:pic>
        <p:nvPicPr>
          <p:cNvPr id="43" name="Picture 9" descr="https://timgsa.baidu.com/timg?image&amp;quality=80&amp;size=b9999_10000&amp;sec=1563980321070&amp;di=02e6d1196cc205188f44e1f2cf391988&amp;imgtype=0&amp;src=http%3A%2F%2Fimg7.ph.126.net%2FcMM52wFMUWccyOGvYTYFVQ%3D%3D%2F9626444205250581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9"/>
          <a:stretch>
            <a:fillRect/>
          </a:stretch>
        </p:blipFill>
        <p:spPr bwMode="auto">
          <a:xfrm>
            <a:off x="4847590" y="4775200"/>
            <a:ext cx="1548765" cy="20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本框 43"/>
          <p:cNvSpPr txBox="1"/>
          <p:nvPr/>
        </p:nvSpPr>
        <p:spPr>
          <a:xfrm>
            <a:off x="7052945" y="2159635"/>
            <a:ext cx="50018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  </a:t>
            </a:r>
            <a:r>
              <a:rPr lang="zh-CN" altLang="en-US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以山水画最为突出，不强调写实，注重意境和笔墨情趣。花鸟画、人物画水平也很高。</a:t>
            </a:r>
          </a:p>
          <a:p>
            <a:pPr algn="just"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 宋徽宗，赵佶，在中国画史上，是位杰出的画家。书法“瘦金体”，影响颇大。他的艺术成就最高的是花鸟画。</a:t>
            </a:r>
          </a:p>
        </p:txBody>
      </p:sp>
      <p:pic>
        <p:nvPicPr>
          <p:cNvPr id="38918" name="Picture 6" descr="https://gss1.bdstatic.com/9vo3dSag_xI4khGkpoWK1HF6hhy/baike/c0%3Dbaike80%2C5%2C5%2C80%2C26/sign=7c43f6733901213fdb3e468e358e5db4/9f510fb30f2442a728603f0fd143ad4bd113022a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01180" y="4008120"/>
            <a:ext cx="1620520" cy="2472055"/>
          </a:xfrm>
          <a:prstGeom prst="rect">
            <a:avLst/>
          </a:prstGeom>
          <a:noFill/>
        </p:spPr>
      </p:pic>
      <p:pic>
        <p:nvPicPr>
          <p:cNvPr id="38914" name="Picture 2" descr="https://gss1.bdstatic.com/9vo3dSag_xI4khGkpoWK1HF6hhy/baike/c0%3Dbaike116%2C5%2C5%2C116%2C38/sign=b4a1808ca851f3ded7bfb136f5879b7a/6d81800a19d8bc3e98824e8c858ba61ea9d345e9.jpg"/>
          <p:cNvPicPr>
            <a:picLocks noChangeAspect="1" noChangeArrowheads="1"/>
          </p:cNvPicPr>
          <p:nvPr/>
        </p:nvPicPr>
        <p:blipFill>
          <a:blip r:embed="rId14"/>
          <a:srcRect l="58780"/>
          <a:stretch>
            <a:fillRect/>
          </a:stretch>
        </p:blipFill>
        <p:spPr bwMode="auto">
          <a:xfrm>
            <a:off x="8535035" y="4008120"/>
            <a:ext cx="1708785" cy="2472055"/>
          </a:xfrm>
          <a:prstGeom prst="rect">
            <a:avLst/>
          </a:prstGeom>
          <a:noFill/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rcRect b="9813"/>
          <a:stretch>
            <a:fillRect/>
          </a:stretch>
        </p:blipFill>
        <p:spPr>
          <a:xfrm>
            <a:off x="10257155" y="4008120"/>
            <a:ext cx="1860550" cy="2480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22230" y="6183630"/>
            <a:ext cx="1858645" cy="306705"/>
          </a:xfrm>
          <a:prstGeom prst="rect">
            <a:avLst/>
          </a:prstGeom>
          <a:solidFill>
            <a:srgbClr val="BDBBAA"/>
          </a:solidFill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宋徽宗《芙蓉锦鸡图》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780"/>
            <a:ext cx="6004560" cy="20142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0231">
            <a:off x="1522189" y="4705350"/>
            <a:ext cx="328563" cy="3478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43" y="524968"/>
            <a:ext cx="886581" cy="71419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4751">
            <a:off x="2990902" y="5799637"/>
            <a:ext cx="328563" cy="347890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1611630" y="1238885"/>
            <a:ext cx="702310" cy="1496695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科技</a:t>
            </a:r>
          </a:p>
        </p:txBody>
      </p:sp>
      <p:sp>
        <p:nvSpPr>
          <p:cNvPr id="29" name="标题 1"/>
          <p:cNvSpPr txBox="1"/>
          <p:nvPr/>
        </p:nvSpPr>
        <p:spPr>
          <a:xfrm>
            <a:off x="306312" y="1456698"/>
            <a:ext cx="1160124" cy="106075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8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叁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1529065" y="1376494"/>
            <a:ext cx="0" cy="2456541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0" y="256"/>
            <a:ext cx="3666020" cy="10407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39035" y="2799715"/>
            <a:ext cx="490220" cy="2570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三大发明两大家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17395" y="2811780"/>
            <a:ext cx="490220" cy="17506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科技新高度</a:t>
            </a:r>
          </a:p>
        </p:txBody>
      </p:sp>
      <p:sp>
        <p:nvSpPr>
          <p:cNvPr id="5" name="矩形 4"/>
          <p:cNvSpPr/>
          <p:nvPr/>
        </p:nvSpPr>
        <p:spPr>
          <a:xfrm>
            <a:off x="6222365" y="528955"/>
            <a:ext cx="2559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n w="15875">
                  <a:noFill/>
                </a:ln>
                <a:solidFill>
                  <a:srgbClr val="FFC000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三大发明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6101080" y="1222375"/>
            <a:ext cx="2426970" cy="13335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3174365" y="2081530"/>
            <a:ext cx="2633980" cy="1310640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softEdge rad="31750"/>
          </a:effectLst>
        </p:spPr>
      </p:pic>
      <p:grpSp>
        <p:nvGrpSpPr>
          <p:cNvPr id="13" name="组合 12"/>
          <p:cNvGrpSpPr/>
          <p:nvPr/>
        </p:nvGrpSpPr>
        <p:grpSpPr>
          <a:xfrm>
            <a:off x="3051175" y="3867785"/>
            <a:ext cx="2880360" cy="1419225"/>
            <a:chOff x="243462" y="2686062"/>
            <a:chExt cx="3057787" cy="1596658"/>
          </a:xfrm>
        </p:grpSpPr>
        <p:grpSp>
          <p:nvGrpSpPr>
            <p:cNvPr id="8" name="组合 7"/>
            <p:cNvGrpSpPr/>
            <p:nvPr/>
          </p:nvGrpSpPr>
          <p:grpSpPr>
            <a:xfrm>
              <a:off x="243462" y="2686062"/>
              <a:ext cx="3057787" cy="1596658"/>
              <a:chOff x="1157492" y="3047546"/>
              <a:chExt cx="7108336" cy="1120734"/>
            </a:xfrm>
          </p:grpSpPr>
          <p:sp>
            <p:nvSpPr>
              <p:cNvPr id="9" name="矩形: 圆角 44"/>
              <p:cNvSpPr/>
              <p:nvPr/>
            </p:nvSpPr>
            <p:spPr>
              <a:xfrm>
                <a:off x="1157492" y="3047546"/>
                <a:ext cx="7108336" cy="1120734"/>
              </a:xfrm>
              <a:prstGeom prst="roundRect">
                <a:avLst>
                  <a:gd name="adj" fmla="val 13060"/>
                </a:avLst>
              </a:prstGeom>
              <a:solidFill>
                <a:schemeClr val="bg1">
                  <a:alpha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任意多边形: 形状 45"/>
              <p:cNvSpPr/>
              <p:nvPr/>
            </p:nvSpPr>
            <p:spPr>
              <a:xfrm>
                <a:off x="1165327" y="3047546"/>
                <a:ext cx="1479337" cy="1120734"/>
              </a:xfrm>
              <a:custGeom>
                <a:avLst/>
                <a:gdLst>
                  <a:gd name="connsiteX0" fmla="*/ 86197 w 1459364"/>
                  <a:gd name="connsiteY0" fmla="*/ 0 h 808982"/>
                  <a:gd name="connsiteX1" fmla="*/ 1246032 w 1459364"/>
                  <a:gd name="connsiteY1" fmla="*/ 0 h 808982"/>
                  <a:gd name="connsiteX2" fmla="*/ 1332229 w 1459364"/>
                  <a:gd name="connsiteY2" fmla="*/ 86197 h 808982"/>
                  <a:gd name="connsiteX3" fmla="*/ 1332229 w 1459364"/>
                  <a:gd name="connsiteY3" fmla="*/ 254985 h 808982"/>
                  <a:gd name="connsiteX4" fmla="*/ 1444169 w 1459364"/>
                  <a:gd name="connsiteY4" fmla="*/ 370406 h 808982"/>
                  <a:gd name="connsiteX5" fmla="*/ 1443004 w 1459364"/>
                  <a:gd name="connsiteY5" fmla="*/ 446555 h 808982"/>
                  <a:gd name="connsiteX6" fmla="*/ 1332229 w 1459364"/>
                  <a:gd name="connsiteY6" fmla="*/ 553989 h 808982"/>
                  <a:gd name="connsiteX7" fmla="*/ 1332229 w 1459364"/>
                  <a:gd name="connsiteY7" fmla="*/ 722785 h 808982"/>
                  <a:gd name="connsiteX8" fmla="*/ 1246032 w 1459364"/>
                  <a:gd name="connsiteY8" fmla="*/ 808982 h 808982"/>
                  <a:gd name="connsiteX9" fmla="*/ 86197 w 1459364"/>
                  <a:gd name="connsiteY9" fmla="*/ 808982 h 808982"/>
                  <a:gd name="connsiteX10" fmla="*/ 0 w 1459364"/>
                  <a:gd name="connsiteY10" fmla="*/ 722785 h 808982"/>
                  <a:gd name="connsiteX11" fmla="*/ 0 w 1459364"/>
                  <a:gd name="connsiteY11" fmla="*/ 86197 h 808982"/>
                  <a:gd name="connsiteX12" fmla="*/ 86197 w 1459364"/>
                  <a:gd name="connsiteY12" fmla="*/ 0 h 808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364" h="808982">
                    <a:moveTo>
                      <a:pt x="86197" y="0"/>
                    </a:moveTo>
                    <a:lnTo>
                      <a:pt x="1246032" y="0"/>
                    </a:lnTo>
                    <a:cubicBezTo>
                      <a:pt x="1293637" y="0"/>
                      <a:pt x="1332229" y="38592"/>
                      <a:pt x="1332229" y="86197"/>
                    </a:cubicBezTo>
                    <a:lnTo>
                      <a:pt x="1332229" y="254985"/>
                    </a:lnTo>
                    <a:lnTo>
                      <a:pt x="1444169" y="370406"/>
                    </a:lnTo>
                    <a:cubicBezTo>
                      <a:pt x="1464876" y="391756"/>
                      <a:pt x="1464354" y="425848"/>
                      <a:pt x="1443004" y="446555"/>
                    </a:cubicBezTo>
                    <a:lnTo>
                      <a:pt x="1332229" y="553989"/>
                    </a:lnTo>
                    <a:lnTo>
                      <a:pt x="1332229" y="722785"/>
                    </a:lnTo>
                    <a:cubicBezTo>
                      <a:pt x="1332229" y="770390"/>
                      <a:pt x="1293637" y="808982"/>
                      <a:pt x="1246032" y="808982"/>
                    </a:cubicBezTo>
                    <a:lnTo>
                      <a:pt x="86197" y="808982"/>
                    </a:lnTo>
                    <a:cubicBezTo>
                      <a:pt x="38592" y="808982"/>
                      <a:pt x="0" y="770390"/>
                      <a:pt x="0" y="722785"/>
                    </a:cubicBezTo>
                    <a:lnTo>
                      <a:pt x="0" y="86197"/>
                    </a:lnTo>
                    <a:cubicBezTo>
                      <a:pt x="0" y="38592"/>
                      <a:pt x="38592" y="0"/>
                      <a:pt x="8619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42"/>
            <p:cNvSpPr txBox="1"/>
            <p:nvPr/>
          </p:nvSpPr>
          <p:spPr>
            <a:xfrm>
              <a:off x="327756" y="2757826"/>
              <a:ext cx="473669" cy="1453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</a:rPr>
                <a:t>印刷术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653790" y="4116070"/>
            <a:ext cx="2270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latin typeface="宋体-简" panose="02010800040101010101" charset="-122"/>
                <a:ea typeface="宋体-简" panose="02010800040101010101" charset="-122"/>
                <a:cs typeface="黑体" panose="02010800040101010101" pitchFamily="2" charset="-122"/>
                <a:sym typeface="+mn-ea"/>
              </a:rPr>
              <a:t>雕版印刷已经相当普及，北宋工匠毕昇发明了活字印刷术</a:t>
            </a:r>
            <a:endParaRPr lang="zh-CN" altLang="en-US"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2" name="图片 11" descr="C:/Users/ASUS/AppData/Local/Temp/kaimatting_20190915210031/output_20190915210039..pngoutput_20190915210039."/>
          <p:cNvPicPr>
            <a:picLocks noChangeAspect="1"/>
          </p:cNvPicPr>
          <p:nvPr/>
        </p:nvPicPr>
        <p:blipFill>
          <a:blip r:embed="rId9"/>
          <a:srcRect b="11613"/>
          <a:stretch>
            <a:fillRect/>
          </a:stretch>
        </p:blipFill>
        <p:spPr>
          <a:xfrm>
            <a:off x="6377305" y="2190750"/>
            <a:ext cx="2466340" cy="10922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9647555" y="1963420"/>
            <a:ext cx="1766570" cy="154686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142990" y="3867150"/>
            <a:ext cx="2880360" cy="1419225"/>
            <a:chOff x="243462" y="2686062"/>
            <a:chExt cx="3057787" cy="1596658"/>
          </a:xfrm>
        </p:grpSpPr>
        <p:grpSp>
          <p:nvGrpSpPr>
            <p:cNvPr id="19" name="组合 18"/>
            <p:cNvGrpSpPr/>
            <p:nvPr/>
          </p:nvGrpSpPr>
          <p:grpSpPr>
            <a:xfrm>
              <a:off x="243462" y="2686062"/>
              <a:ext cx="3057787" cy="1596658"/>
              <a:chOff x="1157492" y="3047546"/>
              <a:chExt cx="7108336" cy="1120734"/>
            </a:xfrm>
          </p:grpSpPr>
          <p:sp>
            <p:nvSpPr>
              <p:cNvPr id="23" name="矩形: 圆角 44"/>
              <p:cNvSpPr/>
              <p:nvPr/>
            </p:nvSpPr>
            <p:spPr>
              <a:xfrm>
                <a:off x="1157492" y="3047546"/>
                <a:ext cx="7108336" cy="1120734"/>
              </a:xfrm>
              <a:prstGeom prst="roundRect">
                <a:avLst>
                  <a:gd name="adj" fmla="val 13060"/>
                </a:avLst>
              </a:prstGeom>
              <a:solidFill>
                <a:schemeClr val="bg1">
                  <a:alpha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任意多边形: 形状 45"/>
              <p:cNvSpPr/>
              <p:nvPr/>
            </p:nvSpPr>
            <p:spPr>
              <a:xfrm>
                <a:off x="1165327" y="3047546"/>
                <a:ext cx="1479337" cy="1120734"/>
              </a:xfrm>
              <a:custGeom>
                <a:avLst/>
                <a:gdLst>
                  <a:gd name="connsiteX0" fmla="*/ 86197 w 1459364"/>
                  <a:gd name="connsiteY0" fmla="*/ 0 h 808982"/>
                  <a:gd name="connsiteX1" fmla="*/ 1246032 w 1459364"/>
                  <a:gd name="connsiteY1" fmla="*/ 0 h 808982"/>
                  <a:gd name="connsiteX2" fmla="*/ 1332229 w 1459364"/>
                  <a:gd name="connsiteY2" fmla="*/ 86197 h 808982"/>
                  <a:gd name="connsiteX3" fmla="*/ 1332229 w 1459364"/>
                  <a:gd name="connsiteY3" fmla="*/ 254985 h 808982"/>
                  <a:gd name="connsiteX4" fmla="*/ 1444169 w 1459364"/>
                  <a:gd name="connsiteY4" fmla="*/ 370406 h 808982"/>
                  <a:gd name="connsiteX5" fmla="*/ 1443004 w 1459364"/>
                  <a:gd name="connsiteY5" fmla="*/ 446555 h 808982"/>
                  <a:gd name="connsiteX6" fmla="*/ 1332229 w 1459364"/>
                  <a:gd name="connsiteY6" fmla="*/ 553989 h 808982"/>
                  <a:gd name="connsiteX7" fmla="*/ 1332229 w 1459364"/>
                  <a:gd name="connsiteY7" fmla="*/ 722785 h 808982"/>
                  <a:gd name="connsiteX8" fmla="*/ 1246032 w 1459364"/>
                  <a:gd name="connsiteY8" fmla="*/ 808982 h 808982"/>
                  <a:gd name="connsiteX9" fmla="*/ 86197 w 1459364"/>
                  <a:gd name="connsiteY9" fmla="*/ 808982 h 808982"/>
                  <a:gd name="connsiteX10" fmla="*/ 0 w 1459364"/>
                  <a:gd name="connsiteY10" fmla="*/ 722785 h 808982"/>
                  <a:gd name="connsiteX11" fmla="*/ 0 w 1459364"/>
                  <a:gd name="connsiteY11" fmla="*/ 86197 h 808982"/>
                  <a:gd name="connsiteX12" fmla="*/ 86197 w 1459364"/>
                  <a:gd name="connsiteY12" fmla="*/ 0 h 808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364" h="808982">
                    <a:moveTo>
                      <a:pt x="86197" y="0"/>
                    </a:moveTo>
                    <a:lnTo>
                      <a:pt x="1246032" y="0"/>
                    </a:lnTo>
                    <a:cubicBezTo>
                      <a:pt x="1293637" y="0"/>
                      <a:pt x="1332229" y="38592"/>
                      <a:pt x="1332229" y="86197"/>
                    </a:cubicBezTo>
                    <a:lnTo>
                      <a:pt x="1332229" y="254985"/>
                    </a:lnTo>
                    <a:lnTo>
                      <a:pt x="1444169" y="370406"/>
                    </a:lnTo>
                    <a:cubicBezTo>
                      <a:pt x="1464876" y="391756"/>
                      <a:pt x="1464354" y="425848"/>
                      <a:pt x="1443004" y="446555"/>
                    </a:cubicBezTo>
                    <a:lnTo>
                      <a:pt x="1332229" y="553989"/>
                    </a:lnTo>
                    <a:lnTo>
                      <a:pt x="1332229" y="722785"/>
                    </a:lnTo>
                    <a:cubicBezTo>
                      <a:pt x="1332229" y="770390"/>
                      <a:pt x="1293637" y="808982"/>
                      <a:pt x="1246032" y="808982"/>
                    </a:cubicBezTo>
                    <a:lnTo>
                      <a:pt x="86197" y="808982"/>
                    </a:lnTo>
                    <a:cubicBezTo>
                      <a:pt x="38592" y="808982"/>
                      <a:pt x="0" y="770390"/>
                      <a:pt x="0" y="722785"/>
                    </a:cubicBezTo>
                    <a:lnTo>
                      <a:pt x="0" y="86197"/>
                    </a:lnTo>
                    <a:cubicBezTo>
                      <a:pt x="0" y="38592"/>
                      <a:pt x="38592" y="0"/>
                      <a:pt x="8619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文本框 42"/>
            <p:cNvSpPr txBox="1"/>
            <p:nvPr/>
          </p:nvSpPr>
          <p:spPr>
            <a:xfrm>
              <a:off x="327756" y="2920702"/>
              <a:ext cx="473669" cy="10030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</a:rPr>
                <a:t>火药</a:t>
              </a: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687445" y="3392170"/>
            <a:ext cx="2992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</a:rPr>
              <a:t>◎</a:t>
            </a:r>
            <a:r>
              <a:rPr lang="zh-CN" sz="20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</a:rPr>
              <a:t>活字印刷术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423660" y="3392170"/>
            <a:ext cx="2992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</a:rPr>
              <a:t>◎</a:t>
            </a:r>
            <a:r>
              <a:rPr lang="zh-CN" sz="20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</a:rPr>
              <a:t>铜火铳（北宋）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0011410" y="3397885"/>
            <a:ext cx="1854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</a:rPr>
              <a:t>◎</a:t>
            </a:r>
            <a:r>
              <a:rPr lang="zh-CN" sz="20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</a:rPr>
              <a:t>罗盘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732270" y="4115435"/>
            <a:ext cx="23031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>
                <a:latin typeface="宋体-简" panose="02010800040101010101" charset="-122"/>
                <a:ea typeface="宋体-简" panose="02010800040101010101" charset="-122"/>
                <a:cs typeface="黑体" panose="02010800040101010101" pitchFamily="2" charset="-122"/>
                <a:sym typeface="+mn-ea"/>
              </a:rPr>
              <a:t>制造火药用于军事，由燃烧型火器逐步发展为爆炸型火器。</a:t>
            </a:r>
            <a:endParaRPr lang="zh-CN" altLang="en-US">
              <a:latin typeface="宋体-简" panose="02010800040101010101" charset="-122"/>
              <a:ea typeface="宋体-简" panose="02010800040101010101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215120" y="3868420"/>
            <a:ext cx="2880360" cy="1419225"/>
            <a:chOff x="243462" y="2686062"/>
            <a:chExt cx="3057787" cy="1596658"/>
          </a:xfrm>
        </p:grpSpPr>
        <p:grpSp>
          <p:nvGrpSpPr>
            <p:cNvPr id="40" name="组合 39"/>
            <p:cNvGrpSpPr/>
            <p:nvPr/>
          </p:nvGrpSpPr>
          <p:grpSpPr>
            <a:xfrm>
              <a:off x="243462" y="2686062"/>
              <a:ext cx="3057787" cy="1596658"/>
              <a:chOff x="1157492" y="3047546"/>
              <a:chExt cx="7108336" cy="1120734"/>
            </a:xfrm>
          </p:grpSpPr>
          <p:sp>
            <p:nvSpPr>
              <p:cNvPr id="41" name="矩形: 圆角 44"/>
              <p:cNvSpPr/>
              <p:nvPr/>
            </p:nvSpPr>
            <p:spPr>
              <a:xfrm>
                <a:off x="1157492" y="3047546"/>
                <a:ext cx="7108336" cy="1120734"/>
              </a:xfrm>
              <a:prstGeom prst="roundRect">
                <a:avLst>
                  <a:gd name="adj" fmla="val 13060"/>
                </a:avLst>
              </a:prstGeom>
              <a:solidFill>
                <a:schemeClr val="bg1">
                  <a:alpha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任意多边形: 形状 45"/>
              <p:cNvSpPr/>
              <p:nvPr/>
            </p:nvSpPr>
            <p:spPr>
              <a:xfrm>
                <a:off x="1165327" y="3047546"/>
                <a:ext cx="1479337" cy="1120734"/>
              </a:xfrm>
              <a:custGeom>
                <a:avLst/>
                <a:gdLst>
                  <a:gd name="connsiteX0" fmla="*/ 86197 w 1459364"/>
                  <a:gd name="connsiteY0" fmla="*/ 0 h 808982"/>
                  <a:gd name="connsiteX1" fmla="*/ 1246032 w 1459364"/>
                  <a:gd name="connsiteY1" fmla="*/ 0 h 808982"/>
                  <a:gd name="connsiteX2" fmla="*/ 1332229 w 1459364"/>
                  <a:gd name="connsiteY2" fmla="*/ 86197 h 808982"/>
                  <a:gd name="connsiteX3" fmla="*/ 1332229 w 1459364"/>
                  <a:gd name="connsiteY3" fmla="*/ 254985 h 808982"/>
                  <a:gd name="connsiteX4" fmla="*/ 1444169 w 1459364"/>
                  <a:gd name="connsiteY4" fmla="*/ 370406 h 808982"/>
                  <a:gd name="connsiteX5" fmla="*/ 1443004 w 1459364"/>
                  <a:gd name="connsiteY5" fmla="*/ 446555 h 808982"/>
                  <a:gd name="connsiteX6" fmla="*/ 1332229 w 1459364"/>
                  <a:gd name="connsiteY6" fmla="*/ 553989 h 808982"/>
                  <a:gd name="connsiteX7" fmla="*/ 1332229 w 1459364"/>
                  <a:gd name="connsiteY7" fmla="*/ 722785 h 808982"/>
                  <a:gd name="connsiteX8" fmla="*/ 1246032 w 1459364"/>
                  <a:gd name="connsiteY8" fmla="*/ 808982 h 808982"/>
                  <a:gd name="connsiteX9" fmla="*/ 86197 w 1459364"/>
                  <a:gd name="connsiteY9" fmla="*/ 808982 h 808982"/>
                  <a:gd name="connsiteX10" fmla="*/ 0 w 1459364"/>
                  <a:gd name="connsiteY10" fmla="*/ 722785 h 808982"/>
                  <a:gd name="connsiteX11" fmla="*/ 0 w 1459364"/>
                  <a:gd name="connsiteY11" fmla="*/ 86197 h 808982"/>
                  <a:gd name="connsiteX12" fmla="*/ 86197 w 1459364"/>
                  <a:gd name="connsiteY12" fmla="*/ 0 h 808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9364" h="808982">
                    <a:moveTo>
                      <a:pt x="86197" y="0"/>
                    </a:moveTo>
                    <a:lnTo>
                      <a:pt x="1246032" y="0"/>
                    </a:lnTo>
                    <a:cubicBezTo>
                      <a:pt x="1293637" y="0"/>
                      <a:pt x="1332229" y="38592"/>
                      <a:pt x="1332229" y="86197"/>
                    </a:cubicBezTo>
                    <a:lnTo>
                      <a:pt x="1332229" y="254985"/>
                    </a:lnTo>
                    <a:lnTo>
                      <a:pt x="1444169" y="370406"/>
                    </a:lnTo>
                    <a:cubicBezTo>
                      <a:pt x="1464876" y="391756"/>
                      <a:pt x="1464354" y="425848"/>
                      <a:pt x="1443004" y="446555"/>
                    </a:cubicBezTo>
                    <a:lnTo>
                      <a:pt x="1332229" y="553989"/>
                    </a:lnTo>
                    <a:lnTo>
                      <a:pt x="1332229" y="722785"/>
                    </a:lnTo>
                    <a:cubicBezTo>
                      <a:pt x="1332229" y="770390"/>
                      <a:pt x="1293637" y="808982"/>
                      <a:pt x="1246032" y="808982"/>
                    </a:cubicBezTo>
                    <a:lnTo>
                      <a:pt x="86197" y="808982"/>
                    </a:lnTo>
                    <a:cubicBezTo>
                      <a:pt x="38592" y="808982"/>
                      <a:pt x="0" y="770390"/>
                      <a:pt x="0" y="722785"/>
                    </a:cubicBezTo>
                    <a:lnTo>
                      <a:pt x="0" y="86197"/>
                    </a:lnTo>
                    <a:cubicBezTo>
                      <a:pt x="0" y="38592"/>
                      <a:pt x="38592" y="0"/>
                      <a:pt x="8619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327756" y="2758536"/>
              <a:ext cx="473669" cy="1453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</a:rPr>
                <a:t>指南针</a:t>
              </a: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9817735" y="3977005"/>
            <a:ext cx="2374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>
                <a:latin typeface="宋体-简" panose="02010800040101010101" charset="-122"/>
                <a:ea typeface="宋体-简" panose="02010800040101010101" charset="-122"/>
                <a:cs typeface="黑体" panose="02010800040101010101" pitchFamily="2" charset="-122"/>
                <a:sym typeface="+mn-ea"/>
              </a:rPr>
              <a:t>利用磁石指示南北的特性，用人工磁化的方法造出了指南针，并且广泛应用于航海。</a:t>
            </a:r>
            <a:endParaRPr lang="zh-CN" altLang="en-US">
              <a:latin typeface="宋体-简" panose="02010800040101010101" charset="-122"/>
              <a:ea typeface="宋体-简" panose="02010800040101010101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723265" y="217805"/>
            <a:ext cx="555752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叁     科技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三大发明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0650" y="2072640"/>
            <a:ext cx="6159500" cy="3203575"/>
            <a:chOff x="190387" y="1923653"/>
            <a:chExt cx="7433096" cy="3662316"/>
          </a:xfrm>
          <a:solidFill>
            <a:schemeClr val="accent2">
              <a:lumMod val="40000"/>
              <a:lumOff val="60000"/>
              <a:alpha val="81000"/>
            </a:schemeClr>
          </a:solidFill>
        </p:grpSpPr>
        <p:grpSp>
          <p:nvGrpSpPr>
            <p:cNvPr id="7" name="组合 6"/>
            <p:cNvGrpSpPr/>
            <p:nvPr/>
          </p:nvGrpSpPr>
          <p:grpSpPr>
            <a:xfrm>
              <a:off x="190387" y="1923653"/>
              <a:ext cx="7315492" cy="3662316"/>
              <a:chOff x="190387" y="1949831"/>
              <a:chExt cx="7315492" cy="3662316"/>
            </a:xfrm>
            <a:grpFill/>
          </p:grpSpPr>
          <p:sp>
            <p:nvSpPr>
              <p:cNvPr id="9" name="矩形: 圆角 4"/>
              <p:cNvSpPr/>
              <p:nvPr/>
            </p:nvSpPr>
            <p:spPr>
              <a:xfrm>
                <a:off x="190387" y="1949831"/>
                <a:ext cx="7315492" cy="3662316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193" y="2352722"/>
                <a:ext cx="2215289" cy="2855808"/>
              </a:xfrm>
              <a:prstGeom prst="ellipse">
                <a:avLst/>
              </a:prstGeom>
              <a:grpFill/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12" name="矩形 11"/>
            <p:cNvSpPr/>
            <p:nvPr/>
          </p:nvSpPr>
          <p:spPr>
            <a:xfrm>
              <a:off x="2524880" y="2013667"/>
              <a:ext cx="5098603" cy="348228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火药、指南针、印刷术，这是预兆资产阶级社会到来的三大发明。火药把骑士阶层炸得粉碎，指南针打开了世界市场并建立了殖民地，而印刷术</a:t>
              </a:r>
              <a:r>
                <a:rPr lang="en-US" altLang="zh-CN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……</a:t>
              </a:r>
              <a:r>
                <a:rPr lang="zh-CN" altLang="en-US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总的来说变成科学复兴的手段。</a:t>
              </a:r>
              <a:r>
                <a:rPr lang="en-US" altLang="zh-CN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……</a:t>
              </a:r>
              <a:r>
                <a:rPr lang="zh-CN" altLang="zh-CN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这三种东西曾经改变了整个世界事物的面貌和状态</a:t>
              </a:r>
              <a:r>
                <a:rPr lang="zh-CN" altLang="en-US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。</a:t>
              </a:r>
              <a:endParaRPr lang="en-US" altLang="zh-CN" sz="20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——</a:t>
              </a:r>
              <a:r>
                <a:rPr lang="zh-CN" altLang="en-US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《</a:t>
              </a:r>
              <a:r>
                <a:rPr lang="zh-CN" altLang="zh-CN" sz="2000" b="1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  <a:sym typeface="+mn-ea"/>
                </a:rPr>
                <a:t>马克思恩格斯全集》</a:t>
              </a:r>
            </a:p>
          </p:txBody>
        </p:sp>
      </p:grpSp>
      <p:grpSp>
        <p:nvGrpSpPr>
          <p:cNvPr id="13" name="组合 54"/>
          <p:cNvGrpSpPr/>
          <p:nvPr/>
        </p:nvGrpSpPr>
        <p:grpSpPr bwMode="auto">
          <a:xfrm>
            <a:off x="6383973" y="579205"/>
            <a:ext cx="5124450" cy="1608356"/>
            <a:chOff x="856452" y="1425634"/>
            <a:chExt cx="5124403" cy="1608479"/>
          </a:xfrm>
        </p:grpSpPr>
        <p:grpSp>
          <p:nvGrpSpPr>
            <p:cNvPr id="14" name="组合 11"/>
            <p:cNvGrpSpPr/>
            <p:nvPr/>
          </p:nvGrpSpPr>
          <p:grpSpPr bwMode="auto">
            <a:xfrm>
              <a:off x="959638" y="1425634"/>
              <a:ext cx="5021217" cy="1608479"/>
              <a:chOff x="7653501" y="1268667"/>
              <a:chExt cx="3983312" cy="1607075"/>
            </a:xfrm>
          </p:grpSpPr>
          <p:sp>
            <p:nvSpPr>
              <p:cNvPr id="19" name="文本框 18"/>
              <p:cNvSpPr txBox="1">
                <a:spLocks noChangeArrowheads="1"/>
              </p:cNvSpPr>
              <p:nvPr/>
            </p:nvSpPr>
            <p:spPr bwMode="auto">
              <a:xfrm>
                <a:off x="7710173" y="1268667"/>
                <a:ext cx="1275466" cy="66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735" b="1" dirty="0">
                    <a:solidFill>
                      <a:srgbClr val="F6B018"/>
                    </a:solidFill>
                    <a:latin typeface="宋体-简" panose="02010800040101010101" charset="-122"/>
                    <a:ea typeface="宋体-简" panose="02010800040101010101" charset="-122"/>
                  </a:rPr>
                  <a:t>印刷术</a:t>
                </a: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7653501" y="2026170"/>
                <a:ext cx="3824635" cy="14277"/>
              </a:xfrm>
              <a:prstGeom prst="line">
                <a:avLst/>
              </a:prstGeom>
              <a:ln>
                <a:solidFill>
                  <a:srgbClr val="F6B01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/>
              <p:cNvSpPr txBox="1">
                <a:spLocks noChangeArrowheads="1"/>
              </p:cNvSpPr>
              <p:nvPr/>
            </p:nvSpPr>
            <p:spPr bwMode="auto">
              <a:xfrm>
                <a:off x="7710173" y="2144170"/>
                <a:ext cx="3926640" cy="731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indent="0" fontAlgn="auto">
                  <a:lnSpc>
                    <a:spcPts val="2500"/>
                  </a:lnSpc>
                  <a:buNone/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宋体-简" panose="02010800040101010101" charset="-122"/>
                    <a:ea typeface="宋体-简" panose="02010800040101010101" charset="-122"/>
                    <a:sym typeface="+mn-ea"/>
                  </a:rPr>
                  <a:t>推动了文艺复兴运动和宗教改革，促进了思想解放和社会进步</a:t>
                </a:r>
              </a:p>
            </p:txBody>
          </p:sp>
        </p:grpSp>
        <p:sp>
          <p:nvSpPr>
            <p:cNvPr id="22" name="流程图: 接点 52"/>
            <p:cNvSpPr/>
            <p:nvPr/>
          </p:nvSpPr>
          <p:spPr bwMode="auto">
            <a:xfrm>
              <a:off x="856452" y="2083778"/>
              <a:ext cx="174623" cy="174638"/>
            </a:xfrm>
            <a:prstGeom prst="flowChartConnector">
              <a:avLst/>
            </a:prstGeom>
            <a:solidFill>
              <a:srgbClr val="F6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lt"/>
              </a:endParaRPr>
            </a:p>
          </p:txBody>
        </p:sp>
      </p:grpSp>
      <p:grpSp>
        <p:nvGrpSpPr>
          <p:cNvPr id="25" name="组合 54"/>
          <p:cNvGrpSpPr/>
          <p:nvPr/>
        </p:nvGrpSpPr>
        <p:grpSpPr bwMode="auto">
          <a:xfrm>
            <a:off x="6383973" y="2464520"/>
            <a:ext cx="5124450" cy="1929030"/>
            <a:chOff x="856452" y="1425634"/>
            <a:chExt cx="5124403" cy="1929178"/>
          </a:xfrm>
        </p:grpSpPr>
        <p:grpSp>
          <p:nvGrpSpPr>
            <p:cNvPr id="26" name="组合 11"/>
            <p:cNvGrpSpPr/>
            <p:nvPr/>
          </p:nvGrpSpPr>
          <p:grpSpPr bwMode="auto">
            <a:xfrm>
              <a:off x="959638" y="1425634"/>
              <a:ext cx="5021217" cy="1929178"/>
              <a:chOff x="7653501" y="1268667"/>
              <a:chExt cx="3983312" cy="1927494"/>
            </a:xfrm>
          </p:grpSpPr>
          <p:sp>
            <p:nvSpPr>
              <p:cNvPr id="27" name="文本框 26"/>
              <p:cNvSpPr txBox="1">
                <a:spLocks noChangeArrowheads="1"/>
              </p:cNvSpPr>
              <p:nvPr/>
            </p:nvSpPr>
            <p:spPr bwMode="auto">
              <a:xfrm>
                <a:off x="7710173" y="1268667"/>
                <a:ext cx="898669" cy="66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735" b="1" dirty="0">
                    <a:solidFill>
                      <a:srgbClr val="F6B018"/>
                    </a:solidFill>
                    <a:latin typeface="宋体-简" panose="02010800040101010101" charset="-122"/>
                    <a:ea typeface="宋体-简" panose="02010800040101010101" charset="-122"/>
                  </a:rPr>
                  <a:t>火药</a:t>
                </a: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7653501" y="2026170"/>
                <a:ext cx="3824635" cy="14277"/>
              </a:xfrm>
              <a:prstGeom prst="line">
                <a:avLst/>
              </a:prstGeom>
              <a:ln>
                <a:solidFill>
                  <a:srgbClr val="F6B01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文本框 28"/>
              <p:cNvSpPr txBox="1">
                <a:spLocks noChangeArrowheads="1"/>
              </p:cNvSpPr>
              <p:nvPr/>
            </p:nvSpPr>
            <p:spPr bwMode="auto">
              <a:xfrm>
                <a:off x="7710173" y="2144170"/>
                <a:ext cx="3926640" cy="1051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indent="0" fontAlgn="auto">
                  <a:lnSpc>
                    <a:spcPts val="2500"/>
                  </a:lnSpc>
                  <a:buNone/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宋体-简" panose="02010800040101010101" charset="-122"/>
                    <a:ea typeface="宋体-简" panose="02010800040101010101" charset="-122"/>
                    <a:sym typeface="+mn-ea"/>
                  </a:rPr>
                  <a:t>推动了欧洲火药武器的发展，改变人类作战方式，冷兵器时代进入热兵器时代；加速欧洲封建社会衰落</a:t>
                </a:r>
              </a:p>
            </p:txBody>
          </p:sp>
        </p:grpSp>
        <p:sp>
          <p:nvSpPr>
            <p:cNvPr id="30" name="流程图: 接点 52"/>
            <p:cNvSpPr/>
            <p:nvPr/>
          </p:nvSpPr>
          <p:spPr bwMode="auto">
            <a:xfrm>
              <a:off x="856452" y="2083778"/>
              <a:ext cx="174623" cy="174638"/>
            </a:xfrm>
            <a:prstGeom prst="flowChartConnector">
              <a:avLst/>
            </a:prstGeom>
            <a:solidFill>
              <a:srgbClr val="F6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lt"/>
              </a:endParaRPr>
            </a:p>
          </p:txBody>
        </p:sp>
      </p:grpSp>
      <p:grpSp>
        <p:nvGrpSpPr>
          <p:cNvPr id="31" name="组合 54"/>
          <p:cNvGrpSpPr/>
          <p:nvPr/>
        </p:nvGrpSpPr>
        <p:grpSpPr bwMode="auto">
          <a:xfrm>
            <a:off x="6383973" y="4720675"/>
            <a:ext cx="5124450" cy="1287681"/>
            <a:chOff x="856452" y="1425634"/>
            <a:chExt cx="5124403" cy="1287779"/>
          </a:xfrm>
        </p:grpSpPr>
        <p:grpSp>
          <p:nvGrpSpPr>
            <p:cNvPr id="32" name="组合 11"/>
            <p:cNvGrpSpPr/>
            <p:nvPr/>
          </p:nvGrpSpPr>
          <p:grpSpPr bwMode="auto">
            <a:xfrm>
              <a:off x="959638" y="1425634"/>
              <a:ext cx="5021217" cy="1287779"/>
              <a:chOff x="7653501" y="1268667"/>
              <a:chExt cx="3983312" cy="1286655"/>
            </a:xfrm>
          </p:grpSpPr>
          <p:sp>
            <p:nvSpPr>
              <p:cNvPr id="33" name="文本框 32"/>
              <p:cNvSpPr txBox="1">
                <a:spLocks noChangeArrowheads="1"/>
              </p:cNvSpPr>
              <p:nvPr/>
            </p:nvSpPr>
            <p:spPr bwMode="auto">
              <a:xfrm>
                <a:off x="7710173" y="1268667"/>
                <a:ext cx="1275466" cy="66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735" b="1" dirty="0">
                    <a:solidFill>
                      <a:srgbClr val="F6B018"/>
                    </a:solidFill>
                    <a:latin typeface="宋体-简" panose="02010800040101010101" charset="-122"/>
                    <a:ea typeface="宋体-简" panose="02010800040101010101" charset="-122"/>
                  </a:rPr>
                  <a:t>指南针</a:t>
                </a: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7653501" y="2026170"/>
                <a:ext cx="3824635" cy="14277"/>
              </a:xfrm>
              <a:prstGeom prst="line">
                <a:avLst/>
              </a:prstGeom>
              <a:ln>
                <a:solidFill>
                  <a:srgbClr val="F6B01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>
                <a:spLocks noChangeArrowheads="1"/>
              </p:cNvSpPr>
              <p:nvPr/>
            </p:nvSpPr>
            <p:spPr bwMode="auto">
              <a:xfrm>
                <a:off x="7710173" y="2144170"/>
                <a:ext cx="3926640" cy="41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indent="0" fontAlgn="auto">
                  <a:lnSpc>
                    <a:spcPts val="2500"/>
                  </a:lnSpc>
                  <a:buNone/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宋体-简" panose="02010800040101010101" charset="-122"/>
                    <a:ea typeface="宋体-简" panose="02010800040101010101" charset="-122"/>
                    <a:sym typeface="+mn-ea"/>
                  </a:rPr>
                  <a:t>促进了远洋航行，迎来了地理大发现的时代</a:t>
                </a:r>
              </a:p>
            </p:txBody>
          </p:sp>
        </p:grpSp>
        <p:sp>
          <p:nvSpPr>
            <p:cNvPr id="36" name="流程图: 接点 52"/>
            <p:cNvSpPr/>
            <p:nvPr/>
          </p:nvSpPr>
          <p:spPr bwMode="auto">
            <a:xfrm>
              <a:off x="856452" y="2083778"/>
              <a:ext cx="174623" cy="174638"/>
            </a:xfrm>
            <a:prstGeom prst="flowChartConnector">
              <a:avLst/>
            </a:prstGeom>
            <a:solidFill>
              <a:srgbClr val="F6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lt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9013190" y="0"/>
            <a:ext cx="2156460" cy="760730"/>
            <a:chOff x="15777" y="108"/>
            <a:chExt cx="3396" cy="11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631805" y="10160"/>
            <a:ext cx="1756410" cy="750570"/>
            <a:chOff x="16407" y="124"/>
            <a:chExt cx="2766" cy="1182"/>
          </a:xfrm>
        </p:grpSpPr>
        <p:sp>
          <p:nvSpPr>
            <p:cNvPr id="18" name="文本框 17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时空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观念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029970" y="185420"/>
            <a:ext cx="1951990" cy="553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3200" b="1" spc="-400" dirty="0">
                <a:solidFill>
                  <a:schemeClr val="accent1">
                    <a:lumMod val="75000"/>
                  </a:schemeClr>
                </a:solidFill>
                <a:latin typeface="+mn-lt"/>
                <a:ea typeface="印品丫丫体-D版" panose="02010601030101010101" pitchFamily="2" charset="-122"/>
                <a:cs typeface="+mn-lt"/>
                <a:sym typeface="方正仿宋简体" panose="02010601030101010101" pitchFamily="2" charset="-122"/>
              </a:rPr>
              <a:t>课标要求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06120" y="899160"/>
            <a:ext cx="10780395" cy="8299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</a:rPr>
              <a:t>认识辽宋夏金元在文化方面的新变化，认识北方少数民族政权在统一多民族封建国家发展中的重要作用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1029970" y="1849120"/>
            <a:ext cx="1951990" cy="5054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3200" b="1" spc="-400" dirty="0">
                <a:solidFill>
                  <a:schemeClr val="accent1">
                    <a:lumMod val="75000"/>
                  </a:schemeClr>
                </a:solidFill>
                <a:latin typeface="+mn-lt"/>
                <a:ea typeface="印品丫丫体-D版" panose="02010601030101010101" pitchFamily="2" charset="-122"/>
                <a:cs typeface="+mn-lt"/>
                <a:sym typeface="方正仿宋简体" panose="02010601030101010101" pitchFamily="2" charset="-122"/>
              </a:rPr>
              <a:t>学习目标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05485" y="2478405"/>
            <a:ext cx="10781030" cy="82994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1.</a:t>
            </a:r>
            <a:r>
              <a:rPr lang="zh-CN" altLang="en-US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通过多角度分析儒学复兴的原因，梳理儒学发展历程，</a:t>
            </a:r>
            <a:r>
              <a:rPr lang="zh-CN" altLang="en-US" sz="2400" dirty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培养学生用历史唯物主义和辩证唯物主义分析历史问题的能力</a:t>
            </a:r>
            <a:endParaRPr lang="zh-CN" altLang="en-US" sz="240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90" y="-22860"/>
            <a:ext cx="1804670" cy="10591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05485" y="3346450"/>
            <a:ext cx="10781030" cy="82994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2.</a:t>
            </a:r>
            <a:r>
              <a:rPr lang="zh-CN" altLang="en-US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通过</a:t>
            </a:r>
            <a:r>
              <a:rPr lang="zh-CN" altLang="en-US" sz="2400" dirty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教科书、配套课件以及查阅资料，</a:t>
            </a:r>
            <a:r>
              <a:rPr lang="zh-CN" altLang="en-US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了解宋代理学、宋词元曲和科技等发展的特定时空环境</a:t>
            </a:r>
            <a:r>
              <a:rPr lang="zh-CN" altLang="en-US" sz="2400" dirty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，抓住其特定时空背景和阶段特征</a:t>
            </a:r>
            <a:endParaRPr lang="zh-CN" altLang="en-US" sz="240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5485" y="4210685"/>
            <a:ext cx="10781030" cy="82994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3.</a:t>
            </a:r>
            <a:r>
              <a:rPr lang="zh-CN" altLang="en-US" sz="2400" dirty="0">
                <a:sym typeface="+mn-ea"/>
              </a:rPr>
              <a:t>通过历史图片和资料，概述出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sym typeface="+mn-ea"/>
              </a:rPr>
              <a:t>辽宋夏金元在文化方面的发展和特点</a:t>
            </a:r>
            <a:r>
              <a:rPr lang="zh-CN" altLang="en-US" sz="2400" dirty="0">
                <a:sym typeface="+mn-ea"/>
              </a:rPr>
              <a:t>，认识中华民族多元一体的历史发展格局，提高学生探究分析历史问题的能力</a:t>
            </a:r>
            <a:endParaRPr lang="zh-CN" altLang="en-US" sz="240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5485" y="5078730"/>
            <a:ext cx="10781030" cy="11988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4.</a:t>
            </a:r>
            <a:r>
              <a:rPr lang="zh-CN" altLang="en-US" sz="2400" dirty="0">
                <a:sym typeface="+mn-ea"/>
              </a:rPr>
              <a:t>引导学生运用本课教材和课件中所提供的材料，分析儒学复兴的过程、内容和影响；认识文学艺术在特定时期的发展变化；了解当时的科技及其影响；了解和认识少数民族的文字特点，培养有效解读材料、分析归纳知识的能力</a:t>
            </a:r>
            <a:endParaRPr lang="zh-CN" altLang="en-US" sz="240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6120" y="6311900"/>
            <a:ext cx="10781030" cy="460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altLang="zh-CN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5.正确认识辽宋夏金元的艺术成就，</a:t>
            </a:r>
            <a:r>
              <a:rPr lang="zh-CN" altLang="en-US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培养尊重并传承各民族优秀文化</a:t>
            </a:r>
            <a:r>
              <a:rPr lang="en-US" altLang="zh-CN" sz="24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的意识。</a:t>
            </a:r>
            <a:endParaRPr lang="zh-CN" altLang="en-US" sz="240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723900" y="193675"/>
            <a:ext cx="4968875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叁      科技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两大家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0140" y="4855210"/>
            <a:ext cx="1277620" cy="14712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655" y="5875655"/>
            <a:ext cx="982345" cy="982345"/>
          </a:xfrm>
          <a:prstGeom prst="rect">
            <a:avLst/>
          </a:prstGeom>
        </p:spPr>
      </p:pic>
      <p:sp>
        <p:nvSpPr>
          <p:cNvPr id="27" name="文本框 41"/>
          <p:cNvSpPr txBox="1"/>
          <p:nvPr/>
        </p:nvSpPr>
        <p:spPr>
          <a:xfrm>
            <a:off x="397510" y="2886075"/>
            <a:ext cx="357060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spcBef>
                <a:spcPts val="800"/>
              </a:spcBef>
            </a:pPr>
            <a:r>
              <a:rPr lang="zh-CN" altLang="en-US" sz="16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  <a:sym typeface="+mn-ea"/>
              </a:rPr>
              <a:t>◎</a:t>
            </a:r>
            <a:r>
              <a:rPr lang="zh-CN" altLang="en-US" sz="16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北宋</a:t>
            </a:r>
            <a:r>
              <a:rPr lang="zh-CN" sz="16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  <a:sym typeface="+mn-ea"/>
              </a:rPr>
              <a:t>沈括与《梦溪笔谈》书影</a:t>
            </a:r>
            <a:endParaRPr lang="zh-CN" altLang="en-US" sz="16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92134" y="1129960"/>
            <a:ext cx="4595652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6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成就：</a:t>
            </a:r>
            <a:endParaRPr lang="en-US" altLang="zh-CN" sz="2600" b="1" dirty="0">
              <a:solidFill>
                <a:srgbClr val="FFC000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>
              <a:lnSpc>
                <a:spcPts val="4200"/>
              </a:lnSpc>
            </a:pPr>
            <a:r>
              <a:rPr lang="zh-CN" altLang="en-US" sz="26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地位：</a:t>
            </a:r>
          </a:p>
        </p:txBody>
      </p:sp>
      <p:sp>
        <p:nvSpPr>
          <p:cNvPr id="29" name="文本框 41"/>
          <p:cNvSpPr txBox="1"/>
          <p:nvPr/>
        </p:nvSpPr>
        <p:spPr>
          <a:xfrm>
            <a:off x="4976964" y="1285040"/>
            <a:ext cx="22385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梦溪笔谈</a:t>
            </a:r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》</a:t>
            </a:r>
          </a:p>
        </p:txBody>
      </p:sp>
      <p:sp>
        <p:nvSpPr>
          <p:cNvPr id="30" name="文本框 41"/>
          <p:cNvSpPr txBox="1"/>
          <p:nvPr/>
        </p:nvSpPr>
        <p:spPr>
          <a:xfrm>
            <a:off x="4977130" y="1771015"/>
            <a:ext cx="7214870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梦溪笔谈</a:t>
            </a:r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一部涉及古代中国自然科学、工艺技术及社会历史现象的综合性笔记体著作。该书在国际亦受重视，英国科学史家李约瑟评价为“中国科学史上的里程碑”。</a:t>
            </a:r>
          </a:p>
        </p:txBody>
      </p:sp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55" y="1334770"/>
            <a:ext cx="165671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图片 33" descr="C:/Users/ASUS/AppData/Local/Temp/kaimatting_20190915210622/output_20190915210632..pngoutput_20190915210632."/>
          <p:cNvPicPr>
            <a:picLocks noChangeAspect="1"/>
          </p:cNvPicPr>
          <p:nvPr/>
        </p:nvPicPr>
        <p:blipFill>
          <a:blip r:embed="rId8"/>
          <a:srcRect b="6845"/>
          <a:stretch>
            <a:fillRect/>
          </a:stretch>
        </p:blipFill>
        <p:spPr>
          <a:xfrm flipH="1">
            <a:off x="397510" y="1175385"/>
            <a:ext cx="1871345" cy="1970405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" y="3646170"/>
            <a:ext cx="1927225" cy="2284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文本框 41"/>
          <p:cNvSpPr txBox="1"/>
          <p:nvPr/>
        </p:nvSpPr>
        <p:spPr>
          <a:xfrm>
            <a:off x="397510" y="5696585"/>
            <a:ext cx="357060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  <a:spcBef>
                <a:spcPts val="800"/>
              </a:spcBef>
            </a:pPr>
            <a:r>
              <a:rPr lang="zh-CN" altLang="en-US" sz="16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  <a:sym typeface="+mn-ea"/>
              </a:rPr>
              <a:t>◎元朝郭守敬</a:t>
            </a:r>
            <a:r>
              <a:rPr lang="zh-CN" sz="16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+mn-ea"/>
                <a:sym typeface="+mn-ea"/>
              </a:rPr>
              <a:t>与其发明的简仪</a:t>
            </a:r>
          </a:p>
        </p:txBody>
      </p:sp>
      <p:sp>
        <p:nvSpPr>
          <p:cNvPr id="38" name="矩形 37"/>
          <p:cNvSpPr/>
          <p:nvPr/>
        </p:nvSpPr>
        <p:spPr>
          <a:xfrm>
            <a:off x="4629979" y="3657895"/>
            <a:ext cx="459565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6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成就：</a:t>
            </a:r>
          </a:p>
          <a:p>
            <a:pPr>
              <a:lnSpc>
                <a:spcPts val="4200"/>
              </a:lnSpc>
            </a:pPr>
            <a:endParaRPr lang="zh-CN" altLang="en-US" sz="2600" b="1" dirty="0">
              <a:solidFill>
                <a:srgbClr val="FFC000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>
              <a:lnSpc>
                <a:spcPts val="4200"/>
              </a:lnSpc>
            </a:pPr>
            <a:r>
              <a:rPr lang="zh-CN" altLang="en-US" sz="26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地位：</a:t>
            </a:r>
          </a:p>
        </p:txBody>
      </p:sp>
      <p:sp>
        <p:nvSpPr>
          <p:cNvPr id="40" name="文本框 41"/>
          <p:cNvSpPr txBox="1"/>
          <p:nvPr/>
        </p:nvSpPr>
        <p:spPr>
          <a:xfrm>
            <a:off x="5608320" y="3723640"/>
            <a:ext cx="628523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发明简仪等多种天文观测仪器，主持全国范围的天文测量，编定</a:t>
            </a:r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授时历</a:t>
            </a:r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</a:rPr>
              <a:t>，指导农业生产。</a:t>
            </a:r>
          </a:p>
        </p:txBody>
      </p:sp>
      <p:sp>
        <p:nvSpPr>
          <p:cNvPr id="41" name="文本框 41"/>
          <p:cNvSpPr txBox="1"/>
          <p:nvPr/>
        </p:nvSpPr>
        <p:spPr>
          <a:xfrm>
            <a:off x="5608320" y="4794885"/>
            <a:ext cx="567182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郭守敬天文实测数据在当时世界上大为领先，比西方早采用了</a:t>
            </a:r>
            <a:r>
              <a:rPr lang="en-US" altLang="zh-CN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300</a:t>
            </a:r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多年。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8510" y="3983355"/>
            <a:ext cx="2425065" cy="161036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295"/>
            <a:ext cx="5078730" cy="17037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61" y="1124717"/>
            <a:ext cx="886581" cy="7141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93" y="168098"/>
            <a:ext cx="886581" cy="714190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2058661" y="2365833"/>
            <a:ext cx="702174" cy="257353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少数民族的文字</a:t>
            </a:r>
          </a:p>
        </p:txBody>
      </p:sp>
      <p:sp>
        <p:nvSpPr>
          <p:cNvPr id="29" name="标题 1"/>
          <p:cNvSpPr txBox="1"/>
          <p:nvPr/>
        </p:nvSpPr>
        <p:spPr>
          <a:xfrm>
            <a:off x="509512" y="1456698"/>
            <a:ext cx="1160124" cy="106075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8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肆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1887840" y="1401259"/>
            <a:ext cx="0" cy="2456541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4046017"/>
            <a:ext cx="2087022" cy="7818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50" y="256796"/>
            <a:ext cx="3666020" cy="10407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79750" y="725170"/>
            <a:ext cx="769747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辽夏金元统治者十分注意本民族文化的建设，其中最重要的使创制文字</a:t>
            </a:r>
          </a:p>
          <a:p>
            <a:r>
              <a:rPr lang="zh-CN" altLang="en-US" sz="240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辽夏金都模仿汉字字形创造了本民族的文字</a:t>
            </a:r>
          </a:p>
        </p:txBody>
      </p:sp>
      <p:sp>
        <p:nvSpPr>
          <p:cNvPr id="3" name="Line 103"/>
          <p:cNvSpPr>
            <a:spLocks noChangeShapeType="1"/>
          </p:cNvSpPr>
          <p:nvPr/>
        </p:nvSpPr>
        <p:spPr bwMode="auto">
          <a:xfrm rot="16200000">
            <a:off x="4751890" y="2298376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" name="Line 103"/>
          <p:cNvSpPr>
            <a:spLocks noChangeShapeType="1"/>
          </p:cNvSpPr>
          <p:nvPr/>
        </p:nvSpPr>
        <p:spPr bwMode="auto">
          <a:xfrm rot="16200000">
            <a:off x="4755077" y="1806198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2" name="文本框 60"/>
          <p:cNvSpPr>
            <a:spLocks noChangeArrowheads="1"/>
          </p:cNvSpPr>
          <p:nvPr/>
        </p:nvSpPr>
        <p:spPr bwMode="auto">
          <a:xfrm>
            <a:off x="4164134" y="2328308"/>
            <a:ext cx="1184922" cy="4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+mn-ea"/>
                <a:sym typeface="Arial" panose="020B0604020202090204" pitchFamily="34" charset="0"/>
              </a:rPr>
              <a:t>契丹文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41" y="3012600"/>
            <a:ext cx="2789459" cy="2141523"/>
          </a:xfrm>
          <a:prstGeom prst="rect">
            <a:avLst/>
          </a:prstGeom>
          <a:ln w="9525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4" name="组合 53"/>
          <p:cNvGrpSpPr/>
          <p:nvPr/>
        </p:nvGrpSpPr>
        <p:grpSpPr>
          <a:xfrm>
            <a:off x="7505593" y="3012252"/>
            <a:ext cx="3010046" cy="2090041"/>
            <a:chOff x="5935407" y="1742920"/>
            <a:chExt cx="2842125" cy="2038561"/>
          </a:xfrm>
        </p:grpSpPr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407" y="1742920"/>
              <a:ext cx="1571808" cy="2038561"/>
            </a:xfrm>
            <a:prstGeom prst="rect">
              <a:avLst/>
            </a:prstGeom>
            <a:ln w="9525">
              <a:solidFill>
                <a:schemeClr val="accent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6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757" y="1756337"/>
              <a:ext cx="1251775" cy="2025144"/>
            </a:xfrm>
            <a:prstGeom prst="rect">
              <a:avLst/>
            </a:prstGeom>
            <a:ln w="9525" cap="sq">
              <a:solidFill>
                <a:schemeClr val="accent6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" name="Line 103"/>
          <p:cNvSpPr>
            <a:spLocks noChangeShapeType="1"/>
          </p:cNvSpPr>
          <p:nvPr/>
        </p:nvSpPr>
        <p:spPr bwMode="auto">
          <a:xfrm rot="16200000">
            <a:off x="8954320" y="2298376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6" name="Line 103"/>
          <p:cNvSpPr>
            <a:spLocks noChangeShapeType="1"/>
          </p:cNvSpPr>
          <p:nvPr/>
        </p:nvSpPr>
        <p:spPr bwMode="auto">
          <a:xfrm rot="16200000">
            <a:off x="8957507" y="1806198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7" name="文本框 60"/>
          <p:cNvSpPr>
            <a:spLocks noChangeArrowheads="1"/>
          </p:cNvSpPr>
          <p:nvPr/>
        </p:nvSpPr>
        <p:spPr bwMode="auto">
          <a:xfrm>
            <a:off x="8366564" y="2328308"/>
            <a:ext cx="1172210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+mn-ea"/>
                <a:sym typeface="Arial" panose="020B0604020202090204" pitchFamily="34" charset="0"/>
              </a:rPr>
              <a:t>女真文</a:t>
            </a:r>
          </a:p>
        </p:txBody>
      </p:sp>
      <p:sp>
        <p:nvSpPr>
          <p:cNvPr id="8" name="文本框 67"/>
          <p:cNvSpPr txBox="1"/>
          <p:nvPr/>
        </p:nvSpPr>
        <p:spPr>
          <a:xfrm>
            <a:off x="7505700" y="5102225"/>
            <a:ext cx="3010535" cy="1013460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金创制女真文字，在科举中开设女真进士科，用女真文字答题</a:t>
            </a:r>
          </a:p>
        </p:txBody>
      </p:sp>
      <p:sp>
        <p:nvSpPr>
          <p:cNvPr id="9" name="流程图: 接点 52"/>
          <p:cNvSpPr/>
          <p:nvPr/>
        </p:nvSpPr>
        <p:spPr bwMode="auto">
          <a:xfrm>
            <a:off x="2904808" y="1899604"/>
            <a:ext cx="174625" cy="174625"/>
          </a:xfrm>
          <a:prstGeom prst="flowChartConnector">
            <a:avLst/>
          </a:prstGeom>
          <a:solidFill>
            <a:srgbClr val="F6B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079750" y="1976120"/>
            <a:ext cx="7337425" cy="3810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3406140" y="5170170"/>
            <a:ext cx="2807335" cy="935990"/>
          </a:xfrm>
          <a:prstGeom prst="rect">
            <a:avLst/>
          </a:prstGeom>
          <a:solidFill>
            <a:srgbClr val="A7B2B7"/>
          </a:solidFill>
          <a:ln>
            <a:solidFill>
              <a:srgbClr val="BCB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406140" y="5408930"/>
            <a:ext cx="2807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宋体-简" panose="02010800040101010101" charset="-122"/>
                <a:ea typeface="宋体-简" panose="02010800040101010101" charset="-122"/>
                <a:sym typeface="+mn-ea"/>
              </a:rPr>
              <a:t>辽代契丹人创制的文字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10590" y="229870"/>
            <a:ext cx="6205855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+mn-lt"/>
                <a:ea typeface="印品丫丫体-D版" panose="02010601030101010101" pitchFamily="2" charset="-122"/>
                <a:cs typeface="+mn-lt"/>
                <a:sym typeface="方正仿宋简体" panose="02010601030101010101" pitchFamily="2" charset="-122"/>
              </a:rPr>
              <a:t>肆  少数民族的文字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131945"/>
            <a:ext cx="2051050" cy="2726055"/>
          </a:xfrm>
          <a:prstGeom prst="rect">
            <a:avLst/>
          </a:prstGeom>
        </p:spPr>
      </p:pic>
      <p:sp>
        <p:nvSpPr>
          <p:cNvPr id="37" name="文本框 60"/>
          <p:cNvSpPr>
            <a:spLocks noChangeArrowheads="1"/>
          </p:cNvSpPr>
          <p:nvPr/>
        </p:nvSpPr>
        <p:spPr bwMode="auto">
          <a:xfrm>
            <a:off x="3889216" y="1100376"/>
            <a:ext cx="1172210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sym typeface="Arial" panose="020B0604020202090204" pitchFamily="34" charset="0"/>
              </a:rPr>
              <a:t>西夏文</a:t>
            </a:r>
          </a:p>
        </p:txBody>
      </p:sp>
      <p:sp>
        <p:nvSpPr>
          <p:cNvPr id="43" name="Line 103"/>
          <p:cNvSpPr>
            <a:spLocks noChangeShapeType="1"/>
          </p:cNvSpPr>
          <p:nvPr/>
        </p:nvSpPr>
        <p:spPr bwMode="auto">
          <a:xfrm rot="16200000">
            <a:off x="4453794" y="518124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4" name="Line 103"/>
          <p:cNvSpPr>
            <a:spLocks noChangeShapeType="1"/>
          </p:cNvSpPr>
          <p:nvPr/>
        </p:nvSpPr>
        <p:spPr bwMode="auto">
          <a:xfrm rot="16200000">
            <a:off x="4463417" y="1087664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pic>
        <p:nvPicPr>
          <p:cNvPr id="12" name="内容占位符 3"/>
          <p:cNvPicPr>
            <a:picLocks noChangeAspect="1"/>
          </p:cNvPicPr>
          <p:nvPr/>
        </p:nvPicPr>
        <p:blipFill rotWithShape="1">
          <a:blip r:embed="rId6"/>
          <a:srcRect l="63197" t="28705" r="14877" b="22874"/>
          <a:stretch>
            <a:fillRect/>
          </a:stretch>
        </p:blipFill>
        <p:spPr>
          <a:xfrm>
            <a:off x="3207385" y="1859280"/>
            <a:ext cx="2752725" cy="3419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267335" y="1270000"/>
            <a:ext cx="2752090" cy="23069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西夏文通过出土文献大量保存下来，包括佛经、法律、字典，以及从汉文翻译过来的经史著作</a:t>
            </a:r>
          </a:p>
          <a:p>
            <a:r>
              <a:rPr lang="zh-CN" altLang="zh-CN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它主要模仿汉字创造，形体方整。与汉字的区别，主要是结构更加复杂，笔画更为繁冗，斜笔较多。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705" y="1859280"/>
            <a:ext cx="2781300" cy="3418840"/>
          </a:xfrm>
          <a:prstGeom prst="rect">
            <a:avLst/>
          </a:prstGeom>
        </p:spPr>
      </p:pic>
      <p:sp>
        <p:nvSpPr>
          <p:cNvPr id="38" name="Line 103"/>
          <p:cNvSpPr>
            <a:spLocks noChangeShapeType="1"/>
          </p:cNvSpPr>
          <p:nvPr/>
        </p:nvSpPr>
        <p:spPr bwMode="auto">
          <a:xfrm rot="16200000">
            <a:off x="7689872" y="523499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39" name="Line 103"/>
          <p:cNvSpPr>
            <a:spLocks noChangeShapeType="1"/>
          </p:cNvSpPr>
          <p:nvPr/>
        </p:nvSpPr>
        <p:spPr bwMode="auto">
          <a:xfrm rot="16200000">
            <a:off x="7688508" y="1017183"/>
            <a:ext cx="0" cy="1078715"/>
          </a:xfrm>
          <a:prstGeom prst="line">
            <a:avLst/>
          </a:prstGeom>
          <a:noFill/>
          <a:ln w="9525">
            <a:solidFill>
              <a:srgbClr val="9EA672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47" name="文本框 60"/>
          <p:cNvSpPr>
            <a:spLocks noChangeArrowheads="1"/>
          </p:cNvSpPr>
          <p:nvPr/>
        </p:nvSpPr>
        <p:spPr bwMode="auto">
          <a:xfrm>
            <a:off x="7114326" y="1056960"/>
            <a:ext cx="1172210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sym typeface="Arial" panose="020B0604020202090204" pitchFamily="34" charset="0"/>
              </a:rPr>
              <a:t>蒙古文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04020" y="1274445"/>
            <a:ext cx="2765425" cy="25844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成吉思汗统一草原各部，命人使用畏兀儿文字拼写蒙古语，形成畏兀体蒙古文。这套文字被用于修史，其中一部分内容的汉语译本流传至今，称为</a:t>
            </a:r>
            <a:r>
              <a:rPr lang="en-US" altLang="zh-CN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《</a:t>
            </a:r>
            <a:r>
              <a:rPr lang="zh-CN" altLang="en-US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蒙古秘史</a:t>
            </a:r>
            <a:r>
              <a:rPr lang="en-US" altLang="zh-CN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  <a:r>
              <a:rPr lang="zh-CN" altLang="en-US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。作为游牧民族自己撰写的历史，它在史学史上具有特殊价值。</a:t>
            </a:r>
          </a:p>
        </p:txBody>
      </p:sp>
      <p:sp>
        <p:nvSpPr>
          <p:cNvPr id="13" name="文本框 10"/>
          <p:cNvSpPr txBox="1"/>
          <p:nvPr/>
        </p:nvSpPr>
        <p:spPr>
          <a:xfrm>
            <a:off x="6275705" y="5278755"/>
            <a:ext cx="2781300" cy="1322070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宋体-简" panose="02010800040101010101" charset="-122"/>
                <a:ea typeface="宋体-简" panose="02010800040101010101" charset="-122"/>
              </a:rPr>
              <a:t>《蒙古秘史》在明朝初年译为汉语，当时称《元朝秘史》。蒙古文原稿今已失传</a:t>
            </a:r>
          </a:p>
        </p:txBody>
      </p:sp>
      <p:pic>
        <p:nvPicPr>
          <p:cNvPr id="15" name="图形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1435" y="3465830"/>
            <a:ext cx="991870" cy="455930"/>
          </a:xfrm>
          <a:prstGeom prst="rect">
            <a:avLst/>
          </a:prstGeom>
        </p:spPr>
      </p:pic>
      <p:pic>
        <p:nvPicPr>
          <p:cNvPr id="19" name="图形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7575" y="3651885"/>
            <a:ext cx="991870" cy="45593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208655" y="5277485"/>
            <a:ext cx="2747645" cy="1324610"/>
          </a:xfrm>
          <a:prstGeom prst="rect">
            <a:avLst/>
          </a:prstGeom>
          <a:solidFill>
            <a:srgbClr val="AFB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西夏文佛经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28370" y="229870"/>
            <a:ext cx="576834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+mn-lt"/>
                <a:ea typeface="印品丫丫体-D版" panose="02010601030101010101" pitchFamily="2" charset="-122"/>
                <a:cs typeface="+mn-lt"/>
                <a:sym typeface="方正仿宋简体" panose="02010601030101010101" pitchFamily="2" charset="-122"/>
              </a:rPr>
              <a:t>肆  少数民族的文字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5560" y="1749425"/>
            <a:ext cx="3132455" cy="5105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2470" y="1019810"/>
            <a:ext cx="8348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忽必烈即位后，委派藏传佛教高僧八思巴改制藏文字母，创造出一套拼音符号，用以拼写蒙古语，也用来广泛拼写汉语等多民族语言。这也是汉语拼音化的最早尝试。</a:t>
            </a:r>
          </a:p>
        </p:txBody>
      </p:sp>
      <p:sp>
        <p:nvSpPr>
          <p:cNvPr id="7" name="流程图: 接点 52"/>
          <p:cNvSpPr/>
          <p:nvPr/>
        </p:nvSpPr>
        <p:spPr bwMode="auto">
          <a:xfrm>
            <a:off x="537528" y="2218374"/>
            <a:ext cx="174625" cy="174625"/>
          </a:xfrm>
          <a:prstGeom prst="flowChartConnector">
            <a:avLst/>
          </a:prstGeom>
          <a:solidFill>
            <a:srgbClr val="F6B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712470" y="2289175"/>
            <a:ext cx="8069580" cy="19050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422695" y="3169343"/>
            <a:ext cx="2965704" cy="2045018"/>
            <a:chOff x="5979749" y="4033218"/>
            <a:chExt cx="2965704" cy="2045018"/>
          </a:xfrm>
        </p:grpSpPr>
        <p:pic>
          <p:nvPicPr>
            <p:cNvPr id="58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749" y="4033219"/>
              <a:ext cx="1620333" cy="2045017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720" y="4033218"/>
              <a:ext cx="1325733" cy="2032735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内容占位符 3"/>
          <p:cNvPicPr>
            <a:picLocks noChangeAspect="1"/>
          </p:cNvPicPr>
          <p:nvPr/>
        </p:nvPicPr>
        <p:blipFill rotWithShape="1">
          <a:blip r:embed="rId8"/>
          <a:srcRect l="4784" t="22582" r="69223" b="12156"/>
          <a:stretch>
            <a:fillRect/>
          </a:stretch>
        </p:blipFill>
        <p:spPr>
          <a:xfrm>
            <a:off x="3846195" y="2555240"/>
            <a:ext cx="1873885" cy="2646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0"/>
          <p:cNvSpPr txBox="1"/>
          <p:nvPr/>
        </p:nvSpPr>
        <p:spPr>
          <a:xfrm>
            <a:off x="3845560" y="5201920"/>
            <a:ext cx="1873885" cy="706755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宋体-简" panose="02010800040101010101" charset="-122"/>
                <a:ea typeface="宋体-简" panose="02010800040101010101" charset="-122"/>
                <a:sym typeface="+mn-ea"/>
              </a:rPr>
              <a:t>元朝八思巴字</a:t>
            </a:r>
            <a:r>
              <a:rPr lang="en-US" altLang="zh-CN" sz="2000" b="1" dirty="0">
                <a:latin typeface="宋体-简" panose="02010800040101010101" charset="-122"/>
                <a:ea typeface="宋体-简" panose="02010800040101010101" charset="-122"/>
                <a:sym typeface="+mn-ea"/>
              </a:rPr>
              <a:t>《</a:t>
            </a:r>
            <a:r>
              <a:rPr lang="zh-CN" altLang="en-US" sz="2000" b="1" dirty="0">
                <a:latin typeface="宋体-简" panose="02010800040101010101" charset="-122"/>
                <a:ea typeface="宋体-简" panose="02010800040101010101" charset="-122"/>
                <a:sym typeface="+mn-ea"/>
              </a:rPr>
              <a:t>百家姓</a:t>
            </a:r>
            <a:r>
              <a:rPr lang="en-US" altLang="zh-CN" sz="2000" b="1" dirty="0">
                <a:latin typeface="宋体-简" panose="02010800040101010101" charset="-122"/>
                <a:ea typeface="宋体-简" panose="02010800040101010101" charset="-122"/>
                <a:sym typeface="+mn-ea"/>
              </a:rPr>
              <a:t>》</a:t>
            </a:r>
            <a:endParaRPr lang="zh-CN" altLang="en-US" sz="2000" b="1" dirty="0"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2" name="图片 21" descr="598c0d1df00588ceb7dda1ea511f3f3c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2970" y="1873250"/>
            <a:ext cx="3112135" cy="53670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673215" y="2791460"/>
            <a:ext cx="182308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 </a:t>
            </a:r>
            <a:r>
              <a:rPr lang="zh-CN" altLang="en-US" sz="20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元朝统治者希望用八思巴字</a:t>
            </a:r>
            <a:r>
              <a:rPr lang="en-US" altLang="zh-CN" sz="20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“</a:t>
            </a:r>
            <a:r>
              <a:rPr lang="zh-CN" altLang="en-US" sz="20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译写一切文字</a:t>
            </a:r>
            <a:r>
              <a:rPr lang="en-US" altLang="zh-CN" sz="20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”</a:t>
            </a:r>
            <a:r>
              <a:rPr lang="zh-CN" altLang="en-US" sz="20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，力图兼顾不同民族的语言，但对于每个具体语言就很难精确适应。因此，八思巴字在元朝灭亡后被废弃</a:t>
            </a: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史料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实证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4542800" y="177386"/>
            <a:ext cx="3249305" cy="694571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3600" b="1" spc="-400" dirty="0">
                <a:solidFill>
                  <a:srgbClr val="F6B018"/>
                </a:solidFill>
                <a:latin typeface="+mn-lt"/>
                <a:ea typeface="印品丫丫体-D版" panose="02010601030101010101" pitchFamily="2" charset="-122"/>
                <a:cs typeface="+mn-lt"/>
                <a:sym typeface="方正仿宋简体" panose="02010601030101010101" pitchFamily="2" charset="-122"/>
              </a:rPr>
              <a:t>文化交融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55" y="1254760"/>
            <a:ext cx="4095115" cy="194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" y="1254760"/>
            <a:ext cx="3568700" cy="194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6295" y="1254760"/>
            <a:ext cx="3464560" cy="19475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5175" y="3876040"/>
            <a:ext cx="5724525" cy="2857500"/>
          </a:xfrm>
          <a:prstGeom prst="rect">
            <a:avLst/>
          </a:prstGeom>
        </p:spPr>
      </p:pic>
      <p:cxnSp>
        <p:nvCxnSpPr>
          <p:cNvPr id="14" name="直接连接符 13"/>
          <p:cNvCxnSpPr>
            <a:stCxn id="6147" idx="2"/>
          </p:cNvCxnSpPr>
          <p:nvPr/>
        </p:nvCxnSpPr>
        <p:spPr>
          <a:xfrm>
            <a:off x="1948815" y="3201670"/>
            <a:ext cx="26670" cy="1995805"/>
          </a:xfrm>
          <a:prstGeom prst="line">
            <a:avLst/>
          </a:prstGeom>
          <a:ln w="63500" cmpd="sng">
            <a:solidFill>
              <a:srgbClr val="FFC000"/>
            </a:solidFill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0302240" y="3202305"/>
            <a:ext cx="26670" cy="1995805"/>
          </a:xfrm>
          <a:prstGeom prst="line">
            <a:avLst/>
          </a:prstGeom>
          <a:ln w="63500" cmpd="sng">
            <a:solidFill>
              <a:srgbClr val="FFC000"/>
            </a:solidFill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1964690" y="5158740"/>
            <a:ext cx="1008380" cy="34925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9354820" y="5163820"/>
            <a:ext cx="1008380" cy="34925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6146" idx="2"/>
          </p:cNvCxnSpPr>
          <p:nvPr/>
        </p:nvCxnSpPr>
        <p:spPr>
          <a:xfrm>
            <a:off x="6082030" y="3202305"/>
            <a:ext cx="4445" cy="530225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3733165" y="871855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23" y="-177"/>
            <a:ext cx="886581" cy="7141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75" y="523344"/>
            <a:ext cx="886581" cy="7141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231755" y="0"/>
            <a:ext cx="2156460" cy="760730"/>
            <a:chOff x="15777" y="108"/>
            <a:chExt cx="3396" cy="119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家国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情怀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290" cy="685800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10590" y="0"/>
            <a:ext cx="6491605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背景回顾 </a:t>
            </a:r>
            <a:r>
              <a:rPr lang="en-US" altLang="zh-CN" sz="36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粗倩简体" panose="03000509000000000000" charset="-122"/>
              </a:rPr>
              <a:t>— </a:t>
            </a: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粗倩简体" panose="03000509000000000000" charset="-122"/>
              </a:rPr>
              <a:t>辽宋夏金元时代背景</a:t>
            </a:r>
            <a:endParaRPr lang="zh-CN" altLang="en-US" sz="2400" b="1" spc="-400" dirty="0">
              <a:solidFill>
                <a:srgbClr val="FFC000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  <a:sym typeface="方正粗倩简体" panose="03000509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pic>
        <p:nvPicPr>
          <p:cNvPr id="1026" name="Picture 2" descr="C:\Users\user\Desktop\辽宋夏金元文化\新教材地图【刘胜军整理】\16《中外历史纲要》上 P6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165" y="809819"/>
            <a:ext cx="3516273" cy="243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辽宋夏金元文化\新教材地图【刘胜军整理】\17《中外历史纲要》上 P62.png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4507076" y="829431"/>
            <a:ext cx="3478745" cy="2417171"/>
          </a:xfrm>
          <a:noFill/>
        </p:spPr>
      </p:pic>
      <p:sp>
        <p:nvSpPr>
          <p:cNvPr id="2" name="箭头: 右 5"/>
          <p:cNvSpPr/>
          <p:nvPr/>
        </p:nvSpPr>
        <p:spPr>
          <a:xfrm>
            <a:off x="4287687" y="1705225"/>
            <a:ext cx="360040" cy="646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C:\Users\user\Desktop\辽宋夏金元文化\新教材地图【刘胜军整理】\18《中外历史纲要》上 P6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0189" y="829074"/>
            <a:ext cx="3281362" cy="234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箭头: 右 20"/>
          <p:cNvSpPr/>
          <p:nvPr/>
        </p:nvSpPr>
        <p:spPr>
          <a:xfrm>
            <a:off x="7985653" y="1715385"/>
            <a:ext cx="360040" cy="646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22605" y="3333115"/>
            <a:ext cx="11669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zh-CN" altLang="en-US" sz="2800" b="1" kern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ngti SC Bold" panose="02010800040101010101" charset="-122"/>
                <a:ea typeface="Songti SC Bold" panose="02010800040101010101" charset="-122"/>
                <a:cs typeface="Roboto Condensed" panose="02000000000000000000" pitchFamily="2" charset="0"/>
                <a:sym typeface="+mn-ea"/>
              </a:rPr>
              <a:t>政治：民族政权并立，国家由分裂割据逐步走向统一，民族融合加强。</a:t>
            </a:r>
          </a:p>
        </p:txBody>
      </p:sp>
      <p:pic>
        <p:nvPicPr>
          <p:cNvPr id="3" name="图片 2" descr="截屏2020-05-18 下午12.21.42"/>
          <p:cNvPicPr>
            <a:picLocks noChangeAspect="1"/>
          </p:cNvPicPr>
          <p:nvPr/>
        </p:nvPicPr>
        <p:blipFill>
          <a:blip r:embed="rId10"/>
          <a:srcRect l="14375" t="27152" r="14886" b="11081"/>
          <a:stretch>
            <a:fillRect/>
          </a:stretch>
        </p:blipFill>
        <p:spPr>
          <a:xfrm>
            <a:off x="1589405" y="3928110"/>
            <a:ext cx="4052570" cy="2211705"/>
          </a:xfrm>
          <a:prstGeom prst="rect">
            <a:avLst/>
          </a:prstGeom>
        </p:spPr>
      </p:pic>
      <p:pic>
        <p:nvPicPr>
          <p:cNvPr id="23" name="Picture 13" descr="C:\Users\user\Desktop\辽宋夏金元文化\微信图片_2018121123160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43065" y="3915410"/>
            <a:ext cx="3568065" cy="22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522605" y="6208395"/>
            <a:ext cx="9788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kern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  <a:cs typeface="Roboto Condensed" panose="02000000000000000000" pitchFamily="2" charset="0"/>
                <a:sym typeface="+mn-ea"/>
              </a:rPr>
              <a:t>经济：农耕经济繁荣，商品经济发展，海外贸易发达。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10018395" y="68580"/>
            <a:ext cx="2155825" cy="760095"/>
            <a:chOff x="15777" y="108"/>
            <a:chExt cx="3395" cy="119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时空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观念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113" y="4283528"/>
            <a:ext cx="1773702" cy="2042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304969"/>
            <a:ext cx="1553029" cy="155302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44880" y="279400"/>
            <a:ext cx="9591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C000"/>
                </a:solidFill>
                <a:latin typeface="仿宋" panose="02010609060101010101" charset="-122"/>
                <a:ea typeface="仿宋" panose="02010609060101010101" charset="-122"/>
              </a:rPr>
              <a:t>一定时期的文化是一定时期政治和经济的反映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224780" y="972185"/>
            <a:ext cx="6635750" cy="0"/>
          </a:xfrm>
          <a:prstGeom prst="line">
            <a:avLst/>
          </a:prstGeom>
          <a:ln w="31750" cmpd="sng">
            <a:solidFill>
              <a:srgbClr val="CF3228"/>
            </a:solidFill>
            <a:prstDash val="soli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224780" y="1442720"/>
            <a:ext cx="573214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65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华夏民族之文化，历数千载之演进，而造极于赵宋之世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</a:rPr>
              <a:t>                                         ——</a:t>
            </a:r>
            <a:r>
              <a:rPr lang="zh-CN" altLang="en-US" sz="28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陈寅恪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1248410"/>
            <a:ext cx="3503930" cy="2224405"/>
          </a:xfrm>
          <a:prstGeom prst="flowChartAlternateProcess">
            <a:avLst/>
          </a:prstGeom>
          <a:effectLst>
            <a:softEdge rad="127000"/>
          </a:effectLst>
        </p:spPr>
      </p:pic>
      <p:sp>
        <p:nvSpPr>
          <p:cNvPr id="15" name="文本框 14"/>
          <p:cNvSpPr txBox="1"/>
          <p:nvPr/>
        </p:nvSpPr>
        <p:spPr>
          <a:xfrm>
            <a:off x="910590" y="3971290"/>
            <a:ext cx="45942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宋朝是最适合人类生活的朝代，如果让我选择，我愿意活在中国的宋朝。</a:t>
            </a:r>
            <a:endParaRPr lang="en-US" altLang="zh-CN" sz="2800" dirty="0">
              <a:solidFill>
                <a:srgbClr val="FFC000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algn="r"/>
            <a:r>
              <a:rPr lang="en-US" altLang="zh-CN" sz="280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汤因比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361530" y="3754120"/>
            <a:ext cx="3650057" cy="2968177"/>
            <a:chOff x="767" y="388"/>
            <a:chExt cx="6926" cy="7829"/>
          </a:xfrm>
        </p:grpSpPr>
        <p:sp>
          <p:nvSpPr>
            <p:cNvPr id="17" name="矩形 16"/>
            <p:cNvSpPr/>
            <p:nvPr/>
          </p:nvSpPr>
          <p:spPr>
            <a:xfrm>
              <a:off x="767" y="6028"/>
              <a:ext cx="6926" cy="2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英国历史学家</a:t>
              </a: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（</a:t>
              </a:r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1889—1975</a:t>
              </a: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）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930" y="388"/>
              <a:ext cx="6600" cy="5640"/>
              <a:chOff x="930" y="388"/>
              <a:chExt cx="6600" cy="5640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0" y="388"/>
                <a:ext cx="6600" cy="5640"/>
              </a:xfrm>
              <a:prstGeom prst="flowChartAlternateProcess">
                <a:avLst/>
              </a:prstGeom>
              <a:effectLst>
                <a:softEdge rad="127000"/>
              </a:effectLst>
            </p:spPr>
          </p:pic>
          <p:sp>
            <p:nvSpPr>
              <p:cNvPr id="21" name="TextBox 4"/>
              <p:cNvSpPr txBox="1"/>
              <p:nvPr/>
            </p:nvSpPr>
            <p:spPr>
              <a:xfrm>
                <a:off x="6359" y="1043"/>
                <a:ext cx="1047" cy="391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汤因比</a:t>
                </a:r>
              </a:p>
            </p:txBody>
          </p:sp>
        </p:grpSp>
      </p:grpSp>
      <p:pic>
        <p:nvPicPr>
          <p:cNvPr id="5170" name="Picture" descr="Picture"/>
          <p:cNvPicPr>
            <a:picLocks noChangeAspect="1"/>
          </p:cNvPicPr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17938217" y="1871856"/>
            <a:ext cx="3902662" cy="2394815"/>
          </a:xfrm>
          <a:prstGeom prst="rect">
            <a:avLst/>
          </a:prstGeom>
        </p:spPr>
      </p:pic>
      <p:pic>
        <p:nvPicPr>
          <p:cNvPr id="22" name="Picture" descr="Picture"/>
          <p:cNvPicPr>
            <a:picLocks noChangeAspect="1"/>
          </p:cNvPicPr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18065217" y="1998856"/>
            <a:ext cx="3902662" cy="2394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" y="5786120"/>
            <a:ext cx="2498090" cy="9359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35" y="972289"/>
            <a:ext cx="886581" cy="7141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唯物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史观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9596"/>
            <a:ext cx="4894895" cy="39184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14376"/>
            <a:ext cx="3952034" cy="23725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99100" y="-471805"/>
            <a:ext cx="6693535" cy="288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9" y="316"/>
            <a:ext cx="2247900" cy="1604963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4549775" y="3925570"/>
            <a:ext cx="1056005" cy="2474595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儒学的复兴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5498905" y="3408371"/>
            <a:ext cx="2191981" cy="2474946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文</a:t>
            </a:r>
            <a:endParaRPr lang="en-US" altLang="zh-CN" sz="4000" spc="-400" dirty="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ea"/>
              <a:sym typeface="方正仿宋简体" panose="02010601030101010101" pitchFamily="2" charset="-122"/>
            </a:endParaRP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化</a:t>
            </a:r>
            <a:endParaRPr lang="en-US" altLang="zh-CN" sz="4000" spc="-400" dirty="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ea"/>
              <a:sym typeface="方正仿宋简体" panose="02010601030101010101" pitchFamily="2" charset="-122"/>
            </a:endParaRP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艺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术</a:t>
            </a:r>
          </a:p>
        </p:txBody>
      </p:sp>
      <p:sp>
        <p:nvSpPr>
          <p:cNvPr id="2" name="椭圆 1"/>
          <p:cNvSpPr/>
          <p:nvPr/>
        </p:nvSpPr>
        <p:spPr>
          <a:xfrm>
            <a:off x="4549775" y="1882775"/>
            <a:ext cx="1169670" cy="13182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132051" y="2939105"/>
            <a:ext cx="2191981" cy="2474946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科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技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8851468" y="4248473"/>
            <a:ext cx="2191981" cy="2474946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少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数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民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族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文</a:t>
            </a:r>
          </a:p>
          <a:p>
            <a:pPr defTabSz="1218565"/>
            <a:r>
              <a:rPr lang="zh-CN" altLang="en-US" sz="4000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字</a:t>
            </a:r>
          </a:p>
        </p:txBody>
      </p:sp>
      <p:sp>
        <p:nvSpPr>
          <p:cNvPr id="19" name="标题 1"/>
          <p:cNvSpPr txBox="1"/>
          <p:nvPr/>
        </p:nvSpPr>
        <p:spPr>
          <a:xfrm>
            <a:off x="4549690" y="2020389"/>
            <a:ext cx="1160124" cy="104254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6600" b="1" spc="-400" dirty="0">
                <a:solidFill>
                  <a:schemeClr val="accent5">
                    <a:lumMod val="50000"/>
                  </a:schemeClr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壹</a:t>
            </a:r>
          </a:p>
        </p:txBody>
      </p:sp>
      <p:sp>
        <p:nvSpPr>
          <p:cNvPr id="3" name="椭圆 2"/>
          <p:cNvSpPr/>
          <p:nvPr/>
        </p:nvSpPr>
        <p:spPr>
          <a:xfrm>
            <a:off x="6120765" y="1882775"/>
            <a:ext cx="1169670" cy="13182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121007" y="2020398"/>
            <a:ext cx="1160124" cy="104254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6600" b="1" spc="-400" dirty="0">
                <a:solidFill>
                  <a:schemeClr val="accent5">
                    <a:lumMod val="50000"/>
                  </a:schemeClr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贰</a:t>
            </a:r>
          </a:p>
        </p:txBody>
      </p:sp>
      <p:sp>
        <p:nvSpPr>
          <p:cNvPr id="6" name="椭圆 5"/>
          <p:cNvSpPr/>
          <p:nvPr/>
        </p:nvSpPr>
        <p:spPr>
          <a:xfrm>
            <a:off x="2832735" y="3414395"/>
            <a:ext cx="527685" cy="57658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7643495" y="2672715"/>
            <a:ext cx="1169670" cy="13182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691216" y="2794454"/>
            <a:ext cx="1160124" cy="104254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6600" b="1" spc="-400" dirty="0">
                <a:solidFill>
                  <a:schemeClr val="accent5">
                    <a:lumMod val="50000"/>
                  </a:schemeClr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叁</a:t>
            </a:r>
          </a:p>
        </p:txBody>
      </p:sp>
      <p:sp>
        <p:nvSpPr>
          <p:cNvPr id="5" name="椭圆 4"/>
          <p:cNvSpPr/>
          <p:nvPr/>
        </p:nvSpPr>
        <p:spPr>
          <a:xfrm>
            <a:off x="9324340" y="1882775"/>
            <a:ext cx="1169670" cy="13182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333653" y="2020398"/>
            <a:ext cx="1160124" cy="104254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6600" b="1" spc="-400" dirty="0">
                <a:solidFill>
                  <a:schemeClr val="accent5">
                    <a:lumMod val="50000"/>
                  </a:schemeClr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肆</a:t>
            </a:r>
          </a:p>
        </p:txBody>
      </p:sp>
      <p:sp>
        <p:nvSpPr>
          <p:cNvPr id="14" name="标题 1"/>
          <p:cNvSpPr txBox="1"/>
          <p:nvPr/>
        </p:nvSpPr>
        <p:spPr>
          <a:xfrm>
            <a:off x="1411560" y="2158342"/>
            <a:ext cx="2191981" cy="1767417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10665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目</a:t>
            </a:r>
            <a:endParaRPr lang="en-US" altLang="zh-CN" sz="10665" b="1" spc="-400" dirty="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ea"/>
              <a:sym typeface="方正仿宋简体" panose="02010601030101010101" pitchFamily="2" charset="-122"/>
            </a:endParaRPr>
          </a:p>
          <a:p>
            <a:pPr defTabSz="1218565"/>
            <a:r>
              <a:rPr lang="zh-CN" altLang="en-US" sz="10665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录</a:t>
            </a:r>
          </a:p>
        </p:txBody>
      </p:sp>
      <p:sp>
        <p:nvSpPr>
          <p:cNvPr id="8" name="椭圆 7"/>
          <p:cNvSpPr/>
          <p:nvPr/>
        </p:nvSpPr>
        <p:spPr>
          <a:xfrm>
            <a:off x="3129280" y="3782695"/>
            <a:ext cx="345440" cy="3397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954655" y="3837305"/>
            <a:ext cx="296545" cy="3130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  <p:bldP spid="17" grpId="0"/>
      <p:bldP spid="18" grpId="0"/>
      <p:bldP spid="19" grpId="0"/>
      <p:bldP spid="3" grpId="0" animBg="1"/>
      <p:bldP spid="20" grpId="0"/>
      <p:bldP spid="4" grpId="0" animBg="1"/>
      <p:bldP spid="21" grpId="0"/>
      <p:bldP spid="5" grpId="0" animBg="1"/>
      <p:bldP spid="2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630"/>
            <a:ext cx="7939699" cy="26633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706" y="829442"/>
            <a:ext cx="886581" cy="7141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10" y="813539"/>
            <a:ext cx="886581" cy="7141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23" y="99518"/>
            <a:ext cx="886581" cy="714190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1697346" y="1243153"/>
            <a:ext cx="702174" cy="257353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4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儒</a:t>
            </a:r>
            <a:endParaRPr lang="en-US" altLang="zh-CN" sz="4800" b="1" spc="-400" dirty="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ea"/>
              <a:sym typeface="方正仿宋简体" panose="02010601030101010101" pitchFamily="2" charset="-122"/>
            </a:endParaRPr>
          </a:p>
          <a:p>
            <a:pPr defTabSz="1218565"/>
            <a:r>
              <a:rPr lang="zh-CN" altLang="en-US" sz="4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学</a:t>
            </a:r>
            <a:endParaRPr lang="en-US" altLang="zh-CN" sz="4800" b="1" spc="-400" dirty="0">
              <a:solidFill>
                <a:srgbClr val="F6B018"/>
              </a:solidFill>
              <a:latin typeface="印品丫丫体-D版" panose="02010601030101010101" pitchFamily="2" charset="-122"/>
              <a:ea typeface="印品丫丫体-D版" panose="02010601030101010101" pitchFamily="2" charset="-122"/>
              <a:cs typeface="+mn-ea"/>
              <a:sym typeface="方正仿宋简体" panose="02010601030101010101" pitchFamily="2" charset="-122"/>
            </a:endParaRPr>
          </a:p>
          <a:p>
            <a:pPr defTabSz="1218565"/>
            <a:r>
              <a:rPr lang="zh-CN" altLang="en-US" sz="4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的复兴</a:t>
            </a:r>
          </a:p>
        </p:txBody>
      </p:sp>
      <p:sp>
        <p:nvSpPr>
          <p:cNvPr id="29" name="标题 1"/>
          <p:cNvSpPr txBox="1"/>
          <p:nvPr/>
        </p:nvSpPr>
        <p:spPr>
          <a:xfrm>
            <a:off x="336792" y="1456698"/>
            <a:ext cx="1160124" cy="106075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65"/>
            <a:r>
              <a:rPr lang="zh-CN" altLang="en-US" sz="8800" b="1" spc="-400" dirty="0">
                <a:solidFill>
                  <a:srgbClr val="F6B018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  <a:cs typeface="+mn-ea"/>
                <a:sym typeface="方正仿宋简体" panose="02010601030101010101" pitchFamily="2" charset="-122"/>
              </a:rPr>
              <a:t>壹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1552560" y="1368874"/>
            <a:ext cx="0" cy="2456541"/>
          </a:xfrm>
          <a:prstGeom prst="line">
            <a:avLst/>
          </a:prstGeom>
          <a:ln>
            <a:solidFill>
              <a:srgbClr val="F6B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009" y="5950382"/>
            <a:ext cx="2087022" cy="7818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0" y="416181"/>
            <a:ext cx="3666020" cy="1040777"/>
          </a:xfrm>
          <a:prstGeom prst="rect">
            <a:avLst/>
          </a:prstGeom>
        </p:spPr>
      </p:pic>
      <p:sp>
        <p:nvSpPr>
          <p:cNvPr id="36" name="Text Box 3"/>
          <p:cNvSpPr txBox="1"/>
          <p:nvPr/>
        </p:nvSpPr>
        <p:spPr>
          <a:xfrm>
            <a:off x="3209925" y="25298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Times New Roman" panose="02020503050405090304" pitchFamily="18" charset="0"/>
                <a:ea typeface="黑体" panose="02010800040101010101" pitchFamily="2" charset="-122"/>
              </a:rPr>
              <a:t>应运而生</a:t>
            </a:r>
          </a:p>
        </p:txBody>
      </p:sp>
      <p:sp>
        <p:nvSpPr>
          <p:cNvPr id="37" name="Text Box 4"/>
          <p:cNvSpPr txBox="1"/>
          <p:nvPr/>
        </p:nvSpPr>
        <p:spPr>
          <a:xfrm>
            <a:off x="5572125" y="25298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Times New Roman" panose="02020503050405090304" pitchFamily="18" charset="0"/>
                <a:ea typeface="黑体" panose="02010800040101010101" pitchFamily="2" charset="-122"/>
              </a:rPr>
              <a:t>继承发展</a:t>
            </a:r>
          </a:p>
        </p:txBody>
      </p:sp>
      <p:sp>
        <p:nvSpPr>
          <p:cNvPr id="38" name="Rectangle 18"/>
          <p:cNvSpPr/>
          <p:nvPr/>
        </p:nvSpPr>
        <p:spPr>
          <a:xfrm>
            <a:off x="3209925" y="1996440"/>
            <a:ext cx="1676400" cy="521970"/>
          </a:xfrm>
          <a:prstGeom prst="rect">
            <a:avLst/>
          </a:prstGeom>
          <a:noFill/>
          <a:ln w="12700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春秋</a:t>
            </a:r>
          </a:p>
        </p:txBody>
      </p:sp>
      <p:sp>
        <p:nvSpPr>
          <p:cNvPr id="39" name="AutoShape 34"/>
          <p:cNvSpPr/>
          <p:nvPr/>
        </p:nvSpPr>
        <p:spPr>
          <a:xfrm>
            <a:off x="4962525" y="2377440"/>
            <a:ext cx="533400" cy="304800"/>
          </a:xfrm>
          <a:prstGeom prst="rightArrow">
            <a:avLst>
              <a:gd name="adj1" fmla="val 50000"/>
              <a:gd name="adj2" fmla="val 68744"/>
            </a:avLst>
          </a:prstGeom>
          <a:solidFill>
            <a:srgbClr val="FFC000"/>
          </a:solidFill>
          <a:ln w="9525" cap="flat" cmpd="sng">
            <a:solidFill>
              <a:schemeClr val="accent4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Text Box 36"/>
          <p:cNvSpPr txBox="1"/>
          <p:nvPr/>
        </p:nvSpPr>
        <p:spPr>
          <a:xfrm>
            <a:off x="3209925" y="3672840"/>
            <a:ext cx="2057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三国</a:t>
            </a:r>
          </a:p>
        </p:txBody>
      </p:sp>
      <p:sp>
        <p:nvSpPr>
          <p:cNvPr id="41" name="Text Box 37"/>
          <p:cNvSpPr txBox="1"/>
          <p:nvPr/>
        </p:nvSpPr>
        <p:spPr>
          <a:xfrm>
            <a:off x="10296525" y="25298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儒学独尊</a:t>
            </a:r>
          </a:p>
        </p:txBody>
      </p:sp>
      <p:sp>
        <p:nvSpPr>
          <p:cNvPr id="42" name="Text Box 38"/>
          <p:cNvSpPr txBox="1"/>
          <p:nvPr/>
        </p:nvSpPr>
        <p:spPr>
          <a:xfrm>
            <a:off x="7934325" y="25298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遭到打击</a:t>
            </a:r>
          </a:p>
        </p:txBody>
      </p:sp>
      <p:sp>
        <p:nvSpPr>
          <p:cNvPr id="43" name="Text Box 39"/>
          <p:cNvSpPr txBox="1"/>
          <p:nvPr/>
        </p:nvSpPr>
        <p:spPr>
          <a:xfrm>
            <a:off x="10296525" y="19964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西汉武帝</a:t>
            </a:r>
          </a:p>
        </p:txBody>
      </p:sp>
      <p:sp>
        <p:nvSpPr>
          <p:cNvPr id="44" name="Text Box 40"/>
          <p:cNvSpPr txBox="1"/>
          <p:nvPr/>
        </p:nvSpPr>
        <p:spPr>
          <a:xfrm>
            <a:off x="7934325" y="19964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秦朝</a:t>
            </a:r>
          </a:p>
        </p:txBody>
      </p:sp>
      <p:sp>
        <p:nvSpPr>
          <p:cNvPr id="45" name="Text Box 41"/>
          <p:cNvSpPr txBox="1"/>
          <p:nvPr/>
        </p:nvSpPr>
        <p:spPr>
          <a:xfrm>
            <a:off x="5572125" y="19964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战国</a:t>
            </a:r>
          </a:p>
        </p:txBody>
      </p:sp>
      <p:sp>
        <p:nvSpPr>
          <p:cNvPr id="46" name="Text Box 42"/>
          <p:cNvSpPr txBox="1"/>
          <p:nvPr/>
        </p:nvSpPr>
        <p:spPr>
          <a:xfrm>
            <a:off x="9077325" y="3444240"/>
            <a:ext cx="25908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宋</a:t>
            </a:r>
          </a:p>
        </p:txBody>
      </p:sp>
      <p:sp>
        <p:nvSpPr>
          <p:cNvPr id="47" name="Text Box 43"/>
          <p:cNvSpPr txBox="1"/>
          <p:nvPr/>
        </p:nvSpPr>
        <p:spPr>
          <a:xfrm>
            <a:off x="3519170" y="4964430"/>
            <a:ext cx="5782945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儒学僵化，</a:t>
            </a:r>
            <a:r>
              <a:rPr lang="zh-CN" altLang="en-US" sz="2800" b="1" dirty="0">
                <a:solidFill>
                  <a:schemeClr val="bg1"/>
                </a:solidFill>
                <a:latin typeface="微软雅黑" charset="-122"/>
                <a:ea typeface="微软雅黑" charset="-122"/>
                <a:sym typeface="+mn-ea"/>
              </a:rPr>
              <a:t>以阐释经书字句为主</a:t>
            </a:r>
          </a:p>
        </p:txBody>
      </p:sp>
      <p:sp>
        <p:nvSpPr>
          <p:cNvPr id="48" name="Text Box 44"/>
          <p:cNvSpPr txBox="1"/>
          <p:nvPr/>
        </p:nvSpPr>
        <p:spPr>
          <a:xfrm>
            <a:off x="5495925" y="34442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隋唐</a:t>
            </a:r>
          </a:p>
        </p:txBody>
      </p:sp>
      <p:sp>
        <p:nvSpPr>
          <p:cNvPr id="49" name="Text Box 45"/>
          <p:cNvSpPr txBox="1"/>
          <p:nvPr/>
        </p:nvSpPr>
        <p:spPr>
          <a:xfrm>
            <a:off x="5495925" y="396621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融合</a:t>
            </a:r>
          </a:p>
        </p:txBody>
      </p:sp>
      <p:sp>
        <p:nvSpPr>
          <p:cNvPr id="50" name="Text Box 47"/>
          <p:cNvSpPr txBox="1"/>
          <p:nvPr/>
        </p:nvSpPr>
        <p:spPr>
          <a:xfrm>
            <a:off x="9180195" y="3966210"/>
            <a:ext cx="25908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503050405090304" pitchFamily="18" charset="0"/>
                <a:ea typeface="黑体" panose="02010800040101010101" pitchFamily="2" charset="-122"/>
              </a:rPr>
              <a:t>？？？？</a:t>
            </a:r>
          </a:p>
        </p:txBody>
      </p:sp>
      <p:sp>
        <p:nvSpPr>
          <p:cNvPr id="51" name="AutoShape 49"/>
          <p:cNvSpPr/>
          <p:nvPr/>
        </p:nvSpPr>
        <p:spPr>
          <a:xfrm>
            <a:off x="7324725" y="2377440"/>
            <a:ext cx="533400" cy="304800"/>
          </a:xfrm>
          <a:prstGeom prst="rightArrow">
            <a:avLst>
              <a:gd name="adj1" fmla="val 50000"/>
              <a:gd name="adj2" fmla="val 68809"/>
            </a:avLst>
          </a:prstGeom>
          <a:solidFill>
            <a:srgbClr val="FFC000"/>
          </a:solidFill>
          <a:ln w="9525" cap="flat" cmpd="sng">
            <a:solidFill>
              <a:srgbClr val="EBAE3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2" name="AutoShape 50"/>
          <p:cNvSpPr/>
          <p:nvPr/>
        </p:nvSpPr>
        <p:spPr>
          <a:xfrm>
            <a:off x="9686925" y="2377440"/>
            <a:ext cx="533400" cy="304800"/>
          </a:xfrm>
          <a:prstGeom prst="rightArrow">
            <a:avLst>
              <a:gd name="adj1" fmla="val 50000"/>
              <a:gd name="adj2" fmla="val 68809"/>
            </a:avLst>
          </a:prstGeom>
          <a:solidFill>
            <a:srgbClr val="FFC000"/>
          </a:solidFill>
          <a:ln w="9525" cap="flat" cmpd="sng">
            <a:solidFill>
              <a:srgbClr val="EBAE3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3" name="AutoShape 51"/>
          <p:cNvSpPr/>
          <p:nvPr/>
        </p:nvSpPr>
        <p:spPr>
          <a:xfrm>
            <a:off x="2760980" y="3825240"/>
            <a:ext cx="533400" cy="304800"/>
          </a:xfrm>
          <a:prstGeom prst="rightArrow">
            <a:avLst>
              <a:gd name="adj1" fmla="val 50000"/>
              <a:gd name="adj2" fmla="val 68809"/>
            </a:avLst>
          </a:prstGeom>
          <a:solidFill>
            <a:srgbClr val="FFC000"/>
          </a:solidFill>
          <a:ln w="9525" cap="flat" cmpd="sng">
            <a:solidFill>
              <a:srgbClr val="EBAE3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AutoShape 52"/>
          <p:cNvSpPr/>
          <p:nvPr/>
        </p:nvSpPr>
        <p:spPr>
          <a:xfrm>
            <a:off x="5038725" y="3825240"/>
            <a:ext cx="533400" cy="304800"/>
          </a:xfrm>
          <a:prstGeom prst="rightArrow">
            <a:avLst>
              <a:gd name="adj1" fmla="val 50000"/>
              <a:gd name="adj2" fmla="val 68809"/>
            </a:avLst>
          </a:prstGeom>
          <a:solidFill>
            <a:srgbClr val="FFC000"/>
          </a:solidFill>
          <a:ln w="9525" cap="flat" cmpd="sng">
            <a:solidFill>
              <a:srgbClr val="EBAE3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5" name="AutoShape 54"/>
          <p:cNvSpPr/>
          <p:nvPr/>
        </p:nvSpPr>
        <p:spPr>
          <a:xfrm>
            <a:off x="6905625" y="3825240"/>
            <a:ext cx="533400" cy="304800"/>
          </a:xfrm>
          <a:prstGeom prst="rightArrow">
            <a:avLst>
              <a:gd name="adj1" fmla="val 50000"/>
              <a:gd name="adj2" fmla="val 68809"/>
            </a:avLst>
          </a:prstGeom>
          <a:solidFill>
            <a:srgbClr val="FFC000"/>
          </a:solidFill>
          <a:ln w="9525" cap="flat" cmpd="sng">
            <a:solidFill>
              <a:srgbClr val="EBAE3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56" name="Text Box 44"/>
          <p:cNvSpPr txBox="1"/>
          <p:nvPr/>
        </p:nvSpPr>
        <p:spPr>
          <a:xfrm>
            <a:off x="7248525" y="3672840"/>
            <a:ext cx="1676400" cy="521970"/>
          </a:xfrm>
          <a:prstGeom prst="rect">
            <a:avLst/>
          </a:prstGeom>
          <a:noFill/>
          <a:ln w="15875" cap="flat" cmpd="sng">
            <a:solidFill>
              <a:srgbClr val="333333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Arial" panose="020B0604020202090204" pitchFamily="34" charset="0"/>
                <a:ea typeface="黑体" panose="02010800040101010101" pitchFamily="2" charset="-122"/>
              </a:rPr>
              <a:t>五代</a:t>
            </a:r>
          </a:p>
        </p:txBody>
      </p:sp>
      <p:sp>
        <p:nvSpPr>
          <p:cNvPr id="58" name="左大括号 57"/>
          <p:cNvSpPr/>
          <p:nvPr/>
        </p:nvSpPr>
        <p:spPr>
          <a:xfrm rot="16200000">
            <a:off x="6256020" y="2853690"/>
            <a:ext cx="156845" cy="3744595"/>
          </a:xfrm>
          <a:prstGeom prst="leftBrace">
            <a:avLst/>
          </a:prstGeom>
          <a:ln w="50800">
            <a:solidFill>
              <a:srgbClr val="EBA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AutoShape 54"/>
          <p:cNvSpPr/>
          <p:nvPr/>
        </p:nvSpPr>
        <p:spPr>
          <a:xfrm>
            <a:off x="8646795" y="3825240"/>
            <a:ext cx="533400" cy="304800"/>
          </a:xfrm>
          <a:prstGeom prst="rightArrow">
            <a:avLst>
              <a:gd name="adj1" fmla="val 50000"/>
              <a:gd name="adj2" fmla="val 68809"/>
            </a:avLst>
          </a:prstGeom>
          <a:solidFill>
            <a:srgbClr val="FFC000"/>
          </a:solidFill>
          <a:ln w="9525" cap="flat" cmpd="sng">
            <a:solidFill>
              <a:srgbClr val="EBAE37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时空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观念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12192000" cy="68579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过 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5815" y="4492625"/>
            <a:ext cx="1591945" cy="1833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15" y="5733415"/>
            <a:ext cx="1124585" cy="11245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0" y="229870"/>
            <a:ext cx="1637665" cy="1644650"/>
          </a:xfrm>
          <a:prstGeom prst="rect">
            <a:avLst/>
          </a:prstGeom>
        </p:spPr>
      </p:pic>
      <p:pic>
        <p:nvPicPr>
          <p:cNvPr id="13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2" y="1260301"/>
            <a:ext cx="2935925" cy="1909407"/>
          </a:xfrm>
          <a:prstGeom prst="rect">
            <a:avLst/>
          </a:prstGeom>
          <a:noFill/>
          <a:ln w="9525">
            <a:solidFill>
              <a:srgbClr val="70AD4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Line 103"/>
          <p:cNvSpPr>
            <a:spLocks noChangeShapeType="1"/>
          </p:cNvSpPr>
          <p:nvPr/>
        </p:nvSpPr>
        <p:spPr bwMode="auto">
          <a:xfrm rot="16200000">
            <a:off x="7221346" y="392397"/>
            <a:ext cx="0" cy="1319204"/>
          </a:xfrm>
          <a:prstGeom prst="line">
            <a:avLst/>
          </a:prstGeom>
          <a:noFill/>
          <a:ln w="9525">
            <a:solidFill>
              <a:srgbClr val="EBAE37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ln>
                <a:solidFill>
                  <a:srgbClr val="EA6254"/>
                </a:solidFill>
              </a:ln>
              <a:solidFill>
                <a:prstClr val="black"/>
              </a:solidFill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2" name="Line 103"/>
          <p:cNvSpPr>
            <a:spLocks noChangeShapeType="1"/>
          </p:cNvSpPr>
          <p:nvPr/>
        </p:nvSpPr>
        <p:spPr bwMode="auto">
          <a:xfrm rot="16200000">
            <a:off x="7221346" y="1109947"/>
            <a:ext cx="0" cy="1319204"/>
          </a:xfrm>
          <a:prstGeom prst="line">
            <a:avLst/>
          </a:prstGeom>
          <a:noFill/>
          <a:ln w="9525">
            <a:solidFill>
              <a:srgbClr val="EBAE37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ln>
                <a:solidFill>
                  <a:srgbClr val="EA6254"/>
                </a:solidFill>
              </a:ln>
              <a:solidFill>
                <a:prstClr val="black"/>
              </a:solidFill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08" name="文本框 60"/>
          <p:cNvSpPr>
            <a:spLocks noChangeArrowheads="1"/>
          </p:cNvSpPr>
          <p:nvPr/>
        </p:nvSpPr>
        <p:spPr bwMode="auto">
          <a:xfrm>
            <a:off x="6317776" y="1187411"/>
            <a:ext cx="180721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rPr>
              <a:t>儒学复兴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04590" y="1874520"/>
            <a:ext cx="8133080" cy="53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从北宋中期起，一批学者掀起了儒学复兴运动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704590" y="2414270"/>
            <a:ext cx="78378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“</a:t>
            </a:r>
            <a:r>
              <a:rPr lang="zh-CN" altLang="en-US" sz="28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为天地立心，为生民立命，为往圣继绝学，为万事开太平</a:t>
            </a:r>
          </a:p>
          <a:p>
            <a:r>
              <a:rPr lang="zh-CN" altLang="en-US" sz="28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                                                           </a:t>
            </a:r>
            <a:r>
              <a:rPr lang="en-US" altLang="zh-CN" sz="28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——</a:t>
            </a:r>
            <a:r>
              <a:rPr lang="zh-CN" altLang="en-US" sz="280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张载</a:t>
            </a:r>
          </a:p>
        </p:txBody>
      </p:sp>
      <p:sp>
        <p:nvSpPr>
          <p:cNvPr id="113" name="文本框 60"/>
          <p:cNvSpPr>
            <a:spLocks noChangeArrowheads="1"/>
          </p:cNvSpPr>
          <p:nvPr/>
        </p:nvSpPr>
        <p:spPr bwMode="auto">
          <a:xfrm>
            <a:off x="230838" y="3564375"/>
            <a:ext cx="180721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rPr>
              <a:t>理学创立</a:t>
            </a:r>
          </a:p>
        </p:txBody>
      </p:sp>
      <p:sp>
        <p:nvSpPr>
          <p:cNvPr id="119" name="Line 103"/>
          <p:cNvSpPr>
            <a:spLocks noChangeShapeType="1"/>
          </p:cNvSpPr>
          <p:nvPr/>
        </p:nvSpPr>
        <p:spPr bwMode="auto">
          <a:xfrm rot="16200000">
            <a:off x="1134798" y="2823393"/>
            <a:ext cx="0" cy="1346646"/>
          </a:xfrm>
          <a:prstGeom prst="line">
            <a:avLst/>
          </a:prstGeom>
          <a:noFill/>
          <a:ln w="9525">
            <a:solidFill>
              <a:srgbClr val="EBAE37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20" name="Line 103"/>
          <p:cNvSpPr>
            <a:spLocks noChangeShapeType="1"/>
          </p:cNvSpPr>
          <p:nvPr/>
        </p:nvSpPr>
        <p:spPr bwMode="auto">
          <a:xfrm rot="16200000">
            <a:off x="1114673" y="3442102"/>
            <a:ext cx="0" cy="1374198"/>
          </a:xfrm>
          <a:prstGeom prst="line">
            <a:avLst/>
          </a:prstGeom>
          <a:noFill/>
          <a:ln w="9525">
            <a:solidFill>
              <a:srgbClr val="EBAE37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grpSp>
        <p:nvGrpSpPr>
          <p:cNvPr id="15367" name="Group 13"/>
          <p:cNvGrpSpPr/>
          <p:nvPr/>
        </p:nvGrpSpPr>
        <p:grpSpPr>
          <a:xfrm>
            <a:off x="427355" y="4372610"/>
            <a:ext cx="2263140" cy="2475761"/>
            <a:chOff x="315" y="1056"/>
            <a:chExt cx="1679" cy="2311"/>
          </a:xfrm>
        </p:grpSpPr>
        <p:pic>
          <p:nvPicPr>
            <p:cNvPr id="15368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5" y="1056"/>
              <a:ext cx="1679" cy="1824"/>
            </a:xfrm>
            <a:prstGeom prst="rect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369" name="Text Box 10"/>
            <p:cNvSpPr txBox="1"/>
            <p:nvPr/>
          </p:nvSpPr>
          <p:spPr>
            <a:xfrm>
              <a:off x="797" y="2880"/>
              <a:ext cx="923" cy="4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800040101010101" pitchFamily="2" charset="-122"/>
                  <a:ea typeface="黑体" panose="02010800040101010101" pitchFamily="2" charset="-122"/>
                </a:rPr>
                <a:t>程颢</a:t>
              </a:r>
            </a:p>
          </p:txBody>
        </p:sp>
      </p:grpSp>
      <p:grpSp>
        <p:nvGrpSpPr>
          <p:cNvPr id="15364" name="Group 14"/>
          <p:cNvGrpSpPr/>
          <p:nvPr/>
        </p:nvGrpSpPr>
        <p:grpSpPr>
          <a:xfrm>
            <a:off x="3029585" y="4375785"/>
            <a:ext cx="1929765" cy="2476500"/>
            <a:chOff x="2186" y="1056"/>
            <a:chExt cx="1588" cy="2316"/>
          </a:xfrm>
        </p:grpSpPr>
        <p:pic>
          <p:nvPicPr>
            <p:cNvPr id="15365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86" y="1056"/>
              <a:ext cx="1588" cy="1824"/>
            </a:xfrm>
            <a:prstGeom prst="rect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366" name="Text Box 8"/>
            <p:cNvSpPr txBox="1"/>
            <p:nvPr/>
          </p:nvSpPr>
          <p:spPr>
            <a:xfrm>
              <a:off x="2639" y="2884"/>
              <a:ext cx="960" cy="4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800040101010101" pitchFamily="2" charset="-122"/>
                  <a:ea typeface="黑体" panose="02010800040101010101" pitchFamily="2" charset="-122"/>
                </a:rPr>
                <a:t>程颐</a:t>
              </a:r>
            </a:p>
          </p:txBody>
        </p:sp>
      </p:grpSp>
      <p:sp>
        <p:nvSpPr>
          <p:cNvPr id="9" name="文本框 60"/>
          <p:cNvSpPr>
            <a:spLocks noChangeArrowheads="1"/>
          </p:cNvSpPr>
          <p:nvPr/>
        </p:nvSpPr>
        <p:spPr bwMode="auto">
          <a:xfrm>
            <a:off x="6317313" y="3547230"/>
            <a:ext cx="180721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rgbClr val="FFC000"/>
                </a:solidFill>
                <a:latin typeface="微软雅黑" charset="-122"/>
                <a:ea typeface="微软雅黑" charset="-122"/>
                <a:sym typeface="Arial" panose="020B0604020202090204" pitchFamily="34" charset="0"/>
              </a:rPr>
              <a:t>理学成熟</a:t>
            </a:r>
          </a:p>
        </p:txBody>
      </p:sp>
      <p:sp>
        <p:nvSpPr>
          <p:cNvPr id="10" name="Line 103"/>
          <p:cNvSpPr>
            <a:spLocks noChangeShapeType="1"/>
          </p:cNvSpPr>
          <p:nvPr/>
        </p:nvSpPr>
        <p:spPr bwMode="auto">
          <a:xfrm rot="16200000">
            <a:off x="7207938" y="2745923"/>
            <a:ext cx="0" cy="1346646"/>
          </a:xfrm>
          <a:prstGeom prst="line">
            <a:avLst/>
          </a:prstGeom>
          <a:noFill/>
          <a:ln w="9525">
            <a:solidFill>
              <a:srgbClr val="EBAE37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3" name="Line 103"/>
          <p:cNvSpPr>
            <a:spLocks noChangeShapeType="1"/>
          </p:cNvSpPr>
          <p:nvPr/>
        </p:nvSpPr>
        <p:spPr bwMode="auto">
          <a:xfrm rot="16200000">
            <a:off x="7197338" y="3442102"/>
            <a:ext cx="0" cy="1374198"/>
          </a:xfrm>
          <a:prstGeom prst="line">
            <a:avLst/>
          </a:prstGeom>
          <a:noFill/>
          <a:ln w="9525">
            <a:solidFill>
              <a:srgbClr val="EBAE37"/>
            </a:solidFill>
            <a:prstDash val="dash"/>
            <a:round/>
            <a:headEnd type="oval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gency FB" panose="020B0503020202020204" pitchFamily="34" charset="0"/>
              <a:ea typeface="微软雅黑" charset="-122"/>
              <a:cs typeface="+mn-ea"/>
              <a:sym typeface="Agency FB" panose="020B0503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 b="5127"/>
          <a:stretch>
            <a:fillRect/>
          </a:stretch>
        </p:blipFill>
        <p:spPr>
          <a:xfrm>
            <a:off x="5774055" y="4175760"/>
            <a:ext cx="2350770" cy="2154555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27" name="文本框 26"/>
          <p:cNvSpPr txBox="1"/>
          <p:nvPr/>
        </p:nvSpPr>
        <p:spPr>
          <a:xfrm>
            <a:off x="5679440" y="6326505"/>
            <a:ext cx="26720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黑体" panose="02010800040101010101" pitchFamily="2" charset="-122"/>
                <a:ea typeface="黑体" panose="02010800040101010101" pitchFamily="2" charset="-122"/>
              </a:rPr>
              <a:t>集大成者：朱熹</a:t>
            </a:r>
          </a:p>
        </p:txBody>
      </p:sp>
      <p:pic>
        <p:nvPicPr>
          <p:cNvPr id="13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90" y="4458335"/>
            <a:ext cx="1490345" cy="1781810"/>
          </a:xfrm>
          <a:prstGeom prst="rect">
            <a:avLst/>
          </a:prstGeom>
          <a:noFill/>
          <a:ln w="9525">
            <a:solidFill>
              <a:srgbClr val="70AD4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文本框 62"/>
          <p:cNvSpPr txBox="1"/>
          <p:nvPr/>
        </p:nvSpPr>
        <p:spPr>
          <a:xfrm>
            <a:off x="8351520" y="5870575"/>
            <a:ext cx="2792730" cy="98742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457200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300" dirty="0">
              <a:solidFill>
                <a:srgbClr val="FF0000"/>
              </a:solidFill>
              <a:latin typeface="微软雅黑" charset="-122"/>
              <a:ea typeface="微软雅黑" charset="-122"/>
            </a:endParaRPr>
          </a:p>
          <a:p>
            <a:pPr algn="ctr" defTabSz="457200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《</a:t>
            </a:r>
            <a:r>
              <a:rPr lang="zh-CN" altLang="en-US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四书章句集注</a:t>
            </a:r>
            <a:r>
              <a:rPr lang="en-US" altLang="zh-CN" sz="28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》</a:t>
            </a:r>
          </a:p>
        </p:txBody>
      </p:sp>
      <p:cxnSp>
        <p:nvCxnSpPr>
          <p:cNvPr id="15" name="直接连接符 14"/>
          <p:cNvCxnSpPr>
            <a:endCxn id="16" idx="6"/>
          </p:cNvCxnSpPr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7595" y="4805680"/>
            <a:ext cx="1320165" cy="1520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00" y="5930900"/>
            <a:ext cx="927100" cy="927100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内 容</a:t>
            </a: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469005" y="1210945"/>
            <a:ext cx="5253990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2"/>
                </a:solidFill>
                <a:latin typeface="微软雅黑" charset="-122"/>
                <a:ea typeface="微软雅黑" charset="-122"/>
                <a:cs typeface="微软雅黑" charset="-122"/>
              </a:rPr>
              <a:t>程朱理学  </a:t>
            </a:r>
            <a:r>
              <a:rPr lang="en-US" altLang="zh-CN" sz="2800" b="1">
                <a:solidFill>
                  <a:schemeClr val="tx2"/>
                </a:solidFill>
                <a:latin typeface="微软雅黑" charset="-122"/>
                <a:ea typeface="微软雅黑" charset="-122"/>
                <a:cs typeface="微软雅黑" charset="-122"/>
              </a:rPr>
              <a:t>——</a:t>
            </a:r>
            <a:r>
              <a:rPr lang="zh-CN" altLang="en-US" sz="2800" b="1">
                <a:solidFill>
                  <a:schemeClr val="tx2"/>
                </a:solidFill>
                <a:latin typeface="微软雅黑" charset="-122"/>
                <a:ea typeface="微软雅黑" charset="-122"/>
                <a:cs typeface="微软雅黑" charset="-122"/>
              </a:rPr>
              <a:t>客观唯心主义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3590" y="1818640"/>
            <a:ext cx="10972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北宋程颢、程颐对理学的发展作出了突出贡献。南宋朱熹继承二程思想，并成为集大成者。所以将其通称为“程朱理学”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1620"/>
            <a:ext cx="2888615" cy="16954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82270" y="2833370"/>
            <a:ext cx="143954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2"/>
                </a:solidFill>
                <a:latin typeface="微软雅黑" charset="-122"/>
                <a:ea typeface="微软雅黑" charset="-122"/>
                <a:cs typeface="微软雅黑" charset="-122"/>
              </a:rPr>
              <a:t>宇宙观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985010" y="2665730"/>
            <a:ext cx="100844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altLang="en-US" sz="2400" b="1" noProof="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kumimoji="1" lang="en-US" altLang="zh-CN" sz="2400" b="1" noProof="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1</a:t>
            </a:r>
            <a:r>
              <a:rPr kumimoji="1" lang="zh-CN" altLang="en-US" sz="2400" b="1" noProof="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：</a:t>
            </a:r>
            <a:r>
              <a:rPr lang="zh-CN" altLang="en-US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宇宙之间一理而已。天得之而为天，地得之而为地</a:t>
            </a:r>
            <a:r>
              <a:rPr lang="en-US" altLang="zh-CN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凡生于天地之间者</a:t>
            </a:r>
            <a:r>
              <a:rPr lang="en-US" altLang="zh-CN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又各得之以为性</a:t>
            </a:r>
            <a:r>
              <a:rPr lang="en-US" altLang="zh-CN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;…</a:t>
            </a:r>
            <a:r>
              <a:rPr lang="zh-CN" altLang="en-US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天下物皆可以理照，有物必有则</a:t>
            </a:r>
            <a:r>
              <a:rPr lang="en-US" altLang="zh-CN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一物需有一理。有理而后有象</a:t>
            </a:r>
            <a:r>
              <a:rPr lang="en-US" altLang="zh-CN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,</a:t>
            </a:r>
            <a:r>
              <a:rPr lang="zh-CN" altLang="en-US" sz="2400" b="1" noProof="0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有象然后有数。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2: 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问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: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天道如何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?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曰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: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只是理。理便是天道也。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                                                                   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程颢、程颐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河南程氏遗书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  <a:endParaRPr lang="en-US" altLang="zh-CN" sz="2400" b="1" noProof="0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  <a:sym typeface="+mn-ea"/>
            </a:endParaRPr>
          </a:p>
        </p:txBody>
      </p:sp>
      <p:sp>
        <p:nvSpPr>
          <p:cNvPr id="738308" name="Rectangle 4"/>
          <p:cNvSpPr/>
          <p:nvPr/>
        </p:nvSpPr>
        <p:spPr>
          <a:xfrm>
            <a:off x="3184525" y="5651500"/>
            <a:ext cx="7405370" cy="1076325"/>
          </a:xfrm>
          <a:prstGeom prst="rect">
            <a:avLst/>
          </a:prstGeom>
          <a:solidFill>
            <a:srgbClr val="F5D214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理学的宇宙观：</a:t>
            </a:r>
          </a:p>
          <a:p>
            <a:r>
              <a:rPr lang="zh-CN" altLang="en-US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   “理”是世界的本原，先有理后有物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129024" y="116857"/>
            <a:ext cx="652563" cy="690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7595" y="4805680"/>
            <a:ext cx="1320165" cy="1520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00" y="5930900"/>
            <a:ext cx="927100" cy="927100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>
          <a:xfrm>
            <a:off x="910590" y="229870"/>
            <a:ext cx="6055360" cy="69469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565"/>
            <a:r>
              <a:rPr lang="zh-CN" altLang="en-US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壹     儒学复兴</a:t>
            </a:r>
            <a:r>
              <a:rPr lang="en-US" altLang="zh-CN" sz="36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—— </a:t>
            </a:r>
            <a:r>
              <a:rPr lang="zh-CN" altLang="en-US" sz="2400" b="1" spc="-400" dirty="0">
                <a:solidFill>
                  <a:srgbClr val="F6B018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方正仿宋简体" panose="02010601030101010101" pitchFamily="2" charset="-122"/>
              </a:rPr>
              <a:t>内 容</a:t>
            </a: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21285" y="985520"/>
            <a:ext cx="5151755" cy="171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99415" y="1300480"/>
            <a:ext cx="143954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2"/>
                </a:solidFill>
                <a:latin typeface="微软雅黑" charset="-122"/>
                <a:ea typeface="微软雅黑" charset="-122"/>
                <a:cs typeface="微软雅黑" charset="-122"/>
              </a:rPr>
              <a:t>人生观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73910" y="1300480"/>
            <a:ext cx="100158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defRPr/>
            </a:pPr>
            <a:r>
              <a:rPr kumimoji="1" lang="zh-CN" altLang="en-US" sz="2400" b="1" noProof="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kumimoji="1" lang="en-US" altLang="zh-CN" sz="2400" b="1" noProof="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1</a:t>
            </a:r>
            <a:r>
              <a:rPr kumimoji="1" lang="zh-CN" altLang="en-US" sz="2400" b="1" noProof="0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：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人之一心，天理存，则人欲亡；人欲胜，则天理灭。未有天理人欲夹杂者。学习和修养的目的就是存天理，灭人欲。</a:t>
            </a:r>
            <a:endParaRPr lang="zh-CN" altLang="en-US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algn="r"/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——《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朱文公文集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  <a:endParaRPr lang="en-US" altLang="zh-CN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2: 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“所谓天理，复是何物？仁、义、礼、智岂不是天理？君臣、父子、兄弟、夫妇、朋友岂不是天理？”</a:t>
            </a:r>
            <a:endParaRPr lang="zh-CN" altLang="en-US" sz="2400" b="1" noProof="0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  <a:sym typeface="+mn-ea"/>
            </a:endParaRPr>
          </a:p>
        </p:txBody>
      </p:sp>
      <p:sp>
        <p:nvSpPr>
          <p:cNvPr id="738308" name="Rectangle 4"/>
          <p:cNvSpPr/>
          <p:nvPr/>
        </p:nvSpPr>
        <p:spPr>
          <a:xfrm>
            <a:off x="2881630" y="5122545"/>
            <a:ext cx="7955915" cy="1568450"/>
          </a:xfrm>
          <a:prstGeom prst="rect">
            <a:avLst/>
          </a:prstGeom>
          <a:solidFill>
            <a:srgbClr val="F5D214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理学人生观：</a:t>
            </a:r>
          </a:p>
          <a:p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    天理即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“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三纲五常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”;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503050405090304" pitchFamily="18" charset="0"/>
                <a:ea typeface="黑体" panose="02010800040101010101" pitchFamily="2" charset="-122"/>
                <a:sym typeface="+mn-ea"/>
              </a:rPr>
              <a:t>应存天理，灭人欲。</a:t>
            </a:r>
          </a:p>
          <a:p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90204" pitchFamily="34" charset="0"/>
                <a:ea typeface="黑体" panose="02010800040101010101" pitchFamily="2" charset="-122"/>
                <a:sym typeface="+mn-ea"/>
              </a:rPr>
              <a:t>根本目的：维护封建专制统治</a:t>
            </a:r>
            <a:endParaRPr lang="zh-CN" altLang="en-US" sz="3200" b="1" dirty="0">
              <a:solidFill>
                <a:schemeClr val="tx1"/>
              </a:solidFill>
              <a:effectLst/>
              <a:latin typeface="Arial" panose="020B0604020202090204" pitchFamily="34" charset="0"/>
              <a:ea typeface="黑体" panose="02010800040101010101" pitchFamily="2" charset="-122"/>
              <a:cs typeface="宋体-简" panose="02010800040101010101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75" y="5687060"/>
            <a:ext cx="2922905" cy="117094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061210" y="3704590"/>
            <a:ext cx="957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材料</a:t>
            </a:r>
            <a:r>
              <a:rPr lang="en-US" altLang="zh-CN" sz="2400" b="1" dirty="0">
                <a:solidFill>
                  <a:srgbClr val="FFC000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3: 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宇宙之间，一理而已。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……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其张之为三纲，其纪之为五常，盖皆此理之流行，无所适而不在！</a:t>
            </a:r>
            <a:endParaRPr lang="en-US" altLang="zh-CN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algn="r"/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——《</a:t>
            </a:r>
            <a:r>
              <a:rPr lang="zh-CN" altLang="en-US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朱文公文集</a:t>
            </a:r>
            <a:r>
              <a:rPr lang="en-US" altLang="zh-CN" sz="2400" b="1" dirty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  <a:sym typeface="+mn-ea"/>
              </a:rPr>
              <a:t>》</a:t>
            </a:r>
            <a:endParaRPr lang="zh-CN" altLang="en-US" sz="2400" b="1" dirty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  <a:sym typeface="+mn-ea"/>
            </a:endParaRPr>
          </a:p>
        </p:txBody>
      </p:sp>
      <p:pic>
        <p:nvPicPr>
          <p:cNvPr id="13" name="图片 12" descr="598c0d1df00588ceb7dda1ea511f3f3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3345" y="1946910"/>
            <a:ext cx="2425700" cy="361569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90830" y="2581275"/>
            <a:ext cx="1581785" cy="22453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宋体-简" panose="02010800040101010101" charset="-122"/>
                <a:ea typeface="宋体-简" panose="02010800040101010101" charset="-122"/>
              </a:rPr>
              <a:t>三纲</a:t>
            </a: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君为臣纲</a:t>
            </a: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父为子纲</a:t>
            </a: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父为妻纲</a:t>
            </a:r>
          </a:p>
          <a:p>
            <a:pPr algn="ctr"/>
            <a:r>
              <a:rPr lang="zh-CN" altLang="en-US" sz="2000" b="1">
                <a:solidFill>
                  <a:srgbClr val="C00000"/>
                </a:solidFill>
                <a:latin typeface="宋体-简" panose="02010800040101010101" charset="-122"/>
                <a:ea typeface="宋体-简" panose="02010800040101010101" charset="-122"/>
              </a:rPr>
              <a:t>五常</a:t>
            </a: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仁、义、礼智、信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189845" y="68580"/>
            <a:ext cx="2156460" cy="760730"/>
            <a:chOff x="15777" y="108"/>
            <a:chExt cx="3396" cy="11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4" t="42693" r="58080" b="47610"/>
            <a:stretch>
              <a:fillRect/>
            </a:stretch>
          </p:blipFill>
          <p:spPr>
            <a:xfrm>
              <a:off x="15777" y="108"/>
              <a:ext cx="683" cy="849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6407" y="124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历史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7411" y="313"/>
              <a:ext cx="542" cy="6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654" y="581"/>
              <a:ext cx="15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楷体_GB2312" charset="0"/>
                  <a:ea typeface="楷体_GB2312" charset="0"/>
                </a:rPr>
                <a:t>解释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2574</Words>
  <Application>Microsoft Office PowerPoint</Application>
  <PresentationFormat>自定义</PresentationFormat>
  <Paragraphs>302</Paragraphs>
  <Slides>24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国学2</dc:title>
  <dc:creator>张 建春</dc:creator>
  <cp:lastModifiedBy>HUNNU</cp:lastModifiedBy>
  <cp:revision>50</cp:revision>
  <dcterms:created xsi:type="dcterms:W3CDTF">2020-07-08T04:29:20Z</dcterms:created>
  <dcterms:modified xsi:type="dcterms:W3CDTF">2020-10-26T12:13:30Z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2052-2.4.0.3944</vt:lpwstr>
  </property>
</Properties>
</file>