
<file path=[Content_Types].xml><?xml version="1.0" encoding="utf-8"?>
<Types xmlns="http://schemas.openxmlformats.org/package/2006/content-types">
  <Default Extension="vml" ContentType="application/vnd.openxmlformats-officedocument.vmlDrawing"/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2" r:id="rId3"/>
  </p:sldMasterIdLst>
  <p:sldIdLst>
    <p:sldId id="260" r:id="rId4"/>
    <p:sldId id="290" r:id="rId5"/>
    <p:sldId id="291" r:id="rId6"/>
    <p:sldId id="268" r:id="rId7"/>
    <p:sldId id="286" r:id="rId8"/>
    <p:sldId id="301" r:id="rId9"/>
    <p:sldId id="285" r:id="rId10"/>
    <p:sldId id="273" r:id="rId11"/>
    <p:sldId id="274" r:id="rId12"/>
    <p:sldId id="289" r:id="rId13"/>
    <p:sldId id="280" r:id="rId14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22"/>
        <p:guide pos="2899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两栏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两栏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2.xml"/><Relationship Id="rId8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0.xml"/><Relationship Id="rId6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5.xml"/><Relationship Id="rId14" Type="http://schemas.openxmlformats.org/officeDocument/2006/relationships/theme" Target="../theme/theme2.xml"/><Relationship Id="rId13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3.xml"/><Relationship Id="rId1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-285750"/>
            <a:r>
              <a:rPr lang="zh-CN" altLang="en-US"/>
              <a:t>第二级</a:t>
            </a:r>
            <a:endParaRPr lang="zh-CN" altLang="en-US"/>
          </a:p>
          <a:p>
            <a:pPr lvl="2" indent="-228600"/>
            <a:r>
              <a:rPr lang="zh-CN" altLang="en-US"/>
              <a:t>第三级</a:t>
            </a:r>
            <a:endParaRPr lang="zh-CN" altLang="en-US"/>
          </a:p>
          <a:p>
            <a:pPr lvl="3" indent="-228600"/>
            <a:r>
              <a:rPr lang="zh-CN" altLang="en-US"/>
              <a:t>第四级</a:t>
            </a:r>
            <a:endParaRPr lang="zh-CN" altLang="en-US"/>
          </a:p>
          <a:p>
            <a:pPr lvl="4" indent="-22860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-285750"/>
            <a:r>
              <a:rPr lang="zh-CN" altLang="en-US"/>
              <a:t>第二级</a:t>
            </a:r>
            <a:endParaRPr lang="zh-CN" altLang="en-US"/>
          </a:p>
          <a:p>
            <a:pPr lvl="2" indent="-228600"/>
            <a:r>
              <a:rPr lang="zh-CN" altLang="en-US"/>
              <a:t>第三级</a:t>
            </a:r>
            <a:endParaRPr lang="zh-CN" altLang="en-US"/>
          </a:p>
          <a:p>
            <a:pPr lvl="3" indent="-228600"/>
            <a:r>
              <a:rPr lang="zh-CN" altLang="en-US"/>
              <a:t>第四级</a:t>
            </a:r>
            <a:endParaRPr lang="zh-CN" altLang="en-US"/>
          </a:p>
          <a:p>
            <a:pPr lvl="4" indent="-22860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1.vml"/><Relationship Id="rId5" Type="http://schemas.openxmlformats.org/officeDocument/2006/relationships/slideLayout" Target="../slideLayouts/slideLayout13.xml"/><Relationship Id="rId4" Type="http://schemas.openxmlformats.org/officeDocument/2006/relationships/image" Target="../media/image4.emf"/><Relationship Id="rId3" Type="http://schemas.openxmlformats.org/officeDocument/2006/relationships/oleObject" Target="../embeddings/oleObject2.bin"/><Relationship Id="rId2" Type="http://schemas.openxmlformats.org/officeDocument/2006/relationships/image" Target="../media/image3.emf"/><Relationship Id="rId1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6.xml"/><Relationship Id="rId2" Type="http://schemas.openxmlformats.org/officeDocument/2006/relationships/tags" Target="../tags/tag4.xml"/><Relationship Id="rId1" Type="http://schemas.openxmlformats.org/officeDocument/2006/relationships/tags" Target="../tags/tag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3" name="Rectangle 2"/>
          <p:cNvSpPr>
            <a:spLocks noGrp="1"/>
          </p:cNvSpPr>
          <p:nvPr>
            <p:ph type="title" idx="4294967295"/>
          </p:nvPr>
        </p:nvSpPr>
        <p:spPr>
          <a:xfrm>
            <a:off x="456883" y="865188"/>
            <a:ext cx="8229600" cy="1143000"/>
          </a:xfrm>
          <a:ln/>
        </p:spPr>
        <p:txBody>
          <a:bodyPr vert="horz" wrap="square" lIns="91440" tIns="45720" rIns="91440" bIns="45720" anchor="ctr"/>
          <a:p>
            <a:r>
              <a:rPr lang="zh-CN" altLang="en-US" sz="36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自由组合定律的遗传特例分析</a:t>
            </a:r>
            <a:endParaRPr lang="zh-CN" altLang="en-US" sz="3600" b="1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074" name="矩形 4"/>
          <p:cNvSpPr/>
          <p:nvPr/>
        </p:nvSpPr>
        <p:spPr>
          <a:xfrm>
            <a:off x="528638" y="2581275"/>
            <a:ext cx="8088312" cy="254635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algn="just">
              <a:spcBef>
                <a:spcPct val="30000"/>
              </a:spcBef>
            </a:pPr>
            <a:r>
              <a:rPr lang="zh-CN" altLang="en-US" sz="2700" b="1" dirty="0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</a:rPr>
              <a:t>【复习目标】</a:t>
            </a:r>
            <a:endParaRPr lang="en-US" altLang="zh-CN" sz="2700" b="1">
              <a:solidFill>
                <a:srgbClr val="0000FF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just">
              <a:spcBef>
                <a:spcPts val="3600"/>
              </a:spcBef>
            </a:pP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</a:rPr>
              <a:t>      通过对自由组合定律遗传特例的分析，掌握自由组合定律的实质。（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生命观念、科学思维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</a:rPr>
              <a:t>）</a:t>
            </a:r>
            <a:endParaRPr lang="en-US" altLang="zh-CN" sz="2400" b="1">
              <a:latin typeface="微软雅黑" panose="020B0503020204020204" charset="-122"/>
              <a:ea typeface="微软雅黑" panose="020B0503020204020204" charset="-122"/>
            </a:endParaRPr>
          </a:p>
          <a:p>
            <a:pPr algn="just">
              <a:spcBef>
                <a:spcPct val="30000"/>
              </a:spcBef>
            </a:pPr>
            <a:endParaRPr lang="en-US" altLang="zh-CN" sz="2100" b="1">
              <a:latin typeface="微软雅黑" panose="020B0503020204020204" charset="-122"/>
              <a:ea typeface="微软雅黑" panose="020B0503020204020204" charset="-122"/>
            </a:endParaRPr>
          </a:p>
          <a:p>
            <a:pPr algn="just">
              <a:spcBef>
                <a:spcPct val="30000"/>
              </a:spcBef>
            </a:pPr>
            <a:endParaRPr lang="zh-CN" altLang="en-US" sz="21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055" name="文本框 8"/>
          <p:cNvSpPr txBox="1"/>
          <p:nvPr/>
        </p:nvSpPr>
        <p:spPr>
          <a:xfrm flipH="1">
            <a:off x="6442075" y="5772150"/>
            <a:ext cx="2314575" cy="2984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fontAlgn="base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1350" b="1" strike="noStrike" noProof="1" dirty="0">
                <a:latin typeface="微软雅黑" panose="020B0503020204020204" charset="-122"/>
                <a:ea typeface="微软雅黑" panose="020B0503020204020204" charset="-122"/>
                <a:cs typeface="+mn-cs"/>
              </a:rPr>
              <a:t>怀铁一中高三生物备课组</a:t>
            </a:r>
            <a:endParaRPr lang="zh-CN" altLang="en-US" sz="1350" b="1" strike="noStrike" noProof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矩形 1"/>
          <p:cNvSpPr/>
          <p:nvPr/>
        </p:nvSpPr>
        <p:spPr>
          <a:xfrm>
            <a:off x="720725" y="1300163"/>
            <a:ext cx="7993063" cy="5397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zh-CN" altLang="zh-CN" sz="1950" b="1" strike="noStrike" noProof="1" dirty="0">
                <a:latin typeface="Times New Roman" panose="02020603050405020304" pitchFamily="18" charset="0"/>
                <a:ea typeface="华文细黑" pitchFamily="2" charset="-122"/>
                <a:cs typeface="Times New Roman" panose="02020603050405020304" pitchFamily="18" charset="0"/>
              </a:rPr>
              <a:t>设亲本的基因型为</a:t>
            </a:r>
            <a:r>
              <a:rPr lang="en-US" altLang="zh-CN" sz="1950" b="1" strike="noStrike" noProof="1" dirty="0" err="1">
                <a:latin typeface="Times New Roman" panose="02020603050405020304" pitchFamily="18" charset="0"/>
                <a:ea typeface="华文细黑" pitchFamily="2" charset="-122"/>
                <a:cs typeface="Times New Roman" panose="02020603050405020304" pitchFamily="18" charset="0"/>
              </a:rPr>
              <a:t>AaBb</a:t>
            </a:r>
            <a:r>
              <a:rPr lang="zh-CN" altLang="zh-CN" sz="1950" b="1" strike="noStrike" noProof="1" dirty="0">
                <a:latin typeface="Times New Roman" panose="02020603050405020304" pitchFamily="18" charset="0"/>
                <a:ea typeface="华文细黑" pitchFamily="2" charset="-122"/>
                <a:cs typeface="Times New Roman" panose="02020603050405020304" pitchFamily="18" charset="0"/>
              </a:rPr>
              <a:t>，符合基因自由组合定律。</a:t>
            </a:r>
            <a:endParaRPr lang="zh-CN" altLang="zh-CN" sz="1950" b="1" strike="noStrike" noProof="1" dirty="0">
              <a:latin typeface="Times New Roman" panose="02020603050405020304" pitchFamily="18" charset="0"/>
              <a:ea typeface="华文细黑" pitchFamily="2" charset="-122"/>
              <a:cs typeface="Times New Roman" panose="02020603050405020304" pitchFamily="18" charset="0"/>
            </a:endParaRPr>
          </a:p>
        </p:txBody>
      </p:sp>
      <p:sp>
        <p:nvSpPr>
          <p:cNvPr id="12290" name="矩形 2"/>
          <p:cNvSpPr/>
          <p:nvPr/>
        </p:nvSpPr>
        <p:spPr>
          <a:xfrm>
            <a:off x="265113" y="2403475"/>
            <a:ext cx="198437" cy="10636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100" b="1" dirty="0">
                <a:latin typeface="Times New Roman" panose="02020603050405020304" pitchFamily="18" charset="0"/>
                <a:ea typeface="宋体" panose="02010600030101010101" pitchFamily="2" charset="-122"/>
              </a:rPr>
              <a:t>(1) </a:t>
            </a:r>
            <a:endParaRPr lang="zh-CN" altLang="en-US" sz="1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2291" name="矩形 3"/>
          <p:cNvSpPr/>
          <p:nvPr/>
        </p:nvSpPr>
        <p:spPr>
          <a:xfrm>
            <a:off x="304800" y="3667125"/>
            <a:ext cx="198438" cy="10636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100" b="1" dirty="0">
                <a:latin typeface="Times New Roman" panose="02020603050405020304" pitchFamily="18" charset="0"/>
                <a:ea typeface="宋体" panose="02010600030101010101" pitchFamily="2" charset="-122"/>
              </a:rPr>
              <a:t>(2) </a:t>
            </a:r>
            <a:endParaRPr lang="zh-CN" altLang="en-US" sz="1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593725" y="2125663"/>
            <a:ext cx="1779588" cy="9906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>
              <a:lnSpc>
                <a:spcPct val="150000"/>
              </a:lnSpc>
            </a:pPr>
            <a:r>
              <a:rPr lang="zh-CN" altLang="zh-CN" sz="1950" b="1" strike="noStrike" noProof="1" dirty="0">
                <a:latin typeface="Times New Roman" panose="02020603050405020304" pitchFamily="18" charset="0"/>
                <a:ea typeface="华文细黑" pitchFamily="2" charset="-122"/>
                <a:cs typeface="Times New Roman" panose="02020603050405020304" pitchFamily="18" charset="0"/>
              </a:rPr>
              <a:t> 显性纯合</a:t>
            </a:r>
            <a:r>
              <a:rPr lang="zh-CN" altLang="zh-CN" sz="1950" b="1" strike="noStrike" noProof="1" dirty="0" smtClean="0">
                <a:latin typeface="Times New Roman" panose="02020603050405020304" pitchFamily="18" charset="0"/>
                <a:ea typeface="华文细黑" pitchFamily="2" charset="-122"/>
                <a:cs typeface="Times New Roman" panose="02020603050405020304" pitchFamily="18" charset="0"/>
              </a:rPr>
              <a:t>致死</a:t>
            </a:r>
            <a:endParaRPr lang="en-US" altLang="zh-CN" sz="1950" b="1" strike="noStrike" noProof="1" dirty="0" smtClean="0">
              <a:latin typeface="Times New Roman" panose="02020603050405020304" pitchFamily="18" charset="0"/>
              <a:ea typeface="华文细黑" pitchFamily="2" charset="-122"/>
              <a:cs typeface="Times New Roman" panose="02020603050405020304" pitchFamily="18" charset="0"/>
            </a:endParaRPr>
          </a:p>
          <a:p>
            <a:pPr algn="ctr" fontAlgn="base">
              <a:lnSpc>
                <a:spcPct val="150000"/>
              </a:lnSpc>
            </a:pPr>
            <a:r>
              <a:rPr lang="en-US" altLang="zh-CN" sz="1950" b="1" strike="noStrike" noProof="1" dirty="0" smtClean="0">
                <a:latin typeface="Times New Roman" panose="02020603050405020304" pitchFamily="18" charset="0"/>
                <a:ea typeface="华文细黑" pitchFamily="2" charset="-122"/>
                <a:cs typeface="Times New Roman" panose="02020603050405020304" pitchFamily="18" charset="0"/>
              </a:rPr>
              <a:t>(</a:t>
            </a:r>
            <a:r>
              <a:rPr lang="en-US" altLang="zh-CN" sz="1950" b="1" strike="noStrike" noProof="1" dirty="0">
                <a:latin typeface="Times New Roman" panose="02020603050405020304" pitchFamily="18" charset="0"/>
                <a:ea typeface="华文细黑" pitchFamily="2" charset="-122"/>
                <a:cs typeface="Times New Roman" panose="02020603050405020304" pitchFamily="18" charset="0"/>
              </a:rPr>
              <a:t>AA</a:t>
            </a:r>
            <a:r>
              <a:rPr lang="zh-CN" altLang="zh-CN" sz="1950" b="1" strike="noStrike" noProof="1" dirty="0">
                <a:latin typeface="Times New Roman" panose="02020603050405020304" pitchFamily="18" charset="0"/>
                <a:ea typeface="华文细黑" pitchFamily="2" charset="-122"/>
                <a:cs typeface="Times New Roman" panose="02020603050405020304" pitchFamily="18" charset="0"/>
              </a:rPr>
              <a:t>、</a:t>
            </a:r>
            <a:r>
              <a:rPr lang="en-US" altLang="zh-CN" sz="1950" b="1" strike="noStrike" noProof="1" dirty="0">
                <a:latin typeface="Times New Roman" panose="02020603050405020304" pitchFamily="18" charset="0"/>
                <a:ea typeface="华文细黑" pitchFamily="2" charset="-122"/>
                <a:cs typeface="Times New Roman" panose="02020603050405020304" pitchFamily="18" charset="0"/>
              </a:rPr>
              <a:t>BB</a:t>
            </a:r>
            <a:r>
              <a:rPr lang="zh-CN" altLang="zh-CN" sz="1950" b="1" strike="noStrike" noProof="1" dirty="0">
                <a:latin typeface="Times New Roman" panose="02020603050405020304" pitchFamily="18" charset="0"/>
                <a:ea typeface="华文细黑" pitchFamily="2" charset="-122"/>
                <a:cs typeface="Times New Roman" panose="02020603050405020304" pitchFamily="18" charset="0"/>
              </a:rPr>
              <a:t>致死</a:t>
            </a:r>
            <a:r>
              <a:rPr lang="en-US" altLang="zh-CN" sz="1950" b="1" strike="noStrike" noProof="1" dirty="0">
                <a:latin typeface="Times New Roman" panose="02020603050405020304" pitchFamily="18" charset="0"/>
                <a:ea typeface="华文细黑" pitchFamily="2" charset="-122"/>
                <a:cs typeface="Times New Roman" panose="02020603050405020304" pitchFamily="18" charset="0"/>
              </a:rPr>
              <a:t>)</a:t>
            </a:r>
            <a:endParaRPr lang="zh-CN" altLang="en-US" sz="1950" b="1" strike="noStrike" noProof="1" dirty="0">
              <a:latin typeface="Times New Roman" panose="02020603050405020304" pitchFamily="18" charset="0"/>
              <a:ea typeface="华文细黑" pitchFamily="2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12293" name="对象 6"/>
          <p:cNvGraphicFramePr>
            <a:graphicFrameLocks noChangeAspect="1"/>
          </p:cNvGraphicFramePr>
          <p:nvPr/>
        </p:nvGraphicFramePr>
        <p:xfrm>
          <a:off x="2395538" y="1992313"/>
          <a:ext cx="6958012" cy="194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1" imgW="9470390" imgH="2654935" progId="Word.Document.12">
                  <p:embed/>
                </p:oleObj>
              </mc:Choice>
              <mc:Fallback>
                <p:oleObj name="" r:id="rId1" imgW="9470390" imgH="2654935" progId="Word.Document.12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2">
                        <a:lum bright="-54000" contrast="84000"/>
                      </a:blip>
                      <a:stretch>
                        <a:fillRect/>
                      </a:stretch>
                    </p:blipFill>
                    <p:spPr>
                      <a:xfrm>
                        <a:off x="2395538" y="1992313"/>
                        <a:ext cx="6958012" cy="19431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矩形 8"/>
          <p:cNvSpPr/>
          <p:nvPr/>
        </p:nvSpPr>
        <p:spPr>
          <a:xfrm>
            <a:off x="6711950" y="2063750"/>
            <a:ext cx="1425575" cy="3921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en-US" altLang="zh-CN" sz="1950" b="1" strike="noStrike" noProof="1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  <a:cs typeface="+mn-cs"/>
              </a:rPr>
              <a:t>4</a:t>
            </a:r>
            <a:r>
              <a:rPr lang="en-US" altLang="zh-CN" sz="1950" b="1" strike="noStrike" noProof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∶</a:t>
            </a:r>
            <a:r>
              <a:rPr lang="en-US" altLang="zh-CN" sz="1950" b="1" strike="noStrike" noProof="1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  <a:cs typeface="+mn-cs"/>
              </a:rPr>
              <a:t>2</a:t>
            </a:r>
            <a:r>
              <a:rPr lang="en-US" altLang="zh-CN" sz="1950" b="1" strike="noStrike" noProof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∶</a:t>
            </a:r>
            <a:r>
              <a:rPr lang="en-US" altLang="zh-CN" sz="1950" b="1" strike="noStrike" noProof="1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  <a:cs typeface="+mn-cs"/>
              </a:rPr>
              <a:t>2</a:t>
            </a:r>
            <a:r>
              <a:rPr lang="en-US" altLang="zh-CN" sz="1950" b="1" strike="noStrike" noProof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∶</a:t>
            </a:r>
            <a:r>
              <a:rPr lang="en-US" altLang="zh-CN" sz="1950" b="1" strike="noStrike" noProof="1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  <a:cs typeface="+mn-cs"/>
              </a:rPr>
              <a:t>1</a:t>
            </a:r>
            <a:endParaRPr lang="zh-CN" altLang="en-US" sz="1950" b="1" strike="noStrike" noProof="1" dirty="0">
              <a:solidFill>
                <a:srgbClr val="FF0000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6692900" y="2798763"/>
            <a:ext cx="1420813" cy="3921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en-US" altLang="zh-CN" sz="1950" b="1" strike="noStrike" noProof="1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  <a:cs typeface="+mn-cs"/>
              </a:rPr>
              <a:t>1∶1∶1∶1</a:t>
            </a:r>
            <a:endParaRPr lang="zh-CN" altLang="en-US" sz="1950" b="1" strike="noStrike" noProof="1" dirty="0">
              <a:solidFill>
                <a:srgbClr val="FF0000"/>
              </a:solidFill>
              <a:latin typeface="Times New Roman" panose="02020603050405020304"/>
              <a:ea typeface="宋体" panose="02010600030101010101" pitchFamily="2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595313" y="3563938"/>
            <a:ext cx="1668463" cy="5397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>
              <a:lnSpc>
                <a:spcPct val="150000"/>
              </a:lnSpc>
            </a:pPr>
            <a:r>
              <a:rPr lang="zh-CN" altLang="zh-CN" sz="1950" b="1" strike="noStrike" noProof="1" dirty="0">
                <a:latin typeface="Times New Roman" panose="02020603050405020304" pitchFamily="18" charset="0"/>
                <a:ea typeface="华文细黑" pitchFamily="2" charset="-122"/>
                <a:cs typeface="Times New Roman" panose="02020603050405020304" pitchFamily="18" charset="0"/>
              </a:rPr>
              <a:t>隐性纯合致死</a:t>
            </a:r>
            <a:endParaRPr lang="zh-CN" altLang="en-US" sz="1950" b="1" strike="noStrike" noProof="1" dirty="0">
              <a:latin typeface="Times New Roman" panose="02020603050405020304" pitchFamily="18" charset="0"/>
              <a:ea typeface="华文细黑" pitchFamily="2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12297" name="对象 13"/>
          <p:cNvGraphicFramePr>
            <a:graphicFrameLocks noChangeAspect="1"/>
          </p:cNvGraphicFramePr>
          <p:nvPr/>
        </p:nvGraphicFramePr>
        <p:xfrm>
          <a:off x="2263775" y="3444875"/>
          <a:ext cx="5216525" cy="1192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" r:id="rId3" imgW="7108190" imgH="1624330" progId="Word.Document.12">
                  <p:embed/>
                </p:oleObj>
              </mc:Choice>
              <mc:Fallback>
                <p:oleObj name="" r:id="rId3" imgW="7108190" imgH="1624330" progId="Word.Document.12">
                  <p:embed/>
                  <p:pic>
                    <p:nvPicPr>
                      <p:cNvPr id="0" name="图片 3076"/>
                      <p:cNvPicPr/>
                      <p:nvPr/>
                    </p:nvPicPr>
                    <p:blipFill>
                      <a:blip r:embed="rId4">
                        <a:lum bright="-18000" contrast="36000"/>
                      </a:blip>
                      <a:stretch>
                        <a:fillRect/>
                      </a:stretch>
                    </p:blipFill>
                    <p:spPr>
                      <a:xfrm>
                        <a:off x="2263775" y="3444875"/>
                        <a:ext cx="5216525" cy="119221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矩形 11"/>
          <p:cNvSpPr/>
          <p:nvPr/>
        </p:nvSpPr>
        <p:spPr>
          <a:xfrm>
            <a:off x="6461125" y="3368675"/>
            <a:ext cx="1049338" cy="5413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en-US" altLang="zh-CN" sz="1950" b="1" strike="noStrike" noProof="1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  <a:cs typeface="+mn-cs"/>
              </a:rPr>
              <a:t>9∶3∶3</a:t>
            </a:r>
            <a:endParaRPr lang="zh-CN" altLang="en-US" sz="1950" b="1" strike="noStrike" noProof="1" dirty="0">
              <a:solidFill>
                <a:srgbClr val="FF0000"/>
              </a:solidFill>
              <a:latin typeface="Times New Roman" panose="02020603050405020304"/>
              <a:ea typeface="宋体" panose="02010600030101010101" pitchFamily="2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6488113" y="3844925"/>
            <a:ext cx="677863" cy="3921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en-US" altLang="zh-CN" sz="1950" b="1" strike="noStrike" noProof="1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  <a:cs typeface="+mn-cs"/>
              </a:rPr>
              <a:t>9∶1</a:t>
            </a:r>
            <a:endParaRPr lang="zh-CN" altLang="en-US" sz="1950" b="1" strike="noStrike" noProof="1" dirty="0">
              <a:solidFill>
                <a:srgbClr val="FF0000"/>
              </a:solidFill>
              <a:latin typeface="Times New Roman" panose="02020603050405020304"/>
              <a:ea typeface="宋体" panose="02010600030101010101" pitchFamily="2" charset="-122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0" y="5854700"/>
            <a:ext cx="9147175" cy="14605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base">
              <a:lnSpc>
                <a:spcPct val="150000"/>
              </a:lnSpc>
            </a:pPr>
            <a:endParaRPr lang="zh-CN" altLang="en-US" sz="1800" strike="noStrike" kern="100" noProof="1" dirty="0">
              <a:solidFill>
                <a:srgbClr val="0000CC"/>
              </a:solidFill>
              <a:latin typeface="Times New Roman" panose="02020603050405020304" pitchFamily="18" charset="0"/>
              <a:ea typeface="华文细黑" pitchFamily="2" charset="-122"/>
              <a:cs typeface="Times New Roman" panose="02020603050405020304" pitchFamily="18" charset="0"/>
            </a:endParaRPr>
          </a:p>
        </p:txBody>
      </p:sp>
      <p:sp>
        <p:nvSpPr>
          <p:cNvPr id="19" name="圆角矩形 18"/>
          <p:cNvSpPr/>
          <p:nvPr/>
        </p:nvSpPr>
        <p:spPr>
          <a:xfrm>
            <a:off x="7670165" y="5081905"/>
            <a:ext cx="871855" cy="388620"/>
          </a:xfrm>
          <a:prstGeom prst="round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base"/>
            <a:r>
              <a:rPr lang="zh-CN" altLang="en-US" sz="1050" strike="noStrike" noProof="1" dirty="0" smtClean="0">
                <a:solidFill>
                  <a:srgbClr val="C0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答案</a:t>
            </a:r>
            <a:endParaRPr lang="zh-CN" altLang="en-US" sz="1050" strike="noStrike" noProof="1" dirty="0">
              <a:solidFill>
                <a:srgbClr val="C0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2303" name="矩形 4"/>
          <p:cNvSpPr/>
          <p:nvPr/>
        </p:nvSpPr>
        <p:spPr>
          <a:xfrm>
            <a:off x="503238" y="625475"/>
            <a:ext cx="7740650" cy="522288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algn="ctr"/>
            <a:r>
              <a:rPr lang="en-US" altLang="zh-CN" sz="2800" b="1" dirty="0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</a:rPr>
              <a:t>2</a:t>
            </a:r>
            <a:r>
              <a:rPr lang="zh-CN" altLang="en-US" sz="2800" b="1" dirty="0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</a:rPr>
              <a:t>、</a:t>
            </a:r>
            <a:r>
              <a:rPr lang="zh-CN" altLang="zh-CN" sz="2800" b="1" dirty="0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</a:rPr>
              <a:t>“和”小于16的特殊分离比的成因分析</a:t>
            </a:r>
            <a:endParaRPr lang="zh-CN" altLang="zh-CN" sz="2800" b="1" dirty="0">
              <a:solidFill>
                <a:schemeClr val="accent2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10" grpId="0"/>
      <p:bldP spid="10" grpId="1"/>
      <p:bldP spid="12" grpId="0"/>
      <p:bldP spid="12" grpId="1"/>
      <p:bldP spid="13" grpId="0"/>
      <p:bldP spid="13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7" name="文本框 1"/>
          <p:cNvSpPr txBox="1"/>
          <p:nvPr/>
        </p:nvSpPr>
        <p:spPr>
          <a:xfrm>
            <a:off x="400050" y="781050"/>
            <a:ext cx="8555990" cy="48926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</a:rPr>
              <a:t>现用山核桃的甲（AABB）、乙（aabb）两品种作亲本杂交得F1，F1测交结果如下表，下列有关选项正确的是（  ）</a:t>
            </a:r>
            <a:endParaRPr lang="zh-CN" altLang="en-US" sz="2400" b="1">
              <a:latin typeface="微软雅黑" panose="020B0503020204020204" charset="-122"/>
              <a:ea typeface="微软雅黑" panose="020B0503020204020204" charset="-122"/>
            </a:endParaRPr>
          </a:p>
          <a:p>
            <a:endParaRPr lang="zh-CN" altLang="en-US" sz="2400" b="1">
              <a:latin typeface="微软雅黑" panose="020B0503020204020204" charset="-122"/>
              <a:ea typeface="微软雅黑" panose="020B0503020204020204" charset="-122"/>
            </a:endParaRPr>
          </a:p>
          <a:p>
            <a:endParaRPr lang="zh-CN" altLang="en-US" sz="2400" b="1">
              <a:latin typeface="微软雅黑" panose="020B0503020204020204" charset="-122"/>
              <a:ea typeface="微软雅黑" panose="020B0503020204020204" charset="-122"/>
            </a:endParaRPr>
          </a:p>
          <a:p>
            <a:endParaRPr lang="zh-CN" altLang="en-US" sz="2400" b="1">
              <a:latin typeface="微软雅黑" panose="020B0503020204020204" charset="-122"/>
              <a:ea typeface="微软雅黑" panose="020B0503020204020204" charset="-122"/>
            </a:endParaRPr>
          </a:p>
          <a:p>
            <a:endParaRPr lang="zh-CN" altLang="en-US" sz="2400" b="1">
              <a:latin typeface="微软雅黑" panose="020B0503020204020204" charset="-122"/>
              <a:ea typeface="微软雅黑" panose="020B0503020204020204" charset="-122"/>
            </a:endParaRPr>
          </a:p>
          <a:p>
            <a:endParaRPr lang="zh-CN" altLang="en-US" sz="2400" b="1">
              <a:latin typeface="微软雅黑" panose="020B0503020204020204" charset="-122"/>
              <a:ea typeface="微软雅黑" panose="020B0503020204020204" charset="-122"/>
            </a:endParaRPr>
          </a:p>
          <a:p>
            <a:endParaRPr lang="zh-CN" altLang="en-US" sz="2400" b="1"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</a:rPr>
              <a:t>A．F1产生的AB花粉50%不能完成受精作用</a:t>
            </a:r>
            <a:endParaRPr lang="zh-CN" altLang="en-US" sz="2400" b="1"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</a:rPr>
              <a:t>B．F1自交得F2，F2的基因型有9种</a:t>
            </a:r>
            <a:endParaRPr lang="zh-CN" altLang="en-US" sz="2400" b="1"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</a:rPr>
              <a:t>C．F1花粉离体培养，将得到四种表现型不同的植株</a:t>
            </a:r>
            <a:endParaRPr lang="zh-CN" altLang="en-US" sz="2400" b="1"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</a:rPr>
              <a:t>D．正反交结果不同，说明该两对基因的遗传不遵循自由组合定律</a:t>
            </a:r>
            <a:endParaRPr lang="zh-CN" altLang="en-US" sz="24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1558925" y="1857375"/>
          <a:ext cx="5584825" cy="16716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9615"/>
                <a:gridCol w="680085"/>
                <a:gridCol w="956310"/>
                <a:gridCol w="1073150"/>
                <a:gridCol w="1069975"/>
                <a:gridCol w="1076325"/>
              </a:tblGrid>
              <a:tr h="411480">
                <a:tc gridSpan="2">
                  <a:txBody>
                    <a:bodyPr/>
                    <a:p>
                      <a:pPr algn="ctr">
                        <a:buNone/>
                      </a:pPr>
                      <a:r>
                        <a:rPr lang="en-US" sz="2000" b="1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测交类型</a:t>
                      </a:r>
                      <a:endParaRPr lang="en-US" altLang="en-US" sz="2000" b="1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p>
                      <a:pPr algn="ctr">
                        <a:buNone/>
                      </a:pPr>
                      <a:r>
                        <a:rPr lang="en-US" sz="2000" b="1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测交后代基因型种类及比值</a:t>
                      </a:r>
                      <a:endParaRPr lang="en-US" altLang="en-US" sz="2000" b="1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41021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2000" b="1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父本</a:t>
                      </a:r>
                      <a:endParaRPr lang="en-US" altLang="en-US" sz="2000" b="1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2000" b="1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母本</a:t>
                      </a:r>
                      <a:endParaRPr lang="en-US" altLang="en-US" sz="2000" b="1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2000" b="1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AaBb</a:t>
                      </a:r>
                      <a:endParaRPr lang="en-US" altLang="en-US" sz="2000" b="1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2000" b="1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Aabb</a:t>
                      </a:r>
                      <a:endParaRPr lang="en-US" altLang="en-US" sz="2000" b="1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2000" b="1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aaBb</a:t>
                      </a:r>
                      <a:endParaRPr lang="en-US" altLang="en-US" sz="2000" b="1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2000" b="1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aabb</a:t>
                      </a:r>
                      <a:endParaRPr lang="en-US" altLang="en-US" sz="2000" b="1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48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2000" b="1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F</a:t>
                      </a:r>
                      <a:r>
                        <a:rPr lang="en-US" sz="2000" b="1" baseline="-2500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1</a:t>
                      </a:r>
                      <a:endParaRPr lang="en-US" altLang="en-US" sz="2000" b="1" baseline="-2500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2000" b="1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乙</a:t>
                      </a:r>
                      <a:endParaRPr lang="en-US" altLang="en-US" sz="2000" b="1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2000" b="1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1</a:t>
                      </a:r>
                      <a:endParaRPr lang="en-US" altLang="en-US" sz="2000" b="1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2000" b="1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2</a:t>
                      </a:r>
                      <a:endParaRPr lang="en-US" altLang="en-US" sz="2000" b="1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2000" b="1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2</a:t>
                      </a:r>
                      <a:endParaRPr lang="en-US" altLang="en-US" sz="2000" b="1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2000" b="1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2</a:t>
                      </a:r>
                      <a:endParaRPr lang="en-US" altLang="en-US" sz="2000" b="1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15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2000" b="1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乙</a:t>
                      </a:r>
                      <a:endParaRPr lang="en-US" altLang="en-US" sz="2000" b="1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2000" b="1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F</a:t>
                      </a:r>
                      <a:r>
                        <a:rPr lang="en-US" sz="2000" b="1" baseline="-2500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1</a:t>
                      </a:r>
                      <a:endParaRPr lang="en-US" altLang="en-US" sz="2000" b="1" baseline="-2500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2000" b="1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1</a:t>
                      </a:r>
                      <a:endParaRPr lang="en-US" altLang="en-US" sz="2000" b="1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2000" b="1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1</a:t>
                      </a:r>
                      <a:endParaRPr lang="en-US" altLang="en-US" sz="2000" b="1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2000" b="1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1</a:t>
                      </a:r>
                      <a:endParaRPr lang="en-US" altLang="en-US" sz="2000" b="1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2000" b="1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1</a:t>
                      </a:r>
                      <a:endParaRPr lang="en-US" altLang="en-US" sz="2000" b="1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71" name="文本框 4"/>
          <p:cNvSpPr txBox="1"/>
          <p:nvPr/>
        </p:nvSpPr>
        <p:spPr>
          <a:xfrm>
            <a:off x="7144385" y="1145540"/>
            <a:ext cx="817245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D</a:t>
            </a:r>
            <a:endParaRPr lang="en-US" altLang="zh-CN" sz="24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4372" name="矩形 2"/>
          <p:cNvSpPr/>
          <p:nvPr/>
        </p:nvSpPr>
        <p:spPr>
          <a:xfrm>
            <a:off x="-985837" y="88900"/>
            <a:ext cx="5243512" cy="522288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algn="ctr"/>
            <a:r>
              <a:rPr lang="en-US" altLang="zh-CN" sz="2800" b="1" dirty="0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</a:rPr>
              <a:t>3</a:t>
            </a:r>
            <a:r>
              <a:rPr lang="zh-CN" altLang="en-US" sz="2800" b="1" dirty="0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</a:rPr>
              <a:t>、</a:t>
            </a:r>
            <a:r>
              <a:rPr lang="zh-CN" altLang="zh-CN" sz="2800" b="1" dirty="0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</a:rPr>
              <a:t>习题巩固</a:t>
            </a:r>
            <a:endParaRPr lang="zh-CN" altLang="zh-CN" sz="2800" b="1" dirty="0">
              <a:solidFill>
                <a:schemeClr val="accent2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7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7" name="矩形 1"/>
          <p:cNvSpPr/>
          <p:nvPr/>
        </p:nvSpPr>
        <p:spPr>
          <a:xfrm>
            <a:off x="152400" y="522288"/>
            <a:ext cx="8156575" cy="64452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lnSpc>
                <a:spcPct val="150000"/>
              </a:lnSpc>
            </a:pPr>
            <a:r>
              <a:rPr lang="zh-CN" altLang="zh-CN" sz="2400" b="1" dirty="0">
                <a:solidFill>
                  <a:schemeClr val="accent2"/>
                </a:solidFill>
                <a:latin typeface="Times New Roman" panose="02020603050405020304" pitchFamily="18" charset="0"/>
                <a:ea typeface="华文细黑" pitchFamily="2" charset="-122"/>
              </a:rPr>
              <a:t>孟德尔两对相对性状的杂交实验</a:t>
            </a:r>
            <a:endParaRPr lang="zh-CN" altLang="zh-CN" sz="2400" b="1" dirty="0">
              <a:solidFill>
                <a:schemeClr val="accent2"/>
              </a:solidFill>
              <a:latin typeface="Times New Roman" panose="02020603050405020304" pitchFamily="18" charset="0"/>
              <a:ea typeface="华文细黑" pitchFamily="2" charset="-122"/>
            </a:endParaRPr>
          </a:p>
        </p:txBody>
      </p:sp>
      <p:pic>
        <p:nvPicPr>
          <p:cNvPr id="5" name="图片 4" descr="F:\2016\一轮\生物\通用\5-599A.TIF"/>
          <p:cNvPicPr/>
          <p:nvPr/>
        </p:nvPicPr>
        <p:blipFill>
          <a:blip r:embed="rId1"/>
          <a:stretch>
            <a:fillRect/>
          </a:stretch>
        </p:blipFill>
        <p:spPr>
          <a:xfrm>
            <a:off x="503238" y="1282700"/>
            <a:ext cx="5383212" cy="456723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099" name="矩形 1"/>
          <p:cNvSpPr/>
          <p:nvPr/>
        </p:nvSpPr>
        <p:spPr>
          <a:xfrm>
            <a:off x="152400" y="0"/>
            <a:ext cx="2995613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algn="ctr"/>
            <a:r>
              <a:rPr lang="zh-CN" altLang="en-US" sz="28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【引入】</a:t>
            </a:r>
            <a:endParaRPr lang="zh-CN" altLang="en-US" sz="2800" b="1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223" name="文本框 8222"/>
          <p:cNvSpPr txBox="1"/>
          <p:nvPr/>
        </p:nvSpPr>
        <p:spPr>
          <a:xfrm>
            <a:off x="4968875" y="1166813"/>
            <a:ext cx="3787775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归纳</a:t>
            </a:r>
            <a:r>
              <a:rPr lang="zh-CN" altLang="en-US" sz="2400" b="1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：</a:t>
            </a:r>
            <a:r>
              <a:rPr lang="en-US" altLang="zh-CN" sz="2400" b="1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F</a:t>
            </a:r>
            <a:r>
              <a:rPr lang="en-US" altLang="zh-CN" sz="2400" b="1" baseline="-25000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en-US" sz="2400" b="1" dirty="0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遗传因子组成</a:t>
            </a:r>
            <a:endParaRPr lang="zh-CN" altLang="en-US" sz="2400" b="1" dirty="0">
              <a:solidFill>
                <a:srgbClr val="0000FF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4101" name="文本框 8198"/>
          <p:cNvSpPr txBox="1"/>
          <p:nvPr/>
        </p:nvSpPr>
        <p:spPr>
          <a:xfrm>
            <a:off x="5174298" y="1860550"/>
            <a:ext cx="1402080" cy="82994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2400" b="1" dirty="0">
                <a:solidFill>
                  <a:schemeClr val="tx2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黄色圆粒</a:t>
            </a:r>
            <a:endParaRPr lang="zh-CN" altLang="en-US" sz="2400" b="1" dirty="0">
              <a:solidFill>
                <a:schemeClr val="tx2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zh-CN" altLang="en-US" sz="2400" b="1" dirty="0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9  </a:t>
            </a:r>
            <a:r>
              <a:rPr lang="en-US" altLang="zh-CN" sz="2400" b="1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endParaRPr lang="en-US" altLang="zh-CN" sz="2400" b="1">
              <a:solidFill>
                <a:srgbClr val="0000FF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8212" name="文本框 8211"/>
          <p:cNvSpPr txBox="1"/>
          <p:nvPr/>
        </p:nvSpPr>
        <p:spPr>
          <a:xfrm>
            <a:off x="6781324" y="1689100"/>
            <a:ext cx="1191260" cy="4603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ctr"/>
            <a:r>
              <a:rPr lang="en-US" altLang="zh-CN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1</a:t>
            </a: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</a:rPr>
              <a:t>YYRR</a:t>
            </a:r>
            <a:endParaRPr lang="en-US" altLang="zh-CN" sz="24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214" name="文本框 8213"/>
          <p:cNvSpPr txBox="1"/>
          <p:nvPr/>
        </p:nvSpPr>
        <p:spPr>
          <a:xfrm>
            <a:off x="6788627" y="2078038"/>
            <a:ext cx="1169035" cy="4603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ctr"/>
            <a:r>
              <a:rPr lang="en-US" altLang="zh-CN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2</a:t>
            </a: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</a:rPr>
              <a:t>YyRR</a:t>
            </a:r>
            <a:endParaRPr lang="en-US" altLang="zh-CN" sz="24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213" name="文本框 8212"/>
          <p:cNvSpPr txBox="1"/>
          <p:nvPr/>
        </p:nvSpPr>
        <p:spPr>
          <a:xfrm>
            <a:off x="6803549" y="2584450"/>
            <a:ext cx="1107440" cy="4603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ctr"/>
            <a:r>
              <a:rPr lang="en-US" altLang="zh-CN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2</a:t>
            </a: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</a:rPr>
              <a:t>YYRr</a:t>
            </a:r>
            <a:endParaRPr lang="en-US" altLang="zh-CN" sz="24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215" name="文本框 8214"/>
          <p:cNvSpPr txBox="1"/>
          <p:nvPr/>
        </p:nvSpPr>
        <p:spPr>
          <a:xfrm>
            <a:off x="6769418" y="3138488"/>
            <a:ext cx="1085215" cy="4603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ctr"/>
            <a:r>
              <a:rPr lang="en-US" altLang="zh-CN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4</a:t>
            </a: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</a:rPr>
              <a:t>YyRr</a:t>
            </a:r>
            <a:endParaRPr lang="en-US" altLang="zh-CN" sz="24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216" name="文本框 8215"/>
          <p:cNvSpPr txBox="1"/>
          <p:nvPr/>
        </p:nvSpPr>
        <p:spPr>
          <a:xfrm>
            <a:off x="6803073" y="3811588"/>
            <a:ext cx="1002030" cy="4603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ctr"/>
            <a:r>
              <a:rPr lang="en-US" altLang="zh-CN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1</a:t>
            </a: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</a:rPr>
              <a:t>YYrr</a:t>
            </a:r>
            <a:endParaRPr lang="en-US" altLang="zh-CN" sz="24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217" name="文本框 8216"/>
          <p:cNvSpPr txBox="1"/>
          <p:nvPr/>
        </p:nvSpPr>
        <p:spPr>
          <a:xfrm>
            <a:off x="6759734" y="4319588"/>
            <a:ext cx="1001395" cy="4603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ctr"/>
            <a:r>
              <a:rPr lang="en-US" altLang="zh-CN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2</a:t>
            </a: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</a:rPr>
              <a:t>Yyrr</a:t>
            </a:r>
            <a:endParaRPr lang="en-US" altLang="zh-CN" sz="24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218" name="文本框 8217"/>
          <p:cNvSpPr txBox="1"/>
          <p:nvPr/>
        </p:nvSpPr>
        <p:spPr>
          <a:xfrm>
            <a:off x="6864033" y="5019675"/>
            <a:ext cx="1146810" cy="4603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ctr"/>
            <a:r>
              <a:rPr lang="en-US" altLang="zh-CN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1</a:t>
            </a: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</a:rPr>
              <a:t>yyRR</a:t>
            </a:r>
            <a:endParaRPr lang="en-US" altLang="zh-CN" sz="24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219" name="文本框 8218"/>
          <p:cNvSpPr txBox="1"/>
          <p:nvPr/>
        </p:nvSpPr>
        <p:spPr>
          <a:xfrm>
            <a:off x="6811487" y="5493068"/>
            <a:ext cx="1062990" cy="4603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ctr"/>
            <a:r>
              <a:rPr lang="en-US" altLang="zh-CN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2</a:t>
            </a: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</a:rPr>
              <a:t>yyRr</a:t>
            </a:r>
            <a:endParaRPr lang="en-US" altLang="zh-CN" sz="24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220" name="文本框 8219"/>
          <p:cNvSpPr txBox="1"/>
          <p:nvPr/>
        </p:nvSpPr>
        <p:spPr>
          <a:xfrm>
            <a:off x="6803390" y="5991225"/>
            <a:ext cx="979170" cy="4603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ctr"/>
            <a:r>
              <a:rPr lang="en-US" altLang="zh-CN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1</a:t>
            </a:r>
            <a:r>
              <a:rPr lang="en-US" altLang="zh-CN" sz="2400" b="1">
                <a:solidFill>
                  <a:schemeClr val="tx2"/>
                </a:solidFill>
                <a:latin typeface="微软雅黑" panose="020B0503020204020204" charset="-122"/>
                <a:ea typeface="微软雅黑" panose="020B0503020204020204" charset="-122"/>
              </a:rPr>
              <a:t>yyrr</a:t>
            </a:r>
            <a:endParaRPr lang="en-US" altLang="zh-CN" sz="2400" b="1">
              <a:solidFill>
                <a:schemeClr val="tx2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111" name="文本框 8202"/>
          <p:cNvSpPr txBox="1"/>
          <p:nvPr/>
        </p:nvSpPr>
        <p:spPr>
          <a:xfrm>
            <a:off x="5264150" y="3952875"/>
            <a:ext cx="1402080" cy="82994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400" b="1" dirty="0">
                <a:solidFill>
                  <a:schemeClr val="tx2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黄色皱粒</a:t>
            </a:r>
            <a:endParaRPr lang="zh-CN" altLang="en-US" sz="2400" b="1" dirty="0">
              <a:solidFill>
                <a:schemeClr val="tx2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zh-CN" altLang="en-US" sz="2400" b="1" dirty="0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  </a:t>
            </a:r>
            <a:r>
              <a:rPr lang="en-US" altLang="zh-CN" sz="2400" b="1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endParaRPr lang="en-US" altLang="zh-CN" sz="2400" b="1">
              <a:solidFill>
                <a:srgbClr val="0000FF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4112" name="文本框 8206"/>
          <p:cNvSpPr txBox="1"/>
          <p:nvPr/>
        </p:nvSpPr>
        <p:spPr>
          <a:xfrm>
            <a:off x="5192395" y="5054600"/>
            <a:ext cx="1402080" cy="82994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400" b="1" dirty="0">
                <a:solidFill>
                  <a:schemeClr val="tx2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绿色圆粒</a:t>
            </a:r>
            <a:endParaRPr lang="zh-CN" altLang="en-US" sz="2400" b="1" dirty="0">
              <a:solidFill>
                <a:schemeClr val="tx2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zh-CN" altLang="en-US" sz="2400" b="1" dirty="0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  <a:r>
              <a:rPr lang="en-US" altLang="zh-CN" sz="2400" b="1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</a:t>
            </a:r>
            <a:endParaRPr lang="en-US" altLang="zh-CN" sz="2400" b="1">
              <a:solidFill>
                <a:srgbClr val="0000FF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4113" name="文本框 8210"/>
          <p:cNvSpPr txBox="1"/>
          <p:nvPr/>
        </p:nvSpPr>
        <p:spPr>
          <a:xfrm>
            <a:off x="5205730" y="5991225"/>
            <a:ext cx="1402080" cy="82994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400" b="1" dirty="0">
                <a:solidFill>
                  <a:schemeClr val="tx2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绿色皱粒</a:t>
            </a:r>
            <a:endParaRPr lang="zh-CN" altLang="en-US" sz="2400" b="1" dirty="0">
              <a:solidFill>
                <a:schemeClr val="tx2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zh-CN" altLang="en-US" sz="2400" b="1" dirty="0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lang="en-US" altLang="zh-CN" sz="2400" b="1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</a:t>
            </a:r>
            <a:endParaRPr lang="en-US" altLang="zh-CN" sz="2400" b="1">
              <a:solidFill>
                <a:srgbClr val="0000FF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8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8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8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8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8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23" grpId="0"/>
      <p:bldP spid="8212" grpId="0"/>
      <p:bldP spid="8214" grpId="0"/>
      <p:bldP spid="8213" grpId="0"/>
      <p:bldP spid="8215" grpId="0"/>
      <p:bldP spid="8216" grpId="0"/>
      <p:bldP spid="8217" grpId="0"/>
      <p:bldP spid="8218" grpId="0"/>
      <p:bldP spid="8219" grpId="0"/>
      <p:bldP spid="82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1780" name="图片 31779" descr="Z221a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84300" y="696913"/>
            <a:ext cx="6337300" cy="515461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5" name="文本框 3"/>
          <p:cNvSpPr txBox="1"/>
          <p:nvPr/>
        </p:nvSpPr>
        <p:spPr>
          <a:xfrm>
            <a:off x="419735" y="1905000"/>
            <a:ext cx="8418195" cy="341503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</a:rPr>
              <a:t>用某种高等植物的纯合红花植株与纯合白花植株进行杂交，F</a:t>
            </a:r>
            <a:r>
              <a:rPr lang="en-US" altLang="zh-CN" sz="2400" b="1" baseline="-25000">
                <a:latin typeface="微软雅黑" panose="020B0503020204020204" charset="-122"/>
                <a:ea typeface="微软雅黑" panose="020B0503020204020204" charset="-122"/>
              </a:rPr>
              <a:t>1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</a:rPr>
              <a:t>全部表现为红花。若F</a:t>
            </a:r>
            <a:r>
              <a:rPr lang="en-US" altLang="zh-CN" sz="2400" b="1" baseline="-25000">
                <a:latin typeface="微软雅黑" panose="020B0503020204020204" charset="-122"/>
                <a:ea typeface="微软雅黑" panose="020B0503020204020204" charset="-122"/>
              </a:rPr>
              <a:t>1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</a:rPr>
              <a:t>自交，得到的F</a:t>
            </a:r>
            <a:r>
              <a:rPr lang="en-US" altLang="zh-CN" sz="2400" b="1" baseline="-25000">
                <a:latin typeface="微软雅黑" panose="020B0503020204020204" charset="-122"/>
                <a:ea typeface="微软雅黑" panose="020B0503020204020204" charset="-122"/>
              </a:rPr>
              <a:t>2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</a:rPr>
              <a:t>植株中，红花为272株，白花为210株；若用纯合白花植株的花粉给</a:t>
            </a: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</a:rPr>
              <a:t>F</a:t>
            </a:r>
            <a:r>
              <a:rPr lang="en-US" altLang="zh-CN" sz="2400" b="1" baseline="-25000">
                <a:latin typeface="微软雅黑" panose="020B0503020204020204" charset="-122"/>
                <a:ea typeface="微软雅黑" panose="020B0503020204020204" charset="-122"/>
              </a:rPr>
              <a:t>1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</a:rPr>
              <a:t>红花植株授粉，得到的子代植株中，红花为</a:t>
            </a: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</a:rPr>
              <a:t>101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</a:rPr>
              <a:t>株，白花为</a:t>
            </a: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</a:rPr>
              <a:t>302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</a:rPr>
              <a:t>株。根据上述杂交实验结果推断，下列叙述正确的是（     ）</a:t>
            </a:r>
            <a:endParaRPr lang="zh-CN" altLang="en-US" sz="2400" b="1"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</a:rPr>
              <a:t>A. F</a:t>
            </a:r>
            <a:r>
              <a:rPr lang="en-US" altLang="zh-CN" sz="2400" b="1" baseline="-25000">
                <a:latin typeface="微软雅黑" panose="020B0503020204020204" charset="-122"/>
                <a:ea typeface="微软雅黑" panose="020B0503020204020204" charset="-122"/>
              </a:rPr>
              <a:t>2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</a:rPr>
              <a:t>中白花植株都是纯合体</a:t>
            </a:r>
            <a:endParaRPr lang="en-US" altLang="zh-CN" sz="2400" b="1"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</a:rPr>
              <a:t>B. </a:t>
            </a: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rPr>
              <a:t>F</a:t>
            </a:r>
            <a:r>
              <a:rPr lang="en-US" altLang="zh-CN" sz="2400" b="1" baseline="-25000"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rPr>
              <a:t>2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rPr>
              <a:t>中红花植株的基因型有</a:t>
            </a: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rPr>
              <a:t>2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rPr>
              <a:t>种</a:t>
            </a:r>
            <a:endParaRPr lang="en-US" altLang="zh-CN" sz="2400" b="1"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</a:rPr>
              <a:t>C. 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</a:rPr>
              <a:t>控制红花与白花的基因在一对同源染色体上</a:t>
            </a:r>
            <a:endParaRPr lang="en-US" altLang="zh-CN" sz="2400" b="1"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</a:rPr>
              <a:t>D. </a:t>
            </a: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rPr>
              <a:t>F</a:t>
            </a:r>
            <a:r>
              <a:rPr lang="en-US" altLang="zh-CN" sz="2400" b="1" baseline="-25000"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rPr>
              <a:t>2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rPr>
              <a:t>中白花植株的基因型种类比红花植株的多</a:t>
            </a:r>
            <a:endParaRPr lang="en-US" altLang="zh-CN" sz="24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146" name="文本框 1"/>
          <p:cNvSpPr txBox="1"/>
          <p:nvPr/>
        </p:nvSpPr>
        <p:spPr>
          <a:xfrm flipH="1">
            <a:off x="6053455" y="3351530"/>
            <a:ext cx="94424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D</a:t>
            </a:r>
            <a:endParaRPr lang="en-US" altLang="zh-CN" sz="2800" b="1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147" name="矩形 1"/>
          <p:cNvSpPr/>
          <p:nvPr/>
        </p:nvSpPr>
        <p:spPr>
          <a:xfrm>
            <a:off x="223838" y="284163"/>
            <a:ext cx="7546975" cy="522287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algn="ctr"/>
            <a:r>
              <a:rPr lang="zh-CN" altLang="en-US" sz="28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一、</a:t>
            </a:r>
            <a:r>
              <a:rPr lang="en-US" altLang="zh-CN" sz="28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“</a:t>
            </a:r>
            <a:r>
              <a:rPr lang="zh-CN" altLang="en-US" sz="28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和</a:t>
            </a:r>
            <a:r>
              <a:rPr lang="en-US" altLang="zh-CN" sz="28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”</a:t>
            </a:r>
            <a:r>
              <a:rPr lang="zh-CN" altLang="en-US" sz="28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为</a:t>
            </a:r>
            <a:r>
              <a:rPr lang="en-US" altLang="zh-CN" sz="28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16</a:t>
            </a:r>
            <a:r>
              <a:rPr lang="zh-CN" altLang="en-US" sz="28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的基因互作导致的特殊分离比</a:t>
            </a:r>
            <a:endParaRPr lang="zh-CN" altLang="en-US" sz="2800" b="1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148" name="矩形 1"/>
          <p:cNvSpPr/>
          <p:nvPr/>
        </p:nvSpPr>
        <p:spPr>
          <a:xfrm>
            <a:off x="-1241425" y="1109663"/>
            <a:ext cx="5243513" cy="522287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algn="ctr"/>
            <a:r>
              <a:rPr lang="en-US" altLang="zh-CN" sz="2800" b="1" dirty="0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</a:rPr>
              <a:t>1</a:t>
            </a:r>
            <a:r>
              <a:rPr lang="zh-CN" altLang="en-US" sz="2800" b="1" dirty="0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</a:rPr>
              <a:t>、</a:t>
            </a:r>
            <a:r>
              <a:rPr lang="zh-CN" altLang="zh-CN" sz="2800" b="1" dirty="0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</a:rPr>
              <a:t>典例剖析</a:t>
            </a:r>
            <a:endParaRPr lang="zh-CN" altLang="zh-CN" sz="2800" b="1" dirty="0">
              <a:solidFill>
                <a:schemeClr val="accent2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6" name="表格 5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196850" y="1191578"/>
          <a:ext cx="8811260" cy="2139950"/>
        </p:xfrm>
        <a:graphic>
          <a:graphicData uri="http://schemas.openxmlformats.org/drawingml/2006/table">
            <a:tbl>
              <a:tblPr/>
              <a:tblGrid>
                <a:gridCol w="1350645"/>
                <a:gridCol w="7460615"/>
              </a:tblGrid>
              <a:tr h="82296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F</a:t>
                      </a:r>
                      <a:r>
                        <a:rPr lang="en-US" sz="1800" b="1" kern="100" baseline="-25000" dirty="0"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</a:t>
                      </a:r>
                      <a:r>
                        <a:rPr lang="en-US" sz="1800" b="1" kern="100" dirty="0"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(</a:t>
                      </a:r>
                      <a:r>
                        <a:rPr lang="en-US" sz="1800" b="1" kern="100" dirty="0" err="1"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AaBb</a:t>
                      </a:r>
                      <a:r>
                        <a:rPr lang="en-US" sz="1800" b="1" kern="100" dirty="0"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)</a:t>
                      </a:r>
                      <a:r>
                        <a:rPr lang="zh-CN" sz="1800" b="1" kern="100" dirty="0"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自</a:t>
                      </a:r>
                      <a:endParaRPr lang="zh-CN" sz="1800" b="1" kern="100" dirty="0"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800" b="1" kern="100" dirty="0"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交后代比例</a:t>
                      </a:r>
                      <a:endParaRPr lang="zh-CN" sz="1800" b="1" kern="100" dirty="0"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48516" marR="485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400" b="1" kern="100" dirty="0"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原因分析</a:t>
                      </a:r>
                      <a:endParaRPr lang="zh-CN" sz="2400" b="1" kern="100" dirty="0"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</a:txBody>
                  <a:tcPr marL="48516" marR="485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117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9∶7</a:t>
                      </a:r>
                      <a:endParaRPr lang="en-US" sz="1800" b="1" kern="100" dirty="0"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</a:txBody>
                  <a:tcPr marL="48516" marR="485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华文细黑" pitchFamily="2" charset="-122"/>
                          <a:cs typeface="Times New Roman" panose="02020603050405020304" pitchFamily="18" charset="0"/>
                        </a:rPr>
                        <a:t> </a:t>
                      </a:r>
                      <a:endParaRPr lang="en-US" sz="1800" b="1" kern="100" dirty="0">
                        <a:effectLst/>
                        <a:latin typeface="Times New Roman" panose="02020603050405020304" pitchFamily="18" charset="0"/>
                        <a:ea typeface="华文细黑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8516" marR="485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46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9∶3∶4</a:t>
                      </a:r>
                      <a:endParaRPr lang="en-US" sz="1800" b="1" kern="100" dirty="0"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</a:txBody>
                  <a:tcPr marL="48516" marR="485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800" b="1" kern="100" dirty="0">
                          <a:effectLst/>
                          <a:latin typeface="Times New Roman" panose="02020603050405020304" pitchFamily="18" charset="0"/>
                          <a:ea typeface="华文细黑" pitchFamily="2" charset="-122"/>
                          <a:cs typeface="Times New Roman" panose="02020603050405020304" pitchFamily="18" charset="0"/>
                        </a:rPr>
                        <a:t> </a:t>
                      </a:r>
                      <a:endParaRPr lang="zh-CN" sz="1800" b="1" kern="100" dirty="0">
                        <a:effectLst/>
                        <a:latin typeface="Times New Roman" panose="02020603050405020304" pitchFamily="18" charset="0"/>
                        <a:ea typeface="华文细黑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8516" marR="485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3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9∶6∶1</a:t>
                      </a:r>
                      <a:endParaRPr lang="en-US" sz="1800" b="1" kern="100" dirty="0"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</a:txBody>
                  <a:tcPr marL="48516" marR="485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800" b="1" kern="100" dirty="0">
                          <a:effectLst/>
                          <a:latin typeface="Times New Roman" panose="02020603050405020304" pitchFamily="18" charset="0"/>
                          <a:ea typeface="华文细黑" pitchFamily="2" charset="-122"/>
                          <a:cs typeface="Times New Roman" panose="02020603050405020304" pitchFamily="18" charset="0"/>
                        </a:rPr>
                        <a:t> </a:t>
                      </a:r>
                      <a:endParaRPr lang="en-US" altLang="zh-CN" sz="1800" b="1" kern="100" dirty="0">
                        <a:effectLst/>
                        <a:latin typeface="Times New Roman" panose="02020603050405020304" pitchFamily="18" charset="0"/>
                        <a:ea typeface="华文细黑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8516" marR="485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190" name="矩形 1"/>
          <p:cNvSpPr/>
          <p:nvPr/>
        </p:nvSpPr>
        <p:spPr>
          <a:xfrm>
            <a:off x="352425" y="509905"/>
            <a:ext cx="7405688" cy="5207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algn="ctr"/>
            <a:r>
              <a:rPr lang="en-US" altLang="zh-CN" sz="2800" b="1" dirty="0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</a:rPr>
              <a:t>2</a:t>
            </a:r>
            <a:r>
              <a:rPr lang="zh-CN" altLang="en-US" sz="2800" b="1" dirty="0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</a:rPr>
              <a:t>、</a:t>
            </a:r>
            <a:r>
              <a:rPr lang="zh-CN" altLang="zh-CN" sz="2800" b="1" dirty="0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</a:rPr>
              <a:t>基因互作类型及解题技巧归纳</a:t>
            </a:r>
            <a:endParaRPr lang="zh-CN" altLang="zh-CN" sz="2800" b="1" dirty="0">
              <a:solidFill>
                <a:schemeClr val="accent2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195580" y="3387090"/>
          <a:ext cx="8847455" cy="2168525"/>
        </p:xfrm>
        <a:graphic>
          <a:graphicData uri="http://schemas.openxmlformats.org/drawingml/2006/table">
            <a:tbl>
              <a:tblPr/>
              <a:tblGrid>
                <a:gridCol w="1362075"/>
                <a:gridCol w="7485380"/>
              </a:tblGrid>
              <a:tr h="513715"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15∶1</a:t>
                      </a:r>
                      <a:endParaRPr lang="en-US" sz="1800" b="1" kern="100" dirty="0"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</a:txBody>
                  <a:tcPr marL="51443" marR="514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800" b="1" kern="100" dirty="0">
                          <a:effectLst/>
                          <a:latin typeface="Times New Roman" panose="02020603050405020304" pitchFamily="18" charset="0"/>
                          <a:ea typeface="华文细黑" pitchFamily="2" charset="-122"/>
                          <a:cs typeface="Times New Roman" panose="02020603050405020304" pitchFamily="18" charset="0"/>
                        </a:rPr>
                        <a:t> </a:t>
                      </a:r>
                      <a:endParaRPr lang="en-US" altLang="zh-CN" sz="1800" b="1" kern="100" dirty="0">
                        <a:effectLst/>
                        <a:latin typeface="Times New Roman" panose="02020603050405020304" pitchFamily="18" charset="0"/>
                        <a:ea typeface="华文细黑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43" marR="514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370"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12∶3∶1</a:t>
                      </a:r>
                      <a:endParaRPr lang="en-US" sz="1800" b="1" kern="100" dirty="0"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</a:txBody>
                  <a:tcPr marL="51443" marR="514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800" b="1" kern="100" baseline="0" dirty="0" smtClean="0">
                          <a:effectLst/>
                          <a:latin typeface="Times New Roman" panose="02020603050405020304" pitchFamily="18" charset="0"/>
                          <a:ea typeface="华文细黑" pitchFamily="2" charset="-122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zh-CN" sz="1800" b="1" kern="100" dirty="0" smtClean="0">
                          <a:effectLst/>
                          <a:latin typeface="Times New Roman" panose="02020603050405020304" pitchFamily="18" charset="0"/>
                          <a:ea typeface="华文细黑" pitchFamily="2" charset="-122"/>
                          <a:cs typeface="Times New Roman" panose="02020603050405020304" pitchFamily="18" charset="0"/>
                        </a:rPr>
                        <a:t> </a:t>
                      </a:r>
                      <a:endParaRPr lang="zh-CN" sz="1800" b="1" kern="100" dirty="0">
                        <a:effectLst/>
                        <a:latin typeface="Times New Roman" panose="02020603050405020304" pitchFamily="18" charset="0"/>
                        <a:ea typeface="华文细黑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43" marR="514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480"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00"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13∶3</a:t>
                      </a:r>
                      <a:endParaRPr lang="en-US" sz="1800" b="1" kern="100"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</a:txBody>
                  <a:tcPr marL="51443" marR="514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800" b="1" kern="100" spc="-100" baseline="0" dirty="0">
                          <a:effectLst/>
                          <a:latin typeface="Times New Roman" panose="02020603050405020304" pitchFamily="18" charset="0"/>
                          <a:ea typeface="华文细黑" pitchFamily="2" charset="-122"/>
                          <a:cs typeface="Times New Roman" panose="02020603050405020304" pitchFamily="18" charset="0"/>
                        </a:rPr>
                        <a:t> </a:t>
                      </a:r>
                      <a:endParaRPr lang="zh-CN" sz="1800" b="1" kern="100" dirty="0">
                        <a:effectLst/>
                        <a:latin typeface="Times New Roman" panose="02020603050405020304" pitchFamily="18" charset="0"/>
                        <a:ea typeface="华文细黑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43" marR="514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2960"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1∶4∶6∶4∶1</a:t>
                      </a:r>
                      <a:endParaRPr lang="en-US" sz="1800" b="1" kern="100" dirty="0"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</a:txBody>
                  <a:tcPr marL="51443" marR="514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华文细黑" pitchFamily="2" charset="-122"/>
                          <a:cs typeface="Times New Roman" panose="02020603050405020304" pitchFamily="18" charset="0"/>
                        </a:rPr>
                        <a:t> </a:t>
                      </a:r>
                      <a:endParaRPr lang="zh-CN" sz="1800" b="1" kern="100" dirty="0">
                        <a:effectLst/>
                        <a:latin typeface="Times New Roman" panose="02020603050405020304" pitchFamily="18" charset="0"/>
                        <a:ea typeface="华文细黑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43" marR="514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6" name="表格 5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196850" y="1191578"/>
          <a:ext cx="8811260" cy="2139950"/>
        </p:xfrm>
        <a:graphic>
          <a:graphicData uri="http://schemas.openxmlformats.org/drawingml/2006/table">
            <a:tbl>
              <a:tblPr/>
              <a:tblGrid>
                <a:gridCol w="1350645"/>
                <a:gridCol w="7460615"/>
              </a:tblGrid>
              <a:tr h="82296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F</a:t>
                      </a:r>
                      <a:r>
                        <a:rPr lang="en-US" sz="1800" b="1" kern="100" baseline="-25000" dirty="0"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</a:t>
                      </a:r>
                      <a:r>
                        <a:rPr lang="en-US" sz="1800" b="1" kern="100" dirty="0"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(</a:t>
                      </a:r>
                      <a:r>
                        <a:rPr lang="en-US" sz="1800" b="1" kern="100" dirty="0" err="1"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AaBb</a:t>
                      </a:r>
                      <a:r>
                        <a:rPr lang="en-US" sz="1800" b="1" kern="100" dirty="0"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)</a:t>
                      </a:r>
                      <a:r>
                        <a:rPr lang="zh-CN" sz="1800" b="1" kern="100" dirty="0"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自</a:t>
                      </a:r>
                      <a:endParaRPr lang="zh-CN" sz="1800" b="1" kern="100" dirty="0"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800" b="1" kern="100" dirty="0"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交后代比例</a:t>
                      </a:r>
                      <a:endParaRPr lang="zh-CN" sz="1800" b="1" kern="100" dirty="0"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48516" marR="485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800" b="1" kern="100" dirty="0"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原因分析</a:t>
                      </a:r>
                      <a:endParaRPr lang="zh-CN" sz="1800" b="1" kern="100" dirty="0"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</a:txBody>
                  <a:tcPr marL="48516" marR="485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117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9∶7</a:t>
                      </a:r>
                      <a:endParaRPr lang="en-US" sz="1800" b="1" kern="100" dirty="0"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</a:txBody>
                  <a:tcPr marL="48516" marR="485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800" b="1" kern="100" dirty="0"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当双显性基因同时出现时为一种表现型，其余的基因型为另一种表现型</a:t>
                      </a:r>
                      <a:r>
                        <a:rPr lang="en-US" sz="1800" b="1" kern="100" dirty="0"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</a:t>
                      </a:r>
                      <a:endParaRPr lang="zh-CN" sz="1800" b="1" kern="100" dirty="0"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48516" marR="485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46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9∶3∶4</a:t>
                      </a:r>
                      <a:endParaRPr lang="en-US" sz="1800" b="1" kern="100" dirty="0"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</a:txBody>
                  <a:tcPr marL="48516" marR="485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800" b="1" kern="100" dirty="0"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存在</a:t>
                      </a:r>
                      <a:r>
                        <a:rPr lang="en-US" sz="1800" b="1" kern="100" dirty="0" err="1"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aa</a:t>
                      </a:r>
                      <a:r>
                        <a:rPr lang="en-US" sz="1800" b="1" kern="100" dirty="0"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(</a:t>
                      </a:r>
                      <a:r>
                        <a:rPr lang="zh-CN" sz="1800" b="1" kern="100" dirty="0"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或</a:t>
                      </a:r>
                      <a:r>
                        <a:rPr lang="en-US" sz="1800" b="1" kern="100" dirty="0"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bb)</a:t>
                      </a:r>
                      <a:r>
                        <a:rPr lang="zh-CN" sz="1800" b="1" kern="100" dirty="0"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时表现为隐性性状，其余正常</a:t>
                      </a:r>
                      <a:r>
                        <a:rPr lang="zh-CN" sz="1800" b="1" kern="100" dirty="0" smtClean="0"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表现</a:t>
                      </a:r>
                      <a:endParaRPr lang="zh-CN" sz="1800" b="1" kern="100" dirty="0"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48516" marR="485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3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9∶6∶1</a:t>
                      </a:r>
                      <a:endParaRPr lang="en-US" sz="1800" b="1" kern="100" dirty="0"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</a:txBody>
                  <a:tcPr marL="48516" marR="485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800" b="1" kern="100" dirty="0"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单显性表现为同一种性状，其余正常</a:t>
                      </a:r>
                      <a:r>
                        <a:rPr lang="zh-CN" sz="1800" b="1" kern="100" dirty="0" smtClean="0"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表现</a:t>
                      </a:r>
                      <a:endParaRPr lang="zh-CN" sz="1800" b="1" kern="100" dirty="0"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</a:txBody>
                  <a:tcPr marL="48516" marR="485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190" name="矩形 1"/>
          <p:cNvSpPr/>
          <p:nvPr/>
        </p:nvSpPr>
        <p:spPr>
          <a:xfrm>
            <a:off x="352425" y="509905"/>
            <a:ext cx="7405688" cy="5207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algn="ctr"/>
            <a:r>
              <a:rPr lang="en-US" altLang="zh-CN" sz="2800" b="1" dirty="0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</a:rPr>
              <a:t>2</a:t>
            </a:r>
            <a:r>
              <a:rPr lang="zh-CN" altLang="en-US" sz="2800" b="1" dirty="0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</a:rPr>
              <a:t>、</a:t>
            </a:r>
            <a:r>
              <a:rPr lang="zh-CN" altLang="zh-CN" sz="2800" b="1" dirty="0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</a:rPr>
              <a:t>基因互作类型及解题技巧归纳</a:t>
            </a:r>
            <a:endParaRPr lang="zh-CN" altLang="zh-CN" sz="2800" b="1" dirty="0">
              <a:solidFill>
                <a:schemeClr val="accent2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195580" y="3387090"/>
          <a:ext cx="8832850" cy="2168525"/>
        </p:xfrm>
        <a:graphic>
          <a:graphicData uri="http://schemas.openxmlformats.org/drawingml/2006/table">
            <a:tbl>
              <a:tblPr/>
              <a:tblGrid>
                <a:gridCol w="1080135"/>
                <a:gridCol w="7752715"/>
              </a:tblGrid>
              <a:tr h="513715"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15∶1</a:t>
                      </a:r>
                      <a:endParaRPr lang="en-US" sz="1800" b="1" kern="100" dirty="0"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</a:txBody>
                  <a:tcPr marL="51443" marR="514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800" b="1" kern="100" dirty="0"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有显性基因就表现为同一种性状，其余表现另一种</a:t>
                      </a:r>
                      <a:r>
                        <a:rPr lang="zh-CN" sz="1800" b="1" kern="100" dirty="0" smtClean="0"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性状</a:t>
                      </a:r>
                      <a:endParaRPr lang="zh-CN" sz="1800" b="1" kern="100" dirty="0"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</a:txBody>
                  <a:tcPr marL="51443" marR="514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370"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12∶3∶1</a:t>
                      </a:r>
                      <a:endParaRPr lang="en-US" sz="1800" b="1" kern="100" dirty="0"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</a:txBody>
                  <a:tcPr marL="51443" marR="514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800" b="1" kern="100" baseline="0" dirty="0" smtClean="0"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   </a:t>
                      </a:r>
                      <a:r>
                        <a:rPr lang="zh-CN" sz="1800" b="1" kern="100" dirty="0" smtClean="0"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双</a:t>
                      </a:r>
                      <a:r>
                        <a:rPr lang="zh-CN" sz="1800" b="1" kern="100" dirty="0"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显性和一种单显性表现为同一种性状</a:t>
                      </a:r>
                      <a:r>
                        <a:rPr lang="zh-CN" sz="1800" b="1" kern="100" dirty="0" smtClean="0"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，其余</a:t>
                      </a:r>
                      <a:r>
                        <a:rPr lang="zh-CN" sz="1800" b="1" kern="100" dirty="0"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正常表现</a:t>
                      </a:r>
                      <a:endParaRPr lang="zh-CN" sz="1800" b="1" kern="100" dirty="0"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51443" marR="514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480"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00"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13∶3</a:t>
                      </a:r>
                      <a:endParaRPr lang="en-US" sz="1800" b="1" kern="100"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</a:txBody>
                  <a:tcPr marL="51443" marR="514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800" b="1" kern="100" spc="-100" baseline="0" dirty="0"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双显性、双隐性和一种单显性表现为一种性状，另一种单显性表现为另一种</a:t>
                      </a:r>
                      <a:r>
                        <a:rPr lang="zh-CN" sz="1800" b="1" kern="100" spc="-100" baseline="0" dirty="0" smtClean="0"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性状</a:t>
                      </a:r>
                      <a:endParaRPr lang="zh-CN" sz="1800" b="1" kern="100" dirty="0"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</a:txBody>
                  <a:tcPr marL="51443" marR="514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2960"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1∶4∶6∶4∶1</a:t>
                      </a:r>
                      <a:endParaRPr lang="en-US" sz="1800" b="1" kern="100" dirty="0"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</a:txBody>
                  <a:tcPr marL="51443" marR="514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A</a:t>
                      </a:r>
                      <a:r>
                        <a:rPr lang="zh-CN" sz="1800" b="1" kern="100" dirty="0"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与</a:t>
                      </a:r>
                      <a:r>
                        <a:rPr lang="en-US" sz="1800" b="1" kern="100" dirty="0"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B</a:t>
                      </a:r>
                      <a:r>
                        <a:rPr lang="zh-CN" sz="1800" b="1" kern="100" dirty="0"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的作用效果相同，但显性基因越多，其效果越强</a:t>
                      </a:r>
                      <a:endParaRPr lang="zh-CN" sz="1800" b="1" kern="100" dirty="0"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51443" marR="514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" name="矩形 7"/>
          <p:cNvSpPr/>
          <p:nvPr/>
        </p:nvSpPr>
        <p:spPr>
          <a:xfrm>
            <a:off x="0" y="1160463"/>
            <a:ext cx="1655763" cy="4572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zh-CN" altLang="en-US" sz="100" strike="noStrike" noProof="1"/>
          </a:p>
        </p:txBody>
      </p:sp>
      <p:sp>
        <p:nvSpPr>
          <p:cNvPr id="9218" name="TextBox 8"/>
          <p:cNvSpPr txBox="1"/>
          <p:nvPr/>
        </p:nvSpPr>
        <p:spPr>
          <a:xfrm>
            <a:off x="165100" y="1034733"/>
            <a:ext cx="1295400" cy="57594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algn="ctr" defTabSz="914400">
              <a:lnSpc>
                <a:spcPct val="150000"/>
              </a:lnSpc>
              <a:tabLst>
                <a:tab pos="1891030" algn="l"/>
              </a:tabLst>
            </a:pPr>
            <a:r>
              <a:rPr lang="zh-CN" altLang="en-US" sz="21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方法技巧</a:t>
            </a:r>
            <a:endParaRPr lang="zh-CN" altLang="en-US" sz="21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50825" y="1703705"/>
            <a:ext cx="8771255" cy="3784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en-US" altLang="zh-CN" sz="2000" b="1" strike="noStrike" noProof="1" dirty="0">
                <a:solidFill>
                  <a:srgbClr val="0000FF"/>
                </a:solidFill>
                <a:latin typeface="Times New Roman" panose="02020603050405020304" pitchFamily="18" charset="0"/>
                <a:ea typeface="华文细黑" pitchFamily="2" charset="-122"/>
                <a:cs typeface="Times New Roman" panose="02020603050405020304" pitchFamily="18" charset="0"/>
              </a:rPr>
              <a:t>1.</a:t>
            </a:r>
            <a:r>
              <a:rPr lang="zh-CN" altLang="zh-CN" sz="2000" b="1" strike="noStrike" noProof="1" dirty="0">
                <a:solidFill>
                  <a:srgbClr val="0000FF"/>
                </a:solidFill>
                <a:latin typeface="Times New Roman" panose="02020603050405020304" pitchFamily="18" charset="0"/>
                <a:ea typeface="华文细黑" pitchFamily="2" charset="-122"/>
                <a:cs typeface="Times New Roman" panose="02020603050405020304" pitchFamily="18" charset="0"/>
              </a:rPr>
              <a:t>特殊分离比的解题技巧</a:t>
            </a:r>
            <a:endParaRPr lang="zh-CN" altLang="zh-CN" sz="2000" b="1" strike="noStrike" noProof="1" dirty="0">
              <a:solidFill>
                <a:srgbClr val="0000FF"/>
              </a:solidFill>
              <a:latin typeface="Times New Roman" panose="02020603050405020304" pitchFamily="18" charset="0"/>
              <a:ea typeface="华文细黑" pitchFamily="2" charset="-122"/>
              <a:cs typeface="Times New Roman" panose="02020603050405020304" pitchFamily="18" charset="0"/>
            </a:endParaRPr>
          </a:p>
          <a:p>
            <a:pPr fontAlgn="base">
              <a:lnSpc>
                <a:spcPct val="150000"/>
              </a:lnSpc>
            </a:pPr>
            <a:r>
              <a:rPr lang="en-US" altLang="zh-CN" sz="2000" b="1" strike="noStrike" noProof="1" dirty="0">
                <a:latin typeface="Times New Roman" panose="02020603050405020304" pitchFamily="18" charset="0"/>
                <a:ea typeface="华文细黑" pitchFamily="2" charset="-122"/>
                <a:cs typeface="Times New Roman" panose="02020603050405020304" pitchFamily="18" charset="0"/>
              </a:rPr>
              <a:t>(1)</a:t>
            </a:r>
            <a:r>
              <a:rPr lang="zh-CN" altLang="zh-CN" sz="2000" b="1" strike="noStrike" noProof="1" dirty="0">
                <a:latin typeface="Times New Roman" panose="02020603050405020304" pitchFamily="18" charset="0"/>
                <a:ea typeface="华文细黑" pitchFamily="2" charset="-122"/>
                <a:cs typeface="Times New Roman" panose="02020603050405020304" pitchFamily="18" charset="0"/>
              </a:rPr>
              <a:t>看</a:t>
            </a:r>
            <a:r>
              <a:rPr lang="en-US" altLang="zh-CN" sz="2000" b="1" strike="noStrike" noProof="1" dirty="0">
                <a:latin typeface="Times New Roman" panose="02020603050405020304" pitchFamily="18" charset="0"/>
                <a:ea typeface="华文细黑" pitchFamily="2" charset="-122"/>
                <a:cs typeface="Times New Roman" panose="02020603050405020304" pitchFamily="18" charset="0"/>
              </a:rPr>
              <a:t>F</a:t>
            </a:r>
            <a:r>
              <a:rPr lang="en-US" altLang="zh-CN" sz="2000" b="1" strike="noStrike" baseline="-25000" noProof="1" dirty="0">
                <a:latin typeface="Times New Roman" panose="02020603050405020304" pitchFamily="18" charset="0"/>
                <a:ea typeface="华文细黑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sz="2000" b="1" strike="noStrike" noProof="1" dirty="0">
                <a:latin typeface="Times New Roman" panose="02020603050405020304" pitchFamily="18" charset="0"/>
                <a:ea typeface="华文细黑" pitchFamily="2" charset="-122"/>
                <a:cs typeface="Times New Roman" panose="02020603050405020304" pitchFamily="18" charset="0"/>
              </a:rPr>
              <a:t>的组合表现型比例，若表现型比例之和是</a:t>
            </a:r>
            <a:r>
              <a:rPr lang="en-US" altLang="zh-CN" sz="2000" b="1" strike="noStrike" noProof="1" dirty="0">
                <a:latin typeface="Times New Roman" panose="02020603050405020304" pitchFamily="18" charset="0"/>
                <a:ea typeface="华文细黑" pitchFamily="2" charset="-122"/>
                <a:cs typeface="Times New Roman" panose="02020603050405020304" pitchFamily="18" charset="0"/>
              </a:rPr>
              <a:t>16</a:t>
            </a:r>
            <a:r>
              <a:rPr lang="zh-CN" altLang="zh-CN" sz="2000" b="1" strike="noStrike" noProof="1" dirty="0">
                <a:latin typeface="Times New Roman" panose="02020603050405020304" pitchFamily="18" charset="0"/>
                <a:ea typeface="华文细黑" pitchFamily="2" charset="-122"/>
                <a:cs typeface="Times New Roman" panose="02020603050405020304" pitchFamily="18" charset="0"/>
              </a:rPr>
              <a:t>，不管以什么样的比例呈现，都符合基因的自由组合定律。</a:t>
            </a:r>
            <a:endParaRPr lang="zh-CN" altLang="zh-CN" sz="2000" b="1" strike="noStrike" noProof="1" dirty="0">
              <a:latin typeface="Times New Roman" panose="02020603050405020304" pitchFamily="18" charset="0"/>
              <a:ea typeface="华文细黑" pitchFamily="2" charset="-122"/>
              <a:cs typeface="Times New Roman" panose="02020603050405020304" pitchFamily="18" charset="0"/>
            </a:endParaRPr>
          </a:p>
          <a:p>
            <a:pPr fontAlgn="base">
              <a:lnSpc>
                <a:spcPct val="150000"/>
              </a:lnSpc>
            </a:pPr>
            <a:r>
              <a:rPr lang="en-US" altLang="zh-CN" sz="2000" b="1" strike="noStrike" noProof="1" dirty="0">
                <a:latin typeface="Times New Roman" panose="02020603050405020304" pitchFamily="18" charset="0"/>
                <a:ea typeface="华文细黑" pitchFamily="2" charset="-122"/>
                <a:cs typeface="Times New Roman" panose="02020603050405020304" pitchFamily="18" charset="0"/>
              </a:rPr>
              <a:t>(2)</a:t>
            </a:r>
            <a:r>
              <a:rPr lang="zh-CN" altLang="zh-CN" sz="2000" b="1" strike="noStrike" noProof="1" dirty="0">
                <a:latin typeface="Times New Roman" panose="02020603050405020304" pitchFamily="18" charset="0"/>
                <a:ea typeface="华文细黑" pitchFamily="2" charset="-122"/>
                <a:cs typeface="Times New Roman" panose="02020603050405020304" pitchFamily="18" charset="0"/>
              </a:rPr>
              <a:t>将异常分离比与正常分离比</a:t>
            </a:r>
            <a:r>
              <a:rPr lang="en-US" altLang="zh-CN" sz="2000" b="1" strike="noStrike" noProof="1" dirty="0">
                <a:latin typeface="Times New Roman" panose="02020603050405020304" pitchFamily="18" charset="0"/>
                <a:ea typeface="华文细黑" pitchFamily="2" charset="-122"/>
                <a:cs typeface="Times New Roman" panose="02020603050405020304" pitchFamily="18" charset="0"/>
              </a:rPr>
              <a:t>9∶3∶3∶1</a:t>
            </a:r>
            <a:r>
              <a:rPr lang="zh-CN" altLang="zh-CN" sz="2000" b="1" strike="noStrike" noProof="1" dirty="0">
                <a:latin typeface="Times New Roman" panose="02020603050405020304" pitchFamily="18" charset="0"/>
                <a:ea typeface="华文细黑" pitchFamily="2" charset="-122"/>
                <a:cs typeface="Times New Roman" panose="02020603050405020304" pitchFamily="18" charset="0"/>
              </a:rPr>
              <a:t>进行对比，分析合并性状的类型。如比值为</a:t>
            </a:r>
            <a:r>
              <a:rPr lang="en-US" altLang="zh-CN" sz="2000" b="1" strike="noStrike" noProof="1" dirty="0">
                <a:latin typeface="Times New Roman" panose="02020603050405020304" pitchFamily="18" charset="0"/>
                <a:ea typeface="华文细黑" pitchFamily="2" charset="-122"/>
                <a:cs typeface="Times New Roman" panose="02020603050405020304" pitchFamily="18" charset="0"/>
              </a:rPr>
              <a:t>9∶3∶4</a:t>
            </a:r>
            <a:r>
              <a:rPr lang="zh-CN" altLang="zh-CN" sz="2000" b="1" strike="noStrike" noProof="1" dirty="0">
                <a:latin typeface="Times New Roman" panose="02020603050405020304" pitchFamily="18" charset="0"/>
                <a:ea typeface="华文细黑" pitchFamily="2" charset="-122"/>
                <a:cs typeface="Times New Roman" panose="02020603050405020304" pitchFamily="18" charset="0"/>
              </a:rPr>
              <a:t>，则为</a:t>
            </a:r>
            <a:r>
              <a:rPr lang="en-US" altLang="zh-CN" sz="2000" b="1" strike="noStrike" noProof="1" dirty="0">
                <a:latin typeface="Times New Roman" panose="02020603050405020304" pitchFamily="18" charset="0"/>
                <a:ea typeface="华文细黑" pitchFamily="2" charset="-122"/>
                <a:cs typeface="Times New Roman" panose="02020603050405020304" pitchFamily="18" charset="0"/>
              </a:rPr>
              <a:t>9∶3∶(3∶1)</a:t>
            </a:r>
            <a:r>
              <a:rPr lang="zh-CN" altLang="zh-CN" sz="2000" b="1" strike="noStrike" noProof="1" dirty="0">
                <a:latin typeface="Times New Roman" panose="02020603050405020304" pitchFamily="18" charset="0"/>
                <a:ea typeface="华文细黑" pitchFamily="2" charset="-122"/>
                <a:cs typeface="Times New Roman" panose="02020603050405020304" pitchFamily="18" charset="0"/>
              </a:rPr>
              <a:t>，即</a:t>
            </a:r>
            <a:r>
              <a:rPr lang="en-US" altLang="zh-CN" sz="2000" b="1" strike="noStrike" noProof="1" dirty="0">
                <a:latin typeface="Times New Roman" panose="02020603050405020304" pitchFamily="18" charset="0"/>
                <a:ea typeface="华文细黑" pitchFamily="2" charset="-122"/>
                <a:cs typeface="Times New Roman" panose="02020603050405020304" pitchFamily="18" charset="0"/>
              </a:rPr>
              <a:t>4</a:t>
            </a:r>
            <a:r>
              <a:rPr lang="zh-CN" altLang="zh-CN" sz="2000" b="1" strike="noStrike" noProof="1" dirty="0">
                <a:latin typeface="Times New Roman" panose="02020603050405020304" pitchFamily="18" charset="0"/>
                <a:ea typeface="华文细黑" pitchFamily="2" charset="-122"/>
                <a:cs typeface="Times New Roman" panose="02020603050405020304" pitchFamily="18" charset="0"/>
              </a:rPr>
              <a:t>为后两种性状的合并结果。</a:t>
            </a:r>
            <a:endParaRPr lang="zh-CN" altLang="zh-CN" sz="2000" b="1" strike="noStrike" noProof="1" dirty="0">
              <a:latin typeface="Times New Roman" panose="02020603050405020304" pitchFamily="18" charset="0"/>
              <a:ea typeface="华文细黑" pitchFamily="2" charset="-122"/>
              <a:cs typeface="Times New Roman" panose="02020603050405020304" pitchFamily="18" charset="0"/>
            </a:endParaRPr>
          </a:p>
          <a:p>
            <a:pPr fontAlgn="base">
              <a:lnSpc>
                <a:spcPct val="150000"/>
              </a:lnSpc>
            </a:pPr>
            <a:r>
              <a:rPr lang="en-US" altLang="zh-CN" sz="2000" b="1" strike="noStrike" noProof="1" dirty="0">
                <a:latin typeface="Times New Roman" panose="02020603050405020304" pitchFamily="18" charset="0"/>
                <a:ea typeface="华文细黑" pitchFamily="2" charset="-122"/>
                <a:cs typeface="Times New Roman" panose="02020603050405020304" pitchFamily="18" charset="0"/>
              </a:rPr>
              <a:t>(3)</a:t>
            </a:r>
            <a:r>
              <a:rPr lang="zh-CN" altLang="zh-CN" sz="2000" b="1" strike="noStrike" noProof="1" dirty="0">
                <a:latin typeface="Times New Roman" panose="02020603050405020304" pitchFamily="18" charset="0"/>
                <a:ea typeface="华文细黑" pitchFamily="2" charset="-122"/>
                <a:cs typeface="Times New Roman" panose="02020603050405020304" pitchFamily="18" charset="0"/>
              </a:rPr>
              <a:t>确定出现异常分离比的原因。</a:t>
            </a:r>
            <a:endParaRPr lang="zh-CN" altLang="zh-CN" sz="2000" b="1" strike="noStrike" noProof="1" dirty="0">
              <a:latin typeface="Times New Roman" panose="02020603050405020304" pitchFamily="18" charset="0"/>
              <a:ea typeface="华文细黑" pitchFamily="2" charset="-122"/>
              <a:cs typeface="Times New Roman" panose="02020603050405020304" pitchFamily="18" charset="0"/>
            </a:endParaRPr>
          </a:p>
          <a:p>
            <a:pPr fontAlgn="base">
              <a:lnSpc>
                <a:spcPct val="150000"/>
              </a:lnSpc>
            </a:pPr>
            <a:r>
              <a:rPr lang="en-US" altLang="zh-CN" sz="2000" b="1" strike="noStrike" noProof="1" dirty="0">
                <a:latin typeface="Times New Roman" panose="02020603050405020304" pitchFamily="18" charset="0"/>
                <a:ea typeface="华文细黑" pitchFamily="2" charset="-122"/>
                <a:cs typeface="Times New Roman" panose="02020603050405020304" pitchFamily="18" charset="0"/>
              </a:rPr>
              <a:t>(4)</a:t>
            </a:r>
            <a:r>
              <a:rPr lang="zh-CN" altLang="zh-CN" sz="2000" b="1" strike="noStrike" noProof="1" dirty="0">
                <a:latin typeface="Times New Roman" panose="02020603050405020304" pitchFamily="18" charset="0"/>
                <a:ea typeface="华文细黑" pitchFamily="2" charset="-122"/>
                <a:cs typeface="Times New Roman" panose="02020603050405020304" pitchFamily="18" charset="0"/>
              </a:rPr>
              <a:t>根据异常分离比出现的原因，推测亲本的基因型或推断子代相应表现型的比例。</a:t>
            </a:r>
            <a:endParaRPr lang="zh-CN" altLang="zh-CN" sz="2000" b="1" strike="noStrike" noProof="1" dirty="0">
              <a:latin typeface="Times New Roman" panose="02020603050405020304" pitchFamily="18" charset="0"/>
              <a:ea typeface="华文细黑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1" name="文本框 3"/>
          <p:cNvSpPr txBox="1"/>
          <p:nvPr/>
        </p:nvSpPr>
        <p:spPr>
          <a:xfrm>
            <a:off x="410845" y="898525"/>
            <a:ext cx="8337550" cy="470789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</a:rPr>
              <a:t>考察某闭花授粉植物茎的高度和花的颜色，发现与三对独立遗传的等位基因有关。现以纯合矮茎紫花为母本、纯合高茎白花为父本进行杂交，在相同环境条件下，发现F1中有一株矮茎紫花（记作植株A），其余均为高茎紫花。F1中高茎紫花自交产生的F2中高茎紫花∶高茎白花∶矮茎紫花∶矮茎白花=27∶21∶9∶7。请回答：</a:t>
            </a:r>
            <a:endParaRPr lang="zh-CN" altLang="en-US" sz="2000" b="1"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</a:rPr>
              <a:t>（1）由杂交实验结果可推测株高受一对等位基因控制，依据是________________________。</a:t>
            </a:r>
            <a:endParaRPr lang="zh-CN" altLang="en-US" sz="2000" b="1"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</a:rPr>
              <a:t>（2）在F2中高茎白花植株的基因型有</a:t>
            </a:r>
            <a:r>
              <a:rPr lang="zh-CN" altLang="en-US" sz="2000" b="1" u="sng">
                <a:latin typeface="微软雅黑" panose="020B0503020204020204" charset="-122"/>
                <a:ea typeface="微软雅黑" panose="020B0503020204020204" charset="-122"/>
              </a:rPr>
              <a:t>                  </a:t>
            </a:r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</a:rPr>
              <a:t>种，其中纯合子比例占________________。</a:t>
            </a:r>
            <a:endParaRPr lang="zh-CN" altLang="en-US" sz="2000" b="1"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</a:rPr>
              <a:t>（3）据分析，导致出现植株</a:t>
            </a:r>
            <a:r>
              <a:rPr lang="en-US" altLang="zh-CN" sz="2000" b="1">
                <a:latin typeface="微软雅黑" panose="020B0503020204020204" charset="-122"/>
                <a:ea typeface="微软雅黑" panose="020B0503020204020204" charset="-122"/>
              </a:rPr>
              <a:t>A</a:t>
            </a:r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</a:rPr>
              <a:t>的可能原因有两个：一是母本发生了自交，二是父本的某个花粉中有一个基因发生突变。为了确定是哪一种原因，让植株</a:t>
            </a:r>
            <a:r>
              <a:rPr lang="en-US" altLang="zh-CN" sz="2000" b="1">
                <a:latin typeface="微软雅黑" panose="020B0503020204020204" charset="-122"/>
                <a:ea typeface="微软雅黑" panose="020B0503020204020204" charset="-122"/>
              </a:rPr>
              <a:t>A</a:t>
            </a:r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</a:rPr>
              <a:t>自交，统计子代的表现型及比例。</a:t>
            </a:r>
            <a:endParaRPr lang="zh-CN" altLang="en-US" sz="2000" b="1"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</a:rPr>
              <a:t>若子代的性状为</a:t>
            </a:r>
            <a:r>
              <a:rPr lang="zh-CN" altLang="en-US" sz="2000" b="1" u="sng">
                <a:latin typeface="微软雅黑" panose="020B0503020204020204" charset="-122"/>
                <a:ea typeface="微软雅黑" panose="020B0503020204020204" charset="-122"/>
              </a:rPr>
              <a:t>                                                       </a:t>
            </a:r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</a:rPr>
              <a:t>，则是原因一；</a:t>
            </a:r>
            <a:endParaRPr lang="zh-CN" altLang="en-US" sz="2000" b="1"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</a:rPr>
              <a:t>若子代的性状为</a:t>
            </a:r>
            <a:r>
              <a:rPr lang="zh-CN" altLang="en-US" sz="2000" b="1" u="sng">
                <a:latin typeface="微软雅黑" panose="020B0503020204020204" charset="-122"/>
                <a:ea typeface="微软雅黑" panose="020B0503020204020204" charset="-122"/>
              </a:rPr>
              <a:t>                                                         </a:t>
            </a:r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</a:rPr>
              <a:t>，则是原因二；</a:t>
            </a:r>
            <a:endParaRPr lang="zh-CN" altLang="en-US" sz="2000" b="1">
              <a:latin typeface="微软雅黑" panose="020B0503020204020204" charset="-122"/>
              <a:ea typeface="微软雅黑" panose="020B0503020204020204" charset="-122"/>
            </a:endParaRPr>
          </a:p>
          <a:p>
            <a:endParaRPr lang="zh-CN" altLang="en-US" sz="20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0242" name="矩形 2"/>
          <p:cNvSpPr/>
          <p:nvPr/>
        </p:nvSpPr>
        <p:spPr>
          <a:xfrm>
            <a:off x="50800" y="88900"/>
            <a:ext cx="28143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algn="ctr"/>
            <a:r>
              <a:rPr lang="en-US" altLang="zh-CN" sz="2800" b="1" dirty="0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</a:rPr>
              <a:t>3</a:t>
            </a:r>
            <a:r>
              <a:rPr lang="zh-CN" altLang="en-US" sz="2800" b="1" dirty="0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</a:rPr>
              <a:t>、</a:t>
            </a:r>
            <a:r>
              <a:rPr lang="zh-CN" altLang="zh-CN" sz="2800" b="1" dirty="0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</a:rPr>
              <a:t>习题巩固</a:t>
            </a:r>
            <a:endParaRPr lang="zh-CN" altLang="zh-CN" sz="2800" b="1" dirty="0">
              <a:solidFill>
                <a:schemeClr val="accent2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266" name="文本框 1"/>
          <p:cNvSpPr txBox="1"/>
          <p:nvPr/>
        </p:nvSpPr>
        <p:spPr>
          <a:xfrm>
            <a:off x="582930" y="2658745"/>
            <a:ext cx="3186430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F2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中高：矮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=3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：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endParaRPr lang="en-US" altLang="zh-CN" sz="24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086985" y="3001010"/>
            <a:ext cx="1038225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10</a:t>
            </a:r>
            <a:endParaRPr lang="en-US" altLang="zh-CN" sz="24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3" name="文本框 1"/>
          <p:cNvSpPr txBox="1"/>
          <p:nvPr/>
        </p:nvSpPr>
        <p:spPr>
          <a:xfrm>
            <a:off x="1140460" y="3288030"/>
            <a:ext cx="1083310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1/7</a:t>
            </a:r>
            <a:endParaRPr lang="en-US" altLang="zh-CN" sz="24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4" name="文本框 1"/>
          <p:cNvSpPr txBox="1"/>
          <p:nvPr/>
        </p:nvSpPr>
        <p:spPr>
          <a:xfrm>
            <a:off x="3293110" y="4507865"/>
            <a:ext cx="3186430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全为矮茎紫花</a:t>
            </a:r>
            <a:endParaRPr lang="zh-CN" altLang="en-US" sz="24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" name="文本框 1"/>
          <p:cNvSpPr txBox="1"/>
          <p:nvPr/>
        </p:nvSpPr>
        <p:spPr>
          <a:xfrm>
            <a:off x="2719070" y="4866640"/>
            <a:ext cx="4371340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矮茎紫花：矮茎白花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=9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：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7</a:t>
            </a:r>
            <a:endParaRPr lang="en-US" altLang="zh-CN" sz="24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2" grpId="0"/>
      <p:bldP spid="3" grpId="0"/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5" name="文本框 1"/>
          <p:cNvSpPr txBox="1"/>
          <p:nvPr/>
        </p:nvSpPr>
        <p:spPr>
          <a:xfrm>
            <a:off x="436563" y="1720850"/>
            <a:ext cx="8456612" cy="452310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</a:rPr>
              <a:t>在小鼠的一个自然种群中，体色有黄色和灰色 ，尾巴有短尾和长尾，两对相对性状分别受位于两对常染色体上的两对等位基因控制。期中一对等位基因设为</a:t>
            </a: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</a:rPr>
              <a:t>A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</a:rPr>
              <a:t>、</a:t>
            </a: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</a:rPr>
              <a:t>a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</a:rPr>
              <a:t>，另一对等位基因设为</a:t>
            </a: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</a:rPr>
              <a:t>B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</a:rPr>
              <a:t>、</a:t>
            </a: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</a:rPr>
              <a:t>b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</a:rPr>
              <a:t>（具有显性纯合致死效应）。任取一对黄色短尾鼠，让其多次交配，F</a:t>
            </a:r>
            <a:r>
              <a:rPr lang="zh-CN" altLang="en-US" sz="2400" b="1" baseline="-25000">
                <a:latin typeface="微软雅黑" panose="020B0503020204020204" charset="-122"/>
                <a:ea typeface="微软雅黑" panose="020B0503020204020204" charset="-122"/>
              </a:rPr>
              <a:t>1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</a:rPr>
              <a:t> 的表现型为：黄色短尾：黄色长尾：灰色短尾：灰色长尾=</a:t>
            </a: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</a:rPr>
              <a:t>6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</a:rPr>
              <a:t> : </a:t>
            </a: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</a:rPr>
              <a:t>3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</a:rPr>
              <a:t> : 2 : 1 。以下说法错误的是（      ）</a:t>
            </a:r>
            <a:endParaRPr lang="zh-CN" altLang="en-US" sz="2400" b="1">
              <a:latin typeface="微软雅黑" panose="020B0503020204020204" charset="-122"/>
              <a:ea typeface="微软雅黑" panose="020B0503020204020204" charset="-122"/>
            </a:endParaRPr>
          </a:p>
          <a:p>
            <a:endParaRPr lang="zh-CN" altLang="en-US" sz="2400" b="1"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</a:rPr>
              <a:t>A．黄色短尾小鼠的基因型有两种</a:t>
            </a:r>
            <a:endParaRPr lang="zh-CN" altLang="en-US" sz="2400" b="1"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</a:rPr>
              <a:t>B．控制短尾的基因是</a:t>
            </a: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</a:rPr>
              <a:t>B,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</a:rPr>
              <a:t>控制黄色的基因是</a:t>
            </a: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</a:rPr>
              <a:t>A</a:t>
            </a:r>
            <a:endParaRPr lang="zh-CN" altLang="en-US" sz="2400" b="1"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</a:rPr>
              <a:t>C．让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rPr>
              <a:t>F</a:t>
            </a:r>
            <a:r>
              <a:rPr lang="zh-CN" altLang="en-US" sz="2400" b="1" baseline="-25000"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rPr>
              <a:t>1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rPr>
              <a:t>中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</a:rPr>
              <a:t>黄色长尾雌雄鼠自由交配，</a:t>
            </a: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</a:rPr>
              <a:t>F</a:t>
            </a:r>
            <a:r>
              <a:rPr lang="zh-CN" altLang="en-US" sz="2400" b="1" baseline="-25000">
                <a:latin typeface="微软雅黑" panose="020B0503020204020204" charset="-122"/>
                <a:ea typeface="微软雅黑" panose="020B0503020204020204" charset="-122"/>
              </a:rPr>
              <a:t>2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</a:rPr>
              <a:t>中不会出现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rPr>
              <a:t>短尾鼠</a:t>
            </a:r>
            <a:endParaRPr lang="zh-CN" altLang="en-US" sz="2400" b="1"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</a:rPr>
              <a:t>D．让F</a:t>
            </a:r>
            <a:r>
              <a:rPr lang="zh-CN" altLang="en-US" sz="2400" b="1" baseline="-25000">
                <a:latin typeface="微软雅黑" panose="020B0503020204020204" charset="-122"/>
                <a:ea typeface="微软雅黑" panose="020B0503020204020204" charset="-122"/>
              </a:rPr>
              <a:t>1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</a:rPr>
              <a:t>中的黄色短尾雌鼠与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rPr>
              <a:t>灰色长尾雄鼠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</a:rPr>
              <a:t>交配，F</a:t>
            </a:r>
            <a:r>
              <a:rPr lang="zh-CN" altLang="en-US" sz="2400" b="1" baseline="-25000">
                <a:latin typeface="微软雅黑" panose="020B0503020204020204" charset="-122"/>
                <a:ea typeface="微软雅黑" panose="020B0503020204020204" charset="-122"/>
              </a:rPr>
              <a:t>2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</a:rPr>
              <a:t>的表现型之比为  </a:t>
            </a: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</a:rPr>
              <a:t>1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</a:rPr>
              <a:t>：</a:t>
            </a: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</a:rPr>
              <a:t>1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</a:rPr>
              <a:t>：</a:t>
            </a: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</a:rPr>
              <a:t>1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</a:rPr>
              <a:t>：</a:t>
            </a: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</a:rPr>
              <a:t>1</a:t>
            </a:r>
            <a:endParaRPr lang="en-US" altLang="zh-CN" sz="24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266" name="文本框 1"/>
          <p:cNvSpPr txBox="1"/>
          <p:nvPr/>
        </p:nvSpPr>
        <p:spPr>
          <a:xfrm>
            <a:off x="7647940" y="3614738"/>
            <a:ext cx="876300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sz="24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D</a:t>
            </a:r>
            <a:endParaRPr lang="en-US" altLang="zh-CN" sz="2400" b="1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1267" name="文本框 3"/>
          <p:cNvSpPr txBox="1"/>
          <p:nvPr/>
        </p:nvSpPr>
        <p:spPr>
          <a:xfrm>
            <a:off x="1066800" y="311150"/>
            <a:ext cx="7196138" cy="522288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algn="ctr">
              <a:buSzTx/>
            </a:pPr>
            <a:r>
              <a:rPr lang="zh-CN" altLang="en-US" sz="28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二、“和”小于16的特殊分离比</a:t>
            </a:r>
            <a:endParaRPr lang="zh-CN" altLang="en-US" sz="2800" b="1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268" name="矩形 1"/>
          <p:cNvSpPr/>
          <p:nvPr/>
        </p:nvSpPr>
        <p:spPr>
          <a:xfrm>
            <a:off x="-1241425" y="1109663"/>
            <a:ext cx="5243513" cy="522287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algn="ctr"/>
            <a:r>
              <a:rPr lang="en-US" altLang="zh-CN" sz="2800" b="1" dirty="0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</a:rPr>
              <a:t>1</a:t>
            </a:r>
            <a:r>
              <a:rPr lang="zh-CN" altLang="en-US" sz="2800" b="1" dirty="0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</a:rPr>
              <a:t>、</a:t>
            </a:r>
            <a:r>
              <a:rPr lang="zh-CN" altLang="zh-CN" sz="2800" b="1" dirty="0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</a:rPr>
              <a:t>典例剖析</a:t>
            </a:r>
            <a:endParaRPr lang="zh-CN" altLang="zh-CN" sz="2800" b="1" dirty="0">
              <a:solidFill>
                <a:schemeClr val="accent2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TABLE_BEAUTIFY" val="smartTable{aa77cce4-67cb-4ecd-b872-a7366bff2903}"/>
</p:tagLst>
</file>

<file path=ppt/tags/tag2.xml><?xml version="1.0" encoding="utf-8"?>
<p:tagLst xmlns:p="http://schemas.openxmlformats.org/presentationml/2006/main">
  <p:tag name="KSO_WM_UNIT_TABLE_BEAUTIFY" val="smartTable{a298f73f-7866-4791-995c-c8345348d31e}"/>
</p:tagLst>
</file>

<file path=ppt/tags/tag3.xml><?xml version="1.0" encoding="utf-8"?>
<p:tagLst xmlns:p="http://schemas.openxmlformats.org/presentationml/2006/main">
  <p:tag name="KSO_WM_UNIT_TABLE_BEAUTIFY" val="smartTable{aa77cce4-67cb-4ecd-b872-a7366bff2903}"/>
</p:tagLst>
</file>

<file path=ppt/tags/tag4.xml><?xml version="1.0" encoding="utf-8"?>
<p:tagLst xmlns:p="http://schemas.openxmlformats.org/presentationml/2006/main">
  <p:tag name="KSO_WM_UNIT_TABLE_BEAUTIFY" val="smartTable{a298f73f-7866-4791-995c-c8345348d31e}"/>
</p:tagLst>
</file>

<file path=ppt/tags/tag5.xml><?xml version="1.0" encoding="utf-8"?>
<p:tagLst xmlns:p="http://schemas.openxmlformats.org/presentationml/2006/main">
  <p:tag name="KSO_WM_UNIT_TABLE_BEAUTIFY" val="smartTable{8135f9ea-b30e-4fde-a64a-1d9d1e54b4c3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2162</Words>
  <Application>WPS 演示</Application>
  <PresentationFormat/>
  <Paragraphs>255</Paragraphs>
  <Slides>11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20</vt:i4>
      </vt:variant>
      <vt:variant>
        <vt:lpstr>主题</vt:lpstr>
      </vt:variant>
      <vt:variant>
        <vt:i4>2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11</vt:i4>
      </vt:variant>
    </vt:vector>
  </HeadingPairs>
  <TitlesOfParts>
    <vt:vector size="35" baseType="lpstr">
      <vt:lpstr>Arial</vt:lpstr>
      <vt:lpstr>宋体</vt:lpstr>
      <vt:lpstr>Wingdings</vt:lpstr>
      <vt:lpstr>微软雅黑</vt:lpstr>
      <vt:lpstr>Arial Unicode MS</vt:lpstr>
      <vt:lpstr>Calibri</vt:lpstr>
      <vt:lpstr>楷体_GB2312</vt:lpstr>
      <vt:lpstr>新宋体</vt:lpstr>
      <vt:lpstr>Times New Roman</vt:lpstr>
      <vt:lpstr>黑体</vt:lpstr>
      <vt:lpstr>楷体</vt:lpstr>
      <vt:lpstr>仿宋</vt:lpstr>
      <vt:lpstr>叶根友毛笔行书2.0版</vt:lpstr>
      <vt:lpstr>文悦新恒古雅宋 (非商用)</vt:lpstr>
      <vt:lpstr>Courier New</vt:lpstr>
      <vt:lpstr>华文细黑</vt:lpstr>
      <vt:lpstr>Times New Roman</vt:lpstr>
      <vt:lpstr>Broadway</vt:lpstr>
      <vt:lpstr>Segoe Print</vt:lpstr>
      <vt:lpstr>经典繁仿黑</vt:lpstr>
      <vt:lpstr>默认设计模板</vt:lpstr>
      <vt:lpstr>1_默认设计模板</vt:lpstr>
      <vt:lpstr>Word.Document.12</vt:lpstr>
      <vt:lpstr>Word.Document.12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自由组合规律</dc:title>
  <dc:creator>Administrator</dc:creator>
  <cp:lastModifiedBy>MD</cp:lastModifiedBy>
  <cp:revision>15</cp:revision>
  <dcterms:created xsi:type="dcterms:W3CDTF">2020-10-12T13:05:37Z</dcterms:created>
  <dcterms:modified xsi:type="dcterms:W3CDTF">2020-10-15T02:55:00Z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2052-11.3.0.9228</vt:lpwstr>
  </property>
</Properties>
</file>