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0" r:id="rId2"/>
    <p:sldMasterId id="2147483762" r:id="rId3"/>
  </p:sldMasterIdLst>
  <p:notesMasterIdLst>
    <p:notesMasterId r:id="rId102"/>
  </p:notesMasterIdLst>
  <p:sldIdLst>
    <p:sldId id="506" r:id="rId4"/>
    <p:sldId id="507" r:id="rId5"/>
    <p:sldId id="508" r:id="rId6"/>
    <p:sldId id="512" r:id="rId7"/>
    <p:sldId id="541" r:id="rId8"/>
    <p:sldId id="542" r:id="rId9"/>
    <p:sldId id="543" r:id="rId10"/>
    <p:sldId id="544" r:id="rId11"/>
    <p:sldId id="545" r:id="rId12"/>
    <p:sldId id="546" r:id="rId13"/>
    <p:sldId id="547" r:id="rId14"/>
    <p:sldId id="548" r:id="rId15"/>
    <p:sldId id="549" r:id="rId16"/>
    <p:sldId id="550" r:id="rId17"/>
    <p:sldId id="551" r:id="rId18"/>
    <p:sldId id="552" r:id="rId19"/>
    <p:sldId id="553" r:id="rId20"/>
    <p:sldId id="554" r:id="rId21"/>
    <p:sldId id="555" r:id="rId22"/>
    <p:sldId id="556" r:id="rId23"/>
    <p:sldId id="557" r:id="rId24"/>
    <p:sldId id="558" r:id="rId25"/>
    <p:sldId id="559" r:id="rId26"/>
    <p:sldId id="560" r:id="rId27"/>
    <p:sldId id="561" r:id="rId28"/>
    <p:sldId id="562" r:id="rId29"/>
    <p:sldId id="510" r:id="rId30"/>
    <p:sldId id="526" r:id="rId31"/>
    <p:sldId id="527" r:id="rId32"/>
    <p:sldId id="528" r:id="rId33"/>
    <p:sldId id="529" r:id="rId34"/>
    <p:sldId id="535" r:id="rId35"/>
    <p:sldId id="536" r:id="rId36"/>
    <p:sldId id="537" r:id="rId37"/>
    <p:sldId id="410" r:id="rId38"/>
    <p:sldId id="411" r:id="rId39"/>
    <p:sldId id="513" r:id="rId40"/>
    <p:sldId id="412" r:id="rId41"/>
    <p:sldId id="491" r:id="rId42"/>
    <p:sldId id="413" r:id="rId43"/>
    <p:sldId id="415" r:id="rId44"/>
    <p:sldId id="416" r:id="rId45"/>
    <p:sldId id="417" r:id="rId46"/>
    <p:sldId id="492" r:id="rId47"/>
    <p:sldId id="373" r:id="rId48"/>
    <p:sldId id="493" r:id="rId49"/>
    <p:sldId id="418" r:id="rId50"/>
    <p:sldId id="374" r:id="rId51"/>
    <p:sldId id="563" r:id="rId52"/>
    <p:sldId id="564" r:id="rId53"/>
    <p:sldId id="565" r:id="rId54"/>
    <p:sldId id="566" r:id="rId55"/>
    <p:sldId id="567" r:id="rId56"/>
    <p:sldId id="568" r:id="rId57"/>
    <p:sldId id="569" r:id="rId58"/>
    <p:sldId id="570" r:id="rId59"/>
    <p:sldId id="571" r:id="rId60"/>
    <p:sldId id="572" r:id="rId61"/>
    <p:sldId id="573" r:id="rId62"/>
    <p:sldId id="574" r:id="rId63"/>
    <p:sldId id="575" r:id="rId64"/>
    <p:sldId id="576" r:id="rId65"/>
    <p:sldId id="577" r:id="rId66"/>
    <p:sldId id="578" r:id="rId67"/>
    <p:sldId id="579" r:id="rId68"/>
    <p:sldId id="580" r:id="rId69"/>
    <p:sldId id="581" r:id="rId70"/>
    <p:sldId id="582" r:id="rId71"/>
    <p:sldId id="583" r:id="rId72"/>
    <p:sldId id="584" r:id="rId73"/>
    <p:sldId id="585" r:id="rId74"/>
    <p:sldId id="586" r:id="rId75"/>
    <p:sldId id="587" r:id="rId76"/>
    <p:sldId id="588" r:id="rId77"/>
    <p:sldId id="589" r:id="rId78"/>
    <p:sldId id="511" r:id="rId79"/>
    <p:sldId id="444" r:id="rId80"/>
    <p:sldId id="515" r:id="rId81"/>
    <p:sldId id="482" r:id="rId82"/>
    <p:sldId id="499" r:id="rId83"/>
    <p:sldId id="483" r:id="rId84"/>
    <p:sldId id="590" r:id="rId85"/>
    <p:sldId id="591" r:id="rId86"/>
    <p:sldId id="592" r:id="rId87"/>
    <p:sldId id="593" r:id="rId88"/>
    <p:sldId id="445" r:id="rId89"/>
    <p:sldId id="501" r:id="rId90"/>
    <p:sldId id="502" r:id="rId91"/>
    <p:sldId id="503" r:id="rId92"/>
    <p:sldId id="504" r:id="rId93"/>
    <p:sldId id="505" r:id="rId94"/>
    <p:sldId id="538" r:id="rId95"/>
    <p:sldId id="539" r:id="rId96"/>
    <p:sldId id="540" r:id="rId97"/>
    <p:sldId id="594" r:id="rId98"/>
    <p:sldId id="595" r:id="rId99"/>
    <p:sldId id="596" r:id="rId100"/>
    <p:sldId id="597" r:id="rId101"/>
  </p:sldIdLst>
  <p:sldSz cx="23763288" cy="13322300"/>
  <p:notesSz cx="6858000" cy="9144000"/>
  <p:defaultTextStyle>
    <a:defPPr>
      <a:defRPr lang="zh-CN"/>
    </a:defPPr>
    <a:lvl1pPr algn="l" defTabSz="2117356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1058678" indent="-601559" algn="l" defTabSz="2117356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2117356" indent="-1203115" algn="l" defTabSz="2117356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3177619" indent="-1806260" algn="l" defTabSz="2117356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4236297" indent="-2407816" algn="l" defTabSz="2117356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5600" algn="l" defTabSz="914240" rtl="0" eaLnBrk="1" latinLnBrk="0" hangingPunct="1">
      <a:defRPr sz="4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2721" algn="l" defTabSz="914240" rtl="0" eaLnBrk="1" latinLnBrk="0" hangingPunct="1">
      <a:defRPr sz="4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199840" algn="l" defTabSz="914240" rtl="0" eaLnBrk="1" latinLnBrk="0" hangingPunct="1">
      <a:defRPr sz="4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6962" algn="l" defTabSz="914240" rtl="0" eaLnBrk="1" latinLnBrk="0" hangingPunct="1">
      <a:defRPr sz="4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51" userDrawn="1">
          <p15:clr>
            <a:srgbClr val="A4A3A4"/>
          </p15:clr>
        </p15:guide>
        <p15:guide id="2" pos="75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867CB1"/>
    <a:srgbClr val="014E08"/>
    <a:srgbClr val="1DAA39"/>
    <a:srgbClr val="007062"/>
    <a:srgbClr val="15999D"/>
    <a:srgbClr val="233162"/>
    <a:srgbClr val="0196B6"/>
    <a:srgbClr val="274A4C"/>
    <a:srgbClr val="75A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94660"/>
  </p:normalViewPr>
  <p:slideViewPr>
    <p:cSldViewPr>
      <p:cViewPr varScale="1">
        <p:scale>
          <a:sx n="18" d="100"/>
          <a:sy n="18" d="100"/>
        </p:scale>
        <p:origin x="-82" y="-317"/>
      </p:cViewPr>
      <p:guideLst>
        <p:guide orient="horz" pos="4152"/>
        <p:guide pos="75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255D1F0-0559-45E3-AA3F-653AFB4BCBF4}" type="datetimeFigureOut">
              <a:rPr lang="zh-CN" altLang="en-US"/>
              <a:pPr>
                <a:defRPr/>
              </a:pPr>
              <a:t>2020/2/17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5800"/>
            <a:ext cx="611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9E6B5E2-414F-4B9B-AAB9-9B87664B65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3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1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4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5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8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721" algn="l" defTabSz="914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2" algn="l" defTabSz="914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57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80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ctr" defTabSz="2117356" rtl="0" eaLnBrk="0" fontAlgn="base" hangingPunct="0">
        <a:spcBef>
          <a:spcPct val="0"/>
        </a:spcBef>
        <a:spcAft>
          <a:spcPct val="0"/>
        </a:spcAft>
        <a:defRPr sz="1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117356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2pPr>
      <a:lvl3pPr algn="ctr" defTabSz="2117356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3pPr>
      <a:lvl4pPr algn="ctr" defTabSz="2117356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4pPr>
      <a:lvl5pPr algn="ctr" defTabSz="2117356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5pPr>
      <a:lvl6pPr marL="457119" algn="ctr" defTabSz="2117356" rtl="0" fontAlgn="base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6pPr>
      <a:lvl7pPr marL="914240" algn="ctr" defTabSz="2117356" rtl="0" fontAlgn="base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7pPr>
      <a:lvl8pPr marL="1371359" algn="ctr" defTabSz="2117356" rtl="0" fontAlgn="base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8pPr>
      <a:lvl9pPr marL="1828481" algn="ctr" defTabSz="2117356" rtl="0" fontAlgn="base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793612" indent="-793612" algn="l" defTabSz="21173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1pPr>
      <a:lvl2pPr marL="1720548" indent="-661873" algn="l" defTabSz="21173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2pPr>
      <a:lvl3pPr marL="2647486" indent="-528545" algn="l" defTabSz="21173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707752" indent="-528545" algn="l" defTabSz="21173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700" kern="1200">
          <a:solidFill>
            <a:schemeClr val="tx1"/>
          </a:solidFill>
          <a:latin typeface="+mn-lt"/>
          <a:ea typeface="+mn-ea"/>
          <a:cs typeface="+mn-cs"/>
        </a:defRPr>
      </a:lvl4pPr>
      <a:lvl5pPr marL="4766430" indent="-528545" algn="l" defTabSz="21173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4700" kern="1200">
          <a:solidFill>
            <a:schemeClr val="tx1"/>
          </a:solidFill>
          <a:latin typeface="+mn-lt"/>
          <a:ea typeface="+mn-ea"/>
          <a:cs typeface="+mn-cs"/>
        </a:defRPr>
      </a:lvl5pPr>
      <a:lvl6pPr marL="5826567" indent="-529689" algn="l" defTabSz="211875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6885943" indent="-529689" algn="l" defTabSz="211875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7945318" indent="-529689" algn="l" defTabSz="211875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004694" indent="-529689" algn="l" defTabSz="211875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9376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18752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178128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237504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296877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356253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415629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475005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26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ctr" defTabSz="2117356" rtl="0" eaLnBrk="0" fontAlgn="base" hangingPunct="0">
        <a:spcBef>
          <a:spcPct val="0"/>
        </a:spcBef>
        <a:spcAft>
          <a:spcPct val="0"/>
        </a:spcAft>
        <a:defRPr sz="1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117356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2pPr>
      <a:lvl3pPr algn="ctr" defTabSz="2117356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3pPr>
      <a:lvl4pPr algn="ctr" defTabSz="2117356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4pPr>
      <a:lvl5pPr algn="ctr" defTabSz="2117356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5pPr>
      <a:lvl6pPr marL="457119" algn="ctr" defTabSz="2117356" rtl="0" fontAlgn="base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6pPr>
      <a:lvl7pPr marL="914240" algn="ctr" defTabSz="2117356" rtl="0" fontAlgn="base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7pPr>
      <a:lvl8pPr marL="1371359" algn="ctr" defTabSz="2117356" rtl="0" fontAlgn="base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8pPr>
      <a:lvl9pPr marL="1828481" algn="ctr" defTabSz="2117356" rtl="0" fontAlgn="base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793612" indent="-793612" algn="l" defTabSz="21173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1pPr>
      <a:lvl2pPr marL="1720548" indent="-661873" algn="l" defTabSz="21173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2pPr>
      <a:lvl3pPr marL="2647486" indent="-528545" algn="l" defTabSz="21173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707752" indent="-528545" algn="l" defTabSz="21173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700" kern="1200">
          <a:solidFill>
            <a:schemeClr val="tx1"/>
          </a:solidFill>
          <a:latin typeface="+mn-lt"/>
          <a:ea typeface="+mn-ea"/>
          <a:cs typeface="+mn-cs"/>
        </a:defRPr>
      </a:lvl4pPr>
      <a:lvl5pPr marL="4766430" indent="-528545" algn="l" defTabSz="21173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4700" kern="1200">
          <a:solidFill>
            <a:schemeClr val="tx1"/>
          </a:solidFill>
          <a:latin typeface="+mn-lt"/>
          <a:ea typeface="+mn-ea"/>
          <a:cs typeface="+mn-cs"/>
        </a:defRPr>
      </a:lvl5pPr>
      <a:lvl6pPr marL="5826567" indent="-529689" algn="l" defTabSz="211875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6885943" indent="-529689" algn="l" defTabSz="211875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7945318" indent="-529689" algn="l" defTabSz="211875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004694" indent="-529689" algn="l" defTabSz="211875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9376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18752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178128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237504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296877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356253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415629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475005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34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ctr" defTabSz="2117356" rtl="0" eaLnBrk="0" fontAlgn="base" hangingPunct="0">
        <a:spcBef>
          <a:spcPct val="0"/>
        </a:spcBef>
        <a:spcAft>
          <a:spcPct val="0"/>
        </a:spcAft>
        <a:defRPr sz="1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117356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2pPr>
      <a:lvl3pPr algn="ctr" defTabSz="2117356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3pPr>
      <a:lvl4pPr algn="ctr" defTabSz="2117356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4pPr>
      <a:lvl5pPr algn="ctr" defTabSz="2117356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5pPr>
      <a:lvl6pPr marL="457119" algn="ctr" defTabSz="2117356" rtl="0" fontAlgn="base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6pPr>
      <a:lvl7pPr marL="914240" algn="ctr" defTabSz="2117356" rtl="0" fontAlgn="base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7pPr>
      <a:lvl8pPr marL="1371359" algn="ctr" defTabSz="2117356" rtl="0" fontAlgn="base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8pPr>
      <a:lvl9pPr marL="1828481" algn="ctr" defTabSz="2117356" rtl="0" fontAlgn="base">
        <a:spcBef>
          <a:spcPct val="0"/>
        </a:spcBef>
        <a:spcAft>
          <a:spcPct val="0"/>
        </a:spcAft>
        <a:defRPr sz="101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793612" indent="-793612" algn="l" defTabSz="21173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1pPr>
      <a:lvl2pPr marL="1720548" indent="-661873" algn="l" defTabSz="21173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2pPr>
      <a:lvl3pPr marL="2647486" indent="-528545" algn="l" defTabSz="21173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707752" indent="-528545" algn="l" defTabSz="21173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700" kern="1200">
          <a:solidFill>
            <a:schemeClr val="tx1"/>
          </a:solidFill>
          <a:latin typeface="+mn-lt"/>
          <a:ea typeface="+mn-ea"/>
          <a:cs typeface="+mn-cs"/>
        </a:defRPr>
      </a:lvl4pPr>
      <a:lvl5pPr marL="4766430" indent="-528545" algn="l" defTabSz="211735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4700" kern="1200">
          <a:solidFill>
            <a:schemeClr val="tx1"/>
          </a:solidFill>
          <a:latin typeface="+mn-lt"/>
          <a:ea typeface="+mn-ea"/>
          <a:cs typeface="+mn-cs"/>
        </a:defRPr>
      </a:lvl5pPr>
      <a:lvl6pPr marL="5826567" indent="-529689" algn="l" defTabSz="211875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6885943" indent="-529689" algn="l" defTabSz="211875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7945318" indent="-529689" algn="l" defTabSz="211875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004694" indent="-529689" algn="l" defTabSz="211875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9376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18752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178128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237504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296877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356253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415629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475005" algn="l" defTabSz="2118752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pointgz.cn/faq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slide" Target="slide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slide" Target="slide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slide" Target="slide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3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33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4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42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42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42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080445" y="1044528"/>
            <a:ext cx="9307459" cy="1215699"/>
          </a:xfrm>
          <a:prstGeom prst="rect">
            <a:avLst/>
          </a:prstGeom>
          <a:noFill/>
        </p:spPr>
        <p:txBody>
          <a:bodyPr wrap="square" lIns="91425" tIns="45711" rIns="91425" bIns="45711" rtlCol="0">
            <a:spAutoFit/>
          </a:bodyPr>
          <a:lstStyle/>
          <a:p>
            <a:pPr>
              <a:defRPr/>
            </a:pPr>
            <a:r>
              <a:rPr lang="zh-CN" altLang="en-US" sz="7300" b="1" spc="30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课件编辑说明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2232572" y="3204766"/>
            <a:ext cx="20090233" cy="8402301"/>
          </a:xfrm>
          <a:prstGeom prst="rect">
            <a:avLst/>
          </a:prstGeom>
          <a:noFill/>
        </p:spPr>
        <p:txBody>
          <a:bodyPr wrap="square" lIns="91425" tIns="45711" rIns="91425" bIns="45711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本课件需用</a:t>
            </a:r>
            <a:r>
              <a:rPr lang="en-US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office2010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及以上版本打开，如果您的电脑是</a:t>
            </a:r>
            <a:r>
              <a:rPr lang="en-US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office2007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及以下版本或者</a:t>
            </a:r>
            <a:r>
              <a:rPr lang="en-US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WPS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软件，可能会出现不可编辑的文档，建议您安装</a:t>
            </a:r>
            <a:r>
              <a:rPr lang="en-US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office2010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及以上版本。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课件中存在一些特殊符号，所以个别幻灯片在制作时插入了文档。如您需要修改课件，请双击插入的文档，即可进入编辑状态。如您在使用过程中遇到公式不显示或者乱码的情况，可能是因为您的电脑缺少字体，请</a:t>
            </a:r>
            <a:r>
              <a:rPr lang="zh-CN" altLang="en-US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打开网页</a:t>
            </a:r>
            <a:r>
              <a:rPr lang="en-US" altLang="zh-CN" sz="3600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www.canpointgz.cn/faq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下载。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本课件显示比例为</a:t>
            </a:r>
            <a:r>
              <a:rPr lang="en-US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16:9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，如您的电脑显示器分辨率为</a:t>
            </a:r>
            <a:r>
              <a:rPr lang="en-US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4:3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，课件显示效果可能比较差，建议您将电脑显示器分辨率更改为</a:t>
            </a:r>
            <a:r>
              <a:rPr lang="en-US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16:9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。如您不知如何更改，请</a:t>
            </a:r>
            <a:r>
              <a:rPr lang="en-US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>
                <a:solidFill>
                  <a:srgbClr val="1865D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360</a:t>
            </a:r>
            <a:r>
              <a:rPr lang="zh-CN" altLang="en-US" sz="3600" dirty="0">
                <a:solidFill>
                  <a:srgbClr val="1865D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搜索“全品文教高中”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直接打开网页</a:t>
            </a:r>
            <a:r>
              <a:rPr lang="en-US" altLang="zh-CN" sz="3600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www.canpointgz.cn/faq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，点击</a:t>
            </a:r>
            <a:r>
              <a:rPr lang="zh-CN" altLang="en-US" sz="3600" dirty="0">
                <a:solidFill>
                  <a:srgbClr val="1865D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“常见问题” 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如您遇到有关课件技术方面的问题，请</a:t>
            </a:r>
            <a:r>
              <a:rPr lang="zh-CN" altLang="en-US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打开网页</a:t>
            </a:r>
            <a:r>
              <a:rPr lang="en-US" altLang="zh-CN" sz="3600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www.canpointgz.cn/faq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，点击</a:t>
            </a:r>
            <a:r>
              <a:rPr lang="zh-CN" altLang="en-US" sz="3600" dirty="0">
                <a:solidFill>
                  <a:srgbClr val="1865D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“常见问题”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，或致电</a:t>
            </a:r>
            <a:r>
              <a:rPr lang="en-US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010-58818058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；有关内容方面的问题，请致电</a:t>
            </a:r>
            <a:r>
              <a:rPr lang="en-US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010-58818084</a:t>
            </a:r>
            <a:r>
              <a:rPr lang="zh-CN" altLang="zh-CN" sz="3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5661314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基础自主诊断.EPS" descr="id:2147501342;FounderCES">
            <a:extLst>
              <a:ext uri="{FF2B5EF4-FFF2-40B4-BE49-F238E27FC236}">
                <a16:creationId xmlns="" xmlns:a16="http://schemas.microsoft.com/office/drawing/2014/main" id="{8E82B5B1-0A46-4677-952A-58A5FDA1E7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6285" y="1159629"/>
            <a:ext cx="20734513" cy="652271"/>
          </a:xfrm>
          <a:prstGeom prst="rect">
            <a:avLst/>
          </a:prstGeom>
        </p:spPr>
      </p:pic>
      <p:pic>
        <p:nvPicPr>
          <p:cNvPr id="11" name="9WF344.EPS" descr="id:2147507142;FounderCES">
            <a:extLst>
              <a:ext uri="{FF2B5EF4-FFF2-40B4-BE49-F238E27FC236}">
                <a16:creationId xmlns:a16="http://schemas.microsoft.com/office/drawing/2014/main" xmlns="" id="{13E145B2-2364-4FE2-BEF3-3C096A511F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62987" y="3173712"/>
            <a:ext cx="14473608" cy="650522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D88FABA-CFED-4638-AE88-7652F3766B57}"/>
              </a:ext>
            </a:extLst>
          </p:cNvPr>
          <p:cNvSpPr/>
          <p:nvPr/>
        </p:nvSpPr>
        <p:spPr>
          <a:xfrm>
            <a:off x="1487898" y="1836614"/>
            <a:ext cx="20834906" cy="110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②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钠与水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含酚酞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反应的实验现象及解释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2B67705A-3BC6-466D-AC2C-36A571CB9F7D}"/>
              </a:ext>
            </a:extLst>
          </p:cNvPr>
          <p:cNvSpPr/>
          <p:nvPr/>
        </p:nvSpPr>
        <p:spPr>
          <a:xfrm>
            <a:off x="16490156" y="2832046"/>
            <a:ext cx="825867" cy="1111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5572E5F9-B124-4BF5-894B-420DACB8CB5C}"/>
              </a:ext>
            </a:extLst>
          </p:cNvPr>
          <p:cNvSpPr/>
          <p:nvPr/>
        </p:nvSpPr>
        <p:spPr>
          <a:xfrm>
            <a:off x="15736297" y="4428902"/>
            <a:ext cx="82586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低</a:t>
            </a:r>
            <a:endParaRPr lang="zh-CN" altLang="en-US" sz="50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74B7B4D1-4512-43D0-AA04-04F101365CB9}"/>
              </a:ext>
            </a:extLst>
          </p:cNvPr>
          <p:cNvSpPr/>
          <p:nvPr/>
        </p:nvSpPr>
        <p:spPr>
          <a:xfrm>
            <a:off x="11278672" y="5304805"/>
            <a:ext cx="14670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放热</a:t>
            </a:r>
            <a:endParaRPr lang="zh-CN" altLang="en-US" sz="50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DA698646-61C9-4D07-93C7-82E2836CE65B}"/>
              </a:ext>
            </a:extLst>
          </p:cNvPr>
          <p:cNvSpPr/>
          <p:nvPr/>
        </p:nvSpPr>
        <p:spPr>
          <a:xfrm>
            <a:off x="14296137" y="8533358"/>
            <a:ext cx="82586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</a:t>
            </a:r>
            <a:endParaRPr lang="zh-CN" altLang="en-US" sz="5000" dirty="0"/>
          </a:p>
        </p:txBody>
      </p:sp>
    </p:spTree>
    <p:extLst>
      <p:ext uri="{BB962C8B-B14F-4D97-AF65-F5344CB8AC3E}">
        <p14:creationId xmlns:p14="http://schemas.microsoft.com/office/powerpoint/2010/main" val="223681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基础自主诊断.EPS" descr="id:2147501342;FounderCES">
            <a:extLst>
              <a:ext uri="{FF2B5EF4-FFF2-40B4-BE49-F238E27FC236}">
                <a16:creationId xmlns="" xmlns:a16="http://schemas.microsoft.com/office/drawing/2014/main" id="{742257DE-90F5-4F5F-B3A6-FD1E6CEF2B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6285" y="1159629"/>
            <a:ext cx="20734513" cy="65227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D88FABA-CFED-4638-AE88-7652F3766B57}"/>
              </a:ext>
            </a:extLst>
          </p:cNvPr>
          <p:cNvSpPr/>
          <p:nvPr/>
        </p:nvSpPr>
        <p:spPr>
          <a:xfrm>
            <a:off x="1487898" y="1836614"/>
            <a:ext cx="20906914" cy="8035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(3)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钠与盐溶液的反应</a:t>
            </a:r>
            <a:endParaRPr lang="en-US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                       NaOH                                               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是否发生复分解反应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如钠投入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CuSO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反应的离子方程式为</a:t>
            </a:r>
            <a:endParaRPr lang="en-US" altLang="zh-CN" sz="5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　　　　　　　　　　　　　　　　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钠投入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BaCl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反应的化学方程式为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2Na+2H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O=2NaOH+H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(4)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钠与酸的反应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钠与盐酸反应的离子方程式为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9A7FE57D-6A57-46AC-B21D-9EF2330772A4}"/>
              </a:ext>
            </a:extLst>
          </p:cNvPr>
          <p:cNvSpPr/>
          <p:nvPr/>
        </p:nvSpPr>
        <p:spPr>
          <a:xfrm>
            <a:off x="1836806" y="5148982"/>
            <a:ext cx="10692910" cy="1111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2Na+2H</a:t>
            </a:r>
            <a:r>
              <a:rPr lang="en-US" altLang="zh-CN" sz="50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O+Cu</a:t>
            </a:r>
            <a:r>
              <a:rPr lang="en-US" altLang="zh-CN" sz="5000" baseline="30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2+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=2Na</a:t>
            </a:r>
            <a:r>
              <a:rPr lang="en-US" altLang="zh-CN" sz="5000" baseline="30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+Cu(OH)</a:t>
            </a:r>
            <a:r>
              <a:rPr lang="en-US" altLang="zh-CN" sz="50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↓+H</a:t>
            </a:r>
            <a:r>
              <a:rPr lang="en-US" altLang="zh-CN" sz="50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D1410DBB-6F4B-4348-AFB6-68D5B15FE40D}"/>
              </a:ext>
            </a:extLst>
          </p:cNvPr>
          <p:cNvSpPr/>
          <p:nvPr/>
        </p:nvSpPr>
        <p:spPr>
          <a:xfrm>
            <a:off x="10009436" y="8574476"/>
            <a:ext cx="5832648" cy="1111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2Na+2H</a:t>
            </a:r>
            <a:r>
              <a:rPr lang="en-US" altLang="zh-CN" sz="5000" baseline="30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=2Na</a:t>
            </a:r>
            <a:r>
              <a:rPr lang="en-US" altLang="zh-CN" sz="5000" baseline="30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+H</a:t>
            </a:r>
            <a:r>
              <a:rPr lang="en-US" altLang="zh-CN" sz="50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8186A3E-06BB-41E8-97C2-0D6433D82E3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20604" y="2945301"/>
            <a:ext cx="3239340" cy="109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3E30AEF-E4AF-4F6B-914F-3AAB6C9EEE7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777188" y="2929822"/>
            <a:ext cx="7055502" cy="109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基础自主诊断.EPS" descr="id:2147501342;FounderCES">
            <a:extLst>
              <a:ext uri="{FF2B5EF4-FFF2-40B4-BE49-F238E27FC236}">
                <a16:creationId xmlns="" xmlns:a16="http://schemas.microsoft.com/office/drawing/2014/main" id="{3DB27F98-91F0-497E-A817-88ED195F09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6285" y="1159629"/>
            <a:ext cx="20734513" cy="65227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CD88FABA-CFED-4638-AE88-7652F3766B57}"/>
              </a:ext>
            </a:extLst>
          </p:cNvPr>
          <p:cNvSpPr/>
          <p:nvPr/>
        </p:nvSpPr>
        <p:spPr>
          <a:xfrm>
            <a:off x="1407156" y="1836614"/>
            <a:ext cx="20906914" cy="4035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钠的制取、保存和用途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制取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化学方程式为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保存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密封保存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通常保存在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(3)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用途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C6A853FE-A101-4CF6-9E28-BAFD2062CD70}"/>
              </a:ext>
            </a:extLst>
          </p:cNvPr>
          <p:cNvSpPr/>
          <p:nvPr/>
        </p:nvSpPr>
        <p:spPr>
          <a:xfrm>
            <a:off x="8693272" y="3748647"/>
            <a:ext cx="4340500" cy="98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石蜡油或煤油中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1" name="9MD61.EPS" descr="id:2147507149;FounderCES">
            <a:extLst>
              <a:ext uri="{FF2B5EF4-FFF2-40B4-BE49-F238E27FC236}">
                <a16:creationId xmlns:a16="http://schemas.microsoft.com/office/drawing/2014/main" xmlns="" id="{6924FD4B-817C-47D7-BE3D-3EE54886FD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87705" y="6085086"/>
            <a:ext cx="16345816" cy="326257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7E90A72A-67B9-42CA-96D7-3D3D4AD7D70D}"/>
              </a:ext>
            </a:extLst>
          </p:cNvPr>
          <p:cNvGrpSpPr/>
          <p:nvPr/>
        </p:nvGrpSpPr>
        <p:grpSpPr>
          <a:xfrm>
            <a:off x="7057108" y="2672520"/>
            <a:ext cx="7280592" cy="1047625"/>
            <a:chOff x="12593940" y="2537371"/>
            <a:chExt cx="7280592" cy="104762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9A7FE57D-6A57-46AC-B21D-9EF2330772A4}"/>
                </a:ext>
              </a:extLst>
            </p:cNvPr>
            <p:cNvSpPr/>
            <p:nvPr/>
          </p:nvSpPr>
          <p:spPr>
            <a:xfrm>
              <a:off x="12593940" y="2596199"/>
              <a:ext cx="7280592" cy="988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2NaCl(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熔融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          2Na+Cl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↑</a:t>
              </a:r>
              <a:endParaRPr lang="zh-CN" altLang="zh-CN" sz="14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5D0DFF62-D86A-4906-96BC-A30C69C86F36}"/>
                </a:ext>
              </a:extLst>
            </p:cNvPr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914092" y="2537371"/>
              <a:ext cx="1074370" cy="989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668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基础自主诊断.EPS" descr="id:2147501342;FounderCES">
            <a:extLst>
              <a:ext uri="{FF2B5EF4-FFF2-40B4-BE49-F238E27FC236}">
                <a16:creationId xmlns="" xmlns:a16="http://schemas.microsoft.com/office/drawing/2014/main" id="{D11B0EEF-3AAD-4E3B-B075-CEA16069B5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6285" y="1159629"/>
            <a:ext cx="20734513" cy="652271"/>
          </a:xfrm>
          <a:prstGeom prst="rect">
            <a:avLst/>
          </a:prstGeom>
        </p:spPr>
      </p:pic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xmlns="" id="{DBEC7385-65D4-4EB7-B38F-9C5318CEB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004510"/>
              </p:ext>
            </p:extLst>
          </p:nvPr>
        </p:nvGraphicFramePr>
        <p:xfrm>
          <a:off x="1584500" y="2988742"/>
          <a:ext cx="20496212" cy="7040880"/>
        </p:xfrm>
        <a:graphic>
          <a:graphicData uri="http://schemas.openxmlformats.org/drawingml/2006/table">
            <a:tbl>
              <a:tblPr firstRow="1" firstCol="1" bandRow="1"/>
              <a:tblGrid>
                <a:gridCol w="1628177">
                  <a:extLst>
                    <a:ext uri="{9D8B030D-6E8A-4147-A177-3AD203B41FA5}">
                      <a16:colId xmlns:a16="http://schemas.microsoft.com/office/drawing/2014/main" xmlns="" val="3219731839"/>
                    </a:ext>
                  </a:extLst>
                </a:gridCol>
                <a:gridCol w="18868035">
                  <a:extLst>
                    <a:ext uri="{9D8B030D-6E8A-4147-A177-3AD203B41FA5}">
                      <a16:colId xmlns:a16="http://schemas.microsoft.com/office/drawing/2014/main" xmlns="" val="18269053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定义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很多金属或它们的化合物在灼烧时都会使火焰呈现特殊颜色的现象。属于元素的</a:t>
                      </a:r>
                      <a:r>
                        <a:rPr lang="zh-CN" sz="44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　　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性质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1427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操作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步骤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干烧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将洗净的铂丝在酒精灯外焰上灼烧至与原来的火焰颜色相同为止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蘸烧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蘸取待测溶液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在酒精灯外焰上灼烧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并观察</a:t>
                      </a:r>
                      <a:r>
                        <a:rPr lang="zh-CN" sz="44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en-US" altLang="zh-CN" sz="44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zh-CN" sz="44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44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洗烧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</a:t>
                      </a:r>
                      <a:r>
                        <a:rPr lang="zh-CN" sz="44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　　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洗净铂丝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并在酒精灯外焰上灼烧至</a:t>
                      </a:r>
                      <a:r>
                        <a:rPr lang="zh-CN" sz="44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　　</a:t>
                      </a:r>
                      <a:r>
                        <a:rPr lang="en-US" sz="44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7059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火焰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颜色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钠元素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CN" sz="44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　　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钾元素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CN" sz="44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　　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透过</a:t>
                      </a:r>
                      <a:r>
                        <a:rPr lang="zh-CN" sz="44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zh-CN" sz="44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zh-CN" sz="44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　　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观察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 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7041492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D88FABA-CFED-4638-AE88-7652F3766B57}"/>
              </a:ext>
            </a:extLst>
          </p:cNvPr>
          <p:cNvSpPr/>
          <p:nvPr/>
        </p:nvSpPr>
        <p:spPr>
          <a:xfrm>
            <a:off x="1407156" y="1836614"/>
            <a:ext cx="20906914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</a:t>
            </a: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焰色反应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C6A853FE-A101-4CF6-9E28-BAFD2062CD70}"/>
              </a:ext>
            </a:extLst>
          </p:cNvPr>
          <p:cNvSpPr/>
          <p:nvPr/>
        </p:nvSpPr>
        <p:spPr>
          <a:xfrm>
            <a:off x="5364920" y="3924846"/>
            <a:ext cx="1620180" cy="98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物理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C676902B-4449-4471-BA10-D970020F9F2B}"/>
              </a:ext>
            </a:extLst>
          </p:cNvPr>
          <p:cNvSpPr/>
          <p:nvPr/>
        </p:nvSpPr>
        <p:spPr>
          <a:xfrm>
            <a:off x="16130116" y="5815984"/>
            <a:ext cx="3240360" cy="98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火焰颜色　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4B8CA940-B756-48D8-8497-EFCB1D77FA81}"/>
              </a:ext>
            </a:extLst>
          </p:cNvPr>
          <p:cNvSpPr/>
          <p:nvPr/>
        </p:nvSpPr>
        <p:spPr>
          <a:xfrm>
            <a:off x="6445040" y="6908367"/>
            <a:ext cx="3240360" cy="98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稀盐酸　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D69DE04D-EBB9-413C-9255-10A9D320350C}"/>
              </a:ext>
            </a:extLst>
          </p:cNvPr>
          <p:cNvSpPr/>
          <p:nvPr/>
        </p:nvSpPr>
        <p:spPr>
          <a:xfrm>
            <a:off x="17426260" y="6824096"/>
            <a:ext cx="1728192" cy="98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无色　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D817B152-EF62-4196-BE3F-EAAE1B617C60}"/>
              </a:ext>
            </a:extLst>
          </p:cNvPr>
          <p:cNvSpPr/>
          <p:nvPr/>
        </p:nvSpPr>
        <p:spPr>
          <a:xfrm>
            <a:off x="6048996" y="8408272"/>
            <a:ext cx="1620180" cy="98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黄色　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8B0DF7A-8436-41D4-AAEE-88E8FAF8E252}"/>
              </a:ext>
            </a:extLst>
          </p:cNvPr>
          <p:cNvSpPr/>
          <p:nvPr/>
        </p:nvSpPr>
        <p:spPr>
          <a:xfrm>
            <a:off x="10225460" y="8389342"/>
            <a:ext cx="1620180" cy="98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紫色　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96A21AAE-2D1E-451A-AC27-81B9E48C8822}"/>
              </a:ext>
            </a:extLst>
          </p:cNvPr>
          <p:cNvSpPr/>
          <p:nvPr/>
        </p:nvSpPr>
        <p:spPr>
          <a:xfrm>
            <a:off x="13579263" y="8389342"/>
            <a:ext cx="3240360" cy="98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蓝色钴玻璃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9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56272607-EB9D-4B4D-8671-85E27B03C174}"/>
              </a:ext>
            </a:extLst>
          </p:cNvPr>
          <p:cNvSpPr/>
          <p:nvPr/>
        </p:nvSpPr>
        <p:spPr>
          <a:xfrm>
            <a:off x="1428570" y="8153169"/>
            <a:ext cx="20618883" cy="136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1" rIns="91425" bIns="45711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BEEA656-9B3B-4637-BDA9-57505BB4C38C}"/>
              </a:ext>
            </a:extLst>
          </p:cNvPr>
          <p:cNvSpPr/>
          <p:nvPr/>
        </p:nvSpPr>
        <p:spPr>
          <a:xfrm>
            <a:off x="9105998" y="2340671"/>
            <a:ext cx="4671495" cy="324631"/>
          </a:xfrm>
          <a:prstGeom prst="rect">
            <a:avLst/>
          </a:prstGeom>
        </p:spPr>
        <p:txBody>
          <a:bodyPr wrap="none" lIns="91425" tIns="45711" rIns="91425" bIns="45711">
            <a:spAutoFit/>
          </a:bodyPr>
          <a:lstStyle/>
          <a:p>
            <a:pPr algn="ctr">
              <a:lnSpc>
                <a:spcPts val="1799"/>
              </a:lnSpc>
              <a:spcAft>
                <a:spcPts val="0"/>
              </a:spcAft>
              <a:defRPr/>
            </a:pPr>
            <a:r>
              <a:rPr lang="en-US" altLang="zh-CN" sz="49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rPr>
              <a:t>􀳊</a:t>
            </a:r>
            <a:r>
              <a:rPr lang="en-US" altLang="zh-CN" sz="4900" dirty="0">
                <a:solidFill>
                  <a:srgbClr val="000000"/>
                </a:solidFill>
                <a:latin typeface="NEU-BZ-S92" panose="02020503000000020003" pitchFamily="18" charset="-122"/>
                <a:ea typeface="方正兰亭粗黑_GBK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4900" dirty="0">
                <a:solidFill>
                  <a:srgbClr val="000000"/>
                </a:solidFill>
                <a:latin typeface="NEU-BZ-S92" panose="02020503000000020003" pitchFamily="18" charset="-122"/>
                <a:ea typeface="方正兰亭粗黑_GBK" panose="02000000000000000000" pitchFamily="2" charset="-122"/>
                <a:cs typeface="Times New Roman" panose="02020603050405020304" pitchFamily="18" charset="0"/>
              </a:rPr>
              <a:t>对点自测</a:t>
            </a:r>
            <a:r>
              <a:rPr lang="en-US" altLang="zh-CN" sz="49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rPr>
              <a:t>􀳊</a:t>
            </a:r>
            <a:endParaRPr lang="zh-CN" altLang="zh-CN" sz="49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5" name="基础自主诊断.EPS" descr="id:2147501342;FounderCES">
            <a:extLst>
              <a:ext uri="{FF2B5EF4-FFF2-40B4-BE49-F238E27FC236}">
                <a16:creationId xmlns="" xmlns:a16="http://schemas.microsoft.com/office/drawing/2014/main" id="{0A5FA108-CF89-4318-8E8B-65FB310E14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6285" y="1159629"/>
            <a:ext cx="20734513" cy="652271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56272607-EB9D-4B4D-8671-85E27B03C174}"/>
              </a:ext>
            </a:extLst>
          </p:cNvPr>
          <p:cNvSpPr/>
          <p:nvPr/>
        </p:nvSpPr>
        <p:spPr>
          <a:xfrm>
            <a:off x="1428571" y="4815495"/>
            <a:ext cx="20618883" cy="136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1" rIns="91425" bIns="45711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BDB96134-7B14-47A0-A1BD-3C418C64E83A}"/>
              </a:ext>
            </a:extLst>
          </p:cNvPr>
          <p:cNvSpPr/>
          <p:nvPr/>
        </p:nvSpPr>
        <p:spPr>
          <a:xfrm>
            <a:off x="1440484" y="2700710"/>
            <a:ext cx="20882320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判断下列描述的正误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正确的打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“√”,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错误的打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“×”)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(1)1 mol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钠分别与足量水、氧气、氯气充分反应时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均转移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mol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电子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1EC9E643-5257-49E5-9158-88A87F58CBE4}"/>
              </a:ext>
            </a:extLst>
          </p:cNvPr>
          <p:cNvSpPr/>
          <p:nvPr/>
        </p:nvSpPr>
        <p:spPr>
          <a:xfrm>
            <a:off x="1512492" y="6064937"/>
            <a:ext cx="20810312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切开的金属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暴露在空气中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光亮表面逐渐变暗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原因是发生了反应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2Na+O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E1AACE22-4972-417F-99E8-0635416BD547}"/>
              </a:ext>
            </a:extLst>
          </p:cNvPr>
          <p:cNvSpPr/>
          <p:nvPr/>
        </p:nvSpPr>
        <p:spPr>
          <a:xfrm>
            <a:off x="18146340" y="3935728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√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38AD0A17-0EA1-4FF2-A6CB-180F5E0E5665}"/>
              </a:ext>
            </a:extLst>
          </p:cNvPr>
          <p:cNvSpPr/>
          <p:nvPr/>
        </p:nvSpPr>
        <p:spPr>
          <a:xfrm>
            <a:off x="1440484" y="4815495"/>
            <a:ext cx="20666296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发生化学反应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化合价均由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价升高到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+1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价。</a:t>
            </a:r>
            <a:endParaRPr lang="zh-CN" altLang="zh-CN" sz="1400" dirty="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C1791EC-6B68-45CB-85E6-2293CFE36D0F}"/>
              </a:ext>
            </a:extLst>
          </p:cNvPr>
          <p:cNvSpPr/>
          <p:nvPr/>
        </p:nvSpPr>
        <p:spPr>
          <a:xfrm>
            <a:off x="2088556" y="7376158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×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E48C0ACE-CF31-47F9-A7CF-219F323C87AC}"/>
              </a:ext>
            </a:extLst>
          </p:cNvPr>
          <p:cNvSpPr/>
          <p:nvPr/>
        </p:nvSpPr>
        <p:spPr>
          <a:xfrm>
            <a:off x="1428571" y="8153169"/>
            <a:ext cx="20666296" cy="9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Na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在空气中缓慢氧化生成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燃烧时生成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4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7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56272607-EB9D-4B4D-8671-85E27B03C174}"/>
              </a:ext>
            </a:extLst>
          </p:cNvPr>
          <p:cNvSpPr/>
          <p:nvPr/>
        </p:nvSpPr>
        <p:spPr>
          <a:xfrm>
            <a:off x="1516285" y="5447311"/>
            <a:ext cx="20618883" cy="136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1" rIns="91425" bIns="45711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56272607-EB9D-4B4D-8671-85E27B03C174}"/>
              </a:ext>
            </a:extLst>
          </p:cNvPr>
          <p:cNvSpPr/>
          <p:nvPr/>
        </p:nvSpPr>
        <p:spPr>
          <a:xfrm>
            <a:off x="1429164" y="7957294"/>
            <a:ext cx="20618883" cy="136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1" rIns="91425" bIns="45711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" name="基础自主诊断.EPS" descr="id:2147501342;FounderCES">
            <a:extLst>
              <a:ext uri="{FF2B5EF4-FFF2-40B4-BE49-F238E27FC236}">
                <a16:creationId xmlns="" xmlns:a16="http://schemas.microsoft.com/office/drawing/2014/main" id="{FA7A808D-FBEF-401C-A07A-7D008C23C4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6285" y="1159629"/>
            <a:ext cx="20734513" cy="65227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56272607-EB9D-4B4D-8671-85E27B03C174}"/>
              </a:ext>
            </a:extLst>
          </p:cNvPr>
          <p:cNvSpPr/>
          <p:nvPr/>
        </p:nvSpPr>
        <p:spPr>
          <a:xfrm>
            <a:off x="1501172" y="2971473"/>
            <a:ext cx="20618883" cy="1313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1" rIns="91425" bIns="45711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BDB96134-7B14-47A0-A1BD-3C418C64E83A}"/>
              </a:ext>
            </a:extLst>
          </p:cNvPr>
          <p:cNvSpPr/>
          <p:nvPr/>
        </p:nvSpPr>
        <p:spPr>
          <a:xfrm>
            <a:off x="1501172" y="1908622"/>
            <a:ext cx="20882320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(3)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金属钠具有强还原性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TiCl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溶液反应制取金属</a:t>
            </a:r>
            <a:r>
              <a:rPr lang="en-US" altLang="zh-CN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1EC9E643-5257-49E5-9158-88A87F58CBE4}"/>
              </a:ext>
            </a:extLst>
          </p:cNvPr>
          <p:cNvSpPr/>
          <p:nvPr/>
        </p:nvSpPr>
        <p:spPr>
          <a:xfrm>
            <a:off x="1573180" y="4284886"/>
            <a:ext cx="20882320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(4)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金属钠着火时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可用泡沫灭火器或干燥的沙土灭火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/>
              <a:ea typeface="方正书宋_GBK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E1AACE22-4972-417F-99E8-0635416BD547}"/>
              </a:ext>
            </a:extLst>
          </p:cNvPr>
          <p:cNvSpPr/>
          <p:nvPr/>
        </p:nvSpPr>
        <p:spPr>
          <a:xfrm>
            <a:off x="15030292" y="2147293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×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38AD0A17-0EA1-4FF2-A6CB-180F5E0E5665}"/>
              </a:ext>
            </a:extLst>
          </p:cNvPr>
          <p:cNvSpPr/>
          <p:nvPr/>
        </p:nvSpPr>
        <p:spPr>
          <a:xfrm>
            <a:off x="1429164" y="3080899"/>
            <a:ext cx="20666296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钠首先与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TiCl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溶液中的水反应生成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NaOH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和氢气。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3C1791EC-6B68-45CB-85E6-2293CFE36D0F}"/>
              </a:ext>
            </a:extLst>
          </p:cNvPr>
          <p:cNvSpPr/>
          <p:nvPr/>
        </p:nvSpPr>
        <p:spPr>
          <a:xfrm>
            <a:off x="14594052" y="4488365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×</a:t>
            </a:r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E48C0ACE-CF31-47F9-A7CF-219F323C87AC}"/>
              </a:ext>
            </a:extLst>
          </p:cNvPr>
          <p:cNvSpPr/>
          <p:nvPr/>
        </p:nvSpPr>
        <p:spPr>
          <a:xfrm>
            <a:off x="1573180" y="5581030"/>
            <a:ext cx="20882320" cy="13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泡沫灭火器喷出的二氧化碳会与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反应放出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助燃。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zh-CN" altLang="zh-CN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F5D64CF5-4E18-4545-8DDA-CE979D149088}"/>
              </a:ext>
            </a:extLst>
          </p:cNvPr>
          <p:cNvSpPr/>
          <p:nvPr/>
        </p:nvSpPr>
        <p:spPr>
          <a:xfrm>
            <a:off x="1573180" y="6733158"/>
            <a:ext cx="20882320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(5)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钠与煤油、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CCl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均不反应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所以可以保存在煤油或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CCl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/>
              <a:ea typeface="方正书宋_GBK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423F38A2-DE00-4674-9C0A-25FFCB2819D6}"/>
              </a:ext>
            </a:extLst>
          </p:cNvPr>
          <p:cNvSpPr/>
          <p:nvPr/>
        </p:nvSpPr>
        <p:spPr>
          <a:xfrm>
            <a:off x="16190804" y="6971829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×</a:t>
            </a:r>
            <a:endParaRPr lang="zh-CN" altLang="en-US" sz="4400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D31C7FC7-807B-45EE-B348-F36BF3C0639D}"/>
              </a:ext>
            </a:extLst>
          </p:cNvPr>
          <p:cNvSpPr/>
          <p:nvPr/>
        </p:nvSpPr>
        <p:spPr>
          <a:xfrm>
            <a:off x="1584500" y="7957294"/>
            <a:ext cx="20882320" cy="13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en-US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的密度小于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CCl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浮在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CCl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液面上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不能用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CCl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保存钠。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zh-CN" altLang="zh-CN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9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56272607-EB9D-4B4D-8671-85E27B03C174}"/>
              </a:ext>
            </a:extLst>
          </p:cNvPr>
          <p:cNvSpPr/>
          <p:nvPr/>
        </p:nvSpPr>
        <p:spPr>
          <a:xfrm>
            <a:off x="1487897" y="8101310"/>
            <a:ext cx="20618883" cy="136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1" rIns="91425" bIns="45711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" name="基础自主诊断.EPS" descr="id:2147501342;FounderCES">
            <a:extLst>
              <a:ext uri="{FF2B5EF4-FFF2-40B4-BE49-F238E27FC236}">
                <a16:creationId xmlns="" xmlns:a16="http://schemas.microsoft.com/office/drawing/2014/main" id="{B505CD75-87C3-41C6-A618-5B716551BA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6285" y="1159629"/>
            <a:ext cx="20734513" cy="65227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56272607-EB9D-4B4D-8671-85E27B03C174}"/>
              </a:ext>
            </a:extLst>
          </p:cNvPr>
          <p:cNvSpPr/>
          <p:nvPr/>
        </p:nvSpPr>
        <p:spPr>
          <a:xfrm>
            <a:off x="1516285" y="4140870"/>
            <a:ext cx="20618883" cy="1809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1" rIns="91425" bIns="45711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DB96134-7B14-47A0-A1BD-3C418C64E83A}"/>
              </a:ext>
            </a:extLst>
          </p:cNvPr>
          <p:cNvSpPr/>
          <p:nvPr/>
        </p:nvSpPr>
        <p:spPr>
          <a:xfrm>
            <a:off x="1460353" y="1908622"/>
            <a:ext cx="20882320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(6)4Na+O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=2Na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2Na+O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            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说明相同反应物在不同条件下可能发生不同的反应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1EC9E643-5257-49E5-9158-88A87F58CBE4}"/>
              </a:ext>
            </a:extLst>
          </p:cNvPr>
          <p:cNvSpPr/>
          <p:nvPr/>
        </p:nvSpPr>
        <p:spPr>
          <a:xfrm>
            <a:off x="1571193" y="6084381"/>
            <a:ext cx="20882320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(7)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用洁净的铂丝对某溶液进行焰色反应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火焰呈黄色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则溶液中一定含有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不含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lang="en-US" altLang="zh-CN" sz="4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E1AACE22-4972-417F-99E8-0635416BD547}"/>
              </a:ext>
            </a:extLst>
          </p:cNvPr>
          <p:cNvSpPr/>
          <p:nvPr/>
        </p:nvSpPr>
        <p:spPr>
          <a:xfrm>
            <a:off x="3044529" y="3060750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√</a:t>
            </a:r>
            <a:endParaRPr lang="zh-CN" altLang="en-US" sz="4400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38AD0A17-0EA1-4FF2-A6CB-180F5E0E5665}"/>
              </a:ext>
            </a:extLst>
          </p:cNvPr>
          <p:cNvSpPr/>
          <p:nvPr/>
        </p:nvSpPr>
        <p:spPr>
          <a:xfrm>
            <a:off x="1460353" y="3952902"/>
            <a:ext cx="20666296" cy="2004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 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反应物相同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有些反应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由于反应物的浓度、温度、用量等因素不同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得到的产物可能不同。</a:t>
            </a:r>
            <a:endParaRPr lang="zh-CN" altLang="zh-CN" sz="1400" dirty="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3C1791EC-6B68-45CB-85E6-2293CFE36D0F}"/>
              </a:ext>
            </a:extLst>
          </p:cNvPr>
          <p:cNvSpPr/>
          <p:nvPr/>
        </p:nvSpPr>
        <p:spPr>
          <a:xfrm>
            <a:off x="2144789" y="7258625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×</a:t>
            </a:r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E48C0ACE-CF31-47F9-A7CF-219F323C87AC}"/>
              </a:ext>
            </a:extLst>
          </p:cNvPr>
          <p:cNvSpPr/>
          <p:nvPr/>
        </p:nvSpPr>
        <p:spPr>
          <a:xfrm>
            <a:off x="1584500" y="8101310"/>
            <a:ext cx="20882320" cy="9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可能含有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lang="en-US" altLang="zh-CN" sz="4400" baseline="30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因黄色光会遮住紫色光。</a:t>
            </a:r>
            <a:endParaRPr lang="zh-CN" altLang="zh-CN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C72E486B-B6CC-420D-A764-A088C8A6D2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19587" y="1836614"/>
            <a:ext cx="1133654" cy="9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8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56272607-EB9D-4B4D-8671-85E27B03C174}"/>
              </a:ext>
            </a:extLst>
          </p:cNvPr>
          <p:cNvSpPr/>
          <p:nvPr/>
        </p:nvSpPr>
        <p:spPr>
          <a:xfrm>
            <a:off x="1427102" y="3222679"/>
            <a:ext cx="20618883" cy="136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1" rIns="91425" bIns="45711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" name="基础自主诊断.EPS" descr="id:2147501342;FounderCES">
            <a:extLst>
              <a:ext uri="{FF2B5EF4-FFF2-40B4-BE49-F238E27FC236}">
                <a16:creationId xmlns="" xmlns:a16="http://schemas.microsoft.com/office/drawing/2014/main" id="{477620C8-CB75-4404-8315-C4A95BF4AB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6285" y="1159629"/>
            <a:ext cx="20734513" cy="65227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F5D64CF5-4E18-4545-8DDA-CE979D149088}"/>
              </a:ext>
            </a:extLst>
          </p:cNvPr>
          <p:cNvSpPr/>
          <p:nvPr/>
        </p:nvSpPr>
        <p:spPr>
          <a:xfrm>
            <a:off x="1415890" y="1980630"/>
            <a:ext cx="20882320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(8)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把钠投入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溶液中可以生成两种气体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	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423F38A2-DE00-4674-9C0A-25FFCB2819D6}"/>
              </a:ext>
            </a:extLst>
          </p:cNvPr>
          <p:cNvSpPr/>
          <p:nvPr/>
        </p:nvSpPr>
        <p:spPr>
          <a:xfrm>
            <a:off x="12529716" y="2185759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√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zh-CN" altLang="en-US" sz="44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3754B852-D4AC-4C5B-AA5F-95ACA5AD00BB}"/>
              </a:ext>
            </a:extLst>
          </p:cNvPr>
          <p:cNvSpPr/>
          <p:nvPr/>
        </p:nvSpPr>
        <p:spPr>
          <a:xfrm>
            <a:off x="1400529" y="3222679"/>
            <a:ext cx="20882320" cy="13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Na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先与水反应生成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NaOH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,NaOH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再与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反应生成氨。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zh-CN" altLang="zh-CN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0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素养全面提升.EPS" descr="id:2147509231;FounderCES">
            <a:extLst>
              <a:ext uri="{FF2B5EF4-FFF2-40B4-BE49-F238E27FC236}">
                <a16:creationId xmlns="" xmlns:a16="http://schemas.microsoft.com/office/drawing/2014/main" id="{160AB0D9-97EA-4520-9642-9543AE74D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AEBE1E89-978C-4D4D-8ADF-A221F6F29AC3}"/>
              </a:ext>
            </a:extLst>
          </p:cNvPr>
          <p:cNvSpPr/>
          <p:nvPr/>
        </p:nvSpPr>
        <p:spPr>
          <a:xfrm>
            <a:off x="1487897" y="2825796"/>
            <a:ext cx="9169611" cy="7082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等质量的两块钠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第一块在足量氧气中加热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第二块在足量氧气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中充分反应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则下列说法正确的是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第一块钠失去电子多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两块钠失去电子一样多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第二块钠的反应产物质量最大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两块钠的反应产物质量一样大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xmlns="" id="{7258AA64-7B21-433D-8B7A-278556BA2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6710" y="4842020"/>
            <a:ext cx="936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zh-CN" sz="4400" kern="100" dirty="0">
              <a:solidFill>
                <a:srgbClr val="A5002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圈三角.EPS" descr="id:2147505800;FounderCES">
            <a:extLst>
              <a:ext uri="{FF2B5EF4-FFF2-40B4-BE49-F238E27FC236}">
                <a16:creationId xmlns:a16="http://schemas.microsoft.com/office/drawing/2014/main" xmlns="" id="{DBB25C25-9500-41C4-B51D-8A0F35CCB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32" y="2240050"/>
            <a:ext cx="377108" cy="5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A07B1745-51C0-4A11-9F04-7655EE721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596" y="1908622"/>
            <a:ext cx="6391493" cy="98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题组一　钠的性质及应用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3908F3C2-B840-45A3-B3FC-185345E0CE09}"/>
              </a:ext>
            </a:extLst>
          </p:cNvPr>
          <p:cNvGrpSpPr/>
          <p:nvPr/>
        </p:nvGrpSpPr>
        <p:grpSpPr>
          <a:xfrm>
            <a:off x="11216504" y="1961700"/>
            <a:ext cx="11106300" cy="8324567"/>
            <a:chOff x="11144496" y="2268662"/>
            <a:chExt cx="11106300" cy="8324567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CFFE273-3F87-4A17-8C0A-AB79DD9E7576}"/>
                </a:ext>
              </a:extLst>
            </p:cNvPr>
            <p:cNvSpPr/>
            <p:nvPr/>
          </p:nvSpPr>
          <p:spPr>
            <a:xfrm>
              <a:off x="11144496" y="2268662"/>
              <a:ext cx="11106300" cy="83245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xmlns="" id="{F3D6CB8D-0CFD-4CFA-92D8-F17A130C9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49596" y="2268662"/>
              <a:ext cx="10387742" cy="8098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4400" b="1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[</a:t>
              </a:r>
              <a:r>
                <a:rPr lang="zh-CN" altLang="zh-CN" sz="4400" b="1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解析</a:t>
              </a:r>
              <a:r>
                <a:rPr lang="en-US" altLang="zh-CN" sz="4400" b="1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] 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金属钠失电子均变为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+1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价的阳离子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等质量的两块钠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失电子一样多。根据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4Na+O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=2Na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O,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则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 mol 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金属钠完全反应得氧化钠的质量是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31 g,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根据反应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2Na+O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</a:t>
              </a: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 Na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则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 mol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金属钠完全反应得过氧化钠的质量是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39 g,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等质量的两块钠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即金属钠的物质的量是相等的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所以生成过氧化钠的质量大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即第一块钠的反应产物质量大。</a:t>
              </a:r>
              <a:endParaRPr lang="zh-CN" altLang="zh-CN" sz="14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C58674CA-1DF3-41FD-8B6E-284AA83222AD}"/>
                </a:ext>
              </a:extLst>
            </p:cNvPr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866767" y="6373119"/>
              <a:ext cx="981254" cy="792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48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素养全面提升.EPS" descr="id:2147509231;FounderCES">
            <a:extLst>
              <a:ext uri="{FF2B5EF4-FFF2-40B4-BE49-F238E27FC236}">
                <a16:creationId xmlns="" xmlns:a16="http://schemas.microsoft.com/office/drawing/2014/main" id="{160AB0D9-97EA-4520-9642-9543AE74D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AEBE1E89-978C-4D4D-8ADF-A221F6F29AC3}"/>
              </a:ext>
            </a:extLst>
          </p:cNvPr>
          <p:cNvSpPr/>
          <p:nvPr/>
        </p:nvSpPr>
        <p:spPr>
          <a:xfrm>
            <a:off x="1421896" y="1908622"/>
            <a:ext cx="20900908" cy="809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倒置的坩埚盖子上放硫粉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在硫粉中央放一小块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按图所示搭建装置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用胶头滴管向金属钠滴加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一滴水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立即倒扣上大烧杯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发现坩埚盖子内火星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四溅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烧杯内出现大量白烟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下列说法错误的是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水是钠与硫反应的催化剂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酚酞的水溶液可能变为红色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钠与硫的反应是放热反应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滤纸逐渐变黑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1" name="9wf345.jpg" descr="id:2147507178;FounderCES">
            <a:extLst>
              <a:ext uri="{FF2B5EF4-FFF2-40B4-BE49-F238E27FC236}">
                <a16:creationId xmlns:a16="http://schemas.microsoft.com/office/drawing/2014/main" xmlns="" id="{F1CAF9D6-21FB-4489-B759-C76EF141791E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12505" y="2237656"/>
            <a:ext cx="8379638" cy="280831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118D5A63-2A65-4A13-8EB4-8C2C9FFABEC6}"/>
              </a:ext>
            </a:extLst>
          </p:cNvPr>
          <p:cNvSpPr/>
          <p:nvPr/>
        </p:nvSpPr>
        <p:spPr>
          <a:xfrm>
            <a:off x="12889756" y="5074850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endParaRPr lang="en-US" altLang="zh-CN" sz="4400" dirty="0">
              <a:solidFill>
                <a:srgbClr val="A5002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6697D03B-ED27-4907-B906-340CC2EB382C}"/>
              </a:ext>
            </a:extLst>
          </p:cNvPr>
          <p:cNvSpPr/>
          <p:nvPr/>
        </p:nvSpPr>
        <p:spPr>
          <a:xfrm>
            <a:off x="8785300" y="6126088"/>
            <a:ext cx="13465496" cy="4209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xmlns="" id="{E1031DA5-C8C7-42BE-B579-9E3CC5AED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5340" y="6095082"/>
            <a:ext cx="12961440" cy="403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 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钠与水反应放热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放出的热量引发钠与硫的反应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所以水不是催化剂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,A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项错误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硫化钠为强碱弱酸盐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溶于水后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发生水解使溶液显碱性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所以酚酞的水溶液为红色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,B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项正确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03774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xmlns="" id="{5DFF794C-61C5-48EA-9602-D4C0886F1786}"/>
              </a:ext>
            </a:extLst>
          </p:cNvPr>
          <p:cNvSpPr txBox="1"/>
          <p:nvPr/>
        </p:nvSpPr>
        <p:spPr>
          <a:xfrm>
            <a:off x="18074332" y="8677376"/>
            <a:ext cx="3312367" cy="1015663"/>
          </a:xfrm>
          <a:prstGeom prst="rect">
            <a:avLst/>
          </a:prstGeom>
          <a:noFill/>
        </p:spPr>
        <p:txBody>
          <a:bodyPr wrap="square" lIns="91425" tIns="45711" rIns="91425" bIns="45711" rtlCol="0">
            <a:spAutoFit/>
          </a:bodyPr>
          <a:lstStyle/>
          <a:p>
            <a:pPr algn="r">
              <a:defRPr/>
            </a:pPr>
            <a:r>
              <a:rPr lang="zh-CN" altLang="en-US" sz="6000" b="1" dirty="0">
                <a:solidFill>
                  <a:srgbClr val="2E4571"/>
                </a:solidFill>
              </a:rPr>
              <a:t>新高考</a:t>
            </a:r>
            <a:r>
              <a:rPr lang="en-US" altLang="zh-CN" sz="6000" b="1" dirty="0">
                <a:solidFill>
                  <a:srgbClr val="2E4571"/>
                </a:solidFill>
              </a:rPr>
              <a:t>2</a:t>
            </a:r>
            <a:endParaRPr lang="zh-CN" altLang="en-US" sz="6000" b="1" dirty="0">
              <a:solidFill>
                <a:srgbClr val="2E457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="" xmlns:a16="http://schemas.microsoft.com/office/drawing/2014/main" id="{C852A829-45EA-430E-AE4D-6BB671DFBE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AEBE1E89-978C-4D4D-8ADF-A221F6F29AC3}"/>
              </a:ext>
            </a:extLst>
          </p:cNvPr>
          <p:cNvSpPr/>
          <p:nvPr/>
        </p:nvSpPr>
        <p:spPr>
          <a:xfrm>
            <a:off x="1421896" y="1908622"/>
            <a:ext cx="20900908" cy="809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倒置的坩埚盖子上放硫粉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在硫粉中央放一小块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按图所示搭建装置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用胶头滴管向金属钠滴加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一滴水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立即倒扣上大烧杯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发现坩埚盖子内火星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四溅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烧杯内出现大量白烟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下列说法错误的是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水是钠与硫反应的催化剂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酚酞的水溶液可能变为红色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钠与硫的反应是放热反应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滤纸逐渐变黑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22" name="9wf345.jpg" descr="id:2147507178;FounderCES">
            <a:extLst>
              <a:ext uri="{FF2B5EF4-FFF2-40B4-BE49-F238E27FC236}">
                <a16:creationId xmlns:a16="http://schemas.microsoft.com/office/drawing/2014/main" xmlns="" id="{F1CAF9D6-21FB-4489-B759-C76EF141791E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12505" y="2237656"/>
            <a:ext cx="8379638" cy="2808312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118D5A63-2A65-4A13-8EB4-8C2C9FFABEC6}"/>
              </a:ext>
            </a:extLst>
          </p:cNvPr>
          <p:cNvSpPr/>
          <p:nvPr/>
        </p:nvSpPr>
        <p:spPr>
          <a:xfrm>
            <a:off x="12889756" y="5074850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endParaRPr lang="en-US" altLang="zh-CN" sz="4400" dirty="0">
              <a:solidFill>
                <a:srgbClr val="A5002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6697D03B-ED27-4907-B906-340CC2EB382C}"/>
              </a:ext>
            </a:extLst>
          </p:cNvPr>
          <p:cNvSpPr/>
          <p:nvPr/>
        </p:nvSpPr>
        <p:spPr>
          <a:xfrm>
            <a:off x="8857308" y="6202207"/>
            <a:ext cx="13465496" cy="3452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xmlns="" id="{E1031DA5-C8C7-42BE-B579-9E3CC5AED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6722" y="6244146"/>
            <a:ext cx="12961440" cy="30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钠与硫反应引发后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不需要加热就能继续反应说明其为放热反应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,C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项正确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硫化钠与硫酸铜反应生成硫化铜黑色固体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,D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项正确。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2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="" xmlns:a16="http://schemas.microsoft.com/office/drawing/2014/main" id="{D4878431-DC74-462C-B771-AB781FBF88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EBE1E89-978C-4D4D-8ADF-A221F6F29AC3}"/>
              </a:ext>
            </a:extLst>
          </p:cNvPr>
          <p:cNvSpPr/>
          <p:nvPr/>
        </p:nvSpPr>
        <p:spPr>
          <a:xfrm>
            <a:off x="1368477" y="2916734"/>
            <a:ext cx="13465495" cy="606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把一小块金属钠放入下列溶液中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说法正确的是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放入饱和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NaOH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有氢气放出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恢复至室温后溶液的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放入稀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有氢气放出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有紫红色铜析出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放入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MgCl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有氢气放出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有白色沉淀生成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放入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放出的气体无色无味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xmlns="" id="{7258AA64-7B21-433D-8B7A-278556BA2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4816" y="2928285"/>
            <a:ext cx="936104" cy="9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zh-CN" sz="4400" kern="100" dirty="0">
              <a:solidFill>
                <a:srgbClr val="A5002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" name="圈三角.EPS" descr="id:2147505800;FounderCES">
            <a:extLst>
              <a:ext uri="{FF2B5EF4-FFF2-40B4-BE49-F238E27FC236}">
                <a16:creationId xmlns:a16="http://schemas.microsoft.com/office/drawing/2014/main" xmlns="" id="{DBB25C25-9500-41C4-B51D-8A0F35CCB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00" y="2282875"/>
            <a:ext cx="318758" cy="44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xmlns="" id="{A07B1745-51C0-4A11-9F04-7655EE721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588" y="1908622"/>
            <a:ext cx="14855349" cy="9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题组二　钠与水反应的延伸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钠与酸、碱、盐溶液的反应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18F65F97-5F9E-4089-8373-6E1E53AAFF65}"/>
              </a:ext>
            </a:extLst>
          </p:cNvPr>
          <p:cNvSpPr/>
          <p:nvPr/>
        </p:nvSpPr>
        <p:spPr>
          <a:xfrm>
            <a:off x="15028831" y="2988742"/>
            <a:ext cx="7293973" cy="6408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xmlns="" id="{21AFBDA3-AD17-4837-B6E1-62E502F4C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8831" y="2971138"/>
            <a:ext cx="7077949" cy="606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 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项错误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饱和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NaOH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溶液中放入钠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钠与水反应消耗水且生成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NaOH,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恢复至室温会有部分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NaOH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晶体析出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同时生成氢气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由于溶液仍是饱和溶液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故溶液的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20266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素养全面提升.EPS" descr="id:2147509231;FounderCES">
            <a:extLst>
              <a:ext uri="{FF2B5EF4-FFF2-40B4-BE49-F238E27FC236}">
                <a16:creationId xmlns="" xmlns:a16="http://schemas.microsoft.com/office/drawing/2014/main" id="{FBE8F05A-D367-4708-929E-A9F660B26C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EBE1E89-978C-4D4D-8ADF-A221F6F29AC3}"/>
              </a:ext>
            </a:extLst>
          </p:cNvPr>
          <p:cNvSpPr/>
          <p:nvPr/>
        </p:nvSpPr>
        <p:spPr>
          <a:xfrm>
            <a:off x="1512493" y="1908622"/>
            <a:ext cx="12817423" cy="708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把一小块金属钠放入下列溶液中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说法正确的是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放入饱和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NaOH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有氢气放出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恢复至室温后溶液的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放入稀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有氢气放出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有紫红色铜析出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放入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MgCl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有氢气放出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有白色沉淀生成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放入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放出的气体无色无味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xmlns="" id="{7258AA64-7B21-433D-8B7A-278556BA2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548" y="3008891"/>
            <a:ext cx="936104" cy="9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zh-CN" sz="4400" kern="100" dirty="0">
              <a:solidFill>
                <a:srgbClr val="A5002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18F65F97-5F9E-4089-8373-6E1E53AAFF65}"/>
              </a:ext>
            </a:extLst>
          </p:cNvPr>
          <p:cNvSpPr/>
          <p:nvPr/>
        </p:nvSpPr>
        <p:spPr>
          <a:xfrm>
            <a:off x="14329916" y="1980630"/>
            <a:ext cx="7903105" cy="71539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xmlns="" id="{21AFBDA3-AD17-4837-B6E1-62E502F4C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1964" y="2124646"/>
            <a:ext cx="6984776" cy="606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项错误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钠与水反应生成氢气和</a:t>
            </a:r>
            <a:r>
              <a:rPr lang="en-US" altLang="zh-CN" sz="4400" dirty="0" err="1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NaOH,NaOH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反应会出现蓝色沉淀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项正确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钠与水反应生成的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NaOH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MgCl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反应生成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Mg(OH)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白色沉淀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1128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="" xmlns:a16="http://schemas.microsoft.com/office/drawing/2014/main" id="{ABB17DD1-B25C-4545-9C2D-0F1894C4B8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EBE1E89-978C-4D4D-8ADF-A221F6F29AC3}"/>
              </a:ext>
            </a:extLst>
          </p:cNvPr>
          <p:cNvSpPr/>
          <p:nvPr/>
        </p:nvSpPr>
        <p:spPr>
          <a:xfrm>
            <a:off x="1512493" y="1908622"/>
            <a:ext cx="12817423" cy="708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把一小块金属钠放入下列溶液中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说法正确的是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放入饱和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NaOH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有氢气放出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恢复至室温后溶液的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放入稀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CuSO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有氢气放出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有紫红色铜析出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放入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MgCl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有氢气放出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有白色沉淀生成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放入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放出的气体无色无味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xmlns="" id="{7258AA64-7B21-433D-8B7A-278556BA2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548" y="2844726"/>
            <a:ext cx="936104" cy="9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zh-CN" sz="4400" kern="100" dirty="0">
              <a:solidFill>
                <a:srgbClr val="A5002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8F65F97-5F9E-4089-8373-6E1E53AAFF65}"/>
              </a:ext>
            </a:extLst>
          </p:cNvPr>
          <p:cNvSpPr/>
          <p:nvPr/>
        </p:nvSpPr>
        <p:spPr>
          <a:xfrm>
            <a:off x="14329916" y="2027483"/>
            <a:ext cx="7903105" cy="7081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7">
                <a:extLst>
                  <a:ext uri="{FF2B5EF4-FFF2-40B4-BE49-F238E27FC236}">
                    <a16:creationId xmlns:a16="http://schemas.microsoft.com/office/drawing/2014/main" xmlns="" id="{21AFBDA3-AD17-4837-B6E1-62E502F4C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17948" y="2011515"/>
                <a:ext cx="6984776" cy="60666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项错误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钠与水反应放热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生成的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NaOH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反应生成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NH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·H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O,NH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·H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部分分解产生的少量氨会与氢气同时放出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故放出的气体有刺激性气味。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AFBDA3-AD17-4837-B6E1-62E502F4CC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17948" y="2011515"/>
                <a:ext cx="6984776" cy="6066661"/>
              </a:xfrm>
              <a:prstGeom prst="rect">
                <a:avLst/>
              </a:prstGeom>
              <a:blipFill rotWithShape="1">
                <a:blip r:embed="rId3"/>
                <a:stretch>
                  <a:fillRect l="-3578" r="-2531" b="-34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34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素养全面提升.EPS" descr="id:2147509231;FounderCES">
            <a:extLst>
              <a:ext uri="{FF2B5EF4-FFF2-40B4-BE49-F238E27FC236}">
                <a16:creationId xmlns="" xmlns:a16="http://schemas.microsoft.com/office/drawing/2014/main" id="{9DE1B124-0E96-4657-AA0B-367F911186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AEBE1E89-978C-4D4D-8ADF-A221F6F29AC3}"/>
              </a:ext>
            </a:extLst>
          </p:cNvPr>
          <p:cNvSpPr/>
          <p:nvPr/>
        </p:nvSpPr>
        <p:spPr>
          <a:xfrm>
            <a:off x="1440484" y="1908622"/>
            <a:ext cx="20906914" cy="911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en-US" altLang="zh-CN" sz="4400" b="1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sz="44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2019·</a:t>
            </a:r>
            <a:r>
              <a:rPr lang="zh-CN" altLang="zh-CN" sz="44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河北衡水模拟</a:t>
            </a:r>
            <a:r>
              <a:rPr lang="en-US" altLang="zh-CN" sz="4400" b="1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在隔绝空气条件下让钠与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FeSO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溶液反应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实验时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 mL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大试管中先加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40 mL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煤油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取三粒米粒大小的金属钠放入大试管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后塞上橡皮塞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通过长颈漏斗加入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FeSO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溶液使煤油的液面至橡胶塞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并夹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紧弹簧夹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如图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。下列叙述错误的是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剩余的钠放回原试剂瓶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溶液中有气泡生成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下层溶液出现白色絮状沉淀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大试管内和长颈漏斗内的液面都下降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钠与硫酸亚铁溶液反应的化学方程式为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2Na+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FeSO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+2H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O=Fe(OH)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↓+Na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+H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20" name="9WF346.EPS" descr="id:2147507192;FounderCES">
            <a:extLst>
              <a:ext uri="{FF2B5EF4-FFF2-40B4-BE49-F238E27FC236}">
                <a16:creationId xmlns:a16="http://schemas.microsoft.com/office/drawing/2014/main" xmlns="" id="{E7D891C7-A344-49C4-A3E6-B52640BF14A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15413" y="1965761"/>
            <a:ext cx="3096344" cy="4070126"/>
          </a:xfrm>
          <a:prstGeom prst="rect">
            <a:avLst/>
          </a:prstGeom>
        </p:spPr>
      </p:pic>
      <p:sp>
        <p:nvSpPr>
          <p:cNvPr id="21" name="Rectangle 16">
            <a:extLst>
              <a:ext uri="{FF2B5EF4-FFF2-40B4-BE49-F238E27FC236}">
                <a16:creationId xmlns:a16="http://schemas.microsoft.com/office/drawing/2014/main" xmlns="" id="{589EC141-ACD4-4EF9-BE87-5CD001615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9516" y="4893655"/>
            <a:ext cx="936104" cy="9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zh-CN" sz="4400" kern="100" dirty="0">
              <a:solidFill>
                <a:srgbClr val="A5002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5FFAC638-98A6-4C6A-A9D3-01626B4B5EC4}"/>
              </a:ext>
            </a:extLst>
          </p:cNvPr>
          <p:cNvSpPr/>
          <p:nvPr/>
        </p:nvSpPr>
        <p:spPr>
          <a:xfrm>
            <a:off x="14113892" y="6117790"/>
            <a:ext cx="8064897" cy="50732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400" dirty="0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xmlns="" id="{3D440479-9A32-4ABE-89BC-9963B8347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7908" y="6028412"/>
            <a:ext cx="7493809" cy="505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 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剩余的金属钠应放回原试剂瓶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,A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正确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钠与水反应生成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NaOH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,NaOH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FeSO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反应生成白色絮状沉淀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,B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正确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素养全面提升.EPS" descr="id:2147509231;FounderCES">
            <a:extLst>
              <a:ext uri="{FF2B5EF4-FFF2-40B4-BE49-F238E27FC236}">
                <a16:creationId xmlns="" xmlns:a16="http://schemas.microsoft.com/office/drawing/2014/main" id="{9DE1B124-0E96-4657-AA0B-367F911186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68570"/>
            <a:ext cx="20810312" cy="64333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AEBE1E89-978C-4D4D-8ADF-A221F6F29AC3}"/>
              </a:ext>
            </a:extLst>
          </p:cNvPr>
          <p:cNvSpPr/>
          <p:nvPr/>
        </p:nvSpPr>
        <p:spPr>
          <a:xfrm>
            <a:off x="1440484" y="1836614"/>
            <a:ext cx="20906914" cy="911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en-US" altLang="zh-CN" sz="4400" b="1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sz="44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2019·</a:t>
            </a:r>
            <a:r>
              <a:rPr lang="zh-CN" altLang="zh-CN" sz="44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河北衡水模拟</a:t>
            </a:r>
            <a:r>
              <a:rPr lang="en-US" altLang="zh-CN" sz="4400" b="1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在隔绝空气条件下让钠与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FeSO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溶液反应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实验时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 mL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大试管中先加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40 mL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煤油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取三粒米粒大小的金属钠放入大试管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后塞上橡皮塞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通过长颈漏斗加入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FeSO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溶液使煤油的液面至橡胶塞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并夹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紧弹簧夹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如图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。下列叙述错误的是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剩余的钠放回原试剂瓶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溶液中有气泡生成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下层溶液出现白色絮状沉淀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大试管内和长颈漏斗内的液面都下降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钠与硫酸亚铁溶液反应的化学方程式为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2Na+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FeSO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+2H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O=Fe(OH)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↓+Na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+H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2" name="9WF346.EPS" descr="id:2147507192;FounderCES">
            <a:extLst>
              <a:ext uri="{FF2B5EF4-FFF2-40B4-BE49-F238E27FC236}">
                <a16:creationId xmlns:a16="http://schemas.microsoft.com/office/drawing/2014/main" xmlns="" id="{E7D891C7-A344-49C4-A3E6-B52640BF14A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15413" y="1893753"/>
            <a:ext cx="3096344" cy="4070126"/>
          </a:xfrm>
          <a:prstGeom prst="rect">
            <a:avLst/>
          </a:prstGeom>
        </p:spPr>
      </p:pic>
      <p:sp>
        <p:nvSpPr>
          <p:cNvPr id="20" name="Rectangle 16">
            <a:extLst>
              <a:ext uri="{FF2B5EF4-FFF2-40B4-BE49-F238E27FC236}">
                <a16:creationId xmlns:a16="http://schemas.microsoft.com/office/drawing/2014/main" xmlns="" id="{589EC141-ACD4-4EF9-BE87-5CD001615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9516" y="4821647"/>
            <a:ext cx="936104" cy="9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lang="zh-CN" sz="4400" kern="100" dirty="0">
              <a:solidFill>
                <a:srgbClr val="A5002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5FFAC638-98A6-4C6A-A9D3-01626B4B5EC4}"/>
              </a:ext>
            </a:extLst>
          </p:cNvPr>
          <p:cNvSpPr/>
          <p:nvPr/>
        </p:nvSpPr>
        <p:spPr>
          <a:xfrm>
            <a:off x="14113892" y="6045782"/>
            <a:ext cx="8064897" cy="50732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400" dirty="0"/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xmlns="" id="{3D440479-9A32-4ABE-89BC-9963B8347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7427" y="5973775"/>
            <a:ext cx="7637825" cy="505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由于生成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反应一段时间后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大试管内液面下降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长颈漏斗中液面上升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,C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错误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FeSO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反应生成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Fe(OH)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,D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正确。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3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="" xmlns:a16="http://schemas.microsoft.com/office/drawing/2014/main" id="{7F884D18-F22F-4F24-98EA-FFBB46AA0F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04A2DC60-E67E-4CDA-B56B-82A86F28D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484" y="1957209"/>
            <a:ext cx="2088232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hangingPunct="0"/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-BZ-S92" panose="02020503000000020003" pitchFamily="18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■ </a:t>
            </a:r>
            <a:r>
              <a:rPr lang="zh-CN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规律小结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2" name="图片 61">
            <a:extLst>
              <a:ext uri="{FF2B5EF4-FFF2-40B4-BE49-F238E27FC236}">
                <a16:creationId xmlns:a16="http://schemas.microsoft.com/office/drawing/2014/main" xmlns="" id="{3C468FEC-2923-491B-AB33-849332B4A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52852" y="1908622"/>
            <a:ext cx="17569952" cy="9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288D7E3E-2D74-4DF5-9D8C-8010C72B74AF}"/>
              </a:ext>
            </a:extLst>
          </p:cNvPr>
          <p:cNvSpPr/>
          <p:nvPr/>
        </p:nvSpPr>
        <p:spPr>
          <a:xfrm>
            <a:off x="1440484" y="2826240"/>
            <a:ext cx="20882320" cy="6881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钠与水、乙醇、酸溶液反应的规律和思维模型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钠与水、酸反应的实质都是与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50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的反应。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钠与乙醇反应的特点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慢、沉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钠与乙醇反应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钠块先沉在液面下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后上下浮动、能看到表面冒出气泡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并不能熔化成小球。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(3)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钠与酸反应的特点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快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可能燃烧或爆炸。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6121002" y="4415541"/>
            <a:ext cx="16057785" cy="2603235"/>
          </a:xfrm>
          <a:prstGeom prst="rect">
            <a:avLst/>
          </a:prstGeom>
        </p:spPr>
        <p:txBody>
          <a:bodyPr wrap="square" lIns="91425" tIns="45711" rIns="91425" bIns="45711">
            <a:spAutoFit/>
          </a:bodyPr>
          <a:lstStyle/>
          <a:p>
            <a:pPr>
              <a:defRPr/>
            </a:pPr>
            <a:r>
              <a:rPr lang="zh-CN" altLang="en-US" sz="7300" b="1" spc="301" dirty="0">
                <a:solidFill>
                  <a:srgbClr val="867CB1"/>
                </a:solidFill>
                <a:latin typeface="微软雅黑" pitchFamily="34" charset="-122"/>
                <a:ea typeface="微软雅黑" pitchFamily="34" charset="-122"/>
              </a:rPr>
              <a:t>考点二</a:t>
            </a:r>
            <a:endParaRPr lang="en-US" altLang="zh-CN" sz="7300" b="1" spc="301" dirty="0">
              <a:solidFill>
                <a:srgbClr val="867CB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9100" b="1" spc="30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钠的氧化物与氢氧化物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8929315" y="7237214"/>
            <a:ext cx="1324947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79CB31-6713-40B9-A9E8-636F7D7D4FFD}"/>
              </a:ext>
            </a:extLst>
          </p:cNvPr>
          <p:cNvSpPr txBox="1"/>
          <p:nvPr/>
        </p:nvSpPr>
        <p:spPr>
          <a:xfrm>
            <a:off x="8929315" y="7309222"/>
            <a:ext cx="13064741" cy="2631471"/>
          </a:xfrm>
          <a:prstGeom prst="rect">
            <a:avLst/>
          </a:prstGeom>
          <a:noFill/>
        </p:spPr>
        <p:txBody>
          <a:bodyPr wrap="square" lIns="91425" tIns="45711" rIns="91425" bIns="45711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55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hlinkClick r:id="rId3" action="ppaction://hlinksldjump"/>
              </a:rPr>
              <a:t>基础</a:t>
            </a:r>
            <a:r>
              <a:rPr lang="en-US" altLang="zh-CN" sz="55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hlinkClick r:id="rId3" action="ppaction://hlinksldjump"/>
              </a:rPr>
              <a:t>·</a:t>
            </a:r>
            <a:r>
              <a:rPr lang="zh-CN" altLang="en-US" sz="55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hlinkClick r:id="rId3" action="ppaction://hlinksldjump"/>
              </a:rPr>
              <a:t>自主诊断</a:t>
            </a:r>
            <a:endParaRPr lang="en-US" altLang="zh-CN" sz="55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5500" dirty="0">
                <a:solidFill>
                  <a:srgbClr val="87B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素养</a:t>
            </a:r>
            <a:r>
              <a:rPr lang="en-US" altLang="zh-CN" sz="5500" dirty="0">
                <a:solidFill>
                  <a:srgbClr val="87B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·</a:t>
            </a:r>
            <a:r>
              <a:rPr lang="zh-CN" altLang="en-US" sz="5500" dirty="0">
                <a:solidFill>
                  <a:srgbClr val="87B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全面提升</a:t>
            </a:r>
            <a:endParaRPr lang="zh-CN" altLang="en-US" sz="5500" dirty="0">
              <a:solidFill>
                <a:srgbClr val="87B8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290883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基础自主诊断.EPS" descr="id:2147501342;FounderCES">
            <a:extLst>
              <a:ext uri="{FF2B5EF4-FFF2-40B4-BE49-F238E27FC236}">
                <a16:creationId xmlns:a16="http://schemas.microsoft.com/office/drawing/2014/main" xmlns="" id="{3EEDABB3-1EB8-4CB4-AE4C-C90A88B61C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6285" y="1112334"/>
            <a:ext cx="20734513" cy="652271"/>
          </a:xfrm>
          <a:prstGeom prst="rect">
            <a:avLst/>
          </a:prstGeom>
        </p:spPr>
      </p:pic>
      <p:graphicFrame>
        <p:nvGraphicFramePr>
          <p:cNvPr id="12" name="表格 11">
            <a:extLst>
              <a:ext uri="{FF2B5EF4-FFF2-40B4-BE49-F238E27FC236}">
                <a16:creationId xmlns="" xmlns:a16="http://schemas.microsoft.com/office/drawing/2014/main" id="{8ECDD363-B24C-438F-AF2B-3F431918E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831132"/>
              </p:ext>
            </p:extLst>
          </p:nvPr>
        </p:nvGraphicFramePr>
        <p:xfrm>
          <a:off x="1512492" y="2988742"/>
          <a:ext cx="20801578" cy="8046720"/>
        </p:xfrm>
        <a:graphic>
          <a:graphicData uri="http://schemas.openxmlformats.org/drawingml/2006/table">
            <a:tbl>
              <a:tblPr firstRow="1" firstCol="1" bandRow="1"/>
              <a:tblGrid>
                <a:gridCol w="5616624">
                  <a:extLst>
                    <a:ext uri="{9D8B030D-6E8A-4147-A177-3AD203B41FA5}">
                      <a16:colId xmlns="" xmlns:a16="http://schemas.microsoft.com/office/drawing/2014/main" val="3222579549"/>
                    </a:ext>
                  </a:extLst>
                </a:gridCol>
                <a:gridCol w="7272808">
                  <a:extLst>
                    <a:ext uri="{9D8B030D-6E8A-4147-A177-3AD203B41FA5}">
                      <a16:colId xmlns="" xmlns:a16="http://schemas.microsoft.com/office/drawing/2014/main" val="1138350541"/>
                    </a:ext>
                  </a:extLst>
                </a:gridCol>
                <a:gridCol w="7912146">
                  <a:extLst>
                    <a:ext uri="{9D8B030D-6E8A-4147-A177-3AD203B41FA5}">
                      <a16:colId xmlns="" xmlns:a16="http://schemas.microsoft.com/office/drawing/2014/main" val="2474478057"/>
                    </a:ext>
                  </a:extLst>
                </a:gridCol>
              </a:tblGrid>
              <a:tr h="2119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物质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氧化钠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(Na</a:t>
                      </a:r>
                      <a:r>
                        <a:rPr lang="en-US" sz="4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O)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过氧化钠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(Na</a:t>
                      </a:r>
                      <a:r>
                        <a:rPr lang="en-US" sz="4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4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8947275"/>
                  </a:ext>
                </a:extLst>
              </a:tr>
              <a:tr h="2119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颜色、状态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白色固体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u="sng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　　</a:t>
                      </a: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固体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4216112"/>
                  </a:ext>
                </a:extLst>
              </a:tr>
              <a:tr h="4519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类别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u="sng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　　</a:t>
                      </a: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氧化物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过氧化物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非碱性氧化物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85314352"/>
                  </a:ext>
                </a:extLst>
              </a:tr>
              <a:tr h="2119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氧的价态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u="sng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4400" u="sng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u="sng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4400" u="sng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5102932"/>
                  </a:ext>
                </a:extLst>
              </a:tr>
              <a:tr h="2119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电子式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00693315"/>
                  </a:ext>
                </a:extLst>
              </a:tr>
              <a:tr h="4519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阳离子、阴离子个数比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NEU-BZ-S92" panose="02020503000000020003" pitchFamily="18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∶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NEU-BZ-S92" panose="02020503000000020003" pitchFamily="18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∶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47529508"/>
                  </a:ext>
                </a:extLst>
              </a:tr>
              <a:tr h="2119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生成条件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常温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加热或点燃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0450084"/>
                  </a:ext>
                </a:extLst>
              </a:tr>
            </a:tbl>
          </a:graphicData>
        </a:graphic>
      </p:graphicFrame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CD88FABA-CFED-4638-AE88-7652F3766B57}"/>
              </a:ext>
            </a:extLst>
          </p:cNvPr>
          <p:cNvSpPr/>
          <p:nvPr/>
        </p:nvSpPr>
        <p:spPr>
          <a:xfrm>
            <a:off x="1407156" y="1836614"/>
            <a:ext cx="20906914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氧化钠和过氧化钠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54AA42C-2755-425D-A836-13A3D224AF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7228" y="7554090"/>
            <a:ext cx="5619615" cy="119529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482C9079-1DA6-4836-87B1-F32C1970352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09156" y="7437750"/>
            <a:ext cx="6465576" cy="1270943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612C64B5-F11F-43A5-866C-67636AFF7333}"/>
              </a:ext>
            </a:extLst>
          </p:cNvPr>
          <p:cNvSpPr/>
          <p:nvPr/>
        </p:nvSpPr>
        <p:spPr>
          <a:xfrm>
            <a:off x="16772959" y="3881682"/>
            <a:ext cx="1877437" cy="98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淡黄色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NEU-BZ-S92" panose="02020503000000020003"/>
              <a:ea typeface="方正书宋_GBK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5402309C-19D4-4B94-8D57-E639572DD7A7}"/>
              </a:ext>
            </a:extLst>
          </p:cNvPr>
          <p:cNvSpPr/>
          <p:nvPr/>
        </p:nvSpPr>
        <p:spPr>
          <a:xfrm>
            <a:off x="9272320" y="4745778"/>
            <a:ext cx="1313180" cy="98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碱性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NEU-BZ-S92" panose="02020503000000020003"/>
              <a:ea typeface="方正书宋_GBK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DED6890-2E57-4C22-8BBE-48A710518ED2}"/>
              </a:ext>
            </a:extLst>
          </p:cNvPr>
          <p:cNvSpPr/>
          <p:nvPr/>
        </p:nvSpPr>
        <p:spPr>
          <a:xfrm>
            <a:off x="10291194" y="5816369"/>
            <a:ext cx="654346" cy="988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-2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NEU-BZ-S92" panose="02020503000000020003"/>
              <a:ea typeface="方正书宋_GBK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1A3A7EF0-7488-4F70-991E-F7FED1D27712}"/>
              </a:ext>
            </a:extLst>
          </p:cNvPr>
          <p:cNvSpPr/>
          <p:nvPr/>
        </p:nvSpPr>
        <p:spPr>
          <a:xfrm>
            <a:off x="17852034" y="5816369"/>
            <a:ext cx="654346" cy="988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-1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NEU-BZ-S92" panose="02020503000000020003"/>
              <a:ea typeface="方正书宋_GB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5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基础自主诊断.EPS" descr="id:2147501342;FounderCES">
            <a:extLst>
              <a:ext uri="{FF2B5EF4-FFF2-40B4-BE49-F238E27FC236}">
                <a16:creationId xmlns:a16="http://schemas.microsoft.com/office/drawing/2014/main" xmlns="" id="{3EEDABB3-1EB8-4CB4-AE4C-C90A88B61C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6285" y="1112334"/>
            <a:ext cx="20734513" cy="65227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CD88FABA-CFED-4638-AE88-7652F3766B57}"/>
              </a:ext>
            </a:extLst>
          </p:cNvPr>
          <p:cNvSpPr/>
          <p:nvPr/>
        </p:nvSpPr>
        <p:spPr>
          <a:xfrm>
            <a:off x="1407156" y="1836614"/>
            <a:ext cx="20906914" cy="9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续表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/>
              <a:ea typeface="方正书宋_GBK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0578C98-09A0-48E9-96AA-D49B9F7945A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161564" y="3996854"/>
            <a:ext cx="967601" cy="812790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="" xmlns:a16="http://schemas.microsoft.com/office/drawing/2014/main" id="{503A3DF8-9D11-4951-9689-1767D6626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858209"/>
              </p:ext>
            </p:extLst>
          </p:nvPr>
        </p:nvGraphicFramePr>
        <p:xfrm>
          <a:off x="1584500" y="2902428"/>
          <a:ext cx="20729569" cy="8163460"/>
        </p:xfrm>
        <a:graphic>
          <a:graphicData uri="http://schemas.openxmlformats.org/drawingml/2006/table">
            <a:tbl>
              <a:tblPr firstRow="1" firstCol="1" bandRow="1"/>
              <a:tblGrid>
                <a:gridCol w="1165245">
                  <a:extLst>
                    <a:ext uri="{9D8B030D-6E8A-4147-A177-3AD203B41FA5}">
                      <a16:colId xmlns="" xmlns:a16="http://schemas.microsoft.com/office/drawing/2014/main" val="827413571"/>
                    </a:ext>
                  </a:extLst>
                </a:gridCol>
                <a:gridCol w="4091339">
                  <a:extLst>
                    <a:ext uri="{9D8B030D-6E8A-4147-A177-3AD203B41FA5}">
                      <a16:colId xmlns="" xmlns:a16="http://schemas.microsoft.com/office/drawing/2014/main" val="2959404439"/>
                    </a:ext>
                  </a:extLst>
                </a:gridCol>
                <a:gridCol w="7344816">
                  <a:extLst>
                    <a:ext uri="{9D8B030D-6E8A-4147-A177-3AD203B41FA5}">
                      <a16:colId xmlns="" xmlns:a16="http://schemas.microsoft.com/office/drawing/2014/main" val="3451883307"/>
                    </a:ext>
                  </a:extLst>
                </a:gridCol>
                <a:gridCol w="8128169">
                  <a:extLst>
                    <a:ext uri="{9D8B030D-6E8A-4147-A177-3AD203B41FA5}">
                      <a16:colId xmlns="" xmlns:a16="http://schemas.microsoft.com/office/drawing/2014/main" val="112824474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物质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氧化钠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(Na</a:t>
                      </a:r>
                      <a:r>
                        <a:rPr lang="en-US" sz="4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O)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过氧化钠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(Na</a:t>
                      </a:r>
                      <a:r>
                        <a:rPr lang="en-US" sz="4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4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90175364"/>
                  </a:ext>
                </a:extLst>
              </a:tr>
              <a:tr h="1122580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化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学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性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质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热稳定性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不稳定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(2Na</a:t>
                      </a:r>
                      <a:r>
                        <a:rPr lang="en-US" sz="4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O+O</a:t>
                      </a:r>
                      <a:r>
                        <a:rPr lang="en-US" sz="4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2Na</a:t>
                      </a:r>
                      <a:r>
                        <a:rPr lang="en-US" sz="4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4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稳定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968175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与水反应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19987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4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0185036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与酸反应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盐酸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2Na</a:t>
                      </a:r>
                      <a:r>
                        <a:rPr lang="en-US" sz="4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4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+4HCl=4NaCl+2H</a:t>
                      </a:r>
                      <a:r>
                        <a:rPr lang="en-US" sz="4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O+O</a:t>
                      </a:r>
                      <a:r>
                        <a:rPr lang="en-US" sz="4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↑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902857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主要性质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具有碱性氧化物的通性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具有强氧化性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427248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主要用途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用于制取少量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4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4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、烧碱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强氧化剂、漂白剂、供氧剂、</a:t>
                      </a:r>
                      <a:endParaRPr lang="en-US" altLang="zh-CN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消毒剂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42325515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="" xmlns:a16="http://schemas.microsoft.com/office/drawing/2014/main" id="{B36A83AB-FC10-4B8F-8C2E-7DA9C588B2E1}"/>
              </a:ext>
            </a:extLst>
          </p:cNvPr>
          <p:cNvSpPr/>
          <p:nvPr/>
        </p:nvSpPr>
        <p:spPr>
          <a:xfrm>
            <a:off x="7961715" y="5044983"/>
            <a:ext cx="4784025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O+H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O=2NaOH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8E7A4E6E-C886-493E-9AB7-C6C8C9E908E7}"/>
              </a:ext>
            </a:extLst>
          </p:cNvPr>
          <p:cNvSpPr/>
          <p:nvPr/>
        </p:nvSpPr>
        <p:spPr>
          <a:xfrm>
            <a:off x="14833972" y="4721818"/>
            <a:ext cx="7128792" cy="1311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+2H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O= 4NaOH+O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NEU-BZ-S92" panose="02020503000000020003"/>
              <a:ea typeface="方正书宋_GBK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40E3E7EF-1430-4B68-AC09-3AFB3E01AAF0}"/>
              </a:ext>
            </a:extLst>
          </p:cNvPr>
          <p:cNvSpPr/>
          <p:nvPr/>
        </p:nvSpPr>
        <p:spPr>
          <a:xfrm>
            <a:off x="7961715" y="6051465"/>
            <a:ext cx="4928041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O+CO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NEU-BZ-S92" panose="02020503000000020003"/>
              <a:ea typeface="方正书宋_GBK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F8FE0B8D-12ED-4428-9627-FDFB0AD0706C}"/>
              </a:ext>
            </a:extLst>
          </p:cNvPr>
          <p:cNvSpPr/>
          <p:nvPr/>
        </p:nvSpPr>
        <p:spPr>
          <a:xfrm>
            <a:off x="14833972" y="6051465"/>
            <a:ext cx="7128792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+2CO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2Na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DDE67636-4D29-4EE0-AEAF-E3E726B4F889}"/>
              </a:ext>
            </a:extLst>
          </p:cNvPr>
          <p:cNvSpPr/>
          <p:nvPr/>
        </p:nvSpPr>
        <p:spPr>
          <a:xfrm>
            <a:off x="7561164" y="7112128"/>
            <a:ext cx="6440209" cy="98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O+2HCl=2NaCl+H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endParaRPr lang="zh-CN" altLang="zh-CN" sz="1400" dirty="0">
              <a:solidFill>
                <a:srgbClr val="A50021"/>
              </a:solidFill>
              <a:latin typeface="NEU-BZ-S92" panose="02020503000000020003"/>
              <a:ea typeface="方正书宋_GB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3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8929315" y="7237214"/>
            <a:ext cx="1324947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193011" y="4415543"/>
            <a:ext cx="13249473" cy="2677657"/>
          </a:xfrm>
          <a:prstGeom prst="rect">
            <a:avLst/>
          </a:prstGeom>
        </p:spPr>
        <p:txBody>
          <a:bodyPr wrap="square" lIns="91425" tIns="45711" rIns="91425" bIns="45711">
            <a:spAutoFit/>
          </a:bodyPr>
          <a:lstStyle/>
          <a:p>
            <a:pPr>
              <a:defRPr/>
            </a:pPr>
            <a:r>
              <a:rPr lang="zh-CN" altLang="en-US" sz="7300" b="1" spc="301" dirty="0" smtClean="0">
                <a:solidFill>
                  <a:srgbClr val="867CB1"/>
                </a:solidFill>
                <a:latin typeface="微软雅黑" pitchFamily="34" charset="-122"/>
                <a:ea typeface="微软雅黑" pitchFamily="34" charset="-122"/>
              </a:rPr>
              <a:t>第三单元</a:t>
            </a:r>
            <a:endParaRPr lang="en-US" altLang="zh-CN" sz="7300" b="1" spc="301" dirty="0">
              <a:solidFill>
                <a:srgbClr val="867CB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9600" b="1" spc="30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金属</a:t>
            </a:r>
            <a:r>
              <a:rPr lang="zh-CN" altLang="en-US" sz="9600" b="1" spc="30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及其化合物</a:t>
            </a:r>
          </a:p>
        </p:txBody>
      </p:sp>
      <p:sp>
        <p:nvSpPr>
          <p:cNvPr id="6" name="矩形 5"/>
          <p:cNvSpPr/>
          <p:nvPr/>
        </p:nvSpPr>
        <p:spPr>
          <a:xfrm>
            <a:off x="8929786" y="7499038"/>
            <a:ext cx="11880849" cy="1015644"/>
          </a:xfrm>
          <a:prstGeom prst="rect">
            <a:avLst/>
          </a:prstGeom>
        </p:spPr>
        <p:txBody>
          <a:bodyPr lIns="91425" tIns="45711" rIns="91425" bIns="45711">
            <a:spAutoFit/>
          </a:bodyPr>
          <a:lstStyle/>
          <a:p>
            <a:pPr lvl="0">
              <a:spcAft>
                <a:spcPts val="0"/>
              </a:spcAft>
            </a:pPr>
            <a:r>
              <a:rPr lang="zh-CN" altLang="zh-CN" sz="6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6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zh-CN" sz="6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讲　钠及其重要化合物</a:t>
            </a:r>
            <a:endParaRPr lang="zh-CN" altLang="zh-CN" sz="6000" b="1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5517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基础自主诊断.EPS" descr="id:2147501342;FounderCES">
            <a:extLst>
              <a:ext uri="{FF2B5EF4-FFF2-40B4-BE49-F238E27FC236}">
                <a16:creationId xmlns:a16="http://schemas.microsoft.com/office/drawing/2014/main" xmlns="" id="{3EEDABB3-1EB8-4CB4-AE4C-C90A88B61C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6285" y="1112334"/>
            <a:ext cx="20734513" cy="65227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CD88FABA-CFED-4638-AE88-7652F3766B57}"/>
              </a:ext>
            </a:extLst>
          </p:cNvPr>
          <p:cNvSpPr/>
          <p:nvPr/>
        </p:nvSpPr>
        <p:spPr>
          <a:xfrm>
            <a:off x="1487898" y="1764606"/>
            <a:ext cx="20834906" cy="850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氢氧化钠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物理性质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氢氧化钠俗名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　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具有强烈的腐蚀性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易溶于水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溶于水时放出大量的热。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NaOH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一般为无色片状固体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在空气中易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可作干燥剂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特别是与</a:t>
            </a:r>
            <a:r>
              <a:rPr lang="en-US" altLang="zh-CN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CaO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固体按一定比例混合熔融可得到干燥剂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　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化学性质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NaOH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是一种强碱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具有碱的通性。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①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与酸碱指示剂作用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能使紫色石蕊溶液变为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色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使无色酚酞溶液变为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色。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06FCC0F6-1E77-44D9-93E4-C164D46FF9B8}"/>
              </a:ext>
            </a:extLst>
          </p:cNvPr>
          <p:cNvSpPr/>
          <p:nvPr/>
        </p:nvSpPr>
        <p:spPr>
          <a:xfrm>
            <a:off x="5112892" y="3655744"/>
            <a:ext cx="1877437" cy="98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苛性钠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9A7FE57D-6A57-46AC-B21D-9EF2330772A4}"/>
              </a:ext>
            </a:extLst>
          </p:cNvPr>
          <p:cNvSpPr/>
          <p:nvPr/>
        </p:nvSpPr>
        <p:spPr>
          <a:xfrm>
            <a:off x="7993212" y="3615674"/>
            <a:ext cx="1584176" cy="98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火碱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2B67705A-3BC6-466D-AC2C-36A571CB9F7D}"/>
              </a:ext>
            </a:extLst>
          </p:cNvPr>
          <p:cNvSpPr/>
          <p:nvPr/>
        </p:nvSpPr>
        <p:spPr>
          <a:xfrm>
            <a:off x="10441484" y="3655744"/>
            <a:ext cx="1313180" cy="98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烧碱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5572E5F9-B124-4BF5-894B-420DACB8CB5C}"/>
              </a:ext>
            </a:extLst>
          </p:cNvPr>
          <p:cNvSpPr/>
          <p:nvPr/>
        </p:nvSpPr>
        <p:spPr>
          <a:xfrm>
            <a:off x="15122004" y="4644926"/>
            <a:ext cx="1313180" cy="98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潮解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3909D895-F97F-43AC-BB43-C13D7EBF65E1}"/>
              </a:ext>
            </a:extLst>
          </p:cNvPr>
          <p:cNvSpPr/>
          <p:nvPr/>
        </p:nvSpPr>
        <p:spPr>
          <a:xfrm>
            <a:off x="12255568" y="5634108"/>
            <a:ext cx="1877437" cy="98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碱石灰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AE23785-A10B-44B0-9130-D76021156113}"/>
              </a:ext>
            </a:extLst>
          </p:cNvPr>
          <p:cNvSpPr/>
          <p:nvPr/>
        </p:nvSpPr>
        <p:spPr>
          <a:xfrm>
            <a:off x="12462346" y="8749382"/>
            <a:ext cx="1313180" cy="987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蓝　</a:t>
            </a:r>
            <a:endParaRPr kumimoji="0" lang="zh-CN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47AD403D-85F8-43EF-B832-CCEFF6FCF2F4}"/>
              </a:ext>
            </a:extLst>
          </p:cNvPr>
          <p:cNvSpPr/>
          <p:nvPr/>
        </p:nvSpPr>
        <p:spPr>
          <a:xfrm>
            <a:off x="19773681" y="8916045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红</a:t>
            </a:r>
            <a:endParaRPr kumimoji="0" lang="zh-CN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93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基础自主诊断.EPS" descr="id:2147501342;FounderCES">
            <a:extLst>
              <a:ext uri="{FF2B5EF4-FFF2-40B4-BE49-F238E27FC236}">
                <a16:creationId xmlns:a16="http://schemas.microsoft.com/office/drawing/2014/main" xmlns="" id="{3EEDABB3-1EB8-4CB4-AE4C-C90A88B61C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6285" y="1112334"/>
            <a:ext cx="20734513" cy="65227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CD88FABA-CFED-4638-AE88-7652F3766B57}"/>
              </a:ext>
            </a:extLst>
          </p:cNvPr>
          <p:cNvSpPr/>
          <p:nvPr/>
        </p:nvSpPr>
        <p:spPr>
          <a:xfrm>
            <a:off x="1407156" y="1836614"/>
            <a:ext cx="20906914" cy="7082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②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与酸性氧化物反应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 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 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③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与酸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如盐酸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④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与某些盐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MgCl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　　　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　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(3)NaOH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的工业制法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实验室制法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E982090-D253-49A7-9E79-B71E4890BD89}"/>
              </a:ext>
            </a:extLst>
          </p:cNvPr>
          <p:cNvSpPr/>
          <p:nvPr/>
        </p:nvSpPr>
        <p:spPr>
          <a:xfrm>
            <a:off x="4248796" y="2700710"/>
            <a:ext cx="8424936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+2NaOH(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过量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)=Na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8B646EDA-B2ED-4CD1-8540-62ECE58E6584}"/>
              </a:ext>
            </a:extLst>
          </p:cNvPr>
          <p:cNvSpPr/>
          <p:nvPr/>
        </p:nvSpPr>
        <p:spPr>
          <a:xfrm>
            <a:off x="13105780" y="2719640"/>
            <a:ext cx="7488832" cy="98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+NaOH(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少量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)=NaHCO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58959B2D-5D78-499A-8261-5448591FF839}"/>
              </a:ext>
            </a:extLst>
          </p:cNvPr>
          <p:cNvSpPr/>
          <p:nvPr/>
        </p:nvSpPr>
        <p:spPr>
          <a:xfrm>
            <a:off x="4958199" y="3692683"/>
            <a:ext cx="7067461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+2NaOH=Na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88ABE372-00F3-42A1-8152-11AD89EAB545}"/>
              </a:ext>
            </a:extLst>
          </p:cNvPr>
          <p:cNvSpPr/>
          <p:nvPr/>
        </p:nvSpPr>
        <p:spPr>
          <a:xfrm>
            <a:off x="7129116" y="4716934"/>
            <a:ext cx="7488832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 err="1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NaOH+HCl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=NaCl+H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AE7B6248-3835-40A2-9DFC-06F83C56D3DB}"/>
              </a:ext>
            </a:extLst>
          </p:cNvPr>
          <p:cNvSpPr/>
          <p:nvPr/>
        </p:nvSpPr>
        <p:spPr>
          <a:xfrm>
            <a:off x="8662638" y="5725046"/>
            <a:ext cx="8907638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2NaOH+MgCl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=Mg(OH)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↓+2NaCl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C57A7156-314C-45F0-8AF0-F093269C3B03}"/>
              </a:ext>
            </a:extLst>
          </p:cNvPr>
          <p:cNvSpPr/>
          <p:nvPr/>
        </p:nvSpPr>
        <p:spPr>
          <a:xfrm>
            <a:off x="4680844" y="7696229"/>
            <a:ext cx="9914477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+Ca(OH)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=CaCO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↓+2NaOH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1BC3B912-4841-4BA9-8B30-23B91616DDBC}"/>
              </a:ext>
            </a:extLst>
          </p:cNvPr>
          <p:cNvGrpSpPr/>
          <p:nvPr/>
        </p:nvGrpSpPr>
        <p:grpSpPr>
          <a:xfrm>
            <a:off x="6841083" y="6722914"/>
            <a:ext cx="9914477" cy="1042532"/>
            <a:chOff x="6841083" y="6866930"/>
            <a:chExt cx="9914477" cy="1042532"/>
          </a:xfrm>
        </p:grpSpPr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35E20ADA-F5A3-4AD7-AFCC-29F15CE4C41C}"/>
                </a:ext>
              </a:extLst>
            </p:cNvPr>
            <p:cNvSpPr/>
            <p:nvPr/>
          </p:nvSpPr>
          <p:spPr>
            <a:xfrm>
              <a:off x="6841083" y="6920665"/>
              <a:ext cx="9914477" cy="988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2NaCl+2H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        2NaOH+H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↑+Cl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↑</a:t>
              </a:r>
              <a:endParaRPr lang="zh-CN" altLang="zh-CN" sz="14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2" name="图片 21">
              <a:extLst>
                <a:ext uri="{FF2B5EF4-FFF2-40B4-BE49-F238E27FC236}">
                  <a16:creationId xmlns="" xmlns:a16="http://schemas.microsoft.com/office/drawing/2014/main" id="{DBD538DD-E972-422E-9817-94B4FDF60CC2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02905" y="6866930"/>
              <a:ext cx="1114643" cy="966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993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56272607-EB9D-4B4D-8671-85E27B03C174}"/>
              </a:ext>
            </a:extLst>
          </p:cNvPr>
          <p:cNvSpPr/>
          <p:nvPr/>
        </p:nvSpPr>
        <p:spPr>
          <a:xfrm>
            <a:off x="1516285" y="7258123"/>
            <a:ext cx="20618883" cy="136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1" rIns="91425" bIns="45711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56272607-EB9D-4B4D-8671-85E27B03C174}"/>
              </a:ext>
            </a:extLst>
          </p:cNvPr>
          <p:cNvSpPr/>
          <p:nvPr/>
        </p:nvSpPr>
        <p:spPr>
          <a:xfrm>
            <a:off x="1512492" y="9757494"/>
            <a:ext cx="20618883" cy="136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1" rIns="91425" bIns="45711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1CFFE273-3F87-4A17-8C0A-AB79DD9E7576}"/>
              </a:ext>
            </a:extLst>
          </p:cNvPr>
          <p:cNvSpPr/>
          <p:nvPr/>
        </p:nvSpPr>
        <p:spPr>
          <a:xfrm>
            <a:off x="1458904" y="4716934"/>
            <a:ext cx="20618883" cy="1296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1" rIns="91425" bIns="45711" anchor="ctr"/>
          <a:lstStyle/>
          <a:p>
            <a:pPr algn="ctr">
              <a:defRPr/>
            </a:pPr>
            <a:endParaRPr lang="zh-CN" altLang="en-US" dirty="0"/>
          </a:p>
        </p:txBody>
      </p:sp>
      <p:pic>
        <p:nvPicPr>
          <p:cNvPr id="5" name="基础自主诊断.EPS" descr="id:2147501342;FounderCES">
            <a:extLst>
              <a:ext uri="{FF2B5EF4-FFF2-40B4-BE49-F238E27FC236}">
                <a16:creationId xmlns:a16="http://schemas.microsoft.com/office/drawing/2014/main" xmlns="" id="{3EEDABB3-1EB8-4CB4-AE4C-C90A88B61C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6285" y="1112334"/>
            <a:ext cx="20734513" cy="652271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2B2272D3-E0F5-4149-87CD-FE88F1CE21EA}"/>
              </a:ext>
            </a:extLst>
          </p:cNvPr>
          <p:cNvSpPr/>
          <p:nvPr/>
        </p:nvSpPr>
        <p:spPr>
          <a:xfrm>
            <a:off x="9580382" y="2184919"/>
            <a:ext cx="4367385" cy="324631"/>
          </a:xfrm>
          <a:prstGeom prst="rect">
            <a:avLst/>
          </a:prstGeom>
        </p:spPr>
        <p:txBody>
          <a:bodyPr wrap="none" lIns="91425" tIns="45711" rIns="91425" bIns="45711">
            <a:spAutoFit/>
          </a:bodyPr>
          <a:lstStyle/>
          <a:p>
            <a:pPr algn="ctr">
              <a:lnSpc>
                <a:spcPts val="1765"/>
              </a:lnSpc>
              <a:spcAft>
                <a:spcPts val="0"/>
              </a:spcAft>
              <a:defRPr/>
            </a:pPr>
            <a:r>
              <a:rPr lang="en-US" altLang="zh-CN" sz="44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rPr>
              <a:t>􀳊 </a:t>
            </a:r>
            <a:r>
              <a:rPr lang="zh-CN" altLang="en-US" sz="44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rPr>
              <a:t>对点自测</a:t>
            </a:r>
            <a:r>
              <a:rPr lang="zh-CN" altLang="en-US" sz="4400" dirty="0">
                <a:solidFill>
                  <a:srgbClr val="000000"/>
                </a:solidFill>
                <a:latin typeface="NEU-BZ-S92" panose="02020503000000020003" pitchFamily="18" charset="-122"/>
                <a:ea typeface="方正兰亭粗黑_GBK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rPr>
              <a:t>􀳊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BDB96134-7B14-47A0-A1BD-3C418C64E83A}"/>
              </a:ext>
            </a:extLst>
          </p:cNvPr>
          <p:cNvSpPr/>
          <p:nvPr/>
        </p:nvSpPr>
        <p:spPr>
          <a:xfrm>
            <a:off x="1368476" y="2628702"/>
            <a:ext cx="20882320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判断下列描述的正误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正确的打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“√”,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错误的打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“×”)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烧碱、纯碱均属于碱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不能盛放在玻璃试剂瓶中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1EC9E643-5257-49E5-9158-88A87F58CBE4}"/>
              </a:ext>
            </a:extLst>
          </p:cNvPr>
          <p:cNvSpPr/>
          <p:nvPr/>
        </p:nvSpPr>
        <p:spPr>
          <a:xfrm>
            <a:off x="1440484" y="6064937"/>
            <a:ext cx="20882320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(2)1 mol 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固体中含离子总数为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44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E1AACE22-4972-417F-99E8-0635416BD547}"/>
              </a:ext>
            </a:extLst>
          </p:cNvPr>
          <p:cNvSpPr/>
          <p:nvPr/>
        </p:nvSpPr>
        <p:spPr>
          <a:xfrm>
            <a:off x="13825860" y="3855336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×</a:t>
            </a:r>
            <a:endParaRPr kumimoji="0" lang="zh-CN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38AD0A17-0EA1-4FF2-A6CB-180F5E0E5665}"/>
              </a:ext>
            </a:extLst>
          </p:cNvPr>
          <p:cNvSpPr/>
          <p:nvPr/>
        </p:nvSpPr>
        <p:spPr>
          <a:xfrm>
            <a:off x="1368476" y="4860950"/>
            <a:ext cx="20666296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kumimoji="0" lang="zh-C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纯碱为碳酸钠的俗名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属于盐。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3C1791EC-6B68-45CB-85E6-2293CFE36D0F}"/>
              </a:ext>
            </a:extLst>
          </p:cNvPr>
          <p:cNvSpPr/>
          <p:nvPr/>
        </p:nvSpPr>
        <p:spPr>
          <a:xfrm>
            <a:off x="11456142" y="6284293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×</a:t>
            </a:r>
            <a:endParaRPr kumimoji="0" lang="zh-CN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E48C0ACE-CF31-47F9-A7CF-219F323C87AC}"/>
              </a:ext>
            </a:extLst>
          </p:cNvPr>
          <p:cNvSpPr/>
          <p:nvPr/>
        </p:nvSpPr>
        <p:spPr>
          <a:xfrm>
            <a:off x="1440484" y="7361081"/>
            <a:ext cx="20666296" cy="9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kumimoji="0" lang="zh-C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mol 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固体中含离子总数为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i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F5D64CF5-4E18-4545-8DDA-CE979D149088}"/>
              </a:ext>
            </a:extLst>
          </p:cNvPr>
          <p:cNvSpPr/>
          <p:nvPr/>
        </p:nvSpPr>
        <p:spPr>
          <a:xfrm>
            <a:off x="1440484" y="8533358"/>
            <a:ext cx="20882320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(3)H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都属于过氧化物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含有的化学键完全相同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423F38A2-DE00-4674-9C0A-25FFCB2819D6}"/>
              </a:ext>
            </a:extLst>
          </p:cNvPr>
          <p:cNvSpPr/>
          <p:nvPr/>
        </p:nvSpPr>
        <p:spPr>
          <a:xfrm>
            <a:off x="15338028" y="8752714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×</a:t>
            </a:r>
            <a:endParaRPr kumimoji="0" lang="zh-CN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52021B1C-A96C-4BEB-A4E1-2036A62D57EE}"/>
              </a:ext>
            </a:extLst>
          </p:cNvPr>
          <p:cNvSpPr/>
          <p:nvPr/>
        </p:nvSpPr>
        <p:spPr>
          <a:xfrm>
            <a:off x="1440484" y="9737345"/>
            <a:ext cx="20666296" cy="1393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kumimoji="0" lang="zh-C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中只含共价键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中既有离子键又有共价键。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marL="0" marR="0" lvl="0" indent="0" algn="l" defTabSz="211772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3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11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56272607-EB9D-4B4D-8671-85E27B03C174}"/>
              </a:ext>
            </a:extLst>
          </p:cNvPr>
          <p:cNvSpPr/>
          <p:nvPr/>
        </p:nvSpPr>
        <p:spPr>
          <a:xfrm>
            <a:off x="1497266" y="7545395"/>
            <a:ext cx="20618883" cy="136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1" rIns="91425" bIns="45711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1CFFE273-3F87-4A17-8C0A-AB79DD9E7576}"/>
              </a:ext>
            </a:extLst>
          </p:cNvPr>
          <p:cNvSpPr/>
          <p:nvPr/>
        </p:nvSpPr>
        <p:spPr>
          <a:xfrm>
            <a:off x="1487897" y="2844726"/>
            <a:ext cx="20618883" cy="23513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1" rIns="91425" bIns="45711" anchor="ctr"/>
          <a:lstStyle/>
          <a:p>
            <a:pPr algn="ctr">
              <a:defRPr/>
            </a:pPr>
            <a:endParaRPr lang="zh-CN" altLang="en-US" dirty="0"/>
          </a:p>
        </p:txBody>
      </p:sp>
      <p:pic>
        <p:nvPicPr>
          <p:cNvPr id="5" name="基础自主诊断.EPS" descr="id:2147501342;FounderCES">
            <a:extLst>
              <a:ext uri="{FF2B5EF4-FFF2-40B4-BE49-F238E27FC236}">
                <a16:creationId xmlns:a16="http://schemas.microsoft.com/office/drawing/2014/main" xmlns="" id="{3EEDABB3-1EB8-4CB4-AE4C-C90A88B61C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6285" y="1112334"/>
            <a:ext cx="20734513" cy="652271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BDB96134-7B14-47A0-A1BD-3C418C64E83A}"/>
              </a:ext>
            </a:extLst>
          </p:cNvPr>
          <p:cNvSpPr/>
          <p:nvPr/>
        </p:nvSpPr>
        <p:spPr>
          <a:xfrm>
            <a:off x="1368476" y="1836614"/>
            <a:ext cx="20882320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(4)7.8 g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过氧化钠含有的共用电子对数为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0.2</a:t>
            </a:r>
            <a:r>
              <a:rPr lang="en-US" altLang="zh-CN" sz="44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1EC9E643-5257-49E5-9158-88A87F58CBE4}"/>
              </a:ext>
            </a:extLst>
          </p:cNvPr>
          <p:cNvSpPr/>
          <p:nvPr/>
        </p:nvSpPr>
        <p:spPr>
          <a:xfrm>
            <a:off x="1512492" y="5024281"/>
            <a:ext cx="20882320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(5)Na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反应时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既是还原剂又是氧化剂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/>
              <a:ea typeface="方正书宋_GBK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E1AACE22-4972-417F-99E8-0635416BD547}"/>
              </a:ext>
            </a:extLst>
          </p:cNvPr>
          <p:cNvSpPr/>
          <p:nvPr/>
        </p:nvSpPr>
        <p:spPr>
          <a:xfrm>
            <a:off x="12817748" y="2111288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×</a:t>
            </a:r>
            <a:endParaRPr kumimoji="0" lang="zh-CN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38AD0A17-0EA1-4FF2-A6CB-180F5E0E5665}"/>
              </a:ext>
            </a:extLst>
          </p:cNvPr>
          <p:cNvSpPr/>
          <p:nvPr/>
        </p:nvSpPr>
        <p:spPr>
          <a:xfrm>
            <a:off x="1800524" y="2916734"/>
            <a:ext cx="20666296" cy="2004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kumimoji="0" lang="zh-C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过氧化钠的电子式为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</a:t>
            </a:r>
            <a:r>
              <a:rPr lang="zh-CN" altLang="zh-CN" sz="4400" dirty="0">
                <a:solidFill>
                  <a:srgbClr val="A50021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solidFill>
                  <a:srgbClr val="A50021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zh-CN" sz="4400" dirty="0" smtClean="0">
                <a:solidFill>
                  <a:srgbClr val="A50021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solidFill>
                  <a:srgbClr val="A50021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,1 mol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过氧化钠中</a:t>
            </a:r>
            <a:r>
              <a:rPr lang="zh-CN" altLang="zh-CN" sz="4400" dirty="0" smtClean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含有</a:t>
            </a:r>
            <a:endParaRPr lang="en-US" altLang="zh-CN" sz="4400" dirty="0" smtClean="0">
              <a:solidFill>
                <a:srgbClr val="A5002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 smtClean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mol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共用电子对。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3C1791EC-6B68-45CB-85E6-2293CFE36D0F}"/>
              </a:ext>
            </a:extLst>
          </p:cNvPr>
          <p:cNvSpPr/>
          <p:nvPr/>
        </p:nvSpPr>
        <p:spPr>
          <a:xfrm>
            <a:off x="14414384" y="5340091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√</a:t>
            </a:r>
            <a:endParaRPr lang="zh-CN" altLang="en-US" sz="4400" dirty="0">
              <a:solidFill>
                <a:prstClr val="black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F5D64CF5-4E18-4545-8DDA-CE979D149088}"/>
              </a:ext>
            </a:extLst>
          </p:cNvPr>
          <p:cNvSpPr/>
          <p:nvPr/>
        </p:nvSpPr>
        <p:spPr>
          <a:xfrm>
            <a:off x="1497266" y="6365668"/>
            <a:ext cx="20882320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(6)Na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反应时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均既作氧化剂又作还原剂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/>
              <a:ea typeface="方正书宋_GBK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423F38A2-DE00-4674-9C0A-25FFCB2819D6}"/>
              </a:ext>
            </a:extLst>
          </p:cNvPr>
          <p:cNvSpPr/>
          <p:nvPr/>
        </p:nvSpPr>
        <p:spPr>
          <a:xfrm>
            <a:off x="17930316" y="6585024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×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642DB5FD-1CE7-446D-BC2E-6FE484828139}"/>
              </a:ext>
            </a:extLst>
          </p:cNvPr>
          <p:cNvSpPr/>
          <p:nvPr/>
        </p:nvSpPr>
        <p:spPr>
          <a:xfrm>
            <a:off x="1415890" y="7545395"/>
            <a:ext cx="20882320" cy="9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kumimoji="0" lang="zh-C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发生反应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+SO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只作氧化剂。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7D30C18C-87D1-47E5-BCF5-046471AC28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32408" y="2935796"/>
            <a:ext cx="6954456" cy="131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3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56272607-EB9D-4B4D-8671-85E27B03C174}"/>
              </a:ext>
            </a:extLst>
          </p:cNvPr>
          <p:cNvSpPr/>
          <p:nvPr/>
        </p:nvSpPr>
        <p:spPr>
          <a:xfrm>
            <a:off x="1415889" y="5377605"/>
            <a:ext cx="20618883" cy="2003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1" rIns="91425" bIns="45711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" name="基础自主诊断.EPS" descr="id:2147501342;FounderCES">
            <a:extLst>
              <a:ext uri="{FF2B5EF4-FFF2-40B4-BE49-F238E27FC236}">
                <a16:creationId xmlns:a16="http://schemas.microsoft.com/office/drawing/2014/main" xmlns="" id="{3EEDABB3-1EB8-4CB4-AE4C-C90A88B61C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6285" y="1112334"/>
            <a:ext cx="20734513" cy="65227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BDB96134-7B14-47A0-A1BD-3C418C64E83A}"/>
              </a:ext>
            </a:extLst>
          </p:cNvPr>
          <p:cNvSpPr/>
          <p:nvPr/>
        </p:nvSpPr>
        <p:spPr>
          <a:xfrm>
            <a:off x="1368476" y="1836614"/>
            <a:ext cx="20882320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(7)NaOH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在空气中久置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最终变为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1AACE22-4972-417F-99E8-0635416BD547}"/>
              </a:ext>
            </a:extLst>
          </p:cNvPr>
          <p:cNvSpPr/>
          <p:nvPr/>
        </p:nvSpPr>
        <p:spPr>
          <a:xfrm>
            <a:off x="11502186" y="2052638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√</a:t>
            </a:r>
            <a:endParaRPr kumimoji="0" lang="zh-CN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F5D64CF5-4E18-4545-8DDA-CE979D149088}"/>
              </a:ext>
            </a:extLst>
          </p:cNvPr>
          <p:cNvSpPr/>
          <p:nvPr/>
        </p:nvSpPr>
        <p:spPr>
          <a:xfrm>
            <a:off x="1368476" y="3060750"/>
            <a:ext cx="20882320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(8)Na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由两种单质直接反应生成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将其加入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Ba(HCO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溶液中同时有气体和沉淀产生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423F38A2-DE00-4674-9C0A-25FFCB2819D6}"/>
              </a:ext>
            </a:extLst>
          </p:cNvPr>
          <p:cNvSpPr/>
          <p:nvPr/>
        </p:nvSpPr>
        <p:spPr>
          <a:xfrm>
            <a:off x="1944540" y="4315688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×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642DB5FD-1CE7-446D-BC2E-6FE484828139}"/>
              </a:ext>
            </a:extLst>
          </p:cNvPr>
          <p:cNvSpPr/>
          <p:nvPr/>
        </p:nvSpPr>
        <p:spPr>
          <a:xfrm>
            <a:off x="1368476" y="5287741"/>
            <a:ext cx="2059428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kumimoji="0" lang="zh-C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加入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Ba(HCO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氧化钠先与水反应生成</a:t>
            </a:r>
            <a:r>
              <a:rPr lang="en-US" altLang="zh-CN" sz="4400" dirty="0" err="1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NaOH,NaOH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再与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Ba(HCO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反应生成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但无气体生成。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3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  <p:bldP spid="11" grpId="0"/>
      <p:bldP spid="13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素养全面提升.EPS" descr="id:2147509231;FounderCES">
            <a:extLst>
              <a:ext uri="{FF2B5EF4-FFF2-40B4-BE49-F238E27FC236}">
                <a16:creationId xmlns:a16="http://schemas.microsoft.com/office/drawing/2014/main" xmlns="" id="{5EC2D793-D3D9-4198-8B44-45BE52D837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AEBE1E89-978C-4D4D-8ADF-A221F6F29AC3}"/>
              </a:ext>
            </a:extLst>
          </p:cNvPr>
          <p:cNvSpPr/>
          <p:nvPr/>
        </p:nvSpPr>
        <p:spPr>
          <a:xfrm>
            <a:off x="1512492" y="2916734"/>
            <a:ext cx="20954328" cy="3020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在密闭容器中充入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的混合气体共</a:t>
            </a:r>
            <a:r>
              <a:rPr lang="en-US" altLang="zh-CN" sz="44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g,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若加入足量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充分振荡并不断用电火花引燃至反应完全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测得固体质量增加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44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g,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的体积比为</a:t>
            </a:r>
            <a:r>
              <a:rPr lang="en-US" altLang="zh-CN" sz="4400" dirty="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A.3</a:t>
            </a: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∶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	B.2</a:t>
            </a: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∶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  C.1</a:t>
            </a: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∶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	D.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任意比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="" xmlns:a16="http://schemas.microsoft.com/office/drawing/2014/main" id="{7258AA64-7B21-433D-8B7A-278556BA2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8588" y="3921560"/>
            <a:ext cx="936104" cy="98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圈三角.EPS" descr="id:2147505800;FounderCES">
            <a:extLst>
              <a:ext uri="{FF2B5EF4-FFF2-40B4-BE49-F238E27FC236}">
                <a16:creationId xmlns="" xmlns:a16="http://schemas.microsoft.com/office/drawing/2014/main" id="{DBB25C25-9500-41C4-B51D-8A0F35CCB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00" y="2172759"/>
            <a:ext cx="377108" cy="5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A07B1745-51C0-4A11-9F04-7655EE721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604" y="1836614"/>
            <a:ext cx="13321480" cy="101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题组一　钠的氧化物与二氧化碳、水反应原理的应用</a:t>
            </a:r>
            <a:endParaRPr lang="zh-CN" altLang="zh-CN" sz="4400" b="1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1F19868C-AD02-4CD5-8568-AEBA2E33A295}"/>
              </a:ext>
            </a:extLst>
          </p:cNvPr>
          <p:cNvGrpSpPr/>
          <p:nvPr/>
        </p:nvGrpSpPr>
        <p:grpSpPr>
          <a:xfrm>
            <a:off x="1478292" y="5941070"/>
            <a:ext cx="20844514" cy="5472608"/>
            <a:chOff x="1118252" y="6157094"/>
            <a:chExt cx="20844514" cy="5472608"/>
          </a:xfrm>
        </p:grpSpPr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9C24630F-458B-4956-A9EA-A3C67D691B15}"/>
                </a:ext>
              </a:extLst>
            </p:cNvPr>
            <p:cNvSpPr/>
            <p:nvPr/>
          </p:nvSpPr>
          <p:spPr>
            <a:xfrm>
              <a:off x="1118252" y="6157094"/>
              <a:ext cx="20844514" cy="54726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177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Rectangle 17">
              <a:extLst>
                <a:ext uri="{FF2B5EF4-FFF2-40B4-BE49-F238E27FC236}">
                  <a16:creationId xmlns="" xmlns:a16="http://schemas.microsoft.com/office/drawing/2014/main" id="{4F7CD459-ED88-4F86-B881-E82AFEB6F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095" y="6292803"/>
              <a:ext cx="20773670" cy="5051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4400" b="1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[</a:t>
              </a:r>
              <a:r>
                <a:rPr lang="zh-CN" altLang="zh-CN" sz="4400" b="1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解析</a:t>
              </a:r>
              <a:r>
                <a:rPr lang="en-US" altLang="zh-CN" sz="4400" b="1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] 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2CO+O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  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2CO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　</a:t>
              </a:r>
              <a:r>
                <a:rPr lang="zh-CN" altLang="zh-CN" sz="4400" dirty="0">
                  <a:solidFill>
                    <a:srgbClr val="A50021"/>
                  </a:solidFill>
                  <a:latin typeface="NEU-BZ-S92" panose="02020503000000020003" pitchFamily="18" charset="-122"/>
                  <a:cs typeface="宋体" panose="02010600030101010101" pitchFamily="2" charset="-122"/>
                </a:rPr>
                <a:t>①</a:t>
              </a:r>
              <a:r>
                <a:rPr lang="en-US" altLang="zh-CN" sz="4400" dirty="0">
                  <a:solidFill>
                    <a:srgbClr val="A50021"/>
                  </a:solidFill>
                  <a:latin typeface="NEU-BZ-S92" panose="02020503000000020003" pitchFamily="18" charset="-122"/>
                  <a:cs typeface="宋体" panose="02010600030101010101" pitchFamily="2" charset="-122"/>
                </a:rPr>
                <a:t>                      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2Na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+2CO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=2Na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+O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　</a:t>
              </a:r>
              <a:r>
                <a:rPr lang="zh-CN" altLang="zh-CN" sz="4400" dirty="0">
                  <a:solidFill>
                    <a:srgbClr val="A50021"/>
                  </a:solidFill>
                  <a:latin typeface="NEU-BZ-S92" panose="02020503000000020003" pitchFamily="18" charset="-122"/>
                  <a:cs typeface="宋体" panose="02010600030101010101" pitchFamily="2" charset="-122"/>
                </a:rPr>
                <a:t>②</a:t>
              </a:r>
              <a:endPara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50000"/>
                </a:lnSpc>
                <a:spcAft>
                  <a:spcPts val="0"/>
                </a:spcAft>
                <a:buFont typeface="宋体" panose="02010600030101010101" pitchFamily="2" charset="-122"/>
                <a:buAutoNum type="circleNumDbPlain"/>
              </a:pP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+</a:t>
              </a:r>
              <a:r>
                <a:rPr lang="zh-CN" altLang="zh-CN" sz="4400" dirty="0">
                  <a:solidFill>
                    <a:srgbClr val="A50021"/>
                  </a:solidFill>
                  <a:latin typeface="NEU-BZ-S92" panose="02020503000000020003" pitchFamily="18" charset="-122"/>
                  <a:cs typeface="宋体" panose="02010600030101010101" pitchFamily="2" charset="-122"/>
                </a:rPr>
                <a:t>②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得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Na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+CO=Na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CO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3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(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虚拟的反应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),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即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CO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可被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Na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2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完全吸收。</a:t>
              </a:r>
              <a:endPara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2H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+O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  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2H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　</a:t>
              </a:r>
              <a:r>
                <a:rPr lang="zh-CN" altLang="zh-CN" sz="4400" dirty="0">
                  <a:solidFill>
                    <a:srgbClr val="A50021"/>
                  </a:solidFill>
                  <a:latin typeface="NEU-BZ-S92" panose="02020503000000020003" pitchFamily="18" charset="-122"/>
                  <a:cs typeface="宋体" panose="02010600030101010101" pitchFamily="2" charset="-122"/>
                </a:rPr>
                <a:t>③</a:t>
              </a:r>
              <a:r>
                <a:rPr lang="en-US" altLang="zh-CN" sz="4400" dirty="0">
                  <a:solidFill>
                    <a:srgbClr val="A50021"/>
                  </a:solidFill>
                  <a:latin typeface="NEU-BZ-S92" panose="02020503000000020003" pitchFamily="18" charset="-122"/>
                  <a:cs typeface="宋体" panose="02010600030101010101" pitchFamily="2" charset="-122"/>
                </a:rPr>
                <a:t>                                 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2Na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+2H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O=4NaOH+O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↑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　</a:t>
              </a:r>
              <a:r>
                <a:rPr lang="zh-CN" altLang="zh-CN" sz="4400" dirty="0">
                  <a:solidFill>
                    <a:srgbClr val="A50021"/>
                  </a:solidFill>
                  <a:latin typeface="NEU-BZ-S92" panose="02020503000000020003" pitchFamily="18" charset="-122"/>
                  <a:cs typeface="宋体" panose="02010600030101010101" pitchFamily="2" charset="-122"/>
                </a:rPr>
                <a:t>④</a:t>
              </a:r>
              <a:endPara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endParaRPr>
            </a:p>
            <a:p>
              <a:pPr lvl="0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4400" dirty="0">
                  <a:solidFill>
                    <a:srgbClr val="A50021"/>
                  </a:solidFill>
                  <a:latin typeface="NEU-BZ-S92" panose="02020503000000020003" pitchFamily="18" charset="-122"/>
                  <a:cs typeface="宋体" panose="02010600030101010101" pitchFamily="2" charset="-122"/>
                </a:rPr>
                <a:t>③ 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+</a:t>
              </a:r>
              <a:r>
                <a:rPr lang="zh-CN" altLang="zh-CN" sz="4400" dirty="0">
                  <a:solidFill>
                    <a:srgbClr val="A50021"/>
                  </a:solidFill>
                  <a:latin typeface="NEU-BZ-S92" panose="02020503000000020003" pitchFamily="18" charset="-122"/>
                  <a:cs typeface="宋体" panose="02010600030101010101" pitchFamily="2" charset="-122"/>
                </a:rPr>
                <a:t>④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得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Na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+H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=2NaOH(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虚拟的反应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),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即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H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2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可被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Na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2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完全吸收。由于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CO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完全被</a:t>
              </a:r>
              <a:endPara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lvl="0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吸收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当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的体积比符合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zh-CN" altLang="zh-CN" sz="4400" dirty="0">
                  <a:solidFill>
                    <a:srgbClr val="A50021"/>
                  </a:solidFill>
                  <a:latin typeface="NEU-BZ-S92" panose="02020503000000020003" pitchFamily="18" charset="-122"/>
                  <a:cs typeface="宋体" panose="02010600030101010101" pitchFamily="2" charset="-122"/>
                </a:rPr>
                <a:t>∶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时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相当于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2CO·2H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可被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Na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完全吸收。</a:t>
              </a:r>
              <a:endPara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E5A906C4-44E6-4BC9-A971-D2A8616AFA05}"/>
                </a:ext>
              </a:extLst>
            </p:cNvPr>
            <p:cNvPicPr/>
            <p:nvPr/>
          </p:nvPicPr>
          <p:blipFill>
            <a:blip r:embed="rId4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896868" y="6301110"/>
              <a:ext cx="1053261" cy="87278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6D7B7253-04D8-4B15-B1DD-449AE6F9C7F4}"/>
                </a:ext>
              </a:extLst>
            </p:cNvPr>
            <p:cNvPicPr/>
            <p:nvPr/>
          </p:nvPicPr>
          <p:blipFill>
            <a:blip r:embed="rId4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952652" y="8317334"/>
              <a:ext cx="1053261" cy="872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00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:a16="http://schemas.microsoft.com/office/drawing/2014/main" xmlns="" id="{8AE4CD70-D5EC-4675-BDD7-1A9089202D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EBE1E89-978C-4D4D-8ADF-A221F6F29AC3}"/>
              </a:ext>
            </a:extLst>
          </p:cNvPr>
          <p:cNvSpPr/>
          <p:nvPr/>
        </p:nvSpPr>
        <p:spPr>
          <a:xfrm>
            <a:off x="1487896" y="1874367"/>
            <a:ext cx="10753788" cy="4035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过氧化钠可作为氧气的来源。常温常压下二氧化碳和过氧化钠反应后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若固体质量增加了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14 g,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反应中有关物质物理量正确的是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44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表示阿伏伽德罗常数的值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="" xmlns:a16="http://schemas.microsoft.com/office/drawing/2014/main" id="{7258AA64-7B21-433D-8B7A-278556BA2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348" y="4922189"/>
            <a:ext cx="936104" cy="9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="" xmlns:a16="http://schemas.microsoft.com/office/drawing/2014/main" id="{6A578DE3-FD64-4D7D-954F-CB95610EE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991912"/>
              </p:ext>
            </p:extLst>
          </p:nvPr>
        </p:nvGraphicFramePr>
        <p:xfrm>
          <a:off x="1512492" y="6079313"/>
          <a:ext cx="10260402" cy="5029200"/>
        </p:xfrm>
        <a:graphic>
          <a:graphicData uri="http://schemas.openxmlformats.org/drawingml/2006/table">
            <a:tbl>
              <a:tblPr firstRow="1" firstCol="1" bandRow="1"/>
              <a:tblGrid>
                <a:gridCol w="512668">
                  <a:extLst>
                    <a:ext uri="{9D8B030D-6E8A-4147-A177-3AD203B41FA5}">
                      <a16:colId xmlns="" xmlns:a16="http://schemas.microsoft.com/office/drawing/2014/main" val="3910211919"/>
                    </a:ext>
                  </a:extLst>
                </a:gridCol>
                <a:gridCol w="3627055">
                  <a:extLst>
                    <a:ext uri="{9D8B030D-6E8A-4147-A177-3AD203B41FA5}">
                      <a16:colId xmlns="" xmlns:a16="http://schemas.microsoft.com/office/drawing/2014/main" val="1270284266"/>
                    </a:ext>
                  </a:extLst>
                </a:gridCol>
                <a:gridCol w="2952328">
                  <a:extLst>
                    <a:ext uri="{9D8B030D-6E8A-4147-A177-3AD203B41FA5}">
                      <a16:colId xmlns="" xmlns:a16="http://schemas.microsoft.com/office/drawing/2014/main" val="4145843950"/>
                    </a:ext>
                  </a:extLst>
                </a:gridCol>
                <a:gridCol w="3168351">
                  <a:extLst>
                    <a:ext uri="{9D8B030D-6E8A-4147-A177-3AD203B41FA5}">
                      <a16:colId xmlns="" xmlns:a16="http://schemas.microsoft.com/office/drawing/2014/main" val="3910028596"/>
                    </a:ext>
                  </a:extLst>
                </a:gridCol>
              </a:tblGrid>
              <a:tr h="5248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二氧化碳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碳酸钠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转移的电子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2564631"/>
                  </a:ext>
                </a:extLst>
              </a:tr>
              <a:tr h="5245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0.5 mol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4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9373908"/>
                  </a:ext>
                </a:extLst>
              </a:tr>
              <a:tr h="1399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53 g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0.5 mol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12783512"/>
                  </a:ext>
                </a:extLst>
              </a:tr>
              <a:tr h="5245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53 g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4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3445344"/>
                  </a:ext>
                </a:extLst>
              </a:tr>
              <a:tr h="5245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11.2 L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0.5 mol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3483533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="" xmlns:a16="http://schemas.microsoft.com/office/drawing/2014/main" id="{3B50D6A3-F9D3-414C-97CC-A66A81D56341}"/>
              </a:ext>
            </a:extLst>
          </p:cNvPr>
          <p:cNvSpPr/>
          <p:nvPr/>
        </p:nvSpPr>
        <p:spPr>
          <a:xfrm>
            <a:off x="12457708" y="1949712"/>
            <a:ext cx="9793087" cy="9217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="" xmlns:a16="http://schemas.microsoft.com/office/drawing/2014/main" id="{F00108CE-5F08-4C33-9E4F-DED769BA6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9716" y="1836614"/>
            <a:ext cx="9361040" cy="911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 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设二氧化碳和过氧化钠反应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当固体质量增加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14 g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参与反应二氧化碳的物质的量为</a:t>
            </a:r>
            <a:r>
              <a:rPr lang="en-US" altLang="zh-CN" sz="4400" i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生成碳酸钠的物质的量为</a:t>
            </a:r>
            <a:r>
              <a:rPr lang="en-US" altLang="zh-CN" sz="4400" i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+2CO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=2Na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sz="4400" dirty="0" err="1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Δ</a:t>
            </a:r>
            <a:r>
              <a:rPr lang="en-US" altLang="zh-CN" sz="4400" i="1" dirty="0" err="1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 mol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mol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4400" dirty="0">
                <a:solidFill>
                  <a:srgbClr val="A50021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56 g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i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zh-CN" sz="4400" i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　</a:t>
            </a:r>
            <a:r>
              <a:rPr lang="zh-CN" altLang="zh-CN" sz="4400" dirty="0">
                <a:solidFill>
                  <a:srgbClr val="A50021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i="1" dirty="0">
                <a:solidFill>
                  <a:srgbClr val="A50021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14 g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解之得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en-US" altLang="zh-CN" sz="4400" i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=0.5 </a:t>
            </a:r>
            <a:r>
              <a:rPr lang="en-US" altLang="zh-CN" sz="4400" dirty="0" err="1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mol,</a:t>
            </a:r>
            <a:r>
              <a:rPr lang="en-US" altLang="zh-CN" sz="4400" i="1" dirty="0" err="1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=0.5 </a:t>
            </a:r>
            <a:r>
              <a:rPr lang="en-US" altLang="zh-CN" sz="4400" dirty="0" err="1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mol,</a:t>
            </a:r>
            <a:r>
              <a:rPr lang="en-US" altLang="zh-CN" sz="4400" i="1" dirty="0" err="1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)=0.5 mol×106 g·mol</a:t>
            </a:r>
            <a:r>
              <a:rPr lang="en-US" altLang="zh-CN" sz="4400" baseline="30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=53 g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:a16="http://schemas.microsoft.com/office/drawing/2014/main" xmlns="" id="{8AE4CD70-D5EC-4675-BDD7-1A9089202D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AEBE1E89-978C-4D4D-8ADF-A221F6F29AC3}"/>
              </a:ext>
            </a:extLst>
          </p:cNvPr>
          <p:cNvSpPr/>
          <p:nvPr/>
        </p:nvSpPr>
        <p:spPr>
          <a:xfrm>
            <a:off x="1487896" y="1908622"/>
            <a:ext cx="10753788" cy="4035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过氧化钠可作为氧气的来源。常温常压下二氧化碳和过氧化钠反应后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若固体质量增加了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14 g,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反应中有关物质物理量正确的是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44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表示阿伏伽德罗常数的值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="" xmlns:a16="http://schemas.microsoft.com/office/drawing/2014/main" id="{6A578DE3-FD64-4D7D-954F-CB95610EE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591327"/>
              </p:ext>
            </p:extLst>
          </p:nvPr>
        </p:nvGraphicFramePr>
        <p:xfrm>
          <a:off x="1512492" y="6113568"/>
          <a:ext cx="10260402" cy="5029200"/>
        </p:xfrm>
        <a:graphic>
          <a:graphicData uri="http://schemas.openxmlformats.org/drawingml/2006/table">
            <a:tbl>
              <a:tblPr firstRow="1" firstCol="1" bandRow="1"/>
              <a:tblGrid>
                <a:gridCol w="512668">
                  <a:extLst>
                    <a:ext uri="{9D8B030D-6E8A-4147-A177-3AD203B41FA5}">
                      <a16:colId xmlns="" xmlns:a16="http://schemas.microsoft.com/office/drawing/2014/main" val="3910211919"/>
                    </a:ext>
                  </a:extLst>
                </a:gridCol>
                <a:gridCol w="3627055">
                  <a:extLst>
                    <a:ext uri="{9D8B030D-6E8A-4147-A177-3AD203B41FA5}">
                      <a16:colId xmlns="" xmlns:a16="http://schemas.microsoft.com/office/drawing/2014/main" val="1270284266"/>
                    </a:ext>
                  </a:extLst>
                </a:gridCol>
                <a:gridCol w="2952328">
                  <a:extLst>
                    <a:ext uri="{9D8B030D-6E8A-4147-A177-3AD203B41FA5}">
                      <a16:colId xmlns="" xmlns:a16="http://schemas.microsoft.com/office/drawing/2014/main" val="4145843950"/>
                    </a:ext>
                  </a:extLst>
                </a:gridCol>
                <a:gridCol w="3168351">
                  <a:extLst>
                    <a:ext uri="{9D8B030D-6E8A-4147-A177-3AD203B41FA5}">
                      <a16:colId xmlns="" xmlns:a16="http://schemas.microsoft.com/office/drawing/2014/main" val="3910028596"/>
                    </a:ext>
                  </a:extLst>
                </a:gridCol>
              </a:tblGrid>
              <a:tr h="5248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二氧化碳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碳酸钠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转移的电子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2564631"/>
                  </a:ext>
                </a:extLst>
              </a:tr>
              <a:tr h="5245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0.5 mol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4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9373908"/>
                  </a:ext>
                </a:extLst>
              </a:tr>
              <a:tr h="1399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53 g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0.5 mol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12783512"/>
                  </a:ext>
                </a:extLst>
              </a:tr>
              <a:tr h="5245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53 g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4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3445344"/>
                  </a:ext>
                </a:extLst>
              </a:tr>
              <a:tr h="5245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11.2 L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0.5 mol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3483533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3B50D6A3-F9D3-414C-97CC-A66A81D56341}"/>
              </a:ext>
            </a:extLst>
          </p:cNvPr>
          <p:cNvSpPr/>
          <p:nvPr/>
        </p:nvSpPr>
        <p:spPr>
          <a:xfrm>
            <a:off x="12457708" y="1983967"/>
            <a:ext cx="9793087" cy="8804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7">
                <a:extLst>
                  <a:ext uri="{FF2B5EF4-FFF2-40B4-BE49-F238E27FC236}">
                    <a16:creationId xmlns="" xmlns:a16="http://schemas.microsoft.com/office/drawing/2014/main" id="{F00108CE-5F08-4C33-9E4F-DED769BA6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73732" y="1963964"/>
                <a:ext cx="9145016" cy="85169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latinLnBrk="1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因常温常压下发生的反应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,0.5 mol 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二氧化碳的体积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&gt;11.2 L;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由化学方程式可知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,0.5 mol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二氧化碳参与反应时消耗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0.5 mol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过氧化钠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过氧化钠既作氧化剂又作还原剂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其作用各占一半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故转移电子为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0.5 mol×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×2=0.5 mol,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即有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0.5</a:t>
                </a:r>
                <a:r>
                  <a:rPr lang="en-US" altLang="zh-CN" sz="4400" i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个电子转移。综上分析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只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有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正确。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00108CE-5F08-4C33-9E4F-DED769BA6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73732" y="1963964"/>
                <a:ext cx="9145016" cy="8516947"/>
              </a:xfrm>
              <a:prstGeom prst="rect">
                <a:avLst/>
              </a:prstGeom>
              <a:blipFill rotWithShape="1">
                <a:blip r:embed="rId3"/>
                <a:stretch>
                  <a:fillRect l="-2667" b="-22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6">
            <a:extLst>
              <a:ext uri="{FF2B5EF4-FFF2-40B4-BE49-F238E27FC236}">
                <a16:creationId xmlns="" xmlns:a16="http://schemas.microsoft.com/office/drawing/2014/main" id="{F5818290-C77A-44EB-99B2-FAE9C1E76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348" y="4956444"/>
            <a:ext cx="936104" cy="9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5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:a16="http://schemas.microsoft.com/office/drawing/2014/main" xmlns="" id="{B2089A56-7A34-4837-9AE3-E4C46F3707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044527"/>
            <a:ext cx="20810312" cy="64333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04A2DC60-E67E-4CDA-B56B-82A86F28D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484" y="1835360"/>
            <a:ext cx="2088232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hangingPunct="0"/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-BZ-S92" panose="02020503000000020003" pitchFamily="18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■ </a:t>
            </a: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方法技巧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pic>
        <p:nvPicPr>
          <p:cNvPr id="14" name="图片 61">
            <a:extLst>
              <a:ext uri="{FF2B5EF4-FFF2-40B4-BE49-F238E27FC236}">
                <a16:creationId xmlns="" xmlns:a16="http://schemas.microsoft.com/office/drawing/2014/main" id="{3C468FEC-2923-491B-AB33-849332B4A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64820" y="1764606"/>
            <a:ext cx="17857984" cy="9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288D7E3E-2D74-4DF5-9D8C-8010C72B74AF}"/>
              </a:ext>
            </a:extLst>
          </p:cNvPr>
          <p:cNvSpPr/>
          <p:nvPr/>
        </p:nvSpPr>
        <p:spPr>
          <a:xfrm>
            <a:off x="1440484" y="2658225"/>
            <a:ext cx="20882320" cy="809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4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的反应规律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从氧化还原的角度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①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反应均有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生成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在反应中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既表现出氧化性也表现出还原性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,H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在此反应中既不是氧化剂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也不是还原剂。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②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mol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不论与水还是与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反应均生成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mol 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转移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mol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的电子。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从物质的量的角度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①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mol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不论与水还是与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反应均生成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mol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消耗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mol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mol   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:a16="http://schemas.microsoft.com/office/drawing/2014/main" xmlns="" id="{B2089A56-7A34-4837-9AE3-E4C46F3707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30159"/>
            <a:ext cx="20810312" cy="6433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="" xmlns:a16="http://schemas.microsoft.com/office/drawing/2014/main" id="{288D7E3E-2D74-4DF5-9D8C-8010C72B74AF}"/>
                  </a:ext>
                </a:extLst>
              </p:cNvPr>
              <p:cNvSpPr/>
              <p:nvPr/>
            </p:nvSpPr>
            <p:spPr>
              <a:xfrm>
                <a:off x="1409251" y="1824162"/>
                <a:ext cx="20882320" cy="750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000000"/>
                    </a:solidFill>
                    <a:latin typeface="NEU-BZ-S92" panose="02020503000000020003" pitchFamily="18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和水蒸气的混合气体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或单一气体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通过足量的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则气体体积减小的量等于原混合气体体积的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4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且等于生成氧气的体积。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从先后顺序的角度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与水蒸气、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混合气体反应时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,Na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应视为首先与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反应生成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反应完后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剩余的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再与水蒸气反应生成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NaOH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。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(4)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从质量的角度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 mol Na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与足量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分别完全反应时相当于吸收了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28 g CO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 g H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。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88D7E3E-2D74-4DF5-9D8C-8010C72B7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251" y="1824162"/>
                <a:ext cx="20882320" cy="7501284"/>
              </a:xfrm>
              <a:prstGeom prst="rect">
                <a:avLst/>
              </a:prstGeom>
              <a:blipFill rotWithShape="1">
                <a:blip r:embed="rId3"/>
                <a:stretch>
                  <a:fillRect l="-1168" r="-1109" b="-29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22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858442"/>
              </p:ext>
            </p:extLst>
          </p:nvPr>
        </p:nvGraphicFramePr>
        <p:xfrm>
          <a:off x="1402180" y="1540403"/>
          <a:ext cx="20584663" cy="96572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6856"/>
                <a:gridCol w="15577807"/>
              </a:tblGrid>
              <a:tr h="1361835">
                <a:tc>
                  <a:txBody>
                    <a:bodyPr/>
                    <a:lstStyle/>
                    <a:p>
                      <a:pPr marL="0" marR="0" lvl="0" indent="0" algn="ctr" defTabSz="815748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4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考</a:t>
                      </a:r>
                      <a:r>
                        <a:rPr kumimoji="0" lang="zh-CN" altLang="en-US" sz="4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纲要求</a:t>
                      </a:r>
                      <a:r>
                        <a:rPr kumimoji="0" lang="zh-CN" altLang="zh-CN" sz="4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U-BZ-S92" panose="02020503000000020003" pitchFamily="18" charset="-12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zh-CN" sz="4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EU-BZ-S92" panose="02020503000000020003" pitchFamily="18" charset="-12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7633" marR="237633" marT="118420" marB="11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5748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4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学科素养</a:t>
                      </a:r>
                      <a:endParaRPr kumimoji="0" lang="en-US" altLang="zh-CN" sz="4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37633" marR="237633" marT="118420" marB="11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54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4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zh-CN" altLang="zh-CN" sz="4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了解</a:t>
                      </a:r>
                      <a:r>
                        <a:rPr lang="zh-CN" altLang="zh-CN" sz="4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钠的制备方法</a:t>
                      </a:r>
                      <a:r>
                        <a:rPr lang="en-US" altLang="zh-CN" sz="4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altLang="zh-CN" sz="4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掌握其主要性质及其应用。</a:t>
                      </a:r>
                      <a:endParaRPr lang="zh-CN" altLang="zh-CN" sz="4700" dirty="0" smtClean="0">
                        <a:solidFill>
                          <a:srgbClr val="000000"/>
                        </a:solidFill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4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CN" altLang="zh-CN" sz="4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了解钠的重要化合物的制备方法</a:t>
                      </a:r>
                      <a:r>
                        <a:rPr lang="en-US" altLang="zh-CN" sz="4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altLang="zh-CN" sz="4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掌握其主要性质及其应用。</a:t>
                      </a:r>
                      <a:endParaRPr lang="zh-CN" altLang="zh-CN" sz="4700" dirty="0">
                        <a:solidFill>
                          <a:srgbClr val="000000"/>
                        </a:solidFill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237633" marR="237633" marT="118420" marB="1184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5748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zh-CN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宏观辨识与微观探析</a:t>
                      </a:r>
                      <a:r>
                        <a:rPr kumimoji="0" lang="en-US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zh-CN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认识</a:t>
                      </a:r>
                      <a:r>
                        <a:rPr kumimoji="0" lang="zh-CN" altLang="en-US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物质的多样性</a:t>
                      </a:r>
                      <a:r>
                        <a:rPr kumimoji="0" lang="en-US" altLang="zh-CN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zh-CN" altLang="en-US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能从钠元素的原子结构认识钠的性质</a:t>
                      </a:r>
                      <a:r>
                        <a:rPr kumimoji="0" lang="en-US" altLang="zh-CN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zh-CN" altLang="en-US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理解“结构决定性质”的内涵。</a:t>
                      </a:r>
                    </a:p>
                    <a:p>
                      <a:pPr marL="0" marR="0" lvl="0" indent="0" algn="l" defTabSz="815748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0" lang="zh-CN" altLang="en-US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变化观念与平衡思想</a:t>
                      </a:r>
                      <a:r>
                        <a:rPr kumimoji="0" lang="en-US" altLang="zh-CN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zh-CN" altLang="en-US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认识钠活泼性的本质是容易失去最外层一个电子</a:t>
                      </a:r>
                      <a:r>
                        <a:rPr kumimoji="0" lang="en-US" altLang="zh-CN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zh-CN" altLang="en-US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钠发生化学变化需要一定的条件</a:t>
                      </a:r>
                      <a:r>
                        <a:rPr kumimoji="0" lang="en-US" altLang="zh-CN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zh-CN" altLang="en-US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并遵循一定规律。</a:t>
                      </a:r>
                    </a:p>
                    <a:p>
                      <a:pPr marL="0" marR="0" lvl="0" indent="0" algn="l" defTabSz="815748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0" lang="zh-CN" altLang="en-US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科学态度与社会责任</a:t>
                      </a:r>
                      <a:r>
                        <a:rPr kumimoji="0" lang="en-US" altLang="zh-CN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zh-CN" altLang="en-US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具有可持续发展意识和绿色化学观念</a:t>
                      </a:r>
                      <a:r>
                        <a:rPr kumimoji="0" lang="en-US" altLang="zh-CN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zh-CN" altLang="en-US" sz="47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能对与钠性质有关的社会热点问题做出正确的价值判断。</a:t>
                      </a:r>
                    </a:p>
                  </a:txBody>
                  <a:tcPr marL="173274" marR="1732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9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素养全面提升.EPS" descr="id:2147509231;FounderCES">
            <a:extLst>
              <a:ext uri="{FF2B5EF4-FFF2-40B4-BE49-F238E27FC236}">
                <a16:creationId xmlns:a16="http://schemas.microsoft.com/office/drawing/2014/main" xmlns="" id="{A0FA7484-BD0F-4B6D-9259-98FDA8550C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pic>
        <p:nvPicPr>
          <p:cNvPr id="7" name="圈三角.EPS" descr="id:2147505800;FounderCES">
            <a:extLst>
              <a:ext uri="{FF2B5EF4-FFF2-40B4-BE49-F238E27FC236}">
                <a16:creationId xmlns="" xmlns:a16="http://schemas.microsoft.com/office/drawing/2014/main" id="{DBB25C25-9500-41C4-B51D-8A0F35CCB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46" y="2173176"/>
            <a:ext cx="377108" cy="5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A07B1745-51C0-4A11-9F04-7655EE721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610" y="1836614"/>
            <a:ext cx="8648521" cy="98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题组二　过氧化钠强氧化性的应用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57F3AE0F-07F0-4D80-A77A-638B5EA5493F}"/>
              </a:ext>
            </a:extLst>
          </p:cNvPr>
          <p:cNvSpPr/>
          <p:nvPr/>
        </p:nvSpPr>
        <p:spPr>
          <a:xfrm>
            <a:off x="1631912" y="2773135"/>
            <a:ext cx="20690892" cy="809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en-US" altLang="zh-CN" sz="4400" b="1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sz="44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2019·</a:t>
            </a:r>
            <a:r>
              <a:rPr lang="zh-CN" altLang="zh-CN" sz="44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山东滨州统测</a:t>
            </a:r>
            <a:r>
              <a:rPr lang="en-US" altLang="zh-CN" sz="4400" b="1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某实验小组通过如图所示实验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探究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与水的反应</a:t>
            </a:r>
            <a:r>
              <a:rPr lang="zh-CN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下列说法中正确的是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②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中的大量气泡的主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要成分是氢气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③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中溶液变红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说明有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酸性物质生成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④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中现象可能是由于溶液中含有强氧化性物质造成的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⑤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MnO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的主要作用是降低了水中氧气的溶解度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="" xmlns:a16="http://schemas.microsoft.com/office/drawing/2014/main" id="{4DE0B853-3C09-4455-B1D5-F090E166A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440" y="3761900"/>
            <a:ext cx="936104" cy="9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9wf347.jpg" descr="id:2147507243;FounderCES">
            <a:extLst>
              <a:ext uri="{FF2B5EF4-FFF2-40B4-BE49-F238E27FC236}">
                <a16:creationId xmlns="" xmlns:a16="http://schemas.microsoft.com/office/drawing/2014/main" id="{B2217074-9841-4F62-BC63-069455311A55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7186" y="3997271"/>
            <a:ext cx="14043123" cy="46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9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素养全面提升.EPS" descr="id:2147509231;FounderCES">
            <a:extLst>
              <a:ext uri="{FF2B5EF4-FFF2-40B4-BE49-F238E27FC236}">
                <a16:creationId xmlns:a16="http://schemas.microsoft.com/office/drawing/2014/main" xmlns="" id="{E92C2CBF-70EB-42BB-B634-41B05EEE10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7E51CC3-85C6-4CC7-A161-534DAFD870D1}"/>
              </a:ext>
            </a:extLst>
          </p:cNvPr>
          <p:cNvSpPr/>
          <p:nvPr/>
        </p:nvSpPr>
        <p:spPr>
          <a:xfrm>
            <a:off x="1487899" y="1980630"/>
            <a:ext cx="20834905" cy="7576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="" xmlns:a16="http://schemas.microsoft.com/office/drawing/2014/main" id="{5E82CD13-4EC1-4B4A-B460-F5B783F17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524" y="2042871"/>
            <a:ext cx="20234248" cy="708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 </a:t>
            </a:r>
            <a:r>
              <a:rPr lang="zh-CN" altLang="zh-CN" sz="4400" dirty="0">
                <a:solidFill>
                  <a:srgbClr val="A50021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②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中大量气泡的主要成分是氧气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,A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项错误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③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中溶液变红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说明有碱性物质生成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项错误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④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中红色褪去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应该是由溶液中的强</a:t>
            </a:r>
            <a:endParaRPr lang="en-US" altLang="zh-CN" sz="4400" dirty="0">
              <a:solidFill>
                <a:srgbClr val="A5002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氧化性物质造成的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,C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项正确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⑤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中加入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MnO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产生较多气泡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说明</a:t>
            </a:r>
            <a:endParaRPr lang="en-US" altLang="zh-CN" sz="4400" dirty="0">
              <a:solidFill>
                <a:srgbClr val="A5002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溶液中存在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,MnO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的主要作用是作催化剂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,D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项错误。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" name="9wf347.jpg" descr="id:2147507243;FounderCES">
            <a:extLst>
              <a:ext uri="{FF2B5EF4-FFF2-40B4-BE49-F238E27FC236}">
                <a16:creationId xmlns="" xmlns:a16="http://schemas.microsoft.com/office/drawing/2014/main" id="{0F91C79A-08BC-49EF-8831-EEF105C6D4F9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45026" y="3364554"/>
            <a:ext cx="10799173" cy="39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8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:a16="http://schemas.microsoft.com/office/drawing/2014/main" xmlns="" id="{833C0CC5-8CCD-4536-BE47-9186FEE8F5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57F3AE0F-07F0-4D80-A77A-638B5EA5493F}"/>
              </a:ext>
            </a:extLst>
          </p:cNvPr>
          <p:cNvSpPr/>
          <p:nvPr/>
        </p:nvSpPr>
        <p:spPr>
          <a:xfrm>
            <a:off x="1487896" y="1890184"/>
            <a:ext cx="8737564" cy="6067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下列反应与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+SO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相比较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的作用相同的是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A.2Na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+2CO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=2Na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B.2Na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+2SO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=2Na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+H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+H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D.3Na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+Cr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=2Na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CrO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="" xmlns:a16="http://schemas.microsoft.com/office/drawing/2014/main" id="{4DE0B853-3C09-4455-B1D5-F090E166A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9276" y="2864875"/>
            <a:ext cx="936104" cy="9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7B409A4-1A36-46A5-BCA4-79F331BF1111}"/>
              </a:ext>
            </a:extLst>
          </p:cNvPr>
          <p:cNvSpPr/>
          <p:nvPr/>
        </p:nvSpPr>
        <p:spPr>
          <a:xfrm>
            <a:off x="10297466" y="1892850"/>
            <a:ext cx="12025337" cy="73605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="" xmlns:a16="http://schemas.microsoft.com/office/drawing/2014/main" id="{A4414585-325D-4B76-8B93-0543AC27D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8894" y="1908622"/>
            <a:ext cx="11617886" cy="708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+SO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的反应中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是还原剂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是氧化剂。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的反应中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既是氧化剂又是还原剂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,A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错误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的反应中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既是氧化剂又是还原剂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,B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错误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的反应是非氧化还原反应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,C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错误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Cr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的反应中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是氧化剂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,D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正确。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:a16="http://schemas.microsoft.com/office/drawing/2014/main" xmlns="" id="{913A6D22-74FE-4DD0-82FE-856AA11C7B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21277"/>
            <a:ext cx="20810312" cy="64333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04A2DC60-E67E-4CDA-B56B-82A86F28D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484" y="1835360"/>
            <a:ext cx="2088232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hangingPunct="0"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-BZ-S92" panose="02020503000000020003" pitchFamily="18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■ </a:t>
            </a: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规律小结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pic>
        <p:nvPicPr>
          <p:cNvPr id="7" name="图片 61">
            <a:extLst>
              <a:ext uri="{FF2B5EF4-FFF2-40B4-BE49-F238E27FC236}">
                <a16:creationId xmlns="" xmlns:a16="http://schemas.microsoft.com/office/drawing/2014/main" id="{3C468FEC-2923-491B-AB33-849332B4A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64820" y="1764606"/>
            <a:ext cx="17857984" cy="9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id="{288D7E3E-2D74-4DF5-9D8C-8010C72B74AF}"/>
                  </a:ext>
                </a:extLst>
              </p:cNvPr>
              <p:cNvSpPr/>
              <p:nvPr/>
            </p:nvSpPr>
            <p:spPr>
              <a:xfrm>
                <a:off x="1440484" y="2586217"/>
                <a:ext cx="20882320" cy="8123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en-US" altLang="zh-CN" sz="4400" b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的强氧化性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分析过氧化物的组成时要注意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为原子团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是一个整体。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过氧化钠是一种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绿色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氧化剂。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过氧化钠的强氧化性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000000"/>
                    </a:solidFill>
                    <a:latin typeface="NEU-BZ-S92" panose="02020503000000020003" pitchFamily="18" charset="-122"/>
                    <a:cs typeface="宋体" panose="02010600030101010101" pitchFamily="2" charset="-122"/>
                  </a:rPr>
                  <a:t>①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投入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FeCl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溶液中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可将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Fe</a:t>
                </a:r>
                <a:r>
                  <a:rPr lang="en-US" altLang="zh-CN" sz="44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2+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氧化成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Fe</a:t>
                </a:r>
                <a:r>
                  <a:rPr lang="en-US" altLang="zh-CN" sz="44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3+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同时生成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Fe(OH)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沉淀。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000000"/>
                    </a:solidFill>
                    <a:latin typeface="NEU-BZ-S92" panose="02020503000000020003" pitchFamily="18" charset="-122"/>
                    <a:cs typeface="宋体" panose="02010600030101010101" pitchFamily="2" charset="-122"/>
                  </a:rPr>
                  <a:t>②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投入氢硫酸中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可将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氧化成单质硫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使溶液变浑浊。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000000"/>
                    </a:solidFill>
                    <a:latin typeface="NEU-BZ-S92" panose="02020503000000020003" pitchFamily="18" charset="-122"/>
                    <a:cs typeface="宋体" panose="02010600030101010101" pitchFamily="2" charset="-122"/>
                  </a:rPr>
                  <a:t>③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投入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溶液中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可将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氧化成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。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000000"/>
                    </a:solidFill>
                    <a:latin typeface="NEU-BZ-S92" panose="02020503000000020003" pitchFamily="18" charset="-122"/>
                    <a:cs typeface="宋体" panose="02010600030101010101" pitchFamily="2" charset="-122"/>
                  </a:rPr>
                  <a:t>④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投入品红溶液中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因其有漂白性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可使品红溶液褪色。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88D7E3E-2D74-4DF5-9D8C-8010C72B7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84" y="2586217"/>
                <a:ext cx="20882320" cy="8123891"/>
              </a:xfrm>
              <a:prstGeom prst="rect">
                <a:avLst/>
              </a:prstGeom>
              <a:blipFill rotWithShape="1">
                <a:blip r:embed="rId4"/>
                <a:stretch>
                  <a:fillRect l="-1168" b="-27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1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:a16="http://schemas.microsoft.com/office/drawing/2014/main" xmlns="" id="{913A6D22-74FE-4DD0-82FE-856AA11C7B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21277"/>
            <a:ext cx="20810312" cy="643330"/>
          </a:xfrm>
          <a:prstGeom prst="rect">
            <a:avLst/>
          </a:prstGeom>
        </p:spPr>
      </p:pic>
      <p:pic>
        <p:nvPicPr>
          <p:cNvPr id="6" name="圈三角.EPS" descr="id:2147505800;FounderCES">
            <a:extLst>
              <a:ext uri="{FF2B5EF4-FFF2-40B4-BE49-F238E27FC236}">
                <a16:creationId xmlns="" xmlns:a16="http://schemas.microsoft.com/office/drawing/2014/main" id="{DBB25C25-9500-41C4-B51D-8A0F35CCB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7" y="2100751"/>
            <a:ext cx="377108" cy="5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A07B1745-51C0-4A11-9F04-7655EE721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6011" y="1764606"/>
            <a:ext cx="10121682" cy="98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题组三　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NaOH</a:t>
            </a: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反应的分析与计算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id="{57F3AE0F-07F0-4D80-A77A-638B5EA5493F}"/>
                  </a:ext>
                </a:extLst>
              </p:cNvPr>
              <p:cNvSpPr/>
              <p:nvPr/>
            </p:nvSpPr>
            <p:spPr>
              <a:xfrm>
                <a:off x="1559907" y="2844726"/>
                <a:ext cx="20906913" cy="3038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标准状况下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3.36 L 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气体通入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200 mL1.00 mol·L</a:t>
                </a:r>
                <a:r>
                  <a:rPr lang="en-US" altLang="zh-CN" sz="44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NaOH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溶液中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充分反应后溶液中</a:t>
                </a:r>
                <a:r>
                  <a:rPr lang="en-US" altLang="zh-CN" sz="4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4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的比值为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不考虑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的水解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)(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A.1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NEU-BZ-S92" panose="02020503000000020003" pitchFamily="18" charset="-122"/>
                    <a:cs typeface="宋体" panose="02010600030101010101" pitchFamily="2" charset="-122"/>
                  </a:rPr>
                  <a:t>∶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	      B.1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NEU-BZ-S92" panose="02020503000000020003" pitchFamily="18" charset="-122"/>
                    <a:cs typeface="宋体" panose="02010600030101010101" pitchFamily="2" charset="-122"/>
                  </a:rPr>
                  <a:t>∶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	 C.2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NEU-BZ-S92" panose="02020503000000020003" pitchFamily="18" charset="-122"/>
                    <a:cs typeface="宋体" panose="02010600030101010101" pitchFamily="2" charset="-122"/>
                  </a:rPr>
                  <a:t>∶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            D.1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NEU-BZ-S92" panose="02020503000000020003" pitchFamily="18" charset="-122"/>
                    <a:cs typeface="宋体" panose="02010600030101010101" pitchFamily="2" charset="-122"/>
                  </a:rPr>
                  <a:t>∶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F3AE0F-07F0-4D80-A77A-638B5EA54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907" y="2844726"/>
                <a:ext cx="20906913" cy="3038909"/>
              </a:xfrm>
              <a:prstGeom prst="rect">
                <a:avLst/>
              </a:prstGeom>
              <a:blipFill rotWithShape="1">
                <a:blip r:embed="rId4"/>
                <a:stretch>
                  <a:fillRect l="-1195" r="-612" b="-88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6">
            <a:extLst>
              <a:ext uri="{FF2B5EF4-FFF2-40B4-BE49-F238E27FC236}">
                <a16:creationId xmlns="" xmlns:a16="http://schemas.microsoft.com/office/drawing/2014/main" id="{4DE0B853-3C09-4455-B1D5-F090E166A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1587" y="3852838"/>
            <a:ext cx="936104" cy="9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kumimoji="0" lang="zh-CN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59FC0A00-AA09-4CCC-9C2E-F64B62823453}"/>
              </a:ext>
            </a:extLst>
          </p:cNvPr>
          <p:cNvSpPr/>
          <p:nvPr/>
        </p:nvSpPr>
        <p:spPr>
          <a:xfrm>
            <a:off x="1535313" y="6013078"/>
            <a:ext cx="20498056" cy="5472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7">
                <a:extLst>
                  <a:ext uri="{FF2B5EF4-FFF2-40B4-BE49-F238E27FC236}">
                    <a16:creationId xmlns="" xmlns:a16="http://schemas.microsoft.com/office/drawing/2014/main" id="{1DE87538-C7B3-41B3-AABF-2E318A1B0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765" y="5778197"/>
                <a:ext cx="19969406" cy="5464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latinLnBrk="1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b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[</a:t>
                </a:r>
                <a:r>
                  <a:rPr lang="zh-CN" altLang="zh-CN" sz="4400" b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解析</a:t>
                </a:r>
                <a:r>
                  <a:rPr lang="en-US" altLang="zh-CN" sz="4400" b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] </a:t>
                </a:r>
                <a:r>
                  <a:rPr lang="en-US" altLang="zh-CN" sz="4400" i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(CO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L</m:t>
                        </m:r>
                      </m:num>
                      <m:den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22</m:t>
                        </m:r>
                        <m:r>
                          <m:rPr>
                            <m:nor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mo</m:t>
                        </m:r>
                        <m:sSup>
                          <m:sSupPr>
                            <m:ctrlPr>
                              <a:rPr lang="zh-CN" altLang="zh-CN" sz="4400" i="1">
                                <a:solidFill>
                                  <a:srgbClr val="A5002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440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l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altLang="zh-CN" sz="4400" i="1">
                                <a:solidFill>
                                  <a:srgbClr val="A50021"/>
                                </a:solidFill>
                                <a:latin typeface="Times New Roman" panose="020206030504050203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440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=0.15 </a:t>
                </a:r>
                <a:r>
                  <a:rPr lang="en-US" altLang="zh-CN" sz="4400" dirty="0" err="1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mol,</a:t>
                </a:r>
                <a:r>
                  <a:rPr lang="en-US" altLang="zh-CN" sz="4400" i="1" dirty="0" err="1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(NaOH)=0.200 L×1.00 mol·L</a:t>
                </a:r>
                <a:r>
                  <a:rPr lang="en-US" altLang="zh-CN" sz="4400" baseline="30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=0.20 mol,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4400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NaOH</m:t>
                        </m:r>
                        <m:r>
                          <m:rPr>
                            <m:nor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4400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C</m:t>
                        </m:r>
                        <m:sSub>
                          <m:sSubPr>
                            <m:ctrlPr>
                              <a:rPr lang="zh-CN" altLang="zh-CN" sz="4400" i="1">
                                <a:solidFill>
                                  <a:srgbClr val="A5002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440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440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mol</m:t>
                        </m:r>
                      </m:num>
                      <m:den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mol</m:t>
                        </m:r>
                      </m:den>
                    </m:f>
                  </m:oMath>
                </a14:m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4400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NaOH</m:t>
                        </m:r>
                        <m:r>
                          <m:rPr>
                            <m:nor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4400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C</m:t>
                        </m:r>
                        <m:sSub>
                          <m:sSubPr>
                            <m:ctrlPr>
                              <a:rPr lang="zh-CN" altLang="zh-CN" sz="4400" i="1">
                                <a:solidFill>
                                  <a:srgbClr val="A5002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440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440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&lt;2,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反应产物为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NaHCO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设其物质的量分别为</a:t>
                </a:r>
                <a:r>
                  <a:rPr lang="en-US" altLang="zh-CN" sz="4400" i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i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4400" i="1">
                                <a:solidFill>
                                  <a:srgbClr val="A5002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440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4400" i="1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440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4400" i="1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CN" sz="440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altLang="zh-CN" sz="4400">
                                  <a:solidFill>
                                    <a:srgbClr val="A50021"/>
                                  </a:solidFill>
                                  <a:latin typeface="Times New Roman" panose="020206030504050203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altLang="zh-CN" sz="440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440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mol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4400" i="1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440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4400" i="1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CN" sz="440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altLang="zh-CN" sz="4400">
                                  <a:solidFill>
                                    <a:srgbClr val="A50021"/>
                                  </a:solidFill>
                                  <a:latin typeface="Times New Roman" panose="020206030504050203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altLang="zh-CN" sz="440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440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mol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4400" i="1">
                                <a:solidFill>
                                  <a:srgbClr val="A5002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4400" i="1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440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altLang="zh-CN" sz="4400">
                                  <a:solidFill>
                                    <a:srgbClr val="A50021"/>
                                  </a:solidFill>
                                  <a:latin typeface="Times New Roman" panose="020206030504050203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altLang="zh-CN" sz="440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05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440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mol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4400" i="1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CN" sz="440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altLang="zh-CN" sz="4400">
                                  <a:solidFill>
                                    <a:srgbClr val="A50021"/>
                                  </a:solidFill>
                                  <a:latin typeface="Times New Roman" panose="020206030504050203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altLang="zh-CN" sz="440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440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18" charset="0"/>
                                </a:rPr>
                                <m:t>mol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en-US" sz="4400" dirty="0">
                    <a:solidFill>
                      <a:srgbClr val="A50021"/>
                    </a:solidFill>
                    <a:latin typeface="NEU-BZ-S92" panose="02020503000000020003" pitchFamily="18" charset="-122"/>
                    <a:ea typeface="NEU-BZ-S92" panose="02020503000000020003" pitchFamily="18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4400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C</m:t>
                        </m:r>
                        <m:sSubSup>
                          <m:sSubSupPr>
                            <m:ctrlPr>
                              <a:rPr lang="zh-CN" altLang="zh-CN" sz="4400" i="1">
                                <a:solidFill>
                                  <a:srgbClr val="A5002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440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440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sz="440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sz="4400" i="1">
                                <a:solidFill>
                                  <a:srgbClr val="A50021"/>
                                </a:solidFill>
                                <a:latin typeface="Times New Roman" panose="020206030504050203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4400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HC</m:t>
                        </m:r>
                        <m:sSubSup>
                          <m:sSubSupPr>
                            <m:ctrlPr>
                              <a:rPr lang="zh-CN" altLang="zh-CN" sz="4400" i="1">
                                <a:solidFill>
                                  <a:srgbClr val="A5002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440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440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altLang="zh-CN" sz="4400" i="1">
                                <a:solidFill>
                                  <a:srgbClr val="A50021"/>
                                </a:solidFill>
                                <a:latin typeface="Times New Roman" panose="020206030504050203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。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DE87538-C7B3-41B3-AABF-2E318A1B0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8765" y="5778197"/>
                <a:ext cx="19969406" cy="5464188"/>
              </a:xfrm>
              <a:prstGeom prst="rect">
                <a:avLst/>
              </a:prstGeom>
              <a:blipFill rotWithShape="1">
                <a:blip r:embed="rId5"/>
                <a:stretch>
                  <a:fillRect l="-12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9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:a16="http://schemas.microsoft.com/office/drawing/2014/main" xmlns="" id="{E5D5C834-96D6-4D03-B223-51E12BB6F6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57F3AE0F-07F0-4D80-A77A-638B5EA5493F}"/>
              </a:ext>
            </a:extLst>
          </p:cNvPr>
          <p:cNvSpPr/>
          <p:nvPr/>
        </p:nvSpPr>
        <p:spPr>
          <a:xfrm>
            <a:off x="1487896" y="1836614"/>
            <a:ext cx="20834908" cy="8035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为了验证二氧化碳与氢氧化钠可以发生化学反应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某小组用如图所示装置进行实验。请回答下列问题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打开止水夹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关闭活塞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从长颈漏斗</a:t>
            </a:r>
            <a:endParaRPr lang="en-US" altLang="zh-CN" sz="5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向锥形瓶中注入稀盐酸。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(2)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当观察到烧杯中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　　　　　</a:t>
            </a:r>
            <a:r>
              <a:rPr lang="zh-CN" altLang="en-US" sz="50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sz="5000" u="sng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填实验现象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说明集气瓶中已集满二氧化碳</a:t>
            </a:r>
            <a:endParaRPr lang="en-US" altLang="zh-CN" sz="5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气体。相关的化学反应方程式为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kumimoji="0" lang="zh-CN" altLang="zh-CN" sz="5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="" xmlns:a16="http://schemas.microsoft.com/office/drawing/2014/main" id="{4DE0B853-3C09-4455-B1D5-F090E166A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092" y="6269772"/>
            <a:ext cx="5544616" cy="111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澄清石灰水变浑浊　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5" name="tk3-13.jpg" descr="id:2147507257;FounderCES">
            <a:extLst>
              <a:ext uri="{FF2B5EF4-FFF2-40B4-BE49-F238E27FC236}">
                <a16:creationId xmlns="" xmlns:a16="http://schemas.microsoft.com/office/drawing/2014/main" id="{15DE2BA7-0B9D-4050-910A-6637ECFB3FF4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57708" y="2847135"/>
            <a:ext cx="9626582" cy="4534095"/>
          </a:xfrm>
          <a:prstGeom prst="rect">
            <a:avLst/>
          </a:prstGeom>
        </p:spPr>
      </p:pic>
      <p:sp>
        <p:nvSpPr>
          <p:cNvPr id="16" name="Rectangle 16">
            <a:extLst>
              <a:ext uri="{FF2B5EF4-FFF2-40B4-BE49-F238E27FC236}">
                <a16:creationId xmlns="" xmlns:a16="http://schemas.microsoft.com/office/drawing/2014/main" id="{C36D7036-E325-468B-BD49-DAF74D1C8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1524" y="8577234"/>
            <a:ext cx="8208912" cy="110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Ca(OH)</a:t>
            </a:r>
            <a:r>
              <a:rPr lang="en-US" altLang="zh-CN" sz="50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+CO</a:t>
            </a:r>
            <a:r>
              <a:rPr lang="en-US" altLang="zh-CN" sz="50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=CaCO</a:t>
            </a:r>
            <a:r>
              <a:rPr lang="en-US" altLang="zh-CN" sz="50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↓+H</a:t>
            </a:r>
            <a:r>
              <a:rPr lang="en-US" altLang="zh-CN" sz="50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endParaRPr kumimoji="0" lang="zh-CN" altLang="en-US" sz="50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:a16="http://schemas.microsoft.com/office/drawing/2014/main" xmlns="" id="{E5D5C834-96D6-4D03-B223-51E12BB6F6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57F3AE0F-07F0-4D80-A77A-638B5EA5493F}"/>
              </a:ext>
            </a:extLst>
          </p:cNvPr>
          <p:cNvSpPr/>
          <p:nvPr/>
        </p:nvSpPr>
        <p:spPr>
          <a:xfrm>
            <a:off x="1487896" y="1869614"/>
            <a:ext cx="20834908" cy="3020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(3)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要使二氧化碳和氢氧化钠反应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需进行的操作是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　　　　　　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向集气瓶中加入适量的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NaOH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然后关闭活塞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轻轻振荡集气瓶。一段时间后可观察到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　　　　　　　　　　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证明二氧化碳与氢氧化钠发生了化学反应。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="" xmlns:a16="http://schemas.microsoft.com/office/drawing/2014/main" id="{4DE0B853-3C09-4455-B1D5-F090E166A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1844" y="1764606"/>
            <a:ext cx="5904656" cy="98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关闭止水夹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打开活塞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07B409A4-1A36-46A5-BCA4-79F331BF1111}"/>
              </a:ext>
            </a:extLst>
          </p:cNvPr>
          <p:cNvSpPr/>
          <p:nvPr/>
        </p:nvSpPr>
        <p:spPr>
          <a:xfrm>
            <a:off x="11737629" y="5022194"/>
            <a:ext cx="10585175" cy="5071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="" xmlns:a16="http://schemas.microsoft.com/office/drawing/2014/main" id="{A4414585-325D-4B76-8B93-0543AC27D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3107" y="4965958"/>
            <a:ext cx="10367913" cy="505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kumimoji="0" lang="zh-C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向集气瓶中加入适量的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NaOH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需打开活塞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关闭止水夹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使氢氧化钠与二氧化碳反应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;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集气瓶中二氧化碳与氢氧化钠反应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集气瓶中的压强减小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大气压将烧杯中的浑浊液体压入集气瓶中。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8" name="tk3-13.jpg" descr="id:2147507257;FounderCES">
            <a:extLst>
              <a:ext uri="{FF2B5EF4-FFF2-40B4-BE49-F238E27FC236}">
                <a16:creationId xmlns="" xmlns:a16="http://schemas.microsoft.com/office/drawing/2014/main" id="{15DE2BA7-0B9D-4050-910A-6637ECFB3FF4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162" y="5325998"/>
            <a:ext cx="8922314" cy="4320480"/>
          </a:xfrm>
          <a:prstGeom prst="rect">
            <a:avLst/>
          </a:prstGeom>
        </p:spPr>
      </p:pic>
      <p:sp>
        <p:nvSpPr>
          <p:cNvPr id="19" name="Rectangle 16">
            <a:extLst>
              <a:ext uri="{FF2B5EF4-FFF2-40B4-BE49-F238E27FC236}">
                <a16:creationId xmlns="" xmlns:a16="http://schemas.microsoft.com/office/drawing/2014/main" id="{C36D7036-E325-468B-BD49-DAF74D1C8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896" y="3741822"/>
            <a:ext cx="8922315" cy="9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烧杯中的浑浊液体倒流进集气瓶中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3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素养全面提升.EPS" descr="id:2147509231;FounderCES">
            <a:extLst>
              <a:ext uri="{FF2B5EF4-FFF2-40B4-BE49-F238E27FC236}">
                <a16:creationId xmlns:a16="http://schemas.microsoft.com/office/drawing/2014/main" xmlns="" id="{0EE89456-6E6F-4CBE-9E86-4B3B135EF6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57F3AE0F-07F0-4D80-A77A-638B5EA5493F}"/>
              </a:ext>
            </a:extLst>
          </p:cNvPr>
          <p:cNvSpPr/>
          <p:nvPr/>
        </p:nvSpPr>
        <p:spPr>
          <a:xfrm>
            <a:off x="1487896" y="1836614"/>
            <a:ext cx="20834908" cy="3020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(4)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小红认为仅做上述实验有不足之处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应利用上图装置做一个对比实验。该对比实验所应选的试剂是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将该试剂放在上述装置的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写仪器的名称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产生的现象与上述实验不同的是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="" xmlns:a16="http://schemas.microsoft.com/office/drawing/2014/main" id="{4DE0B853-3C09-4455-B1D5-F090E166A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964" y="2719640"/>
            <a:ext cx="936104" cy="98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07B409A4-1A36-46A5-BCA4-79F331BF1111}"/>
              </a:ext>
            </a:extLst>
          </p:cNvPr>
          <p:cNvSpPr/>
          <p:nvPr/>
        </p:nvSpPr>
        <p:spPr>
          <a:xfrm>
            <a:off x="11233572" y="4989194"/>
            <a:ext cx="11017223" cy="52003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="" xmlns:a16="http://schemas.microsoft.com/office/drawing/2014/main" id="{A4414585-325D-4B76-8B93-0543AC27D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1604" y="4933150"/>
            <a:ext cx="10605400" cy="505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kumimoji="0" lang="zh-C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根据二氧化碳可溶于水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对比实验选的试剂为水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液体从分液漏斗加入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;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当只有水与二氧化碳反应时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变化的气压小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倒流的液体就少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所以产生的现象与上述实验不同的是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: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从烧杯中倒吸入集气瓶中的液体较少。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2" name="tk3-13.jpg" descr="id:2147507257;FounderCES">
            <a:extLst>
              <a:ext uri="{FF2B5EF4-FFF2-40B4-BE49-F238E27FC236}">
                <a16:creationId xmlns="" xmlns:a16="http://schemas.microsoft.com/office/drawing/2014/main" id="{15DE2BA7-0B9D-4050-910A-6637ECFB3FF4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162" y="5292998"/>
            <a:ext cx="8922314" cy="4320480"/>
          </a:xfrm>
          <a:prstGeom prst="rect">
            <a:avLst/>
          </a:prstGeom>
        </p:spPr>
      </p:pic>
      <p:sp>
        <p:nvSpPr>
          <p:cNvPr id="13" name="Rectangle 16">
            <a:extLst>
              <a:ext uri="{FF2B5EF4-FFF2-40B4-BE49-F238E27FC236}">
                <a16:creationId xmlns="" xmlns:a16="http://schemas.microsoft.com/office/drawing/2014/main" id="{C36D7036-E325-468B-BD49-DAF74D1C8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5183" y="2700710"/>
            <a:ext cx="2876981" cy="9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分液漏斗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="" xmlns:a16="http://schemas.microsoft.com/office/drawing/2014/main" id="{9B57E707-8F54-4898-9EE1-317CF2551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1937" y="3708822"/>
            <a:ext cx="9786411" cy="9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从烧杯中倒流进集气瓶中的液体较少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2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3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:a16="http://schemas.microsoft.com/office/drawing/2014/main" xmlns="" id="{52F28BA2-7C8B-472A-B2FF-849E647F57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04A2DC60-E67E-4CDA-B56B-82A86F28D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484" y="1907368"/>
            <a:ext cx="2088232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-BZ-S92" panose="02020503000000020003" pitchFamily="18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■ </a:t>
            </a:r>
            <a:r>
              <a:rPr kumimoji="0" lang="zh-C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规律小结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pic>
        <p:nvPicPr>
          <p:cNvPr id="10" name="图片 61">
            <a:extLst>
              <a:ext uri="{FF2B5EF4-FFF2-40B4-BE49-F238E27FC236}">
                <a16:creationId xmlns="" xmlns:a16="http://schemas.microsoft.com/office/drawing/2014/main" id="{3C468FEC-2923-491B-AB33-849332B4A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64820" y="1836614"/>
            <a:ext cx="17857984" cy="9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288D7E3E-2D74-4DF5-9D8C-8010C72B74AF}"/>
              </a:ext>
            </a:extLst>
          </p:cNvPr>
          <p:cNvSpPr/>
          <p:nvPr/>
        </p:nvSpPr>
        <p:spPr>
          <a:xfrm>
            <a:off x="1440484" y="2586217"/>
            <a:ext cx="20882320" cy="5051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与碱反应产物的定量判断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通入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NaOH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Ca(OH)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等强碱溶液的反应与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气体的通入量有关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通入少量时生成碳酸盐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通入过量时生成碳酸氢盐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的通入量介于二者之间时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既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有正盐生成又有酸式盐生成。</a:t>
            </a: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NaOH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溶液反应为例分析如下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+2NaOH=</a:t>
            </a:r>
          </a:p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+H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O,CO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+NaOH=NaHCO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</a:t>
            </a:r>
            <a:r>
              <a:rPr lang="en-US" altLang="zh-CN" sz="44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(OH</a:t>
            </a:r>
            <a:r>
              <a:rPr lang="en-US" altLang="zh-CN" sz="4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∶</a:t>
            </a:r>
            <a:r>
              <a:rPr lang="en-US" altLang="zh-CN" sz="44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的值不同时产物如下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2" name="tk3-14.eps" descr="id:2147507264;FounderCES">
            <a:extLst>
              <a:ext uri="{FF2B5EF4-FFF2-40B4-BE49-F238E27FC236}">
                <a16:creationId xmlns="" xmlns:a16="http://schemas.microsoft.com/office/drawing/2014/main" id="{34075F13-9E52-4B39-9454-5E699009112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96868" y="7741269"/>
            <a:ext cx="13393488" cy="29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6121002" y="3420790"/>
            <a:ext cx="16489834" cy="4016466"/>
          </a:xfrm>
          <a:prstGeom prst="rect">
            <a:avLst/>
          </a:prstGeom>
        </p:spPr>
        <p:txBody>
          <a:bodyPr wrap="square" lIns="91425" tIns="45711" rIns="91425" bIns="45711">
            <a:spAutoFit/>
          </a:bodyPr>
          <a:lstStyle/>
          <a:p>
            <a:pPr>
              <a:defRPr/>
            </a:pPr>
            <a:r>
              <a:rPr lang="zh-CN" altLang="en-US" sz="7300" b="1" spc="301" dirty="0" smtClean="0">
                <a:solidFill>
                  <a:srgbClr val="867CB1"/>
                </a:solidFill>
                <a:latin typeface="微软雅黑" pitchFamily="34" charset="-122"/>
                <a:ea typeface="微软雅黑" pitchFamily="34" charset="-122"/>
              </a:rPr>
              <a:t>考点</a:t>
            </a:r>
            <a:r>
              <a:rPr lang="zh-CN" altLang="en-US" sz="7300" b="1" spc="301" dirty="0">
                <a:solidFill>
                  <a:srgbClr val="867CB1"/>
                </a:solidFill>
                <a:latin typeface="微软雅黑" pitchFamily="34" charset="-122"/>
                <a:ea typeface="微软雅黑" pitchFamily="34" charset="-122"/>
              </a:rPr>
              <a:t>三</a:t>
            </a:r>
            <a:endParaRPr lang="en-US" altLang="zh-CN" sz="7300" b="1" spc="301" dirty="0">
              <a:solidFill>
                <a:srgbClr val="867CB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8800" b="1" spc="30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两种重要的钠盐</a:t>
            </a:r>
            <a:r>
              <a:rPr lang="en-US" altLang="zh-CN" sz="8800" b="1" spc="30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——Na</a:t>
            </a:r>
            <a:r>
              <a:rPr lang="en-US" altLang="zh-CN" sz="8800" b="1" spc="301" baseline="-25000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en-US" altLang="zh-CN" sz="8800" b="1" spc="30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CO</a:t>
            </a:r>
            <a:r>
              <a:rPr lang="en-US" altLang="zh-CN" sz="8800" b="1" spc="301" baseline="-25000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en-US" sz="8800" b="1" spc="30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和</a:t>
            </a:r>
            <a:r>
              <a:rPr lang="en-US" altLang="zh-CN" sz="8800" b="1" spc="301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NaHCO</a:t>
            </a:r>
            <a:r>
              <a:rPr lang="en-US" altLang="zh-CN" sz="8800" b="1" spc="301" baseline="-25000" dirty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endParaRPr lang="zh-CN" altLang="en-US" sz="8800" b="1" spc="301" baseline="-25000" dirty="0">
              <a:solidFill>
                <a:prstClr val="black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929315" y="7237214"/>
            <a:ext cx="1324947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79CB31-6713-40B9-A9E8-636F7D7D4FFD}"/>
              </a:ext>
            </a:extLst>
          </p:cNvPr>
          <p:cNvSpPr txBox="1"/>
          <p:nvPr/>
        </p:nvSpPr>
        <p:spPr>
          <a:xfrm>
            <a:off x="8929315" y="7309222"/>
            <a:ext cx="13064741" cy="2631471"/>
          </a:xfrm>
          <a:prstGeom prst="rect">
            <a:avLst/>
          </a:prstGeom>
          <a:noFill/>
        </p:spPr>
        <p:txBody>
          <a:bodyPr wrap="square" lIns="91425" tIns="45711" rIns="91425" bIns="45711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55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hlinkClick r:id="rId3" action="ppaction://hlinksldjump"/>
              </a:rPr>
              <a:t>基础</a:t>
            </a:r>
            <a:r>
              <a:rPr lang="en-US" altLang="zh-CN" sz="55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hlinkClick r:id="rId3" action="ppaction://hlinksldjump"/>
              </a:rPr>
              <a:t>·</a:t>
            </a:r>
            <a:r>
              <a:rPr lang="zh-CN" altLang="en-US" sz="55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hlinkClick r:id="rId3" action="ppaction://hlinksldjump"/>
              </a:rPr>
              <a:t>自主诊断</a:t>
            </a:r>
            <a:endParaRPr lang="en-US" altLang="zh-CN" sz="55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5500" dirty="0">
                <a:solidFill>
                  <a:srgbClr val="87B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素养</a:t>
            </a:r>
            <a:r>
              <a:rPr lang="en-US" altLang="zh-CN" sz="5500" dirty="0">
                <a:solidFill>
                  <a:srgbClr val="87B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·</a:t>
            </a:r>
            <a:r>
              <a:rPr lang="zh-CN" altLang="en-US" sz="5500" dirty="0">
                <a:solidFill>
                  <a:srgbClr val="87B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全面提升</a:t>
            </a:r>
            <a:endParaRPr lang="zh-CN" altLang="en-US" sz="5500" dirty="0">
              <a:solidFill>
                <a:srgbClr val="87B8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003455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8" y="0"/>
            <a:ext cx="23713950" cy="1335007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193013" y="4415543"/>
            <a:ext cx="14617624" cy="2693027"/>
          </a:xfrm>
          <a:prstGeom prst="rect">
            <a:avLst/>
          </a:prstGeom>
        </p:spPr>
        <p:txBody>
          <a:bodyPr wrap="square" lIns="91425" tIns="45711" rIns="91425" bIns="45711">
            <a:spAutoFit/>
          </a:bodyPr>
          <a:lstStyle/>
          <a:p>
            <a:pPr>
              <a:defRPr/>
            </a:pPr>
            <a:r>
              <a:rPr lang="zh-CN" altLang="en-US" sz="7300" b="1" spc="301" dirty="0">
                <a:solidFill>
                  <a:srgbClr val="867CB1"/>
                </a:solidFill>
                <a:latin typeface="微软雅黑" pitchFamily="34" charset="-122"/>
                <a:ea typeface="微软雅黑" pitchFamily="34" charset="-122"/>
              </a:rPr>
              <a:t>考点一</a:t>
            </a:r>
            <a:endParaRPr lang="en-US" altLang="zh-CN" sz="7300" b="1" spc="301" dirty="0">
              <a:solidFill>
                <a:srgbClr val="867CB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9600" b="1" spc="30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钠</a:t>
            </a:r>
            <a:r>
              <a:rPr lang="zh-CN" altLang="en-US" sz="9600" b="1" spc="30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的性质　</a:t>
            </a:r>
            <a:r>
              <a:rPr lang="zh-CN" altLang="en-US" sz="9600" b="1" spc="30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焰色反应</a:t>
            </a:r>
            <a:endParaRPr lang="zh-CN" altLang="en-US" sz="9600" b="1" spc="30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929315" y="7237214"/>
            <a:ext cx="1324947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C79CB31-6713-40B9-A9E8-636F7D7D4FFD}"/>
              </a:ext>
            </a:extLst>
          </p:cNvPr>
          <p:cNvSpPr txBox="1"/>
          <p:nvPr/>
        </p:nvSpPr>
        <p:spPr>
          <a:xfrm>
            <a:off x="8929315" y="7309222"/>
            <a:ext cx="13064741" cy="2631471"/>
          </a:xfrm>
          <a:prstGeom prst="rect">
            <a:avLst/>
          </a:prstGeom>
          <a:noFill/>
        </p:spPr>
        <p:txBody>
          <a:bodyPr wrap="square" lIns="91425" tIns="45711" rIns="91425" bIns="45711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5500" dirty="0">
                <a:solidFill>
                  <a:srgbClr val="87B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基础</a:t>
            </a:r>
            <a:r>
              <a:rPr lang="en-US" altLang="zh-CN" sz="5500" dirty="0">
                <a:solidFill>
                  <a:srgbClr val="87B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·</a:t>
            </a:r>
            <a:r>
              <a:rPr lang="zh-CN" altLang="en-US" sz="5500" dirty="0">
                <a:solidFill>
                  <a:srgbClr val="87B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自主诊断</a:t>
            </a:r>
            <a:r>
              <a:rPr lang="en-US" altLang="zh-CN" sz="5500" dirty="0">
                <a:solidFill>
                  <a:srgbClr val="87B8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5500" dirty="0">
                <a:solidFill>
                  <a:srgbClr val="87B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素养</a:t>
            </a:r>
            <a:r>
              <a:rPr lang="en-US" altLang="zh-CN" sz="5500" dirty="0">
                <a:solidFill>
                  <a:srgbClr val="87B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·</a:t>
            </a:r>
            <a:r>
              <a:rPr lang="zh-CN" altLang="en-US" sz="5500" dirty="0">
                <a:solidFill>
                  <a:srgbClr val="87B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全面提升</a:t>
            </a:r>
            <a:endParaRPr lang="zh-CN" altLang="en-US" sz="5500" dirty="0">
              <a:solidFill>
                <a:srgbClr val="87B8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281422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基础自主诊断.EPS" descr="id:2147501342;FounderCES">
            <a:extLst>
              <a:ext uri="{FF2B5EF4-FFF2-40B4-BE49-F238E27FC236}">
                <a16:creationId xmlns:a16="http://schemas.microsoft.com/office/drawing/2014/main" xmlns="" id="{3EEDABB3-1EB8-4CB4-AE4C-C90A88B61C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6285" y="1112334"/>
            <a:ext cx="20734513" cy="65227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CD88FABA-CFED-4638-AE88-7652F3766B57}"/>
              </a:ext>
            </a:extLst>
          </p:cNvPr>
          <p:cNvSpPr/>
          <p:nvPr/>
        </p:nvSpPr>
        <p:spPr>
          <a:xfrm>
            <a:off x="1407156" y="1764606"/>
            <a:ext cx="20906914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1.Na</a:t>
            </a:r>
            <a:r>
              <a:rPr lang="en-US" altLang="zh-CN" sz="5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5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5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的物理性质比较</a:t>
            </a:r>
            <a:endParaRPr lang="en-US" altLang="zh-CN" sz="50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50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50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50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50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50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 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因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的溶解度较小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通入饱和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溶液时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开始无明显现象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后有沉淀析出</a:t>
            </a:r>
            <a:r>
              <a:rPr lang="zh-CN" altLang="zh-CN" sz="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5D60527E-3093-45E5-9A76-11B899FB16AD}"/>
              </a:ext>
            </a:extLst>
          </p:cNvPr>
          <p:cNvSpPr/>
          <p:nvPr/>
        </p:nvSpPr>
        <p:spPr>
          <a:xfrm>
            <a:off x="6978804" y="5336169"/>
            <a:ext cx="3390672" cy="1111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纯碱或苏打</a:t>
            </a:r>
            <a:endParaRPr kumimoji="0" lang="zh-CN" altLang="zh-CN" sz="50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NEU-BZ-S92" panose="02020503000000020003"/>
              <a:ea typeface="方正书宋_GBK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42D27D6A-80BD-4966-9FCD-6905F6B543A6}"/>
              </a:ext>
            </a:extLst>
          </p:cNvPr>
          <p:cNvSpPr/>
          <p:nvPr/>
        </p:nvSpPr>
        <p:spPr>
          <a:xfrm>
            <a:off x="15678031" y="5380173"/>
            <a:ext cx="2108269" cy="1111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小苏打</a:t>
            </a:r>
            <a:endParaRPr kumimoji="0" lang="zh-CN" altLang="zh-CN" sz="50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NEU-BZ-S92" panose="02020503000000020003"/>
              <a:ea typeface="方正书宋_GBK"/>
              <a:cs typeface="Times New Roman" panose="02020603050405020304" pitchFamily="18" charset="0"/>
            </a:endParaRPr>
          </a:p>
        </p:txBody>
      </p:sp>
      <p:graphicFrame>
        <p:nvGraphicFramePr>
          <p:cNvPr id="22" name="表格 21">
            <a:extLst>
              <a:ext uri="{FF2B5EF4-FFF2-40B4-BE49-F238E27FC236}">
                <a16:creationId xmlns="" xmlns:a16="http://schemas.microsoft.com/office/drawing/2014/main" id="{E32BF3B9-6133-4C1B-B9B6-98B5CCB62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884798"/>
              </p:ext>
            </p:extLst>
          </p:nvPr>
        </p:nvGraphicFramePr>
        <p:xfrm>
          <a:off x="1538560" y="3198981"/>
          <a:ext cx="20496212" cy="5715000"/>
        </p:xfrm>
        <a:graphic>
          <a:graphicData uri="http://schemas.openxmlformats.org/drawingml/2006/table">
            <a:tbl>
              <a:tblPr firstRow="1" firstCol="1" bandRow="1"/>
              <a:tblGrid>
                <a:gridCol w="4353808">
                  <a:extLst>
                    <a:ext uri="{9D8B030D-6E8A-4147-A177-3AD203B41FA5}">
                      <a16:colId xmlns="" xmlns:a16="http://schemas.microsoft.com/office/drawing/2014/main" val="1706325504"/>
                    </a:ext>
                  </a:extLst>
                </a:gridCol>
                <a:gridCol w="5616624">
                  <a:extLst>
                    <a:ext uri="{9D8B030D-6E8A-4147-A177-3AD203B41FA5}">
                      <a16:colId xmlns="" xmlns:a16="http://schemas.microsoft.com/office/drawing/2014/main" val="3903763708"/>
                    </a:ext>
                  </a:extLst>
                </a:gridCol>
                <a:gridCol w="10525780">
                  <a:extLst>
                    <a:ext uri="{9D8B030D-6E8A-4147-A177-3AD203B41FA5}">
                      <a16:colId xmlns="" xmlns:a16="http://schemas.microsoft.com/office/drawing/2014/main" val="1784591809"/>
                    </a:ext>
                  </a:extLst>
                </a:gridCol>
              </a:tblGrid>
              <a:tr h="5248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名称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碳酸钠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碳酸氢钠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98107872"/>
                  </a:ext>
                </a:extLst>
              </a:tr>
              <a:tr h="5248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化学式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50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50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NaHCO</a:t>
                      </a:r>
                      <a:r>
                        <a:rPr lang="en-US" sz="50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8602174"/>
                  </a:ext>
                </a:extLst>
              </a:tr>
              <a:tr h="5248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俗名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 u="sng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5000" u="sng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50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18069024"/>
                  </a:ext>
                </a:extLst>
              </a:tr>
              <a:tr h="5248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颜色、状态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白色粉末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细小白色晶体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4453890"/>
                  </a:ext>
                </a:extLst>
              </a:tr>
              <a:tr h="5248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水溶性</a:t>
                      </a:r>
                      <a:endParaRPr lang="zh-CN" sz="50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易溶于水</a:t>
                      </a:r>
                      <a:endParaRPr lang="zh-CN" sz="50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水中易溶</a:t>
                      </a:r>
                      <a:r>
                        <a:rPr lang="en-US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比</a:t>
                      </a:r>
                      <a:r>
                        <a:rPr lang="en-US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50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50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的溶解度</a:t>
                      </a:r>
                      <a:r>
                        <a:rPr lang="zh-CN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50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61793356"/>
                  </a:ext>
                </a:extLst>
              </a:tr>
            </a:tbl>
          </a:graphicData>
        </a:graphic>
      </p:graphicFrame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7BEEB0FA-FEE0-47EC-84B4-CABF033F4E7B}"/>
              </a:ext>
            </a:extLst>
          </p:cNvPr>
          <p:cNvSpPr/>
          <p:nvPr/>
        </p:nvSpPr>
        <p:spPr>
          <a:xfrm>
            <a:off x="19802524" y="7637924"/>
            <a:ext cx="825867" cy="1111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</a:t>
            </a:r>
            <a:endParaRPr kumimoji="0" lang="zh-CN" altLang="zh-CN" sz="50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NEU-BZ-S92" panose="02020503000000020003"/>
              <a:ea typeface="方正书宋_GB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81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基础自主诊断.EPS" descr="id:2147501342;FounderCES">
            <a:extLst>
              <a:ext uri="{FF2B5EF4-FFF2-40B4-BE49-F238E27FC236}">
                <a16:creationId xmlns:a16="http://schemas.microsoft.com/office/drawing/2014/main" xmlns="" id="{3EEDABB3-1EB8-4CB4-AE4C-C90A88B61C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6285" y="1112334"/>
            <a:ext cx="20734513" cy="652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="" xmlns:a16="http://schemas.microsoft.com/office/drawing/2014/main" id="{CD88FABA-CFED-4638-AE88-7652F3766B57}"/>
                  </a:ext>
                </a:extLst>
              </p:cNvPr>
              <p:cNvSpPr/>
              <p:nvPr/>
            </p:nvSpPr>
            <p:spPr>
              <a:xfrm>
                <a:off x="1460215" y="1836614"/>
                <a:ext cx="20906914" cy="9123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2.Na</a:t>
                </a:r>
                <a:r>
                  <a:rPr lang="en-US" altLang="zh-CN" sz="4400" b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NaHCO</a:t>
                </a:r>
                <a:r>
                  <a:rPr lang="en-US" altLang="zh-CN" sz="4400" b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的化学性质比较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热稳定性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000000"/>
                    </a:solidFill>
                    <a:latin typeface="NEU-BZ-S92" panose="02020503000000020003" pitchFamily="18" charset="-122"/>
                    <a:cs typeface="宋体" panose="02010600030101010101" pitchFamily="2" charset="-122"/>
                  </a:rPr>
                  <a:t>①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性质稳定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受热难分解。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000000"/>
                    </a:solidFill>
                    <a:latin typeface="NEU-BZ-S92" panose="02020503000000020003" pitchFamily="18" charset="-122"/>
                    <a:cs typeface="宋体" panose="02010600030101010101" pitchFamily="2" charset="-122"/>
                  </a:rPr>
                  <a:t>②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NaHCO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性质不稳定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受热易分解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化学方程式为</a:t>
                </a:r>
                <a:r>
                  <a:rPr lang="zh-CN" altLang="zh-CN" sz="44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　　</a:t>
                </a:r>
                <a:r>
                  <a:rPr lang="en-US" altLang="zh-CN" sz="44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</a:t>
                </a:r>
                <a:r>
                  <a:rPr lang="zh-CN" altLang="zh-CN" sz="44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　　　　　　　　　　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。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 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与酸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足量盐酸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反应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填写化学方程式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000000"/>
                    </a:solidFill>
                    <a:latin typeface="NEU-BZ-S92" panose="02020503000000020003" pitchFamily="18" charset="-122"/>
                    <a:cs typeface="宋体" panose="02010600030101010101" pitchFamily="2" charset="-122"/>
                  </a:rPr>
                  <a:t>①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 sz="44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44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NEU-BZ-S92" panose="02020503000000020003" pitchFamily="18" charset="-12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4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NEU-BZ-S92" panose="02020503000000020003" pitchFamily="18" charset="-12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。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 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000000"/>
                    </a:solidFill>
                    <a:latin typeface="NEU-BZ-S92" panose="02020503000000020003" pitchFamily="18" charset="-122"/>
                    <a:cs typeface="宋体" panose="02010600030101010101" pitchFamily="2" charset="-122"/>
                  </a:rPr>
                  <a:t>②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NaHCO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 sz="44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44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NEU-BZ-S92" panose="02020503000000020003" pitchFamily="18" charset="-12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4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NEU-BZ-S92" panose="02020503000000020003" pitchFamily="18" charset="-12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。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 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与碱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[NaOH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Ca(OH)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溶液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]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反应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写出离子方程式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000000"/>
                    </a:solidFill>
                    <a:latin typeface="NEU-BZ-S92" panose="02020503000000020003" pitchFamily="18" charset="-122"/>
                    <a:cs typeface="宋体" panose="02010600030101010101" pitchFamily="2" charset="-122"/>
                  </a:rPr>
                  <a:t>①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NaOH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不反应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+Ca</a:t>
                </a:r>
                <a:r>
                  <a:rPr lang="en-US" altLang="zh-CN" sz="44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2+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=CaCO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↓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。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88FABA-CFED-4638-AE88-7652F3766B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215" y="1836614"/>
                <a:ext cx="20906914" cy="9123588"/>
              </a:xfrm>
              <a:prstGeom prst="rect">
                <a:avLst/>
              </a:prstGeom>
              <a:blipFill rotWithShape="1">
                <a:blip r:embed="rId3"/>
                <a:stretch>
                  <a:fillRect l="-1196" b="-22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77BFB072-0D08-4AF6-A2C8-E1C7A6AD9250}"/>
              </a:ext>
            </a:extLst>
          </p:cNvPr>
          <p:cNvSpPr/>
          <p:nvPr/>
        </p:nvSpPr>
        <p:spPr>
          <a:xfrm>
            <a:off x="4176788" y="6737783"/>
            <a:ext cx="9844765" cy="9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+2HCl=2NaCl+CO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↑+H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CD9546E3-F9FA-415A-8C84-AB8F7EF2239D}"/>
              </a:ext>
            </a:extLst>
          </p:cNvPr>
          <p:cNvSpPr/>
          <p:nvPr/>
        </p:nvSpPr>
        <p:spPr>
          <a:xfrm>
            <a:off x="4444490" y="7941770"/>
            <a:ext cx="95770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+HCl=NaCl+CO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↑+H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NEU-BZ-S92" panose="02020503000000020003"/>
              <a:ea typeface="方正书宋_GBK"/>
              <a:cs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C3A9C63D-00CA-47C5-8A0C-CA41ED4797F8}"/>
              </a:ext>
            </a:extLst>
          </p:cNvPr>
          <p:cNvGrpSpPr/>
          <p:nvPr/>
        </p:nvGrpSpPr>
        <p:grpSpPr>
          <a:xfrm>
            <a:off x="13393814" y="4648717"/>
            <a:ext cx="8640958" cy="988797"/>
            <a:chOff x="12951431" y="4400720"/>
            <a:chExt cx="8640958" cy="988797"/>
          </a:xfrm>
        </p:grpSpPr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E7A40235-93E7-4761-8204-372ACED88680}"/>
                </a:ext>
              </a:extLst>
            </p:cNvPr>
            <p:cNvSpPr/>
            <p:nvPr/>
          </p:nvSpPr>
          <p:spPr>
            <a:xfrm>
              <a:off x="12951431" y="4400720"/>
              <a:ext cx="8640958" cy="988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2NaHCO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Na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+CO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↑+H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</a:t>
              </a:r>
              <a:endParaRPr lang="zh-CN" altLang="zh-CN" sz="14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9" name="图片 18">
              <a:extLst>
                <a:ext uri="{FF2B5EF4-FFF2-40B4-BE49-F238E27FC236}">
                  <a16:creationId xmlns="" xmlns:a16="http://schemas.microsoft.com/office/drawing/2014/main" id="{058950AF-150C-49FD-96E7-B8F2D93A6BFD}"/>
                </a:ext>
              </a:extLst>
            </p:cNvPr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410036" y="4400720"/>
              <a:ext cx="981253" cy="823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582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基础自主诊断.EPS" descr="id:2147501342;FounderCES">
            <a:extLst>
              <a:ext uri="{FF2B5EF4-FFF2-40B4-BE49-F238E27FC236}">
                <a16:creationId xmlns:a16="http://schemas.microsoft.com/office/drawing/2014/main" xmlns="" id="{3EEDABB3-1EB8-4CB4-AE4C-C90A88B61C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6285" y="1112334"/>
            <a:ext cx="20734513" cy="652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="" xmlns:a16="http://schemas.microsoft.com/office/drawing/2014/main" id="{CD88FABA-CFED-4638-AE88-7652F3766B57}"/>
                  </a:ext>
                </a:extLst>
              </p:cNvPr>
              <p:cNvSpPr/>
              <p:nvPr/>
            </p:nvSpPr>
            <p:spPr>
              <a:xfrm>
                <a:off x="1487898" y="1764606"/>
                <a:ext cx="20906914" cy="914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000000"/>
                    </a:solidFill>
                    <a:latin typeface="NEU-BZ-S92" panose="02020503000000020003" pitchFamily="18" charset="-122"/>
                    <a:cs typeface="宋体" panose="02010600030101010101" pitchFamily="2" charset="-122"/>
                  </a:rPr>
                  <a:t>②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NaHCO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+OH</a:t>
                </a:r>
                <a:r>
                  <a:rPr lang="en-US" altLang="zh-CN" sz="44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+H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。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Ca(OH)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过量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 sz="44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44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                                                           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。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Ca(OH)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少量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 sz="44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44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                                                           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。</a:t>
                </a:r>
                <a:endParaRPr lang="en-US" altLang="zh-CN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(4)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溶于水呈碱性的原因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写出离子方程式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000000"/>
                    </a:solidFill>
                    <a:latin typeface="NEU-BZ-S92" panose="02020503000000020003" pitchFamily="18" charset="-122"/>
                    <a:cs typeface="宋体" panose="02010600030101010101" pitchFamily="2" charset="-122"/>
                  </a:rPr>
                  <a:t>①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+H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altLang="zh-C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+OH</a:t>
                </a:r>
                <a:r>
                  <a:rPr lang="en-US" altLang="zh-CN" sz="44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。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000000"/>
                    </a:solidFill>
                    <a:latin typeface="NEU-BZ-S92" panose="02020503000000020003" pitchFamily="18" charset="-122"/>
                    <a:cs typeface="宋体" panose="02010600030101010101" pitchFamily="2" charset="-122"/>
                  </a:rPr>
                  <a:t>②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NaHCO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 sz="44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44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                                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。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 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(5)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与盐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如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CaCl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溶液反应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写出离子方程式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000000"/>
                    </a:solidFill>
                    <a:latin typeface="NEU-BZ-S92" panose="02020503000000020003" pitchFamily="18" charset="-122"/>
                    <a:cs typeface="宋体" panose="02010600030101010101" pitchFamily="2" charset="-122"/>
                  </a:rPr>
                  <a:t>①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 sz="44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4400" u="sng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                      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。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 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000000"/>
                    </a:solidFill>
                    <a:latin typeface="NEU-BZ-S92" panose="02020503000000020003" pitchFamily="18" charset="-122"/>
                    <a:cs typeface="宋体" panose="02010600030101010101" pitchFamily="2" charset="-122"/>
                  </a:rPr>
                  <a:t>②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NaHCO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CaCl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不反应。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88FABA-CFED-4638-AE88-7652F3766B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898" y="1764606"/>
                <a:ext cx="20906914" cy="9144683"/>
              </a:xfrm>
              <a:prstGeom prst="rect">
                <a:avLst/>
              </a:prstGeom>
              <a:blipFill rotWithShape="1">
                <a:blip r:embed="rId3"/>
                <a:stretch>
                  <a:fillRect l="-1166" b="-22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="" xmlns:a16="http://schemas.microsoft.com/office/drawing/2014/main" id="{77BFB072-0D08-4AF6-A2C8-E1C7A6AD9250}"/>
                  </a:ext>
                </a:extLst>
              </p:cNvPr>
              <p:cNvSpPr/>
              <p:nvPr/>
            </p:nvSpPr>
            <p:spPr>
              <a:xfrm>
                <a:off x="4824860" y="2648017"/>
                <a:ext cx="9844765" cy="988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+Ca</a:t>
                </a:r>
                <a:r>
                  <a:rPr lang="en-US" altLang="zh-CN" sz="4400" baseline="30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2+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+OH</a:t>
                </a:r>
                <a:r>
                  <a:rPr lang="en-US" altLang="zh-CN" sz="4400" baseline="30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=CaCO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↓+H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7BFB072-0D08-4AF6-A2C8-E1C7A6AD92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860" y="2648017"/>
                <a:ext cx="9844765" cy="988797"/>
              </a:xfrm>
              <a:prstGeom prst="rect">
                <a:avLst/>
              </a:prstGeom>
              <a:blipFill rotWithShape="1">
                <a:blip r:embed="rId4"/>
                <a:stretch>
                  <a:fillRect l="-2477" b="-282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id="{CD9546E3-F9FA-415A-8C84-AB8F7EF2239D}"/>
                  </a:ext>
                </a:extLst>
              </p:cNvPr>
              <p:cNvSpPr/>
              <p:nvPr/>
            </p:nvSpPr>
            <p:spPr>
              <a:xfrm>
                <a:off x="4896868" y="3636814"/>
                <a:ext cx="10955382" cy="1002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+Ca</a:t>
                </a:r>
                <a:r>
                  <a:rPr lang="en-US" altLang="zh-CN" sz="4400" baseline="30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2+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+2OH</a:t>
                </a:r>
                <a:r>
                  <a:rPr lang="en-US" altLang="zh-CN" sz="4400" baseline="30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=CaCO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↓+2H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O+C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9546E3-F9FA-415A-8C84-AB8F7EF223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868" y="3636814"/>
                <a:ext cx="10955382" cy="1002326"/>
              </a:xfrm>
              <a:prstGeom prst="rect">
                <a:avLst/>
              </a:prstGeom>
              <a:blipFill rotWithShape="1">
                <a:blip r:embed="rId5"/>
                <a:stretch>
                  <a:fillRect l="-2226" b="-286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="" xmlns:a16="http://schemas.microsoft.com/office/drawing/2014/main" id="{8DFEAFEF-D017-4EC8-A39B-CF1B2455BC84}"/>
                  </a:ext>
                </a:extLst>
              </p:cNvPr>
              <p:cNvSpPr/>
              <p:nvPr/>
            </p:nvSpPr>
            <p:spPr>
              <a:xfrm>
                <a:off x="4464820" y="6680465"/>
                <a:ext cx="6480720" cy="988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+H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altLang="zh-CN" sz="4400" i="1">
                        <a:solidFill>
                          <a:srgbClr val="A5002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+OH</a:t>
                </a:r>
                <a:r>
                  <a:rPr lang="en-US" altLang="zh-CN" sz="4400" baseline="30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DFEAFEF-D017-4EC8-A39B-CF1B2455B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820" y="6680465"/>
                <a:ext cx="6480720" cy="988797"/>
              </a:xfrm>
              <a:prstGeom prst="rect">
                <a:avLst/>
              </a:prstGeom>
              <a:blipFill rotWithShape="1">
                <a:blip r:embed="rId6"/>
                <a:stretch>
                  <a:fillRect l="-3759" b="-290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177DFACF-42E5-42F8-981E-4F95B8AB2D78}"/>
                  </a:ext>
                </a:extLst>
              </p:cNvPr>
              <p:cNvSpPr/>
              <p:nvPr/>
            </p:nvSpPr>
            <p:spPr>
              <a:xfrm>
                <a:off x="4104780" y="8683160"/>
                <a:ext cx="5328592" cy="1002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Ca</a:t>
                </a:r>
                <a:r>
                  <a:rPr lang="en-US" altLang="zh-CN" sz="4400" baseline="30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2+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=CaCO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↓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77DFACF-42E5-42F8-981E-4F95B8AB2D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780" y="8683160"/>
                <a:ext cx="5328592" cy="1002326"/>
              </a:xfrm>
              <a:prstGeom prst="rect">
                <a:avLst/>
              </a:prstGeom>
              <a:blipFill rotWithShape="1">
                <a:blip r:embed="rId7"/>
                <a:stretch>
                  <a:fillRect l="-4577" b="-278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3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基础自主诊断.EPS" descr="id:2147501342;FounderCES">
            <a:extLst>
              <a:ext uri="{FF2B5EF4-FFF2-40B4-BE49-F238E27FC236}">
                <a16:creationId xmlns:a16="http://schemas.microsoft.com/office/drawing/2014/main" xmlns="" id="{3EEDABB3-1EB8-4CB4-AE4C-C90A88B61C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6285" y="1112334"/>
            <a:ext cx="20734513" cy="65227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CD88FABA-CFED-4638-AE88-7652F3766B57}"/>
              </a:ext>
            </a:extLst>
          </p:cNvPr>
          <p:cNvSpPr/>
          <p:nvPr/>
        </p:nvSpPr>
        <p:spPr>
          <a:xfrm>
            <a:off x="1487898" y="1764606"/>
            <a:ext cx="20906914" cy="640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3.Na</a:t>
            </a:r>
            <a:r>
              <a:rPr lang="en-US" altLang="zh-CN" sz="4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的相互转化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</a:t>
            </a: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纯碱的工业制法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侯氏制碱法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工业上制纯碱是向饱和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NaCl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溶液中依次通入足量的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和足量的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此时会有晶体析出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过滤得到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最后将所得固体加热分解即得到纯碱。得到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固体的反应原理为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　　　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　　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77BFB072-0D08-4AF6-A2C8-E1C7A6AD9250}"/>
              </a:ext>
            </a:extLst>
          </p:cNvPr>
          <p:cNvSpPr/>
          <p:nvPr/>
        </p:nvSpPr>
        <p:spPr>
          <a:xfrm>
            <a:off x="14185900" y="4948342"/>
            <a:ext cx="864095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氨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CD9546E3-F9FA-415A-8C84-AB8F7EF2239D}"/>
              </a:ext>
            </a:extLst>
          </p:cNvPr>
          <p:cNvSpPr/>
          <p:nvPr/>
        </p:nvSpPr>
        <p:spPr>
          <a:xfrm>
            <a:off x="17489422" y="4938744"/>
            <a:ext cx="2530446" cy="1002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二氧化碳　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5A01725-93B9-4531-9173-71AA3F131AB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28716" y="2930106"/>
            <a:ext cx="6087895" cy="1371867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8A3C6C49-28C7-4931-9939-D2932B1E5B61}"/>
              </a:ext>
            </a:extLst>
          </p:cNvPr>
          <p:cNvSpPr/>
          <p:nvPr/>
        </p:nvSpPr>
        <p:spPr>
          <a:xfrm>
            <a:off x="8137228" y="6949183"/>
            <a:ext cx="10955382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NaCl+NH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O=NaHCO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↓+NH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2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56272607-EB9D-4B4D-8671-85E27B03C174}"/>
              </a:ext>
            </a:extLst>
          </p:cNvPr>
          <p:cNvSpPr/>
          <p:nvPr/>
        </p:nvSpPr>
        <p:spPr>
          <a:xfrm>
            <a:off x="1571090" y="9325446"/>
            <a:ext cx="20618883" cy="136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1" rIns="91425" bIns="45711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56272607-EB9D-4B4D-8671-85E27B03C174}"/>
              </a:ext>
            </a:extLst>
          </p:cNvPr>
          <p:cNvSpPr/>
          <p:nvPr/>
        </p:nvSpPr>
        <p:spPr>
          <a:xfrm>
            <a:off x="1415889" y="6959038"/>
            <a:ext cx="20618883" cy="136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1" rIns="91425" bIns="45711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1CFFE273-3F87-4A17-8C0A-AB79DD9E7576}"/>
              </a:ext>
            </a:extLst>
          </p:cNvPr>
          <p:cNvSpPr/>
          <p:nvPr/>
        </p:nvSpPr>
        <p:spPr>
          <a:xfrm>
            <a:off x="1512493" y="4788942"/>
            <a:ext cx="20618883" cy="1296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1" rIns="91425" bIns="45711" anchor="ctr"/>
          <a:lstStyle/>
          <a:p>
            <a:pPr algn="ctr">
              <a:defRPr/>
            </a:pPr>
            <a:endParaRPr lang="zh-CN" altLang="en-US" dirty="0"/>
          </a:p>
        </p:txBody>
      </p:sp>
      <p:pic>
        <p:nvPicPr>
          <p:cNvPr id="5" name="基础自主诊断.EPS" descr="id:2147501342;FounderCES">
            <a:extLst>
              <a:ext uri="{FF2B5EF4-FFF2-40B4-BE49-F238E27FC236}">
                <a16:creationId xmlns:a16="http://schemas.microsoft.com/office/drawing/2014/main" xmlns="" id="{3EEDABB3-1EB8-4CB4-AE4C-C90A88B61C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6285" y="1112334"/>
            <a:ext cx="20734513" cy="652271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2B2272D3-E0F5-4149-87CD-FE88F1CE21EA}"/>
              </a:ext>
            </a:extLst>
          </p:cNvPr>
          <p:cNvSpPr/>
          <p:nvPr/>
        </p:nvSpPr>
        <p:spPr>
          <a:xfrm>
            <a:off x="9580382" y="2184919"/>
            <a:ext cx="4367385" cy="324631"/>
          </a:xfrm>
          <a:prstGeom prst="rect">
            <a:avLst/>
          </a:prstGeom>
        </p:spPr>
        <p:txBody>
          <a:bodyPr wrap="none" lIns="91425" tIns="45711" rIns="91425" bIns="45711">
            <a:spAutoFit/>
          </a:bodyPr>
          <a:lstStyle/>
          <a:p>
            <a:pPr algn="ctr">
              <a:lnSpc>
                <a:spcPts val="1765"/>
              </a:lnSpc>
              <a:spcAft>
                <a:spcPts val="0"/>
              </a:spcAft>
              <a:defRPr/>
            </a:pPr>
            <a:r>
              <a:rPr lang="en-US" altLang="zh-CN" sz="44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rPr>
              <a:t>􀳊 </a:t>
            </a:r>
            <a:r>
              <a:rPr lang="zh-CN" altLang="en-US" sz="44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rPr>
              <a:t>对点自测</a:t>
            </a:r>
            <a:r>
              <a:rPr lang="zh-CN" altLang="en-US" sz="4400" dirty="0">
                <a:solidFill>
                  <a:srgbClr val="000000"/>
                </a:solidFill>
                <a:latin typeface="NEU-BZ-S92" panose="02020503000000020003" pitchFamily="18" charset="-122"/>
                <a:ea typeface="方正兰亭粗黑_GBK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rPr>
              <a:t>􀳊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BDB96134-7B14-47A0-A1BD-3C418C64E83A}"/>
              </a:ext>
            </a:extLst>
          </p:cNvPr>
          <p:cNvSpPr/>
          <p:nvPr/>
        </p:nvSpPr>
        <p:spPr>
          <a:xfrm>
            <a:off x="1368476" y="2628702"/>
            <a:ext cx="20882320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判断下列描述的正误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正确的打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“√”,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错误的打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“×”)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用澄清石灰水能够鉴别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1EC9E643-5257-49E5-9158-88A87F58CBE4}"/>
              </a:ext>
            </a:extLst>
          </p:cNvPr>
          <p:cNvSpPr/>
          <p:nvPr/>
        </p:nvSpPr>
        <p:spPr>
          <a:xfrm>
            <a:off x="1440484" y="6064937"/>
            <a:ext cx="20882320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侯氏制碱法的工艺过程中应用了物质溶解度的差异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-BZ-S92" panose="02020503000000020003"/>
              <a:ea typeface="方正书宋_GBK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E1AACE22-4972-417F-99E8-0635416BD547}"/>
              </a:ext>
            </a:extLst>
          </p:cNvPr>
          <p:cNvSpPr/>
          <p:nvPr/>
        </p:nvSpPr>
        <p:spPr>
          <a:xfrm>
            <a:off x="13681844" y="3855336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×</a:t>
            </a:r>
            <a:endParaRPr kumimoji="0" lang="zh-CN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38AD0A17-0EA1-4FF2-A6CB-180F5E0E5665}"/>
              </a:ext>
            </a:extLst>
          </p:cNvPr>
          <p:cNvSpPr/>
          <p:nvPr/>
        </p:nvSpPr>
        <p:spPr>
          <a:xfrm>
            <a:off x="1368476" y="4860950"/>
            <a:ext cx="20666296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kumimoji="0" lang="zh-C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Ca(OH)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溶液均反应生成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沉淀。</a:t>
            </a:r>
            <a:endParaRPr lang="zh-CN" altLang="zh-CN" sz="1400" dirty="0">
              <a:solidFill>
                <a:srgbClr val="000000"/>
              </a:solidFill>
              <a:latin typeface="NEU-BZ-S92" panose="02020503000000020003"/>
              <a:ea typeface="方正书宋_GBK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3C1791EC-6B68-45CB-85E6-2293CFE36D0F}"/>
              </a:ext>
            </a:extLst>
          </p:cNvPr>
          <p:cNvSpPr/>
          <p:nvPr/>
        </p:nvSpPr>
        <p:spPr>
          <a:xfrm>
            <a:off x="14905980" y="6342391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√</a:t>
            </a:r>
            <a:endParaRPr lang="zh-CN" altLang="en-US" sz="4400" dirty="0">
              <a:solidFill>
                <a:prstClr val="black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E48C0ACE-CF31-47F9-A7CF-219F323C87AC}"/>
              </a:ext>
            </a:extLst>
          </p:cNvPr>
          <p:cNvSpPr/>
          <p:nvPr/>
        </p:nvSpPr>
        <p:spPr>
          <a:xfrm>
            <a:off x="1440484" y="7093198"/>
            <a:ext cx="20666296" cy="9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kumimoji="0" lang="zh-C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侯氏制碱法利用了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溶解度比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小的特点。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C9132758-B9E6-480B-B253-2E7F76434C5C}"/>
              </a:ext>
            </a:extLst>
          </p:cNvPr>
          <p:cNvSpPr/>
          <p:nvPr/>
        </p:nvSpPr>
        <p:spPr>
          <a:xfrm>
            <a:off x="1439372" y="8225177"/>
            <a:ext cx="20882320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(3)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可用加热分解的方法区分碳酸钠和碳酸氢钠两种固体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B898AE83-B748-4D91-8178-70440EBF567E}"/>
              </a:ext>
            </a:extLst>
          </p:cNvPr>
          <p:cNvSpPr/>
          <p:nvPr/>
        </p:nvSpPr>
        <p:spPr>
          <a:xfrm>
            <a:off x="15401652" y="8526198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√</a:t>
            </a:r>
            <a:endParaRPr lang="zh-CN" altLang="en-US" sz="4400" dirty="0">
              <a:solidFill>
                <a:prstClr val="black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B07E8BD2-055C-458A-9C9C-3FD671DB46CD}"/>
              </a:ext>
            </a:extLst>
          </p:cNvPr>
          <p:cNvSpPr/>
          <p:nvPr/>
        </p:nvSpPr>
        <p:spPr>
          <a:xfrm>
            <a:off x="1440484" y="9377305"/>
            <a:ext cx="20666296" cy="13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kumimoji="0" lang="zh-C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碳酸氢钠受热分解生成二氧化碳、水和碳酸钠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碳酸钠受热不分解。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marL="0" marR="0" lvl="0" indent="0" algn="l" defTabSz="211772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11" grpId="0" animBg="1"/>
      <p:bldP spid="15" grpId="0"/>
      <p:bldP spid="16" grpId="0"/>
      <p:bldP spid="17" grpId="0"/>
      <p:bldP spid="18" grpId="0"/>
      <p:bldP spid="28" grpId="0"/>
      <p:bldP spid="29" grpId="0"/>
      <p:bldP spid="30" grpId="0"/>
      <p:bldP spid="3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56272607-EB9D-4B4D-8671-85E27B03C174}"/>
              </a:ext>
            </a:extLst>
          </p:cNvPr>
          <p:cNvSpPr/>
          <p:nvPr/>
        </p:nvSpPr>
        <p:spPr>
          <a:xfrm>
            <a:off x="1440484" y="6258807"/>
            <a:ext cx="20618883" cy="136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1" rIns="91425" bIns="45711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1CFFE273-3F87-4A17-8C0A-AB79DD9E7576}"/>
              </a:ext>
            </a:extLst>
          </p:cNvPr>
          <p:cNvSpPr/>
          <p:nvPr/>
        </p:nvSpPr>
        <p:spPr>
          <a:xfrm>
            <a:off x="1528874" y="2988742"/>
            <a:ext cx="20618883" cy="1931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1" rIns="91425" bIns="45711" anchor="ctr"/>
          <a:lstStyle/>
          <a:p>
            <a:pPr algn="ctr">
              <a:defRPr/>
            </a:pPr>
            <a:endParaRPr lang="zh-CN" altLang="en-US" dirty="0"/>
          </a:p>
        </p:txBody>
      </p:sp>
      <p:pic>
        <p:nvPicPr>
          <p:cNvPr id="5" name="基础自主诊断.EPS" descr="id:2147501342;FounderCES">
            <a:extLst>
              <a:ext uri="{FF2B5EF4-FFF2-40B4-BE49-F238E27FC236}">
                <a16:creationId xmlns:a16="http://schemas.microsoft.com/office/drawing/2014/main" xmlns="" id="{3EEDABB3-1EB8-4CB4-AE4C-C90A88B61C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6285" y="1112334"/>
            <a:ext cx="20734513" cy="65227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1EC9E643-5257-49E5-9158-88A87F58CBE4}"/>
              </a:ext>
            </a:extLst>
          </p:cNvPr>
          <p:cNvSpPr/>
          <p:nvPr/>
        </p:nvSpPr>
        <p:spPr>
          <a:xfrm>
            <a:off x="1397156" y="1764606"/>
            <a:ext cx="20882320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(4)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饱和溶液中通入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晶体析出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E48C0ACE-CF31-47F9-A7CF-219F323C87AC}"/>
              </a:ext>
            </a:extLst>
          </p:cNvPr>
          <p:cNvSpPr/>
          <p:nvPr/>
        </p:nvSpPr>
        <p:spPr>
          <a:xfrm>
            <a:off x="1451561" y="2791930"/>
            <a:ext cx="2088232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kumimoji="0" lang="zh-C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发生反应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O=2NaHCO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↓,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由于溶解度较大的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转化成溶解度较小的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且又消耗一部分溶剂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故有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晶体析出。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F5D64CF5-4E18-4545-8DDA-CE979D149088}"/>
              </a:ext>
            </a:extLst>
          </p:cNvPr>
          <p:cNvSpPr/>
          <p:nvPr/>
        </p:nvSpPr>
        <p:spPr>
          <a:xfrm>
            <a:off x="1512492" y="5076974"/>
            <a:ext cx="20882320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(5)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将稀盐酸滴入碳酸钠与氢氧化钠的混合溶液中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立即产生气泡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423F38A2-DE00-4674-9C0A-25FFCB2819D6}"/>
              </a:ext>
            </a:extLst>
          </p:cNvPr>
          <p:cNvSpPr/>
          <p:nvPr/>
        </p:nvSpPr>
        <p:spPr>
          <a:xfrm>
            <a:off x="14689956" y="2020393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√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A0AFECA9-3031-415C-9D50-9CC3A9A45251}"/>
              </a:ext>
            </a:extLst>
          </p:cNvPr>
          <p:cNvSpPr/>
          <p:nvPr/>
        </p:nvSpPr>
        <p:spPr>
          <a:xfrm>
            <a:off x="17570276" y="5220990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×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4B5E351E-44D8-4DCF-95CD-304E402E9030}"/>
              </a:ext>
            </a:extLst>
          </p:cNvPr>
          <p:cNvSpPr/>
          <p:nvPr/>
        </p:nvSpPr>
        <p:spPr>
          <a:xfrm>
            <a:off x="1440484" y="6445126"/>
            <a:ext cx="20882320" cy="9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kumimoji="0" lang="zh-C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将稀盐酸滴入碳酸钠与氢氧化钠的混合溶液中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不会立即产生气泡。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7B794A85-BA97-463D-9E00-1AD39B1C808B}"/>
              </a:ext>
            </a:extLst>
          </p:cNvPr>
          <p:cNvSpPr/>
          <p:nvPr/>
        </p:nvSpPr>
        <p:spPr>
          <a:xfrm>
            <a:off x="1440484" y="7597254"/>
            <a:ext cx="20882320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(6)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用酚酞溶液可鉴别饱和食盐水和饱和碳酸钠溶液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/>
              <a:ea typeface="方正书宋_GBK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2E7B70A1-7A80-4EE8-A741-3A96D0D999B9}"/>
              </a:ext>
            </a:extLst>
          </p:cNvPr>
          <p:cNvSpPr/>
          <p:nvPr/>
        </p:nvSpPr>
        <p:spPr>
          <a:xfrm>
            <a:off x="14321532" y="7885286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√</a:t>
            </a:r>
            <a:endParaRPr lang="zh-CN" alt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1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3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56272607-EB9D-4B4D-8671-85E27B03C174}"/>
              </a:ext>
            </a:extLst>
          </p:cNvPr>
          <p:cNvSpPr/>
          <p:nvPr/>
        </p:nvSpPr>
        <p:spPr>
          <a:xfrm>
            <a:off x="1559905" y="2871593"/>
            <a:ext cx="20618883" cy="136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1" rIns="91425" bIns="45711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" name="基础自主诊断.EPS" descr="id:2147501342;FounderCES">
            <a:extLst>
              <a:ext uri="{FF2B5EF4-FFF2-40B4-BE49-F238E27FC236}">
                <a16:creationId xmlns:a16="http://schemas.microsoft.com/office/drawing/2014/main" xmlns="" id="{3EEDABB3-1EB8-4CB4-AE4C-C90A88B61C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6285" y="1112334"/>
            <a:ext cx="20734513" cy="65227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BDB96134-7B14-47A0-A1BD-3C418C64E83A}"/>
              </a:ext>
            </a:extLst>
          </p:cNvPr>
          <p:cNvSpPr/>
          <p:nvPr/>
        </p:nvSpPr>
        <p:spPr>
          <a:xfrm>
            <a:off x="1368476" y="1836614"/>
            <a:ext cx="20882320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(7)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苏打是面包发酵粉的主要成分之一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1AACE22-4972-417F-99E8-0635416BD547}"/>
              </a:ext>
            </a:extLst>
          </p:cNvPr>
          <p:cNvSpPr/>
          <p:nvPr/>
        </p:nvSpPr>
        <p:spPr>
          <a:xfrm>
            <a:off x="11009817" y="2007239"/>
            <a:ext cx="8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×</a:t>
            </a:r>
            <a:endParaRPr kumimoji="0" lang="zh-CN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38AD0A17-0EA1-4FF2-A6CB-180F5E0E5665}"/>
              </a:ext>
            </a:extLst>
          </p:cNvPr>
          <p:cNvSpPr/>
          <p:nvPr/>
        </p:nvSpPr>
        <p:spPr>
          <a:xfrm>
            <a:off x="1512492" y="2988742"/>
            <a:ext cx="20666296" cy="9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kumimoji="0" lang="zh-C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面包发酵粉的主要成分为小苏打。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F5D64CF5-4E18-4545-8DDA-CE979D149088}"/>
              </a:ext>
            </a:extLst>
          </p:cNvPr>
          <p:cNvSpPr/>
          <p:nvPr/>
        </p:nvSpPr>
        <p:spPr>
          <a:xfrm>
            <a:off x="1440484" y="4232193"/>
            <a:ext cx="20882320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(8)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相同温度下溶解度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小苏打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&lt;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苏打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热稳定性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&gt;NaHCO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423F38A2-DE00-4674-9C0A-25FFCB2819D6}"/>
              </a:ext>
            </a:extLst>
          </p:cNvPr>
          <p:cNvSpPr/>
          <p:nvPr/>
        </p:nvSpPr>
        <p:spPr>
          <a:xfrm>
            <a:off x="16994212" y="4464474"/>
            <a:ext cx="87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√</a:t>
            </a:r>
            <a:endParaRPr kumimoji="0" lang="zh-CN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15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/>
      <p:bldP spid="14" grpId="0"/>
      <p:bldP spid="15" grpId="0"/>
      <p:bldP spid="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素养全面提升.EPS" descr="id:2147509231;FounderCES">
            <a:extLst>
              <a:ext uri="{FF2B5EF4-FFF2-40B4-BE49-F238E27FC236}">
                <a16:creationId xmlns:a16="http://schemas.microsoft.com/office/drawing/2014/main" xmlns="" id="{5EC2D793-D3D9-4198-8B44-45BE52D837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AEBE1E89-978C-4D4D-8ADF-A221F6F29AC3}"/>
              </a:ext>
            </a:extLst>
          </p:cNvPr>
          <p:cNvSpPr/>
          <p:nvPr/>
        </p:nvSpPr>
        <p:spPr>
          <a:xfrm>
            <a:off x="1487896" y="2839846"/>
            <a:ext cx="13734252" cy="7082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下列有关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的比较中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不正确的是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热稳定性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&gt;NaHCO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相同温度下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,0.1 mol·L</a:t>
            </a:r>
            <a:r>
              <a:rPr lang="en-US" altLang="zh-CN" sz="4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盐溶液的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pH:Na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&gt;NaHCO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等质量的碳酸钠和碳酸氢钠分别与足量盐酸反应放出气体的量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&lt;NaHCO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相同温度下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,0.1 mol·L</a:t>
            </a:r>
            <a:r>
              <a:rPr lang="en-US" altLang="zh-CN" sz="4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盐溶液分别与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0.1 mol·L</a:t>
            </a:r>
            <a:r>
              <a:rPr lang="en-US" altLang="zh-CN" sz="4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盐酸反应的剧烈程度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&gt;NaHCO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258AA64-7B21-433D-8B7A-278556BA2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2211" y="2801925"/>
            <a:ext cx="936104" cy="9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kumimoji="0" lang="zh-CN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圈三角.EPS" descr="id:2147505800;FounderCES">
            <a:extLst>
              <a:ext uri="{FF2B5EF4-FFF2-40B4-BE49-F238E27FC236}">
                <a16:creationId xmlns="" xmlns:a16="http://schemas.microsoft.com/office/drawing/2014/main" id="{DBB25C25-9500-41C4-B51D-8A0F35CCB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994" y="2316961"/>
            <a:ext cx="30860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3">
            <a:extLst>
              <a:ext uri="{FF2B5EF4-FFF2-40B4-BE49-F238E27FC236}">
                <a16:creationId xmlns="" xmlns:a16="http://schemas.microsoft.com/office/drawing/2014/main" id="{A07B1745-51C0-4A11-9F04-7655EE721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596" y="1908622"/>
            <a:ext cx="10482357" cy="98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题组一　碳酸钠与碳酸氢钠的性质及用途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F808EDAE-68FA-4B1B-BE80-B2B07F060328}"/>
              </a:ext>
            </a:extLst>
          </p:cNvPr>
          <p:cNvSpPr/>
          <p:nvPr/>
        </p:nvSpPr>
        <p:spPr>
          <a:xfrm>
            <a:off x="16139322" y="2951207"/>
            <a:ext cx="6039466" cy="71426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="" xmlns:a16="http://schemas.microsoft.com/office/drawing/2014/main" id="{3F32BCF2-F9D4-428D-9B0D-EAA1C5CBD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3627" y="2893025"/>
            <a:ext cx="5350856" cy="708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,NaHCO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受热易分解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受热不分解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相同条件下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,pH:Na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&gt;NaHCO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相同质量时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碳酸氢钠的物质的量大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6014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:a16="http://schemas.microsoft.com/office/drawing/2014/main" xmlns="" id="{8AE4CD70-D5EC-4675-BDD7-1A9089202D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AEBE1E89-978C-4D4D-8ADF-A221F6F29AC3}"/>
              </a:ext>
            </a:extLst>
          </p:cNvPr>
          <p:cNvSpPr/>
          <p:nvPr/>
        </p:nvSpPr>
        <p:spPr>
          <a:xfrm>
            <a:off x="1459760" y="1924869"/>
            <a:ext cx="13734252" cy="7082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下列有关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的比较中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不正确的是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热稳定性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&gt;NaHCO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相同温度下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,0.1 mol·L</a:t>
            </a:r>
            <a:r>
              <a:rPr lang="en-US" altLang="zh-CN" sz="4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盐溶液的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pH:Na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&gt;NaHCO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等质量的碳酸钠和碳酸氢钠分别与足量盐酸反应放出气体的量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&lt;NaHCO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相同温度下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,0.1 mol·L</a:t>
            </a:r>
            <a:r>
              <a:rPr lang="en-US" altLang="zh-CN" sz="4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盐溶液分别与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0.1 mol·L</a:t>
            </a:r>
            <a:r>
              <a:rPr lang="en-US" altLang="zh-CN" sz="4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盐酸反应的剧烈程度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&gt;NaHCO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F808EDAE-68FA-4B1B-BE80-B2B07F060328}"/>
              </a:ext>
            </a:extLst>
          </p:cNvPr>
          <p:cNvSpPr/>
          <p:nvPr/>
        </p:nvSpPr>
        <p:spPr>
          <a:xfrm>
            <a:off x="15554052" y="1950859"/>
            <a:ext cx="6552728" cy="7056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="" xmlns:a16="http://schemas.microsoft.com/office/drawing/2014/main" id="{3F32BCF2-F9D4-428D-9B0D-EAA1C5CBD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099" y="1973682"/>
            <a:ext cx="5760641" cy="505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,NaHCO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与盐酸反应一步完成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而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与盐酸反应分两步进行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相同条件下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比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反应剧烈。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="" xmlns:a16="http://schemas.microsoft.com/office/drawing/2014/main" id="{37016C10-96C5-40E9-B439-9C31AED9F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3892" y="1908622"/>
            <a:ext cx="936104" cy="9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kumimoji="0" lang="zh-CN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:a16="http://schemas.microsoft.com/office/drawing/2014/main" xmlns="" id="{8AE4CD70-D5EC-4675-BDD7-1A9089202D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AEBE1E89-978C-4D4D-8ADF-A221F6F29AC3}"/>
              </a:ext>
            </a:extLst>
          </p:cNvPr>
          <p:cNvSpPr/>
          <p:nvPr/>
        </p:nvSpPr>
        <p:spPr>
          <a:xfrm>
            <a:off x="1483292" y="1908622"/>
            <a:ext cx="13494696" cy="8097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化学与生活密切相关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下列有关说法中正确的是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碳酸钠溶液呈碱性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可用热的纯碱溶液除去金属表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面的煤油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日常生活中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小苏打常用作食用碱使用而苏打不能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在牙膏中添入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NaF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能起到预防龋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齿的作用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向含有纯碱的废水中加入适量生石灰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能消除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水的污染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="" xmlns:a16="http://schemas.microsoft.com/office/drawing/2014/main" id="{7258AA64-7B21-433D-8B7A-278556BA2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1864" y="1974954"/>
            <a:ext cx="936104" cy="9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kumimoji="0" lang="zh-CN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F808EDAE-68FA-4B1B-BE80-B2B07F060328}"/>
              </a:ext>
            </a:extLst>
          </p:cNvPr>
          <p:cNvSpPr/>
          <p:nvPr/>
        </p:nvSpPr>
        <p:spPr>
          <a:xfrm>
            <a:off x="14977988" y="2013720"/>
            <a:ext cx="7200800" cy="8241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="" xmlns:a16="http://schemas.microsoft.com/office/drawing/2014/main" id="{3F32BCF2-F9D4-428D-9B0D-EAA1C5CBD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8028" y="1941712"/>
            <a:ext cx="6768752" cy="809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煤油成分为烃的混合物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与碱不反应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不能用热的纯碱溶液除去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错误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碳酸氢钠不稳定受热分解生成二氧化碳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可以用于食用碱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苏打易与酸反应生成二氧化碳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也可用于食用碱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错误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76699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基础自主诊断.EPS" descr="id:2147501342;FounderCES">
            <a:extLst>
              <a:ext uri="{FF2B5EF4-FFF2-40B4-BE49-F238E27FC236}">
                <a16:creationId xmlns="" xmlns:a16="http://schemas.microsoft.com/office/drawing/2014/main" id="{B53313B3-497F-4CB2-BE37-F4DDBCB40F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3" y="1112334"/>
            <a:ext cx="20734513" cy="652271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AFAB5598-D0E7-405B-8295-5A7633F35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215280"/>
              </p:ext>
            </p:extLst>
          </p:nvPr>
        </p:nvGraphicFramePr>
        <p:xfrm>
          <a:off x="1584500" y="3160142"/>
          <a:ext cx="20496212" cy="3429000"/>
        </p:xfrm>
        <a:graphic>
          <a:graphicData uri="http://schemas.openxmlformats.org/drawingml/2006/table">
            <a:tbl>
              <a:tblPr firstRow="1" firstCol="1" bandRow="1"/>
              <a:tblGrid>
                <a:gridCol w="4032448">
                  <a:extLst>
                    <a:ext uri="{9D8B030D-6E8A-4147-A177-3AD203B41FA5}">
                      <a16:colId xmlns:a16="http://schemas.microsoft.com/office/drawing/2014/main" xmlns="" val="3152508819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418321495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xmlns="" val="254399589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xmlns="" val="3543185401"/>
                    </a:ext>
                  </a:extLst>
                </a:gridCol>
                <a:gridCol w="4438428">
                  <a:extLst>
                    <a:ext uri="{9D8B030D-6E8A-4147-A177-3AD203B41FA5}">
                      <a16:colId xmlns:a16="http://schemas.microsoft.com/office/drawing/2014/main" xmlns="" val="18524627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颜色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熔点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硬度</a:t>
                      </a:r>
                      <a:endParaRPr lang="zh-CN" sz="50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密度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导电、导热性</a:t>
                      </a:r>
                      <a:endParaRPr lang="zh-CN" sz="50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8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en-US" altLang="zh-CN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色</a:t>
                      </a:r>
                      <a:r>
                        <a:rPr lang="en-US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有金属光泽</a:t>
                      </a:r>
                      <a:r>
                        <a:rPr lang="en-US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50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zh-CN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50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质软</a:t>
                      </a:r>
                      <a:r>
                        <a:rPr lang="en-US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硬度</a:t>
                      </a:r>
                      <a:r>
                        <a:rPr lang="zh-CN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en-US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可切割</a:t>
                      </a:r>
                      <a:r>
                        <a:rPr lang="en-US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50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比水</a:t>
                      </a:r>
                      <a:r>
                        <a:rPr lang="zh-CN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en-US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比煤油</a:t>
                      </a:r>
                      <a:r>
                        <a:rPr lang="zh-CN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en-US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50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良好</a:t>
                      </a:r>
                      <a:endParaRPr lang="zh-CN" sz="50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2871490"/>
                  </a:ext>
                </a:extLst>
              </a:tr>
            </a:tbl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CD88FABA-CFED-4638-AE88-7652F3766B57}"/>
              </a:ext>
            </a:extLst>
          </p:cNvPr>
          <p:cNvSpPr/>
          <p:nvPr/>
        </p:nvSpPr>
        <p:spPr>
          <a:xfrm>
            <a:off x="1407156" y="1846677"/>
            <a:ext cx="20906914" cy="457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钠的物理性质</a:t>
            </a:r>
            <a:endParaRPr lang="en-US" altLang="zh-CN" sz="50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50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50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50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9A7FE57D-6A57-46AC-B21D-9EF2330772A4}"/>
              </a:ext>
            </a:extLst>
          </p:cNvPr>
          <p:cNvSpPr/>
          <p:nvPr/>
        </p:nvSpPr>
        <p:spPr>
          <a:xfrm>
            <a:off x="1685370" y="4461968"/>
            <a:ext cx="14670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银白</a:t>
            </a:r>
            <a:endParaRPr lang="zh-CN" altLang="en-US" sz="50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11B45403-C0D3-4265-8E00-164080CEE923}"/>
              </a:ext>
            </a:extLst>
          </p:cNvPr>
          <p:cNvSpPr/>
          <p:nvPr/>
        </p:nvSpPr>
        <p:spPr>
          <a:xfrm>
            <a:off x="6670160" y="4953493"/>
            <a:ext cx="14670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低　</a:t>
            </a:r>
            <a:endParaRPr lang="zh-CN" altLang="en-US" sz="50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979F7467-409E-40CE-8427-6EE9DFDE2129}"/>
              </a:ext>
            </a:extLst>
          </p:cNvPr>
          <p:cNvSpPr/>
          <p:nvPr/>
        </p:nvSpPr>
        <p:spPr>
          <a:xfrm>
            <a:off x="11812175" y="4447115"/>
            <a:ext cx="82586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</a:t>
            </a:r>
            <a:endParaRPr lang="zh-CN" altLang="en-US" sz="50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DC0CA71E-347C-42B2-B4F8-D8A29F740CE2}"/>
              </a:ext>
            </a:extLst>
          </p:cNvPr>
          <p:cNvSpPr/>
          <p:nvPr/>
        </p:nvSpPr>
        <p:spPr>
          <a:xfrm>
            <a:off x="15213128" y="4447115"/>
            <a:ext cx="82586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</a:t>
            </a:r>
            <a:endParaRPr lang="zh-CN" altLang="en-US" sz="50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8D64711A-EE8D-477E-A76B-D45F66ED7DAD}"/>
              </a:ext>
            </a:extLst>
          </p:cNvPr>
          <p:cNvSpPr/>
          <p:nvPr/>
        </p:nvSpPr>
        <p:spPr>
          <a:xfrm>
            <a:off x="15651879" y="5511344"/>
            <a:ext cx="82586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</a:t>
            </a:r>
            <a:endParaRPr lang="zh-CN" altLang="en-US" sz="5000" dirty="0"/>
          </a:p>
        </p:txBody>
      </p:sp>
    </p:spTree>
    <p:extLst>
      <p:ext uri="{BB962C8B-B14F-4D97-AF65-F5344CB8AC3E}">
        <p14:creationId xmlns:p14="http://schemas.microsoft.com/office/powerpoint/2010/main" val="57466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:a16="http://schemas.microsoft.com/office/drawing/2014/main" xmlns="" id="{B2089A56-7A34-4837-9AE3-E4C46F3707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044527"/>
            <a:ext cx="20810312" cy="64333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EBE1E89-978C-4D4D-8ADF-A221F6F29AC3}"/>
              </a:ext>
            </a:extLst>
          </p:cNvPr>
          <p:cNvSpPr/>
          <p:nvPr/>
        </p:nvSpPr>
        <p:spPr>
          <a:xfrm>
            <a:off x="1483292" y="1764606"/>
            <a:ext cx="12702608" cy="911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化学与生活密切相关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下列有关说法中正确的是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碳酸钠溶液呈碱性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可用热的纯碱溶液除去金属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表面的煤油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日常生活中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小苏打常用作食用碱使用而苏打不能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在牙膏中添入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NaF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能起到预防龋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齿的作用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向含有纯碱的废水中加入适量生石灰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能消除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水的污染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808EDAE-68FA-4B1B-BE80-B2B07F060328}"/>
              </a:ext>
            </a:extLst>
          </p:cNvPr>
          <p:cNvSpPr/>
          <p:nvPr/>
        </p:nvSpPr>
        <p:spPr>
          <a:xfrm>
            <a:off x="14041884" y="1867147"/>
            <a:ext cx="8208912" cy="9155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="" xmlns:a16="http://schemas.microsoft.com/office/drawing/2014/main" id="{3F32BCF2-F9D4-428D-9B0D-EAA1C5CBD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5900" y="1764606"/>
            <a:ext cx="7926577" cy="911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防治龋齿的有效成分是氟离子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所以在牙膏中添入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 err="1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NaF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能起到预防龋齿的作用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正确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生石灰和水反应生成氢氧化钙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氢氧化钙和碳酸钠溶液反应生成碳酸钙沉淀和氢氧化钠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生成的氢氧化钠是强碱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具有强腐蚀性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不能消除水的污染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错误。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="" xmlns:a16="http://schemas.microsoft.com/office/drawing/2014/main" id="{58B9264E-5B3A-4755-A1FE-6496F597E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548" y="2772718"/>
            <a:ext cx="936104" cy="9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kumimoji="0" lang="zh-CN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:a16="http://schemas.microsoft.com/office/drawing/2014/main" xmlns="" id="{B2089A56-7A34-4837-9AE3-E4C46F3707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30159"/>
            <a:ext cx="20810312" cy="643330"/>
          </a:xfrm>
          <a:prstGeom prst="rect">
            <a:avLst/>
          </a:prstGeom>
        </p:spPr>
      </p:pic>
      <p:pic>
        <p:nvPicPr>
          <p:cNvPr id="4" name="圈三角.EPS" descr="id:2147505800;FounderCES">
            <a:extLst>
              <a:ext uri="{FF2B5EF4-FFF2-40B4-BE49-F238E27FC236}">
                <a16:creationId xmlns="" xmlns:a16="http://schemas.microsoft.com/office/drawing/2014/main" id="{DBB25C25-9500-41C4-B51D-8A0F35CCB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32" y="2173176"/>
            <a:ext cx="377108" cy="5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A07B1745-51C0-4A11-9F04-7655EE721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596" y="1836614"/>
            <a:ext cx="10341293" cy="98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题组二　碳酸钠与碳酸氢钠的鉴别与除杂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57F3AE0F-07F0-4D80-A77A-638B5EA5493F}"/>
              </a:ext>
            </a:extLst>
          </p:cNvPr>
          <p:cNvSpPr/>
          <p:nvPr/>
        </p:nvSpPr>
        <p:spPr>
          <a:xfrm>
            <a:off x="1487898" y="2773135"/>
            <a:ext cx="20906914" cy="8098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纯碱和小苏打是厨房中常见的两种用品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它们都是白色固体。下列区分这两种物质的方法正确的是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用坩埚分别加热两种物质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全部分解挥发没有残留物的是小苏打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用洁净的铁丝蘸取两种物质的溶液在煤气火焰上灼烧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火焰颜色发生明显变化的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是小苏打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取两只小玻璃杯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分别加入等量的两种物质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再同时加入等体积等浓度的食醋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产生气泡速率较快的是小苏打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先将两种物质配成溶液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分别加入适量澄清石灰水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无白色沉淀生成的是小苏打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="" xmlns:a16="http://schemas.microsoft.com/office/drawing/2014/main" id="{4DE0B853-3C09-4455-B1D5-F090E166A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924" y="3754569"/>
            <a:ext cx="936104" cy="9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kumimoji="0" lang="zh-CN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98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素养全面提升.EPS" descr="id:2147509231;FounderCES">
            <a:extLst>
              <a:ext uri="{FF2B5EF4-FFF2-40B4-BE49-F238E27FC236}">
                <a16:creationId xmlns:a16="http://schemas.microsoft.com/office/drawing/2014/main" xmlns="" id="{A0FA7484-BD0F-4B6D-9259-98FDA8550C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0519F79E-E96E-420E-8680-03E8F28BBA86}"/>
              </a:ext>
            </a:extLst>
          </p:cNvPr>
          <p:cNvSpPr/>
          <p:nvPr/>
        </p:nvSpPr>
        <p:spPr>
          <a:xfrm>
            <a:off x="1415890" y="2052638"/>
            <a:ext cx="20906914" cy="74325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17">
            <a:extLst>
              <a:ext uri="{FF2B5EF4-FFF2-40B4-BE49-F238E27FC236}">
                <a16:creationId xmlns="" xmlns:a16="http://schemas.microsoft.com/office/drawing/2014/main" id="{4EC13D37-D140-471F-84B6-9C4886640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508" y="2140418"/>
            <a:ext cx="20378264" cy="688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50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50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 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小苏打的主要成分为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50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加热分解生成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50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50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50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和水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有残留物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,A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项错误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纯碱与小苏打中均含钠元素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焰色均为黄色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,B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项错误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50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与酸反应的速率比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50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50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的快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所以与等量的食醋反应时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小苏打产生气泡的速率快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,C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项正确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纯碱、小苏打与澄清石灰水反应时都会生成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CaCO</a:t>
            </a:r>
            <a:r>
              <a:rPr lang="en-US" altLang="zh-CN" sz="50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白色沉淀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,D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项错误。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5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素养全面提升.EPS" descr="id:2147509231;FounderCES">
            <a:extLst>
              <a:ext uri="{FF2B5EF4-FFF2-40B4-BE49-F238E27FC236}">
                <a16:creationId xmlns:a16="http://schemas.microsoft.com/office/drawing/2014/main" xmlns="" id="{E92C2CBF-70EB-42BB-B634-41B05EEE10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57F3AE0F-07F0-4D80-A77A-638B5EA5493F}"/>
              </a:ext>
            </a:extLst>
          </p:cNvPr>
          <p:cNvSpPr/>
          <p:nvPr/>
        </p:nvSpPr>
        <p:spPr>
          <a:xfrm>
            <a:off x="1487895" y="1908622"/>
            <a:ext cx="21194949" cy="8035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某校化学课外小组为了鉴别碳酸钠和碳酸氢钠两种白色固体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用不同的方法做了如图</a:t>
            </a:r>
            <a:r>
              <a:rPr lang="en-US" altLang="zh-CN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Ⅰ~Ⅲ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所示实验。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只根据图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所示实验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不能够达到实验目的的原</a:t>
            </a:r>
            <a:endParaRPr lang="en-US" altLang="zh-CN" sz="5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因是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</a:t>
            </a:r>
            <a:r>
              <a:rPr lang="zh-CN" altLang="zh-CN" sz="5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5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</a:t>
            </a:r>
            <a:r>
              <a:rPr lang="zh-CN" altLang="zh-CN" sz="5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5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                                 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  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="" xmlns:a16="http://schemas.microsoft.com/office/drawing/2014/main" id="{4DE0B853-3C09-4455-B1D5-F090E166A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890" y="6341156"/>
            <a:ext cx="7585434" cy="226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无论是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</a:t>
            </a:r>
            <a:r>
              <a:rPr lang="en-US" altLang="zh-CN" sz="50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</a:t>
            </a:r>
            <a:r>
              <a:rPr lang="en-US" altLang="zh-CN" sz="50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还是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NaHCO</a:t>
            </a:r>
            <a:r>
              <a:rPr lang="en-US" altLang="zh-CN" sz="50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均可以与盐酸反应</a:t>
            </a:r>
            <a:endParaRPr kumimoji="0" lang="zh-CN" altLang="en-US" sz="50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9CM41.EPS" descr="id:2147507307;FounderCES">
            <a:extLst>
              <a:ext uri="{FF2B5EF4-FFF2-40B4-BE49-F238E27FC236}">
                <a16:creationId xmlns="" xmlns:a16="http://schemas.microsoft.com/office/drawing/2014/main" id="{6B0E9959-4AD9-491A-9899-E494AF757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324" y="2988742"/>
            <a:ext cx="8794169" cy="553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9CM42.EPS" descr="id:2147507314;FounderCES">
            <a:extLst>
              <a:ext uri="{FF2B5EF4-FFF2-40B4-BE49-F238E27FC236}">
                <a16:creationId xmlns="" xmlns:a16="http://schemas.microsoft.com/office/drawing/2014/main" id="{E5BA6E93-D05C-43EF-B6E6-C01957944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324" y="3327333"/>
            <a:ext cx="4032448" cy="506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338F405-5AFC-4662-913F-5E14EC248768}"/>
              </a:ext>
            </a:extLst>
          </p:cNvPr>
          <p:cNvSpPr/>
          <p:nvPr/>
        </p:nvSpPr>
        <p:spPr>
          <a:xfrm>
            <a:off x="1512492" y="8605366"/>
            <a:ext cx="14473138" cy="1109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产生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</a:t>
            </a:r>
            <a:r>
              <a:rPr lang="en-US" altLang="zh-CN" sz="50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二者的反应现象相同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故达不到鉴别的目的</a:t>
            </a:r>
            <a:endParaRPr lang="zh-CN" altLang="en-US" sz="5000" dirty="0"/>
          </a:p>
        </p:txBody>
      </p:sp>
    </p:spTree>
    <p:extLst>
      <p:ext uri="{BB962C8B-B14F-4D97-AF65-F5344CB8AC3E}">
        <p14:creationId xmlns:p14="http://schemas.microsoft.com/office/powerpoint/2010/main" val="289469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:a16="http://schemas.microsoft.com/office/drawing/2014/main" xmlns="" id="{833C0CC5-8CCD-4536-BE47-9186FEE8F5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57F3AE0F-07F0-4D80-A77A-638B5EA5493F}"/>
              </a:ext>
            </a:extLst>
          </p:cNvPr>
          <p:cNvSpPr/>
          <p:nvPr/>
        </p:nvSpPr>
        <p:spPr>
          <a:xfrm>
            <a:off x="1487895" y="1908622"/>
            <a:ext cx="20690893" cy="4035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(2)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Ⅱ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Ⅲ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所示实验均能鉴别这两种物质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其反应的化学方程式为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                                                     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(3)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若用实验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Ⅱ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验证碳酸钠和碳酸氢钠的稳定性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则试管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中装入的固体最好是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</a:t>
            </a:r>
            <a:r>
              <a:rPr lang="zh-CN" altLang="en-US" sz="44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填化学式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A56F9BB5-570F-4151-8BA6-642BE3B77EA2}"/>
              </a:ext>
            </a:extLst>
          </p:cNvPr>
          <p:cNvSpPr/>
          <p:nvPr/>
        </p:nvSpPr>
        <p:spPr>
          <a:xfrm>
            <a:off x="11089556" y="5111932"/>
            <a:ext cx="11161240" cy="5293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="" xmlns:a16="http://schemas.microsoft.com/office/drawing/2014/main" id="{E75D9902-A5AD-4D6C-8689-689A2094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5580" y="5183940"/>
            <a:ext cx="10686187" cy="505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]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试管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中装入碳酸氢钠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试管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中装入碳酸钠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这样直接加热的碳酸钠温度高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不分解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不能使澄清石灰水变浑浊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而间接加热的碳酸氢钠分解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使澄清石灰水变浑浊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表明了碳酸氢钠受热易分解。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4" name="9CM41.EPS" descr="id:2147507307;FounderCES">
            <a:extLst>
              <a:ext uri="{FF2B5EF4-FFF2-40B4-BE49-F238E27FC236}">
                <a16:creationId xmlns="" xmlns:a16="http://schemas.microsoft.com/office/drawing/2014/main" id="{6B0E9959-4AD9-491A-9899-E494AF757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0"/>
          <a:stretch/>
        </p:blipFill>
        <p:spPr bwMode="auto">
          <a:xfrm>
            <a:off x="1730814" y="6012261"/>
            <a:ext cx="4485118" cy="439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9CM42.EPS" descr="id:2147507314;FounderCES">
            <a:extLst>
              <a:ext uri="{FF2B5EF4-FFF2-40B4-BE49-F238E27FC236}">
                <a16:creationId xmlns="" xmlns:a16="http://schemas.microsoft.com/office/drawing/2014/main" id="{E5BA6E93-D05C-43EF-B6E6-C01957944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80" y="6012261"/>
            <a:ext cx="3497120" cy="439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6">
            <a:extLst>
              <a:ext uri="{FF2B5EF4-FFF2-40B4-BE49-F238E27FC236}">
                <a16:creationId xmlns="" xmlns:a16="http://schemas.microsoft.com/office/drawing/2014/main" id="{22D28543-B86E-4147-A215-260C8E9A6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5543" y="3763095"/>
            <a:ext cx="2376264" cy="98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FC20F4C3-F7DD-4950-B03B-8AB7003751A5}"/>
              </a:ext>
            </a:extLst>
          </p:cNvPr>
          <p:cNvGrpSpPr/>
          <p:nvPr/>
        </p:nvGrpSpPr>
        <p:grpSpPr>
          <a:xfrm>
            <a:off x="1603525" y="2826991"/>
            <a:ext cx="15534703" cy="988797"/>
            <a:chOff x="1603525" y="2936049"/>
            <a:chExt cx="15534703" cy="988797"/>
          </a:xfrm>
        </p:grpSpPr>
        <p:sp>
          <p:nvSpPr>
            <p:cNvPr id="18" name="Rectangle 16">
              <a:extLst>
                <a:ext uri="{FF2B5EF4-FFF2-40B4-BE49-F238E27FC236}">
                  <a16:creationId xmlns="" xmlns:a16="http://schemas.microsoft.com/office/drawing/2014/main" id="{4DE0B853-3C09-4455-B1D5-F090E166A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525" y="2936049"/>
              <a:ext cx="15534703" cy="988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495300" indent="-495300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2NaHCO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 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Na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+H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O+CO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↑,CO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+Ca(OH)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=CaCO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↓+H</a:t>
              </a:r>
              <a:r>
                <a:rPr lang="en-US" altLang="zh-CN" sz="44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</a:t>
              </a:r>
              <a:endPara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9" name="图片 18">
              <a:extLst>
                <a:ext uri="{FF2B5EF4-FFF2-40B4-BE49-F238E27FC236}">
                  <a16:creationId xmlns="" xmlns:a16="http://schemas.microsoft.com/office/drawing/2014/main" id="{B2C1E6DA-BA96-4D6A-8951-571E2CE563CE}"/>
                </a:ext>
              </a:extLst>
            </p:cNvPr>
            <p:cNvPicPr/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96012" y="2936049"/>
              <a:ext cx="1044871" cy="830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285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:a16="http://schemas.microsoft.com/office/drawing/2014/main" xmlns="" id="{913A6D22-74FE-4DD0-82FE-856AA11C7B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21277"/>
            <a:ext cx="20810312" cy="64333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04A2DC60-E67E-4CDA-B56B-82A86F28D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484" y="1979376"/>
            <a:ext cx="2088232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hangingPunct="0"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-BZ-S92" panose="02020503000000020003" pitchFamily="18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■ </a:t>
            </a: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规律小结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pic>
        <p:nvPicPr>
          <p:cNvPr id="7" name="图片 61">
            <a:extLst>
              <a:ext uri="{FF2B5EF4-FFF2-40B4-BE49-F238E27FC236}">
                <a16:creationId xmlns="" xmlns:a16="http://schemas.microsoft.com/office/drawing/2014/main" id="{3C468FEC-2923-491B-AB33-849332B4A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64820" y="1908622"/>
            <a:ext cx="17857984" cy="9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88D7E3E-2D74-4DF5-9D8C-8010C72B74AF}"/>
              </a:ext>
            </a:extLst>
          </p:cNvPr>
          <p:cNvSpPr/>
          <p:nvPr/>
        </p:nvSpPr>
        <p:spPr>
          <a:xfrm>
            <a:off x="1512492" y="2628702"/>
            <a:ext cx="20882320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碳酸钠与碳酸氢钠的鉴别与除杂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的鉴别方法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" name="9WF347A.EPS" descr="id:2147507321;FounderCES">
            <a:extLst>
              <a:ext uri="{FF2B5EF4-FFF2-40B4-BE49-F238E27FC236}">
                <a16:creationId xmlns="" xmlns:a16="http://schemas.microsoft.com/office/drawing/2014/main" id="{F0536ECE-F192-4135-8480-A789211486F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0804" y="4758165"/>
            <a:ext cx="16003893" cy="600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5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:a16="http://schemas.microsoft.com/office/drawing/2014/main" xmlns="" id="{913A6D22-74FE-4DD0-82FE-856AA11C7B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21277"/>
            <a:ext cx="20810312" cy="64333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288D7E3E-2D74-4DF5-9D8C-8010C72B74AF}"/>
              </a:ext>
            </a:extLst>
          </p:cNvPr>
          <p:cNvSpPr/>
          <p:nvPr/>
        </p:nvSpPr>
        <p:spPr>
          <a:xfrm>
            <a:off x="1440484" y="1836614"/>
            <a:ext cx="20882320" cy="217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易错警示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 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不可用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Ca(OH)</a:t>
            </a:r>
            <a:r>
              <a:rPr lang="en-US" altLang="zh-CN" sz="4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溶液鉴别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溶液和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因为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Ca(OH)</a:t>
            </a:r>
            <a:r>
              <a:rPr lang="en-US" altLang="zh-CN" sz="4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溶液与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溶液或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溶液反应时都产生白色沉淀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现象一样。</a:t>
            </a:r>
            <a:endParaRPr lang="zh-CN" altLang="zh-CN" sz="48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:a16="http://schemas.microsoft.com/office/drawing/2014/main" xmlns="" id="{E5D5C834-96D6-4D03-B223-51E12BB6F6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88D7E3E-2D74-4DF5-9D8C-8010C72B74AF}"/>
              </a:ext>
            </a:extLst>
          </p:cNvPr>
          <p:cNvSpPr/>
          <p:nvPr/>
        </p:nvSpPr>
        <p:spPr>
          <a:xfrm>
            <a:off x="1440484" y="1908622"/>
            <a:ext cx="20882320" cy="226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2.Na</a:t>
            </a:r>
            <a:r>
              <a:rPr lang="en-US" altLang="zh-CN" sz="5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5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5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的除杂方法</a:t>
            </a:r>
            <a:r>
              <a:rPr lang="en-US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依据二者性质的差异确定除杂方法</a:t>
            </a:r>
            <a:r>
              <a:rPr lang="en-US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后</a:t>
            </a:r>
            <a:endParaRPr lang="en-US" altLang="zh-CN" sz="50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者为杂质</a:t>
            </a:r>
            <a:r>
              <a:rPr lang="en-US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="" xmlns:a16="http://schemas.microsoft.com/office/drawing/2014/main" id="{3D7464AA-BB22-4DE2-8737-E7EFB5E67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707879"/>
              </p:ext>
            </p:extLst>
          </p:nvPr>
        </p:nvGraphicFramePr>
        <p:xfrm>
          <a:off x="1584500" y="4428902"/>
          <a:ext cx="20496212" cy="4572000"/>
        </p:xfrm>
        <a:graphic>
          <a:graphicData uri="http://schemas.openxmlformats.org/drawingml/2006/table">
            <a:tbl>
              <a:tblPr firstRow="1" firstCol="1" bandRow="1"/>
              <a:tblGrid>
                <a:gridCol w="2563785">
                  <a:extLst>
                    <a:ext uri="{9D8B030D-6E8A-4147-A177-3AD203B41FA5}">
                      <a16:colId xmlns="" xmlns:a16="http://schemas.microsoft.com/office/drawing/2014/main" val="3103724096"/>
                    </a:ext>
                  </a:extLst>
                </a:gridCol>
                <a:gridCol w="9101837">
                  <a:extLst>
                    <a:ext uri="{9D8B030D-6E8A-4147-A177-3AD203B41FA5}">
                      <a16:colId xmlns="" xmlns:a16="http://schemas.microsoft.com/office/drawing/2014/main" val="1992076457"/>
                    </a:ext>
                  </a:extLst>
                </a:gridCol>
                <a:gridCol w="8830590">
                  <a:extLst>
                    <a:ext uri="{9D8B030D-6E8A-4147-A177-3AD203B41FA5}">
                      <a16:colId xmlns="" xmlns:a16="http://schemas.microsoft.com/office/drawing/2014/main" val="19786202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序号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混合物</a:t>
                      </a:r>
                      <a:endParaRPr lang="zh-CN" sz="50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除杂方法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26622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NEU-BZ-S92" panose="02020503000000020003" pitchFamily="18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①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50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50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(s)</a:t>
                      </a: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NaHCO</a:t>
                      </a:r>
                      <a:r>
                        <a:rPr lang="en-US" sz="50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加热法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466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NEU-BZ-S92" panose="02020503000000020003" pitchFamily="18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②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NaHCO</a:t>
                      </a:r>
                      <a:r>
                        <a:rPr lang="en-US" sz="50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(aq)</a:t>
                      </a: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50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50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通入足量</a:t>
                      </a:r>
                      <a:r>
                        <a:rPr lang="en-US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50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74033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NEU-BZ-S92" panose="02020503000000020003" pitchFamily="18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③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50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50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(aq)</a:t>
                      </a: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NaHCO</a:t>
                      </a:r>
                      <a:r>
                        <a:rPr lang="en-US" sz="50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适量</a:t>
                      </a:r>
                      <a:r>
                        <a:rPr lang="en-US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NaOH</a:t>
                      </a: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50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2378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3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:a16="http://schemas.microsoft.com/office/drawing/2014/main" xmlns="" id="{E5D5C834-96D6-4D03-B223-51E12BB6F6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pic>
        <p:nvPicPr>
          <p:cNvPr id="9" name="圈三角.EPS" descr="id:2147505800;FounderCES">
            <a:extLst>
              <a:ext uri="{FF2B5EF4-FFF2-40B4-BE49-F238E27FC236}">
                <a16:creationId xmlns="" xmlns:a16="http://schemas.microsoft.com/office/drawing/2014/main" id="{DBB25C25-9500-41C4-B51D-8A0F35CCB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06" y="2235304"/>
            <a:ext cx="456642" cy="63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A07B1745-51C0-4A11-9F04-7655EE721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596" y="1877648"/>
            <a:ext cx="14432156" cy="111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题组三　</a:t>
            </a:r>
            <a:r>
              <a:rPr lang="en-US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5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5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5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与酸反应的原理及计算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57F3AE0F-07F0-4D80-A77A-638B5EA5493F}"/>
              </a:ext>
            </a:extLst>
          </p:cNvPr>
          <p:cNvSpPr/>
          <p:nvPr/>
        </p:nvSpPr>
        <p:spPr>
          <a:xfrm>
            <a:off x="1487898" y="2874602"/>
            <a:ext cx="20906914" cy="8035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有关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的性质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以下叙述错误的是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等质量的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与足量盐酸反应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在相同条件下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产生的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体积小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等物质的量的两种盐与同浓度盐酸完全反应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所消耗盐酸的体积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的两倍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等质量的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与盐酸完全反应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前者消耗盐酸较多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等物质的量的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与足量盐酸反应产生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一样多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="" xmlns:a16="http://schemas.microsoft.com/office/drawing/2014/main" id="{4DE0B853-3C09-4455-B1D5-F090E166A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0305" y="2916683"/>
            <a:ext cx="936104" cy="111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kumimoji="0" lang="zh-CN" altLang="zh-CN" sz="50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</a:t>
            </a:r>
            <a:endParaRPr kumimoji="0" lang="zh-CN" altLang="en-US" sz="50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素养全面提升.EPS" descr="id:2147509231;FounderCES">
            <a:extLst>
              <a:ext uri="{FF2B5EF4-FFF2-40B4-BE49-F238E27FC236}">
                <a16:creationId xmlns:a16="http://schemas.microsoft.com/office/drawing/2014/main" xmlns="" id="{0EE89456-6E6F-4CBE-9E86-4B3B135EF6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0519F79E-E96E-420E-8680-03E8F28BBA86}"/>
              </a:ext>
            </a:extLst>
          </p:cNvPr>
          <p:cNvSpPr/>
          <p:nvPr/>
        </p:nvSpPr>
        <p:spPr>
          <a:xfrm>
            <a:off x="1415890" y="1980630"/>
            <a:ext cx="20906914" cy="8368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7">
                <a:extLst>
                  <a:ext uri="{FF2B5EF4-FFF2-40B4-BE49-F238E27FC236}">
                    <a16:creationId xmlns="" xmlns:a16="http://schemas.microsoft.com/office/drawing/2014/main" id="{4EC13D37-D140-471F-84B6-9C4886640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512" y="2068410"/>
                <a:ext cx="20378264" cy="80009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latinLnBrk="1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800" b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[</a:t>
                </a:r>
                <a:r>
                  <a:rPr lang="zh-CN" altLang="zh-CN" sz="4800" b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解析</a:t>
                </a:r>
                <a:r>
                  <a:rPr lang="en-US" altLang="zh-CN" sz="4800" b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]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题目涉及的反应为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8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8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+2HCl=2NaCl+CO</a:t>
                </a:r>
                <a:r>
                  <a:rPr lang="en-US" altLang="zh-CN" sz="48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↑+H</a:t>
                </a:r>
                <a:r>
                  <a:rPr lang="en-US" altLang="zh-CN" sz="48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O,NaHCO</a:t>
                </a:r>
                <a:r>
                  <a:rPr lang="en-US" altLang="zh-CN" sz="48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+HCl=   NaCl+CO</a:t>
                </a:r>
                <a:r>
                  <a:rPr lang="en-US" altLang="zh-CN" sz="48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↑+H</a:t>
                </a:r>
                <a:r>
                  <a:rPr lang="en-US" altLang="zh-CN" sz="48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zh-CN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。解答此类题目用归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“1”</a:t>
                </a:r>
                <a:r>
                  <a:rPr lang="zh-CN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法。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假设二者都是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 g,</a:t>
                </a:r>
                <a:r>
                  <a:rPr lang="zh-CN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</a:t>
                </a:r>
                <a:r>
                  <a:rPr lang="en-US" altLang="zh-CN" sz="4800" i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(NaHCO</a:t>
                </a:r>
                <a:r>
                  <a:rPr lang="en-US" altLang="zh-CN" sz="48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4800" i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(CO</a:t>
                </a:r>
                <a:r>
                  <a:rPr lang="en-US" altLang="zh-CN" sz="48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48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48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48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84</m:t>
                        </m:r>
                      </m:den>
                    </m:f>
                  </m:oMath>
                </a14:m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800" dirty="0" err="1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mol,</a:t>
                </a:r>
                <a:r>
                  <a:rPr lang="en-US" altLang="zh-CN" sz="4800" i="1" dirty="0" err="1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(Na</a:t>
                </a:r>
                <a:r>
                  <a:rPr lang="en-US" altLang="zh-CN" sz="48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8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4800" i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(CO</a:t>
                </a:r>
                <a:r>
                  <a:rPr lang="en-US" altLang="zh-CN" sz="48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48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48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48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106</m:t>
                        </m:r>
                      </m:den>
                    </m:f>
                  </m:oMath>
                </a14:m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mol,</a:t>
                </a:r>
                <a:r>
                  <a:rPr lang="zh-CN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</a:t>
                </a:r>
              </a:p>
              <a:p>
                <a:pPr latinLnBrk="1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假设二者均为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 mol,</a:t>
                </a:r>
                <a:r>
                  <a:rPr lang="zh-CN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则消耗的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HCl:Na</a:t>
                </a:r>
                <a:r>
                  <a:rPr lang="en-US" altLang="zh-CN" sz="48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8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 mol,NaHCO</a:t>
                </a:r>
                <a:r>
                  <a:rPr lang="en-US" altLang="zh-CN" sz="48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 mol,</a:t>
                </a:r>
                <a:r>
                  <a:rPr lang="zh-CN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</a:t>
                </a:r>
              </a:p>
              <a:p>
                <a:pPr latinLnBrk="1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假设二者均为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 g,Na</a:t>
                </a:r>
                <a:r>
                  <a:rPr lang="en-US" altLang="zh-CN" sz="48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8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需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HCl</a:t>
                </a:r>
                <a:r>
                  <a:rPr lang="zh-CN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的物质的量为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48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48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48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106</m:t>
                        </m:r>
                      </m:den>
                    </m:f>
                  </m:oMath>
                </a14:m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mol=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48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48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48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53</m:t>
                        </m:r>
                      </m:den>
                    </m:f>
                  </m:oMath>
                </a14:m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mol,NaHCO</a:t>
                </a:r>
                <a:r>
                  <a:rPr lang="en-US" altLang="zh-CN" sz="48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需</a:t>
                </a:r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HCl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48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48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48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84</m:t>
                        </m:r>
                      </m:den>
                    </m:f>
                  </m:oMath>
                </a14:m>
                <a:r>
                  <a:rPr lang="en-US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mol,</a:t>
                </a:r>
                <a:r>
                  <a:rPr lang="zh-CN" altLang="zh-CN" sz="48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错误。</a:t>
                </a:r>
                <a:endParaRPr lang="zh-CN" altLang="zh-CN" sz="48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EC13D37-D140-471F-84B6-9C4886640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2512" y="2068410"/>
                <a:ext cx="20378264" cy="8000908"/>
              </a:xfrm>
              <a:prstGeom prst="rect">
                <a:avLst/>
              </a:prstGeom>
              <a:blipFill rotWithShape="1">
                <a:blip r:embed="rId3"/>
                <a:stretch>
                  <a:fillRect l="-1376" b="-6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932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基础自主诊断.EPS" descr="id:2147501342;FounderCES">
            <a:extLst>
              <a:ext uri="{FF2B5EF4-FFF2-40B4-BE49-F238E27FC236}">
                <a16:creationId xmlns="" xmlns:a16="http://schemas.microsoft.com/office/drawing/2014/main" id="{A21464F2-F71F-4F32-97EE-7BDF2694A0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8292" y="1112334"/>
            <a:ext cx="20734513" cy="652271"/>
          </a:xfrm>
          <a:prstGeom prst="rect">
            <a:avLst/>
          </a:prstGeom>
        </p:spPr>
      </p:pic>
      <p:pic>
        <p:nvPicPr>
          <p:cNvPr id="6" name="9WF343.EPS" descr="id:2147507120;FounderCES">
            <a:extLst>
              <a:ext uri="{FF2B5EF4-FFF2-40B4-BE49-F238E27FC236}">
                <a16:creationId xmlns:a16="http://schemas.microsoft.com/office/drawing/2014/main" xmlns="" id="{366E46AE-7D5A-4BC2-B4FE-B765275E7B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750902" y="3111562"/>
            <a:ext cx="10068710" cy="223755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D88FABA-CFED-4638-AE88-7652F3766B57}"/>
              </a:ext>
            </a:extLst>
          </p:cNvPr>
          <p:cNvSpPr/>
          <p:nvPr/>
        </p:nvSpPr>
        <p:spPr>
          <a:xfrm>
            <a:off x="1487898" y="1836614"/>
            <a:ext cx="20906914" cy="3416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钠的主要化学性质</a:t>
            </a:r>
            <a:r>
              <a:rPr lang="en-US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zh-CN" sz="5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还原性</a:t>
            </a:r>
            <a:endParaRPr lang="en-US" altLang="zh-CN" sz="50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5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5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5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:a16="http://schemas.microsoft.com/office/drawing/2014/main" xmlns="" id="{52F28BA2-7C8B-472A-B2FF-849E647F57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="" xmlns:a16="http://schemas.microsoft.com/office/drawing/2014/main" id="{57F3AE0F-07F0-4D80-A77A-638B5EA5493F}"/>
                  </a:ext>
                </a:extLst>
              </p:cNvPr>
              <p:cNvSpPr/>
              <p:nvPr/>
            </p:nvSpPr>
            <p:spPr>
              <a:xfrm>
                <a:off x="1487895" y="1908622"/>
                <a:ext cx="12193949" cy="9132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将一定量的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气体通入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 L NaOH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溶液中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在所得溶液中逐滴加入稀盐酸至过量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产生的气体与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HCl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物质的量关系如图所示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下列说法不正确的是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4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点溶液中所含溶质的化</a:t>
                </a:r>
                <a:endParaRPr lang="en-US" altLang="zh-CN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学式为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NaOH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B.a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点溶液中</a:t>
                </a:r>
                <a:r>
                  <a:rPr lang="en-US" altLang="zh-CN" sz="4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4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C.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标准状况下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通入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的体积为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44.8 L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D.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原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NaOH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溶液的物质的量浓度为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 mol·L</a:t>
                </a:r>
                <a:r>
                  <a:rPr lang="en-US" altLang="zh-CN" sz="44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-1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F3AE0F-07F0-4D80-A77A-638B5EA54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895" y="1908622"/>
                <a:ext cx="12193949" cy="9132052"/>
              </a:xfrm>
              <a:prstGeom prst="rect">
                <a:avLst/>
              </a:prstGeom>
              <a:blipFill rotWithShape="1">
                <a:blip r:embed="rId3"/>
                <a:stretch>
                  <a:fillRect l="-2000" b="-22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6">
            <a:extLst>
              <a:ext uri="{FF2B5EF4-FFF2-40B4-BE49-F238E27FC236}">
                <a16:creationId xmlns="" xmlns:a16="http://schemas.microsoft.com/office/drawing/2014/main" id="{4DE0B853-3C09-4455-B1D5-F090E166A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805" y="4965836"/>
            <a:ext cx="1152128" cy="9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9WF348.EPS" descr="id:2147507351;FounderCES">
            <a:extLst>
              <a:ext uri="{FF2B5EF4-FFF2-40B4-BE49-F238E27FC236}">
                <a16:creationId xmlns="" xmlns:a16="http://schemas.microsoft.com/office/drawing/2014/main" id="{27723A01-B782-4200-A77C-C9670E49F76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255167" y="4284886"/>
            <a:ext cx="4908404" cy="2664296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B34DA59-1504-401A-9A7E-A83FAF17C6F5}"/>
              </a:ext>
            </a:extLst>
          </p:cNvPr>
          <p:cNvSpPr/>
          <p:nvPr/>
        </p:nvSpPr>
        <p:spPr>
          <a:xfrm>
            <a:off x="13753848" y="2068866"/>
            <a:ext cx="8460943" cy="90593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="" xmlns:a16="http://schemas.microsoft.com/office/drawing/2014/main" id="{96F21D04-CE4E-495C-BB46-85F58BA0C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4982" y="1908622"/>
            <a:ext cx="8078674" cy="911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[</a:t>
            </a:r>
            <a:r>
              <a:rPr kumimoji="0" lang="zh-C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]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跟盐酸的反应是分步进行的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+HCl=NaHCO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+NaCl,NaHCO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+HCl=NaCl+H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O+CO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↑,HCl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都按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zh-CN" sz="4400" dirty="0">
                <a:solidFill>
                  <a:srgbClr val="A50021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∶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由图像可知生成二氧化碳消耗的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HCl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的物质的量小于从反应到开始产生二氧化碳阶段消耗的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HCl,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故溶液中溶质为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NaOH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,A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项正确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8628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:a16="http://schemas.microsoft.com/office/drawing/2014/main" xmlns="" id="{52F28BA2-7C8B-472A-B2FF-849E647F57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57F3AE0F-07F0-4D80-A77A-638B5EA5493F}"/>
                  </a:ext>
                </a:extLst>
              </p:cNvPr>
              <p:cNvSpPr/>
              <p:nvPr/>
            </p:nvSpPr>
            <p:spPr>
              <a:xfrm>
                <a:off x="1487895" y="1908622"/>
                <a:ext cx="12193949" cy="9132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将一定量的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气体通入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 L NaOH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溶液中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在所得溶液中逐滴加入稀盐酸至过量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产生的气体与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HCl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物质的量关系如图所示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下列说法不正确的是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4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点溶液中所含溶质的化</a:t>
                </a:r>
                <a:endParaRPr lang="en-US" altLang="zh-CN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学式为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NaOH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B.a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点溶液中</a:t>
                </a:r>
                <a:r>
                  <a:rPr lang="en-US" altLang="zh-CN" sz="4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4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C.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标准状况下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通入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的体积为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44.8 L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D.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原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NaOH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溶液的物质的量浓度为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 mol·L</a:t>
                </a:r>
                <a:r>
                  <a:rPr lang="en-US" altLang="zh-CN" sz="44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-1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F3AE0F-07F0-4D80-A77A-638B5EA54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895" y="1908622"/>
                <a:ext cx="12193949" cy="9132052"/>
              </a:xfrm>
              <a:prstGeom prst="rect">
                <a:avLst/>
              </a:prstGeom>
              <a:blipFill rotWithShape="1">
                <a:blip r:embed="rId3"/>
                <a:stretch>
                  <a:fillRect l="-2000" b="-22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16">
            <a:extLst>
              <a:ext uri="{FF2B5EF4-FFF2-40B4-BE49-F238E27FC236}">
                <a16:creationId xmlns="" xmlns:a16="http://schemas.microsoft.com/office/drawing/2014/main" id="{4DE0B853-3C09-4455-B1D5-F090E166A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805" y="4965836"/>
            <a:ext cx="1152128" cy="9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9WF348.EPS" descr="id:2147507351;FounderCES">
            <a:extLst>
              <a:ext uri="{FF2B5EF4-FFF2-40B4-BE49-F238E27FC236}">
                <a16:creationId xmlns="" xmlns:a16="http://schemas.microsoft.com/office/drawing/2014/main" id="{27723A01-B782-4200-A77C-C9670E49F76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255167" y="4284886"/>
            <a:ext cx="4908404" cy="266429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B34DA59-1504-401A-9A7E-A83FAF17C6F5}"/>
              </a:ext>
            </a:extLst>
          </p:cNvPr>
          <p:cNvSpPr/>
          <p:nvPr/>
        </p:nvSpPr>
        <p:spPr>
          <a:xfrm>
            <a:off x="13753848" y="1996154"/>
            <a:ext cx="8460943" cy="89134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7">
                <a:extLst>
                  <a:ext uri="{FF2B5EF4-FFF2-40B4-BE49-F238E27FC236}">
                    <a16:creationId xmlns="" xmlns:a16="http://schemas.microsoft.com/office/drawing/2014/main" id="{96F21D04-CE4E-495C-BB46-85F58BA0C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44982" y="2050078"/>
                <a:ext cx="8078674" cy="8135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latinLnBrk="1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根据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分析可知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4400" i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到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点发生反应的离子方程式为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4400" baseline="30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+OH</a:t>
                </a:r>
                <a:r>
                  <a:rPr lang="en-US" altLang="zh-CN" sz="4400" baseline="30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=H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+H</a:t>
                </a:r>
                <a:r>
                  <a:rPr lang="en-US" altLang="zh-CN" sz="4400" baseline="30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则在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点时溶质主要是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NaCl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NaHCO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溶液中</a:t>
                </a:r>
                <a:r>
                  <a:rPr lang="en-US" altLang="zh-CN" sz="4400" i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4400" i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),B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项正确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</a:t>
                </a:r>
              </a:p>
              <a:p>
                <a:pPr latinLnBrk="1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由图可知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,a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点时开始生成气体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故发生反应为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NaHCO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+HCl=NaCl+H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O+CO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↑,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至生成二氧化碳体积</a:t>
                </a:r>
                <a:endParaRPr kumimoji="0" lang="zh-CN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6F21D04-CE4E-495C-BB46-85F58BA0C8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44982" y="2050078"/>
                <a:ext cx="8078674" cy="8135176"/>
              </a:xfrm>
              <a:prstGeom prst="rect">
                <a:avLst/>
              </a:prstGeom>
              <a:blipFill rotWithShape="1">
                <a:blip r:embed="rId5"/>
                <a:stretch>
                  <a:fillRect l="-3094" r="-6792" b="-23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10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:a16="http://schemas.microsoft.com/office/drawing/2014/main" xmlns="" id="{52F28BA2-7C8B-472A-B2FF-849E647F57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57F3AE0F-07F0-4D80-A77A-638B5EA5493F}"/>
                  </a:ext>
                </a:extLst>
              </p:cNvPr>
              <p:cNvSpPr/>
              <p:nvPr/>
            </p:nvSpPr>
            <p:spPr>
              <a:xfrm>
                <a:off x="1487895" y="1908622"/>
                <a:ext cx="12193949" cy="9132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将一定量的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气体通入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 L NaOH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溶液中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在所得溶液中逐滴加入稀盐酸至过量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产生的气体与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HCl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物质的量关系如图所示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下列说法不正确的是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4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点溶液中所含溶质的化</a:t>
                </a:r>
                <a:endParaRPr lang="en-US" altLang="zh-CN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学式为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NaOH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B.a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点溶液中</a:t>
                </a:r>
                <a:r>
                  <a:rPr lang="en-US" altLang="zh-CN" sz="4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4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C.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标准状况下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通入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的体积为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44.8 L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D.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原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NaOH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溶液的物质的量浓度为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 mol·L</a:t>
                </a:r>
                <a:r>
                  <a:rPr lang="en-US" altLang="zh-CN" sz="44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-1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F3AE0F-07F0-4D80-A77A-638B5EA54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895" y="1908622"/>
                <a:ext cx="12193949" cy="9132052"/>
              </a:xfrm>
              <a:prstGeom prst="rect">
                <a:avLst/>
              </a:prstGeom>
              <a:blipFill rotWithShape="1">
                <a:blip r:embed="rId3"/>
                <a:stretch>
                  <a:fillRect l="-2000" b="-22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16">
            <a:extLst>
              <a:ext uri="{FF2B5EF4-FFF2-40B4-BE49-F238E27FC236}">
                <a16:creationId xmlns="" xmlns:a16="http://schemas.microsoft.com/office/drawing/2014/main" id="{4DE0B853-3C09-4455-B1D5-F090E166A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805" y="4965836"/>
            <a:ext cx="1152128" cy="9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9WF348.EPS" descr="id:2147507351;FounderCES">
            <a:extLst>
              <a:ext uri="{FF2B5EF4-FFF2-40B4-BE49-F238E27FC236}">
                <a16:creationId xmlns="" xmlns:a16="http://schemas.microsoft.com/office/drawing/2014/main" id="{27723A01-B782-4200-A77C-C9670E49F76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255167" y="4284886"/>
            <a:ext cx="4908404" cy="266429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B34DA59-1504-401A-9A7E-A83FAF17C6F5}"/>
              </a:ext>
            </a:extLst>
          </p:cNvPr>
          <p:cNvSpPr/>
          <p:nvPr/>
        </p:nvSpPr>
        <p:spPr>
          <a:xfrm>
            <a:off x="13753848" y="1996154"/>
            <a:ext cx="8460943" cy="9132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="" xmlns:a16="http://schemas.microsoft.com/office/drawing/2014/main" id="{96F21D04-CE4E-495C-BB46-85F58BA0C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7821" y="2163949"/>
            <a:ext cx="8078674" cy="809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latinLnBrk="1"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最大时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该阶段消耗的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HCl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的物质的量为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mol,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由方程式可知产生二氧化碳的物质的量为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mol,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生成的二氧化碳的物质的量等于开始通入的二氧化碳的物质的量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故开始通入的二氧化碳在标准状况下的体积为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mol×22.4 L·mol</a:t>
            </a:r>
            <a:r>
              <a:rPr lang="en-US" altLang="zh-CN" sz="4400" baseline="30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44.8 L,C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项正确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27234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:a16="http://schemas.microsoft.com/office/drawing/2014/main" xmlns="" id="{52F28BA2-7C8B-472A-B2FF-849E647F57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57F3AE0F-07F0-4D80-A77A-638B5EA5493F}"/>
                  </a:ext>
                </a:extLst>
              </p:cNvPr>
              <p:cNvSpPr/>
              <p:nvPr/>
            </p:nvSpPr>
            <p:spPr>
              <a:xfrm>
                <a:off x="1487895" y="1908622"/>
                <a:ext cx="12193949" cy="9132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将一定量的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气体通入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 L NaOH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溶液中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在所得溶液中逐滴加入稀盐酸至过量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产生的气体与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HCl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物质的量关系如图所示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下列说法不正确的是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4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点溶液中所含溶质的化</a:t>
                </a:r>
                <a:endParaRPr lang="en-US" altLang="zh-CN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学式为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NaOH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B.a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点溶液中</a:t>
                </a:r>
                <a:r>
                  <a:rPr lang="en-US" altLang="zh-CN" sz="4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4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C.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标准状况下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通入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的体积为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44.8 L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D.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原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NaOH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溶液的物质的量浓度为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 mol·L</a:t>
                </a:r>
                <a:r>
                  <a:rPr lang="en-US" altLang="zh-CN" sz="44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-1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F3AE0F-07F0-4D80-A77A-638B5EA54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895" y="1908622"/>
                <a:ext cx="12193949" cy="9132052"/>
              </a:xfrm>
              <a:prstGeom prst="rect">
                <a:avLst/>
              </a:prstGeom>
              <a:blipFill rotWithShape="1">
                <a:blip r:embed="rId3"/>
                <a:stretch>
                  <a:fillRect l="-2000" b="-22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16">
            <a:extLst>
              <a:ext uri="{FF2B5EF4-FFF2-40B4-BE49-F238E27FC236}">
                <a16:creationId xmlns="" xmlns:a16="http://schemas.microsoft.com/office/drawing/2014/main" id="{4DE0B853-3C09-4455-B1D5-F090E166A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805" y="4965836"/>
            <a:ext cx="1152128" cy="9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9WF348.EPS" descr="id:2147507351;FounderCES">
            <a:extLst>
              <a:ext uri="{FF2B5EF4-FFF2-40B4-BE49-F238E27FC236}">
                <a16:creationId xmlns="" xmlns:a16="http://schemas.microsoft.com/office/drawing/2014/main" id="{27723A01-B782-4200-A77C-C9670E49F76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255167" y="4284886"/>
            <a:ext cx="4908404" cy="266429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B34DA59-1504-401A-9A7E-A83FAF17C6F5}"/>
              </a:ext>
            </a:extLst>
          </p:cNvPr>
          <p:cNvSpPr/>
          <p:nvPr/>
        </p:nvSpPr>
        <p:spPr>
          <a:xfrm>
            <a:off x="14257908" y="1996154"/>
            <a:ext cx="7956883" cy="9132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7">
                <a:extLst>
                  <a:ext uri="{FF2B5EF4-FFF2-40B4-BE49-F238E27FC236}">
                    <a16:creationId xmlns="" xmlns:a16="http://schemas.microsoft.com/office/drawing/2014/main" id="{96F21D04-CE4E-495C-BB46-85F58BA0C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73932" y="2124646"/>
                <a:ext cx="7542563" cy="7551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latinLnBrk="1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加入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 mol HCl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生成二氧化碳体积最大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此时溶液中溶质为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NaCl,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根据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4400" baseline="30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守恒有</a:t>
                </a:r>
                <a:r>
                  <a:rPr lang="en-US" altLang="zh-CN" sz="4400" i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(NaCl)=  </a:t>
                </a:r>
                <a:r>
                  <a:rPr lang="en-US" altLang="zh-CN" sz="4400" i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(HCl),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根据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30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守恒有</a:t>
                </a:r>
                <a:r>
                  <a:rPr lang="en-US" altLang="zh-CN" sz="4400" i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(NaOH)=</a:t>
                </a:r>
                <a:r>
                  <a:rPr lang="en-US" altLang="zh-CN" sz="4400" i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(NaCl),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4400" i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(NaOH)=</a:t>
                </a:r>
                <a:r>
                  <a:rPr lang="en-US" altLang="zh-CN" sz="4400" i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(HCl)=5 mol,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</a:t>
                </a:r>
                <a:r>
                  <a:rPr lang="en-US" altLang="zh-CN" sz="4400" i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(NaOH)=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mol</m:t>
                        </m:r>
                      </m:num>
                      <m:den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L</m:t>
                        </m:r>
                      </m:den>
                    </m:f>
                  </m:oMath>
                </a14:m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    2.5 mol·L</a:t>
                </a:r>
                <a:r>
                  <a:rPr lang="en-US" altLang="zh-CN" sz="4400" baseline="30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,D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项错误。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6F21D04-CE4E-495C-BB46-85F58BA0C8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3932" y="2124646"/>
                <a:ext cx="7542563" cy="7551234"/>
              </a:xfrm>
              <a:prstGeom prst="rect">
                <a:avLst/>
              </a:prstGeom>
              <a:blipFill rotWithShape="1">
                <a:blip r:embed="rId5"/>
                <a:stretch>
                  <a:fillRect l="-3231" r="-4927" b="-266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78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:a16="http://schemas.microsoft.com/office/drawing/2014/main" xmlns="" id="{52F28BA2-7C8B-472A-B2FF-849E647F57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04A2DC60-E67E-4CDA-B56B-82A86F28D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484" y="2051384"/>
            <a:ext cx="2088232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-BZ-S92" panose="02020503000000020003" pitchFamily="18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■ </a:t>
            </a:r>
            <a:r>
              <a:rPr kumimoji="0" lang="zh-C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规律小结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pic>
        <p:nvPicPr>
          <p:cNvPr id="10" name="图片 61">
            <a:extLst>
              <a:ext uri="{FF2B5EF4-FFF2-40B4-BE49-F238E27FC236}">
                <a16:creationId xmlns="" xmlns:a16="http://schemas.microsoft.com/office/drawing/2014/main" id="{3C468FEC-2923-491B-AB33-849332B4A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64820" y="1980630"/>
            <a:ext cx="17857984" cy="9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="" xmlns:a16="http://schemas.microsoft.com/office/drawing/2014/main" id="{288D7E3E-2D74-4DF5-9D8C-8010C72B74AF}"/>
                  </a:ext>
                </a:extLst>
              </p:cNvPr>
              <p:cNvSpPr/>
              <p:nvPr/>
            </p:nvSpPr>
            <p:spPr>
              <a:xfrm>
                <a:off x="1440484" y="2658225"/>
                <a:ext cx="20882320" cy="8521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利用数形结合的思想理解碳酸钠、碳酸氢钠与盐酸的反应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首先分析图像的起点、拐点。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图像的起点在原点的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溶质为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NaHCO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。</a:t>
                </a: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图像的起点不在原点的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看原点、拐点、最高点</a:t>
                </a:r>
                <a:endParaRPr lang="en-US" altLang="zh-CN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横坐标之间的比例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确定溶质。</a:t>
                </a:r>
                <a:endParaRPr lang="en-US" altLang="zh-CN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向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溶液中逐滴加入盐酸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第一步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转化为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无气体产生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第二步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44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反应产生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。消耗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HCl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的体积与产生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的体积的关系见图甲。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向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NaHCO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溶液中逐滴加入盐酸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消耗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HCl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的体积与产生</a:t>
                </a:r>
                <a:r>
                  <a:rPr lang="en-US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的体积的关系见图乙。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zh-CN" altLang="zh-CN" sz="1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88D7E3E-2D74-4DF5-9D8C-8010C72B7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84" y="2658225"/>
                <a:ext cx="20882320" cy="8521885"/>
              </a:xfrm>
              <a:prstGeom prst="rect">
                <a:avLst/>
              </a:prstGeom>
              <a:blipFill rotWithShape="1">
                <a:blip r:embed="rId4"/>
                <a:stretch>
                  <a:fillRect l="-1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9WF349.EPS" descr="id:2147507358;FounderCES">
            <a:extLst>
              <a:ext uri="{FF2B5EF4-FFF2-40B4-BE49-F238E27FC236}">
                <a16:creationId xmlns="" xmlns:a16="http://schemas.microsoft.com/office/drawing/2014/main" id="{6EA0D112-803B-4D4D-A8CB-EE16E0232F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56"/>
          <a:stretch/>
        </p:blipFill>
        <p:spPr bwMode="auto">
          <a:xfrm>
            <a:off x="13753852" y="3882361"/>
            <a:ext cx="4536504" cy="389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9WF349.EPS" descr="id:2147507358;FounderCES">
            <a:extLst>
              <a:ext uri="{FF2B5EF4-FFF2-40B4-BE49-F238E27FC236}">
                <a16:creationId xmlns="" xmlns:a16="http://schemas.microsoft.com/office/drawing/2014/main" id="{3DCEEE6D-30D3-406F-8511-32F4060A2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0"/>
          <a:stretch/>
        </p:blipFill>
        <p:spPr bwMode="auto">
          <a:xfrm>
            <a:off x="17858308" y="3810353"/>
            <a:ext cx="3882231" cy="389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75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素养全面提升.EPS" descr="id:2147509231;FounderCES">
            <a:extLst>
              <a:ext uri="{FF2B5EF4-FFF2-40B4-BE49-F238E27FC236}">
                <a16:creationId xmlns:a16="http://schemas.microsoft.com/office/drawing/2014/main" xmlns="" id="{52F28BA2-7C8B-472A-B2FF-849E647F57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494" y="1188543"/>
            <a:ext cx="20810312" cy="64333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88D7E3E-2D74-4DF5-9D8C-8010C72B74AF}"/>
              </a:ext>
            </a:extLst>
          </p:cNvPr>
          <p:cNvSpPr/>
          <p:nvPr/>
        </p:nvSpPr>
        <p:spPr>
          <a:xfrm>
            <a:off x="1440484" y="1908622"/>
            <a:ext cx="20882320" cy="403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NaOH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的混合溶液中逐滴加入盐酸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消耗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HCl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的体积与产生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的体积的关系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NaOH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的物质的量之比</a:t>
            </a:r>
            <a:r>
              <a:rPr lang="en-US" altLang="zh-CN" sz="44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zh-CN" sz="4400" i="1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∶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y=1</a:t>
            </a: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∶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其他比例时的图像略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见图丙。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的混合溶液中逐滴加入盐酸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消耗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HCl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的体积与产生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的体积的关系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的物质的量之比</a:t>
            </a:r>
            <a:r>
              <a:rPr lang="en-US" altLang="zh-CN" sz="44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zh-CN" sz="4400" i="1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∶</a:t>
            </a:r>
            <a:r>
              <a:rPr lang="en-US" altLang="zh-CN" sz="4400" i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=1</a:t>
            </a: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∶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其他比例时的图像略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见图丁。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" name="9WF350.EPS" descr="id:2147507365;FounderCES">
            <a:extLst>
              <a:ext uri="{FF2B5EF4-FFF2-40B4-BE49-F238E27FC236}">
                <a16:creationId xmlns="" xmlns:a16="http://schemas.microsoft.com/office/drawing/2014/main" id="{BABDED66-F003-4747-BCE2-A3EEA3EFF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780" y="6179293"/>
            <a:ext cx="14393135" cy="403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7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6193013" y="5892871"/>
            <a:ext cx="14617624" cy="1215699"/>
          </a:xfrm>
          <a:prstGeom prst="rect">
            <a:avLst/>
          </a:prstGeom>
        </p:spPr>
        <p:txBody>
          <a:bodyPr wrap="square" lIns="91425" tIns="45711" rIns="91425" bIns="45711">
            <a:spAutoFit/>
          </a:bodyPr>
          <a:lstStyle/>
          <a:p>
            <a:pPr>
              <a:defRPr/>
            </a:pPr>
            <a:r>
              <a:rPr lang="zh-CN" altLang="en-US" sz="7300" b="1" spc="30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考例考法直击</a:t>
            </a:r>
            <a:endParaRPr lang="zh-CN" altLang="en-US" sz="9100" b="1" spc="30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929315" y="7237214"/>
            <a:ext cx="1324947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26615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9350C703-0EC8-4087-A30D-899B46E0F5D1}"/>
              </a:ext>
            </a:extLst>
          </p:cNvPr>
          <p:cNvSpPr/>
          <p:nvPr/>
        </p:nvSpPr>
        <p:spPr>
          <a:xfrm>
            <a:off x="1415889" y="1476574"/>
            <a:ext cx="20906915" cy="226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en-US" altLang="zh-CN" sz="5000" b="1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sz="50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2018·</a:t>
            </a:r>
            <a:r>
              <a:rPr lang="zh-CN" altLang="zh-CN" sz="50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浙江</a:t>
            </a:r>
            <a:r>
              <a:rPr lang="en-US" altLang="zh-CN" sz="50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zh-CN" sz="50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月选考</a:t>
            </a:r>
            <a:r>
              <a:rPr lang="en-US" altLang="zh-CN" sz="5000" b="1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可用于治疗胃酸过多的物质是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碳酸氢钠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	B.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氯化钠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C.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氯化钾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	             D.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氢氧化钠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="" xmlns:a16="http://schemas.microsoft.com/office/drawing/2014/main" id="{D141CF6F-DB71-4A16-A728-428769985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0156" y="1476574"/>
            <a:ext cx="936104" cy="111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kumimoji="0" lang="zh-CN" altLang="en-US" sz="50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3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9350C703-0EC8-4087-A30D-899B46E0F5D1}"/>
              </a:ext>
            </a:extLst>
          </p:cNvPr>
          <p:cNvSpPr/>
          <p:nvPr/>
        </p:nvSpPr>
        <p:spPr>
          <a:xfrm>
            <a:off x="1487896" y="1434923"/>
            <a:ext cx="20834908" cy="199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下列说法正确的是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填序号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 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①</a:t>
            </a:r>
            <a:r>
              <a:rPr lang="en-US" altLang="zh-CN" sz="4400" b="1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sz="44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2018·</a:t>
            </a:r>
            <a:r>
              <a:rPr lang="zh-CN" altLang="zh-CN" sz="44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全国卷</a:t>
            </a:r>
            <a:r>
              <a:rPr lang="en-US" altLang="zh-CN" sz="44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en-US" altLang="zh-CN" sz="4400" b="1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碳酸钠可用于去除餐具的油污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="" xmlns:a16="http://schemas.microsoft.com/office/drawing/2014/main" id="{D141CF6F-DB71-4A16-A728-428769985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068" y="1332558"/>
            <a:ext cx="2376264" cy="97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cs typeface="宋体" panose="02010600030101010101" pitchFamily="2" charset="-122"/>
              </a:rPr>
              <a:t>①③⑤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C4DCB6A-8F44-4E42-8AE8-165779E2E830}"/>
              </a:ext>
            </a:extLst>
          </p:cNvPr>
          <p:cNvSpPr/>
          <p:nvPr/>
        </p:nvSpPr>
        <p:spPr>
          <a:xfrm>
            <a:off x="1332472" y="3636814"/>
            <a:ext cx="21098344" cy="3672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F75B4A6B-5DF1-407A-93F7-6A2764636690}"/>
                  </a:ext>
                </a:extLst>
              </p:cNvPr>
              <p:cNvSpPr/>
              <p:nvPr/>
            </p:nvSpPr>
            <p:spPr>
              <a:xfrm>
                <a:off x="1620504" y="3852838"/>
                <a:ext cx="20342260" cy="3038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b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[</a:t>
                </a:r>
                <a:r>
                  <a:rPr lang="zh-CN" altLang="zh-CN" sz="4400" b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解析</a:t>
                </a:r>
                <a:r>
                  <a:rPr lang="en-US" altLang="zh-CN" sz="4400" b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] 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碳酸钠是强碱弱酸盐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发生水解而使溶液呈碱性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油污的主要成分</a:t>
                </a:r>
                <a:endParaRPr lang="en-US" altLang="zh-CN" sz="44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是油脂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在碱性条件下发生水解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生成易溶于水的高级脂肪酸钠和甘油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从而去除油污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NEU-BZ-S92" panose="02020503000000020003" pitchFamily="18" charset="-122"/>
                    <a:cs typeface="宋体" panose="02010600030101010101" pitchFamily="2" charset="-122"/>
                  </a:rPr>
                  <a:t>①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75B4A6B-5DF1-407A-93F7-6A2764636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504" y="3852838"/>
                <a:ext cx="20342260" cy="3038076"/>
              </a:xfrm>
              <a:prstGeom prst="rect">
                <a:avLst/>
              </a:prstGeom>
              <a:blipFill rotWithShape="1">
                <a:blip r:embed="rId2"/>
                <a:stretch>
                  <a:fillRect l="-1229" r="-1079" b="-88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521C9148-E970-437B-BF74-D00192EE92F4}"/>
              </a:ext>
            </a:extLst>
          </p:cNvPr>
          <p:cNvSpPr/>
          <p:nvPr/>
        </p:nvSpPr>
        <p:spPr>
          <a:xfrm>
            <a:off x="1487896" y="7381230"/>
            <a:ext cx="20834908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②</a:t>
            </a:r>
            <a:r>
              <a:rPr lang="en-US" altLang="zh-CN" sz="4400" b="1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sz="44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2018·</a:t>
            </a:r>
            <a:r>
              <a:rPr lang="zh-CN" altLang="zh-CN" sz="44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江苏卷</a:t>
            </a:r>
            <a:r>
              <a:rPr lang="en-US" altLang="zh-CN" sz="4400" b="1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受热易分解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因此可用于制胃酸中和剂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AC5D9631-229D-411F-8740-5844077A3DC2}"/>
              </a:ext>
            </a:extLst>
          </p:cNvPr>
          <p:cNvSpPr/>
          <p:nvPr/>
        </p:nvSpPr>
        <p:spPr>
          <a:xfrm>
            <a:off x="1486462" y="8650429"/>
            <a:ext cx="20944354" cy="2187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0D88F249-77B0-42E9-8376-7F1DD22923A7}"/>
              </a:ext>
            </a:extLst>
          </p:cNvPr>
          <p:cNvSpPr/>
          <p:nvPr/>
        </p:nvSpPr>
        <p:spPr>
          <a:xfrm>
            <a:off x="1702486" y="8677374"/>
            <a:ext cx="20515459" cy="199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 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可用于治疗胃酸过多是由于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能够与盐酸反应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与受热分解无关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②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错误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4630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9350C703-0EC8-4087-A30D-899B46E0F5D1}"/>
              </a:ext>
            </a:extLst>
          </p:cNvPr>
          <p:cNvSpPr/>
          <p:nvPr/>
        </p:nvSpPr>
        <p:spPr>
          <a:xfrm>
            <a:off x="1296468" y="1574887"/>
            <a:ext cx="20834908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③</a:t>
            </a:r>
            <a:r>
              <a:rPr lang="en-US" altLang="zh-CN" sz="4400" b="1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sz="44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2018·</a:t>
            </a:r>
            <a:r>
              <a:rPr lang="zh-CN" altLang="zh-CN" sz="44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海南卷</a:t>
            </a:r>
            <a:r>
              <a:rPr lang="en-US" altLang="zh-CN" sz="4400" b="1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反应放出氧气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可用于制作呼吸面具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AFBE21F-5A72-4898-84A6-9ACC9468DE3E}"/>
              </a:ext>
            </a:extLst>
          </p:cNvPr>
          <p:cNvSpPr/>
          <p:nvPr/>
        </p:nvSpPr>
        <p:spPr>
          <a:xfrm>
            <a:off x="1296468" y="2772718"/>
            <a:ext cx="21098344" cy="1656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FEEE04AE-E889-4009-AF34-5EC5CB193D0D}"/>
              </a:ext>
            </a:extLst>
          </p:cNvPr>
          <p:cNvSpPr/>
          <p:nvPr/>
        </p:nvSpPr>
        <p:spPr>
          <a:xfrm>
            <a:off x="1440484" y="2916734"/>
            <a:ext cx="20954328" cy="981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过氧化钠为固体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与二氧化碳发生氧化还原反应生成氧气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可用于制作呼吸面具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③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正确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BBEEBFFA-DBF0-4CF0-B8B6-4F1B81BA7F10}"/>
              </a:ext>
            </a:extLst>
          </p:cNvPr>
          <p:cNvSpPr/>
          <p:nvPr/>
        </p:nvSpPr>
        <p:spPr>
          <a:xfrm>
            <a:off x="1199864" y="4368274"/>
            <a:ext cx="20834908" cy="2004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④</a:t>
            </a:r>
            <a:r>
              <a:rPr lang="en-US" altLang="zh-CN" sz="4400" b="1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sz="44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2017·</a:t>
            </a:r>
            <a:r>
              <a:rPr lang="zh-CN" altLang="zh-CN" sz="44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全国卷</a:t>
            </a:r>
            <a:r>
              <a:rPr lang="en-US" altLang="zh-CN" sz="44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en-US" altLang="zh-CN" sz="4400" b="1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乙醇和水都可与金属钠反应产生可燃性气体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则乙醇分子中的氢与水分子中的氢具有相同的活性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0945036A-9A17-4088-84A0-1DB8AD71B0C3}"/>
              </a:ext>
            </a:extLst>
          </p:cNvPr>
          <p:cNvSpPr/>
          <p:nvPr/>
        </p:nvSpPr>
        <p:spPr>
          <a:xfrm>
            <a:off x="1296468" y="6589141"/>
            <a:ext cx="21098344" cy="23762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71437FA3-58F5-4403-AEF1-93BA862E790F}"/>
              </a:ext>
            </a:extLst>
          </p:cNvPr>
          <p:cNvSpPr/>
          <p:nvPr/>
        </p:nvSpPr>
        <p:spPr>
          <a:xfrm>
            <a:off x="1440484" y="6707619"/>
            <a:ext cx="20666296" cy="199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钠与水反应比钠与乙醇反应剧烈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是因为水中羟基氢原子比乙醇中的羟基氢原子活泼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④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错误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26350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基础自主诊断.EPS" descr="id:2147501342;FounderCES">
            <a:extLst>
              <a:ext uri="{FF2B5EF4-FFF2-40B4-BE49-F238E27FC236}">
                <a16:creationId xmlns="" xmlns:a16="http://schemas.microsoft.com/office/drawing/2014/main" id="{3EEDABB3-1EB8-4CB4-AE4C-C90A88B61C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6285" y="1112334"/>
            <a:ext cx="20734513" cy="652271"/>
          </a:xfrm>
          <a:prstGeom prst="rect">
            <a:avLst/>
          </a:prstGeom>
        </p:spPr>
      </p:pic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xmlns="" id="{2490E5C6-5AB5-4CB9-BF39-73E31FD58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798603"/>
              </p:ext>
            </p:extLst>
          </p:nvPr>
        </p:nvGraphicFramePr>
        <p:xfrm>
          <a:off x="1538560" y="4123147"/>
          <a:ext cx="20496212" cy="5715000"/>
        </p:xfrm>
        <a:graphic>
          <a:graphicData uri="http://schemas.openxmlformats.org/drawingml/2006/table">
            <a:tbl>
              <a:tblPr firstRow="1" firstCol="1" bandRow="1"/>
              <a:tblGrid>
                <a:gridCol w="3697002">
                  <a:extLst>
                    <a:ext uri="{9D8B030D-6E8A-4147-A177-3AD203B41FA5}">
                      <a16:colId xmlns:a16="http://schemas.microsoft.com/office/drawing/2014/main" xmlns="" val="3433028548"/>
                    </a:ext>
                  </a:extLst>
                </a:gridCol>
                <a:gridCol w="5976664">
                  <a:extLst>
                    <a:ext uri="{9D8B030D-6E8A-4147-A177-3AD203B41FA5}">
                      <a16:colId xmlns:a16="http://schemas.microsoft.com/office/drawing/2014/main" xmlns="" val="876456633"/>
                    </a:ext>
                  </a:extLst>
                </a:gridCol>
                <a:gridCol w="10822546">
                  <a:extLst>
                    <a:ext uri="{9D8B030D-6E8A-4147-A177-3AD203B41FA5}">
                      <a16:colId xmlns:a16="http://schemas.microsoft.com/office/drawing/2014/main" xmlns="" val="38149083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常温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加热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7645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现象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钠的表面变暗</a:t>
                      </a:r>
                      <a:endParaRPr lang="zh-CN" sz="50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先熔化成小球</a:t>
                      </a:r>
                      <a:r>
                        <a:rPr lang="en-US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片刻后剧烈燃烧</a:t>
                      </a:r>
                      <a:r>
                        <a:rPr lang="en-US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发出</a:t>
                      </a:r>
                      <a:r>
                        <a:rPr lang="zh-CN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　　</a:t>
                      </a:r>
                      <a:endParaRPr lang="en-US" altLang="zh-CN" sz="5000" u="sng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色火焰</a:t>
                      </a:r>
                      <a:r>
                        <a:rPr lang="en-US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生成</a:t>
                      </a:r>
                      <a:r>
                        <a:rPr lang="zh-CN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　　</a:t>
                      </a: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色固体</a:t>
                      </a:r>
                      <a:r>
                        <a:rPr lang="en-US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50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9419436"/>
                  </a:ext>
                </a:extLst>
              </a:tr>
              <a:tr h="11277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化学方程式</a:t>
                      </a:r>
                      <a:endParaRPr lang="zh-CN" sz="50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　　</a:t>
                      </a:r>
                      <a:r>
                        <a:rPr lang="en-US" altLang="zh-CN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CN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50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　　</a:t>
                      </a:r>
                      <a:r>
                        <a:rPr lang="en-US" altLang="zh-CN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zh-CN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50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2614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转移电子</a:t>
                      </a:r>
                      <a:endParaRPr lang="zh-CN" sz="50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 mol Na</a:t>
                      </a: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参加反应时转移</a:t>
                      </a:r>
                      <a:r>
                        <a:rPr lang="zh-CN" sz="50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en-US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mol</a:t>
                      </a:r>
                      <a:r>
                        <a:rPr lang="zh-CN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电子</a:t>
                      </a:r>
                      <a:r>
                        <a:rPr lang="en-US" sz="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50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3455397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D88FABA-CFED-4638-AE88-7652F3766B57}"/>
              </a:ext>
            </a:extLst>
          </p:cNvPr>
          <p:cNvSpPr/>
          <p:nvPr/>
        </p:nvSpPr>
        <p:spPr>
          <a:xfrm>
            <a:off x="1407156" y="1764606"/>
            <a:ext cx="20906914" cy="2257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钠与非金属单质反应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①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9A7FE57D-6A57-46AC-B21D-9EF2330772A4}"/>
              </a:ext>
            </a:extLst>
          </p:cNvPr>
          <p:cNvSpPr/>
          <p:nvPr/>
        </p:nvSpPr>
        <p:spPr>
          <a:xfrm>
            <a:off x="11703849" y="6519456"/>
            <a:ext cx="82586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黄</a:t>
            </a:r>
            <a:endParaRPr lang="zh-CN" altLang="en-US" sz="50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11B45403-C0D3-4265-8E00-164080CEE923}"/>
              </a:ext>
            </a:extLst>
          </p:cNvPr>
          <p:cNvSpPr/>
          <p:nvPr/>
        </p:nvSpPr>
        <p:spPr>
          <a:xfrm>
            <a:off x="5904980" y="7597254"/>
            <a:ext cx="51125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4Na+O</a:t>
            </a:r>
            <a:r>
              <a:rPr lang="en-US" altLang="zh-CN" sz="50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=2Na</a:t>
            </a:r>
            <a:r>
              <a:rPr lang="en-US" altLang="zh-CN" sz="50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endParaRPr lang="zh-CN" altLang="en-US" sz="5000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149342D3-9D77-4A9F-8859-81E4AF2733BE}"/>
              </a:ext>
            </a:extLst>
          </p:cNvPr>
          <p:cNvGrpSpPr/>
          <p:nvPr/>
        </p:nvGrpSpPr>
        <p:grpSpPr>
          <a:xfrm>
            <a:off x="13753852" y="7525246"/>
            <a:ext cx="5832648" cy="1010121"/>
            <a:chOff x="13753852" y="7451229"/>
            <a:chExt cx="5832648" cy="1010121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979F7467-409E-40CE-8427-6EE9DFDE2129}"/>
                </a:ext>
              </a:extLst>
            </p:cNvPr>
            <p:cNvSpPr/>
            <p:nvPr/>
          </p:nvSpPr>
          <p:spPr>
            <a:xfrm>
              <a:off x="13753852" y="7567766"/>
              <a:ext cx="5832648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2Na+O</a:t>
              </a:r>
              <a:r>
                <a:rPr lang="en-US" altLang="zh-CN" sz="50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lang="en-US" altLang="zh-CN" sz="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 Na</a:t>
              </a:r>
              <a:r>
                <a:rPr lang="en-US" altLang="zh-CN" sz="50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lang="en-US" altLang="zh-CN" sz="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O</a:t>
              </a:r>
              <a:r>
                <a:rPr lang="en-US" altLang="zh-CN" sz="50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endParaRPr lang="zh-CN" altLang="en-US" sz="5000" dirty="0"/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8FCEAB4B-5DDE-42F6-8361-C07B76F84575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914092" y="7451229"/>
              <a:ext cx="1224136" cy="1010121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5A4815B3-C3C5-40AC-B0AA-83EC99CBBBED}"/>
              </a:ext>
            </a:extLst>
          </p:cNvPr>
          <p:cNvSpPr/>
          <p:nvPr/>
        </p:nvSpPr>
        <p:spPr>
          <a:xfrm>
            <a:off x="17183328" y="6487648"/>
            <a:ext cx="14670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淡黄</a:t>
            </a:r>
            <a:endParaRPr lang="zh-CN" altLang="en-US" sz="50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0BCFBA7B-21B9-456E-96BD-97AA34CBEEDF}"/>
              </a:ext>
            </a:extLst>
          </p:cNvPr>
          <p:cNvSpPr/>
          <p:nvPr/>
        </p:nvSpPr>
        <p:spPr>
          <a:xfrm>
            <a:off x="13105780" y="8749382"/>
            <a:ext cx="66556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 </a:t>
            </a:r>
            <a:endParaRPr lang="zh-CN" altLang="en-US" sz="5000" dirty="0"/>
          </a:p>
        </p:txBody>
      </p:sp>
    </p:spTree>
    <p:extLst>
      <p:ext uri="{BB962C8B-B14F-4D97-AF65-F5344CB8AC3E}">
        <p14:creationId xmlns:p14="http://schemas.microsoft.com/office/powerpoint/2010/main" val="6063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9350C703-0EC8-4087-A30D-899B46E0F5D1}"/>
              </a:ext>
            </a:extLst>
          </p:cNvPr>
          <p:cNvSpPr/>
          <p:nvPr/>
        </p:nvSpPr>
        <p:spPr>
          <a:xfrm>
            <a:off x="1487896" y="1434923"/>
            <a:ext cx="20834908" cy="2409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⑤</a:t>
            </a:r>
            <a:r>
              <a:rPr lang="en-US" altLang="zh-CN" sz="4400" b="1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sz="44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2017·</a:t>
            </a:r>
            <a:r>
              <a:rPr lang="zh-CN" altLang="zh-CN" sz="44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全国卷</a:t>
            </a:r>
            <a:r>
              <a:rPr lang="en-US" altLang="zh-CN" sz="44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en-US" altLang="zh-CN" sz="4400" b="1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将金属钠在燃烧匙中点燃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迅速伸入集满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的集气瓶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集气瓶中产生大量白烟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瓶内有黑色颗粒产生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具有氧化性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B0C6CAC-DC0C-4EF2-9EAC-ABCD8FEA7DE8}"/>
              </a:ext>
            </a:extLst>
          </p:cNvPr>
          <p:cNvSpPr/>
          <p:nvPr/>
        </p:nvSpPr>
        <p:spPr>
          <a:xfrm>
            <a:off x="1646151" y="3492798"/>
            <a:ext cx="20676653" cy="2127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E8BD5551-DB3F-4E55-9579-017C4212006A}"/>
              </a:ext>
            </a:extLst>
          </p:cNvPr>
          <p:cNvSpPr/>
          <p:nvPr/>
        </p:nvSpPr>
        <p:spPr>
          <a:xfrm>
            <a:off x="1800524" y="3564806"/>
            <a:ext cx="20378264" cy="199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集气瓶中有黑色颗粒产生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说明有碳单质生成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中碳元素化合价降低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表现氧化性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⑤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正确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5713D69F-D424-4596-8E7E-D7F383B8DD66}"/>
              </a:ext>
            </a:extLst>
          </p:cNvPr>
          <p:cNvSpPr/>
          <p:nvPr/>
        </p:nvSpPr>
        <p:spPr>
          <a:xfrm>
            <a:off x="1703920" y="5725046"/>
            <a:ext cx="20834908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⑥</a:t>
            </a:r>
            <a:r>
              <a:rPr lang="en-US" altLang="zh-CN" sz="4400" b="1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sz="44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2017·</a:t>
            </a:r>
            <a:r>
              <a:rPr lang="zh-CN" altLang="zh-CN" sz="44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江苏卷</a:t>
            </a:r>
            <a:r>
              <a:rPr lang="en-US" altLang="zh-CN" sz="4400" b="1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钠与水反应的离子方程式为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Na+2H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+2OH</a:t>
            </a:r>
            <a:r>
              <a:rPr lang="en-US" altLang="zh-CN" sz="4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+H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58A23F32-37C4-4B7E-B1AF-476091269D7A}"/>
              </a:ext>
            </a:extLst>
          </p:cNvPr>
          <p:cNvSpPr/>
          <p:nvPr/>
        </p:nvSpPr>
        <p:spPr>
          <a:xfrm>
            <a:off x="1584500" y="6805166"/>
            <a:ext cx="20738304" cy="12727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AD69B112-CCCB-4865-9E9B-C86581C60D2C}"/>
              </a:ext>
            </a:extLst>
          </p:cNvPr>
          <p:cNvSpPr/>
          <p:nvPr/>
        </p:nvSpPr>
        <p:spPr>
          <a:xfrm>
            <a:off x="1800524" y="6877174"/>
            <a:ext cx="20666296" cy="981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en-US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反应的离子方程式为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2Na+2H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O=2Na</a:t>
            </a:r>
            <a:r>
              <a:rPr lang="en-US" altLang="zh-CN" sz="4400" baseline="30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+2OH</a:t>
            </a:r>
            <a:r>
              <a:rPr lang="en-US" altLang="zh-CN" sz="4400" baseline="30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↑,</a:t>
            </a:r>
            <a:r>
              <a:rPr lang="zh-CN" altLang="zh-CN" sz="4400" dirty="0">
                <a:solidFill>
                  <a:srgbClr val="A50021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⑥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错误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A83B28E7-E4A5-4926-8EA7-28EB4E437D5A}"/>
              </a:ext>
            </a:extLst>
          </p:cNvPr>
          <p:cNvSpPr/>
          <p:nvPr/>
        </p:nvSpPr>
        <p:spPr>
          <a:xfrm>
            <a:off x="1759555" y="8149925"/>
            <a:ext cx="20834908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⑦</a:t>
            </a:r>
            <a:r>
              <a:rPr lang="en-US" altLang="zh-CN" sz="4400" b="1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sz="44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2017·</a:t>
            </a:r>
            <a:r>
              <a:rPr lang="zh-CN" altLang="zh-CN" sz="44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天津卷</a:t>
            </a:r>
            <a:r>
              <a:rPr lang="en-US" altLang="zh-CN" sz="4400" b="1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除去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固体中的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可将固体加热至恒重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AEA52530-EAAF-4928-838C-CF153A637A06}"/>
              </a:ext>
            </a:extLst>
          </p:cNvPr>
          <p:cNvSpPr/>
          <p:nvPr/>
        </p:nvSpPr>
        <p:spPr>
          <a:xfrm>
            <a:off x="1584500" y="9325446"/>
            <a:ext cx="20666296" cy="12727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5E9F9CA5-3192-484A-927E-91400EB05FC0}"/>
              </a:ext>
            </a:extLst>
          </p:cNvPr>
          <p:cNvSpPr/>
          <p:nvPr/>
        </p:nvSpPr>
        <p:spPr>
          <a:xfrm>
            <a:off x="1759555" y="9331953"/>
            <a:ext cx="20666296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en-US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加热时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分解生成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⑦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错误。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4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4" grpId="0" animBg="1"/>
      <p:bldP spid="16" grpId="0"/>
      <p:bldP spid="1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9350C703-0EC8-4087-A30D-899B46E0F5D1}"/>
              </a:ext>
            </a:extLst>
          </p:cNvPr>
          <p:cNvSpPr/>
          <p:nvPr/>
        </p:nvSpPr>
        <p:spPr>
          <a:xfrm>
            <a:off x="1415888" y="1476574"/>
            <a:ext cx="20906915" cy="919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en-US" altLang="zh-CN" sz="5000" b="1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sz="50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2018·</a:t>
            </a:r>
            <a:r>
              <a:rPr lang="zh-CN" altLang="zh-CN" sz="5000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海南卷</a:t>
            </a:r>
            <a:r>
              <a:rPr lang="en-US" altLang="zh-CN" sz="5000" b="1" dirty="0">
                <a:solidFill>
                  <a:srgbClr val="4C4C4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某小组在实验室中探究金属钠与二氧</a:t>
            </a:r>
            <a:endParaRPr lang="en-US" altLang="zh-CN" sz="5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化碳的反应。回答下列问题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选用如图所示装置及药品制取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。打开弹簧夹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制</a:t>
            </a:r>
            <a:endParaRPr lang="en-US" altLang="zh-CN" sz="5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。为了得到干燥、纯净的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产生的气流应依</a:t>
            </a:r>
            <a:endParaRPr lang="en-US" altLang="zh-CN" sz="5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次通过盛有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　　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的洗气瓶</a:t>
            </a:r>
            <a:endParaRPr lang="en-US" altLang="zh-CN" sz="5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填试剂名称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。反应结束后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关闭弹簧夹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可观察到的现象是</a:t>
            </a:r>
            <a:endParaRPr lang="en-US" altLang="zh-CN" sz="5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                                                                                                  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。不能用稀硫酸代替稀盐酸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其原因</a:t>
            </a:r>
            <a:r>
              <a:rPr lang="en-US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 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="" xmlns:a16="http://schemas.microsoft.com/office/drawing/2014/main" id="{D141CF6F-DB71-4A16-A728-428769985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852" y="5910180"/>
            <a:ext cx="5688632" cy="111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饱和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50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" name="9CM46.eps" descr="id:2147507372;FounderCES">
            <a:extLst>
              <a:ext uri="{FF2B5EF4-FFF2-40B4-BE49-F238E27FC236}">
                <a16:creationId xmlns="" xmlns:a16="http://schemas.microsoft.com/office/drawing/2014/main" id="{D4A218E2-F0CD-493B-994F-39B76DC7668D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3316" y="1788465"/>
            <a:ext cx="5296052" cy="5328592"/>
          </a:xfrm>
          <a:prstGeom prst="rect">
            <a:avLst/>
          </a:prstGeom>
        </p:spPr>
      </p:pic>
      <p:sp>
        <p:nvSpPr>
          <p:cNvPr id="11" name="Rectangle 16">
            <a:extLst>
              <a:ext uri="{FF2B5EF4-FFF2-40B4-BE49-F238E27FC236}">
                <a16:creationId xmlns="" xmlns:a16="http://schemas.microsoft.com/office/drawing/2014/main" id="{F62233A5-DD00-432D-9065-126E4DCCC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5969" y="5911143"/>
            <a:ext cx="2447843" cy="111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浓硫酸</a:t>
            </a:r>
            <a:endParaRPr kumimoji="0" lang="zh-CN" altLang="en-US" sz="50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="" xmlns:a16="http://schemas.microsoft.com/office/drawing/2014/main" id="{6BEEE838-6234-4B55-80EF-398FECDAF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168" y="9325446"/>
            <a:ext cx="14314034" cy="111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干燥管内液面降低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与碳酸钙脱离接触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反应停止</a:t>
            </a:r>
            <a:endParaRPr kumimoji="0" lang="zh-CN" altLang="en-US" sz="50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="" xmlns:a16="http://schemas.microsoft.com/office/drawing/2014/main" id="{567818A1-66CA-4485-BC9E-16656D57A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468" y="8173318"/>
            <a:ext cx="16561840" cy="111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生成的硫酸钙微溶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附着在碳酸钙表面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阻止反应进一步进行</a:t>
            </a:r>
            <a:endParaRPr kumimoji="0" lang="zh-CN" altLang="en-US" sz="50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02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A3AF04CB-265E-453C-85B0-CF6000C283FE}"/>
              </a:ext>
            </a:extLst>
          </p:cNvPr>
          <p:cNvSpPr/>
          <p:nvPr/>
        </p:nvSpPr>
        <p:spPr>
          <a:xfrm>
            <a:off x="1296468" y="1692598"/>
            <a:ext cx="21073750" cy="8208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954CB68B-CF95-461A-B429-82966B8D6BC7}"/>
              </a:ext>
            </a:extLst>
          </p:cNvPr>
          <p:cNvSpPr/>
          <p:nvPr/>
        </p:nvSpPr>
        <p:spPr>
          <a:xfrm>
            <a:off x="1512492" y="1724508"/>
            <a:ext cx="20666296" cy="771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en-US" altLang="zh-CN" sz="48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[</a:t>
            </a:r>
            <a:r>
              <a:rPr lang="zh-CN" altLang="zh-CN" sz="48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8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]</a:t>
            </a:r>
            <a:r>
              <a:rPr lang="zh-CN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碳酸钙与稀盐酸反应制备二氧化碳</a:t>
            </a:r>
            <a:r>
              <a:rPr lang="en-US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因盐酸易挥</a:t>
            </a:r>
            <a:endParaRPr lang="en-US" altLang="zh-CN" sz="4800" dirty="0">
              <a:solidFill>
                <a:srgbClr val="A5002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zh-CN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</a:t>
            </a:r>
            <a:r>
              <a:rPr lang="en-US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需要用饱和碳酸氢钠溶液除去</a:t>
            </a:r>
            <a:r>
              <a:rPr lang="en-US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HCl,</a:t>
            </a:r>
            <a:r>
              <a:rPr lang="zh-CN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再通过浓硫酸干</a:t>
            </a:r>
            <a:endParaRPr lang="en-US" altLang="zh-CN" sz="4800" dirty="0">
              <a:solidFill>
                <a:srgbClr val="A5002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zh-CN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燥</a:t>
            </a:r>
            <a:r>
              <a:rPr lang="en-US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则为了得到干燥纯净的</a:t>
            </a:r>
            <a:r>
              <a:rPr lang="en-US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</a:t>
            </a:r>
            <a:r>
              <a:rPr lang="en-US" altLang="zh-CN" sz="48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产生的气流应依次通过</a:t>
            </a:r>
            <a:endParaRPr lang="en-US" altLang="zh-CN" sz="4800" dirty="0">
              <a:solidFill>
                <a:srgbClr val="A5002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zh-CN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盛有饱和</a:t>
            </a:r>
            <a:r>
              <a:rPr lang="en-US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NaHCO</a:t>
            </a:r>
            <a:r>
              <a:rPr lang="en-US" altLang="zh-CN" sz="48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溶液、浓硫酸的洗气瓶</a:t>
            </a:r>
            <a:r>
              <a:rPr lang="en-US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;</a:t>
            </a:r>
            <a:r>
              <a:rPr lang="zh-CN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反应结束后</a:t>
            </a:r>
            <a:r>
              <a:rPr lang="en-US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</a:p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zh-CN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关闭弹簧夹</a:t>
            </a:r>
            <a:r>
              <a:rPr lang="en-US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利用气体的压强使固液分离</a:t>
            </a:r>
            <a:r>
              <a:rPr lang="en-US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可观察到产生</a:t>
            </a:r>
            <a:endParaRPr lang="en-US" altLang="zh-CN" sz="4800" dirty="0">
              <a:solidFill>
                <a:srgbClr val="A5002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zh-CN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的气体使干燥管内液面降低</a:t>
            </a:r>
            <a:r>
              <a:rPr lang="en-US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与碳酸钙脱离接触</a:t>
            </a:r>
            <a:r>
              <a:rPr lang="en-US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反应停止</a:t>
            </a:r>
            <a:r>
              <a:rPr lang="en-US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;</a:t>
            </a:r>
            <a:r>
              <a:rPr lang="zh-CN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不能用稀硫酸代替稀盐酸</a:t>
            </a:r>
            <a:r>
              <a:rPr lang="en-US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因生成的硫酸钙微溶</a:t>
            </a:r>
            <a:r>
              <a:rPr lang="en-US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包裹在碳酸钙的表面</a:t>
            </a:r>
            <a:r>
              <a:rPr lang="en-US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8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阻止反应的进一步发生。</a:t>
            </a:r>
            <a:endParaRPr lang="en-US" altLang="zh-CN" sz="4800" spc="-130" dirty="0">
              <a:solidFill>
                <a:srgbClr val="A5002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9CM46.eps" descr="id:2147507372;FounderCES">
            <a:extLst>
              <a:ext uri="{FF2B5EF4-FFF2-40B4-BE49-F238E27FC236}">
                <a16:creationId xmlns="" xmlns:a16="http://schemas.microsoft.com/office/drawing/2014/main" id="{9C3A87B8-78C6-440E-BC7D-20E23EC56FFA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46140" y="2052638"/>
            <a:ext cx="52960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8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350C703-0EC8-4087-A30D-899B46E0F5D1}"/>
              </a:ext>
            </a:extLst>
          </p:cNvPr>
          <p:cNvSpPr/>
          <p:nvPr/>
        </p:nvSpPr>
        <p:spPr>
          <a:xfrm>
            <a:off x="1415888" y="1476574"/>
            <a:ext cx="20906915" cy="7048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金属钠与二氧化碳反应的实验步骤及现象如下表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①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为检验集气瓶瓶壁上白色物质的成分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取适量滤液于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支试管中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向一支试管中滴加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滴酚酞溶液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溶液变红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向第二支试管中滴加澄清石灰水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溶液变浑浊。据此推断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白色物质的主要成分是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填标号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A.Na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      B.Na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C.NaOH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D.Na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="" xmlns:a16="http://schemas.microsoft.com/office/drawing/2014/main" id="{D141CF6F-DB71-4A16-A728-428769985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4980" y="7309222"/>
            <a:ext cx="891327" cy="98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="" xmlns:a16="http://schemas.microsoft.com/office/drawing/2014/main" id="{D48EE6E7-8B3F-44C8-A2B8-70DEF2899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972089"/>
              </p:ext>
            </p:extLst>
          </p:nvPr>
        </p:nvGraphicFramePr>
        <p:xfrm>
          <a:off x="1621239" y="2484686"/>
          <a:ext cx="20496212" cy="3486912"/>
        </p:xfrm>
        <a:graphic>
          <a:graphicData uri="http://schemas.openxmlformats.org/drawingml/2006/table">
            <a:tbl>
              <a:tblPr firstRow="1" firstCol="1" bandRow="1"/>
              <a:tblGrid>
                <a:gridCol w="10836469">
                  <a:extLst>
                    <a:ext uri="{9D8B030D-6E8A-4147-A177-3AD203B41FA5}">
                      <a16:colId xmlns="" xmlns:a16="http://schemas.microsoft.com/office/drawing/2014/main" val="1057477280"/>
                    </a:ext>
                  </a:extLst>
                </a:gridCol>
                <a:gridCol w="9659743">
                  <a:extLst>
                    <a:ext uri="{9D8B030D-6E8A-4147-A177-3AD203B41FA5}">
                      <a16:colId xmlns="" xmlns:a16="http://schemas.microsoft.com/office/drawing/2014/main" val="32233370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步骤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现象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43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将一小块金属钠在燃烧匙中点燃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迅速伸入盛有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4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的集气瓶中。充分反应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放置冷却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产生大量白烟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集气瓶底部有黑色固体产生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瓶壁上有白色物质产生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63241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在集气瓶中加入适量蒸馏水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振荡、过滤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滤纸上留下黑色固体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滤液为无色溶液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14097225"/>
                  </a:ext>
                </a:extLst>
              </a:tr>
            </a:tbl>
          </a:graphicData>
        </a:graphic>
      </p:graphicFrame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1CBF3832-84CA-4DF4-922F-3EEA0A14AF7F}"/>
              </a:ext>
            </a:extLst>
          </p:cNvPr>
          <p:cNvSpPr/>
          <p:nvPr/>
        </p:nvSpPr>
        <p:spPr>
          <a:xfrm>
            <a:off x="1249054" y="8533358"/>
            <a:ext cx="2107375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A63A7803-DC1D-4DFC-AB41-526B09397767}"/>
              </a:ext>
            </a:extLst>
          </p:cNvPr>
          <p:cNvSpPr/>
          <p:nvPr/>
        </p:nvSpPr>
        <p:spPr>
          <a:xfrm>
            <a:off x="1465078" y="8565268"/>
            <a:ext cx="20666296" cy="301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>
              <a:lnSpc>
                <a:spcPct val="150000"/>
              </a:lnSpc>
              <a:spcAft>
                <a:spcPts val="0"/>
              </a:spcAft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[</a:t>
            </a:r>
            <a:r>
              <a:rPr kumimoji="0" lang="zh-C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]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取适量滤液于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支试管中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向一支试管中滴加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滴酚酞溶液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溶液变红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;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向第二支试管中滴加澄清石灰水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溶液变浑浊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可知显碱性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且含碳酸根离子或碳酸氢根离子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显然只有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符合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故答案为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kumimoji="0" lang="en-US" altLang="zh-CN" sz="4400" b="0" i="0" u="none" strike="noStrike" kern="1200" cap="none" spc="-13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8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350C703-0EC8-4087-A30D-899B46E0F5D1}"/>
              </a:ext>
            </a:extLst>
          </p:cNvPr>
          <p:cNvSpPr/>
          <p:nvPr/>
        </p:nvSpPr>
        <p:spPr>
          <a:xfrm>
            <a:off x="1415888" y="1594601"/>
            <a:ext cx="20906915" cy="7082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金属钠与二氧化碳反应的实验步骤及现象如下表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②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为检验黑色固体的成分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将其与浓硫酸反应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生成的气体具有刺激性气味。据此推断黑色固体是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　　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zh-CN" sz="1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="" xmlns:a16="http://schemas.microsoft.com/office/drawing/2014/main" id="{F62233A5-DD00-432D-9065-126E4DCCC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0844" y="7473387"/>
            <a:ext cx="1800200" cy="9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碳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(C)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="" xmlns:a16="http://schemas.microsoft.com/office/drawing/2014/main" id="{D48EE6E7-8B3F-44C8-A2B8-70DEF2899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244617"/>
              </p:ext>
            </p:extLst>
          </p:nvPr>
        </p:nvGraphicFramePr>
        <p:xfrm>
          <a:off x="1584500" y="2775523"/>
          <a:ext cx="20496212" cy="4023360"/>
        </p:xfrm>
        <a:graphic>
          <a:graphicData uri="http://schemas.openxmlformats.org/drawingml/2006/table">
            <a:tbl>
              <a:tblPr firstRow="1" firstCol="1" bandRow="1"/>
              <a:tblGrid>
                <a:gridCol w="10836469">
                  <a:extLst>
                    <a:ext uri="{9D8B030D-6E8A-4147-A177-3AD203B41FA5}">
                      <a16:colId xmlns="" xmlns:a16="http://schemas.microsoft.com/office/drawing/2014/main" val="1057477280"/>
                    </a:ext>
                  </a:extLst>
                </a:gridCol>
                <a:gridCol w="9659743">
                  <a:extLst>
                    <a:ext uri="{9D8B030D-6E8A-4147-A177-3AD203B41FA5}">
                      <a16:colId xmlns="" xmlns:a16="http://schemas.microsoft.com/office/drawing/2014/main" val="32233370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步骤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现象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43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将一小块金属钠在燃烧匙中点燃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迅速伸入盛有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4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的集气瓶中。充分反应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放置冷却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产生大量白烟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集气瓶底部有黑色固体产生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瓶壁上有白色物质产生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63241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在集气瓶中加入适量蒸馏水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振荡、过滤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滤纸上留下黑色固体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滤液为无色溶液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14097225"/>
                  </a:ext>
                </a:extLst>
              </a:tr>
            </a:tbl>
          </a:graphicData>
        </a:graphic>
      </p:graphicFrame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7957020F-A999-4509-8F0E-20DC5537D8D5}"/>
              </a:ext>
            </a:extLst>
          </p:cNvPr>
          <p:cNvSpPr/>
          <p:nvPr/>
        </p:nvSpPr>
        <p:spPr>
          <a:xfrm>
            <a:off x="1321062" y="8677374"/>
            <a:ext cx="21073750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BCE8225A-DC2B-47E7-8B97-AB8237EDC80A}"/>
              </a:ext>
            </a:extLst>
          </p:cNvPr>
          <p:cNvSpPr/>
          <p:nvPr/>
        </p:nvSpPr>
        <p:spPr>
          <a:xfrm>
            <a:off x="1584500" y="8677374"/>
            <a:ext cx="2066629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]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检验黑色固体的成分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将其与浓硫酸反应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生成的气体具有刺激性气味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为二氧化硫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可知是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与浓硫酸反应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即黑色固体是碳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(C)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4400" spc="-130" dirty="0">
              <a:solidFill>
                <a:srgbClr val="A5002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8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350C703-0EC8-4087-A30D-899B46E0F5D1}"/>
              </a:ext>
            </a:extLst>
          </p:cNvPr>
          <p:cNvSpPr/>
          <p:nvPr/>
        </p:nvSpPr>
        <p:spPr>
          <a:xfrm>
            <a:off x="1415888" y="1676453"/>
            <a:ext cx="20906915" cy="1995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5000" dirty="0">
                <a:solidFill>
                  <a:srgbClr val="000000"/>
                </a:solidFill>
                <a:cs typeface="宋体" panose="02010600030101010101" pitchFamily="2" charset="-122"/>
              </a:rPr>
              <a:t>③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本实验中金属钠与二氧化碳反应的化学方程式为</a:t>
            </a:r>
            <a:endParaRPr lang="en-US" altLang="zh-CN" sz="5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</a:rPr>
              <a:t> 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 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62BDA104-2395-4D0E-A053-16FB50A07988}"/>
              </a:ext>
            </a:extLst>
          </p:cNvPr>
          <p:cNvGrpSpPr/>
          <p:nvPr/>
        </p:nvGrpSpPr>
        <p:grpSpPr>
          <a:xfrm>
            <a:off x="1580940" y="2464710"/>
            <a:ext cx="7488832" cy="1108252"/>
            <a:chOff x="12457708" y="9862316"/>
            <a:chExt cx="7488832" cy="1108252"/>
          </a:xfrm>
        </p:grpSpPr>
        <p:sp>
          <p:nvSpPr>
            <p:cNvPr id="15" name="Rectangle 16">
              <a:extLst>
                <a:ext uri="{FF2B5EF4-FFF2-40B4-BE49-F238E27FC236}">
                  <a16:creationId xmlns="" xmlns:a16="http://schemas.microsoft.com/office/drawing/2014/main" id="{BEA70119-A28A-4775-AA63-F59754E88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7708" y="9862316"/>
              <a:ext cx="7488832" cy="110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4Na+3CO</a:t>
              </a:r>
              <a:r>
                <a:rPr lang="en-US" altLang="zh-CN" sz="50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lang="en-US" altLang="zh-CN" sz="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 2Na</a:t>
              </a:r>
              <a:r>
                <a:rPr lang="en-US" altLang="zh-CN" sz="50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lang="en-US" altLang="zh-CN" sz="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CO</a:t>
              </a:r>
              <a:r>
                <a:rPr lang="en-US" altLang="zh-CN" sz="50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3</a:t>
              </a:r>
              <a:r>
                <a:rPr lang="en-US" altLang="zh-CN" sz="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+C</a:t>
              </a:r>
              <a:endParaRPr kumimoji="0" lang="zh-CN" altLang="en-US" sz="5000" b="0" i="0" u="none" strike="noStrike" kern="1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40AFF1FD-2EA1-491C-A525-8C2DDCDE8371}"/>
                </a:ext>
              </a:extLst>
            </p:cNvPr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482044" y="9901510"/>
              <a:ext cx="1007184" cy="877001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DF616894-60EC-48E9-B004-3CE5E102FD48}"/>
              </a:ext>
            </a:extLst>
          </p:cNvPr>
          <p:cNvGrpSpPr/>
          <p:nvPr/>
        </p:nvGrpSpPr>
        <p:grpSpPr>
          <a:xfrm>
            <a:off x="1440483" y="4140870"/>
            <a:ext cx="20882320" cy="3096344"/>
            <a:chOff x="1440483" y="4140870"/>
            <a:chExt cx="20882320" cy="3096344"/>
          </a:xfrm>
        </p:grpSpPr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035CA86F-AEDB-4CDD-9BD2-D8806F67425B}"/>
                </a:ext>
              </a:extLst>
            </p:cNvPr>
            <p:cNvSpPr/>
            <p:nvPr/>
          </p:nvSpPr>
          <p:spPr>
            <a:xfrm>
              <a:off x="1440483" y="4140870"/>
              <a:ext cx="20882320" cy="30963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177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1DAF5ECF-691E-485D-9CBF-84405FD66AFD}"/>
                </a:ext>
              </a:extLst>
            </p:cNvPr>
            <p:cNvSpPr/>
            <p:nvPr/>
          </p:nvSpPr>
          <p:spPr>
            <a:xfrm>
              <a:off x="1584500" y="4396940"/>
              <a:ext cx="20666296" cy="2264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1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5000" b="1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[</a:t>
              </a:r>
              <a:r>
                <a:rPr lang="zh-CN" altLang="zh-CN" sz="5000" b="1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解析</a:t>
              </a:r>
              <a:r>
                <a:rPr lang="en-US" altLang="zh-CN" sz="5000" b="1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]</a:t>
              </a:r>
              <a:r>
                <a:rPr lang="zh-CN" altLang="zh-CN" sz="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由实验可知钠与二氧化碳反应生成碳酸钠和</a:t>
              </a:r>
              <a:r>
                <a:rPr lang="en-US" altLang="zh-CN" sz="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C,</a:t>
              </a:r>
              <a:r>
                <a:rPr lang="zh-CN" altLang="zh-CN" sz="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发生的反应为</a:t>
              </a:r>
              <a:r>
                <a:rPr lang="en-US" altLang="zh-CN" sz="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      </a:t>
              </a:r>
              <a:r>
                <a:rPr lang="en-US" altLang="zh-CN" sz="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4Na+3CO</a:t>
              </a:r>
              <a:r>
                <a:rPr lang="en-US" altLang="zh-CN" sz="50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2             </a:t>
              </a:r>
              <a:r>
                <a:rPr lang="en-US" altLang="zh-CN" sz="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2Na</a:t>
              </a:r>
              <a:r>
                <a:rPr lang="en-US" altLang="zh-CN" sz="50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lang="en-US" altLang="zh-CN" sz="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CO</a:t>
              </a:r>
              <a:r>
                <a:rPr lang="en-US" altLang="zh-CN" sz="50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3</a:t>
              </a:r>
              <a:r>
                <a:rPr lang="en-US" altLang="zh-CN" sz="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+C</a:t>
              </a:r>
              <a:r>
                <a:rPr lang="zh-CN" altLang="zh-CN" sz="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。</a:t>
              </a:r>
              <a:endParaRPr lang="en-US" altLang="zh-CN" sz="5000" spc="-13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1C977000-BADB-41DD-AAA0-AE807B2A04BC}"/>
                </a:ext>
              </a:extLst>
            </p:cNvPr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08836" y="5568125"/>
              <a:ext cx="1007184" cy="877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098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教师备用习题.EPS" descr="id:2147486797;FounderCES">
            <a:extLst>
              <a:ext uri="{FF2B5EF4-FFF2-40B4-BE49-F238E27FC236}">
                <a16:creationId xmlns:a16="http://schemas.microsoft.com/office/drawing/2014/main" xmlns="" id="{FB3AFA53-ABA8-47B9-BEDC-0B902D2B89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40484" y="1044528"/>
            <a:ext cx="20810312" cy="69592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BE6BFF2-FFB9-478A-BD20-E28C2D1A5D16}"/>
              </a:ext>
            </a:extLst>
          </p:cNvPr>
          <p:cNvSpPr/>
          <p:nvPr/>
        </p:nvSpPr>
        <p:spPr>
          <a:xfrm>
            <a:off x="1440483" y="1908622"/>
            <a:ext cx="14905657" cy="9113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2019·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河北石家庄模拟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下列关于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的比较中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说法不正确的是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固体受热容易分解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固体受热不容易分解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等物质的量的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分别与足量的盐酸反应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前者消耗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HCl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的物质的量比后者多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向等体积等物质的量浓度的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溶液中分别滴加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滴酚酞溶液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前者颜色比后者深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溶液分别与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Ba(OH)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溶液反应的离子方程式相同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="" xmlns:a16="http://schemas.microsoft.com/office/drawing/2014/main" id="{55B2C052-4323-40F3-987C-B77E896E4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076" y="2916734"/>
            <a:ext cx="936104" cy="98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B97D1A47-7B31-445F-A566-0747FFCBC7A5}"/>
              </a:ext>
            </a:extLst>
          </p:cNvPr>
          <p:cNvSpPr/>
          <p:nvPr/>
        </p:nvSpPr>
        <p:spPr>
          <a:xfrm>
            <a:off x="16401232" y="2340670"/>
            <a:ext cx="5616623" cy="8208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="" xmlns:a16="http://schemas.microsoft.com/office/drawing/2014/main" id="{4CC8F9BF-C28E-4523-80BC-027CE8207856}"/>
                  </a:ext>
                </a:extLst>
              </p:cNvPr>
              <p:cNvSpPr/>
              <p:nvPr/>
            </p:nvSpPr>
            <p:spPr>
              <a:xfrm>
                <a:off x="16706180" y="2124646"/>
                <a:ext cx="5311675" cy="8116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atinLnBrk="1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b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[</a:t>
                </a:r>
                <a:r>
                  <a:rPr lang="zh-CN" altLang="zh-CN" sz="4400" b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解析</a:t>
                </a:r>
                <a:r>
                  <a:rPr lang="en-US" altLang="zh-CN" sz="4400" b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] 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溶液和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NaHCO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溶液分别与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Ba(OH)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溶液反应的离子方程式不相同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 Na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Ba(OH)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溶液反应的离子方程式为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+Ba</a:t>
                </a:r>
                <a:r>
                  <a:rPr lang="en-US" altLang="zh-CN" sz="4400" baseline="30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2+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          BaCO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↓,  NaHCO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CC8F9BF-C28E-4523-80BC-027CE82078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6180" y="2124646"/>
                <a:ext cx="5311675" cy="8116389"/>
              </a:xfrm>
              <a:prstGeom prst="rect">
                <a:avLst/>
              </a:prstGeom>
              <a:blipFill rotWithShape="1">
                <a:blip r:embed="rId3"/>
                <a:stretch>
                  <a:fillRect l="-4707" r="-4363" b="-2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35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教师备用习题.EPS" descr="id:2147486797;FounderCES">
            <a:extLst>
              <a:ext uri="{FF2B5EF4-FFF2-40B4-BE49-F238E27FC236}">
                <a16:creationId xmlns:a16="http://schemas.microsoft.com/office/drawing/2014/main" xmlns="" id="{FB3AFA53-ABA8-47B9-BEDC-0B902D2B89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40484" y="1086771"/>
            <a:ext cx="20810312" cy="69592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BE6BFF2-FFB9-478A-BD20-E28C2D1A5D16}"/>
              </a:ext>
            </a:extLst>
          </p:cNvPr>
          <p:cNvSpPr/>
          <p:nvPr/>
        </p:nvSpPr>
        <p:spPr>
          <a:xfrm>
            <a:off x="1440483" y="1908622"/>
            <a:ext cx="15121681" cy="8097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下列关于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的比较中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说法不正确的是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固体受热容易分解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固体受热不容易分解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等物质的量的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分别与足量的盐酸反应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前者消耗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HCl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的物质的量比后者多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向等体积等物质的量浓度的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溶液中分别滴加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滴酚酞溶液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前者颜色比后者深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D.Na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溶液分别与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Ba(OH)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溶液反应的离子方程式相同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="" xmlns:a16="http://schemas.microsoft.com/office/drawing/2014/main" id="{55B2C052-4323-40F3-987C-B77E896E4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7001" y="1932874"/>
            <a:ext cx="936104" cy="98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B97D1A47-7B31-445F-A566-0747FFCBC7A5}"/>
              </a:ext>
            </a:extLst>
          </p:cNvPr>
          <p:cNvSpPr/>
          <p:nvPr/>
        </p:nvSpPr>
        <p:spPr>
          <a:xfrm>
            <a:off x="16706180" y="2124646"/>
            <a:ext cx="5328591" cy="8208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="" xmlns:a16="http://schemas.microsoft.com/office/drawing/2014/main" id="{4CC8F9BF-C28E-4523-80BC-027CE8207856}"/>
                  </a:ext>
                </a:extLst>
              </p:cNvPr>
              <p:cNvSpPr/>
              <p:nvPr/>
            </p:nvSpPr>
            <p:spPr>
              <a:xfrm>
                <a:off x="16922204" y="2052638"/>
                <a:ext cx="5095651" cy="8116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atinLnBrk="1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Ba(OH)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溶液反应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NaHCO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少量时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+OH</a:t>
                </a:r>
                <a:r>
                  <a:rPr lang="en-US" altLang="zh-CN" sz="4400" baseline="30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+Ba</a:t>
                </a:r>
                <a:r>
                  <a:rPr lang="en-US" altLang="zh-CN" sz="4400" baseline="30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2+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 BaCO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↓+H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O;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NaHCO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过量时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     2HC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+Ba</a:t>
                </a:r>
                <a:r>
                  <a:rPr lang="en-US" altLang="zh-CN" sz="4400" baseline="30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2+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+2OH</a:t>
                </a:r>
                <a:r>
                  <a:rPr lang="en-US" altLang="zh-CN" sz="4400" baseline="30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=BaCO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↓+C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     2H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。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CC8F9BF-C28E-4523-80BC-027CE82078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2204" y="2052638"/>
                <a:ext cx="5095651" cy="8116389"/>
              </a:xfrm>
              <a:prstGeom prst="rect">
                <a:avLst/>
              </a:prstGeom>
              <a:blipFill rotWithShape="1">
                <a:blip r:embed="rId3"/>
                <a:stretch>
                  <a:fillRect l="-4904" r="-4187" b="-2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8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教师备用习题.EPS" descr="id:2147486797;FounderCES">
            <a:extLst>
              <a:ext uri="{FF2B5EF4-FFF2-40B4-BE49-F238E27FC236}">
                <a16:creationId xmlns:a16="http://schemas.microsoft.com/office/drawing/2014/main" xmlns="" id="{FB3AFA53-ABA8-47B9-BEDC-0B902D2B89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40484" y="1199034"/>
            <a:ext cx="20810312" cy="695927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="" xmlns:a16="http://schemas.microsoft.com/office/drawing/2014/main" id="{4745937C-FA04-454C-9CED-57796B2A7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933390"/>
              </p:ext>
            </p:extLst>
          </p:nvPr>
        </p:nvGraphicFramePr>
        <p:xfrm>
          <a:off x="1800524" y="3199544"/>
          <a:ext cx="11377264" cy="6035040"/>
        </p:xfrm>
        <a:graphic>
          <a:graphicData uri="http://schemas.openxmlformats.org/drawingml/2006/table">
            <a:tbl>
              <a:tblPr firstRow="1" firstCol="1" bandRow="1"/>
              <a:tblGrid>
                <a:gridCol w="1602900">
                  <a:extLst>
                    <a:ext uri="{9D8B030D-6E8A-4147-A177-3AD203B41FA5}">
                      <a16:colId xmlns="" xmlns:a16="http://schemas.microsoft.com/office/drawing/2014/main" val="4284620710"/>
                    </a:ext>
                  </a:extLst>
                </a:gridCol>
                <a:gridCol w="6155891">
                  <a:extLst>
                    <a:ext uri="{9D8B030D-6E8A-4147-A177-3AD203B41FA5}">
                      <a16:colId xmlns="" xmlns:a16="http://schemas.microsoft.com/office/drawing/2014/main" val="71705324"/>
                    </a:ext>
                  </a:extLst>
                </a:gridCol>
                <a:gridCol w="3618473">
                  <a:extLst>
                    <a:ext uri="{9D8B030D-6E8A-4147-A177-3AD203B41FA5}">
                      <a16:colId xmlns="" xmlns:a16="http://schemas.microsoft.com/office/drawing/2014/main" val="635961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选项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操作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目的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26666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制取氨将其溶于饱和食盐水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3588061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BE6BFF2-FFB9-478A-BD20-E28C2D1A5D16}"/>
              </a:ext>
            </a:extLst>
          </p:cNvPr>
          <p:cNvSpPr/>
          <p:nvPr/>
        </p:nvSpPr>
        <p:spPr>
          <a:xfrm>
            <a:off x="1440483" y="2052638"/>
            <a:ext cx="20882321" cy="9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实验室模拟侯氏制碱法制取纯碱和氯化铵溶液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下列有关操作错误的是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="" xmlns:a16="http://schemas.microsoft.com/office/drawing/2014/main" id="{55B2C052-4323-40F3-987C-B77E896E4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4492" y="2052638"/>
            <a:ext cx="1008112" cy="98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9wf351.jpg">
            <a:extLst>
              <a:ext uri="{FF2B5EF4-FFF2-40B4-BE49-F238E27FC236}">
                <a16:creationId xmlns="" xmlns:a16="http://schemas.microsoft.com/office/drawing/2014/main" id="{9145D926-D92E-4CD3-9FB0-EC21A18009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16748" y="4500910"/>
            <a:ext cx="5112568" cy="405637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6D073285-BF44-46D3-AA28-AB4986BF4FB0}"/>
              </a:ext>
            </a:extLst>
          </p:cNvPr>
          <p:cNvSpPr/>
          <p:nvPr/>
        </p:nvSpPr>
        <p:spPr>
          <a:xfrm>
            <a:off x="13825859" y="6373118"/>
            <a:ext cx="8474687" cy="2448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293F4BBA-0E4C-4671-B95C-7902A625EB1F}"/>
              </a:ext>
            </a:extLst>
          </p:cNvPr>
          <p:cNvSpPr/>
          <p:nvPr/>
        </p:nvSpPr>
        <p:spPr>
          <a:xfrm>
            <a:off x="14802725" y="6373118"/>
            <a:ext cx="6520953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 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用氯化铵和氢氧化钙共热制备氨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正确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5274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教师备用习题.EPS" descr="id:2147486797;FounderCES">
            <a:extLst>
              <a:ext uri="{FF2B5EF4-FFF2-40B4-BE49-F238E27FC236}">
                <a16:creationId xmlns:a16="http://schemas.microsoft.com/office/drawing/2014/main" xmlns="" id="{FB3AFA53-ABA8-47B9-BEDC-0B902D2B89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40484" y="1209470"/>
            <a:ext cx="20810312" cy="695927"/>
          </a:xfrm>
          <a:prstGeom prst="rect">
            <a:avLst/>
          </a:prstGeom>
        </p:spPr>
      </p:pic>
      <p:graphicFrame>
        <p:nvGraphicFramePr>
          <p:cNvPr id="18" name="表格 17">
            <a:extLst>
              <a:ext uri="{FF2B5EF4-FFF2-40B4-BE49-F238E27FC236}">
                <a16:creationId xmlns="" xmlns:a16="http://schemas.microsoft.com/office/drawing/2014/main" id="{4745937C-FA04-454C-9CED-57796B2A7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458448"/>
              </p:ext>
            </p:extLst>
          </p:nvPr>
        </p:nvGraphicFramePr>
        <p:xfrm>
          <a:off x="1621240" y="3111006"/>
          <a:ext cx="10188396" cy="6035040"/>
        </p:xfrm>
        <a:graphic>
          <a:graphicData uri="http://schemas.openxmlformats.org/drawingml/2006/table">
            <a:tbl>
              <a:tblPr firstRow="1" firstCol="1" bandRow="1"/>
              <a:tblGrid>
                <a:gridCol w="1435405">
                  <a:extLst>
                    <a:ext uri="{9D8B030D-6E8A-4147-A177-3AD203B41FA5}">
                      <a16:colId xmlns="" xmlns:a16="http://schemas.microsoft.com/office/drawing/2014/main" val="4284620710"/>
                    </a:ext>
                  </a:extLst>
                </a:gridCol>
                <a:gridCol w="5512631">
                  <a:extLst>
                    <a:ext uri="{9D8B030D-6E8A-4147-A177-3AD203B41FA5}">
                      <a16:colId xmlns="" xmlns:a16="http://schemas.microsoft.com/office/drawing/2014/main" val="71705324"/>
                    </a:ext>
                  </a:extLst>
                </a:gridCol>
                <a:gridCol w="3240360">
                  <a:extLst>
                    <a:ext uri="{9D8B030D-6E8A-4147-A177-3AD203B41FA5}">
                      <a16:colId xmlns="" xmlns:a16="http://schemas.microsoft.com/office/drawing/2014/main" val="635961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选项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操作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目的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26666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过滤获得碳酸钠晶体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3588061"/>
                  </a:ext>
                </a:extLst>
              </a:tr>
            </a:tbl>
          </a:graphicData>
        </a:graphic>
      </p:graphicFrame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3BE6BFF2-FFB9-478A-BD20-E28C2D1A5D16}"/>
              </a:ext>
            </a:extLst>
          </p:cNvPr>
          <p:cNvSpPr/>
          <p:nvPr/>
        </p:nvSpPr>
        <p:spPr>
          <a:xfrm>
            <a:off x="1440483" y="2052639"/>
            <a:ext cx="195861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实验室模拟侯氏制碱法制取纯碱和氯化铵溶液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下列有关操作错误的是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="" xmlns:a16="http://schemas.microsoft.com/office/drawing/2014/main" id="{55B2C052-4323-40F3-987C-B77E896E4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4492" y="2052638"/>
            <a:ext cx="1008112" cy="98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1" name="9wf352.jpg">
            <a:extLst>
              <a:ext uri="{FF2B5EF4-FFF2-40B4-BE49-F238E27FC236}">
                <a16:creationId xmlns="" xmlns:a16="http://schemas.microsoft.com/office/drawing/2014/main" id="{00074C00-03B8-4595-8176-4D6862855FB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04780" y="4644926"/>
            <a:ext cx="3553918" cy="3592412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0E2D38FA-6D7B-4313-8E15-BDFCA908F8E6}"/>
              </a:ext>
            </a:extLst>
          </p:cNvPr>
          <p:cNvSpPr/>
          <p:nvPr/>
        </p:nvSpPr>
        <p:spPr>
          <a:xfrm>
            <a:off x="13825860" y="4284886"/>
            <a:ext cx="8258663" cy="4397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5E49EA9D-D090-4C82-801A-850DC99F8417}"/>
              </a:ext>
            </a:extLst>
          </p:cNvPr>
          <p:cNvSpPr/>
          <p:nvPr/>
        </p:nvSpPr>
        <p:spPr>
          <a:xfrm>
            <a:off x="14342431" y="4423656"/>
            <a:ext cx="7188285" cy="403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侯氏制碱法中溶液析出的晶体为碳酸氢钠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故应过滤获得碳酸氢钠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且应用玻璃棒引流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错误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38278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基础自主诊断.EPS" descr="id:2147501342;FounderCES">
            <a:extLst>
              <a:ext uri="{FF2B5EF4-FFF2-40B4-BE49-F238E27FC236}">
                <a16:creationId xmlns="" xmlns:a16="http://schemas.microsoft.com/office/drawing/2014/main" id="{4E2875A6-1F88-4C1E-BC23-41572D2B7F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6285" y="1159629"/>
            <a:ext cx="20734513" cy="65227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CD88FABA-CFED-4638-AE88-7652F3766B57}"/>
              </a:ext>
            </a:extLst>
          </p:cNvPr>
          <p:cNvSpPr/>
          <p:nvPr/>
        </p:nvSpPr>
        <p:spPr>
          <a:xfrm>
            <a:off x="1407156" y="1836614"/>
            <a:ext cx="20906914" cy="4565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②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反应的化学方程式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:2Na+Cl</a:t>
            </a:r>
            <a:r>
              <a:rPr lang="en-US" altLang="zh-CN" sz="5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2NaCl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③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反应的化学方程式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钠与水的反应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5000" dirty="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①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钠与水反应的离子方程式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5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</a:t>
            </a:r>
            <a:r>
              <a:rPr lang="zh-CN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538B553-B03B-41A0-921B-C564FA2284A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161564" y="1980630"/>
            <a:ext cx="936104" cy="82358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B64D3D2A-C11C-4006-B2D1-92F1411A4C85}"/>
              </a:ext>
            </a:extLst>
          </p:cNvPr>
          <p:cNvSpPr/>
          <p:nvPr/>
        </p:nvSpPr>
        <p:spPr>
          <a:xfrm>
            <a:off x="9361364" y="5118092"/>
            <a:ext cx="9505056" cy="1111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2Na+2H</a:t>
            </a:r>
            <a:r>
              <a:rPr lang="en-US" altLang="zh-CN" sz="50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O=2Na</a:t>
            </a:r>
            <a:r>
              <a:rPr lang="en-US" altLang="zh-CN" sz="5000" baseline="30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+2OH</a:t>
            </a:r>
            <a:r>
              <a:rPr lang="en-US" altLang="zh-CN" sz="5000" baseline="30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+H</a:t>
            </a:r>
            <a:r>
              <a:rPr lang="en-US" altLang="zh-CN" sz="50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zh-CN" sz="50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6F813260-6A88-4B0A-B515-74C2477683DD}"/>
              </a:ext>
            </a:extLst>
          </p:cNvPr>
          <p:cNvGrpSpPr/>
          <p:nvPr/>
        </p:nvGrpSpPr>
        <p:grpSpPr>
          <a:xfrm>
            <a:off x="8677288" y="2741828"/>
            <a:ext cx="4680520" cy="1111010"/>
            <a:chOff x="5904980" y="7597254"/>
            <a:chExt cx="4680520" cy="111101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239B1CC1-175F-44BA-B68A-1E4C0BCF54DB}"/>
                </a:ext>
              </a:extLst>
            </p:cNvPr>
            <p:cNvSpPr/>
            <p:nvPr/>
          </p:nvSpPr>
          <p:spPr>
            <a:xfrm>
              <a:off x="5904980" y="7597254"/>
              <a:ext cx="4680520" cy="11110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2Na+S       Na</a:t>
              </a:r>
              <a:r>
                <a:rPr lang="en-US" altLang="zh-CN" sz="5000" baseline="-2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5000" dirty="0">
                  <a:solidFill>
                    <a:srgbClr val="A5002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</a:t>
              </a:r>
              <a:endParaRPr lang="zh-CN" altLang="zh-CN" sz="5000" dirty="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1E938095-A7A2-4AB2-85A1-87F330CA8A73}"/>
                </a:ext>
              </a:extLst>
            </p:cNvPr>
            <p:cNvPicPr/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49196" y="7752789"/>
              <a:ext cx="909245" cy="799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19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教师备用习题.EPS" descr="id:2147486797;FounderCES">
            <a:extLst>
              <a:ext uri="{FF2B5EF4-FFF2-40B4-BE49-F238E27FC236}">
                <a16:creationId xmlns:a16="http://schemas.microsoft.com/office/drawing/2014/main" xmlns="" id="{FB3AFA53-ABA8-47B9-BEDC-0B902D2B89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40484" y="1246568"/>
            <a:ext cx="20810312" cy="695927"/>
          </a:xfrm>
          <a:prstGeom prst="rect">
            <a:avLst/>
          </a:prstGeom>
        </p:spPr>
      </p:pic>
      <p:graphicFrame>
        <p:nvGraphicFramePr>
          <p:cNvPr id="13" name="表格 12">
            <a:extLst>
              <a:ext uri="{FF2B5EF4-FFF2-40B4-BE49-F238E27FC236}">
                <a16:creationId xmlns="" xmlns:a16="http://schemas.microsoft.com/office/drawing/2014/main" id="{6EE7A5C3-5876-4F8F-A129-820F92482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616840"/>
              </p:ext>
            </p:extLst>
          </p:nvPr>
        </p:nvGraphicFramePr>
        <p:xfrm>
          <a:off x="1696894" y="3432150"/>
          <a:ext cx="9396309" cy="5029200"/>
        </p:xfrm>
        <a:graphic>
          <a:graphicData uri="http://schemas.openxmlformats.org/drawingml/2006/table">
            <a:tbl>
              <a:tblPr firstRow="1" firstCol="1" bandRow="1"/>
              <a:tblGrid>
                <a:gridCol w="1224135">
                  <a:extLst>
                    <a:ext uri="{9D8B030D-6E8A-4147-A177-3AD203B41FA5}">
                      <a16:colId xmlns="" xmlns:a16="http://schemas.microsoft.com/office/drawing/2014/main" val="4284620710"/>
                    </a:ext>
                  </a:extLst>
                </a:gridCol>
                <a:gridCol w="5547979">
                  <a:extLst>
                    <a:ext uri="{9D8B030D-6E8A-4147-A177-3AD203B41FA5}">
                      <a16:colId xmlns="" xmlns:a16="http://schemas.microsoft.com/office/drawing/2014/main" val="71705324"/>
                    </a:ext>
                  </a:extLst>
                </a:gridCol>
                <a:gridCol w="2624195">
                  <a:extLst>
                    <a:ext uri="{9D8B030D-6E8A-4147-A177-3AD203B41FA5}">
                      <a16:colId xmlns="" xmlns:a16="http://schemas.microsoft.com/office/drawing/2014/main" val="635961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选项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操作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目的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26666950"/>
                  </a:ext>
                </a:extLst>
              </a:tr>
              <a:tr h="4429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灼烧碳酸氢钠制取碳酸钠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3588061"/>
                  </a:ext>
                </a:extLst>
              </a:tr>
            </a:tbl>
          </a:graphicData>
        </a:graphic>
      </p:graphicFrame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3BE6BFF2-FFB9-478A-BD20-E28C2D1A5D16}"/>
              </a:ext>
            </a:extLst>
          </p:cNvPr>
          <p:cNvSpPr/>
          <p:nvPr/>
        </p:nvSpPr>
        <p:spPr>
          <a:xfrm>
            <a:off x="1274635" y="1991877"/>
            <a:ext cx="22488653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实验室模拟侯氏制碱法制取纯碱和氯化铵溶液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下列有关操作错误的是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="" xmlns:a16="http://schemas.microsoft.com/office/drawing/2014/main" id="{55B2C052-4323-40F3-987C-B77E896E4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6460" y="1991990"/>
            <a:ext cx="1008112" cy="98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9WF353.EPS">
            <a:extLst>
              <a:ext uri="{FF2B5EF4-FFF2-40B4-BE49-F238E27FC236}">
                <a16:creationId xmlns="" xmlns:a16="http://schemas.microsoft.com/office/drawing/2014/main" id="{C36783C1-64DA-4922-8E7A-4DE79A7EB56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20804" y="4800302"/>
            <a:ext cx="2759386" cy="3096344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D3C6456-53FF-4C15-B508-DC95F25FE324}"/>
              </a:ext>
            </a:extLst>
          </p:cNvPr>
          <p:cNvSpPr/>
          <p:nvPr/>
        </p:nvSpPr>
        <p:spPr>
          <a:xfrm>
            <a:off x="13825860" y="5664398"/>
            <a:ext cx="8258663" cy="2479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93726ADE-E2B3-4E7E-A7F4-4734F299AD3C}"/>
              </a:ext>
            </a:extLst>
          </p:cNvPr>
          <p:cNvSpPr/>
          <p:nvPr/>
        </p:nvSpPr>
        <p:spPr>
          <a:xfrm>
            <a:off x="14361048" y="5742705"/>
            <a:ext cx="7188285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在坩埚中灼烧碳酸氢钠分解制备碳酸钠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正确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17436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教师备用习题.EPS" descr="id:2147486797;FounderCES">
            <a:extLst>
              <a:ext uri="{FF2B5EF4-FFF2-40B4-BE49-F238E27FC236}">
                <a16:creationId xmlns:a16="http://schemas.microsoft.com/office/drawing/2014/main" xmlns="" id="{FB3AFA53-ABA8-47B9-BEDC-0B902D2B89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40484" y="1235760"/>
            <a:ext cx="20810312" cy="695927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="" xmlns:a16="http://schemas.microsoft.com/office/drawing/2014/main" id="{6EE7A5C3-5876-4F8F-A129-820F92482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654689"/>
              </p:ext>
            </p:extLst>
          </p:nvPr>
        </p:nvGraphicFramePr>
        <p:xfrm>
          <a:off x="1656508" y="3348782"/>
          <a:ext cx="9396309" cy="6035040"/>
        </p:xfrm>
        <a:graphic>
          <a:graphicData uri="http://schemas.openxmlformats.org/drawingml/2006/table">
            <a:tbl>
              <a:tblPr firstRow="1" firstCol="1" bandRow="1"/>
              <a:tblGrid>
                <a:gridCol w="1224135">
                  <a:extLst>
                    <a:ext uri="{9D8B030D-6E8A-4147-A177-3AD203B41FA5}">
                      <a16:colId xmlns="" xmlns:a16="http://schemas.microsoft.com/office/drawing/2014/main" val="4284620710"/>
                    </a:ext>
                  </a:extLst>
                </a:gridCol>
                <a:gridCol w="6048673">
                  <a:extLst>
                    <a:ext uri="{9D8B030D-6E8A-4147-A177-3AD203B41FA5}">
                      <a16:colId xmlns="" xmlns:a16="http://schemas.microsoft.com/office/drawing/2014/main" val="71705324"/>
                    </a:ext>
                  </a:extLst>
                </a:gridCol>
                <a:gridCol w="2123501">
                  <a:extLst>
                    <a:ext uri="{9D8B030D-6E8A-4147-A177-3AD203B41FA5}">
                      <a16:colId xmlns="" xmlns:a16="http://schemas.microsoft.com/office/drawing/2014/main" val="635961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选项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操作</a:t>
                      </a:r>
                      <a:endParaRPr lang="zh-CN" sz="440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目的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26666950"/>
                  </a:ext>
                </a:extLst>
              </a:tr>
              <a:tr h="4429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4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蒸发浓缩氯化铵溶液</a:t>
                      </a:r>
                      <a:endParaRPr lang="zh-CN" sz="4400" dirty="0">
                        <a:solidFill>
                          <a:srgbClr val="000000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3588061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BE6BFF2-FFB9-478A-BD20-E28C2D1A5D16}"/>
              </a:ext>
            </a:extLst>
          </p:cNvPr>
          <p:cNvSpPr/>
          <p:nvPr/>
        </p:nvSpPr>
        <p:spPr>
          <a:xfrm>
            <a:off x="1440483" y="2052639"/>
            <a:ext cx="206662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实验室模拟侯氏制碱法制取纯碱和氯化铵溶液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下列有关操作错误的是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="" xmlns:a16="http://schemas.microsoft.com/office/drawing/2014/main" id="{55B2C052-4323-40F3-987C-B77E896E4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4492" y="2052638"/>
            <a:ext cx="1008112" cy="98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9WF354.EPS">
            <a:extLst>
              <a:ext uri="{FF2B5EF4-FFF2-40B4-BE49-F238E27FC236}">
                <a16:creationId xmlns="" xmlns:a16="http://schemas.microsoft.com/office/drawing/2014/main" id="{2F187AEB-A0BD-4179-8F4D-37F54C16ABD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08836" y="4738793"/>
            <a:ext cx="2770809" cy="384471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5CE20BA0-693F-49F7-9778-FC35380530B7}"/>
              </a:ext>
            </a:extLst>
          </p:cNvPr>
          <p:cNvSpPr/>
          <p:nvPr/>
        </p:nvSpPr>
        <p:spPr>
          <a:xfrm>
            <a:off x="14329916" y="5869062"/>
            <a:ext cx="7776864" cy="2934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4E438FE5-DC62-49D8-8972-6E1D3AA75B69}"/>
              </a:ext>
            </a:extLst>
          </p:cNvPr>
          <p:cNvSpPr/>
          <p:nvPr/>
        </p:nvSpPr>
        <p:spPr>
          <a:xfrm>
            <a:off x="14869976" y="6085086"/>
            <a:ext cx="6696744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蒸发皿中蒸发浓缩氯化铵溶液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并不断搅拌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正确。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教师备用习题.EPS" descr="id:2147486797;FounderCES">
            <a:extLst>
              <a:ext uri="{FF2B5EF4-FFF2-40B4-BE49-F238E27FC236}">
                <a16:creationId xmlns:a16="http://schemas.microsoft.com/office/drawing/2014/main" xmlns="" id="{FB3AFA53-ABA8-47B9-BEDC-0B902D2B89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40484" y="1104005"/>
            <a:ext cx="20810312" cy="6959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id="{3BE6BFF2-FFB9-478A-BD20-E28C2D1A5D16}"/>
                  </a:ext>
                </a:extLst>
              </p:cNvPr>
              <p:cNvSpPr/>
              <p:nvPr/>
            </p:nvSpPr>
            <p:spPr>
              <a:xfrm>
                <a:off x="1440483" y="1836614"/>
                <a:ext cx="20882321" cy="810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向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NaHCO</a:t>
                </a:r>
                <a:r>
                  <a:rPr lang="en-US" altLang="zh-CN" sz="4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混合溶液中逐滴加入稀盐酸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生成气体的量随盐酸加入量的变化关系如图所示。下列离子组在对应的溶液中一定能大量共存的是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endParaRPr lang="zh-CN" altLang="zh-CN" sz="4400" dirty="0">
                  <a:solidFill>
                    <a:schemeClr val="tx1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A.a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点对应的溶液中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OH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zh-CN" altLang="zh-CN" sz="4400" dirty="0">
                  <a:solidFill>
                    <a:schemeClr val="tx1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B.b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点对应的溶液中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Al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3+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Fe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3+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endParaRPr lang="zh-CN" altLang="zh-CN" sz="4400" dirty="0">
                  <a:solidFill>
                    <a:schemeClr val="tx1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C.c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点对应的溶液中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:Na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Ca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2+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endParaRPr lang="zh-CN" altLang="zh-CN" sz="4400" dirty="0">
                  <a:solidFill>
                    <a:schemeClr val="tx1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D.d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点对应的溶液中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:Cl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Fe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2+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</a:t>
                </a:r>
                <a:endParaRPr lang="zh-CN" altLang="zh-CN" sz="4400" dirty="0">
                  <a:solidFill>
                    <a:schemeClr val="tx1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BE6BFF2-FFB9-478A-BD20-E28C2D1A5D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83" y="1836614"/>
                <a:ext cx="20882321" cy="8108502"/>
              </a:xfrm>
              <a:prstGeom prst="rect">
                <a:avLst/>
              </a:prstGeom>
              <a:blipFill rotWithShape="1">
                <a:blip r:embed="rId3"/>
                <a:stretch>
                  <a:fillRect l="-1168" r="-701" b="-2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6">
            <a:extLst>
              <a:ext uri="{FF2B5EF4-FFF2-40B4-BE49-F238E27FC236}">
                <a16:creationId xmlns="" xmlns:a16="http://schemas.microsoft.com/office/drawing/2014/main" id="{55B2C052-4323-40F3-987C-B77E896E4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0276" y="2855602"/>
            <a:ext cx="936104" cy="98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9WF355.EPS" descr="id:2147491056;FounderCES">
            <a:extLst>
              <a:ext uri="{FF2B5EF4-FFF2-40B4-BE49-F238E27FC236}">
                <a16:creationId xmlns="" xmlns:a16="http://schemas.microsoft.com/office/drawing/2014/main" id="{2BE64508-F10D-490E-9979-DFE6D311E61B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0476" y="3996855"/>
            <a:ext cx="4251781" cy="388843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EF7C1096-B371-4B87-B463-7FF055007620}"/>
              </a:ext>
            </a:extLst>
          </p:cNvPr>
          <p:cNvSpPr/>
          <p:nvPr/>
        </p:nvSpPr>
        <p:spPr>
          <a:xfrm>
            <a:off x="12529716" y="4860950"/>
            <a:ext cx="9505056" cy="4896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="" xmlns:a16="http://schemas.microsoft.com/office/drawing/2014/main" id="{1D4B3D59-399C-4832-AEF7-F87238BCA934}"/>
                  </a:ext>
                </a:extLst>
              </p:cNvPr>
              <p:cNvSpPr/>
              <p:nvPr/>
            </p:nvSpPr>
            <p:spPr>
              <a:xfrm>
                <a:off x="12817748" y="5074471"/>
                <a:ext cx="9001000" cy="4034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b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[</a:t>
                </a:r>
                <a:r>
                  <a:rPr lang="zh-CN" altLang="zh-CN" sz="4400" b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解析</a:t>
                </a:r>
                <a:r>
                  <a:rPr lang="en-US" altLang="zh-CN" sz="4400" b="1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] 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4400" i="1" dirty="0" err="1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en-US" altLang="zh-CN" sz="4400" dirty="0" err="1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~b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段发生的反应是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+HCl=NaCl+NaHCO</a:t>
                </a:r>
                <a:r>
                  <a:rPr lang="en-US" altLang="zh-CN" sz="4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,a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点对应的溶液中有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,OH</a:t>
                </a:r>
                <a:r>
                  <a:rPr lang="en-US" altLang="zh-CN" sz="4400" baseline="30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不能大量共存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D4B3D59-399C-4832-AEF7-F87238BCA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7748" y="5074471"/>
                <a:ext cx="9001000" cy="4034951"/>
              </a:xfrm>
              <a:prstGeom prst="rect">
                <a:avLst/>
              </a:prstGeom>
              <a:blipFill rotWithShape="1">
                <a:blip r:embed="rId5"/>
                <a:stretch>
                  <a:fillRect l="-2778" r="-678" b="-6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04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教师备用习题.EPS" descr="id:2147486797;FounderCES">
            <a:extLst>
              <a:ext uri="{FF2B5EF4-FFF2-40B4-BE49-F238E27FC236}">
                <a16:creationId xmlns:a16="http://schemas.microsoft.com/office/drawing/2014/main" xmlns="" id="{FB3AFA53-ABA8-47B9-BEDC-0B902D2B89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40484" y="1136162"/>
            <a:ext cx="20810312" cy="6959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="" xmlns:a16="http://schemas.microsoft.com/office/drawing/2014/main" id="{3BE6BFF2-FFB9-478A-BD20-E28C2D1A5D16}"/>
                  </a:ext>
                </a:extLst>
              </p:cNvPr>
              <p:cNvSpPr/>
              <p:nvPr/>
            </p:nvSpPr>
            <p:spPr>
              <a:xfrm>
                <a:off x="1440483" y="1980630"/>
                <a:ext cx="20882321" cy="810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向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NaHCO</a:t>
                </a:r>
                <a:r>
                  <a:rPr lang="en-US" altLang="zh-CN" sz="4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混合溶液中逐滴加入稀盐酸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生成气体的量随盐酸加入量的变化关系如图所示。下列离子组在对应的溶液中一定能大量共存的是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endParaRPr lang="zh-CN" altLang="zh-CN" sz="4400" dirty="0">
                  <a:solidFill>
                    <a:schemeClr val="tx1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A.a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点对应的溶液中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OH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zh-CN" altLang="zh-CN" sz="4400" dirty="0">
                  <a:solidFill>
                    <a:schemeClr val="tx1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B.b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点对应的溶液中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Al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3+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Fe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3+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endParaRPr lang="zh-CN" altLang="zh-CN" sz="4400" dirty="0">
                  <a:solidFill>
                    <a:schemeClr val="tx1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C.c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点对应的溶液中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:Na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Ca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2+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endParaRPr lang="zh-CN" altLang="zh-CN" sz="4400" dirty="0">
                  <a:solidFill>
                    <a:schemeClr val="tx1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D.d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点对应的溶液中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:Cl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Fe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2+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</a:t>
                </a:r>
                <a:endParaRPr lang="zh-CN" altLang="zh-CN" sz="4400" dirty="0">
                  <a:solidFill>
                    <a:schemeClr val="tx1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BE6BFF2-FFB9-478A-BD20-E28C2D1A5D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83" y="1980630"/>
                <a:ext cx="20882321" cy="8108502"/>
              </a:xfrm>
              <a:prstGeom prst="rect">
                <a:avLst/>
              </a:prstGeom>
              <a:blipFill rotWithShape="1">
                <a:blip r:embed="rId3"/>
                <a:stretch>
                  <a:fillRect l="-1168" r="-701" b="-2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6">
            <a:extLst>
              <a:ext uri="{FF2B5EF4-FFF2-40B4-BE49-F238E27FC236}">
                <a16:creationId xmlns="" xmlns:a16="http://schemas.microsoft.com/office/drawing/2014/main" id="{55B2C052-4323-40F3-987C-B77E896E4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4292" y="3060750"/>
            <a:ext cx="936104" cy="98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9WF355.EPS" descr="id:2147491056;FounderCES">
            <a:extLst>
              <a:ext uri="{FF2B5EF4-FFF2-40B4-BE49-F238E27FC236}">
                <a16:creationId xmlns="" xmlns:a16="http://schemas.microsoft.com/office/drawing/2014/main" id="{2BE64508-F10D-490E-9979-DFE6D311E61B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0476" y="4140871"/>
            <a:ext cx="4251781" cy="388843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F7C1096-B371-4B87-B463-7FF055007620}"/>
              </a:ext>
            </a:extLst>
          </p:cNvPr>
          <p:cNvSpPr/>
          <p:nvPr/>
        </p:nvSpPr>
        <p:spPr>
          <a:xfrm>
            <a:off x="14905980" y="4860950"/>
            <a:ext cx="7128792" cy="4608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="" xmlns:a16="http://schemas.microsoft.com/office/drawing/2014/main" id="{1D4B3D59-399C-4832-AEF7-F87238BCA934}"/>
                  </a:ext>
                </a:extLst>
              </p:cNvPr>
              <p:cNvSpPr/>
              <p:nvPr/>
            </p:nvSpPr>
            <p:spPr>
              <a:xfrm>
                <a:off x="15122004" y="5074471"/>
                <a:ext cx="6607018" cy="4034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,b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点对应的溶液中有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Al</a:t>
                </a:r>
                <a:r>
                  <a:rPr lang="en-US" altLang="zh-CN" sz="4400" baseline="30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3+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Fe</a:t>
                </a:r>
                <a:r>
                  <a:rPr lang="en-US" altLang="zh-CN" sz="4400" baseline="30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3+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发生强烈的相互促进的水解反应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不能大量共存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D4B3D59-399C-4832-AEF7-F87238BCA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2004" y="5074471"/>
                <a:ext cx="6607018" cy="4034951"/>
              </a:xfrm>
              <a:prstGeom prst="rect">
                <a:avLst/>
              </a:prstGeom>
              <a:blipFill rotWithShape="1">
                <a:blip r:embed="rId5"/>
                <a:stretch>
                  <a:fillRect l="-3786" r="-3416" b="-6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04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教师备用习题.EPS" descr="id:2147486797;FounderCES">
            <a:extLst>
              <a:ext uri="{FF2B5EF4-FFF2-40B4-BE49-F238E27FC236}">
                <a16:creationId xmlns:a16="http://schemas.microsoft.com/office/drawing/2014/main" xmlns="" id="{FB3AFA53-ABA8-47B9-BEDC-0B902D2B89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40484" y="1235760"/>
            <a:ext cx="20810312" cy="6959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="" xmlns:a16="http://schemas.microsoft.com/office/drawing/2014/main" id="{3BE6BFF2-FFB9-478A-BD20-E28C2D1A5D16}"/>
                  </a:ext>
                </a:extLst>
              </p:cNvPr>
              <p:cNvSpPr/>
              <p:nvPr/>
            </p:nvSpPr>
            <p:spPr>
              <a:xfrm>
                <a:off x="1440483" y="1980630"/>
                <a:ext cx="20882321" cy="810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向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NaHCO</a:t>
                </a:r>
                <a:r>
                  <a:rPr lang="en-US" altLang="zh-CN" sz="4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混合溶液中逐滴加入稀盐酸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生成气体的量随盐酸加入量的变化关系如图所示。下列离子组在对应的溶液中一定能大量共存的是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endParaRPr lang="zh-CN" altLang="zh-CN" sz="4400" dirty="0">
                  <a:solidFill>
                    <a:schemeClr val="tx1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A.a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点对应的溶液中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OH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zh-CN" altLang="zh-CN" sz="4400" dirty="0">
                  <a:solidFill>
                    <a:schemeClr val="tx1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B.b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点对应的溶液中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Al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3+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Fe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3+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endParaRPr lang="zh-CN" altLang="zh-CN" sz="4400" dirty="0">
                  <a:solidFill>
                    <a:schemeClr val="tx1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C.c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点对应的溶液中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:Na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Ca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2+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endParaRPr lang="zh-CN" altLang="zh-CN" sz="4400" dirty="0">
                  <a:solidFill>
                    <a:schemeClr val="tx1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D.d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点对应的溶液中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:Cl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Fe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2+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</a:t>
                </a:r>
                <a:endParaRPr lang="zh-CN" altLang="zh-CN" sz="4400" dirty="0">
                  <a:solidFill>
                    <a:schemeClr val="tx1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BE6BFF2-FFB9-478A-BD20-E28C2D1A5D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83" y="1980630"/>
                <a:ext cx="20882321" cy="8108502"/>
              </a:xfrm>
              <a:prstGeom prst="rect">
                <a:avLst/>
              </a:prstGeom>
              <a:blipFill rotWithShape="1">
                <a:blip r:embed="rId3"/>
                <a:stretch>
                  <a:fillRect l="-1168" r="-701" b="-2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6">
            <a:extLst>
              <a:ext uri="{FF2B5EF4-FFF2-40B4-BE49-F238E27FC236}">
                <a16:creationId xmlns="" xmlns:a16="http://schemas.microsoft.com/office/drawing/2014/main" id="{55B2C052-4323-40F3-987C-B77E896E4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4292" y="3060750"/>
            <a:ext cx="936104" cy="98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9WF355.EPS" descr="id:2147491056;FounderCES">
            <a:extLst>
              <a:ext uri="{FF2B5EF4-FFF2-40B4-BE49-F238E27FC236}">
                <a16:creationId xmlns="" xmlns:a16="http://schemas.microsoft.com/office/drawing/2014/main" id="{2BE64508-F10D-490E-9979-DFE6D311E61B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0476" y="4140871"/>
            <a:ext cx="4251781" cy="388843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EF7C1096-B371-4B87-B463-7FF055007620}"/>
              </a:ext>
            </a:extLst>
          </p:cNvPr>
          <p:cNvSpPr/>
          <p:nvPr/>
        </p:nvSpPr>
        <p:spPr>
          <a:xfrm>
            <a:off x="13969876" y="5292998"/>
            <a:ext cx="8064896" cy="4536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1D4B3D59-399C-4832-AEF7-F87238BCA934}"/>
              </a:ext>
            </a:extLst>
          </p:cNvPr>
          <p:cNvSpPr/>
          <p:nvPr/>
        </p:nvSpPr>
        <p:spPr>
          <a:xfrm>
            <a:off x="14436807" y="5509022"/>
            <a:ext cx="7165917" cy="403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en-US" altLang="zh-CN" sz="4400" dirty="0" err="1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b~c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段发生的反应是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+HCl=NaCl+CO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↑+H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O,c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点对应的溶液中有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4400" baseline="30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</a:t>
            </a:r>
            <a:r>
              <a:rPr lang="en-US" altLang="zh-CN" sz="4400" baseline="30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该组离子能大量共存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4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教师备用习题.EPS" descr="id:2147486797;FounderCES">
            <a:extLst>
              <a:ext uri="{FF2B5EF4-FFF2-40B4-BE49-F238E27FC236}">
                <a16:creationId xmlns:a16="http://schemas.microsoft.com/office/drawing/2014/main" xmlns="" id="{FB3AFA53-ABA8-47B9-BEDC-0B902D2B89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40484" y="1235760"/>
            <a:ext cx="20810312" cy="6959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id="{3BE6BFF2-FFB9-478A-BD20-E28C2D1A5D16}"/>
                  </a:ext>
                </a:extLst>
              </p:cNvPr>
              <p:cNvSpPr/>
              <p:nvPr/>
            </p:nvSpPr>
            <p:spPr>
              <a:xfrm>
                <a:off x="1440483" y="2052638"/>
                <a:ext cx="20882321" cy="810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向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4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NaHCO</a:t>
                </a:r>
                <a:r>
                  <a:rPr lang="en-US" altLang="zh-CN" sz="4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混合溶液中逐滴加入稀盐酸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生成气体的量随盐酸加入量的变化关系如图所示。下列离子组在对应的溶液中一定能大量共存的是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endParaRPr lang="zh-CN" altLang="zh-CN" sz="4400" dirty="0">
                  <a:solidFill>
                    <a:schemeClr val="tx1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A.a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点对应的溶液中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OH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zh-CN" altLang="zh-CN" sz="4400" dirty="0">
                  <a:solidFill>
                    <a:schemeClr val="tx1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B.b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点对应的溶液中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Al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3+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Fe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3+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endParaRPr lang="zh-CN" altLang="zh-CN" sz="4400" dirty="0">
                  <a:solidFill>
                    <a:schemeClr val="tx1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C.c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点对应的溶液中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:Na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Ca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2+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endParaRPr lang="zh-CN" altLang="zh-CN" sz="4400" dirty="0">
                  <a:solidFill>
                    <a:schemeClr val="tx1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D.d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点对应的溶液中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:Cl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Fe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2+</a:t>
                </a:r>
                <a:r>
                  <a:rPr lang="zh-CN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4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</a:t>
                </a:r>
                <a:endParaRPr lang="zh-CN" altLang="zh-CN" sz="4400" dirty="0">
                  <a:solidFill>
                    <a:schemeClr val="tx1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BE6BFF2-FFB9-478A-BD20-E28C2D1A5D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83" y="2052638"/>
                <a:ext cx="20882321" cy="8108502"/>
              </a:xfrm>
              <a:prstGeom prst="rect">
                <a:avLst/>
              </a:prstGeom>
              <a:blipFill rotWithShape="1">
                <a:blip r:embed="rId3"/>
                <a:stretch>
                  <a:fillRect l="-1168" r="-701" b="-2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6">
            <a:extLst>
              <a:ext uri="{FF2B5EF4-FFF2-40B4-BE49-F238E27FC236}">
                <a16:creationId xmlns="" xmlns:a16="http://schemas.microsoft.com/office/drawing/2014/main" id="{55B2C052-4323-40F3-987C-B77E896E4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4292" y="3132758"/>
            <a:ext cx="936104" cy="98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9WF355.EPS" descr="id:2147491056;FounderCES">
            <a:extLst>
              <a:ext uri="{FF2B5EF4-FFF2-40B4-BE49-F238E27FC236}">
                <a16:creationId xmlns="" xmlns:a16="http://schemas.microsoft.com/office/drawing/2014/main" id="{2BE64508-F10D-490E-9979-DFE6D311E61B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6462" y="4162673"/>
            <a:ext cx="4251781" cy="388843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F7C1096-B371-4B87-B463-7FF055007620}"/>
              </a:ext>
            </a:extLst>
          </p:cNvPr>
          <p:cNvSpPr/>
          <p:nvPr/>
        </p:nvSpPr>
        <p:spPr>
          <a:xfrm>
            <a:off x="13969876" y="6090134"/>
            <a:ext cx="8064896" cy="3379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id="{1D4B3D59-399C-4832-AEF7-F87238BCA934}"/>
                  </a:ext>
                </a:extLst>
              </p:cNvPr>
              <p:cNvSpPr/>
              <p:nvPr/>
            </p:nvSpPr>
            <p:spPr>
              <a:xfrm>
                <a:off x="14473933" y="6090134"/>
                <a:ext cx="7200800" cy="3019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,d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点对应的溶液中有大量的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4400" baseline="30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在酸性条件下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4400" i="1">
                            <a:solidFill>
                              <a:srgbClr val="A5002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440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4400" i="1">
                            <a:solidFill>
                              <a:srgbClr val="A50021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能将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Fe</a:t>
                </a:r>
                <a:r>
                  <a:rPr lang="en-US" altLang="zh-CN" sz="4400" baseline="30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2+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氧化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不能</a:t>
                </a:r>
                <a:r>
                  <a:rPr lang="en-US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</a:t>
                </a:r>
                <a:r>
                  <a:rPr lang="zh-CN" altLang="zh-CN" sz="4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大量共存。</a:t>
                </a:r>
                <a:endParaRPr lang="zh-CN" altLang="zh-CN" sz="4400" dirty="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D4B3D59-399C-4832-AEF7-F87238BCA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3933" y="6090134"/>
                <a:ext cx="7200800" cy="3019288"/>
              </a:xfrm>
              <a:prstGeom prst="rect">
                <a:avLst/>
              </a:prstGeom>
              <a:blipFill rotWithShape="1">
                <a:blip r:embed="rId5"/>
                <a:stretch>
                  <a:fillRect l="-3384" r="-2961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21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教师备用习题.EPS" descr="id:2147486797;FounderCES">
            <a:extLst>
              <a:ext uri="{FF2B5EF4-FFF2-40B4-BE49-F238E27FC236}">
                <a16:creationId xmlns:a16="http://schemas.microsoft.com/office/drawing/2014/main" xmlns="" id="{FB3AFA53-ABA8-47B9-BEDC-0B902D2B89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40484" y="1235760"/>
            <a:ext cx="20810312" cy="6959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3BE6BFF2-FFB9-478A-BD20-E28C2D1A5D16}"/>
              </a:ext>
            </a:extLst>
          </p:cNvPr>
          <p:cNvSpPr/>
          <p:nvPr/>
        </p:nvSpPr>
        <p:spPr>
          <a:xfrm>
            <a:off x="1440483" y="2052638"/>
            <a:ext cx="20882321" cy="606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4.“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套管实验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是将一支较小的玻璃仪器装入另外一支玻璃仪器中。因其具有许多优点而被广泛应用于化学实验中。如图所示实验为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套管实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小试管内塞有沾有无水硫酸铜粉末的棉花球。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请观察实验装置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分析实验原理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回答下列问题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该实验的目的是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zh-CN" altLang="zh-CN" sz="44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44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4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="" xmlns:a16="http://schemas.microsoft.com/office/drawing/2014/main" id="{55B2C052-4323-40F3-987C-B77E896E4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482" y="5941070"/>
            <a:ext cx="13393489" cy="20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证明碳酸氢钠不稳定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受热易分解产生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而碳酸钠稳定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tk3-17.jpg" descr="id:2147491063;FounderCES">
            <a:extLst>
              <a:ext uri="{FF2B5EF4-FFF2-40B4-BE49-F238E27FC236}">
                <a16:creationId xmlns="" xmlns:a16="http://schemas.microsoft.com/office/drawing/2014/main" id="{33585E3C-83FC-4263-84FE-B26B4F2D5C11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68231" y="3112921"/>
            <a:ext cx="6178509" cy="542030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CB3D66C4-69EA-40E2-A86E-079CA1C4BD34}"/>
              </a:ext>
            </a:extLst>
          </p:cNvPr>
          <p:cNvSpPr/>
          <p:nvPr/>
        </p:nvSpPr>
        <p:spPr>
          <a:xfrm>
            <a:off x="1385394" y="8533358"/>
            <a:ext cx="20577370" cy="24484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ED391240-A6A6-44EA-93C5-FAC6999F6426}"/>
              </a:ext>
            </a:extLst>
          </p:cNvPr>
          <p:cNvSpPr/>
          <p:nvPr/>
        </p:nvSpPr>
        <p:spPr>
          <a:xfrm>
            <a:off x="1567584" y="8689268"/>
            <a:ext cx="20179156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两个试管内分别装有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给它们加热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用澄清的石灰水来检验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的产生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可用来探究二者的热稳定性的相对大小。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21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教师备用习题.EPS" descr="id:2147486797;FounderCES">
            <a:extLst>
              <a:ext uri="{FF2B5EF4-FFF2-40B4-BE49-F238E27FC236}">
                <a16:creationId xmlns:a16="http://schemas.microsoft.com/office/drawing/2014/main" xmlns="" id="{FB3AFA53-ABA8-47B9-BEDC-0B902D2B89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40484" y="1235760"/>
            <a:ext cx="20810312" cy="6959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3BE6BFF2-FFB9-478A-BD20-E28C2D1A5D16}"/>
              </a:ext>
            </a:extLst>
          </p:cNvPr>
          <p:cNvSpPr/>
          <p:nvPr/>
        </p:nvSpPr>
        <p:spPr>
          <a:xfrm>
            <a:off x="1440483" y="2052638"/>
            <a:ext cx="20738305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(2)</a:t>
            </a:r>
            <a:r>
              <a:rPr lang="zh-CN" altLang="zh-CN" sz="4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实验开始前微热试管</a:t>
            </a:r>
            <a:r>
              <a:rPr lang="en-US" altLang="zh-CN" sz="4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说明装置不漏气的现象是</a:t>
            </a:r>
            <a:r>
              <a:rPr lang="en-US" altLang="zh-CN" sz="4400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zh-CN" altLang="zh-CN" sz="44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44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400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</a:t>
            </a:r>
            <a:r>
              <a:rPr lang="zh-CN" altLang="zh-CN" sz="4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4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="" xmlns:a16="http://schemas.microsoft.com/office/drawing/2014/main" id="{55B2C052-4323-40F3-987C-B77E896E4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500" y="1908622"/>
            <a:ext cx="20594288" cy="20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                                                                              A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导管末端均有气泡产生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冷却后均形成一段液柱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21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教师备用习题.EPS" descr="id:2147486797;FounderCES">
            <a:extLst>
              <a:ext uri="{FF2B5EF4-FFF2-40B4-BE49-F238E27FC236}">
                <a16:creationId xmlns:a16="http://schemas.microsoft.com/office/drawing/2014/main" xmlns="" id="{FB3AFA53-ABA8-47B9-BEDC-0B902D2B89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40484" y="1235760"/>
            <a:ext cx="20810312" cy="6959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3BE6BFF2-FFB9-478A-BD20-E28C2D1A5D16}"/>
              </a:ext>
            </a:extLst>
          </p:cNvPr>
          <p:cNvSpPr/>
          <p:nvPr/>
        </p:nvSpPr>
        <p:spPr>
          <a:xfrm>
            <a:off x="1440483" y="1980630"/>
            <a:ext cx="20882321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(3)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一段时间后结束实验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待装置冷却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取出小试管中固体溶于水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然后滴加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mol·L</a:t>
            </a:r>
            <a:r>
              <a:rPr lang="en-US" altLang="zh-CN" sz="4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产生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en-US" altLang="zh-CN" sz="4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的量与盐酸的量的关系如图所示。其中合理的是</a:t>
            </a:r>
            <a:r>
              <a:rPr lang="zh-CN" altLang="zh-CN" sz="4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填选项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Rectangle 16">
            <a:extLst>
              <a:ext uri="{FF2B5EF4-FFF2-40B4-BE49-F238E27FC236}">
                <a16:creationId xmlns="" xmlns:a16="http://schemas.microsoft.com/office/drawing/2014/main" id="{5C9BAFD5-ED52-4DCE-BAC9-EBFD79E93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2044" y="2628702"/>
            <a:ext cx="1161278" cy="98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BC</a:t>
            </a:r>
            <a:endParaRPr kumimoji="0" lang="zh-CN" altLang="en-US" sz="4400" b="0" i="0" u="none" strike="noStrike" kern="1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tk3-18.eps" descr="id:2147491070;FounderCES">
            <a:extLst>
              <a:ext uri="{FF2B5EF4-FFF2-40B4-BE49-F238E27FC236}">
                <a16:creationId xmlns="" xmlns:a16="http://schemas.microsoft.com/office/drawing/2014/main" id="{5693E107-329C-460A-8E0C-15954785C9A9}"/>
              </a:ext>
            </a:extLst>
          </p:cNvPr>
          <p:cNvPicPr/>
          <p:nvPr/>
        </p:nvPicPr>
        <p:blipFill rotWithShape="1">
          <a:blip r:embed="rId3"/>
          <a:srcRect r="55157"/>
          <a:stretch/>
        </p:blipFill>
        <p:spPr>
          <a:xfrm>
            <a:off x="1440483" y="4212878"/>
            <a:ext cx="3791196" cy="3044053"/>
          </a:xfrm>
          <a:prstGeom prst="rect">
            <a:avLst/>
          </a:prstGeom>
        </p:spPr>
      </p:pic>
      <p:pic>
        <p:nvPicPr>
          <p:cNvPr id="14" name="tk3-19.eps" descr="id:2147491077;FounderCES">
            <a:extLst>
              <a:ext uri="{FF2B5EF4-FFF2-40B4-BE49-F238E27FC236}">
                <a16:creationId xmlns="" xmlns:a16="http://schemas.microsoft.com/office/drawing/2014/main" id="{96BEFECF-9807-452C-AD86-E17E72A91977}"/>
              </a:ext>
            </a:extLst>
          </p:cNvPr>
          <p:cNvPicPr/>
          <p:nvPr/>
        </p:nvPicPr>
        <p:blipFill rotWithShape="1">
          <a:blip r:embed="rId4"/>
          <a:srcRect r="56258"/>
          <a:stretch/>
        </p:blipFill>
        <p:spPr>
          <a:xfrm>
            <a:off x="1558793" y="7525246"/>
            <a:ext cx="3698115" cy="3151467"/>
          </a:xfrm>
          <a:prstGeom prst="rect">
            <a:avLst/>
          </a:prstGeom>
        </p:spPr>
      </p:pic>
      <p:pic>
        <p:nvPicPr>
          <p:cNvPr id="15" name="tk3-18.eps" descr="id:2147491070;FounderCES">
            <a:extLst>
              <a:ext uri="{FF2B5EF4-FFF2-40B4-BE49-F238E27FC236}">
                <a16:creationId xmlns="" xmlns:a16="http://schemas.microsoft.com/office/drawing/2014/main" id="{F5D053B0-A39E-47B4-813E-9F8D91E080C4}"/>
              </a:ext>
            </a:extLst>
          </p:cNvPr>
          <p:cNvPicPr/>
          <p:nvPr/>
        </p:nvPicPr>
        <p:blipFill rotWithShape="1">
          <a:blip r:embed="rId3"/>
          <a:srcRect l="56258"/>
          <a:stretch/>
        </p:blipFill>
        <p:spPr>
          <a:xfrm>
            <a:off x="5400924" y="4228209"/>
            <a:ext cx="3698115" cy="3044053"/>
          </a:xfrm>
          <a:prstGeom prst="rect">
            <a:avLst/>
          </a:prstGeom>
        </p:spPr>
      </p:pic>
      <p:pic>
        <p:nvPicPr>
          <p:cNvPr id="16" name="tk3-19.eps" descr="id:2147491077;FounderCES">
            <a:extLst>
              <a:ext uri="{FF2B5EF4-FFF2-40B4-BE49-F238E27FC236}">
                <a16:creationId xmlns="" xmlns:a16="http://schemas.microsoft.com/office/drawing/2014/main" id="{457BA5C2-BA89-4A24-A7CB-19D58D2FBEDD}"/>
              </a:ext>
            </a:extLst>
          </p:cNvPr>
          <p:cNvPicPr/>
          <p:nvPr/>
        </p:nvPicPr>
        <p:blipFill rotWithShape="1">
          <a:blip r:embed="rId4"/>
          <a:srcRect l="56258"/>
          <a:stretch/>
        </p:blipFill>
        <p:spPr>
          <a:xfrm>
            <a:off x="5904980" y="7525246"/>
            <a:ext cx="3698115" cy="315146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703B0744-9A34-40D9-981D-01A114315905}"/>
              </a:ext>
            </a:extLst>
          </p:cNvPr>
          <p:cNvSpPr/>
          <p:nvPr/>
        </p:nvSpPr>
        <p:spPr>
          <a:xfrm>
            <a:off x="10009436" y="3984255"/>
            <a:ext cx="12313368" cy="7213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D89EA6D0-19BE-4773-B410-532A978016C2}"/>
              </a:ext>
            </a:extLst>
          </p:cNvPr>
          <p:cNvSpPr/>
          <p:nvPr/>
        </p:nvSpPr>
        <p:spPr>
          <a:xfrm>
            <a:off x="10251166" y="3996854"/>
            <a:ext cx="11783605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30000"/>
              </a:lnSpc>
              <a:spcAft>
                <a:spcPts val="0"/>
              </a:spcAft>
            </a:pP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4400" b="1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不稳定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受热易分解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:2NaHCO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+H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O+CO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↑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。加入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HCl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溶液时首先发生反应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+HCl=NaCl+NaHCO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无气体产生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当该反应完全后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再发生反应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+HCl=       NaCl+H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O+CO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↑,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放出气体。因此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NaHCO</a:t>
            </a:r>
            <a:r>
              <a:rPr lang="en-US" altLang="zh-CN" sz="4400" baseline="-250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完全分解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则两步消耗的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HCl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的物质的量相等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体积也相等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若部分分解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则发生第一步反应消耗的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HCl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就比第二步少些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故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altLang="zh-CN" sz="4400" dirty="0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正确。</a:t>
            </a:r>
            <a:endParaRPr lang="zh-CN" altLang="zh-CN" sz="4400" dirty="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4410C019-7D51-4E7E-ADB4-2C1310485341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133103" y="3996854"/>
            <a:ext cx="889145" cy="78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1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3676</TotalTime>
  <Words>7853</Words>
  <Application>Microsoft Office PowerPoint</Application>
  <PresentationFormat>自定义</PresentationFormat>
  <Paragraphs>870</Paragraphs>
  <Slides>98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98</vt:i4>
      </vt:variant>
    </vt:vector>
  </HeadingPairs>
  <TitlesOfParts>
    <vt:vector size="101" baseType="lpstr">
      <vt:lpstr>Office 主题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lenovo</cp:lastModifiedBy>
  <cp:revision>553</cp:revision>
  <dcterms:created xsi:type="dcterms:W3CDTF">2016-01-31T01:38:40Z</dcterms:created>
  <dcterms:modified xsi:type="dcterms:W3CDTF">2020-02-17T07:14:35Z</dcterms:modified>
</cp:coreProperties>
</file>