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0" r:id="rId2"/>
    <p:sldMasterId id="2147483762" r:id="rId3"/>
  </p:sldMasterIdLst>
  <p:notesMasterIdLst>
    <p:notesMasterId r:id="rId41"/>
  </p:notesMasterIdLst>
  <p:sldIdLst>
    <p:sldId id="506" r:id="rId4"/>
    <p:sldId id="507" r:id="rId5"/>
    <p:sldId id="508" r:id="rId6"/>
    <p:sldId id="512" r:id="rId7"/>
    <p:sldId id="509" r:id="rId8"/>
    <p:sldId id="285" r:id="rId9"/>
    <p:sldId id="342" r:id="rId10"/>
    <p:sldId id="352" r:id="rId11"/>
    <p:sldId id="353" r:id="rId12"/>
    <p:sldId id="363" r:id="rId13"/>
    <p:sldId id="355" r:id="rId14"/>
    <p:sldId id="485" r:id="rId15"/>
    <p:sldId id="356" r:id="rId16"/>
    <p:sldId id="368" r:id="rId17"/>
    <p:sldId id="371" r:id="rId18"/>
    <p:sldId id="541" r:id="rId19"/>
    <p:sldId id="489" r:id="rId20"/>
    <p:sldId id="510" r:id="rId21"/>
    <p:sldId id="526" r:id="rId22"/>
    <p:sldId id="527" r:id="rId23"/>
    <p:sldId id="535" r:id="rId24"/>
    <p:sldId id="536" r:id="rId25"/>
    <p:sldId id="410" r:id="rId26"/>
    <p:sldId id="542" r:id="rId27"/>
    <p:sldId id="411" r:id="rId28"/>
    <p:sldId id="513" r:id="rId29"/>
    <p:sldId id="511" r:id="rId30"/>
    <p:sldId id="444" r:id="rId31"/>
    <p:sldId id="515" r:id="rId32"/>
    <p:sldId id="482" r:id="rId33"/>
    <p:sldId id="499" r:id="rId34"/>
    <p:sldId id="483" r:id="rId35"/>
    <p:sldId id="543" r:id="rId36"/>
    <p:sldId id="544" r:id="rId37"/>
    <p:sldId id="545" r:id="rId38"/>
    <p:sldId id="445" r:id="rId39"/>
    <p:sldId id="501" r:id="rId40"/>
  </p:sldIdLst>
  <p:sldSz cx="23763288" cy="13322300"/>
  <p:notesSz cx="6858000" cy="9144000"/>
  <p:defaultTextStyle>
    <a:defPPr>
      <a:defRPr lang="zh-CN"/>
    </a:defPPr>
    <a:lvl1pPr algn="l" defTabSz="2117356" rtl="0" fontAlgn="base">
      <a:spcBef>
        <a:spcPct val="0"/>
      </a:spcBef>
      <a:spcAft>
        <a:spcPct val="0"/>
      </a:spcAft>
      <a:defRPr sz="4200" kern="1200">
        <a:solidFill>
          <a:schemeClr val="tx1"/>
        </a:solidFill>
        <a:latin typeface="Arial" pitchFamily="34" charset="0"/>
        <a:ea typeface="宋体" pitchFamily="2" charset="-122"/>
        <a:cs typeface="+mn-cs"/>
      </a:defRPr>
    </a:lvl1pPr>
    <a:lvl2pPr marL="1058678" indent="-601559" algn="l" defTabSz="2117356" rtl="0" fontAlgn="base">
      <a:spcBef>
        <a:spcPct val="0"/>
      </a:spcBef>
      <a:spcAft>
        <a:spcPct val="0"/>
      </a:spcAft>
      <a:defRPr sz="4200" kern="1200">
        <a:solidFill>
          <a:schemeClr val="tx1"/>
        </a:solidFill>
        <a:latin typeface="Arial" pitchFamily="34" charset="0"/>
        <a:ea typeface="宋体" pitchFamily="2" charset="-122"/>
        <a:cs typeface="+mn-cs"/>
      </a:defRPr>
    </a:lvl2pPr>
    <a:lvl3pPr marL="2117356" indent="-1203115" algn="l" defTabSz="2117356" rtl="0" fontAlgn="base">
      <a:spcBef>
        <a:spcPct val="0"/>
      </a:spcBef>
      <a:spcAft>
        <a:spcPct val="0"/>
      </a:spcAft>
      <a:defRPr sz="4200" kern="1200">
        <a:solidFill>
          <a:schemeClr val="tx1"/>
        </a:solidFill>
        <a:latin typeface="Arial" pitchFamily="34" charset="0"/>
        <a:ea typeface="宋体" pitchFamily="2" charset="-122"/>
        <a:cs typeface="+mn-cs"/>
      </a:defRPr>
    </a:lvl3pPr>
    <a:lvl4pPr marL="3177619" indent="-1806260" algn="l" defTabSz="2117356" rtl="0" fontAlgn="base">
      <a:spcBef>
        <a:spcPct val="0"/>
      </a:spcBef>
      <a:spcAft>
        <a:spcPct val="0"/>
      </a:spcAft>
      <a:defRPr sz="4200" kern="1200">
        <a:solidFill>
          <a:schemeClr val="tx1"/>
        </a:solidFill>
        <a:latin typeface="Arial" pitchFamily="34" charset="0"/>
        <a:ea typeface="宋体" pitchFamily="2" charset="-122"/>
        <a:cs typeface="+mn-cs"/>
      </a:defRPr>
    </a:lvl4pPr>
    <a:lvl5pPr marL="4236297" indent="-2407816" algn="l" defTabSz="2117356" rtl="0" fontAlgn="base">
      <a:spcBef>
        <a:spcPct val="0"/>
      </a:spcBef>
      <a:spcAft>
        <a:spcPct val="0"/>
      </a:spcAft>
      <a:defRPr sz="4200" kern="1200">
        <a:solidFill>
          <a:schemeClr val="tx1"/>
        </a:solidFill>
        <a:latin typeface="Arial" pitchFamily="34" charset="0"/>
        <a:ea typeface="宋体" pitchFamily="2" charset="-122"/>
        <a:cs typeface="+mn-cs"/>
      </a:defRPr>
    </a:lvl5pPr>
    <a:lvl6pPr marL="2285600" algn="l" defTabSz="914240" rtl="0" eaLnBrk="1" latinLnBrk="0" hangingPunct="1">
      <a:defRPr sz="4200" kern="1200">
        <a:solidFill>
          <a:schemeClr val="tx1"/>
        </a:solidFill>
        <a:latin typeface="Arial" pitchFamily="34" charset="0"/>
        <a:ea typeface="宋体" pitchFamily="2" charset="-122"/>
        <a:cs typeface="+mn-cs"/>
      </a:defRPr>
    </a:lvl6pPr>
    <a:lvl7pPr marL="2742721" algn="l" defTabSz="914240" rtl="0" eaLnBrk="1" latinLnBrk="0" hangingPunct="1">
      <a:defRPr sz="4200" kern="1200">
        <a:solidFill>
          <a:schemeClr val="tx1"/>
        </a:solidFill>
        <a:latin typeface="Arial" pitchFamily="34" charset="0"/>
        <a:ea typeface="宋体" pitchFamily="2" charset="-122"/>
        <a:cs typeface="+mn-cs"/>
      </a:defRPr>
    </a:lvl7pPr>
    <a:lvl8pPr marL="3199840" algn="l" defTabSz="914240" rtl="0" eaLnBrk="1" latinLnBrk="0" hangingPunct="1">
      <a:defRPr sz="4200" kern="1200">
        <a:solidFill>
          <a:schemeClr val="tx1"/>
        </a:solidFill>
        <a:latin typeface="Arial" pitchFamily="34" charset="0"/>
        <a:ea typeface="宋体" pitchFamily="2" charset="-122"/>
        <a:cs typeface="+mn-cs"/>
      </a:defRPr>
    </a:lvl8pPr>
    <a:lvl9pPr marL="3656962" algn="l" defTabSz="914240" rtl="0" eaLnBrk="1" latinLnBrk="0" hangingPunct="1">
      <a:defRPr sz="4200"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4151" userDrawn="1">
          <p15:clr>
            <a:srgbClr val="A4A3A4"/>
          </p15:clr>
        </p15:guide>
        <p15:guide id="2" pos="75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867CB1"/>
    <a:srgbClr val="014E08"/>
    <a:srgbClr val="1DAA39"/>
    <a:srgbClr val="007062"/>
    <a:srgbClr val="15999D"/>
    <a:srgbClr val="233162"/>
    <a:srgbClr val="0196B6"/>
    <a:srgbClr val="274A4C"/>
    <a:srgbClr val="75AE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660"/>
  </p:normalViewPr>
  <p:slideViewPr>
    <p:cSldViewPr>
      <p:cViewPr varScale="1">
        <p:scale>
          <a:sx n="25" d="100"/>
          <a:sy n="25" d="100"/>
        </p:scale>
        <p:origin x="-974" y="-82"/>
      </p:cViewPr>
      <p:guideLst>
        <p:guide orient="horz" pos="4152"/>
        <p:guide pos="753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255D1F0-0559-45E3-AA3F-653AFB4BCBF4}" type="datetimeFigureOut">
              <a:rPr lang="zh-CN" altLang="en-US"/>
              <a:pPr>
                <a:defRPr/>
              </a:pPr>
              <a:t>2020/2/15</a:t>
            </a:fld>
            <a:endParaRPr lang="zh-CN" altLang="en-US"/>
          </a:p>
        </p:txBody>
      </p:sp>
      <p:sp>
        <p:nvSpPr>
          <p:cNvPr id="4" name="幻灯片图像占位符 3"/>
          <p:cNvSpPr>
            <a:spLocks noGrp="1" noRot="1" noChangeAspect="1"/>
          </p:cNvSpPr>
          <p:nvPr>
            <p:ph type="sldImg" idx="2"/>
          </p:nvPr>
        </p:nvSpPr>
        <p:spPr>
          <a:xfrm>
            <a:off x="371475" y="685800"/>
            <a:ext cx="611505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9E6B5E2-414F-4B9B-AAB9-9B87664B65D6}" type="slidenum">
              <a:rPr lang="zh-CN" altLang="en-US"/>
              <a:pPr>
                <a:defRPr/>
              </a:pPr>
              <a:t>‹#›</a:t>
            </a:fld>
            <a:endParaRPr lang="zh-CN" altLang="en-US"/>
          </a:p>
        </p:txBody>
      </p:sp>
    </p:spTree>
    <p:extLst>
      <p:ext uri="{BB962C8B-B14F-4D97-AF65-F5344CB8AC3E}">
        <p14:creationId xmlns:p14="http://schemas.microsoft.com/office/powerpoint/2010/main" val="823322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7119" algn="l" rtl="0" eaLnBrk="0" fontAlgn="base" hangingPunct="0">
      <a:spcBef>
        <a:spcPct val="30000"/>
      </a:spcBef>
      <a:spcAft>
        <a:spcPct val="0"/>
      </a:spcAft>
      <a:defRPr sz="1300" kern="1200">
        <a:solidFill>
          <a:schemeClr val="tx1"/>
        </a:solidFill>
        <a:latin typeface="+mn-lt"/>
        <a:ea typeface="+mn-ea"/>
        <a:cs typeface="+mn-cs"/>
      </a:defRPr>
    </a:lvl2pPr>
    <a:lvl3pPr marL="914240" algn="l" rtl="0" eaLnBrk="0" fontAlgn="base" hangingPunct="0">
      <a:spcBef>
        <a:spcPct val="30000"/>
      </a:spcBef>
      <a:spcAft>
        <a:spcPct val="0"/>
      </a:spcAft>
      <a:defRPr sz="1300" kern="1200">
        <a:solidFill>
          <a:schemeClr val="tx1"/>
        </a:solidFill>
        <a:latin typeface="+mn-lt"/>
        <a:ea typeface="+mn-ea"/>
        <a:cs typeface="+mn-cs"/>
      </a:defRPr>
    </a:lvl3pPr>
    <a:lvl4pPr marL="1371359" algn="l" rtl="0" eaLnBrk="0" fontAlgn="base" hangingPunct="0">
      <a:spcBef>
        <a:spcPct val="30000"/>
      </a:spcBef>
      <a:spcAft>
        <a:spcPct val="0"/>
      </a:spcAft>
      <a:defRPr sz="1300" kern="1200">
        <a:solidFill>
          <a:schemeClr val="tx1"/>
        </a:solidFill>
        <a:latin typeface="+mn-lt"/>
        <a:ea typeface="+mn-ea"/>
        <a:cs typeface="+mn-cs"/>
      </a:defRPr>
    </a:lvl4pPr>
    <a:lvl5pPr marL="1828481" algn="l" rtl="0" eaLnBrk="0" fontAlgn="base" hangingPunct="0">
      <a:spcBef>
        <a:spcPct val="30000"/>
      </a:spcBef>
      <a:spcAft>
        <a:spcPct val="0"/>
      </a:spcAft>
      <a:defRPr sz="1300" kern="1200">
        <a:solidFill>
          <a:schemeClr val="tx1"/>
        </a:solidFill>
        <a:latin typeface="+mn-lt"/>
        <a:ea typeface="+mn-ea"/>
        <a:cs typeface="+mn-cs"/>
      </a:defRPr>
    </a:lvl5pPr>
    <a:lvl6pPr marL="2285600" algn="l" defTabSz="914240" rtl="0" eaLnBrk="1" latinLnBrk="0" hangingPunct="1">
      <a:defRPr sz="1300" kern="1200">
        <a:solidFill>
          <a:schemeClr val="tx1"/>
        </a:solidFill>
        <a:latin typeface="+mn-lt"/>
        <a:ea typeface="+mn-ea"/>
        <a:cs typeface="+mn-cs"/>
      </a:defRPr>
    </a:lvl6pPr>
    <a:lvl7pPr marL="2742721" algn="l" defTabSz="914240" rtl="0" eaLnBrk="1" latinLnBrk="0" hangingPunct="1">
      <a:defRPr sz="1300" kern="1200">
        <a:solidFill>
          <a:schemeClr val="tx1"/>
        </a:solidFill>
        <a:latin typeface="+mn-lt"/>
        <a:ea typeface="+mn-ea"/>
        <a:cs typeface="+mn-cs"/>
      </a:defRPr>
    </a:lvl7pPr>
    <a:lvl8pPr marL="3199840" algn="l" defTabSz="914240" rtl="0" eaLnBrk="1" latinLnBrk="0" hangingPunct="1">
      <a:defRPr sz="1300" kern="1200">
        <a:solidFill>
          <a:schemeClr val="tx1"/>
        </a:solidFill>
        <a:latin typeface="+mn-lt"/>
        <a:ea typeface="+mn-ea"/>
        <a:cs typeface="+mn-cs"/>
      </a:defRPr>
    </a:lvl8pPr>
    <a:lvl9pPr marL="3656962" algn="l" defTabSz="914240"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57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803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9" r:id="rId1"/>
  </p:sldLayoutIdLst>
  <p:txStyles>
    <p:titleStyle>
      <a:lvl1pPr algn="ctr" defTabSz="2117356" rtl="0" eaLnBrk="0" fontAlgn="base" hangingPunct="0">
        <a:spcBef>
          <a:spcPct val="0"/>
        </a:spcBef>
        <a:spcAft>
          <a:spcPct val="0"/>
        </a:spcAft>
        <a:defRPr sz="10100" kern="1200">
          <a:solidFill>
            <a:schemeClr val="tx1"/>
          </a:solidFill>
          <a:latin typeface="+mj-lt"/>
          <a:ea typeface="+mj-ea"/>
          <a:cs typeface="+mj-cs"/>
        </a:defRPr>
      </a:lvl1pPr>
      <a:lvl2pPr algn="ctr" defTabSz="2117356" rtl="0" eaLnBrk="0" fontAlgn="base" hangingPunct="0">
        <a:spcBef>
          <a:spcPct val="0"/>
        </a:spcBef>
        <a:spcAft>
          <a:spcPct val="0"/>
        </a:spcAft>
        <a:defRPr sz="10100">
          <a:solidFill>
            <a:schemeClr val="tx1"/>
          </a:solidFill>
          <a:latin typeface="Calibri" pitchFamily="34" charset="0"/>
          <a:ea typeface="宋体" charset="-122"/>
        </a:defRPr>
      </a:lvl2pPr>
      <a:lvl3pPr algn="ctr" defTabSz="2117356" rtl="0" eaLnBrk="0" fontAlgn="base" hangingPunct="0">
        <a:spcBef>
          <a:spcPct val="0"/>
        </a:spcBef>
        <a:spcAft>
          <a:spcPct val="0"/>
        </a:spcAft>
        <a:defRPr sz="10100">
          <a:solidFill>
            <a:schemeClr val="tx1"/>
          </a:solidFill>
          <a:latin typeface="Calibri" pitchFamily="34" charset="0"/>
          <a:ea typeface="宋体" charset="-122"/>
        </a:defRPr>
      </a:lvl3pPr>
      <a:lvl4pPr algn="ctr" defTabSz="2117356" rtl="0" eaLnBrk="0" fontAlgn="base" hangingPunct="0">
        <a:spcBef>
          <a:spcPct val="0"/>
        </a:spcBef>
        <a:spcAft>
          <a:spcPct val="0"/>
        </a:spcAft>
        <a:defRPr sz="10100">
          <a:solidFill>
            <a:schemeClr val="tx1"/>
          </a:solidFill>
          <a:latin typeface="Calibri" pitchFamily="34" charset="0"/>
          <a:ea typeface="宋体" charset="-122"/>
        </a:defRPr>
      </a:lvl4pPr>
      <a:lvl5pPr algn="ctr" defTabSz="2117356" rtl="0" eaLnBrk="0" fontAlgn="base" hangingPunct="0">
        <a:spcBef>
          <a:spcPct val="0"/>
        </a:spcBef>
        <a:spcAft>
          <a:spcPct val="0"/>
        </a:spcAft>
        <a:defRPr sz="10100">
          <a:solidFill>
            <a:schemeClr val="tx1"/>
          </a:solidFill>
          <a:latin typeface="Calibri" pitchFamily="34" charset="0"/>
          <a:ea typeface="宋体" charset="-122"/>
        </a:defRPr>
      </a:lvl5pPr>
      <a:lvl6pPr marL="457119" algn="ctr" defTabSz="2117356" rtl="0" fontAlgn="base">
        <a:spcBef>
          <a:spcPct val="0"/>
        </a:spcBef>
        <a:spcAft>
          <a:spcPct val="0"/>
        </a:spcAft>
        <a:defRPr sz="10100">
          <a:solidFill>
            <a:schemeClr val="tx1"/>
          </a:solidFill>
          <a:latin typeface="Calibri" pitchFamily="34" charset="0"/>
          <a:ea typeface="宋体" charset="-122"/>
        </a:defRPr>
      </a:lvl6pPr>
      <a:lvl7pPr marL="914240" algn="ctr" defTabSz="2117356" rtl="0" fontAlgn="base">
        <a:spcBef>
          <a:spcPct val="0"/>
        </a:spcBef>
        <a:spcAft>
          <a:spcPct val="0"/>
        </a:spcAft>
        <a:defRPr sz="10100">
          <a:solidFill>
            <a:schemeClr val="tx1"/>
          </a:solidFill>
          <a:latin typeface="Calibri" pitchFamily="34" charset="0"/>
          <a:ea typeface="宋体" charset="-122"/>
        </a:defRPr>
      </a:lvl7pPr>
      <a:lvl8pPr marL="1371359" algn="ctr" defTabSz="2117356" rtl="0" fontAlgn="base">
        <a:spcBef>
          <a:spcPct val="0"/>
        </a:spcBef>
        <a:spcAft>
          <a:spcPct val="0"/>
        </a:spcAft>
        <a:defRPr sz="10100">
          <a:solidFill>
            <a:schemeClr val="tx1"/>
          </a:solidFill>
          <a:latin typeface="Calibri" pitchFamily="34" charset="0"/>
          <a:ea typeface="宋体" charset="-122"/>
        </a:defRPr>
      </a:lvl8pPr>
      <a:lvl9pPr marL="1828481" algn="ctr" defTabSz="2117356" rtl="0" fontAlgn="base">
        <a:spcBef>
          <a:spcPct val="0"/>
        </a:spcBef>
        <a:spcAft>
          <a:spcPct val="0"/>
        </a:spcAft>
        <a:defRPr sz="10100">
          <a:solidFill>
            <a:schemeClr val="tx1"/>
          </a:solidFill>
          <a:latin typeface="Calibri" pitchFamily="34" charset="0"/>
          <a:ea typeface="宋体" charset="-122"/>
        </a:defRPr>
      </a:lvl9pPr>
    </p:titleStyle>
    <p:bodyStyle>
      <a:lvl1pPr marL="793612" indent="-793612" algn="l" defTabSz="2117356" rtl="0" eaLnBrk="0" fontAlgn="base" hangingPunct="0">
        <a:spcBef>
          <a:spcPct val="20000"/>
        </a:spcBef>
        <a:spcAft>
          <a:spcPct val="0"/>
        </a:spcAft>
        <a:buFont typeface="Arial" pitchFamily="34" charset="0"/>
        <a:buChar char="•"/>
        <a:defRPr sz="7500" kern="1200">
          <a:solidFill>
            <a:schemeClr val="tx1"/>
          </a:solidFill>
          <a:latin typeface="+mn-lt"/>
          <a:ea typeface="+mn-ea"/>
          <a:cs typeface="+mn-cs"/>
        </a:defRPr>
      </a:lvl1pPr>
      <a:lvl2pPr marL="1720548" indent="-661873" algn="l" defTabSz="2117356"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486" indent="-528545" algn="l" defTabSz="2117356" rtl="0" eaLnBrk="0" fontAlgn="base" hangingPunct="0">
        <a:spcBef>
          <a:spcPct val="20000"/>
        </a:spcBef>
        <a:spcAft>
          <a:spcPct val="0"/>
        </a:spcAft>
        <a:buFont typeface="Arial" pitchFamily="34" charset="0"/>
        <a:buChar char="•"/>
        <a:defRPr sz="5700" kern="1200">
          <a:solidFill>
            <a:schemeClr val="tx1"/>
          </a:solidFill>
          <a:latin typeface="+mn-lt"/>
          <a:ea typeface="+mn-ea"/>
          <a:cs typeface="+mn-cs"/>
        </a:defRPr>
      </a:lvl3pPr>
      <a:lvl4pPr marL="3707752"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4pPr>
      <a:lvl5pPr marL="4766430"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5pPr>
      <a:lvl6pPr marL="5826567"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885943"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7945318"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004694"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zh-CN"/>
      </a:defPPr>
      <a:lvl1pPr marL="0" algn="l" defTabSz="2118752" rtl="0" eaLnBrk="1" latinLnBrk="0" hangingPunct="1">
        <a:defRPr sz="4200" kern="1200">
          <a:solidFill>
            <a:schemeClr val="tx1"/>
          </a:solidFill>
          <a:latin typeface="+mn-lt"/>
          <a:ea typeface="+mn-ea"/>
          <a:cs typeface="+mn-cs"/>
        </a:defRPr>
      </a:lvl1pPr>
      <a:lvl2pPr marL="1059376" algn="l" defTabSz="2118752" rtl="0" eaLnBrk="1" latinLnBrk="0" hangingPunct="1">
        <a:defRPr sz="4200" kern="1200">
          <a:solidFill>
            <a:schemeClr val="tx1"/>
          </a:solidFill>
          <a:latin typeface="+mn-lt"/>
          <a:ea typeface="+mn-ea"/>
          <a:cs typeface="+mn-cs"/>
        </a:defRPr>
      </a:lvl2pPr>
      <a:lvl3pPr marL="2118752" algn="l" defTabSz="2118752" rtl="0" eaLnBrk="1" latinLnBrk="0" hangingPunct="1">
        <a:defRPr sz="4200" kern="1200">
          <a:solidFill>
            <a:schemeClr val="tx1"/>
          </a:solidFill>
          <a:latin typeface="+mn-lt"/>
          <a:ea typeface="+mn-ea"/>
          <a:cs typeface="+mn-cs"/>
        </a:defRPr>
      </a:lvl3pPr>
      <a:lvl4pPr marL="3178128" algn="l" defTabSz="2118752" rtl="0" eaLnBrk="1" latinLnBrk="0" hangingPunct="1">
        <a:defRPr sz="4200" kern="1200">
          <a:solidFill>
            <a:schemeClr val="tx1"/>
          </a:solidFill>
          <a:latin typeface="+mn-lt"/>
          <a:ea typeface="+mn-ea"/>
          <a:cs typeface="+mn-cs"/>
        </a:defRPr>
      </a:lvl4pPr>
      <a:lvl5pPr marL="4237504" algn="l" defTabSz="2118752" rtl="0" eaLnBrk="1" latinLnBrk="0" hangingPunct="1">
        <a:defRPr sz="4200" kern="1200">
          <a:solidFill>
            <a:schemeClr val="tx1"/>
          </a:solidFill>
          <a:latin typeface="+mn-lt"/>
          <a:ea typeface="+mn-ea"/>
          <a:cs typeface="+mn-cs"/>
        </a:defRPr>
      </a:lvl5pPr>
      <a:lvl6pPr marL="5296877" algn="l" defTabSz="2118752" rtl="0" eaLnBrk="1" latinLnBrk="0" hangingPunct="1">
        <a:defRPr sz="4200" kern="1200">
          <a:solidFill>
            <a:schemeClr val="tx1"/>
          </a:solidFill>
          <a:latin typeface="+mn-lt"/>
          <a:ea typeface="+mn-ea"/>
          <a:cs typeface="+mn-cs"/>
        </a:defRPr>
      </a:lvl6pPr>
      <a:lvl7pPr marL="6356253" algn="l" defTabSz="2118752" rtl="0" eaLnBrk="1" latinLnBrk="0" hangingPunct="1">
        <a:defRPr sz="4200" kern="1200">
          <a:solidFill>
            <a:schemeClr val="tx1"/>
          </a:solidFill>
          <a:latin typeface="+mn-lt"/>
          <a:ea typeface="+mn-ea"/>
          <a:cs typeface="+mn-cs"/>
        </a:defRPr>
      </a:lvl7pPr>
      <a:lvl8pPr marL="7415629" algn="l" defTabSz="2118752" rtl="0" eaLnBrk="1" latinLnBrk="0" hangingPunct="1">
        <a:defRPr sz="4200" kern="1200">
          <a:solidFill>
            <a:schemeClr val="tx1"/>
          </a:solidFill>
          <a:latin typeface="+mn-lt"/>
          <a:ea typeface="+mn-ea"/>
          <a:cs typeface="+mn-cs"/>
        </a:defRPr>
      </a:lvl8pPr>
      <a:lvl9pPr marL="8475005" algn="l" defTabSz="2118752" rtl="0" eaLnBrk="1" latinLnBrk="0" hangingPunct="1">
        <a:defRPr sz="4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264868"/>
      </p:ext>
    </p:extLst>
  </p:cSld>
  <p:clrMap bg1="lt1" tx1="dk1" bg2="lt2" tx2="dk2" accent1="accent1" accent2="accent2" accent3="accent3" accent4="accent4" accent5="accent5" accent6="accent6" hlink="hlink" folHlink="folHlink"/>
  <p:sldLayoutIdLst>
    <p:sldLayoutId id="2147483761" r:id="rId1"/>
  </p:sldLayoutIdLst>
  <p:txStyles>
    <p:titleStyle>
      <a:lvl1pPr algn="ctr" defTabSz="2117356" rtl="0" eaLnBrk="0" fontAlgn="base" hangingPunct="0">
        <a:spcBef>
          <a:spcPct val="0"/>
        </a:spcBef>
        <a:spcAft>
          <a:spcPct val="0"/>
        </a:spcAft>
        <a:defRPr sz="10100" kern="1200">
          <a:solidFill>
            <a:schemeClr val="tx1"/>
          </a:solidFill>
          <a:latin typeface="+mj-lt"/>
          <a:ea typeface="+mj-ea"/>
          <a:cs typeface="+mj-cs"/>
        </a:defRPr>
      </a:lvl1pPr>
      <a:lvl2pPr algn="ctr" defTabSz="2117356" rtl="0" eaLnBrk="0" fontAlgn="base" hangingPunct="0">
        <a:spcBef>
          <a:spcPct val="0"/>
        </a:spcBef>
        <a:spcAft>
          <a:spcPct val="0"/>
        </a:spcAft>
        <a:defRPr sz="10100">
          <a:solidFill>
            <a:schemeClr val="tx1"/>
          </a:solidFill>
          <a:latin typeface="Calibri" pitchFamily="34" charset="0"/>
          <a:ea typeface="宋体" charset="-122"/>
        </a:defRPr>
      </a:lvl2pPr>
      <a:lvl3pPr algn="ctr" defTabSz="2117356" rtl="0" eaLnBrk="0" fontAlgn="base" hangingPunct="0">
        <a:spcBef>
          <a:spcPct val="0"/>
        </a:spcBef>
        <a:spcAft>
          <a:spcPct val="0"/>
        </a:spcAft>
        <a:defRPr sz="10100">
          <a:solidFill>
            <a:schemeClr val="tx1"/>
          </a:solidFill>
          <a:latin typeface="Calibri" pitchFamily="34" charset="0"/>
          <a:ea typeface="宋体" charset="-122"/>
        </a:defRPr>
      </a:lvl3pPr>
      <a:lvl4pPr algn="ctr" defTabSz="2117356" rtl="0" eaLnBrk="0" fontAlgn="base" hangingPunct="0">
        <a:spcBef>
          <a:spcPct val="0"/>
        </a:spcBef>
        <a:spcAft>
          <a:spcPct val="0"/>
        </a:spcAft>
        <a:defRPr sz="10100">
          <a:solidFill>
            <a:schemeClr val="tx1"/>
          </a:solidFill>
          <a:latin typeface="Calibri" pitchFamily="34" charset="0"/>
          <a:ea typeface="宋体" charset="-122"/>
        </a:defRPr>
      </a:lvl4pPr>
      <a:lvl5pPr algn="ctr" defTabSz="2117356" rtl="0" eaLnBrk="0" fontAlgn="base" hangingPunct="0">
        <a:spcBef>
          <a:spcPct val="0"/>
        </a:spcBef>
        <a:spcAft>
          <a:spcPct val="0"/>
        </a:spcAft>
        <a:defRPr sz="10100">
          <a:solidFill>
            <a:schemeClr val="tx1"/>
          </a:solidFill>
          <a:latin typeface="Calibri" pitchFamily="34" charset="0"/>
          <a:ea typeface="宋体" charset="-122"/>
        </a:defRPr>
      </a:lvl5pPr>
      <a:lvl6pPr marL="457119" algn="ctr" defTabSz="2117356" rtl="0" fontAlgn="base">
        <a:spcBef>
          <a:spcPct val="0"/>
        </a:spcBef>
        <a:spcAft>
          <a:spcPct val="0"/>
        </a:spcAft>
        <a:defRPr sz="10100">
          <a:solidFill>
            <a:schemeClr val="tx1"/>
          </a:solidFill>
          <a:latin typeface="Calibri" pitchFamily="34" charset="0"/>
          <a:ea typeface="宋体" charset="-122"/>
        </a:defRPr>
      </a:lvl6pPr>
      <a:lvl7pPr marL="914240" algn="ctr" defTabSz="2117356" rtl="0" fontAlgn="base">
        <a:spcBef>
          <a:spcPct val="0"/>
        </a:spcBef>
        <a:spcAft>
          <a:spcPct val="0"/>
        </a:spcAft>
        <a:defRPr sz="10100">
          <a:solidFill>
            <a:schemeClr val="tx1"/>
          </a:solidFill>
          <a:latin typeface="Calibri" pitchFamily="34" charset="0"/>
          <a:ea typeface="宋体" charset="-122"/>
        </a:defRPr>
      </a:lvl7pPr>
      <a:lvl8pPr marL="1371359" algn="ctr" defTabSz="2117356" rtl="0" fontAlgn="base">
        <a:spcBef>
          <a:spcPct val="0"/>
        </a:spcBef>
        <a:spcAft>
          <a:spcPct val="0"/>
        </a:spcAft>
        <a:defRPr sz="10100">
          <a:solidFill>
            <a:schemeClr val="tx1"/>
          </a:solidFill>
          <a:latin typeface="Calibri" pitchFamily="34" charset="0"/>
          <a:ea typeface="宋体" charset="-122"/>
        </a:defRPr>
      </a:lvl8pPr>
      <a:lvl9pPr marL="1828481" algn="ctr" defTabSz="2117356" rtl="0" fontAlgn="base">
        <a:spcBef>
          <a:spcPct val="0"/>
        </a:spcBef>
        <a:spcAft>
          <a:spcPct val="0"/>
        </a:spcAft>
        <a:defRPr sz="10100">
          <a:solidFill>
            <a:schemeClr val="tx1"/>
          </a:solidFill>
          <a:latin typeface="Calibri" pitchFamily="34" charset="0"/>
          <a:ea typeface="宋体" charset="-122"/>
        </a:defRPr>
      </a:lvl9pPr>
    </p:titleStyle>
    <p:bodyStyle>
      <a:lvl1pPr marL="793612" indent="-793612" algn="l" defTabSz="2117356" rtl="0" eaLnBrk="0" fontAlgn="base" hangingPunct="0">
        <a:spcBef>
          <a:spcPct val="20000"/>
        </a:spcBef>
        <a:spcAft>
          <a:spcPct val="0"/>
        </a:spcAft>
        <a:buFont typeface="Arial" pitchFamily="34" charset="0"/>
        <a:buChar char="•"/>
        <a:defRPr sz="7500" kern="1200">
          <a:solidFill>
            <a:schemeClr val="tx1"/>
          </a:solidFill>
          <a:latin typeface="+mn-lt"/>
          <a:ea typeface="+mn-ea"/>
          <a:cs typeface="+mn-cs"/>
        </a:defRPr>
      </a:lvl1pPr>
      <a:lvl2pPr marL="1720548" indent="-661873" algn="l" defTabSz="2117356"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486" indent="-528545" algn="l" defTabSz="2117356" rtl="0" eaLnBrk="0" fontAlgn="base" hangingPunct="0">
        <a:spcBef>
          <a:spcPct val="20000"/>
        </a:spcBef>
        <a:spcAft>
          <a:spcPct val="0"/>
        </a:spcAft>
        <a:buFont typeface="Arial" pitchFamily="34" charset="0"/>
        <a:buChar char="•"/>
        <a:defRPr sz="5700" kern="1200">
          <a:solidFill>
            <a:schemeClr val="tx1"/>
          </a:solidFill>
          <a:latin typeface="+mn-lt"/>
          <a:ea typeface="+mn-ea"/>
          <a:cs typeface="+mn-cs"/>
        </a:defRPr>
      </a:lvl3pPr>
      <a:lvl4pPr marL="3707752"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4pPr>
      <a:lvl5pPr marL="4766430"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5pPr>
      <a:lvl6pPr marL="5826567"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885943"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7945318"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004694"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zh-CN"/>
      </a:defPPr>
      <a:lvl1pPr marL="0" algn="l" defTabSz="2118752" rtl="0" eaLnBrk="1" latinLnBrk="0" hangingPunct="1">
        <a:defRPr sz="4200" kern="1200">
          <a:solidFill>
            <a:schemeClr val="tx1"/>
          </a:solidFill>
          <a:latin typeface="+mn-lt"/>
          <a:ea typeface="+mn-ea"/>
          <a:cs typeface="+mn-cs"/>
        </a:defRPr>
      </a:lvl1pPr>
      <a:lvl2pPr marL="1059376" algn="l" defTabSz="2118752" rtl="0" eaLnBrk="1" latinLnBrk="0" hangingPunct="1">
        <a:defRPr sz="4200" kern="1200">
          <a:solidFill>
            <a:schemeClr val="tx1"/>
          </a:solidFill>
          <a:latin typeface="+mn-lt"/>
          <a:ea typeface="+mn-ea"/>
          <a:cs typeface="+mn-cs"/>
        </a:defRPr>
      </a:lvl2pPr>
      <a:lvl3pPr marL="2118752" algn="l" defTabSz="2118752" rtl="0" eaLnBrk="1" latinLnBrk="0" hangingPunct="1">
        <a:defRPr sz="4200" kern="1200">
          <a:solidFill>
            <a:schemeClr val="tx1"/>
          </a:solidFill>
          <a:latin typeface="+mn-lt"/>
          <a:ea typeface="+mn-ea"/>
          <a:cs typeface="+mn-cs"/>
        </a:defRPr>
      </a:lvl3pPr>
      <a:lvl4pPr marL="3178128" algn="l" defTabSz="2118752" rtl="0" eaLnBrk="1" latinLnBrk="0" hangingPunct="1">
        <a:defRPr sz="4200" kern="1200">
          <a:solidFill>
            <a:schemeClr val="tx1"/>
          </a:solidFill>
          <a:latin typeface="+mn-lt"/>
          <a:ea typeface="+mn-ea"/>
          <a:cs typeface="+mn-cs"/>
        </a:defRPr>
      </a:lvl4pPr>
      <a:lvl5pPr marL="4237504" algn="l" defTabSz="2118752" rtl="0" eaLnBrk="1" latinLnBrk="0" hangingPunct="1">
        <a:defRPr sz="4200" kern="1200">
          <a:solidFill>
            <a:schemeClr val="tx1"/>
          </a:solidFill>
          <a:latin typeface="+mn-lt"/>
          <a:ea typeface="+mn-ea"/>
          <a:cs typeface="+mn-cs"/>
        </a:defRPr>
      </a:lvl5pPr>
      <a:lvl6pPr marL="5296877" algn="l" defTabSz="2118752" rtl="0" eaLnBrk="1" latinLnBrk="0" hangingPunct="1">
        <a:defRPr sz="4200" kern="1200">
          <a:solidFill>
            <a:schemeClr val="tx1"/>
          </a:solidFill>
          <a:latin typeface="+mn-lt"/>
          <a:ea typeface="+mn-ea"/>
          <a:cs typeface="+mn-cs"/>
        </a:defRPr>
      </a:lvl6pPr>
      <a:lvl7pPr marL="6356253" algn="l" defTabSz="2118752" rtl="0" eaLnBrk="1" latinLnBrk="0" hangingPunct="1">
        <a:defRPr sz="4200" kern="1200">
          <a:solidFill>
            <a:schemeClr val="tx1"/>
          </a:solidFill>
          <a:latin typeface="+mn-lt"/>
          <a:ea typeface="+mn-ea"/>
          <a:cs typeface="+mn-cs"/>
        </a:defRPr>
      </a:lvl7pPr>
      <a:lvl8pPr marL="7415629" algn="l" defTabSz="2118752" rtl="0" eaLnBrk="1" latinLnBrk="0" hangingPunct="1">
        <a:defRPr sz="4200" kern="1200">
          <a:solidFill>
            <a:schemeClr val="tx1"/>
          </a:solidFill>
          <a:latin typeface="+mn-lt"/>
          <a:ea typeface="+mn-ea"/>
          <a:cs typeface="+mn-cs"/>
        </a:defRPr>
      </a:lvl8pPr>
      <a:lvl9pPr marL="8475005" algn="l" defTabSz="2118752" rtl="0" eaLnBrk="1" latinLnBrk="0" hangingPunct="1">
        <a:defRPr sz="4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348587"/>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2117356" rtl="0" eaLnBrk="0" fontAlgn="base" hangingPunct="0">
        <a:spcBef>
          <a:spcPct val="0"/>
        </a:spcBef>
        <a:spcAft>
          <a:spcPct val="0"/>
        </a:spcAft>
        <a:defRPr sz="10100" kern="1200">
          <a:solidFill>
            <a:schemeClr val="tx1"/>
          </a:solidFill>
          <a:latin typeface="+mj-lt"/>
          <a:ea typeface="+mj-ea"/>
          <a:cs typeface="+mj-cs"/>
        </a:defRPr>
      </a:lvl1pPr>
      <a:lvl2pPr algn="ctr" defTabSz="2117356" rtl="0" eaLnBrk="0" fontAlgn="base" hangingPunct="0">
        <a:spcBef>
          <a:spcPct val="0"/>
        </a:spcBef>
        <a:spcAft>
          <a:spcPct val="0"/>
        </a:spcAft>
        <a:defRPr sz="10100">
          <a:solidFill>
            <a:schemeClr val="tx1"/>
          </a:solidFill>
          <a:latin typeface="Calibri" pitchFamily="34" charset="0"/>
          <a:ea typeface="宋体" charset="-122"/>
        </a:defRPr>
      </a:lvl2pPr>
      <a:lvl3pPr algn="ctr" defTabSz="2117356" rtl="0" eaLnBrk="0" fontAlgn="base" hangingPunct="0">
        <a:spcBef>
          <a:spcPct val="0"/>
        </a:spcBef>
        <a:spcAft>
          <a:spcPct val="0"/>
        </a:spcAft>
        <a:defRPr sz="10100">
          <a:solidFill>
            <a:schemeClr val="tx1"/>
          </a:solidFill>
          <a:latin typeface="Calibri" pitchFamily="34" charset="0"/>
          <a:ea typeface="宋体" charset="-122"/>
        </a:defRPr>
      </a:lvl3pPr>
      <a:lvl4pPr algn="ctr" defTabSz="2117356" rtl="0" eaLnBrk="0" fontAlgn="base" hangingPunct="0">
        <a:spcBef>
          <a:spcPct val="0"/>
        </a:spcBef>
        <a:spcAft>
          <a:spcPct val="0"/>
        </a:spcAft>
        <a:defRPr sz="10100">
          <a:solidFill>
            <a:schemeClr val="tx1"/>
          </a:solidFill>
          <a:latin typeface="Calibri" pitchFamily="34" charset="0"/>
          <a:ea typeface="宋体" charset="-122"/>
        </a:defRPr>
      </a:lvl4pPr>
      <a:lvl5pPr algn="ctr" defTabSz="2117356" rtl="0" eaLnBrk="0" fontAlgn="base" hangingPunct="0">
        <a:spcBef>
          <a:spcPct val="0"/>
        </a:spcBef>
        <a:spcAft>
          <a:spcPct val="0"/>
        </a:spcAft>
        <a:defRPr sz="10100">
          <a:solidFill>
            <a:schemeClr val="tx1"/>
          </a:solidFill>
          <a:latin typeface="Calibri" pitchFamily="34" charset="0"/>
          <a:ea typeface="宋体" charset="-122"/>
        </a:defRPr>
      </a:lvl5pPr>
      <a:lvl6pPr marL="457119" algn="ctr" defTabSz="2117356" rtl="0" fontAlgn="base">
        <a:spcBef>
          <a:spcPct val="0"/>
        </a:spcBef>
        <a:spcAft>
          <a:spcPct val="0"/>
        </a:spcAft>
        <a:defRPr sz="10100">
          <a:solidFill>
            <a:schemeClr val="tx1"/>
          </a:solidFill>
          <a:latin typeface="Calibri" pitchFamily="34" charset="0"/>
          <a:ea typeface="宋体" charset="-122"/>
        </a:defRPr>
      </a:lvl6pPr>
      <a:lvl7pPr marL="914240" algn="ctr" defTabSz="2117356" rtl="0" fontAlgn="base">
        <a:spcBef>
          <a:spcPct val="0"/>
        </a:spcBef>
        <a:spcAft>
          <a:spcPct val="0"/>
        </a:spcAft>
        <a:defRPr sz="10100">
          <a:solidFill>
            <a:schemeClr val="tx1"/>
          </a:solidFill>
          <a:latin typeface="Calibri" pitchFamily="34" charset="0"/>
          <a:ea typeface="宋体" charset="-122"/>
        </a:defRPr>
      </a:lvl7pPr>
      <a:lvl8pPr marL="1371359" algn="ctr" defTabSz="2117356" rtl="0" fontAlgn="base">
        <a:spcBef>
          <a:spcPct val="0"/>
        </a:spcBef>
        <a:spcAft>
          <a:spcPct val="0"/>
        </a:spcAft>
        <a:defRPr sz="10100">
          <a:solidFill>
            <a:schemeClr val="tx1"/>
          </a:solidFill>
          <a:latin typeface="Calibri" pitchFamily="34" charset="0"/>
          <a:ea typeface="宋体" charset="-122"/>
        </a:defRPr>
      </a:lvl8pPr>
      <a:lvl9pPr marL="1828481" algn="ctr" defTabSz="2117356" rtl="0" fontAlgn="base">
        <a:spcBef>
          <a:spcPct val="0"/>
        </a:spcBef>
        <a:spcAft>
          <a:spcPct val="0"/>
        </a:spcAft>
        <a:defRPr sz="10100">
          <a:solidFill>
            <a:schemeClr val="tx1"/>
          </a:solidFill>
          <a:latin typeface="Calibri" pitchFamily="34" charset="0"/>
          <a:ea typeface="宋体" charset="-122"/>
        </a:defRPr>
      </a:lvl9pPr>
    </p:titleStyle>
    <p:bodyStyle>
      <a:lvl1pPr marL="793612" indent="-793612" algn="l" defTabSz="2117356" rtl="0" eaLnBrk="0" fontAlgn="base" hangingPunct="0">
        <a:spcBef>
          <a:spcPct val="20000"/>
        </a:spcBef>
        <a:spcAft>
          <a:spcPct val="0"/>
        </a:spcAft>
        <a:buFont typeface="Arial" pitchFamily="34" charset="0"/>
        <a:buChar char="•"/>
        <a:defRPr sz="7500" kern="1200">
          <a:solidFill>
            <a:schemeClr val="tx1"/>
          </a:solidFill>
          <a:latin typeface="+mn-lt"/>
          <a:ea typeface="+mn-ea"/>
          <a:cs typeface="+mn-cs"/>
        </a:defRPr>
      </a:lvl1pPr>
      <a:lvl2pPr marL="1720548" indent="-661873" algn="l" defTabSz="2117356"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486" indent="-528545" algn="l" defTabSz="2117356" rtl="0" eaLnBrk="0" fontAlgn="base" hangingPunct="0">
        <a:spcBef>
          <a:spcPct val="20000"/>
        </a:spcBef>
        <a:spcAft>
          <a:spcPct val="0"/>
        </a:spcAft>
        <a:buFont typeface="Arial" pitchFamily="34" charset="0"/>
        <a:buChar char="•"/>
        <a:defRPr sz="5700" kern="1200">
          <a:solidFill>
            <a:schemeClr val="tx1"/>
          </a:solidFill>
          <a:latin typeface="+mn-lt"/>
          <a:ea typeface="+mn-ea"/>
          <a:cs typeface="+mn-cs"/>
        </a:defRPr>
      </a:lvl3pPr>
      <a:lvl4pPr marL="3707752"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4pPr>
      <a:lvl5pPr marL="4766430"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5pPr>
      <a:lvl6pPr marL="5826567"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885943"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7945318"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004694"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zh-CN"/>
      </a:defPPr>
      <a:lvl1pPr marL="0" algn="l" defTabSz="2118752" rtl="0" eaLnBrk="1" latinLnBrk="0" hangingPunct="1">
        <a:defRPr sz="4200" kern="1200">
          <a:solidFill>
            <a:schemeClr val="tx1"/>
          </a:solidFill>
          <a:latin typeface="+mn-lt"/>
          <a:ea typeface="+mn-ea"/>
          <a:cs typeface="+mn-cs"/>
        </a:defRPr>
      </a:lvl1pPr>
      <a:lvl2pPr marL="1059376" algn="l" defTabSz="2118752" rtl="0" eaLnBrk="1" latinLnBrk="0" hangingPunct="1">
        <a:defRPr sz="4200" kern="1200">
          <a:solidFill>
            <a:schemeClr val="tx1"/>
          </a:solidFill>
          <a:latin typeface="+mn-lt"/>
          <a:ea typeface="+mn-ea"/>
          <a:cs typeface="+mn-cs"/>
        </a:defRPr>
      </a:lvl2pPr>
      <a:lvl3pPr marL="2118752" algn="l" defTabSz="2118752" rtl="0" eaLnBrk="1" latinLnBrk="0" hangingPunct="1">
        <a:defRPr sz="4200" kern="1200">
          <a:solidFill>
            <a:schemeClr val="tx1"/>
          </a:solidFill>
          <a:latin typeface="+mn-lt"/>
          <a:ea typeface="+mn-ea"/>
          <a:cs typeface="+mn-cs"/>
        </a:defRPr>
      </a:lvl3pPr>
      <a:lvl4pPr marL="3178128" algn="l" defTabSz="2118752" rtl="0" eaLnBrk="1" latinLnBrk="0" hangingPunct="1">
        <a:defRPr sz="4200" kern="1200">
          <a:solidFill>
            <a:schemeClr val="tx1"/>
          </a:solidFill>
          <a:latin typeface="+mn-lt"/>
          <a:ea typeface="+mn-ea"/>
          <a:cs typeface="+mn-cs"/>
        </a:defRPr>
      </a:lvl4pPr>
      <a:lvl5pPr marL="4237504" algn="l" defTabSz="2118752" rtl="0" eaLnBrk="1" latinLnBrk="0" hangingPunct="1">
        <a:defRPr sz="4200" kern="1200">
          <a:solidFill>
            <a:schemeClr val="tx1"/>
          </a:solidFill>
          <a:latin typeface="+mn-lt"/>
          <a:ea typeface="+mn-ea"/>
          <a:cs typeface="+mn-cs"/>
        </a:defRPr>
      </a:lvl5pPr>
      <a:lvl6pPr marL="5296877" algn="l" defTabSz="2118752" rtl="0" eaLnBrk="1" latinLnBrk="0" hangingPunct="1">
        <a:defRPr sz="4200" kern="1200">
          <a:solidFill>
            <a:schemeClr val="tx1"/>
          </a:solidFill>
          <a:latin typeface="+mn-lt"/>
          <a:ea typeface="+mn-ea"/>
          <a:cs typeface="+mn-cs"/>
        </a:defRPr>
      </a:lvl6pPr>
      <a:lvl7pPr marL="6356253" algn="l" defTabSz="2118752" rtl="0" eaLnBrk="1" latinLnBrk="0" hangingPunct="1">
        <a:defRPr sz="4200" kern="1200">
          <a:solidFill>
            <a:schemeClr val="tx1"/>
          </a:solidFill>
          <a:latin typeface="+mn-lt"/>
          <a:ea typeface="+mn-ea"/>
          <a:cs typeface="+mn-cs"/>
        </a:defRPr>
      </a:lvl7pPr>
      <a:lvl8pPr marL="7415629" algn="l" defTabSz="2118752" rtl="0" eaLnBrk="1" latinLnBrk="0" hangingPunct="1">
        <a:defRPr sz="4200" kern="1200">
          <a:solidFill>
            <a:schemeClr val="tx1"/>
          </a:solidFill>
          <a:latin typeface="+mn-lt"/>
          <a:ea typeface="+mn-ea"/>
          <a:cs typeface="+mn-cs"/>
        </a:defRPr>
      </a:lvl8pPr>
      <a:lvl9pPr marL="8475005" algn="l" defTabSz="2118752"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npointgz.cn/faq"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6.jpg"/><Relationship Id="rId1" Type="http://schemas.openxmlformats.org/officeDocument/2006/relationships/slideLayout" Target="../slideLayouts/slideLayout3.xml"/><Relationship Id="rId4" Type="http://schemas.openxmlformats.org/officeDocument/2006/relationships/slide" Target="slide2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jpg"/><Relationship Id="rId1" Type="http://schemas.openxmlformats.org/officeDocument/2006/relationships/slideLayout" Target="../slideLayouts/slideLayout3.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4"/>
          <p:cNvSpPr txBox="1"/>
          <p:nvPr/>
        </p:nvSpPr>
        <p:spPr>
          <a:xfrm>
            <a:off x="1080445" y="1044528"/>
            <a:ext cx="9307459" cy="1215699"/>
          </a:xfrm>
          <a:prstGeom prst="rect">
            <a:avLst/>
          </a:prstGeom>
          <a:noFill/>
        </p:spPr>
        <p:txBody>
          <a:bodyPr wrap="square" lIns="91425" tIns="45711" rIns="91425" bIns="45711" rtlCol="0">
            <a:spAutoFit/>
          </a:bodyPr>
          <a:lstStyle/>
          <a:p>
            <a:pPr>
              <a:defRPr/>
            </a:pPr>
            <a:r>
              <a:rPr lang="zh-CN" altLang="en-US" sz="7300" b="1" spc="301" dirty="0">
                <a:solidFill>
                  <a:prstClr val="white"/>
                </a:solidFill>
                <a:latin typeface="微软雅黑" pitchFamily="34" charset="-122"/>
                <a:ea typeface="微软雅黑" pitchFamily="34" charset="-122"/>
              </a:rPr>
              <a:t>课件编辑说明</a:t>
            </a:r>
          </a:p>
        </p:txBody>
      </p:sp>
      <p:sp>
        <p:nvSpPr>
          <p:cNvPr id="4" name="TextBox 6"/>
          <p:cNvSpPr txBox="1"/>
          <p:nvPr/>
        </p:nvSpPr>
        <p:spPr>
          <a:xfrm>
            <a:off x="2232572" y="3204766"/>
            <a:ext cx="20090233" cy="8402301"/>
          </a:xfrm>
          <a:prstGeom prst="rect">
            <a:avLst/>
          </a:prstGeom>
          <a:noFill/>
        </p:spPr>
        <p:txBody>
          <a:bodyPr wrap="square" lIns="91425" tIns="45711" rIns="91425" bIns="45711" rtlCol="0">
            <a:spAutoFit/>
          </a:bodyPr>
          <a:lstStyle/>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1. </a:t>
            </a:r>
            <a:r>
              <a:rPr lang="zh-CN" altLang="zh-CN" sz="3600" dirty="0">
                <a:solidFill>
                  <a:prstClr val="black"/>
                </a:solidFill>
                <a:latin typeface="微软雅黑" panose="020B0503020204020204" pitchFamily="34" charset="-122"/>
                <a:ea typeface="微软雅黑" panose="020B0503020204020204" pitchFamily="34" charset="-122"/>
              </a:rPr>
              <a:t>本课件需用</a:t>
            </a:r>
            <a:r>
              <a:rPr lang="en-US" altLang="zh-CN" sz="3600" dirty="0">
                <a:solidFill>
                  <a:prstClr val="black"/>
                </a:solidFill>
                <a:latin typeface="微软雅黑" panose="020B0503020204020204" pitchFamily="34" charset="-122"/>
                <a:ea typeface="微软雅黑" panose="020B0503020204020204" pitchFamily="34" charset="-122"/>
              </a:rPr>
              <a:t>office2010</a:t>
            </a:r>
            <a:r>
              <a:rPr lang="zh-CN" altLang="zh-CN" sz="3600" dirty="0">
                <a:solidFill>
                  <a:prstClr val="black"/>
                </a:solidFill>
                <a:latin typeface="微软雅黑" panose="020B0503020204020204" pitchFamily="34" charset="-122"/>
                <a:ea typeface="微软雅黑" panose="020B0503020204020204" pitchFamily="34" charset="-122"/>
              </a:rPr>
              <a:t>及以上版本打开，如果您的电脑是</a:t>
            </a:r>
            <a:r>
              <a:rPr lang="en-US" altLang="zh-CN" sz="3600" dirty="0">
                <a:solidFill>
                  <a:prstClr val="black"/>
                </a:solidFill>
                <a:latin typeface="微软雅黑" panose="020B0503020204020204" pitchFamily="34" charset="-122"/>
                <a:ea typeface="微软雅黑" panose="020B0503020204020204" pitchFamily="34" charset="-122"/>
              </a:rPr>
              <a:t>office2007</a:t>
            </a:r>
            <a:r>
              <a:rPr lang="zh-CN" altLang="zh-CN" sz="3600" dirty="0">
                <a:solidFill>
                  <a:prstClr val="black"/>
                </a:solidFill>
                <a:latin typeface="微软雅黑" panose="020B0503020204020204" pitchFamily="34" charset="-122"/>
                <a:ea typeface="微软雅黑" panose="020B0503020204020204" pitchFamily="34" charset="-122"/>
              </a:rPr>
              <a:t>及以下版本或者</a:t>
            </a:r>
            <a:r>
              <a:rPr lang="en-US" altLang="zh-CN" sz="3600" dirty="0">
                <a:solidFill>
                  <a:prstClr val="black"/>
                </a:solidFill>
                <a:latin typeface="微软雅黑" panose="020B0503020204020204" pitchFamily="34" charset="-122"/>
                <a:ea typeface="微软雅黑" panose="020B0503020204020204" pitchFamily="34" charset="-122"/>
              </a:rPr>
              <a:t>WPS</a:t>
            </a:r>
            <a:r>
              <a:rPr lang="zh-CN" altLang="zh-CN" sz="3600" dirty="0">
                <a:solidFill>
                  <a:prstClr val="black"/>
                </a:solidFill>
                <a:latin typeface="微软雅黑" panose="020B0503020204020204" pitchFamily="34" charset="-122"/>
                <a:ea typeface="微软雅黑" panose="020B0503020204020204" pitchFamily="34" charset="-122"/>
              </a:rPr>
              <a:t>软件，可能会出现不可编辑的文档，建议您安装</a:t>
            </a:r>
            <a:r>
              <a:rPr lang="en-US" altLang="zh-CN" sz="3600" dirty="0">
                <a:solidFill>
                  <a:prstClr val="black"/>
                </a:solidFill>
                <a:latin typeface="微软雅黑" panose="020B0503020204020204" pitchFamily="34" charset="-122"/>
                <a:ea typeface="微软雅黑" panose="020B0503020204020204" pitchFamily="34" charset="-122"/>
              </a:rPr>
              <a:t>office2010</a:t>
            </a:r>
            <a:r>
              <a:rPr lang="zh-CN" altLang="zh-CN" sz="3600" dirty="0">
                <a:solidFill>
                  <a:prstClr val="black"/>
                </a:solidFill>
                <a:latin typeface="微软雅黑" panose="020B0503020204020204" pitchFamily="34" charset="-122"/>
                <a:ea typeface="微软雅黑" panose="020B0503020204020204" pitchFamily="34" charset="-122"/>
              </a:rPr>
              <a:t>及以上版本。</a:t>
            </a:r>
          </a:p>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2. </a:t>
            </a:r>
            <a:r>
              <a:rPr lang="zh-CN" altLang="zh-CN" sz="3600" dirty="0">
                <a:solidFill>
                  <a:prstClr val="black"/>
                </a:solidFill>
                <a:latin typeface="微软雅黑" panose="020B0503020204020204" pitchFamily="34" charset="-122"/>
                <a:ea typeface="微软雅黑" panose="020B0503020204020204" pitchFamily="34" charset="-122"/>
              </a:rPr>
              <a:t>因为课件中存在一些特殊符号，所以个别幻灯片在制作时插入了文档。如您需要修改课件，请双击插入的文档，即可进入编辑状态。如您在使用过程中遇到公式不显示或者乱码的情况，可能是因为您的电脑缺少字体，请</a:t>
            </a:r>
            <a:r>
              <a:rPr lang="zh-CN" altLang="en-US" sz="3600" dirty="0">
                <a:solidFill>
                  <a:prstClr val="black"/>
                </a:solidFill>
                <a:latin typeface="微软雅黑" panose="020B0503020204020204" pitchFamily="34" charset="-122"/>
                <a:ea typeface="微软雅黑" panose="020B0503020204020204" pitchFamily="34" charset="-122"/>
              </a:rPr>
              <a:t>打开网页</a:t>
            </a:r>
            <a:r>
              <a:rPr lang="en-US" altLang="zh-CN" sz="36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3600" dirty="0">
                <a:solidFill>
                  <a:prstClr val="black"/>
                </a:solidFill>
                <a:latin typeface="微软雅黑" panose="020B0503020204020204" pitchFamily="34" charset="-122"/>
                <a:ea typeface="微软雅黑" panose="020B0503020204020204" pitchFamily="34" charset="-122"/>
              </a:rPr>
              <a:t>下载。 </a:t>
            </a:r>
          </a:p>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3. </a:t>
            </a:r>
            <a:r>
              <a:rPr lang="zh-CN" altLang="zh-CN" sz="3600" dirty="0">
                <a:solidFill>
                  <a:prstClr val="black"/>
                </a:solidFill>
                <a:latin typeface="微软雅黑" panose="020B0503020204020204" pitchFamily="34" charset="-122"/>
                <a:ea typeface="微软雅黑" panose="020B0503020204020204" pitchFamily="34" charset="-122"/>
              </a:rPr>
              <a:t>本课件显示比例为</a:t>
            </a:r>
            <a:r>
              <a:rPr lang="en-US" altLang="zh-CN" sz="3600" dirty="0">
                <a:solidFill>
                  <a:prstClr val="black"/>
                </a:solidFill>
                <a:latin typeface="微软雅黑" panose="020B0503020204020204" pitchFamily="34" charset="-122"/>
                <a:ea typeface="微软雅黑" panose="020B0503020204020204" pitchFamily="34" charset="-122"/>
              </a:rPr>
              <a:t>16:9</a:t>
            </a:r>
            <a:r>
              <a:rPr lang="zh-CN" altLang="zh-CN" sz="3600" dirty="0">
                <a:solidFill>
                  <a:prstClr val="black"/>
                </a:solidFill>
                <a:latin typeface="微软雅黑" panose="020B0503020204020204" pitchFamily="34" charset="-122"/>
                <a:ea typeface="微软雅黑" panose="020B0503020204020204" pitchFamily="34" charset="-122"/>
              </a:rPr>
              <a:t>，如您的电脑显示器分辨率为</a:t>
            </a:r>
            <a:r>
              <a:rPr lang="en-US" altLang="zh-CN" sz="3600" dirty="0">
                <a:solidFill>
                  <a:prstClr val="black"/>
                </a:solidFill>
                <a:latin typeface="微软雅黑" panose="020B0503020204020204" pitchFamily="34" charset="-122"/>
                <a:ea typeface="微软雅黑" panose="020B0503020204020204" pitchFamily="34" charset="-122"/>
              </a:rPr>
              <a:t>4:3</a:t>
            </a:r>
            <a:r>
              <a:rPr lang="zh-CN" altLang="zh-CN" sz="3600" dirty="0">
                <a:solidFill>
                  <a:prstClr val="black"/>
                </a:solidFill>
                <a:latin typeface="微软雅黑" panose="020B0503020204020204" pitchFamily="34" charset="-122"/>
                <a:ea typeface="微软雅黑" panose="020B0503020204020204" pitchFamily="34" charset="-122"/>
              </a:rPr>
              <a:t>，课件显示效果可能比较差，建议您将电脑显示器分辨率更改为</a:t>
            </a:r>
            <a:r>
              <a:rPr lang="en-US" altLang="zh-CN" sz="3600" dirty="0">
                <a:solidFill>
                  <a:prstClr val="black"/>
                </a:solidFill>
                <a:latin typeface="微软雅黑" panose="020B0503020204020204" pitchFamily="34" charset="-122"/>
                <a:ea typeface="微软雅黑" panose="020B0503020204020204" pitchFamily="34" charset="-122"/>
              </a:rPr>
              <a:t>16:9</a:t>
            </a:r>
            <a:r>
              <a:rPr lang="zh-CN" altLang="zh-CN" sz="3600" dirty="0">
                <a:solidFill>
                  <a:prstClr val="black"/>
                </a:solidFill>
                <a:latin typeface="微软雅黑" panose="020B0503020204020204" pitchFamily="34" charset="-122"/>
                <a:ea typeface="微软雅黑" panose="020B0503020204020204" pitchFamily="34" charset="-122"/>
              </a:rPr>
              <a:t>。如您不知如何更改，请</a:t>
            </a:r>
            <a:r>
              <a:rPr lang="en-US" altLang="zh-CN" sz="3600" dirty="0">
                <a:solidFill>
                  <a:prstClr val="black"/>
                </a:solidFill>
                <a:latin typeface="微软雅黑" panose="020B0503020204020204" pitchFamily="34" charset="-122"/>
                <a:ea typeface="微软雅黑" panose="020B0503020204020204" pitchFamily="34" charset="-122"/>
              </a:rPr>
              <a:t> </a:t>
            </a:r>
            <a:r>
              <a:rPr lang="en-US" altLang="zh-CN" sz="3600" dirty="0">
                <a:solidFill>
                  <a:srgbClr val="1865D6"/>
                </a:solidFill>
                <a:latin typeface="华文行楷" panose="02010800040101010101" pitchFamily="2" charset="-122"/>
                <a:ea typeface="华文行楷" panose="02010800040101010101" pitchFamily="2" charset="-122"/>
              </a:rPr>
              <a:t>360</a:t>
            </a:r>
            <a:r>
              <a:rPr lang="zh-CN" altLang="en-US" sz="3600" dirty="0">
                <a:solidFill>
                  <a:srgbClr val="1865D6"/>
                </a:solidFill>
                <a:latin typeface="华文行楷" panose="02010800040101010101" pitchFamily="2" charset="-122"/>
                <a:ea typeface="华文行楷" panose="02010800040101010101" pitchFamily="2" charset="-122"/>
              </a:rPr>
              <a:t>搜索“全品文教高中”</a:t>
            </a:r>
            <a:r>
              <a:rPr lang="zh-CN" altLang="zh-CN" sz="3600" dirty="0">
                <a:solidFill>
                  <a:prstClr val="black"/>
                </a:solidFill>
                <a:latin typeface="微软雅黑" panose="020B0503020204020204" pitchFamily="34" charset="-122"/>
                <a:ea typeface="微软雅黑" panose="020B0503020204020204" pitchFamily="34" charset="-122"/>
              </a:rPr>
              <a:t>或</a:t>
            </a:r>
            <a:r>
              <a:rPr lang="zh-CN" altLang="en-US" sz="3600" dirty="0">
                <a:solidFill>
                  <a:prstClr val="black"/>
                </a:solidFill>
                <a:latin typeface="微软雅黑" panose="020B0503020204020204" pitchFamily="34" charset="-122"/>
                <a:ea typeface="微软雅黑" panose="020B0503020204020204" pitchFamily="34" charset="-122"/>
              </a:rPr>
              <a:t>直接打开网页</a:t>
            </a:r>
            <a:r>
              <a:rPr lang="en-US" altLang="zh-CN" sz="36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3600" dirty="0">
                <a:solidFill>
                  <a:prstClr val="black"/>
                </a:solidFill>
                <a:latin typeface="微软雅黑" panose="020B0503020204020204" pitchFamily="34" charset="-122"/>
                <a:ea typeface="微软雅黑" panose="020B0503020204020204" pitchFamily="34" charset="-122"/>
              </a:rPr>
              <a:t>，点击</a:t>
            </a:r>
            <a:r>
              <a:rPr lang="zh-CN" altLang="en-US" sz="3600" dirty="0">
                <a:solidFill>
                  <a:srgbClr val="1865D6"/>
                </a:solidFill>
                <a:latin typeface="华文行楷" panose="02010800040101010101" pitchFamily="2" charset="-122"/>
                <a:ea typeface="华文行楷" panose="02010800040101010101" pitchFamily="2" charset="-122"/>
              </a:rPr>
              <a:t>“常见问题” </a:t>
            </a:r>
            <a:r>
              <a:rPr lang="zh-CN" altLang="zh-CN" sz="3600" dirty="0">
                <a:solidFill>
                  <a:prstClr val="black"/>
                </a:solidFill>
                <a:latin typeface="微软雅黑" panose="020B0503020204020204" pitchFamily="34" charset="-122"/>
                <a:ea typeface="微软雅黑" panose="020B0503020204020204" pitchFamily="34" charset="-122"/>
              </a:rPr>
              <a:t>。 </a:t>
            </a:r>
          </a:p>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4. </a:t>
            </a:r>
            <a:r>
              <a:rPr lang="zh-CN" altLang="zh-CN" sz="3600" dirty="0">
                <a:solidFill>
                  <a:prstClr val="black"/>
                </a:solidFill>
                <a:latin typeface="微软雅黑" panose="020B0503020204020204" pitchFamily="34" charset="-122"/>
                <a:ea typeface="微软雅黑" panose="020B0503020204020204" pitchFamily="34" charset="-122"/>
              </a:rPr>
              <a:t>如您遇到有关课件技术方面的问题，请</a:t>
            </a:r>
            <a:r>
              <a:rPr lang="zh-CN" altLang="en-US" sz="3600" dirty="0">
                <a:solidFill>
                  <a:prstClr val="black"/>
                </a:solidFill>
                <a:latin typeface="微软雅黑" panose="020B0503020204020204" pitchFamily="34" charset="-122"/>
                <a:ea typeface="微软雅黑" panose="020B0503020204020204" pitchFamily="34" charset="-122"/>
              </a:rPr>
              <a:t>打开网页</a:t>
            </a:r>
            <a:r>
              <a:rPr lang="en-US" altLang="zh-CN" sz="36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3600" dirty="0">
                <a:solidFill>
                  <a:prstClr val="black"/>
                </a:solidFill>
                <a:latin typeface="微软雅黑" panose="020B0503020204020204" pitchFamily="34" charset="-122"/>
                <a:ea typeface="微软雅黑" panose="020B0503020204020204" pitchFamily="34" charset="-122"/>
              </a:rPr>
              <a:t>，点击</a:t>
            </a:r>
            <a:r>
              <a:rPr lang="zh-CN" altLang="en-US" sz="3600" dirty="0">
                <a:solidFill>
                  <a:srgbClr val="1865D6"/>
                </a:solidFill>
                <a:latin typeface="华文行楷" panose="02010800040101010101" pitchFamily="2" charset="-122"/>
                <a:ea typeface="华文行楷" panose="02010800040101010101" pitchFamily="2" charset="-122"/>
              </a:rPr>
              <a:t>“常见问题”</a:t>
            </a:r>
            <a:r>
              <a:rPr lang="zh-CN" altLang="zh-CN" sz="3600" dirty="0">
                <a:solidFill>
                  <a:prstClr val="black"/>
                </a:solidFill>
                <a:latin typeface="微软雅黑" panose="020B0503020204020204" pitchFamily="34" charset="-122"/>
                <a:ea typeface="微软雅黑" panose="020B0503020204020204" pitchFamily="34" charset="-122"/>
              </a:rPr>
              <a:t>，或致电</a:t>
            </a:r>
            <a:r>
              <a:rPr lang="en-US" altLang="zh-CN" sz="3600" dirty="0">
                <a:solidFill>
                  <a:prstClr val="black"/>
                </a:solidFill>
                <a:latin typeface="微软雅黑" panose="020B0503020204020204" pitchFamily="34" charset="-122"/>
                <a:ea typeface="微软雅黑" panose="020B0503020204020204" pitchFamily="34" charset="-122"/>
              </a:rPr>
              <a:t>010-58818058</a:t>
            </a:r>
            <a:r>
              <a:rPr lang="zh-CN" altLang="zh-CN" sz="3600" dirty="0">
                <a:solidFill>
                  <a:prstClr val="black"/>
                </a:solidFill>
                <a:latin typeface="微软雅黑" panose="020B0503020204020204" pitchFamily="34" charset="-122"/>
                <a:ea typeface="微软雅黑" panose="020B0503020204020204" pitchFamily="34" charset="-122"/>
              </a:rPr>
              <a:t>；有关内容方面的问题，请致电</a:t>
            </a:r>
            <a:r>
              <a:rPr lang="en-US" altLang="zh-CN" sz="3600" dirty="0">
                <a:solidFill>
                  <a:prstClr val="black"/>
                </a:solidFill>
                <a:latin typeface="微软雅黑" panose="020B0503020204020204" pitchFamily="34" charset="-122"/>
                <a:ea typeface="微软雅黑" panose="020B0503020204020204" pitchFamily="34" charset="-122"/>
              </a:rPr>
              <a:t>010-58818084</a:t>
            </a:r>
            <a:r>
              <a:rPr lang="zh-CN" altLang="zh-CN" sz="3600" dirty="0">
                <a:solidFill>
                  <a:prstClr val="black"/>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856613144"/>
      </p:ext>
    </p:extLst>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基础自主诊断.EPS" descr="id:2147501342;FounderCES">
            <a:extLst>
              <a:ext uri="{FF2B5EF4-FFF2-40B4-BE49-F238E27FC236}">
                <a16:creationId xmlns:a16="http://schemas.microsoft.com/office/drawing/2014/main" xmlns="" id="{B505CD75-87C3-41C6-A618-5B716551BA5D}"/>
              </a:ext>
            </a:extLst>
          </p:cNvPr>
          <p:cNvPicPr/>
          <p:nvPr/>
        </p:nvPicPr>
        <p:blipFill>
          <a:blip r:embed="rId2"/>
          <a:stretch>
            <a:fillRect/>
          </a:stretch>
        </p:blipFill>
        <p:spPr>
          <a:xfrm>
            <a:off x="1516285" y="1240459"/>
            <a:ext cx="20734513" cy="652271"/>
          </a:xfrm>
          <a:prstGeom prst="rect">
            <a:avLst/>
          </a:prstGeom>
        </p:spPr>
      </p:pic>
      <p:sp>
        <p:nvSpPr>
          <p:cNvPr id="11" name="矩形 10">
            <a:extLst>
              <a:ext uri="{FF2B5EF4-FFF2-40B4-BE49-F238E27FC236}">
                <a16:creationId xmlns:a16="http://schemas.microsoft.com/office/drawing/2014/main" xmlns="" id="{C4138344-8F61-402A-8E5C-71A3B12DA69D}"/>
              </a:ext>
            </a:extLst>
          </p:cNvPr>
          <p:cNvSpPr/>
          <p:nvPr/>
        </p:nvSpPr>
        <p:spPr>
          <a:xfrm>
            <a:off x="1415891" y="6246881"/>
            <a:ext cx="20690890" cy="23561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12" name="矩形 11">
            <a:extLst>
              <a:ext uri="{FF2B5EF4-FFF2-40B4-BE49-F238E27FC236}">
                <a16:creationId xmlns:a16="http://schemas.microsoft.com/office/drawing/2014/main" xmlns="" id="{BDB96134-7B14-47A0-A1BD-3C418C64E83A}"/>
              </a:ext>
            </a:extLst>
          </p:cNvPr>
          <p:cNvSpPr/>
          <p:nvPr/>
        </p:nvSpPr>
        <p:spPr>
          <a:xfrm>
            <a:off x="1440487" y="1998410"/>
            <a:ext cx="20882319" cy="415773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某高温还原法制备新型陶瓷氮化铝</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AlN</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的反应体系中的物质有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请将</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之外的反应物与生成物分别填入以下空格内</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并配平。</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AlN</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13" name="矩形 12">
            <a:extLst>
              <a:ext uri="{FF2B5EF4-FFF2-40B4-BE49-F238E27FC236}">
                <a16:creationId xmlns:a16="http://schemas.microsoft.com/office/drawing/2014/main" xmlns="" id="{E1AACE22-4972-417F-99E8-0635416BD547}"/>
              </a:ext>
            </a:extLst>
          </p:cNvPr>
          <p:cNvSpPr/>
          <p:nvPr/>
        </p:nvSpPr>
        <p:spPr>
          <a:xfrm>
            <a:off x="1440484" y="4878729"/>
            <a:ext cx="10009113" cy="110852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3C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N</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3CO</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14" name="矩形 13">
            <a:extLst>
              <a:ext uri="{FF2B5EF4-FFF2-40B4-BE49-F238E27FC236}">
                <a16:creationId xmlns:a16="http://schemas.microsoft.com/office/drawing/2014/main" xmlns="" id="{E48C0ACE-CF31-47F9-A7CF-219F323C87AC}"/>
              </a:ext>
            </a:extLst>
          </p:cNvPr>
          <p:cNvSpPr/>
          <p:nvPr/>
        </p:nvSpPr>
        <p:spPr>
          <a:xfrm>
            <a:off x="1656507" y="6246880"/>
            <a:ext cx="20522281" cy="2124927"/>
          </a:xfrm>
          <a:prstGeom prst="rect">
            <a:avLst/>
          </a:prstGeom>
        </p:spPr>
        <p:txBody>
          <a:bodyPr wrap="square" lIns="91425" tIns="45711" rIns="91425" bIns="45711">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根据氮元素、碳元素的化合价变化</a:t>
            </a:r>
            <a:r>
              <a:rPr lang="en-US" altLang="zh-CN" sz="4400" dirty="0">
                <a:solidFill>
                  <a:srgbClr val="A50021"/>
                </a:solidFill>
                <a:latin typeface="Times New Roman" panose="02020603050405020304" pitchFamily="18" charset="0"/>
                <a:ea typeface="微软雅黑" panose="020B0503020204020204" pitchFamily="34" charset="-122"/>
              </a:rPr>
              <a:t>,N</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是氧化剂</a:t>
            </a:r>
            <a:r>
              <a:rPr lang="en-US" altLang="zh-CN" sz="4400" dirty="0">
                <a:solidFill>
                  <a:srgbClr val="A50021"/>
                </a:solidFill>
                <a:latin typeface="Times New Roman" panose="02020603050405020304" pitchFamily="18" charset="0"/>
                <a:ea typeface="微软雅黑" panose="020B0503020204020204" pitchFamily="34" charset="-122"/>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是还原剂</a:t>
            </a:r>
            <a:r>
              <a:rPr lang="en-US" altLang="zh-CN" sz="4400" dirty="0">
                <a:solidFill>
                  <a:srgbClr val="A50021"/>
                </a:solidFill>
                <a:latin typeface="Times New Roman" panose="02020603050405020304" pitchFamily="18" charset="0"/>
                <a:ea typeface="微软雅黑" panose="020B0503020204020204" pitchFamily="34" charset="-122"/>
              </a:rPr>
              <a:t>,</a:t>
            </a:r>
            <a:r>
              <a:rPr lang="en-US" altLang="zh-CN" sz="4400" dirty="0" err="1">
                <a:solidFill>
                  <a:srgbClr val="A50021"/>
                </a:solidFill>
                <a:latin typeface="Times New Roman" panose="02020603050405020304" pitchFamily="18" charset="0"/>
                <a:ea typeface="微软雅黑" panose="020B0503020204020204" pitchFamily="34" charset="-122"/>
              </a:rPr>
              <a:t>AlN</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为还原产物</a:t>
            </a:r>
            <a:r>
              <a:rPr lang="en-US" altLang="zh-CN" sz="4400" dirty="0">
                <a:solidFill>
                  <a:srgbClr val="A50021"/>
                </a:solidFill>
                <a:latin typeface="Times New Roman" panose="02020603050405020304" pitchFamily="18" charset="0"/>
                <a:ea typeface="微软雅黑" panose="020B0503020204020204" pitchFamily="34" charset="-122"/>
              </a:rPr>
              <a:t>,CO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为氧化产物。</a:t>
            </a:r>
            <a:endParaRPr lang="zh-CN" altLang="zh-CN" sz="1300" dirty="0">
              <a:solidFill>
                <a:srgbClr val="000000"/>
              </a:solidFill>
              <a:latin typeface="Times New Roman" panose="02020603050405020304" pitchFamily="18" charset="0"/>
              <a:ea typeface="NEU-BZ-S92" panose="02020503000000020003" pitchFamily="18" charset="-122"/>
              <a:cs typeface="Times New Roman" panose="02020603050405020304" pitchFamily="18" charset="0"/>
            </a:endParaRPr>
          </a:p>
        </p:txBody>
      </p:sp>
    </p:spTree>
    <p:extLst>
      <p:ext uri="{BB962C8B-B14F-4D97-AF65-F5344CB8AC3E}">
        <p14:creationId xmlns:p14="http://schemas.microsoft.com/office/powerpoint/2010/main" val="248224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素养全面提升.EPS" descr="id:2147509231;FounderCES">
            <a:extLst>
              <a:ext uri="{FF2B5EF4-FFF2-40B4-BE49-F238E27FC236}">
                <a16:creationId xmlns:a16="http://schemas.microsoft.com/office/drawing/2014/main" xmlns="" id="{160AB0D9-97EA-4520-9642-9543AE74D51B}"/>
              </a:ext>
            </a:extLst>
          </p:cNvPr>
          <p:cNvPicPr/>
          <p:nvPr/>
        </p:nvPicPr>
        <p:blipFill>
          <a:blip r:embed="rId2"/>
          <a:stretch>
            <a:fillRect/>
          </a:stretch>
        </p:blipFill>
        <p:spPr>
          <a:xfrm>
            <a:off x="1512494" y="1188543"/>
            <a:ext cx="20810312" cy="643330"/>
          </a:xfrm>
          <a:prstGeom prst="rect">
            <a:avLst/>
          </a:prstGeom>
        </p:spPr>
      </p:pic>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xmlns="" id="{AEBE1E89-978C-4D4D-8ADF-A221F6F29AC3}"/>
                  </a:ext>
                </a:extLst>
              </p:cNvPr>
              <p:cNvSpPr/>
              <p:nvPr/>
            </p:nvSpPr>
            <p:spPr>
              <a:xfrm>
                <a:off x="1415891" y="3060751"/>
                <a:ext cx="20690890" cy="7206946"/>
              </a:xfrm>
              <a:prstGeom prst="rect">
                <a:avLst/>
              </a:prstGeom>
            </p:spPr>
            <p:txBody>
              <a:bodyPr wrap="square" lIns="91425" tIns="45711" rIns="91425" bIns="45711">
                <a:spAutoFit/>
              </a:bodyPr>
              <a:lstStyle/>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配平下列化学方程式或离子方程式。</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HCl(</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 </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 </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 </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 </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KOH=</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 </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KOH+</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9" name="矩形 8">
                <a:extLst>
                  <a:ext uri="{FF2B5EF4-FFF2-40B4-BE49-F238E27FC236}">
                    <a16:creationId xmlns:a16="http://schemas.microsoft.com/office/drawing/2014/main" xmlns:a14="http://schemas.microsoft.com/office/drawing/2010/main" xmlns="" id="{AEBE1E89-978C-4D4D-8ADF-A221F6F29AC3}"/>
                  </a:ext>
                </a:extLst>
              </p:cNvPr>
              <p:cNvSpPr>
                <a:spLocks noRot="1" noChangeAspect="1" noMove="1" noResize="1" noEditPoints="1" noAdjustHandles="1" noChangeArrowheads="1" noChangeShapeType="1" noTextEdit="1"/>
              </p:cNvSpPr>
              <p:nvPr/>
            </p:nvSpPr>
            <p:spPr>
              <a:xfrm>
                <a:off x="544828" y="1181701"/>
                <a:ext cx="7961756" cy="2782472"/>
              </a:xfrm>
              <a:prstGeom prst="rect">
                <a:avLst/>
              </a:prstGeom>
              <a:blipFill rotWithShape="1">
                <a:blip r:embed="rId3"/>
                <a:stretch>
                  <a:fillRect l="-1149" b="-1535"/>
                </a:stretch>
              </a:blipFill>
            </p:spPr>
            <p:txBody>
              <a:bodyPr/>
              <a:lstStyle/>
              <a:p>
                <a:r>
                  <a:rPr lang="zh-CN" altLang="en-US">
                    <a:noFill/>
                  </a:rPr>
                  <a:t> </a:t>
                </a:r>
              </a:p>
            </p:txBody>
          </p:sp>
        </mc:Fallback>
      </mc:AlternateContent>
      <p:sp>
        <p:nvSpPr>
          <p:cNvPr id="16"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2568895" y="3884717"/>
            <a:ext cx="14281302" cy="1108524"/>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4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1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pic>
        <p:nvPicPr>
          <p:cNvPr id="17"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2316775"/>
            <a:ext cx="377107" cy="5279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376589" y="1926315"/>
            <a:ext cx="10949444" cy="110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5" tIns="45711" rIns="91425" bIns="45711" numCol="1" anchor="ctr" anchorCtr="0" compatLnSpc="1">
            <a:prstTxWarp prst="textNoShape">
              <a:avLst/>
            </a:prstTxWarp>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题组一　氧化还原反应方程式的书写与配平</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pic>
        <p:nvPicPr>
          <p:cNvPr id="19" name="图片 18">
            <a:extLst>
              <a:ext uri="{FF2B5EF4-FFF2-40B4-BE49-F238E27FC236}">
                <a16:creationId xmlns:a16="http://schemas.microsoft.com/office/drawing/2014/main" xmlns="" id="{795928F4-0FD1-41C6-A638-171E5B71B708}"/>
              </a:ext>
            </a:extLst>
          </p:cNvPr>
          <p:cNvPicPr/>
          <p:nvPr/>
        </p:nvPicPr>
        <p:blipFill>
          <a:blip r:embed="rId5"/>
          <a:stretch>
            <a:fillRect/>
          </a:stretch>
        </p:blipFill>
        <p:spPr>
          <a:xfrm>
            <a:off x="8061626" y="4145032"/>
            <a:ext cx="981252" cy="720080"/>
          </a:xfrm>
          <a:prstGeom prst="rect">
            <a:avLst/>
          </a:prstGeom>
        </p:spPr>
      </p:pic>
      <p:sp>
        <p:nvSpPr>
          <p:cNvPr id="20" name="Rectangle 16">
            <a:extLst>
              <a:ext uri="{FF2B5EF4-FFF2-40B4-BE49-F238E27FC236}">
                <a16:creationId xmlns:a16="http://schemas.microsoft.com/office/drawing/2014/main" xmlns="" id="{7145BBC9-B897-4A02-9AC4-7B7695F8576C}"/>
              </a:ext>
            </a:extLst>
          </p:cNvPr>
          <p:cNvSpPr>
            <a:spLocks noChangeArrowheads="1"/>
          </p:cNvSpPr>
          <p:nvPr/>
        </p:nvSpPr>
        <p:spPr bwMode="auto">
          <a:xfrm>
            <a:off x="2424878" y="4944687"/>
            <a:ext cx="14281302" cy="1108524"/>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4</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21" name="Rectangle 16">
            <a:extLst>
              <a:ext uri="{FF2B5EF4-FFF2-40B4-BE49-F238E27FC236}">
                <a16:creationId xmlns:a16="http://schemas.microsoft.com/office/drawing/2014/main" xmlns="" id="{64931D6D-FEFB-4AC7-9FF2-830674B82D4D}"/>
              </a:ext>
            </a:extLst>
          </p:cNvPr>
          <p:cNvSpPr>
            <a:spLocks noChangeArrowheads="1"/>
          </p:cNvSpPr>
          <p:nvPr/>
        </p:nvSpPr>
        <p:spPr bwMode="auto">
          <a:xfrm>
            <a:off x="2496888" y="5900940"/>
            <a:ext cx="14281302" cy="1108524"/>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1</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3</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22" name="Rectangle 16">
            <a:extLst>
              <a:ext uri="{FF2B5EF4-FFF2-40B4-BE49-F238E27FC236}">
                <a16:creationId xmlns:a16="http://schemas.microsoft.com/office/drawing/2014/main" xmlns="" id="{F6A99986-B6AE-4FF1-9D68-969D175EDA36}"/>
              </a:ext>
            </a:extLst>
          </p:cNvPr>
          <p:cNvSpPr>
            <a:spLocks noChangeArrowheads="1"/>
          </p:cNvSpPr>
          <p:nvPr/>
        </p:nvSpPr>
        <p:spPr bwMode="auto">
          <a:xfrm>
            <a:off x="2256718" y="6973784"/>
            <a:ext cx="14281302" cy="1108524"/>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16</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10</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5</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8</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23" name="Rectangle 16">
            <a:extLst>
              <a:ext uri="{FF2B5EF4-FFF2-40B4-BE49-F238E27FC236}">
                <a16:creationId xmlns:a16="http://schemas.microsoft.com/office/drawing/2014/main" xmlns="" id="{748C7D69-8C1E-4FBF-B540-6358EFD60934}"/>
              </a:ext>
            </a:extLst>
          </p:cNvPr>
          <p:cNvSpPr>
            <a:spLocks noChangeArrowheads="1"/>
          </p:cNvSpPr>
          <p:nvPr/>
        </p:nvSpPr>
        <p:spPr bwMode="auto">
          <a:xfrm>
            <a:off x="2256718" y="7958627"/>
            <a:ext cx="14281302" cy="1108524"/>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6</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1</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24" name="Rectangle 16">
            <a:extLst>
              <a:ext uri="{FF2B5EF4-FFF2-40B4-BE49-F238E27FC236}">
                <a16:creationId xmlns:a16="http://schemas.microsoft.com/office/drawing/2014/main" xmlns="" id="{ECF24977-A0FF-49DB-A290-03ABC4F084F0}"/>
              </a:ext>
            </a:extLst>
          </p:cNvPr>
          <p:cNvSpPr>
            <a:spLocks noChangeArrowheads="1"/>
          </p:cNvSpPr>
          <p:nvPr/>
        </p:nvSpPr>
        <p:spPr bwMode="auto">
          <a:xfrm>
            <a:off x="2233088" y="8942195"/>
            <a:ext cx="14281302" cy="1108524"/>
          </a:xfrm>
          <a:prstGeom prst="rect">
            <a:avLst/>
          </a:prstGeom>
          <a:noFill/>
          <a:ln w="9525">
            <a:noFill/>
            <a:miter lim="800000"/>
            <a:headEnd/>
            <a:tailEnd/>
          </a:ln>
        </p:spPr>
        <p:txBody>
          <a:bodyPr wrap="square" lIns="91425" tIns="45711" rIns="91425" bIns="45711" anchor="ctr">
            <a:spAutoFit/>
          </a:bodyPr>
          <a:lstStyle/>
          <a:p>
            <a:pPr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9</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5</a:t>
            </a:r>
            <a:endParaRPr lang="zh-CN" altLang="en-US"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66101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素养全面提升.EPS" descr="id:2147509231;FounderCES">
            <a:extLst>
              <a:ext uri="{FF2B5EF4-FFF2-40B4-BE49-F238E27FC236}">
                <a16:creationId xmlns:a16="http://schemas.microsoft.com/office/drawing/2014/main" xmlns="" id="{160AB0D9-97EA-4520-9642-9543AE74D51B}"/>
              </a:ext>
            </a:extLst>
          </p:cNvPr>
          <p:cNvPicPr/>
          <p:nvPr/>
        </p:nvPicPr>
        <p:blipFill>
          <a:blip r:embed="rId2"/>
          <a:stretch>
            <a:fillRect/>
          </a:stretch>
        </p:blipFill>
        <p:spPr>
          <a:xfrm>
            <a:off x="1512494" y="1188543"/>
            <a:ext cx="20810312" cy="643330"/>
          </a:xfrm>
          <a:prstGeom prst="rect">
            <a:avLst/>
          </a:prstGeom>
        </p:spPr>
      </p:pic>
      <p:sp>
        <p:nvSpPr>
          <p:cNvPr id="7" name="Rectangle 2">
            <a:extLst>
              <a:ext uri="{FF2B5EF4-FFF2-40B4-BE49-F238E27FC236}">
                <a16:creationId xmlns:a16="http://schemas.microsoft.com/office/drawing/2014/main" xmlns="" id="{04A2DC60-E67E-4CDA-B56B-82A86F28D393}"/>
              </a:ext>
            </a:extLst>
          </p:cNvPr>
          <p:cNvSpPr>
            <a:spLocks noChangeArrowheads="1"/>
          </p:cNvSpPr>
          <p:nvPr/>
        </p:nvSpPr>
        <p:spPr bwMode="auto">
          <a:xfrm>
            <a:off x="1440487" y="2209506"/>
            <a:ext cx="20882319" cy="86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1" rIns="91425" bIns="45711" numCol="1" anchor="ctr" anchorCtr="0" compatLnSpc="1">
            <a:prstTxWarp prst="textNoShape">
              <a:avLst/>
            </a:prstTxWarp>
            <a:spAutoFit/>
          </a:bodyPr>
          <a:lstStyle/>
          <a:p>
            <a:pPr defTabSz="914240" eaLnBrk="0" hangingPunct="0">
              <a:defRPr/>
            </a:pPr>
            <a:r>
              <a:rPr lang="en-US" altLang="zh-CN" sz="4900" dirty="0">
                <a:solidFill>
                  <a:srgbClr val="000000"/>
                </a:solidFill>
                <a:latin typeface="NEU-BZ-S92" panose="02020503000000020003" pitchFamily="18" charset="-122"/>
                <a:ea typeface="微软雅黑" panose="020B0503020204020204" pitchFamily="34" charset="-122"/>
                <a:cs typeface="Times New Roman" panose="02020603050405020304" pitchFamily="18" charset="0"/>
              </a:rPr>
              <a:t>■ </a:t>
            </a:r>
            <a:r>
              <a:rPr lang="zh-CN" altLang="zh-CN" sz="49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方法技巧</a:t>
            </a:r>
            <a:endParaRPr lang="zh-CN" altLang="en-US" sz="4900" b="1" dirty="0">
              <a:solidFill>
                <a:prstClr val="black"/>
              </a:solidFill>
            </a:endParaRPr>
          </a:p>
        </p:txBody>
      </p:sp>
      <p:pic>
        <p:nvPicPr>
          <p:cNvPr id="8" name="图片 61">
            <a:extLst>
              <a:ext uri="{FF2B5EF4-FFF2-40B4-BE49-F238E27FC236}">
                <a16:creationId xmlns:a16="http://schemas.microsoft.com/office/drawing/2014/main" xmlns="" id="{3C468FEC-2923-491B-AB33-849332B4A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824861" y="2184919"/>
            <a:ext cx="17857984" cy="965624"/>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xmlns="" id="{288D7E3E-2D74-4DF5-9D8C-8010C72B74AF}"/>
              </a:ext>
            </a:extLst>
          </p:cNvPr>
          <p:cNvSpPr/>
          <p:nvPr/>
        </p:nvSpPr>
        <p:spPr>
          <a:xfrm>
            <a:off x="1440483" y="2790507"/>
            <a:ext cx="20666295" cy="6880857"/>
          </a:xfrm>
          <a:prstGeom prst="rect">
            <a:avLst/>
          </a:prstGeom>
        </p:spPr>
        <p:txBody>
          <a:bodyPr wrap="square" lIns="91425" tIns="45711" rIns="91425" bIns="45711">
            <a:spAutoFit/>
          </a:bodyPr>
          <a:lstStyle/>
          <a:p>
            <a:pPr algn="ctr">
              <a:lnSpc>
                <a:spcPct val="150000"/>
              </a:lnSpc>
              <a:spcAft>
                <a:spcPts val="0"/>
              </a:spcAft>
            </a:pPr>
            <a:r>
              <a:rPr lang="zh-CN" altLang="zh-CN" sz="49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氧化还原反应方程式的配平技巧</a:t>
            </a:r>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逆向配平法</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适用于一种元素的化合价既升高又降低的反应和分解反应型的氧化还原反应。</a:t>
            </a:r>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先确定生成物的化学计量数</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然后再确定反应物的化学计量数。</a:t>
            </a:r>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奇数配偶法</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适用于物质种类少且分子组成简单的氧化还原反应。</a:t>
            </a:r>
            <a:endPar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S+C+KNO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反应物</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KNO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中三种元素原子数均为奇数</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1814889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素养全面提升.EPS" descr="id:2147509231;FounderCES">
            <a:extLst>
              <a:ext uri="{FF2B5EF4-FFF2-40B4-BE49-F238E27FC236}">
                <a16:creationId xmlns:a16="http://schemas.microsoft.com/office/drawing/2014/main" xmlns="" id="{C852A829-45EA-430E-AE4D-6BB671DFBE65}"/>
              </a:ext>
            </a:extLst>
          </p:cNvPr>
          <p:cNvPicPr/>
          <p:nvPr/>
        </p:nvPicPr>
        <p:blipFill>
          <a:blip r:embed="rId2"/>
          <a:stretch>
            <a:fillRect/>
          </a:stretch>
        </p:blipFill>
        <p:spPr>
          <a:xfrm>
            <a:off x="1512494" y="1188543"/>
            <a:ext cx="20810312" cy="643330"/>
          </a:xfrm>
          <a:prstGeom prst="rect">
            <a:avLst/>
          </a:prstGeom>
        </p:spPr>
      </p:pic>
      <p:sp>
        <p:nvSpPr>
          <p:cNvPr id="8" name="矩形 7">
            <a:extLst>
              <a:ext uri="{FF2B5EF4-FFF2-40B4-BE49-F238E27FC236}">
                <a16:creationId xmlns:a16="http://schemas.microsoft.com/office/drawing/2014/main" xmlns="" id="{288D7E3E-2D74-4DF5-9D8C-8010C72B74AF}"/>
              </a:ext>
            </a:extLst>
          </p:cNvPr>
          <p:cNvSpPr/>
          <p:nvPr/>
        </p:nvSpPr>
        <p:spPr>
          <a:xfrm>
            <a:off x="1584500" y="1811900"/>
            <a:ext cx="20666295" cy="4636041"/>
          </a:xfrm>
          <a:prstGeom prst="rect">
            <a:avLst/>
          </a:prstGeom>
        </p:spPr>
        <p:txBody>
          <a:bodyPr wrap="square" lIns="91425" tIns="45711" rIns="91425" bIns="45711">
            <a:spAutoFit/>
          </a:bodyPr>
          <a:lstStyle/>
          <a:p>
            <a:pPr>
              <a:lnSpc>
                <a:spcPct val="150000"/>
              </a:lnSpc>
              <a:spcAft>
                <a:spcPts val="0"/>
              </a:spcAft>
            </a:pP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而生成物中三种元素的原子数均为偶数</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故可将</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KNO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乘以</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然后用观察法配平得</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:S+3C+2KNO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=3CO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整体配平法</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如果反应物中某物质各元素化合价同升或同降</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可将其作为一个整体找出化合价升降总数</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再根据化合价升降法进行配平。</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816492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素养全面提升.EPS" descr="id:2147509231;FounderCES">
            <a:extLst>
              <a:ext uri="{FF2B5EF4-FFF2-40B4-BE49-F238E27FC236}">
                <a16:creationId xmlns:a16="http://schemas.microsoft.com/office/drawing/2014/main" xmlns="" id="{D4878431-DC74-462C-B771-AB781FBF8850}"/>
              </a:ext>
            </a:extLst>
          </p:cNvPr>
          <p:cNvPicPr/>
          <p:nvPr/>
        </p:nvPicPr>
        <p:blipFill>
          <a:blip r:embed="rId2"/>
          <a:stretch>
            <a:fillRect/>
          </a:stretch>
        </p:blipFill>
        <p:spPr>
          <a:xfrm>
            <a:off x="1512494" y="1188543"/>
            <a:ext cx="20810312" cy="643330"/>
          </a:xfrm>
          <a:prstGeom prst="rect">
            <a:avLst/>
          </a:prstGeom>
        </p:spPr>
      </p:pic>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xmlns="" id="{AEBE1E89-978C-4D4D-8ADF-A221F6F29AC3}"/>
                  </a:ext>
                </a:extLst>
              </p:cNvPr>
              <p:cNvSpPr/>
              <p:nvPr/>
            </p:nvSpPr>
            <p:spPr>
              <a:xfrm>
                <a:off x="1559902" y="2844725"/>
                <a:ext cx="20474869" cy="4178662"/>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1.(1)</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ClO</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 </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 </a:t>
                </a:r>
                <a:endParaRPr lang="zh-CN" altLang="zh-CN" sz="13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xmlns:a14="http://schemas.microsoft.com/office/drawing/2010/main" xmlns="" id="{AEBE1E89-978C-4D4D-8ADF-A221F6F29AC3}"/>
                  </a:ext>
                </a:extLst>
              </p:cNvPr>
              <p:cNvSpPr>
                <a:spLocks noRot="1" noChangeAspect="1" noMove="1" noResize="1" noEditPoints="1" noAdjustHandles="1" noChangeArrowheads="1" noChangeShapeType="1" noTextEdit="1"/>
              </p:cNvSpPr>
              <p:nvPr/>
            </p:nvSpPr>
            <p:spPr>
              <a:xfrm>
                <a:off x="600243" y="1098297"/>
                <a:ext cx="7878632" cy="1613306"/>
              </a:xfrm>
              <a:prstGeom prst="rect">
                <a:avLst/>
              </a:prstGeom>
              <a:blipFill rotWithShape="1">
                <a:blip r:embed="rId3"/>
                <a:stretch>
                  <a:fillRect l="-1160" b="-3396"/>
                </a:stretch>
              </a:blipFill>
            </p:spPr>
            <p:txBody>
              <a:bodyPr/>
              <a:lstStyle/>
              <a:p>
                <a:r>
                  <a:rPr lang="zh-CN" altLang="en-US">
                    <a:noFill/>
                  </a:rPr>
                  <a:t> </a:t>
                </a:r>
              </a:p>
            </p:txBody>
          </p:sp>
        </mc:Fallback>
      </mc:AlternateContent>
      <p:sp>
        <p:nvSpPr>
          <p:cNvPr id="9"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2880644" y="2654282"/>
            <a:ext cx="14689631" cy="1108524"/>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6</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6H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1</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6</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3H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pic>
        <p:nvPicPr>
          <p:cNvPr id="10"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2316775"/>
            <a:ext cx="377107" cy="5279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376590" y="1920544"/>
            <a:ext cx="10382886" cy="110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5" tIns="45711" rIns="91425" bIns="45711" numCol="1" anchor="ctr" anchorCtr="0" compatLnSpc="1">
            <a:prstTxWarp prst="textNoShape">
              <a:avLst/>
            </a:prstTxWarp>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题组二　残缺型化学方程式的书写与配平</a:t>
            </a:r>
            <a:endParaRPr lang="zh-CN" altLang="zh-CN" sz="1300" b="1" dirty="0">
              <a:solidFill>
                <a:srgbClr val="000000"/>
              </a:solidFill>
              <a:latin typeface="NEU-BZ-S92" panose="02020503000000020003"/>
              <a:ea typeface="方正书宋_GBK"/>
              <a:cs typeface="Times New Roman" panose="02020603050405020304" pitchFamily="18" charset="0"/>
            </a:endParaRPr>
          </a:p>
        </p:txBody>
      </p:sp>
      <p:sp>
        <p:nvSpPr>
          <p:cNvPr id="12" name="Rectangle 16">
            <a:extLst>
              <a:ext uri="{FF2B5EF4-FFF2-40B4-BE49-F238E27FC236}">
                <a16:creationId xmlns:a16="http://schemas.microsoft.com/office/drawing/2014/main" xmlns="" id="{669813D2-85E9-459A-89DF-0DFB84051009}"/>
              </a:ext>
            </a:extLst>
          </p:cNvPr>
          <p:cNvSpPr>
            <a:spLocks noChangeArrowheads="1"/>
          </p:cNvSpPr>
          <p:nvPr/>
        </p:nvSpPr>
        <p:spPr bwMode="auto">
          <a:xfrm>
            <a:off x="2592614" y="3676997"/>
            <a:ext cx="16961496" cy="1108524"/>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16H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10</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8H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13" name="Rectangle 16">
            <a:extLst>
              <a:ext uri="{FF2B5EF4-FFF2-40B4-BE49-F238E27FC236}">
                <a16:creationId xmlns:a16="http://schemas.microsoft.com/office/drawing/2014/main" xmlns="" id="{A5A72A0F-80EA-475E-B565-DE2A70A28335}"/>
              </a:ext>
            </a:extLst>
          </p:cNvPr>
          <p:cNvSpPr>
            <a:spLocks noChangeArrowheads="1"/>
          </p:cNvSpPr>
          <p:nvPr/>
        </p:nvSpPr>
        <p:spPr bwMode="auto">
          <a:xfrm>
            <a:off x="2579652" y="4693302"/>
            <a:ext cx="14689631" cy="1108524"/>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4OH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5</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14" name="Rectangle 16">
            <a:extLst>
              <a:ext uri="{FF2B5EF4-FFF2-40B4-BE49-F238E27FC236}">
                <a16:creationId xmlns:a16="http://schemas.microsoft.com/office/drawing/2014/main" xmlns="" id="{21538141-35E2-407B-A2F9-31F33C1F3DDB}"/>
              </a:ext>
            </a:extLst>
          </p:cNvPr>
          <p:cNvSpPr>
            <a:spLocks noChangeArrowheads="1"/>
          </p:cNvSpPr>
          <p:nvPr/>
        </p:nvSpPr>
        <p:spPr bwMode="auto">
          <a:xfrm>
            <a:off x="2566695" y="5759345"/>
            <a:ext cx="14689631" cy="1108524"/>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5</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6H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5</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8</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82099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素养全面提升.EPS" descr="id:2147509231;FounderCES">
            <a:extLst>
              <a:ext uri="{FF2B5EF4-FFF2-40B4-BE49-F238E27FC236}">
                <a16:creationId xmlns:a16="http://schemas.microsoft.com/office/drawing/2014/main" xmlns="" id="{9DE1B124-0E96-4657-AA0B-367F91118668}"/>
              </a:ext>
            </a:extLst>
          </p:cNvPr>
          <p:cNvPicPr/>
          <p:nvPr/>
        </p:nvPicPr>
        <p:blipFill>
          <a:blip r:embed="rId2"/>
          <a:stretch>
            <a:fillRect/>
          </a:stretch>
        </p:blipFill>
        <p:spPr>
          <a:xfrm>
            <a:off x="1512494" y="1188543"/>
            <a:ext cx="20810312" cy="643330"/>
          </a:xfrm>
          <a:prstGeom prst="rect">
            <a:avLst/>
          </a:prstGeom>
        </p:spPr>
      </p:pic>
      <p:sp>
        <p:nvSpPr>
          <p:cNvPr id="9" name="矩形 8">
            <a:extLst>
              <a:ext uri="{FF2B5EF4-FFF2-40B4-BE49-F238E27FC236}">
                <a16:creationId xmlns:a16="http://schemas.microsoft.com/office/drawing/2014/main" xmlns="" id="{AEBE1E89-978C-4D4D-8ADF-A221F6F29AC3}"/>
              </a:ext>
            </a:extLst>
          </p:cNvPr>
          <p:cNvSpPr/>
          <p:nvPr/>
        </p:nvSpPr>
        <p:spPr>
          <a:xfrm>
            <a:off x="1487896" y="1811900"/>
            <a:ext cx="20690893" cy="9189183"/>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按要求书写方程式</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已知某反应中反应物与生成物有</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和未知物</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。写出该反应的化学方程式</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某地污水中的有机污染物主要成分是三氯乙烯</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HCl</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向此污水中加入</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KMnO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高锰酸钾的还原产物为</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溶液可将其中的三氯乙烯除去</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氧化产物只有</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写出该反应的化学方程式</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
        <p:nvSpPr>
          <p:cNvPr id="10" name="Rectangle 16">
            <a:extLst>
              <a:ext uri="{FF2B5EF4-FFF2-40B4-BE49-F238E27FC236}">
                <a16:creationId xmlns:a16="http://schemas.microsoft.com/office/drawing/2014/main" xmlns="" id="{5BBBD651-3B53-445A-BC15-983AD3246D9C}"/>
              </a:ext>
            </a:extLst>
          </p:cNvPr>
          <p:cNvSpPr>
            <a:spLocks noChangeArrowheads="1"/>
          </p:cNvSpPr>
          <p:nvPr/>
        </p:nvSpPr>
        <p:spPr bwMode="auto">
          <a:xfrm>
            <a:off x="1656507" y="5015165"/>
            <a:ext cx="14113569" cy="1228102"/>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2KIO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+5Na</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+5Na</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
        <p:nvSpPr>
          <p:cNvPr id="11" name="Rectangle 16">
            <a:extLst>
              <a:ext uri="{FF2B5EF4-FFF2-40B4-BE49-F238E27FC236}">
                <a16:creationId xmlns:a16="http://schemas.microsoft.com/office/drawing/2014/main" xmlns="" id="{9AD95E71-197B-4FBF-BCC0-05AD53E85895}"/>
              </a:ext>
            </a:extLst>
          </p:cNvPr>
          <p:cNvSpPr>
            <a:spLocks noChangeArrowheads="1"/>
          </p:cNvSpPr>
          <p:nvPr/>
        </p:nvSpPr>
        <p:spPr bwMode="auto">
          <a:xfrm>
            <a:off x="1656508" y="9928657"/>
            <a:ext cx="13465497" cy="861773"/>
          </a:xfrm>
          <a:prstGeom prst="rect">
            <a:avLst/>
          </a:prstGeom>
          <a:noFill/>
          <a:ln w="9525">
            <a:noFill/>
            <a:miter lim="800000"/>
            <a:headEnd/>
            <a:tailEnd/>
          </a:ln>
        </p:spPr>
        <p:txBody>
          <a:bodyPr wrap="square" lIns="91425" tIns="45711" rIns="91425" bIns="45711" anchor="ctr">
            <a:spAutoFit/>
          </a:bodyPr>
          <a:lstStyle/>
          <a:p>
            <a:r>
              <a:rPr lang="en-US" altLang="zh-CN" sz="4900" dirty="0">
                <a:solidFill>
                  <a:srgbClr val="A50021"/>
                </a:solidFill>
                <a:latin typeface="Times New Roman" panose="02020603050405020304" pitchFamily="18" charset="0"/>
                <a:ea typeface="微软雅黑" panose="020B0503020204020204" pitchFamily="34" charset="-122"/>
              </a:rPr>
              <a:t>2KMnO</a:t>
            </a:r>
            <a:r>
              <a:rPr lang="en-US" altLang="zh-CN" sz="4900" baseline="-25000" dirty="0">
                <a:solidFill>
                  <a:srgbClr val="A50021"/>
                </a:solidFill>
                <a:latin typeface="Times New Roman" panose="02020603050405020304" pitchFamily="18" charset="0"/>
                <a:ea typeface="微软雅黑" panose="020B0503020204020204" pitchFamily="34" charset="-122"/>
              </a:rPr>
              <a:t>4</a:t>
            </a:r>
            <a:r>
              <a:rPr lang="en-US" altLang="zh-CN" sz="4900" dirty="0">
                <a:solidFill>
                  <a:srgbClr val="A50021"/>
                </a:solidFill>
                <a:latin typeface="Times New Roman" panose="02020603050405020304" pitchFamily="18" charset="0"/>
                <a:ea typeface="微软雅黑" panose="020B0503020204020204" pitchFamily="34" charset="-122"/>
              </a:rPr>
              <a:t>+C</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HCl</a:t>
            </a:r>
            <a:r>
              <a:rPr lang="en-US" altLang="zh-CN" sz="4900" baseline="-25000" dirty="0">
                <a:solidFill>
                  <a:srgbClr val="A50021"/>
                </a:solidFill>
                <a:latin typeface="Times New Roman" panose="02020603050405020304" pitchFamily="18" charset="0"/>
                <a:ea typeface="微软雅黑" panose="020B0503020204020204" pitchFamily="34" charset="-122"/>
              </a:rPr>
              <a:t>3</a:t>
            </a:r>
            <a:r>
              <a:rPr lang="en-US" altLang="zh-CN" sz="4900" dirty="0">
                <a:solidFill>
                  <a:srgbClr val="A50021"/>
                </a:solidFill>
                <a:latin typeface="Times New Roman" panose="02020603050405020304" pitchFamily="18" charset="0"/>
                <a:ea typeface="微软雅黑" panose="020B0503020204020204" pitchFamily="34" charset="-122"/>
              </a:rPr>
              <a:t>=2CO</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↑+2MnO</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↓+HCl+2KCl</a:t>
            </a:r>
            <a:endParaRPr lang="zh-CN" altLang="en-US" sz="49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378042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素养全面提升.EPS" descr="id:2147509231;FounderCES">
            <a:extLst>
              <a:ext uri="{FF2B5EF4-FFF2-40B4-BE49-F238E27FC236}">
                <a16:creationId xmlns:a16="http://schemas.microsoft.com/office/drawing/2014/main" xmlns="" id="{4231A1C5-DF07-4071-A515-06A76EE57E63}"/>
              </a:ext>
            </a:extLst>
          </p:cNvPr>
          <p:cNvPicPr/>
          <p:nvPr/>
        </p:nvPicPr>
        <p:blipFill>
          <a:blip r:embed="rId2"/>
          <a:stretch>
            <a:fillRect/>
          </a:stretch>
        </p:blipFill>
        <p:spPr>
          <a:xfrm>
            <a:off x="1512494" y="1188543"/>
            <a:ext cx="20810312" cy="643330"/>
          </a:xfrm>
          <a:prstGeom prst="rect">
            <a:avLst/>
          </a:prstGeom>
        </p:spPr>
      </p:pic>
      <p:sp>
        <p:nvSpPr>
          <p:cNvPr id="9" name="矩形 8">
            <a:extLst>
              <a:ext uri="{FF2B5EF4-FFF2-40B4-BE49-F238E27FC236}">
                <a16:creationId xmlns:a16="http://schemas.microsoft.com/office/drawing/2014/main" xmlns="" id="{AEBE1E89-978C-4D4D-8ADF-A221F6F29AC3}"/>
              </a:ext>
            </a:extLst>
          </p:cNvPr>
          <p:cNvSpPr/>
          <p:nvPr/>
        </p:nvSpPr>
        <p:spPr>
          <a:xfrm>
            <a:off x="1487896" y="1811900"/>
            <a:ext cx="20690893" cy="8035019"/>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在甲酸钠、氢氧化钠混合溶液中通入二氧化硫气体</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可得到重要的工业产品保险粉</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同时产生二氧化碳气体</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该反应的离子方程式为</a:t>
            </a:r>
            <a:endPar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化合物</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可作为一种</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绿色高效多功能</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水处理剂</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可由</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9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KClO</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在强碱性条件下反应制得</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其反应的离子方程式为</a:t>
            </a:r>
            <a:endPar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900" u="sng" dirty="0">
                <a:solidFill>
                  <a:schemeClr val="bg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900" u="sng" dirty="0">
              <a:solidFill>
                <a:schemeClr val="bg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900" dirty="0">
              <a:solidFill>
                <a:srgbClr val="000000"/>
              </a:solidFill>
              <a:latin typeface="NEU-BZ-S92" panose="02020503000000020003"/>
              <a:ea typeface="方正书宋_GBK"/>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6">
                <a:extLst>
                  <a:ext uri="{FF2B5EF4-FFF2-40B4-BE49-F238E27FC236}">
                    <a16:creationId xmlns:a16="http://schemas.microsoft.com/office/drawing/2014/main" xmlns="" id="{5BBBD651-3B53-445A-BC15-983AD3246D9C}"/>
                  </a:ext>
                </a:extLst>
              </p:cNvPr>
              <p:cNvSpPr>
                <a:spLocks noChangeArrowheads="1"/>
              </p:cNvSpPr>
              <p:nvPr/>
            </p:nvSpPr>
            <p:spPr bwMode="auto">
              <a:xfrm>
                <a:off x="1599734" y="3859730"/>
                <a:ext cx="13393487" cy="1240389"/>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rPr>
                  <a:t>HCOO</a:t>
                </a:r>
                <a:r>
                  <a:rPr lang="en-US" altLang="zh-CN" sz="4900" baseline="30000" dirty="0">
                    <a:solidFill>
                      <a:srgbClr val="A50021"/>
                    </a:solidFill>
                    <a:latin typeface="Times New Roman" panose="02020603050405020304" pitchFamily="18" charset="0"/>
                    <a:ea typeface="微软雅黑" panose="020B0503020204020204" pitchFamily="34" charset="-122"/>
                  </a:rPr>
                  <a:t>-</a:t>
                </a:r>
                <a:r>
                  <a:rPr lang="en-US" altLang="zh-CN" sz="4900" dirty="0">
                    <a:solidFill>
                      <a:srgbClr val="A50021"/>
                    </a:solidFill>
                    <a:latin typeface="Times New Roman" panose="02020603050405020304" pitchFamily="18" charset="0"/>
                    <a:ea typeface="微软雅黑" panose="020B0503020204020204" pitchFamily="34" charset="-122"/>
                  </a:rPr>
                  <a:t>+2SO</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+OH</a:t>
                </a:r>
                <a:r>
                  <a:rPr lang="en-US" altLang="zh-CN" sz="4900" baseline="30000" dirty="0">
                    <a:solidFill>
                      <a:srgbClr val="A50021"/>
                    </a:solidFill>
                    <a:latin typeface="Times New Roman" panose="02020603050405020304" pitchFamily="18" charset="0"/>
                    <a:ea typeface="微软雅黑" panose="020B0503020204020204" pitchFamily="34" charset="-122"/>
                  </a:rPr>
                  <a:t>-</a:t>
                </a:r>
                <a:r>
                  <a:rPr lang="en-US" altLang="zh-CN" sz="4900" dirty="0">
                    <a:solidFill>
                      <a:srgbClr val="A50021"/>
                    </a:solidFill>
                    <a:latin typeface="Times New Roman" panose="02020603050405020304" pitchFamily="18" charset="0"/>
                    <a:ea typeface="微软雅黑" panose="020B0503020204020204" pitchFamily="34" charset="-122"/>
                  </a:rPr>
                  <a:t>=S</a:t>
                </a:r>
                <a:r>
                  <a:rPr lang="en-US" altLang="zh-CN" sz="4900" baseline="-25000" dirty="0">
                    <a:solidFill>
                      <a:srgbClr val="A50021"/>
                    </a:solidFill>
                    <a:latin typeface="Times New Roman" panose="02020603050405020304" pitchFamily="18" charset="0"/>
                    <a:ea typeface="微软雅黑" panose="020B0503020204020204" pitchFamily="34" charset="-122"/>
                  </a:rPr>
                  <a:t>2</a:t>
                </a:r>
                <a14:m>
                  <m:oMath xmlns:m="http://schemas.openxmlformats.org/officeDocument/2006/math">
                    <m:sSubSup>
                      <m:sSubSu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900" i="1">
                            <a:solidFill>
                              <a:srgbClr val="A50021"/>
                            </a:solidFill>
                            <a:latin typeface="Times New Roman" panose="02020603050405020304" pitchFamily="18" charset="0"/>
                            <a:ea typeface="微软雅黑" panose="020B0503020204020204" pitchFamily="34" charset="-122"/>
                          </a:rPr>
                          <m:t>−</m:t>
                        </m:r>
                      </m:sup>
                    </m:sSubSup>
                  </m:oMath>
                </a14:m>
                <a:r>
                  <a:rPr lang="en-US" altLang="zh-CN" sz="4900" dirty="0">
                    <a:solidFill>
                      <a:srgbClr val="A50021"/>
                    </a:solidFill>
                    <a:latin typeface="Times New Roman" panose="02020603050405020304" pitchFamily="18" charset="0"/>
                    <a:ea typeface="微软雅黑" panose="020B0503020204020204" pitchFamily="34" charset="-122"/>
                  </a:rPr>
                  <a:t>+CO</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+H</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O</a:t>
                </a:r>
                <a:endParaRPr lang="zh-CN" altLang="zh-CN" sz="49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1" name="Rectangle 16">
                <a:extLst>
                  <a:ext uri="{FF2B5EF4-FFF2-40B4-BE49-F238E27FC236}">
                    <a16:creationId xmlns:a16="http://schemas.microsoft.com/office/drawing/2014/main" xmlns:a14="http://schemas.microsoft.com/office/drawing/2010/main" xmlns="" id="{5BBBD651-3B53-445A-BC15-983AD3246D9C}"/>
                  </a:ext>
                </a:extLst>
              </p:cNvPr>
              <p:cNvSpPr>
                <a:spLocks noRot="1" noChangeAspect="1" noMove="1" noResize="1" noEditPoints="1" noAdjustHandles="1" noChangeArrowheads="1" noChangeShapeType="1" noTextEdit="1"/>
              </p:cNvSpPr>
              <p:nvPr/>
            </p:nvSpPr>
            <p:spPr bwMode="auto">
              <a:xfrm>
                <a:off x="615570" y="1490172"/>
                <a:ext cx="5153750" cy="478892"/>
              </a:xfrm>
              <a:prstGeom prst="rect">
                <a:avLst/>
              </a:prstGeom>
              <a:blipFill rotWithShape="1">
                <a:blip r:embed="rId3"/>
                <a:stretch>
                  <a:fillRect l="-2249" b="-16456"/>
                </a:stretch>
              </a:blipFill>
              <a:ln w="9525">
                <a:noFill/>
                <a:miter lim="800000"/>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9AD95E71-197B-4FBF-BCC0-05AD53E85895}"/>
                  </a:ext>
                </a:extLst>
              </p:cNvPr>
              <p:cNvSpPr>
                <a:spLocks noChangeArrowheads="1"/>
              </p:cNvSpPr>
              <p:nvPr/>
            </p:nvSpPr>
            <p:spPr bwMode="auto">
              <a:xfrm>
                <a:off x="1599734" y="7284307"/>
                <a:ext cx="20579054" cy="2388661"/>
              </a:xfrm>
              <a:prstGeom prst="rect">
                <a:avLst/>
              </a:prstGeom>
              <a:noFill/>
              <a:ln w="9525">
                <a:noFill/>
                <a:miter lim="800000"/>
                <a:headEnd/>
                <a:tailEnd/>
              </a:ln>
            </p:spPr>
            <p:txBody>
              <a:bodyPr wrap="square" lIns="91425" tIns="45711" rIns="91425" bIns="45711" anchor="ctr">
                <a:spAutoFit/>
              </a:bodyPr>
              <a:lstStyle/>
              <a:p>
                <a:pPr latinLnBrk="1">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9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+3ClO</a:t>
                </a:r>
                <a:r>
                  <a:rPr lang="en-US" altLang="zh-CN" sz="49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+10OH</a:t>
                </a:r>
                <a:r>
                  <a:rPr lang="en-US" altLang="zh-CN" sz="49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14:m>
                  <m:oMath xmlns:m="http://schemas.openxmlformats.org/officeDocument/2006/math">
                    <m:sSubSup>
                      <m:sSubSu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9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+3Cl</a:t>
                </a:r>
                <a:r>
                  <a:rPr lang="en-US" altLang="zh-CN" sz="49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2Fe(OH)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+3ClO</a:t>
                </a:r>
                <a:r>
                  <a:rPr lang="en-US" altLang="zh-CN" sz="49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+4OH</a:t>
                </a:r>
                <a:r>
                  <a:rPr lang="en-US" altLang="zh-CN" sz="49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2Fe</a:t>
                </a:r>
                <a14:m>
                  <m:oMath xmlns:m="http://schemas.openxmlformats.org/officeDocument/2006/math">
                    <m:sSubSup>
                      <m:sSubSu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9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+3Cl</a:t>
                </a:r>
                <a:r>
                  <a:rPr lang="en-US" altLang="zh-CN" sz="49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49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7" name="Rectangle 16">
                <a:extLst>
                  <a:ext uri="{FF2B5EF4-FFF2-40B4-BE49-F238E27FC236}">
                    <a16:creationId xmlns:a16="http://schemas.microsoft.com/office/drawing/2014/main" xmlns:a14="http://schemas.microsoft.com/office/drawing/2010/main" xmlns="" id="{9AD95E71-197B-4FBF-BCC0-05AD53E85895}"/>
                  </a:ext>
                </a:extLst>
              </p:cNvPr>
              <p:cNvSpPr>
                <a:spLocks noRot="1" noChangeAspect="1" noMove="1" noResize="1" noEditPoints="1" noAdjustHandles="1" noChangeArrowheads="1" noChangeShapeType="1" noTextEdit="1"/>
              </p:cNvSpPr>
              <p:nvPr/>
            </p:nvSpPr>
            <p:spPr bwMode="auto">
              <a:xfrm>
                <a:off x="615570" y="2812339"/>
                <a:ext cx="7918722" cy="922219"/>
              </a:xfrm>
              <a:prstGeom prst="rect">
                <a:avLst/>
              </a:prstGeom>
              <a:blipFill rotWithShape="1">
                <a:blip r:embed="rId4"/>
                <a:stretch>
                  <a:fillRect l="-1463" b="-7895"/>
                </a:stretch>
              </a:blipFill>
              <a:ln w="9525">
                <a:noFill/>
                <a:miter lim="800000"/>
                <a:headEnd/>
                <a:tailEnd/>
              </a:ln>
            </p:spPr>
            <p:txBody>
              <a:bodyPr/>
              <a:lstStyle/>
              <a:p>
                <a:r>
                  <a:rPr lang="zh-CN" altLang="en-US">
                    <a:noFill/>
                  </a:rPr>
                  <a:t> </a:t>
                </a:r>
              </a:p>
            </p:txBody>
          </p:sp>
        </mc:Fallback>
      </mc:AlternateContent>
    </p:spTree>
    <p:extLst>
      <p:ext uri="{BB962C8B-B14F-4D97-AF65-F5344CB8AC3E}">
        <p14:creationId xmlns:p14="http://schemas.microsoft.com/office/powerpoint/2010/main" val="59059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素养全面提升.EPS" descr="id:2147509231;FounderCES">
            <a:extLst>
              <a:ext uri="{FF2B5EF4-FFF2-40B4-BE49-F238E27FC236}">
                <a16:creationId xmlns:a16="http://schemas.microsoft.com/office/drawing/2014/main" xmlns="" id="{9DE1B124-0E96-4657-AA0B-367F91118668}"/>
              </a:ext>
            </a:extLst>
          </p:cNvPr>
          <p:cNvPicPr/>
          <p:nvPr/>
        </p:nvPicPr>
        <p:blipFill>
          <a:blip r:embed="rId2"/>
          <a:stretch>
            <a:fillRect/>
          </a:stretch>
        </p:blipFill>
        <p:spPr>
          <a:xfrm>
            <a:off x="1512494" y="1263384"/>
            <a:ext cx="20810312" cy="643330"/>
          </a:xfrm>
          <a:prstGeom prst="rect">
            <a:avLst/>
          </a:prstGeom>
        </p:spPr>
      </p:pic>
      <p:sp>
        <p:nvSpPr>
          <p:cNvPr id="11" name="Rectangle 2">
            <a:extLst>
              <a:ext uri="{FF2B5EF4-FFF2-40B4-BE49-F238E27FC236}">
                <a16:creationId xmlns:a16="http://schemas.microsoft.com/office/drawing/2014/main" xmlns="" id="{04A2DC60-E67E-4CDA-B56B-82A86F28D393}"/>
              </a:ext>
            </a:extLst>
          </p:cNvPr>
          <p:cNvSpPr>
            <a:spLocks noChangeArrowheads="1"/>
          </p:cNvSpPr>
          <p:nvPr/>
        </p:nvSpPr>
        <p:spPr bwMode="auto">
          <a:xfrm>
            <a:off x="1440487" y="2255673"/>
            <a:ext cx="20882319" cy="76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1" rIns="91425" bIns="45711" numCol="1" anchor="ctr" anchorCtr="0" compatLnSpc="1">
            <a:prstTxWarp prst="textNoShape">
              <a:avLst/>
            </a:prstTxWarp>
            <a:spAutoFit/>
          </a:bodyPr>
          <a:lstStyle/>
          <a:p>
            <a:pPr defTabSz="914240" eaLnBrk="0" hangingPunct="0">
              <a:defRPr/>
            </a:pPr>
            <a:r>
              <a:rPr lang="en-US" altLang="zh-CN" sz="4400" dirty="0">
                <a:solidFill>
                  <a:srgbClr val="000000"/>
                </a:solidFill>
                <a:latin typeface="NEU-BZ-S92" panose="02020503000000020003" pitchFamily="18" charset="-122"/>
                <a:ea typeface="微软雅黑" panose="020B0503020204020204" pitchFamily="34" charset="-122"/>
                <a:cs typeface="Times New Roman" panose="02020603050405020304" pitchFamily="18" charset="0"/>
              </a:rPr>
              <a:t>■ </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方法技巧</a:t>
            </a:r>
            <a:endParaRPr lang="zh-CN" altLang="en-US" sz="4400" b="1" dirty="0">
              <a:solidFill>
                <a:prstClr val="black"/>
              </a:solidFill>
            </a:endParaRPr>
          </a:p>
        </p:txBody>
      </p:sp>
      <p:pic>
        <p:nvPicPr>
          <p:cNvPr id="12" name="图片 61">
            <a:extLst>
              <a:ext uri="{FF2B5EF4-FFF2-40B4-BE49-F238E27FC236}">
                <a16:creationId xmlns:a16="http://schemas.microsoft.com/office/drawing/2014/main" xmlns="" id="{3C468FEC-2923-491B-AB33-849332B4A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315993" y="2184919"/>
            <a:ext cx="17857984" cy="965624"/>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a:extLst>
              <a:ext uri="{FF2B5EF4-FFF2-40B4-BE49-F238E27FC236}">
                <a16:creationId xmlns:a16="http://schemas.microsoft.com/office/drawing/2014/main" xmlns="" id="{288D7E3E-2D74-4DF5-9D8C-8010C72B74AF}"/>
              </a:ext>
            </a:extLst>
          </p:cNvPr>
          <p:cNvSpPr/>
          <p:nvPr/>
        </p:nvSpPr>
        <p:spPr>
          <a:xfrm>
            <a:off x="1440483" y="2790506"/>
            <a:ext cx="20666295" cy="5174139"/>
          </a:xfrm>
          <a:prstGeom prst="rect">
            <a:avLst/>
          </a:prstGeom>
        </p:spPr>
        <p:txBody>
          <a:bodyPr wrap="square" lIns="91425" tIns="45711" rIns="91425" bIns="45711">
            <a:spAutoFit/>
          </a:bodyPr>
          <a:lstStyle/>
          <a:p>
            <a:pPr algn="ct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缺项氧化还原反应方程式的配平</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方法</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先用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化合价升降法</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配平含有变价元素的物质的化学计量数</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然后由原子守恒确定未知物</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再根据原子守恒进行配平。</a:t>
            </a:r>
            <a:r>
              <a:rPr lang="zh-CN" altLang="zh-CN" sz="4400" dirty="0">
                <a:solidFill>
                  <a:srgbClr val="000000"/>
                </a:solidFill>
                <a:latin typeface="NEU-BZ-S92" panose="02020503000000020003"/>
                <a:ea typeface="Times New Roman" panose="02020603050405020304" pitchFamily="18" charset="0"/>
                <a:cs typeface="Times New Roman" panose="02020603050405020304" pitchFamily="18" charset="0"/>
              </a:rPr>
              <a:t> </a:t>
            </a:r>
            <a:endParaRPr lang="en-US" altLang="zh-CN" sz="4400" dirty="0">
              <a:solidFill>
                <a:srgbClr val="000000"/>
              </a:solidFill>
              <a:latin typeface="NEU-BZ-S92" panose="02020503000000020003"/>
              <a:ea typeface="Times New Roman" panose="02020603050405020304" pitchFamily="18" charset="0"/>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补项原则</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xmlns="" id="{8CDDF073-7DA8-45E6-83D5-6BEFA69CB146}"/>
              </a:ext>
            </a:extLst>
          </p:cNvPr>
          <p:cNvGraphicFramePr>
            <a:graphicFrameLocks noGrp="1"/>
          </p:cNvGraphicFramePr>
          <p:nvPr>
            <p:extLst>
              <p:ext uri="{D42A27DB-BD31-4B8C-83A1-F6EECF244321}">
                <p14:modId xmlns:p14="http://schemas.microsoft.com/office/powerpoint/2010/main" val="2563119721"/>
              </p:ext>
            </p:extLst>
          </p:nvPr>
        </p:nvGraphicFramePr>
        <p:xfrm>
          <a:off x="4848308" y="7761305"/>
          <a:ext cx="14113569" cy="3019722"/>
        </p:xfrm>
        <a:graphic>
          <a:graphicData uri="http://schemas.openxmlformats.org/drawingml/2006/table">
            <a:tbl>
              <a:tblPr firstRow="1" firstCol="1" bandRow="1"/>
              <a:tblGrid>
                <a:gridCol w="3024336">
                  <a:extLst>
                    <a:ext uri="{9D8B030D-6E8A-4147-A177-3AD203B41FA5}">
                      <a16:colId xmlns:a16="http://schemas.microsoft.com/office/drawing/2014/main" xmlns="" val="3482058972"/>
                    </a:ext>
                  </a:extLst>
                </a:gridCol>
                <a:gridCol w="11089233">
                  <a:extLst>
                    <a:ext uri="{9D8B030D-6E8A-4147-A177-3AD203B41FA5}">
                      <a16:colId xmlns:a16="http://schemas.microsoft.com/office/drawing/2014/main" xmlns="" val="478418328"/>
                    </a:ext>
                  </a:extLst>
                </a:gridCol>
              </a:tblGrid>
              <a:tr h="1006574">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条件</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补项原则</a:t>
                      </a:r>
                      <a:endParaRPr lang="zh-CN" sz="4400">
                        <a:solidFill>
                          <a:srgbClr val="000000"/>
                        </a:solidFill>
                        <a:effectLst/>
                        <a:latin typeface="NEU-BZ-S92" panose="02020503000000020003"/>
                        <a:ea typeface="方正书宋_GBK"/>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316134478"/>
                  </a:ext>
                </a:extLst>
              </a:tr>
              <a:tr h="1006574">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酸性条件</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缺</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氢</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或多</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氧</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补</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4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少</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氧</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补</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水</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a:solidFill>
                          <a:srgbClr val="000000"/>
                        </a:solidFill>
                        <a:effectLst/>
                        <a:latin typeface="NEU-BZ-S92" panose="02020503000000020003"/>
                        <a:ea typeface="方正书宋_GBK"/>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061487595"/>
                  </a:ext>
                </a:extLst>
              </a:tr>
              <a:tr h="1006574">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碱性条件</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缺</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氢</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或多</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氧</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补</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水</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少</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氧</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补</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OH</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4" marR="66674"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492938911"/>
                  </a:ext>
                </a:extLst>
              </a:tr>
            </a:tbl>
          </a:graphicData>
        </a:graphic>
      </p:graphicFrame>
    </p:spTree>
    <p:extLst>
      <p:ext uri="{BB962C8B-B14F-4D97-AF65-F5344CB8AC3E}">
        <p14:creationId xmlns:p14="http://schemas.microsoft.com/office/powerpoint/2010/main" val="4162705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21002" y="4617444"/>
            <a:ext cx="16057785" cy="2603235"/>
          </a:xfrm>
          <a:prstGeom prst="rect">
            <a:avLst/>
          </a:prstGeom>
        </p:spPr>
        <p:txBody>
          <a:bodyPr wrap="square" lIns="91425" tIns="45711" rIns="91425" bIns="45711">
            <a:spAutoFit/>
          </a:bodyPr>
          <a:lstStyle/>
          <a:p>
            <a:pPr>
              <a:defRPr/>
            </a:pPr>
            <a:r>
              <a:rPr lang="zh-CN" altLang="en-US" sz="7300" b="1" spc="301" dirty="0">
                <a:solidFill>
                  <a:srgbClr val="867CB1"/>
                </a:solidFill>
                <a:latin typeface="微软雅黑" pitchFamily="34" charset="-122"/>
                <a:ea typeface="微软雅黑" pitchFamily="34" charset="-122"/>
              </a:rPr>
              <a:t>考点二</a:t>
            </a:r>
            <a:endParaRPr lang="en-US" altLang="zh-CN" sz="7300" b="1" spc="301" dirty="0">
              <a:solidFill>
                <a:srgbClr val="867CB1"/>
              </a:solidFill>
              <a:latin typeface="微软雅黑" pitchFamily="34" charset="-122"/>
              <a:ea typeface="微软雅黑" pitchFamily="34" charset="-122"/>
            </a:endParaRPr>
          </a:p>
          <a:p>
            <a:pPr>
              <a:defRPr/>
            </a:pPr>
            <a:r>
              <a:rPr lang="zh-CN" altLang="en-US" sz="9100" b="1" spc="301" dirty="0">
                <a:solidFill>
                  <a:prstClr val="black"/>
                </a:solidFill>
                <a:latin typeface="微软雅黑" pitchFamily="34" charset="-122"/>
                <a:ea typeface="微软雅黑" pitchFamily="34" charset="-122"/>
              </a:rPr>
              <a:t>氧化还原反应的计算</a:t>
            </a:r>
          </a:p>
        </p:txBody>
      </p:sp>
      <p:cxnSp>
        <p:nvCxnSpPr>
          <p:cNvPr id="4" name="直接连接符 3"/>
          <p:cNvCxnSpPr/>
          <p:nvPr/>
        </p:nvCxnSpPr>
        <p:spPr>
          <a:xfrm>
            <a:off x="8929315" y="7237214"/>
            <a:ext cx="132494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7C79CB31-6713-40B9-A9E8-636F7D7D4FFD}"/>
              </a:ext>
            </a:extLst>
          </p:cNvPr>
          <p:cNvSpPr txBox="1"/>
          <p:nvPr/>
        </p:nvSpPr>
        <p:spPr>
          <a:xfrm>
            <a:off x="8929315" y="7309222"/>
            <a:ext cx="13064741" cy="2631471"/>
          </a:xfrm>
          <a:prstGeom prst="rect">
            <a:avLst/>
          </a:prstGeom>
          <a:noFill/>
        </p:spPr>
        <p:txBody>
          <a:bodyPr wrap="square" lIns="91425" tIns="45711" rIns="91425" bIns="45711" rtlCol="0">
            <a:spAutoFit/>
          </a:bodyPr>
          <a:lstStyle/>
          <a:p>
            <a:pPr>
              <a:lnSpc>
                <a:spcPct val="150000"/>
              </a:lnSpc>
              <a:defRPr/>
            </a:pPr>
            <a:r>
              <a:rPr lang="zh-CN" altLang="en-US" sz="5500" dirty="0">
                <a:solidFill>
                  <a:prstClr val="black"/>
                </a:solidFill>
                <a:latin typeface="微软雅黑" pitchFamily="34" charset="-122"/>
                <a:ea typeface="微软雅黑" pitchFamily="34" charset="-122"/>
                <a:hlinkClick r:id="rId3" action="ppaction://hlinksldjump"/>
              </a:rPr>
              <a:t>基础</a:t>
            </a:r>
            <a:r>
              <a:rPr lang="en-US" altLang="zh-CN" sz="5500" dirty="0">
                <a:solidFill>
                  <a:prstClr val="black"/>
                </a:solidFill>
                <a:latin typeface="微软雅黑" pitchFamily="34" charset="-122"/>
                <a:ea typeface="微软雅黑" pitchFamily="34" charset="-122"/>
                <a:hlinkClick r:id="rId3" action="ppaction://hlinksldjump"/>
              </a:rPr>
              <a:t>·</a:t>
            </a:r>
            <a:r>
              <a:rPr lang="zh-CN" altLang="en-US" sz="5500" dirty="0">
                <a:solidFill>
                  <a:prstClr val="black"/>
                </a:solidFill>
                <a:latin typeface="微软雅黑" pitchFamily="34" charset="-122"/>
                <a:ea typeface="微软雅黑" pitchFamily="34" charset="-122"/>
                <a:hlinkClick r:id="rId3" action="ppaction://hlinksldjump"/>
              </a:rPr>
              <a:t>自主诊断</a:t>
            </a:r>
            <a:endParaRPr lang="en-US" altLang="zh-CN" sz="5500" dirty="0">
              <a:solidFill>
                <a:prstClr val="black"/>
              </a:solidFill>
              <a:latin typeface="微软雅黑" pitchFamily="34" charset="-122"/>
              <a:ea typeface="微软雅黑" pitchFamily="34" charset="-122"/>
            </a:endParaRPr>
          </a:p>
          <a:p>
            <a:pPr>
              <a:lnSpc>
                <a:spcPct val="150000"/>
              </a:lnSpc>
              <a:defRPr/>
            </a:pPr>
            <a:r>
              <a:rPr lang="zh-CN" altLang="en-US" sz="5500" dirty="0">
                <a:solidFill>
                  <a:srgbClr val="87B828"/>
                </a:solidFill>
                <a:latin typeface="微软雅黑" panose="020B0503020204020204" pitchFamily="34" charset="-122"/>
                <a:ea typeface="微软雅黑" panose="020B0503020204020204" pitchFamily="34" charset="-122"/>
                <a:hlinkClick r:id="rId4" action="ppaction://hlinksldjump"/>
              </a:rPr>
              <a:t>素养</a:t>
            </a:r>
            <a:r>
              <a:rPr lang="en-US" altLang="zh-CN" sz="5500" dirty="0">
                <a:solidFill>
                  <a:srgbClr val="87B828"/>
                </a:solidFill>
                <a:latin typeface="微软雅黑" panose="020B0503020204020204" pitchFamily="34" charset="-122"/>
                <a:ea typeface="微软雅黑" panose="020B0503020204020204" pitchFamily="34" charset="-122"/>
                <a:hlinkClick r:id="rId4" action="ppaction://hlinksldjump"/>
              </a:rPr>
              <a:t>·</a:t>
            </a:r>
            <a:r>
              <a:rPr lang="zh-CN" altLang="en-US" sz="5500" dirty="0">
                <a:solidFill>
                  <a:srgbClr val="87B828"/>
                </a:solidFill>
                <a:latin typeface="微软雅黑" panose="020B0503020204020204" pitchFamily="34" charset="-122"/>
                <a:ea typeface="微软雅黑" panose="020B0503020204020204" pitchFamily="34" charset="-122"/>
                <a:hlinkClick r:id="rId4" action="ppaction://hlinksldjump"/>
              </a:rPr>
              <a:t>全面提升</a:t>
            </a:r>
            <a:endParaRPr lang="zh-CN" altLang="en-US" sz="5500" dirty="0">
              <a:solidFill>
                <a:srgbClr val="87B82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92908833"/>
      </p:ext>
    </p:extLst>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基础自主诊断.EPS" descr="id:2147501342;FounderCES">
            <a:extLst>
              <a:ext uri="{FF2B5EF4-FFF2-40B4-BE49-F238E27FC236}">
                <a16:creationId xmlns:a16="http://schemas.microsoft.com/office/drawing/2014/main" xmlns="" id="{3EEDABB3-1EB8-4CB4-AE4C-C90A88B61CF4}"/>
              </a:ext>
            </a:extLst>
          </p:cNvPr>
          <p:cNvPicPr/>
          <p:nvPr/>
        </p:nvPicPr>
        <p:blipFill>
          <a:blip r:embed="rId2"/>
          <a:stretch>
            <a:fillRect/>
          </a:stretch>
        </p:blipFill>
        <p:spPr>
          <a:xfrm>
            <a:off x="1516285" y="1112334"/>
            <a:ext cx="20734513" cy="652271"/>
          </a:xfrm>
          <a:prstGeom prst="rect">
            <a:avLst/>
          </a:prstGeom>
        </p:spPr>
      </p:pic>
      <p:sp>
        <p:nvSpPr>
          <p:cNvPr id="12" name="矩形 11">
            <a:extLst>
              <a:ext uri="{FF2B5EF4-FFF2-40B4-BE49-F238E27FC236}">
                <a16:creationId xmlns:a16="http://schemas.microsoft.com/office/drawing/2014/main" xmlns="" id="{CD88FABA-CFED-4638-AE88-7652F3766B57}"/>
              </a:ext>
            </a:extLst>
          </p:cNvPr>
          <p:cNvSpPr/>
          <p:nvPr/>
        </p:nvSpPr>
        <p:spPr>
          <a:xfrm>
            <a:off x="1407158" y="1811900"/>
            <a:ext cx="20906914" cy="8035470"/>
          </a:xfrm>
          <a:prstGeom prst="rect">
            <a:avLst/>
          </a:prstGeom>
        </p:spPr>
        <p:txBody>
          <a:bodyPr wrap="square" lIns="91425" tIns="45711" rIns="91425" bIns="45711">
            <a:spAutoFit/>
          </a:bodyPr>
          <a:lstStyle/>
          <a:p>
            <a:pPr>
              <a:lnSpc>
                <a:spcPct val="150000"/>
              </a:lnSpc>
              <a:spcAft>
                <a:spcPts val="0"/>
              </a:spcAft>
            </a:pPr>
            <a:r>
              <a:rPr lang="en-US" altLang="zh-CN" sz="49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9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应用得失电子守恒解题的一般步骤</a:t>
            </a:r>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一找物质</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找出氧化剂、还原剂及相应的还原产物和氧化产物。</a:t>
            </a:r>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二定得失</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确定一个原子或离子得失电子数</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注意化学式中的</a:t>
            </a:r>
            <a:endPar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原子个数</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三列关系</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根据题中物质的物质的量和得失电子守恒列出关系式。</a:t>
            </a:r>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9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氧化剂</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变价原子个数</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化合价变化值</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还原剂</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变价原子个数</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化合价变化值</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534855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1">
            <a:extLst>
              <a:ext uri="{FF2B5EF4-FFF2-40B4-BE49-F238E27FC236}">
                <a16:creationId xmlns:a16="http://schemas.microsoft.com/office/drawing/2014/main" xmlns="" id="{5DFF794C-61C5-48EA-9602-D4C0886F1786}"/>
              </a:ext>
            </a:extLst>
          </p:cNvPr>
          <p:cNvSpPr txBox="1"/>
          <p:nvPr/>
        </p:nvSpPr>
        <p:spPr>
          <a:xfrm>
            <a:off x="18002324" y="8677376"/>
            <a:ext cx="3312367" cy="1015663"/>
          </a:xfrm>
          <a:prstGeom prst="rect">
            <a:avLst/>
          </a:prstGeom>
          <a:noFill/>
        </p:spPr>
        <p:txBody>
          <a:bodyPr wrap="square" lIns="91425" tIns="45711" rIns="91425" bIns="45711" rtlCol="0">
            <a:spAutoFit/>
          </a:bodyPr>
          <a:lstStyle/>
          <a:p>
            <a:pPr algn="r">
              <a:defRPr/>
            </a:pPr>
            <a:r>
              <a:rPr lang="zh-CN" altLang="en-US" sz="6000" b="1" dirty="0">
                <a:solidFill>
                  <a:srgbClr val="2E4571"/>
                </a:solidFill>
              </a:rPr>
              <a:t>新高考</a:t>
            </a:r>
            <a:r>
              <a:rPr lang="en-US" altLang="zh-CN" sz="6000" b="1" dirty="0">
                <a:solidFill>
                  <a:srgbClr val="2E4571"/>
                </a:solidFill>
              </a:rPr>
              <a:t>2</a:t>
            </a:r>
            <a:endParaRPr lang="zh-CN" altLang="en-US" sz="6000" b="1" dirty="0">
              <a:solidFill>
                <a:srgbClr val="2E4571"/>
              </a:solidFill>
            </a:endParaRPr>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基础自主诊断.EPS" descr="id:2147501342;FounderCES">
            <a:extLst>
              <a:ext uri="{FF2B5EF4-FFF2-40B4-BE49-F238E27FC236}">
                <a16:creationId xmlns:a16="http://schemas.microsoft.com/office/drawing/2014/main" xmlns="" id="{3EEDABB3-1EB8-4CB4-AE4C-C90A88B61CF4}"/>
              </a:ext>
            </a:extLst>
          </p:cNvPr>
          <p:cNvPicPr/>
          <p:nvPr/>
        </p:nvPicPr>
        <p:blipFill>
          <a:blip r:embed="rId2"/>
          <a:stretch>
            <a:fillRect/>
          </a:stretch>
        </p:blipFill>
        <p:spPr>
          <a:xfrm>
            <a:off x="1516285" y="1112334"/>
            <a:ext cx="20734513" cy="652271"/>
          </a:xfrm>
          <a:prstGeom prst="rect">
            <a:avLst/>
          </a:prstGeom>
        </p:spPr>
      </p:pic>
      <p:sp>
        <p:nvSpPr>
          <p:cNvPr id="6" name="矩形 5">
            <a:extLst>
              <a:ext uri="{FF2B5EF4-FFF2-40B4-BE49-F238E27FC236}">
                <a16:creationId xmlns:a16="http://schemas.microsoft.com/office/drawing/2014/main" xmlns="" id="{CD88FABA-CFED-4638-AE88-7652F3766B57}"/>
              </a:ext>
            </a:extLst>
          </p:cNvPr>
          <p:cNvSpPr/>
          <p:nvPr/>
        </p:nvSpPr>
        <p:spPr>
          <a:xfrm>
            <a:off x="1479165" y="1811901"/>
            <a:ext cx="20771632" cy="6881308"/>
          </a:xfrm>
          <a:prstGeom prst="rect">
            <a:avLst/>
          </a:prstGeom>
        </p:spPr>
        <p:txBody>
          <a:bodyPr wrap="square" lIns="91425" tIns="45711" rIns="91425" bIns="45711">
            <a:spAutoFit/>
          </a:bodyPr>
          <a:lstStyle/>
          <a:p>
            <a:pPr>
              <a:lnSpc>
                <a:spcPct val="150000"/>
              </a:lnSpc>
              <a:spcAft>
                <a:spcPts val="0"/>
              </a:spcAft>
            </a:pPr>
            <a:r>
              <a:rPr lang="en-US" altLang="zh-CN" sz="49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多步连续进行的氧化还原反应的有关计算</a:t>
            </a:r>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有的试题反应过程多</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涉及的氧化还原反应也多</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数量关系较为复杂</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若用常规方法求解比较困难</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若抓住失电子总数等于得电子总数这一关系</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则解题就变得很简单。解这类试题时</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注意不要遗漏某个氧化还原反应</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要理清具体的反应过程</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分析在整个反应过程中化合价发生变化的元素得电子数目和失电子数目。</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1009933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基础自主诊断.EPS" descr="id:2147501342;FounderCES">
            <a:extLst>
              <a:ext uri="{FF2B5EF4-FFF2-40B4-BE49-F238E27FC236}">
                <a16:creationId xmlns:a16="http://schemas.microsoft.com/office/drawing/2014/main" xmlns="" id="{3EEDABB3-1EB8-4CB4-AE4C-C90A88B61CF4}"/>
              </a:ext>
            </a:extLst>
          </p:cNvPr>
          <p:cNvPicPr/>
          <p:nvPr/>
        </p:nvPicPr>
        <p:blipFill>
          <a:blip r:embed="rId2"/>
          <a:stretch>
            <a:fillRect/>
          </a:stretch>
        </p:blipFill>
        <p:spPr>
          <a:xfrm>
            <a:off x="1516285" y="1112334"/>
            <a:ext cx="20734513" cy="652271"/>
          </a:xfrm>
          <a:prstGeom prst="rect">
            <a:avLst/>
          </a:prstGeom>
        </p:spPr>
      </p:pic>
      <p:sp>
        <p:nvSpPr>
          <p:cNvPr id="19" name="矩形 18">
            <a:extLst>
              <a:ext uri="{FF2B5EF4-FFF2-40B4-BE49-F238E27FC236}">
                <a16:creationId xmlns:a16="http://schemas.microsoft.com/office/drawing/2014/main" xmlns="" id="{2B2272D3-E0F5-4149-87CD-FE88F1CE21EA}"/>
              </a:ext>
            </a:extLst>
          </p:cNvPr>
          <p:cNvSpPr/>
          <p:nvPr/>
        </p:nvSpPr>
        <p:spPr>
          <a:xfrm>
            <a:off x="9132600" y="2184919"/>
            <a:ext cx="5262949" cy="323147"/>
          </a:xfrm>
          <a:prstGeom prst="rect">
            <a:avLst/>
          </a:prstGeom>
        </p:spPr>
        <p:txBody>
          <a:bodyPr wrap="none" lIns="91425" tIns="45711" rIns="91425" bIns="45711">
            <a:spAutoFit/>
          </a:bodyPr>
          <a:lstStyle/>
          <a:p>
            <a:pPr algn="ctr">
              <a:lnSpc>
                <a:spcPts val="1765"/>
              </a:lnSpc>
              <a:spcAft>
                <a:spcPts val="0"/>
              </a:spcAft>
              <a:defRPr/>
            </a:pPr>
            <a:r>
              <a:rPr lang="en-US"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rPr>
              <a:t>􀳊 </a:t>
            </a:r>
            <a:r>
              <a:rPr lang="zh-CN" altLang="en-US"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rPr>
              <a:t>对点自测</a:t>
            </a:r>
            <a:r>
              <a:rPr lang="zh-CN" altLang="en-US" sz="4400" dirty="0">
                <a:solidFill>
                  <a:srgbClr val="000000"/>
                </a:solidFill>
                <a:latin typeface="NEU-BZ-S92" panose="02020503000000020003" pitchFamily="18" charset="-122"/>
                <a:ea typeface="方正兰亭粗黑_GBK"/>
                <a:cs typeface="Times New Roman" panose="02020603050405020304" pitchFamily="18" charset="0"/>
              </a:rPr>
              <a:t> </a:t>
            </a:r>
            <a:r>
              <a:rPr lang="en-US"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3" name="矩形 12">
            <a:extLst>
              <a:ext uri="{FF2B5EF4-FFF2-40B4-BE49-F238E27FC236}">
                <a16:creationId xmlns:a16="http://schemas.microsoft.com/office/drawing/2014/main" xmlns="" id="{6473924A-50F0-4FFB-8CA2-2A6E2CA0E138}"/>
              </a:ext>
            </a:extLst>
          </p:cNvPr>
          <p:cNvSpPr/>
          <p:nvPr/>
        </p:nvSpPr>
        <p:spPr>
          <a:xfrm>
            <a:off x="1415892" y="5264729"/>
            <a:ext cx="20834907" cy="2560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solidFill>
                <a:prstClr val="white"/>
              </a:solidFill>
              <a:latin typeface="Calibri"/>
              <a:ea typeface="宋体" panose="02010600030101010101" pitchFamily="2" charset="-122"/>
            </a:endParaRPr>
          </a:p>
        </p:txBody>
      </p:sp>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xmlns="" id="{BDB96134-7B14-47A0-A1BD-3C418C64E83A}"/>
                  </a:ext>
                </a:extLst>
              </p:cNvPr>
              <p:cNvSpPr/>
              <p:nvPr/>
            </p:nvSpPr>
            <p:spPr>
              <a:xfrm>
                <a:off x="1368477" y="2744449"/>
                <a:ext cx="20882319" cy="2364081"/>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已知在碱性溶液中可发生如下反应</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2R(OH)</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+3ClO</a:t>
                </a:r>
                <a:r>
                  <a:rPr lang="en-US" altLang="zh-CN" sz="49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+4OH</a:t>
                </a:r>
                <a:r>
                  <a:rPr lang="en-US" altLang="zh-CN" sz="49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=2R</a:t>
                </a:r>
                <a14:m>
                  <m:oMath xmlns:m="http://schemas.openxmlformats.org/officeDocument/2006/math">
                    <m:sSubSup>
                      <m:sSubSupPr>
                        <m:ctrlPr>
                          <a:rPr lang="zh-CN" altLang="zh-CN" sz="49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900" i="1">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𝑛</m:t>
                        </m:r>
                        <m:r>
                          <m:rPr>
                            <m:nor/>
                          </m:rPr>
                          <a:rPr lang="en-US" altLang="zh-CN" sz="49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+3Cl</a:t>
                </a:r>
                <a:r>
                  <a:rPr lang="en-US" altLang="zh-CN" sz="49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R</a:t>
                </a:r>
                <a14:m>
                  <m:oMath xmlns:m="http://schemas.openxmlformats.org/officeDocument/2006/math">
                    <m:sSubSup>
                      <m:sSubSupPr>
                        <m:ctrlPr>
                          <a:rPr lang="zh-CN" altLang="zh-CN" sz="49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900" i="1">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𝑛</m:t>
                        </m:r>
                        <m:r>
                          <m:rPr>
                            <m:nor/>
                          </m:rPr>
                          <a:rPr lang="en-US" altLang="zh-CN" sz="49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R</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的化合价是</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9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20" name="矩形 19">
                <a:extLst>
                  <a:ext uri="{FF2B5EF4-FFF2-40B4-BE49-F238E27FC236}">
                    <a16:creationId xmlns:a16="http://schemas.microsoft.com/office/drawing/2014/main" xmlns:a14="http://schemas.microsoft.com/office/drawing/2010/main" xmlns="" id="{BDB96134-7B14-47A0-A1BD-3C418C64E83A}"/>
                  </a:ext>
                </a:extLst>
              </p:cNvPr>
              <p:cNvSpPr>
                <a:spLocks noRot="1" noChangeAspect="1" noMove="1" noResize="1" noEditPoints="1" noAdjustHandles="1" noChangeArrowheads="1" noChangeShapeType="1" noTextEdit="1"/>
              </p:cNvSpPr>
              <p:nvPr/>
            </p:nvSpPr>
            <p:spPr>
              <a:xfrm>
                <a:off x="526583" y="1059582"/>
                <a:ext cx="8035417" cy="912729"/>
              </a:xfrm>
              <a:prstGeom prst="rect">
                <a:avLst/>
              </a:prstGeom>
              <a:blipFill rotWithShape="1">
                <a:blip r:embed="rId3"/>
                <a:stretch>
                  <a:fillRect l="-1365" b="-8000"/>
                </a:stretch>
              </a:blipFill>
            </p:spPr>
            <p:txBody>
              <a:bodyPr/>
              <a:lstStyle/>
              <a:p>
                <a:r>
                  <a:rPr lang="zh-CN" altLang="en-US">
                    <a:noFill/>
                  </a:rPr>
                  <a:t> </a:t>
                </a:r>
              </a:p>
            </p:txBody>
          </p:sp>
        </mc:Fallback>
      </mc:AlternateContent>
      <p:sp>
        <p:nvSpPr>
          <p:cNvPr id="21" name="矩形 20">
            <a:extLst>
              <a:ext uri="{FF2B5EF4-FFF2-40B4-BE49-F238E27FC236}">
                <a16:creationId xmlns:a16="http://schemas.microsoft.com/office/drawing/2014/main" xmlns="" id="{E1AACE22-4972-417F-99E8-0635416BD547}"/>
              </a:ext>
            </a:extLst>
          </p:cNvPr>
          <p:cNvSpPr/>
          <p:nvPr/>
        </p:nvSpPr>
        <p:spPr>
          <a:xfrm>
            <a:off x="20018548" y="4072035"/>
            <a:ext cx="872480" cy="861773"/>
          </a:xfrm>
          <a:prstGeom prst="rect">
            <a:avLst/>
          </a:prstGeom>
        </p:spPr>
        <p:txBody>
          <a:bodyPr wrap="square" lIns="91425" tIns="45711" rIns="91425" bIns="45711">
            <a:spAutoFit/>
          </a:bodyPr>
          <a:lstStyle/>
          <a:p>
            <a:pPr lvl="0"/>
            <a:r>
              <a:rPr lang="en-US" altLang="zh-CN" sz="4900" dirty="0">
                <a:solidFill>
                  <a:srgbClr val="A50021"/>
                </a:solidFill>
                <a:latin typeface="Times New Roman" panose="02020603050405020304" pitchFamily="18" charset="0"/>
                <a:ea typeface="微软雅黑" panose="020B0503020204020204" pitchFamily="34" charset="-122"/>
              </a:rPr>
              <a:t>+6</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4900" dirty="0">
              <a:solidFill>
                <a:prstClr val="black"/>
              </a:solidFill>
            </a:endParaRPr>
          </a:p>
        </p:txBody>
      </p:sp>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xmlns="" id="{38AD0A17-0EA1-4FF2-A6CB-180F5E0E5665}"/>
                  </a:ext>
                </a:extLst>
              </p:cNvPr>
              <p:cNvSpPr/>
              <p:nvPr/>
            </p:nvSpPr>
            <p:spPr>
              <a:xfrm>
                <a:off x="1536199" y="5220329"/>
                <a:ext cx="20666295" cy="2376371"/>
              </a:xfrm>
              <a:prstGeom prst="rect">
                <a:avLst/>
              </a:prstGeom>
            </p:spPr>
            <p:txBody>
              <a:bodyPr wrap="square" lIns="91425" tIns="45711" rIns="91425" bIns="45711">
                <a:spAutoFit/>
              </a:bodyPr>
              <a:lstStyle/>
              <a:p>
                <a:pPr>
                  <a:lnSpc>
                    <a:spcPct val="150000"/>
                  </a:lnSpc>
                  <a:spcAft>
                    <a:spcPts val="0"/>
                  </a:spcAft>
                </a:pPr>
                <a:r>
                  <a:rPr lang="en-US" altLang="zh-CN" sz="4900" b="1" dirty="0">
                    <a:solidFill>
                      <a:srgbClr val="A50021"/>
                    </a:solidFill>
                    <a:latin typeface="Times New Roman" panose="02020603050405020304" pitchFamily="18" charset="0"/>
                    <a:ea typeface="微软雅黑" panose="020B0503020204020204" pitchFamily="34" charset="-122"/>
                  </a:rPr>
                  <a:t>[</a:t>
                </a:r>
                <a:r>
                  <a:rPr lang="zh-CN"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900" b="1" dirty="0">
                    <a:solidFill>
                      <a:srgbClr val="A50021"/>
                    </a:solidFill>
                    <a:latin typeface="Times New Roman" panose="02020603050405020304" pitchFamily="18" charset="0"/>
                    <a:ea typeface="微软雅黑" panose="020B0503020204020204" pitchFamily="34" charset="-122"/>
                  </a:rPr>
                  <a:t>] </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根据离子反应中反应前后电荷守恒</a:t>
                </a:r>
                <a:r>
                  <a:rPr lang="en-US" altLang="zh-CN" sz="49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可得</a:t>
                </a:r>
                <a:r>
                  <a:rPr lang="en-US" altLang="zh-CN" sz="4900" dirty="0">
                    <a:solidFill>
                      <a:srgbClr val="A50021"/>
                    </a:solidFill>
                    <a:latin typeface="Times New Roman" panose="02020603050405020304" pitchFamily="18" charset="0"/>
                    <a:ea typeface="微软雅黑" panose="020B0503020204020204" pitchFamily="34" charset="-122"/>
                  </a:rPr>
                  <a:t>3+4=2</a:t>
                </a:r>
                <a:r>
                  <a:rPr lang="en-US" altLang="zh-CN" sz="4900" i="1" dirty="0">
                    <a:solidFill>
                      <a:srgbClr val="A50021"/>
                    </a:solidFill>
                    <a:latin typeface="Times New Roman" panose="02020603050405020304" pitchFamily="18" charset="0"/>
                    <a:ea typeface="微软雅黑" panose="020B0503020204020204" pitchFamily="34" charset="-122"/>
                  </a:rPr>
                  <a:t>n</a:t>
                </a:r>
                <a:r>
                  <a:rPr lang="en-US" altLang="zh-CN" sz="4900" dirty="0">
                    <a:solidFill>
                      <a:srgbClr val="A50021"/>
                    </a:solidFill>
                    <a:latin typeface="Times New Roman" panose="02020603050405020304" pitchFamily="18" charset="0"/>
                    <a:ea typeface="微软雅黑" panose="020B0503020204020204" pitchFamily="34" charset="-122"/>
                  </a:rPr>
                  <a:t>+3,</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解得</a:t>
                </a:r>
                <a:r>
                  <a:rPr lang="en-US" altLang="zh-CN" sz="4900" i="1" dirty="0">
                    <a:solidFill>
                      <a:srgbClr val="A50021"/>
                    </a:solidFill>
                    <a:latin typeface="Times New Roman" panose="02020603050405020304" pitchFamily="18" charset="0"/>
                    <a:ea typeface="微软雅黑" panose="020B0503020204020204" pitchFamily="34" charset="-122"/>
                  </a:rPr>
                  <a:t>n</a:t>
                </a:r>
                <a:r>
                  <a:rPr lang="en-US" altLang="zh-CN" sz="4900" dirty="0">
                    <a:solidFill>
                      <a:srgbClr val="A50021"/>
                    </a:solidFill>
                    <a:latin typeface="Times New Roman" panose="02020603050405020304" pitchFamily="18" charset="0"/>
                    <a:ea typeface="微软雅黑" panose="020B0503020204020204" pitchFamily="34" charset="-122"/>
                  </a:rPr>
                  <a:t>=2,</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4900" dirty="0">
                    <a:solidFill>
                      <a:srgbClr val="A50021"/>
                    </a:solidFill>
                    <a:latin typeface="Times New Roman" panose="02020603050405020304" pitchFamily="18" charset="0"/>
                    <a:ea typeface="微软雅黑" panose="020B0503020204020204" pitchFamily="34" charset="-122"/>
                  </a:rPr>
                  <a:t>R</a:t>
                </a:r>
                <a14:m>
                  <m:oMath xmlns:m="http://schemas.openxmlformats.org/officeDocument/2006/math">
                    <m:sSubSup>
                      <m:sSubSu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900" i="1">
                            <a:solidFill>
                              <a:srgbClr val="A50021"/>
                            </a:solidFill>
                            <a:latin typeface="Times New Roman" panose="02020603050405020304" pitchFamily="18" charset="0"/>
                            <a:ea typeface="微软雅黑" panose="020B0503020204020204" pitchFamily="34" charset="-122"/>
                          </a:rPr>
                          <m:t>−</m:t>
                        </m:r>
                      </m:sup>
                    </m:sSubSup>
                  </m:oMath>
                </a14:m>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9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设</a:t>
                </a:r>
                <a:r>
                  <a:rPr lang="en-US" altLang="zh-CN" sz="4900" dirty="0">
                    <a:solidFill>
                      <a:srgbClr val="A50021"/>
                    </a:solidFill>
                    <a:latin typeface="Times New Roman" panose="02020603050405020304" pitchFamily="18" charset="0"/>
                    <a:ea typeface="微软雅黑" panose="020B0503020204020204" pitchFamily="34" charset="-122"/>
                  </a:rPr>
                  <a:t>R</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的化合价为</a:t>
                </a:r>
                <a:r>
                  <a:rPr lang="en-US" altLang="zh-CN" sz="4900" i="1" dirty="0">
                    <a:solidFill>
                      <a:srgbClr val="A50021"/>
                    </a:solidFill>
                    <a:latin typeface="Times New Roman" panose="02020603050405020304" pitchFamily="18" charset="0"/>
                    <a:ea typeface="微软雅黑" panose="020B0503020204020204" pitchFamily="34" charset="-122"/>
                  </a:rPr>
                  <a:t>x</a:t>
                </a:r>
                <a:r>
                  <a:rPr lang="en-US" altLang="zh-CN" sz="49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900" i="1" dirty="0">
                    <a:solidFill>
                      <a:srgbClr val="A50021"/>
                    </a:solidFill>
                    <a:latin typeface="Times New Roman" panose="02020603050405020304" pitchFamily="18" charset="0"/>
                    <a:ea typeface="微软雅黑" panose="020B0503020204020204" pitchFamily="34" charset="-122"/>
                  </a:rPr>
                  <a:t>x</a:t>
                </a:r>
                <a:r>
                  <a:rPr lang="en-US" altLang="zh-CN" sz="4900" dirty="0">
                    <a:solidFill>
                      <a:srgbClr val="A50021"/>
                    </a:solidFill>
                    <a:latin typeface="Times New Roman" panose="02020603050405020304" pitchFamily="18" charset="0"/>
                    <a:ea typeface="微软雅黑" panose="020B0503020204020204" pitchFamily="34" charset="-122"/>
                  </a:rPr>
                  <a:t>-2×4=-2,</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解得</a:t>
                </a:r>
                <a:r>
                  <a:rPr lang="en-US" altLang="zh-CN" sz="4900" i="1" dirty="0">
                    <a:solidFill>
                      <a:srgbClr val="A50021"/>
                    </a:solidFill>
                    <a:latin typeface="Times New Roman" panose="02020603050405020304" pitchFamily="18" charset="0"/>
                    <a:ea typeface="微软雅黑" panose="020B0503020204020204" pitchFamily="34" charset="-122"/>
                  </a:rPr>
                  <a:t>x</a:t>
                </a:r>
                <a:r>
                  <a:rPr lang="en-US" altLang="zh-CN" sz="4900" dirty="0">
                    <a:solidFill>
                      <a:srgbClr val="A50021"/>
                    </a:solidFill>
                    <a:latin typeface="Times New Roman" panose="02020603050405020304" pitchFamily="18" charset="0"/>
                    <a:ea typeface="微软雅黑" panose="020B0503020204020204" pitchFamily="34" charset="-122"/>
                  </a:rPr>
                  <a:t>=+6</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22" name="矩形 21">
                <a:extLst>
                  <a:ext uri="{FF2B5EF4-FFF2-40B4-BE49-F238E27FC236}">
                    <a16:creationId xmlns:a16="http://schemas.microsoft.com/office/drawing/2014/main" xmlns:a14="http://schemas.microsoft.com/office/drawing/2010/main" xmlns="" id="{38AD0A17-0EA1-4FF2-A6CB-180F5E0E5665}"/>
                  </a:ext>
                </a:extLst>
              </p:cNvPr>
              <p:cNvSpPr>
                <a:spLocks noRot="1" noChangeAspect="1" noMove="1" noResize="1" noEditPoints="1" noAdjustHandles="1" noChangeArrowheads="1" noChangeShapeType="1" noTextEdit="1"/>
              </p:cNvSpPr>
              <p:nvPr/>
            </p:nvSpPr>
            <p:spPr>
              <a:xfrm>
                <a:off x="591122" y="2015475"/>
                <a:ext cx="7952292" cy="917474"/>
              </a:xfrm>
              <a:prstGeom prst="rect">
                <a:avLst/>
              </a:prstGeom>
              <a:blipFill rotWithShape="1">
                <a:blip r:embed="rId4"/>
                <a:stretch>
                  <a:fillRect l="-1457" b="-8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099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基础自主诊断.EPS" descr="id:2147501342;FounderCES">
            <a:extLst>
              <a:ext uri="{FF2B5EF4-FFF2-40B4-BE49-F238E27FC236}">
                <a16:creationId xmlns:a16="http://schemas.microsoft.com/office/drawing/2014/main" xmlns="" id="{3EEDABB3-1EB8-4CB4-AE4C-C90A88B61CF4}"/>
              </a:ext>
            </a:extLst>
          </p:cNvPr>
          <p:cNvPicPr/>
          <p:nvPr/>
        </p:nvPicPr>
        <p:blipFill>
          <a:blip r:embed="rId2"/>
          <a:stretch>
            <a:fillRect/>
          </a:stretch>
        </p:blipFill>
        <p:spPr>
          <a:xfrm>
            <a:off x="1516285" y="1112334"/>
            <a:ext cx="20734513" cy="652271"/>
          </a:xfrm>
          <a:prstGeom prst="rect">
            <a:avLst/>
          </a:prstGeom>
        </p:spPr>
      </p:pic>
      <p:sp>
        <p:nvSpPr>
          <p:cNvPr id="21" name="矩形 20">
            <a:extLst>
              <a:ext uri="{FF2B5EF4-FFF2-40B4-BE49-F238E27FC236}">
                <a16:creationId xmlns:a16="http://schemas.microsoft.com/office/drawing/2014/main" xmlns="" id="{6473924A-50F0-4FFB-8CA2-2A6E2CA0E138}"/>
              </a:ext>
            </a:extLst>
          </p:cNvPr>
          <p:cNvSpPr/>
          <p:nvPr/>
        </p:nvSpPr>
        <p:spPr>
          <a:xfrm>
            <a:off x="1415891" y="4614633"/>
            <a:ext cx="20666295" cy="4449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solidFill>
                <a:prstClr val="white"/>
              </a:solidFill>
              <a:latin typeface="Calibri"/>
              <a:ea typeface="宋体" panose="02010600030101010101" pitchFamily="2" charset="-122"/>
            </a:endParaRPr>
          </a:p>
        </p:txBody>
      </p:sp>
      <p:sp>
        <p:nvSpPr>
          <p:cNvPr id="22" name="矩形 21">
            <a:extLst>
              <a:ext uri="{FF2B5EF4-FFF2-40B4-BE49-F238E27FC236}">
                <a16:creationId xmlns:a16="http://schemas.microsoft.com/office/drawing/2014/main" xmlns="" id="{BDB96134-7B14-47A0-A1BD-3C418C64E83A}"/>
              </a:ext>
            </a:extLst>
          </p:cNvPr>
          <p:cNvSpPr/>
          <p:nvPr/>
        </p:nvSpPr>
        <p:spPr>
          <a:xfrm>
            <a:off x="1368477" y="1811901"/>
            <a:ext cx="20882319" cy="2364081"/>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rPr>
              <a:t>2.Na</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S</a:t>
            </a:r>
            <a:r>
              <a:rPr lang="en-US" altLang="zh-CN" sz="4900" i="1" baseline="-25000" dirty="0">
                <a:solidFill>
                  <a:srgbClr val="000000"/>
                </a:solidFill>
                <a:latin typeface="Times New Roman" panose="02020603050405020304" pitchFamily="18" charset="0"/>
                <a:ea typeface="微软雅黑" panose="020B0503020204020204" pitchFamily="34" charset="-122"/>
              </a:rPr>
              <a:t>x</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在碱性溶液中可被</a:t>
            </a:r>
            <a:r>
              <a:rPr lang="en-US" altLang="zh-CN" sz="4900" dirty="0" err="1">
                <a:solidFill>
                  <a:srgbClr val="000000"/>
                </a:solidFill>
                <a:latin typeface="Times New Roman" panose="02020603050405020304" pitchFamily="18" charset="0"/>
                <a:ea typeface="微软雅黑" panose="020B0503020204020204" pitchFamily="34" charset="-122"/>
              </a:rPr>
              <a:t>NaClO</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氧化为</a:t>
            </a:r>
            <a:r>
              <a:rPr lang="en-US" altLang="zh-CN" sz="4900" dirty="0">
                <a:solidFill>
                  <a:srgbClr val="000000"/>
                </a:solidFill>
                <a:latin typeface="Times New Roman" panose="02020603050405020304" pitchFamily="18" charset="0"/>
                <a:ea typeface="微软雅黑" panose="020B0503020204020204" pitchFamily="34" charset="-122"/>
              </a:rPr>
              <a:t>Na</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SO</a:t>
            </a:r>
            <a:r>
              <a:rPr lang="en-US" altLang="zh-CN" sz="4900" baseline="-25000" dirty="0">
                <a:solidFill>
                  <a:srgbClr val="000000"/>
                </a:solidFill>
                <a:latin typeface="Times New Roman" panose="02020603050405020304" pitchFamily="18" charset="0"/>
                <a:ea typeface="微软雅黑" panose="020B0503020204020204" pitchFamily="34" charset="-122"/>
              </a:rPr>
              <a:t>4</a:t>
            </a:r>
            <a:r>
              <a:rPr lang="en-US" altLang="zh-CN" sz="4900" dirty="0">
                <a:solidFill>
                  <a:srgbClr val="000000"/>
                </a:solidFill>
                <a:latin typeface="Times New Roman" panose="02020603050405020304" pitchFamily="18" charset="0"/>
                <a:ea typeface="微软雅黑" panose="020B0503020204020204" pitchFamily="34" charset="-122"/>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而</a:t>
            </a:r>
            <a:r>
              <a:rPr lang="en-US" altLang="zh-CN" sz="4900" dirty="0">
                <a:solidFill>
                  <a:srgbClr val="000000"/>
                </a:solidFill>
                <a:latin typeface="Times New Roman" panose="02020603050405020304" pitchFamily="18" charset="0"/>
                <a:ea typeface="微软雅黑" panose="020B0503020204020204" pitchFamily="34" charset="-122"/>
              </a:rPr>
              <a:t> </a:t>
            </a:r>
            <a:r>
              <a:rPr lang="en-US" altLang="zh-CN" sz="4900" dirty="0" err="1">
                <a:solidFill>
                  <a:srgbClr val="000000"/>
                </a:solidFill>
                <a:latin typeface="Times New Roman" panose="02020603050405020304" pitchFamily="18" charset="0"/>
                <a:ea typeface="微软雅黑" panose="020B0503020204020204" pitchFamily="34" charset="-122"/>
              </a:rPr>
              <a:t>NaClO</a:t>
            </a:r>
            <a:r>
              <a:rPr lang="en-US" altLang="zh-CN" sz="4900" dirty="0">
                <a:solidFill>
                  <a:srgbClr val="000000"/>
                </a:solidFill>
                <a:latin typeface="Times New Roman" panose="02020603050405020304" pitchFamily="18" charset="0"/>
                <a:ea typeface="微软雅黑" panose="020B0503020204020204" pitchFamily="34" charset="-122"/>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被还原为</a:t>
            </a:r>
            <a:r>
              <a:rPr lang="en-US" altLang="zh-CN" sz="4900" dirty="0">
                <a:solidFill>
                  <a:srgbClr val="000000"/>
                </a:solidFill>
                <a:latin typeface="Times New Roman" panose="02020603050405020304" pitchFamily="18" charset="0"/>
                <a:ea typeface="微软雅黑" panose="020B0503020204020204" pitchFamily="34" charset="-122"/>
              </a:rPr>
              <a:t>NaCl,</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若反应中</a:t>
            </a:r>
            <a:r>
              <a:rPr lang="en-US" altLang="zh-CN" sz="4900" dirty="0">
                <a:solidFill>
                  <a:srgbClr val="000000"/>
                </a:solidFill>
                <a:latin typeface="Times New Roman" panose="02020603050405020304" pitchFamily="18" charset="0"/>
                <a:ea typeface="微软雅黑" panose="020B0503020204020204" pitchFamily="34" charset="-122"/>
              </a:rPr>
              <a:t>Na</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S</a:t>
            </a:r>
            <a:r>
              <a:rPr lang="en-US" altLang="zh-CN" sz="4900" i="1" baseline="-25000" dirty="0">
                <a:solidFill>
                  <a:srgbClr val="000000"/>
                </a:solidFill>
                <a:latin typeface="Times New Roman" panose="02020603050405020304" pitchFamily="18" charset="0"/>
                <a:ea typeface="微软雅黑" panose="020B0503020204020204" pitchFamily="34" charset="-122"/>
              </a:rPr>
              <a:t>x</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900" dirty="0" err="1">
                <a:solidFill>
                  <a:srgbClr val="000000"/>
                </a:solidFill>
                <a:latin typeface="Times New Roman" panose="02020603050405020304" pitchFamily="18" charset="0"/>
                <a:ea typeface="微软雅黑" panose="020B0503020204020204" pitchFamily="34" charset="-122"/>
              </a:rPr>
              <a:t>NaClO</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的物质的量之比为</a:t>
            </a:r>
            <a:r>
              <a:rPr lang="en-US" altLang="zh-CN" sz="4900" dirty="0">
                <a:solidFill>
                  <a:srgbClr val="000000"/>
                </a:solidFill>
                <a:latin typeface="Times New Roman" panose="02020603050405020304" pitchFamily="18" charset="0"/>
                <a:ea typeface="微软雅黑" panose="020B0503020204020204" pitchFamily="34" charset="-122"/>
              </a:rPr>
              <a:t>1</a:t>
            </a:r>
            <a:r>
              <a:rPr lang="zh-CN" altLang="zh-CN" sz="4900" dirty="0">
                <a:solidFill>
                  <a:srgbClr val="000000"/>
                </a:solidFill>
                <a:cs typeface="宋体" panose="02010600030101010101" pitchFamily="2" charset="-122"/>
              </a:rPr>
              <a:t>∶</a:t>
            </a:r>
            <a:r>
              <a:rPr lang="en-US" altLang="zh-CN" sz="4900" dirty="0">
                <a:solidFill>
                  <a:srgbClr val="000000"/>
                </a:solidFill>
                <a:latin typeface="Times New Roman" panose="02020603050405020304" pitchFamily="18" charset="0"/>
                <a:ea typeface="微软雅黑" panose="020B0503020204020204" pitchFamily="34" charset="-122"/>
              </a:rPr>
              <a:t>16,</a:t>
            </a:r>
            <a:r>
              <a:rPr lang="en-US" altLang="zh-CN" sz="4900" i="1" dirty="0">
                <a:solidFill>
                  <a:srgbClr val="000000"/>
                </a:solidFill>
                <a:latin typeface="Times New Roman" panose="02020603050405020304" pitchFamily="18" charset="0"/>
                <a:ea typeface="微软雅黑" panose="020B0503020204020204" pitchFamily="34" charset="-122"/>
              </a:rPr>
              <a:t>x</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的值为</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
        <p:nvSpPr>
          <p:cNvPr id="23" name="矩形 22">
            <a:extLst>
              <a:ext uri="{FF2B5EF4-FFF2-40B4-BE49-F238E27FC236}">
                <a16:creationId xmlns:a16="http://schemas.microsoft.com/office/drawing/2014/main" xmlns="" id="{E1AACE22-4972-417F-99E8-0635416BD547}"/>
              </a:ext>
            </a:extLst>
          </p:cNvPr>
          <p:cNvSpPr/>
          <p:nvPr/>
        </p:nvSpPr>
        <p:spPr>
          <a:xfrm>
            <a:off x="15811443" y="3036040"/>
            <a:ext cx="872480" cy="861773"/>
          </a:xfrm>
          <a:prstGeom prst="rect">
            <a:avLst/>
          </a:prstGeom>
        </p:spPr>
        <p:txBody>
          <a:bodyPr wrap="square" lIns="91425" tIns="45711" rIns="91425" bIns="45711">
            <a:spAutoFit/>
          </a:bodyPr>
          <a:lstStyle/>
          <a:p>
            <a:pPr lvl="0"/>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4900" dirty="0">
              <a:solidFill>
                <a:prstClr val="black"/>
              </a:solidFill>
            </a:endParaRPr>
          </a:p>
        </p:txBody>
      </p:sp>
      <mc:AlternateContent xmlns:mc="http://schemas.openxmlformats.org/markup-compatibility/2006" xmlns:a14="http://schemas.microsoft.com/office/drawing/2010/main">
        <mc:Choice Requires="a14">
          <p:sp>
            <p:nvSpPr>
              <p:cNvPr id="24" name="矩形 23">
                <a:extLst>
                  <a:ext uri="{FF2B5EF4-FFF2-40B4-BE49-F238E27FC236}">
                    <a16:creationId xmlns:a16="http://schemas.microsoft.com/office/drawing/2014/main" xmlns="" id="{38AD0A17-0EA1-4FF2-A6CB-180F5E0E5665}"/>
                  </a:ext>
                </a:extLst>
              </p:cNvPr>
              <p:cNvSpPr/>
              <p:nvPr/>
            </p:nvSpPr>
            <p:spPr>
              <a:xfrm>
                <a:off x="1668446" y="4681552"/>
                <a:ext cx="20666295" cy="4513477"/>
              </a:xfrm>
              <a:prstGeom prst="rect">
                <a:avLst/>
              </a:prstGeom>
            </p:spPr>
            <p:txBody>
              <a:bodyPr wrap="square" lIns="91425" tIns="45711" rIns="91425" bIns="45711">
                <a:spAutoFit/>
              </a:bodyPr>
              <a:lstStyle/>
              <a:p>
                <a:pPr>
                  <a:lnSpc>
                    <a:spcPct val="150000"/>
                  </a:lnSpc>
                  <a:spcAft>
                    <a:spcPts val="0"/>
                  </a:spcAft>
                </a:pP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根据得失电子守恒得</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sSub>
                      <m:sSub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sSubPr>
                      <m:e>
                        <m:limUpp>
                          <m:limUp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limUppPr>
                          <m:e>
                            <m:r>
                              <m:rPr>
                                <m:sty m:val="p"/>
                              </m:rP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S</m:t>
                            </m:r>
                          </m:e>
                          <m:lim>
                            <m:f>
                              <m:f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fPr>
                              <m:num>
                                <m:r>
                                  <m:rPr>
                                    <m:nor/>
                                  </m:rPr>
                                  <a:rPr lang="en-US" altLang="zh-CN" sz="49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num>
                              <m:den>
                                <m:r>
                                  <a:rPr lang="en-US" altLang="zh-CN" sz="4900" i="1">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𝑥</m:t>
                                </m:r>
                              </m:den>
                            </m:f>
                          </m:lim>
                        </m:limUpp>
                      </m:e>
                      <m:sub>
                        <m:r>
                          <a:rPr lang="en-US" altLang="zh-CN" sz="4900" i="1">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𝑥</m:t>
                        </m:r>
                      </m:sub>
                    </m:sSub>
                  </m:oMath>
                </a14:m>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limUpp>
                      <m:limUp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limUppPr>
                      <m:e>
                        <m:r>
                          <m:rPr>
                            <m:sty m:val="p"/>
                          </m:rP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S</m:t>
                        </m:r>
                      </m:e>
                      <m:lim>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+6</m:t>
                        </m:r>
                      </m:lim>
                    </m:limUpp>
                  </m:oMath>
                </a14:m>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16Na</a:t>
                </a:r>
                <a14:m>
                  <m:oMath xmlns:m="http://schemas.openxmlformats.org/officeDocument/2006/math">
                    <m:limUpp>
                      <m:limUp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limUppPr>
                      <m:e>
                        <m:r>
                          <m:rPr>
                            <m:sty m:val="p"/>
                          </m:rP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Cl</m:t>
                        </m:r>
                      </m:e>
                      <m:lim>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lim>
                    </m:limUpp>
                  </m:oMath>
                </a14:m>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O→16Na</a:t>
                </a:r>
                <a14:m>
                  <m:oMath xmlns:m="http://schemas.openxmlformats.org/officeDocument/2006/math">
                    <m:limUpp>
                      <m:limUp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limUppPr>
                      <m:e>
                        <m:r>
                          <m:rPr>
                            <m:sty m:val="p"/>
                          </m:rP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Cl</m:t>
                        </m:r>
                      </m:e>
                      <m:lim>
                        <m:r>
                          <m:rPr>
                            <m:nor/>
                          </m:rPr>
                          <a:rPr lang="en-US" altLang="zh-CN" sz="49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lim>
                    </m:limUpp>
                  </m:oMath>
                </a14:m>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49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+2)×1=2×16,</a:t>
                </a:r>
                <a:r>
                  <a:rPr lang="en-US" altLang="zh-CN" sz="49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24" name="矩形 23">
                <a:extLst>
                  <a:ext uri="{FF2B5EF4-FFF2-40B4-BE49-F238E27FC236}">
                    <a16:creationId xmlns:a16="http://schemas.microsoft.com/office/drawing/2014/main" xmlns:a14="http://schemas.microsoft.com/office/drawing/2010/main" xmlns="" id="{38AD0A17-0EA1-4FF2-A6CB-180F5E0E5665}"/>
                  </a:ext>
                </a:extLst>
              </p:cNvPr>
              <p:cNvSpPr>
                <a:spLocks noRot="1" noChangeAspect="1" noMove="1" noResize="1" noEditPoints="1" noAdjustHandles="1" noChangeArrowheads="1" noChangeShapeType="1" noTextEdit="1"/>
              </p:cNvSpPr>
              <p:nvPr/>
            </p:nvSpPr>
            <p:spPr>
              <a:xfrm>
                <a:off x="642010" y="1807463"/>
                <a:ext cx="7952292" cy="1742572"/>
              </a:xfrm>
              <a:prstGeom prst="rect">
                <a:avLst/>
              </a:prstGeom>
              <a:blipFill rotWithShape="1">
                <a:blip r:embed="rId3"/>
                <a:stretch>
                  <a:fillRect l="-1379" b="-419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099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素养全面提升.EPS" descr="id:2147509231;FounderCES">
            <a:extLst>
              <a:ext uri="{FF2B5EF4-FFF2-40B4-BE49-F238E27FC236}">
                <a16:creationId xmlns:a16="http://schemas.microsoft.com/office/drawing/2014/main" xmlns="" id="{5EC2D793-D3D9-4198-8B44-45BE52D8379F}"/>
              </a:ext>
            </a:extLst>
          </p:cNvPr>
          <p:cNvPicPr/>
          <p:nvPr/>
        </p:nvPicPr>
        <p:blipFill>
          <a:blip r:embed="rId2"/>
          <a:stretch>
            <a:fillRect/>
          </a:stretch>
        </p:blipFill>
        <p:spPr>
          <a:xfrm>
            <a:off x="1512494" y="1188543"/>
            <a:ext cx="20810312" cy="643330"/>
          </a:xfrm>
          <a:prstGeom prst="rect">
            <a:avLst/>
          </a:prstGeom>
        </p:spPr>
      </p:pic>
      <p:sp>
        <p:nvSpPr>
          <p:cNvPr id="7" name="矩形 6">
            <a:extLst>
              <a:ext uri="{FF2B5EF4-FFF2-40B4-BE49-F238E27FC236}">
                <a16:creationId xmlns:a16="http://schemas.microsoft.com/office/drawing/2014/main" xmlns="" id="{8D462E55-C6E2-46D0-9A67-2ABE9DEA8185}"/>
              </a:ext>
            </a:extLst>
          </p:cNvPr>
          <p:cNvSpPr/>
          <p:nvPr/>
        </p:nvSpPr>
        <p:spPr>
          <a:xfrm>
            <a:off x="11665621" y="2196655"/>
            <a:ext cx="10585175" cy="73859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solidFill>
                <a:prstClr val="white"/>
              </a:solidFill>
              <a:latin typeface="Calibri"/>
              <a:ea typeface="宋体" panose="02010600030101010101" pitchFamily="2" charset="-122"/>
            </a:endParaRPr>
          </a:p>
        </p:txBody>
      </p:sp>
      <p:sp>
        <p:nvSpPr>
          <p:cNvPr id="8" name="矩形 7">
            <a:extLst>
              <a:ext uri="{FF2B5EF4-FFF2-40B4-BE49-F238E27FC236}">
                <a16:creationId xmlns:a16="http://schemas.microsoft.com/office/drawing/2014/main" xmlns="" id="{AEBE1E89-978C-4D4D-8ADF-A221F6F29AC3}"/>
              </a:ext>
            </a:extLst>
          </p:cNvPr>
          <p:cNvSpPr/>
          <p:nvPr/>
        </p:nvSpPr>
        <p:spPr>
          <a:xfrm>
            <a:off x="1415888" y="3007572"/>
            <a:ext cx="9609220" cy="6190543"/>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现有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24 mL</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浓度为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0.05 mol·L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溶液恰好与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 mL</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浓度为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0.02 mol·L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溶液完全反应。已知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可被</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Cr</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则元素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Cr</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在还原产物中的化合价为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A.+2	B.+3         C.+4	   D.+5</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pic>
        <p:nvPicPr>
          <p:cNvPr id="9"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493" y="2412678"/>
            <a:ext cx="360041" cy="50405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376588" y="1940309"/>
            <a:ext cx="8683216" cy="110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5" tIns="45711" rIns="91425" bIns="45711" numCol="1" anchor="ctr" anchorCtr="0" compatLnSpc="1">
            <a:prstTxWarp prst="textNoShape">
              <a:avLst/>
            </a:prstTxWarp>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题组一　常规型氧化还原反应计算</a:t>
            </a:r>
            <a:endParaRPr lang="zh-CN" altLang="zh-CN" sz="1300" b="1" dirty="0">
              <a:solidFill>
                <a:srgbClr val="000000"/>
              </a:solidFill>
              <a:latin typeface="NEU-BZ-S92" panose="02020503000000020003"/>
              <a:ea typeface="方正书宋_GBK"/>
              <a:cs typeface="Times New Roman" panose="02020603050405020304" pitchFamily="18" charset="0"/>
            </a:endParaRPr>
          </a:p>
        </p:txBody>
      </p:sp>
      <p:sp>
        <p:nvSpPr>
          <p:cNvPr id="11" name="Rectangle 16">
            <a:extLst>
              <a:ext uri="{FF2B5EF4-FFF2-40B4-BE49-F238E27FC236}">
                <a16:creationId xmlns:a16="http://schemas.microsoft.com/office/drawing/2014/main" xmlns="" id="{61E35FE3-1374-4395-8351-FC65E333CAEF}"/>
              </a:ext>
            </a:extLst>
          </p:cNvPr>
          <p:cNvSpPr>
            <a:spLocks noChangeArrowheads="1"/>
          </p:cNvSpPr>
          <p:nvPr/>
        </p:nvSpPr>
        <p:spPr bwMode="auto">
          <a:xfrm>
            <a:off x="9649396" y="7032919"/>
            <a:ext cx="576065" cy="1108524"/>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2" name="Rectangle 17">
            <a:extLst>
              <a:ext uri="{FF2B5EF4-FFF2-40B4-BE49-F238E27FC236}">
                <a16:creationId xmlns:a16="http://schemas.microsoft.com/office/drawing/2014/main" xmlns="" id="{AA24C8B1-6C8D-4330-979C-EFBF385CAB9D}"/>
              </a:ext>
            </a:extLst>
          </p:cNvPr>
          <p:cNvSpPr>
            <a:spLocks noChangeArrowheads="1"/>
          </p:cNvSpPr>
          <p:nvPr/>
        </p:nvSpPr>
        <p:spPr bwMode="auto">
          <a:xfrm>
            <a:off x="11839047" y="2134153"/>
            <a:ext cx="10195724" cy="7206946"/>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题目中指出被还原的元素是</a:t>
            </a:r>
            <a:r>
              <a:rPr lang="en-US" altLang="zh-CN" sz="4400" dirty="0">
                <a:solidFill>
                  <a:srgbClr val="A50021"/>
                </a:solidFill>
                <a:latin typeface="Times New Roman" panose="02020603050405020304" pitchFamily="18" charset="0"/>
                <a:ea typeface="微软雅黑" panose="020B0503020204020204" pitchFamily="34" charset="-122"/>
              </a:rPr>
              <a:t>Cr,</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则得电子的物质必是</a:t>
            </a:r>
            <a:r>
              <a:rPr lang="en-US" altLang="zh-CN" sz="4400" dirty="0">
                <a:solidFill>
                  <a:srgbClr val="A50021"/>
                </a:solidFill>
                <a:latin typeface="Times New Roman" panose="02020603050405020304" pitchFamily="18" charset="0"/>
                <a:ea typeface="微软雅黑" panose="020B0503020204020204" pitchFamily="34" charset="-122"/>
              </a:rPr>
              <a:t>K</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Cr</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7</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失电子的物质一定是</a:t>
            </a:r>
            <a:r>
              <a:rPr lang="en-US" altLang="zh-CN" sz="4400" dirty="0">
                <a:solidFill>
                  <a:srgbClr val="A50021"/>
                </a:solidFill>
                <a:latin typeface="Times New Roman" panose="02020603050405020304" pitchFamily="18" charset="0"/>
                <a:ea typeface="微软雅黑" panose="020B0503020204020204" pitchFamily="34" charset="-122"/>
              </a:rPr>
              <a:t>Na</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SO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其中</a:t>
            </a:r>
            <a:r>
              <a:rPr lang="en-US" altLang="zh-CN" sz="4400" dirty="0">
                <a:solidFill>
                  <a:srgbClr val="A50021"/>
                </a:solidFill>
                <a:latin typeface="Times New Roman" panose="02020603050405020304" pitchFamily="18" charset="0"/>
                <a:ea typeface="微软雅黑" panose="020B0503020204020204" pitchFamily="34" charset="-122"/>
              </a:rPr>
              <a:t>S</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的化合价从</a:t>
            </a:r>
            <a:r>
              <a:rPr lang="en-US" altLang="zh-CN" sz="4400" dirty="0">
                <a:solidFill>
                  <a:srgbClr val="A50021"/>
                </a:solidFill>
                <a:latin typeface="Times New Roman" panose="02020603050405020304" pitchFamily="18" charset="0"/>
                <a:ea typeface="微软雅黑" panose="020B0503020204020204" pitchFamily="34" charset="-122"/>
              </a:rPr>
              <a:t>+4→+6;</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而</a:t>
            </a:r>
            <a:r>
              <a:rPr lang="en-US" altLang="zh-CN" sz="4400" dirty="0">
                <a:solidFill>
                  <a:srgbClr val="A50021"/>
                </a:solidFill>
                <a:latin typeface="Times New Roman" panose="02020603050405020304" pitchFamily="18" charset="0"/>
                <a:ea typeface="微软雅黑" panose="020B0503020204020204" pitchFamily="34" charset="-122"/>
              </a:rPr>
              <a:t>Cr</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的化合价将从</a:t>
            </a:r>
            <a:r>
              <a:rPr lang="en-US" altLang="zh-CN" sz="4400" dirty="0">
                <a:solidFill>
                  <a:srgbClr val="A50021"/>
                </a:solidFill>
                <a:latin typeface="Times New Roman" panose="02020603050405020304" pitchFamily="18" charset="0"/>
                <a:ea typeface="微软雅黑" panose="020B0503020204020204" pitchFamily="34" charset="-122"/>
              </a:rPr>
              <a:t>+6→+</a:t>
            </a:r>
            <a:r>
              <a:rPr lang="en-US" altLang="zh-CN" sz="4400" i="1" dirty="0">
                <a:solidFill>
                  <a:srgbClr val="A50021"/>
                </a:solidFill>
                <a:latin typeface="Times New Roman" panose="02020603050405020304" pitchFamily="18" charset="0"/>
                <a:ea typeface="微软雅黑" panose="020B0503020204020204" pitchFamily="34" charset="-122"/>
              </a:rPr>
              <a:t>n</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设化合价为</a:t>
            </a:r>
            <a:r>
              <a:rPr lang="en-US" altLang="zh-CN" sz="4400" dirty="0">
                <a:solidFill>
                  <a:srgbClr val="A50021"/>
                </a:solidFill>
                <a:latin typeface="Times New Roman" panose="02020603050405020304" pitchFamily="18" charset="0"/>
                <a:ea typeface="微软雅黑" panose="020B0503020204020204" pitchFamily="34" charset="-122"/>
              </a:rPr>
              <a:t>+</a:t>
            </a:r>
            <a:r>
              <a:rPr lang="en-US" altLang="zh-CN" sz="4400" i="1" dirty="0">
                <a:solidFill>
                  <a:srgbClr val="A50021"/>
                </a:solidFill>
                <a:latin typeface="Times New Roman" panose="02020603050405020304" pitchFamily="18" charset="0"/>
                <a:ea typeface="微软雅黑" panose="020B0503020204020204" pitchFamily="34" charset="-122"/>
              </a:rPr>
              <a:t>n</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。根据氧化还原反应中得失电子守恒规律</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有</a:t>
            </a:r>
            <a:r>
              <a:rPr lang="en-US" altLang="zh-CN" sz="4400" dirty="0">
                <a:solidFill>
                  <a:srgbClr val="A50021"/>
                </a:solidFill>
                <a:latin typeface="Times New Roman" panose="02020603050405020304" pitchFamily="18" charset="0"/>
                <a:ea typeface="微软雅黑" panose="020B0503020204020204" pitchFamily="34" charset="-122"/>
              </a:rPr>
              <a:t> 0.05 mol·L</a:t>
            </a:r>
            <a:r>
              <a:rPr lang="en-US" altLang="zh-CN" sz="4400" baseline="30000" dirty="0">
                <a:solidFill>
                  <a:srgbClr val="A50021"/>
                </a:solidFill>
                <a:latin typeface="Times New Roman" panose="02020603050405020304" pitchFamily="18" charset="0"/>
                <a:ea typeface="微软雅黑" panose="020B0503020204020204" pitchFamily="34" charset="-122"/>
              </a:rPr>
              <a:t>-1</a:t>
            </a:r>
            <a:r>
              <a:rPr lang="en-US" altLang="zh-CN" sz="4400" dirty="0">
                <a:solidFill>
                  <a:srgbClr val="A50021"/>
                </a:solidFill>
                <a:latin typeface="Times New Roman" panose="02020603050405020304" pitchFamily="18" charset="0"/>
                <a:ea typeface="微软雅黑" panose="020B0503020204020204" pitchFamily="34" charset="-122"/>
              </a:rPr>
              <a:t>×0.024 L×(6-4)=            0.02 mol·L</a:t>
            </a:r>
            <a:r>
              <a:rPr lang="en-US" altLang="zh-CN" sz="4400" baseline="30000" dirty="0">
                <a:solidFill>
                  <a:srgbClr val="A50021"/>
                </a:solidFill>
                <a:latin typeface="Times New Roman" panose="02020603050405020304" pitchFamily="18" charset="0"/>
                <a:ea typeface="微软雅黑" panose="020B0503020204020204" pitchFamily="34" charset="-122"/>
              </a:rPr>
              <a:t>-1</a:t>
            </a:r>
            <a:r>
              <a:rPr lang="en-US" altLang="zh-CN" sz="4400" dirty="0">
                <a:solidFill>
                  <a:srgbClr val="A50021"/>
                </a:solidFill>
                <a:latin typeface="Times New Roman" panose="02020603050405020304" pitchFamily="18" charset="0"/>
                <a:ea typeface="微软雅黑" panose="020B0503020204020204" pitchFamily="34" charset="-122"/>
              </a:rPr>
              <a:t>×0.020 L×2×(6-</a:t>
            </a:r>
            <a:r>
              <a:rPr lang="en-US" altLang="zh-CN" sz="4400" i="1" dirty="0">
                <a:solidFill>
                  <a:srgbClr val="A50021"/>
                </a:solidFill>
                <a:latin typeface="Times New Roman" panose="02020603050405020304" pitchFamily="18" charset="0"/>
                <a:ea typeface="微软雅黑" panose="020B0503020204020204" pitchFamily="34" charset="-122"/>
              </a:rPr>
              <a:t>n</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解得</a:t>
            </a:r>
            <a:r>
              <a:rPr lang="en-US" altLang="zh-CN" sz="4400" i="1" dirty="0">
                <a:solidFill>
                  <a:srgbClr val="A50021"/>
                </a:solidFill>
                <a:latin typeface="Times New Roman" panose="02020603050405020304" pitchFamily="18" charset="0"/>
                <a:ea typeface="微软雅黑" panose="020B0503020204020204" pitchFamily="34" charset="-122"/>
              </a:rPr>
              <a:t>n</a:t>
            </a:r>
            <a:r>
              <a:rPr lang="en-US" altLang="zh-CN" sz="44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1600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素养全面提升.EPS" descr="id:2147509231;FounderCES">
            <a:extLst>
              <a:ext uri="{FF2B5EF4-FFF2-40B4-BE49-F238E27FC236}">
                <a16:creationId xmlns:a16="http://schemas.microsoft.com/office/drawing/2014/main" xmlns="" id="{8AE4CD70-D5EC-4675-BDD7-1A9089202D5D}"/>
              </a:ext>
            </a:extLst>
          </p:cNvPr>
          <p:cNvPicPr/>
          <p:nvPr/>
        </p:nvPicPr>
        <p:blipFill>
          <a:blip r:embed="rId2"/>
          <a:stretch>
            <a:fillRect/>
          </a:stretch>
        </p:blipFill>
        <p:spPr>
          <a:xfrm>
            <a:off x="1512494" y="1188543"/>
            <a:ext cx="20810312" cy="643330"/>
          </a:xfrm>
          <a:prstGeom prst="rect">
            <a:avLst/>
          </a:prstGeom>
        </p:spPr>
      </p:pic>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xmlns="" id="{57F3AE0F-07F0-4D80-A77A-638B5EA5493F}"/>
                  </a:ext>
                </a:extLst>
              </p:cNvPr>
              <p:cNvSpPr/>
              <p:nvPr/>
            </p:nvSpPr>
            <p:spPr>
              <a:xfrm>
                <a:off x="1487898" y="1811900"/>
                <a:ext cx="9457643" cy="8441243"/>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9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黑龙江哈师大附中月考</a:t>
                </a:r>
                <a:r>
                  <a:rPr lang="en-US" altLang="zh-CN" sz="49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某强氧化剂</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XO(OH</a:t>
                </a:r>
                <a14:m>
                  <m:oMath xmlns:m="http://schemas.openxmlformats.org/officeDocument/2006/math">
                    <m:sSubSup>
                      <m:sSubSupPr>
                        <m:ctrlPr>
                          <a:rPr lang="zh-CN" altLang="zh-CN" sz="4900" i="1">
                            <a:solidFill>
                              <a:srgbClr val="000000"/>
                            </a:solidFill>
                            <a:latin typeface="Cambria Math"/>
                            <a:ea typeface="Cambria Math" panose="02040503050406030204" pitchFamily="18" charset="0"/>
                            <a:cs typeface="Times New Roman" panose="02020603050405020304" pitchFamily="18" charset="0"/>
                          </a:rPr>
                        </m:ctrlPr>
                      </m:sSubSupPr>
                      <m:e>
                        <m:r>
                          <m:rPr>
                            <m:nor/>
                          </m:rPr>
                          <a:rPr lang="en-US" altLang="zh-CN" sz="49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e>
                      <m:sub>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sub>
                      <m:sup>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m:t>
                        </m:r>
                      </m:sup>
                    </m:sSubSup>
                  </m:oMath>
                </a14:m>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被</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还原。如果还原</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2.4×10</a:t>
                </a:r>
                <a:r>
                  <a:rPr lang="en-US" altLang="zh-CN" sz="49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mol XO(OH</a:t>
                </a:r>
                <a14:m>
                  <m:oMath xmlns:m="http://schemas.openxmlformats.org/officeDocument/2006/math">
                    <m:sSubSup>
                      <m:sSubSupPr>
                        <m:ctrlPr>
                          <a:rPr lang="zh-CN" altLang="zh-CN" sz="4900" i="1">
                            <a:solidFill>
                              <a:srgbClr val="000000"/>
                            </a:solidFill>
                            <a:latin typeface="Cambria Math"/>
                            <a:ea typeface="Cambria Math" panose="02040503050406030204" pitchFamily="18" charset="0"/>
                            <a:cs typeface="Times New Roman" panose="02020603050405020304" pitchFamily="18" charset="0"/>
                          </a:rPr>
                        </m:ctrlPr>
                      </m:sSubSupPr>
                      <m:e>
                        <m:r>
                          <m:rPr>
                            <m:nor/>
                          </m:rPr>
                          <a:rPr lang="en-US" altLang="zh-CN" sz="49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e>
                      <m:sub>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sub>
                      <m:sup>
                        <m:r>
                          <a:rPr lang="en-US" altLang="zh-CN" sz="49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m:t>
                        </m:r>
                      </m:sup>
                    </m:sSubSup>
                  </m:oMath>
                </a14:m>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需用</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30 mL 0.2 mol·L</a:t>
                </a:r>
                <a:r>
                  <a:rPr lang="en-US" altLang="zh-CN" sz="49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那么</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元素被还原后的价态是</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A.+2 	B.+1        C.0 	    D.-1</a:t>
                </a:r>
                <a:endParaRPr lang="zh-CN" altLang="zh-CN" sz="49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xmlns:a14="http://schemas.microsoft.com/office/drawing/2010/main" xmlns="" id="{57F3AE0F-07F0-4D80-A77A-638B5EA5493F}"/>
                  </a:ext>
                </a:extLst>
              </p:cNvPr>
              <p:cNvSpPr>
                <a:spLocks noRot="1" noChangeAspect="1" noMove="1" noResize="1" noEditPoints="1" noAdjustHandles="1" noChangeArrowheads="1" noChangeShapeType="1" noTextEdit="1"/>
              </p:cNvSpPr>
              <p:nvPr/>
            </p:nvSpPr>
            <p:spPr>
              <a:xfrm>
                <a:off x="572536" y="699542"/>
                <a:ext cx="3639256" cy="3259012"/>
              </a:xfrm>
              <a:prstGeom prst="rect">
                <a:avLst/>
              </a:prstGeom>
              <a:blipFill rotWithShape="1">
                <a:blip r:embed="rId3"/>
                <a:stretch>
                  <a:fillRect l="-3183" b="-1685"/>
                </a:stretch>
              </a:blipFill>
            </p:spPr>
            <p:txBody>
              <a:bodyPr/>
              <a:lstStyle/>
              <a:p>
                <a:r>
                  <a:rPr lang="zh-CN" altLang="en-US">
                    <a:noFill/>
                  </a:rPr>
                  <a:t> </a:t>
                </a:r>
              </a:p>
            </p:txBody>
          </p:sp>
        </mc:Fallback>
      </mc:AlternateContent>
      <p:sp>
        <p:nvSpPr>
          <p:cNvPr id="9" name="Rectangle 16">
            <a:extLst>
              <a:ext uri="{FF2B5EF4-FFF2-40B4-BE49-F238E27FC236}">
                <a16:creationId xmlns:a16="http://schemas.microsoft.com/office/drawing/2014/main" xmlns="" id="{4DE0B853-3C09-4455-B1D5-F090E166A7A6}"/>
              </a:ext>
            </a:extLst>
          </p:cNvPr>
          <p:cNvSpPr>
            <a:spLocks noChangeArrowheads="1"/>
          </p:cNvSpPr>
          <p:nvPr/>
        </p:nvSpPr>
        <p:spPr bwMode="auto">
          <a:xfrm>
            <a:off x="4608836" y="7881320"/>
            <a:ext cx="1584175" cy="1228102"/>
          </a:xfrm>
          <a:prstGeom prst="rect">
            <a:avLst/>
          </a:prstGeom>
          <a:noFill/>
          <a:ln w="9525">
            <a:noFill/>
            <a:miter lim="800000"/>
            <a:headEnd/>
            <a:tailEnd/>
          </a:ln>
        </p:spPr>
        <p:txBody>
          <a:bodyPr wrap="square" lIns="91425" tIns="45711" rIns="91425" bIns="45711" anchor="ctr">
            <a:spAutoFit/>
          </a:bodyPr>
          <a:lstStyle/>
          <a:p>
            <a:pPr algn="just">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49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
        <p:nvSpPr>
          <p:cNvPr id="10" name="矩形 9">
            <a:extLst>
              <a:ext uri="{FF2B5EF4-FFF2-40B4-BE49-F238E27FC236}">
                <a16:creationId xmlns:a16="http://schemas.microsoft.com/office/drawing/2014/main" xmlns="" id="{0519F79E-E96E-420E-8680-03E8F28BBA86}"/>
              </a:ext>
            </a:extLst>
          </p:cNvPr>
          <p:cNvSpPr/>
          <p:nvPr/>
        </p:nvSpPr>
        <p:spPr>
          <a:xfrm>
            <a:off x="11233572" y="2087181"/>
            <a:ext cx="10933805" cy="7645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solidFill>
                <a:prstClr val="white"/>
              </a:solidFill>
              <a:latin typeface="Calibri"/>
              <a:ea typeface="宋体" panose="02010600030101010101" pitchFamily="2" charset="-122"/>
            </a:endParaRPr>
          </a:p>
        </p:txBody>
      </p:sp>
      <mc:AlternateContent xmlns:mc="http://schemas.openxmlformats.org/markup-compatibility/2006" xmlns:a14="http://schemas.microsoft.com/office/drawing/2010/main">
        <mc:Choice Requires="a14">
          <p:sp>
            <p:nvSpPr>
              <p:cNvPr id="11" name="Rectangle 17">
                <a:extLst>
                  <a:ext uri="{FF2B5EF4-FFF2-40B4-BE49-F238E27FC236}">
                    <a16:creationId xmlns:a16="http://schemas.microsoft.com/office/drawing/2014/main" xmlns="" id="{4EC13D37-D140-471F-84B6-9C4886640A57}"/>
                  </a:ext>
                </a:extLst>
              </p:cNvPr>
              <p:cNvSpPr>
                <a:spLocks noChangeArrowheads="1"/>
              </p:cNvSpPr>
              <p:nvPr/>
            </p:nvSpPr>
            <p:spPr bwMode="auto">
              <a:xfrm>
                <a:off x="11665620" y="2131062"/>
                <a:ext cx="10282305" cy="7106633"/>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XO(OH</a:t>
                </a:r>
                <a14:m>
                  <m:oMath xmlns:m="http://schemas.openxmlformats.org/officeDocument/2006/math">
                    <m:sSubSup>
                      <m:sSubSupPr>
                        <m:ctrlPr>
                          <a:rPr lang="zh-CN" altLang="zh-CN" sz="4900" i="1">
                            <a:solidFill>
                              <a:srgbClr val="A50021"/>
                            </a:solidFill>
                            <a:latin typeface="Cambria Math"/>
                            <a:ea typeface="Cambria Math" panose="02040503050406030204" pitchFamily="18" charset="0"/>
                            <a:cs typeface="Times New Roman" panose="02020603050405020304" pitchFamily="18" charset="0"/>
                          </a:rPr>
                        </m:ctrlPr>
                      </m:sSubSupPr>
                      <m:e>
                        <m:r>
                          <m:rPr>
                            <m:nor/>
                          </m:rPr>
                          <a:rPr lang="en-US" altLang="zh-CN" sz="49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e>
                      <m:sub>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sub>
                      <m:sup>
                        <m:r>
                          <a:rPr lang="en-US" altLang="zh-CN" sz="49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t>
                        </m:r>
                      </m:sup>
                    </m:sSubSup>
                  </m:oMath>
                </a14:m>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的化合价是</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的化合价从</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价升高到</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设</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元素被还原后的化合价为</a:t>
                </a:r>
                <a:r>
                  <a:rPr lang="en-US" altLang="zh-CN" sz="49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根据氧化还原反应中化合价升降总数相等</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有</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2.4×10</a:t>
                </a:r>
                <a:r>
                  <a:rPr lang="en-US" altLang="zh-CN" sz="49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p>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a:t>
                </a:r>
                <a:r>
                  <a:rPr lang="en-US" altLang="zh-CN" sz="49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)=0.2×0.03×(6-4),</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解得</a:t>
                </a:r>
                <a:r>
                  <a:rPr lang="en-US" altLang="zh-CN" sz="49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1" name="Rectangle 17">
                <a:extLst>
                  <a:ext uri="{FF2B5EF4-FFF2-40B4-BE49-F238E27FC236}">
                    <a16:creationId xmlns:a16="http://schemas.microsoft.com/office/drawing/2014/main" xmlns:a14="http://schemas.microsoft.com/office/drawing/2010/main" xmlns="" id="{4EC13D37-D140-471F-84B6-9C4886640A57}"/>
                  </a:ext>
                </a:extLst>
              </p:cNvPr>
              <p:cNvSpPr>
                <a:spLocks noRot="1" noChangeAspect="1" noMove="1" noResize="1" noEditPoints="1" noAdjustHandles="1" noChangeArrowheads="1" noChangeShapeType="1" noTextEdit="1"/>
              </p:cNvSpPr>
              <p:nvPr/>
            </p:nvSpPr>
            <p:spPr bwMode="auto">
              <a:xfrm>
                <a:off x="4488875" y="822764"/>
                <a:ext cx="3956582" cy="2743743"/>
              </a:xfrm>
              <a:prstGeom prst="rect">
                <a:avLst/>
              </a:prstGeom>
              <a:blipFill rotWithShape="1">
                <a:blip r:embed="rId4"/>
                <a:stretch>
                  <a:fillRect l="-2773" r="-2773" b="-2667"/>
                </a:stretch>
              </a:blipFill>
              <a:ln w="9525">
                <a:noFill/>
                <a:miter lim="800000"/>
                <a:headEnd/>
                <a:tailEnd/>
              </a:ln>
            </p:spPr>
            <p:txBody>
              <a:bodyPr/>
              <a:lstStyle/>
              <a:p>
                <a:r>
                  <a:rPr lang="zh-CN" altLang="en-US">
                    <a:noFill/>
                  </a:rPr>
                  <a:t> </a:t>
                </a:r>
              </a:p>
            </p:txBody>
          </p:sp>
        </mc:Fallback>
      </mc:AlternateContent>
    </p:spTree>
    <p:extLst>
      <p:ext uri="{BB962C8B-B14F-4D97-AF65-F5344CB8AC3E}">
        <p14:creationId xmlns:p14="http://schemas.microsoft.com/office/powerpoint/2010/main" val="404395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素养全面提升.EPS" descr="id:2147509231;FounderCES">
            <a:extLst>
              <a:ext uri="{FF2B5EF4-FFF2-40B4-BE49-F238E27FC236}">
                <a16:creationId xmlns:a16="http://schemas.microsoft.com/office/drawing/2014/main" xmlns="" id="{8AE4CD70-D5EC-4675-BDD7-1A9089202D5D}"/>
              </a:ext>
            </a:extLst>
          </p:cNvPr>
          <p:cNvPicPr/>
          <p:nvPr/>
        </p:nvPicPr>
        <p:blipFill>
          <a:blip r:embed="rId2"/>
          <a:stretch>
            <a:fillRect/>
          </a:stretch>
        </p:blipFill>
        <p:spPr>
          <a:xfrm>
            <a:off x="1512494" y="1188543"/>
            <a:ext cx="20810312" cy="643330"/>
          </a:xfrm>
          <a:prstGeom prst="rect">
            <a:avLst/>
          </a:prstGeom>
        </p:spPr>
      </p:pic>
      <p:pic>
        <p:nvPicPr>
          <p:cNvPr id="18"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6474" y="2316775"/>
            <a:ext cx="377107" cy="5279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376590" y="1932385"/>
            <a:ext cx="9649072" cy="212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1" rIns="91425" bIns="45711" numCol="1" anchor="ctr" anchorCtr="0" compatLnSpc="1">
            <a:prstTxWarp prst="textNoShape">
              <a:avLst/>
            </a:prstTxWarp>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题组二　涉及电子守恒型氧化还原反应的计算</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20" name="矩形 19">
            <a:extLst>
              <a:ext uri="{FF2B5EF4-FFF2-40B4-BE49-F238E27FC236}">
                <a16:creationId xmlns:a16="http://schemas.microsoft.com/office/drawing/2014/main" xmlns="" id="{57F3AE0F-07F0-4D80-A77A-638B5EA5493F}"/>
              </a:ext>
            </a:extLst>
          </p:cNvPr>
          <p:cNvSpPr/>
          <p:nvPr/>
        </p:nvSpPr>
        <p:spPr>
          <a:xfrm>
            <a:off x="1415891" y="3971700"/>
            <a:ext cx="11329849" cy="7206946"/>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足量铜与一定量浓硝酸反应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得到硝酸铜溶液和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的混合气体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将这些气体与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1.68 L 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标准状况</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混合后通入水中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所有气体完全被水吸收生成硝酸。若向所得硝酸铜溶液中加入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 mol·L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NaOH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溶液至</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恰好完全沉淀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则消耗</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溶液的体积是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A.60 mL	   B.45 mL      C.30 mL	D.15 mL</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21" name="Rectangle 16">
            <a:extLst>
              <a:ext uri="{FF2B5EF4-FFF2-40B4-BE49-F238E27FC236}">
                <a16:creationId xmlns:a16="http://schemas.microsoft.com/office/drawing/2014/main" xmlns="" id="{4DE0B853-3C09-4455-B1D5-F090E166A7A6}"/>
              </a:ext>
            </a:extLst>
          </p:cNvPr>
          <p:cNvSpPr>
            <a:spLocks noChangeArrowheads="1"/>
          </p:cNvSpPr>
          <p:nvPr/>
        </p:nvSpPr>
        <p:spPr bwMode="auto">
          <a:xfrm>
            <a:off x="10370636" y="8849391"/>
            <a:ext cx="1008113" cy="1108524"/>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22" name="矩形 21">
            <a:extLst>
              <a:ext uri="{FF2B5EF4-FFF2-40B4-BE49-F238E27FC236}">
                <a16:creationId xmlns:a16="http://schemas.microsoft.com/office/drawing/2014/main" xmlns="" id="{480B7B65-41E9-4A39-99F0-0BF4B6FEA26A}"/>
              </a:ext>
            </a:extLst>
          </p:cNvPr>
          <p:cNvSpPr/>
          <p:nvPr/>
        </p:nvSpPr>
        <p:spPr>
          <a:xfrm>
            <a:off x="12780100" y="2239823"/>
            <a:ext cx="9567299" cy="9212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solidFill>
                <a:prstClr val="white"/>
              </a:solidFill>
              <a:latin typeface="Calibri"/>
              <a:ea typeface="宋体" panose="02010600030101010101" pitchFamily="2" charset="-122"/>
            </a:endParaRPr>
          </a:p>
        </p:txBody>
      </p:sp>
      <mc:AlternateContent xmlns:mc="http://schemas.openxmlformats.org/markup-compatibility/2006" xmlns:a14="http://schemas.microsoft.com/office/drawing/2010/main">
        <mc:Choice Requires="a14">
          <p:sp>
            <p:nvSpPr>
              <p:cNvPr id="23" name="Rectangle 17">
                <a:extLst>
                  <a:ext uri="{FF2B5EF4-FFF2-40B4-BE49-F238E27FC236}">
                    <a16:creationId xmlns:a16="http://schemas.microsoft.com/office/drawing/2014/main" xmlns="" id="{25F6F512-7569-48F0-BD2B-07E2CFBD8DFD}"/>
                  </a:ext>
                </a:extLst>
              </p:cNvPr>
              <p:cNvSpPr>
                <a:spLocks noChangeArrowheads="1"/>
              </p:cNvSpPr>
              <p:nvPr/>
            </p:nvSpPr>
            <p:spPr bwMode="auto">
              <a:xfrm>
                <a:off x="13003538" y="1586455"/>
                <a:ext cx="9120422" cy="9540023"/>
              </a:xfrm>
              <a:prstGeom prst="rect">
                <a:avLst/>
              </a:prstGeom>
              <a:noFill/>
              <a:ln w="9525">
                <a:noFill/>
                <a:miter lim="800000"/>
                <a:headEnd/>
                <a:tailEnd/>
              </a:ln>
            </p:spPr>
            <p:txBody>
              <a:bodyPr wrap="square" lIns="91425" tIns="45711" rIns="91425" bIns="45711"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由题意可知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d>
                      <m:dPr>
                        <m:begChr m:val="{"/>
                        <m:endChr m:val=""/>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mPr>
                          <m:m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N</m:t>
                              </m:r>
                              <m:sSub>
                                <m:sSub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sub>
                              </m:sSub>
                            </m:e>
                          </m:mr>
                          <m:mr>
                            <m:e>
                              <m:sSub>
                                <m:sSub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N</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sub>
                              </m:sSub>
                              <m:sSub>
                                <m:sSub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Sub>
                            </m:e>
                          </m:mr>
                          <m:m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NO</m:t>
                              </m:r>
                            </m:e>
                          </m:mr>
                        </m:m>
                      </m:e>
                    </m:d>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失去的电子数与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得到的电子数相等。即</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(Cu)=2</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p>
              <a:p>
                <a:pPr latinLnBrk="1">
                  <a:spcAft>
                    <a:spcPts val="0"/>
                  </a:spcAft>
                </a:pPr>
                <a14:m>
                  <m:oMath xmlns:m="http://schemas.openxmlformats.org/officeDocument/2006/math">
                    <m:f>
                      <m:f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fPr>
                      <m:num>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68</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num>
                      <m:den>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22</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mo</m:t>
                        </m:r>
                        <m:sSup>
                          <m:s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e>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sup>
                        </m:sSup>
                      </m:den>
                    </m:f>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0.15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。根据质量守</a:t>
                </a:r>
                <a:endPar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恒及</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的反应可得关系式</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(NaOH)=2</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p>
              <a:p>
                <a:pPr latinLnBrk="1">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=0.3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V</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(NaOH)=</a:t>
                </a:r>
                <a14:m>
                  <m:oMath xmlns:m="http://schemas.openxmlformats.org/officeDocument/2006/math">
                    <m:f>
                      <m:f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fPr>
                      <m:num>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0</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mol</m:t>
                        </m:r>
                      </m:num>
                      <m:den>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5</m:t>
                        </m:r>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mol</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Sup>
                          <m:s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e>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sup>
                        </m:sSup>
                      </m:den>
                    </m:f>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0.06 L=60 mL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23" name="Rectangle 17">
                <a:extLst>
                  <a:ext uri="{FF2B5EF4-FFF2-40B4-BE49-F238E27FC236}">
                    <a16:creationId xmlns:a16="http://schemas.microsoft.com/office/drawing/2014/main" xmlns:a14="http://schemas.microsoft.com/office/drawing/2010/main" xmlns="" id="{25F6F512-7569-48F0-BD2B-07E2CFBD8DFD}"/>
                  </a:ext>
                </a:extLst>
              </p:cNvPr>
              <p:cNvSpPr>
                <a:spLocks noRot="1" noChangeAspect="1" noMove="1" noResize="1" noEditPoints="1" noAdjustHandles="1" noChangeArrowheads="1" noChangeShapeType="1" noTextEdit="1"/>
              </p:cNvSpPr>
              <p:nvPr/>
            </p:nvSpPr>
            <p:spPr bwMode="auto">
              <a:xfrm>
                <a:off x="5003699" y="612501"/>
                <a:ext cx="3509495" cy="3683231"/>
              </a:xfrm>
              <a:prstGeom prst="rect">
                <a:avLst/>
              </a:prstGeom>
              <a:blipFill rotWithShape="1">
                <a:blip r:embed="rId4"/>
                <a:stretch>
                  <a:fillRect l="-2778" r="-521" b="-2810"/>
                </a:stretch>
              </a:blipFill>
              <a:ln w="9525">
                <a:noFill/>
                <a:miter lim="800000"/>
                <a:headEnd/>
                <a:tailEnd/>
              </a:ln>
            </p:spPr>
            <p:txBody>
              <a:bodyPr/>
              <a:lstStyle/>
              <a:p>
                <a:r>
                  <a:rPr lang="zh-CN" altLang="en-US">
                    <a:noFill/>
                  </a:rPr>
                  <a:t> </a:t>
                </a:r>
              </a:p>
            </p:txBody>
          </p:sp>
        </mc:Fallback>
      </mc:AlternateContent>
      <p:pic>
        <p:nvPicPr>
          <p:cNvPr id="24" name="图片 23">
            <a:extLst>
              <a:ext uri="{FF2B5EF4-FFF2-40B4-BE49-F238E27FC236}">
                <a16:creationId xmlns:a16="http://schemas.microsoft.com/office/drawing/2014/main" xmlns="" id="{5407031B-42C8-4781-BF77-B1E4B0705AAB}"/>
              </a:ext>
            </a:extLst>
          </p:cNvPr>
          <p:cNvPicPr/>
          <p:nvPr/>
        </p:nvPicPr>
        <p:blipFill>
          <a:blip r:embed="rId5">
            <a:clrChange>
              <a:clrFrom>
                <a:srgbClr val="FFFEFF"/>
              </a:clrFrom>
              <a:clrTo>
                <a:srgbClr val="FFFEFF">
                  <a:alpha val="0"/>
                </a:srgbClr>
              </a:clrTo>
            </a:clrChange>
            <a:duotone>
              <a:schemeClr val="accent2">
                <a:shade val="45000"/>
                <a:satMod val="135000"/>
              </a:schemeClr>
              <a:prstClr val="white"/>
            </a:duotone>
          </a:blip>
          <a:stretch>
            <a:fillRect/>
          </a:stretch>
        </p:blipFill>
        <p:spPr>
          <a:xfrm>
            <a:off x="19082445" y="2916287"/>
            <a:ext cx="1008110" cy="1152574"/>
          </a:xfrm>
          <a:prstGeom prst="rect">
            <a:avLst/>
          </a:prstGeom>
        </p:spPr>
      </p:pic>
    </p:spTree>
    <p:extLst>
      <p:ext uri="{BB962C8B-B14F-4D97-AF65-F5344CB8AC3E}">
        <p14:creationId xmlns:p14="http://schemas.microsoft.com/office/powerpoint/2010/main" val="44936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素养全面提升.EPS" descr="id:2147509231;FounderCES">
            <a:extLst>
              <a:ext uri="{FF2B5EF4-FFF2-40B4-BE49-F238E27FC236}">
                <a16:creationId xmlns:a16="http://schemas.microsoft.com/office/drawing/2014/main" xmlns="" id="{8AE4CD70-D5EC-4675-BDD7-1A9089202D5D}"/>
              </a:ext>
            </a:extLst>
          </p:cNvPr>
          <p:cNvPicPr/>
          <p:nvPr/>
        </p:nvPicPr>
        <p:blipFill>
          <a:blip r:embed="rId2"/>
          <a:stretch>
            <a:fillRect/>
          </a:stretch>
        </p:blipFill>
        <p:spPr>
          <a:xfrm>
            <a:off x="1512494" y="1188543"/>
            <a:ext cx="20810312" cy="643330"/>
          </a:xfrm>
          <a:prstGeom prst="rect">
            <a:avLst/>
          </a:prstGeom>
        </p:spPr>
      </p:pic>
      <p:sp>
        <p:nvSpPr>
          <p:cNvPr id="8" name="矩形 7">
            <a:extLst>
              <a:ext uri="{FF2B5EF4-FFF2-40B4-BE49-F238E27FC236}">
                <a16:creationId xmlns:a16="http://schemas.microsoft.com/office/drawing/2014/main" xmlns="" id="{AAB67890-9A55-47C7-AF17-3647F344320B}"/>
              </a:ext>
            </a:extLst>
          </p:cNvPr>
          <p:cNvSpPr/>
          <p:nvPr/>
        </p:nvSpPr>
        <p:spPr>
          <a:xfrm>
            <a:off x="1368477" y="5834297"/>
            <a:ext cx="20906914" cy="55153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latinLnBrk="1">
              <a:defRPr/>
            </a:pPr>
            <a:endParaRPr lang="zh-CN" altLang="en-US" dirty="0">
              <a:solidFill>
                <a:prstClr val="white"/>
              </a:solidFill>
              <a:latin typeface="Calibri"/>
              <a:ea typeface="宋体" panose="02010600030101010101" pitchFamily="2" charset="-122"/>
            </a:endParaRPr>
          </a:p>
        </p:txBody>
      </p:sp>
      <p:sp>
        <p:nvSpPr>
          <p:cNvPr id="9" name="矩形 8">
            <a:extLst>
              <a:ext uri="{FF2B5EF4-FFF2-40B4-BE49-F238E27FC236}">
                <a16:creationId xmlns:a16="http://schemas.microsoft.com/office/drawing/2014/main" xmlns="" id="{57F3AE0F-07F0-4D80-A77A-638B5EA5493F}"/>
              </a:ext>
            </a:extLst>
          </p:cNvPr>
          <p:cNvSpPr/>
          <p:nvPr/>
        </p:nvSpPr>
        <p:spPr>
          <a:xfrm>
            <a:off x="1415891" y="1811900"/>
            <a:ext cx="20258842" cy="415773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取</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g</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铜镁合金完全溶于浓硝酸中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反应过程中硝酸被还原只产生</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8960 mL</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气体和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672 mL</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气体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都已折算到标准状况</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在反应后的溶液中加入足量的氢氧化钠溶液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生成沉淀的质量为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17.02 g</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A.8.64	B.9.20	C.9.00	D.9.44</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10" name="Rectangle 16">
            <a:extLst>
              <a:ext uri="{FF2B5EF4-FFF2-40B4-BE49-F238E27FC236}">
                <a16:creationId xmlns:a16="http://schemas.microsoft.com/office/drawing/2014/main" xmlns="" id="{430D41BF-8378-4FE5-978C-6D8BE8EC6F7B}"/>
              </a:ext>
            </a:extLst>
          </p:cNvPr>
          <p:cNvSpPr>
            <a:spLocks noChangeArrowheads="1"/>
          </p:cNvSpPr>
          <p:nvPr/>
        </p:nvSpPr>
        <p:spPr bwMode="auto">
          <a:xfrm>
            <a:off x="12889758" y="3762176"/>
            <a:ext cx="1008113" cy="1108524"/>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grpSp>
        <p:nvGrpSpPr>
          <p:cNvPr id="11" name="组合 10">
            <a:extLst>
              <a:ext uri="{FF2B5EF4-FFF2-40B4-BE49-F238E27FC236}">
                <a16:creationId xmlns:a16="http://schemas.microsoft.com/office/drawing/2014/main" xmlns="" id="{3643F0DE-DF36-4B25-8B62-6EA1180897A4}"/>
              </a:ext>
            </a:extLst>
          </p:cNvPr>
          <p:cNvGrpSpPr/>
          <p:nvPr/>
        </p:nvGrpSpPr>
        <p:grpSpPr>
          <a:xfrm>
            <a:off x="1559909" y="5880662"/>
            <a:ext cx="20546873" cy="5252975"/>
            <a:chOff x="1415890" y="6016686"/>
            <a:chExt cx="20546874" cy="5252976"/>
          </a:xfrm>
        </p:grpSpPr>
        <mc:AlternateContent xmlns:mc="http://schemas.openxmlformats.org/markup-compatibility/2006" xmlns:a14="http://schemas.microsoft.com/office/drawing/2010/main">
          <mc:Choice Requires="a14">
            <p:sp>
              <p:nvSpPr>
                <p:cNvPr id="12" name="Rectangle 17">
                  <a:extLst>
                    <a:ext uri="{FF2B5EF4-FFF2-40B4-BE49-F238E27FC236}">
                      <a16:creationId xmlns:a16="http://schemas.microsoft.com/office/drawing/2014/main" xmlns="" id="{4CA24420-43E4-4F41-AF0F-83B16F3F8134}"/>
                    </a:ext>
                  </a:extLst>
                </p:cNvPr>
                <p:cNvSpPr>
                  <a:spLocks noChangeArrowheads="1"/>
                </p:cNvSpPr>
                <p:nvPr/>
              </p:nvSpPr>
              <p:spPr bwMode="auto">
                <a:xfrm>
                  <a:off x="1415890" y="6016686"/>
                  <a:ext cx="20546874" cy="5252976"/>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7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7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反应流程为</a:t>
                  </a:r>
                  <a14:m>
                    <m:oMath xmlns:m="http://schemas.openxmlformats.org/officeDocument/2006/math">
                      <m:d>
                        <m:dPr>
                          <m:begChr m:val=""/>
                          <m:endChr m:val="}"/>
                          <m:ctrlPr>
                            <a:rPr lang="zh-CN" altLang="zh-CN" sz="4700" i="1">
                              <a:solidFill>
                                <a:srgbClr val="A50021"/>
                              </a:solidFill>
                              <a:latin typeface="Cambria Math"/>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4700" i="1">
                                  <a:solidFill>
                                    <a:srgbClr val="A50021"/>
                                  </a:solidFill>
                                  <a:latin typeface="Cambria Math"/>
                                  <a:ea typeface="Cambria Math" panose="02040503050406030204" pitchFamily="18" charset="0"/>
                                  <a:cs typeface="Times New Roman" panose="02020603050405020304" pitchFamily="18" charset="0"/>
                                </a:rPr>
                              </m:ctrlPr>
                            </m:mPr>
                            <m:mr>
                              <m:e>
                                <m:r>
                                  <m:rPr>
                                    <m:sty m:val="p"/>
                                  </m:rP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Mg</m:t>
                                </m:r>
                              </m:e>
                            </m:mr>
                            <m:mr>
                              <m:e>
                                <m:r>
                                  <m:rPr>
                                    <m:sty m:val="p"/>
                                  </m:rP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Cu</m:t>
                                </m:r>
                              </m:e>
                            </m:mr>
                          </m:m>
                        </m:e>
                      </m:d>
                    </m:oMath>
                  </a14:m>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7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g=</a:t>
                  </a:r>
                </a:p>
                <a:p>
                  <a:pPr latinLnBrk="1">
                    <a:spcAft>
                      <a:spcPts val="0"/>
                    </a:spcAft>
                  </a:pPr>
                  <a:endPar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spcAft>
                      <a:spcPts val="0"/>
                    </a:spcAft>
                  </a:pP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17.02 g-</a:t>
                  </a:r>
                  <a:r>
                    <a:rPr lang="en-US" altLang="zh-CN" sz="47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7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而</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7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的物质的量等于镁、铜失去电子的物质的量</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等于浓</a:t>
                  </a:r>
                  <a:endPar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spcAft>
                      <a:spcPts val="0"/>
                    </a:spcAft>
                  </a:pP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HNO</a:t>
                  </a:r>
                  <a:r>
                    <a:rPr lang="en-US" altLang="zh-CN" sz="47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得电子的物质的量</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7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7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4700" i="1">
                              <a:solidFill>
                                <a:srgbClr val="A50021"/>
                              </a:solidFill>
                              <a:latin typeface="Cambria Math"/>
                              <a:ea typeface="Cambria Math" panose="02040503050406030204" pitchFamily="18" charset="0"/>
                              <a:cs typeface="Times New Roman" panose="02020603050405020304" pitchFamily="18" charset="0"/>
                            </a:rPr>
                          </m:ctrlPr>
                        </m:fPr>
                        <m:num>
                          <m: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8</m:t>
                          </m:r>
                          <m:r>
                            <m:rPr>
                              <m:nor/>
                            </m:rPr>
                            <a:rPr lang="en-US" altLang="zh-CN" sz="47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96</m:t>
                          </m:r>
                          <m:r>
                            <m:rPr>
                              <m:nor/>
                            </m:rPr>
                            <a:rPr lang="en-US" altLang="zh-CN" sz="47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num>
                        <m:den>
                          <m: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22</m:t>
                          </m:r>
                          <m:r>
                            <m:rPr>
                              <m:nor/>
                            </m:rPr>
                            <a:rPr lang="en-US" altLang="zh-CN" sz="47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r>
                            <m:rPr>
                              <m:nor/>
                            </m:rPr>
                            <a:rPr lang="en-US" altLang="zh-CN" sz="47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r>
                            <m:rPr>
                              <m:nor/>
                            </m:rPr>
                            <a:rPr lang="en-US" altLang="zh-CN" sz="47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mo</m:t>
                          </m:r>
                          <m:sSup>
                            <m:sSupPr>
                              <m:ctrlPr>
                                <a:rPr lang="zh-CN" altLang="zh-CN" sz="4700" i="1">
                                  <a:solidFill>
                                    <a:srgbClr val="A50021"/>
                                  </a:solidFill>
                                  <a:latin typeface="Cambria Math"/>
                                  <a:ea typeface="Cambria Math" panose="02040503050406030204" pitchFamily="18" charset="0"/>
                                  <a:cs typeface="Times New Roman" panose="02020603050405020304" pitchFamily="18" charset="0"/>
                                </a:rPr>
                              </m:ctrlPr>
                            </m:sSupPr>
                            <m:e>
                              <m:r>
                                <m:rPr>
                                  <m:sty m:val="p"/>
                                </m:rP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e>
                            <m:sup>
                              <m:r>
                                <m:rPr>
                                  <m:nor/>
                                </m:rPr>
                                <a:rPr lang="en-US" altLang="zh-CN" sz="47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sup>
                          </m:sSup>
                        </m:den>
                      </m:f>
                    </m:oMath>
                  </a14:m>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14:m>
                    <m:oMath xmlns:m="http://schemas.openxmlformats.org/officeDocument/2006/math">
                      <m:f>
                        <m:fPr>
                          <m:ctrlPr>
                            <a:rPr lang="zh-CN" altLang="zh-CN" sz="4700" i="1">
                              <a:solidFill>
                                <a:srgbClr val="A50021"/>
                              </a:solidFill>
                              <a:latin typeface="Cambria Math"/>
                              <a:ea typeface="Cambria Math" panose="02040503050406030204" pitchFamily="18" charset="0"/>
                              <a:cs typeface="Times New Roman" panose="02020603050405020304" pitchFamily="18" charset="0"/>
                            </a:rPr>
                          </m:ctrlPr>
                        </m:fPr>
                        <m:num>
                          <m: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0</m:t>
                          </m:r>
                          <m:r>
                            <m:rPr>
                              <m:nor/>
                            </m:rPr>
                            <a:rPr lang="en-US" altLang="zh-CN" sz="47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672</m:t>
                          </m:r>
                          <m:r>
                            <m:rPr>
                              <m:nor/>
                            </m:rPr>
                            <a:rPr lang="en-US" altLang="zh-CN" sz="47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num>
                        <m:den>
                          <m: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22</m:t>
                          </m:r>
                          <m:r>
                            <m:rPr>
                              <m:nor/>
                            </m:rPr>
                            <a:rPr lang="en-US" altLang="zh-CN" sz="47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r>
                            <m:rPr>
                              <m:nor/>
                            </m:rPr>
                            <a:rPr lang="en-US" altLang="zh-CN" sz="47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r>
                            <m:rPr>
                              <m:nor/>
                            </m:rPr>
                            <a:rPr lang="en-US" altLang="zh-CN" sz="47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mo</m:t>
                          </m:r>
                          <m:sSup>
                            <m:sSupPr>
                              <m:ctrlPr>
                                <a:rPr lang="zh-CN" altLang="zh-CN" sz="4700" i="1">
                                  <a:solidFill>
                                    <a:srgbClr val="A50021"/>
                                  </a:solidFill>
                                  <a:latin typeface="Cambria Math"/>
                                  <a:ea typeface="Cambria Math" panose="02040503050406030204" pitchFamily="18" charset="0"/>
                                  <a:cs typeface="Times New Roman" panose="02020603050405020304" pitchFamily="18" charset="0"/>
                                </a:rPr>
                              </m:ctrlPr>
                            </m:sSupPr>
                            <m:e>
                              <m:r>
                                <m:rPr>
                                  <m:sty m:val="p"/>
                                </m:rP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e>
                            <m:sup>
                              <m:r>
                                <m:rPr>
                                  <m:nor/>
                                </m:rPr>
                                <a:rPr lang="en-US" altLang="zh-CN" sz="47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7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sup>
                          </m:sSup>
                        </m:den>
                      </m:f>
                    </m:oMath>
                  </a14:m>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×2×1=</a:t>
                  </a:r>
                </a:p>
                <a:p>
                  <a:pPr latinLnBrk="1">
                    <a:spcAft>
                      <a:spcPts val="0"/>
                    </a:spcAft>
                  </a:pP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0.46 mol,</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a:t>
                  </a:r>
                  <a:r>
                    <a:rPr lang="en-US" altLang="zh-CN" sz="47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g=17.02 g-0.46 mol×17 g·mol</a:t>
                  </a:r>
                  <a:r>
                    <a:rPr lang="en-US" altLang="zh-CN" sz="47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=9.20 g</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6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2" name="Rectangle 17">
                  <a:extLst>
                    <a:ext uri="{FF2B5EF4-FFF2-40B4-BE49-F238E27FC236}">
                      <a16:creationId xmlns:a16="http://schemas.microsoft.com/office/drawing/2014/main" id="{4CA24420-43E4-4F41-AF0F-83B16F3F8134}"/>
                    </a:ext>
                  </a:extLst>
                </p:cNvPr>
                <p:cNvSpPr>
                  <a:spLocks noRot="1" noChangeAspect="1" noMove="1" noResize="1" noEditPoints="1" noAdjustHandles="1" noChangeArrowheads="1" noChangeShapeType="1" noTextEdit="1"/>
                </p:cNvSpPr>
                <p:nvPr/>
              </p:nvSpPr>
              <p:spPr bwMode="auto">
                <a:xfrm>
                  <a:off x="1415890" y="6016686"/>
                  <a:ext cx="20546874" cy="5252976"/>
                </a:xfrm>
                <a:prstGeom prst="rect">
                  <a:avLst/>
                </a:prstGeom>
                <a:blipFill>
                  <a:blip r:embed="rId3"/>
                  <a:stretch>
                    <a:fillRect l="-1365" b="-5575"/>
                  </a:stretch>
                </a:blipFill>
                <a:ln w="9525">
                  <a:noFill/>
                  <a:miter lim="800000"/>
                  <a:headEnd/>
                  <a:tailEnd/>
                </a:ln>
              </p:spPr>
              <p:txBody>
                <a:bodyPr/>
                <a:lstStyle/>
                <a:p>
                  <a:r>
                    <a:rPr lang="zh-CN" altLang="en-US">
                      <a:noFill/>
                    </a:rPr>
                    <a:t> </a:t>
                  </a:r>
                </a:p>
              </p:txBody>
            </p:sp>
          </mc:Fallback>
        </mc:AlternateContent>
        <p:pic>
          <p:nvPicPr>
            <p:cNvPr id="18" name="图片 17">
              <a:extLst>
                <a:ext uri="{FF2B5EF4-FFF2-40B4-BE49-F238E27FC236}">
                  <a16:creationId xmlns:a16="http://schemas.microsoft.com/office/drawing/2014/main" xmlns="" id="{BC7BE3DA-B737-412E-87C1-11DBB64B6907}"/>
                </a:ext>
              </a:extLst>
            </p:cNvPr>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417148" y="6570441"/>
              <a:ext cx="2539162" cy="954805"/>
            </a:xfrm>
            <a:prstGeom prst="rect">
              <a:avLst/>
            </a:prstGeom>
          </p:spPr>
        </p:pic>
        <p:pic>
          <p:nvPicPr>
            <p:cNvPr id="19" name="图片 18">
              <a:extLst>
                <a:ext uri="{FF2B5EF4-FFF2-40B4-BE49-F238E27FC236}">
                  <a16:creationId xmlns:a16="http://schemas.microsoft.com/office/drawing/2014/main" xmlns="" id="{7D7E4B1D-92B9-4A68-8C91-9F19BCF339B5}"/>
                </a:ext>
              </a:extLst>
            </p:cNvPr>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0117450" y="6085086"/>
              <a:ext cx="8856984" cy="2304256"/>
            </a:xfrm>
            <a:prstGeom prst="rect">
              <a:avLst/>
            </a:prstGeom>
          </p:spPr>
        </p:pic>
      </p:grpSp>
    </p:spTree>
    <p:extLst>
      <p:ext uri="{BB962C8B-B14F-4D97-AF65-F5344CB8AC3E}">
        <p14:creationId xmlns:p14="http://schemas.microsoft.com/office/powerpoint/2010/main" val="294935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93013" y="5892871"/>
            <a:ext cx="14617624" cy="1215699"/>
          </a:xfrm>
          <a:prstGeom prst="rect">
            <a:avLst/>
          </a:prstGeom>
        </p:spPr>
        <p:txBody>
          <a:bodyPr wrap="square" lIns="91425" tIns="45711" rIns="91425" bIns="45711">
            <a:spAutoFit/>
          </a:bodyPr>
          <a:lstStyle/>
          <a:p>
            <a:pPr>
              <a:defRPr/>
            </a:pPr>
            <a:r>
              <a:rPr lang="zh-CN" altLang="en-US" sz="7300" b="1" spc="301" dirty="0">
                <a:solidFill>
                  <a:prstClr val="black"/>
                </a:solidFill>
                <a:latin typeface="微软雅黑" pitchFamily="34" charset="-122"/>
                <a:ea typeface="微软雅黑" pitchFamily="34" charset="-122"/>
              </a:rPr>
              <a:t>考例考法直击</a:t>
            </a:r>
            <a:endParaRPr lang="zh-CN" altLang="en-US" sz="9100" b="1" spc="301" dirty="0">
              <a:solidFill>
                <a:prstClr val="black"/>
              </a:solidFill>
              <a:latin typeface="微软雅黑" pitchFamily="34" charset="-122"/>
              <a:ea typeface="微软雅黑" pitchFamily="34" charset="-122"/>
            </a:endParaRPr>
          </a:p>
        </p:txBody>
      </p:sp>
      <p:cxnSp>
        <p:nvCxnSpPr>
          <p:cNvPr id="4" name="直接连接符 3"/>
          <p:cNvCxnSpPr/>
          <p:nvPr/>
        </p:nvCxnSpPr>
        <p:spPr>
          <a:xfrm>
            <a:off x="8929315" y="7237214"/>
            <a:ext cx="132494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266152"/>
      </p:ext>
    </p:extLst>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xmlns="" id="{9350C703-0EC8-4087-A30D-899B46E0F5D1}"/>
                  </a:ext>
                </a:extLst>
              </p:cNvPr>
              <p:cNvSpPr/>
              <p:nvPr/>
            </p:nvSpPr>
            <p:spPr>
              <a:xfrm>
                <a:off x="1415889" y="1521914"/>
                <a:ext cx="12625996" cy="8643630"/>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浙江</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月选考</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聚合硫酸铁</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能用作净水剂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絮凝剂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可由绿矾</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KClO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在水溶液中反应得到。下列说法不正确的是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A.KClO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作氧化剂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每生成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mol [Fe(OH)SO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消耗</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f>
                      <m:f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fPr>
                      <m:num>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6</m:t>
                        </m:r>
                      </m:num>
                      <m:den>
                        <m:r>
                          <a:rPr lang="en-US" altLang="zh-CN" sz="4400" i="1">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𝑛</m:t>
                        </m:r>
                      </m:den>
                    </m:f>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mol KClO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生成聚合硫酸铁后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水溶液的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聚合硫酸铁可在水中形成氢氧化铁胶体而净水</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在相同条件下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的水解能力更强</a:t>
                </a:r>
                <a:endParaRPr lang="zh-CN" altLang="zh-CN" sz="44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3" name="矩形 12">
                <a:extLst>
                  <a:ext uri="{FF2B5EF4-FFF2-40B4-BE49-F238E27FC236}">
                    <a16:creationId xmlns:a16="http://schemas.microsoft.com/office/drawing/2014/main" xmlns:a14="http://schemas.microsoft.com/office/drawing/2010/main" xmlns="" id="{9350C703-0EC8-4087-A30D-899B46E0F5D1}"/>
                  </a:ext>
                </a:extLst>
              </p:cNvPr>
              <p:cNvSpPr>
                <a:spLocks noRot="1" noChangeAspect="1" noMove="1" noResize="1" noEditPoints="1" noAdjustHandles="1" noChangeArrowheads="1" noChangeShapeType="1" noTextEdit="1"/>
              </p:cNvSpPr>
              <p:nvPr/>
            </p:nvSpPr>
            <p:spPr>
              <a:xfrm>
                <a:off x="544827" y="587583"/>
                <a:ext cx="4858423" cy="3731899"/>
              </a:xfrm>
              <a:prstGeom prst="rect">
                <a:avLst/>
              </a:prstGeom>
              <a:blipFill rotWithShape="1">
                <a:blip r:embed="rId2"/>
                <a:stretch>
                  <a:fillRect l="-1882" b="-979"/>
                </a:stretch>
              </a:blipFill>
            </p:spPr>
            <p:txBody>
              <a:bodyPr/>
              <a:lstStyle/>
              <a:p>
                <a:r>
                  <a:rPr lang="zh-CN" altLang="en-US">
                    <a:noFill/>
                  </a:rPr>
                  <a:t> </a:t>
                </a:r>
              </a:p>
            </p:txBody>
          </p:sp>
        </mc:Fallback>
      </mc:AlternateContent>
      <p:sp>
        <p:nvSpPr>
          <p:cNvPr id="14" name="Rectangle 16">
            <a:extLst>
              <a:ext uri="{FF2B5EF4-FFF2-40B4-BE49-F238E27FC236}">
                <a16:creationId xmlns:a16="http://schemas.microsoft.com/office/drawing/2014/main" xmlns="" id="{D141CF6F-DB71-4A16-A728-428769985D8F}"/>
              </a:ext>
            </a:extLst>
          </p:cNvPr>
          <p:cNvSpPr>
            <a:spLocks noChangeArrowheads="1"/>
          </p:cNvSpPr>
          <p:nvPr/>
        </p:nvSpPr>
        <p:spPr bwMode="auto">
          <a:xfrm>
            <a:off x="1963579" y="4541042"/>
            <a:ext cx="936103" cy="1108524"/>
          </a:xfrm>
          <a:prstGeom prst="rect">
            <a:avLst/>
          </a:prstGeom>
          <a:noFill/>
          <a:ln w="9525">
            <a:noFill/>
            <a:miter lim="800000"/>
            <a:headEnd/>
            <a:tailEnd/>
          </a:ln>
        </p:spPr>
        <p:txBody>
          <a:bodyPr wrap="square" lIns="91425" tIns="45711" rIns="91425" bIns="45711" anchor="ctr">
            <a:spAutoFit/>
          </a:bodyPr>
          <a:lstStyle/>
          <a:p>
            <a:pPr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
        <p:nvSpPr>
          <p:cNvPr id="15" name="矩形 14">
            <a:extLst>
              <a:ext uri="{FF2B5EF4-FFF2-40B4-BE49-F238E27FC236}">
                <a16:creationId xmlns:a16="http://schemas.microsoft.com/office/drawing/2014/main" xmlns="" id="{27E41737-D956-4135-B16B-7FE05CE34F28}"/>
              </a:ext>
            </a:extLst>
          </p:cNvPr>
          <p:cNvSpPr/>
          <p:nvPr/>
        </p:nvSpPr>
        <p:spPr>
          <a:xfrm>
            <a:off x="14041885" y="1476575"/>
            <a:ext cx="8305516" cy="885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sz="4400">
              <a:solidFill>
                <a:prstClr val="white"/>
              </a:solidFill>
              <a:latin typeface="Calibri"/>
              <a:ea typeface="宋体" panose="02010600030101010101" pitchFamily="2" charset="-122"/>
            </a:endParaRPr>
          </a:p>
        </p:txBody>
      </p:sp>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xmlns="" id="{C755E64D-C82C-4E90-A5E1-DBC7BEE5C745}"/>
                  </a:ext>
                </a:extLst>
              </p:cNvPr>
              <p:cNvSpPr/>
              <p:nvPr/>
            </p:nvSpPr>
            <p:spPr>
              <a:xfrm>
                <a:off x="14185902" y="1620590"/>
                <a:ext cx="7992887" cy="8567965"/>
              </a:xfrm>
              <a:prstGeom prst="rect">
                <a:avLst/>
              </a:prstGeom>
            </p:spPr>
            <p:txBody>
              <a:bodyPr wrap="square" lIns="91425" tIns="45711" rIns="91425" bIns="45711">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 mol [Fe(OH)SO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转移</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消耗</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 mol KClO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转移</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6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则需要消耗</a:t>
                </a:r>
                <a14:m>
                  <m:oMath xmlns:m="http://schemas.openxmlformats.org/officeDocument/2006/math">
                    <m:f>
                      <m:f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fPr>
                      <m:num>
                        <m:r>
                          <a:rPr lang="en-US" altLang="zh-CN" sz="4400" i="1">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𝑛</m:t>
                        </m:r>
                      </m:num>
                      <m:den>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6</m:t>
                        </m:r>
                      </m:den>
                    </m:f>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mol KClO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该反应为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KClO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O=6[Fe(OH)SO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baseline="-250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KCl</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溶液显酸性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反应后溶液</a:t>
                </a:r>
                <a:endPar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p:txBody>
          </p:sp>
        </mc:Choice>
        <mc:Fallback xmlns="">
          <p:sp>
            <p:nvSpPr>
              <p:cNvPr id="16" name="矩形 15">
                <a:extLst>
                  <a:ext uri="{FF2B5EF4-FFF2-40B4-BE49-F238E27FC236}">
                    <a16:creationId xmlns:a16="http://schemas.microsoft.com/office/drawing/2014/main" xmlns:a14="http://schemas.microsoft.com/office/drawing/2010/main" xmlns="" id="{C755E64D-C82C-4E90-A5E1-DBC7BEE5C745}"/>
                  </a:ext>
                </a:extLst>
              </p:cNvPr>
              <p:cNvSpPr>
                <a:spLocks noRot="1" noChangeAspect="1" noMove="1" noResize="1" noEditPoints="1" noAdjustHandles="1" noChangeArrowheads="1" noChangeShapeType="1" noTextEdit="1"/>
              </p:cNvSpPr>
              <p:nvPr/>
            </p:nvSpPr>
            <p:spPr>
              <a:xfrm>
                <a:off x="5458667" y="625680"/>
                <a:ext cx="3075625" cy="3307937"/>
              </a:xfrm>
              <a:prstGeom prst="rect">
                <a:avLst/>
              </a:prstGeom>
              <a:blipFill rotWithShape="1">
                <a:blip r:embed="rId3"/>
                <a:stretch>
                  <a:fillRect l="-2970" r="-4356" b="-129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4713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xmlns="" id="{9350C703-0EC8-4087-A30D-899B46E0F5D1}"/>
                  </a:ext>
                </a:extLst>
              </p:cNvPr>
              <p:cNvSpPr/>
              <p:nvPr/>
            </p:nvSpPr>
            <p:spPr>
              <a:xfrm>
                <a:off x="1415891" y="1521914"/>
                <a:ext cx="12625993" cy="8643630"/>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浙江</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月选考</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聚合硫酸铁</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能用作净水剂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絮凝剂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可由绿矾</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KClO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在水溶液中反应得到。下列说法不正确的是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A.KClO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作氧化剂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每生成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mol [Fe(OH)SO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消耗</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f>
                      <m:f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fPr>
                      <m:num>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6</m:t>
                        </m:r>
                      </m:num>
                      <m:den>
                        <m:r>
                          <a:rPr lang="en-US" altLang="zh-CN" sz="4400" i="1">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𝑛</m:t>
                        </m:r>
                      </m:den>
                    </m:f>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mol KClO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生成聚合硫酸铁后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水溶液的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聚合硫酸铁可在水中形成氢氧化铁胶体而净水</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在相同条件下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的水解能力更强</a:t>
                </a:r>
                <a:endParaRPr lang="zh-CN" altLang="zh-CN" sz="44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6" name="矩形 5">
                <a:extLst>
                  <a:ext uri="{FF2B5EF4-FFF2-40B4-BE49-F238E27FC236}">
                    <a16:creationId xmlns:a16="http://schemas.microsoft.com/office/drawing/2014/main" xmlns:a14="http://schemas.microsoft.com/office/drawing/2010/main" xmlns="" id="{9350C703-0EC8-4087-A30D-899B46E0F5D1}"/>
                  </a:ext>
                </a:extLst>
              </p:cNvPr>
              <p:cNvSpPr>
                <a:spLocks noRot="1" noChangeAspect="1" noMove="1" noResize="1" noEditPoints="1" noAdjustHandles="1" noChangeArrowheads="1" noChangeShapeType="1" noTextEdit="1"/>
              </p:cNvSpPr>
              <p:nvPr/>
            </p:nvSpPr>
            <p:spPr>
              <a:xfrm>
                <a:off x="544828" y="587583"/>
                <a:ext cx="4858422" cy="3731899"/>
              </a:xfrm>
              <a:prstGeom prst="rect">
                <a:avLst/>
              </a:prstGeom>
              <a:blipFill rotWithShape="1">
                <a:blip r:embed="rId2"/>
                <a:stretch>
                  <a:fillRect l="-1882" b="-979"/>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xmlns="" id="{27E41737-D956-4135-B16B-7FE05CE34F28}"/>
              </a:ext>
            </a:extLst>
          </p:cNvPr>
          <p:cNvSpPr/>
          <p:nvPr/>
        </p:nvSpPr>
        <p:spPr>
          <a:xfrm>
            <a:off x="14041885" y="1476575"/>
            <a:ext cx="8305516" cy="885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sz="4400">
              <a:solidFill>
                <a:prstClr val="white"/>
              </a:solidFill>
              <a:latin typeface="Calibri"/>
              <a:ea typeface="宋体" panose="02010600030101010101" pitchFamily="2" charset="-122"/>
            </a:endParaRPr>
          </a:p>
        </p:txBody>
      </p:sp>
      <p:sp>
        <p:nvSpPr>
          <p:cNvPr id="8" name="矩形 7">
            <a:extLst>
              <a:ext uri="{FF2B5EF4-FFF2-40B4-BE49-F238E27FC236}">
                <a16:creationId xmlns:a16="http://schemas.microsoft.com/office/drawing/2014/main" xmlns="" id="{C755E64D-C82C-4E90-A5E1-DBC7BEE5C745}"/>
              </a:ext>
            </a:extLst>
          </p:cNvPr>
          <p:cNvSpPr/>
          <p:nvPr/>
        </p:nvSpPr>
        <p:spPr>
          <a:xfrm>
            <a:off x="14401925" y="1620592"/>
            <a:ext cx="7776863" cy="8223349"/>
          </a:xfrm>
          <a:prstGeom prst="rect">
            <a:avLst/>
          </a:prstGeom>
        </p:spPr>
        <p:txBody>
          <a:bodyPr wrap="square" lIns="91425" tIns="45711" rIns="91425" bIns="45711">
            <a:spAutoFit/>
          </a:bodyPr>
          <a:lstStyle/>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水解生成的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胶体具有吸附性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具有净水作用</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是弱碱阳离子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水解也是分步进行的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只是通常规定</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的水解一步到位</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的水解第一步程度最大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的水解能力更强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项正确。</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9" name="Rectangle 16">
            <a:extLst>
              <a:ext uri="{FF2B5EF4-FFF2-40B4-BE49-F238E27FC236}">
                <a16:creationId xmlns:a16="http://schemas.microsoft.com/office/drawing/2014/main" xmlns="" id="{F3304761-5C13-4F30-90FF-DE0FFFBB4F23}"/>
              </a:ext>
            </a:extLst>
          </p:cNvPr>
          <p:cNvSpPr>
            <a:spLocks noChangeArrowheads="1"/>
          </p:cNvSpPr>
          <p:nvPr/>
        </p:nvSpPr>
        <p:spPr bwMode="auto">
          <a:xfrm>
            <a:off x="1963143" y="4620079"/>
            <a:ext cx="936103" cy="1108524"/>
          </a:xfrm>
          <a:prstGeom prst="rect">
            <a:avLst/>
          </a:prstGeom>
          <a:noFill/>
          <a:ln w="9525">
            <a:noFill/>
            <a:miter lim="800000"/>
            <a:headEnd/>
            <a:tailEnd/>
          </a:ln>
        </p:spPr>
        <p:txBody>
          <a:bodyPr wrap="square" lIns="91425" tIns="45711" rIns="91425" bIns="45711" anchor="ctr">
            <a:spAutoFit/>
          </a:bodyPr>
          <a:lstStyle/>
          <a:p>
            <a:pPr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84630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93011" y="4415542"/>
            <a:ext cx="13249473" cy="2682953"/>
          </a:xfrm>
          <a:prstGeom prst="rect">
            <a:avLst/>
          </a:prstGeom>
        </p:spPr>
        <p:txBody>
          <a:bodyPr wrap="square" lIns="91425" tIns="45711" rIns="91425" bIns="45711">
            <a:spAutoFit/>
          </a:bodyPr>
          <a:lstStyle/>
          <a:p>
            <a:pPr>
              <a:defRPr/>
            </a:pPr>
            <a:r>
              <a:rPr lang="zh-CN" altLang="en-US" sz="7300" b="1" spc="301" dirty="0">
                <a:solidFill>
                  <a:srgbClr val="867CB1"/>
                </a:solidFill>
                <a:latin typeface="微软雅黑" pitchFamily="34" charset="-122"/>
                <a:ea typeface="微软雅黑" pitchFamily="34" charset="-122"/>
              </a:rPr>
              <a:t>第二单元</a:t>
            </a:r>
            <a:endParaRPr lang="en-US" altLang="zh-CN" sz="7300" b="1" spc="301" dirty="0">
              <a:solidFill>
                <a:srgbClr val="867CB1"/>
              </a:solidFill>
              <a:latin typeface="微软雅黑" pitchFamily="34" charset="-122"/>
              <a:ea typeface="微软雅黑" pitchFamily="34" charset="-122"/>
            </a:endParaRPr>
          </a:p>
          <a:p>
            <a:pPr>
              <a:defRPr/>
            </a:pPr>
            <a:r>
              <a:rPr lang="zh-CN" altLang="en-US" sz="9600" b="1" spc="301" dirty="0">
                <a:solidFill>
                  <a:prstClr val="black"/>
                </a:solidFill>
                <a:latin typeface="微软雅黑" pitchFamily="34" charset="-122"/>
                <a:ea typeface="微软雅黑" pitchFamily="34" charset="-122"/>
              </a:rPr>
              <a:t>化学物质及其变化</a:t>
            </a:r>
          </a:p>
        </p:txBody>
      </p:sp>
      <p:sp>
        <p:nvSpPr>
          <p:cNvPr id="18" name="矩形 17"/>
          <p:cNvSpPr/>
          <p:nvPr/>
        </p:nvSpPr>
        <p:spPr>
          <a:xfrm>
            <a:off x="8929786" y="7499038"/>
            <a:ext cx="11880849" cy="1028469"/>
          </a:xfrm>
          <a:prstGeom prst="rect">
            <a:avLst/>
          </a:prstGeom>
        </p:spPr>
        <p:txBody>
          <a:bodyPr lIns="91425" tIns="45711" rIns="91425" bIns="45711">
            <a:spAutoFit/>
          </a:bodyPr>
          <a:lstStyle/>
          <a:p>
            <a:pPr>
              <a:lnSpc>
                <a:spcPts val="7299"/>
              </a:lnSpc>
              <a:defRPr/>
            </a:pPr>
            <a:r>
              <a:rPr lang="zh-CN" altLang="en-US" sz="5500" b="1" dirty="0">
                <a:solidFill>
                  <a:prstClr val="black"/>
                </a:solidFill>
                <a:latin typeface="微软雅黑" pitchFamily="34" charset="-122"/>
                <a:ea typeface="微软雅黑" pitchFamily="34" charset="-122"/>
              </a:rPr>
              <a:t>第</a:t>
            </a:r>
            <a:r>
              <a:rPr lang="en-US" altLang="zh-CN" sz="5500" b="1" dirty="0">
                <a:solidFill>
                  <a:prstClr val="black"/>
                </a:solidFill>
                <a:latin typeface="微软雅黑" pitchFamily="34" charset="-122"/>
                <a:ea typeface="微软雅黑" pitchFamily="34" charset="-122"/>
              </a:rPr>
              <a:t>7</a:t>
            </a:r>
            <a:r>
              <a:rPr lang="zh-CN" altLang="en-US" sz="5500" b="1" dirty="0">
                <a:solidFill>
                  <a:prstClr val="black"/>
                </a:solidFill>
                <a:latin typeface="微软雅黑" pitchFamily="34" charset="-122"/>
                <a:ea typeface="微软雅黑" pitchFamily="34" charset="-122"/>
              </a:rPr>
              <a:t>讲　氧化还原反应的配平和计算</a:t>
            </a:r>
          </a:p>
        </p:txBody>
      </p:sp>
      <p:cxnSp>
        <p:nvCxnSpPr>
          <p:cNvPr id="4" name="直接连接符 3"/>
          <p:cNvCxnSpPr/>
          <p:nvPr/>
        </p:nvCxnSpPr>
        <p:spPr>
          <a:xfrm>
            <a:off x="8929315" y="7237214"/>
            <a:ext cx="132494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955179"/>
      </p:ext>
    </p:extLst>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9350C703-0EC8-4087-A30D-899B46E0F5D1}"/>
              </a:ext>
            </a:extLst>
          </p:cNvPr>
          <p:cNvSpPr/>
          <p:nvPr/>
        </p:nvSpPr>
        <p:spPr>
          <a:xfrm>
            <a:off x="1487898" y="1404567"/>
            <a:ext cx="12049931" cy="4636041"/>
          </a:xfrm>
          <a:prstGeom prst="rect">
            <a:avLst/>
          </a:prstGeom>
        </p:spPr>
        <p:txBody>
          <a:bodyPr wrap="square" lIns="91425" tIns="45711" rIns="91425" bIns="45711">
            <a:spAutoFit/>
          </a:bodyPr>
          <a:lstStyle/>
          <a:p>
            <a:pPr>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9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海南卷</a:t>
            </a:r>
            <a:r>
              <a:rPr lang="en-US" altLang="zh-CN" sz="49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连二亚硫酸钠</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9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俗称保险粉</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易溶于水</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常用于印染、纸张漂白等。回答下列问题</a:t>
            </a:r>
            <a:r>
              <a:rPr lang="en-US"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a:p>
            <a:pPr>
              <a:lnSpc>
                <a:spcPct val="150000"/>
              </a:lnSpc>
            </a:pPr>
            <a:r>
              <a:rPr lang="en-US" altLang="zh-CN" sz="4900" dirty="0">
                <a:solidFill>
                  <a:srgbClr val="000000"/>
                </a:solidFill>
                <a:latin typeface="Times New Roman" panose="02020603050405020304" pitchFamily="18" charset="0"/>
                <a:ea typeface="微软雅黑" panose="020B0503020204020204" pitchFamily="34" charset="-122"/>
              </a:rPr>
              <a:t>(1)Na</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S</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O</a:t>
            </a:r>
            <a:r>
              <a:rPr lang="en-US" altLang="zh-CN" sz="4900" baseline="-25000" dirty="0">
                <a:solidFill>
                  <a:srgbClr val="000000"/>
                </a:solidFill>
                <a:latin typeface="Times New Roman" panose="02020603050405020304" pitchFamily="18" charset="0"/>
                <a:ea typeface="微软雅黑" panose="020B0503020204020204" pitchFamily="34" charset="-122"/>
              </a:rPr>
              <a:t>4</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900" dirty="0">
                <a:solidFill>
                  <a:srgbClr val="000000"/>
                </a:solidFill>
                <a:latin typeface="Times New Roman" panose="02020603050405020304" pitchFamily="18" charset="0"/>
                <a:ea typeface="微软雅黑" panose="020B0503020204020204" pitchFamily="34" charset="-122"/>
              </a:rPr>
              <a:t>S</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的化合价为</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
        <p:nvSpPr>
          <p:cNvPr id="11" name="Rectangle 16">
            <a:extLst>
              <a:ext uri="{FF2B5EF4-FFF2-40B4-BE49-F238E27FC236}">
                <a16:creationId xmlns:a16="http://schemas.microsoft.com/office/drawing/2014/main" xmlns="" id="{D141CF6F-DB71-4A16-A728-428769985D8F}"/>
              </a:ext>
            </a:extLst>
          </p:cNvPr>
          <p:cNvSpPr>
            <a:spLocks noChangeArrowheads="1"/>
          </p:cNvSpPr>
          <p:nvPr/>
        </p:nvSpPr>
        <p:spPr bwMode="auto">
          <a:xfrm>
            <a:off x="9217349" y="4628877"/>
            <a:ext cx="936103" cy="1228102"/>
          </a:xfrm>
          <a:prstGeom prst="rect">
            <a:avLst/>
          </a:prstGeom>
          <a:noFill/>
          <a:ln w="9525">
            <a:noFill/>
            <a:miter lim="800000"/>
            <a:headEnd/>
            <a:tailEnd/>
          </a:ln>
        </p:spPr>
        <p:txBody>
          <a:bodyPr wrap="square" lIns="91425" tIns="45711" rIns="91425" bIns="45711" anchor="ctr">
            <a:spAutoFit/>
          </a:bodyPr>
          <a:lstStyle/>
          <a:p>
            <a:pPr algn="just">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rPr>
              <a:t>+3</a:t>
            </a:r>
            <a:endParaRPr lang="zh-CN" altLang="en-US" sz="49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
        <p:nvSpPr>
          <p:cNvPr id="12" name="矩形 11">
            <a:extLst>
              <a:ext uri="{FF2B5EF4-FFF2-40B4-BE49-F238E27FC236}">
                <a16:creationId xmlns:a16="http://schemas.microsoft.com/office/drawing/2014/main" xmlns="" id="{3D129866-7BB3-4698-A0A9-DEB4AB78EB15}"/>
              </a:ext>
            </a:extLst>
          </p:cNvPr>
          <p:cNvSpPr/>
          <p:nvPr/>
        </p:nvSpPr>
        <p:spPr>
          <a:xfrm>
            <a:off x="13609838" y="1476576"/>
            <a:ext cx="8712967" cy="47525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solidFill>
                <a:prstClr val="white"/>
              </a:solidFill>
              <a:latin typeface="Calibri"/>
              <a:ea typeface="宋体" panose="02010600030101010101" pitchFamily="2" charset="-122"/>
            </a:endParaRPr>
          </a:p>
        </p:txBody>
      </p:sp>
      <p:sp>
        <p:nvSpPr>
          <p:cNvPr id="13" name="矩形 12">
            <a:extLst>
              <a:ext uri="{FF2B5EF4-FFF2-40B4-BE49-F238E27FC236}">
                <a16:creationId xmlns:a16="http://schemas.microsoft.com/office/drawing/2014/main" xmlns="" id="{428B0FA6-A3E3-4CEE-B96E-796DABCCB57B}"/>
              </a:ext>
            </a:extLst>
          </p:cNvPr>
          <p:cNvSpPr/>
          <p:nvPr/>
        </p:nvSpPr>
        <p:spPr>
          <a:xfrm>
            <a:off x="13681846" y="1476575"/>
            <a:ext cx="8593547" cy="4636041"/>
          </a:xfrm>
          <a:prstGeom prst="rect">
            <a:avLst/>
          </a:prstGeom>
        </p:spPr>
        <p:txBody>
          <a:bodyPr wrap="square" lIns="91425" tIns="45711" rIns="91425" bIns="45711">
            <a:spAutoFit/>
          </a:bodyPr>
          <a:lstStyle/>
          <a:p>
            <a:pPr>
              <a:lnSpc>
                <a:spcPct val="150000"/>
              </a:lnSpc>
              <a:spcAft>
                <a:spcPts val="0"/>
              </a:spcAft>
            </a:pP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4900" dirty="0">
                <a:solidFill>
                  <a:srgbClr val="A50021"/>
                </a:solidFill>
                <a:latin typeface="Times New Roman" panose="02020603050405020304" pitchFamily="18" charset="0"/>
                <a:ea typeface="微软雅黑" panose="020B0503020204020204" pitchFamily="34" charset="-122"/>
              </a:rPr>
              <a:t>Na</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S</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O</a:t>
            </a:r>
            <a:r>
              <a:rPr lang="en-US" altLang="zh-CN" sz="4900" baseline="-25000" dirty="0">
                <a:solidFill>
                  <a:srgbClr val="A50021"/>
                </a:solidFill>
                <a:latin typeface="Times New Roman" panose="02020603050405020304" pitchFamily="18" charset="0"/>
                <a:ea typeface="微软雅黑" panose="020B0503020204020204" pitchFamily="34" charset="-122"/>
              </a:rPr>
              <a:t>4</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900" dirty="0">
                <a:solidFill>
                  <a:srgbClr val="A50021"/>
                </a:solidFill>
                <a:latin typeface="Times New Roman" panose="02020603050405020304" pitchFamily="18" charset="0"/>
                <a:ea typeface="微软雅黑" panose="020B0503020204020204" pitchFamily="34" charset="-122"/>
              </a:rPr>
              <a:t>Na</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4900" dirty="0">
                <a:solidFill>
                  <a:srgbClr val="A50021"/>
                </a:solidFill>
                <a:latin typeface="Times New Roman" panose="02020603050405020304" pitchFamily="18" charset="0"/>
                <a:ea typeface="微软雅黑" panose="020B0503020204020204" pitchFamily="34" charset="-122"/>
              </a:rPr>
              <a:t>+1</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a:t>
            </a:r>
            <a:r>
              <a:rPr lang="en-US" altLang="zh-CN" sz="4900" dirty="0">
                <a:solidFill>
                  <a:srgbClr val="A50021"/>
                </a:solidFill>
                <a:latin typeface="Times New Roman" panose="02020603050405020304" pitchFamily="18" charset="0"/>
                <a:ea typeface="微软雅黑" panose="020B0503020204020204" pitchFamily="34" charset="-122"/>
              </a:rPr>
              <a:t>,O</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4900" dirty="0">
                <a:solidFill>
                  <a:srgbClr val="A50021"/>
                </a:solidFill>
                <a:latin typeface="Times New Roman" panose="02020603050405020304" pitchFamily="18" charset="0"/>
                <a:ea typeface="微软雅黑" panose="020B0503020204020204" pitchFamily="34" charset="-122"/>
              </a:rPr>
              <a:t>-2</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a:t>
            </a:r>
            <a:r>
              <a:rPr lang="en-US" altLang="zh-CN" sz="49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由于化合物中所有元素正负化合价的代数和等于</a:t>
            </a:r>
            <a:r>
              <a:rPr lang="en-US" altLang="zh-CN" sz="4900" dirty="0">
                <a:solidFill>
                  <a:srgbClr val="A50021"/>
                </a:solidFill>
                <a:latin typeface="Times New Roman" panose="02020603050405020304" pitchFamily="18" charset="0"/>
                <a:ea typeface="微软雅黑" panose="020B0503020204020204" pitchFamily="34" charset="-122"/>
              </a:rPr>
              <a:t>0,</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a:t>
            </a:r>
            <a:r>
              <a:rPr lang="en-US" altLang="zh-CN" sz="4900" dirty="0">
                <a:solidFill>
                  <a:srgbClr val="A50021"/>
                </a:solidFill>
                <a:latin typeface="Times New Roman" panose="02020603050405020304" pitchFamily="18" charset="0"/>
                <a:ea typeface="微软雅黑" panose="020B0503020204020204" pitchFamily="34" charset="-122"/>
              </a:rPr>
              <a:t>S</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元素化合价为</a:t>
            </a:r>
            <a:r>
              <a:rPr lang="en-US" altLang="zh-CN" sz="4900" dirty="0">
                <a:solidFill>
                  <a:srgbClr val="A50021"/>
                </a:solidFill>
                <a:latin typeface="Times New Roman" panose="02020603050405020304" pitchFamily="18" charset="0"/>
                <a:ea typeface="微软雅黑" panose="020B0503020204020204" pitchFamily="34" charset="-122"/>
              </a:rPr>
              <a:t>+3</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a:t>
            </a:r>
            <a:endPar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26350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9350C703-0EC8-4087-A30D-899B46E0F5D1}"/>
              </a:ext>
            </a:extLst>
          </p:cNvPr>
          <p:cNvSpPr/>
          <p:nvPr/>
        </p:nvSpPr>
        <p:spPr>
          <a:xfrm>
            <a:off x="1487897" y="1404568"/>
            <a:ext cx="10033708" cy="6622327"/>
          </a:xfrm>
          <a:prstGeom prst="rect">
            <a:avLst/>
          </a:prstGeom>
        </p:spPr>
        <p:txBody>
          <a:bodyPr wrap="square" lIns="91425" tIns="45711" rIns="91425" bIns="45711">
            <a:spAutoFit/>
          </a:bodyPr>
          <a:lstStyle/>
          <a:p>
            <a:pPr>
              <a:lnSpc>
                <a:spcPct val="150000"/>
              </a:lnSpc>
              <a:spcAft>
                <a:spcPts val="0"/>
              </a:spcAft>
            </a:pPr>
            <a:r>
              <a:rPr lang="en-US" altLang="zh-CN" sz="4700" dirty="0">
                <a:solidFill>
                  <a:srgbClr val="000000"/>
                </a:solidFill>
                <a:latin typeface="Times New Roman" panose="02020603050405020304" pitchFamily="18" charset="0"/>
                <a:ea typeface="微软雅黑" panose="020B0503020204020204" pitchFamily="34" charset="-122"/>
              </a:rPr>
              <a:t>(2)</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向锌粉的悬浮液中通入</a:t>
            </a:r>
            <a:r>
              <a:rPr lang="en-US" altLang="zh-CN" sz="4700" dirty="0">
                <a:solidFill>
                  <a:srgbClr val="000000"/>
                </a:solidFill>
                <a:latin typeface="Times New Roman" panose="02020603050405020304" pitchFamily="18" charset="0"/>
                <a:ea typeface="微软雅黑" panose="020B0503020204020204" pitchFamily="34" charset="-122"/>
              </a:rPr>
              <a:t>SO</a:t>
            </a:r>
            <a:r>
              <a:rPr lang="en-US" altLang="zh-CN" sz="4700" baseline="-25000" dirty="0">
                <a:solidFill>
                  <a:srgbClr val="000000"/>
                </a:solidFill>
                <a:latin typeface="Times New Roman" panose="02020603050405020304" pitchFamily="18" charset="0"/>
                <a:ea typeface="微软雅黑" panose="020B0503020204020204" pitchFamily="34" charset="-122"/>
              </a:rPr>
              <a:t>2</a:t>
            </a:r>
            <a:r>
              <a:rPr lang="en-US" altLang="zh-CN" sz="4700" dirty="0">
                <a:solidFill>
                  <a:srgbClr val="000000"/>
                </a:solidFill>
                <a:latin typeface="Times New Roman" panose="02020603050405020304" pitchFamily="18" charset="0"/>
                <a:ea typeface="微软雅黑" panose="020B0503020204020204" pitchFamily="34" charset="-122"/>
              </a:rPr>
              <a:t>,</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制备</a:t>
            </a:r>
            <a:r>
              <a:rPr lang="en-US" altLang="zh-CN" sz="4700" dirty="0">
                <a:solidFill>
                  <a:srgbClr val="000000"/>
                </a:solidFill>
                <a:latin typeface="Times New Roman" panose="02020603050405020304" pitchFamily="18" charset="0"/>
                <a:ea typeface="微软雅黑" panose="020B0503020204020204" pitchFamily="34" charset="-122"/>
              </a:rPr>
              <a:t>ZnS</a:t>
            </a:r>
            <a:r>
              <a:rPr lang="en-US" altLang="zh-CN" sz="4700" baseline="-25000" dirty="0">
                <a:solidFill>
                  <a:srgbClr val="000000"/>
                </a:solidFill>
                <a:latin typeface="Times New Roman" panose="02020603050405020304" pitchFamily="18" charset="0"/>
                <a:ea typeface="微软雅黑" panose="020B0503020204020204" pitchFamily="34" charset="-122"/>
              </a:rPr>
              <a:t>2</a:t>
            </a:r>
            <a:r>
              <a:rPr lang="en-US" altLang="zh-CN" sz="4700" dirty="0">
                <a:solidFill>
                  <a:srgbClr val="000000"/>
                </a:solidFill>
                <a:latin typeface="Times New Roman" panose="02020603050405020304" pitchFamily="18" charset="0"/>
                <a:ea typeface="微软雅黑" panose="020B0503020204020204" pitchFamily="34" charset="-122"/>
              </a:rPr>
              <a:t>O</a:t>
            </a:r>
            <a:r>
              <a:rPr lang="en-US" altLang="zh-CN" sz="4700" baseline="-25000" dirty="0">
                <a:solidFill>
                  <a:srgbClr val="000000"/>
                </a:solidFill>
                <a:latin typeface="Times New Roman" panose="02020603050405020304" pitchFamily="18" charset="0"/>
                <a:ea typeface="微软雅黑" panose="020B0503020204020204" pitchFamily="34" charset="-122"/>
              </a:rPr>
              <a:t>4</a:t>
            </a:r>
            <a:r>
              <a:rPr lang="en-US" altLang="zh-CN" sz="4700" dirty="0">
                <a:solidFill>
                  <a:srgbClr val="000000"/>
                </a:solidFill>
                <a:latin typeface="Times New Roman" panose="02020603050405020304" pitchFamily="18" charset="0"/>
                <a:ea typeface="微软雅黑" panose="020B0503020204020204" pitchFamily="34" charset="-122"/>
              </a:rPr>
              <a:t>,</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4700" dirty="0">
                <a:solidFill>
                  <a:srgbClr val="000000"/>
                </a:solidFill>
                <a:latin typeface="Times New Roman" panose="02020603050405020304" pitchFamily="18" charset="0"/>
                <a:ea typeface="微软雅黑" panose="020B0503020204020204" pitchFamily="34" charset="-122"/>
              </a:rPr>
              <a:t>1 mol ZnS</a:t>
            </a:r>
            <a:r>
              <a:rPr lang="en-US" altLang="zh-CN" sz="4700" baseline="-25000" dirty="0">
                <a:solidFill>
                  <a:srgbClr val="000000"/>
                </a:solidFill>
                <a:latin typeface="Times New Roman" panose="02020603050405020304" pitchFamily="18" charset="0"/>
                <a:ea typeface="微软雅黑" panose="020B0503020204020204" pitchFamily="34" charset="-122"/>
              </a:rPr>
              <a:t>2</a:t>
            </a:r>
            <a:r>
              <a:rPr lang="en-US" altLang="zh-CN" sz="4700" dirty="0">
                <a:solidFill>
                  <a:srgbClr val="000000"/>
                </a:solidFill>
                <a:latin typeface="Times New Roman" panose="02020603050405020304" pitchFamily="18" charset="0"/>
                <a:ea typeface="微软雅黑" panose="020B0503020204020204" pitchFamily="34" charset="-122"/>
              </a:rPr>
              <a:t>O</a:t>
            </a:r>
            <a:r>
              <a:rPr lang="en-US" altLang="zh-CN" sz="4700" baseline="-25000" dirty="0">
                <a:solidFill>
                  <a:srgbClr val="000000"/>
                </a:solidFill>
                <a:latin typeface="Times New Roman" panose="02020603050405020304" pitchFamily="18" charset="0"/>
                <a:ea typeface="微软雅黑" panose="020B0503020204020204" pitchFamily="34" charset="-122"/>
              </a:rPr>
              <a:t>4</a:t>
            </a:r>
            <a:r>
              <a:rPr lang="en-US" altLang="zh-CN" sz="4700" dirty="0">
                <a:solidFill>
                  <a:srgbClr val="000000"/>
                </a:solidFill>
                <a:latin typeface="Times New Roman" panose="02020603050405020304" pitchFamily="18" charset="0"/>
                <a:ea typeface="微软雅黑" panose="020B0503020204020204" pitchFamily="34" charset="-122"/>
              </a:rPr>
              <a:t>,</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反应中转移的电子数为</a:t>
            </a:r>
            <a:r>
              <a:rPr lang="zh-CN" altLang="zh-CN" sz="47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700" dirty="0">
                <a:solidFill>
                  <a:srgbClr val="000000"/>
                </a:solidFill>
                <a:latin typeface="Times New Roman" panose="02020603050405020304" pitchFamily="18" charset="0"/>
                <a:ea typeface="微软雅黑" panose="020B0503020204020204" pitchFamily="34" charset="-122"/>
              </a:rPr>
              <a:t>mol;</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700" dirty="0">
                <a:solidFill>
                  <a:srgbClr val="000000"/>
                </a:solidFill>
                <a:latin typeface="Times New Roman" panose="02020603050405020304" pitchFamily="18" charset="0"/>
                <a:ea typeface="微软雅黑" panose="020B0503020204020204" pitchFamily="34" charset="-122"/>
              </a:rPr>
              <a:t>ZnS</a:t>
            </a:r>
            <a:r>
              <a:rPr lang="en-US" altLang="zh-CN" sz="4700" baseline="-25000" dirty="0">
                <a:solidFill>
                  <a:srgbClr val="000000"/>
                </a:solidFill>
                <a:latin typeface="Times New Roman" panose="02020603050405020304" pitchFamily="18" charset="0"/>
                <a:ea typeface="微软雅黑" panose="020B0503020204020204" pitchFamily="34" charset="-122"/>
              </a:rPr>
              <a:t>2</a:t>
            </a:r>
            <a:r>
              <a:rPr lang="en-US" altLang="zh-CN" sz="4700" dirty="0">
                <a:solidFill>
                  <a:srgbClr val="000000"/>
                </a:solidFill>
                <a:latin typeface="Times New Roman" panose="02020603050405020304" pitchFamily="18" charset="0"/>
                <a:ea typeface="微软雅黑" panose="020B0503020204020204" pitchFamily="34" charset="-122"/>
              </a:rPr>
              <a:t>O</a:t>
            </a:r>
            <a:r>
              <a:rPr lang="en-US" altLang="zh-CN" sz="4700" baseline="-25000" dirty="0">
                <a:solidFill>
                  <a:srgbClr val="000000"/>
                </a:solidFill>
                <a:latin typeface="Times New Roman" panose="02020603050405020304" pitchFamily="18" charset="0"/>
                <a:ea typeface="微软雅黑" panose="020B0503020204020204" pitchFamily="34" charset="-122"/>
              </a:rPr>
              <a:t>4</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溶液中加入适量</a:t>
            </a:r>
            <a:r>
              <a:rPr lang="en-US" altLang="zh-CN" sz="4700" dirty="0">
                <a:solidFill>
                  <a:srgbClr val="000000"/>
                </a:solidFill>
                <a:latin typeface="Times New Roman" panose="02020603050405020304" pitchFamily="18" charset="0"/>
                <a:ea typeface="微软雅黑" panose="020B0503020204020204" pitchFamily="34" charset="-122"/>
              </a:rPr>
              <a:t>Na</a:t>
            </a:r>
            <a:r>
              <a:rPr lang="en-US" altLang="zh-CN" sz="4700" baseline="-25000" dirty="0">
                <a:solidFill>
                  <a:srgbClr val="000000"/>
                </a:solidFill>
                <a:latin typeface="Times New Roman" panose="02020603050405020304" pitchFamily="18" charset="0"/>
                <a:ea typeface="微软雅黑" panose="020B0503020204020204" pitchFamily="34" charset="-122"/>
              </a:rPr>
              <a:t>2</a:t>
            </a:r>
            <a:r>
              <a:rPr lang="en-US" altLang="zh-CN" sz="4700" dirty="0">
                <a:solidFill>
                  <a:srgbClr val="000000"/>
                </a:solidFill>
                <a:latin typeface="Times New Roman" panose="02020603050405020304" pitchFamily="18" charset="0"/>
                <a:ea typeface="微软雅黑" panose="020B0503020204020204" pitchFamily="34" charset="-122"/>
              </a:rPr>
              <a:t>CO</a:t>
            </a:r>
            <a:r>
              <a:rPr lang="en-US" altLang="zh-CN" sz="4700" baseline="-25000" dirty="0">
                <a:solidFill>
                  <a:srgbClr val="000000"/>
                </a:solidFill>
                <a:latin typeface="Times New Roman" panose="02020603050405020304" pitchFamily="18" charset="0"/>
                <a:ea typeface="微软雅黑" panose="020B0503020204020204" pitchFamily="34" charset="-122"/>
              </a:rPr>
              <a:t>3</a:t>
            </a:r>
            <a:r>
              <a:rPr lang="en-US" altLang="zh-CN" sz="4700" dirty="0">
                <a:solidFill>
                  <a:srgbClr val="000000"/>
                </a:solidFill>
                <a:latin typeface="Times New Roman" panose="02020603050405020304" pitchFamily="18" charset="0"/>
                <a:ea typeface="微软雅黑" panose="020B0503020204020204" pitchFamily="34" charset="-122"/>
              </a:rPr>
              <a:t>,</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4700" dirty="0">
                <a:solidFill>
                  <a:srgbClr val="000000"/>
                </a:solidFill>
                <a:latin typeface="Times New Roman" panose="02020603050405020304" pitchFamily="18" charset="0"/>
                <a:ea typeface="微软雅黑" panose="020B0503020204020204" pitchFamily="34" charset="-122"/>
              </a:rPr>
              <a:t>Na</a:t>
            </a:r>
            <a:r>
              <a:rPr lang="en-US" altLang="zh-CN" sz="4700" baseline="-25000" dirty="0">
                <a:solidFill>
                  <a:srgbClr val="000000"/>
                </a:solidFill>
                <a:latin typeface="Times New Roman" panose="02020603050405020304" pitchFamily="18" charset="0"/>
                <a:ea typeface="微软雅黑" panose="020B0503020204020204" pitchFamily="34" charset="-122"/>
              </a:rPr>
              <a:t>2</a:t>
            </a:r>
            <a:r>
              <a:rPr lang="en-US" altLang="zh-CN" sz="4700" dirty="0">
                <a:solidFill>
                  <a:srgbClr val="000000"/>
                </a:solidFill>
                <a:latin typeface="Times New Roman" panose="02020603050405020304" pitchFamily="18" charset="0"/>
                <a:ea typeface="微软雅黑" panose="020B0503020204020204" pitchFamily="34" charset="-122"/>
              </a:rPr>
              <a:t>S</a:t>
            </a:r>
            <a:r>
              <a:rPr lang="en-US" altLang="zh-CN" sz="4700" baseline="-25000" dirty="0">
                <a:solidFill>
                  <a:srgbClr val="000000"/>
                </a:solidFill>
                <a:latin typeface="Times New Roman" panose="02020603050405020304" pitchFamily="18" charset="0"/>
                <a:ea typeface="微软雅黑" panose="020B0503020204020204" pitchFamily="34" charset="-122"/>
              </a:rPr>
              <a:t>2</a:t>
            </a:r>
            <a:r>
              <a:rPr lang="en-US" altLang="zh-CN" sz="4700" dirty="0">
                <a:solidFill>
                  <a:srgbClr val="000000"/>
                </a:solidFill>
                <a:latin typeface="Times New Roman" panose="02020603050405020304" pitchFamily="18" charset="0"/>
                <a:ea typeface="微软雅黑" panose="020B0503020204020204" pitchFamily="34" charset="-122"/>
              </a:rPr>
              <a:t>O</a:t>
            </a:r>
            <a:r>
              <a:rPr lang="en-US" altLang="zh-CN" sz="4700" baseline="-25000" dirty="0">
                <a:solidFill>
                  <a:srgbClr val="000000"/>
                </a:solidFill>
                <a:latin typeface="Times New Roman" panose="02020603050405020304" pitchFamily="18" charset="0"/>
                <a:ea typeface="微软雅黑" panose="020B0503020204020204" pitchFamily="34" charset="-122"/>
              </a:rPr>
              <a:t>4</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并有沉淀产生</a:t>
            </a:r>
            <a:r>
              <a:rPr lang="en-US" altLang="zh-CN" sz="4700" dirty="0">
                <a:solidFill>
                  <a:srgbClr val="000000"/>
                </a:solidFill>
                <a:latin typeface="Times New Roman" panose="02020603050405020304" pitchFamily="18" charset="0"/>
                <a:ea typeface="微软雅黑" panose="020B0503020204020204" pitchFamily="34" charset="-122"/>
              </a:rPr>
              <a:t>,</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该反应的化学方程式为</a:t>
            </a:r>
            <a:endParaRPr lang="en-US"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7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700" dirty="0">
              <a:solidFill>
                <a:srgbClr val="000000"/>
              </a:solidFill>
              <a:latin typeface="NEU-BZ-S92" panose="02020503000000020003"/>
              <a:ea typeface="方正书宋_GBK"/>
              <a:cs typeface="Times New Roman" panose="02020603050405020304" pitchFamily="18" charset="0"/>
            </a:endParaRPr>
          </a:p>
        </p:txBody>
      </p:sp>
      <p:sp>
        <p:nvSpPr>
          <p:cNvPr id="8" name="Rectangle 16">
            <a:extLst>
              <a:ext uri="{FF2B5EF4-FFF2-40B4-BE49-F238E27FC236}">
                <a16:creationId xmlns:a16="http://schemas.microsoft.com/office/drawing/2014/main" xmlns="" id="{D141CF6F-DB71-4A16-A728-428769985D8F}"/>
              </a:ext>
            </a:extLst>
          </p:cNvPr>
          <p:cNvSpPr>
            <a:spLocks noChangeArrowheads="1"/>
          </p:cNvSpPr>
          <p:nvPr/>
        </p:nvSpPr>
        <p:spPr bwMode="auto">
          <a:xfrm>
            <a:off x="4957712" y="3470209"/>
            <a:ext cx="936103" cy="1168311"/>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4700" dirty="0">
              <a:solidFill>
                <a:srgbClr val="000000"/>
              </a:solidFill>
              <a:latin typeface="NEU-BZ-S92" panose="02020503000000020003"/>
              <a:ea typeface="方正书宋_GBK"/>
              <a:cs typeface="Times New Roman" panose="02020603050405020304" pitchFamily="18" charset="0"/>
            </a:endParaRPr>
          </a:p>
        </p:txBody>
      </p:sp>
      <p:sp>
        <p:nvSpPr>
          <p:cNvPr id="9" name="矩形 8">
            <a:extLst>
              <a:ext uri="{FF2B5EF4-FFF2-40B4-BE49-F238E27FC236}">
                <a16:creationId xmlns:a16="http://schemas.microsoft.com/office/drawing/2014/main" xmlns="" id="{3D129866-7BB3-4698-A0A9-DEB4AB78EB15}"/>
              </a:ext>
            </a:extLst>
          </p:cNvPr>
          <p:cNvSpPr/>
          <p:nvPr/>
        </p:nvSpPr>
        <p:spPr>
          <a:xfrm>
            <a:off x="11521604" y="1548583"/>
            <a:ext cx="10873209" cy="9001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sz="4900">
              <a:solidFill>
                <a:prstClr val="white"/>
              </a:solidFill>
              <a:latin typeface="Calibri"/>
              <a:ea typeface="宋体" panose="02010600030101010101" pitchFamily="2" charset="-122"/>
            </a:endParaRPr>
          </a:p>
        </p:txBody>
      </p:sp>
      <p:sp>
        <p:nvSpPr>
          <p:cNvPr id="10" name="矩形 9">
            <a:extLst>
              <a:ext uri="{FF2B5EF4-FFF2-40B4-BE49-F238E27FC236}">
                <a16:creationId xmlns:a16="http://schemas.microsoft.com/office/drawing/2014/main" xmlns="" id="{428B0FA6-A3E3-4CEE-B96E-796DABCCB57B}"/>
              </a:ext>
            </a:extLst>
          </p:cNvPr>
          <p:cNvSpPr/>
          <p:nvPr/>
        </p:nvSpPr>
        <p:spPr>
          <a:xfrm>
            <a:off x="11665620" y="1548583"/>
            <a:ext cx="10657185" cy="8825364"/>
          </a:xfrm>
          <a:prstGeom prst="rect">
            <a:avLst/>
          </a:prstGeom>
        </p:spPr>
        <p:txBody>
          <a:bodyPr wrap="square" lIns="91425" tIns="45711" rIns="91425" bIns="45711">
            <a:spAutoFit/>
          </a:bodyPr>
          <a:lstStyle/>
          <a:p>
            <a:pPr>
              <a:lnSpc>
                <a:spcPct val="150000"/>
              </a:lnSpc>
              <a:spcAft>
                <a:spcPts val="0"/>
              </a:spcAft>
            </a:pPr>
            <a:r>
              <a:rPr lang="en-US" altLang="zh-CN" sz="47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7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7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向锌粉的悬浮液中通入</a:t>
            </a:r>
            <a:r>
              <a:rPr lang="en-US" altLang="zh-CN" sz="4700" dirty="0">
                <a:solidFill>
                  <a:srgbClr val="A50021"/>
                </a:solidFill>
                <a:latin typeface="Times New Roman" panose="02020603050405020304" pitchFamily="18" charset="0"/>
                <a:ea typeface="微软雅黑" panose="020B0503020204020204" pitchFamily="34" charset="-122"/>
              </a:rPr>
              <a:t>SO</a:t>
            </a:r>
            <a:r>
              <a:rPr lang="en-US" altLang="zh-CN" sz="4700" baseline="-25000" dirty="0">
                <a:solidFill>
                  <a:srgbClr val="A50021"/>
                </a:solidFill>
                <a:latin typeface="Times New Roman" panose="02020603050405020304" pitchFamily="18" charset="0"/>
                <a:ea typeface="微软雅黑" panose="020B0503020204020204" pitchFamily="34" charset="-122"/>
              </a:rPr>
              <a:t>2</a:t>
            </a:r>
            <a:r>
              <a:rPr lang="en-US" altLang="zh-CN" sz="4700" dirty="0">
                <a:solidFill>
                  <a:srgbClr val="A50021"/>
                </a:solidFill>
                <a:latin typeface="Times New Roman" panose="02020603050405020304" pitchFamily="18" charset="0"/>
                <a:ea typeface="微软雅黑" panose="020B0503020204020204" pitchFamily="34" charset="-122"/>
              </a:rPr>
              <a:t>,</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制备</a:t>
            </a:r>
            <a:r>
              <a:rPr lang="en-US" altLang="zh-CN" sz="4700" dirty="0">
                <a:solidFill>
                  <a:srgbClr val="A50021"/>
                </a:solidFill>
                <a:latin typeface="Times New Roman" panose="02020603050405020304" pitchFamily="18" charset="0"/>
                <a:ea typeface="微软雅黑" panose="020B0503020204020204" pitchFamily="34" charset="-122"/>
              </a:rPr>
              <a:t>ZnS</a:t>
            </a:r>
            <a:r>
              <a:rPr lang="en-US" altLang="zh-CN" sz="4700" baseline="-25000" dirty="0">
                <a:solidFill>
                  <a:srgbClr val="A50021"/>
                </a:solidFill>
                <a:latin typeface="Times New Roman" panose="02020603050405020304" pitchFamily="18" charset="0"/>
                <a:ea typeface="微软雅黑" panose="020B0503020204020204" pitchFamily="34" charset="-122"/>
              </a:rPr>
              <a:t>2</a:t>
            </a:r>
            <a:r>
              <a:rPr lang="en-US" altLang="zh-CN" sz="4700" dirty="0">
                <a:solidFill>
                  <a:srgbClr val="A50021"/>
                </a:solidFill>
                <a:latin typeface="Times New Roman" panose="02020603050405020304" pitchFamily="18" charset="0"/>
                <a:ea typeface="微软雅黑" panose="020B0503020204020204" pitchFamily="34" charset="-122"/>
              </a:rPr>
              <a:t>O</a:t>
            </a:r>
            <a:r>
              <a:rPr lang="en-US" altLang="zh-CN" sz="4700" baseline="-25000" dirty="0">
                <a:solidFill>
                  <a:srgbClr val="A50021"/>
                </a:solidFill>
                <a:latin typeface="Times New Roman" panose="02020603050405020304" pitchFamily="18" charset="0"/>
                <a:ea typeface="微软雅黑" panose="020B0503020204020204" pitchFamily="34" charset="-122"/>
              </a:rPr>
              <a:t>4</a:t>
            </a:r>
            <a:r>
              <a:rPr lang="en-US" altLang="zh-CN" sz="4700" dirty="0">
                <a:solidFill>
                  <a:srgbClr val="A50021"/>
                </a:solidFill>
                <a:latin typeface="Times New Roman" panose="02020603050405020304" pitchFamily="18" charset="0"/>
                <a:ea typeface="微软雅黑" panose="020B0503020204020204" pitchFamily="34" charset="-122"/>
              </a:rPr>
              <a:t>,</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反应前</a:t>
            </a:r>
            <a:r>
              <a:rPr lang="en-US" altLang="zh-CN" sz="4700" dirty="0">
                <a:solidFill>
                  <a:srgbClr val="A50021"/>
                </a:solidFill>
                <a:latin typeface="Times New Roman" panose="02020603050405020304" pitchFamily="18" charset="0"/>
                <a:ea typeface="微软雅黑" panose="020B0503020204020204" pitchFamily="34" charset="-122"/>
              </a:rPr>
              <a:t>Zn</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为单质中的</a:t>
            </a:r>
            <a:r>
              <a:rPr lang="en-US" altLang="zh-CN" sz="4700" dirty="0">
                <a:solidFill>
                  <a:srgbClr val="A50021"/>
                </a:solidFill>
                <a:latin typeface="Times New Roman" panose="02020603050405020304" pitchFamily="18" charset="0"/>
                <a:ea typeface="微软雅黑" panose="020B0503020204020204" pitchFamily="34" charset="-122"/>
              </a:rPr>
              <a:t>0</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a:t>
            </a:r>
            <a:r>
              <a:rPr lang="en-US" altLang="zh-CN" sz="4700" dirty="0">
                <a:solidFill>
                  <a:srgbClr val="A50021"/>
                </a:solidFill>
                <a:latin typeface="Times New Roman" panose="02020603050405020304" pitchFamily="18" charset="0"/>
                <a:ea typeface="微软雅黑" panose="020B0503020204020204" pitchFamily="34" charset="-122"/>
              </a:rPr>
              <a:t>,</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反应后变为</a:t>
            </a:r>
            <a:r>
              <a:rPr lang="en-US" altLang="zh-CN" sz="4700" dirty="0">
                <a:solidFill>
                  <a:srgbClr val="A50021"/>
                </a:solidFill>
                <a:latin typeface="Times New Roman" panose="02020603050405020304" pitchFamily="18" charset="0"/>
                <a:ea typeface="微软雅黑" panose="020B0503020204020204" pitchFamily="34" charset="-122"/>
              </a:rPr>
              <a:t>ZnS</a:t>
            </a:r>
            <a:r>
              <a:rPr lang="en-US" altLang="zh-CN" sz="4700" baseline="-25000" dirty="0">
                <a:solidFill>
                  <a:srgbClr val="A50021"/>
                </a:solidFill>
                <a:latin typeface="Times New Roman" panose="02020603050405020304" pitchFamily="18" charset="0"/>
                <a:ea typeface="微软雅黑" panose="020B0503020204020204" pitchFamily="34" charset="-122"/>
              </a:rPr>
              <a:t>2</a:t>
            </a:r>
            <a:r>
              <a:rPr lang="en-US" altLang="zh-CN" sz="4700" dirty="0">
                <a:solidFill>
                  <a:srgbClr val="A50021"/>
                </a:solidFill>
                <a:latin typeface="Times New Roman" panose="02020603050405020304" pitchFamily="18" charset="0"/>
                <a:ea typeface="微软雅黑" panose="020B0503020204020204" pitchFamily="34" charset="-122"/>
              </a:rPr>
              <a:t>O</a:t>
            </a:r>
            <a:r>
              <a:rPr lang="en-US" altLang="zh-CN" sz="4700" baseline="-25000" dirty="0">
                <a:solidFill>
                  <a:srgbClr val="A50021"/>
                </a:solidFill>
                <a:latin typeface="Times New Roman" panose="02020603050405020304" pitchFamily="18" charset="0"/>
                <a:ea typeface="微软雅黑" panose="020B0503020204020204" pitchFamily="34" charset="-122"/>
              </a:rPr>
              <a:t>4</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sz="4700" dirty="0">
                <a:solidFill>
                  <a:srgbClr val="A50021"/>
                </a:solidFill>
                <a:latin typeface="Times New Roman" panose="02020603050405020304" pitchFamily="18" charset="0"/>
                <a:ea typeface="微软雅黑" panose="020B0503020204020204" pitchFamily="34" charset="-122"/>
              </a:rPr>
              <a:t>+2</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a:t>
            </a:r>
            <a:r>
              <a:rPr lang="en-US" altLang="zh-CN" sz="4700" dirty="0">
                <a:solidFill>
                  <a:srgbClr val="A50021"/>
                </a:solidFill>
                <a:latin typeface="Times New Roman" panose="02020603050405020304" pitchFamily="18" charset="0"/>
                <a:ea typeface="微软雅黑" panose="020B0503020204020204" pitchFamily="34" charset="-122"/>
              </a:rPr>
              <a:t>,</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所以每生成</a:t>
            </a:r>
            <a:r>
              <a:rPr lang="en-US" altLang="zh-CN" sz="4700" dirty="0">
                <a:solidFill>
                  <a:srgbClr val="A50021"/>
                </a:solidFill>
                <a:latin typeface="Times New Roman" panose="02020603050405020304" pitchFamily="18" charset="0"/>
                <a:ea typeface="微软雅黑" panose="020B0503020204020204" pitchFamily="34" charset="-122"/>
              </a:rPr>
              <a:t>1 mol ZnS</a:t>
            </a:r>
            <a:r>
              <a:rPr lang="en-US" altLang="zh-CN" sz="4700" baseline="-25000" dirty="0">
                <a:solidFill>
                  <a:srgbClr val="A50021"/>
                </a:solidFill>
                <a:latin typeface="Times New Roman" panose="02020603050405020304" pitchFamily="18" charset="0"/>
                <a:ea typeface="微软雅黑" panose="020B0503020204020204" pitchFamily="34" charset="-122"/>
              </a:rPr>
              <a:t>2</a:t>
            </a:r>
            <a:r>
              <a:rPr lang="en-US" altLang="zh-CN" sz="4700" dirty="0">
                <a:solidFill>
                  <a:srgbClr val="A50021"/>
                </a:solidFill>
                <a:latin typeface="Times New Roman" panose="02020603050405020304" pitchFamily="18" charset="0"/>
                <a:ea typeface="微软雅黑" panose="020B0503020204020204" pitchFamily="34" charset="-122"/>
              </a:rPr>
              <a:t>O</a:t>
            </a:r>
            <a:r>
              <a:rPr lang="en-US" altLang="zh-CN" sz="4700" baseline="-25000" dirty="0">
                <a:solidFill>
                  <a:srgbClr val="A50021"/>
                </a:solidFill>
                <a:latin typeface="Times New Roman" panose="02020603050405020304" pitchFamily="18" charset="0"/>
                <a:ea typeface="微软雅黑" panose="020B0503020204020204" pitchFamily="34" charset="-122"/>
              </a:rPr>
              <a:t>4</a:t>
            </a:r>
            <a:r>
              <a:rPr lang="en-US" altLang="zh-CN" sz="4700" dirty="0">
                <a:solidFill>
                  <a:srgbClr val="A50021"/>
                </a:solidFill>
                <a:latin typeface="Times New Roman" panose="02020603050405020304" pitchFamily="18" charset="0"/>
                <a:ea typeface="微软雅黑" panose="020B0503020204020204" pitchFamily="34" charset="-122"/>
              </a:rPr>
              <a:t>,</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反应中转移的电子数为</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700" dirty="0">
                <a:solidFill>
                  <a:srgbClr val="A50021"/>
                </a:solidFill>
                <a:latin typeface="Times New Roman" panose="02020603050405020304" pitchFamily="18" charset="0"/>
                <a:ea typeface="微软雅黑" panose="020B0503020204020204" pitchFamily="34" charset="-122"/>
              </a:rPr>
              <a:t>2 mol;</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700" dirty="0">
                <a:solidFill>
                  <a:srgbClr val="A50021"/>
                </a:solidFill>
                <a:latin typeface="Times New Roman" panose="02020603050405020304" pitchFamily="18" charset="0"/>
                <a:ea typeface="微软雅黑" panose="020B0503020204020204" pitchFamily="34" charset="-122"/>
              </a:rPr>
              <a:t>ZnS</a:t>
            </a:r>
            <a:r>
              <a:rPr lang="en-US" altLang="zh-CN" sz="4700" baseline="-25000" dirty="0">
                <a:solidFill>
                  <a:srgbClr val="A50021"/>
                </a:solidFill>
                <a:latin typeface="Times New Roman" panose="02020603050405020304" pitchFamily="18" charset="0"/>
                <a:ea typeface="微软雅黑" panose="020B0503020204020204" pitchFamily="34" charset="-122"/>
              </a:rPr>
              <a:t>2</a:t>
            </a:r>
            <a:r>
              <a:rPr lang="en-US" altLang="zh-CN" sz="4700" dirty="0">
                <a:solidFill>
                  <a:srgbClr val="A50021"/>
                </a:solidFill>
                <a:latin typeface="Times New Roman" panose="02020603050405020304" pitchFamily="18" charset="0"/>
                <a:ea typeface="微软雅黑" panose="020B0503020204020204" pitchFamily="34" charset="-122"/>
              </a:rPr>
              <a:t>O</a:t>
            </a:r>
            <a:r>
              <a:rPr lang="en-US" altLang="zh-CN" sz="4700" baseline="-25000" dirty="0">
                <a:solidFill>
                  <a:srgbClr val="A50021"/>
                </a:solidFill>
                <a:latin typeface="Times New Roman" panose="02020603050405020304" pitchFamily="18" charset="0"/>
                <a:ea typeface="微软雅黑" panose="020B0503020204020204" pitchFamily="34" charset="-122"/>
              </a:rPr>
              <a:t>4</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溶液中加入适量</a:t>
            </a:r>
            <a:r>
              <a:rPr lang="en-US" altLang="zh-CN" sz="4700" dirty="0">
                <a:solidFill>
                  <a:srgbClr val="A50021"/>
                </a:solidFill>
                <a:latin typeface="Times New Roman" panose="02020603050405020304" pitchFamily="18" charset="0"/>
                <a:ea typeface="微软雅黑" panose="020B0503020204020204" pitchFamily="34" charset="-122"/>
              </a:rPr>
              <a:t>Na</a:t>
            </a:r>
            <a:r>
              <a:rPr lang="en-US" altLang="zh-CN" sz="4700" baseline="-25000" dirty="0">
                <a:solidFill>
                  <a:srgbClr val="A50021"/>
                </a:solidFill>
                <a:latin typeface="Times New Roman" panose="02020603050405020304" pitchFamily="18" charset="0"/>
                <a:ea typeface="微软雅黑" panose="020B0503020204020204" pitchFamily="34" charset="-122"/>
              </a:rPr>
              <a:t>2</a:t>
            </a:r>
            <a:r>
              <a:rPr lang="en-US" altLang="zh-CN" sz="4700" dirty="0">
                <a:solidFill>
                  <a:srgbClr val="A50021"/>
                </a:solidFill>
                <a:latin typeface="Times New Roman" panose="02020603050405020304" pitchFamily="18" charset="0"/>
                <a:ea typeface="微软雅黑" panose="020B0503020204020204" pitchFamily="34" charset="-122"/>
              </a:rPr>
              <a:t>CO</a:t>
            </a:r>
            <a:r>
              <a:rPr lang="en-US" altLang="zh-CN" sz="4700" baseline="-25000" dirty="0">
                <a:solidFill>
                  <a:srgbClr val="A50021"/>
                </a:solidFill>
                <a:latin typeface="Times New Roman" panose="02020603050405020304" pitchFamily="18" charset="0"/>
                <a:ea typeface="微软雅黑" panose="020B0503020204020204" pitchFamily="34" charset="-122"/>
              </a:rPr>
              <a:t>3</a:t>
            </a:r>
            <a:r>
              <a:rPr lang="en-US" altLang="zh-CN" sz="4700" dirty="0">
                <a:solidFill>
                  <a:srgbClr val="A50021"/>
                </a:solidFill>
                <a:latin typeface="Times New Roman" panose="02020603050405020304" pitchFamily="18" charset="0"/>
                <a:ea typeface="微软雅黑" panose="020B0503020204020204" pitchFamily="34" charset="-122"/>
              </a:rPr>
              <a:t>,</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4700" dirty="0">
                <a:solidFill>
                  <a:srgbClr val="A50021"/>
                </a:solidFill>
                <a:latin typeface="Times New Roman" panose="02020603050405020304" pitchFamily="18" charset="0"/>
                <a:ea typeface="微软雅黑" panose="020B0503020204020204" pitchFamily="34" charset="-122"/>
              </a:rPr>
              <a:t>Na</a:t>
            </a:r>
            <a:r>
              <a:rPr lang="en-US" altLang="zh-CN" sz="4700" baseline="-25000" dirty="0">
                <a:solidFill>
                  <a:srgbClr val="A50021"/>
                </a:solidFill>
                <a:latin typeface="Times New Roman" panose="02020603050405020304" pitchFamily="18" charset="0"/>
                <a:ea typeface="微软雅黑" panose="020B0503020204020204" pitchFamily="34" charset="-122"/>
              </a:rPr>
              <a:t>2</a:t>
            </a:r>
            <a:r>
              <a:rPr lang="en-US" altLang="zh-CN" sz="4700" dirty="0">
                <a:solidFill>
                  <a:srgbClr val="A50021"/>
                </a:solidFill>
                <a:latin typeface="Times New Roman" panose="02020603050405020304" pitchFamily="18" charset="0"/>
                <a:ea typeface="微软雅黑" panose="020B0503020204020204" pitchFamily="34" charset="-122"/>
              </a:rPr>
              <a:t>S</a:t>
            </a:r>
            <a:r>
              <a:rPr lang="en-US" altLang="zh-CN" sz="4700" baseline="-25000" dirty="0">
                <a:solidFill>
                  <a:srgbClr val="A50021"/>
                </a:solidFill>
                <a:latin typeface="Times New Roman" panose="02020603050405020304" pitchFamily="18" charset="0"/>
                <a:ea typeface="微软雅黑" panose="020B0503020204020204" pitchFamily="34" charset="-122"/>
              </a:rPr>
              <a:t>2</a:t>
            </a:r>
            <a:r>
              <a:rPr lang="en-US" altLang="zh-CN" sz="4700" dirty="0">
                <a:solidFill>
                  <a:srgbClr val="A50021"/>
                </a:solidFill>
                <a:latin typeface="Times New Roman" panose="02020603050405020304" pitchFamily="18" charset="0"/>
                <a:ea typeface="微软雅黑" panose="020B0503020204020204" pitchFamily="34" charset="-122"/>
              </a:rPr>
              <a:t>O</a:t>
            </a:r>
            <a:r>
              <a:rPr lang="en-US" altLang="zh-CN" sz="4700" baseline="-25000" dirty="0">
                <a:solidFill>
                  <a:srgbClr val="A50021"/>
                </a:solidFill>
                <a:latin typeface="Times New Roman" panose="02020603050405020304" pitchFamily="18" charset="0"/>
                <a:ea typeface="微软雅黑" panose="020B0503020204020204" pitchFamily="34" charset="-122"/>
              </a:rPr>
              <a:t>4</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并有沉淀产生</a:t>
            </a:r>
            <a:r>
              <a:rPr lang="en-US" altLang="zh-CN" sz="4700" dirty="0">
                <a:solidFill>
                  <a:srgbClr val="A50021"/>
                </a:solidFill>
                <a:latin typeface="Times New Roman" panose="02020603050405020304" pitchFamily="18" charset="0"/>
                <a:ea typeface="微软雅黑" panose="020B0503020204020204" pitchFamily="34" charset="-122"/>
              </a:rPr>
              <a:t>,</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生成的沉淀为</a:t>
            </a:r>
            <a:r>
              <a:rPr lang="en-US" altLang="zh-CN" sz="4700" dirty="0">
                <a:solidFill>
                  <a:srgbClr val="A50021"/>
                </a:solidFill>
                <a:latin typeface="Times New Roman" panose="02020603050405020304" pitchFamily="18" charset="0"/>
                <a:ea typeface="微软雅黑" panose="020B0503020204020204" pitchFamily="34" charset="-122"/>
              </a:rPr>
              <a:t>ZnCO</a:t>
            </a:r>
            <a:r>
              <a:rPr lang="en-US" altLang="zh-CN" sz="4700" baseline="-25000" dirty="0">
                <a:solidFill>
                  <a:srgbClr val="A50021"/>
                </a:solidFill>
                <a:latin typeface="Times New Roman" panose="02020603050405020304" pitchFamily="18" charset="0"/>
                <a:ea typeface="微软雅黑" panose="020B0503020204020204" pitchFamily="34" charset="-122"/>
              </a:rPr>
              <a:t>3</a:t>
            </a:r>
            <a:r>
              <a:rPr lang="en-US" altLang="zh-CN" sz="4700" dirty="0">
                <a:solidFill>
                  <a:srgbClr val="A50021"/>
                </a:solidFill>
                <a:latin typeface="Times New Roman" panose="02020603050405020304" pitchFamily="18" charset="0"/>
                <a:ea typeface="微软雅黑" panose="020B0503020204020204" pitchFamily="34" charset="-122"/>
              </a:rPr>
              <a:t>,</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则该反应的化学方程式为</a:t>
            </a:r>
            <a:r>
              <a:rPr lang="en-US" altLang="zh-CN" sz="4700" dirty="0">
                <a:solidFill>
                  <a:srgbClr val="A50021"/>
                </a:solidFill>
                <a:latin typeface="Times New Roman" panose="02020603050405020304" pitchFamily="18" charset="0"/>
                <a:ea typeface="微软雅黑" panose="020B0503020204020204" pitchFamily="34" charset="-122"/>
              </a:rPr>
              <a:t>Na</a:t>
            </a:r>
            <a:r>
              <a:rPr lang="en-US" altLang="zh-CN" sz="4700" baseline="-25000" dirty="0">
                <a:solidFill>
                  <a:srgbClr val="A50021"/>
                </a:solidFill>
                <a:latin typeface="Times New Roman" panose="02020603050405020304" pitchFamily="18" charset="0"/>
                <a:ea typeface="微软雅黑" panose="020B0503020204020204" pitchFamily="34" charset="-122"/>
              </a:rPr>
              <a:t>2</a:t>
            </a:r>
            <a:r>
              <a:rPr lang="en-US" altLang="zh-CN" sz="4700" dirty="0">
                <a:solidFill>
                  <a:srgbClr val="A50021"/>
                </a:solidFill>
                <a:latin typeface="Times New Roman" panose="02020603050405020304" pitchFamily="18" charset="0"/>
                <a:ea typeface="微软雅黑" panose="020B0503020204020204" pitchFamily="34" charset="-122"/>
              </a:rPr>
              <a:t>CO</a:t>
            </a:r>
            <a:r>
              <a:rPr lang="en-US" altLang="zh-CN" sz="4700" baseline="-25000" dirty="0">
                <a:solidFill>
                  <a:srgbClr val="A50021"/>
                </a:solidFill>
                <a:latin typeface="Times New Roman" panose="02020603050405020304" pitchFamily="18" charset="0"/>
                <a:ea typeface="微软雅黑" panose="020B0503020204020204" pitchFamily="34" charset="-122"/>
              </a:rPr>
              <a:t>3</a:t>
            </a:r>
            <a:r>
              <a:rPr lang="en-US" altLang="zh-CN" sz="4700" dirty="0">
                <a:solidFill>
                  <a:srgbClr val="A50021"/>
                </a:solidFill>
                <a:latin typeface="Times New Roman" panose="02020603050405020304" pitchFamily="18" charset="0"/>
                <a:ea typeface="微软雅黑" panose="020B0503020204020204" pitchFamily="34" charset="-122"/>
              </a:rPr>
              <a:t>+ZnS</a:t>
            </a:r>
            <a:r>
              <a:rPr lang="en-US" altLang="zh-CN" sz="4700" baseline="-25000" dirty="0">
                <a:solidFill>
                  <a:srgbClr val="A50021"/>
                </a:solidFill>
                <a:latin typeface="Times New Roman" panose="02020603050405020304" pitchFamily="18" charset="0"/>
                <a:ea typeface="微软雅黑" panose="020B0503020204020204" pitchFamily="34" charset="-122"/>
              </a:rPr>
              <a:t>2</a:t>
            </a:r>
            <a:r>
              <a:rPr lang="en-US" altLang="zh-CN" sz="4700" dirty="0">
                <a:solidFill>
                  <a:srgbClr val="A50021"/>
                </a:solidFill>
                <a:latin typeface="Times New Roman" panose="02020603050405020304" pitchFamily="18" charset="0"/>
                <a:ea typeface="微软雅黑" panose="020B0503020204020204" pitchFamily="34" charset="-122"/>
              </a:rPr>
              <a:t>O</a:t>
            </a:r>
            <a:r>
              <a:rPr lang="en-US" altLang="zh-CN" sz="4700" baseline="-25000" dirty="0">
                <a:solidFill>
                  <a:srgbClr val="A50021"/>
                </a:solidFill>
                <a:latin typeface="Times New Roman" panose="02020603050405020304" pitchFamily="18" charset="0"/>
                <a:ea typeface="微软雅黑" panose="020B0503020204020204" pitchFamily="34" charset="-122"/>
              </a:rPr>
              <a:t>4</a:t>
            </a:r>
            <a:r>
              <a:rPr lang="en-US" altLang="zh-CN" sz="4700" dirty="0">
                <a:solidFill>
                  <a:srgbClr val="A50021"/>
                </a:solidFill>
                <a:latin typeface="Times New Roman" panose="02020603050405020304" pitchFamily="18" charset="0"/>
                <a:ea typeface="微软雅黑" panose="020B0503020204020204" pitchFamily="34" charset="-122"/>
              </a:rPr>
              <a:t>=Na</a:t>
            </a:r>
            <a:r>
              <a:rPr lang="en-US" altLang="zh-CN" sz="4700" baseline="-25000" dirty="0">
                <a:solidFill>
                  <a:srgbClr val="A50021"/>
                </a:solidFill>
                <a:latin typeface="Times New Roman" panose="02020603050405020304" pitchFamily="18" charset="0"/>
                <a:ea typeface="微软雅黑" panose="020B0503020204020204" pitchFamily="34" charset="-122"/>
              </a:rPr>
              <a:t>2</a:t>
            </a:r>
            <a:r>
              <a:rPr lang="en-US" altLang="zh-CN" sz="4700" dirty="0">
                <a:solidFill>
                  <a:srgbClr val="A50021"/>
                </a:solidFill>
                <a:latin typeface="Times New Roman" panose="02020603050405020304" pitchFamily="18" charset="0"/>
                <a:ea typeface="微软雅黑" panose="020B0503020204020204" pitchFamily="34" charset="-122"/>
              </a:rPr>
              <a:t>S</a:t>
            </a:r>
            <a:r>
              <a:rPr lang="en-US" altLang="zh-CN" sz="4700" baseline="-25000" dirty="0">
                <a:solidFill>
                  <a:srgbClr val="A50021"/>
                </a:solidFill>
                <a:latin typeface="Times New Roman" panose="02020603050405020304" pitchFamily="18" charset="0"/>
                <a:ea typeface="微软雅黑" panose="020B0503020204020204" pitchFamily="34" charset="-122"/>
              </a:rPr>
              <a:t>2</a:t>
            </a:r>
            <a:r>
              <a:rPr lang="en-US" altLang="zh-CN" sz="4700" dirty="0">
                <a:solidFill>
                  <a:srgbClr val="A50021"/>
                </a:solidFill>
                <a:latin typeface="Times New Roman" panose="02020603050405020304" pitchFamily="18" charset="0"/>
                <a:ea typeface="微软雅黑" panose="020B0503020204020204" pitchFamily="34" charset="-122"/>
              </a:rPr>
              <a:t>O</a:t>
            </a:r>
            <a:r>
              <a:rPr lang="en-US" altLang="zh-CN" sz="4700" baseline="-25000" dirty="0">
                <a:solidFill>
                  <a:srgbClr val="A50021"/>
                </a:solidFill>
                <a:latin typeface="Times New Roman" panose="02020603050405020304" pitchFamily="18" charset="0"/>
                <a:ea typeface="微软雅黑" panose="020B0503020204020204" pitchFamily="34" charset="-122"/>
              </a:rPr>
              <a:t>4</a:t>
            </a:r>
            <a:r>
              <a:rPr lang="en-US" altLang="zh-CN" sz="4700" dirty="0">
                <a:solidFill>
                  <a:srgbClr val="A50021"/>
                </a:solidFill>
                <a:latin typeface="Times New Roman" panose="02020603050405020304" pitchFamily="18" charset="0"/>
                <a:ea typeface="微软雅黑" panose="020B0503020204020204" pitchFamily="34" charset="-122"/>
              </a:rPr>
              <a:t>+ZnCO</a:t>
            </a:r>
            <a:r>
              <a:rPr lang="en-US" altLang="zh-CN" sz="4700" baseline="-25000" dirty="0">
                <a:solidFill>
                  <a:srgbClr val="A50021"/>
                </a:solidFill>
                <a:latin typeface="Times New Roman" panose="02020603050405020304" pitchFamily="18" charset="0"/>
                <a:ea typeface="微软雅黑" panose="020B0503020204020204" pitchFamily="34" charset="-122"/>
              </a:rPr>
              <a:t>3</a:t>
            </a:r>
            <a:r>
              <a:rPr lang="en-US" altLang="zh-CN" sz="4700" dirty="0">
                <a:solidFill>
                  <a:srgbClr val="A50021"/>
                </a:solidFill>
                <a:latin typeface="Times New Roman" panose="02020603050405020304" pitchFamily="18" charset="0"/>
                <a:ea typeface="微软雅黑" panose="020B0503020204020204" pitchFamily="34" charset="-122"/>
              </a:rPr>
              <a:t>↓</a:t>
            </a:r>
            <a:r>
              <a:rPr lang="zh-CN"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Rectangle 16">
            <a:extLst>
              <a:ext uri="{FF2B5EF4-FFF2-40B4-BE49-F238E27FC236}">
                <a16:creationId xmlns:a16="http://schemas.microsoft.com/office/drawing/2014/main" xmlns="" id="{AD7E00FD-C711-49F0-910D-659D30E5DEAC}"/>
              </a:ext>
            </a:extLst>
          </p:cNvPr>
          <p:cNvSpPr>
            <a:spLocks noChangeArrowheads="1"/>
          </p:cNvSpPr>
          <p:nvPr/>
        </p:nvSpPr>
        <p:spPr bwMode="auto">
          <a:xfrm>
            <a:off x="1512494" y="6638559"/>
            <a:ext cx="9649072" cy="1168311"/>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ZnS</a:t>
            </a:r>
            <a:r>
              <a:rPr lang="en-US" altLang="zh-CN" sz="47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7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7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7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=ZnCO</a:t>
            </a:r>
            <a:r>
              <a:rPr lang="en-US" altLang="zh-CN" sz="47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7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47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7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7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endParaRPr lang="zh-CN" altLang="zh-CN" sz="47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61584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xmlns="" id="{9350C703-0EC8-4087-A30D-899B46E0F5D1}"/>
                  </a:ext>
                </a:extLst>
              </p:cNvPr>
              <p:cNvSpPr/>
              <p:nvPr/>
            </p:nvSpPr>
            <p:spPr>
              <a:xfrm>
                <a:off x="1487897" y="1455954"/>
                <a:ext cx="10681782" cy="8849729"/>
              </a:xfrm>
              <a:prstGeom prst="rect">
                <a:avLst/>
              </a:prstGeom>
            </p:spPr>
            <p:txBody>
              <a:bodyPr wrap="square" lIns="91425" tIns="45711" rIns="91425" bIns="45711">
                <a:spAutoFit/>
              </a:bodyPr>
              <a:lstStyle/>
              <a:p>
                <a:pPr latinLnBrk="1">
                  <a:lnSpc>
                    <a:spcPct val="150000"/>
                  </a:lnSpc>
                  <a:spcAft>
                    <a:spcPts val="0"/>
                  </a:spcAft>
                </a:pPr>
                <a:r>
                  <a:rPr lang="en-US"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(3)Li-SO</a:t>
                </a:r>
                <a:r>
                  <a:rPr lang="en-US" altLang="zh-CN" sz="47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电池具有高输出功率的优点。其正极为可吸附</a:t>
                </a:r>
                <a:r>
                  <a:rPr lang="en-US"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7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的多孔碳电极</a:t>
                </a:r>
                <a:r>
                  <a:rPr lang="en-US"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负极为金属锂</a:t>
                </a:r>
                <a:r>
                  <a:rPr lang="en-US"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电解液为溶解有</a:t>
                </a:r>
                <a:r>
                  <a:rPr lang="en-US" altLang="zh-CN" sz="47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LiBr</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的碳酸丙烯酯</a:t>
                </a:r>
                <a:r>
                  <a:rPr lang="en-US"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乙腈溶液。电池放电时</a:t>
                </a:r>
                <a:r>
                  <a:rPr lang="en-US"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正极上发生的电极反应为</a:t>
                </a:r>
                <a:r>
                  <a:rPr lang="en-US"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2SO</a:t>
                </a:r>
                <a:r>
                  <a:rPr lang="en-US" altLang="zh-CN" sz="47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+2e</a:t>
                </a:r>
                <a:r>
                  <a:rPr lang="en-US" altLang="zh-CN" sz="47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47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sSubSup>
                      <m:sSubSupPr>
                        <m:ctrlPr>
                          <a:rPr lang="zh-CN" altLang="zh-CN" sz="47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7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7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7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7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电池总反应式为</a:t>
                </a:r>
                <a:r>
                  <a:rPr lang="zh-CN" altLang="zh-CN" sz="47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7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7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7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。该电池不可用水替代混合有机溶剂</a:t>
                </a:r>
                <a:r>
                  <a:rPr lang="en-US"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其原因是</a:t>
                </a:r>
                <a:endParaRPr lang="en-US"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50000"/>
                  </a:lnSpc>
                  <a:spcAft>
                    <a:spcPts val="0"/>
                  </a:spcAft>
                </a:pPr>
                <a:r>
                  <a:rPr lang="zh-CN" altLang="zh-CN" sz="47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7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7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7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6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xmlns:a14="http://schemas.microsoft.com/office/drawing/2010/main" xmlns="" id="{9350C703-0EC8-4087-A30D-899B46E0F5D1}"/>
                  </a:ext>
                </a:extLst>
              </p:cNvPr>
              <p:cNvSpPr>
                <a:spLocks noRot="1" noChangeAspect="1" noMove="1" noResize="1" noEditPoints="1" noAdjustHandles="1" noChangeArrowheads="1" noChangeShapeType="1" noTextEdit="1"/>
              </p:cNvSpPr>
              <p:nvPr/>
            </p:nvSpPr>
            <p:spPr>
              <a:xfrm>
                <a:off x="572535" y="562117"/>
                <a:ext cx="4110299" cy="3416721"/>
              </a:xfrm>
              <a:prstGeom prst="rect">
                <a:avLst/>
              </a:prstGeom>
              <a:blipFill rotWithShape="1">
                <a:blip r:embed="rId2"/>
                <a:stretch>
                  <a:fillRect l="-2671" r="-2522"/>
                </a:stretch>
              </a:blipFill>
            </p:spPr>
            <p:txBody>
              <a:bodyPr/>
              <a:lstStyle/>
              <a:p>
                <a:r>
                  <a:rPr lang="zh-CN" altLang="en-US">
                    <a:noFill/>
                  </a:rPr>
                  <a:t> </a:t>
                </a:r>
              </a:p>
            </p:txBody>
          </p:sp>
        </mc:Fallback>
      </mc:AlternateContent>
      <p:sp>
        <p:nvSpPr>
          <p:cNvPr id="9" name="Rectangle 16">
            <a:extLst>
              <a:ext uri="{FF2B5EF4-FFF2-40B4-BE49-F238E27FC236}">
                <a16:creationId xmlns:a16="http://schemas.microsoft.com/office/drawing/2014/main" xmlns="" id="{D141CF6F-DB71-4A16-A728-428769985D8F}"/>
              </a:ext>
            </a:extLst>
          </p:cNvPr>
          <p:cNvSpPr>
            <a:spLocks noChangeArrowheads="1"/>
          </p:cNvSpPr>
          <p:nvPr/>
        </p:nvSpPr>
        <p:spPr bwMode="auto">
          <a:xfrm>
            <a:off x="3834912" y="6661151"/>
            <a:ext cx="4824535" cy="1108524"/>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2Li+2SO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=Li</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S</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0" name="矩形 9">
            <a:extLst>
              <a:ext uri="{FF2B5EF4-FFF2-40B4-BE49-F238E27FC236}">
                <a16:creationId xmlns:a16="http://schemas.microsoft.com/office/drawing/2014/main" xmlns="" id="{3D129866-7BB3-4698-A0A9-DEB4AB78EB15}"/>
              </a:ext>
            </a:extLst>
          </p:cNvPr>
          <p:cNvSpPr/>
          <p:nvPr/>
        </p:nvSpPr>
        <p:spPr>
          <a:xfrm>
            <a:off x="12554313" y="1698932"/>
            <a:ext cx="9768489" cy="92826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sz="4900">
              <a:solidFill>
                <a:prstClr val="white"/>
              </a:solidFill>
              <a:latin typeface="Calibri"/>
              <a:ea typeface="宋体" panose="02010600030101010101" pitchFamily="2" charset="-122"/>
            </a:endParaRPr>
          </a:p>
        </p:txBody>
      </p:sp>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xmlns="" id="{428B0FA6-A3E3-4CEE-B96E-796DABCCB57B}"/>
                  </a:ext>
                </a:extLst>
              </p:cNvPr>
              <p:cNvSpPr/>
              <p:nvPr/>
            </p:nvSpPr>
            <p:spPr>
              <a:xfrm>
                <a:off x="12889757" y="1548583"/>
                <a:ext cx="9433048" cy="9250217"/>
              </a:xfrm>
              <a:prstGeom prst="rect">
                <a:avLst/>
              </a:prstGeom>
            </p:spPr>
            <p:txBody>
              <a:bodyPr wrap="square" lIns="91425" tIns="45711" rIns="91425" bIns="45711">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 Li-SO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电池具有高输出功率的优点</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负极是</a:t>
                </a:r>
                <a:r>
                  <a:rPr lang="en-US" altLang="zh-CN" sz="4400" dirty="0">
                    <a:solidFill>
                      <a:srgbClr val="A50021"/>
                    </a:solidFill>
                    <a:latin typeface="Times New Roman" panose="02020603050405020304" pitchFamily="18" charset="0"/>
                    <a:ea typeface="微软雅黑" panose="020B0503020204020204" pitchFamily="34" charset="-122"/>
                  </a:rPr>
                  <a:t>Li</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失去电子</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电极反应式为</a:t>
                </a:r>
                <a:r>
                  <a:rPr lang="en-US" altLang="zh-CN" sz="4400" dirty="0">
                    <a:solidFill>
                      <a:srgbClr val="A50021"/>
                    </a:solidFill>
                    <a:latin typeface="Times New Roman" panose="02020603050405020304" pitchFamily="18" charset="0"/>
                    <a:ea typeface="微软雅黑" panose="020B0503020204020204" pitchFamily="34" charset="-122"/>
                  </a:rPr>
                  <a:t>Li-e</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=Li</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电池放电时</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正极上发生的电极反应为</a:t>
                </a:r>
                <a:r>
                  <a:rPr lang="en-US" altLang="zh-CN" sz="4400" dirty="0">
                    <a:solidFill>
                      <a:srgbClr val="A50021"/>
                    </a:solidFill>
                    <a:latin typeface="Times New Roman" panose="02020603050405020304" pitchFamily="18" charset="0"/>
                    <a:ea typeface="微软雅黑" panose="020B0503020204020204" pitchFamily="34" charset="-122"/>
                  </a:rPr>
                  <a:t>2SO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+2e</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=S</a:t>
                </a:r>
                <a:r>
                  <a:rPr lang="en-US" altLang="zh-CN" sz="4400" baseline="-25000" dirty="0">
                    <a:solidFill>
                      <a:srgbClr val="A50021"/>
                    </a:solidFill>
                    <a:latin typeface="Times New Roman" panose="02020603050405020304" pitchFamily="18" charset="0"/>
                    <a:ea typeface="微软雅黑" panose="020B0503020204020204" pitchFamily="34" charset="-122"/>
                  </a:rPr>
                  <a:t>2</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A50021"/>
                            </a:solidFill>
                            <a:latin typeface="Times New Roman" panose="02020603050405020304" pitchFamily="18" charset="0"/>
                            <a:ea typeface="微软雅黑" panose="020B0503020204020204" pitchFamily="34" charset="-122"/>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根据闭合回路中电子转移数目相等</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将两个电极反应式叠加</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可得电池总反应式为</a:t>
                </a:r>
                <a:r>
                  <a:rPr lang="en-US" altLang="zh-CN" sz="4400" dirty="0">
                    <a:solidFill>
                      <a:srgbClr val="A50021"/>
                    </a:solidFill>
                    <a:latin typeface="Times New Roman" panose="02020603050405020304" pitchFamily="18" charset="0"/>
                    <a:ea typeface="微软雅黑" panose="020B0503020204020204" pitchFamily="34" charset="-122"/>
                  </a:rPr>
                  <a:t>2Li+    2SO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=Li</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S</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。锂是碱金属</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比较活泼</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可以与水发生反应生成</a:t>
                </a:r>
                <a:r>
                  <a:rPr lang="en-US" altLang="zh-CN" sz="4400" dirty="0" err="1">
                    <a:solidFill>
                      <a:srgbClr val="A50021"/>
                    </a:solidFill>
                    <a:latin typeface="Times New Roman" panose="02020603050405020304" pitchFamily="18" charset="0"/>
                    <a:ea typeface="微软雅黑" panose="020B0503020204020204" pitchFamily="34" charset="-122"/>
                  </a:rPr>
                  <a:t>LiOH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所以该电池的电解液不可用水替代。</a:t>
                </a:r>
                <a:endPar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1" name="矩形 10">
                <a:extLst>
                  <a:ext uri="{FF2B5EF4-FFF2-40B4-BE49-F238E27FC236}">
                    <a16:creationId xmlns:a16="http://schemas.microsoft.com/office/drawing/2014/main" xmlns:a14="http://schemas.microsoft.com/office/drawing/2010/main" xmlns="" id="{428B0FA6-A3E3-4CEE-B96E-796DABCCB57B}"/>
                  </a:ext>
                </a:extLst>
              </p:cNvPr>
              <p:cNvSpPr>
                <a:spLocks noRot="1" noChangeAspect="1" noMove="1" noResize="1" noEditPoints="1" noAdjustHandles="1" noChangeArrowheads="1" noChangeShapeType="1" noTextEdit="1"/>
              </p:cNvSpPr>
              <p:nvPr/>
            </p:nvSpPr>
            <p:spPr>
              <a:xfrm>
                <a:off x="4959917" y="597880"/>
                <a:ext cx="3629792" cy="3571342"/>
              </a:xfrm>
              <a:prstGeom prst="rect">
                <a:avLst/>
              </a:prstGeom>
              <a:blipFill rotWithShape="1">
                <a:blip r:embed="rId3"/>
                <a:stretch>
                  <a:fillRect l="-2689" r="-1176" b="-683"/>
                </a:stretch>
              </a:blipFill>
            </p:spPr>
            <p:txBody>
              <a:bodyPr/>
              <a:lstStyle/>
              <a:p>
                <a:r>
                  <a:rPr lang="zh-CN" altLang="en-US">
                    <a:noFill/>
                  </a:rPr>
                  <a:t> </a:t>
                </a:r>
              </a:p>
            </p:txBody>
          </p:sp>
        </mc:Fallback>
      </mc:AlternateContent>
      <p:sp>
        <p:nvSpPr>
          <p:cNvPr id="12" name="Rectangle 16">
            <a:extLst>
              <a:ext uri="{FF2B5EF4-FFF2-40B4-BE49-F238E27FC236}">
                <a16:creationId xmlns:a16="http://schemas.microsoft.com/office/drawing/2014/main" xmlns="" id="{AD7E00FD-C711-49F0-910D-659D30E5DEAC}"/>
              </a:ext>
            </a:extLst>
          </p:cNvPr>
          <p:cNvSpPr>
            <a:spLocks noChangeArrowheads="1"/>
          </p:cNvSpPr>
          <p:nvPr/>
        </p:nvSpPr>
        <p:spPr bwMode="auto">
          <a:xfrm>
            <a:off x="1588423" y="8899266"/>
            <a:ext cx="2948407" cy="1108524"/>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Li</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与水反应</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79602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9350C703-0EC8-4087-A30D-899B46E0F5D1}"/>
              </a:ext>
            </a:extLst>
          </p:cNvPr>
          <p:cNvSpPr/>
          <p:nvPr/>
        </p:nvSpPr>
        <p:spPr>
          <a:xfrm>
            <a:off x="1487895" y="1455953"/>
            <a:ext cx="10249732" cy="4636041"/>
          </a:xfrm>
          <a:prstGeom prst="rect">
            <a:avLst/>
          </a:prstGeom>
        </p:spPr>
        <p:txBody>
          <a:bodyPr wrap="square" lIns="91425" tIns="45711" rIns="91425" bIns="45711">
            <a:spAutoFit/>
          </a:bodyPr>
          <a:lstStyle/>
          <a:p>
            <a:pPr latinLnBrk="1">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rPr>
              <a:t>3.(1)</a:t>
            </a:r>
            <a:r>
              <a:rPr lang="en-US" altLang="zh-CN" sz="4900" b="1" dirty="0">
                <a:solidFill>
                  <a:srgbClr val="4C4C4C"/>
                </a:solidFill>
                <a:latin typeface="Times New Roman" panose="02020603050405020304" pitchFamily="18" charset="0"/>
                <a:ea typeface="微软雅黑" panose="020B0503020204020204" pitchFamily="34" charset="-122"/>
              </a:rPr>
              <a:t>[</a:t>
            </a:r>
            <a:r>
              <a:rPr lang="en-US" altLang="zh-CN" sz="4900" dirty="0">
                <a:solidFill>
                  <a:srgbClr val="4C4C4C"/>
                </a:solidFill>
                <a:latin typeface="Times New Roman" panose="02020603050405020304" pitchFamily="18" charset="0"/>
                <a:ea typeface="微软雅黑" panose="020B0503020204020204" pitchFamily="34" charset="-122"/>
              </a:rPr>
              <a:t>2017·</a:t>
            </a:r>
            <a:r>
              <a:rPr lang="zh-CN" altLang="zh-CN" sz="49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4900" dirty="0">
                <a:solidFill>
                  <a:srgbClr val="4C4C4C"/>
                </a:solidFill>
                <a:latin typeface="Times New Roman" panose="02020603050405020304" pitchFamily="18" charset="0"/>
                <a:ea typeface="微软雅黑" panose="020B0503020204020204" pitchFamily="34" charset="-122"/>
              </a:rPr>
              <a:t>Ⅲ</a:t>
            </a:r>
            <a:r>
              <a:rPr lang="zh-CN" altLang="zh-CN" sz="49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节选</a:t>
            </a:r>
            <a:r>
              <a:rPr lang="en-US" altLang="zh-CN" sz="4900" b="1" dirty="0">
                <a:solidFill>
                  <a:srgbClr val="4C4C4C"/>
                </a:solidFill>
                <a:latin typeface="Times New Roman" panose="02020603050405020304" pitchFamily="18" charset="0"/>
                <a:ea typeface="微软雅黑" panose="020B0503020204020204" pitchFamily="34" charset="-122"/>
              </a:rPr>
              <a:t>]</a:t>
            </a:r>
            <a:r>
              <a:rPr lang="en-US" altLang="zh-CN" sz="4900" dirty="0">
                <a:solidFill>
                  <a:srgbClr val="000000"/>
                </a:solidFill>
                <a:latin typeface="Times New Roman" panose="02020603050405020304" pitchFamily="18" charset="0"/>
                <a:ea typeface="微软雅黑" panose="020B0503020204020204" pitchFamily="34" charset="-122"/>
              </a:rPr>
              <a:t> FeO·Cr</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O</a:t>
            </a:r>
            <a:r>
              <a:rPr lang="en-US" altLang="zh-CN" sz="4900" baseline="-25000" dirty="0">
                <a:solidFill>
                  <a:srgbClr val="000000"/>
                </a:solidFill>
                <a:latin typeface="Times New Roman" panose="02020603050405020304" pitchFamily="18" charset="0"/>
                <a:ea typeface="微软雅黑" panose="020B0503020204020204" pitchFamily="34" charset="-122"/>
              </a:rPr>
              <a:t>3</a:t>
            </a:r>
            <a:r>
              <a:rPr lang="en-US" altLang="zh-CN" sz="4900" dirty="0">
                <a:solidFill>
                  <a:srgbClr val="000000"/>
                </a:solidFill>
                <a:latin typeface="Times New Roman" panose="02020603050405020304" pitchFamily="18" charset="0"/>
                <a:ea typeface="微软雅黑" panose="020B0503020204020204" pitchFamily="34" charset="-122"/>
              </a:rPr>
              <a:t>+Na</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CO</a:t>
            </a:r>
            <a:r>
              <a:rPr lang="en-US" altLang="zh-CN" sz="4900" baseline="-25000" dirty="0">
                <a:solidFill>
                  <a:srgbClr val="000000"/>
                </a:solidFill>
                <a:latin typeface="Times New Roman" panose="02020603050405020304" pitchFamily="18" charset="0"/>
                <a:ea typeface="微软雅黑" panose="020B0503020204020204" pitchFamily="34" charset="-122"/>
              </a:rPr>
              <a:t>3</a:t>
            </a:r>
            <a:r>
              <a:rPr lang="en-US" altLang="zh-CN" sz="4900" dirty="0">
                <a:solidFill>
                  <a:srgbClr val="000000"/>
                </a:solidFill>
                <a:latin typeface="Times New Roman" panose="02020603050405020304" pitchFamily="18" charset="0"/>
                <a:ea typeface="微软雅黑" panose="020B0503020204020204" pitchFamily="34" charset="-122"/>
              </a:rPr>
              <a:t>+NaNO</a:t>
            </a:r>
            <a:r>
              <a:rPr lang="en-US" altLang="zh-CN" sz="4900" baseline="-25000" dirty="0">
                <a:solidFill>
                  <a:srgbClr val="000000"/>
                </a:solidFill>
                <a:latin typeface="Times New Roman" panose="02020603050405020304" pitchFamily="18" charset="0"/>
                <a:ea typeface="微软雅黑" panose="020B0503020204020204" pitchFamily="34" charset="-122"/>
              </a:rPr>
              <a:t>3</a:t>
            </a:r>
            <a:r>
              <a:rPr lang="en-US" altLang="zh-CN" sz="4900" dirty="0">
                <a:solidFill>
                  <a:srgbClr val="000000"/>
                </a:solidFill>
                <a:latin typeface="Times New Roman" panose="02020603050405020304" pitchFamily="18" charset="0"/>
                <a:ea typeface="微软雅黑" panose="020B0503020204020204" pitchFamily="34" charset="-122"/>
              </a:rPr>
              <a:t>        Na</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CrO</a:t>
            </a:r>
            <a:r>
              <a:rPr lang="en-US" altLang="zh-CN" sz="4900" baseline="-25000" dirty="0">
                <a:solidFill>
                  <a:srgbClr val="000000"/>
                </a:solidFill>
                <a:latin typeface="Times New Roman" panose="02020603050405020304" pitchFamily="18" charset="0"/>
                <a:ea typeface="微软雅黑" panose="020B0503020204020204" pitchFamily="34" charset="-122"/>
              </a:rPr>
              <a:t>4</a:t>
            </a:r>
            <a:r>
              <a:rPr lang="en-US" altLang="zh-CN" sz="4900" dirty="0">
                <a:solidFill>
                  <a:srgbClr val="000000"/>
                </a:solidFill>
                <a:latin typeface="Times New Roman" panose="02020603050405020304" pitchFamily="18" charset="0"/>
                <a:ea typeface="微软雅黑" panose="020B0503020204020204" pitchFamily="34" charset="-122"/>
              </a:rPr>
              <a:t>+Fe</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O</a:t>
            </a:r>
            <a:r>
              <a:rPr lang="en-US" altLang="zh-CN" sz="4900" baseline="-25000" dirty="0">
                <a:solidFill>
                  <a:srgbClr val="000000"/>
                </a:solidFill>
                <a:latin typeface="Times New Roman" panose="02020603050405020304" pitchFamily="18" charset="0"/>
                <a:ea typeface="微软雅黑" panose="020B0503020204020204" pitchFamily="34" charset="-122"/>
              </a:rPr>
              <a:t>3</a:t>
            </a:r>
            <a:r>
              <a:rPr lang="en-US" altLang="zh-CN" sz="4900" dirty="0">
                <a:solidFill>
                  <a:srgbClr val="000000"/>
                </a:solidFill>
                <a:latin typeface="Times New Roman" panose="02020603050405020304" pitchFamily="18" charset="0"/>
                <a:ea typeface="微软雅黑" panose="020B0503020204020204" pitchFamily="34" charset="-122"/>
              </a:rPr>
              <a:t>+CO</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+NaNO</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上述反应配平后</a:t>
            </a:r>
            <a:r>
              <a:rPr lang="en-US" altLang="zh-CN" sz="4900" dirty="0" err="1">
                <a:solidFill>
                  <a:srgbClr val="000000"/>
                </a:solidFill>
                <a:latin typeface="Times New Roman" panose="02020603050405020304" pitchFamily="18" charset="0"/>
                <a:ea typeface="微软雅黑" panose="020B0503020204020204" pitchFamily="34" charset="-122"/>
              </a:rPr>
              <a:t>FeO</a:t>
            </a:r>
            <a:r>
              <a:rPr lang="en-US" altLang="zh-CN" sz="4900" dirty="0">
                <a:solidFill>
                  <a:srgbClr val="000000"/>
                </a:solidFill>
                <a:latin typeface="Times New Roman" panose="02020603050405020304" pitchFamily="18" charset="0"/>
                <a:ea typeface="微软雅黑" panose="020B0503020204020204" pitchFamily="34" charset="-122"/>
              </a:rPr>
              <a:t>·</a:t>
            </a:r>
          </a:p>
          <a:p>
            <a:pPr latinLnBrk="1">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rPr>
              <a:t>Cr</a:t>
            </a:r>
            <a:r>
              <a:rPr lang="en-US" altLang="zh-CN" sz="4900" baseline="-25000" dirty="0">
                <a:solidFill>
                  <a:srgbClr val="000000"/>
                </a:solidFill>
                <a:latin typeface="Times New Roman" panose="02020603050405020304" pitchFamily="18" charset="0"/>
                <a:ea typeface="微软雅黑" panose="020B0503020204020204" pitchFamily="34" charset="-122"/>
              </a:rPr>
              <a:t>2</a:t>
            </a:r>
            <a:r>
              <a:rPr lang="en-US" altLang="zh-CN" sz="4900" dirty="0">
                <a:solidFill>
                  <a:srgbClr val="000000"/>
                </a:solidFill>
                <a:latin typeface="Times New Roman" panose="02020603050405020304" pitchFamily="18" charset="0"/>
                <a:ea typeface="微软雅黑" panose="020B0503020204020204" pitchFamily="34" charset="-122"/>
              </a:rPr>
              <a:t>O</a:t>
            </a:r>
            <a:r>
              <a:rPr lang="en-US" altLang="zh-CN" sz="4900" baseline="-25000" dirty="0">
                <a:solidFill>
                  <a:srgbClr val="000000"/>
                </a:solidFill>
                <a:latin typeface="Times New Roman" panose="02020603050405020304" pitchFamily="18" charset="0"/>
                <a:ea typeface="微软雅黑" panose="020B0503020204020204" pitchFamily="34" charset="-122"/>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900" dirty="0">
                <a:solidFill>
                  <a:srgbClr val="000000"/>
                </a:solidFill>
                <a:latin typeface="Times New Roman" panose="02020603050405020304" pitchFamily="18" charset="0"/>
                <a:ea typeface="微软雅黑" panose="020B0503020204020204" pitchFamily="34" charset="-122"/>
              </a:rPr>
              <a:t>NaNO</a:t>
            </a:r>
            <a:r>
              <a:rPr lang="en-US" altLang="zh-CN" sz="4900" baseline="-25000" dirty="0">
                <a:solidFill>
                  <a:srgbClr val="000000"/>
                </a:solidFill>
                <a:latin typeface="Times New Roman" panose="02020603050405020304" pitchFamily="18" charset="0"/>
                <a:ea typeface="微软雅黑" panose="020B0503020204020204" pitchFamily="34" charset="-122"/>
              </a:rPr>
              <a:t>3</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的系数比为</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
        <p:nvSpPr>
          <p:cNvPr id="8" name="Rectangle 16">
            <a:extLst>
              <a:ext uri="{FF2B5EF4-FFF2-40B4-BE49-F238E27FC236}">
                <a16:creationId xmlns:a16="http://schemas.microsoft.com/office/drawing/2014/main" xmlns="" id="{D141CF6F-DB71-4A16-A728-428769985D8F}"/>
              </a:ext>
            </a:extLst>
          </p:cNvPr>
          <p:cNvSpPr>
            <a:spLocks noChangeArrowheads="1"/>
          </p:cNvSpPr>
          <p:nvPr/>
        </p:nvSpPr>
        <p:spPr bwMode="auto">
          <a:xfrm>
            <a:off x="9145341" y="4664447"/>
            <a:ext cx="1584175" cy="1228102"/>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rPr>
              <a:t>2</a:t>
            </a:r>
            <a:r>
              <a:rPr lang="zh-CN" altLang="zh-CN" sz="4900" dirty="0">
                <a:solidFill>
                  <a:srgbClr val="A50021"/>
                </a:solidFill>
                <a:cs typeface="宋体" panose="02010600030101010101" pitchFamily="2" charset="-122"/>
              </a:rPr>
              <a:t>∶</a:t>
            </a:r>
            <a:r>
              <a:rPr lang="en-US" altLang="zh-CN" sz="4900" dirty="0">
                <a:solidFill>
                  <a:srgbClr val="A50021"/>
                </a:solidFill>
                <a:latin typeface="Times New Roman" panose="02020603050405020304" pitchFamily="18" charset="0"/>
                <a:ea typeface="微软雅黑" panose="020B0503020204020204" pitchFamily="34" charset="-122"/>
              </a:rPr>
              <a:t>7</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
        <p:nvSpPr>
          <p:cNvPr id="13" name="矩形 12">
            <a:extLst>
              <a:ext uri="{FF2B5EF4-FFF2-40B4-BE49-F238E27FC236}">
                <a16:creationId xmlns:a16="http://schemas.microsoft.com/office/drawing/2014/main" xmlns="" id="{3D129866-7BB3-4698-A0A9-DEB4AB78EB15}"/>
              </a:ext>
            </a:extLst>
          </p:cNvPr>
          <p:cNvSpPr/>
          <p:nvPr/>
        </p:nvSpPr>
        <p:spPr>
          <a:xfrm>
            <a:off x="12073073" y="1698932"/>
            <a:ext cx="10249732" cy="57266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sz="4900">
              <a:solidFill>
                <a:prstClr val="white"/>
              </a:solidFill>
              <a:latin typeface="Calibri"/>
              <a:ea typeface="宋体" panose="02010600030101010101" pitchFamily="2" charset="-122"/>
            </a:endParaRPr>
          </a:p>
        </p:txBody>
      </p:sp>
      <p:sp>
        <p:nvSpPr>
          <p:cNvPr id="14" name="矩形 13">
            <a:extLst>
              <a:ext uri="{FF2B5EF4-FFF2-40B4-BE49-F238E27FC236}">
                <a16:creationId xmlns:a16="http://schemas.microsoft.com/office/drawing/2014/main" xmlns="" id="{428B0FA6-A3E3-4CEE-B96E-796DABCCB57B}"/>
              </a:ext>
            </a:extLst>
          </p:cNvPr>
          <p:cNvSpPr/>
          <p:nvPr/>
        </p:nvSpPr>
        <p:spPr>
          <a:xfrm>
            <a:off x="12385699" y="1548583"/>
            <a:ext cx="9937103" cy="5726696"/>
          </a:xfrm>
          <a:prstGeom prst="rect">
            <a:avLst/>
          </a:prstGeom>
        </p:spPr>
        <p:txBody>
          <a:bodyPr wrap="square" lIns="91425" tIns="45711" rIns="91425" bIns="45711">
            <a:spAutoFit/>
          </a:bodyPr>
          <a:lstStyle/>
          <a:p>
            <a:pPr latinLnBrk="1">
              <a:lnSpc>
                <a:spcPct val="150000"/>
              </a:lnSpc>
              <a:spcAft>
                <a:spcPts val="0"/>
              </a:spcAft>
            </a:pP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首先标出变价元素的化合价</a:t>
            </a:r>
            <a:r>
              <a:rPr lang="en-US" altLang="zh-CN" sz="49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分析价态变化可知</a:t>
            </a:r>
            <a:r>
              <a:rPr lang="en-US" altLang="zh-CN" sz="4900" dirty="0">
                <a:solidFill>
                  <a:srgbClr val="A50021"/>
                </a:solidFill>
                <a:latin typeface="Times New Roman" panose="02020603050405020304" pitchFamily="18" charset="0"/>
                <a:ea typeface="微软雅黑" panose="020B0503020204020204" pitchFamily="34" charset="-122"/>
              </a:rPr>
              <a:t>:1 mol FeO·Cr</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O</a:t>
            </a:r>
            <a:r>
              <a:rPr lang="en-US" altLang="zh-CN" sz="4900" baseline="-25000" dirty="0">
                <a:solidFill>
                  <a:srgbClr val="A50021"/>
                </a:solidFill>
                <a:latin typeface="Times New Roman" panose="02020603050405020304" pitchFamily="18" charset="0"/>
                <a:ea typeface="微软雅黑" panose="020B0503020204020204" pitchFamily="34" charset="-122"/>
              </a:rPr>
              <a:t>3</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失去</a:t>
            </a:r>
            <a:r>
              <a:rPr lang="en-US" altLang="zh-CN" sz="4900" dirty="0">
                <a:solidFill>
                  <a:srgbClr val="A50021"/>
                </a:solidFill>
                <a:latin typeface="Times New Roman" panose="02020603050405020304" pitchFamily="18" charset="0"/>
                <a:ea typeface="微软雅黑" panose="020B0503020204020204" pitchFamily="34" charset="-122"/>
              </a:rPr>
              <a:t>7 mol</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电子</a:t>
            </a:r>
            <a:r>
              <a:rPr lang="en-US" altLang="zh-CN" sz="4900" dirty="0">
                <a:solidFill>
                  <a:srgbClr val="A50021"/>
                </a:solidFill>
                <a:latin typeface="Times New Roman" panose="02020603050405020304" pitchFamily="18" charset="0"/>
                <a:ea typeface="微软雅黑" panose="020B0503020204020204" pitchFamily="34" charset="-122"/>
              </a:rPr>
              <a:t>,1 mol NaNO</a:t>
            </a:r>
            <a:r>
              <a:rPr lang="en-US" altLang="zh-CN" sz="4900" baseline="-25000" dirty="0">
                <a:solidFill>
                  <a:srgbClr val="A50021"/>
                </a:solidFill>
                <a:latin typeface="Times New Roman" panose="02020603050405020304" pitchFamily="18" charset="0"/>
                <a:ea typeface="微软雅黑" panose="020B0503020204020204" pitchFamily="34" charset="-122"/>
              </a:rPr>
              <a:t>3</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得到</a:t>
            </a:r>
            <a:endPar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rPr>
              <a:t>2 mol</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电子</a:t>
            </a:r>
            <a:r>
              <a:rPr lang="en-US" altLang="zh-CN" sz="49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则由得失电子守恒可知二者系数比应为</a:t>
            </a:r>
            <a:r>
              <a:rPr lang="en-US" altLang="zh-CN" sz="4900" dirty="0">
                <a:solidFill>
                  <a:srgbClr val="A50021"/>
                </a:solidFill>
                <a:latin typeface="Times New Roman" panose="02020603050405020304" pitchFamily="18" charset="0"/>
                <a:ea typeface="微软雅黑" panose="020B0503020204020204" pitchFamily="34" charset="-122"/>
              </a:rPr>
              <a:t>2</a:t>
            </a:r>
            <a:r>
              <a:rPr lang="zh-CN" altLang="zh-CN" sz="4900" dirty="0">
                <a:solidFill>
                  <a:srgbClr val="A50021"/>
                </a:solidFill>
                <a:cs typeface="宋体" panose="02010600030101010101" pitchFamily="2" charset="-122"/>
              </a:rPr>
              <a:t>∶</a:t>
            </a:r>
            <a:r>
              <a:rPr lang="en-US" altLang="zh-CN" sz="4900" dirty="0">
                <a:solidFill>
                  <a:srgbClr val="A50021"/>
                </a:solidFill>
                <a:latin typeface="Times New Roman" panose="02020603050405020304" pitchFamily="18" charset="0"/>
                <a:ea typeface="微软雅黑" panose="020B0503020204020204" pitchFamily="34" charset="-122"/>
              </a:rPr>
              <a:t>7</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图片 14">
            <a:extLst>
              <a:ext uri="{FF2B5EF4-FFF2-40B4-BE49-F238E27FC236}">
                <a16:creationId xmlns:a16="http://schemas.microsoft.com/office/drawing/2014/main" xmlns="" id="{2E18CF2C-B0C9-429E-9C1D-80722DBC5EF7}"/>
              </a:ext>
            </a:extLst>
          </p:cNvPr>
          <p:cNvPicPr/>
          <p:nvPr/>
        </p:nvPicPr>
        <p:blipFill>
          <a:blip r:embed="rId2"/>
          <a:stretch>
            <a:fillRect/>
          </a:stretch>
        </p:blipFill>
        <p:spPr>
          <a:xfrm>
            <a:off x="6193013" y="2628702"/>
            <a:ext cx="1082144" cy="936104"/>
          </a:xfrm>
          <a:prstGeom prst="rect">
            <a:avLst/>
          </a:prstGeom>
        </p:spPr>
      </p:pic>
    </p:spTree>
    <p:extLst>
      <p:ext uri="{BB962C8B-B14F-4D97-AF65-F5344CB8AC3E}">
        <p14:creationId xmlns:p14="http://schemas.microsoft.com/office/powerpoint/2010/main" val="332108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350C703-0EC8-4087-A30D-899B46E0F5D1}"/>
              </a:ext>
            </a:extLst>
          </p:cNvPr>
          <p:cNvSpPr/>
          <p:nvPr/>
        </p:nvSpPr>
        <p:spPr>
          <a:xfrm>
            <a:off x="1487895" y="1455953"/>
            <a:ext cx="10510905" cy="4636041"/>
          </a:xfrm>
          <a:prstGeom prst="rect">
            <a:avLst/>
          </a:prstGeom>
        </p:spPr>
        <p:txBody>
          <a:bodyPr wrap="square" lIns="91425" tIns="45711" rIns="91425" bIns="45711">
            <a:spAutoFit/>
          </a:bodyPr>
          <a:lstStyle/>
          <a:p>
            <a:pPr latinLnBrk="1">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rPr>
              <a:t>(2)</a:t>
            </a:r>
            <a:r>
              <a:rPr lang="en-US" altLang="zh-CN" sz="4900" b="1" dirty="0">
                <a:solidFill>
                  <a:srgbClr val="4C4C4C"/>
                </a:solidFill>
                <a:latin typeface="Times New Roman" panose="02020603050405020304" pitchFamily="18" charset="0"/>
                <a:ea typeface="微软雅黑" panose="020B0503020204020204" pitchFamily="34" charset="-122"/>
              </a:rPr>
              <a:t>[</a:t>
            </a:r>
            <a:r>
              <a:rPr lang="en-US" altLang="zh-CN" sz="4900" dirty="0">
                <a:solidFill>
                  <a:srgbClr val="4C4C4C"/>
                </a:solidFill>
                <a:latin typeface="Times New Roman" panose="02020603050405020304" pitchFamily="18" charset="0"/>
                <a:ea typeface="微软雅黑" panose="020B0503020204020204" pitchFamily="34" charset="-122"/>
              </a:rPr>
              <a:t>2017·</a:t>
            </a:r>
            <a:r>
              <a:rPr lang="zh-CN" altLang="zh-CN" sz="49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4900" dirty="0">
                <a:solidFill>
                  <a:srgbClr val="4C4C4C"/>
                </a:solidFill>
                <a:latin typeface="Times New Roman" panose="02020603050405020304" pitchFamily="18" charset="0"/>
                <a:ea typeface="微软雅黑" panose="020B0503020204020204" pitchFamily="34" charset="-122"/>
              </a:rPr>
              <a:t>Ⅰ</a:t>
            </a:r>
            <a:r>
              <a:rPr lang="zh-CN" altLang="zh-CN" sz="49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节选</a:t>
            </a:r>
            <a:r>
              <a:rPr lang="en-US" altLang="zh-CN" sz="4900" b="1" dirty="0">
                <a:solidFill>
                  <a:srgbClr val="4C4C4C"/>
                </a:solidFill>
                <a:latin typeface="Times New Roman" panose="02020603050405020304" pitchFamily="18" charset="0"/>
                <a:ea typeface="微软雅黑" panose="020B0503020204020204" pitchFamily="34" charset="-122"/>
              </a:rPr>
              <a:t>]</a:t>
            </a:r>
            <a:r>
              <a:rPr lang="en-US" altLang="zh-CN" sz="4900" dirty="0">
                <a:solidFill>
                  <a:srgbClr val="000000"/>
                </a:solidFill>
                <a:latin typeface="Times New Roman" panose="02020603050405020304" pitchFamily="18" charset="0"/>
                <a:ea typeface="微软雅黑" panose="020B0503020204020204" pitchFamily="34" charset="-122"/>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4900" dirty="0">
                <a:solidFill>
                  <a:srgbClr val="000000"/>
                </a:solidFill>
                <a:latin typeface="Times New Roman" panose="02020603050405020304" pitchFamily="18" charset="0"/>
                <a:ea typeface="微软雅黑" panose="020B0503020204020204" pitchFamily="34" charset="-122"/>
              </a:rPr>
              <a:t>FePO</a:t>
            </a:r>
            <a:r>
              <a:rPr lang="en-US" altLang="zh-CN" sz="4900" baseline="-25000" dirty="0">
                <a:solidFill>
                  <a:srgbClr val="000000"/>
                </a:solidFill>
                <a:latin typeface="Times New Roman" panose="02020603050405020304" pitchFamily="18" charset="0"/>
                <a:ea typeface="微软雅黑" panose="020B0503020204020204" pitchFamily="34" charset="-122"/>
              </a:rPr>
              <a:t>4</a:t>
            </a:r>
            <a:r>
              <a:rPr lang="en-US" altLang="zh-CN" sz="4900" dirty="0">
                <a:solidFill>
                  <a:srgbClr val="000000"/>
                </a:solidFill>
                <a:latin typeface="Times New Roman" panose="02020603050405020304" pitchFamily="18" charset="0"/>
                <a:ea typeface="微软雅黑" panose="020B0503020204020204" pitchFamily="34" charset="-122"/>
              </a:rPr>
              <a:t>       </a:t>
            </a:r>
          </a:p>
          <a:p>
            <a:pPr latinLnBrk="1">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rPr>
              <a:t>                        LiFePO</a:t>
            </a:r>
            <a:r>
              <a:rPr lang="en-US" altLang="zh-CN" sz="4900" baseline="-25000" dirty="0">
                <a:solidFill>
                  <a:srgbClr val="000000"/>
                </a:solidFill>
                <a:latin typeface="Times New Roman" panose="02020603050405020304" pitchFamily="18" charset="0"/>
                <a:ea typeface="微软雅黑" panose="020B0503020204020204" pitchFamily="34" charset="-122"/>
              </a:rPr>
              <a:t>4</a:t>
            </a:r>
            <a:r>
              <a:rPr lang="en-US" altLang="zh-CN" sz="4900" dirty="0">
                <a:solidFill>
                  <a:srgbClr val="000000"/>
                </a:solidFill>
                <a:latin typeface="Times New Roman" panose="02020603050405020304" pitchFamily="18" charset="0"/>
                <a:ea typeface="微软雅黑" panose="020B0503020204020204" pitchFamily="34" charset="-122"/>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写出该反应的化学方程式</a:t>
            </a:r>
            <a:r>
              <a:rPr lang="en-US" altLang="zh-CN" sz="4900" dirty="0">
                <a:solidFill>
                  <a:srgbClr val="000000"/>
                </a:solidFill>
                <a:latin typeface="Times New Roman" panose="02020603050405020304" pitchFamily="18" charset="0"/>
                <a:ea typeface="微软雅黑" panose="020B0503020204020204" pitchFamily="34" charset="-122"/>
              </a:rPr>
              <a:t>:</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900" dirty="0">
              <a:solidFill>
                <a:schemeClr val="bg1"/>
              </a:solidFill>
              <a:latin typeface="Times New Roman" panose="02020603050405020304" pitchFamily="18" charset="0"/>
              <a:ea typeface="微软雅黑" panose="020B0503020204020204" pitchFamily="34" charset="-122"/>
            </a:endParaRPr>
          </a:p>
          <a:p>
            <a:pPr latinLnBrk="1">
              <a:lnSpc>
                <a:spcPct val="150000"/>
              </a:lnSpc>
              <a:spcAft>
                <a:spcPts val="0"/>
              </a:spcAft>
            </a:pP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
        <p:nvSpPr>
          <p:cNvPr id="10" name="矩形 9">
            <a:extLst>
              <a:ext uri="{FF2B5EF4-FFF2-40B4-BE49-F238E27FC236}">
                <a16:creationId xmlns:a16="http://schemas.microsoft.com/office/drawing/2014/main" xmlns="" id="{3D129866-7BB3-4698-A0A9-DEB4AB78EB15}"/>
              </a:ext>
            </a:extLst>
          </p:cNvPr>
          <p:cNvSpPr/>
          <p:nvPr/>
        </p:nvSpPr>
        <p:spPr>
          <a:xfrm>
            <a:off x="12229385" y="1566945"/>
            <a:ext cx="10249732" cy="50942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sz="4900">
              <a:solidFill>
                <a:prstClr val="white"/>
              </a:solidFill>
              <a:latin typeface="Calibri"/>
              <a:ea typeface="宋体" panose="02010600030101010101" pitchFamily="2" charset="-122"/>
            </a:endParaRPr>
          </a:p>
        </p:txBody>
      </p:sp>
      <p:sp>
        <p:nvSpPr>
          <p:cNvPr id="11" name="矩形 10">
            <a:extLst>
              <a:ext uri="{FF2B5EF4-FFF2-40B4-BE49-F238E27FC236}">
                <a16:creationId xmlns:a16="http://schemas.microsoft.com/office/drawing/2014/main" xmlns="" id="{428B0FA6-A3E3-4CEE-B96E-796DABCCB57B}"/>
              </a:ext>
            </a:extLst>
          </p:cNvPr>
          <p:cNvSpPr/>
          <p:nvPr/>
        </p:nvSpPr>
        <p:spPr>
          <a:xfrm>
            <a:off x="12601723" y="1548583"/>
            <a:ext cx="9505055" cy="4636041"/>
          </a:xfrm>
          <a:prstGeom prst="rect">
            <a:avLst/>
          </a:prstGeom>
        </p:spPr>
        <p:txBody>
          <a:bodyPr wrap="square" lIns="91425" tIns="45711" rIns="91425" bIns="45711">
            <a:spAutoFit/>
          </a:bodyPr>
          <a:lstStyle/>
          <a:p>
            <a:pPr latinLnBrk="1">
              <a:lnSpc>
                <a:spcPct val="150000"/>
              </a:lnSpc>
              <a:spcAft>
                <a:spcPts val="0"/>
              </a:spcAft>
            </a:pP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反应物为</a:t>
            </a:r>
            <a:r>
              <a:rPr lang="en-US" altLang="zh-CN" sz="4900" dirty="0">
                <a:solidFill>
                  <a:srgbClr val="A50021"/>
                </a:solidFill>
                <a:latin typeface="Times New Roman" panose="02020603050405020304" pitchFamily="18" charset="0"/>
                <a:ea typeface="微软雅黑" panose="020B0503020204020204" pitchFamily="34" charset="-122"/>
              </a:rPr>
              <a:t>FePO</a:t>
            </a:r>
            <a:r>
              <a:rPr lang="en-US" altLang="zh-CN" sz="4900" baseline="-25000" dirty="0">
                <a:solidFill>
                  <a:srgbClr val="A50021"/>
                </a:solidFill>
                <a:latin typeface="Times New Roman" panose="02020603050405020304" pitchFamily="18" charset="0"/>
                <a:ea typeface="微软雅黑" panose="020B0503020204020204" pitchFamily="34" charset="-122"/>
              </a:rPr>
              <a:t>4</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A50021"/>
                </a:solidFill>
                <a:latin typeface="Times New Roman" panose="02020603050405020304" pitchFamily="18" charset="0"/>
                <a:ea typeface="微软雅黑" panose="020B0503020204020204" pitchFamily="34" charset="-122"/>
              </a:rPr>
              <a:t>Li</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CO</a:t>
            </a:r>
            <a:r>
              <a:rPr lang="en-US" altLang="zh-CN" sz="4900" baseline="-25000" dirty="0">
                <a:solidFill>
                  <a:srgbClr val="A50021"/>
                </a:solidFill>
                <a:latin typeface="Times New Roman" panose="02020603050405020304" pitchFamily="18" charset="0"/>
                <a:ea typeface="微软雅黑" panose="020B0503020204020204" pitchFamily="34" charset="-122"/>
              </a:rPr>
              <a:t>3</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900" dirty="0">
                <a:solidFill>
                  <a:srgbClr val="A50021"/>
                </a:solidFill>
                <a:latin typeface="Times New Roman" panose="02020603050405020304" pitchFamily="18" charset="0"/>
                <a:ea typeface="微软雅黑" panose="020B0503020204020204" pitchFamily="34" charset="-122"/>
              </a:rPr>
              <a:t>H</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C</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O</a:t>
            </a:r>
            <a:r>
              <a:rPr lang="en-US" altLang="zh-CN" sz="4900" baseline="-25000" dirty="0">
                <a:solidFill>
                  <a:srgbClr val="A50021"/>
                </a:solidFill>
                <a:latin typeface="Times New Roman" panose="02020603050405020304" pitchFamily="18" charset="0"/>
                <a:ea typeface="微软雅黑" panose="020B0503020204020204" pitchFamily="34" charset="-122"/>
              </a:rPr>
              <a:t>4</a:t>
            </a:r>
            <a:r>
              <a:rPr lang="en-US" altLang="zh-CN" sz="49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生成物有</a:t>
            </a:r>
            <a:r>
              <a:rPr lang="en-US" altLang="zh-CN" sz="4900" dirty="0">
                <a:solidFill>
                  <a:srgbClr val="A50021"/>
                </a:solidFill>
                <a:latin typeface="Times New Roman" panose="02020603050405020304" pitchFamily="18" charset="0"/>
                <a:ea typeface="微软雅黑" panose="020B0503020204020204" pitchFamily="34" charset="-122"/>
              </a:rPr>
              <a:t>LiFePO</a:t>
            </a:r>
            <a:r>
              <a:rPr lang="en-US" altLang="zh-CN" sz="4900" baseline="-25000" dirty="0">
                <a:solidFill>
                  <a:srgbClr val="A50021"/>
                </a:solidFill>
                <a:latin typeface="Times New Roman" panose="02020603050405020304" pitchFamily="18" charset="0"/>
                <a:ea typeface="微软雅黑" panose="020B0503020204020204" pitchFamily="34" charset="-122"/>
              </a:rPr>
              <a:t>4</a:t>
            </a:r>
            <a:r>
              <a:rPr lang="en-US" altLang="zh-CN" sz="49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铁元素的化合价降低</a:t>
            </a:r>
            <a:r>
              <a:rPr lang="en-US" altLang="zh-CN" sz="49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900" dirty="0">
                <a:solidFill>
                  <a:srgbClr val="A50021"/>
                </a:solidFill>
                <a:latin typeface="Times New Roman" panose="02020603050405020304" pitchFamily="18" charset="0"/>
                <a:ea typeface="微软雅黑" panose="020B0503020204020204" pitchFamily="34" charset="-122"/>
              </a:rPr>
              <a:t>H</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C</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O</a:t>
            </a:r>
            <a:r>
              <a:rPr lang="en-US" altLang="zh-CN" sz="4900" baseline="-25000" dirty="0">
                <a:solidFill>
                  <a:srgbClr val="A50021"/>
                </a:solidFill>
                <a:latin typeface="Times New Roman" panose="02020603050405020304" pitchFamily="18" charset="0"/>
                <a:ea typeface="微软雅黑" panose="020B0503020204020204" pitchFamily="34" charset="-122"/>
              </a:rPr>
              <a:t>4</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中碳元素的化合价升高</a:t>
            </a:r>
            <a:r>
              <a:rPr lang="en-US" altLang="zh-CN" sz="49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产物为</a:t>
            </a:r>
            <a:r>
              <a:rPr lang="en-US" altLang="zh-CN" sz="4900" dirty="0">
                <a:solidFill>
                  <a:srgbClr val="A50021"/>
                </a:solidFill>
                <a:latin typeface="Times New Roman" panose="02020603050405020304" pitchFamily="18" charset="0"/>
                <a:ea typeface="微软雅黑" panose="020B0503020204020204" pitchFamily="34" charset="-122"/>
              </a:rPr>
              <a:t>CO</a:t>
            </a:r>
            <a:r>
              <a:rPr lang="en-US" altLang="zh-CN" sz="4900" baseline="-25000" dirty="0">
                <a:solidFill>
                  <a:srgbClr val="A50021"/>
                </a:solidFill>
                <a:latin typeface="Times New Roman" panose="02020603050405020304" pitchFamily="18" charset="0"/>
                <a:ea typeface="微软雅黑" panose="020B0503020204020204" pitchFamily="34" charset="-122"/>
              </a:rPr>
              <a:t>2</a:t>
            </a:r>
            <a:r>
              <a:rPr lang="en-US" altLang="zh-CN" sz="4900" dirty="0">
                <a:solidFill>
                  <a:srgbClr val="A50021"/>
                </a:solidFill>
                <a:latin typeface="Times New Roman" panose="02020603050405020304" pitchFamily="18" charset="0"/>
                <a:ea typeface="微软雅黑" panose="020B0503020204020204" pitchFamily="34" charset="-122"/>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配平。</a:t>
            </a:r>
            <a:endPar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2" name="图片 11">
            <a:extLst>
              <a:ext uri="{FF2B5EF4-FFF2-40B4-BE49-F238E27FC236}">
                <a16:creationId xmlns:a16="http://schemas.microsoft.com/office/drawing/2014/main" xmlns="" id="{CA3808AC-5641-4B3A-A374-4CD9AD20464A}"/>
              </a:ext>
            </a:extLst>
          </p:cNvPr>
          <p:cNvPicPr/>
          <p:nvPr/>
        </p:nvPicPr>
        <p:blipFill>
          <a:blip r:embed="rId2"/>
          <a:stretch>
            <a:fillRect/>
          </a:stretch>
        </p:blipFill>
        <p:spPr>
          <a:xfrm>
            <a:off x="1487896" y="2590842"/>
            <a:ext cx="3672408" cy="1224136"/>
          </a:xfrm>
          <a:prstGeom prst="rect">
            <a:avLst/>
          </a:prstGeom>
        </p:spPr>
      </p:pic>
      <p:grpSp>
        <p:nvGrpSpPr>
          <p:cNvPr id="16" name="组合 15">
            <a:extLst>
              <a:ext uri="{FF2B5EF4-FFF2-40B4-BE49-F238E27FC236}">
                <a16:creationId xmlns:a16="http://schemas.microsoft.com/office/drawing/2014/main" xmlns="" id="{C1DCDAD7-FFFE-4ABF-9E4D-B5E71E02AA41}"/>
              </a:ext>
            </a:extLst>
          </p:cNvPr>
          <p:cNvGrpSpPr/>
          <p:nvPr/>
        </p:nvGrpSpPr>
        <p:grpSpPr>
          <a:xfrm>
            <a:off x="1496132" y="3526206"/>
            <a:ext cx="10393749" cy="2354491"/>
            <a:chOff x="1487894" y="7774679"/>
            <a:chExt cx="10393750" cy="2354490"/>
          </a:xfrm>
        </p:grpSpPr>
        <p:sp>
          <p:nvSpPr>
            <p:cNvPr id="17" name="Rectangle 16">
              <a:extLst>
                <a:ext uri="{FF2B5EF4-FFF2-40B4-BE49-F238E27FC236}">
                  <a16:creationId xmlns:a16="http://schemas.microsoft.com/office/drawing/2014/main" xmlns="" id="{D141CF6F-DB71-4A16-A728-428769985D8F}"/>
                </a:ext>
              </a:extLst>
            </p:cNvPr>
            <p:cNvSpPr>
              <a:spLocks noChangeArrowheads="1"/>
            </p:cNvSpPr>
            <p:nvPr/>
          </p:nvSpPr>
          <p:spPr bwMode="auto">
            <a:xfrm>
              <a:off x="1487894" y="7774679"/>
              <a:ext cx="10393750" cy="2354490"/>
            </a:xfrm>
            <a:prstGeom prst="rect">
              <a:avLst/>
            </a:prstGeom>
            <a:noFill/>
            <a:ln w="9525">
              <a:noFill/>
              <a:miter lim="800000"/>
              <a:headEnd/>
              <a:tailEnd/>
            </a:ln>
          </p:spPr>
          <p:txBody>
            <a:bodyPr wrap="square" anchor="ctr">
              <a:spAutoFit/>
            </a:bodyPr>
            <a:lstStyle/>
            <a:p>
              <a:pPr marL="660284" indent="-660284">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2FePO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+Li</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endPar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a:p>
              <a:pPr marL="660284" indent="-660284">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2LiFePO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O↑+3CO</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pic>
          <p:nvPicPr>
            <p:cNvPr id="18" name="图片 17">
              <a:extLst>
                <a:ext uri="{FF2B5EF4-FFF2-40B4-BE49-F238E27FC236}">
                  <a16:creationId xmlns:a16="http://schemas.microsoft.com/office/drawing/2014/main" xmlns="" id="{EF2080B0-EF8D-45AE-84CE-AFF8A614F540}"/>
                </a:ext>
              </a:extLst>
            </p:cNvPr>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969136" y="9109422"/>
              <a:ext cx="1127532" cy="864096"/>
            </a:xfrm>
            <a:prstGeom prst="rect">
              <a:avLst/>
            </a:prstGeom>
          </p:spPr>
        </p:pic>
      </p:grpSp>
    </p:spTree>
    <p:extLst>
      <p:ext uri="{BB962C8B-B14F-4D97-AF65-F5344CB8AC3E}">
        <p14:creationId xmlns:p14="http://schemas.microsoft.com/office/powerpoint/2010/main" val="28842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9350C703-0EC8-4087-A30D-899B46E0F5D1}"/>
              </a:ext>
            </a:extLst>
          </p:cNvPr>
          <p:cNvSpPr/>
          <p:nvPr/>
        </p:nvSpPr>
        <p:spPr>
          <a:xfrm>
            <a:off x="1487897" y="1455954"/>
            <a:ext cx="20834907" cy="2364081"/>
          </a:xfrm>
          <a:prstGeom prst="rect">
            <a:avLst/>
          </a:prstGeom>
        </p:spPr>
        <p:txBody>
          <a:bodyPr wrap="square" lIns="91425" tIns="45711" rIns="91425" bIns="45711">
            <a:spAutoFit/>
          </a:bodyPr>
          <a:lstStyle/>
          <a:p>
            <a:pPr latinLnBrk="1">
              <a:lnSpc>
                <a:spcPct val="150000"/>
              </a:lnSpc>
              <a:spcAft>
                <a:spcPts val="0"/>
              </a:spcAft>
            </a:pPr>
            <a:r>
              <a:rPr lang="en-US" altLang="zh-CN" sz="4900" dirty="0">
                <a:solidFill>
                  <a:srgbClr val="000000"/>
                </a:solidFill>
                <a:latin typeface="Times New Roman" panose="02020603050405020304" pitchFamily="18" charset="0"/>
                <a:ea typeface="微软雅黑" panose="020B0503020204020204" pitchFamily="34" charset="-122"/>
              </a:rPr>
              <a:t>(3)</a:t>
            </a:r>
            <a:r>
              <a:rPr lang="en-US" altLang="zh-CN" sz="4900" b="1" dirty="0">
                <a:solidFill>
                  <a:srgbClr val="4C4C4C"/>
                </a:solidFill>
                <a:latin typeface="Times New Roman" panose="02020603050405020304" pitchFamily="18" charset="0"/>
                <a:ea typeface="微软雅黑" panose="020B0503020204020204" pitchFamily="34" charset="-122"/>
              </a:rPr>
              <a:t>[</a:t>
            </a:r>
            <a:r>
              <a:rPr lang="en-US" altLang="zh-CN" sz="4900" dirty="0">
                <a:solidFill>
                  <a:srgbClr val="4C4C4C"/>
                </a:solidFill>
                <a:latin typeface="Times New Roman" panose="02020603050405020304" pitchFamily="18" charset="0"/>
                <a:ea typeface="微软雅黑" panose="020B0503020204020204" pitchFamily="34" charset="-122"/>
              </a:rPr>
              <a:t>2016·</a:t>
            </a:r>
            <a:r>
              <a:rPr lang="zh-CN" altLang="zh-CN" sz="49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全国卷</a:t>
            </a:r>
            <a:r>
              <a:rPr lang="en-US" altLang="zh-CN" sz="4900" dirty="0">
                <a:solidFill>
                  <a:srgbClr val="4C4C4C"/>
                </a:solidFill>
                <a:latin typeface="Times New Roman" panose="02020603050405020304" pitchFamily="18" charset="0"/>
                <a:ea typeface="微软雅黑" panose="020B0503020204020204" pitchFamily="34" charset="-122"/>
              </a:rPr>
              <a:t>Ⅱ</a:t>
            </a:r>
            <a:r>
              <a:rPr lang="zh-CN" altLang="zh-CN" sz="49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节选</a:t>
            </a:r>
            <a:r>
              <a:rPr lang="en-US" altLang="zh-CN" sz="4900" b="1" dirty="0">
                <a:solidFill>
                  <a:srgbClr val="4C4C4C"/>
                </a:solidFill>
                <a:latin typeface="Times New Roman" panose="02020603050405020304" pitchFamily="18" charset="0"/>
                <a:ea typeface="微软雅黑" panose="020B0503020204020204" pitchFamily="34" charset="-122"/>
              </a:rPr>
              <a:t>]</a:t>
            </a:r>
            <a:r>
              <a:rPr lang="en-US" altLang="zh-CN" sz="4900" dirty="0">
                <a:solidFill>
                  <a:srgbClr val="000000"/>
                </a:solidFill>
                <a:latin typeface="Times New Roman" panose="02020603050405020304" pitchFamily="18" charset="0"/>
                <a:ea typeface="微软雅黑" panose="020B0503020204020204" pitchFamily="34" charset="-122"/>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实验室中可用次氯酸钠溶液与氨反应制备联氨</a:t>
            </a:r>
            <a:r>
              <a:rPr lang="en-US" altLang="zh-CN" sz="4900" dirty="0">
                <a:solidFill>
                  <a:srgbClr val="000000"/>
                </a:solidFill>
                <a:latin typeface="Times New Roman" panose="02020603050405020304" pitchFamily="18" charset="0"/>
                <a:ea typeface="微软雅黑" panose="020B0503020204020204" pitchFamily="34" charset="-122"/>
              </a:rPr>
              <a:t>,</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反应的化学方程式为</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9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
        <p:nvSpPr>
          <p:cNvPr id="14" name="Rectangle 16">
            <a:extLst>
              <a:ext uri="{FF2B5EF4-FFF2-40B4-BE49-F238E27FC236}">
                <a16:creationId xmlns:a16="http://schemas.microsoft.com/office/drawing/2014/main" xmlns="" id="{D141CF6F-DB71-4A16-A728-428769985D8F}"/>
              </a:ext>
            </a:extLst>
          </p:cNvPr>
          <p:cNvSpPr>
            <a:spLocks noChangeArrowheads="1"/>
          </p:cNvSpPr>
          <p:nvPr/>
        </p:nvSpPr>
        <p:spPr bwMode="auto">
          <a:xfrm>
            <a:off x="6481045" y="2389192"/>
            <a:ext cx="9073007" cy="1228102"/>
          </a:xfrm>
          <a:prstGeom prst="rect">
            <a:avLst/>
          </a:prstGeom>
          <a:noFill/>
          <a:ln w="9525">
            <a:noFill/>
            <a:miter lim="800000"/>
            <a:headEnd/>
            <a:tailEnd/>
          </a:ln>
        </p:spPr>
        <p:txBody>
          <a:bodyPr wrap="square" lIns="91425" tIns="45711" rIns="91425" bIns="45711" anchor="ctr">
            <a:spAutoFit/>
          </a:bodyPr>
          <a:lstStyle/>
          <a:p>
            <a:pPr>
              <a:lnSpc>
                <a:spcPct val="150000"/>
              </a:lnSpc>
              <a:spcAft>
                <a:spcPts val="0"/>
              </a:spcAft>
            </a:pP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NaClO+2NH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+NaCl+H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
        <p:nvSpPr>
          <p:cNvPr id="15" name="矩形 14">
            <a:extLst>
              <a:ext uri="{FF2B5EF4-FFF2-40B4-BE49-F238E27FC236}">
                <a16:creationId xmlns:a16="http://schemas.microsoft.com/office/drawing/2014/main" xmlns="" id="{3D129866-7BB3-4698-A0A9-DEB4AB78EB15}"/>
              </a:ext>
            </a:extLst>
          </p:cNvPr>
          <p:cNvSpPr/>
          <p:nvPr/>
        </p:nvSpPr>
        <p:spPr>
          <a:xfrm>
            <a:off x="1487896" y="3852841"/>
            <a:ext cx="20690893" cy="47525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sz="4900">
              <a:solidFill>
                <a:prstClr val="white"/>
              </a:solidFill>
              <a:latin typeface="Calibri"/>
              <a:ea typeface="宋体" panose="02010600030101010101" pitchFamily="2" charset="-122"/>
            </a:endParaRPr>
          </a:p>
        </p:txBody>
      </p:sp>
      <p:sp>
        <p:nvSpPr>
          <p:cNvPr id="19" name="矩形 18">
            <a:extLst>
              <a:ext uri="{FF2B5EF4-FFF2-40B4-BE49-F238E27FC236}">
                <a16:creationId xmlns:a16="http://schemas.microsoft.com/office/drawing/2014/main" xmlns="" id="{428B0FA6-A3E3-4CEE-B96E-796DABCCB57B}"/>
              </a:ext>
            </a:extLst>
          </p:cNvPr>
          <p:cNvSpPr/>
          <p:nvPr/>
        </p:nvSpPr>
        <p:spPr>
          <a:xfrm>
            <a:off x="1728514" y="3780829"/>
            <a:ext cx="20090233" cy="4636041"/>
          </a:xfrm>
          <a:prstGeom prst="rect">
            <a:avLst/>
          </a:prstGeom>
        </p:spPr>
        <p:txBody>
          <a:bodyPr wrap="square" lIns="91425" tIns="45711" rIns="91425" bIns="45711">
            <a:spAutoFit/>
          </a:bodyPr>
          <a:lstStyle/>
          <a:p>
            <a:pPr>
              <a:lnSpc>
                <a:spcPct val="150000"/>
              </a:lnSpc>
              <a:spcAft>
                <a:spcPts val="0"/>
              </a:spcAft>
            </a:pP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9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次氯酸钠溶液与氨反应制备联氨的反应中</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氮元素的化合价由氨分子中的</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价升高到联氨分子中的</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氯元素的化合价由次氯酸钠中的</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价降低到</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根据化合价升高与降低总数相等和原子守恒配平化学方程式为</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NaClO+2NH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+NaCl+H</a:t>
            </a:r>
            <a:r>
              <a:rPr lang="en-US" altLang="zh-CN" sz="49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9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0142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教师备用习题.EPS" descr="id:2147486797;FounderCES">
            <a:extLst>
              <a:ext uri="{FF2B5EF4-FFF2-40B4-BE49-F238E27FC236}">
                <a16:creationId xmlns:a16="http://schemas.microsoft.com/office/drawing/2014/main" xmlns="" id="{FB3AFA53-ABA8-47B9-BEDC-0B902D2B892D}"/>
              </a:ext>
            </a:extLst>
          </p:cNvPr>
          <p:cNvPicPr/>
          <p:nvPr/>
        </p:nvPicPr>
        <p:blipFill>
          <a:blip r:embed="rId2"/>
          <a:stretch>
            <a:fillRect/>
          </a:stretch>
        </p:blipFill>
        <p:spPr>
          <a:xfrm>
            <a:off x="1440484" y="1044528"/>
            <a:ext cx="20810312" cy="695927"/>
          </a:xfrm>
          <a:prstGeom prst="rect">
            <a:avLst/>
          </a:prstGeom>
        </p:spPr>
      </p:pic>
      <p:sp>
        <p:nvSpPr>
          <p:cNvPr id="7" name="矩形 6">
            <a:extLst>
              <a:ext uri="{FF2B5EF4-FFF2-40B4-BE49-F238E27FC236}">
                <a16:creationId xmlns:a16="http://schemas.microsoft.com/office/drawing/2014/main" xmlns="" id="{3BE6BFF2-FFB9-478A-BD20-E28C2D1A5D16}"/>
              </a:ext>
            </a:extLst>
          </p:cNvPr>
          <p:cNvSpPr/>
          <p:nvPr/>
        </p:nvSpPr>
        <p:spPr>
          <a:xfrm>
            <a:off x="1440483" y="1998411"/>
            <a:ext cx="13790441" cy="6190543"/>
          </a:xfrm>
          <a:prstGeom prst="rect">
            <a:avLst/>
          </a:prstGeom>
        </p:spPr>
        <p:txBody>
          <a:bodyPr wrap="square" lIns="91425" tIns="45711" rIns="91425" bIns="45711">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上海普陀区调研</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在一定量的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aq</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慢慢通入一定量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图示变化关系正确的是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12" name="矩形 11">
            <a:extLst>
              <a:ext uri="{FF2B5EF4-FFF2-40B4-BE49-F238E27FC236}">
                <a16:creationId xmlns:a16="http://schemas.microsoft.com/office/drawing/2014/main" xmlns="" id="{E0C23EF4-E776-47A4-9125-14A593F21FAA}"/>
              </a:ext>
            </a:extLst>
          </p:cNvPr>
          <p:cNvSpPr/>
          <p:nvPr/>
        </p:nvSpPr>
        <p:spPr>
          <a:xfrm>
            <a:off x="15350533" y="2042592"/>
            <a:ext cx="6900262" cy="7180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solidFill>
                <a:prstClr val="white"/>
              </a:solidFill>
              <a:latin typeface="Calibri"/>
              <a:ea typeface="宋体" panose="02010600030101010101" pitchFamily="2" charset="-122"/>
            </a:endParaRPr>
          </a:p>
        </p:txBody>
      </p:sp>
      <p:sp>
        <p:nvSpPr>
          <p:cNvPr id="13" name="Rectangle 16">
            <a:extLst>
              <a:ext uri="{FF2B5EF4-FFF2-40B4-BE49-F238E27FC236}">
                <a16:creationId xmlns:a16="http://schemas.microsoft.com/office/drawing/2014/main" xmlns="" id="{55B2C052-4323-40F3-987C-B77E896E41B0}"/>
              </a:ext>
            </a:extLst>
          </p:cNvPr>
          <p:cNvSpPr>
            <a:spLocks noChangeArrowheads="1"/>
          </p:cNvSpPr>
          <p:nvPr/>
        </p:nvSpPr>
        <p:spPr bwMode="auto">
          <a:xfrm>
            <a:off x="10046341" y="2946595"/>
            <a:ext cx="936103" cy="1108524"/>
          </a:xfrm>
          <a:prstGeom prst="rect">
            <a:avLst/>
          </a:prstGeom>
          <a:noFill/>
          <a:ln w="9525">
            <a:noFill/>
            <a:miter lim="800000"/>
            <a:headEnd/>
            <a:tailEnd/>
          </a:ln>
        </p:spPr>
        <p:txBody>
          <a:bodyPr wrap="square" lIns="91425" tIns="45711" rIns="91425" bIns="45711" anchor="ctr">
            <a:spAutoFit/>
          </a:bodyPr>
          <a:lstStyle/>
          <a:p>
            <a:pPr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C</a:t>
            </a:r>
            <a:endParaRPr lang="zh-CN" altLang="en-US"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
        <p:nvSpPr>
          <p:cNvPr id="14" name="矩形 13">
            <a:extLst>
              <a:ext uri="{FF2B5EF4-FFF2-40B4-BE49-F238E27FC236}">
                <a16:creationId xmlns:a16="http://schemas.microsoft.com/office/drawing/2014/main" xmlns="" id="{08B99B68-4606-4A92-A42B-4C1D745605DD}"/>
              </a:ext>
            </a:extLst>
          </p:cNvPr>
          <p:cNvSpPr/>
          <p:nvPr/>
        </p:nvSpPr>
        <p:spPr>
          <a:xfrm>
            <a:off x="15487082" y="2015758"/>
            <a:ext cx="6619700" cy="6186291"/>
          </a:xfrm>
          <a:prstGeom prst="rect">
            <a:avLst/>
          </a:prstGeom>
        </p:spPr>
        <p:txBody>
          <a:bodyPr wrap="square" lIns="91425" tIns="45711" rIns="91425" bIns="45711">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通入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先发生反应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=S↓+2NaCl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溶液呈碱性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,NaCl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溶液呈中性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过量时</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继续减小</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溶液呈酸性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p:txBody>
      </p:sp>
      <p:pic>
        <p:nvPicPr>
          <p:cNvPr id="15" name="9WF341.EPS" descr="id:2147490998;FounderCES">
            <a:extLst>
              <a:ext uri="{FF2B5EF4-FFF2-40B4-BE49-F238E27FC236}">
                <a16:creationId xmlns:a16="http://schemas.microsoft.com/office/drawing/2014/main" xmlns="" id="{C8C61F30-D558-4FDF-8AA9-FDF6DEE1562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62072"/>
          <a:stretch/>
        </p:blipFill>
        <p:spPr bwMode="auto">
          <a:xfrm>
            <a:off x="1320874" y="4058816"/>
            <a:ext cx="3303430" cy="3257003"/>
          </a:xfrm>
          <a:prstGeom prst="rect">
            <a:avLst/>
          </a:prstGeom>
          <a:noFill/>
          <a:extLst>
            <a:ext uri="{909E8E84-426E-40DD-AFC4-6F175D3DCCD1}">
              <a14:hiddenFill xmlns:a14="http://schemas.microsoft.com/office/drawing/2010/main">
                <a:solidFill>
                  <a:srgbClr val="FFFFFF"/>
                </a:solidFill>
              </a14:hiddenFill>
            </a:ext>
          </a:extLst>
        </p:spPr>
      </p:pic>
      <p:pic>
        <p:nvPicPr>
          <p:cNvPr id="16" name="9WF342.EPS" descr="id:2147491005;FounderCES">
            <a:extLst>
              <a:ext uri="{FF2B5EF4-FFF2-40B4-BE49-F238E27FC236}">
                <a16:creationId xmlns:a16="http://schemas.microsoft.com/office/drawing/2014/main" xmlns="" id="{FE21E1DD-02E7-47F6-B52A-BCE4139C15A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60627"/>
          <a:stretch/>
        </p:blipFill>
        <p:spPr bwMode="auto">
          <a:xfrm>
            <a:off x="8281246" y="4079956"/>
            <a:ext cx="3530194" cy="3147215"/>
          </a:xfrm>
          <a:prstGeom prst="rect">
            <a:avLst/>
          </a:prstGeom>
          <a:noFill/>
          <a:extLst>
            <a:ext uri="{909E8E84-426E-40DD-AFC4-6F175D3DCCD1}">
              <a14:hiddenFill xmlns:a14="http://schemas.microsoft.com/office/drawing/2010/main">
                <a:solidFill>
                  <a:srgbClr val="FFFFFF"/>
                </a:solidFill>
              </a14:hiddenFill>
            </a:ext>
          </a:extLst>
        </p:spPr>
      </p:pic>
      <p:pic>
        <p:nvPicPr>
          <p:cNvPr id="17" name="9WF341.EPS" descr="id:2147490998;FounderCES">
            <a:extLst>
              <a:ext uri="{FF2B5EF4-FFF2-40B4-BE49-F238E27FC236}">
                <a16:creationId xmlns:a16="http://schemas.microsoft.com/office/drawing/2014/main" xmlns="" id="{525B4A11-E3CB-4A2A-82D8-81BB36D8D04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5393"/>
          <a:stretch/>
        </p:blipFill>
        <p:spPr bwMode="auto">
          <a:xfrm>
            <a:off x="4176788" y="4058816"/>
            <a:ext cx="3885199" cy="3257003"/>
          </a:xfrm>
          <a:prstGeom prst="rect">
            <a:avLst/>
          </a:prstGeom>
          <a:noFill/>
          <a:extLst>
            <a:ext uri="{909E8E84-426E-40DD-AFC4-6F175D3DCCD1}">
              <a14:hiddenFill xmlns:a14="http://schemas.microsoft.com/office/drawing/2010/main">
                <a:solidFill>
                  <a:srgbClr val="FFFFFF"/>
                </a:solidFill>
              </a14:hiddenFill>
            </a:ext>
          </a:extLst>
        </p:spPr>
      </p:pic>
      <p:pic>
        <p:nvPicPr>
          <p:cNvPr id="18" name="9WF342.EPS" descr="id:2147491005;FounderCES">
            <a:extLst>
              <a:ext uri="{FF2B5EF4-FFF2-40B4-BE49-F238E27FC236}">
                <a16:creationId xmlns:a16="http://schemas.microsoft.com/office/drawing/2014/main" xmlns="" id="{E2A2B366-D215-4A93-820D-B0371B5F9EA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1038"/>
          <a:stretch/>
        </p:blipFill>
        <p:spPr bwMode="auto">
          <a:xfrm>
            <a:off x="11737631" y="4058818"/>
            <a:ext cx="3493294" cy="314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35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教师备用习题.EPS" descr="id:2147486797;FounderCES">
            <a:extLst>
              <a:ext uri="{FF2B5EF4-FFF2-40B4-BE49-F238E27FC236}">
                <a16:creationId xmlns:a16="http://schemas.microsoft.com/office/drawing/2014/main" xmlns="" id="{FB3AFA53-ABA8-47B9-BEDC-0B902D2B892D}"/>
              </a:ext>
            </a:extLst>
          </p:cNvPr>
          <p:cNvPicPr/>
          <p:nvPr/>
        </p:nvPicPr>
        <p:blipFill>
          <a:blip r:embed="rId2"/>
          <a:stretch>
            <a:fillRect/>
          </a:stretch>
        </p:blipFill>
        <p:spPr>
          <a:xfrm>
            <a:off x="1440484" y="1086771"/>
            <a:ext cx="20810312" cy="695927"/>
          </a:xfrm>
          <a:prstGeom prst="rect">
            <a:avLst/>
          </a:prstGeom>
        </p:spPr>
      </p:pic>
      <p:sp>
        <p:nvSpPr>
          <p:cNvPr id="7" name="矩形 6">
            <a:extLst>
              <a:ext uri="{FF2B5EF4-FFF2-40B4-BE49-F238E27FC236}">
                <a16:creationId xmlns:a16="http://schemas.microsoft.com/office/drawing/2014/main" xmlns="" id="{3BE6BFF2-FFB9-478A-BD20-E28C2D1A5D16}"/>
              </a:ext>
            </a:extLst>
          </p:cNvPr>
          <p:cNvSpPr/>
          <p:nvPr/>
        </p:nvSpPr>
        <p:spPr>
          <a:xfrm>
            <a:off x="1440483" y="2152471"/>
            <a:ext cx="13790441" cy="6190543"/>
          </a:xfrm>
          <a:prstGeom prst="rect">
            <a:avLst/>
          </a:prstGeom>
        </p:spPr>
        <p:txBody>
          <a:bodyPr wrap="square" lIns="91425" tIns="45711" rIns="91425" bIns="45711">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上海普陀区调研</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在一定量的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aq</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慢慢通入一定量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图示变化关系正确的是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12" name="矩形 11">
            <a:extLst>
              <a:ext uri="{FF2B5EF4-FFF2-40B4-BE49-F238E27FC236}">
                <a16:creationId xmlns:a16="http://schemas.microsoft.com/office/drawing/2014/main" xmlns="" id="{E0C23EF4-E776-47A4-9125-14A593F21FAA}"/>
              </a:ext>
            </a:extLst>
          </p:cNvPr>
          <p:cNvSpPr/>
          <p:nvPr/>
        </p:nvSpPr>
        <p:spPr>
          <a:xfrm>
            <a:off x="15350533" y="2196657"/>
            <a:ext cx="6900262" cy="85677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solidFill>
                <a:prstClr val="white"/>
              </a:solidFill>
              <a:latin typeface="Calibri"/>
              <a:ea typeface="宋体" panose="02010600030101010101" pitchFamily="2" charset="-122"/>
            </a:endParaRP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xmlns="" id="{08B99B68-4606-4A92-A42B-4C1D745605DD}"/>
                  </a:ext>
                </a:extLst>
              </p:cNvPr>
              <p:cNvSpPr/>
              <p:nvPr/>
            </p:nvSpPr>
            <p:spPr>
              <a:xfrm>
                <a:off x="15487082" y="2169823"/>
                <a:ext cx="6619700" cy="8223349"/>
              </a:xfrm>
              <a:prstGeom prst="rect">
                <a:avLst/>
              </a:prstGeom>
            </p:spPr>
            <p:txBody>
              <a:bodyPr wrap="square" lIns="91425" tIns="45711" rIns="91425" bIns="45711">
                <a:spAutoFit/>
              </a:bodyPr>
              <a:lstStyle/>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氧化产物为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单质</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还原产物为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NaCl,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其物质的量之比为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A50021"/>
                    </a:solidFill>
                    <a:latin typeface="NEU-BZ-S92" panose="02020503000000020003"/>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在发生反应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=S↓+2NaCl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的过程中</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导电能力基本不变</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过量</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14:m>
                  <m:oMath xmlns:m="http://schemas.openxmlformats.org/officeDocument/2006/math">
                    <m:r>
                      <a:rPr lang="en-US" altLang="zh-CN" sz="4400" i="1">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t>
                    </m:r>
                  </m:oMath>
                </a14:m>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HCl+HClO</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此时</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导电能力增强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endParaRPr lang="zh-CN" altLang="zh-CN" sz="13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13" name="矩形 12">
                <a:extLst>
                  <a:ext uri="{FF2B5EF4-FFF2-40B4-BE49-F238E27FC236}">
                    <a16:creationId xmlns:a16="http://schemas.microsoft.com/office/drawing/2014/main" xmlns:a14="http://schemas.microsoft.com/office/drawing/2010/main" xmlns="" id="{08B99B68-4606-4A92-A42B-4C1D745605DD}"/>
                  </a:ext>
                </a:extLst>
              </p:cNvPr>
              <p:cNvSpPr>
                <a:spLocks noRot="1" noChangeAspect="1" noMove="1" noResize="1" noEditPoints="1" noAdjustHandles="1" noChangeArrowheads="1" noChangeShapeType="1" noTextEdit="1"/>
              </p:cNvSpPr>
              <p:nvPr/>
            </p:nvSpPr>
            <p:spPr>
              <a:xfrm>
                <a:off x="5959355" y="837729"/>
                <a:ext cx="2547229" cy="3174887"/>
              </a:xfrm>
              <a:prstGeom prst="rect">
                <a:avLst/>
              </a:prstGeom>
              <a:blipFill rotWithShape="1">
                <a:blip r:embed="rId3"/>
                <a:stretch>
                  <a:fillRect l="-3837" r="-2398" b="-1344"/>
                </a:stretch>
              </a:blipFill>
            </p:spPr>
            <p:txBody>
              <a:bodyPr/>
              <a:lstStyle/>
              <a:p>
                <a:r>
                  <a:rPr lang="zh-CN" altLang="en-US">
                    <a:noFill/>
                  </a:rPr>
                  <a:t> </a:t>
                </a:r>
              </a:p>
            </p:txBody>
          </p:sp>
        </mc:Fallback>
      </mc:AlternateContent>
      <p:pic>
        <p:nvPicPr>
          <p:cNvPr id="14" name="9WF341.EPS" descr="id:2147490998;FounderCES">
            <a:extLst>
              <a:ext uri="{FF2B5EF4-FFF2-40B4-BE49-F238E27FC236}">
                <a16:creationId xmlns:a16="http://schemas.microsoft.com/office/drawing/2014/main" xmlns="" id="{C8C61F30-D558-4FDF-8AA9-FDF6DEE1562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62072"/>
          <a:stretch/>
        </p:blipFill>
        <p:spPr bwMode="auto">
          <a:xfrm>
            <a:off x="1320874" y="4212877"/>
            <a:ext cx="3303430" cy="3257003"/>
          </a:xfrm>
          <a:prstGeom prst="rect">
            <a:avLst/>
          </a:prstGeom>
          <a:noFill/>
          <a:extLst>
            <a:ext uri="{909E8E84-426E-40DD-AFC4-6F175D3DCCD1}">
              <a14:hiddenFill xmlns:a14="http://schemas.microsoft.com/office/drawing/2010/main">
                <a:solidFill>
                  <a:srgbClr val="FFFFFF"/>
                </a:solidFill>
              </a14:hiddenFill>
            </a:ext>
          </a:extLst>
        </p:spPr>
      </p:pic>
      <p:pic>
        <p:nvPicPr>
          <p:cNvPr id="15" name="9WF342.EPS" descr="id:2147491005;FounderCES">
            <a:extLst>
              <a:ext uri="{FF2B5EF4-FFF2-40B4-BE49-F238E27FC236}">
                <a16:creationId xmlns:a16="http://schemas.microsoft.com/office/drawing/2014/main" xmlns="" id="{FE21E1DD-02E7-47F6-B52A-BCE4139C15A6}"/>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60627"/>
          <a:stretch/>
        </p:blipFill>
        <p:spPr bwMode="auto">
          <a:xfrm>
            <a:off x="8281246" y="4234017"/>
            <a:ext cx="3530194" cy="3147215"/>
          </a:xfrm>
          <a:prstGeom prst="rect">
            <a:avLst/>
          </a:prstGeom>
          <a:noFill/>
          <a:extLst>
            <a:ext uri="{909E8E84-426E-40DD-AFC4-6F175D3DCCD1}">
              <a14:hiddenFill xmlns:a14="http://schemas.microsoft.com/office/drawing/2010/main">
                <a:solidFill>
                  <a:srgbClr val="FFFFFF"/>
                </a:solidFill>
              </a14:hiddenFill>
            </a:ext>
          </a:extLst>
        </p:spPr>
      </p:pic>
      <p:pic>
        <p:nvPicPr>
          <p:cNvPr id="16" name="9WF341.EPS" descr="id:2147490998;FounderCES">
            <a:extLst>
              <a:ext uri="{FF2B5EF4-FFF2-40B4-BE49-F238E27FC236}">
                <a16:creationId xmlns:a16="http://schemas.microsoft.com/office/drawing/2014/main" xmlns="" id="{525B4A11-E3CB-4A2A-82D8-81BB36D8D045}"/>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5393"/>
          <a:stretch/>
        </p:blipFill>
        <p:spPr bwMode="auto">
          <a:xfrm>
            <a:off x="4176788" y="4212877"/>
            <a:ext cx="3885199" cy="3257003"/>
          </a:xfrm>
          <a:prstGeom prst="rect">
            <a:avLst/>
          </a:prstGeom>
          <a:noFill/>
          <a:extLst>
            <a:ext uri="{909E8E84-426E-40DD-AFC4-6F175D3DCCD1}">
              <a14:hiddenFill xmlns:a14="http://schemas.microsoft.com/office/drawing/2010/main">
                <a:solidFill>
                  <a:srgbClr val="FFFFFF"/>
                </a:solidFill>
              </a14:hiddenFill>
            </a:ext>
          </a:extLst>
        </p:spPr>
      </p:pic>
      <p:pic>
        <p:nvPicPr>
          <p:cNvPr id="17" name="9WF342.EPS" descr="id:2147491005;FounderCES">
            <a:extLst>
              <a:ext uri="{FF2B5EF4-FFF2-40B4-BE49-F238E27FC236}">
                <a16:creationId xmlns:a16="http://schemas.microsoft.com/office/drawing/2014/main" xmlns="" id="{E2A2B366-D215-4A93-820D-B0371B5F9EAA}"/>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1038"/>
          <a:stretch/>
        </p:blipFill>
        <p:spPr bwMode="auto">
          <a:xfrm>
            <a:off x="11737631" y="4212879"/>
            <a:ext cx="3493294" cy="314721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6">
            <a:extLst>
              <a:ext uri="{FF2B5EF4-FFF2-40B4-BE49-F238E27FC236}">
                <a16:creationId xmlns:a16="http://schemas.microsoft.com/office/drawing/2014/main" xmlns="" id="{64FD3519-457D-43D5-9847-F0F96E0B8544}"/>
              </a:ext>
            </a:extLst>
          </p:cNvPr>
          <p:cNvSpPr>
            <a:spLocks noChangeArrowheads="1"/>
          </p:cNvSpPr>
          <p:nvPr/>
        </p:nvSpPr>
        <p:spPr bwMode="auto">
          <a:xfrm>
            <a:off x="10046341" y="3100656"/>
            <a:ext cx="936103" cy="1108524"/>
          </a:xfrm>
          <a:prstGeom prst="rect">
            <a:avLst/>
          </a:prstGeom>
          <a:noFill/>
          <a:ln w="9525">
            <a:noFill/>
            <a:miter lim="800000"/>
            <a:headEnd/>
            <a:tailEnd/>
          </a:ln>
        </p:spPr>
        <p:txBody>
          <a:bodyPr wrap="square" lIns="91425" tIns="45711" rIns="91425" bIns="45711" anchor="ctr">
            <a:spAutoFit/>
          </a:bodyPr>
          <a:lstStyle/>
          <a:p>
            <a:pPr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C</a:t>
            </a:r>
            <a:endParaRPr lang="zh-CN" altLang="en-US"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11286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ext uri="{D42A27DB-BD31-4B8C-83A1-F6EECF244321}">
                <p14:modId xmlns:p14="http://schemas.microsoft.com/office/powerpoint/2010/main" val="2369895005"/>
              </p:ext>
            </p:extLst>
          </p:nvPr>
        </p:nvGraphicFramePr>
        <p:xfrm>
          <a:off x="1402180" y="1625391"/>
          <a:ext cx="20584662" cy="8526272"/>
        </p:xfrm>
        <a:graphic>
          <a:graphicData uri="http://schemas.openxmlformats.org/drawingml/2006/table">
            <a:tbl>
              <a:tblPr firstRow="1" bandRow="1">
                <a:tableStyleId>{2D5ABB26-0587-4C30-8999-92F81FD0307C}</a:tableStyleId>
              </a:tblPr>
              <a:tblGrid>
                <a:gridCol w="7298198"/>
                <a:gridCol w="13286464"/>
              </a:tblGrid>
              <a:tr h="1421045">
                <a:tc>
                  <a:txBody>
                    <a:bodyPr/>
                    <a:lstStyle/>
                    <a:p>
                      <a:pPr marL="0" marR="0" lvl="0" indent="0" algn="ctr" defTabSz="815748" rtl="0" eaLnBrk="1" fontAlgn="base" latinLnBrk="0" hangingPunct="1">
                        <a:lnSpc>
                          <a:spcPct val="150000"/>
                        </a:lnSpc>
                        <a:spcBef>
                          <a:spcPct val="0"/>
                        </a:spcBef>
                        <a:spcAft>
                          <a:spcPts val="0"/>
                        </a:spcAft>
                        <a:buClrTx/>
                        <a:buSzTx/>
                        <a:buFontTx/>
                        <a:buNone/>
                        <a:tabLst/>
                        <a:defRPr/>
                      </a:pPr>
                      <a:r>
                        <a:rPr kumimoji="0" lang="zh-CN" altLang="zh-CN" sz="5000" b="1" i="0" u="none" strike="noStrike" kern="1200" cap="none" spc="0" normalizeH="0" baseline="0" noProof="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考</a:t>
                      </a:r>
                      <a:r>
                        <a:rPr kumimoji="0" lang="zh-CN" altLang="en-US" sz="5000" b="1" i="0" u="none" strike="noStrike" kern="1200" cap="none" spc="0" normalizeH="0" baseline="0" noProof="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纲要求</a:t>
                      </a:r>
                      <a:r>
                        <a:rPr kumimoji="0" lang="zh-CN" altLang="zh-CN" sz="5000" b="1" i="0" u="none" strike="noStrike" kern="1200" cap="none" spc="0" normalizeH="0" baseline="0" noProof="0" dirty="0" smtClean="0">
                          <a:ln>
                            <a:noFill/>
                          </a:ln>
                          <a:solidFill>
                            <a:srgbClr val="000000"/>
                          </a:solidFill>
                          <a:effectLst/>
                          <a:uLnTx/>
                          <a:uFillTx/>
                          <a:latin typeface="NEU-BZ-S92" panose="02020503000000020003" pitchFamily="18" charset="-122"/>
                          <a:ea typeface="Times New Roman" panose="02020603050405020304" pitchFamily="18" charset="0"/>
                          <a:cs typeface="Times New Roman" panose="02020603050405020304" pitchFamily="18" charset="0"/>
                        </a:rPr>
                        <a:t> </a:t>
                      </a:r>
                      <a:endParaRPr kumimoji="0" lang="en-US" altLang="zh-CN" sz="5000" b="1" i="0" u="none" strike="noStrike" kern="1200" cap="none" spc="0" normalizeH="0" baseline="0" noProof="0" dirty="0" smtClean="0">
                        <a:ln>
                          <a:noFill/>
                        </a:ln>
                        <a:solidFill>
                          <a:srgbClr val="000000"/>
                        </a:solidFill>
                        <a:effectLst/>
                        <a:uLnTx/>
                        <a:uFillTx/>
                        <a:latin typeface="NEU-BZ-S92" panose="02020503000000020003" pitchFamily="18" charset="-122"/>
                        <a:ea typeface="Times New Roman" panose="02020603050405020304" pitchFamily="18" charset="0"/>
                        <a:cs typeface="Times New Roman" panose="02020603050405020304" pitchFamily="18" charset="0"/>
                      </a:endParaRPr>
                    </a:p>
                  </a:txBody>
                  <a:tcPr marL="237633" marR="237633" marT="118420" marB="1184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15748" rtl="0" eaLnBrk="1" fontAlgn="base" latinLnBrk="0" hangingPunct="1">
                        <a:lnSpc>
                          <a:spcPct val="150000"/>
                        </a:lnSpc>
                        <a:spcBef>
                          <a:spcPct val="0"/>
                        </a:spcBef>
                        <a:spcAft>
                          <a:spcPts val="0"/>
                        </a:spcAft>
                        <a:buClrTx/>
                        <a:buSzTx/>
                        <a:buFontTx/>
                        <a:buNone/>
                        <a:tabLst/>
                        <a:defRPr/>
                      </a:pPr>
                      <a:r>
                        <a:rPr kumimoji="0" lang="zh-CN" altLang="en-US" sz="5000" b="1" i="0" u="none" strike="noStrike" kern="1200" cap="none" spc="0" normalizeH="0" baseline="0" noProof="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学科素养</a:t>
                      </a:r>
                      <a:endParaRPr kumimoji="0" lang="en-US" altLang="zh-CN" sz="5000" b="1" i="0" u="none" strike="noStrike" kern="1200" cap="none" spc="0" normalizeH="0" baseline="0" noProof="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237633" marR="237633" marT="118420" marB="1184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05227">
                <a:tc>
                  <a:txBody>
                    <a:bodyPr/>
                    <a:lstStyle/>
                    <a:p>
                      <a:pPr>
                        <a:lnSpc>
                          <a:spcPct val="150000"/>
                        </a:lnSpc>
                        <a:spcAft>
                          <a:spcPts val="0"/>
                        </a:spcAft>
                      </a:pPr>
                      <a:r>
                        <a:rPr lang="zh-CN" altLang="zh-CN" sz="50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掌握常见氧化还原反应的配平和相关计算。</a:t>
                      </a:r>
                      <a:endParaRPr lang="zh-CN" altLang="zh-CN" sz="5000" dirty="0">
                        <a:solidFill>
                          <a:srgbClr val="000000"/>
                        </a:solidFill>
                        <a:latin typeface="NEU-BZ-S92" panose="02020503000000020003"/>
                        <a:ea typeface="方正书宋_GBK"/>
                        <a:cs typeface="Times New Roman" panose="02020603050405020304" pitchFamily="18" charset="0"/>
                      </a:endParaRPr>
                    </a:p>
                  </a:txBody>
                  <a:tcPr marL="237633" marR="237633" marT="118420" marB="1184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15748" rtl="0" eaLnBrk="1" fontAlgn="base" latinLnBrk="0" hangingPunct="1">
                        <a:lnSpc>
                          <a:spcPct val="150000"/>
                        </a:lnSpc>
                        <a:spcBef>
                          <a:spcPct val="0"/>
                        </a:spcBef>
                        <a:spcAft>
                          <a:spcPts val="0"/>
                        </a:spcAft>
                        <a:buClrTx/>
                        <a:buSzTx/>
                        <a:buFontTx/>
                        <a:buNone/>
                        <a:tabLst/>
                        <a:defRPr/>
                      </a:pPr>
                      <a:r>
                        <a:rPr kumimoji="0" lang="en-US" sz="50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kumimoji="0" lang="zh-CN" sz="50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宏观辨识与微观探析</a:t>
                      </a:r>
                      <a:r>
                        <a:rPr kumimoji="0" lang="en-US" sz="50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50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知道氧化还原反应的实质是电子的转移</a:t>
                      </a:r>
                      <a:r>
                        <a:rPr kumimoji="0" lang="en-US" altLang="zh-CN" sz="50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50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并能运用得失电子守恒原则配平方程式且能进行有关计算。</a:t>
                      </a:r>
                    </a:p>
                    <a:p>
                      <a:pPr marL="0" marR="0" lvl="0" indent="0" algn="l" defTabSz="815748" rtl="0" eaLnBrk="1" fontAlgn="base" latinLnBrk="0" hangingPunct="1">
                        <a:lnSpc>
                          <a:spcPct val="150000"/>
                        </a:lnSpc>
                        <a:spcBef>
                          <a:spcPct val="0"/>
                        </a:spcBef>
                        <a:spcAft>
                          <a:spcPts val="0"/>
                        </a:spcAft>
                        <a:buClrTx/>
                        <a:buSzTx/>
                        <a:buFontTx/>
                        <a:buNone/>
                        <a:tabLst/>
                        <a:defRPr/>
                      </a:pPr>
                      <a:r>
                        <a:rPr kumimoji="0" lang="en-US" altLang="zh-CN" sz="50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50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证据推理与模型认知</a:t>
                      </a:r>
                      <a:r>
                        <a:rPr kumimoji="0" lang="en-US" altLang="zh-CN" sz="50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50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通过分析、推理等方法认识氧化还原反应的特征和实质</a:t>
                      </a:r>
                      <a:r>
                        <a:rPr kumimoji="0" lang="en-US" altLang="zh-CN" sz="50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50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建立氧化还原反应计算、配平的思维模型。</a:t>
                      </a:r>
                    </a:p>
                  </a:txBody>
                  <a:tcPr marL="173274" marR="173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04940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93013" y="4415542"/>
            <a:ext cx="14617624" cy="2682953"/>
          </a:xfrm>
          <a:prstGeom prst="rect">
            <a:avLst/>
          </a:prstGeom>
        </p:spPr>
        <p:txBody>
          <a:bodyPr wrap="square" lIns="91425" tIns="45711" rIns="91425" bIns="45711">
            <a:spAutoFit/>
          </a:bodyPr>
          <a:lstStyle/>
          <a:p>
            <a:pPr>
              <a:defRPr/>
            </a:pPr>
            <a:r>
              <a:rPr lang="zh-CN" altLang="en-US" sz="7300" b="1" spc="301" dirty="0">
                <a:solidFill>
                  <a:srgbClr val="867CB1"/>
                </a:solidFill>
                <a:latin typeface="微软雅黑" pitchFamily="34" charset="-122"/>
                <a:ea typeface="微软雅黑" pitchFamily="34" charset="-122"/>
              </a:rPr>
              <a:t>考点一</a:t>
            </a:r>
            <a:endParaRPr lang="en-US" altLang="zh-CN" sz="7300" b="1" spc="301" dirty="0">
              <a:solidFill>
                <a:srgbClr val="867CB1"/>
              </a:solidFill>
              <a:latin typeface="微软雅黑" pitchFamily="34" charset="-122"/>
              <a:ea typeface="微软雅黑" pitchFamily="34" charset="-122"/>
            </a:endParaRPr>
          </a:p>
          <a:p>
            <a:pPr>
              <a:defRPr/>
            </a:pPr>
            <a:r>
              <a:rPr lang="zh-CN" altLang="en-US" sz="9600" b="1" spc="301" dirty="0">
                <a:solidFill>
                  <a:prstClr val="black"/>
                </a:solidFill>
                <a:latin typeface="微软雅黑" pitchFamily="34" charset="-122"/>
                <a:ea typeface="微软雅黑" pitchFamily="34" charset="-122"/>
              </a:rPr>
              <a:t>氧化还原方程式的配平</a:t>
            </a:r>
          </a:p>
        </p:txBody>
      </p:sp>
      <p:cxnSp>
        <p:nvCxnSpPr>
          <p:cNvPr id="4" name="直接连接符 3"/>
          <p:cNvCxnSpPr/>
          <p:nvPr/>
        </p:nvCxnSpPr>
        <p:spPr>
          <a:xfrm>
            <a:off x="8929315" y="7237214"/>
            <a:ext cx="132494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7C79CB31-6713-40B9-A9E8-636F7D7D4FFD}"/>
              </a:ext>
            </a:extLst>
          </p:cNvPr>
          <p:cNvSpPr txBox="1"/>
          <p:nvPr/>
        </p:nvSpPr>
        <p:spPr>
          <a:xfrm>
            <a:off x="8929315" y="7309222"/>
            <a:ext cx="13064741" cy="2631471"/>
          </a:xfrm>
          <a:prstGeom prst="rect">
            <a:avLst/>
          </a:prstGeom>
          <a:noFill/>
        </p:spPr>
        <p:txBody>
          <a:bodyPr wrap="square" lIns="91425" tIns="45711" rIns="91425" bIns="45711" rtlCol="0">
            <a:spAutoFit/>
          </a:bodyPr>
          <a:lstStyle/>
          <a:p>
            <a:pPr>
              <a:lnSpc>
                <a:spcPct val="150000"/>
              </a:lnSpc>
              <a:defRPr/>
            </a:pPr>
            <a:r>
              <a:rPr lang="zh-CN" altLang="en-US" sz="5500" dirty="0">
                <a:solidFill>
                  <a:srgbClr val="87B828"/>
                </a:solidFill>
                <a:latin typeface="微软雅黑" panose="020B0503020204020204" pitchFamily="34" charset="-122"/>
                <a:ea typeface="微软雅黑" panose="020B0503020204020204" pitchFamily="34" charset="-122"/>
                <a:hlinkClick r:id="rId3" action="ppaction://hlinksldjump"/>
              </a:rPr>
              <a:t>基础</a:t>
            </a:r>
            <a:r>
              <a:rPr lang="en-US" altLang="zh-CN" sz="5500" dirty="0">
                <a:solidFill>
                  <a:srgbClr val="87B828"/>
                </a:solidFill>
                <a:latin typeface="微软雅黑" panose="020B0503020204020204" pitchFamily="34" charset="-122"/>
                <a:ea typeface="微软雅黑" panose="020B0503020204020204" pitchFamily="34" charset="-122"/>
                <a:hlinkClick r:id="rId3" action="ppaction://hlinksldjump"/>
              </a:rPr>
              <a:t>·</a:t>
            </a:r>
            <a:r>
              <a:rPr lang="zh-CN" altLang="en-US" sz="5500" dirty="0">
                <a:solidFill>
                  <a:srgbClr val="87B828"/>
                </a:solidFill>
                <a:latin typeface="微软雅黑" panose="020B0503020204020204" pitchFamily="34" charset="-122"/>
                <a:ea typeface="微软雅黑" panose="020B0503020204020204" pitchFamily="34" charset="-122"/>
                <a:hlinkClick r:id="rId3" action="ppaction://hlinksldjump"/>
              </a:rPr>
              <a:t>自主诊断</a:t>
            </a:r>
            <a:r>
              <a:rPr lang="en-US" altLang="zh-CN" sz="5500" dirty="0">
                <a:solidFill>
                  <a:srgbClr val="87B828"/>
                </a:solidFill>
                <a:latin typeface="微软雅黑" panose="020B0503020204020204" pitchFamily="34" charset="-122"/>
                <a:ea typeface="微软雅黑" panose="020B0503020204020204" pitchFamily="34" charset="-122"/>
              </a:rPr>
              <a:t>	</a:t>
            </a:r>
          </a:p>
          <a:p>
            <a:pPr>
              <a:lnSpc>
                <a:spcPct val="150000"/>
              </a:lnSpc>
              <a:defRPr/>
            </a:pPr>
            <a:r>
              <a:rPr lang="zh-CN" altLang="en-US" sz="5500" dirty="0">
                <a:solidFill>
                  <a:srgbClr val="87B828"/>
                </a:solidFill>
                <a:latin typeface="微软雅黑" panose="020B0503020204020204" pitchFamily="34" charset="-122"/>
                <a:ea typeface="微软雅黑" panose="020B0503020204020204" pitchFamily="34" charset="-122"/>
                <a:hlinkClick r:id="rId4" action="ppaction://hlinksldjump"/>
              </a:rPr>
              <a:t>素养</a:t>
            </a:r>
            <a:r>
              <a:rPr lang="en-US" altLang="zh-CN" sz="5500" dirty="0">
                <a:solidFill>
                  <a:srgbClr val="87B828"/>
                </a:solidFill>
                <a:latin typeface="微软雅黑" panose="020B0503020204020204" pitchFamily="34" charset="-122"/>
                <a:ea typeface="微软雅黑" panose="020B0503020204020204" pitchFamily="34" charset="-122"/>
                <a:hlinkClick r:id="rId4" action="ppaction://hlinksldjump"/>
              </a:rPr>
              <a:t>·</a:t>
            </a:r>
            <a:r>
              <a:rPr lang="zh-CN" altLang="en-US" sz="5500" dirty="0">
                <a:solidFill>
                  <a:srgbClr val="87B828"/>
                </a:solidFill>
                <a:latin typeface="微软雅黑" panose="020B0503020204020204" pitchFamily="34" charset="-122"/>
                <a:ea typeface="微软雅黑" panose="020B0503020204020204" pitchFamily="34" charset="-122"/>
                <a:hlinkClick r:id="rId4" action="ppaction://hlinksldjump"/>
              </a:rPr>
              <a:t>全面提升</a:t>
            </a:r>
            <a:endParaRPr lang="zh-CN" altLang="en-US" sz="5500" dirty="0">
              <a:solidFill>
                <a:srgbClr val="87B82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46811390"/>
      </p:ext>
    </p:extLst>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基础自主诊断.EPS" descr="id:2147501342;FounderCES">
            <a:extLst>
              <a:ext uri="{FF2B5EF4-FFF2-40B4-BE49-F238E27FC236}">
                <a16:creationId xmlns:a16="http://schemas.microsoft.com/office/drawing/2014/main" xmlns="" id="{B53313B3-497F-4CB2-BE37-F4DDBCB40F84}"/>
              </a:ext>
            </a:extLst>
          </p:cNvPr>
          <p:cNvPicPr/>
          <p:nvPr/>
        </p:nvPicPr>
        <p:blipFill>
          <a:blip r:embed="rId2"/>
          <a:stretch>
            <a:fillRect/>
          </a:stretch>
        </p:blipFill>
        <p:spPr>
          <a:xfrm>
            <a:off x="1512493" y="1112334"/>
            <a:ext cx="20734513" cy="652271"/>
          </a:xfrm>
          <a:prstGeom prst="rect">
            <a:avLst/>
          </a:prstGeom>
        </p:spPr>
      </p:pic>
      <p:sp>
        <p:nvSpPr>
          <p:cNvPr id="10" name="矩形 9">
            <a:extLst>
              <a:ext uri="{FF2B5EF4-FFF2-40B4-BE49-F238E27FC236}">
                <a16:creationId xmlns:a16="http://schemas.microsoft.com/office/drawing/2014/main" xmlns="" id="{CD88FABA-CFED-4638-AE88-7652F3766B57}"/>
              </a:ext>
            </a:extLst>
          </p:cNvPr>
          <p:cNvSpPr/>
          <p:nvPr/>
        </p:nvSpPr>
        <p:spPr>
          <a:xfrm>
            <a:off x="1407158" y="1811900"/>
            <a:ext cx="20906914" cy="1228102"/>
          </a:xfrm>
          <a:prstGeom prst="rect">
            <a:avLst/>
          </a:prstGeom>
        </p:spPr>
        <p:txBody>
          <a:bodyPr wrap="square" lIns="91425" tIns="45711" rIns="91425" bIns="45711">
            <a:spAutoFit/>
          </a:bodyPr>
          <a:lstStyle/>
          <a:p>
            <a:pPr>
              <a:lnSpc>
                <a:spcPct val="150000"/>
              </a:lnSpc>
              <a:spcAft>
                <a:spcPts val="0"/>
              </a:spcAft>
            </a:pPr>
            <a:r>
              <a:rPr lang="en-US" altLang="zh-CN" sz="49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9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配平原则</a:t>
            </a:r>
            <a:endParaRPr lang="zh-CN" altLang="zh-CN" sz="4900" dirty="0">
              <a:solidFill>
                <a:srgbClr val="000000"/>
              </a:solidFill>
              <a:latin typeface="NEU-BZ-S92" panose="02020503000000020003"/>
              <a:ea typeface="方正书宋_GBK"/>
              <a:cs typeface="Times New Roman" panose="02020603050405020304" pitchFamily="18" charset="0"/>
            </a:endParaRPr>
          </a:p>
        </p:txBody>
      </p:sp>
      <p:pic>
        <p:nvPicPr>
          <p:cNvPr id="11" name="9MD60.EPS" descr="id:2147506887;FounderCES">
            <a:extLst>
              <a:ext uri="{FF2B5EF4-FFF2-40B4-BE49-F238E27FC236}">
                <a16:creationId xmlns:a16="http://schemas.microsoft.com/office/drawing/2014/main" xmlns="" id="{4BCBED00-41A9-4DA7-B5A2-71FDCBBEAE47}"/>
              </a:ext>
            </a:extLst>
          </p:cNvPr>
          <p:cNvPicPr/>
          <p:nvPr/>
        </p:nvPicPr>
        <p:blipFill>
          <a:blip r:embed="rId3"/>
          <a:stretch>
            <a:fillRect/>
          </a:stretch>
        </p:blipFill>
        <p:spPr>
          <a:xfrm>
            <a:off x="3816747" y="3108046"/>
            <a:ext cx="14977665" cy="5040559"/>
          </a:xfrm>
          <a:prstGeom prst="rect">
            <a:avLst/>
          </a:prstGeom>
        </p:spPr>
      </p:pic>
    </p:spTree>
    <p:extLst>
      <p:ext uri="{BB962C8B-B14F-4D97-AF65-F5344CB8AC3E}">
        <p14:creationId xmlns:p14="http://schemas.microsoft.com/office/powerpoint/2010/main" val="2561184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基础自主诊断.EPS" descr="id:2147501342;FounderCES">
            <a:extLst>
              <a:ext uri="{FF2B5EF4-FFF2-40B4-BE49-F238E27FC236}">
                <a16:creationId xmlns:a16="http://schemas.microsoft.com/office/drawing/2014/main" xmlns="" id="{A21464F2-F71F-4F32-97EE-7BDF2694A01B}"/>
              </a:ext>
            </a:extLst>
          </p:cNvPr>
          <p:cNvPicPr/>
          <p:nvPr/>
        </p:nvPicPr>
        <p:blipFill>
          <a:blip r:embed="rId2"/>
          <a:stretch>
            <a:fillRect/>
          </a:stretch>
        </p:blipFill>
        <p:spPr>
          <a:xfrm>
            <a:off x="1588292" y="1112334"/>
            <a:ext cx="20734513" cy="652271"/>
          </a:xfrm>
          <a:prstGeom prst="rect">
            <a:avLst/>
          </a:prstGeom>
        </p:spPr>
      </p:pic>
      <p:sp>
        <p:nvSpPr>
          <p:cNvPr id="10" name="矩形 9">
            <a:extLst>
              <a:ext uri="{FF2B5EF4-FFF2-40B4-BE49-F238E27FC236}">
                <a16:creationId xmlns:a16="http://schemas.microsoft.com/office/drawing/2014/main" xmlns="" id="{CD88FABA-CFED-4638-AE88-7652F3766B57}"/>
              </a:ext>
            </a:extLst>
          </p:cNvPr>
          <p:cNvSpPr/>
          <p:nvPr/>
        </p:nvSpPr>
        <p:spPr>
          <a:xfrm>
            <a:off x="1502804" y="1811900"/>
            <a:ext cx="21419704" cy="1228102"/>
          </a:xfrm>
          <a:prstGeom prst="rect">
            <a:avLst/>
          </a:prstGeom>
        </p:spPr>
        <p:txBody>
          <a:bodyPr wrap="square" lIns="91425" tIns="45711" rIns="91425" bIns="45711">
            <a:spAutoFit/>
          </a:bodyPr>
          <a:lstStyle/>
          <a:p>
            <a:pPr>
              <a:lnSpc>
                <a:spcPct val="150000"/>
              </a:lnSpc>
              <a:spcAft>
                <a:spcPts val="0"/>
              </a:spcAft>
            </a:pPr>
            <a:r>
              <a:rPr lang="en-US" altLang="zh-CN" sz="49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9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一般氧化还原反应方程式的配平</a:t>
            </a:r>
            <a:r>
              <a:rPr lang="en-US" altLang="zh-CN" sz="49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9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化合价升降法</a:t>
            </a:r>
            <a:endParaRPr lang="zh-CN" altLang="zh-CN" sz="4900" dirty="0">
              <a:solidFill>
                <a:srgbClr val="000000"/>
              </a:solidFill>
              <a:latin typeface="NEU-BZ-S92"/>
              <a:ea typeface="方正书宋_GBK"/>
              <a:cs typeface="Times New Roman" panose="02020603050405020304" pitchFamily="18" charset="0"/>
            </a:endParaRPr>
          </a:p>
        </p:txBody>
      </p:sp>
      <p:pic>
        <p:nvPicPr>
          <p:cNvPr id="11" name="9cm39.jpg" descr="id:2147506894;FounderCES">
            <a:extLst>
              <a:ext uri="{FF2B5EF4-FFF2-40B4-BE49-F238E27FC236}">
                <a16:creationId xmlns:a16="http://schemas.microsoft.com/office/drawing/2014/main" xmlns="" id="{A005C500-5C35-4D0D-94EA-2CC474B6E2B5}"/>
              </a:ext>
            </a:extLst>
          </p:cNvPr>
          <p:cNvPicPr/>
          <p:nvPr/>
        </p:nvPicPr>
        <p:blipFill>
          <a:blip r:embed="rId3"/>
          <a:stretch>
            <a:fillRect/>
          </a:stretch>
        </p:blipFill>
        <p:spPr>
          <a:xfrm>
            <a:off x="4311116" y="3252061"/>
            <a:ext cx="14948231" cy="5976663"/>
          </a:xfrm>
          <a:prstGeom prst="rect">
            <a:avLst/>
          </a:prstGeom>
        </p:spPr>
      </p:pic>
    </p:spTree>
    <p:extLst>
      <p:ext uri="{BB962C8B-B14F-4D97-AF65-F5344CB8AC3E}">
        <p14:creationId xmlns:p14="http://schemas.microsoft.com/office/powerpoint/2010/main" val="3211973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EEA656-9B3B-4637-BDA9-57505BB4C38C}"/>
              </a:ext>
            </a:extLst>
          </p:cNvPr>
          <p:cNvSpPr/>
          <p:nvPr/>
        </p:nvSpPr>
        <p:spPr>
          <a:xfrm>
            <a:off x="9124459" y="2527181"/>
            <a:ext cx="4634572" cy="323147"/>
          </a:xfrm>
          <a:prstGeom prst="rect">
            <a:avLst/>
          </a:prstGeom>
        </p:spPr>
        <p:txBody>
          <a:bodyPr wrap="none" lIns="91425" tIns="45711" rIns="91425" bIns="45711">
            <a:spAutoFit/>
          </a:bodyPr>
          <a:lstStyle/>
          <a:p>
            <a:pPr algn="ctr">
              <a:lnSpc>
                <a:spcPts val="1799"/>
              </a:lnSpc>
              <a:spcAft>
                <a:spcPts val="0"/>
              </a:spcAft>
              <a:defRPr/>
            </a:pPr>
            <a:r>
              <a:rPr lang="en-US" altLang="zh-CN" sz="4900" dirty="0">
                <a:solidFill>
                  <a:srgbClr val="000000"/>
                </a:solidFill>
                <a:latin typeface="NEU-BZ-S92" panose="02020503000000020003" pitchFamily="18" charset="-122"/>
                <a:ea typeface="NEU-BZ-S92" panose="02020503000000020003" pitchFamily="18" charset="-122"/>
                <a:cs typeface="Times New Roman" panose="02020603050405020304" pitchFamily="18" charset="0"/>
              </a:rPr>
              <a:t>􀳊</a:t>
            </a:r>
            <a:r>
              <a:rPr lang="en-US" altLang="zh-CN" sz="4900" dirty="0">
                <a:solidFill>
                  <a:srgbClr val="000000"/>
                </a:solidFill>
                <a:latin typeface="NEU-BZ-S92" panose="02020503000000020003" pitchFamily="18" charset="-122"/>
                <a:ea typeface="方正兰亭粗黑_GBK" panose="02000000000000000000" pitchFamily="2" charset="-122"/>
                <a:cs typeface="Times New Roman" panose="02020603050405020304" pitchFamily="18" charset="0"/>
              </a:rPr>
              <a:t> </a:t>
            </a:r>
            <a:r>
              <a:rPr lang="zh-CN" altLang="zh-CN" sz="4900" dirty="0">
                <a:solidFill>
                  <a:srgbClr val="000000"/>
                </a:solidFill>
                <a:latin typeface="NEU-BZ-S92" panose="02020503000000020003" pitchFamily="18" charset="-122"/>
                <a:ea typeface="方正兰亭粗黑_GBK" panose="02000000000000000000" pitchFamily="2" charset="-122"/>
                <a:cs typeface="Times New Roman" panose="02020603050405020304" pitchFamily="18" charset="0"/>
              </a:rPr>
              <a:t>对点自测</a:t>
            </a:r>
            <a:r>
              <a:rPr lang="en-US" altLang="zh-CN" sz="4900" dirty="0">
                <a:solidFill>
                  <a:srgbClr val="000000"/>
                </a:solidFill>
                <a:latin typeface="NEU-BZ-S92" panose="02020503000000020003" pitchFamily="18" charset="-122"/>
                <a:ea typeface="NEU-BZ-S92" panose="02020503000000020003" pitchFamily="18" charset="-122"/>
                <a:cs typeface="Times New Roman" panose="02020603050405020304" pitchFamily="18" charset="0"/>
              </a:rPr>
              <a:t>􀳊</a:t>
            </a:r>
            <a:endParaRPr lang="zh-CN" altLang="zh-CN" sz="49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5" name="基础自主诊断.EPS" descr="id:2147501342;FounderCES">
            <a:extLst>
              <a:ext uri="{FF2B5EF4-FFF2-40B4-BE49-F238E27FC236}">
                <a16:creationId xmlns:a16="http://schemas.microsoft.com/office/drawing/2014/main" xmlns="" id="{0A5FA108-CF89-4318-8E8B-65FB310E1455}"/>
              </a:ext>
            </a:extLst>
          </p:cNvPr>
          <p:cNvPicPr/>
          <p:nvPr/>
        </p:nvPicPr>
        <p:blipFill>
          <a:blip r:embed="rId2"/>
          <a:stretch>
            <a:fillRect/>
          </a:stretch>
        </p:blipFill>
        <p:spPr>
          <a:xfrm>
            <a:off x="1516285" y="1231036"/>
            <a:ext cx="20734513" cy="652271"/>
          </a:xfrm>
          <a:prstGeom prst="rect">
            <a:avLst/>
          </a:prstGeom>
        </p:spPr>
      </p:pic>
      <p:sp>
        <p:nvSpPr>
          <p:cNvPr id="12" name="矩形 11">
            <a:extLst>
              <a:ext uri="{FF2B5EF4-FFF2-40B4-BE49-F238E27FC236}">
                <a16:creationId xmlns:a16="http://schemas.microsoft.com/office/drawing/2014/main" xmlns="" id="{BDB96134-7B14-47A0-A1BD-3C418C64E83A}"/>
              </a:ext>
            </a:extLst>
          </p:cNvPr>
          <p:cNvSpPr/>
          <p:nvPr/>
        </p:nvSpPr>
        <p:spPr>
          <a:xfrm>
            <a:off x="1368477" y="2936884"/>
            <a:ext cx="20882319" cy="2124927"/>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判断正误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正确的打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错误的打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+6HI=KI+3I</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每生成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 mol I</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转移的电子数为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13" name="矩形 12">
            <a:extLst>
              <a:ext uri="{FF2B5EF4-FFF2-40B4-BE49-F238E27FC236}">
                <a16:creationId xmlns:a16="http://schemas.microsoft.com/office/drawing/2014/main" xmlns="" id="{1EC9E643-5257-49E5-9158-88A87F58CBE4}"/>
              </a:ext>
            </a:extLst>
          </p:cNvPr>
          <p:cNvSpPr/>
          <p:nvPr/>
        </p:nvSpPr>
        <p:spPr>
          <a:xfrm>
            <a:off x="1402181" y="5148983"/>
            <a:ext cx="20882319" cy="110852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一定条件下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,2.3 g</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完全与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3.6 g</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产物时失去的电子数为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0.1</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4" name="矩形 13">
            <a:extLst>
              <a:ext uri="{FF2B5EF4-FFF2-40B4-BE49-F238E27FC236}">
                <a16:creationId xmlns:a16="http://schemas.microsoft.com/office/drawing/2014/main" xmlns="" id="{E1AACE22-4972-417F-99E8-0635416BD547}"/>
              </a:ext>
            </a:extLst>
          </p:cNvPr>
          <p:cNvSpPr/>
          <p:nvPr/>
        </p:nvSpPr>
        <p:spPr>
          <a:xfrm>
            <a:off x="19298469" y="4171069"/>
            <a:ext cx="872480" cy="769440"/>
          </a:xfrm>
          <a:prstGeom prst="rect">
            <a:avLst/>
          </a:prstGeom>
        </p:spPr>
        <p:txBody>
          <a:bodyPr wrap="squar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sz="4400" dirty="0"/>
          </a:p>
        </p:txBody>
      </p:sp>
      <p:sp>
        <p:nvSpPr>
          <p:cNvPr id="15" name="矩形 14">
            <a:extLst>
              <a:ext uri="{FF2B5EF4-FFF2-40B4-BE49-F238E27FC236}">
                <a16:creationId xmlns:a16="http://schemas.microsoft.com/office/drawing/2014/main" xmlns="" id="{3C1791EC-6B68-45CB-85E6-2293CFE36D0F}"/>
              </a:ext>
            </a:extLst>
          </p:cNvPr>
          <p:cNvSpPr/>
          <p:nvPr/>
        </p:nvSpPr>
        <p:spPr>
          <a:xfrm>
            <a:off x="20522603" y="5387655"/>
            <a:ext cx="872480" cy="769440"/>
          </a:xfrm>
          <a:prstGeom prst="rect">
            <a:avLst/>
          </a:prstGeom>
        </p:spPr>
        <p:txBody>
          <a:bodyPr wrap="squar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sz="4400" dirty="0"/>
          </a:p>
        </p:txBody>
      </p:sp>
      <p:sp>
        <p:nvSpPr>
          <p:cNvPr id="22" name="矩形 21">
            <a:extLst>
              <a:ext uri="{FF2B5EF4-FFF2-40B4-BE49-F238E27FC236}">
                <a16:creationId xmlns:a16="http://schemas.microsoft.com/office/drawing/2014/main" xmlns="" id="{5DD77DF1-CCBA-4DCF-B1A3-BB232B6A2F34}"/>
              </a:ext>
            </a:extLst>
          </p:cNvPr>
          <p:cNvSpPr/>
          <p:nvPr/>
        </p:nvSpPr>
        <p:spPr>
          <a:xfrm>
            <a:off x="1402181" y="6373119"/>
            <a:ext cx="20882319" cy="1108524"/>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(3)1 mol 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参加反应时转移的电子数一定是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23" name="矩形 22">
            <a:extLst>
              <a:ext uri="{FF2B5EF4-FFF2-40B4-BE49-F238E27FC236}">
                <a16:creationId xmlns:a16="http://schemas.microsoft.com/office/drawing/2014/main" xmlns="" id="{9D9654EF-59CB-4DAD-BE02-71CE07B3845B}"/>
              </a:ext>
            </a:extLst>
          </p:cNvPr>
          <p:cNvSpPr/>
          <p:nvPr/>
        </p:nvSpPr>
        <p:spPr>
          <a:xfrm>
            <a:off x="13505897" y="6591643"/>
            <a:ext cx="872480" cy="769440"/>
          </a:xfrm>
          <a:prstGeom prst="rect">
            <a:avLst/>
          </a:prstGeom>
        </p:spPr>
        <p:txBody>
          <a:bodyPr wrap="squar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sz="4400" dirty="0"/>
          </a:p>
        </p:txBody>
      </p:sp>
      <p:sp>
        <p:nvSpPr>
          <p:cNvPr id="24" name="矩形 23">
            <a:extLst>
              <a:ext uri="{FF2B5EF4-FFF2-40B4-BE49-F238E27FC236}">
                <a16:creationId xmlns:a16="http://schemas.microsoft.com/office/drawing/2014/main" xmlns="" id="{B73E98B8-4628-4607-BD43-9FBD01CFCE56}"/>
              </a:ext>
            </a:extLst>
          </p:cNvPr>
          <p:cNvSpPr/>
          <p:nvPr/>
        </p:nvSpPr>
        <p:spPr>
          <a:xfrm>
            <a:off x="1215048" y="7525246"/>
            <a:ext cx="20882319" cy="2124927"/>
          </a:xfrm>
          <a:prstGeom prst="rect">
            <a:avLst/>
          </a:prstGeom>
        </p:spPr>
        <p:txBody>
          <a:bodyPr wrap="square" lIns="91425" tIns="45711" rIns="91425" bIns="45711">
            <a:spAutoFit/>
          </a:bodyPr>
          <a:lstStyle/>
          <a:p>
            <a:pPr>
              <a:lnSpc>
                <a:spcPct val="150000"/>
              </a:lnSpc>
              <a:spcAft>
                <a:spcPts val="0"/>
              </a:spcAft>
            </a:pPr>
            <a:r>
              <a:rPr lang="zh-CN" altLang="zh-CN"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(4)(NH</a:t>
            </a:r>
            <a:r>
              <a:rPr lang="en-US" altLang="zh-CN" sz="4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altLang="zh-CN"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4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altLang="zh-CN"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PtCl</a:t>
            </a:r>
            <a:r>
              <a:rPr lang="en-US" altLang="zh-CN" sz="4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晶体受热分解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生成氮气、氯化氢、氯化铵和金属铂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在此分解反应中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氧化产物与还原产物的物质的量之比是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25" name="矩形 24">
            <a:extLst>
              <a:ext uri="{FF2B5EF4-FFF2-40B4-BE49-F238E27FC236}">
                <a16:creationId xmlns:a16="http://schemas.microsoft.com/office/drawing/2014/main" xmlns="" id="{C973047F-79C5-46AF-B9BD-C688309315A4}"/>
              </a:ext>
            </a:extLst>
          </p:cNvPr>
          <p:cNvSpPr/>
          <p:nvPr/>
        </p:nvSpPr>
        <p:spPr>
          <a:xfrm>
            <a:off x="14564697" y="8770620"/>
            <a:ext cx="872480" cy="769440"/>
          </a:xfrm>
          <a:prstGeom prst="rect">
            <a:avLst/>
          </a:prstGeom>
        </p:spPr>
        <p:txBody>
          <a:bodyPr wrap="squar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sz="4400" dirty="0"/>
          </a:p>
        </p:txBody>
      </p:sp>
    </p:spTree>
    <p:extLst>
      <p:ext uri="{BB962C8B-B14F-4D97-AF65-F5344CB8AC3E}">
        <p14:creationId xmlns:p14="http://schemas.microsoft.com/office/powerpoint/2010/main" val="316058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randombar(horizontal)">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基础自主诊断.EPS" descr="id:2147501342;FounderCES">
            <a:extLst>
              <a:ext uri="{FF2B5EF4-FFF2-40B4-BE49-F238E27FC236}">
                <a16:creationId xmlns:a16="http://schemas.microsoft.com/office/drawing/2014/main" xmlns="" id="{FA7A808D-FBEF-401C-A07A-7D008C23C4AE}"/>
              </a:ext>
            </a:extLst>
          </p:cNvPr>
          <p:cNvPicPr/>
          <p:nvPr/>
        </p:nvPicPr>
        <p:blipFill>
          <a:blip r:embed="rId2"/>
          <a:stretch>
            <a:fillRect/>
          </a:stretch>
        </p:blipFill>
        <p:spPr>
          <a:xfrm>
            <a:off x="1516285" y="1240459"/>
            <a:ext cx="20734513" cy="652271"/>
          </a:xfrm>
          <a:prstGeom prst="rect">
            <a:avLst/>
          </a:prstGeom>
        </p:spPr>
      </p:pic>
      <p:sp>
        <p:nvSpPr>
          <p:cNvPr id="15" name="矩形 14">
            <a:extLst>
              <a:ext uri="{FF2B5EF4-FFF2-40B4-BE49-F238E27FC236}">
                <a16:creationId xmlns:a16="http://schemas.microsoft.com/office/drawing/2014/main" xmlns="" id="{BDB96134-7B14-47A0-A1BD-3C418C64E83A}"/>
              </a:ext>
            </a:extLst>
          </p:cNvPr>
          <p:cNvSpPr/>
          <p:nvPr/>
        </p:nvSpPr>
        <p:spPr>
          <a:xfrm>
            <a:off x="1415892" y="1980631"/>
            <a:ext cx="20882319" cy="2124927"/>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经反应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OH+NaClO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未配平</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mol 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转移电子的物质的量为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 mol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16" name="矩形 15">
            <a:extLst>
              <a:ext uri="{FF2B5EF4-FFF2-40B4-BE49-F238E27FC236}">
                <a16:creationId xmlns:a16="http://schemas.microsoft.com/office/drawing/2014/main" xmlns="" id="{E1AACE22-4972-417F-99E8-0635416BD547}"/>
              </a:ext>
            </a:extLst>
          </p:cNvPr>
          <p:cNvSpPr/>
          <p:nvPr/>
        </p:nvSpPr>
        <p:spPr>
          <a:xfrm>
            <a:off x="9721404" y="3185112"/>
            <a:ext cx="872480" cy="769440"/>
          </a:xfrm>
          <a:prstGeom prst="rect">
            <a:avLst/>
          </a:prstGeom>
        </p:spPr>
        <p:txBody>
          <a:bodyPr wrap="squar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sz="4400" dirty="0"/>
          </a:p>
        </p:txBody>
      </p:sp>
      <p:sp>
        <p:nvSpPr>
          <p:cNvPr id="17" name="矩形 16">
            <a:extLst>
              <a:ext uri="{FF2B5EF4-FFF2-40B4-BE49-F238E27FC236}">
                <a16:creationId xmlns:a16="http://schemas.microsoft.com/office/drawing/2014/main" xmlns="" id="{F5D64CF5-4E18-4545-8DDA-CE979D149088}"/>
              </a:ext>
            </a:extLst>
          </p:cNvPr>
          <p:cNvSpPr/>
          <p:nvPr/>
        </p:nvSpPr>
        <p:spPr>
          <a:xfrm>
            <a:off x="1512494" y="3996853"/>
            <a:ext cx="20882319" cy="2124927"/>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11P+15CuSO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+24H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O=5Cu</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P+6H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+15H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氧化产物和还原产物的物质的量之比为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18" name="矩形 17">
            <a:extLst>
              <a:ext uri="{FF2B5EF4-FFF2-40B4-BE49-F238E27FC236}">
                <a16:creationId xmlns:a16="http://schemas.microsoft.com/office/drawing/2014/main" xmlns="" id="{423F38A2-DE00-4674-9C0A-25FFCB2819D6}"/>
              </a:ext>
            </a:extLst>
          </p:cNvPr>
          <p:cNvSpPr/>
          <p:nvPr/>
        </p:nvSpPr>
        <p:spPr>
          <a:xfrm>
            <a:off x="5400924" y="5315647"/>
            <a:ext cx="872480" cy="769440"/>
          </a:xfrm>
          <a:prstGeom prst="rect">
            <a:avLst/>
          </a:prstGeom>
        </p:spPr>
        <p:txBody>
          <a:bodyPr wrap="squar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sz="4400" dirty="0"/>
          </a:p>
        </p:txBody>
      </p:sp>
      <p:sp>
        <p:nvSpPr>
          <p:cNvPr id="19" name="矩形 18">
            <a:extLst>
              <a:ext uri="{FF2B5EF4-FFF2-40B4-BE49-F238E27FC236}">
                <a16:creationId xmlns:a16="http://schemas.microsoft.com/office/drawing/2014/main" xmlns="" id="{A20D594D-EC59-485B-B7C3-9C5FE98987CB}"/>
              </a:ext>
            </a:extLst>
          </p:cNvPr>
          <p:cNvSpPr/>
          <p:nvPr/>
        </p:nvSpPr>
        <p:spPr>
          <a:xfrm>
            <a:off x="1584501" y="6085086"/>
            <a:ext cx="20882319" cy="2124927"/>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2NH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Cl+4CuO=3Cu+CuCl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氧化剂和还原剂的物质的量之比为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NEU-BZ-S92" panose="02020503000000020003"/>
                <a:cs typeface="宋体" panose="02010600030101010101" pitchFamily="2" charset="-122"/>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p:txBody>
      </p:sp>
      <p:sp>
        <p:nvSpPr>
          <p:cNvPr id="20" name="矩形 19">
            <a:extLst>
              <a:ext uri="{FF2B5EF4-FFF2-40B4-BE49-F238E27FC236}">
                <a16:creationId xmlns:a16="http://schemas.microsoft.com/office/drawing/2014/main" xmlns="" id="{00E97F6D-10B2-4E04-9F5E-D2C92CA1CAB9}"/>
              </a:ext>
            </a:extLst>
          </p:cNvPr>
          <p:cNvSpPr/>
          <p:nvPr/>
        </p:nvSpPr>
        <p:spPr>
          <a:xfrm>
            <a:off x="3168677" y="7434231"/>
            <a:ext cx="872480" cy="769440"/>
          </a:xfrm>
          <a:prstGeom prst="rect">
            <a:avLst/>
          </a:prstGeom>
        </p:spPr>
        <p:txBody>
          <a:bodyPr wrap="squar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sz="4400" dirty="0"/>
          </a:p>
        </p:txBody>
      </p:sp>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xmlns="" id="{554EF906-B773-43FC-8FCF-73D06986BD8A}"/>
                  </a:ext>
                </a:extLst>
              </p:cNvPr>
              <p:cNvSpPr/>
              <p:nvPr/>
            </p:nvSpPr>
            <p:spPr>
              <a:xfrm>
                <a:off x="1512494" y="8114779"/>
                <a:ext cx="20882319" cy="2143695"/>
              </a:xfrm>
              <a:prstGeom prst="rect">
                <a:avLst/>
              </a:prstGeom>
            </p:spPr>
            <p:txBody>
              <a:bodyPr wrap="square" lIns="91425" tIns="45711" rIns="91425" bIns="45711">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若溶液中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反应的产物之一为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每生成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 mol S</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可消耗</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mol 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300" dirty="0">
                  <a:solidFill>
                    <a:srgbClr val="000000"/>
                  </a:solidFill>
                  <a:latin typeface="NEU-BZ-S92" panose="02020503000000020003"/>
                  <a:ea typeface="方正书宋_GBK"/>
                  <a:cs typeface="Times New Roman" panose="02020603050405020304" pitchFamily="18" charset="0"/>
                </a:endParaRPr>
              </a:p>
            </p:txBody>
          </p:sp>
        </mc:Choice>
        <mc:Fallback xmlns="">
          <p:sp>
            <p:nvSpPr>
              <p:cNvPr id="21" name="矩形 20">
                <a:extLst>
                  <a:ext uri="{FF2B5EF4-FFF2-40B4-BE49-F238E27FC236}">
                    <a16:creationId xmlns:a16="http://schemas.microsoft.com/office/drawing/2014/main" xmlns:a14="http://schemas.microsoft.com/office/drawing/2010/main" xmlns="" id="{554EF906-B773-43FC-8FCF-73D06986BD8A}"/>
                  </a:ext>
                </a:extLst>
              </p:cNvPr>
              <p:cNvSpPr>
                <a:spLocks noRot="1" noChangeAspect="1" noMove="1" noResize="1" noEditPoints="1" noAdjustHandles="1" noChangeArrowheads="1" noChangeShapeType="1" noTextEdit="1"/>
              </p:cNvSpPr>
              <p:nvPr/>
            </p:nvSpPr>
            <p:spPr>
              <a:xfrm>
                <a:off x="582000" y="3132970"/>
                <a:ext cx="8035417" cy="827642"/>
              </a:xfrm>
              <a:prstGeom prst="rect">
                <a:avLst/>
              </a:prstGeom>
              <a:blipFill rotWithShape="1">
                <a:blip r:embed="rId3"/>
                <a:stretch>
                  <a:fillRect l="-1137" b="-7353"/>
                </a:stretch>
              </a:blipFill>
            </p:spPr>
            <p:txBody>
              <a:bodyPr/>
              <a:lstStyle/>
              <a:p>
                <a:r>
                  <a:rPr lang="zh-CN" altLang="en-US">
                    <a:noFill/>
                  </a:rPr>
                  <a:t> </a:t>
                </a:r>
              </a:p>
            </p:txBody>
          </p:sp>
        </mc:Fallback>
      </mc:AlternateContent>
      <p:sp>
        <p:nvSpPr>
          <p:cNvPr id="22" name="矩形 21">
            <a:extLst>
              <a:ext uri="{FF2B5EF4-FFF2-40B4-BE49-F238E27FC236}">
                <a16:creationId xmlns:a16="http://schemas.microsoft.com/office/drawing/2014/main" xmlns="" id="{7D297808-362A-4F8B-81E9-AD93E61A3FB1}"/>
              </a:ext>
            </a:extLst>
          </p:cNvPr>
          <p:cNvSpPr/>
          <p:nvPr/>
        </p:nvSpPr>
        <p:spPr>
          <a:xfrm>
            <a:off x="2088555" y="9510898"/>
            <a:ext cx="872480" cy="769440"/>
          </a:xfrm>
          <a:prstGeom prst="rect">
            <a:avLst/>
          </a:prstGeom>
        </p:spPr>
        <p:txBody>
          <a:bodyPr wrap="square" lIns="91425" tIns="45711" rIns="91425" bIns="45711">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sz="4400" dirty="0"/>
          </a:p>
        </p:txBody>
      </p:sp>
    </p:spTree>
    <p:extLst>
      <p:ext uri="{BB962C8B-B14F-4D97-AF65-F5344CB8AC3E}">
        <p14:creationId xmlns:p14="http://schemas.microsoft.com/office/powerpoint/2010/main" val="384431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randombar(horizont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3654</TotalTime>
  <Words>3033</Words>
  <Application>Microsoft Office PowerPoint</Application>
  <PresentationFormat>自定义</PresentationFormat>
  <Paragraphs>213</Paragraphs>
  <Slides>37</Slides>
  <Notes>0</Notes>
  <HiddenSlides>0</HiddenSlides>
  <MMClips>0</MMClips>
  <ScaleCrop>false</ScaleCrop>
  <HeadingPairs>
    <vt:vector size="4" baseType="variant">
      <vt:variant>
        <vt:lpstr>主题</vt:lpstr>
      </vt:variant>
      <vt:variant>
        <vt:i4>3</vt:i4>
      </vt:variant>
      <vt:variant>
        <vt:lpstr>幻灯片标题</vt:lpstr>
      </vt:variant>
      <vt:variant>
        <vt:i4>37</vt:i4>
      </vt:variant>
    </vt:vector>
  </HeadingPairs>
  <TitlesOfParts>
    <vt:vector size="40" baseType="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lenovo</cp:lastModifiedBy>
  <cp:revision>549</cp:revision>
  <dcterms:created xsi:type="dcterms:W3CDTF">2016-01-31T01:38:40Z</dcterms:created>
  <dcterms:modified xsi:type="dcterms:W3CDTF">2020-02-15T10:16:22Z</dcterms:modified>
</cp:coreProperties>
</file>