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页眉占位符 1740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sz="1200" dirty="0"/>
          </a:p>
        </p:txBody>
      </p:sp>
      <p:sp>
        <p:nvSpPr>
          <p:cNvPr id="17411" name="日期占位符 174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zh-CN" altLang="en-US" sz="1200" dirty="0"/>
          </a:p>
        </p:txBody>
      </p:sp>
      <p:sp>
        <p:nvSpPr>
          <p:cNvPr id="17412" name="幻灯片图像占位符 1741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413" name="文本占位符 17412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7414" name="页脚占位符 1741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endParaRPr lang="zh-CN" sz="1200" dirty="0"/>
          </a:p>
        </p:txBody>
      </p:sp>
      <p:sp>
        <p:nvSpPr>
          <p:cNvPr id="17415" name="灯片编号占位符 1741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en-US" altLang="zh-CN" sz="1200" dirty="0"/>
              <a:t>‹#›</a:t>
            </a:fld>
            <a:endParaRPr lang="zh-CN" sz="1200" dirty="0"/>
          </a:p>
        </p:txBody>
      </p:sp>
    </p:spTree>
    <p:extLst>
      <p:ext uri="{BB962C8B-B14F-4D97-AF65-F5344CB8AC3E}">
        <p14:creationId xmlns:p14="http://schemas.microsoft.com/office/powerpoint/2010/main" val="1404892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8433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文本占位符 18434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/>
          <a:lstStyle/>
          <a:p>
            <a:pPr lvl="0"/>
            <a:r>
              <a:rPr lang="zh-CN" altLang="en-US" dirty="0"/>
              <a:t>三人观点：自我批评，实事求是，个人崇拜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12</a:t>
            </a:fld>
            <a:endParaRPr lang="zh-CN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en-US" altLang="zh-CN" sz="1200" dirty="0"/>
              <a:t>16</a:t>
            </a:fld>
            <a:endParaRPr lang="zh-CN" sz="1200" dirty="0"/>
          </a:p>
        </p:txBody>
      </p:sp>
      <p:sp>
        <p:nvSpPr>
          <p:cNvPr id="2560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pPr lvl="0"/>
            <a:endParaRPr lang="zh-CN" altLang="zh-CN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16</a:t>
            </a:fld>
            <a:endParaRPr lang="zh-CN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en-US" altLang="zh-CN" sz="1200" dirty="0"/>
              <a:t>19</a:t>
            </a:fld>
            <a:endParaRPr lang="zh-CN" sz="1200" dirty="0"/>
          </a:p>
        </p:txBody>
      </p:sp>
      <p:sp>
        <p:nvSpPr>
          <p:cNvPr id="2969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pPr lvl="0"/>
            <a:endParaRPr lang="zh-CN" altLang="zh-CN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19</a:t>
            </a:fld>
            <a:endParaRPr lang="zh-CN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en-US" altLang="zh-CN" sz="1200" dirty="0"/>
              <a:t>36</a:t>
            </a:fld>
            <a:endParaRPr lang="zh-CN" sz="1200" dirty="0"/>
          </a:p>
        </p:txBody>
      </p:sp>
      <p:sp>
        <p:nvSpPr>
          <p:cNvPr id="4813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pPr lvl="0"/>
            <a:endParaRPr lang="zh-CN" altLang="zh-CN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36</a:t>
            </a:fld>
            <a:endParaRPr lang="zh-CN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en-US" altLang="zh-CN" sz="1200" dirty="0"/>
              <a:t>37</a:t>
            </a:fld>
            <a:endParaRPr lang="zh-CN" sz="1200" dirty="0"/>
          </a:p>
        </p:txBody>
      </p:sp>
      <p:sp>
        <p:nvSpPr>
          <p:cNvPr id="5017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vert="horz" wrap="square" lIns="91440" tIns="45720" rIns="91440" bIns="45720" anchor="t"/>
          <a:lstStyle/>
          <a:p>
            <a:pPr lvl="0"/>
            <a:endParaRPr lang="zh-CN" altLang="zh-CN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37</a:t>
            </a:fld>
            <a:endParaRPr lang="zh-CN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/>
              <a:t>2020-04-06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 dirty="0"/>
              <a:t>2020-04-06</a:t>
            </a:fld>
            <a:endParaRPr lang="zh-CN" alt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altLang="zh-CN" dirty="0"/>
              <a:t>‹#›</a:t>
            </a:fld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22823;&#36291;&#36827;&#21644;&#20154;&#27665;&#20844;&#31038;&#36816;&#21160;%20-%20&#35270;&#39057;%20-%20&#22312;&#32447;&#35266;&#30475;%20-%20&#25628;&#29392;&#21338;&#23458;&#183;&#35270;&#39057;.flv" TargetMode="External"/><Relationship Id="rId2" Type="http://schemas.openxmlformats.org/officeDocument/2006/relationships/hyperlink" Target="&#22797;&#20852;&#20043;&#36335;&#20043;&#22823;&#36291;&#36827;&#19982;&#20154;&#27665;&#20844;&#31038;&#21270;&#36816;&#21160;.wmv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22797;&#20852;&#20043;&#36335;&#20043;&#22823;&#36291;&#36827;&#19982;&#20154;&#27665;&#20844;&#31038;&#21270;&#36816;&#21160;.wmv" TargetMode="Externa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hyperlink" Target="&#33891;&#25991;&#21326;&#12289;&#23435;&#31062;&#33521;%20-%20&#26149;&#22825;&#30340;&#25925;&#20107;1.mp3" TargetMode="Externa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2.xml"/><Relationship Id="rId4" Type="http://schemas.openxmlformats.org/officeDocument/2006/relationships/image" Target="../media/image1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&#20826;&#21490;&#22823;&#20107;&#35760;%20&#37011;&#23567;&#24179;&#21335;&#24033;&#35762;&#35805;%20110705%20&#20013;&#21407;&#21320;&#25253;.flv" TargetMode="External"/><Relationship Id="rId2" Type="http://schemas.openxmlformats.org/officeDocument/2006/relationships/hyperlink" Target="&#37011;&#23567;&#24179;&#35270;&#39057;&#32463;&#20856;&#35762;&#35805;.flv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411163" y="304800"/>
            <a:ext cx="8732837" cy="623888"/>
          </a:xfrm>
          <a:ln/>
        </p:spPr>
        <p:txBody>
          <a:bodyPr anchor="ctr"/>
          <a:lstStyle/>
          <a:p>
            <a:pPr algn="l"/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专题三  中国社会主义建设道路的探索</a:t>
            </a:r>
            <a:b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</a:br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       中国现代史（</a:t>
            </a:r>
            <a:r>
              <a:rPr lang="en-US" altLang="zh-CN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1949-</a:t>
            </a:r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今）发展线索</a:t>
            </a:r>
          </a:p>
        </p:txBody>
      </p:sp>
      <p:sp>
        <p:nvSpPr>
          <p:cNvPr id="5123" name="直接连接符 5122"/>
          <p:cNvSpPr/>
          <p:nvPr/>
        </p:nvSpPr>
        <p:spPr>
          <a:xfrm>
            <a:off x="0" y="4343400"/>
            <a:ext cx="8977313" cy="1588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24" name="直接连接符 5123"/>
          <p:cNvSpPr/>
          <p:nvPr/>
        </p:nvSpPr>
        <p:spPr>
          <a:xfrm>
            <a:off x="457200" y="4191000"/>
            <a:ext cx="1588" cy="1476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5" name="直接连接符 5124"/>
          <p:cNvSpPr/>
          <p:nvPr/>
        </p:nvSpPr>
        <p:spPr>
          <a:xfrm>
            <a:off x="5867400" y="4191000"/>
            <a:ext cx="1588" cy="1476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6" name="直接连接符 5125"/>
          <p:cNvSpPr/>
          <p:nvPr/>
        </p:nvSpPr>
        <p:spPr>
          <a:xfrm>
            <a:off x="5867400" y="4173538"/>
            <a:ext cx="1588" cy="147637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7" name="直接连接符 5126"/>
          <p:cNvSpPr/>
          <p:nvPr/>
        </p:nvSpPr>
        <p:spPr>
          <a:xfrm>
            <a:off x="3657600" y="4114800"/>
            <a:ext cx="1588" cy="2238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8" name="直接连接符 5127"/>
          <p:cNvSpPr/>
          <p:nvPr/>
        </p:nvSpPr>
        <p:spPr>
          <a:xfrm>
            <a:off x="1828800" y="4191000"/>
            <a:ext cx="1588" cy="1476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9" name="左大括号 5128"/>
          <p:cNvSpPr/>
          <p:nvPr/>
        </p:nvSpPr>
        <p:spPr>
          <a:xfrm rot="5400000">
            <a:off x="1028700" y="3390900"/>
            <a:ext cx="228600" cy="1371600"/>
          </a:xfrm>
          <a:prstGeom prst="leftBrace">
            <a:avLst>
              <a:gd name="adj1" fmla="val 50000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0" name="左大括号 5129"/>
          <p:cNvSpPr/>
          <p:nvPr/>
        </p:nvSpPr>
        <p:spPr>
          <a:xfrm rot="5400000">
            <a:off x="2628900" y="3162300"/>
            <a:ext cx="228600" cy="1828800"/>
          </a:xfrm>
          <a:prstGeom prst="leftBrace">
            <a:avLst>
              <a:gd name="adj1" fmla="val 66666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1" name="左大括号 5130"/>
          <p:cNvSpPr/>
          <p:nvPr/>
        </p:nvSpPr>
        <p:spPr>
          <a:xfrm rot="5400000">
            <a:off x="4481513" y="3136900"/>
            <a:ext cx="241300" cy="1890713"/>
          </a:xfrm>
          <a:prstGeom prst="leftBrace">
            <a:avLst>
              <a:gd name="adj1" fmla="val 65296"/>
              <a:gd name="adj2" fmla="val 50000"/>
            </a:avLst>
          </a:prstGeom>
          <a:noFill/>
          <a:ln w="381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rot="10800000" vert="eaVert" wrap="none" anchor="ctr"/>
          <a:lstStyle/>
          <a:p>
            <a:pPr lvl="0" algn="ctr"/>
            <a:endParaRPr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32" name="左大括号 5131"/>
          <p:cNvSpPr/>
          <p:nvPr/>
        </p:nvSpPr>
        <p:spPr>
          <a:xfrm rot="5400000">
            <a:off x="7505700" y="5715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3" name="左大括号 5132"/>
          <p:cNvSpPr/>
          <p:nvPr/>
        </p:nvSpPr>
        <p:spPr>
          <a:xfrm rot="5400000">
            <a:off x="5554663" y="3968750"/>
            <a:ext cx="314325" cy="300038"/>
          </a:xfrm>
          <a:prstGeom prst="lef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34" name="文本框 5133"/>
          <p:cNvSpPr txBox="1"/>
          <p:nvPr/>
        </p:nvSpPr>
        <p:spPr>
          <a:xfrm>
            <a:off x="152400" y="4343400"/>
            <a:ext cx="69850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1949</a:t>
            </a:r>
          </a:p>
        </p:txBody>
      </p:sp>
      <p:sp>
        <p:nvSpPr>
          <p:cNvPr id="5135" name="文本框 5134"/>
          <p:cNvSpPr txBox="1"/>
          <p:nvPr/>
        </p:nvSpPr>
        <p:spPr>
          <a:xfrm>
            <a:off x="1524000" y="4343400"/>
            <a:ext cx="69850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1956</a:t>
            </a:r>
          </a:p>
        </p:txBody>
      </p:sp>
      <p:sp>
        <p:nvSpPr>
          <p:cNvPr id="5136" name="文本框 5135"/>
          <p:cNvSpPr txBox="1"/>
          <p:nvPr/>
        </p:nvSpPr>
        <p:spPr>
          <a:xfrm>
            <a:off x="3276600" y="4343400"/>
            <a:ext cx="69850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000" b="1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1966</a:t>
            </a:r>
          </a:p>
        </p:txBody>
      </p:sp>
      <p:sp>
        <p:nvSpPr>
          <p:cNvPr id="5137" name="文本框 5136"/>
          <p:cNvSpPr txBox="1"/>
          <p:nvPr/>
        </p:nvSpPr>
        <p:spPr>
          <a:xfrm>
            <a:off x="5105400" y="4343400"/>
            <a:ext cx="69850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000" b="1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1976</a:t>
            </a:r>
          </a:p>
        </p:txBody>
      </p:sp>
      <p:sp>
        <p:nvSpPr>
          <p:cNvPr id="5138" name="文本框 5137"/>
          <p:cNvSpPr txBox="1"/>
          <p:nvPr/>
        </p:nvSpPr>
        <p:spPr>
          <a:xfrm>
            <a:off x="5715000" y="4343400"/>
            <a:ext cx="69850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0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1978</a:t>
            </a:r>
          </a:p>
        </p:txBody>
      </p:sp>
      <p:sp>
        <p:nvSpPr>
          <p:cNvPr id="5139" name="文本框 5138"/>
          <p:cNvSpPr txBox="1"/>
          <p:nvPr/>
        </p:nvSpPr>
        <p:spPr>
          <a:xfrm>
            <a:off x="838200" y="2057400"/>
            <a:ext cx="611188" cy="149542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lstStyle/>
          <a:p>
            <a:pPr lvl="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过渡时期</a:t>
            </a:r>
          </a:p>
        </p:txBody>
      </p:sp>
      <p:sp>
        <p:nvSpPr>
          <p:cNvPr id="5140" name="文本框 5139"/>
          <p:cNvSpPr txBox="1"/>
          <p:nvPr/>
        </p:nvSpPr>
        <p:spPr>
          <a:xfrm>
            <a:off x="2286000" y="990600"/>
            <a:ext cx="1038225" cy="303847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 lvl="0"/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曲折发展十年</a:t>
            </a:r>
          </a:p>
          <a:p>
            <a:pPr lvl="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（全面建设十年）</a:t>
            </a:r>
          </a:p>
        </p:txBody>
      </p:sp>
      <p:sp>
        <p:nvSpPr>
          <p:cNvPr id="5141" name="文本框 5140"/>
          <p:cNvSpPr txBox="1"/>
          <p:nvPr/>
        </p:nvSpPr>
        <p:spPr>
          <a:xfrm>
            <a:off x="4343400" y="2057400"/>
            <a:ext cx="611188" cy="149542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 lvl="0"/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十年文革</a:t>
            </a:r>
          </a:p>
        </p:txBody>
      </p:sp>
      <p:sp>
        <p:nvSpPr>
          <p:cNvPr id="5142" name="文本框 5141"/>
          <p:cNvSpPr txBox="1"/>
          <p:nvPr/>
        </p:nvSpPr>
        <p:spPr>
          <a:xfrm>
            <a:off x="5410200" y="2209800"/>
            <a:ext cx="611188" cy="149542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lstStyle/>
          <a:p>
            <a:pPr lvl="0"/>
            <a:r>
              <a:rPr lang="zh-CN" altLang="en-US" sz="2800" b="1" dirty="0">
                <a:solidFill>
                  <a:srgbClr val="0099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两年徘徊</a:t>
            </a:r>
          </a:p>
        </p:txBody>
      </p:sp>
      <p:sp>
        <p:nvSpPr>
          <p:cNvPr id="5143" name="文本框 5142"/>
          <p:cNvSpPr txBox="1"/>
          <p:nvPr/>
        </p:nvSpPr>
        <p:spPr>
          <a:xfrm>
            <a:off x="152400" y="4724400"/>
            <a:ext cx="549275" cy="1592263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新中国成立</a:t>
            </a:r>
          </a:p>
        </p:txBody>
      </p:sp>
      <p:sp>
        <p:nvSpPr>
          <p:cNvPr id="5144" name="文本框 5143"/>
          <p:cNvSpPr txBox="1"/>
          <p:nvPr/>
        </p:nvSpPr>
        <p:spPr>
          <a:xfrm>
            <a:off x="1743075" y="4724400"/>
            <a:ext cx="549275" cy="1892300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三大改造完成</a:t>
            </a:r>
          </a:p>
        </p:txBody>
      </p:sp>
      <p:sp>
        <p:nvSpPr>
          <p:cNvPr id="5145" name="文本框 5144"/>
          <p:cNvSpPr txBox="1"/>
          <p:nvPr/>
        </p:nvSpPr>
        <p:spPr>
          <a:xfrm>
            <a:off x="5638800" y="4838700"/>
            <a:ext cx="488950" cy="4038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 lvl="0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十一届三中全会</a:t>
            </a:r>
          </a:p>
        </p:txBody>
      </p:sp>
      <p:sp>
        <p:nvSpPr>
          <p:cNvPr id="5146" name="直接连接符 5145"/>
          <p:cNvSpPr/>
          <p:nvPr/>
        </p:nvSpPr>
        <p:spPr>
          <a:xfrm>
            <a:off x="5867400" y="1676400"/>
            <a:ext cx="0" cy="25146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47" name="文本框 5146"/>
          <p:cNvSpPr txBox="1"/>
          <p:nvPr/>
        </p:nvSpPr>
        <p:spPr>
          <a:xfrm>
            <a:off x="5257800" y="1143000"/>
            <a:ext cx="1006475" cy="482600"/>
          </a:xfrm>
          <a:prstGeom prst="rect">
            <a:avLst/>
          </a:prstGeom>
          <a:noFill/>
          <a:ln w="254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/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转折</a:t>
            </a:r>
          </a:p>
        </p:txBody>
      </p:sp>
      <p:sp>
        <p:nvSpPr>
          <p:cNvPr id="5148" name="文本框 5147"/>
          <p:cNvSpPr txBox="1"/>
          <p:nvPr/>
        </p:nvSpPr>
        <p:spPr>
          <a:xfrm>
            <a:off x="6705600" y="1524000"/>
            <a:ext cx="2438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新时期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——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今</a:t>
            </a:r>
          </a:p>
        </p:txBody>
      </p:sp>
      <p:sp>
        <p:nvSpPr>
          <p:cNvPr id="5149" name="直接连接符 5148"/>
          <p:cNvSpPr/>
          <p:nvPr/>
        </p:nvSpPr>
        <p:spPr>
          <a:xfrm>
            <a:off x="7620000" y="4191000"/>
            <a:ext cx="1588" cy="1476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50" name="直接连接符 5149"/>
          <p:cNvSpPr/>
          <p:nvPr/>
        </p:nvSpPr>
        <p:spPr>
          <a:xfrm>
            <a:off x="7620000" y="2286000"/>
            <a:ext cx="0" cy="18288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51" name="左大括号 5150"/>
          <p:cNvSpPr/>
          <p:nvPr/>
        </p:nvSpPr>
        <p:spPr>
          <a:xfrm rot="5400000">
            <a:off x="8153400" y="3505200"/>
            <a:ext cx="152400" cy="1219200"/>
          </a:xfrm>
          <a:prstGeom prst="leftBrace">
            <a:avLst>
              <a:gd name="adj1" fmla="val 66666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52" name="文本框 5151"/>
          <p:cNvSpPr txBox="1"/>
          <p:nvPr/>
        </p:nvSpPr>
        <p:spPr>
          <a:xfrm>
            <a:off x="7315200" y="4838700"/>
            <a:ext cx="914400" cy="4038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十四大</a:t>
            </a:r>
          </a:p>
          <a:p>
            <a:pPr lvl="0"/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“南方谈话”</a:t>
            </a:r>
          </a:p>
        </p:txBody>
      </p:sp>
      <p:sp>
        <p:nvSpPr>
          <p:cNvPr id="5153" name="文本框 5152"/>
          <p:cNvSpPr txBox="1"/>
          <p:nvPr/>
        </p:nvSpPr>
        <p:spPr>
          <a:xfrm>
            <a:off x="7239000" y="4343400"/>
            <a:ext cx="6985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2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1992</a:t>
            </a:r>
            <a:endParaRPr lang="en-US" altLang="zh-CN" sz="20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54" name="文本框 5153"/>
          <p:cNvSpPr txBox="1"/>
          <p:nvPr/>
        </p:nvSpPr>
        <p:spPr>
          <a:xfrm>
            <a:off x="7620000" y="2514600"/>
            <a:ext cx="24384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现代化建设</a:t>
            </a:r>
          </a:p>
          <a:p>
            <a:pPr lvl="0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新阶段</a:t>
            </a:r>
          </a:p>
          <a:p>
            <a:pPr lvl="0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（改革开放</a:t>
            </a:r>
          </a:p>
          <a:p>
            <a:pPr lvl="0"/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步入新阶段）</a:t>
            </a:r>
          </a:p>
        </p:txBody>
      </p:sp>
      <p:sp>
        <p:nvSpPr>
          <p:cNvPr id="5155" name="直接连接符 5154"/>
          <p:cNvSpPr/>
          <p:nvPr/>
        </p:nvSpPr>
        <p:spPr>
          <a:xfrm>
            <a:off x="5580063" y="4149725"/>
            <a:ext cx="1587" cy="22383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34" grpId="0"/>
      <p:bldP spid="5135" grpId="0"/>
      <p:bldP spid="5136" grpId="0"/>
      <p:bldP spid="5137" grpId="0"/>
      <p:bldP spid="5138" grpId="0"/>
      <p:bldP spid="5139" grpId="0"/>
      <p:bldP spid="5140" grpId="0"/>
      <p:bldP spid="5141" grpId="0"/>
      <p:bldP spid="5142" grpId="0"/>
      <p:bldP spid="5143" grpId="0"/>
      <p:bldP spid="5144" grpId="0"/>
      <p:bldP spid="5145" grpId="0"/>
      <p:bldP spid="5147" grpId="0" animBg="1"/>
      <p:bldP spid="5148" grpId="0"/>
      <p:bldP spid="5152" grpId="0"/>
      <p:bldP spid="5153" grpId="0"/>
      <p:bldP spid="51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4337"/>
          <p:cNvSpPr txBox="1"/>
          <p:nvPr/>
        </p:nvSpPr>
        <p:spPr>
          <a:xfrm>
            <a:off x="1828800" y="2667000"/>
            <a:ext cx="43211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根本</a:t>
            </a: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" action="ppaction://noaction"/>
              </a:rPr>
              <a:t>：“左”倾</a:t>
            </a: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冒进错误</a:t>
            </a:r>
          </a:p>
        </p:txBody>
      </p:sp>
      <p:sp>
        <p:nvSpPr>
          <p:cNvPr id="14339" name="文本框 14338"/>
          <p:cNvSpPr txBox="1"/>
          <p:nvPr/>
        </p:nvSpPr>
        <p:spPr>
          <a:xfrm>
            <a:off x="0" y="1676400"/>
            <a:ext cx="1600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(1)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rId2" action="ppaction://hlinkfile"/>
              </a:rPr>
              <a:t>原因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：</a:t>
            </a:r>
          </a:p>
        </p:txBody>
      </p:sp>
      <p:sp>
        <p:nvSpPr>
          <p:cNvPr id="14340" name="矩形 14339"/>
          <p:cNvSpPr/>
          <p:nvPr/>
        </p:nvSpPr>
        <p:spPr>
          <a:xfrm>
            <a:off x="457200" y="304800"/>
            <a:ext cx="65024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rId3" action="ppaction://hlinkfile"/>
              </a:rPr>
              <a:t>3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rId3" action="ppaction://hlinkfile"/>
              </a:rPr>
              <a:t>、“大跃进”和人民公社化运动</a:t>
            </a: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rId3" action="ppaction://hlinkfile"/>
              </a:rPr>
              <a:t>1958</a:t>
            </a:r>
          </a:p>
        </p:txBody>
      </p:sp>
      <p:sp>
        <p:nvSpPr>
          <p:cNvPr id="14341" name="文本框 14340"/>
          <p:cNvSpPr txBox="1"/>
          <p:nvPr/>
        </p:nvSpPr>
        <p:spPr>
          <a:xfrm>
            <a:off x="0" y="3505200"/>
            <a:ext cx="2209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  <a:buClrTx/>
            </a:pPr>
            <a:r>
              <a:rPr lang="en-US" altLang="zh-CN" sz="3200" b="1" dirty="0">
                <a:solidFill>
                  <a:schemeClr val="folHlink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200" b="1" dirty="0">
                <a:solidFill>
                  <a:schemeClr val="folHlink"/>
                </a:solidFill>
                <a:latin typeface="Times New Roman" panose="02020603050405020304" pitchFamily="18" charset="0"/>
                <a:ea typeface="黑体" panose="02010609060101010101" pitchFamily="2" charset="-122"/>
                <a:hlinkClick r:id="rId3" action="ppaction://hlinkfile"/>
              </a:rPr>
              <a:t>2)</a:t>
            </a:r>
            <a:r>
              <a:rPr lang="zh-CN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ea typeface="黑体" panose="02010609060101010101" pitchFamily="2" charset="-122"/>
                <a:hlinkClick r:id="rId3" action="ppaction://hlinkfile"/>
              </a:rPr>
              <a:t>表现</a:t>
            </a:r>
            <a:endParaRPr lang="zh-CN" altLang="en-US" sz="3200" b="1">
              <a:solidFill>
                <a:schemeClr val="folHlink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152400" y="4800600"/>
            <a:ext cx="3048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(3)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影响：</a:t>
            </a:r>
          </a:p>
        </p:txBody>
      </p:sp>
      <p:sp>
        <p:nvSpPr>
          <p:cNvPr id="14343" name="文本框 14342"/>
          <p:cNvSpPr txBox="1"/>
          <p:nvPr/>
        </p:nvSpPr>
        <p:spPr>
          <a:xfrm>
            <a:off x="838200" y="5232400"/>
            <a:ext cx="7848600" cy="1625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lnSpc>
                <a:spcPct val="105000"/>
              </a:lnSpc>
            </a:pP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①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国民经济比例严重失调</a:t>
            </a:r>
            <a:r>
              <a:rPr lang="en-US" altLang="zh-CN" sz="32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,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生产力极大破坏</a:t>
            </a:r>
          </a:p>
          <a:p>
            <a:pPr lvl="0">
              <a:lnSpc>
                <a:spcPct val="105000"/>
              </a:lnSpc>
            </a:pP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②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严重挫伤了农民的生产积极性</a:t>
            </a:r>
          </a:p>
          <a:p>
            <a:pPr lvl="0">
              <a:lnSpc>
                <a:spcPct val="105000"/>
              </a:lnSpc>
            </a:pP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③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导致</a:t>
            </a: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1959—1961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年严重的经济困难</a:t>
            </a:r>
          </a:p>
        </p:txBody>
      </p:sp>
      <p:sp>
        <p:nvSpPr>
          <p:cNvPr id="14344" name="左大括号 14343"/>
          <p:cNvSpPr/>
          <p:nvPr/>
        </p:nvSpPr>
        <p:spPr>
          <a:xfrm>
            <a:off x="1447800" y="1295400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45" name="文本框 14344"/>
          <p:cNvSpPr txBox="1"/>
          <p:nvPr/>
        </p:nvSpPr>
        <p:spPr>
          <a:xfrm>
            <a:off x="1600200" y="1524000"/>
            <a:ext cx="807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对社会主义建设艰巨性认识不足，急于求成。</a:t>
            </a:r>
          </a:p>
        </p:txBody>
      </p:sp>
      <p:sp>
        <p:nvSpPr>
          <p:cNvPr id="14346" name="文本框 14345"/>
          <p:cNvSpPr txBox="1"/>
          <p:nvPr/>
        </p:nvSpPr>
        <p:spPr>
          <a:xfrm>
            <a:off x="1524000" y="914400"/>
            <a:ext cx="7391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一五计划超额完成，滋长骄傲自满情绪</a:t>
            </a:r>
          </a:p>
        </p:txBody>
      </p:sp>
      <p:sp>
        <p:nvSpPr>
          <p:cNvPr id="14347" name="文本框 14346"/>
          <p:cNvSpPr txBox="1"/>
          <p:nvPr/>
        </p:nvSpPr>
        <p:spPr>
          <a:xfrm>
            <a:off x="1676400" y="2133600"/>
            <a:ext cx="43211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受苏联冒进政策的影响</a:t>
            </a:r>
          </a:p>
        </p:txBody>
      </p:sp>
      <p:sp>
        <p:nvSpPr>
          <p:cNvPr id="14348" name="左大括号 14347"/>
          <p:cNvSpPr/>
          <p:nvPr/>
        </p:nvSpPr>
        <p:spPr>
          <a:xfrm>
            <a:off x="1828800" y="3352800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49" name="文本框 14348"/>
          <p:cNvSpPr txBox="1"/>
          <p:nvPr/>
        </p:nvSpPr>
        <p:spPr>
          <a:xfrm>
            <a:off x="1828800" y="4191000"/>
            <a:ext cx="3962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" action="ppaction://noaction"/>
              </a:rPr>
              <a:t>人民公社化运动：</a:t>
            </a:r>
          </a:p>
        </p:txBody>
      </p:sp>
      <p:sp>
        <p:nvSpPr>
          <p:cNvPr id="14350" name="文本框 14349"/>
          <p:cNvSpPr txBox="1"/>
          <p:nvPr/>
        </p:nvSpPr>
        <p:spPr>
          <a:xfrm>
            <a:off x="1981200" y="3352800"/>
            <a:ext cx="1600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hlinkClick r:id="rId4" action="ppaction://hlinksldjump"/>
              </a:rPr>
              <a:t>大跃进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：</a:t>
            </a:r>
          </a:p>
        </p:txBody>
      </p:sp>
      <p:sp>
        <p:nvSpPr>
          <p:cNvPr id="14351" name="文本框 14350"/>
          <p:cNvSpPr txBox="1"/>
          <p:nvPr/>
        </p:nvSpPr>
        <p:spPr>
          <a:xfrm>
            <a:off x="5029200" y="4191000"/>
            <a:ext cx="518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200" b="1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“</a:t>
            </a:r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一大二公”、共产风</a:t>
            </a:r>
          </a:p>
        </p:txBody>
      </p:sp>
      <p:sp>
        <p:nvSpPr>
          <p:cNvPr id="14352" name="文本框 14351"/>
          <p:cNvSpPr txBox="1"/>
          <p:nvPr/>
        </p:nvSpPr>
        <p:spPr>
          <a:xfrm>
            <a:off x="3657600" y="3352800"/>
            <a:ext cx="5105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高指标、瞎指挥、浮夸风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1" grpId="0"/>
      <p:bldP spid="14342" grpId="0"/>
      <p:bldP spid="14345" grpId="0"/>
      <p:bldP spid="14346" grpId="0"/>
      <p:bldP spid="14347" grpId="0"/>
      <p:bldP spid="14349" grpId="0"/>
      <p:bldP spid="14350" grpId="0"/>
      <p:bldP spid="14351" grpId="0"/>
      <p:bldP spid="143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占位符 15361"/>
          <p:cNvSpPr>
            <a:spLocks noGrp="1"/>
          </p:cNvSpPr>
          <p:nvPr>
            <p:ph type="body" idx="1"/>
          </p:nvPr>
        </p:nvSpPr>
        <p:spPr>
          <a:xfrm>
            <a:off x="0" y="609600"/>
            <a:ext cx="9144000" cy="6553200"/>
          </a:xfrm>
          <a:ln/>
        </p:spPr>
        <p:txBody>
          <a:bodyPr/>
          <a:lstStyle/>
          <a:p>
            <a:pPr>
              <a:buNone/>
            </a:pPr>
            <a:r>
              <a:rPr lang="en-US" altLang="zh-CN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 ①</a:t>
            </a:r>
            <a:r>
              <a:rPr lang="en-US" altLang="zh-CN" b="1" dirty="0">
                <a:solidFill>
                  <a:schemeClr val="folHlink"/>
                </a:solidFill>
                <a:ea typeface="黑体" panose="02010609060101010101" pitchFamily="2" charset="-122"/>
              </a:rPr>
              <a:t>“</a:t>
            </a: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大跃进”：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生产力</a:t>
            </a: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的高速度</a:t>
            </a:r>
          </a:p>
          <a:p>
            <a:pPr>
              <a:buNone/>
            </a:pP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          片面追求工农业生产特别是工业生产的高速度、高指标，以钢为纲，使国民经济比例失调；</a:t>
            </a:r>
          </a:p>
          <a:p>
            <a:pPr>
              <a:buNone/>
            </a:pP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          根源：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严重忽视客观经济规律</a:t>
            </a:r>
          </a:p>
          <a:p>
            <a:pPr>
              <a:buNone/>
            </a:pP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         教训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：要尊重经济发展的客观规律 ，</a:t>
            </a:r>
          </a:p>
          <a:p>
            <a:pPr>
              <a:buNone/>
            </a:pP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                    不能片面夸大人的主观能动性</a:t>
            </a:r>
            <a:r>
              <a:rPr lang="zh-CN" altLang="en-US" dirty="0"/>
              <a:t>。</a:t>
            </a:r>
          </a:p>
          <a:p>
            <a:pPr>
              <a:buNone/>
            </a:pPr>
            <a:r>
              <a:rPr lang="en-US" altLang="zh-CN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2" charset="-122"/>
              </a:rPr>
              <a:t>②</a:t>
            </a: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人民公社化运动：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生产关系</a:t>
            </a: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急于过渡</a:t>
            </a:r>
          </a:p>
          <a:p>
            <a:pPr>
              <a:buNone/>
            </a:pP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        片面追求公有化的程度，损害了农民的利益，严重挫伤了农民的生产积极性。</a:t>
            </a:r>
          </a:p>
          <a:p>
            <a:pPr>
              <a:buNone/>
            </a:pP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        根源：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 生产关系超过生产力发展水平。</a:t>
            </a:r>
            <a:r>
              <a:rPr lang="zh-CN" altLang="en-US" b="1" dirty="0"/>
              <a:t>  </a:t>
            </a:r>
          </a:p>
          <a:p>
            <a:pPr>
              <a:buNone/>
            </a:pPr>
            <a:r>
              <a:rPr lang="zh-CN" altLang="en-US" dirty="0">
                <a:solidFill>
                  <a:srgbClr val="0000CC"/>
                </a:solidFill>
              </a:rPr>
              <a:t>       </a:t>
            </a:r>
            <a:r>
              <a:rPr lang="zh-CN" altLang="en-US" b="1" dirty="0">
                <a:solidFill>
                  <a:schemeClr val="folHlink"/>
                </a:solidFill>
                <a:ea typeface="黑体" panose="02010609060101010101" pitchFamily="2" charset="-122"/>
              </a:rPr>
              <a:t>教训</a:t>
            </a:r>
            <a:r>
              <a:rPr lang="zh-CN" altLang="en-US" dirty="0">
                <a:solidFill>
                  <a:srgbClr val="0000CC"/>
                </a:solidFill>
              </a:rPr>
              <a:t>：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pitchFamily="2" charset="-122"/>
              </a:rPr>
              <a:t>生产关系调整要适应生产力</a:t>
            </a:r>
          </a:p>
        </p:txBody>
      </p:sp>
      <p:sp>
        <p:nvSpPr>
          <p:cNvPr id="15363" name="文本框 15362"/>
          <p:cNvSpPr txBox="1"/>
          <p:nvPr/>
        </p:nvSpPr>
        <p:spPr>
          <a:xfrm>
            <a:off x="1600200" y="-138112"/>
            <a:ext cx="3124200" cy="138112"/>
          </a:xfrm>
          <a:prstGeom prst="rect">
            <a:avLst/>
          </a:prstGeom>
          <a:noFill/>
          <a:ln w="9525">
            <a:noFill/>
          </a:ln>
        </p:spPr>
        <p:txBody>
          <a:bodyPr tIns="-549102">
            <a:spAutoFit/>
          </a:bodyPr>
          <a:lstStyle/>
          <a:p>
            <a:pPr lvl="0">
              <a:spcBef>
                <a:spcPct val="50000"/>
              </a:spcBef>
            </a:pP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幼圆" pitchFamily="49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2057400" y="90488"/>
            <a:ext cx="2819400" cy="138112"/>
          </a:xfrm>
          <a:prstGeom prst="rect">
            <a:avLst/>
          </a:prstGeom>
          <a:noFill/>
          <a:ln w="9525">
            <a:noFill/>
          </a:ln>
        </p:spPr>
        <p:txBody>
          <a:bodyPr tIns="-549102">
            <a:spAutoFit/>
          </a:bodyPr>
          <a:lstStyle/>
          <a:p>
            <a:pPr lvl="0">
              <a:spcBef>
                <a:spcPct val="50000"/>
              </a:spcBef>
            </a:pPr>
            <a:endParaRPr sz="2400" b="1" dirty="0">
              <a:solidFill>
                <a:srgbClr val="FF3300"/>
              </a:solidFill>
              <a:latin typeface="Arial" panose="020B0604020202020204" pitchFamily="34" charset="0"/>
              <a:ea typeface="幼圆" pitchFamily="49" charset="-122"/>
            </a:endParaRP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457200" y="0"/>
            <a:ext cx="8229600" cy="588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4)</a:t>
            </a:r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比较：经济建设“左”的错误</a:t>
            </a:r>
          </a:p>
        </p:txBody>
      </p:sp>
      <p:sp>
        <p:nvSpPr>
          <p:cNvPr id="15366" name="动作按钮: 前进或下一项 15365">
            <a:hlinkClick r:id="rId2" action="ppaction://hlinksldjump"/>
          </p:cNvPr>
          <p:cNvSpPr/>
          <p:nvPr/>
        </p:nvSpPr>
        <p:spPr>
          <a:xfrm>
            <a:off x="8153400" y="6477000"/>
            <a:ext cx="533400" cy="381000"/>
          </a:xfrm>
          <a:prstGeom prst="actionButtonForwardNex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16385"/>
          <p:cNvSpPr/>
          <p:nvPr/>
        </p:nvSpPr>
        <p:spPr>
          <a:xfrm>
            <a:off x="609600" y="3810000"/>
            <a:ext cx="7543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600" b="1" dirty="0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zh-CN" sz="3600" b="1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“</a:t>
            </a:r>
            <a:r>
              <a:rPr lang="zh-CN" altLang="en-US" sz="3600" b="1" dirty="0">
                <a:solidFill>
                  <a:srgbClr val="CC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调整、巩固、充实、提高”</a:t>
            </a:r>
          </a:p>
        </p:txBody>
      </p:sp>
      <p:sp>
        <p:nvSpPr>
          <p:cNvPr id="16387" name="矩形 16386"/>
          <p:cNvSpPr/>
          <p:nvPr/>
        </p:nvSpPr>
        <p:spPr>
          <a:xfrm>
            <a:off x="0" y="381000"/>
            <a:ext cx="40703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en-US" altLang="zh-CN" sz="36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6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、国民经济的调整</a:t>
            </a:r>
          </a:p>
        </p:txBody>
      </p:sp>
      <p:sp>
        <p:nvSpPr>
          <p:cNvPr id="16388" name="矩形 16387"/>
          <p:cNvSpPr/>
          <p:nvPr/>
        </p:nvSpPr>
        <p:spPr>
          <a:xfrm>
            <a:off x="1143000" y="1219200"/>
            <a:ext cx="33972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en-US" altLang="zh-CN" sz="36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1960“</a:t>
            </a:r>
            <a:r>
              <a:rPr lang="zh-CN" altLang="en-US" sz="36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八字方针”</a:t>
            </a:r>
          </a:p>
        </p:txBody>
      </p:sp>
      <p:sp>
        <p:nvSpPr>
          <p:cNvPr id="16389" name="矩形 16388"/>
          <p:cNvSpPr/>
          <p:nvPr/>
        </p:nvSpPr>
        <p:spPr>
          <a:xfrm>
            <a:off x="228600" y="2109788"/>
            <a:ext cx="73152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(1)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目的：</a:t>
            </a:r>
            <a:r>
              <a:rPr lang="zh-CN" altLang="en-US" sz="3200" b="1" dirty="0">
                <a:solidFill>
                  <a:schemeClr val="folHlink"/>
                </a:solidFill>
                <a:latin typeface="Tahoma" panose="020B0604030504040204" pitchFamily="34" charset="0"/>
                <a:ea typeface="黑体" panose="02010609060101010101" pitchFamily="2" charset="-122"/>
              </a:rPr>
              <a:t>纠正农村工作中的“左”倾错误</a:t>
            </a:r>
          </a:p>
        </p:txBody>
      </p:sp>
      <p:sp>
        <p:nvSpPr>
          <p:cNvPr id="16390" name="矩形 16389"/>
          <p:cNvSpPr/>
          <p:nvPr/>
        </p:nvSpPr>
        <p:spPr>
          <a:xfrm>
            <a:off x="228600" y="3124200"/>
            <a:ext cx="20224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spcBef>
                <a:spcPct val="30000"/>
              </a:spcBef>
              <a:buClrTx/>
            </a:pP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(2)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内容</a:t>
            </a:r>
            <a:r>
              <a:rPr lang="zh-CN" altLang="en-US" sz="3200" b="1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</a:p>
        </p:txBody>
      </p:sp>
      <p:sp>
        <p:nvSpPr>
          <p:cNvPr id="16391" name="矩形 16390"/>
          <p:cNvSpPr/>
          <p:nvPr/>
        </p:nvSpPr>
        <p:spPr>
          <a:xfrm>
            <a:off x="152400" y="4572000"/>
            <a:ext cx="24288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）作用：</a:t>
            </a:r>
          </a:p>
        </p:txBody>
      </p:sp>
      <p:sp>
        <p:nvSpPr>
          <p:cNvPr id="16392" name="矩形 16391"/>
          <p:cNvSpPr/>
          <p:nvPr/>
        </p:nvSpPr>
        <p:spPr>
          <a:xfrm>
            <a:off x="685800" y="5410200"/>
            <a:ext cx="793908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到</a:t>
            </a: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1965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年，国民经济得到一定的恢复和发展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16388" grpId="0"/>
      <p:bldP spid="16389" grpId="0"/>
      <p:bldP spid="16390" grpId="0"/>
      <p:bldP spid="16391" grpId="0"/>
      <p:bldP spid="163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/>
          <p:nvPr/>
        </p:nvSpPr>
        <p:spPr>
          <a:xfrm>
            <a:off x="109538" y="285750"/>
            <a:ext cx="8534400" cy="641350"/>
          </a:xfrm>
          <a:prstGeom prst="rect">
            <a:avLst/>
          </a:prstGeom>
          <a:solidFill>
            <a:srgbClr val="FF9900"/>
          </a:solidFill>
          <a:ln w="9525">
            <a:noFill/>
          </a:ln>
        </p:spPr>
        <p:txBody>
          <a:bodyPr anchor="b">
            <a:spAutoFit/>
          </a:bodyPr>
          <a:lstStyle/>
          <a:p>
            <a:pPr lvl="0"/>
            <a:r>
              <a:rPr lang="zh-CN" altLang="en-US" sz="3600" b="1" dirty="0">
                <a:latin typeface="Verdana" panose="020B0604030504040204" pitchFamily="34" charset="0"/>
                <a:ea typeface="黑体" panose="02010609060101010101" pitchFamily="2" charset="-122"/>
              </a:rPr>
              <a:t>曲折发展的十年</a:t>
            </a:r>
            <a:r>
              <a:rPr lang="zh-CN" altLang="en-US" sz="3200" b="1" dirty="0">
                <a:latin typeface="Verdana" panose="020B0604030504040204" pitchFamily="34" charset="0"/>
                <a:ea typeface="黑体" panose="02010609060101010101" pitchFamily="2" charset="-122"/>
              </a:rPr>
              <a:t>（</a:t>
            </a:r>
            <a:r>
              <a:rPr lang="en-US" altLang="zh-CN" sz="3200" b="1" dirty="0">
                <a:latin typeface="Verdana" panose="020B0604030504040204" pitchFamily="34" charset="0"/>
                <a:ea typeface="黑体" panose="02010609060101010101" pitchFamily="2" charset="-122"/>
              </a:rPr>
              <a:t>1956</a:t>
            </a:r>
            <a:r>
              <a:rPr lang="zh-CN" altLang="en-US" sz="3200" b="1" dirty="0">
                <a:latin typeface="Verdana" panose="020B0604030504040204" pitchFamily="34" charset="0"/>
                <a:ea typeface="黑体" panose="02010609060101010101" pitchFamily="2" charset="-122"/>
              </a:rPr>
              <a:t>－</a:t>
            </a:r>
            <a:r>
              <a:rPr lang="en-US" altLang="zh-CN" sz="3200" b="1" dirty="0">
                <a:latin typeface="Verdana" panose="020B0604030504040204" pitchFamily="34" charset="0"/>
                <a:ea typeface="黑体" panose="02010609060101010101" pitchFamily="2" charset="-122"/>
              </a:rPr>
              <a:t>1966</a:t>
            </a:r>
            <a:r>
              <a:rPr lang="zh-CN" altLang="en-US" sz="3200" b="1" dirty="0">
                <a:latin typeface="Verdana" panose="020B0604030504040204" pitchFamily="34" charset="0"/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26627" name="Rectangle 3"/>
          <p:cNvSpPr/>
          <p:nvPr/>
        </p:nvSpPr>
        <p:spPr>
          <a:xfrm>
            <a:off x="0" y="4495800"/>
            <a:ext cx="1066800" cy="5334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r>
              <a:rPr lang="zh-CN" altLang="en-US" sz="2800" b="1" dirty="0">
                <a:latin typeface="Verdana" panose="020B0604030504040204" pitchFamily="34" charset="0"/>
                <a:ea typeface="黑体" panose="02010609060101010101" pitchFamily="2" charset="-122"/>
              </a:rPr>
              <a:t>失误</a:t>
            </a:r>
            <a:r>
              <a:rPr lang="zh-CN" altLang="en-US" sz="2800" b="1" dirty="0">
                <a:solidFill>
                  <a:schemeClr val="accent1"/>
                </a:solidFill>
                <a:latin typeface="Verdana" panose="020B0604030504040204" pitchFamily="34" charset="0"/>
                <a:ea typeface="黑体" panose="02010609060101010101" pitchFamily="2" charset="-122"/>
              </a:rPr>
              <a:t>：　</a:t>
            </a:r>
          </a:p>
        </p:txBody>
      </p:sp>
      <p:sp>
        <p:nvSpPr>
          <p:cNvPr id="26628" name="Rectangle 4"/>
          <p:cNvSpPr/>
          <p:nvPr/>
        </p:nvSpPr>
        <p:spPr>
          <a:xfrm>
            <a:off x="0" y="1905000"/>
            <a:ext cx="990600" cy="609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r>
              <a:rPr lang="zh-CN" altLang="en-US" sz="2800" b="1" dirty="0">
                <a:latin typeface="Verdana" panose="020B0604030504040204" pitchFamily="34" charset="0"/>
                <a:ea typeface="黑体" panose="02010609060101010101" pitchFamily="2" charset="-122"/>
              </a:rPr>
              <a:t>正确</a:t>
            </a:r>
            <a:r>
              <a:rPr lang="zh-CN" altLang="en-US" sz="2800" b="1" dirty="0">
                <a:solidFill>
                  <a:schemeClr val="accent1"/>
                </a:solidFill>
                <a:latin typeface="Verdana" panose="020B0604030504040204" pitchFamily="34" charset="0"/>
                <a:ea typeface="黑体" panose="02010609060101010101" pitchFamily="2" charset="-122"/>
              </a:rPr>
              <a:t>：　</a:t>
            </a:r>
          </a:p>
        </p:txBody>
      </p:sp>
      <p:sp>
        <p:nvSpPr>
          <p:cNvPr id="21509" name="Rectangle 5"/>
          <p:cNvSpPr/>
          <p:nvPr/>
        </p:nvSpPr>
        <p:spPr>
          <a:xfrm>
            <a:off x="1143000" y="1428750"/>
            <a:ext cx="1700213" cy="123825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hlinkClick r:id="rId2" action="ppaction://hlinksldjump"/>
              </a:rPr>
              <a:t>中共八大</a:t>
            </a:r>
          </a:p>
          <a:p>
            <a:pPr lvl="0" algn="ctr"/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  <a:hlinkClick r:id="rId2" action="ppaction://hlinksldjump"/>
              </a:rPr>
              <a:t>1956</a:t>
            </a:r>
            <a:endParaRPr lang="en-US" altLang="zh-CN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1510" name="Rectangle 6"/>
          <p:cNvSpPr/>
          <p:nvPr/>
        </p:nvSpPr>
        <p:spPr>
          <a:xfrm>
            <a:off x="2362200" y="3857625"/>
            <a:ext cx="1447800" cy="1247775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“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  <a:hlinkClick r:id="rId3" action="ppaction://hlinkfile"/>
              </a:rPr>
              <a:t>大跃进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2" charset="-122"/>
              </a:rPr>
              <a:t>”</a:t>
            </a: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algn="ctr"/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1958</a:t>
            </a:r>
          </a:p>
        </p:txBody>
      </p:sp>
      <p:sp>
        <p:nvSpPr>
          <p:cNvPr id="21511" name="Rectangle 7"/>
          <p:cNvSpPr/>
          <p:nvPr/>
        </p:nvSpPr>
        <p:spPr>
          <a:xfrm>
            <a:off x="4648200" y="3857625"/>
            <a:ext cx="3019425" cy="1247775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人民公社化运动</a:t>
            </a:r>
          </a:p>
          <a:p>
            <a:pPr lvl="0" algn="ctr"/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1958</a:t>
            </a:r>
          </a:p>
        </p:txBody>
      </p:sp>
      <p:sp>
        <p:nvSpPr>
          <p:cNvPr id="26632" name="Rectangle 8"/>
          <p:cNvSpPr/>
          <p:nvPr/>
        </p:nvSpPr>
        <p:spPr>
          <a:xfrm>
            <a:off x="6215063" y="1428750"/>
            <a:ext cx="2678112" cy="123825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国民经济的调整</a:t>
            </a:r>
          </a:p>
          <a:p>
            <a:pPr lvl="0" algn="ctr"/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（八字方针）</a:t>
            </a:r>
          </a:p>
          <a:p>
            <a:pPr lvl="0" algn="ctr"/>
            <a:r>
              <a:rPr lang="en-US" altLang="zh-CN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1960</a:t>
            </a:r>
          </a:p>
        </p:txBody>
      </p:sp>
      <p:sp>
        <p:nvSpPr>
          <p:cNvPr id="21513" name="Line 9"/>
          <p:cNvSpPr/>
          <p:nvPr/>
        </p:nvSpPr>
        <p:spPr>
          <a:xfrm>
            <a:off x="1600200" y="2743200"/>
            <a:ext cx="1114425" cy="9715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635" name="Line 11"/>
          <p:cNvSpPr/>
          <p:nvPr/>
        </p:nvSpPr>
        <p:spPr>
          <a:xfrm flipV="1">
            <a:off x="6715125" y="2667000"/>
            <a:ext cx="981075" cy="111918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976563" y="1447800"/>
            <a:ext cx="2667000" cy="1552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启示一：社会主义建设必须从国情出发，正确分析国内主要矛盾。</a:t>
            </a:r>
          </a:p>
        </p:txBody>
      </p:sp>
      <p:sp>
        <p:nvSpPr>
          <p:cNvPr id="26637" name="Oval 13"/>
          <p:cNvSpPr/>
          <p:nvPr/>
        </p:nvSpPr>
        <p:spPr>
          <a:xfrm>
            <a:off x="3276600" y="5715000"/>
            <a:ext cx="2447925" cy="114300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400" b="1" dirty="0">
                <a:latin typeface="Verdana" panose="020B0604030504040204" pitchFamily="34" charset="0"/>
                <a:ea typeface="宋体" panose="02010600030101010101" pitchFamily="2" charset="-122"/>
              </a:rPr>
              <a:t>三年经济困难</a:t>
            </a:r>
          </a:p>
          <a:p>
            <a:pPr lvl="0" algn="ctr"/>
            <a:r>
              <a:rPr lang="en-US" altLang="zh-CN" sz="2400" b="1" dirty="0">
                <a:latin typeface="Verdana" panose="020B0604030504040204" pitchFamily="34" charset="0"/>
                <a:ea typeface="宋体" panose="02010600030101010101" pitchFamily="2" charset="-122"/>
              </a:rPr>
              <a:t>1959-1961</a:t>
            </a:r>
          </a:p>
        </p:txBody>
      </p:sp>
      <p:sp>
        <p:nvSpPr>
          <p:cNvPr id="26638" name="Line 14"/>
          <p:cNvSpPr/>
          <p:nvPr/>
        </p:nvSpPr>
        <p:spPr>
          <a:xfrm>
            <a:off x="3429000" y="5105400"/>
            <a:ext cx="99060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639" name="Line 15"/>
          <p:cNvSpPr/>
          <p:nvPr/>
        </p:nvSpPr>
        <p:spPr>
          <a:xfrm flipH="1">
            <a:off x="4572000" y="5105400"/>
            <a:ext cx="99060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26640" name="Text Box 16"/>
          <p:cNvSpPr txBox="1"/>
          <p:nvPr/>
        </p:nvSpPr>
        <p:spPr>
          <a:xfrm>
            <a:off x="71438" y="5237163"/>
            <a:ext cx="3143250" cy="1477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lnSpc>
                <a:spcPct val="90000"/>
              </a:lnSpc>
            </a:pPr>
            <a:r>
              <a:rPr lang="zh-CN" altLang="en-US" sz="2400" b="1" dirty="0">
                <a:solidFill>
                  <a:srgbClr val="0066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启示二：必须遵循客观的经济发展规律，不能急于求成，不可片面追求高速度</a:t>
            </a:r>
            <a:r>
              <a:rPr lang="zh-CN" altLang="en-US" sz="2800" b="1" dirty="0">
                <a:solidFill>
                  <a:srgbClr val="0066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715000" y="5410200"/>
            <a:ext cx="2819400" cy="1187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启示三：生产关系的变革必须与生产力水平相适应。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8" grpId="0" animBg="1"/>
      <p:bldP spid="26632" grpId="0" animBg="1"/>
      <p:bldP spid="26637" grpId="0" animBg="1"/>
      <p:bldP spid="26640" grpId="0"/>
      <p:bldP spid="266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7" name="Text Box 7"/>
          <p:cNvSpPr txBox="1"/>
          <p:nvPr/>
        </p:nvSpPr>
        <p:spPr>
          <a:xfrm>
            <a:off x="395288" y="2492375"/>
            <a:ext cx="7993062" cy="1477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6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凡是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毛主席作出的决策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我们都坚决拥护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;</a:t>
            </a:r>
          </a:p>
          <a:p>
            <a:pPr lvl="0">
              <a:spcBef>
                <a:spcPct val="50000"/>
              </a:spcBef>
            </a:pPr>
            <a:r>
              <a:rPr lang="zh-CN" altLang="en-US" sz="3600" b="1" dirty="0">
                <a:solidFill>
                  <a:srgbClr val="FF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凡是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毛主席的指示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我们都始终不逾地遵循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!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836613"/>
            <a:ext cx="7632700" cy="5048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（一）背景：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1976-1978  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徘徊时期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2" name="矩形 6"/>
          <p:cNvSpPr/>
          <p:nvPr/>
        </p:nvSpPr>
        <p:spPr>
          <a:xfrm>
            <a:off x="611188" y="1700213"/>
            <a:ext cx="44878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、继续坚持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“左倾”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错误</a:t>
            </a:r>
          </a:p>
        </p:txBody>
      </p:sp>
      <p:sp>
        <p:nvSpPr>
          <p:cNvPr id="8" name="矩形 7"/>
          <p:cNvSpPr/>
          <p:nvPr/>
        </p:nvSpPr>
        <p:spPr>
          <a:xfrm>
            <a:off x="-540568" y="0"/>
            <a:ext cx="9972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-100" normalizeH="0" baseline="0" noProof="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方正舒体" pitchFamily="2" charset="-122"/>
                <a:ea typeface="方正舒体" pitchFamily="2" charset="-122"/>
                <a:cs typeface="+mn-cs"/>
              </a:rPr>
              <a:t>一、中共十一届三中全会的召开</a:t>
            </a:r>
            <a:endParaRPr kumimoji="0" lang="zh-CN" altLang="en-US" sz="4800" b="1" i="0" u="none" strike="noStrike" kern="100" cap="none" spc="-1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3" name="矩形 6"/>
          <p:cNvSpPr/>
          <p:nvPr/>
        </p:nvSpPr>
        <p:spPr>
          <a:xfrm>
            <a:off x="539750" y="4724400"/>
            <a:ext cx="7488238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、“真理标准问题讨论”奠定思想基础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7" grpId="0"/>
      <p:bldP spid="6" grpId="0"/>
      <p:bldP spid="4102" grpId="0"/>
      <p:bldP spid="410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,105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238" y="476250"/>
            <a:ext cx="4829175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5" name="Text Box 2"/>
          <p:cNvSpPr txBox="1"/>
          <p:nvPr/>
        </p:nvSpPr>
        <p:spPr>
          <a:xfrm flipH="1">
            <a:off x="0" y="1071563"/>
            <a:ext cx="1016000" cy="50720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vert="eaVer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十一届三中全会</a:t>
            </a:r>
            <a:r>
              <a:rPr lang="zh-CN" altLang="en-US" sz="54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200" b="1" dirty="0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1978</a:t>
            </a:r>
          </a:p>
        </p:txBody>
      </p:sp>
      <p:sp>
        <p:nvSpPr>
          <p:cNvPr id="6" name="Rectangle 6"/>
          <p:cNvSpPr/>
          <p:nvPr/>
        </p:nvSpPr>
        <p:spPr>
          <a:xfrm>
            <a:off x="1042988" y="1052513"/>
            <a:ext cx="928687" cy="990600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思想</a:t>
            </a:r>
            <a:b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</a:br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路线</a:t>
            </a:r>
          </a:p>
        </p:txBody>
      </p:sp>
      <p:sp>
        <p:nvSpPr>
          <p:cNvPr id="7" name="Text Box 3"/>
          <p:cNvSpPr txBox="1"/>
          <p:nvPr/>
        </p:nvSpPr>
        <p:spPr>
          <a:xfrm>
            <a:off x="2268538" y="1196975"/>
            <a:ext cx="6643687" cy="528638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重新确立解放思想、实事求是的指导方针</a:t>
            </a:r>
          </a:p>
        </p:txBody>
      </p:sp>
      <p:sp>
        <p:nvSpPr>
          <p:cNvPr id="8" name="Rectangle 8"/>
          <p:cNvSpPr/>
          <p:nvPr/>
        </p:nvSpPr>
        <p:spPr>
          <a:xfrm>
            <a:off x="1042988" y="2420938"/>
            <a:ext cx="928687" cy="928687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政治</a:t>
            </a:r>
            <a:b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</a:br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路线</a:t>
            </a:r>
          </a:p>
        </p:txBody>
      </p:sp>
      <p:sp>
        <p:nvSpPr>
          <p:cNvPr id="9" name="Text Box 7">
            <a:hlinkClick r:id="rId3" action="ppaction://hlinksldjump"/>
          </p:cNvPr>
          <p:cNvSpPr txBox="1"/>
          <p:nvPr/>
        </p:nvSpPr>
        <p:spPr>
          <a:xfrm>
            <a:off x="2268538" y="2565400"/>
            <a:ext cx="7000875" cy="528638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工作中心转移到经济建设上来（回归八大）</a:t>
            </a:r>
          </a:p>
        </p:txBody>
      </p:sp>
      <p:sp>
        <p:nvSpPr>
          <p:cNvPr id="10" name="Rectangle 10"/>
          <p:cNvSpPr/>
          <p:nvPr/>
        </p:nvSpPr>
        <p:spPr>
          <a:xfrm>
            <a:off x="971550" y="3860800"/>
            <a:ext cx="1000125" cy="914400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组织</a:t>
            </a:r>
          </a:p>
          <a:p>
            <a:pPr lvl="0" algn="ctr"/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路线</a:t>
            </a:r>
          </a:p>
        </p:txBody>
      </p:sp>
      <p:sp>
        <p:nvSpPr>
          <p:cNvPr id="4106" name="矩形 10"/>
          <p:cNvSpPr/>
          <p:nvPr/>
        </p:nvSpPr>
        <p:spPr>
          <a:xfrm>
            <a:off x="2071688" y="3929063"/>
            <a:ext cx="625633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形成以邓小平为核心的第二代领导集体</a:t>
            </a:r>
          </a:p>
        </p:txBody>
      </p:sp>
      <p:sp>
        <p:nvSpPr>
          <p:cNvPr id="12" name="Rectangle 5"/>
          <p:cNvSpPr/>
          <p:nvPr/>
        </p:nvSpPr>
        <p:spPr>
          <a:xfrm>
            <a:off x="900113" y="5300663"/>
            <a:ext cx="1071562" cy="904875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伟大</a:t>
            </a:r>
          </a:p>
          <a:p>
            <a:pPr lvl="0" algn="ctr"/>
            <a:r>
              <a:rPr lang="zh-CN" altLang="en-US" sz="2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决策</a:t>
            </a:r>
          </a:p>
        </p:txBody>
      </p:sp>
      <p:sp>
        <p:nvSpPr>
          <p:cNvPr id="13" name="Text Box 4"/>
          <p:cNvSpPr txBox="1"/>
          <p:nvPr/>
        </p:nvSpPr>
        <p:spPr>
          <a:xfrm>
            <a:off x="3643313" y="5286375"/>
            <a:ext cx="2735262" cy="588963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实行改革开放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0338" y="1916113"/>
            <a:ext cx="52149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文革：个人崇拜与教条主义泛滥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9113" y="3284538"/>
            <a:ext cx="41433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文革：“阶级斗争为纲”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0313" y="4572000"/>
            <a:ext cx="607218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文革：两个反革命集团控制国家权力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00375" y="5929313"/>
            <a:ext cx="450056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文革：体制僵化、社会封闭</a:t>
            </a:r>
          </a:p>
        </p:txBody>
      </p:sp>
      <p:sp>
        <p:nvSpPr>
          <p:cNvPr id="23568" name="Rectangle 13"/>
          <p:cNvSpPr/>
          <p:nvPr/>
        </p:nvSpPr>
        <p:spPr>
          <a:xfrm>
            <a:off x="0" y="0"/>
            <a:ext cx="2771775" cy="701675"/>
          </a:xfrm>
          <a:prstGeom prst="rect">
            <a:avLst/>
          </a:prstGeom>
          <a:solidFill>
            <a:srgbClr val="0D0D0D"/>
          </a:solidFill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4000" b="1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rPr>
              <a:t>（二）内容：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4106" grpId="0"/>
      <p:bldP spid="12" grpId="0" animBg="1"/>
      <p:bldP spid="13" grpId="0" animBg="1"/>
      <p:bldP spid="14" grpId="0"/>
      <p:bldP spid="15" grpId="0"/>
      <p:bldP spid="16" grpId="0"/>
      <p:bldP spid="17" grpId="0"/>
      <p:bldP spid="23568" grpId="0" animBg="1"/>
      <p:bldP spid="2356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4914900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44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隶书" pitchFamily="49" charset="-122"/>
              </a:rPr>
              <a:t>（三）、历史意义：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1908175" cy="1465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①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两大</a:t>
            </a:r>
          </a:p>
          <a:p>
            <a:pPr lvl="0" algn="ctr">
              <a:spcBef>
                <a:spcPct val="50000"/>
              </a:spcBef>
            </a:pP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  转折</a:t>
            </a:r>
          </a:p>
        </p:txBody>
      </p:sp>
      <p:sp>
        <p:nvSpPr>
          <p:cNvPr id="15364" name="AutoShape 4"/>
          <p:cNvSpPr/>
          <p:nvPr/>
        </p:nvSpPr>
        <p:spPr>
          <a:xfrm>
            <a:off x="2339975" y="836613"/>
            <a:ext cx="144463" cy="2219325"/>
          </a:xfrm>
          <a:prstGeom prst="leftBrace">
            <a:avLst>
              <a:gd name="adj1" fmla="val 128021"/>
              <a:gd name="adj2" fmla="val 50000"/>
            </a:avLst>
          </a:prstGeom>
          <a:noFill/>
          <a:ln w="825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27313" y="836613"/>
            <a:ext cx="6156325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思想、政治、组织路线的拨乱反正。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555875" y="2492375"/>
            <a:ext cx="12747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体制</a:t>
            </a:r>
          </a:p>
        </p:txBody>
      </p:sp>
      <p:sp>
        <p:nvSpPr>
          <p:cNvPr id="15367" name="AutoShape 7"/>
          <p:cNvSpPr/>
          <p:nvPr/>
        </p:nvSpPr>
        <p:spPr>
          <a:xfrm>
            <a:off x="3779838" y="2205038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539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/>
            <a:endParaRPr lang="zh-CN" altLang="zh-CN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995738" y="1989138"/>
            <a:ext cx="4953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僵化半僵化到全面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改革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40200" y="2781300"/>
            <a:ext cx="4800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封闭半封闭到对外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开放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95288" y="4365625"/>
            <a:ext cx="1979613" cy="1465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②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隶书" pitchFamily="49" charset="-122"/>
              </a:rPr>
              <a:t>三个</a:t>
            </a:r>
          </a:p>
          <a:p>
            <a:pPr lvl="0" algn="ctr">
              <a:spcBef>
                <a:spcPct val="50000"/>
              </a:spcBef>
            </a:pP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隶书" pitchFamily="49" charset="-122"/>
              </a:rPr>
              <a:t>   标志</a:t>
            </a:r>
          </a:p>
        </p:txBody>
      </p:sp>
      <p:sp>
        <p:nvSpPr>
          <p:cNvPr id="15371" name="AutoShape 11"/>
          <p:cNvSpPr/>
          <p:nvPr/>
        </p:nvSpPr>
        <p:spPr>
          <a:xfrm>
            <a:off x="2484438" y="3644900"/>
            <a:ext cx="287337" cy="3024188"/>
          </a:xfrm>
          <a:prstGeom prst="leftBrace">
            <a:avLst>
              <a:gd name="adj1" fmla="val 87707"/>
              <a:gd name="adj2" fmla="val 50000"/>
            </a:avLst>
          </a:prstGeom>
          <a:noFill/>
          <a:ln w="793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3013075" y="3633788"/>
            <a:ext cx="5880100" cy="1068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lvl="0"/>
            <a:r>
              <a:rPr lang="en-US" altLang="zh-CN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①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标志着建设有中国特色社会</a:t>
            </a:r>
          </a:p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  主义的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新道路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的正式开辟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 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987675" y="5002213"/>
            <a:ext cx="5726113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lvl="0"/>
            <a:r>
              <a:rPr lang="en-US" altLang="zh-CN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②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标志着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改革开放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正式拉开序幕。 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963863" y="5789613"/>
            <a:ext cx="6180138" cy="946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lvl="0"/>
            <a:r>
              <a:rPr lang="en-US" altLang="zh-CN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③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标志着中国进入社会主义发  </a:t>
            </a:r>
          </a:p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  展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新时期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 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  <p:bldP spid="15373" grpId="0" animBg="1"/>
      <p:bldP spid="153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表格 26625"/>
          <p:cNvGraphicFramePr/>
          <p:nvPr/>
        </p:nvGraphicFramePr>
        <p:xfrm>
          <a:off x="179388" y="1052513"/>
          <a:ext cx="8659813" cy="5272088"/>
        </p:xfrm>
        <a:graphic>
          <a:graphicData uri="http://schemas.openxmlformats.org/drawingml/2006/table">
            <a:tbl>
              <a:tblPr/>
              <a:tblGrid>
                <a:gridCol w="1303338"/>
                <a:gridCol w="4060825"/>
                <a:gridCol w="3295650"/>
              </a:tblGrid>
              <a:tr h="76517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solidFill>
                          <a:srgbClr val="FF9900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 dirty="0">
                          <a:solidFill>
                            <a:srgbClr val="0000CC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背   景</a:t>
                      </a: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 dirty="0">
                          <a:solidFill>
                            <a:srgbClr val="0000CC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内   容</a:t>
                      </a: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336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rgbClr val="FF9900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第一次</a:t>
                      </a: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018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rgbClr val="FF9900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第二次</a:t>
                      </a: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336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rgbClr val="FF9900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第三次</a:t>
                      </a: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16" name="Rectangle 24"/>
          <p:cNvSpPr>
            <a:spLocks noChangeArrowheads="1"/>
          </p:cNvSpPr>
          <p:nvPr/>
        </p:nvSpPr>
        <p:spPr bwMode="hidden">
          <a:xfrm>
            <a:off x="1619250" y="1916113"/>
            <a:ext cx="3810000" cy="1373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en-US" altLang="zh-CN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1927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年大革命失败后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，党决定开展土地革命，开辟农村革命根据地。</a:t>
            </a:r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hidden">
          <a:xfrm>
            <a:off x="5638800" y="2209800"/>
            <a:ext cx="3124200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ctr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开辟农村根据地，以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农村包围城市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59418" name="Rectangle 26"/>
          <p:cNvSpPr>
            <a:spLocks noChangeArrowheads="1"/>
          </p:cNvSpPr>
          <p:nvPr/>
        </p:nvSpPr>
        <p:spPr bwMode="hidden">
          <a:xfrm>
            <a:off x="1625600" y="3517900"/>
            <a:ext cx="3886200" cy="1373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在革命即将取得全国胜利的前夕，在</a:t>
            </a:r>
            <a:r>
              <a:rPr lang="en-US" altLang="zh-CN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1949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年的七届二中全会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上。</a:t>
            </a:r>
          </a:p>
        </p:txBody>
      </p:sp>
      <p:sp>
        <p:nvSpPr>
          <p:cNvPr id="59419" name="Rectangle 27"/>
          <p:cNvSpPr>
            <a:spLocks noChangeArrowheads="1"/>
          </p:cNvSpPr>
          <p:nvPr/>
        </p:nvSpPr>
        <p:spPr bwMode="hidden">
          <a:xfrm>
            <a:off x="5638800" y="3733800"/>
            <a:ext cx="3048000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工作重心由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乡村转移到城市。</a:t>
            </a:r>
          </a:p>
        </p:txBody>
      </p:sp>
      <p:sp>
        <p:nvSpPr>
          <p:cNvPr id="59420" name="Rectangle 28"/>
          <p:cNvSpPr>
            <a:spLocks noChangeArrowheads="1"/>
          </p:cNvSpPr>
          <p:nvPr/>
        </p:nvSpPr>
        <p:spPr bwMode="hidden">
          <a:xfrm>
            <a:off x="1600200" y="5105400"/>
            <a:ext cx="3810000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粉碎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“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四人帮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”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后，</a:t>
            </a:r>
            <a:r>
              <a:rPr lang="en-US" altLang="zh-CN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1978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年十一届三中全会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上。</a:t>
            </a:r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hidden">
          <a:xfrm>
            <a:off x="5638800" y="5105400"/>
            <a:ext cx="3124200" cy="946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以</a:t>
            </a:r>
            <a:r>
              <a:rPr lang="zh-CN" altLang="en-US" sz="28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经济建设</a:t>
            </a:r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为工作重心。</a:t>
            </a:r>
          </a:p>
        </p:txBody>
      </p:sp>
      <p:sp>
        <p:nvSpPr>
          <p:cNvPr id="26654" name="Text Box 30"/>
          <p:cNvSpPr txBox="1"/>
          <p:nvPr/>
        </p:nvSpPr>
        <p:spPr>
          <a:xfrm>
            <a:off x="1066800" y="381000"/>
            <a:ext cx="7010400" cy="549275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3000" b="1" dirty="0">
                <a:latin typeface="Arial" panose="020B0604020202020204" pitchFamily="34" charset="0"/>
                <a:ea typeface="华文新魏" pitchFamily="2" charset="-122"/>
              </a:rPr>
              <a:t>中国共产党历史上三次工作重心的转移</a:t>
            </a:r>
          </a:p>
        </p:txBody>
      </p:sp>
      <p:pic>
        <p:nvPicPr>
          <p:cNvPr id="26655" name="Picture 32" descr="2004725944564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61075"/>
            <a:ext cx="8459788" cy="796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6" grpId="0"/>
      <p:bldP spid="59417" grpId="0"/>
      <p:bldP spid="59418" grpId="0"/>
      <p:bldP spid="59419" grpId="0"/>
      <p:bldP spid="59420" grpId="0"/>
      <p:bldP spid="594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表格 27649"/>
          <p:cNvGraphicFramePr/>
          <p:nvPr/>
        </p:nvGraphicFramePr>
        <p:xfrm>
          <a:off x="228600" y="1066800"/>
          <a:ext cx="8686800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2590800"/>
                <a:gridCol w="3124200"/>
              </a:tblGrid>
              <a:tr h="7302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b="1" dirty="0">
                        <a:solidFill>
                          <a:srgbClr val="FF9900"/>
                        </a:solidFill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 dirty="0">
                          <a:solidFill>
                            <a:srgbClr val="0000CC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巨变</a:t>
                      </a: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 dirty="0">
                          <a:solidFill>
                            <a:srgbClr val="0000CC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结  果</a:t>
                      </a: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 dirty="0">
                          <a:solidFill>
                            <a:srgbClr val="0000CC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任  务</a:t>
                      </a: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3513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rgbClr val="FF9900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第一次</a:t>
                      </a: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19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rgbClr val="FF9900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第二次</a:t>
                      </a: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35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 dirty="0">
                          <a:solidFill>
                            <a:srgbClr val="FF9900"/>
                          </a:solidFill>
                          <a:latin typeface="楷体_GB2312" pitchFamily="49" charset="-122"/>
                          <a:ea typeface="楷体_GB2312" pitchFamily="49" charset="-122"/>
                        </a:rPr>
                        <a:t>第三次</a:t>
                      </a:r>
                    </a:p>
                  </a:txBody>
                  <a:tcPr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zh-CN" sz="2500" b="1" dirty="0"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/>
          <p:nvPr/>
        </p:nvSpPr>
        <p:spPr>
          <a:xfrm>
            <a:off x="250825" y="228600"/>
            <a:ext cx="8893175" cy="519113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华文新魏" pitchFamily="2" charset="-122"/>
              </a:rPr>
              <a:t>20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  <a:ea typeface="华文新魏" pitchFamily="2" charset="-122"/>
              </a:rPr>
              <a:t>世纪中国人民在前进道路上经历的三次历史性的巨变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hidden">
          <a:xfrm>
            <a:off x="1403350" y="2205038"/>
            <a:ext cx="16764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辛亥革命</a:t>
            </a: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hidden">
          <a:xfrm>
            <a:off x="2987675" y="1854200"/>
            <a:ext cx="2917825" cy="1282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ctr"/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结束了两千多年的帝制，建立了资产阶级共和国。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hidden">
          <a:xfrm>
            <a:off x="6019800" y="2057400"/>
            <a:ext cx="2971800" cy="885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维护共和制度，发展资本主义经济</a:t>
            </a: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hidden">
          <a:xfrm>
            <a:off x="1524000" y="3263900"/>
            <a:ext cx="1676400" cy="1282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中华人民共和国的成立</a:t>
            </a: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hidden">
          <a:xfrm>
            <a:off x="3314700" y="3365500"/>
            <a:ext cx="2590800" cy="1282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结束了中国的半殖民地半封建的社会历史</a:t>
            </a: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hidden">
          <a:xfrm>
            <a:off x="5905500" y="3149600"/>
            <a:ext cx="3200400" cy="1552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24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巩固人民民主专政的政权，迅速恢复国民经济，建立社会主义制度。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hidden">
          <a:xfrm>
            <a:off x="1600200" y="4724400"/>
            <a:ext cx="1752600" cy="1282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十一届三中全会的召开</a:t>
            </a: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hidden">
          <a:xfrm>
            <a:off x="3200400" y="4711700"/>
            <a:ext cx="2667000" cy="1282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/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我国进入社会主义现代化建设的</a:t>
            </a:r>
            <a:r>
              <a:rPr lang="zh-CN" altLang="en-US" sz="2600" b="1" dirty="0">
                <a:solidFill>
                  <a:srgbClr val="CC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新时期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hidden">
          <a:xfrm>
            <a:off x="5943600" y="4876800"/>
            <a:ext cx="2819400" cy="885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sz="26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发展生产力，实现四个现代化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5" grpId="0" animBg="1"/>
      <p:bldP spid="19486" grpId="0"/>
      <p:bldP spid="19487" grpId="0"/>
      <p:bldP spid="19488" grpId="0"/>
      <p:bldP spid="19489" grpId="0"/>
      <p:bldP spid="19490" grpId="0"/>
      <p:bldP spid="19491" grpId="0"/>
      <p:bldP spid="19492" grpId="0"/>
      <p:bldP spid="19493" grpId="0"/>
      <p:bldP spid="194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9388" y="1700213"/>
            <a:ext cx="8713788" cy="173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lvl="0"/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    </a:t>
            </a:r>
            <a:r>
              <a:rPr lang="zh-CN" altLang="en-US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改革是在</a:t>
            </a:r>
            <a:r>
              <a:rPr lang="zh-CN" altLang="en-US" sz="3600" b="1" dirty="0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坚持社会主义制度</a:t>
            </a:r>
            <a:r>
              <a:rPr lang="zh-CN" altLang="en-US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的前提下，</a:t>
            </a:r>
            <a:r>
              <a:rPr lang="zh-CN" altLang="en-US" sz="3600" b="1" dirty="0">
                <a:solidFill>
                  <a:srgbClr val="0099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改革生产关系中不适应生产力发展的一系列环节</a:t>
            </a:r>
            <a:r>
              <a:rPr lang="zh-CN" altLang="en-US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，</a:t>
            </a:r>
            <a:r>
              <a:rPr lang="zh-CN" altLang="en-US" sz="36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解放和发展社会生产力</a:t>
            </a:r>
            <a:r>
              <a:rPr lang="zh-CN" altLang="en-US" sz="36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。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 </a:t>
            </a:r>
          </a:p>
        </p:txBody>
      </p:sp>
      <p:sp>
        <p:nvSpPr>
          <p:cNvPr id="17411" name="Text Box 3"/>
          <p:cNvSpPr txBox="1"/>
          <p:nvPr/>
        </p:nvSpPr>
        <p:spPr>
          <a:xfrm>
            <a:off x="250825" y="908050"/>
            <a:ext cx="2843213" cy="762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4400" b="1" dirty="0">
                <a:solidFill>
                  <a:schemeClr val="accent2"/>
                </a:solidFill>
                <a:latin typeface="Times New Roman" panose="02020603050405020304" pitchFamily="18" charset="0"/>
                <a:ea typeface="隶书" pitchFamily="49" charset="-122"/>
              </a:rPr>
              <a:t>改革含义</a:t>
            </a:r>
            <a:r>
              <a:rPr lang="zh-CN" altLang="en-US" sz="4400" dirty="0">
                <a:solidFill>
                  <a:schemeClr val="accent2"/>
                </a:solidFill>
                <a:latin typeface="Times New Roman" panose="02020603050405020304" pitchFamily="18" charset="0"/>
                <a:ea typeface="隶书" pitchFamily="49" charset="-122"/>
              </a:rPr>
              <a:t>：</a:t>
            </a:r>
          </a:p>
        </p:txBody>
      </p:sp>
      <p:sp>
        <p:nvSpPr>
          <p:cNvPr id="17412" name="Rectangle 4"/>
          <p:cNvSpPr/>
          <p:nvPr/>
        </p:nvSpPr>
        <p:spPr>
          <a:xfrm>
            <a:off x="0" y="4484688"/>
            <a:ext cx="8839200" cy="6762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>
            <a:spAutoFit/>
          </a:bodyPr>
          <a:lstStyle/>
          <a:p>
            <a:pPr lvl="0" indent="266700">
              <a:lnSpc>
                <a:spcPct val="120000"/>
              </a:lnSpc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实质：</a:t>
            </a:r>
            <a:r>
              <a:rPr lang="zh-CN" altLang="en-US" sz="3200" b="1" dirty="0">
                <a:solidFill>
                  <a:srgbClr val="CC00FF"/>
                </a:solidFill>
                <a:latin typeface="Times New Roman" panose="02020603050405020304" pitchFamily="18" charset="0"/>
                <a:ea typeface="华文隶书" pitchFamily="2" charset="-122"/>
              </a:rPr>
              <a:t>社会主义制度的自我完善和发展</a:t>
            </a:r>
          </a:p>
        </p:txBody>
      </p:sp>
      <p:sp>
        <p:nvSpPr>
          <p:cNvPr id="17413" name="Rectangle 5"/>
          <p:cNvSpPr/>
          <p:nvPr/>
        </p:nvSpPr>
        <p:spPr>
          <a:xfrm>
            <a:off x="1476375" y="5949950"/>
            <a:ext cx="6357938" cy="641350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 lvl="0"/>
            <a:r>
              <a:rPr lang="en-US" altLang="zh-CN" sz="3600" b="1" dirty="0">
                <a:solidFill>
                  <a:srgbClr val="CC3300"/>
                </a:solidFill>
                <a:latin typeface="华文中宋" pitchFamily="2" charset="-122"/>
                <a:ea typeface="华文中宋" pitchFamily="2" charset="-122"/>
              </a:rPr>
              <a:t>“</a:t>
            </a:r>
            <a:r>
              <a:rPr lang="zh-CN" altLang="en-US" sz="3600" b="1" dirty="0">
                <a:solidFill>
                  <a:srgbClr val="CC3300"/>
                </a:solidFill>
                <a:latin typeface="华文中宋" pitchFamily="2" charset="-122"/>
                <a:ea typeface="华文中宋" pitchFamily="2" charset="-122"/>
              </a:rPr>
              <a:t>变革不变质，改革不改向”</a:t>
            </a:r>
            <a:r>
              <a:rPr lang="zh-CN" altLang="en-US" sz="3600" b="1" dirty="0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17414" name="Rectangle 6"/>
          <p:cNvSpPr/>
          <p:nvPr/>
        </p:nvSpPr>
        <p:spPr>
          <a:xfrm>
            <a:off x="395288" y="188913"/>
            <a:ext cx="5518150" cy="7016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zh-CN" altLang="en-US" sz="40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二</a:t>
            </a:r>
            <a:r>
              <a:rPr lang="en-US" altLang="zh-CN" sz="40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:</a:t>
            </a:r>
            <a:r>
              <a:rPr lang="zh-CN" altLang="en-US" sz="40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改革：从农村到城市</a:t>
            </a:r>
          </a:p>
        </p:txBody>
      </p:sp>
      <p:sp>
        <p:nvSpPr>
          <p:cNvPr id="17416" name="AutoShape 8"/>
          <p:cNvSpPr/>
          <p:nvPr/>
        </p:nvSpPr>
        <p:spPr>
          <a:xfrm>
            <a:off x="4427538" y="981075"/>
            <a:ext cx="1296987" cy="609600"/>
          </a:xfrm>
          <a:prstGeom prst="wedgeRectCallout">
            <a:avLst>
              <a:gd name="adj1" fmla="val -66648"/>
              <a:gd name="adj2" fmla="val 9844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lvl="0" algn="ctr"/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前提</a:t>
            </a:r>
            <a:r>
              <a:rPr lang="zh-CN" altLang="en-US" sz="36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17417" name="AutoShape 9"/>
          <p:cNvSpPr/>
          <p:nvPr/>
        </p:nvSpPr>
        <p:spPr>
          <a:xfrm>
            <a:off x="6084888" y="1125538"/>
            <a:ext cx="2592387" cy="609600"/>
          </a:xfrm>
          <a:prstGeom prst="wedgeRoundRectCallout">
            <a:avLst>
              <a:gd name="adj1" fmla="val -110380"/>
              <a:gd name="adj2" fmla="val 184898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lvl="0" algn="ctr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改革的内容</a:t>
            </a:r>
          </a:p>
        </p:txBody>
      </p:sp>
      <p:sp>
        <p:nvSpPr>
          <p:cNvPr id="17418" name="AutoShape 10"/>
          <p:cNvSpPr/>
          <p:nvPr/>
        </p:nvSpPr>
        <p:spPr>
          <a:xfrm>
            <a:off x="5003800" y="3573463"/>
            <a:ext cx="2881313" cy="647700"/>
          </a:xfrm>
          <a:prstGeom prst="wedgeRoundRectCallout">
            <a:avLst>
              <a:gd name="adj1" fmla="val -99644"/>
              <a:gd name="adj2" fmla="val -123282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lvl="0" algn="ctr"/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根本目的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  <p:bldP spid="17413" grpId="0" animBg="1"/>
      <p:bldP spid="17414" grpId="0" animBg="1"/>
      <p:bldP spid="17416" grpId="0" animBg="1"/>
      <p:bldP spid="17417" grpId="0" animBg="1"/>
      <p:bldP spid="174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直接连接符 6145"/>
          <p:cNvSpPr/>
          <p:nvPr/>
        </p:nvSpPr>
        <p:spPr>
          <a:xfrm>
            <a:off x="1763713" y="3646488"/>
            <a:ext cx="5184775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6147" name="直接连接符 6146"/>
          <p:cNvSpPr/>
          <p:nvPr/>
        </p:nvSpPr>
        <p:spPr>
          <a:xfrm flipV="1">
            <a:off x="1763713" y="2854325"/>
            <a:ext cx="431800" cy="576263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8" name="文本框 6147"/>
          <p:cNvSpPr txBox="1"/>
          <p:nvPr/>
        </p:nvSpPr>
        <p:spPr>
          <a:xfrm>
            <a:off x="7092950" y="3281363"/>
            <a:ext cx="13684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4400" b="1" dirty="0">
                <a:solidFill>
                  <a:schemeClr val="tx2"/>
                </a:solidFill>
                <a:latin typeface="Arial" panose="020B0604020202020204" pitchFamily="34" charset="0"/>
                <a:ea typeface="华文中宋" pitchFamily="2" charset="-122"/>
              </a:rPr>
              <a:t>年代</a:t>
            </a:r>
          </a:p>
        </p:txBody>
      </p:sp>
      <p:grpSp>
        <p:nvGrpSpPr>
          <p:cNvPr id="6149" name="组合 6148"/>
          <p:cNvGrpSpPr/>
          <p:nvPr/>
        </p:nvGrpSpPr>
        <p:grpSpPr>
          <a:xfrm>
            <a:off x="1763713" y="1270000"/>
            <a:ext cx="5329237" cy="2886075"/>
            <a:chOff x="1111" y="800"/>
            <a:chExt cx="3357" cy="1818"/>
          </a:xfrm>
        </p:grpSpPr>
        <p:sp>
          <p:nvSpPr>
            <p:cNvPr id="6150" name="直接连接符 6149"/>
            <p:cNvSpPr/>
            <p:nvPr/>
          </p:nvSpPr>
          <p:spPr>
            <a:xfrm flipV="1">
              <a:off x="1111" y="800"/>
              <a:ext cx="0" cy="181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6151" name="直接连接符 6150"/>
            <p:cNvSpPr/>
            <p:nvPr/>
          </p:nvSpPr>
          <p:spPr>
            <a:xfrm flipV="1">
              <a:off x="1383" y="1480"/>
              <a:ext cx="454" cy="31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2" name="直接连接符 6151"/>
            <p:cNvSpPr/>
            <p:nvPr/>
          </p:nvSpPr>
          <p:spPr>
            <a:xfrm>
              <a:off x="1837" y="1480"/>
              <a:ext cx="363" cy="31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3" name="直接连接符 6152"/>
            <p:cNvSpPr/>
            <p:nvPr/>
          </p:nvSpPr>
          <p:spPr>
            <a:xfrm flipV="1">
              <a:off x="2200" y="1435"/>
              <a:ext cx="635" cy="36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4" name="直接连接符 6153"/>
            <p:cNvSpPr/>
            <p:nvPr/>
          </p:nvSpPr>
          <p:spPr>
            <a:xfrm>
              <a:off x="2835" y="1435"/>
              <a:ext cx="499" cy="45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5" name="直接连接符 6154"/>
            <p:cNvSpPr/>
            <p:nvPr/>
          </p:nvSpPr>
          <p:spPr>
            <a:xfrm flipV="1">
              <a:off x="3334" y="1389"/>
              <a:ext cx="453" cy="499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6" name="直接连接符 6155"/>
            <p:cNvSpPr/>
            <p:nvPr/>
          </p:nvSpPr>
          <p:spPr>
            <a:xfrm>
              <a:off x="3787" y="1389"/>
              <a:ext cx="136" cy="27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7" name="直接连接符 6156"/>
            <p:cNvSpPr/>
            <p:nvPr/>
          </p:nvSpPr>
          <p:spPr>
            <a:xfrm flipV="1">
              <a:off x="3923" y="1389"/>
              <a:ext cx="136" cy="27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8" name="直接连接符 6157"/>
            <p:cNvSpPr/>
            <p:nvPr/>
          </p:nvSpPr>
          <p:spPr>
            <a:xfrm flipV="1">
              <a:off x="1338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9" name="直接连接符 6158"/>
            <p:cNvSpPr/>
            <p:nvPr/>
          </p:nvSpPr>
          <p:spPr>
            <a:xfrm flipV="1">
              <a:off x="1791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0" name="直接连接符 6159"/>
            <p:cNvSpPr/>
            <p:nvPr/>
          </p:nvSpPr>
          <p:spPr>
            <a:xfrm flipV="1">
              <a:off x="2200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1" name="直接连接符 6160"/>
            <p:cNvSpPr/>
            <p:nvPr/>
          </p:nvSpPr>
          <p:spPr>
            <a:xfrm flipV="1">
              <a:off x="2835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2" name="直接连接符 6161"/>
            <p:cNvSpPr/>
            <p:nvPr/>
          </p:nvSpPr>
          <p:spPr>
            <a:xfrm flipV="1">
              <a:off x="3334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3" name="直接连接符 6162"/>
            <p:cNvSpPr/>
            <p:nvPr/>
          </p:nvSpPr>
          <p:spPr>
            <a:xfrm flipV="1">
              <a:off x="3787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4" name="直接连接符 6163"/>
            <p:cNvSpPr/>
            <p:nvPr/>
          </p:nvSpPr>
          <p:spPr>
            <a:xfrm>
              <a:off x="4059" y="1389"/>
              <a:ext cx="91" cy="181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5" name="直接连接符 6164"/>
            <p:cNvSpPr/>
            <p:nvPr/>
          </p:nvSpPr>
          <p:spPr>
            <a:xfrm flipV="1">
              <a:off x="4150" y="2251"/>
              <a:ext cx="0" cy="45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6" name="文本框 6165"/>
            <p:cNvSpPr txBox="1"/>
            <p:nvPr/>
          </p:nvSpPr>
          <p:spPr>
            <a:xfrm>
              <a:off x="1202" y="2387"/>
              <a:ext cx="326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52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　</a:t>
              </a: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57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　</a:t>
              </a: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60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　</a:t>
              </a: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66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　　</a:t>
              </a: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71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　</a:t>
              </a: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73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　</a:t>
              </a:r>
              <a:r>
                <a:rPr lang="en-US" altLang="zh-CN" b="1" dirty="0">
                  <a:latin typeface="Arial" panose="020B0604020202020204" pitchFamily="34" charset="0"/>
                  <a:ea typeface="宋体" panose="02010600030101010101" pitchFamily="2" charset="-122"/>
                </a:rPr>
                <a:t>75</a:t>
              </a:r>
              <a:r>
                <a:rPr lang="zh-CN" altLang="en-US" b="1" dirty="0">
                  <a:latin typeface="Arial" panose="020B0604020202020204" pitchFamily="34" charset="0"/>
                  <a:ea typeface="宋体" panose="02010600030101010101" pitchFamily="2" charset="-122"/>
                </a:rPr>
                <a:t>年</a:t>
              </a:r>
            </a:p>
          </p:txBody>
        </p:sp>
      </p:grpSp>
      <p:sp>
        <p:nvSpPr>
          <p:cNvPr id="6167" name="矩形 6166"/>
          <p:cNvSpPr/>
          <p:nvPr/>
        </p:nvSpPr>
        <p:spPr>
          <a:xfrm>
            <a:off x="304800" y="152400"/>
            <a:ext cx="858996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en-US" altLang="zh-CN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</a:t>
            </a:r>
            <a:r>
              <a:rPr lang="zh-CN" altLang="en-US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世纪</a:t>
            </a:r>
            <a:r>
              <a:rPr lang="en-US" altLang="zh-CN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50</a:t>
            </a:r>
            <a:r>
              <a:rPr lang="zh-CN" altLang="en-US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70</a:t>
            </a:r>
            <a:r>
              <a:rPr lang="zh-CN" altLang="en-US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年代工农业生产总值变化图</a:t>
            </a:r>
          </a:p>
        </p:txBody>
      </p:sp>
      <p:sp>
        <p:nvSpPr>
          <p:cNvPr id="6168" name="文本框 6167"/>
          <p:cNvSpPr txBox="1"/>
          <p:nvPr/>
        </p:nvSpPr>
        <p:spPr>
          <a:xfrm>
            <a:off x="623888" y="1447800"/>
            <a:ext cx="733425" cy="3505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/>
          <a:p>
            <a:pPr lvl="0">
              <a:spcBef>
                <a:spcPct val="50000"/>
              </a:spcBef>
              <a:buClrTx/>
            </a:pPr>
            <a:r>
              <a:rPr lang="zh-CN" altLang="en-US" sz="36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工农业生产总值</a:t>
            </a:r>
            <a:endParaRPr lang="zh-CN" altLang="en-US" sz="3600" b="1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69" name="矩形 6168"/>
          <p:cNvSpPr/>
          <p:nvPr/>
        </p:nvSpPr>
        <p:spPr>
          <a:xfrm>
            <a:off x="533400" y="5029200"/>
            <a:ext cx="8458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buClrTx/>
            </a:pPr>
            <a:r>
              <a:rPr lang="zh-CN" altLang="en-US" sz="4000" b="1" dirty="0">
                <a:solidFill>
                  <a:schemeClr val="folHlink"/>
                </a:solidFill>
                <a:latin typeface="华文中宋" pitchFamily="2" charset="-122"/>
                <a:ea typeface="华文中宋" pitchFamily="2" charset="-122"/>
              </a:rPr>
              <a:t>上图反映了</a:t>
            </a:r>
            <a:r>
              <a:rPr lang="en-US" altLang="zh-CN" sz="4000" b="1" dirty="0">
                <a:solidFill>
                  <a:schemeClr val="folHlink"/>
                </a:solidFill>
                <a:latin typeface="华文中宋" pitchFamily="2" charset="-122"/>
                <a:ea typeface="华文中宋" pitchFamily="2" charset="-122"/>
              </a:rPr>
              <a:t>50</a:t>
            </a:r>
            <a:r>
              <a:rPr lang="zh-CN" altLang="en-US" sz="4000" b="1" dirty="0">
                <a:solidFill>
                  <a:schemeClr val="folHlink"/>
                </a:solidFill>
                <a:latin typeface="华文中宋" pitchFamily="2" charset="-122"/>
                <a:ea typeface="华文中宋" pitchFamily="2" charset="-122"/>
              </a:rPr>
              <a:t>－</a:t>
            </a:r>
            <a:r>
              <a:rPr lang="en-US" altLang="zh-CN" sz="4000" b="1" dirty="0">
                <a:solidFill>
                  <a:schemeClr val="folHlink"/>
                </a:solidFill>
                <a:latin typeface="华文中宋" pitchFamily="2" charset="-122"/>
                <a:ea typeface="华文中宋" pitchFamily="2" charset="-122"/>
              </a:rPr>
              <a:t>70</a:t>
            </a:r>
            <a:r>
              <a:rPr lang="zh-CN" altLang="en-US" sz="4000" b="1" dirty="0">
                <a:solidFill>
                  <a:schemeClr val="folHlink"/>
                </a:solidFill>
                <a:latin typeface="华文中宋" pitchFamily="2" charset="-122"/>
                <a:ea typeface="华文中宋" pitchFamily="2" charset="-122"/>
              </a:rPr>
              <a:t>年代中国社会经济发展的典型特点是什么？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7837403" cy="923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隶书" pitchFamily="49" charset="-122"/>
                <a:ea typeface="隶书" pitchFamily="49" charset="-122"/>
                <a:cs typeface="+mn-cs"/>
              </a:rPr>
              <a:t>二、改革：从农村到城市</a:t>
            </a:r>
            <a:endParaRPr kumimoji="0" lang="zh-CN" altLang="en-US" sz="54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550" y="1557338"/>
            <a:ext cx="16795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altLang="zh-CN" sz="36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1</a:t>
            </a:r>
            <a:r>
              <a:rPr lang="zh-CN" altLang="en-US" sz="36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、原因</a:t>
            </a:r>
          </a:p>
        </p:txBody>
      </p:sp>
      <p:sp>
        <p:nvSpPr>
          <p:cNvPr id="6147" name="矩形 5"/>
          <p:cNvSpPr/>
          <p:nvPr/>
        </p:nvSpPr>
        <p:spPr>
          <a:xfrm>
            <a:off x="468313" y="765175"/>
            <a:ext cx="5726112" cy="889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58775" lvl="0" indent="-358775">
              <a:lnSpc>
                <a:spcPct val="145000"/>
              </a:lnSpc>
            </a:pPr>
            <a:r>
              <a:rPr lang="zh-CN" altLang="en-US" sz="36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（一）．农村经济体制改革</a:t>
            </a:r>
          </a:p>
        </p:txBody>
      </p:sp>
      <p:graphicFrame>
        <p:nvGraphicFramePr>
          <p:cNvPr id="30725" name="表格 30724"/>
          <p:cNvGraphicFramePr/>
          <p:nvPr/>
        </p:nvGraphicFramePr>
        <p:xfrm>
          <a:off x="468313" y="2420938"/>
          <a:ext cx="8339138" cy="4276725"/>
        </p:xfrm>
        <a:graphic>
          <a:graphicData uri="http://schemas.openxmlformats.org/drawingml/2006/table">
            <a:tbl>
              <a:tblPr/>
              <a:tblGrid>
                <a:gridCol w="8339138"/>
              </a:tblGrid>
              <a:tr h="4276725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just">
                        <a:buNone/>
                      </a:pPr>
                      <a:r>
                        <a:rPr lang="zh-CN" altLang="en-US" b="1" dirty="0">
                          <a:solidFill>
                            <a:schemeClr val="accent2"/>
                          </a:solidFill>
                          <a:latin typeface="宋体" panose="02010600030101010101" pitchFamily="2" charset="-122"/>
                        </a:rPr>
                        <a:t>材料一：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中国在一个很长时期内，农民是人口的主体，农业是整个国民经济的基础，农村和农业的状况，对国民经济和社会的发展关系极大。（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地位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）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zh-CN" altLang="en-US" b="1" dirty="0">
                          <a:solidFill>
                            <a:schemeClr val="accent2"/>
                          </a:solidFill>
                          <a:latin typeface="宋体" panose="02010600030101010101" pitchFamily="2" charset="-122"/>
                        </a:rPr>
                        <a:t>材料二：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到</a:t>
                      </a:r>
                      <a:r>
                        <a:rPr lang="en-US" altLang="zh-CN" b="1" dirty="0">
                          <a:latin typeface="宋体" panose="02010600030101010101" pitchFamily="2" charset="-122"/>
                        </a:rPr>
                        <a:t>1978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年还有２亿多农民没有解决温饱问题</a:t>
                      </a:r>
                      <a:r>
                        <a:rPr lang="en-US" altLang="zh-CN" b="1" dirty="0">
                          <a:latin typeface="宋体" panose="02010600030101010101" pitchFamily="2" charset="-122"/>
                        </a:rPr>
                        <a:t>……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。（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现状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）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zh-CN" altLang="en-US" b="1" dirty="0">
                          <a:solidFill>
                            <a:schemeClr val="accent2"/>
                          </a:solidFill>
                          <a:latin typeface="宋体" panose="02010600030101010101" pitchFamily="2" charset="-122"/>
                        </a:rPr>
                        <a:t>材料三：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人民公社</a:t>
                      </a:r>
                      <a:r>
                        <a:rPr lang="en-US" altLang="zh-CN" b="1" dirty="0">
                          <a:latin typeface="宋体" panose="02010600030101010101" pitchFamily="2" charset="-122"/>
                        </a:rPr>
                        <a:t>……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高度行政化，经营管理过于集中，排斥市场机制，农民缺少自主权。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     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（人民公社体制的弊端）</a:t>
                      </a:r>
                    </a:p>
                    <a:p>
                      <a:pPr marL="0" lvl="0" indent="0" algn="just">
                        <a:buNone/>
                      </a:pPr>
                      <a:r>
                        <a:rPr lang="zh-CN" altLang="en-US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                  　</a:t>
                      </a:r>
                      <a:r>
                        <a:rPr lang="en-US" altLang="zh-CN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r>
                        <a:rPr lang="zh-CN" altLang="en-US" b="1" dirty="0">
                          <a:latin typeface="宋体" panose="02010600030101010101" pitchFamily="2" charset="-122"/>
                        </a:rPr>
                        <a:t>中华人民共和国国史</a:t>
                      </a:r>
                    </a:p>
                  </a:txBody>
                  <a:tcPr>
                    <a:lnL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1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765175"/>
            <a:ext cx="8424863" cy="4411663"/>
          </a:xfrm>
        </p:spPr>
        <p:txBody>
          <a:bodyPr vert="horz" wrap="square" lIns="91440" tIns="45720" rIns="91440" bIns="45720" numCol="1" anchor="t" anchorCtr="0" compatLnSpc="1"/>
          <a:lstStyle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>
              <a:spcBef>
                <a:spcPct val="50000"/>
              </a:spcBef>
              <a:buNone/>
            </a:pPr>
            <a:endParaRPr lang="en-US" altLang="zh-CN" sz="3200" b="1" dirty="0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lvl="0">
              <a:spcBef>
                <a:spcPct val="50000"/>
              </a:spcBef>
              <a:buNone/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(1)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、地位：农业为本，是国民经济的基础。</a:t>
            </a:r>
          </a:p>
          <a:p>
            <a:pPr lvl="0">
              <a:spcBef>
                <a:spcPct val="50000"/>
              </a:spcBef>
              <a:buNone/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(2)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、现状：中国是一个农业大国，农村人口多，农村生产力水平低，农民的生活贫困。农业是改变中国落后面貌的关键。</a:t>
            </a:r>
          </a:p>
          <a:p>
            <a:pPr lvl="0">
              <a:buNone/>
            </a:pPr>
            <a:r>
              <a:rPr lang="en-US" altLang="zh-CN" sz="3200" b="1" dirty="0">
                <a:latin typeface="华文楷体" pitchFamily="2" charset="-122"/>
                <a:ea typeface="华文楷体" pitchFamily="2" charset="-122"/>
              </a:rPr>
              <a:t>(3)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、体制：人民公社的弊端。（</a:t>
            </a:r>
            <a:r>
              <a:rPr lang="zh-CN" altLang="en-US" sz="3200" b="1" dirty="0"/>
              <a:t>高度集中的经济体制下，广大农民的的生产积极性受到压抑，农业生产发展缓慢，农民的收入和生活水平徘徊不前。）</a:t>
            </a:r>
          </a:p>
          <a:p>
            <a:pPr lvl="0">
              <a:buFont typeface="Wingdings" panose="05000000000000000000" pitchFamily="2" charset="2"/>
              <a:buNone/>
            </a:pP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1747" name="Text Box 5"/>
          <p:cNvSpPr txBox="1"/>
          <p:nvPr/>
        </p:nvSpPr>
        <p:spPr>
          <a:xfrm>
            <a:off x="6135688" y="501808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1748" name="Picture 7" descr="b-flr3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1116012" y="6262688"/>
            <a:ext cx="12320587" cy="595312"/>
          </a:xfrm>
          <a:ln/>
        </p:spPr>
      </p:pic>
      <p:sp>
        <p:nvSpPr>
          <p:cNvPr id="7" name="TextBox 6"/>
          <p:cNvSpPr txBox="1"/>
          <p:nvPr/>
        </p:nvSpPr>
        <p:spPr>
          <a:xfrm>
            <a:off x="684213" y="476250"/>
            <a:ext cx="2678112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altLang="zh-CN" sz="60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1</a:t>
            </a:r>
            <a:r>
              <a:rPr lang="zh-CN" altLang="en-US" sz="60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、原因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3"/>
          <p:cNvSpPr/>
          <p:nvPr/>
        </p:nvSpPr>
        <p:spPr>
          <a:xfrm>
            <a:off x="2484438" y="1773238"/>
            <a:ext cx="5759450" cy="3970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含义：是在</a:t>
            </a:r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土地公有制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基础上，将土地长期承包给农民各家各户使用（“包干到户”、“包产到户”），农业生产基本上变为</a:t>
            </a:r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分户经营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自负盈亏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，农民获得</a:t>
            </a:r>
            <a:r>
              <a:rPr lang="zh-CN" altLang="en-US" sz="3600" b="1" dirty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生产和分配的自主权</a:t>
            </a:r>
            <a:r>
              <a:rPr lang="zh-CN" altLang="en-US" sz="3600" b="1" dirty="0">
                <a:latin typeface="华文行楷" pitchFamily="2" charset="-122"/>
                <a:ea typeface="华文行楷" pitchFamily="2" charset="-122"/>
              </a:rPr>
              <a:t>。</a:t>
            </a:r>
            <a:endParaRPr lang="zh-CN" altLang="en-US" sz="36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62878" y="624880"/>
            <a:ext cx="64459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1" u="none" strike="noStrike" kern="1200" cap="all" spc="0" normalizeH="0" baseline="0" noProof="0" dirty="0"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家庭联产承包责任制</a:t>
            </a:r>
            <a:endParaRPr kumimoji="0" lang="zh-CN" altLang="en-US" sz="5400" b="1" i="1" u="none" strike="noStrike" kern="1200" cap="all" spc="0" normalizeH="0" baseline="0" noProof="0" dirty="0"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388" y="0"/>
            <a:ext cx="2805112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altLang="zh-CN" sz="60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6000" b="1" dirty="0">
                <a:solidFill>
                  <a:srgbClr val="FF00FF"/>
                </a:solidFill>
                <a:latin typeface="华文行楷" pitchFamily="2" charset="-122"/>
                <a:ea typeface="华文行楷" pitchFamily="2" charset="-122"/>
              </a:rPr>
              <a:t>、内容</a:t>
            </a:r>
          </a:p>
        </p:txBody>
      </p:sp>
      <p:sp>
        <p:nvSpPr>
          <p:cNvPr id="32773" name="文本框 32772"/>
          <p:cNvSpPr txBox="1"/>
          <p:nvPr/>
        </p:nvSpPr>
        <p:spPr>
          <a:xfrm>
            <a:off x="539750" y="5516563"/>
            <a:ext cx="8856663" cy="823912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4800" b="1" i="1" dirty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800" b="1" i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800" b="1" i="1" dirty="0">
                <a:latin typeface="Arial" panose="020B0604020202020204" pitchFamily="34" charset="0"/>
                <a:ea typeface="宋体" panose="02010600030101010101" pitchFamily="2" charset="-122"/>
              </a:rPr>
              <a:t>）发展乡镇企业和非农产业</a:t>
            </a:r>
          </a:p>
        </p:txBody>
      </p:sp>
      <p:sp>
        <p:nvSpPr>
          <p:cNvPr id="32774" name="文本框 32773"/>
          <p:cNvSpPr txBox="1"/>
          <p:nvPr/>
        </p:nvSpPr>
        <p:spPr>
          <a:xfrm>
            <a:off x="971550" y="981075"/>
            <a:ext cx="1296988" cy="7016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4000" b="1" i="1" dirty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 i="1" dirty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i="1" dirty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7" grpId="0"/>
      <p:bldP spid="32773" grpId="0"/>
      <p:bldP spid="327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5"/>
          <p:cNvSpPr>
            <a:spLocks noTextEdit="1"/>
          </p:cNvSpPr>
          <p:nvPr/>
        </p:nvSpPr>
        <p:spPr>
          <a:xfrm>
            <a:off x="1116013" y="1628775"/>
            <a:ext cx="180022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10000"/>
          </a:bodyPr>
          <a:lstStyle/>
          <a:p>
            <a:pPr algn="ctr"/>
            <a:r>
              <a:rPr lang="zh-CN" altLang="en-US" sz="3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土地改革</a:t>
            </a:r>
          </a:p>
        </p:txBody>
      </p:sp>
      <p:sp>
        <p:nvSpPr>
          <p:cNvPr id="33795" name="WordArt 6"/>
          <p:cNvSpPr>
            <a:spLocks noTextEdit="1"/>
          </p:cNvSpPr>
          <p:nvPr/>
        </p:nvSpPr>
        <p:spPr>
          <a:xfrm>
            <a:off x="4140200" y="1700213"/>
            <a:ext cx="338455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10000"/>
          </a:bodyPr>
          <a:lstStyle/>
          <a:p>
            <a:pPr algn="ctr"/>
            <a:r>
              <a:rPr lang="zh-CN" altLang="en-US" sz="3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农业生产合作社</a:t>
            </a:r>
          </a:p>
        </p:txBody>
      </p:sp>
      <p:sp>
        <p:nvSpPr>
          <p:cNvPr id="14340" name="AutoShape 7"/>
          <p:cNvSpPr/>
          <p:nvPr/>
        </p:nvSpPr>
        <p:spPr>
          <a:xfrm>
            <a:off x="3132138" y="1773238"/>
            <a:ext cx="831850" cy="485775"/>
          </a:xfrm>
          <a:prstGeom prst="rightArrow">
            <a:avLst>
              <a:gd name="adj1" fmla="val 50000"/>
              <a:gd name="adj2" fmla="val 42810"/>
            </a:avLst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1" name="AutoShape 8"/>
          <p:cNvSpPr/>
          <p:nvPr/>
        </p:nvSpPr>
        <p:spPr>
          <a:xfrm>
            <a:off x="7596188" y="1773238"/>
            <a:ext cx="904875" cy="485775"/>
          </a:xfrm>
          <a:prstGeom prst="rightArrow">
            <a:avLst>
              <a:gd name="adj1" fmla="val 50000"/>
              <a:gd name="adj2" fmla="val 46568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798" name="WordArt 9"/>
          <p:cNvSpPr>
            <a:spLocks noTextEdit="1"/>
          </p:cNvSpPr>
          <p:nvPr/>
        </p:nvSpPr>
        <p:spPr>
          <a:xfrm>
            <a:off x="1619250" y="2997200"/>
            <a:ext cx="1943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人民公社</a:t>
            </a:r>
          </a:p>
        </p:txBody>
      </p:sp>
      <p:sp>
        <p:nvSpPr>
          <p:cNvPr id="14344" name="AutoShape 11"/>
          <p:cNvSpPr/>
          <p:nvPr/>
        </p:nvSpPr>
        <p:spPr>
          <a:xfrm>
            <a:off x="3924300" y="3141663"/>
            <a:ext cx="904875" cy="485775"/>
          </a:xfrm>
          <a:prstGeom prst="rightArrow">
            <a:avLst>
              <a:gd name="adj1" fmla="val 50000"/>
              <a:gd name="adj2" fmla="val 46568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800" name="WordArt 12"/>
          <p:cNvSpPr>
            <a:spLocks noTextEdit="1"/>
          </p:cNvSpPr>
          <p:nvPr/>
        </p:nvSpPr>
        <p:spPr>
          <a:xfrm>
            <a:off x="5076825" y="2924175"/>
            <a:ext cx="3167063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03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FF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家庭联产承包责任制</a:t>
            </a:r>
          </a:p>
        </p:txBody>
      </p:sp>
      <p:sp>
        <p:nvSpPr>
          <p:cNvPr id="10" name="矩形 9"/>
          <p:cNvSpPr/>
          <p:nvPr/>
        </p:nvSpPr>
        <p:spPr>
          <a:xfrm>
            <a:off x="1619672" y="260648"/>
            <a:ext cx="64459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10" cap="none" spc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农村生产关系的变革</a:t>
            </a:r>
            <a:endParaRPr kumimoji="0" lang="zh-CN" altLang="en-US" sz="5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3802" name="文本框 33801"/>
          <p:cNvSpPr txBox="1"/>
          <p:nvPr/>
        </p:nvSpPr>
        <p:spPr>
          <a:xfrm>
            <a:off x="755650" y="2349500"/>
            <a:ext cx="2735263" cy="579438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1950-1952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33803" name="文本框 33802"/>
          <p:cNvSpPr txBox="1"/>
          <p:nvPr/>
        </p:nvSpPr>
        <p:spPr>
          <a:xfrm>
            <a:off x="1692275" y="3789363"/>
            <a:ext cx="1871663" cy="70167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1958</a:t>
            </a:r>
            <a:r>
              <a:rPr lang="zh-CN" altLang="en-US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33804" name="文本框 33803"/>
          <p:cNvSpPr txBox="1"/>
          <p:nvPr/>
        </p:nvSpPr>
        <p:spPr>
          <a:xfrm>
            <a:off x="4787900" y="2349500"/>
            <a:ext cx="2808288" cy="579438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1953-1956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））</a:t>
            </a:r>
          </a:p>
        </p:txBody>
      </p:sp>
      <p:sp>
        <p:nvSpPr>
          <p:cNvPr id="33805" name="文本框 33804"/>
          <p:cNvSpPr txBox="1"/>
          <p:nvPr/>
        </p:nvSpPr>
        <p:spPr>
          <a:xfrm>
            <a:off x="5508625" y="3860800"/>
            <a:ext cx="3024188" cy="579438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1978</a:t>
            </a:r>
            <a:r>
              <a:rPr lang="zh-CN" altLang="en-US" sz="3200" b="1" dirty="0">
                <a:solidFill>
                  <a:srgbClr val="00CC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以后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33806" name="动作按钮: 第一张 33805">
            <a:hlinkClick r:id="" action="ppaction://noaction"/>
          </p:cNvPr>
          <p:cNvSpPr/>
          <p:nvPr/>
        </p:nvSpPr>
        <p:spPr>
          <a:xfrm>
            <a:off x="8316913" y="6165850"/>
            <a:ext cx="1042987" cy="1042988"/>
          </a:xfrm>
          <a:prstGeom prst="actionButtonHome">
            <a:avLst/>
          </a:prstGeom>
          <a:solidFill>
            <a:schemeClr val="accent1"/>
          </a:solidFill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4" grpId="0" animBg="1"/>
      <p:bldP spid="33802" grpId="0"/>
      <p:bldP spid="33803" grpId="0"/>
      <p:bldP spid="33804" grpId="0"/>
      <p:bldP spid="3380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3" y="214313"/>
            <a:ext cx="1428750" cy="107791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3200" dirty="0">
                <a:solidFill>
                  <a:srgbClr val="FF0000"/>
                </a:solidFill>
                <a:latin typeface="华文琥珀" pitchFamily="2" charset="-122"/>
                <a:ea typeface="华文琥珀" pitchFamily="2" charset="-122"/>
              </a:rPr>
              <a:t>长时段与历史</a:t>
            </a:r>
          </a:p>
        </p:txBody>
      </p:sp>
      <p:sp>
        <p:nvSpPr>
          <p:cNvPr id="34819" name="TextBox 2"/>
          <p:cNvSpPr txBox="1"/>
          <p:nvPr/>
        </p:nvSpPr>
        <p:spPr>
          <a:xfrm>
            <a:off x="2643188" y="357188"/>
            <a:ext cx="4929187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4000" dirty="0">
                <a:latin typeface="华文琥珀" pitchFamily="2" charset="-122"/>
                <a:ea typeface="华文琥珀" pitchFamily="2" charset="-122"/>
              </a:rPr>
              <a:t>家庭联产承包责任制</a:t>
            </a:r>
          </a:p>
        </p:txBody>
      </p:sp>
      <p:sp>
        <p:nvSpPr>
          <p:cNvPr id="4" name="矩形 3"/>
          <p:cNvSpPr/>
          <p:nvPr/>
        </p:nvSpPr>
        <p:spPr>
          <a:xfrm>
            <a:off x="214313" y="1785938"/>
            <a:ext cx="800100" cy="4637087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lstStyle/>
          <a:p>
            <a:pPr lvl="0"/>
            <a:r>
              <a:rPr lang="zh-CN" altLang="en-US" sz="40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农村生产关系的变革</a:t>
            </a:r>
            <a:endParaRPr lang="zh-CN" altLang="en-US" sz="4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1214438" y="1500188"/>
            <a:ext cx="1643062" cy="571500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土地改革</a:t>
            </a:r>
          </a:p>
        </p:txBody>
      </p:sp>
      <p:sp>
        <p:nvSpPr>
          <p:cNvPr id="8" name="右箭头 7"/>
          <p:cNvSpPr/>
          <p:nvPr/>
        </p:nvSpPr>
        <p:spPr>
          <a:xfrm>
            <a:off x="3071813" y="1785938"/>
            <a:ext cx="571500" cy="71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7"/>
          <p:cNvSpPr/>
          <p:nvPr/>
        </p:nvSpPr>
        <p:spPr>
          <a:xfrm>
            <a:off x="3786188" y="1500188"/>
            <a:ext cx="5214937" cy="571500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土地私有、自主经营、按劳分配</a:t>
            </a:r>
          </a:p>
        </p:txBody>
      </p:sp>
      <p:sp>
        <p:nvSpPr>
          <p:cNvPr id="10" name="Rectangle 12"/>
          <p:cNvSpPr/>
          <p:nvPr/>
        </p:nvSpPr>
        <p:spPr>
          <a:xfrm>
            <a:off x="1143000" y="3286125"/>
            <a:ext cx="1357313" cy="571500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集体化</a:t>
            </a:r>
          </a:p>
        </p:txBody>
      </p:sp>
      <p:sp>
        <p:nvSpPr>
          <p:cNvPr id="11" name="右箭头 10"/>
          <p:cNvSpPr/>
          <p:nvPr/>
        </p:nvSpPr>
        <p:spPr>
          <a:xfrm>
            <a:off x="2571750" y="3500438"/>
            <a:ext cx="571500" cy="71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9"/>
          <p:cNvSpPr/>
          <p:nvPr/>
        </p:nvSpPr>
        <p:spPr>
          <a:xfrm>
            <a:off x="3286125" y="3286125"/>
            <a:ext cx="5429250" cy="571500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土地公有、集体经营、平均主义</a:t>
            </a:r>
          </a:p>
        </p:txBody>
      </p:sp>
      <p:sp>
        <p:nvSpPr>
          <p:cNvPr id="13" name="Rectangle 15"/>
          <p:cNvSpPr/>
          <p:nvPr/>
        </p:nvSpPr>
        <p:spPr>
          <a:xfrm>
            <a:off x="1071563" y="4857750"/>
            <a:ext cx="1871662" cy="1150938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家庭联产</a:t>
            </a:r>
          </a:p>
          <a:p>
            <a:pPr lvl="0" algn="ctr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承包责任制</a:t>
            </a:r>
          </a:p>
        </p:txBody>
      </p:sp>
      <p:sp>
        <p:nvSpPr>
          <p:cNvPr id="14" name="右箭头 13"/>
          <p:cNvSpPr/>
          <p:nvPr/>
        </p:nvSpPr>
        <p:spPr>
          <a:xfrm>
            <a:off x="3071813" y="5429250"/>
            <a:ext cx="571500" cy="714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7"/>
          <p:cNvSpPr/>
          <p:nvPr/>
        </p:nvSpPr>
        <p:spPr>
          <a:xfrm>
            <a:off x="3786188" y="5143500"/>
            <a:ext cx="5357812" cy="642938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土地公有、自主经营、按劳分配</a:t>
            </a:r>
          </a:p>
        </p:txBody>
      </p:sp>
      <p:sp>
        <p:nvSpPr>
          <p:cNvPr id="3" name="Rectangle 12"/>
          <p:cNvSpPr/>
          <p:nvPr/>
        </p:nvSpPr>
        <p:spPr>
          <a:xfrm>
            <a:off x="1908175" y="2636838"/>
            <a:ext cx="2376488" cy="571500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农业生产合作社</a:t>
            </a:r>
          </a:p>
        </p:txBody>
      </p:sp>
      <p:sp>
        <p:nvSpPr>
          <p:cNvPr id="5" name="Rectangle 12"/>
          <p:cNvSpPr/>
          <p:nvPr/>
        </p:nvSpPr>
        <p:spPr>
          <a:xfrm>
            <a:off x="2268538" y="3933825"/>
            <a:ext cx="1357312" cy="571500"/>
          </a:xfrm>
          <a:prstGeom prst="rect">
            <a:avLst/>
          </a:prstGeom>
          <a:noFill/>
          <a:ln w="12700" cap="sq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wrap="none" anchor="ctr"/>
          <a:lstStyle/>
          <a:p>
            <a:pPr lvl="0" algn="ctr"/>
            <a:r>
              <a:rPr lang="zh-CN" altLang="en-US" sz="2800" b="1" dirty="0">
                <a:solidFill>
                  <a:srgbClr val="0000FF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人民公社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" grpId="0" build="allAtOnce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2"/>
          <a:srcRect b="55740"/>
          <a:stretch>
            <a:fillRect/>
          </a:stretch>
        </p:blipFill>
        <p:spPr>
          <a:xfrm>
            <a:off x="0" y="0"/>
            <a:ext cx="9144000" cy="4278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/>
          </p:cNvPicPr>
          <p:nvPr/>
        </p:nvPicPr>
        <p:blipFill>
          <a:blip r:embed="rId2"/>
          <a:srcRect t="5272" b="5096"/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67" name="文本框 36866"/>
          <p:cNvSpPr txBox="1"/>
          <p:nvPr/>
        </p:nvSpPr>
        <p:spPr>
          <a:xfrm>
            <a:off x="0" y="5084763"/>
            <a:ext cx="9237663" cy="366712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68" name="文本框 36867"/>
          <p:cNvSpPr txBox="1"/>
          <p:nvPr/>
        </p:nvSpPr>
        <p:spPr>
          <a:xfrm>
            <a:off x="0" y="4941888"/>
            <a:ext cx="1547813" cy="1801812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家庭联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产承包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责任制</a:t>
            </a:r>
          </a:p>
        </p:txBody>
      </p:sp>
      <p:sp>
        <p:nvSpPr>
          <p:cNvPr id="36869" name="文本框 36868"/>
          <p:cNvSpPr txBox="1"/>
          <p:nvPr/>
        </p:nvSpPr>
        <p:spPr>
          <a:xfrm>
            <a:off x="1476375" y="5056188"/>
            <a:ext cx="2519363" cy="2655887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人民公社旧体制阻碍着社会生产力的发展</a:t>
            </a:r>
          </a:p>
          <a:p>
            <a:pPr lvl="0"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0" name="文本框 36869"/>
          <p:cNvSpPr txBox="1"/>
          <p:nvPr/>
        </p:nvSpPr>
        <p:spPr>
          <a:xfrm>
            <a:off x="4067175" y="4941888"/>
            <a:ext cx="3025775" cy="308292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在土地公有的前提下，实行分户经营，自负盈亏，按劳分配</a:t>
            </a:r>
          </a:p>
          <a:p>
            <a:pPr lvl="0"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1" name="文本框 36870"/>
          <p:cNvSpPr txBox="1"/>
          <p:nvPr/>
        </p:nvSpPr>
        <p:spPr>
          <a:xfrm>
            <a:off x="6804025" y="4365625"/>
            <a:ext cx="2519363" cy="3082925"/>
          </a:xfrm>
          <a:prstGeom prst="rect">
            <a:avLst/>
          </a:prstGeom>
          <a:noFill/>
          <a:ln w="9525">
            <a:noFill/>
          </a:ln>
          <a:effectLst>
            <a:prstShdw prst="shdw17" dist="17961" dir="2699999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极大地调动了农民生产积极性，促进了农业生产的发展。</a:t>
            </a:r>
          </a:p>
          <a:p>
            <a:pPr lvl="0"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69" grpId="0"/>
      <p:bldP spid="36870" grpId="0"/>
      <p:bldP spid="3687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323850" y="2636838"/>
            <a:ext cx="4859338" cy="2062162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1980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年产粮  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5.02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亿公斤 </a:t>
            </a:r>
          </a:p>
          <a:p>
            <a:pPr lvl="0"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1981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年产粮  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6.70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亿公斤</a:t>
            </a:r>
          </a:p>
          <a:p>
            <a:pPr lvl="0"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1982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年产粮  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7.15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亿公斤</a:t>
            </a:r>
          </a:p>
        </p:txBody>
      </p:sp>
      <p:sp>
        <p:nvSpPr>
          <p:cNvPr id="3" name="Text Box 4"/>
          <p:cNvSpPr txBox="1"/>
          <p:nvPr/>
        </p:nvSpPr>
        <p:spPr>
          <a:xfrm>
            <a:off x="250825" y="1196975"/>
            <a:ext cx="521493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dirty="0">
                <a:solidFill>
                  <a:srgbClr val="CC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凤阳县粮食产量三年三大步</a:t>
            </a:r>
          </a:p>
        </p:txBody>
      </p:sp>
      <p:sp>
        <p:nvSpPr>
          <p:cNvPr id="4" name="Text Box 5"/>
          <p:cNvSpPr txBox="1"/>
          <p:nvPr/>
        </p:nvSpPr>
        <p:spPr>
          <a:xfrm>
            <a:off x="5508625" y="1916113"/>
            <a:ext cx="3635375" cy="2847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说凤阳，道凤阳，</a:t>
            </a:r>
          </a:p>
          <a:p>
            <a:pPr lvl="0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改革鼓点先敲响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</a:p>
          <a:p>
            <a:pPr lvl="0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三年跨了三大步</a:t>
            </a: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</a:p>
          <a:p>
            <a:pPr lvl="0">
              <a:spcBef>
                <a:spcPct val="50000"/>
              </a:spcBef>
            </a:pP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如今飞出金凤凰。</a:t>
            </a:r>
          </a:p>
        </p:txBody>
      </p:sp>
      <p:sp>
        <p:nvSpPr>
          <p:cNvPr id="5" name="Text Box 7"/>
          <p:cNvSpPr txBox="1"/>
          <p:nvPr/>
        </p:nvSpPr>
        <p:spPr>
          <a:xfrm>
            <a:off x="395288" y="1916113"/>
            <a:ext cx="475138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1976</a:t>
            </a:r>
            <a:r>
              <a:rPr lang="zh-CN" altLang="en-US" sz="3200" b="1" dirty="0">
                <a:latin typeface="黑体" panose="02010609060101010101" pitchFamily="2" charset="-122"/>
                <a:ea typeface="黑体" panose="02010609060101010101" pitchFamily="2" charset="-122"/>
              </a:rPr>
              <a:t>年产粮  </a:t>
            </a:r>
            <a:r>
              <a:rPr lang="en-US" altLang="zh-CN" sz="3200" b="1" dirty="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0.77</a:t>
            </a: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亿公斤</a:t>
            </a:r>
            <a:endParaRPr lang="zh-CN" altLang="en-US" sz="3200" dirty="0">
              <a:latin typeface="Verdana" panose="020B0604030504040204" pitchFamily="34" charset="0"/>
              <a:ea typeface="黑体" panose="02010609060101010101" pitchFamily="2" charset="-122"/>
            </a:endParaRPr>
          </a:p>
        </p:txBody>
      </p:sp>
      <p:sp>
        <p:nvSpPr>
          <p:cNvPr id="37894" name="Text Box 9"/>
          <p:cNvSpPr txBox="1"/>
          <p:nvPr/>
        </p:nvSpPr>
        <p:spPr>
          <a:xfrm>
            <a:off x="684213" y="404813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2296" name="Text Box 10"/>
          <p:cNvSpPr txBox="1"/>
          <p:nvPr/>
        </p:nvSpPr>
        <p:spPr>
          <a:xfrm>
            <a:off x="0" y="1412875"/>
            <a:ext cx="9144000" cy="1323975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/>
            <a:r>
              <a:rPr lang="en-US" altLang="zh-CN" sz="4000" b="1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①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调动了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农民的生产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积极性</a:t>
            </a:r>
            <a:r>
              <a:rPr lang="en-US" altLang="zh-CN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从根本上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改变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了农村的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经济形势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和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社会面貌</a:t>
            </a:r>
            <a:endParaRPr lang="zh-CN" altLang="en-US" sz="4000" b="1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69" name="矩形 8"/>
          <p:cNvSpPr/>
          <p:nvPr/>
        </p:nvSpPr>
        <p:spPr>
          <a:xfrm>
            <a:off x="539750" y="5229225"/>
            <a:ext cx="7388225" cy="70802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②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推动了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城市经济体制</a:t>
            </a:r>
            <a:r>
              <a:rPr lang="zh-CN" altLang="en-US" sz="4000" b="1" dirty="0">
                <a:latin typeface="黑体" panose="02010609060101010101" pitchFamily="2" charset="-122"/>
                <a:ea typeface="黑体" panose="02010609060101010101" pitchFamily="2" charset="-122"/>
              </a:rPr>
              <a:t>的改革。</a:t>
            </a:r>
            <a:endParaRPr lang="zh-CN" altLang="en-US" sz="4000" b="1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5370" name="矩形 9"/>
          <p:cNvSpPr/>
          <p:nvPr/>
        </p:nvSpPr>
        <p:spPr>
          <a:xfrm>
            <a:off x="611188" y="188913"/>
            <a:ext cx="247967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、意义</a:t>
            </a:r>
            <a:r>
              <a: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: </a:t>
            </a:r>
            <a:endParaRPr lang="en-US" altLang="zh-CN" sz="40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12296" grpId="0" animBg="1"/>
      <p:bldP spid="15369" grpId="0" animBg="1"/>
      <p:bldP spid="1537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1547813" y="1125538"/>
            <a:ext cx="7391400" cy="577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1984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年</a:t>
            </a: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月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中共十二届三中全会</a:t>
            </a:r>
          </a:p>
        </p:txBody>
      </p:sp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539750" y="2492375"/>
            <a:ext cx="2381250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CN" sz="32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①</a:t>
            </a:r>
            <a:r>
              <a:rPr lang="zh-CN" altLang="en-US" sz="32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中心环节</a:t>
            </a:r>
            <a:r>
              <a:rPr lang="en-US" altLang="zh-CN" sz="32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404813"/>
            <a:ext cx="73914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、开始：</a:t>
            </a: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《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关于经济体制改革的决定</a:t>
            </a: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》</a:t>
            </a:r>
          </a:p>
        </p:txBody>
      </p:sp>
      <p:sp>
        <p:nvSpPr>
          <p:cNvPr id="9" name="矩形 8"/>
          <p:cNvSpPr/>
          <p:nvPr/>
        </p:nvSpPr>
        <p:spPr>
          <a:xfrm>
            <a:off x="323850" y="1700213"/>
            <a:ext cx="24796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）内 容</a:t>
            </a:r>
          </a:p>
        </p:txBody>
      </p:sp>
      <p:sp>
        <p:nvSpPr>
          <p:cNvPr id="10" name="矩形 9"/>
          <p:cNvSpPr/>
          <p:nvPr/>
        </p:nvSpPr>
        <p:spPr>
          <a:xfrm>
            <a:off x="611188" y="3213100"/>
            <a:ext cx="2447925" cy="9175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zh-CN" sz="32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32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基本任务</a:t>
            </a:r>
            <a:r>
              <a:rPr lang="en-US" altLang="zh-CN" sz="3200" b="1" dirty="0">
                <a:solidFill>
                  <a:srgbClr val="3366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marL="342900" lvl="0" indent="-342900">
              <a:spcBef>
                <a:spcPct val="20000"/>
              </a:spcBef>
            </a:pPr>
            <a:endParaRPr lang="en-US" altLang="zh-CN" sz="3200" b="1" dirty="0">
              <a:solidFill>
                <a:srgbClr val="3366FF"/>
              </a:solidFill>
              <a:effectLst>
                <a:outerShdw blurRad="38100" dist="38100" dir="2700000">
                  <a:srgbClr val="C0C0C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50825" y="4652963"/>
            <a:ext cx="8388350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）意义：</a:t>
            </a:r>
          </a:p>
        </p:txBody>
      </p:sp>
      <p:sp>
        <p:nvSpPr>
          <p:cNvPr id="12" name="矩形 11"/>
          <p:cNvSpPr/>
          <p:nvPr/>
        </p:nvSpPr>
        <p:spPr>
          <a:xfrm>
            <a:off x="611188" y="5373688"/>
            <a:ext cx="768508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行楷" pitchFamily="2" charset="-122"/>
              </a:rPr>
              <a:t>经济体制改革全面展开，改革的重心转移 </a:t>
            </a:r>
          </a:p>
        </p:txBody>
      </p:sp>
      <p:sp>
        <p:nvSpPr>
          <p:cNvPr id="13" name="矩形 12"/>
          <p:cNvSpPr/>
          <p:nvPr/>
        </p:nvSpPr>
        <p:spPr>
          <a:xfrm>
            <a:off x="3203575" y="2492375"/>
            <a:ext cx="2646363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行楷" pitchFamily="2" charset="-122"/>
              </a:rPr>
              <a:t>增强企业活力</a:t>
            </a:r>
          </a:p>
        </p:txBody>
      </p:sp>
      <p:sp>
        <p:nvSpPr>
          <p:cNvPr id="14" name="矩形 13"/>
          <p:cNvSpPr/>
          <p:nvPr/>
        </p:nvSpPr>
        <p:spPr>
          <a:xfrm>
            <a:off x="2916238" y="3213100"/>
            <a:ext cx="5832475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华文行楷" pitchFamily="2" charset="-122"/>
              </a:rPr>
              <a:t>发展社会主义商品经济；实行政企职责分开；建立多种形式的经济责任制</a:t>
            </a:r>
          </a:p>
        </p:txBody>
      </p:sp>
      <p:pic>
        <p:nvPicPr>
          <p:cNvPr id="38923" name="Picture 6" descr="lain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5" y="5932488"/>
            <a:ext cx="6048375" cy="9255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1" grpId="0"/>
      <p:bldP spid="193543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95288" y="333375"/>
            <a:ext cx="5105400" cy="641350"/>
          </a:xfrm>
          <a:prstGeom prst="rect">
            <a:avLst/>
          </a:prstGeom>
          <a:noFill/>
          <a:ln w="349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3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、国有企业改革的内容</a:t>
            </a:r>
          </a:p>
        </p:txBody>
      </p:sp>
      <p:sp>
        <p:nvSpPr>
          <p:cNvPr id="213008" name="Text Box 16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468313" y="1196975"/>
            <a:ext cx="7702550" cy="1368425"/>
          </a:xfrm>
        </p:spPr>
        <p:txBody>
          <a:bodyPr vert="horz" wrap="square" lIns="91440" tIns="45720" rIns="91440" bIns="45720" numCol="1" anchor="t" anchorCtr="0" compatLnSpc="1"/>
          <a:lstStyle/>
          <a:p>
            <a:pPr lvl="0">
              <a:spcBef>
                <a:spcPct val="50000"/>
              </a:spcBef>
              <a:buNone/>
            </a:pP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ea typeface="隶书" pitchFamily="49" charset="-122"/>
              </a:rPr>
              <a:t>（</a:t>
            </a:r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ea typeface="隶书" pitchFamily="49" charset="-122"/>
              </a:rPr>
              <a:t>1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ea typeface="隶书" pitchFamily="49" charset="-122"/>
              </a:rPr>
              <a:t>）原则：按照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隶书" pitchFamily="49" charset="-122"/>
              </a:rPr>
              <a:t>政企分开、所有权和经营权适当分离</a:t>
            </a:r>
          </a:p>
        </p:txBody>
      </p:sp>
      <p:sp>
        <p:nvSpPr>
          <p:cNvPr id="7" name="矩形 6"/>
          <p:cNvSpPr/>
          <p:nvPr/>
        </p:nvSpPr>
        <p:spPr>
          <a:xfrm>
            <a:off x="539750" y="2492375"/>
            <a:ext cx="2400300" cy="641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（</a:t>
            </a:r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2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itchFamily="49" charset="-122"/>
              </a:rPr>
              <a:t>）内 容</a:t>
            </a:r>
          </a:p>
        </p:txBody>
      </p:sp>
      <p:sp>
        <p:nvSpPr>
          <p:cNvPr id="10" name="矩形 9"/>
          <p:cNvSpPr/>
          <p:nvPr/>
        </p:nvSpPr>
        <p:spPr>
          <a:xfrm>
            <a:off x="755650" y="4076700"/>
            <a:ext cx="713422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②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实行各种形式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承包经营责任制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；</a:t>
            </a:r>
          </a:p>
        </p:txBody>
      </p:sp>
      <p:sp>
        <p:nvSpPr>
          <p:cNvPr id="11" name="矩形 10"/>
          <p:cNvSpPr/>
          <p:nvPr/>
        </p:nvSpPr>
        <p:spPr>
          <a:xfrm>
            <a:off x="755650" y="4941888"/>
            <a:ext cx="8059738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③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企业内部实行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厂长（经理）负责制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。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755650" y="3284538"/>
            <a:ext cx="7778750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lvl="0" indent="-342900" eaLnBrk="0" hangingPunct="0">
              <a:spcBef>
                <a:spcPct val="50000"/>
              </a:spcBef>
              <a:buClr>
                <a:schemeClr val="folHlink"/>
              </a:buClr>
              <a:buSzPct val="75000"/>
            </a:pPr>
            <a:r>
              <a:rPr lang="en-US" altLang="zh-CN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①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扩大生产经营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自主权</a:t>
            </a:r>
            <a:r>
              <a:rPr lang="zh-CN" altLang="en-US" sz="3600" b="1" dirty="0"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  <a:ea typeface="隶书" pitchFamily="49" charset="-122"/>
              </a:rPr>
              <a:t>；</a:t>
            </a:r>
          </a:p>
          <a:p>
            <a:pPr marL="342900" lvl="0" indent="-342900" eaLnBrk="0" hangingPunct="0">
              <a:spcBef>
                <a:spcPct val="50000"/>
              </a:spcBef>
              <a:buClr>
                <a:schemeClr val="folHlink"/>
              </a:buClr>
              <a:buSzPct val="75000"/>
            </a:pPr>
            <a:endParaRPr lang="zh-CN" altLang="en-US" sz="3600" b="1" dirty="0">
              <a:effectLst>
                <a:outerShdw blurRad="38100" dist="38100" dir="2700000">
                  <a:srgbClr val="C0C0C0"/>
                </a:outerShdw>
              </a:effectLst>
              <a:latin typeface="Calibri" panose="020F0502020204030204" pitchFamily="34" charset="0"/>
              <a:ea typeface="隶书" pitchFamily="49" charset="-122"/>
            </a:endParaRPr>
          </a:p>
        </p:txBody>
      </p:sp>
      <p:pic>
        <p:nvPicPr>
          <p:cNvPr id="39944" name="Picture 6" descr="lain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5" y="5932488"/>
            <a:ext cx="6048375" cy="9255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0" grpId="0"/>
      <p:bldP spid="213008" grpId="0"/>
      <p:bldP spid="7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7169"/>
          <p:cNvSpPr/>
          <p:nvPr/>
        </p:nvSpPr>
        <p:spPr>
          <a:xfrm>
            <a:off x="0" y="0"/>
            <a:ext cx="63436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一、过渡时期（</a:t>
            </a:r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1949—1956</a:t>
            </a: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7171" name="文本框 7170"/>
          <p:cNvSpPr txBox="1"/>
          <p:nvPr/>
        </p:nvSpPr>
        <p:spPr>
          <a:xfrm>
            <a:off x="381000" y="1371600"/>
            <a:ext cx="6097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含义：新民主主义向社会主义过渡</a:t>
            </a:r>
          </a:p>
        </p:txBody>
      </p:sp>
      <p:sp>
        <p:nvSpPr>
          <p:cNvPr id="7172" name="文本框 7171"/>
          <p:cNvSpPr txBox="1"/>
          <p:nvPr/>
        </p:nvSpPr>
        <p:spPr>
          <a:xfrm>
            <a:off x="381000" y="1905000"/>
            <a:ext cx="1682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、比较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</a:p>
        </p:txBody>
      </p:sp>
      <p:sp>
        <p:nvSpPr>
          <p:cNvPr id="7173" name="文本框 7172"/>
          <p:cNvSpPr txBox="1"/>
          <p:nvPr/>
        </p:nvSpPr>
        <p:spPr>
          <a:xfrm>
            <a:off x="2133600" y="2133600"/>
            <a:ext cx="518477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同：政治上，都是人民当家作主</a:t>
            </a:r>
          </a:p>
        </p:txBody>
      </p:sp>
      <p:sp>
        <p:nvSpPr>
          <p:cNvPr id="7174" name="文本框 7173"/>
          <p:cNvSpPr txBox="1"/>
          <p:nvPr/>
        </p:nvSpPr>
        <p:spPr>
          <a:xfrm>
            <a:off x="2133600" y="2819400"/>
            <a:ext cx="518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异：经济上，所有制结构不同</a:t>
            </a:r>
          </a:p>
        </p:txBody>
      </p:sp>
      <p:sp>
        <p:nvSpPr>
          <p:cNvPr id="7175" name="文本框 7174"/>
          <p:cNvSpPr txBox="1"/>
          <p:nvPr/>
        </p:nvSpPr>
        <p:spPr>
          <a:xfrm>
            <a:off x="457200" y="3200400"/>
            <a:ext cx="1682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、阶段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</a:p>
        </p:txBody>
      </p:sp>
      <p:sp>
        <p:nvSpPr>
          <p:cNvPr id="7176" name="文本框 7175"/>
          <p:cNvSpPr txBox="1"/>
          <p:nvPr/>
        </p:nvSpPr>
        <p:spPr>
          <a:xfrm>
            <a:off x="838200" y="3810000"/>
            <a:ext cx="76962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）巩固政权和国民经济恢复时期</a:t>
            </a:r>
          </a:p>
          <a:p>
            <a:pPr lvl="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  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1949—1952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7177" name="文本框 7176"/>
          <p:cNvSpPr txBox="1"/>
          <p:nvPr/>
        </p:nvSpPr>
        <p:spPr>
          <a:xfrm>
            <a:off x="762000" y="4800600"/>
            <a:ext cx="76962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）确立社会主义制度时期</a:t>
            </a:r>
          </a:p>
          <a:p>
            <a:pPr lvl="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  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1953—1956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7178" name="文本框 7177"/>
          <p:cNvSpPr txBox="1"/>
          <p:nvPr/>
        </p:nvSpPr>
        <p:spPr>
          <a:xfrm>
            <a:off x="381000" y="685800"/>
            <a:ext cx="26844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（一）、概况：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4" grpId="0"/>
      <p:bldP spid="7175" grpId="0"/>
      <p:bldP spid="7176" grpId="0"/>
      <p:bldP spid="7177" grpId="0"/>
      <p:bldP spid="717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913"/>
            <a:ext cx="896461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4000" b="1" dirty="0">
                <a:solidFill>
                  <a:srgbClr val="FF00FF"/>
                </a:solidFill>
                <a:latin typeface="华文新魏" pitchFamily="2" charset="-122"/>
                <a:ea typeface="华文新魏" pitchFamily="2" charset="-122"/>
              </a:rPr>
              <a:t>三、对外开放格局的形成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23850" y="1125538"/>
            <a:ext cx="841692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zh-CN" altLang="en-US" sz="4000" b="1" dirty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（一）第一阶段：经济特区（开始）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44675"/>
            <a:ext cx="9221788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1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、设立：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1980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年，深圳、珠海、汕头、厦门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79375" y="3357563"/>
            <a:ext cx="9136063" cy="641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、意义：特区成为“</a:t>
            </a:r>
            <a:r>
              <a:rPr lang="en-US" altLang="zh-CN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window</a:t>
            </a:r>
            <a:r>
              <a:rPr lang="en-US" altLang="zh-CN" sz="3600" b="1" dirty="0">
                <a:latin typeface="隶书" pitchFamily="49" charset="-122"/>
                <a:ea typeface="隶书" pitchFamily="49" charset="-122"/>
              </a:rPr>
              <a:t>”</a:t>
            </a:r>
            <a:r>
              <a:rPr lang="zh-CN" altLang="en-US" sz="3600" b="1" dirty="0">
                <a:latin typeface="隶书" pitchFamily="49" charset="-122"/>
                <a:ea typeface="隶书" pitchFamily="49" charset="-122"/>
              </a:rPr>
              <a:t>和“</a:t>
            </a:r>
            <a:r>
              <a:rPr lang="zh-CN" altLang="en-US" sz="36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试验田</a:t>
            </a:r>
            <a:r>
              <a:rPr lang="zh-CN" altLang="en-US" sz="3600" b="1" dirty="0">
                <a:solidFill>
                  <a:srgbClr val="0D0D0D"/>
                </a:solidFill>
                <a:latin typeface="隶书" pitchFamily="49" charset="-122"/>
                <a:ea typeface="隶书" pitchFamily="49" charset="-122"/>
              </a:rPr>
              <a:t>”</a:t>
            </a:r>
          </a:p>
        </p:txBody>
      </p:sp>
      <p:pic>
        <p:nvPicPr>
          <p:cNvPr id="40966" name="Picture 17" descr="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5175"/>
            <a:ext cx="8647113" cy="503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2" name="Picture 7" descr="史料链接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33825"/>
            <a:ext cx="2232025" cy="719138"/>
          </a:xfrm>
          <a:prstGeom prst="rect">
            <a:avLst/>
          </a:prstGeom>
          <a:solidFill>
            <a:srgbClr val="89F7A6"/>
          </a:solidFill>
          <a:ln w="9525">
            <a:noFill/>
          </a:ln>
        </p:spPr>
      </p:pic>
      <p:sp>
        <p:nvSpPr>
          <p:cNvPr id="14" name="Text Box 8"/>
          <p:cNvSpPr txBox="1"/>
          <p:nvPr/>
        </p:nvSpPr>
        <p:spPr>
          <a:xfrm>
            <a:off x="755650" y="4076700"/>
            <a:ext cx="1655763" cy="457200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lstStyle/>
          <a:p>
            <a:pPr lvl="0"/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经济特区</a:t>
            </a:r>
          </a:p>
        </p:txBody>
      </p:sp>
      <p:pic>
        <p:nvPicPr>
          <p:cNvPr id="40969" name="Picture 6" descr="7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084763"/>
            <a:ext cx="9144000" cy="1474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Rectangle 9"/>
          <p:cNvSpPr/>
          <p:nvPr/>
        </p:nvSpPr>
        <p:spPr>
          <a:xfrm>
            <a:off x="1042988" y="5414963"/>
            <a:ext cx="5905500" cy="822325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lstStyle/>
          <a:p>
            <a:pPr lvl="0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特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指实行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特殊的经济政策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如吸引外资、减免税收等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2" charset="-122"/>
                <a:ea typeface="宋体" panose="02010600030101010101" pitchFamily="2" charset="-122"/>
              </a:rPr>
              <a:t>经济管理制度</a:t>
            </a:r>
            <a:r>
              <a:rPr lang="zh-CN" altLang="en-US" sz="2400" b="1" dirty="0">
                <a:latin typeface="黑体" panose="02010609060101010101" pitchFamily="2" charset="-122"/>
                <a:ea typeface="宋体" panose="02010600030101010101" pitchFamily="2" charset="-122"/>
              </a:rPr>
              <a:t>。</a:t>
            </a:r>
          </a:p>
        </p:txBody>
      </p:sp>
      <p:graphicFrame>
        <p:nvGraphicFramePr>
          <p:cNvPr id="40971" name="表格 40970"/>
          <p:cNvGraphicFramePr/>
          <p:nvPr/>
        </p:nvGraphicFramePr>
        <p:xfrm>
          <a:off x="179388" y="4149725"/>
          <a:ext cx="8785225" cy="2311400"/>
        </p:xfrm>
        <a:graphic>
          <a:graphicData uri="http://schemas.openxmlformats.org/drawingml/2006/table">
            <a:tbl>
              <a:tblPr/>
              <a:tblGrid>
                <a:gridCol w="8785225"/>
              </a:tblGrid>
              <a:tr h="231140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 dirty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材料： </a:t>
                      </a:r>
                      <a:r>
                        <a:rPr lang="en-US" altLang="zh-CN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1979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年</a:t>
                      </a:r>
                      <a:r>
                        <a:rPr lang="en-US" altLang="zh-CN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4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月，邓小平同志与当时的广东省委书记习仲勋同志谈话。他说：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隶书" pitchFamily="49" charset="-122"/>
                        </a:rPr>
                        <a:t>“</a:t>
                      </a:r>
                      <a:r>
                        <a:rPr lang="en-US" altLang="zh-CN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隶书" pitchFamily="49" charset="-122"/>
                        </a:rPr>
                        <a:t>……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在你们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广东划出一块地方来，也搞特区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。过去陕甘宁边区就是特区。</a:t>
                      </a:r>
                      <a:r>
                        <a:rPr lang="zh-CN" altLang="en-US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中央没有钱，你们自己搞，要杀出一条血路来</a:t>
                      </a:r>
                      <a:r>
                        <a:rPr lang="en-US" altLang="zh-CN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.</a:t>
                      </a:r>
                      <a:r>
                        <a:rPr lang="en-US" altLang="zh-CN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隶书" pitchFamily="49" charset="-122"/>
                        </a:rPr>
                        <a:t>”</a:t>
                      </a:r>
                      <a:r>
                        <a:rPr lang="en-US" altLang="zh-CN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 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altLang="zh-CN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</a:rPr>
                        <a:t>                              </a:t>
                      </a:r>
                      <a:r>
                        <a:rPr lang="en-US" altLang="zh-CN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ea typeface="隶书" pitchFamily="49" charset="-122"/>
                        </a:rPr>
                        <a:t>——</a:t>
                      </a:r>
                      <a:r>
                        <a:rPr lang="zh-CN" altLang="en-US" b="1" dirty="0"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隶书" pitchFamily="49" charset="-122"/>
                          <a:ea typeface="隶书" pitchFamily="49" charset="-122"/>
                          <a:hlinkClick r:id="rId5" action="ppaction://hlinkfile"/>
                        </a:rPr>
                        <a:t>邓小平的谈话 </a:t>
                      </a:r>
                    </a:p>
                  </a:txBody>
                  <a:tcPr>
                    <a:lnL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00CC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8"/>
          <p:cNvSpPr txBox="1"/>
          <p:nvPr/>
        </p:nvSpPr>
        <p:spPr>
          <a:xfrm>
            <a:off x="6350" y="2636838"/>
            <a:ext cx="9137650" cy="641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altLang="zh-CN" sz="3600" b="1" dirty="0">
                <a:solidFill>
                  <a:srgbClr val="CC00FF"/>
                </a:solidFill>
                <a:latin typeface="隶书" pitchFamily="49" charset="-122"/>
                <a:ea typeface="隶书" pitchFamily="49" charset="-122"/>
              </a:rPr>
              <a:t>1988</a:t>
            </a:r>
            <a:r>
              <a:rPr lang="zh-CN" altLang="en-US" sz="3600" b="1" dirty="0">
                <a:solidFill>
                  <a:srgbClr val="CC00FF"/>
                </a:solidFill>
                <a:latin typeface="隶书" pitchFamily="49" charset="-122"/>
                <a:ea typeface="隶书" pitchFamily="49" charset="-122"/>
              </a:rPr>
              <a:t>年海南省、</a:t>
            </a:r>
            <a:r>
              <a:rPr lang="en-US" altLang="zh-CN" sz="3600" b="1" dirty="0">
                <a:solidFill>
                  <a:srgbClr val="CC00FF"/>
                </a:solidFill>
                <a:latin typeface="隶书" pitchFamily="49" charset="-122"/>
                <a:ea typeface="隶书" pitchFamily="49" charset="-122"/>
              </a:rPr>
              <a:t>2010</a:t>
            </a:r>
            <a:r>
              <a:rPr lang="zh-CN" altLang="en-US" sz="3600" b="1" dirty="0">
                <a:solidFill>
                  <a:srgbClr val="CC00FF"/>
                </a:solidFill>
                <a:latin typeface="隶书" pitchFamily="49" charset="-122"/>
                <a:ea typeface="隶书" pitchFamily="49" charset="-122"/>
              </a:rPr>
              <a:t>、</a:t>
            </a:r>
            <a:r>
              <a:rPr lang="en-US" altLang="zh-CN" sz="3600" b="1" dirty="0">
                <a:solidFill>
                  <a:srgbClr val="CC00FF"/>
                </a:solidFill>
                <a:latin typeface="隶书" pitchFamily="49" charset="-122"/>
                <a:ea typeface="隶书" pitchFamily="49" charset="-122"/>
              </a:rPr>
              <a:t>5</a:t>
            </a:r>
            <a:r>
              <a:rPr lang="zh-CN" altLang="en-US" sz="3600" b="1" dirty="0">
                <a:solidFill>
                  <a:srgbClr val="CC00FF"/>
                </a:solidFill>
                <a:latin typeface="隶书" pitchFamily="49" charset="-122"/>
                <a:ea typeface="隶书" pitchFamily="49" charset="-122"/>
              </a:rPr>
              <a:t>新疆喀什为经济特区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/>
      <p:bldP spid="14" grpId="0"/>
      <p:bldP spid="21" grpId="0"/>
      <p:bldP spid="3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52412" y="0"/>
            <a:ext cx="9882187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zh-CN" altLang="en-US" sz="4000" b="1" dirty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（二）第二阶段：</a:t>
            </a:r>
            <a:r>
              <a:rPr lang="en-US" altLang="zh-CN" sz="4000" b="1" dirty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14</a:t>
            </a:r>
            <a:r>
              <a:rPr lang="zh-CN" altLang="en-US" sz="4000" b="1" dirty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沿海港口城市（扩大）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125538"/>
            <a:ext cx="87137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、设立：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1984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年，开放大连、秦皇岛、天津、烟台等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14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个城市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492375"/>
            <a:ext cx="896461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2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、意义：有力地增强了中国改革开放和国民经济的活力</a:t>
            </a:r>
          </a:p>
        </p:txBody>
      </p:sp>
      <p:sp>
        <p:nvSpPr>
          <p:cNvPr id="8" name="Text Box 1046"/>
          <p:cNvSpPr txBox="1"/>
          <p:nvPr/>
        </p:nvSpPr>
        <p:spPr>
          <a:xfrm>
            <a:off x="0" y="4005263"/>
            <a:ext cx="9144000" cy="2357437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46623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广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（州）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大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（连）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上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（海）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青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（岛）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天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（津），</a:t>
            </a:r>
          </a:p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福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（州）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音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（烟）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连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（云）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南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（通）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北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（海），</a:t>
            </a:r>
          </a:p>
          <a:p>
            <a:pPr lvl="0"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湛江到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（秦皇岛）</a:t>
            </a:r>
            <a:r>
              <a:rPr lang="zh-CN" altLang="en-US" sz="3200" b="1" u="sng" dirty="0">
                <a:solidFill>
                  <a:srgbClr val="FF00FF"/>
                </a:solidFill>
                <a:latin typeface="Arial" panose="020B0604020202020204" pitchFamily="34" charset="0"/>
                <a:ea typeface="华文隶书" pitchFamily="2" charset="-122"/>
              </a:rPr>
              <a:t>浙江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华文隶书" pitchFamily="2" charset="-122"/>
              </a:rPr>
              <a:t>（宁波温州）。</a:t>
            </a:r>
          </a:p>
        </p:txBody>
      </p:sp>
      <p:pic>
        <p:nvPicPr>
          <p:cNvPr id="41990" name="Picture 12" descr="2004725944564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0713"/>
            <a:ext cx="8893175" cy="501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306387" y="476250"/>
            <a:ext cx="9450387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zh-CN" altLang="en-US" sz="3600" b="1" dirty="0">
                <a:solidFill>
                  <a:srgbClr val="FF0000"/>
                </a:solidFill>
                <a:latin typeface="方正舒体" pitchFamily="2" charset="-122"/>
                <a:ea typeface="方正舒体" pitchFamily="2" charset="-122"/>
              </a:rPr>
              <a:t>（三）第三阶段：经济开放区（进一步扩大）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2492375"/>
            <a:ext cx="84248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en-US" altLang="zh-CN" sz="3600" b="1" dirty="0">
                <a:solidFill>
                  <a:srgbClr val="FF66FF"/>
                </a:solidFill>
                <a:latin typeface="华文行楷" pitchFamily="2" charset="-122"/>
                <a:ea typeface="华文行楷" pitchFamily="2" charset="-122"/>
              </a:rPr>
              <a:t>1</a:t>
            </a:r>
            <a:r>
              <a:rPr lang="zh-CN" altLang="en-US" sz="3600" b="1" dirty="0">
                <a:solidFill>
                  <a:srgbClr val="FF66FF"/>
                </a:solidFill>
                <a:latin typeface="华文行楷" pitchFamily="2" charset="-122"/>
                <a:ea typeface="华文行楷" pitchFamily="2" charset="-122"/>
              </a:rPr>
              <a:t>、</a:t>
            </a:r>
            <a:r>
              <a:rPr lang="en-US" altLang="zh-CN" sz="3600" b="1" dirty="0">
                <a:solidFill>
                  <a:srgbClr val="FF66FF"/>
                </a:solidFill>
                <a:latin typeface="华文行楷" pitchFamily="2" charset="-122"/>
                <a:ea typeface="华文行楷" pitchFamily="2" charset="-122"/>
              </a:rPr>
              <a:t>1985</a:t>
            </a:r>
            <a:r>
              <a:rPr lang="zh-CN" altLang="en-US" sz="3600" b="1" dirty="0">
                <a:solidFill>
                  <a:srgbClr val="FF66FF"/>
                </a:solidFill>
                <a:latin typeface="华文行楷" pitchFamily="2" charset="-122"/>
                <a:ea typeface="华文行楷" pitchFamily="2" charset="-122"/>
              </a:rPr>
              <a:t>年，开辟四个沿海经济开放区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5300663"/>
            <a:ext cx="8893175" cy="1190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/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1990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年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月，开放上海浦东</a:t>
            </a:r>
          </a:p>
          <a:p>
            <a:pPr lvl="0"/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       为对外开放区</a:t>
            </a:r>
          </a:p>
        </p:txBody>
      </p:sp>
      <p:pic>
        <p:nvPicPr>
          <p:cNvPr id="43013" name="Picture 5" descr="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1438"/>
            <a:ext cx="8748713" cy="441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4" name="TextBox 9"/>
          <p:cNvSpPr txBox="1"/>
          <p:nvPr/>
        </p:nvSpPr>
        <p:spPr>
          <a:xfrm>
            <a:off x="0" y="3500438"/>
            <a:ext cx="9356725" cy="1311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/>
            <a:r>
              <a:rPr lang="zh-CN" altLang="en-US" sz="4000" b="1" dirty="0">
                <a:solidFill>
                  <a:srgbClr val="00B0F0"/>
                </a:solidFill>
                <a:latin typeface="隶书" pitchFamily="49" charset="-122"/>
                <a:ea typeface="隶书" pitchFamily="49" charset="-122"/>
              </a:rPr>
              <a:t>经济开放区：</a:t>
            </a:r>
            <a:r>
              <a:rPr lang="zh-CN" altLang="en-US" sz="4000" b="1" dirty="0">
                <a:solidFill>
                  <a:srgbClr val="9933FF"/>
                </a:solidFill>
                <a:latin typeface="隶书" pitchFamily="49" charset="-122"/>
                <a:ea typeface="隶书" pitchFamily="49" charset="-122"/>
              </a:rPr>
              <a:t>长江三角洲、珠江三角洲、</a:t>
            </a:r>
          </a:p>
          <a:p>
            <a:pPr lvl="0"/>
            <a:r>
              <a:rPr lang="zh-CN" altLang="en-US" sz="4000" b="1" dirty="0">
                <a:solidFill>
                  <a:srgbClr val="9933FF"/>
                </a:solidFill>
                <a:latin typeface="隶书" pitchFamily="49" charset="-122"/>
                <a:ea typeface="隶书" pitchFamily="49" charset="-122"/>
              </a:rPr>
              <a:t>            闽南地区、环渤海地区</a:t>
            </a:r>
          </a:p>
        </p:txBody>
      </p:sp>
      <p:pic>
        <p:nvPicPr>
          <p:cNvPr id="43015" name="Picture 13" descr="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550" y="5778500"/>
            <a:ext cx="862013" cy="1079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765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图片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5" y="476250"/>
            <a:ext cx="9172575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3"/>
          <p:cNvGrpSpPr/>
          <p:nvPr/>
        </p:nvGrpSpPr>
        <p:grpSpPr>
          <a:xfrm>
            <a:off x="4495800" y="4876800"/>
            <a:ext cx="3276600" cy="1752600"/>
            <a:chOff x="2832" y="3072"/>
            <a:chExt cx="2064" cy="1104"/>
          </a:xfrm>
        </p:grpSpPr>
        <p:sp>
          <p:nvSpPr>
            <p:cNvPr id="44036" name="AutoShape 4"/>
            <p:cNvSpPr/>
            <p:nvPr/>
          </p:nvSpPr>
          <p:spPr>
            <a:xfrm>
              <a:off x="3744" y="3840"/>
              <a:ext cx="720" cy="336"/>
            </a:xfrm>
            <a:prstGeom prst="wedgeEllipseCallout">
              <a:avLst>
                <a:gd name="adj1" fmla="val -45139"/>
                <a:gd name="adj2" fmla="val -69046"/>
              </a:avLst>
            </a:prstGeom>
            <a:gradFill rotWithShape="0">
              <a:gsLst>
                <a:gs pos="0">
                  <a:srgbClr val="99FF99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 algn="ctr"/>
              <a:r>
                <a:rPr lang="zh-CN" altLang="en-US" dirty="0">
                  <a:solidFill>
                    <a:srgbClr val="FF0000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深圳</a:t>
              </a:r>
            </a:p>
          </p:txBody>
        </p:sp>
        <p:sp>
          <p:nvSpPr>
            <p:cNvPr id="44037" name="AutoShape 5"/>
            <p:cNvSpPr/>
            <p:nvPr/>
          </p:nvSpPr>
          <p:spPr>
            <a:xfrm>
              <a:off x="2832" y="3504"/>
              <a:ext cx="720" cy="336"/>
            </a:xfrm>
            <a:prstGeom prst="wedgeEllipseCallout">
              <a:avLst>
                <a:gd name="adj1" fmla="val 61944"/>
                <a:gd name="adj2" fmla="val 33630"/>
              </a:avLst>
            </a:prstGeom>
            <a:gradFill rotWithShape="0">
              <a:gsLst>
                <a:gs pos="0">
                  <a:srgbClr val="99CCFF"/>
                </a:gs>
                <a:gs pos="100000">
                  <a:srgbClr val="CCECFF"/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 algn="ctr"/>
              <a:r>
                <a:rPr lang="zh-CN" altLang="en-US" dirty="0">
                  <a:solidFill>
                    <a:srgbClr val="000000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珠海</a:t>
              </a:r>
            </a:p>
          </p:txBody>
        </p:sp>
        <p:sp>
          <p:nvSpPr>
            <p:cNvPr id="44038" name="AutoShape 6"/>
            <p:cNvSpPr/>
            <p:nvPr/>
          </p:nvSpPr>
          <p:spPr>
            <a:xfrm>
              <a:off x="4224" y="3456"/>
              <a:ext cx="672" cy="336"/>
            </a:xfrm>
            <a:prstGeom prst="wedgeEllipseCallout">
              <a:avLst>
                <a:gd name="adj1" fmla="val -79764"/>
                <a:gd name="adj2" fmla="val 21727"/>
              </a:avLst>
            </a:prstGeom>
            <a:gradFill rotWithShape="0">
              <a:gsLst>
                <a:gs pos="0">
                  <a:srgbClr val="0099FF"/>
                </a:gs>
                <a:gs pos="100000">
                  <a:srgbClr val="CCECFF"/>
                </a:gs>
              </a:gsLst>
              <a:lin ang="27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 algn="ctr"/>
              <a:r>
                <a:rPr lang="zh-CN" altLang="en-US" dirty="0">
                  <a:solidFill>
                    <a:srgbClr val="000000"/>
                  </a:solidFill>
                  <a:latin typeface="Tahoma" panose="020B0604030504040204" pitchFamily="34" charset="0"/>
                  <a:ea typeface="宋体" panose="02010600030101010101" pitchFamily="2" charset="-122"/>
                  <a:hlinkClick r:id="" action="ppaction://noaction"/>
                </a:rPr>
                <a:t>汕头</a:t>
              </a:r>
              <a:endParaRPr lang="zh-CN" altLang="en-US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039" name="AutoShape 7"/>
            <p:cNvSpPr/>
            <p:nvPr/>
          </p:nvSpPr>
          <p:spPr>
            <a:xfrm>
              <a:off x="3648" y="3072"/>
              <a:ext cx="720" cy="336"/>
            </a:xfrm>
            <a:prstGeom prst="wedgeEllipseCallout">
              <a:avLst>
                <a:gd name="adj1" fmla="val 22917"/>
                <a:gd name="adj2" fmla="val 82144"/>
              </a:avLst>
            </a:prstGeom>
            <a:gradFill rotWithShape="0">
              <a:gsLst>
                <a:gs pos="0">
                  <a:srgbClr val="FF9999"/>
                </a:gs>
                <a:gs pos="100000">
                  <a:srgbClr val="CCECFF"/>
                </a:gs>
              </a:gsLst>
              <a:lin ang="27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 algn="ctr"/>
              <a:r>
                <a:rPr lang="zh-CN" altLang="en-US" dirty="0">
                  <a:solidFill>
                    <a:srgbClr val="000000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厦门</a:t>
              </a:r>
            </a:p>
          </p:txBody>
        </p:sp>
      </p:grpSp>
      <p:sp>
        <p:nvSpPr>
          <p:cNvPr id="44040" name="Oval 8"/>
          <p:cNvSpPr/>
          <p:nvPr/>
        </p:nvSpPr>
        <p:spPr>
          <a:xfrm>
            <a:off x="5943600" y="59436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41" name="Oval 9"/>
          <p:cNvSpPr/>
          <p:nvPr/>
        </p:nvSpPr>
        <p:spPr>
          <a:xfrm>
            <a:off x="5715000" y="59436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42" name="Oval 10"/>
          <p:cNvSpPr/>
          <p:nvPr/>
        </p:nvSpPr>
        <p:spPr>
          <a:xfrm>
            <a:off x="6324600" y="57912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43" name="Oval 11"/>
          <p:cNvSpPr/>
          <p:nvPr/>
        </p:nvSpPr>
        <p:spPr>
          <a:xfrm>
            <a:off x="6553200" y="54864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AutoShape 12"/>
          <p:cNvSpPr/>
          <p:nvPr/>
        </p:nvSpPr>
        <p:spPr>
          <a:xfrm>
            <a:off x="3563938" y="6096000"/>
            <a:ext cx="1223962" cy="762000"/>
          </a:xfrm>
          <a:prstGeom prst="cloudCallout">
            <a:avLst>
              <a:gd name="adj1" fmla="val 68546"/>
              <a:gd name="adj2" fmla="val 28750"/>
            </a:avLst>
          </a:prstGeom>
          <a:gradFill rotWithShape="0">
            <a:gsLst>
              <a:gs pos="0">
                <a:srgbClr val="00FF00"/>
              </a:gs>
              <a:gs pos="100000">
                <a:srgbClr val="FFFFCC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algn="ctr"/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" action="ppaction://noaction"/>
              </a:rPr>
              <a:t>海南</a:t>
            </a:r>
            <a:endParaRPr lang="zh-CN" altLang="en-US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45" name="Freeform 13"/>
          <p:cNvSpPr/>
          <p:nvPr/>
        </p:nvSpPr>
        <p:spPr>
          <a:xfrm>
            <a:off x="5105400" y="2590800"/>
            <a:ext cx="2024063" cy="3657600"/>
          </a:xfrm>
          <a:custGeom>
            <a:avLst/>
            <a:gdLst>
              <a:gd name="txL" fmla="*/ 0 w 1275"/>
              <a:gd name="txT" fmla="*/ 0 h 2304"/>
              <a:gd name="txR" fmla="*/ 1275 w 1275"/>
              <a:gd name="txB" fmla="*/ 2304 h 2304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txL" t="txT" r="txR" b="txB"/>
            <a:pathLst>
              <a:path w="1275" h="2304">
                <a:moveTo>
                  <a:pt x="1192" y="126"/>
                </a:moveTo>
                <a:cubicBezTo>
                  <a:pt x="1168" y="91"/>
                  <a:pt x="1139" y="85"/>
                  <a:pt x="1105" y="63"/>
                </a:cubicBezTo>
                <a:cubicBezTo>
                  <a:pt x="1089" y="39"/>
                  <a:pt x="1069" y="28"/>
                  <a:pt x="1042" y="16"/>
                </a:cubicBezTo>
                <a:cubicBezTo>
                  <a:pt x="1027" y="9"/>
                  <a:pt x="994" y="0"/>
                  <a:pt x="994" y="0"/>
                </a:cubicBezTo>
                <a:cubicBezTo>
                  <a:pt x="922" y="15"/>
                  <a:pt x="874" y="72"/>
                  <a:pt x="813" y="110"/>
                </a:cubicBezTo>
                <a:cubicBezTo>
                  <a:pt x="829" y="121"/>
                  <a:pt x="854" y="124"/>
                  <a:pt x="860" y="142"/>
                </a:cubicBezTo>
                <a:cubicBezTo>
                  <a:pt x="863" y="150"/>
                  <a:pt x="863" y="159"/>
                  <a:pt x="868" y="166"/>
                </a:cubicBezTo>
                <a:cubicBezTo>
                  <a:pt x="879" y="180"/>
                  <a:pt x="945" y="207"/>
                  <a:pt x="963" y="213"/>
                </a:cubicBezTo>
                <a:cubicBezTo>
                  <a:pt x="988" y="230"/>
                  <a:pt x="1009" y="252"/>
                  <a:pt x="1034" y="268"/>
                </a:cubicBezTo>
                <a:cubicBezTo>
                  <a:pt x="1076" y="296"/>
                  <a:pt x="1127" y="306"/>
                  <a:pt x="1176" y="316"/>
                </a:cubicBezTo>
                <a:cubicBezTo>
                  <a:pt x="1165" y="346"/>
                  <a:pt x="1156" y="361"/>
                  <a:pt x="1129" y="379"/>
                </a:cubicBezTo>
                <a:cubicBezTo>
                  <a:pt x="1108" y="440"/>
                  <a:pt x="1117" y="506"/>
                  <a:pt x="1057" y="544"/>
                </a:cubicBezTo>
                <a:cubicBezTo>
                  <a:pt x="1035" y="580"/>
                  <a:pt x="1034" y="619"/>
                  <a:pt x="1010" y="655"/>
                </a:cubicBezTo>
                <a:cubicBezTo>
                  <a:pt x="1028" y="707"/>
                  <a:pt x="1032" y="765"/>
                  <a:pt x="1081" y="797"/>
                </a:cubicBezTo>
                <a:cubicBezTo>
                  <a:pt x="1098" y="849"/>
                  <a:pt x="1160" y="948"/>
                  <a:pt x="1207" y="978"/>
                </a:cubicBezTo>
                <a:cubicBezTo>
                  <a:pt x="1215" y="1009"/>
                  <a:pt x="1222" y="1042"/>
                  <a:pt x="1231" y="1073"/>
                </a:cubicBezTo>
                <a:cubicBezTo>
                  <a:pt x="1235" y="1089"/>
                  <a:pt x="1247" y="1120"/>
                  <a:pt x="1247" y="1120"/>
                </a:cubicBezTo>
                <a:cubicBezTo>
                  <a:pt x="1252" y="1171"/>
                  <a:pt x="1275" y="1250"/>
                  <a:pt x="1255" y="1302"/>
                </a:cubicBezTo>
                <a:cubicBezTo>
                  <a:pt x="1248" y="1320"/>
                  <a:pt x="1234" y="1333"/>
                  <a:pt x="1223" y="1349"/>
                </a:cubicBezTo>
                <a:cubicBezTo>
                  <a:pt x="1218" y="1357"/>
                  <a:pt x="1207" y="1373"/>
                  <a:pt x="1207" y="1373"/>
                </a:cubicBezTo>
                <a:cubicBezTo>
                  <a:pt x="1191" y="1427"/>
                  <a:pt x="1166" y="1465"/>
                  <a:pt x="1144" y="1515"/>
                </a:cubicBezTo>
                <a:cubicBezTo>
                  <a:pt x="1123" y="1562"/>
                  <a:pt x="1112" y="1611"/>
                  <a:pt x="1089" y="1657"/>
                </a:cubicBezTo>
                <a:cubicBezTo>
                  <a:pt x="1080" y="1676"/>
                  <a:pt x="1079" y="1704"/>
                  <a:pt x="1065" y="1720"/>
                </a:cubicBezTo>
                <a:cubicBezTo>
                  <a:pt x="1043" y="1744"/>
                  <a:pt x="980" y="1780"/>
                  <a:pt x="947" y="1791"/>
                </a:cubicBezTo>
                <a:cubicBezTo>
                  <a:pt x="886" y="1852"/>
                  <a:pt x="796" y="1879"/>
                  <a:pt x="718" y="1917"/>
                </a:cubicBezTo>
                <a:cubicBezTo>
                  <a:pt x="702" y="1925"/>
                  <a:pt x="688" y="1935"/>
                  <a:pt x="671" y="1941"/>
                </a:cubicBezTo>
                <a:cubicBezTo>
                  <a:pt x="651" y="1948"/>
                  <a:pt x="608" y="1957"/>
                  <a:pt x="608" y="1957"/>
                </a:cubicBezTo>
                <a:cubicBezTo>
                  <a:pt x="566" y="1984"/>
                  <a:pt x="528" y="2004"/>
                  <a:pt x="481" y="2020"/>
                </a:cubicBezTo>
                <a:cubicBezTo>
                  <a:pt x="457" y="2037"/>
                  <a:pt x="438" y="2043"/>
                  <a:pt x="410" y="2051"/>
                </a:cubicBezTo>
                <a:cubicBezTo>
                  <a:pt x="353" y="2110"/>
                  <a:pt x="425" y="2038"/>
                  <a:pt x="355" y="2099"/>
                </a:cubicBezTo>
                <a:cubicBezTo>
                  <a:pt x="330" y="2121"/>
                  <a:pt x="320" y="2144"/>
                  <a:pt x="292" y="2162"/>
                </a:cubicBezTo>
                <a:cubicBezTo>
                  <a:pt x="272" y="2203"/>
                  <a:pt x="241" y="2229"/>
                  <a:pt x="205" y="2257"/>
                </a:cubicBezTo>
                <a:cubicBezTo>
                  <a:pt x="190" y="2268"/>
                  <a:pt x="174" y="2278"/>
                  <a:pt x="158" y="2288"/>
                </a:cubicBezTo>
                <a:cubicBezTo>
                  <a:pt x="150" y="2293"/>
                  <a:pt x="134" y="2304"/>
                  <a:pt x="134" y="2304"/>
                </a:cubicBezTo>
                <a:cubicBezTo>
                  <a:pt x="86" y="2292"/>
                  <a:pt x="54" y="2256"/>
                  <a:pt x="8" y="2241"/>
                </a:cubicBezTo>
                <a:cubicBezTo>
                  <a:pt x="5" y="2233"/>
                  <a:pt x="0" y="2217"/>
                  <a:pt x="0" y="2217"/>
                </a:cubicBezTo>
              </a:path>
            </a:pathLst>
          </a:custGeom>
          <a:noFill/>
          <a:ln w="31750" cap="flat" cmpd="sng">
            <a:solidFill>
              <a:srgbClr val="FF3300">
                <a:alpha val="100000"/>
              </a:srgbClr>
            </a:solidFill>
            <a:prstDash val="solid"/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Oval 14"/>
          <p:cNvSpPr/>
          <p:nvPr/>
        </p:nvSpPr>
        <p:spPr>
          <a:xfrm>
            <a:off x="6934200" y="27432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Oval 15"/>
          <p:cNvSpPr/>
          <p:nvPr/>
        </p:nvSpPr>
        <p:spPr>
          <a:xfrm>
            <a:off x="6629400" y="25146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Oval 16"/>
          <p:cNvSpPr/>
          <p:nvPr/>
        </p:nvSpPr>
        <p:spPr>
          <a:xfrm>
            <a:off x="6324600" y="27432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" name="Oval 17"/>
          <p:cNvSpPr/>
          <p:nvPr/>
        </p:nvSpPr>
        <p:spPr>
          <a:xfrm>
            <a:off x="6858000" y="30480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" name="Oval 18"/>
          <p:cNvSpPr/>
          <p:nvPr/>
        </p:nvSpPr>
        <p:spPr>
          <a:xfrm>
            <a:off x="6858000" y="32766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" name="Oval 19"/>
          <p:cNvSpPr/>
          <p:nvPr/>
        </p:nvSpPr>
        <p:spPr>
          <a:xfrm>
            <a:off x="6705600" y="36576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Oval 20"/>
          <p:cNvSpPr/>
          <p:nvPr/>
        </p:nvSpPr>
        <p:spPr>
          <a:xfrm>
            <a:off x="6934200" y="40386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Oval 21"/>
          <p:cNvSpPr/>
          <p:nvPr/>
        </p:nvSpPr>
        <p:spPr>
          <a:xfrm>
            <a:off x="7010400" y="41910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Oval 22"/>
          <p:cNvSpPr/>
          <p:nvPr/>
        </p:nvSpPr>
        <p:spPr>
          <a:xfrm>
            <a:off x="7086600" y="44958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Oval 23"/>
          <p:cNvSpPr/>
          <p:nvPr/>
        </p:nvSpPr>
        <p:spPr>
          <a:xfrm>
            <a:off x="6934200" y="48768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Oval 24"/>
          <p:cNvSpPr/>
          <p:nvPr/>
        </p:nvSpPr>
        <p:spPr>
          <a:xfrm>
            <a:off x="6705600" y="52578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" name="Oval 25"/>
          <p:cNvSpPr/>
          <p:nvPr/>
        </p:nvSpPr>
        <p:spPr>
          <a:xfrm>
            <a:off x="5715000" y="57912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" name="Oval 26"/>
          <p:cNvSpPr/>
          <p:nvPr/>
        </p:nvSpPr>
        <p:spPr>
          <a:xfrm>
            <a:off x="5029200" y="60960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Oval 27"/>
          <p:cNvSpPr/>
          <p:nvPr/>
        </p:nvSpPr>
        <p:spPr>
          <a:xfrm>
            <a:off x="5257800" y="6172200"/>
            <a:ext cx="152400" cy="152400"/>
          </a:xfrm>
          <a:prstGeom prst="ellipse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" name="Freeform 28"/>
          <p:cNvSpPr/>
          <p:nvPr/>
        </p:nvSpPr>
        <p:spPr>
          <a:xfrm>
            <a:off x="6300788" y="2205038"/>
            <a:ext cx="1100137" cy="1470025"/>
          </a:xfrm>
          <a:custGeom>
            <a:avLst/>
            <a:gdLst>
              <a:gd name="txL" fmla="*/ 0 w 693"/>
              <a:gd name="txT" fmla="*/ 0 h 926"/>
              <a:gd name="txR" fmla="*/ 693 w 693"/>
              <a:gd name="txB" fmla="*/ 926 h 926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693" h="926">
                <a:moveTo>
                  <a:pt x="284" y="923"/>
                </a:moveTo>
                <a:cubicBezTo>
                  <a:pt x="276" y="918"/>
                  <a:pt x="269" y="911"/>
                  <a:pt x="260" y="907"/>
                </a:cubicBezTo>
                <a:cubicBezTo>
                  <a:pt x="253" y="903"/>
                  <a:pt x="238" y="907"/>
                  <a:pt x="237" y="899"/>
                </a:cubicBezTo>
                <a:cubicBezTo>
                  <a:pt x="233" y="866"/>
                  <a:pt x="257" y="847"/>
                  <a:pt x="276" y="828"/>
                </a:cubicBezTo>
                <a:cubicBezTo>
                  <a:pt x="261" y="770"/>
                  <a:pt x="241" y="778"/>
                  <a:pt x="197" y="749"/>
                </a:cubicBezTo>
                <a:cubicBezTo>
                  <a:pt x="165" y="756"/>
                  <a:pt x="135" y="765"/>
                  <a:pt x="103" y="773"/>
                </a:cubicBezTo>
                <a:cubicBezTo>
                  <a:pt x="39" y="765"/>
                  <a:pt x="34" y="772"/>
                  <a:pt x="16" y="718"/>
                </a:cubicBezTo>
                <a:cubicBezTo>
                  <a:pt x="27" y="676"/>
                  <a:pt x="44" y="645"/>
                  <a:pt x="87" y="631"/>
                </a:cubicBezTo>
                <a:cubicBezTo>
                  <a:pt x="109" y="566"/>
                  <a:pt x="119" y="517"/>
                  <a:pt x="40" y="489"/>
                </a:cubicBezTo>
                <a:cubicBezTo>
                  <a:pt x="24" y="465"/>
                  <a:pt x="16" y="442"/>
                  <a:pt x="0" y="418"/>
                </a:cubicBezTo>
                <a:cubicBezTo>
                  <a:pt x="12" y="346"/>
                  <a:pt x="42" y="316"/>
                  <a:pt x="63" y="252"/>
                </a:cubicBezTo>
                <a:cubicBezTo>
                  <a:pt x="89" y="261"/>
                  <a:pt x="134" y="292"/>
                  <a:pt x="134" y="292"/>
                </a:cubicBezTo>
                <a:cubicBezTo>
                  <a:pt x="169" y="288"/>
                  <a:pt x="210" y="298"/>
                  <a:pt x="237" y="276"/>
                </a:cubicBezTo>
                <a:cubicBezTo>
                  <a:pt x="245" y="270"/>
                  <a:pt x="246" y="258"/>
                  <a:pt x="253" y="252"/>
                </a:cubicBezTo>
                <a:cubicBezTo>
                  <a:pt x="267" y="240"/>
                  <a:pt x="300" y="221"/>
                  <a:pt x="300" y="221"/>
                </a:cubicBezTo>
                <a:cubicBezTo>
                  <a:pt x="341" y="157"/>
                  <a:pt x="320" y="189"/>
                  <a:pt x="363" y="126"/>
                </a:cubicBezTo>
                <a:cubicBezTo>
                  <a:pt x="373" y="111"/>
                  <a:pt x="400" y="121"/>
                  <a:pt x="418" y="118"/>
                </a:cubicBezTo>
                <a:cubicBezTo>
                  <a:pt x="450" y="113"/>
                  <a:pt x="482" y="104"/>
                  <a:pt x="513" y="95"/>
                </a:cubicBezTo>
                <a:cubicBezTo>
                  <a:pt x="535" y="62"/>
                  <a:pt x="546" y="31"/>
                  <a:pt x="568" y="0"/>
                </a:cubicBezTo>
                <a:cubicBezTo>
                  <a:pt x="600" y="11"/>
                  <a:pt x="606" y="24"/>
                  <a:pt x="616" y="55"/>
                </a:cubicBezTo>
                <a:cubicBezTo>
                  <a:pt x="597" y="111"/>
                  <a:pt x="614" y="93"/>
                  <a:pt x="576" y="118"/>
                </a:cubicBezTo>
                <a:cubicBezTo>
                  <a:pt x="579" y="131"/>
                  <a:pt x="577" y="146"/>
                  <a:pt x="584" y="158"/>
                </a:cubicBezTo>
                <a:cubicBezTo>
                  <a:pt x="603" y="191"/>
                  <a:pt x="615" y="168"/>
                  <a:pt x="623" y="150"/>
                </a:cubicBezTo>
                <a:cubicBezTo>
                  <a:pt x="650" y="88"/>
                  <a:pt x="620" y="114"/>
                  <a:pt x="663" y="87"/>
                </a:cubicBezTo>
                <a:cubicBezTo>
                  <a:pt x="688" y="123"/>
                  <a:pt x="693" y="213"/>
                  <a:pt x="671" y="252"/>
                </a:cubicBezTo>
                <a:cubicBezTo>
                  <a:pt x="665" y="262"/>
                  <a:pt x="650" y="264"/>
                  <a:pt x="639" y="268"/>
                </a:cubicBezTo>
                <a:cubicBezTo>
                  <a:pt x="603" y="280"/>
                  <a:pt x="584" y="279"/>
                  <a:pt x="552" y="300"/>
                </a:cubicBezTo>
                <a:cubicBezTo>
                  <a:pt x="534" y="328"/>
                  <a:pt x="510" y="338"/>
                  <a:pt x="489" y="363"/>
                </a:cubicBezTo>
                <a:cubicBezTo>
                  <a:pt x="483" y="370"/>
                  <a:pt x="481" y="380"/>
                  <a:pt x="474" y="386"/>
                </a:cubicBezTo>
                <a:cubicBezTo>
                  <a:pt x="467" y="391"/>
                  <a:pt x="458" y="391"/>
                  <a:pt x="450" y="394"/>
                </a:cubicBezTo>
                <a:cubicBezTo>
                  <a:pt x="442" y="386"/>
                  <a:pt x="432" y="380"/>
                  <a:pt x="426" y="371"/>
                </a:cubicBezTo>
                <a:cubicBezTo>
                  <a:pt x="393" y="323"/>
                  <a:pt x="467" y="287"/>
                  <a:pt x="489" y="252"/>
                </a:cubicBezTo>
                <a:cubicBezTo>
                  <a:pt x="478" y="176"/>
                  <a:pt x="492" y="180"/>
                  <a:pt x="426" y="158"/>
                </a:cubicBezTo>
                <a:cubicBezTo>
                  <a:pt x="402" y="166"/>
                  <a:pt x="395" y="165"/>
                  <a:pt x="379" y="189"/>
                </a:cubicBezTo>
                <a:cubicBezTo>
                  <a:pt x="374" y="196"/>
                  <a:pt x="376" y="206"/>
                  <a:pt x="371" y="213"/>
                </a:cubicBezTo>
                <a:cubicBezTo>
                  <a:pt x="359" y="228"/>
                  <a:pt x="317" y="257"/>
                  <a:pt x="300" y="268"/>
                </a:cubicBezTo>
                <a:cubicBezTo>
                  <a:pt x="270" y="313"/>
                  <a:pt x="251" y="365"/>
                  <a:pt x="221" y="410"/>
                </a:cubicBezTo>
                <a:cubicBezTo>
                  <a:pt x="205" y="476"/>
                  <a:pt x="197" y="549"/>
                  <a:pt x="237" y="607"/>
                </a:cubicBezTo>
                <a:cubicBezTo>
                  <a:pt x="251" y="650"/>
                  <a:pt x="264" y="648"/>
                  <a:pt x="308" y="639"/>
                </a:cubicBezTo>
                <a:cubicBezTo>
                  <a:pt x="352" y="573"/>
                  <a:pt x="409" y="589"/>
                  <a:pt x="489" y="584"/>
                </a:cubicBezTo>
                <a:cubicBezTo>
                  <a:pt x="522" y="562"/>
                  <a:pt x="539" y="555"/>
                  <a:pt x="552" y="599"/>
                </a:cubicBezTo>
                <a:cubicBezTo>
                  <a:pt x="525" y="642"/>
                  <a:pt x="471" y="665"/>
                  <a:pt x="426" y="686"/>
                </a:cubicBezTo>
                <a:cubicBezTo>
                  <a:pt x="412" y="701"/>
                  <a:pt x="396" y="715"/>
                  <a:pt x="387" y="734"/>
                </a:cubicBezTo>
                <a:cubicBezTo>
                  <a:pt x="362" y="790"/>
                  <a:pt x="386" y="784"/>
                  <a:pt x="324" y="805"/>
                </a:cubicBezTo>
                <a:cubicBezTo>
                  <a:pt x="321" y="813"/>
                  <a:pt x="321" y="822"/>
                  <a:pt x="316" y="828"/>
                </a:cubicBezTo>
                <a:cubicBezTo>
                  <a:pt x="310" y="835"/>
                  <a:pt x="294" y="835"/>
                  <a:pt x="292" y="844"/>
                </a:cubicBezTo>
                <a:cubicBezTo>
                  <a:pt x="288" y="859"/>
                  <a:pt x="297" y="875"/>
                  <a:pt x="300" y="891"/>
                </a:cubicBezTo>
                <a:cubicBezTo>
                  <a:pt x="291" y="926"/>
                  <a:pt x="303" y="923"/>
                  <a:pt x="284" y="923"/>
                </a:cubicBezTo>
                <a:close/>
              </a:path>
            </a:pathLst>
          </a:custGeom>
          <a:solidFill>
            <a:srgbClr val="00FF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Freeform 29"/>
          <p:cNvSpPr/>
          <p:nvPr/>
        </p:nvSpPr>
        <p:spPr>
          <a:xfrm>
            <a:off x="6626225" y="3683000"/>
            <a:ext cx="671513" cy="1039813"/>
          </a:xfrm>
          <a:custGeom>
            <a:avLst/>
            <a:gdLst>
              <a:gd name="txL" fmla="*/ 0 w 423"/>
              <a:gd name="txT" fmla="*/ 0 h 655"/>
              <a:gd name="txR" fmla="*/ 423 w 423"/>
              <a:gd name="txB" fmla="*/ 655 h 655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txL" t="txT" r="txR" b="txB"/>
            <a:pathLst>
              <a:path w="423" h="655">
                <a:moveTo>
                  <a:pt x="110" y="0"/>
                </a:moveTo>
                <a:cubicBezTo>
                  <a:pt x="60" y="35"/>
                  <a:pt x="68" y="98"/>
                  <a:pt x="126" y="118"/>
                </a:cubicBezTo>
                <a:cubicBezTo>
                  <a:pt x="134" y="126"/>
                  <a:pt x="144" y="133"/>
                  <a:pt x="150" y="142"/>
                </a:cubicBezTo>
                <a:cubicBezTo>
                  <a:pt x="166" y="165"/>
                  <a:pt x="155" y="204"/>
                  <a:pt x="134" y="221"/>
                </a:cubicBezTo>
                <a:cubicBezTo>
                  <a:pt x="127" y="226"/>
                  <a:pt x="118" y="225"/>
                  <a:pt x="110" y="229"/>
                </a:cubicBezTo>
                <a:cubicBezTo>
                  <a:pt x="73" y="247"/>
                  <a:pt x="41" y="260"/>
                  <a:pt x="0" y="268"/>
                </a:cubicBezTo>
                <a:cubicBezTo>
                  <a:pt x="10" y="317"/>
                  <a:pt x="13" y="350"/>
                  <a:pt x="55" y="379"/>
                </a:cubicBezTo>
                <a:cubicBezTo>
                  <a:pt x="29" y="417"/>
                  <a:pt x="16" y="441"/>
                  <a:pt x="71" y="457"/>
                </a:cubicBezTo>
                <a:cubicBezTo>
                  <a:pt x="79" y="455"/>
                  <a:pt x="87" y="447"/>
                  <a:pt x="95" y="450"/>
                </a:cubicBezTo>
                <a:cubicBezTo>
                  <a:pt x="125" y="462"/>
                  <a:pt x="101" y="503"/>
                  <a:pt x="95" y="521"/>
                </a:cubicBezTo>
                <a:cubicBezTo>
                  <a:pt x="109" y="606"/>
                  <a:pt x="98" y="594"/>
                  <a:pt x="189" y="584"/>
                </a:cubicBezTo>
                <a:cubicBezTo>
                  <a:pt x="210" y="591"/>
                  <a:pt x="235" y="587"/>
                  <a:pt x="253" y="599"/>
                </a:cubicBezTo>
                <a:cubicBezTo>
                  <a:pt x="267" y="608"/>
                  <a:pt x="256" y="635"/>
                  <a:pt x="268" y="647"/>
                </a:cubicBezTo>
                <a:cubicBezTo>
                  <a:pt x="274" y="653"/>
                  <a:pt x="284" y="652"/>
                  <a:pt x="292" y="655"/>
                </a:cubicBezTo>
                <a:cubicBezTo>
                  <a:pt x="318" y="652"/>
                  <a:pt x="346" y="655"/>
                  <a:pt x="371" y="647"/>
                </a:cubicBezTo>
                <a:cubicBezTo>
                  <a:pt x="423" y="629"/>
                  <a:pt x="370" y="541"/>
                  <a:pt x="339" y="521"/>
                </a:cubicBezTo>
                <a:cubicBezTo>
                  <a:pt x="302" y="528"/>
                  <a:pt x="277" y="536"/>
                  <a:pt x="237" y="521"/>
                </a:cubicBezTo>
                <a:cubicBezTo>
                  <a:pt x="229" y="518"/>
                  <a:pt x="253" y="517"/>
                  <a:pt x="260" y="513"/>
                </a:cubicBezTo>
                <a:cubicBezTo>
                  <a:pt x="279" y="503"/>
                  <a:pt x="295" y="489"/>
                  <a:pt x="308" y="473"/>
                </a:cubicBezTo>
                <a:cubicBezTo>
                  <a:pt x="336" y="440"/>
                  <a:pt x="334" y="402"/>
                  <a:pt x="371" y="379"/>
                </a:cubicBezTo>
                <a:cubicBezTo>
                  <a:pt x="368" y="363"/>
                  <a:pt x="371" y="345"/>
                  <a:pt x="363" y="331"/>
                </a:cubicBezTo>
                <a:cubicBezTo>
                  <a:pt x="359" y="324"/>
                  <a:pt x="345" y="329"/>
                  <a:pt x="339" y="323"/>
                </a:cubicBezTo>
                <a:cubicBezTo>
                  <a:pt x="315" y="300"/>
                  <a:pt x="340" y="284"/>
                  <a:pt x="292" y="268"/>
                </a:cubicBezTo>
                <a:cubicBezTo>
                  <a:pt x="274" y="216"/>
                  <a:pt x="261" y="142"/>
                  <a:pt x="213" y="110"/>
                </a:cubicBezTo>
                <a:cubicBezTo>
                  <a:pt x="194" y="53"/>
                  <a:pt x="180" y="0"/>
                  <a:pt x="110" y="0"/>
                </a:cubicBezTo>
                <a:close/>
              </a:path>
            </a:pathLst>
          </a:custGeom>
          <a:solidFill>
            <a:srgbClr val="00FF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Freeform 30"/>
          <p:cNvSpPr/>
          <p:nvPr/>
        </p:nvSpPr>
        <p:spPr>
          <a:xfrm>
            <a:off x="6324600" y="4724400"/>
            <a:ext cx="863600" cy="1168400"/>
          </a:xfrm>
          <a:custGeom>
            <a:avLst/>
            <a:gdLst>
              <a:gd name="txL" fmla="*/ 0 w 544"/>
              <a:gd name="txT" fmla="*/ 0 h 736"/>
              <a:gd name="txR" fmla="*/ 544 w 544"/>
              <a:gd name="txB" fmla="*/ 736 h 736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44" h="736">
                <a:moveTo>
                  <a:pt x="497" y="18"/>
                </a:moveTo>
                <a:cubicBezTo>
                  <a:pt x="451" y="10"/>
                  <a:pt x="422" y="0"/>
                  <a:pt x="394" y="41"/>
                </a:cubicBezTo>
                <a:cubicBezTo>
                  <a:pt x="379" y="115"/>
                  <a:pt x="371" y="192"/>
                  <a:pt x="315" y="246"/>
                </a:cubicBezTo>
                <a:cubicBezTo>
                  <a:pt x="306" y="274"/>
                  <a:pt x="291" y="292"/>
                  <a:pt x="276" y="317"/>
                </a:cubicBezTo>
                <a:cubicBezTo>
                  <a:pt x="242" y="376"/>
                  <a:pt x="227" y="421"/>
                  <a:pt x="165" y="459"/>
                </a:cubicBezTo>
                <a:cubicBezTo>
                  <a:pt x="151" y="500"/>
                  <a:pt x="130" y="522"/>
                  <a:pt x="94" y="546"/>
                </a:cubicBezTo>
                <a:cubicBezTo>
                  <a:pt x="83" y="578"/>
                  <a:pt x="70" y="584"/>
                  <a:pt x="39" y="594"/>
                </a:cubicBezTo>
                <a:cubicBezTo>
                  <a:pt x="3" y="628"/>
                  <a:pt x="7" y="644"/>
                  <a:pt x="0" y="696"/>
                </a:cubicBezTo>
                <a:cubicBezTo>
                  <a:pt x="37" y="722"/>
                  <a:pt x="13" y="709"/>
                  <a:pt x="71" y="728"/>
                </a:cubicBezTo>
                <a:cubicBezTo>
                  <a:pt x="79" y="731"/>
                  <a:pt x="94" y="736"/>
                  <a:pt x="94" y="736"/>
                </a:cubicBezTo>
                <a:cubicBezTo>
                  <a:pt x="151" y="698"/>
                  <a:pt x="127" y="652"/>
                  <a:pt x="165" y="609"/>
                </a:cubicBezTo>
                <a:cubicBezTo>
                  <a:pt x="180" y="592"/>
                  <a:pt x="197" y="578"/>
                  <a:pt x="213" y="562"/>
                </a:cubicBezTo>
                <a:cubicBezTo>
                  <a:pt x="231" y="545"/>
                  <a:pt x="276" y="523"/>
                  <a:pt x="276" y="523"/>
                </a:cubicBezTo>
                <a:cubicBezTo>
                  <a:pt x="302" y="444"/>
                  <a:pt x="297" y="399"/>
                  <a:pt x="371" y="349"/>
                </a:cubicBezTo>
                <a:cubicBezTo>
                  <a:pt x="373" y="341"/>
                  <a:pt x="374" y="332"/>
                  <a:pt x="378" y="325"/>
                </a:cubicBezTo>
                <a:cubicBezTo>
                  <a:pt x="384" y="314"/>
                  <a:pt x="398" y="306"/>
                  <a:pt x="402" y="294"/>
                </a:cubicBezTo>
                <a:cubicBezTo>
                  <a:pt x="409" y="271"/>
                  <a:pt x="404" y="246"/>
                  <a:pt x="410" y="223"/>
                </a:cubicBezTo>
                <a:cubicBezTo>
                  <a:pt x="418" y="190"/>
                  <a:pt x="462" y="173"/>
                  <a:pt x="489" y="160"/>
                </a:cubicBezTo>
                <a:cubicBezTo>
                  <a:pt x="512" y="125"/>
                  <a:pt x="531" y="97"/>
                  <a:pt x="544" y="57"/>
                </a:cubicBezTo>
                <a:cubicBezTo>
                  <a:pt x="509" y="45"/>
                  <a:pt x="522" y="40"/>
                  <a:pt x="497" y="18"/>
                </a:cubicBezTo>
                <a:close/>
              </a:path>
            </a:pathLst>
          </a:custGeom>
          <a:solidFill>
            <a:srgbClr val="00FF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Freeform 31"/>
          <p:cNvSpPr/>
          <p:nvPr/>
        </p:nvSpPr>
        <p:spPr>
          <a:xfrm>
            <a:off x="4953000" y="5410200"/>
            <a:ext cx="1339850" cy="1042988"/>
          </a:xfrm>
          <a:custGeom>
            <a:avLst/>
            <a:gdLst>
              <a:gd name="txL" fmla="*/ 0 w 844"/>
              <a:gd name="txT" fmla="*/ 0 h 657"/>
              <a:gd name="txR" fmla="*/ 844 w 844"/>
              <a:gd name="txB" fmla="*/ 657 h 657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2147483647"/>
              </a:cxn>
            </a:cxnLst>
            <a:rect l="txL" t="txT" r="txR" b="txB"/>
            <a:pathLst>
              <a:path w="844" h="657">
                <a:moveTo>
                  <a:pt x="0" y="436"/>
                </a:moveTo>
                <a:cubicBezTo>
                  <a:pt x="17" y="430"/>
                  <a:pt x="30" y="414"/>
                  <a:pt x="47" y="412"/>
                </a:cubicBezTo>
                <a:cubicBezTo>
                  <a:pt x="76" y="408"/>
                  <a:pt x="105" y="423"/>
                  <a:pt x="134" y="428"/>
                </a:cubicBezTo>
                <a:cubicBezTo>
                  <a:pt x="142" y="431"/>
                  <a:pt x="151" y="430"/>
                  <a:pt x="157" y="436"/>
                </a:cubicBezTo>
                <a:cubicBezTo>
                  <a:pt x="170" y="449"/>
                  <a:pt x="173" y="472"/>
                  <a:pt x="189" y="483"/>
                </a:cubicBezTo>
                <a:cubicBezTo>
                  <a:pt x="220" y="504"/>
                  <a:pt x="204" y="496"/>
                  <a:pt x="236" y="507"/>
                </a:cubicBezTo>
                <a:cubicBezTo>
                  <a:pt x="265" y="501"/>
                  <a:pt x="297" y="504"/>
                  <a:pt x="323" y="491"/>
                </a:cubicBezTo>
                <a:cubicBezTo>
                  <a:pt x="346" y="479"/>
                  <a:pt x="355" y="420"/>
                  <a:pt x="355" y="420"/>
                </a:cubicBezTo>
                <a:cubicBezTo>
                  <a:pt x="346" y="383"/>
                  <a:pt x="347" y="370"/>
                  <a:pt x="315" y="349"/>
                </a:cubicBezTo>
                <a:cubicBezTo>
                  <a:pt x="286" y="261"/>
                  <a:pt x="414" y="246"/>
                  <a:pt x="473" y="238"/>
                </a:cubicBezTo>
                <a:cubicBezTo>
                  <a:pt x="500" y="230"/>
                  <a:pt x="525" y="222"/>
                  <a:pt x="552" y="215"/>
                </a:cubicBezTo>
                <a:cubicBezTo>
                  <a:pt x="555" y="207"/>
                  <a:pt x="561" y="199"/>
                  <a:pt x="560" y="191"/>
                </a:cubicBezTo>
                <a:cubicBezTo>
                  <a:pt x="558" y="175"/>
                  <a:pt x="544" y="144"/>
                  <a:pt x="544" y="144"/>
                </a:cubicBezTo>
                <a:cubicBezTo>
                  <a:pt x="528" y="0"/>
                  <a:pt x="519" y="85"/>
                  <a:pt x="560" y="89"/>
                </a:cubicBezTo>
                <a:cubicBezTo>
                  <a:pt x="581" y="91"/>
                  <a:pt x="602" y="84"/>
                  <a:pt x="623" y="81"/>
                </a:cubicBezTo>
                <a:cubicBezTo>
                  <a:pt x="638" y="76"/>
                  <a:pt x="672" y="60"/>
                  <a:pt x="686" y="81"/>
                </a:cubicBezTo>
                <a:cubicBezTo>
                  <a:pt x="709" y="116"/>
                  <a:pt x="670" y="123"/>
                  <a:pt x="655" y="128"/>
                </a:cubicBezTo>
                <a:cubicBezTo>
                  <a:pt x="732" y="181"/>
                  <a:pt x="683" y="159"/>
                  <a:pt x="812" y="167"/>
                </a:cubicBezTo>
                <a:cubicBezTo>
                  <a:pt x="835" y="236"/>
                  <a:pt x="800" y="126"/>
                  <a:pt x="828" y="238"/>
                </a:cubicBezTo>
                <a:cubicBezTo>
                  <a:pt x="832" y="254"/>
                  <a:pt x="844" y="286"/>
                  <a:pt x="844" y="286"/>
                </a:cubicBezTo>
                <a:cubicBezTo>
                  <a:pt x="830" y="327"/>
                  <a:pt x="836" y="352"/>
                  <a:pt x="797" y="365"/>
                </a:cubicBezTo>
                <a:cubicBezTo>
                  <a:pt x="734" y="344"/>
                  <a:pt x="729" y="352"/>
                  <a:pt x="662" y="365"/>
                </a:cubicBezTo>
                <a:cubicBezTo>
                  <a:pt x="651" y="425"/>
                  <a:pt x="668" y="388"/>
                  <a:pt x="631" y="420"/>
                </a:cubicBezTo>
                <a:cubicBezTo>
                  <a:pt x="614" y="435"/>
                  <a:pt x="583" y="467"/>
                  <a:pt x="583" y="467"/>
                </a:cubicBezTo>
                <a:cubicBezTo>
                  <a:pt x="548" y="458"/>
                  <a:pt x="533" y="451"/>
                  <a:pt x="497" y="459"/>
                </a:cubicBezTo>
                <a:cubicBezTo>
                  <a:pt x="489" y="464"/>
                  <a:pt x="482" y="471"/>
                  <a:pt x="473" y="475"/>
                </a:cubicBezTo>
                <a:cubicBezTo>
                  <a:pt x="465" y="479"/>
                  <a:pt x="456" y="479"/>
                  <a:pt x="449" y="483"/>
                </a:cubicBezTo>
                <a:cubicBezTo>
                  <a:pt x="372" y="526"/>
                  <a:pt x="433" y="507"/>
                  <a:pt x="370" y="523"/>
                </a:cubicBezTo>
                <a:cubicBezTo>
                  <a:pt x="328" y="550"/>
                  <a:pt x="284" y="550"/>
                  <a:pt x="236" y="562"/>
                </a:cubicBezTo>
                <a:cubicBezTo>
                  <a:pt x="225" y="605"/>
                  <a:pt x="220" y="631"/>
                  <a:pt x="181" y="657"/>
                </a:cubicBezTo>
                <a:cubicBezTo>
                  <a:pt x="173" y="654"/>
                  <a:pt x="163" y="655"/>
                  <a:pt x="157" y="649"/>
                </a:cubicBezTo>
                <a:cubicBezTo>
                  <a:pt x="128" y="619"/>
                  <a:pt x="188" y="614"/>
                  <a:pt x="134" y="578"/>
                </a:cubicBezTo>
                <a:cubicBezTo>
                  <a:pt x="103" y="557"/>
                  <a:pt x="119" y="565"/>
                  <a:pt x="86" y="554"/>
                </a:cubicBezTo>
                <a:cubicBezTo>
                  <a:pt x="78" y="546"/>
                  <a:pt x="72" y="537"/>
                  <a:pt x="63" y="530"/>
                </a:cubicBezTo>
                <a:cubicBezTo>
                  <a:pt x="48" y="518"/>
                  <a:pt x="15" y="499"/>
                  <a:pt x="15" y="499"/>
                </a:cubicBezTo>
                <a:cubicBezTo>
                  <a:pt x="10" y="491"/>
                  <a:pt x="0" y="484"/>
                  <a:pt x="0" y="475"/>
                </a:cubicBezTo>
                <a:cubicBezTo>
                  <a:pt x="0" y="426"/>
                  <a:pt x="36" y="475"/>
                  <a:pt x="0" y="436"/>
                </a:cubicBezTo>
                <a:close/>
              </a:path>
            </a:pathLst>
          </a:custGeom>
          <a:solidFill>
            <a:srgbClr val="00FF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Text Box 32"/>
          <p:cNvSpPr txBox="1"/>
          <p:nvPr/>
        </p:nvSpPr>
        <p:spPr>
          <a:xfrm>
            <a:off x="0" y="4211638"/>
            <a:ext cx="3097213" cy="2646362"/>
          </a:xfrm>
          <a:prstGeom prst="rect">
            <a:avLst/>
          </a:prstGeom>
          <a:solidFill>
            <a:srgbClr val="00B050"/>
          </a:solidFill>
          <a:ln w="28575" cap="flat" cmpd="sng">
            <a:solidFill>
              <a:srgbClr val="46623C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 algn="ctr">
              <a:lnSpc>
                <a:spcPct val="12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多层次有重点</a:t>
            </a:r>
          </a:p>
          <a:p>
            <a:pPr lvl="0" algn="ctr">
              <a:lnSpc>
                <a:spcPct val="12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点线面结合</a:t>
            </a:r>
          </a:p>
          <a:p>
            <a:pPr lvl="0" algn="ctr">
              <a:lnSpc>
                <a:spcPct val="12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全方位</a:t>
            </a:r>
          </a:p>
        </p:txBody>
      </p:sp>
      <p:sp>
        <p:nvSpPr>
          <p:cNvPr id="33" name="AutoShape 33"/>
          <p:cNvSpPr/>
          <p:nvPr/>
        </p:nvSpPr>
        <p:spPr>
          <a:xfrm>
            <a:off x="7524750" y="3573463"/>
            <a:ext cx="1368425" cy="935037"/>
          </a:xfrm>
          <a:prstGeom prst="cloudCallout">
            <a:avLst>
              <a:gd name="adj1" fmla="val -62528"/>
              <a:gd name="adj2" fmla="val 36759"/>
            </a:avLst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algn="ctr"/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3" action="ppaction://hlinksldjump"/>
              </a:rPr>
              <a:t>浦东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1990</a:t>
            </a:r>
          </a:p>
        </p:txBody>
      </p:sp>
      <p:sp>
        <p:nvSpPr>
          <p:cNvPr id="34" name="AutoShape 34"/>
          <p:cNvSpPr/>
          <p:nvPr/>
        </p:nvSpPr>
        <p:spPr>
          <a:xfrm>
            <a:off x="5508625" y="3068638"/>
            <a:ext cx="1512888" cy="2735262"/>
          </a:xfrm>
          <a:prstGeom prst="leftArrow">
            <a:avLst>
              <a:gd name="adj1" fmla="val 50027"/>
              <a:gd name="adj2" fmla="val 24986"/>
            </a:avLst>
          </a:prstGeom>
          <a:solidFill>
            <a:srgbClr val="FF6600">
              <a:alpha val="50980"/>
            </a:srgbClr>
          </a:solidFill>
          <a:ln w="4445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" name="Group 36"/>
          <p:cNvGrpSpPr/>
          <p:nvPr/>
        </p:nvGrpSpPr>
        <p:grpSpPr>
          <a:xfrm>
            <a:off x="3348038" y="0"/>
            <a:ext cx="1504950" cy="3068638"/>
            <a:chOff x="1795" y="0"/>
            <a:chExt cx="948" cy="1933"/>
          </a:xfrm>
        </p:grpSpPr>
        <p:sp>
          <p:nvSpPr>
            <p:cNvPr id="44068" name="AutoShape 37" descr="水滴"/>
            <p:cNvSpPr/>
            <p:nvPr/>
          </p:nvSpPr>
          <p:spPr>
            <a:xfrm flipH="1">
              <a:off x="2290" y="618"/>
              <a:ext cx="453" cy="408"/>
            </a:xfrm>
            <a:prstGeom prst="rightArrow">
              <a:avLst>
                <a:gd name="adj1" fmla="val 50000"/>
                <a:gd name="adj2" fmla="val 27757"/>
              </a:avLst>
            </a:prstGeom>
            <a:blipFill rotWithShape="1">
              <a:blip r:embed="rId4"/>
            </a:blipFill>
            <a:ln w="34925" cap="flat" cmpd="sng">
              <a:solidFill>
                <a:srgbClr val="99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/>
              <a:endParaRPr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069" name="Text Box 38" descr="水滴"/>
            <p:cNvSpPr txBox="1"/>
            <p:nvPr/>
          </p:nvSpPr>
          <p:spPr>
            <a:xfrm>
              <a:off x="1795" y="0"/>
              <a:ext cx="388" cy="1933"/>
            </a:xfrm>
            <a:prstGeom prst="rect">
              <a:avLst/>
            </a:prstGeom>
            <a:blipFill rotWithShape="1">
              <a:blip r:embed="rId4"/>
            </a:blipFill>
            <a:ln w="34925" cap="flat" cmpd="sng">
              <a:solidFill>
                <a:srgbClr val="99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>
              <a:spAutoFit/>
            </a:bodyPr>
            <a:lstStyle/>
            <a:p>
              <a:pPr lvl="0" algn="ctr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沿 海 开 放 城 市</a:t>
              </a:r>
            </a:p>
          </p:txBody>
        </p:sp>
      </p:grpSp>
      <p:grpSp>
        <p:nvGrpSpPr>
          <p:cNvPr id="4" name="Group 39"/>
          <p:cNvGrpSpPr/>
          <p:nvPr/>
        </p:nvGrpSpPr>
        <p:grpSpPr>
          <a:xfrm>
            <a:off x="1763713" y="0"/>
            <a:ext cx="1438275" cy="3068638"/>
            <a:chOff x="930" y="0"/>
            <a:chExt cx="906" cy="1933"/>
          </a:xfrm>
        </p:grpSpPr>
        <p:sp>
          <p:nvSpPr>
            <p:cNvPr id="44071" name="AutoShape 40" descr="水滴"/>
            <p:cNvSpPr/>
            <p:nvPr/>
          </p:nvSpPr>
          <p:spPr>
            <a:xfrm flipH="1">
              <a:off x="1383" y="572"/>
              <a:ext cx="453" cy="408"/>
            </a:xfrm>
            <a:prstGeom prst="rightArrow">
              <a:avLst>
                <a:gd name="adj1" fmla="val 50000"/>
                <a:gd name="adj2" fmla="val 27757"/>
              </a:avLst>
            </a:prstGeom>
            <a:blipFill rotWithShape="1">
              <a:blip r:embed="rId4"/>
            </a:blipFill>
            <a:ln w="34925" cap="flat" cmpd="sng">
              <a:solidFill>
                <a:srgbClr val="99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/>
              <a:endParaRPr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072" name="Text Box 41" descr="水滴"/>
            <p:cNvSpPr txBox="1"/>
            <p:nvPr/>
          </p:nvSpPr>
          <p:spPr>
            <a:xfrm>
              <a:off x="930" y="0"/>
              <a:ext cx="407" cy="1933"/>
            </a:xfrm>
            <a:prstGeom prst="rect">
              <a:avLst/>
            </a:prstGeom>
            <a:blipFill rotWithShape="1">
              <a:blip r:embed="rId4"/>
            </a:blipFill>
            <a:ln w="34925" cap="flat" cmpd="sng">
              <a:solidFill>
                <a:srgbClr val="99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>
              <a:spAutoFit/>
            </a:bodyPr>
            <a:lstStyle/>
            <a:p>
              <a:pPr lvl="0" algn="ctr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沿海经济开放区</a:t>
              </a:r>
            </a:p>
          </p:txBody>
        </p:sp>
      </p:grpSp>
      <p:grpSp>
        <p:nvGrpSpPr>
          <p:cNvPr id="5" name="Group 42"/>
          <p:cNvGrpSpPr/>
          <p:nvPr/>
        </p:nvGrpSpPr>
        <p:grpSpPr>
          <a:xfrm>
            <a:off x="250825" y="0"/>
            <a:ext cx="1403350" cy="3141663"/>
            <a:chOff x="0" y="0"/>
            <a:chExt cx="884" cy="1979"/>
          </a:xfrm>
        </p:grpSpPr>
        <p:sp>
          <p:nvSpPr>
            <p:cNvPr id="44074" name="AutoShape 43" descr="水滴"/>
            <p:cNvSpPr/>
            <p:nvPr/>
          </p:nvSpPr>
          <p:spPr>
            <a:xfrm flipH="1">
              <a:off x="431" y="572"/>
              <a:ext cx="453" cy="408"/>
            </a:xfrm>
            <a:prstGeom prst="rightArrow">
              <a:avLst>
                <a:gd name="adj1" fmla="val 50000"/>
                <a:gd name="adj2" fmla="val 27757"/>
              </a:avLst>
            </a:prstGeom>
            <a:blipFill rotWithShape="1">
              <a:blip r:embed="rId4"/>
            </a:blipFill>
            <a:ln w="34925" cap="flat" cmpd="sng">
              <a:solidFill>
                <a:srgbClr val="99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/>
              <a:endParaRPr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075" name="Text Box 44" descr="水滴"/>
            <p:cNvSpPr txBox="1"/>
            <p:nvPr/>
          </p:nvSpPr>
          <p:spPr>
            <a:xfrm>
              <a:off x="0" y="0"/>
              <a:ext cx="407" cy="1979"/>
            </a:xfrm>
            <a:prstGeom prst="rect">
              <a:avLst/>
            </a:prstGeom>
            <a:blipFill rotWithShape="1">
              <a:blip r:embed="rId4"/>
            </a:blipFill>
            <a:ln w="34925" cap="flat" cmpd="sng">
              <a:solidFill>
                <a:srgbClr val="9933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>
              <a:spAutoFit/>
            </a:bodyPr>
            <a:lstStyle/>
            <a:p>
              <a:pPr lvl="0" algn="ctr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内                 地</a:t>
              </a:r>
            </a:p>
          </p:txBody>
        </p:sp>
      </p:grpSp>
      <p:sp>
        <p:nvSpPr>
          <p:cNvPr id="45" name="Rectangle 45"/>
          <p:cNvSpPr/>
          <p:nvPr/>
        </p:nvSpPr>
        <p:spPr>
          <a:xfrm>
            <a:off x="0" y="3429000"/>
            <a:ext cx="3168650" cy="641350"/>
          </a:xfrm>
          <a:prstGeom prst="rect">
            <a:avLst/>
          </a:prstGeom>
          <a:solidFill>
            <a:srgbClr val="006600"/>
          </a:solidFill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对外开放特点</a:t>
            </a:r>
          </a:p>
        </p:txBody>
      </p:sp>
      <p:sp>
        <p:nvSpPr>
          <p:cNvPr id="44077" name="Oval 46">
            <a:hlinkClick r:id="rId5" action="ppaction://hlinksldjump"/>
          </p:cNvPr>
          <p:cNvSpPr/>
          <p:nvPr/>
        </p:nvSpPr>
        <p:spPr>
          <a:xfrm>
            <a:off x="8534400" y="6172200"/>
            <a:ext cx="3810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/>
            <a:endParaRPr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6767513" y="6448425"/>
            <a:ext cx="2376488" cy="409575"/>
          </a:xfrm>
          <a:prstGeom prst="rect">
            <a:avLst/>
          </a:prstGeom>
          <a:gradFill rotWithShape="1">
            <a:gsLst>
              <a:gs pos="0">
                <a:srgbClr val="00CC66"/>
              </a:gs>
              <a:gs pos="50000">
                <a:schemeClr val="bg1"/>
              </a:gs>
              <a:gs pos="100000">
                <a:srgbClr val="00CC66"/>
              </a:gs>
            </a:gsLst>
            <a:lin ang="5400000" scaled="1"/>
          </a:gradFill>
          <a:ln w="12700">
            <a:solidFill>
              <a:srgbClr val="FF0000"/>
            </a:solidFill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图表复习法之地图</a:t>
            </a:r>
          </a:p>
        </p:txBody>
      </p:sp>
      <p:sp>
        <p:nvSpPr>
          <p:cNvPr id="50" name="Text Box 44" descr="水滴"/>
          <p:cNvSpPr txBox="1"/>
          <p:nvPr/>
        </p:nvSpPr>
        <p:spPr>
          <a:xfrm>
            <a:off x="4932363" y="0"/>
            <a:ext cx="615950" cy="3141663"/>
          </a:xfrm>
          <a:prstGeom prst="rect">
            <a:avLst/>
          </a:prstGeom>
          <a:blipFill rotWithShape="1">
            <a:blip r:embed="rId4"/>
          </a:blipFill>
          <a:ln w="34925" cap="flat" cmpd="sng">
            <a:solidFill>
              <a:srgbClr val="99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经    济   特  区</a:t>
            </a:r>
          </a:p>
        </p:txBody>
      </p:sp>
      <p:sp>
        <p:nvSpPr>
          <p:cNvPr id="44080" name="AutoShape 12"/>
          <p:cNvSpPr/>
          <p:nvPr/>
        </p:nvSpPr>
        <p:spPr>
          <a:xfrm>
            <a:off x="395288" y="2492375"/>
            <a:ext cx="1223962" cy="977900"/>
          </a:xfrm>
          <a:prstGeom prst="cloudCallout">
            <a:avLst>
              <a:gd name="adj1" fmla="val 345069"/>
              <a:gd name="adj2" fmla="val 401949"/>
            </a:avLst>
          </a:prstGeom>
          <a:gradFill rotWithShape="0">
            <a:gsLst>
              <a:gs pos="0">
                <a:srgbClr val="00FF00"/>
              </a:gs>
              <a:gs pos="100000">
                <a:srgbClr val="FFFFCC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lvl="0" algn="ctr"/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喀什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2" grpId="0" animBg="1"/>
      <p:bldP spid="33" grpId="0" animBg="1"/>
      <p:bldP spid="34" grpId="0" animBg="1"/>
      <p:bldP spid="34" grpId="1" animBg="1"/>
      <p:bldP spid="45" grpId="0" animBg="1"/>
      <p:bldP spid="50" grpId="0" animBg="1"/>
      <p:bldP spid="4408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文本框 45057"/>
          <p:cNvSpPr txBox="1"/>
          <p:nvPr/>
        </p:nvSpPr>
        <p:spPr>
          <a:xfrm>
            <a:off x="611188" y="333375"/>
            <a:ext cx="82819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（二）、历史性跨越的标志</a:t>
            </a:r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</a:p>
          <a:p>
            <a:pPr lvl="0"/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邓小平南巡讲话和中共十四大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(1992)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59" name="文本框 45058"/>
          <p:cNvSpPr txBox="1"/>
          <p:nvPr/>
        </p:nvSpPr>
        <p:spPr>
          <a:xfrm>
            <a:off x="539750" y="1412875"/>
            <a:ext cx="6696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200" b="1" dirty="0">
                <a:solidFill>
                  <a:schemeClr val="bg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、邓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  <a:ea typeface="宋体" panose="02010600030101010101" pitchFamily="2" charset="-122"/>
                <a:hlinkClick r:id="rId2" action="ppaction://hlinkfile"/>
              </a:rPr>
              <a:t>小平南巡讲话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chemeClr val="bg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1992</a:t>
            </a:r>
            <a:r>
              <a:rPr lang="zh-CN" altLang="en-US" sz="3200" b="1" dirty="0">
                <a:solidFill>
                  <a:schemeClr val="bg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初）</a:t>
            </a:r>
          </a:p>
        </p:txBody>
      </p:sp>
      <p:sp>
        <p:nvSpPr>
          <p:cNvPr id="45060" name="文本框 45059"/>
          <p:cNvSpPr txBox="1"/>
          <p:nvPr/>
        </p:nvSpPr>
        <p:spPr>
          <a:xfrm>
            <a:off x="1908175" y="2133600"/>
            <a:ext cx="7989888" cy="3081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①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关于党的基本路线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(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一个中心、两个基本点）     </a:t>
            </a:r>
          </a:p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②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关于中国改革开放的步伐      </a:t>
            </a:r>
          </a:p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③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关于判断实践的标准 （“三个有利于”）             </a:t>
            </a:r>
          </a:p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④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关于计划经济和市场经济的关系              </a:t>
            </a:r>
          </a:p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⑤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关于社会主义本质              </a:t>
            </a:r>
          </a:p>
          <a:p>
            <a:pPr lvl="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⑥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关于发展问题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/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61" name="Rectangle 14"/>
          <p:cNvSpPr/>
          <p:nvPr/>
        </p:nvSpPr>
        <p:spPr>
          <a:xfrm>
            <a:off x="0" y="5013325"/>
            <a:ext cx="9144000" cy="18446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）意义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推进了关键时期的中国改革开放事业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        使有中国特色社会主义现代化建设进入新阶段。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5062" name="矩形 45061"/>
          <p:cNvSpPr/>
          <p:nvPr/>
        </p:nvSpPr>
        <p:spPr>
          <a:xfrm>
            <a:off x="179388" y="2060575"/>
            <a:ext cx="1727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buClrTx/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</a:p>
          <a:p>
            <a:pPr lvl="0">
              <a:buClrTx/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3" action="ppaction://hlinkfile"/>
              </a:rPr>
              <a:t>内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容：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/>
      <p:bldP spid="45060" grpId="0"/>
      <p:bldP spid="45061" grpId="0" animBg="1"/>
      <p:bldP spid="450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矩形 46081"/>
          <p:cNvSpPr/>
          <p:nvPr/>
        </p:nvSpPr>
        <p:spPr>
          <a:xfrm>
            <a:off x="468313" y="836613"/>
            <a:ext cx="8856662" cy="6477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en-US" altLang="zh-CN" b="1" dirty="0">
                <a:ea typeface="隶书" pitchFamily="49" charset="-122"/>
              </a:rPr>
              <a:t>2</a:t>
            </a:r>
            <a:r>
              <a:rPr lang="zh-CN" altLang="en-US" b="1" dirty="0">
                <a:ea typeface="隶书" pitchFamily="49" charset="-122"/>
              </a:rPr>
              <a:t>、中 共 十 四 大（</a:t>
            </a:r>
            <a:r>
              <a:rPr lang="en-US" altLang="zh-CN" b="1" dirty="0">
                <a:ea typeface="隶书" pitchFamily="49" charset="-122"/>
              </a:rPr>
              <a:t>1992</a:t>
            </a:r>
            <a:r>
              <a:rPr lang="zh-CN" altLang="en-US" b="1" dirty="0">
                <a:ea typeface="隶书" pitchFamily="49" charset="-122"/>
              </a:rPr>
              <a:t>、</a:t>
            </a:r>
            <a:r>
              <a:rPr lang="en-US" altLang="zh-CN" b="1" dirty="0">
                <a:ea typeface="隶书" pitchFamily="49" charset="-122"/>
              </a:rPr>
              <a:t>10</a:t>
            </a:r>
            <a:r>
              <a:rPr lang="zh-CN" altLang="en-US" b="1" dirty="0">
                <a:ea typeface="隶书" pitchFamily="49" charset="-122"/>
              </a:rPr>
              <a:t>）</a:t>
            </a:r>
          </a:p>
        </p:txBody>
      </p:sp>
      <p:sp>
        <p:nvSpPr>
          <p:cNvPr id="46083" name="矩形 46082"/>
          <p:cNvSpPr/>
          <p:nvPr/>
        </p:nvSpPr>
        <p:spPr>
          <a:xfrm>
            <a:off x="468313" y="2205038"/>
            <a:ext cx="8229600" cy="30956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buNone/>
            </a:pPr>
            <a:r>
              <a:rPr lang="en-US" altLang="zh-CN" dirty="0"/>
              <a:t>①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、明确经济体制改革的目标：建立</a:t>
            </a:r>
            <a:r>
              <a:rPr lang="zh-CN" altLang="en-US" sz="2800" dirty="0">
                <a:solidFill>
                  <a:schemeClr val="bg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社会主义市场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经济体制</a:t>
            </a:r>
          </a:p>
          <a:p>
            <a:pPr lvl="0">
              <a:buNone/>
            </a:pPr>
            <a:r>
              <a:rPr lang="en-US" altLang="zh-CN" dirty="0"/>
              <a:t>②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、要求抓住机遇、加快发展，集中精力把经济建设搞上去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</a:p>
        </p:txBody>
      </p:sp>
      <p:sp>
        <p:nvSpPr>
          <p:cNvPr id="46084" name="矩形 46083"/>
          <p:cNvSpPr/>
          <p:nvPr/>
        </p:nvSpPr>
        <p:spPr>
          <a:xfrm>
            <a:off x="395288" y="1484313"/>
            <a:ext cx="2986087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）内容：</a:t>
            </a:r>
          </a:p>
        </p:txBody>
      </p:sp>
      <p:sp>
        <p:nvSpPr>
          <p:cNvPr id="20498" name="Text Box 18"/>
          <p:cNvSpPr txBox="1"/>
          <p:nvPr/>
        </p:nvSpPr>
        <p:spPr>
          <a:xfrm>
            <a:off x="539750" y="5013325"/>
            <a:ext cx="61928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中国的改革开放步入一个新阶段。</a:t>
            </a:r>
          </a:p>
        </p:txBody>
      </p:sp>
      <p:sp>
        <p:nvSpPr>
          <p:cNvPr id="46086" name="矩形 46085"/>
          <p:cNvSpPr/>
          <p:nvPr/>
        </p:nvSpPr>
        <p:spPr>
          <a:xfrm>
            <a:off x="468313" y="4221163"/>
            <a:ext cx="2986087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）意义：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  <p:bldP spid="46083" grpId="0"/>
      <p:bldP spid="46084" grpId="0"/>
      <p:bldP spid="20498" grpId="0"/>
      <p:bldP spid="4608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34938"/>
            <a:ext cx="6859588" cy="701675"/>
          </a:xfrm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计划经济体制有哪些特点？</a:t>
            </a:r>
          </a:p>
        </p:txBody>
      </p:sp>
      <p:sp>
        <p:nvSpPr>
          <p:cNvPr id="97283" name="Text Box 3">
            <a:hlinkClick r:id="rId3" action="ppaction://hlinksldjump"/>
          </p:cNvPr>
          <p:cNvSpPr txBox="1"/>
          <p:nvPr/>
        </p:nvSpPr>
        <p:spPr>
          <a:xfrm>
            <a:off x="228600" y="3505200"/>
            <a:ext cx="8686800" cy="308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　　高度集中的计划经济体制，有利于国家集中人力、物力和财力，保证重点建设的顺利进行，有利于稳定市场，改善人民的生活，在国民经济恢复和一五期间发挥过巨大作用；但随着计划经济的僵化，它严重地束缚生产力的发展，对于人口众多的中国来说，无法解决人民的温饱，更无法满足人们对物质生活的追求</a:t>
            </a:r>
            <a:endParaRPr lang="zh-CN" altLang="en-US" sz="2800" b="1" dirty="0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97284" name="AutoShape 4"/>
          <p:cNvSpPr>
            <a:spLocks noChangeArrowheads="1"/>
          </p:cNvSpPr>
          <p:nvPr/>
        </p:nvSpPr>
        <p:spPr bwMode="auto">
          <a:xfrm>
            <a:off x="533400" y="1066800"/>
            <a:ext cx="7620000" cy="838200"/>
          </a:xfrm>
          <a:prstGeom prst="wedgeRectCallout">
            <a:avLst>
              <a:gd name="adj1" fmla="val -32083"/>
              <a:gd name="adj2" fmla="val 368370"/>
            </a:avLst>
          </a:prstGeom>
          <a:solidFill>
            <a:srgbClr val="E8ED1F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建立市场经济体制的必要性！！</a:t>
            </a:r>
          </a:p>
        </p:txBody>
      </p:sp>
      <p:sp>
        <p:nvSpPr>
          <p:cNvPr id="97285" name="Rectangle 5"/>
          <p:cNvSpPr>
            <a:spLocks noGrp="1"/>
          </p:cNvSpPr>
          <p:nvPr>
            <p:ph type="body"/>
          </p:nvPr>
        </p:nvSpPr>
        <p:spPr>
          <a:xfrm>
            <a:off x="228600" y="1143000"/>
            <a:ext cx="8915400" cy="2438400"/>
          </a:xfrm>
          <a:ln/>
        </p:spPr>
        <p:txBody>
          <a:bodyPr vert="horz" wrap="square" lIns="91440" tIns="45720" rIns="91440" bIns="45720" anchor="t"/>
          <a:lstStyle/>
          <a:p>
            <a:pPr lvl="0">
              <a:lnSpc>
                <a:spcPct val="90000"/>
              </a:lnSpc>
              <a:buNone/>
            </a:pPr>
            <a:r>
              <a:rPr lang="zh-CN" altLang="en-US" sz="2800" b="1" dirty="0"/>
              <a:t>所有制形式单一化，排斥多种经济形式和经营方式。</a:t>
            </a:r>
          </a:p>
          <a:p>
            <a:pPr lvl="0">
              <a:lnSpc>
                <a:spcPct val="90000"/>
              </a:lnSpc>
              <a:buNone/>
            </a:pPr>
            <a:r>
              <a:rPr lang="zh-CN" altLang="en-US" sz="2800" b="1" dirty="0"/>
              <a:t>经营决策集中在国家手中，企业缺乏自主权。</a:t>
            </a:r>
          </a:p>
          <a:p>
            <a:pPr lvl="0">
              <a:lnSpc>
                <a:spcPct val="90000"/>
              </a:lnSpc>
              <a:buNone/>
            </a:pPr>
            <a:r>
              <a:rPr lang="zh-CN" altLang="en-US" sz="2800" b="1" dirty="0"/>
              <a:t>分配实行统收统支，国家统负盈亏，吃“大锅饭”。</a:t>
            </a:r>
          </a:p>
          <a:p>
            <a:pPr lvl="0">
              <a:lnSpc>
                <a:spcPct val="90000"/>
              </a:lnSpc>
              <a:buNone/>
            </a:pPr>
            <a:r>
              <a:rPr lang="zh-CN" altLang="en-US" sz="2800" b="1" dirty="0"/>
              <a:t>否定商品经济的存在，否定市场及价值规律对经济的调节作用。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 animBg="1"/>
      <p:bldP spid="9728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/>
          <p:nvPr/>
        </p:nvSpPr>
        <p:spPr>
          <a:xfrm>
            <a:off x="304800" y="0"/>
            <a:ext cx="8229600" cy="685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/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比较两种经济体制的不同</a:t>
            </a:r>
          </a:p>
        </p:txBody>
      </p:sp>
      <p:graphicFrame>
        <p:nvGraphicFramePr>
          <p:cNvPr id="80927" name="Group 31"/>
          <p:cNvGraphicFramePr>
            <a:graphicFrameLocks noGrp="1"/>
          </p:cNvGraphicFramePr>
          <p:nvPr/>
        </p:nvGraphicFramePr>
        <p:xfrm>
          <a:off x="228600" y="685800"/>
          <a:ext cx="8915400" cy="2906649"/>
        </p:xfrm>
        <a:graphic>
          <a:graphicData uri="http://schemas.openxmlformats.org/drawingml/2006/table">
            <a:tbl>
              <a:tblPr/>
              <a:tblGrid>
                <a:gridCol w="1371600"/>
                <a:gridCol w="3733800"/>
                <a:gridCol w="3810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计划经济体制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市场经济体制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43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特点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资源配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置方式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173" name="Text Box 21"/>
          <p:cNvSpPr txBox="1"/>
          <p:nvPr/>
        </p:nvSpPr>
        <p:spPr>
          <a:xfrm>
            <a:off x="1676400" y="1371600"/>
            <a:ext cx="35814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</a:rPr>
              <a:t>行政手段在资源配置中起基础性调节作用</a:t>
            </a:r>
          </a:p>
        </p:txBody>
      </p:sp>
      <p:sp>
        <p:nvSpPr>
          <p:cNvPr id="49174" name="Text Box 22"/>
          <p:cNvSpPr txBox="1"/>
          <p:nvPr/>
        </p:nvSpPr>
        <p:spPr>
          <a:xfrm>
            <a:off x="5486400" y="1447800"/>
            <a:ext cx="3352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</a:rPr>
              <a:t>市场在资源配置中起基础性调节作用</a:t>
            </a:r>
          </a:p>
        </p:txBody>
      </p:sp>
      <p:sp>
        <p:nvSpPr>
          <p:cNvPr id="49175" name="Text Box 23"/>
          <p:cNvSpPr txBox="1"/>
          <p:nvPr/>
        </p:nvSpPr>
        <p:spPr>
          <a:xfrm>
            <a:off x="2133600" y="2971800"/>
            <a:ext cx="2514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</a:rPr>
              <a:t>行政手段配置</a:t>
            </a:r>
          </a:p>
        </p:txBody>
      </p:sp>
      <p:sp>
        <p:nvSpPr>
          <p:cNvPr id="49176" name="Text Box 24"/>
          <p:cNvSpPr txBox="1"/>
          <p:nvPr/>
        </p:nvSpPr>
        <p:spPr>
          <a:xfrm>
            <a:off x="6324600" y="2971800"/>
            <a:ext cx="1828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</a:rPr>
              <a:t>市场配置</a:t>
            </a:r>
          </a:p>
        </p:txBody>
      </p:sp>
      <p:sp>
        <p:nvSpPr>
          <p:cNvPr id="80924" name="Rectangle 28"/>
          <p:cNvSpPr/>
          <p:nvPr/>
        </p:nvSpPr>
        <p:spPr>
          <a:xfrm>
            <a:off x="0" y="3733800"/>
            <a:ext cx="8756650" cy="30845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计划经济时期政府投资创建的国有企业，政府经营管理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国有资产，企业只是国家的生产车间。随着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国有资产的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增值和扩大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，计划经济不再适应对庞大的国有资产的经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营管理，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政府管不好也管不了越来越多的国有资产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计划</a:t>
            </a:r>
          </a:p>
          <a:p>
            <a:pPr lvl="0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经济必须</a:t>
            </a:r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让位于市场经济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，让</a:t>
            </a:r>
            <a:r>
              <a:rPr lang="zh-CN" altLang="en-US" sz="2800" b="1" dirty="0">
                <a:solidFill>
                  <a:srgbClr val="FF006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市场经济提高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效率。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矩形 51201"/>
          <p:cNvSpPr/>
          <p:nvPr/>
        </p:nvSpPr>
        <p:spPr>
          <a:xfrm>
            <a:off x="457200" y="1889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sz="4000" b="1" dirty="0"/>
              <a:t>计划经济时期的各种票证</a:t>
            </a:r>
            <a:endParaRPr lang="zh-CN" altLang="en-US" sz="4000" b="1"/>
          </a:p>
        </p:txBody>
      </p:sp>
      <p:grpSp>
        <p:nvGrpSpPr>
          <p:cNvPr id="51203" name="组合 51202"/>
          <p:cNvGrpSpPr/>
          <p:nvPr/>
        </p:nvGrpSpPr>
        <p:grpSpPr>
          <a:xfrm>
            <a:off x="152400" y="1484313"/>
            <a:ext cx="8724900" cy="5257800"/>
            <a:chOff x="96" y="768"/>
            <a:chExt cx="5496" cy="3312"/>
          </a:xfrm>
        </p:grpSpPr>
        <p:pic>
          <p:nvPicPr>
            <p:cNvPr id="51204" name="图片 51203" descr="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" y="768"/>
              <a:ext cx="2640" cy="277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205" name="图片 51204" descr="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4" y="864"/>
              <a:ext cx="2568" cy="264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06" name="文本框 51205"/>
            <p:cNvSpPr txBox="1"/>
            <p:nvPr/>
          </p:nvSpPr>
          <p:spPr>
            <a:xfrm>
              <a:off x="96" y="3696"/>
              <a:ext cx="25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FFFFFF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70</a:t>
              </a:r>
              <a:r>
                <a:rPr lang="zh-CN" altLang="en-US" sz="2800" b="1" dirty="0">
                  <a:solidFill>
                    <a:srgbClr val="FFFFFF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年代的豆腐票和粉票</a:t>
              </a:r>
              <a:endParaRPr lang="zh-CN" altLang="en-US" sz="2800" b="1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207" name="文本框 51206"/>
            <p:cNvSpPr txBox="1"/>
            <p:nvPr/>
          </p:nvSpPr>
          <p:spPr>
            <a:xfrm>
              <a:off x="3456" y="3753"/>
              <a:ext cx="206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FFFFFF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80</a:t>
              </a:r>
              <a:r>
                <a:rPr lang="zh-CN" altLang="en-US" sz="2800" b="1" dirty="0">
                  <a:solidFill>
                    <a:srgbClr val="FFFFFF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年代的布票</a:t>
              </a:r>
              <a:endParaRPr lang="zh-CN" altLang="en-US" sz="2800" b="1">
                <a:solidFill>
                  <a:srgbClr val="FFFFFF"/>
                </a:solidFill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208" name="矩形 51207"/>
          <p:cNvSpPr/>
          <p:nvPr/>
        </p:nvSpPr>
        <p:spPr>
          <a:xfrm>
            <a:off x="533400" y="25511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algn="ctr">
              <a:buClrTx/>
            </a:pP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为什么当时要用这些票证？？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143000"/>
          </a:xfrm>
          <a:ln/>
        </p:spPr>
        <p:txBody>
          <a:bodyPr anchor="ctr"/>
          <a:lstStyle/>
          <a:p>
            <a:pPr algn="l"/>
            <a:r>
              <a:rPr lang="zh-CN" altLang="en-US" sz="4000" dirty="0">
                <a:ea typeface="黑体" panose="02010609060101010101" pitchFamily="2" charset="-122"/>
              </a:rPr>
              <a:t>（二）巩固政权、恢复经济</a:t>
            </a:r>
            <a:br>
              <a:rPr lang="zh-CN" altLang="en-US" sz="4000" dirty="0">
                <a:ea typeface="黑体" panose="02010609060101010101" pitchFamily="2" charset="-122"/>
              </a:rPr>
            </a:br>
            <a:r>
              <a:rPr lang="zh-CN" altLang="en-US" sz="4000" dirty="0">
                <a:ea typeface="黑体" panose="02010609060101010101" pitchFamily="2" charset="-122"/>
              </a:rPr>
              <a:t>         （</a:t>
            </a:r>
            <a:r>
              <a:rPr lang="en-US" altLang="zh-CN" sz="4000" dirty="0">
                <a:ea typeface="黑体" panose="02010609060101010101" pitchFamily="2" charset="-122"/>
              </a:rPr>
              <a:t>1949-1952</a:t>
            </a:r>
            <a:r>
              <a:rPr lang="zh-CN" altLang="en-US" sz="4000" dirty="0"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540750" cy="48006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solidFill>
                  <a:schemeClr val="hlink"/>
                </a:solidFill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solidFill>
                  <a:schemeClr val="hlink"/>
                </a:solidFill>
                <a:ea typeface="黑体" panose="02010609060101010101" pitchFamily="2" charset="-122"/>
              </a:rPr>
              <a:t>、恢复经济的措施：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  没收官僚资本，建立社会主义国营经济。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  稳定物价，统一财经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  合理调整工商业（不改变所有制）</a:t>
            </a:r>
          </a:p>
          <a:p>
            <a:pPr>
              <a:lnSpc>
                <a:spcPct val="90000"/>
              </a:lnSpc>
            </a:pPr>
            <a:endParaRPr lang="zh-CN" altLang="en-US" sz="2800" dirty="0">
              <a:ea typeface="黑体" panose="02010609060101010101" pitchFamily="2" charset="-122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altLang="zh-CN" dirty="0">
                <a:solidFill>
                  <a:schemeClr val="hlink"/>
                </a:solidFill>
                <a:ea typeface="黑体" panose="02010609060101010101" pitchFamily="2" charset="-122"/>
              </a:rPr>
              <a:t>2</a:t>
            </a:r>
            <a:r>
              <a:rPr lang="zh-CN" altLang="en-US" dirty="0">
                <a:solidFill>
                  <a:schemeClr val="hlink"/>
                </a:solidFill>
                <a:ea typeface="黑体" panose="02010609060101010101" pitchFamily="2" charset="-122"/>
              </a:rPr>
              <a:t>、巩固政权措施</a:t>
            </a:r>
            <a:r>
              <a:rPr lang="zh-CN" altLang="en-US" sz="2400" dirty="0">
                <a:solidFill>
                  <a:schemeClr val="hlink"/>
                </a:solidFill>
                <a:ea typeface="黑体" panose="02010609060101010101" pitchFamily="2" charset="-122"/>
              </a:rPr>
              <a:t>：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    土地改革</a:t>
            </a:r>
            <a:r>
              <a:rPr lang="en-US" altLang="zh-CN" sz="2800" dirty="0">
                <a:ea typeface="黑体" panose="02010609060101010101" pitchFamily="2" charset="-122"/>
              </a:rPr>
              <a:t>(1950-1952)</a:t>
            </a:r>
            <a:r>
              <a:rPr lang="zh-CN" altLang="en-US" sz="2800" dirty="0">
                <a:ea typeface="黑体" panose="02010609060101010101" pitchFamily="2" charset="-122"/>
              </a:rPr>
              <a:t>、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    抗美援朝</a:t>
            </a:r>
            <a:r>
              <a:rPr lang="en-US" altLang="zh-CN" sz="2800" dirty="0">
                <a:ea typeface="黑体" panose="02010609060101010101" pitchFamily="2" charset="-122"/>
              </a:rPr>
              <a:t>(1950-1953)</a:t>
            </a:r>
            <a:r>
              <a:rPr lang="zh-CN" altLang="en-US" sz="2800" dirty="0">
                <a:ea typeface="黑体" panose="02010609060101010101" pitchFamily="2" charset="-122"/>
              </a:rPr>
              <a:t>、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   镇压反革命</a:t>
            </a:r>
            <a:r>
              <a:rPr lang="en-US" altLang="zh-CN" sz="2800">
                <a:ea typeface="黑体" panose="02010609060101010101" pitchFamily="2" charset="-122"/>
              </a:rPr>
              <a:t>(1950-1951)</a:t>
            </a:r>
          </a:p>
          <a:p>
            <a:pPr>
              <a:lnSpc>
                <a:spcPct val="90000"/>
              </a:lnSpc>
            </a:pPr>
            <a:r>
              <a:rPr lang="zh-CN" altLang="en-US" sz="2800" dirty="0">
                <a:ea typeface="黑体" panose="02010609060101010101" pitchFamily="2" charset="-122"/>
              </a:rPr>
              <a:t>（建国初期三大运动）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0" y="0"/>
            <a:ext cx="8540750" cy="1143000"/>
          </a:xfrm>
          <a:ln/>
        </p:spPr>
        <p:txBody>
          <a:bodyPr anchor="ctr"/>
          <a:lstStyle/>
          <a:p>
            <a:pPr algn="l"/>
            <a:r>
              <a:rPr lang="zh-CN" altLang="en-US" dirty="0"/>
              <a:t>（</a:t>
            </a:r>
            <a:r>
              <a:rPr lang="zh-CN" altLang="en-US" dirty="0">
                <a:ea typeface="黑体" panose="02010609060101010101" pitchFamily="2" charset="-122"/>
              </a:rPr>
              <a:t>三）社会主义制度的确立</a:t>
            </a: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540750" cy="5562600"/>
          </a:xfrm>
          <a:ln>
            <a:solidFill>
              <a:srgbClr val="FF0066"/>
            </a:solidFill>
            <a:miter/>
          </a:ln>
        </p:spPr>
        <p:txBody>
          <a:bodyPr vert="horz" wrap="square" lIns="91440" tIns="45720" rIns="91440" bIns="45720" anchor="t"/>
          <a:lstStyle/>
          <a:p>
            <a:pPr indent="-209550"/>
            <a:r>
              <a:rPr lang="en-US" altLang="zh-CN" sz="2800" b="1" u="sng" dirty="0">
                <a:ea typeface="隶书" pitchFamily="49" charset="-122"/>
              </a:rPr>
              <a:t>1</a:t>
            </a:r>
            <a:r>
              <a:rPr lang="zh-CN" altLang="en-US" sz="2800" b="1" u="sng" dirty="0">
                <a:ea typeface="隶书" pitchFamily="49" charset="-122"/>
              </a:rPr>
              <a:t>．三大改造： </a:t>
            </a:r>
          </a:p>
          <a:p>
            <a:pPr indent="-209550"/>
            <a:r>
              <a:rPr lang="zh-CN" altLang="en-US" sz="2800" b="1" dirty="0">
                <a:ea typeface="隶书" pitchFamily="49" charset="-122"/>
              </a:rPr>
              <a:t>（</a:t>
            </a:r>
            <a:r>
              <a:rPr lang="en-US" altLang="zh-CN" sz="2800" b="1" dirty="0">
                <a:ea typeface="隶书" pitchFamily="49" charset="-122"/>
              </a:rPr>
              <a:t>1</a:t>
            </a:r>
            <a:r>
              <a:rPr lang="zh-CN" altLang="en-US" sz="2800" b="1" dirty="0">
                <a:ea typeface="隶书" pitchFamily="49" charset="-122"/>
              </a:rPr>
              <a:t>）背景：</a:t>
            </a:r>
            <a:r>
              <a:rPr lang="en-US" altLang="zh-CN" sz="2800" b="1" dirty="0">
                <a:ea typeface="隶书" pitchFamily="49" charset="-122"/>
              </a:rPr>
              <a:t>1952</a:t>
            </a:r>
            <a:r>
              <a:rPr lang="zh-CN" altLang="en-US" sz="2800" b="1" dirty="0">
                <a:ea typeface="隶书" pitchFamily="49" charset="-122"/>
              </a:rPr>
              <a:t>年底，政权巩固，</a:t>
            </a:r>
            <a:r>
              <a:rPr lang="zh-CN" altLang="en-US" sz="2800" b="1" u="sng" dirty="0">
                <a:ea typeface="隶书" pitchFamily="49" charset="-122"/>
              </a:rPr>
              <a:t>经济</a:t>
            </a:r>
            <a:r>
              <a:rPr lang="zh-CN" altLang="en-US" sz="2800" b="1" dirty="0">
                <a:ea typeface="隶书" pitchFamily="49" charset="-122"/>
              </a:rPr>
              <a:t> 恢复。</a:t>
            </a:r>
          </a:p>
          <a:p>
            <a:pPr indent="-209550"/>
            <a:r>
              <a:rPr lang="zh-CN" altLang="en-US" sz="2800" b="1" dirty="0">
                <a:ea typeface="隶书" pitchFamily="49" charset="-122"/>
              </a:rPr>
              <a:t>（</a:t>
            </a:r>
            <a:r>
              <a:rPr lang="en-US" altLang="zh-CN" sz="2800" b="1" dirty="0">
                <a:ea typeface="隶书" pitchFamily="49" charset="-122"/>
              </a:rPr>
              <a:t>2</a:t>
            </a:r>
            <a:r>
              <a:rPr lang="zh-CN" altLang="en-US" sz="2800" b="1" dirty="0">
                <a:ea typeface="隶书" pitchFamily="49" charset="-122"/>
              </a:rPr>
              <a:t>）指导方针：</a:t>
            </a:r>
            <a:r>
              <a:rPr lang="en-US" altLang="zh-CN" sz="2800" b="1" dirty="0">
                <a:ea typeface="隶书" pitchFamily="49" charset="-122"/>
              </a:rPr>
              <a:t>1953</a:t>
            </a:r>
            <a:r>
              <a:rPr lang="zh-CN" altLang="en-US" sz="2800" b="1" dirty="0">
                <a:ea typeface="隶书" pitchFamily="49" charset="-122"/>
              </a:rPr>
              <a:t>年过渡时期的总路线</a:t>
            </a:r>
          </a:p>
          <a:p>
            <a:pPr indent="-209550"/>
            <a:r>
              <a:rPr lang="zh-CN" altLang="en-US" sz="2800" b="1" dirty="0">
                <a:ea typeface="隶书" pitchFamily="49" charset="-122"/>
              </a:rPr>
              <a:t>        </a:t>
            </a:r>
            <a:r>
              <a:rPr lang="en-US" altLang="zh-CN" sz="2800" b="1" dirty="0">
                <a:ea typeface="隶书" pitchFamily="49" charset="-122"/>
              </a:rPr>
              <a:t>①</a:t>
            </a:r>
            <a:r>
              <a:rPr lang="zh-CN" altLang="en-US" sz="2800" b="1" dirty="0">
                <a:ea typeface="隶书" pitchFamily="49" charset="-122"/>
              </a:rPr>
              <a:t>内容（一化三改）：</a:t>
            </a:r>
          </a:p>
          <a:p>
            <a:pPr indent="-209550"/>
            <a:r>
              <a:rPr lang="zh-CN" altLang="en-US" sz="2800" b="1" dirty="0">
                <a:ea typeface="隶书" pitchFamily="49" charset="-122"/>
              </a:rPr>
              <a:t>在一个相当长时间内，实现</a:t>
            </a:r>
            <a:r>
              <a:rPr lang="zh-CN" altLang="en-US" sz="2800" b="1" u="sng" dirty="0">
                <a:ea typeface="隶书" pitchFamily="49" charset="-122"/>
              </a:rPr>
              <a:t>社会主义工业化</a:t>
            </a:r>
            <a:r>
              <a:rPr lang="zh-CN" altLang="en-US" sz="2800" b="1" dirty="0">
                <a:ea typeface="隶书" pitchFamily="49" charset="-122"/>
              </a:rPr>
              <a:t> ，（“主体”）逐步实现</a:t>
            </a:r>
            <a:r>
              <a:rPr lang="zh-CN" altLang="en-US" sz="2800" b="1" u="sng" dirty="0">
                <a:ea typeface="隶书" pitchFamily="49" charset="-122"/>
              </a:rPr>
              <a:t>对农业、手工业、资本主义工商业</a:t>
            </a:r>
            <a:r>
              <a:rPr lang="zh-CN" altLang="en-US" sz="2800" b="1" dirty="0">
                <a:ea typeface="隶书" pitchFamily="49" charset="-122"/>
              </a:rPr>
              <a:t>的社会主义改造（“两翼”）； </a:t>
            </a:r>
          </a:p>
          <a:p>
            <a:pPr indent="-209550"/>
            <a:r>
              <a:rPr lang="zh-CN" altLang="en-US" sz="2800" b="1" dirty="0">
                <a:ea typeface="隶书" pitchFamily="49" charset="-122"/>
              </a:rPr>
              <a:t>        </a:t>
            </a:r>
            <a:r>
              <a:rPr lang="en-US" altLang="zh-CN" sz="2800" b="1" dirty="0">
                <a:ea typeface="隶书" pitchFamily="49" charset="-122"/>
              </a:rPr>
              <a:t>②</a:t>
            </a:r>
            <a:r>
              <a:rPr lang="zh-CN" altLang="en-US" sz="2800" b="1" dirty="0">
                <a:ea typeface="隶书" pitchFamily="49" charset="-122"/>
              </a:rPr>
              <a:t>特点</a:t>
            </a:r>
            <a:r>
              <a:rPr lang="zh-CN" altLang="en-US" sz="2800" b="1" dirty="0" smtClean="0">
                <a:ea typeface="隶书" pitchFamily="49" charset="-122"/>
              </a:rPr>
              <a:t>：发展</a:t>
            </a:r>
            <a:r>
              <a:rPr lang="zh-CN" altLang="zh-CN" sz="2800" b="1" u="sng" dirty="0">
                <a:solidFill>
                  <a:srgbClr val="FF3300"/>
                </a:solidFill>
                <a:ea typeface="隶书" pitchFamily="49" charset="-122"/>
              </a:rPr>
              <a:t>生产力</a:t>
            </a:r>
            <a:r>
              <a:rPr lang="zh-CN" altLang="en-US" sz="2800" b="1" dirty="0">
                <a:ea typeface="隶书" pitchFamily="49" charset="-122"/>
              </a:rPr>
              <a:t>和变革</a:t>
            </a:r>
            <a:r>
              <a:rPr lang="zh-CN" altLang="zh-CN" sz="2800" b="1" u="sng" dirty="0">
                <a:solidFill>
                  <a:srgbClr val="FF3300"/>
                </a:solidFill>
                <a:ea typeface="隶书" pitchFamily="49" charset="-122"/>
              </a:rPr>
              <a:t>生产关系</a:t>
            </a:r>
            <a:r>
              <a:rPr lang="zh-CN" altLang="en-US" sz="2800" b="1" dirty="0">
                <a:ea typeface="隶书" pitchFamily="49" charset="-122"/>
              </a:rPr>
              <a:t>并行</a:t>
            </a:r>
          </a:p>
          <a:p>
            <a:pPr indent="-209550"/>
            <a:r>
              <a:rPr lang="zh-CN" altLang="en-US" sz="2800" b="1" dirty="0">
                <a:ea typeface="隶书" pitchFamily="49" charset="-122"/>
              </a:rPr>
              <a:t>（</a:t>
            </a:r>
            <a:r>
              <a:rPr lang="en-US" altLang="zh-CN" sz="2800" b="1" dirty="0">
                <a:ea typeface="隶书" pitchFamily="49" charset="-122"/>
              </a:rPr>
              <a:t>3</a:t>
            </a:r>
            <a:r>
              <a:rPr lang="zh-CN" altLang="en-US" sz="2800" b="1" dirty="0">
                <a:ea typeface="隶书" pitchFamily="49" charset="-122"/>
              </a:rPr>
              <a:t>）法律保障：</a:t>
            </a:r>
            <a:r>
              <a:rPr lang="en-US" altLang="zh-CN" sz="2800" b="1" dirty="0">
                <a:ea typeface="隶书" pitchFamily="49" charset="-122"/>
              </a:rPr>
              <a:t>1954</a:t>
            </a:r>
            <a:r>
              <a:rPr lang="zh-CN" altLang="en-US" sz="2800" b="1" dirty="0">
                <a:ea typeface="隶书" pitchFamily="49" charset="-122"/>
              </a:rPr>
              <a:t>年</a:t>
            </a:r>
            <a:r>
              <a:rPr lang="en-US" altLang="zh-CN" sz="2800" b="1" dirty="0">
                <a:ea typeface="隶书" pitchFamily="49" charset="-122"/>
              </a:rPr>
              <a:t>《</a:t>
            </a:r>
            <a:r>
              <a:rPr lang="zh-CN" altLang="en-US" sz="2800" b="1" dirty="0">
                <a:ea typeface="隶书" pitchFamily="49" charset="-122"/>
              </a:rPr>
              <a:t>中华人民共和国宪法</a:t>
            </a:r>
            <a:r>
              <a:rPr lang="en-US" altLang="zh-CN" sz="2800" b="1" dirty="0">
                <a:ea typeface="隶书" pitchFamily="49" charset="-122"/>
              </a:rPr>
              <a:t>》</a:t>
            </a:r>
            <a:r>
              <a:rPr lang="en-US" altLang="zh-CN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10241"/>
          <p:cNvSpPr/>
          <p:nvPr/>
        </p:nvSpPr>
        <p:spPr>
          <a:xfrm>
            <a:off x="0" y="644525"/>
            <a:ext cx="9175750" cy="5472113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4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）时间：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800" b="1" u="sng" dirty="0">
                <a:latin typeface="Arial" panose="020B0604020202020204" pitchFamily="34" charset="0"/>
                <a:ea typeface="黑体" panose="02010609060101010101" pitchFamily="2" charset="-122"/>
              </a:rPr>
              <a:t>     </a:t>
            </a:r>
            <a:r>
              <a:rPr lang="en-US" altLang="zh-CN" sz="3200" b="1" u="sng">
                <a:latin typeface="Arial" panose="020B0604020202020204" pitchFamily="34" charset="0"/>
                <a:ea typeface="黑体" panose="02010609060101010101" pitchFamily="2" charset="-122"/>
              </a:rPr>
              <a:t>1953-1956</a:t>
            </a:r>
            <a:r>
              <a:rPr lang="en-US" altLang="zh-CN" sz="2400" b="1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en-US" altLang="zh-CN" sz="2800" b="1" u="sng">
                <a:latin typeface="Arial" panose="020B0604020202020204" pitchFamily="34" charset="0"/>
                <a:ea typeface="黑体" panose="02010609060101010101" pitchFamily="2" charset="-122"/>
              </a:rPr>
              <a:t>                       </a:t>
            </a:r>
            <a:endParaRPr lang="en-US" altLang="zh-CN" sz="2800" b="1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5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）方式：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农业、手工业：（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合作化 </a:t>
            </a:r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)  </a:t>
            </a:r>
            <a:r>
              <a:rPr lang="en-US" altLang="zh-CN" sz="2800" b="1" u="sng" dirty="0">
                <a:latin typeface="Arial" panose="020B0604020202020204" pitchFamily="34" charset="0"/>
                <a:ea typeface="黑体" panose="02010609060101010101" pitchFamily="2" charset="-122"/>
              </a:rPr>
              <a:t>               </a:t>
            </a:r>
            <a:endParaRPr lang="en-US" altLang="zh-CN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en-US" altLang="zh-CN" sz="2800" b="1" dirty="0">
                <a:latin typeface="Arial" panose="020B0604020202020204" pitchFamily="34" charset="0"/>
                <a:ea typeface="黑体" panose="02010609060101010101" pitchFamily="2" charset="-122"/>
              </a:rPr>
              <a:t>                  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资本主义工商业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</a:rPr>
              <a:t>（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公私合营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</a:rPr>
              <a:t>） 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                  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和平改造，赎买政策（伟大创举）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。</a:t>
            </a:r>
          </a:p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6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）实质：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把生产资料私有制改造为公有制</a:t>
            </a:r>
          </a:p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）评价：</a:t>
            </a:r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1956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年底，三大改造基本完成，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标志</a:t>
            </a:r>
            <a:r>
              <a:rPr lang="zh-CN" altLang="en-US" sz="2800" b="1" u="sng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生产资料私有制转变为社会主义公有制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，标志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社会主义制度基本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建立，标志中国进入</a:t>
            </a:r>
            <a:r>
              <a:rPr lang="zh-CN" altLang="en-US" sz="2400" b="1" u="sng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社会主义初级</a:t>
            </a:r>
            <a:r>
              <a:rPr lang="zh-CN" altLang="en-US" sz="2400" b="1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800" b="1" u="sng" dirty="0"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阶段。</a:t>
            </a:r>
          </a:p>
          <a:p>
            <a:pPr lvl="0" indent="133350" defTabSz="0">
              <a:spcBef>
                <a:spcPct val="50000"/>
              </a:spcBef>
              <a:tabLst>
                <a:tab pos="266700" algn="l"/>
              </a:tabLst>
            </a:pP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  <a:hlinkClick r:id="" action="ppaction://noaction"/>
              </a:rPr>
              <a:t>遗留许多问题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（过急、过快、单一）。</a:t>
            </a:r>
          </a:p>
        </p:txBody>
      </p:sp>
      <p:sp>
        <p:nvSpPr>
          <p:cNvPr id="10243" name="动作按钮: 前进或下一项 10242">
            <a:hlinkClick r:id="" action="ppaction://noaction"/>
          </p:cNvPr>
          <p:cNvSpPr/>
          <p:nvPr/>
        </p:nvSpPr>
        <p:spPr>
          <a:xfrm>
            <a:off x="7696200" y="1600200"/>
            <a:ext cx="762000" cy="838200"/>
          </a:xfrm>
          <a:prstGeom prst="actionButtonForwardNex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4" name="动作按钮: 前进或下一项 10243">
            <a:hlinkClick r:id="" action="ppaction://noaction"/>
          </p:cNvPr>
          <p:cNvSpPr/>
          <p:nvPr/>
        </p:nvSpPr>
        <p:spPr>
          <a:xfrm>
            <a:off x="7848600" y="6248400"/>
            <a:ext cx="381000" cy="457200"/>
          </a:xfrm>
          <a:prstGeom prst="actionButtonForwardNext">
            <a:avLst/>
          </a:prstGeom>
          <a:solidFill>
            <a:schemeClr val="hlink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5" name="动作按钮: 前进或下一项 10244">
            <a:hlinkClick r:id="" action="ppaction://noaction"/>
          </p:cNvPr>
          <p:cNvSpPr/>
          <p:nvPr/>
        </p:nvSpPr>
        <p:spPr>
          <a:xfrm>
            <a:off x="7772400" y="1371600"/>
            <a:ext cx="381000" cy="457200"/>
          </a:xfrm>
          <a:prstGeom prst="actionButtonForwardNext">
            <a:avLst/>
          </a:prstGeom>
          <a:solidFill>
            <a:schemeClr val="hlink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1265"/>
          <p:cNvSpPr txBox="1"/>
          <p:nvPr/>
        </p:nvSpPr>
        <p:spPr>
          <a:xfrm>
            <a:off x="5638800" y="908050"/>
            <a:ext cx="2894013" cy="965200"/>
          </a:xfrm>
          <a:prstGeom prst="rect">
            <a:avLst/>
          </a:prstGeom>
          <a:noFill/>
          <a:ln w="1905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工商业：</a:t>
            </a:r>
          </a:p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资本主义私有制</a:t>
            </a:r>
          </a:p>
        </p:txBody>
      </p:sp>
      <p:sp>
        <p:nvSpPr>
          <p:cNvPr id="11267" name="文本框 11266"/>
          <p:cNvSpPr txBox="1"/>
          <p:nvPr/>
        </p:nvSpPr>
        <p:spPr>
          <a:xfrm>
            <a:off x="2057400" y="908050"/>
            <a:ext cx="2730500" cy="965200"/>
          </a:xfrm>
          <a:prstGeom prst="rect">
            <a:avLst/>
          </a:prstGeom>
          <a:noFill/>
          <a:ln w="1905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农业</a:t>
            </a:r>
            <a:r>
              <a:rPr lang="zh-CN" altLang="en-US" sz="20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手工业：</a:t>
            </a:r>
          </a:p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个体私有制</a:t>
            </a:r>
          </a:p>
        </p:txBody>
      </p:sp>
      <p:sp>
        <p:nvSpPr>
          <p:cNvPr id="11268" name="文本框 11267"/>
          <p:cNvSpPr txBox="1"/>
          <p:nvPr/>
        </p:nvSpPr>
        <p:spPr>
          <a:xfrm>
            <a:off x="1752600" y="2286000"/>
            <a:ext cx="3168650" cy="1392238"/>
          </a:xfrm>
          <a:prstGeom prst="rect">
            <a:avLst/>
          </a:prstGeom>
          <a:noFill/>
          <a:ln w="1905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buClrTx/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性质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:</a:t>
            </a:r>
          </a:p>
          <a:p>
            <a:pPr lvl="0">
              <a:buClrTx/>
            </a:pP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社会主义公</a:t>
            </a:r>
          </a:p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有制</a:t>
            </a:r>
            <a:r>
              <a:rPr lang="en-US" altLang="zh-CN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集体所有制</a:t>
            </a:r>
            <a:r>
              <a:rPr lang="en-US" altLang="zh-CN" sz="28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</a:p>
        </p:txBody>
      </p:sp>
      <p:sp>
        <p:nvSpPr>
          <p:cNvPr id="11269" name="文本框 11268"/>
          <p:cNvSpPr txBox="1"/>
          <p:nvPr/>
        </p:nvSpPr>
        <p:spPr>
          <a:xfrm>
            <a:off x="5410200" y="2286000"/>
            <a:ext cx="3168650" cy="1392238"/>
          </a:xfrm>
          <a:prstGeom prst="rect">
            <a:avLst/>
          </a:prstGeom>
          <a:noFill/>
          <a:ln w="1905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buClrTx/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性质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: </a:t>
            </a:r>
          </a:p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社会主义公</a:t>
            </a:r>
          </a:p>
          <a:p>
            <a:pPr lvl="0">
              <a:buClrTx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有制</a:t>
            </a:r>
            <a:r>
              <a:rPr lang="en-US" altLang="zh-CN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(</a:t>
            </a: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全民所有制</a:t>
            </a:r>
            <a:r>
              <a:rPr lang="en-US" altLang="zh-CN" sz="2800" b="1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)</a:t>
            </a:r>
          </a:p>
        </p:txBody>
      </p:sp>
      <p:sp>
        <p:nvSpPr>
          <p:cNvPr id="11270" name="文本框 11269"/>
          <p:cNvSpPr txBox="1"/>
          <p:nvPr/>
        </p:nvSpPr>
        <p:spPr>
          <a:xfrm>
            <a:off x="228600" y="1136650"/>
            <a:ext cx="17843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改造前：</a:t>
            </a:r>
          </a:p>
        </p:txBody>
      </p:sp>
      <p:sp>
        <p:nvSpPr>
          <p:cNvPr id="11271" name="文本框 11270"/>
          <p:cNvSpPr txBox="1"/>
          <p:nvPr/>
        </p:nvSpPr>
        <p:spPr>
          <a:xfrm>
            <a:off x="179388" y="3357563"/>
            <a:ext cx="17843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改造后：</a:t>
            </a:r>
          </a:p>
        </p:txBody>
      </p:sp>
      <p:sp>
        <p:nvSpPr>
          <p:cNvPr id="11272" name="文本框 11271"/>
          <p:cNvSpPr txBox="1"/>
          <p:nvPr/>
        </p:nvSpPr>
        <p:spPr>
          <a:xfrm>
            <a:off x="1676400" y="3810000"/>
            <a:ext cx="3276600" cy="1392238"/>
          </a:xfrm>
          <a:prstGeom prst="rect">
            <a:avLst/>
          </a:prstGeom>
          <a:noFill/>
          <a:ln w="1905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主要形式</a:t>
            </a:r>
            <a:r>
              <a:rPr lang="en-US" altLang="zh-CN" sz="28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: </a:t>
            </a:r>
          </a:p>
          <a:p>
            <a:pPr lvl="0"/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农业生产合作社</a:t>
            </a:r>
          </a:p>
          <a:p>
            <a:pPr lvl="0"/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手工业生产合作社</a:t>
            </a:r>
          </a:p>
        </p:txBody>
      </p:sp>
      <p:sp>
        <p:nvSpPr>
          <p:cNvPr id="11273" name="文本框 11272"/>
          <p:cNvSpPr txBox="1"/>
          <p:nvPr/>
        </p:nvSpPr>
        <p:spPr>
          <a:xfrm>
            <a:off x="5334000" y="3810000"/>
            <a:ext cx="3168650" cy="1392238"/>
          </a:xfrm>
          <a:prstGeom prst="rect">
            <a:avLst/>
          </a:prstGeom>
          <a:noFill/>
          <a:ln w="19050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/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主要形式：</a:t>
            </a:r>
          </a:p>
          <a:p>
            <a:pPr lvl="0"/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公私合营 </a:t>
            </a:r>
          </a:p>
          <a:p>
            <a:pPr lvl="0"/>
            <a:r>
              <a:rPr lang="en-US" altLang="zh-CN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方式：赎买）</a:t>
            </a:r>
          </a:p>
        </p:txBody>
      </p:sp>
      <p:sp>
        <p:nvSpPr>
          <p:cNvPr id="11274" name="左大括号 11273"/>
          <p:cNvSpPr/>
          <p:nvPr/>
        </p:nvSpPr>
        <p:spPr>
          <a:xfrm>
            <a:off x="1600200" y="2870200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5" name="文本框 11274"/>
          <p:cNvSpPr txBox="1"/>
          <p:nvPr/>
        </p:nvSpPr>
        <p:spPr>
          <a:xfrm>
            <a:off x="1889125" y="115888"/>
            <a:ext cx="60356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</a:rPr>
              <a:t>三大改造的主要内容</a:t>
            </a:r>
          </a:p>
        </p:txBody>
      </p:sp>
      <p:sp>
        <p:nvSpPr>
          <p:cNvPr id="11276" name="下箭头 11275"/>
          <p:cNvSpPr/>
          <p:nvPr/>
        </p:nvSpPr>
        <p:spPr>
          <a:xfrm>
            <a:off x="2916238" y="1916113"/>
            <a:ext cx="523875" cy="4714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00"/>
          </a:solidFill>
          <a:ln w="9525" cap="flat" cmpd="sng">
            <a:solidFill>
              <a:srgbClr val="33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7" name="下箭头 11276"/>
          <p:cNvSpPr/>
          <p:nvPr/>
        </p:nvSpPr>
        <p:spPr>
          <a:xfrm>
            <a:off x="6400800" y="1905000"/>
            <a:ext cx="504825" cy="4714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00"/>
          </a:solidFill>
          <a:ln w="9525" cap="flat" cmpd="sng">
            <a:solidFill>
              <a:srgbClr val="33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8" name="动作按钮: 后退或前一项 11277">
            <a:hlinkClick r:id="" action="ppaction://noaction"/>
          </p:cNvPr>
          <p:cNvSpPr/>
          <p:nvPr/>
        </p:nvSpPr>
        <p:spPr>
          <a:xfrm>
            <a:off x="7620000" y="6172200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79" name="Text Box 21"/>
          <p:cNvSpPr txBox="1"/>
          <p:nvPr/>
        </p:nvSpPr>
        <p:spPr>
          <a:xfrm>
            <a:off x="754063" y="5867400"/>
            <a:ext cx="8389937" cy="6508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1956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年社会主义制度建立（初级阶段）</a:t>
            </a:r>
          </a:p>
        </p:txBody>
      </p:sp>
      <p:sp>
        <p:nvSpPr>
          <p:cNvPr id="11280" name="下箭头 11279"/>
          <p:cNvSpPr/>
          <p:nvPr/>
        </p:nvSpPr>
        <p:spPr>
          <a:xfrm>
            <a:off x="4724400" y="5257800"/>
            <a:ext cx="504825" cy="4714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6600"/>
          </a:solidFill>
          <a:ln w="9525" cap="flat" cmpd="sng">
            <a:solidFill>
              <a:srgbClr val="33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68" grpId="0" animBg="1"/>
      <p:bldP spid="11269" grpId="0" animBg="1"/>
      <p:bldP spid="11272" grpId="0" animBg="1"/>
      <p:bldP spid="11273" grpId="0" animBg="1"/>
      <p:bldP spid="112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矩形 12289"/>
          <p:cNvSpPr/>
          <p:nvPr/>
        </p:nvSpPr>
        <p:spPr>
          <a:xfrm>
            <a:off x="152400" y="350838"/>
            <a:ext cx="6697663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/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、“一五”计划（</a:t>
            </a: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1953--1957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12291" name="矩形 12290"/>
          <p:cNvSpPr/>
          <p:nvPr/>
        </p:nvSpPr>
        <p:spPr>
          <a:xfrm>
            <a:off x="228600" y="1189038"/>
            <a:ext cx="4681538" cy="57943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  <a:hlinkClick r:id="" action="ppaction://noaction"/>
              </a:rPr>
              <a:t>任务之一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</a:p>
        </p:txBody>
      </p:sp>
      <p:sp>
        <p:nvSpPr>
          <p:cNvPr id="12292" name="矩形 12291"/>
          <p:cNvSpPr/>
          <p:nvPr/>
        </p:nvSpPr>
        <p:spPr>
          <a:xfrm>
            <a:off x="3124200" y="1143000"/>
            <a:ext cx="480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优先发展重工业（</a:t>
            </a:r>
            <a:r>
              <a:rPr lang="zh-CN" altLang="en-US" sz="3200" b="1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  <a:hlinkClick r:id="" action="ppaction://noaction"/>
              </a:rPr>
              <a:t>原因</a:t>
            </a:r>
            <a:r>
              <a:rPr lang="zh-CN" altLang="en-US" sz="3200" b="1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12293" name="矩形 12292"/>
          <p:cNvSpPr/>
          <p:nvPr/>
        </p:nvSpPr>
        <p:spPr>
          <a:xfrm>
            <a:off x="533400" y="3505200"/>
            <a:ext cx="5903913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/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结果：</a:t>
            </a:r>
            <a:r>
              <a:rPr lang="zh-CN" altLang="en-US" sz="3200" b="1" dirty="0">
                <a:solidFill>
                  <a:schemeClr val="folHlink"/>
                </a:solidFill>
                <a:latin typeface="华文新魏" pitchFamily="2" charset="-122"/>
                <a:ea typeface="黑体" panose="02010609060101010101" pitchFamily="2" charset="-122"/>
                <a:hlinkClick r:id="" action="ppaction://noaction"/>
              </a:rPr>
              <a:t>超额</a:t>
            </a:r>
            <a:r>
              <a:rPr lang="zh-CN" altLang="en-US" sz="3200" b="1" dirty="0" smtClean="0">
                <a:solidFill>
                  <a:schemeClr val="folHlink"/>
                </a:solidFill>
                <a:latin typeface="华文新魏" pitchFamily="2" charset="-122"/>
                <a:ea typeface="黑体" panose="02010609060101010101" pitchFamily="2" charset="-122"/>
                <a:hlinkClick r:id="" action="ppaction://noaction"/>
              </a:rPr>
              <a:t>完成</a:t>
            </a:r>
            <a:endParaRPr lang="en-US" altLang="zh-CN" sz="3200" b="1" dirty="0">
              <a:solidFill>
                <a:schemeClr val="folHlink"/>
              </a:solidFill>
              <a:latin typeface="华文新魏" pitchFamily="2" charset="-122"/>
              <a:ea typeface="黑体" panose="02010609060101010101" pitchFamily="2" charset="-122"/>
            </a:endParaRPr>
          </a:p>
        </p:txBody>
      </p:sp>
      <p:sp>
        <p:nvSpPr>
          <p:cNvPr id="12294" name="矩形 12293"/>
          <p:cNvSpPr/>
          <p:nvPr/>
        </p:nvSpPr>
        <p:spPr>
          <a:xfrm>
            <a:off x="762000" y="4724400"/>
            <a:ext cx="1219200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意义：</a:t>
            </a:r>
          </a:p>
        </p:txBody>
      </p:sp>
      <p:sp>
        <p:nvSpPr>
          <p:cNvPr id="12295" name="矩形 12294"/>
          <p:cNvSpPr/>
          <p:nvPr/>
        </p:nvSpPr>
        <p:spPr>
          <a:xfrm>
            <a:off x="2057400" y="4648200"/>
            <a:ext cx="6934200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新中国开始改变工业落后的面貌，为国民经济的进一步发展打下了良好的</a:t>
            </a:r>
            <a:r>
              <a:rPr lang="zh-CN" altLang="en-US" sz="3200" b="1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  <a:hlinkClick r:id="rId2" action="ppaction://hlinksldjump"/>
              </a:rPr>
              <a:t>基础</a:t>
            </a:r>
            <a:endParaRPr lang="zh-CN" altLang="en-US" sz="3200" b="1" dirty="0">
              <a:solidFill>
                <a:schemeClr val="folHlink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2296" name="矩形 12295"/>
          <p:cNvSpPr/>
          <p:nvPr/>
        </p:nvSpPr>
        <p:spPr>
          <a:xfrm>
            <a:off x="5334000" y="1828800"/>
            <a:ext cx="30400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zh-CN" altLang="en-US" sz="3200" b="1" dirty="0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（发展生产力）</a:t>
            </a:r>
          </a:p>
        </p:txBody>
      </p:sp>
      <p:sp>
        <p:nvSpPr>
          <p:cNvPr id="12297" name="动作按钮: 前进或下一项 12296">
            <a:hlinkClick r:id="" action="ppaction://noaction"/>
          </p:cNvPr>
          <p:cNvSpPr/>
          <p:nvPr/>
        </p:nvSpPr>
        <p:spPr>
          <a:xfrm>
            <a:off x="8153400" y="6324600"/>
            <a:ext cx="533400" cy="304800"/>
          </a:xfrm>
          <a:prstGeom prst="actionButtonForwardNex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98" name="矩形 12297"/>
          <p:cNvSpPr/>
          <p:nvPr/>
        </p:nvSpPr>
        <p:spPr>
          <a:xfrm>
            <a:off x="381000" y="2514600"/>
            <a:ext cx="5105400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）任务之二：三大改造</a:t>
            </a:r>
          </a:p>
        </p:txBody>
      </p:sp>
      <p:sp>
        <p:nvSpPr>
          <p:cNvPr id="12299" name="矩形 12298"/>
          <p:cNvSpPr/>
          <p:nvPr/>
        </p:nvSpPr>
        <p:spPr>
          <a:xfrm>
            <a:off x="5486400" y="2590800"/>
            <a:ext cx="34480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>
              <a:buClrTx/>
            </a:pPr>
            <a:r>
              <a:rPr lang="zh-CN" altLang="en-US" sz="3200" b="1" dirty="0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（变革生产关系）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  <p:bldP spid="12294" grpId="0"/>
      <p:bldP spid="12295" grpId="0"/>
      <p:bldP spid="12296" grpId="0"/>
      <p:bldP spid="12298" grpId="0"/>
      <p:bldP spid="12298" grpId="1"/>
      <p:bldP spid="122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矩形 13313"/>
          <p:cNvSpPr/>
          <p:nvPr/>
        </p:nvSpPr>
        <p:spPr>
          <a:xfrm>
            <a:off x="533400" y="960438"/>
            <a:ext cx="8351838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/>
            <a:r>
              <a:rPr lang="zh-CN" altLang="en-US" sz="3600" b="1" dirty="0">
                <a:solidFill>
                  <a:schemeClr val="fol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【探究】优先发展重工业的原因是什么？</a:t>
            </a:r>
          </a:p>
        </p:txBody>
      </p:sp>
      <p:sp>
        <p:nvSpPr>
          <p:cNvPr id="13315" name="矩形 13314"/>
          <p:cNvSpPr/>
          <p:nvPr/>
        </p:nvSpPr>
        <p:spPr>
          <a:xfrm>
            <a:off x="609600" y="2133600"/>
            <a:ext cx="8077200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endParaRPr lang="en-US" altLang="zh-CN" sz="3200" b="1" dirty="0">
              <a:latin typeface="Arial" panose="020B0604020202020204" pitchFamily="34" charset="0"/>
              <a:ea typeface="华文新魏" pitchFamily="2" charset="-122"/>
            </a:endParaRPr>
          </a:p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原因：现实：增强综合国力（国防）的需要</a:t>
            </a:r>
          </a:p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历史：重工业基础差</a:t>
            </a:r>
          </a:p>
          <a:p>
            <a:pPr lvl="0"/>
            <a:r>
              <a:rPr lang="zh-CN" altLang="en-US" sz="3200" b="1" dirty="0">
                <a:solidFill>
                  <a:schemeClr val="fol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外部：苏联经验</a:t>
            </a:r>
          </a:p>
        </p:txBody>
      </p:sp>
      <p:sp>
        <p:nvSpPr>
          <p:cNvPr id="13316" name="动作按钮: 后退或前一项 13315">
            <a:hlinkClick r:id="" action="ppaction://noaction"/>
          </p:cNvPr>
          <p:cNvSpPr/>
          <p:nvPr/>
        </p:nvSpPr>
        <p:spPr>
          <a:xfrm>
            <a:off x="7848600" y="6172200"/>
            <a:ext cx="533400" cy="304800"/>
          </a:xfrm>
          <a:prstGeom prst="actionButtonBackPrevious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2589</Words>
  <Application>Microsoft Office PowerPoint</Application>
  <PresentationFormat>全屏显示(4:3)</PresentationFormat>
  <Paragraphs>386</Paragraphs>
  <Slides>38</Slides>
  <Notes>5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39" baseType="lpstr">
      <vt:lpstr>默认设计模板</vt:lpstr>
      <vt:lpstr>专题三  中国社会主义建设道路的探索        中国现代史（1949-今）发展线索</vt:lpstr>
      <vt:lpstr>PowerPoint 演示文稿</vt:lpstr>
      <vt:lpstr>PowerPoint 演示文稿</vt:lpstr>
      <vt:lpstr>（二）巩固政权、恢复经济          （1949-1952）</vt:lpstr>
      <vt:lpstr>（三）社会主义制度的确立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计划经济体制有哪些特点？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Abby</cp:lastModifiedBy>
  <cp:revision>10</cp:revision>
  <dcterms:created xsi:type="dcterms:W3CDTF">2017-09-05T09:27:46Z</dcterms:created>
  <dcterms:modified xsi:type="dcterms:W3CDTF">2020-04-06T08:41:28Z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2052-10.1.0.6156</vt:lpwstr>
  </property>
</Properties>
</file>